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5"/>
  </p:notesMasterIdLst>
  <p:sldIdLst>
    <p:sldId id="361" r:id="rId2"/>
    <p:sldId id="376" r:id="rId3"/>
    <p:sldId id="339" r:id="rId4"/>
    <p:sldId id="259" r:id="rId5"/>
    <p:sldId id="260" r:id="rId6"/>
    <p:sldId id="437" r:id="rId7"/>
    <p:sldId id="439" r:id="rId8"/>
    <p:sldId id="440" r:id="rId9"/>
    <p:sldId id="441" r:id="rId10"/>
    <p:sldId id="442" r:id="rId11"/>
    <p:sldId id="443" r:id="rId12"/>
    <p:sldId id="444" r:id="rId13"/>
    <p:sldId id="447" r:id="rId14"/>
    <p:sldId id="448" r:id="rId15"/>
    <p:sldId id="449" r:id="rId16"/>
    <p:sldId id="480" r:id="rId17"/>
    <p:sldId id="481" r:id="rId18"/>
    <p:sldId id="482" r:id="rId19"/>
    <p:sldId id="483" r:id="rId20"/>
    <p:sldId id="484" r:id="rId21"/>
    <p:sldId id="450" r:id="rId22"/>
    <p:sldId id="451" r:id="rId23"/>
    <p:sldId id="452" r:id="rId24"/>
    <p:sldId id="453" r:id="rId25"/>
    <p:sldId id="489" r:id="rId26"/>
    <p:sldId id="492" r:id="rId27"/>
    <p:sldId id="457" r:id="rId28"/>
    <p:sldId id="455" r:id="rId29"/>
    <p:sldId id="456" r:id="rId30"/>
    <p:sldId id="458" r:id="rId31"/>
    <p:sldId id="459" r:id="rId32"/>
    <p:sldId id="496" r:id="rId33"/>
    <p:sldId id="497" r:id="rId34"/>
    <p:sldId id="493" r:id="rId35"/>
    <p:sldId id="462" r:id="rId36"/>
    <p:sldId id="463" r:id="rId37"/>
    <p:sldId id="494" r:id="rId38"/>
    <p:sldId id="424" r:id="rId39"/>
    <p:sldId id="425" r:id="rId40"/>
    <p:sldId id="426" r:id="rId41"/>
    <p:sldId id="427" r:id="rId42"/>
    <p:sldId id="465" r:id="rId43"/>
    <p:sldId id="466" r:id="rId44"/>
    <p:sldId id="498" r:id="rId45"/>
    <p:sldId id="499" r:id="rId46"/>
    <p:sldId id="495" r:id="rId47"/>
    <p:sldId id="500" r:id="rId48"/>
    <p:sldId id="501" r:id="rId49"/>
    <p:sldId id="502" r:id="rId50"/>
    <p:sldId id="434" r:id="rId51"/>
    <p:sldId id="479" r:id="rId52"/>
    <p:sldId id="485" r:id="rId53"/>
    <p:sldId id="472" r:id="rId54"/>
    <p:sldId id="504" r:id="rId55"/>
    <p:sldId id="486" r:id="rId56"/>
    <p:sldId id="393" r:id="rId57"/>
    <p:sldId id="491" r:id="rId58"/>
    <p:sldId id="411" r:id="rId59"/>
    <p:sldId id="505" r:id="rId60"/>
    <p:sldId id="395" r:id="rId61"/>
    <p:sldId id="396" r:id="rId62"/>
    <p:sldId id="477" r:id="rId63"/>
    <p:sldId id="397" r:id="rId64"/>
    <p:sldId id="487" r:id="rId65"/>
    <p:sldId id="398" r:id="rId66"/>
    <p:sldId id="399" r:id="rId67"/>
    <p:sldId id="400" r:id="rId68"/>
    <p:sldId id="506" r:id="rId69"/>
    <p:sldId id="402" r:id="rId70"/>
    <p:sldId id="473" r:id="rId71"/>
    <p:sldId id="474" r:id="rId72"/>
    <p:sldId id="475" r:id="rId73"/>
    <p:sldId id="476" r:id="rId74"/>
  </p:sldIdLst>
  <p:sldSz cx="9144000" cy="6858000" type="screen4x3"/>
  <p:notesSz cx="6734175" cy="98679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77" autoAdjust="0"/>
    <p:restoredTop sz="96370" autoAdjust="0"/>
  </p:normalViewPr>
  <p:slideViewPr>
    <p:cSldViewPr>
      <p:cViewPr varScale="1">
        <p:scale>
          <a:sx n="114" d="100"/>
          <a:sy n="114" d="100"/>
        </p:scale>
        <p:origin x="147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16C17ECA-83A7-47A8-877B-F4710D7F66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43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08401A-64E1-44A7-BBBF-37E2FF51518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4474" y="0"/>
            <a:ext cx="2918143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81E00D2-D656-4BC9-B26B-08F121A4D012}" type="datetimeFigureOut">
              <a:rPr lang="ja-JP" altLang="en-US"/>
              <a:pPr>
                <a:defRPr/>
              </a:pPr>
              <a:t>2022/3/24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D3F2EBCA-D0B2-40D1-A97F-C835204EC0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AE7BF798-E5EE-4144-A02D-78DECBC1F0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3418" y="4687253"/>
            <a:ext cx="5387340" cy="4440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4E23586-6272-4A4B-A8AE-13C4824FC8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2792"/>
            <a:ext cx="2918143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CCD980-0A1F-4C02-A490-BD674259E0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4474" y="9372792"/>
            <a:ext cx="2918143" cy="49339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64499C7-7FB0-4BA1-A9B2-B570D9AE252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4274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>
            <a:extLst>
              <a:ext uri="{FF2B5EF4-FFF2-40B4-BE49-F238E27FC236}">
                <a16:creationId xmlns:a16="http://schemas.microsoft.com/office/drawing/2014/main" id="{6F7BEB62-AABC-4940-81EF-C742FC047C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1027">
            <a:extLst>
              <a:ext uri="{FF2B5EF4-FFF2-40B4-BE49-F238E27FC236}">
                <a16:creationId xmlns:a16="http://schemas.microsoft.com/office/drawing/2014/main" id="{74BCBEFF-B423-4BBC-A93D-402D03A6B7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PHITS</a:t>
            </a:r>
            <a:r>
              <a:rPr lang="ja-JP" altLang="en-US"/>
              <a:t>講習会　基礎実習</a:t>
            </a:r>
          </a:p>
        </p:txBody>
      </p:sp>
    </p:spTree>
    <p:extLst>
      <p:ext uri="{BB962C8B-B14F-4D97-AF65-F5344CB8AC3E}">
        <p14:creationId xmlns:p14="http://schemas.microsoft.com/office/powerpoint/2010/main" val="1666108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751F5158-FC26-4F60-B49E-375C39A251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98264B02-E667-40ED-8E26-1A38931476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76335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F6B60940-C064-41E5-AEA2-0F6B175B0E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86754813-C827-4E9B-86F3-D2E4C83BD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53013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4757AAC-37F6-46A5-92A0-05D8A404D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0CEA8663-18C3-4F23-A376-245050EB38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65141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6811F005-AF7A-4D1E-B388-0D55FCD820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19A1D5AF-1663-416B-96E9-7A0513D164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0743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221A024F-EC64-453D-9F73-E55E361471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8807454F-3B27-4F67-B448-D00D76AA5F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24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スライド イメージ プレースホルダー 1">
            <a:extLst>
              <a:ext uri="{FF2B5EF4-FFF2-40B4-BE49-F238E27FC236}">
                <a16:creationId xmlns:a16="http://schemas.microsoft.com/office/drawing/2014/main" id="{0F9E046A-786D-4C20-8C01-4126A3B517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ノート プレースホルダー 2">
            <a:extLst>
              <a:ext uri="{FF2B5EF4-FFF2-40B4-BE49-F238E27FC236}">
                <a16:creationId xmlns:a16="http://schemas.microsoft.com/office/drawing/2014/main" id="{F7DF9AA2-6FC1-4931-A4E6-C6AC33A1E9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76804" name="スライド番号プレースホルダー 3">
            <a:extLst>
              <a:ext uri="{FF2B5EF4-FFF2-40B4-BE49-F238E27FC236}">
                <a16:creationId xmlns:a16="http://schemas.microsoft.com/office/drawing/2014/main" id="{B3603756-7B20-4476-9457-7FAF48551E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C6E61E5-3406-4394-8AC4-A489A7A47E04}" type="slidenum">
              <a:rPr lang="ja-JP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19</a:t>
            </a:fld>
            <a:endParaRPr lang="ja-JP" altLang="en-US" sz="11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116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6F12E969-9324-4103-9851-87A003709B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5483CF03-DD72-456F-BB80-93E153AD3F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61011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F616C953-3893-480A-9DF7-3CA9CBBFCF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31FC2D7C-0932-4C68-8275-0FB5DCA987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7566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71038E89-8910-452A-BC65-5878B4DE63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1246A408-06C8-4729-9577-7A89BA556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11900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221A024F-EC64-453D-9F73-E55E361471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8807454F-3B27-4F67-B448-D00D76AA5F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16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2790235-B70A-4670-A136-1FE8F02130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5D7D2D11-6A30-4350-9215-2B00CB1DB2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15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AF03FAB9-7780-41BC-BB2A-0CE367D246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CF05485B-3966-499C-BCE7-22A89BDC0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2247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32483F09-6528-49C8-923C-D7D88BC166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7FEED9DB-471A-479F-9667-A73818424C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28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A64D7AC9-9FE1-425A-909F-1AD1F6145A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E902E215-52D6-43D4-BAFE-367D2455DC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96901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F68481BF-99E6-46CD-A884-DB371F503C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84073E64-1F5E-4E8B-A6F0-ACAA940D3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82251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A64D7AC9-9FE1-425A-909F-1AD1F6145A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E902E215-52D6-43D4-BAFE-367D2455DC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22760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A64D7AC9-9FE1-425A-909F-1AD1F6145A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E902E215-52D6-43D4-BAFE-367D2455DC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68128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221A024F-EC64-453D-9F73-E55E361471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8807454F-3B27-4F67-B448-D00D76AA5F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797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BDDBA432-6998-4BC4-8081-32702EE635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9846CE37-317C-4459-A4DA-F7EAFBEF5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535242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ECC4E964-A890-4401-B76C-16EB7B6CF1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A4ABA8B6-2807-4762-A65C-0DD5B55384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233659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221A024F-EC64-453D-9F73-E55E361471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8807454F-3B27-4F67-B448-D00D76AA5F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21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1996C96A-5801-4AB3-8C84-74CFB3D070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04BC22BA-305C-4942-9715-8030AAD416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693149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E25ADC16-6B45-4CE2-B219-24916412B4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6B385EAE-2FD6-4D55-BB70-04B632456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633961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AA6460C4-443C-414A-9E76-E932647D49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CC69FF8B-D0AF-4CC8-8E4E-871A789B27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59721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C0DD5630-EEC9-488E-9F60-74C640AEAF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77EDF695-7F6F-49D2-BE7B-079187088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279260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327E8047-14CA-4C29-A547-60166C3AC0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BCED945F-FEE5-4674-9F08-5A9A6B628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04656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CE1714D6-A6C5-4648-A1BA-48A483FC23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83DE1949-4DEA-4AAE-9B2B-CE9B02B1DC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049013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56D898A7-19A8-46BF-9540-D319D8AB6B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0016BA21-2D84-4E02-8BA7-51DB27EAD5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637542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CE1714D6-A6C5-4648-A1BA-48A483FC23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83DE1949-4DEA-4AAE-9B2B-CE9B02B1DC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278256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CE1714D6-A6C5-4648-A1BA-48A483FC23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83DE1949-4DEA-4AAE-9B2B-CE9B02B1DC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67145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221A024F-EC64-453D-9F73-E55E361471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8807454F-3B27-4F67-B448-D00D76AA5F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970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CE1714D6-A6C5-4648-A1BA-48A483FC23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83DE1949-4DEA-4AAE-9B2B-CE9B02B1DC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2542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E546D5DC-1126-4586-B30C-2C409C58D4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B8B4A172-B5D1-42B5-B9F2-82046B43F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101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CE1714D6-A6C5-4648-A1BA-48A483FC23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83DE1949-4DEA-4AAE-9B2B-CE9B02B1DC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16776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CE1714D6-A6C5-4648-A1BA-48A483FC23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83DE1949-4DEA-4AAE-9B2B-CE9B02B1DC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77066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2278661A-A832-49A7-9A18-24D14E4454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23036A3F-4424-4D3C-8628-112FB3CC33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9314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DAE93548-0F59-4D2C-AEE0-40C942F714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9F9D9752-50BF-4FF3-A7D3-709D5DD003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725890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68A69D68-AB6C-47E8-BC92-8A55184948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3D97F438-7F4F-448C-9FB4-681D5084FC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/>
              <a:t>「実習」　前の基本的な話から</a:t>
            </a:r>
          </a:p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044092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22513BEE-2E34-4A25-97AA-070379D1C9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1BD57D2E-B72D-4663-8A05-26651B756F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32721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C65A51EC-20F3-44F5-84BD-A32F5B0540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B6CE046B-2F1A-44F1-8BAF-07A0C8E793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657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F8F99EE4-2FF3-4B5C-BD8E-D0A8D428A9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A3128E9D-E578-4223-97EF-7051936D83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764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3D557F9E-292E-4723-8D0A-67F70AEADF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B545BC10-AF2C-48FB-ABE7-6E2687B574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650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D2C8E4C8-1CFB-437D-A43E-0592D8FE03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99ED852-9830-4BF6-B7A7-DE9C390090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10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5C30D203-EC6F-4316-A9B5-23227B8E5C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EFB3112D-8F47-4155-9611-AE44491C9D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7700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C742C812-8555-4924-B17F-54B3CEBCCC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E6FC6505-0FE2-4659-99A3-21A85A6805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452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A4766DFC-2142-4817-9595-03F6D97B84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384C6F7A-AA59-493E-9418-9F9FB50E9E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549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5526A9AF-95CA-4A39-8D1D-635A98A9A1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5CF6277B-1FC9-472D-944A-B1C0E23C57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9164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E0A33461-262A-4F8F-A293-17BA43EF6E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836D67C8-EA0E-4000-AB92-050814B0CF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4556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68B6A112-D8E7-4ACE-BD08-222F443252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59BD6F59-74E2-4A6C-BC15-BE3D85F1E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57777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709003A3-E2DF-4149-AB13-637C29184C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2B3C5B2B-5481-41E1-9465-0329E91186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42036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96B273F9-409D-407B-9B5B-06AD31C6A7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E040C1FB-CD8E-444C-B77A-CCBCC64A0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1157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D2560AFE-CB36-4E03-ADF9-A6D374B0BA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8F105DF5-C7F8-4B2A-B523-53459A185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991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D2560AFE-CB36-4E03-ADF9-A6D374B0BA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8F105DF5-C7F8-4B2A-B523-53459A185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39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6F26214A-823D-4EE1-AB8C-967D2C3CE4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F020CF3B-B71E-4E1A-8892-DAE9C0EB6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46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E2612E27-40C3-4F58-9519-8EA4A2D700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E0E82CF3-A3B2-44D5-9CB7-EC7856208A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08133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6F8E640B-30C5-4692-B6A5-2A0EE966F9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F6C25358-3F23-47E4-B99D-44D9649138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9064379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C8868BDB-E99F-4C32-B70C-C390F24C2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29810BB3-3B1E-4AEB-BDC7-14AF0008B5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7118057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804825F9-96CB-45E9-BD25-460773A938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2B9C7D68-E149-4CB2-AD4D-8DCBFBEAD7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3889570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FB0B7CF2-DF2F-4F7F-B637-964705E1F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D6A01510-275A-485C-BDB3-E9DB59F952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9533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DAAC99F8-BA2E-4736-8944-2748255406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D1B19046-DC33-4921-89A1-A8AE092E0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49032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370B23CC-E882-4797-8745-EC5BC1D461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3CE5863F-7538-40ED-BEBF-26DB551EA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3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2A17848D-09C4-4D7C-B553-38176D0420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A3E3CD80-8409-4C88-9C2C-3189D2857D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1569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A4F5D4-C8B3-43F7-9808-0F53105B32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E28431-7C32-40D2-A2B8-D74B068231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0675A9-D556-4D99-9B16-9E415BDCDD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174021-ECF4-4C88-97D2-3F49DE4C4A3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1742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1D5112-BC2B-4A1A-BB8F-EEF3042F7C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5190E7-316C-4AC1-BE3E-9796995D80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1AF01B-6BF9-4124-ACE7-1D19D30D62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0ED473-984B-43B1-BE73-5284D8BD334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184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634832-2CE1-4882-BA3C-827545C1CD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36B495-4E97-4712-90C8-D93ACE7A62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E553AF-CCC8-44EC-A5E1-03A961C7A1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A1E09F-7CF7-49AC-9566-F2FAD6A836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641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ED7305-56A0-4A13-8044-F721790DE8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50C885-873C-4B0A-9AD6-6A90E17CF1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39310F-8FE4-4FD3-BC5C-1714F84370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351463-D716-49AA-B602-59B552CC7F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197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49600B-4A95-4D30-B3DD-26D72B17FB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AFB066-FA0B-47C2-B1F5-C091F2E9C4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183A73-A87A-4E5A-8A80-4C9882B767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45746B-FF26-4262-A166-104692FC54E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4993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30B845-7CD4-4C46-9625-15558D7151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ED189-7730-463B-A81B-47138626A8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C2B46-B77B-466E-8E1A-8DF00E8EBA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E7B76D-57BC-473D-B34B-EF74D8DB595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848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F28F1E-11C9-494B-8E6F-1D89EE882E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95CB58-EF27-4970-A15E-3B781A7032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9B07C6B-EF1B-484E-AE89-8519E04230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D6AE1D-9073-410C-9757-F59C2810D4B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838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1DF0630-D52E-45AE-BA21-FF796E1382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DD5EC90-8038-4F3B-B9CC-CF66D05109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7B76891-B93D-49A9-A325-AE8C59306E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EE32AB-51F6-4D0C-81CE-5AD86C6072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029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12F0FC9-E8D5-475A-9B30-7D6DF6013A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D07A493-9D67-498B-810D-56557FC9C4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36F09AA-2F95-470A-BF89-E8CFB6EE97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BB5DBA-9725-46CA-BBB6-E10AD4930BF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2591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C5BE7-C5D6-424E-B390-132503EF0D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8012E2-0097-444D-B6D9-D78848BA1E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08E313-2385-4BEA-B694-66B7757B20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ABBC0F-DC49-4139-A51B-06E39DD50C9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5716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41188-BF8C-44BA-814F-3B6E1F01C2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F626D-5942-4146-ABA9-E1B7986335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0D60B-BAB5-4D75-B3B1-17F4BEA0AB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F5EFC-B216-462B-BB0D-2DA13891448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406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194B10E-37B0-4208-AE8A-BAE94CCDE3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3EFFCB3-69E3-4529-9B16-2ABCD30DCC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EF69265-6689-4265-A73F-8D97F0C1C0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34FE3A05-F257-466C-B0EC-7B6290AAB5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50682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3C131782-2DB5-4656-8B41-552F7B6363ED}" type="slidenum"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‹#›</a:t>
            </a:fld>
            <a:endParaRPr lang="en-US" altLang="ja-JP" sz="2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833C5F6-4ED5-49FD-A48A-DE6DBEE9234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2" y="6400800"/>
            <a:ext cx="424763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889" r:id="rId1"/>
    <p:sldLayoutId id="2147490890" r:id="rId2"/>
    <p:sldLayoutId id="2147490891" r:id="rId3"/>
    <p:sldLayoutId id="2147490892" r:id="rId4"/>
    <p:sldLayoutId id="2147490893" r:id="rId5"/>
    <p:sldLayoutId id="2147490894" r:id="rId6"/>
    <p:sldLayoutId id="2147490895" r:id="rId7"/>
    <p:sldLayoutId id="2147490896" r:id="rId8"/>
    <p:sldLayoutId id="2147490897" r:id="rId9"/>
    <p:sldLayoutId id="2147490898" r:id="rId10"/>
    <p:sldLayoutId id="21474908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araview.org/" TargetMode="External"/><Relationship Id="rId4" Type="http://schemas.openxmlformats.org/officeDocument/2006/relationships/image" Target="../media/image38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08169FBE-7F64-452C-8CF1-EE4F3225E4A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19100" y="3276600"/>
            <a:ext cx="8305800" cy="1752600"/>
          </a:xfrm>
        </p:spPr>
        <p:txBody>
          <a:bodyPr/>
          <a:lstStyle/>
          <a:p>
            <a:pPr eaLnBrk="1" hangingPunct="1"/>
            <a:r>
              <a:rPr lang="en-US" altLang="ja-JP" sz="4500">
                <a:solidFill>
                  <a:srgbClr val="010000"/>
                </a:solidFill>
              </a:rPr>
              <a:t>Basic Lecture II:</a:t>
            </a:r>
          </a:p>
          <a:p>
            <a:pPr eaLnBrk="1" hangingPunct="1"/>
            <a:r>
              <a:rPr lang="en-US" altLang="ja-JP" sz="4500">
                <a:solidFill>
                  <a:srgbClr val="010000"/>
                </a:solidFill>
              </a:rPr>
              <a:t>Definition of Tally</a:t>
            </a:r>
            <a:endParaRPr lang="en-US" altLang="ja-JP" sz="4800">
              <a:solidFill>
                <a:srgbClr val="010000"/>
              </a:solidFill>
            </a:endParaRPr>
          </a:p>
        </p:txBody>
      </p:sp>
      <p:sp>
        <p:nvSpPr>
          <p:cNvPr id="39943" name="Text Box 7">
            <a:extLst>
              <a:ext uri="{FF2B5EF4-FFF2-40B4-BE49-F238E27FC236}">
                <a16:creationId xmlns:a16="http://schemas.microsoft.com/office/drawing/2014/main" id="{040E25B9-50F3-4241-8170-C65842981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>
                <a:solidFill>
                  <a:srgbClr val="000000"/>
                </a:solidFill>
                <a:latin typeface="Tahoma" panose="020B0604030504040204" pitchFamily="34" charset="0"/>
              </a:rPr>
              <a:t>Title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2F15046F-F3DF-4018-84E7-B42594880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3425" y="5235575"/>
            <a:ext cx="2559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FF0000"/>
                </a:solidFill>
                <a:latin typeface="+mn-lt"/>
              </a:rPr>
              <a:t>May 2021 revised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14B5C83-277C-4E71-BD63-2C09BBBDB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17" y="542630"/>
            <a:ext cx="7560523" cy="285544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5C0F42D-D6A2-4E3D-A305-BDFDC67C4F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05971"/>
            <a:ext cx="1574530" cy="130703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>
            <a:extLst>
              <a:ext uri="{FF2B5EF4-FFF2-40B4-BE49-F238E27FC236}">
                <a16:creationId xmlns:a16="http://schemas.microsoft.com/office/drawing/2014/main" id="{B55E8975-D3A1-4043-971C-ECAA6FB8EC3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42888"/>
            <a:ext cx="86868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 dirty="0">
                <a:latin typeface="+mn-lt"/>
              </a:rPr>
              <a:t>Answer 1</a:t>
            </a:r>
            <a:endParaRPr lang="ja-JP" altLang="en-US" sz="4800" dirty="0">
              <a:latin typeface="+mn-lt"/>
            </a:endParaRPr>
          </a:p>
        </p:txBody>
      </p:sp>
      <p:sp>
        <p:nvSpPr>
          <p:cNvPr id="58376" name="Text Box 5">
            <a:extLst>
              <a:ext uri="{FF2B5EF4-FFF2-40B4-BE49-F238E27FC236}">
                <a16:creationId xmlns:a16="http://schemas.microsoft.com/office/drawing/2014/main" id="{239F5FA7-AEC5-47B1-A258-766ABAFC7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6400800"/>
            <a:ext cx="5688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Tally for checking geometry</a:t>
            </a:r>
          </a:p>
        </p:txBody>
      </p:sp>
      <p:grpSp>
        <p:nvGrpSpPr>
          <p:cNvPr id="25" name="グループ化 2"/>
          <p:cNvGrpSpPr>
            <a:grpSpLocks/>
          </p:cNvGrpSpPr>
          <p:nvPr/>
        </p:nvGrpSpPr>
        <p:grpSpPr bwMode="auto">
          <a:xfrm>
            <a:off x="5143500" y="4082604"/>
            <a:ext cx="3962400" cy="1906587"/>
            <a:chOff x="5143699" y="3938588"/>
            <a:chExt cx="3962201" cy="1906082"/>
          </a:xfrm>
        </p:grpSpPr>
        <p:pic>
          <p:nvPicPr>
            <p:cNvPr id="27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3" t="36407" r="27452" b="21289"/>
            <a:stretch>
              <a:fillRect/>
            </a:stretch>
          </p:blipFill>
          <p:spPr bwMode="auto">
            <a:xfrm>
              <a:off x="5143699" y="3970780"/>
              <a:ext cx="3959026" cy="1873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正方形/長方形 28"/>
            <p:cNvSpPr/>
            <p:nvPr/>
          </p:nvSpPr>
          <p:spPr>
            <a:xfrm>
              <a:off x="8675710" y="3938588"/>
              <a:ext cx="430190" cy="371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5" t="19672" r="27032" b="9206"/>
          <a:stretch>
            <a:fillRect/>
          </a:stretch>
        </p:blipFill>
        <p:spPr bwMode="auto">
          <a:xfrm>
            <a:off x="5167880" y="1700213"/>
            <a:ext cx="279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030"/>
          <p:cNvSpPr txBox="1">
            <a:spLocks noChangeArrowheads="1"/>
          </p:cNvSpPr>
          <p:nvPr/>
        </p:nvSpPr>
        <p:spPr bwMode="auto">
          <a:xfrm>
            <a:off x="3769097" y="4178947"/>
            <a:ext cx="1450975" cy="369887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track_xz</a:t>
            </a:r>
            <a:r>
              <a:rPr lang="en-US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.eps</a:t>
            </a:r>
          </a:p>
        </p:txBody>
      </p:sp>
      <p:sp>
        <p:nvSpPr>
          <p:cNvPr id="32" name="Text Box 1030"/>
          <p:cNvSpPr txBox="1">
            <a:spLocks noChangeArrowheads="1"/>
          </p:cNvSpPr>
          <p:nvPr/>
        </p:nvSpPr>
        <p:spPr bwMode="auto">
          <a:xfrm>
            <a:off x="3769097" y="1750090"/>
            <a:ext cx="1443037" cy="369888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track_xy</a:t>
            </a:r>
            <a:r>
              <a:rPr lang="en-US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.eps</a:t>
            </a:r>
          </a:p>
        </p:txBody>
      </p:sp>
      <p:sp>
        <p:nvSpPr>
          <p:cNvPr id="33" name="テキスト ボックス 14"/>
          <p:cNvSpPr txBox="1">
            <a:spLocks noChangeArrowheads="1"/>
          </p:cNvSpPr>
          <p:nvPr/>
        </p:nvSpPr>
        <p:spPr bwMode="auto">
          <a:xfrm>
            <a:off x="3779912" y="2172885"/>
            <a:ext cx="992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err="1"/>
              <a:t>xy</a:t>
            </a:r>
            <a:r>
              <a:rPr lang="en-US" altLang="ja-JP" sz="1800" dirty="0"/>
              <a:t>-plane</a:t>
            </a:r>
            <a:endParaRPr lang="ja-JP" altLang="en-US" sz="1800" dirty="0"/>
          </a:p>
        </p:txBody>
      </p:sp>
      <p:sp>
        <p:nvSpPr>
          <p:cNvPr id="34" name="テキスト ボックス 4"/>
          <p:cNvSpPr txBox="1">
            <a:spLocks noChangeArrowheads="1"/>
          </p:cNvSpPr>
          <p:nvPr/>
        </p:nvSpPr>
        <p:spPr bwMode="auto">
          <a:xfrm>
            <a:off x="3787056" y="4608762"/>
            <a:ext cx="9797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err="1"/>
              <a:t>xz</a:t>
            </a:r>
            <a:r>
              <a:rPr lang="en-US" altLang="ja-JP" sz="1800" dirty="0"/>
              <a:t>-plane</a:t>
            </a:r>
            <a:endParaRPr lang="ja-JP" altLang="en-US" sz="1800" dirty="0"/>
          </a:p>
        </p:txBody>
      </p:sp>
      <p:sp>
        <p:nvSpPr>
          <p:cNvPr id="35" name="テキスト ボックス 3"/>
          <p:cNvSpPr txBox="1">
            <a:spLocks noChangeArrowheads="1"/>
          </p:cNvSpPr>
          <p:nvPr/>
        </p:nvSpPr>
        <p:spPr bwMode="auto">
          <a:xfrm>
            <a:off x="7565893" y="4067225"/>
            <a:ext cx="1398595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The height is 50 cm.</a:t>
            </a:r>
            <a:endParaRPr lang="ja-JP" altLang="en-US" sz="1800" dirty="0"/>
          </a:p>
        </p:txBody>
      </p:sp>
      <p:sp>
        <p:nvSpPr>
          <p:cNvPr id="36" name="テキスト ボックス 3"/>
          <p:cNvSpPr txBox="1">
            <a:spLocks noChangeArrowheads="1"/>
          </p:cNvSpPr>
          <p:nvPr/>
        </p:nvSpPr>
        <p:spPr bwMode="auto">
          <a:xfrm>
            <a:off x="7565893" y="3059112"/>
            <a:ext cx="1398595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The radius is 10 cm.</a:t>
            </a:r>
            <a:endParaRPr lang="ja-JP" altLang="en-US" sz="1800" dirty="0"/>
          </a:p>
        </p:txBody>
      </p:sp>
      <p:cxnSp>
        <p:nvCxnSpPr>
          <p:cNvPr id="37" name="直線矢印コネクタ 36"/>
          <p:cNvCxnSpPr/>
          <p:nvPr/>
        </p:nvCxnSpPr>
        <p:spPr>
          <a:xfrm flipH="1" flipV="1">
            <a:off x="7061034" y="2956442"/>
            <a:ext cx="504000" cy="287614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H="1">
            <a:off x="7061034" y="4252169"/>
            <a:ext cx="504000" cy="2880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1031"/>
          <p:cNvSpPr txBox="1">
            <a:spLocks noChangeArrowheads="1"/>
          </p:cNvSpPr>
          <p:nvPr/>
        </p:nvSpPr>
        <p:spPr bwMode="auto">
          <a:xfrm>
            <a:off x="1508636" y="1750090"/>
            <a:ext cx="1979613" cy="41991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[ P a r a m e t e r s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icntl = </a:t>
            </a: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[ </a:t>
            </a:r>
            <a:r>
              <a:rPr lang="fr-FR" altLang="ja-JP" sz="1400" dirty="0">
                <a:latin typeface="Tahoma" panose="020B0604030504040204" pitchFamily="34" charset="0"/>
              </a:rPr>
              <a:t>T - T r a c k</a:t>
            </a:r>
            <a:r>
              <a:rPr lang="pt-BR" altLang="ja-JP" sz="1400" dirty="0">
                <a:latin typeface="Tahoma" panose="020B0604030504040204" pitchFamily="34" charset="0"/>
              </a:rPr>
              <a:t>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axis = xy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file = track_xy.out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part =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err="1">
                <a:latin typeface="Tahoma" panose="020B0604030504040204" pitchFamily="34" charset="0"/>
              </a:rPr>
              <a:t>gshow</a:t>
            </a:r>
            <a:r>
              <a:rPr lang="en-US" altLang="ja-JP" sz="1400" dirty="0">
                <a:latin typeface="Tahoma" panose="020B0604030504040204" pitchFamily="34" charset="0"/>
              </a:rPr>
              <a:t> =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err="1">
                <a:latin typeface="Tahoma" panose="020B0604030504040204" pitchFamily="34" charset="0"/>
              </a:rPr>
              <a:t>epsout</a:t>
            </a:r>
            <a:r>
              <a:rPr lang="en-US" altLang="ja-JP" sz="1400" dirty="0">
                <a:latin typeface="Tahoma" panose="020B0604030504040204" pitchFamily="34" charset="0"/>
              </a:rPr>
              <a:t> = 1</a:t>
            </a:r>
            <a:r>
              <a:rPr lang="ja-JP" altLang="en-US" sz="1400" dirty="0">
                <a:latin typeface="Tahoma" panose="020B0604030504040204" pitchFamily="34" charset="0"/>
              </a:rPr>
              <a:t> </a:t>
            </a:r>
            <a:endParaRPr lang="en-US" altLang="ja-JP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[ </a:t>
            </a:r>
            <a:r>
              <a:rPr lang="fr-FR" altLang="ja-JP" sz="1400" dirty="0">
                <a:latin typeface="Tahoma" panose="020B0604030504040204" pitchFamily="34" charset="0"/>
              </a:rPr>
              <a:t>T - T r a c k</a:t>
            </a:r>
            <a:r>
              <a:rPr lang="pt-BR" altLang="ja-JP" sz="1400" dirty="0">
                <a:latin typeface="Tahoma" panose="020B0604030504040204" pitchFamily="34" charset="0"/>
              </a:rPr>
              <a:t>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axis = xz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file = track_xz.out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part =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err="1">
                <a:latin typeface="Tahoma" panose="020B0604030504040204" pitchFamily="34" charset="0"/>
              </a:rPr>
              <a:t>gshow</a:t>
            </a:r>
            <a:r>
              <a:rPr lang="en-US" altLang="ja-JP" sz="1400" dirty="0">
                <a:latin typeface="Tahoma" panose="020B0604030504040204" pitchFamily="34" charset="0"/>
              </a:rPr>
              <a:t> =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err="1">
                <a:latin typeface="Tahoma" panose="020B0604030504040204" pitchFamily="34" charset="0"/>
              </a:rPr>
              <a:t>epsout</a:t>
            </a:r>
            <a:r>
              <a:rPr lang="en-US" altLang="ja-JP" sz="1400" dirty="0">
                <a:latin typeface="Tahoma" panose="020B0604030504040204" pitchFamily="34" charset="0"/>
              </a:rPr>
              <a:t> = 1</a:t>
            </a:r>
            <a:r>
              <a:rPr lang="ja-JP" altLang="en-US" sz="1400" dirty="0">
                <a:latin typeface="Tahoma" panose="020B0604030504040204" pitchFamily="34" charset="0"/>
              </a:rPr>
              <a:t> </a:t>
            </a:r>
            <a:endParaRPr lang="en-US" altLang="ja-JP" sz="1400" dirty="0">
              <a:latin typeface="Tahoma" panose="020B0604030504040204" pitchFamily="34" charset="0"/>
            </a:endParaRPr>
          </a:p>
        </p:txBody>
      </p:sp>
      <p:cxnSp>
        <p:nvCxnSpPr>
          <p:cNvPr id="41" name="直線コネクタ 40"/>
          <p:cNvCxnSpPr/>
          <p:nvPr/>
        </p:nvCxnSpPr>
        <p:spPr>
          <a:xfrm>
            <a:off x="1585126" y="3933056"/>
            <a:ext cx="86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1593439" y="5644622"/>
            <a:ext cx="86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3"/>
          <p:cNvSpPr txBox="1">
            <a:spLocks noChangeArrowheads="1"/>
          </p:cNvSpPr>
          <p:nvPr/>
        </p:nvSpPr>
        <p:spPr bwMode="auto">
          <a:xfrm>
            <a:off x="2909037" y="5357136"/>
            <a:ext cx="1518947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err="1"/>
              <a:t>Gshow</a:t>
            </a:r>
            <a:r>
              <a:rPr lang="en-US" altLang="ja-JP" sz="1800" dirty="0"/>
              <a:t> option</a:t>
            </a:r>
            <a:endParaRPr lang="ja-JP" altLang="en-US" sz="1800" dirty="0"/>
          </a:p>
        </p:txBody>
      </p:sp>
      <p:sp>
        <p:nvSpPr>
          <p:cNvPr id="44" name="Text Box 1030"/>
          <p:cNvSpPr txBox="1">
            <a:spLocks noChangeArrowheads="1"/>
          </p:cNvSpPr>
          <p:nvPr/>
        </p:nvSpPr>
        <p:spPr bwMode="auto">
          <a:xfrm>
            <a:off x="179512" y="1750090"/>
            <a:ext cx="1196975" cy="40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  <a:latin typeface="Tahoma" panose="020B0604030504040204" pitchFamily="34" charset="0"/>
              </a:rPr>
              <a:t>lec02.inp</a:t>
            </a:r>
          </a:p>
        </p:txBody>
      </p:sp>
      <p:cxnSp>
        <p:nvCxnSpPr>
          <p:cNvPr id="45" name="カギ線コネクタ 44"/>
          <p:cNvCxnSpPr/>
          <p:nvPr/>
        </p:nvCxnSpPr>
        <p:spPr>
          <a:xfrm rot="16200000" flipV="1">
            <a:off x="2121035" y="4256796"/>
            <a:ext cx="1534565" cy="666116"/>
          </a:xfrm>
          <a:prstGeom prst="bentConnector3">
            <a:avLst>
              <a:gd name="adj1" fmla="val 99836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>
            <a:stCxn id="43" idx="1"/>
          </p:cNvCxnSpPr>
          <p:nvPr/>
        </p:nvCxnSpPr>
        <p:spPr>
          <a:xfrm flipH="1" flipV="1">
            <a:off x="2555259" y="5541286"/>
            <a:ext cx="353778" cy="51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20">
            <a:extLst>
              <a:ext uri="{FF2B5EF4-FFF2-40B4-BE49-F238E27FC236}">
                <a16:creationId xmlns:a16="http://schemas.microsoft.com/office/drawing/2014/main" id="{CC9CB586-29C2-4012-8A97-E17ABF386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369" y="736225"/>
            <a:ext cx="7453262" cy="83026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Confirm the geometry of lec02.inp in a 2-dimensional view using</a:t>
            </a:r>
            <a:r>
              <a:rPr lang="ja-JP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ja-JP" sz="2400" dirty="0" err="1">
                <a:solidFill>
                  <a:srgbClr val="000000"/>
                </a:solidFill>
                <a:latin typeface="+mn-lt"/>
              </a:rPr>
              <a:t>gshow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 option in [T-Track] tally.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テキスト ボックス 3">
            <a:extLst>
              <a:ext uri="{FF2B5EF4-FFF2-40B4-BE49-F238E27FC236}">
                <a16:creationId xmlns:a16="http://schemas.microsoft.com/office/drawing/2014/main" id="{0FA14B84-84DC-40C5-8125-BCCC00B7B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525" y="5939433"/>
            <a:ext cx="45085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</a:rPr>
              <a:t>How is this geometry shown in 3 dimensions?</a:t>
            </a:r>
            <a:endParaRPr lang="ja-JP" altLang="en-US" sz="1800" dirty="0">
              <a:solidFill>
                <a:srgbClr val="000000"/>
              </a:solidFill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1A728373-F984-4CB2-83CA-E28A5A2E42D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42888"/>
            <a:ext cx="86868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 dirty="0">
                <a:latin typeface="+mn-lt"/>
              </a:rPr>
              <a:t>Exercise 2</a:t>
            </a:r>
            <a:endParaRPr lang="ja-JP" altLang="en-US" sz="4800" dirty="0">
              <a:latin typeface="+mn-lt"/>
            </a:endParaRPr>
          </a:p>
        </p:txBody>
      </p:sp>
      <p:sp>
        <p:nvSpPr>
          <p:cNvPr id="60424" name="Text Box 5">
            <a:extLst>
              <a:ext uri="{FF2B5EF4-FFF2-40B4-BE49-F238E27FC236}">
                <a16:creationId xmlns:a16="http://schemas.microsoft.com/office/drawing/2014/main" id="{09E3476E-41DD-4C01-815D-2C81D4152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6400800"/>
            <a:ext cx="5688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Tally for checking geometry</a:t>
            </a:r>
          </a:p>
        </p:txBody>
      </p:sp>
      <p:grpSp>
        <p:nvGrpSpPr>
          <p:cNvPr id="13" name="グループ化 13"/>
          <p:cNvGrpSpPr>
            <a:grpSpLocks/>
          </p:cNvGrpSpPr>
          <p:nvPr/>
        </p:nvGrpSpPr>
        <p:grpSpPr bwMode="auto">
          <a:xfrm>
            <a:off x="4066232" y="3702497"/>
            <a:ext cx="4394200" cy="2284412"/>
            <a:chOff x="5143699" y="3938588"/>
            <a:chExt cx="3962201" cy="1906082"/>
          </a:xfrm>
        </p:grpSpPr>
        <p:pic>
          <p:nvPicPr>
            <p:cNvPr id="14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3" t="36407" r="27452" b="21289"/>
            <a:stretch>
              <a:fillRect/>
            </a:stretch>
          </p:blipFill>
          <p:spPr bwMode="auto">
            <a:xfrm>
              <a:off x="5143699" y="3970780"/>
              <a:ext cx="3959026" cy="1873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正方形/長方形 14"/>
            <p:cNvSpPr/>
            <p:nvPr/>
          </p:nvSpPr>
          <p:spPr>
            <a:xfrm>
              <a:off x="8676471" y="3938588"/>
              <a:ext cx="429429" cy="3722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5" t="19672" r="27032" b="9206"/>
          <a:stretch>
            <a:fillRect/>
          </a:stretch>
        </p:blipFill>
        <p:spPr bwMode="auto">
          <a:xfrm>
            <a:off x="899592" y="3750122"/>
            <a:ext cx="2792412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030"/>
          <p:cNvSpPr txBox="1">
            <a:spLocks noChangeArrowheads="1"/>
          </p:cNvSpPr>
          <p:nvPr/>
        </p:nvSpPr>
        <p:spPr bwMode="auto">
          <a:xfrm>
            <a:off x="1549772" y="3284984"/>
            <a:ext cx="1443037" cy="3683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track_xy</a:t>
            </a:r>
            <a:r>
              <a:rPr lang="en-US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.eps</a:t>
            </a:r>
          </a:p>
        </p:txBody>
      </p:sp>
      <p:sp>
        <p:nvSpPr>
          <p:cNvPr id="19" name="Text Box 1030"/>
          <p:cNvSpPr txBox="1">
            <a:spLocks noChangeArrowheads="1"/>
          </p:cNvSpPr>
          <p:nvPr/>
        </p:nvSpPr>
        <p:spPr bwMode="auto">
          <a:xfrm>
            <a:off x="5462325" y="3284984"/>
            <a:ext cx="1450975" cy="3683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track_xz</a:t>
            </a:r>
            <a:r>
              <a:rPr lang="en-US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.eps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79512" y="1628800"/>
            <a:ext cx="9012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</a:rPr>
              <a:t>Windows: Right-click “lec02.inp”, and select “Send to” -&gt; “PHIG-3D”.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35119" y="2118048"/>
            <a:ext cx="8675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>
                <a:solidFill>
                  <a:srgbClr val="000000"/>
                </a:solidFill>
              </a:rPr>
              <a:t>macOS</a:t>
            </a:r>
            <a:r>
              <a:rPr lang="en-US" altLang="ja-JP" sz="2400" dirty="0">
                <a:solidFill>
                  <a:srgbClr val="000000"/>
                </a:solidFill>
              </a:rPr>
              <a:t>: Drag and drop “lec02.inp” to the PHIG-3D icon in the Dock.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05769" y="2607295"/>
            <a:ext cx="8528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</a:rPr>
              <a:t>Linux: move to the “lec02” folder, and type “phits3d.sh lec02.inp”.</a:t>
            </a:r>
          </a:p>
        </p:txBody>
      </p:sp>
      <p:sp>
        <p:nvSpPr>
          <p:cNvPr id="16" name="テキスト ボックス 20">
            <a:extLst>
              <a:ext uri="{FF2B5EF4-FFF2-40B4-BE49-F238E27FC236}">
                <a16:creationId xmlns:a16="http://schemas.microsoft.com/office/drawing/2014/main" id="{CC9CB586-29C2-4012-8A97-E17ABF386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369" y="736225"/>
            <a:ext cx="7453262" cy="83026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Confirm the geometry of lec02.inp in a 3-dimensional view using</a:t>
            </a:r>
            <a:r>
              <a:rPr lang="ja-JP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PHIG-3D.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Text Box 5">
            <a:extLst>
              <a:ext uri="{FF2B5EF4-FFF2-40B4-BE49-F238E27FC236}">
                <a16:creationId xmlns:a16="http://schemas.microsoft.com/office/drawing/2014/main" id="{8FCA86B7-CF82-4BA2-BF9F-F35306142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6400800"/>
            <a:ext cx="5688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Tally for checking geometry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1179CD5A-C59C-46A4-BFC7-9DD91795F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-242888"/>
            <a:ext cx="86868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4800" kern="0" dirty="0">
                <a:solidFill>
                  <a:srgbClr val="000000"/>
                </a:solidFill>
                <a:latin typeface="+mn-lt"/>
              </a:rPr>
              <a:t>Answer 2</a:t>
            </a:r>
            <a:endParaRPr lang="ja-JP" altLang="en-US" sz="4800" kern="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/>
          <a:srcRect l="40010" t="17249" r="2094" b="12980"/>
          <a:stretch/>
        </p:blipFill>
        <p:spPr>
          <a:xfrm>
            <a:off x="5673896" y="2352368"/>
            <a:ext cx="3240360" cy="3096344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289118" y="2403915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+mn-lt"/>
              </a:rPr>
              <a:t>Geometry can be rotated by mouse.</a:t>
            </a:r>
            <a:endParaRPr kumimoji="1" lang="ja-JP" altLang="en-US" sz="2000" dirty="0">
              <a:latin typeface="+mn-lt"/>
            </a:endParaRPr>
          </a:p>
        </p:txBody>
      </p:sp>
      <p:sp>
        <p:nvSpPr>
          <p:cNvPr id="12" name="下矢印 11"/>
          <p:cNvSpPr/>
          <p:nvPr/>
        </p:nvSpPr>
        <p:spPr>
          <a:xfrm rot="16200000">
            <a:off x="4701705" y="3199197"/>
            <a:ext cx="466725" cy="129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44" y="1772816"/>
            <a:ext cx="3861911" cy="4251960"/>
          </a:xfrm>
          <a:prstGeom prst="rect">
            <a:avLst/>
          </a:prstGeom>
        </p:spPr>
      </p:pic>
      <p:sp>
        <p:nvSpPr>
          <p:cNvPr id="14" name="テキスト ボックス 20">
            <a:extLst>
              <a:ext uri="{FF2B5EF4-FFF2-40B4-BE49-F238E27FC236}">
                <a16:creationId xmlns:a16="http://schemas.microsoft.com/office/drawing/2014/main" id="{CC9CB586-29C2-4012-8A97-E17ABF386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369" y="736225"/>
            <a:ext cx="7453262" cy="83026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Confirm the geometry of lec02.inp in a 3-dimensional view using</a:t>
            </a:r>
            <a:r>
              <a:rPr lang="ja-JP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PHIG-3D.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2A21C38D-AF08-4442-AD69-72E5A55E69F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5900" y="188913"/>
            <a:ext cx="8686800" cy="8239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 dirty="0">
                <a:solidFill>
                  <a:schemeClr val="tx1"/>
                </a:solidFill>
                <a:latin typeface="+mn-lt"/>
                <a:cs typeface="Arial" charset="0"/>
              </a:rPr>
              <a:t>Contents of Lecture II</a:t>
            </a:r>
            <a:endParaRPr lang="ja-JP" altLang="en-US" sz="48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67589" name="Text Box 6">
            <a:extLst>
              <a:ext uri="{FF2B5EF4-FFF2-40B4-BE49-F238E27FC236}">
                <a16:creationId xmlns:a16="http://schemas.microsoft.com/office/drawing/2014/main" id="{53765C4E-6205-4DE8-9FDF-02F69490F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Contents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4BB54D0-9C79-40F8-8B94-DDE45A356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53" y="1484313"/>
            <a:ext cx="846829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914400" indent="-4572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457200" lvl="1" eaLnBrk="1" hangingPunct="1">
              <a:buFont typeface="Wingdings" pitchFamily="2" charset="2"/>
              <a:buChar char="l"/>
              <a:defRPr/>
            </a:pPr>
            <a:r>
              <a:rPr lang="en-US" altLang="ja-JP" sz="3200" dirty="0">
                <a:latin typeface="+mn-lt"/>
                <a:cs typeface="Arial" charset="0"/>
              </a:rPr>
              <a:t>What is Tally?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dirty="0">
                <a:solidFill>
                  <a:srgbClr val="FF0000"/>
                </a:solidFill>
                <a:latin typeface="+mn-lt"/>
                <a:cs typeface="Arial" charset="0"/>
              </a:rPr>
              <a:t>Introduction and usage of “Tally”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altLang="ja-JP" dirty="0">
                <a:latin typeface="+mn-lt"/>
                <a:cs typeface="Arial" charset="0"/>
              </a:rPr>
              <a:t>How to use Tally for checking geometry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altLang="ja-JP" dirty="0">
                <a:solidFill>
                  <a:srgbClr val="FF0000"/>
                </a:solidFill>
                <a:latin typeface="+mn-lt"/>
                <a:cs typeface="Arial" charset="0"/>
              </a:rPr>
              <a:t>How to use Tally for calculating physical quantities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dirty="0">
                <a:latin typeface="+mn-lt"/>
                <a:cs typeface="Arial" charset="0"/>
              </a:rPr>
              <a:t>Kinds of Tally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dirty="0">
                <a:latin typeface="+mn-lt"/>
                <a:cs typeface="Arial" charset="0"/>
              </a:rPr>
              <a:t>Summary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AB8922C2-7B94-474D-BE93-D2666380D1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239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 dirty="0">
                <a:latin typeface="+mn-lt"/>
              </a:rPr>
              <a:t>How to define Tally</a:t>
            </a:r>
            <a:endParaRPr lang="ja-JP" altLang="en-US" sz="4800" dirty="0">
              <a:latin typeface="+mn-lt"/>
            </a:endParaRPr>
          </a:p>
        </p:txBody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BBB15067-FC54-46E0-90CE-C38F0CA33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6400800"/>
            <a:ext cx="551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Tally for calculating physical quantities</a:t>
            </a: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AF8DF845-04CB-4C20-ABBD-B9E31CBAF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595438"/>
            <a:ext cx="7867650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400" dirty="0">
                <a:solidFill>
                  <a:srgbClr val="FF0000"/>
                </a:solidFill>
                <a:cs typeface="Arial" pitchFamily="34" charset="0"/>
              </a:rPr>
              <a:t>what physical quantities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        Select types of tally: 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[T-Track], [T-Deposit] etc. 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in where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        Select geometrical mesh: 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mesh = </a:t>
            </a:r>
            <a:r>
              <a:rPr lang="en-US" altLang="ja-JP" sz="2400" dirty="0" err="1">
                <a:solidFill>
                  <a:srgbClr val="3333CC"/>
                </a:solidFill>
                <a:cs typeface="Arial" pitchFamily="34" charset="0"/>
              </a:rPr>
              <a:t>reg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, xyz, r-z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of what particle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        Select particle type: 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part = neutron, proton etc.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in which unit </a:t>
            </a:r>
            <a:r>
              <a:rPr lang="en-US" altLang="ja-JP" sz="2400" i="1" dirty="0">
                <a:solidFill>
                  <a:srgbClr val="000000"/>
                </a:solidFill>
                <a:cs typeface="Arial" pitchFamily="34" charset="0"/>
              </a:rPr>
              <a:t>e.g.</a:t>
            </a: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 (cm/source), (1/cm</a:t>
            </a:r>
            <a:r>
              <a:rPr lang="en-US" altLang="ja-JP" sz="2400" baseline="30000" dirty="0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/source) etc.</a:t>
            </a:r>
            <a:r>
              <a:rPr lang="ja-JP" altLang="en-US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en-US" altLang="ja-JP" sz="2400" dirty="0">
              <a:solidFill>
                <a:srgbClr val="000000"/>
              </a:solidFill>
              <a:cs typeface="Arial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        Select unit: 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unit = 1, 2, 3 …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in what output form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        Select output axis: 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axis = </a:t>
            </a:r>
            <a:r>
              <a:rPr lang="en-US" altLang="ja-JP" sz="2400" dirty="0" err="1">
                <a:solidFill>
                  <a:srgbClr val="3333CC"/>
                </a:solidFill>
                <a:cs typeface="Arial" pitchFamily="34" charset="0"/>
              </a:rPr>
              <a:t>eng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, </a:t>
            </a:r>
            <a:r>
              <a:rPr lang="en-US" altLang="ja-JP" sz="2400" dirty="0" err="1">
                <a:solidFill>
                  <a:srgbClr val="3333CC"/>
                </a:solidFill>
                <a:cs typeface="Arial" pitchFamily="34" charset="0"/>
              </a:rPr>
              <a:t>reg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, </a:t>
            </a:r>
            <a:r>
              <a:rPr lang="en-US" altLang="ja-JP" sz="2400" dirty="0" err="1">
                <a:solidFill>
                  <a:srgbClr val="3333CC"/>
                </a:solidFill>
                <a:cs typeface="Arial" pitchFamily="34" charset="0"/>
              </a:rPr>
              <a:t>xy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, etc.</a:t>
            </a:r>
          </a:p>
        </p:txBody>
      </p:sp>
      <p:sp>
        <p:nvSpPr>
          <p:cNvPr id="59400" name="Rectangle 8">
            <a:extLst>
              <a:ext uri="{FF2B5EF4-FFF2-40B4-BE49-F238E27FC236}">
                <a16:creationId xmlns:a16="http://schemas.microsoft.com/office/drawing/2014/main" id="{432175BB-B2CC-46A8-A5A7-5733E3F34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1125538"/>
            <a:ext cx="37750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ja-JP" sz="2400">
                <a:solidFill>
                  <a:srgbClr val="3333CC"/>
                </a:solidFill>
                <a:latin typeface="+mn-lt"/>
                <a:cs typeface="Arial" charset="0"/>
              </a:rPr>
              <a:t>You have to determine …</a:t>
            </a:r>
            <a:endParaRPr lang="en-US" altLang="ja-JP" sz="1800">
              <a:solidFill>
                <a:srgbClr val="3333CC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Text Box 5">
            <a:extLst>
              <a:ext uri="{FF2B5EF4-FFF2-40B4-BE49-F238E27FC236}">
                <a16:creationId xmlns:a16="http://schemas.microsoft.com/office/drawing/2014/main" id="{6AC84E2B-1EA1-449F-BB82-6F7A46F04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6400800"/>
            <a:ext cx="551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>
                <a:solidFill>
                  <a:srgbClr val="000000"/>
                </a:solidFill>
                <a:latin typeface="Tahoma" panose="020B0604030504040204" pitchFamily="34" charset="0"/>
              </a:rPr>
              <a:t>Tally for calculating physical quantities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19261" y="116632"/>
            <a:ext cx="8305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kern="0" dirty="0">
                <a:solidFill>
                  <a:srgbClr val="000000"/>
                </a:solidFill>
              </a:rPr>
              <a:t>Example of [T-Track] tally in lec02.inp</a:t>
            </a: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483753" y="928588"/>
            <a:ext cx="3420000" cy="500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[ T - T r a c k 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title = </a:t>
            </a: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Track Detection in xyz mesh</a:t>
            </a:r>
            <a:endParaRPr lang="pt-BR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mesh = xyz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x-type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nx = 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xmin = -25.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xmax =  25.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y-type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ny = 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ymin = -25.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ymax =  25.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z-type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nz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-5.0  5.0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e-type =   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ne =   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0.0  5000.0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unit = 1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axis = xy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file = track_xy.out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part =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gshow =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epsout = 1</a:t>
            </a:r>
          </a:p>
        </p:txBody>
      </p:sp>
      <p:sp>
        <p:nvSpPr>
          <p:cNvPr id="25" name="テキスト ボックス 17"/>
          <p:cNvSpPr txBox="1">
            <a:spLocks noChangeArrowheads="1"/>
          </p:cNvSpPr>
          <p:nvPr/>
        </p:nvSpPr>
        <p:spPr bwMode="auto">
          <a:xfrm>
            <a:off x="2157804" y="2365506"/>
            <a:ext cx="1332416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  <a:latin typeface="+mn-lt"/>
                <a:cs typeface="Tahoma" panose="020B0604030504040204" pitchFamily="34" charset="0"/>
              </a:rPr>
              <a:t>Geometrical mesh</a:t>
            </a:r>
            <a:endParaRPr lang="ja-JP" altLang="en-US" sz="1800" dirty="0">
              <a:solidFill>
                <a:srgbClr val="000000"/>
              </a:solidFill>
              <a:latin typeface="+mn-lt"/>
              <a:cs typeface="Tahoma" panose="020B0604030504040204" pitchFamily="34" charset="0"/>
            </a:endParaRPr>
          </a:p>
        </p:txBody>
      </p:sp>
      <p:cxnSp>
        <p:nvCxnSpPr>
          <p:cNvPr id="27" name="直線コネクタ 26"/>
          <p:cNvCxnSpPr/>
          <p:nvPr/>
        </p:nvCxnSpPr>
        <p:spPr>
          <a:xfrm flipH="1" flipV="1">
            <a:off x="1331640" y="5356589"/>
            <a:ext cx="828000" cy="72000"/>
          </a:xfrm>
          <a:prstGeom prst="line">
            <a:avLst/>
          </a:prstGeom>
          <a:ln w="1905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右中かっこ 27"/>
          <p:cNvSpPr/>
          <p:nvPr/>
        </p:nvSpPr>
        <p:spPr>
          <a:xfrm>
            <a:off x="1691681" y="1474688"/>
            <a:ext cx="460234" cy="2419350"/>
          </a:xfrm>
          <a:prstGeom prst="rightBrace">
            <a:avLst>
              <a:gd name="adj1" fmla="val 8333"/>
              <a:gd name="adj2" fmla="val 50315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9" name="テキスト ボックス 21"/>
          <p:cNvSpPr txBox="1">
            <a:spLocks noChangeArrowheads="1"/>
          </p:cNvSpPr>
          <p:nvPr/>
        </p:nvSpPr>
        <p:spPr bwMode="auto">
          <a:xfrm>
            <a:off x="2157804" y="5228221"/>
            <a:ext cx="1368000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  <a:latin typeface="+mn-lt"/>
                <a:cs typeface="Tahoma" panose="020B0604030504040204" pitchFamily="34" charset="0"/>
              </a:rPr>
              <a:t>Particle type</a:t>
            </a:r>
            <a:endParaRPr lang="ja-JP" altLang="en-US" sz="1800" dirty="0">
              <a:solidFill>
                <a:srgbClr val="000000"/>
              </a:solidFill>
              <a:latin typeface="+mn-lt"/>
              <a:cs typeface="Tahoma" panose="020B0604030504040204" pitchFamily="34" charset="0"/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 flipH="1">
            <a:off x="1331640" y="4285476"/>
            <a:ext cx="828000" cy="432000"/>
          </a:xfrm>
          <a:prstGeom prst="line">
            <a:avLst/>
          </a:prstGeom>
          <a:ln w="1905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H="1">
            <a:off x="1331640" y="4846115"/>
            <a:ext cx="828000" cy="72000"/>
          </a:xfrm>
          <a:prstGeom prst="line">
            <a:avLst/>
          </a:prstGeom>
          <a:ln w="1905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26"/>
          <p:cNvSpPr txBox="1">
            <a:spLocks noChangeArrowheads="1"/>
          </p:cNvSpPr>
          <p:nvPr/>
        </p:nvSpPr>
        <p:spPr bwMode="auto">
          <a:xfrm>
            <a:off x="2157804" y="4091361"/>
            <a:ext cx="1512000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  <a:latin typeface="+mn-lt"/>
                <a:cs typeface="Tahoma" panose="020B0604030504040204" pitchFamily="34" charset="0"/>
              </a:rPr>
              <a:t>Unit of output</a:t>
            </a:r>
            <a:endParaRPr lang="ja-JP" altLang="en-US" sz="1800" dirty="0">
              <a:solidFill>
                <a:srgbClr val="000000"/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33" name="テキスト ボックス 27"/>
          <p:cNvSpPr txBox="1">
            <a:spLocks noChangeArrowheads="1"/>
          </p:cNvSpPr>
          <p:nvPr/>
        </p:nvSpPr>
        <p:spPr bwMode="auto">
          <a:xfrm>
            <a:off x="2157804" y="4661449"/>
            <a:ext cx="1332000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  <a:latin typeface="+mn-lt"/>
                <a:cs typeface="Tahoma" panose="020B0604030504040204" pitchFamily="34" charset="0"/>
              </a:rPr>
              <a:t>Output form</a:t>
            </a:r>
            <a:endParaRPr lang="ja-JP" altLang="en-US" sz="1800" dirty="0">
              <a:solidFill>
                <a:srgbClr val="000000"/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40" name="二等辺三角形 39">
            <a:extLst>
              <a:ext uri="{FF2B5EF4-FFF2-40B4-BE49-F238E27FC236}">
                <a16:creationId xmlns:a16="http://schemas.microsoft.com/office/drawing/2014/main" id="{1EF2943B-D3CC-4AD7-9105-CDDC22295CD4}"/>
              </a:ext>
            </a:extLst>
          </p:cNvPr>
          <p:cNvSpPr/>
          <p:nvPr/>
        </p:nvSpPr>
        <p:spPr>
          <a:xfrm flipV="1">
            <a:off x="5850226" y="2067273"/>
            <a:ext cx="1152525" cy="19685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1" name="テキスト ボックス 20">
            <a:extLst>
              <a:ext uri="{FF2B5EF4-FFF2-40B4-BE49-F238E27FC236}">
                <a16:creationId xmlns:a16="http://schemas.microsoft.com/office/drawing/2014/main" id="{EAA97577-0597-4B0A-823C-DD4453E09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488" y="2493008"/>
            <a:ext cx="4788000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ja-JP" sz="2000" dirty="0">
                <a:solidFill>
                  <a:srgbClr val="FF0000"/>
                </a:solidFill>
                <a:latin typeface="+mn-lt"/>
                <a:cs typeface="Arial" charset="0"/>
              </a:rPr>
              <a:t>[T-Track] </a:t>
            </a:r>
            <a:r>
              <a:rPr lang="en-US" altLang="ja-JP" sz="2000" dirty="0">
                <a:solidFill>
                  <a:srgbClr val="000000"/>
                </a:solidFill>
                <a:latin typeface="+mn-lt"/>
                <a:cs typeface="Arial" charset="0"/>
              </a:rPr>
              <a:t>can be useful for visualizing particle trajectories by setting a fine mesh in the tally region.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32497" y="1130502"/>
            <a:ext cx="4787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  <a:cs typeface="Arial" charset="0"/>
              </a:rPr>
              <a:t>[T-Track]: </a:t>
            </a:r>
            <a:r>
              <a:rPr lang="en-US" altLang="ja-JP" sz="2000" dirty="0">
                <a:solidFill>
                  <a:srgbClr val="000000"/>
                </a:solidFill>
                <a:cs typeface="Arial" charset="0"/>
              </a:rPr>
              <a:t>Tally for calculating track-lengths or </a:t>
            </a:r>
            <a:r>
              <a:rPr lang="en-US" altLang="ja-JP" sz="2000" dirty="0" err="1">
                <a:solidFill>
                  <a:srgbClr val="000000"/>
                </a:solidFill>
                <a:cs typeface="Arial" charset="0"/>
              </a:rPr>
              <a:t>fluences</a:t>
            </a:r>
            <a:r>
              <a:rPr lang="en-US" altLang="ja-JP" sz="2000" dirty="0">
                <a:solidFill>
                  <a:srgbClr val="000000"/>
                </a:solidFill>
                <a:cs typeface="Arial" charset="0"/>
              </a:rPr>
              <a:t> of particles in certain regions.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30">
            <a:extLst>
              <a:ext uri="{FF2B5EF4-FFF2-40B4-BE49-F238E27FC236}">
                <a16:creationId xmlns:a16="http://schemas.microsoft.com/office/drawing/2014/main" id="{D8BE1C3C-22E8-4EE7-B504-F48D90E38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4613" y="3216275"/>
            <a:ext cx="712787" cy="714375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87" name="正方形/長方形 30">
            <a:extLst>
              <a:ext uri="{FF2B5EF4-FFF2-40B4-BE49-F238E27FC236}">
                <a16:creationId xmlns:a16="http://schemas.microsoft.com/office/drawing/2014/main" id="{0ADF84E9-202D-47F6-9760-65A41310B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8988" y="3213100"/>
            <a:ext cx="712787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88" name="正方形/長方形 30">
            <a:extLst>
              <a:ext uri="{FF2B5EF4-FFF2-40B4-BE49-F238E27FC236}">
                <a16:creationId xmlns:a16="http://schemas.microsoft.com/office/drawing/2014/main" id="{D10B8697-292E-4C2F-9BB6-A2B09AEF9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9713" y="2492375"/>
            <a:ext cx="712787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89" name="正方形/長方形 30">
            <a:extLst>
              <a:ext uri="{FF2B5EF4-FFF2-40B4-BE49-F238E27FC236}">
                <a16:creationId xmlns:a16="http://schemas.microsoft.com/office/drawing/2014/main" id="{F2E02286-E802-47E2-A512-1ECFA6A2F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492375"/>
            <a:ext cx="712788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90" name="正方形/長方形 30">
            <a:extLst>
              <a:ext uri="{FF2B5EF4-FFF2-40B4-BE49-F238E27FC236}">
                <a16:creationId xmlns:a16="http://schemas.microsoft.com/office/drawing/2014/main" id="{4AC8CC64-1132-46EC-A498-50ACDAD1B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275" y="2492375"/>
            <a:ext cx="712788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91" name="正方形/長方形 30">
            <a:extLst>
              <a:ext uri="{FF2B5EF4-FFF2-40B4-BE49-F238E27FC236}">
                <a16:creationId xmlns:a16="http://schemas.microsoft.com/office/drawing/2014/main" id="{E4CC2C9D-F462-4301-814B-D785238A1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2492375"/>
            <a:ext cx="712787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92" name="正方形/長方形 30">
            <a:extLst>
              <a:ext uri="{FF2B5EF4-FFF2-40B4-BE49-F238E27FC236}">
                <a16:creationId xmlns:a16="http://schemas.microsoft.com/office/drawing/2014/main" id="{21BAE82C-A24B-40B2-A5A7-9A5516184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1776413"/>
            <a:ext cx="712787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93" name="正方形/長方形 30">
            <a:extLst>
              <a:ext uri="{FF2B5EF4-FFF2-40B4-BE49-F238E27FC236}">
                <a16:creationId xmlns:a16="http://schemas.microsoft.com/office/drawing/2014/main" id="{CDD56D37-5081-4CE4-A9AE-91D8025F5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788" y="1776413"/>
            <a:ext cx="712787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94" name="正方形/長方形 30">
            <a:extLst>
              <a:ext uri="{FF2B5EF4-FFF2-40B4-BE49-F238E27FC236}">
                <a16:creationId xmlns:a16="http://schemas.microsoft.com/office/drawing/2014/main" id="{BA752417-8B8C-41AA-9D37-E69572CEE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1776413"/>
            <a:ext cx="712787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95" name="正方形/長方形 30">
            <a:extLst>
              <a:ext uri="{FF2B5EF4-FFF2-40B4-BE49-F238E27FC236}">
                <a16:creationId xmlns:a16="http://schemas.microsoft.com/office/drawing/2014/main" id="{88AE51BF-202B-484D-AA4F-86849F0AA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650" y="1776413"/>
            <a:ext cx="712788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96" name="正方形/長方形 30">
            <a:extLst>
              <a:ext uri="{FF2B5EF4-FFF2-40B4-BE49-F238E27FC236}">
                <a16:creationId xmlns:a16="http://schemas.microsoft.com/office/drawing/2014/main" id="{AC44A3F3-9130-415E-ADEA-5A8B06E14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338" y="2492375"/>
            <a:ext cx="712787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45069" name="Rectangle 2">
            <a:extLst>
              <a:ext uri="{FF2B5EF4-FFF2-40B4-BE49-F238E27FC236}">
                <a16:creationId xmlns:a16="http://schemas.microsoft.com/office/drawing/2014/main" id="{C45BEBA3-8AF4-4D82-89F2-7F26C9AD7AB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4445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 dirty="0">
                <a:latin typeface="+mn-lt"/>
              </a:rPr>
              <a:t>Visualize Particle Trajectory</a:t>
            </a:r>
            <a:endParaRPr lang="ja-JP" altLang="en-US" sz="4800" dirty="0">
              <a:latin typeface="+mn-lt"/>
            </a:endParaRPr>
          </a:p>
        </p:txBody>
      </p:sp>
      <p:sp>
        <p:nvSpPr>
          <p:cNvPr id="72722" name="Line 67">
            <a:extLst>
              <a:ext uri="{FF2B5EF4-FFF2-40B4-BE49-F238E27FC236}">
                <a16:creationId xmlns:a16="http://schemas.microsoft.com/office/drawing/2014/main" id="{514D7FF5-CE28-47D9-8420-145B59792A95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1608138"/>
            <a:ext cx="0" cy="14398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3" name="Line 69">
            <a:extLst>
              <a:ext uri="{FF2B5EF4-FFF2-40B4-BE49-F238E27FC236}">
                <a16:creationId xmlns:a16="http://schemas.microsoft.com/office/drawing/2014/main" id="{47F5FA61-09A2-4811-9A4F-44F7ED00F3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5715000"/>
            <a:ext cx="14398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4" name="テキスト ボックス 20">
            <a:extLst>
              <a:ext uri="{FF2B5EF4-FFF2-40B4-BE49-F238E27FC236}">
                <a16:creationId xmlns:a16="http://schemas.microsoft.com/office/drawing/2014/main" id="{DC89B028-2ED0-4FCD-8850-6815C92DB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912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Century Gothic" panose="020B0502020202020204" pitchFamily="34" charset="0"/>
              </a:rPr>
              <a:t>x-axis</a:t>
            </a:r>
            <a:endParaRPr lang="ja-JP" altLang="en-US" sz="240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2725" name="テキスト ボックス 20">
            <a:extLst>
              <a:ext uri="{FF2B5EF4-FFF2-40B4-BE49-F238E27FC236}">
                <a16:creationId xmlns:a16="http://schemas.microsoft.com/office/drawing/2014/main" id="{EA134E63-8565-47AD-A782-883824B37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Century Gothic" panose="020B0502020202020204" pitchFamily="34" charset="0"/>
              </a:rPr>
              <a:t>z-axis</a:t>
            </a:r>
            <a:endParaRPr lang="ja-JP" altLang="en-US" sz="240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4817" name="直線コネクタ 74816">
            <a:extLst>
              <a:ext uri="{FF2B5EF4-FFF2-40B4-BE49-F238E27FC236}">
                <a16:creationId xmlns:a16="http://schemas.microsoft.com/office/drawing/2014/main" id="{5B084B21-4624-47C1-B4B9-74A957CDB2DF}"/>
              </a:ext>
            </a:extLst>
          </p:cNvPr>
          <p:cNvCxnSpPr/>
          <p:nvPr/>
        </p:nvCxnSpPr>
        <p:spPr>
          <a:xfrm>
            <a:off x="1343025" y="1768475"/>
            <a:ext cx="648017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E4418814-3753-4D99-8570-044CE682B47C}"/>
              </a:ext>
            </a:extLst>
          </p:cNvPr>
          <p:cNvCxnSpPr/>
          <p:nvPr/>
        </p:nvCxnSpPr>
        <p:spPr>
          <a:xfrm>
            <a:off x="1343025" y="2492375"/>
            <a:ext cx="648017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3C65401F-D233-4729-8187-1356E8CF9382}"/>
              </a:ext>
            </a:extLst>
          </p:cNvPr>
          <p:cNvCxnSpPr/>
          <p:nvPr/>
        </p:nvCxnSpPr>
        <p:spPr>
          <a:xfrm>
            <a:off x="1343025" y="3213100"/>
            <a:ext cx="648017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26827C5B-432C-4DC6-886F-CB359E145C5A}"/>
              </a:ext>
            </a:extLst>
          </p:cNvPr>
          <p:cNvCxnSpPr/>
          <p:nvPr/>
        </p:nvCxnSpPr>
        <p:spPr>
          <a:xfrm>
            <a:off x="1343025" y="3933825"/>
            <a:ext cx="648017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C96785FB-6F14-4B68-87EE-FF40B7C5A4EC}"/>
              </a:ext>
            </a:extLst>
          </p:cNvPr>
          <p:cNvCxnSpPr/>
          <p:nvPr/>
        </p:nvCxnSpPr>
        <p:spPr>
          <a:xfrm>
            <a:off x="1343025" y="4652963"/>
            <a:ext cx="648017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2A33AA5B-177B-44FB-8890-A0987109EF26}"/>
              </a:ext>
            </a:extLst>
          </p:cNvPr>
          <p:cNvCxnSpPr/>
          <p:nvPr/>
        </p:nvCxnSpPr>
        <p:spPr>
          <a:xfrm>
            <a:off x="1343025" y="5373688"/>
            <a:ext cx="648017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8789942B-3213-4104-8031-BF916671B5B4}"/>
              </a:ext>
            </a:extLst>
          </p:cNvPr>
          <p:cNvCxnSpPr/>
          <p:nvPr/>
        </p:nvCxnSpPr>
        <p:spPr>
          <a:xfrm>
            <a:off x="1331913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0F411C3A-4B08-463C-B6C2-D9627FEBE8E9}"/>
              </a:ext>
            </a:extLst>
          </p:cNvPr>
          <p:cNvCxnSpPr/>
          <p:nvPr/>
        </p:nvCxnSpPr>
        <p:spPr>
          <a:xfrm>
            <a:off x="2051050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B46F9C7E-99CE-4727-839C-EAD47E17B7BA}"/>
              </a:ext>
            </a:extLst>
          </p:cNvPr>
          <p:cNvCxnSpPr/>
          <p:nvPr/>
        </p:nvCxnSpPr>
        <p:spPr>
          <a:xfrm>
            <a:off x="2771775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3ED02C62-F684-4ED2-B5A1-ADA0C650EBA4}"/>
              </a:ext>
            </a:extLst>
          </p:cNvPr>
          <p:cNvCxnSpPr/>
          <p:nvPr/>
        </p:nvCxnSpPr>
        <p:spPr>
          <a:xfrm>
            <a:off x="3492500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28C8724D-C0BF-48DA-856E-BD300BAB97EE}"/>
              </a:ext>
            </a:extLst>
          </p:cNvPr>
          <p:cNvCxnSpPr/>
          <p:nvPr/>
        </p:nvCxnSpPr>
        <p:spPr>
          <a:xfrm>
            <a:off x="4211638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4F7D9E52-EBCC-4B8B-97A8-C5536B7A9305}"/>
              </a:ext>
            </a:extLst>
          </p:cNvPr>
          <p:cNvCxnSpPr/>
          <p:nvPr/>
        </p:nvCxnSpPr>
        <p:spPr>
          <a:xfrm>
            <a:off x="4932363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EC190A52-9AF6-464E-8835-AFA585C62465}"/>
              </a:ext>
            </a:extLst>
          </p:cNvPr>
          <p:cNvCxnSpPr/>
          <p:nvPr/>
        </p:nvCxnSpPr>
        <p:spPr>
          <a:xfrm>
            <a:off x="5651500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6EBCB472-8607-4333-BC57-7B577571BE65}"/>
              </a:ext>
            </a:extLst>
          </p:cNvPr>
          <p:cNvCxnSpPr/>
          <p:nvPr/>
        </p:nvCxnSpPr>
        <p:spPr>
          <a:xfrm>
            <a:off x="6372225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510BB643-4994-4075-A55B-7C5466611498}"/>
              </a:ext>
            </a:extLst>
          </p:cNvPr>
          <p:cNvCxnSpPr/>
          <p:nvPr/>
        </p:nvCxnSpPr>
        <p:spPr>
          <a:xfrm>
            <a:off x="7092950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EFAE4DC1-4967-49C7-A7EF-D27D06FFE469}"/>
              </a:ext>
            </a:extLst>
          </p:cNvPr>
          <p:cNvCxnSpPr/>
          <p:nvPr/>
        </p:nvCxnSpPr>
        <p:spPr>
          <a:xfrm>
            <a:off x="7812088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円/楕円 96">
            <a:extLst>
              <a:ext uri="{FF2B5EF4-FFF2-40B4-BE49-F238E27FC236}">
                <a16:creationId xmlns:a16="http://schemas.microsoft.com/office/drawing/2014/main" id="{B0A8D2B0-5F96-4BB5-BFE5-C561C4CE409D}"/>
              </a:ext>
            </a:extLst>
          </p:cNvPr>
          <p:cNvSpPr/>
          <p:nvPr/>
        </p:nvSpPr>
        <p:spPr>
          <a:xfrm>
            <a:off x="573088" y="3473450"/>
            <a:ext cx="285750" cy="285750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36" name="Text Box 5">
            <a:extLst>
              <a:ext uri="{FF2B5EF4-FFF2-40B4-BE49-F238E27FC236}">
                <a16:creationId xmlns:a16="http://schemas.microsoft.com/office/drawing/2014/main" id="{6AC84E2B-1EA1-449F-BB82-6F7A46F04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6400800"/>
            <a:ext cx="551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>
                <a:solidFill>
                  <a:srgbClr val="000000"/>
                </a:solidFill>
                <a:latin typeface="Tahoma" panose="020B0604030504040204" pitchFamily="34" charset="0"/>
              </a:rPr>
              <a:t>Tally for calculating physical quantities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8797E-6 L 0.82326 -0.2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63" y="-134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30">
            <a:extLst>
              <a:ext uri="{FF2B5EF4-FFF2-40B4-BE49-F238E27FC236}">
                <a16:creationId xmlns:a16="http://schemas.microsoft.com/office/drawing/2014/main" id="{1AF2C489-C714-4C6A-A25F-BCB4804AC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963" y="1773238"/>
            <a:ext cx="712787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3731" name="正方形/長方形 30">
            <a:extLst>
              <a:ext uri="{FF2B5EF4-FFF2-40B4-BE49-F238E27FC236}">
                <a16:creationId xmlns:a16="http://schemas.microsoft.com/office/drawing/2014/main" id="{C3ADAE87-7B15-4C46-B674-F8BE679D9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492375"/>
            <a:ext cx="712788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42" name="正方形/長方形 30">
            <a:extLst>
              <a:ext uri="{FF2B5EF4-FFF2-40B4-BE49-F238E27FC236}">
                <a16:creationId xmlns:a16="http://schemas.microsoft.com/office/drawing/2014/main" id="{4D20DFAE-D6EF-4C87-8BE7-F16367749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850" y="2497138"/>
            <a:ext cx="712788" cy="71278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41" name="正方形/長方形 30">
            <a:extLst>
              <a:ext uri="{FF2B5EF4-FFF2-40B4-BE49-F238E27FC236}">
                <a16:creationId xmlns:a16="http://schemas.microsoft.com/office/drawing/2014/main" id="{F0639F7A-A6F6-4BAA-AD2E-81217A02A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3216275"/>
            <a:ext cx="712787" cy="714375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49" name="正方形/長方形 30">
            <a:extLst>
              <a:ext uri="{FF2B5EF4-FFF2-40B4-BE49-F238E27FC236}">
                <a16:creationId xmlns:a16="http://schemas.microsoft.com/office/drawing/2014/main" id="{838CA928-CB2F-4462-AD4F-7065C49EA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3221038"/>
            <a:ext cx="712787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40" name="正方形/長方形 30">
            <a:extLst>
              <a:ext uri="{FF2B5EF4-FFF2-40B4-BE49-F238E27FC236}">
                <a16:creationId xmlns:a16="http://schemas.microsoft.com/office/drawing/2014/main" id="{70597988-0C4A-4C56-B4C2-EAEA7255E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7650" y="3941763"/>
            <a:ext cx="712788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39" name="正方形/長方形 30">
            <a:extLst>
              <a:ext uri="{FF2B5EF4-FFF2-40B4-BE49-F238E27FC236}">
                <a16:creationId xmlns:a16="http://schemas.microsoft.com/office/drawing/2014/main" id="{36B52A32-6B6D-41E1-B5C3-2FA2E1B1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4654550"/>
            <a:ext cx="712788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3737" name="正方形/長方形 30">
            <a:extLst>
              <a:ext uri="{FF2B5EF4-FFF2-40B4-BE49-F238E27FC236}">
                <a16:creationId xmlns:a16="http://schemas.microsoft.com/office/drawing/2014/main" id="{9894B060-3176-4B00-86C5-81EA19FF5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4613" y="3216275"/>
            <a:ext cx="712787" cy="714375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3738" name="正方形/長方形 30">
            <a:extLst>
              <a:ext uri="{FF2B5EF4-FFF2-40B4-BE49-F238E27FC236}">
                <a16:creationId xmlns:a16="http://schemas.microsoft.com/office/drawing/2014/main" id="{0049EB1C-8136-43FE-A6CC-66B8EE9E9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8988" y="3213100"/>
            <a:ext cx="712787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3739" name="正方形/長方形 30">
            <a:extLst>
              <a:ext uri="{FF2B5EF4-FFF2-40B4-BE49-F238E27FC236}">
                <a16:creationId xmlns:a16="http://schemas.microsoft.com/office/drawing/2014/main" id="{44E6A831-A7A8-4FC8-85EA-68C8A1388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9713" y="2492375"/>
            <a:ext cx="712787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3740" name="正方形/長方形 30">
            <a:extLst>
              <a:ext uri="{FF2B5EF4-FFF2-40B4-BE49-F238E27FC236}">
                <a16:creationId xmlns:a16="http://schemas.microsoft.com/office/drawing/2014/main" id="{73345133-C50E-4E47-B95C-6F0F628B9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275" y="2492375"/>
            <a:ext cx="712788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3741" name="正方形/長方形 30">
            <a:extLst>
              <a:ext uri="{FF2B5EF4-FFF2-40B4-BE49-F238E27FC236}">
                <a16:creationId xmlns:a16="http://schemas.microsoft.com/office/drawing/2014/main" id="{62C4457B-263E-4D0C-98C3-AF2FBE0AE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2492375"/>
            <a:ext cx="712787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3742" name="正方形/長方形 30">
            <a:extLst>
              <a:ext uri="{FF2B5EF4-FFF2-40B4-BE49-F238E27FC236}">
                <a16:creationId xmlns:a16="http://schemas.microsoft.com/office/drawing/2014/main" id="{022D8F75-36CD-4FD1-8D86-FF59732CD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1776413"/>
            <a:ext cx="712787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3743" name="正方形/長方形 30">
            <a:extLst>
              <a:ext uri="{FF2B5EF4-FFF2-40B4-BE49-F238E27FC236}">
                <a16:creationId xmlns:a16="http://schemas.microsoft.com/office/drawing/2014/main" id="{5B8BDE8F-C5E2-4067-A005-7AA840C75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788" y="1776413"/>
            <a:ext cx="712787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3744" name="正方形/長方形 30">
            <a:extLst>
              <a:ext uri="{FF2B5EF4-FFF2-40B4-BE49-F238E27FC236}">
                <a16:creationId xmlns:a16="http://schemas.microsoft.com/office/drawing/2014/main" id="{A98521EC-FD48-49DC-9445-D749A52B4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1776413"/>
            <a:ext cx="712787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3745" name="正方形/長方形 30">
            <a:extLst>
              <a:ext uri="{FF2B5EF4-FFF2-40B4-BE49-F238E27FC236}">
                <a16:creationId xmlns:a16="http://schemas.microsoft.com/office/drawing/2014/main" id="{F0067297-C72F-4237-B548-B3FB550F5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650" y="1776413"/>
            <a:ext cx="712788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3746" name="正方形/長方形 30">
            <a:extLst>
              <a:ext uri="{FF2B5EF4-FFF2-40B4-BE49-F238E27FC236}">
                <a16:creationId xmlns:a16="http://schemas.microsoft.com/office/drawing/2014/main" id="{FF3F543D-D15C-4EBA-9CFF-9D2BCEB54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338" y="2492375"/>
            <a:ext cx="712787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3751" name="Line 67">
            <a:extLst>
              <a:ext uri="{FF2B5EF4-FFF2-40B4-BE49-F238E27FC236}">
                <a16:creationId xmlns:a16="http://schemas.microsoft.com/office/drawing/2014/main" id="{E5D12025-622E-4DF0-B1F7-DDD21F58E202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1608138"/>
            <a:ext cx="0" cy="14398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2" name="Line 69">
            <a:extLst>
              <a:ext uri="{FF2B5EF4-FFF2-40B4-BE49-F238E27FC236}">
                <a16:creationId xmlns:a16="http://schemas.microsoft.com/office/drawing/2014/main" id="{28D2B473-8C87-4EA6-9B22-E9F525EC29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5715000"/>
            <a:ext cx="14398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3" name="テキスト ボックス 20">
            <a:extLst>
              <a:ext uri="{FF2B5EF4-FFF2-40B4-BE49-F238E27FC236}">
                <a16:creationId xmlns:a16="http://schemas.microsoft.com/office/drawing/2014/main" id="{D8A807B5-224F-470F-BE3A-62C62E7E8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912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Century Gothic" panose="020B0502020202020204" pitchFamily="34" charset="0"/>
              </a:rPr>
              <a:t>x-axis</a:t>
            </a:r>
            <a:endParaRPr lang="ja-JP" altLang="en-US" sz="240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3754" name="テキスト ボックス 20">
            <a:extLst>
              <a:ext uri="{FF2B5EF4-FFF2-40B4-BE49-F238E27FC236}">
                <a16:creationId xmlns:a16="http://schemas.microsoft.com/office/drawing/2014/main" id="{7C8DEB14-7216-4D1F-AFEB-E821D48EB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Century Gothic" panose="020B0502020202020204" pitchFamily="34" charset="0"/>
              </a:rPr>
              <a:t>z-axis</a:t>
            </a:r>
            <a:endParaRPr lang="ja-JP" altLang="en-US" sz="240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4817" name="直線コネクタ 74816">
            <a:extLst>
              <a:ext uri="{FF2B5EF4-FFF2-40B4-BE49-F238E27FC236}">
                <a16:creationId xmlns:a16="http://schemas.microsoft.com/office/drawing/2014/main" id="{D430FBA8-79EB-43AA-A614-61C5D4E98153}"/>
              </a:ext>
            </a:extLst>
          </p:cNvPr>
          <p:cNvCxnSpPr/>
          <p:nvPr/>
        </p:nvCxnSpPr>
        <p:spPr>
          <a:xfrm>
            <a:off x="1343025" y="1768475"/>
            <a:ext cx="648017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0F453EFA-EE32-41C8-9BDA-5F21D6A4374B}"/>
              </a:ext>
            </a:extLst>
          </p:cNvPr>
          <p:cNvCxnSpPr/>
          <p:nvPr/>
        </p:nvCxnSpPr>
        <p:spPr>
          <a:xfrm>
            <a:off x="1343025" y="2492375"/>
            <a:ext cx="648017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BEC380C5-EDCA-4E07-8CDA-AF7D9A66F82B}"/>
              </a:ext>
            </a:extLst>
          </p:cNvPr>
          <p:cNvCxnSpPr/>
          <p:nvPr/>
        </p:nvCxnSpPr>
        <p:spPr>
          <a:xfrm>
            <a:off x="1343025" y="3213100"/>
            <a:ext cx="648017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43D76592-D98B-43BD-9105-1F9E2A35FE92}"/>
              </a:ext>
            </a:extLst>
          </p:cNvPr>
          <p:cNvCxnSpPr/>
          <p:nvPr/>
        </p:nvCxnSpPr>
        <p:spPr>
          <a:xfrm>
            <a:off x="1343025" y="3933825"/>
            <a:ext cx="648017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9A883BC4-C9B5-49CC-91AB-47BA5778CFCB}"/>
              </a:ext>
            </a:extLst>
          </p:cNvPr>
          <p:cNvCxnSpPr/>
          <p:nvPr/>
        </p:nvCxnSpPr>
        <p:spPr>
          <a:xfrm>
            <a:off x="1343025" y="4652963"/>
            <a:ext cx="648017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E9DCFB2B-D098-4718-B50C-FE4EABEB920E}"/>
              </a:ext>
            </a:extLst>
          </p:cNvPr>
          <p:cNvCxnSpPr/>
          <p:nvPr/>
        </p:nvCxnSpPr>
        <p:spPr>
          <a:xfrm>
            <a:off x="1343025" y="5373688"/>
            <a:ext cx="648017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5F39E20C-7CE6-4DCE-A37E-A3453C48C929}"/>
              </a:ext>
            </a:extLst>
          </p:cNvPr>
          <p:cNvCxnSpPr/>
          <p:nvPr/>
        </p:nvCxnSpPr>
        <p:spPr>
          <a:xfrm>
            <a:off x="1331913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47F44F49-EEDB-4522-87C0-E91956047234}"/>
              </a:ext>
            </a:extLst>
          </p:cNvPr>
          <p:cNvCxnSpPr/>
          <p:nvPr/>
        </p:nvCxnSpPr>
        <p:spPr>
          <a:xfrm>
            <a:off x="2051050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9FA7950E-AC96-443C-823D-26BEAE774E88}"/>
              </a:ext>
            </a:extLst>
          </p:cNvPr>
          <p:cNvCxnSpPr/>
          <p:nvPr/>
        </p:nvCxnSpPr>
        <p:spPr>
          <a:xfrm>
            <a:off x="2771775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FF40C5AF-2B48-42D7-AB82-B79274BECB1E}"/>
              </a:ext>
            </a:extLst>
          </p:cNvPr>
          <p:cNvCxnSpPr/>
          <p:nvPr/>
        </p:nvCxnSpPr>
        <p:spPr>
          <a:xfrm>
            <a:off x="3492500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E8837CE9-1D9F-4308-BC45-1FDAB0F0AB74}"/>
              </a:ext>
            </a:extLst>
          </p:cNvPr>
          <p:cNvCxnSpPr/>
          <p:nvPr/>
        </p:nvCxnSpPr>
        <p:spPr>
          <a:xfrm>
            <a:off x="4211638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AF4BDDCF-41A2-4DD6-A031-2ADBCA6C9DBE}"/>
              </a:ext>
            </a:extLst>
          </p:cNvPr>
          <p:cNvCxnSpPr/>
          <p:nvPr/>
        </p:nvCxnSpPr>
        <p:spPr>
          <a:xfrm>
            <a:off x="4932363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C6AE7F73-9805-4808-880A-7E8DB45C8ED7}"/>
              </a:ext>
            </a:extLst>
          </p:cNvPr>
          <p:cNvCxnSpPr/>
          <p:nvPr/>
        </p:nvCxnSpPr>
        <p:spPr>
          <a:xfrm>
            <a:off x="5651500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6C25B37D-3B5B-417A-9D0B-B5AB159B69A2}"/>
              </a:ext>
            </a:extLst>
          </p:cNvPr>
          <p:cNvCxnSpPr/>
          <p:nvPr/>
        </p:nvCxnSpPr>
        <p:spPr>
          <a:xfrm>
            <a:off x="6372225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0FC8DD2F-018A-4979-9D22-5B826EFA3323}"/>
              </a:ext>
            </a:extLst>
          </p:cNvPr>
          <p:cNvCxnSpPr/>
          <p:nvPr/>
        </p:nvCxnSpPr>
        <p:spPr>
          <a:xfrm>
            <a:off x="7092950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251E975C-AC18-42B3-9F34-3AA15474225A}"/>
              </a:ext>
            </a:extLst>
          </p:cNvPr>
          <p:cNvCxnSpPr/>
          <p:nvPr/>
        </p:nvCxnSpPr>
        <p:spPr>
          <a:xfrm>
            <a:off x="7812088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円/楕円 96">
            <a:extLst>
              <a:ext uri="{FF2B5EF4-FFF2-40B4-BE49-F238E27FC236}">
                <a16:creationId xmlns:a16="http://schemas.microsoft.com/office/drawing/2014/main" id="{A98516CD-8F40-4288-88CB-371BF39D15EE}"/>
              </a:ext>
            </a:extLst>
          </p:cNvPr>
          <p:cNvSpPr/>
          <p:nvPr/>
        </p:nvSpPr>
        <p:spPr>
          <a:xfrm>
            <a:off x="2849563" y="5572125"/>
            <a:ext cx="285750" cy="285750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3FABCA9C-91B0-4FA6-8A85-18C2AE6F1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45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4800" kern="0">
                <a:latin typeface="+mn-lt"/>
              </a:rPr>
              <a:t>Visualize Particle Trajectory</a:t>
            </a:r>
            <a:endParaRPr lang="ja-JP" altLang="en-US" sz="4800" kern="0" dirty="0">
              <a:latin typeface="+mn-lt"/>
            </a:endParaRPr>
          </a:p>
        </p:txBody>
      </p:sp>
      <p:sp>
        <p:nvSpPr>
          <p:cNvPr id="44" name="Text Box 5">
            <a:extLst>
              <a:ext uri="{FF2B5EF4-FFF2-40B4-BE49-F238E27FC236}">
                <a16:creationId xmlns:a16="http://schemas.microsoft.com/office/drawing/2014/main" id="{6AC84E2B-1EA1-449F-BB82-6F7A46F04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6400800"/>
            <a:ext cx="551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>
                <a:solidFill>
                  <a:srgbClr val="000000"/>
                </a:solidFill>
                <a:latin typeface="Tahoma" panose="020B0604030504040204" pitchFamily="34" charset="0"/>
              </a:rPr>
              <a:t>Tally for calculating physical quantities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0.10972 -0.627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6" y="-3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  <p:bldP spid="41" grpId="0" animBg="1"/>
      <p:bldP spid="49" grpId="0" animBg="1"/>
      <p:bldP spid="40" grpId="0" animBg="1"/>
      <p:bldP spid="39" grpId="0" animBg="1"/>
      <p:bldP spid="9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正方形/長方形 30">
            <a:extLst>
              <a:ext uri="{FF2B5EF4-FFF2-40B4-BE49-F238E27FC236}">
                <a16:creationId xmlns:a16="http://schemas.microsoft.com/office/drawing/2014/main" id="{899C6A13-C285-4C0A-A356-3B4E23F5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275" y="2492375"/>
            <a:ext cx="712788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55" name="正方形/長方形 30">
            <a:extLst>
              <a:ext uri="{FF2B5EF4-FFF2-40B4-BE49-F238E27FC236}">
                <a16:creationId xmlns:a16="http://schemas.microsoft.com/office/drawing/2014/main" id="{E341D663-E51B-4627-964B-C06852AD8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0" y="2503488"/>
            <a:ext cx="712788" cy="71278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4756" name="正方形/長方形 30">
            <a:extLst>
              <a:ext uri="{FF2B5EF4-FFF2-40B4-BE49-F238E27FC236}">
                <a16:creationId xmlns:a16="http://schemas.microsoft.com/office/drawing/2014/main" id="{86809C21-39B7-4BE9-8992-6D603D132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3213100"/>
            <a:ext cx="712787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4757" name="正方形/長方形 30">
            <a:extLst>
              <a:ext uri="{FF2B5EF4-FFF2-40B4-BE49-F238E27FC236}">
                <a16:creationId xmlns:a16="http://schemas.microsoft.com/office/drawing/2014/main" id="{DDC9ED80-F618-4F6E-936E-395A3E5B4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3938588"/>
            <a:ext cx="712787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4758" name="正方形/長方形 30">
            <a:extLst>
              <a:ext uri="{FF2B5EF4-FFF2-40B4-BE49-F238E27FC236}">
                <a16:creationId xmlns:a16="http://schemas.microsoft.com/office/drawing/2014/main" id="{869F3D1C-C8A7-4774-8D32-F4F8DFE85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0825" y="4652963"/>
            <a:ext cx="712788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4759" name="正方形/長方形 30">
            <a:extLst>
              <a:ext uri="{FF2B5EF4-FFF2-40B4-BE49-F238E27FC236}">
                <a16:creationId xmlns:a16="http://schemas.microsoft.com/office/drawing/2014/main" id="{DA13BC9B-E53E-4C52-943A-CA0887E6C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850" y="3224213"/>
            <a:ext cx="712788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4760" name="正方形/長方形 30">
            <a:extLst>
              <a:ext uri="{FF2B5EF4-FFF2-40B4-BE49-F238E27FC236}">
                <a16:creationId xmlns:a16="http://schemas.microsoft.com/office/drawing/2014/main" id="{072E85FF-88C2-4D3F-AE93-6F2FA6B89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8988" y="3213100"/>
            <a:ext cx="712787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4761" name="正方形/長方形 30">
            <a:extLst>
              <a:ext uri="{FF2B5EF4-FFF2-40B4-BE49-F238E27FC236}">
                <a16:creationId xmlns:a16="http://schemas.microsoft.com/office/drawing/2014/main" id="{BA0D1138-2642-4298-A62B-C9C7AD98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9713" y="2492375"/>
            <a:ext cx="712787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4762" name="正方形/長方形 30">
            <a:extLst>
              <a:ext uri="{FF2B5EF4-FFF2-40B4-BE49-F238E27FC236}">
                <a16:creationId xmlns:a16="http://schemas.microsoft.com/office/drawing/2014/main" id="{B1BA8187-AF71-446E-A57F-2EE847B4B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675" y="2492375"/>
            <a:ext cx="712788" cy="712788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4763" name="正方形/長方形 30">
            <a:extLst>
              <a:ext uri="{FF2B5EF4-FFF2-40B4-BE49-F238E27FC236}">
                <a16:creationId xmlns:a16="http://schemas.microsoft.com/office/drawing/2014/main" id="{783A983C-02CE-445B-A940-AAAC40C7E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2492375"/>
            <a:ext cx="712787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4764" name="正方形/長方形 30">
            <a:extLst>
              <a:ext uri="{FF2B5EF4-FFF2-40B4-BE49-F238E27FC236}">
                <a16:creationId xmlns:a16="http://schemas.microsoft.com/office/drawing/2014/main" id="{F0F8B4EF-8667-41AF-B74E-E1DC1E7D2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338" y="2492375"/>
            <a:ext cx="712787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41" name="正方形/長方形 30">
            <a:extLst>
              <a:ext uri="{FF2B5EF4-FFF2-40B4-BE49-F238E27FC236}">
                <a16:creationId xmlns:a16="http://schemas.microsoft.com/office/drawing/2014/main" id="{776233D9-B106-4175-B447-25ECECE1C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2495550"/>
            <a:ext cx="712788" cy="712788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42" name="正方形/長方形 30">
            <a:extLst>
              <a:ext uri="{FF2B5EF4-FFF2-40B4-BE49-F238E27FC236}">
                <a16:creationId xmlns:a16="http://schemas.microsoft.com/office/drawing/2014/main" id="{0B661034-12AF-493C-A49B-5F22C5540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963" y="2500313"/>
            <a:ext cx="712787" cy="7127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43" name="正方形/長方形 30">
            <a:extLst>
              <a:ext uri="{FF2B5EF4-FFF2-40B4-BE49-F238E27FC236}">
                <a16:creationId xmlns:a16="http://schemas.microsoft.com/office/drawing/2014/main" id="{3A9E1D2E-6680-4846-A183-3A6DCBC42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450" y="3216275"/>
            <a:ext cx="712788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44" name="正方形/長方形 30">
            <a:extLst>
              <a:ext uri="{FF2B5EF4-FFF2-40B4-BE49-F238E27FC236}">
                <a16:creationId xmlns:a16="http://schemas.microsoft.com/office/drawing/2014/main" id="{5F60FACE-2275-418B-B34C-53035D3CC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888" y="3221038"/>
            <a:ext cx="714375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45" name="正方形/長方形 30">
            <a:extLst>
              <a:ext uri="{FF2B5EF4-FFF2-40B4-BE49-F238E27FC236}">
                <a16:creationId xmlns:a16="http://schemas.microsoft.com/office/drawing/2014/main" id="{802FE398-76B1-4C2F-8436-043C31BD6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888" y="3938588"/>
            <a:ext cx="712787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46" name="正方形/長方形 30">
            <a:extLst>
              <a:ext uri="{FF2B5EF4-FFF2-40B4-BE49-F238E27FC236}">
                <a16:creationId xmlns:a16="http://schemas.microsoft.com/office/drawing/2014/main" id="{E3F3D061-EA92-4FD4-A4F8-6FBDB4F18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550" y="3949700"/>
            <a:ext cx="712788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47" name="正方形/長方形 30">
            <a:extLst>
              <a:ext uri="{FF2B5EF4-FFF2-40B4-BE49-F238E27FC236}">
                <a16:creationId xmlns:a16="http://schemas.microsoft.com/office/drawing/2014/main" id="{3BE36CAB-DD10-47EE-ABBB-85AEC9956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550" y="4660900"/>
            <a:ext cx="712788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48" name="正方形/長方形 30">
            <a:extLst>
              <a:ext uri="{FF2B5EF4-FFF2-40B4-BE49-F238E27FC236}">
                <a16:creationId xmlns:a16="http://schemas.microsoft.com/office/drawing/2014/main" id="{78C21708-EA90-46F1-9BC3-FA70AED6F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0" y="4672013"/>
            <a:ext cx="712788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49" name="正方形/長方形 30">
            <a:extLst>
              <a:ext uri="{FF2B5EF4-FFF2-40B4-BE49-F238E27FC236}">
                <a16:creationId xmlns:a16="http://schemas.microsoft.com/office/drawing/2014/main" id="{20B08BD0-B2A8-484C-B5C4-93D24EA37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2500313"/>
            <a:ext cx="712787" cy="71278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39" name="正方形/長方形 30">
            <a:extLst>
              <a:ext uri="{FF2B5EF4-FFF2-40B4-BE49-F238E27FC236}">
                <a16:creationId xmlns:a16="http://schemas.microsoft.com/office/drawing/2014/main" id="{A430DB29-36A1-4F28-914B-36A5AFB90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438" y="1779588"/>
            <a:ext cx="712787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40" name="正方形/長方形 30">
            <a:extLst>
              <a:ext uri="{FF2B5EF4-FFF2-40B4-BE49-F238E27FC236}">
                <a16:creationId xmlns:a16="http://schemas.microsoft.com/office/drawing/2014/main" id="{1D8476ED-1937-4E17-8F0E-CE040EA68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1779588"/>
            <a:ext cx="712787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4776" name="正方形/長方形 30">
            <a:extLst>
              <a:ext uri="{FF2B5EF4-FFF2-40B4-BE49-F238E27FC236}">
                <a16:creationId xmlns:a16="http://schemas.microsoft.com/office/drawing/2014/main" id="{2ECE6958-5554-47CC-9FC8-1241F9545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3138" y="1773238"/>
            <a:ext cx="712787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4777" name="正方形/長方形 30">
            <a:extLst>
              <a:ext uri="{FF2B5EF4-FFF2-40B4-BE49-F238E27FC236}">
                <a16:creationId xmlns:a16="http://schemas.microsoft.com/office/drawing/2014/main" id="{2D72A6CB-85A7-4889-AC18-7397E3E3E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4613" y="3216275"/>
            <a:ext cx="712787" cy="714375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4778" name="正方形/長方形 30">
            <a:extLst>
              <a:ext uri="{FF2B5EF4-FFF2-40B4-BE49-F238E27FC236}">
                <a16:creationId xmlns:a16="http://schemas.microsoft.com/office/drawing/2014/main" id="{FD007C6D-71B0-4F34-A339-0944B7BA2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1776413"/>
            <a:ext cx="712787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4779" name="正方形/長方形 30">
            <a:extLst>
              <a:ext uri="{FF2B5EF4-FFF2-40B4-BE49-F238E27FC236}">
                <a16:creationId xmlns:a16="http://schemas.microsoft.com/office/drawing/2014/main" id="{D06F8EA1-4C93-4015-B054-277F69F2E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788" y="1776413"/>
            <a:ext cx="712787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4780" name="正方形/長方形 30">
            <a:extLst>
              <a:ext uri="{FF2B5EF4-FFF2-40B4-BE49-F238E27FC236}">
                <a16:creationId xmlns:a16="http://schemas.microsoft.com/office/drawing/2014/main" id="{246DF111-22C8-44D0-BBFA-E7821B0B9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1776413"/>
            <a:ext cx="712787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4781" name="正方形/長方形 30">
            <a:extLst>
              <a:ext uri="{FF2B5EF4-FFF2-40B4-BE49-F238E27FC236}">
                <a16:creationId xmlns:a16="http://schemas.microsoft.com/office/drawing/2014/main" id="{2A6F74BD-B399-4064-8C5A-8E4769C3F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650" y="1776413"/>
            <a:ext cx="712788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4786" name="Line 67">
            <a:extLst>
              <a:ext uri="{FF2B5EF4-FFF2-40B4-BE49-F238E27FC236}">
                <a16:creationId xmlns:a16="http://schemas.microsoft.com/office/drawing/2014/main" id="{7C980D96-B19C-426B-92BF-918DD848EB5A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1608138"/>
            <a:ext cx="0" cy="14398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7" name="Line 69">
            <a:extLst>
              <a:ext uri="{FF2B5EF4-FFF2-40B4-BE49-F238E27FC236}">
                <a16:creationId xmlns:a16="http://schemas.microsoft.com/office/drawing/2014/main" id="{8817EBB5-13E3-4F89-9D02-E008A4C34A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5715000"/>
            <a:ext cx="14398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8" name="テキスト ボックス 20">
            <a:extLst>
              <a:ext uri="{FF2B5EF4-FFF2-40B4-BE49-F238E27FC236}">
                <a16:creationId xmlns:a16="http://schemas.microsoft.com/office/drawing/2014/main" id="{459E9499-3938-41D1-BE4F-07AC87B86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912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Century Gothic" panose="020B0502020202020204" pitchFamily="34" charset="0"/>
              </a:rPr>
              <a:t>x-axis</a:t>
            </a:r>
            <a:endParaRPr lang="ja-JP" altLang="en-US" sz="240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4789" name="テキスト ボックス 20">
            <a:extLst>
              <a:ext uri="{FF2B5EF4-FFF2-40B4-BE49-F238E27FC236}">
                <a16:creationId xmlns:a16="http://schemas.microsoft.com/office/drawing/2014/main" id="{A168CACA-8F44-44F9-91A6-A48B514A0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Century Gothic" panose="020B0502020202020204" pitchFamily="34" charset="0"/>
              </a:rPr>
              <a:t>z-axis</a:t>
            </a:r>
            <a:endParaRPr lang="ja-JP" altLang="en-US" sz="240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4817" name="直線コネクタ 74816">
            <a:extLst>
              <a:ext uri="{FF2B5EF4-FFF2-40B4-BE49-F238E27FC236}">
                <a16:creationId xmlns:a16="http://schemas.microsoft.com/office/drawing/2014/main" id="{5F65698A-B76C-4D3B-8A15-529E37E66109}"/>
              </a:ext>
            </a:extLst>
          </p:cNvPr>
          <p:cNvCxnSpPr/>
          <p:nvPr/>
        </p:nvCxnSpPr>
        <p:spPr>
          <a:xfrm>
            <a:off x="1343025" y="1768475"/>
            <a:ext cx="648017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E959A5BF-6042-4D30-89D4-6623BF6A9BC1}"/>
              </a:ext>
            </a:extLst>
          </p:cNvPr>
          <p:cNvCxnSpPr/>
          <p:nvPr/>
        </p:nvCxnSpPr>
        <p:spPr>
          <a:xfrm>
            <a:off x="1343025" y="2492375"/>
            <a:ext cx="648017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1C667DDF-A2A3-4FB8-8B97-F5E838DCBFA5}"/>
              </a:ext>
            </a:extLst>
          </p:cNvPr>
          <p:cNvCxnSpPr/>
          <p:nvPr/>
        </p:nvCxnSpPr>
        <p:spPr>
          <a:xfrm>
            <a:off x="1343025" y="3213100"/>
            <a:ext cx="648017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C62BE748-B166-4FAA-8333-AD3F8A913E49}"/>
              </a:ext>
            </a:extLst>
          </p:cNvPr>
          <p:cNvCxnSpPr/>
          <p:nvPr/>
        </p:nvCxnSpPr>
        <p:spPr>
          <a:xfrm>
            <a:off x="1343025" y="3933825"/>
            <a:ext cx="648017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5AE13D17-B834-4726-8B06-1E1E0A4E8539}"/>
              </a:ext>
            </a:extLst>
          </p:cNvPr>
          <p:cNvCxnSpPr/>
          <p:nvPr/>
        </p:nvCxnSpPr>
        <p:spPr>
          <a:xfrm>
            <a:off x="1343025" y="4652963"/>
            <a:ext cx="648017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7FCB45D6-AAA4-48FF-9B8C-7F0073AE1EC3}"/>
              </a:ext>
            </a:extLst>
          </p:cNvPr>
          <p:cNvCxnSpPr/>
          <p:nvPr/>
        </p:nvCxnSpPr>
        <p:spPr>
          <a:xfrm>
            <a:off x="1343025" y="5373688"/>
            <a:ext cx="648017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6550BA8C-C7A2-4810-9AB6-247DD649F7BF}"/>
              </a:ext>
            </a:extLst>
          </p:cNvPr>
          <p:cNvCxnSpPr/>
          <p:nvPr/>
        </p:nvCxnSpPr>
        <p:spPr>
          <a:xfrm>
            <a:off x="1331913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356BA781-A72F-4461-985F-C77BA0BBC7F4}"/>
              </a:ext>
            </a:extLst>
          </p:cNvPr>
          <p:cNvCxnSpPr/>
          <p:nvPr/>
        </p:nvCxnSpPr>
        <p:spPr>
          <a:xfrm>
            <a:off x="2051050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6255183E-02E9-4A2F-A36E-456E5E24AABE}"/>
              </a:ext>
            </a:extLst>
          </p:cNvPr>
          <p:cNvCxnSpPr/>
          <p:nvPr/>
        </p:nvCxnSpPr>
        <p:spPr>
          <a:xfrm>
            <a:off x="2771775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CDB82157-5FE9-48F0-ACC0-960A2F328551}"/>
              </a:ext>
            </a:extLst>
          </p:cNvPr>
          <p:cNvCxnSpPr/>
          <p:nvPr/>
        </p:nvCxnSpPr>
        <p:spPr>
          <a:xfrm>
            <a:off x="3492500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E1E1F953-D838-41E1-BD4F-4802AFDA2276}"/>
              </a:ext>
            </a:extLst>
          </p:cNvPr>
          <p:cNvCxnSpPr/>
          <p:nvPr/>
        </p:nvCxnSpPr>
        <p:spPr>
          <a:xfrm>
            <a:off x="4211638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11E56BAE-763B-4EBA-8129-4D11847F182E}"/>
              </a:ext>
            </a:extLst>
          </p:cNvPr>
          <p:cNvCxnSpPr/>
          <p:nvPr/>
        </p:nvCxnSpPr>
        <p:spPr>
          <a:xfrm>
            <a:off x="4932363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2CA4308D-EF62-45F2-8842-DB5AD27B5C30}"/>
              </a:ext>
            </a:extLst>
          </p:cNvPr>
          <p:cNvCxnSpPr/>
          <p:nvPr/>
        </p:nvCxnSpPr>
        <p:spPr>
          <a:xfrm>
            <a:off x="5651500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84AC8316-4D67-46C5-B479-BB393DEA60FA}"/>
              </a:ext>
            </a:extLst>
          </p:cNvPr>
          <p:cNvCxnSpPr/>
          <p:nvPr/>
        </p:nvCxnSpPr>
        <p:spPr>
          <a:xfrm>
            <a:off x="6372225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340470D5-24B6-4919-B85F-E18F2C0751B0}"/>
              </a:ext>
            </a:extLst>
          </p:cNvPr>
          <p:cNvCxnSpPr/>
          <p:nvPr/>
        </p:nvCxnSpPr>
        <p:spPr>
          <a:xfrm>
            <a:off x="7092950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951B3F37-177A-4D7C-83AF-E746A7B82CF0}"/>
              </a:ext>
            </a:extLst>
          </p:cNvPr>
          <p:cNvCxnSpPr/>
          <p:nvPr/>
        </p:nvCxnSpPr>
        <p:spPr>
          <a:xfrm>
            <a:off x="7812088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円/楕円 96">
            <a:extLst>
              <a:ext uri="{FF2B5EF4-FFF2-40B4-BE49-F238E27FC236}">
                <a16:creationId xmlns:a16="http://schemas.microsoft.com/office/drawing/2014/main" id="{92A5F44D-707A-484A-809F-6EEA7E8A899C}"/>
              </a:ext>
            </a:extLst>
          </p:cNvPr>
          <p:cNvSpPr/>
          <p:nvPr/>
        </p:nvSpPr>
        <p:spPr>
          <a:xfrm>
            <a:off x="573088" y="1989138"/>
            <a:ext cx="285750" cy="285750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BB7F6457-495A-4C2B-8D98-20AF5DF06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45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4800" kern="0">
                <a:latin typeface="+mn-lt"/>
              </a:rPr>
              <a:t>Visualize Particle Trajectory</a:t>
            </a:r>
            <a:endParaRPr lang="ja-JP" altLang="en-US" sz="4800" kern="0" dirty="0">
              <a:latin typeface="+mn-lt"/>
            </a:endParaRPr>
          </a:p>
        </p:txBody>
      </p:sp>
      <p:sp>
        <p:nvSpPr>
          <p:cNvPr id="54" name="Text Box 5">
            <a:extLst>
              <a:ext uri="{FF2B5EF4-FFF2-40B4-BE49-F238E27FC236}">
                <a16:creationId xmlns:a16="http://schemas.microsoft.com/office/drawing/2014/main" id="{6AC84E2B-1EA1-449F-BB82-6F7A46F04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6400800"/>
            <a:ext cx="551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>
                <a:solidFill>
                  <a:srgbClr val="000000"/>
                </a:solidFill>
                <a:latin typeface="Tahoma" panose="020B0604030504040204" pitchFamily="34" charset="0"/>
              </a:rPr>
              <a:t>Tally for calculating physical quantities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40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69 L 0.34618 0.10162 L 0.67864 0.51713 " pathEditMode="relative" ptsTypes="AAA">
                                      <p:cBhvr>
                                        <p:cTn id="6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39" grpId="0" animBg="1"/>
      <p:bldP spid="40" grpId="0" animBg="1"/>
      <p:bldP spid="9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正方形/長方形 30">
            <a:extLst>
              <a:ext uri="{FF2B5EF4-FFF2-40B4-BE49-F238E27FC236}">
                <a16:creationId xmlns:a16="http://schemas.microsoft.com/office/drawing/2014/main" id="{243E32D5-29B0-4A7A-A7B9-ACA1586D6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3213100"/>
            <a:ext cx="712787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5779" name="正方形/長方形 30">
            <a:extLst>
              <a:ext uri="{FF2B5EF4-FFF2-40B4-BE49-F238E27FC236}">
                <a16:creationId xmlns:a16="http://schemas.microsoft.com/office/drawing/2014/main" id="{1829461F-25E2-4481-9B52-DC58C7347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3938588"/>
            <a:ext cx="712787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5780" name="正方形/長方形 30">
            <a:extLst>
              <a:ext uri="{FF2B5EF4-FFF2-40B4-BE49-F238E27FC236}">
                <a16:creationId xmlns:a16="http://schemas.microsoft.com/office/drawing/2014/main" id="{8898871D-5F20-4CAE-8568-E8CBD61E5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0825" y="4652963"/>
            <a:ext cx="712788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5781" name="正方形/長方形 30">
            <a:extLst>
              <a:ext uri="{FF2B5EF4-FFF2-40B4-BE49-F238E27FC236}">
                <a16:creationId xmlns:a16="http://schemas.microsoft.com/office/drawing/2014/main" id="{8A79CBB8-3B74-4D18-84C1-64D821CA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850" y="3224213"/>
            <a:ext cx="712788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5782" name="正方形/長方形 30">
            <a:extLst>
              <a:ext uri="{FF2B5EF4-FFF2-40B4-BE49-F238E27FC236}">
                <a16:creationId xmlns:a16="http://schemas.microsoft.com/office/drawing/2014/main" id="{E62B66A1-2AEC-4AC2-8C2E-35D887B21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8988" y="3213100"/>
            <a:ext cx="712787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5783" name="正方形/長方形 30">
            <a:extLst>
              <a:ext uri="{FF2B5EF4-FFF2-40B4-BE49-F238E27FC236}">
                <a16:creationId xmlns:a16="http://schemas.microsoft.com/office/drawing/2014/main" id="{DF533CA4-137F-4A0E-9792-E9D0A5292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450" y="3216275"/>
            <a:ext cx="712788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5784" name="正方形/長方形 30">
            <a:extLst>
              <a:ext uri="{FF2B5EF4-FFF2-40B4-BE49-F238E27FC236}">
                <a16:creationId xmlns:a16="http://schemas.microsoft.com/office/drawing/2014/main" id="{2A51263B-D090-4E14-824E-6D76F9E93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888" y="3221038"/>
            <a:ext cx="714375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5785" name="正方形/長方形 30">
            <a:extLst>
              <a:ext uri="{FF2B5EF4-FFF2-40B4-BE49-F238E27FC236}">
                <a16:creationId xmlns:a16="http://schemas.microsoft.com/office/drawing/2014/main" id="{3E7F3C57-53E8-4D5F-8EDE-518D98873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888" y="3938588"/>
            <a:ext cx="712787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5786" name="正方形/長方形 30">
            <a:extLst>
              <a:ext uri="{FF2B5EF4-FFF2-40B4-BE49-F238E27FC236}">
                <a16:creationId xmlns:a16="http://schemas.microsoft.com/office/drawing/2014/main" id="{22D4E13A-CCA7-402C-A3C0-2D8F51B96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550" y="3949700"/>
            <a:ext cx="712788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5787" name="正方形/長方形 30">
            <a:extLst>
              <a:ext uri="{FF2B5EF4-FFF2-40B4-BE49-F238E27FC236}">
                <a16:creationId xmlns:a16="http://schemas.microsoft.com/office/drawing/2014/main" id="{6630D600-207B-44F2-9882-0FB564E3C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550" y="4660900"/>
            <a:ext cx="712788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5788" name="正方形/長方形 30">
            <a:extLst>
              <a:ext uri="{FF2B5EF4-FFF2-40B4-BE49-F238E27FC236}">
                <a16:creationId xmlns:a16="http://schemas.microsoft.com/office/drawing/2014/main" id="{2F01E4C9-B91B-4188-A9B7-BB310FE12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0" y="4672013"/>
            <a:ext cx="712788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5789" name="正方形/長方形 30">
            <a:extLst>
              <a:ext uri="{FF2B5EF4-FFF2-40B4-BE49-F238E27FC236}">
                <a16:creationId xmlns:a16="http://schemas.microsoft.com/office/drawing/2014/main" id="{B8580AA6-AD06-4FC0-9AEE-FEC226DBD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4613" y="3216275"/>
            <a:ext cx="712787" cy="714375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56" name="正方形/長方形 30">
            <a:extLst>
              <a:ext uri="{FF2B5EF4-FFF2-40B4-BE49-F238E27FC236}">
                <a16:creationId xmlns:a16="http://schemas.microsoft.com/office/drawing/2014/main" id="{94D399A6-8C76-4F6B-A735-84DD8A803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888" y="4651375"/>
            <a:ext cx="712787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57" name="正方形/長方形 30">
            <a:extLst>
              <a:ext uri="{FF2B5EF4-FFF2-40B4-BE49-F238E27FC236}">
                <a16:creationId xmlns:a16="http://schemas.microsoft.com/office/drawing/2014/main" id="{C32BD561-D59C-481B-9241-364CB4C07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2025" y="4662488"/>
            <a:ext cx="712788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58" name="正方形/長方形 30">
            <a:extLst>
              <a:ext uri="{FF2B5EF4-FFF2-40B4-BE49-F238E27FC236}">
                <a16:creationId xmlns:a16="http://schemas.microsoft.com/office/drawing/2014/main" id="{E50762E0-D16C-480D-B1E3-FC7246919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1163" y="4662488"/>
            <a:ext cx="712787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59" name="正方形/長方形 30">
            <a:extLst>
              <a:ext uri="{FF2B5EF4-FFF2-40B4-BE49-F238E27FC236}">
                <a16:creationId xmlns:a16="http://schemas.microsoft.com/office/drawing/2014/main" id="{30B93ABD-4237-4330-8E92-1E00C20E4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3949700"/>
            <a:ext cx="712787" cy="712788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60" name="正方形/長方形 30">
            <a:extLst>
              <a:ext uri="{FF2B5EF4-FFF2-40B4-BE49-F238E27FC236}">
                <a16:creationId xmlns:a16="http://schemas.microsoft.com/office/drawing/2014/main" id="{7EDE948A-79B0-4E31-AF6C-05A35F6A3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2613" y="3949700"/>
            <a:ext cx="712787" cy="712788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61" name="正方形/長方形 30">
            <a:extLst>
              <a:ext uri="{FF2B5EF4-FFF2-40B4-BE49-F238E27FC236}">
                <a16:creationId xmlns:a16="http://schemas.microsoft.com/office/drawing/2014/main" id="{7AB0CA97-351D-4EB2-8F02-1DC170562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0" y="3227388"/>
            <a:ext cx="712788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64" name="正方形/長方形 30">
            <a:extLst>
              <a:ext uri="{FF2B5EF4-FFF2-40B4-BE49-F238E27FC236}">
                <a16:creationId xmlns:a16="http://schemas.microsoft.com/office/drawing/2014/main" id="{5F992245-AEF8-41B8-9FC8-BD091D1CF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863" y="3216275"/>
            <a:ext cx="712787" cy="714375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65" name="正方形/長方形 30">
            <a:extLst>
              <a:ext uri="{FF2B5EF4-FFF2-40B4-BE49-F238E27FC236}">
                <a16:creationId xmlns:a16="http://schemas.microsoft.com/office/drawing/2014/main" id="{6FAF1599-F4D3-49F7-84C0-20C975192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4475" y="4656138"/>
            <a:ext cx="712788" cy="71278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66" name="正方形/長方形 30">
            <a:extLst>
              <a:ext uri="{FF2B5EF4-FFF2-40B4-BE49-F238E27FC236}">
                <a16:creationId xmlns:a16="http://schemas.microsoft.com/office/drawing/2014/main" id="{5D745D29-CE59-4FE5-BD1A-3CE027D97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675" y="4662488"/>
            <a:ext cx="712788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67" name="正方形/長方形 30">
            <a:extLst>
              <a:ext uri="{FF2B5EF4-FFF2-40B4-BE49-F238E27FC236}">
                <a16:creationId xmlns:a16="http://schemas.microsoft.com/office/drawing/2014/main" id="{7FD431D6-1330-4450-90F5-A17B6C976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4662488"/>
            <a:ext cx="712787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5800" name="正方形/長方形 30">
            <a:extLst>
              <a:ext uri="{FF2B5EF4-FFF2-40B4-BE49-F238E27FC236}">
                <a16:creationId xmlns:a16="http://schemas.microsoft.com/office/drawing/2014/main" id="{3C37F5F5-300F-4462-9A7A-89942F04D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275" y="2492375"/>
            <a:ext cx="712788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5801" name="正方形/長方形 30">
            <a:extLst>
              <a:ext uri="{FF2B5EF4-FFF2-40B4-BE49-F238E27FC236}">
                <a16:creationId xmlns:a16="http://schemas.microsoft.com/office/drawing/2014/main" id="{737BB4FC-C151-4807-83A8-FF9FAB280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0" y="2503488"/>
            <a:ext cx="712788" cy="71278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5802" name="正方形/長方形 30">
            <a:extLst>
              <a:ext uri="{FF2B5EF4-FFF2-40B4-BE49-F238E27FC236}">
                <a16:creationId xmlns:a16="http://schemas.microsoft.com/office/drawing/2014/main" id="{2E12E413-1F03-488E-BD29-871FBECA7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9713" y="2492375"/>
            <a:ext cx="712787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5803" name="正方形/長方形 30">
            <a:extLst>
              <a:ext uri="{FF2B5EF4-FFF2-40B4-BE49-F238E27FC236}">
                <a16:creationId xmlns:a16="http://schemas.microsoft.com/office/drawing/2014/main" id="{102BABF2-605C-4323-89C9-2AF05DFDA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675" y="2492375"/>
            <a:ext cx="712788" cy="712788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5804" name="正方形/長方形 30">
            <a:extLst>
              <a:ext uri="{FF2B5EF4-FFF2-40B4-BE49-F238E27FC236}">
                <a16:creationId xmlns:a16="http://schemas.microsoft.com/office/drawing/2014/main" id="{3BBEED25-D856-4383-B012-6BDAF0D3D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2492375"/>
            <a:ext cx="712787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5805" name="正方形/長方形 30">
            <a:extLst>
              <a:ext uri="{FF2B5EF4-FFF2-40B4-BE49-F238E27FC236}">
                <a16:creationId xmlns:a16="http://schemas.microsoft.com/office/drawing/2014/main" id="{BCDE3102-7898-4151-894E-530344BF8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338" y="2492375"/>
            <a:ext cx="712787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5806" name="正方形/長方形 30">
            <a:extLst>
              <a:ext uri="{FF2B5EF4-FFF2-40B4-BE49-F238E27FC236}">
                <a16:creationId xmlns:a16="http://schemas.microsoft.com/office/drawing/2014/main" id="{1784AE7B-82CC-4F7D-89C3-B07284F30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2495550"/>
            <a:ext cx="712788" cy="712788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5807" name="正方形/長方形 30">
            <a:extLst>
              <a:ext uri="{FF2B5EF4-FFF2-40B4-BE49-F238E27FC236}">
                <a16:creationId xmlns:a16="http://schemas.microsoft.com/office/drawing/2014/main" id="{F8816D0A-4B74-483D-995A-0979F534F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963" y="2500313"/>
            <a:ext cx="712787" cy="7127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5808" name="正方形/長方形 30">
            <a:extLst>
              <a:ext uri="{FF2B5EF4-FFF2-40B4-BE49-F238E27FC236}">
                <a16:creationId xmlns:a16="http://schemas.microsoft.com/office/drawing/2014/main" id="{C9200902-49D4-41E5-9A84-FD8BBBC0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2500313"/>
            <a:ext cx="712787" cy="71278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5809" name="正方形/長方形 30">
            <a:extLst>
              <a:ext uri="{FF2B5EF4-FFF2-40B4-BE49-F238E27FC236}">
                <a16:creationId xmlns:a16="http://schemas.microsoft.com/office/drawing/2014/main" id="{A7F77574-BA29-4642-B6D9-CEE40F3E9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438" y="1779588"/>
            <a:ext cx="712787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5810" name="正方形/長方形 30">
            <a:extLst>
              <a:ext uri="{FF2B5EF4-FFF2-40B4-BE49-F238E27FC236}">
                <a16:creationId xmlns:a16="http://schemas.microsoft.com/office/drawing/2014/main" id="{1A276C11-47A1-41BE-BFD5-A6B2DECCA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1779588"/>
            <a:ext cx="712787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5811" name="正方形/長方形 30">
            <a:extLst>
              <a:ext uri="{FF2B5EF4-FFF2-40B4-BE49-F238E27FC236}">
                <a16:creationId xmlns:a16="http://schemas.microsoft.com/office/drawing/2014/main" id="{9DC52F9F-BCDE-4D5A-8F50-BACBF4846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3138" y="1773238"/>
            <a:ext cx="712787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5812" name="正方形/長方形 30">
            <a:extLst>
              <a:ext uri="{FF2B5EF4-FFF2-40B4-BE49-F238E27FC236}">
                <a16:creationId xmlns:a16="http://schemas.microsoft.com/office/drawing/2014/main" id="{C5DB0179-B82D-45CF-A6CE-F45AC61DD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1776413"/>
            <a:ext cx="712787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5813" name="正方形/長方形 30">
            <a:extLst>
              <a:ext uri="{FF2B5EF4-FFF2-40B4-BE49-F238E27FC236}">
                <a16:creationId xmlns:a16="http://schemas.microsoft.com/office/drawing/2014/main" id="{C61D7E83-AD07-4E73-A746-1E706F2FB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788" y="1776413"/>
            <a:ext cx="712787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5814" name="正方形/長方形 30">
            <a:extLst>
              <a:ext uri="{FF2B5EF4-FFF2-40B4-BE49-F238E27FC236}">
                <a16:creationId xmlns:a16="http://schemas.microsoft.com/office/drawing/2014/main" id="{C29DC1C7-7F35-4111-BD46-C1491ED6A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1776413"/>
            <a:ext cx="712787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5815" name="正方形/長方形 30">
            <a:extLst>
              <a:ext uri="{FF2B5EF4-FFF2-40B4-BE49-F238E27FC236}">
                <a16:creationId xmlns:a16="http://schemas.microsoft.com/office/drawing/2014/main" id="{66FCB5D9-D8C8-494A-A00C-EC1AF4467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650" y="1776413"/>
            <a:ext cx="712788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5820" name="Line 67">
            <a:extLst>
              <a:ext uri="{FF2B5EF4-FFF2-40B4-BE49-F238E27FC236}">
                <a16:creationId xmlns:a16="http://schemas.microsoft.com/office/drawing/2014/main" id="{428034FB-1ADF-4115-B10A-3BADBA244963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1608138"/>
            <a:ext cx="0" cy="14398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21" name="Line 69">
            <a:extLst>
              <a:ext uri="{FF2B5EF4-FFF2-40B4-BE49-F238E27FC236}">
                <a16:creationId xmlns:a16="http://schemas.microsoft.com/office/drawing/2014/main" id="{3F6323B2-D8AC-49DC-9940-222FF8D99C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5715000"/>
            <a:ext cx="14398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22" name="テキスト ボックス 20">
            <a:extLst>
              <a:ext uri="{FF2B5EF4-FFF2-40B4-BE49-F238E27FC236}">
                <a16:creationId xmlns:a16="http://schemas.microsoft.com/office/drawing/2014/main" id="{C9EFE280-D69A-42E6-B135-F6940D805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912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Century Gothic" panose="020B0502020202020204" pitchFamily="34" charset="0"/>
              </a:rPr>
              <a:t>x-axis</a:t>
            </a:r>
            <a:endParaRPr lang="ja-JP" altLang="en-US" sz="240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5823" name="テキスト ボックス 20">
            <a:extLst>
              <a:ext uri="{FF2B5EF4-FFF2-40B4-BE49-F238E27FC236}">
                <a16:creationId xmlns:a16="http://schemas.microsoft.com/office/drawing/2014/main" id="{BBE4877A-1CCE-4315-A7DD-04F46F713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Century Gothic" panose="020B0502020202020204" pitchFamily="34" charset="0"/>
              </a:rPr>
              <a:t>z-axis</a:t>
            </a:r>
            <a:endParaRPr lang="ja-JP" altLang="en-US" sz="240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4817" name="直線コネクタ 74816">
            <a:extLst>
              <a:ext uri="{FF2B5EF4-FFF2-40B4-BE49-F238E27FC236}">
                <a16:creationId xmlns:a16="http://schemas.microsoft.com/office/drawing/2014/main" id="{75BAF062-3328-43BB-A78C-680A2A661B72}"/>
              </a:ext>
            </a:extLst>
          </p:cNvPr>
          <p:cNvCxnSpPr/>
          <p:nvPr/>
        </p:nvCxnSpPr>
        <p:spPr>
          <a:xfrm>
            <a:off x="1343025" y="1768475"/>
            <a:ext cx="648017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3980B60F-F88A-475D-9364-5F9B7E685204}"/>
              </a:ext>
            </a:extLst>
          </p:cNvPr>
          <p:cNvCxnSpPr/>
          <p:nvPr/>
        </p:nvCxnSpPr>
        <p:spPr>
          <a:xfrm>
            <a:off x="1343025" y="2492375"/>
            <a:ext cx="648017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FCA8EAA0-448F-4FCA-9B8D-94A0B41220C4}"/>
              </a:ext>
            </a:extLst>
          </p:cNvPr>
          <p:cNvCxnSpPr/>
          <p:nvPr/>
        </p:nvCxnSpPr>
        <p:spPr>
          <a:xfrm>
            <a:off x="1343025" y="3213100"/>
            <a:ext cx="648017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71D2EBD9-EA96-49F1-A7AB-95B782A4CBD6}"/>
              </a:ext>
            </a:extLst>
          </p:cNvPr>
          <p:cNvCxnSpPr/>
          <p:nvPr/>
        </p:nvCxnSpPr>
        <p:spPr>
          <a:xfrm>
            <a:off x="1343025" y="3933825"/>
            <a:ext cx="648017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8EE6965E-085F-4B57-A7A5-1224D21BB4F3}"/>
              </a:ext>
            </a:extLst>
          </p:cNvPr>
          <p:cNvCxnSpPr/>
          <p:nvPr/>
        </p:nvCxnSpPr>
        <p:spPr>
          <a:xfrm>
            <a:off x="1343025" y="4652963"/>
            <a:ext cx="648017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09272E30-35E5-4811-8F97-76E31FD54DC1}"/>
              </a:ext>
            </a:extLst>
          </p:cNvPr>
          <p:cNvCxnSpPr/>
          <p:nvPr/>
        </p:nvCxnSpPr>
        <p:spPr>
          <a:xfrm>
            <a:off x="1343025" y="5373688"/>
            <a:ext cx="648017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BFE6FDF0-C0FD-4413-B884-AC4532194A9B}"/>
              </a:ext>
            </a:extLst>
          </p:cNvPr>
          <p:cNvCxnSpPr/>
          <p:nvPr/>
        </p:nvCxnSpPr>
        <p:spPr>
          <a:xfrm>
            <a:off x="1331913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27819D46-FE25-42FE-A61F-CD4A30CF9C0E}"/>
              </a:ext>
            </a:extLst>
          </p:cNvPr>
          <p:cNvCxnSpPr/>
          <p:nvPr/>
        </p:nvCxnSpPr>
        <p:spPr>
          <a:xfrm>
            <a:off x="2051050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F0BB0516-DEF3-455F-9133-1DE57792EFFC}"/>
              </a:ext>
            </a:extLst>
          </p:cNvPr>
          <p:cNvCxnSpPr/>
          <p:nvPr/>
        </p:nvCxnSpPr>
        <p:spPr>
          <a:xfrm>
            <a:off x="2771775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5F4EEF13-A5F9-4912-809C-E24F9FF7C08F}"/>
              </a:ext>
            </a:extLst>
          </p:cNvPr>
          <p:cNvCxnSpPr/>
          <p:nvPr/>
        </p:nvCxnSpPr>
        <p:spPr>
          <a:xfrm>
            <a:off x="3492500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4E90C09A-32E9-4ED5-BE81-0DC295CF006D}"/>
              </a:ext>
            </a:extLst>
          </p:cNvPr>
          <p:cNvCxnSpPr/>
          <p:nvPr/>
        </p:nvCxnSpPr>
        <p:spPr>
          <a:xfrm>
            <a:off x="4211638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F02E4183-6777-4727-BC86-20CE2FC630F5}"/>
              </a:ext>
            </a:extLst>
          </p:cNvPr>
          <p:cNvCxnSpPr/>
          <p:nvPr/>
        </p:nvCxnSpPr>
        <p:spPr>
          <a:xfrm>
            <a:off x="4932363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6E9FB3B8-CA31-4EA5-8491-434BAC63B72C}"/>
              </a:ext>
            </a:extLst>
          </p:cNvPr>
          <p:cNvCxnSpPr/>
          <p:nvPr/>
        </p:nvCxnSpPr>
        <p:spPr>
          <a:xfrm>
            <a:off x="5651500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4CEAD840-4385-48B7-9D34-8CEEC02ABC40}"/>
              </a:ext>
            </a:extLst>
          </p:cNvPr>
          <p:cNvCxnSpPr/>
          <p:nvPr/>
        </p:nvCxnSpPr>
        <p:spPr>
          <a:xfrm>
            <a:off x="6372225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30719B27-39FE-4A24-8F91-B7916CB6DFE9}"/>
              </a:ext>
            </a:extLst>
          </p:cNvPr>
          <p:cNvCxnSpPr/>
          <p:nvPr/>
        </p:nvCxnSpPr>
        <p:spPr>
          <a:xfrm>
            <a:off x="7092950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FC8D7683-431F-410D-9880-9C3F5EF2C2DD}"/>
              </a:ext>
            </a:extLst>
          </p:cNvPr>
          <p:cNvCxnSpPr/>
          <p:nvPr/>
        </p:nvCxnSpPr>
        <p:spPr>
          <a:xfrm>
            <a:off x="7812088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円/楕円 96">
            <a:extLst>
              <a:ext uri="{FF2B5EF4-FFF2-40B4-BE49-F238E27FC236}">
                <a16:creationId xmlns:a16="http://schemas.microsoft.com/office/drawing/2014/main" id="{1A8F73A1-3AAD-41BE-810A-C652B6873061}"/>
              </a:ext>
            </a:extLst>
          </p:cNvPr>
          <p:cNvSpPr/>
          <p:nvPr/>
        </p:nvSpPr>
        <p:spPr>
          <a:xfrm>
            <a:off x="573088" y="5014913"/>
            <a:ext cx="285750" cy="285750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68" name="Rectangle 2">
            <a:extLst>
              <a:ext uri="{FF2B5EF4-FFF2-40B4-BE49-F238E27FC236}">
                <a16:creationId xmlns:a16="http://schemas.microsoft.com/office/drawing/2014/main" id="{AD7C7379-F638-4561-8544-17DC2D544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45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4800" kern="0">
                <a:latin typeface="+mn-lt"/>
              </a:rPr>
              <a:t>Visualize Particle Trajectory</a:t>
            </a:r>
            <a:endParaRPr lang="ja-JP" altLang="en-US" sz="4800" kern="0" dirty="0">
              <a:latin typeface="+mn-lt"/>
            </a:endParaRPr>
          </a:p>
        </p:txBody>
      </p:sp>
      <p:sp>
        <p:nvSpPr>
          <p:cNvPr id="69" name="Text Box 5">
            <a:extLst>
              <a:ext uri="{FF2B5EF4-FFF2-40B4-BE49-F238E27FC236}">
                <a16:creationId xmlns:a16="http://schemas.microsoft.com/office/drawing/2014/main" id="{6AC84E2B-1EA1-449F-BB82-6F7A46F04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6400800"/>
            <a:ext cx="551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>
                <a:solidFill>
                  <a:srgbClr val="000000"/>
                </a:solidFill>
                <a:latin typeface="Tahoma" panose="020B0604030504040204" pitchFamily="34" charset="0"/>
              </a:rPr>
              <a:t>Tally for calculating physical quantities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20000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0.48802 -0.04814 L 0.64496 -0.26064 " pathEditMode="relative" ptsTypes="AAA">
                                      <p:cBhvr>
                                        <p:cTn id="6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4" grpId="0" animBg="1"/>
      <p:bldP spid="65" grpId="0" animBg="1"/>
      <p:bldP spid="66" grpId="0" animBg="1"/>
      <p:bldP spid="67" grpId="0" animBg="1"/>
      <p:bldP spid="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Text Box 5">
            <a:extLst>
              <a:ext uri="{FF2B5EF4-FFF2-40B4-BE49-F238E27FC236}">
                <a16:creationId xmlns:a16="http://schemas.microsoft.com/office/drawing/2014/main" id="{D266A2DE-9EF0-4AE4-8DAE-1187CF2CB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Purpose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4D7C6F22-8F4F-4554-85A4-677EC7AB4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836613"/>
            <a:ext cx="7070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lt"/>
              </a:rPr>
              <a:t>Learn how to </a:t>
            </a:r>
            <a:r>
              <a:rPr lang="en-US" altLang="ja-JP" sz="2800" dirty="0">
                <a:solidFill>
                  <a:srgbClr val="FF0000"/>
                </a:solidFill>
                <a:latin typeface="+mn-lt"/>
              </a:rPr>
              <a:t>deduce various physics quantities</a:t>
            </a:r>
            <a:r>
              <a:rPr lang="en-US" altLang="ja-JP" sz="2800" dirty="0">
                <a:solidFill>
                  <a:srgbClr val="000000"/>
                </a:solidFill>
                <a:latin typeface="+mn-lt"/>
              </a:rPr>
              <a:t> from PHITS simulations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D08EA1CC-488B-49A0-B9E6-6A36FE2AA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84138"/>
            <a:ext cx="74168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4800" kern="0" dirty="0">
                <a:latin typeface="+mn-lt"/>
                <a:cs typeface="Arial" panose="020B0604020202020204" pitchFamily="34" charset="0"/>
              </a:rPr>
              <a:t>Purpose of This Lecture</a:t>
            </a:r>
            <a:endParaRPr lang="ja-JP" altLang="en-US" sz="4800" kern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テキスト ボックス 2">
            <a:extLst>
              <a:ext uri="{FF2B5EF4-FFF2-40B4-BE49-F238E27FC236}">
                <a16:creationId xmlns:a16="http://schemas.microsoft.com/office/drawing/2014/main" id="{14F2434C-FEFB-46AF-A395-688DEC40E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5303838"/>
            <a:ext cx="65119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solidFill>
                  <a:srgbClr val="0000CC"/>
                </a:solidFill>
                <a:latin typeface="+mn-lt"/>
                <a:ea typeface="+mj-ea"/>
              </a:rPr>
              <a:t>You can obtain this kind of results at the end of this lecture.</a:t>
            </a:r>
          </a:p>
          <a:p>
            <a:pPr eaLnBrk="1" hangingPunct="1">
              <a:defRPr/>
            </a:pPr>
            <a:r>
              <a:rPr lang="en-US" altLang="ja-JP" sz="2000" dirty="0">
                <a:solidFill>
                  <a:srgbClr val="000000"/>
                </a:solidFill>
                <a:latin typeface="+mn-lt"/>
                <a:ea typeface="+mj-ea"/>
              </a:rPr>
              <a:t>Particle fluence (left) and depth-dose distribution (right) for the simulation condition for homework.</a:t>
            </a:r>
            <a:endParaRPr lang="ja-JP" altLang="en-US" sz="2000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13775" t="43375" r="30313" b="22396"/>
          <a:stretch/>
        </p:blipFill>
        <p:spPr>
          <a:xfrm>
            <a:off x="395536" y="1731264"/>
            <a:ext cx="4233866" cy="184859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/>
          <a:srcRect l="13775" t="43375" r="30313" b="22396"/>
          <a:stretch/>
        </p:blipFill>
        <p:spPr>
          <a:xfrm>
            <a:off x="395536" y="3452611"/>
            <a:ext cx="4233866" cy="184859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5"/>
          <a:srcRect l="14563" t="27917" r="35037" b="10250"/>
          <a:stretch/>
        </p:blipFill>
        <p:spPr>
          <a:xfrm>
            <a:off x="4830451" y="1917254"/>
            <a:ext cx="3785102" cy="331194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正方形/長方形 30">
            <a:extLst>
              <a:ext uri="{FF2B5EF4-FFF2-40B4-BE49-F238E27FC236}">
                <a16:creationId xmlns:a16="http://schemas.microsoft.com/office/drawing/2014/main" id="{467EA653-9819-4EC8-8BCD-FF863B802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3213100"/>
            <a:ext cx="712787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7827" name="正方形/長方形 30">
            <a:extLst>
              <a:ext uri="{FF2B5EF4-FFF2-40B4-BE49-F238E27FC236}">
                <a16:creationId xmlns:a16="http://schemas.microsoft.com/office/drawing/2014/main" id="{6DBF01D6-F819-4FC2-A237-890DD8527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3938588"/>
            <a:ext cx="712787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7828" name="正方形/長方形 30">
            <a:extLst>
              <a:ext uri="{FF2B5EF4-FFF2-40B4-BE49-F238E27FC236}">
                <a16:creationId xmlns:a16="http://schemas.microsoft.com/office/drawing/2014/main" id="{F0CC9D03-E3D6-4673-BD84-BF82A9DF5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0825" y="4652963"/>
            <a:ext cx="712788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7829" name="正方形/長方形 30">
            <a:extLst>
              <a:ext uri="{FF2B5EF4-FFF2-40B4-BE49-F238E27FC236}">
                <a16:creationId xmlns:a16="http://schemas.microsoft.com/office/drawing/2014/main" id="{EC426210-13E3-4901-86A5-EEEB63E50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850" y="3224213"/>
            <a:ext cx="712788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7830" name="正方形/長方形 30">
            <a:extLst>
              <a:ext uri="{FF2B5EF4-FFF2-40B4-BE49-F238E27FC236}">
                <a16:creationId xmlns:a16="http://schemas.microsoft.com/office/drawing/2014/main" id="{134C4C70-2F01-467B-BA34-24BE4495A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8988" y="3213100"/>
            <a:ext cx="712787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7831" name="正方形/長方形 30">
            <a:extLst>
              <a:ext uri="{FF2B5EF4-FFF2-40B4-BE49-F238E27FC236}">
                <a16:creationId xmlns:a16="http://schemas.microsoft.com/office/drawing/2014/main" id="{06081042-A475-47EA-B323-F90392B08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450" y="3216275"/>
            <a:ext cx="712788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7832" name="正方形/長方形 30">
            <a:extLst>
              <a:ext uri="{FF2B5EF4-FFF2-40B4-BE49-F238E27FC236}">
                <a16:creationId xmlns:a16="http://schemas.microsoft.com/office/drawing/2014/main" id="{FCA07734-40FB-4154-8F4F-046817D76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888" y="3221038"/>
            <a:ext cx="714375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7833" name="正方形/長方形 30">
            <a:extLst>
              <a:ext uri="{FF2B5EF4-FFF2-40B4-BE49-F238E27FC236}">
                <a16:creationId xmlns:a16="http://schemas.microsoft.com/office/drawing/2014/main" id="{6E7C0F5C-AEFB-469B-B4E5-85C1B6D90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888" y="3938588"/>
            <a:ext cx="712787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7834" name="正方形/長方形 30">
            <a:extLst>
              <a:ext uri="{FF2B5EF4-FFF2-40B4-BE49-F238E27FC236}">
                <a16:creationId xmlns:a16="http://schemas.microsoft.com/office/drawing/2014/main" id="{B0783CFC-F35A-4847-AF41-0193BF84D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550" y="3949700"/>
            <a:ext cx="712788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7835" name="正方形/長方形 30">
            <a:extLst>
              <a:ext uri="{FF2B5EF4-FFF2-40B4-BE49-F238E27FC236}">
                <a16:creationId xmlns:a16="http://schemas.microsoft.com/office/drawing/2014/main" id="{B0955FDF-9B8D-428B-A8BD-A010920FA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550" y="4660900"/>
            <a:ext cx="712788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7836" name="正方形/長方形 30">
            <a:extLst>
              <a:ext uri="{FF2B5EF4-FFF2-40B4-BE49-F238E27FC236}">
                <a16:creationId xmlns:a16="http://schemas.microsoft.com/office/drawing/2014/main" id="{AD506404-92EE-4815-8C32-72A37F6F7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0" y="4672013"/>
            <a:ext cx="712788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7837" name="正方形/長方形 30">
            <a:extLst>
              <a:ext uri="{FF2B5EF4-FFF2-40B4-BE49-F238E27FC236}">
                <a16:creationId xmlns:a16="http://schemas.microsoft.com/office/drawing/2014/main" id="{247036E1-FB9E-4145-AD4E-2D2CA3644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4613" y="3216275"/>
            <a:ext cx="712787" cy="714375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7838" name="正方形/長方形 30">
            <a:extLst>
              <a:ext uri="{FF2B5EF4-FFF2-40B4-BE49-F238E27FC236}">
                <a16:creationId xmlns:a16="http://schemas.microsoft.com/office/drawing/2014/main" id="{B73DBA73-DE1B-48B6-B460-C54532941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888" y="4651375"/>
            <a:ext cx="712787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7839" name="正方形/長方形 30">
            <a:extLst>
              <a:ext uri="{FF2B5EF4-FFF2-40B4-BE49-F238E27FC236}">
                <a16:creationId xmlns:a16="http://schemas.microsoft.com/office/drawing/2014/main" id="{A049CA93-EC31-4296-A2F2-A91BF9F0E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2025" y="4662488"/>
            <a:ext cx="712788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7840" name="正方形/長方形 30">
            <a:extLst>
              <a:ext uri="{FF2B5EF4-FFF2-40B4-BE49-F238E27FC236}">
                <a16:creationId xmlns:a16="http://schemas.microsoft.com/office/drawing/2014/main" id="{C5D326BD-62C2-4861-92E8-2C9A70902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1163" y="4662488"/>
            <a:ext cx="712787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7841" name="正方形/長方形 30">
            <a:extLst>
              <a:ext uri="{FF2B5EF4-FFF2-40B4-BE49-F238E27FC236}">
                <a16:creationId xmlns:a16="http://schemas.microsoft.com/office/drawing/2014/main" id="{94E94857-BF00-493F-AC27-D4E1615F3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3949700"/>
            <a:ext cx="712787" cy="712788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7842" name="正方形/長方形 30">
            <a:extLst>
              <a:ext uri="{FF2B5EF4-FFF2-40B4-BE49-F238E27FC236}">
                <a16:creationId xmlns:a16="http://schemas.microsoft.com/office/drawing/2014/main" id="{E7989BEB-7904-4315-AAF9-0AA6A5989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2613" y="3949700"/>
            <a:ext cx="712787" cy="712788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7843" name="正方形/長方形 30">
            <a:extLst>
              <a:ext uri="{FF2B5EF4-FFF2-40B4-BE49-F238E27FC236}">
                <a16:creationId xmlns:a16="http://schemas.microsoft.com/office/drawing/2014/main" id="{3D292C7E-DDA5-41F2-97CE-0391E2B06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0" y="3227388"/>
            <a:ext cx="712788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7844" name="正方形/長方形 30">
            <a:extLst>
              <a:ext uri="{FF2B5EF4-FFF2-40B4-BE49-F238E27FC236}">
                <a16:creationId xmlns:a16="http://schemas.microsoft.com/office/drawing/2014/main" id="{62563F3B-8F62-4520-B775-95BC7E313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863" y="3216275"/>
            <a:ext cx="712787" cy="714375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7845" name="正方形/長方形 30">
            <a:extLst>
              <a:ext uri="{FF2B5EF4-FFF2-40B4-BE49-F238E27FC236}">
                <a16:creationId xmlns:a16="http://schemas.microsoft.com/office/drawing/2014/main" id="{7BFA2AAF-8849-4F8E-8E38-85940610C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4475" y="4656138"/>
            <a:ext cx="712788" cy="71278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7846" name="正方形/長方形 30">
            <a:extLst>
              <a:ext uri="{FF2B5EF4-FFF2-40B4-BE49-F238E27FC236}">
                <a16:creationId xmlns:a16="http://schemas.microsoft.com/office/drawing/2014/main" id="{584BAAE6-D296-4F9F-836D-B3730C0AD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675" y="4662488"/>
            <a:ext cx="712788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7847" name="正方形/長方形 30">
            <a:extLst>
              <a:ext uri="{FF2B5EF4-FFF2-40B4-BE49-F238E27FC236}">
                <a16:creationId xmlns:a16="http://schemas.microsoft.com/office/drawing/2014/main" id="{4E397891-3911-4910-A88F-C5B9A979B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4662488"/>
            <a:ext cx="712787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7848" name="正方形/長方形 30">
            <a:extLst>
              <a:ext uri="{FF2B5EF4-FFF2-40B4-BE49-F238E27FC236}">
                <a16:creationId xmlns:a16="http://schemas.microsoft.com/office/drawing/2014/main" id="{B9B2D551-B17B-448D-8B6F-54672799E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275" y="2492375"/>
            <a:ext cx="712788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7849" name="正方形/長方形 30">
            <a:extLst>
              <a:ext uri="{FF2B5EF4-FFF2-40B4-BE49-F238E27FC236}">
                <a16:creationId xmlns:a16="http://schemas.microsoft.com/office/drawing/2014/main" id="{319D58DE-1987-4A5F-B0D7-102303171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0" y="2503488"/>
            <a:ext cx="712788" cy="71278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7850" name="正方形/長方形 30">
            <a:extLst>
              <a:ext uri="{FF2B5EF4-FFF2-40B4-BE49-F238E27FC236}">
                <a16:creationId xmlns:a16="http://schemas.microsoft.com/office/drawing/2014/main" id="{2FB0EF2D-C347-400C-BE32-84020C74B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9713" y="2492375"/>
            <a:ext cx="712787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7851" name="正方形/長方形 30">
            <a:extLst>
              <a:ext uri="{FF2B5EF4-FFF2-40B4-BE49-F238E27FC236}">
                <a16:creationId xmlns:a16="http://schemas.microsoft.com/office/drawing/2014/main" id="{0B031CAC-53C9-4983-A8A9-D35CB1CE5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675" y="2492375"/>
            <a:ext cx="712788" cy="712788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7852" name="正方形/長方形 30">
            <a:extLst>
              <a:ext uri="{FF2B5EF4-FFF2-40B4-BE49-F238E27FC236}">
                <a16:creationId xmlns:a16="http://schemas.microsoft.com/office/drawing/2014/main" id="{D0D6585C-E15F-4563-94DD-351E60067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2492375"/>
            <a:ext cx="712787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7853" name="正方形/長方形 30">
            <a:extLst>
              <a:ext uri="{FF2B5EF4-FFF2-40B4-BE49-F238E27FC236}">
                <a16:creationId xmlns:a16="http://schemas.microsoft.com/office/drawing/2014/main" id="{8B83276A-C3BF-47D9-B413-9D9A963C5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338" y="2492375"/>
            <a:ext cx="712787" cy="712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7854" name="正方形/長方形 30">
            <a:extLst>
              <a:ext uri="{FF2B5EF4-FFF2-40B4-BE49-F238E27FC236}">
                <a16:creationId xmlns:a16="http://schemas.microsoft.com/office/drawing/2014/main" id="{C0B18096-473A-426D-9061-249739C66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2495550"/>
            <a:ext cx="712788" cy="712788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7855" name="正方形/長方形 30">
            <a:extLst>
              <a:ext uri="{FF2B5EF4-FFF2-40B4-BE49-F238E27FC236}">
                <a16:creationId xmlns:a16="http://schemas.microsoft.com/office/drawing/2014/main" id="{36949D57-384F-4AAE-9364-3D59DDCC9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963" y="2500313"/>
            <a:ext cx="712787" cy="7127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7856" name="正方形/長方形 30">
            <a:extLst>
              <a:ext uri="{FF2B5EF4-FFF2-40B4-BE49-F238E27FC236}">
                <a16:creationId xmlns:a16="http://schemas.microsoft.com/office/drawing/2014/main" id="{79EF6E12-B014-4966-AB73-5087177A5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2500313"/>
            <a:ext cx="712787" cy="71278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7857" name="正方形/長方形 30">
            <a:extLst>
              <a:ext uri="{FF2B5EF4-FFF2-40B4-BE49-F238E27FC236}">
                <a16:creationId xmlns:a16="http://schemas.microsoft.com/office/drawing/2014/main" id="{0321652A-F324-4A8D-B440-1E5839A9D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438" y="1779588"/>
            <a:ext cx="712787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7858" name="正方形/長方形 30">
            <a:extLst>
              <a:ext uri="{FF2B5EF4-FFF2-40B4-BE49-F238E27FC236}">
                <a16:creationId xmlns:a16="http://schemas.microsoft.com/office/drawing/2014/main" id="{0A0C3463-0D89-4B73-B954-A2AAC1522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1779588"/>
            <a:ext cx="712787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7859" name="正方形/長方形 30">
            <a:extLst>
              <a:ext uri="{FF2B5EF4-FFF2-40B4-BE49-F238E27FC236}">
                <a16:creationId xmlns:a16="http://schemas.microsoft.com/office/drawing/2014/main" id="{EA11102B-1808-4521-A75C-E6A572778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3138" y="1773238"/>
            <a:ext cx="712787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7860" name="正方形/長方形 30">
            <a:extLst>
              <a:ext uri="{FF2B5EF4-FFF2-40B4-BE49-F238E27FC236}">
                <a16:creationId xmlns:a16="http://schemas.microsoft.com/office/drawing/2014/main" id="{904119E1-ACDE-4BA1-98A0-71A0F8ABF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1776413"/>
            <a:ext cx="712787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7861" name="正方形/長方形 30">
            <a:extLst>
              <a:ext uri="{FF2B5EF4-FFF2-40B4-BE49-F238E27FC236}">
                <a16:creationId xmlns:a16="http://schemas.microsoft.com/office/drawing/2014/main" id="{28F7BE58-8C5F-4FFC-AECA-B343FEFFC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788" y="1776413"/>
            <a:ext cx="712787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7862" name="正方形/長方形 30">
            <a:extLst>
              <a:ext uri="{FF2B5EF4-FFF2-40B4-BE49-F238E27FC236}">
                <a16:creationId xmlns:a16="http://schemas.microsoft.com/office/drawing/2014/main" id="{0F50A687-DCB2-4835-903F-38D8FDD4F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1776413"/>
            <a:ext cx="712787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7863" name="正方形/長方形 30">
            <a:extLst>
              <a:ext uri="{FF2B5EF4-FFF2-40B4-BE49-F238E27FC236}">
                <a16:creationId xmlns:a16="http://schemas.microsoft.com/office/drawing/2014/main" id="{5E6A1F8C-E408-4336-BC2F-68CE6D450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650" y="1776413"/>
            <a:ext cx="712788" cy="712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7868" name="Line 67">
            <a:extLst>
              <a:ext uri="{FF2B5EF4-FFF2-40B4-BE49-F238E27FC236}">
                <a16:creationId xmlns:a16="http://schemas.microsoft.com/office/drawing/2014/main" id="{861825C0-7462-421D-ADD7-97F9A248E901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1608138"/>
            <a:ext cx="0" cy="14398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69" name="Line 69">
            <a:extLst>
              <a:ext uri="{FF2B5EF4-FFF2-40B4-BE49-F238E27FC236}">
                <a16:creationId xmlns:a16="http://schemas.microsoft.com/office/drawing/2014/main" id="{64FF6A88-683E-49F9-8664-6A29F328969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5715000"/>
            <a:ext cx="14398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70" name="テキスト ボックス 20">
            <a:extLst>
              <a:ext uri="{FF2B5EF4-FFF2-40B4-BE49-F238E27FC236}">
                <a16:creationId xmlns:a16="http://schemas.microsoft.com/office/drawing/2014/main" id="{B912B29E-016A-43F0-B491-8C7E91DE1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912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Century Gothic" panose="020B0502020202020204" pitchFamily="34" charset="0"/>
              </a:rPr>
              <a:t>x-axis</a:t>
            </a:r>
            <a:endParaRPr lang="ja-JP" altLang="en-US" sz="240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7871" name="テキスト ボックス 20">
            <a:extLst>
              <a:ext uri="{FF2B5EF4-FFF2-40B4-BE49-F238E27FC236}">
                <a16:creationId xmlns:a16="http://schemas.microsoft.com/office/drawing/2014/main" id="{58EFDE23-14FD-41AA-8948-708256446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Century Gothic" panose="020B0502020202020204" pitchFamily="34" charset="0"/>
              </a:rPr>
              <a:t>z-axis</a:t>
            </a:r>
            <a:endParaRPr lang="ja-JP" altLang="en-US" sz="240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4817" name="直線コネクタ 74816">
            <a:extLst>
              <a:ext uri="{FF2B5EF4-FFF2-40B4-BE49-F238E27FC236}">
                <a16:creationId xmlns:a16="http://schemas.microsoft.com/office/drawing/2014/main" id="{E4DE4BB4-B22E-4C4A-9B44-B4644B72AE80}"/>
              </a:ext>
            </a:extLst>
          </p:cNvPr>
          <p:cNvCxnSpPr/>
          <p:nvPr/>
        </p:nvCxnSpPr>
        <p:spPr>
          <a:xfrm>
            <a:off x="1343025" y="1768475"/>
            <a:ext cx="648017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E84D2840-B424-46C2-B921-D3BBD2CA4E6A}"/>
              </a:ext>
            </a:extLst>
          </p:cNvPr>
          <p:cNvCxnSpPr/>
          <p:nvPr/>
        </p:nvCxnSpPr>
        <p:spPr>
          <a:xfrm>
            <a:off x="1343025" y="2492375"/>
            <a:ext cx="648017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FDF7DC7A-A3D5-4DD5-88AD-2551311D8136}"/>
              </a:ext>
            </a:extLst>
          </p:cNvPr>
          <p:cNvCxnSpPr/>
          <p:nvPr/>
        </p:nvCxnSpPr>
        <p:spPr>
          <a:xfrm>
            <a:off x="1343025" y="3213100"/>
            <a:ext cx="648017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6791426D-8BD5-4282-9D7D-517C01441CD3}"/>
              </a:ext>
            </a:extLst>
          </p:cNvPr>
          <p:cNvCxnSpPr/>
          <p:nvPr/>
        </p:nvCxnSpPr>
        <p:spPr>
          <a:xfrm>
            <a:off x="1343025" y="3933825"/>
            <a:ext cx="648017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5D0A03D9-FFB5-49A4-A278-7A4DC5B598AF}"/>
              </a:ext>
            </a:extLst>
          </p:cNvPr>
          <p:cNvCxnSpPr/>
          <p:nvPr/>
        </p:nvCxnSpPr>
        <p:spPr>
          <a:xfrm>
            <a:off x="1343025" y="4652963"/>
            <a:ext cx="648017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277F8FA6-7BEC-4934-BD5D-0430F961DFB1}"/>
              </a:ext>
            </a:extLst>
          </p:cNvPr>
          <p:cNvCxnSpPr/>
          <p:nvPr/>
        </p:nvCxnSpPr>
        <p:spPr>
          <a:xfrm>
            <a:off x="1343025" y="5373688"/>
            <a:ext cx="648017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9D7BDBDB-C3DC-49B6-92A1-E56D68849EC8}"/>
              </a:ext>
            </a:extLst>
          </p:cNvPr>
          <p:cNvCxnSpPr/>
          <p:nvPr/>
        </p:nvCxnSpPr>
        <p:spPr>
          <a:xfrm>
            <a:off x="1331913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EB8F3E73-357B-44DD-B74C-E3F56A72DF75}"/>
              </a:ext>
            </a:extLst>
          </p:cNvPr>
          <p:cNvCxnSpPr/>
          <p:nvPr/>
        </p:nvCxnSpPr>
        <p:spPr>
          <a:xfrm>
            <a:off x="2051050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C2F87D1E-57F1-4637-B7CD-1FC4CC843F5C}"/>
              </a:ext>
            </a:extLst>
          </p:cNvPr>
          <p:cNvCxnSpPr/>
          <p:nvPr/>
        </p:nvCxnSpPr>
        <p:spPr>
          <a:xfrm>
            <a:off x="2771775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BD438E1E-2154-4DC2-A0DE-747E14F3CBE3}"/>
              </a:ext>
            </a:extLst>
          </p:cNvPr>
          <p:cNvCxnSpPr/>
          <p:nvPr/>
        </p:nvCxnSpPr>
        <p:spPr>
          <a:xfrm>
            <a:off x="3492500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C8781FAE-07B5-4DFC-B86E-BDFDA7BB3E9C}"/>
              </a:ext>
            </a:extLst>
          </p:cNvPr>
          <p:cNvCxnSpPr/>
          <p:nvPr/>
        </p:nvCxnSpPr>
        <p:spPr>
          <a:xfrm>
            <a:off x="4211638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CBDDDF98-2CC2-4769-8A0F-8B6068AA3136}"/>
              </a:ext>
            </a:extLst>
          </p:cNvPr>
          <p:cNvCxnSpPr/>
          <p:nvPr/>
        </p:nvCxnSpPr>
        <p:spPr>
          <a:xfrm>
            <a:off x="4932363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CF35695A-BB73-4FAF-944D-EBECF240916C}"/>
              </a:ext>
            </a:extLst>
          </p:cNvPr>
          <p:cNvCxnSpPr/>
          <p:nvPr/>
        </p:nvCxnSpPr>
        <p:spPr>
          <a:xfrm>
            <a:off x="5651500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76CC138F-E4E9-4146-9DC1-56A0658340DC}"/>
              </a:ext>
            </a:extLst>
          </p:cNvPr>
          <p:cNvCxnSpPr/>
          <p:nvPr/>
        </p:nvCxnSpPr>
        <p:spPr>
          <a:xfrm>
            <a:off x="6372225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8D215935-6520-460C-A10F-4F30C58809BC}"/>
              </a:ext>
            </a:extLst>
          </p:cNvPr>
          <p:cNvCxnSpPr/>
          <p:nvPr/>
        </p:nvCxnSpPr>
        <p:spPr>
          <a:xfrm>
            <a:off x="7092950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700899BF-F392-4553-B137-1E1CCF3C1FA8}"/>
              </a:ext>
            </a:extLst>
          </p:cNvPr>
          <p:cNvCxnSpPr/>
          <p:nvPr/>
        </p:nvCxnSpPr>
        <p:spPr>
          <a:xfrm>
            <a:off x="7812088" y="1773238"/>
            <a:ext cx="0" cy="35988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88" name="Line 96">
            <a:extLst>
              <a:ext uri="{FF2B5EF4-FFF2-40B4-BE49-F238E27FC236}">
                <a16:creationId xmlns:a16="http://schemas.microsoft.com/office/drawing/2014/main" id="{41A52CA0-DB3A-45C1-B0BF-C6C40CFB95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16238" y="1484313"/>
            <a:ext cx="1223962" cy="4105275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89" name="Line 96">
            <a:extLst>
              <a:ext uri="{FF2B5EF4-FFF2-40B4-BE49-F238E27FC236}">
                <a16:creationId xmlns:a16="http://schemas.microsoft.com/office/drawing/2014/main" id="{794B4656-D8BD-4AB6-8D92-855C315DFA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963" y="1779588"/>
            <a:ext cx="7437437" cy="18034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45214468-3348-4CCC-A873-C7A03CA59FCA}"/>
              </a:ext>
            </a:extLst>
          </p:cNvPr>
          <p:cNvSpPr/>
          <p:nvPr/>
        </p:nvSpPr>
        <p:spPr>
          <a:xfrm>
            <a:off x="989013" y="2084388"/>
            <a:ext cx="6027737" cy="3497262"/>
          </a:xfrm>
          <a:custGeom>
            <a:avLst/>
            <a:gdLst>
              <a:gd name="connsiteX0" fmla="*/ 0 w 6028660"/>
              <a:gd name="connsiteY0" fmla="*/ 0 h 3498112"/>
              <a:gd name="connsiteX1" fmla="*/ 2870791 w 6028660"/>
              <a:gd name="connsiteY1" fmla="*/ 744279 h 3498112"/>
              <a:gd name="connsiteX2" fmla="*/ 6028660 w 6028660"/>
              <a:gd name="connsiteY2" fmla="*/ 3498112 h 349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8660" h="3498112">
                <a:moveTo>
                  <a:pt x="0" y="0"/>
                </a:moveTo>
                <a:lnTo>
                  <a:pt x="2870791" y="744279"/>
                </a:lnTo>
                <a:lnTo>
                  <a:pt x="6028660" y="3498112"/>
                </a:lnTo>
              </a:path>
            </a:pathLst>
          </a:custGeom>
          <a:noFill/>
          <a:ln w="31750">
            <a:solidFill>
              <a:srgbClr val="FF66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EC9F9715-6B97-4C1D-BE35-3939E9C9F1BE}"/>
              </a:ext>
            </a:extLst>
          </p:cNvPr>
          <p:cNvSpPr/>
          <p:nvPr/>
        </p:nvSpPr>
        <p:spPr>
          <a:xfrm>
            <a:off x="722313" y="3357563"/>
            <a:ext cx="5865812" cy="1798637"/>
          </a:xfrm>
          <a:custGeom>
            <a:avLst/>
            <a:gdLst>
              <a:gd name="connsiteX0" fmla="*/ 0 w 5996763"/>
              <a:gd name="connsiteY0" fmla="*/ 1658679 h 1658679"/>
              <a:gd name="connsiteX1" fmla="*/ 4465674 w 5996763"/>
              <a:gd name="connsiteY1" fmla="*/ 1456660 h 1658679"/>
              <a:gd name="connsiteX2" fmla="*/ 5996763 w 5996763"/>
              <a:gd name="connsiteY2" fmla="*/ 0 h 165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96763" h="1658679">
                <a:moveTo>
                  <a:pt x="0" y="1658679"/>
                </a:moveTo>
                <a:lnTo>
                  <a:pt x="4465674" y="1456660"/>
                </a:lnTo>
                <a:lnTo>
                  <a:pt x="5996763" y="0"/>
                </a:lnTo>
              </a:path>
            </a:pathLst>
          </a:custGeom>
          <a:noFill/>
          <a:ln w="31750">
            <a:solidFill>
              <a:srgbClr val="FF66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FBBB1B53-4216-4AD5-A4B8-3242B944A2A0}"/>
              </a:ext>
            </a:extLst>
          </p:cNvPr>
          <p:cNvSpPr/>
          <p:nvPr/>
        </p:nvSpPr>
        <p:spPr>
          <a:xfrm rot="-600000">
            <a:off x="2197100" y="2084388"/>
            <a:ext cx="3311525" cy="163195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0" name="円/楕円 69">
            <a:extLst>
              <a:ext uri="{FF2B5EF4-FFF2-40B4-BE49-F238E27FC236}">
                <a16:creationId xmlns:a16="http://schemas.microsoft.com/office/drawing/2014/main" id="{264CE56E-D738-4AFB-8C6D-77E924373308}"/>
              </a:ext>
            </a:extLst>
          </p:cNvPr>
          <p:cNvSpPr/>
          <p:nvPr/>
        </p:nvSpPr>
        <p:spPr>
          <a:xfrm>
            <a:off x="4641850" y="3740150"/>
            <a:ext cx="2017713" cy="110807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77" name="円/楕円 76">
            <a:extLst>
              <a:ext uri="{FF2B5EF4-FFF2-40B4-BE49-F238E27FC236}">
                <a16:creationId xmlns:a16="http://schemas.microsoft.com/office/drawing/2014/main" id="{2B0DFFE7-94F2-4B88-8E75-6836AE4FD3AF}"/>
              </a:ext>
            </a:extLst>
          </p:cNvPr>
          <p:cNvSpPr/>
          <p:nvPr/>
        </p:nvSpPr>
        <p:spPr>
          <a:xfrm rot="-600000">
            <a:off x="6364288" y="2320925"/>
            <a:ext cx="1943100" cy="30861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87" name="Rectangle 2">
            <a:extLst>
              <a:ext uri="{FF2B5EF4-FFF2-40B4-BE49-F238E27FC236}">
                <a16:creationId xmlns:a16="http://schemas.microsoft.com/office/drawing/2014/main" id="{447EE9BE-583C-4F3E-AD76-3BCA7BCB0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45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4800" kern="0" dirty="0">
                <a:latin typeface="+mn-lt"/>
              </a:rPr>
              <a:t>Visualize Particle Trajectory</a:t>
            </a:r>
            <a:endParaRPr lang="ja-JP" altLang="en-US" sz="4800" kern="0" dirty="0">
              <a:latin typeface="+mn-lt"/>
            </a:endParaRPr>
          </a:p>
        </p:txBody>
      </p:sp>
      <p:sp>
        <p:nvSpPr>
          <p:cNvPr id="69" name="Text Box 5">
            <a:extLst>
              <a:ext uri="{FF2B5EF4-FFF2-40B4-BE49-F238E27FC236}">
                <a16:creationId xmlns:a16="http://schemas.microsoft.com/office/drawing/2014/main" id="{6AC84E2B-1EA1-449F-BB82-6F7A46F04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6400800"/>
            <a:ext cx="551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>
                <a:solidFill>
                  <a:srgbClr val="000000"/>
                </a:solidFill>
                <a:latin typeface="Tahoma" panose="020B0604030504040204" pitchFamily="34" charset="0"/>
              </a:rPr>
              <a:t>Tally for calculating physical quantities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0" grpId="0" animBg="1"/>
      <p:bldP spid="7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1C919233-CF3C-4F20-B660-8C160BA9563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-242888"/>
            <a:ext cx="86868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 dirty="0">
                <a:latin typeface="+mn-lt"/>
              </a:rPr>
              <a:t>Exercise 3</a:t>
            </a:r>
            <a:endParaRPr lang="ja-JP" altLang="en-US" sz="4800" dirty="0">
              <a:latin typeface="+mn-lt"/>
            </a:endParaRPr>
          </a:p>
        </p:txBody>
      </p:sp>
      <p:sp>
        <p:nvSpPr>
          <p:cNvPr id="61446" name="テキスト ボックス 20">
            <a:extLst>
              <a:ext uri="{FF2B5EF4-FFF2-40B4-BE49-F238E27FC236}">
                <a16:creationId xmlns:a16="http://schemas.microsoft.com/office/drawing/2014/main" id="{DFBDF08B-4E84-44F5-B5E3-DE861606F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000" y="736225"/>
            <a:ext cx="5580000" cy="46166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Confirm particle fluence by using [T-Track].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8863" name="Text Box 5">
            <a:extLst>
              <a:ext uri="{FF2B5EF4-FFF2-40B4-BE49-F238E27FC236}">
                <a16:creationId xmlns:a16="http://schemas.microsoft.com/office/drawing/2014/main" id="{D2682686-E41C-482E-920D-792668F1A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6400800"/>
            <a:ext cx="551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Tally for calculating physical quantities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02191" y="1412776"/>
            <a:ext cx="7739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00000"/>
                </a:solidFill>
              </a:rPr>
              <a:t>Set </a:t>
            </a:r>
            <a:r>
              <a:rPr lang="en-US" altLang="ja-JP" sz="2400" dirty="0">
                <a:solidFill>
                  <a:srgbClr val="000000"/>
                </a:solidFill>
                <a:latin typeface="Century" panose="02040604050505020304" pitchFamily="18" charset="0"/>
              </a:rPr>
              <a:t>“</a:t>
            </a:r>
            <a:r>
              <a:rPr lang="en-US" altLang="ja-JP" sz="2400" dirty="0" err="1">
                <a:solidFill>
                  <a:srgbClr val="000000"/>
                </a:solidFill>
              </a:rPr>
              <a:t>icntl</a:t>
            </a:r>
            <a:r>
              <a:rPr lang="en-US" altLang="ja-JP" sz="2400" dirty="0">
                <a:solidFill>
                  <a:srgbClr val="000000"/>
                </a:solidFill>
              </a:rPr>
              <a:t> = 0” in [Parameters] section and execute PHITS.</a:t>
            </a:r>
          </a:p>
        </p:txBody>
      </p:sp>
      <p:sp>
        <p:nvSpPr>
          <p:cNvPr id="21" name="テキスト ボックス 3"/>
          <p:cNvSpPr txBox="1">
            <a:spLocks noChangeArrowheads="1"/>
          </p:cNvSpPr>
          <p:nvPr/>
        </p:nvSpPr>
        <p:spPr bwMode="auto">
          <a:xfrm>
            <a:off x="4427984" y="4551575"/>
            <a:ext cx="3636000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anchor="ctr" anchorCtr="0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</a:rPr>
              <a:t>What is the behavior of the particles?</a:t>
            </a:r>
            <a:endParaRPr lang="ja-JP" altLang="en-US" sz="1800" dirty="0">
              <a:solidFill>
                <a:srgbClr val="000000"/>
              </a:solidFill>
            </a:endParaRP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1503454" y="2280592"/>
            <a:ext cx="1980000" cy="266057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[ P a r a m e t e r s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icntl = 8</a:t>
            </a:r>
            <a:endParaRPr lang="pt-BR" altLang="ja-JP" sz="1400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</a:t>
            </a:r>
            <a:endParaRPr lang="pt-BR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[ S o u r c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s-type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r0 = 2.5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z0 = -10.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z1 = -10.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dir =  1.0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e0 = 250.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proj = 12C</a:t>
            </a:r>
          </a:p>
        </p:txBody>
      </p:sp>
      <p:sp>
        <p:nvSpPr>
          <p:cNvPr id="23" name="テキスト ボックス 20"/>
          <p:cNvSpPr txBox="1">
            <a:spLocks noChangeArrowheads="1"/>
          </p:cNvSpPr>
          <p:nvPr/>
        </p:nvSpPr>
        <p:spPr bwMode="auto">
          <a:xfrm>
            <a:off x="4067943" y="2404262"/>
            <a:ext cx="16200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  <a:latin typeface="+mn-lt"/>
                <a:cs typeface="Tahoma" panose="020B0604030504040204" pitchFamily="34" charset="0"/>
              </a:rPr>
              <a:t>A carbon beam at 250 MeV/u with a radius of 2.5 cm</a:t>
            </a:r>
            <a:endParaRPr lang="ja-JP" altLang="en-US" sz="1800" dirty="0">
              <a:solidFill>
                <a:srgbClr val="000000"/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24" name="フローチャート : 直接アクセス記憶 30"/>
          <p:cNvSpPr/>
          <p:nvPr/>
        </p:nvSpPr>
        <p:spPr>
          <a:xfrm rot="10800000">
            <a:off x="5672336" y="2924944"/>
            <a:ext cx="2932112" cy="1397000"/>
          </a:xfrm>
          <a:prstGeom prst="flowChartMagneticDrum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2400" dirty="0">
              <a:solidFill>
                <a:srgbClr val="FFFFFF"/>
              </a:solidFill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4068184" y="3623444"/>
            <a:ext cx="2052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16"/>
          <p:cNvSpPr txBox="1">
            <a:spLocks noChangeArrowheads="1"/>
          </p:cNvSpPr>
          <p:nvPr/>
        </p:nvSpPr>
        <p:spPr bwMode="auto">
          <a:xfrm>
            <a:off x="1824831" y="5271294"/>
            <a:ext cx="5494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FF0000"/>
                </a:solidFill>
              </a:rPr>
              <a:t>Open the track-</a:t>
            </a:r>
            <a:r>
              <a:rPr lang="en-US" altLang="ja-JP" sz="2400" dirty="0" err="1">
                <a:solidFill>
                  <a:srgbClr val="FF0000"/>
                </a:solidFill>
              </a:rPr>
              <a:t>xy.eps</a:t>
            </a:r>
            <a:r>
              <a:rPr lang="en-US" altLang="ja-JP" sz="2400" dirty="0">
                <a:solidFill>
                  <a:srgbClr val="FF0000"/>
                </a:solidFill>
              </a:rPr>
              <a:t> and track-</a:t>
            </a:r>
            <a:r>
              <a:rPr lang="en-US" altLang="ja-JP" sz="2400" dirty="0" err="1">
                <a:solidFill>
                  <a:srgbClr val="FF0000"/>
                </a:solidFill>
              </a:rPr>
              <a:t>xz.eps</a:t>
            </a:r>
            <a:r>
              <a:rPr lang="en-US" altLang="ja-JP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7" name="Text Box 1030"/>
          <p:cNvSpPr txBox="1">
            <a:spLocks noChangeArrowheads="1"/>
          </p:cNvSpPr>
          <p:nvPr/>
        </p:nvSpPr>
        <p:spPr bwMode="auto">
          <a:xfrm>
            <a:off x="179512" y="2280592"/>
            <a:ext cx="1196975" cy="40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  <a:latin typeface="Tahoma" panose="020B0604030504040204" pitchFamily="34" charset="0"/>
              </a:rPr>
              <a:t>lec02.inp</a:t>
            </a:r>
          </a:p>
        </p:txBody>
      </p:sp>
      <p:cxnSp>
        <p:nvCxnSpPr>
          <p:cNvPr id="28" name="直線コネクタ 27"/>
          <p:cNvCxnSpPr/>
          <p:nvPr/>
        </p:nvCxnSpPr>
        <p:spPr>
          <a:xfrm>
            <a:off x="1581660" y="2756545"/>
            <a:ext cx="68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右大かっこ 28"/>
          <p:cNvSpPr/>
          <p:nvPr/>
        </p:nvSpPr>
        <p:spPr>
          <a:xfrm>
            <a:off x="2771800" y="3212976"/>
            <a:ext cx="216024" cy="1656184"/>
          </a:xfrm>
          <a:prstGeom prst="rightBracket">
            <a:avLst>
              <a:gd name="adj" fmla="val 47134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矢印 29"/>
          <p:cNvSpPr/>
          <p:nvPr/>
        </p:nvSpPr>
        <p:spPr>
          <a:xfrm>
            <a:off x="2988573" y="3704889"/>
            <a:ext cx="978408" cy="484632"/>
          </a:xfrm>
          <a:prstGeom prst="rightArrow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Text Box 5">
            <a:extLst>
              <a:ext uri="{FF2B5EF4-FFF2-40B4-BE49-F238E27FC236}">
                <a16:creationId xmlns:a16="http://schemas.microsoft.com/office/drawing/2014/main" id="{ABDB217D-CE1F-4799-9E04-B2D7DA383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6400800"/>
            <a:ext cx="551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Tally for calculating physical quantities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F6AFD45C-48E1-48C5-9A20-228D3F60E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-242888"/>
            <a:ext cx="86868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4800" kern="0" dirty="0">
                <a:solidFill>
                  <a:srgbClr val="000000"/>
                </a:solidFill>
                <a:latin typeface="+mn-lt"/>
              </a:rPr>
              <a:t>Answer 3</a:t>
            </a:r>
            <a:endParaRPr lang="ja-JP" altLang="en-US" sz="48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" name="テキスト ボックス 20">
            <a:extLst>
              <a:ext uri="{FF2B5EF4-FFF2-40B4-BE49-F238E27FC236}">
                <a16:creationId xmlns:a16="http://schemas.microsoft.com/office/drawing/2014/main" id="{DFBDF08B-4E84-44F5-B5E3-DE861606F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000" y="736225"/>
            <a:ext cx="5580000" cy="46166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Confirm particle fluence by using [T-Track].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1" name="テキスト ボックス 16"/>
          <p:cNvSpPr txBox="1">
            <a:spLocks noChangeArrowheads="1"/>
          </p:cNvSpPr>
          <p:nvPr/>
        </p:nvSpPr>
        <p:spPr bwMode="auto">
          <a:xfrm>
            <a:off x="3923928" y="2204582"/>
            <a:ext cx="2628000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  <a:latin typeface="+mn-lt"/>
                <a:cs typeface="Tahoma" panose="020B0604030504040204" pitchFamily="34" charset="0"/>
              </a:rPr>
              <a:t>file = 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  <a:latin typeface="+mn-lt"/>
                <a:cs typeface="Tahoma" panose="020B0604030504040204" pitchFamily="34" charset="0"/>
              </a:rPr>
              <a:t>Define output file name.</a:t>
            </a:r>
            <a:endParaRPr lang="ja-JP" altLang="en-US" sz="2000" dirty="0">
              <a:solidFill>
                <a:srgbClr val="000000"/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22" name="テキスト ボックス 10"/>
          <p:cNvSpPr txBox="1">
            <a:spLocks noChangeArrowheads="1"/>
          </p:cNvSpPr>
          <p:nvPr/>
        </p:nvSpPr>
        <p:spPr bwMode="auto">
          <a:xfrm>
            <a:off x="3923929" y="3140686"/>
            <a:ext cx="4356000" cy="1323439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err="1">
                <a:solidFill>
                  <a:srgbClr val="000000"/>
                </a:solidFill>
                <a:latin typeface="+mn-lt"/>
                <a:cs typeface="Tahoma" panose="020B0604030504040204" pitchFamily="34" charset="0"/>
              </a:rPr>
              <a:t>epsout</a:t>
            </a:r>
            <a:r>
              <a:rPr lang="en-US" altLang="ja-JP" sz="2000" dirty="0">
                <a:solidFill>
                  <a:srgbClr val="000000"/>
                </a:solidFill>
                <a:latin typeface="+mn-lt"/>
                <a:cs typeface="Tahoma" panose="020B0604030504040204" pitchFamily="34" charset="0"/>
              </a:rPr>
              <a:t> = 1: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  <a:latin typeface="+mn-lt"/>
                <a:cs typeface="Tahoma" panose="020B0604030504040204" pitchFamily="34" charset="0"/>
              </a:rPr>
              <a:t>Generate eps file. The eps file name will be picked up from output file name.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rgbClr val="000000"/>
                </a:solidFill>
                <a:latin typeface="+mn-lt"/>
                <a:cs typeface="Tahoma" panose="020B0604030504040204" pitchFamily="34" charset="0"/>
              </a:rPr>
              <a:t>（</a:t>
            </a:r>
            <a:r>
              <a:rPr lang="en-US" altLang="ja-JP" sz="2000" dirty="0">
                <a:solidFill>
                  <a:srgbClr val="000000"/>
                </a:solidFill>
                <a:latin typeface="+mn-lt"/>
                <a:cs typeface="Tahoma" panose="020B0604030504040204" pitchFamily="34" charset="0"/>
              </a:rPr>
              <a:t>e.g. </a:t>
            </a:r>
            <a:r>
              <a:rPr lang="en-US" altLang="ja-JP" sz="2000" dirty="0" err="1">
                <a:solidFill>
                  <a:srgbClr val="000000"/>
                </a:solidFill>
                <a:latin typeface="+mn-lt"/>
                <a:cs typeface="Tahoma" panose="020B0604030504040204" pitchFamily="34" charset="0"/>
              </a:rPr>
              <a:t>track_xz</a:t>
            </a:r>
            <a:r>
              <a:rPr lang="en-US" altLang="ja-JP" sz="2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.out</a:t>
            </a:r>
            <a:r>
              <a:rPr lang="en-US" altLang="ja-JP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ja-JP" alt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→ </a:t>
            </a:r>
            <a:r>
              <a:rPr lang="en-US" altLang="ja-JP" sz="2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track_xz.eps</a:t>
            </a:r>
            <a:r>
              <a:rPr lang="ja-JP" altLang="en-US" sz="2000" dirty="0">
                <a:solidFill>
                  <a:srgbClr val="000000"/>
                </a:solidFill>
                <a:latin typeface="+mn-lt"/>
                <a:cs typeface="Tahoma" panose="020B0604030504040204" pitchFamily="34" charset="0"/>
              </a:rPr>
              <a:t>）</a:t>
            </a: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1506099" y="1588790"/>
            <a:ext cx="1980000" cy="42164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[ P a r a m e t e r s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icntl = </a:t>
            </a: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400" dirty="0">
                <a:latin typeface="Tahoma" panose="020B0604030504040204" pitchFamily="34" charset="0"/>
              </a:rPr>
              <a:t>[ T - T r a c k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axis = xy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file = track_</a:t>
            </a:r>
            <a:r>
              <a:rPr lang="en-US" altLang="ja-JP" sz="1400" dirty="0" err="1">
                <a:latin typeface="Tahoma" panose="020B0604030504040204" pitchFamily="34" charset="0"/>
              </a:rPr>
              <a:t>xy</a:t>
            </a:r>
            <a:r>
              <a:rPr lang="pt-BR" altLang="ja-JP" sz="1400" dirty="0">
                <a:latin typeface="Tahoma" panose="020B0604030504040204" pitchFamily="34" charset="0"/>
              </a:rPr>
              <a:t>.out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part =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gshow =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epsout =</a:t>
            </a:r>
            <a:r>
              <a:rPr lang="ja-JP" altLang="en-US" sz="1400" dirty="0">
                <a:latin typeface="Tahoma" panose="020B0604030504040204" pitchFamily="34" charset="0"/>
              </a:rPr>
              <a:t> </a:t>
            </a:r>
            <a:r>
              <a:rPr lang="pt-BR" altLang="ja-JP" sz="1400" dirty="0">
                <a:latin typeface="Tahoma" panose="020B0604030504040204" pitchFamily="34" charset="0"/>
              </a:rPr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400" dirty="0">
                <a:latin typeface="Tahoma" panose="020B0604030504040204" pitchFamily="34" charset="0"/>
              </a:rPr>
              <a:t>[ T - T r a c k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axis = xz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file = track_xz.out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part =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gshow =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epsout = 1</a:t>
            </a:r>
          </a:p>
        </p:txBody>
      </p:sp>
      <p:cxnSp>
        <p:nvCxnSpPr>
          <p:cNvPr id="25" name="直線コネクタ 24"/>
          <p:cNvCxnSpPr/>
          <p:nvPr/>
        </p:nvCxnSpPr>
        <p:spPr>
          <a:xfrm>
            <a:off x="1596672" y="3354841"/>
            <a:ext cx="144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1596672" y="5065415"/>
            <a:ext cx="144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1596672" y="5699203"/>
            <a:ext cx="900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1596672" y="3994228"/>
            <a:ext cx="900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0"/>
          <p:cNvSpPr txBox="1">
            <a:spLocks noChangeArrowheads="1"/>
          </p:cNvSpPr>
          <p:nvPr/>
        </p:nvSpPr>
        <p:spPr bwMode="auto">
          <a:xfrm>
            <a:off x="3923927" y="4809346"/>
            <a:ext cx="4356000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  <a:latin typeface="+mn-lt"/>
              </a:rPr>
              <a:t>For 2D-plots, error files (***_</a:t>
            </a:r>
            <a:r>
              <a:rPr lang="en-US" altLang="ja-JP" sz="2000" dirty="0" err="1">
                <a:solidFill>
                  <a:srgbClr val="000000"/>
                </a:solidFill>
                <a:latin typeface="+mn-lt"/>
              </a:rPr>
              <a:t>err.out</a:t>
            </a:r>
            <a:r>
              <a:rPr lang="en-US" altLang="ja-JP" sz="2000" dirty="0">
                <a:solidFill>
                  <a:srgbClr val="000000"/>
                </a:solidFill>
                <a:latin typeface="+mn-lt"/>
              </a:rPr>
              <a:t>, ***_</a:t>
            </a:r>
            <a:r>
              <a:rPr lang="en-US" altLang="ja-JP" sz="2000" dirty="0" err="1">
                <a:solidFill>
                  <a:srgbClr val="000000"/>
                </a:solidFill>
                <a:latin typeface="+mn-lt"/>
              </a:rPr>
              <a:t>err.eps</a:t>
            </a:r>
            <a:r>
              <a:rPr lang="en-US" altLang="ja-JP" sz="2000" dirty="0">
                <a:solidFill>
                  <a:srgbClr val="000000"/>
                </a:solidFill>
                <a:latin typeface="+mn-lt"/>
              </a:rPr>
              <a:t>) are automatically generated.</a:t>
            </a:r>
            <a:endParaRPr lang="ja-JP" altLang="en-US" sz="2000" dirty="0">
              <a:solidFill>
                <a:srgbClr val="000000"/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31" name="Text Box 1030"/>
          <p:cNvSpPr txBox="1">
            <a:spLocks noChangeArrowheads="1"/>
          </p:cNvSpPr>
          <p:nvPr/>
        </p:nvSpPr>
        <p:spPr bwMode="auto">
          <a:xfrm>
            <a:off x="179512" y="1588790"/>
            <a:ext cx="1196975" cy="40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  <a:latin typeface="Tahoma" panose="020B0604030504040204" pitchFamily="34" charset="0"/>
              </a:rPr>
              <a:t>lec02.inp</a:t>
            </a:r>
          </a:p>
        </p:txBody>
      </p:sp>
      <p:cxnSp>
        <p:nvCxnSpPr>
          <p:cNvPr id="32" name="直線矢印コネクタ 31"/>
          <p:cNvCxnSpPr/>
          <p:nvPr/>
        </p:nvCxnSpPr>
        <p:spPr>
          <a:xfrm flipH="1">
            <a:off x="3101863" y="2912468"/>
            <a:ext cx="822065" cy="353850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>
            <a:stCxn id="22" idx="1"/>
          </p:cNvCxnSpPr>
          <p:nvPr/>
        </p:nvCxnSpPr>
        <p:spPr>
          <a:xfrm flipH="1">
            <a:off x="2597293" y="3802406"/>
            <a:ext cx="1326636" cy="79858"/>
          </a:xfrm>
          <a:prstGeom prst="straightConnector1">
            <a:avLst/>
          </a:prstGeom>
          <a:ln w="190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1" name="Text Box 5">
            <a:extLst>
              <a:ext uri="{FF2B5EF4-FFF2-40B4-BE49-F238E27FC236}">
                <a16:creationId xmlns:a16="http://schemas.microsoft.com/office/drawing/2014/main" id="{A5AF4A40-4E55-4AB5-8FD3-4A57BF9C2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6400800"/>
            <a:ext cx="551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Tally for calculating physical quantities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6E7A5E61-9786-4BEF-9C21-A642C6A70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-242888"/>
            <a:ext cx="86868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4800" kern="0" dirty="0">
                <a:solidFill>
                  <a:srgbClr val="000000"/>
                </a:solidFill>
                <a:latin typeface="+mn-lt"/>
              </a:rPr>
              <a:t>Answer 3</a:t>
            </a:r>
            <a:endParaRPr lang="ja-JP" altLang="en-US" sz="48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テキスト ボックス 20">
            <a:extLst>
              <a:ext uri="{FF2B5EF4-FFF2-40B4-BE49-F238E27FC236}">
                <a16:creationId xmlns:a16="http://schemas.microsoft.com/office/drawing/2014/main" id="{DFBDF08B-4E84-44F5-B5E3-DE861606F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000" y="736225"/>
            <a:ext cx="5580000" cy="46166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Confirm particle fluence by using [T-Track].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/>
          <a:srcRect l="15351" t="27917" r="31100" b="10250"/>
          <a:stretch/>
        </p:blipFill>
        <p:spPr>
          <a:xfrm>
            <a:off x="5181972" y="1541517"/>
            <a:ext cx="2757353" cy="227079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/>
          <a:srcRect l="14563" t="42271" r="30312" b="21292"/>
          <a:stretch/>
        </p:blipFill>
        <p:spPr>
          <a:xfrm>
            <a:off x="5210547" y="4099799"/>
            <a:ext cx="3617702" cy="1705465"/>
          </a:xfrm>
          <a:prstGeom prst="rect">
            <a:avLst/>
          </a:prstGeom>
        </p:spPr>
      </p:pic>
      <p:sp>
        <p:nvSpPr>
          <p:cNvPr id="17" name="Text Box 1030"/>
          <p:cNvSpPr txBox="1">
            <a:spLocks noChangeArrowheads="1"/>
          </p:cNvSpPr>
          <p:nvPr/>
        </p:nvSpPr>
        <p:spPr bwMode="auto">
          <a:xfrm>
            <a:off x="179512" y="1588790"/>
            <a:ext cx="1196975" cy="40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  <a:latin typeface="Tahoma" panose="020B0604030504040204" pitchFamily="34" charset="0"/>
              </a:rPr>
              <a:t>lec02.inp</a:t>
            </a:r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1506099" y="1588790"/>
            <a:ext cx="1980000" cy="42164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[ P a r a m e t e r s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icntl = </a:t>
            </a: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400" dirty="0">
                <a:latin typeface="Tahoma" panose="020B0604030504040204" pitchFamily="34" charset="0"/>
              </a:rPr>
              <a:t>[ T - T r a c k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axis = xy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file = track_</a:t>
            </a:r>
            <a:r>
              <a:rPr lang="en-US" altLang="ja-JP" sz="1400" dirty="0" err="1">
                <a:latin typeface="Tahoma" panose="020B0604030504040204" pitchFamily="34" charset="0"/>
              </a:rPr>
              <a:t>xy</a:t>
            </a:r>
            <a:r>
              <a:rPr lang="pt-BR" altLang="ja-JP" sz="1400" dirty="0">
                <a:latin typeface="Tahoma" panose="020B0604030504040204" pitchFamily="34" charset="0"/>
              </a:rPr>
              <a:t>.out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part =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gshow =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epsout =</a:t>
            </a:r>
            <a:r>
              <a:rPr lang="ja-JP" altLang="en-US" sz="1400" dirty="0">
                <a:latin typeface="Tahoma" panose="020B0604030504040204" pitchFamily="34" charset="0"/>
              </a:rPr>
              <a:t> </a:t>
            </a:r>
            <a:r>
              <a:rPr lang="pt-BR" altLang="ja-JP" sz="1400" dirty="0">
                <a:latin typeface="Tahoma" panose="020B0604030504040204" pitchFamily="34" charset="0"/>
              </a:rPr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400" dirty="0">
                <a:latin typeface="Tahoma" panose="020B0604030504040204" pitchFamily="34" charset="0"/>
              </a:rPr>
              <a:t>[ T - T r a c k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axis = xz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file = track_xz.out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part =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gshow =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epsout = 1</a:t>
            </a:r>
          </a:p>
        </p:txBody>
      </p:sp>
      <p:sp>
        <p:nvSpPr>
          <p:cNvPr id="19" name="Text Box 1030"/>
          <p:cNvSpPr txBox="1">
            <a:spLocks noChangeArrowheads="1"/>
          </p:cNvSpPr>
          <p:nvPr/>
        </p:nvSpPr>
        <p:spPr bwMode="auto">
          <a:xfrm>
            <a:off x="3769097" y="4119765"/>
            <a:ext cx="1450975" cy="369887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track_xz</a:t>
            </a:r>
            <a:r>
              <a:rPr lang="en-US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.eps</a:t>
            </a:r>
          </a:p>
        </p:txBody>
      </p:sp>
      <p:sp>
        <p:nvSpPr>
          <p:cNvPr id="20" name="Text Box 1030"/>
          <p:cNvSpPr txBox="1">
            <a:spLocks noChangeArrowheads="1"/>
          </p:cNvSpPr>
          <p:nvPr/>
        </p:nvSpPr>
        <p:spPr bwMode="auto">
          <a:xfrm>
            <a:off x="3769097" y="1588790"/>
            <a:ext cx="1443037" cy="369888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track_xy</a:t>
            </a:r>
            <a:r>
              <a:rPr lang="en-US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.eps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Text Box 5">
            <a:extLst>
              <a:ext uri="{FF2B5EF4-FFF2-40B4-BE49-F238E27FC236}">
                <a16:creationId xmlns:a16="http://schemas.microsoft.com/office/drawing/2014/main" id="{27001673-1EB4-41D5-AA7F-A8E4C6E94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6400800"/>
            <a:ext cx="551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Tally for calculating physical quantities</a:t>
            </a:r>
          </a:p>
        </p:txBody>
      </p:sp>
      <p:sp>
        <p:nvSpPr>
          <p:cNvPr id="64522" name="Rectangle 2">
            <a:extLst>
              <a:ext uri="{FF2B5EF4-FFF2-40B4-BE49-F238E27FC236}">
                <a16:creationId xmlns:a16="http://schemas.microsoft.com/office/drawing/2014/main" id="{8E526C6B-A791-4A6F-9075-A7B01B9974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4450"/>
            <a:ext cx="8686800" cy="1014413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altLang="ja-JP" sz="4800" dirty="0">
                <a:latin typeface="+mn-lt"/>
              </a:rPr>
              <a:t>Error file (*_</a:t>
            </a:r>
            <a:r>
              <a:rPr lang="en-US" altLang="ja-JP" sz="4800" dirty="0" err="1">
                <a:latin typeface="+mn-lt"/>
              </a:rPr>
              <a:t>err.eps</a:t>
            </a:r>
            <a:r>
              <a:rPr lang="en-US" altLang="ja-JP" sz="4800" dirty="0">
                <a:latin typeface="+mn-lt"/>
              </a:rPr>
              <a:t>)</a:t>
            </a:r>
            <a:endParaRPr lang="ja-JP" altLang="en-US" sz="4800" dirty="0">
              <a:latin typeface="+mn-lt"/>
            </a:endParaRPr>
          </a:p>
        </p:txBody>
      </p:sp>
      <p:sp>
        <p:nvSpPr>
          <p:cNvPr id="64523" name="Rectangle 1039">
            <a:extLst>
              <a:ext uri="{FF2B5EF4-FFF2-40B4-BE49-F238E27FC236}">
                <a16:creationId xmlns:a16="http://schemas.microsoft.com/office/drawing/2014/main" id="{C60BE3E3-D694-44F6-A7E5-B842D16AE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34" y="980728"/>
            <a:ext cx="871315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In 2D-plots such as tallies with “axis = </a:t>
            </a:r>
            <a:r>
              <a:rPr lang="en-US" altLang="ja-JP" sz="2400" dirty="0" err="1">
                <a:solidFill>
                  <a:srgbClr val="000000"/>
                </a:solidFill>
                <a:latin typeface="+mn-lt"/>
              </a:rPr>
              <a:t>xy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ja-JP" sz="2400" dirty="0" err="1">
                <a:solidFill>
                  <a:srgbClr val="000000"/>
                </a:solidFill>
                <a:latin typeface="+mn-lt"/>
              </a:rPr>
              <a:t>xz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”, statistical errors are output in another file named ***_</a:t>
            </a:r>
            <a:r>
              <a:rPr lang="en-US" altLang="ja-JP" sz="2400" dirty="0" err="1">
                <a:solidFill>
                  <a:srgbClr val="000000"/>
                </a:solidFill>
                <a:latin typeface="+mn-lt"/>
              </a:rPr>
              <a:t>err.eps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ja-JP" sz="8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Warmer colors indicate larger relative standard errors (closer to 1), while colder colors mean smaller errors.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Text Box 1030"/>
          <p:cNvSpPr txBox="1">
            <a:spLocks noChangeArrowheads="1"/>
          </p:cNvSpPr>
          <p:nvPr/>
        </p:nvSpPr>
        <p:spPr bwMode="auto">
          <a:xfrm>
            <a:off x="971600" y="5795416"/>
            <a:ext cx="1969542" cy="369888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Tahoma" panose="020B0604030504040204" pitchFamily="34" charset="0"/>
              </a:rPr>
              <a:t>track_xy_err.eps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5260295" y="5795417"/>
            <a:ext cx="2015306" cy="369887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track_xz_err.eps</a:t>
            </a:r>
            <a:endParaRPr lang="en-US" altLang="ja-JP" sz="18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/>
          <a:srcRect l="15351" t="27917" r="31100" b="10250"/>
          <a:stretch/>
        </p:blipFill>
        <p:spPr>
          <a:xfrm>
            <a:off x="185495" y="2752519"/>
            <a:ext cx="3568340" cy="293867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/>
          <a:srcRect l="14563" t="42271" r="30312" b="21292"/>
          <a:stretch/>
        </p:blipFill>
        <p:spPr>
          <a:xfrm>
            <a:off x="3716383" y="3013868"/>
            <a:ext cx="5176097" cy="244012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Text Box 5">
            <a:extLst>
              <a:ext uri="{FF2B5EF4-FFF2-40B4-BE49-F238E27FC236}">
                <a16:creationId xmlns:a16="http://schemas.microsoft.com/office/drawing/2014/main" id="{27001673-1EB4-41D5-AA7F-A8E4C6E94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6400800"/>
            <a:ext cx="551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Tally for calculating physical quantities</a:t>
            </a:r>
          </a:p>
        </p:txBody>
      </p:sp>
      <p:sp>
        <p:nvSpPr>
          <p:cNvPr id="64522" name="Rectangle 2">
            <a:extLst>
              <a:ext uri="{FF2B5EF4-FFF2-40B4-BE49-F238E27FC236}">
                <a16:creationId xmlns:a16="http://schemas.microsoft.com/office/drawing/2014/main" id="{8E526C6B-A791-4A6F-9075-A7B01B9974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4450"/>
            <a:ext cx="8686800" cy="1014413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altLang="ja-JP" sz="4800" dirty="0">
                <a:latin typeface="+mn-lt"/>
              </a:rPr>
              <a:t>Red Screen</a:t>
            </a:r>
            <a:endParaRPr lang="ja-JP" altLang="en-US" sz="4800" dirty="0">
              <a:latin typeface="+mn-lt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144C110-1260-4667-AE88-9776CE003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51" t="30733" r="41999" b="20600"/>
          <a:stretch/>
        </p:blipFill>
        <p:spPr>
          <a:xfrm>
            <a:off x="2339752" y="1916832"/>
            <a:ext cx="4032448" cy="3673475"/>
          </a:xfrm>
          <a:prstGeom prst="rect">
            <a:avLst/>
          </a:prstGeom>
        </p:spPr>
      </p:pic>
      <p:sp>
        <p:nvSpPr>
          <p:cNvPr id="10" name="Text Box 1030">
            <a:extLst>
              <a:ext uri="{FF2B5EF4-FFF2-40B4-BE49-F238E27FC236}">
                <a16:creationId xmlns:a16="http://schemas.microsoft.com/office/drawing/2014/main" id="{CC400678-2881-4444-B758-F4BE9C58F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6291" y="5651956"/>
            <a:ext cx="3456384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track_xy.eps</a:t>
            </a:r>
            <a:r>
              <a:rPr lang="en-US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 for </a:t>
            </a:r>
            <a:r>
              <a:rPr lang="en-US" altLang="ja-JP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dir</a:t>
            </a:r>
            <a:r>
              <a:rPr lang="en-US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 = -1.0</a:t>
            </a:r>
          </a:p>
        </p:txBody>
      </p:sp>
      <p:sp>
        <p:nvSpPr>
          <p:cNvPr id="7" name="Rectangle 1039">
            <a:extLst>
              <a:ext uri="{FF2B5EF4-FFF2-40B4-BE49-F238E27FC236}">
                <a16:creationId xmlns:a16="http://schemas.microsoft.com/office/drawing/2014/main" id="{C60BE3E3-D694-44F6-A7E5-B842D16AE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2" y="978859"/>
            <a:ext cx="7902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If no particle is scored in a tally, all regions are painted in red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ja-JP" altLang="en-US" sz="2400" dirty="0">
                <a:solidFill>
                  <a:srgbClr val="000000"/>
                </a:solidFill>
                <a:latin typeface="+mn-lt"/>
              </a:rPr>
              <a:t>→ 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usually something is wrong with the input file!!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7862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AB8922C2-7B94-474D-BE93-D2666380D1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239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 dirty="0">
                <a:latin typeface="+mn-lt"/>
              </a:rPr>
              <a:t>How to define Tally</a:t>
            </a:r>
            <a:endParaRPr lang="ja-JP" altLang="en-US" sz="4800" dirty="0">
              <a:latin typeface="+mn-lt"/>
            </a:endParaRPr>
          </a:p>
        </p:txBody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BBB15067-FC54-46E0-90CE-C38F0CA33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6400800"/>
            <a:ext cx="551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Tally for calculating physical quantities</a:t>
            </a: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AF8DF845-04CB-4C20-ABBD-B9E31CBAF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595438"/>
            <a:ext cx="7867650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400" dirty="0">
                <a:cs typeface="Arial" pitchFamily="34" charset="0"/>
              </a:rPr>
              <a:t>what physical quantities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        Select types of tally: 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[T-Track], [T-Deposit] etc. 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400" dirty="0">
                <a:solidFill>
                  <a:srgbClr val="FF0000"/>
                </a:solidFill>
                <a:cs typeface="Arial" pitchFamily="34" charset="0"/>
              </a:rPr>
              <a:t>in where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        Select geometrical mesh: 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mesh = </a:t>
            </a:r>
            <a:r>
              <a:rPr lang="en-US" altLang="ja-JP" sz="2400" dirty="0" err="1">
                <a:solidFill>
                  <a:srgbClr val="3333CC"/>
                </a:solidFill>
                <a:cs typeface="Arial" pitchFamily="34" charset="0"/>
              </a:rPr>
              <a:t>reg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, xyz, r-z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of what particle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        Select particle type: 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part = neutron, proton etc.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in which unit </a:t>
            </a:r>
            <a:r>
              <a:rPr lang="en-US" altLang="ja-JP" sz="2400" i="1" dirty="0">
                <a:solidFill>
                  <a:srgbClr val="000000"/>
                </a:solidFill>
                <a:cs typeface="Arial" pitchFamily="34" charset="0"/>
              </a:rPr>
              <a:t>e.g.</a:t>
            </a: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 (cm/source), (1/cm</a:t>
            </a:r>
            <a:r>
              <a:rPr lang="en-US" altLang="ja-JP" sz="2400" baseline="30000" dirty="0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/source) etc.</a:t>
            </a:r>
            <a:r>
              <a:rPr lang="ja-JP" altLang="en-US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en-US" altLang="ja-JP" sz="2400" dirty="0">
              <a:solidFill>
                <a:srgbClr val="000000"/>
              </a:solidFill>
              <a:cs typeface="Arial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        Select unit: 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unit = 1, 2, 3 …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in what output form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        Select output axis: 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axis = </a:t>
            </a:r>
            <a:r>
              <a:rPr lang="en-US" altLang="ja-JP" sz="2400" dirty="0" err="1">
                <a:solidFill>
                  <a:srgbClr val="3333CC"/>
                </a:solidFill>
                <a:cs typeface="Arial" pitchFamily="34" charset="0"/>
              </a:rPr>
              <a:t>eng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, </a:t>
            </a:r>
            <a:r>
              <a:rPr lang="en-US" altLang="ja-JP" sz="2400" dirty="0" err="1">
                <a:solidFill>
                  <a:srgbClr val="3333CC"/>
                </a:solidFill>
                <a:cs typeface="Arial" pitchFamily="34" charset="0"/>
              </a:rPr>
              <a:t>reg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, </a:t>
            </a:r>
            <a:r>
              <a:rPr lang="en-US" altLang="ja-JP" sz="2400" dirty="0" err="1">
                <a:solidFill>
                  <a:srgbClr val="3333CC"/>
                </a:solidFill>
                <a:cs typeface="Arial" pitchFamily="34" charset="0"/>
              </a:rPr>
              <a:t>xy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, etc.</a:t>
            </a:r>
          </a:p>
        </p:txBody>
      </p:sp>
      <p:sp>
        <p:nvSpPr>
          <p:cNvPr id="59400" name="Rectangle 8">
            <a:extLst>
              <a:ext uri="{FF2B5EF4-FFF2-40B4-BE49-F238E27FC236}">
                <a16:creationId xmlns:a16="http://schemas.microsoft.com/office/drawing/2014/main" id="{432175BB-B2CC-46A8-A5A7-5733E3F34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1125538"/>
            <a:ext cx="37750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ja-JP" sz="2400">
                <a:solidFill>
                  <a:srgbClr val="3333CC"/>
                </a:solidFill>
                <a:latin typeface="+mn-lt"/>
                <a:cs typeface="Arial" charset="0"/>
              </a:rPr>
              <a:t>You have to determine …</a:t>
            </a:r>
            <a:endParaRPr lang="en-US" altLang="ja-JP" sz="1800">
              <a:solidFill>
                <a:srgbClr val="3333CC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664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テキスト ボックス 5">
            <a:extLst>
              <a:ext uri="{FF2B5EF4-FFF2-40B4-BE49-F238E27FC236}">
                <a16:creationId xmlns:a16="http://schemas.microsoft.com/office/drawing/2014/main" id="{6A6A0FD1-3480-4BFF-9479-C0BC7F187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40" y="1988840"/>
            <a:ext cx="240322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 err="1">
                <a:solidFill>
                  <a:srgbClr val="FF0000"/>
                </a:solidFill>
                <a:latin typeface="+mn-lt"/>
                <a:cs typeface="Arial" charset="0"/>
              </a:rPr>
              <a:t>xyz</a:t>
            </a:r>
            <a:r>
              <a:rPr lang="en-US" altLang="ja-JP" sz="2400" dirty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charset="0"/>
              </a:rPr>
              <a:t>mesh: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 dirty="0">
                <a:solidFill>
                  <a:srgbClr val="000000"/>
                </a:solidFill>
                <a:latin typeface="+mn-lt"/>
                <a:cs typeface="Arial" charset="0"/>
              </a:rPr>
              <a:t>Divide the regions in </a:t>
            </a:r>
            <a:br>
              <a:rPr lang="en-US" altLang="ja-JP" sz="2000" dirty="0">
                <a:solidFill>
                  <a:srgbClr val="000000"/>
                </a:solidFill>
                <a:latin typeface="+mn-lt"/>
                <a:cs typeface="Arial" charset="0"/>
              </a:rPr>
            </a:br>
            <a:r>
              <a:rPr lang="en-US" altLang="ja-JP" sz="2000" dirty="0">
                <a:solidFill>
                  <a:srgbClr val="000000"/>
                </a:solidFill>
                <a:latin typeface="+mn-lt"/>
                <a:cs typeface="Arial" charset="0"/>
              </a:rPr>
              <a:t>the XYZ coordinates.</a:t>
            </a:r>
            <a:endParaRPr lang="ja-JP" altLang="en-US" sz="20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54157" y="3616201"/>
            <a:ext cx="2330450" cy="1955800"/>
            <a:chOff x="442913" y="3665538"/>
            <a:chExt cx="2330450" cy="1955800"/>
          </a:xfrm>
        </p:grpSpPr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3EDBE04F-192B-49AA-BA83-23DCE2D65B40}"/>
                </a:ext>
              </a:extLst>
            </p:cNvPr>
            <p:cNvCxnSpPr/>
            <p:nvPr/>
          </p:nvCxnSpPr>
          <p:spPr>
            <a:xfrm>
              <a:off x="942975" y="5100638"/>
              <a:ext cx="90011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98D55653-D2F9-4164-B723-868EF28B0275}"/>
                </a:ext>
              </a:extLst>
            </p:cNvPr>
            <p:cNvCxnSpPr/>
            <p:nvPr/>
          </p:nvCxnSpPr>
          <p:spPr>
            <a:xfrm flipV="1">
              <a:off x="942975" y="4235450"/>
              <a:ext cx="0" cy="8651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>
              <a:extLst>
                <a:ext uri="{FF2B5EF4-FFF2-40B4-BE49-F238E27FC236}">
                  <a16:creationId xmlns:a16="http://schemas.microsoft.com/office/drawing/2014/main" id="{FE53D672-A6A0-4C5C-AF0E-442CFE8F8FE4}"/>
                </a:ext>
              </a:extLst>
            </p:cNvPr>
            <p:cNvCxnSpPr/>
            <p:nvPr/>
          </p:nvCxnSpPr>
          <p:spPr>
            <a:xfrm flipH="1">
              <a:off x="442913" y="5100638"/>
              <a:ext cx="500062" cy="4953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073" name="テキスト ボックス 15">
              <a:extLst>
                <a:ext uri="{FF2B5EF4-FFF2-40B4-BE49-F238E27FC236}">
                  <a16:creationId xmlns:a16="http://schemas.microsoft.com/office/drawing/2014/main" id="{231CDE09-B6B8-459A-A5EB-380C73A4AE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713" y="5345113"/>
              <a:ext cx="2952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>
                  <a:solidFill>
                    <a:srgbClr val="000000"/>
                  </a:solidFill>
                </a:rPr>
                <a:t>X</a:t>
              </a:r>
              <a:endParaRPr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88074" name="テキスト ボックス 35">
              <a:extLst>
                <a:ext uri="{FF2B5EF4-FFF2-40B4-BE49-F238E27FC236}">
                  <a16:creationId xmlns:a16="http://schemas.microsoft.com/office/drawing/2014/main" id="{9B7EC12D-6984-4750-BA3D-0062F6756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6688" y="5100638"/>
              <a:ext cx="2952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>
                  <a:solidFill>
                    <a:srgbClr val="000000"/>
                  </a:solidFill>
                </a:rPr>
                <a:t>Y</a:t>
              </a:r>
              <a:endParaRPr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88075" name="テキスト ボックス 36">
              <a:extLst>
                <a:ext uri="{FF2B5EF4-FFF2-40B4-BE49-F238E27FC236}">
                  <a16:creationId xmlns:a16="http://schemas.microsoft.com/office/drawing/2014/main" id="{A2A8BFEA-AE25-454F-BF8B-C6607B349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4391025"/>
              <a:ext cx="27940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>
                  <a:solidFill>
                    <a:srgbClr val="000000"/>
                  </a:solidFill>
                </a:rPr>
                <a:t>Z</a:t>
              </a:r>
              <a:endParaRPr lang="ja-JP" altLang="en-US" sz="1200">
                <a:solidFill>
                  <a:srgbClr val="000000"/>
                </a:solidFill>
              </a:endParaRPr>
            </a:p>
          </p:txBody>
        </p:sp>
        <p:grpSp>
          <p:nvGrpSpPr>
            <p:cNvPr id="88076" name="グループ化 57">
              <a:extLst>
                <a:ext uri="{FF2B5EF4-FFF2-40B4-BE49-F238E27FC236}">
                  <a16:creationId xmlns:a16="http://schemas.microsoft.com/office/drawing/2014/main" id="{4360EBB9-A8B7-4AA5-89E5-961EAA8E4E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4113" y="3665538"/>
              <a:ext cx="1619250" cy="1295400"/>
              <a:chOff x="2666371" y="3583759"/>
              <a:chExt cx="1619597" cy="1296433"/>
            </a:xfrm>
          </p:grpSpPr>
          <p:sp>
            <p:nvSpPr>
              <p:cNvPr id="7" name="直方体 6">
                <a:extLst>
                  <a:ext uri="{FF2B5EF4-FFF2-40B4-BE49-F238E27FC236}">
                    <a16:creationId xmlns:a16="http://schemas.microsoft.com/office/drawing/2014/main" id="{DC67A48D-55CB-4B32-9C02-0447D3163697}"/>
                  </a:ext>
                </a:extLst>
              </p:cNvPr>
              <p:cNvSpPr/>
              <p:nvPr/>
            </p:nvSpPr>
            <p:spPr>
              <a:xfrm>
                <a:off x="2666371" y="4365432"/>
                <a:ext cx="536690" cy="514760"/>
              </a:xfrm>
              <a:prstGeom prst="cube">
                <a:avLst>
                  <a:gd name="adj" fmla="val 48333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直方体 31">
                <a:extLst>
                  <a:ext uri="{FF2B5EF4-FFF2-40B4-BE49-F238E27FC236}">
                    <a16:creationId xmlns:a16="http://schemas.microsoft.com/office/drawing/2014/main" id="{D3669652-E41A-4E6F-AFD3-EDFEB6BE6C8F}"/>
                  </a:ext>
                </a:extLst>
              </p:cNvPr>
              <p:cNvSpPr/>
              <p:nvPr/>
            </p:nvSpPr>
            <p:spPr>
              <a:xfrm>
                <a:off x="2934715" y="4365432"/>
                <a:ext cx="536690" cy="514760"/>
              </a:xfrm>
              <a:prstGeom prst="cube">
                <a:avLst>
                  <a:gd name="adj" fmla="val 48333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直方体 32">
                <a:extLst>
                  <a:ext uri="{FF2B5EF4-FFF2-40B4-BE49-F238E27FC236}">
                    <a16:creationId xmlns:a16="http://schemas.microsoft.com/office/drawing/2014/main" id="{850FC8D5-FFDC-4613-A3AE-6E4B0D40EADC}"/>
                  </a:ext>
                </a:extLst>
              </p:cNvPr>
              <p:cNvSpPr/>
              <p:nvPr/>
            </p:nvSpPr>
            <p:spPr>
              <a:xfrm>
                <a:off x="3203061" y="4365432"/>
                <a:ext cx="535102" cy="514760"/>
              </a:xfrm>
              <a:prstGeom prst="cube">
                <a:avLst>
                  <a:gd name="adj" fmla="val 48333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直方体 33">
                <a:extLst>
                  <a:ext uri="{FF2B5EF4-FFF2-40B4-BE49-F238E27FC236}">
                    <a16:creationId xmlns:a16="http://schemas.microsoft.com/office/drawing/2014/main" id="{CD6A8CD2-8FDF-4DF3-BFC0-44874627922C}"/>
                  </a:ext>
                </a:extLst>
              </p:cNvPr>
              <p:cNvSpPr/>
              <p:nvPr/>
            </p:nvSpPr>
            <p:spPr>
              <a:xfrm>
                <a:off x="3471405" y="4365432"/>
                <a:ext cx="535103" cy="514760"/>
              </a:xfrm>
              <a:prstGeom prst="cube">
                <a:avLst>
                  <a:gd name="adj" fmla="val 48333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直方体 34">
                <a:extLst>
                  <a:ext uri="{FF2B5EF4-FFF2-40B4-BE49-F238E27FC236}">
                    <a16:creationId xmlns:a16="http://schemas.microsoft.com/office/drawing/2014/main" id="{6730DDFF-FA95-446D-965D-9D4F2AC96DCA}"/>
                  </a:ext>
                </a:extLst>
              </p:cNvPr>
              <p:cNvSpPr/>
              <p:nvPr/>
            </p:nvSpPr>
            <p:spPr>
              <a:xfrm>
                <a:off x="3749278" y="4365432"/>
                <a:ext cx="536690" cy="514760"/>
              </a:xfrm>
              <a:prstGeom prst="cube">
                <a:avLst>
                  <a:gd name="adj" fmla="val 48333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直方体 42">
                <a:extLst>
                  <a:ext uri="{FF2B5EF4-FFF2-40B4-BE49-F238E27FC236}">
                    <a16:creationId xmlns:a16="http://schemas.microsoft.com/office/drawing/2014/main" id="{2F6E6D98-B8DA-4CA0-B784-5101F8075201}"/>
                  </a:ext>
                </a:extLst>
              </p:cNvPr>
              <p:cNvSpPr/>
              <p:nvPr/>
            </p:nvSpPr>
            <p:spPr>
              <a:xfrm>
                <a:off x="2666371" y="4108052"/>
                <a:ext cx="536690" cy="514760"/>
              </a:xfrm>
              <a:prstGeom prst="cube">
                <a:avLst>
                  <a:gd name="adj" fmla="val 48333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直方体 43">
                <a:extLst>
                  <a:ext uri="{FF2B5EF4-FFF2-40B4-BE49-F238E27FC236}">
                    <a16:creationId xmlns:a16="http://schemas.microsoft.com/office/drawing/2014/main" id="{5305C6CC-E690-4202-9619-823B297D35B1}"/>
                  </a:ext>
                </a:extLst>
              </p:cNvPr>
              <p:cNvSpPr/>
              <p:nvPr/>
            </p:nvSpPr>
            <p:spPr>
              <a:xfrm>
                <a:off x="2934715" y="4108052"/>
                <a:ext cx="536690" cy="514760"/>
              </a:xfrm>
              <a:prstGeom prst="cube">
                <a:avLst>
                  <a:gd name="adj" fmla="val 48333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直方体 44">
                <a:extLst>
                  <a:ext uri="{FF2B5EF4-FFF2-40B4-BE49-F238E27FC236}">
                    <a16:creationId xmlns:a16="http://schemas.microsoft.com/office/drawing/2014/main" id="{577CC7D0-50A7-40DC-8838-13FA58ADCDA4}"/>
                  </a:ext>
                </a:extLst>
              </p:cNvPr>
              <p:cNvSpPr/>
              <p:nvPr/>
            </p:nvSpPr>
            <p:spPr>
              <a:xfrm>
                <a:off x="3203061" y="4108052"/>
                <a:ext cx="535102" cy="514760"/>
              </a:xfrm>
              <a:prstGeom prst="cube">
                <a:avLst>
                  <a:gd name="adj" fmla="val 48333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直方体 45">
                <a:extLst>
                  <a:ext uri="{FF2B5EF4-FFF2-40B4-BE49-F238E27FC236}">
                    <a16:creationId xmlns:a16="http://schemas.microsoft.com/office/drawing/2014/main" id="{F923AE7B-A0D6-4CEA-AE65-9235916F954A}"/>
                  </a:ext>
                </a:extLst>
              </p:cNvPr>
              <p:cNvSpPr/>
              <p:nvPr/>
            </p:nvSpPr>
            <p:spPr>
              <a:xfrm>
                <a:off x="3471405" y="4108052"/>
                <a:ext cx="535103" cy="514760"/>
              </a:xfrm>
              <a:prstGeom prst="cube">
                <a:avLst>
                  <a:gd name="adj" fmla="val 48333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直方体 46">
                <a:extLst>
                  <a:ext uri="{FF2B5EF4-FFF2-40B4-BE49-F238E27FC236}">
                    <a16:creationId xmlns:a16="http://schemas.microsoft.com/office/drawing/2014/main" id="{DB570575-3719-403B-8F01-8D113190E8C7}"/>
                  </a:ext>
                </a:extLst>
              </p:cNvPr>
              <p:cNvSpPr/>
              <p:nvPr/>
            </p:nvSpPr>
            <p:spPr>
              <a:xfrm>
                <a:off x="3749278" y="4108052"/>
                <a:ext cx="536690" cy="514760"/>
              </a:xfrm>
              <a:prstGeom prst="cube">
                <a:avLst>
                  <a:gd name="adj" fmla="val 48333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直方体 47">
                <a:extLst>
                  <a:ext uri="{FF2B5EF4-FFF2-40B4-BE49-F238E27FC236}">
                    <a16:creationId xmlns:a16="http://schemas.microsoft.com/office/drawing/2014/main" id="{F2FCF4BF-AA70-448F-8083-C8434714FAF3}"/>
                  </a:ext>
                </a:extLst>
              </p:cNvPr>
              <p:cNvSpPr/>
              <p:nvPr/>
            </p:nvSpPr>
            <p:spPr>
              <a:xfrm>
                <a:off x="2666371" y="3841139"/>
                <a:ext cx="536690" cy="514760"/>
              </a:xfrm>
              <a:prstGeom prst="cube">
                <a:avLst>
                  <a:gd name="adj" fmla="val 48333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直方体 48">
                <a:extLst>
                  <a:ext uri="{FF2B5EF4-FFF2-40B4-BE49-F238E27FC236}">
                    <a16:creationId xmlns:a16="http://schemas.microsoft.com/office/drawing/2014/main" id="{F028497E-DDED-412D-B45B-72E4BBEE5718}"/>
                  </a:ext>
                </a:extLst>
              </p:cNvPr>
              <p:cNvSpPr/>
              <p:nvPr/>
            </p:nvSpPr>
            <p:spPr>
              <a:xfrm>
                <a:off x="2934715" y="3841139"/>
                <a:ext cx="536690" cy="514760"/>
              </a:xfrm>
              <a:prstGeom prst="cube">
                <a:avLst>
                  <a:gd name="adj" fmla="val 48333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直方体 49">
                <a:extLst>
                  <a:ext uri="{FF2B5EF4-FFF2-40B4-BE49-F238E27FC236}">
                    <a16:creationId xmlns:a16="http://schemas.microsoft.com/office/drawing/2014/main" id="{86F111D3-0E44-42E6-BF6E-3C7F9A6497E5}"/>
                  </a:ext>
                </a:extLst>
              </p:cNvPr>
              <p:cNvSpPr/>
              <p:nvPr/>
            </p:nvSpPr>
            <p:spPr>
              <a:xfrm>
                <a:off x="3203061" y="3841139"/>
                <a:ext cx="535102" cy="514760"/>
              </a:xfrm>
              <a:prstGeom prst="cube">
                <a:avLst>
                  <a:gd name="adj" fmla="val 48333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直方体 50">
                <a:extLst>
                  <a:ext uri="{FF2B5EF4-FFF2-40B4-BE49-F238E27FC236}">
                    <a16:creationId xmlns:a16="http://schemas.microsoft.com/office/drawing/2014/main" id="{8187022F-D670-4CDE-82BF-FEAC671278AD}"/>
                  </a:ext>
                </a:extLst>
              </p:cNvPr>
              <p:cNvSpPr/>
              <p:nvPr/>
            </p:nvSpPr>
            <p:spPr>
              <a:xfrm>
                <a:off x="3471405" y="3841139"/>
                <a:ext cx="535103" cy="514760"/>
              </a:xfrm>
              <a:prstGeom prst="cube">
                <a:avLst>
                  <a:gd name="adj" fmla="val 48333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直方体 51">
                <a:extLst>
                  <a:ext uri="{FF2B5EF4-FFF2-40B4-BE49-F238E27FC236}">
                    <a16:creationId xmlns:a16="http://schemas.microsoft.com/office/drawing/2014/main" id="{5EBF940E-405C-45B4-8437-BD9FE1EB4FF9}"/>
                  </a:ext>
                </a:extLst>
              </p:cNvPr>
              <p:cNvSpPr/>
              <p:nvPr/>
            </p:nvSpPr>
            <p:spPr>
              <a:xfrm>
                <a:off x="3749278" y="3841139"/>
                <a:ext cx="536690" cy="514760"/>
              </a:xfrm>
              <a:prstGeom prst="cube">
                <a:avLst>
                  <a:gd name="adj" fmla="val 48333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直方体 52">
                <a:extLst>
                  <a:ext uri="{FF2B5EF4-FFF2-40B4-BE49-F238E27FC236}">
                    <a16:creationId xmlns:a16="http://schemas.microsoft.com/office/drawing/2014/main" id="{5673984A-2697-4A47-9B13-1E9CAAED3969}"/>
                  </a:ext>
                </a:extLst>
              </p:cNvPr>
              <p:cNvSpPr/>
              <p:nvPr/>
            </p:nvSpPr>
            <p:spPr>
              <a:xfrm>
                <a:off x="2666371" y="3583759"/>
                <a:ext cx="536690" cy="514760"/>
              </a:xfrm>
              <a:prstGeom prst="cube">
                <a:avLst>
                  <a:gd name="adj" fmla="val 48333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直方体 53">
                <a:extLst>
                  <a:ext uri="{FF2B5EF4-FFF2-40B4-BE49-F238E27FC236}">
                    <a16:creationId xmlns:a16="http://schemas.microsoft.com/office/drawing/2014/main" id="{5A3F7165-7CA5-443E-850F-4BD524AB5512}"/>
                  </a:ext>
                </a:extLst>
              </p:cNvPr>
              <p:cNvSpPr/>
              <p:nvPr/>
            </p:nvSpPr>
            <p:spPr>
              <a:xfrm>
                <a:off x="2934715" y="3583759"/>
                <a:ext cx="536690" cy="514760"/>
              </a:xfrm>
              <a:prstGeom prst="cube">
                <a:avLst>
                  <a:gd name="adj" fmla="val 48333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直方体 54">
                <a:extLst>
                  <a:ext uri="{FF2B5EF4-FFF2-40B4-BE49-F238E27FC236}">
                    <a16:creationId xmlns:a16="http://schemas.microsoft.com/office/drawing/2014/main" id="{919660B8-6767-4E08-BF18-554CC47B810D}"/>
                  </a:ext>
                </a:extLst>
              </p:cNvPr>
              <p:cNvSpPr/>
              <p:nvPr/>
            </p:nvSpPr>
            <p:spPr>
              <a:xfrm>
                <a:off x="3203061" y="3583759"/>
                <a:ext cx="535102" cy="514760"/>
              </a:xfrm>
              <a:prstGeom prst="cube">
                <a:avLst>
                  <a:gd name="adj" fmla="val 48333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直方体 55">
                <a:extLst>
                  <a:ext uri="{FF2B5EF4-FFF2-40B4-BE49-F238E27FC236}">
                    <a16:creationId xmlns:a16="http://schemas.microsoft.com/office/drawing/2014/main" id="{936C6C12-ADB6-4E4B-9C37-245A80C2BE9F}"/>
                  </a:ext>
                </a:extLst>
              </p:cNvPr>
              <p:cNvSpPr/>
              <p:nvPr/>
            </p:nvSpPr>
            <p:spPr>
              <a:xfrm>
                <a:off x="3471405" y="3583759"/>
                <a:ext cx="535103" cy="514760"/>
              </a:xfrm>
              <a:prstGeom prst="cube">
                <a:avLst>
                  <a:gd name="adj" fmla="val 48333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直方体 56">
                <a:extLst>
                  <a:ext uri="{FF2B5EF4-FFF2-40B4-BE49-F238E27FC236}">
                    <a16:creationId xmlns:a16="http://schemas.microsoft.com/office/drawing/2014/main" id="{B2C58C0D-E0D5-4BB3-B3C6-D09B86529668}"/>
                  </a:ext>
                </a:extLst>
              </p:cNvPr>
              <p:cNvSpPr/>
              <p:nvPr/>
            </p:nvSpPr>
            <p:spPr>
              <a:xfrm>
                <a:off x="3749278" y="3583759"/>
                <a:ext cx="536690" cy="514760"/>
              </a:xfrm>
              <a:prstGeom prst="cube">
                <a:avLst>
                  <a:gd name="adj" fmla="val 48333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8" name="直線コネクタ 17">
                <a:extLst>
                  <a:ext uri="{FF2B5EF4-FFF2-40B4-BE49-F238E27FC236}">
                    <a16:creationId xmlns:a16="http://schemas.microsoft.com/office/drawing/2014/main" id="{6FBEE788-48BE-48C2-9FBA-98D1A5EF5CA6}"/>
                  </a:ext>
                </a:extLst>
              </p:cNvPr>
              <p:cNvCxnSpPr/>
              <p:nvPr/>
            </p:nvCxnSpPr>
            <p:spPr>
              <a:xfrm flipH="1">
                <a:off x="2771168" y="3717215"/>
                <a:ext cx="1368718" cy="0"/>
              </a:xfrm>
              <a:prstGeom prst="line">
                <a:avLst/>
              </a:prstGeom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>
                <a:extLst>
                  <a:ext uri="{FF2B5EF4-FFF2-40B4-BE49-F238E27FC236}">
                    <a16:creationId xmlns:a16="http://schemas.microsoft.com/office/drawing/2014/main" id="{8CB82584-3BA7-4FC8-B175-BA97DCD0490B}"/>
                  </a:ext>
                </a:extLst>
              </p:cNvPr>
              <p:cNvCxnSpPr/>
              <p:nvPr/>
            </p:nvCxnSpPr>
            <p:spPr>
              <a:xfrm>
                <a:off x="4139887" y="3717215"/>
                <a:ext cx="0" cy="1080361"/>
              </a:xfrm>
              <a:prstGeom prst="line">
                <a:avLst/>
              </a:prstGeom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579" name="Rectangle 2">
            <a:extLst>
              <a:ext uri="{FF2B5EF4-FFF2-40B4-BE49-F238E27FC236}">
                <a16:creationId xmlns:a16="http://schemas.microsoft.com/office/drawing/2014/main" id="{5B9322F0-054E-4FED-905C-1FE6A00A3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88913"/>
            <a:ext cx="86868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rgbClr val="000000"/>
                </a:solidFill>
                <a:latin typeface="+mn-lt"/>
              </a:rPr>
              <a:t>Geometrical Mesh Types</a:t>
            </a:r>
            <a:endParaRPr lang="ja-JP" altLang="en-US" sz="4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6580" name="テキスト ボックス 20">
            <a:extLst>
              <a:ext uri="{FF2B5EF4-FFF2-40B4-BE49-F238E27FC236}">
                <a16:creationId xmlns:a16="http://schemas.microsoft.com/office/drawing/2014/main" id="{B90B1E01-143E-4115-A3DD-1993449DC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332" y="1196975"/>
            <a:ext cx="7145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ja-JP" sz="2400" dirty="0">
                <a:solidFill>
                  <a:srgbClr val="3333CC"/>
                </a:solidFill>
                <a:latin typeface="+mn-lt"/>
                <a:cs typeface="Arial" charset="0"/>
              </a:rPr>
              <a:t>There are 3 types of geometrical mesh in PHITS.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3901735" y="3411413"/>
            <a:ext cx="1584325" cy="2135188"/>
            <a:chOff x="3844925" y="3429000"/>
            <a:chExt cx="1584325" cy="2135188"/>
          </a:xfrm>
        </p:grpSpPr>
        <p:sp>
          <p:nvSpPr>
            <p:cNvPr id="88077" name="テキスト ボックス 69">
              <a:extLst>
                <a:ext uri="{FF2B5EF4-FFF2-40B4-BE49-F238E27FC236}">
                  <a16:creationId xmlns:a16="http://schemas.microsoft.com/office/drawing/2014/main" id="{3C218B19-988C-43EA-98B3-A3B6E554D6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6238" y="3433763"/>
              <a:ext cx="2778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>
                  <a:solidFill>
                    <a:srgbClr val="000000"/>
                  </a:solidFill>
                </a:rPr>
                <a:t>Z</a:t>
              </a:r>
              <a:endParaRPr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88078" name="テキスト ボックス 70">
              <a:extLst>
                <a:ext uri="{FF2B5EF4-FFF2-40B4-BE49-F238E27FC236}">
                  <a16:creationId xmlns:a16="http://schemas.microsoft.com/office/drawing/2014/main" id="{A7E95E46-80F9-42FD-B983-4C6F67EA62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1913" y="3705225"/>
              <a:ext cx="28733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>
                  <a:solidFill>
                    <a:srgbClr val="000000"/>
                  </a:solidFill>
                </a:rPr>
                <a:t>R</a:t>
              </a:r>
              <a:endParaRPr lang="ja-JP" altLang="en-US" sz="1200">
                <a:solidFill>
                  <a:srgbClr val="000000"/>
                </a:solidFill>
              </a:endParaRPr>
            </a:p>
          </p:txBody>
        </p:sp>
        <p:grpSp>
          <p:nvGrpSpPr>
            <p:cNvPr id="88079" name="グループ化 65">
              <a:extLst>
                <a:ext uri="{FF2B5EF4-FFF2-40B4-BE49-F238E27FC236}">
                  <a16:creationId xmlns:a16="http://schemas.microsoft.com/office/drawing/2014/main" id="{99C89C5D-139F-40F3-AC43-D7FA06B0A7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4925" y="3844925"/>
              <a:ext cx="1296988" cy="1370013"/>
              <a:chOff x="3845644" y="3742886"/>
              <a:chExt cx="1296144" cy="1370741"/>
            </a:xfrm>
          </p:grpSpPr>
          <p:grpSp>
            <p:nvGrpSpPr>
              <p:cNvPr id="88088" name="グループ化 62">
                <a:extLst>
                  <a:ext uri="{FF2B5EF4-FFF2-40B4-BE49-F238E27FC236}">
                    <a16:creationId xmlns:a16="http://schemas.microsoft.com/office/drawing/2014/main" id="{E38529D3-CB01-4B3B-A606-F07D28813B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5644" y="3742886"/>
                <a:ext cx="1296144" cy="1370741"/>
                <a:chOff x="3852741" y="3677963"/>
                <a:chExt cx="1296144" cy="1370741"/>
              </a:xfrm>
            </p:grpSpPr>
            <p:sp>
              <p:nvSpPr>
                <p:cNvPr id="61" name="円柱 60">
                  <a:extLst>
                    <a:ext uri="{FF2B5EF4-FFF2-40B4-BE49-F238E27FC236}">
                      <a16:creationId xmlns:a16="http://schemas.microsoft.com/office/drawing/2014/main" id="{5C41697B-91C1-496C-883F-645168E7039C}"/>
                    </a:ext>
                  </a:extLst>
                </p:cNvPr>
                <p:cNvSpPr/>
                <p:nvPr/>
              </p:nvSpPr>
              <p:spPr>
                <a:xfrm>
                  <a:off x="3852741" y="4359363"/>
                  <a:ext cx="1296144" cy="689341"/>
                </a:xfrm>
                <a:prstGeom prst="can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3" name="円柱 72">
                  <a:extLst>
                    <a:ext uri="{FF2B5EF4-FFF2-40B4-BE49-F238E27FC236}">
                      <a16:creationId xmlns:a16="http://schemas.microsoft.com/office/drawing/2014/main" id="{AD8BFA42-61EB-42AE-9BB7-30857731897B}"/>
                    </a:ext>
                  </a:extLst>
                </p:cNvPr>
                <p:cNvSpPr/>
                <p:nvPr/>
              </p:nvSpPr>
              <p:spPr>
                <a:xfrm>
                  <a:off x="3852741" y="4022634"/>
                  <a:ext cx="1296144" cy="689341"/>
                </a:xfrm>
                <a:prstGeom prst="can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4" name="円柱 73">
                  <a:extLst>
                    <a:ext uri="{FF2B5EF4-FFF2-40B4-BE49-F238E27FC236}">
                      <a16:creationId xmlns:a16="http://schemas.microsoft.com/office/drawing/2014/main" id="{8F66DCDD-9933-4B8D-B28B-CCCBB14A553E}"/>
                    </a:ext>
                  </a:extLst>
                </p:cNvPr>
                <p:cNvSpPr/>
                <p:nvPr/>
              </p:nvSpPr>
              <p:spPr>
                <a:xfrm>
                  <a:off x="3852741" y="3677963"/>
                  <a:ext cx="1296144" cy="689341"/>
                </a:xfrm>
                <a:prstGeom prst="can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64" name="円/楕円 63">
                <a:extLst>
                  <a:ext uri="{FF2B5EF4-FFF2-40B4-BE49-F238E27FC236}">
                    <a16:creationId xmlns:a16="http://schemas.microsoft.com/office/drawing/2014/main" id="{521C268F-121F-47AE-9266-24CAFC1A82FF}"/>
                  </a:ext>
                </a:extLst>
              </p:cNvPr>
              <p:cNvSpPr/>
              <p:nvPr/>
            </p:nvSpPr>
            <p:spPr>
              <a:xfrm>
                <a:off x="4089960" y="3819126"/>
                <a:ext cx="807512" cy="1937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67" name="直線矢印コネクタ 66">
              <a:extLst>
                <a:ext uri="{FF2B5EF4-FFF2-40B4-BE49-F238E27FC236}">
                  <a16:creationId xmlns:a16="http://schemas.microsoft.com/office/drawing/2014/main" id="{90C50DD4-97B3-49A1-B259-496637E4ED2D}"/>
                </a:ext>
              </a:extLst>
            </p:cNvPr>
            <p:cNvCxnSpPr/>
            <p:nvPr/>
          </p:nvCxnSpPr>
          <p:spPr>
            <a:xfrm flipV="1">
              <a:off x="4500563" y="3429000"/>
              <a:ext cx="0" cy="21351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矢印コネクタ 68">
              <a:extLst>
                <a:ext uri="{FF2B5EF4-FFF2-40B4-BE49-F238E27FC236}">
                  <a16:creationId xmlns:a16="http://schemas.microsoft.com/office/drawing/2014/main" id="{26F67453-8B15-4642-BD29-EA5B252399AD}"/>
                </a:ext>
              </a:extLst>
            </p:cNvPr>
            <p:cNvCxnSpPr/>
            <p:nvPr/>
          </p:nvCxnSpPr>
          <p:spPr>
            <a:xfrm>
              <a:off x="4500563" y="4022725"/>
              <a:ext cx="90011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581" name="テキスト ボックス 5">
            <a:extLst>
              <a:ext uri="{FF2B5EF4-FFF2-40B4-BE49-F238E27FC236}">
                <a16:creationId xmlns:a16="http://schemas.microsoft.com/office/drawing/2014/main" id="{F2FBE8D4-5428-4029-84CC-334765876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41" y="1988840"/>
            <a:ext cx="30203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FF0000"/>
                </a:solidFill>
                <a:latin typeface="+mn-lt"/>
                <a:cs typeface="Arial" charset="0"/>
              </a:rPr>
              <a:t>r-z 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charset="0"/>
              </a:rPr>
              <a:t>mesh: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 dirty="0">
                <a:solidFill>
                  <a:srgbClr val="000000"/>
                </a:solidFill>
                <a:latin typeface="+mn-lt"/>
                <a:cs typeface="Arial" charset="0"/>
              </a:rPr>
              <a:t>Divide the regions in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 dirty="0">
                <a:solidFill>
                  <a:srgbClr val="000000"/>
                </a:solidFill>
                <a:latin typeface="+mn-lt"/>
                <a:cs typeface="Arial" charset="0"/>
              </a:rPr>
              <a:t>the Cylindrical coordinates.</a:t>
            </a:r>
            <a:endParaRPr lang="ja-JP" altLang="en-US" sz="20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pic>
        <p:nvPicPr>
          <p:cNvPr id="88082" name="Picture 2">
            <a:extLst>
              <a:ext uri="{FF2B5EF4-FFF2-40B4-BE49-F238E27FC236}">
                <a16:creationId xmlns:a16="http://schemas.microsoft.com/office/drawing/2014/main" id="{D4509754-B332-47C4-A564-CFBA5EA08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3" t="18027" r="33934" b="6084"/>
          <a:stretch>
            <a:fillRect/>
          </a:stretch>
        </p:blipFill>
        <p:spPr bwMode="auto">
          <a:xfrm>
            <a:off x="6362799" y="3443288"/>
            <a:ext cx="2209800" cy="205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82" name="テキスト ボックス 5">
            <a:extLst>
              <a:ext uri="{FF2B5EF4-FFF2-40B4-BE49-F238E27FC236}">
                <a16:creationId xmlns:a16="http://schemas.microsoft.com/office/drawing/2014/main" id="{3743D8AD-A11E-4A7E-8273-036B1136E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6337" y="1988840"/>
            <a:ext cx="240322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 err="1">
                <a:solidFill>
                  <a:srgbClr val="FF0000"/>
                </a:solidFill>
                <a:latin typeface="+mn-lt"/>
                <a:cs typeface="Arial" charset="0"/>
              </a:rPr>
              <a:t>reg</a:t>
            </a:r>
            <a:r>
              <a:rPr lang="en-US" altLang="ja-JP" sz="2400" dirty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charset="0"/>
              </a:rPr>
              <a:t>mesh: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 dirty="0">
                <a:solidFill>
                  <a:srgbClr val="000000"/>
                </a:solidFill>
                <a:latin typeface="+mn-lt"/>
                <a:cs typeface="Arial" charset="0"/>
              </a:rPr>
              <a:t>Divide the regions in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 dirty="0">
                <a:solidFill>
                  <a:srgbClr val="000000"/>
                </a:solidFill>
                <a:latin typeface="+mn-lt"/>
                <a:cs typeface="Arial" charset="0"/>
              </a:rPr>
              <a:t>cells defined in the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 dirty="0">
                <a:solidFill>
                  <a:srgbClr val="000000"/>
                </a:solidFill>
                <a:latin typeface="+mn-lt"/>
                <a:cs typeface="Arial" charset="0"/>
              </a:rPr>
              <a:t>PHITS virtual space.</a:t>
            </a:r>
            <a:endParaRPr lang="ja-JP" altLang="en-US" sz="20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88087" name="Text Box 5">
            <a:extLst>
              <a:ext uri="{FF2B5EF4-FFF2-40B4-BE49-F238E27FC236}">
                <a16:creationId xmlns:a16="http://schemas.microsoft.com/office/drawing/2014/main" id="{8A2E73AB-633B-4F42-8C92-6E0E60695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6400800"/>
            <a:ext cx="551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Tally for calculating physical quantities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0" name="Text Box 5">
            <a:extLst>
              <a:ext uri="{FF2B5EF4-FFF2-40B4-BE49-F238E27FC236}">
                <a16:creationId xmlns:a16="http://schemas.microsoft.com/office/drawing/2014/main" id="{03E707AB-6351-42D5-A728-BD1C3E475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6400800"/>
            <a:ext cx="551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Tally for calculating physical quantities</a:t>
            </a:r>
          </a:p>
        </p:txBody>
      </p:sp>
      <p:sp>
        <p:nvSpPr>
          <p:cNvPr id="67593" name="Rectangle 2">
            <a:extLst>
              <a:ext uri="{FF2B5EF4-FFF2-40B4-BE49-F238E27FC236}">
                <a16:creationId xmlns:a16="http://schemas.microsoft.com/office/drawing/2014/main" id="{6188E93B-A945-4621-9A9F-FE6BE800A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88913"/>
            <a:ext cx="86868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rgbClr val="000000"/>
                </a:solidFill>
                <a:latin typeface="+mn-lt"/>
              </a:rPr>
              <a:t>Geometrical Mesh</a:t>
            </a:r>
            <a:endParaRPr lang="ja-JP" altLang="en-US" sz="4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7594" name="テキスト ボックス 20">
            <a:extLst>
              <a:ext uri="{FF2B5EF4-FFF2-40B4-BE49-F238E27FC236}">
                <a16:creationId xmlns:a16="http://schemas.microsoft.com/office/drawing/2014/main" id="{4A33896F-5C74-4123-8FAC-729336C17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912" y="1124744"/>
            <a:ext cx="4968552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3333CC"/>
                </a:solidFill>
                <a:latin typeface="+mn-lt"/>
                <a:cs typeface="Arial" charset="0"/>
              </a:rPr>
              <a:t>mesh = xyz 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charset="0"/>
              </a:rPr>
              <a:t>Define tally region according to the </a:t>
            </a:r>
            <a:r>
              <a:rPr lang="en-US" altLang="ja-JP" sz="2400" dirty="0">
                <a:solidFill>
                  <a:srgbClr val="FF0000"/>
                </a:solidFill>
                <a:latin typeface="+mn-lt"/>
                <a:cs typeface="Arial" charset="0"/>
              </a:rPr>
              <a:t>xyz coordinate system.</a:t>
            </a:r>
            <a:endParaRPr lang="ja-JP" altLang="en-US" sz="2400" dirty="0">
              <a:solidFill>
                <a:srgbClr val="FF0000"/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dirty="0">
                <a:solidFill>
                  <a:srgbClr val="000000"/>
                </a:solidFill>
                <a:latin typeface="+mn-lt"/>
                <a:cs typeface="Arial" charset="0"/>
              </a:rPr>
              <a:t>  ⇒ </a:t>
            </a:r>
            <a:r>
              <a:rPr lang="en-US" altLang="ja-JP" sz="2400" u="sng" dirty="0">
                <a:solidFill>
                  <a:srgbClr val="000000"/>
                </a:solidFill>
                <a:cs typeface="Arial" charset="0"/>
              </a:rPr>
              <a:t>x-type</a:t>
            </a: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ja-JP" sz="2400" u="sng" dirty="0">
                <a:solidFill>
                  <a:srgbClr val="000000"/>
                </a:solidFill>
                <a:cs typeface="Arial" charset="0"/>
              </a:rPr>
              <a:t>y-type</a:t>
            </a: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ja-JP" sz="2400" u="sng" dirty="0">
                <a:solidFill>
                  <a:srgbClr val="000000"/>
                </a:solidFill>
                <a:cs typeface="Arial" charset="0"/>
              </a:rPr>
              <a:t>z-type</a:t>
            </a: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 subsections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charset="0"/>
              </a:rPr>
              <a:t>       are required to define each mesh.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800" dirty="0">
              <a:solidFill>
                <a:srgbClr val="000000"/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3333CC"/>
                </a:solidFill>
                <a:latin typeface="+mn-lt"/>
                <a:cs typeface="Arial" charset="0"/>
              </a:rPr>
              <a:t>X-axis (x-type = 2)</a:t>
            </a:r>
            <a:endParaRPr lang="ja-JP" altLang="en-US" sz="2400" dirty="0">
              <a:solidFill>
                <a:srgbClr val="3333CC"/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dirty="0">
                <a:solidFill>
                  <a:srgbClr val="000000"/>
                </a:solidFill>
                <a:latin typeface="+mn-lt"/>
                <a:cs typeface="Arial" charset="0"/>
              </a:rPr>
              <a:t>  </a:t>
            </a:r>
            <a:r>
              <a:rPr lang="en-US" altLang="ja-JP" sz="2400" dirty="0" err="1">
                <a:solidFill>
                  <a:srgbClr val="000000"/>
                </a:solidFill>
                <a:latin typeface="+mn-lt"/>
                <a:cs typeface="Arial" charset="0"/>
              </a:rPr>
              <a:t>xmin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charset="0"/>
              </a:rPr>
              <a:t> : minimum value</a:t>
            </a:r>
            <a:endParaRPr lang="ja-JP" altLang="en-US" sz="2400" dirty="0">
              <a:solidFill>
                <a:srgbClr val="000000"/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dirty="0">
                <a:solidFill>
                  <a:srgbClr val="000000"/>
                </a:solidFill>
                <a:latin typeface="+mn-lt"/>
                <a:cs typeface="Arial" charset="0"/>
              </a:rPr>
              <a:t>  </a:t>
            </a:r>
            <a:r>
              <a:rPr lang="en-US" altLang="ja-JP" sz="2400" dirty="0" err="1">
                <a:solidFill>
                  <a:srgbClr val="000000"/>
                </a:solidFill>
                <a:latin typeface="+mn-lt"/>
                <a:cs typeface="Arial" charset="0"/>
              </a:rPr>
              <a:t>xmax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charset="0"/>
              </a:rPr>
              <a:t> : maximum value</a:t>
            </a:r>
            <a:endParaRPr lang="ja-JP" altLang="en-US" sz="2400" dirty="0">
              <a:solidFill>
                <a:srgbClr val="000000"/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dirty="0">
                <a:solidFill>
                  <a:srgbClr val="000000"/>
                </a:solidFill>
                <a:latin typeface="+mn-lt"/>
                <a:cs typeface="Arial" charset="0"/>
              </a:rPr>
              <a:t>  </a:t>
            </a:r>
            <a:r>
              <a:rPr lang="en-US" altLang="ja-JP" sz="2400" dirty="0" err="1">
                <a:solidFill>
                  <a:srgbClr val="000000"/>
                </a:solidFill>
                <a:latin typeface="+mn-lt"/>
                <a:cs typeface="Arial" charset="0"/>
              </a:rPr>
              <a:t>nx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charset="0"/>
              </a:rPr>
              <a:t> : number of  bins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800" dirty="0">
              <a:solidFill>
                <a:srgbClr val="000000"/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3333CC"/>
                </a:solidFill>
                <a:latin typeface="+mn-lt"/>
                <a:cs typeface="Arial" charset="0"/>
              </a:rPr>
              <a:t>Z-axis (z-type = 1)</a:t>
            </a:r>
            <a:endParaRPr lang="ja-JP" altLang="en-US" sz="2400" dirty="0">
              <a:solidFill>
                <a:srgbClr val="3333CC"/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dirty="0">
                <a:solidFill>
                  <a:srgbClr val="000000"/>
                </a:solidFill>
                <a:latin typeface="+mn-lt"/>
                <a:cs typeface="Arial" charset="0"/>
              </a:rPr>
              <a:t>  </a:t>
            </a:r>
            <a:r>
              <a:rPr lang="en-US" altLang="ja-JP" sz="2400" dirty="0" err="1">
                <a:solidFill>
                  <a:srgbClr val="000000"/>
                </a:solidFill>
                <a:latin typeface="+mn-lt"/>
                <a:cs typeface="Arial" charset="0"/>
              </a:rPr>
              <a:t>nz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charset="0"/>
              </a:rPr>
              <a:t> : (number of bins)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charset="0"/>
              </a:rPr>
              <a:t>  -5.0  5.0 : (Boundaries of bins</a:t>
            </a:r>
            <a:r>
              <a:rPr lang="ja-JP" altLang="en-US" sz="2400" dirty="0">
                <a:solidFill>
                  <a:srgbClr val="000000"/>
                </a:solidFill>
                <a:latin typeface="+mn-lt"/>
                <a:cs typeface="Arial" charset="0"/>
              </a:rPr>
              <a:t>）</a:t>
            </a:r>
          </a:p>
        </p:txBody>
      </p:sp>
      <p:sp>
        <p:nvSpPr>
          <p:cNvPr id="8" name="Text Box 1031"/>
          <p:cNvSpPr txBox="1">
            <a:spLocks noChangeArrowheads="1"/>
          </p:cNvSpPr>
          <p:nvPr/>
        </p:nvSpPr>
        <p:spPr bwMode="auto">
          <a:xfrm>
            <a:off x="1509564" y="1244600"/>
            <a:ext cx="1980000" cy="45989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[ T - T r a c k 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mesh = xyz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x-type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nx = 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xmin = -25.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xmax =  25.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y-type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ny = 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ymin = -25.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ymax =  25.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z-type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nz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-5.0  5.0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e-type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ne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0.0  5000.0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t-type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nt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0.0  1.0e+6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9" name="Rectangle 1043"/>
          <p:cNvSpPr>
            <a:spLocks noChangeArrowheads="1"/>
          </p:cNvSpPr>
          <p:nvPr/>
        </p:nvSpPr>
        <p:spPr bwMode="auto">
          <a:xfrm>
            <a:off x="1557189" y="1703388"/>
            <a:ext cx="1368152" cy="257065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179512" y="1244600"/>
            <a:ext cx="1196975" cy="40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  <a:latin typeface="Tahoma" panose="020B0604030504040204" pitchFamily="34" charset="0"/>
              </a:rPr>
              <a:t>lec02.inp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6" name="テキスト ボックス 6">
            <a:extLst>
              <a:ext uri="{FF2B5EF4-FFF2-40B4-BE49-F238E27FC236}">
                <a16:creationId xmlns:a16="http://schemas.microsoft.com/office/drawing/2014/main" id="{A2F86E48-3B37-4A9C-AA6E-7AEFFEF62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52" y="2492896"/>
            <a:ext cx="2340000" cy="646331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dirty="0">
                <a:solidFill>
                  <a:srgbClr val="000000"/>
                </a:solidFill>
                <a:latin typeface="+mn-lt"/>
                <a:cs typeface="Arial" charset="0"/>
              </a:rPr>
              <a:t>1: Define # of bins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dirty="0">
                <a:solidFill>
                  <a:srgbClr val="000000"/>
                </a:solidFill>
                <a:latin typeface="+mn-lt"/>
                <a:cs typeface="Arial" charset="0"/>
              </a:rPr>
              <a:t>    and their boundaries.</a:t>
            </a:r>
            <a:endParaRPr lang="ja-JP" altLang="en-US" sz="18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68617" name="テキスト ボックス 24">
            <a:extLst>
              <a:ext uri="{FF2B5EF4-FFF2-40B4-BE49-F238E27FC236}">
                <a16:creationId xmlns:a16="http://schemas.microsoft.com/office/drawing/2014/main" id="{ADA3EE68-69F8-4D7E-9248-A0741B3C9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248" y="2492896"/>
            <a:ext cx="6336000" cy="646331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dirty="0">
                <a:solidFill>
                  <a:srgbClr val="000000"/>
                </a:solidFill>
                <a:latin typeface="+mn-lt"/>
                <a:cs typeface="Arial" charset="0"/>
              </a:rPr>
              <a:t>2,3: Define # of bins, and the range (min &amp; max values).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dirty="0">
                <a:solidFill>
                  <a:srgbClr val="000000"/>
                </a:solidFill>
                <a:latin typeface="+mn-lt"/>
                <a:cs typeface="Arial" charset="0"/>
              </a:rPr>
              <a:t>       Mesh is divided equally by linear scale (= 2) or log scale (= 3).</a:t>
            </a:r>
            <a:endParaRPr lang="ja-JP" altLang="en-US" sz="18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68622" name="Rectangle 2">
            <a:extLst>
              <a:ext uri="{FF2B5EF4-FFF2-40B4-BE49-F238E27FC236}">
                <a16:creationId xmlns:a16="http://schemas.microsoft.com/office/drawing/2014/main" id="{F068F617-8E6D-4576-B1F0-ACD47339D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0"/>
            <a:ext cx="86868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rgbClr val="000000"/>
                </a:solidFill>
                <a:latin typeface="+mn-lt"/>
              </a:rPr>
              <a:t>How to Define a Mesh</a:t>
            </a:r>
            <a:endParaRPr lang="ja-JP" altLang="en-US" sz="4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8623" name="テキスト ボックス 20">
            <a:extLst>
              <a:ext uri="{FF2B5EF4-FFF2-40B4-BE49-F238E27FC236}">
                <a16:creationId xmlns:a16="http://schemas.microsoft.com/office/drawing/2014/main" id="{8A79B19D-B3A2-4349-907C-A71C40F76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9" y="746125"/>
            <a:ext cx="828072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solidFill>
                  <a:srgbClr val="3333CC"/>
                </a:solidFill>
                <a:latin typeface="+mn-lt"/>
                <a:cs typeface="Arial" charset="0"/>
              </a:rPr>
              <a:t>Mesh is a common concept used in many tallies.</a:t>
            </a:r>
          </a:p>
          <a:p>
            <a:pPr eaLnBrk="1" hangingPunct="1">
              <a:defRPr/>
            </a:pPr>
            <a:r>
              <a:rPr lang="en-US" altLang="ja-JP" sz="2400" u="sng" dirty="0">
                <a:solidFill>
                  <a:srgbClr val="3333CC"/>
                </a:solidFill>
                <a:latin typeface="+mn-lt"/>
                <a:cs typeface="Arial" charset="0"/>
              </a:rPr>
              <a:t>x-type</a:t>
            </a:r>
            <a:r>
              <a:rPr lang="en-US" altLang="ja-JP" sz="2400" dirty="0">
                <a:solidFill>
                  <a:srgbClr val="3333CC"/>
                </a:solidFill>
                <a:latin typeface="+mn-lt"/>
                <a:cs typeface="Arial" charset="0"/>
              </a:rPr>
              <a:t>, </a:t>
            </a:r>
            <a:r>
              <a:rPr lang="en-US" altLang="ja-JP" sz="2400" u="sng" dirty="0">
                <a:solidFill>
                  <a:srgbClr val="3333CC"/>
                </a:solidFill>
                <a:latin typeface="+mn-lt"/>
                <a:cs typeface="Arial" charset="0"/>
              </a:rPr>
              <a:t>y-type</a:t>
            </a:r>
            <a:r>
              <a:rPr lang="en-US" altLang="ja-JP" sz="2400" dirty="0">
                <a:solidFill>
                  <a:srgbClr val="3333CC"/>
                </a:solidFill>
                <a:latin typeface="+mn-lt"/>
                <a:cs typeface="Arial" charset="0"/>
              </a:rPr>
              <a:t>, </a:t>
            </a:r>
            <a:r>
              <a:rPr lang="en-US" altLang="ja-JP" sz="2400" u="sng" dirty="0">
                <a:solidFill>
                  <a:srgbClr val="3333CC"/>
                </a:solidFill>
                <a:latin typeface="+mn-lt"/>
                <a:cs typeface="Arial" charset="0"/>
              </a:rPr>
              <a:t>z-type</a:t>
            </a:r>
            <a:r>
              <a:rPr lang="en-US" altLang="ja-JP" sz="2400" dirty="0">
                <a:solidFill>
                  <a:srgbClr val="3333CC"/>
                </a:solidFill>
                <a:latin typeface="+mn-lt"/>
                <a:cs typeface="Arial" charset="0"/>
              </a:rPr>
              <a:t>, </a:t>
            </a:r>
            <a:r>
              <a:rPr lang="en-US" altLang="ja-JP" sz="2400" u="sng" dirty="0">
                <a:solidFill>
                  <a:srgbClr val="3333CC"/>
                </a:solidFill>
                <a:latin typeface="+mn-lt"/>
                <a:cs typeface="Arial" charset="0"/>
              </a:rPr>
              <a:t>r-type</a:t>
            </a:r>
            <a:r>
              <a:rPr lang="en-US" altLang="ja-JP" sz="2400" dirty="0">
                <a:solidFill>
                  <a:srgbClr val="3333CC"/>
                </a:solidFill>
                <a:latin typeface="+mn-lt"/>
                <a:cs typeface="Arial" charset="0"/>
              </a:rPr>
              <a:t>, </a:t>
            </a:r>
            <a:r>
              <a:rPr lang="en-US" altLang="ja-JP" sz="2400" u="sng" dirty="0">
                <a:solidFill>
                  <a:srgbClr val="3333CC"/>
                </a:solidFill>
                <a:latin typeface="+mn-lt"/>
                <a:cs typeface="Arial" charset="0"/>
              </a:rPr>
              <a:t>e-type</a:t>
            </a:r>
            <a:r>
              <a:rPr lang="en-US" altLang="ja-JP" sz="2400" dirty="0">
                <a:solidFill>
                  <a:srgbClr val="3333CC"/>
                </a:solidFill>
                <a:latin typeface="+mn-lt"/>
                <a:cs typeface="Arial" charset="0"/>
              </a:rPr>
              <a:t>, </a:t>
            </a:r>
            <a:r>
              <a:rPr lang="en-US" altLang="ja-JP" sz="2400" u="sng" dirty="0">
                <a:solidFill>
                  <a:srgbClr val="3333CC"/>
                </a:solidFill>
                <a:latin typeface="+mn-lt"/>
                <a:cs typeface="Arial" charset="0"/>
              </a:rPr>
              <a:t>t-type</a:t>
            </a:r>
            <a:r>
              <a:rPr lang="en-US" altLang="ja-JP" sz="2400" dirty="0">
                <a:solidFill>
                  <a:srgbClr val="3333CC"/>
                </a:solidFill>
                <a:latin typeface="+mn-lt"/>
                <a:cs typeface="Arial" charset="0"/>
              </a:rPr>
              <a:t>, </a:t>
            </a:r>
            <a:r>
              <a:rPr lang="en-US" altLang="ja-JP" sz="2400" u="sng" dirty="0">
                <a:solidFill>
                  <a:srgbClr val="3333CC"/>
                </a:solidFill>
                <a:latin typeface="+mn-lt"/>
                <a:cs typeface="Arial" charset="0"/>
              </a:rPr>
              <a:t>a-type</a:t>
            </a:r>
            <a:r>
              <a:rPr lang="en-US" altLang="ja-JP" sz="2400" dirty="0">
                <a:solidFill>
                  <a:srgbClr val="3333CC"/>
                </a:solidFill>
                <a:latin typeface="+mn-lt"/>
                <a:cs typeface="Arial" charset="0"/>
              </a:rPr>
              <a:t> etc.</a:t>
            </a:r>
          </a:p>
        </p:txBody>
      </p:sp>
      <p:sp>
        <p:nvSpPr>
          <p:cNvPr id="68624" name="テキスト ボックス 2">
            <a:extLst>
              <a:ext uri="{FF2B5EF4-FFF2-40B4-BE49-F238E27FC236}">
                <a16:creationId xmlns:a16="http://schemas.microsoft.com/office/drawing/2014/main" id="{9134FD43-34BE-446A-9919-6CEB230E3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089" y="1530350"/>
            <a:ext cx="6099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>
                <a:solidFill>
                  <a:srgbClr val="000000"/>
                </a:solidFill>
                <a:latin typeface="+mn-lt"/>
                <a:cs typeface="Arial" charset="0"/>
              </a:rPr>
              <a:t>x-axis      y-axis      z-axis      radius     energy      time        angle</a:t>
            </a:r>
            <a:endParaRPr lang="ja-JP" altLang="en-US" sz="180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68625" name="テキスト ボックス 20">
            <a:extLst>
              <a:ext uri="{FF2B5EF4-FFF2-40B4-BE49-F238E27FC236}">
                <a16:creationId xmlns:a16="http://schemas.microsoft.com/office/drawing/2014/main" id="{8A21E83C-002B-41BB-9707-39090BB47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991" y="1887215"/>
            <a:ext cx="88410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solidFill>
                  <a:srgbClr val="3333CC"/>
                </a:solidFill>
                <a:latin typeface="+mn-lt"/>
                <a:cs typeface="Arial" charset="0"/>
              </a:rPr>
              <a:t>There are 5 types to define a mesh as follows. </a:t>
            </a:r>
            <a:r>
              <a:rPr lang="en-US" altLang="ja-JP" sz="1800" dirty="0">
                <a:solidFill>
                  <a:srgbClr val="3333CC"/>
                </a:solidFill>
                <a:latin typeface="+mn-lt"/>
                <a:cs typeface="Arial" charset="0"/>
              </a:rPr>
              <a:t>(types 4 &amp; 5 are rarely used)</a:t>
            </a:r>
            <a:endParaRPr lang="en-US" altLang="ja-JP" sz="2400" dirty="0">
              <a:solidFill>
                <a:srgbClr val="3333CC"/>
              </a:solidFill>
              <a:latin typeface="+mn-lt"/>
              <a:cs typeface="Arial" charset="0"/>
            </a:endParaRPr>
          </a:p>
        </p:txBody>
      </p:sp>
      <p:sp>
        <p:nvSpPr>
          <p:cNvPr id="68626" name="テキスト ボックス 24">
            <a:extLst>
              <a:ext uri="{FF2B5EF4-FFF2-40B4-BE49-F238E27FC236}">
                <a16:creationId xmlns:a16="http://schemas.microsoft.com/office/drawing/2014/main" id="{C7CDC55A-35D8-4231-9225-4400CD87F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53" y="4769822"/>
            <a:ext cx="7992407" cy="646331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dirty="0">
                <a:solidFill>
                  <a:srgbClr val="000000"/>
                </a:solidFill>
                <a:latin typeface="+mn-lt"/>
                <a:cs typeface="Arial" charset="0"/>
              </a:rPr>
              <a:t>4,5: Define </a:t>
            </a:r>
            <a:r>
              <a:rPr lang="en-US" altLang="ja-JP" sz="1800" dirty="0">
                <a:solidFill>
                  <a:srgbClr val="000000"/>
                </a:solidFill>
                <a:cs typeface="Arial" charset="0"/>
              </a:rPr>
              <a:t>the range of the mesh (min &amp; max values) and </a:t>
            </a:r>
            <a:r>
              <a:rPr lang="en-US" altLang="ja-JP" sz="1800" dirty="0" err="1">
                <a:solidFill>
                  <a:srgbClr val="FF0000"/>
                </a:solidFill>
                <a:latin typeface="+mn-lt"/>
                <a:cs typeface="Arial" charset="0"/>
              </a:rPr>
              <a:t>x</a:t>
            </a:r>
            <a:r>
              <a:rPr lang="en-US" altLang="ja-JP" sz="1800" dirty="0" err="1">
                <a:solidFill>
                  <a:srgbClr val="000000"/>
                </a:solidFill>
                <a:latin typeface="+mn-lt"/>
                <a:cs typeface="Arial" charset="0"/>
              </a:rPr>
              <a:t>del</a:t>
            </a:r>
            <a:r>
              <a:rPr lang="en-US" altLang="ja-JP" sz="1800" dirty="0">
                <a:solidFill>
                  <a:srgbClr val="000000"/>
                </a:solidFill>
                <a:latin typeface="+mn-lt"/>
                <a:cs typeface="Arial" charset="0"/>
              </a:rPr>
              <a:t> for the mesh width.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dirty="0">
                <a:solidFill>
                  <a:srgbClr val="000000"/>
                </a:solidFill>
                <a:latin typeface="+mn-lt"/>
                <a:cs typeface="Arial" charset="0"/>
              </a:rPr>
              <a:t>       (= 5: </a:t>
            </a:r>
            <a:r>
              <a:rPr lang="en-US" altLang="ja-JP" sz="1800" dirty="0" err="1">
                <a:solidFill>
                  <a:srgbClr val="FF0000"/>
                </a:solidFill>
                <a:latin typeface="+mn-lt"/>
                <a:cs typeface="Arial" charset="0"/>
              </a:rPr>
              <a:t>x</a:t>
            </a:r>
            <a:r>
              <a:rPr lang="en-US" altLang="ja-JP" sz="1800" dirty="0" err="1">
                <a:solidFill>
                  <a:srgbClr val="000000"/>
                </a:solidFill>
                <a:latin typeface="+mn-lt"/>
                <a:cs typeface="Arial" charset="0"/>
              </a:rPr>
              <a:t>del</a:t>
            </a:r>
            <a:r>
              <a:rPr lang="en-US" altLang="ja-JP" sz="1800" dirty="0">
                <a:solidFill>
                  <a:srgbClr val="000000"/>
                </a:solidFill>
                <a:latin typeface="+mn-lt"/>
                <a:cs typeface="Arial" charset="0"/>
              </a:rPr>
              <a:t> is given by log value of mesh interval)</a:t>
            </a:r>
            <a:endParaRPr lang="ja-JP" altLang="en-US" sz="18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91155" name="Text Box 5">
            <a:extLst>
              <a:ext uri="{FF2B5EF4-FFF2-40B4-BE49-F238E27FC236}">
                <a16:creationId xmlns:a16="http://schemas.microsoft.com/office/drawing/2014/main" id="{BA5C1E5B-77B6-4575-A47D-357D3F15E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6400800"/>
            <a:ext cx="551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Tally for calculating physical quantities</a:t>
            </a:r>
          </a:p>
        </p:txBody>
      </p:sp>
      <p:sp>
        <p:nvSpPr>
          <p:cNvPr id="15" name="Text Box 1031">
            <a:extLst>
              <a:ext uri="{FF2B5EF4-FFF2-40B4-BE49-F238E27FC236}">
                <a16:creationId xmlns:a16="http://schemas.microsoft.com/office/drawing/2014/main" id="{85DEF032-B513-43D2-9581-BD8248FC4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53" y="3344532"/>
            <a:ext cx="2340000" cy="126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800" dirty="0">
                <a:solidFill>
                  <a:srgbClr val="FF0000"/>
                </a:solidFill>
                <a:latin typeface="Tahoma" panose="020B0604030504040204" pitchFamily="34" charset="0"/>
              </a:rPr>
              <a:t>x</a:t>
            </a:r>
            <a:r>
              <a:rPr lang="pt-BR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-type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  n</a:t>
            </a:r>
            <a:r>
              <a:rPr lang="pt-BR" altLang="ja-JP" sz="1800" dirty="0">
                <a:solidFill>
                  <a:srgbClr val="FF0000"/>
                </a:solidFill>
                <a:latin typeface="Tahoma" panose="020B0604030504040204" pitchFamily="34" charset="0"/>
              </a:rPr>
              <a:t>x</a:t>
            </a:r>
            <a:r>
              <a:rPr lang="pt-BR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  0  1  2  3  5  10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  15  20  30  50  100</a:t>
            </a:r>
          </a:p>
        </p:txBody>
      </p:sp>
      <p:sp>
        <p:nvSpPr>
          <p:cNvPr id="16" name="Text Box 1031">
            <a:extLst>
              <a:ext uri="{FF2B5EF4-FFF2-40B4-BE49-F238E27FC236}">
                <a16:creationId xmlns:a16="http://schemas.microsoft.com/office/drawing/2014/main" id="{C214F5B0-7D91-4AC1-8916-A170A2F5A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794" y="3344532"/>
            <a:ext cx="1809030" cy="126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800" dirty="0">
                <a:solidFill>
                  <a:srgbClr val="FF0000"/>
                </a:solidFill>
                <a:latin typeface="Tahoma" panose="020B0604030504040204" pitchFamily="34" charset="0"/>
              </a:rPr>
              <a:t>x</a:t>
            </a:r>
            <a:r>
              <a:rPr lang="pt-BR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-type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  n</a:t>
            </a:r>
            <a:r>
              <a:rPr lang="pt-BR" altLang="ja-JP" sz="1800" dirty="0">
                <a:solidFill>
                  <a:srgbClr val="FF0000"/>
                </a:solidFill>
                <a:latin typeface="Tahoma" panose="020B0604030504040204" pitchFamily="34" charset="0"/>
              </a:rPr>
              <a:t>x</a:t>
            </a:r>
            <a:r>
              <a:rPr lang="pt-BR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 = 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  </a:t>
            </a:r>
            <a:r>
              <a:rPr lang="pt-BR" altLang="ja-JP" sz="1800" dirty="0">
                <a:solidFill>
                  <a:srgbClr val="FF0000"/>
                </a:solidFill>
                <a:latin typeface="Tahoma" panose="020B0604030504040204" pitchFamily="34" charset="0"/>
              </a:rPr>
              <a:t>x</a:t>
            </a:r>
            <a:r>
              <a:rPr lang="pt-BR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min =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  </a:t>
            </a:r>
            <a:r>
              <a:rPr lang="pt-BR" altLang="ja-JP" sz="1800" dirty="0">
                <a:solidFill>
                  <a:srgbClr val="FF0000"/>
                </a:solidFill>
                <a:latin typeface="Tahoma" panose="020B0604030504040204" pitchFamily="34" charset="0"/>
              </a:rPr>
              <a:t>x</a:t>
            </a:r>
            <a:r>
              <a:rPr lang="pt-BR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max =  1000</a:t>
            </a:r>
          </a:p>
        </p:txBody>
      </p:sp>
      <p:sp>
        <p:nvSpPr>
          <p:cNvPr id="17" name="Text Box 1031">
            <a:extLst>
              <a:ext uri="{FF2B5EF4-FFF2-40B4-BE49-F238E27FC236}">
                <a16:creationId xmlns:a16="http://schemas.microsoft.com/office/drawing/2014/main" id="{41B16D2D-4B2A-4853-A19A-8A96ABE2A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866" y="3344532"/>
            <a:ext cx="1809030" cy="126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800" dirty="0">
                <a:solidFill>
                  <a:srgbClr val="FF0000"/>
                </a:solidFill>
                <a:latin typeface="Tahoma" panose="020B0604030504040204" pitchFamily="34" charset="0"/>
              </a:rPr>
              <a:t>x</a:t>
            </a:r>
            <a:r>
              <a:rPr lang="pt-BR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-type =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  n</a:t>
            </a:r>
            <a:r>
              <a:rPr lang="pt-BR" altLang="ja-JP" sz="1800" dirty="0">
                <a:solidFill>
                  <a:srgbClr val="FF0000"/>
                </a:solidFill>
                <a:latin typeface="Tahoma" panose="020B0604030504040204" pitchFamily="34" charset="0"/>
              </a:rPr>
              <a:t>x</a:t>
            </a:r>
            <a:r>
              <a:rPr lang="pt-BR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 = 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  </a:t>
            </a:r>
            <a:r>
              <a:rPr lang="pt-BR" altLang="ja-JP" sz="1800" dirty="0">
                <a:solidFill>
                  <a:srgbClr val="FF0000"/>
                </a:solidFill>
                <a:latin typeface="Tahoma" panose="020B0604030504040204" pitchFamily="34" charset="0"/>
              </a:rPr>
              <a:t>x</a:t>
            </a:r>
            <a:r>
              <a:rPr lang="pt-BR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min =  0.1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  </a:t>
            </a:r>
            <a:r>
              <a:rPr lang="pt-BR" altLang="ja-JP" sz="1800" dirty="0">
                <a:solidFill>
                  <a:srgbClr val="FF0000"/>
                </a:solidFill>
                <a:latin typeface="Tahoma" panose="020B0604030504040204" pitchFamily="34" charset="0"/>
              </a:rPr>
              <a:t>x</a:t>
            </a:r>
            <a:r>
              <a:rPr lang="pt-BR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max =  5000</a:t>
            </a:r>
          </a:p>
        </p:txBody>
      </p:sp>
      <p:sp>
        <p:nvSpPr>
          <p:cNvPr id="18" name="テキスト ボックス 5">
            <a:extLst>
              <a:ext uri="{FF2B5EF4-FFF2-40B4-BE49-F238E27FC236}">
                <a16:creationId xmlns:a16="http://schemas.microsoft.com/office/drawing/2014/main" id="{AB5F7F8F-013C-4BEE-A2CF-F1843BC8C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38" y="5529426"/>
            <a:ext cx="83629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 dirty="0">
                <a:solidFill>
                  <a:srgbClr val="000000"/>
                </a:solidFill>
                <a:latin typeface="+mn-lt"/>
              </a:rPr>
              <a:t>Replace “</a:t>
            </a:r>
            <a:r>
              <a:rPr lang="en-US" altLang="ja-JP" sz="2000" dirty="0">
                <a:solidFill>
                  <a:srgbClr val="FF0000"/>
                </a:solidFill>
                <a:latin typeface="+mn-lt"/>
              </a:rPr>
              <a:t>x</a:t>
            </a:r>
            <a:r>
              <a:rPr lang="en-US" altLang="ja-JP" sz="2000" dirty="0">
                <a:solidFill>
                  <a:srgbClr val="000000"/>
                </a:solidFill>
                <a:latin typeface="+mn-lt"/>
              </a:rPr>
              <a:t>” to “</a:t>
            </a:r>
            <a:r>
              <a:rPr lang="en-US" altLang="ja-JP" sz="2000" dirty="0">
                <a:solidFill>
                  <a:srgbClr val="FF0000"/>
                </a:solidFill>
                <a:latin typeface="+mn-lt"/>
              </a:rPr>
              <a:t>y</a:t>
            </a:r>
            <a:r>
              <a:rPr lang="en-US" altLang="ja-JP" sz="2000" dirty="0">
                <a:solidFill>
                  <a:srgbClr val="000000"/>
                </a:solidFill>
                <a:latin typeface="+mn-lt"/>
              </a:rPr>
              <a:t>”, </a:t>
            </a:r>
            <a:r>
              <a:rPr lang="en-US" altLang="ja-JP" sz="2000" dirty="0">
                <a:solidFill>
                  <a:srgbClr val="000000"/>
                </a:solidFill>
              </a:rPr>
              <a:t>“</a:t>
            </a:r>
            <a:r>
              <a:rPr lang="en-US" altLang="ja-JP" sz="2000" dirty="0">
                <a:solidFill>
                  <a:srgbClr val="FF0000"/>
                </a:solidFill>
              </a:rPr>
              <a:t>z</a:t>
            </a:r>
            <a:r>
              <a:rPr lang="en-US" altLang="ja-JP" sz="2000" dirty="0">
                <a:solidFill>
                  <a:srgbClr val="000000"/>
                </a:solidFill>
              </a:rPr>
              <a:t>”, “</a:t>
            </a:r>
            <a:r>
              <a:rPr lang="en-US" altLang="ja-JP" sz="2000" dirty="0">
                <a:solidFill>
                  <a:srgbClr val="FF0000"/>
                </a:solidFill>
              </a:rPr>
              <a:t>r</a:t>
            </a:r>
            <a:r>
              <a:rPr lang="en-US" altLang="ja-JP" sz="2000" dirty="0">
                <a:solidFill>
                  <a:srgbClr val="000000"/>
                </a:solidFill>
              </a:rPr>
              <a:t>”, “</a:t>
            </a:r>
            <a:r>
              <a:rPr lang="en-US" altLang="ja-JP" sz="2000" dirty="0">
                <a:solidFill>
                  <a:srgbClr val="FF0000"/>
                </a:solidFill>
              </a:rPr>
              <a:t>e</a:t>
            </a:r>
            <a:r>
              <a:rPr lang="en-US" altLang="ja-JP" sz="2000" dirty="0">
                <a:solidFill>
                  <a:srgbClr val="000000"/>
                </a:solidFill>
              </a:rPr>
              <a:t>” , “</a:t>
            </a:r>
            <a:r>
              <a:rPr lang="en-US" altLang="ja-JP" sz="2000" dirty="0">
                <a:solidFill>
                  <a:srgbClr val="FF0000"/>
                </a:solidFill>
              </a:rPr>
              <a:t>t</a:t>
            </a:r>
            <a:r>
              <a:rPr lang="en-US" altLang="ja-JP" sz="2000" dirty="0">
                <a:solidFill>
                  <a:srgbClr val="000000"/>
                </a:solidFill>
              </a:rPr>
              <a:t>” , or “</a:t>
            </a:r>
            <a:r>
              <a:rPr lang="en-US" altLang="ja-JP" sz="2000" dirty="0">
                <a:solidFill>
                  <a:srgbClr val="FF0000"/>
                </a:solidFill>
              </a:rPr>
              <a:t>a</a:t>
            </a:r>
            <a:r>
              <a:rPr lang="en-US" altLang="ja-JP" sz="2000" dirty="0">
                <a:solidFill>
                  <a:srgbClr val="000000"/>
                </a:solidFill>
              </a:rPr>
              <a:t>”</a:t>
            </a:r>
            <a:r>
              <a:rPr lang="en-US" altLang="ja-JP" sz="2000" dirty="0">
                <a:solidFill>
                  <a:srgbClr val="000000"/>
                </a:solidFill>
                <a:latin typeface="+mn-lt"/>
              </a:rPr>
              <a:t> if you want to define other meshes.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 dirty="0">
                <a:solidFill>
                  <a:srgbClr val="000000"/>
                </a:solidFill>
                <a:latin typeface="+mn-lt"/>
              </a:rPr>
              <a:t>(e.g. </a:t>
            </a:r>
            <a:r>
              <a:rPr lang="en-US" altLang="ja-JP" sz="2000" dirty="0">
                <a:solidFill>
                  <a:srgbClr val="FF0000"/>
                </a:solidFill>
                <a:latin typeface="+mn-lt"/>
              </a:rPr>
              <a:t>y</a:t>
            </a:r>
            <a:r>
              <a:rPr lang="en-US" altLang="ja-JP" sz="2000" dirty="0">
                <a:solidFill>
                  <a:srgbClr val="000000"/>
                </a:solidFill>
                <a:latin typeface="+mn-lt"/>
              </a:rPr>
              <a:t>-type, </a:t>
            </a:r>
            <a:r>
              <a:rPr lang="en-US" altLang="ja-JP" sz="2000" dirty="0" err="1">
                <a:solidFill>
                  <a:srgbClr val="000000"/>
                </a:solidFill>
                <a:latin typeface="+mn-lt"/>
              </a:rPr>
              <a:t>n</a:t>
            </a:r>
            <a:r>
              <a:rPr lang="en-US" altLang="ja-JP" sz="2000" dirty="0" err="1">
                <a:solidFill>
                  <a:srgbClr val="FF0000"/>
                </a:solidFill>
                <a:latin typeface="+mn-lt"/>
              </a:rPr>
              <a:t>y</a:t>
            </a:r>
            <a:r>
              <a:rPr lang="en-US" altLang="ja-JP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ja-JP" sz="2000" dirty="0" err="1">
                <a:solidFill>
                  <a:srgbClr val="FF0000"/>
                </a:solidFill>
                <a:latin typeface="+mn-lt"/>
              </a:rPr>
              <a:t>y</a:t>
            </a:r>
            <a:r>
              <a:rPr lang="en-US" altLang="ja-JP" sz="2000" dirty="0" err="1">
                <a:solidFill>
                  <a:srgbClr val="000000"/>
                </a:solidFill>
                <a:latin typeface="+mn-lt"/>
              </a:rPr>
              <a:t>min</a:t>
            </a:r>
            <a:r>
              <a:rPr lang="en-US" altLang="ja-JP" sz="2000" dirty="0">
                <a:solidFill>
                  <a:srgbClr val="000000"/>
                </a:solidFill>
                <a:latin typeface="+mn-lt"/>
              </a:rPr>
              <a:t>)</a:t>
            </a:r>
            <a:endParaRPr lang="ja-JP" altLang="en-US" sz="20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CA31595-68D9-4DA9-AF0A-AAACB437A59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5900" y="188913"/>
            <a:ext cx="8686800" cy="8239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>
                <a:solidFill>
                  <a:schemeClr val="tx1"/>
                </a:solidFill>
                <a:latin typeface="+mn-lt"/>
                <a:cs typeface="Arial" charset="0"/>
              </a:rPr>
              <a:t>Contents of Lecture II</a:t>
            </a:r>
            <a:endParaRPr lang="ja-JP" altLang="en-US" sz="480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44037" name="Text Box 6">
            <a:extLst>
              <a:ext uri="{FF2B5EF4-FFF2-40B4-BE49-F238E27FC236}">
                <a16:creationId xmlns:a16="http://schemas.microsoft.com/office/drawing/2014/main" id="{D281A015-8F49-4608-A6D4-04433F763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Contents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4BB54D0-9C79-40F8-8B94-DDE45A356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53" y="1484313"/>
            <a:ext cx="846829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914400" indent="-4572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457200" lvl="1" eaLnBrk="1" hangingPunct="1">
              <a:buFont typeface="Wingdings" pitchFamily="2" charset="2"/>
              <a:buChar char="l"/>
              <a:defRPr/>
            </a:pPr>
            <a:r>
              <a:rPr lang="en-US" altLang="ja-JP" sz="3200" dirty="0">
                <a:solidFill>
                  <a:srgbClr val="FF0000"/>
                </a:solidFill>
                <a:latin typeface="+mn-lt"/>
                <a:cs typeface="Arial" charset="0"/>
              </a:rPr>
              <a:t>What is Tally?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dirty="0">
                <a:latin typeface="+mn-lt"/>
                <a:cs typeface="Arial" charset="0"/>
              </a:rPr>
              <a:t>Introduction and usage of “Tally”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altLang="ja-JP" dirty="0">
                <a:latin typeface="+mn-lt"/>
                <a:cs typeface="Arial" charset="0"/>
              </a:rPr>
              <a:t>How to use Tally for checking geometry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altLang="ja-JP" dirty="0">
                <a:latin typeface="+mn-lt"/>
                <a:cs typeface="Arial" charset="0"/>
              </a:rPr>
              <a:t>How to use Tally for calculating physical quantities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dirty="0">
                <a:solidFill>
                  <a:srgbClr val="000000"/>
                </a:solidFill>
                <a:latin typeface="+mn-lt"/>
                <a:cs typeface="Arial" charset="0"/>
              </a:rPr>
              <a:t>Kinds of Tally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dirty="0">
                <a:solidFill>
                  <a:srgbClr val="000000"/>
                </a:solidFill>
                <a:latin typeface="+mn-lt"/>
                <a:cs typeface="Arial" charset="0"/>
              </a:rPr>
              <a:t>Summary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0F5D2967-65F4-4AAF-ABE7-CEC5DE5BA7F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-242888"/>
            <a:ext cx="86868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 dirty="0">
                <a:latin typeface="+mn-lt"/>
              </a:rPr>
              <a:t>Exercise 4</a:t>
            </a:r>
            <a:endParaRPr lang="ja-JP" altLang="en-US" sz="4800" dirty="0">
              <a:latin typeface="+mn-lt"/>
            </a:endParaRPr>
          </a:p>
        </p:txBody>
      </p:sp>
      <p:sp>
        <p:nvSpPr>
          <p:cNvPr id="69638" name="テキスト ボックス 20">
            <a:extLst>
              <a:ext uri="{FF2B5EF4-FFF2-40B4-BE49-F238E27FC236}">
                <a16:creationId xmlns:a16="http://schemas.microsoft.com/office/drawing/2014/main" id="{C2A5FE92-BAD4-49C7-9EC7-D9353C900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053" y="744538"/>
            <a:ext cx="8807895" cy="46166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To see a finer structure in a 2D plot, increase # of bins in the [T-Track].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9639" name="テキスト ボックス 16">
            <a:extLst>
              <a:ext uri="{FF2B5EF4-FFF2-40B4-BE49-F238E27FC236}">
                <a16:creationId xmlns:a16="http://schemas.microsoft.com/office/drawing/2014/main" id="{F2F281D2-E9EB-416A-B7AB-20A4F39E4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1422301"/>
            <a:ext cx="5121051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Multiply </a:t>
            </a:r>
            <a:r>
              <a:rPr lang="en-US" altLang="ja-JP" sz="2400" dirty="0" err="1">
                <a:solidFill>
                  <a:srgbClr val="000000"/>
                </a:solidFill>
                <a:latin typeface="+mn-lt"/>
              </a:rPr>
              <a:t>nx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 and </a:t>
            </a:r>
            <a:r>
              <a:rPr lang="en-US" altLang="ja-JP" sz="2400" dirty="0" err="1">
                <a:solidFill>
                  <a:srgbClr val="000000"/>
                </a:solidFill>
                <a:latin typeface="+mn-lt"/>
              </a:rPr>
              <a:t>ny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 in the [T-Track] section with “axis = </a:t>
            </a:r>
            <a:r>
              <a:rPr lang="en-US" altLang="ja-JP" sz="2400" dirty="0" err="1">
                <a:solidFill>
                  <a:srgbClr val="000000"/>
                </a:solidFill>
                <a:latin typeface="+mn-lt"/>
              </a:rPr>
              <a:t>xy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” by 4.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ja-JP" sz="8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Multiply </a:t>
            </a:r>
            <a:r>
              <a:rPr lang="en-US" altLang="ja-JP" sz="2400" dirty="0" err="1">
                <a:solidFill>
                  <a:srgbClr val="000000"/>
                </a:solidFill>
                <a:latin typeface="+mn-lt"/>
              </a:rPr>
              <a:t>nx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 and </a:t>
            </a:r>
            <a:r>
              <a:rPr lang="en-US" altLang="ja-JP" sz="2400" dirty="0" err="1">
                <a:solidFill>
                  <a:srgbClr val="000000"/>
                </a:solidFill>
                <a:latin typeface="+mn-lt"/>
              </a:rPr>
              <a:t>nz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 in the [T-Track] section with “axis = </a:t>
            </a:r>
            <a:r>
              <a:rPr lang="en-US" altLang="ja-JP" sz="2400" dirty="0" err="1">
                <a:solidFill>
                  <a:srgbClr val="000000"/>
                </a:solidFill>
                <a:latin typeface="+mn-lt"/>
              </a:rPr>
              <a:t>xz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” by 4.</a:t>
            </a:r>
          </a:p>
        </p:txBody>
      </p:sp>
      <p:sp>
        <p:nvSpPr>
          <p:cNvPr id="93192" name="Text Box 5">
            <a:extLst>
              <a:ext uri="{FF2B5EF4-FFF2-40B4-BE49-F238E27FC236}">
                <a16:creationId xmlns:a16="http://schemas.microsoft.com/office/drawing/2014/main" id="{AE6D7595-9B20-4C97-9676-CCF2C635D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6400800"/>
            <a:ext cx="551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Tally for calculating physical quantities</a:t>
            </a: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1509564" y="1422301"/>
            <a:ext cx="1980000" cy="423894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[ T - T r a c k 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mesh = xyz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x-type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nx = 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y-type =   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ny = 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[ T - T r a c k 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mesh = xyz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x-type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nx = 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z-type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nz = 50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3" name="Text Box 1030"/>
          <p:cNvSpPr txBox="1">
            <a:spLocks noChangeArrowheads="1"/>
          </p:cNvSpPr>
          <p:nvPr/>
        </p:nvSpPr>
        <p:spPr bwMode="auto">
          <a:xfrm>
            <a:off x="179512" y="1422301"/>
            <a:ext cx="1196975" cy="40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  <a:latin typeface="Tahoma" panose="020B0604030504040204" pitchFamily="34" charset="0"/>
              </a:rPr>
              <a:t>lec02.inp</a:t>
            </a: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3"/>
          <a:srcRect l="15351" t="27917" r="31100" b="10250"/>
          <a:stretch/>
        </p:blipFill>
        <p:spPr>
          <a:xfrm>
            <a:off x="3597382" y="3578675"/>
            <a:ext cx="2270762" cy="1870063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4"/>
          <a:srcRect l="14563" t="42271" r="30312" b="21292"/>
          <a:stretch/>
        </p:blipFill>
        <p:spPr>
          <a:xfrm>
            <a:off x="6012160" y="3788717"/>
            <a:ext cx="3061133" cy="1443086"/>
          </a:xfrm>
          <a:prstGeom prst="rect">
            <a:avLst/>
          </a:prstGeom>
        </p:spPr>
      </p:pic>
      <p:sp>
        <p:nvSpPr>
          <p:cNvPr id="26" name="Text Box 1030"/>
          <p:cNvSpPr txBox="1">
            <a:spLocks noChangeArrowheads="1"/>
          </p:cNvSpPr>
          <p:nvPr/>
        </p:nvSpPr>
        <p:spPr bwMode="auto">
          <a:xfrm>
            <a:off x="6799537" y="5507385"/>
            <a:ext cx="1450975" cy="369887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track_xz</a:t>
            </a:r>
            <a:r>
              <a:rPr lang="en-US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.eps</a:t>
            </a:r>
          </a:p>
        </p:txBody>
      </p:sp>
      <p:sp>
        <p:nvSpPr>
          <p:cNvPr id="27" name="Text Box 1030"/>
          <p:cNvSpPr txBox="1">
            <a:spLocks noChangeArrowheads="1"/>
          </p:cNvSpPr>
          <p:nvPr/>
        </p:nvSpPr>
        <p:spPr bwMode="auto">
          <a:xfrm>
            <a:off x="4001708" y="5507384"/>
            <a:ext cx="1443037" cy="369888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track_xy</a:t>
            </a:r>
            <a:r>
              <a:rPr lang="en-US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.eps</a:t>
            </a:r>
          </a:p>
        </p:txBody>
      </p:sp>
      <p:cxnSp>
        <p:nvCxnSpPr>
          <p:cNvPr id="28" name="直線コネクタ 27"/>
          <p:cNvCxnSpPr/>
          <p:nvPr/>
        </p:nvCxnSpPr>
        <p:spPr>
          <a:xfrm>
            <a:off x="1814349" y="2521471"/>
            <a:ext cx="64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1814349" y="3198118"/>
            <a:ext cx="64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1814349" y="4653136"/>
            <a:ext cx="64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1814349" y="5291683"/>
            <a:ext cx="64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Text Box 5">
            <a:extLst>
              <a:ext uri="{FF2B5EF4-FFF2-40B4-BE49-F238E27FC236}">
                <a16:creationId xmlns:a16="http://schemas.microsoft.com/office/drawing/2014/main" id="{C6FDA1EE-2253-4CB1-BD34-CF4C6D020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6400800"/>
            <a:ext cx="551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Tally for calculating physical quantities</a:t>
            </a:r>
          </a:p>
        </p:txBody>
      </p:sp>
      <p:sp>
        <p:nvSpPr>
          <p:cNvPr id="95242" name="テキスト ボックス 2">
            <a:extLst>
              <a:ext uri="{FF2B5EF4-FFF2-40B4-BE49-F238E27FC236}">
                <a16:creationId xmlns:a16="http://schemas.microsoft.com/office/drawing/2014/main" id="{F0F69D80-541B-450A-BD65-BB13113FB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363" y="5923362"/>
            <a:ext cx="6729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</a:rPr>
              <a:t>We can see the tracks with a better resolution by increasing </a:t>
            </a:r>
            <a:r>
              <a:rPr lang="en-US" altLang="ja-JP" sz="1800" dirty="0" err="1">
                <a:solidFill>
                  <a:srgbClr val="000000"/>
                </a:solidFill>
              </a:rPr>
              <a:t>nx</a:t>
            </a:r>
            <a:r>
              <a:rPr lang="en-US" altLang="ja-JP" sz="1800" dirty="0">
                <a:solidFill>
                  <a:srgbClr val="000000"/>
                </a:solidFill>
              </a:rPr>
              <a:t> and </a:t>
            </a:r>
            <a:r>
              <a:rPr lang="en-US" altLang="ja-JP" sz="1800" dirty="0" err="1">
                <a:solidFill>
                  <a:srgbClr val="000000"/>
                </a:solidFill>
              </a:rPr>
              <a:t>ny</a:t>
            </a:r>
            <a:r>
              <a:rPr lang="en-US" altLang="ja-JP" sz="1800" dirty="0">
                <a:solidFill>
                  <a:srgbClr val="000000"/>
                </a:solidFill>
              </a:rPr>
              <a:t>.</a:t>
            </a:r>
            <a:endParaRPr lang="ja-JP" altLang="en-US" sz="1800" dirty="0">
              <a:solidFill>
                <a:srgbClr val="000000"/>
              </a:solidFill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F77120ED-BB7E-4F09-8F75-BA05F1C05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-242888"/>
            <a:ext cx="86868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4800" kern="0" dirty="0">
                <a:solidFill>
                  <a:srgbClr val="000000"/>
                </a:solidFill>
                <a:latin typeface="+mn-lt"/>
              </a:rPr>
              <a:t>Answer 4</a:t>
            </a:r>
            <a:endParaRPr lang="ja-JP" altLang="en-US" sz="48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テキスト ボックス 20">
            <a:extLst>
              <a:ext uri="{FF2B5EF4-FFF2-40B4-BE49-F238E27FC236}">
                <a16:creationId xmlns:a16="http://schemas.microsoft.com/office/drawing/2014/main" id="{C2A5FE92-BAD4-49C7-9EC7-D9353C900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053" y="744538"/>
            <a:ext cx="8807895" cy="46166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To see a finer structure in a 2D plot, increase # of bins in the [T-Track].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1509564" y="1422301"/>
            <a:ext cx="1980000" cy="423894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[ T - T r a c k 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mesh = xyz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x-type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nx = </a:t>
            </a:r>
            <a:r>
              <a:rPr lang="en-US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100</a:t>
            </a:r>
            <a:endParaRPr lang="pt-BR" altLang="ja-JP" sz="1400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y-type =   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ny = </a:t>
            </a:r>
            <a:r>
              <a:rPr lang="en-US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100</a:t>
            </a:r>
            <a:endParaRPr lang="pt-BR" altLang="ja-JP" sz="1400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[ T - T r a c k 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mesh = xyz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x-type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nx = </a:t>
            </a: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z-type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nz = </a:t>
            </a: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200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4" name="Text Box 1030"/>
          <p:cNvSpPr txBox="1">
            <a:spLocks noChangeArrowheads="1"/>
          </p:cNvSpPr>
          <p:nvPr/>
        </p:nvSpPr>
        <p:spPr bwMode="auto">
          <a:xfrm>
            <a:off x="179512" y="1422301"/>
            <a:ext cx="1196975" cy="40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  <a:latin typeface="Tahoma" panose="020B0604030504040204" pitchFamily="34" charset="0"/>
              </a:rPr>
              <a:t>lec02.inp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"/>
          <a:srcRect l="15351" t="27917" r="31100" b="10250"/>
          <a:stretch/>
        </p:blipFill>
        <p:spPr>
          <a:xfrm>
            <a:off x="3597382" y="1412776"/>
            <a:ext cx="2270762" cy="187006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4"/>
          <a:srcRect l="14563" t="42271" r="30312" b="21292"/>
          <a:stretch/>
        </p:blipFill>
        <p:spPr>
          <a:xfrm>
            <a:off x="6012160" y="1622818"/>
            <a:ext cx="3061133" cy="1443086"/>
          </a:xfrm>
          <a:prstGeom prst="rect">
            <a:avLst/>
          </a:prstGeom>
        </p:spPr>
      </p:pic>
      <p:sp>
        <p:nvSpPr>
          <p:cNvPr id="19" name="Text Box 1030"/>
          <p:cNvSpPr txBox="1">
            <a:spLocks noChangeArrowheads="1"/>
          </p:cNvSpPr>
          <p:nvPr/>
        </p:nvSpPr>
        <p:spPr bwMode="auto">
          <a:xfrm>
            <a:off x="6799537" y="5507385"/>
            <a:ext cx="1450975" cy="369887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track_xz</a:t>
            </a:r>
            <a:r>
              <a:rPr lang="en-US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.eps</a:t>
            </a:r>
          </a:p>
        </p:txBody>
      </p:sp>
      <p:sp>
        <p:nvSpPr>
          <p:cNvPr id="21" name="Text Box 1030"/>
          <p:cNvSpPr txBox="1">
            <a:spLocks noChangeArrowheads="1"/>
          </p:cNvSpPr>
          <p:nvPr/>
        </p:nvSpPr>
        <p:spPr bwMode="auto">
          <a:xfrm>
            <a:off x="4001708" y="5507384"/>
            <a:ext cx="1443037" cy="369888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track_xy</a:t>
            </a:r>
            <a:r>
              <a:rPr lang="en-US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.eps</a:t>
            </a: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5"/>
          <a:srcRect l="15350" t="27917" r="31100" b="10250"/>
          <a:stretch/>
        </p:blipFill>
        <p:spPr>
          <a:xfrm>
            <a:off x="3597349" y="3580171"/>
            <a:ext cx="2270804" cy="1870063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6"/>
          <a:srcRect l="14561" t="42271" r="30314" b="21292"/>
          <a:stretch/>
        </p:blipFill>
        <p:spPr>
          <a:xfrm>
            <a:off x="6014038" y="3795316"/>
            <a:ext cx="3061133" cy="1443086"/>
          </a:xfrm>
          <a:prstGeom prst="rect">
            <a:avLst/>
          </a:prstGeom>
        </p:spPr>
      </p:pic>
      <p:sp>
        <p:nvSpPr>
          <p:cNvPr id="24" name="下矢印 23"/>
          <p:cNvSpPr/>
          <p:nvPr/>
        </p:nvSpPr>
        <p:spPr>
          <a:xfrm>
            <a:off x="4509485" y="3190417"/>
            <a:ext cx="432000" cy="360000"/>
          </a:xfrm>
          <a:prstGeom prst="downArrow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下矢印 24"/>
          <p:cNvSpPr/>
          <p:nvPr/>
        </p:nvSpPr>
        <p:spPr>
          <a:xfrm>
            <a:off x="7309024" y="3190417"/>
            <a:ext cx="432000" cy="360000"/>
          </a:xfrm>
          <a:prstGeom prst="downArrow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0F5D2967-65F4-4AAF-ABE7-CEC5DE5BA7F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-242888"/>
            <a:ext cx="86868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 dirty="0">
                <a:latin typeface="+mn-lt"/>
              </a:rPr>
              <a:t>Exercise 5</a:t>
            </a:r>
            <a:endParaRPr lang="ja-JP" altLang="en-US" sz="4800" dirty="0">
              <a:latin typeface="+mn-lt"/>
            </a:endParaRPr>
          </a:p>
        </p:txBody>
      </p:sp>
      <p:sp>
        <p:nvSpPr>
          <p:cNvPr id="69638" name="テキスト ボックス 20">
            <a:extLst>
              <a:ext uri="{FF2B5EF4-FFF2-40B4-BE49-F238E27FC236}">
                <a16:creationId xmlns:a16="http://schemas.microsoft.com/office/drawing/2014/main" id="{C2A5FE92-BAD4-49C7-9EC7-D9353C900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6142" y="744538"/>
            <a:ext cx="5491717" cy="83099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</a:rPr>
              <a:t>To see a change of </a:t>
            </a:r>
            <a:r>
              <a:rPr lang="en-US" altLang="ja-JP" sz="2400" dirty="0" err="1">
                <a:solidFill>
                  <a:srgbClr val="000000"/>
                </a:solidFill>
              </a:rPr>
              <a:t>fluence</a:t>
            </a:r>
            <a:r>
              <a:rPr lang="en-US" altLang="ja-JP" sz="2400" dirty="0">
                <a:solidFill>
                  <a:srgbClr val="000000"/>
                </a:solidFill>
              </a:rPr>
              <a:t> with a time, s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ubdivide the time mesh </a:t>
            </a:r>
            <a:r>
              <a:rPr lang="en-US" altLang="ja-JP" sz="2400" dirty="0">
                <a:solidFill>
                  <a:srgbClr val="000000"/>
                </a:solidFill>
              </a:rPr>
              <a:t> in the [T-Track]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.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9639" name="テキスト ボックス 16">
            <a:extLst>
              <a:ext uri="{FF2B5EF4-FFF2-40B4-BE49-F238E27FC236}">
                <a16:creationId xmlns:a16="http://schemas.microsoft.com/office/drawing/2014/main" id="{F2F281D2-E9EB-416A-B7AB-20A4F39E4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1808237"/>
            <a:ext cx="5349652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Edit t-type sub-section in the </a:t>
            </a:r>
            <a:r>
              <a:rPr lang="en-US" altLang="ja-JP" sz="2400" dirty="0">
                <a:solidFill>
                  <a:srgbClr val="000000"/>
                </a:solidFill>
              </a:rPr>
              <a:t>[T-Track] section with “axis=</a:t>
            </a:r>
            <a:r>
              <a:rPr lang="en-US" altLang="ja-JP" sz="2400" dirty="0" err="1">
                <a:solidFill>
                  <a:srgbClr val="000000"/>
                </a:solidFill>
              </a:rPr>
              <a:t>xz</a:t>
            </a:r>
            <a:r>
              <a:rPr lang="en-US" altLang="ja-JP" sz="2400" dirty="0">
                <a:solidFill>
                  <a:srgbClr val="000000"/>
                </a:solidFill>
              </a:rPr>
              <a:t>”.</a:t>
            </a:r>
            <a:endParaRPr lang="en-US" altLang="ja-JP" sz="2400" dirty="0">
              <a:solidFill>
                <a:srgbClr val="000000"/>
              </a:solidFill>
              <a:latin typeface="+mn-lt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ja-JP" sz="8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Set “t-type = 2” and set </a:t>
            </a:r>
            <a:r>
              <a:rPr lang="en-US" altLang="ja-JP" sz="2400" dirty="0" err="1">
                <a:solidFill>
                  <a:srgbClr val="000000"/>
                </a:solidFill>
                <a:latin typeface="+mn-lt"/>
              </a:rPr>
              <a:t>nt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ja-JP" sz="2400" dirty="0" err="1">
                <a:solidFill>
                  <a:srgbClr val="000000"/>
                </a:solidFill>
                <a:latin typeface="+mn-lt"/>
              </a:rPr>
              <a:t>tmin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ja-JP" sz="2400" dirty="0" err="1">
                <a:solidFill>
                  <a:srgbClr val="000000"/>
                </a:solidFill>
                <a:latin typeface="+mn-lt"/>
              </a:rPr>
              <a:t>tmax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 to be 5, 0.0, 5.0, respectively.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    (See “How to Define a Mesh” in p. 29.)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ja-JP" sz="8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Delete or comment out the unnecessary line.</a:t>
            </a:r>
            <a:endParaRPr lang="en-US" altLang="ja-JP" sz="2400" dirty="0">
              <a:solidFill>
                <a:srgbClr val="000000"/>
              </a:solidFill>
            </a:endParaRPr>
          </a:p>
        </p:txBody>
      </p:sp>
      <p:sp>
        <p:nvSpPr>
          <p:cNvPr id="93192" name="Text Box 5">
            <a:extLst>
              <a:ext uri="{FF2B5EF4-FFF2-40B4-BE49-F238E27FC236}">
                <a16:creationId xmlns:a16="http://schemas.microsoft.com/office/drawing/2014/main" id="{AE6D7595-9B20-4C97-9676-CCF2C635D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6400800"/>
            <a:ext cx="551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Tally for calculating physical quantities</a:t>
            </a: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1504231" y="1773238"/>
            <a:ext cx="1980000" cy="20878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[ T - T </a:t>
            </a:r>
            <a:r>
              <a:rPr lang="en-US" altLang="ja-JP" sz="1400" dirty="0">
                <a:latin typeface="Tahoma" panose="020B0604030504040204" pitchFamily="34" charset="0"/>
              </a:rPr>
              <a:t>r</a:t>
            </a:r>
            <a:r>
              <a:rPr lang="pt-BR" altLang="ja-JP" sz="1400" dirty="0">
                <a:latin typeface="Tahoma" panose="020B0604030504040204" pitchFamily="34" charset="0"/>
              </a:rPr>
              <a:t> a c k 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</a:rPr>
              <a:t>e-type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</a:rPr>
              <a:t>  ne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</a:rPr>
              <a:t>  0.0  5000.0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</a:rPr>
              <a:t>t-type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</a:rPr>
              <a:t>  </a:t>
            </a:r>
            <a:r>
              <a:rPr lang="en-US" altLang="ja-JP" sz="1400" dirty="0" err="1">
                <a:latin typeface="Tahoma" panose="020B0604030504040204" pitchFamily="34" charset="0"/>
              </a:rPr>
              <a:t>nt</a:t>
            </a:r>
            <a:r>
              <a:rPr lang="en-US" altLang="ja-JP" sz="1400" dirty="0">
                <a:latin typeface="Tahoma" panose="020B0604030504040204" pitchFamily="34" charset="0"/>
              </a:rPr>
              <a:t>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</a:rPr>
              <a:t>  0.0  1.0e+9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latin typeface="Tahoma" panose="020B0604030504040204" pitchFamily="34" charset="0"/>
            </a:endParaRPr>
          </a:p>
        </p:txBody>
      </p:sp>
      <p:sp>
        <p:nvSpPr>
          <p:cNvPr id="17" name="Rectangle 1043"/>
          <p:cNvSpPr>
            <a:spLocks noChangeArrowheads="1"/>
          </p:cNvSpPr>
          <p:nvPr/>
        </p:nvSpPr>
        <p:spPr bwMode="auto">
          <a:xfrm>
            <a:off x="1557188" y="2887763"/>
            <a:ext cx="1296000" cy="6477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1030"/>
          <p:cNvSpPr txBox="1">
            <a:spLocks noChangeArrowheads="1"/>
          </p:cNvSpPr>
          <p:nvPr/>
        </p:nvSpPr>
        <p:spPr bwMode="auto">
          <a:xfrm>
            <a:off x="179512" y="1772494"/>
            <a:ext cx="1196975" cy="40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  <a:latin typeface="Tahoma" panose="020B0604030504040204" pitchFamily="34" charset="0"/>
              </a:rPr>
              <a:t>lec02.inp</a:t>
            </a:r>
          </a:p>
        </p:txBody>
      </p:sp>
    </p:spTree>
    <p:extLst>
      <p:ext uri="{BB962C8B-B14F-4D97-AF65-F5344CB8AC3E}">
        <p14:creationId xmlns:p14="http://schemas.microsoft.com/office/powerpoint/2010/main" val="32088298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0F5D2967-65F4-4AAF-ABE7-CEC5DE5BA7F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-242888"/>
            <a:ext cx="86868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 dirty="0">
                <a:latin typeface="+mn-lt"/>
              </a:rPr>
              <a:t>Answer 5</a:t>
            </a:r>
            <a:endParaRPr lang="ja-JP" altLang="en-US" sz="4800" dirty="0">
              <a:latin typeface="+mn-lt"/>
            </a:endParaRPr>
          </a:p>
        </p:txBody>
      </p:sp>
      <p:sp>
        <p:nvSpPr>
          <p:cNvPr id="69638" name="テキスト ボックス 20">
            <a:extLst>
              <a:ext uri="{FF2B5EF4-FFF2-40B4-BE49-F238E27FC236}">
                <a16:creationId xmlns:a16="http://schemas.microsoft.com/office/drawing/2014/main" id="{C2A5FE92-BAD4-49C7-9EC7-D9353C900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6142" y="744538"/>
            <a:ext cx="5491717" cy="83099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</a:rPr>
              <a:t>To see a change of </a:t>
            </a:r>
            <a:r>
              <a:rPr lang="en-US" altLang="ja-JP" sz="2400" dirty="0" err="1">
                <a:solidFill>
                  <a:srgbClr val="000000"/>
                </a:solidFill>
              </a:rPr>
              <a:t>fluence</a:t>
            </a:r>
            <a:r>
              <a:rPr lang="en-US" altLang="ja-JP" sz="2400" dirty="0">
                <a:solidFill>
                  <a:srgbClr val="000000"/>
                </a:solidFill>
              </a:rPr>
              <a:t> with a time, s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ubdivide the time mesh </a:t>
            </a:r>
            <a:r>
              <a:rPr lang="en-US" altLang="ja-JP" sz="2400" dirty="0">
                <a:solidFill>
                  <a:srgbClr val="000000"/>
                </a:solidFill>
              </a:rPr>
              <a:t> in the [T-Track]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.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3192" name="Text Box 5">
            <a:extLst>
              <a:ext uri="{FF2B5EF4-FFF2-40B4-BE49-F238E27FC236}">
                <a16:creationId xmlns:a16="http://schemas.microsoft.com/office/drawing/2014/main" id="{AE6D7595-9B20-4C97-9676-CCF2C635D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6400800"/>
            <a:ext cx="551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Tally for calculating physical quantities</a:t>
            </a: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3"/>
          <a:srcRect l="14563" t="42482" r="30312" b="21291"/>
          <a:stretch/>
        </p:blipFill>
        <p:spPr>
          <a:xfrm>
            <a:off x="5471307" y="2187949"/>
            <a:ext cx="3061133" cy="1434739"/>
          </a:xfrm>
          <a:prstGeom prst="rect">
            <a:avLst/>
          </a:prstGeom>
        </p:spPr>
      </p:pic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3851920" y="2478907"/>
            <a:ext cx="16642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1</a:t>
            </a:r>
            <a:r>
              <a:rPr lang="en-US" altLang="ja-JP" sz="1800" baseline="30000" dirty="0"/>
              <a:t>st</a:t>
            </a:r>
            <a:r>
              <a:rPr lang="ja-JP" altLang="en-US" sz="1800" dirty="0"/>
              <a:t> </a:t>
            </a:r>
            <a:r>
              <a:rPr lang="en-US" altLang="ja-JP" sz="1800" dirty="0"/>
              <a:t>page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/>
              <a:t>（</a:t>
            </a:r>
            <a:r>
              <a:rPr lang="en-US" altLang="ja-JP" sz="1800" dirty="0"/>
              <a:t>t = 0 ~ 1 </a:t>
            </a:r>
            <a:r>
              <a:rPr lang="en-US" altLang="ja-JP" sz="1800" dirty="0" err="1"/>
              <a:t>nsec</a:t>
            </a:r>
            <a:r>
              <a:rPr lang="ja-JP" altLang="en-US" sz="1800" dirty="0"/>
              <a:t>）</a:t>
            </a: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4"/>
          <a:srcRect l="14563" t="42470" r="30312" b="21292"/>
          <a:stretch/>
        </p:blipFill>
        <p:spPr>
          <a:xfrm>
            <a:off x="5471307" y="3403498"/>
            <a:ext cx="3061133" cy="1435219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5"/>
          <a:srcRect l="14563" t="42271" r="30312" b="21292"/>
          <a:stretch/>
        </p:blipFill>
        <p:spPr>
          <a:xfrm>
            <a:off x="5471307" y="4619767"/>
            <a:ext cx="3061133" cy="1443086"/>
          </a:xfrm>
          <a:prstGeom prst="rect">
            <a:avLst/>
          </a:prstGeom>
        </p:spPr>
      </p:pic>
      <p:sp>
        <p:nvSpPr>
          <p:cNvPr id="27" name="テキスト ボックス 2"/>
          <p:cNvSpPr txBox="1">
            <a:spLocks noChangeArrowheads="1"/>
          </p:cNvSpPr>
          <p:nvPr/>
        </p:nvSpPr>
        <p:spPr bwMode="auto">
          <a:xfrm>
            <a:off x="3851920" y="3694696"/>
            <a:ext cx="16642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2</a:t>
            </a:r>
            <a:r>
              <a:rPr lang="en-US" altLang="ja-JP" sz="1800" baseline="30000" dirty="0"/>
              <a:t>nd</a:t>
            </a:r>
            <a:r>
              <a:rPr lang="en-US" altLang="ja-JP" sz="1800" dirty="0"/>
              <a:t> page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/>
              <a:t>（</a:t>
            </a:r>
            <a:r>
              <a:rPr lang="en-US" altLang="ja-JP" sz="1800" dirty="0"/>
              <a:t>t = 1 ~ 2 </a:t>
            </a:r>
            <a:r>
              <a:rPr lang="en-US" altLang="ja-JP" sz="1800" dirty="0" err="1"/>
              <a:t>nsec</a:t>
            </a:r>
            <a:r>
              <a:rPr lang="ja-JP" altLang="en-US" sz="1800" dirty="0"/>
              <a:t>）</a:t>
            </a:r>
          </a:p>
        </p:txBody>
      </p:sp>
      <p:sp>
        <p:nvSpPr>
          <p:cNvPr id="28" name="テキスト ボックス 2"/>
          <p:cNvSpPr txBox="1">
            <a:spLocks noChangeArrowheads="1"/>
          </p:cNvSpPr>
          <p:nvPr/>
        </p:nvSpPr>
        <p:spPr bwMode="auto">
          <a:xfrm>
            <a:off x="3851920" y="4910725"/>
            <a:ext cx="16642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3</a:t>
            </a:r>
            <a:r>
              <a:rPr lang="en-US" altLang="ja-JP" sz="1800" baseline="30000" dirty="0"/>
              <a:t>rd</a:t>
            </a:r>
            <a:r>
              <a:rPr lang="en-US" altLang="ja-JP" sz="1800" dirty="0"/>
              <a:t> page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/>
              <a:t>（</a:t>
            </a:r>
            <a:r>
              <a:rPr lang="en-US" altLang="ja-JP" sz="1800" dirty="0"/>
              <a:t>t = 2 ~ 3 </a:t>
            </a:r>
            <a:r>
              <a:rPr lang="en-US" altLang="ja-JP" sz="1800" dirty="0" err="1"/>
              <a:t>nsec</a:t>
            </a:r>
            <a:r>
              <a:rPr lang="ja-JP" altLang="en-US" sz="1800" dirty="0"/>
              <a:t>）</a:t>
            </a:r>
          </a:p>
        </p:txBody>
      </p:sp>
      <p:sp>
        <p:nvSpPr>
          <p:cNvPr id="29" name="Text Box 1030"/>
          <p:cNvSpPr txBox="1">
            <a:spLocks noChangeArrowheads="1"/>
          </p:cNvSpPr>
          <p:nvPr/>
        </p:nvSpPr>
        <p:spPr bwMode="auto">
          <a:xfrm>
            <a:off x="6226894" y="1774371"/>
            <a:ext cx="1450975" cy="369887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track_xz.eps</a:t>
            </a:r>
            <a:endParaRPr lang="en-US" altLang="ja-JP" sz="18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0" name="Text Box 1031"/>
          <p:cNvSpPr txBox="1">
            <a:spLocks noChangeArrowheads="1"/>
          </p:cNvSpPr>
          <p:nvPr/>
        </p:nvSpPr>
        <p:spPr bwMode="auto">
          <a:xfrm>
            <a:off x="1504231" y="1774371"/>
            <a:ext cx="1980000" cy="2487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[ T - T </a:t>
            </a:r>
            <a:r>
              <a:rPr lang="en-US" altLang="ja-JP" sz="1400" dirty="0">
                <a:latin typeface="Tahoma" panose="020B0604030504040204" pitchFamily="34" charset="0"/>
              </a:rPr>
              <a:t>r</a:t>
            </a:r>
            <a:r>
              <a:rPr lang="pt-BR" altLang="ja-JP" sz="1400" dirty="0">
                <a:latin typeface="Tahoma" panose="020B0604030504040204" pitchFamily="34" charset="0"/>
              </a:rPr>
              <a:t> a c k 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</a:rPr>
              <a:t>e-type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</a:rPr>
              <a:t>  ne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</a:rPr>
              <a:t>  0.0  5000.0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</a:rPr>
              <a:t>t-type = </a:t>
            </a:r>
            <a:r>
              <a:rPr lang="en-US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</a:rPr>
              <a:t>  </a:t>
            </a:r>
            <a:r>
              <a:rPr lang="en-US" altLang="ja-JP" sz="1400" dirty="0" err="1">
                <a:latin typeface="Tahoma" panose="020B0604030504040204" pitchFamily="34" charset="0"/>
              </a:rPr>
              <a:t>nt</a:t>
            </a:r>
            <a:r>
              <a:rPr lang="en-US" altLang="ja-JP" sz="1400" dirty="0">
                <a:latin typeface="Tahoma" panose="020B0604030504040204" pitchFamily="34" charset="0"/>
              </a:rPr>
              <a:t> = </a:t>
            </a:r>
            <a:r>
              <a:rPr lang="en-US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$</a:t>
            </a:r>
            <a:r>
              <a:rPr lang="en-US" altLang="ja-JP" sz="1400" dirty="0">
                <a:latin typeface="Tahoma" panose="020B0604030504040204" pitchFamily="34" charset="0"/>
              </a:rPr>
              <a:t>  0.0  1.0e+9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  </a:t>
            </a:r>
            <a:r>
              <a:rPr lang="en-US" altLang="ja-JP" sz="1400" dirty="0" err="1">
                <a:solidFill>
                  <a:srgbClr val="FF0000"/>
                </a:solidFill>
                <a:latin typeface="Tahoma" panose="020B0604030504040204" pitchFamily="34" charset="0"/>
              </a:rPr>
              <a:t>tmin</a:t>
            </a:r>
            <a:r>
              <a:rPr lang="en-US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 =  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  </a:t>
            </a:r>
            <a:r>
              <a:rPr lang="en-US" altLang="ja-JP" sz="1400" dirty="0" err="1">
                <a:solidFill>
                  <a:srgbClr val="FF0000"/>
                </a:solidFill>
                <a:latin typeface="Tahoma" panose="020B0604030504040204" pitchFamily="34" charset="0"/>
              </a:rPr>
              <a:t>tmax</a:t>
            </a:r>
            <a:r>
              <a:rPr lang="en-US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 =  5.0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latin typeface="Tahoma" panose="020B0604030504040204" pitchFamily="34" charset="0"/>
            </a:endParaRPr>
          </a:p>
        </p:txBody>
      </p:sp>
      <p:sp>
        <p:nvSpPr>
          <p:cNvPr id="31" name="Text Box 1030"/>
          <p:cNvSpPr txBox="1">
            <a:spLocks noChangeArrowheads="1"/>
          </p:cNvSpPr>
          <p:nvPr/>
        </p:nvSpPr>
        <p:spPr bwMode="auto">
          <a:xfrm>
            <a:off x="179512" y="1774371"/>
            <a:ext cx="1196975" cy="40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  <a:latin typeface="Tahoma" panose="020B0604030504040204" pitchFamily="34" charset="0"/>
              </a:rPr>
              <a:t>lec02.inp</a:t>
            </a:r>
          </a:p>
        </p:txBody>
      </p:sp>
      <p:sp>
        <p:nvSpPr>
          <p:cNvPr id="32" name="テキスト ボックス 24">
            <a:extLst>
              <a:ext uri="{FF2B5EF4-FFF2-40B4-BE49-F238E27FC236}">
                <a16:creationId xmlns:a16="http://schemas.microsoft.com/office/drawing/2014/main" id="{1571C3C9-D0CF-4176-A9FA-CF10B0D7F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833" y="4615142"/>
            <a:ext cx="33150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dirty="0"/>
              <a:t>In </a:t>
            </a:r>
            <a:r>
              <a:rPr lang="en-US" altLang="ja-JP" sz="2000" dirty="0" err="1"/>
              <a:t>GSview</a:t>
            </a:r>
            <a:r>
              <a:rPr lang="en-US" altLang="ja-JP" sz="2000" dirty="0"/>
              <a:t>, the pages of *.eps can be switched by space and backspace keys.</a:t>
            </a:r>
            <a:endParaRPr lang="ja-JP" altLang="en-US" sz="2000" dirty="0"/>
          </a:p>
        </p:txBody>
      </p:sp>
      <p:sp>
        <p:nvSpPr>
          <p:cNvPr id="33" name="テキスト ボックス 1">
            <a:extLst>
              <a:ext uri="{FF2B5EF4-FFF2-40B4-BE49-F238E27FC236}">
                <a16:creationId xmlns:a16="http://schemas.microsoft.com/office/drawing/2014/main" id="{E25191A5-1C2F-4B54-BB79-B9C505644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514" y="5894891"/>
            <a:ext cx="59023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FF0000"/>
                </a:solidFill>
              </a:rPr>
              <a:t>The GIF animation can be made. (See </a:t>
            </a:r>
            <a:r>
              <a:rPr lang="en-US" altLang="ja-JP" sz="1800" dirty="0" err="1">
                <a:solidFill>
                  <a:srgbClr val="FF0000"/>
                </a:solidFill>
              </a:rPr>
              <a:t>phits</a:t>
            </a:r>
            <a:r>
              <a:rPr lang="en-US" altLang="ja-JP" sz="1800" dirty="0">
                <a:solidFill>
                  <a:srgbClr val="FF0000"/>
                </a:solidFill>
              </a:rPr>
              <a:t>/utility/animation)</a:t>
            </a:r>
            <a:endParaRPr lang="ja-JP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91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AB8922C2-7B94-474D-BE93-D2666380D1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239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 dirty="0">
                <a:latin typeface="+mn-lt"/>
              </a:rPr>
              <a:t>How to define Tally</a:t>
            </a:r>
            <a:endParaRPr lang="ja-JP" altLang="en-US" sz="4800" dirty="0">
              <a:latin typeface="+mn-lt"/>
            </a:endParaRPr>
          </a:p>
        </p:txBody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BBB15067-FC54-46E0-90CE-C38F0CA33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6400800"/>
            <a:ext cx="551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Tally for calculating physical quantities</a:t>
            </a: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AF8DF845-04CB-4C20-ABBD-B9E31CBAF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595438"/>
            <a:ext cx="7867650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400" dirty="0">
                <a:cs typeface="Arial" pitchFamily="34" charset="0"/>
              </a:rPr>
              <a:t>what physical quantities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        Select types of tally: 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[T-Track], [T-Deposit] etc. 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in where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        Select geometrical mesh: 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mesh = </a:t>
            </a:r>
            <a:r>
              <a:rPr lang="en-US" altLang="ja-JP" sz="2400" dirty="0" err="1">
                <a:solidFill>
                  <a:srgbClr val="3333CC"/>
                </a:solidFill>
                <a:cs typeface="Arial" pitchFamily="34" charset="0"/>
              </a:rPr>
              <a:t>reg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, xyz, r-z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400" dirty="0">
                <a:solidFill>
                  <a:srgbClr val="FF0000"/>
                </a:solidFill>
                <a:cs typeface="Arial" pitchFamily="34" charset="0"/>
              </a:rPr>
              <a:t>of what particle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        Select particle type: 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part = neutron, proton etc.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in which unit </a:t>
            </a:r>
            <a:r>
              <a:rPr lang="en-US" altLang="ja-JP" sz="2400" i="1" dirty="0">
                <a:solidFill>
                  <a:srgbClr val="000000"/>
                </a:solidFill>
                <a:cs typeface="Arial" pitchFamily="34" charset="0"/>
              </a:rPr>
              <a:t>e.g.</a:t>
            </a: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 (cm/source), (1/cm</a:t>
            </a:r>
            <a:r>
              <a:rPr lang="en-US" altLang="ja-JP" sz="2400" baseline="30000" dirty="0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/source) etc.</a:t>
            </a:r>
            <a:r>
              <a:rPr lang="ja-JP" altLang="en-US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en-US" altLang="ja-JP" sz="2400" dirty="0">
              <a:solidFill>
                <a:srgbClr val="000000"/>
              </a:solidFill>
              <a:cs typeface="Arial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        Select unit: 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unit = 1, 2, 3 …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in what output form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        Select output axis: 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axis = </a:t>
            </a:r>
            <a:r>
              <a:rPr lang="en-US" altLang="ja-JP" sz="2400" dirty="0" err="1">
                <a:solidFill>
                  <a:srgbClr val="3333CC"/>
                </a:solidFill>
                <a:cs typeface="Arial" pitchFamily="34" charset="0"/>
              </a:rPr>
              <a:t>eng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, </a:t>
            </a:r>
            <a:r>
              <a:rPr lang="en-US" altLang="ja-JP" sz="2400" dirty="0" err="1">
                <a:solidFill>
                  <a:srgbClr val="3333CC"/>
                </a:solidFill>
                <a:cs typeface="Arial" pitchFamily="34" charset="0"/>
              </a:rPr>
              <a:t>reg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, </a:t>
            </a:r>
            <a:r>
              <a:rPr lang="en-US" altLang="ja-JP" sz="2400" dirty="0" err="1">
                <a:solidFill>
                  <a:srgbClr val="3333CC"/>
                </a:solidFill>
                <a:cs typeface="Arial" pitchFamily="34" charset="0"/>
              </a:rPr>
              <a:t>xy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, etc.</a:t>
            </a:r>
          </a:p>
        </p:txBody>
      </p:sp>
      <p:sp>
        <p:nvSpPr>
          <p:cNvPr id="59400" name="Rectangle 8">
            <a:extLst>
              <a:ext uri="{FF2B5EF4-FFF2-40B4-BE49-F238E27FC236}">
                <a16:creationId xmlns:a16="http://schemas.microsoft.com/office/drawing/2014/main" id="{432175BB-B2CC-46A8-A5A7-5733E3F34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1125538"/>
            <a:ext cx="37750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ja-JP" sz="2400">
                <a:solidFill>
                  <a:srgbClr val="3333CC"/>
                </a:solidFill>
                <a:latin typeface="+mn-lt"/>
                <a:cs typeface="Arial" charset="0"/>
              </a:rPr>
              <a:t>You have to determine …</a:t>
            </a:r>
            <a:endParaRPr lang="en-US" altLang="ja-JP" sz="1800">
              <a:solidFill>
                <a:srgbClr val="3333CC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318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37F318B-3F0F-44CE-8E3D-A08A9356F92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-242888"/>
            <a:ext cx="86868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 dirty="0">
                <a:latin typeface="+mn-lt"/>
              </a:rPr>
              <a:t>Exercise 6</a:t>
            </a:r>
            <a:endParaRPr lang="ja-JP" altLang="en-US" sz="4800" dirty="0">
              <a:latin typeface="+mn-lt"/>
            </a:endParaRPr>
          </a:p>
        </p:txBody>
      </p:sp>
      <p:sp>
        <p:nvSpPr>
          <p:cNvPr id="73735" name="テキスト ボックス 16">
            <a:extLst>
              <a:ext uri="{FF2B5EF4-FFF2-40B4-BE49-F238E27FC236}">
                <a16:creationId xmlns:a16="http://schemas.microsoft.com/office/drawing/2014/main" id="{D083FB09-E6BC-4C93-AAEB-FA79708CE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1393825"/>
            <a:ext cx="6556623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Replace “part = all” in the [T-Track] tally with “axis = </a:t>
            </a:r>
            <a:r>
              <a:rPr lang="en-US" altLang="ja-JP" sz="2400" dirty="0" err="1">
                <a:solidFill>
                  <a:srgbClr val="000000"/>
                </a:solidFill>
                <a:latin typeface="+mn-lt"/>
              </a:rPr>
              <a:t>xz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” by “part = 12C proton neutron”.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ja-JP" sz="8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Restore t-type subsection to the original settings.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     (i.e. “t-type = 1”)</a:t>
            </a:r>
          </a:p>
        </p:txBody>
      </p:sp>
      <p:sp>
        <p:nvSpPr>
          <p:cNvPr id="101385" name="Text Box 5">
            <a:extLst>
              <a:ext uri="{FF2B5EF4-FFF2-40B4-BE49-F238E27FC236}">
                <a16:creationId xmlns:a16="http://schemas.microsoft.com/office/drawing/2014/main" id="{E53586C0-01A7-4910-9ADA-394608734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6400800"/>
            <a:ext cx="551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Tally for calculating physical quantities</a:t>
            </a:r>
          </a:p>
        </p:txBody>
      </p:sp>
      <p:sp>
        <p:nvSpPr>
          <p:cNvPr id="15" name="テキスト ボックス 20">
            <a:extLst>
              <a:ext uri="{FF2B5EF4-FFF2-40B4-BE49-F238E27FC236}">
                <a16:creationId xmlns:a16="http://schemas.microsoft.com/office/drawing/2014/main" id="{EB69FCB3-30B2-4390-920E-34393A21A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744538"/>
            <a:ext cx="6470923" cy="46166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Show the fluences of individual particle species.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35338"/>
            <a:ext cx="3492500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1504230" y="3284984"/>
            <a:ext cx="1980000" cy="262877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[ T - T r a c k 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</a:rPr>
              <a:t>t-type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</a:rPr>
              <a:t>  </a:t>
            </a:r>
            <a:r>
              <a:rPr lang="en-US" altLang="ja-JP" sz="1400" dirty="0" err="1">
                <a:latin typeface="Tahoma" panose="020B0604030504040204" pitchFamily="34" charset="0"/>
              </a:rPr>
              <a:t>nt</a:t>
            </a:r>
            <a:r>
              <a:rPr lang="en-US" altLang="ja-JP" sz="1400" dirty="0">
                <a:latin typeface="Tahoma" panose="020B0604030504040204" pitchFamily="34" charset="0"/>
              </a:rPr>
              <a:t> =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</a:rPr>
              <a:t>$  0.0  1.0e+9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tmin =     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tmax =    </a:t>
            </a:r>
            <a:r>
              <a:rPr lang="en-US" altLang="ja-JP" sz="1400" dirty="0">
                <a:latin typeface="Tahoma" panose="020B0604030504040204" pitchFamily="34" charset="0"/>
              </a:rPr>
              <a:t>5</a:t>
            </a:r>
            <a:r>
              <a:rPr lang="pt-BR" altLang="ja-JP" sz="1400" dirty="0">
                <a:latin typeface="Tahoma" panose="020B0604030504040204" pitchFamily="34" charset="0"/>
              </a:rPr>
              <a:t>.0</a:t>
            </a:r>
            <a:endParaRPr lang="en-US" altLang="ja-JP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axis = xz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file = track_xz.out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part = all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6" name="Text Box 1030"/>
          <p:cNvSpPr txBox="1">
            <a:spLocks noChangeArrowheads="1"/>
          </p:cNvSpPr>
          <p:nvPr/>
        </p:nvSpPr>
        <p:spPr bwMode="auto">
          <a:xfrm>
            <a:off x="179512" y="3284984"/>
            <a:ext cx="1195388" cy="40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  <a:latin typeface="Tahoma" panose="020B0604030504040204" pitchFamily="34" charset="0"/>
              </a:rPr>
              <a:t>lec02.inp</a:t>
            </a:r>
          </a:p>
        </p:txBody>
      </p:sp>
      <p:sp>
        <p:nvSpPr>
          <p:cNvPr id="17" name="Text Box 1030"/>
          <p:cNvSpPr txBox="1">
            <a:spLocks noChangeArrowheads="1"/>
          </p:cNvSpPr>
          <p:nvPr/>
        </p:nvSpPr>
        <p:spPr bwMode="auto">
          <a:xfrm>
            <a:off x="3707904" y="3284984"/>
            <a:ext cx="1450975" cy="369888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track_xz</a:t>
            </a:r>
            <a:r>
              <a:rPr lang="en-US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.eps</a:t>
            </a:r>
          </a:p>
        </p:txBody>
      </p:sp>
      <p:cxnSp>
        <p:nvCxnSpPr>
          <p:cNvPr id="18" name="直線コネクタ 17"/>
          <p:cNvCxnSpPr/>
          <p:nvPr/>
        </p:nvCxnSpPr>
        <p:spPr>
          <a:xfrm>
            <a:off x="1580034" y="5708317"/>
            <a:ext cx="79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043"/>
          <p:cNvSpPr>
            <a:spLocks noChangeArrowheads="1"/>
          </p:cNvSpPr>
          <p:nvPr/>
        </p:nvSpPr>
        <p:spPr bwMode="auto">
          <a:xfrm>
            <a:off x="1557188" y="3750187"/>
            <a:ext cx="1440000" cy="111066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テキスト ボックス 3">
            <a:extLst>
              <a:ext uri="{FF2B5EF4-FFF2-40B4-BE49-F238E27FC236}">
                <a16:creationId xmlns:a16="http://schemas.microsoft.com/office/drawing/2014/main" id="{290B79CE-FC85-4BFF-8701-8AB2AC919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711" y="5303168"/>
            <a:ext cx="3849688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</a:rPr>
              <a:t>What are the individual behaviors of </a:t>
            </a:r>
            <a:r>
              <a:rPr lang="en-US" altLang="ja-JP" sz="1800" baseline="30000" dirty="0">
                <a:solidFill>
                  <a:srgbClr val="000000"/>
                </a:solidFill>
              </a:rPr>
              <a:t>12</a:t>
            </a:r>
            <a:r>
              <a:rPr lang="en-US" altLang="ja-JP" sz="1800" dirty="0">
                <a:solidFill>
                  <a:srgbClr val="000000"/>
                </a:solidFill>
              </a:rPr>
              <a:t>C, protons, and neutrons?</a:t>
            </a:r>
            <a:endParaRPr lang="ja-JP" altLang="en-US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2" name="Text Box 5">
            <a:extLst>
              <a:ext uri="{FF2B5EF4-FFF2-40B4-BE49-F238E27FC236}">
                <a16:creationId xmlns:a16="http://schemas.microsoft.com/office/drawing/2014/main" id="{72189B9F-1BBA-4217-A3BF-50ACD76BA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6400800"/>
            <a:ext cx="551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Tally for calculating physical quantities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F3ADCAA-84B9-4520-8A20-1D5DE5A7A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-242888"/>
            <a:ext cx="86868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4800" kern="0" dirty="0">
                <a:solidFill>
                  <a:srgbClr val="000000"/>
                </a:solidFill>
                <a:latin typeface="+mn-lt"/>
              </a:rPr>
              <a:t>Answer 6</a:t>
            </a:r>
            <a:endParaRPr lang="ja-JP" altLang="en-US" sz="48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2" name="Text Box 1030"/>
          <p:cNvSpPr txBox="1">
            <a:spLocks noChangeArrowheads="1"/>
          </p:cNvSpPr>
          <p:nvPr/>
        </p:nvSpPr>
        <p:spPr bwMode="auto">
          <a:xfrm>
            <a:off x="6301320" y="1372171"/>
            <a:ext cx="1450975" cy="369887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Tahoma" panose="020B0604030504040204" pitchFamily="34" charset="0"/>
              </a:rPr>
              <a:t>track_xz.eps</a:t>
            </a:r>
          </a:p>
        </p:txBody>
      </p:sp>
      <p:sp>
        <p:nvSpPr>
          <p:cNvPr id="23" name="テキスト ボックス 2"/>
          <p:cNvSpPr txBox="1">
            <a:spLocks noChangeArrowheads="1"/>
          </p:cNvSpPr>
          <p:nvPr/>
        </p:nvSpPr>
        <p:spPr bwMode="auto">
          <a:xfrm>
            <a:off x="4039369" y="2096497"/>
            <a:ext cx="1250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+mn-lt"/>
              </a:rPr>
              <a:t>1</a:t>
            </a:r>
            <a:r>
              <a:rPr lang="en-US" altLang="ja-JP" sz="1800" baseline="30000" dirty="0">
                <a:latin typeface="+mn-lt"/>
              </a:rPr>
              <a:t>st</a:t>
            </a:r>
            <a:r>
              <a:rPr lang="en-US" altLang="ja-JP" sz="1800" dirty="0">
                <a:latin typeface="+mn-lt"/>
              </a:rPr>
              <a:t> page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+mn-lt"/>
              </a:rPr>
              <a:t>(part = </a:t>
            </a:r>
            <a:r>
              <a:rPr lang="en-US" altLang="ja-JP" sz="1800" baseline="30000" dirty="0">
                <a:latin typeface="+mn-lt"/>
              </a:rPr>
              <a:t>12</a:t>
            </a:r>
            <a:r>
              <a:rPr lang="en-US" altLang="ja-JP" sz="1800" dirty="0">
                <a:latin typeface="+mn-lt"/>
              </a:rPr>
              <a:t>C)</a:t>
            </a:r>
            <a:endParaRPr lang="ja-JP" altLang="en-US" sz="1800" dirty="0">
              <a:latin typeface="+mn-lt"/>
            </a:endParaRPr>
          </a:p>
        </p:txBody>
      </p:sp>
      <p:sp>
        <p:nvSpPr>
          <p:cNvPr id="25" name="テキスト ボックス 20"/>
          <p:cNvSpPr txBox="1">
            <a:spLocks noChangeArrowheads="1"/>
          </p:cNvSpPr>
          <p:nvPr/>
        </p:nvSpPr>
        <p:spPr bwMode="auto">
          <a:xfrm>
            <a:off x="4039369" y="3582541"/>
            <a:ext cx="16065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+mn-lt"/>
              </a:rPr>
              <a:t>2</a:t>
            </a:r>
            <a:r>
              <a:rPr lang="en-US" altLang="ja-JP" sz="1800" baseline="30000" dirty="0">
                <a:latin typeface="+mn-lt"/>
              </a:rPr>
              <a:t>nd</a:t>
            </a:r>
            <a:r>
              <a:rPr lang="en-US" altLang="ja-JP" sz="1800" dirty="0">
                <a:latin typeface="+mn-lt"/>
              </a:rPr>
              <a:t> page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+mn-lt"/>
              </a:rPr>
              <a:t>(part = proton)</a:t>
            </a:r>
            <a:endParaRPr lang="ja-JP" altLang="en-US" sz="1800" dirty="0">
              <a:latin typeface="+mn-lt"/>
            </a:endParaRPr>
          </a:p>
        </p:txBody>
      </p:sp>
      <p:sp>
        <p:nvSpPr>
          <p:cNvPr id="26" name="テキスト ボックス 21"/>
          <p:cNvSpPr txBox="1">
            <a:spLocks noChangeArrowheads="1"/>
          </p:cNvSpPr>
          <p:nvPr/>
        </p:nvSpPr>
        <p:spPr bwMode="auto">
          <a:xfrm>
            <a:off x="4039369" y="5083746"/>
            <a:ext cx="16482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+mn-lt"/>
              </a:rPr>
              <a:t>3</a:t>
            </a:r>
            <a:r>
              <a:rPr lang="en-US" altLang="ja-JP" sz="1800" baseline="30000" dirty="0">
                <a:latin typeface="+mn-lt"/>
              </a:rPr>
              <a:t>rd</a:t>
            </a:r>
            <a:r>
              <a:rPr lang="en-US" altLang="ja-JP" sz="1800" dirty="0">
                <a:latin typeface="+mn-lt"/>
              </a:rPr>
              <a:t> page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+mn-lt"/>
              </a:rPr>
              <a:t>(part = neutron)</a:t>
            </a:r>
            <a:endParaRPr lang="ja-JP" altLang="en-US" sz="1800" dirty="0">
              <a:latin typeface="+mn-lt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3"/>
          <a:srcRect l="14563" t="42271" r="30312" b="21292"/>
          <a:stretch/>
        </p:blipFill>
        <p:spPr>
          <a:xfrm>
            <a:off x="5652120" y="1810320"/>
            <a:ext cx="3061133" cy="1443086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4"/>
          <a:srcRect l="14563" t="42271" r="30312" b="21292"/>
          <a:stretch/>
        </p:blipFill>
        <p:spPr>
          <a:xfrm>
            <a:off x="5652120" y="3302273"/>
            <a:ext cx="3061133" cy="1443086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5"/>
          <a:srcRect l="14563" t="42271" r="30312" b="21292"/>
          <a:stretch/>
        </p:blipFill>
        <p:spPr>
          <a:xfrm>
            <a:off x="5652120" y="4794226"/>
            <a:ext cx="3061133" cy="1443086"/>
          </a:xfrm>
          <a:prstGeom prst="rect">
            <a:avLst/>
          </a:prstGeom>
        </p:spPr>
      </p:pic>
      <p:sp>
        <p:nvSpPr>
          <p:cNvPr id="30" name="Text Box 1031"/>
          <p:cNvSpPr txBox="1">
            <a:spLocks noChangeArrowheads="1"/>
          </p:cNvSpPr>
          <p:nvPr/>
        </p:nvSpPr>
        <p:spPr bwMode="auto">
          <a:xfrm>
            <a:off x="1504230" y="1372171"/>
            <a:ext cx="2340000" cy="262877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[ T - T r a c k 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</a:rPr>
              <a:t>t-type = </a:t>
            </a:r>
            <a:r>
              <a:rPr lang="en-US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</a:rPr>
              <a:t>  </a:t>
            </a:r>
            <a:r>
              <a:rPr lang="en-US" altLang="ja-JP" sz="1400" dirty="0" err="1">
                <a:latin typeface="Tahoma" panose="020B0604030504040204" pitchFamily="34" charset="0"/>
              </a:rPr>
              <a:t>nt</a:t>
            </a:r>
            <a:r>
              <a:rPr lang="en-US" altLang="ja-JP" sz="1400" dirty="0">
                <a:latin typeface="Tahoma" panose="020B0604030504040204" pitchFamily="34" charset="0"/>
              </a:rPr>
              <a:t> = </a:t>
            </a:r>
            <a:r>
              <a:rPr lang="en-US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</a:rPr>
              <a:t>  0.0  1.0e+9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$</a:t>
            </a:r>
            <a:r>
              <a:rPr lang="pt-BR" altLang="ja-JP" sz="1400" dirty="0">
                <a:latin typeface="Tahoma" panose="020B0604030504040204" pitchFamily="34" charset="0"/>
              </a:rPr>
              <a:t>  tmin =     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$</a:t>
            </a:r>
            <a:r>
              <a:rPr lang="pt-BR" altLang="ja-JP" sz="1400" dirty="0">
                <a:latin typeface="Tahoma" panose="020B0604030504040204" pitchFamily="34" charset="0"/>
              </a:rPr>
              <a:t>  tmax =    </a:t>
            </a:r>
            <a:r>
              <a:rPr lang="en-US" altLang="ja-JP" sz="1400" dirty="0">
                <a:latin typeface="Tahoma" panose="020B0604030504040204" pitchFamily="34" charset="0"/>
              </a:rPr>
              <a:t>5</a:t>
            </a:r>
            <a:r>
              <a:rPr lang="pt-BR" altLang="ja-JP" sz="1400" dirty="0">
                <a:latin typeface="Tahoma" panose="020B0604030504040204" pitchFamily="34" charset="0"/>
              </a:rPr>
              <a:t>.0</a:t>
            </a:r>
            <a:endParaRPr lang="en-US" altLang="ja-JP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axis = xz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file = track_xz.out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part = </a:t>
            </a: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12C proton neutron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1" name="Text Box 1030"/>
          <p:cNvSpPr txBox="1">
            <a:spLocks noChangeArrowheads="1"/>
          </p:cNvSpPr>
          <p:nvPr/>
        </p:nvSpPr>
        <p:spPr bwMode="auto">
          <a:xfrm>
            <a:off x="179512" y="1372171"/>
            <a:ext cx="1195388" cy="40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  <a:latin typeface="Tahoma" panose="020B0604030504040204" pitchFamily="34" charset="0"/>
              </a:rPr>
              <a:t>lec02.inp</a:t>
            </a:r>
          </a:p>
        </p:txBody>
      </p:sp>
      <p:sp>
        <p:nvSpPr>
          <p:cNvPr id="14" name="テキスト ボックス 20">
            <a:extLst>
              <a:ext uri="{FF2B5EF4-FFF2-40B4-BE49-F238E27FC236}">
                <a16:creationId xmlns:a16="http://schemas.microsoft.com/office/drawing/2014/main" id="{EB69FCB3-30B2-4390-920E-34393A21A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744538"/>
            <a:ext cx="6470923" cy="46166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Show the fluences of individual particle species.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AB8922C2-7B94-474D-BE93-D2666380D1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239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 dirty="0">
                <a:latin typeface="+mn-lt"/>
              </a:rPr>
              <a:t>How to define Tally</a:t>
            </a:r>
            <a:endParaRPr lang="ja-JP" altLang="en-US" sz="4800" dirty="0">
              <a:latin typeface="+mn-lt"/>
            </a:endParaRPr>
          </a:p>
        </p:txBody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BBB15067-FC54-46E0-90CE-C38F0CA33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6400800"/>
            <a:ext cx="551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Tally for calculating physical quantities</a:t>
            </a: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AF8DF845-04CB-4C20-ABBD-B9E31CBAF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595438"/>
            <a:ext cx="7867650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400" dirty="0">
                <a:cs typeface="Arial" pitchFamily="34" charset="0"/>
              </a:rPr>
              <a:t>what physical quantities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        Select types of tally: 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[T-Track], [T-Deposit] etc. 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in where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        Select geometrical mesh: 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mesh = </a:t>
            </a:r>
            <a:r>
              <a:rPr lang="en-US" altLang="ja-JP" sz="2400" dirty="0" err="1">
                <a:solidFill>
                  <a:srgbClr val="3333CC"/>
                </a:solidFill>
                <a:cs typeface="Arial" pitchFamily="34" charset="0"/>
              </a:rPr>
              <a:t>reg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, xyz, r-z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of what particle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        Select particle type: 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part = neutron, proton etc.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in which unit </a:t>
            </a:r>
            <a:r>
              <a:rPr lang="en-US" altLang="ja-JP" sz="2400" i="1" dirty="0">
                <a:solidFill>
                  <a:srgbClr val="000000"/>
                </a:solidFill>
                <a:cs typeface="Arial" pitchFamily="34" charset="0"/>
              </a:rPr>
              <a:t>e.g.</a:t>
            </a: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 (cm/source), (1/cm</a:t>
            </a:r>
            <a:r>
              <a:rPr lang="en-US" altLang="ja-JP" sz="2400" baseline="30000" dirty="0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/source) etc.</a:t>
            </a:r>
            <a:r>
              <a:rPr lang="ja-JP" altLang="en-US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en-US" altLang="ja-JP" sz="2400" dirty="0">
              <a:solidFill>
                <a:srgbClr val="000000"/>
              </a:solidFill>
              <a:cs typeface="Arial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        Select unit: 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unit = 1, 2, 3 …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400" dirty="0">
                <a:solidFill>
                  <a:srgbClr val="FF0000"/>
                </a:solidFill>
                <a:cs typeface="Arial" pitchFamily="34" charset="0"/>
              </a:rPr>
              <a:t>in what output form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        Select output axis: 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axis = </a:t>
            </a:r>
            <a:r>
              <a:rPr lang="en-US" altLang="ja-JP" sz="2400" dirty="0" err="1">
                <a:solidFill>
                  <a:srgbClr val="3333CC"/>
                </a:solidFill>
                <a:cs typeface="Arial" pitchFamily="34" charset="0"/>
              </a:rPr>
              <a:t>eng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, </a:t>
            </a:r>
            <a:r>
              <a:rPr lang="en-US" altLang="ja-JP" sz="2400" dirty="0" err="1">
                <a:solidFill>
                  <a:srgbClr val="3333CC"/>
                </a:solidFill>
                <a:cs typeface="Arial" pitchFamily="34" charset="0"/>
              </a:rPr>
              <a:t>reg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, </a:t>
            </a:r>
            <a:r>
              <a:rPr lang="en-US" altLang="ja-JP" sz="2400" dirty="0" err="1">
                <a:solidFill>
                  <a:srgbClr val="3333CC"/>
                </a:solidFill>
                <a:cs typeface="Arial" pitchFamily="34" charset="0"/>
              </a:rPr>
              <a:t>xy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, etc.</a:t>
            </a:r>
          </a:p>
        </p:txBody>
      </p:sp>
      <p:sp>
        <p:nvSpPr>
          <p:cNvPr id="59400" name="Rectangle 8">
            <a:extLst>
              <a:ext uri="{FF2B5EF4-FFF2-40B4-BE49-F238E27FC236}">
                <a16:creationId xmlns:a16="http://schemas.microsoft.com/office/drawing/2014/main" id="{432175BB-B2CC-46A8-A5A7-5733E3F34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1125538"/>
            <a:ext cx="37750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ja-JP" sz="2400">
                <a:solidFill>
                  <a:srgbClr val="3333CC"/>
                </a:solidFill>
                <a:latin typeface="+mn-lt"/>
                <a:cs typeface="Arial" charset="0"/>
              </a:rPr>
              <a:t>You have to determine …</a:t>
            </a:r>
            <a:endParaRPr lang="en-US" altLang="ja-JP" sz="1800">
              <a:solidFill>
                <a:srgbClr val="3333CC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7472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2">
            <a:extLst>
              <a:ext uri="{FF2B5EF4-FFF2-40B4-BE49-F238E27FC236}">
                <a16:creationId xmlns:a16="http://schemas.microsoft.com/office/drawing/2014/main" id="{DCD2AF1D-0CEA-4ACA-9806-9CA86B97743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42888"/>
            <a:ext cx="86868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>
                <a:latin typeface="+mn-lt"/>
              </a:rPr>
              <a:t>Exercise 7</a:t>
            </a:r>
            <a:endParaRPr lang="ja-JP" altLang="en-US" sz="4800">
              <a:latin typeface="+mn-lt"/>
            </a:endParaRPr>
          </a:p>
        </p:txBody>
      </p:sp>
      <p:sp>
        <p:nvSpPr>
          <p:cNvPr id="76808" name="テキスト ボックス 20">
            <a:extLst>
              <a:ext uri="{FF2B5EF4-FFF2-40B4-BE49-F238E27FC236}">
                <a16:creationId xmlns:a16="http://schemas.microsoft.com/office/drawing/2014/main" id="{3F3B76E6-4DD7-4077-BA0F-AA47C6AEF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87" y="742950"/>
            <a:ext cx="6857826" cy="46166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Show the particle fluence with its energy distribution.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7530" name="Text Box 5">
            <a:extLst>
              <a:ext uri="{FF2B5EF4-FFF2-40B4-BE49-F238E27FC236}">
                <a16:creationId xmlns:a16="http://schemas.microsoft.com/office/drawing/2014/main" id="{32D64448-D8FD-4703-B7EC-74BCF8779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6400800"/>
            <a:ext cx="551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Tally for calculating physical quantities</a:t>
            </a:r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1504230" y="1412776"/>
            <a:ext cx="1980000" cy="331236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[ T - T r a c k 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x-type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  nx = 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z-type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  nz = 200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</a:rPr>
              <a:t>e-type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</a:rPr>
              <a:t>  ne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</a:rPr>
              <a:t>  0.0  5000.0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unit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axis = xz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file = track_xz.out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latin typeface="Tahoma" panose="020B0604030504040204" pitchFamily="34" charset="0"/>
            </a:endParaRPr>
          </a:p>
        </p:txBody>
      </p:sp>
      <p:sp>
        <p:nvSpPr>
          <p:cNvPr id="14" name="Text Box 1030"/>
          <p:cNvSpPr txBox="1">
            <a:spLocks noChangeArrowheads="1"/>
          </p:cNvSpPr>
          <p:nvPr/>
        </p:nvSpPr>
        <p:spPr bwMode="auto">
          <a:xfrm>
            <a:off x="179512" y="1412776"/>
            <a:ext cx="1195388" cy="40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  <a:latin typeface="Tahoma" panose="020B0604030504040204" pitchFamily="34" charset="0"/>
              </a:rPr>
              <a:t>lec02.inp</a:t>
            </a:r>
          </a:p>
        </p:txBody>
      </p:sp>
      <p:cxnSp>
        <p:nvCxnSpPr>
          <p:cNvPr id="15" name="直線コネクタ 14"/>
          <p:cNvCxnSpPr/>
          <p:nvPr/>
        </p:nvCxnSpPr>
        <p:spPr>
          <a:xfrm>
            <a:off x="1816734" y="2305447"/>
            <a:ext cx="72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043"/>
          <p:cNvSpPr>
            <a:spLocks noChangeArrowheads="1"/>
          </p:cNvSpPr>
          <p:nvPr/>
        </p:nvSpPr>
        <p:spPr bwMode="auto">
          <a:xfrm>
            <a:off x="1557188" y="3163386"/>
            <a:ext cx="1440000" cy="64470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1816734" y="2943994"/>
            <a:ext cx="72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1600622" y="4221088"/>
            <a:ext cx="72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1600622" y="4437112"/>
            <a:ext cx="144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16">
            <a:extLst>
              <a:ext uri="{FF2B5EF4-FFF2-40B4-BE49-F238E27FC236}">
                <a16:creationId xmlns:a16="http://schemas.microsoft.com/office/drawing/2014/main" id="{F2F281D2-E9EB-416A-B7AB-20A4F39E4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1412776"/>
            <a:ext cx="534965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ja-JP" sz="2400" dirty="0">
                <a:solidFill>
                  <a:srgbClr val="000000"/>
                </a:solidFill>
              </a:rPr>
              <a:t>Replace “axis = </a:t>
            </a:r>
            <a:r>
              <a:rPr lang="en-US" altLang="ja-JP" sz="2400" dirty="0" err="1">
                <a:solidFill>
                  <a:srgbClr val="000000"/>
                </a:solidFill>
              </a:rPr>
              <a:t>xz</a:t>
            </a:r>
            <a:r>
              <a:rPr lang="en-US" altLang="ja-JP" sz="2400" dirty="0">
                <a:solidFill>
                  <a:srgbClr val="000000"/>
                </a:solidFill>
              </a:rPr>
              <a:t>” by “axis = </a:t>
            </a:r>
            <a:r>
              <a:rPr lang="en-US" altLang="ja-JP" sz="2400" dirty="0" err="1">
                <a:solidFill>
                  <a:srgbClr val="000000"/>
                </a:solidFill>
              </a:rPr>
              <a:t>eng</a:t>
            </a:r>
            <a:r>
              <a:rPr lang="en-US" altLang="ja-JP" sz="2400" dirty="0">
                <a:solidFill>
                  <a:srgbClr val="000000"/>
                </a:solidFill>
              </a:rPr>
              <a:t>”.</a:t>
            </a:r>
            <a:endParaRPr lang="en-US" altLang="ja-JP" sz="2400" dirty="0">
              <a:solidFill>
                <a:srgbClr val="000000"/>
              </a:solidFill>
              <a:latin typeface="+mn-lt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ja-JP" sz="8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ja-JP" sz="2400" dirty="0">
                <a:solidFill>
                  <a:srgbClr val="000000"/>
                </a:solidFill>
              </a:rPr>
              <a:t>Set “e-type = 2” and set ne, </a:t>
            </a:r>
            <a:r>
              <a:rPr lang="en-US" altLang="ja-JP" sz="2400" dirty="0" err="1">
                <a:solidFill>
                  <a:srgbClr val="000000"/>
                </a:solidFill>
              </a:rPr>
              <a:t>emin</a:t>
            </a:r>
            <a:r>
              <a:rPr lang="en-US" altLang="ja-JP" sz="2400" dirty="0">
                <a:solidFill>
                  <a:srgbClr val="000000"/>
                </a:solidFill>
              </a:rPr>
              <a:t>, and </a:t>
            </a:r>
            <a:r>
              <a:rPr lang="en-US" altLang="ja-JP" sz="2400" dirty="0" err="1">
                <a:solidFill>
                  <a:srgbClr val="000000"/>
                </a:solidFill>
              </a:rPr>
              <a:t>emax</a:t>
            </a:r>
            <a:r>
              <a:rPr lang="en-US" altLang="ja-JP" sz="2400" dirty="0">
                <a:solidFill>
                  <a:srgbClr val="000000"/>
                </a:solidFill>
              </a:rPr>
              <a:t> to be 100, 0.0, and 5000.0, respectively.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    (See “How to Define a Mesh” in p. 29.)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ja-JP" sz="8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ja-JP" sz="2400" dirty="0">
                <a:solidFill>
                  <a:srgbClr val="000000"/>
                </a:solidFill>
              </a:rPr>
              <a:t>Set “</a:t>
            </a:r>
            <a:r>
              <a:rPr lang="en-US" altLang="ja-JP" sz="2400" dirty="0" err="1">
                <a:solidFill>
                  <a:srgbClr val="000000"/>
                </a:solidFill>
              </a:rPr>
              <a:t>nx</a:t>
            </a:r>
            <a:r>
              <a:rPr lang="en-US" altLang="ja-JP" sz="2400" dirty="0">
                <a:solidFill>
                  <a:srgbClr val="000000"/>
                </a:solidFill>
              </a:rPr>
              <a:t> = 1”</a:t>
            </a:r>
            <a:r>
              <a:rPr lang="ja-JP" altLang="en-US" sz="2400" dirty="0">
                <a:solidFill>
                  <a:srgbClr val="000000"/>
                </a:solidFill>
              </a:rPr>
              <a:t> </a:t>
            </a:r>
            <a:r>
              <a:rPr lang="en-US" altLang="ja-JP" sz="2400" dirty="0">
                <a:solidFill>
                  <a:srgbClr val="000000"/>
                </a:solidFill>
              </a:rPr>
              <a:t>and “</a:t>
            </a:r>
            <a:r>
              <a:rPr lang="en-US" altLang="ja-JP" sz="2400" dirty="0" err="1">
                <a:solidFill>
                  <a:srgbClr val="000000"/>
                </a:solidFill>
              </a:rPr>
              <a:t>nz</a:t>
            </a:r>
            <a:r>
              <a:rPr lang="en-US" altLang="ja-JP" sz="2400" dirty="0">
                <a:solidFill>
                  <a:srgbClr val="000000"/>
                </a:solidFill>
              </a:rPr>
              <a:t> = 1” to reduce the number of pages in the output.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ja-JP" sz="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ja-JP" sz="2400" dirty="0">
                <a:solidFill>
                  <a:srgbClr val="000000"/>
                </a:solidFill>
              </a:rPr>
              <a:t>Change the output file name to “</a:t>
            </a:r>
            <a:r>
              <a:rPr lang="en-US" altLang="ja-JP" sz="2400" dirty="0" err="1">
                <a:solidFill>
                  <a:srgbClr val="000000"/>
                </a:solidFill>
              </a:rPr>
              <a:t>track_eng.out</a:t>
            </a:r>
            <a:r>
              <a:rPr lang="en-US" altLang="ja-JP" sz="2400" dirty="0">
                <a:solidFill>
                  <a:srgbClr val="000000"/>
                </a:solidFill>
              </a:rPr>
              <a:t>”.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6" name="Text Box 5">
            <a:extLst>
              <a:ext uri="{FF2B5EF4-FFF2-40B4-BE49-F238E27FC236}">
                <a16:creationId xmlns:a16="http://schemas.microsoft.com/office/drawing/2014/main" id="{A4D489D4-86BC-48AC-86B3-44C59A93C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6400800"/>
            <a:ext cx="551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Tally for calculating physical quantities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62E9EFE1-138B-4BD9-8053-0712DC3ED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-242888"/>
            <a:ext cx="86868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4800" kern="0" dirty="0">
                <a:latin typeface="+mn-lt"/>
              </a:rPr>
              <a:t>Answer 7</a:t>
            </a:r>
            <a:endParaRPr lang="ja-JP" altLang="en-US" sz="4800" kern="0" dirty="0">
              <a:latin typeface="+mn-lt"/>
            </a:endParaRPr>
          </a:p>
        </p:txBody>
      </p:sp>
      <p:sp>
        <p:nvSpPr>
          <p:cNvPr id="14" name="テキスト ボックス 20">
            <a:extLst>
              <a:ext uri="{FF2B5EF4-FFF2-40B4-BE49-F238E27FC236}">
                <a16:creationId xmlns:a16="http://schemas.microsoft.com/office/drawing/2014/main" id="{3F3B76E6-4DD7-4077-BA0F-AA47C6AEF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87" y="742950"/>
            <a:ext cx="6857826" cy="46166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Show the particle fluence with its energy distribution.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/>
          <a:srcRect l="15350" t="22396" r="16138" b="10250"/>
          <a:stretch/>
        </p:blipFill>
        <p:spPr>
          <a:xfrm>
            <a:off x="3895480" y="1809626"/>
            <a:ext cx="4842120" cy="3395066"/>
          </a:xfrm>
          <a:prstGeom prst="rect">
            <a:avLst/>
          </a:prstGeom>
        </p:spPr>
      </p:pic>
      <p:cxnSp>
        <p:nvCxnSpPr>
          <p:cNvPr id="16" name="直線矢印コネクタ 15"/>
          <p:cNvCxnSpPr/>
          <p:nvPr/>
        </p:nvCxnSpPr>
        <p:spPr>
          <a:xfrm>
            <a:off x="6300192" y="3033762"/>
            <a:ext cx="648072" cy="2042711"/>
          </a:xfrm>
          <a:prstGeom prst="straightConnector1">
            <a:avLst/>
          </a:prstGeom>
          <a:ln w="190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1504230" y="1412775"/>
            <a:ext cx="1980000" cy="37037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[ T - T r a c k 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x-type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  nx = </a:t>
            </a: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z-type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  nz = </a:t>
            </a: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</a:rPr>
              <a:t>e-type = </a:t>
            </a:r>
            <a:r>
              <a:rPr lang="en-US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</a:rPr>
              <a:t>  ne = </a:t>
            </a:r>
            <a:r>
              <a:rPr lang="en-US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$</a:t>
            </a:r>
            <a:r>
              <a:rPr lang="en-US" altLang="ja-JP" sz="1400" dirty="0">
                <a:latin typeface="Tahoma" panose="020B0604030504040204" pitchFamily="34" charset="0"/>
              </a:rPr>
              <a:t>  0.0  5000.0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  emin = 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  emax = 5000.0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unit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axis = </a:t>
            </a: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eng</a:t>
            </a:r>
            <a:r>
              <a:rPr lang="pt-BR" altLang="ja-JP" sz="1400" dirty="0">
                <a:latin typeface="Tahoma" panose="020B060403050404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file = track_</a:t>
            </a: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eng</a:t>
            </a:r>
            <a:r>
              <a:rPr lang="pt-BR" altLang="ja-JP" sz="1400" dirty="0">
                <a:latin typeface="Tahoma" panose="020B0604030504040204" pitchFamily="34" charset="0"/>
              </a:rPr>
              <a:t>.out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latin typeface="Tahoma" panose="020B0604030504040204" pitchFamily="34" charset="0"/>
            </a:endParaRPr>
          </a:p>
        </p:txBody>
      </p:sp>
      <p:sp>
        <p:nvSpPr>
          <p:cNvPr id="20" name="Text Box 1030"/>
          <p:cNvSpPr txBox="1">
            <a:spLocks noChangeArrowheads="1"/>
          </p:cNvSpPr>
          <p:nvPr/>
        </p:nvSpPr>
        <p:spPr bwMode="auto">
          <a:xfrm>
            <a:off x="179512" y="1412776"/>
            <a:ext cx="1195388" cy="40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  <a:latin typeface="Tahoma" panose="020B0604030504040204" pitchFamily="34" charset="0"/>
              </a:rPr>
              <a:t>lec02.inp</a:t>
            </a:r>
          </a:p>
        </p:txBody>
      </p:sp>
      <p:sp>
        <p:nvSpPr>
          <p:cNvPr id="21" name="Text Box 1030"/>
          <p:cNvSpPr txBox="1">
            <a:spLocks noChangeArrowheads="1"/>
          </p:cNvSpPr>
          <p:nvPr/>
        </p:nvSpPr>
        <p:spPr bwMode="auto">
          <a:xfrm>
            <a:off x="3775720" y="1412776"/>
            <a:ext cx="1612900" cy="3683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track_</a:t>
            </a:r>
            <a:r>
              <a:rPr lang="en-US" altLang="ja-JP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eng</a:t>
            </a:r>
            <a:r>
              <a:rPr lang="pt-BR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.</a:t>
            </a:r>
            <a:r>
              <a:rPr lang="en-US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eps</a:t>
            </a:r>
          </a:p>
        </p:txBody>
      </p:sp>
      <p:sp>
        <p:nvSpPr>
          <p:cNvPr id="22" name="テキスト ボックス 16">
            <a:extLst>
              <a:ext uri="{FF2B5EF4-FFF2-40B4-BE49-F238E27FC236}">
                <a16:creationId xmlns:a16="http://schemas.microsoft.com/office/drawing/2014/main" id="{CC1138F5-66F9-4A2B-B469-D7E891854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720" y="5048739"/>
            <a:ext cx="1636712" cy="52387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ＭＳ Ｐゴシック" panose="020B0600070205080204" pitchFamily="34" charset="-128"/>
                <a:cs typeface="Tahoma" panose="020B0604030504040204" pitchFamily="34" charset="0"/>
              </a:rPr>
              <a:t>The beam energy is 250×12=3000MeV</a:t>
            </a:r>
            <a:endParaRPr lang="ja-JP" altLang="en-US" sz="1400">
              <a:solidFill>
                <a:srgbClr val="000000"/>
              </a:solidFill>
              <a:latin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23" name="テキスト ボックス 1"/>
          <p:cNvSpPr txBox="1">
            <a:spLocks noChangeArrowheads="1"/>
          </p:cNvSpPr>
          <p:nvPr/>
        </p:nvSpPr>
        <p:spPr bwMode="auto">
          <a:xfrm>
            <a:off x="539552" y="5630805"/>
            <a:ext cx="80648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In the default setting, </a:t>
            </a:r>
            <a:r>
              <a:rPr lang="en-US" altLang="ja-JP" sz="1800" dirty="0" err="1"/>
              <a:t>emin</a:t>
            </a:r>
            <a:r>
              <a:rPr lang="en-US" altLang="ja-JP" sz="1800" dirty="0"/>
              <a:t> and </a:t>
            </a:r>
            <a:r>
              <a:rPr lang="en-US" altLang="ja-JP" sz="1800" dirty="0" err="1"/>
              <a:t>emax</a:t>
            </a:r>
            <a:r>
              <a:rPr lang="en-US" altLang="ja-JP" sz="1800" dirty="0"/>
              <a:t> are defined in the unit of “MeV”. If you want to defined them in the unit of “MeV/u”, specify “</a:t>
            </a:r>
            <a:r>
              <a:rPr lang="en-US" altLang="ja-JP" sz="1800" dirty="0" err="1"/>
              <a:t>iMeVperU</a:t>
            </a:r>
            <a:r>
              <a:rPr lang="en-US" altLang="ja-JP" sz="1800" dirty="0"/>
              <a:t> = 1”</a:t>
            </a:r>
            <a:r>
              <a:rPr lang="ja-JP" altLang="en-US" sz="1800" dirty="0"/>
              <a:t> </a:t>
            </a:r>
            <a:r>
              <a:rPr lang="en-US" altLang="ja-JP" sz="1800" dirty="0"/>
              <a:t>in [Parameter] section.</a:t>
            </a:r>
            <a:endParaRPr lang="ja-JP" alt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>
            <a:extLst>
              <a:ext uri="{FF2B5EF4-FFF2-40B4-BE49-F238E27FC236}">
                <a16:creationId xmlns:a16="http://schemas.microsoft.com/office/drawing/2014/main" id="{217D372E-0D48-4ECB-9820-02F6C05DA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25" y="3357563"/>
            <a:ext cx="8280151" cy="2159000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ja-JP" sz="2400" dirty="0">
                <a:cs typeface="Arial" pitchFamily="34" charset="0"/>
              </a:rPr>
              <a:t>In PHITS, the word of “Tally” used for functions to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400" dirty="0">
                <a:solidFill>
                  <a:schemeClr val="accent2"/>
                </a:solidFill>
                <a:cs typeface="Arial" pitchFamily="34" charset="0"/>
              </a:rPr>
              <a:t> Deduce physical quantities such as flux and deposition energy, 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ja-JP" sz="2400" dirty="0">
                <a:cs typeface="Arial" pitchFamily="34" charset="0"/>
              </a:rPr>
              <a:t>                              or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400" dirty="0">
                <a:solidFill>
                  <a:schemeClr val="accent2"/>
                </a:solidFill>
                <a:cs typeface="Arial" pitchFamily="34" charset="0"/>
              </a:rPr>
              <a:t> Depict the 2D or 3D geometry in certain area.</a:t>
            </a: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26E410-C5E5-439A-A9E9-5DD834B1C9D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8686800" cy="954087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altLang="ja-JP" sz="4800" dirty="0">
                <a:latin typeface="+mn-lt"/>
                <a:cs typeface="Arial" charset="0"/>
              </a:rPr>
              <a:t>What is Tally?</a:t>
            </a:r>
            <a:endParaRPr lang="ja-JP" altLang="en-US" sz="4800" dirty="0">
              <a:latin typeface="+mn-lt"/>
              <a:cs typeface="Arial" charset="0"/>
            </a:endParaRPr>
          </a:p>
        </p:txBody>
      </p:sp>
      <p:sp>
        <p:nvSpPr>
          <p:cNvPr id="46087" name="Text Box 5">
            <a:extLst>
              <a:ext uri="{FF2B5EF4-FFF2-40B4-BE49-F238E27FC236}">
                <a16:creationId xmlns:a16="http://schemas.microsoft.com/office/drawing/2014/main" id="{203AE19E-0DCC-4D2E-AE78-B660E5120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What is tally?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989670" y="1484313"/>
            <a:ext cx="7164660" cy="1296987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squar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ja-JP" sz="2400" dirty="0">
                <a:solidFill>
                  <a:schemeClr val="accent2"/>
                </a:solidFill>
                <a:latin typeface="+mn-lt"/>
              </a:rPr>
              <a:t>Tally</a:t>
            </a:r>
            <a:r>
              <a:rPr lang="en-US" altLang="ja-JP" sz="2400" dirty="0">
                <a:latin typeface="+mn-lt"/>
              </a:rPr>
              <a:t>: a record of the number or amount of something, 	especially one that you can keep adding to;</a:t>
            </a:r>
          </a:p>
          <a:p>
            <a:pPr marL="0" indent="0" algn="r" eaLnBrk="1" hangingPunct="1">
              <a:buFontTx/>
              <a:buNone/>
            </a:pPr>
            <a:r>
              <a:rPr lang="en-US" altLang="ja-JP" sz="1800" dirty="0">
                <a:latin typeface="+mn-lt"/>
              </a:rPr>
              <a:t>[Oxford Advanced Learner’s Dictionary (7th edition), OXFORD.]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1D147CC-EADC-4591-97B9-BB81D9535F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42888"/>
            <a:ext cx="86868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>
                <a:latin typeface="+mn-lt"/>
              </a:rPr>
              <a:t>Exercise 8</a:t>
            </a:r>
            <a:endParaRPr lang="ja-JP" altLang="en-US" sz="4800">
              <a:latin typeface="+mn-lt"/>
            </a:endParaRPr>
          </a:p>
        </p:txBody>
      </p:sp>
      <p:sp>
        <p:nvSpPr>
          <p:cNvPr id="3" name="テキスト ボックス 20">
            <a:extLst>
              <a:ext uri="{FF2B5EF4-FFF2-40B4-BE49-F238E27FC236}">
                <a16:creationId xmlns:a16="http://schemas.microsoft.com/office/drawing/2014/main" id="{C28B6B17-F82C-4B49-BC3A-478138695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1219" y="742950"/>
            <a:ext cx="6221562" cy="46166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Change the horizontal axis to a logarithmic scale.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1626" name="Text Box 5">
            <a:extLst>
              <a:ext uri="{FF2B5EF4-FFF2-40B4-BE49-F238E27FC236}">
                <a16:creationId xmlns:a16="http://schemas.microsoft.com/office/drawing/2014/main" id="{C96C8620-A62E-48C7-8080-69018B7C0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6400800"/>
            <a:ext cx="551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Tally for calculating physical quantities</a:t>
            </a:r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1504230" y="1412775"/>
            <a:ext cx="1980000" cy="37037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[ T - T r a c k 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x-type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  nx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z-type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  nz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</a:rPr>
              <a:t>e-type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</a:rPr>
              <a:t>  ne = 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</a:rPr>
              <a:t>$  0.0  5000.0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emin = 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emax = 5000.0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unit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axis = eng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file = track_eng.out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latin typeface="Tahoma" panose="020B0604030504040204" pitchFamily="34" charset="0"/>
            </a:endParaRPr>
          </a:p>
        </p:txBody>
      </p:sp>
      <p:sp>
        <p:nvSpPr>
          <p:cNvPr id="15" name="Text Box 1030"/>
          <p:cNvSpPr txBox="1">
            <a:spLocks noChangeArrowheads="1"/>
          </p:cNvSpPr>
          <p:nvPr/>
        </p:nvSpPr>
        <p:spPr bwMode="auto">
          <a:xfrm>
            <a:off x="179512" y="1412776"/>
            <a:ext cx="1195388" cy="40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  <a:latin typeface="Tahoma" panose="020B0604030504040204" pitchFamily="34" charset="0"/>
              </a:rPr>
              <a:t>lec02.inp</a:t>
            </a:r>
          </a:p>
        </p:txBody>
      </p:sp>
      <p:cxnSp>
        <p:nvCxnSpPr>
          <p:cNvPr id="16" name="直線コネクタ 15"/>
          <p:cNvCxnSpPr/>
          <p:nvPr/>
        </p:nvCxnSpPr>
        <p:spPr>
          <a:xfrm>
            <a:off x="1591097" y="3404617"/>
            <a:ext cx="86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1705397" y="4014589"/>
            <a:ext cx="90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3"/>
          <a:srcRect l="15350" t="22396" r="16138" b="10250"/>
          <a:stretch/>
        </p:blipFill>
        <p:spPr>
          <a:xfrm>
            <a:off x="4108194" y="2444939"/>
            <a:ext cx="4496254" cy="3152561"/>
          </a:xfrm>
          <a:prstGeom prst="rect">
            <a:avLst/>
          </a:prstGeom>
        </p:spPr>
      </p:pic>
      <p:sp>
        <p:nvSpPr>
          <p:cNvPr id="19" name="Text Box 1030"/>
          <p:cNvSpPr txBox="1">
            <a:spLocks noChangeArrowheads="1"/>
          </p:cNvSpPr>
          <p:nvPr/>
        </p:nvSpPr>
        <p:spPr bwMode="auto">
          <a:xfrm>
            <a:off x="3775720" y="2060848"/>
            <a:ext cx="1612900" cy="3683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800">
                <a:solidFill>
                  <a:srgbClr val="000000"/>
                </a:solidFill>
                <a:latin typeface="Tahoma" panose="020B0604030504040204" pitchFamily="34" charset="0"/>
              </a:rPr>
              <a:t>track_</a:t>
            </a:r>
            <a:r>
              <a:rPr lang="en-US" altLang="ja-JP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eng</a:t>
            </a:r>
            <a:r>
              <a:rPr lang="pt-BR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.</a:t>
            </a:r>
            <a:r>
              <a:rPr lang="en-US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eps</a:t>
            </a:r>
          </a:p>
        </p:txBody>
      </p:sp>
      <p:sp>
        <p:nvSpPr>
          <p:cNvPr id="20" name="テキスト ボックス 13">
            <a:extLst>
              <a:ext uri="{FF2B5EF4-FFF2-40B4-BE49-F238E27FC236}">
                <a16:creationId xmlns:a16="http://schemas.microsoft.com/office/drawing/2014/main" id="{52D5AAB1-C55F-4E4C-B89C-C683D9A14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7663" y="5597500"/>
            <a:ext cx="3608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</a:rPr>
              <a:t>This figure is shown in linear scale.</a:t>
            </a:r>
            <a:endParaRPr lang="ja-JP" altLang="en-US" sz="1800" dirty="0">
              <a:solidFill>
                <a:srgbClr val="000000"/>
              </a:solidFill>
            </a:endParaRPr>
          </a:p>
        </p:txBody>
      </p:sp>
      <p:sp>
        <p:nvSpPr>
          <p:cNvPr id="23" name="テキスト ボックス 16">
            <a:extLst>
              <a:ext uri="{FF2B5EF4-FFF2-40B4-BE49-F238E27FC236}">
                <a16:creationId xmlns:a16="http://schemas.microsoft.com/office/drawing/2014/main" id="{F2F281D2-E9EB-416A-B7AB-20A4F39E4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1412776"/>
            <a:ext cx="53496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ja-JP" sz="2400" dirty="0">
                <a:solidFill>
                  <a:srgbClr val="000000"/>
                </a:solidFill>
              </a:rPr>
              <a:t>Set “e-type=3” and “</a:t>
            </a:r>
            <a:r>
              <a:rPr lang="en-US" altLang="ja-JP" sz="2400" dirty="0" err="1">
                <a:solidFill>
                  <a:srgbClr val="000000"/>
                </a:solidFill>
              </a:rPr>
              <a:t>emin</a:t>
            </a:r>
            <a:r>
              <a:rPr lang="en-US" altLang="ja-JP" sz="2400" dirty="0">
                <a:solidFill>
                  <a:srgbClr val="000000"/>
                </a:solidFill>
              </a:rPr>
              <a:t>=1.0”.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1" name="Text Box 5">
            <a:extLst>
              <a:ext uri="{FF2B5EF4-FFF2-40B4-BE49-F238E27FC236}">
                <a16:creationId xmlns:a16="http://schemas.microsoft.com/office/drawing/2014/main" id="{43CCE56E-C250-47B3-9282-4DFEFA75C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6400800"/>
            <a:ext cx="551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Tally for calculating physical quantities</a:t>
            </a:r>
          </a:p>
        </p:txBody>
      </p:sp>
      <p:sp>
        <p:nvSpPr>
          <p:cNvPr id="113673" name="テキスト ボックス 8">
            <a:extLst>
              <a:ext uri="{FF2B5EF4-FFF2-40B4-BE49-F238E27FC236}">
                <a16:creationId xmlns:a16="http://schemas.microsoft.com/office/drawing/2014/main" id="{AE4E30E1-8DB7-4974-B79D-F262001CC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209" y="5373216"/>
            <a:ext cx="4716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</a:rPr>
              <a:t>We can check the low energy region in detail.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DE4AFD03-EE8A-4093-896D-8DCEE8FAA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-242888"/>
            <a:ext cx="86868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4800" kern="0" dirty="0">
                <a:latin typeface="+mn-lt"/>
              </a:rPr>
              <a:t>Answer 8</a:t>
            </a:r>
            <a:endParaRPr lang="ja-JP" altLang="en-US" sz="4800" kern="0" dirty="0">
              <a:latin typeface="+mn-lt"/>
            </a:endParaRPr>
          </a:p>
        </p:txBody>
      </p:sp>
      <p:sp>
        <p:nvSpPr>
          <p:cNvPr id="10" name="テキスト ボックス 20">
            <a:extLst>
              <a:ext uri="{FF2B5EF4-FFF2-40B4-BE49-F238E27FC236}">
                <a16:creationId xmlns:a16="http://schemas.microsoft.com/office/drawing/2014/main" id="{C28B6B17-F82C-4B49-BC3A-478138695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1219" y="742950"/>
            <a:ext cx="6221562" cy="46166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Change the horizontal axis to a logarithmic scale.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1504230" y="1412775"/>
            <a:ext cx="1980000" cy="37037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[ T - T r a c k 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x-type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  nx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z-type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  nz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</a:rPr>
              <a:t>e-type = </a:t>
            </a:r>
            <a:r>
              <a:rPr lang="en-US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</a:rPr>
              <a:t>  ne = 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</a:rPr>
              <a:t>$  0.0  5000.0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emin = </a:t>
            </a: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1.0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emax = 5000.0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unit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axis = eng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file = track_eng.out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latin typeface="Tahoma" panose="020B0604030504040204" pitchFamily="34" charset="0"/>
            </a:endParaRPr>
          </a:p>
        </p:txBody>
      </p:sp>
      <p:sp>
        <p:nvSpPr>
          <p:cNvPr id="12" name="Text Box 1030"/>
          <p:cNvSpPr txBox="1">
            <a:spLocks noChangeArrowheads="1"/>
          </p:cNvSpPr>
          <p:nvPr/>
        </p:nvSpPr>
        <p:spPr bwMode="auto">
          <a:xfrm>
            <a:off x="179512" y="1412776"/>
            <a:ext cx="1195388" cy="40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  <a:latin typeface="Tahoma" panose="020B0604030504040204" pitchFamily="34" charset="0"/>
              </a:rPr>
              <a:t>lec02.inp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/>
          <a:srcRect l="14563" t="22396" r="16138" b="9146"/>
          <a:stretch/>
        </p:blipFill>
        <p:spPr>
          <a:xfrm>
            <a:off x="3832870" y="1812394"/>
            <a:ext cx="4897742" cy="3450714"/>
          </a:xfrm>
          <a:prstGeom prst="rect">
            <a:avLst/>
          </a:prstGeom>
        </p:spPr>
      </p:pic>
      <p:sp>
        <p:nvSpPr>
          <p:cNvPr id="16" name="Text Box 1030"/>
          <p:cNvSpPr txBox="1">
            <a:spLocks noChangeArrowheads="1"/>
          </p:cNvSpPr>
          <p:nvPr/>
        </p:nvSpPr>
        <p:spPr bwMode="auto">
          <a:xfrm>
            <a:off x="3775720" y="1412776"/>
            <a:ext cx="1612900" cy="3683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track_</a:t>
            </a:r>
            <a:r>
              <a:rPr lang="en-US" altLang="ja-JP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eng</a:t>
            </a:r>
            <a:r>
              <a:rPr lang="pt-BR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.</a:t>
            </a:r>
            <a:r>
              <a:rPr lang="en-US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eps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2">
            <a:extLst>
              <a:ext uri="{FF2B5EF4-FFF2-40B4-BE49-F238E27FC236}">
                <a16:creationId xmlns:a16="http://schemas.microsoft.com/office/drawing/2014/main" id="{E612F5A7-DDC2-4536-B543-2910C2C53FE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-242888"/>
            <a:ext cx="86868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 dirty="0">
                <a:latin typeface="+mn-lt"/>
              </a:rPr>
              <a:t>Exercise 9</a:t>
            </a:r>
            <a:endParaRPr lang="ja-JP" altLang="en-US" sz="4800" dirty="0">
              <a:latin typeface="+mn-lt"/>
            </a:endParaRPr>
          </a:p>
        </p:txBody>
      </p:sp>
      <p:sp>
        <p:nvSpPr>
          <p:cNvPr id="115722" name="Text Box 5">
            <a:extLst>
              <a:ext uri="{FF2B5EF4-FFF2-40B4-BE49-F238E27FC236}">
                <a16:creationId xmlns:a16="http://schemas.microsoft.com/office/drawing/2014/main" id="{30304C8B-EEC4-43E6-B017-7A8BF24D9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6400800"/>
            <a:ext cx="551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Tally for calculating physical quantities</a:t>
            </a:r>
          </a:p>
        </p:txBody>
      </p:sp>
      <p:sp>
        <p:nvSpPr>
          <p:cNvPr id="10" name="Text Box 1031"/>
          <p:cNvSpPr txBox="1">
            <a:spLocks noChangeArrowheads="1"/>
          </p:cNvSpPr>
          <p:nvPr/>
        </p:nvSpPr>
        <p:spPr bwMode="auto">
          <a:xfrm>
            <a:off x="1504230" y="1412775"/>
            <a:ext cx="2700000" cy="33123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[ T - T r a c k 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mesh = xyz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x-type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  nx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  xmin = -25.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  xmax =  25.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y-type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  ny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  -5.0  5.0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z-type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  nz = </a:t>
            </a:r>
            <a:r>
              <a:rPr lang="en-US" altLang="ja-JP" sz="1400" dirty="0">
                <a:latin typeface="Tahoma" panose="020B0604030504040204" pitchFamily="34" charset="0"/>
              </a:rPr>
              <a:t>1</a:t>
            </a:r>
            <a:endParaRPr lang="pt-BR" altLang="ja-JP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  zmin = -20.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  zmax =  80.</a:t>
            </a:r>
            <a:endParaRPr lang="pt-BR" altLang="ja-JP" sz="1400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latin typeface="Tahoma" panose="020B0604030504040204" pitchFamily="34" charset="0"/>
            </a:endParaRPr>
          </a:p>
        </p:txBody>
      </p:sp>
      <p:sp>
        <p:nvSpPr>
          <p:cNvPr id="11" name="Text Box 1030"/>
          <p:cNvSpPr txBox="1">
            <a:spLocks noChangeArrowheads="1"/>
          </p:cNvSpPr>
          <p:nvPr/>
        </p:nvSpPr>
        <p:spPr bwMode="auto">
          <a:xfrm>
            <a:off x="179512" y="1412776"/>
            <a:ext cx="1195388" cy="40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  <a:latin typeface="Tahoma" panose="020B0604030504040204" pitchFamily="34" charset="0"/>
              </a:rPr>
              <a:t>lec02.inp</a:t>
            </a:r>
          </a:p>
        </p:txBody>
      </p:sp>
      <p:cxnSp>
        <p:nvCxnSpPr>
          <p:cNvPr id="12" name="直線コネクタ 11"/>
          <p:cNvCxnSpPr/>
          <p:nvPr/>
        </p:nvCxnSpPr>
        <p:spPr>
          <a:xfrm>
            <a:off x="1591097" y="1873399"/>
            <a:ext cx="936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右中かっこ 12"/>
          <p:cNvSpPr/>
          <p:nvPr/>
        </p:nvSpPr>
        <p:spPr>
          <a:xfrm>
            <a:off x="2771800" y="2133203"/>
            <a:ext cx="322545" cy="2375917"/>
          </a:xfrm>
          <a:prstGeom prst="rightBrace">
            <a:avLst>
              <a:gd name="adj1" fmla="val 8333"/>
              <a:gd name="adj2" fmla="val 5031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83551" y="2944379"/>
            <a:ext cx="11673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</a:rPr>
              <a:t>Delete</a:t>
            </a:r>
          </a:p>
          <a:p>
            <a:r>
              <a:rPr kumimoji="1" lang="en-US" altLang="ja-JP" sz="1400" dirty="0">
                <a:solidFill>
                  <a:srgbClr val="FF0000"/>
                </a:solidFill>
              </a:rPr>
              <a:t>or</a:t>
            </a:r>
          </a:p>
          <a:p>
            <a:r>
              <a:rPr kumimoji="1" lang="en-US" altLang="ja-JP" sz="1400" dirty="0">
                <a:solidFill>
                  <a:srgbClr val="FF0000"/>
                </a:solidFill>
              </a:rPr>
              <a:t>Comment out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1587202" y="1922803"/>
            <a:ext cx="968574" cy="144000"/>
          </a:xfrm>
          <a:prstGeom prst="roundRect">
            <a:avLst>
              <a:gd name="adj" fmla="val 50000"/>
            </a:avLst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41946" y="1833392"/>
            <a:ext cx="1691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</a:rPr>
              <a:t>Add “</a:t>
            </a:r>
            <a:r>
              <a:rPr lang="en-US" altLang="ja-JP" sz="1400" dirty="0" err="1">
                <a:solidFill>
                  <a:srgbClr val="FF0000"/>
                </a:solidFill>
              </a:rPr>
              <a:t>reg</a:t>
            </a:r>
            <a:r>
              <a:rPr lang="en-US" altLang="ja-JP" sz="1400" dirty="0">
                <a:solidFill>
                  <a:srgbClr val="FF0000"/>
                </a:solidFill>
              </a:rPr>
              <a:t>” parameter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2F281D2-E9EB-416A-B7AB-20A4F39E4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284" y="1412776"/>
            <a:ext cx="478821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ja-JP" sz="2400" dirty="0">
                <a:solidFill>
                  <a:srgbClr val="000000"/>
                </a:solidFill>
              </a:rPr>
              <a:t>Change the geometrical mesh from the xyz mesh to the </a:t>
            </a:r>
            <a:r>
              <a:rPr lang="en-US" altLang="ja-JP" sz="2400" dirty="0" err="1">
                <a:solidFill>
                  <a:srgbClr val="000000"/>
                </a:solidFill>
              </a:rPr>
              <a:t>reg</a:t>
            </a:r>
            <a:r>
              <a:rPr lang="en-US" altLang="ja-JP" sz="2400" dirty="0">
                <a:solidFill>
                  <a:srgbClr val="000000"/>
                </a:solidFill>
              </a:rPr>
              <a:t> mesh.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ja-JP" sz="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ja-JP" sz="2400" dirty="0">
                <a:solidFill>
                  <a:srgbClr val="000000"/>
                </a:solidFill>
              </a:rPr>
              <a:t>Add “</a:t>
            </a:r>
            <a:r>
              <a:rPr lang="en-US" altLang="ja-JP" sz="2400" dirty="0" err="1">
                <a:solidFill>
                  <a:srgbClr val="000000"/>
                </a:solidFill>
              </a:rPr>
              <a:t>reg</a:t>
            </a:r>
            <a:r>
              <a:rPr lang="en-US" altLang="ja-JP" sz="2400" dirty="0">
                <a:solidFill>
                  <a:srgbClr val="000000"/>
                </a:solidFill>
              </a:rPr>
              <a:t>” parameter and define cell numbers of inside and outside of the cylinder.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ja-JP" sz="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ja-JP" sz="2400" dirty="0">
                <a:solidFill>
                  <a:srgbClr val="000000"/>
                </a:solidFill>
              </a:rPr>
              <a:t>The cell numbers of inside and outside of the cylinder are 101 and 110, respectively.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ja-JP" sz="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ja-JP" sz="2400" dirty="0">
                <a:solidFill>
                  <a:srgbClr val="000000"/>
                </a:solidFill>
              </a:rPr>
              <a:t>Delete or comment out parameters for “mesh = xyz” sub-section.</a:t>
            </a:r>
          </a:p>
        </p:txBody>
      </p:sp>
      <p:sp>
        <p:nvSpPr>
          <p:cNvPr id="18" name="テキスト ボックス 20">
            <a:extLst>
              <a:ext uri="{FF2B5EF4-FFF2-40B4-BE49-F238E27FC236}">
                <a16:creationId xmlns:a16="http://schemas.microsoft.com/office/drawing/2014/main" id="{147C5975-20C1-4AFB-8CCD-A1B32CBC8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739765"/>
            <a:ext cx="8064896" cy="46166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Show the energy distributions inside and outside of the cylinder.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2">
            <a:extLst>
              <a:ext uri="{FF2B5EF4-FFF2-40B4-BE49-F238E27FC236}">
                <a16:creationId xmlns:a16="http://schemas.microsoft.com/office/drawing/2014/main" id="{3ADD39BE-C943-44CD-A2B4-E250D680F93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-242888"/>
            <a:ext cx="86868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 dirty="0">
                <a:latin typeface="+mn-lt"/>
              </a:rPr>
              <a:t>Answer 9</a:t>
            </a:r>
            <a:endParaRPr lang="ja-JP" altLang="en-US" sz="4800" dirty="0">
              <a:latin typeface="+mn-lt"/>
            </a:endParaRPr>
          </a:p>
        </p:txBody>
      </p:sp>
      <p:sp>
        <p:nvSpPr>
          <p:cNvPr id="117768" name="Text Box 5">
            <a:extLst>
              <a:ext uri="{FF2B5EF4-FFF2-40B4-BE49-F238E27FC236}">
                <a16:creationId xmlns:a16="http://schemas.microsoft.com/office/drawing/2014/main" id="{891FDDDC-11AC-4AEA-B816-822BEAC94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6400800"/>
            <a:ext cx="551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Tally for calculating physical quantities</a:t>
            </a:r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1504230" y="1412775"/>
            <a:ext cx="1980000" cy="33123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[ T - T r a c k 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mesh = </a:t>
            </a: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reg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 </a:t>
            </a: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reg = 101 110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$</a:t>
            </a:r>
            <a:r>
              <a:rPr lang="pt-BR" altLang="ja-JP" sz="1400" dirty="0">
                <a:latin typeface="Tahoma" panose="020B0604030504040204" pitchFamily="34" charset="0"/>
              </a:rPr>
              <a:t>  x-type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$</a:t>
            </a:r>
            <a:r>
              <a:rPr lang="pt-BR" altLang="ja-JP" sz="1400" dirty="0">
                <a:latin typeface="Tahoma" panose="020B0604030504040204" pitchFamily="34" charset="0"/>
              </a:rPr>
              <a:t>    nx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$</a:t>
            </a:r>
            <a:r>
              <a:rPr lang="pt-BR" altLang="ja-JP" sz="1400" dirty="0">
                <a:latin typeface="Tahoma" panose="020B0604030504040204" pitchFamily="34" charset="0"/>
              </a:rPr>
              <a:t>    xmin = -25.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$</a:t>
            </a:r>
            <a:r>
              <a:rPr lang="pt-BR" altLang="ja-JP" sz="1400" dirty="0">
                <a:latin typeface="Tahoma" panose="020B0604030504040204" pitchFamily="34" charset="0"/>
              </a:rPr>
              <a:t>    xmax =  25.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$</a:t>
            </a:r>
            <a:r>
              <a:rPr lang="pt-BR" altLang="ja-JP" sz="1400" dirty="0">
                <a:latin typeface="Tahoma" panose="020B0604030504040204" pitchFamily="34" charset="0"/>
              </a:rPr>
              <a:t>  y-type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$</a:t>
            </a:r>
            <a:r>
              <a:rPr lang="pt-BR" altLang="ja-JP" sz="1400" dirty="0">
                <a:latin typeface="Tahoma" panose="020B0604030504040204" pitchFamily="34" charset="0"/>
              </a:rPr>
              <a:t>    ny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$</a:t>
            </a:r>
            <a:r>
              <a:rPr lang="pt-BR" altLang="ja-JP" sz="1400" dirty="0">
                <a:latin typeface="Tahoma" panose="020B0604030504040204" pitchFamily="34" charset="0"/>
              </a:rPr>
              <a:t>    -5.0  5.0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$</a:t>
            </a:r>
            <a:r>
              <a:rPr lang="pt-BR" altLang="ja-JP" sz="1400" dirty="0">
                <a:latin typeface="Tahoma" panose="020B0604030504040204" pitchFamily="34" charset="0"/>
              </a:rPr>
              <a:t>  z-type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$</a:t>
            </a:r>
            <a:r>
              <a:rPr lang="pt-BR" altLang="ja-JP" sz="1400" dirty="0">
                <a:latin typeface="Tahoma" panose="020B0604030504040204" pitchFamily="34" charset="0"/>
              </a:rPr>
              <a:t>    nz = </a:t>
            </a:r>
            <a:r>
              <a:rPr lang="en-US" altLang="ja-JP" sz="1400" dirty="0">
                <a:latin typeface="Tahoma" panose="020B0604030504040204" pitchFamily="34" charset="0"/>
              </a:rPr>
              <a:t>1</a:t>
            </a:r>
            <a:endParaRPr lang="pt-BR" altLang="ja-JP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$</a:t>
            </a:r>
            <a:r>
              <a:rPr lang="pt-BR" altLang="ja-JP" sz="1400" dirty="0">
                <a:latin typeface="Tahoma" panose="020B0604030504040204" pitchFamily="34" charset="0"/>
              </a:rPr>
              <a:t>    zmin = -20.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$</a:t>
            </a:r>
            <a:r>
              <a:rPr lang="pt-BR" altLang="ja-JP" sz="1400" dirty="0">
                <a:latin typeface="Tahoma" panose="020B0604030504040204" pitchFamily="34" charset="0"/>
              </a:rPr>
              <a:t>    zmax =  80.</a:t>
            </a:r>
            <a:endParaRPr lang="pt-BR" altLang="ja-JP" sz="1400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latin typeface="Tahoma" panose="020B0604030504040204" pitchFamily="34" charset="0"/>
            </a:endParaRPr>
          </a:p>
        </p:txBody>
      </p:sp>
      <p:sp>
        <p:nvSpPr>
          <p:cNvPr id="14" name="Text Box 1030"/>
          <p:cNvSpPr txBox="1">
            <a:spLocks noChangeArrowheads="1"/>
          </p:cNvSpPr>
          <p:nvPr/>
        </p:nvSpPr>
        <p:spPr bwMode="auto">
          <a:xfrm>
            <a:off x="179512" y="1412776"/>
            <a:ext cx="1195388" cy="40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  <a:latin typeface="Tahoma" panose="020B0604030504040204" pitchFamily="34" charset="0"/>
              </a:rPr>
              <a:t>lec02.inp</a:t>
            </a:r>
          </a:p>
        </p:txBody>
      </p:sp>
      <p:sp>
        <p:nvSpPr>
          <p:cNvPr id="16" name="Text Box 1030"/>
          <p:cNvSpPr txBox="1">
            <a:spLocks noChangeArrowheads="1"/>
          </p:cNvSpPr>
          <p:nvPr/>
        </p:nvSpPr>
        <p:spPr bwMode="auto">
          <a:xfrm>
            <a:off x="3775720" y="1412776"/>
            <a:ext cx="1612900" cy="3683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track_</a:t>
            </a:r>
            <a:r>
              <a:rPr lang="en-US" altLang="ja-JP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eng</a:t>
            </a:r>
            <a:r>
              <a:rPr lang="pt-BR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.</a:t>
            </a:r>
            <a:r>
              <a:rPr lang="en-US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eps</a:t>
            </a: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3"/>
          <a:srcRect l="15350" t="22396" r="16138" b="9146"/>
          <a:stretch/>
        </p:blipFill>
        <p:spPr>
          <a:xfrm>
            <a:off x="5569333" y="1324244"/>
            <a:ext cx="3458657" cy="246479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4"/>
          <a:srcRect l="16138" t="22396" r="16138" b="9146"/>
          <a:stretch/>
        </p:blipFill>
        <p:spPr>
          <a:xfrm>
            <a:off x="5606728" y="3844524"/>
            <a:ext cx="3418877" cy="2464796"/>
          </a:xfrm>
          <a:prstGeom prst="rect">
            <a:avLst/>
          </a:prstGeom>
        </p:spPr>
      </p:pic>
      <p:sp>
        <p:nvSpPr>
          <p:cNvPr id="19" name="テキスト ボックス 2"/>
          <p:cNvSpPr txBox="1">
            <a:spLocks noChangeArrowheads="1"/>
          </p:cNvSpPr>
          <p:nvPr/>
        </p:nvSpPr>
        <p:spPr bwMode="auto">
          <a:xfrm>
            <a:off x="3771604" y="2169731"/>
            <a:ext cx="18598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+mn-lt"/>
              </a:rPr>
              <a:t>1</a:t>
            </a:r>
            <a:r>
              <a:rPr lang="en-US" altLang="ja-JP" sz="1800" baseline="30000" dirty="0">
                <a:latin typeface="+mn-lt"/>
              </a:rPr>
              <a:t>st</a:t>
            </a:r>
            <a:r>
              <a:rPr lang="en-US" altLang="ja-JP" sz="1800" dirty="0">
                <a:latin typeface="+mn-lt"/>
              </a:rPr>
              <a:t> page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+mn-lt"/>
              </a:rPr>
              <a:t>(</a:t>
            </a:r>
            <a:r>
              <a:rPr lang="en-US" altLang="ja-JP" sz="1800" dirty="0" err="1">
                <a:latin typeface="+mn-lt"/>
              </a:rPr>
              <a:t>reg</a:t>
            </a:r>
            <a:r>
              <a:rPr lang="en-US" altLang="ja-JP" sz="1800" dirty="0">
                <a:latin typeface="+mn-lt"/>
              </a:rPr>
              <a:t> = 101: water)</a:t>
            </a:r>
            <a:endParaRPr lang="ja-JP" altLang="en-US" sz="1800" dirty="0">
              <a:latin typeface="+mn-lt"/>
            </a:endParaRPr>
          </a:p>
        </p:txBody>
      </p:sp>
      <p:sp>
        <p:nvSpPr>
          <p:cNvPr id="20" name="テキスト ボックス 20"/>
          <p:cNvSpPr txBox="1">
            <a:spLocks noChangeArrowheads="1"/>
          </p:cNvSpPr>
          <p:nvPr/>
        </p:nvSpPr>
        <p:spPr bwMode="auto">
          <a:xfrm>
            <a:off x="3771604" y="4690011"/>
            <a:ext cx="17486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+mn-lt"/>
              </a:rPr>
              <a:t>2</a:t>
            </a:r>
            <a:r>
              <a:rPr lang="en-US" altLang="ja-JP" sz="1800" baseline="30000" dirty="0">
                <a:latin typeface="+mn-lt"/>
              </a:rPr>
              <a:t>nd</a:t>
            </a:r>
            <a:r>
              <a:rPr lang="en-US" altLang="ja-JP" sz="1800" dirty="0">
                <a:latin typeface="+mn-lt"/>
              </a:rPr>
              <a:t> page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+mn-lt"/>
              </a:rPr>
              <a:t>(</a:t>
            </a:r>
            <a:r>
              <a:rPr lang="en-US" altLang="ja-JP" sz="1800" dirty="0" err="1">
                <a:latin typeface="+mn-lt"/>
              </a:rPr>
              <a:t>reg</a:t>
            </a:r>
            <a:r>
              <a:rPr lang="en-US" altLang="ja-JP" sz="1800" dirty="0">
                <a:latin typeface="+mn-lt"/>
              </a:rPr>
              <a:t> = 110: void)</a:t>
            </a:r>
            <a:endParaRPr lang="ja-JP" altLang="en-US" sz="1800" dirty="0">
              <a:latin typeface="+mn-lt"/>
            </a:endParaRPr>
          </a:p>
        </p:txBody>
      </p:sp>
      <p:sp>
        <p:nvSpPr>
          <p:cNvPr id="15" name="テキスト ボックス 20">
            <a:extLst>
              <a:ext uri="{FF2B5EF4-FFF2-40B4-BE49-F238E27FC236}">
                <a16:creationId xmlns:a16="http://schemas.microsoft.com/office/drawing/2014/main" id="{147C5975-20C1-4AFB-8CCD-A1B32CBC8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739765"/>
            <a:ext cx="8064896" cy="46166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Show the energy distributions inside and outside of the cylinder.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2">
            <a:extLst>
              <a:ext uri="{FF2B5EF4-FFF2-40B4-BE49-F238E27FC236}">
                <a16:creationId xmlns:a16="http://schemas.microsoft.com/office/drawing/2014/main" id="{E612F5A7-DDC2-4536-B543-2910C2C53FE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-242888"/>
            <a:ext cx="86868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 dirty="0">
                <a:latin typeface="+mn-lt"/>
              </a:rPr>
              <a:t>Exercise 10</a:t>
            </a:r>
            <a:endParaRPr lang="ja-JP" altLang="en-US" sz="4800" dirty="0">
              <a:latin typeface="+mn-lt"/>
            </a:endParaRPr>
          </a:p>
        </p:txBody>
      </p:sp>
      <p:sp>
        <p:nvSpPr>
          <p:cNvPr id="115722" name="Text Box 5">
            <a:extLst>
              <a:ext uri="{FF2B5EF4-FFF2-40B4-BE49-F238E27FC236}">
                <a16:creationId xmlns:a16="http://schemas.microsoft.com/office/drawing/2014/main" id="{30304C8B-EEC4-43E6-B017-7A8BF24D9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6400800"/>
            <a:ext cx="551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Tally for calculating physical quantities</a:t>
            </a: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483753" y="3498602"/>
            <a:ext cx="3240000" cy="26638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[ T - D e p o s i t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title = </a:t>
            </a: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Energy deposition in xyz mesh</a:t>
            </a:r>
            <a:endParaRPr lang="pt-BR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mesh = xyz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unit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material =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output = dose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axis = xz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file = deposit.out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part =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gshow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epsout = 1</a:t>
            </a:r>
          </a:p>
        </p:txBody>
      </p:sp>
      <p:sp>
        <p:nvSpPr>
          <p:cNvPr id="20" name="Text Box 1030"/>
          <p:cNvSpPr txBox="1">
            <a:spLocks noChangeArrowheads="1"/>
          </p:cNvSpPr>
          <p:nvPr/>
        </p:nvSpPr>
        <p:spPr bwMode="auto">
          <a:xfrm>
            <a:off x="483753" y="2996952"/>
            <a:ext cx="1595438" cy="40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Tahoma" panose="020B0604030504040204" pitchFamily="34" charset="0"/>
              </a:rPr>
              <a:t>t-deposit.inp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032497" y="3642147"/>
            <a:ext cx="4787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altLang="ja-JP" sz="2000" dirty="0">
                <a:solidFill>
                  <a:srgbClr val="FF0000"/>
                </a:solidFill>
                <a:cs typeface="Arial" charset="0"/>
              </a:rPr>
              <a:t>[T-Deposit]: </a:t>
            </a:r>
            <a:r>
              <a:rPr lang="en-US" altLang="ja-JP" sz="2000" dirty="0">
                <a:solidFill>
                  <a:srgbClr val="000000"/>
                </a:solidFill>
                <a:cs typeface="Arial" charset="0"/>
              </a:rPr>
              <a:t>Tally for calculating deposited energy in materials</a:t>
            </a:r>
          </a:p>
        </p:txBody>
      </p:sp>
      <p:sp>
        <p:nvSpPr>
          <p:cNvPr id="24" name="テキスト ボックス 16">
            <a:extLst>
              <a:ext uri="{FF2B5EF4-FFF2-40B4-BE49-F238E27FC236}">
                <a16:creationId xmlns:a16="http://schemas.microsoft.com/office/drawing/2014/main" id="{D083FB09-E6BC-4C93-AAEB-FA79708CE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1628800"/>
            <a:ext cx="655662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ja-JP" sz="2400" dirty="0">
                <a:solidFill>
                  <a:srgbClr val="000000"/>
                </a:solidFill>
              </a:rPr>
              <a:t>Copy [T-Deposit] section from t-</a:t>
            </a:r>
            <a:r>
              <a:rPr lang="en-US" altLang="ja-JP" sz="2400" dirty="0" err="1">
                <a:solidFill>
                  <a:srgbClr val="000000"/>
                </a:solidFill>
              </a:rPr>
              <a:t>deposit.inp</a:t>
            </a:r>
            <a:r>
              <a:rPr lang="en-US" altLang="ja-JP" sz="2400" dirty="0">
                <a:solidFill>
                  <a:srgbClr val="000000"/>
                </a:solidFill>
              </a:rPr>
              <a:t> and paste it in lec02.inp.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ja-JP" sz="8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Execute PHITS with the input file of lec02.inp.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8B20E71-856E-43B7-94E9-56AD66F5B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739765"/>
            <a:ext cx="7591425" cy="83099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Confirm spatial distribution of deposited energies (i.e. dose) in water cylinder using [T-Deposit].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2129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2">
            <a:extLst>
              <a:ext uri="{FF2B5EF4-FFF2-40B4-BE49-F238E27FC236}">
                <a16:creationId xmlns:a16="http://schemas.microsoft.com/office/drawing/2014/main" id="{E612F5A7-DDC2-4536-B543-2910C2C53FE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-242888"/>
            <a:ext cx="86868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 dirty="0">
                <a:latin typeface="+mn-lt"/>
              </a:rPr>
              <a:t>Answer 10</a:t>
            </a:r>
            <a:endParaRPr lang="ja-JP" altLang="en-US" sz="4800" dirty="0">
              <a:latin typeface="+mn-lt"/>
            </a:endParaRPr>
          </a:p>
        </p:txBody>
      </p:sp>
      <p:sp>
        <p:nvSpPr>
          <p:cNvPr id="115722" name="Text Box 5">
            <a:extLst>
              <a:ext uri="{FF2B5EF4-FFF2-40B4-BE49-F238E27FC236}">
                <a16:creationId xmlns:a16="http://schemas.microsoft.com/office/drawing/2014/main" id="{30304C8B-EEC4-43E6-B017-7A8BF24D9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6400800"/>
            <a:ext cx="551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Tally for calculating physical quantities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14563" t="42271" r="30313" b="21292"/>
          <a:stretch/>
        </p:blipFill>
        <p:spPr>
          <a:xfrm>
            <a:off x="1789203" y="1927894"/>
            <a:ext cx="5565595" cy="2623792"/>
          </a:xfrm>
          <a:prstGeom prst="rect">
            <a:avLst/>
          </a:prstGeom>
        </p:spPr>
      </p:pic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3779912" y="4645585"/>
            <a:ext cx="1344612" cy="371475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deposit.</a:t>
            </a:r>
            <a:r>
              <a:rPr lang="en-US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eps</a:t>
            </a:r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2375988" y="3212976"/>
            <a:ext cx="1080000" cy="1440000"/>
          </a:xfrm>
          <a:prstGeom prst="straightConnector1">
            <a:avLst/>
          </a:prstGeom>
          <a:ln w="19050">
            <a:solidFill>
              <a:srgbClr val="FF00FF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4644008" y="3212976"/>
            <a:ext cx="1080000" cy="1440000"/>
          </a:xfrm>
          <a:prstGeom prst="straightConnector1">
            <a:avLst/>
          </a:prstGeom>
          <a:ln w="190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6">
            <a:extLst>
              <a:ext uri="{FF2B5EF4-FFF2-40B4-BE49-F238E27FC236}">
                <a16:creationId xmlns:a16="http://schemas.microsoft.com/office/drawing/2014/main" id="{0EA5F6F0-6699-4649-B8BD-2D37CD9E8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4645585"/>
            <a:ext cx="2048023" cy="64611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dirty="0">
                <a:solidFill>
                  <a:srgbClr val="000000"/>
                </a:solidFill>
                <a:latin typeface="+mn-lt"/>
                <a:cs typeface="Tahoma" pitchFamily="34" charset="0"/>
              </a:rPr>
              <a:t>Energy deposition by the carbon beam.</a:t>
            </a:r>
            <a:endParaRPr lang="ja-JP" altLang="en-US" sz="1800" dirty="0">
              <a:solidFill>
                <a:srgbClr val="0000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14" name="テキスト ボックス 16">
            <a:extLst>
              <a:ext uri="{FF2B5EF4-FFF2-40B4-BE49-F238E27FC236}">
                <a16:creationId xmlns:a16="http://schemas.microsoft.com/office/drawing/2014/main" id="{BB45BA75-8335-4BDB-947C-D533E2C5C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4645585"/>
            <a:ext cx="2376313" cy="646112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dirty="0">
                <a:solidFill>
                  <a:srgbClr val="000000"/>
                </a:solidFill>
                <a:latin typeface="+mn-lt"/>
                <a:cs typeface="Tahoma" pitchFamily="34" charset="0"/>
              </a:rPr>
              <a:t>Energy deposition by the secondary particles.</a:t>
            </a:r>
            <a:endParaRPr lang="ja-JP" altLang="en-US" sz="1800" dirty="0">
              <a:solidFill>
                <a:srgbClr val="0000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8B20E71-856E-43B7-94E9-56AD66F5B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739765"/>
            <a:ext cx="7591425" cy="83099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Confirm spatial distribution of deposited energies (i.e. dose) in water cylinder using [T-Deposit].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03336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AB8922C2-7B94-474D-BE93-D2666380D1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239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 dirty="0">
                <a:latin typeface="+mn-lt"/>
              </a:rPr>
              <a:t>How to define Tally</a:t>
            </a:r>
            <a:endParaRPr lang="ja-JP" altLang="en-US" sz="4800" dirty="0">
              <a:latin typeface="+mn-lt"/>
            </a:endParaRPr>
          </a:p>
        </p:txBody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BBB15067-FC54-46E0-90CE-C38F0CA33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6400800"/>
            <a:ext cx="551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Tally for calculating physical quantities</a:t>
            </a: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AF8DF845-04CB-4C20-ABBD-B9E31CBAF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595438"/>
            <a:ext cx="7867650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400" dirty="0">
                <a:cs typeface="Arial" pitchFamily="34" charset="0"/>
              </a:rPr>
              <a:t>what physical quantities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        Select types of tally: 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[T-Track], [T-Deposit] etc. 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in where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        Select geometrical mesh: 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mesh = </a:t>
            </a:r>
            <a:r>
              <a:rPr lang="en-US" altLang="ja-JP" sz="2400" dirty="0" err="1">
                <a:solidFill>
                  <a:srgbClr val="3333CC"/>
                </a:solidFill>
                <a:cs typeface="Arial" pitchFamily="34" charset="0"/>
              </a:rPr>
              <a:t>reg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, xyz, r-z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of what particle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        Select particle type: 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part = neutron, proton etc.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400" dirty="0">
                <a:solidFill>
                  <a:srgbClr val="FF0000"/>
                </a:solidFill>
                <a:cs typeface="Arial" pitchFamily="34" charset="0"/>
              </a:rPr>
              <a:t>in which unit </a:t>
            </a:r>
            <a:r>
              <a:rPr lang="en-US" altLang="ja-JP" sz="2400" i="1" dirty="0">
                <a:solidFill>
                  <a:srgbClr val="000000"/>
                </a:solidFill>
                <a:cs typeface="Arial" pitchFamily="34" charset="0"/>
              </a:rPr>
              <a:t>e.g.</a:t>
            </a: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 (cm/source), (1/cm</a:t>
            </a:r>
            <a:r>
              <a:rPr lang="en-US" altLang="ja-JP" sz="2400" baseline="30000" dirty="0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/source) etc.</a:t>
            </a:r>
            <a:r>
              <a:rPr lang="ja-JP" altLang="en-US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en-US" altLang="ja-JP" sz="2400" dirty="0">
              <a:solidFill>
                <a:srgbClr val="000000"/>
              </a:solidFill>
              <a:cs typeface="Arial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        Select unit: 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unit = 1, 2, 3 …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in what output form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pitchFamily="34" charset="0"/>
              </a:rPr>
              <a:t>        Select output axis: 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axis = </a:t>
            </a:r>
            <a:r>
              <a:rPr lang="en-US" altLang="ja-JP" sz="2400" dirty="0" err="1">
                <a:solidFill>
                  <a:srgbClr val="3333CC"/>
                </a:solidFill>
                <a:cs typeface="Arial" pitchFamily="34" charset="0"/>
              </a:rPr>
              <a:t>eng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, </a:t>
            </a:r>
            <a:r>
              <a:rPr lang="en-US" altLang="ja-JP" sz="2400" dirty="0" err="1">
                <a:solidFill>
                  <a:srgbClr val="3333CC"/>
                </a:solidFill>
                <a:cs typeface="Arial" pitchFamily="34" charset="0"/>
              </a:rPr>
              <a:t>reg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, </a:t>
            </a:r>
            <a:r>
              <a:rPr lang="en-US" altLang="ja-JP" sz="2400" dirty="0" err="1">
                <a:solidFill>
                  <a:srgbClr val="3333CC"/>
                </a:solidFill>
                <a:cs typeface="Arial" pitchFamily="34" charset="0"/>
              </a:rPr>
              <a:t>xy</a:t>
            </a:r>
            <a:r>
              <a:rPr lang="en-US" altLang="ja-JP" sz="2400" dirty="0">
                <a:solidFill>
                  <a:srgbClr val="3333CC"/>
                </a:solidFill>
                <a:cs typeface="Arial" pitchFamily="34" charset="0"/>
              </a:rPr>
              <a:t>, etc.</a:t>
            </a:r>
          </a:p>
        </p:txBody>
      </p:sp>
      <p:sp>
        <p:nvSpPr>
          <p:cNvPr id="59400" name="Rectangle 8">
            <a:extLst>
              <a:ext uri="{FF2B5EF4-FFF2-40B4-BE49-F238E27FC236}">
                <a16:creationId xmlns:a16="http://schemas.microsoft.com/office/drawing/2014/main" id="{432175BB-B2CC-46A8-A5A7-5733E3F34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1125538"/>
            <a:ext cx="37750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ja-JP" sz="2400">
                <a:solidFill>
                  <a:srgbClr val="3333CC"/>
                </a:solidFill>
                <a:latin typeface="+mn-lt"/>
                <a:cs typeface="Arial" charset="0"/>
              </a:rPr>
              <a:t>You have to determine …</a:t>
            </a:r>
            <a:endParaRPr lang="en-US" altLang="ja-JP" sz="1800">
              <a:solidFill>
                <a:srgbClr val="3333CC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2726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2">
            <a:extLst>
              <a:ext uri="{FF2B5EF4-FFF2-40B4-BE49-F238E27FC236}">
                <a16:creationId xmlns:a16="http://schemas.microsoft.com/office/drawing/2014/main" id="{E612F5A7-DDC2-4536-B543-2910C2C53FE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-242888"/>
            <a:ext cx="86868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 dirty="0">
                <a:latin typeface="+mn-lt"/>
              </a:rPr>
              <a:t>Exercise 11</a:t>
            </a:r>
            <a:endParaRPr lang="ja-JP" altLang="en-US" sz="4800" dirty="0">
              <a:latin typeface="+mn-lt"/>
            </a:endParaRPr>
          </a:p>
        </p:txBody>
      </p:sp>
      <p:sp>
        <p:nvSpPr>
          <p:cNvPr id="115722" name="Text Box 5">
            <a:extLst>
              <a:ext uri="{FF2B5EF4-FFF2-40B4-BE49-F238E27FC236}">
                <a16:creationId xmlns:a16="http://schemas.microsoft.com/office/drawing/2014/main" id="{30304C8B-EEC4-43E6-B017-7A8BF24D9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6400800"/>
            <a:ext cx="551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Tally for calculating physical quantities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8B20E71-856E-43B7-94E9-56AD66F5B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952" y="739765"/>
            <a:ext cx="7252096" cy="83099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</a:rPr>
              <a:t>Change the unit of the output in the [t-deposit] tally from [MeV/cm</a:t>
            </a:r>
            <a:r>
              <a:rPr lang="en-US" altLang="ja-JP" sz="2400" baseline="30000" dirty="0">
                <a:solidFill>
                  <a:srgbClr val="000000"/>
                </a:solidFill>
              </a:rPr>
              <a:t>3</a:t>
            </a:r>
            <a:r>
              <a:rPr lang="en-US" altLang="ja-JP" sz="2400" dirty="0">
                <a:solidFill>
                  <a:srgbClr val="000000"/>
                </a:solidFill>
              </a:rPr>
              <a:t>/source] to [</a:t>
            </a:r>
            <a:r>
              <a:rPr lang="en-US" altLang="ja-JP" sz="2400" dirty="0" err="1">
                <a:solidFill>
                  <a:srgbClr val="000000"/>
                </a:solidFill>
              </a:rPr>
              <a:t>Gy</a:t>
            </a:r>
            <a:r>
              <a:rPr lang="en-US" altLang="ja-JP" sz="2400" dirty="0">
                <a:solidFill>
                  <a:srgbClr val="000000"/>
                </a:solidFill>
              </a:rPr>
              <a:t>/source].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 Box 1031"/>
          <p:cNvSpPr txBox="1">
            <a:spLocks noChangeArrowheads="1"/>
          </p:cNvSpPr>
          <p:nvPr/>
        </p:nvSpPr>
        <p:spPr bwMode="auto">
          <a:xfrm>
            <a:off x="1504230" y="2276872"/>
            <a:ext cx="1980000" cy="22634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[ T - D e p o s i t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unit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material =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output = dose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axis = xz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file = deposit.out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part =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gshow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epsout = 1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179512" y="2276872"/>
            <a:ext cx="1195388" cy="40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  <a:latin typeface="Tahoma" panose="020B0604030504040204" pitchFamily="34" charset="0"/>
              </a:rPr>
              <a:t>lec02.inp</a:t>
            </a:r>
          </a:p>
        </p:txBody>
      </p:sp>
      <p:cxnSp>
        <p:nvCxnSpPr>
          <p:cNvPr id="11" name="直線コネクタ 10"/>
          <p:cNvCxnSpPr/>
          <p:nvPr/>
        </p:nvCxnSpPr>
        <p:spPr>
          <a:xfrm>
            <a:off x="1591097" y="2949327"/>
            <a:ext cx="64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"/>
          <p:cNvSpPr txBox="1">
            <a:spLocks noChangeArrowheads="1"/>
          </p:cNvSpPr>
          <p:nvPr/>
        </p:nvSpPr>
        <p:spPr bwMode="auto">
          <a:xfrm>
            <a:off x="370369" y="1603399"/>
            <a:ext cx="8403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FF0000"/>
                </a:solidFill>
              </a:rPr>
              <a:t>The concept of the (/source) will be learned in the basic lecture III.</a:t>
            </a:r>
          </a:p>
        </p:txBody>
      </p:sp>
      <p:sp>
        <p:nvSpPr>
          <p:cNvPr id="13" name="テキスト ボックス 16">
            <a:extLst>
              <a:ext uri="{FF2B5EF4-FFF2-40B4-BE49-F238E27FC236}">
                <a16:creationId xmlns:a16="http://schemas.microsoft.com/office/drawing/2014/main" id="{F2F281D2-E9EB-416A-B7AB-20A4F39E4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2276872"/>
            <a:ext cx="53496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2400" dirty="0">
                <a:solidFill>
                  <a:srgbClr val="000000"/>
                </a:solidFill>
              </a:rPr>
              <a:t>Replace </a:t>
            </a:r>
            <a:r>
              <a:rPr lang="en-US" altLang="ja-JP" sz="2400" dirty="0">
                <a:solidFill>
                  <a:srgbClr val="000000"/>
                </a:solidFill>
                <a:latin typeface="Century" panose="02040604050505020304" pitchFamily="18" charset="0"/>
              </a:rPr>
              <a:t>“unit = 1” by “unit = 0”.</a:t>
            </a:r>
            <a:endParaRPr lang="en-US" altLang="ja-JP" sz="24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1">
                <a:extLst>
                  <a:ext uri="{FF2B5EF4-FFF2-40B4-BE49-F238E27FC236}">
                    <a16:creationId xmlns:a16="http://schemas.microsoft.com/office/drawing/2014/main" id="{C85617DB-E955-44DC-B0F4-BEDB57C54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174" y="4005064"/>
                <a:ext cx="4413250" cy="150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ts val="1200"/>
                  </a:spcAft>
                  <a:buFontTx/>
                  <a:buNone/>
                </a:pPr>
                <a:r>
                  <a:rPr lang="en-US" altLang="ja-JP" sz="1800" dirty="0">
                    <a:solidFill>
                      <a:srgbClr val="000000"/>
                    </a:solidFill>
                  </a:rPr>
                  <a:t>Note: When a region includes more than two materials, the calculated dose in such a region does not equal to average value of the region.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ja-JP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ja-JP" altLang="en-US" sz="18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1800" dirty="0">
                    <a:solidFill>
                      <a:srgbClr val="000000"/>
                    </a:solidFill>
                  </a:rPr>
                  <a:t>[PHITS]</a:t>
                </a:r>
                <a:r>
                  <a:rPr lang="en-US" altLang="ja-JP" sz="18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ja-JP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ja-JP" sz="1800" dirty="0">
                    <a:solidFill>
                      <a:srgbClr val="000000"/>
                    </a:solidFill>
                  </a:rPr>
                  <a:t> [average dose]</a:t>
                </a:r>
              </a:p>
            </p:txBody>
          </p:sp>
        </mc:Choice>
        <mc:Fallback xmlns="">
          <p:sp>
            <p:nvSpPr>
              <p:cNvPr id="14" name="正方形/長方形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85617DB-E955-44DC-B0F4-BEDB57C542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5174" y="4005064"/>
                <a:ext cx="4413250" cy="1503360"/>
              </a:xfrm>
              <a:prstGeom prst="rect">
                <a:avLst/>
              </a:prstGeom>
              <a:blipFill rotWithShape="0">
                <a:blip r:embed="rId3"/>
                <a:stretch>
                  <a:fillRect l="-1105" t="-2429" r="-19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20">
            <a:extLst>
              <a:ext uri="{FF2B5EF4-FFF2-40B4-BE49-F238E27FC236}">
                <a16:creationId xmlns:a16="http://schemas.microsoft.com/office/drawing/2014/main" id="{EC353985-C539-46AF-93D7-D6277089B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3443" y="3017788"/>
            <a:ext cx="357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ja-JP" sz="2000" dirty="0">
                <a:solidFill>
                  <a:srgbClr val="000000"/>
                </a:solidFill>
                <a:latin typeface="+mn-lt"/>
                <a:cs typeface="Arial" charset="0"/>
              </a:rPr>
              <a:t>Calculating the deposit energy in units of </a:t>
            </a:r>
            <a:r>
              <a:rPr lang="en-US" altLang="ja-JP" sz="2000" dirty="0" err="1">
                <a:solidFill>
                  <a:srgbClr val="000000"/>
                </a:solidFill>
                <a:latin typeface="+mn-lt"/>
                <a:cs typeface="Arial" charset="0"/>
              </a:rPr>
              <a:t>Gy</a:t>
            </a:r>
            <a:r>
              <a:rPr lang="en-US" altLang="ja-JP" sz="2000" dirty="0">
                <a:solidFill>
                  <a:srgbClr val="000000"/>
                </a:solidFill>
                <a:latin typeface="+mn-lt"/>
                <a:cs typeface="Arial" charset="0"/>
              </a:rPr>
              <a:t> = J/kg.</a:t>
            </a:r>
          </a:p>
        </p:txBody>
      </p:sp>
    </p:spTree>
    <p:extLst>
      <p:ext uri="{BB962C8B-B14F-4D97-AF65-F5344CB8AC3E}">
        <p14:creationId xmlns:p14="http://schemas.microsoft.com/office/powerpoint/2010/main" val="10964281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2">
            <a:extLst>
              <a:ext uri="{FF2B5EF4-FFF2-40B4-BE49-F238E27FC236}">
                <a16:creationId xmlns:a16="http://schemas.microsoft.com/office/drawing/2014/main" id="{E612F5A7-DDC2-4536-B543-2910C2C53FE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-242888"/>
            <a:ext cx="86868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 dirty="0">
                <a:latin typeface="+mn-lt"/>
              </a:rPr>
              <a:t>Answer 11</a:t>
            </a:r>
            <a:endParaRPr lang="ja-JP" altLang="en-US" sz="4800" dirty="0">
              <a:latin typeface="+mn-lt"/>
            </a:endParaRPr>
          </a:p>
        </p:txBody>
      </p:sp>
      <p:sp>
        <p:nvSpPr>
          <p:cNvPr id="115722" name="Text Box 5">
            <a:extLst>
              <a:ext uri="{FF2B5EF4-FFF2-40B4-BE49-F238E27FC236}">
                <a16:creationId xmlns:a16="http://schemas.microsoft.com/office/drawing/2014/main" id="{30304C8B-EEC4-43E6-B017-7A8BF24D9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6400800"/>
            <a:ext cx="551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Tally for calculating physical quantities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8B20E71-856E-43B7-94E9-56AD66F5B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952" y="739765"/>
            <a:ext cx="7252096" cy="83099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</a:rPr>
              <a:t>Change the unit of the output in the [t-deposit] tally from [MeV/cm</a:t>
            </a:r>
            <a:r>
              <a:rPr lang="en-US" altLang="ja-JP" sz="2400" baseline="30000" dirty="0">
                <a:solidFill>
                  <a:srgbClr val="000000"/>
                </a:solidFill>
              </a:rPr>
              <a:t>3</a:t>
            </a:r>
            <a:r>
              <a:rPr lang="en-US" altLang="ja-JP" sz="2400" dirty="0">
                <a:solidFill>
                  <a:srgbClr val="000000"/>
                </a:solidFill>
              </a:rPr>
              <a:t>/source] to [</a:t>
            </a:r>
            <a:r>
              <a:rPr lang="en-US" altLang="ja-JP" sz="2400" dirty="0" err="1">
                <a:solidFill>
                  <a:srgbClr val="000000"/>
                </a:solidFill>
              </a:rPr>
              <a:t>Gy</a:t>
            </a:r>
            <a:r>
              <a:rPr lang="en-US" altLang="ja-JP" sz="2400" dirty="0">
                <a:solidFill>
                  <a:srgbClr val="000000"/>
                </a:solidFill>
              </a:rPr>
              <a:t>/source].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16" name="Text Box 1030"/>
          <p:cNvSpPr txBox="1">
            <a:spLocks noChangeArrowheads="1"/>
          </p:cNvSpPr>
          <p:nvPr/>
        </p:nvSpPr>
        <p:spPr bwMode="auto">
          <a:xfrm>
            <a:off x="5559501" y="4437112"/>
            <a:ext cx="1344612" cy="369887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deposit.</a:t>
            </a:r>
            <a:r>
              <a:rPr lang="en-US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eps</a:t>
            </a: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1504230" y="1844824"/>
            <a:ext cx="1980000" cy="22634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[ T - D e p o s i t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unit = </a:t>
            </a:r>
            <a:r>
              <a:rPr lang="en-US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0</a:t>
            </a:r>
            <a:endParaRPr lang="pt-BR" altLang="ja-JP" sz="1400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material =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output = dose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axis = xz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file = deposit.out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part =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gshow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epsout = 1</a:t>
            </a:r>
          </a:p>
        </p:txBody>
      </p:sp>
      <p:sp>
        <p:nvSpPr>
          <p:cNvPr id="18" name="Text Box 1030"/>
          <p:cNvSpPr txBox="1">
            <a:spLocks noChangeArrowheads="1"/>
          </p:cNvSpPr>
          <p:nvPr/>
        </p:nvSpPr>
        <p:spPr bwMode="auto">
          <a:xfrm>
            <a:off x="179512" y="1844824"/>
            <a:ext cx="1195388" cy="40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  <a:latin typeface="Tahoma" panose="020B0604030504040204" pitchFamily="34" charset="0"/>
              </a:rPr>
              <a:t>lec02.inp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3"/>
          <a:srcRect l="14563" t="42271" r="30312" b="21292"/>
          <a:stretch/>
        </p:blipFill>
        <p:spPr>
          <a:xfrm>
            <a:off x="3677077" y="1872502"/>
            <a:ext cx="5287411" cy="2492602"/>
          </a:xfrm>
          <a:prstGeom prst="rect">
            <a:avLst/>
          </a:prstGeom>
        </p:spPr>
      </p:pic>
      <p:cxnSp>
        <p:nvCxnSpPr>
          <p:cNvPr id="20" name="直線矢印コネクタ 19"/>
          <p:cNvCxnSpPr/>
          <p:nvPr/>
        </p:nvCxnSpPr>
        <p:spPr>
          <a:xfrm flipH="1">
            <a:off x="8142723" y="3999731"/>
            <a:ext cx="360000" cy="1080000"/>
          </a:xfrm>
          <a:prstGeom prst="straightConnector1">
            <a:avLst/>
          </a:prstGeom>
          <a:ln w="190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16">
            <a:extLst>
              <a:ext uri="{FF2B5EF4-FFF2-40B4-BE49-F238E27FC236}">
                <a16:creationId xmlns:a16="http://schemas.microsoft.com/office/drawing/2014/main" id="{D0F0C79C-1733-4CC4-82B4-345FC4556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6" y="5013176"/>
            <a:ext cx="3506712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dirty="0">
                <a:solidFill>
                  <a:srgbClr val="000000"/>
                </a:solidFill>
                <a:latin typeface="+mn-lt"/>
                <a:cs typeface="Tahoma" pitchFamily="34" charset="0"/>
              </a:rPr>
              <a:t>The unit and its scale have changed.</a:t>
            </a:r>
            <a:endParaRPr lang="ja-JP" altLang="en-US" sz="1800" dirty="0">
              <a:solidFill>
                <a:srgbClr val="000000"/>
              </a:solidFill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8487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2">
            <a:extLst>
              <a:ext uri="{FF2B5EF4-FFF2-40B4-BE49-F238E27FC236}">
                <a16:creationId xmlns:a16="http://schemas.microsoft.com/office/drawing/2014/main" id="{E612F5A7-DDC2-4536-B543-2910C2C53FE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-242888"/>
            <a:ext cx="86868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 dirty="0">
                <a:latin typeface="+mn-lt"/>
              </a:rPr>
              <a:t>Exercise 12</a:t>
            </a:r>
            <a:endParaRPr lang="ja-JP" altLang="en-US" sz="4800" dirty="0">
              <a:latin typeface="+mn-lt"/>
            </a:endParaRPr>
          </a:p>
        </p:txBody>
      </p:sp>
      <p:sp>
        <p:nvSpPr>
          <p:cNvPr id="115722" name="Text Box 5">
            <a:extLst>
              <a:ext uri="{FF2B5EF4-FFF2-40B4-BE49-F238E27FC236}">
                <a16:creationId xmlns:a16="http://schemas.microsoft.com/office/drawing/2014/main" id="{30304C8B-EEC4-43E6-B017-7A8BF24D9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6400800"/>
            <a:ext cx="551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Tally for calculating physical quantities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8B20E71-856E-43B7-94E9-56AD66F5B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724" y="739765"/>
            <a:ext cx="8162552" cy="83099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</a:rPr>
              <a:t>Show the energy deposition along the z-axis in the water cylinder by using an r-z mesh.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1504230" y="1700808"/>
            <a:ext cx="2700000" cy="39604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[ T - Deposit ]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mesh = xyz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x-type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</a:t>
            </a:r>
            <a:r>
              <a:rPr lang="en-US" altLang="ja-JP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nx</a:t>
            </a: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= 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</a:t>
            </a:r>
            <a:r>
              <a:rPr lang="en-US" altLang="ja-JP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xmin</a:t>
            </a: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= -25.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</a:t>
            </a:r>
            <a:r>
              <a:rPr lang="en-US" altLang="ja-JP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xmax</a:t>
            </a: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=  25.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y-type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</a:t>
            </a:r>
            <a:r>
              <a:rPr lang="en-US" altLang="ja-JP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ny</a:t>
            </a: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-5.0  5.0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z-type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</a:t>
            </a:r>
            <a:r>
              <a:rPr lang="en-US" altLang="ja-JP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nz</a:t>
            </a: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= 200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</a:t>
            </a:r>
            <a:r>
              <a:rPr lang="en-US" altLang="ja-JP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zmin</a:t>
            </a: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= -20.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</a:t>
            </a:r>
            <a:r>
              <a:rPr lang="en-US" altLang="ja-JP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zmax</a:t>
            </a: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=  80.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axis = </a:t>
            </a:r>
            <a:r>
              <a:rPr lang="en-US" altLang="ja-JP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xz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file = </a:t>
            </a:r>
            <a:r>
              <a:rPr lang="en-US" altLang="ja-JP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deposit.out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7" name="Text Box 1030"/>
          <p:cNvSpPr txBox="1">
            <a:spLocks noChangeArrowheads="1"/>
          </p:cNvSpPr>
          <p:nvPr/>
        </p:nvSpPr>
        <p:spPr bwMode="auto">
          <a:xfrm>
            <a:off x="179512" y="1700808"/>
            <a:ext cx="1195388" cy="40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  <a:latin typeface="Tahoma" panose="020B0604030504040204" pitchFamily="34" charset="0"/>
              </a:rPr>
              <a:t>lec02.inp</a:t>
            </a:r>
          </a:p>
        </p:txBody>
      </p:sp>
      <p:sp>
        <p:nvSpPr>
          <p:cNvPr id="18" name="右中かっこ 17"/>
          <p:cNvSpPr/>
          <p:nvPr/>
        </p:nvSpPr>
        <p:spPr>
          <a:xfrm>
            <a:off x="2771800" y="2420889"/>
            <a:ext cx="322545" cy="811176"/>
          </a:xfrm>
          <a:prstGeom prst="rightBrace">
            <a:avLst>
              <a:gd name="adj1" fmla="val 8333"/>
              <a:gd name="adj2" fmla="val 5031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083551" y="2454140"/>
            <a:ext cx="11673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</a:rPr>
              <a:t>Delete</a:t>
            </a:r>
          </a:p>
          <a:p>
            <a:r>
              <a:rPr kumimoji="1" lang="en-US" altLang="ja-JP" sz="1400" dirty="0">
                <a:solidFill>
                  <a:srgbClr val="FF0000"/>
                </a:solidFill>
              </a:rPr>
              <a:t>or</a:t>
            </a:r>
          </a:p>
          <a:p>
            <a:r>
              <a:rPr kumimoji="1" lang="en-US" altLang="ja-JP" sz="1400" dirty="0">
                <a:solidFill>
                  <a:srgbClr val="FF0000"/>
                </a:solidFill>
              </a:rPr>
              <a:t>Comment out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>
            <a:off x="1591097" y="2396505"/>
            <a:ext cx="936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右中かっこ 20"/>
          <p:cNvSpPr/>
          <p:nvPr/>
        </p:nvSpPr>
        <p:spPr>
          <a:xfrm>
            <a:off x="2771800" y="3294510"/>
            <a:ext cx="322545" cy="532576"/>
          </a:xfrm>
          <a:prstGeom prst="rightBrace">
            <a:avLst>
              <a:gd name="adj1" fmla="val 8333"/>
              <a:gd name="adj2" fmla="val 5031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083551" y="3303920"/>
            <a:ext cx="912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</a:rPr>
              <a:t>Change to r-type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1591097" y="5147667"/>
            <a:ext cx="756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2F281D2-E9EB-416A-B7AB-20A4F39E4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284" y="1700808"/>
            <a:ext cx="489571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ja-JP" sz="2400" dirty="0">
                <a:solidFill>
                  <a:srgbClr val="000000"/>
                </a:solidFill>
              </a:rPr>
              <a:t>Change the geometrical mesh from the xyz mesh to the r-z mesh.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ja-JP" sz="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ja-JP" sz="2400" dirty="0">
                <a:solidFill>
                  <a:srgbClr val="000000"/>
                </a:solidFill>
              </a:rPr>
              <a:t>Delete of comment out the parameters for x-type sub-section.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ja-JP" sz="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ja-JP" sz="2400" dirty="0">
                <a:solidFill>
                  <a:srgbClr val="000000"/>
                </a:solidFill>
              </a:rPr>
              <a:t>Change y-type sub-section to r-type sub-section and set radial range from 0 to 10 cm</a:t>
            </a:r>
            <a:r>
              <a:rPr lang="ja-JP" altLang="en-US" sz="2400" dirty="0">
                <a:solidFill>
                  <a:srgbClr val="000000"/>
                </a:solidFill>
              </a:rPr>
              <a:t> </a:t>
            </a:r>
            <a:r>
              <a:rPr lang="en-US" altLang="ja-JP" sz="2400" dirty="0">
                <a:solidFill>
                  <a:srgbClr val="000000"/>
                </a:solidFill>
              </a:rPr>
              <a:t>within 1 bin.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ja-JP" sz="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ja-JP" sz="2400" dirty="0">
                <a:solidFill>
                  <a:srgbClr val="000000"/>
                </a:solidFill>
              </a:rPr>
              <a:t>Replace “axis=</a:t>
            </a:r>
            <a:r>
              <a:rPr lang="en-US" altLang="ja-JP" sz="2400" dirty="0" err="1">
                <a:solidFill>
                  <a:srgbClr val="000000"/>
                </a:solidFill>
              </a:rPr>
              <a:t>xz</a:t>
            </a:r>
            <a:r>
              <a:rPr lang="en-US" altLang="ja-JP" sz="2400" dirty="0">
                <a:solidFill>
                  <a:srgbClr val="000000"/>
                </a:solidFill>
              </a:rPr>
              <a:t>” by “axis=z”.</a:t>
            </a:r>
          </a:p>
        </p:txBody>
      </p:sp>
      <p:grpSp>
        <p:nvGrpSpPr>
          <p:cNvPr id="26" name="グループ化 25"/>
          <p:cNvGrpSpPr/>
          <p:nvPr/>
        </p:nvGrpSpPr>
        <p:grpSpPr>
          <a:xfrm>
            <a:off x="6341938" y="5104234"/>
            <a:ext cx="2622550" cy="1092200"/>
            <a:chOff x="6300788" y="5226050"/>
            <a:chExt cx="2622550" cy="1092200"/>
          </a:xfrm>
        </p:grpSpPr>
        <p:sp>
          <p:nvSpPr>
            <p:cNvPr id="27" name="テキスト ボックス 69"/>
            <p:cNvSpPr txBox="1">
              <a:spLocks noChangeArrowheads="1"/>
            </p:cNvSpPr>
            <p:nvPr/>
          </p:nvSpPr>
          <p:spPr bwMode="auto">
            <a:xfrm>
              <a:off x="8569325" y="5422900"/>
              <a:ext cx="3254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dirty="0">
                  <a:solidFill>
                    <a:srgbClr val="000000"/>
                  </a:solidFill>
                </a:rPr>
                <a:t>Z</a:t>
              </a:r>
              <a:endParaRPr lang="ja-JP" alt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8" name="テキスト ボックス 70"/>
            <p:cNvSpPr txBox="1">
              <a:spLocks noChangeArrowheads="1"/>
            </p:cNvSpPr>
            <p:nvPr/>
          </p:nvSpPr>
          <p:spPr bwMode="auto">
            <a:xfrm>
              <a:off x="6300788" y="5238750"/>
              <a:ext cx="3381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dirty="0">
                  <a:solidFill>
                    <a:srgbClr val="000000"/>
                  </a:solidFill>
                </a:rPr>
                <a:t>R</a:t>
              </a:r>
              <a:endParaRPr lang="ja-JP" altLang="en-US" sz="1800" dirty="0">
                <a:solidFill>
                  <a:srgbClr val="000000"/>
                </a:solidFill>
              </a:endParaRPr>
            </a:p>
          </p:txBody>
        </p:sp>
        <p:grpSp>
          <p:nvGrpSpPr>
            <p:cNvPr id="29" name="グループ化 65"/>
            <p:cNvGrpSpPr>
              <a:grpSpLocks/>
            </p:cNvGrpSpPr>
            <p:nvPr/>
          </p:nvGrpSpPr>
          <p:grpSpPr bwMode="auto">
            <a:xfrm rot="5400000">
              <a:off x="7091363" y="5106988"/>
              <a:ext cx="1052512" cy="1370012"/>
              <a:chOff x="3845644" y="3742886"/>
              <a:chExt cx="1296144" cy="1370741"/>
            </a:xfrm>
          </p:grpSpPr>
          <p:grpSp>
            <p:nvGrpSpPr>
              <p:cNvPr id="32" name="グループ化 62"/>
              <p:cNvGrpSpPr>
                <a:grpSpLocks/>
              </p:cNvGrpSpPr>
              <p:nvPr/>
            </p:nvGrpSpPr>
            <p:grpSpPr bwMode="auto">
              <a:xfrm>
                <a:off x="3845644" y="3742886"/>
                <a:ext cx="1296144" cy="1370741"/>
                <a:chOff x="3852741" y="3677963"/>
                <a:chExt cx="1296144" cy="1370741"/>
              </a:xfrm>
            </p:grpSpPr>
            <p:sp>
              <p:nvSpPr>
                <p:cNvPr id="34" name="円柱 33"/>
                <p:cNvSpPr/>
                <p:nvPr/>
              </p:nvSpPr>
              <p:spPr>
                <a:xfrm>
                  <a:off x="3852740" y="4308535"/>
                  <a:ext cx="1296144" cy="689342"/>
                </a:xfrm>
                <a:prstGeom prst="can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" name="円柱 34"/>
                <p:cNvSpPr/>
                <p:nvPr/>
              </p:nvSpPr>
              <p:spPr>
                <a:xfrm>
                  <a:off x="3852740" y="3971806"/>
                  <a:ext cx="1296144" cy="689342"/>
                </a:xfrm>
                <a:prstGeom prst="can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6" name="円柱 35"/>
                <p:cNvSpPr/>
                <p:nvPr/>
              </p:nvSpPr>
              <p:spPr>
                <a:xfrm>
                  <a:off x="3852740" y="3627135"/>
                  <a:ext cx="1296144" cy="689342"/>
                </a:xfrm>
                <a:prstGeom prst="can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3" name="円/楕円 32"/>
              <p:cNvSpPr/>
              <p:nvPr/>
            </p:nvSpPr>
            <p:spPr>
              <a:xfrm>
                <a:off x="4090014" y="3768299"/>
                <a:ext cx="807403" cy="1937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30" name="直線矢印コネクタ 29"/>
            <p:cNvCxnSpPr/>
            <p:nvPr/>
          </p:nvCxnSpPr>
          <p:spPr>
            <a:xfrm>
              <a:off x="6638925" y="5808663"/>
              <a:ext cx="2284413" cy="142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>
            <a:xfrm flipV="1">
              <a:off x="6638925" y="5226050"/>
              <a:ext cx="0" cy="5857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テキスト ボックス 13">
            <a:extLst>
              <a:ext uri="{FF2B5EF4-FFF2-40B4-BE49-F238E27FC236}">
                <a16:creationId xmlns:a16="http://schemas.microsoft.com/office/drawing/2014/main" id="{BE049654-1C6D-428D-A469-0916624F5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867980"/>
            <a:ext cx="6533653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</a:rPr>
              <a:t>Plot the depth distribution of the energy deposition with an r-z mesh.</a:t>
            </a:r>
          </a:p>
        </p:txBody>
      </p:sp>
    </p:spTree>
    <p:extLst>
      <p:ext uri="{BB962C8B-B14F-4D97-AF65-F5344CB8AC3E}">
        <p14:creationId xmlns:p14="http://schemas.microsoft.com/office/powerpoint/2010/main" val="554280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>
            <a:extLst>
              <a:ext uri="{FF2B5EF4-FFF2-40B4-BE49-F238E27FC236}">
                <a16:creationId xmlns:a16="http://schemas.microsoft.com/office/drawing/2014/main" id="{A617B5CE-9F3E-4552-A1A1-3C14380B3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09" y="1196975"/>
            <a:ext cx="8568183" cy="1655763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squar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indent="0" algn="just" eaLnBrk="1" hangingPunct="1">
              <a:buFontTx/>
              <a:buNone/>
            </a:pPr>
            <a:r>
              <a:rPr lang="en-US" altLang="ja-JP" sz="2400" dirty="0">
                <a:cs typeface="Arial" panose="020B0604020202020204" pitchFamily="34" charset="0"/>
              </a:rPr>
              <a:t>PHITS simulates the </a:t>
            </a:r>
            <a:r>
              <a:rPr lang="en-US" altLang="ja-JP" sz="2400" dirty="0">
                <a:solidFill>
                  <a:srgbClr val="FF0000"/>
                </a:solidFill>
                <a:cs typeface="Arial" panose="020B0604020202020204" pitchFamily="34" charset="0"/>
              </a:rPr>
              <a:t>motion of each particle </a:t>
            </a:r>
            <a:r>
              <a:rPr lang="en-US" altLang="ja-JP" sz="2400" dirty="0">
                <a:cs typeface="Arial" panose="020B0604020202020204" pitchFamily="34" charset="0"/>
              </a:rPr>
              <a:t>using the Monte Carlo method. You can estimate </a:t>
            </a:r>
            <a:r>
              <a:rPr lang="en-US" altLang="ja-JP" sz="2400" dirty="0">
                <a:solidFill>
                  <a:srgbClr val="FF0000"/>
                </a:solidFill>
                <a:cs typeface="Arial" panose="020B0604020202020204" pitchFamily="34" charset="0"/>
              </a:rPr>
              <a:t>their average behavior</a:t>
            </a:r>
            <a:r>
              <a:rPr lang="en-US" altLang="ja-JP" sz="2400" dirty="0">
                <a:cs typeface="Arial" panose="020B0604020202020204" pitchFamily="34" charset="0"/>
              </a:rPr>
              <a:t> by calculating various physical quantities, such as flux and deposition energy in a certain region, by using “Tally”.</a:t>
            </a:r>
            <a:endParaRPr lang="en-US" altLang="ja-JP" sz="1800" dirty="0">
              <a:cs typeface="Arial" panose="020B0604020202020204" pitchFamily="34" charset="0"/>
            </a:endParaRPr>
          </a:p>
        </p:txBody>
      </p:sp>
      <p:sp>
        <p:nvSpPr>
          <p:cNvPr id="48133" name="Text Box 5">
            <a:extLst>
              <a:ext uri="{FF2B5EF4-FFF2-40B4-BE49-F238E27FC236}">
                <a16:creationId xmlns:a16="http://schemas.microsoft.com/office/drawing/2014/main" id="{E553D4BB-3613-49F1-B2CF-F3897AFCE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What is tally?</a:t>
            </a:r>
          </a:p>
        </p:txBody>
      </p:sp>
      <p:sp>
        <p:nvSpPr>
          <p:cNvPr id="43024" name="Rectangle 2">
            <a:extLst>
              <a:ext uri="{FF2B5EF4-FFF2-40B4-BE49-F238E27FC236}">
                <a16:creationId xmlns:a16="http://schemas.microsoft.com/office/drawing/2014/main" id="{0B9E23DA-0F19-4F49-AC63-F5D85EEBD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62124" y="134939"/>
            <a:ext cx="5548313" cy="954087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altLang="ja-JP" sz="4800" dirty="0">
                <a:latin typeface="+mn-lt"/>
                <a:cs typeface="Arial" charset="0"/>
              </a:rPr>
              <a:t>Concept of Tally</a:t>
            </a:r>
            <a:endParaRPr lang="ja-JP" altLang="en-US" sz="4800" dirty="0">
              <a:latin typeface="+mn-lt"/>
              <a:cs typeface="Arial" charset="0"/>
            </a:endParaRPr>
          </a:p>
        </p:txBody>
      </p:sp>
      <p:pic>
        <p:nvPicPr>
          <p:cNvPr id="48136" name="Picture 10">
            <a:extLst>
              <a:ext uri="{FF2B5EF4-FFF2-40B4-BE49-F238E27FC236}">
                <a16:creationId xmlns:a16="http://schemas.microsoft.com/office/drawing/2014/main" id="{6187B3E2-37B0-486A-A381-39A946EDD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67" y="3224213"/>
            <a:ext cx="430847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7" name="図 1">
            <a:extLst>
              <a:ext uri="{FF2B5EF4-FFF2-40B4-BE49-F238E27FC236}">
                <a16:creationId xmlns:a16="http://schemas.microsoft.com/office/drawing/2014/main" id="{A960C85B-2DB6-45C9-99E4-8F0F88931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580" y="3340100"/>
            <a:ext cx="34099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00DCF950-FCE4-4063-A7FA-DEEC9F72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13100"/>
            <a:ext cx="4319587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BF2B184-AE4E-417B-8A15-CB24AA639534}"/>
              </a:ext>
            </a:extLst>
          </p:cNvPr>
          <p:cNvSpPr/>
          <p:nvPr/>
        </p:nvSpPr>
        <p:spPr>
          <a:xfrm>
            <a:off x="4328517" y="3959225"/>
            <a:ext cx="288925" cy="72072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43020" name="テキスト ボックス 4">
            <a:extLst>
              <a:ext uri="{FF2B5EF4-FFF2-40B4-BE49-F238E27FC236}">
                <a16:creationId xmlns:a16="http://schemas.microsoft.com/office/drawing/2014/main" id="{E7E8D5D9-8A10-4CA0-BDCD-BC51DE969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60" y="5929313"/>
            <a:ext cx="43022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 dirty="0">
                <a:solidFill>
                  <a:schemeClr val="accent2"/>
                </a:solidFill>
                <a:latin typeface="+mn-lt"/>
                <a:cs typeface="Arial" charset="0"/>
              </a:rPr>
              <a:t>Result of [T-Track] (Track-length tally)</a:t>
            </a:r>
          </a:p>
        </p:txBody>
      </p:sp>
      <p:sp>
        <p:nvSpPr>
          <p:cNvPr id="8" name="上矢印 7">
            <a:extLst>
              <a:ext uri="{FF2B5EF4-FFF2-40B4-BE49-F238E27FC236}">
                <a16:creationId xmlns:a16="http://schemas.microsoft.com/office/drawing/2014/main" id="{22192D3E-F366-4F24-B45C-7DFABF501388}"/>
              </a:ext>
            </a:extLst>
          </p:cNvPr>
          <p:cNvSpPr/>
          <p:nvPr/>
        </p:nvSpPr>
        <p:spPr>
          <a:xfrm rot="16200000">
            <a:off x="5846961" y="3531394"/>
            <a:ext cx="100013" cy="669925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3022" name="テキスト ボックス 8">
            <a:extLst>
              <a:ext uri="{FF2B5EF4-FFF2-40B4-BE49-F238E27FC236}">
                <a16:creationId xmlns:a16="http://schemas.microsoft.com/office/drawing/2014/main" id="{42FE8DC6-EEEB-4AD1-9E9A-198831F8C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202" y="3400209"/>
            <a:ext cx="2717229" cy="923330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dirty="0">
                <a:latin typeface="+mn-lt"/>
              </a:rPr>
              <a:t>How many particles were passed through this region?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dirty="0">
                <a:latin typeface="+mn-lt"/>
              </a:rPr>
              <a:t> </a:t>
            </a:r>
            <a:r>
              <a:rPr lang="en-US" altLang="ja-JP" sz="1800" dirty="0">
                <a:latin typeface="+mn-lt"/>
                <a:cs typeface="Arial" charset="0"/>
              </a:rPr>
              <a:t>→ </a:t>
            </a:r>
            <a:r>
              <a:rPr lang="en-US" altLang="ja-JP" sz="1800" dirty="0">
                <a:latin typeface="+mn-lt"/>
              </a:rPr>
              <a:t>Use “track-length” tally.</a:t>
            </a:r>
            <a:endParaRPr lang="ja-JP" altLang="en-US" sz="1800" dirty="0">
              <a:latin typeface="+mn-lt"/>
            </a:endParaRPr>
          </a:p>
        </p:txBody>
      </p:sp>
      <p:sp>
        <p:nvSpPr>
          <p:cNvPr id="10" name="円柱 9">
            <a:extLst>
              <a:ext uri="{FF2B5EF4-FFF2-40B4-BE49-F238E27FC236}">
                <a16:creationId xmlns:a16="http://schemas.microsoft.com/office/drawing/2014/main" id="{4A206B4E-8F95-4A09-BA6F-A511F1F7A726}"/>
              </a:ext>
            </a:extLst>
          </p:cNvPr>
          <p:cNvSpPr/>
          <p:nvPr/>
        </p:nvSpPr>
        <p:spPr>
          <a:xfrm rot="14794304">
            <a:off x="5269905" y="3798888"/>
            <a:ext cx="246062" cy="265112"/>
          </a:xfrm>
          <a:prstGeom prst="ca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3" name="Text Box 5">
            <a:extLst>
              <a:ext uri="{FF2B5EF4-FFF2-40B4-BE49-F238E27FC236}">
                <a16:creationId xmlns:a16="http://schemas.microsoft.com/office/drawing/2014/main" id="{08D92A73-A9E4-45C8-A6CC-73BF53638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6400800"/>
            <a:ext cx="551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Tally for calculating physical quantities</a:t>
            </a:r>
          </a:p>
        </p:txBody>
      </p:sp>
      <p:sp>
        <p:nvSpPr>
          <p:cNvPr id="89098" name="テキスト ボックス 16">
            <a:extLst>
              <a:ext uri="{FF2B5EF4-FFF2-40B4-BE49-F238E27FC236}">
                <a16:creationId xmlns:a16="http://schemas.microsoft.com/office/drawing/2014/main" id="{AF26F067-1CC5-4C72-9420-EBA3F4082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339" y="5572125"/>
            <a:ext cx="3672085" cy="646113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dirty="0">
                <a:solidFill>
                  <a:srgbClr val="000000"/>
                </a:solidFill>
                <a:latin typeface="+mn-lt"/>
                <a:cs typeface="Tahoma" pitchFamily="34" charset="0"/>
              </a:rPr>
              <a:t>A Bragg peak of the carbon beam is shown at z=12 cm.</a:t>
            </a:r>
            <a:endParaRPr lang="ja-JP" altLang="en-US" sz="1800" dirty="0">
              <a:solidFill>
                <a:srgbClr val="0000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10" name="Text Box 1031"/>
          <p:cNvSpPr txBox="1">
            <a:spLocks noChangeArrowheads="1"/>
          </p:cNvSpPr>
          <p:nvPr/>
        </p:nvSpPr>
        <p:spPr bwMode="auto">
          <a:xfrm>
            <a:off x="1504230" y="1700808"/>
            <a:ext cx="2340000" cy="39604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[ T - Deposit ]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mesh = </a:t>
            </a:r>
            <a:r>
              <a:rPr lang="pt-BR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r-z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$</a:t>
            </a: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x-type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$</a:t>
            </a: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</a:t>
            </a:r>
            <a:r>
              <a:rPr lang="en-US" altLang="ja-JP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nx</a:t>
            </a: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= 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$</a:t>
            </a: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</a:t>
            </a:r>
            <a:r>
              <a:rPr lang="en-US" altLang="ja-JP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xmin</a:t>
            </a: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= -25.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$</a:t>
            </a: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</a:t>
            </a:r>
            <a:r>
              <a:rPr lang="en-US" altLang="ja-JP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xmax</a:t>
            </a: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=  25.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  r</a:t>
            </a:r>
            <a:r>
              <a:rPr lang="en-US" altLang="ja-JP" sz="1400" dirty="0">
                <a:latin typeface="Tahoma" panose="020B0604030504040204" pitchFamily="34" charset="0"/>
              </a:rPr>
              <a:t>-type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</a:rPr>
              <a:t>    </a:t>
            </a:r>
            <a:r>
              <a:rPr lang="en-US" altLang="ja-JP" sz="1400" dirty="0" err="1">
                <a:latin typeface="Tahoma" panose="020B0604030504040204" pitchFamily="34" charset="0"/>
              </a:rPr>
              <a:t>n</a:t>
            </a:r>
            <a:r>
              <a:rPr lang="en-US" altLang="ja-JP" sz="1400" dirty="0" err="1">
                <a:solidFill>
                  <a:srgbClr val="FF0000"/>
                </a:solidFill>
                <a:latin typeface="Tahoma" panose="020B0604030504040204" pitchFamily="34" charset="0"/>
              </a:rPr>
              <a:t>r</a:t>
            </a:r>
            <a:r>
              <a:rPr lang="en-US" altLang="ja-JP" sz="1400" dirty="0">
                <a:latin typeface="Tahoma" panose="020B0604030504040204" pitchFamily="34" charset="0"/>
              </a:rPr>
              <a:t>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    0.0  10.0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z-type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</a:t>
            </a:r>
            <a:r>
              <a:rPr lang="en-US" altLang="ja-JP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nz</a:t>
            </a: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= 200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</a:t>
            </a:r>
            <a:r>
              <a:rPr lang="en-US" altLang="ja-JP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zmin</a:t>
            </a: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= -20.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  </a:t>
            </a:r>
            <a:r>
              <a:rPr lang="en-US" altLang="ja-JP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zmax</a:t>
            </a: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=  80.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axis = </a:t>
            </a:r>
            <a:r>
              <a:rPr lang="en-US" altLang="ja-JP" sz="1400" dirty="0">
                <a:solidFill>
                  <a:srgbClr val="FF0000"/>
                </a:solidFill>
                <a:latin typeface="Tahoma" panose="020B0604030504040204" pitchFamily="34" charset="0"/>
              </a:rPr>
              <a:t>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file = </a:t>
            </a:r>
            <a:r>
              <a:rPr lang="en-US" altLang="ja-JP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deposit.out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1" name="Text Box 1030"/>
          <p:cNvSpPr txBox="1">
            <a:spLocks noChangeArrowheads="1"/>
          </p:cNvSpPr>
          <p:nvPr/>
        </p:nvSpPr>
        <p:spPr bwMode="auto">
          <a:xfrm>
            <a:off x="179512" y="1700808"/>
            <a:ext cx="1195388" cy="40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  <a:latin typeface="Tahoma" panose="020B0604030504040204" pitchFamily="34" charset="0"/>
              </a:rPr>
              <a:t>lec02.inp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/>
          <a:srcRect l="14563" t="27917" r="24800" b="10250"/>
          <a:stretch/>
        </p:blipFill>
        <p:spPr>
          <a:xfrm>
            <a:off x="4246889" y="1700807"/>
            <a:ext cx="4591661" cy="3339399"/>
          </a:xfrm>
          <a:prstGeom prst="rect">
            <a:avLst/>
          </a:prstGeom>
        </p:spPr>
      </p:pic>
      <p:sp>
        <p:nvSpPr>
          <p:cNvPr id="13" name="Text Box 1030"/>
          <p:cNvSpPr txBox="1">
            <a:spLocks noChangeArrowheads="1"/>
          </p:cNvSpPr>
          <p:nvPr/>
        </p:nvSpPr>
        <p:spPr bwMode="auto">
          <a:xfrm>
            <a:off x="5800626" y="5147344"/>
            <a:ext cx="1344612" cy="369888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800">
                <a:solidFill>
                  <a:srgbClr val="000000"/>
                </a:solidFill>
                <a:latin typeface="Tahoma" panose="020B0604030504040204" pitchFamily="34" charset="0"/>
              </a:rPr>
              <a:t>deposit.</a:t>
            </a:r>
            <a:r>
              <a:rPr lang="en-US" altLang="ja-JP" sz="1800">
                <a:solidFill>
                  <a:srgbClr val="000000"/>
                </a:solidFill>
                <a:latin typeface="Tahoma" panose="020B0604030504040204" pitchFamily="34" charset="0"/>
              </a:rPr>
              <a:t>eps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8B20E71-856E-43B7-94E9-56AD66F5B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724" y="739765"/>
            <a:ext cx="8162552" cy="83099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</a:rPr>
              <a:t>Show the energy deposition along the z-axis in the water cylinder by using an r-z mesh.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E612F5A7-DDC2-4536-B543-2910C2C53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-242888"/>
            <a:ext cx="86868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4800" kern="0">
                <a:latin typeface="+mn-lt"/>
              </a:rPr>
              <a:t>Answer 12</a:t>
            </a:r>
            <a:endParaRPr lang="ja-JP" altLang="en-US" sz="4800" kern="0" dirty="0"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2">
            <a:extLst>
              <a:ext uri="{FF2B5EF4-FFF2-40B4-BE49-F238E27FC236}">
                <a16:creationId xmlns:a16="http://schemas.microsoft.com/office/drawing/2014/main" id="{050AC200-4BAC-4B77-A892-5CBA5E1455A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-161925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ja-JP" sz="4800" dirty="0"/>
              <a:t>Graphic utility ANGEL</a:t>
            </a:r>
            <a:endParaRPr lang="ja-JP" altLang="en-US" sz="4800" dirty="0"/>
          </a:p>
        </p:txBody>
      </p:sp>
      <p:sp>
        <p:nvSpPr>
          <p:cNvPr id="134152" name="Text Box 5">
            <a:extLst>
              <a:ext uri="{FF2B5EF4-FFF2-40B4-BE49-F238E27FC236}">
                <a16:creationId xmlns:a16="http://schemas.microsoft.com/office/drawing/2014/main" id="{8B271850-CA44-40E3-8D4C-18481E1BC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6400800"/>
            <a:ext cx="551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>
                <a:solidFill>
                  <a:srgbClr val="000000"/>
                </a:solidFill>
                <a:latin typeface="Tahoma" panose="020B0604030504040204" pitchFamily="34" charset="0"/>
              </a:rPr>
              <a:t>Tally for calculating physical quantities</a:t>
            </a:r>
          </a:p>
        </p:txBody>
      </p:sp>
      <p:sp>
        <p:nvSpPr>
          <p:cNvPr id="2" name="角丸四角形 1">
            <a:extLst>
              <a:ext uri="{FF2B5EF4-FFF2-40B4-BE49-F238E27FC236}">
                <a16:creationId xmlns:a16="http://schemas.microsoft.com/office/drawing/2014/main" id="{660488AA-1118-4D34-B709-1717BE14E479}"/>
              </a:ext>
            </a:extLst>
          </p:cNvPr>
          <p:cNvSpPr/>
          <p:nvPr/>
        </p:nvSpPr>
        <p:spPr>
          <a:xfrm>
            <a:off x="233202" y="819986"/>
            <a:ext cx="8677597" cy="3036869"/>
          </a:xfrm>
          <a:prstGeom prst="roundRect">
            <a:avLst>
              <a:gd name="adj" fmla="val 8918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ja-JP" sz="2400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ANGEL?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rgbClr val="000000"/>
                </a:solidFill>
              </a:rPr>
              <a:t>A software to convert text data files (*.out) to image files (*.eps).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rgbClr val="000000"/>
                </a:solidFill>
              </a:rPr>
              <a:t>You can adjust regions of vertical axes by setting angel parameter in the tally sections. (See the ANGEL manual for details of angel parameters)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rgbClr val="000000"/>
                </a:solidFill>
              </a:rPr>
              <a:t>You can write angel parameters to the *.out files directly.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rgbClr val="000000"/>
                </a:solidFill>
              </a:rPr>
              <a:t>You can execute ANGEL only by </a:t>
            </a:r>
            <a:r>
              <a:rPr lang="en-US" altLang="ja-JP" sz="2000" dirty="0">
                <a:solidFill>
                  <a:srgbClr val="FF0000"/>
                </a:solidFill>
              </a:rPr>
              <a:t>”right-click</a:t>
            </a:r>
            <a:r>
              <a:rPr lang="ja-JP" altLang="en-US" sz="2000" dirty="0">
                <a:solidFill>
                  <a:srgbClr val="FF0000"/>
                </a:solidFill>
              </a:rPr>
              <a:t>→</a:t>
            </a:r>
            <a:r>
              <a:rPr lang="en-US" altLang="ja-JP" sz="2000" dirty="0">
                <a:solidFill>
                  <a:srgbClr val="FF0000"/>
                </a:solidFill>
              </a:rPr>
              <a:t>send to</a:t>
            </a:r>
            <a:r>
              <a:rPr lang="ja-JP" altLang="en-US" sz="2000" dirty="0">
                <a:solidFill>
                  <a:srgbClr val="FF0000"/>
                </a:solidFill>
              </a:rPr>
              <a:t>→</a:t>
            </a:r>
            <a:r>
              <a:rPr lang="en-US" altLang="ja-JP" sz="2000" dirty="0">
                <a:solidFill>
                  <a:srgbClr val="FF0000"/>
                </a:solidFill>
              </a:rPr>
              <a:t>ANGEL”</a:t>
            </a:r>
            <a:r>
              <a:rPr lang="ja-JP" altLang="en-US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>
                <a:solidFill>
                  <a:srgbClr val="000000"/>
                </a:solidFill>
              </a:rPr>
              <a:t>(Windows)</a:t>
            </a:r>
            <a:r>
              <a:rPr lang="ja-JP" altLang="en-US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>
                <a:solidFill>
                  <a:srgbClr val="000000"/>
                </a:solidFill>
              </a:rPr>
              <a:t>or </a:t>
            </a:r>
            <a:r>
              <a:rPr lang="en-US" altLang="ja-JP" sz="2000" dirty="0">
                <a:solidFill>
                  <a:srgbClr val="FF0000"/>
                </a:solidFill>
              </a:rPr>
              <a:t>“</a:t>
            </a:r>
            <a:r>
              <a:rPr lang="en-US" altLang="ja-JP" sz="2000" dirty="0" err="1">
                <a:solidFill>
                  <a:srgbClr val="FF0000"/>
                </a:solidFill>
              </a:rPr>
              <a:t>drag&amp;drop</a:t>
            </a:r>
            <a:r>
              <a:rPr lang="en-US" altLang="ja-JP" sz="2000" dirty="0">
                <a:solidFill>
                  <a:srgbClr val="FF0000"/>
                </a:solidFill>
              </a:rPr>
              <a:t> to the ANGEL ion”</a:t>
            </a:r>
            <a:r>
              <a:rPr lang="en-US" altLang="ja-JP" sz="2000" dirty="0"/>
              <a:t> </a:t>
            </a:r>
            <a:r>
              <a:rPr lang="ja-JP" altLang="en-US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>
                <a:solidFill>
                  <a:srgbClr val="000000"/>
                </a:solidFill>
              </a:rPr>
              <a:t>(Mac).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altLang="ja-JP" sz="2000" dirty="0">
                <a:solidFill>
                  <a:srgbClr val="000000"/>
                </a:solidFill>
              </a:rPr>
              <a:t>(You don’t have to execute PHITS again only to re-draw the image files.)</a:t>
            </a:r>
          </a:p>
        </p:txBody>
      </p:sp>
      <p:sp>
        <p:nvSpPr>
          <p:cNvPr id="134156" name="テキスト ボックス 16">
            <a:extLst>
              <a:ext uri="{FF2B5EF4-FFF2-40B4-BE49-F238E27FC236}">
                <a16:creationId xmlns:a16="http://schemas.microsoft.com/office/drawing/2014/main" id="{4FDEE91B-D34E-4299-A01B-72C80E795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645" y="3959686"/>
            <a:ext cx="3060700" cy="1323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</a:rPr>
              <a:t>For example, add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</a:rPr>
              <a:t>p:</a:t>
            </a:r>
            <a:r>
              <a:rPr lang="pt-BR" altLang="ja-JP" sz="2000" dirty="0">
                <a:solidFill>
                  <a:srgbClr val="000000"/>
                </a:solidFill>
              </a:rPr>
              <a:t> ymin(1e-11) ymax(1e-9)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</a:rPr>
              <a:t>to </a:t>
            </a:r>
            <a:r>
              <a:rPr lang="en-US" altLang="ja-JP" sz="2000" dirty="0" err="1">
                <a:solidFill>
                  <a:srgbClr val="000000"/>
                </a:solidFill>
              </a:rPr>
              <a:t>deposit.out</a:t>
            </a:r>
            <a:r>
              <a:rPr lang="en-US" altLang="ja-JP" sz="2000" dirty="0">
                <a:solidFill>
                  <a:srgbClr val="000000"/>
                </a:solidFill>
              </a:rPr>
              <a:t>, and then execute ANGEL.</a:t>
            </a:r>
            <a:endParaRPr lang="pt-BR" altLang="ja-JP" sz="2000" dirty="0">
              <a:solidFill>
                <a:srgbClr val="000000"/>
              </a:solidFill>
            </a:endParaRPr>
          </a:p>
        </p:txBody>
      </p:sp>
      <p:sp>
        <p:nvSpPr>
          <p:cNvPr id="134157" name="テキスト ボックス 16">
            <a:extLst>
              <a:ext uri="{FF2B5EF4-FFF2-40B4-BE49-F238E27FC236}">
                <a16:creationId xmlns:a16="http://schemas.microsoft.com/office/drawing/2014/main" id="{28BA3DC1-7898-4F47-ADF9-6857E0EAD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3099" y="5543346"/>
            <a:ext cx="2395079" cy="7064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</a:rPr>
              <a:t>The range of the vertical axis changes.</a:t>
            </a:r>
            <a:endParaRPr lang="pt-BR" altLang="ja-JP" sz="2000" dirty="0">
              <a:solidFill>
                <a:srgbClr val="000000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/>
          <a:srcRect l="14564" t="27917" r="34690" b="10250"/>
          <a:stretch/>
        </p:blipFill>
        <p:spPr>
          <a:xfrm>
            <a:off x="179512" y="3933056"/>
            <a:ext cx="2664296" cy="2315317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4"/>
          <a:srcRect l="14563" t="27917" r="34268" b="10250"/>
          <a:stretch/>
        </p:blipFill>
        <p:spPr>
          <a:xfrm>
            <a:off x="6228184" y="3933056"/>
            <a:ext cx="2686485" cy="2315317"/>
          </a:xfrm>
          <a:prstGeom prst="rect">
            <a:avLst/>
          </a:prstGeom>
        </p:spPr>
      </p:pic>
      <p:sp>
        <p:nvSpPr>
          <p:cNvPr id="15" name="右矢印 14">
            <a:extLst>
              <a:ext uri="{FF2B5EF4-FFF2-40B4-BE49-F238E27FC236}">
                <a16:creationId xmlns:a16="http://schemas.microsoft.com/office/drawing/2014/main" id="{54E52CFD-C184-4153-A8FD-995DD442C6B2}"/>
              </a:ext>
            </a:extLst>
          </p:cNvPr>
          <p:cNvSpPr/>
          <p:nvPr/>
        </p:nvSpPr>
        <p:spPr>
          <a:xfrm>
            <a:off x="2942649" y="5279360"/>
            <a:ext cx="3315978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Text Box 6">
            <a:extLst>
              <a:ext uri="{FF2B5EF4-FFF2-40B4-BE49-F238E27FC236}">
                <a16:creationId xmlns:a16="http://schemas.microsoft.com/office/drawing/2014/main" id="{1E442C3F-EC68-4204-9BE9-580704E7D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Purpose</a:t>
            </a:r>
          </a:p>
        </p:txBody>
      </p:sp>
      <p:sp>
        <p:nvSpPr>
          <p:cNvPr id="136198" name="テキスト ボックス 1">
            <a:extLst>
              <a:ext uri="{FF2B5EF4-FFF2-40B4-BE49-F238E27FC236}">
                <a16:creationId xmlns:a16="http://schemas.microsoft.com/office/drawing/2014/main" id="{0D712E12-2D9B-492D-884E-946AB8486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764704"/>
            <a:ext cx="77962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 free software for 3D visualization.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Draw 3D view of tally results for mesh = xyz.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You can output tally results in </a:t>
            </a:r>
            <a:r>
              <a:rPr lang="en-US" altLang="ja-JP" sz="24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ParaView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format (*.</a:t>
            </a:r>
            <a:r>
              <a:rPr lang="en-US" altLang="ja-JP" sz="24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vtk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) by specifying “</a:t>
            </a:r>
            <a:r>
              <a:rPr lang="en-US" altLang="ja-JP" sz="24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vtkout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= 1” in each tally section.</a:t>
            </a:r>
            <a:endParaRPr lang="ja-JP" altLang="en-US" sz="24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36199" name="図 4">
            <a:extLst>
              <a:ext uri="{FF2B5EF4-FFF2-40B4-BE49-F238E27FC236}">
                <a16:creationId xmlns:a16="http://schemas.microsoft.com/office/drawing/2014/main" id="{AE218D66-C88F-4226-B640-2F448FFB3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2420938"/>
            <a:ext cx="2103437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0" name="図 18">
            <a:extLst>
              <a:ext uri="{FF2B5EF4-FFF2-40B4-BE49-F238E27FC236}">
                <a16:creationId xmlns:a16="http://schemas.microsoft.com/office/drawing/2014/main" id="{205ABE70-5E5C-49FD-8468-9076D0CDE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2420938"/>
            <a:ext cx="4833937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02" name="テキスト ボックス 1">
            <a:extLst>
              <a:ext uri="{FF2B5EF4-FFF2-40B4-BE49-F238E27FC236}">
                <a16:creationId xmlns:a16="http://schemas.microsoft.com/office/drawing/2014/main" id="{7062C071-B9A9-4A88-A670-11D12BDE7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3" y="5588000"/>
            <a:ext cx="7291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solidFill>
                  <a:srgbClr val="3333CC"/>
                </a:solidFill>
              </a:rPr>
              <a:t>ParaView</a:t>
            </a:r>
            <a:r>
              <a:rPr lang="en-US" altLang="ja-JP" sz="2400" dirty="0">
                <a:solidFill>
                  <a:srgbClr val="3333CC"/>
                </a:solidFill>
              </a:rPr>
              <a:t> + PHITS sample (lecture\advanced\</a:t>
            </a:r>
            <a:r>
              <a:rPr lang="en-US" altLang="ja-JP" sz="2400" dirty="0" err="1">
                <a:solidFill>
                  <a:srgbClr val="3333CC"/>
                </a:solidFill>
              </a:rPr>
              <a:t>ParaView</a:t>
            </a:r>
            <a:r>
              <a:rPr lang="en-US" altLang="ja-JP" sz="2400" dirty="0">
                <a:solidFill>
                  <a:srgbClr val="3333CC"/>
                </a:solidFill>
              </a:rPr>
              <a:t>)</a:t>
            </a:r>
            <a:endParaRPr lang="ja-JP" altLang="en-US" sz="2400" dirty="0">
              <a:solidFill>
                <a:srgbClr val="3333CC"/>
              </a:solidFill>
            </a:endParaRPr>
          </a:p>
        </p:txBody>
      </p:sp>
      <p:sp>
        <p:nvSpPr>
          <p:cNvPr id="136203" name="テキスト ボックス 46">
            <a:extLst>
              <a:ext uri="{FF2B5EF4-FFF2-40B4-BE49-F238E27FC236}">
                <a16:creationId xmlns:a16="http://schemas.microsoft.com/office/drawing/2014/main" id="{4F9A0A23-F8C5-4729-B196-CF8E13A8A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075" y="5921375"/>
            <a:ext cx="2722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  <a:hlinkClick r:id="rId5"/>
              </a:rPr>
              <a:t>http://www.paraview.org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050AC200-4BAC-4B77-A892-5CBA5E145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-161925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kern="0" dirty="0"/>
              <a:t>3D visualization software </a:t>
            </a:r>
            <a:r>
              <a:rPr lang="en-US" altLang="ja-JP" kern="0" dirty="0" err="1"/>
              <a:t>ParaView</a:t>
            </a:r>
            <a:endParaRPr lang="ja-JP" altLang="en-US" kern="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A275B5E9-7E15-4277-A4DE-4BB24CBDAF0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5900" y="188913"/>
            <a:ext cx="8686800" cy="8239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 dirty="0">
                <a:solidFill>
                  <a:schemeClr val="tx1"/>
                </a:solidFill>
                <a:latin typeface="+mn-lt"/>
                <a:cs typeface="Arial" charset="0"/>
              </a:rPr>
              <a:t>Contents of Lecture II</a:t>
            </a:r>
            <a:endParaRPr lang="ja-JP" altLang="en-US" sz="48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38245" name="Text Box 6">
            <a:extLst>
              <a:ext uri="{FF2B5EF4-FFF2-40B4-BE49-F238E27FC236}">
                <a16:creationId xmlns:a16="http://schemas.microsoft.com/office/drawing/2014/main" id="{96511663-5996-4DE9-A1B6-53AC619ED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Contents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4BB54D0-9C79-40F8-8B94-DDE45A356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53" y="1484313"/>
            <a:ext cx="846829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914400" indent="-4572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457200" lvl="1" eaLnBrk="1" hangingPunct="1">
              <a:buFont typeface="Wingdings" pitchFamily="2" charset="2"/>
              <a:buChar char="l"/>
              <a:defRPr/>
            </a:pPr>
            <a:r>
              <a:rPr lang="en-US" altLang="ja-JP" sz="3200" dirty="0">
                <a:latin typeface="+mn-lt"/>
                <a:cs typeface="Arial" charset="0"/>
              </a:rPr>
              <a:t>What is Tally?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dirty="0">
                <a:latin typeface="+mn-lt"/>
                <a:cs typeface="Arial" charset="0"/>
              </a:rPr>
              <a:t>Introduction and usage of “Tally”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altLang="ja-JP" dirty="0">
                <a:latin typeface="+mn-lt"/>
                <a:cs typeface="Arial" charset="0"/>
              </a:rPr>
              <a:t>How to use Tally for checking geometry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altLang="ja-JP" dirty="0">
                <a:latin typeface="+mn-lt"/>
                <a:cs typeface="Arial" charset="0"/>
              </a:rPr>
              <a:t>How to use Tally for calculating physical quantities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dirty="0">
                <a:solidFill>
                  <a:srgbClr val="FF0000"/>
                </a:solidFill>
                <a:latin typeface="+mn-lt"/>
                <a:cs typeface="Arial" charset="0"/>
              </a:rPr>
              <a:t>Kinds of Tally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dirty="0">
                <a:latin typeface="+mn-lt"/>
                <a:cs typeface="Arial" charset="0"/>
              </a:rPr>
              <a:t>Summary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D17F8B6-3069-4DC1-9E9A-26731AEB0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175"/>
            <a:ext cx="91440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rgbClr val="000000"/>
                </a:solidFill>
                <a:latin typeface="+mn-lt"/>
                <a:cs typeface="Arial" charset="0"/>
              </a:rPr>
              <a:t>List of Tallies</a:t>
            </a:r>
            <a:r>
              <a:rPr lang="en-US" altLang="ja-JP" sz="3600" dirty="0">
                <a:solidFill>
                  <a:srgbClr val="000000"/>
                </a:solidFill>
                <a:latin typeface="+mn-lt"/>
                <a:cs typeface="Arial" charset="0"/>
              </a:rPr>
              <a:t> (Visualize geometry)</a:t>
            </a:r>
            <a:endParaRPr lang="ja-JP" altLang="en-US" sz="36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22BA4922-096C-4A3D-A70A-9D5CCADFD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016103"/>
              </p:ext>
            </p:extLst>
          </p:nvPr>
        </p:nvGraphicFramePr>
        <p:xfrm>
          <a:off x="1134000" y="944136"/>
          <a:ext cx="6876000" cy="1188720"/>
        </p:xfrm>
        <a:graphic>
          <a:graphicData uri="http://schemas.openxmlformats.org/drawingml/2006/table">
            <a:tbl>
              <a:tblPr firstRow="1">
                <a:tableStyleId>{22838BEF-8BB2-4498-84A7-C5851F593DF1}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516">
                <a:tc>
                  <a:txBody>
                    <a:bodyPr/>
                    <a:lstStyle/>
                    <a:p>
                      <a:r>
                        <a:rPr kumimoji="1" lang="en-US" altLang="ja-JP" sz="2000" b="0" dirty="0"/>
                        <a:t>[T-</a:t>
                      </a:r>
                      <a:r>
                        <a:rPr kumimoji="1" lang="en-US" altLang="ja-JP" sz="2000" b="0" dirty="0" err="1"/>
                        <a:t>Gshow</a:t>
                      </a:r>
                      <a:r>
                        <a:rPr kumimoji="1" lang="en-US" altLang="ja-JP" sz="2000" b="0" dirty="0"/>
                        <a:t>]</a:t>
                      </a:r>
                      <a:endParaRPr kumimoji="1" lang="ja-JP" altLang="en-US" sz="2000" b="0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0" dirty="0"/>
                        <a:t>2D geometry visualization</a:t>
                      </a:r>
                      <a:endParaRPr kumimoji="1" lang="ja-JP" altLang="en-US" sz="2000" b="0" dirty="0"/>
                    </a:p>
                  </a:txBody>
                  <a:tcPr marL="91454" marR="914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16">
                <a:tc>
                  <a:txBody>
                    <a:bodyPr/>
                    <a:lstStyle/>
                    <a:p>
                      <a:r>
                        <a:rPr kumimoji="1" lang="en-US" altLang="ja-JP" sz="2000" b="0" dirty="0"/>
                        <a:t>[T-</a:t>
                      </a:r>
                      <a:r>
                        <a:rPr kumimoji="1" lang="en-US" altLang="ja-JP" sz="2000" b="0" dirty="0" err="1"/>
                        <a:t>Rshow</a:t>
                      </a:r>
                      <a:r>
                        <a:rPr kumimoji="1" lang="en-US" altLang="ja-JP" sz="2000" b="0" dirty="0"/>
                        <a:t>]</a:t>
                      </a:r>
                      <a:endParaRPr kumimoji="1" lang="ja-JP" altLang="en-US" sz="2000" b="0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0" dirty="0"/>
                        <a:t>2D geometry visualization with physical quantities</a:t>
                      </a:r>
                      <a:endParaRPr kumimoji="1" lang="ja-JP" altLang="en-US" sz="2000" b="0" dirty="0"/>
                    </a:p>
                  </a:txBody>
                  <a:tcPr marL="91454" marR="9145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16">
                <a:tc>
                  <a:txBody>
                    <a:bodyPr/>
                    <a:lstStyle/>
                    <a:p>
                      <a:r>
                        <a:rPr kumimoji="1" lang="en-US" altLang="ja-JP" sz="2000" b="0" dirty="0"/>
                        <a:t>[T-3Dshow]</a:t>
                      </a:r>
                      <a:endParaRPr kumimoji="1" lang="ja-JP" altLang="en-US" sz="2000" b="0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0" dirty="0"/>
                        <a:t>3D geometry visualization</a:t>
                      </a:r>
                      <a:endParaRPr kumimoji="1" lang="ja-JP" altLang="en-US" sz="2000" b="0" dirty="0"/>
                    </a:p>
                  </a:txBody>
                  <a:tcPr marL="91454" marR="9145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2970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1" name="Text Box 5">
            <a:extLst>
              <a:ext uri="{FF2B5EF4-FFF2-40B4-BE49-F238E27FC236}">
                <a16:creationId xmlns:a16="http://schemas.microsoft.com/office/drawing/2014/main" id="{BA456E5A-55EB-48B9-9595-742867046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Kinds of tally in PHITS</a:t>
            </a:r>
          </a:p>
        </p:txBody>
      </p:sp>
      <p:pic>
        <p:nvPicPr>
          <p:cNvPr id="142344" name="Picture 2">
            <a:extLst>
              <a:ext uri="{FF2B5EF4-FFF2-40B4-BE49-F238E27FC236}">
                <a16:creationId xmlns:a16="http://schemas.microsoft.com/office/drawing/2014/main" id="{D99CBCE7-1B33-4C04-8048-2ABE1BCB7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3" t="18027" r="20232" b="6084"/>
          <a:stretch>
            <a:fillRect/>
          </a:stretch>
        </p:blipFill>
        <p:spPr bwMode="auto">
          <a:xfrm>
            <a:off x="2700338" y="3193504"/>
            <a:ext cx="39592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2D17F8B6-3069-4DC1-9E9A-26731AEB0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175"/>
            <a:ext cx="91440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rgbClr val="000000"/>
                </a:solidFill>
                <a:latin typeface="+mn-lt"/>
                <a:cs typeface="Arial" charset="0"/>
              </a:rPr>
              <a:t>[T-</a:t>
            </a:r>
            <a:r>
              <a:rPr lang="en-US" altLang="ja-JP" sz="4800" dirty="0" err="1">
                <a:solidFill>
                  <a:srgbClr val="000000"/>
                </a:solidFill>
                <a:latin typeface="+mn-lt"/>
                <a:cs typeface="Arial" charset="0"/>
              </a:rPr>
              <a:t>Gshow</a:t>
            </a:r>
            <a:r>
              <a:rPr lang="en-US" altLang="ja-JP" sz="4800" dirty="0">
                <a:solidFill>
                  <a:srgbClr val="000000"/>
                </a:solidFill>
                <a:latin typeface="+mn-lt"/>
                <a:cs typeface="Arial" charset="0"/>
              </a:rPr>
              <a:t>]</a:t>
            </a:r>
            <a:endParaRPr lang="ja-JP" altLang="en-US" sz="36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EFFDAEE7-997E-46DA-9B10-E053CC346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688" y="980728"/>
            <a:ext cx="7902624" cy="2016447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squar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 eaLnBrk="1" hangingPunct="1"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Tally for visualizing the </a:t>
            </a:r>
            <a:r>
              <a:rPr lang="en-US" altLang="ja-JP" sz="2400" dirty="0">
                <a:solidFill>
                  <a:srgbClr val="FF0000"/>
                </a:solidFill>
                <a:cs typeface="Arial" charset="0"/>
              </a:rPr>
              <a:t>geometry in 2 dimensions </a:t>
            </a: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cut by certain slices.</a:t>
            </a:r>
          </a:p>
          <a:p>
            <a:pPr marL="342900" indent="-342900" eaLnBrk="1" hangingPunct="1"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Show region boundary, cell number, material ID etc.</a:t>
            </a:r>
          </a:p>
          <a:p>
            <a:pPr marL="342900" indent="-342900" eaLnBrk="1" hangingPunct="1"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Other tallies can be used for this purpose by setting </a:t>
            </a:r>
            <a:r>
              <a:rPr lang="en-US" altLang="ja-JP" sz="2400" dirty="0" err="1">
                <a:solidFill>
                  <a:srgbClr val="000000"/>
                </a:solidFill>
                <a:cs typeface="Arial" charset="0"/>
              </a:rPr>
              <a:t>icntl</a:t>
            </a: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=8 in the [Parameters] section (see Lecture I).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9" name="Text Box 5">
            <a:extLst>
              <a:ext uri="{FF2B5EF4-FFF2-40B4-BE49-F238E27FC236}">
                <a16:creationId xmlns:a16="http://schemas.microsoft.com/office/drawing/2014/main" id="{F3EA8A43-34DF-461F-8774-4EFCF077F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Kinds of tally in PHITS</a:t>
            </a:r>
          </a:p>
        </p:txBody>
      </p:sp>
      <p:pic>
        <p:nvPicPr>
          <p:cNvPr id="144393" name="Picture 2">
            <a:extLst>
              <a:ext uri="{FF2B5EF4-FFF2-40B4-BE49-F238E27FC236}">
                <a16:creationId xmlns:a16="http://schemas.microsoft.com/office/drawing/2014/main" id="{05E2CEA8-450D-4A3A-B3EA-ADBC28FCD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636912"/>
            <a:ext cx="4548188" cy="321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394" name="Picture 4">
            <a:extLst>
              <a:ext uri="{FF2B5EF4-FFF2-40B4-BE49-F238E27FC236}">
                <a16:creationId xmlns:a16="http://schemas.microsoft.com/office/drawing/2014/main" id="{CF95F2F4-EE4E-45FE-93F8-E4CAF5957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2636912"/>
            <a:ext cx="4549775" cy="321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2D17F8B6-3069-4DC1-9E9A-26731AEB0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175"/>
            <a:ext cx="91440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rgbClr val="000000"/>
                </a:solidFill>
                <a:latin typeface="+mn-lt"/>
                <a:cs typeface="Arial" charset="0"/>
              </a:rPr>
              <a:t>[T-3Dshow]</a:t>
            </a:r>
            <a:endParaRPr lang="ja-JP" altLang="en-US" sz="36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EFFDAEE7-997E-46DA-9B10-E053CC346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688" y="980729"/>
            <a:ext cx="7902624" cy="1296144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squar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 eaLnBrk="1" hangingPunct="1"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Tally for visualizing the </a:t>
            </a:r>
            <a:r>
              <a:rPr lang="en-US" altLang="ja-JP" sz="2400" dirty="0">
                <a:solidFill>
                  <a:srgbClr val="FF0000"/>
                </a:solidFill>
                <a:cs typeface="Arial" charset="0"/>
              </a:rPr>
              <a:t>geometry in 3 dimensions </a:t>
            </a: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from a viewpoint of a certain location in PHITS virtual space.</a:t>
            </a:r>
          </a:p>
          <a:p>
            <a:pPr marL="342900" indent="-342900" eaLnBrk="1" hangingPunct="1"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Activated only when </a:t>
            </a:r>
            <a:r>
              <a:rPr lang="en-US" altLang="ja-JP" sz="2400" dirty="0" err="1">
                <a:solidFill>
                  <a:srgbClr val="000000"/>
                </a:solidFill>
                <a:cs typeface="Arial" charset="0"/>
              </a:rPr>
              <a:t>icntl</a:t>
            </a: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 = 11 in the [Parameters] section.</a:t>
            </a:r>
            <a:endParaRPr lang="en-US" altLang="ja-JP" sz="18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8" name="グループ化 1">
            <a:extLst>
              <a:ext uri="{FF2B5EF4-FFF2-40B4-BE49-F238E27FC236}">
                <a16:creationId xmlns:a16="http://schemas.microsoft.com/office/drawing/2014/main" id="{75C67AA5-3FB4-4E3D-A924-1A47B0A7878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0975" y="908720"/>
            <a:ext cx="8782050" cy="5235575"/>
            <a:chOff x="228600" y="1004888"/>
            <a:chExt cx="8782050" cy="5235575"/>
          </a:xfrm>
        </p:grpSpPr>
        <p:sp>
          <p:nvSpPr>
            <p:cNvPr id="64520" name="AutoShape 49">
              <a:extLst>
                <a:ext uri="{FF2B5EF4-FFF2-40B4-BE49-F238E27FC236}">
                  <a16:creationId xmlns:a16="http://schemas.microsoft.com/office/drawing/2014/main" id="{4C3903B5-2071-4576-A893-DE441FB08C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80000">
              <a:off x="538163" y="2882900"/>
              <a:ext cx="2813050" cy="3357563"/>
            </a:xfrm>
            <a:prstGeom prst="rtTriangle">
              <a:avLst/>
            </a:prstGeom>
            <a:solidFill>
              <a:srgbClr val="FFFF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4521" name="AutoShape 8">
              <a:extLst>
                <a:ext uri="{FF2B5EF4-FFF2-40B4-BE49-F238E27FC236}">
                  <a16:creationId xmlns:a16="http://schemas.microsoft.com/office/drawing/2014/main" id="{4943F216-19F4-4536-B0F9-E7E5B3B0ED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67494" flipH="1">
              <a:off x="3203575" y="2420938"/>
              <a:ext cx="2881313" cy="1584325"/>
            </a:xfrm>
            <a:prstGeom prst="parallelogram">
              <a:avLst>
                <a:gd name="adj" fmla="val 45466"/>
              </a:avLst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4522" name="Oval 9">
              <a:extLst>
                <a:ext uri="{FF2B5EF4-FFF2-40B4-BE49-F238E27FC236}">
                  <a16:creationId xmlns:a16="http://schemas.microsoft.com/office/drawing/2014/main" id="{912ADF0B-D1A3-46B3-AA56-7C48C1CCA3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291493">
              <a:off x="4348163" y="3019425"/>
              <a:ext cx="582612" cy="360363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4523" name="Oval 10">
              <a:extLst>
                <a:ext uri="{FF2B5EF4-FFF2-40B4-BE49-F238E27FC236}">
                  <a16:creationId xmlns:a16="http://schemas.microsoft.com/office/drawing/2014/main" id="{8CA0D21C-A734-434B-835A-F02F10B8D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213" y="5014913"/>
              <a:ext cx="1871662" cy="935037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4524" name="Line 13">
              <a:extLst>
                <a:ext uri="{FF2B5EF4-FFF2-40B4-BE49-F238E27FC236}">
                  <a16:creationId xmlns:a16="http://schemas.microsoft.com/office/drawing/2014/main" id="{8B7646BF-6334-4EE7-9463-B81E12ECB75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619251" y="3200399"/>
              <a:ext cx="2979739" cy="23050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25" name="Line 14">
              <a:extLst>
                <a:ext uri="{FF2B5EF4-FFF2-40B4-BE49-F238E27FC236}">
                  <a16:creationId xmlns:a16="http://schemas.microsoft.com/office/drawing/2014/main" id="{C0FB8F8B-6789-4472-9D5B-B4C5CF8D53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0113" y="1412875"/>
              <a:ext cx="6048375" cy="3744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26" name="Line 15">
              <a:extLst>
                <a:ext uri="{FF2B5EF4-FFF2-40B4-BE49-F238E27FC236}">
                  <a16:creationId xmlns:a16="http://schemas.microsoft.com/office/drawing/2014/main" id="{3D7074BF-3E21-41AA-84B5-E9F0ADA9BD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39975" y="1412875"/>
              <a:ext cx="4608513" cy="4392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27" name="Line 16">
              <a:extLst>
                <a:ext uri="{FF2B5EF4-FFF2-40B4-BE49-F238E27FC236}">
                  <a16:creationId xmlns:a16="http://schemas.microsoft.com/office/drawing/2014/main" id="{FDA07DBD-BA99-489A-852F-A74F788037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19250" y="5516563"/>
              <a:ext cx="1200150" cy="42703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28" name="Text Box 17">
              <a:extLst>
                <a:ext uri="{FF2B5EF4-FFF2-40B4-BE49-F238E27FC236}">
                  <a16:creationId xmlns:a16="http://schemas.microsoft.com/office/drawing/2014/main" id="{0DE6FDBC-7B65-4DAC-A88F-0B1EE2C85C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7650" y="5778500"/>
              <a:ext cx="187743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ja-JP" sz="1800">
                  <a:solidFill>
                    <a:srgbClr val="0070C0"/>
                  </a:solidFill>
                  <a:latin typeface="Arial" panose="020B0604020202020204" pitchFamily="34" charset="0"/>
                </a:rPr>
                <a:t>Origin</a:t>
              </a:r>
              <a:r>
                <a:rPr kumimoji="0" lang="ja-JP" altLang="en-US" sz="180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kumimoji="0" lang="en-US" altLang="ja-JP" sz="1800">
                  <a:solidFill>
                    <a:srgbClr val="0070C0"/>
                  </a:solidFill>
                  <a:latin typeface="Arial" panose="020B0604020202020204" pitchFamily="34" charset="0"/>
                </a:rPr>
                <a:t>(</a:t>
              </a:r>
              <a:r>
                <a:rPr kumimoji="0" lang="en-US" altLang="ja-JP" sz="1800">
                  <a:solidFill>
                    <a:srgbClr val="FF0000"/>
                  </a:solidFill>
                  <a:latin typeface="Arial" panose="020B0604020202020204" pitchFamily="34" charset="0"/>
                </a:rPr>
                <a:t>x0</a:t>
              </a:r>
              <a:r>
                <a:rPr kumimoji="0" lang="en-US" altLang="ja-JP" sz="1800">
                  <a:solidFill>
                    <a:srgbClr val="0070C0"/>
                  </a:solidFill>
                  <a:latin typeface="Arial" panose="020B0604020202020204" pitchFamily="34" charset="0"/>
                </a:rPr>
                <a:t>,</a:t>
              </a:r>
              <a:r>
                <a:rPr kumimoji="0" lang="en-US" altLang="ja-JP" sz="1800">
                  <a:solidFill>
                    <a:srgbClr val="FF0000"/>
                  </a:solidFill>
                  <a:latin typeface="Arial" panose="020B0604020202020204" pitchFamily="34" charset="0"/>
                </a:rPr>
                <a:t>y0</a:t>
              </a:r>
              <a:r>
                <a:rPr kumimoji="0" lang="en-US" altLang="ja-JP" sz="1800">
                  <a:solidFill>
                    <a:srgbClr val="0070C0"/>
                  </a:solidFill>
                  <a:latin typeface="Arial" panose="020B0604020202020204" pitchFamily="34" charset="0"/>
                </a:rPr>
                <a:t>,</a:t>
              </a:r>
              <a:r>
                <a:rPr kumimoji="0" lang="en-US" altLang="ja-JP" sz="1800">
                  <a:solidFill>
                    <a:srgbClr val="FF0000"/>
                  </a:solidFill>
                  <a:latin typeface="Arial" panose="020B0604020202020204" pitchFamily="34" charset="0"/>
                </a:rPr>
                <a:t>z0</a:t>
              </a:r>
              <a:r>
                <a:rPr kumimoji="0" lang="en-US" altLang="ja-JP" sz="1800">
                  <a:solidFill>
                    <a:srgbClr val="0070C0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64529" name="Text Box 18">
              <a:extLst>
                <a:ext uri="{FF2B5EF4-FFF2-40B4-BE49-F238E27FC236}">
                  <a16:creationId xmlns:a16="http://schemas.microsoft.com/office/drawing/2014/main" id="{E5DC5FF1-C81E-4137-9442-3A599431C3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0400" y="1295400"/>
              <a:ext cx="2000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ja-JP" sz="1800">
                  <a:solidFill>
                    <a:srgbClr val="0070C0"/>
                  </a:solidFill>
                  <a:latin typeface="Arial" panose="020B0604020202020204" pitchFamily="34" charset="0"/>
                </a:rPr>
                <a:t>(</a:t>
              </a:r>
              <a:r>
                <a:rPr kumimoji="0" lang="en-US" altLang="ja-JP" sz="1800">
                  <a:solidFill>
                    <a:srgbClr val="FF0000"/>
                  </a:solidFill>
                  <a:latin typeface="Arial" panose="020B0604020202020204" pitchFamily="34" charset="0"/>
                </a:rPr>
                <a:t>e-the</a:t>
              </a:r>
              <a:r>
                <a:rPr kumimoji="0" lang="en-US" altLang="ja-JP" sz="1800">
                  <a:solidFill>
                    <a:srgbClr val="0070C0"/>
                  </a:solidFill>
                  <a:latin typeface="Arial" panose="020B0604020202020204" pitchFamily="34" charset="0"/>
                </a:rPr>
                <a:t>,</a:t>
              </a:r>
              <a:r>
                <a:rPr kumimoji="0" lang="en-US" altLang="ja-JP" sz="1800">
                  <a:solidFill>
                    <a:srgbClr val="FF0000"/>
                  </a:solidFill>
                  <a:latin typeface="Arial" panose="020B0604020202020204" pitchFamily="34" charset="0"/>
                </a:rPr>
                <a:t>e-phi</a:t>
              </a:r>
              <a:r>
                <a:rPr kumimoji="0" lang="en-US" altLang="ja-JP" sz="1800">
                  <a:solidFill>
                    <a:srgbClr val="0070C0"/>
                  </a:solidFill>
                  <a:latin typeface="Arial" panose="020B0604020202020204" pitchFamily="34" charset="0"/>
                </a:rPr>
                <a:t>,</a:t>
              </a:r>
              <a:r>
                <a:rPr kumimoji="0" lang="en-US" altLang="ja-JP" sz="1800">
                  <a:solidFill>
                    <a:srgbClr val="FF0000"/>
                  </a:solidFill>
                  <a:latin typeface="Arial" panose="020B0604020202020204" pitchFamily="34" charset="0"/>
                </a:rPr>
                <a:t>e-dst</a:t>
              </a:r>
              <a:r>
                <a:rPr kumimoji="0" lang="en-US" altLang="ja-JP" sz="1800">
                  <a:solidFill>
                    <a:srgbClr val="0070C0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64530" name="AutoShape 19">
              <a:extLst>
                <a:ext uri="{FF2B5EF4-FFF2-40B4-BE49-F238E27FC236}">
                  <a16:creationId xmlns:a16="http://schemas.microsoft.com/office/drawing/2014/main" id="{C1697353-1A20-421F-9422-6409E4BFAAFA}"/>
                </a:ext>
              </a:extLst>
            </p:cNvPr>
            <p:cNvSpPr>
              <a:spLocks/>
            </p:cNvSpPr>
            <p:nvPr/>
          </p:nvSpPr>
          <p:spPr bwMode="auto">
            <a:xfrm rot="-370765">
              <a:off x="5795963" y="2708275"/>
              <a:ext cx="215900" cy="1654175"/>
            </a:xfrm>
            <a:prstGeom prst="rightBrace">
              <a:avLst>
                <a:gd name="adj1" fmla="val 63848"/>
                <a:gd name="adj2" fmla="val 50681"/>
              </a:avLst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ja-JP" altLang="ja-JP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531" name="AutoShape 20">
              <a:extLst>
                <a:ext uri="{FF2B5EF4-FFF2-40B4-BE49-F238E27FC236}">
                  <a16:creationId xmlns:a16="http://schemas.microsoft.com/office/drawing/2014/main" id="{4F09C0EA-2C8F-4C2C-A62B-466B6754C824}"/>
                </a:ext>
              </a:extLst>
            </p:cNvPr>
            <p:cNvSpPr>
              <a:spLocks/>
            </p:cNvSpPr>
            <p:nvPr/>
          </p:nvSpPr>
          <p:spPr bwMode="auto">
            <a:xfrm rot="6457787">
              <a:off x="4643436" y="3284535"/>
              <a:ext cx="215900" cy="2089152"/>
            </a:xfrm>
            <a:prstGeom prst="rightBrace">
              <a:avLst>
                <a:gd name="adj1" fmla="val 80637"/>
                <a:gd name="adj2" fmla="val 50681"/>
              </a:avLst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ja-JP" altLang="ja-JP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532" name="Arc 21">
              <a:extLst>
                <a:ext uri="{FF2B5EF4-FFF2-40B4-BE49-F238E27FC236}">
                  <a16:creationId xmlns:a16="http://schemas.microsoft.com/office/drawing/2014/main" id="{78BA7DF5-2D0D-4073-AE51-915D6281D1B7}"/>
                </a:ext>
              </a:extLst>
            </p:cNvPr>
            <p:cNvSpPr>
              <a:spLocks/>
            </p:cNvSpPr>
            <p:nvPr/>
          </p:nvSpPr>
          <p:spPr bwMode="auto">
            <a:xfrm rot="-5089338">
              <a:off x="1789907" y="2969419"/>
              <a:ext cx="2609850" cy="2808287"/>
            </a:xfrm>
            <a:custGeom>
              <a:avLst/>
              <a:gdLst>
                <a:gd name="T0" fmla="*/ 2147483646 w 21600"/>
                <a:gd name="T1" fmla="*/ 0 h 21603"/>
                <a:gd name="T2" fmla="*/ 2147483646 w 21600"/>
                <a:gd name="T3" fmla="*/ 2147483646 h 21603"/>
                <a:gd name="T4" fmla="*/ 0 w 21600"/>
                <a:gd name="T5" fmla="*/ 2147483646 h 2160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3" fill="none" extrusionOk="0">
                  <a:moveTo>
                    <a:pt x="538" y="-1"/>
                  </a:moveTo>
                  <a:cubicBezTo>
                    <a:pt x="12254" y="291"/>
                    <a:pt x="21600" y="9873"/>
                    <a:pt x="21600" y="21593"/>
                  </a:cubicBezTo>
                  <a:cubicBezTo>
                    <a:pt x="21600" y="21596"/>
                    <a:pt x="21599" y="21599"/>
                    <a:pt x="21599" y="21602"/>
                  </a:cubicBezTo>
                </a:path>
                <a:path w="21600" h="21603" stroke="0" extrusionOk="0">
                  <a:moveTo>
                    <a:pt x="538" y="-1"/>
                  </a:moveTo>
                  <a:cubicBezTo>
                    <a:pt x="12254" y="291"/>
                    <a:pt x="21600" y="9873"/>
                    <a:pt x="21600" y="21593"/>
                  </a:cubicBezTo>
                  <a:cubicBezTo>
                    <a:pt x="21600" y="21596"/>
                    <a:pt x="21599" y="21599"/>
                    <a:pt x="21599" y="21602"/>
                  </a:cubicBezTo>
                  <a:lnTo>
                    <a:pt x="0" y="21593"/>
                  </a:lnTo>
                  <a:lnTo>
                    <a:pt x="538" y="-1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3" name="Arc 22">
              <a:extLst>
                <a:ext uri="{FF2B5EF4-FFF2-40B4-BE49-F238E27FC236}">
                  <a16:creationId xmlns:a16="http://schemas.microsoft.com/office/drawing/2014/main" id="{60DF3740-948B-4EFB-862C-DDB9892DD098}"/>
                </a:ext>
              </a:extLst>
            </p:cNvPr>
            <p:cNvSpPr>
              <a:spLocks/>
            </p:cNvSpPr>
            <p:nvPr/>
          </p:nvSpPr>
          <p:spPr bwMode="auto">
            <a:xfrm rot="-5089338">
              <a:off x="2079625" y="909638"/>
              <a:ext cx="4583113" cy="5183187"/>
            </a:xfrm>
            <a:custGeom>
              <a:avLst/>
              <a:gdLst>
                <a:gd name="T0" fmla="*/ 2147483646 w 21577"/>
                <a:gd name="T1" fmla="*/ 0 h 21600"/>
                <a:gd name="T2" fmla="*/ 2147483646 w 21577"/>
                <a:gd name="T3" fmla="*/ 2147483646 h 21600"/>
                <a:gd name="T4" fmla="*/ 0 w 21577"/>
                <a:gd name="T5" fmla="*/ 214748364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77" h="21600" fill="none" extrusionOk="0">
                  <a:moveTo>
                    <a:pt x="107" y="0"/>
                  </a:moveTo>
                  <a:cubicBezTo>
                    <a:pt x="11607" y="57"/>
                    <a:pt x="21045" y="9114"/>
                    <a:pt x="21576" y="20602"/>
                  </a:cubicBezTo>
                </a:path>
                <a:path w="21577" h="21600" stroke="0" extrusionOk="0">
                  <a:moveTo>
                    <a:pt x="107" y="0"/>
                  </a:moveTo>
                  <a:cubicBezTo>
                    <a:pt x="11607" y="57"/>
                    <a:pt x="21045" y="9114"/>
                    <a:pt x="21576" y="20602"/>
                  </a:cubicBezTo>
                  <a:lnTo>
                    <a:pt x="0" y="21600"/>
                  </a:lnTo>
                  <a:lnTo>
                    <a:pt x="107" y="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4" name="Text Box 23">
              <a:extLst>
                <a:ext uri="{FF2B5EF4-FFF2-40B4-BE49-F238E27FC236}">
                  <a16:creationId xmlns:a16="http://schemas.microsoft.com/office/drawing/2014/main" id="{151EDA90-2759-4BFD-81D8-2140183F70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0425" y="3349626"/>
              <a:ext cx="1022350" cy="641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ja-JP" sz="1800">
                  <a:solidFill>
                    <a:srgbClr val="FF0000"/>
                  </a:solidFill>
                  <a:latin typeface="Arial" panose="020B0604020202020204" pitchFamily="34" charset="0"/>
                </a:rPr>
                <a:t>w-hgt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ja-JP" sz="1800">
                  <a:solidFill>
                    <a:srgbClr val="0070C0"/>
                  </a:solidFill>
                  <a:latin typeface="Arial" panose="020B0604020202020204" pitchFamily="34" charset="0"/>
                </a:rPr>
                <a:t>(</a:t>
              </a:r>
              <a:r>
                <a:rPr kumimoji="0" lang="en-US" altLang="ja-JP" sz="1800">
                  <a:solidFill>
                    <a:srgbClr val="FF0000"/>
                  </a:solidFill>
                  <a:latin typeface="Arial" panose="020B0604020202020204" pitchFamily="34" charset="0"/>
                </a:rPr>
                <a:t>w-mnh</a:t>
              </a:r>
              <a:r>
                <a:rPr kumimoji="0" lang="en-US" altLang="ja-JP" sz="1800">
                  <a:solidFill>
                    <a:srgbClr val="0070C0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64535" name="Text Box 24">
              <a:extLst>
                <a:ext uri="{FF2B5EF4-FFF2-40B4-BE49-F238E27FC236}">
                  <a16:creationId xmlns:a16="http://schemas.microsoft.com/office/drawing/2014/main" id="{7B2DB87C-AA88-4B15-99B8-5F5355ADD6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7313" y="3029743"/>
              <a:ext cx="730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ja-JP" sz="1800">
                  <a:solidFill>
                    <a:srgbClr val="FF0000"/>
                  </a:solidFill>
                  <a:latin typeface="Arial" panose="020B0604020202020204" pitchFamily="34" charset="0"/>
                </a:rPr>
                <a:t>w-dst</a:t>
              </a:r>
            </a:p>
          </p:txBody>
        </p:sp>
        <p:sp>
          <p:nvSpPr>
            <p:cNvPr id="64536" name="Text Box 25">
              <a:extLst>
                <a:ext uri="{FF2B5EF4-FFF2-40B4-BE49-F238E27FC236}">
                  <a16:creationId xmlns:a16="http://schemas.microsoft.com/office/drawing/2014/main" id="{84171874-2894-47D8-A4E1-A719F2E1D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0200" y="4365626"/>
              <a:ext cx="1060450" cy="641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ja-JP" sz="1800">
                  <a:solidFill>
                    <a:srgbClr val="FF0000"/>
                  </a:solidFill>
                  <a:latin typeface="Arial" panose="020B0604020202020204" pitchFamily="34" charset="0"/>
                </a:rPr>
                <a:t>w-wdt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ja-JP" sz="1800">
                  <a:solidFill>
                    <a:srgbClr val="0070C0"/>
                  </a:solidFill>
                  <a:latin typeface="Arial" panose="020B0604020202020204" pitchFamily="34" charset="0"/>
                </a:rPr>
                <a:t>(</a:t>
              </a:r>
              <a:r>
                <a:rPr kumimoji="0" lang="en-US" altLang="ja-JP" sz="1800">
                  <a:solidFill>
                    <a:srgbClr val="FF0000"/>
                  </a:solidFill>
                  <a:latin typeface="Arial" panose="020B0604020202020204" pitchFamily="34" charset="0"/>
                </a:rPr>
                <a:t>w-mnw</a:t>
              </a:r>
              <a:r>
                <a:rPr kumimoji="0" lang="en-US" altLang="ja-JP" sz="1800">
                  <a:solidFill>
                    <a:srgbClr val="0070C0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64537" name="Text Box 26">
              <a:extLst>
                <a:ext uri="{FF2B5EF4-FFF2-40B4-BE49-F238E27FC236}">
                  <a16:creationId xmlns:a16="http://schemas.microsoft.com/office/drawing/2014/main" id="{43DC05BF-04F2-49EB-9D8E-B9BA186AAE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3325" y="2349500"/>
              <a:ext cx="692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ja-JP" sz="1800">
                  <a:solidFill>
                    <a:srgbClr val="FF0000"/>
                  </a:solidFill>
                  <a:latin typeface="Arial" panose="020B0604020202020204" pitchFamily="34" charset="0"/>
                </a:rPr>
                <a:t>e-dst</a:t>
              </a:r>
            </a:p>
          </p:txBody>
        </p:sp>
        <p:sp>
          <p:nvSpPr>
            <p:cNvPr id="64538" name="Line 27">
              <a:extLst>
                <a:ext uri="{FF2B5EF4-FFF2-40B4-BE49-F238E27FC236}">
                  <a16:creationId xmlns:a16="http://schemas.microsoft.com/office/drawing/2014/main" id="{B4587D66-CBF3-43D3-88CF-E16B2D73E0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1600200"/>
              <a:ext cx="642938" cy="69056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39" name="Text Box 28">
              <a:extLst>
                <a:ext uri="{FF2B5EF4-FFF2-40B4-BE49-F238E27FC236}">
                  <a16:creationId xmlns:a16="http://schemas.microsoft.com/office/drawing/2014/main" id="{40E37B0A-6CBE-4A07-93D1-9EEAE44A2C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5428" y="1252315"/>
              <a:ext cx="160813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ja-JP" sz="1800">
                  <a:solidFill>
                    <a:srgbClr val="0070C0"/>
                  </a:solidFill>
                  <a:latin typeface="Arial" panose="020B0604020202020204" pitchFamily="34" charset="0"/>
                </a:rPr>
                <a:t>Picture Flame</a:t>
              </a:r>
              <a:endParaRPr kumimoji="0" lang="ja-JP" altLang="en-US" sz="1800">
                <a:solidFill>
                  <a:srgbClr val="0070C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540" name="Text Box 29">
              <a:extLst>
                <a:ext uri="{FF2B5EF4-FFF2-40B4-BE49-F238E27FC236}">
                  <a16:creationId xmlns:a16="http://schemas.microsoft.com/office/drawing/2014/main" id="{4BBE4C38-1019-4583-80AD-CDD47FFCB5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1004888"/>
              <a:ext cx="117211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ja-JP" sz="1800">
                  <a:solidFill>
                    <a:srgbClr val="0070C0"/>
                  </a:solidFill>
                  <a:latin typeface="Arial" panose="020B0604020202020204" pitchFamily="34" charset="0"/>
                </a:rPr>
                <a:t>Eye Point</a:t>
              </a:r>
              <a:endParaRPr kumimoji="0" lang="ja-JP" altLang="en-US" sz="1800">
                <a:solidFill>
                  <a:srgbClr val="0070C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64541" name="Group 40">
              <a:extLst>
                <a:ext uri="{FF2B5EF4-FFF2-40B4-BE49-F238E27FC236}">
                  <a16:creationId xmlns:a16="http://schemas.microsoft.com/office/drawing/2014/main" id="{8C70FE29-370B-4246-96DE-C82514B5C7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1828800"/>
              <a:ext cx="2057400" cy="762000"/>
              <a:chOff x="144" y="1152"/>
              <a:chExt cx="1296" cy="480"/>
            </a:xfrm>
          </p:grpSpPr>
          <p:sp>
            <p:nvSpPr>
              <p:cNvPr id="64551" name="Rectangle 37">
                <a:extLst>
                  <a:ext uri="{FF2B5EF4-FFF2-40B4-BE49-F238E27FC236}">
                    <a16:creationId xmlns:a16="http://schemas.microsoft.com/office/drawing/2014/main" id="{D3031143-F352-4873-8670-10788FC4D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152"/>
                <a:ext cx="1296" cy="4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552" name="Text Box 31">
                <a:extLst>
                  <a:ext uri="{FF2B5EF4-FFF2-40B4-BE49-F238E27FC236}">
                    <a16:creationId xmlns:a16="http://schemas.microsoft.com/office/drawing/2014/main" id="{AAA91F57-FF3E-46A2-9A96-102E0FF24F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" y="1164"/>
                <a:ext cx="90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ja-JP" sz="1800">
                    <a:solidFill>
                      <a:srgbClr val="0070C0"/>
                    </a:solidFill>
                    <a:latin typeface="Arial" panose="020B0604020202020204" pitchFamily="34" charset="0"/>
                  </a:rPr>
                  <a:t>Light source</a:t>
                </a:r>
                <a:endParaRPr kumimoji="0" lang="ja-JP" altLang="en-US" sz="1800">
                  <a:solidFill>
                    <a:srgbClr val="0070C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553" name="Text Box 32">
                <a:extLst>
                  <a:ext uri="{FF2B5EF4-FFF2-40B4-BE49-F238E27FC236}">
                    <a16:creationId xmlns:a16="http://schemas.microsoft.com/office/drawing/2014/main" id="{3B8267F5-770D-4DD9-BA6E-BCB185E2AE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0" y="1336"/>
                <a:ext cx="11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ja-JP" sz="1800">
                    <a:solidFill>
                      <a:srgbClr val="0070C0"/>
                    </a:solidFill>
                    <a:latin typeface="Arial" panose="020B0604020202020204" pitchFamily="34" charset="0"/>
                  </a:rPr>
                  <a:t>(</a:t>
                </a:r>
                <a:r>
                  <a:rPr kumimoji="0" lang="en-US" altLang="ja-JP" sz="1800">
                    <a:solidFill>
                      <a:srgbClr val="FF0000"/>
                    </a:solidFill>
                    <a:latin typeface="Arial" panose="020B0604020202020204" pitchFamily="34" charset="0"/>
                  </a:rPr>
                  <a:t>l-the</a:t>
                </a:r>
                <a:r>
                  <a:rPr kumimoji="0" lang="en-US" altLang="ja-JP" sz="1800">
                    <a:solidFill>
                      <a:srgbClr val="0070C0"/>
                    </a:solidFill>
                    <a:latin typeface="Arial" panose="020B0604020202020204" pitchFamily="34" charset="0"/>
                  </a:rPr>
                  <a:t>,</a:t>
                </a:r>
                <a:r>
                  <a:rPr kumimoji="0" lang="en-US" altLang="ja-JP" sz="1800">
                    <a:solidFill>
                      <a:srgbClr val="FF0000"/>
                    </a:solidFill>
                    <a:latin typeface="Arial" panose="020B0604020202020204" pitchFamily="34" charset="0"/>
                  </a:rPr>
                  <a:t>l-phi</a:t>
                </a:r>
                <a:r>
                  <a:rPr kumimoji="0" lang="en-US" altLang="ja-JP" sz="1800">
                    <a:solidFill>
                      <a:srgbClr val="0070C0"/>
                    </a:solidFill>
                    <a:latin typeface="Arial" panose="020B0604020202020204" pitchFamily="34" charset="0"/>
                  </a:rPr>
                  <a:t>,</a:t>
                </a:r>
                <a:r>
                  <a:rPr kumimoji="0" lang="en-US" altLang="ja-JP" sz="1800">
                    <a:solidFill>
                      <a:srgbClr val="FF0000"/>
                    </a:solidFill>
                    <a:latin typeface="Arial" panose="020B0604020202020204" pitchFamily="34" charset="0"/>
                  </a:rPr>
                  <a:t>l-dst</a:t>
                </a:r>
                <a:r>
                  <a:rPr kumimoji="0" lang="en-US" altLang="ja-JP" sz="1800">
                    <a:solidFill>
                      <a:srgbClr val="0070C0"/>
                    </a:solidFill>
                    <a:latin typeface="Arial" panose="020B0604020202020204" pitchFamily="34" charset="0"/>
                  </a:rPr>
                  <a:t>)</a:t>
                </a:r>
              </a:p>
            </p:txBody>
          </p:sp>
        </p:grpSp>
        <p:sp>
          <p:nvSpPr>
            <p:cNvPr id="64542" name="Text Box 36">
              <a:extLst>
                <a:ext uri="{FF2B5EF4-FFF2-40B4-BE49-F238E27FC236}">
                  <a16:creationId xmlns:a16="http://schemas.microsoft.com/office/drawing/2014/main" id="{25381A5F-A104-4413-85A3-DF544676B9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4419599"/>
              <a:ext cx="2954655" cy="64633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ja-JP" sz="1800">
                  <a:solidFill>
                    <a:srgbClr val="000000"/>
                  </a:solidFill>
                  <a:latin typeface="Arial" panose="020B0604020202020204" pitchFamily="34" charset="0"/>
                </a:rPr>
                <a:t>w-mnw × w-mnh </a:t>
              </a:r>
              <a:r>
                <a:rPr kumimoji="0" lang="ja-JP" altLang="en-US" sz="1800">
                  <a:solidFill>
                    <a:srgbClr val="000000"/>
                  </a:solidFill>
                  <a:latin typeface="Arial" panose="020B0604020202020204" pitchFamily="34" charset="0"/>
                </a:rPr>
                <a:t>＝</a:t>
              </a:r>
              <a:r>
                <a:rPr kumimoji="0" lang="en-US" altLang="ja-JP" sz="1800">
                  <a:solidFill>
                    <a:srgbClr val="000000"/>
                  </a:solidFill>
                  <a:latin typeface="Arial" panose="020B0604020202020204" pitchFamily="34" charset="0"/>
                </a:rPr>
                <a:t> #Pixel</a:t>
              </a:r>
              <a:endParaRPr kumimoji="0" lang="ja-JP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kumimoji="0" lang="ja-JP" altLang="en-US" sz="1800">
                  <a:solidFill>
                    <a:srgbClr val="000000"/>
                  </a:solidFill>
                  <a:latin typeface="Arial" panose="020B0604020202020204" pitchFamily="34" charset="0"/>
                </a:rPr>
                <a:t>     </a:t>
              </a:r>
              <a:r>
                <a:rPr kumimoji="0" lang="en-US" altLang="ja-JP" sz="1800">
                  <a:solidFill>
                    <a:srgbClr val="000000"/>
                  </a:solidFill>
                  <a:latin typeface="Arial" panose="020B0604020202020204" pitchFamily="34" charset="0"/>
                </a:rPr>
                <a:t>100 × 100  (default)</a:t>
              </a:r>
            </a:p>
          </p:txBody>
        </p:sp>
        <p:sp>
          <p:nvSpPr>
            <p:cNvPr id="64543" name="Line 41">
              <a:extLst>
                <a:ext uri="{FF2B5EF4-FFF2-40B4-BE49-F238E27FC236}">
                  <a16:creationId xmlns:a16="http://schemas.microsoft.com/office/drawing/2014/main" id="{2E71902E-3BE1-4A04-89A5-4F59509194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7200" y="3048000"/>
              <a:ext cx="152400" cy="31242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44" name="Line 42">
              <a:extLst>
                <a:ext uri="{FF2B5EF4-FFF2-40B4-BE49-F238E27FC236}">
                  <a16:creationId xmlns:a16="http://schemas.microsoft.com/office/drawing/2014/main" id="{846ED9FA-FFAC-4D22-A09F-C0EA8A948D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7200" y="2971800"/>
              <a:ext cx="2590800" cy="27432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" name="AutoShape 33">
              <a:extLst>
                <a:ext uri="{FF2B5EF4-FFF2-40B4-BE49-F238E27FC236}">
                  <a16:creationId xmlns:a16="http://schemas.microsoft.com/office/drawing/2014/main" id="{C3CD17DF-C54E-417E-A775-599F9145B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2819401"/>
              <a:ext cx="287338" cy="287337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56354" name="テキスト ボックス 20">
              <a:extLst>
                <a:ext uri="{FF2B5EF4-FFF2-40B4-BE49-F238E27FC236}">
                  <a16:creationId xmlns:a16="http://schemas.microsoft.com/office/drawing/2014/main" id="{FEDF4203-21EA-43FD-B8C7-2CF8838A9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8488" y="1600201"/>
              <a:ext cx="2046287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ja-JP" sz="2400" dirty="0">
                  <a:solidFill>
                    <a:srgbClr val="FF00FF"/>
                  </a:solidFill>
                </a:rPr>
                <a:t>Spherical </a:t>
              </a:r>
              <a:r>
                <a:rPr lang="en-US" altLang="ja-JP" sz="2400" dirty="0">
                  <a:solidFill>
                    <a:srgbClr val="FF00FF"/>
                  </a:solidFill>
                  <a:latin typeface="+mn-lt"/>
                </a:rPr>
                <a:t>Coordinates</a:t>
              </a:r>
              <a:endParaRPr lang="ja-JP" altLang="en-US" sz="2400" dirty="0">
                <a:solidFill>
                  <a:srgbClr val="FF00FF"/>
                </a:solidFill>
                <a:latin typeface="+mn-lt"/>
              </a:endParaRPr>
            </a:p>
          </p:txBody>
        </p:sp>
        <p:sp>
          <p:nvSpPr>
            <p:cNvPr id="56355" name="テキスト ボックス 20">
              <a:extLst>
                <a:ext uri="{FF2B5EF4-FFF2-40B4-BE49-F238E27FC236}">
                  <a16:creationId xmlns:a16="http://schemas.microsoft.com/office/drawing/2014/main" id="{8EDA5F16-8143-4C6A-AF56-07229CA560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413" y="1020763"/>
              <a:ext cx="2009775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ja-JP" sz="2400" dirty="0">
                  <a:solidFill>
                    <a:srgbClr val="FF00FF"/>
                  </a:solidFill>
                  <a:latin typeface="+mn-lt"/>
                </a:rPr>
                <a:t>Spherical  coordinates</a:t>
              </a:r>
              <a:endParaRPr lang="ja-JP" altLang="en-US" sz="2400" dirty="0">
                <a:solidFill>
                  <a:srgbClr val="FF00FF"/>
                </a:solidFill>
                <a:latin typeface="+mn-lt"/>
              </a:endParaRPr>
            </a:p>
          </p:txBody>
        </p:sp>
        <p:sp>
          <p:nvSpPr>
            <p:cNvPr id="56356" name="テキスト ボックス 20">
              <a:extLst>
                <a:ext uri="{FF2B5EF4-FFF2-40B4-BE49-F238E27FC236}">
                  <a16:creationId xmlns:a16="http://schemas.microsoft.com/office/drawing/2014/main" id="{7F4FC85C-B678-4733-ACFF-B536DC91E9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0238" y="5719763"/>
              <a:ext cx="27400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ja-JP" sz="2400" dirty="0">
                  <a:solidFill>
                    <a:srgbClr val="FF00FF"/>
                  </a:solidFill>
                  <a:latin typeface="+mn-lt"/>
                </a:rPr>
                <a:t>XYZ-coordinates</a:t>
              </a:r>
              <a:endParaRPr lang="ja-JP" altLang="en-US" sz="2400" dirty="0">
                <a:solidFill>
                  <a:srgbClr val="FF00FF"/>
                </a:solidFill>
                <a:latin typeface="+mn-lt"/>
              </a:endParaRPr>
            </a:p>
          </p:txBody>
        </p:sp>
        <p:sp>
          <p:nvSpPr>
            <p:cNvPr id="64549" name="Line 46">
              <a:extLst>
                <a:ext uri="{FF2B5EF4-FFF2-40B4-BE49-F238E27FC236}">
                  <a16:creationId xmlns:a16="http://schemas.microsoft.com/office/drawing/2014/main" id="{25967FFD-AB0C-44F0-8171-02688D7833D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389438" y="2641600"/>
              <a:ext cx="931862" cy="720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50" name="Line 47">
              <a:extLst>
                <a:ext uri="{FF2B5EF4-FFF2-40B4-BE49-F238E27FC236}">
                  <a16:creationId xmlns:a16="http://schemas.microsoft.com/office/drawing/2014/main" id="{F0D123EE-0572-4C20-AD5D-4721068056B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5303838" y="1397000"/>
              <a:ext cx="1630361" cy="12620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4519" name="Text Box 5">
            <a:extLst>
              <a:ext uri="{FF2B5EF4-FFF2-40B4-BE49-F238E27FC236}">
                <a16:creationId xmlns:a16="http://schemas.microsoft.com/office/drawing/2014/main" id="{5C3BEE15-0B8B-42D3-93BF-357E53739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6400800"/>
            <a:ext cx="551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Tally for checking geometry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2D17F8B6-3069-4DC1-9E9A-26731AEB0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175"/>
            <a:ext cx="91440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rgbClr val="000000"/>
                </a:solidFill>
                <a:latin typeface="+mn-lt"/>
                <a:cs typeface="Arial" charset="0"/>
              </a:rPr>
              <a:t>Parameters used in [T-3Dshow]</a:t>
            </a:r>
            <a:endParaRPr lang="ja-JP" altLang="en-US" sz="36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8027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8" name="Text Box 5">
            <a:extLst>
              <a:ext uri="{FF2B5EF4-FFF2-40B4-BE49-F238E27FC236}">
                <a16:creationId xmlns:a16="http://schemas.microsoft.com/office/drawing/2014/main" id="{8AB1347F-7236-4BFF-97BE-B92CE366D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6400800"/>
            <a:ext cx="5688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Tally for checking geometry</a:t>
            </a:r>
          </a:p>
        </p:txBody>
      </p:sp>
      <p:pic>
        <p:nvPicPr>
          <p:cNvPr id="146439" name="Picture 2" descr="C:\phits\utility\rotate3dshow\rotate3dshow.gif">
            <a:extLst>
              <a:ext uri="{FF2B5EF4-FFF2-40B4-BE49-F238E27FC236}">
                <a16:creationId xmlns:a16="http://schemas.microsoft.com/office/drawing/2014/main" id="{143238BA-8BFA-4051-852B-C2B76D2A51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196975"/>
            <a:ext cx="5535612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0" name="Rectangle 8">
            <a:extLst>
              <a:ext uri="{FF2B5EF4-FFF2-40B4-BE49-F238E27FC236}">
                <a16:creationId xmlns:a16="http://schemas.microsoft.com/office/drawing/2014/main" id="{AA2F5DAE-A1EA-4FF8-AAC8-CE6CB1FC2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00663"/>
            <a:ext cx="86439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You can rotate [T-3Dshow] picture using Python software.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See “/</a:t>
            </a:r>
            <a:r>
              <a:rPr lang="en-US" altLang="ja-JP" sz="2400" dirty="0" err="1">
                <a:solidFill>
                  <a:srgbClr val="000000"/>
                </a:solidFill>
                <a:latin typeface="+mn-lt"/>
              </a:rPr>
              <a:t>phits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/utility/animation/rotate3dshow” in more detail.</a:t>
            </a:r>
            <a:endParaRPr lang="en-US" altLang="ja-JP" sz="1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D17F8B6-3069-4DC1-9E9A-26731AEB0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175"/>
            <a:ext cx="91440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rgbClr val="000000"/>
                </a:solidFill>
                <a:latin typeface="+mn-lt"/>
                <a:cs typeface="Arial" charset="0"/>
              </a:rPr>
              <a:t>[T-3Dshow] (for your FUN!)</a:t>
            </a:r>
            <a:endParaRPr lang="ja-JP" altLang="en-US" sz="36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Text Box 5">
            <a:extLst>
              <a:ext uri="{FF2B5EF4-FFF2-40B4-BE49-F238E27FC236}">
                <a16:creationId xmlns:a16="http://schemas.microsoft.com/office/drawing/2014/main" id="{37AEC564-60BD-4261-8205-3B52183F1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Kinds of tally in PHITS</a:t>
            </a: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22BA4922-096C-4A3D-A70A-9D5CCADFD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101452"/>
              </p:ext>
            </p:extLst>
          </p:nvPr>
        </p:nvGraphicFramePr>
        <p:xfrm>
          <a:off x="1763688" y="764704"/>
          <a:ext cx="6984000" cy="5486400"/>
        </p:xfrm>
        <a:graphic>
          <a:graphicData uri="http://schemas.openxmlformats.org/drawingml/2006/table">
            <a:tbl>
              <a:tblPr firstRow="1">
                <a:tableStyleId>{22838BEF-8BB2-4498-84A7-C5851F593DF1}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516">
                <a:tc>
                  <a:txBody>
                    <a:bodyPr/>
                    <a:lstStyle/>
                    <a:p>
                      <a:r>
                        <a:rPr kumimoji="1" lang="en-US" altLang="ja-JP" sz="1400" b="0" dirty="0"/>
                        <a:t>[T-Track]</a:t>
                      </a:r>
                      <a:endParaRPr kumimoji="1" lang="ja-JP" altLang="en-US" sz="1400" b="0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/>
                        <a:t>Particle </a:t>
                      </a:r>
                      <a:r>
                        <a:rPr kumimoji="1" lang="en-US" altLang="ja-JP" sz="1400" b="0" dirty="0" err="1"/>
                        <a:t>fluence</a:t>
                      </a:r>
                      <a:r>
                        <a:rPr kumimoji="1" lang="en-US" altLang="ja-JP" sz="1400" b="0" dirty="0"/>
                        <a:t> in a certain region</a:t>
                      </a:r>
                      <a:endParaRPr kumimoji="1" lang="ja-JP" altLang="en-US" sz="1400" b="0" dirty="0"/>
                    </a:p>
                  </a:txBody>
                  <a:tcPr marL="91454" marR="9145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516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[T-Cross]</a:t>
                      </a:r>
                      <a:endParaRPr kumimoji="1" lang="ja-JP" altLang="en-US" sz="1400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Particle</a:t>
                      </a:r>
                      <a:r>
                        <a:rPr kumimoji="1" lang="en-US" altLang="ja-JP" sz="1400" baseline="0" dirty="0"/>
                        <a:t> fluence/current across a certain surface</a:t>
                      </a:r>
                      <a:endParaRPr kumimoji="1" lang="ja-JP" altLang="en-US" sz="1400" dirty="0"/>
                    </a:p>
                  </a:txBody>
                  <a:tcPr marL="91454" marR="9145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516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[T-Point]</a:t>
                      </a:r>
                      <a:endParaRPr kumimoji="1" lang="ja-JP" altLang="en-US" sz="1400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Particle</a:t>
                      </a:r>
                      <a:r>
                        <a:rPr kumimoji="1" lang="en-US" altLang="ja-JP" sz="1400" baseline="0" dirty="0"/>
                        <a:t> </a:t>
                      </a:r>
                      <a:r>
                        <a:rPr kumimoji="1" lang="en-US" altLang="ja-JP" sz="1400" baseline="0" dirty="0" err="1"/>
                        <a:t>fluence</a:t>
                      </a:r>
                      <a:r>
                        <a:rPr kumimoji="1" lang="en-US" altLang="ja-JP" sz="1400" baseline="0" dirty="0"/>
                        <a:t> at a certain point</a:t>
                      </a:r>
                      <a:endParaRPr kumimoji="1" lang="ja-JP" altLang="en-US" sz="1400" dirty="0"/>
                    </a:p>
                  </a:txBody>
                  <a:tcPr marL="91454" marR="9145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516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[T-Deposit]</a:t>
                      </a:r>
                      <a:endParaRPr kumimoji="1" lang="ja-JP" altLang="en-US" sz="1400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Deposit energy in a certain region</a:t>
                      </a:r>
                      <a:endParaRPr kumimoji="1" lang="ja-JP" altLang="en-US" sz="1400" dirty="0"/>
                    </a:p>
                  </a:txBody>
                  <a:tcPr marL="91454" marR="9145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516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[T-Deposit2]</a:t>
                      </a:r>
                      <a:endParaRPr kumimoji="1" lang="ja-JP" altLang="en-US" sz="1400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Deposit energies</a:t>
                      </a:r>
                      <a:r>
                        <a:rPr kumimoji="1" lang="en-US" altLang="ja-JP" sz="1400" baseline="0" dirty="0"/>
                        <a:t> in two certain regions</a:t>
                      </a:r>
                      <a:endParaRPr kumimoji="1" lang="ja-JP" altLang="en-US" sz="1400" dirty="0"/>
                    </a:p>
                  </a:txBody>
                  <a:tcPr marL="91454" marR="9145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516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[T-Yield]</a:t>
                      </a:r>
                      <a:endParaRPr kumimoji="1" lang="ja-JP" altLang="en-US" sz="1400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Residual nuclei yield in a certain region</a:t>
                      </a:r>
                      <a:endParaRPr kumimoji="1" lang="ja-JP" altLang="en-US" sz="1400" dirty="0"/>
                    </a:p>
                  </a:txBody>
                  <a:tcPr marL="91454" marR="9145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516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[T-Product]</a:t>
                      </a:r>
                      <a:endParaRPr kumimoji="1" lang="ja-JP" altLang="en-US" sz="1400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Produced particle in a certain region</a:t>
                      </a:r>
                      <a:endParaRPr kumimoji="1" lang="ja-JP" altLang="en-US" sz="1400" dirty="0"/>
                    </a:p>
                  </a:txBody>
                  <a:tcPr marL="91454" marR="9145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516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[T-DPA]</a:t>
                      </a:r>
                      <a:endParaRPr kumimoji="1" lang="ja-JP" altLang="en-US" sz="1400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Displacement Per Atom (DPA) in a certain region</a:t>
                      </a:r>
                      <a:endParaRPr kumimoji="1" lang="ja-JP" altLang="en-US" sz="1400" dirty="0"/>
                    </a:p>
                  </a:txBody>
                  <a:tcPr marL="91454" marR="9145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516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[T-LET]</a:t>
                      </a:r>
                      <a:endParaRPr kumimoji="1" lang="ja-JP" altLang="en-US" sz="1400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LET distribution in a certain region</a:t>
                      </a:r>
                      <a:endParaRPr kumimoji="1" lang="ja-JP" altLang="en-US" sz="1400" dirty="0"/>
                    </a:p>
                  </a:txBody>
                  <a:tcPr marL="91454" marR="91454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516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[T-SED]</a:t>
                      </a:r>
                      <a:endParaRPr kumimoji="1" lang="ja-JP" altLang="en-US" sz="1400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/>
                        <a:t>Microdosimetric</a:t>
                      </a:r>
                      <a:r>
                        <a:rPr kumimoji="1" lang="en-US" altLang="ja-JP" sz="1400" dirty="0"/>
                        <a:t> quantity distribution in a certain region</a:t>
                      </a:r>
                      <a:endParaRPr kumimoji="1" lang="ja-JP" altLang="en-US" sz="1400" dirty="0"/>
                    </a:p>
                  </a:txBody>
                  <a:tcPr marL="91454" marR="91454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9516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[T-Interact]</a:t>
                      </a:r>
                      <a:endParaRPr kumimoji="1" lang="ja-JP" altLang="en-US" sz="1400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Number of interactions in</a:t>
                      </a:r>
                      <a:r>
                        <a:rPr kumimoji="1" lang="en-US" altLang="ja-JP" sz="1400" baseline="0" dirty="0"/>
                        <a:t> a certain region</a:t>
                      </a:r>
                      <a:endParaRPr kumimoji="1" lang="ja-JP" altLang="en-US" sz="1400" dirty="0"/>
                    </a:p>
                  </a:txBody>
                  <a:tcPr marL="91454" marR="91454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9516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[T-DCHAIN]</a:t>
                      </a:r>
                      <a:endParaRPr kumimoji="1" lang="ja-JP" altLang="en-US" sz="1400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Residual nuclide</a:t>
                      </a:r>
                      <a:r>
                        <a:rPr kumimoji="1" lang="en-US" altLang="ja-JP" sz="1400" baseline="0" dirty="0"/>
                        <a:t> yields (in combination with DCHAIN)</a:t>
                      </a:r>
                      <a:endParaRPr kumimoji="1" lang="ja-JP" altLang="en-US" sz="1400" dirty="0"/>
                    </a:p>
                  </a:txBody>
                  <a:tcPr marL="91454" marR="91454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9516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[T-Time]</a:t>
                      </a:r>
                      <a:endParaRPr kumimoji="1" lang="ja-JP" altLang="en-US" sz="1400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Time</a:t>
                      </a:r>
                      <a:r>
                        <a:rPr kumimoji="1" lang="en-US" altLang="ja-JP" sz="1400" baseline="0" dirty="0"/>
                        <a:t> information of particle in a certain region</a:t>
                      </a:r>
                      <a:endParaRPr kumimoji="1" lang="ja-JP" altLang="en-US" sz="1400" dirty="0"/>
                    </a:p>
                  </a:txBody>
                  <a:tcPr marL="91454" marR="91454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9516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[T-</a:t>
                      </a:r>
                      <a:r>
                        <a:rPr kumimoji="1" lang="en-US" altLang="ja-JP" sz="1400" dirty="0" err="1"/>
                        <a:t>Adjoint</a:t>
                      </a:r>
                      <a:r>
                        <a:rPr kumimoji="1" lang="en-US" altLang="ja-JP" sz="1400" dirty="0"/>
                        <a:t>]</a:t>
                      </a:r>
                      <a:endParaRPr kumimoji="1" lang="ja-JP" altLang="en-US" sz="1400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Particle</a:t>
                      </a:r>
                      <a:r>
                        <a:rPr kumimoji="1" lang="en-US" altLang="ja-JP" sz="1400" baseline="0" dirty="0"/>
                        <a:t> </a:t>
                      </a:r>
                      <a:r>
                        <a:rPr kumimoji="1" lang="en-US" altLang="ja-JP" sz="1400" baseline="0" dirty="0" err="1"/>
                        <a:t>fluence</a:t>
                      </a:r>
                      <a:r>
                        <a:rPr kumimoji="1" lang="en-US" altLang="ja-JP" sz="1400" baseline="0" dirty="0"/>
                        <a:t> in a certain region with </a:t>
                      </a:r>
                      <a:r>
                        <a:rPr kumimoji="1" lang="en-US" altLang="ja-JP" sz="1400" baseline="0" dirty="0" err="1"/>
                        <a:t>adjoint</a:t>
                      </a:r>
                      <a:r>
                        <a:rPr kumimoji="1" lang="en-US" altLang="ja-JP" sz="1400" baseline="0" dirty="0"/>
                        <a:t> mode calculation</a:t>
                      </a:r>
                      <a:endParaRPr kumimoji="1" lang="ja-JP" altLang="en-US" sz="1400" dirty="0"/>
                    </a:p>
                  </a:txBody>
                  <a:tcPr marL="91454" marR="91454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9516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[T-Volume]</a:t>
                      </a:r>
                      <a:endParaRPr kumimoji="1" lang="ja-JP" altLang="en-US" sz="1400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Volumes of a certain cell</a:t>
                      </a:r>
                      <a:endParaRPr kumimoji="1" lang="ja-JP" altLang="en-US" sz="1400" dirty="0"/>
                    </a:p>
                  </a:txBody>
                  <a:tcPr marL="91454" marR="91454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9516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[T-WWG]</a:t>
                      </a:r>
                      <a:endParaRPr kumimoji="1" lang="ja-JP" altLang="en-US" sz="1400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Parameters used for the [Weight Window] section</a:t>
                      </a:r>
                      <a:endParaRPr kumimoji="1" lang="ja-JP" altLang="en-US" sz="1400" dirty="0"/>
                    </a:p>
                  </a:txBody>
                  <a:tcPr marL="91454" marR="91454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9516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[T-WWBG]</a:t>
                      </a:r>
                      <a:endParaRPr kumimoji="1" lang="ja-JP" altLang="en-US" sz="1400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Parameters used for the [WW Bias] section</a:t>
                      </a:r>
                      <a:endParaRPr kumimoji="1" lang="ja-JP" altLang="en-US" sz="1400" dirty="0"/>
                    </a:p>
                  </a:txBody>
                  <a:tcPr marL="91454" marR="91454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9516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[T-</a:t>
                      </a:r>
                      <a:r>
                        <a:rPr kumimoji="1" lang="en-US" altLang="ja-JP" sz="1400" dirty="0" err="1"/>
                        <a:t>Userdefined</a:t>
                      </a:r>
                      <a:r>
                        <a:rPr kumimoji="1" lang="en-US" altLang="ja-JP" sz="1400" dirty="0"/>
                        <a:t>]</a:t>
                      </a:r>
                      <a:endParaRPr kumimoji="1" lang="ja-JP" altLang="en-US" sz="1400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Any user-defined quantities</a:t>
                      </a:r>
                      <a:r>
                        <a:rPr kumimoji="1" lang="en-US" altLang="ja-JP" sz="1400" baseline="0" dirty="0"/>
                        <a:t> </a:t>
                      </a:r>
                      <a:endParaRPr kumimoji="1" lang="ja-JP" altLang="en-US" sz="1400" dirty="0"/>
                    </a:p>
                  </a:txBody>
                  <a:tcPr marL="91454" marR="91454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2D17F8B6-3069-4DC1-9E9A-26731AEB0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175"/>
            <a:ext cx="91440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rgbClr val="000000"/>
                </a:solidFill>
                <a:latin typeface="+mn-lt"/>
                <a:cs typeface="Arial" charset="0"/>
              </a:rPr>
              <a:t>List of Tallies</a:t>
            </a:r>
            <a:r>
              <a:rPr lang="en-US" altLang="ja-JP" sz="3600" dirty="0">
                <a:solidFill>
                  <a:srgbClr val="000000"/>
                </a:solidFill>
                <a:latin typeface="+mn-lt"/>
                <a:cs typeface="Arial" charset="0"/>
              </a:rPr>
              <a:t> (Deduce physical quantity)</a:t>
            </a:r>
            <a:endParaRPr lang="ja-JP" altLang="en-US" sz="36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14" name="左中かっこ 13">
            <a:extLst>
              <a:ext uri="{FF2B5EF4-FFF2-40B4-BE49-F238E27FC236}">
                <a16:creationId xmlns:a16="http://schemas.microsoft.com/office/drawing/2014/main" id="{A3244932-5A36-40E3-ADFE-E19A56A6ED53}"/>
              </a:ext>
            </a:extLst>
          </p:cNvPr>
          <p:cNvSpPr/>
          <p:nvPr/>
        </p:nvSpPr>
        <p:spPr>
          <a:xfrm>
            <a:off x="1475656" y="750912"/>
            <a:ext cx="216024" cy="3686200"/>
          </a:xfrm>
          <a:prstGeom prst="leftBrace">
            <a:avLst>
              <a:gd name="adj1" fmla="val 3299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D807F22-9983-4477-B3A4-7A5D8D7FAB9F}"/>
              </a:ext>
            </a:extLst>
          </p:cNvPr>
          <p:cNvSpPr txBox="1"/>
          <p:nvPr/>
        </p:nvSpPr>
        <p:spPr>
          <a:xfrm>
            <a:off x="35496" y="1993301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Described in the following pages.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6738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5">
            <a:extLst>
              <a:ext uri="{FF2B5EF4-FFF2-40B4-BE49-F238E27FC236}">
                <a16:creationId xmlns:a16="http://schemas.microsoft.com/office/drawing/2014/main" id="{1167E461-CA5A-49BA-83BC-312F0ECCF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>
                <a:solidFill>
                  <a:srgbClr val="000000"/>
                </a:solidFill>
                <a:latin typeface="Tahoma" panose="020B0604030504040204" pitchFamily="34" charset="0"/>
              </a:rPr>
              <a:t>Kinds of Tally in PHITS</a:t>
            </a:r>
          </a:p>
        </p:txBody>
      </p:sp>
      <p:sp>
        <p:nvSpPr>
          <p:cNvPr id="50182" name="AutoShape 2">
            <a:extLst>
              <a:ext uri="{FF2B5EF4-FFF2-40B4-BE49-F238E27FC236}">
                <a16:creationId xmlns:a16="http://schemas.microsoft.com/office/drawing/2014/main" id="{4553A81D-2CDE-4E36-923E-5B2A87D0C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2492374"/>
            <a:ext cx="7991475" cy="3672929"/>
          </a:xfrm>
          <a:prstGeom prst="roundRect">
            <a:avLst>
              <a:gd name="adj" fmla="val 7912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None/>
              <a:defRPr/>
            </a:pPr>
            <a:r>
              <a:rPr lang="en-US" altLang="ja-JP" sz="2800" dirty="0">
                <a:solidFill>
                  <a:srgbClr val="3333CC"/>
                </a:solidFill>
                <a:cs typeface="Arial" charset="0"/>
              </a:rPr>
              <a:t>For example…</a:t>
            </a:r>
            <a:endParaRPr lang="ja-JP" altLang="en-US" sz="2800" dirty="0">
              <a:solidFill>
                <a:srgbClr val="3333CC"/>
              </a:solidFill>
              <a:cs typeface="Arial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n"/>
              <a:defRPr/>
            </a:pPr>
            <a:r>
              <a:rPr lang="en-US" altLang="ja-JP" sz="2400" dirty="0">
                <a:solidFill>
                  <a:srgbClr val="000000"/>
                </a:solidFill>
              </a:rPr>
              <a:t>Calculating physical quantity</a:t>
            </a:r>
          </a:p>
          <a:p>
            <a:pPr lvl="1" eaLnBrk="1" hangingPunct="1">
              <a:defRPr/>
            </a:pPr>
            <a:r>
              <a:rPr lang="en-US" altLang="ja-JP" sz="2000" dirty="0">
                <a:solidFill>
                  <a:srgbClr val="000000"/>
                </a:solidFill>
              </a:rPr>
              <a:t>Particle </a:t>
            </a:r>
            <a:r>
              <a:rPr lang="en-US" altLang="ja-JP" sz="2000" dirty="0" err="1">
                <a:solidFill>
                  <a:srgbClr val="000000"/>
                </a:solidFill>
              </a:rPr>
              <a:t>fluence</a:t>
            </a:r>
            <a:r>
              <a:rPr lang="ja-JP" altLang="en-US" sz="2000" dirty="0">
                <a:solidFill>
                  <a:srgbClr val="000000"/>
                </a:solidFill>
              </a:rPr>
              <a:t> → </a:t>
            </a:r>
            <a:r>
              <a:rPr lang="en-US" altLang="ja-JP" sz="2000" dirty="0">
                <a:solidFill>
                  <a:srgbClr val="FF0000"/>
                </a:solidFill>
              </a:rPr>
              <a:t>[T-Track], [T-Cross]</a:t>
            </a:r>
          </a:p>
          <a:p>
            <a:pPr lvl="1" eaLnBrk="1" hangingPunct="1">
              <a:defRPr/>
            </a:pPr>
            <a:r>
              <a:rPr lang="en-US" altLang="ja-JP" sz="2000" dirty="0">
                <a:solidFill>
                  <a:srgbClr val="000000"/>
                </a:solidFill>
              </a:rPr>
              <a:t>Deposition energy (heat) </a:t>
            </a:r>
            <a:r>
              <a:rPr lang="ja-JP" altLang="en-US" sz="2000" dirty="0">
                <a:solidFill>
                  <a:srgbClr val="000000"/>
                </a:solidFill>
              </a:rPr>
              <a:t>→ </a:t>
            </a:r>
            <a:r>
              <a:rPr lang="en-US" altLang="ja-JP" sz="2000" dirty="0">
                <a:solidFill>
                  <a:srgbClr val="FF0000"/>
                </a:solidFill>
              </a:rPr>
              <a:t>[T-Deposit], [T-Deposit2]</a:t>
            </a:r>
          </a:p>
          <a:p>
            <a:pPr lvl="1" eaLnBrk="1" hangingPunct="1">
              <a:defRPr/>
            </a:pPr>
            <a:r>
              <a:rPr lang="en-US" altLang="ja-JP" sz="2000" dirty="0">
                <a:solidFill>
                  <a:srgbClr val="000000"/>
                </a:solidFill>
              </a:rPr>
              <a:t>Secondary particles </a:t>
            </a:r>
            <a:r>
              <a:rPr lang="ja-JP" altLang="en-US" sz="2000" dirty="0">
                <a:solidFill>
                  <a:srgbClr val="000000"/>
                </a:solidFill>
              </a:rPr>
              <a:t>→ </a:t>
            </a:r>
            <a:r>
              <a:rPr lang="en-US" altLang="ja-JP" sz="2000" dirty="0">
                <a:solidFill>
                  <a:srgbClr val="FF0000"/>
                </a:solidFill>
              </a:rPr>
              <a:t>[T-Yield], [T-Product]</a:t>
            </a:r>
          </a:p>
          <a:p>
            <a:pPr lvl="1" eaLnBrk="1" hangingPunct="1">
              <a:defRPr/>
            </a:pPr>
            <a:r>
              <a:rPr lang="en-US" altLang="ja-JP" sz="2000" dirty="0">
                <a:solidFill>
                  <a:srgbClr val="000000"/>
                </a:solidFill>
              </a:rPr>
              <a:t>LET or </a:t>
            </a:r>
            <a:r>
              <a:rPr lang="en-US" altLang="ja-JP" sz="2000" dirty="0" err="1">
                <a:solidFill>
                  <a:srgbClr val="000000"/>
                </a:solidFill>
              </a:rPr>
              <a:t>microdosimetric</a:t>
            </a:r>
            <a:r>
              <a:rPr lang="en-US" altLang="ja-JP" sz="2000" dirty="0">
                <a:solidFill>
                  <a:srgbClr val="000000"/>
                </a:solidFill>
              </a:rPr>
              <a:t> distribution </a:t>
            </a:r>
            <a:r>
              <a:rPr lang="ja-JP" altLang="en-US" sz="2000" dirty="0">
                <a:solidFill>
                  <a:srgbClr val="000000"/>
                </a:solidFill>
              </a:rPr>
              <a:t>→ </a:t>
            </a:r>
            <a:r>
              <a:rPr lang="en-US" altLang="ja-JP" sz="2000" dirty="0">
                <a:solidFill>
                  <a:srgbClr val="FF0000"/>
                </a:solidFill>
              </a:rPr>
              <a:t>[T-LET], [T-SED]</a:t>
            </a:r>
          </a:p>
          <a:p>
            <a:pPr marL="342900" indent="-342900" eaLnBrk="1" hangingPunct="1">
              <a:buFont typeface="Wingdings" panose="05000000000000000000" pitchFamily="2" charset="2"/>
              <a:buChar char="n"/>
              <a:defRPr/>
            </a:pPr>
            <a:r>
              <a:rPr lang="en-US" altLang="ja-JP" sz="2400" dirty="0">
                <a:solidFill>
                  <a:srgbClr val="000000"/>
                </a:solidFill>
              </a:rPr>
              <a:t>Checking geometry</a:t>
            </a:r>
          </a:p>
          <a:p>
            <a:pPr lvl="1" eaLnBrk="1" hangingPunct="1">
              <a:defRPr/>
            </a:pPr>
            <a:r>
              <a:rPr lang="en-US" altLang="ja-JP" sz="2000" dirty="0">
                <a:solidFill>
                  <a:srgbClr val="000000"/>
                </a:solidFill>
              </a:rPr>
              <a:t>2-dimensional visualization </a:t>
            </a:r>
            <a:r>
              <a:rPr lang="ja-JP" altLang="en-US" sz="2000" dirty="0">
                <a:solidFill>
                  <a:srgbClr val="000000"/>
                </a:solidFill>
              </a:rPr>
              <a:t>→ </a:t>
            </a:r>
            <a:r>
              <a:rPr lang="en-US" altLang="ja-JP" sz="2000" dirty="0" err="1">
                <a:solidFill>
                  <a:srgbClr val="FF0000"/>
                </a:solidFill>
              </a:rPr>
              <a:t>gshow</a:t>
            </a:r>
            <a:r>
              <a:rPr lang="en-US" altLang="ja-JP" sz="2000" dirty="0">
                <a:solidFill>
                  <a:srgbClr val="FF0000"/>
                </a:solidFill>
              </a:rPr>
              <a:t> option</a:t>
            </a:r>
            <a:r>
              <a:rPr lang="en-US" altLang="ja-JP" sz="2000" dirty="0">
                <a:solidFill>
                  <a:srgbClr val="000000"/>
                </a:solidFill>
              </a:rPr>
              <a:t>, </a:t>
            </a:r>
            <a:r>
              <a:rPr lang="en-US" altLang="ja-JP" sz="2000" dirty="0"/>
              <a:t>[T-</a:t>
            </a:r>
            <a:r>
              <a:rPr lang="en-US" altLang="ja-JP" sz="2000" dirty="0" err="1"/>
              <a:t>Gshow</a:t>
            </a:r>
            <a:r>
              <a:rPr lang="en-US" altLang="ja-JP" sz="2000" dirty="0"/>
              <a:t>], [T-</a:t>
            </a:r>
            <a:r>
              <a:rPr lang="en-US" altLang="ja-JP" sz="2000" dirty="0" err="1"/>
              <a:t>Rshow</a:t>
            </a:r>
            <a:r>
              <a:rPr lang="en-US" altLang="ja-JP" sz="2000" dirty="0"/>
              <a:t>]</a:t>
            </a:r>
          </a:p>
          <a:p>
            <a:pPr lvl="1" eaLnBrk="1" hangingPunct="1">
              <a:defRPr/>
            </a:pPr>
            <a:r>
              <a:rPr lang="en-US" altLang="ja-JP" sz="2000" dirty="0">
                <a:solidFill>
                  <a:srgbClr val="000000"/>
                </a:solidFill>
              </a:rPr>
              <a:t>3-dimensional visualization </a:t>
            </a:r>
            <a:r>
              <a:rPr lang="ja-JP" altLang="en-US" sz="2000" dirty="0">
                <a:solidFill>
                  <a:srgbClr val="000000"/>
                </a:solidFill>
              </a:rPr>
              <a:t>→ </a:t>
            </a:r>
            <a:r>
              <a:rPr lang="en-US" altLang="ja-JP" sz="2000" dirty="0">
                <a:solidFill>
                  <a:srgbClr val="FF0000"/>
                </a:solidFill>
              </a:rPr>
              <a:t>[T-3Dshow]</a:t>
            </a:r>
          </a:p>
        </p:txBody>
      </p:sp>
      <p:sp>
        <p:nvSpPr>
          <p:cNvPr id="44040" name="Rectangle 2">
            <a:extLst>
              <a:ext uri="{FF2B5EF4-FFF2-40B4-BE49-F238E27FC236}">
                <a16:creationId xmlns:a16="http://schemas.microsoft.com/office/drawing/2014/main" id="{52C62794-F517-45C0-AE2E-66BCF0194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338" y="0"/>
            <a:ext cx="42481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rgbClr val="000000"/>
                </a:solidFill>
                <a:latin typeface="+mn-lt"/>
                <a:cs typeface="Arial" charset="0"/>
              </a:rPr>
              <a:t>Tally Types</a:t>
            </a:r>
            <a:endParaRPr lang="ja-JP" altLang="en-US" sz="48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50185" name="AutoShape 2">
            <a:extLst>
              <a:ext uri="{FF2B5EF4-FFF2-40B4-BE49-F238E27FC236}">
                <a16:creationId xmlns:a16="http://schemas.microsoft.com/office/drawing/2014/main" id="{957A5D6E-3A76-4D4E-A728-B51EAE6CA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69" y="908050"/>
            <a:ext cx="7993063" cy="1368425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squar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 eaLnBrk="1" hangingPunct="1"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Various tally functions are implemented in PHITS.</a:t>
            </a:r>
          </a:p>
          <a:p>
            <a:pPr marL="342900" indent="-342900" eaLnBrk="1" hangingPunct="1"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Many physical quantities can be deduced from the PHITS simulation by selecting an appropriate tally.</a:t>
            </a:r>
            <a:endParaRPr lang="en-US" altLang="ja-JP" sz="18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1" name="Text Box 5">
            <a:extLst>
              <a:ext uri="{FF2B5EF4-FFF2-40B4-BE49-F238E27FC236}">
                <a16:creationId xmlns:a16="http://schemas.microsoft.com/office/drawing/2014/main" id="{7CEB2D43-799F-4A81-B0EC-5F48CD4E6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Kinds of tally in PHITS</a:t>
            </a:r>
          </a:p>
        </p:txBody>
      </p:sp>
      <p:pic>
        <p:nvPicPr>
          <p:cNvPr id="147463" name="Picture 2">
            <a:extLst>
              <a:ext uri="{FF2B5EF4-FFF2-40B4-BE49-F238E27FC236}">
                <a16:creationId xmlns:a16="http://schemas.microsoft.com/office/drawing/2014/main" id="{5D6E2787-4355-47B5-BA59-FE4FA5145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87" r="71663" b="2"/>
          <a:stretch>
            <a:fillRect/>
          </a:stretch>
        </p:blipFill>
        <p:spPr bwMode="auto">
          <a:xfrm>
            <a:off x="3461315" y="3212976"/>
            <a:ext cx="2033367" cy="220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2D17F8B6-3069-4DC1-9E9A-26731AEB0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175"/>
            <a:ext cx="91440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rgbClr val="000000"/>
                </a:solidFill>
                <a:latin typeface="+mn-lt"/>
                <a:cs typeface="Arial" charset="0"/>
              </a:rPr>
              <a:t>[T-Track]</a:t>
            </a:r>
            <a:endParaRPr lang="ja-JP" altLang="en-US" sz="36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53034" y="5517232"/>
            <a:ext cx="6237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0000"/>
                </a:solidFill>
              </a:rPr>
              <a:t>You can visualize the trajectory of particle using [T-Track] by setting small mesh for tallying regions.</a:t>
            </a:r>
            <a:endParaRPr kumimoji="1" lang="ja-JP" altLang="en-US" sz="2000" dirty="0"/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EFFDAEE7-997E-46DA-9B10-E053CC346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848" y="980728"/>
            <a:ext cx="7308304" cy="2016447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squar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 eaLnBrk="1" hangingPunct="1"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Tally for calculating </a:t>
            </a:r>
            <a:r>
              <a:rPr lang="en-US" altLang="ja-JP" sz="2400" dirty="0">
                <a:solidFill>
                  <a:srgbClr val="FF0000"/>
                </a:solidFill>
                <a:cs typeface="Arial" charset="0"/>
              </a:rPr>
              <a:t>track-length</a:t>
            </a: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 (cm) of particles in certain regions.</a:t>
            </a:r>
          </a:p>
          <a:p>
            <a:pPr marL="342900" indent="-342900" eaLnBrk="1" hangingPunct="1">
              <a:defRPr/>
            </a:pPr>
            <a:r>
              <a:rPr lang="en-US" altLang="ja-JP" sz="2400" dirty="0">
                <a:solidFill>
                  <a:srgbClr val="FF0000"/>
                </a:solidFill>
                <a:cs typeface="Arial" charset="0"/>
              </a:rPr>
              <a:t>Average </a:t>
            </a:r>
            <a:r>
              <a:rPr lang="en-US" altLang="ja-JP" sz="2400" dirty="0" err="1">
                <a:solidFill>
                  <a:srgbClr val="FF0000"/>
                </a:solidFill>
                <a:cs typeface="Arial" charset="0"/>
              </a:rPr>
              <a:t>fluence</a:t>
            </a:r>
            <a:r>
              <a:rPr lang="en-US" altLang="ja-JP" sz="24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(/cm</a:t>
            </a:r>
            <a:r>
              <a:rPr lang="en-US" altLang="ja-JP" sz="2400" baseline="30000" dirty="0">
                <a:solidFill>
                  <a:srgbClr val="000000"/>
                </a:solidFill>
                <a:cs typeface="Arial" charset="0"/>
              </a:rPr>
              <a:t>2</a:t>
            </a: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) in the region can be also deduced from this tally, dividing the track length (cm) by the volume of the region (cm</a:t>
            </a:r>
            <a:r>
              <a:rPr lang="en-US" altLang="ja-JP" sz="2400" baseline="30000" dirty="0">
                <a:solidFill>
                  <a:srgbClr val="000000"/>
                </a:solidFill>
                <a:cs typeface="Arial" charset="0"/>
              </a:rPr>
              <a:t>3</a:t>
            </a: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).</a:t>
            </a:r>
            <a:endParaRPr lang="en-US" altLang="ja-JP" sz="18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9" name="Text Box 5">
            <a:extLst>
              <a:ext uri="{FF2B5EF4-FFF2-40B4-BE49-F238E27FC236}">
                <a16:creationId xmlns:a16="http://schemas.microsoft.com/office/drawing/2014/main" id="{38EC2416-42F1-46D6-8B7A-B025C05E8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Kinds of tally in PHITS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C4ED824-0373-491E-94A5-C0DBA0501F44}"/>
              </a:ext>
            </a:extLst>
          </p:cNvPr>
          <p:cNvGrpSpPr/>
          <p:nvPr/>
        </p:nvGrpSpPr>
        <p:grpSpPr>
          <a:xfrm>
            <a:off x="2555776" y="3068960"/>
            <a:ext cx="4032448" cy="2555875"/>
            <a:chOff x="3276600" y="3565525"/>
            <a:chExt cx="4032448" cy="2555875"/>
          </a:xfrm>
        </p:grpSpPr>
        <p:pic>
          <p:nvPicPr>
            <p:cNvPr id="149512" name="Picture 2">
              <a:extLst>
                <a:ext uri="{FF2B5EF4-FFF2-40B4-BE49-F238E27FC236}">
                  <a16:creationId xmlns:a16="http://schemas.microsoft.com/office/drawing/2014/main" id="{0F629975-CD01-4603-8DAD-D2C6270D1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46" r="53951"/>
            <a:stretch>
              <a:fillRect/>
            </a:stretch>
          </p:blipFill>
          <p:spPr bwMode="auto">
            <a:xfrm>
              <a:off x="3276600" y="3632200"/>
              <a:ext cx="3956050" cy="248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5DA6102-241C-4E87-A76C-C9B96C0F9A9C}"/>
                </a:ext>
              </a:extLst>
            </p:cNvPr>
            <p:cNvSpPr txBox="1"/>
            <p:nvPr/>
          </p:nvSpPr>
          <p:spPr>
            <a:xfrm>
              <a:off x="5296470" y="3565525"/>
              <a:ext cx="2012578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direction of particle trajectory</a:t>
              </a:r>
            </a:p>
          </p:txBody>
        </p:sp>
      </p:grpSp>
      <p:sp>
        <p:nvSpPr>
          <p:cNvPr id="10" name="Rectangle 2">
            <a:extLst>
              <a:ext uri="{FF2B5EF4-FFF2-40B4-BE49-F238E27FC236}">
                <a16:creationId xmlns:a16="http://schemas.microsoft.com/office/drawing/2014/main" id="{2D17F8B6-3069-4DC1-9E9A-26731AEB0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175"/>
            <a:ext cx="91440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rgbClr val="000000"/>
                </a:solidFill>
                <a:latin typeface="+mn-lt"/>
                <a:cs typeface="Arial" charset="0"/>
              </a:rPr>
              <a:t>[T-Cross]</a:t>
            </a:r>
            <a:endParaRPr lang="ja-JP" altLang="en-US" sz="36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2CC623FB-B8B7-4F13-B649-5AE50D212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13" y="980728"/>
            <a:ext cx="7632774" cy="1800547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squar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 eaLnBrk="1" hangingPunct="1"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Tally for calculating </a:t>
            </a:r>
            <a:r>
              <a:rPr lang="en-US" altLang="ja-JP" sz="2400" dirty="0" err="1">
                <a:solidFill>
                  <a:srgbClr val="FF0000"/>
                </a:solidFill>
                <a:cs typeface="Arial" charset="0"/>
              </a:rPr>
              <a:t>fluence</a:t>
            </a: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 or </a:t>
            </a:r>
            <a:r>
              <a:rPr lang="en-US" altLang="ja-JP" sz="2400" dirty="0">
                <a:solidFill>
                  <a:srgbClr val="FF0000"/>
                </a:solidFill>
                <a:cs typeface="Arial" charset="0"/>
              </a:rPr>
              <a:t>current</a:t>
            </a: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 (/cm</a:t>
            </a:r>
            <a:r>
              <a:rPr lang="en-US" altLang="ja-JP" sz="2400" baseline="30000" dirty="0">
                <a:solidFill>
                  <a:srgbClr val="000000"/>
                </a:solidFill>
                <a:cs typeface="Arial" charset="0"/>
              </a:rPr>
              <a:t>2</a:t>
            </a: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) of particles across certain surfaces.</a:t>
            </a:r>
          </a:p>
          <a:p>
            <a:pPr marL="342900" indent="-342900" eaLnBrk="1" hangingPunct="1"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Current is simply added by 1 when a particle cross the surface, while flux is added by 1/cos(</a:t>
            </a:r>
            <a:r>
              <a:rPr lang="el-GR" altLang="ja-JP" sz="2400" dirty="0">
                <a:solidFill>
                  <a:srgbClr val="000000"/>
                </a:solidFill>
                <a:cs typeface="Arial" charset="0"/>
              </a:rPr>
              <a:t>θ</a:t>
            </a: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).</a:t>
            </a:r>
            <a:endParaRPr lang="en-US" altLang="ja-JP" sz="18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7" name="Text Box 5">
            <a:extLst>
              <a:ext uri="{FF2B5EF4-FFF2-40B4-BE49-F238E27FC236}">
                <a16:creationId xmlns:a16="http://schemas.microsoft.com/office/drawing/2014/main" id="{71EDEEBD-E18E-44B7-9E06-A773E176E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Kinds of tally in PHITS</a:t>
            </a:r>
          </a:p>
        </p:txBody>
      </p:sp>
      <p:pic>
        <p:nvPicPr>
          <p:cNvPr id="151561" name="図 9">
            <a:extLst>
              <a:ext uri="{FF2B5EF4-FFF2-40B4-BE49-F238E27FC236}">
                <a16:creationId xmlns:a16="http://schemas.microsoft.com/office/drawing/2014/main" id="{6B419791-2C1C-4AAB-9B65-2788FC692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3" y="2702367"/>
            <a:ext cx="4007143" cy="274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62" name="図 10">
            <a:extLst>
              <a:ext uri="{FF2B5EF4-FFF2-40B4-BE49-F238E27FC236}">
                <a16:creationId xmlns:a16="http://schemas.microsoft.com/office/drawing/2014/main" id="{6922377F-C787-463B-A11B-911FF075F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027" y="2702367"/>
            <a:ext cx="3981429" cy="274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63" name="テキスト ボックス 11">
            <a:extLst>
              <a:ext uri="{FF2B5EF4-FFF2-40B4-BE49-F238E27FC236}">
                <a16:creationId xmlns:a16="http://schemas.microsoft.com/office/drawing/2014/main" id="{3DDA410F-A884-4191-9AA3-8064E1264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159" y="2787770"/>
            <a:ext cx="10227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[T-Point]</a:t>
            </a:r>
            <a:endParaRPr lang="ja-JP" altLang="en-US" sz="1800" dirty="0"/>
          </a:p>
        </p:txBody>
      </p:sp>
      <p:sp>
        <p:nvSpPr>
          <p:cNvPr id="151564" name="テキスト ボックス 12">
            <a:extLst>
              <a:ext uri="{FF2B5EF4-FFF2-40B4-BE49-F238E27FC236}">
                <a16:creationId xmlns:a16="http://schemas.microsoft.com/office/drawing/2014/main" id="{5D0801EA-EFD9-47D4-866E-FF371CD34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522" y="2787770"/>
            <a:ext cx="10658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[T-Track]</a:t>
            </a:r>
            <a:endParaRPr lang="ja-JP" altLang="en-US" sz="1800" dirty="0"/>
          </a:p>
        </p:txBody>
      </p:sp>
      <p:sp>
        <p:nvSpPr>
          <p:cNvPr id="151565" name="正方形/長方形 13">
            <a:extLst>
              <a:ext uri="{FF2B5EF4-FFF2-40B4-BE49-F238E27FC236}">
                <a16:creationId xmlns:a16="http://schemas.microsoft.com/office/drawing/2014/main" id="{4CB673BF-07B3-427C-89D2-FB049F833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596" y="5517232"/>
            <a:ext cx="72728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chemeClr val="accent2"/>
                </a:solidFill>
                <a:latin typeface="Century" panose="02040604050505020304" pitchFamily="18" charset="0"/>
              </a:rPr>
              <a:t>Neutron and photon </a:t>
            </a:r>
            <a:r>
              <a:rPr lang="en-US" altLang="ja-JP" sz="1800" dirty="0" err="1">
                <a:solidFill>
                  <a:schemeClr val="accent2"/>
                </a:solidFill>
                <a:latin typeface="Century" panose="02040604050505020304" pitchFamily="18" charset="0"/>
              </a:rPr>
              <a:t>fluences</a:t>
            </a:r>
            <a:r>
              <a:rPr lang="en-US" altLang="ja-JP" sz="1800" dirty="0">
                <a:solidFill>
                  <a:schemeClr val="accent2"/>
                </a:solidFill>
                <a:latin typeface="Century" panose="02040604050505020304" pitchFamily="18" charset="0"/>
              </a:rPr>
              <a:t> calculated by [T-Point] and [T-Track] for similar conditions.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2D17F8B6-3069-4DC1-9E9A-26731AEB0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175"/>
            <a:ext cx="91440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rgbClr val="000000"/>
                </a:solidFill>
                <a:latin typeface="+mn-lt"/>
                <a:cs typeface="Arial" charset="0"/>
              </a:rPr>
              <a:t>[T-Point]</a:t>
            </a:r>
            <a:endParaRPr lang="ja-JP" altLang="en-US" sz="36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2CC623FB-B8B7-4F13-B649-5AE50D212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347" y="980729"/>
            <a:ext cx="8065306" cy="1368152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squar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 eaLnBrk="1" hangingPunct="1"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Tally for calculating </a:t>
            </a:r>
            <a:r>
              <a:rPr lang="en-US" altLang="ja-JP" sz="2400" dirty="0" err="1">
                <a:solidFill>
                  <a:srgbClr val="FF0000"/>
                </a:solidFill>
                <a:cs typeface="Arial" charset="0"/>
              </a:rPr>
              <a:t>fluence</a:t>
            </a: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 (/cm</a:t>
            </a:r>
            <a:r>
              <a:rPr lang="en-US" altLang="ja-JP" sz="2400" baseline="30000" dirty="0">
                <a:solidFill>
                  <a:srgbClr val="000000"/>
                </a:solidFill>
                <a:cs typeface="Arial" charset="0"/>
              </a:rPr>
              <a:t>2</a:t>
            </a: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) of neutron and/or photon at a certain point or ring.</a:t>
            </a:r>
          </a:p>
          <a:p>
            <a:pPr marL="342900" indent="-342900" eaLnBrk="1" hangingPunct="1"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There are some using limitations. </a:t>
            </a:r>
            <a:r>
              <a:rPr lang="en-US" altLang="ja-JP" sz="2100" dirty="0">
                <a:solidFill>
                  <a:srgbClr val="000000"/>
                </a:solidFill>
                <a:cs typeface="Arial" charset="0"/>
              </a:rPr>
              <a:t>(See </a:t>
            </a:r>
            <a:r>
              <a:rPr lang="en-US" altLang="ja-JP" sz="2100" dirty="0" err="1">
                <a:solidFill>
                  <a:srgbClr val="000000"/>
                </a:solidFill>
                <a:cs typeface="Arial" charset="0"/>
              </a:rPr>
              <a:t>phits</a:t>
            </a:r>
            <a:r>
              <a:rPr lang="en-US" altLang="ja-JP" sz="2100" dirty="0">
                <a:solidFill>
                  <a:srgbClr val="000000"/>
                </a:solidFill>
                <a:cs typeface="Arial" charset="0"/>
              </a:rPr>
              <a:t>/utility/</a:t>
            </a:r>
            <a:r>
              <a:rPr lang="en-US" altLang="ja-JP" sz="2100" dirty="0" err="1">
                <a:solidFill>
                  <a:srgbClr val="000000"/>
                </a:solidFill>
                <a:cs typeface="Arial" charset="0"/>
              </a:rPr>
              <a:t>tpoint</a:t>
            </a:r>
            <a:r>
              <a:rPr lang="en-US" altLang="ja-JP" sz="2100" dirty="0">
                <a:solidFill>
                  <a:srgbClr val="000000"/>
                </a:solidFill>
                <a:cs typeface="Arial" charset="0"/>
              </a:rPr>
              <a:t>)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11">
            <a:extLst>
              <a:ext uri="{FF2B5EF4-FFF2-40B4-BE49-F238E27FC236}">
                <a16:creationId xmlns:a16="http://schemas.microsoft.com/office/drawing/2014/main" id="{352A070B-E2FC-44E0-B671-D5CA64C3D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" t="2086"/>
          <a:stretch>
            <a:fillRect/>
          </a:stretch>
        </p:blipFill>
        <p:spPr bwMode="auto">
          <a:xfrm>
            <a:off x="2806484" y="3203146"/>
            <a:ext cx="3133668" cy="27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6" name="Text Box 5">
            <a:extLst>
              <a:ext uri="{FF2B5EF4-FFF2-40B4-BE49-F238E27FC236}">
                <a16:creationId xmlns:a16="http://schemas.microsoft.com/office/drawing/2014/main" id="{0B5C8353-FF50-4A4A-986A-CB94544DB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Kinds of tally in PHITS</a:t>
            </a:r>
          </a:p>
        </p:txBody>
      </p:sp>
      <p:sp>
        <p:nvSpPr>
          <p:cNvPr id="153610" name="テキスト ボックス 1">
            <a:extLst>
              <a:ext uri="{FF2B5EF4-FFF2-40B4-BE49-F238E27FC236}">
                <a16:creationId xmlns:a16="http://schemas.microsoft.com/office/drawing/2014/main" id="{9DCF7E88-C5BA-4B7A-BF22-529E798C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888" y="5876925"/>
            <a:ext cx="45485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3333CC"/>
                </a:solidFill>
                <a:latin typeface="+mn-lt"/>
                <a:cs typeface="Arial" panose="020B0604020202020204" pitchFamily="34" charset="0"/>
              </a:rPr>
              <a:t>Bragg peak calculated by [T-Deposit] tally</a:t>
            </a:r>
            <a:endParaRPr lang="ja-JP" altLang="en-US" sz="2000" dirty="0">
              <a:solidFill>
                <a:srgbClr val="3333CC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D17F8B6-3069-4DC1-9E9A-26731AEB0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175"/>
            <a:ext cx="91440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rgbClr val="000000"/>
                </a:solidFill>
                <a:latin typeface="+mn-lt"/>
                <a:cs typeface="Arial" charset="0"/>
              </a:rPr>
              <a:t>[T-Deposit]</a:t>
            </a:r>
            <a:endParaRPr lang="ja-JP" altLang="en-US" sz="36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2CC623FB-B8B7-4F13-B649-5AE50D212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1" y="980729"/>
            <a:ext cx="8640959" cy="2081560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squar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 eaLnBrk="1" hangingPunct="1"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Tally for calculating </a:t>
            </a:r>
            <a:r>
              <a:rPr lang="en-US" altLang="ja-JP" sz="2400" dirty="0">
                <a:solidFill>
                  <a:srgbClr val="FF0000"/>
                </a:solidFill>
                <a:cs typeface="Arial" charset="0"/>
              </a:rPr>
              <a:t>deposition energy </a:t>
            </a: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(MeV) in certain regions.</a:t>
            </a:r>
          </a:p>
          <a:p>
            <a:pPr marL="342900" indent="-342900" eaLnBrk="1" hangingPunct="1"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Ionization energy losses by charged particles are scored.            → </a:t>
            </a:r>
            <a:r>
              <a:rPr lang="en-US" altLang="ja-JP" sz="2400" dirty="0">
                <a:solidFill>
                  <a:srgbClr val="FF0000"/>
                </a:solidFill>
                <a:cs typeface="Arial" charset="0"/>
              </a:rPr>
              <a:t>Event-by-event</a:t>
            </a: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 data can be also deduced!</a:t>
            </a:r>
          </a:p>
          <a:p>
            <a:pPr marL="342900" indent="-342900" eaLnBrk="1" hangingPunct="1"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Neutron and photon doses can be also calculated by the </a:t>
            </a:r>
            <a:r>
              <a:rPr lang="en-US" altLang="ja-JP" sz="2400" dirty="0" err="1">
                <a:solidFill>
                  <a:srgbClr val="000000"/>
                </a:solidFill>
                <a:cs typeface="Arial" charset="0"/>
              </a:rPr>
              <a:t>kerma</a:t>
            </a: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 approximation.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10">
            <a:extLst>
              <a:ext uri="{FF2B5EF4-FFF2-40B4-BE49-F238E27FC236}">
                <a16:creationId xmlns:a16="http://schemas.microsoft.com/office/drawing/2014/main" id="{95892850-B988-4142-A38C-03E42D352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429" y="3144709"/>
            <a:ext cx="3353143" cy="280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Text Box 5">
            <a:extLst>
              <a:ext uri="{FF2B5EF4-FFF2-40B4-BE49-F238E27FC236}">
                <a16:creationId xmlns:a16="http://schemas.microsoft.com/office/drawing/2014/main" id="{1B41B732-E37D-44FE-8F8D-EBDC2B9E5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Kinds of tally in PHITS</a:t>
            </a:r>
          </a:p>
        </p:txBody>
      </p:sp>
      <p:sp>
        <p:nvSpPr>
          <p:cNvPr id="103434" name="テキスト ボックス 11">
            <a:extLst>
              <a:ext uri="{FF2B5EF4-FFF2-40B4-BE49-F238E27FC236}">
                <a16:creationId xmlns:a16="http://schemas.microsoft.com/office/drawing/2014/main" id="{04C8CA8A-0244-4FE8-AD5E-885CB97C2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8788" y="5943600"/>
            <a:ext cx="33959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 dirty="0">
                <a:solidFill>
                  <a:srgbClr val="3333CC"/>
                </a:solidFill>
                <a:latin typeface="+mn-lt"/>
                <a:cs typeface="Arial" charset="0"/>
              </a:rPr>
              <a:t>Example of [T-Deposit2] tally</a:t>
            </a:r>
            <a:endParaRPr lang="ja-JP" altLang="en-US" sz="2000" dirty="0">
              <a:solidFill>
                <a:srgbClr val="3333CC"/>
              </a:solidFill>
              <a:latin typeface="+mn-lt"/>
              <a:cs typeface="Arial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D17F8B6-3069-4DC1-9E9A-26731AEB0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175"/>
            <a:ext cx="91440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rgbClr val="000000"/>
                </a:solidFill>
                <a:latin typeface="+mn-lt"/>
                <a:cs typeface="Arial" charset="0"/>
              </a:rPr>
              <a:t>[T-Deposit2]</a:t>
            </a:r>
            <a:endParaRPr lang="ja-JP" altLang="en-US" sz="36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2CC623FB-B8B7-4F13-B649-5AE50D212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1" y="980729"/>
            <a:ext cx="7920879" cy="2081560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squar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 eaLnBrk="1" hangingPunct="1"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Tally for calculating </a:t>
            </a:r>
            <a:r>
              <a:rPr lang="en-US" altLang="ja-JP" sz="2400" dirty="0">
                <a:solidFill>
                  <a:srgbClr val="FF0000"/>
                </a:solidFill>
                <a:cs typeface="Arial" charset="0"/>
              </a:rPr>
              <a:t>event-by-event deposition energies</a:t>
            </a: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 in two regions.</a:t>
            </a:r>
          </a:p>
          <a:p>
            <a:pPr marL="342900" indent="-342900" eaLnBrk="1" hangingPunct="1"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Output a 2D plot to show their correlation.</a:t>
            </a:r>
          </a:p>
          <a:p>
            <a:pPr marL="342900" indent="-342900" eaLnBrk="1" hangingPunct="1"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Useful for simulating experimental data obtained by using two detectors.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8">
            <a:extLst>
              <a:ext uri="{FF2B5EF4-FFF2-40B4-BE49-F238E27FC236}">
                <a16:creationId xmlns:a16="http://schemas.microsoft.com/office/drawing/2014/main" id="{6235DD66-4025-4D47-BF17-E47337834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044" y="3573463"/>
            <a:ext cx="3871912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702" name="Text Box 5">
            <a:extLst>
              <a:ext uri="{FF2B5EF4-FFF2-40B4-BE49-F238E27FC236}">
                <a16:creationId xmlns:a16="http://schemas.microsoft.com/office/drawing/2014/main" id="{75F519B6-DC30-4749-9E20-DE3C84CDC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Kinds of tally in PHITS</a:t>
            </a:r>
          </a:p>
        </p:txBody>
      </p:sp>
      <p:sp>
        <p:nvSpPr>
          <p:cNvPr id="100362" name="テキスト ボックス 11">
            <a:extLst>
              <a:ext uri="{FF2B5EF4-FFF2-40B4-BE49-F238E27FC236}">
                <a16:creationId xmlns:a16="http://schemas.microsoft.com/office/drawing/2014/main" id="{FCE898DB-84EA-4FD3-83B2-69C0AF585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027" y="5876925"/>
            <a:ext cx="2379947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 dirty="0">
                <a:solidFill>
                  <a:srgbClr val="3333CC"/>
                </a:solidFill>
                <a:latin typeface="+mn-lt"/>
                <a:cs typeface="Arial" charset="0"/>
              </a:rPr>
              <a:t>Example of [T-Yield]</a:t>
            </a:r>
            <a:endParaRPr lang="ja-JP" altLang="en-US" sz="2000" dirty="0">
              <a:solidFill>
                <a:srgbClr val="3333CC"/>
              </a:solidFill>
              <a:latin typeface="+mn-lt"/>
              <a:cs typeface="Arial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D17F8B6-3069-4DC1-9E9A-26731AEB0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175"/>
            <a:ext cx="91440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rgbClr val="000000"/>
                </a:solidFill>
                <a:latin typeface="+mn-lt"/>
                <a:cs typeface="Arial" charset="0"/>
              </a:rPr>
              <a:t>[T-Yield], [T-Product]</a:t>
            </a:r>
            <a:endParaRPr lang="ja-JP" altLang="en-US" sz="36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2CC623FB-B8B7-4F13-B649-5AE50D212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980728"/>
            <a:ext cx="7632848" cy="2500659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squar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 eaLnBrk="1" hangingPunct="1"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Tally for calculating </a:t>
            </a:r>
            <a:r>
              <a:rPr lang="en-US" altLang="ja-JP" sz="2400" dirty="0">
                <a:solidFill>
                  <a:srgbClr val="FF0000"/>
                </a:solidFill>
                <a:cs typeface="Arial" charset="0"/>
              </a:rPr>
              <a:t>the number of secondary particles </a:t>
            </a: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generated by nuclear reactions in certain regions.</a:t>
            </a:r>
          </a:p>
          <a:p>
            <a:pPr marL="342900" indent="-342900" eaLnBrk="1" hangingPunct="1"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Energy or time distribution of secondary particles can be obtained from </a:t>
            </a:r>
            <a:r>
              <a:rPr lang="en-US" altLang="ja-JP" sz="2400" dirty="0">
                <a:solidFill>
                  <a:srgbClr val="FF0000"/>
                </a:solidFill>
                <a:cs typeface="Arial" charset="0"/>
              </a:rPr>
              <a:t>[T-Product]</a:t>
            </a: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.</a:t>
            </a:r>
            <a:endParaRPr lang="en-US" altLang="ja-JP" sz="1800" dirty="0">
              <a:solidFill>
                <a:srgbClr val="000000"/>
              </a:solidFill>
              <a:cs typeface="Arial" charset="0"/>
            </a:endParaRPr>
          </a:p>
          <a:p>
            <a:pPr marL="342900" indent="-342900" eaLnBrk="1" hangingPunct="1"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Yields of each nuclide can be depicted on nuclear chart with </a:t>
            </a:r>
            <a:r>
              <a:rPr lang="en-US" altLang="ja-JP" sz="2400" dirty="0">
                <a:solidFill>
                  <a:srgbClr val="FF0000"/>
                </a:solidFill>
                <a:cs typeface="Arial" charset="0"/>
              </a:rPr>
              <a:t>[T-Yield]</a:t>
            </a: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9" name="Text Box 5">
            <a:extLst>
              <a:ext uri="{FF2B5EF4-FFF2-40B4-BE49-F238E27FC236}">
                <a16:creationId xmlns:a16="http://schemas.microsoft.com/office/drawing/2014/main" id="{2B9FC952-D050-4D26-A036-19067748F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Kinds of tally in PHITS</a:t>
            </a:r>
          </a:p>
        </p:txBody>
      </p:sp>
      <p:pic>
        <p:nvPicPr>
          <p:cNvPr id="159753" name="Picture 33">
            <a:extLst>
              <a:ext uri="{FF2B5EF4-FFF2-40B4-BE49-F238E27FC236}">
                <a16:creationId xmlns:a16="http://schemas.microsoft.com/office/drawing/2014/main" id="{25C00B80-66D7-442E-B01C-660A5740D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213100"/>
            <a:ext cx="3890962" cy="27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386" name="テキスト ボックス 34">
            <a:extLst>
              <a:ext uri="{FF2B5EF4-FFF2-40B4-BE49-F238E27FC236}">
                <a16:creationId xmlns:a16="http://schemas.microsoft.com/office/drawing/2014/main" id="{1247FF49-847A-4738-B6B5-06F9B73B0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493" y="5949950"/>
            <a:ext cx="53930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 dirty="0">
                <a:solidFill>
                  <a:srgbClr val="3333CC"/>
                </a:solidFill>
                <a:latin typeface="+mn-lt"/>
                <a:cs typeface="Arial" charset="0"/>
              </a:rPr>
              <a:t>Depth-DPA distribution calculated using [T-DPA]</a:t>
            </a:r>
            <a:endParaRPr lang="ja-JP" altLang="en-US" sz="2000" dirty="0">
              <a:solidFill>
                <a:srgbClr val="3333CC"/>
              </a:solidFill>
              <a:latin typeface="+mn-lt"/>
              <a:cs typeface="Arial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D17F8B6-3069-4DC1-9E9A-26731AEB0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175"/>
            <a:ext cx="91440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rgbClr val="000000"/>
                </a:solidFill>
                <a:latin typeface="+mn-lt"/>
                <a:cs typeface="Arial" charset="0"/>
              </a:rPr>
              <a:t>[T-DPA]</a:t>
            </a:r>
            <a:endParaRPr lang="ja-JP" altLang="en-US" sz="36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2CC623FB-B8B7-4F13-B649-5AE50D212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1" y="980729"/>
            <a:ext cx="7920879" cy="2081560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squar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 eaLnBrk="1" hangingPunct="1"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Tally for calculating the radiation damage index </a:t>
            </a:r>
            <a:r>
              <a:rPr lang="en-US" altLang="ja-JP" sz="2400" dirty="0">
                <a:solidFill>
                  <a:srgbClr val="FF0000"/>
                </a:solidFill>
                <a:cs typeface="Arial" charset="0"/>
              </a:rPr>
              <a:t>DPA </a:t>
            </a: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in certain regions.</a:t>
            </a:r>
          </a:p>
          <a:p>
            <a:pPr marL="342900" indent="-342900" eaLnBrk="1" hangingPunct="1"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DPA is the average number of displaced atoms per atom of a material, and is calculated by multiplying the </a:t>
            </a:r>
            <a:r>
              <a:rPr lang="en-US" altLang="ja-JP" sz="2400" dirty="0" err="1">
                <a:solidFill>
                  <a:srgbClr val="000000"/>
                </a:solidFill>
                <a:cs typeface="Arial" charset="0"/>
              </a:rPr>
              <a:t>fluence</a:t>
            </a: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 with the damage cross section.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7" name="Text Box 5">
            <a:extLst>
              <a:ext uri="{FF2B5EF4-FFF2-40B4-BE49-F238E27FC236}">
                <a16:creationId xmlns:a16="http://schemas.microsoft.com/office/drawing/2014/main" id="{D89CAB74-F14D-4EE2-B044-DD4AFF46B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Kinds of tally in PHITS</a:t>
            </a:r>
          </a:p>
        </p:txBody>
      </p:sp>
      <p:pic>
        <p:nvPicPr>
          <p:cNvPr id="161800" name="Picture 11">
            <a:extLst>
              <a:ext uri="{FF2B5EF4-FFF2-40B4-BE49-F238E27FC236}">
                <a16:creationId xmlns:a16="http://schemas.microsoft.com/office/drawing/2014/main" id="{564C8375-C971-43D6-9AB2-ADF7A5153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0" y="3160713"/>
            <a:ext cx="3860800" cy="274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10" name="テキスト ボックス 10">
            <a:extLst>
              <a:ext uri="{FF2B5EF4-FFF2-40B4-BE49-F238E27FC236}">
                <a16:creationId xmlns:a16="http://schemas.microsoft.com/office/drawing/2014/main" id="{F5D73598-81A4-48B4-AB97-0102C77E9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2" y="5908675"/>
            <a:ext cx="29530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 dirty="0">
                <a:solidFill>
                  <a:srgbClr val="3333CC"/>
                </a:solidFill>
                <a:latin typeface="+mn-lt"/>
                <a:cs typeface="Arial" charset="0"/>
              </a:rPr>
              <a:t>Example of [T-LET] tally</a:t>
            </a:r>
            <a:endParaRPr lang="ja-JP" altLang="en-US" sz="2000" dirty="0">
              <a:solidFill>
                <a:srgbClr val="3333CC"/>
              </a:solidFill>
              <a:latin typeface="+mn-lt"/>
              <a:cs typeface="Arial" charset="0"/>
            </a:endParaRPr>
          </a:p>
        </p:txBody>
      </p:sp>
      <p:sp>
        <p:nvSpPr>
          <p:cNvPr id="102411" name="テキスト ボックス 1">
            <a:extLst>
              <a:ext uri="{FF2B5EF4-FFF2-40B4-BE49-F238E27FC236}">
                <a16:creationId xmlns:a16="http://schemas.microsoft.com/office/drawing/2014/main" id="{81D93743-11F2-4F6C-BCF6-3A648D8B3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26100"/>
            <a:ext cx="2903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dirty="0">
                <a:solidFill>
                  <a:srgbClr val="000000"/>
                </a:solidFill>
                <a:latin typeface="+mn-lt"/>
              </a:rPr>
              <a:t>*SED represents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dirty="0">
                <a:solidFill>
                  <a:srgbClr val="FF0000"/>
                </a:solidFill>
                <a:latin typeface="+mn-lt"/>
              </a:rPr>
              <a:t>S</a:t>
            </a:r>
            <a:r>
              <a:rPr lang="en-US" altLang="ja-JP" sz="1800" dirty="0">
                <a:solidFill>
                  <a:srgbClr val="000000"/>
                </a:solidFill>
                <a:latin typeface="+mn-lt"/>
              </a:rPr>
              <a:t>pecific </a:t>
            </a:r>
            <a:r>
              <a:rPr lang="en-US" altLang="ja-JP" sz="1800" dirty="0">
                <a:solidFill>
                  <a:srgbClr val="FF0000"/>
                </a:solidFill>
                <a:latin typeface="+mn-lt"/>
              </a:rPr>
              <a:t>E</a:t>
            </a:r>
            <a:r>
              <a:rPr lang="en-US" altLang="ja-JP" sz="1800" dirty="0">
                <a:solidFill>
                  <a:srgbClr val="000000"/>
                </a:solidFill>
                <a:latin typeface="+mn-lt"/>
              </a:rPr>
              <a:t>nergy </a:t>
            </a:r>
            <a:r>
              <a:rPr lang="en-US" altLang="ja-JP" sz="1800" dirty="0">
                <a:solidFill>
                  <a:srgbClr val="FF0000"/>
                </a:solidFill>
                <a:latin typeface="+mn-lt"/>
              </a:rPr>
              <a:t>D</a:t>
            </a:r>
            <a:r>
              <a:rPr lang="en-US" altLang="ja-JP" sz="1800" dirty="0">
                <a:solidFill>
                  <a:srgbClr val="000000"/>
                </a:solidFill>
                <a:latin typeface="+mn-lt"/>
              </a:rPr>
              <a:t>istribution</a:t>
            </a:r>
            <a:endParaRPr lang="ja-JP" altLang="en-US" sz="1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2D17F8B6-3069-4DC1-9E9A-26731AEB0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175"/>
            <a:ext cx="91440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rgbClr val="000000"/>
                </a:solidFill>
                <a:latin typeface="+mn-lt"/>
                <a:cs typeface="Arial" charset="0"/>
              </a:rPr>
              <a:t>[T-LET], [T-SED]</a:t>
            </a:r>
            <a:endParaRPr lang="ja-JP" altLang="en-US" sz="36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2CC623FB-B8B7-4F13-B649-5AE50D212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1" y="980729"/>
            <a:ext cx="7920879" cy="2081560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squar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 eaLnBrk="1" hangingPunct="1"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Tally for calculating the probability densities of deposition energy or </a:t>
            </a:r>
            <a:r>
              <a:rPr lang="en-US" altLang="ja-JP" sz="2400" dirty="0" err="1">
                <a:solidFill>
                  <a:srgbClr val="000000"/>
                </a:solidFill>
                <a:cs typeface="Arial" charset="0"/>
              </a:rPr>
              <a:t>fluence</a:t>
            </a: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 in terms of </a:t>
            </a:r>
            <a:r>
              <a:rPr lang="en-US" altLang="ja-JP" sz="2400" dirty="0">
                <a:solidFill>
                  <a:srgbClr val="FF0000"/>
                </a:solidFill>
                <a:cs typeface="Arial" charset="0"/>
              </a:rPr>
              <a:t>LET, lineal energy (y), or specific energy (z)</a:t>
            </a: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 in microscopic sites distributed in certain regions.</a:t>
            </a:r>
          </a:p>
          <a:p>
            <a:pPr marL="342900" indent="-342900" eaLnBrk="1" hangingPunct="1"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Useful for radiobiological calculations.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7" name="Text Box 5">
            <a:extLst>
              <a:ext uri="{FF2B5EF4-FFF2-40B4-BE49-F238E27FC236}">
                <a16:creationId xmlns:a16="http://schemas.microsoft.com/office/drawing/2014/main" id="{D89CAB74-F14D-4EE2-B044-DD4AFF46B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Kinds of tally in PHITS</a:t>
            </a:r>
          </a:p>
        </p:txBody>
      </p:sp>
      <p:sp>
        <p:nvSpPr>
          <p:cNvPr id="102410" name="テキスト ボックス 10">
            <a:extLst>
              <a:ext uri="{FF2B5EF4-FFF2-40B4-BE49-F238E27FC236}">
                <a16:creationId xmlns:a16="http://schemas.microsoft.com/office/drawing/2014/main" id="{F5D73598-81A4-48B4-AB97-0102C77E9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735" y="5908675"/>
            <a:ext cx="34885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 dirty="0">
                <a:solidFill>
                  <a:srgbClr val="3333CC"/>
                </a:solidFill>
                <a:latin typeface="+mn-lt"/>
                <a:cs typeface="Arial" charset="0"/>
              </a:rPr>
              <a:t>Example of [T-Interact] tally</a:t>
            </a:r>
            <a:endParaRPr lang="ja-JP" altLang="en-US" sz="2000" dirty="0">
              <a:solidFill>
                <a:srgbClr val="3333CC"/>
              </a:solidFill>
              <a:latin typeface="+mn-lt"/>
              <a:cs typeface="Arial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2D17F8B6-3069-4DC1-9E9A-26731AEB0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175"/>
            <a:ext cx="91440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rgbClr val="000000"/>
                </a:solidFill>
                <a:latin typeface="+mn-lt"/>
                <a:cs typeface="Arial" charset="0"/>
              </a:rPr>
              <a:t>[T-Interact]</a:t>
            </a:r>
            <a:endParaRPr lang="ja-JP" altLang="en-US" sz="36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/>
          <a:srcRect l="23226" t="24407" r="24800" b="17094"/>
          <a:stretch/>
        </p:blipFill>
        <p:spPr>
          <a:xfrm>
            <a:off x="2741357" y="2740550"/>
            <a:ext cx="4389134" cy="3192104"/>
          </a:xfrm>
          <a:prstGeom prst="rect">
            <a:avLst/>
          </a:prstGeom>
        </p:spPr>
      </p:pic>
      <p:sp>
        <p:nvSpPr>
          <p:cNvPr id="12" name="AutoShape 2">
            <a:extLst>
              <a:ext uri="{FF2B5EF4-FFF2-40B4-BE49-F238E27FC236}">
                <a16:creationId xmlns:a16="http://schemas.microsoft.com/office/drawing/2014/main" id="{2CC623FB-B8B7-4F13-B649-5AE50D212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2535" y="980729"/>
            <a:ext cx="6518930" cy="1667806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squar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 eaLnBrk="1" hangingPunct="1"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Tally for calculating </a:t>
            </a:r>
            <a:r>
              <a:rPr lang="en-US" altLang="ja-JP" sz="2400" dirty="0">
                <a:solidFill>
                  <a:srgbClr val="FF0000"/>
                </a:solidFill>
                <a:cs typeface="Arial" charset="0"/>
              </a:rPr>
              <a:t>the number of interactions </a:t>
            </a: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occurred in certain regions.</a:t>
            </a:r>
          </a:p>
          <a:p>
            <a:pPr marL="342900" indent="-342900" eaLnBrk="1" hangingPunct="1"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The mean number or probability density of interactions can be obtained.</a:t>
            </a:r>
          </a:p>
        </p:txBody>
      </p:sp>
    </p:spTree>
    <p:extLst>
      <p:ext uri="{BB962C8B-B14F-4D97-AF65-F5344CB8AC3E}">
        <p14:creationId xmlns:p14="http://schemas.microsoft.com/office/powerpoint/2010/main" val="32385982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Text Box 5">
            <a:extLst>
              <a:ext uri="{FF2B5EF4-FFF2-40B4-BE49-F238E27FC236}">
                <a16:creationId xmlns:a16="http://schemas.microsoft.com/office/drawing/2014/main" id="{0C9E635F-A258-4423-BEF2-28B05DB20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460120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Please see recommendation/</a:t>
            </a:r>
            <a:r>
              <a:rPr lang="en-US" altLang="ja-JP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dchain</a:t>
            </a:r>
            <a:r>
              <a:rPr lang="en-US" altLang="ja-JP" sz="1800" dirty="0">
                <a:solidFill>
                  <a:srgbClr val="000000"/>
                </a:solidFill>
                <a:latin typeface="Tahoma" panose="020B0604030504040204" pitchFamily="34" charset="0"/>
              </a:rPr>
              <a:t> in detail</a:t>
            </a:r>
          </a:p>
        </p:txBody>
      </p:sp>
      <p:pic>
        <p:nvPicPr>
          <p:cNvPr id="163848" name="Picture 2" descr="DCHAIN">
            <a:extLst>
              <a:ext uri="{FF2B5EF4-FFF2-40B4-BE49-F238E27FC236}">
                <a16:creationId xmlns:a16="http://schemas.microsoft.com/office/drawing/2014/main" id="{8C04EFDF-D84D-4CF7-A696-77B1799D8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2733859"/>
            <a:ext cx="29972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7" name="テキスト ボックス 10">
            <a:extLst>
              <a:ext uri="{FF2B5EF4-FFF2-40B4-BE49-F238E27FC236}">
                <a16:creationId xmlns:a16="http://schemas.microsoft.com/office/drawing/2014/main" id="{0D92DB77-A65D-4F14-A075-E42D44C54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5891397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dirty="0">
                <a:solidFill>
                  <a:srgbClr val="000000"/>
                </a:solidFill>
                <a:latin typeface="+mn-lt"/>
              </a:rPr>
              <a:t>Time-dependent </a:t>
            </a:r>
            <a:r>
              <a:rPr lang="en-US" altLang="ja-JP" sz="1800" dirty="0" err="1">
                <a:solidFill>
                  <a:srgbClr val="000000"/>
                </a:solidFill>
                <a:latin typeface="+mn-lt"/>
              </a:rPr>
              <a:t>radioactivities</a:t>
            </a:r>
            <a:r>
              <a:rPr lang="en-US" altLang="ja-JP" sz="1800" dirty="0">
                <a:solidFill>
                  <a:srgbClr val="000000"/>
                </a:solidFill>
                <a:latin typeface="+mn-lt"/>
              </a:rPr>
              <a:t> of a water phantom irradiated by 150-MeV protons for 6 min.</a:t>
            </a:r>
            <a:endParaRPr lang="ja-JP" altLang="en-US" sz="1800" dirty="0">
              <a:solidFill>
                <a:srgbClr val="3333CC"/>
              </a:solidFill>
              <a:latin typeface="+mn-lt"/>
              <a:cs typeface="Arial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D17F8B6-3069-4DC1-9E9A-26731AEB0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175"/>
            <a:ext cx="91440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rgbClr val="000000"/>
                </a:solidFill>
                <a:latin typeface="+mn-lt"/>
                <a:cs typeface="Arial" charset="0"/>
              </a:rPr>
              <a:t>[T-DCHAIN]</a:t>
            </a:r>
            <a:endParaRPr lang="ja-JP" altLang="en-US" sz="36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2CC623FB-B8B7-4F13-B649-5AE50D212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581" y="980729"/>
            <a:ext cx="7560839" cy="1657696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squar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 eaLnBrk="1" hangingPunct="1"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Tally for generating input files for </a:t>
            </a:r>
            <a:r>
              <a:rPr lang="en-US" altLang="ja-JP" sz="2400" dirty="0">
                <a:solidFill>
                  <a:srgbClr val="FF0000"/>
                </a:solidFill>
                <a:cs typeface="Arial" charset="0"/>
              </a:rPr>
              <a:t>DCHAIN</a:t>
            </a: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, which can calculate the time evolution of the radioactive nuclides during and after irradiation.</a:t>
            </a:r>
          </a:p>
          <a:p>
            <a:pPr marL="342900" indent="-342900" eaLnBrk="1" hangingPunct="1">
              <a:defRPr/>
            </a:pPr>
            <a:r>
              <a:rPr lang="en-US" altLang="ja-JP" sz="2400" dirty="0">
                <a:solidFill>
                  <a:srgbClr val="000000"/>
                </a:solidFill>
                <a:cs typeface="Arial" charset="0"/>
              </a:rPr>
              <a:t>DCHAIN is also included in the PHITS package.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AA56B683-9B98-4B2C-B1B0-96147096FCF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88913"/>
            <a:ext cx="8363272" cy="8239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 dirty="0">
                <a:solidFill>
                  <a:schemeClr val="tx1"/>
                </a:solidFill>
                <a:latin typeface="+mn-lt"/>
                <a:cs typeface="Arial" charset="0"/>
              </a:rPr>
              <a:t>Contents of Lecture II</a:t>
            </a:r>
            <a:endParaRPr lang="ja-JP" altLang="en-US" sz="48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52229" name="Text Box 6">
            <a:extLst>
              <a:ext uri="{FF2B5EF4-FFF2-40B4-BE49-F238E27FC236}">
                <a16:creationId xmlns:a16="http://schemas.microsoft.com/office/drawing/2014/main" id="{C534F759-900B-46EA-B931-F6714FF55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Contents</a:t>
            </a:r>
          </a:p>
        </p:txBody>
      </p:sp>
      <p:sp>
        <p:nvSpPr>
          <p:cNvPr id="45063" name="Rectangle 3">
            <a:extLst>
              <a:ext uri="{FF2B5EF4-FFF2-40B4-BE49-F238E27FC236}">
                <a16:creationId xmlns:a16="http://schemas.microsoft.com/office/drawing/2014/main" id="{94BB54D0-9C79-40F8-8B94-DDE45A356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53" y="1484313"/>
            <a:ext cx="846829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914400" indent="-4572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457200" lvl="1" eaLnBrk="1" hangingPunct="1">
              <a:buFont typeface="Wingdings" pitchFamily="2" charset="2"/>
              <a:buChar char="l"/>
              <a:defRPr/>
            </a:pPr>
            <a:r>
              <a:rPr lang="en-US" altLang="ja-JP" sz="3200" dirty="0">
                <a:latin typeface="+mn-lt"/>
                <a:cs typeface="Arial" charset="0"/>
              </a:rPr>
              <a:t>What is Tally?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dirty="0">
                <a:solidFill>
                  <a:srgbClr val="FF0000"/>
                </a:solidFill>
                <a:latin typeface="+mn-lt"/>
                <a:cs typeface="Arial" charset="0"/>
              </a:rPr>
              <a:t>Introduction and usage of “Tally”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altLang="ja-JP" dirty="0">
                <a:solidFill>
                  <a:srgbClr val="FF0000"/>
                </a:solidFill>
                <a:latin typeface="+mn-lt"/>
                <a:cs typeface="Arial" charset="0"/>
              </a:rPr>
              <a:t>How to use Tally for checking geometry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altLang="ja-JP" dirty="0">
                <a:solidFill>
                  <a:srgbClr val="000000"/>
                </a:solidFill>
                <a:latin typeface="+mn-lt"/>
                <a:cs typeface="Arial" charset="0"/>
              </a:rPr>
              <a:t>How to use Tally for calculating physical quantities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dirty="0">
                <a:solidFill>
                  <a:srgbClr val="000000"/>
                </a:solidFill>
                <a:latin typeface="+mn-lt"/>
                <a:cs typeface="Arial" charset="0"/>
              </a:rPr>
              <a:t>Kinds of Tally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dirty="0">
                <a:solidFill>
                  <a:srgbClr val="000000"/>
                </a:solidFill>
                <a:latin typeface="+mn-lt"/>
                <a:cs typeface="Arial" charset="0"/>
              </a:rPr>
              <a:t>Summary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E9C54329-F8F2-47E3-BD03-D6C02504B5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5900" y="188913"/>
            <a:ext cx="8686800" cy="8239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 dirty="0">
                <a:solidFill>
                  <a:schemeClr val="tx1"/>
                </a:solidFill>
                <a:latin typeface="+mn-lt"/>
                <a:cs typeface="Arial" charset="0"/>
              </a:rPr>
              <a:t>Contents of Lecture II</a:t>
            </a:r>
            <a:endParaRPr lang="ja-JP" altLang="en-US" sz="48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65893" name="Text Box 6">
            <a:extLst>
              <a:ext uri="{FF2B5EF4-FFF2-40B4-BE49-F238E27FC236}">
                <a16:creationId xmlns:a16="http://schemas.microsoft.com/office/drawing/2014/main" id="{73D6EE9C-C5BD-4DD8-8794-E61083B9D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Contents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4BB54D0-9C79-40F8-8B94-DDE45A356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53" y="1484313"/>
            <a:ext cx="846829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914400" indent="-4572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457200" lvl="1" eaLnBrk="1" hangingPunct="1">
              <a:buFont typeface="Wingdings" pitchFamily="2" charset="2"/>
              <a:buChar char="l"/>
              <a:defRPr/>
            </a:pPr>
            <a:r>
              <a:rPr lang="en-US" altLang="ja-JP" sz="3200" dirty="0">
                <a:latin typeface="+mn-lt"/>
                <a:cs typeface="Arial" charset="0"/>
              </a:rPr>
              <a:t>What is Tally?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dirty="0">
                <a:latin typeface="+mn-lt"/>
                <a:cs typeface="Arial" charset="0"/>
              </a:rPr>
              <a:t>Introduction and usage of “Tally”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altLang="ja-JP" dirty="0">
                <a:latin typeface="+mn-lt"/>
                <a:cs typeface="Arial" charset="0"/>
              </a:rPr>
              <a:t>How to use Tally for checking geometry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altLang="ja-JP" dirty="0">
                <a:latin typeface="+mn-lt"/>
                <a:cs typeface="Arial" charset="0"/>
              </a:rPr>
              <a:t>How to use Tally for calculating physical quantities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dirty="0">
                <a:latin typeface="+mn-lt"/>
                <a:cs typeface="Arial" charset="0"/>
              </a:rPr>
              <a:t>Kinds of Tally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altLang="ja-JP" dirty="0">
                <a:solidFill>
                  <a:srgbClr val="FF0000"/>
                </a:solidFill>
                <a:latin typeface="+mn-lt"/>
                <a:cs typeface="Arial" charset="0"/>
              </a:rPr>
              <a:t>Summary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Text Box 5">
            <a:extLst>
              <a:ext uri="{FF2B5EF4-FFF2-40B4-BE49-F238E27FC236}">
                <a16:creationId xmlns:a16="http://schemas.microsoft.com/office/drawing/2014/main" id="{4DCE257F-51E7-4A32-8FD9-297D89E91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Summary</a:t>
            </a:r>
          </a:p>
        </p:txBody>
      </p:sp>
      <p:sp>
        <p:nvSpPr>
          <p:cNvPr id="167942" name="Rectangle 8">
            <a:extLst>
              <a:ext uri="{FF2B5EF4-FFF2-40B4-BE49-F238E27FC236}">
                <a16:creationId xmlns:a16="http://schemas.microsoft.com/office/drawing/2014/main" id="{4AF4343C-6D30-442B-BA11-6713B242A75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07082" y="765175"/>
            <a:ext cx="7753350" cy="5472137"/>
          </a:xfrm>
        </p:spPr>
        <p:txBody>
          <a:bodyPr/>
          <a:lstStyle/>
          <a:p>
            <a:pPr eaLnBrk="1" hangingPunct="1">
              <a:spcBef>
                <a:spcPts val="1500"/>
              </a:spcBef>
            </a:pPr>
            <a:r>
              <a:rPr lang="en-US" altLang="ja-JP" sz="2400" dirty="0">
                <a:cs typeface="Arial" panose="020B0604020202020204" pitchFamily="34" charset="0"/>
              </a:rPr>
              <a:t>A variety of information can be deduced from the PHITS simulation using functions called “</a:t>
            </a:r>
            <a:r>
              <a:rPr lang="en-US" altLang="ja-JP" sz="2400" dirty="0">
                <a:solidFill>
                  <a:srgbClr val="FF0000"/>
                </a:solidFill>
                <a:cs typeface="Arial" panose="020B0604020202020204" pitchFamily="34" charset="0"/>
              </a:rPr>
              <a:t>Tally</a:t>
            </a:r>
            <a:r>
              <a:rPr lang="en-US" altLang="ja-JP" sz="2400" dirty="0">
                <a:cs typeface="Arial" panose="020B0604020202020204" pitchFamily="34" charset="0"/>
              </a:rPr>
              <a:t>”.</a:t>
            </a:r>
          </a:p>
          <a:p>
            <a:pPr eaLnBrk="1" hangingPunct="1">
              <a:spcBef>
                <a:spcPts val="1500"/>
              </a:spcBef>
            </a:pPr>
            <a:r>
              <a:rPr lang="en-US" altLang="ja-JP" sz="2400" dirty="0">
                <a:cs typeface="Arial" panose="020B0604020202020204" pitchFamily="34" charset="0"/>
              </a:rPr>
              <a:t>2 types of tallies are implemented in PHITS, one is for </a:t>
            </a:r>
            <a:r>
              <a:rPr lang="en-US" altLang="ja-JP" sz="2400" dirty="0">
                <a:solidFill>
                  <a:srgbClr val="FF0000"/>
                </a:solidFill>
                <a:cs typeface="Arial" panose="020B0604020202020204" pitchFamily="34" charset="0"/>
              </a:rPr>
              <a:t>visualizing PHITS geometry</a:t>
            </a:r>
            <a:r>
              <a:rPr lang="en-US" altLang="ja-JP" sz="2400" dirty="0">
                <a:cs typeface="Arial" panose="020B0604020202020204" pitchFamily="34" charset="0"/>
              </a:rPr>
              <a:t>, and the other is for </a:t>
            </a:r>
            <a:r>
              <a:rPr lang="en-US" altLang="ja-JP" sz="2400" dirty="0">
                <a:solidFill>
                  <a:srgbClr val="FF0000"/>
                </a:solidFill>
                <a:cs typeface="Arial" panose="020B0604020202020204" pitchFamily="34" charset="0"/>
              </a:rPr>
              <a:t>calculating physical quantities.</a:t>
            </a:r>
          </a:p>
          <a:p>
            <a:pPr eaLnBrk="1" hangingPunct="1">
              <a:spcBef>
                <a:spcPts val="1500"/>
              </a:spcBef>
            </a:pPr>
            <a:r>
              <a:rPr lang="en-US" altLang="ja-JP" sz="2400" dirty="0">
                <a:cs typeface="Arial" panose="020B0604020202020204" pitchFamily="34" charset="0"/>
              </a:rPr>
              <a:t>For defining tally, you have to determine</a:t>
            </a:r>
            <a:r>
              <a:rPr lang="ja-JP" altLang="en-US" sz="2400" dirty="0">
                <a:cs typeface="Arial" panose="020B0604020202020204" pitchFamily="34" charset="0"/>
              </a:rPr>
              <a:t> </a:t>
            </a:r>
            <a:r>
              <a:rPr lang="en-US" altLang="ja-JP" sz="2400" dirty="0">
                <a:cs typeface="Arial" panose="020B0604020202020204" pitchFamily="34" charset="0"/>
              </a:rPr>
              <a:t>…</a:t>
            </a:r>
          </a:p>
          <a:p>
            <a:pPr eaLnBrk="1" hangingPunct="1">
              <a:spcBef>
                <a:spcPts val="1500"/>
              </a:spcBef>
            </a:pPr>
            <a:endParaRPr lang="en-US" altLang="ja-JP" sz="2400" dirty="0">
              <a:cs typeface="Arial" panose="020B0604020202020204" pitchFamily="34" charset="0"/>
            </a:endParaRPr>
          </a:p>
          <a:p>
            <a:pPr eaLnBrk="1" hangingPunct="1">
              <a:spcBef>
                <a:spcPts val="1500"/>
              </a:spcBef>
            </a:pPr>
            <a:endParaRPr lang="en-US" altLang="ja-JP" sz="2400" dirty="0">
              <a:cs typeface="Arial" panose="020B0604020202020204" pitchFamily="34" charset="0"/>
            </a:endParaRPr>
          </a:p>
          <a:p>
            <a:pPr eaLnBrk="1" hangingPunct="1">
              <a:spcBef>
                <a:spcPts val="1500"/>
              </a:spcBef>
            </a:pPr>
            <a:endParaRPr lang="en-US" altLang="ja-JP" sz="2400" dirty="0">
              <a:cs typeface="Arial" panose="020B0604020202020204" pitchFamily="34" charset="0"/>
            </a:endParaRPr>
          </a:p>
          <a:p>
            <a:pPr eaLnBrk="1" hangingPunct="1">
              <a:spcBef>
                <a:spcPts val="2400"/>
              </a:spcBef>
            </a:pPr>
            <a:r>
              <a:rPr lang="en-US" altLang="ja-JP" sz="2400" dirty="0">
                <a:cs typeface="Arial" panose="020B0604020202020204" pitchFamily="34" charset="0"/>
              </a:rPr>
              <a:t>You can find examples of each tally in the “</a:t>
            </a:r>
            <a:r>
              <a:rPr lang="en-US" altLang="ja-JP" sz="2400" dirty="0" err="1">
                <a:cs typeface="Arial" panose="020B0604020202020204" pitchFamily="34" charset="0"/>
              </a:rPr>
              <a:t>phits</a:t>
            </a:r>
            <a:r>
              <a:rPr lang="en-US" altLang="ja-JP" sz="2400" dirty="0">
                <a:cs typeface="Arial" panose="020B0604020202020204" pitchFamily="34" charset="0"/>
              </a:rPr>
              <a:t>/sample/tally” folder.</a:t>
            </a:r>
          </a:p>
        </p:txBody>
      </p:sp>
      <p:sp>
        <p:nvSpPr>
          <p:cNvPr id="106503" name="Rectangle 2">
            <a:extLst>
              <a:ext uri="{FF2B5EF4-FFF2-40B4-BE49-F238E27FC236}">
                <a16:creationId xmlns:a16="http://schemas.microsoft.com/office/drawing/2014/main" id="{E1DC3755-55B4-459D-9AAF-39893603B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0"/>
            <a:ext cx="4462463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rgbClr val="000000"/>
                </a:solidFill>
                <a:latin typeface="+mn-lt"/>
              </a:rPr>
              <a:t>Summary</a:t>
            </a:r>
            <a:endParaRPr lang="ja-JP" altLang="en-US" sz="4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6504" name="テキスト ボックス 1">
            <a:extLst>
              <a:ext uri="{FF2B5EF4-FFF2-40B4-BE49-F238E27FC236}">
                <a16:creationId xmlns:a16="http://schemas.microsoft.com/office/drawing/2014/main" id="{2F76EDAB-D6E2-4CB6-BC24-1CF41DDEF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3381375"/>
            <a:ext cx="350128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charset="0"/>
              </a:rPr>
              <a:t>what physical quantities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charset="0"/>
              </a:rPr>
              <a:t>in where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charset="0"/>
              </a:rPr>
              <a:t>of what particle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charset="0"/>
              </a:rPr>
              <a:t>in which unit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charset="0"/>
              </a:rPr>
              <a:t>in what output form</a:t>
            </a:r>
            <a:endParaRPr lang="ja-JP" altLang="en-US" sz="24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Text Box 5">
            <a:extLst>
              <a:ext uri="{FF2B5EF4-FFF2-40B4-BE49-F238E27FC236}">
                <a16:creationId xmlns:a16="http://schemas.microsoft.com/office/drawing/2014/main" id="{68399DD5-E5DB-42F7-8F4D-3ADF4254B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Homework</a:t>
            </a:r>
          </a:p>
        </p:txBody>
      </p:sp>
      <p:sp>
        <p:nvSpPr>
          <p:cNvPr id="169990" name="Rectangle 8">
            <a:extLst>
              <a:ext uri="{FF2B5EF4-FFF2-40B4-BE49-F238E27FC236}">
                <a16:creationId xmlns:a16="http://schemas.microsoft.com/office/drawing/2014/main" id="{6BBF9CC9-AA9B-482C-88D1-DCD43A91736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125538"/>
            <a:ext cx="7913688" cy="4319587"/>
          </a:xfrm>
        </p:spPr>
        <p:txBody>
          <a:bodyPr/>
          <a:lstStyle/>
          <a:p>
            <a:pPr eaLnBrk="1" hangingPunct="1">
              <a:spcBef>
                <a:spcPts val="1500"/>
              </a:spcBef>
            </a:pPr>
            <a:r>
              <a:rPr lang="en-US" altLang="ja-JP" sz="2400" dirty="0">
                <a:cs typeface="Arial" panose="020B0604020202020204" pitchFamily="34" charset="0"/>
              </a:rPr>
              <a:t>Depict the neutron and proton fluences, respectively, in your homework.</a:t>
            </a:r>
          </a:p>
          <a:p>
            <a:pPr eaLnBrk="1" hangingPunct="1">
              <a:spcBef>
                <a:spcPts val="1500"/>
              </a:spcBef>
            </a:pPr>
            <a:r>
              <a:rPr lang="en-US" altLang="ja-JP" sz="2400" dirty="0">
                <a:cs typeface="Arial" panose="020B0604020202020204" pitchFamily="34" charset="0"/>
              </a:rPr>
              <a:t>Adjust [t-deposit] to see the Bragg peak of proton.</a:t>
            </a:r>
            <a:endParaRPr lang="en-US" altLang="ja-JP" sz="24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1500"/>
              </a:spcBef>
            </a:pPr>
            <a:r>
              <a:rPr lang="en-US" altLang="ja-JP" sz="2400" dirty="0">
                <a:cs typeface="Arial" panose="020B0604020202020204" pitchFamily="34" charset="0"/>
              </a:rPr>
              <a:t>Investigate the difference of the depth-dose distributions between the inside and outside of the beam center (within the radius of 2.5 cm or not) by setting an r-z mesh.</a:t>
            </a:r>
          </a:p>
          <a:p>
            <a:pPr eaLnBrk="1" hangingPunct="1">
              <a:spcBef>
                <a:spcPts val="1500"/>
              </a:spcBef>
            </a:pPr>
            <a:r>
              <a:rPr lang="en-US" altLang="ja-JP" sz="2400" dirty="0">
                <a:cs typeface="Arial" panose="020B0604020202020204" pitchFamily="34" charset="0"/>
              </a:rPr>
              <a:t>Change the minimum &amp; maximum values of y axis in the graph for the depth-dose distribution. (set                      “</a:t>
            </a:r>
            <a:r>
              <a:rPr lang="en-US" altLang="ja-JP" sz="2400" dirty="0">
                <a:solidFill>
                  <a:srgbClr val="FF0000"/>
                </a:solidFill>
                <a:cs typeface="Arial" panose="020B0604020202020204" pitchFamily="34" charset="0"/>
              </a:rPr>
              <a:t>angel = </a:t>
            </a:r>
            <a:r>
              <a:rPr lang="en-US" altLang="ja-JP" sz="2400" dirty="0" err="1">
                <a:solidFill>
                  <a:srgbClr val="FF0000"/>
                </a:solidFill>
                <a:cs typeface="Arial" panose="020B0604020202020204" pitchFamily="34" charset="0"/>
              </a:rPr>
              <a:t>ymin</a:t>
            </a:r>
            <a:r>
              <a:rPr lang="en-US" altLang="ja-JP" sz="2400" dirty="0">
                <a:solidFill>
                  <a:srgbClr val="FF0000"/>
                </a:solidFill>
                <a:cs typeface="Arial" panose="020B0604020202020204" pitchFamily="34" charset="0"/>
              </a:rPr>
              <a:t>(XXX)  </a:t>
            </a:r>
            <a:r>
              <a:rPr lang="en-US" altLang="ja-JP" sz="2400" dirty="0" err="1">
                <a:solidFill>
                  <a:srgbClr val="FF0000"/>
                </a:solidFill>
                <a:cs typeface="Arial" panose="020B0604020202020204" pitchFamily="34" charset="0"/>
              </a:rPr>
              <a:t>ymax</a:t>
            </a:r>
            <a:r>
              <a:rPr lang="en-US" altLang="ja-JP" sz="2400" dirty="0">
                <a:solidFill>
                  <a:srgbClr val="FF0000"/>
                </a:solidFill>
                <a:cs typeface="Arial" panose="020B0604020202020204" pitchFamily="34" charset="0"/>
              </a:rPr>
              <a:t>(YYY)</a:t>
            </a:r>
            <a:r>
              <a:rPr lang="en-US" altLang="ja-JP" sz="2400" dirty="0">
                <a:cs typeface="Arial" panose="020B0604020202020204" pitchFamily="34" charset="0"/>
              </a:rPr>
              <a:t>” in [t-deposit] tally)             (XXX &amp; YYY are the min &amp; max values of the Y axis)</a:t>
            </a:r>
            <a:endParaRPr lang="ja-JP" altLang="en-US" sz="2400" dirty="0">
              <a:cs typeface="Arial" panose="020B0604020202020204" pitchFamily="34" charset="0"/>
            </a:endParaRPr>
          </a:p>
        </p:txBody>
      </p:sp>
      <p:sp>
        <p:nvSpPr>
          <p:cNvPr id="107527" name="Rectangle 2">
            <a:extLst>
              <a:ext uri="{FF2B5EF4-FFF2-40B4-BE49-F238E27FC236}">
                <a16:creationId xmlns:a16="http://schemas.microsoft.com/office/drawing/2014/main" id="{272D1B16-E52F-472B-8696-53CBD293D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0"/>
            <a:ext cx="4462463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800" dirty="0">
                <a:solidFill>
                  <a:srgbClr val="000000"/>
                </a:solidFill>
                <a:latin typeface="+mn-lt"/>
              </a:rPr>
              <a:t>Homework #2</a:t>
            </a:r>
            <a:endParaRPr lang="ja-JP" altLang="en-US" sz="4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7A4D6D13-7E7D-4101-970B-E6196351D0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86800" cy="7524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 dirty="0">
                <a:latin typeface="+mn-lt"/>
              </a:rPr>
              <a:t>Example Answer</a:t>
            </a:r>
          </a:p>
        </p:txBody>
      </p:sp>
      <p:sp>
        <p:nvSpPr>
          <p:cNvPr id="172036" name="Text Box 5">
            <a:extLst>
              <a:ext uri="{FF2B5EF4-FFF2-40B4-BE49-F238E27FC236}">
                <a16:creationId xmlns:a16="http://schemas.microsoft.com/office/drawing/2014/main" id="{D692C9C1-7433-44A5-8C23-7B7319979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Homework</a:t>
            </a:r>
          </a:p>
        </p:txBody>
      </p:sp>
      <p:sp>
        <p:nvSpPr>
          <p:cNvPr id="108550" name="テキスト ボックス 2">
            <a:extLst>
              <a:ext uri="{FF2B5EF4-FFF2-40B4-BE49-F238E27FC236}">
                <a16:creationId xmlns:a16="http://schemas.microsoft.com/office/drawing/2014/main" id="{33AC0F7D-79D9-4CC6-BE9D-E6A548418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5580063"/>
            <a:ext cx="44246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 dirty="0">
                <a:solidFill>
                  <a:srgbClr val="000000"/>
                </a:solidFill>
                <a:latin typeface="+mn-lt"/>
              </a:rPr>
              <a:t>Proton (up) and neutron (down) </a:t>
            </a:r>
            <a:r>
              <a:rPr lang="en-US" altLang="ja-JP" sz="2000" dirty="0" err="1">
                <a:solidFill>
                  <a:srgbClr val="000000"/>
                </a:solidFill>
                <a:latin typeface="+mn-lt"/>
              </a:rPr>
              <a:t>fluences</a:t>
            </a:r>
            <a:r>
              <a:rPr lang="en-US" altLang="ja-JP" sz="2000" dirty="0">
                <a:solidFill>
                  <a:srgbClr val="000000"/>
                </a:solidFill>
                <a:latin typeface="+mn-lt"/>
              </a:rPr>
              <a:t>.</a:t>
            </a:r>
            <a:endParaRPr lang="ja-JP" altLang="en-US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8552" name="テキスト ボックス 16">
            <a:extLst>
              <a:ext uri="{FF2B5EF4-FFF2-40B4-BE49-F238E27FC236}">
                <a16:creationId xmlns:a16="http://schemas.microsoft.com/office/drawing/2014/main" id="{EE587B2E-D0F9-4CF3-A7DC-8FE28139B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58" y="5621338"/>
            <a:ext cx="39116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 dirty="0">
                <a:solidFill>
                  <a:srgbClr val="000000"/>
                </a:solidFill>
                <a:latin typeface="+mn-lt"/>
              </a:rPr>
              <a:t>Depth-dose distribution inside (up)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 dirty="0">
                <a:solidFill>
                  <a:srgbClr val="000000"/>
                </a:solidFill>
                <a:latin typeface="+mn-lt"/>
              </a:rPr>
              <a:t>and outside (down) the beam radius.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/>
          <a:srcRect l="13775" t="43375" r="30313" b="22396"/>
          <a:stretch/>
        </p:blipFill>
        <p:spPr>
          <a:xfrm>
            <a:off x="133658" y="1064619"/>
            <a:ext cx="4798382" cy="209507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/>
          <a:srcRect l="13775" t="43375" r="30313" b="22396"/>
          <a:stretch/>
        </p:blipFill>
        <p:spPr>
          <a:xfrm>
            <a:off x="133658" y="3422155"/>
            <a:ext cx="4798382" cy="209507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5"/>
          <a:srcRect l="14563" t="27917" r="35037" b="10250"/>
          <a:stretch/>
        </p:blipFill>
        <p:spPr>
          <a:xfrm>
            <a:off x="5508104" y="764704"/>
            <a:ext cx="2798750" cy="244889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6"/>
          <a:srcRect l="14563" t="27917" r="35037" b="10250"/>
          <a:stretch/>
        </p:blipFill>
        <p:spPr>
          <a:xfrm>
            <a:off x="5508104" y="3068960"/>
            <a:ext cx="2798750" cy="24488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9" name="Rectangle 8">
            <a:extLst>
              <a:ext uri="{FF2B5EF4-FFF2-40B4-BE49-F238E27FC236}">
                <a16:creationId xmlns:a16="http://schemas.microsoft.com/office/drawing/2014/main" id="{3D7DE6B8-B2E4-4995-BBAE-E9C17E692DA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78272" y="1412776"/>
            <a:ext cx="7787456" cy="12954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altLang="ja-JP" sz="2400" dirty="0">
                <a:solidFill>
                  <a:srgbClr val="FF0000"/>
                </a:solidFill>
                <a:cs typeface="Arial" panose="020B0604020202020204" pitchFamily="34" charset="0"/>
              </a:rPr>
              <a:t>Every time </a:t>
            </a:r>
            <a:r>
              <a:rPr lang="en-US" altLang="ja-JP" sz="2400" dirty="0">
                <a:cs typeface="Arial" panose="020B0604020202020204" pitchFamily="34" charset="0"/>
              </a:rPr>
              <a:t>you construct a new geometry, it is better to check the geometry using [T-Track] with the </a:t>
            </a:r>
            <a:r>
              <a:rPr lang="en-US" altLang="ja-JP" sz="2400" dirty="0" err="1">
                <a:cs typeface="Arial" panose="020B0604020202020204" pitchFamily="34" charset="0"/>
              </a:rPr>
              <a:t>gshow</a:t>
            </a:r>
            <a:r>
              <a:rPr lang="en-US" altLang="ja-JP" sz="2400" dirty="0">
                <a:cs typeface="Arial" panose="020B0604020202020204" pitchFamily="34" charset="0"/>
              </a:rPr>
              <a:t> option (2D),  [T-3Dshow] (3D) or PHIG-3D (3D).</a:t>
            </a:r>
            <a:endParaRPr lang="en-US" altLang="ja-JP" sz="1800" dirty="0">
              <a:cs typeface="Arial" panose="020B0604020202020204" pitchFamily="34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ABB8C96A-B144-445B-B141-19F776E8B9E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55787" y="188640"/>
            <a:ext cx="5472113" cy="7524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>
                <a:latin typeface="+mn-lt"/>
                <a:cs typeface="Arial" charset="0"/>
              </a:rPr>
              <a:t>Geometry Check</a:t>
            </a:r>
            <a:endParaRPr lang="ja-JP" altLang="en-US" dirty="0">
              <a:latin typeface="+mn-lt"/>
              <a:cs typeface="Arial" charset="0"/>
            </a:endParaRPr>
          </a:p>
        </p:txBody>
      </p:sp>
      <p:sp>
        <p:nvSpPr>
          <p:cNvPr id="54277" name="Text Box 5">
            <a:extLst>
              <a:ext uri="{FF2B5EF4-FFF2-40B4-BE49-F238E27FC236}">
                <a16:creationId xmlns:a16="http://schemas.microsoft.com/office/drawing/2014/main" id="{657961C4-11CE-45B7-A820-551493606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6400800"/>
            <a:ext cx="5688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Tally for checking geometry</a:t>
            </a:r>
          </a:p>
        </p:txBody>
      </p:sp>
      <p:sp>
        <p:nvSpPr>
          <p:cNvPr id="51208" name="Rectangle 8">
            <a:extLst>
              <a:ext uri="{FF2B5EF4-FFF2-40B4-BE49-F238E27FC236}">
                <a16:creationId xmlns:a16="http://schemas.microsoft.com/office/drawing/2014/main" id="{767B4F34-E8D4-4A63-89E1-A7FA8DD2D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" y="3644900"/>
            <a:ext cx="75946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just" eaLnBrk="1" hangingPunct="1"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charset="0"/>
              </a:rPr>
              <a:t>Otherwise you would obtain wrong results </a:t>
            </a:r>
            <a:r>
              <a:rPr lang="en-US" altLang="ja-JP" sz="2400" dirty="0">
                <a:solidFill>
                  <a:srgbClr val="FF0000"/>
                </a:solidFill>
                <a:latin typeface="+mn-lt"/>
                <a:cs typeface="Arial" charset="0"/>
              </a:rPr>
              <a:t>without noticing miss-definition of the geometry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charset="0"/>
              </a:rPr>
              <a:t>, especially when you make an </a:t>
            </a:r>
            <a:r>
              <a:rPr lang="en-US" altLang="ja-JP" sz="2400" dirty="0">
                <a:solidFill>
                  <a:srgbClr val="FF0000"/>
                </a:solidFill>
                <a:latin typeface="+mn-lt"/>
                <a:cs typeface="Arial" charset="0"/>
              </a:rPr>
              <a:t>overlapped region!</a:t>
            </a:r>
            <a:endParaRPr lang="en-US" altLang="ja-JP" sz="1800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2" name="二等辺三角形 1">
            <a:extLst>
              <a:ext uri="{FF2B5EF4-FFF2-40B4-BE49-F238E27FC236}">
                <a16:creationId xmlns:a16="http://schemas.microsoft.com/office/drawing/2014/main" id="{E8C8DD2D-C35E-4D59-B7AE-4291F5E1EA60}"/>
              </a:ext>
            </a:extLst>
          </p:cNvPr>
          <p:cNvSpPr/>
          <p:nvPr/>
        </p:nvSpPr>
        <p:spPr>
          <a:xfrm flipV="1">
            <a:off x="3969544" y="3014613"/>
            <a:ext cx="1204913" cy="32385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4F575A92-30DE-492A-ABE3-A2B8DB938D1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42888"/>
            <a:ext cx="86868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 dirty="0">
                <a:latin typeface="+mn-lt"/>
              </a:rPr>
              <a:t>Exercise 1</a:t>
            </a:r>
            <a:endParaRPr lang="ja-JP" altLang="en-US" sz="4800" dirty="0">
              <a:latin typeface="+mn-lt"/>
            </a:endParaRPr>
          </a:p>
        </p:txBody>
      </p:sp>
      <p:sp>
        <p:nvSpPr>
          <p:cNvPr id="56326" name="Text Box 5">
            <a:extLst>
              <a:ext uri="{FF2B5EF4-FFF2-40B4-BE49-F238E27FC236}">
                <a16:creationId xmlns:a16="http://schemas.microsoft.com/office/drawing/2014/main" id="{E3F146DA-416E-4427-B20A-9CA083C65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6400800"/>
            <a:ext cx="5688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Tally for checking geometry</a:t>
            </a: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1510333" y="2712938"/>
            <a:ext cx="2438400" cy="33083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[ M a t e r i a l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mat[1]    H 2  O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・ ・ ・ ・ ・ ・ </a:t>
            </a:r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[ S u r f a c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10  so     500.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11  cz      10.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12  pz       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 13  pz      50.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[ C e l l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100    -1     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101     1 -1.  -11  12  -13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anose="020B0604030504040204" pitchFamily="34" charset="0"/>
              </a:rPr>
              <a:t> 110     0      -10  #101</a:t>
            </a:r>
          </a:p>
        </p:txBody>
      </p:sp>
      <p:sp>
        <p:nvSpPr>
          <p:cNvPr id="23" name="テキスト ボックス 1"/>
          <p:cNvSpPr txBox="1">
            <a:spLocks noChangeArrowheads="1"/>
          </p:cNvSpPr>
          <p:nvPr/>
        </p:nvSpPr>
        <p:spPr bwMode="auto">
          <a:xfrm>
            <a:off x="4716016" y="3157041"/>
            <a:ext cx="424847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FF0000"/>
                </a:solidFill>
              </a:rPr>
              <a:t>A water cylinder </a:t>
            </a:r>
            <a:r>
              <a:rPr lang="en-US" altLang="ja-JP" sz="2000" dirty="0">
                <a:solidFill>
                  <a:srgbClr val="000000"/>
                </a:solidFill>
              </a:rPr>
              <a:t>with </a:t>
            </a:r>
            <a:r>
              <a:rPr lang="en-US" altLang="ja-JP" sz="2000" dirty="0">
                <a:solidFill>
                  <a:srgbClr val="FF0000"/>
                </a:solidFill>
              </a:rPr>
              <a:t>a radius of 10 cm </a:t>
            </a:r>
            <a:r>
              <a:rPr lang="en-US" altLang="ja-JP" sz="2000" dirty="0">
                <a:solidFill>
                  <a:srgbClr val="000000"/>
                </a:solidFill>
              </a:rPr>
              <a:t>and </a:t>
            </a:r>
            <a:r>
              <a:rPr lang="en-US" altLang="ja-JP" sz="2000" dirty="0">
                <a:solidFill>
                  <a:srgbClr val="FF0000"/>
                </a:solidFill>
              </a:rPr>
              <a:t>a height of 50 cm</a:t>
            </a:r>
            <a:r>
              <a:rPr lang="en-US" altLang="ja-JP" sz="2000" dirty="0">
                <a:solidFill>
                  <a:srgbClr val="000000"/>
                </a:solidFill>
              </a:rPr>
              <a:t>.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25" name="Text Box 1030"/>
          <p:cNvSpPr txBox="1">
            <a:spLocks noChangeArrowheads="1"/>
          </p:cNvSpPr>
          <p:nvPr/>
        </p:nvSpPr>
        <p:spPr bwMode="auto">
          <a:xfrm>
            <a:off x="179512" y="2712938"/>
            <a:ext cx="1196975" cy="40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  <a:latin typeface="Tahoma" panose="020B0604030504040204" pitchFamily="34" charset="0"/>
              </a:rPr>
              <a:t>lec02.inp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1642592" y="4243287"/>
            <a:ext cx="1224000" cy="68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2658096" y="5540275"/>
            <a:ext cx="1035050" cy="203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5076056" y="3995340"/>
            <a:ext cx="2932113" cy="1885950"/>
            <a:chOff x="4953000" y="4135438"/>
            <a:chExt cx="2932113" cy="1885950"/>
          </a:xfrm>
        </p:grpSpPr>
        <p:sp>
          <p:nvSpPr>
            <p:cNvPr id="29" name="フローチャート : 直接アクセス記憶 30"/>
            <p:cNvSpPr/>
            <p:nvPr/>
          </p:nvSpPr>
          <p:spPr>
            <a:xfrm rot="10800000">
              <a:off x="4953000" y="4135438"/>
              <a:ext cx="2932113" cy="1397000"/>
            </a:xfrm>
            <a:prstGeom prst="flowChartMagneticDrum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2400" dirty="0">
                <a:solidFill>
                  <a:srgbClr val="FFFFFF"/>
                </a:solidFill>
              </a:endParaRPr>
            </a:p>
          </p:txBody>
        </p:sp>
        <p:cxnSp>
          <p:nvCxnSpPr>
            <p:cNvPr id="30" name="直線矢印コネクタ 29"/>
            <p:cNvCxnSpPr/>
            <p:nvPr/>
          </p:nvCxnSpPr>
          <p:spPr>
            <a:xfrm>
              <a:off x="5381625" y="5648325"/>
              <a:ext cx="214312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テキスト ボックス 6"/>
            <p:cNvSpPr txBox="1">
              <a:spLocks noChangeArrowheads="1"/>
            </p:cNvSpPr>
            <p:nvPr/>
          </p:nvSpPr>
          <p:spPr bwMode="auto">
            <a:xfrm>
              <a:off x="6192838" y="5683250"/>
              <a:ext cx="74453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50 cm</a:t>
              </a:r>
              <a:endParaRPr lang="ja-JP" altLang="en-US" sz="16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35" name="直線矢印コネクタ 34"/>
            <p:cNvCxnSpPr/>
            <p:nvPr/>
          </p:nvCxnSpPr>
          <p:spPr>
            <a:xfrm flipV="1">
              <a:off x="5400675" y="4833938"/>
              <a:ext cx="0" cy="65405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15"/>
            <p:cNvSpPr txBox="1">
              <a:spLocks noChangeArrowheads="1"/>
            </p:cNvSpPr>
            <p:nvPr/>
          </p:nvSpPr>
          <p:spPr bwMode="auto">
            <a:xfrm rot="-5400000">
              <a:off x="5197475" y="4946650"/>
              <a:ext cx="74453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10 cm</a:t>
              </a:r>
              <a:endParaRPr lang="ja-JP" altLang="en-US" sz="16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cxnSp>
        <p:nvCxnSpPr>
          <p:cNvPr id="37" name="カギ線コネクタ 36"/>
          <p:cNvCxnSpPr>
            <a:stCxn id="26" idx="3"/>
            <a:endCxn id="27" idx="0"/>
          </p:cNvCxnSpPr>
          <p:nvPr/>
        </p:nvCxnSpPr>
        <p:spPr>
          <a:xfrm>
            <a:off x="2866592" y="4585287"/>
            <a:ext cx="309029" cy="954988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カギ線コネクタ 37"/>
          <p:cNvCxnSpPr>
            <a:stCxn id="27" idx="3"/>
            <a:endCxn id="23" idx="1"/>
          </p:cNvCxnSpPr>
          <p:nvPr/>
        </p:nvCxnSpPr>
        <p:spPr>
          <a:xfrm flipV="1">
            <a:off x="3693146" y="3511054"/>
            <a:ext cx="1022870" cy="2130821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16">
            <a:extLst>
              <a:ext uri="{FF2B5EF4-FFF2-40B4-BE49-F238E27FC236}">
                <a16:creationId xmlns:a16="http://schemas.microsoft.com/office/drawing/2014/main" id="{A5E8653C-F0F6-4EB9-B355-72F3C362E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574800"/>
            <a:ext cx="851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ja-JP" sz="2400" dirty="0">
                <a:solidFill>
                  <a:srgbClr val="000000"/>
                </a:solidFill>
              </a:rPr>
              <a:t>Set </a:t>
            </a:r>
            <a:r>
              <a:rPr lang="en-US" altLang="ja-JP" sz="2400" dirty="0" err="1">
                <a:solidFill>
                  <a:srgbClr val="000000"/>
                </a:solidFill>
              </a:rPr>
              <a:t>icntl</a:t>
            </a:r>
            <a:r>
              <a:rPr lang="en-US" altLang="ja-JP" sz="2400" dirty="0">
                <a:solidFill>
                  <a:srgbClr val="000000"/>
                </a:solidFill>
              </a:rPr>
              <a:t> = 8 in [Parameters] section and execute PHITS.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</a:rPr>
              <a:t>    (You have to set </a:t>
            </a:r>
            <a:r>
              <a:rPr lang="en-US" altLang="ja-JP" sz="2400" dirty="0" err="1">
                <a:solidFill>
                  <a:srgbClr val="000000"/>
                </a:solidFill>
              </a:rPr>
              <a:t>icntl</a:t>
            </a:r>
            <a:r>
              <a:rPr lang="en-US" altLang="ja-JP" sz="2400" dirty="0">
                <a:solidFill>
                  <a:srgbClr val="000000"/>
                </a:solidFill>
              </a:rPr>
              <a:t> = 8, when you use </a:t>
            </a:r>
            <a:r>
              <a:rPr lang="en-US" altLang="ja-JP" sz="2400" dirty="0" err="1">
                <a:solidFill>
                  <a:srgbClr val="000000"/>
                </a:solidFill>
              </a:rPr>
              <a:t>gshow</a:t>
            </a:r>
            <a:r>
              <a:rPr lang="en-US" altLang="ja-JP" sz="2400" dirty="0">
                <a:solidFill>
                  <a:srgbClr val="000000"/>
                </a:solidFill>
              </a:rPr>
              <a:t> option in tallies.)</a:t>
            </a:r>
          </a:p>
        </p:txBody>
      </p:sp>
      <p:sp>
        <p:nvSpPr>
          <p:cNvPr id="40" name="テキスト ボックス 20">
            <a:extLst>
              <a:ext uri="{FF2B5EF4-FFF2-40B4-BE49-F238E27FC236}">
                <a16:creationId xmlns:a16="http://schemas.microsoft.com/office/drawing/2014/main" id="{CC9CB586-29C2-4012-8A97-E17ABF386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369" y="736225"/>
            <a:ext cx="7453262" cy="83026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Confirm the geometry of lec02.inp in a 2-dimensional view using</a:t>
            </a:r>
            <a:r>
              <a:rPr lang="ja-JP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ja-JP" sz="2400" dirty="0" err="1">
                <a:solidFill>
                  <a:srgbClr val="000000"/>
                </a:solidFill>
                <a:latin typeface="+mn-lt"/>
              </a:rPr>
              <a:t>gshow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 option in [T-Track] tally.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16498</TotalTime>
  <Words>6608</Words>
  <Application>Microsoft Office PowerPoint</Application>
  <PresentationFormat>画面に合わせる (4:3)</PresentationFormat>
  <Paragraphs>1026</Paragraphs>
  <Slides>73</Slides>
  <Notes>63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73</vt:i4>
      </vt:variant>
    </vt:vector>
  </HeadingPairs>
  <TitlesOfParts>
    <vt:vector size="84" baseType="lpstr">
      <vt:lpstr>ＭＳ Ｐゴシック</vt:lpstr>
      <vt:lpstr>Arial</vt:lpstr>
      <vt:lpstr>Calibri</vt:lpstr>
      <vt:lpstr>Cambria Math</vt:lpstr>
      <vt:lpstr>Century</vt:lpstr>
      <vt:lpstr>Century Gothic</vt:lpstr>
      <vt:lpstr>Helvetica</vt:lpstr>
      <vt:lpstr>Tahoma</vt:lpstr>
      <vt:lpstr>Times New Roman</vt:lpstr>
      <vt:lpstr>Wingdings</vt:lpstr>
      <vt:lpstr>標準デザイン</vt:lpstr>
      <vt:lpstr>PowerPoint プレゼンテーション</vt:lpstr>
      <vt:lpstr>PowerPoint プレゼンテーション</vt:lpstr>
      <vt:lpstr>Contents of Lecture II</vt:lpstr>
      <vt:lpstr>What is Tally?</vt:lpstr>
      <vt:lpstr>Concept of Tally</vt:lpstr>
      <vt:lpstr>PowerPoint プレゼンテーション</vt:lpstr>
      <vt:lpstr>Contents of Lecture II</vt:lpstr>
      <vt:lpstr>Geometry Check</vt:lpstr>
      <vt:lpstr>Exercise 1</vt:lpstr>
      <vt:lpstr>Answer 1</vt:lpstr>
      <vt:lpstr>Exercise 2</vt:lpstr>
      <vt:lpstr>PowerPoint プレゼンテーション</vt:lpstr>
      <vt:lpstr>Contents of Lecture II</vt:lpstr>
      <vt:lpstr>How to define Tally</vt:lpstr>
      <vt:lpstr>PowerPoint プレゼンテーション</vt:lpstr>
      <vt:lpstr>Visualize Particle Trajectory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Exercise 3</vt:lpstr>
      <vt:lpstr>PowerPoint プレゼンテーション</vt:lpstr>
      <vt:lpstr>PowerPoint プレゼンテーション</vt:lpstr>
      <vt:lpstr>Error file (*_err.eps)</vt:lpstr>
      <vt:lpstr>Red Screen</vt:lpstr>
      <vt:lpstr>How to define Tally</vt:lpstr>
      <vt:lpstr>PowerPoint プレゼンテーション</vt:lpstr>
      <vt:lpstr>PowerPoint プレゼンテーション</vt:lpstr>
      <vt:lpstr>PowerPoint プレゼンテーション</vt:lpstr>
      <vt:lpstr>Exercise 4</vt:lpstr>
      <vt:lpstr>PowerPoint プレゼンテーション</vt:lpstr>
      <vt:lpstr>Exercise 5</vt:lpstr>
      <vt:lpstr>Answer 5</vt:lpstr>
      <vt:lpstr>How to define Tally</vt:lpstr>
      <vt:lpstr>Exercise 6</vt:lpstr>
      <vt:lpstr>PowerPoint プレゼンテーション</vt:lpstr>
      <vt:lpstr>How to define Tally</vt:lpstr>
      <vt:lpstr>Exercise 7</vt:lpstr>
      <vt:lpstr>PowerPoint プレゼンテーション</vt:lpstr>
      <vt:lpstr>Exercise 8</vt:lpstr>
      <vt:lpstr>PowerPoint プレゼンテーション</vt:lpstr>
      <vt:lpstr>Exercise 9</vt:lpstr>
      <vt:lpstr>Answer 9</vt:lpstr>
      <vt:lpstr>Exercise 10</vt:lpstr>
      <vt:lpstr>Answer 10</vt:lpstr>
      <vt:lpstr>How to define Tally</vt:lpstr>
      <vt:lpstr>Exercise 11</vt:lpstr>
      <vt:lpstr>Answer 11</vt:lpstr>
      <vt:lpstr>Exercise 12</vt:lpstr>
      <vt:lpstr>PowerPoint プレゼンテーション</vt:lpstr>
      <vt:lpstr>Graphic utility ANGEL</vt:lpstr>
      <vt:lpstr>PowerPoint プレゼンテーション</vt:lpstr>
      <vt:lpstr>Contents of Lecture II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Contents of Lecture II</vt:lpstr>
      <vt:lpstr>PowerPoint プレゼンテーション</vt:lpstr>
      <vt:lpstr>PowerPoint プレゼンテーション</vt:lpstr>
      <vt:lpstr>Example Answer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SHashimoto</dc:creator>
  <cp:lastModifiedBy>達彦 佐藤</cp:lastModifiedBy>
  <cp:revision>857</cp:revision>
  <cp:lastPrinted>2021-04-30T06:51:08Z</cp:lastPrinted>
  <dcterms:created xsi:type="dcterms:W3CDTF">2012-03-22T09:06:34Z</dcterms:created>
  <dcterms:modified xsi:type="dcterms:W3CDTF">2022-03-24T08:46:54Z</dcterms:modified>
</cp:coreProperties>
</file>