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56" r:id="rId2"/>
    <p:sldId id="583" r:id="rId3"/>
    <p:sldId id="550" r:id="rId4"/>
    <p:sldId id="556" r:id="rId5"/>
    <p:sldId id="506" r:id="rId6"/>
    <p:sldId id="557" r:id="rId7"/>
    <p:sldId id="558" r:id="rId8"/>
    <p:sldId id="559" r:id="rId9"/>
    <p:sldId id="560" r:id="rId10"/>
    <p:sldId id="561" r:id="rId11"/>
    <p:sldId id="562" r:id="rId12"/>
    <p:sldId id="563" r:id="rId13"/>
    <p:sldId id="564" r:id="rId14"/>
    <p:sldId id="565" r:id="rId15"/>
    <p:sldId id="584" r:id="rId16"/>
    <p:sldId id="524" r:id="rId17"/>
    <p:sldId id="536" r:id="rId18"/>
    <p:sldId id="526" r:id="rId19"/>
    <p:sldId id="566" r:id="rId20"/>
    <p:sldId id="567" r:id="rId21"/>
    <p:sldId id="568" r:id="rId22"/>
    <p:sldId id="569" r:id="rId23"/>
    <p:sldId id="570" r:id="rId24"/>
    <p:sldId id="571" r:id="rId25"/>
    <p:sldId id="572" r:id="rId26"/>
    <p:sldId id="573" r:id="rId27"/>
    <p:sldId id="574" r:id="rId28"/>
    <p:sldId id="602" r:id="rId29"/>
    <p:sldId id="603" r:id="rId30"/>
    <p:sldId id="604" r:id="rId31"/>
    <p:sldId id="605" r:id="rId32"/>
    <p:sldId id="606" r:id="rId33"/>
    <p:sldId id="601" r:id="rId34"/>
    <p:sldId id="590" r:id="rId35"/>
    <p:sldId id="591" r:id="rId36"/>
    <p:sldId id="592" r:id="rId37"/>
    <p:sldId id="593" r:id="rId38"/>
    <p:sldId id="582" r:id="rId39"/>
    <p:sldId id="538" r:id="rId40"/>
    <p:sldId id="555" r:id="rId41"/>
    <p:sldId id="554" r:id="rId42"/>
    <p:sldId id="594" r:id="rId43"/>
    <p:sldId id="595" r:id="rId44"/>
    <p:sldId id="575" r:id="rId45"/>
    <p:sldId id="596" r:id="rId46"/>
    <p:sldId id="607" r:id="rId47"/>
    <p:sldId id="608" r:id="rId48"/>
    <p:sldId id="532" r:id="rId4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CCFFFF"/>
    <a:srgbClr val="FF0066"/>
    <a:srgbClr val="00FF00"/>
    <a:srgbClr val="00FFFF"/>
    <a:srgbClr val="00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9" autoAdjust="0"/>
    <p:restoredTop sz="97694" autoAdjust="0"/>
  </p:normalViewPr>
  <p:slideViewPr>
    <p:cSldViewPr>
      <p:cViewPr varScale="1">
        <p:scale>
          <a:sx n="122" d="100"/>
          <a:sy n="122" d="100"/>
        </p:scale>
        <p:origin x="-78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21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8.xml"/><Relationship Id="rId5" Type="http://schemas.openxmlformats.org/officeDocument/2006/relationships/slide" Target="slides/slide38.xml"/><Relationship Id="rId4"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defTabSz="948698">
              <a:defRPr sz="1200">
                <a:latin typeface="Times New Roman" charset="0"/>
                <a:ea typeface="ＭＳ Ｐゴシック" pitchFamily="50" charset="-128"/>
              </a:defRPr>
            </a:lvl1pPr>
          </a:lstStyle>
          <a:p>
            <a:pPr>
              <a:defRPr/>
            </a:pPr>
            <a:endParaRPr lang="ja-JP" altLang="en-US"/>
          </a:p>
        </p:txBody>
      </p:sp>
      <p:sp>
        <p:nvSpPr>
          <p:cNvPr id="48131" name="Rectangle 3"/>
          <p:cNvSpPr>
            <a:spLocks noGrp="1" noChangeArrowheads="1"/>
          </p:cNvSpPr>
          <p:nvPr>
            <p:ph type="dt" sz="quarter" idx="1"/>
          </p:nvPr>
        </p:nvSpPr>
        <p:spPr bwMode="auto">
          <a:xfrm>
            <a:off x="3816732"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atin typeface="Times New Roman" charset="0"/>
                <a:ea typeface="ＭＳ Ｐゴシック" pitchFamily="50" charset="-128"/>
              </a:defRPr>
            </a:lvl1pPr>
          </a:lstStyle>
          <a:p>
            <a:pPr>
              <a:defRPr/>
            </a:pPr>
            <a:fld id="{8A210581-1F5C-4389-95D4-37BA5E79F4CC}" type="datetimeFigureOut">
              <a:rPr lang="ja-JP" altLang="en-US"/>
              <a:pPr>
                <a:defRPr/>
              </a:pPr>
              <a:t>2019/9/20</a:t>
            </a:fld>
            <a:endParaRPr lang="ja-JP" altLang="en-US"/>
          </a:p>
        </p:txBody>
      </p:sp>
      <p:sp>
        <p:nvSpPr>
          <p:cNvPr id="48132" name="Rectangle 4"/>
          <p:cNvSpPr>
            <a:spLocks noGrp="1" noChangeArrowheads="1"/>
          </p:cNvSpPr>
          <p:nvPr>
            <p:ph type="ftr" sz="quarter" idx="2"/>
          </p:nvPr>
        </p:nvSpPr>
        <p:spPr bwMode="auto">
          <a:xfrm>
            <a:off x="1" y="937353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defTabSz="948698">
              <a:defRPr sz="1200">
                <a:latin typeface="Times New Roman" charset="0"/>
                <a:ea typeface="ＭＳ Ｐゴシック" pitchFamily="50" charset="-128"/>
              </a:defRPr>
            </a:lvl1pPr>
          </a:lstStyle>
          <a:p>
            <a:pPr>
              <a:defRPr/>
            </a:pPr>
            <a:endParaRPr lang="ja-JP" altLang="en-US"/>
          </a:p>
        </p:txBody>
      </p:sp>
      <p:sp>
        <p:nvSpPr>
          <p:cNvPr id="48133" name="Rectangle 5"/>
          <p:cNvSpPr>
            <a:spLocks noGrp="1" noChangeArrowheads="1"/>
          </p:cNvSpPr>
          <p:nvPr>
            <p:ph type="sldNum" sz="quarter" idx="3"/>
          </p:nvPr>
        </p:nvSpPr>
        <p:spPr bwMode="auto">
          <a:xfrm>
            <a:off x="3816732" y="937353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atin typeface="Times New Roman" charset="0"/>
                <a:ea typeface="ＭＳ Ｐゴシック" pitchFamily="50" charset="-128"/>
              </a:defRPr>
            </a:lvl1pPr>
          </a:lstStyle>
          <a:p>
            <a:pPr>
              <a:defRPr/>
            </a:pPr>
            <a:fld id="{79D40351-2440-4802-90B2-72F831008261}" type="slidenum">
              <a:rPr lang="ja-JP" altLang="en-US"/>
              <a:pPr>
                <a:defRPr/>
              </a:pPr>
              <a:t>‹#›</a:t>
            </a:fld>
            <a:endParaRPr lang="ja-JP" altLang="en-US"/>
          </a:p>
        </p:txBody>
      </p:sp>
    </p:spTree>
    <p:extLst>
      <p:ext uri="{BB962C8B-B14F-4D97-AF65-F5344CB8AC3E}">
        <p14:creationId xmlns:p14="http://schemas.microsoft.com/office/powerpoint/2010/main" val="44641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91920" cy="514205"/>
          </a:xfrm>
          <a:prstGeom prst="rect">
            <a:avLst/>
          </a:prstGeom>
          <a:noFill/>
          <a:ln w="9525">
            <a:noFill/>
            <a:miter lim="800000"/>
            <a:headEnd/>
            <a:tailEnd/>
          </a:ln>
          <a:effectLst/>
        </p:spPr>
        <p:txBody>
          <a:bodyPr vert="horz" wrap="square" lIns="87572" tIns="43786" rIns="87572" bIns="43786" numCol="1" anchor="t" anchorCtr="0" compatLnSpc="1">
            <a:prstTxWarp prst="textNoShape">
              <a:avLst/>
            </a:prstTxWarp>
          </a:bodyPr>
          <a:lstStyle>
            <a:lvl1pPr>
              <a:defRPr sz="1100">
                <a:latin typeface="Times New Roman" charset="0"/>
                <a:ea typeface="ＭＳ Ｐゴシック" pitchFamily="50" charset="-128"/>
              </a:defRPr>
            </a:lvl1pPr>
          </a:lstStyle>
          <a:p>
            <a:pPr>
              <a:defRPr/>
            </a:pPr>
            <a:endParaRPr lang="ja-JP" altLang="en-US"/>
          </a:p>
        </p:txBody>
      </p:sp>
      <p:sp>
        <p:nvSpPr>
          <p:cNvPr id="51203" name="Rectangle 3"/>
          <p:cNvSpPr>
            <a:spLocks noGrp="1" noChangeArrowheads="1"/>
          </p:cNvSpPr>
          <p:nvPr>
            <p:ph type="dt" idx="1"/>
          </p:nvPr>
        </p:nvSpPr>
        <p:spPr bwMode="auto">
          <a:xfrm>
            <a:off x="3831793" y="0"/>
            <a:ext cx="2891920" cy="514205"/>
          </a:xfrm>
          <a:prstGeom prst="rect">
            <a:avLst/>
          </a:prstGeom>
          <a:noFill/>
          <a:ln w="9525">
            <a:noFill/>
            <a:miter lim="800000"/>
            <a:headEnd/>
            <a:tailEnd/>
          </a:ln>
          <a:effectLst/>
        </p:spPr>
        <p:txBody>
          <a:bodyPr vert="horz" wrap="square" lIns="87572" tIns="43786" rIns="87572" bIns="43786" numCol="1" anchor="t" anchorCtr="0" compatLnSpc="1">
            <a:prstTxWarp prst="textNoShape">
              <a:avLst/>
            </a:prstTxWarp>
          </a:bodyPr>
          <a:lstStyle>
            <a:lvl1pPr algn="r">
              <a:defRPr sz="1100">
                <a:latin typeface="Times New Roman" charset="0"/>
                <a:ea typeface="ＭＳ Ｐゴシック" pitchFamily="50" charset="-128"/>
              </a:defRPr>
            </a:lvl1pPr>
          </a:lstStyle>
          <a:p>
            <a:pPr>
              <a:defRPr/>
            </a:pPr>
            <a:fld id="{7F0472F4-B3D0-4F30-9D01-715C756FE272}" type="datetimeFigureOut">
              <a:rPr lang="ja-JP" altLang="en-US"/>
              <a:pPr>
                <a:defRPr/>
              </a:pPr>
              <a:t>2019/9/20</a:t>
            </a:fld>
            <a:endParaRPr lang="ja-JP" altLang="en-US"/>
          </a:p>
        </p:txBody>
      </p:sp>
      <p:sp>
        <p:nvSpPr>
          <p:cNvPr id="32772" name="Rectangle 4"/>
          <p:cNvSpPr>
            <a:spLocks noGrp="1" noRot="1" noChangeAspect="1" noChangeArrowheads="1" noTextEdit="1"/>
          </p:cNvSpPr>
          <p:nvPr>
            <p:ph type="sldImg" idx="2"/>
          </p:nvPr>
        </p:nvSpPr>
        <p:spPr bwMode="auto">
          <a:xfrm>
            <a:off x="950913" y="735013"/>
            <a:ext cx="4894262"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867576" y="4701305"/>
            <a:ext cx="4988562" cy="4407473"/>
          </a:xfrm>
          <a:prstGeom prst="rect">
            <a:avLst/>
          </a:prstGeom>
          <a:noFill/>
          <a:ln w="9525">
            <a:noFill/>
            <a:miter lim="800000"/>
            <a:headEnd/>
            <a:tailEnd/>
          </a:ln>
          <a:effectLst/>
        </p:spPr>
        <p:txBody>
          <a:bodyPr vert="horz" wrap="square" lIns="87572" tIns="43786" rIns="87572" bIns="4378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1206" name="Rectangle 6"/>
          <p:cNvSpPr>
            <a:spLocks noGrp="1" noChangeArrowheads="1"/>
          </p:cNvSpPr>
          <p:nvPr>
            <p:ph type="ftr" sz="quarter" idx="4"/>
          </p:nvPr>
        </p:nvSpPr>
        <p:spPr bwMode="auto">
          <a:xfrm>
            <a:off x="0" y="9402610"/>
            <a:ext cx="2891920" cy="440747"/>
          </a:xfrm>
          <a:prstGeom prst="rect">
            <a:avLst/>
          </a:prstGeom>
          <a:noFill/>
          <a:ln w="9525">
            <a:noFill/>
            <a:miter lim="800000"/>
            <a:headEnd/>
            <a:tailEnd/>
          </a:ln>
          <a:effectLst/>
        </p:spPr>
        <p:txBody>
          <a:bodyPr vert="horz" wrap="square" lIns="87572" tIns="43786" rIns="87572" bIns="43786" numCol="1" anchor="b" anchorCtr="0" compatLnSpc="1">
            <a:prstTxWarp prst="textNoShape">
              <a:avLst/>
            </a:prstTxWarp>
          </a:bodyPr>
          <a:lstStyle>
            <a:lvl1pPr>
              <a:defRPr sz="1100">
                <a:latin typeface="Times New Roman" charset="0"/>
                <a:ea typeface="ＭＳ Ｐゴシック" pitchFamily="50" charset="-128"/>
              </a:defRPr>
            </a:lvl1pPr>
          </a:lstStyle>
          <a:p>
            <a:pPr>
              <a:defRPr/>
            </a:pPr>
            <a:endParaRPr lang="ja-JP" altLang="en-US"/>
          </a:p>
        </p:txBody>
      </p:sp>
      <p:sp>
        <p:nvSpPr>
          <p:cNvPr id="51207" name="Rectangle 7"/>
          <p:cNvSpPr>
            <a:spLocks noGrp="1" noChangeArrowheads="1"/>
          </p:cNvSpPr>
          <p:nvPr>
            <p:ph type="sldNum" sz="quarter" idx="5"/>
          </p:nvPr>
        </p:nvSpPr>
        <p:spPr bwMode="auto">
          <a:xfrm>
            <a:off x="3831793" y="9402610"/>
            <a:ext cx="2891920" cy="440747"/>
          </a:xfrm>
          <a:prstGeom prst="rect">
            <a:avLst/>
          </a:prstGeom>
          <a:noFill/>
          <a:ln w="9525">
            <a:noFill/>
            <a:miter lim="800000"/>
            <a:headEnd/>
            <a:tailEnd/>
          </a:ln>
          <a:effectLst/>
        </p:spPr>
        <p:txBody>
          <a:bodyPr vert="horz" wrap="square" lIns="87572" tIns="43786" rIns="87572" bIns="43786" numCol="1" anchor="b" anchorCtr="0" compatLnSpc="1">
            <a:prstTxWarp prst="textNoShape">
              <a:avLst/>
            </a:prstTxWarp>
          </a:bodyPr>
          <a:lstStyle>
            <a:lvl1pPr algn="r">
              <a:defRPr sz="1100">
                <a:latin typeface="Times New Roman" charset="0"/>
                <a:ea typeface="ＭＳ Ｐゴシック" pitchFamily="50" charset="-128"/>
              </a:defRPr>
            </a:lvl1pPr>
          </a:lstStyle>
          <a:p>
            <a:pPr>
              <a:defRPr/>
            </a:pPr>
            <a:fld id="{AB73E3B1-5E00-4BFA-836E-2C70166A98E3}" type="slidenum">
              <a:rPr lang="ja-JP" altLang="en-US"/>
              <a:pPr>
                <a:defRPr/>
              </a:pPr>
              <a:t>‹#›</a:t>
            </a:fld>
            <a:endParaRPr lang="ja-JP" altLang="en-US"/>
          </a:p>
        </p:txBody>
      </p:sp>
    </p:spTree>
    <p:extLst>
      <p:ext uri="{BB962C8B-B14F-4D97-AF65-F5344CB8AC3E}">
        <p14:creationId xmlns:p14="http://schemas.microsoft.com/office/powerpoint/2010/main" val="3694135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330542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377569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3775694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377569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a:ln/>
        </p:spPr>
      </p:sp>
      <p:sp>
        <p:nvSpPr>
          <p:cNvPr id="3686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PHITS</a:t>
            </a:r>
            <a:r>
              <a:rPr lang="ja-JP" altLang="en-US"/>
              <a:t>講習会　入門実習</a:t>
            </a:r>
          </a:p>
        </p:txBody>
      </p:sp>
    </p:spTree>
    <p:extLst>
      <p:ext uri="{BB962C8B-B14F-4D97-AF65-F5344CB8AC3E}">
        <p14:creationId xmlns:p14="http://schemas.microsoft.com/office/powerpoint/2010/main" val="377569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《休憩はさむ》</a:t>
            </a:r>
          </a:p>
          <a:p>
            <a:pPr eaLnBrk="1" hangingPunct="1"/>
            <a:r>
              <a:rPr lang="ja-JP" altLang="en-US"/>
              <a:t>まとめ</a:t>
            </a:r>
          </a:p>
          <a:p>
            <a:pPr eaLnBrk="1" hangingPunct="1"/>
            <a:endParaRPr lang="ja-JP" altLang="en-US"/>
          </a:p>
        </p:txBody>
      </p:sp>
    </p:spTree>
    <p:extLst>
      <p:ext uri="{BB962C8B-B14F-4D97-AF65-F5344CB8AC3E}">
        <p14:creationId xmlns:p14="http://schemas.microsoft.com/office/powerpoint/2010/main" val="41580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5BA48AB-1B4C-454E-AFF8-175B92383605}" type="slidenum">
              <a:rPr lang="en-US" altLang="ja-JP"/>
              <a:pPr>
                <a:defRPr/>
              </a:pPr>
              <a:t>‹#›</a:t>
            </a:fld>
            <a:endParaRPr lang="en-US" altLang="ja-JP"/>
          </a:p>
        </p:txBody>
      </p:sp>
    </p:spTree>
    <p:extLst>
      <p:ext uri="{BB962C8B-B14F-4D97-AF65-F5344CB8AC3E}">
        <p14:creationId xmlns:p14="http://schemas.microsoft.com/office/powerpoint/2010/main" val="182111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4A5C66-AA3F-4778-B846-4E2A2755928C}" type="slidenum">
              <a:rPr lang="en-US" altLang="ja-JP"/>
              <a:pPr>
                <a:defRPr/>
              </a:pPr>
              <a:t>‹#›</a:t>
            </a:fld>
            <a:endParaRPr lang="en-US" altLang="ja-JP"/>
          </a:p>
        </p:txBody>
      </p:sp>
    </p:spTree>
    <p:extLst>
      <p:ext uri="{BB962C8B-B14F-4D97-AF65-F5344CB8AC3E}">
        <p14:creationId xmlns:p14="http://schemas.microsoft.com/office/powerpoint/2010/main" val="187750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0437EF-6673-405A-985B-C69EB84CF8D4}" type="slidenum">
              <a:rPr lang="en-US" altLang="ja-JP"/>
              <a:pPr>
                <a:defRPr/>
              </a:pPr>
              <a:t>‹#›</a:t>
            </a:fld>
            <a:endParaRPr lang="en-US" altLang="ja-JP"/>
          </a:p>
        </p:txBody>
      </p:sp>
    </p:spTree>
    <p:extLst>
      <p:ext uri="{BB962C8B-B14F-4D97-AF65-F5344CB8AC3E}">
        <p14:creationId xmlns:p14="http://schemas.microsoft.com/office/powerpoint/2010/main" val="292006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FF4CEE-1A16-4253-8B8A-543B3F3AAC6F}" type="slidenum">
              <a:rPr lang="en-US" altLang="ja-JP"/>
              <a:pPr>
                <a:defRPr/>
              </a:pPr>
              <a:t>‹#›</a:t>
            </a:fld>
            <a:endParaRPr lang="en-US" altLang="ja-JP"/>
          </a:p>
        </p:txBody>
      </p:sp>
    </p:spTree>
    <p:extLst>
      <p:ext uri="{BB962C8B-B14F-4D97-AF65-F5344CB8AC3E}">
        <p14:creationId xmlns:p14="http://schemas.microsoft.com/office/powerpoint/2010/main" val="114128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6AA90F-2945-457C-BF17-C5AC9335BE08}" type="slidenum">
              <a:rPr lang="en-US" altLang="ja-JP"/>
              <a:pPr>
                <a:defRPr/>
              </a:pPr>
              <a:t>‹#›</a:t>
            </a:fld>
            <a:endParaRPr lang="en-US" altLang="ja-JP"/>
          </a:p>
        </p:txBody>
      </p:sp>
    </p:spTree>
    <p:extLst>
      <p:ext uri="{BB962C8B-B14F-4D97-AF65-F5344CB8AC3E}">
        <p14:creationId xmlns:p14="http://schemas.microsoft.com/office/powerpoint/2010/main" val="86711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2BD7AF-86FB-4724-8966-A179DA1F55E4}" type="slidenum">
              <a:rPr lang="en-US" altLang="ja-JP"/>
              <a:pPr>
                <a:defRPr/>
              </a:pPr>
              <a:t>‹#›</a:t>
            </a:fld>
            <a:endParaRPr lang="en-US" altLang="ja-JP"/>
          </a:p>
        </p:txBody>
      </p:sp>
    </p:spTree>
    <p:extLst>
      <p:ext uri="{BB962C8B-B14F-4D97-AF65-F5344CB8AC3E}">
        <p14:creationId xmlns:p14="http://schemas.microsoft.com/office/powerpoint/2010/main" val="161166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175FAA2-1664-4757-8AEC-25EA6877CA02}" type="slidenum">
              <a:rPr lang="en-US" altLang="ja-JP"/>
              <a:pPr>
                <a:defRPr/>
              </a:pPr>
              <a:t>‹#›</a:t>
            </a:fld>
            <a:endParaRPr lang="en-US" altLang="ja-JP"/>
          </a:p>
        </p:txBody>
      </p:sp>
    </p:spTree>
    <p:extLst>
      <p:ext uri="{BB962C8B-B14F-4D97-AF65-F5344CB8AC3E}">
        <p14:creationId xmlns:p14="http://schemas.microsoft.com/office/powerpoint/2010/main" val="173776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6951FFF-39E4-45DF-B429-17B22224252F}" type="slidenum">
              <a:rPr lang="en-US" altLang="ja-JP"/>
              <a:pPr>
                <a:defRPr/>
              </a:pPr>
              <a:t>‹#›</a:t>
            </a:fld>
            <a:endParaRPr lang="en-US" altLang="ja-JP"/>
          </a:p>
        </p:txBody>
      </p:sp>
    </p:spTree>
    <p:extLst>
      <p:ext uri="{BB962C8B-B14F-4D97-AF65-F5344CB8AC3E}">
        <p14:creationId xmlns:p14="http://schemas.microsoft.com/office/powerpoint/2010/main" val="1453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64EE8D5-C7AD-4854-B7BB-B02D6833AD4A}" type="slidenum">
              <a:rPr lang="en-US" altLang="ja-JP"/>
              <a:pPr>
                <a:defRPr/>
              </a:pPr>
              <a:t>‹#›</a:t>
            </a:fld>
            <a:endParaRPr lang="en-US" altLang="ja-JP"/>
          </a:p>
        </p:txBody>
      </p:sp>
    </p:spTree>
    <p:extLst>
      <p:ext uri="{BB962C8B-B14F-4D97-AF65-F5344CB8AC3E}">
        <p14:creationId xmlns:p14="http://schemas.microsoft.com/office/powerpoint/2010/main" val="121349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DA933FC-25AD-456D-BA9A-5EFE602C2B1B}" type="slidenum">
              <a:rPr lang="en-US" altLang="ja-JP"/>
              <a:pPr>
                <a:defRPr/>
              </a:pPr>
              <a:t>‹#›</a:t>
            </a:fld>
            <a:endParaRPr lang="en-US" altLang="ja-JP"/>
          </a:p>
        </p:txBody>
      </p:sp>
    </p:spTree>
    <p:extLst>
      <p:ext uri="{BB962C8B-B14F-4D97-AF65-F5344CB8AC3E}">
        <p14:creationId xmlns:p14="http://schemas.microsoft.com/office/powerpoint/2010/main" val="185434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8553C2-A7B9-4885-A8D7-1864922D6CEE}" type="slidenum">
              <a:rPr lang="en-US" altLang="ja-JP"/>
              <a:pPr>
                <a:defRPr/>
              </a:pPr>
              <a:t>‹#›</a:t>
            </a:fld>
            <a:endParaRPr lang="en-US" altLang="ja-JP"/>
          </a:p>
        </p:txBody>
      </p:sp>
    </p:spTree>
    <p:extLst>
      <p:ext uri="{BB962C8B-B14F-4D97-AF65-F5344CB8AC3E}">
        <p14:creationId xmlns:p14="http://schemas.microsoft.com/office/powerpoint/2010/main" val="106915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pitchFamily="50" charset="-128"/>
              </a:defRPr>
            </a:lvl1pPr>
          </a:lstStyle>
          <a:p>
            <a:pPr>
              <a:defRPr/>
            </a:pPr>
            <a:fld id="{5999311F-95F9-4CBE-A985-8962BD91C97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772400" cy="1727200"/>
          </a:xfrm>
        </p:spPr>
        <p:txBody>
          <a:bodyPr/>
          <a:lstStyle/>
          <a:p>
            <a:pPr eaLnBrk="1" hangingPunct="1"/>
            <a:r>
              <a:rPr lang="en-US" altLang="ja-JP" sz="11000" b="1" i="1">
                <a:solidFill>
                  <a:srgbClr val="0000CC"/>
                </a:solidFill>
              </a:rPr>
              <a:t>P</a:t>
            </a:r>
            <a:r>
              <a:rPr lang="en-US" altLang="ja-JP" sz="9000" b="1" i="1">
                <a:solidFill>
                  <a:srgbClr val="0000CC"/>
                </a:solidFill>
              </a:rPr>
              <a:t>HI</a:t>
            </a:r>
            <a:r>
              <a:rPr lang="en-US" altLang="ja-JP" sz="9800" b="1" i="1">
                <a:solidFill>
                  <a:srgbClr val="0000CC"/>
                </a:solidFill>
              </a:rPr>
              <a:t>T</a:t>
            </a:r>
            <a:r>
              <a:rPr lang="en-US" altLang="ja-JP" sz="9000" b="1" i="1">
                <a:solidFill>
                  <a:srgbClr val="0000CC"/>
                </a:solidFill>
              </a:rPr>
              <a:t>S</a:t>
            </a:r>
          </a:p>
        </p:txBody>
      </p:sp>
      <p:sp>
        <p:nvSpPr>
          <p:cNvPr id="2051" name="Rectangle 3"/>
          <p:cNvSpPr>
            <a:spLocks noGrp="1" noChangeArrowheads="1"/>
          </p:cNvSpPr>
          <p:nvPr>
            <p:ph type="subTitle" idx="1"/>
          </p:nvPr>
        </p:nvSpPr>
        <p:spPr>
          <a:xfrm>
            <a:off x="406400" y="3573463"/>
            <a:ext cx="8305800" cy="871537"/>
          </a:xfrm>
        </p:spPr>
        <p:txBody>
          <a:bodyPr/>
          <a:lstStyle/>
          <a:p>
            <a:pPr eaLnBrk="1" hangingPunct="1"/>
            <a:r>
              <a:rPr lang="ja-JP" altLang="en-US" sz="4500">
                <a:solidFill>
                  <a:srgbClr val="010000"/>
                </a:solidFill>
                <a:latin typeface="Arial Black" pitchFamily="34" charset="0"/>
              </a:rPr>
              <a:t>便利な機能</a:t>
            </a:r>
            <a:endParaRPr lang="en-US" altLang="ja-JP">
              <a:solidFill>
                <a:srgbClr val="010000"/>
              </a:solidFill>
              <a:latin typeface="Arial Black"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p>
        </p:txBody>
      </p:sp>
      <p:sp>
        <p:nvSpPr>
          <p:cNvPr id="2054" name="正方形/長方形 4"/>
          <p:cNvSpPr>
            <a:spLocks noChangeArrowheads="1"/>
          </p:cNvSpPr>
          <p:nvPr/>
        </p:nvSpPr>
        <p:spPr bwMode="auto">
          <a:xfrm>
            <a:off x="214313" y="2495550"/>
            <a:ext cx="86439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200" b="1" i="1"/>
              <a:t>Multi-Purpose </a:t>
            </a:r>
            <a:r>
              <a:rPr lang="en-US" altLang="ja-JP" sz="2200" b="1" i="1">
                <a:solidFill>
                  <a:srgbClr val="0000CC"/>
                </a:solidFill>
              </a:rPr>
              <a:t>P</a:t>
            </a:r>
            <a:r>
              <a:rPr lang="en-US" altLang="ja-JP" sz="2200" b="1" i="1"/>
              <a:t>article and </a:t>
            </a:r>
            <a:r>
              <a:rPr lang="en-US" altLang="ja-JP" sz="2200" b="1" i="1">
                <a:solidFill>
                  <a:srgbClr val="0000CC"/>
                </a:solidFill>
              </a:rPr>
              <a:t>H</a:t>
            </a:r>
            <a:r>
              <a:rPr lang="en-US" altLang="ja-JP" sz="2200" b="1" i="1"/>
              <a:t>eavy </a:t>
            </a:r>
            <a:r>
              <a:rPr lang="en-US" altLang="ja-JP" sz="2200" b="1" i="1">
                <a:solidFill>
                  <a:srgbClr val="0000CC"/>
                </a:solidFill>
              </a:rPr>
              <a:t>I</a:t>
            </a:r>
            <a:r>
              <a:rPr lang="en-US" altLang="ja-JP" sz="2200" b="1" i="1"/>
              <a:t>on </a:t>
            </a:r>
            <a:r>
              <a:rPr lang="en-US" altLang="ja-JP" sz="2200" b="1" i="1">
                <a:solidFill>
                  <a:srgbClr val="0000CC"/>
                </a:solidFill>
              </a:rPr>
              <a:t>T</a:t>
            </a:r>
            <a:r>
              <a:rPr lang="en-US" altLang="ja-JP" sz="2200" b="1" i="1"/>
              <a:t>ransport code </a:t>
            </a:r>
            <a:r>
              <a:rPr lang="en-US" altLang="ja-JP" sz="2200" b="1" i="1">
                <a:solidFill>
                  <a:srgbClr val="0000CC"/>
                </a:solidFill>
              </a:rPr>
              <a:t>S</a:t>
            </a:r>
            <a:r>
              <a:rPr lang="en-US" altLang="ja-JP" sz="2200" b="1" i="1"/>
              <a:t>ystem</a:t>
            </a:r>
          </a:p>
        </p:txBody>
      </p:sp>
      <p:sp>
        <p:nvSpPr>
          <p:cNvPr id="2055"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latin typeface="Tahoma" pitchFamily="34" charset="0"/>
              </a:rPr>
              <a:t>Title</a:t>
            </a:r>
          </a:p>
        </p:txBody>
      </p:sp>
      <p:sp>
        <p:nvSpPr>
          <p:cNvPr id="2056"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4DB9D8D0-EB41-4BDA-B097-30AAD9BC6393}" type="slidenum">
              <a:rPr lang="en-US" altLang="ja-JP" sz="2400">
                <a:latin typeface="Tahoma" pitchFamily="34" charset="0"/>
              </a:rPr>
              <a:pPr algn="ctr" eaLnBrk="1" hangingPunct="1">
                <a:spcBef>
                  <a:spcPct val="50000"/>
                </a:spcBef>
                <a:buFontTx/>
                <a:buNone/>
              </a:pPr>
              <a:t>1</a:t>
            </a:fld>
            <a:endParaRPr lang="en-US" altLang="ja-JP" sz="2400">
              <a:latin typeface="Tahoma" pitchFamily="34" charset="0"/>
            </a:endParaRPr>
          </a:p>
        </p:txBody>
      </p:sp>
      <p:sp>
        <p:nvSpPr>
          <p:cNvPr id="10" name="Text Box 15"/>
          <p:cNvSpPr txBox="1">
            <a:spLocks noChangeArrowheads="1"/>
          </p:cNvSpPr>
          <p:nvPr/>
        </p:nvSpPr>
        <p:spPr bwMode="auto">
          <a:xfrm>
            <a:off x="3154363" y="519430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a:spcBef>
                <a:spcPct val="0"/>
              </a:spcBef>
              <a:buFontTx/>
              <a:buNone/>
              <a:defRPr/>
            </a:pPr>
            <a:r>
              <a:rPr lang="en-US" altLang="ja-JP" sz="2800" dirty="0" smtClean="0">
                <a:solidFill>
                  <a:srgbClr val="FF0000"/>
                </a:solidFill>
                <a:latin typeface="+mn-ea"/>
                <a:ea typeface="+mn-ea"/>
              </a:rPr>
              <a:t>2019</a:t>
            </a:r>
            <a:r>
              <a:rPr lang="ja-JP" altLang="en-US" sz="2800" dirty="0" smtClean="0">
                <a:solidFill>
                  <a:srgbClr val="FF0000"/>
                </a:solidFill>
                <a:latin typeface="+mn-ea"/>
                <a:ea typeface="+mn-ea"/>
              </a:rPr>
              <a:t>年</a:t>
            </a:r>
            <a:r>
              <a:rPr lang="en-US" altLang="ja-JP" sz="2800" smtClean="0">
                <a:solidFill>
                  <a:srgbClr val="FF0000"/>
                </a:solidFill>
                <a:latin typeface="+mn-ea"/>
                <a:ea typeface="+mn-ea"/>
              </a:rPr>
              <a:t>9</a:t>
            </a:r>
            <a:r>
              <a:rPr lang="ja-JP" altLang="en-US" sz="2800" smtClean="0">
                <a:solidFill>
                  <a:srgbClr val="FF0000"/>
                </a:solidFill>
                <a:latin typeface="+mn-ea"/>
                <a:ea typeface="+mn-ea"/>
              </a:rPr>
              <a:t>月</a:t>
            </a:r>
            <a:r>
              <a:rPr lang="ja-JP" altLang="en-US" sz="2800" dirty="0">
                <a:solidFill>
                  <a:srgbClr val="FF0000"/>
                </a:solidFill>
                <a:latin typeface="+mn-ea"/>
                <a:ea typeface="+mn-ea"/>
              </a:rPr>
              <a:t>改訂</a:t>
            </a:r>
            <a:endParaRPr lang="en-US" altLang="ja-JP" sz="2800" dirty="0">
              <a:solidFill>
                <a:srgbClr val="FF0000"/>
              </a:solidFill>
              <a:latin typeface="+mn-ea"/>
              <a:ea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pic>
        <p:nvPicPr>
          <p:cNvPr id="16" name="Picture 21"/>
          <p:cNvPicPr>
            <a:picLocks noChangeAspect="1" noChangeArrowheads="1"/>
          </p:cNvPicPr>
          <p:nvPr/>
        </p:nvPicPr>
        <p:blipFill>
          <a:blip r:embed="rId2">
            <a:extLst>
              <a:ext uri="{28A0092B-C50C-407E-A947-70E740481C1C}">
                <a14:useLocalDpi xmlns:a14="http://schemas.microsoft.com/office/drawing/2010/main" val="0"/>
              </a:ext>
            </a:extLst>
          </a:blip>
          <a:srcRect l="9550" t="36697" r="35297" b="21254"/>
          <a:stretch>
            <a:fillRect/>
          </a:stretch>
        </p:blipFill>
        <p:spPr bwMode="auto">
          <a:xfrm>
            <a:off x="4652963" y="3411092"/>
            <a:ext cx="3930650" cy="211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10</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r>
              <a:rPr lang="ja-JP" altLang="en-US" sz="4800" kern="0" dirty="0">
                <a:latin typeface="Century Gothic" panose="020B0502020202020204" pitchFamily="34" charset="0"/>
              </a:rPr>
              <a:t>の答え合わせ</a:t>
            </a:r>
          </a:p>
        </p:txBody>
      </p:sp>
      <p:sp>
        <p:nvSpPr>
          <p:cNvPr id="30" name="右矢印 29"/>
          <p:cNvSpPr/>
          <p:nvPr/>
        </p:nvSpPr>
        <p:spPr>
          <a:xfrm>
            <a:off x="6344126" y="4030344"/>
            <a:ext cx="630238" cy="3079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4"/>
          <p:cNvSpPr txBox="1">
            <a:spLocks noChangeArrowheads="1"/>
          </p:cNvSpPr>
          <p:nvPr/>
        </p:nvSpPr>
        <p:spPr bwMode="auto">
          <a:xfrm>
            <a:off x="5790530" y="3430122"/>
            <a:ext cx="1843112"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+Z</a:t>
            </a:r>
            <a:r>
              <a:rPr lang="ja-JP" altLang="en-US" sz="2000" dirty="0"/>
              <a:t>方向に</a:t>
            </a:r>
            <a:r>
              <a:rPr lang="en-US" altLang="ja-JP" sz="2000" dirty="0"/>
              <a:t>50cm</a:t>
            </a:r>
            <a:endParaRPr lang="ja-JP" altLang="en-US" sz="2000" dirty="0"/>
          </a:p>
        </p:txBody>
      </p:sp>
      <p:sp>
        <p:nvSpPr>
          <p:cNvPr id="27" name="Text Box 1030"/>
          <p:cNvSpPr txBox="1">
            <a:spLocks noChangeArrowheads="1"/>
          </p:cNvSpPr>
          <p:nvPr/>
        </p:nvSpPr>
        <p:spPr bwMode="auto">
          <a:xfrm>
            <a:off x="403017" y="283110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28" name="Text Box 1031"/>
          <p:cNvSpPr txBox="1">
            <a:spLocks noChangeArrowheads="1"/>
          </p:cNvSpPr>
          <p:nvPr/>
        </p:nvSpPr>
        <p:spPr bwMode="auto">
          <a:xfrm>
            <a:off x="524530" y="339132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110     0          -10  #101</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0  0  </a:t>
            </a:r>
            <a:r>
              <a:rPr lang="pt-BR" altLang="ja-JP" sz="1400" dirty="0">
                <a:solidFill>
                  <a:srgbClr val="FF0000"/>
                </a:solidFill>
                <a:latin typeface="Tahoma" pitchFamily="34" charset="0"/>
              </a:rPr>
              <a:t>50</a:t>
            </a:r>
            <a:r>
              <a:rPr lang="pt-BR" altLang="ja-JP" sz="1400" dirty="0">
                <a:latin typeface="Tahoma" pitchFamily="34" charset="0"/>
              </a:rPr>
              <a:t>    0  30  0    </a:t>
            </a:r>
            <a:r>
              <a:rPr lang="pt-BR" altLang="ja-JP" sz="1400" dirty="0">
                <a:solidFill>
                  <a:srgbClr val="000000"/>
                </a:solidFill>
                <a:latin typeface="Tahoma" pitchFamily="34" charset="0"/>
              </a:rPr>
              <a:t>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17" name="テキスト ボックス 22"/>
          <p:cNvSpPr txBox="1">
            <a:spLocks noChangeArrowheads="1"/>
          </p:cNvSpPr>
          <p:nvPr/>
        </p:nvSpPr>
        <p:spPr bwMode="auto">
          <a:xfrm>
            <a:off x="4080391" y="5868078"/>
            <a:ext cx="5025509" cy="400110"/>
          </a:xfrm>
          <a:prstGeom prst="rect">
            <a:avLst/>
          </a:prstGeom>
          <a:solidFill>
            <a:schemeClr val="bg1"/>
          </a:solidFill>
          <a:ln w="19050">
            <a:solidFill>
              <a:srgbClr val="00B050"/>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i="1" dirty="0"/>
              <a:t>M</a:t>
            </a:r>
            <a:r>
              <a:rPr lang="en-US" altLang="ja-JP" sz="2000" dirty="0"/>
              <a:t>=1,2</a:t>
            </a:r>
            <a:r>
              <a:rPr lang="ja-JP" altLang="en-US" sz="2000" dirty="0"/>
              <a:t>の場合、</a:t>
            </a:r>
            <a:r>
              <a:rPr lang="ja-JP" altLang="en-US" sz="2000" dirty="0">
                <a:solidFill>
                  <a:srgbClr val="FF0000"/>
                </a:solidFill>
              </a:rPr>
              <a:t>回転した後</a:t>
            </a:r>
            <a:r>
              <a:rPr lang="ja-JP" altLang="en-US" sz="2000" dirty="0"/>
              <a:t>に平行移動を行う。</a:t>
            </a:r>
          </a:p>
        </p:txBody>
      </p:sp>
      <p:sp>
        <p:nvSpPr>
          <p:cNvPr id="15" name="テキスト ボックス 20"/>
          <p:cNvSpPr txBox="1">
            <a:spLocks noChangeArrowheads="1"/>
          </p:cNvSpPr>
          <p:nvPr/>
        </p:nvSpPr>
        <p:spPr bwMode="auto">
          <a:xfrm>
            <a:off x="1475259" y="1026170"/>
            <a:ext cx="6237932"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更に、セル</a:t>
            </a:r>
            <a:r>
              <a:rPr lang="en-US" altLang="ja-JP" sz="2400" dirty="0">
                <a:solidFill>
                  <a:srgbClr val="000000"/>
                </a:solidFill>
                <a:latin typeface="+mn-lt"/>
              </a:rPr>
              <a:t>101</a:t>
            </a:r>
            <a:r>
              <a:rPr lang="ja-JP" altLang="en-US" sz="2400" dirty="0">
                <a:solidFill>
                  <a:srgbClr val="000000"/>
                </a:solidFill>
                <a:latin typeface="+mn-lt"/>
              </a:rPr>
              <a:t>の円柱を</a:t>
            </a:r>
            <a:r>
              <a:rPr lang="en-US" altLang="ja-JP" sz="2400" dirty="0">
                <a:solidFill>
                  <a:srgbClr val="000000"/>
                </a:solidFill>
                <a:latin typeface="+mn-lt"/>
              </a:rPr>
              <a:t>Z</a:t>
            </a:r>
            <a:r>
              <a:rPr lang="ja-JP" altLang="en-US" sz="2400" dirty="0">
                <a:solidFill>
                  <a:srgbClr val="000000"/>
                </a:solidFill>
                <a:latin typeface="+mn-lt"/>
              </a:rPr>
              <a:t>軸の正の方向に</a:t>
            </a:r>
            <a:r>
              <a:rPr lang="en-US" altLang="ja-JP" sz="2400" dirty="0">
                <a:solidFill>
                  <a:srgbClr val="000000"/>
                </a:solidFill>
                <a:latin typeface="+mn-lt"/>
              </a:rPr>
              <a:t>50cm</a:t>
            </a:r>
            <a:r>
              <a:rPr lang="ja-JP" altLang="en-US" sz="2400" dirty="0">
                <a:solidFill>
                  <a:srgbClr val="000000"/>
                </a:solidFill>
                <a:latin typeface="+mn-lt"/>
              </a:rPr>
              <a:t>平行移動させてみよう。</a:t>
            </a:r>
            <a:endParaRPr lang="en-US" altLang="ja-JP" sz="2400" dirty="0">
              <a:solidFill>
                <a:srgbClr val="000000"/>
              </a:solidFill>
              <a:latin typeface="+mn-lt"/>
            </a:endParaRPr>
          </a:p>
        </p:txBody>
      </p:sp>
    </p:spTree>
    <p:extLst>
      <p:ext uri="{BB962C8B-B14F-4D97-AF65-F5344CB8AC3E}">
        <p14:creationId xmlns:p14="http://schemas.microsoft.com/office/powerpoint/2010/main" val="29983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91323"/>
            <a:ext cx="3987377" cy="214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11</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3</a:t>
            </a:r>
            <a:endParaRPr lang="ja-JP" altLang="en-US" sz="4800" kern="0" dirty="0">
              <a:latin typeface="Century Gothic" panose="020B0502020202020204" pitchFamily="34" charset="0"/>
            </a:endParaRPr>
          </a:p>
        </p:txBody>
      </p:sp>
      <p:sp>
        <p:nvSpPr>
          <p:cNvPr id="22" name="テキスト ボックス 20"/>
          <p:cNvSpPr txBox="1">
            <a:spLocks noChangeArrowheads="1"/>
          </p:cNvSpPr>
          <p:nvPr/>
        </p:nvSpPr>
        <p:spPr bwMode="auto">
          <a:xfrm>
            <a:off x="1402348" y="996102"/>
            <a:ext cx="659757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Y</a:t>
            </a:r>
            <a:r>
              <a:rPr lang="ja-JP" altLang="en-US" sz="2400" dirty="0">
                <a:solidFill>
                  <a:srgbClr val="000000"/>
                </a:solidFill>
              </a:rPr>
              <a:t>軸の周りに</a:t>
            </a:r>
            <a:r>
              <a:rPr lang="en-US" altLang="ja-JP" sz="2400" dirty="0">
                <a:solidFill>
                  <a:srgbClr val="000000"/>
                </a:solidFill>
              </a:rPr>
              <a:t>45</a:t>
            </a:r>
            <a:r>
              <a:rPr lang="ja-JP" altLang="en-US" sz="2400" dirty="0">
                <a:solidFill>
                  <a:srgbClr val="000000"/>
                </a:solidFill>
              </a:rPr>
              <a:t>度回転させ、</a:t>
            </a:r>
            <a:r>
              <a:rPr lang="en-US" altLang="ja-JP" sz="2400" dirty="0">
                <a:solidFill>
                  <a:srgbClr val="000000"/>
                </a:solidFill>
              </a:rPr>
              <a:t>X</a:t>
            </a:r>
            <a:r>
              <a:rPr lang="ja-JP" altLang="en-US" sz="2400" dirty="0">
                <a:solidFill>
                  <a:srgbClr val="000000"/>
                </a:solidFill>
              </a:rPr>
              <a:t>軸の正の方向に</a:t>
            </a:r>
            <a:r>
              <a:rPr lang="en-US" altLang="ja-JP" sz="2400" dirty="0">
                <a:solidFill>
                  <a:srgbClr val="000000"/>
                </a:solidFill>
              </a:rPr>
              <a:t>10cm</a:t>
            </a:r>
            <a:r>
              <a:rPr lang="ja-JP" altLang="en-US" sz="2400" dirty="0" err="1">
                <a:solidFill>
                  <a:srgbClr val="000000"/>
                </a:solidFill>
              </a:rPr>
              <a:t>、</a:t>
            </a:r>
            <a:r>
              <a:rPr lang="en-US" altLang="ja-JP" sz="2400" dirty="0">
                <a:solidFill>
                  <a:srgbClr val="000000"/>
                </a:solidFill>
              </a:rPr>
              <a:t>Z</a:t>
            </a:r>
            <a:r>
              <a:rPr lang="ja-JP" altLang="en-US" sz="2400" dirty="0">
                <a:solidFill>
                  <a:srgbClr val="000000"/>
                </a:solidFill>
              </a:rPr>
              <a:t>軸の正の方向に</a:t>
            </a:r>
            <a:r>
              <a:rPr lang="en-US" altLang="ja-JP" sz="2400" dirty="0">
                <a:solidFill>
                  <a:srgbClr val="000000"/>
                </a:solidFill>
              </a:rPr>
              <a:t>45cm</a:t>
            </a:r>
            <a:r>
              <a:rPr lang="ja-JP" altLang="en-US" sz="2400" dirty="0">
                <a:solidFill>
                  <a:srgbClr val="000000"/>
                </a:solidFill>
              </a:rPr>
              <a:t>平行移動させよう。</a:t>
            </a:r>
          </a:p>
        </p:txBody>
      </p:sp>
      <p:sp>
        <p:nvSpPr>
          <p:cNvPr id="23"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30" name="右矢印 29"/>
          <p:cNvSpPr/>
          <p:nvPr/>
        </p:nvSpPr>
        <p:spPr>
          <a:xfrm>
            <a:off x="6227615" y="3744870"/>
            <a:ext cx="820162" cy="18077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4"/>
          <p:cNvSpPr txBox="1">
            <a:spLocks noChangeArrowheads="1"/>
          </p:cNvSpPr>
          <p:nvPr/>
        </p:nvSpPr>
        <p:spPr bwMode="auto">
          <a:xfrm>
            <a:off x="5847543" y="2991213"/>
            <a:ext cx="2027225"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この体系を再現</a:t>
            </a:r>
          </a:p>
        </p:txBody>
      </p:sp>
      <p:sp>
        <p:nvSpPr>
          <p:cNvPr id="27" name="Text Box 1030"/>
          <p:cNvSpPr txBox="1">
            <a:spLocks noChangeArrowheads="1"/>
          </p:cNvSpPr>
          <p:nvPr/>
        </p:nvSpPr>
        <p:spPr bwMode="auto">
          <a:xfrm>
            <a:off x="403017" y="283110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29" name="テキスト ボックス 28"/>
          <p:cNvSpPr txBox="1"/>
          <p:nvPr/>
        </p:nvSpPr>
        <p:spPr>
          <a:xfrm>
            <a:off x="1475259" y="1916832"/>
            <a:ext cx="6399509"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dirty="0">
                <a:latin typeface="+mn-lt"/>
              </a:rPr>
              <a:t>座標変換番号</a:t>
            </a:r>
            <a:r>
              <a:rPr kumimoji="1" lang="en-US" altLang="ja-JP" dirty="0">
                <a:latin typeface="+mn-lt"/>
              </a:rPr>
              <a:t>1</a:t>
            </a:r>
            <a:r>
              <a:rPr kumimoji="1" lang="ja-JP" altLang="en-US" dirty="0">
                <a:latin typeface="+mn-lt"/>
              </a:rPr>
              <a:t>の各パラメーターを変更する。</a:t>
            </a:r>
            <a:endParaRPr kumimoji="1" lang="en-US" altLang="ja-JP" dirty="0">
              <a:latin typeface="+mn-lt"/>
            </a:endParaRPr>
          </a:p>
        </p:txBody>
      </p:sp>
      <p:sp>
        <p:nvSpPr>
          <p:cNvPr id="17" name="Text Box 1031"/>
          <p:cNvSpPr txBox="1">
            <a:spLocks noChangeArrowheads="1"/>
          </p:cNvSpPr>
          <p:nvPr/>
        </p:nvSpPr>
        <p:spPr bwMode="auto">
          <a:xfrm>
            <a:off x="524530" y="339132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110     0          -10  #101</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0  0  50    0  30  0    </a:t>
            </a:r>
            <a:r>
              <a:rPr lang="pt-BR" altLang="ja-JP" sz="1400" dirty="0">
                <a:solidFill>
                  <a:srgbClr val="000000"/>
                </a:solidFill>
                <a:latin typeface="Tahoma" pitchFamily="34" charset="0"/>
              </a:rPr>
              <a:t>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19" name="右矢印 18"/>
          <p:cNvSpPr/>
          <p:nvPr/>
        </p:nvSpPr>
        <p:spPr>
          <a:xfrm rot="16200000">
            <a:off x="5772942" y="3819471"/>
            <a:ext cx="328707" cy="17950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環状矢印 19"/>
          <p:cNvSpPr/>
          <p:nvPr/>
        </p:nvSpPr>
        <p:spPr>
          <a:xfrm rot="3326629" flipH="1">
            <a:off x="5747719" y="4160600"/>
            <a:ext cx="457804" cy="469032"/>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 name="テキスト ボックス 2"/>
          <p:cNvSpPr txBox="1"/>
          <p:nvPr/>
        </p:nvSpPr>
        <p:spPr>
          <a:xfrm>
            <a:off x="5685240" y="4581128"/>
            <a:ext cx="788999" cy="400110"/>
          </a:xfrm>
          <a:prstGeom prst="rect">
            <a:avLst/>
          </a:prstGeom>
          <a:noFill/>
        </p:spPr>
        <p:txBody>
          <a:bodyPr wrap="none" rtlCol="0">
            <a:spAutoFit/>
          </a:bodyPr>
          <a:lstStyle/>
          <a:p>
            <a:r>
              <a:rPr kumimoji="1" lang="en-US" altLang="ja-JP" sz="2000" dirty="0"/>
              <a:t>step 1</a:t>
            </a:r>
            <a:endParaRPr kumimoji="1" lang="ja-JP" altLang="en-US" sz="2000" dirty="0"/>
          </a:p>
        </p:txBody>
      </p:sp>
      <p:sp>
        <p:nvSpPr>
          <p:cNvPr id="26" name="テキスト ボックス 25"/>
          <p:cNvSpPr txBox="1"/>
          <p:nvPr/>
        </p:nvSpPr>
        <p:spPr>
          <a:xfrm>
            <a:off x="5148296" y="3744870"/>
            <a:ext cx="788999" cy="400110"/>
          </a:xfrm>
          <a:prstGeom prst="rect">
            <a:avLst/>
          </a:prstGeom>
          <a:noFill/>
        </p:spPr>
        <p:txBody>
          <a:bodyPr wrap="none" rtlCol="0">
            <a:spAutoFit/>
          </a:bodyPr>
          <a:lstStyle/>
          <a:p>
            <a:r>
              <a:rPr kumimoji="1" lang="en-US" altLang="ja-JP" sz="2000" dirty="0"/>
              <a:t>step 2</a:t>
            </a:r>
            <a:endParaRPr kumimoji="1" lang="ja-JP" altLang="en-US" sz="2000" dirty="0"/>
          </a:p>
        </p:txBody>
      </p:sp>
      <p:sp>
        <p:nvSpPr>
          <p:cNvPr id="32" name="テキスト ボックス 31"/>
          <p:cNvSpPr txBox="1"/>
          <p:nvPr/>
        </p:nvSpPr>
        <p:spPr>
          <a:xfrm>
            <a:off x="6227615" y="3813585"/>
            <a:ext cx="788999" cy="400110"/>
          </a:xfrm>
          <a:prstGeom prst="rect">
            <a:avLst/>
          </a:prstGeom>
          <a:noFill/>
        </p:spPr>
        <p:txBody>
          <a:bodyPr wrap="none" rtlCol="0">
            <a:spAutoFit/>
          </a:bodyPr>
          <a:lstStyle/>
          <a:p>
            <a:r>
              <a:rPr kumimoji="1" lang="en-US" altLang="ja-JP" sz="2000" dirty="0"/>
              <a:t>step 3</a:t>
            </a:r>
            <a:endParaRPr kumimoji="1" lang="ja-JP" altLang="en-US" sz="2000" dirty="0"/>
          </a:p>
        </p:txBody>
      </p:sp>
      <p:cxnSp>
        <p:nvCxnSpPr>
          <p:cNvPr id="33" name="直線コネクタ 32"/>
          <p:cNvCxnSpPr/>
          <p:nvPr/>
        </p:nvCxnSpPr>
        <p:spPr>
          <a:xfrm>
            <a:off x="1547664" y="4941168"/>
            <a:ext cx="1901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141539" y="4941168"/>
            <a:ext cx="1901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163239" y="4941168"/>
            <a:ext cx="2384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63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91323"/>
            <a:ext cx="3987377" cy="214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12</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3</a:t>
            </a:r>
            <a:r>
              <a:rPr lang="ja-JP" altLang="en-US" sz="4800" kern="0" dirty="0">
                <a:latin typeface="Century Gothic" panose="020B0502020202020204" pitchFamily="34" charset="0"/>
              </a:rPr>
              <a:t>の答え合わせ</a:t>
            </a:r>
          </a:p>
        </p:txBody>
      </p:sp>
      <p:sp>
        <p:nvSpPr>
          <p:cNvPr id="22" name="テキスト ボックス 20"/>
          <p:cNvSpPr txBox="1">
            <a:spLocks noChangeArrowheads="1"/>
          </p:cNvSpPr>
          <p:nvPr/>
        </p:nvSpPr>
        <p:spPr bwMode="auto">
          <a:xfrm>
            <a:off x="1402348" y="996102"/>
            <a:ext cx="6597575"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Y</a:t>
            </a:r>
            <a:r>
              <a:rPr lang="ja-JP" altLang="en-US" sz="2400" dirty="0">
                <a:solidFill>
                  <a:srgbClr val="000000"/>
                </a:solidFill>
              </a:rPr>
              <a:t>軸の周りに</a:t>
            </a:r>
            <a:r>
              <a:rPr lang="en-US" altLang="ja-JP" sz="2400" dirty="0">
                <a:solidFill>
                  <a:srgbClr val="000000"/>
                </a:solidFill>
              </a:rPr>
              <a:t>45</a:t>
            </a:r>
            <a:r>
              <a:rPr lang="ja-JP" altLang="en-US" sz="2400" dirty="0">
                <a:solidFill>
                  <a:srgbClr val="000000"/>
                </a:solidFill>
              </a:rPr>
              <a:t>度回転させ、</a:t>
            </a:r>
            <a:r>
              <a:rPr lang="en-US" altLang="ja-JP" sz="2400" dirty="0">
                <a:solidFill>
                  <a:srgbClr val="000000"/>
                </a:solidFill>
              </a:rPr>
              <a:t>X</a:t>
            </a:r>
            <a:r>
              <a:rPr lang="ja-JP" altLang="en-US" sz="2400" dirty="0">
                <a:solidFill>
                  <a:srgbClr val="000000"/>
                </a:solidFill>
              </a:rPr>
              <a:t>軸の正の方向に</a:t>
            </a:r>
            <a:r>
              <a:rPr lang="en-US" altLang="ja-JP" sz="2400" dirty="0">
                <a:solidFill>
                  <a:srgbClr val="000000"/>
                </a:solidFill>
              </a:rPr>
              <a:t>10cm</a:t>
            </a:r>
            <a:r>
              <a:rPr lang="ja-JP" altLang="en-US" sz="2400" dirty="0" err="1">
                <a:solidFill>
                  <a:srgbClr val="000000"/>
                </a:solidFill>
              </a:rPr>
              <a:t>、</a:t>
            </a:r>
            <a:r>
              <a:rPr lang="en-US" altLang="ja-JP" sz="2400" dirty="0">
                <a:solidFill>
                  <a:srgbClr val="000000"/>
                </a:solidFill>
              </a:rPr>
              <a:t>Z</a:t>
            </a:r>
            <a:r>
              <a:rPr lang="ja-JP" altLang="en-US" sz="2400" dirty="0">
                <a:solidFill>
                  <a:srgbClr val="000000"/>
                </a:solidFill>
              </a:rPr>
              <a:t>軸の正の方向に</a:t>
            </a:r>
            <a:r>
              <a:rPr lang="en-US" altLang="ja-JP" sz="2400" dirty="0">
                <a:solidFill>
                  <a:srgbClr val="000000"/>
                </a:solidFill>
              </a:rPr>
              <a:t>45cm</a:t>
            </a:r>
            <a:r>
              <a:rPr lang="ja-JP" altLang="en-US" sz="2400" dirty="0">
                <a:solidFill>
                  <a:srgbClr val="000000"/>
                </a:solidFill>
              </a:rPr>
              <a:t>平行移動させよう。</a:t>
            </a:r>
          </a:p>
        </p:txBody>
      </p:sp>
      <p:sp>
        <p:nvSpPr>
          <p:cNvPr id="23"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30" name="右矢印 29"/>
          <p:cNvSpPr/>
          <p:nvPr/>
        </p:nvSpPr>
        <p:spPr>
          <a:xfrm>
            <a:off x="6227615" y="3744870"/>
            <a:ext cx="820162" cy="18077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Text Box 1030"/>
          <p:cNvSpPr txBox="1">
            <a:spLocks noChangeArrowheads="1"/>
          </p:cNvSpPr>
          <p:nvPr/>
        </p:nvSpPr>
        <p:spPr bwMode="auto">
          <a:xfrm>
            <a:off x="403017" y="283110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17" name="Text Box 1031"/>
          <p:cNvSpPr txBox="1">
            <a:spLocks noChangeArrowheads="1"/>
          </p:cNvSpPr>
          <p:nvPr/>
        </p:nvSpPr>
        <p:spPr bwMode="auto">
          <a:xfrm>
            <a:off x="524530" y="339132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110     0          -10  #101</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a:t>
            </a:r>
            <a:r>
              <a:rPr lang="en-US" altLang="ja-JP" sz="1400" dirty="0">
                <a:solidFill>
                  <a:srgbClr val="FF0000"/>
                </a:solidFill>
                <a:latin typeface="Tahoma" pitchFamily="34" charset="0"/>
              </a:rPr>
              <a:t>1</a:t>
            </a:r>
            <a:r>
              <a:rPr lang="pt-BR" altLang="ja-JP" sz="1400" dirty="0">
                <a:solidFill>
                  <a:srgbClr val="FF0000"/>
                </a:solidFill>
                <a:latin typeface="Tahoma" pitchFamily="34" charset="0"/>
              </a:rPr>
              <a:t>0</a:t>
            </a:r>
            <a:r>
              <a:rPr lang="pt-BR" altLang="ja-JP" sz="1400" dirty="0">
                <a:latin typeface="Tahoma" pitchFamily="34" charset="0"/>
              </a:rPr>
              <a:t>  0  </a:t>
            </a:r>
            <a:r>
              <a:rPr lang="pt-BR" altLang="ja-JP" sz="1400" dirty="0">
                <a:solidFill>
                  <a:srgbClr val="FF0000"/>
                </a:solidFill>
                <a:latin typeface="Tahoma" pitchFamily="34" charset="0"/>
              </a:rPr>
              <a:t>45</a:t>
            </a:r>
            <a:r>
              <a:rPr lang="pt-BR" altLang="ja-JP" sz="1400" dirty="0">
                <a:latin typeface="Tahoma" pitchFamily="34" charset="0"/>
              </a:rPr>
              <a:t>    0  </a:t>
            </a:r>
            <a:r>
              <a:rPr lang="pt-BR" altLang="ja-JP" sz="1400" dirty="0">
                <a:solidFill>
                  <a:srgbClr val="FF0000"/>
                </a:solidFill>
                <a:latin typeface="Tahoma" pitchFamily="34" charset="0"/>
              </a:rPr>
              <a:t>45</a:t>
            </a:r>
            <a:r>
              <a:rPr lang="pt-BR" altLang="ja-JP" sz="1400" dirty="0">
                <a:latin typeface="Tahoma" pitchFamily="34" charset="0"/>
              </a:rPr>
              <a:t>  0    </a:t>
            </a:r>
            <a:r>
              <a:rPr lang="pt-BR" altLang="ja-JP" sz="1400" dirty="0">
                <a:solidFill>
                  <a:srgbClr val="000000"/>
                </a:solidFill>
                <a:latin typeface="Tahoma" pitchFamily="34" charset="0"/>
              </a:rPr>
              <a:t>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19" name="右矢印 18"/>
          <p:cNvSpPr/>
          <p:nvPr/>
        </p:nvSpPr>
        <p:spPr>
          <a:xfrm rot="16200000">
            <a:off x="5772942" y="3819471"/>
            <a:ext cx="328707" cy="17950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環状矢印 19"/>
          <p:cNvSpPr/>
          <p:nvPr/>
        </p:nvSpPr>
        <p:spPr>
          <a:xfrm rot="3326629" flipH="1">
            <a:off x="5747719" y="4160600"/>
            <a:ext cx="457804" cy="469032"/>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 name="テキスト ボックス 2"/>
          <p:cNvSpPr txBox="1"/>
          <p:nvPr/>
        </p:nvSpPr>
        <p:spPr>
          <a:xfrm>
            <a:off x="5685240" y="4581128"/>
            <a:ext cx="788999" cy="400110"/>
          </a:xfrm>
          <a:prstGeom prst="rect">
            <a:avLst/>
          </a:prstGeom>
          <a:noFill/>
        </p:spPr>
        <p:txBody>
          <a:bodyPr wrap="none" rtlCol="0">
            <a:spAutoFit/>
          </a:bodyPr>
          <a:lstStyle/>
          <a:p>
            <a:r>
              <a:rPr kumimoji="1" lang="en-US" altLang="ja-JP" sz="2000" dirty="0"/>
              <a:t>step 1</a:t>
            </a:r>
            <a:endParaRPr kumimoji="1" lang="ja-JP" altLang="en-US" sz="2000" dirty="0"/>
          </a:p>
        </p:txBody>
      </p:sp>
      <p:sp>
        <p:nvSpPr>
          <p:cNvPr id="26" name="テキスト ボックス 25"/>
          <p:cNvSpPr txBox="1"/>
          <p:nvPr/>
        </p:nvSpPr>
        <p:spPr>
          <a:xfrm>
            <a:off x="5148296" y="3744870"/>
            <a:ext cx="788999" cy="400110"/>
          </a:xfrm>
          <a:prstGeom prst="rect">
            <a:avLst/>
          </a:prstGeom>
          <a:noFill/>
        </p:spPr>
        <p:txBody>
          <a:bodyPr wrap="none" rtlCol="0">
            <a:spAutoFit/>
          </a:bodyPr>
          <a:lstStyle/>
          <a:p>
            <a:r>
              <a:rPr kumimoji="1" lang="en-US" altLang="ja-JP" sz="2000" dirty="0"/>
              <a:t>step 2</a:t>
            </a:r>
            <a:endParaRPr kumimoji="1" lang="ja-JP" altLang="en-US" sz="2000" dirty="0"/>
          </a:p>
        </p:txBody>
      </p:sp>
      <p:sp>
        <p:nvSpPr>
          <p:cNvPr id="32" name="テキスト ボックス 31"/>
          <p:cNvSpPr txBox="1"/>
          <p:nvPr/>
        </p:nvSpPr>
        <p:spPr>
          <a:xfrm>
            <a:off x="6227615" y="3813585"/>
            <a:ext cx="788999" cy="400110"/>
          </a:xfrm>
          <a:prstGeom prst="rect">
            <a:avLst/>
          </a:prstGeom>
          <a:noFill/>
        </p:spPr>
        <p:txBody>
          <a:bodyPr wrap="none" rtlCol="0">
            <a:spAutoFit/>
          </a:bodyPr>
          <a:lstStyle/>
          <a:p>
            <a:r>
              <a:rPr kumimoji="1" lang="en-US" altLang="ja-JP" sz="2000" dirty="0"/>
              <a:t>step 3</a:t>
            </a:r>
            <a:endParaRPr kumimoji="1" lang="ja-JP" altLang="en-US" sz="2000" dirty="0"/>
          </a:p>
        </p:txBody>
      </p:sp>
      <p:sp>
        <p:nvSpPr>
          <p:cNvPr id="24" name="テキスト ボックス 23"/>
          <p:cNvSpPr txBox="1">
            <a:spLocks noChangeArrowheads="1"/>
          </p:cNvSpPr>
          <p:nvPr/>
        </p:nvSpPr>
        <p:spPr bwMode="auto">
          <a:xfrm>
            <a:off x="5847543" y="2991213"/>
            <a:ext cx="2027225"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この体系を再現</a:t>
            </a:r>
          </a:p>
        </p:txBody>
      </p:sp>
    </p:spTree>
    <p:extLst>
      <p:ext uri="{BB962C8B-B14F-4D97-AF65-F5344CB8AC3E}">
        <p14:creationId xmlns:p14="http://schemas.microsoft.com/office/powerpoint/2010/main" val="325951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13</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4</a:t>
            </a:r>
            <a:endParaRPr lang="ja-JP" altLang="en-US" sz="4800" kern="0" dirty="0">
              <a:latin typeface="Century Gothic" panose="020B0502020202020204" pitchFamily="34" charset="0"/>
            </a:endParaRPr>
          </a:p>
        </p:txBody>
      </p:sp>
      <p:sp>
        <p:nvSpPr>
          <p:cNvPr id="22" name="テキスト ボックス 20"/>
          <p:cNvSpPr txBox="1">
            <a:spLocks noChangeArrowheads="1"/>
          </p:cNvSpPr>
          <p:nvPr/>
        </p:nvSpPr>
        <p:spPr bwMode="auto">
          <a:xfrm>
            <a:off x="1901615" y="973654"/>
            <a:ext cx="5302669"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buNone/>
              <a:defRPr/>
            </a:pPr>
            <a:r>
              <a:rPr lang="en-US" altLang="ja-JP" sz="2400" dirty="0">
                <a:solidFill>
                  <a:srgbClr val="000000"/>
                </a:solidFill>
              </a:rPr>
              <a:t>1</a:t>
            </a:r>
            <a:r>
              <a:rPr lang="ja-JP" altLang="en-US" sz="2400" dirty="0">
                <a:solidFill>
                  <a:srgbClr val="000000"/>
                </a:solidFill>
              </a:rPr>
              <a:t>つのセル（セル番号</a:t>
            </a:r>
            <a:r>
              <a:rPr lang="en-US" altLang="ja-JP" sz="2400" dirty="0">
                <a:solidFill>
                  <a:srgbClr val="000000"/>
                </a:solidFill>
              </a:rPr>
              <a:t>102</a:t>
            </a:r>
            <a:r>
              <a:rPr lang="ja-JP" altLang="en-US" sz="2400" dirty="0">
                <a:solidFill>
                  <a:srgbClr val="000000"/>
                </a:solidFill>
              </a:rPr>
              <a:t>）を追加して、右下の図のような体系を作ってみよう！</a:t>
            </a:r>
            <a:endParaRPr lang="en-US" altLang="ja-JP" sz="2400" dirty="0">
              <a:solidFill>
                <a:srgbClr val="000000"/>
              </a:solidFill>
            </a:endParaRPr>
          </a:p>
        </p:txBody>
      </p:sp>
      <p:sp>
        <p:nvSpPr>
          <p:cNvPr id="23" name="Text Box 1030"/>
          <p:cNvSpPr txBox="1">
            <a:spLocks noChangeArrowheads="1"/>
          </p:cNvSpPr>
          <p:nvPr/>
        </p:nvSpPr>
        <p:spPr bwMode="auto">
          <a:xfrm>
            <a:off x="6127750" y="5905815"/>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5" name="テキスト ボックス 24"/>
          <p:cNvSpPr txBox="1">
            <a:spLocks noChangeArrowheads="1"/>
          </p:cNvSpPr>
          <p:nvPr/>
        </p:nvSpPr>
        <p:spPr bwMode="auto">
          <a:xfrm>
            <a:off x="5847543" y="3429000"/>
            <a:ext cx="2027225"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この体系を再現</a:t>
            </a:r>
          </a:p>
        </p:txBody>
      </p:sp>
      <p:sp>
        <p:nvSpPr>
          <p:cNvPr id="27" name="Text Box 1030"/>
          <p:cNvSpPr txBox="1">
            <a:spLocks noChangeArrowheads="1"/>
          </p:cNvSpPr>
          <p:nvPr/>
        </p:nvSpPr>
        <p:spPr bwMode="auto">
          <a:xfrm>
            <a:off x="403017" y="3473409"/>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29" name="テキスト ボックス 28"/>
          <p:cNvSpPr txBox="1"/>
          <p:nvPr/>
        </p:nvSpPr>
        <p:spPr>
          <a:xfrm>
            <a:off x="1141539" y="1916832"/>
            <a:ext cx="6733229" cy="1569660"/>
          </a:xfrm>
          <a:prstGeom prst="rect">
            <a:avLst/>
          </a:prstGeom>
          <a:noFill/>
        </p:spPr>
        <p:txBody>
          <a:bodyPr wrap="square" rtlCol="0">
            <a:spAutoFit/>
          </a:bodyPr>
          <a:lstStyle/>
          <a:p>
            <a:pPr marL="342900" indent="-342900">
              <a:buFont typeface="Arial" pitchFamily="34" charset="0"/>
              <a:buChar char="•"/>
              <a:defRPr/>
            </a:pPr>
            <a:r>
              <a:rPr lang="en-US" altLang="ja-JP" dirty="0">
                <a:solidFill>
                  <a:srgbClr val="000000"/>
                </a:solidFill>
              </a:rPr>
              <a:t>[surface]</a:t>
            </a:r>
            <a:r>
              <a:rPr lang="ja-JP" altLang="en-US" dirty="0">
                <a:solidFill>
                  <a:srgbClr val="000000"/>
                </a:solidFill>
              </a:rPr>
              <a:t>セクションは変更しない。</a:t>
            </a:r>
            <a:endParaRPr lang="en-US" altLang="ja-JP" dirty="0">
              <a:solidFill>
                <a:srgbClr val="000000"/>
              </a:solidFill>
            </a:endParaRPr>
          </a:p>
          <a:p>
            <a:pPr marL="342900" indent="-342900">
              <a:buFont typeface="Arial" pitchFamily="34" charset="0"/>
              <a:buChar char="•"/>
              <a:defRPr/>
            </a:pPr>
            <a:r>
              <a:rPr lang="ja-JP" altLang="en-US" dirty="0">
                <a:solidFill>
                  <a:srgbClr val="000000"/>
                </a:solidFill>
              </a:rPr>
              <a:t>変更するのは</a:t>
            </a:r>
            <a:r>
              <a:rPr lang="en-US" altLang="ja-JP" dirty="0">
                <a:solidFill>
                  <a:srgbClr val="000000"/>
                </a:solidFill>
              </a:rPr>
              <a:t>[cell]</a:t>
            </a:r>
            <a:r>
              <a:rPr lang="ja-JP" altLang="en-US" dirty="0">
                <a:solidFill>
                  <a:srgbClr val="000000"/>
                </a:solidFill>
              </a:rPr>
              <a:t>と</a:t>
            </a:r>
            <a:r>
              <a:rPr lang="en-US" altLang="ja-JP" dirty="0">
                <a:solidFill>
                  <a:srgbClr val="000000"/>
                </a:solidFill>
              </a:rPr>
              <a:t>[transform]</a:t>
            </a:r>
            <a:r>
              <a:rPr lang="ja-JP" altLang="en-US" dirty="0">
                <a:solidFill>
                  <a:srgbClr val="000000"/>
                </a:solidFill>
              </a:rPr>
              <a:t>セクションのみ。</a:t>
            </a:r>
            <a:endParaRPr lang="en-US" altLang="ja-JP" dirty="0">
              <a:solidFill>
                <a:srgbClr val="000000"/>
              </a:solidFill>
            </a:endParaRPr>
          </a:p>
          <a:p>
            <a:pPr lvl="1">
              <a:defRPr/>
            </a:pPr>
            <a:r>
              <a:rPr lang="ja-JP" altLang="en-US" dirty="0">
                <a:solidFill>
                  <a:srgbClr val="000000"/>
                </a:solidFill>
              </a:rPr>
              <a:t>（</a:t>
            </a:r>
            <a:r>
              <a:rPr lang="en-US" altLang="ja-JP" dirty="0">
                <a:solidFill>
                  <a:srgbClr val="000000"/>
                </a:solidFill>
              </a:rPr>
              <a:t> [transform]</a:t>
            </a:r>
            <a:r>
              <a:rPr lang="ja-JP" altLang="en-US" dirty="0">
                <a:solidFill>
                  <a:srgbClr val="000000"/>
                </a:solidFill>
              </a:rPr>
              <a:t>で座標変換番号</a:t>
            </a:r>
            <a:r>
              <a:rPr lang="en-US" altLang="ja-JP" dirty="0">
                <a:solidFill>
                  <a:srgbClr val="000000"/>
                </a:solidFill>
              </a:rPr>
              <a:t>2</a:t>
            </a:r>
            <a:r>
              <a:rPr lang="ja-JP" altLang="en-US" dirty="0">
                <a:solidFill>
                  <a:srgbClr val="000000"/>
                </a:solidFill>
              </a:rPr>
              <a:t>を新しく定義し、これをセル番号</a:t>
            </a:r>
            <a:r>
              <a:rPr lang="en-US" altLang="ja-JP" dirty="0">
                <a:solidFill>
                  <a:srgbClr val="000000"/>
                </a:solidFill>
              </a:rPr>
              <a:t>102</a:t>
            </a:r>
            <a:r>
              <a:rPr lang="ja-JP" altLang="en-US" dirty="0">
                <a:solidFill>
                  <a:srgbClr val="000000"/>
                </a:solidFill>
              </a:rPr>
              <a:t>の定義に加える。）</a:t>
            </a:r>
            <a:endParaRPr lang="en-US" altLang="ja-JP" dirty="0">
              <a:solidFill>
                <a:srgbClr val="000000"/>
              </a:solidFill>
            </a:endParaRPr>
          </a:p>
        </p:txBody>
      </p:sp>
      <p:sp>
        <p:nvSpPr>
          <p:cNvPr id="17" name="Text Box 1031"/>
          <p:cNvSpPr txBox="1">
            <a:spLocks noChangeArrowheads="1"/>
          </p:cNvSpPr>
          <p:nvPr/>
        </p:nvSpPr>
        <p:spPr bwMode="auto">
          <a:xfrm>
            <a:off x="524530" y="4038570"/>
            <a:ext cx="3903454" cy="212673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None/>
            </a:pPr>
            <a:r>
              <a:rPr lang="pt-BR" altLang="ja-JP" sz="1400" dirty="0">
                <a:latin typeface="Tahoma" pitchFamily="34" charset="0"/>
              </a:rPr>
              <a:t> </a:t>
            </a:r>
            <a:r>
              <a:rPr lang="pt-BR" altLang="ja-JP" sz="1400" dirty="0">
                <a:solidFill>
                  <a:srgbClr val="FF0000"/>
                </a:solidFill>
                <a:latin typeface="Tahoma" pitchFamily="34" charset="0"/>
              </a:rPr>
              <a:t>102     1 -1.     -11  12  -13</a:t>
            </a:r>
            <a:r>
              <a:rPr lang="ja-JP" altLang="en-US" sz="1400" dirty="0">
                <a:solidFill>
                  <a:srgbClr val="FF0000"/>
                </a:solidFill>
                <a:latin typeface="Tahoma" pitchFamily="34" charset="0"/>
              </a:rPr>
              <a:t>  </a:t>
            </a:r>
            <a:r>
              <a:rPr lang="en-US" altLang="ja-JP" sz="1400" dirty="0" err="1">
                <a:solidFill>
                  <a:srgbClr val="FF0000"/>
                </a:solidFill>
                <a:latin typeface="Tahoma" pitchFamily="34" charset="0"/>
              </a:rPr>
              <a:t>trcl</a:t>
            </a:r>
            <a:r>
              <a:rPr lang="en-US" altLang="ja-JP" sz="1400" dirty="0">
                <a:solidFill>
                  <a:srgbClr val="FF0000"/>
                </a:solidFill>
                <a:latin typeface="Tahoma" pitchFamily="34" charset="0"/>
              </a:rPr>
              <a:t>=</a:t>
            </a:r>
            <a:endParaRPr lang="pt-BR" altLang="ja-JP" sz="1400" dirty="0">
              <a:solidFill>
                <a:srgbClr val="FF0000"/>
              </a:solidFill>
              <a:latin typeface="Tahoma" pitchFamily="34" charset="0"/>
            </a:endParaRPr>
          </a:p>
          <a:p>
            <a:pPr eaLnBrk="1" hangingPunct="1">
              <a:spcBef>
                <a:spcPct val="0"/>
              </a:spcBef>
              <a:buFontTx/>
              <a:buNone/>
            </a:pPr>
            <a:r>
              <a:rPr lang="pt-BR" altLang="ja-JP" sz="1400" dirty="0">
                <a:latin typeface="Tahoma" pitchFamily="34" charset="0"/>
              </a:rPr>
              <a:t> 110     0          -10  #101 </a:t>
            </a:r>
            <a:r>
              <a:rPr lang="pt-BR" altLang="ja-JP" sz="1400" dirty="0">
                <a:solidFill>
                  <a:srgbClr val="FF0000"/>
                </a:solidFill>
                <a:latin typeface="Tahoma" pitchFamily="34" charset="0"/>
              </a:rPr>
              <a:t>#102</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0  0  50    0  30  0    </a:t>
            </a:r>
            <a:r>
              <a:rPr lang="pt-BR" altLang="ja-JP" sz="1400" dirty="0">
                <a:solidFill>
                  <a:srgbClr val="000000"/>
                </a:solidFill>
                <a:latin typeface="Tahoma" pitchFamily="34" charset="0"/>
              </a:rPr>
              <a:t>0  0  0  0  0  0    2</a:t>
            </a:r>
          </a:p>
          <a:p>
            <a:pPr eaLnBrk="1" hangingPunct="1">
              <a:spcBef>
                <a:spcPct val="0"/>
              </a:spcBef>
              <a:buNone/>
            </a:pPr>
            <a:r>
              <a:rPr lang="pt-BR" altLang="ja-JP" sz="1400" dirty="0">
                <a:solidFill>
                  <a:srgbClr val="FF0000"/>
                </a:solidFill>
                <a:latin typeface="Tahoma" pitchFamily="34" charset="0"/>
              </a:rPr>
              <a:t>*tr2    0  0         0    0  0    0  0  0  0  0  0    2</a:t>
            </a:r>
          </a:p>
          <a:p>
            <a:pPr eaLnBrk="1" hangingPunct="1">
              <a:spcBef>
                <a:spcPct val="0"/>
              </a:spcBef>
              <a:buFontTx/>
              <a:buNone/>
            </a:pPr>
            <a:endParaRPr lang="pt-BR" altLang="ja-JP" sz="1400" dirty="0">
              <a:solidFill>
                <a:srgbClr val="000000"/>
              </a:solidFill>
              <a:latin typeface="Tahoma"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 t="1784" r="1113" b="1546"/>
          <a:stretch/>
        </p:blipFill>
        <p:spPr bwMode="auto">
          <a:xfrm>
            <a:off x="4653488" y="3844224"/>
            <a:ext cx="4065451" cy="216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コネクタ 23"/>
          <p:cNvCxnSpPr/>
          <p:nvPr/>
        </p:nvCxnSpPr>
        <p:spPr>
          <a:xfrm>
            <a:off x="1547663" y="6011269"/>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275856" y="4927746"/>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13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14</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4</a:t>
            </a:r>
            <a:r>
              <a:rPr lang="ja-JP" altLang="en-US" sz="4800" kern="0" dirty="0">
                <a:latin typeface="Century Gothic" panose="020B0502020202020204" pitchFamily="34" charset="0"/>
              </a:rPr>
              <a:t>の答え合わせ</a:t>
            </a:r>
          </a:p>
        </p:txBody>
      </p:sp>
      <p:sp>
        <p:nvSpPr>
          <p:cNvPr id="22" name="テキスト ボックス 20"/>
          <p:cNvSpPr txBox="1">
            <a:spLocks noChangeArrowheads="1"/>
          </p:cNvSpPr>
          <p:nvPr/>
        </p:nvSpPr>
        <p:spPr bwMode="auto">
          <a:xfrm>
            <a:off x="1901615" y="973654"/>
            <a:ext cx="5302669"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buNone/>
              <a:defRPr/>
            </a:pPr>
            <a:r>
              <a:rPr lang="en-US" altLang="ja-JP" sz="2400" dirty="0">
                <a:solidFill>
                  <a:srgbClr val="000000"/>
                </a:solidFill>
              </a:rPr>
              <a:t>1</a:t>
            </a:r>
            <a:r>
              <a:rPr lang="ja-JP" altLang="en-US" sz="2400" dirty="0">
                <a:solidFill>
                  <a:srgbClr val="000000"/>
                </a:solidFill>
              </a:rPr>
              <a:t>つのセル（セル番号</a:t>
            </a:r>
            <a:r>
              <a:rPr lang="en-US" altLang="ja-JP" sz="2400" dirty="0">
                <a:solidFill>
                  <a:srgbClr val="000000"/>
                </a:solidFill>
              </a:rPr>
              <a:t>102</a:t>
            </a:r>
            <a:r>
              <a:rPr lang="ja-JP" altLang="en-US" sz="2400" dirty="0">
                <a:solidFill>
                  <a:srgbClr val="000000"/>
                </a:solidFill>
              </a:rPr>
              <a:t>）を追加して、右下の図のような体系を作ってみよう！</a:t>
            </a:r>
            <a:endParaRPr lang="en-US" altLang="ja-JP" sz="2400" dirty="0">
              <a:solidFill>
                <a:srgbClr val="000000"/>
              </a:solidFill>
            </a:endParaRPr>
          </a:p>
        </p:txBody>
      </p:sp>
      <p:sp>
        <p:nvSpPr>
          <p:cNvPr id="23" name="Text Box 1030"/>
          <p:cNvSpPr txBox="1">
            <a:spLocks noChangeArrowheads="1"/>
          </p:cNvSpPr>
          <p:nvPr/>
        </p:nvSpPr>
        <p:spPr bwMode="auto">
          <a:xfrm>
            <a:off x="6127750" y="5905815"/>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5" name="テキスト ボックス 24"/>
          <p:cNvSpPr txBox="1">
            <a:spLocks noChangeArrowheads="1"/>
          </p:cNvSpPr>
          <p:nvPr/>
        </p:nvSpPr>
        <p:spPr bwMode="auto">
          <a:xfrm>
            <a:off x="5847543" y="3429000"/>
            <a:ext cx="2027225"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この体系を再現</a:t>
            </a:r>
          </a:p>
        </p:txBody>
      </p:sp>
      <p:sp>
        <p:nvSpPr>
          <p:cNvPr id="27" name="Text Box 1030"/>
          <p:cNvSpPr txBox="1">
            <a:spLocks noChangeArrowheads="1"/>
          </p:cNvSpPr>
          <p:nvPr/>
        </p:nvSpPr>
        <p:spPr bwMode="auto">
          <a:xfrm>
            <a:off x="403017" y="3473409"/>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17" name="Text Box 1031"/>
          <p:cNvSpPr txBox="1">
            <a:spLocks noChangeArrowheads="1"/>
          </p:cNvSpPr>
          <p:nvPr/>
        </p:nvSpPr>
        <p:spPr bwMode="auto">
          <a:xfrm>
            <a:off x="524530" y="4038570"/>
            <a:ext cx="3903454" cy="212673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None/>
            </a:pPr>
            <a:r>
              <a:rPr lang="pt-BR" altLang="ja-JP" sz="1400" dirty="0">
                <a:latin typeface="Tahoma" pitchFamily="34" charset="0"/>
              </a:rPr>
              <a:t> </a:t>
            </a:r>
            <a:r>
              <a:rPr lang="pt-BR" altLang="ja-JP" sz="1400" dirty="0">
                <a:solidFill>
                  <a:srgbClr val="FF0000"/>
                </a:solidFill>
                <a:latin typeface="Tahoma" pitchFamily="34" charset="0"/>
              </a:rPr>
              <a:t>102     1 -1.     -11  12  -13</a:t>
            </a:r>
            <a:r>
              <a:rPr lang="ja-JP" altLang="en-US" sz="1400" dirty="0">
                <a:solidFill>
                  <a:srgbClr val="FF0000"/>
                </a:solidFill>
                <a:latin typeface="Tahoma" pitchFamily="34" charset="0"/>
              </a:rPr>
              <a:t>  </a:t>
            </a:r>
            <a:r>
              <a:rPr lang="en-US" altLang="ja-JP" sz="1400" dirty="0" err="1">
                <a:solidFill>
                  <a:srgbClr val="FF0000"/>
                </a:solidFill>
                <a:latin typeface="Tahoma" pitchFamily="34" charset="0"/>
              </a:rPr>
              <a:t>trcl</a:t>
            </a:r>
            <a:r>
              <a:rPr lang="en-US" altLang="ja-JP" sz="1400" dirty="0">
                <a:solidFill>
                  <a:srgbClr val="FF0000"/>
                </a:solidFill>
                <a:latin typeface="Tahoma" pitchFamily="34" charset="0"/>
              </a:rPr>
              <a:t>=2</a:t>
            </a:r>
            <a:endParaRPr lang="pt-BR" altLang="ja-JP" sz="1400" dirty="0">
              <a:solidFill>
                <a:srgbClr val="FF0000"/>
              </a:solidFill>
              <a:latin typeface="Tahoma" pitchFamily="34" charset="0"/>
            </a:endParaRPr>
          </a:p>
          <a:p>
            <a:pPr eaLnBrk="1" hangingPunct="1">
              <a:spcBef>
                <a:spcPct val="0"/>
              </a:spcBef>
              <a:buFontTx/>
              <a:buNone/>
            </a:pPr>
            <a:r>
              <a:rPr lang="pt-BR" altLang="ja-JP" sz="1400" dirty="0">
                <a:latin typeface="Tahoma" pitchFamily="34" charset="0"/>
              </a:rPr>
              <a:t> 110     0          -10  #101 </a:t>
            </a:r>
            <a:r>
              <a:rPr lang="pt-BR" altLang="ja-JP" sz="1400" dirty="0">
                <a:solidFill>
                  <a:srgbClr val="FF0000"/>
                </a:solidFill>
                <a:latin typeface="Tahoma" pitchFamily="34" charset="0"/>
              </a:rPr>
              <a:t>#102</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0  0  50    0  30  0    </a:t>
            </a:r>
            <a:r>
              <a:rPr lang="pt-BR" altLang="ja-JP" sz="1400" dirty="0">
                <a:solidFill>
                  <a:srgbClr val="000000"/>
                </a:solidFill>
                <a:latin typeface="Tahoma" pitchFamily="34" charset="0"/>
              </a:rPr>
              <a:t>0  0  0  0  0  0    2</a:t>
            </a:r>
          </a:p>
          <a:p>
            <a:pPr eaLnBrk="1" hangingPunct="1">
              <a:spcBef>
                <a:spcPct val="0"/>
              </a:spcBef>
              <a:buNone/>
            </a:pPr>
            <a:r>
              <a:rPr lang="pt-BR" altLang="ja-JP" sz="1400" dirty="0">
                <a:solidFill>
                  <a:srgbClr val="FF0000"/>
                </a:solidFill>
                <a:latin typeface="Tahoma" pitchFamily="34" charset="0"/>
              </a:rPr>
              <a:t>*tr2    0  0  30    0    0  0    0  0  0  0  0  0    2</a:t>
            </a:r>
          </a:p>
          <a:p>
            <a:pPr eaLnBrk="1" hangingPunct="1">
              <a:spcBef>
                <a:spcPct val="0"/>
              </a:spcBef>
              <a:buFontTx/>
              <a:buNone/>
            </a:pPr>
            <a:endParaRPr lang="pt-BR" altLang="ja-JP" sz="1400" dirty="0">
              <a:solidFill>
                <a:srgbClr val="000000"/>
              </a:solidFill>
              <a:latin typeface="Tahoma"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 t="1784" r="1113" b="1546"/>
          <a:stretch/>
        </p:blipFill>
        <p:spPr bwMode="auto">
          <a:xfrm>
            <a:off x="4653488" y="3844224"/>
            <a:ext cx="4065451" cy="216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右矢印 15"/>
          <p:cNvSpPr/>
          <p:nvPr/>
        </p:nvSpPr>
        <p:spPr>
          <a:xfrm>
            <a:off x="5984086" y="4653136"/>
            <a:ext cx="820162" cy="18077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17"/>
          <p:cNvSpPr txBox="1"/>
          <p:nvPr/>
        </p:nvSpPr>
        <p:spPr>
          <a:xfrm>
            <a:off x="5503483" y="5013176"/>
            <a:ext cx="2836033" cy="400110"/>
          </a:xfrm>
          <a:prstGeom prst="rect">
            <a:avLst/>
          </a:prstGeom>
          <a:solidFill>
            <a:schemeClr val="bg1"/>
          </a:solidFill>
        </p:spPr>
        <p:txBody>
          <a:bodyPr wrap="none" rtlCol="0">
            <a:spAutoFit/>
          </a:bodyPr>
          <a:lstStyle/>
          <a:p>
            <a:r>
              <a:rPr kumimoji="1" lang="en-US" altLang="ja-JP" sz="2000" dirty="0">
                <a:solidFill>
                  <a:srgbClr val="FF0000"/>
                </a:solidFill>
              </a:rPr>
              <a:t>+Z</a:t>
            </a:r>
            <a:r>
              <a:rPr kumimoji="1" lang="ja-JP" altLang="en-US" sz="2000" dirty="0">
                <a:solidFill>
                  <a:srgbClr val="FF0000"/>
                </a:solidFill>
              </a:rPr>
              <a:t>方向に</a:t>
            </a:r>
            <a:r>
              <a:rPr kumimoji="1" lang="en-US" altLang="ja-JP" sz="2000" dirty="0">
                <a:solidFill>
                  <a:srgbClr val="FF0000"/>
                </a:solidFill>
              </a:rPr>
              <a:t>30cm</a:t>
            </a:r>
            <a:r>
              <a:rPr lang="ja-JP" altLang="en-US" sz="2000" dirty="0">
                <a:solidFill>
                  <a:srgbClr val="FF0000"/>
                </a:solidFill>
              </a:rPr>
              <a:t>平行移動</a:t>
            </a:r>
            <a:endParaRPr kumimoji="1" lang="ja-JP" altLang="en-US" sz="2000" dirty="0">
              <a:solidFill>
                <a:srgbClr val="FF0000"/>
              </a:solidFill>
            </a:endParaRPr>
          </a:p>
        </p:txBody>
      </p:sp>
      <p:sp>
        <p:nvSpPr>
          <p:cNvPr id="19" name="Line 24"/>
          <p:cNvSpPr>
            <a:spLocks noChangeShapeType="1"/>
          </p:cNvSpPr>
          <p:nvPr/>
        </p:nvSpPr>
        <p:spPr bwMode="auto">
          <a:xfrm flipH="1">
            <a:off x="1901614" y="4833908"/>
            <a:ext cx="3945927" cy="1071907"/>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53548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1508"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2150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B8D4CA08-D3ED-4F05-9E70-5EE78F275C0E}" type="slidenum">
              <a:rPr lang="en-US" altLang="ja-JP" sz="2400">
                <a:solidFill>
                  <a:srgbClr val="000000"/>
                </a:solidFill>
                <a:latin typeface="Tahoma" pitchFamily="34" charset="0"/>
              </a:rPr>
              <a:pPr algn="ctr" eaLnBrk="1" hangingPunct="1">
                <a:spcBef>
                  <a:spcPct val="50000"/>
                </a:spcBef>
                <a:buFontTx/>
                <a:buNone/>
              </a:pPr>
              <a:t>15</a:t>
            </a:fld>
            <a:endParaRPr lang="en-US" altLang="ja-JP" sz="2400">
              <a:solidFill>
                <a:srgbClr val="000000"/>
              </a:solidFill>
              <a:latin typeface="Tahoma" pitchFamily="34" charset="0"/>
            </a:endParaRPr>
          </a:p>
        </p:txBody>
      </p:sp>
      <p:sp>
        <p:nvSpPr>
          <p:cNvPr id="21510"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
        <p:nvSpPr>
          <p:cNvPr id="21511" name="AutoShape 2051"/>
          <p:cNvSpPr>
            <a:spLocks noChangeArrowheads="1"/>
          </p:cNvSpPr>
          <p:nvPr/>
        </p:nvSpPr>
        <p:spPr bwMode="auto">
          <a:xfrm>
            <a:off x="808038" y="1397000"/>
            <a:ext cx="7345362" cy="3760192"/>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21512" name="テキスト ボックス 16"/>
          <p:cNvSpPr txBox="1">
            <a:spLocks noChangeArrowheads="1"/>
          </p:cNvSpPr>
          <p:nvPr/>
        </p:nvSpPr>
        <p:spPr bwMode="auto">
          <a:xfrm>
            <a:off x="1889125" y="1628775"/>
            <a:ext cx="420371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19138" indent="-719138"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ts val="1800"/>
              </a:spcBef>
              <a:buFontTx/>
              <a:buAutoNum type="arabicPeriod"/>
              <a:defRPr/>
            </a:pPr>
            <a:r>
              <a:rPr lang="en-US" altLang="ja-JP" sz="4000" dirty="0">
                <a:solidFill>
                  <a:srgbClr val="000000"/>
                </a:solidFill>
                <a:latin typeface="+mn-lt"/>
              </a:rPr>
              <a:t>[transform]</a:t>
            </a:r>
          </a:p>
          <a:p>
            <a:pPr eaLnBrk="1" hangingPunct="1">
              <a:spcBef>
                <a:spcPts val="1800"/>
              </a:spcBef>
              <a:buFontTx/>
              <a:buAutoNum type="arabicPeriod"/>
              <a:defRPr/>
            </a:pPr>
            <a:r>
              <a:rPr lang="en-US" altLang="ja-JP" sz="4000" dirty="0">
                <a:solidFill>
                  <a:srgbClr val="FF0000"/>
                </a:solidFill>
                <a:latin typeface="+mn-lt"/>
              </a:rPr>
              <a:t>[magnetic field]</a:t>
            </a:r>
          </a:p>
          <a:p>
            <a:pPr eaLnBrk="1" hangingPunct="1">
              <a:spcBef>
                <a:spcPts val="1800"/>
              </a:spcBef>
              <a:buFontTx/>
              <a:buAutoNum type="arabicPeriod"/>
              <a:defRPr/>
            </a:pPr>
            <a:r>
              <a:rPr lang="en-US" altLang="ja-JP" sz="4000" dirty="0">
                <a:latin typeface="+mn-lt"/>
              </a:rPr>
              <a:t>[multiplier]</a:t>
            </a:r>
          </a:p>
          <a:p>
            <a:pPr eaLnBrk="1" hangingPunct="1">
              <a:spcBef>
                <a:spcPts val="1800"/>
              </a:spcBef>
              <a:buFontTx/>
              <a:buAutoNum type="arabicPeriod"/>
              <a:defRPr/>
            </a:pPr>
            <a:r>
              <a:rPr lang="en-US" altLang="ja-JP" sz="4000" dirty="0">
                <a:latin typeface="+mn-lt"/>
              </a:rPr>
              <a:t>[counter]</a:t>
            </a:r>
          </a:p>
        </p:txBody>
      </p:sp>
    </p:spTree>
    <p:extLst>
      <p:ext uri="{BB962C8B-B14F-4D97-AF65-F5344CB8AC3E}">
        <p14:creationId xmlns:p14="http://schemas.microsoft.com/office/powerpoint/2010/main" val="807138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14713" y="2565400"/>
            <a:ext cx="2381250" cy="224948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15"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t>磁場の設定</a:t>
            </a:r>
            <a:endParaRPr lang="en-US" altLang="ja-JP" sz="4800" dirty="0"/>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1331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
        <p:nvSpPr>
          <p:cNvPr id="13319"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D51AF91E-DAC0-478A-8403-0946A314ABA6}" type="slidenum">
              <a:rPr lang="en-US" altLang="ja-JP" sz="2400">
                <a:solidFill>
                  <a:srgbClr val="000000"/>
                </a:solidFill>
                <a:latin typeface="Tahoma" pitchFamily="34" charset="0"/>
              </a:rPr>
              <a:pPr algn="ctr" eaLnBrk="1" hangingPunct="1">
                <a:spcBef>
                  <a:spcPct val="50000"/>
                </a:spcBef>
                <a:buFontTx/>
                <a:buNone/>
              </a:pPr>
              <a:t>16</a:t>
            </a:fld>
            <a:endParaRPr lang="en-US" altLang="ja-JP" sz="2400">
              <a:solidFill>
                <a:srgbClr val="000000"/>
              </a:solidFill>
              <a:latin typeface="Tahoma" pitchFamily="34" charset="0"/>
            </a:endParaRPr>
          </a:p>
        </p:txBody>
      </p:sp>
      <p:sp>
        <p:nvSpPr>
          <p:cNvPr id="13320" name="AutoShape 2"/>
          <p:cNvSpPr>
            <a:spLocks noChangeArrowheads="1"/>
          </p:cNvSpPr>
          <p:nvPr/>
        </p:nvSpPr>
        <p:spPr bwMode="auto">
          <a:xfrm>
            <a:off x="971550" y="1125538"/>
            <a:ext cx="7129463" cy="93503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000">
              <a:solidFill>
                <a:srgbClr val="000000"/>
              </a:solidFill>
              <a:latin typeface="Arial" charset="0"/>
            </a:endParaRPr>
          </a:p>
        </p:txBody>
      </p:sp>
      <p:sp>
        <p:nvSpPr>
          <p:cNvPr id="13321" name="Rectangle 8"/>
          <p:cNvSpPr txBox="1">
            <a:spLocks noChangeArrowheads="1"/>
          </p:cNvSpPr>
          <p:nvPr/>
        </p:nvSpPr>
        <p:spPr bwMode="auto">
          <a:xfrm>
            <a:off x="1042988" y="1152525"/>
            <a:ext cx="70580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solidFill>
                  <a:srgbClr val="FF0000"/>
                </a:solidFill>
                <a:latin typeface="ＭＳ Ｐゴシック" pitchFamily="50" charset="-128"/>
              </a:rPr>
              <a:t>磁場</a:t>
            </a:r>
            <a:r>
              <a:rPr lang="en-US" altLang="ja-JP" sz="2400" dirty="0">
                <a:solidFill>
                  <a:srgbClr val="FF0000"/>
                </a:solidFill>
                <a:latin typeface="ＭＳ Ｐゴシック" pitchFamily="50" charset="-128"/>
              </a:rPr>
              <a:t>(2</a:t>
            </a:r>
            <a:r>
              <a:rPr lang="ja-JP" altLang="en-US" sz="2400" dirty="0">
                <a:solidFill>
                  <a:srgbClr val="FF0000"/>
                </a:solidFill>
                <a:latin typeface="ＭＳ Ｐゴシック" pitchFamily="50" charset="-128"/>
              </a:rPr>
              <a:t>重極場及び</a:t>
            </a:r>
            <a:r>
              <a:rPr lang="en-US" altLang="ja-JP" sz="2400" dirty="0">
                <a:solidFill>
                  <a:srgbClr val="FF0000"/>
                </a:solidFill>
                <a:latin typeface="ＭＳ Ｐゴシック" pitchFamily="50" charset="-128"/>
              </a:rPr>
              <a:t>4</a:t>
            </a:r>
            <a:r>
              <a:rPr lang="ja-JP" altLang="en-US" sz="2400" dirty="0">
                <a:solidFill>
                  <a:srgbClr val="FF0000"/>
                </a:solidFill>
                <a:latin typeface="ＭＳ Ｐゴシック" pitchFamily="50" charset="-128"/>
              </a:rPr>
              <a:t>重極場</a:t>
            </a:r>
            <a:r>
              <a:rPr lang="en-US" altLang="ja-JP" sz="2400" dirty="0">
                <a:solidFill>
                  <a:srgbClr val="FF0000"/>
                </a:solidFill>
                <a:latin typeface="ＭＳ Ｐゴシック" pitchFamily="50" charset="-128"/>
              </a:rPr>
              <a:t>)</a:t>
            </a:r>
            <a:r>
              <a:rPr lang="ja-JP" altLang="en-US" sz="2400" dirty="0">
                <a:solidFill>
                  <a:srgbClr val="000000"/>
                </a:solidFill>
                <a:latin typeface="ＭＳ Ｐゴシック" pitchFamily="50" charset="-128"/>
              </a:rPr>
              <a:t>を任意の領域に設定して荷電粒子の軌道に対する影響を調べる。</a:t>
            </a:r>
            <a:endParaRPr lang="en-US" altLang="ja-JP" sz="2400" dirty="0">
              <a:solidFill>
                <a:srgbClr val="000000"/>
              </a:solidFill>
              <a:latin typeface="ＭＳ Ｐゴシック" pitchFamily="50" charset="-128"/>
            </a:endParaRPr>
          </a:p>
        </p:txBody>
      </p:sp>
      <p:sp>
        <p:nvSpPr>
          <p:cNvPr id="24" name="円/楕円 23"/>
          <p:cNvSpPr/>
          <p:nvPr/>
        </p:nvSpPr>
        <p:spPr>
          <a:xfrm>
            <a:off x="1739900" y="2717800"/>
            <a:ext cx="360363" cy="360363"/>
          </a:xfrm>
          <a:prstGeom prst="ellipse">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cxnSp>
        <p:nvCxnSpPr>
          <p:cNvPr id="26" name="直線矢印コネクタ 25"/>
          <p:cNvCxnSpPr/>
          <p:nvPr/>
        </p:nvCxnSpPr>
        <p:spPr>
          <a:xfrm>
            <a:off x="2197100" y="2898775"/>
            <a:ext cx="976313"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 name="円弧 1"/>
          <p:cNvSpPr/>
          <p:nvPr/>
        </p:nvSpPr>
        <p:spPr>
          <a:xfrm>
            <a:off x="1619250" y="2898775"/>
            <a:ext cx="3600450" cy="3895725"/>
          </a:xfrm>
          <a:prstGeom prst="arc">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2" name="直線矢印コネクタ 21"/>
          <p:cNvCxnSpPr/>
          <p:nvPr/>
        </p:nvCxnSpPr>
        <p:spPr>
          <a:xfrm>
            <a:off x="5219700" y="5013325"/>
            <a:ext cx="0" cy="7921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326" name="テキスト ボックス 5"/>
          <p:cNvSpPr txBox="1">
            <a:spLocks noChangeArrowheads="1"/>
          </p:cNvSpPr>
          <p:nvPr/>
        </p:nvSpPr>
        <p:spPr bwMode="auto">
          <a:xfrm>
            <a:off x="1152525" y="3668713"/>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3600" b="1" i="1"/>
              <a:t>F</a:t>
            </a:r>
            <a:r>
              <a:rPr lang="en-US" altLang="ja-JP" sz="3600" i="1"/>
              <a:t>=e</a:t>
            </a:r>
            <a:r>
              <a:rPr lang="en-US" altLang="ja-JP" sz="3600" b="1" i="1"/>
              <a:t>v</a:t>
            </a:r>
            <a:r>
              <a:rPr lang="en-US" altLang="ja-JP" sz="3600"/>
              <a:t>×</a:t>
            </a:r>
            <a:r>
              <a:rPr lang="en-US" altLang="ja-JP" sz="3600" b="1" i="1"/>
              <a:t>B</a:t>
            </a:r>
            <a:endParaRPr lang="ja-JP" altLang="en-US" sz="3600" b="1" i="1"/>
          </a:p>
        </p:txBody>
      </p:sp>
      <p:sp>
        <p:nvSpPr>
          <p:cNvPr id="13327" name="テキスト ボックス 24"/>
          <p:cNvSpPr txBox="1">
            <a:spLocks noChangeArrowheads="1"/>
          </p:cNvSpPr>
          <p:nvPr/>
        </p:nvSpPr>
        <p:spPr bwMode="auto">
          <a:xfrm>
            <a:off x="5940425" y="2370138"/>
            <a:ext cx="2324100" cy="708025"/>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t>2</a:t>
            </a:r>
            <a:r>
              <a:rPr lang="ja-JP" altLang="en-US" sz="2000"/>
              <a:t>重極磁場：</a:t>
            </a:r>
            <a:endParaRPr lang="en-US" altLang="ja-JP" sz="2000"/>
          </a:p>
          <a:p>
            <a:pPr eaLnBrk="1" hangingPunct="1">
              <a:spcBef>
                <a:spcPct val="0"/>
              </a:spcBef>
              <a:buFontTx/>
              <a:buNone/>
            </a:pPr>
            <a:r>
              <a:rPr lang="en-US" altLang="ja-JP" sz="2000"/>
              <a:t>1</a:t>
            </a:r>
            <a:r>
              <a:rPr lang="ja-JP" altLang="en-US" sz="2000"/>
              <a:t>方向に一様な磁場</a:t>
            </a:r>
          </a:p>
        </p:txBody>
      </p:sp>
      <p:grpSp>
        <p:nvGrpSpPr>
          <p:cNvPr id="13328" name="グループ化 10"/>
          <p:cNvGrpSpPr>
            <a:grpSpLocks/>
          </p:cNvGrpSpPr>
          <p:nvPr/>
        </p:nvGrpSpPr>
        <p:grpSpPr bwMode="auto">
          <a:xfrm>
            <a:off x="5273675" y="2781300"/>
            <a:ext cx="288925" cy="296863"/>
            <a:chOff x="7272300" y="4401107"/>
            <a:chExt cx="288032" cy="296743"/>
          </a:xfrm>
        </p:grpSpPr>
        <p:sp>
          <p:nvSpPr>
            <p:cNvPr id="9" name="円/楕円 8"/>
            <p:cNvSpPr/>
            <p:nvPr/>
          </p:nvSpPr>
          <p:spPr>
            <a:xfrm>
              <a:off x="7272300" y="4401107"/>
              <a:ext cx="288032" cy="2967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7379916" y="4518535"/>
              <a:ext cx="72799" cy="61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2" name="円/楕円 31"/>
          <p:cNvSpPr/>
          <p:nvPr/>
        </p:nvSpPr>
        <p:spPr>
          <a:xfrm>
            <a:off x="5040313" y="5932488"/>
            <a:ext cx="360362" cy="360362"/>
          </a:xfrm>
          <a:prstGeom prst="ellipse">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1434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
        <p:nvSpPr>
          <p:cNvPr id="1434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2A1D6B5-B91B-4D8A-BF23-A5EF1865E836}" type="slidenum">
              <a:rPr lang="en-US" altLang="ja-JP" sz="2400">
                <a:solidFill>
                  <a:srgbClr val="000000"/>
                </a:solidFill>
                <a:latin typeface="Tahoma" pitchFamily="34" charset="0"/>
              </a:rPr>
              <a:pPr algn="ctr" eaLnBrk="1" hangingPunct="1">
                <a:spcBef>
                  <a:spcPct val="50000"/>
                </a:spcBef>
                <a:buFontTx/>
                <a:buNone/>
              </a:pPr>
              <a:t>17</a:t>
            </a:fld>
            <a:endParaRPr lang="en-US" altLang="ja-JP" sz="2400">
              <a:solidFill>
                <a:srgbClr val="000000"/>
              </a:solidFill>
              <a:latin typeface="Tahoma" pitchFamily="34" charset="0"/>
            </a:endParaRPr>
          </a:p>
        </p:txBody>
      </p:sp>
      <p:sp>
        <p:nvSpPr>
          <p:cNvPr id="14343" name="AutoShape 2"/>
          <p:cNvSpPr>
            <a:spLocks noChangeArrowheads="1"/>
          </p:cNvSpPr>
          <p:nvPr/>
        </p:nvSpPr>
        <p:spPr bwMode="auto">
          <a:xfrm>
            <a:off x="971550" y="1125538"/>
            <a:ext cx="7129463" cy="93503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000">
              <a:solidFill>
                <a:srgbClr val="000000"/>
              </a:solidFill>
              <a:latin typeface="Arial" charset="0"/>
            </a:endParaRPr>
          </a:p>
        </p:txBody>
      </p:sp>
      <p:sp>
        <p:nvSpPr>
          <p:cNvPr id="14344" name="Rectangle 8"/>
          <p:cNvSpPr txBox="1">
            <a:spLocks noChangeArrowheads="1"/>
          </p:cNvSpPr>
          <p:nvPr/>
        </p:nvSpPr>
        <p:spPr bwMode="auto">
          <a:xfrm>
            <a:off x="1042988" y="1152525"/>
            <a:ext cx="70580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solidFill>
                  <a:srgbClr val="FF0000"/>
                </a:solidFill>
                <a:latin typeface="ＭＳ Ｐゴシック" pitchFamily="50" charset="-128"/>
              </a:rPr>
              <a:t>磁場</a:t>
            </a:r>
            <a:r>
              <a:rPr lang="en-US" altLang="ja-JP" sz="2400" dirty="0">
                <a:solidFill>
                  <a:srgbClr val="FF0000"/>
                </a:solidFill>
                <a:latin typeface="ＭＳ Ｐゴシック" pitchFamily="50" charset="-128"/>
              </a:rPr>
              <a:t>(2</a:t>
            </a:r>
            <a:r>
              <a:rPr lang="ja-JP" altLang="en-US" sz="2400" dirty="0">
                <a:solidFill>
                  <a:srgbClr val="FF0000"/>
                </a:solidFill>
                <a:latin typeface="ＭＳ Ｐゴシック" pitchFamily="50" charset="-128"/>
              </a:rPr>
              <a:t>重極場及び</a:t>
            </a:r>
            <a:r>
              <a:rPr lang="en-US" altLang="ja-JP" sz="2400" dirty="0">
                <a:solidFill>
                  <a:srgbClr val="FF0000"/>
                </a:solidFill>
                <a:latin typeface="ＭＳ Ｐゴシック" pitchFamily="50" charset="-128"/>
              </a:rPr>
              <a:t>4</a:t>
            </a:r>
            <a:r>
              <a:rPr lang="ja-JP" altLang="en-US" sz="2400" dirty="0">
                <a:solidFill>
                  <a:srgbClr val="FF0000"/>
                </a:solidFill>
                <a:latin typeface="ＭＳ Ｐゴシック" pitchFamily="50" charset="-128"/>
              </a:rPr>
              <a:t>重極場</a:t>
            </a:r>
            <a:r>
              <a:rPr lang="en-US" altLang="ja-JP" sz="2400" dirty="0">
                <a:solidFill>
                  <a:srgbClr val="FF0000"/>
                </a:solidFill>
                <a:latin typeface="ＭＳ Ｐゴシック" pitchFamily="50" charset="-128"/>
              </a:rPr>
              <a:t>)</a:t>
            </a:r>
            <a:r>
              <a:rPr lang="ja-JP" altLang="en-US" sz="2400" dirty="0">
                <a:solidFill>
                  <a:srgbClr val="000000"/>
                </a:solidFill>
                <a:latin typeface="ＭＳ Ｐゴシック" pitchFamily="50" charset="-128"/>
              </a:rPr>
              <a:t>を任意の領域に設定して荷電粒子の軌道に対する影響を調べる。</a:t>
            </a:r>
            <a:endParaRPr lang="en-US" altLang="ja-JP" sz="2400" dirty="0">
              <a:solidFill>
                <a:srgbClr val="000000"/>
              </a:solidFill>
              <a:latin typeface="ＭＳ Ｐゴシック" pitchFamily="50" charset="-128"/>
            </a:endParaRPr>
          </a:p>
        </p:txBody>
      </p:sp>
      <p:sp>
        <p:nvSpPr>
          <p:cNvPr id="14345" name="テキスト ボックス 24"/>
          <p:cNvSpPr txBox="1">
            <a:spLocks noChangeArrowheads="1"/>
          </p:cNvSpPr>
          <p:nvPr/>
        </p:nvSpPr>
        <p:spPr bwMode="auto">
          <a:xfrm>
            <a:off x="395288" y="2355850"/>
            <a:ext cx="4719637" cy="708025"/>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solidFill>
                  <a:srgbClr val="000000"/>
                </a:solidFill>
              </a:rPr>
              <a:t>4</a:t>
            </a:r>
            <a:r>
              <a:rPr lang="ja-JP" altLang="en-US" sz="2000">
                <a:solidFill>
                  <a:srgbClr val="000000"/>
                </a:solidFill>
              </a:rPr>
              <a:t>重極磁場：</a:t>
            </a:r>
            <a:endParaRPr lang="en-US" altLang="ja-JP" sz="2000">
              <a:solidFill>
                <a:srgbClr val="000000"/>
              </a:solidFill>
            </a:endParaRPr>
          </a:p>
          <a:p>
            <a:pPr eaLnBrk="1" hangingPunct="1">
              <a:spcBef>
                <a:spcPct val="0"/>
              </a:spcBef>
              <a:buFontTx/>
              <a:buNone/>
            </a:pPr>
            <a:r>
              <a:rPr lang="ja-JP" altLang="en-US" sz="2000">
                <a:solidFill>
                  <a:srgbClr val="000000"/>
                </a:solidFill>
              </a:rPr>
              <a:t>広がった荷電粒子のビームを収束させる</a:t>
            </a:r>
          </a:p>
        </p:txBody>
      </p:sp>
      <p:pic>
        <p:nvPicPr>
          <p:cNvPr id="14346" name="Picture 1040" descr="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143250"/>
            <a:ext cx="415607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テキスト ボックス 1"/>
          <p:cNvSpPr txBox="1">
            <a:spLocks noChangeArrowheads="1"/>
          </p:cNvSpPr>
          <p:nvPr/>
        </p:nvSpPr>
        <p:spPr bwMode="auto">
          <a:xfrm>
            <a:off x="5918200" y="5818188"/>
            <a:ext cx="2108200" cy="400050"/>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solidFill>
                  <a:srgbClr val="000000"/>
                </a:solidFill>
              </a:rPr>
              <a:t>4</a:t>
            </a:r>
            <a:r>
              <a:rPr lang="ja-JP" altLang="en-US" sz="2000">
                <a:solidFill>
                  <a:srgbClr val="000000"/>
                </a:solidFill>
              </a:rPr>
              <a:t>重極磁石（参考）</a:t>
            </a:r>
            <a:endParaRPr lang="en-US" altLang="ja-JP" sz="2000">
              <a:solidFill>
                <a:srgbClr val="000000"/>
              </a:solidFill>
            </a:endParaRPr>
          </a:p>
        </p:txBody>
      </p:sp>
      <p:grpSp>
        <p:nvGrpSpPr>
          <p:cNvPr id="14348" name="グループ化 5"/>
          <p:cNvGrpSpPr>
            <a:grpSpLocks/>
          </p:cNvGrpSpPr>
          <p:nvPr/>
        </p:nvGrpSpPr>
        <p:grpSpPr bwMode="auto">
          <a:xfrm>
            <a:off x="5472113" y="2514600"/>
            <a:ext cx="3441700" cy="3292475"/>
            <a:chOff x="5635793" y="2577273"/>
            <a:chExt cx="3442326" cy="3293425"/>
          </a:xfrm>
        </p:grpSpPr>
        <p:sp>
          <p:nvSpPr>
            <p:cNvPr id="14350" name="Line 16"/>
            <p:cNvSpPr>
              <a:spLocks noChangeShapeType="1"/>
            </p:cNvSpPr>
            <p:nvPr/>
          </p:nvSpPr>
          <p:spPr bwMode="auto">
            <a:xfrm>
              <a:off x="5635793" y="4509120"/>
              <a:ext cx="3040664"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1" name="Line 16"/>
            <p:cNvSpPr>
              <a:spLocks noChangeShapeType="1"/>
            </p:cNvSpPr>
            <p:nvPr/>
          </p:nvSpPr>
          <p:spPr bwMode="auto">
            <a:xfrm flipV="1">
              <a:off x="7034044" y="2950277"/>
              <a:ext cx="0" cy="2920421"/>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592" name="AutoShape 12"/>
            <p:cNvSpPr>
              <a:spLocks noChangeArrowheads="1"/>
            </p:cNvSpPr>
            <p:nvPr/>
          </p:nvSpPr>
          <p:spPr bwMode="auto">
            <a:xfrm rot="2865272">
              <a:off x="5862811" y="3158514"/>
              <a:ext cx="654239" cy="901864"/>
            </a:xfrm>
            <a:prstGeom prst="roundRect">
              <a:avLst>
                <a:gd name="adj" fmla="val 16667"/>
              </a:avLst>
            </a:prstGeom>
            <a:solidFill>
              <a:schemeClr val="accent1">
                <a:lumMod val="60000"/>
                <a:lumOff val="40000"/>
              </a:schemeClr>
            </a:solidFill>
            <a:ln w="9525">
              <a:solidFill>
                <a:schemeClr val="tx1"/>
              </a:solidFill>
              <a:round/>
              <a:headEnd/>
              <a:tailEnd/>
            </a:ln>
          </p:spPr>
          <p:txBody>
            <a:bodyPr wrap="none" anchor="ctr"/>
            <a:lstStyle/>
            <a:p>
              <a:pPr>
                <a:defRPr/>
              </a:pPr>
              <a:endParaRPr lang="ja-JP" altLang="en-US">
                <a:solidFill>
                  <a:srgbClr val="000000"/>
                </a:solidFill>
              </a:endParaRPr>
            </a:p>
          </p:txBody>
        </p:sp>
        <p:sp>
          <p:nvSpPr>
            <p:cNvPr id="24593" name="AutoShape 12"/>
            <p:cNvSpPr>
              <a:spLocks noChangeArrowheads="1"/>
            </p:cNvSpPr>
            <p:nvPr/>
          </p:nvSpPr>
          <p:spPr bwMode="auto">
            <a:xfrm rot="2865272">
              <a:off x="7535548" y="4872714"/>
              <a:ext cx="654239" cy="903451"/>
            </a:xfrm>
            <a:prstGeom prst="roundRect">
              <a:avLst>
                <a:gd name="adj" fmla="val 16667"/>
              </a:avLst>
            </a:prstGeom>
            <a:solidFill>
              <a:schemeClr val="accent1">
                <a:lumMod val="60000"/>
                <a:lumOff val="40000"/>
              </a:schemeClr>
            </a:solidFill>
            <a:ln w="9525">
              <a:solidFill>
                <a:schemeClr val="tx1"/>
              </a:solidFill>
              <a:round/>
              <a:headEnd/>
              <a:tailEnd/>
            </a:ln>
          </p:spPr>
          <p:txBody>
            <a:bodyPr wrap="none" anchor="ctr"/>
            <a:lstStyle/>
            <a:p>
              <a:pPr>
                <a:defRPr/>
              </a:pPr>
              <a:endParaRPr lang="ja-JP" altLang="en-US">
                <a:solidFill>
                  <a:srgbClr val="000000"/>
                </a:solidFill>
              </a:endParaRPr>
            </a:p>
          </p:txBody>
        </p:sp>
        <p:sp>
          <p:nvSpPr>
            <p:cNvPr id="14354" name="AutoShape 12"/>
            <p:cNvSpPr>
              <a:spLocks noChangeArrowheads="1"/>
            </p:cNvSpPr>
            <p:nvPr/>
          </p:nvSpPr>
          <p:spPr bwMode="auto">
            <a:xfrm rot="-2561173">
              <a:off x="5888251" y="4865521"/>
              <a:ext cx="654169" cy="903548"/>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14355" name="AutoShape 12"/>
            <p:cNvSpPr>
              <a:spLocks noChangeArrowheads="1"/>
            </p:cNvSpPr>
            <p:nvPr/>
          </p:nvSpPr>
          <p:spPr bwMode="auto">
            <a:xfrm rot="-2561173">
              <a:off x="7542727" y="3150526"/>
              <a:ext cx="654169" cy="901960"/>
            </a:xfrm>
            <a:prstGeom prst="roundRect">
              <a:avLst>
                <a:gd name="adj" fmla="val 16667"/>
              </a:avLst>
            </a:prstGeom>
            <a:solidFill>
              <a:srgbClr val="FFC000"/>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14356" name="Arc 13"/>
            <p:cNvSpPr>
              <a:spLocks/>
            </p:cNvSpPr>
            <p:nvPr/>
          </p:nvSpPr>
          <p:spPr bwMode="auto">
            <a:xfrm rot="2811769">
              <a:off x="5990764" y="4106618"/>
              <a:ext cx="731525" cy="6792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57" name="Text Box 18"/>
            <p:cNvSpPr txBox="1">
              <a:spLocks noChangeArrowheads="1"/>
            </p:cNvSpPr>
            <p:nvPr/>
          </p:nvSpPr>
          <p:spPr bwMode="auto">
            <a:xfrm>
              <a:off x="5830050" y="3397172"/>
              <a:ext cx="720200" cy="4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メイリオ" pitchFamily="50" charset="-128"/>
                  <a:ea typeface="メイリオ" pitchFamily="50" charset="-128"/>
                  <a:cs typeface="メイリオ" pitchFamily="50" charset="-128"/>
                </a:rPr>
                <a:t>N</a:t>
              </a:r>
              <a:r>
                <a:rPr lang="ja-JP" altLang="en-US" sz="2400">
                  <a:solidFill>
                    <a:srgbClr val="000000"/>
                  </a:solidFill>
                  <a:latin typeface="メイリオ" pitchFamily="50" charset="-128"/>
                  <a:ea typeface="メイリオ" pitchFamily="50" charset="-128"/>
                  <a:cs typeface="メイリオ" pitchFamily="50" charset="-128"/>
                </a:rPr>
                <a:t>極</a:t>
              </a:r>
            </a:p>
          </p:txBody>
        </p:sp>
        <p:sp>
          <p:nvSpPr>
            <p:cNvPr id="14358" name="Text Box 18"/>
            <p:cNvSpPr txBox="1">
              <a:spLocks noChangeArrowheads="1"/>
            </p:cNvSpPr>
            <p:nvPr/>
          </p:nvSpPr>
          <p:spPr bwMode="auto">
            <a:xfrm>
              <a:off x="7502560" y="5123459"/>
              <a:ext cx="720200" cy="4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メイリオ" pitchFamily="50" charset="-128"/>
                  <a:ea typeface="メイリオ" pitchFamily="50" charset="-128"/>
                  <a:cs typeface="メイリオ" pitchFamily="50" charset="-128"/>
                </a:rPr>
                <a:t>N</a:t>
              </a:r>
              <a:r>
                <a:rPr lang="ja-JP" altLang="en-US" sz="2400">
                  <a:solidFill>
                    <a:srgbClr val="000000"/>
                  </a:solidFill>
                  <a:latin typeface="メイリオ" pitchFamily="50" charset="-128"/>
                  <a:ea typeface="メイリオ" pitchFamily="50" charset="-128"/>
                  <a:cs typeface="メイリオ" pitchFamily="50" charset="-128"/>
                </a:rPr>
                <a:t>極</a:t>
              </a:r>
            </a:p>
          </p:txBody>
        </p:sp>
        <p:sp>
          <p:nvSpPr>
            <p:cNvPr id="14359" name="Text Box 19"/>
            <p:cNvSpPr txBox="1">
              <a:spLocks noChangeArrowheads="1"/>
            </p:cNvSpPr>
            <p:nvPr/>
          </p:nvSpPr>
          <p:spPr bwMode="auto">
            <a:xfrm>
              <a:off x="5887636" y="5123460"/>
              <a:ext cx="688134" cy="4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メイリオ" pitchFamily="50" charset="-128"/>
                  <a:ea typeface="メイリオ" pitchFamily="50" charset="-128"/>
                  <a:cs typeface="メイリオ" pitchFamily="50" charset="-128"/>
                </a:rPr>
                <a:t>S</a:t>
              </a:r>
              <a:r>
                <a:rPr lang="ja-JP" altLang="en-US" sz="2400">
                  <a:solidFill>
                    <a:srgbClr val="000000"/>
                  </a:solidFill>
                  <a:latin typeface="メイリオ" pitchFamily="50" charset="-128"/>
                  <a:ea typeface="メイリオ" pitchFamily="50" charset="-128"/>
                  <a:cs typeface="メイリオ" pitchFamily="50" charset="-128"/>
                </a:rPr>
                <a:t>極</a:t>
              </a:r>
            </a:p>
          </p:txBody>
        </p:sp>
        <p:sp>
          <p:nvSpPr>
            <p:cNvPr id="14360" name="Text Box 19"/>
            <p:cNvSpPr txBox="1">
              <a:spLocks noChangeArrowheads="1"/>
            </p:cNvSpPr>
            <p:nvPr/>
          </p:nvSpPr>
          <p:spPr bwMode="auto">
            <a:xfrm>
              <a:off x="7539754" y="3397172"/>
              <a:ext cx="688134" cy="4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メイリオ" pitchFamily="50" charset="-128"/>
                  <a:ea typeface="メイリオ" pitchFamily="50" charset="-128"/>
                  <a:cs typeface="メイリオ" pitchFamily="50" charset="-128"/>
                </a:rPr>
                <a:t>S</a:t>
              </a:r>
              <a:r>
                <a:rPr lang="ja-JP" altLang="en-US" sz="2400">
                  <a:solidFill>
                    <a:srgbClr val="000000"/>
                  </a:solidFill>
                  <a:latin typeface="メイリオ" pitchFamily="50" charset="-128"/>
                  <a:ea typeface="メイリオ" pitchFamily="50" charset="-128"/>
                  <a:cs typeface="メイリオ" pitchFamily="50" charset="-128"/>
                </a:rPr>
                <a:t>極</a:t>
              </a:r>
            </a:p>
          </p:txBody>
        </p:sp>
        <p:sp>
          <p:nvSpPr>
            <p:cNvPr id="14361" name="Arc 13"/>
            <p:cNvSpPr>
              <a:spLocks/>
            </p:cNvSpPr>
            <p:nvPr/>
          </p:nvSpPr>
          <p:spPr bwMode="auto">
            <a:xfrm rot="-8008727">
              <a:off x="7358895" y="4134105"/>
              <a:ext cx="731525" cy="6792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none" w="lg" len="lg"/>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62" name="Arc 13"/>
            <p:cNvSpPr>
              <a:spLocks/>
            </p:cNvSpPr>
            <p:nvPr/>
          </p:nvSpPr>
          <p:spPr bwMode="auto">
            <a:xfrm rot="8086074">
              <a:off x="6638078" y="3444209"/>
              <a:ext cx="731525" cy="6792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triangl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63" name="Arc 13"/>
            <p:cNvSpPr>
              <a:spLocks/>
            </p:cNvSpPr>
            <p:nvPr/>
          </p:nvSpPr>
          <p:spPr bwMode="auto">
            <a:xfrm rot="-2670531">
              <a:off x="6675053" y="4802710"/>
              <a:ext cx="731525" cy="6792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type="triangl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364" name="Text Box 22"/>
            <p:cNvSpPr txBox="1">
              <a:spLocks noChangeArrowheads="1"/>
            </p:cNvSpPr>
            <p:nvPr/>
          </p:nvSpPr>
          <p:spPr bwMode="auto">
            <a:xfrm>
              <a:off x="8512969" y="457868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rPr>
                <a:t>X</a:t>
              </a:r>
              <a:r>
                <a:rPr lang="ja-JP" altLang="en-US" sz="2400">
                  <a:solidFill>
                    <a:srgbClr val="000000"/>
                  </a:solidFill>
                </a:rPr>
                <a:t>軸</a:t>
              </a:r>
            </a:p>
          </p:txBody>
        </p:sp>
        <p:sp>
          <p:nvSpPr>
            <p:cNvPr id="14365" name="Text Box 23"/>
            <p:cNvSpPr txBox="1">
              <a:spLocks noChangeArrowheads="1"/>
            </p:cNvSpPr>
            <p:nvPr/>
          </p:nvSpPr>
          <p:spPr bwMode="auto">
            <a:xfrm>
              <a:off x="6780040" y="2577273"/>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rPr>
                <a:t>Y</a:t>
              </a:r>
              <a:r>
                <a:rPr lang="ja-JP" altLang="en-US" sz="2400">
                  <a:solidFill>
                    <a:srgbClr val="000000"/>
                  </a:solidFill>
                </a:rPr>
                <a:t>軸</a:t>
              </a:r>
            </a:p>
          </p:txBody>
        </p:sp>
        <p:sp>
          <p:nvSpPr>
            <p:cNvPr id="46" name="円/楕円 45"/>
            <p:cNvSpPr/>
            <p:nvPr/>
          </p:nvSpPr>
          <p:spPr bwMode="auto">
            <a:xfrm>
              <a:off x="6896497" y="4360550"/>
              <a:ext cx="288978" cy="29694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7030A0"/>
                </a:solidFill>
              </a:endParaRPr>
            </a:p>
          </p:txBody>
        </p:sp>
        <p:sp>
          <p:nvSpPr>
            <p:cNvPr id="4" name="左矢印 3"/>
            <p:cNvSpPr/>
            <p:nvPr/>
          </p:nvSpPr>
          <p:spPr>
            <a:xfrm>
              <a:off x="7331551" y="4409777"/>
              <a:ext cx="400123" cy="23343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3" name="左矢印 52"/>
            <p:cNvSpPr/>
            <p:nvPr/>
          </p:nvSpPr>
          <p:spPr>
            <a:xfrm rot="5400000">
              <a:off x="6835346" y="3857974"/>
              <a:ext cx="400165" cy="233404"/>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4" name="左矢印 53"/>
            <p:cNvSpPr/>
            <p:nvPr/>
          </p:nvSpPr>
          <p:spPr>
            <a:xfrm rot="10800000">
              <a:off x="6366176" y="4392310"/>
              <a:ext cx="398534" cy="233429"/>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55" name="左矢印 54"/>
            <p:cNvSpPr/>
            <p:nvPr/>
          </p:nvSpPr>
          <p:spPr>
            <a:xfrm rot="16200000">
              <a:off x="6838521" y="4906026"/>
              <a:ext cx="400165" cy="233404"/>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sp>
        <p:nvSpPr>
          <p:cNvPr id="35" name="円/楕円 34"/>
          <p:cNvSpPr/>
          <p:nvPr/>
        </p:nvSpPr>
        <p:spPr bwMode="auto">
          <a:xfrm>
            <a:off x="6834188" y="4403725"/>
            <a:ext cx="73025" cy="61913"/>
          </a:xfrm>
          <a:prstGeom prst="ellipse">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Rectangle 2"/>
          <p:cNvSpPr txBox="1">
            <a:spLocks noChangeArrowheads="1"/>
          </p:cNvSpPr>
          <p:nvPr/>
        </p:nvSpPr>
        <p:spPr bwMode="auto">
          <a:xfrm>
            <a:off x="215900" y="-127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a:t>磁場の設定</a:t>
            </a:r>
            <a:endParaRPr lang="en-US" altLang="ja-JP" sz="4800" kern="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85738" y="-243408"/>
            <a:ext cx="8686800" cy="1143000"/>
          </a:xfrm>
        </p:spPr>
        <p:txBody>
          <a:bodyPr/>
          <a:lstStyle/>
          <a:p>
            <a:pPr eaLnBrk="1" hangingPunct="1"/>
            <a:r>
              <a:rPr lang="ja-JP" altLang="en-US" sz="4800" dirty="0">
                <a:latin typeface="Century Gothic" pitchFamily="34" charset="0"/>
              </a:rPr>
              <a:t>使用方法</a:t>
            </a:r>
            <a:endParaRPr lang="en-US" altLang="ja-JP" sz="4800" dirty="0">
              <a:latin typeface="Century Gothic" pitchFamily="34"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1536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
        <p:nvSpPr>
          <p:cNvPr id="15366"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5A41B49E-F733-4059-84C2-5F51DC1CFFC1}" type="slidenum">
              <a:rPr lang="en-US" altLang="ja-JP" sz="2400">
                <a:solidFill>
                  <a:srgbClr val="000000"/>
                </a:solidFill>
                <a:latin typeface="Tahoma" pitchFamily="34" charset="0"/>
              </a:rPr>
              <a:pPr algn="ctr" eaLnBrk="1" hangingPunct="1">
                <a:spcBef>
                  <a:spcPct val="50000"/>
                </a:spcBef>
                <a:buFontTx/>
                <a:buNone/>
              </a:pPr>
              <a:t>18</a:t>
            </a:fld>
            <a:endParaRPr lang="en-US" altLang="ja-JP" sz="2400">
              <a:solidFill>
                <a:srgbClr val="000000"/>
              </a:solidFill>
              <a:latin typeface="Tahoma" pitchFamily="34" charset="0"/>
            </a:endParaRPr>
          </a:p>
        </p:txBody>
      </p:sp>
      <p:sp>
        <p:nvSpPr>
          <p:cNvPr id="13" name="テキスト ボックス 12"/>
          <p:cNvSpPr txBox="1"/>
          <p:nvPr/>
        </p:nvSpPr>
        <p:spPr>
          <a:xfrm>
            <a:off x="1008062" y="3278188"/>
            <a:ext cx="3551238" cy="2554545"/>
          </a:xfrm>
          <a:prstGeom prst="rect">
            <a:avLst/>
          </a:prstGeom>
          <a:noFill/>
          <a:ln w="19050">
            <a:solidFill>
              <a:schemeClr val="accent6"/>
            </a:solidFill>
          </a:ln>
        </p:spPr>
        <p:txBody>
          <a:bodyPr wrap="square">
            <a:spAutoFit/>
          </a:bodyPr>
          <a:lstStyle/>
          <a:p>
            <a:pPr>
              <a:defRPr/>
            </a:pPr>
            <a:r>
              <a:rPr lang="en-US" altLang="ja-JP" sz="2000" dirty="0" err="1">
                <a:solidFill>
                  <a:srgbClr val="FF0000"/>
                </a:solidFill>
              </a:rPr>
              <a:t>reg</a:t>
            </a:r>
            <a:r>
              <a:rPr lang="en-US" altLang="ja-JP" sz="2000" dirty="0"/>
              <a:t>: </a:t>
            </a:r>
            <a:r>
              <a:rPr lang="ja-JP" altLang="en-US" sz="2000" dirty="0"/>
              <a:t>磁場を置く領域</a:t>
            </a:r>
            <a:endParaRPr lang="en-US" altLang="ja-JP" sz="2000" dirty="0"/>
          </a:p>
          <a:p>
            <a:pPr>
              <a:defRPr/>
            </a:pPr>
            <a:r>
              <a:rPr lang="en-US" altLang="ja-JP" sz="2000" dirty="0" err="1">
                <a:solidFill>
                  <a:srgbClr val="FF0000"/>
                </a:solidFill>
              </a:rPr>
              <a:t>typ</a:t>
            </a:r>
            <a:r>
              <a:rPr lang="en-US" altLang="ja-JP" sz="2000" dirty="0"/>
              <a:t>: =2; 2</a:t>
            </a:r>
            <a:r>
              <a:rPr lang="ja-JP" altLang="en-US" sz="2000" dirty="0"/>
              <a:t>重極磁場</a:t>
            </a:r>
            <a:r>
              <a:rPr lang="en-US" altLang="ja-JP" sz="2000" dirty="0"/>
              <a:t>, </a:t>
            </a:r>
          </a:p>
          <a:p>
            <a:pPr>
              <a:defRPr/>
            </a:pPr>
            <a:r>
              <a:rPr lang="ja-JP" altLang="en-US" sz="2000" dirty="0"/>
              <a:t>       </a:t>
            </a:r>
            <a:r>
              <a:rPr lang="en-US" altLang="ja-JP" sz="2000" dirty="0"/>
              <a:t>=4; 4</a:t>
            </a:r>
            <a:r>
              <a:rPr lang="ja-JP" altLang="en-US" sz="2000" dirty="0"/>
              <a:t>重極磁場</a:t>
            </a:r>
            <a:endParaRPr lang="en-US" altLang="ja-JP" sz="2000" dirty="0"/>
          </a:p>
          <a:p>
            <a:pPr>
              <a:defRPr/>
            </a:pPr>
            <a:r>
              <a:rPr lang="en-US" altLang="ja-JP" sz="2000" dirty="0">
                <a:solidFill>
                  <a:srgbClr val="FF0000"/>
                </a:solidFill>
              </a:rPr>
              <a:t>gap</a:t>
            </a:r>
            <a:r>
              <a:rPr lang="en-US" altLang="ja-JP" sz="2000" dirty="0"/>
              <a:t>: </a:t>
            </a:r>
            <a:r>
              <a:rPr lang="ja-JP" altLang="en-US" sz="2000" dirty="0"/>
              <a:t>磁石間の距離の半分</a:t>
            </a:r>
            <a:r>
              <a:rPr lang="en-US" altLang="ja-JP" sz="2000" dirty="0"/>
              <a:t>[cm]</a:t>
            </a:r>
          </a:p>
          <a:p>
            <a:pPr>
              <a:defRPr/>
            </a:pPr>
            <a:r>
              <a:rPr lang="ja-JP" altLang="en-US" sz="2000" dirty="0"/>
              <a:t>（</a:t>
            </a:r>
            <a:r>
              <a:rPr lang="en-US" altLang="ja-JP" sz="2000" dirty="0"/>
              <a:t>2</a:t>
            </a:r>
            <a:r>
              <a:rPr lang="ja-JP" altLang="en-US" sz="2000" dirty="0"/>
              <a:t>重極の時は使わないが値を入れる）</a:t>
            </a:r>
            <a:endParaRPr lang="en-US" altLang="ja-JP" sz="2000" dirty="0"/>
          </a:p>
          <a:p>
            <a:pPr>
              <a:defRPr/>
            </a:pPr>
            <a:r>
              <a:rPr lang="en-US" altLang="ja-JP" sz="2000" dirty="0" err="1">
                <a:solidFill>
                  <a:srgbClr val="FF0000"/>
                </a:solidFill>
              </a:rPr>
              <a:t>mgf</a:t>
            </a:r>
            <a:r>
              <a:rPr lang="en-US" altLang="ja-JP" sz="2000" dirty="0"/>
              <a:t>: </a:t>
            </a:r>
            <a:r>
              <a:rPr lang="ja-JP" altLang="en-US" sz="2000" dirty="0"/>
              <a:t>磁場の強さ</a:t>
            </a:r>
            <a:r>
              <a:rPr lang="en-US" altLang="ja-JP" sz="2000" dirty="0"/>
              <a:t>[</a:t>
            </a:r>
            <a:r>
              <a:rPr lang="en-US" altLang="ja-JP" sz="2000" dirty="0" err="1"/>
              <a:t>kG</a:t>
            </a:r>
            <a:r>
              <a:rPr lang="en-US" altLang="ja-JP" sz="2000" dirty="0"/>
              <a:t>]</a:t>
            </a:r>
          </a:p>
          <a:p>
            <a:pPr>
              <a:defRPr/>
            </a:pPr>
            <a:r>
              <a:rPr lang="en-US" altLang="ja-JP" sz="2000" dirty="0" err="1">
                <a:solidFill>
                  <a:srgbClr val="FF0000"/>
                </a:solidFill>
              </a:rPr>
              <a:t>trcl</a:t>
            </a:r>
            <a:r>
              <a:rPr lang="en-US" altLang="ja-JP" sz="2000" dirty="0"/>
              <a:t>: </a:t>
            </a:r>
            <a:r>
              <a:rPr lang="ja-JP" altLang="en-US" sz="2000" dirty="0"/>
              <a:t>座標変換番号</a:t>
            </a:r>
            <a:endParaRPr lang="en-US" altLang="ja-JP" sz="2000" dirty="0"/>
          </a:p>
        </p:txBody>
      </p:sp>
      <p:sp>
        <p:nvSpPr>
          <p:cNvPr id="15368" name="テキスト ボックス 1"/>
          <p:cNvSpPr txBox="1">
            <a:spLocks noChangeArrowheads="1"/>
          </p:cNvSpPr>
          <p:nvPr/>
        </p:nvSpPr>
        <p:spPr bwMode="auto">
          <a:xfrm>
            <a:off x="1008062" y="690077"/>
            <a:ext cx="6696744" cy="7078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[Magnetic Field]</a:t>
            </a:r>
            <a:r>
              <a:rPr lang="ja-JP" altLang="en-US" sz="2000" dirty="0"/>
              <a:t>セクションを設定し、</a:t>
            </a:r>
            <a:r>
              <a:rPr lang="en-US" altLang="ja-JP" sz="2000" dirty="0"/>
              <a:t>[parameters]</a:t>
            </a:r>
            <a:r>
              <a:rPr lang="ja-JP" altLang="en-US" sz="2000" dirty="0"/>
              <a:t>セクションにおいて</a:t>
            </a:r>
            <a:r>
              <a:rPr lang="en-US" altLang="ja-JP" sz="2000" dirty="0" err="1">
                <a:solidFill>
                  <a:srgbClr val="FF0000"/>
                </a:solidFill>
              </a:rPr>
              <a:t>imagnf</a:t>
            </a:r>
            <a:r>
              <a:rPr lang="en-US" altLang="ja-JP" sz="2000" dirty="0">
                <a:solidFill>
                  <a:srgbClr val="FF0000"/>
                </a:solidFill>
              </a:rPr>
              <a:t>=1</a:t>
            </a:r>
            <a:r>
              <a:rPr lang="ja-JP" altLang="en-US" sz="2000" dirty="0"/>
              <a:t>を加える。</a:t>
            </a:r>
          </a:p>
        </p:txBody>
      </p:sp>
      <p:sp>
        <p:nvSpPr>
          <p:cNvPr id="15369" name="テキスト ボックス 14"/>
          <p:cNvSpPr txBox="1">
            <a:spLocks noChangeArrowheads="1"/>
          </p:cNvSpPr>
          <p:nvPr/>
        </p:nvSpPr>
        <p:spPr bwMode="auto">
          <a:xfrm>
            <a:off x="4672285" y="3278188"/>
            <a:ext cx="4435475" cy="3170237"/>
          </a:xfrm>
          <a:prstGeom prst="rect">
            <a:avLst/>
          </a:prstGeom>
          <a:solidFill>
            <a:schemeClr val="bg1"/>
          </a:solidFill>
          <a:ln w="19050">
            <a:solidFill>
              <a:srgbClr val="00B05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2</a:t>
            </a:r>
            <a:r>
              <a:rPr lang="ja-JP" altLang="en-US" sz="2000" dirty="0"/>
              <a:t>重極磁場は</a:t>
            </a:r>
            <a:r>
              <a:rPr lang="en-US" altLang="ja-JP" sz="2000" dirty="0"/>
              <a:t>y</a:t>
            </a:r>
            <a:r>
              <a:rPr lang="ja-JP" altLang="en-US" sz="2000" dirty="0"/>
              <a:t>軸の正方向</a:t>
            </a:r>
            <a:endParaRPr lang="en-US" altLang="ja-JP" sz="2000" dirty="0"/>
          </a:p>
          <a:p>
            <a:pPr eaLnBrk="1" hangingPunct="1">
              <a:spcBef>
                <a:spcPct val="0"/>
              </a:spcBef>
              <a:buFontTx/>
              <a:buNone/>
            </a:pPr>
            <a:r>
              <a:rPr lang="ja-JP" altLang="en-US" sz="2000" dirty="0"/>
              <a:t>→正の荷電粒子が</a:t>
            </a:r>
            <a:r>
              <a:rPr lang="en-US" altLang="ja-JP" sz="2000" dirty="0"/>
              <a:t>z</a:t>
            </a:r>
            <a:r>
              <a:rPr lang="ja-JP" altLang="en-US" sz="2000" dirty="0"/>
              <a:t>軸方向に進む時、</a:t>
            </a:r>
            <a:endParaRPr lang="en-US" altLang="ja-JP" sz="2000" dirty="0"/>
          </a:p>
          <a:p>
            <a:pPr eaLnBrk="1" hangingPunct="1">
              <a:spcBef>
                <a:spcPct val="0"/>
              </a:spcBef>
              <a:buFontTx/>
              <a:buNone/>
            </a:pPr>
            <a:r>
              <a:rPr lang="ja-JP" altLang="en-US" sz="2000" dirty="0"/>
              <a:t>　</a:t>
            </a:r>
            <a:r>
              <a:rPr lang="en-US" altLang="ja-JP" sz="2000" dirty="0"/>
              <a:t>x</a:t>
            </a:r>
            <a:r>
              <a:rPr lang="ja-JP" altLang="en-US" sz="2000" dirty="0"/>
              <a:t>軸の負の方向に動く</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en-US" altLang="ja-JP" sz="2000" dirty="0"/>
              <a:t>4</a:t>
            </a:r>
            <a:r>
              <a:rPr lang="ja-JP" altLang="en-US" sz="2000" dirty="0"/>
              <a:t>重極磁場は</a:t>
            </a:r>
            <a:endParaRPr lang="en-US" altLang="ja-JP" sz="2000" dirty="0"/>
          </a:p>
          <a:p>
            <a:pPr eaLnBrk="1" hangingPunct="1">
              <a:spcBef>
                <a:spcPct val="0"/>
              </a:spcBef>
              <a:buFontTx/>
              <a:buNone/>
            </a:pPr>
            <a:r>
              <a:rPr lang="ja-JP" altLang="en-US" sz="2000" dirty="0"/>
              <a:t>→正の荷電粒子が</a:t>
            </a:r>
            <a:r>
              <a:rPr lang="en-US" altLang="ja-JP" sz="2000" dirty="0"/>
              <a:t>z</a:t>
            </a:r>
            <a:r>
              <a:rPr lang="ja-JP" altLang="en-US" sz="2000" dirty="0"/>
              <a:t>軸方向に進む時、</a:t>
            </a:r>
            <a:endParaRPr lang="en-US" altLang="ja-JP" sz="2000" dirty="0"/>
          </a:p>
          <a:p>
            <a:pPr eaLnBrk="1" hangingPunct="1">
              <a:spcBef>
                <a:spcPct val="0"/>
              </a:spcBef>
              <a:buFontTx/>
              <a:buNone/>
            </a:pPr>
            <a:r>
              <a:rPr lang="ja-JP" altLang="en-US" sz="2000" dirty="0"/>
              <a:t>　</a:t>
            </a:r>
            <a:r>
              <a:rPr lang="en-US" altLang="ja-JP" sz="2000" dirty="0"/>
              <a:t>x</a:t>
            </a:r>
            <a:r>
              <a:rPr lang="ja-JP" altLang="en-US" sz="2000" dirty="0"/>
              <a:t>軸方向に収束、</a:t>
            </a:r>
            <a:r>
              <a:rPr lang="en-US" altLang="ja-JP" sz="2000" dirty="0"/>
              <a:t>y</a:t>
            </a:r>
            <a:r>
              <a:rPr lang="ja-JP" altLang="en-US" sz="2000" dirty="0"/>
              <a:t>軸方向に分散する</a:t>
            </a:r>
            <a:endParaRPr lang="en-US" altLang="ja-JP" sz="2000" dirty="0"/>
          </a:p>
          <a:p>
            <a:pPr eaLnBrk="1" hangingPunct="1">
              <a:spcBef>
                <a:spcPct val="0"/>
              </a:spcBef>
              <a:buFontTx/>
              <a:buNone/>
            </a:pPr>
            <a:r>
              <a:rPr lang="ja-JP" altLang="en-US" sz="2000" dirty="0"/>
              <a:t>（</a:t>
            </a:r>
            <a:r>
              <a:rPr lang="en-US" altLang="ja-JP" sz="2000" dirty="0"/>
              <a:t>z</a:t>
            </a:r>
            <a:r>
              <a:rPr lang="ja-JP" altLang="en-US" sz="2000" dirty="0"/>
              <a:t>軸を中心軸とし無限に</a:t>
            </a:r>
            <a:r>
              <a:rPr lang="en-US" altLang="ja-JP" sz="2000" dirty="0"/>
              <a:t>4</a:t>
            </a:r>
            <a:r>
              <a:rPr lang="ja-JP" altLang="en-US" sz="2000" dirty="0"/>
              <a:t>重極磁石を配置した時の磁場として定義されるため、体系にあわせて座標変換が必要。）</a:t>
            </a:r>
          </a:p>
        </p:txBody>
      </p:sp>
      <p:sp>
        <p:nvSpPr>
          <p:cNvPr id="15370" name="テキスト ボックス 1"/>
          <p:cNvSpPr txBox="1">
            <a:spLocks noChangeArrowheads="1"/>
          </p:cNvSpPr>
          <p:nvPr/>
        </p:nvSpPr>
        <p:spPr bwMode="auto">
          <a:xfrm>
            <a:off x="5379566" y="1556792"/>
            <a:ext cx="358492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t>＊電子・陽電子に関しては、</a:t>
            </a:r>
            <a:r>
              <a:rPr lang="en-US" altLang="ja-JP" sz="1800" dirty="0"/>
              <a:t>PHITS2.90</a:t>
            </a:r>
            <a:r>
              <a:rPr lang="ja-JP" altLang="en-US" sz="1800" dirty="0"/>
              <a:t>以降で</a:t>
            </a:r>
            <a:r>
              <a:rPr lang="en-US" altLang="ja-JP" sz="1800" dirty="0"/>
              <a:t>EGS5</a:t>
            </a:r>
            <a:r>
              <a:rPr lang="ja-JP" altLang="en-US" sz="1800" dirty="0"/>
              <a:t>を使用する場合のみ使用可能。</a:t>
            </a:r>
            <a:endParaRPr lang="ja-JP" altLang="en-US" sz="1800" dirty="0">
              <a:solidFill>
                <a:srgbClr val="FF0000"/>
              </a:solidFill>
            </a:endParaRPr>
          </a:p>
        </p:txBody>
      </p:sp>
      <p:sp>
        <p:nvSpPr>
          <p:cNvPr id="15371" name="Text Box 1031"/>
          <p:cNvSpPr txBox="1">
            <a:spLocks noChangeArrowheads="1"/>
          </p:cNvSpPr>
          <p:nvPr/>
        </p:nvSpPr>
        <p:spPr bwMode="auto">
          <a:xfrm>
            <a:off x="979289" y="1503364"/>
            <a:ext cx="4213225" cy="1655762"/>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 Magnetic Field ]</a:t>
            </a:r>
          </a:p>
          <a:p>
            <a:pPr eaLnBrk="1" hangingPunct="1">
              <a:spcBef>
                <a:spcPct val="0"/>
              </a:spcBef>
              <a:buFontTx/>
              <a:buNone/>
            </a:pPr>
            <a:r>
              <a:rPr lang="pt-BR" altLang="ja-JP" sz="2000" dirty="0">
                <a:solidFill>
                  <a:srgbClr val="000000"/>
                </a:solidFill>
                <a:latin typeface="Tahoma" pitchFamily="34" charset="0"/>
              </a:rPr>
              <a:t>    reg     typ     gap     mgf     trcl</a:t>
            </a:r>
          </a:p>
          <a:p>
            <a:pPr eaLnBrk="1" hangingPunct="1">
              <a:spcBef>
                <a:spcPct val="0"/>
              </a:spcBef>
              <a:buFontTx/>
              <a:buNone/>
            </a:pPr>
            <a:r>
              <a:rPr lang="pt-BR" altLang="ja-JP" sz="2000" dirty="0">
                <a:solidFill>
                  <a:srgbClr val="000000"/>
                </a:solidFill>
                <a:latin typeface="Tahoma" pitchFamily="34" charset="0"/>
              </a:rPr>
              <a:t>    1        4        10.0    -5.0     3</a:t>
            </a:r>
          </a:p>
          <a:p>
            <a:pPr eaLnBrk="1" hangingPunct="1">
              <a:spcBef>
                <a:spcPct val="0"/>
              </a:spcBef>
              <a:buFontTx/>
              <a:buNone/>
            </a:pPr>
            <a:r>
              <a:rPr lang="pt-BR" altLang="ja-JP" sz="2000" dirty="0">
                <a:solidFill>
                  <a:srgbClr val="000000"/>
                </a:solidFill>
                <a:latin typeface="Tahoma" pitchFamily="34" charset="0"/>
              </a:rPr>
              <a:t>    2        4        10.0    5.0      1</a:t>
            </a:r>
          </a:p>
          <a:p>
            <a:pPr eaLnBrk="1" hangingPunct="1">
              <a:spcBef>
                <a:spcPct val="0"/>
              </a:spcBef>
              <a:buFontTx/>
              <a:buNone/>
            </a:pPr>
            <a:r>
              <a:rPr lang="pt-BR" altLang="ja-JP" sz="2000" dirty="0">
                <a:solidFill>
                  <a:srgbClr val="000000"/>
                </a:solidFill>
                <a:latin typeface="Tahoma" pitchFamily="34" charset="0"/>
              </a:rPr>
              <a:t>    3        2        10.0    -10.0   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5716" r="4066" b="4014"/>
          <a:stretch/>
        </p:blipFill>
        <p:spPr bwMode="auto">
          <a:xfrm>
            <a:off x="4696485" y="1597284"/>
            <a:ext cx="3967782" cy="210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初期設定の確認</a:t>
            </a:r>
            <a:endParaRPr lang="en-US" altLang="ja-JP" sz="4800" dirty="0">
              <a:latin typeface="Century Gothic" pitchFamily="34" charset="0"/>
            </a:endParaRPr>
          </a:p>
        </p:txBody>
      </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19</a:t>
            </a:fld>
            <a:endParaRPr lang="en-US" altLang="ja-JP" sz="2400">
              <a:solidFill>
                <a:srgbClr val="000000"/>
              </a:solidFill>
              <a:latin typeface="Tahoma" pitchFamily="34" charset="0"/>
            </a:endParaRPr>
          </a:p>
        </p:txBody>
      </p:sp>
      <p:sp>
        <p:nvSpPr>
          <p:cNvPr id="7183" name="テキスト ボックス 16"/>
          <p:cNvSpPr txBox="1">
            <a:spLocks noChangeArrowheads="1"/>
          </p:cNvSpPr>
          <p:nvPr/>
        </p:nvSpPr>
        <p:spPr bwMode="auto">
          <a:xfrm>
            <a:off x="2699792" y="982346"/>
            <a:ext cx="2952328" cy="4001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a:latin typeface="+mn-lt"/>
              </a:rPr>
              <a:t>icntl</a:t>
            </a:r>
            <a:r>
              <a:rPr lang="en-US" altLang="ja-JP" sz="2000" dirty="0">
                <a:latin typeface="+mn-lt"/>
              </a:rPr>
              <a:t>=8</a:t>
            </a:r>
            <a:r>
              <a:rPr lang="ja-JP" altLang="en-US" sz="2000" dirty="0">
                <a:latin typeface="+mn-lt"/>
              </a:rPr>
              <a:t>と</a:t>
            </a:r>
            <a:r>
              <a:rPr lang="en-US" altLang="ja-JP" sz="2000" dirty="0">
                <a:latin typeface="+mn-lt"/>
              </a:rPr>
              <a:t>0</a:t>
            </a:r>
            <a:r>
              <a:rPr lang="ja-JP" altLang="en-US" sz="2000" dirty="0">
                <a:latin typeface="+mn-lt"/>
              </a:rPr>
              <a:t>で</a:t>
            </a:r>
            <a:r>
              <a:rPr lang="en-US" altLang="ja-JP" sz="2000" dirty="0">
                <a:latin typeface="+mn-lt"/>
              </a:rPr>
              <a:t>PHITS</a:t>
            </a:r>
            <a:r>
              <a:rPr lang="ja-JP" altLang="en-US" sz="2000" dirty="0">
                <a:latin typeface="+mn-lt"/>
              </a:rPr>
              <a:t>を実行</a:t>
            </a:r>
            <a:endParaRPr lang="en-US" altLang="ja-JP" sz="2000" dirty="0">
              <a:latin typeface="+mn-lt"/>
            </a:endParaRPr>
          </a:p>
        </p:txBody>
      </p:sp>
      <p:sp>
        <p:nvSpPr>
          <p:cNvPr id="7185" name="Text Box 1030"/>
          <p:cNvSpPr txBox="1">
            <a:spLocks noChangeArrowheads="1"/>
          </p:cNvSpPr>
          <p:nvPr/>
        </p:nvSpPr>
        <p:spPr bwMode="auto">
          <a:xfrm>
            <a:off x="5975350" y="5929313"/>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19" name="Text Box 1030"/>
          <p:cNvSpPr txBox="1">
            <a:spLocks noChangeArrowheads="1"/>
          </p:cNvSpPr>
          <p:nvPr/>
        </p:nvSpPr>
        <p:spPr bwMode="auto">
          <a:xfrm>
            <a:off x="485329" y="1107326"/>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sp>
        <p:nvSpPr>
          <p:cNvPr id="20" name="Text Box 1031"/>
          <p:cNvSpPr txBox="1">
            <a:spLocks noChangeArrowheads="1"/>
          </p:cNvSpPr>
          <p:nvPr/>
        </p:nvSpPr>
        <p:spPr bwMode="auto">
          <a:xfrm>
            <a:off x="540891" y="1645489"/>
            <a:ext cx="3239021" cy="4591823"/>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S o u r c e ]</a:t>
            </a:r>
          </a:p>
          <a:p>
            <a:pPr eaLnBrk="1" hangingPunct="1">
              <a:spcBef>
                <a:spcPct val="0"/>
              </a:spcBef>
              <a:buFontTx/>
              <a:buNone/>
            </a:pPr>
            <a:r>
              <a:rPr lang="pt-BR" altLang="ja-JP" sz="1400" dirty="0">
                <a:solidFill>
                  <a:srgbClr val="000000"/>
                </a:solidFill>
                <a:latin typeface="Tahoma" pitchFamily="34" charset="0"/>
              </a:rPr>
              <a:t>  s-type = 1</a:t>
            </a:r>
          </a:p>
          <a:p>
            <a:pPr eaLnBrk="1" hangingPunct="1">
              <a:spcBef>
                <a:spcPct val="0"/>
              </a:spcBef>
              <a:buFontTx/>
              <a:buNone/>
            </a:pPr>
            <a:r>
              <a:rPr lang="pt-BR" altLang="ja-JP" sz="1400" dirty="0">
                <a:solidFill>
                  <a:srgbClr val="000000"/>
                </a:solidFill>
                <a:latin typeface="Tahoma" pitchFamily="34" charset="0"/>
              </a:rPr>
              <a:t>    proj = proton</a:t>
            </a:r>
          </a:p>
          <a:p>
            <a:pPr eaLnBrk="1" hangingPunct="1">
              <a:spcBef>
                <a:spcPct val="0"/>
              </a:spcBef>
              <a:buFontTx/>
              <a:buNone/>
            </a:pPr>
            <a:r>
              <a:rPr lang="pt-BR" altLang="ja-JP" sz="1400" dirty="0">
                <a:solidFill>
                  <a:srgbClr val="000000"/>
                </a:solidFill>
                <a:latin typeface="Tahoma" pitchFamily="34" charset="0"/>
              </a:rPr>
              <a:t>     dir = 1</a:t>
            </a:r>
          </a:p>
          <a:p>
            <a:pPr eaLnBrk="1" hangingPunct="1">
              <a:spcBef>
                <a:spcPct val="0"/>
              </a:spcBef>
              <a:buFontTx/>
              <a:buNone/>
            </a:pPr>
            <a:r>
              <a:rPr lang="pt-BR" altLang="ja-JP" sz="1400" dirty="0">
                <a:solidFill>
                  <a:srgbClr val="000000"/>
                </a:solidFill>
                <a:latin typeface="Tahoma" pitchFamily="34" charset="0"/>
              </a:rPr>
              <a:t>      r0 = 2.5</a:t>
            </a:r>
          </a:p>
          <a:p>
            <a:pPr eaLnBrk="1" hangingPunct="1">
              <a:spcBef>
                <a:spcPct val="0"/>
              </a:spcBef>
              <a:buFontTx/>
              <a:buNone/>
            </a:pPr>
            <a:r>
              <a:rPr lang="pt-BR" altLang="ja-JP" sz="1400" dirty="0">
                <a:solidFill>
                  <a:srgbClr val="000000"/>
                </a:solidFill>
                <a:latin typeface="Tahoma" pitchFamily="34" charset="0"/>
              </a:rPr>
              <a:t>      z0 = -10. </a:t>
            </a:r>
          </a:p>
          <a:p>
            <a:pPr eaLnBrk="1" hangingPunct="1">
              <a:spcBef>
                <a:spcPct val="0"/>
              </a:spcBef>
              <a:buFontTx/>
              <a:buNone/>
            </a:pPr>
            <a:r>
              <a:rPr lang="pt-BR" altLang="ja-JP" sz="1400" dirty="0">
                <a:solidFill>
                  <a:srgbClr val="000000"/>
                </a:solidFill>
                <a:latin typeface="Tahoma" pitchFamily="34" charset="0"/>
              </a:rPr>
              <a:t>      z1 = -10.</a:t>
            </a:r>
          </a:p>
          <a:p>
            <a:pPr eaLnBrk="1" hangingPunct="1">
              <a:spcBef>
                <a:spcPct val="0"/>
              </a:spcBef>
              <a:buFontTx/>
              <a:buNone/>
            </a:pPr>
            <a:r>
              <a:rPr lang="pt-BR" altLang="ja-JP" sz="1400" dirty="0">
                <a:solidFill>
                  <a:srgbClr val="000000"/>
                </a:solidFill>
                <a:latin typeface="Tahoma" pitchFamily="34" charset="0"/>
              </a:rPr>
              <a:t>      e0 = 200</a:t>
            </a: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S u r f a c e ]</a:t>
            </a:r>
          </a:p>
          <a:p>
            <a:pPr eaLnBrk="1" hangingPunct="1">
              <a:spcBef>
                <a:spcPct val="0"/>
              </a:spcBef>
              <a:buFontTx/>
              <a:buNone/>
            </a:pPr>
            <a:r>
              <a:rPr lang="pt-BR" altLang="ja-JP" sz="1400" dirty="0">
                <a:solidFill>
                  <a:srgbClr val="000000"/>
                </a:solidFill>
                <a:latin typeface="Tahoma" pitchFamily="34" charset="0"/>
              </a:rPr>
              <a:t>  10  so     500.</a:t>
            </a:r>
          </a:p>
          <a:p>
            <a:pPr eaLnBrk="1" hangingPunct="1">
              <a:spcBef>
                <a:spcPct val="0"/>
              </a:spcBef>
              <a:buFontTx/>
              <a:buNone/>
            </a:pPr>
            <a:r>
              <a:rPr lang="pt-BR" altLang="ja-JP" sz="1400" dirty="0">
                <a:solidFill>
                  <a:srgbClr val="000000"/>
                </a:solidFill>
                <a:latin typeface="Tahoma" pitchFamily="34" charset="0"/>
              </a:rPr>
              <a:t>  11  cz       5.</a:t>
            </a:r>
          </a:p>
          <a:p>
            <a:pPr eaLnBrk="1" hangingPunct="1">
              <a:spcBef>
                <a:spcPct val="0"/>
              </a:spcBef>
              <a:buFontTx/>
              <a:buNone/>
            </a:pPr>
            <a:r>
              <a:rPr lang="pt-BR" altLang="ja-JP" sz="1400" dirty="0">
                <a:solidFill>
                  <a:srgbClr val="000000"/>
                </a:solidFill>
                <a:latin typeface="Tahoma" pitchFamily="34" charset="0"/>
              </a:rPr>
              <a:t>  12  pz       0.</a:t>
            </a:r>
          </a:p>
          <a:p>
            <a:pPr eaLnBrk="1" hangingPunct="1">
              <a:spcBef>
                <a:spcPct val="0"/>
              </a:spcBef>
              <a:buFontTx/>
              <a:buNone/>
            </a:pPr>
            <a:r>
              <a:rPr lang="pt-BR" altLang="ja-JP" sz="1400" dirty="0">
                <a:solidFill>
                  <a:srgbClr val="000000"/>
                </a:solidFill>
                <a:latin typeface="Tahoma" pitchFamily="34" charset="0"/>
              </a:rPr>
              <a:t>  13  pz      10.</a:t>
            </a: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100    -1     10</a:t>
            </a:r>
          </a:p>
          <a:p>
            <a:pPr eaLnBrk="1" hangingPunct="1">
              <a:spcBef>
                <a:spcPct val="0"/>
              </a:spcBef>
              <a:buFontTx/>
              <a:buNone/>
            </a:pPr>
            <a:r>
              <a:rPr lang="pt-BR" altLang="ja-JP" sz="1400" dirty="0">
                <a:solidFill>
                  <a:srgbClr val="000000"/>
                </a:solidFill>
                <a:latin typeface="Tahoma" pitchFamily="34" charset="0"/>
              </a:rPr>
              <a:t> 101     0    -11  12  -13  trcl=1</a:t>
            </a:r>
          </a:p>
          <a:p>
            <a:pPr eaLnBrk="1" hangingPunct="1">
              <a:spcBef>
                <a:spcPct val="0"/>
              </a:spcBef>
              <a:buFontTx/>
              <a:buNone/>
            </a:pPr>
            <a:r>
              <a:rPr lang="pt-BR" altLang="ja-JP" sz="1400" dirty="0">
                <a:solidFill>
                  <a:srgbClr val="000000"/>
                </a:solidFill>
                <a:latin typeface="Tahoma" pitchFamily="34" charset="0"/>
              </a:rPr>
              <a:t> 102     0    -11  12  -13  trcl=2</a:t>
            </a:r>
          </a:p>
          <a:p>
            <a:pPr eaLnBrk="1" hangingPunct="1">
              <a:spcBef>
                <a:spcPct val="0"/>
              </a:spcBef>
              <a:buFontTx/>
              <a:buNone/>
            </a:pPr>
            <a:r>
              <a:rPr lang="pt-BR" altLang="ja-JP" sz="1400" dirty="0">
                <a:solidFill>
                  <a:srgbClr val="000000"/>
                </a:solidFill>
                <a:latin typeface="Tahoma" pitchFamily="34" charset="0"/>
              </a:rPr>
              <a:t> 103     0    -11  12  -13  trcl=3</a:t>
            </a:r>
          </a:p>
          <a:p>
            <a:pPr eaLnBrk="1" hangingPunct="1">
              <a:spcBef>
                <a:spcPct val="0"/>
              </a:spcBef>
              <a:buFontTx/>
              <a:buNone/>
            </a:pPr>
            <a:r>
              <a:rPr lang="pt-BR" altLang="ja-JP" sz="1400" dirty="0">
                <a:solidFill>
                  <a:srgbClr val="000000"/>
                </a:solidFill>
                <a:latin typeface="Tahoma" pitchFamily="34" charset="0"/>
              </a:rPr>
              <a:t> 110     0    -10  #101 #102 #103</a:t>
            </a:r>
          </a:p>
        </p:txBody>
      </p:sp>
      <p:sp>
        <p:nvSpPr>
          <p:cNvPr id="2" name="テキスト ボックス 1"/>
          <p:cNvSpPr txBox="1"/>
          <p:nvPr/>
        </p:nvSpPr>
        <p:spPr>
          <a:xfrm>
            <a:off x="5436096" y="1788785"/>
            <a:ext cx="910827" cy="400110"/>
          </a:xfrm>
          <a:prstGeom prst="rect">
            <a:avLst/>
          </a:prstGeom>
          <a:solidFill>
            <a:schemeClr val="bg1"/>
          </a:solidFill>
        </p:spPr>
        <p:txBody>
          <a:bodyPr wrap="none" rtlCol="0">
            <a:spAutoFit/>
          </a:bodyPr>
          <a:lstStyle/>
          <a:p>
            <a:r>
              <a:rPr kumimoji="1" lang="en-US" altLang="ja-JP" sz="2000" dirty="0" err="1"/>
              <a:t>icntl</a:t>
            </a:r>
            <a:r>
              <a:rPr kumimoji="1" lang="en-US" altLang="ja-JP" sz="2000" dirty="0"/>
              <a:t>=8</a:t>
            </a:r>
            <a:endParaRPr kumimoji="1" lang="ja-JP" altLang="en-US" sz="2000" dirty="0"/>
          </a:p>
        </p:txBody>
      </p:sp>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956" t="5700" r="7996" b="6483"/>
          <a:stretch/>
        </p:blipFill>
        <p:spPr bwMode="auto">
          <a:xfrm>
            <a:off x="4614364" y="3856186"/>
            <a:ext cx="4440736" cy="217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5436095" y="4005064"/>
            <a:ext cx="910827" cy="400110"/>
          </a:xfrm>
          <a:prstGeom prst="rect">
            <a:avLst/>
          </a:prstGeom>
          <a:solidFill>
            <a:schemeClr val="bg1"/>
          </a:solidFill>
        </p:spPr>
        <p:txBody>
          <a:bodyPr wrap="none" rtlCol="0">
            <a:spAutoFit/>
          </a:bodyPr>
          <a:lstStyle/>
          <a:p>
            <a:r>
              <a:rPr kumimoji="1" lang="en-US" altLang="ja-JP" sz="2000" dirty="0" err="1"/>
              <a:t>icntl</a:t>
            </a:r>
            <a:r>
              <a:rPr kumimoji="1" lang="en-US" altLang="ja-JP" sz="2000" dirty="0"/>
              <a:t>=0</a:t>
            </a:r>
            <a:endParaRPr kumimoji="1" lang="ja-JP" altLang="en-US" sz="2000" dirty="0"/>
          </a:p>
        </p:txBody>
      </p:sp>
      <p:sp>
        <p:nvSpPr>
          <p:cNvPr id="1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366830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1508"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2150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B8D4CA08-D3ED-4F05-9E70-5EE78F275C0E}" type="slidenum">
              <a:rPr lang="en-US" altLang="ja-JP" sz="2400">
                <a:solidFill>
                  <a:srgbClr val="000000"/>
                </a:solidFill>
                <a:latin typeface="Tahoma" pitchFamily="34" charset="0"/>
              </a:rPr>
              <a:pPr algn="ctr" eaLnBrk="1" hangingPunct="1">
                <a:spcBef>
                  <a:spcPct val="50000"/>
                </a:spcBef>
                <a:buFontTx/>
                <a:buNone/>
              </a:pPr>
              <a:t>2</a:t>
            </a:fld>
            <a:endParaRPr lang="en-US" altLang="ja-JP" sz="2400">
              <a:solidFill>
                <a:srgbClr val="000000"/>
              </a:solidFill>
              <a:latin typeface="Tahoma" pitchFamily="34" charset="0"/>
            </a:endParaRPr>
          </a:p>
        </p:txBody>
      </p:sp>
      <p:sp>
        <p:nvSpPr>
          <p:cNvPr id="21510"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
        <p:nvSpPr>
          <p:cNvPr id="21511" name="AutoShape 2051"/>
          <p:cNvSpPr>
            <a:spLocks noChangeArrowheads="1"/>
          </p:cNvSpPr>
          <p:nvPr/>
        </p:nvSpPr>
        <p:spPr bwMode="auto">
          <a:xfrm>
            <a:off x="808038" y="1397000"/>
            <a:ext cx="7345362" cy="3760192"/>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21512" name="テキスト ボックス 16"/>
          <p:cNvSpPr txBox="1">
            <a:spLocks noChangeArrowheads="1"/>
          </p:cNvSpPr>
          <p:nvPr/>
        </p:nvSpPr>
        <p:spPr bwMode="auto">
          <a:xfrm>
            <a:off x="1889125" y="1628775"/>
            <a:ext cx="420371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19138" indent="-719138"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ts val="1800"/>
              </a:spcBef>
              <a:buFontTx/>
              <a:buAutoNum type="arabicPeriod"/>
              <a:defRPr/>
            </a:pPr>
            <a:r>
              <a:rPr lang="en-US" altLang="ja-JP" sz="4000" dirty="0">
                <a:solidFill>
                  <a:srgbClr val="FF0000"/>
                </a:solidFill>
                <a:latin typeface="+mn-lt"/>
              </a:rPr>
              <a:t>[transform]</a:t>
            </a:r>
          </a:p>
          <a:p>
            <a:pPr eaLnBrk="1" hangingPunct="1">
              <a:spcBef>
                <a:spcPts val="1800"/>
              </a:spcBef>
              <a:buFontTx/>
              <a:buAutoNum type="arabicPeriod"/>
              <a:defRPr/>
            </a:pPr>
            <a:r>
              <a:rPr lang="en-US" altLang="ja-JP" sz="4000" dirty="0">
                <a:latin typeface="+mn-lt"/>
              </a:rPr>
              <a:t>[magnetic field]</a:t>
            </a:r>
          </a:p>
          <a:p>
            <a:pPr eaLnBrk="1" hangingPunct="1">
              <a:spcBef>
                <a:spcPts val="1800"/>
              </a:spcBef>
              <a:buFontTx/>
              <a:buAutoNum type="arabicPeriod"/>
              <a:defRPr/>
            </a:pPr>
            <a:r>
              <a:rPr lang="en-US" altLang="ja-JP" sz="4000" dirty="0">
                <a:latin typeface="+mn-lt"/>
              </a:rPr>
              <a:t>[multiplier]</a:t>
            </a:r>
          </a:p>
          <a:p>
            <a:pPr eaLnBrk="1" hangingPunct="1">
              <a:spcBef>
                <a:spcPts val="1800"/>
              </a:spcBef>
              <a:buFontTx/>
              <a:buAutoNum type="arabicPeriod"/>
              <a:defRPr/>
            </a:pPr>
            <a:r>
              <a:rPr lang="en-US" altLang="ja-JP" sz="4000" dirty="0">
                <a:latin typeface="+mn-lt"/>
              </a:rPr>
              <a:t>[counter]</a:t>
            </a:r>
          </a:p>
        </p:txBody>
      </p:sp>
    </p:spTree>
    <p:extLst>
      <p:ext uri="{BB962C8B-B14F-4D97-AF65-F5344CB8AC3E}">
        <p14:creationId xmlns:p14="http://schemas.microsoft.com/office/powerpoint/2010/main" val="18102379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956" t="5700" r="7996" b="6483"/>
          <a:stretch/>
        </p:blipFill>
        <p:spPr bwMode="auto">
          <a:xfrm>
            <a:off x="4431802" y="3637527"/>
            <a:ext cx="4440736" cy="217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20</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683912" y="1043285"/>
            <a:ext cx="57380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103</a:t>
            </a:r>
            <a:r>
              <a:rPr lang="ja-JP" altLang="en-US" sz="2400" dirty="0">
                <a:solidFill>
                  <a:srgbClr val="000000"/>
                </a:solidFill>
                <a:latin typeface="+mn-lt"/>
              </a:rPr>
              <a:t>に</a:t>
            </a:r>
            <a:r>
              <a:rPr lang="en-US" altLang="ja-JP" sz="2400" dirty="0">
                <a:solidFill>
                  <a:srgbClr val="000000"/>
                </a:solidFill>
                <a:latin typeface="+mn-lt"/>
              </a:rPr>
              <a:t>2</a:t>
            </a:r>
            <a:r>
              <a:rPr lang="ja-JP" altLang="en-US" sz="2400" dirty="0">
                <a:solidFill>
                  <a:srgbClr val="000000"/>
                </a:solidFill>
                <a:latin typeface="+mn-lt"/>
              </a:rPr>
              <a:t>重極磁場を設定してみましょう。</a:t>
            </a:r>
            <a:endParaRPr lang="en-US" altLang="ja-JP" sz="2400" dirty="0">
              <a:solidFill>
                <a:srgbClr val="000000"/>
              </a:solidFill>
              <a:latin typeface="+mn-lt"/>
            </a:endParaRPr>
          </a:p>
        </p:txBody>
      </p:sp>
      <p:sp>
        <p:nvSpPr>
          <p:cNvPr id="21" name="Text Box 1030"/>
          <p:cNvSpPr txBox="1">
            <a:spLocks noChangeArrowheads="1"/>
          </p:cNvSpPr>
          <p:nvPr/>
        </p:nvSpPr>
        <p:spPr bwMode="auto">
          <a:xfrm>
            <a:off x="6010746" y="5797432"/>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 name="テキスト ボックス 1"/>
          <p:cNvSpPr txBox="1"/>
          <p:nvPr/>
        </p:nvSpPr>
        <p:spPr>
          <a:xfrm>
            <a:off x="1921460" y="1628800"/>
            <a:ext cx="5945858" cy="830997"/>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dirty="0"/>
              <a:t>[parameters]</a:t>
            </a:r>
            <a:r>
              <a:rPr kumimoji="1" lang="ja-JP" altLang="en-US" dirty="0"/>
              <a:t>にある</a:t>
            </a:r>
            <a:r>
              <a:rPr lang="en-US" altLang="ja-JP" dirty="0" err="1"/>
              <a:t>imagnf</a:t>
            </a:r>
            <a:r>
              <a:rPr lang="ja-JP" altLang="en-US" dirty="0"/>
              <a:t>を有効にする</a:t>
            </a:r>
            <a:r>
              <a:rPr kumimoji="1" lang="ja-JP" altLang="en-US" dirty="0"/>
              <a:t>。</a:t>
            </a:r>
            <a:endParaRPr kumimoji="1" lang="en-US" altLang="ja-JP" dirty="0"/>
          </a:p>
          <a:p>
            <a:pPr marL="342900" indent="-342900">
              <a:buFont typeface="Arial" panose="020B0604020202020204" pitchFamily="34" charset="0"/>
              <a:buChar char="•"/>
            </a:pPr>
            <a:r>
              <a:rPr lang="en-US" altLang="ja-JP" dirty="0"/>
              <a:t>[Magnetic Field]</a:t>
            </a:r>
            <a:r>
              <a:rPr lang="ja-JP" altLang="en-US" dirty="0"/>
              <a:t>の設定を確認する。</a:t>
            </a:r>
            <a:endParaRPr kumimoji="1" lang="ja-JP" altLang="en-US" dirty="0"/>
          </a:p>
        </p:txBody>
      </p:sp>
      <p:sp>
        <p:nvSpPr>
          <p:cNvPr id="25" name="Text Box 1030"/>
          <p:cNvSpPr txBox="1">
            <a:spLocks noChangeArrowheads="1"/>
          </p:cNvSpPr>
          <p:nvPr/>
        </p:nvSpPr>
        <p:spPr bwMode="auto">
          <a:xfrm>
            <a:off x="485329" y="2606997"/>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sp>
        <p:nvSpPr>
          <p:cNvPr id="26" name="Text Box 1031"/>
          <p:cNvSpPr txBox="1">
            <a:spLocks noChangeArrowheads="1"/>
          </p:cNvSpPr>
          <p:nvPr/>
        </p:nvSpPr>
        <p:spPr bwMode="auto">
          <a:xfrm>
            <a:off x="686693" y="3140968"/>
            <a:ext cx="3597275" cy="26685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latin typeface="Tahoma" pitchFamily="34" charset="0"/>
              </a:rPr>
              <a:t>$</a:t>
            </a: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typ</a:t>
            </a:r>
            <a:r>
              <a:rPr lang="en-US" altLang="ja-JP" sz="1400" dirty="0">
                <a:solidFill>
                  <a:srgbClr val="000000"/>
                </a:solidFill>
                <a:latin typeface="Tahoma" pitchFamily="34" charset="0"/>
              </a:rPr>
              <a:t>   gap   </a:t>
            </a:r>
            <a:r>
              <a:rPr lang="en-US" altLang="ja-JP" sz="1400" dirty="0" err="1">
                <a:solidFill>
                  <a:srgbClr val="000000"/>
                </a:solidFill>
                <a:latin typeface="Tahoma" pitchFamily="34" charset="0"/>
              </a:rPr>
              <a:t>mgf</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103     2    10   100</a:t>
            </a:r>
          </a:p>
        </p:txBody>
      </p:sp>
      <p:cxnSp>
        <p:nvCxnSpPr>
          <p:cNvPr id="28" name="直線コネクタ 27"/>
          <p:cNvCxnSpPr/>
          <p:nvPr/>
        </p:nvCxnSpPr>
        <p:spPr>
          <a:xfrm>
            <a:off x="686693" y="4221088"/>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Line 24"/>
          <p:cNvSpPr>
            <a:spLocks noChangeShapeType="1"/>
          </p:cNvSpPr>
          <p:nvPr/>
        </p:nvSpPr>
        <p:spPr bwMode="auto">
          <a:xfrm flipV="1">
            <a:off x="6908272" y="3294773"/>
            <a:ext cx="242788" cy="1025996"/>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 name="テキスト ボックス 2"/>
          <p:cNvSpPr txBox="1"/>
          <p:nvPr/>
        </p:nvSpPr>
        <p:spPr>
          <a:xfrm>
            <a:off x="6562545" y="2868905"/>
            <a:ext cx="2071401" cy="400110"/>
          </a:xfrm>
          <a:prstGeom prst="rect">
            <a:avLst/>
          </a:prstGeom>
          <a:noFill/>
        </p:spPr>
        <p:txBody>
          <a:bodyPr wrap="none" rtlCol="0">
            <a:spAutoFit/>
          </a:bodyPr>
          <a:lstStyle/>
          <a:p>
            <a:r>
              <a:rPr kumimoji="1" lang="en-US" altLang="ja-JP" sz="2000" dirty="0"/>
              <a:t>2</a:t>
            </a:r>
            <a:r>
              <a:rPr kumimoji="1" lang="ja-JP" altLang="en-US" sz="2000" dirty="0"/>
              <a:t>重極磁場を設定</a:t>
            </a:r>
          </a:p>
        </p:txBody>
      </p:sp>
      <p:sp>
        <p:nvSpPr>
          <p:cNvPr id="1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403413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0" t="4364" r="6944" b="3652"/>
          <a:stretch/>
        </p:blipFill>
        <p:spPr bwMode="auto">
          <a:xfrm>
            <a:off x="4557231" y="3629887"/>
            <a:ext cx="4394154" cy="214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21</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r>
              <a:rPr lang="ja-JP" altLang="en-US" sz="4800" kern="0" dirty="0">
                <a:latin typeface="Century Gothic" panose="020B0502020202020204" pitchFamily="34" charset="0"/>
              </a:rPr>
              <a:t>の答え合わせ</a:t>
            </a:r>
          </a:p>
        </p:txBody>
      </p:sp>
      <p:sp>
        <p:nvSpPr>
          <p:cNvPr id="21" name="Text Box 1030"/>
          <p:cNvSpPr txBox="1">
            <a:spLocks noChangeArrowheads="1"/>
          </p:cNvSpPr>
          <p:nvPr/>
        </p:nvSpPr>
        <p:spPr bwMode="auto">
          <a:xfrm>
            <a:off x="6010746" y="5797432"/>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5" name="Text Box 1030"/>
          <p:cNvSpPr txBox="1">
            <a:spLocks noChangeArrowheads="1"/>
          </p:cNvSpPr>
          <p:nvPr/>
        </p:nvSpPr>
        <p:spPr bwMode="auto">
          <a:xfrm>
            <a:off x="485329" y="2606997"/>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sp>
        <p:nvSpPr>
          <p:cNvPr id="26" name="Text Box 1031"/>
          <p:cNvSpPr txBox="1">
            <a:spLocks noChangeArrowheads="1"/>
          </p:cNvSpPr>
          <p:nvPr/>
        </p:nvSpPr>
        <p:spPr bwMode="auto">
          <a:xfrm>
            <a:off x="686693" y="3140968"/>
            <a:ext cx="3597275" cy="26685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typ</a:t>
            </a:r>
            <a:r>
              <a:rPr lang="en-US" altLang="ja-JP" sz="1400" dirty="0">
                <a:solidFill>
                  <a:srgbClr val="000000"/>
                </a:solidFill>
                <a:latin typeface="Tahoma" pitchFamily="34" charset="0"/>
              </a:rPr>
              <a:t>   gap   </a:t>
            </a:r>
            <a:r>
              <a:rPr lang="en-US" altLang="ja-JP" sz="1400" dirty="0" err="1">
                <a:solidFill>
                  <a:srgbClr val="000000"/>
                </a:solidFill>
                <a:latin typeface="Tahoma" pitchFamily="34" charset="0"/>
              </a:rPr>
              <a:t>mgf</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103     2    10   100</a:t>
            </a:r>
          </a:p>
        </p:txBody>
      </p:sp>
      <p:cxnSp>
        <p:nvCxnSpPr>
          <p:cNvPr id="28" name="直線コネクタ 27"/>
          <p:cNvCxnSpPr/>
          <p:nvPr/>
        </p:nvCxnSpPr>
        <p:spPr>
          <a:xfrm>
            <a:off x="686693" y="4221088"/>
            <a:ext cx="2128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Line 24"/>
          <p:cNvSpPr>
            <a:spLocks noChangeShapeType="1"/>
          </p:cNvSpPr>
          <p:nvPr/>
        </p:nvSpPr>
        <p:spPr bwMode="auto">
          <a:xfrm flipV="1">
            <a:off x="7821696" y="3355498"/>
            <a:ext cx="121394" cy="1441653"/>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 name="テキスト ボックス 2"/>
          <p:cNvSpPr txBox="1"/>
          <p:nvPr/>
        </p:nvSpPr>
        <p:spPr>
          <a:xfrm>
            <a:off x="7151060" y="2940913"/>
            <a:ext cx="1617751" cy="400110"/>
          </a:xfrm>
          <a:prstGeom prst="rect">
            <a:avLst/>
          </a:prstGeom>
          <a:noFill/>
        </p:spPr>
        <p:txBody>
          <a:bodyPr wrap="none" rtlCol="0">
            <a:spAutoFit/>
          </a:bodyPr>
          <a:lstStyle/>
          <a:p>
            <a:r>
              <a:rPr kumimoji="1" lang="en-US" altLang="ja-JP" sz="2000" dirty="0"/>
              <a:t>-X</a:t>
            </a:r>
            <a:r>
              <a:rPr kumimoji="1" lang="ja-JP" altLang="en-US" sz="2000" dirty="0"/>
              <a:t>方向に動く</a:t>
            </a:r>
          </a:p>
        </p:txBody>
      </p:sp>
      <p:sp>
        <p:nvSpPr>
          <p:cNvPr id="15" name="テキスト ボックス 20"/>
          <p:cNvSpPr txBox="1">
            <a:spLocks noChangeArrowheads="1"/>
          </p:cNvSpPr>
          <p:nvPr/>
        </p:nvSpPr>
        <p:spPr bwMode="auto">
          <a:xfrm>
            <a:off x="1683912" y="1043285"/>
            <a:ext cx="57380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103</a:t>
            </a:r>
            <a:r>
              <a:rPr lang="ja-JP" altLang="en-US" sz="2400" dirty="0">
                <a:solidFill>
                  <a:srgbClr val="000000"/>
                </a:solidFill>
                <a:latin typeface="+mn-lt"/>
              </a:rPr>
              <a:t>に</a:t>
            </a:r>
            <a:r>
              <a:rPr lang="en-US" altLang="ja-JP" sz="2400" dirty="0">
                <a:solidFill>
                  <a:srgbClr val="000000"/>
                </a:solidFill>
                <a:latin typeface="+mn-lt"/>
              </a:rPr>
              <a:t>2</a:t>
            </a:r>
            <a:r>
              <a:rPr lang="ja-JP" altLang="en-US" sz="2400" dirty="0">
                <a:solidFill>
                  <a:srgbClr val="000000"/>
                </a:solidFill>
                <a:latin typeface="+mn-lt"/>
              </a:rPr>
              <a:t>重極磁場を設定してみましょう。</a:t>
            </a:r>
            <a:endParaRPr lang="en-US" altLang="ja-JP" sz="2400" dirty="0">
              <a:solidFill>
                <a:srgbClr val="000000"/>
              </a:solidFill>
              <a:latin typeface="+mn-lt"/>
            </a:endParaRPr>
          </a:p>
        </p:txBody>
      </p:sp>
      <p:sp>
        <p:nvSpPr>
          <p:cNvPr id="1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49072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0" t="4364" r="6944" b="3652"/>
          <a:stretch/>
        </p:blipFill>
        <p:spPr bwMode="auto">
          <a:xfrm>
            <a:off x="4557231" y="3629887"/>
            <a:ext cx="4394154" cy="214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22</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638193" y="1043285"/>
            <a:ext cx="567929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103</a:t>
            </a:r>
            <a:r>
              <a:rPr lang="ja-JP" altLang="en-US" sz="2400" dirty="0">
                <a:solidFill>
                  <a:srgbClr val="000000"/>
                </a:solidFill>
                <a:latin typeface="+mn-lt"/>
              </a:rPr>
              <a:t>に</a:t>
            </a:r>
            <a:r>
              <a:rPr lang="en-US" altLang="ja-JP" sz="2400" dirty="0">
                <a:solidFill>
                  <a:srgbClr val="000000"/>
                </a:solidFill>
                <a:latin typeface="+mn-lt"/>
              </a:rPr>
              <a:t>4</a:t>
            </a:r>
            <a:r>
              <a:rPr lang="ja-JP" altLang="en-US" sz="2400" dirty="0">
                <a:solidFill>
                  <a:srgbClr val="000000"/>
                </a:solidFill>
                <a:latin typeface="+mn-lt"/>
              </a:rPr>
              <a:t>重極磁場を設定してみましょう。</a:t>
            </a:r>
            <a:endParaRPr lang="en-US" altLang="ja-JP" sz="2400" dirty="0">
              <a:solidFill>
                <a:srgbClr val="000000"/>
              </a:solidFill>
              <a:latin typeface="+mn-lt"/>
            </a:endParaRPr>
          </a:p>
        </p:txBody>
      </p:sp>
      <p:sp>
        <p:nvSpPr>
          <p:cNvPr id="21" name="Text Box 1030"/>
          <p:cNvSpPr txBox="1">
            <a:spLocks noChangeArrowheads="1"/>
          </p:cNvSpPr>
          <p:nvPr/>
        </p:nvSpPr>
        <p:spPr bwMode="auto">
          <a:xfrm>
            <a:off x="6010746" y="5797432"/>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 name="テキスト ボックス 1"/>
          <p:cNvSpPr txBox="1"/>
          <p:nvPr/>
        </p:nvSpPr>
        <p:spPr>
          <a:xfrm>
            <a:off x="1921460" y="1628800"/>
            <a:ext cx="5396029" cy="461665"/>
          </a:xfrm>
          <a:prstGeom prst="rect">
            <a:avLst/>
          </a:prstGeom>
          <a:noFill/>
        </p:spPr>
        <p:txBody>
          <a:bodyPr wrap="none" rtlCol="0">
            <a:spAutoFit/>
          </a:bodyPr>
          <a:lstStyle/>
          <a:p>
            <a:pPr marL="342900" indent="-342900">
              <a:buFont typeface="Arial" panose="020B0604020202020204" pitchFamily="34" charset="0"/>
              <a:buChar char="•"/>
            </a:pPr>
            <a:r>
              <a:rPr lang="en-US" altLang="ja-JP" dirty="0"/>
              <a:t>[Magnetic Field]</a:t>
            </a:r>
            <a:r>
              <a:rPr lang="ja-JP" altLang="en-US" dirty="0"/>
              <a:t>の</a:t>
            </a:r>
            <a:r>
              <a:rPr lang="en-US" altLang="ja-JP" dirty="0" err="1"/>
              <a:t>typ</a:t>
            </a:r>
            <a:r>
              <a:rPr lang="ja-JP" altLang="en-US" dirty="0"/>
              <a:t>を</a:t>
            </a:r>
            <a:r>
              <a:rPr lang="en-US" altLang="ja-JP" dirty="0"/>
              <a:t>4</a:t>
            </a:r>
            <a:r>
              <a:rPr lang="ja-JP" altLang="en-US" dirty="0"/>
              <a:t>に変更する。</a:t>
            </a:r>
            <a:endParaRPr kumimoji="1" lang="ja-JP" altLang="en-US" dirty="0"/>
          </a:p>
        </p:txBody>
      </p:sp>
      <p:sp>
        <p:nvSpPr>
          <p:cNvPr id="25" name="Text Box 1030"/>
          <p:cNvSpPr txBox="1">
            <a:spLocks noChangeArrowheads="1"/>
          </p:cNvSpPr>
          <p:nvPr/>
        </p:nvSpPr>
        <p:spPr bwMode="auto">
          <a:xfrm>
            <a:off x="485329" y="2606997"/>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sp>
        <p:nvSpPr>
          <p:cNvPr id="26" name="Text Box 1031"/>
          <p:cNvSpPr txBox="1">
            <a:spLocks noChangeArrowheads="1"/>
          </p:cNvSpPr>
          <p:nvPr/>
        </p:nvSpPr>
        <p:spPr bwMode="auto">
          <a:xfrm>
            <a:off x="686693" y="3140968"/>
            <a:ext cx="3597275" cy="26685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typ</a:t>
            </a:r>
            <a:r>
              <a:rPr lang="en-US" altLang="ja-JP" sz="1400" dirty="0">
                <a:solidFill>
                  <a:srgbClr val="000000"/>
                </a:solidFill>
                <a:latin typeface="Tahoma" pitchFamily="34" charset="0"/>
              </a:rPr>
              <a:t>   gap   </a:t>
            </a:r>
            <a:r>
              <a:rPr lang="en-US" altLang="ja-JP" sz="1400" dirty="0" err="1">
                <a:solidFill>
                  <a:srgbClr val="000000"/>
                </a:solidFill>
                <a:latin typeface="Tahoma" pitchFamily="34" charset="0"/>
              </a:rPr>
              <a:t>mgf</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103     2    10   100</a:t>
            </a:r>
          </a:p>
        </p:txBody>
      </p:sp>
      <p:cxnSp>
        <p:nvCxnSpPr>
          <p:cNvPr id="28" name="直線コネクタ 27"/>
          <p:cNvCxnSpPr/>
          <p:nvPr/>
        </p:nvCxnSpPr>
        <p:spPr>
          <a:xfrm>
            <a:off x="1331640" y="5733256"/>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Line 24"/>
          <p:cNvSpPr>
            <a:spLocks noChangeShapeType="1"/>
          </p:cNvSpPr>
          <p:nvPr/>
        </p:nvSpPr>
        <p:spPr bwMode="auto">
          <a:xfrm flipV="1">
            <a:off x="6908272" y="3294773"/>
            <a:ext cx="242788" cy="1025996"/>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 name="テキスト ボックス 2"/>
          <p:cNvSpPr txBox="1"/>
          <p:nvPr/>
        </p:nvSpPr>
        <p:spPr>
          <a:xfrm>
            <a:off x="6562545" y="2868905"/>
            <a:ext cx="2071401" cy="400110"/>
          </a:xfrm>
          <a:prstGeom prst="rect">
            <a:avLst/>
          </a:prstGeom>
          <a:noFill/>
        </p:spPr>
        <p:txBody>
          <a:bodyPr wrap="none" rtlCol="0">
            <a:spAutoFit/>
          </a:bodyPr>
          <a:lstStyle/>
          <a:p>
            <a:r>
              <a:rPr lang="en-US" altLang="ja-JP" sz="2000" dirty="0"/>
              <a:t>4</a:t>
            </a:r>
            <a:r>
              <a:rPr kumimoji="1" lang="ja-JP" altLang="en-US" sz="2000" dirty="0"/>
              <a:t>重極磁場を設定</a:t>
            </a:r>
          </a:p>
        </p:txBody>
      </p:sp>
      <p:sp>
        <p:nvSpPr>
          <p:cNvPr id="1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114625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23" t="9111" r="9359" b="5920"/>
          <a:stretch/>
        </p:blipFill>
        <p:spPr bwMode="auto">
          <a:xfrm>
            <a:off x="4501324" y="3645454"/>
            <a:ext cx="4575665" cy="221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23</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r>
              <a:rPr lang="ja-JP" altLang="en-US" sz="4800" kern="0" dirty="0">
                <a:latin typeface="Century Gothic" panose="020B0502020202020204" pitchFamily="34" charset="0"/>
              </a:rPr>
              <a:t>の答え合わせ</a:t>
            </a:r>
          </a:p>
        </p:txBody>
      </p:sp>
      <p:sp>
        <p:nvSpPr>
          <p:cNvPr id="21" name="Text Box 1030"/>
          <p:cNvSpPr txBox="1">
            <a:spLocks noChangeArrowheads="1"/>
          </p:cNvSpPr>
          <p:nvPr/>
        </p:nvSpPr>
        <p:spPr bwMode="auto">
          <a:xfrm>
            <a:off x="6010746" y="5797432"/>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5" name="Text Box 1030"/>
          <p:cNvSpPr txBox="1">
            <a:spLocks noChangeArrowheads="1"/>
          </p:cNvSpPr>
          <p:nvPr/>
        </p:nvSpPr>
        <p:spPr bwMode="auto">
          <a:xfrm>
            <a:off x="485329" y="2606997"/>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sp>
        <p:nvSpPr>
          <p:cNvPr id="26" name="Text Box 1031"/>
          <p:cNvSpPr txBox="1">
            <a:spLocks noChangeArrowheads="1"/>
          </p:cNvSpPr>
          <p:nvPr/>
        </p:nvSpPr>
        <p:spPr bwMode="auto">
          <a:xfrm>
            <a:off x="686693" y="3140968"/>
            <a:ext cx="3597275" cy="26685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typ</a:t>
            </a:r>
            <a:r>
              <a:rPr lang="en-US" altLang="ja-JP" sz="1400" dirty="0">
                <a:solidFill>
                  <a:srgbClr val="000000"/>
                </a:solidFill>
                <a:latin typeface="Tahoma" pitchFamily="34" charset="0"/>
              </a:rPr>
              <a:t>   gap   </a:t>
            </a:r>
            <a:r>
              <a:rPr lang="en-US" altLang="ja-JP" sz="1400" dirty="0" err="1">
                <a:solidFill>
                  <a:srgbClr val="000000"/>
                </a:solidFill>
                <a:latin typeface="Tahoma" pitchFamily="34" charset="0"/>
              </a:rPr>
              <a:t>mgf</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103     </a:t>
            </a:r>
            <a:r>
              <a:rPr lang="en-US" altLang="ja-JP" sz="1400" dirty="0">
                <a:solidFill>
                  <a:srgbClr val="FF0000"/>
                </a:solidFill>
                <a:latin typeface="Tahoma" pitchFamily="34" charset="0"/>
              </a:rPr>
              <a:t>4</a:t>
            </a:r>
            <a:r>
              <a:rPr lang="en-US" altLang="ja-JP" sz="1400" dirty="0">
                <a:solidFill>
                  <a:srgbClr val="000000"/>
                </a:solidFill>
                <a:latin typeface="Tahoma" pitchFamily="34" charset="0"/>
              </a:rPr>
              <a:t>    10   100</a:t>
            </a:r>
          </a:p>
        </p:txBody>
      </p:sp>
      <p:sp>
        <p:nvSpPr>
          <p:cNvPr id="34" name="Line 24"/>
          <p:cNvSpPr>
            <a:spLocks noChangeShapeType="1"/>
          </p:cNvSpPr>
          <p:nvPr/>
        </p:nvSpPr>
        <p:spPr bwMode="auto">
          <a:xfrm flipV="1">
            <a:off x="7700302" y="3364926"/>
            <a:ext cx="242788" cy="1110335"/>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 name="テキスト ボックス 2"/>
          <p:cNvSpPr txBox="1"/>
          <p:nvPr/>
        </p:nvSpPr>
        <p:spPr>
          <a:xfrm>
            <a:off x="7232897" y="2940913"/>
            <a:ext cx="1638590" cy="400110"/>
          </a:xfrm>
          <a:prstGeom prst="rect">
            <a:avLst/>
          </a:prstGeom>
          <a:noFill/>
        </p:spPr>
        <p:txBody>
          <a:bodyPr wrap="none" rtlCol="0">
            <a:spAutoFit/>
          </a:bodyPr>
          <a:lstStyle/>
          <a:p>
            <a:r>
              <a:rPr lang="en-US" altLang="ja-JP" sz="2000" dirty="0"/>
              <a:t>X</a:t>
            </a:r>
            <a:r>
              <a:rPr lang="ja-JP" altLang="en-US" sz="2000" dirty="0"/>
              <a:t>方向に収束</a:t>
            </a:r>
            <a:endParaRPr kumimoji="1" lang="ja-JP" altLang="en-US" sz="2000" dirty="0"/>
          </a:p>
        </p:txBody>
      </p:sp>
      <p:sp>
        <p:nvSpPr>
          <p:cNvPr id="14" name="テキスト ボックス 20"/>
          <p:cNvSpPr txBox="1">
            <a:spLocks noChangeArrowheads="1"/>
          </p:cNvSpPr>
          <p:nvPr/>
        </p:nvSpPr>
        <p:spPr bwMode="auto">
          <a:xfrm>
            <a:off x="1638193" y="1043285"/>
            <a:ext cx="567929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103</a:t>
            </a:r>
            <a:r>
              <a:rPr lang="ja-JP" altLang="en-US" sz="2400" dirty="0">
                <a:solidFill>
                  <a:srgbClr val="000000"/>
                </a:solidFill>
                <a:latin typeface="+mn-lt"/>
              </a:rPr>
              <a:t>に</a:t>
            </a:r>
            <a:r>
              <a:rPr lang="en-US" altLang="ja-JP" sz="2400" dirty="0">
                <a:solidFill>
                  <a:srgbClr val="000000"/>
                </a:solidFill>
                <a:latin typeface="+mn-lt"/>
              </a:rPr>
              <a:t>4</a:t>
            </a:r>
            <a:r>
              <a:rPr lang="ja-JP" altLang="en-US" sz="2400" dirty="0">
                <a:solidFill>
                  <a:srgbClr val="000000"/>
                </a:solidFill>
                <a:latin typeface="+mn-lt"/>
              </a:rPr>
              <a:t>重極磁場を設定してみましょう。</a:t>
            </a:r>
            <a:endParaRPr lang="en-US" altLang="ja-JP" sz="2400" dirty="0">
              <a:solidFill>
                <a:srgbClr val="000000"/>
              </a:solidFill>
              <a:latin typeface="+mn-lt"/>
            </a:endParaRPr>
          </a:p>
        </p:txBody>
      </p:sp>
      <p:sp>
        <p:nvSpPr>
          <p:cNvPr id="1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364283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23" t="9111" r="9359" b="5920"/>
          <a:stretch/>
        </p:blipFill>
        <p:spPr bwMode="auto">
          <a:xfrm>
            <a:off x="4501324" y="3645454"/>
            <a:ext cx="4575665" cy="221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24</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3</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382825" y="980360"/>
            <a:ext cx="6220337"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4</a:t>
            </a:r>
            <a:r>
              <a:rPr lang="ja-JP" altLang="en-US" sz="2400" dirty="0">
                <a:solidFill>
                  <a:srgbClr val="000000"/>
                </a:solidFill>
              </a:rPr>
              <a:t>重極磁場の場合、</a:t>
            </a:r>
            <a:r>
              <a:rPr lang="en-US" altLang="ja-JP" sz="2400" dirty="0">
                <a:solidFill>
                  <a:srgbClr val="000000"/>
                </a:solidFill>
              </a:rPr>
              <a:t>X</a:t>
            </a:r>
            <a:r>
              <a:rPr lang="ja-JP" altLang="en-US" sz="2400" dirty="0">
                <a:solidFill>
                  <a:srgbClr val="000000"/>
                </a:solidFill>
              </a:rPr>
              <a:t>軸方向には収束するが、</a:t>
            </a:r>
            <a:r>
              <a:rPr lang="en-US" altLang="ja-JP" sz="2400" dirty="0">
                <a:solidFill>
                  <a:srgbClr val="000000"/>
                </a:solidFill>
              </a:rPr>
              <a:t>Y</a:t>
            </a:r>
            <a:r>
              <a:rPr lang="ja-JP" altLang="en-US" sz="2400" dirty="0">
                <a:solidFill>
                  <a:srgbClr val="000000"/>
                </a:solidFill>
              </a:rPr>
              <a:t>軸方向には分散する。これを確認しよう！</a:t>
            </a:r>
          </a:p>
        </p:txBody>
      </p:sp>
      <p:sp>
        <p:nvSpPr>
          <p:cNvPr id="21" name="Text Box 1030"/>
          <p:cNvSpPr txBox="1">
            <a:spLocks noChangeArrowheads="1"/>
          </p:cNvSpPr>
          <p:nvPr/>
        </p:nvSpPr>
        <p:spPr bwMode="auto">
          <a:xfrm>
            <a:off x="6010746" y="5797432"/>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 name="テキスト ボックス 1"/>
          <p:cNvSpPr txBox="1"/>
          <p:nvPr/>
        </p:nvSpPr>
        <p:spPr>
          <a:xfrm>
            <a:off x="2137336" y="1818372"/>
            <a:ext cx="7080785" cy="1015663"/>
          </a:xfrm>
          <a:prstGeom prst="rect">
            <a:avLst/>
          </a:prstGeom>
          <a:noFill/>
        </p:spPr>
        <p:txBody>
          <a:bodyPr wrap="none" rtlCol="0">
            <a:spAutoFit/>
          </a:bodyPr>
          <a:lstStyle/>
          <a:p>
            <a:pPr marL="342900" indent="-342900">
              <a:buFont typeface="Arial" panose="020B0604020202020204" pitchFamily="34" charset="0"/>
              <a:buChar char="•"/>
            </a:pPr>
            <a:r>
              <a:rPr lang="en-US" altLang="ja-JP" sz="2000" dirty="0"/>
              <a:t>axis=</a:t>
            </a:r>
            <a:r>
              <a:rPr lang="en-US" altLang="ja-JP" sz="2000" dirty="0" err="1"/>
              <a:t>xy</a:t>
            </a:r>
            <a:r>
              <a:rPr lang="ja-JP" altLang="en-US" sz="2000" dirty="0"/>
              <a:t>となっている</a:t>
            </a:r>
            <a:r>
              <a:rPr lang="en-US" altLang="ja-JP" sz="2000" dirty="0"/>
              <a:t>[T-Track]</a:t>
            </a:r>
            <a:r>
              <a:rPr lang="ja-JP" altLang="en-US" sz="2000" dirty="0"/>
              <a:t>の</a:t>
            </a:r>
            <a:r>
              <a:rPr lang="en-US" altLang="ja-JP" sz="2000" dirty="0"/>
              <a:t>z</a:t>
            </a:r>
            <a:r>
              <a:rPr lang="ja-JP" altLang="en-US" sz="2000" dirty="0"/>
              <a:t>に関する条件を変更する。</a:t>
            </a:r>
            <a:endParaRPr lang="en-US" altLang="ja-JP" sz="2000" dirty="0"/>
          </a:p>
          <a:p>
            <a:pPr marL="342900" indent="-342900">
              <a:buFont typeface="Arial" panose="020B0604020202020204" pitchFamily="34" charset="0"/>
              <a:buChar char="•"/>
            </a:pPr>
            <a:r>
              <a:rPr kumimoji="1" lang="en-US" altLang="ja-JP" sz="2000" dirty="0" err="1">
                <a:solidFill>
                  <a:srgbClr val="FF0000"/>
                </a:solidFill>
              </a:rPr>
              <a:t>nz</a:t>
            </a:r>
            <a:r>
              <a:rPr kumimoji="1" lang="en-US" altLang="ja-JP" sz="2000" dirty="0">
                <a:solidFill>
                  <a:srgbClr val="FF0000"/>
                </a:solidFill>
              </a:rPr>
              <a:t>=3</a:t>
            </a:r>
            <a:r>
              <a:rPr kumimoji="1" lang="ja-JP" altLang="en-US" sz="2000" dirty="0"/>
              <a:t>とし、</a:t>
            </a:r>
            <a:r>
              <a:rPr kumimoji="1" lang="en-US" altLang="ja-JP" sz="2000" dirty="0"/>
              <a:t>z=35,45,55cm</a:t>
            </a:r>
            <a:r>
              <a:rPr kumimoji="1" lang="ja-JP" altLang="en-US" sz="2000" dirty="0"/>
              <a:t>の位置が確認できるように設定する。</a:t>
            </a:r>
            <a:endParaRPr kumimoji="1" lang="en-US" altLang="ja-JP" sz="2000" dirty="0"/>
          </a:p>
          <a:p>
            <a:r>
              <a:rPr lang="ja-JP" altLang="en-US" sz="2000" dirty="0"/>
              <a:t>　　　　　　　　　（</a:t>
            </a:r>
            <a:r>
              <a:rPr lang="en-US" altLang="ja-JP" sz="2000" dirty="0"/>
              <a:t>30-40, 40-50, 50-60</a:t>
            </a:r>
            <a:r>
              <a:rPr lang="ja-JP" altLang="en-US" sz="2000" dirty="0"/>
              <a:t>となるように設定する）</a:t>
            </a:r>
            <a:endParaRPr kumimoji="1" lang="ja-JP" altLang="en-US" sz="2000" dirty="0"/>
          </a:p>
        </p:txBody>
      </p:sp>
      <p:sp>
        <p:nvSpPr>
          <p:cNvPr id="25" name="Text Box 1030"/>
          <p:cNvSpPr txBox="1">
            <a:spLocks noChangeArrowheads="1"/>
          </p:cNvSpPr>
          <p:nvPr/>
        </p:nvSpPr>
        <p:spPr bwMode="auto">
          <a:xfrm>
            <a:off x="196581" y="2295276"/>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cxnSp>
        <p:nvCxnSpPr>
          <p:cNvPr id="28" name="直線コネクタ 27"/>
          <p:cNvCxnSpPr/>
          <p:nvPr/>
        </p:nvCxnSpPr>
        <p:spPr>
          <a:xfrm>
            <a:off x="2119040" y="6200498"/>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1031"/>
          <p:cNvSpPr txBox="1">
            <a:spLocks noChangeArrowheads="1"/>
          </p:cNvSpPr>
          <p:nvPr/>
        </p:nvSpPr>
        <p:spPr bwMode="auto">
          <a:xfrm>
            <a:off x="481013" y="2820194"/>
            <a:ext cx="3010867" cy="354488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T - T R A C K ] </a:t>
            </a:r>
          </a:p>
          <a:p>
            <a:pPr eaLnBrk="1" hangingPunct="1">
              <a:spcBef>
                <a:spcPct val="0"/>
              </a:spcBef>
              <a:buFontTx/>
              <a:buNone/>
            </a:pPr>
            <a:r>
              <a:rPr lang="pt-BR" altLang="ja-JP" sz="1400" dirty="0">
                <a:solidFill>
                  <a:srgbClr val="000000"/>
                </a:solidFill>
                <a:latin typeface="Tahoma" pitchFamily="34" charset="0"/>
              </a:rPr>
              <a:t>    mesh = xyz</a:t>
            </a:r>
          </a:p>
          <a:p>
            <a:pPr eaLnBrk="1" hangingPunct="1">
              <a:spcBef>
                <a:spcPct val="0"/>
              </a:spcBef>
              <a:buFontTx/>
              <a:buNone/>
            </a:pPr>
            <a:r>
              <a:rPr lang="pt-BR" altLang="ja-JP" sz="1400" dirty="0">
                <a:solidFill>
                  <a:srgbClr val="000000"/>
                </a:solidFill>
                <a:latin typeface="Tahoma" pitchFamily="34" charset="0"/>
              </a:rPr>
              <a:t>  x-type = 2</a:t>
            </a:r>
          </a:p>
          <a:p>
            <a:pPr eaLnBrk="1" hangingPunct="1">
              <a:spcBef>
                <a:spcPct val="0"/>
              </a:spcBef>
              <a:buFontTx/>
              <a:buNone/>
            </a:pPr>
            <a:r>
              <a:rPr lang="pt-BR" altLang="ja-JP" sz="1400" dirty="0">
                <a:solidFill>
                  <a:srgbClr val="000000"/>
                </a:solidFill>
                <a:latin typeface="Tahoma" pitchFamily="34" charset="0"/>
              </a:rPr>
              <a:t>      nx = 100</a:t>
            </a:r>
          </a:p>
          <a:p>
            <a:pPr eaLnBrk="1" hangingPunct="1">
              <a:spcBef>
                <a:spcPct val="0"/>
              </a:spcBef>
              <a:buFontTx/>
              <a:buNone/>
            </a:pPr>
            <a:r>
              <a:rPr lang="pt-BR" altLang="ja-JP" sz="1400" dirty="0">
                <a:solidFill>
                  <a:srgbClr val="000000"/>
                </a:solidFill>
                <a:latin typeface="Tahoma" pitchFamily="34" charset="0"/>
              </a:rPr>
              <a:t>    xmin = -25.</a:t>
            </a:r>
          </a:p>
          <a:p>
            <a:pPr eaLnBrk="1" hangingPunct="1">
              <a:spcBef>
                <a:spcPct val="0"/>
              </a:spcBef>
              <a:buFontTx/>
              <a:buNone/>
            </a:pPr>
            <a:r>
              <a:rPr lang="pt-BR" altLang="ja-JP" sz="1400" dirty="0">
                <a:solidFill>
                  <a:srgbClr val="000000"/>
                </a:solidFill>
                <a:latin typeface="Tahoma" pitchFamily="34" charset="0"/>
              </a:rPr>
              <a:t>    xmax =  25.</a:t>
            </a:r>
          </a:p>
          <a:p>
            <a:pPr eaLnBrk="1" hangingPunct="1">
              <a:spcBef>
                <a:spcPct val="0"/>
              </a:spcBef>
              <a:buFontTx/>
              <a:buNone/>
            </a:pPr>
            <a:r>
              <a:rPr lang="pt-BR" altLang="ja-JP" sz="1400" dirty="0">
                <a:solidFill>
                  <a:srgbClr val="000000"/>
                </a:solidFill>
                <a:latin typeface="Tahoma" pitchFamily="34" charset="0"/>
              </a:rPr>
              <a:t>  y-type = 2</a:t>
            </a:r>
          </a:p>
          <a:p>
            <a:pPr eaLnBrk="1" hangingPunct="1">
              <a:spcBef>
                <a:spcPct val="0"/>
              </a:spcBef>
              <a:buFontTx/>
              <a:buNone/>
            </a:pPr>
            <a:r>
              <a:rPr lang="pt-BR" altLang="ja-JP" sz="1400" dirty="0">
                <a:solidFill>
                  <a:srgbClr val="000000"/>
                </a:solidFill>
                <a:latin typeface="Tahoma" pitchFamily="34" charset="0"/>
              </a:rPr>
              <a:t>      ny = 100</a:t>
            </a:r>
          </a:p>
          <a:p>
            <a:pPr eaLnBrk="1" hangingPunct="1">
              <a:spcBef>
                <a:spcPct val="0"/>
              </a:spcBef>
              <a:buFontTx/>
              <a:buNone/>
            </a:pPr>
            <a:r>
              <a:rPr lang="pt-BR" altLang="ja-JP" sz="1400" dirty="0">
                <a:solidFill>
                  <a:srgbClr val="000000"/>
                </a:solidFill>
                <a:latin typeface="Tahoma" pitchFamily="34" charset="0"/>
              </a:rPr>
              <a:t>    ymin = -25.</a:t>
            </a:r>
          </a:p>
          <a:p>
            <a:pPr eaLnBrk="1" hangingPunct="1">
              <a:spcBef>
                <a:spcPct val="0"/>
              </a:spcBef>
              <a:buFontTx/>
              <a:buNone/>
            </a:pPr>
            <a:r>
              <a:rPr lang="pt-BR" altLang="ja-JP" sz="1400" dirty="0">
                <a:solidFill>
                  <a:srgbClr val="000000"/>
                </a:solidFill>
                <a:latin typeface="Tahoma" pitchFamily="34" charset="0"/>
              </a:rPr>
              <a:t>    ymax =  25.</a:t>
            </a:r>
          </a:p>
          <a:p>
            <a:pPr eaLnBrk="1" hangingPunct="1">
              <a:spcBef>
                <a:spcPct val="0"/>
              </a:spcBef>
              <a:buFontTx/>
              <a:buNone/>
            </a:pPr>
            <a:r>
              <a:rPr lang="pt-BR" altLang="ja-JP" sz="1400" dirty="0">
                <a:solidFill>
                  <a:srgbClr val="000000"/>
                </a:solidFill>
                <a:latin typeface="Tahoma" pitchFamily="34" charset="0"/>
              </a:rPr>
              <a:t>  z-type = 1</a:t>
            </a:r>
          </a:p>
          <a:p>
            <a:pPr eaLnBrk="1" hangingPunct="1">
              <a:spcBef>
                <a:spcPct val="0"/>
              </a:spcBef>
              <a:buFontTx/>
              <a:buNone/>
            </a:pPr>
            <a:r>
              <a:rPr lang="ja-JP" altLang="en-US" sz="1400" dirty="0">
                <a:solidFill>
                  <a:srgbClr val="000000"/>
                </a:solidFill>
                <a:latin typeface="Tahoma" pitchFamily="34" charset="0"/>
              </a:rPr>
              <a:t>     </a:t>
            </a:r>
            <a:r>
              <a:rPr lang="pt-BR" altLang="ja-JP" sz="1400" dirty="0">
                <a:solidFill>
                  <a:srgbClr val="000000"/>
                </a:solidFill>
                <a:latin typeface="Tahoma" pitchFamily="34" charset="0"/>
              </a:rPr>
              <a:t> </a:t>
            </a:r>
            <a:r>
              <a:rPr lang="pt-BR" altLang="ja-JP" sz="1400" dirty="0">
                <a:latin typeface="Tahoma" pitchFamily="34" charset="0"/>
              </a:rPr>
              <a:t>nz </a:t>
            </a:r>
            <a:r>
              <a:rPr lang="pt-BR" altLang="ja-JP" sz="1400" dirty="0" smtClean="0">
                <a:latin typeface="Tahoma" pitchFamily="34" charset="0"/>
              </a:rPr>
              <a:t>=1</a:t>
            </a:r>
            <a:endParaRPr lang="pt-BR" altLang="ja-JP" sz="1400" dirty="0">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-5.0  5.0</a:t>
            </a:r>
          </a:p>
          <a:p>
            <a:pPr eaLnBrk="1" hangingPunct="1">
              <a:spcBef>
                <a:spcPct val="0"/>
              </a:spcBef>
              <a:buFontTx/>
              <a:buNone/>
            </a:pPr>
            <a:r>
              <a:rPr lang="ja-JP" altLang="en-US" sz="1400" dirty="0">
                <a:solidFill>
                  <a:srgbClr val="000000"/>
                </a:solidFill>
                <a:latin typeface="Tahoma" pitchFamily="34" charset="0"/>
              </a:rPr>
              <a:t>    </a:t>
            </a:r>
            <a:r>
              <a:rPr lang="pt-BR" altLang="ja-JP" sz="1400" dirty="0">
                <a:solidFill>
                  <a:srgbClr val="000000"/>
                </a:solidFill>
                <a:latin typeface="Tahoma" pitchFamily="34" charset="0"/>
              </a:rPr>
              <a:t>part = proton</a:t>
            </a:r>
          </a:p>
          <a:p>
            <a:pPr eaLnBrk="1" hangingPunct="1">
              <a:spcBef>
                <a:spcPct val="0"/>
              </a:spcBef>
              <a:buFontTx/>
              <a:buNone/>
            </a:pPr>
            <a:r>
              <a:rPr lang="ja-JP" altLang="en-US" sz="1400" dirty="0">
                <a:solidFill>
                  <a:srgbClr val="000000"/>
                </a:solidFill>
                <a:latin typeface="Tahoma" pitchFamily="34" charset="0"/>
              </a:rPr>
              <a:t>・ ・ ・ ・ ・ ・ ・ ・ ・ ・ ・ ・ ・ ・ ・ ・ ・ ・ </a:t>
            </a:r>
            <a:endParaRPr lang="en-US"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file = track_xy.out</a:t>
            </a:r>
          </a:p>
        </p:txBody>
      </p:sp>
      <p:cxnSp>
        <p:nvCxnSpPr>
          <p:cNvPr id="22" name="直線コネクタ 21"/>
          <p:cNvCxnSpPr/>
          <p:nvPr/>
        </p:nvCxnSpPr>
        <p:spPr>
          <a:xfrm>
            <a:off x="1081387" y="5661248"/>
            <a:ext cx="96463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Line 24"/>
          <p:cNvSpPr>
            <a:spLocks noChangeShapeType="1"/>
          </p:cNvSpPr>
          <p:nvPr/>
        </p:nvSpPr>
        <p:spPr bwMode="auto">
          <a:xfrm flipV="1">
            <a:off x="6948264" y="3428999"/>
            <a:ext cx="0" cy="104626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24"/>
          <p:cNvSpPr>
            <a:spLocks noChangeShapeType="1"/>
          </p:cNvSpPr>
          <p:nvPr/>
        </p:nvSpPr>
        <p:spPr bwMode="auto">
          <a:xfrm flipV="1">
            <a:off x="7308304" y="3416526"/>
            <a:ext cx="0" cy="104626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24"/>
          <p:cNvSpPr>
            <a:spLocks noChangeShapeType="1"/>
          </p:cNvSpPr>
          <p:nvPr/>
        </p:nvSpPr>
        <p:spPr bwMode="auto">
          <a:xfrm flipV="1">
            <a:off x="7668344" y="3428999"/>
            <a:ext cx="0" cy="104626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3" name="テキスト ボックス 32"/>
          <p:cNvSpPr txBox="1"/>
          <p:nvPr/>
        </p:nvSpPr>
        <p:spPr>
          <a:xfrm>
            <a:off x="6415742" y="3016416"/>
            <a:ext cx="1824538" cy="400110"/>
          </a:xfrm>
          <a:prstGeom prst="rect">
            <a:avLst/>
          </a:prstGeom>
          <a:noFill/>
        </p:spPr>
        <p:txBody>
          <a:bodyPr wrap="none" rtlCol="0">
            <a:spAutoFit/>
          </a:bodyPr>
          <a:lstStyle/>
          <a:p>
            <a:r>
              <a:rPr lang="en-US" altLang="ja-JP" sz="2000" dirty="0"/>
              <a:t>Z=35, 45, 55cm</a:t>
            </a:r>
            <a:endParaRPr kumimoji="1" lang="ja-JP" altLang="en-US" sz="2000" dirty="0"/>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
        <p:nvSpPr>
          <p:cNvPr id="24" name="角丸四角形 23"/>
          <p:cNvSpPr/>
          <p:nvPr/>
        </p:nvSpPr>
        <p:spPr>
          <a:xfrm>
            <a:off x="874099" y="5208228"/>
            <a:ext cx="2329749" cy="4530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08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11" t="3138" r="4295" b="1967"/>
          <a:stretch/>
        </p:blipFill>
        <p:spPr bwMode="auto">
          <a:xfrm>
            <a:off x="5292116" y="3876446"/>
            <a:ext cx="3046853" cy="252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23" t="9111" r="9359" b="5920"/>
          <a:stretch/>
        </p:blipFill>
        <p:spPr bwMode="auto">
          <a:xfrm>
            <a:off x="4680540" y="1833016"/>
            <a:ext cx="3543639" cy="17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25</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3</a:t>
            </a:r>
            <a:r>
              <a:rPr lang="ja-JP" altLang="en-US" sz="4800" kern="0" dirty="0">
                <a:latin typeface="Century Gothic" panose="020B0502020202020204" pitchFamily="34" charset="0"/>
              </a:rPr>
              <a:t>の答え合わせ</a:t>
            </a:r>
          </a:p>
        </p:txBody>
      </p:sp>
      <p:sp>
        <p:nvSpPr>
          <p:cNvPr id="19" name="テキスト ボックス 20"/>
          <p:cNvSpPr txBox="1">
            <a:spLocks noChangeArrowheads="1"/>
          </p:cNvSpPr>
          <p:nvPr/>
        </p:nvSpPr>
        <p:spPr bwMode="auto">
          <a:xfrm>
            <a:off x="1382825" y="980360"/>
            <a:ext cx="6220337"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rPr>
              <a:t>4</a:t>
            </a:r>
            <a:r>
              <a:rPr lang="ja-JP" altLang="en-US" sz="2400" dirty="0">
                <a:solidFill>
                  <a:srgbClr val="000000"/>
                </a:solidFill>
              </a:rPr>
              <a:t>重極磁場の場合、</a:t>
            </a:r>
            <a:r>
              <a:rPr lang="en-US" altLang="ja-JP" sz="2400" dirty="0">
                <a:solidFill>
                  <a:srgbClr val="000000"/>
                </a:solidFill>
              </a:rPr>
              <a:t>X</a:t>
            </a:r>
            <a:r>
              <a:rPr lang="ja-JP" altLang="en-US" sz="2400" dirty="0">
                <a:solidFill>
                  <a:srgbClr val="000000"/>
                </a:solidFill>
              </a:rPr>
              <a:t>軸方向には収束するが、</a:t>
            </a:r>
            <a:r>
              <a:rPr lang="en-US" altLang="ja-JP" sz="2400" dirty="0">
                <a:solidFill>
                  <a:srgbClr val="000000"/>
                </a:solidFill>
              </a:rPr>
              <a:t>Y</a:t>
            </a:r>
            <a:r>
              <a:rPr lang="ja-JP" altLang="en-US" sz="2400" dirty="0">
                <a:solidFill>
                  <a:srgbClr val="000000"/>
                </a:solidFill>
              </a:rPr>
              <a:t>軸方向には分散する。これを確認しよう！</a:t>
            </a:r>
          </a:p>
        </p:txBody>
      </p:sp>
      <p:sp>
        <p:nvSpPr>
          <p:cNvPr id="25" name="Text Box 1030"/>
          <p:cNvSpPr txBox="1">
            <a:spLocks noChangeArrowheads="1"/>
          </p:cNvSpPr>
          <p:nvPr/>
        </p:nvSpPr>
        <p:spPr bwMode="auto">
          <a:xfrm>
            <a:off x="196581" y="2295276"/>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cxnSp>
        <p:nvCxnSpPr>
          <p:cNvPr id="28" name="直線コネクタ 27"/>
          <p:cNvCxnSpPr/>
          <p:nvPr/>
        </p:nvCxnSpPr>
        <p:spPr>
          <a:xfrm>
            <a:off x="2119040" y="6200498"/>
            <a:ext cx="288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1031"/>
          <p:cNvSpPr txBox="1">
            <a:spLocks noChangeArrowheads="1"/>
          </p:cNvSpPr>
          <p:nvPr/>
        </p:nvSpPr>
        <p:spPr bwMode="auto">
          <a:xfrm>
            <a:off x="481013" y="2820194"/>
            <a:ext cx="3010867" cy="354488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T - T R A C K ] </a:t>
            </a:r>
          </a:p>
          <a:p>
            <a:pPr eaLnBrk="1" hangingPunct="1">
              <a:spcBef>
                <a:spcPct val="0"/>
              </a:spcBef>
              <a:buFontTx/>
              <a:buNone/>
            </a:pPr>
            <a:r>
              <a:rPr lang="pt-BR" altLang="ja-JP" sz="1400" dirty="0">
                <a:solidFill>
                  <a:srgbClr val="000000"/>
                </a:solidFill>
                <a:latin typeface="Tahoma" pitchFamily="34" charset="0"/>
              </a:rPr>
              <a:t>    mesh = xyz</a:t>
            </a:r>
          </a:p>
          <a:p>
            <a:pPr eaLnBrk="1" hangingPunct="1">
              <a:spcBef>
                <a:spcPct val="0"/>
              </a:spcBef>
              <a:buFontTx/>
              <a:buNone/>
            </a:pPr>
            <a:r>
              <a:rPr lang="pt-BR" altLang="ja-JP" sz="1400" dirty="0">
                <a:solidFill>
                  <a:srgbClr val="000000"/>
                </a:solidFill>
                <a:latin typeface="Tahoma" pitchFamily="34" charset="0"/>
              </a:rPr>
              <a:t>  x-type = 2</a:t>
            </a:r>
          </a:p>
          <a:p>
            <a:pPr eaLnBrk="1" hangingPunct="1">
              <a:spcBef>
                <a:spcPct val="0"/>
              </a:spcBef>
              <a:buFontTx/>
              <a:buNone/>
            </a:pPr>
            <a:r>
              <a:rPr lang="pt-BR" altLang="ja-JP" sz="1400" dirty="0">
                <a:solidFill>
                  <a:srgbClr val="000000"/>
                </a:solidFill>
                <a:latin typeface="Tahoma" pitchFamily="34" charset="0"/>
              </a:rPr>
              <a:t>      nx = 100</a:t>
            </a:r>
          </a:p>
          <a:p>
            <a:pPr eaLnBrk="1" hangingPunct="1">
              <a:spcBef>
                <a:spcPct val="0"/>
              </a:spcBef>
              <a:buFontTx/>
              <a:buNone/>
            </a:pPr>
            <a:r>
              <a:rPr lang="pt-BR" altLang="ja-JP" sz="1400" dirty="0">
                <a:solidFill>
                  <a:srgbClr val="000000"/>
                </a:solidFill>
                <a:latin typeface="Tahoma" pitchFamily="34" charset="0"/>
              </a:rPr>
              <a:t>    xmin = -25.</a:t>
            </a:r>
          </a:p>
          <a:p>
            <a:pPr eaLnBrk="1" hangingPunct="1">
              <a:spcBef>
                <a:spcPct val="0"/>
              </a:spcBef>
              <a:buFontTx/>
              <a:buNone/>
            </a:pPr>
            <a:r>
              <a:rPr lang="pt-BR" altLang="ja-JP" sz="1400" dirty="0">
                <a:solidFill>
                  <a:srgbClr val="000000"/>
                </a:solidFill>
                <a:latin typeface="Tahoma" pitchFamily="34" charset="0"/>
              </a:rPr>
              <a:t>    xmax =  25.</a:t>
            </a:r>
          </a:p>
          <a:p>
            <a:pPr eaLnBrk="1" hangingPunct="1">
              <a:spcBef>
                <a:spcPct val="0"/>
              </a:spcBef>
              <a:buFontTx/>
              <a:buNone/>
            </a:pPr>
            <a:r>
              <a:rPr lang="pt-BR" altLang="ja-JP" sz="1400" dirty="0">
                <a:solidFill>
                  <a:srgbClr val="000000"/>
                </a:solidFill>
                <a:latin typeface="Tahoma" pitchFamily="34" charset="0"/>
              </a:rPr>
              <a:t>  y-type = 2</a:t>
            </a:r>
          </a:p>
          <a:p>
            <a:pPr eaLnBrk="1" hangingPunct="1">
              <a:spcBef>
                <a:spcPct val="0"/>
              </a:spcBef>
              <a:buFontTx/>
              <a:buNone/>
            </a:pPr>
            <a:r>
              <a:rPr lang="pt-BR" altLang="ja-JP" sz="1400" dirty="0">
                <a:solidFill>
                  <a:srgbClr val="000000"/>
                </a:solidFill>
                <a:latin typeface="Tahoma" pitchFamily="34" charset="0"/>
              </a:rPr>
              <a:t>      ny = 100</a:t>
            </a:r>
          </a:p>
          <a:p>
            <a:pPr eaLnBrk="1" hangingPunct="1">
              <a:spcBef>
                <a:spcPct val="0"/>
              </a:spcBef>
              <a:buFontTx/>
              <a:buNone/>
            </a:pPr>
            <a:r>
              <a:rPr lang="pt-BR" altLang="ja-JP" sz="1400" dirty="0">
                <a:solidFill>
                  <a:srgbClr val="000000"/>
                </a:solidFill>
                <a:latin typeface="Tahoma" pitchFamily="34" charset="0"/>
              </a:rPr>
              <a:t>    ymin = -25.</a:t>
            </a:r>
          </a:p>
          <a:p>
            <a:pPr eaLnBrk="1" hangingPunct="1">
              <a:spcBef>
                <a:spcPct val="0"/>
              </a:spcBef>
              <a:buFontTx/>
              <a:buNone/>
            </a:pPr>
            <a:r>
              <a:rPr lang="pt-BR" altLang="ja-JP" sz="1400" dirty="0">
                <a:solidFill>
                  <a:srgbClr val="000000"/>
                </a:solidFill>
                <a:latin typeface="Tahoma" pitchFamily="34" charset="0"/>
              </a:rPr>
              <a:t>    ymax =  25.</a:t>
            </a:r>
          </a:p>
          <a:p>
            <a:pPr eaLnBrk="1" hangingPunct="1">
              <a:spcBef>
                <a:spcPct val="0"/>
              </a:spcBef>
              <a:buFontTx/>
              <a:buNone/>
            </a:pPr>
            <a:r>
              <a:rPr lang="pt-BR" altLang="ja-JP" sz="1400" dirty="0">
                <a:solidFill>
                  <a:srgbClr val="000000"/>
                </a:solidFill>
                <a:latin typeface="Tahoma" pitchFamily="34" charset="0"/>
              </a:rPr>
              <a:t>  z-type = 1</a:t>
            </a:r>
          </a:p>
          <a:p>
            <a:pPr eaLnBrk="1" hangingPunct="1">
              <a:spcBef>
                <a:spcPct val="0"/>
              </a:spcBef>
              <a:buFontTx/>
              <a:buNone/>
            </a:pPr>
            <a:r>
              <a:rPr lang="ja-JP" altLang="en-US" sz="1400" dirty="0">
                <a:solidFill>
                  <a:srgbClr val="000000"/>
                </a:solidFill>
                <a:latin typeface="Tahoma" pitchFamily="34" charset="0"/>
              </a:rPr>
              <a:t>     </a:t>
            </a:r>
            <a:r>
              <a:rPr lang="pt-BR" altLang="ja-JP" sz="1400" dirty="0">
                <a:solidFill>
                  <a:srgbClr val="000000"/>
                </a:solidFill>
                <a:latin typeface="Tahoma" pitchFamily="34" charset="0"/>
              </a:rPr>
              <a:t> </a:t>
            </a:r>
            <a:r>
              <a:rPr lang="pt-BR" altLang="ja-JP" sz="1400" dirty="0">
                <a:solidFill>
                  <a:srgbClr val="FF0000"/>
                </a:solidFill>
                <a:latin typeface="Tahoma" pitchFamily="34" charset="0"/>
              </a:rPr>
              <a:t>nz = 3</a:t>
            </a:r>
          </a:p>
          <a:p>
            <a:pPr eaLnBrk="1" hangingPunct="1">
              <a:spcBef>
                <a:spcPct val="0"/>
              </a:spcBef>
              <a:buFontTx/>
              <a:buNone/>
            </a:pPr>
            <a:r>
              <a:rPr lang="pt-BR" altLang="ja-JP" sz="1400" dirty="0">
                <a:solidFill>
                  <a:srgbClr val="000000"/>
                </a:solidFill>
                <a:latin typeface="Tahoma" pitchFamily="34" charset="0"/>
              </a:rPr>
              <a:t>           </a:t>
            </a:r>
            <a:r>
              <a:rPr lang="pt-BR" altLang="ja-JP" sz="1400" dirty="0">
                <a:solidFill>
                  <a:srgbClr val="FF0000"/>
                </a:solidFill>
                <a:latin typeface="Tahoma" pitchFamily="34" charset="0"/>
              </a:rPr>
              <a:t>30.0   40.0   50.0   60.0</a:t>
            </a:r>
          </a:p>
          <a:p>
            <a:pPr eaLnBrk="1" hangingPunct="1">
              <a:spcBef>
                <a:spcPct val="0"/>
              </a:spcBef>
              <a:buFontTx/>
              <a:buNone/>
            </a:pPr>
            <a:r>
              <a:rPr lang="ja-JP" altLang="en-US" sz="1400" dirty="0">
                <a:solidFill>
                  <a:srgbClr val="000000"/>
                </a:solidFill>
                <a:latin typeface="Tahoma" pitchFamily="34" charset="0"/>
              </a:rPr>
              <a:t>    </a:t>
            </a:r>
            <a:r>
              <a:rPr lang="pt-BR" altLang="ja-JP" sz="1400" dirty="0">
                <a:solidFill>
                  <a:srgbClr val="000000"/>
                </a:solidFill>
                <a:latin typeface="Tahoma" pitchFamily="34" charset="0"/>
              </a:rPr>
              <a:t>part = proton</a:t>
            </a:r>
          </a:p>
          <a:p>
            <a:pPr eaLnBrk="1" hangingPunct="1">
              <a:spcBef>
                <a:spcPct val="0"/>
              </a:spcBef>
              <a:buFontTx/>
              <a:buNone/>
            </a:pPr>
            <a:r>
              <a:rPr lang="ja-JP" altLang="en-US" sz="1400" dirty="0">
                <a:solidFill>
                  <a:srgbClr val="000000"/>
                </a:solidFill>
                <a:latin typeface="Tahoma" pitchFamily="34" charset="0"/>
              </a:rPr>
              <a:t>・ ・ ・ ・ ・ ・ ・ ・ ・ ・ ・ ・ ・ ・ ・ ・ ・ ・ </a:t>
            </a:r>
            <a:endParaRPr lang="en-US"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file = track_xy.out</a:t>
            </a:r>
          </a:p>
        </p:txBody>
      </p:sp>
      <p:sp>
        <p:nvSpPr>
          <p:cNvPr id="24" name="Text Box 1030"/>
          <p:cNvSpPr txBox="1">
            <a:spLocks noChangeArrowheads="1"/>
          </p:cNvSpPr>
          <p:nvPr/>
        </p:nvSpPr>
        <p:spPr bwMode="auto">
          <a:xfrm>
            <a:off x="6023562" y="6329363"/>
            <a:ext cx="1579600"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track_xy</a:t>
            </a:r>
            <a:r>
              <a:rPr lang="en-US" altLang="ja-JP" sz="2000" dirty="0">
                <a:solidFill>
                  <a:srgbClr val="000000"/>
                </a:solidFill>
                <a:latin typeface="Tahoma" pitchFamily="34" charset="0"/>
              </a:rPr>
              <a:t>.eps</a:t>
            </a:r>
          </a:p>
        </p:txBody>
      </p:sp>
      <p:cxnSp>
        <p:nvCxnSpPr>
          <p:cNvPr id="26" name="直線矢印コネクタ 25"/>
          <p:cNvCxnSpPr/>
          <p:nvPr/>
        </p:nvCxnSpPr>
        <p:spPr>
          <a:xfrm flipH="1" flipV="1">
            <a:off x="6588224" y="2698148"/>
            <a:ext cx="215453" cy="20504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113" t="2922" r="4966" b="3580"/>
          <a:stretch/>
        </p:blipFill>
        <p:spPr bwMode="auto">
          <a:xfrm>
            <a:off x="5268864" y="3876446"/>
            <a:ext cx="3072515" cy="251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線矢印コネクタ 26"/>
          <p:cNvCxnSpPr/>
          <p:nvPr/>
        </p:nvCxnSpPr>
        <p:spPr>
          <a:xfrm flipV="1">
            <a:off x="6807979" y="2698148"/>
            <a:ext cx="44675" cy="189448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200" t="4662" r="5891" b="2033"/>
          <a:stretch/>
        </p:blipFill>
        <p:spPr bwMode="auto">
          <a:xfrm>
            <a:off x="5268864" y="3884182"/>
            <a:ext cx="3049771" cy="250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Line 24"/>
          <p:cNvSpPr>
            <a:spLocks noChangeShapeType="1"/>
          </p:cNvSpPr>
          <p:nvPr/>
        </p:nvSpPr>
        <p:spPr bwMode="auto">
          <a:xfrm flipH="1">
            <a:off x="6839643" y="2698148"/>
            <a:ext cx="293287" cy="1884753"/>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21512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031"/>
          <p:cNvSpPr txBox="1">
            <a:spLocks noChangeArrowheads="1"/>
          </p:cNvSpPr>
          <p:nvPr/>
        </p:nvSpPr>
        <p:spPr bwMode="auto">
          <a:xfrm>
            <a:off x="721013" y="3218319"/>
            <a:ext cx="2733179" cy="305651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latin typeface="Tahoma" pitchFamily="34" charset="0"/>
              </a:rPr>
              <a:t>typ</a:t>
            </a:r>
            <a:r>
              <a:rPr lang="en-US" altLang="ja-JP" sz="1400" dirty="0">
                <a:latin typeface="Tahoma" pitchFamily="34" charset="0"/>
              </a:rPr>
              <a:t>   gap   </a:t>
            </a:r>
            <a:r>
              <a:rPr lang="en-US" altLang="ja-JP" sz="1400" dirty="0" err="1">
                <a:latin typeface="Tahoma" pitchFamily="34" charset="0"/>
              </a:rPr>
              <a:t>mgf</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a:t>
            </a:r>
            <a:r>
              <a:rPr lang="en-US" altLang="ja-JP" sz="1400" dirty="0">
                <a:solidFill>
                  <a:srgbClr val="FF0000"/>
                </a:solidFill>
                <a:latin typeface="Tahoma" pitchFamily="34" charset="0"/>
              </a:rPr>
              <a:t>102          10   </a:t>
            </a:r>
          </a:p>
          <a:p>
            <a:pPr eaLnBrk="1" hangingPunct="1">
              <a:spcBef>
                <a:spcPct val="0"/>
              </a:spcBef>
              <a:buFontTx/>
              <a:buNone/>
            </a:pPr>
            <a:r>
              <a:rPr lang="en-US" altLang="ja-JP" sz="1400" dirty="0">
                <a:solidFill>
                  <a:srgbClr val="FF0000"/>
                </a:solidFill>
                <a:latin typeface="Tahoma" pitchFamily="34" charset="0"/>
              </a:rPr>
              <a:t>  103          10   </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26</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4</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226630" y="954878"/>
            <a:ext cx="6441714" cy="120032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buNone/>
              <a:defRPr/>
            </a:pPr>
            <a:r>
              <a:rPr lang="en-US" altLang="ja-JP" sz="2400" dirty="0">
                <a:solidFill>
                  <a:srgbClr val="000000"/>
                </a:solidFill>
              </a:rPr>
              <a:t>2</a:t>
            </a:r>
            <a:r>
              <a:rPr lang="ja-JP" altLang="en-US" sz="2400" dirty="0">
                <a:solidFill>
                  <a:srgbClr val="000000"/>
                </a:solidFill>
              </a:rPr>
              <a:t>重極と</a:t>
            </a:r>
            <a:r>
              <a:rPr lang="en-US" altLang="ja-JP" sz="2400" dirty="0">
                <a:solidFill>
                  <a:srgbClr val="000000"/>
                </a:solidFill>
              </a:rPr>
              <a:t>4</a:t>
            </a:r>
            <a:r>
              <a:rPr lang="ja-JP" altLang="en-US" sz="2400" dirty="0">
                <a:solidFill>
                  <a:srgbClr val="000000"/>
                </a:solidFill>
              </a:rPr>
              <a:t>重極の磁場を使って、セル</a:t>
            </a:r>
            <a:r>
              <a:rPr lang="en-US" altLang="ja-JP" sz="2400" dirty="0">
                <a:solidFill>
                  <a:srgbClr val="000000"/>
                </a:solidFill>
              </a:rPr>
              <a:t>101</a:t>
            </a:r>
            <a:r>
              <a:rPr lang="ja-JP" altLang="en-US" sz="2400" dirty="0">
                <a:solidFill>
                  <a:srgbClr val="000000"/>
                </a:solidFill>
              </a:rPr>
              <a:t>を図の様に収束したビームが通るように設定してみよう！（ただし、</a:t>
            </a:r>
            <a:r>
              <a:rPr lang="en-US" altLang="ja-JP" sz="2400" dirty="0">
                <a:solidFill>
                  <a:srgbClr val="000000"/>
                </a:solidFill>
              </a:rPr>
              <a:t>y</a:t>
            </a:r>
            <a:r>
              <a:rPr lang="ja-JP" altLang="en-US" sz="2400" dirty="0">
                <a:solidFill>
                  <a:srgbClr val="000000"/>
                </a:solidFill>
              </a:rPr>
              <a:t>軸方向の分散は考えない）</a:t>
            </a:r>
            <a:endParaRPr lang="en-US" altLang="ja-JP" sz="2400" dirty="0">
              <a:solidFill>
                <a:srgbClr val="000000"/>
              </a:solidFill>
            </a:endParaRPr>
          </a:p>
        </p:txBody>
      </p:sp>
      <p:sp>
        <p:nvSpPr>
          <p:cNvPr id="21" name="Text Box 1030"/>
          <p:cNvSpPr txBox="1">
            <a:spLocks noChangeArrowheads="1"/>
          </p:cNvSpPr>
          <p:nvPr/>
        </p:nvSpPr>
        <p:spPr bwMode="auto">
          <a:xfrm>
            <a:off x="5998046" y="5997457"/>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 name="テキスト ボックス 1"/>
          <p:cNvSpPr txBox="1"/>
          <p:nvPr/>
        </p:nvSpPr>
        <p:spPr>
          <a:xfrm>
            <a:off x="2173104" y="2215206"/>
            <a:ext cx="5849678" cy="707886"/>
          </a:xfrm>
          <a:prstGeom prst="rect">
            <a:avLst/>
          </a:prstGeom>
          <a:noFill/>
        </p:spPr>
        <p:txBody>
          <a:bodyPr wrap="none" rtlCol="0">
            <a:spAutoFit/>
          </a:bodyPr>
          <a:lstStyle/>
          <a:p>
            <a:pPr marL="342900" indent="-342900">
              <a:buFont typeface="Arial" panose="020B0604020202020204" pitchFamily="34" charset="0"/>
              <a:buChar char="•"/>
            </a:pPr>
            <a:r>
              <a:rPr lang="ja-JP" altLang="en-US" sz="2000" dirty="0"/>
              <a:t>セル</a:t>
            </a:r>
            <a:r>
              <a:rPr lang="en-US" altLang="ja-JP" sz="2000" dirty="0"/>
              <a:t>102</a:t>
            </a:r>
            <a:r>
              <a:rPr lang="ja-JP" altLang="en-US" sz="2000" dirty="0"/>
              <a:t>と</a:t>
            </a:r>
            <a:r>
              <a:rPr lang="en-US" altLang="ja-JP" sz="2000" dirty="0"/>
              <a:t>103</a:t>
            </a:r>
            <a:r>
              <a:rPr lang="ja-JP" altLang="en-US" sz="2000" dirty="0"/>
              <a:t>に</a:t>
            </a:r>
            <a:r>
              <a:rPr lang="en-US" altLang="ja-JP" sz="2000" dirty="0"/>
              <a:t>4</a:t>
            </a:r>
            <a:r>
              <a:rPr lang="ja-JP" altLang="en-US" sz="2000" dirty="0"/>
              <a:t>重極と</a:t>
            </a:r>
            <a:r>
              <a:rPr lang="en-US" altLang="ja-JP" sz="2000" dirty="0"/>
              <a:t>2</a:t>
            </a:r>
            <a:r>
              <a:rPr lang="ja-JP" altLang="en-US" sz="2000" dirty="0"/>
              <a:t>重極の磁場を設定する。</a:t>
            </a:r>
            <a:endParaRPr lang="en-US" altLang="ja-JP" sz="2000" dirty="0"/>
          </a:p>
          <a:p>
            <a:pPr marL="342900" indent="-342900">
              <a:buFont typeface="Arial" panose="020B0604020202020204" pitchFamily="34" charset="0"/>
              <a:buChar char="•"/>
            </a:pPr>
            <a:r>
              <a:rPr lang="ja-JP" altLang="en-US" sz="2000" dirty="0"/>
              <a:t>各磁場の</a:t>
            </a:r>
            <a:r>
              <a:rPr lang="en-US" altLang="ja-JP" sz="2000" dirty="0" err="1"/>
              <a:t>mgf</a:t>
            </a:r>
            <a:r>
              <a:rPr lang="ja-JP" altLang="en-US" sz="2000" dirty="0"/>
              <a:t>を符号も含めて調整する。</a:t>
            </a:r>
            <a:endParaRPr lang="en-US" altLang="ja-JP" sz="2000" dirty="0"/>
          </a:p>
        </p:txBody>
      </p:sp>
      <p:sp>
        <p:nvSpPr>
          <p:cNvPr id="25" name="Text Box 1030"/>
          <p:cNvSpPr txBox="1">
            <a:spLocks noChangeArrowheads="1"/>
          </p:cNvSpPr>
          <p:nvPr/>
        </p:nvSpPr>
        <p:spPr bwMode="auto">
          <a:xfrm>
            <a:off x="238165" y="2692110"/>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cxnSp>
        <p:nvCxnSpPr>
          <p:cNvPr id="22" name="直線コネクタ 21"/>
          <p:cNvCxnSpPr/>
          <p:nvPr/>
        </p:nvCxnSpPr>
        <p:spPr>
          <a:xfrm>
            <a:off x="1303194" y="5805264"/>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5" t="11454" r="7099" b="7176"/>
          <a:stretch/>
        </p:blipFill>
        <p:spPr bwMode="auto">
          <a:xfrm>
            <a:off x="3690331" y="3429000"/>
            <a:ext cx="5417821" cy="263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直線コネクタ 23"/>
          <p:cNvCxnSpPr/>
          <p:nvPr/>
        </p:nvCxnSpPr>
        <p:spPr>
          <a:xfrm>
            <a:off x="1303194" y="5997457"/>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97100" y="5781228"/>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197100" y="5964108"/>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389475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031"/>
          <p:cNvSpPr txBox="1">
            <a:spLocks noChangeArrowheads="1"/>
          </p:cNvSpPr>
          <p:nvPr/>
        </p:nvSpPr>
        <p:spPr bwMode="auto">
          <a:xfrm>
            <a:off x="721013" y="3218319"/>
            <a:ext cx="2733179" cy="3056514"/>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P a r a m e t e r s ]</a:t>
            </a:r>
          </a:p>
          <a:p>
            <a:pPr eaLnBrk="1" hangingPunct="1">
              <a:spcBef>
                <a:spcPct val="0"/>
              </a:spcBef>
              <a:buFontTx/>
              <a:buNone/>
            </a:pPr>
            <a:r>
              <a:rPr lang="pt-BR" altLang="ja-JP" sz="1400" dirty="0">
                <a:solidFill>
                  <a:srgbClr val="000000"/>
                </a:solidFill>
                <a:latin typeface="Tahoma" pitchFamily="34" charset="0"/>
              </a:rPr>
              <a:t>   icntl = 0</a:t>
            </a:r>
          </a:p>
          <a:p>
            <a:pPr eaLnBrk="1" hangingPunct="1">
              <a:spcBef>
                <a:spcPct val="0"/>
              </a:spcBef>
              <a:buFontTx/>
              <a:buNone/>
            </a:pPr>
            <a:r>
              <a:rPr lang="pt-BR" altLang="ja-JP" sz="1400" dirty="0">
                <a:solidFill>
                  <a:srgbClr val="000000"/>
                </a:solidFill>
                <a:latin typeface="Tahoma" pitchFamily="34" charset="0"/>
              </a:rPr>
              <a:t>  maxcas = 1000</a:t>
            </a:r>
          </a:p>
          <a:p>
            <a:pPr eaLnBrk="1" hangingPunct="1">
              <a:spcBef>
                <a:spcPct val="0"/>
              </a:spcBef>
              <a:buFontTx/>
              <a:buNone/>
            </a:pPr>
            <a:r>
              <a:rPr lang="pt-BR" altLang="ja-JP" sz="1400" dirty="0">
                <a:solidFill>
                  <a:srgbClr val="000000"/>
                </a:solidFill>
                <a:latin typeface="Tahoma" pitchFamily="34" charset="0"/>
              </a:rPr>
              <a:t>  maxbch = 1</a:t>
            </a:r>
          </a:p>
          <a:p>
            <a:pPr eaLnBrk="1" hangingPunct="1">
              <a:spcBef>
                <a:spcPct val="0"/>
              </a:spcBef>
              <a:buFontTx/>
              <a:buNone/>
            </a:pPr>
            <a:r>
              <a:rPr lang="pt-BR" altLang="ja-JP" sz="1400" dirty="0">
                <a:solidFill>
                  <a:srgbClr val="000000"/>
                </a:solidFill>
                <a:latin typeface="Tahoma" pitchFamily="34" charset="0"/>
              </a:rPr>
              <a:t>  imagnf = 1</a:t>
            </a:r>
          </a:p>
          <a:p>
            <a:pPr eaLnBrk="1" hangingPunct="1">
              <a:spcBef>
                <a:spcPct val="0"/>
              </a:spcBef>
              <a:buFontTx/>
              <a:buNone/>
            </a:pPr>
            <a:r>
              <a:rPr lang="pt-BR" altLang="ja-JP" sz="1400" dirty="0">
                <a:solidFill>
                  <a:srgbClr val="000000"/>
                </a:solidFill>
                <a:latin typeface="Tahoma" pitchFamily="34" charset="0"/>
              </a:rPr>
              <a:t> file(6) = phits.out</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[Magnetic Field] </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reg</a:t>
            </a:r>
            <a:r>
              <a:rPr lang="en-US" altLang="ja-JP" sz="1400" dirty="0">
                <a:solidFill>
                  <a:srgbClr val="000000"/>
                </a:solidFill>
                <a:latin typeface="Tahoma" pitchFamily="34" charset="0"/>
              </a:rPr>
              <a:t>   </a:t>
            </a:r>
            <a:r>
              <a:rPr lang="en-US" altLang="ja-JP" sz="1400" dirty="0" err="1">
                <a:latin typeface="Tahoma" pitchFamily="34" charset="0"/>
              </a:rPr>
              <a:t>typ</a:t>
            </a:r>
            <a:r>
              <a:rPr lang="en-US" altLang="ja-JP" sz="1400" dirty="0">
                <a:latin typeface="Tahoma" pitchFamily="34" charset="0"/>
              </a:rPr>
              <a:t>   gap   </a:t>
            </a:r>
            <a:r>
              <a:rPr lang="en-US" altLang="ja-JP" sz="1400" dirty="0" err="1">
                <a:latin typeface="Tahoma" pitchFamily="34" charset="0"/>
              </a:rPr>
              <a:t>mgf</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a:t>
            </a:r>
            <a:r>
              <a:rPr lang="en-US" altLang="ja-JP" sz="1400" dirty="0">
                <a:solidFill>
                  <a:srgbClr val="FF0000"/>
                </a:solidFill>
                <a:latin typeface="Tahoma" pitchFamily="34" charset="0"/>
              </a:rPr>
              <a:t>102     4   10      50</a:t>
            </a:r>
          </a:p>
          <a:p>
            <a:pPr eaLnBrk="1" hangingPunct="1">
              <a:spcBef>
                <a:spcPct val="0"/>
              </a:spcBef>
              <a:buFontTx/>
              <a:buNone/>
            </a:pPr>
            <a:r>
              <a:rPr lang="en-US" altLang="ja-JP" sz="1400" dirty="0">
                <a:solidFill>
                  <a:srgbClr val="FF0000"/>
                </a:solidFill>
                <a:latin typeface="Tahoma" pitchFamily="34" charset="0"/>
              </a:rPr>
              <a:t>  103     2   10    -150</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27</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4</a:t>
            </a:r>
            <a:r>
              <a:rPr lang="ja-JP" altLang="en-US" sz="4800" kern="0" dirty="0">
                <a:latin typeface="Century Gothic" panose="020B0502020202020204" pitchFamily="34" charset="0"/>
              </a:rPr>
              <a:t>の答え合わせ</a:t>
            </a:r>
          </a:p>
        </p:txBody>
      </p:sp>
      <p:sp>
        <p:nvSpPr>
          <p:cNvPr id="21" name="Text Box 1030"/>
          <p:cNvSpPr txBox="1">
            <a:spLocks noChangeArrowheads="1"/>
          </p:cNvSpPr>
          <p:nvPr/>
        </p:nvSpPr>
        <p:spPr bwMode="auto">
          <a:xfrm>
            <a:off x="5998046" y="5997457"/>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sp>
        <p:nvSpPr>
          <p:cNvPr id="25" name="Text Box 1030"/>
          <p:cNvSpPr txBox="1">
            <a:spLocks noChangeArrowheads="1"/>
          </p:cNvSpPr>
          <p:nvPr/>
        </p:nvSpPr>
        <p:spPr bwMode="auto">
          <a:xfrm>
            <a:off x="238165" y="2692110"/>
            <a:ext cx="1849437"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magfield.inp</a:t>
            </a:r>
            <a:endParaRPr lang="en-US" altLang="ja-JP" sz="2400" dirty="0">
              <a:solidFill>
                <a:srgbClr val="000000"/>
              </a:solidFill>
              <a:latin typeface="Tahoma"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5" t="11454" r="7099" b="7176"/>
          <a:stretch/>
        </p:blipFill>
        <p:spPr bwMode="auto">
          <a:xfrm>
            <a:off x="3690331" y="3429000"/>
            <a:ext cx="5417821" cy="263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20"/>
          <p:cNvSpPr txBox="1">
            <a:spLocks noChangeArrowheads="1"/>
          </p:cNvSpPr>
          <p:nvPr/>
        </p:nvSpPr>
        <p:spPr bwMode="auto">
          <a:xfrm>
            <a:off x="1226630" y="954878"/>
            <a:ext cx="6441714" cy="1200329"/>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buNone/>
              <a:defRPr/>
            </a:pPr>
            <a:r>
              <a:rPr lang="en-US" altLang="ja-JP" sz="2400" dirty="0">
                <a:solidFill>
                  <a:srgbClr val="000000"/>
                </a:solidFill>
              </a:rPr>
              <a:t>2</a:t>
            </a:r>
            <a:r>
              <a:rPr lang="ja-JP" altLang="en-US" sz="2400" dirty="0">
                <a:solidFill>
                  <a:srgbClr val="000000"/>
                </a:solidFill>
              </a:rPr>
              <a:t>重極と</a:t>
            </a:r>
            <a:r>
              <a:rPr lang="en-US" altLang="ja-JP" sz="2400" dirty="0">
                <a:solidFill>
                  <a:srgbClr val="000000"/>
                </a:solidFill>
              </a:rPr>
              <a:t>4</a:t>
            </a:r>
            <a:r>
              <a:rPr lang="ja-JP" altLang="en-US" sz="2400" dirty="0">
                <a:solidFill>
                  <a:srgbClr val="000000"/>
                </a:solidFill>
              </a:rPr>
              <a:t>重極の磁場を使って、セル</a:t>
            </a:r>
            <a:r>
              <a:rPr lang="en-US" altLang="ja-JP" sz="2400" dirty="0">
                <a:solidFill>
                  <a:srgbClr val="000000"/>
                </a:solidFill>
              </a:rPr>
              <a:t>101</a:t>
            </a:r>
            <a:r>
              <a:rPr lang="ja-JP" altLang="en-US" sz="2400" dirty="0">
                <a:solidFill>
                  <a:srgbClr val="000000"/>
                </a:solidFill>
              </a:rPr>
              <a:t>を図の様に収束したビームが通るように設定してみよう！（ただし、</a:t>
            </a:r>
            <a:r>
              <a:rPr lang="en-US" altLang="ja-JP" sz="2400" dirty="0">
                <a:solidFill>
                  <a:srgbClr val="000000"/>
                </a:solidFill>
              </a:rPr>
              <a:t>y</a:t>
            </a:r>
            <a:r>
              <a:rPr lang="ja-JP" altLang="en-US" sz="2400" dirty="0">
                <a:solidFill>
                  <a:srgbClr val="000000"/>
                </a:solidFill>
              </a:rPr>
              <a:t>軸方向の分散は考えない）</a:t>
            </a:r>
            <a:endParaRPr lang="en-US" altLang="ja-JP" sz="2400" dirty="0">
              <a:solidFill>
                <a:srgbClr val="000000"/>
              </a:solidFill>
            </a:endParaRPr>
          </a:p>
        </p:txBody>
      </p:sp>
      <p:sp>
        <p:nvSpPr>
          <p:cNvPr id="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[magnetic field]</a:t>
            </a:r>
          </a:p>
        </p:txBody>
      </p:sp>
    </p:spTree>
    <p:extLst>
      <p:ext uri="{BB962C8B-B14F-4D97-AF65-F5344CB8AC3E}">
        <p14:creationId xmlns:p14="http://schemas.microsoft.com/office/powerpoint/2010/main" val="1481569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1508"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2150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B8D4CA08-D3ED-4F05-9E70-5EE78F275C0E}" type="slidenum">
              <a:rPr lang="en-US" altLang="ja-JP" sz="2400">
                <a:solidFill>
                  <a:srgbClr val="000000"/>
                </a:solidFill>
                <a:latin typeface="Tahoma" pitchFamily="34" charset="0"/>
              </a:rPr>
              <a:pPr algn="ctr" eaLnBrk="1" hangingPunct="1">
                <a:spcBef>
                  <a:spcPct val="50000"/>
                </a:spcBef>
                <a:buFontTx/>
                <a:buNone/>
              </a:pPr>
              <a:t>28</a:t>
            </a:fld>
            <a:endParaRPr lang="en-US" altLang="ja-JP" sz="2400">
              <a:solidFill>
                <a:srgbClr val="000000"/>
              </a:solidFill>
              <a:latin typeface="Tahoma" pitchFamily="34" charset="0"/>
            </a:endParaRPr>
          </a:p>
        </p:txBody>
      </p:sp>
      <p:sp>
        <p:nvSpPr>
          <p:cNvPr id="21510"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
        <p:nvSpPr>
          <p:cNvPr id="21511" name="AutoShape 2051"/>
          <p:cNvSpPr>
            <a:spLocks noChangeArrowheads="1"/>
          </p:cNvSpPr>
          <p:nvPr/>
        </p:nvSpPr>
        <p:spPr bwMode="auto">
          <a:xfrm>
            <a:off x="808038" y="1397000"/>
            <a:ext cx="7345362" cy="3760192"/>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21512" name="テキスト ボックス 16"/>
          <p:cNvSpPr txBox="1">
            <a:spLocks noChangeArrowheads="1"/>
          </p:cNvSpPr>
          <p:nvPr/>
        </p:nvSpPr>
        <p:spPr bwMode="auto">
          <a:xfrm>
            <a:off x="1889125" y="1628775"/>
            <a:ext cx="420371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19138" indent="-719138"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ts val="1800"/>
              </a:spcBef>
              <a:buFontTx/>
              <a:buAutoNum type="arabicPeriod"/>
              <a:defRPr/>
            </a:pPr>
            <a:r>
              <a:rPr lang="en-US" altLang="ja-JP" sz="4000" dirty="0">
                <a:solidFill>
                  <a:srgbClr val="000000"/>
                </a:solidFill>
                <a:latin typeface="+mn-lt"/>
              </a:rPr>
              <a:t>[transform]</a:t>
            </a:r>
          </a:p>
          <a:p>
            <a:pPr eaLnBrk="1" hangingPunct="1">
              <a:spcBef>
                <a:spcPts val="1800"/>
              </a:spcBef>
              <a:buFontTx/>
              <a:buAutoNum type="arabicPeriod"/>
              <a:defRPr/>
            </a:pPr>
            <a:r>
              <a:rPr lang="en-US" altLang="ja-JP" sz="4000" dirty="0">
                <a:solidFill>
                  <a:srgbClr val="000000"/>
                </a:solidFill>
                <a:latin typeface="+mn-lt"/>
              </a:rPr>
              <a:t>[magnetic field]</a:t>
            </a:r>
          </a:p>
          <a:p>
            <a:pPr eaLnBrk="1" hangingPunct="1">
              <a:spcBef>
                <a:spcPts val="1800"/>
              </a:spcBef>
              <a:buFontTx/>
              <a:buAutoNum type="arabicPeriod"/>
              <a:defRPr/>
            </a:pPr>
            <a:r>
              <a:rPr lang="en-US" altLang="ja-JP" sz="4000" dirty="0">
                <a:solidFill>
                  <a:srgbClr val="FF0000"/>
                </a:solidFill>
                <a:latin typeface="+mn-lt"/>
              </a:rPr>
              <a:t>[multiplier]</a:t>
            </a:r>
          </a:p>
          <a:p>
            <a:pPr eaLnBrk="1" hangingPunct="1">
              <a:spcBef>
                <a:spcPts val="1800"/>
              </a:spcBef>
              <a:buFontTx/>
              <a:buAutoNum type="arabicPeriod"/>
              <a:defRPr/>
            </a:pPr>
            <a:r>
              <a:rPr lang="en-US" altLang="ja-JP" sz="4000" dirty="0">
                <a:latin typeface="+mn-lt"/>
              </a:rPr>
              <a:t>[counter]</a:t>
            </a:r>
          </a:p>
        </p:txBody>
      </p:sp>
    </p:spTree>
    <p:extLst>
      <p:ext uri="{BB962C8B-B14F-4D97-AF65-F5344CB8AC3E}">
        <p14:creationId xmlns:p14="http://schemas.microsoft.com/office/powerpoint/2010/main" val="36334552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3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253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A8F1E5E2-5B0E-4FBB-BF70-0D753CBBE12D}" type="slidenum">
              <a:rPr lang="en-US" altLang="ja-JP" sz="2400">
                <a:solidFill>
                  <a:srgbClr val="000000"/>
                </a:solidFill>
                <a:latin typeface="Tahoma" pitchFamily="34" charset="0"/>
              </a:rPr>
              <a:pPr algn="ctr" eaLnBrk="1" hangingPunct="1">
                <a:spcBef>
                  <a:spcPct val="50000"/>
                </a:spcBef>
                <a:buFontTx/>
                <a:buNone/>
              </a:pPr>
              <a:t>29</a:t>
            </a:fld>
            <a:endParaRPr lang="en-US" altLang="ja-JP" sz="2400">
              <a:solidFill>
                <a:srgbClr val="000000"/>
              </a:solidFill>
              <a:latin typeface="Tahoma" pitchFamily="34" charset="0"/>
            </a:endParaRPr>
          </a:p>
        </p:txBody>
      </p:sp>
      <p:sp>
        <p:nvSpPr>
          <p:cNvPr id="22546" name="AutoShape 2"/>
          <p:cNvSpPr>
            <a:spLocks noChangeArrowheads="1"/>
          </p:cNvSpPr>
          <p:nvPr/>
        </p:nvSpPr>
        <p:spPr bwMode="auto">
          <a:xfrm>
            <a:off x="900113" y="981075"/>
            <a:ext cx="7485062" cy="1079773"/>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400" dirty="0">
                <a:solidFill>
                  <a:srgbClr val="000000"/>
                </a:solidFill>
                <a:latin typeface="ＭＳ Ｐゴシック" pitchFamily="50" charset="-128"/>
              </a:rPr>
              <a:t>[t-track], [t-cross], [t-point]</a:t>
            </a:r>
            <a:r>
              <a:rPr lang="ja-JP" altLang="en-US" sz="2400" dirty="0">
                <a:solidFill>
                  <a:srgbClr val="000000"/>
                </a:solidFill>
                <a:latin typeface="ＭＳ Ｐゴシック" pitchFamily="50" charset="-128"/>
              </a:rPr>
              <a:t>でタリーした結果に</a:t>
            </a:r>
            <a:endParaRPr lang="en-US" altLang="ja-JP" sz="2400" dirty="0">
              <a:solidFill>
                <a:srgbClr val="000000"/>
              </a:solidFill>
              <a:latin typeface="ＭＳ Ｐゴシック" pitchFamily="50" charset="-128"/>
            </a:endParaRPr>
          </a:p>
          <a:p>
            <a:pPr eaLnBrk="1" hangingPunct="1">
              <a:buFontTx/>
              <a:buNone/>
            </a:pPr>
            <a:r>
              <a:rPr lang="ja-JP" altLang="en-US" sz="2400" dirty="0">
                <a:solidFill>
                  <a:srgbClr val="000000"/>
                </a:solidFill>
                <a:latin typeface="ＭＳ Ｐゴシック" pitchFamily="50" charset="-128"/>
              </a:rPr>
              <a:t>エネルギーの関数として係数を掛けることができます。</a:t>
            </a:r>
            <a:endParaRPr lang="en-US" altLang="ja-JP" sz="2400" dirty="0">
              <a:solidFill>
                <a:srgbClr val="000000"/>
              </a:solidFill>
              <a:latin typeface="ＭＳ Ｐゴシック" pitchFamily="50" charset="-128"/>
            </a:endParaRPr>
          </a:p>
        </p:txBody>
      </p:sp>
      <p:sp>
        <p:nvSpPr>
          <p:cNvPr id="20" name="Rectangle 2"/>
          <p:cNvSpPr txBox="1">
            <a:spLocks noChangeArrowheads="1"/>
          </p:cNvSpPr>
          <p:nvPr/>
        </p:nvSpPr>
        <p:spPr bwMode="auto">
          <a:xfrm>
            <a:off x="339725" y="-161925"/>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en-US" altLang="ja-JP" sz="4800" kern="0" dirty="0"/>
              <a:t>multiplier</a:t>
            </a:r>
            <a:r>
              <a:rPr lang="ja-JP" altLang="en-US" sz="4800" kern="0" dirty="0"/>
              <a:t>機能</a:t>
            </a:r>
            <a:endParaRPr lang="en-US" altLang="ja-JP" sz="4800" kern="0" dirty="0"/>
          </a:p>
        </p:txBody>
      </p:sp>
      <p:sp>
        <p:nvSpPr>
          <p:cNvPr id="8" name="テキスト ボックス 4"/>
          <p:cNvSpPr txBox="1">
            <a:spLocks noChangeArrowheads="1"/>
          </p:cNvSpPr>
          <p:nvPr/>
        </p:nvSpPr>
        <p:spPr bwMode="auto">
          <a:xfrm>
            <a:off x="1008063" y="2321049"/>
            <a:ext cx="49320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ある位置における実効線量を評価したい</a:t>
            </a:r>
            <a:endParaRPr lang="en-US" altLang="ja-JP" sz="2000" dirty="0">
              <a:solidFill>
                <a:srgbClr val="000000"/>
              </a:solidFill>
            </a:endParaRPr>
          </a:p>
          <a:p>
            <a:pPr eaLnBrk="1" hangingPunct="1">
              <a:spcBef>
                <a:spcPct val="0"/>
              </a:spcBef>
              <a:buFontTx/>
              <a:buNone/>
            </a:pPr>
            <a:r>
              <a:rPr lang="ja-JP" altLang="en-US" sz="2000" dirty="0">
                <a:solidFill>
                  <a:srgbClr val="000000"/>
                </a:solidFill>
              </a:rPr>
              <a:t>→　指定した位置における粒子フルエンスに</a:t>
            </a:r>
            <a:endParaRPr lang="en-US" altLang="ja-JP" sz="2000" dirty="0">
              <a:solidFill>
                <a:srgbClr val="000000"/>
              </a:solidFill>
            </a:endParaRPr>
          </a:p>
          <a:p>
            <a:pPr eaLnBrk="1" hangingPunct="1">
              <a:spcBef>
                <a:spcPct val="0"/>
              </a:spcBef>
              <a:buFontTx/>
              <a:buNone/>
            </a:pPr>
            <a:r>
              <a:rPr lang="ja-JP" altLang="en-US" sz="2000" dirty="0">
                <a:solidFill>
                  <a:srgbClr val="000000"/>
                </a:solidFill>
              </a:rPr>
              <a:t>実効線量換算係数を掛けて出力する</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4" t="3010" r="8362" b="2506"/>
          <a:stretch/>
        </p:blipFill>
        <p:spPr bwMode="auto">
          <a:xfrm>
            <a:off x="556872" y="3466695"/>
            <a:ext cx="3280456" cy="222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480" t="8502" r="13511" b="8075"/>
          <a:stretch/>
        </p:blipFill>
        <p:spPr bwMode="auto">
          <a:xfrm>
            <a:off x="4902979" y="3433958"/>
            <a:ext cx="3701469" cy="218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864043" y="5814162"/>
            <a:ext cx="2666114" cy="369332"/>
          </a:xfrm>
          <a:prstGeom prst="rect">
            <a:avLst/>
          </a:prstGeom>
          <a:noFill/>
        </p:spPr>
        <p:txBody>
          <a:bodyPr wrap="none" rtlCol="0">
            <a:spAutoFit/>
          </a:bodyPr>
          <a:lstStyle/>
          <a:p>
            <a:r>
              <a:rPr lang="ja-JP" altLang="en-US" sz="1800" dirty="0"/>
              <a:t>中性子のエネルギー分布</a:t>
            </a:r>
            <a:endParaRPr kumimoji="1" lang="ja-JP" altLang="en-US" sz="1800" dirty="0"/>
          </a:p>
        </p:txBody>
      </p:sp>
      <p:sp>
        <p:nvSpPr>
          <p:cNvPr id="13" name="テキスト ボックス 12"/>
          <p:cNvSpPr txBox="1"/>
          <p:nvPr/>
        </p:nvSpPr>
        <p:spPr>
          <a:xfrm>
            <a:off x="5004048" y="5654315"/>
            <a:ext cx="3600400" cy="646331"/>
          </a:xfrm>
          <a:prstGeom prst="rect">
            <a:avLst/>
          </a:prstGeom>
          <a:noFill/>
        </p:spPr>
        <p:txBody>
          <a:bodyPr wrap="square" rtlCol="0">
            <a:spAutoFit/>
          </a:bodyPr>
          <a:lstStyle/>
          <a:p>
            <a:r>
              <a:rPr lang="en-US" altLang="ja-JP" sz="1800" dirty="0"/>
              <a:t>ICRP103</a:t>
            </a:r>
            <a:r>
              <a:rPr lang="ja-JP" altLang="en-US" sz="1800" dirty="0"/>
              <a:t>の定義に基づく実効線量換算係数（前方照射）</a:t>
            </a:r>
            <a:endParaRPr kumimoji="1" lang="ja-JP" altLang="en-US" sz="1800" dirty="0"/>
          </a:p>
        </p:txBody>
      </p:sp>
      <p:sp>
        <p:nvSpPr>
          <p:cNvPr id="3" name="乗算記号 2"/>
          <p:cNvSpPr/>
          <p:nvPr/>
        </p:nvSpPr>
        <p:spPr>
          <a:xfrm>
            <a:off x="3995936" y="4077072"/>
            <a:ext cx="835035"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74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t>座標変換機能</a:t>
            </a:r>
            <a:endParaRPr lang="en-US" altLang="ja-JP" sz="4800" dirty="0">
              <a:latin typeface="Century Gothic"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410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410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396A2E5-D7F6-47E9-B797-3EB5C139337E}" type="slidenum">
              <a:rPr lang="en-US" altLang="ja-JP" sz="2400">
                <a:solidFill>
                  <a:srgbClr val="000000"/>
                </a:solidFill>
                <a:latin typeface="Tahoma" pitchFamily="34" charset="0"/>
              </a:rPr>
              <a:pPr algn="ctr" eaLnBrk="1" hangingPunct="1">
                <a:spcBef>
                  <a:spcPct val="50000"/>
                </a:spcBef>
                <a:buFontTx/>
                <a:buNone/>
              </a:pPr>
              <a:t>3</a:t>
            </a:fld>
            <a:endParaRPr lang="en-US" altLang="ja-JP" sz="2400">
              <a:solidFill>
                <a:srgbClr val="000000"/>
              </a:solidFill>
              <a:latin typeface="Tahoma" pitchFamily="34" charset="0"/>
            </a:endParaRPr>
          </a:p>
        </p:txBody>
      </p:sp>
      <p:sp>
        <p:nvSpPr>
          <p:cNvPr id="4103" name="AutoShape 2"/>
          <p:cNvSpPr>
            <a:spLocks noChangeArrowheads="1"/>
          </p:cNvSpPr>
          <p:nvPr/>
        </p:nvSpPr>
        <p:spPr bwMode="auto">
          <a:xfrm>
            <a:off x="468313" y="1125538"/>
            <a:ext cx="8207375" cy="935037"/>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000">
              <a:solidFill>
                <a:srgbClr val="000000"/>
              </a:solidFill>
              <a:latin typeface="Arial" charset="0"/>
            </a:endParaRPr>
          </a:p>
        </p:txBody>
      </p:sp>
      <p:sp>
        <p:nvSpPr>
          <p:cNvPr id="4104" name="Rectangle 8"/>
          <p:cNvSpPr txBox="1">
            <a:spLocks noChangeArrowheads="1"/>
          </p:cNvSpPr>
          <p:nvPr/>
        </p:nvSpPr>
        <p:spPr bwMode="auto">
          <a:xfrm>
            <a:off x="468313" y="1152525"/>
            <a:ext cx="81359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defRPr/>
            </a:pPr>
            <a:r>
              <a:rPr lang="ja-JP" altLang="en-US" sz="2400" dirty="0">
                <a:solidFill>
                  <a:srgbClr val="000000"/>
                </a:solidFill>
                <a:latin typeface="+mn-lt"/>
              </a:rPr>
              <a:t>線源、</a:t>
            </a:r>
            <a:r>
              <a:rPr lang="en-US" altLang="ja-JP" sz="2400" dirty="0">
                <a:solidFill>
                  <a:srgbClr val="000000"/>
                </a:solidFill>
                <a:latin typeface="+mn-lt"/>
              </a:rPr>
              <a:t>surface</a:t>
            </a:r>
            <a:r>
              <a:rPr lang="ja-JP" altLang="en-US" sz="2400" dirty="0">
                <a:solidFill>
                  <a:srgbClr val="000000"/>
                </a:solidFill>
                <a:latin typeface="+mn-lt"/>
              </a:rPr>
              <a:t>や</a:t>
            </a:r>
            <a:r>
              <a:rPr lang="en-US" altLang="ja-JP" sz="2400" dirty="0">
                <a:solidFill>
                  <a:srgbClr val="000000"/>
                </a:solidFill>
                <a:latin typeface="+mn-lt"/>
              </a:rPr>
              <a:t>cell</a:t>
            </a:r>
            <a:r>
              <a:rPr lang="ja-JP" altLang="en-US" sz="2400" dirty="0">
                <a:solidFill>
                  <a:srgbClr val="000000"/>
                </a:solidFill>
                <a:latin typeface="+mn-lt"/>
              </a:rPr>
              <a:t>の定義、タリーの</a:t>
            </a:r>
            <a:r>
              <a:rPr lang="en-US" altLang="ja-JP" sz="2400" dirty="0">
                <a:solidFill>
                  <a:srgbClr val="000000"/>
                </a:solidFill>
                <a:latin typeface="+mn-lt"/>
              </a:rPr>
              <a:t>r-z</a:t>
            </a:r>
            <a:r>
              <a:rPr lang="ja-JP" altLang="en-US" sz="2400" dirty="0">
                <a:solidFill>
                  <a:srgbClr val="000000"/>
                </a:solidFill>
                <a:latin typeface="+mn-lt"/>
              </a:rPr>
              <a:t>や</a:t>
            </a:r>
            <a:r>
              <a:rPr lang="en-US" altLang="ja-JP" sz="2400" dirty="0">
                <a:solidFill>
                  <a:srgbClr val="000000"/>
                </a:solidFill>
                <a:latin typeface="+mn-lt"/>
              </a:rPr>
              <a:t>xyz</a:t>
            </a:r>
            <a:r>
              <a:rPr lang="ja-JP" altLang="en-US" sz="2400" dirty="0">
                <a:solidFill>
                  <a:srgbClr val="000000"/>
                </a:solidFill>
                <a:latin typeface="+mn-lt"/>
              </a:rPr>
              <a:t>メッシュ、磁場の定義等の際に、平行移動や回転を行うことが可能。</a:t>
            </a:r>
            <a:endParaRPr lang="en-US" altLang="ja-JP" sz="2400" dirty="0">
              <a:solidFill>
                <a:srgbClr val="000000"/>
              </a:solidFill>
              <a:latin typeface="+mn-lt"/>
            </a:endParaRPr>
          </a:p>
        </p:txBody>
      </p:sp>
      <p:sp>
        <p:nvSpPr>
          <p:cNvPr id="4105" name="AutoShape 22"/>
          <p:cNvSpPr>
            <a:spLocks noChangeArrowheads="1"/>
          </p:cNvSpPr>
          <p:nvPr/>
        </p:nvSpPr>
        <p:spPr bwMode="auto">
          <a:xfrm rot="-5400000">
            <a:off x="3332957" y="4433094"/>
            <a:ext cx="1079500" cy="1385887"/>
          </a:xfrm>
          <a:prstGeom prst="can">
            <a:avLst>
              <a:gd name="adj" fmla="val 41712"/>
            </a:avLst>
          </a:prstGeom>
          <a:solidFill>
            <a:srgbClr val="99CCFF"/>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cxnSp>
        <p:nvCxnSpPr>
          <p:cNvPr id="14" name="直線矢印コネクタ 13"/>
          <p:cNvCxnSpPr/>
          <p:nvPr/>
        </p:nvCxnSpPr>
        <p:spPr>
          <a:xfrm>
            <a:off x="1374775" y="3541713"/>
            <a:ext cx="9001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374775" y="2678113"/>
            <a:ext cx="0" cy="86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873125" y="3541713"/>
            <a:ext cx="501650" cy="4968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9" name="テキスト ボックス 27"/>
          <p:cNvSpPr txBox="1">
            <a:spLocks noChangeArrowheads="1"/>
          </p:cNvSpPr>
          <p:nvPr/>
        </p:nvSpPr>
        <p:spPr bwMode="auto">
          <a:xfrm>
            <a:off x="1036638" y="3786188"/>
            <a:ext cx="37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solidFill>
                  <a:srgbClr val="000000"/>
                </a:solidFill>
              </a:rPr>
              <a:t>X</a:t>
            </a:r>
            <a:endParaRPr lang="ja-JP" altLang="en-US" sz="2000">
              <a:solidFill>
                <a:srgbClr val="000000"/>
              </a:solidFill>
            </a:endParaRPr>
          </a:p>
        </p:txBody>
      </p:sp>
      <p:sp>
        <p:nvSpPr>
          <p:cNvPr id="4110" name="テキスト ボックス 28"/>
          <p:cNvSpPr txBox="1">
            <a:spLocks noChangeArrowheads="1"/>
          </p:cNvSpPr>
          <p:nvPr/>
        </p:nvSpPr>
        <p:spPr bwMode="auto">
          <a:xfrm>
            <a:off x="1876425" y="3114675"/>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solidFill>
                  <a:srgbClr val="000000"/>
                </a:solidFill>
              </a:rPr>
              <a:t>Y</a:t>
            </a:r>
            <a:endParaRPr lang="ja-JP" altLang="en-US" sz="2000">
              <a:solidFill>
                <a:srgbClr val="000000"/>
              </a:solidFill>
            </a:endParaRPr>
          </a:p>
        </p:txBody>
      </p:sp>
      <p:sp>
        <p:nvSpPr>
          <p:cNvPr id="4111" name="テキスト ボックス 29"/>
          <p:cNvSpPr txBox="1">
            <a:spLocks noChangeArrowheads="1"/>
          </p:cNvSpPr>
          <p:nvPr/>
        </p:nvSpPr>
        <p:spPr bwMode="auto">
          <a:xfrm>
            <a:off x="1006475" y="267811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a:solidFill>
                  <a:srgbClr val="000000"/>
                </a:solidFill>
              </a:rPr>
              <a:t>Z</a:t>
            </a:r>
            <a:endParaRPr lang="ja-JP" altLang="en-US" sz="2000">
              <a:solidFill>
                <a:srgbClr val="000000"/>
              </a:solidFill>
            </a:endParaRPr>
          </a:p>
        </p:txBody>
      </p:sp>
      <p:sp>
        <p:nvSpPr>
          <p:cNvPr id="4114" name="テキスト ボックス 11"/>
          <p:cNvSpPr txBox="1">
            <a:spLocks noChangeArrowheads="1"/>
          </p:cNvSpPr>
          <p:nvPr/>
        </p:nvSpPr>
        <p:spPr bwMode="auto">
          <a:xfrm>
            <a:off x="5507038" y="4586288"/>
            <a:ext cx="1414462"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solidFill>
                  <a:srgbClr val="000000"/>
                </a:solidFill>
              </a:rPr>
              <a:t>平行移動</a:t>
            </a:r>
          </a:p>
        </p:txBody>
      </p:sp>
      <p:sp>
        <p:nvSpPr>
          <p:cNvPr id="4115" name="テキスト ボックス 24"/>
          <p:cNvSpPr txBox="1">
            <a:spLocks noChangeArrowheads="1"/>
          </p:cNvSpPr>
          <p:nvPr/>
        </p:nvSpPr>
        <p:spPr bwMode="auto">
          <a:xfrm>
            <a:off x="5195888" y="3605213"/>
            <a:ext cx="800100"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solidFill>
                  <a:srgbClr val="000000"/>
                </a:solidFill>
              </a:rPr>
              <a:t>回転</a:t>
            </a:r>
          </a:p>
        </p:txBody>
      </p:sp>
      <p:sp>
        <p:nvSpPr>
          <p:cNvPr id="2" name="テキスト ボックス 12"/>
          <p:cNvSpPr txBox="1">
            <a:spLocks noChangeArrowheads="1"/>
          </p:cNvSpPr>
          <p:nvPr/>
        </p:nvSpPr>
        <p:spPr bwMode="auto">
          <a:xfrm>
            <a:off x="766763" y="4186238"/>
            <a:ext cx="1484312" cy="400050"/>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solidFill>
                  <a:srgbClr val="000000"/>
                </a:solidFill>
              </a:rPr>
              <a:t>XYZ</a:t>
            </a:r>
            <a:r>
              <a:rPr lang="ja-JP" altLang="en-US" sz="2000" dirty="0">
                <a:solidFill>
                  <a:srgbClr val="000000"/>
                </a:solidFill>
              </a:rPr>
              <a:t>座標系</a:t>
            </a:r>
          </a:p>
        </p:txBody>
      </p:sp>
      <p:sp>
        <p:nvSpPr>
          <p:cNvPr id="20" name="環状矢印 19"/>
          <p:cNvSpPr/>
          <p:nvPr/>
        </p:nvSpPr>
        <p:spPr>
          <a:xfrm rot="4231454" flipH="1">
            <a:off x="4134644" y="4052094"/>
            <a:ext cx="1114425" cy="1189037"/>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endParaRPr>
          </a:p>
        </p:txBody>
      </p:sp>
      <p:sp>
        <p:nvSpPr>
          <p:cNvPr id="26" name="右矢印 25"/>
          <p:cNvSpPr/>
          <p:nvPr/>
        </p:nvSpPr>
        <p:spPr>
          <a:xfrm rot="20082861">
            <a:off x="4664075" y="4016375"/>
            <a:ext cx="2203450" cy="31591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19" name="AutoShape 22"/>
          <p:cNvSpPr>
            <a:spLocks noChangeArrowheads="1"/>
          </p:cNvSpPr>
          <p:nvPr/>
        </p:nvSpPr>
        <p:spPr bwMode="auto">
          <a:xfrm rot="-7258621">
            <a:off x="3278982" y="4445794"/>
            <a:ext cx="1079500" cy="1385887"/>
          </a:xfrm>
          <a:prstGeom prst="can">
            <a:avLst>
              <a:gd name="adj" fmla="val 41712"/>
            </a:avLst>
          </a:prstGeom>
          <a:solidFill>
            <a:srgbClr val="99CCFF"/>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10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1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1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1" nodeType="clickEffect">
                                  <p:stCondLst>
                                    <p:cond delay="0"/>
                                  </p:stCondLst>
                                  <p:childTnLst>
                                    <p:animMotion origin="layout" path="M 1.66667E-6 4.44444E-6 L 0.43663 -0.29121 " pathEditMode="relative" rAng="0" ptsTypes="AA">
                                      <p:cBhvr>
                                        <p:cTn id="22" dur="2000" fill="hold"/>
                                        <p:tgtEl>
                                          <p:spTgt spid="4119"/>
                                        </p:tgtEl>
                                        <p:attrNameLst>
                                          <p:attrName>ppt_x</p:attrName>
                                          <p:attrName>ppt_y</p:attrName>
                                        </p:attrNameLst>
                                      </p:cBhvr>
                                      <p:rCtr x="21823" y="-1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14" grpId="0" animBg="1"/>
      <p:bldP spid="4115" grpId="0" animBg="1"/>
      <p:bldP spid="26" grpId="0" animBg="1"/>
      <p:bldP spid="4119" grpId="0" animBg="1"/>
      <p:bldP spid="41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31"/>
          <p:cNvSpPr txBox="1">
            <a:spLocks noChangeArrowheads="1"/>
          </p:cNvSpPr>
          <p:nvPr/>
        </p:nvSpPr>
        <p:spPr bwMode="auto">
          <a:xfrm>
            <a:off x="847043" y="1772816"/>
            <a:ext cx="7397365" cy="1719040"/>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800" dirty="0">
                <a:solidFill>
                  <a:srgbClr val="000000"/>
                </a:solidFill>
                <a:latin typeface="Tahoma" pitchFamily="34" charset="0"/>
                <a:ea typeface="Tahoma" panose="020B0604030504040204" pitchFamily="34" charset="0"/>
                <a:cs typeface="Tahoma" panose="020B0604030504040204" pitchFamily="34" charset="0"/>
              </a:rPr>
              <a:t>[ t-track ]</a:t>
            </a:r>
          </a:p>
          <a:p>
            <a:pPr eaLnBrk="1" hangingPunct="1">
              <a:spcBef>
                <a:spcPct val="0"/>
              </a:spcBef>
              <a:buFontTx/>
              <a:buNone/>
            </a:pPr>
            <a:r>
              <a:rPr lang="ja-JP" altLang="en-US" sz="1800" dirty="0">
                <a:solidFill>
                  <a:srgbClr val="000000"/>
                </a:solidFill>
                <a:latin typeface="Tahoma" pitchFamily="34" charset="0"/>
              </a:rPr>
              <a:t>・ ・ ・ ・ ・ ・</a:t>
            </a:r>
            <a:endParaRPr lang="en-US" altLang="ja-JP" sz="1800" dirty="0">
              <a:solidFill>
                <a:srgbClr val="000000"/>
              </a:solidFill>
              <a:latin typeface="Tahoma" pitchFamily="34" charset="0"/>
            </a:endParaRP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multiplier = all</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mat            mset1          mset2             mset3           mset4</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all          ( 1.0 -200 )    ( 1.0 -201 )    ( 1.0 -204 )    ( 1.0 -202 )</a:t>
            </a:r>
            <a:endParaRPr lang="ja-JP" altLang="en-US" sz="1800" dirty="0">
              <a:latin typeface="Tahoma" panose="020B0604030504040204" pitchFamily="34" charset="0"/>
              <a:cs typeface="Tahoma" panose="020B0604030504040204" pitchFamily="34" charset="0"/>
            </a:endParaRPr>
          </a:p>
        </p:txBody>
      </p:sp>
      <p:sp>
        <p:nvSpPr>
          <p:cNvPr id="23555"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使用方法</a:t>
            </a:r>
            <a:endParaRPr lang="en-US" altLang="ja-JP" sz="4800" dirty="0">
              <a:latin typeface="Century Gothic" pitchFamily="34" charset="0"/>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355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3559"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6A64E24-B493-44B6-AA16-D180A1FA5F74}" type="slidenum">
              <a:rPr lang="en-US" altLang="ja-JP" sz="2400">
                <a:solidFill>
                  <a:srgbClr val="000000"/>
                </a:solidFill>
                <a:latin typeface="Tahoma" pitchFamily="34" charset="0"/>
              </a:rPr>
              <a:pPr algn="ctr" eaLnBrk="1" hangingPunct="1">
                <a:spcBef>
                  <a:spcPct val="50000"/>
                </a:spcBef>
                <a:buFontTx/>
                <a:buNone/>
              </a:pPr>
              <a:t>30</a:t>
            </a:fld>
            <a:endParaRPr lang="en-US" altLang="ja-JP" sz="2400">
              <a:solidFill>
                <a:srgbClr val="000000"/>
              </a:solidFill>
              <a:latin typeface="Tahoma" pitchFamily="34" charset="0"/>
            </a:endParaRPr>
          </a:p>
        </p:txBody>
      </p:sp>
      <p:sp>
        <p:nvSpPr>
          <p:cNvPr id="23565" name="テキスト ボックス 9"/>
          <p:cNvSpPr txBox="1">
            <a:spLocks noChangeArrowheads="1"/>
          </p:cNvSpPr>
          <p:nvPr/>
        </p:nvSpPr>
        <p:spPr bwMode="auto">
          <a:xfrm>
            <a:off x="3563888" y="4005064"/>
            <a:ext cx="2160240" cy="163121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en-US" altLang="ja-JP" sz="2000" dirty="0">
                <a:solidFill>
                  <a:srgbClr val="000000"/>
                </a:solidFill>
              </a:rPr>
              <a:t>ID</a:t>
            </a:r>
            <a:r>
              <a:rPr lang="ja-JP" altLang="en-US" sz="2000" dirty="0">
                <a:solidFill>
                  <a:srgbClr val="000000"/>
                </a:solidFill>
              </a:rPr>
              <a:t>番号</a:t>
            </a:r>
            <a:endParaRPr lang="en-US" altLang="ja-JP" sz="2000" dirty="0">
              <a:solidFill>
                <a:srgbClr val="000000"/>
              </a:solidFill>
            </a:endParaRPr>
          </a:p>
          <a:p>
            <a:pPr marL="0" indent="0" eaLnBrk="1" hangingPunct="1">
              <a:spcBef>
                <a:spcPct val="0"/>
              </a:spcBef>
              <a:buNone/>
            </a:pPr>
            <a:r>
              <a:rPr lang="ja-JP" altLang="en-US" sz="2000" dirty="0">
                <a:solidFill>
                  <a:srgbClr val="000000"/>
                </a:solidFill>
              </a:rPr>
              <a:t>内蔵したデータセットの他に、ユーザーが定義したものが利用可能</a:t>
            </a:r>
            <a:endParaRPr lang="en-US" altLang="ja-JP" sz="2000" dirty="0">
              <a:solidFill>
                <a:srgbClr val="000000"/>
              </a:solidFill>
            </a:endParaRPr>
          </a:p>
        </p:txBody>
      </p:sp>
      <p:sp>
        <p:nvSpPr>
          <p:cNvPr id="15" name="テキスト ボックス 1"/>
          <p:cNvSpPr txBox="1">
            <a:spLocks noChangeArrowheads="1"/>
          </p:cNvSpPr>
          <p:nvPr/>
        </p:nvSpPr>
        <p:spPr bwMode="auto">
          <a:xfrm>
            <a:off x="1210928" y="960661"/>
            <a:ext cx="6817456" cy="7078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[t-track], [t-cross], [t-point]</a:t>
            </a:r>
            <a:r>
              <a:rPr lang="ja-JP" altLang="en-US" sz="2000" dirty="0"/>
              <a:t>セクションに</a:t>
            </a:r>
            <a:r>
              <a:rPr lang="en-US" altLang="ja-JP" sz="2000" dirty="0">
                <a:solidFill>
                  <a:srgbClr val="FF0000"/>
                </a:solidFill>
              </a:rPr>
              <a:t>multiplier</a:t>
            </a:r>
            <a:r>
              <a:rPr lang="ja-JP" altLang="en-US" sz="2000" dirty="0">
                <a:solidFill>
                  <a:srgbClr val="FF0000"/>
                </a:solidFill>
              </a:rPr>
              <a:t>サブセクション</a:t>
            </a:r>
            <a:r>
              <a:rPr lang="ja-JP" altLang="en-US" sz="2000" dirty="0"/>
              <a:t>を加える。</a:t>
            </a:r>
          </a:p>
        </p:txBody>
      </p:sp>
      <p:cxnSp>
        <p:nvCxnSpPr>
          <p:cNvPr id="18" name="直線矢印コネクタ 17"/>
          <p:cNvCxnSpPr/>
          <p:nvPr/>
        </p:nvCxnSpPr>
        <p:spPr>
          <a:xfrm flipH="1" flipV="1">
            <a:off x="3137700" y="3354911"/>
            <a:ext cx="498196" cy="64444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796136" y="3697288"/>
            <a:ext cx="3240360" cy="707886"/>
          </a:xfrm>
          <a:prstGeom prst="rect">
            <a:avLst/>
          </a:prstGeom>
          <a:solidFill>
            <a:schemeClr val="bg1"/>
          </a:solidFill>
          <a:ln w="19050">
            <a:solidFill>
              <a:srgbClr val="0070C0"/>
            </a:solidFill>
          </a:ln>
        </p:spPr>
        <p:txBody>
          <a:bodyPr wrap="square">
            <a:spAutoFit/>
          </a:bodyPr>
          <a:lstStyle/>
          <a:p>
            <a:pPr>
              <a:defRPr/>
            </a:pPr>
            <a:r>
              <a:rPr lang="en-US" altLang="ja-JP" sz="2000" dirty="0" err="1">
                <a:solidFill>
                  <a:srgbClr val="FF0000"/>
                </a:solidFill>
              </a:rPr>
              <a:t>mset</a:t>
            </a:r>
            <a:r>
              <a:rPr lang="en-US" altLang="ja-JP" sz="2000" i="1" dirty="0" err="1">
                <a:solidFill>
                  <a:srgbClr val="FF0000"/>
                </a:solidFill>
              </a:rPr>
              <a:t>i</a:t>
            </a:r>
            <a:r>
              <a:rPr lang="en-US" altLang="ja-JP" sz="2000" dirty="0">
                <a:solidFill>
                  <a:srgbClr val="000000"/>
                </a:solidFill>
              </a:rPr>
              <a:t>: multiplier</a:t>
            </a:r>
            <a:r>
              <a:rPr lang="ja-JP" altLang="en-US" sz="2000" dirty="0">
                <a:solidFill>
                  <a:srgbClr val="000000"/>
                </a:solidFill>
              </a:rPr>
              <a:t>セットの番号</a:t>
            </a:r>
            <a:endParaRPr lang="en-US" altLang="ja-JP" sz="2000" dirty="0">
              <a:solidFill>
                <a:srgbClr val="000000"/>
              </a:solidFill>
            </a:endParaRPr>
          </a:p>
          <a:p>
            <a:pPr>
              <a:defRPr/>
            </a:pPr>
            <a:r>
              <a:rPr lang="ja-JP" altLang="en-US" sz="2000" dirty="0">
                <a:solidFill>
                  <a:srgbClr val="000000"/>
                </a:solidFill>
              </a:rPr>
              <a:t>          （</a:t>
            </a:r>
            <a:r>
              <a:rPr lang="en-US" altLang="ja-JP" sz="2000" dirty="0">
                <a:solidFill>
                  <a:srgbClr val="000000"/>
                </a:solidFill>
              </a:rPr>
              <a:t>6</a:t>
            </a:r>
            <a:r>
              <a:rPr lang="ja-JP" altLang="en-US" sz="2000" dirty="0">
                <a:solidFill>
                  <a:srgbClr val="000000"/>
                </a:solidFill>
              </a:rPr>
              <a:t>つまで）</a:t>
            </a:r>
            <a:endParaRPr lang="en-US" altLang="ja-JP" sz="2000" dirty="0">
              <a:solidFill>
                <a:srgbClr val="000000"/>
              </a:solidFill>
            </a:endParaRPr>
          </a:p>
        </p:txBody>
      </p:sp>
      <p:sp>
        <p:nvSpPr>
          <p:cNvPr id="20" name="テキスト ボックス 41"/>
          <p:cNvSpPr txBox="1">
            <a:spLocks noChangeArrowheads="1"/>
          </p:cNvSpPr>
          <p:nvPr/>
        </p:nvSpPr>
        <p:spPr bwMode="auto">
          <a:xfrm>
            <a:off x="1939794" y="4005064"/>
            <a:ext cx="1512167" cy="400110"/>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規格化定数</a:t>
            </a:r>
            <a:endParaRPr lang="en-US" altLang="ja-JP" sz="2000" dirty="0">
              <a:solidFill>
                <a:srgbClr val="000000"/>
              </a:solidFill>
            </a:endParaRPr>
          </a:p>
        </p:txBody>
      </p:sp>
      <p:cxnSp>
        <p:nvCxnSpPr>
          <p:cNvPr id="21" name="直線矢印コネクタ 20"/>
          <p:cNvCxnSpPr/>
          <p:nvPr/>
        </p:nvCxnSpPr>
        <p:spPr>
          <a:xfrm flipV="1">
            <a:off x="2411760" y="3370087"/>
            <a:ext cx="156279" cy="63497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899592" y="2387185"/>
            <a:ext cx="7056783" cy="104181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4932040" y="2186153"/>
            <a:ext cx="2728632" cy="400110"/>
          </a:xfrm>
          <a:prstGeom prst="rect">
            <a:avLst/>
          </a:prstGeom>
          <a:solidFill>
            <a:schemeClr val="bg1"/>
          </a:solidFill>
          <a:ln w="12700">
            <a:solidFill>
              <a:srgbClr val="FF0000"/>
            </a:solidFill>
          </a:ln>
        </p:spPr>
        <p:txBody>
          <a:bodyPr wrap="none" rtlCol="0">
            <a:spAutoFit/>
          </a:bodyPr>
          <a:lstStyle/>
          <a:p>
            <a:r>
              <a:rPr kumimoji="1" lang="en-US" altLang="ja-JP" sz="2000" dirty="0"/>
              <a:t>multiplier</a:t>
            </a:r>
            <a:r>
              <a:rPr kumimoji="1" lang="ja-JP" altLang="en-US" sz="2000" dirty="0"/>
              <a:t>サブセクション</a:t>
            </a:r>
          </a:p>
        </p:txBody>
      </p:sp>
      <p:cxnSp>
        <p:nvCxnSpPr>
          <p:cNvPr id="24" name="直線矢印コネクタ 23"/>
          <p:cNvCxnSpPr/>
          <p:nvPr/>
        </p:nvCxnSpPr>
        <p:spPr>
          <a:xfrm flipV="1">
            <a:off x="1276395" y="3370711"/>
            <a:ext cx="160780" cy="6273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276395" y="2742065"/>
            <a:ext cx="906499" cy="125604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41"/>
          <p:cNvSpPr txBox="1">
            <a:spLocks noChangeArrowheads="1"/>
          </p:cNvSpPr>
          <p:nvPr/>
        </p:nvSpPr>
        <p:spPr bwMode="auto">
          <a:xfrm>
            <a:off x="209713" y="3995020"/>
            <a:ext cx="1512167" cy="707886"/>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基本的に</a:t>
            </a:r>
            <a:endParaRPr lang="en-US" altLang="ja-JP" sz="2000" dirty="0">
              <a:solidFill>
                <a:srgbClr val="000000"/>
              </a:solidFill>
            </a:endParaRPr>
          </a:p>
          <a:p>
            <a:pPr eaLnBrk="1" hangingPunct="1">
              <a:spcBef>
                <a:spcPct val="0"/>
              </a:spcBef>
              <a:buFontTx/>
              <a:buNone/>
            </a:pPr>
            <a:r>
              <a:rPr lang="ja-JP" altLang="en-US" sz="2000" dirty="0">
                <a:solidFill>
                  <a:srgbClr val="000000"/>
                </a:solidFill>
              </a:rPr>
              <a:t>両方とも</a:t>
            </a:r>
            <a:r>
              <a:rPr lang="en-US" altLang="ja-JP" sz="2000" dirty="0">
                <a:solidFill>
                  <a:srgbClr val="000000"/>
                </a:solidFill>
              </a:rPr>
              <a:t>all</a:t>
            </a:r>
          </a:p>
        </p:txBody>
      </p:sp>
      <p:cxnSp>
        <p:nvCxnSpPr>
          <p:cNvPr id="30" name="直線矢印コネクタ 29"/>
          <p:cNvCxnSpPr/>
          <p:nvPr/>
        </p:nvCxnSpPr>
        <p:spPr>
          <a:xfrm flipH="1" flipV="1">
            <a:off x="7452320" y="2887526"/>
            <a:ext cx="1152128" cy="20567"/>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8604448" y="2908094"/>
            <a:ext cx="0" cy="769040"/>
          </a:xfrm>
          <a:prstGeom prst="straightConnector1">
            <a:avLst/>
          </a:prstGeom>
          <a:ln w="254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89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内蔵されたデータセット</a:t>
            </a:r>
            <a:endParaRPr lang="en-US" altLang="ja-JP" sz="4800" dirty="0">
              <a:latin typeface="Century Gothic" pitchFamily="34" charset="0"/>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355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3559"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6A64E24-B493-44B6-AA16-D180A1FA5F74}" type="slidenum">
              <a:rPr lang="en-US" altLang="ja-JP" sz="2400">
                <a:solidFill>
                  <a:srgbClr val="000000"/>
                </a:solidFill>
                <a:latin typeface="Tahoma" pitchFamily="34" charset="0"/>
              </a:rPr>
              <a:pPr algn="ctr" eaLnBrk="1" hangingPunct="1">
                <a:spcBef>
                  <a:spcPct val="50000"/>
                </a:spcBef>
                <a:buFontTx/>
                <a:buNone/>
              </a:pPr>
              <a:t>31</a:t>
            </a:fld>
            <a:endParaRPr lang="en-US" altLang="ja-JP" sz="2400">
              <a:solidFill>
                <a:srgbClr val="000000"/>
              </a:solidFill>
              <a:latin typeface="Tahoma" pitchFamily="34" charset="0"/>
            </a:endParaRPr>
          </a:p>
        </p:txBody>
      </p:sp>
      <p:graphicFrame>
        <p:nvGraphicFramePr>
          <p:cNvPr id="22" name="表 21"/>
          <p:cNvGraphicFramePr>
            <a:graphicFrameLocks noGrp="1"/>
          </p:cNvGraphicFramePr>
          <p:nvPr>
            <p:extLst>
              <p:ext uri="{D42A27DB-BD31-4B8C-83A1-F6EECF244321}">
                <p14:modId xmlns:p14="http://schemas.microsoft.com/office/powerpoint/2010/main" val="3465097857"/>
              </p:ext>
            </p:extLst>
          </p:nvPr>
        </p:nvGraphicFramePr>
        <p:xfrm>
          <a:off x="683568" y="980728"/>
          <a:ext cx="7416824" cy="4358640"/>
        </p:xfrm>
        <a:graphic>
          <a:graphicData uri="http://schemas.openxmlformats.org/drawingml/2006/table">
            <a:tbl>
              <a:tblPr firstRow="1" bandRow="1">
                <a:tableStyleId>{5C22544A-7EE6-4342-B048-85BDC9FD1C3A}</a:tableStyleId>
              </a:tblPr>
              <a:tblGrid>
                <a:gridCol w="597666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tblGrid>
              <a:tr h="370840">
                <a:tc>
                  <a:txBody>
                    <a:bodyPr/>
                    <a:lstStyle/>
                    <a:p>
                      <a:r>
                        <a:rPr kumimoji="1" lang="ja-JP" altLang="en-US" sz="2000" dirty="0"/>
                        <a:t>データセットの種類</a:t>
                      </a:r>
                    </a:p>
                  </a:txBody>
                  <a:tcPr/>
                </a:tc>
                <a:tc>
                  <a:txBody>
                    <a:bodyPr/>
                    <a:lstStyle/>
                    <a:p>
                      <a:r>
                        <a:rPr kumimoji="1" lang="en-US" altLang="ja-JP" sz="2000" dirty="0"/>
                        <a:t>ID</a:t>
                      </a:r>
                      <a:r>
                        <a:rPr kumimoji="1" lang="ja-JP" altLang="en-US" sz="2000" dirty="0"/>
                        <a:t>番号</a:t>
                      </a:r>
                      <a:endParaRPr kumimoji="1" lang="en-US" altLang="ja-JP" sz="2000" dirty="0"/>
                    </a:p>
                  </a:txBody>
                  <a:tcPr/>
                </a:tc>
                <a:extLst>
                  <a:ext uri="{0D108BD9-81ED-4DB2-BD59-A6C34878D82A}">
                    <a16:rowId xmlns:a16="http://schemas.microsoft.com/office/drawing/2014/main" xmlns="" val="10000"/>
                  </a:ext>
                </a:extLst>
              </a:tr>
              <a:tr h="370840">
                <a:tc>
                  <a:txBody>
                    <a:bodyPr/>
                    <a:lstStyle/>
                    <a:p>
                      <a:r>
                        <a:rPr kumimoji="1" lang="en-US" altLang="ja-JP" sz="2000" dirty="0"/>
                        <a:t>H*(10)</a:t>
                      </a:r>
                      <a:endParaRPr kumimoji="1" lang="ja-JP" altLang="en-US" sz="2000" dirty="0"/>
                    </a:p>
                  </a:txBody>
                  <a:tcPr/>
                </a:tc>
                <a:tc>
                  <a:txBody>
                    <a:bodyPr/>
                    <a:lstStyle/>
                    <a:p>
                      <a:pPr algn="l"/>
                      <a:r>
                        <a:rPr kumimoji="1" lang="en-US" altLang="ja-JP" sz="2000" dirty="0"/>
                        <a:t>-200</a:t>
                      </a:r>
                      <a:endParaRPr kumimoji="1" lang="ja-JP" altLang="en-US" sz="2000" dirty="0"/>
                    </a:p>
                  </a:txBody>
                  <a:tcPr/>
                </a:tc>
                <a:extLst>
                  <a:ext uri="{0D108BD9-81ED-4DB2-BD59-A6C34878D82A}">
                    <a16:rowId xmlns:a16="http://schemas.microsoft.com/office/drawing/2014/main" xmlns="" val="10001"/>
                  </a:ext>
                </a:extLst>
              </a:tr>
              <a:tr h="370840">
                <a:tc>
                  <a:txBody>
                    <a:bodyPr/>
                    <a:lstStyle/>
                    <a:p>
                      <a:r>
                        <a:rPr kumimoji="1" lang="en-US" altLang="ja-JP" sz="2000" dirty="0"/>
                        <a:t>ICRP60</a:t>
                      </a:r>
                      <a:r>
                        <a:rPr kumimoji="1" lang="ja-JP" altLang="en-US" sz="2000" dirty="0"/>
                        <a:t>定義に基づく実効線量（前方照射）</a:t>
                      </a:r>
                    </a:p>
                  </a:txBody>
                  <a:tcPr/>
                </a:tc>
                <a:tc>
                  <a:txBody>
                    <a:bodyPr/>
                    <a:lstStyle/>
                    <a:p>
                      <a:pPr algn="l"/>
                      <a:r>
                        <a:rPr kumimoji="1" lang="en-US" altLang="ja-JP" sz="2000" dirty="0"/>
                        <a:t>-201</a:t>
                      </a:r>
                      <a:endParaRPr kumimoji="1" lang="ja-JP" altLang="en-US" sz="2000" dirty="0"/>
                    </a:p>
                  </a:txBody>
                  <a:tcPr/>
                </a:tc>
                <a:extLst>
                  <a:ext uri="{0D108BD9-81ED-4DB2-BD59-A6C34878D82A}">
                    <a16:rowId xmlns:a16="http://schemas.microsoft.com/office/drawing/2014/main" xmlns="" val="10002"/>
                  </a:ext>
                </a:extLst>
              </a:tr>
              <a:tr h="370840">
                <a:tc>
                  <a:txBody>
                    <a:bodyPr/>
                    <a:lstStyle/>
                    <a:p>
                      <a:r>
                        <a:rPr kumimoji="1" lang="en-US" altLang="ja-JP" sz="2000" dirty="0"/>
                        <a:t>ICRP103</a:t>
                      </a:r>
                      <a:r>
                        <a:rPr kumimoji="1" lang="ja-JP" altLang="en-US" sz="2000" dirty="0"/>
                        <a:t>定義に基づく実効線量（前方照射）</a:t>
                      </a:r>
                    </a:p>
                  </a:txBody>
                  <a:tcPr/>
                </a:tc>
                <a:tc>
                  <a:txBody>
                    <a:bodyPr/>
                    <a:lstStyle/>
                    <a:p>
                      <a:pPr algn="l"/>
                      <a:r>
                        <a:rPr kumimoji="1" lang="en-US" altLang="ja-JP" sz="2000" dirty="0"/>
                        <a:t>-202</a:t>
                      </a:r>
                      <a:endParaRPr kumimoji="1" lang="ja-JP" altLang="en-US" sz="2000" dirty="0"/>
                    </a:p>
                  </a:txBody>
                  <a:tcPr/>
                </a:tc>
                <a:extLst>
                  <a:ext uri="{0D108BD9-81ED-4DB2-BD59-A6C34878D82A}">
                    <a16:rowId xmlns:a16="http://schemas.microsoft.com/office/drawing/2014/main" xmlns="" val="10003"/>
                  </a:ext>
                </a:extLst>
              </a:tr>
              <a:tr h="370840">
                <a:tc>
                  <a:txBody>
                    <a:bodyPr/>
                    <a:lstStyle/>
                    <a:p>
                      <a:r>
                        <a:rPr kumimoji="1" lang="en-US" altLang="ja-JP" sz="2000" dirty="0"/>
                        <a:t>ICRP103</a:t>
                      </a:r>
                      <a:r>
                        <a:rPr kumimoji="1" lang="ja-JP" altLang="en-US" sz="2000" dirty="0"/>
                        <a:t>定義に基づく実効線量（等方照射）</a:t>
                      </a:r>
                    </a:p>
                  </a:txBody>
                  <a:tcPr/>
                </a:tc>
                <a:tc>
                  <a:txBody>
                    <a:bodyPr/>
                    <a:lstStyle/>
                    <a:p>
                      <a:pPr algn="l"/>
                      <a:r>
                        <a:rPr kumimoji="1" lang="en-US" altLang="ja-JP" sz="2000" dirty="0"/>
                        <a:t>-203</a:t>
                      </a:r>
                      <a:endParaRPr kumimoji="1" lang="ja-JP" altLang="en-US" sz="2000" dirty="0"/>
                    </a:p>
                  </a:txBody>
                  <a:tcPr/>
                </a:tc>
                <a:extLst>
                  <a:ext uri="{0D108BD9-81ED-4DB2-BD59-A6C34878D82A}">
                    <a16:rowId xmlns:a16="http://schemas.microsoft.com/office/drawing/2014/main" xmlns="" val="10004"/>
                  </a:ext>
                </a:extLst>
              </a:tr>
              <a:tr h="370840">
                <a:tc>
                  <a:txBody>
                    <a:bodyPr/>
                    <a:lstStyle/>
                    <a:p>
                      <a:r>
                        <a:rPr kumimoji="1" lang="ja-JP" altLang="en-US" sz="2000" dirty="0"/>
                        <a:t>新しい実用量</a:t>
                      </a:r>
                      <a:r>
                        <a:rPr kumimoji="1" lang="en-US" altLang="ja-JP" sz="2000" dirty="0"/>
                        <a:t>H*</a:t>
                      </a:r>
                      <a:endParaRPr kumimoji="1" lang="ja-JP" altLang="en-US" sz="2000" dirty="0"/>
                    </a:p>
                  </a:txBody>
                  <a:tcPr/>
                </a:tc>
                <a:tc>
                  <a:txBody>
                    <a:bodyPr/>
                    <a:lstStyle/>
                    <a:p>
                      <a:pPr algn="l"/>
                      <a:r>
                        <a:rPr kumimoji="1" lang="en-US" altLang="ja-JP" sz="2000" dirty="0"/>
                        <a:t>-204</a:t>
                      </a:r>
                      <a:endParaRPr kumimoji="1" lang="ja-JP" altLang="en-US" sz="2000" dirty="0"/>
                    </a:p>
                  </a:txBody>
                  <a:tcPr/>
                </a:tc>
                <a:extLst>
                  <a:ext uri="{0D108BD9-81ED-4DB2-BD59-A6C34878D82A}">
                    <a16:rowId xmlns:a16="http://schemas.microsoft.com/office/drawing/2014/main" xmlns="" val="10005"/>
                  </a:ext>
                </a:extLst>
              </a:tr>
              <a:tr h="370840">
                <a:tc>
                  <a:txBody>
                    <a:bodyPr/>
                    <a:lstStyle/>
                    <a:p>
                      <a:r>
                        <a:rPr kumimoji="1" lang="ja-JP" altLang="en-US" sz="2000" dirty="0"/>
                        <a:t>男女平均した実効線量当量（等方照射）</a:t>
                      </a:r>
                    </a:p>
                  </a:txBody>
                  <a:tcPr/>
                </a:tc>
                <a:tc>
                  <a:txBody>
                    <a:bodyPr/>
                    <a:lstStyle/>
                    <a:p>
                      <a:pPr algn="l"/>
                      <a:r>
                        <a:rPr kumimoji="1" lang="en-US" altLang="ja-JP" sz="2000" dirty="0"/>
                        <a:t>-210</a:t>
                      </a:r>
                      <a:endParaRPr kumimoji="1" lang="ja-JP" altLang="en-US" sz="2000" dirty="0"/>
                    </a:p>
                  </a:txBody>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男性・女性に対する実効線量当量（等方照射）</a:t>
                      </a:r>
                    </a:p>
                  </a:txBody>
                  <a:tcPr/>
                </a:tc>
                <a:tc>
                  <a:txBody>
                    <a:bodyPr/>
                    <a:lstStyle/>
                    <a:p>
                      <a:pPr algn="l"/>
                      <a:r>
                        <a:rPr kumimoji="1" lang="en-US" altLang="ja-JP" sz="2000" dirty="0"/>
                        <a:t>-211</a:t>
                      </a:r>
                      <a:r>
                        <a:rPr kumimoji="1" lang="ja-JP" altLang="en-US" sz="2000" dirty="0"/>
                        <a:t>・</a:t>
                      </a:r>
                      <a:r>
                        <a:rPr kumimoji="1" lang="en-US" altLang="ja-JP" sz="2000" dirty="0"/>
                        <a:t>-212</a:t>
                      </a:r>
                      <a:endParaRPr kumimoji="1" lang="ja-JP" altLang="en-US" sz="2000" dirty="0"/>
                    </a:p>
                  </a:txBody>
                  <a:tcPr/>
                </a:tc>
                <a:extLst>
                  <a:ext uri="{0D108BD9-81ED-4DB2-BD59-A6C34878D82A}">
                    <a16:rowId xmlns:a16="http://schemas.microsoft.com/office/drawing/2014/main" xmlns="" val="10007"/>
                  </a:ext>
                </a:extLst>
              </a:tr>
              <a:tr h="370840">
                <a:tc>
                  <a:txBody>
                    <a:bodyPr/>
                    <a:lstStyle/>
                    <a:p>
                      <a:r>
                        <a:rPr kumimoji="1" lang="ja-JP" altLang="en-US" sz="2000" dirty="0"/>
                        <a:t>男性・女性に対する造血組織線量当量（等方照射）</a:t>
                      </a:r>
                    </a:p>
                  </a:txBody>
                  <a:tcPr/>
                </a:tc>
                <a:tc>
                  <a:txBody>
                    <a:bodyPr/>
                    <a:lstStyle/>
                    <a:p>
                      <a:pPr algn="l"/>
                      <a:r>
                        <a:rPr kumimoji="1" lang="en-US" altLang="ja-JP" sz="2000" dirty="0"/>
                        <a:t>-213</a:t>
                      </a:r>
                      <a:r>
                        <a:rPr kumimoji="1" lang="ja-JP" altLang="en-US" sz="2000" dirty="0"/>
                        <a:t>・</a:t>
                      </a:r>
                      <a:r>
                        <a:rPr kumimoji="1" lang="en-US" altLang="ja-JP" sz="2000" dirty="0"/>
                        <a:t>-214</a:t>
                      </a:r>
                      <a:endParaRPr kumimoji="1" lang="ja-JP" altLang="en-US" sz="2000" dirty="0"/>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男性・女性に対する皮膚線量当量（等方照射）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-215</a:t>
                      </a:r>
                      <a:r>
                        <a:rPr kumimoji="1" lang="ja-JP" altLang="en-US" sz="2000" dirty="0"/>
                        <a:t>・</a:t>
                      </a:r>
                      <a:r>
                        <a:rPr kumimoji="1" lang="en-US" altLang="ja-JP" sz="2000" dirty="0"/>
                        <a:t>-216</a:t>
                      </a:r>
                      <a:endParaRPr kumimoji="1" lang="ja-JP" altLang="en-US" sz="2000" dirty="0"/>
                    </a:p>
                  </a:txBody>
                  <a:tcPr/>
                </a:tc>
                <a:extLst>
                  <a:ext uri="{0D108BD9-81ED-4DB2-BD59-A6C34878D82A}">
                    <a16:rowId xmlns:a16="http://schemas.microsoft.com/office/drawing/2014/main" xmlns=""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半導体ソフトエラー発生率（等方照射）</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-299</a:t>
                      </a:r>
                      <a:endParaRPr kumimoji="1" lang="ja-JP" altLang="en-US" sz="2000" dirty="0"/>
                    </a:p>
                  </a:txBody>
                  <a:tcPr/>
                </a:tc>
                <a:extLst>
                  <a:ext uri="{0D108BD9-81ED-4DB2-BD59-A6C34878D82A}">
                    <a16:rowId xmlns:a16="http://schemas.microsoft.com/office/drawing/2014/main" xmlns="" val="10010"/>
                  </a:ext>
                </a:extLst>
              </a:tr>
            </a:tbl>
          </a:graphicData>
        </a:graphic>
      </p:graphicFrame>
      <p:sp>
        <p:nvSpPr>
          <p:cNvPr id="3" name="テキスト ボックス 2"/>
          <p:cNvSpPr txBox="1"/>
          <p:nvPr/>
        </p:nvSpPr>
        <p:spPr>
          <a:xfrm>
            <a:off x="755576" y="5453638"/>
            <a:ext cx="7397825" cy="707886"/>
          </a:xfrm>
          <a:prstGeom prst="rect">
            <a:avLst/>
          </a:prstGeom>
          <a:noFill/>
        </p:spPr>
        <p:txBody>
          <a:bodyPr wrap="square" rtlCol="0">
            <a:spAutoFit/>
          </a:bodyPr>
          <a:lstStyle/>
          <a:p>
            <a:r>
              <a:rPr lang="ja-JP" altLang="en-US" sz="2000" dirty="0"/>
              <a:t>この他、</a:t>
            </a:r>
            <a:r>
              <a:rPr lang="en-US" altLang="ja-JP" sz="2000" dirty="0"/>
              <a:t>ID</a:t>
            </a:r>
            <a:r>
              <a:rPr lang="ja-JP" altLang="en-US" sz="2000" dirty="0"/>
              <a:t>番号が</a:t>
            </a:r>
            <a:r>
              <a:rPr lang="en-US" altLang="ja-JP" sz="2000" dirty="0"/>
              <a:t>-1</a:t>
            </a:r>
            <a:r>
              <a:rPr lang="ja-JP" altLang="en-US" sz="2000" dirty="0"/>
              <a:t>の場合は</a:t>
            </a:r>
            <a:r>
              <a:rPr lang="en-US" altLang="ja-JP" sz="2000" dirty="0"/>
              <a:t>1/</a:t>
            </a:r>
            <a:r>
              <a:rPr lang="ja-JP" altLang="en-US" sz="2000" dirty="0"/>
              <a:t>ウエイト値、</a:t>
            </a:r>
            <a:r>
              <a:rPr lang="en-US" altLang="ja-JP" sz="2000" dirty="0"/>
              <a:t>-2</a:t>
            </a:r>
            <a:r>
              <a:rPr lang="ja-JP" altLang="en-US" sz="2000" dirty="0"/>
              <a:t>の場合は</a:t>
            </a:r>
            <a:r>
              <a:rPr lang="en-US" altLang="ja-JP" sz="2000" dirty="0"/>
              <a:t>1/</a:t>
            </a:r>
            <a:r>
              <a:rPr lang="ja-JP" altLang="en-US" sz="2000" dirty="0"/>
              <a:t>粒子速度、</a:t>
            </a:r>
            <a:r>
              <a:rPr lang="en-US" altLang="ja-JP" sz="2000" dirty="0"/>
              <a:t>-120</a:t>
            </a:r>
            <a:r>
              <a:rPr lang="ja-JP" altLang="en-US" sz="2000" dirty="0"/>
              <a:t>の場合は物質密度をタリー結果に掛けます。</a:t>
            </a:r>
          </a:p>
        </p:txBody>
      </p:sp>
    </p:spTree>
    <p:extLst>
      <p:ext uri="{BB962C8B-B14F-4D97-AF65-F5344CB8AC3E}">
        <p14:creationId xmlns:p14="http://schemas.microsoft.com/office/powerpoint/2010/main" val="519626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215900" y="-12700"/>
            <a:ext cx="8686800" cy="1143000"/>
          </a:xfrm>
        </p:spPr>
        <p:txBody>
          <a:bodyPr/>
          <a:lstStyle/>
          <a:p>
            <a:pPr eaLnBrk="1" hangingPunct="1"/>
            <a:r>
              <a:rPr lang="en-US" altLang="ja-JP" sz="4800" dirty="0"/>
              <a:t>multiplier</a:t>
            </a:r>
            <a:r>
              <a:rPr lang="ja-JP" altLang="en-US" sz="4800" dirty="0"/>
              <a:t>の</a:t>
            </a:r>
            <a:r>
              <a:rPr lang="ja-JP" altLang="en-US" sz="4800" dirty="0">
                <a:latin typeface="Century Gothic" pitchFamily="34" charset="0"/>
              </a:rPr>
              <a:t>定義方法</a:t>
            </a:r>
            <a:endParaRPr lang="en-US" altLang="ja-JP" sz="4800" dirty="0">
              <a:latin typeface="Century Gothic" pitchFamily="34" charset="0"/>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355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3559"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6A64E24-B493-44B6-AA16-D180A1FA5F74}" type="slidenum">
              <a:rPr lang="en-US" altLang="ja-JP" sz="2400">
                <a:solidFill>
                  <a:srgbClr val="000000"/>
                </a:solidFill>
                <a:latin typeface="Tahoma" pitchFamily="34" charset="0"/>
              </a:rPr>
              <a:pPr algn="ctr" eaLnBrk="1" hangingPunct="1">
                <a:spcBef>
                  <a:spcPct val="50000"/>
                </a:spcBef>
                <a:buFontTx/>
                <a:buNone/>
              </a:pPr>
              <a:t>32</a:t>
            </a:fld>
            <a:endParaRPr lang="en-US" altLang="ja-JP" sz="2400">
              <a:solidFill>
                <a:srgbClr val="000000"/>
              </a:solidFill>
              <a:latin typeface="Tahoma" pitchFamily="34" charset="0"/>
            </a:endParaRPr>
          </a:p>
        </p:txBody>
      </p:sp>
      <p:sp>
        <p:nvSpPr>
          <p:cNvPr id="9" name="テキスト ボックス 2"/>
          <p:cNvSpPr txBox="1">
            <a:spLocks noChangeArrowheads="1"/>
          </p:cNvSpPr>
          <p:nvPr/>
        </p:nvSpPr>
        <p:spPr bwMode="auto">
          <a:xfrm>
            <a:off x="937076" y="1052736"/>
            <a:ext cx="7269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a:t>[multiplier]</a:t>
            </a:r>
            <a:r>
              <a:rPr lang="ja-JP" altLang="en-US" dirty="0"/>
              <a:t>セクションを設定することで、</a:t>
            </a:r>
            <a:endParaRPr lang="en-US" altLang="ja-JP" dirty="0"/>
          </a:p>
          <a:p>
            <a:pPr eaLnBrk="1" hangingPunct="1"/>
            <a:r>
              <a:rPr lang="ja-JP" altLang="en-US" dirty="0"/>
              <a:t>タリー結果に掛ける係数をユーザー自身で定義できる。</a:t>
            </a:r>
          </a:p>
        </p:txBody>
      </p:sp>
      <p:sp>
        <p:nvSpPr>
          <p:cNvPr id="10" name="Text Box 1031"/>
          <p:cNvSpPr txBox="1">
            <a:spLocks noChangeArrowheads="1"/>
          </p:cNvSpPr>
          <p:nvPr/>
        </p:nvSpPr>
        <p:spPr bwMode="auto">
          <a:xfrm>
            <a:off x="1475656" y="2286024"/>
            <a:ext cx="2932869" cy="359124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800" dirty="0">
                <a:solidFill>
                  <a:srgbClr val="000000"/>
                </a:solidFill>
                <a:latin typeface="Tahoma" pitchFamily="34" charset="0"/>
                <a:ea typeface="Tahoma" panose="020B0604030504040204" pitchFamily="34" charset="0"/>
                <a:cs typeface="Tahoma" panose="020B0604030504040204" pitchFamily="34" charset="0"/>
              </a:rPr>
              <a:t>[ multiplier ]</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number = -202</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interpolation = log</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part = neutron</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ne = 68</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1.0000E-09  3.0900E+00</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1.0000E-08  3.5500E+00</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2.5000E-08  4.0000E+00</a:t>
            </a:r>
          </a:p>
          <a:p>
            <a:pPr>
              <a:buNone/>
            </a:pPr>
            <a:r>
              <a:rPr lang="en-US" altLang="ja-JP" sz="1800" dirty="0">
                <a:latin typeface="Tahoma" panose="020B0604030504040204" pitchFamily="34" charset="0"/>
                <a:ea typeface="Tahoma" panose="020B0604030504040204" pitchFamily="34" charset="0"/>
                <a:cs typeface="Tahoma" panose="020B0604030504040204" pitchFamily="34" charset="0"/>
              </a:rPr>
              <a:t>  1.0000E-07  5.2000E+00</a:t>
            </a:r>
          </a:p>
          <a:p>
            <a:pPr>
              <a:buNone/>
            </a:pPr>
            <a:r>
              <a:rPr lang="ja-JP" altLang="en-US" sz="1800" dirty="0">
                <a:solidFill>
                  <a:srgbClr val="000000"/>
                </a:solidFill>
                <a:latin typeface="Tahoma" pitchFamily="34" charset="0"/>
              </a:rPr>
              <a:t>・ ・ ・ ・ ・ ・</a:t>
            </a:r>
            <a:endParaRPr lang="en-US" altLang="ja-JP" sz="1800" dirty="0">
              <a:solidFill>
                <a:srgbClr val="000000"/>
              </a:solidFill>
              <a:latin typeface="Tahoma" pitchFamily="34" charset="0"/>
            </a:endParaRPr>
          </a:p>
          <a:p>
            <a:pPr>
              <a:buNone/>
            </a:pPr>
            <a:endParaRPr lang="en-US" altLang="ja-JP" sz="18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直線矢印コネクタ 10"/>
          <p:cNvCxnSpPr>
            <a:stCxn id="12" idx="1"/>
          </p:cNvCxnSpPr>
          <p:nvPr/>
        </p:nvCxnSpPr>
        <p:spPr>
          <a:xfrm flipH="1">
            <a:off x="3419872" y="2436137"/>
            <a:ext cx="1512168" cy="353943"/>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932040" y="2082194"/>
            <a:ext cx="4211960" cy="707886"/>
          </a:xfrm>
          <a:prstGeom prst="rect">
            <a:avLst/>
          </a:prstGeom>
          <a:noFill/>
          <a:ln w="12700">
            <a:noFill/>
          </a:ln>
        </p:spPr>
        <p:txBody>
          <a:bodyPr wrap="square">
            <a:spAutoFit/>
          </a:bodyPr>
          <a:lstStyle/>
          <a:p>
            <a:pPr>
              <a:defRPr/>
            </a:pPr>
            <a:r>
              <a:rPr lang="en-US" altLang="ja-JP" sz="2000" dirty="0">
                <a:latin typeface="+mn-lt"/>
              </a:rPr>
              <a:t>ID</a:t>
            </a:r>
            <a:r>
              <a:rPr lang="ja-JP" altLang="en-US" sz="2000" dirty="0">
                <a:latin typeface="+mn-lt"/>
              </a:rPr>
              <a:t>番号：</a:t>
            </a:r>
            <a:r>
              <a:rPr lang="en-US" altLang="ja-JP" sz="2000" dirty="0">
                <a:latin typeface="+mn-lt"/>
              </a:rPr>
              <a:t>-200</a:t>
            </a:r>
            <a:r>
              <a:rPr lang="ja-JP" altLang="en-US" sz="2000" dirty="0">
                <a:latin typeface="+mn-lt"/>
              </a:rPr>
              <a:t>から</a:t>
            </a:r>
            <a:r>
              <a:rPr lang="en-US" altLang="ja-JP" sz="2000" dirty="0">
                <a:latin typeface="+mn-lt"/>
              </a:rPr>
              <a:t>-299</a:t>
            </a:r>
            <a:r>
              <a:rPr lang="ja-JP" altLang="en-US" sz="2000" dirty="0">
                <a:latin typeface="+mn-lt"/>
              </a:rPr>
              <a:t>を指定可能</a:t>
            </a:r>
            <a:endParaRPr lang="en-US" altLang="ja-JP" sz="2000" dirty="0">
              <a:latin typeface="+mn-lt"/>
            </a:endParaRPr>
          </a:p>
          <a:p>
            <a:pPr>
              <a:defRPr/>
            </a:pPr>
            <a:r>
              <a:rPr lang="ja-JP" altLang="en-US" sz="2000" dirty="0">
                <a:latin typeface="+mn-lt"/>
              </a:rPr>
              <a:t>（内蔵のものと同じ番号も指定できる）</a:t>
            </a:r>
            <a:endParaRPr lang="en-US" altLang="ja-JP" sz="2000" dirty="0">
              <a:latin typeface="+mn-lt"/>
            </a:endParaRPr>
          </a:p>
        </p:txBody>
      </p:sp>
      <p:cxnSp>
        <p:nvCxnSpPr>
          <p:cNvPr id="14" name="直線矢印コネクタ 13"/>
          <p:cNvCxnSpPr/>
          <p:nvPr/>
        </p:nvCxnSpPr>
        <p:spPr>
          <a:xfrm flipH="1">
            <a:off x="3707904" y="3150120"/>
            <a:ext cx="1224136" cy="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32040" y="2966034"/>
            <a:ext cx="3744416" cy="400110"/>
          </a:xfrm>
          <a:prstGeom prst="rect">
            <a:avLst/>
          </a:prstGeom>
          <a:noFill/>
          <a:ln w="12700">
            <a:noFill/>
          </a:ln>
        </p:spPr>
        <p:txBody>
          <a:bodyPr wrap="square">
            <a:spAutoFit/>
          </a:bodyPr>
          <a:lstStyle/>
          <a:p>
            <a:pPr>
              <a:defRPr/>
            </a:pPr>
            <a:r>
              <a:rPr lang="ja-JP" altLang="en-US" sz="2000" dirty="0">
                <a:latin typeface="+mn-lt"/>
              </a:rPr>
              <a:t>内挿方法：</a:t>
            </a:r>
            <a:r>
              <a:rPr lang="en-US" altLang="ja-JP" sz="2000" dirty="0">
                <a:latin typeface="+mn-lt"/>
              </a:rPr>
              <a:t>log</a:t>
            </a:r>
            <a:r>
              <a:rPr lang="ja-JP" altLang="en-US" sz="2000" dirty="0">
                <a:latin typeface="+mn-lt"/>
              </a:rPr>
              <a:t>（対数）、</a:t>
            </a:r>
            <a:r>
              <a:rPr lang="en-US" altLang="ja-JP" sz="2000" dirty="0" err="1">
                <a:latin typeface="+mn-lt"/>
              </a:rPr>
              <a:t>lin</a:t>
            </a:r>
            <a:r>
              <a:rPr lang="ja-JP" altLang="en-US" sz="2000" dirty="0">
                <a:latin typeface="+mn-lt"/>
              </a:rPr>
              <a:t>（線形）</a:t>
            </a:r>
            <a:endParaRPr lang="en-US" altLang="ja-JP" sz="2000" dirty="0">
              <a:latin typeface="+mn-lt"/>
            </a:endParaRPr>
          </a:p>
        </p:txBody>
      </p:sp>
      <p:sp>
        <p:nvSpPr>
          <p:cNvPr id="21" name="テキスト ボックス 20"/>
          <p:cNvSpPr txBox="1"/>
          <p:nvPr/>
        </p:nvSpPr>
        <p:spPr>
          <a:xfrm>
            <a:off x="4932040" y="3326074"/>
            <a:ext cx="3744416" cy="400110"/>
          </a:xfrm>
          <a:prstGeom prst="rect">
            <a:avLst/>
          </a:prstGeom>
          <a:noFill/>
          <a:ln w="12700">
            <a:noFill/>
          </a:ln>
        </p:spPr>
        <p:txBody>
          <a:bodyPr wrap="square">
            <a:spAutoFit/>
          </a:bodyPr>
          <a:lstStyle/>
          <a:p>
            <a:pPr>
              <a:defRPr/>
            </a:pPr>
            <a:r>
              <a:rPr lang="ja-JP" altLang="en-US" sz="2000" dirty="0">
                <a:latin typeface="+mn-lt"/>
              </a:rPr>
              <a:t>対象となる粒子</a:t>
            </a:r>
            <a:endParaRPr lang="en-US" altLang="ja-JP" sz="2000" dirty="0">
              <a:latin typeface="+mn-lt"/>
            </a:endParaRPr>
          </a:p>
        </p:txBody>
      </p:sp>
      <p:sp>
        <p:nvSpPr>
          <p:cNvPr id="23" name="テキスト ボックス 22"/>
          <p:cNvSpPr txBox="1"/>
          <p:nvPr/>
        </p:nvSpPr>
        <p:spPr>
          <a:xfrm>
            <a:off x="4932040" y="3686114"/>
            <a:ext cx="3744416" cy="400110"/>
          </a:xfrm>
          <a:prstGeom prst="rect">
            <a:avLst/>
          </a:prstGeom>
          <a:noFill/>
          <a:ln w="12700">
            <a:noFill/>
          </a:ln>
        </p:spPr>
        <p:txBody>
          <a:bodyPr wrap="square">
            <a:spAutoFit/>
          </a:bodyPr>
          <a:lstStyle/>
          <a:p>
            <a:pPr>
              <a:defRPr/>
            </a:pPr>
            <a:r>
              <a:rPr lang="ja-JP" altLang="en-US" sz="2000" dirty="0">
                <a:latin typeface="+mn-lt"/>
              </a:rPr>
              <a:t>データ数</a:t>
            </a:r>
            <a:endParaRPr lang="en-US" altLang="ja-JP" sz="2000" dirty="0">
              <a:latin typeface="+mn-lt"/>
            </a:endParaRPr>
          </a:p>
        </p:txBody>
      </p:sp>
      <p:cxnSp>
        <p:nvCxnSpPr>
          <p:cNvPr id="24" name="直線矢印コネクタ 23"/>
          <p:cNvCxnSpPr>
            <a:stCxn id="21" idx="1"/>
          </p:cNvCxnSpPr>
          <p:nvPr/>
        </p:nvCxnSpPr>
        <p:spPr>
          <a:xfrm flipH="1" flipV="1">
            <a:off x="3419872" y="3510161"/>
            <a:ext cx="1512168" cy="1596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2699792" y="3798192"/>
            <a:ext cx="2232248" cy="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1604629" y="3942208"/>
            <a:ext cx="2715343" cy="1872208"/>
          </a:xfrm>
          <a:prstGeom prst="round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8" name="直線矢印コネクタ 37"/>
          <p:cNvCxnSpPr/>
          <p:nvPr/>
        </p:nvCxnSpPr>
        <p:spPr>
          <a:xfrm flipH="1">
            <a:off x="4319972" y="4439036"/>
            <a:ext cx="612068" cy="722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945732" y="4251571"/>
            <a:ext cx="2952328" cy="1015663"/>
          </a:xfrm>
          <a:prstGeom prst="rect">
            <a:avLst/>
          </a:prstGeom>
          <a:noFill/>
          <a:ln w="12700">
            <a:noFill/>
          </a:ln>
        </p:spPr>
        <p:txBody>
          <a:bodyPr wrap="square">
            <a:spAutoFit/>
          </a:bodyPr>
          <a:lstStyle/>
          <a:p>
            <a:pPr>
              <a:defRPr/>
            </a:pPr>
            <a:r>
              <a:rPr lang="ja-JP" altLang="en-US" sz="2000" dirty="0">
                <a:latin typeface="+mn-lt"/>
              </a:rPr>
              <a:t>数値データ：</a:t>
            </a:r>
            <a:endParaRPr lang="en-US" altLang="ja-JP" sz="2000" dirty="0">
              <a:latin typeface="+mn-lt"/>
            </a:endParaRPr>
          </a:p>
          <a:p>
            <a:pPr>
              <a:defRPr/>
            </a:pPr>
            <a:r>
              <a:rPr lang="ja-JP" altLang="en-US" sz="2000" dirty="0">
                <a:latin typeface="+mn-lt"/>
              </a:rPr>
              <a:t>エネルギー</a:t>
            </a:r>
            <a:r>
              <a:rPr lang="en-US" altLang="ja-JP" sz="2000" dirty="0">
                <a:latin typeface="+mn-lt"/>
              </a:rPr>
              <a:t>[MeV]</a:t>
            </a:r>
            <a:r>
              <a:rPr lang="ja-JP" altLang="en-US" sz="2000" dirty="0">
                <a:latin typeface="+mn-lt"/>
              </a:rPr>
              <a:t>と強度をそれぞれ</a:t>
            </a:r>
            <a:r>
              <a:rPr lang="en-US" altLang="ja-JP" sz="2000" dirty="0">
                <a:latin typeface="+mn-lt"/>
              </a:rPr>
              <a:t>ne</a:t>
            </a:r>
            <a:r>
              <a:rPr lang="ja-JP" altLang="en-US" sz="2000" dirty="0">
                <a:latin typeface="+mn-lt"/>
              </a:rPr>
              <a:t>個並べる</a:t>
            </a:r>
            <a:endParaRPr lang="en-US" altLang="ja-JP" sz="2000" dirty="0">
              <a:latin typeface="+mn-lt"/>
            </a:endParaRPr>
          </a:p>
        </p:txBody>
      </p:sp>
    </p:spTree>
    <p:extLst>
      <p:ext uri="{BB962C8B-B14F-4D97-AF65-F5344CB8AC3E}">
        <p14:creationId xmlns:p14="http://schemas.microsoft.com/office/powerpoint/2010/main" val="3151146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25" t="8333" r="9184" b="11905"/>
          <a:stretch/>
        </p:blipFill>
        <p:spPr bwMode="auto">
          <a:xfrm>
            <a:off x="4482594" y="3808452"/>
            <a:ext cx="4449458" cy="210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8" t="10670" r="8600" b="6474"/>
          <a:stretch/>
        </p:blipFill>
        <p:spPr bwMode="auto">
          <a:xfrm>
            <a:off x="4494512" y="1540574"/>
            <a:ext cx="4520826" cy="21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初期設定の確認</a:t>
            </a:r>
            <a:endParaRPr lang="en-US" altLang="ja-JP" sz="4800" dirty="0">
              <a:latin typeface="Century Gothic" pitchFamily="34" charset="0"/>
            </a:endParaRPr>
          </a:p>
        </p:txBody>
      </p:sp>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33</a:t>
            </a:fld>
            <a:endParaRPr lang="en-US" altLang="ja-JP" sz="2400">
              <a:solidFill>
                <a:srgbClr val="000000"/>
              </a:solidFill>
              <a:latin typeface="Tahoma" pitchFamily="34" charset="0"/>
            </a:endParaRPr>
          </a:p>
        </p:txBody>
      </p:sp>
      <p:sp>
        <p:nvSpPr>
          <p:cNvPr id="7183" name="テキスト ボックス 16"/>
          <p:cNvSpPr txBox="1">
            <a:spLocks noChangeArrowheads="1"/>
          </p:cNvSpPr>
          <p:nvPr/>
        </p:nvSpPr>
        <p:spPr bwMode="auto">
          <a:xfrm>
            <a:off x="2699792" y="982346"/>
            <a:ext cx="2952328" cy="4001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a:latin typeface="+mn-lt"/>
              </a:rPr>
              <a:t>icntl</a:t>
            </a:r>
            <a:r>
              <a:rPr lang="en-US" altLang="ja-JP" sz="2000" dirty="0">
                <a:latin typeface="+mn-lt"/>
              </a:rPr>
              <a:t>=8</a:t>
            </a:r>
            <a:r>
              <a:rPr lang="ja-JP" altLang="en-US" sz="2000" dirty="0">
                <a:latin typeface="+mn-lt"/>
              </a:rPr>
              <a:t>と</a:t>
            </a:r>
            <a:r>
              <a:rPr lang="en-US" altLang="ja-JP" sz="2000" dirty="0">
                <a:latin typeface="+mn-lt"/>
              </a:rPr>
              <a:t>0</a:t>
            </a:r>
            <a:r>
              <a:rPr lang="ja-JP" altLang="en-US" sz="2000" dirty="0">
                <a:latin typeface="+mn-lt"/>
              </a:rPr>
              <a:t>で</a:t>
            </a:r>
            <a:r>
              <a:rPr lang="en-US" altLang="ja-JP" sz="2000" dirty="0">
                <a:latin typeface="+mn-lt"/>
              </a:rPr>
              <a:t>PHITS</a:t>
            </a:r>
            <a:r>
              <a:rPr lang="ja-JP" altLang="en-US" sz="2000" dirty="0">
                <a:latin typeface="+mn-lt"/>
              </a:rPr>
              <a:t>を実行</a:t>
            </a:r>
            <a:endParaRPr lang="en-US" altLang="ja-JP" sz="2000" dirty="0">
              <a:latin typeface="+mn-lt"/>
            </a:endParaRPr>
          </a:p>
        </p:txBody>
      </p:sp>
      <p:sp>
        <p:nvSpPr>
          <p:cNvPr id="7185" name="Text Box 1030"/>
          <p:cNvSpPr txBox="1">
            <a:spLocks noChangeArrowheads="1"/>
          </p:cNvSpPr>
          <p:nvPr/>
        </p:nvSpPr>
        <p:spPr bwMode="auto">
          <a:xfrm>
            <a:off x="5432551" y="5929253"/>
            <a:ext cx="2549544"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r>
              <a:rPr lang="en-US" altLang="ja-JP" sz="2000" dirty="0"/>
              <a:t>(1</a:t>
            </a:r>
            <a:r>
              <a:rPr lang="en-US" altLang="ja-JP" sz="2000" baseline="30000" dirty="0"/>
              <a:t>st</a:t>
            </a:r>
            <a:r>
              <a:rPr lang="en-US" altLang="ja-JP" sz="2000" dirty="0"/>
              <a:t> page)</a:t>
            </a:r>
            <a:endParaRPr lang="ja-JP" altLang="en-US" sz="2000" dirty="0"/>
          </a:p>
        </p:txBody>
      </p:sp>
      <p:sp>
        <p:nvSpPr>
          <p:cNvPr id="20" name="Text Box 1031"/>
          <p:cNvSpPr txBox="1">
            <a:spLocks noChangeArrowheads="1"/>
          </p:cNvSpPr>
          <p:nvPr/>
        </p:nvSpPr>
        <p:spPr bwMode="auto">
          <a:xfrm>
            <a:off x="540891" y="1610405"/>
            <a:ext cx="3311029" cy="448289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S o u r c e ]</a:t>
            </a:r>
          </a:p>
          <a:p>
            <a:pPr eaLnBrk="1" hangingPunct="1">
              <a:spcBef>
                <a:spcPct val="0"/>
              </a:spcBef>
              <a:buFontTx/>
              <a:buNone/>
            </a:pPr>
            <a:r>
              <a:rPr lang="pt-BR" altLang="ja-JP" sz="1400" dirty="0">
                <a:solidFill>
                  <a:srgbClr val="000000"/>
                </a:solidFill>
                <a:latin typeface="Tahoma" pitchFamily="34" charset="0"/>
              </a:rPr>
              <a:t>  s-type = 1</a:t>
            </a:r>
          </a:p>
          <a:p>
            <a:pPr eaLnBrk="1" hangingPunct="1">
              <a:spcBef>
                <a:spcPct val="0"/>
              </a:spcBef>
              <a:buFontTx/>
              <a:buNone/>
            </a:pPr>
            <a:r>
              <a:rPr lang="pt-BR" altLang="ja-JP" sz="1400" dirty="0">
                <a:solidFill>
                  <a:srgbClr val="000000"/>
                </a:solidFill>
                <a:latin typeface="Tahoma" pitchFamily="34" charset="0"/>
              </a:rPr>
              <a:t>    proj = neutron</a:t>
            </a:r>
          </a:p>
          <a:p>
            <a:pPr eaLnBrk="1" hangingPunct="1">
              <a:spcBef>
                <a:spcPct val="0"/>
              </a:spcBef>
              <a:buFontTx/>
              <a:buNone/>
            </a:pPr>
            <a:r>
              <a:rPr lang="pt-BR" altLang="ja-JP" sz="1400" dirty="0">
                <a:solidFill>
                  <a:srgbClr val="000000"/>
                </a:solidFill>
                <a:latin typeface="Tahoma" pitchFamily="34" charset="0"/>
              </a:rPr>
              <a:t>       e0 = 20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M a t e r i a l ]</a:t>
            </a:r>
          </a:p>
          <a:p>
            <a:pPr eaLnBrk="1" hangingPunct="1">
              <a:spcBef>
                <a:spcPct val="0"/>
              </a:spcBef>
              <a:buFontTx/>
              <a:buNone/>
            </a:pPr>
            <a:r>
              <a:rPr lang="pt-BR" altLang="ja-JP" sz="1400" dirty="0">
                <a:solidFill>
                  <a:srgbClr val="000000"/>
                </a:solidFill>
                <a:latin typeface="Tahoma" pitchFamily="34" charset="0"/>
              </a:rPr>
              <a:t>MAT[ 1 ] </a:t>
            </a:r>
          </a:p>
          <a:p>
            <a:pPr eaLnBrk="1" hangingPunct="1">
              <a:spcBef>
                <a:spcPct val="0"/>
              </a:spcBef>
              <a:buFontTx/>
              <a:buNone/>
            </a:pPr>
            <a:r>
              <a:rPr lang="pt-BR" altLang="ja-JP" sz="1400" dirty="0">
                <a:solidFill>
                  <a:srgbClr val="000000"/>
                </a:solidFill>
                <a:latin typeface="Tahoma" pitchFamily="34" charset="0"/>
              </a:rPr>
              <a:t>         Fe    1.0</a:t>
            </a:r>
          </a:p>
          <a:p>
            <a:pPr eaLnBrk="1" hangingPunct="1">
              <a:spcBef>
                <a:spcPct val="0"/>
              </a:spcBef>
              <a:buFontTx/>
              <a:buNone/>
            </a:pPr>
            <a:r>
              <a:rPr lang="pt-BR" altLang="ja-JP" sz="1400" dirty="0">
                <a:solidFill>
                  <a:srgbClr val="000000"/>
                </a:solidFill>
                <a:latin typeface="Tahoma" pitchFamily="34" charset="0"/>
              </a:rPr>
              <a:t>MAT[ 2 ] </a:t>
            </a:r>
          </a:p>
          <a:p>
            <a:pPr eaLnBrk="1" hangingPunct="1">
              <a:spcBef>
                <a:spcPct val="0"/>
              </a:spcBef>
              <a:buFontTx/>
              <a:buNone/>
            </a:pPr>
            <a:r>
              <a:rPr lang="pt-BR" altLang="ja-JP" sz="1400" dirty="0">
                <a:solidFill>
                  <a:srgbClr val="000000"/>
                </a:solidFill>
                <a:latin typeface="Tahoma" pitchFamily="34" charset="0"/>
              </a:rPr>
              <a:t>         H     -0.023       </a:t>
            </a:r>
          </a:p>
          <a:p>
            <a:pPr eaLnBrk="1" hangingPunct="1">
              <a:spcBef>
                <a:spcPct val="0"/>
              </a:spcBef>
              <a:buFontTx/>
              <a:buNone/>
            </a:pPr>
            <a:r>
              <a:rPr lang="pt-BR" altLang="ja-JP" sz="1400" dirty="0">
                <a:solidFill>
                  <a:srgbClr val="000000"/>
                </a:solidFill>
                <a:latin typeface="Tahoma" pitchFamily="34" charset="0"/>
              </a:rPr>
              <a:t>         C     -0.0023</a:t>
            </a:r>
          </a:p>
          <a:p>
            <a:pPr eaLnBrk="1" hangingPunct="1">
              <a:spcBef>
                <a:spcPct val="0"/>
              </a:spcBef>
              <a:buFontTx/>
              <a:buNone/>
            </a:pPr>
            <a:r>
              <a:rPr lang="pt-BR" altLang="ja-JP" sz="1400" dirty="0">
                <a:solidFill>
                  <a:srgbClr val="000000"/>
                </a:solidFill>
                <a:latin typeface="Tahoma" pitchFamily="34" charset="0"/>
              </a:rPr>
              <a:t>         O     -1.22</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fr-FR" altLang="ja-JP" sz="1400" dirty="0">
                <a:solidFill>
                  <a:srgbClr val="000000"/>
                </a:solidFill>
                <a:latin typeface="Tahoma" pitchFamily="34" charset="0"/>
              </a:rPr>
              <a:t> 100    -1         10</a:t>
            </a:r>
          </a:p>
          <a:p>
            <a:pPr eaLnBrk="1" hangingPunct="1">
              <a:spcBef>
                <a:spcPct val="0"/>
              </a:spcBef>
              <a:buFontTx/>
              <a:buNone/>
            </a:pPr>
            <a:r>
              <a:rPr lang="fr-FR" altLang="ja-JP" sz="1400" dirty="0">
                <a:solidFill>
                  <a:srgbClr val="000000"/>
                </a:solidFill>
                <a:latin typeface="Tahoma" pitchFamily="34" charset="0"/>
              </a:rPr>
              <a:t> 102     1 -7.86   -11  12  -13  trcl=2</a:t>
            </a:r>
          </a:p>
          <a:p>
            <a:pPr eaLnBrk="1" hangingPunct="1">
              <a:spcBef>
                <a:spcPct val="0"/>
              </a:spcBef>
              <a:buFontTx/>
              <a:buNone/>
            </a:pPr>
            <a:r>
              <a:rPr lang="fr-FR" altLang="ja-JP" sz="1400" dirty="0">
                <a:solidFill>
                  <a:srgbClr val="000000"/>
                </a:solidFill>
                <a:latin typeface="Tahoma" pitchFamily="34" charset="0"/>
              </a:rPr>
              <a:t> 103     2 -2.302 -11  12  -13  trcl=3</a:t>
            </a:r>
          </a:p>
          <a:p>
            <a:pPr eaLnBrk="1" hangingPunct="1">
              <a:spcBef>
                <a:spcPct val="0"/>
              </a:spcBef>
              <a:buFontTx/>
              <a:buNone/>
            </a:pPr>
            <a:r>
              <a:rPr lang="fr-FR" altLang="ja-JP" sz="1400" dirty="0">
                <a:solidFill>
                  <a:srgbClr val="000000"/>
                </a:solidFill>
                <a:latin typeface="Tahoma" pitchFamily="34" charset="0"/>
              </a:rPr>
              <a:t> 110     0        -10  #102 #103</a:t>
            </a:r>
          </a:p>
        </p:txBody>
      </p:sp>
      <p:sp>
        <p:nvSpPr>
          <p:cNvPr id="2" name="テキスト ボックス 1"/>
          <p:cNvSpPr txBox="1"/>
          <p:nvPr/>
        </p:nvSpPr>
        <p:spPr>
          <a:xfrm>
            <a:off x="6223701" y="1425739"/>
            <a:ext cx="840295" cy="369332"/>
          </a:xfrm>
          <a:prstGeom prst="rect">
            <a:avLst/>
          </a:prstGeom>
          <a:solidFill>
            <a:schemeClr val="bg1"/>
          </a:solidFill>
        </p:spPr>
        <p:txBody>
          <a:bodyPr wrap="none" rtlCol="0">
            <a:spAutoFit/>
          </a:bodyPr>
          <a:lstStyle/>
          <a:p>
            <a:r>
              <a:rPr kumimoji="1" lang="en-US" altLang="ja-JP" sz="1800" dirty="0" err="1"/>
              <a:t>icntl</a:t>
            </a:r>
            <a:r>
              <a:rPr kumimoji="1" lang="en-US" altLang="ja-JP" sz="1800" dirty="0"/>
              <a:t>=8</a:t>
            </a:r>
            <a:endParaRPr kumimoji="1" lang="ja-JP" altLang="en-US" sz="1800" dirty="0"/>
          </a:p>
        </p:txBody>
      </p:sp>
      <p:sp>
        <p:nvSpPr>
          <p:cNvPr id="3" name="正方形/長方形 2"/>
          <p:cNvSpPr/>
          <p:nvPr/>
        </p:nvSpPr>
        <p:spPr>
          <a:xfrm>
            <a:off x="8460432" y="1425739"/>
            <a:ext cx="622829" cy="41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813333" y="3789040"/>
            <a:ext cx="1661032" cy="369332"/>
          </a:xfrm>
          <a:prstGeom prst="rect">
            <a:avLst/>
          </a:prstGeom>
          <a:solidFill>
            <a:schemeClr val="bg1"/>
          </a:solidFill>
        </p:spPr>
        <p:txBody>
          <a:bodyPr wrap="none" rtlCol="0">
            <a:spAutoFit/>
          </a:bodyPr>
          <a:lstStyle/>
          <a:p>
            <a:r>
              <a:rPr kumimoji="1" lang="en-US" altLang="ja-JP" sz="1800" dirty="0" err="1"/>
              <a:t>icntl</a:t>
            </a:r>
            <a:r>
              <a:rPr kumimoji="1" lang="en-US" altLang="ja-JP" sz="1800" dirty="0"/>
              <a:t>=0, neutron</a:t>
            </a:r>
            <a:endParaRPr kumimoji="1" lang="ja-JP" altLang="en-US" sz="1800" dirty="0"/>
          </a:p>
        </p:txBody>
      </p:sp>
      <p:sp>
        <p:nvSpPr>
          <p:cNvPr id="16" name="Text Box 1030"/>
          <p:cNvSpPr txBox="1">
            <a:spLocks noChangeArrowheads="1"/>
          </p:cNvSpPr>
          <p:nvPr/>
        </p:nvSpPr>
        <p:spPr bwMode="auto">
          <a:xfrm>
            <a:off x="485329" y="1107326"/>
            <a:ext cx="190577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err="1">
                <a:solidFill>
                  <a:srgbClr val="000000"/>
                </a:solidFill>
                <a:latin typeface="Tahoma" pitchFamily="34" charset="0"/>
              </a:rPr>
              <a:t>multiplier.inp</a:t>
            </a:r>
            <a:endParaRPr lang="en-US" altLang="ja-JP" sz="2400" dirty="0">
              <a:solidFill>
                <a:srgbClr val="000000"/>
              </a:solidFill>
              <a:latin typeface="Tahoma" pitchFamily="34" charset="0"/>
            </a:endParaRPr>
          </a:p>
        </p:txBody>
      </p:sp>
      <p:sp>
        <p:nvSpPr>
          <p:cNvPr id="17"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Tree>
    <p:extLst>
      <p:ext uri="{BB962C8B-B14F-4D97-AF65-F5344CB8AC3E}">
        <p14:creationId xmlns:p14="http://schemas.microsoft.com/office/powerpoint/2010/main" val="297255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31"/>
          <p:cNvSpPr txBox="1">
            <a:spLocks noChangeArrowheads="1"/>
          </p:cNvSpPr>
          <p:nvPr/>
        </p:nvSpPr>
        <p:spPr bwMode="auto">
          <a:xfrm>
            <a:off x="693976" y="2780927"/>
            <a:ext cx="3157944" cy="354843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z-type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zmin</a:t>
            </a:r>
            <a:r>
              <a:rPr lang="en-US" altLang="ja-JP" sz="1400" dirty="0">
                <a:solidFill>
                  <a:srgbClr val="000000"/>
                </a:solidFill>
                <a:latin typeface="Tahoma" pitchFamily="34" charset="0"/>
              </a:rPr>
              <a:t> =   30.0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zmax</a:t>
            </a:r>
            <a:r>
              <a:rPr lang="en-US" altLang="ja-JP" sz="1400" dirty="0">
                <a:solidFill>
                  <a:srgbClr val="000000"/>
                </a:solidFill>
                <a:latin typeface="Tahoma" pitchFamily="34" charset="0"/>
              </a:rPr>
              <a:t> =   40.0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nz</a:t>
            </a:r>
            <a:r>
              <a:rPr lang="en-US" altLang="ja-JP" sz="1400" dirty="0">
                <a:solidFill>
                  <a:srgbClr val="000000"/>
                </a:solidFill>
                <a:latin typeface="Tahoma" pitchFamily="34" charset="0"/>
              </a:rPr>
              <a:t> =   50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z</a:t>
            </a:r>
          </a:p>
          <a:p>
            <a:pPr eaLnBrk="1" hangingPunct="1">
              <a:spcBef>
                <a:spcPct val="0"/>
              </a:spcBef>
              <a:buFontTx/>
              <a:buNone/>
            </a:pPr>
            <a:r>
              <a:rPr lang="en-US" altLang="ja-JP" sz="1400" dirty="0">
                <a:solidFill>
                  <a:srgbClr val="000000"/>
                </a:solidFill>
                <a:latin typeface="Tahoma" pitchFamily="34" charset="0"/>
              </a:rPr>
              <a:t>    file = </a:t>
            </a:r>
            <a:r>
              <a:rPr lang="en-US" altLang="ja-JP" sz="1400" dirty="0" err="1">
                <a:solidFill>
                  <a:srgbClr val="000000"/>
                </a:solidFill>
                <a:latin typeface="Tahoma" pitchFamily="34" charset="0"/>
              </a:rPr>
              <a:t>track_z.out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part =  all</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gshow</a:t>
            </a:r>
            <a:r>
              <a:rPr lang="en-US" altLang="ja-JP" sz="1400" dirty="0">
                <a:solidFill>
                  <a:srgbClr val="000000"/>
                </a:solidFill>
                <a:latin typeface="Tahoma" pitchFamily="34" charset="0"/>
              </a:rPr>
              <a:t> =    3</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epsout</a:t>
            </a:r>
            <a:r>
              <a:rPr lang="en-US" altLang="ja-JP" sz="1400" dirty="0">
                <a:solidFill>
                  <a:srgbClr val="000000"/>
                </a:solidFill>
                <a:latin typeface="Tahoma" pitchFamily="34" charset="0"/>
              </a:rPr>
              <a:t>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a:solidFill>
                  <a:srgbClr val="FF0000"/>
                </a:solidFill>
                <a:latin typeface="Tahoma" pitchFamily="34" charset="0"/>
              </a:rPr>
              <a:t>y-txt = Effective dose [</a:t>
            </a:r>
            <a:r>
              <a:rPr lang="en-US" altLang="ja-JP" sz="1400" dirty="0" err="1">
                <a:solidFill>
                  <a:srgbClr val="FF0000"/>
                </a:solidFill>
                <a:latin typeface="Tahoma" pitchFamily="34" charset="0"/>
              </a:rPr>
              <a:t>pSv</a:t>
            </a:r>
            <a:r>
              <a:rPr lang="en-US" altLang="ja-JP" sz="1400" dirty="0">
                <a:solidFill>
                  <a:srgbClr val="FF0000"/>
                </a:solidFill>
                <a:latin typeface="Tahoma" pitchFamily="34" charset="0"/>
              </a:rPr>
              <a:t>/source]</a:t>
            </a:r>
          </a:p>
          <a:p>
            <a:pPr eaLnBrk="1" hangingPunct="1">
              <a:spcBef>
                <a:spcPct val="0"/>
              </a:spcBef>
              <a:buFontTx/>
              <a:buNone/>
            </a:pPr>
            <a:r>
              <a:rPr lang="en-US" altLang="ja-JP" sz="1400" dirty="0">
                <a:solidFill>
                  <a:srgbClr val="FF0000"/>
                </a:solidFill>
                <a:latin typeface="Tahoma" pitchFamily="34" charset="0"/>
              </a:rPr>
              <a:t>    multiplier = all</a:t>
            </a:r>
          </a:p>
          <a:p>
            <a:pPr eaLnBrk="1" hangingPunct="1">
              <a:spcBef>
                <a:spcPct val="0"/>
              </a:spcBef>
              <a:buFontTx/>
              <a:buNone/>
            </a:pPr>
            <a:r>
              <a:rPr lang="en-US" altLang="ja-JP" sz="1400" dirty="0">
                <a:solidFill>
                  <a:srgbClr val="FF0000"/>
                </a:solidFill>
                <a:latin typeface="Tahoma" pitchFamily="34" charset="0"/>
              </a:rPr>
              <a:t>    mat        mset1</a:t>
            </a:r>
          </a:p>
          <a:p>
            <a:pPr eaLnBrk="1" hangingPunct="1">
              <a:spcBef>
                <a:spcPct val="0"/>
              </a:spcBef>
              <a:buFontTx/>
              <a:buNone/>
            </a:pPr>
            <a:r>
              <a:rPr lang="en-US" altLang="ja-JP" sz="1400" dirty="0">
                <a:solidFill>
                  <a:srgbClr val="FF0000"/>
                </a:solidFill>
                <a:latin typeface="Tahoma" pitchFamily="34" charset="0"/>
              </a:rPr>
              <a:t>    all        ( 1.0 -202 )</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34</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171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529200" y="805422"/>
            <a:ext cx="6130050"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コンクリート材における粒子フルエンスの深さ分布を実効線量に変換してみよう。</a:t>
            </a:r>
          </a:p>
        </p:txBody>
      </p:sp>
      <p:sp>
        <p:nvSpPr>
          <p:cNvPr id="2" name="テキスト ボックス 1"/>
          <p:cNvSpPr txBox="1"/>
          <p:nvPr/>
        </p:nvSpPr>
        <p:spPr>
          <a:xfrm>
            <a:off x="857680" y="1655698"/>
            <a:ext cx="7776864" cy="707886"/>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solidFill>
                  <a:srgbClr val="000000"/>
                </a:solidFill>
              </a:rPr>
              <a:t>axis=z</a:t>
            </a:r>
            <a:r>
              <a:rPr lang="ja-JP" altLang="en-US" sz="2000" dirty="0">
                <a:solidFill>
                  <a:srgbClr val="000000"/>
                </a:solidFill>
              </a:rPr>
              <a:t>となっている</a:t>
            </a:r>
            <a:r>
              <a:rPr lang="en-US" altLang="ja-JP" sz="2000" dirty="0">
                <a:solidFill>
                  <a:srgbClr val="000000"/>
                </a:solidFill>
              </a:rPr>
              <a:t>[t-track]</a:t>
            </a:r>
            <a:r>
              <a:rPr lang="ja-JP" altLang="en-US" sz="2000" dirty="0">
                <a:solidFill>
                  <a:srgbClr val="000000"/>
                </a:solidFill>
              </a:rPr>
              <a:t>に</a:t>
            </a:r>
            <a:r>
              <a:rPr lang="en-US" altLang="ja-JP" sz="2000" dirty="0">
                <a:solidFill>
                  <a:srgbClr val="000000"/>
                </a:solidFill>
              </a:rPr>
              <a:t>multiplier</a:t>
            </a:r>
            <a:r>
              <a:rPr lang="ja-JP" altLang="en-US" sz="2000" dirty="0">
                <a:solidFill>
                  <a:srgbClr val="000000"/>
                </a:solidFill>
              </a:rPr>
              <a:t>サブセクションを追加する。</a:t>
            </a:r>
            <a:endParaRPr lang="en-US" altLang="ja-JP" sz="2000" dirty="0">
              <a:solidFill>
                <a:srgbClr val="000000"/>
              </a:solidFill>
            </a:endParaRPr>
          </a:p>
          <a:p>
            <a:pPr marL="342900" indent="-342900">
              <a:buFont typeface="Arial" panose="020B0604020202020204" pitchFamily="34" charset="0"/>
              <a:buChar char="•"/>
            </a:pPr>
            <a:r>
              <a:rPr lang="en-US" altLang="ja-JP" sz="2000" dirty="0"/>
              <a:t>ID</a:t>
            </a:r>
            <a:r>
              <a:rPr lang="ja-JP" altLang="en-US" sz="2000" dirty="0"/>
              <a:t>番号</a:t>
            </a:r>
            <a:r>
              <a:rPr lang="en-US" altLang="ja-JP" sz="2000" dirty="0">
                <a:solidFill>
                  <a:srgbClr val="FF0000"/>
                </a:solidFill>
              </a:rPr>
              <a:t>-202</a:t>
            </a:r>
            <a:r>
              <a:rPr lang="ja-JP" altLang="en-US" sz="2000" dirty="0"/>
              <a:t>の</a:t>
            </a:r>
            <a:r>
              <a:rPr lang="en-US" altLang="ja-JP" sz="2000" dirty="0"/>
              <a:t>ICRP103</a:t>
            </a:r>
            <a:r>
              <a:rPr lang="ja-JP" altLang="en-US" sz="2000" dirty="0"/>
              <a:t>定義に基づく実効線量（前方照射）を求める。</a:t>
            </a:r>
          </a:p>
        </p:txBody>
      </p:sp>
      <p:sp>
        <p:nvSpPr>
          <p:cNvPr id="16" name="Text Box 1030"/>
          <p:cNvSpPr txBox="1">
            <a:spLocks noChangeArrowheads="1"/>
          </p:cNvSpPr>
          <p:nvPr/>
        </p:nvSpPr>
        <p:spPr bwMode="auto">
          <a:xfrm>
            <a:off x="560785" y="2404338"/>
            <a:ext cx="1478353"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a:solidFill>
                  <a:srgbClr val="000000"/>
                </a:solidFill>
                <a:latin typeface="Tahoma" pitchFamily="34" charset="0"/>
              </a:rPr>
              <a:t>multiplier.inp</a:t>
            </a:r>
            <a:endParaRPr lang="en-US" altLang="ja-JP" sz="1800" dirty="0">
              <a:solidFill>
                <a:srgbClr val="000000"/>
              </a:solidFill>
              <a:latin typeface="Tahoma" pitchFamily="34" charset="0"/>
            </a:endParaRPr>
          </a:p>
        </p:txBody>
      </p:sp>
      <p:sp>
        <p:nvSpPr>
          <p:cNvPr id="27" name="右中かっこ 26"/>
          <p:cNvSpPr/>
          <p:nvPr/>
        </p:nvSpPr>
        <p:spPr>
          <a:xfrm>
            <a:off x="2555776" y="5633425"/>
            <a:ext cx="288925" cy="694761"/>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29" name="テキスト ボックス 17"/>
          <p:cNvSpPr txBox="1">
            <a:spLocks noChangeArrowheads="1"/>
          </p:cNvSpPr>
          <p:nvPr/>
        </p:nvSpPr>
        <p:spPr bwMode="auto">
          <a:xfrm>
            <a:off x="2920008" y="5620300"/>
            <a:ext cx="1728192"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multiplier</a:t>
            </a:r>
          </a:p>
          <a:p>
            <a:pPr eaLnBrk="1" hangingPunct="1">
              <a:spcBef>
                <a:spcPct val="0"/>
              </a:spcBef>
              <a:buFontTx/>
              <a:buNone/>
            </a:pPr>
            <a:r>
              <a:rPr lang="ja-JP" altLang="en-US" sz="2000" dirty="0"/>
              <a:t>サブセクション</a:t>
            </a:r>
          </a:p>
        </p:txBody>
      </p:sp>
      <p:sp>
        <p:nvSpPr>
          <p:cNvPr id="36" name="テキスト ボックス 20"/>
          <p:cNvSpPr txBox="1">
            <a:spLocks noChangeArrowheads="1"/>
          </p:cNvSpPr>
          <p:nvPr/>
        </p:nvSpPr>
        <p:spPr bwMode="auto">
          <a:xfrm>
            <a:off x="4231723" y="3050292"/>
            <a:ext cx="4732586"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コンクリート中</a:t>
            </a:r>
            <a:r>
              <a:rPr lang="en-US" altLang="ja-JP" sz="2000" dirty="0"/>
              <a:t>(30cm&lt;z&lt;40cm)</a:t>
            </a:r>
            <a:r>
              <a:rPr lang="ja-JP" altLang="en-US" sz="2000" dirty="0"/>
              <a:t>をタリーする。</a:t>
            </a:r>
          </a:p>
        </p:txBody>
      </p:sp>
      <p:sp>
        <p:nvSpPr>
          <p:cNvPr id="2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8" t="10670" r="8600" b="6474"/>
          <a:stretch/>
        </p:blipFill>
        <p:spPr bwMode="auto">
          <a:xfrm>
            <a:off x="4447747" y="3556798"/>
            <a:ext cx="4520826" cy="21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8413667" y="3441963"/>
            <a:ext cx="622829" cy="41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H="1">
            <a:off x="2517070" y="4653136"/>
            <a:ext cx="686778" cy="684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0"/>
          <p:cNvSpPr txBox="1">
            <a:spLocks noChangeArrowheads="1"/>
          </p:cNvSpPr>
          <p:nvPr/>
        </p:nvSpPr>
        <p:spPr bwMode="auto">
          <a:xfrm>
            <a:off x="2493060" y="3901137"/>
            <a:ext cx="1574883"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y</a:t>
            </a:r>
            <a:r>
              <a:rPr lang="ja-JP" altLang="en-US" sz="2000" dirty="0"/>
              <a:t>軸の標記を変更する。</a:t>
            </a:r>
          </a:p>
        </p:txBody>
      </p:sp>
    </p:spTree>
    <p:extLst>
      <p:ext uri="{BB962C8B-B14F-4D97-AF65-F5344CB8AC3E}">
        <p14:creationId xmlns:p14="http://schemas.microsoft.com/office/powerpoint/2010/main" val="392156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35</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171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r>
              <a:rPr lang="ja-JP" altLang="en-US" sz="4800" kern="0" dirty="0">
                <a:latin typeface="Century Gothic" panose="020B0502020202020204" pitchFamily="34" charset="0"/>
              </a:rPr>
              <a:t>の答え合わせ</a:t>
            </a:r>
          </a:p>
        </p:txBody>
      </p:sp>
      <p:sp>
        <p:nvSpPr>
          <p:cNvPr id="2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17" name="Text Box 1030"/>
          <p:cNvSpPr txBox="1">
            <a:spLocks noChangeArrowheads="1"/>
          </p:cNvSpPr>
          <p:nvPr/>
        </p:nvSpPr>
        <p:spPr bwMode="auto">
          <a:xfrm>
            <a:off x="5460394" y="6132324"/>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sp>
        <p:nvSpPr>
          <p:cNvPr id="20" name="テキスト ボックス 20"/>
          <p:cNvSpPr txBox="1">
            <a:spLocks noChangeArrowheads="1"/>
          </p:cNvSpPr>
          <p:nvPr/>
        </p:nvSpPr>
        <p:spPr bwMode="auto">
          <a:xfrm>
            <a:off x="7507515" y="4560887"/>
            <a:ext cx="1598385" cy="1015663"/>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実効線量の深さ分布が得られた。</a:t>
            </a:r>
            <a:endParaRPr lang="en-US" altLang="ja-JP" sz="2000" dirty="0"/>
          </a:p>
        </p:txBody>
      </p:sp>
      <p:sp>
        <p:nvSpPr>
          <p:cNvPr id="15" name="テキスト ボックス 20"/>
          <p:cNvSpPr txBox="1">
            <a:spLocks noChangeArrowheads="1"/>
          </p:cNvSpPr>
          <p:nvPr/>
        </p:nvSpPr>
        <p:spPr bwMode="auto">
          <a:xfrm>
            <a:off x="1529200" y="805422"/>
            <a:ext cx="6130050"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コンクリート材における粒子フルエンスの深さ分布を実効線量に変換してみよう。</a:t>
            </a: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8" t="10670" r="8600" b="6474"/>
          <a:stretch/>
        </p:blipFill>
        <p:spPr bwMode="auto">
          <a:xfrm>
            <a:off x="4747944" y="1830330"/>
            <a:ext cx="3676493" cy="171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7917931" y="1715495"/>
            <a:ext cx="506506" cy="336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1031"/>
          <p:cNvSpPr txBox="1">
            <a:spLocks noChangeArrowheads="1"/>
          </p:cNvSpPr>
          <p:nvPr/>
        </p:nvSpPr>
        <p:spPr bwMode="auto">
          <a:xfrm>
            <a:off x="693976" y="2780927"/>
            <a:ext cx="3157944" cy="354843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z-type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zmin</a:t>
            </a:r>
            <a:r>
              <a:rPr lang="en-US" altLang="ja-JP" sz="1400" dirty="0">
                <a:solidFill>
                  <a:srgbClr val="000000"/>
                </a:solidFill>
                <a:latin typeface="Tahoma" pitchFamily="34" charset="0"/>
              </a:rPr>
              <a:t> =   30.0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zmax</a:t>
            </a:r>
            <a:r>
              <a:rPr lang="en-US" altLang="ja-JP" sz="1400" dirty="0">
                <a:solidFill>
                  <a:srgbClr val="000000"/>
                </a:solidFill>
                <a:latin typeface="Tahoma" pitchFamily="34" charset="0"/>
              </a:rPr>
              <a:t> =   40.0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nz</a:t>
            </a:r>
            <a:r>
              <a:rPr lang="en-US" altLang="ja-JP" sz="1400" dirty="0">
                <a:solidFill>
                  <a:srgbClr val="000000"/>
                </a:solidFill>
                <a:latin typeface="Tahoma" pitchFamily="34" charset="0"/>
              </a:rPr>
              <a:t> =   50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z</a:t>
            </a:r>
          </a:p>
          <a:p>
            <a:pPr eaLnBrk="1" hangingPunct="1">
              <a:spcBef>
                <a:spcPct val="0"/>
              </a:spcBef>
              <a:buFontTx/>
              <a:buNone/>
            </a:pPr>
            <a:r>
              <a:rPr lang="en-US" altLang="ja-JP" sz="1400" dirty="0">
                <a:solidFill>
                  <a:srgbClr val="000000"/>
                </a:solidFill>
                <a:latin typeface="Tahoma" pitchFamily="34" charset="0"/>
              </a:rPr>
              <a:t>    file = </a:t>
            </a:r>
            <a:r>
              <a:rPr lang="en-US" altLang="ja-JP" sz="1400" dirty="0" err="1">
                <a:solidFill>
                  <a:srgbClr val="000000"/>
                </a:solidFill>
                <a:latin typeface="Tahoma" pitchFamily="34" charset="0"/>
              </a:rPr>
              <a:t>track_z.out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part =  all</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gshow</a:t>
            </a:r>
            <a:r>
              <a:rPr lang="en-US" altLang="ja-JP" sz="1400" dirty="0">
                <a:solidFill>
                  <a:srgbClr val="000000"/>
                </a:solidFill>
                <a:latin typeface="Tahoma" pitchFamily="34" charset="0"/>
              </a:rPr>
              <a:t> =    3</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epsout</a:t>
            </a:r>
            <a:r>
              <a:rPr lang="en-US" altLang="ja-JP" sz="1400" dirty="0">
                <a:solidFill>
                  <a:srgbClr val="000000"/>
                </a:solidFill>
                <a:latin typeface="Tahoma" pitchFamily="34" charset="0"/>
              </a:rPr>
              <a:t>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a:solidFill>
                  <a:srgbClr val="FF0000"/>
                </a:solidFill>
                <a:latin typeface="Tahoma" pitchFamily="34" charset="0"/>
              </a:rPr>
              <a:t>y-txt = Effective dose [</a:t>
            </a:r>
            <a:r>
              <a:rPr lang="en-US" altLang="ja-JP" sz="1400" dirty="0" err="1">
                <a:solidFill>
                  <a:srgbClr val="FF0000"/>
                </a:solidFill>
                <a:latin typeface="Tahoma" pitchFamily="34" charset="0"/>
              </a:rPr>
              <a:t>pSv</a:t>
            </a:r>
            <a:r>
              <a:rPr lang="en-US" altLang="ja-JP" sz="1400" dirty="0">
                <a:solidFill>
                  <a:srgbClr val="FF0000"/>
                </a:solidFill>
                <a:latin typeface="Tahoma" pitchFamily="34" charset="0"/>
              </a:rPr>
              <a:t>/source]</a:t>
            </a:r>
          </a:p>
          <a:p>
            <a:pPr eaLnBrk="1" hangingPunct="1">
              <a:spcBef>
                <a:spcPct val="0"/>
              </a:spcBef>
              <a:buFontTx/>
              <a:buNone/>
            </a:pPr>
            <a:r>
              <a:rPr lang="en-US" altLang="ja-JP" sz="1400" dirty="0">
                <a:solidFill>
                  <a:srgbClr val="FF0000"/>
                </a:solidFill>
                <a:latin typeface="Tahoma" pitchFamily="34" charset="0"/>
              </a:rPr>
              <a:t>    multiplier = all</a:t>
            </a:r>
          </a:p>
          <a:p>
            <a:pPr eaLnBrk="1" hangingPunct="1">
              <a:spcBef>
                <a:spcPct val="0"/>
              </a:spcBef>
              <a:buFontTx/>
              <a:buNone/>
            </a:pPr>
            <a:r>
              <a:rPr lang="en-US" altLang="ja-JP" sz="1400" dirty="0">
                <a:solidFill>
                  <a:srgbClr val="FF0000"/>
                </a:solidFill>
                <a:latin typeface="Tahoma" pitchFamily="34" charset="0"/>
              </a:rPr>
              <a:t>    mat        mset1</a:t>
            </a:r>
          </a:p>
          <a:p>
            <a:pPr eaLnBrk="1" hangingPunct="1">
              <a:spcBef>
                <a:spcPct val="0"/>
              </a:spcBef>
              <a:buFontTx/>
              <a:buNone/>
            </a:pPr>
            <a:r>
              <a:rPr lang="en-US" altLang="ja-JP" sz="1400" dirty="0">
                <a:solidFill>
                  <a:srgbClr val="FF0000"/>
                </a:solidFill>
                <a:latin typeface="Tahoma" pitchFamily="34" charset="0"/>
              </a:rPr>
              <a:t>    all        ( 1.0 -202 )</a:t>
            </a:r>
          </a:p>
        </p:txBody>
      </p:sp>
      <p:sp>
        <p:nvSpPr>
          <p:cNvPr id="28" name="Text Box 1030"/>
          <p:cNvSpPr txBox="1">
            <a:spLocks noChangeArrowheads="1"/>
          </p:cNvSpPr>
          <p:nvPr/>
        </p:nvSpPr>
        <p:spPr bwMode="auto">
          <a:xfrm>
            <a:off x="560785" y="2404338"/>
            <a:ext cx="1478353"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a:solidFill>
                  <a:srgbClr val="000000"/>
                </a:solidFill>
                <a:latin typeface="Tahoma" pitchFamily="34" charset="0"/>
              </a:rPr>
              <a:t>multiplier.inp</a:t>
            </a:r>
            <a:endParaRPr lang="en-US" altLang="ja-JP" sz="1800" dirty="0">
              <a:solidFill>
                <a:srgbClr val="000000"/>
              </a:solidFill>
              <a:latin typeface="Tahoma" pitchFamily="34" charset="0"/>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26" t="8735" r="9028" b="2411"/>
          <a:stretch/>
        </p:blipFill>
        <p:spPr bwMode="auto">
          <a:xfrm>
            <a:off x="4552950" y="3606050"/>
            <a:ext cx="2878769" cy="252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31"/>
          <p:cNvSpPr txBox="1">
            <a:spLocks noChangeArrowheads="1"/>
          </p:cNvSpPr>
          <p:nvPr/>
        </p:nvSpPr>
        <p:spPr bwMode="auto">
          <a:xfrm>
            <a:off x="693976" y="2580189"/>
            <a:ext cx="3445976" cy="354843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z-type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zmin</a:t>
            </a:r>
            <a:r>
              <a:rPr lang="en-US" altLang="ja-JP" sz="1400" dirty="0">
                <a:solidFill>
                  <a:srgbClr val="000000"/>
                </a:solidFill>
                <a:latin typeface="Tahoma" pitchFamily="34" charset="0"/>
              </a:rPr>
              <a:t> =   30.0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zmax</a:t>
            </a:r>
            <a:r>
              <a:rPr lang="en-US" altLang="ja-JP" sz="1400" dirty="0">
                <a:solidFill>
                  <a:srgbClr val="000000"/>
                </a:solidFill>
                <a:latin typeface="Tahoma" pitchFamily="34" charset="0"/>
              </a:rPr>
              <a:t> =   40.0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nz</a:t>
            </a:r>
            <a:r>
              <a:rPr lang="en-US" altLang="ja-JP" sz="1400" dirty="0">
                <a:solidFill>
                  <a:srgbClr val="000000"/>
                </a:solidFill>
                <a:latin typeface="Tahoma" pitchFamily="34" charset="0"/>
              </a:rPr>
              <a:t> =   50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z</a:t>
            </a:r>
          </a:p>
          <a:p>
            <a:pPr eaLnBrk="1" hangingPunct="1">
              <a:spcBef>
                <a:spcPct val="0"/>
              </a:spcBef>
              <a:buFontTx/>
              <a:buNone/>
            </a:pPr>
            <a:r>
              <a:rPr lang="en-US" altLang="ja-JP" sz="1400" dirty="0">
                <a:solidFill>
                  <a:srgbClr val="000000"/>
                </a:solidFill>
                <a:latin typeface="Tahoma" pitchFamily="34" charset="0"/>
              </a:rPr>
              <a:t>    file = </a:t>
            </a:r>
            <a:r>
              <a:rPr lang="en-US" altLang="ja-JP" sz="1400" dirty="0" err="1">
                <a:solidFill>
                  <a:srgbClr val="000000"/>
                </a:solidFill>
                <a:latin typeface="Tahoma" pitchFamily="34" charset="0"/>
              </a:rPr>
              <a:t>track_z.out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part =  all</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gshow</a:t>
            </a:r>
            <a:r>
              <a:rPr lang="en-US" altLang="ja-JP" sz="1400" dirty="0">
                <a:solidFill>
                  <a:srgbClr val="000000"/>
                </a:solidFill>
                <a:latin typeface="Tahoma" pitchFamily="34" charset="0"/>
              </a:rPr>
              <a:t> =    3</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epsout</a:t>
            </a:r>
            <a:r>
              <a:rPr lang="en-US" altLang="ja-JP" sz="1400" dirty="0">
                <a:solidFill>
                  <a:srgbClr val="000000"/>
                </a:solidFill>
                <a:latin typeface="Tahoma" pitchFamily="34" charset="0"/>
              </a:rPr>
              <a:t> =    2</a:t>
            </a:r>
          </a:p>
          <a:p>
            <a:pPr eaLnBrk="1" hangingPunct="1">
              <a:spcBef>
                <a:spcPct val="0"/>
              </a:spcBef>
              <a:buFontTx/>
              <a:buNone/>
            </a:pPr>
            <a:r>
              <a:rPr lang="en-US" altLang="ja-JP" sz="1400" dirty="0">
                <a:latin typeface="Tahoma" pitchFamily="34" charset="0"/>
              </a:rPr>
              <a:t> y-txt = Effective dose [</a:t>
            </a:r>
            <a:r>
              <a:rPr lang="en-US" altLang="ja-JP" sz="1400" dirty="0" err="1">
                <a:latin typeface="Tahoma" pitchFamily="34" charset="0"/>
              </a:rPr>
              <a:t>pSv</a:t>
            </a:r>
            <a:r>
              <a:rPr lang="en-US" altLang="ja-JP" sz="1400" dirty="0">
                <a:latin typeface="Tahoma" pitchFamily="34" charset="0"/>
              </a:rPr>
              <a:t>/source]</a:t>
            </a:r>
          </a:p>
          <a:p>
            <a:pPr eaLnBrk="1" hangingPunct="1">
              <a:spcBef>
                <a:spcPct val="0"/>
              </a:spcBef>
              <a:buFontTx/>
              <a:buNone/>
            </a:pPr>
            <a:r>
              <a:rPr lang="en-US" altLang="ja-JP" sz="1400" dirty="0">
                <a:latin typeface="Tahoma" pitchFamily="34" charset="0"/>
              </a:rPr>
              <a:t>    multiplier = all</a:t>
            </a:r>
          </a:p>
          <a:p>
            <a:pPr eaLnBrk="1" hangingPunct="1">
              <a:spcBef>
                <a:spcPct val="0"/>
              </a:spcBef>
              <a:buFontTx/>
              <a:buNone/>
            </a:pPr>
            <a:r>
              <a:rPr lang="en-US" altLang="ja-JP" sz="1400" dirty="0">
                <a:latin typeface="Tahoma" pitchFamily="34" charset="0"/>
              </a:rPr>
              <a:t>    mat        mset1</a:t>
            </a:r>
          </a:p>
          <a:p>
            <a:pPr eaLnBrk="1" hangingPunct="1">
              <a:spcBef>
                <a:spcPct val="0"/>
              </a:spcBef>
              <a:buFontTx/>
              <a:buNone/>
            </a:pPr>
            <a:r>
              <a:rPr lang="en-US" altLang="ja-JP" sz="1400" dirty="0">
                <a:latin typeface="Tahoma" pitchFamily="34" charset="0"/>
              </a:rPr>
              <a:t>    all        ( 1.0 -202 )</a:t>
            </a:r>
          </a:p>
        </p:txBody>
      </p:sp>
      <p:sp>
        <p:nvSpPr>
          <p:cNvPr id="22" name="Text Box 1030"/>
          <p:cNvSpPr txBox="1">
            <a:spLocks noChangeArrowheads="1"/>
          </p:cNvSpPr>
          <p:nvPr/>
        </p:nvSpPr>
        <p:spPr bwMode="auto">
          <a:xfrm>
            <a:off x="560785" y="2132856"/>
            <a:ext cx="1478353"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a:solidFill>
                  <a:srgbClr val="000000"/>
                </a:solidFill>
                <a:latin typeface="Tahoma" pitchFamily="34" charset="0"/>
              </a:rPr>
              <a:t>multiplier.inp</a:t>
            </a:r>
            <a:endParaRPr lang="en-US" altLang="ja-JP" sz="1800" dirty="0">
              <a:solidFill>
                <a:srgbClr val="000000"/>
              </a:solidFill>
              <a:latin typeface="Tahoma" pitchFamily="34" charset="0"/>
            </a:endParaRP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36</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171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743537" y="805422"/>
            <a:ext cx="5409969"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線量の単位を</a:t>
            </a:r>
            <a:r>
              <a:rPr lang="en-US" altLang="ja-JP" sz="2400" dirty="0" err="1">
                <a:solidFill>
                  <a:srgbClr val="000000"/>
                </a:solidFill>
              </a:rPr>
              <a:t>pSv</a:t>
            </a:r>
            <a:r>
              <a:rPr lang="ja-JP" altLang="en-US" sz="2400" dirty="0">
                <a:solidFill>
                  <a:srgbClr val="000000"/>
                </a:solidFill>
              </a:rPr>
              <a:t>から</a:t>
            </a:r>
            <a:r>
              <a:rPr lang="en-US" altLang="ja-JP" sz="2400" dirty="0" err="1">
                <a:solidFill>
                  <a:srgbClr val="000000"/>
                </a:solidFill>
                <a:latin typeface="Symbol" panose="05050102010706020507" pitchFamily="18" charset="2"/>
              </a:rPr>
              <a:t>m</a:t>
            </a:r>
            <a:r>
              <a:rPr lang="en-US" altLang="ja-JP" sz="2400" dirty="0" err="1">
                <a:solidFill>
                  <a:srgbClr val="000000"/>
                </a:solidFill>
              </a:rPr>
              <a:t>Sv</a:t>
            </a:r>
            <a:r>
              <a:rPr lang="ja-JP" altLang="en-US" sz="2400" dirty="0">
                <a:solidFill>
                  <a:srgbClr val="000000"/>
                </a:solidFill>
              </a:rPr>
              <a:t>に変換しよう。</a:t>
            </a:r>
          </a:p>
        </p:txBody>
      </p:sp>
      <p:sp>
        <p:nvSpPr>
          <p:cNvPr id="2" name="テキスト ボックス 1"/>
          <p:cNvSpPr txBox="1"/>
          <p:nvPr/>
        </p:nvSpPr>
        <p:spPr>
          <a:xfrm>
            <a:off x="1147618" y="1340768"/>
            <a:ext cx="7168798" cy="707886"/>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solidFill>
                  <a:srgbClr val="000000"/>
                </a:solidFill>
              </a:rPr>
              <a:t>multiplier</a:t>
            </a:r>
            <a:r>
              <a:rPr lang="ja-JP" altLang="en-US" sz="2000" dirty="0">
                <a:solidFill>
                  <a:srgbClr val="000000"/>
                </a:solidFill>
              </a:rPr>
              <a:t>サブセクションで設定する規格化定数を変更する。</a:t>
            </a:r>
            <a:endParaRPr lang="en-US" altLang="ja-JP" sz="2000" dirty="0">
              <a:solidFill>
                <a:srgbClr val="000000"/>
              </a:solidFill>
            </a:endParaRPr>
          </a:p>
          <a:p>
            <a:pPr marL="342900" indent="-342900">
              <a:buFont typeface="Arial" panose="020B0604020202020204" pitchFamily="34" charset="0"/>
              <a:buChar char="•"/>
            </a:pPr>
            <a:r>
              <a:rPr lang="en-US" altLang="ja-JP" sz="2000" dirty="0">
                <a:solidFill>
                  <a:srgbClr val="000000"/>
                </a:solidFill>
              </a:rPr>
              <a:t>y-txt</a:t>
            </a:r>
            <a:r>
              <a:rPr lang="ja-JP" altLang="en-US" sz="2000" dirty="0">
                <a:solidFill>
                  <a:srgbClr val="000000"/>
                </a:solidFill>
              </a:rPr>
              <a:t>も変更する。</a:t>
            </a:r>
            <a:r>
              <a:rPr lang="en-US" altLang="ja-JP" sz="2000" dirty="0" err="1">
                <a:solidFill>
                  <a:srgbClr val="000000"/>
                </a:solidFill>
              </a:rPr>
              <a:t>pSv</a:t>
            </a:r>
            <a:r>
              <a:rPr lang="ja-JP" altLang="en-US" sz="2000" dirty="0">
                <a:solidFill>
                  <a:srgbClr val="000000"/>
                </a:solidFill>
              </a:rPr>
              <a:t>→</a:t>
            </a:r>
            <a:r>
              <a:rPr lang="en-US" altLang="ja-JP" sz="2000" dirty="0">
                <a:solidFill>
                  <a:srgbClr val="000000"/>
                </a:solidFill>
              </a:rPr>
              <a:t>$\</a:t>
            </a:r>
            <a:r>
              <a:rPr lang="en-US" altLang="ja-JP" sz="2000" dirty="0" err="1">
                <a:solidFill>
                  <a:srgbClr val="000000"/>
                </a:solidFill>
              </a:rPr>
              <a:t>mu$Sv</a:t>
            </a:r>
            <a:r>
              <a:rPr lang="en-US" altLang="ja-JP" sz="2000" dirty="0">
                <a:solidFill>
                  <a:srgbClr val="000000"/>
                </a:solidFill>
              </a:rPr>
              <a:t> </a:t>
            </a:r>
            <a:r>
              <a:rPr lang="ja-JP" altLang="en-US" sz="2000" dirty="0">
                <a:solidFill>
                  <a:srgbClr val="000000"/>
                </a:solidFill>
              </a:rPr>
              <a:t>（ギリシャ文字は</a:t>
            </a:r>
            <a:r>
              <a:rPr lang="en-US" altLang="ja-JP" sz="2000" dirty="0">
                <a:solidFill>
                  <a:srgbClr val="000000"/>
                </a:solidFill>
              </a:rPr>
              <a:t>$$</a:t>
            </a:r>
            <a:r>
              <a:rPr lang="ja-JP" altLang="en-US" sz="2000" dirty="0">
                <a:solidFill>
                  <a:srgbClr val="000000"/>
                </a:solidFill>
              </a:rPr>
              <a:t>で囲む）</a:t>
            </a:r>
            <a:endParaRPr lang="ja-JP" altLang="en-US" sz="2000" dirty="0"/>
          </a:p>
        </p:txBody>
      </p:sp>
      <p:sp>
        <p:nvSpPr>
          <p:cNvPr id="36" name="テキスト ボックス 20"/>
          <p:cNvSpPr txBox="1">
            <a:spLocks noChangeArrowheads="1"/>
          </p:cNvSpPr>
          <p:nvPr/>
        </p:nvSpPr>
        <p:spPr bwMode="auto">
          <a:xfrm>
            <a:off x="4415050" y="2711844"/>
            <a:ext cx="4639250"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p(</a:t>
            </a:r>
            <a:r>
              <a:rPr lang="ja-JP" altLang="en-US" sz="2000" dirty="0"/>
              <a:t>ピコ</a:t>
            </a:r>
            <a:r>
              <a:rPr lang="en-US" altLang="ja-JP" sz="2000" dirty="0"/>
              <a:t>:10</a:t>
            </a:r>
            <a:r>
              <a:rPr lang="en-US" altLang="ja-JP" sz="2000" baseline="30000" dirty="0"/>
              <a:t>-12</a:t>
            </a:r>
            <a:r>
              <a:rPr lang="en-US" altLang="ja-JP" sz="2000" dirty="0"/>
              <a:t>)</a:t>
            </a:r>
            <a:r>
              <a:rPr lang="ja-JP" altLang="en-US" sz="2000" dirty="0"/>
              <a:t>を</a:t>
            </a:r>
            <a:r>
              <a:rPr lang="en-US" altLang="ja-JP" sz="2000" dirty="0">
                <a:solidFill>
                  <a:srgbClr val="000000"/>
                </a:solidFill>
                <a:latin typeface="Symbol" panose="05050102010706020507" pitchFamily="18" charset="2"/>
              </a:rPr>
              <a:t>m</a:t>
            </a:r>
            <a:r>
              <a:rPr lang="en-US" altLang="ja-JP" sz="2000" dirty="0"/>
              <a:t>(</a:t>
            </a:r>
            <a:r>
              <a:rPr lang="ja-JP" altLang="en-US" sz="2000" dirty="0"/>
              <a:t>マイクロ</a:t>
            </a:r>
            <a:r>
              <a:rPr lang="en-US" altLang="ja-JP" sz="2000" dirty="0"/>
              <a:t>:10</a:t>
            </a:r>
            <a:r>
              <a:rPr lang="en-US" altLang="ja-JP" sz="2000" baseline="30000" dirty="0"/>
              <a:t>-6</a:t>
            </a:r>
            <a:r>
              <a:rPr lang="en-US" altLang="ja-JP" sz="2000" dirty="0"/>
              <a:t>)</a:t>
            </a:r>
            <a:r>
              <a:rPr lang="ja-JP" altLang="en-US" sz="2000" dirty="0"/>
              <a:t>に変換する</a:t>
            </a:r>
          </a:p>
        </p:txBody>
      </p:sp>
      <p:sp>
        <p:nvSpPr>
          <p:cNvPr id="2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0" name="Text Box 1030"/>
          <p:cNvSpPr txBox="1">
            <a:spLocks noChangeArrowheads="1"/>
          </p:cNvSpPr>
          <p:nvPr/>
        </p:nvSpPr>
        <p:spPr bwMode="auto">
          <a:xfrm>
            <a:off x="5774782" y="5769691"/>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cxnSp>
        <p:nvCxnSpPr>
          <p:cNvPr id="25" name="直線コネクタ 24"/>
          <p:cNvCxnSpPr/>
          <p:nvPr/>
        </p:nvCxnSpPr>
        <p:spPr>
          <a:xfrm>
            <a:off x="2644092" y="5399700"/>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722660" y="6036574"/>
            <a:ext cx="3164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6" t="8735" r="9028" b="2411"/>
          <a:stretch/>
        </p:blipFill>
        <p:spPr bwMode="auto">
          <a:xfrm>
            <a:off x="4910686" y="3243417"/>
            <a:ext cx="2878769" cy="252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グループ化 8"/>
          <p:cNvGrpSpPr/>
          <p:nvPr/>
        </p:nvGrpSpPr>
        <p:grpSpPr>
          <a:xfrm>
            <a:off x="3441866" y="2008161"/>
            <a:ext cx="5070619" cy="369332"/>
            <a:chOff x="3531566" y="2008161"/>
            <a:chExt cx="5070619" cy="369332"/>
          </a:xfrm>
        </p:grpSpPr>
        <p:sp>
          <p:nvSpPr>
            <p:cNvPr id="4" name="正方形/長方形 3"/>
            <p:cNvSpPr/>
            <p:nvPr/>
          </p:nvSpPr>
          <p:spPr>
            <a:xfrm>
              <a:off x="3531566" y="2008161"/>
              <a:ext cx="5070619" cy="369332"/>
            </a:xfrm>
            <a:prstGeom prst="rect">
              <a:avLst/>
            </a:prstGeom>
          </p:spPr>
          <p:txBody>
            <a:bodyPr wrap="none">
              <a:spAutoFit/>
            </a:bodyPr>
            <a:lstStyle/>
            <a:p>
              <a:r>
                <a:rPr lang="ja-JP" altLang="en-US" sz="1800" dirty="0"/>
                <a:t>（</a:t>
              </a:r>
              <a:r>
                <a:rPr lang="en-US" altLang="ja-JP" sz="1800" dirty="0"/>
                <a:t>Mac</a:t>
              </a:r>
              <a:r>
                <a:rPr lang="ja-JP" altLang="en-US" sz="1800" dirty="0"/>
                <a:t>では「</a:t>
              </a:r>
              <a:r>
                <a:rPr lang="en-US" altLang="ja-JP" sz="1800" dirty="0"/>
                <a:t>\</a:t>
              </a:r>
              <a:r>
                <a:rPr lang="ja-JP" altLang="en-US" sz="1800" dirty="0"/>
                <a:t>」は「 」</a:t>
              </a:r>
              <a:r>
                <a:rPr lang="en-US" altLang="ja-JP" sz="1800" dirty="0"/>
                <a:t>, option</a:t>
              </a:r>
              <a:r>
                <a:rPr lang="ja-JP" altLang="en-US" sz="1800" dirty="0"/>
                <a:t>を押しながら「</a:t>
              </a:r>
              <a:r>
                <a:rPr lang="en-US" altLang="ja-JP" sz="1800" dirty="0"/>
                <a:t>\</a:t>
              </a:r>
              <a:r>
                <a:rPr lang="ja-JP" altLang="en-US" sz="1800" dirty="0"/>
                <a:t>」を入力）</a:t>
              </a:r>
            </a:p>
          </p:txBody>
        </p:sp>
        <p:cxnSp>
          <p:nvCxnSpPr>
            <p:cNvPr id="6" name="直線コネクタ 5"/>
            <p:cNvCxnSpPr/>
            <p:nvPr/>
          </p:nvCxnSpPr>
          <p:spPr>
            <a:xfrm>
              <a:off x="5266828" y="2116649"/>
              <a:ext cx="42944" cy="138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8993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1" t="3679" r="12277" b="3475"/>
          <a:stretch/>
        </p:blipFill>
        <p:spPr bwMode="auto">
          <a:xfrm>
            <a:off x="4884618" y="2471316"/>
            <a:ext cx="3076669" cy="269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37</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250825" y="-1714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r>
              <a:rPr lang="ja-JP" altLang="en-US" sz="4800" kern="0" dirty="0">
                <a:latin typeface="Century Gothic" panose="020B0502020202020204" pitchFamily="34" charset="0"/>
              </a:rPr>
              <a:t>の答え合わせ</a:t>
            </a:r>
            <a:endParaRPr lang="en-US" altLang="ja-JP"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743537" y="805422"/>
            <a:ext cx="5409969"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線量の単位を</a:t>
            </a:r>
            <a:r>
              <a:rPr lang="en-US" altLang="ja-JP" sz="2400" dirty="0" err="1">
                <a:solidFill>
                  <a:srgbClr val="000000"/>
                </a:solidFill>
              </a:rPr>
              <a:t>pSv</a:t>
            </a:r>
            <a:r>
              <a:rPr lang="ja-JP" altLang="en-US" sz="2400" dirty="0">
                <a:solidFill>
                  <a:srgbClr val="000000"/>
                </a:solidFill>
              </a:rPr>
              <a:t>から</a:t>
            </a:r>
            <a:r>
              <a:rPr lang="en-US" altLang="ja-JP" sz="2400" dirty="0" err="1">
                <a:solidFill>
                  <a:srgbClr val="000000"/>
                </a:solidFill>
                <a:latin typeface="Symbol" panose="05050102010706020507" pitchFamily="18" charset="2"/>
              </a:rPr>
              <a:t>m</a:t>
            </a:r>
            <a:r>
              <a:rPr lang="en-US" altLang="ja-JP" sz="2400" dirty="0" err="1">
                <a:solidFill>
                  <a:srgbClr val="000000"/>
                </a:solidFill>
              </a:rPr>
              <a:t>Sv</a:t>
            </a:r>
            <a:r>
              <a:rPr lang="ja-JP" altLang="en-US" sz="2400" dirty="0">
                <a:solidFill>
                  <a:srgbClr val="000000"/>
                </a:solidFill>
              </a:rPr>
              <a:t>に変換しよう。</a:t>
            </a:r>
          </a:p>
        </p:txBody>
      </p:sp>
      <p:sp>
        <p:nvSpPr>
          <p:cNvPr id="2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dirty="0">
                <a:solidFill>
                  <a:srgbClr val="000000"/>
                </a:solidFill>
                <a:latin typeface="Tahoma" pitchFamily="34" charset="0"/>
              </a:rPr>
              <a:t>[multiplier]</a:t>
            </a:r>
          </a:p>
        </p:txBody>
      </p:sp>
      <p:sp>
        <p:nvSpPr>
          <p:cNvPr id="22" name="Text Box 1030"/>
          <p:cNvSpPr txBox="1">
            <a:spLocks noChangeArrowheads="1"/>
          </p:cNvSpPr>
          <p:nvPr/>
        </p:nvSpPr>
        <p:spPr bwMode="auto">
          <a:xfrm>
            <a:off x="5940152" y="5200328"/>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sp>
        <p:nvSpPr>
          <p:cNvPr id="23" name="テキスト ボックス 20"/>
          <p:cNvSpPr txBox="1">
            <a:spLocks noChangeArrowheads="1"/>
          </p:cNvSpPr>
          <p:nvPr/>
        </p:nvSpPr>
        <p:spPr bwMode="auto">
          <a:xfrm>
            <a:off x="4638647" y="5661248"/>
            <a:ext cx="4064116"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縦軸のメモリが小さい数字になった。</a:t>
            </a:r>
            <a:endParaRPr lang="en-US" altLang="ja-JP" sz="2000" dirty="0"/>
          </a:p>
        </p:txBody>
      </p:sp>
      <p:sp>
        <p:nvSpPr>
          <p:cNvPr id="13" name="Text Box 1031"/>
          <p:cNvSpPr txBox="1">
            <a:spLocks noChangeArrowheads="1"/>
          </p:cNvSpPr>
          <p:nvPr/>
        </p:nvSpPr>
        <p:spPr bwMode="auto">
          <a:xfrm>
            <a:off x="693976" y="2580189"/>
            <a:ext cx="3445976" cy="354843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T - T r a c k ]</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z-type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zmin</a:t>
            </a:r>
            <a:r>
              <a:rPr lang="en-US" altLang="ja-JP" sz="1400" dirty="0">
                <a:solidFill>
                  <a:srgbClr val="000000"/>
                </a:solidFill>
                <a:latin typeface="Tahoma" pitchFamily="34" charset="0"/>
              </a:rPr>
              <a:t> =   30.0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zmax</a:t>
            </a:r>
            <a:r>
              <a:rPr lang="en-US" altLang="ja-JP" sz="1400" dirty="0">
                <a:solidFill>
                  <a:srgbClr val="000000"/>
                </a:solidFill>
                <a:latin typeface="Tahoma" pitchFamily="34" charset="0"/>
              </a:rPr>
              <a:t> =   40.0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nz</a:t>
            </a:r>
            <a:r>
              <a:rPr lang="en-US" altLang="ja-JP" sz="1400" dirty="0">
                <a:solidFill>
                  <a:srgbClr val="000000"/>
                </a:solidFill>
                <a:latin typeface="Tahoma" pitchFamily="34" charset="0"/>
              </a:rPr>
              <a:t> =   50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axis =   z</a:t>
            </a:r>
          </a:p>
          <a:p>
            <a:pPr eaLnBrk="1" hangingPunct="1">
              <a:spcBef>
                <a:spcPct val="0"/>
              </a:spcBef>
              <a:buFontTx/>
              <a:buNone/>
            </a:pPr>
            <a:r>
              <a:rPr lang="en-US" altLang="ja-JP" sz="1400" dirty="0">
                <a:solidFill>
                  <a:srgbClr val="000000"/>
                </a:solidFill>
                <a:latin typeface="Tahoma" pitchFamily="34" charset="0"/>
              </a:rPr>
              <a:t>    file = </a:t>
            </a:r>
            <a:r>
              <a:rPr lang="en-US" altLang="ja-JP" sz="1400" dirty="0" err="1">
                <a:solidFill>
                  <a:srgbClr val="000000"/>
                </a:solidFill>
                <a:latin typeface="Tahoma" pitchFamily="34" charset="0"/>
              </a:rPr>
              <a:t>track_z.out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part =  all</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gshow</a:t>
            </a:r>
            <a:r>
              <a:rPr lang="en-US" altLang="ja-JP" sz="1400" dirty="0">
                <a:solidFill>
                  <a:srgbClr val="000000"/>
                </a:solidFill>
                <a:latin typeface="Tahoma" pitchFamily="34" charset="0"/>
              </a:rPr>
              <a:t> =    3</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epsout</a:t>
            </a:r>
            <a:r>
              <a:rPr lang="en-US" altLang="ja-JP" sz="1400" dirty="0">
                <a:solidFill>
                  <a:srgbClr val="000000"/>
                </a:solidFill>
                <a:latin typeface="Tahoma" pitchFamily="34" charset="0"/>
              </a:rPr>
              <a:t> =    2</a:t>
            </a:r>
          </a:p>
          <a:p>
            <a:pPr eaLnBrk="1" hangingPunct="1">
              <a:spcBef>
                <a:spcPct val="0"/>
              </a:spcBef>
              <a:buFontTx/>
              <a:buNone/>
            </a:pPr>
            <a:r>
              <a:rPr lang="en-US" altLang="ja-JP" sz="1400" dirty="0">
                <a:latin typeface="Tahoma" pitchFamily="34" charset="0"/>
              </a:rPr>
              <a:t> y-txt = Effective dose [</a:t>
            </a:r>
            <a:r>
              <a:rPr lang="en-US" altLang="ja-JP" sz="1400" dirty="0">
                <a:solidFill>
                  <a:srgbClr val="FF0000"/>
                </a:solidFill>
                <a:latin typeface="Tahoma" pitchFamily="34" charset="0"/>
              </a:rPr>
              <a:t>$\</a:t>
            </a:r>
            <a:r>
              <a:rPr lang="en-US" altLang="ja-JP" sz="1400" dirty="0" err="1">
                <a:solidFill>
                  <a:srgbClr val="FF0000"/>
                </a:solidFill>
                <a:latin typeface="Tahoma" pitchFamily="34" charset="0"/>
              </a:rPr>
              <a:t>mu$</a:t>
            </a:r>
            <a:r>
              <a:rPr lang="en-US" altLang="ja-JP" sz="1400" dirty="0" err="1">
                <a:latin typeface="Tahoma" pitchFamily="34" charset="0"/>
              </a:rPr>
              <a:t>Sv</a:t>
            </a:r>
            <a:r>
              <a:rPr lang="en-US" altLang="ja-JP" sz="1400" dirty="0">
                <a:latin typeface="Tahoma" pitchFamily="34" charset="0"/>
              </a:rPr>
              <a:t>/source]</a:t>
            </a:r>
          </a:p>
          <a:p>
            <a:pPr eaLnBrk="1" hangingPunct="1">
              <a:spcBef>
                <a:spcPct val="0"/>
              </a:spcBef>
              <a:buFontTx/>
              <a:buNone/>
            </a:pPr>
            <a:r>
              <a:rPr lang="en-US" altLang="ja-JP" sz="1400" dirty="0">
                <a:latin typeface="Tahoma" pitchFamily="34" charset="0"/>
              </a:rPr>
              <a:t>    multiplier = all</a:t>
            </a:r>
          </a:p>
          <a:p>
            <a:pPr eaLnBrk="1" hangingPunct="1">
              <a:spcBef>
                <a:spcPct val="0"/>
              </a:spcBef>
              <a:buFontTx/>
              <a:buNone/>
            </a:pPr>
            <a:r>
              <a:rPr lang="en-US" altLang="ja-JP" sz="1400" dirty="0">
                <a:latin typeface="Tahoma" pitchFamily="34" charset="0"/>
              </a:rPr>
              <a:t>    mat        mset1</a:t>
            </a:r>
          </a:p>
          <a:p>
            <a:pPr eaLnBrk="1" hangingPunct="1">
              <a:spcBef>
                <a:spcPct val="0"/>
              </a:spcBef>
              <a:buFontTx/>
              <a:buNone/>
            </a:pPr>
            <a:r>
              <a:rPr lang="en-US" altLang="ja-JP" sz="1400" dirty="0">
                <a:latin typeface="Tahoma" pitchFamily="34" charset="0"/>
              </a:rPr>
              <a:t>    all        ( </a:t>
            </a:r>
            <a:r>
              <a:rPr lang="en-US" altLang="ja-JP" sz="1400" dirty="0">
                <a:solidFill>
                  <a:srgbClr val="FF0000"/>
                </a:solidFill>
                <a:latin typeface="Tahoma" pitchFamily="34" charset="0"/>
              </a:rPr>
              <a:t>1e-6</a:t>
            </a:r>
            <a:r>
              <a:rPr lang="en-US" altLang="ja-JP" sz="1400" dirty="0">
                <a:latin typeface="Tahoma" pitchFamily="34" charset="0"/>
              </a:rPr>
              <a:t> -202 )</a:t>
            </a:r>
          </a:p>
        </p:txBody>
      </p:sp>
      <p:sp>
        <p:nvSpPr>
          <p:cNvPr id="14" name="Text Box 1030"/>
          <p:cNvSpPr txBox="1">
            <a:spLocks noChangeArrowheads="1"/>
          </p:cNvSpPr>
          <p:nvPr/>
        </p:nvSpPr>
        <p:spPr bwMode="auto">
          <a:xfrm>
            <a:off x="560785" y="2132856"/>
            <a:ext cx="1478353"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err="1">
                <a:solidFill>
                  <a:srgbClr val="000000"/>
                </a:solidFill>
                <a:latin typeface="Tahoma" pitchFamily="34" charset="0"/>
              </a:rPr>
              <a:t>multiplier.inp</a:t>
            </a:r>
            <a:endParaRPr lang="en-US" altLang="ja-JP" sz="1800" dirty="0">
              <a:solidFill>
                <a:srgbClr val="000000"/>
              </a:solidFill>
              <a:latin typeface="Tahoma" pitchFamily="34" charset="0"/>
            </a:endParaRPr>
          </a:p>
        </p:txBody>
      </p:sp>
    </p:spTree>
    <p:extLst>
      <p:ext uri="{BB962C8B-B14F-4D97-AF65-F5344CB8AC3E}">
        <p14:creationId xmlns:p14="http://schemas.microsoft.com/office/powerpoint/2010/main" val="328715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1508"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Table of Contents</a:t>
            </a:r>
          </a:p>
        </p:txBody>
      </p:sp>
      <p:sp>
        <p:nvSpPr>
          <p:cNvPr id="2150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B8D4CA08-D3ED-4F05-9E70-5EE78F275C0E}" type="slidenum">
              <a:rPr lang="en-US" altLang="ja-JP" sz="2400">
                <a:solidFill>
                  <a:srgbClr val="000000"/>
                </a:solidFill>
                <a:latin typeface="Tahoma" pitchFamily="34" charset="0"/>
              </a:rPr>
              <a:pPr algn="ctr" eaLnBrk="1" hangingPunct="1">
                <a:spcBef>
                  <a:spcPct val="50000"/>
                </a:spcBef>
                <a:buFontTx/>
                <a:buNone/>
              </a:pPr>
              <a:t>38</a:t>
            </a:fld>
            <a:endParaRPr lang="en-US" altLang="ja-JP" sz="2400">
              <a:solidFill>
                <a:srgbClr val="000000"/>
              </a:solidFill>
              <a:latin typeface="Tahoma" pitchFamily="34" charset="0"/>
            </a:endParaRPr>
          </a:p>
        </p:txBody>
      </p:sp>
      <p:sp>
        <p:nvSpPr>
          <p:cNvPr id="21510"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4800">
                <a:solidFill>
                  <a:srgbClr val="000000"/>
                </a:solidFill>
                <a:latin typeface="Century Gothic" pitchFamily="34" charset="0"/>
              </a:rPr>
              <a:t>実習内容</a:t>
            </a:r>
            <a:endParaRPr lang="en-US" altLang="ja-JP" sz="4800">
              <a:solidFill>
                <a:srgbClr val="000000"/>
              </a:solidFill>
              <a:latin typeface="Century Gothic" pitchFamily="34" charset="0"/>
            </a:endParaRPr>
          </a:p>
        </p:txBody>
      </p:sp>
      <p:sp>
        <p:nvSpPr>
          <p:cNvPr id="21511" name="AutoShape 2051"/>
          <p:cNvSpPr>
            <a:spLocks noChangeArrowheads="1"/>
          </p:cNvSpPr>
          <p:nvPr/>
        </p:nvSpPr>
        <p:spPr bwMode="auto">
          <a:xfrm>
            <a:off x="808038" y="1397000"/>
            <a:ext cx="7345362" cy="3760192"/>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kumimoji="0" lang="ja-JP" altLang="en-US" sz="2400">
              <a:solidFill>
                <a:srgbClr val="000000"/>
              </a:solidFill>
            </a:endParaRPr>
          </a:p>
        </p:txBody>
      </p:sp>
      <p:sp>
        <p:nvSpPr>
          <p:cNvPr id="21512" name="テキスト ボックス 16"/>
          <p:cNvSpPr txBox="1">
            <a:spLocks noChangeArrowheads="1"/>
          </p:cNvSpPr>
          <p:nvPr/>
        </p:nvSpPr>
        <p:spPr bwMode="auto">
          <a:xfrm>
            <a:off x="1889125" y="1628775"/>
            <a:ext cx="4203715"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19138" indent="-719138"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ts val="1800"/>
              </a:spcBef>
              <a:buFontTx/>
              <a:buAutoNum type="arabicPeriod"/>
              <a:defRPr/>
            </a:pPr>
            <a:r>
              <a:rPr lang="en-US" altLang="ja-JP" sz="4000" dirty="0">
                <a:solidFill>
                  <a:srgbClr val="000000"/>
                </a:solidFill>
                <a:latin typeface="+mn-lt"/>
              </a:rPr>
              <a:t>[transform]</a:t>
            </a:r>
          </a:p>
          <a:p>
            <a:pPr eaLnBrk="1" hangingPunct="1">
              <a:spcBef>
                <a:spcPts val="1800"/>
              </a:spcBef>
              <a:buFontTx/>
              <a:buAutoNum type="arabicPeriod"/>
              <a:defRPr/>
            </a:pPr>
            <a:r>
              <a:rPr lang="en-US" altLang="ja-JP" sz="4000" dirty="0">
                <a:solidFill>
                  <a:srgbClr val="000000"/>
                </a:solidFill>
                <a:latin typeface="+mn-lt"/>
              </a:rPr>
              <a:t>[magnetic field]</a:t>
            </a:r>
          </a:p>
          <a:p>
            <a:pPr eaLnBrk="1" hangingPunct="1">
              <a:spcBef>
                <a:spcPts val="1800"/>
              </a:spcBef>
              <a:buFontTx/>
              <a:buAutoNum type="arabicPeriod"/>
              <a:defRPr/>
            </a:pPr>
            <a:r>
              <a:rPr lang="en-US" altLang="ja-JP" sz="4000" dirty="0">
                <a:latin typeface="+mn-lt"/>
              </a:rPr>
              <a:t>[multiplier]</a:t>
            </a:r>
          </a:p>
          <a:p>
            <a:pPr eaLnBrk="1" hangingPunct="1">
              <a:spcBef>
                <a:spcPts val="1800"/>
              </a:spcBef>
              <a:buFontTx/>
              <a:buAutoNum type="arabicPeriod"/>
              <a:defRPr/>
            </a:pPr>
            <a:r>
              <a:rPr lang="en-US" altLang="ja-JP" sz="4000" dirty="0">
                <a:solidFill>
                  <a:srgbClr val="FF0000"/>
                </a:solidFill>
                <a:latin typeface="+mn-lt"/>
              </a:rPr>
              <a:t>[counter]</a:t>
            </a:r>
          </a:p>
        </p:txBody>
      </p:sp>
    </p:spTree>
    <p:extLst>
      <p:ext uri="{BB962C8B-B14F-4D97-AF65-F5344CB8AC3E}">
        <p14:creationId xmlns:p14="http://schemas.microsoft.com/office/powerpoint/2010/main" val="858761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2"/>
          <p:cNvSpPr>
            <a:spLocks noChangeArrowheads="1"/>
          </p:cNvSpPr>
          <p:nvPr/>
        </p:nvSpPr>
        <p:spPr bwMode="auto">
          <a:xfrm rot="-5400000">
            <a:off x="4961831" y="4352925"/>
            <a:ext cx="1079500" cy="1120775"/>
          </a:xfrm>
          <a:prstGeom prst="can">
            <a:avLst>
              <a:gd name="adj" fmla="val 41717"/>
            </a:avLst>
          </a:prstGeom>
          <a:solidFill>
            <a:srgbClr val="FF6600"/>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3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253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A8F1E5E2-5B0E-4FBB-BF70-0D753CBBE12D}" type="slidenum">
              <a:rPr lang="en-US" altLang="ja-JP" sz="2400">
                <a:solidFill>
                  <a:srgbClr val="000000"/>
                </a:solidFill>
                <a:latin typeface="Tahoma" pitchFamily="34" charset="0"/>
              </a:rPr>
              <a:pPr algn="ctr" eaLnBrk="1" hangingPunct="1">
                <a:spcBef>
                  <a:spcPct val="50000"/>
                </a:spcBef>
                <a:buFontTx/>
                <a:buNone/>
              </a:pPr>
              <a:t>39</a:t>
            </a:fld>
            <a:endParaRPr lang="en-US" altLang="ja-JP" sz="2400">
              <a:solidFill>
                <a:srgbClr val="000000"/>
              </a:solidFill>
              <a:latin typeface="Tahoma" pitchFamily="34" charset="0"/>
            </a:endParaRPr>
          </a:p>
        </p:txBody>
      </p:sp>
      <p:sp>
        <p:nvSpPr>
          <p:cNvPr id="24" name="円/楕円 23"/>
          <p:cNvSpPr/>
          <p:nvPr/>
        </p:nvSpPr>
        <p:spPr>
          <a:xfrm>
            <a:off x="2422525" y="4733925"/>
            <a:ext cx="360363" cy="360363"/>
          </a:xfrm>
          <a:prstGeom prst="ellipse">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cxnSp>
        <p:nvCxnSpPr>
          <p:cNvPr id="26" name="直線矢印コネクタ 25"/>
          <p:cNvCxnSpPr/>
          <p:nvPr/>
        </p:nvCxnSpPr>
        <p:spPr>
          <a:xfrm>
            <a:off x="2995613" y="4913313"/>
            <a:ext cx="97472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538" name="AutoShape 22"/>
          <p:cNvSpPr>
            <a:spLocks noChangeArrowheads="1"/>
          </p:cNvSpPr>
          <p:nvPr/>
        </p:nvSpPr>
        <p:spPr bwMode="auto">
          <a:xfrm rot="-5400000">
            <a:off x="4304606" y="4352925"/>
            <a:ext cx="1079500" cy="1120775"/>
          </a:xfrm>
          <a:prstGeom prst="can">
            <a:avLst>
              <a:gd name="adj" fmla="val 41717"/>
            </a:avLst>
          </a:prstGeom>
          <a:solidFill>
            <a:srgbClr val="CCFFFF"/>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40" name="AutoShape 22"/>
          <p:cNvSpPr>
            <a:spLocks noChangeArrowheads="1"/>
          </p:cNvSpPr>
          <p:nvPr/>
        </p:nvSpPr>
        <p:spPr bwMode="auto">
          <a:xfrm rot="-8053049">
            <a:off x="7056438" y="3186113"/>
            <a:ext cx="1079500" cy="355600"/>
          </a:xfrm>
          <a:prstGeom prst="can">
            <a:avLst>
              <a:gd name="adj" fmla="val 41713"/>
            </a:avLst>
          </a:prstGeom>
          <a:solidFill>
            <a:srgbClr val="FFC000"/>
          </a:solidFill>
          <a:ln w="19050">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41" name="テキスト ボックス 4"/>
          <p:cNvSpPr txBox="1">
            <a:spLocks noChangeArrowheads="1"/>
          </p:cNvSpPr>
          <p:nvPr/>
        </p:nvSpPr>
        <p:spPr bwMode="auto">
          <a:xfrm>
            <a:off x="1008063" y="2917825"/>
            <a:ext cx="4211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a:solidFill>
                  <a:srgbClr val="000000"/>
                </a:solidFill>
              </a:rPr>
              <a:t>注目している領域からの寄与のみをタリーしたい</a:t>
            </a:r>
            <a:endParaRPr lang="en-US" altLang="ja-JP" sz="2000">
              <a:solidFill>
                <a:srgbClr val="000000"/>
              </a:solidFill>
            </a:endParaRPr>
          </a:p>
          <a:p>
            <a:pPr eaLnBrk="1" hangingPunct="1">
              <a:spcBef>
                <a:spcPct val="0"/>
              </a:spcBef>
              <a:buFontTx/>
              <a:buNone/>
            </a:pPr>
            <a:r>
              <a:rPr lang="ja-JP" altLang="en-US" sz="2000">
                <a:solidFill>
                  <a:srgbClr val="000000"/>
                </a:solidFill>
              </a:rPr>
              <a:t>→　注目している領域で発生した粒子のカウンター値を増やす</a:t>
            </a:r>
          </a:p>
        </p:txBody>
      </p:sp>
      <p:cxnSp>
        <p:nvCxnSpPr>
          <p:cNvPr id="36" name="直線矢印コネクタ 35"/>
          <p:cNvCxnSpPr/>
          <p:nvPr/>
        </p:nvCxnSpPr>
        <p:spPr>
          <a:xfrm flipV="1">
            <a:off x="5219700" y="3516314"/>
            <a:ext cx="2025650" cy="113682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724128" y="3725863"/>
            <a:ext cx="1872060" cy="13398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820025" y="2852738"/>
            <a:ext cx="819150" cy="400050"/>
          </a:xfrm>
          <a:prstGeom prst="rect">
            <a:avLst/>
          </a:prstGeom>
          <a:noFill/>
          <a:ln>
            <a:solidFill>
              <a:schemeClr val="accent6"/>
            </a:solidFill>
          </a:ln>
        </p:spPr>
        <p:txBody>
          <a:bodyPr wrap="none">
            <a:spAutoFit/>
          </a:bodyPr>
          <a:lstStyle/>
          <a:p>
            <a:pPr>
              <a:defRPr/>
            </a:pPr>
            <a:r>
              <a:rPr lang="ja-JP" altLang="en-US" sz="2000" dirty="0">
                <a:solidFill>
                  <a:srgbClr val="000000"/>
                </a:solidFill>
              </a:rPr>
              <a:t>タリー</a:t>
            </a:r>
          </a:p>
        </p:txBody>
      </p:sp>
      <p:sp>
        <p:nvSpPr>
          <p:cNvPr id="22546" name="AutoShape 2"/>
          <p:cNvSpPr>
            <a:spLocks noChangeArrowheads="1"/>
          </p:cNvSpPr>
          <p:nvPr/>
        </p:nvSpPr>
        <p:spPr bwMode="auto">
          <a:xfrm>
            <a:off x="900113" y="981075"/>
            <a:ext cx="7485062" cy="1584325"/>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000">
                <a:solidFill>
                  <a:srgbClr val="000000"/>
                </a:solidFill>
                <a:latin typeface="ＭＳ Ｐゴシック" pitchFamily="50" charset="-128"/>
              </a:rPr>
              <a:t>PHITS</a:t>
            </a:r>
            <a:r>
              <a:rPr lang="ja-JP" altLang="en-US" sz="2000">
                <a:solidFill>
                  <a:srgbClr val="000000"/>
                </a:solidFill>
                <a:latin typeface="ＭＳ Ｐゴシック" pitchFamily="50" charset="-128"/>
              </a:rPr>
              <a:t>では、各粒子がエネルギーや位置情報などの他にカウンターという値を持っています。カウンター値を特定のイベント（領域に</a:t>
            </a:r>
            <a:r>
              <a:rPr lang="ja-JP" altLang="en-US" sz="2000">
                <a:solidFill>
                  <a:srgbClr val="FF0000"/>
                </a:solidFill>
                <a:latin typeface="ＭＳ Ｐゴシック" pitchFamily="50" charset="-128"/>
              </a:rPr>
              <a:t>入る</a:t>
            </a:r>
            <a:r>
              <a:rPr lang="ja-JP" altLang="en-US" sz="2000">
                <a:solidFill>
                  <a:srgbClr val="000000"/>
                </a:solidFill>
                <a:latin typeface="ＭＳ Ｐゴシック" pitchFamily="50" charset="-128"/>
              </a:rPr>
              <a:t>、領域から</a:t>
            </a:r>
            <a:r>
              <a:rPr lang="ja-JP" altLang="en-US" sz="2000">
                <a:solidFill>
                  <a:srgbClr val="FF0000"/>
                </a:solidFill>
                <a:latin typeface="ＭＳ Ｐゴシック" pitchFamily="50" charset="-128"/>
              </a:rPr>
              <a:t>出る</a:t>
            </a:r>
            <a:r>
              <a:rPr lang="ja-JP" altLang="en-US" sz="2000">
                <a:solidFill>
                  <a:srgbClr val="000000"/>
                </a:solidFill>
                <a:latin typeface="ＭＳ Ｐゴシック" pitchFamily="50" charset="-128"/>
              </a:rPr>
              <a:t>、その領域で</a:t>
            </a:r>
            <a:r>
              <a:rPr lang="ja-JP" altLang="en-US" sz="2000">
                <a:solidFill>
                  <a:srgbClr val="FF0000"/>
                </a:solidFill>
                <a:latin typeface="ＭＳ Ｐゴシック" pitchFamily="50" charset="-128"/>
              </a:rPr>
              <a:t>散乱（反応）する</a:t>
            </a:r>
            <a:r>
              <a:rPr lang="ja-JP" altLang="en-US" sz="2000">
                <a:solidFill>
                  <a:srgbClr val="000000"/>
                </a:solidFill>
                <a:latin typeface="ＭＳ Ｐゴシック" pitchFamily="50" charset="-128"/>
              </a:rPr>
              <a:t>、境界で</a:t>
            </a:r>
            <a:r>
              <a:rPr lang="ja-JP" altLang="en-US" sz="2000">
                <a:solidFill>
                  <a:srgbClr val="FF0000"/>
                </a:solidFill>
                <a:latin typeface="ＭＳ Ｐゴシック" pitchFamily="50" charset="-128"/>
              </a:rPr>
              <a:t>反射する</a:t>
            </a:r>
            <a:r>
              <a:rPr lang="ja-JP" altLang="en-US" sz="2000">
                <a:solidFill>
                  <a:srgbClr val="000000"/>
                </a:solidFill>
                <a:latin typeface="ＭＳ Ｐゴシック" pitchFamily="50" charset="-128"/>
              </a:rPr>
              <a:t>）が起きる度に変化させることにより、タリーした粒子がどのような経緯でそこに到達したかを調べることができます。</a:t>
            </a:r>
            <a:endParaRPr lang="en-US" altLang="ja-JP" sz="2000">
              <a:solidFill>
                <a:srgbClr val="000000"/>
              </a:solidFill>
              <a:latin typeface="ＭＳ Ｐゴシック" pitchFamily="50" charset="-128"/>
            </a:endParaRPr>
          </a:p>
        </p:txBody>
      </p:sp>
      <p:sp>
        <p:nvSpPr>
          <p:cNvPr id="22547" name="テキスト ボックス 19"/>
          <p:cNvSpPr txBox="1">
            <a:spLocks noChangeArrowheads="1"/>
          </p:cNvSpPr>
          <p:nvPr/>
        </p:nvSpPr>
        <p:spPr bwMode="auto">
          <a:xfrm>
            <a:off x="4683125" y="5827713"/>
            <a:ext cx="2436813" cy="708025"/>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a:solidFill>
                  <a:srgbClr val="000000"/>
                </a:solidFill>
              </a:rPr>
              <a:t>この領域で散乱した場合に</a:t>
            </a:r>
            <a:r>
              <a:rPr lang="en-US" altLang="ja-JP" sz="2000">
                <a:solidFill>
                  <a:srgbClr val="FF0000"/>
                </a:solidFill>
              </a:rPr>
              <a:t>counter</a:t>
            </a:r>
            <a:r>
              <a:rPr lang="ja-JP" altLang="en-US" sz="2000">
                <a:solidFill>
                  <a:srgbClr val="FF0000"/>
                </a:solidFill>
              </a:rPr>
              <a:t>値</a:t>
            </a:r>
            <a:r>
              <a:rPr lang="ja-JP" altLang="en-US" sz="2000">
                <a:solidFill>
                  <a:srgbClr val="000000"/>
                </a:solidFill>
              </a:rPr>
              <a:t>を</a:t>
            </a:r>
            <a:r>
              <a:rPr lang="en-US" altLang="ja-JP" sz="2000">
                <a:solidFill>
                  <a:srgbClr val="FF0000"/>
                </a:solidFill>
              </a:rPr>
              <a:t>+1</a:t>
            </a:r>
            <a:endParaRPr lang="ja-JP" altLang="en-US" sz="2000">
              <a:solidFill>
                <a:srgbClr val="FF0000"/>
              </a:solidFill>
            </a:endParaRPr>
          </a:p>
        </p:txBody>
      </p:sp>
      <p:sp>
        <p:nvSpPr>
          <p:cNvPr id="21" name="爆発 1 20"/>
          <p:cNvSpPr/>
          <p:nvPr/>
        </p:nvSpPr>
        <p:spPr>
          <a:xfrm>
            <a:off x="4930775" y="4733925"/>
            <a:ext cx="288925" cy="33178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22" name="直線矢印コネクタ 21"/>
          <p:cNvCxnSpPr/>
          <p:nvPr/>
        </p:nvCxnSpPr>
        <p:spPr>
          <a:xfrm flipV="1">
            <a:off x="4930775" y="5284788"/>
            <a:ext cx="0" cy="5127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2"/>
          <p:cNvSpPr txBox="1">
            <a:spLocks noChangeArrowheads="1"/>
          </p:cNvSpPr>
          <p:nvPr/>
        </p:nvSpPr>
        <p:spPr bwMode="auto">
          <a:xfrm>
            <a:off x="339725" y="-161925"/>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t>カウンターの設定</a:t>
            </a:r>
            <a:endParaRPr lang="en-US" altLang="ja-JP" sz="48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使用方法</a:t>
            </a:r>
            <a:endParaRPr lang="en-US" altLang="ja-JP" sz="4800" dirty="0">
              <a:latin typeface="Century Gothic"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5126"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E9A5967-7F80-4319-B5C5-69236CE814A7}" type="slidenum">
              <a:rPr lang="en-US" altLang="ja-JP" sz="2400">
                <a:solidFill>
                  <a:srgbClr val="000000"/>
                </a:solidFill>
                <a:latin typeface="Tahoma" pitchFamily="34" charset="0"/>
              </a:rPr>
              <a:pPr algn="ctr" eaLnBrk="1" hangingPunct="1">
                <a:spcBef>
                  <a:spcPct val="50000"/>
                </a:spcBef>
                <a:buFontTx/>
                <a:buNone/>
              </a:pPr>
              <a:t>4</a:t>
            </a:fld>
            <a:endParaRPr lang="en-US" altLang="ja-JP" sz="2400">
              <a:solidFill>
                <a:srgbClr val="000000"/>
              </a:solidFill>
              <a:latin typeface="Tahoma" pitchFamily="34" charset="0"/>
            </a:endParaRPr>
          </a:p>
        </p:txBody>
      </p:sp>
      <mc:AlternateContent xmlns:mc="http://schemas.openxmlformats.org/markup-compatibility/2006" xmlns:a14="http://schemas.microsoft.com/office/drawing/2010/main">
        <mc:Choice Requires="a14">
          <p:sp>
            <p:nvSpPr>
              <p:cNvPr id="5129" name="Text Box 1031"/>
              <p:cNvSpPr txBox="1">
                <a:spLocks noChangeArrowheads="1"/>
              </p:cNvSpPr>
              <p:nvPr/>
            </p:nvSpPr>
            <p:spPr bwMode="auto">
              <a:xfrm>
                <a:off x="611560" y="2276872"/>
                <a:ext cx="7901409" cy="7920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 Transform ]</a:t>
                </a:r>
              </a:p>
              <a:p>
                <a:pPr eaLnBrk="1" hangingPunct="1">
                  <a:spcBef>
                    <a:spcPct val="0"/>
                  </a:spcBef>
                  <a:buFontTx/>
                  <a:buNone/>
                </a:pPr>
                <a:r>
                  <a:rPr lang="pt-BR" altLang="ja-JP" sz="2000" dirty="0">
                    <a:solidFill>
                      <a:srgbClr val="000000"/>
                    </a:solidFill>
                    <a:latin typeface="Tahoma" pitchFamily="34" charset="0"/>
                  </a:rPr>
                  <a:t>*Tr</a:t>
                </a:r>
                <a:r>
                  <a:rPr lang="pt-BR" altLang="ja-JP" sz="2000" i="1" dirty="0">
                    <a:solidFill>
                      <a:srgbClr val="000000"/>
                    </a:solidFill>
                    <a:latin typeface="Tahoma" pitchFamily="34" charset="0"/>
                  </a:rPr>
                  <a:t>n   </a:t>
                </a:r>
                <a:r>
                  <a:rPr lang="ja-JP" altLang="en-US" sz="2000" i="1" dirty="0">
                    <a:solidFill>
                      <a:srgbClr val="000000"/>
                    </a:solidFill>
                    <a:latin typeface="Tahoma" pitchFamily="34" charset="0"/>
                  </a:rPr>
                  <a:t>              </a:t>
                </a:r>
                <a:r>
                  <a:rPr lang="pt-BR" altLang="ja-JP" sz="2000" i="1" dirty="0">
                    <a:solidFill>
                      <a:srgbClr val="000000"/>
                    </a:solidFill>
                    <a:latin typeface="Tahoma" pitchFamily="34" charset="0"/>
                  </a:rPr>
                  <a:t>  </a:t>
                </a:r>
                <a14:m>
                  <m:oMath xmlns:m="http://schemas.openxmlformats.org/officeDocument/2006/math">
                    <m:sSub>
                      <m:sSubPr>
                        <m:ctrlPr>
                          <a:rPr lang="en-US" altLang="ja-JP" sz="2000" i="1">
                            <a:solidFill>
                              <a:srgbClr val="000000"/>
                            </a:solidFill>
                            <a:latin typeface="Cambria Math"/>
                          </a:rPr>
                        </m:ctrlPr>
                      </m:sSubPr>
                      <m:e>
                        <m:r>
                          <a:rPr lang="en-US" altLang="ja-JP" sz="2000" b="0" i="1" smtClean="0">
                            <a:solidFill>
                              <a:srgbClr val="000000"/>
                            </a:solidFill>
                            <a:latin typeface="Cambria Math"/>
                          </a:rPr>
                          <m:t>𝑋</m:t>
                        </m:r>
                      </m:e>
                      <m:sub>
                        <m:r>
                          <a:rPr lang="en-US" altLang="ja-JP" sz="2000" b="0" i="1" smtClean="0">
                            <a:solidFill>
                              <a:srgbClr val="000000"/>
                            </a:solidFill>
                            <a:latin typeface="Cambria Math"/>
                          </a:rPr>
                          <m:t>0</m:t>
                        </m:r>
                      </m:sub>
                    </m:sSub>
                    <m:r>
                      <a:rPr lang="en-US" altLang="ja-JP" sz="2000" b="0" i="1" smtClean="0">
                        <a:solidFill>
                          <a:srgbClr val="000000"/>
                        </a:solidFill>
                        <a:latin typeface="Cambria Math"/>
                      </a:rPr>
                      <m:t> </m:t>
                    </m:r>
                    <m:sSub>
                      <m:sSubPr>
                        <m:ctrlPr>
                          <a:rPr lang="en-US" altLang="ja-JP" sz="2000" i="1">
                            <a:solidFill>
                              <a:srgbClr val="000000"/>
                            </a:solidFill>
                            <a:latin typeface="Cambria Math"/>
                          </a:rPr>
                        </m:ctrlPr>
                      </m:sSubPr>
                      <m:e>
                        <m:r>
                          <a:rPr lang="en-US" altLang="ja-JP" sz="2000" b="0" i="1" smtClean="0">
                            <a:solidFill>
                              <a:srgbClr val="000000"/>
                            </a:solidFill>
                            <a:latin typeface="Cambria Math"/>
                          </a:rPr>
                          <m:t>  </m:t>
                        </m:r>
                        <m:r>
                          <a:rPr lang="en-US" altLang="ja-JP" sz="2000" b="0" i="1" smtClean="0">
                            <a:solidFill>
                              <a:srgbClr val="000000"/>
                            </a:solidFill>
                            <a:latin typeface="Cambria Math"/>
                          </a:rPr>
                          <m:t>𝑌</m:t>
                        </m:r>
                      </m:e>
                      <m:sub>
                        <m:r>
                          <a:rPr lang="en-US" altLang="ja-JP" sz="2000" i="1">
                            <a:solidFill>
                              <a:srgbClr val="000000"/>
                            </a:solidFill>
                            <a:latin typeface="Cambria Math"/>
                          </a:rPr>
                          <m:t>0</m:t>
                        </m:r>
                      </m:sub>
                    </m:sSub>
                  </m:oMath>
                </a14:m>
                <a:r>
                  <a:rPr lang="pt-BR" altLang="ja-JP" sz="2000" i="1" dirty="0">
                    <a:solidFill>
                      <a:srgbClr val="000000"/>
                    </a:solidFill>
                    <a:latin typeface="Tahoma" pitchFamily="34" charset="0"/>
                  </a:rPr>
                  <a:t>  </a:t>
                </a:r>
                <a14:m>
                  <m:oMath xmlns:m="http://schemas.openxmlformats.org/officeDocument/2006/math">
                    <m:sSub>
                      <m:sSubPr>
                        <m:ctrlPr>
                          <a:rPr lang="en-US" altLang="ja-JP" sz="2000" i="1">
                            <a:solidFill>
                              <a:srgbClr val="000000"/>
                            </a:solidFill>
                            <a:latin typeface="Cambria Math"/>
                          </a:rPr>
                        </m:ctrlPr>
                      </m:sSubPr>
                      <m:e>
                        <m:r>
                          <a:rPr lang="en-US" altLang="ja-JP" sz="2000" i="1">
                            <a:solidFill>
                              <a:srgbClr val="000000"/>
                            </a:solidFill>
                            <a:latin typeface="Cambria Math"/>
                          </a:rPr>
                          <m:t>𝑍</m:t>
                        </m:r>
                      </m:e>
                      <m:sub>
                        <m:r>
                          <a:rPr lang="en-US" altLang="ja-JP" sz="2000" i="1">
                            <a:solidFill>
                              <a:srgbClr val="000000"/>
                            </a:solidFill>
                            <a:latin typeface="Cambria Math"/>
                          </a:rPr>
                          <m:t>0</m:t>
                        </m:r>
                      </m:sub>
                    </m:sSub>
                    <m:r>
                      <a:rPr lang="en-US" altLang="ja-JP" sz="2000" i="1">
                        <a:solidFill>
                          <a:srgbClr val="000000"/>
                        </a:solidFill>
                        <a:latin typeface="Cambria Math"/>
                      </a:rPr>
                      <m:t> </m:t>
                    </m:r>
                    <m:r>
                      <a:rPr lang="en-US" altLang="ja-JP" sz="2000" b="0" i="1" smtClean="0">
                        <a:solidFill>
                          <a:srgbClr val="000000"/>
                        </a:solidFill>
                        <a:latin typeface="Cambria Math"/>
                      </a:rPr>
                      <m:t>  </m:t>
                    </m:r>
                    <m:sSub>
                      <m:sSubPr>
                        <m:ctrlPr>
                          <a:rPr lang="en-US" altLang="ja-JP" sz="2000" i="1" smtClean="0">
                            <a:solidFill>
                              <a:srgbClr val="000000"/>
                            </a:solidFill>
                            <a:latin typeface="Cambria Math"/>
                          </a:rPr>
                        </m:ctrlPr>
                      </m:sSubPr>
                      <m:e>
                        <m:r>
                          <a:rPr lang="en-US" altLang="ja-JP" sz="2000" b="0" i="1" smtClean="0">
                            <a:solidFill>
                              <a:srgbClr val="000000"/>
                            </a:solidFill>
                            <a:latin typeface="Cambria Math"/>
                          </a:rPr>
                          <m:t>    </m:t>
                        </m:r>
                        <m:r>
                          <a:rPr lang="ja-JP" altLang="pt-BR" sz="2000" i="1">
                            <a:solidFill>
                              <a:srgbClr val="000000"/>
                            </a:solidFill>
                            <a:latin typeface="Cambria Math"/>
                          </a:rPr>
                          <m:t>𝜃</m:t>
                        </m:r>
                      </m:e>
                      <m:sub>
                        <m:r>
                          <a:rPr lang="en-US" altLang="ja-JP" sz="2000" b="0" i="1" smtClean="0">
                            <a:solidFill>
                              <a:srgbClr val="000000"/>
                            </a:solidFill>
                            <a:latin typeface="Cambria Math"/>
                          </a:rPr>
                          <m:t>𝑧</m:t>
                        </m:r>
                      </m:sub>
                    </m:sSub>
                  </m:oMath>
                </a14:m>
                <a:r>
                  <a:rPr lang="pt-BR" altLang="ja-JP" sz="2000" i="1" dirty="0">
                    <a:solidFill>
                      <a:srgbClr val="000000"/>
                    </a:solidFill>
                    <a:latin typeface="Tahoma" pitchFamily="34" charset="0"/>
                  </a:rPr>
                  <a:t>    </a:t>
                </a:r>
                <a14:m>
                  <m:oMath xmlns:m="http://schemas.openxmlformats.org/officeDocument/2006/math">
                    <m:sSub>
                      <m:sSubPr>
                        <m:ctrlPr>
                          <a:rPr lang="en-US" altLang="ja-JP" sz="2000" i="1">
                            <a:solidFill>
                              <a:srgbClr val="000000"/>
                            </a:solidFill>
                            <a:latin typeface="Cambria Math"/>
                          </a:rPr>
                        </m:ctrlPr>
                      </m:sSubPr>
                      <m:e>
                        <m:r>
                          <a:rPr lang="ja-JP" altLang="pt-BR" sz="2000" i="1">
                            <a:solidFill>
                              <a:srgbClr val="000000"/>
                            </a:solidFill>
                            <a:latin typeface="Cambria Math"/>
                          </a:rPr>
                          <m:t>𝜃</m:t>
                        </m:r>
                      </m:e>
                      <m:sub>
                        <m:r>
                          <a:rPr lang="en-US" altLang="ja-JP" sz="2000" b="0" i="1" smtClean="0">
                            <a:solidFill>
                              <a:srgbClr val="000000"/>
                            </a:solidFill>
                            <a:latin typeface="Cambria Math"/>
                          </a:rPr>
                          <m:t>𝑦</m:t>
                        </m:r>
                      </m:sub>
                    </m:sSub>
                  </m:oMath>
                </a14:m>
                <a:r>
                  <a:rPr lang="pt-BR" altLang="ja-JP" sz="2000" i="1" dirty="0">
                    <a:solidFill>
                      <a:srgbClr val="000000"/>
                    </a:solidFill>
                    <a:latin typeface="Tahoma" pitchFamily="34" charset="0"/>
                  </a:rPr>
                  <a:t>    </a:t>
                </a:r>
                <a14:m>
                  <m:oMath xmlns:m="http://schemas.openxmlformats.org/officeDocument/2006/math">
                    <m:sSub>
                      <m:sSubPr>
                        <m:ctrlPr>
                          <a:rPr lang="en-US" altLang="ja-JP" sz="2000" i="1">
                            <a:solidFill>
                              <a:srgbClr val="000000"/>
                            </a:solidFill>
                            <a:latin typeface="Cambria Math"/>
                          </a:rPr>
                        </m:ctrlPr>
                      </m:sSubPr>
                      <m:e>
                        <m:r>
                          <a:rPr lang="ja-JP" altLang="pt-BR" sz="2000" i="1">
                            <a:solidFill>
                              <a:srgbClr val="000000"/>
                            </a:solidFill>
                            <a:latin typeface="Cambria Math"/>
                          </a:rPr>
                          <m:t>𝜃</m:t>
                        </m:r>
                      </m:e>
                      <m:sub>
                        <m:r>
                          <a:rPr lang="en-US" altLang="ja-JP" sz="2000" b="0" i="1" smtClean="0">
                            <a:solidFill>
                              <a:srgbClr val="000000"/>
                            </a:solidFill>
                            <a:latin typeface="Cambria Math"/>
                          </a:rPr>
                          <m:t>𝑥</m:t>
                        </m:r>
                      </m:sub>
                    </m:sSub>
                  </m:oMath>
                </a14:m>
                <a:r>
                  <a:rPr lang="pt-BR" altLang="ja-JP" sz="2000" i="1" dirty="0">
                    <a:solidFill>
                      <a:srgbClr val="000000"/>
                    </a:solidFill>
                    <a:latin typeface="Tahoma" pitchFamily="34" charset="0"/>
                  </a:rPr>
                  <a:t>    0   0</a:t>
                </a:r>
                <a:r>
                  <a:rPr lang="pt-BR" altLang="ja-JP" sz="2000" i="1" baseline="-25000" dirty="0">
                    <a:solidFill>
                      <a:srgbClr val="000000"/>
                    </a:solidFill>
                    <a:latin typeface="Tahoma" pitchFamily="34" charset="0"/>
                  </a:rPr>
                  <a:t> </a:t>
                </a:r>
                <a:r>
                  <a:rPr lang="pt-BR" altLang="ja-JP" sz="2000" i="1" dirty="0">
                    <a:solidFill>
                      <a:srgbClr val="000000"/>
                    </a:solidFill>
                    <a:latin typeface="Tahoma" pitchFamily="34" charset="0"/>
                  </a:rPr>
                  <a:t>  0   0</a:t>
                </a:r>
                <a:r>
                  <a:rPr lang="pt-BR" altLang="ja-JP" sz="2000" i="1" baseline="-25000" dirty="0">
                    <a:solidFill>
                      <a:srgbClr val="000000"/>
                    </a:solidFill>
                    <a:latin typeface="Tahoma" pitchFamily="34" charset="0"/>
                  </a:rPr>
                  <a:t> </a:t>
                </a:r>
                <a:r>
                  <a:rPr lang="pt-BR" altLang="ja-JP" sz="2000" i="1" dirty="0">
                    <a:solidFill>
                      <a:srgbClr val="000000"/>
                    </a:solidFill>
                    <a:latin typeface="Tahoma" pitchFamily="34" charset="0"/>
                  </a:rPr>
                  <a:t>  0</a:t>
                </a:r>
                <a:r>
                  <a:rPr lang="pt-BR" altLang="ja-JP" sz="2000" i="1" baseline="-25000" dirty="0">
                    <a:solidFill>
                      <a:srgbClr val="000000"/>
                    </a:solidFill>
                    <a:latin typeface="Tahoma" pitchFamily="34" charset="0"/>
                  </a:rPr>
                  <a:t> </a:t>
                </a:r>
                <a:r>
                  <a:rPr lang="pt-BR" altLang="ja-JP" sz="2000" i="1" dirty="0">
                    <a:solidFill>
                      <a:srgbClr val="000000"/>
                    </a:solidFill>
                    <a:latin typeface="Tahoma" pitchFamily="34" charset="0"/>
                  </a:rPr>
                  <a:t>  0</a:t>
                </a:r>
                <a:r>
                  <a:rPr lang="pt-BR" altLang="ja-JP" sz="2000" i="1" baseline="-25000" dirty="0">
                    <a:solidFill>
                      <a:srgbClr val="000000"/>
                    </a:solidFill>
                    <a:latin typeface="Tahoma" pitchFamily="34" charset="0"/>
                  </a:rPr>
                  <a:t> </a:t>
                </a:r>
                <a:r>
                  <a:rPr lang="pt-BR" altLang="ja-JP" sz="2000" i="1" dirty="0">
                    <a:solidFill>
                      <a:srgbClr val="000000"/>
                    </a:solidFill>
                    <a:latin typeface="Tahoma" pitchFamily="34" charset="0"/>
                  </a:rPr>
                  <a:t>   M</a:t>
                </a:r>
              </a:p>
            </p:txBody>
          </p:sp>
        </mc:Choice>
        <mc:Fallback xmlns="">
          <p:sp>
            <p:nvSpPr>
              <p:cNvPr id="5129" name="Text Box 1031"/>
              <p:cNvSpPr txBox="1">
                <a:spLocks noRot="1" noChangeAspect="1" noMove="1" noResize="1" noEditPoints="1" noAdjustHandles="1" noChangeArrowheads="1" noChangeShapeType="1" noTextEdit="1"/>
              </p:cNvSpPr>
              <p:nvPr/>
            </p:nvSpPr>
            <p:spPr bwMode="auto">
              <a:xfrm>
                <a:off x="611560" y="2276872"/>
                <a:ext cx="7901409" cy="792088"/>
              </a:xfrm>
              <a:prstGeom prst="rect">
                <a:avLst/>
              </a:prstGeom>
              <a:blipFill rotWithShape="1">
                <a:blip r:embed="rId3"/>
                <a:stretch>
                  <a:fillRect l="-693" t="-3030" b="-758"/>
                </a:stretch>
              </a:blipFill>
              <a:ln w="19050">
                <a:solidFill>
                  <a:schemeClr val="tx1"/>
                </a:solidFill>
                <a:miter lim="800000"/>
                <a:headEnd/>
                <a:tailEnd/>
              </a:ln>
            </p:spPr>
            <p:txBody>
              <a:bodyPr/>
              <a:lstStyle/>
              <a:p>
                <a:r>
                  <a:rPr lang="ja-JP" altLang="en-US">
                    <a:noFill/>
                  </a:rPr>
                  <a:t> </a:t>
                </a:r>
              </a:p>
            </p:txBody>
          </p:sp>
        </mc:Fallback>
      </mc:AlternateContent>
      <p:sp>
        <p:nvSpPr>
          <p:cNvPr id="2" name="テキスト ボックス 1"/>
          <p:cNvSpPr txBox="1"/>
          <p:nvPr/>
        </p:nvSpPr>
        <p:spPr>
          <a:xfrm>
            <a:off x="6156176" y="3259143"/>
            <a:ext cx="2949724" cy="1015663"/>
          </a:xfrm>
          <a:prstGeom prst="rect">
            <a:avLst/>
          </a:prstGeom>
          <a:noFill/>
          <a:ln w="12700">
            <a:solidFill>
              <a:srgbClr val="0000FF"/>
            </a:solidFill>
          </a:ln>
        </p:spPr>
        <p:txBody>
          <a:bodyPr wrap="square">
            <a:spAutoFit/>
          </a:bodyPr>
          <a:lstStyle/>
          <a:p>
            <a:pPr>
              <a:defRPr/>
            </a:pPr>
            <a:r>
              <a:rPr lang="ja-JP" altLang="en-US" sz="2000" dirty="0"/>
              <a:t>変換方法</a:t>
            </a:r>
          </a:p>
          <a:p>
            <a:pPr>
              <a:defRPr/>
            </a:pPr>
            <a:r>
              <a:rPr lang="en-US" altLang="ja-JP" sz="2000" i="1" dirty="0">
                <a:latin typeface="+mn-lt"/>
              </a:rPr>
              <a:t>M</a:t>
            </a:r>
            <a:r>
              <a:rPr lang="en-US" altLang="ja-JP" sz="2000" dirty="0">
                <a:latin typeface="+mn-lt"/>
              </a:rPr>
              <a:t>=2</a:t>
            </a:r>
            <a:r>
              <a:rPr lang="ja-JP" altLang="en-US" sz="2000" dirty="0">
                <a:latin typeface="+mn-lt"/>
              </a:rPr>
              <a:t>：回転後に平行移動</a:t>
            </a:r>
            <a:endParaRPr lang="en-US" altLang="ja-JP" sz="2000" dirty="0">
              <a:latin typeface="+mn-lt"/>
            </a:endParaRPr>
          </a:p>
          <a:p>
            <a:pPr>
              <a:defRPr/>
            </a:pPr>
            <a:r>
              <a:rPr lang="en-US" altLang="ja-JP" sz="2000" i="1" dirty="0"/>
              <a:t>M</a:t>
            </a:r>
            <a:r>
              <a:rPr lang="en-US" altLang="ja-JP" sz="2000" dirty="0"/>
              <a:t>=-2</a:t>
            </a:r>
            <a:r>
              <a:rPr lang="ja-JP" altLang="en-US" sz="2000" dirty="0"/>
              <a:t>：平行移動後に回転</a:t>
            </a:r>
            <a:endParaRPr lang="en-US" altLang="ja-JP" sz="2000" dirty="0"/>
          </a:p>
        </p:txBody>
      </p:sp>
      <p:sp>
        <p:nvSpPr>
          <p:cNvPr id="5133" name="テキスト ボックス 1"/>
          <p:cNvSpPr txBox="1">
            <a:spLocks noChangeArrowheads="1"/>
          </p:cNvSpPr>
          <p:nvPr/>
        </p:nvSpPr>
        <p:spPr bwMode="auto">
          <a:xfrm>
            <a:off x="1771718" y="952947"/>
            <a:ext cx="5581092" cy="7078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[Transform]</a:t>
            </a:r>
            <a:r>
              <a:rPr lang="ja-JP" altLang="en-US" sz="2000" dirty="0"/>
              <a:t>セクションで座標変換番号</a:t>
            </a:r>
            <a:r>
              <a:rPr lang="en-US" altLang="ja-JP" sz="2000" i="1" dirty="0">
                <a:solidFill>
                  <a:srgbClr val="FF0000"/>
                </a:solidFill>
              </a:rPr>
              <a:t>n</a:t>
            </a:r>
            <a:r>
              <a:rPr lang="ja-JP" altLang="en-US" sz="2000" dirty="0"/>
              <a:t>を定義し、</a:t>
            </a:r>
            <a:r>
              <a:rPr lang="en-US" altLang="ja-JP" sz="2000" dirty="0"/>
              <a:t>[cell], [source]</a:t>
            </a:r>
            <a:r>
              <a:rPr lang="ja-JP" altLang="en-US" sz="2000" dirty="0"/>
              <a:t>セクション等において</a:t>
            </a:r>
            <a:r>
              <a:rPr lang="en-US" altLang="ja-JP" sz="2000" dirty="0" err="1">
                <a:solidFill>
                  <a:srgbClr val="FF0000"/>
                </a:solidFill>
              </a:rPr>
              <a:t>trcl</a:t>
            </a:r>
            <a:r>
              <a:rPr lang="en-US" altLang="ja-JP" sz="2000" dirty="0">
                <a:solidFill>
                  <a:srgbClr val="FF0000"/>
                </a:solidFill>
              </a:rPr>
              <a:t>=</a:t>
            </a:r>
            <a:r>
              <a:rPr lang="en-US" altLang="ja-JP" sz="2000" i="1" dirty="0">
                <a:solidFill>
                  <a:srgbClr val="FF0000"/>
                </a:solidFill>
              </a:rPr>
              <a:t>n</a:t>
            </a:r>
            <a:r>
              <a:rPr lang="ja-JP" altLang="en-US" sz="2000" dirty="0"/>
              <a:t>とする。</a:t>
            </a:r>
          </a:p>
        </p:txBody>
      </p:sp>
      <p:sp>
        <p:nvSpPr>
          <p:cNvPr id="3" name="右中かっこ 2"/>
          <p:cNvSpPr/>
          <p:nvPr/>
        </p:nvSpPr>
        <p:spPr>
          <a:xfrm rot="5400000">
            <a:off x="3050208" y="2389572"/>
            <a:ext cx="397229" cy="1224136"/>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4" name="テキスト ボックス 13"/>
          <p:cNvSpPr txBox="1"/>
          <p:nvPr/>
        </p:nvSpPr>
        <p:spPr>
          <a:xfrm>
            <a:off x="2771800" y="3231780"/>
            <a:ext cx="1440160" cy="707886"/>
          </a:xfrm>
          <a:prstGeom prst="rect">
            <a:avLst/>
          </a:prstGeom>
          <a:noFill/>
          <a:ln w="12700">
            <a:solidFill>
              <a:srgbClr val="0000FF"/>
            </a:solidFill>
          </a:ln>
        </p:spPr>
        <p:txBody>
          <a:bodyPr wrap="square">
            <a:spAutoFit/>
          </a:bodyPr>
          <a:lstStyle/>
          <a:p>
            <a:pPr>
              <a:defRPr/>
            </a:pPr>
            <a:r>
              <a:rPr lang="ja-JP" altLang="en-US" sz="2000" dirty="0">
                <a:latin typeface="+mn-lt"/>
              </a:rPr>
              <a:t>平行移動の各成分</a:t>
            </a:r>
          </a:p>
        </p:txBody>
      </p:sp>
      <p:sp>
        <p:nvSpPr>
          <p:cNvPr id="16" name="テキスト ボックス 15"/>
          <p:cNvSpPr txBox="1"/>
          <p:nvPr/>
        </p:nvSpPr>
        <p:spPr>
          <a:xfrm>
            <a:off x="4398338" y="3200820"/>
            <a:ext cx="1296144" cy="707886"/>
          </a:xfrm>
          <a:prstGeom prst="rect">
            <a:avLst/>
          </a:prstGeom>
          <a:noFill/>
          <a:ln w="12700">
            <a:solidFill>
              <a:srgbClr val="0000FF"/>
            </a:solidFill>
          </a:ln>
        </p:spPr>
        <p:txBody>
          <a:bodyPr wrap="square">
            <a:spAutoFit/>
          </a:bodyPr>
          <a:lstStyle/>
          <a:p>
            <a:pPr>
              <a:defRPr/>
            </a:pPr>
            <a:r>
              <a:rPr lang="ja-JP" altLang="en-US" sz="2000" dirty="0">
                <a:latin typeface="+mn-lt"/>
              </a:rPr>
              <a:t>各軸周り回転角度</a:t>
            </a:r>
          </a:p>
        </p:txBody>
      </p:sp>
      <p:sp>
        <p:nvSpPr>
          <p:cNvPr id="17" name="右中かっこ 16"/>
          <p:cNvSpPr/>
          <p:nvPr/>
        </p:nvSpPr>
        <p:spPr>
          <a:xfrm rot="5400000">
            <a:off x="4721371" y="2259360"/>
            <a:ext cx="360040" cy="1522879"/>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7" name="直線矢印コネクタ 6"/>
          <p:cNvCxnSpPr/>
          <p:nvPr/>
        </p:nvCxnSpPr>
        <p:spPr>
          <a:xfrm flipV="1">
            <a:off x="6732240" y="2904095"/>
            <a:ext cx="1421160" cy="35504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1275921" y="2860237"/>
            <a:ext cx="351272" cy="34001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451557" y="3217923"/>
            <a:ext cx="1224136" cy="707886"/>
          </a:xfrm>
          <a:prstGeom prst="rect">
            <a:avLst/>
          </a:prstGeom>
          <a:noFill/>
          <a:ln w="12700">
            <a:solidFill>
              <a:srgbClr val="0000FF"/>
            </a:solidFill>
          </a:ln>
        </p:spPr>
        <p:txBody>
          <a:bodyPr wrap="square">
            <a:spAutoFit/>
          </a:bodyPr>
          <a:lstStyle/>
          <a:p>
            <a:pPr>
              <a:defRPr/>
            </a:pPr>
            <a:r>
              <a:rPr lang="ja-JP" altLang="en-US" sz="2000" dirty="0">
                <a:latin typeface="+mn-lt"/>
              </a:rPr>
              <a:t>座標変換番号</a:t>
            </a:r>
            <a:endParaRPr lang="en-US" altLang="ja-JP" sz="2000" dirty="0">
              <a:latin typeface="+mn-lt"/>
            </a:endParaRPr>
          </a:p>
        </p:txBody>
      </p:sp>
      <p:sp>
        <p:nvSpPr>
          <p:cNvPr id="26" name="テキスト ボックス 25"/>
          <p:cNvSpPr txBox="1"/>
          <p:nvPr/>
        </p:nvSpPr>
        <p:spPr>
          <a:xfrm>
            <a:off x="1627193" y="4370328"/>
            <a:ext cx="7119272" cy="1938992"/>
          </a:xfrm>
          <a:prstGeom prst="rect">
            <a:avLst/>
          </a:prstGeom>
          <a:noFill/>
        </p:spPr>
        <p:txBody>
          <a:bodyPr wrap="square">
            <a:spAutoFit/>
          </a:bodyPr>
          <a:lstStyle/>
          <a:p>
            <a:pPr>
              <a:defRPr/>
            </a:pPr>
            <a:r>
              <a:rPr lang="ja-JP" altLang="en-US" sz="2000" dirty="0">
                <a:latin typeface="+mn-lt"/>
              </a:rPr>
              <a:t>例</a:t>
            </a:r>
            <a:r>
              <a:rPr lang="en-US" altLang="ja-JP" sz="2000" dirty="0">
                <a:latin typeface="+mn-lt"/>
              </a:rPr>
              <a:t>1</a:t>
            </a:r>
            <a:r>
              <a:rPr lang="ja-JP" altLang="en-US" sz="2000" dirty="0">
                <a:latin typeface="+mn-lt"/>
              </a:rPr>
              <a:t>： </a:t>
            </a:r>
            <a:r>
              <a:rPr lang="pl-PL" altLang="ja-JP" sz="2000" dirty="0">
                <a:latin typeface="+mn-lt"/>
              </a:rPr>
              <a:t>*tr</a:t>
            </a:r>
            <a:r>
              <a:rPr lang="en-US" altLang="ja-JP" sz="2000" dirty="0">
                <a:latin typeface="+mn-lt"/>
              </a:rPr>
              <a:t>1</a:t>
            </a:r>
            <a:r>
              <a:rPr lang="pl-PL" altLang="ja-JP" sz="2000" dirty="0">
                <a:latin typeface="+mn-lt"/>
              </a:rPr>
              <a:t>    0  0  10    0  45  0    0  0  0  0  0  0    2</a:t>
            </a:r>
            <a:endParaRPr lang="en-US" altLang="ja-JP" sz="2000" dirty="0">
              <a:latin typeface="+mn-lt"/>
            </a:endParaRPr>
          </a:p>
          <a:p>
            <a:pPr>
              <a:defRPr/>
            </a:pPr>
            <a:r>
              <a:rPr lang="en-US" altLang="ja-JP" sz="2000" dirty="0">
                <a:latin typeface="+mn-lt"/>
              </a:rPr>
              <a:t>Y</a:t>
            </a:r>
            <a:r>
              <a:rPr lang="ja-JP" altLang="en-US" sz="2000" dirty="0">
                <a:latin typeface="+mn-lt"/>
              </a:rPr>
              <a:t>軸周りに</a:t>
            </a:r>
            <a:r>
              <a:rPr lang="en-US" altLang="ja-JP" sz="2000" dirty="0">
                <a:latin typeface="+mn-lt"/>
              </a:rPr>
              <a:t>45</a:t>
            </a:r>
            <a:r>
              <a:rPr lang="ja-JP" altLang="en-US" sz="2000" dirty="0">
                <a:latin typeface="+mn-lt"/>
              </a:rPr>
              <a:t>度回転後、</a:t>
            </a:r>
            <a:r>
              <a:rPr lang="en-US" altLang="ja-JP" sz="2000" dirty="0">
                <a:latin typeface="+mn-lt"/>
              </a:rPr>
              <a:t>z</a:t>
            </a:r>
            <a:r>
              <a:rPr lang="ja-JP" altLang="en-US" sz="2000" dirty="0">
                <a:latin typeface="+mn-lt"/>
              </a:rPr>
              <a:t>の</a:t>
            </a:r>
            <a:r>
              <a:rPr lang="en-US" altLang="ja-JP" sz="2000" dirty="0">
                <a:latin typeface="+mn-lt"/>
              </a:rPr>
              <a:t>+</a:t>
            </a:r>
            <a:r>
              <a:rPr lang="ja-JP" altLang="en-US" sz="2000" dirty="0">
                <a:latin typeface="+mn-lt"/>
              </a:rPr>
              <a:t>方向に</a:t>
            </a:r>
            <a:r>
              <a:rPr lang="en-US" altLang="ja-JP" sz="2000" dirty="0">
                <a:latin typeface="+mn-lt"/>
              </a:rPr>
              <a:t>10cm</a:t>
            </a:r>
            <a:r>
              <a:rPr lang="ja-JP" altLang="en-US" sz="2000" dirty="0">
                <a:latin typeface="+mn-lt"/>
              </a:rPr>
              <a:t>平行移動</a:t>
            </a:r>
            <a:endParaRPr lang="en-US" altLang="ja-JP" sz="2000" dirty="0">
              <a:latin typeface="+mn-lt"/>
            </a:endParaRPr>
          </a:p>
          <a:p>
            <a:pPr>
              <a:defRPr/>
            </a:pPr>
            <a:endParaRPr lang="en-US" altLang="ja-JP" sz="2000" dirty="0"/>
          </a:p>
          <a:p>
            <a:pPr>
              <a:defRPr/>
            </a:pPr>
            <a:r>
              <a:rPr lang="ja-JP" altLang="en-US" sz="2000" dirty="0"/>
              <a:t>例</a:t>
            </a:r>
            <a:r>
              <a:rPr lang="en-US" altLang="ja-JP" sz="2000" dirty="0"/>
              <a:t>2</a:t>
            </a:r>
            <a:r>
              <a:rPr lang="ja-JP" altLang="en-US" sz="2000" dirty="0"/>
              <a:t>： </a:t>
            </a:r>
            <a:r>
              <a:rPr lang="en-US" altLang="ja-JP" sz="2000" dirty="0"/>
              <a:t> </a:t>
            </a:r>
            <a:r>
              <a:rPr lang="pl-PL" altLang="ja-JP" sz="2000" dirty="0"/>
              <a:t>tr</a:t>
            </a:r>
            <a:r>
              <a:rPr lang="en-US" altLang="ja-JP" sz="2000" dirty="0"/>
              <a:t>1</a:t>
            </a:r>
            <a:r>
              <a:rPr lang="pl-PL" altLang="ja-JP" sz="2000" dirty="0"/>
              <a:t>    0  0  </a:t>
            </a:r>
            <a:r>
              <a:rPr lang="en-US" altLang="ja-JP" sz="2000" dirty="0">
                <a:solidFill>
                  <a:srgbClr val="FF0000"/>
                </a:solidFill>
              </a:rPr>
              <a:t>-</a:t>
            </a:r>
            <a:r>
              <a:rPr lang="pl-PL" altLang="ja-JP" sz="2000" dirty="0"/>
              <a:t>10    0  </a:t>
            </a:r>
            <a:r>
              <a:rPr lang="en-US" altLang="ja-JP" sz="2000" dirty="0"/>
              <a:t>pi/4</a:t>
            </a:r>
            <a:r>
              <a:rPr lang="pl-PL" altLang="ja-JP" sz="2000" dirty="0"/>
              <a:t>  0    0  0  0  0  0  0    </a:t>
            </a:r>
            <a:r>
              <a:rPr lang="en-US" altLang="ja-JP" sz="2000" dirty="0"/>
              <a:t>-</a:t>
            </a:r>
            <a:r>
              <a:rPr lang="pl-PL" altLang="ja-JP" sz="2000" dirty="0"/>
              <a:t>2</a:t>
            </a:r>
            <a:endParaRPr lang="en-US" altLang="ja-JP" sz="2000" dirty="0"/>
          </a:p>
          <a:p>
            <a:pPr>
              <a:defRPr/>
            </a:pPr>
            <a:r>
              <a:rPr lang="en-US" altLang="ja-JP" sz="2000" dirty="0"/>
              <a:t>z</a:t>
            </a:r>
            <a:r>
              <a:rPr lang="ja-JP" altLang="en-US" sz="2000" dirty="0"/>
              <a:t>の</a:t>
            </a:r>
            <a:r>
              <a:rPr lang="en-US" altLang="ja-JP" sz="2000" dirty="0">
                <a:solidFill>
                  <a:srgbClr val="FF0000"/>
                </a:solidFill>
              </a:rPr>
              <a:t>+</a:t>
            </a:r>
            <a:r>
              <a:rPr lang="ja-JP" altLang="en-US" sz="2000" dirty="0"/>
              <a:t>方向に</a:t>
            </a:r>
            <a:r>
              <a:rPr lang="en-US" altLang="ja-JP" sz="2000" dirty="0"/>
              <a:t>10cm</a:t>
            </a:r>
            <a:r>
              <a:rPr lang="ja-JP" altLang="en-US" sz="2000" dirty="0"/>
              <a:t>平行移動後、</a:t>
            </a:r>
            <a:r>
              <a:rPr lang="en-US" altLang="ja-JP" sz="2000" dirty="0"/>
              <a:t>Y</a:t>
            </a:r>
            <a:r>
              <a:rPr lang="ja-JP" altLang="en-US" sz="2000" dirty="0"/>
              <a:t>軸周りに</a:t>
            </a:r>
            <a:r>
              <a:rPr lang="en-US" altLang="ja-JP" sz="2000" dirty="0"/>
              <a:t>45</a:t>
            </a:r>
            <a:r>
              <a:rPr lang="ja-JP" altLang="en-US" sz="2000" dirty="0"/>
              <a:t>度回転</a:t>
            </a:r>
            <a:endParaRPr lang="en-US" altLang="ja-JP" sz="2000" dirty="0"/>
          </a:p>
          <a:p>
            <a:pPr>
              <a:defRPr/>
            </a:pPr>
            <a:r>
              <a:rPr lang="ja-JP" altLang="en-US" sz="2000" dirty="0"/>
              <a:t>（</a:t>
            </a:r>
            <a:r>
              <a:rPr lang="en-US" altLang="ja-JP" sz="2000" i="1" dirty="0"/>
              <a:t>M</a:t>
            </a:r>
            <a:r>
              <a:rPr lang="en-US" altLang="ja-JP" sz="2000" dirty="0"/>
              <a:t>=-2</a:t>
            </a:r>
            <a:r>
              <a:rPr lang="ja-JP" altLang="en-US" sz="2000" dirty="0"/>
              <a:t>の場合、平行移動の方向が逆転）</a:t>
            </a:r>
            <a:endParaRPr lang="en-US" altLang="ja-JP" sz="2000" dirty="0"/>
          </a:p>
        </p:txBody>
      </p:sp>
      <p:cxnSp>
        <p:nvCxnSpPr>
          <p:cNvPr id="31" name="直線矢印コネクタ 30"/>
          <p:cNvCxnSpPr/>
          <p:nvPr/>
        </p:nvCxnSpPr>
        <p:spPr>
          <a:xfrm flipV="1">
            <a:off x="683568" y="2847244"/>
            <a:ext cx="72008" cy="38658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3711" y="3231780"/>
            <a:ext cx="1328365" cy="1323439"/>
          </a:xfrm>
          <a:prstGeom prst="rect">
            <a:avLst/>
          </a:prstGeom>
          <a:noFill/>
          <a:ln w="12700">
            <a:solidFill>
              <a:srgbClr val="0000FF"/>
            </a:solidFill>
          </a:ln>
        </p:spPr>
        <p:txBody>
          <a:bodyPr wrap="square">
            <a:spAutoFit/>
          </a:bodyPr>
          <a:lstStyle/>
          <a:p>
            <a:pPr>
              <a:defRPr/>
            </a:pPr>
            <a:r>
              <a:rPr lang="ja-JP" altLang="en-US" sz="2000" dirty="0">
                <a:latin typeface="+mn-lt"/>
              </a:rPr>
              <a:t>角度単位オプション</a:t>
            </a:r>
            <a:endParaRPr lang="en-US" altLang="ja-JP" sz="2000" dirty="0">
              <a:latin typeface="+mn-lt"/>
            </a:endParaRPr>
          </a:p>
          <a:p>
            <a:pPr>
              <a:defRPr/>
            </a:pPr>
            <a:r>
              <a:rPr lang="en-US" altLang="ja-JP" sz="2000" dirty="0">
                <a:latin typeface="+mn-lt"/>
              </a:rPr>
              <a:t>*</a:t>
            </a:r>
            <a:r>
              <a:rPr lang="ja-JP" altLang="en-US" sz="2000" dirty="0">
                <a:latin typeface="+mn-lt"/>
              </a:rPr>
              <a:t>有</a:t>
            </a:r>
            <a:r>
              <a:rPr lang="en-US" altLang="ja-JP" sz="2000" dirty="0">
                <a:latin typeface="+mn-lt"/>
              </a:rPr>
              <a:t>:degree</a:t>
            </a:r>
          </a:p>
          <a:p>
            <a:pPr>
              <a:defRPr/>
            </a:pPr>
            <a:r>
              <a:rPr lang="en-US" altLang="ja-JP" sz="2000" dirty="0">
                <a:latin typeface="+mn-lt"/>
              </a:rPr>
              <a:t>*</a:t>
            </a:r>
            <a:r>
              <a:rPr lang="ja-JP" altLang="en-US" sz="2000" dirty="0">
                <a:latin typeface="+mn-lt"/>
              </a:rPr>
              <a:t>無</a:t>
            </a:r>
            <a:r>
              <a:rPr lang="en-US" altLang="ja-JP" sz="2000" dirty="0">
                <a:latin typeface="+mn-lt"/>
              </a:rPr>
              <a:t>:radian</a:t>
            </a:r>
          </a:p>
        </p:txBody>
      </p:sp>
      <p:sp>
        <p:nvSpPr>
          <p:cNvPr id="21" name="テキスト ボックス 20"/>
          <p:cNvSpPr txBox="1">
            <a:spLocks noChangeArrowheads="1"/>
          </p:cNvSpPr>
          <p:nvPr/>
        </p:nvSpPr>
        <p:spPr bwMode="auto">
          <a:xfrm>
            <a:off x="717652" y="1718063"/>
            <a:ext cx="7598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a:spcBef>
                <a:spcPct val="0"/>
              </a:spcBef>
              <a:buNone/>
            </a:pPr>
            <a:r>
              <a:rPr lang="en-US" altLang="ja-JP" sz="2000" dirty="0">
                <a:solidFill>
                  <a:srgbClr val="FF0000"/>
                </a:solidFill>
                <a:latin typeface="+mn-lt"/>
              </a:rPr>
              <a:t>[transform]</a:t>
            </a:r>
            <a:r>
              <a:rPr lang="ja-JP" altLang="en-US" sz="2000" dirty="0">
                <a:solidFill>
                  <a:srgbClr val="FF0000"/>
                </a:solidFill>
                <a:latin typeface="+mn-lt"/>
              </a:rPr>
              <a:t>において、座標変換番号と</a:t>
            </a:r>
            <a:r>
              <a:rPr lang="en-US" altLang="ja-JP" sz="2000" dirty="0">
                <a:solidFill>
                  <a:srgbClr val="FF0000"/>
                </a:solidFill>
                <a:latin typeface="+mn-lt"/>
              </a:rPr>
              <a:t>13</a:t>
            </a:r>
            <a:r>
              <a:rPr lang="ja-JP" altLang="en-US" sz="2000" dirty="0">
                <a:solidFill>
                  <a:srgbClr val="FF0000"/>
                </a:solidFill>
                <a:latin typeface="+mn-lt"/>
              </a:rPr>
              <a:t>のパラメーターを指定する。</a:t>
            </a:r>
            <a:r>
              <a:rPr lang="en-US" altLang="ja-JP" sz="2000" dirty="0">
                <a:solidFill>
                  <a:srgbClr val="FF0000"/>
                </a:solidFill>
                <a:latin typeface="+mn-lt"/>
              </a:rPr>
              <a:t>   </a:t>
            </a:r>
          </a:p>
        </p:txBody>
      </p:sp>
      <p:sp>
        <p:nvSpPr>
          <p:cNvPr id="22" name="右中かっこ 21"/>
          <p:cNvSpPr/>
          <p:nvPr/>
        </p:nvSpPr>
        <p:spPr>
          <a:xfrm rot="16200000">
            <a:off x="6708067" y="1626722"/>
            <a:ext cx="360040" cy="1992566"/>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5775264" y="2076817"/>
            <a:ext cx="2225646" cy="400110"/>
          </a:xfrm>
          <a:prstGeom prst="rect">
            <a:avLst/>
          </a:prstGeom>
          <a:solidFill>
            <a:schemeClr val="bg1"/>
          </a:solidFill>
          <a:ln w="12700">
            <a:solidFill>
              <a:srgbClr val="0000FF"/>
            </a:solidFill>
          </a:ln>
        </p:spPr>
        <p:txBody>
          <a:bodyPr wrap="square">
            <a:spAutoFit/>
          </a:bodyPr>
          <a:lstStyle/>
          <a:p>
            <a:pPr>
              <a:defRPr/>
            </a:pPr>
            <a:r>
              <a:rPr lang="en-US" altLang="ja-JP" sz="2000" dirty="0">
                <a:latin typeface="+mn-lt"/>
              </a:rPr>
              <a:t>6</a:t>
            </a:r>
            <a:r>
              <a:rPr lang="ja-JP" altLang="en-US" sz="2000" dirty="0">
                <a:latin typeface="+mn-lt"/>
              </a:rPr>
              <a:t>個の数字が必要</a:t>
            </a:r>
          </a:p>
        </p:txBody>
      </p:sp>
    </p:spTree>
    <p:extLst>
      <p:ext uri="{BB962C8B-B14F-4D97-AF65-F5344CB8AC3E}">
        <p14:creationId xmlns:p14="http://schemas.microsoft.com/office/powerpoint/2010/main" val="4052479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31"/>
          <p:cNvSpPr txBox="1">
            <a:spLocks noChangeArrowheads="1"/>
          </p:cNvSpPr>
          <p:nvPr/>
        </p:nvSpPr>
        <p:spPr bwMode="auto">
          <a:xfrm>
            <a:off x="1214723" y="1781968"/>
            <a:ext cx="3976688" cy="1970088"/>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 Counter ]</a:t>
            </a:r>
          </a:p>
          <a:p>
            <a:pPr eaLnBrk="1" hangingPunct="1">
              <a:spcBef>
                <a:spcPct val="0"/>
              </a:spcBef>
              <a:buFontTx/>
              <a:buNone/>
            </a:pPr>
            <a:r>
              <a:rPr lang="pt-BR" altLang="ja-JP" sz="2000" dirty="0">
                <a:solidFill>
                  <a:srgbClr val="000000"/>
                </a:solidFill>
                <a:latin typeface="Tahoma" pitchFamily="34" charset="0"/>
              </a:rPr>
              <a:t> counter = 1</a:t>
            </a:r>
          </a:p>
          <a:p>
            <a:pPr eaLnBrk="1" hangingPunct="1">
              <a:spcBef>
                <a:spcPct val="0"/>
              </a:spcBef>
              <a:buFontTx/>
              <a:buNone/>
            </a:pPr>
            <a:r>
              <a:rPr lang="pt-BR" altLang="ja-JP" sz="2000" dirty="0">
                <a:solidFill>
                  <a:srgbClr val="000000"/>
                </a:solidFill>
                <a:latin typeface="Tahoma" pitchFamily="34" charset="0"/>
              </a:rPr>
              <a:t>      part = neutron proton</a:t>
            </a:r>
          </a:p>
          <a:p>
            <a:pPr eaLnBrk="1" hangingPunct="1">
              <a:spcBef>
                <a:spcPct val="0"/>
              </a:spcBef>
              <a:buFontTx/>
              <a:buNone/>
            </a:pPr>
            <a:r>
              <a:rPr lang="pt-BR" altLang="ja-JP" sz="2000" dirty="0">
                <a:solidFill>
                  <a:srgbClr val="000000"/>
                </a:solidFill>
                <a:latin typeface="Tahoma" pitchFamily="34" charset="0"/>
              </a:rPr>
              <a:t>    reg     in     out     coll     ref</a:t>
            </a:r>
          </a:p>
          <a:p>
            <a:pPr eaLnBrk="1" hangingPunct="1">
              <a:spcBef>
                <a:spcPct val="0"/>
              </a:spcBef>
              <a:buFontTx/>
              <a:buNone/>
            </a:pPr>
            <a:r>
              <a:rPr lang="pt-BR" altLang="ja-JP" sz="2000" dirty="0">
                <a:solidFill>
                  <a:srgbClr val="000000"/>
                </a:solidFill>
                <a:latin typeface="Tahoma" pitchFamily="34" charset="0"/>
              </a:rPr>
              <a:t>    1        1    10000    0       0</a:t>
            </a:r>
          </a:p>
          <a:p>
            <a:pPr eaLnBrk="1" hangingPunct="1">
              <a:spcBef>
                <a:spcPct val="0"/>
              </a:spcBef>
              <a:buFontTx/>
              <a:buNone/>
            </a:pPr>
            <a:r>
              <a:rPr lang="pt-BR" altLang="ja-JP" sz="2000" dirty="0">
                <a:solidFill>
                  <a:srgbClr val="000000"/>
                </a:solidFill>
                <a:latin typeface="Tahoma" pitchFamily="34" charset="0"/>
              </a:rPr>
              <a:t>    2        1    10000    0       0</a:t>
            </a:r>
          </a:p>
        </p:txBody>
      </p:sp>
      <p:sp>
        <p:nvSpPr>
          <p:cNvPr id="23555"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使用方法</a:t>
            </a:r>
            <a:endParaRPr lang="en-US" altLang="ja-JP" sz="4800" dirty="0">
              <a:latin typeface="Century Gothic" pitchFamily="34" charset="0"/>
            </a:endParaRP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355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3559"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6A64E24-B493-44B6-AA16-D180A1FA5F74}" type="slidenum">
              <a:rPr lang="en-US" altLang="ja-JP" sz="2400">
                <a:solidFill>
                  <a:srgbClr val="000000"/>
                </a:solidFill>
                <a:latin typeface="Tahoma" pitchFamily="34" charset="0"/>
              </a:rPr>
              <a:pPr algn="ctr" eaLnBrk="1" hangingPunct="1">
                <a:spcBef>
                  <a:spcPct val="50000"/>
                </a:spcBef>
                <a:buFontTx/>
                <a:buNone/>
              </a:pPr>
              <a:t>40</a:t>
            </a:fld>
            <a:endParaRPr lang="en-US" altLang="ja-JP" sz="2400">
              <a:solidFill>
                <a:srgbClr val="000000"/>
              </a:solidFill>
              <a:latin typeface="Tahoma" pitchFamily="34" charset="0"/>
            </a:endParaRPr>
          </a:p>
        </p:txBody>
      </p:sp>
      <p:sp>
        <p:nvSpPr>
          <p:cNvPr id="23565" name="テキスト ボックス 9"/>
          <p:cNvSpPr txBox="1">
            <a:spLocks noChangeArrowheads="1"/>
          </p:cNvSpPr>
          <p:nvPr/>
        </p:nvSpPr>
        <p:spPr bwMode="auto">
          <a:xfrm>
            <a:off x="1120141" y="5005924"/>
            <a:ext cx="3905240" cy="132343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spcBef>
                <a:spcPct val="0"/>
              </a:spcBef>
              <a:buNone/>
            </a:pPr>
            <a:r>
              <a:rPr lang="ja-JP" altLang="en-US" sz="2000" dirty="0">
                <a:solidFill>
                  <a:srgbClr val="000000"/>
                </a:solidFill>
              </a:rPr>
              <a:t>イベント発生時の動作</a:t>
            </a:r>
            <a:endParaRPr lang="en-US" altLang="ja-JP" sz="2000" dirty="0">
              <a:solidFill>
                <a:srgbClr val="000000"/>
              </a:solidFill>
            </a:endParaRPr>
          </a:p>
          <a:p>
            <a:pPr eaLnBrk="1" hangingPunct="1">
              <a:spcBef>
                <a:spcPct val="0"/>
              </a:spcBef>
            </a:pPr>
            <a:r>
              <a:rPr lang="en-US" altLang="ja-JP" sz="2000" dirty="0">
                <a:solidFill>
                  <a:srgbClr val="000000"/>
                </a:solidFill>
              </a:rPr>
              <a:t>0: </a:t>
            </a:r>
            <a:r>
              <a:rPr lang="ja-JP" altLang="en-US" sz="2000" dirty="0">
                <a:solidFill>
                  <a:srgbClr val="000000"/>
                </a:solidFill>
              </a:rPr>
              <a:t>変化なし</a:t>
            </a:r>
            <a:endParaRPr lang="en-US" altLang="ja-JP" sz="2000" dirty="0">
              <a:solidFill>
                <a:srgbClr val="000000"/>
              </a:solidFill>
            </a:endParaRPr>
          </a:p>
          <a:p>
            <a:pPr eaLnBrk="1" hangingPunct="1">
              <a:spcBef>
                <a:spcPct val="0"/>
              </a:spcBef>
            </a:pPr>
            <a:r>
              <a:rPr lang="en-US" altLang="ja-JP" sz="2000" dirty="0">
                <a:solidFill>
                  <a:srgbClr val="000000"/>
                </a:solidFill>
              </a:rPr>
              <a:t>10000: </a:t>
            </a:r>
            <a:r>
              <a:rPr lang="ja-JP" altLang="en-US" sz="2000" dirty="0">
                <a:solidFill>
                  <a:srgbClr val="000000"/>
                </a:solidFill>
              </a:rPr>
              <a:t>ゼロセット</a:t>
            </a:r>
            <a:endParaRPr lang="en-US" altLang="ja-JP" sz="2000" dirty="0">
              <a:solidFill>
                <a:srgbClr val="000000"/>
              </a:solidFill>
            </a:endParaRPr>
          </a:p>
          <a:p>
            <a:pPr eaLnBrk="1" hangingPunct="1">
              <a:spcBef>
                <a:spcPct val="0"/>
              </a:spcBef>
            </a:pPr>
            <a:r>
              <a:rPr lang="ja-JP" altLang="en-US" sz="2000" dirty="0">
                <a:solidFill>
                  <a:srgbClr val="000000"/>
                </a:solidFill>
              </a:rPr>
              <a:t>それ以外</a:t>
            </a:r>
            <a:r>
              <a:rPr lang="en-US" altLang="ja-JP" sz="2000" dirty="0">
                <a:solidFill>
                  <a:srgbClr val="000000"/>
                </a:solidFill>
              </a:rPr>
              <a:t>: </a:t>
            </a:r>
            <a:r>
              <a:rPr lang="ja-JP" altLang="en-US" sz="2000" dirty="0">
                <a:solidFill>
                  <a:srgbClr val="000000"/>
                </a:solidFill>
              </a:rPr>
              <a:t>指定した数だけ増減</a:t>
            </a:r>
          </a:p>
        </p:txBody>
      </p:sp>
      <p:sp>
        <p:nvSpPr>
          <p:cNvPr id="23566" name="テキスト ボックス 1"/>
          <p:cNvSpPr txBox="1">
            <a:spLocks noChangeArrowheads="1"/>
          </p:cNvSpPr>
          <p:nvPr/>
        </p:nvSpPr>
        <p:spPr bwMode="auto">
          <a:xfrm>
            <a:off x="5261769" y="5757366"/>
            <a:ext cx="3879850" cy="647700"/>
          </a:xfrm>
          <a:prstGeom prst="rect">
            <a:avLst/>
          </a:prstGeom>
          <a:solidFill>
            <a:schemeClr val="bg1"/>
          </a:solidFill>
          <a:ln>
            <a:noFill/>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solidFill>
                  <a:srgbClr val="FF0000"/>
                </a:solidFill>
              </a:rPr>
              <a:t>＊</a:t>
            </a:r>
            <a:r>
              <a:rPr lang="en-US" altLang="ja-JP" sz="1800" dirty="0" err="1"/>
              <a:t>coll</a:t>
            </a:r>
            <a:r>
              <a:rPr lang="ja-JP" altLang="en-US" sz="1800" dirty="0"/>
              <a:t>は、更に細かい反応過程で区別することが可能です（次ページ参照）。</a:t>
            </a:r>
            <a:endParaRPr lang="ja-JP" altLang="en-US" sz="1800" dirty="0">
              <a:solidFill>
                <a:srgbClr val="FF0000"/>
              </a:solidFill>
            </a:endParaRPr>
          </a:p>
        </p:txBody>
      </p:sp>
      <p:sp>
        <p:nvSpPr>
          <p:cNvPr id="15" name="テキスト ボックス 1"/>
          <p:cNvSpPr txBox="1">
            <a:spLocks noChangeArrowheads="1"/>
          </p:cNvSpPr>
          <p:nvPr/>
        </p:nvSpPr>
        <p:spPr bwMode="auto">
          <a:xfrm>
            <a:off x="1210928" y="960661"/>
            <a:ext cx="6696744" cy="7078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[Counter]</a:t>
            </a:r>
            <a:r>
              <a:rPr lang="ja-JP" altLang="en-US" sz="2000" dirty="0"/>
              <a:t>セクションを設定し、各タリーセクションにおいて</a:t>
            </a:r>
            <a:r>
              <a:rPr lang="en-US" altLang="ja-JP" sz="2000" dirty="0" err="1">
                <a:solidFill>
                  <a:srgbClr val="FF0000"/>
                </a:solidFill>
              </a:rPr>
              <a:t>ctmin</a:t>
            </a:r>
            <a:r>
              <a:rPr lang="en-US" altLang="ja-JP" sz="2000" dirty="0">
                <a:solidFill>
                  <a:srgbClr val="FF0000"/>
                </a:solidFill>
              </a:rPr>
              <a:t>(</a:t>
            </a:r>
            <a:r>
              <a:rPr lang="en-US" altLang="ja-JP" sz="2000" i="1" dirty="0" err="1">
                <a:solidFill>
                  <a:srgbClr val="FF0000"/>
                </a:solidFill>
              </a:rPr>
              <a:t>i</a:t>
            </a:r>
            <a:r>
              <a:rPr lang="en-US" altLang="ja-JP" sz="2000" dirty="0">
                <a:solidFill>
                  <a:srgbClr val="FF0000"/>
                </a:solidFill>
              </a:rPr>
              <a:t>),</a:t>
            </a:r>
            <a:r>
              <a:rPr lang="en-US" altLang="ja-JP" sz="2000" dirty="0" err="1">
                <a:solidFill>
                  <a:srgbClr val="FF0000"/>
                </a:solidFill>
              </a:rPr>
              <a:t>ctmax</a:t>
            </a:r>
            <a:r>
              <a:rPr lang="en-US" altLang="ja-JP" sz="2000" dirty="0">
                <a:solidFill>
                  <a:srgbClr val="FF0000"/>
                </a:solidFill>
              </a:rPr>
              <a:t>(</a:t>
            </a:r>
            <a:r>
              <a:rPr lang="en-US" altLang="ja-JP" sz="2000" i="1" dirty="0" err="1">
                <a:solidFill>
                  <a:srgbClr val="FF0000"/>
                </a:solidFill>
              </a:rPr>
              <a:t>i</a:t>
            </a:r>
            <a:r>
              <a:rPr lang="en-US" altLang="ja-JP" sz="2000" dirty="0">
                <a:solidFill>
                  <a:srgbClr val="FF0000"/>
                </a:solidFill>
              </a:rPr>
              <a:t>)</a:t>
            </a:r>
            <a:r>
              <a:rPr lang="ja-JP" altLang="en-US" sz="2000" dirty="0"/>
              <a:t>を加える（</a:t>
            </a:r>
            <a:r>
              <a:rPr lang="en-US" altLang="ja-JP" sz="2000" i="1" dirty="0" err="1"/>
              <a:t>i</a:t>
            </a:r>
            <a:r>
              <a:rPr lang="ja-JP" altLang="en-US" sz="2000" dirty="0"/>
              <a:t>はカウンター番号）。</a:t>
            </a:r>
          </a:p>
        </p:txBody>
      </p:sp>
      <p:cxnSp>
        <p:nvCxnSpPr>
          <p:cNvPr id="18" name="直線矢印コネクタ 17"/>
          <p:cNvCxnSpPr>
            <a:endCxn id="5" idx="2"/>
          </p:cNvCxnSpPr>
          <p:nvPr/>
        </p:nvCxnSpPr>
        <p:spPr>
          <a:xfrm flipV="1">
            <a:off x="2339752" y="3717032"/>
            <a:ext cx="1246305" cy="1288892"/>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197100" y="3055044"/>
            <a:ext cx="2777914" cy="661988"/>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51158" y="1941800"/>
            <a:ext cx="3384376" cy="1631216"/>
          </a:xfrm>
          <a:prstGeom prst="rect">
            <a:avLst/>
          </a:prstGeom>
          <a:solidFill>
            <a:schemeClr val="bg1"/>
          </a:solidFill>
          <a:ln w="19050">
            <a:solidFill>
              <a:schemeClr val="accent6"/>
            </a:solidFill>
          </a:ln>
        </p:spPr>
        <p:txBody>
          <a:bodyPr wrap="square">
            <a:spAutoFit/>
          </a:bodyPr>
          <a:lstStyle/>
          <a:p>
            <a:pPr>
              <a:defRPr/>
            </a:pPr>
            <a:r>
              <a:rPr lang="en-US" altLang="ja-JP" sz="2000" dirty="0">
                <a:solidFill>
                  <a:srgbClr val="FF0000"/>
                </a:solidFill>
              </a:rPr>
              <a:t>Counter</a:t>
            </a:r>
            <a:r>
              <a:rPr lang="en-US" altLang="ja-JP" sz="2000" dirty="0">
                <a:solidFill>
                  <a:srgbClr val="000000"/>
                </a:solidFill>
              </a:rPr>
              <a:t>: </a:t>
            </a:r>
            <a:r>
              <a:rPr lang="ja-JP" altLang="en-US" sz="2000" dirty="0">
                <a:solidFill>
                  <a:srgbClr val="000000"/>
                </a:solidFill>
              </a:rPr>
              <a:t>カウンター番号</a:t>
            </a:r>
            <a:endParaRPr lang="en-US" altLang="ja-JP" sz="2000" dirty="0">
              <a:solidFill>
                <a:srgbClr val="000000"/>
              </a:solidFill>
            </a:endParaRPr>
          </a:p>
          <a:p>
            <a:pPr>
              <a:defRPr/>
            </a:pPr>
            <a:r>
              <a:rPr lang="ja-JP" altLang="en-US" sz="2000" dirty="0">
                <a:solidFill>
                  <a:srgbClr val="000000"/>
                </a:solidFill>
              </a:rPr>
              <a:t>               （</a:t>
            </a:r>
            <a:r>
              <a:rPr lang="en-US" altLang="ja-JP" sz="2000" dirty="0">
                <a:solidFill>
                  <a:srgbClr val="000000"/>
                </a:solidFill>
              </a:rPr>
              <a:t>3</a:t>
            </a:r>
            <a:r>
              <a:rPr lang="ja-JP" altLang="en-US" sz="2000" dirty="0">
                <a:solidFill>
                  <a:srgbClr val="000000"/>
                </a:solidFill>
              </a:rPr>
              <a:t>つまで）</a:t>
            </a:r>
            <a:endParaRPr lang="en-US" altLang="ja-JP" sz="2000" dirty="0">
              <a:solidFill>
                <a:srgbClr val="000000"/>
              </a:solidFill>
            </a:endParaRPr>
          </a:p>
          <a:p>
            <a:pPr>
              <a:defRPr/>
            </a:pPr>
            <a:r>
              <a:rPr lang="en-US" altLang="ja-JP" sz="2000" dirty="0">
                <a:solidFill>
                  <a:srgbClr val="FF0000"/>
                </a:solidFill>
              </a:rPr>
              <a:t>part</a:t>
            </a:r>
            <a:r>
              <a:rPr lang="en-US" altLang="ja-JP" sz="2000" dirty="0">
                <a:solidFill>
                  <a:srgbClr val="000000"/>
                </a:solidFill>
              </a:rPr>
              <a:t>: </a:t>
            </a:r>
            <a:r>
              <a:rPr lang="ja-JP" altLang="en-US" sz="2000" dirty="0">
                <a:solidFill>
                  <a:srgbClr val="000000"/>
                </a:solidFill>
              </a:rPr>
              <a:t>カウンターをつける粒子</a:t>
            </a:r>
            <a:endParaRPr lang="en-US" altLang="ja-JP" sz="2000" dirty="0">
              <a:solidFill>
                <a:srgbClr val="000000"/>
              </a:solidFill>
            </a:endParaRPr>
          </a:p>
          <a:p>
            <a:pPr>
              <a:defRPr/>
            </a:pPr>
            <a:r>
              <a:rPr lang="ja-JP" altLang="en-US" sz="2000" dirty="0">
                <a:solidFill>
                  <a:srgbClr val="000000"/>
                </a:solidFill>
              </a:rPr>
              <a:t>        （</a:t>
            </a:r>
            <a:r>
              <a:rPr lang="en-US" altLang="ja-JP" sz="2000" dirty="0">
                <a:solidFill>
                  <a:srgbClr val="000000"/>
                </a:solidFill>
              </a:rPr>
              <a:t>*part</a:t>
            </a:r>
            <a:r>
              <a:rPr lang="ja-JP" altLang="en-US" sz="2000" dirty="0">
                <a:solidFill>
                  <a:srgbClr val="000000"/>
                </a:solidFill>
              </a:rPr>
              <a:t>はカウンターを</a:t>
            </a:r>
            <a:endParaRPr lang="en-US" altLang="ja-JP" sz="2000" dirty="0">
              <a:solidFill>
                <a:srgbClr val="000000"/>
              </a:solidFill>
            </a:endParaRPr>
          </a:p>
          <a:p>
            <a:pPr>
              <a:defRPr/>
            </a:pPr>
            <a:r>
              <a:rPr lang="ja-JP" altLang="en-US" sz="2000" dirty="0">
                <a:solidFill>
                  <a:srgbClr val="000000"/>
                </a:solidFill>
              </a:rPr>
              <a:t>         つけない粒子を指定）</a:t>
            </a:r>
            <a:endParaRPr lang="en-US" altLang="ja-JP" sz="2000" dirty="0">
              <a:solidFill>
                <a:srgbClr val="000000"/>
              </a:solidFill>
            </a:endParaRPr>
          </a:p>
        </p:txBody>
      </p:sp>
      <p:sp>
        <p:nvSpPr>
          <p:cNvPr id="20" name="テキスト ボックス 41"/>
          <p:cNvSpPr txBox="1">
            <a:spLocks noChangeArrowheads="1"/>
          </p:cNvSpPr>
          <p:nvPr/>
        </p:nvSpPr>
        <p:spPr bwMode="auto">
          <a:xfrm>
            <a:off x="323529" y="3933056"/>
            <a:ext cx="1512167" cy="707886"/>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カウンターを回す領域</a:t>
            </a:r>
            <a:endParaRPr lang="en-US" altLang="ja-JP" sz="2000" dirty="0">
              <a:solidFill>
                <a:srgbClr val="000000"/>
              </a:solidFill>
            </a:endParaRPr>
          </a:p>
        </p:txBody>
      </p:sp>
      <p:cxnSp>
        <p:nvCxnSpPr>
          <p:cNvPr id="21" name="直線矢印コネクタ 20"/>
          <p:cNvCxnSpPr/>
          <p:nvPr/>
        </p:nvCxnSpPr>
        <p:spPr>
          <a:xfrm flipV="1">
            <a:off x="755576" y="3353236"/>
            <a:ext cx="741878" cy="54292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324505" y="3896156"/>
            <a:ext cx="3719322" cy="1804749"/>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ja-JP" altLang="en-US" sz="2000" dirty="0">
                <a:solidFill>
                  <a:srgbClr val="3333CC">
                    <a:lumMod val="50000"/>
                  </a:srgbClr>
                </a:solidFill>
                <a:latin typeface="Arial" pitchFamily="34" charset="0"/>
                <a:cs typeface="Arial" pitchFamily="34" charset="0"/>
              </a:rPr>
              <a:t>カウンターを回すイベント</a:t>
            </a:r>
            <a:endParaRPr lang="en-US" altLang="ja-JP" sz="2000" dirty="0">
              <a:solidFill>
                <a:srgbClr val="3333CC">
                  <a:lumMod val="50000"/>
                </a:srgbClr>
              </a:solidFill>
              <a:latin typeface="Arial" pitchFamily="34" charset="0"/>
              <a:cs typeface="Arial" pitchFamily="34" charset="0"/>
            </a:endParaRPr>
          </a:p>
          <a:p>
            <a:pPr>
              <a:defRPr/>
            </a:pPr>
            <a:r>
              <a:rPr lang="en-US" altLang="ja-JP" sz="2000" dirty="0">
                <a:solidFill>
                  <a:srgbClr val="000000"/>
                </a:solidFill>
              </a:rPr>
              <a:t>  </a:t>
            </a:r>
            <a:r>
              <a:rPr lang="en-US" altLang="ja-JP" sz="2000" dirty="0">
                <a:solidFill>
                  <a:srgbClr val="FF0000"/>
                </a:solidFill>
              </a:rPr>
              <a:t>in</a:t>
            </a:r>
            <a:r>
              <a:rPr lang="en-US" altLang="ja-JP" sz="2000" dirty="0">
                <a:solidFill>
                  <a:srgbClr val="000000"/>
                </a:solidFill>
              </a:rPr>
              <a:t>: </a:t>
            </a:r>
            <a:r>
              <a:rPr lang="ja-JP" altLang="en-US" sz="2000" dirty="0">
                <a:solidFill>
                  <a:srgbClr val="000000"/>
                </a:solidFill>
              </a:rPr>
              <a:t>領域に入った時</a:t>
            </a:r>
            <a:endParaRPr lang="en-US" altLang="ja-JP" sz="2000" dirty="0">
              <a:solidFill>
                <a:srgbClr val="000000"/>
              </a:solidFill>
            </a:endParaRPr>
          </a:p>
          <a:p>
            <a:pPr>
              <a:defRPr/>
            </a:pPr>
            <a:r>
              <a:rPr lang="en-US" altLang="ja-JP" sz="2000" dirty="0">
                <a:solidFill>
                  <a:srgbClr val="000000"/>
                </a:solidFill>
              </a:rPr>
              <a:t>  </a:t>
            </a:r>
            <a:r>
              <a:rPr lang="en-US" altLang="ja-JP" sz="2000" dirty="0">
                <a:solidFill>
                  <a:srgbClr val="FF0000"/>
                </a:solidFill>
              </a:rPr>
              <a:t>out</a:t>
            </a:r>
            <a:r>
              <a:rPr lang="en-US" altLang="ja-JP" sz="2000" dirty="0">
                <a:solidFill>
                  <a:srgbClr val="000000"/>
                </a:solidFill>
              </a:rPr>
              <a:t>: </a:t>
            </a:r>
            <a:r>
              <a:rPr lang="ja-JP" altLang="en-US" sz="2000" dirty="0">
                <a:solidFill>
                  <a:srgbClr val="000000"/>
                </a:solidFill>
              </a:rPr>
              <a:t>領域から出た時</a:t>
            </a:r>
            <a:endParaRPr lang="en-US" altLang="ja-JP" sz="2000" dirty="0">
              <a:solidFill>
                <a:srgbClr val="000000"/>
              </a:solidFill>
            </a:endParaRPr>
          </a:p>
          <a:p>
            <a:pPr>
              <a:defRPr/>
            </a:pPr>
            <a:r>
              <a:rPr lang="en-US" altLang="ja-JP" sz="2000" dirty="0">
                <a:solidFill>
                  <a:srgbClr val="000000"/>
                </a:solidFill>
              </a:rPr>
              <a:t>  </a:t>
            </a:r>
            <a:r>
              <a:rPr lang="en-US" altLang="ja-JP" sz="2000" dirty="0" err="1">
                <a:solidFill>
                  <a:srgbClr val="FF0000"/>
                </a:solidFill>
              </a:rPr>
              <a:t>coll</a:t>
            </a:r>
            <a:r>
              <a:rPr lang="en-US" altLang="ja-JP" sz="2000" dirty="0">
                <a:solidFill>
                  <a:schemeClr val="tx1"/>
                </a:solidFill>
              </a:rPr>
              <a:t>: </a:t>
            </a:r>
            <a:r>
              <a:rPr lang="ja-JP" altLang="en-US" sz="2000" dirty="0">
                <a:solidFill>
                  <a:srgbClr val="000000"/>
                </a:solidFill>
              </a:rPr>
              <a:t>領域で散乱・反応した時</a:t>
            </a:r>
            <a:r>
              <a:rPr lang="en-US" altLang="ja-JP" sz="2000" dirty="0">
                <a:solidFill>
                  <a:srgbClr val="FF0000"/>
                </a:solidFill>
              </a:rPr>
              <a:t>*</a:t>
            </a:r>
            <a:endParaRPr lang="en-US" altLang="ja-JP" sz="2000" dirty="0">
              <a:solidFill>
                <a:srgbClr val="000000"/>
              </a:solidFill>
            </a:endParaRPr>
          </a:p>
          <a:p>
            <a:pPr>
              <a:defRPr/>
            </a:pPr>
            <a:r>
              <a:rPr lang="en-US" altLang="ja-JP" sz="2000" dirty="0">
                <a:solidFill>
                  <a:srgbClr val="000000"/>
                </a:solidFill>
              </a:rPr>
              <a:t>  </a:t>
            </a:r>
            <a:r>
              <a:rPr lang="en-US" altLang="ja-JP" sz="2000" dirty="0">
                <a:solidFill>
                  <a:srgbClr val="FF0000"/>
                </a:solidFill>
              </a:rPr>
              <a:t>ref</a:t>
            </a:r>
            <a:r>
              <a:rPr lang="en-US" altLang="ja-JP" sz="2000" dirty="0">
                <a:solidFill>
                  <a:srgbClr val="000000"/>
                </a:solidFill>
              </a:rPr>
              <a:t>: </a:t>
            </a:r>
            <a:r>
              <a:rPr lang="ja-JP" altLang="en-US" sz="2000" dirty="0">
                <a:solidFill>
                  <a:srgbClr val="000000"/>
                </a:solidFill>
              </a:rPr>
              <a:t>領域の境界で反射した時</a:t>
            </a:r>
          </a:p>
        </p:txBody>
      </p:sp>
    </p:spTree>
    <p:extLst>
      <p:ext uri="{BB962C8B-B14F-4D97-AF65-F5344CB8AC3E}">
        <p14:creationId xmlns:p14="http://schemas.microsoft.com/office/powerpoint/2010/main" val="1233212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7325" y="-171450"/>
            <a:ext cx="8686800" cy="1143000"/>
          </a:xfrm>
        </p:spPr>
        <p:txBody>
          <a:bodyPr/>
          <a:lstStyle/>
          <a:p>
            <a:pPr eaLnBrk="1" hangingPunct="1"/>
            <a:r>
              <a:rPr lang="en-US" altLang="ja-JP" sz="4800"/>
              <a:t>coll</a:t>
            </a:r>
            <a:r>
              <a:rPr lang="ja-JP" altLang="en-US" sz="4800"/>
              <a:t>の分類</a:t>
            </a:r>
            <a:endParaRPr lang="en-US" altLang="ja-JP" sz="480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458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458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A0320544-2F00-41DA-920B-918563DF430A}" type="slidenum">
              <a:rPr lang="en-US" altLang="ja-JP" sz="2400">
                <a:solidFill>
                  <a:srgbClr val="000000"/>
                </a:solidFill>
                <a:latin typeface="Tahoma" pitchFamily="34" charset="0"/>
              </a:rPr>
              <a:pPr algn="ctr" eaLnBrk="1" hangingPunct="1">
                <a:spcBef>
                  <a:spcPct val="50000"/>
                </a:spcBef>
                <a:buFontTx/>
                <a:buNone/>
              </a:pPr>
              <a:t>41</a:t>
            </a:fld>
            <a:endParaRPr lang="en-US" altLang="ja-JP" sz="2400">
              <a:solidFill>
                <a:srgbClr val="000000"/>
              </a:solidFill>
              <a:latin typeface="Tahoma" pitchFamily="34" charset="0"/>
            </a:endParaRPr>
          </a:p>
        </p:txBody>
      </p:sp>
      <p:sp>
        <p:nvSpPr>
          <p:cNvPr id="2" name="テキスト ボックス 1"/>
          <p:cNvSpPr txBox="1"/>
          <p:nvPr/>
        </p:nvSpPr>
        <p:spPr>
          <a:xfrm>
            <a:off x="2987676" y="2730400"/>
            <a:ext cx="3816350" cy="4154984"/>
          </a:xfrm>
          <a:prstGeom prst="rect">
            <a:avLst/>
          </a:prstGeom>
          <a:solidFill>
            <a:schemeClr val="bg1"/>
          </a:solidFill>
          <a:ln w="19050">
            <a:solidFill>
              <a:schemeClr val="tx1"/>
            </a:solidFill>
          </a:ln>
        </p:spPr>
        <p:txBody>
          <a:bodyPr wrap="square">
            <a:spAutoFit/>
          </a:bodyPr>
          <a:lstStyle/>
          <a:p>
            <a:pPr>
              <a:defRPr/>
            </a:pPr>
            <a:r>
              <a:rPr lang="en-US" altLang="ja-JP" dirty="0"/>
              <a:t>atom: </a:t>
            </a:r>
            <a:r>
              <a:rPr lang="ja-JP" altLang="en-US" dirty="0"/>
              <a:t>原子相互作用</a:t>
            </a:r>
            <a:endParaRPr lang="en-US" altLang="ja-JP" dirty="0"/>
          </a:p>
          <a:p>
            <a:pPr marL="342900" indent="-342900">
              <a:buFont typeface="Arial" panose="020B0604020202020204" pitchFamily="34" charset="0"/>
              <a:buChar char="•"/>
              <a:defRPr/>
            </a:pPr>
            <a:r>
              <a:rPr lang="en-US" altLang="ja-JP" dirty="0" err="1"/>
              <a:t>delt</a:t>
            </a:r>
            <a:r>
              <a:rPr lang="en-US" altLang="ja-JP" dirty="0"/>
              <a:t>: </a:t>
            </a:r>
            <a:r>
              <a:rPr lang="ja-JP" altLang="en-US" dirty="0"/>
              <a:t>デルタ線生成</a:t>
            </a:r>
            <a:endParaRPr lang="en-US" altLang="ja-JP" dirty="0"/>
          </a:p>
          <a:p>
            <a:pPr marL="342900" indent="-342900">
              <a:buFont typeface="Arial" panose="020B0604020202020204" pitchFamily="34" charset="0"/>
              <a:buChar char="•"/>
              <a:defRPr/>
            </a:pPr>
            <a:r>
              <a:rPr lang="en-US" altLang="ja-JP" dirty="0" err="1"/>
              <a:t>knoe</a:t>
            </a:r>
            <a:r>
              <a:rPr lang="en-US" altLang="ja-JP" dirty="0"/>
              <a:t>: </a:t>
            </a:r>
            <a:r>
              <a:rPr lang="ja-JP" altLang="en-US" dirty="0"/>
              <a:t>電子・陽電子によるノックオン電子生成</a:t>
            </a:r>
            <a:endParaRPr lang="en-US" altLang="ja-JP" dirty="0"/>
          </a:p>
          <a:p>
            <a:pPr marL="342900" indent="-342900">
              <a:buFont typeface="Arial" panose="020B0604020202020204" pitchFamily="34" charset="0"/>
              <a:buChar char="•"/>
              <a:defRPr/>
            </a:pPr>
            <a:r>
              <a:rPr lang="en-US" altLang="ja-JP" dirty="0" err="1"/>
              <a:t>fluo</a:t>
            </a:r>
            <a:r>
              <a:rPr lang="en-US" altLang="ja-JP" dirty="0"/>
              <a:t>: </a:t>
            </a:r>
            <a:r>
              <a:rPr lang="ja-JP" altLang="en-US" dirty="0"/>
              <a:t>蛍光</a:t>
            </a:r>
            <a:r>
              <a:rPr lang="en-US" altLang="ja-JP" dirty="0"/>
              <a:t>X</a:t>
            </a:r>
            <a:r>
              <a:rPr lang="ja-JP" altLang="en-US" dirty="0"/>
              <a:t>線生成</a:t>
            </a:r>
            <a:endParaRPr lang="en-US" altLang="ja-JP" dirty="0"/>
          </a:p>
          <a:p>
            <a:pPr marL="342900" indent="-342900">
              <a:buFont typeface="Arial" panose="020B0604020202020204" pitchFamily="34" charset="0"/>
              <a:buChar char="•"/>
              <a:defRPr/>
            </a:pPr>
            <a:r>
              <a:rPr lang="en-US" altLang="ja-JP" dirty="0" err="1"/>
              <a:t>auge</a:t>
            </a:r>
            <a:r>
              <a:rPr lang="en-US" altLang="ja-JP" dirty="0"/>
              <a:t>: Auger</a:t>
            </a:r>
            <a:r>
              <a:rPr lang="ja-JP" altLang="en-US" dirty="0"/>
              <a:t>電子生成</a:t>
            </a:r>
            <a:endParaRPr lang="en-US" altLang="ja-JP" dirty="0"/>
          </a:p>
          <a:p>
            <a:pPr marL="342900" indent="-342900">
              <a:buFont typeface="Arial" panose="020B0604020202020204" pitchFamily="34" charset="0"/>
              <a:buChar char="•"/>
              <a:defRPr/>
            </a:pPr>
            <a:r>
              <a:rPr lang="en-US" altLang="ja-JP" dirty="0" err="1"/>
              <a:t>brem</a:t>
            </a:r>
            <a:r>
              <a:rPr lang="en-US" altLang="ja-JP" dirty="0"/>
              <a:t>: </a:t>
            </a:r>
            <a:r>
              <a:rPr lang="ja-JP" altLang="en-US" dirty="0"/>
              <a:t>制動放射</a:t>
            </a:r>
            <a:endParaRPr lang="en-US" altLang="ja-JP" dirty="0"/>
          </a:p>
          <a:p>
            <a:pPr marL="342900" indent="-342900">
              <a:buFont typeface="Arial" panose="020B0604020202020204" pitchFamily="34" charset="0"/>
              <a:buChar char="•"/>
              <a:defRPr/>
            </a:pPr>
            <a:r>
              <a:rPr lang="en-US" altLang="ja-JP" dirty="0" err="1"/>
              <a:t>phel</a:t>
            </a:r>
            <a:r>
              <a:rPr lang="en-US" altLang="ja-JP" dirty="0"/>
              <a:t>: </a:t>
            </a:r>
            <a:r>
              <a:rPr lang="ja-JP" altLang="en-US" dirty="0"/>
              <a:t>光電効果</a:t>
            </a:r>
            <a:endParaRPr lang="en-US" altLang="ja-JP" dirty="0"/>
          </a:p>
          <a:p>
            <a:pPr marL="342900" indent="-342900">
              <a:buFont typeface="Arial" panose="020B0604020202020204" pitchFamily="34" charset="0"/>
              <a:buChar char="•"/>
              <a:defRPr/>
            </a:pPr>
            <a:r>
              <a:rPr lang="en-US" altLang="ja-JP" dirty="0" err="1"/>
              <a:t>cmpt</a:t>
            </a:r>
            <a:r>
              <a:rPr lang="en-US" altLang="ja-JP" dirty="0"/>
              <a:t>: </a:t>
            </a:r>
            <a:r>
              <a:rPr lang="ja-JP" altLang="en-US" dirty="0"/>
              <a:t>コンプトン散乱</a:t>
            </a:r>
            <a:endParaRPr lang="en-US" altLang="ja-JP" dirty="0"/>
          </a:p>
          <a:p>
            <a:pPr marL="342900" indent="-342900">
              <a:buFont typeface="Arial" panose="020B0604020202020204" pitchFamily="34" charset="0"/>
              <a:buChar char="•"/>
              <a:defRPr/>
            </a:pPr>
            <a:r>
              <a:rPr lang="en-US" altLang="ja-JP" dirty="0" err="1"/>
              <a:t>pprd</a:t>
            </a:r>
            <a:r>
              <a:rPr lang="en-US" altLang="ja-JP" dirty="0"/>
              <a:t>: </a:t>
            </a:r>
            <a:r>
              <a:rPr lang="ja-JP" altLang="en-US" dirty="0"/>
              <a:t>電子陽電子対生成</a:t>
            </a:r>
            <a:endParaRPr lang="en-US" altLang="ja-JP" dirty="0"/>
          </a:p>
          <a:p>
            <a:pPr marL="342900" indent="-342900">
              <a:buFont typeface="Arial" panose="020B0604020202020204" pitchFamily="34" charset="0"/>
              <a:buChar char="•"/>
              <a:defRPr/>
            </a:pPr>
            <a:r>
              <a:rPr lang="en-US" altLang="ja-JP" dirty="0" err="1"/>
              <a:t>anih</a:t>
            </a:r>
            <a:r>
              <a:rPr lang="en-US" altLang="ja-JP" dirty="0"/>
              <a:t>: </a:t>
            </a:r>
            <a:r>
              <a:rPr lang="ja-JP" altLang="en-US" dirty="0"/>
              <a:t>陽電子消失</a:t>
            </a:r>
            <a:endParaRPr lang="en-US" altLang="ja-JP" dirty="0"/>
          </a:p>
        </p:txBody>
      </p:sp>
      <p:sp>
        <p:nvSpPr>
          <p:cNvPr id="24584" name="テキスト ボックス 2"/>
          <p:cNvSpPr txBox="1">
            <a:spLocks noChangeArrowheads="1"/>
          </p:cNvSpPr>
          <p:nvPr/>
        </p:nvSpPr>
        <p:spPr bwMode="auto">
          <a:xfrm>
            <a:off x="474663" y="692696"/>
            <a:ext cx="827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err="1"/>
              <a:t>coll</a:t>
            </a:r>
            <a:r>
              <a:rPr lang="ja-JP" altLang="en-US" dirty="0"/>
              <a:t>（散乱・反応）は、</a:t>
            </a:r>
            <a:r>
              <a:rPr lang="en-US" altLang="ja-JP" dirty="0" err="1"/>
              <a:t>nucl</a:t>
            </a:r>
            <a:r>
              <a:rPr lang="ja-JP" altLang="en-US" dirty="0"/>
              <a:t>（原子核反応）、</a:t>
            </a:r>
            <a:r>
              <a:rPr lang="en-US" altLang="ja-JP" dirty="0"/>
              <a:t>atom</a:t>
            </a:r>
            <a:r>
              <a:rPr lang="ja-JP" altLang="en-US" dirty="0"/>
              <a:t>（原子相互作用）、</a:t>
            </a:r>
            <a:r>
              <a:rPr lang="en-US" altLang="ja-JP" dirty="0" err="1"/>
              <a:t>dcay</a:t>
            </a:r>
            <a:r>
              <a:rPr lang="ja-JP" altLang="en-US" dirty="0"/>
              <a:t>（粒子崩壊）の</a:t>
            </a:r>
            <a:r>
              <a:rPr lang="en-US" altLang="ja-JP" dirty="0"/>
              <a:t>3</a:t>
            </a:r>
            <a:r>
              <a:rPr lang="ja-JP" altLang="en-US" dirty="0"/>
              <a:t>種に分けられ、更に</a:t>
            </a:r>
            <a:r>
              <a:rPr lang="en-US" altLang="ja-JP" dirty="0" err="1"/>
              <a:t>nucl</a:t>
            </a:r>
            <a:r>
              <a:rPr lang="ja-JP" altLang="en-US" dirty="0"/>
              <a:t>と</a:t>
            </a:r>
            <a:r>
              <a:rPr lang="en-US" altLang="ja-JP" dirty="0"/>
              <a:t>atom</a:t>
            </a:r>
            <a:r>
              <a:rPr lang="ja-JP" altLang="en-US" dirty="0"/>
              <a:t>はそれぞれ</a:t>
            </a:r>
            <a:r>
              <a:rPr lang="en-US" altLang="ja-JP" dirty="0"/>
              <a:t>3</a:t>
            </a:r>
            <a:r>
              <a:rPr lang="ja-JP" altLang="en-US" dirty="0"/>
              <a:t>種と</a:t>
            </a:r>
            <a:r>
              <a:rPr lang="en-US" altLang="ja-JP" dirty="0"/>
              <a:t>8</a:t>
            </a:r>
            <a:r>
              <a:rPr lang="ja-JP" altLang="en-US" dirty="0"/>
              <a:t>種の反応過程に分けられます。</a:t>
            </a:r>
          </a:p>
        </p:txBody>
      </p:sp>
      <p:sp>
        <p:nvSpPr>
          <p:cNvPr id="24585" name="テキスト ボックス 17"/>
          <p:cNvSpPr txBox="1">
            <a:spLocks noChangeArrowheads="1"/>
          </p:cNvSpPr>
          <p:nvPr/>
        </p:nvSpPr>
        <p:spPr bwMode="auto">
          <a:xfrm>
            <a:off x="6921500" y="2722463"/>
            <a:ext cx="2157413" cy="461962"/>
          </a:xfrm>
          <a:prstGeom prst="rect">
            <a:avLst/>
          </a:prstGeom>
          <a:solidFill>
            <a:schemeClr val="bg1"/>
          </a:solidFill>
          <a:ln w="19050">
            <a:solidFill>
              <a:schemeClr val="tx1"/>
            </a:solidFill>
            <a:miter lim="800000"/>
            <a:headEnd/>
            <a:tailEnd/>
          </a:ln>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a:t>dcay: </a:t>
            </a:r>
            <a:r>
              <a:rPr lang="ja-JP" altLang="en-US"/>
              <a:t>粒子崩壊</a:t>
            </a:r>
            <a:endParaRPr lang="en-US" altLang="ja-JP"/>
          </a:p>
        </p:txBody>
      </p:sp>
      <p:sp>
        <p:nvSpPr>
          <p:cNvPr id="19" name="テキスト ボックス 18"/>
          <p:cNvSpPr txBox="1"/>
          <p:nvPr/>
        </p:nvSpPr>
        <p:spPr>
          <a:xfrm>
            <a:off x="101600" y="2733575"/>
            <a:ext cx="2760663" cy="1570038"/>
          </a:xfrm>
          <a:prstGeom prst="rect">
            <a:avLst/>
          </a:prstGeom>
          <a:solidFill>
            <a:schemeClr val="bg1"/>
          </a:solidFill>
          <a:ln w="19050">
            <a:solidFill>
              <a:schemeClr val="tx1"/>
            </a:solidFill>
          </a:ln>
        </p:spPr>
        <p:txBody>
          <a:bodyPr wrap="none">
            <a:spAutoFit/>
          </a:bodyPr>
          <a:lstStyle/>
          <a:p>
            <a:pPr>
              <a:defRPr/>
            </a:pPr>
            <a:r>
              <a:rPr lang="en-US" altLang="ja-JP" dirty="0" err="1"/>
              <a:t>nucl</a:t>
            </a:r>
            <a:r>
              <a:rPr lang="en-US" altLang="ja-JP" dirty="0"/>
              <a:t>: </a:t>
            </a:r>
            <a:r>
              <a:rPr lang="ja-JP" altLang="en-US" dirty="0"/>
              <a:t>原子核反応</a:t>
            </a:r>
            <a:endParaRPr lang="en-US" altLang="ja-JP" dirty="0"/>
          </a:p>
          <a:p>
            <a:pPr marL="342900" indent="-342900">
              <a:buFont typeface="Arial" panose="020B0604020202020204" pitchFamily="34" charset="0"/>
              <a:buChar char="•"/>
              <a:defRPr/>
            </a:pPr>
            <a:r>
              <a:rPr lang="en-US" altLang="ja-JP"/>
              <a:t>elst: </a:t>
            </a:r>
            <a:r>
              <a:rPr lang="ja-JP" altLang="en-US" dirty="0"/>
              <a:t>弾性散乱</a:t>
            </a:r>
            <a:endParaRPr lang="en-US" altLang="ja-JP" dirty="0"/>
          </a:p>
          <a:p>
            <a:pPr marL="342900" indent="-342900">
              <a:buFont typeface="Arial" panose="020B0604020202020204" pitchFamily="34" charset="0"/>
              <a:buChar char="•"/>
              <a:defRPr/>
            </a:pPr>
            <a:r>
              <a:rPr lang="en-US" altLang="ja-JP" dirty="0" err="1"/>
              <a:t>iels</a:t>
            </a:r>
            <a:r>
              <a:rPr lang="en-US" altLang="ja-JP" dirty="0"/>
              <a:t>: </a:t>
            </a:r>
            <a:r>
              <a:rPr lang="ja-JP" altLang="en-US" dirty="0"/>
              <a:t>非弾性散乱</a:t>
            </a:r>
            <a:endParaRPr lang="en-US" altLang="ja-JP" dirty="0"/>
          </a:p>
          <a:p>
            <a:pPr marL="342900" indent="-342900">
              <a:buFont typeface="Arial" panose="020B0604020202020204" pitchFamily="34" charset="0"/>
              <a:buChar char="•"/>
              <a:defRPr/>
            </a:pPr>
            <a:r>
              <a:rPr lang="en-US" altLang="ja-JP" dirty="0" err="1"/>
              <a:t>fiss</a:t>
            </a:r>
            <a:r>
              <a:rPr lang="en-US" altLang="ja-JP" dirty="0"/>
              <a:t>: </a:t>
            </a:r>
            <a:r>
              <a:rPr lang="ja-JP" altLang="en-US" dirty="0"/>
              <a:t>核分裂</a:t>
            </a:r>
            <a:endParaRPr lang="en-US" altLang="ja-JP" dirty="0"/>
          </a:p>
        </p:txBody>
      </p:sp>
      <p:sp>
        <p:nvSpPr>
          <p:cNvPr id="24587" name="テキスト ボックス 3"/>
          <p:cNvSpPr txBox="1">
            <a:spLocks noChangeArrowheads="1"/>
          </p:cNvSpPr>
          <p:nvPr/>
        </p:nvSpPr>
        <p:spPr bwMode="auto">
          <a:xfrm>
            <a:off x="3457575" y="1877913"/>
            <a:ext cx="2190750" cy="461962"/>
          </a:xfrm>
          <a:prstGeom prst="rect">
            <a:avLst/>
          </a:prstGeom>
          <a:solidFill>
            <a:schemeClr val="bg1"/>
          </a:solidFill>
          <a:ln w="19050">
            <a:solidFill>
              <a:schemeClr val="tx1"/>
            </a:solidFill>
            <a:miter lim="800000"/>
            <a:headEnd/>
            <a:tailEnd/>
          </a:ln>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a:t>coll: </a:t>
            </a:r>
            <a:r>
              <a:rPr lang="ja-JP" altLang="en-US"/>
              <a:t>散乱・反応</a:t>
            </a:r>
          </a:p>
        </p:txBody>
      </p:sp>
      <p:cxnSp>
        <p:nvCxnSpPr>
          <p:cNvPr id="8" name="直線コネクタ 7"/>
          <p:cNvCxnSpPr/>
          <p:nvPr/>
        </p:nvCxnSpPr>
        <p:spPr>
          <a:xfrm>
            <a:off x="1279525" y="2530375"/>
            <a:ext cx="66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686300" y="2339875"/>
            <a:ext cx="0" cy="382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279525" y="2530375"/>
            <a:ext cx="0" cy="20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7886700" y="2519263"/>
            <a:ext cx="0" cy="20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 t="10670" r="8600" b="6474"/>
          <a:stretch/>
        </p:blipFill>
        <p:spPr bwMode="auto">
          <a:xfrm>
            <a:off x="4494512" y="1540574"/>
            <a:ext cx="4520826" cy="21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Rectangle 2"/>
          <p:cNvSpPr>
            <a:spLocks noGrp="1" noChangeArrowheads="1"/>
          </p:cNvSpPr>
          <p:nvPr>
            <p:ph type="title" idx="4294967295"/>
          </p:nvPr>
        </p:nvSpPr>
        <p:spPr>
          <a:xfrm>
            <a:off x="215900" y="-12700"/>
            <a:ext cx="8686800" cy="1143000"/>
          </a:xfrm>
        </p:spPr>
        <p:txBody>
          <a:bodyPr/>
          <a:lstStyle/>
          <a:p>
            <a:pPr eaLnBrk="1" hangingPunct="1"/>
            <a:r>
              <a:rPr lang="ja-JP" altLang="en-US" sz="4800" dirty="0">
                <a:latin typeface="Century Gothic" pitchFamily="34" charset="0"/>
              </a:rPr>
              <a:t>初期設定の確認</a:t>
            </a:r>
            <a:endParaRPr lang="en-US" altLang="ja-JP" sz="4800" dirty="0">
              <a:latin typeface="Century Gothic" pitchFamily="34" charset="0"/>
            </a:endParaRPr>
          </a:p>
        </p:txBody>
      </p:sp>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42</a:t>
            </a:fld>
            <a:endParaRPr lang="en-US" altLang="ja-JP" sz="2400">
              <a:solidFill>
                <a:srgbClr val="000000"/>
              </a:solidFill>
              <a:latin typeface="Tahoma" pitchFamily="34" charset="0"/>
            </a:endParaRPr>
          </a:p>
        </p:txBody>
      </p:sp>
      <p:sp>
        <p:nvSpPr>
          <p:cNvPr id="7183" name="テキスト ボックス 16"/>
          <p:cNvSpPr txBox="1">
            <a:spLocks noChangeArrowheads="1"/>
          </p:cNvSpPr>
          <p:nvPr/>
        </p:nvSpPr>
        <p:spPr bwMode="auto">
          <a:xfrm>
            <a:off x="2699792" y="982346"/>
            <a:ext cx="2952328" cy="4001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a:latin typeface="+mn-lt"/>
              </a:rPr>
              <a:t>icntl</a:t>
            </a:r>
            <a:r>
              <a:rPr lang="en-US" altLang="ja-JP" sz="2000" dirty="0">
                <a:latin typeface="+mn-lt"/>
              </a:rPr>
              <a:t>=8</a:t>
            </a:r>
            <a:r>
              <a:rPr lang="ja-JP" altLang="en-US" sz="2000" dirty="0">
                <a:latin typeface="+mn-lt"/>
              </a:rPr>
              <a:t>と</a:t>
            </a:r>
            <a:r>
              <a:rPr lang="en-US" altLang="ja-JP" sz="2000" dirty="0">
                <a:latin typeface="+mn-lt"/>
              </a:rPr>
              <a:t>0</a:t>
            </a:r>
            <a:r>
              <a:rPr lang="ja-JP" altLang="en-US" sz="2000" dirty="0">
                <a:latin typeface="+mn-lt"/>
              </a:rPr>
              <a:t>で</a:t>
            </a:r>
            <a:r>
              <a:rPr lang="en-US" altLang="ja-JP" sz="2000" dirty="0">
                <a:latin typeface="+mn-lt"/>
              </a:rPr>
              <a:t>PHITS</a:t>
            </a:r>
            <a:r>
              <a:rPr lang="ja-JP" altLang="en-US" sz="2000" dirty="0">
                <a:latin typeface="+mn-lt"/>
              </a:rPr>
              <a:t>を実行</a:t>
            </a:r>
            <a:endParaRPr lang="en-US" altLang="ja-JP" sz="2000" dirty="0">
              <a:latin typeface="+mn-lt"/>
            </a:endParaRPr>
          </a:p>
        </p:txBody>
      </p:sp>
      <p:sp>
        <p:nvSpPr>
          <p:cNvPr id="7185" name="Text Box 1030"/>
          <p:cNvSpPr txBox="1">
            <a:spLocks noChangeArrowheads="1"/>
          </p:cNvSpPr>
          <p:nvPr/>
        </p:nvSpPr>
        <p:spPr bwMode="auto">
          <a:xfrm>
            <a:off x="5432551" y="5929253"/>
            <a:ext cx="2549544"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r>
              <a:rPr lang="en-US" altLang="ja-JP" sz="2000" dirty="0"/>
              <a:t>(1</a:t>
            </a:r>
            <a:r>
              <a:rPr lang="en-US" altLang="ja-JP" sz="2000" baseline="30000" dirty="0"/>
              <a:t>st</a:t>
            </a:r>
            <a:r>
              <a:rPr lang="en-US" altLang="ja-JP" sz="2000" dirty="0"/>
              <a:t> page)</a:t>
            </a:r>
            <a:endParaRPr lang="ja-JP" altLang="en-US" sz="2000" dirty="0"/>
          </a:p>
        </p:txBody>
      </p:sp>
      <p:sp>
        <p:nvSpPr>
          <p:cNvPr id="20" name="Text Box 1031"/>
          <p:cNvSpPr txBox="1">
            <a:spLocks noChangeArrowheads="1"/>
          </p:cNvSpPr>
          <p:nvPr/>
        </p:nvSpPr>
        <p:spPr bwMode="auto">
          <a:xfrm>
            <a:off x="540891" y="1610405"/>
            <a:ext cx="3311029" cy="448289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S o u r c e ]</a:t>
            </a:r>
          </a:p>
          <a:p>
            <a:pPr eaLnBrk="1" hangingPunct="1">
              <a:spcBef>
                <a:spcPct val="0"/>
              </a:spcBef>
              <a:buFontTx/>
              <a:buNone/>
            </a:pPr>
            <a:r>
              <a:rPr lang="pt-BR" altLang="ja-JP" sz="1400" dirty="0">
                <a:solidFill>
                  <a:srgbClr val="000000"/>
                </a:solidFill>
                <a:latin typeface="Tahoma" pitchFamily="34" charset="0"/>
              </a:rPr>
              <a:t>  s-type = 1</a:t>
            </a:r>
          </a:p>
          <a:p>
            <a:pPr eaLnBrk="1" hangingPunct="1">
              <a:spcBef>
                <a:spcPct val="0"/>
              </a:spcBef>
              <a:buFontTx/>
              <a:buNone/>
            </a:pPr>
            <a:r>
              <a:rPr lang="pt-BR" altLang="ja-JP" sz="1400" dirty="0">
                <a:solidFill>
                  <a:srgbClr val="000000"/>
                </a:solidFill>
                <a:latin typeface="Tahoma" pitchFamily="34" charset="0"/>
              </a:rPr>
              <a:t>    proj = neutron</a:t>
            </a:r>
          </a:p>
          <a:p>
            <a:pPr eaLnBrk="1" hangingPunct="1">
              <a:spcBef>
                <a:spcPct val="0"/>
              </a:spcBef>
              <a:buFontTx/>
              <a:buNone/>
            </a:pPr>
            <a:r>
              <a:rPr lang="pt-BR" altLang="ja-JP" sz="1400" dirty="0">
                <a:solidFill>
                  <a:srgbClr val="000000"/>
                </a:solidFill>
                <a:latin typeface="Tahoma" pitchFamily="34" charset="0"/>
              </a:rPr>
              <a:t>       e0 = 150</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M a t e r i a l ]</a:t>
            </a:r>
          </a:p>
          <a:p>
            <a:pPr eaLnBrk="1" hangingPunct="1">
              <a:spcBef>
                <a:spcPct val="0"/>
              </a:spcBef>
              <a:buFontTx/>
              <a:buNone/>
            </a:pPr>
            <a:r>
              <a:rPr lang="pt-BR" altLang="ja-JP" sz="1400" dirty="0">
                <a:solidFill>
                  <a:srgbClr val="000000"/>
                </a:solidFill>
                <a:latin typeface="Tahoma" pitchFamily="34" charset="0"/>
              </a:rPr>
              <a:t>MAT[ 1 ] </a:t>
            </a:r>
          </a:p>
          <a:p>
            <a:pPr eaLnBrk="1" hangingPunct="1">
              <a:spcBef>
                <a:spcPct val="0"/>
              </a:spcBef>
              <a:buFontTx/>
              <a:buNone/>
            </a:pPr>
            <a:r>
              <a:rPr lang="pt-BR" altLang="ja-JP" sz="1400" dirty="0">
                <a:solidFill>
                  <a:srgbClr val="000000"/>
                </a:solidFill>
                <a:latin typeface="Tahoma" pitchFamily="34" charset="0"/>
              </a:rPr>
              <a:t>         Fe    1.0</a:t>
            </a:r>
          </a:p>
          <a:p>
            <a:pPr eaLnBrk="1" hangingPunct="1">
              <a:spcBef>
                <a:spcPct val="0"/>
              </a:spcBef>
              <a:buFontTx/>
              <a:buNone/>
            </a:pPr>
            <a:r>
              <a:rPr lang="pt-BR" altLang="ja-JP" sz="1400" dirty="0">
                <a:solidFill>
                  <a:srgbClr val="000000"/>
                </a:solidFill>
                <a:latin typeface="Tahoma" pitchFamily="34" charset="0"/>
              </a:rPr>
              <a:t>MAT[ 2 ] </a:t>
            </a:r>
          </a:p>
          <a:p>
            <a:pPr eaLnBrk="1" hangingPunct="1">
              <a:spcBef>
                <a:spcPct val="0"/>
              </a:spcBef>
              <a:buFontTx/>
              <a:buNone/>
            </a:pPr>
            <a:r>
              <a:rPr lang="pt-BR" altLang="ja-JP" sz="1400" dirty="0">
                <a:solidFill>
                  <a:srgbClr val="000000"/>
                </a:solidFill>
                <a:latin typeface="Tahoma" pitchFamily="34" charset="0"/>
              </a:rPr>
              <a:t>         H     -0.023       </a:t>
            </a:r>
          </a:p>
          <a:p>
            <a:pPr eaLnBrk="1" hangingPunct="1">
              <a:spcBef>
                <a:spcPct val="0"/>
              </a:spcBef>
              <a:buFontTx/>
              <a:buNone/>
            </a:pPr>
            <a:r>
              <a:rPr lang="pt-BR" altLang="ja-JP" sz="1400" dirty="0">
                <a:solidFill>
                  <a:srgbClr val="000000"/>
                </a:solidFill>
                <a:latin typeface="Tahoma" pitchFamily="34" charset="0"/>
              </a:rPr>
              <a:t>         C     -0.0023</a:t>
            </a:r>
          </a:p>
          <a:p>
            <a:pPr eaLnBrk="1" hangingPunct="1">
              <a:spcBef>
                <a:spcPct val="0"/>
              </a:spcBef>
              <a:buFontTx/>
              <a:buNone/>
            </a:pPr>
            <a:r>
              <a:rPr lang="pt-BR" altLang="ja-JP" sz="1400" dirty="0">
                <a:solidFill>
                  <a:srgbClr val="000000"/>
                </a:solidFill>
                <a:latin typeface="Tahoma" pitchFamily="34" charset="0"/>
              </a:rPr>
              <a:t>         O     -1.22</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fr-FR" altLang="ja-JP" sz="1400" dirty="0">
                <a:solidFill>
                  <a:srgbClr val="000000"/>
                </a:solidFill>
                <a:latin typeface="Tahoma" pitchFamily="34" charset="0"/>
              </a:rPr>
              <a:t> 100    -1         10</a:t>
            </a:r>
          </a:p>
          <a:p>
            <a:pPr eaLnBrk="1" hangingPunct="1">
              <a:spcBef>
                <a:spcPct val="0"/>
              </a:spcBef>
              <a:buFontTx/>
              <a:buNone/>
            </a:pPr>
            <a:r>
              <a:rPr lang="fr-FR" altLang="ja-JP" sz="1400" dirty="0">
                <a:solidFill>
                  <a:srgbClr val="000000"/>
                </a:solidFill>
                <a:latin typeface="Tahoma" pitchFamily="34" charset="0"/>
              </a:rPr>
              <a:t> 102     1 -7.86   -11  12  -13  trcl=2</a:t>
            </a:r>
          </a:p>
          <a:p>
            <a:pPr eaLnBrk="1" hangingPunct="1">
              <a:spcBef>
                <a:spcPct val="0"/>
              </a:spcBef>
              <a:buFontTx/>
              <a:buNone/>
            </a:pPr>
            <a:r>
              <a:rPr lang="fr-FR" altLang="ja-JP" sz="1400" dirty="0">
                <a:solidFill>
                  <a:srgbClr val="000000"/>
                </a:solidFill>
                <a:latin typeface="Tahoma" pitchFamily="34" charset="0"/>
              </a:rPr>
              <a:t> 103     2 -2.302 -11  12  -13  trcl=3</a:t>
            </a:r>
          </a:p>
          <a:p>
            <a:pPr eaLnBrk="1" hangingPunct="1">
              <a:spcBef>
                <a:spcPct val="0"/>
              </a:spcBef>
              <a:buFontTx/>
              <a:buNone/>
            </a:pPr>
            <a:r>
              <a:rPr lang="fr-FR" altLang="ja-JP" sz="1400" dirty="0">
                <a:solidFill>
                  <a:srgbClr val="000000"/>
                </a:solidFill>
                <a:latin typeface="Tahoma" pitchFamily="34" charset="0"/>
              </a:rPr>
              <a:t> 110     0        -10  #102 #103</a:t>
            </a:r>
          </a:p>
        </p:txBody>
      </p:sp>
      <p:sp>
        <p:nvSpPr>
          <p:cNvPr id="2" name="テキスト ボックス 1"/>
          <p:cNvSpPr txBox="1"/>
          <p:nvPr/>
        </p:nvSpPr>
        <p:spPr>
          <a:xfrm>
            <a:off x="6223701" y="1425739"/>
            <a:ext cx="840295" cy="369332"/>
          </a:xfrm>
          <a:prstGeom prst="rect">
            <a:avLst/>
          </a:prstGeom>
          <a:solidFill>
            <a:schemeClr val="bg1"/>
          </a:solidFill>
        </p:spPr>
        <p:txBody>
          <a:bodyPr wrap="none" rtlCol="0">
            <a:spAutoFit/>
          </a:bodyPr>
          <a:lstStyle/>
          <a:p>
            <a:r>
              <a:rPr kumimoji="1" lang="en-US" altLang="ja-JP" sz="1800" dirty="0" err="1"/>
              <a:t>icntl</a:t>
            </a:r>
            <a:r>
              <a:rPr kumimoji="1" lang="en-US" altLang="ja-JP" sz="1800" dirty="0"/>
              <a:t>=8</a:t>
            </a:r>
            <a:endParaRPr kumimoji="1" lang="ja-JP" altLang="en-US" sz="1800" dirty="0"/>
          </a:p>
        </p:txBody>
      </p:sp>
      <p:sp>
        <p:nvSpPr>
          <p:cNvPr id="3" name="正方形/長方形 2"/>
          <p:cNvSpPr/>
          <p:nvPr/>
        </p:nvSpPr>
        <p:spPr>
          <a:xfrm>
            <a:off x="8460432" y="1425739"/>
            <a:ext cx="622829" cy="41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2" name="Text Box 1030"/>
          <p:cNvSpPr txBox="1">
            <a:spLocks noChangeArrowheads="1"/>
          </p:cNvSpPr>
          <p:nvPr/>
        </p:nvSpPr>
        <p:spPr bwMode="auto">
          <a:xfrm>
            <a:off x="341313" y="1038484"/>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48" t="9153" r="4209" b="3246"/>
          <a:stretch/>
        </p:blipFill>
        <p:spPr bwMode="auto">
          <a:xfrm>
            <a:off x="4542109" y="3869058"/>
            <a:ext cx="4330429" cy="206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5813333" y="3789040"/>
            <a:ext cx="1661032" cy="369332"/>
          </a:xfrm>
          <a:prstGeom prst="rect">
            <a:avLst/>
          </a:prstGeom>
          <a:solidFill>
            <a:schemeClr val="bg1"/>
          </a:solidFill>
        </p:spPr>
        <p:txBody>
          <a:bodyPr wrap="none" rtlCol="0">
            <a:spAutoFit/>
          </a:bodyPr>
          <a:lstStyle/>
          <a:p>
            <a:r>
              <a:rPr kumimoji="1" lang="en-US" altLang="ja-JP" sz="1800" dirty="0" err="1"/>
              <a:t>icntl</a:t>
            </a:r>
            <a:r>
              <a:rPr kumimoji="1" lang="en-US" altLang="ja-JP" sz="1800" dirty="0"/>
              <a:t>=0, neutron</a:t>
            </a:r>
            <a:endParaRPr kumimoji="1" lang="ja-JP" altLang="en-US" sz="1800" dirty="0"/>
          </a:p>
        </p:txBody>
      </p:sp>
    </p:spTree>
    <p:extLst>
      <p:ext uri="{BB962C8B-B14F-4D97-AF65-F5344CB8AC3E}">
        <p14:creationId xmlns:p14="http://schemas.microsoft.com/office/powerpoint/2010/main" val="2859427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191" t="2951" r="8616" b="3935"/>
          <a:stretch/>
        </p:blipFill>
        <p:spPr bwMode="auto">
          <a:xfrm>
            <a:off x="4449266" y="2643170"/>
            <a:ext cx="3219411" cy="283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8" t="10670" r="8600" b="6474"/>
          <a:stretch/>
        </p:blipFill>
        <p:spPr bwMode="auto">
          <a:xfrm>
            <a:off x="4731839" y="1011376"/>
            <a:ext cx="3421561" cy="159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8" name="Rectangle 2"/>
          <p:cNvSpPr>
            <a:spLocks noGrp="1" noChangeArrowheads="1"/>
          </p:cNvSpPr>
          <p:nvPr>
            <p:ph type="title" idx="4294967295"/>
          </p:nvPr>
        </p:nvSpPr>
        <p:spPr>
          <a:xfrm>
            <a:off x="215900" y="-12700"/>
            <a:ext cx="8686800" cy="1143000"/>
          </a:xfrm>
        </p:spPr>
        <p:txBody>
          <a:bodyPr/>
          <a:lstStyle/>
          <a:p>
            <a:pPr eaLnBrk="1" hangingPunct="1"/>
            <a:r>
              <a:rPr lang="en-US" altLang="ja-JP" sz="4800" dirty="0">
                <a:latin typeface="Century Gothic" pitchFamily="34" charset="0"/>
              </a:rPr>
              <a:t>[t-track]</a:t>
            </a:r>
            <a:r>
              <a:rPr lang="ja-JP" altLang="en-US" sz="4800" dirty="0">
                <a:latin typeface="Century Gothic" pitchFamily="34" charset="0"/>
              </a:rPr>
              <a:t>タリーの確認</a:t>
            </a:r>
            <a:endParaRPr lang="en-US" altLang="ja-JP" sz="4800" dirty="0">
              <a:latin typeface="Century Gothic" pitchFamily="34" charset="0"/>
            </a:endParaRPr>
          </a:p>
        </p:txBody>
      </p:sp>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663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663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64ECA101-C583-4746-ADF7-5129D33CD94A}" type="slidenum">
              <a:rPr lang="en-US" altLang="ja-JP" sz="2400">
                <a:solidFill>
                  <a:srgbClr val="000000"/>
                </a:solidFill>
                <a:latin typeface="Tahoma" pitchFamily="34" charset="0"/>
              </a:rPr>
              <a:pPr algn="ctr" eaLnBrk="1" hangingPunct="1">
                <a:spcBef>
                  <a:spcPct val="50000"/>
                </a:spcBef>
                <a:buFontTx/>
                <a:buNone/>
              </a:pPr>
              <a:t>43</a:t>
            </a:fld>
            <a:endParaRPr lang="en-US" altLang="ja-JP" sz="2400">
              <a:solidFill>
                <a:srgbClr val="000000"/>
              </a:solidFill>
              <a:latin typeface="Tahoma" pitchFamily="34" charset="0"/>
            </a:endParaRPr>
          </a:p>
        </p:txBody>
      </p:sp>
      <p:sp>
        <p:nvSpPr>
          <p:cNvPr id="26633" name="Text Box 1030"/>
          <p:cNvSpPr txBox="1">
            <a:spLocks noChangeArrowheads="1"/>
          </p:cNvSpPr>
          <p:nvPr/>
        </p:nvSpPr>
        <p:spPr bwMode="auto">
          <a:xfrm>
            <a:off x="341313" y="1301294"/>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sp>
        <p:nvSpPr>
          <p:cNvPr id="26634" name="Text Box 1031"/>
          <p:cNvSpPr txBox="1">
            <a:spLocks noChangeArrowheads="1"/>
          </p:cNvSpPr>
          <p:nvPr/>
        </p:nvSpPr>
        <p:spPr bwMode="auto">
          <a:xfrm>
            <a:off x="684138" y="1802730"/>
            <a:ext cx="3599830" cy="443458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fr-FR" altLang="ja-JP" sz="1400" dirty="0">
                <a:solidFill>
                  <a:srgbClr val="000000"/>
                </a:solidFill>
                <a:latin typeface="Tahoma" pitchFamily="34" charset="0"/>
              </a:rPr>
              <a:t>[ T - T r a c k ]</a:t>
            </a:r>
            <a:endParaRPr lang="en-US" altLang="ja-JP" sz="1400" dirty="0">
              <a:solidFill>
                <a:srgbClr val="000000"/>
              </a:solidFill>
              <a:latin typeface="Tahoma" pitchFamily="34" charset="0"/>
            </a:endParaRP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z-type =    2</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zmin</a:t>
            </a:r>
            <a:r>
              <a:rPr lang="en-US" altLang="ja-JP" sz="1400" dirty="0">
                <a:solidFill>
                  <a:srgbClr val="000000"/>
                </a:solidFill>
                <a:latin typeface="Tahoma" pitchFamily="34" charset="0"/>
              </a:rPr>
              <a:t> =   30.0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zmax</a:t>
            </a:r>
            <a:r>
              <a:rPr lang="en-US" altLang="ja-JP" sz="1400" dirty="0">
                <a:solidFill>
                  <a:srgbClr val="000000"/>
                </a:solidFill>
                <a:latin typeface="Tahoma" pitchFamily="34" charset="0"/>
              </a:rPr>
              <a:t> =   40.0</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nz</a:t>
            </a:r>
            <a:r>
              <a:rPr lang="en-US" altLang="ja-JP" sz="1400" dirty="0">
                <a:solidFill>
                  <a:srgbClr val="000000"/>
                </a:solidFill>
                <a:latin typeface="Tahoma" pitchFamily="34" charset="0"/>
              </a:rPr>
              <a:t> =   50</a:t>
            </a:r>
          </a:p>
          <a:p>
            <a:pPr eaLnBrk="1" hangingPunct="1">
              <a:spcBef>
                <a:spcPct val="0"/>
              </a:spcBef>
              <a:buFontTx/>
              <a:buNone/>
            </a:pPr>
            <a:r>
              <a:rPr lang="en-US" altLang="ja-JP" sz="1400" dirty="0">
                <a:solidFill>
                  <a:srgbClr val="000000"/>
                </a:solidFill>
                <a:latin typeface="Tahoma" pitchFamily="34" charset="0"/>
              </a:rPr>
              <a:t>   e-type =    1</a:t>
            </a:r>
          </a:p>
          <a:p>
            <a:pPr eaLnBrk="1" hangingPunct="1">
              <a:spcBef>
                <a:spcPct val="0"/>
              </a:spcBef>
              <a:buFontTx/>
              <a:buNone/>
            </a:pPr>
            <a:r>
              <a:rPr lang="en-US" altLang="ja-JP" sz="1400" dirty="0">
                <a:solidFill>
                  <a:srgbClr val="000000"/>
                </a:solidFill>
                <a:latin typeface="Tahoma" pitchFamily="34" charset="0"/>
              </a:rPr>
              <a:t>         ne =    1</a:t>
            </a:r>
          </a:p>
          <a:p>
            <a:pPr eaLnBrk="1" hangingPunct="1">
              <a:spcBef>
                <a:spcPct val="0"/>
              </a:spcBef>
              <a:buFontTx/>
              <a:buNone/>
            </a:pPr>
            <a:r>
              <a:rPr lang="en-US" altLang="ja-JP" sz="1400" dirty="0">
                <a:solidFill>
                  <a:srgbClr val="000000"/>
                </a:solidFill>
                <a:latin typeface="Tahoma" pitchFamily="34" charset="0"/>
              </a:rPr>
              <a:t>             0.0  5000.0</a:t>
            </a:r>
          </a:p>
          <a:p>
            <a:pPr eaLnBrk="1" hangingPunct="1">
              <a:spcBef>
                <a:spcPct val="0"/>
              </a:spcBef>
              <a:buFontTx/>
              <a:buNone/>
            </a:pPr>
            <a:r>
              <a:rPr lang="en-US" altLang="ja-JP" sz="1400" dirty="0">
                <a:solidFill>
                  <a:srgbClr val="000000"/>
                </a:solidFill>
                <a:latin typeface="Tahoma" pitchFamily="34" charset="0"/>
              </a:rPr>
              <a:t>     unit =    1</a:t>
            </a:r>
          </a:p>
          <a:p>
            <a:pPr eaLnBrk="1" hangingPunct="1">
              <a:spcBef>
                <a:spcPct val="0"/>
              </a:spcBef>
              <a:buFontTx/>
              <a:buNone/>
            </a:pPr>
            <a:r>
              <a:rPr lang="en-US" altLang="ja-JP" sz="1400" dirty="0">
                <a:solidFill>
                  <a:srgbClr val="000000"/>
                </a:solidFill>
                <a:latin typeface="Tahoma" pitchFamily="34" charset="0"/>
              </a:rPr>
              <a:t>     axis =   z</a:t>
            </a:r>
          </a:p>
          <a:p>
            <a:pPr eaLnBrk="1" hangingPunct="1">
              <a:spcBef>
                <a:spcPct val="0"/>
              </a:spcBef>
              <a:buFontTx/>
              <a:buNone/>
            </a:pPr>
            <a:r>
              <a:rPr lang="en-US" altLang="ja-JP" sz="1400" dirty="0">
                <a:solidFill>
                  <a:srgbClr val="000000"/>
                </a:solidFill>
                <a:latin typeface="Tahoma" pitchFamily="34" charset="0"/>
              </a:rPr>
              <a:t>      file = </a:t>
            </a:r>
            <a:r>
              <a:rPr lang="en-US" altLang="ja-JP" sz="1400" dirty="0" err="1">
                <a:solidFill>
                  <a:srgbClr val="000000"/>
                </a:solidFill>
                <a:latin typeface="Tahoma" pitchFamily="34" charset="0"/>
              </a:rPr>
              <a:t>track_z.out</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part =  all</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gshow</a:t>
            </a:r>
            <a:r>
              <a:rPr lang="en-US" altLang="ja-JP" sz="1400" dirty="0">
                <a:solidFill>
                  <a:srgbClr val="000000"/>
                </a:solidFill>
                <a:latin typeface="Tahoma" pitchFamily="34" charset="0"/>
              </a:rPr>
              <a:t> =    3</a:t>
            </a:r>
          </a:p>
          <a:p>
            <a:pPr eaLnBrk="1" hangingPunct="1">
              <a:spcBef>
                <a:spcPct val="0"/>
              </a:spcBef>
              <a:buFontTx/>
              <a:buNone/>
            </a:pPr>
            <a:r>
              <a:rPr lang="en-US" altLang="ja-JP" sz="1400" dirty="0">
                <a:solidFill>
                  <a:srgbClr val="000000"/>
                </a:solidFill>
                <a:latin typeface="Tahoma" pitchFamily="34" charset="0"/>
              </a:rPr>
              <a:t>    </a:t>
            </a:r>
            <a:r>
              <a:rPr lang="en-US" altLang="ja-JP" sz="1400" dirty="0" err="1">
                <a:solidFill>
                  <a:srgbClr val="000000"/>
                </a:solidFill>
                <a:latin typeface="Tahoma" pitchFamily="34" charset="0"/>
              </a:rPr>
              <a:t>epsout</a:t>
            </a:r>
            <a:r>
              <a:rPr lang="en-US" altLang="ja-JP" sz="1400" dirty="0">
                <a:solidFill>
                  <a:srgbClr val="000000"/>
                </a:solidFill>
                <a:latin typeface="Tahoma" pitchFamily="34" charset="0"/>
              </a:rPr>
              <a:t> =    2</a:t>
            </a:r>
          </a:p>
          <a:p>
            <a:pPr eaLnBrk="1" hangingPunct="1">
              <a:spcBef>
                <a:spcPct val="0"/>
              </a:spcBef>
              <a:buFontTx/>
              <a:buNone/>
            </a:pPr>
            <a:r>
              <a:rPr lang="en-US" altLang="ja-JP" sz="1400" dirty="0">
                <a:solidFill>
                  <a:srgbClr val="000000"/>
                </a:solidFill>
                <a:latin typeface="Tahoma" pitchFamily="34" charset="0"/>
              </a:rPr>
              <a:t> angel = </a:t>
            </a:r>
            <a:r>
              <a:rPr lang="en-US" altLang="ja-JP" sz="1400" dirty="0" err="1">
                <a:solidFill>
                  <a:srgbClr val="000000"/>
                </a:solidFill>
                <a:latin typeface="Tahoma" pitchFamily="34" charset="0"/>
              </a:rPr>
              <a:t>ymin</a:t>
            </a:r>
            <a:r>
              <a:rPr lang="en-US" altLang="ja-JP" sz="1400" dirty="0">
                <a:solidFill>
                  <a:srgbClr val="000000"/>
                </a:solidFill>
                <a:latin typeface="Tahoma" pitchFamily="34" charset="0"/>
              </a:rPr>
              <a:t>(1.E-6) </a:t>
            </a:r>
            <a:r>
              <a:rPr lang="en-US" altLang="ja-JP" sz="1400" dirty="0" err="1">
                <a:solidFill>
                  <a:srgbClr val="000000"/>
                </a:solidFill>
                <a:latin typeface="Tahoma" pitchFamily="34" charset="0"/>
              </a:rPr>
              <a:t>ymax</a:t>
            </a:r>
            <a:r>
              <a:rPr lang="en-US" altLang="ja-JP" sz="1400" dirty="0">
                <a:solidFill>
                  <a:srgbClr val="000000"/>
                </a:solidFill>
                <a:latin typeface="Tahoma" pitchFamily="34" charset="0"/>
              </a:rPr>
              <a:t>(6.E-6)</a:t>
            </a:r>
          </a:p>
          <a:p>
            <a:pPr eaLnBrk="1" hangingPunct="1">
              <a:spcBef>
                <a:spcPct val="0"/>
              </a:spcBef>
              <a:buFontTx/>
              <a:buNone/>
            </a:pPr>
            <a:r>
              <a:rPr lang="en-US" altLang="ja-JP" sz="1400" dirty="0">
                <a:solidFill>
                  <a:srgbClr val="000000"/>
                </a:solidFill>
                <a:latin typeface="Tahoma" pitchFamily="34" charset="0"/>
              </a:rPr>
              <a:t> y-txt = Effective dose [$\</a:t>
            </a:r>
            <a:r>
              <a:rPr lang="en-US" altLang="ja-JP" sz="1400" dirty="0" err="1">
                <a:solidFill>
                  <a:srgbClr val="000000"/>
                </a:solidFill>
                <a:latin typeface="Tahoma" pitchFamily="34" charset="0"/>
              </a:rPr>
              <a:t>mu$Sv</a:t>
            </a:r>
            <a:r>
              <a:rPr lang="en-US" altLang="ja-JP" sz="1400" dirty="0">
                <a:solidFill>
                  <a:srgbClr val="000000"/>
                </a:solidFill>
                <a:latin typeface="Tahoma" pitchFamily="34" charset="0"/>
              </a:rPr>
              <a:t>/source]</a:t>
            </a:r>
          </a:p>
          <a:p>
            <a:pPr eaLnBrk="1" hangingPunct="1">
              <a:spcBef>
                <a:spcPct val="0"/>
              </a:spcBef>
              <a:buFontTx/>
              <a:buNone/>
            </a:pPr>
            <a:r>
              <a:rPr lang="en-US" altLang="ja-JP" sz="1400" dirty="0">
                <a:solidFill>
                  <a:srgbClr val="000000"/>
                </a:solidFill>
                <a:latin typeface="Tahoma" pitchFamily="34" charset="0"/>
              </a:rPr>
              <a:t> multiplier = all</a:t>
            </a:r>
          </a:p>
          <a:p>
            <a:pPr eaLnBrk="1" hangingPunct="1">
              <a:spcBef>
                <a:spcPct val="0"/>
              </a:spcBef>
              <a:buFontTx/>
              <a:buNone/>
            </a:pPr>
            <a:r>
              <a:rPr lang="en-US" altLang="ja-JP" sz="1400" dirty="0">
                <a:solidFill>
                  <a:srgbClr val="000000"/>
                </a:solidFill>
                <a:latin typeface="Tahoma" pitchFamily="34" charset="0"/>
              </a:rPr>
              <a:t>      mat          mset1</a:t>
            </a:r>
          </a:p>
          <a:p>
            <a:pPr eaLnBrk="1" hangingPunct="1">
              <a:spcBef>
                <a:spcPct val="0"/>
              </a:spcBef>
              <a:buFontTx/>
              <a:buNone/>
            </a:pPr>
            <a:r>
              <a:rPr lang="en-US" altLang="ja-JP" sz="1400" dirty="0">
                <a:solidFill>
                  <a:srgbClr val="000000"/>
                </a:solidFill>
                <a:latin typeface="Tahoma" pitchFamily="34" charset="0"/>
              </a:rPr>
              <a:t>      all          ( 1e-6 -202 )</a:t>
            </a:r>
          </a:p>
        </p:txBody>
      </p:sp>
      <p:sp>
        <p:nvSpPr>
          <p:cNvPr id="21" name="Text Box 1030"/>
          <p:cNvSpPr txBox="1">
            <a:spLocks noChangeArrowheads="1"/>
          </p:cNvSpPr>
          <p:nvPr/>
        </p:nvSpPr>
        <p:spPr bwMode="auto">
          <a:xfrm>
            <a:off x="5548320" y="5475250"/>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sp>
        <p:nvSpPr>
          <p:cNvPr id="25" name="正方形/長方形 24"/>
          <p:cNvSpPr/>
          <p:nvPr/>
        </p:nvSpPr>
        <p:spPr>
          <a:xfrm>
            <a:off x="7689037" y="908720"/>
            <a:ext cx="483363" cy="41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0"/>
          <p:cNvSpPr txBox="1">
            <a:spLocks noChangeArrowheads="1"/>
          </p:cNvSpPr>
          <p:nvPr/>
        </p:nvSpPr>
        <p:spPr bwMode="auto">
          <a:xfrm>
            <a:off x="4355976" y="5854164"/>
            <a:ext cx="4248472" cy="646331"/>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t>コンクリートにおける</a:t>
            </a:r>
            <a:r>
              <a:rPr lang="en-US" altLang="ja-JP" sz="1800" dirty="0"/>
              <a:t>ICRP103</a:t>
            </a:r>
            <a:r>
              <a:rPr lang="ja-JP" altLang="en-US" sz="1800" dirty="0"/>
              <a:t>定義に基づく実効線量（前方照射）の深さ分布</a:t>
            </a:r>
            <a:endParaRPr lang="en-US" altLang="ja-JP" sz="1800" dirty="0"/>
          </a:p>
        </p:txBody>
      </p:sp>
    </p:spTree>
    <p:extLst>
      <p:ext uri="{BB962C8B-B14F-4D97-AF65-F5344CB8AC3E}">
        <p14:creationId xmlns:p14="http://schemas.microsoft.com/office/powerpoint/2010/main" val="981412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 t="10670" r="8600" b="6474"/>
          <a:stretch/>
        </p:blipFill>
        <p:spPr bwMode="auto">
          <a:xfrm>
            <a:off x="4139952" y="3285136"/>
            <a:ext cx="4608511" cy="214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44</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323528" y="-24340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endParaRPr lang="ja-JP" altLang="en-US" sz="4800" kern="0" dirty="0">
              <a:latin typeface="Century Gothic" panose="020B0502020202020204" pitchFamily="34" charset="0"/>
            </a:endParaRPr>
          </a:p>
        </p:txBody>
      </p:sp>
      <p:sp>
        <p:nvSpPr>
          <p:cNvPr id="2" name="テキスト ボックス 1"/>
          <p:cNvSpPr txBox="1"/>
          <p:nvPr/>
        </p:nvSpPr>
        <p:spPr>
          <a:xfrm>
            <a:off x="2038682" y="1152981"/>
            <a:ext cx="7137697" cy="1200329"/>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solidFill>
                  <a:srgbClr val="000000"/>
                </a:solidFill>
              </a:rPr>
              <a:t>axis=z</a:t>
            </a:r>
            <a:r>
              <a:rPr lang="ja-JP" altLang="en-US" dirty="0">
                <a:solidFill>
                  <a:srgbClr val="000000"/>
                </a:solidFill>
              </a:rPr>
              <a:t>の</a:t>
            </a:r>
            <a:r>
              <a:rPr lang="en-US" altLang="ja-JP" dirty="0">
                <a:solidFill>
                  <a:srgbClr val="000000"/>
                </a:solidFill>
              </a:rPr>
              <a:t>[t-track]</a:t>
            </a:r>
            <a:r>
              <a:rPr lang="ja-JP" altLang="en-US" dirty="0">
                <a:solidFill>
                  <a:srgbClr val="000000"/>
                </a:solidFill>
              </a:rPr>
              <a:t>をコピーして</a:t>
            </a:r>
            <a:r>
              <a:rPr lang="en-US" altLang="ja-JP" dirty="0">
                <a:solidFill>
                  <a:srgbClr val="000000"/>
                </a:solidFill>
              </a:rPr>
              <a:t>2</a:t>
            </a:r>
            <a:r>
              <a:rPr lang="ja-JP" altLang="en-US" dirty="0">
                <a:solidFill>
                  <a:srgbClr val="000000"/>
                </a:solidFill>
              </a:rPr>
              <a:t>個に増やす。</a:t>
            </a:r>
            <a:endParaRPr lang="en-US" altLang="ja-JP" dirty="0">
              <a:solidFill>
                <a:srgbClr val="000000"/>
              </a:solidFill>
            </a:endParaRPr>
          </a:p>
          <a:p>
            <a:pPr marL="342900" indent="-342900">
              <a:buFont typeface="Arial" panose="020B0604020202020204" pitchFamily="34" charset="0"/>
              <a:buChar char="•"/>
            </a:pPr>
            <a:r>
              <a:rPr lang="ja-JP" altLang="en-US" dirty="0">
                <a:solidFill>
                  <a:srgbClr val="000000"/>
                </a:solidFill>
              </a:rPr>
              <a:t>片方の</a:t>
            </a:r>
            <a:r>
              <a:rPr lang="en-US" altLang="ja-JP" dirty="0">
                <a:solidFill>
                  <a:srgbClr val="000000"/>
                </a:solidFill>
              </a:rPr>
              <a:t>[t-track]</a:t>
            </a:r>
            <a:r>
              <a:rPr lang="ja-JP" altLang="en-US" dirty="0">
                <a:solidFill>
                  <a:srgbClr val="000000"/>
                </a:solidFill>
              </a:rPr>
              <a:t>に</a:t>
            </a:r>
            <a:r>
              <a:rPr lang="en-US" altLang="ja-JP" dirty="0" err="1">
                <a:solidFill>
                  <a:srgbClr val="000000"/>
                </a:solidFill>
              </a:rPr>
              <a:t>ctmin</a:t>
            </a:r>
            <a:r>
              <a:rPr lang="en-US" altLang="ja-JP" dirty="0">
                <a:solidFill>
                  <a:srgbClr val="000000"/>
                </a:solidFill>
              </a:rPr>
              <a:t>(1)=0, </a:t>
            </a:r>
            <a:r>
              <a:rPr lang="en-US" altLang="ja-JP" dirty="0" err="1">
                <a:solidFill>
                  <a:srgbClr val="000000"/>
                </a:solidFill>
              </a:rPr>
              <a:t>ctmax</a:t>
            </a:r>
            <a:r>
              <a:rPr lang="en-US" altLang="ja-JP" dirty="0">
                <a:solidFill>
                  <a:srgbClr val="000000"/>
                </a:solidFill>
              </a:rPr>
              <a:t>(1)=0</a:t>
            </a:r>
            <a:r>
              <a:rPr lang="ja-JP" altLang="en-US" dirty="0">
                <a:solidFill>
                  <a:srgbClr val="000000"/>
                </a:solidFill>
              </a:rPr>
              <a:t>を追加し、ファイル名を変更する。</a:t>
            </a:r>
            <a:endParaRPr lang="en-US" altLang="ja-JP" dirty="0">
              <a:solidFill>
                <a:srgbClr val="000000"/>
              </a:solidFill>
            </a:endParaRPr>
          </a:p>
        </p:txBody>
      </p:sp>
      <p:sp>
        <p:nvSpPr>
          <p:cNvPr id="16" name="Text Box 1030"/>
          <p:cNvSpPr txBox="1">
            <a:spLocks noChangeArrowheads="1"/>
          </p:cNvSpPr>
          <p:nvPr/>
        </p:nvSpPr>
        <p:spPr bwMode="auto">
          <a:xfrm>
            <a:off x="341313" y="1988840"/>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sp>
        <p:nvSpPr>
          <p:cNvPr id="24" name="Text Box 1031"/>
          <p:cNvSpPr txBox="1">
            <a:spLocks noChangeArrowheads="1"/>
          </p:cNvSpPr>
          <p:nvPr/>
        </p:nvSpPr>
        <p:spPr bwMode="auto">
          <a:xfrm>
            <a:off x="539552" y="2465102"/>
            <a:ext cx="3024336" cy="332703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o u n t e r ]</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counter = 1</a:t>
            </a:r>
          </a:p>
          <a:p>
            <a:pPr eaLnBrk="1" hangingPunct="1">
              <a:spcBef>
                <a:spcPct val="0"/>
              </a:spcBef>
              <a:buFontTx/>
              <a:buNone/>
            </a:pPr>
            <a:r>
              <a:rPr lang="en-US" altLang="ja-JP" sz="1400" dirty="0">
                <a:latin typeface="Tahoma" pitchFamily="34" charset="0"/>
              </a:rPr>
              <a:t>    part = neutron</a:t>
            </a:r>
          </a:p>
          <a:p>
            <a:pPr eaLnBrk="1" hangingPunct="1">
              <a:spcBef>
                <a:spcPct val="0"/>
              </a:spcBef>
              <a:buFontTx/>
              <a:buNone/>
            </a:pPr>
            <a:r>
              <a:rPr lang="en-US" altLang="ja-JP" sz="1400" dirty="0">
                <a:latin typeface="Tahoma" pitchFamily="34" charset="0"/>
              </a:rPr>
              <a:t>  </a:t>
            </a:r>
            <a:r>
              <a:rPr lang="en-US" altLang="ja-JP" sz="1400" dirty="0" err="1">
                <a:latin typeface="Tahoma" pitchFamily="34" charset="0"/>
              </a:rPr>
              <a:t>reg</a:t>
            </a:r>
            <a:r>
              <a:rPr lang="en-US" altLang="ja-JP" sz="1400" dirty="0">
                <a:latin typeface="Tahoma" pitchFamily="34" charset="0"/>
              </a:rPr>
              <a:t>   </a:t>
            </a:r>
            <a:r>
              <a:rPr lang="en-US" altLang="ja-JP" sz="1400" dirty="0" err="1">
                <a:latin typeface="Tahoma" pitchFamily="34" charset="0"/>
              </a:rPr>
              <a:t>coll</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102     1</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fr-FR" altLang="ja-JP" sz="1400" dirty="0">
                <a:solidFill>
                  <a:srgbClr val="000000"/>
                </a:solidFill>
                <a:latin typeface="Tahoma" pitchFamily="34" charset="0"/>
              </a:rPr>
              <a:t>[ T - T r a c k ]</a:t>
            </a:r>
            <a:endParaRPr lang="en-US" altLang="ja-JP" sz="1400" dirty="0">
              <a:solidFill>
                <a:srgbClr val="000000"/>
              </a:solidFill>
              <a:latin typeface="Tahoma" pitchFamily="34" charset="0"/>
            </a:endParaRP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 track_z</a:t>
            </a:r>
            <a:r>
              <a:rPr lang="en-US" altLang="ja-JP" sz="1400" dirty="0">
                <a:solidFill>
                  <a:srgbClr val="FF0000"/>
                </a:solidFill>
                <a:latin typeface="Tahoma" pitchFamily="34" charset="0"/>
              </a:rPr>
              <a:t>-c0</a:t>
            </a:r>
            <a:r>
              <a:rPr lang="en-US" altLang="ja-JP" sz="1400" dirty="0">
                <a:solidFill>
                  <a:srgbClr val="000000"/>
                </a:solidFill>
                <a:latin typeface="Tahoma" pitchFamily="34" charset="0"/>
              </a:rPr>
              <a:t>.out</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multiplier = all</a:t>
            </a:r>
          </a:p>
          <a:p>
            <a:pPr eaLnBrk="1" hangingPunct="1">
              <a:spcBef>
                <a:spcPct val="0"/>
              </a:spcBef>
              <a:buFontTx/>
              <a:buNone/>
            </a:pPr>
            <a:r>
              <a:rPr lang="en-US" altLang="ja-JP" sz="1400" dirty="0">
                <a:solidFill>
                  <a:srgbClr val="000000"/>
                </a:solidFill>
                <a:latin typeface="Tahoma" pitchFamily="34" charset="0"/>
              </a:rPr>
              <a:t>      mat          mset1</a:t>
            </a:r>
          </a:p>
          <a:p>
            <a:pPr eaLnBrk="1" hangingPunct="1">
              <a:spcBef>
                <a:spcPct val="0"/>
              </a:spcBef>
              <a:buFontTx/>
              <a:buNone/>
            </a:pPr>
            <a:r>
              <a:rPr lang="en-US" altLang="ja-JP" sz="1400" dirty="0">
                <a:solidFill>
                  <a:srgbClr val="000000"/>
                </a:solidFill>
                <a:latin typeface="Tahoma" pitchFamily="34" charset="0"/>
              </a:rPr>
              <a:t>      all          ( 1e-6 -202 )</a:t>
            </a:r>
          </a:p>
          <a:p>
            <a:pPr eaLnBrk="1" hangingPunct="1">
              <a:spcBef>
                <a:spcPct val="0"/>
              </a:spcBef>
              <a:buFontTx/>
              <a:buNone/>
            </a:pPr>
            <a:r>
              <a:rPr lang="en-US" altLang="ja-JP" sz="1400" dirty="0" err="1">
                <a:solidFill>
                  <a:srgbClr val="FF0000"/>
                </a:solidFill>
                <a:latin typeface="Tahoma" pitchFamily="34" charset="0"/>
              </a:rPr>
              <a:t>ctmin</a:t>
            </a:r>
            <a:r>
              <a:rPr lang="en-US" altLang="ja-JP" sz="1400" dirty="0">
                <a:solidFill>
                  <a:srgbClr val="FF0000"/>
                </a:solidFill>
                <a:latin typeface="Tahoma" pitchFamily="34" charset="0"/>
              </a:rPr>
              <a:t>(1) =   0</a:t>
            </a:r>
          </a:p>
          <a:p>
            <a:pPr eaLnBrk="1" hangingPunct="1">
              <a:spcBef>
                <a:spcPct val="0"/>
              </a:spcBef>
              <a:buNone/>
            </a:pPr>
            <a:r>
              <a:rPr lang="en-US" altLang="ja-JP" sz="1400" dirty="0" err="1">
                <a:solidFill>
                  <a:srgbClr val="FF0000"/>
                </a:solidFill>
                <a:latin typeface="Tahoma" pitchFamily="34" charset="0"/>
              </a:rPr>
              <a:t>ctmax</a:t>
            </a:r>
            <a:r>
              <a:rPr lang="en-US" altLang="ja-JP" sz="1400" dirty="0">
                <a:solidFill>
                  <a:srgbClr val="FF0000"/>
                </a:solidFill>
                <a:latin typeface="Tahoma" pitchFamily="34" charset="0"/>
              </a:rPr>
              <a:t>(1) =   0</a:t>
            </a:r>
          </a:p>
        </p:txBody>
      </p:sp>
      <p:cxnSp>
        <p:nvCxnSpPr>
          <p:cNvPr id="33" name="直線矢印コネクタ 32"/>
          <p:cNvCxnSpPr>
            <a:stCxn id="36" idx="1"/>
          </p:cNvCxnSpPr>
          <p:nvPr/>
        </p:nvCxnSpPr>
        <p:spPr>
          <a:xfrm flipH="1">
            <a:off x="1547664" y="2934172"/>
            <a:ext cx="1048737" cy="5409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20"/>
          <p:cNvSpPr txBox="1">
            <a:spLocks noChangeArrowheads="1"/>
          </p:cNvSpPr>
          <p:nvPr/>
        </p:nvSpPr>
        <p:spPr bwMode="auto">
          <a:xfrm>
            <a:off x="2596401" y="2580229"/>
            <a:ext cx="4650164"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セル</a:t>
            </a:r>
            <a:r>
              <a:rPr lang="en-US" altLang="ja-JP" sz="2000" dirty="0"/>
              <a:t>102</a:t>
            </a:r>
            <a:r>
              <a:rPr lang="ja-JP" altLang="en-US" sz="2000" dirty="0"/>
              <a:t>において中性子が</a:t>
            </a:r>
            <a:r>
              <a:rPr lang="en-US" altLang="ja-JP" sz="2000" dirty="0" err="1"/>
              <a:t>collison</a:t>
            </a:r>
            <a:r>
              <a:rPr lang="ja-JP" altLang="en-US" sz="2000" dirty="0"/>
              <a:t>（散乱・反応）を起こすとカウンター値が</a:t>
            </a:r>
            <a:r>
              <a:rPr lang="en-US" altLang="ja-JP" sz="2000" dirty="0"/>
              <a:t>1</a:t>
            </a:r>
            <a:r>
              <a:rPr lang="ja-JP" altLang="en-US" sz="2000" dirty="0"/>
              <a:t>増える。</a:t>
            </a:r>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6" name="正方形/長方形 25"/>
          <p:cNvSpPr/>
          <p:nvPr/>
        </p:nvSpPr>
        <p:spPr>
          <a:xfrm>
            <a:off x="8153400" y="3269034"/>
            <a:ext cx="710854" cy="43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1091409" y="4453280"/>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17"/>
          <p:cNvSpPr txBox="1">
            <a:spLocks noChangeArrowheads="1"/>
          </p:cNvSpPr>
          <p:nvPr/>
        </p:nvSpPr>
        <p:spPr bwMode="auto">
          <a:xfrm>
            <a:off x="2114114" y="5313402"/>
            <a:ext cx="2409378"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タリーするカウンター値の下限と上限</a:t>
            </a:r>
          </a:p>
        </p:txBody>
      </p:sp>
      <p:sp>
        <p:nvSpPr>
          <p:cNvPr id="27" name="右中かっこ 26"/>
          <p:cNvSpPr/>
          <p:nvPr/>
        </p:nvSpPr>
        <p:spPr>
          <a:xfrm>
            <a:off x="1825189" y="5313402"/>
            <a:ext cx="288925" cy="478737"/>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endParaRPr>
          </a:p>
        </p:txBody>
      </p:sp>
      <p:sp>
        <p:nvSpPr>
          <p:cNvPr id="28" name="テキスト ボックス 27"/>
          <p:cNvSpPr txBox="1">
            <a:spLocks noChangeArrowheads="1"/>
          </p:cNvSpPr>
          <p:nvPr/>
        </p:nvSpPr>
        <p:spPr bwMode="auto">
          <a:xfrm>
            <a:off x="1325900" y="668759"/>
            <a:ext cx="66304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鉄中で散乱しなかった粒子の寄与を評価しよう！</a:t>
            </a:r>
          </a:p>
        </p:txBody>
      </p:sp>
      <p:sp>
        <p:nvSpPr>
          <p:cNvPr id="30" name="テキスト ボックス 20"/>
          <p:cNvSpPr txBox="1">
            <a:spLocks noChangeArrowheads="1"/>
          </p:cNvSpPr>
          <p:nvPr/>
        </p:nvSpPr>
        <p:spPr bwMode="auto">
          <a:xfrm>
            <a:off x="4644008" y="5445224"/>
            <a:ext cx="3744416" cy="646331"/>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t>鉄を透過する高エネルギー中性子の寄与はどの程度だろうか？</a:t>
            </a:r>
            <a:endParaRPr lang="en-US" altLang="ja-JP" sz="1800" dirty="0"/>
          </a:p>
        </p:txBody>
      </p:sp>
    </p:spTree>
    <p:extLst>
      <p:ext uri="{BB962C8B-B14F-4D97-AF65-F5344CB8AC3E}">
        <p14:creationId xmlns:p14="http://schemas.microsoft.com/office/powerpoint/2010/main" val="3176373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4095" r="8433" b="2433"/>
          <a:stretch/>
        </p:blipFill>
        <p:spPr bwMode="auto">
          <a:xfrm>
            <a:off x="6192996" y="2117992"/>
            <a:ext cx="2817331" cy="244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45" t="3389" r="11325" b="2893"/>
          <a:stretch/>
        </p:blipFill>
        <p:spPr bwMode="auto">
          <a:xfrm>
            <a:off x="3851920" y="2130550"/>
            <a:ext cx="2778204" cy="244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45</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323528" y="-24340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r>
              <a:rPr lang="ja-JP" altLang="en-US" sz="4800" kern="0" dirty="0">
                <a:latin typeface="Century Gothic" panose="020B0502020202020204" pitchFamily="34" charset="0"/>
              </a:rPr>
              <a:t>の答え合わせ</a:t>
            </a:r>
          </a:p>
        </p:txBody>
      </p:sp>
      <p:sp>
        <p:nvSpPr>
          <p:cNvPr id="16" name="Text Box 1030"/>
          <p:cNvSpPr txBox="1">
            <a:spLocks noChangeArrowheads="1"/>
          </p:cNvSpPr>
          <p:nvPr/>
        </p:nvSpPr>
        <p:spPr bwMode="auto">
          <a:xfrm>
            <a:off x="341313" y="1988840"/>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3" name="Text Box 1030"/>
          <p:cNvSpPr txBox="1">
            <a:spLocks noChangeArrowheads="1"/>
          </p:cNvSpPr>
          <p:nvPr/>
        </p:nvSpPr>
        <p:spPr bwMode="auto">
          <a:xfrm>
            <a:off x="4745210" y="4572786"/>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sp>
        <p:nvSpPr>
          <p:cNvPr id="27" name="Text Box 1030"/>
          <p:cNvSpPr txBox="1">
            <a:spLocks noChangeArrowheads="1"/>
          </p:cNvSpPr>
          <p:nvPr/>
        </p:nvSpPr>
        <p:spPr bwMode="auto">
          <a:xfrm>
            <a:off x="6981407" y="4653136"/>
            <a:ext cx="1809919"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track_z-c0</a:t>
            </a:r>
            <a:r>
              <a:rPr lang="en-US" altLang="ja-JP" sz="2000" dirty="0">
                <a:solidFill>
                  <a:srgbClr val="000000"/>
                </a:solidFill>
                <a:latin typeface="Tahoma" pitchFamily="34" charset="0"/>
              </a:rPr>
              <a:t>.eps</a:t>
            </a:r>
          </a:p>
        </p:txBody>
      </p:sp>
      <p:sp>
        <p:nvSpPr>
          <p:cNvPr id="28" name="テキスト ボックス 20"/>
          <p:cNvSpPr txBox="1">
            <a:spLocks noChangeArrowheads="1"/>
          </p:cNvSpPr>
          <p:nvPr/>
        </p:nvSpPr>
        <p:spPr bwMode="auto">
          <a:xfrm>
            <a:off x="4067944" y="5229200"/>
            <a:ext cx="4589041" cy="92333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t>鉄中で散乱しなかった粒子は高いエネルギーをもつため、コンクリートの深部領域に影響を与える。</a:t>
            </a:r>
            <a:endParaRPr lang="en-US" altLang="ja-JP" sz="1800" dirty="0"/>
          </a:p>
        </p:txBody>
      </p:sp>
      <p:sp>
        <p:nvSpPr>
          <p:cNvPr id="31" name="Text Box 1030"/>
          <p:cNvSpPr txBox="1">
            <a:spLocks noChangeArrowheads="1"/>
          </p:cNvSpPr>
          <p:nvPr/>
        </p:nvSpPr>
        <p:spPr bwMode="auto">
          <a:xfrm>
            <a:off x="6876256" y="1865878"/>
            <a:ext cx="1945982"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latin typeface="Tahoma" pitchFamily="34" charset="0"/>
              </a:rPr>
              <a:t>鉄中で散乱しなかった粒子</a:t>
            </a:r>
            <a:endParaRPr lang="en-US" altLang="ja-JP" sz="2000" dirty="0">
              <a:solidFill>
                <a:srgbClr val="000000"/>
              </a:solidFill>
              <a:latin typeface="Tahoma" pitchFamily="34" charset="0"/>
            </a:endParaRPr>
          </a:p>
        </p:txBody>
      </p:sp>
      <p:sp>
        <p:nvSpPr>
          <p:cNvPr id="21" name="テキスト ボックス 20"/>
          <p:cNvSpPr txBox="1">
            <a:spLocks noChangeArrowheads="1"/>
          </p:cNvSpPr>
          <p:nvPr/>
        </p:nvSpPr>
        <p:spPr bwMode="auto">
          <a:xfrm>
            <a:off x="1325900" y="668759"/>
            <a:ext cx="6630476"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鉄中で散乱しなかった粒子の寄与を評価しよう！</a:t>
            </a:r>
          </a:p>
        </p:txBody>
      </p:sp>
      <p:sp>
        <p:nvSpPr>
          <p:cNvPr id="30" name="Text Box 1030"/>
          <p:cNvSpPr txBox="1">
            <a:spLocks noChangeArrowheads="1"/>
          </p:cNvSpPr>
          <p:nvPr/>
        </p:nvSpPr>
        <p:spPr bwMode="auto">
          <a:xfrm>
            <a:off x="5220072" y="1917937"/>
            <a:ext cx="697627"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latin typeface="Tahoma" pitchFamily="34" charset="0"/>
              </a:rPr>
              <a:t>総和</a:t>
            </a:r>
            <a:endParaRPr lang="en-US" altLang="ja-JP" sz="2000" dirty="0">
              <a:solidFill>
                <a:srgbClr val="000000"/>
              </a:solidFill>
              <a:latin typeface="Tahoma" pitchFamily="34" charset="0"/>
            </a:endParaRPr>
          </a:p>
        </p:txBody>
      </p:sp>
      <p:sp>
        <p:nvSpPr>
          <p:cNvPr id="32" name="Text Box 1031"/>
          <p:cNvSpPr txBox="1">
            <a:spLocks noChangeArrowheads="1"/>
          </p:cNvSpPr>
          <p:nvPr/>
        </p:nvSpPr>
        <p:spPr bwMode="auto">
          <a:xfrm>
            <a:off x="539552" y="2478227"/>
            <a:ext cx="3024336" cy="332703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o u n t e r ]</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counter = 1</a:t>
            </a:r>
          </a:p>
          <a:p>
            <a:pPr eaLnBrk="1" hangingPunct="1">
              <a:spcBef>
                <a:spcPct val="0"/>
              </a:spcBef>
              <a:buFontTx/>
              <a:buNone/>
            </a:pPr>
            <a:r>
              <a:rPr lang="en-US" altLang="ja-JP" sz="1400" dirty="0">
                <a:latin typeface="Tahoma" pitchFamily="34" charset="0"/>
              </a:rPr>
              <a:t>    part = neutron</a:t>
            </a:r>
          </a:p>
          <a:p>
            <a:pPr eaLnBrk="1" hangingPunct="1">
              <a:spcBef>
                <a:spcPct val="0"/>
              </a:spcBef>
              <a:buFontTx/>
              <a:buNone/>
            </a:pPr>
            <a:r>
              <a:rPr lang="en-US" altLang="ja-JP" sz="1400" dirty="0">
                <a:latin typeface="Tahoma" pitchFamily="34" charset="0"/>
              </a:rPr>
              <a:t>  </a:t>
            </a:r>
            <a:r>
              <a:rPr lang="en-US" altLang="ja-JP" sz="1400" dirty="0" err="1">
                <a:latin typeface="Tahoma" pitchFamily="34" charset="0"/>
              </a:rPr>
              <a:t>reg</a:t>
            </a:r>
            <a:r>
              <a:rPr lang="en-US" altLang="ja-JP" sz="1400" dirty="0">
                <a:latin typeface="Tahoma" pitchFamily="34" charset="0"/>
              </a:rPr>
              <a:t>   </a:t>
            </a:r>
            <a:r>
              <a:rPr lang="en-US" altLang="ja-JP" sz="1400" dirty="0" err="1">
                <a:latin typeface="Tahoma" pitchFamily="34" charset="0"/>
              </a:rPr>
              <a:t>coll</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102     1</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fr-FR" altLang="ja-JP" sz="1400" dirty="0">
                <a:solidFill>
                  <a:srgbClr val="000000"/>
                </a:solidFill>
                <a:latin typeface="Tahoma" pitchFamily="34" charset="0"/>
              </a:rPr>
              <a:t>[ T - T r a c k ]</a:t>
            </a:r>
            <a:endParaRPr lang="en-US" altLang="ja-JP" sz="1400" dirty="0">
              <a:solidFill>
                <a:srgbClr val="000000"/>
              </a:solidFill>
              <a:latin typeface="Tahoma" pitchFamily="34" charset="0"/>
            </a:endParaRP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 track_z</a:t>
            </a:r>
            <a:r>
              <a:rPr lang="en-US" altLang="ja-JP" sz="1400" dirty="0">
                <a:solidFill>
                  <a:srgbClr val="FF0000"/>
                </a:solidFill>
                <a:latin typeface="Tahoma" pitchFamily="34" charset="0"/>
              </a:rPr>
              <a:t>-c0</a:t>
            </a:r>
            <a:r>
              <a:rPr lang="en-US" altLang="ja-JP" sz="1400" dirty="0">
                <a:solidFill>
                  <a:srgbClr val="000000"/>
                </a:solidFill>
                <a:latin typeface="Tahoma" pitchFamily="34" charset="0"/>
              </a:rPr>
              <a:t>.out</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multiplier = all</a:t>
            </a:r>
          </a:p>
          <a:p>
            <a:pPr eaLnBrk="1" hangingPunct="1">
              <a:spcBef>
                <a:spcPct val="0"/>
              </a:spcBef>
              <a:buFontTx/>
              <a:buNone/>
            </a:pPr>
            <a:r>
              <a:rPr lang="en-US" altLang="ja-JP" sz="1400" dirty="0">
                <a:solidFill>
                  <a:srgbClr val="000000"/>
                </a:solidFill>
                <a:latin typeface="Tahoma" pitchFamily="34" charset="0"/>
              </a:rPr>
              <a:t>      mat          mset1</a:t>
            </a:r>
          </a:p>
          <a:p>
            <a:pPr eaLnBrk="1" hangingPunct="1">
              <a:spcBef>
                <a:spcPct val="0"/>
              </a:spcBef>
              <a:buFontTx/>
              <a:buNone/>
            </a:pPr>
            <a:r>
              <a:rPr lang="en-US" altLang="ja-JP" sz="1400" dirty="0">
                <a:solidFill>
                  <a:srgbClr val="000000"/>
                </a:solidFill>
                <a:latin typeface="Tahoma" pitchFamily="34" charset="0"/>
              </a:rPr>
              <a:t>      all          ( 1e-6 -202 )</a:t>
            </a:r>
          </a:p>
          <a:p>
            <a:pPr eaLnBrk="1" hangingPunct="1">
              <a:spcBef>
                <a:spcPct val="0"/>
              </a:spcBef>
              <a:buFontTx/>
              <a:buNone/>
            </a:pPr>
            <a:r>
              <a:rPr lang="en-US" altLang="ja-JP" sz="1400" dirty="0" err="1">
                <a:solidFill>
                  <a:srgbClr val="FF0000"/>
                </a:solidFill>
                <a:latin typeface="Tahoma" pitchFamily="34" charset="0"/>
              </a:rPr>
              <a:t>ctmin</a:t>
            </a:r>
            <a:r>
              <a:rPr lang="en-US" altLang="ja-JP" sz="1400" dirty="0">
                <a:solidFill>
                  <a:srgbClr val="FF0000"/>
                </a:solidFill>
                <a:latin typeface="Tahoma" pitchFamily="34" charset="0"/>
              </a:rPr>
              <a:t>(1) =   0</a:t>
            </a:r>
          </a:p>
          <a:p>
            <a:pPr eaLnBrk="1" hangingPunct="1">
              <a:spcBef>
                <a:spcPct val="0"/>
              </a:spcBef>
              <a:buNone/>
            </a:pPr>
            <a:r>
              <a:rPr lang="en-US" altLang="ja-JP" sz="1400" dirty="0" err="1">
                <a:solidFill>
                  <a:srgbClr val="FF0000"/>
                </a:solidFill>
                <a:latin typeface="Tahoma" pitchFamily="34" charset="0"/>
              </a:rPr>
              <a:t>ctmax</a:t>
            </a:r>
            <a:r>
              <a:rPr lang="en-US" altLang="ja-JP" sz="1400" dirty="0">
                <a:solidFill>
                  <a:srgbClr val="FF0000"/>
                </a:solidFill>
                <a:latin typeface="Tahoma" pitchFamily="34" charset="0"/>
              </a:rPr>
              <a:t>(1) =   0</a:t>
            </a:r>
          </a:p>
        </p:txBody>
      </p:sp>
    </p:spTree>
    <p:extLst>
      <p:ext uri="{BB962C8B-B14F-4D97-AF65-F5344CB8AC3E}">
        <p14:creationId xmlns:p14="http://schemas.microsoft.com/office/powerpoint/2010/main" val="1585368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46</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323528" y="-24340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853481" y="802296"/>
            <a:ext cx="562689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鉄中で散乱した粒子の寄与を評価しよう！</a:t>
            </a:r>
          </a:p>
        </p:txBody>
      </p:sp>
      <p:sp>
        <p:nvSpPr>
          <p:cNvPr id="2" name="テキスト ボックス 1"/>
          <p:cNvSpPr txBox="1"/>
          <p:nvPr/>
        </p:nvSpPr>
        <p:spPr>
          <a:xfrm>
            <a:off x="2051721" y="1287477"/>
            <a:ext cx="6336703" cy="1200329"/>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solidFill>
                  <a:srgbClr val="000000"/>
                </a:solidFill>
              </a:rPr>
              <a:t>axis=z</a:t>
            </a:r>
            <a:r>
              <a:rPr lang="ja-JP" altLang="en-US" dirty="0">
                <a:solidFill>
                  <a:srgbClr val="000000"/>
                </a:solidFill>
              </a:rPr>
              <a:t>の</a:t>
            </a:r>
            <a:r>
              <a:rPr lang="en-US" altLang="ja-JP" dirty="0">
                <a:solidFill>
                  <a:srgbClr val="000000"/>
                </a:solidFill>
              </a:rPr>
              <a:t>[t-track]</a:t>
            </a:r>
            <a:r>
              <a:rPr lang="ja-JP" altLang="en-US" dirty="0">
                <a:solidFill>
                  <a:srgbClr val="000000"/>
                </a:solidFill>
              </a:rPr>
              <a:t>をさらにコピーし、</a:t>
            </a:r>
            <a:r>
              <a:rPr lang="en-US" altLang="ja-JP" dirty="0" err="1">
                <a:solidFill>
                  <a:srgbClr val="000000"/>
                </a:solidFill>
              </a:rPr>
              <a:t>ctmin</a:t>
            </a:r>
            <a:r>
              <a:rPr lang="en-US" altLang="ja-JP" dirty="0">
                <a:solidFill>
                  <a:srgbClr val="000000"/>
                </a:solidFill>
              </a:rPr>
              <a:t>(1)=1</a:t>
            </a:r>
            <a:r>
              <a:rPr lang="ja-JP" altLang="en-US" dirty="0">
                <a:solidFill>
                  <a:srgbClr val="000000"/>
                </a:solidFill>
              </a:rPr>
              <a:t>のみ条件を設定する。</a:t>
            </a:r>
            <a:endParaRPr lang="en-US" altLang="ja-JP" dirty="0">
              <a:solidFill>
                <a:srgbClr val="000000"/>
              </a:solidFill>
            </a:endParaRPr>
          </a:p>
          <a:p>
            <a:pPr marL="342900" indent="-342900">
              <a:buFont typeface="Arial" panose="020B0604020202020204" pitchFamily="34" charset="0"/>
              <a:buChar char="•"/>
            </a:pPr>
            <a:r>
              <a:rPr lang="ja-JP" altLang="en-US" dirty="0">
                <a:solidFill>
                  <a:srgbClr val="000000"/>
                </a:solidFill>
              </a:rPr>
              <a:t>比較するためにファイル名を変更する。</a:t>
            </a:r>
            <a:endParaRPr lang="en-US" altLang="ja-JP" dirty="0">
              <a:solidFill>
                <a:srgbClr val="000000"/>
              </a:solidFill>
            </a:endParaRPr>
          </a:p>
        </p:txBody>
      </p:sp>
      <p:sp>
        <p:nvSpPr>
          <p:cNvPr id="16" name="Text Box 1030"/>
          <p:cNvSpPr txBox="1">
            <a:spLocks noChangeArrowheads="1"/>
          </p:cNvSpPr>
          <p:nvPr/>
        </p:nvSpPr>
        <p:spPr bwMode="auto">
          <a:xfrm>
            <a:off x="341313" y="2406219"/>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8" t="10670" r="8600" b="6474"/>
          <a:stretch/>
        </p:blipFill>
        <p:spPr bwMode="auto">
          <a:xfrm>
            <a:off x="4139952" y="3285136"/>
            <a:ext cx="4608511" cy="214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8153400" y="3269034"/>
            <a:ext cx="710854" cy="43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1031"/>
          <p:cNvSpPr txBox="1">
            <a:spLocks noChangeArrowheads="1"/>
          </p:cNvSpPr>
          <p:nvPr/>
        </p:nvSpPr>
        <p:spPr bwMode="auto">
          <a:xfrm>
            <a:off x="539552" y="2910275"/>
            <a:ext cx="2592288" cy="332703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o u n t e r ]</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counter = 1</a:t>
            </a:r>
          </a:p>
          <a:p>
            <a:pPr eaLnBrk="1" hangingPunct="1">
              <a:spcBef>
                <a:spcPct val="0"/>
              </a:spcBef>
              <a:buFontTx/>
              <a:buNone/>
            </a:pPr>
            <a:r>
              <a:rPr lang="en-US" altLang="ja-JP" sz="1400" dirty="0">
                <a:latin typeface="Tahoma" pitchFamily="34" charset="0"/>
              </a:rPr>
              <a:t>    part = neutron</a:t>
            </a:r>
          </a:p>
          <a:p>
            <a:pPr eaLnBrk="1" hangingPunct="1">
              <a:spcBef>
                <a:spcPct val="0"/>
              </a:spcBef>
              <a:buFontTx/>
              <a:buNone/>
            </a:pPr>
            <a:r>
              <a:rPr lang="en-US" altLang="ja-JP" sz="1400" dirty="0">
                <a:latin typeface="Tahoma" pitchFamily="34" charset="0"/>
              </a:rPr>
              <a:t>  </a:t>
            </a:r>
            <a:r>
              <a:rPr lang="en-US" altLang="ja-JP" sz="1400" dirty="0" err="1">
                <a:latin typeface="Tahoma" pitchFamily="34" charset="0"/>
              </a:rPr>
              <a:t>reg</a:t>
            </a:r>
            <a:r>
              <a:rPr lang="en-US" altLang="ja-JP" sz="1400" dirty="0">
                <a:latin typeface="Tahoma" pitchFamily="34" charset="0"/>
              </a:rPr>
              <a:t>   </a:t>
            </a:r>
            <a:r>
              <a:rPr lang="en-US" altLang="ja-JP" sz="1400" dirty="0" err="1">
                <a:latin typeface="Tahoma" pitchFamily="34" charset="0"/>
              </a:rPr>
              <a:t>coll</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102     1</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fr-FR" altLang="ja-JP" sz="1400" dirty="0">
                <a:solidFill>
                  <a:srgbClr val="000000"/>
                </a:solidFill>
                <a:latin typeface="Tahoma" pitchFamily="34" charset="0"/>
              </a:rPr>
              <a:t>[ T - T r a c k ]</a:t>
            </a:r>
            <a:endParaRPr lang="en-US" altLang="ja-JP" sz="1400" dirty="0">
              <a:solidFill>
                <a:srgbClr val="000000"/>
              </a:solidFill>
              <a:latin typeface="Tahoma" pitchFamily="34" charset="0"/>
            </a:endParaRP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 track_z</a:t>
            </a:r>
            <a:r>
              <a:rPr lang="en-US" altLang="ja-JP" sz="1400" dirty="0">
                <a:solidFill>
                  <a:srgbClr val="FF0000"/>
                </a:solidFill>
                <a:latin typeface="Tahoma" pitchFamily="34" charset="0"/>
              </a:rPr>
              <a:t>-c1</a:t>
            </a:r>
            <a:r>
              <a:rPr lang="en-US" altLang="ja-JP" sz="1400" dirty="0">
                <a:solidFill>
                  <a:srgbClr val="000000"/>
                </a:solidFill>
                <a:latin typeface="Tahoma" pitchFamily="34" charset="0"/>
              </a:rPr>
              <a:t>.out</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multiplier = all</a:t>
            </a:r>
          </a:p>
          <a:p>
            <a:pPr eaLnBrk="1" hangingPunct="1">
              <a:spcBef>
                <a:spcPct val="0"/>
              </a:spcBef>
              <a:buFontTx/>
              <a:buNone/>
            </a:pPr>
            <a:r>
              <a:rPr lang="en-US" altLang="ja-JP" sz="1400" dirty="0">
                <a:solidFill>
                  <a:srgbClr val="000000"/>
                </a:solidFill>
                <a:latin typeface="Tahoma" pitchFamily="34" charset="0"/>
              </a:rPr>
              <a:t>      mat          mset1</a:t>
            </a:r>
          </a:p>
          <a:p>
            <a:pPr eaLnBrk="1" hangingPunct="1">
              <a:spcBef>
                <a:spcPct val="0"/>
              </a:spcBef>
              <a:buFontTx/>
              <a:buNone/>
            </a:pPr>
            <a:r>
              <a:rPr lang="en-US" altLang="ja-JP" sz="1400" dirty="0">
                <a:solidFill>
                  <a:srgbClr val="000000"/>
                </a:solidFill>
                <a:latin typeface="Tahoma" pitchFamily="34" charset="0"/>
              </a:rPr>
              <a:t>      all          ( 1e-6 -202 )</a:t>
            </a:r>
          </a:p>
          <a:p>
            <a:pPr eaLnBrk="1" hangingPunct="1">
              <a:spcBef>
                <a:spcPct val="0"/>
              </a:spcBef>
              <a:buFontTx/>
              <a:buNone/>
            </a:pPr>
            <a:r>
              <a:rPr lang="en-US" altLang="ja-JP" sz="1400" dirty="0" err="1">
                <a:solidFill>
                  <a:srgbClr val="FF0000"/>
                </a:solidFill>
                <a:latin typeface="Tahoma" pitchFamily="34" charset="0"/>
              </a:rPr>
              <a:t>ctmin</a:t>
            </a:r>
            <a:r>
              <a:rPr lang="en-US" altLang="ja-JP" sz="1400" dirty="0">
                <a:solidFill>
                  <a:srgbClr val="FF0000"/>
                </a:solidFill>
                <a:latin typeface="Tahoma" pitchFamily="34" charset="0"/>
              </a:rPr>
              <a:t>(1) =   1</a:t>
            </a:r>
          </a:p>
        </p:txBody>
      </p:sp>
      <p:sp>
        <p:nvSpPr>
          <p:cNvPr id="28" name="テキスト ボックス 17"/>
          <p:cNvSpPr txBox="1">
            <a:spLocks noChangeArrowheads="1"/>
          </p:cNvSpPr>
          <p:nvPr/>
        </p:nvSpPr>
        <p:spPr bwMode="auto">
          <a:xfrm>
            <a:off x="2162622" y="5805264"/>
            <a:ext cx="2409378"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t>タリーするカウンター値の下限</a:t>
            </a:r>
          </a:p>
        </p:txBody>
      </p:sp>
      <p:cxnSp>
        <p:nvCxnSpPr>
          <p:cNvPr id="31" name="直線矢印コネクタ 30"/>
          <p:cNvCxnSpPr>
            <a:stCxn id="28" idx="1"/>
          </p:cNvCxnSpPr>
          <p:nvPr/>
        </p:nvCxnSpPr>
        <p:spPr>
          <a:xfrm flipH="1" flipV="1">
            <a:off x="1842687" y="5914162"/>
            <a:ext cx="319935" cy="2450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091409" y="4869160"/>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66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030"/>
          <p:cNvSpPr txBox="1">
            <a:spLocks noChangeArrowheads="1"/>
          </p:cNvSpPr>
          <p:nvPr/>
        </p:nvSpPr>
        <p:spPr bwMode="auto">
          <a:xfrm>
            <a:off x="7158264" y="5627109"/>
            <a:ext cx="1809919"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FF0000"/>
                </a:solidFill>
                <a:latin typeface="Tahoma" pitchFamily="34" charset="0"/>
              </a:rPr>
              <a:t>track_z-c1</a:t>
            </a:r>
            <a:r>
              <a:rPr lang="en-US" altLang="ja-JP" sz="2000" dirty="0">
                <a:solidFill>
                  <a:srgbClr val="FF0000"/>
                </a:solidFill>
                <a:latin typeface="Tahoma" pitchFamily="34" charset="0"/>
              </a:rPr>
              <a:t>.eps</a:t>
            </a:r>
          </a:p>
        </p:txBody>
      </p:sp>
      <p:sp>
        <p:nvSpPr>
          <p:cNvPr id="26" name="Text Box 1030"/>
          <p:cNvSpPr txBox="1">
            <a:spLocks noChangeArrowheads="1"/>
          </p:cNvSpPr>
          <p:nvPr/>
        </p:nvSpPr>
        <p:spPr bwMode="auto">
          <a:xfrm>
            <a:off x="3821959" y="5661248"/>
            <a:ext cx="1809919"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track_z-c0</a:t>
            </a:r>
            <a:r>
              <a:rPr lang="en-US" altLang="ja-JP" sz="2000" dirty="0">
                <a:solidFill>
                  <a:srgbClr val="000000"/>
                </a:solidFill>
                <a:latin typeface="Tahoma" pitchFamily="34" charset="0"/>
              </a:rPr>
              <a:t>.eps</a:t>
            </a:r>
          </a:p>
        </p:txBody>
      </p:sp>
      <p:sp>
        <p:nvSpPr>
          <p:cNvPr id="25" name="Text Box 1030"/>
          <p:cNvSpPr txBox="1">
            <a:spLocks noChangeArrowheads="1"/>
          </p:cNvSpPr>
          <p:nvPr/>
        </p:nvSpPr>
        <p:spPr bwMode="auto">
          <a:xfrm>
            <a:off x="5628297" y="3347212"/>
            <a:ext cx="1461106"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track_z</a:t>
            </a:r>
            <a:r>
              <a:rPr lang="en-US" altLang="ja-JP" sz="2000" dirty="0">
                <a:solidFill>
                  <a:srgbClr val="000000"/>
                </a:solidFill>
                <a:latin typeface="Tahoma" pitchFamily="34" charset="0"/>
              </a:rPr>
              <a:t>.eps</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47</a:t>
            </a:fld>
            <a:endParaRPr lang="en-US" altLang="ja-JP" sz="2400">
              <a:solidFill>
                <a:srgbClr val="000000"/>
              </a:solidFill>
              <a:latin typeface="Tahoma" pitchFamily="34" charset="0"/>
            </a:endParaRPr>
          </a:p>
        </p:txBody>
      </p:sp>
      <p:sp>
        <p:nvSpPr>
          <p:cNvPr id="18" name="Rectangle 2"/>
          <p:cNvSpPr txBox="1">
            <a:spLocks noChangeArrowheads="1"/>
          </p:cNvSpPr>
          <p:nvPr/>
        </p:nvSpPr>
        <p:spPr bwMode="auto">
          <a:xfrm>
            <a:off x="323528" y="-24340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r>
              <a:rPr lang="ja-JP" altLang="en-US" sz="4800" kern="0" dirty="0">
                <a:latin typeface="Century Gothic" panose="020B0502020202020204" pitchFamily="34" charset="0"/>
              </a:rPr>
              <a:t>の答え合わせ</a:t>
            </a:r>
            <a:endParaRPr lang="en-US" altLang="ja-JP"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1853481" y="802296"/>
            <a:ext cx="5626893"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rPr>
              <a:t>鉄中で散乱した粒子の寄与を評価しよう！</a:t>
            </a:r>
          </a:p>
        </p:txBody>
      </p:sp>
      <p:sp>
        <p:nvSpPr>
          <p:cNvPr id="16" name="Text Box 1030"/>
          <p:cNvSpPr txBox="1">
            <a:spLocks noChangeArrowheads="1"/>
          </p:cNvSpPr>
          <p:nvPr/>
        </p:nvSpPr>
        <p:spPr bwMode="auto">
          <a:xfrm>
            <a:off x="341313" y="2406219"/>
            <a:ext cx="167481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counter.inp</a:t>
            </a:r>
          </a:p>
        </p:txBody>
      </p:sp>
      <p:sp>
        <p:nvSpPr>
          <p:cNvPr id="20"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3" name="正方形/長方形 22"/>
          <p:cNvSpPr/>
          <p:nvPr/>
        </p:nvSpPr>
        <p:spPr>
          <a:xfrm>
            <a:off x="8153400" y="3269034"/>
            <a:ext cx="710854" cy="43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 Box 1031"/>
          <p:cNvSpPr txBox="1">
            <a:spLocks noChangeArrowheads="1"/>
          </p:cNvSpPr>
          <p:nvPr/>
        </p:nvSpPr>
        <p:spPr bwMode="auto">
          <a:xfrm>
            <a:off x="539552" y="2910275"/>
            <a:ext cx="2592288" cy="3327037"/>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400" dirty="0">
                <a:solidFill>
                  <a:srgbClr val="000000"/>
                </a:solidFill>
                <a:latin typeface="Tahoma" pitchFamily="34" charset="0"/>
              </a:rPr>
              <a:t>[ C o u n t e r ]</a:t>
            </a:r>
            <a:endParaRPr lang="en-US" altLang="ja-JP" sz="1400" dirty="0">
              <a:latin typeface="Tahoma" pitchFamily="34" charset="0"/>
            </a:endParaRPr>
          </a:p>
          <a:p>
            <a:pPr eaLnBrk="1" hangingPunct="1">
              <a:spcBef>
                <a:spcPct val="0"/>
              </a:spcBef>
              <a:buFontTx/>
              <a:buNone/>
            </a:pPr>
            <a:r>
              <a:rPr lang="en-US" altLang="ja-JP" sz="1400" dirty="0">
                <a:latin typeface="Tahoma" pitchFamily="34" charset="0"/>
              </a:rPr>
              <a:t> counter = 1</a:t>
            </a:r>
          </a:p>
          <a:p>
            <a:pPr eaLnBrk="1" hangingPunct="1">
              <a:spcBef>
                <a:spcPct val="0"/>
              </a:spcBef>
              <a:buFontTx/>
              <a:buNone/>
            </a:pPr>
            <a:r>
              <a:rPr lang="en-US" altLang="ja-JP" sz="1400" dirty="0">
                <a:latin typeface="Tahoma" pitchFamily="34" charset="0"/>
              </a:rPr>
              <a:t>    part = neutron</a:t>
            </a:r>
          </a:p>
          <a:p>
            <a:pPr eaLnBrk="1" hangingPunct="1">
              <a:spcBef>
                <a:spcPct val="0"/>
              </a:spcBef>
              <a:buFontTx/>
              <a:buNone/>
            </a:pPr>
            <a:r>
              <a:rPr lang="en-US" altLang="ja-JP" sz="1400" dirty="0">
                <a:latin typeface="Tahoma" pitchFamily="34" charset="0"/>
              </a:rPr>
              <a:t>  </a:t>
            </a:r>
            <a:r>
              <a:rPr lang="en-US" altLang="ja-JP" sz="1400" dirty="0" err="1">
                <a:latin typeface="Tahoma" pitchFamily="34" charset="0"/>
              </a:rPr>
              <a:t>reg</a:t>
            </a:r>
            <a:r>
              <a:rPr lang="en-US" altLang="ja-JP" sz="1400" dirty="0">
                <a:latin typeface="Tahoma" pitchFamily="34" charset="0"/>
              </a:rPr>
              <a:t>   </a:t>
            </a:r>
            <a:r>
              <a:rPr lang="en-US" altLang="ja-JP" sz="1400" dirty="0" err="1">
                <a:latin typeface="Tahoma" pitchFamily="34" charset="0"/>
              </a:rPr>
              <a:t>coll</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102     1</a:t>
            </a:r>
          </a:p>
          <a:p>
            <a:pPr eaLnBrk="1" hangingPunct="1">
              <a:spcBef>
                <a:spcPct val="0"/>
              </a:spcBef>
              <a:buFontTx/>
              <a:buNone/>
            </a:pPr>
            <a:endParaRPr lang="en-US" altLang="ja-JP" sz="1400" dirty="0">
              <a:solidFill>
                <a:srgbClr val="000000"/>
              </a:solidFill>
              <a:latin typeface="Tahoma" pitchFamily="34" charset="0"/>
            </a:endParaRPr>
          </a:p>
          <a:p>
            <a:pPr eaLnBrk="1" hangingPunct="1">
              <a:spcBef>
                <a:spcPct val="0"/>
              </a:spcBef>
              <a:buFontTx/>
              <a:buNone/>
            </a:pPr>
            <a:r>
              <a:rPr lang="fr-FR" altLang="ja-JP" sz="1400" dirty="0">
                <a:solidFill>
                  <a:srgbClr val="000000"/>
                </a:solidFill>
                <a:latin typeface="Tahoma" pitchFamily="34" charset="0"/>
              </a:rPr>
              <a:t>[ T - T r a c k ]</a:t>
            </a:r>
            <a:endParaRPr lang="en-US" altLang="ja-JP" sz="1400" dirty="0">
              <a:solidFill>
                <a:srgbClr val="000000"/>
              </a:solidFill>
              <a:latin typeface="Tahoma" pitchFamily="34" charset="0"/>
            </a:endParaRP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 file = track_z</a:t>
            </a:r>
            <a:r>
              <a:rPr lang="en-US" altLang="ja-JP" sz="1400" dirty="0">
                <a:solidFill>
                  <a:srgbClr val="FF0000"/>
                </a:solidFill>
                <a:latin typeface="Tahoma" pitchFamily="34" charset="0"/>
              </a:rPr>
              <a:t>-c1</a:t>
            </a:r>
            <a:r>
              <a:rPr lang="en-US" altLang="ja-JP" sz="1400" dirty="0">
                <a:solidFill>
                  <a:srgbClr val="000000"/>
                </a:solidFill>
                <a:latin typeface="Tahoma" pitchFamily="34" charset="0"/>
              </a:rPr>
              <a:t>.out</a:t>
            </a:r>
          </a:p>
          <a:p>
            <a:pPr eaLnBrk="1" hangingPunct="1">
              <a:spcBef>
                <a:spcPct val="0"/>
              </a:spcBef>
              <a:buNone/>
            </a:pPr>
            <a:r>
              <a:rPr lang="ja-JP" altLang="en-US" sz="1400" dirty="0">
                <a:solidFill>
                  <a:srgbClr val="000000"/>
                </a:solidFill>
                <a:latin typeface="Tahoma" pitchFamily="34" charset="0"/>
              </a:rPr>
              <a:t>・ ・ ・ ・ ・ ・</a:t>
            </a:r>
            <a:endParaRPr lang="en-US" altLang="ja-JP" sz="1400" dirty="0">
              <a:solidFill>
                <a:srgbClr val="000000"/>
              </a:solidFill>
              <a:latin typeface="Tahoma" pitchFamily="34" charset="0"/>
            </a:endParaRPr>
          </a:p>
          <a:p>
            <a:pPr eaLnBrk="1" hangingPunct="1">
              <a:spcBef>
                <a:spcPct val="0"/>
              </a:spcBef>
              <a:buFontTx/>
              <a:buNone/>
            </a:pPr>
            <a:r>
              <a:rPr lang="en-US" altLang="ja-JP" sz="1400" dirty="0">
                <a:solidFill>
                  <a:srgbClr val="000000"/>
                </a:solidFill>
                <a:latin typeface="Tahoma" pitchFamily="34" charset="0"/>
              </a:rPr>
              <a:t>multiplier = all</a:t>
            </a:r>
          </a:p>
          <a:p>
            <a:pPr eaLnBrk="1" hangingPunct="1">
              <a:spcBef>
                <a:spcPct val="0"/>
              </a:spcBef>
              <a:buFontTx/>
              <a:buNone/>
            </a:pPr>
            <a:r>
              <a:rPr lang="en-US" altLang="ja-JP" sz="1400" dirty="0">
                <a:solidFill>
                  <a:srgbClr val="000000"/>
                </a:solidFill>
                <a:latin typeface="Tahoma" pitchFamily="34" charset="0"/>
              </a:rPr>
              <a:t>      mat          mset1</a:t>
            </a:r>
          </a:p>
          <a:p>
            <a:pPr eaLnBrk="1" hangingPunct="1">
              <a:spcBef>
                <a:spcPct val="0"/>
              </a:spcBef>
              <a:buFontTx/>
              <a:buNone/>
            </a:pPr>
            <a:r>
              <a:rPr lang="en-US" altLang="ja-JP" sz="1400" dirty="0">
                <a:solidFill>
                  <a:srgbClr val="000000"/>
                </a:solidFill>
                <a:latin typeface="Tahoma" pitchFamily="34" charset="0"/>
              </a:rPr>
              <a:t>      all          ( 1e-6 -202 )</a:t>
            </a:r>
          </a:p>
          <a:p>
            <a:pPr eaLnBrk="1" hangingPunct="1">
              <a:spcBef>
                <a:spcPct val="0"/>
              </a:spcBef>
              <a:buFontTx/>
              <a:buNone/>
            </a:pPr>
            <a:r>
              <a:rPr lang="en-US" altLang="ja-JP" sz="1400" dirty="0" err="1">
                <a:solidFill>
                  <a:srgbClr val="FF0000"/>
                </a:solidFill>
                <a:latin typeface="Tahoma" pitchFamily="34" charset="0"/>
              </a:rPr>
              <a:t>ctmin</a:t>
            </a:r>
            <a:r>
              <a:rPr lang="en-US" altLang="ja-JP" sz="1400" dirty="0">
                <a:solidFill>
                  <a:srgbClr val="FF0000"/>
                </a:solidFill>
                <a:latin typeface="Tahoma" pitchFamily="34" charset="0"/>
              </a:rPr>
              <a:t>(1) =   1</a:t>
            </a:r>
          </a:p>
        </p:txBody>
      </p:sp>
      <p:pic>
        <p:nvPicPr>
          <p:cNvPr id="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520" t="4095" r="8433" b="2433"/>
          <a:stretch/>
        </p:blipFill>
        <p:spPr bwMode="auto">
          <a:xfrm>
            <a:off x="3314554" y="3658141"/>
            <a:ext cx="2366531" cy="2053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45" t="3389" r="11325" b="2893"/>
          <a:stretch/>
        </p:blipFill>
        <p:spPr bwMode="auto">
          <a:xfrm>
            <a:off x="5004048" y="1391889"/>
            <a:ext cx="2307734" cy="20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21" t="6605" r="19330" b="1376"/>
          <a:stretch/>
        </p:blipFill>
        <p:spPr bwMode="auto">
          <a:xfrm>
            <a:off x="6751436" y="3686386"/>
            <a:ext cx="2354464" cy="204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030"/>
          <p:cNvSpPr txBox="1">
            <a:spLocks noChangeArrowheads="1"/>
          </p:cNvSpPr>
          <p:nvPr/>
        </p:nvSpPr>
        <p:spPr bwMode="auto">
          <a:xfrm>
            <a:off x="6010037" y="1342110"/>
            <a:ext cx="697627" cy="40011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latin typeface="Tahoma" pitchFamily="34" charset="0"/>
              </a:rPr>
              <a:t>総和</a:t>
            </a:r>
            <a:endParaRPr lang="en-US" altLang="ja-JP" sz="2000" dirty="0">
              <a:solidFill>
                <a:srgbClr val="000000"/>
              </a:solidFill>
              <a:latin typeface="Tahoma" pitchFamily="34" charset="0"/>
            </a:endParaRPr>
          </a:p>
        </p:txBody>
      </p:sp>
      <p:sp>
        <p:nvSpPr>
          <p:cNvPr id="30" name="Text Box 1030"/>
          <p:cNvSpPr txBox="1">
            <a:spLocks noChangeArrowheads="1"/>
          </p:cNvSpPr>
          <p:nvPr/>
        </p:nvSpPr>
        <p:spPr bwMode="auto">
          <a:xfrm>
            <a:off x="3693937" y="3707453"/>
            <a:ext cx="1945982"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latin typeface="Tahoma" pitchFamily="34" charset="0"/>
              </a:rPr>
              <a:t>鉄中で散乱しなかった粒子</a:t>
            </a:r>
            <a:endParaRPr lang="en-US" altLang="ja-JP" sz="2000" dirty="0">
              <a:solidFill>
                <a:srgbClr val="000000"/>
              </a:solidFill>
              <a:latin typeface="Tahoma" pitchFamily="34" charset="0"/>
            </a:endParaRPr>
          </a:p>
        </p:txBody>
      </p:sp>
      <p:sp>
        <p:nvSpPr>
          <p:cNvPr id="33" name="Text Box 1030"/>
          <p:cNvSpPr txBox="1">
            <a:spLocks noChangeArrowheads="1"/>
          </p:cNvSpPr>
          <p:nvPr/>
        </p:nvSpPr>
        <p:spPr bwMode="auto">
          <a:xfrm>
            <a:off x="7158264" y="3488243"/>
            <a:ext cx="1945982" cy="707886"/>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latin typeface="Tahoma" pitchFamily="34" charset="0"/>
              </a:rPr>
              <a:t>鉄中で散乱した粒子</a:t>
            </a:r>
            <a:endParaRPr lang="en-US" altLang="ja-JP" sz="2000" dirty="0">
              <a:solidFill>
                <a:srgbClr val="000000"/>
              </a:solidFill>
              <a:latin typeface="Tahoma" pitchFamily="34" charset="0"/>
            </a:endParaRPr>
          </a:p>
        </p:txBody>
      </p:sp>
      <p:sp>
        <p:nvSpPr>
          <p:cNvPr id="34" name="テキスト ボックス 20"/>
          <p:cNvSpPr txBox="1">
            <a:spLocks noChangeArrowheads="1"/>
          </p:cNvSpPr>
          <p:nvPr/>
        </p:nvSpPr>
        <p:spPr bwMode="auto">
          <a:xfrm>
            <a:off x="3923928" y="6084004"/>
            <a:ext cx="4921620" cy="369332"/>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a:t>表面は鉄中で散乱した粒子の寄与が支配的。</a:t>
            </a:r>
            <a:endParaRPr lang="en-US" altLang="ja-JP" sz="1800" dirty="0"/>
          </a:p>
        </p:txBody>
      </p:sp>
    </p:spTree>
    <p:extLst>
      <p:ext uri="{BB962C8B-B14F-4D97-AF65-F5344CB8AC3E}">
        <p14:creationId xmlns:p14="http://schemas.microsoft.com/office/powerpoint/2010/main" val="1248977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15900" y="115888"/>
            <a:ext cx="8686800" cy="896937"/>
          </a:xfrm>
        </p:spPr>
        <p:txBody>
          <a:bodyPr/>
          <a:lstStyle/>
          <a:p>
            <a:pPr eaLnBrk="1" hangingPunct="1"/>
            <a:r>
              <a:rPr lang="ja-JP" altLang="en-US" sz="4800">
                <a:latin typeface="Century Gothic" pitchFamily="34" charset="0"/>
              </a:rPr>
              <a:t>まとめ</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31749"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Summary</a:t>
            </a:r>
          </a:p>
        </p:txBody>
      </p:sp>
      <p:sp>
        <p:nvSpPr>
          <p:cNvPr id="31750"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B416F0C5-6DCB-4F13-9EA0-AE23433B8AF4}" type="slidenum">
              <a:rPr lang="en-US" altLang="ja-JP" sz="2400">
                <a:solidFill>
                  <a:srgbClr val="000000"/>
                </a:solidFill>
                <a:latin typeface="Tahoma" pitchFamily="34" charset="0"/>
              </a:rPr>
              <a:pPr algn="ctr" eaLnBrk="1" hangingPunct="1">
                <a:spcBef>
                  <a:spcPct val="50000"/>
                </a:spcBef>
                <a:buFontTx/>
                <a:buNone/>
              </a:pPr>
              <a:t>48</a:t>
            </a:fld>
            <a:endParaRPr lang="en-US" altLang="ja-JP" sz="2400">
              <a:solidFill>
                <a:srgbClr val="000000"/>
              </a:solidFill>
              <a:latin typeface="Tahoma" pitchFamily="34" charset="0"/>
            </a:endParaRPr>
          </a:p>
        </p:txBody>
      </p:sp>
      <p:sp>
        <p:nvSpPr>
          <p:cNvPr id="31751" name="Rectangle 8"/>
          <p:cNvSpPr>
            <a:spLocks noGrp="1" noChangeArrowheads="1"/>
          </p:cNvSpPr>
          <p:nvPr>
            <p:ph type="body" idx="4294967295"/>
          </p:nvPr>
        </p:nvSpPr>
        <p:spPr>
          <a:xfrm>
            <a:off x="899592" y="1124744"/>
            <a:ext cx="7128271" cy="4752528"/>
          </a:xfrm>
        </p:spPr>
        <p:txBody>
          <a:bodyPr/>
          <a:lstStyle/>
          <a:p>
            <a:pPr eaLnBrk="1" hangingPunct="1">
              <a:spcBef>
                <a:spcPts val="1500"/>
              </a:spcBef>
            </a:pPr>
            <a:r>
              <a:rPr lang="en-US" altLang="ja-JP" sz="2400" dirty="0"/>
              <a:t>[transform]</a:t>
            </a:r>
            <a:r>
              <a:rPr lang="ja-JP" altLang="en-US" sz="2400" dirty="0"/>
              <a:t>セクションを利用することにより、複雑な</a:t>
            </a:r>
            <a:r>
              <a:rPr lang="ja-JP" altLang="en-US" sz="2400" dirty="0">
                <a:solidFill>
                  <a:srgbClr val="FF0000"/>
                </a:solidFill>
              </a:rPr>
              <a:t>ジオメトリー</a:t>
            </a:r>
            <a:r>
              <a:rPr lang="ja-JP" altLang="en-US" sz="2400" dirty="0"/>
              <a:t>や</a:t>
            </a:r>
            <a:r>
              <a:rPr lang="ja-JP" altLang="en-US" sz="2400" dirty="0">
                <a:solidFill>
                  <a:srgbClr val="FF0000"/>
                </a:solidFill>
              </a:rPr>
              <a:t>ソース</a:t>
            </a:r>
            <a:r>
              <a:rPr lang="ja-JP" altLang="en-US" sz="2400" dirty="0"/>
              <a:t>、</a:t>
            </a:r>
            <a:r>
              <a:rPr lang="ja-JP" altLang="en-US" sz="2400" dirty="0">
                <a:solidFill>
                  <a:srgbClr val="FF0000"/>
                </a:solidFill>
              </a:rPr>
              <a:t>タリー</a:t>
            </a:r>
            <a:r>
              <a:rPr lang="ja-JP" altLang="en-US" sz="2400" dirty="0"/>
              <a:t>の設定が容易になる。</a:t>
            </a:r>
            <a:endParaRPr lang="en-US" altLang="ja-JP" sz="2400" dirty="0"/>
          </a:p>
          <a:p>
            <a:pPr eaLnBrk="1" hangingPunct="1">
              <a:spcBef>
                <a:spcPts val="1500"/>
              </a:spcBef>
            </a:pPr>
            <a:r>
              <a:rPr lang="en-US" altLang="ja-JP" sz="2400" dirty="0"/>
              <a:t>[magnetic field]</a:t>
            </a:r>
            <a:r>
              <a:rPr lang="ja-JP" altLang="en-US" sz="2400" dirty="0"/>
              <a:t>セクションを用いて磁場を設定することにより、加速器施設等での</a:t>
            </a:r>
            <a:r>
              <a:rPr lang="ja-JP" altLang="en-US" sz="2400" dirty="0">
                <a:solidFill>
                  <a:srgbClr val="FF0000"/>
                </a:solidFill>
              </a:rPr>
              <a:t>ビームに対する磁場の影響</a:t>
            </a:r>
            <a:r>
              <a:rPr lang="ja-JP" altLang="en-US" sz="2400" dirty="0"/>
              <a:t>をシミュレーションできる。</a:t>
            </a:r>
            <a:endParaRPr lang="en-US" altLang="ja-JP" sz="2400" dirty="0"/>
          </a:p>
          <a:p>
            <a:pPr eaLnBrk="1" hangingPunct="1">
              <a:spcBef>
                <a:spcPts val="1500"/>
              </a:spcBef>
            </a:pPr>
            <a:r>
              <a:rPr lang="ja-JP" altLang="en-US" sz="2400" dirty="0"/>
              <a:t>内蔵のデータセットや</a:t>
            </a:r>
            <a:r>
              <a:rPr lang="en-US" altLang="ja-JP" sz="2400" dirty="0"/>
              <a:t>[multiplier]</a:t>
            </a:r>
            <a:r>
              <a:rPr lang="ja-JP" altLang="en-US" sz="2400" dirty="0"/>
              <a:t>で定義したものを用いることにより、</a:t>
            </a:r>
            <a:r>
              <a:rPr lang="ja-JP" altLang="en-US" sz="2400" dirty="0">
                <a:solidFill>
                  <a:srgbClr val="FF0000"/>
                </a:solidFill>
              </a:rPr>
              <a:t>実効線量や実用量</a:t>
            </a:r>
            <a:r>
              <a:rPr lang="ja-JP" altLang="en-US" sz="2400" dirty="0"/>
              <a:t>を容易に評価できる。</a:t>
            </a:r>
            <a:endParaRPr lang="en-US" altLang="ja-JP" sz="2400" dirty="0"/>
          </a:p>
          <a:p>
            <a:pPr eaLnBrk="1" hangingPunct="1">
              <a:spcBef>
                <a:spcPts val="1500"/>
              </a:spcBef>
            </a:pPr>
            <a:r>
              <a:rPr lang="en-US" altLang="ja-JP" sz="2400" dirty="0"/>
              <a:t>[counter]</a:t>
            </a:r>
            <a:r>
              <a:rPr lang="ja-JP" altLang="en-US" sz="2400" dirty="0"/>
              <a:t>セクションで適切な設定を行うことにより、シミュレーションの重要な利点である</a:t>
            </a:r>
            <a:r>
              <a:rPr lang="ja-JP" altLang="en-US" sz="2400" dirty="0">
                <a:solidFill>
                  <a:srgbClr val="FF0000"/>
                </a:solidFill>
              </a:rPr>
              <a:t>計算結果の詳細な分析</a:t>
            </a:r>
            <a:r>
              <a:rPr lang="ja-JP" altLang="en-US" sz="2400" dirty="0"/>
              <a:t>が可能となる。</a:t>
            </a:r>
            <a:endParaRPr lang="ja-JP" altLang="en-US" sz="2400" dirty="0">
              <a:latin typeface="Century Gothic"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15900" y="-12700"/>
            <a:ext cx="8686800" cy="1143000"/>
          </a:xfrm>
        </p:spPr>
        <p:txBody>
          <a:bodyPr/>
          <a:lstStyle/>
          <a:p>
            <a:pPr eaLnBrk="1" hangingPunct="1"/>
            <a:r>
              <a:rPr lang="ja-JP" altLang="en-US" sz="4000" dirty="0">
                <a:latin typeface="Century Gothic" pitchFamily="34" charset="0"/>
              </a:rPr>
              <a:t>（補足）一般的な定義方法</a:t>
            </a:r>
            <a:endParaRPr lang="en-US" altLang="ja-JP" sz="4000" dirty="0">
              <a:latin typeface="Century Gothic"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5125"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5126"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E9A5967-7F80-4319-B5C5-69236CE814A7}" type="slidenum">
              <a:rPr lang="en-US" altLang="ja-JP" sz="2400">
                <a:solidFill>
                  <a:srgbClr val="000000"/>
                </a:solidFill>
                <a:latin typeface="Tahoma" pitchFamily="34" charset="0"/>
              </a:rPr>
              <a:pPr algn="ctr" eaLnBrk="1" hangingPunct="1">
                <a:spcBef>
                  <a:spcPct val="50000"/>
                </a:spcBef>
                <a:buFontTx/>
                <a:buNone/>
              </a:pPr>
              <a:t>5</a:t>
            </a:fld>
            <a:endParaRPr lang="en-US" altLang="ja-JP" sz="2400">
              <a:solidFill>
                <a:srgbClr val="000000"/>
              </a:solidFill>
              <a:latin typeface="Tahoma" pitchFamily="34" charset="0"/>
            </a:endParaRPr>
          </a:p>
        </p:txBody>
      </p:sp>
      <p:sp>
        <p:nvSpPr>
          <p:cNvPr id="5130" name="Text Box 22"/>
          <p:cNvSpPr txBox="1">
            <a:spLocks noChangeArrowheads="1"/>
          </p:cNvSpPr>
          <p:nvPr/>
        </p:nvSpPr>
        <p:spPr bwMode="auto">
          <a:xfrm>
            <a:off x="1403648" y="4318922"/>
            <a:ext cx="4609356" cy="163121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pPr>
            <a:r>
              <a:rPr kumimoji="0" lang="en-US" altLang="ja-JP" sz="2000" i="1" dirty="0">
                <a:solidFill>
                  <a:srgbClr val="FF0000"/>
                </a:solidFill>
                <a:latin typeface="+mn-lt"/>
                <a:cs typeface="Tahoma" pitchFamily="34" charset="0"/>
              </a:rPr>
              <a:t>n</a:t>
            </a:r>
            <a:r>
              <a:rPr kumimoji="0" lang="ja-JP" altLang="en-US" sz="2000" dirty="0">
                <a:latin typeface="+mn-lt"/>
                <a:cs typeface="Tahoma" pitchFamily="34" charset="0"/>
              </a:rPr>
              <a:t>は座標変換番号</a:t>
            </a:r>
            <a:endParaRPr kumimoji="0" lang="en-US" altLang="ja-JP" sz="2000" dirty="0">
              <a:latin typeface="+mn-lt"/>
              <a:cs typeface="Tahoma" pitchFamily="34" charset="0"/>
            </a:endParaRPr>
          </a:p>
          <a:p>
            <a:pPr>
              <a:spcBef>
                <a:spcPct val="0"/>
              </a:spcBef>
            </a:pPr>
            <a:r>
              <a:rPr kumimoji="0" lang="en-US" altLang="ja-JP" sz="2000" i="1" dirty="0">
                <a:solidFill>
                  <a:srgbClr val="FF0000"/>
                </a:solidFill>
                <a:latin typeface="+mn-lt"/>
                <a:cs typeface="Tahoma" pitchFamily="34" charset="0"/>
              </a:rPr>
              <a:t>X</a:t>
            </a:r>
            <a:r>
              <a:rPr kumimoji="0" lang="en-US" altLang="ja-JP" sz="2000" i="1" baseline="-25000" dirty="0">
                <a:solidFill>
                  <a:srgbClr val="FF0000"/>
                </a:solidFill>
                <a:latin typeface="+mn-lt"/>
                <a:cs typeface="Tahoma" pitchFamily="34" charset="0"/>
              </a:rPr>
              <a:t>0</a:t>
            </a:r>
            <a:r>
              <a:rPr kumimoji="0" lang="en-US" altLang="ja-JP" sz="2000" i="1" dirty="0">
                <a:solidFill>
                  <a:srgbClr val="FF0000"/>
                </a:solidFill>
                <a:latin typeface="+mn-lt"/>
                <a:cs typeface="Tahoma" pitchFamily="34" charset="0"/>
              </a:rPr>
              <a:t>,Y</a:t>
            </a:r>
            <a:r>
              <a:rPr kumimoji="0" lang="en-US" altLang="ja-JP" sz="2000" i="1" baseline="-25000" dirty="0">
                <a:solidFill>
                  <a:srgbClr val="FF0000"/>
                </a:solidFill>
                <a:latin typeface="+mn-lt"/>
                <a:cs typeface="Tahoma" pitchFamily="34" charset="0"/>
              </a:rPr>
              <a:t>0</a:t>
            </a:r>
            <a:r>
              <a:rPr kumimoji="0" lang="en-US" altLang="ja-JP" sz="2000" i="1" dirty="0">
                <a:solidFill>
                  <a:srgbClr val="FF0000"/>
                </a:solidFill>
                <a:latin typeface="+mn-lt"/>
                <a:cs typeface="Tahoma" pitchFamily="34" charset="0"/>
              </a:rPr>
              <a:t>,Z</a:t>
            </a:r>
            <a:r>
              <a:rPr kumimoji="0" lang="en-US" altLang="ja-JP" sz="2000" i="1" baseline="-25000" dirty="0">
                <a:solidFill>
                  <a:srgbClr val="FF0000"/>
                </a:solidFill>
                <a:latin typeface="+mn-lt"/>
                <a:cs typeface="Tahoma" pitchFamily="34" charset="0"/>
              </a:rPr>
              <a:t>0</a:t>
            </a:r>
            <a:r>
              <a:rPr kumimoji="0" lang="ja-JP" altLang="en-US" sz="2000" dirty="0" err="1">
                <a:latin typeface="+mn-lt"/>
                <a:cs typeface="Tahoma" pitchFamily="34" charset="0"/>
              </a:rPr>
              <a:t>は平</a:t>
            </a:r>
            <a:r>
              <a:rPr kumimoji="0" lang="ja-JP" altLang="en-US" sz="2000" dirty="0">
                <a:latin typeface="+mn-lt"/>
                <a:cs typeface="Tahoma" pitchFamily="34" charset="0"/>
              </a:rPr>
              <a:t>行移動を表す</a:t>
            </a:r>
            <a:r>
              <a:rPr kumimoji="0" lang="en-US" altLang="ja-JP" sz="2000" dirty="0">
                <a:latin typeface="+mn-lt"/>
                <a:cs typeface="Tahoma" pitchFamily="34" charset="0"/>
              </a:rPr>
              <a:t>X,Y,Z</a:t>
            </a:r>
            <a:r>
              <a:rPr kumimoji="0" lang="ja-JP" altLang="en-US" sz="2000" dirty="0">
                <a:latin typeface="+mn-lt"/>
                <a:cs typeface="Tahoma" pitchFamily="34" charset="0"/>
              </a:rPr>
              <a:t>成分</a:t>
            </a:r>
            <a:endParaRPr kumimoji="0" lang="en-US" altLang="ja-JP" sz="2000" dirty="0">
              <a:latin typeface="+mn-lt"/>
              <a:cs typeface="Tahoma" pitchFamily="34" charset="0"/>
            </a:endParaRPr>
          </a:p>
          <a:p>
            <a:pPr>
              <a:spcBef>
                <a:spcPct val="0"/>
              </a:spcBef>
            </a:pPr>
            <a:r>
              <a:rPr kumimoji="0" lang="en-US" altLang="ja-JP" sz="2000" i="1" dirty="0">
                <a:solidFill>
                  <a:srgbClr val="FF0000"/>
                </a:solidFill>
                <a:latin typeface="+mn-lt"/>
                <a:cs typeface="Tahoma" pitchFamily="34" charset="0"/>
              </a:rPr>
              <a:t>B</a:t>
            </a:r>
            <a:r>
              <a:rPr kumimoji="0" lang="en-US" altLang="ja-JP" sz="2000" i="1" baseline="-25000" dirty="0">
                <a:solidFill>
                  <a:srgbClr val="FF0000"/>
                </a:solidFill>
                <a:latin typeface="+mn-lt"/>
                <a:cs typeface="Tahoma" pitchFamily="34" charset="0"/>
              </a:rPr>
              <a:t>1</a:t>
            </a:r>
            <a:r>
              <a:rPr kumimoji="0" lang="ja-JP" altLang="en-US" sz="2000" dirty="0">
                <a:latin typeface="+mn-lt"/>
                <a:cs typeface="Tahoma" pitchFamily="34" charset="0"/>
              </a:rPr>
              <a:t>～</a:t>
            </a:r>
            <a:r>
              <a:rPr kumimoji="0" lang="en-US" altLang="ja-JP" sz="2000" i="1" dirty="0">
                <a:solidFill>
                  <a:srgbClr val="FF0000"/>
                </a:solidFill>
                <a:latin typeface="+mn-lt"/>
                <a:cs typeface="Tahoma" pitchFamily="34" charset="0"/>
              </a:rPr>
              <a:t>B</a:t>
            </a:r>
            <a:r>
              <a:rPr kumimoji="0" lang="en-US" altLang="ja-JP" sz="2000" i="1" baseline="-25000" dirty="0">
                <a:solidFill>
                  <a:srgbClr val="FF0000"/>
                </a:solidFill>
                <a:latin typeface="+mn-lt"/>
                <a:cs typeface="Tahoma" pitchFamily="34" charset="0"/>
              </a:rPr>
              <a:t>9</a:t>
            </a:r>
            <a:r>
              <a:rPr kumimoji="0" lang="ja-JP" altLang="en-US" sz="2000" dirty="0">
                <a:latin typeface="+mn-lt"/>
                <a:cs typeface="Tahoma" pitchFamily="34" charset="0"/>
              </a:rPr>
              <a:t>は回転行列の各成分</a:t>
            </a:r>
            <a:endParaRPr kumimoji="0" lang="en-US" altLang="ja-JP" sz="2000" dirty="0">
              <a:latin typeface="+mn-lt"/>
              <a:cs typeface="Tahoma" pitchFamily="34" charset="0"/>
            </a:endParaRPr>
          </a:p>
          <a:p>
            <a:pPr>
              <a:spcBef>
                <a:spcPct val="0"/>
              </a:spcBef>
            </a:pPr>
            <a:r>
              <a:rPr kumimoji="0" lang="en-US" altLang="ja-JP" sz="2000" i="1" dirty="0">
                <a:solidFill>
                  <a:srgbClr val="FF0000"/>
                </a:solidFill>
                <a:latin typeface="+mn-lt"/>
                <a:cs typeface="Tahoma" pitchFamily="34" charset="0"/>
              </a:rPr>
              <a:t>M</a:t>
            </a:r>
            <a:r>
              <a:rPr kumimoji="0" lang="ja-JP" altLang="en-US" sz="2000" dirty="0">
                <a:latin typeface="+mn-lt"/>
                <a:cs typeface="Tahoma" pitchFamily="34" charset="0"/>
              </a:rPr>
              <a:t>で変換式を選択 （</a:t>
            </a:r>
            <a:r>
              <a:rPr kumimoji="0" lang="en-US" altLang="ja-JP" sz="2000" i="1" dirty="0">
                <a:latin typeface="+mn-lt"/>
                <a:cs typeface="Tahoma" pitchFamily="34" charset="0"/>
              </a:rPr>
              <a:t>M</a:t>
            </a:r>
            <a:r>
              <a:rPr kumimoji="0" lang="en-US" altLang="ja-JP" sz="2000" dirty="0">
                <a:latin typeface="+mn-lt"/>
                <a:cs typeface="Tahoma" pitchFamily="34" charset="0"/>
              </a:rPr>
              <a:t>=-1</a:t>
            </a:r>
            <a:r>
              <a:rPr kumimoji="0" lang="ja-JP" altLang="en-US" sz="2000" dirty="0">
                <a:latin typeface="+mn-lt"/>
                <a:cs typeface="Tahoma" pitchFamily="34" charset="0"/>
              </a:rPr>
              <a:t>の変換式はマニュアル</a:t>
            </a:r>
            <a:r>
              <a:rPr kumimoji="0" lang="en-US" altLang="ja-JP" sz="2000" dirty="0">
                <a:latin typeface="+mn-lt"/>
                <a:cs typeface="Tahoma" pitchFamily="34" charset="0"/>
              </a:rPr>
              <a:t>[transform]</a:t>
            </a:r>
            <a:r>
              <a:rPr kumimoji="0" lang="ja-JP" altLang="en-US" sz="2000" dirty="0">
                <a:latin typeface="+mn-lt"/>
                <a:cs typeface="Tahoma" pitchFamily="34" charset="0"/>
              </a:rPr>
              <a:t>セクション参照）</a:t>
            </a:r>
          </a:p>
        </p:txBody>
      </p:sp>
      <p:sp>
        <p:nvSpPr>
          <p:cNvPr id="5129" name="Text Box 1031"/>
          <p:cNvSpPr txBox="1">
            <a:spLocks noChangeArrowheads="1"/>
          </p:cNvSpPr>
          <p:nvPr/>
        </p:nvSpPr>
        <p:spPr bwMode="auto">
          <a:xfrm>
            <a:off x="765101" y="1488455"/>
            <a:ext cx="7410450" cy="86042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 Transform ]</a:t>
            </a:r>
          </a:p>
          <a:p>
            <a:pPr eaLnBrk="1" hangingPunct="1">
              <a:spcBef>
                <a:spcPct val="0"/>
              </a:spcBef>
              <a:buFontTx/>
              <a:buNone/>
            </a:pPr>
            <a:r>
              <a:rPr lang="pt-BR" altLang="ja-JP" sz="2000" dirty="0">
                <a:solidFill>
                  <a:srgbClr val="000000"/>
                </a:solidFill>
                <a:latin typeface="Tahoma" pitchFamily="34" charset="0"/>
              </a:rPr>
              <a:t>    Tr</a:t>
            </a:r>
            <a:r>
              <a:rPr lang="pt-BR" altLang="ja-JP" sz="2000" i="1" dirty="0">
                <a:solidFill>
                  <a:srgbClr val="000000"/>
                </a:solidFill>
                <a:latin typeface="Tahoma" pitchFamily="34" charset="0"/>
              </a:rPr>
              <a:t>n     X</a:t>
            </a:r>
            <a:r>
              <a:rPr lang="pt-BR" altLang="ja-JP" sz="2000" i="1" baseline="-25000" dirty="0">
                <a:solidFill>
                  <a:srgbClr val="000000"/>
                </a:solidFill>
                <a:latin typeface="Tahoma" pitchFamily="34" charset="0"/>
              </a:rPr>
              <a:t>0</a:t>
            </a:r>
            <a:r>
              <a:rPr lang="pt-BR" altLang="ja-JP" sz="2000" i="1" dirty="0">
                <a:solidFill>
                  <a:srgbClr val="000000"/>
                </a:solidFill>
                <a:latin typeface="Tahoma" pitchFamily="34" charset="0"/>
              </a:rPr>
              <a:t>   Y</a:t>
            </a:r>
            <a:r>
              <a:rPr lang="pt-BR" altLang="ja-JP" sz="2000" i="1" baseline="-25000" dirty="0">
                <a:solidFill>
                  <a:srgbClr val="000000"/>
                </a:solidFill>
                <a:latin typeface="Tahoma" pitchFamily="34" charset="0"/>
              </a:rPr>
              <a:t>0</a:t>
            </a:r>
            <a:r>
              <a:rPr lang="pt-BR" altLang="ja-JP" sz="2000" i="1" dirty="0">
                <a:solidFill>
                  <a:srgbClr val="000000"/>
                </a:solidFill>
                <a:latin typeface="Tahoma" pitchFamily="34" charset="0"/>
              </a:rPr>
              <a:t>   Z</a:t>
            </a:r>
            <a:r>
              <a:rPr lang="pt-BR" altLang="ja-JP" sz="2000" i="1" baseline="-25000" dirty="0">
                <a:solidFill>
                  <a:srgbClr val="000000"/>
                </a:solidFill>
                <a:latin typeface="Tahoma" pitchFamily="34" charset="0"/>
              </a:rPr>
              <a:t>0</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1 </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2</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3</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4</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5 </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6</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7 </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8 </a:t>
            </a:r>
            <a:r>
              <a:rPr lang="pt-BR" altLang="ja-JP" sz="2000" i="1" dirty="0">
                <a:solidFill>
                  <a:srgbClr val="000000"/>
                </a:solidFill>
                <a:latin typeface="Tahoma" pitchFamily="34" charset="0"/>
              </a:rPr>
              <a:t>  B</a:t>
            </a:r>
            <a:r>
              <a:rPr lang="pt-BR" altLang="ja-JP" sz="2000" i="1" baseline="-25000" dirty="0">
                <a:solidFill>
                  <a:srgbClr val="000000"/>
                </a:solidFill>
                <a:latin typeface="Tahoma" pitchFamily="34" charset="0"/>
              </a:rPr>
              <a:t>9 </a:t>
            </a:r>
            <a:r>
              <a:rPr lang="pt-BR" altLang="ja-JP" sz="2000" i="1" dirty="0">
                <a:solidFill>
                  <a:srgbClr val="000000"/>
                </a:solidFill>
                <a:latin typeface="Tahoma" pitchFamily="34" charset="0"/>
              </a:rPr>
              <a:t>  M</a:t>
            </a:r>
          </a:p>
        </p:txBody>
      </p:sp>
      <p:sp>
        <p:nvSpPr>
          <p:cNvPr id="2" name="テキスト ボックス 1"/>
          <p:cNvSpPr txBox="1"/>
          <p:nvPr/>
        </p:nvSpPr>
        <p:spPr>
          <a:xfrm>
            <a:off x="765101" y="2605632"/>
            <a:ext cx="1835150" cy="400110"/>
          </a:xfrm>
          <a:prstGeom prst="rect">
            <a:avLst/>
          </a:prstGeom>
          <a:noFill/>
        </p:spPr>
        <p:txBody>
          <a:bodyPr>
            <a:spAutoFit/>
          </a:bodyPr>
          <a:lstStyle/>
          <a:p>
            <a:pPr>
              <a:defRPr/>
            </a:pPr>
            <a:r>
              <a:rPr lang="en-US" altLang="ja-JP" sz="2000" i="1" dirty="0">
                <a:latin typeface="+mn-lt"/>
              </a:rPr>
              <a:t>M</a:t>
            </a:r>
            <a:r>
              <a:rPr lang="en-US" altLang="ja-JP" sz="2000" dirty="0">
                <a:latin typeface="+mn-lt"/>
              </a:rPr>
              <a:t>=1</a:t>
            </a:r>
            <a:r>
              <a:rPr lang="ja-JP" altLang="en-US" sz="2000" dirty="0">
                <a:latin typeface="+mn-lt"/>
              </a:rPr>
              <a:t>のとき</a:t>
            </a:r>
          </a:p>
        </p:txBody>
      </p:sp>
      <mc:AlternateContent xmlns:mc="http://schemas.openxmlformats.org/markup-compatibility/2006" xmlns:a14="http://schemas.microsoft.com/office/drawing/2010/main">
        <mc:Choice Requires="a14">
          <p:sp>
            <p:nvSpPr>
              <p:cNvPr id="4" name="テキスト ボックス 3"/>
              <p:cNvSpPr txBox="1"/>
              <p:nvPr/>
            </p:nvSpPr>
            <p:spPr>
              <a:xfrm>
                <a:off x="1259632" y="3005742"/>
                <a:ext cx="5057923" cy="1281376"/>
              </a:xfrm>
              <a:prstGeom prst="rect">
                <a:avLst/>
              </a:prstGeom>
              <a:noFill/>
            </p:spPr>
            <p:txBody>
              <a:bodyPr wrap="none" rtlCol="0">
                <a:spAutoFit/>
              </a:bodyPr>
              <a:lstStyle/>
              <a:p>
                <a14:m>
                  <m:oMath xmlns:m="http://schemas.openxmlformats.org/officeDocument/2006/math">
                    <m:d>
                      <m:dPr>
                        <m:ctrlPr>
                          <a:rPr kumimoji="1" lang="en-US" altLang="ja-JP" i="1" smtClean="0">
                            <a:latin typeface="Cambria Math"/>
                          </a:rPr>
                        </m:ctrlPr>
                      </m:dPr>
                      <m:e>
                        <m:m>
                          <m:mPr>
                            <m:mcs>
                              <m:mc>
                                <m:mcPr>
                                  <m:count m:val="1"/>
                                  <m:mcJc m:val="center"/>
                                </m:mcPr>
                              </m:mc>
                            </m:mcs>
                            <m:ctrlPr>
                              <a:rPr kumimoji="1" lang="en-US" altLang="ja-JP" i="1" smtClean="0">
                                <a:latin typeface="Cambria Math"/>
                              </a:rPr>
                            </m:ctrlPr>
                          </m:mPr>
                          <m:mr>
                            <m:e>
                              <m:r>
                                <m:rPr>
                                  <m:brk m:alnAt="7"/>
                                </m:rPr>
                                <a:rPr kumimoji="1" lang="en-US" altLang="ja-JP" b="0" i="1" smtClean="0">
                                  <a:latin typeface="Cambria Math"/>
                                </a:rPr>
                                <m:t>𝑥</m:t>
                              </m:r>
                              <m:r>
                                <a:rPr kumimoji="1" lang="en-US" altLang="ja-JP" b="0" i="1" smtClean="0">
                                  <a:latin typeface="Cambria Math"/>
                                </a:rPr>
                                <m:t>′</m:t>
                              </m:r>
                            </m:e>
                          </m:mr>
                          <m:mr>
                            <m:e>
                              <m:r>
                                <a:rPr kumimoji="1" lang="en-US" altLang="ja-JP" b="0" i="1" smtClean="0">
                                  <a:latin typeface="Cambria Math"/>
                                </a:rPr>
                                <m:t>𝑦</m:t>
                              </m:r>
                              <m:r>
                                <a:rPr kumimoji="1" lang="en-US" altLang="ja-JP" b="0" i="1" smtClean="0">
                                  <a:latin typeface="Cambria Math"/>
                                </a:rPr>
                                <m:t>′</m:t>
                              </m:r>
                            </m:e>
                          </m:mr>
                          <m:mr>
                            <m:e>
                              <m:r>
                                <a:rPr kumimoji="1" lang="en-US" altLang="ja-JP" b="0" i="1" smtClean="0">
                                  <a:latin typeface="Cambria Math"/>
                                </a:rPr>
                                <m:t>𝑧</m:t>
                              </m:r>
                              <m:r>
                                <a:rPr kumimoji="1" lang="en-US" altLang="ja-JP" b="0" i="1" smtClean="0">
                                  <a:latin typeface="Cambria Math"/>
                                </a:rPr>
                                <m:t>′</m:t>
                              </m:r>
                            </m:e>
                          </m:mr>
                        </m:m>
                      </m:e>
                    </m:d>
                    <m:r>
                      <a:rPr kumimoji="1" lang="en-US" altLang="ja-JP" b="0" i="1" smtClean="0">
                        <a:latin typeface="Cambria Math"/>
                      </a:rPr>
                      <m:t>=</m:t>
                    </m:r>
                    <m:d>
                      <m:dPr>
                        <m:ctrlPr>
                          <a:rPr kumimoji="1" lang="en-US" altLang="ja-JP" b="0" i="1" smtClean="0">
                            <a:latin typeface="Cambria Math"/>
                          </a:rPr>
                        </m:ctrlPr>
                      </m:dPr>
                      <m:e>
                        <m:m>
                          <m:mPr>
                            <m:mcs>
                              <m:mc>
                                <m:mcPr>
                                  <m:count m:val="3"/>
                                  <m:mcJc m:val="center"/>
                                </m:mcPr>
                              </m:mc>
                            </m:mcs>
                            <m:ctrlPr>
                              <a:rPr kumimoji="1" lang="en-US" altLang="ja-JP" b="0" i="1" smtClean="0">
                                <a:latin typeface="Cambria Math"/>
                              </a:rPr>
                            </m:ctrlPr>
                          </m:mPr>
                          <m:mr>
                            <m:e>
                              <m:sSub>
                                <m:sSubPr>
                                  <m:ctrlPr>
                                    <a:rPr kumimoji="1" lang="en-US" altLang="ja-JP" b="0" i="1" smtClean="0">
                                      <a:latin typeface="Cambria Math"/>
                                    </a:rPr>
                                  </m:ctrlPr>
                                </m:sSubPr>
                                <m:e>
                                  <m:r>
                                    <a:rPr kumimoji="1" lang="en-US" altLang="ja-JP" b="0" i="1" smtClean="0">
                                      <a:latin typeface="Cambria Math"/>
                                    </a:rPr>
                                    <m:t>𝐵</m:t>
                                  </m:r>
                                </m:e>
                                <m:sub>
                                  <m:r>
                                    <a:rPr kumimoji="1" lang="en-US" altLang="ja-JP" b="0" i="1" smtClean="0">
                                      <a:latin typeface="Cambria Math"/>
                                    </a:rPr>
                                    <m:t>1</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4</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7</m:t>
                                  </m:r>
                                </m:sub>
                              </m:sSub>
                            </m:e>
                          </m:mr>
                          <m:mr>
                            <m:e>
                              <m:sSub>
                                <m:sSubPr>
                                  <m:ctrlPr>
                                    <a:rPr lang="en-US" altLang="ja-JP" i="1">
                                      <a:latin typeface="Cambria Math"/>
                                    </a:rPr>
                                  </m:ctrlPr>
                                </m:sSubPr>
                                <m:e>
                                  <m:r>
                                    <a:rPr lang="en-US" altLang="ja-JP" i="1">
                                      <a:latin typeface="Cambria Math"/>
                                    </a:rPr>
                                    <m:t>𝐵</m:t>
                                  </m:r>
                                </m:e>
                                <m:sub>
                                  <m:r>
                                    <a:rPr lang="en-US" altLang="ja-JP" b="0" i="1" smtClean="0">
                                      <a:latin typeface="Cambria Math"/>
                                    </a:rPr>
                                    <m:t>2</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5</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8</m:t>
                                  </m:r>
                                </m:sub>
                              </m:sSub>
                            </m:e>
                          </m:mr>
                          <m:mr>
                            <m:e>
                              <m:sSub>
                                <m:sSubPr>
                                  <m:ctrlPr>
                                    <a:rPr lang="en-US" altLang="ja-JP" i="1">
                                      <a:latin typeface="Cambria Math"/>
                                    </a:rPr>
                                  </m:ctrlPr>
                                </m:sSubPr>
                                <m:e>
                                  <m:r>
                                    <a:rPr lang="en-US" altLang="ja-JP" i="1">
                                      <a:latin typeface="Cambria Math"/>
                                    </a:rPr>
                                    <m:t>𝐵</m:t>
                                  </m:r>
                                </m:e>
                                <m:sub>
                                  <m:r>
                                    <a:rPr lang="en-US" altLang="ja-JP" b="0" i="1" smtClean="0">
                                      <a:latin typeface="Cambria Math"/>
                                    </a:rPr>
                                    <m:t>3</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6</m:t>
                                  </m:r>
                                </m:sub>
                              </m:sSub>
                            </m:e>
                            <m:e>
                              <m:sSub>
                                <m:sSubPr>
                                  <m:ctrlPr>
                                    <a:rPr lang="en-US" altLang="ja-JP" i="1">
                                      <a:latin typeface="Cambria Math"/>
                                    </a:rPr>
                                  </m:ctrlPr>
                                </m:sSubPr>
                                <m:e>
                                  <m:r>
                                    <a:rPr lang="en-US" altLang="ja-JP" i="1">
                                      <a:latin typeface="Cambria Math"/>
                                    </a:rPr>
                                    <m:t>𝐵</m:t>
                                  </m:r>
                                </m:e>
                                <m:sub>
                                  <m:r>
                                    <a:rPr lang="en-US" altLang="ja-JP" b="0" i="1" smtClean="0">
                                      <a:latin typeface="Cambria Math"/>
                                    </a:rPr>
                                    <m:t>9</m:t>
                                  </m:r>
                                </m:sub>
                              </m:sSub>
                            </m:e>
                          </m:mr>
                        </m:m>
                      </m:e>
                    </m:d>
                    <m:d>
                      <m:dPr>
                        <m:ctrlPr>
                          <a:rPr kumimoji="1" lang="en-US" altLang="ja-JP" b="0" i="1" smtClean="0">
                            <a:latin typeface="Cambria Math"/>
                          </a:rPr>
                        </m:ctrlPr>
                      </m:dPr>
                      <m:e>
                        <m:m>
                          <m:mPr>
                            <m:mcs>
                              <m:mc>
                                <m:mcPr>
                                  <m:count m:val="1"/>
                                  <m:mcJc m:val="center"/>
                                </m:mcPr>
                              </m:mc>
                            </m:mcs>
                            <m:ctrlPr>
                              <a:rPr kumimoji="1" lang="en-US" altLang="ja-JP" b="0" i="1" smtClean="0">
                                <a:latin typeface="Cambria Math"/>
                              </a:rPr>
                            </m:ctrlPr>
                          </m:mPr>
                          <m:mr>
                            <m:e>
                              <m:r>
                                <m:rPr>
                                  <m:brk m:alnAt="7"/>
                                </m:rPr>
                                <a:rPr kumimoji="1" lang="en-US" altLang="ja-JP" b="0" i="1" smtClean="0">
                                  <a:latin typeface="Cambria Math"/>
                                </a:rPr>
                                <m:t>𝑥</m:t>
                              </m:r>
                            </m:e>
                          </m:mr>
                          <m:mr>
                            <m:e>
                              <m:r>
                                <a:rPr kumimoji="1" lang="en-US" altLang="ja-JP" b="0" i="1" smtClean="0">
                                  <a:latin typeface="Cambria Math"/>
                                </a:rPr>
                                <m:t>𝑦</m:t>
                              </m:r>
                            </m:e>
                          </m:mr>
                          <m:mr>
                            <m:e>
                              <m:r>
                                <a:rPr kumimoji="1" lang="en-US" altLang="ja-JP" b="0" i="1" smtClean="0">
                                  <a:latin typeface="Cambria Math"/>
                                </a:rPr>
                                <m:t>𝑧</m:t>
                              </m:r>
                            </m:e>
                          </m:mr>
                        </m:m>
                      </m:e>
                    </m:d>
                  </m:oMath>
                </a14:m>
                <a:r>
                  <a:rPr kumimoji="1" lang="en-US" altLang="ja-JP" dirty="0"/>
                  <a:t> +  </a:t>
                </a:r>
                <a14:m>
                  <m:oMath xmlns:m="http://schemas.openxmlformats.org/officeDocument/2006/math">
                    <m:d>
                      <m:dPr>
                        <m:ctrlPr>
                          <a:rPr kumimoji="1" lang="en-US" altLang="ja-JP" i="1" smtClean="0">
                            <a:latin typeface="Cambria Math"/>
                          </a:rPr>
                        </m:ctrlPr>
                      </m:dPr>
                      <m:e>
                        <m:m>
                          <m:mPr>
                            <m:mcs>
                              <m:mc>
                                <m:mcPr>
                                  <m:count m:val="1"/>
                                  <m:mcJc m:val="center"/>
                                </m:mcPr>
                              </m:mc>
                            </m:mcs>
                            <m:ctrlPr>
                              <a:rPr kumimoji="1" lang="en-US" altLang="ja-JP" i="1" smtClean="0">
                                <a:latin typeface="Cambria Math"/>
                              </a:rPr>
                            </m:ctrlPr>
                          </m:mPr>
                          <m:mr>
                            <m:e>
                              <m:sSub>
                                <m:sSubPr>
                                  <m:ctrlPr>
                                    <a:rPr kumimoji="1" lang="en-US" altLang="ja-JP" i="1" smtClean="0">
                                      <a:latin typeface="Cambria Math"/>
                                    </a:rPr>
                                  </m:ctrlPr>
                                </m:sSubPr>
                                <m:e>
                                  <m:r>
                                    <a:rPr kumimoji="1" lang="en-US" altLang="ja-JP" b="0" i="1" smtClean="0">
                                      <a:latin typeface="Cambria Math"/>
                                    </a:rPr>
                                    <m:t>𝑋</m:t>
                                  </m:r>
                                </m:e>
                                <m:sub>
                                  <m:r>
                                    <a:rPr kumimoji="1" lang="en-US" altLang="ja-JP" b="0" i="1" smtClean="0">
                                      <a:latin typeface="Cambria Math"/>
                                    </a:rPr>
                                    <m:t>0</m:t>
                                  </m:r>
                                </m:sub>
                              </m:sSub>
                            </m:e>
                          </m:mr>
                          <m:mr>
                            <m:e>
                              <m:sSub>
                                <m:sSubPr>
                                  <m:ctrlPr>
                                    <a:rPr lang="en-US" altLang="ja-JP" i="1">
                                      <a:latin typeface="Cambria Math"/>
                                    </a:rPr>
                                  </m:ctrlPr>
                                </m:sSubPr>
                                <m:e>
                                  <m:r>
                                    <a:rPr lang="en-US" altLang="ja-JP" b="0" i="1" smtClean="0">
                                      <a:latin typeface="Cambria Math"/>
                                    </a:rPr>
                                    <m:t>𝑌</m:t>
                                  </m:r>
                                </m:e>
                                <m:sub>
                                  <m:r>
                                    <a:rPr lang="en-US" altLang="ja-JP" b="0" i="1" smtClean="0">
                                      <a:latin typeface="Cambria Math"/>
                                    </a:rPr>
                                    <m:t>0</m:t>
                                  </m:r>
                                </m:sub>
                              </m:sSub>
                            </m:e>
                          </m:mr>
                          <m:mr>
                            <m:e>
                              <m:sSub>
                                <m:sSubPr>
                                  <m:ctrlPr>
                                    <a:rPr lang="en-US" altLang="ja-JP" i="1">
                                      <a:latin typeface="Cambria Math"/>
                                    </a:rPr>
                                  </m:ctrlPr>
                                </m:sSubPr>
                                <m:e>
                                  <m:r>
                                    <a:rPr lang="en-US" altLang="ja-JP" b="0" i="1" smtClean="0">
                                      <a:latin typeface="Cambria Math"/>
                                    </a:rPr>
                                    <m:t>𝑍</m:t>
                                  </m:r>
                                </m:e>
                                <m:sub>
                                  <m:r>
                                    <a:rPr lang="en-US" altLang="ja-JP" b="0" i="1" smtClean="0">
                                      <a:latin typeface="Cambria Math"/>
                                    </a:rPr>
                                    <m:t>0</m:t>
                                  </m:r>
                                </m:sub>
                              </m:sSub>
                            </m:e>
                          </m:mr>
                        </m:m>
                      </m:e>
                    </m:d>
                  </m:oMath>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259632" y="3005742"/>
                <a:ext cx="5057923" cy="1281376"/>
              </a:xfrm>
              <a:prstGeom prst="rect">
                <a:avLst/>
              </a:prstGeom>
              <a:blipFill rotWithShape="1">
                <a:blip r:embed="rId3"/>
                <a:stretch>
                  <a:fillRect/>
                </a:stretch>
              </a:blipFill>
            </p:spPr>
            <p:txBody>
              <a:bodyPr/>
              <a:lstStyle/>
              <a:p>
                <a:r>
                  <a:rPr lang="ja-JP" altLang="en-US">
                    <a:noFill/>
                  </a:rPr>
                  <a:t> </a:t>
                </a:r>
              </a:p>
            </p:txBody>
          </p:sp>
        </mc:Fallback>
      </mc:AlternateContent>
      <p:sp>
        <p:nvSpPr>
          <p:cNvPr id="13" name="テキスト ボックス 12"/>
          <p:cNvSpPr txBox="1">
            <a:spLocks noChangeArrowheads="1"/>
          </p:cNvSpPr>
          <p:nvPr/>
        </p:nvSpPr>
        <p:spPr bwMode="auto">
          <a:xfrm>
            <a:off x="1835696" y="940658"/>
            <a:ext cx="55922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spcBef>
                <a:spcPct val="0"/>
              </a:spcBef>
              <a:buNone/>
            </a:pPr>
            <a:r>
              <a:rPr lang="ja-JP" altLang="en-US" sz="2000" dirty="0">
                <a:solidFill>
                  <a:srgbClr val="FF0000"/>
                </a:solidFill>
                <a:latin typeface="+mn-lt"/>
              </a:rPr>
              <a:t>任意の回転を定義する場合は</a:t>
            </a:r>
            <a:r>
              <a:rPr lang="en-US" altLang="ja-JP" sz="2000" i="1" dirty="0">
                <a:solidFill>
                  <a:srgbClr val="FF0000"/>
                </a:solidFill>
                <a:latin typeface="+mn-lt"/>
              </a:rPr>
              <a:t>M</a:t>
            </a:r>
            <a:r>
              <a:rPr lang="en-US" altLang="ja-JP" sz="2000" dirty="0">
                <a:solidFill>
                  <a:srgbClr val="FF0000"/>
                </a:solidFill>
                <a:latin typeface="+mn-lt"/>
              </a:rPr>
              <a:t>=1,-1</a:t>
            </a:r>
            <a:r>
              <a:rPr lang="ja-JP" altLang="en-US" sz="2000" dirty="0">
                <a:solidFill>
                  <a:srgbClr val="FF0000"/>
                </a:solidFill>
                <a:latin typeface="+mn-lt"/>
              </a:rPr>
              <a:t>を使う。</a:t>
            </a:r>
            <a:endParaRPr lang="en-US" altLang="ja-JP" sz="2000" dirty="0">
              <a:solidFill>
                <a:srgbClr val="FF0000"/>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030"/>
          <p:cNvSpPr txBox="1">
            <a:spLocks noChangeArrowheads="1"/>
          </p:cNvSpPr>
          <p:nvPr/>
        </p:nvSpPr>
        <p:spPr bwMode="auto">
          <a:xfrm>
            <a:off x="6084168" y="3284984"/>
            <a:ext cx="1579563"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a:solidFill>
                  <a:srgbClr val="000000"/>
                </a:solidFill>
                <a:latin typeface="Tahoma" pitchFamily="34" charset="0"/>
              </a:rPr>
              <a:t>track_xy</a:t>
            </a:r>
            <a:r>
              <a:rPr lang="en-US" altLang="ja-JP" sz="2000">
                <a:solidFill>
                  <a:srgbClr val="000000"/>
                </a:solidFill>
                <a:latin typeface="Tahoma" pitchFamily="34" charset="0"/>
              </a:rPr>
              <a:t>.eps</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6</a:t>
            </a:fld>
            <a:endParaRPr lang="en-US" altLang="ja-JP" sz="2400">
              <a:solidFill>
                <a:srgbClr val="000000"/>
              </a:solidFill>
              <a:latin typeface="Tahoma" pitchFamily="34" charset="0"/>
            </a:endParaRPr>
          </a:p>
        </p:txBody>
      </p:sp>
      <p:sp>
        <p:nvSpPr>
          <p:cNvPr id="7178" name="Text Box 1030"/>
          <p:cNvSpPr txBox="1">
            <a:spLocks noChangeArrowheads="1"/>
          </p:cNvSpPr>
          <p:nvPr/>
        </p:nvSpPr>
        <p:spPr bwMode="auto">
          <a:xfrm>
            <a:off x="341313" y="1341165"/>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7179" name="Text Box 1031"/>
          <p:cNvSpPr txBox="1">
            <a:spLocks noChangeArrowheads="1"/>
          </p:cNvSpPr>
          <p:nvPr/>
        </p:nvSpPr>
        <p:spPr bwMode="auto">
          <a:xfrm>
            <a:off x="539750" y="1917427"/>
            <a:ext cx="3598863" cy="2879725"/>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a:solidFill>
                  <a:srgbClr val="000000"/>
                </a:solidFill>
                <a:latin typeface="Tahoma" pitchFamily="34" charset="0"/>
              </a:rPr>
              <a:t>[ M a t e r i a l ]</a:t>
            </a:r>
          </a:p>
          <a:p>
            <a:pPr eaLnBrk="1" hangingPunct="1">
              <a:spcBef>
                <a:spcPct val="0"/>
              </a:spcBef>
              <a:buFontTx/>
              <a:buNone/>
            </a:pPr>
            <a:r>
              <a:rPr lang="pt-BR" altLang="ja-JP" sz="1400">
                <a:solidFill>
                  <a:srgbClr val="000000"/>
                </a:solidFill>
                <a:latin typeface="Tahoma" pitchFamily="34" charset="0"/>
              </a:rPr>
              <a:t>mat[1]    H 2  O 1</a:t>
            </a:r>
          </a:p>
          <a:p>
            <a:pPr eaLnBrk="1" hangingPunct="1">
              <a:spcBef>
                <a:spcPct val="0"/>
              </a:spcBef>
              <a:buFontTx/>
              <a:buNone/>
            </a:pPr>
            <a:endParaRPr lang="pt-BR" altLang="ja-JP" sz="1400">
              <a:solidFill>
                <a:srgbClr val="000000"/>
              </a:solidFill>
              <a:latin typeface="Tahoma" pitchFamily="34" charset="0"/>
            </a:endParaRPr>
          </a:p>
          <a:p>
            <a:pPr eaLnBrk="1" hangingPunct="1">
              <a:spcBef>
                <a:spcPct val="0"/>
              </a:spcBef>
              <a:buFontTx/>
              <a:buNone/>
            </a:pPr>
            <a:r>
              <a:rPr lang="pt-BR" altLang="ja-JP" sz="1400">
                <a:solidFill>
                  <a:srgbClr val="000000"/>
                </a:solidFill>
                <a:latin typeface="Tahoma" pitchFamily="34" charset="0"/>
              </a:rPr>
              <a:t>[ S u r f a c e ]</a:t>
            </a:r>
          </a:p>
          <a:p>
            <a:pPr eaLnBrk="1" hangingPunct="1">
              <a:spcBef>
                <a:spcPct val="0"/>
              </a:spcBef>
              <a:buFontTx/>
              <a:buNone/>
            </a:pPr>
            <a:r>
              <a:rPr lang="pt-BR" altLang="ja-JP" sz="1400">
                <a:solidFill>
                  <a:srgbClr val="000000"/>
                </a:solidFill>
                <a:latin typeface="Tahoma" pitchFamily="34" charset="0"/>
              </a:rPr>
              <a:t>  10  so     500.</a:t>
            </a:r>
          </a:p>
          <a:p>
            <a:pPr eaLnBrk="1" hangingPunct="1">
              <a:spcBef>
                <a:spcPct val="0"/>
              </a:spcBef>
              <a:buFontTx/>
              <a:buNone/>
            </a:pPr>
            <a:r>
              <a:rPr lang="pt-BR" altLang="ja-JP" sz="1400">
                <a:solidFill>
                  <a:srgbClr val="000000"/>
                </a:solidFill>
                <a:latin typeface="Tahoma" pitchFamily="34" charset="0"/>
              </a:rPr>
              <a:t>  11  cz       5.</a:t>
            </a:r>
          </a:p>
          <a:p>
            <a:pPr eaLnBrk="1" hangingPunct="1">
              <a:spcBef>
                <a:spcPct val="0"/>
              </a:spcBef>
              <a:buFontTx/>
              <a:buNone/>
            </a:pPr>
            <a:r>
              <a:rPr lang="pt-BR" altLang="ja-JP" sz="1400">
                <a:solidFill>
                  <a:srgbClr val="000000"/>
                </a:solidFill>
                <a:latin typeface="Tahoma" pitchFamily="34" charset="0"/>
              </a:rPr>
              <a:t>  12  pz       0.</a:t>
            </a:r>
          </a:p>
          <a:p>
            <a:pPr eaLnBrk="1" hangingPunct="1">
              <a:spcBef>
                <a:spcPct val="0"/>
              </a:spcBef>
              <a:buFontTx/>
              <a:buNone/>
            </a:pPr>
            <a:r>
              <a:rPr lang="pt-BR" altLang="ja-JP" sz="1400">
                <a:solidFill>
                  <a:srgbClr val="000000"/>
                </a:solidFill>
                <a:latin typeface="Tahoma" pitchFamily="34" charset="0"/>
              </a:rPr>
              <a:t>  13  pz      10.</a:t>
            </a:r>
          </a:p>
          <a:p>
            <a:pPr eaLnBrk="1" hangingPunct="1">
              <a:spcBef>
                <a:spcPct val="0"/>
              </a:spcBef>
              <a:buFontTx/>
              <a:buNone/>
            </a:pPr>
            <a:endParaRPr lang="pt-BR" altLang="ja-JP" sz="1400">
              <a:solidFill>
                <a:srgbClr val="000000"/>
              </a:solidFill>
              <a:latin typeface="Tahoma" pitchFamily="34" charset="0"/>
            </a:endParaRPr>
          </a:p>
          <a:p>
            <a:pPr eaLnBrk="1" hangingPunct="1">
              <a:spcBef>
                <a:spcPct val="0"/>
              </a:spcBef>
              <a:buFontTx/>
              <a:buNone/>
            </a:pPr>
            <a:r>
              <a:rPr lang="pt-BR" altLang="ja-JP" sz="1400">
                <a:solidFill>
                  <a:srgbClr val="000000"/>
                </a:solidFill>
                <a:latin typeface="Tahoma" pitchFamily="34" charset="0"/>
              </a:rPr>
              <a:t>[ C e l l ]</a:t>
            </a:r>
          </a:p>
          <a:p>
            <a:pPr eaLnBrk="1" hangingPunct="1">
              <a:spcBef>
                <a:spcPct val="0"/>
              </a:spcBef>
              <a:buFontTx/>
              <a:buNone/>
            </a:pPr>
            <a:r>
              <a:rPr lang="pt-BR" altLang="ja-JP" sz="1400">
                <a:solidFill>
                  <a:srgbClr val="000000"/>
                </a:solidFill>
                <a:latin typeface="Tahoma" pitchFamily="34" charset="0"/>
              </a:rPr>
              <a:t> 100    -1           10</a:t>
            </a:r>
          </a:p>
          <a:p>
            <a:pPr eaLnBrk="1" hangingPunct="1">
              <a:spcBef>
                <a:spcPct val="0"/>
              </a:spcBef>
              <a:buFontTx/>
              <a:buNone/>
            </a:pPr>
            <a:r>
              <a:rPr lang="pt-BR" altLang="ja-JP" sz="1400">
                <a:solidFill>
                  <a:srgbClr val="000000"/>
                </a:solidFill>
                <a:latin typeface="Tahoma" pitchFamily="34" charset="0"/>
              </a:rPr>
              <a:t> 101     1 -1.     -11  12  -13</a:t>
            </a:r>
          </a:p>
          <a:p>
            <a:pPr eaLnBrk="1" hangingPunct="1">
              <a:spcBef>
                <a:spcPct val="0"/>
              </a:spcBef>
              <a:buFontTx/>
              <a:buNone/>
            </a:pPr>
            <a:r>
              <a:rPr lang="pt-BR" altLang="ja-JP" sz="1400">
                <a:solidFill>
                  <a:srgbClr val="000000"/>
                </a:solidFill>
                <a:latin typeface="Tahoma" pitchFamily="34" charset="0"/>
              </a:rPr>
              <a:t> 110     0          -10  #101</a:t>
            </a:r>
          </a:p>
        </p:txBody>
      </p:sp>
      <p:sp>
        <p:nvSpPr>
          <p:cNvPr id="7180" name="テキスト ボックス 3"/>
          <p:cNvSpPr txBox="1">
            <a:spLocks noChangeArrowheads="1"/>
          </p:cNvSpPr>
          <p:nvPr/>
        </p:nvSpPr>
        <p:spPr bwMode="auto">
          <a:xfrm>
            <a:off x="2339975" y="5011738"/>
            <a:ext cx="1266825"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a:solidFill>
                  <a:srgbClr val="000000"/>
                </a:solidFill>
              </a:rPr>
              <a:t>半径</a:t>
            </a:r>
            <a:r>
              <a:rPr lang="en-US" altLang="ja-JP" sz="2000">
                <a:solidFill>
                  <a:srgbClr val="000000"/>
                </a:solidFill>
              </a:rPr>
              <a:t>5cm, </a:t>
            </a:r>
          </a:p>
          <a:p>
            <a:pPr eaLnBrk="1" hangingPunct="1">
              <a:spcBef>
                <a:spcPct val="0"/>
              </a:spcBef>
              <a:buFontTx/>
              <a:buNone/>
            </a:pPr>
            <a:r>
              <a:rPr lang="ja-JP" altLang="en-US" sz="2000">
                <a:solidFill>
                  <a:srgbClr val="000000"/>
                </a:solidFill>
              </a:rPr>
              <a:t>高さ</a:t>
            </a:r>
            <a:r>
              <a:rPr lang="en-US" altLang="ja-JP" sz="2000">
                <a:solidFill>
                  <a:srgbClr val="000000"/>
                </a:solidFill>
              </a:rPr>
              <a:t>10cm</a:t>
            </a:r>
          </a:p>
          <a:p>
            <a:pPr eaLnBrk="1" hangingPunct="1">
              <a:spcBef>
                <a:spcPct val="0"/>
              </a:spcBef>
              <a:buFontTx/>
              <a:buNone/>
            </a:pPr>
            <a:r>
              <a:rPr lang="ja-JP" altLang="en-US" sz="2000">
                <a:solidFill>
                  <a:srgbClr val="000000"/>
                </a:solidFill>
              </a:rPr>
              <a:t>の円柱</a:t>
            </a:r>
          </a:p>
        </p:txBody>
      </p:sp>
      <p:sp>
        <p:nvSpPr>
          <p:cNvPr id="7182" name="AutoShape 22"/>
          <p:cNvSpPr>
            <a:spLocks noChangeArrowheads="1"/>
          </p:cNvSpPr>
          <p:nvPr/>
        </p:nvSpPr>
        <p:spPr bwMode="auto">
          <a:xfrm rot="-5400000">
            <a:off x="1023938" y="4922837"/>
            <a:ext cx="1079500" cy="1120775"/>
          </a:xfrm>
          <a:prstGeom prst="can">
            <a:avLst>
              <a:gd name="adj" fmla="val 41717"/>
            </a:avLst>
          </a:prstGeom>
          <a:solidFill>
            <a:srgbClr val="99CCFF"/>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83" name="テキスト ボックス 16"/>
          <p:cNvSpPr txBox="1">
            <a:spLocks noChangeArrowheads="1"/>
          </p:cNvSpPr>
          <p:nvPr/>
        </p:nvSpPr>
        <p:spPr bwMode="auto">
          <a:xfrm>
            <a:off x="2699792" y="982346"/>
            <a:ext cx="2607171" cy="4001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err="1">
                <a:latin typeface="+mn-lt"/>
              </a:rPr>
              <a:t>icntl</a:t>
            </a:r>
            <a:r>
              <a:rPr lang="en-US" altLang="ja-JP" sz="2000" dirty="0">
                <a:latin typeface="+mn-lt"/>
              </a:rPr>
              <a:t>=8</a:t>
            </a:r>
            <a:r>
              <a:rPr lang="ja-JP" altLang="en-US" sz="2000" dirty="0">
                <a:latin typeface="+mn-lt"/>
              </a:rPr>
              <a:t>で</a:t>
            </a:r>
            <a:r>
              <a:rPr lang="en-US" altLang="ja-JP" sz="2000" dirty="0">
                <a:latin typeface="+mn-lt"/>
              </a:rPr>
              <a:t>PHITS</a:t>
            </a:r>
            <a:r>
              <a:rPr lang="ja-JP" altLang="en-US" sz="2000" dirty="0">
                <a:latin typeface="+mn-lt"/>
              </a:rPr>
              <a:t>を実行</a:t>
            </a:r>
            <a:endParaRPr lang="en-US" altLang="ja-JP" sz="2000" dirty="0">
              <a:latin typeface="+mn-lt"/>
            </a:endParaRPr>
          </a:p>
        </p:txBody>
      </p:sp>
      <p:sp>
        <p:nvSpPr>
          <p:cNvPr id="7185" name="Text Box 1030"/>
          <p:cNvSpPr txBox="1">
            <a:spLocks noChangeArrowheads="1"/>
          </p:cNvSpPr>
          <p:nvPr/>
        </p:nvSpPr>
        <p:spPr bwMode="auto">
          <a:xfrm>
            <a:off x="5975350" y="5929313"/>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l="9496" t="36545" r="34973" b="21100"/>
          <a:stretch>
            <a:fillRect/>
          </a:stretch>
        </p:blipFill>
        <p:spPr bwMode="auto">
          <a:xfrm>
            <a:off x="4629304" y="3866355"/>
            <a:ext cx="3994150"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3"/>
          <p:cNvPicPr>
            <a:picLocks noChangeAspect="1" noChangeArrowheads="1"/>
          </p:cNvPicPr>
          <p:nvPr/>
        </p:nvPicPr>
        <p:blipFill>
          <a:blip r:embed="rId4">
            <a:extLst>
              <a:ext uri="{28A0092B-C50C-407E-A947-70E740481C1C}">
                <a14:useLocalDpi xmlns:a14="http://schemas.microsoft.com/office/drawing/2010/main" val="0"/>
              </a:ext>
            </a:extLst>
          </a:blip>
          <a:srcRect l="10757" t="21101" r="36595" b="8359"/>
          <a:stretch>
            <a:fillRect/>
          </a:stretch>
        </p:blipFill>
        <p:spPr bwMode="auto">
          <a:xfrm>
            <a:off x="5445125" y="908720"/>
            <a:ext cx="264795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txBox="1">
            <a:spLocks noChangeArrowheads="1"/>
          </p:cNvSpPr>
          <p:nvPr/>
        </p:nvSpPr>
        <p:spPr bwMode="auto">
          <a:xfrm>
            <a:off x="215900" y="-127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a:latin typeface="Century Gothic" pitchFamily="34" charset="0"/>
              </a:rPr>
              <a:t>初期設定の確認</a:t>
            </a:r>
            <a:endParaRPr lang="en-US" altLang="ja-JP" sz="4800" kern="0" dirty="0">
              <a:latin typeface="Century Gothic" pitchFamily="34" charset="0"/>
            </a:endParaRPr>
          </a:p>
        </p:txBody>
      </p:sp>
    </p:spTree>
    <p:extLst>
      <p:ext uri="{BB962C8B-B14F-4D97-AF65-F5344CB8AC3E}">
        <p14:creationId xmlns:p14="http://schemas.microsoft.com/office/powerpoint/2010/main" val="254149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7</a:t>
            </a:fld>
            <a:endParaRPr lang="en-US" altLang="ja-JP" sz="2400">
              <a:solidFill>
                <a:srgbClr val="000000"/>
              </a:solidFill>
              <a:latin typeface="Tahoma" pitchFamily="34" charset="0"/>
            </a:endParaRPr>
          </a:p>
        </p:txBody>
      </p:sp>
      <p:sp>
        <p:nvSpPr>
          <p:cNvPr id="7178" name="Text Box 1030"/>
          <p:cNvSpPr txBox="1">
            <a:spLocks noChangeArrowheads="1"/>
          </p:cNvSpPr>
          <p:nvPr/>
        </p:nvSpPr>
        <p:spPr bwMode="auto">
          <a:xfrm>
            <a:off x="403017" y="268939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7179" name="Text Box 1031"/>
          <p:cNvSpPr txBox="1">
            <a:spLocks noChangeArrowheads="1"/>
          </p:cNvSpPr>
          <p:nvPr/>
        </p:nvSpPr>
        <p:spPr bwMode="auto">
          <a:xfrm>
            <a:off x="524530" y="324961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100    -1           10</a:t>
            </a:r>
          </a:p>
          <a:p>
            <a:pPr eaLnBrk="1" hangingPunct="1">
              <a:spcBef>
                <a:spcPct val="0"/>
              </a:spcBef>
              <a:buFontTx/>
              <a:buNone/>
            </a:pPr>
            <a:r>
              <a:rPr lang="pt-BR" altLang="ja-JP" sz="1400" dirty="0">
                <a:solidFill>
                  <a:srgbClr val="000000"/>
                </a:solidFill>
                <a:latin typeface="Tahoma" pitchFamily="34" charset="0"/>
              </a:rPr>
              <a:t> 101     1 -1.     -11  12  -13</a:t>
            </a:r>
            <a:r>
              <a:rPr lang="ja-JP" altLang="en-US" sz="1400" dirty="0">
                <a:solidFill>
                  <a:srgbClr val="000000"/>
                </a:solidFill>
                <a:latin typeface="Tahoma" pitchFamily="34" charset="0"/>
              </a:rPr>
              <a:t>  </a:t>
            </a:r>
            <a:r>
              <a:rPr lang="en-US" altLang="ja-JP" sz="1400" dirty="0" err="1">
                <a:solidFill>
                  <a:srgbClr val="FF0000"/>
                </a:solidFill>
                <a:latin typeface="Tahoma" pitchFamily="34" charset="0"/>
              </a:rPr>
              <a:t>trcl</a:t>
            </a:r>
            <a:r>
              <a:rPr lang="en-US" altLang="ja-JP" sz="1400" dirty="0">
                <a:solidFill>
                  <a:srgbClr val="FF0000"/>
                </a:solidFill>
                <a:latin typeface="Tahoma" pitchFamily="34" charset="0"/>
              </a:rPr>
              <a:t>=</a:t>
            </a:r>
            <a:endParaRPr lang="pt-BR" altLang="ja-JP" sz="1400" dirty="0">
              <a:solidFill>
                <a:srgbClr val="FF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110     0          -10  #101</a:t>
            </a: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Transform ]</a:t>
            </a:r>
          </a:p>
          <a:p>
            <a:pPr eaLnBrk="1" hangingPunct="1">
              <a:spcBef>
                <a:spcPct val="0"/>
              </a:spcBef>
              <a:buFontTx/>
              <a:buNone/>
            </a:pPr>
            <a:r>
              <a:rPr lang="pt-BR" altLang="ja-JP" sz="1400" dirty="0">
                <a:solidFill>
                  <a:srgbClr val="000000"/>
                </a:solidFill>
                <a:latin typeface="Tahoma" pitchFamily="34" charset="0"/>
              </a:rPr>
              <a:t>*tr1    0  0  0    0  0  0    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endParaRPr lang="ja-JP" altLang="en-US" sz="4800" kern="0" dirty="0">
              <a:latin typeface="Century Gothic" panose="020B0502020202020204" pitchFamily="34" charset="0"/>
            </a:endParaRPr>
          </a:p>
        </p:txBody>
      </p:sp>
      <p:sp>
        <p:nvSpPr>
          <p:cNvPr id="19" name="テキスト ボックス 20"/>
          <p:cNvSpPr txBox="1">
            <a:spLocks noChangeArrowheads="1"/>
          </p:cNvSpPr>
          <p:nvPr/>
        </p:nvSpPr>
        <p:spPr bwMode="auto">
          <a:xfrm>
            <a:off x="971600" y="1052810"/>
            <a:ext cx="7272808"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101</a:t>
            </a:r>
            <a:r>
              <a:rPr lang="ja-JP" altLang="en-US" sz="2400" dirty="0">
                <a:solidFill>
                  <a:srgbClr val="000000"/>
                </a:solidFill>
                <a:latin typeface="+mn-lt"/>
              </a:rPr>
              <a:t>の円柱を</a:t>
            </a:r>
            <a:r>
              <a:rPr lang="en-US" altLang="ja-JP" sz="2400" dirty="0">
                <a:solidFill>
                  <a:srgbClr val="000000"/>
                </a:solidFill>
                <a:latin typeface="+mn-lt"/>
              </a:rPr>
              <a:t>Y</a:t>
            </a:r>
            <a:r>
              <a:rPr lang="ja-JP" altLang="en-US" sz="2400" dirty="0">
                <a:solidFill>
                  <a:srgbClr val="000000"/>
                </a:solidFill>
                <a:latin typeface="+mn-lt"/>
              </a:rPr>
              <a:t>軸の周りに</a:t>
            </a:r>
            <a:r>
              <a:rPr lang="en-US" altLang="ja-JP" sz="2400" dirty="0">
                <a:solidFill>
                  <a:srgbClr val="000000"/>
                </a:solidFill>
                <a:latin typeface="+mn-lt"/>
              </a:rPr>
              <a:t>30</a:t>
            </a:r>
            <a:r>
              <a:rPr lang="ja-JP" altLang="en-US" sz="2400" dirty="0">
                <a:solidFill>
                  <a:srgbClr val="000000"/>
                </a:solidFill>
                <a:latin typeface="+mn-lt"/>
              </a:rPr>
              <a:t>度回転させてみよう。</a:t>
            </a:r>
            <a:endParaRPr lang="en-US" altLang="ja-JP" sz="2400" dirty="0">
              <a:solidFill>
                <a:srgbClr val="000000"/>
              </a:solidFill>
              <a:latin typeface="+mn-lt"/>
            </a:endParaRPr>
          </a:p>
        </p:txBody>
      </p:sp>
      <p:sp>
        <p:nvSpPr>
          <p:cNvPr id="21"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l="9496" t="36545" r="34973" b="21100"/>
          <a:stretch>
            <a:fillRect/>
          </a:stretch>
        </p:blipFill>
        <p:spPr bwMode="auto">
          <a:xfrm>
            <a:off x="4629304" y="3405070"/>
            <a:ext cx="3994150"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a:spLocks noChangeArrowheads="1"/>
          </p:cNvSpPr>
          <p:nvPr/>
        </p:nvSpPr>
        <p:spPr bwMode="auto">
          <a:xfrm>
            <a:off x="5639508" y="2996952"/>
            <a:ext cx="1843112"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Y</a:t>
            </a:r>
            <a:r>
              <a:rPr lang="ja-JP" altLang="en-US" sz="2000" dirty="0"/>
              <a:t>軸周りに</a:t>
            </a:r>
            <a:r>
              <a:rPr lang="en-US" altLang="ja-JP" sz="2000" dirty="0"/>
              <a:t>30</a:t>
            </a:r>
            <a:r>
              <a:rPr lang="ja-JP" altLang="en-US" sz="2000" dirty="0"/>
              <a:t>度</a:t>
            </a:r>
          </a:p>
        </p:txBody>
      </p:sp>
      <p:sp>
        <p:nvSpPr>
          <p:cNvPr id="24" name="環状矢印 23"/>
          <p:cNvSpPr/>
          <p:nvPr/>
        </p:nvSpPr>
        <p:spPr>
          <a:xfrm rot="3326629" flipH="1">
            <a:off x="5831681" y="3559059"/>
            <a:ext cx="792163" cy="758825"/>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 name="テキスト ボックス 1"/>
          <p:cNvSpPr txBox="1"/>
          <p:nvPr/>
        </p:nvSpPr>
        <p:spPr>
          <a:xfrm>
            <a:off x="1921460" y="1628800"/>
            <a:ext cx="5468164" cy="830997"/>
          </a:xfrm>
          <a:prstGeom prst="rect">
            <a:avLst/>
          </a:prstGeom>
          <a:noFill/>
        </p:spPr>
        <p:txBody>
          <a:bodyPr wrap="none" rtlCol="0">
            <a:spAutoFit/>
          </a:bodyPr>
          <a:lstStyle/>
          <a:p>
            <a:pPr marL="342900" indent="-342900">
              <a:buFont typeface="Arial" panose="020B0604020202020204" pitchFamily="34" charset="0"/>
              <a:buChar char="•"/>
            </a:pPr>
            <a:r>
              <a:rPr kumimoji="1" lang="en-US" altLang="ja-JP" dirty="0"/>
              <a:t>[transform]</a:t>
            </a:r>
            <a:r>
              <a:rPr kumimoji="1" lang="ja-JP" altLang="en-US" dirty="0"/>
              <a:t>で座標変換を定義する。</a:t>
            </a:r>
            <a:endParaRPr kumimoji="1" lang="en-US" altLang="ja-JP" dirty="0"/>
          </a:p>
          <a:p>
            <a:pPr marL="342900" indent="-342900">
              <a:buFont typeface="Arial" panose="020B0604020202020204" pitchFamily="34" charset="0"/>
              <a:buChar char="•"/>
            </a:pPr>
            <a:r>
              <a:rPr lang="ja-JP" altLang="en-US" dirty="0"/>
              <a:t>定義した座標変換を</a:t>
            </a:r>
            <a:r>
              <a:rPr lang="en-US" altLang="ja-JP" dirty="0"/>
              <a:t>[cell]</a:t>
            </a:r>
            <a:r>
              <a:rPr lang="ja-JP" altLang="en-US" dirty="0"/>
              <a:t>で使用する。</a:t>
            </a:r>
            <a:endParaRPr kumimoji="1" lang="ja-JP" altLang="en-US" dirty="0"/>
          </a:p>
        </p:txBody>
      </p:sp>
      <p:cxnSp>
        <p:nvCxnSpPr>
          <p:cNvPr id="4" name="直線コネクタ 3"/>
          <p:cNvCxnSpPr/>
          <p:nvPr/>
        </p:nvCxnSpPr>
        <p:spPr>
          <a:xfrm>
            <a:off x="2915816" y="3933056"/>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051720" y="4797152"/>
            <a:ext cx="1901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右中かっこ 28"/>
          <p:cNvSpPr/>
          <p:nvPr/>
        </p:nvSpPr>
        <p:spPr>
          <a:xfrm rot="5400000">
            <a:off x="1268468" y="4715762"/>
            <a:ext cx="305270" cy="612067"/>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30" name="テキスト ボックス 29"/>
          <p:cNvSpPr txBox="1"/>
          <p:nvPr/>
        </p:nvSpPr>
        <p:spPr>
          <a:xfrm>
            <a:off x="420872" y="5221427"/>
            <a:ext cx="1256148" cy="707886"/>
          </a:xfrm>
          <a:prstGeom prst="rect">
            <a:avLst/>
          </a:prstGeom>
          <a:noFill/>
          <a:ln w="12700">
            <a:solidFill>
              <a:srgbClr val="0000FF"/>
            </a:solidFill>
          </a:ln>
        </p:spPr>
        <p:txBody>
          <a:bodyPr wrap="square">
            <a:spAutoFit/>
          </a:bodyPr>
          <a:lstStyle/>
          <a:p>
            <a:pPr>
              <a:defRPr/>
            </a:pPr>
            <a:r>
              <a:rPr lang="ja-JP" altLang="en-US" sz="2000" dirty="0">
                <a:latin typeface="+mn-lt"/>
              </a:rPr>
              <a:t>平行移動の各成分</a:t>
            </a:r>
          </a:p>
        </p:txBody>
      </p:sp>
      <p:sp>
        <p:nvSpPr>
          <p:cNvPr id="31" name="テキスト ボックス 30"/>
          <p:cNvSpPr txBox="1"/>
          <p:nvPr/>
        </p:nvSpPr>
        <p:spPr>
          <a:xfrm>
            <a:off x="2051720" y="5221427"/>
            <a:ext cx="1296144" cy="707886"/>
          </a:xfrm>
          <a:prstGeom prst="rect">
            <a:avLst/>
          </a:prstGeom>
          <a:noFill/>
          <a:ln w="12700">
            <a:solidFill>
              <a:srgbClr val="0000FF"/>
            </a:solidFill>
          </a:ln>
        </p:spPr>
        <p:txBody>
          <a:bodyPr wrap="square">
            <a:spAutoFit/>
          </a:bodyPr>
          <a:lstStyle/>
          <a:p>
            <a:pPr>
              <a:defRPr/>
            </a:pPr>
            <a:r>
              <a:rPr lang="ja-JP" altLang="en-US" sz="2000" dirty="0">
                <a:latin typeface="+mn-lt"/>
              </a:rPr>
              <a:t>各軸周り回転角度</a:t>
            </a:r>
          </a:p>
        </p:txBody>
      </p:sp>
      <p:sp>
        <p:nvSpPr>
          <p:cNvPr id="32" name="右中かっこ 31"/>
          <p:cNvSpPr/>
          <p:nvPr/>
        </p:nvSpPr>
        <p:spPr>
          <a:xfrm rot="5400000">
            <a:off x="2010883" y="4709061"/>
            <a:ext cx="340162" cy="590585"/>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86568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l="9549" t="36697" r="34865" b="21100"/>
          <a:stretch>
            <a:fillRect/>
          </a:stretch>
        </p:blipFill>
        <p:spPr bwMode="auto">
          <a:xfrm>
            <a:off x="4644008" y="3409906"/>
            <a:ext cx="3986212"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7176"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7177"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38C69DA2-9F85-48EB-82AF-CCA0E88E93F5}" type="slidenum">
              <a:rPr lang="en-US" altLang="ja-JP" sz="2400">
                <a:solidFill>
                  <a:srgbClr val="000000"/>
                </a:solidFill>
                <a:latin typeface="Tahoma" pitchFamily="34" charset="0"/>
              </a:rPr>
              <a:pPr algn="ctr" eaLnBrk="1" hangingPunct="1">
                <a:spcBef>
                  <a:spcPct val="50000"/>
                </a:spcBef>
                <a:buFontTx/>
                <a:buNone/>
              </a:pPr>
              <a:t>8</a:t>
            </a:fld>
            <a:endParaRPr lang="en-US" altLang="ja-JP" sz="2400">
              <a:solidFill>
                <a:srgbClr val="000000"/>
              </a:solidFill>
              <a:latin typeface="Tahoma" pitchFamily="34" charset="0"/>
            </a:endParaRPr>
          </a:p>
        </p:txBody>
      </p:sp>
      <p:sp>
        <p:nvSpPr>
          <p:cNvPr id="7178" name="Text Box 1030"/>
          <p:cNvSpPr txBox="1">
            <a:spLocks noChangeArrowheads="1"/>
          </p:cNvSpPr>
          <p:nvPr/>
        </p:nvSpPr>
        <p:spPr bwMode="auto">
          <a:xfrm>
            <a:off x="403017" y="268939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7179" name="Text Box 1031"/>
          <p:cNvSpPr txBox="1">
            <a:spLocks noChangeArrowheads="1"/>
          </p:cNvSpPr>
          <p:nvPr/>
        </p:nvSpPr>
        <p:spPr bwMode="auto">
          <a:xfrm>
            <a:off x="524530" y="324961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100    -1           10</a:t>
            </a:r>
          </a:p>
          <a:p>
            <a:pPr eaLnBrk="1" hangingPunct="1">
              <a:spcBef>
                <a:spcPct val="0"/>
              </a:spcBef>
              <a:buFontTx/>
              <a:buNone/>
            </a:pPr>
            <a:r>
              <a:rPr lang="pt-BR" altLang="ja-JP" sz="1400" dirty="0">
                <a:solidFill>
                  <a:srgbClr val="000000"/>
                </a:solidFill>
                <a:latin typeface="Tahoma" pitchFamily="34" charset="0"/>
              </a:rPr>
              <a:t> 101     1 -1.     -11  12  -13</a:t>
            </a:r>
            <a:r>
              <a:rPr lang="ja-JP" altLang="en-US" sz="1400" dirty="0">
                <a:solidFill>
                  <a:srgbClr val="000000"/>
                </a:solidFill>
                <a:latin typeface="Tahoma" pitchFamily="34" charset="0"/>
              </a:rPr>
              <a:t>  </a:t>
            </a:r>
            <a:r>
              <a:rPr lang="en-US" altLang="ja-JP" sz="1400" dirty="0" err="1">
                <a:solidFill>
                  <a:srgbClr val="FF0000"/>
                </a:solidFill>
                <a:latin typeface="Tahoma" pitchFamily="34" charset="0"/>
              </a:rPr>
              <a:t>trcl</a:t>
            </a:r>
            <a:r>
              <a:rPr lang="en-US" altLang="ja-JP" sz="1400" dirty="0">
                <a:solidFill>
                  <a:srgbClr val="FF0000"/>
                </a:solidFill>
                <a:latin typeface="Tahoma" pitchFamily="34" charset="0"/>
              </a:rPr>
              <a:t>=1</a:t>
            </a:r>
            <a:endParaRPr lang="pt-BR" altLang="ja-JP" sz="1400" dirty="0">
              <a:solidFill>
                <a:srgbClr val="FF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110     0          -10  #101</a:t>
            </a:r>
          </a:p>
          <a:p>
            <a:pPr eaLnBrk="1" hangingPunct="1">
              <a:spcBef>
                <a:spcPct val="0"/>
              </a:spcBef>
              <a:buFontTx/>
              <a:buNone/>
            </a:pPr>
            <a:endParaRPr lang="pt-BR" altLang="ja-JP" sz="1400" dirty="0">
              <a:solidFill>
                <a:srgbClr val="000000"/>
              </a:solidFill>
              <a:latin typeface="Tahoma" pitchFamily="34" charset="0"/>
            </a:endParaRPr>
          </a:p>
          <a:p>
            <a:pPr eaLnBrk="1" hangingPunct="1">
              <a:spcBef>
                <a:spcPct val="0"/>
              </a:spcBef>
              <a:buFontTx/>
              <a:buNone/>
            </a:pPr>
            <a:r>
              <a:rPr lang="pt-BR" altLang="ja-JP" sz="1400" dirty="0">
                <a:solidFill>
                  <a:srgbClr val="000000"/>
                </a:solidFill>
                <a:latin typeface="Tahoma" pitchFamily="34" charset="0"/>
              </a:rPr>
              <a:t>[ Transform ]</a:t>
            </a:r>
          </a:p>
          <a:p>
            <a:pPr eaLnBrk="1" hangingPunct="1">
              <a:spcBef>
                <a:spcPct val="0"/>
              </a:spcBef>
              <a:buFontTx/>
              <a:buNone/>
            </a:pPr>
            <a:r>
              <a:rPr lang="pt-BR" altLang="ja-JP" sz="1400" dirty="0">
                <a:solidFill>
                  <a:srgbClr val="000000"/>
                </a:solidFill>
                <a:latin typeface="Tahoma" pitchFamily="34" charset="0"/>
              </a:rPr>
              <a:t>*tr1    0  0  0    0  </a:t>
            </a:r>
            <a:r>
              <a:rPr lang="pt-BR" altLang="ja-JP" sz="1400" dirty="0">
                <a:solidFill>
                  <a:srgbClr val="FF0000"/>
                </a:solidFill>
                <a:latin typeface="Tahoma" pitchFamily="34" charset="0"/>
              </a:rPr>
              <a:t>30</a:t>
            </a:r>
            <a:r>
              <a:rPr lang="pt-BR" altLang="ja-JP" sz="1400" dirty="0">
                <a:solidFill>
                  <a:srgbClr val="000000"/>
                </a:solidFill>
                <a:latin typeface="Tahoma" pitchFamily="34" charset="0"/>
              </a:rPr>
              <a:t>  0    0  0  0  0  0  0    2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18"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1</a:t>
            </a:r>
            <a:r>
              <a:rPr lang="ja-JP" altLang="en-US" sz="4800" kern="0" dirty="0">
                <a:latin typeface="Century Gothic" panose="020B0502020202020204" pitchFamily="34" charset="0"/>
              </a:rPr>
              <a:t>の答え合わせ</a:t>
            </a:r>
          </a:p>
        </p:txBody>
      </p:sp>
      <p:sp>
        <p:nvSpPr>
          <p:cNvPr id="23" name="テキスト ボックス 22"/>
          <p:cNvSpPr txBox="1">
            <a:spLocks noChangeArrowheads="1"/>
          </p:cNvSpPr>
          <p:nvPr/>
        </p:nvSpPr>
        <p:spPr bwMode="auto">
          <a:xfrm>
            <a:off x="5639508" y="2996952"/>
            <a:ext cx="1843112"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Y</a:t>
            </a:r>
            <a:r>
              <a:rPr lang="ja-JP" altLang="en-US" sz="2000" dirty="0"/>
              <a:t>軸周りに</a:t>
            </a:r>
            <a:r>
              <a:rPr lang="en-US" altLang="ja-JP" sz="2000" dirty="0"/>
              <a:t>30</a:t>
            </a:r>
            <a:r>
              <a:rPr lang="ja-JP" altLang="en-US" sz="2000" dirty="0"/>
              <a:t>度</a:t>
            </a:r>
          </a:p>
        </p:txBody>
      </p:sp>
      <p:sp>
        <p:nvSpPr>
          <p:cNvPr id="24" name="環状矢印 23"/>
          <p:cNvSpPr/>
          <p:nvPr/>
        </p:nvSpPr>
        <p:spPr>
          <a:xfrm rot="3326629" flipH="1">
            <a:off x="5831681" y="3559059"/>
            <a:ext cx="792163" cy="758825"/>
          </a:xfrm>
          <a:prstGeom prst="circular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5" name="テキスト ボックス 20"/>
          <p:cNvSpPr txBox="1">
            <a:spLocks noChangeArrowheads="1"/>
          </p:cNvSpPr>
          <p:nvPr/>
        </p:nvSpPr>
        <p:spPr bwMode="auto">
          <a:xfrm>
            <a:off x="1757373" y="5363253"/>
            <a:ext cx="1374467"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latin typeface="Century Gothic" panose="020B0502020202020204" pitchFamily="34" charset="0"/>
              </a:rPr>
              <a:t>Y</a:t>
            </a:r>
            <a:r>
              <a:rPr lang="ja-JP" altLang="en-US" sz="2000" dirty="0">
                <a:solidFill>
                  <a:srgbClr val="FF0000"/>
                </a:solidFill>
                <a:latin typeface="Century Gothic" panose="020B0502020202020204" pitchFamily="34" charset="0"/>
              </a:rPr>
              <a:t>軸周りの回転角度</a:t>
            </a:r>
          </a:p>
        </p:txBody>
      </p:sp>
      <p:sp>
        <p:nvSpPr>
          <p:cNvPr id="26" name="Line 24"/>
          <p:cNvSpPr>
            <a:spLocks noChangeShapeType="1"/>
          </p:cNvSpPr>
          <p:nvPr/>
        </p:nvSpPr>
        <p:spPr bwMode="auto">
          <a:xfrm flipH="1">
            <a:off x="2197100" y="4846519"/>
            <a:ext cx="0" cy="454688"/>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16" name="テキスト ボックス 20"/>
          <p:cNvSpPr txBox="1">
            <a:spLocks noChangeArrowheads="1"/>
          </p:cNvSpPr>
          <p:nvPr/>
        </p:nvSpPr>
        <p:spPr bwMode="auto">
          <a:xfrm>
            <a:off x="971600" y="1052810"/>
            <a:ext cx="7272808" cy="4616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セル</a:t>
            </a:r>
            <a:r>
              <a:rPr lang="en-US" altLang="ja-JP" sz="2400" dirty="0">
                <a:solidFill>
                  <a:srgbClr val="000000"/>
                </a:solidFill>
                <a:latin typeface="+mn-lt"/>
              </a:rPr>
              <a:t>101</a:t>
            </a:r>
            <a:r>
              <a:rPr lang="ja-JP" altLang="en-US" sz="2400" dirty="0">
                <a:solidFill>
                  <a:srgbClr val="000000"/>
                </a:solidFill>
                <a:latin typeface="+mn-lt"/>
              </a:rPr>
              <a:t>の円柱を</a:t>
            </a:r>
            <a:r>
              <a:rPr lang="en-US" altLang="ja-JP" sz="2400" dirty="0">
                <a:solidFill>
                  <a:srgbClr val="000000"/>
                </a:solidFill>
                <a:latin typeface="+mn-lt"/>
              </a:rPr>
              <a:t>Y</a:t>
            </a:r>
            <a:r>
              <a:rPr lang="ja-JP" altLang="en-US" sz="2400" dirty="0">
                <a:solidFill>
                  <a:srgbClr val="000000"/>
                </a:solidFill>
                <a:latin typeface="+mn-lt"/>
              </a:rPr>
              <a:t>軸の周りに</a:t>
            </a:r>
            <a:r>
              <a:rPr lang="en-US" altLang="ja-JP" sz="2400" dirty="0">
                <a:solidFill>
                  <a:srgbClr val="000000"/>
                </a:solidFill>
                <a:latin typeface="+mn-lt"/>
              </a:rPr>
              <a:t>30</a:t>
            </a:r>
            <a:r>
              <a:rPr lang="ja-JP" altLang="en-US" sz="2400" dirty="0">
                <a:solidFill>
                  <a:srgbClr val="000000"/>
                </a:solidFill>
                <a:latin typeface="+mn-lt"/>
              </a:rPr>
              <a:t>度回転させてみよう。</a:t>
            </a:r>
            <a:endParaRPr lang="en-US" altLang="ja-JP" sz="2400" dirty="0">
              <a:solidFill>
                <a:srgbClr val="000000"/>
              </a:solidFill>
              <a:latin typeface="+mn-lt"/>
            </a:endParaRPr>
          </a:p>
        </p:txBody>
      </p:sp>
    </p:spTree>
    <p:extLst>
      <p:ext uri="{BB962C8B-B14F-4D97-AF65-F5344CB8AC3E}">
        <p14:creationId xmlns:p14="http://schemas.microsoft.com/office/powerpoint/2010/main" val="266773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922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[transform]</a:t>
            </a:r>
          </a:p>
        </p:txBody>
      </p:sp>
      <p:sp>
        <p:nvSpPr>
          <p:cNvPr id="922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78089284-98CA-411F-8799-BE371B7E2A4D}" type="slidenum">
              <a:rPr lang="en-US" altLang="ja-JP" sz="2400">
                <a:solidFill>
                  <a:srgbClr val="000000"/>
                </a:solidFill>
                <a:latin typeface="Tahoma" pitchFamily="34" charset="0"/>
              </a:rPr>
              <a:pPr algn="ctr" eaLnBrk="1" hangingPunct="1">
                <a:spcBef>
                  <a:spcPct val="50000"/>
                </a:spcBef>
                <a:buFontTx/>
                <a:buNone/>
              </a:pPr>
              <a:t>9</a:t>
            </a:fld>
            <a:endParaRPr lang="en-US" altLang="ja-JP" sz="2400">
              <a:solidFill>
                <a:srgbClr val="000000"/>
              </a:solidFill>
              <a:latin typeface="Tahoma" pitchFamily="34" charset="0"/>
            </a:endParaRPr>
          </a:p>
        </p:txBody>
      </p:sp>
      <p:sp>
        <p:nvSpPr>
          <p:cNvPr id="21" name="Rectangle 2"/>
          <p:cNvSpPr txBox="1">
            <a:spLocks noChangeArrowheads="1"/>
          </p:cNvSpPr>
          <p:nvPr/>
        </p:nvSpPr>
        <p:spPr bwMode="auto">
          <a:xfrm>
            <a:off x="250825"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r>
              <a:rPr lang="ja-JP" altLang="en-US" sz="4800" kern="0" dirty="0">
                <a:latin typeface="Century Gothic" panose="020B0502020202020204" pitchFamily="34" charset="0"/>
              </a:rPr>
              <a:t>課題</a:t>
            </a:r>
            <a:r>
              <a:rPr lang="en-US" altLang="ja-JP" sz="4800" kern="0" dirty="0">
                <a:latin typeface="Century Gothic" panose="020B0502020202020204" pitchFamily="34" charset="0"/>
              </a:rPr>
              <a:t>2</a:t>
            </a:r>
            <a:endParaRPr lang="ja-JP" altLang="en-US" sz="4800" kern="0" dirty="0">
              <a:latin typeface="Century Gothic" panose="020B0502020202020204" pitchFamily="34" charset="0"/>
            </a:endParaRPr>
          </a:p>
        </p:txBody>
      </p:sp>
      <p:sp>
        <p:nvSpPr>
          <p:cNvPr id="22" name="テキスト ボックス 20"/>
          <p:cNvSpPr txBox="1">
            <a:spLocks noChangeArrowheads="1"/>
          </p:cNvSpPr>
          <p:nvPr/>
        </p:nvSpPr>
        <p:spPr bwMode="auto">
          <a:xfrm>
            <a:off x="1475259" y="1026170"/>
            <a:ext cx="6237932"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mn-lt"/>
              </a:rPr>
              <a:t>更に、セル</a:t>
            </a:r>
            <a:r>
              <a:rPr lang="en-US" altLang="ja-JP" sz="2400" dirty="0">
                <a:solidFill>
                  <a:srgbClr val="000000"/>
                </a:solidFill>
                <a:latin typeface="+mn-lt"/>
              </a:rPr>
              <a:t>101</a:t>
            </a:r>
            <a:r>
              <a:rPr lang="ja-JP" altLang="en-US" sz="2400" dirty="0">
                <a:solidFill>
                  <a:srgbClr val="000000"/>
                </a:solidFill>
                <a:latin typeface="+mn-lt"/>
              </a:rPr>
              <a:t>の円柱を</a:t>
            </a:r>
            <a:r>
              <a:rPr lang="en-US" altLang="ja-JP" sz="2400" dirty="0">
                <a:solidFill>
                  <a:srgbClr val="000000"/>
                </a:solidFill>
                <a:latin typeface="+mn-lt"/>
              </a:rPr>
              <a:t>Z</a:t>
            </a:r>
            <a:r>
              <a:rPr lang="ja-JP" altLang="en-US" sz="2400" dirty="0">
                <a:solidFill>
                  <a:srgbClr val="000000"/>
                </a:solidFill>
                <a:latin typeface="+mn-lt"/>
              </a:rPr>
              <a:t>軸の正の方向に</a:t>
            </a:r>
            <a:r>
              <a:rPr lang="en-US" altLang="ja-JP" sz="2400" dirty="0">
                <a:solidFill>
                  <a:srgbClr val="000000"/>
                </a:solidFill>
                <a:latin typeface="+mn-lt"/>
              </a:rPr>
              <a:t>50cm</a:t>
            </a:r>
            <a:r>
              <a:rPr lang="ja-JP" altLang="en-US" sz="2400" dirty="0">
                <a:solidFill>
                  <a:srgbClr val="000000"/>
                </a:solidFill>
                <a:latin typeface="+mn-lt"/>
              </a:rPr>
              <a:t>平行移動させてみよう。</a:t>
            </a:r>
            <a:endParaRPr lang="en-US" altLang="ja-JP" sz="2400" dirty="0">
              <a:solidFill>
                <a:srgbClr val="000000"/>
              </a:solidFill>
              <a:latin typeface="+mn-lt"/>
            </a:endParaRPr>
          </a:p>
        </p:txBody>
      </p:sp>
      <p:sp>
        <p:nvSpPr>
          <p:cNvPr id="23" name="Text Box 1030"/>
          <p:cNvSpPr txBox="1">
            <a:spLocks noChangeArrowheads="1"/>
          </p:cNvSpPr>
          <p:nvPr/>
        </p:nvSpPr>
        <p:spPr bwMode="auto">
          <a:xfrm>
            <a:off x="5975350" y="5468028"/>
            <a:ext cx="1587500" cy="400050"/>
          </a:xfrm>
          <a:prstGeom prst="rect">
            <a:avLst/>
          </a:prstGeom>
          <a:solidFill>
            <a:schemeClr val="bg1"/>
          </a:solidFill>
          <a:ln w="19050">
            <a:noFill/>
            <a:miter lim="800000"/>
            <a:headEnd/>
            <a:tailEnd/>
          </a:ln>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2000" dirty="0">
                <a:solidFill>
                  <a:srgbClr val="000000"/>
                </a:solidFill>
                <a:latin typeface="Tahoma" pitchFamily="34" charset="0"/>
              </a:rPr>
              <a:t>track_xz</a:t>
            </a:r>
            <a:r>
              <a:rPr lang="en-US" altLang="ja-JP" sz="2000" dirty="0">
                <a:solidFill>
                  <a:srgbClr val="000000"/>
                </a:solidFill>
                <a:latin typeface="Tahoma" pitchFamily="34" charset="0"/>
              </a:rPr>
              <a:t>.eps</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l="9549" t="36697" r="34865" b="21100"/>
          <a:stretch>
            <a:fillRect/>
          </a:stretch>
        </p:blipFill>
        <p:spPr bwMode="auto">
          <a:xfrm>
            <a:off x="4644008" y="3409906"/>
            <a:ext cx="3986212"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右矢印 29"/>
          <p:cNvSpPr/>
          <p:nvPr/>
        </p:nvSpPr>
        <p:spPr>
          <a:xfrm>
            <a:off x="6344126" y="4030344"/>
            <a:ext cx="630238" cy="3079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4"/>
          <p:cNvSpPr txBox="1">
            <a:spLocks noChangeArrowheads="1"/>
          </p:cNvSpPr>
          <p:nvPr/>
        </p:nvSpPr>
        <p:spPr bwMode="auto">
          <a:xfrm>
            <a:off x="5790530" y="3430122"/>
            <a:ext cx="1843112" cy="400110"/>
          </a:xfrm>
          <a:prstGeom prst="rect">
            <a:avLst/>
          </a:prstGeom>
          <a:solidFill>
            <a:schemeClr val="bg1"/>
          </a:solidFill>
          <a:ln w="19050">
            <a:no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000" dirty="0"/>
              <a:t>+Z</a:t>
            </a:r>
            <a:r>
              <a:rPr lang="ja-JP" altLang="en-US" sz="2000" dirty="0"/>
              <a:t>方向に</a:t>
            </a:r>
            <a:r>
              <a:rPr lang="en-US" altLang="ja-JP" sz="2000" dirty="0"/>
              <a:t>50cm</a:t>
            </a:r>
            <a:endParaRPr lang="ja-JP" altLang="en-US" sz="2000" dirty="0"/>
          </a:p>
        </p:txBody>
      </p:sp>
      <p:sp>
        <p:nvSpPr>
          <p:cNvPr id="27" name="Text Box 1030"/>
          <p:cNvSpPr txBox="1">
            <a:spLocks noChangeArrowheads="1"/>
          </p:cNvSpPr>
          <p:nvPr/>
        </p:nvSpPr>
        <p:spPr bwMode="auto">
          <a:xfrm>
            <a:off x="403017" y="2831100"/>
            <a:ext cx="19986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rgbClr val="000000"/>
                </a:solidFill>
                <a:latin typeface="Tahoma" pitchFamily="34" charset="0"/>
              </a:rPr>
              <a:t>transform.inp</a:t>
            </a:r>
          </a:p>
        </p:txBody>
      </p:sp>
      <p:sp>
        <p:nvSpPr>
          <p:cNvPr id="28" name="Text Box 1031"/>
          <p:cNvSpPr txBox="1">
            <a:spLocks noChangeArrowheads="1"/>
          </p:cNvSpPr>
          <p:nvPr/>
        </p:nvSpPr>
        <p:spPr bwMode="auto">
          <a:xfrm>
            <a:off x="524530" y="3391323"/>
            <a:ext cx="3903454" cy="1693861"/>
          </a:xfrm>
          <a:prstGeom prst="rect">
            <a:avLst/>
          </a:prstGeom>
          <a:solidFill>
            <a:schemeClr val="bg1"/>
          </a:solidFill>
          <a:ln w="19050">
            <a:solidFill>
              <a:schemeClr val="tx1"/>
            </a:solidFill>
            <a:miter lim="800000"/>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pt-BR" altLang="ja-JP" sz="1400" dirty="0">
                <a:solidFill>
                  <a:srgbClr val="000000"/>
                </a:solidFill>
                <a:latin typeface="Tahoma" pitchFamily="34" charset="0"/>
              </a:rPr>
              <a:t>[ C e l l ]</a:t>
            </a:r>
          </a:p>
          <a:p>
            <a:pPr eaLnBrk="1" hangingPunct="1">
              <a:spcBef>
                <a:spcPct val="0"/>
              </a:spcBef>
              <a:buFontTx/>
              <a:buNone/>
            </a:pPr>
            <a:r>
              <a:rPr lang="pt-BR" altLang="ja-JP" sz="1400" dirty="0">
                <a:solidFill>
                  <a:srgbClr val="000000"/>
                </a:solidFill>
                <a:latin typeface="Tahoma" pitchFamily="34" charset="0"/>
              </a:rPr>
              <a:t> </a:t>
            </a:r>
            <a:r>
              <a:rPr lang="pt-BR" altLang="ja-JP" sz="1400" dirty="0">
                <a:latin typeface="Tahoma" pitchFamily="34" charset="0"/>
              </a:rPr>
              <a:t>100    -1           10</a:t>
            </a:r>
          </a:p>
          <a:p>
            <a:pPr eaLnBrk="1" hangingPunct="1">
              <a:spcBef>
                <a:spcPct val="0"/>
              </a:spcBef>
              <a:buFontTx/>
              <a:buNone/>
            </a:pPr>
            <a:r>
              <a:rPr lang="pt-BR" altLang="ja-JP" sz="1400" dirty="0">
                <a:latin typeface="Tahoma" pitchFamily="34" charset="0"/>
              </a:rPr>
              <a:t> 101     1 -1.     -11  12  -13</a:t>
            </a:r>
            <a:r>
              <a:rPr lang="ja-JP" altLang="en-US" sz="1400" dirty="0">
                <a:latin typeface="Tahoma" pitchFamily="34" charset="0"/>
              </a:rPr>
              <a:t>  </a:t>
            </a:r>
            <a:r>
              <a:rPr lang="en-US" altLang="ja-JP" sz="1400" dirty="0" err="1">
                <a:latin typeface="Tahoma" pitchFamily="34" charset="0"/>
              </a:rPr>
              <a:t>trcl</a:t>
            </a:r>
            <a:r>
              <a:rPr lang="en-US" altLang="ja-JP" sz="1400" dirty="0">
                <a:latin typeface="Tahoma" pitchFamily="34" charset="0"/>
              </a:rPr>
              <a:t>=1</a:t>
            </a: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110     0          -10  #101</a:t>
            </a:r>
          </a:p>
          <a:p>
            <a:pPr eaLnBrk="1" hangingPunct="1">
              <a:spcBef>
                <a:spcPct val="0"/>
              </a:spcBef>
              <a:buFontTx/>
              <a:buNone/>
            </a:pPr>
            <a:endParaRPr lang="pt-BR" altLang="ja-JP" sz="1400" dirty="0">
              <a:latin typeface="Tahoma" pitchFamily="34" charset="0"/>
            </a:endParaRPr>
          </a:p>
          <a:p>
            <a:pPr eaLnBrk="1" hangingPunct="1">
              <a:spcBef>
                <a:spcPct val="0"/>
              </a:spcBef>
              <a:buFontTx/>
              <a:buNone/>
            </a:pPr>
            <a:r>
              <a:rPr lang="pt-BR" altLang="ja-JP" sz="1400" dirty="0">
                <a:latin typeface="Tahoma" pitchFamily="34" charset="0"/>
              </a:rPr>
              <a:t>[ Transform ]</a:t>
            </a:r>
          </a:p>
          <a:p>
            <a:pPr eaLnBrk="1" hangingPunct="1">
              <a:spcBef>
                <a:spcPct val="0"/>
              </a:spcBef>
              <a:buFontTx/>
              <a:buNone/>
            </a:pPr>
            <a:r>
              <a:rPr lang="pt-BR" altLang="ja-JP" sz="1400" dirty="0">
                <a:latin typeface="Tahoma" pitchFamily="34" charset="0"/>
              </a:rPr>
              <a:t>*tr1    0  0  0    0  30  0    </a:t>
            </a:r>
            <a:r>
              <a:rPr lang="pt-BR" altLang="ja-JP" sz="1400" dirty="0">
                <a:solidFill>
                  <a:srgbClr val="000000"/>
                </a:solidFill>
                <a:latin typeface="Tahoma" pitchFamily="34" charset="0"/>
              </a:rPr>
              <a:t>0  0  0  0  0  0    2</a:t>
            </a:r>
          </a:p>
          <a:p>
            <a:pPr eaLnBrk="1" hangingPunct="1">
              <a:spcBef>
                <a:spcPct val="0"/>
              </a:spcBef>
              <a:buFontTx/>
              <a:buNone/>
            </a:pPr>
            <a:endParaRPr lang="pt-BR" altLang="ja-JP" sz="1400" dirty="0">
              <a:solidFill>
                <a:srgbClr val="000000"/>
              </a:solidFill>
              <a:latin typeface="Tahoma" pitchFamily="34" charset="0"/>
            </a:endParaRPr>
          </a:p>
        </p:txBody>
      </p:sp>
      <p:sp>
        <p:nvSpPr>
          <p:cNvPr id="29" name="テキスト ボックス 28"/>
          <p:cNvSpPr txBox="1"/>
          <p:nvPr/>
        </p:nvSpPr>
        <p:spPr>
          <a:xfrm>
            <a:off x="1475259" y="1916832"/>
            <a:ext cx="6827510" cy="461665"/>
          </a:xfrm>
          <a:prstGeom prst="rect">
            <a:avLst/>
          </a:prstGeom>
          <a:noFill/>
        </p:spPr>
        <p:txBody>
          <a:bodyPr wrap="none" rtlCol="0">
            <a:spAutoFit/>
          </a:bodyPr>
          <a:lstStyle/>
          <a:p>
            <a:pPr marL="342900" indent="-342900">
              <a:buFont typeface="Arial" panose="020B0604020202020204" pitchFamily="34" charset="0"/>
              <a:buChar char="•"/>
            </a:pPr>
            <a:r>
              <a:rPr kumimoji="1" lang="ja-JP" altLang="en-US" dirty="0">
                <a:latin typeface="+mn-lt"/>
              </a:rPr>
              <a:t>座標変換番号</a:t>
            </a:r>
            <a:r>
              <a:rPr kumimoji="1" lang="en-US" altLang="ja-JP" dirty="0">
                <a:latin typeface="+mn-lt"/>
              </a:rPr>
              <a:t>1</a:t>
            </a:r>
            <a:r>
              <a:rPr kumimoji="1" lang="ja-JP" altLang="en-US" dirty="0" err="1">
                <a:latin typeface="+mn-lt"/>
              </a:rPr>
              <a:t>の平</a:t>
            </a:r>
            <a:r>
              <a:rPr kumimoji="1" lang="ja-JP" altLang="en-US" dirty="0">
                <a:latin typeface="+mn-lt"/>
              </a:rPr>
              <a:t>行移動の</a:t>
            </a:r>
            <a:r>
              <a:rPr kumimoji="1" lang="en-US" altLang="ja-JP" dirty="0">
                <a:latin typeface="+mn-lt"/>
              </a:rPr>
              <a:t>Z</a:t>
            </a:r>
            <a:r>
              <a:rPr kumimoji="1" lang="ja-JP" altLang="en-US" dirty="0">
                <a:latin typeface="+mn-lt"/>
              </a:rPr>
              <a:t>成分を指定する。</a:t>
            </a:r>
            <a:endParaRPr kumimoji="1" lang="en-US" altLang="ja-JP" dirty="0">
              <a:latin typeface="+mn-lt"/>
            </a:endParaRPr>
          </a:p>
        </p:txBody>
      </p:sp>
      <p:cxnSp>
        <p:nvCxnSpPr>
          <p:cNvPr id="31" name="直線コネクタ 30"/>
          <p:cNvCxnSpPr/>
          <p:nvPr/>
        </p:nvCxnSpPr>
        <p:spPr>
          <a:xfrm>
            <a:off x="1547664" y="4941168"/>
            <a:ext cx="1901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71411"/>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29552</TotalTime>
  <Words>5223</Words>
  <Application>Microsoft Office PowerPoint</Application>
  <PresentationFormat>画面に合わせる (4:3)</PresentationFormat>
  <Paragraphs>899</Paragraphs>
  <Slides>48</Slides>
  <Notes>6</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標準デザイン</vt:lpstr>
      <vt:lpstr>PHITS</vt:lpstr>
      <vt:lpstr>PowerPoint プレゼンテーション</vt:lpstr>
      <vt:lpstr>座標変換機能</vt:lpstr>
      <vt:lpstr>使用方法</vt:lpstr>
      <vt:lpstr>（補足）一般的な定義方法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磁場の設定</vt:lpstr>
      <vt:lpstr>PowerPoint プレゼンテーション</vt:lpstr>
      <vt:lpstr>使用方法</vt:lpstr>
      <vt:lpstr>初期設定の確認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使用方法</vt:lpstr>
      <vt:lpstr>内蔵されたデータセット</vt:lpstr>
      <vt:lpstr>multiplierの定義方法</vt:lpstr>
      <vt:lpstr>初期設定の確認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使用方法</vt:lpstr>
      <vt:lpstr>collの分類</vt:lpstr>
      <vt:lpstr>初期設定の確認</vt:lpstr>
      <vt:lpstr>[t-track]タリーの確認</vt:lpstr>
      <vt:lpstr>PowerPoint プレゼンテーション</vt:lpstr>
      <vt:lpstr>PowerPoint プレゼンテーション</vt:lpstr>
      <vt:lpstr>PowerPoint プレゼンテーション</vt:lpstr>
      <vt:lpstr>PowerPoint プレゼンテーション</vt:lpstr>
      <vt:lpstr>まとめ</vt:lpstr>
    </vt:vector>
  </TitlesOfParts>
  <Company>だいきょーど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SHashimoto</cp:lastModifiedBy>
  <cp:revision>1360</cp:revision>
  <cp:lastPrinted>2019-01-29T07:20:54Z</cp:lastPrinted>
  <dcterms:created xsi:type="dcterms:W3CDTF">2010-07-09T05:14:57Z</dcterms:created>
  <dcterms:modified xsi:type="dcterms:W3CDTF">2019-09-19T15:17:42Z</dcterms:modified>
</cp:coreProperties>
</file>