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256" r:id="rId2"/>
    <p:sldId id="500" r:id="rId3"/>
    <p:sldId id="540" r:id="rId4"/>
    <p:sldId id="584" r:id="rId5"/>
    <p:sldId id="560" r:id="rId6"/>
    <p:sldId id="585" r:id="rId7"/>
    <p:sldId id="586" r:id="rId8"/>
    <p:sldId id="587" r:id="rId9"/>
    <p:sldId id="588" r:id="rId10"/>
    <p:sldId id="589" r:id="rId11"/>
    <p:sldId id="590" r:id="rId12"/>
    <p:sldId id="591" r:id="rId13"/>
    <p:sldId id="592" r:id="rId14"/>
    <p:sldId id="593" r:id="rId15"/>
    <p:sldId id="539" r:id="rId16"/>
    <p:sldId id="524" r:id="rId17"/>
    <p:sldId id="536" r:id="rId18"/>
    <p:sldId id="566" r:id="rId19"/>
    <p:sldId id="594" r:id="rId20"/>
    <p:sldId id="595" r:id="rId21"/>
    <p:sldId id="596" r:id="rId22"/>
    <p:sldId id="597" r:id="rId23"/>
    <p:sldId id="598" r:id="rId24"/>
    <p:sldId id="599" r:id="rId25"/>
    <p:sldId id="600" r:id="rId26"/>
    <p:sldId id="601" r:id="rId27"/>
    <p:sldId id="602" r:id="rId28"/>
    <p:sldId id="544" r:id="rId29"/>
    <p:sldId id="612" r:id="rId30"/>
    <p:sldId id="613" r:id="rId31"/>
    <p:sldId id="614" r:id="rId32"/>
    <p:sldId id="615" r:id="rId33"/>
    <p:sldId id="616" r:id="rId34"/>
    <p:sldId id="617" r:id="rId35"/>
    <p:sldId id="618" r:id="rId36"/>
    <p:sldId id="619" r:id="rId37"/>
    <p:sldId id="620" r:id="rId38"/>
    <p:sldId id="611" r:id="rId39"/>
    <p:sldId id="545" r:id="rId40"/>
    <p:sldId id="573" r:id="rId41"/>
    <p:sldId id="574" r:id="rId42"/>
    <p:sldId id="603" r:id="rId43"/>
    <p:sldId id="604" r:id="rId44"/>
    <p:sldId id="621" r:id="rId45"/>
    <p:sldId id="622" r:id="rId46"/>
    <p:sldId id="623" r:id="rId47"/>
    <p:sldId id="624" r:id="rId48"/>
    <p:sldId id="532" r:id="rId49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CCFFFF"/>
    <a:srgbClr val="FF6600"/>
    <a:srgbClr val="00FF00"/>
    <a:srgbClr val="00FFFF"/>
    <a:srgbClr val="00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7698" autoAdjust="0"/>
  </p:normalViewPr>
  <p:slideViewPr>
    <p:cSldViewPr>
      <p:cViewPr varScale="1">
        <p:scale>
          <a:sx n="125" d="100"/>
          <a:sy n="125" d="100"/>
        </p:scale>
        <p:origin x="-804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48.xml"/><Relationship Id="rId5" Type="http://schemas.openxmlformats.org/officeDocument/2006/relationships/slide" Target="slides/slide38.xml"/><Relationship Id="rId4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125E831-A18F-46EE-9227-67944B6142F3}" type="datetimeFigureOut">
              <a:rPr lang="ja-JP" altLang="en-US"/>
              <a:pPr>
                <a:defRPr/>
              </a:pPr>
              <a:t>2019/2/7</a:t>
            </a:fld>
            <a:endParaRPr lang="ja-JP" alt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9454C39-1BE1-4242-9D04-4C7F378A73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1034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83F966D-C760-4826-9874-9DB7602F04D7}" type="datetimeFigureOut">
              <a:rPr lang="ja-JP" altLang="en-US"/>
              <a:pPr>
                <a:defRPr/>
              </a:pPr>
              <a:t>2019/2/7</a:t>
            </a:fld>
            <a:endParaRPr lang="ja-JP" alt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1400" y="762000"/>
            <a:ext cx="5080000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8600" y="975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781B3AC-ADF4-44D5-88D1-651ED026C9D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7651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mtClean="0"/>
              <a:t>PHITS</a:t>
            </a:r>
            <a:r>
              <a:rPr lang="ja-JP" altLang="en-US" smtClean="0"/>
              <a:t>講習会　入門実習</a:t>
            </a:r>
          </a:p>
        </p:txBody>
      </p:sp>
    </p:spTree>
    <p:extLst>
      <p:ext uri="{BB962C8B-B14F-4D97-AF65-F5344CB8AC3E}">
        <p14:creationId xmlns:p14="http://schemas.microsoft.com/office/powerpoint/2010/main" val="286669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mtClean="0"/>
              <a:t>PHITS</a:t>
            </a:r>
            <a:r>
              <a:rPr lang="ja-JP" altLang="en-US" smtClean="0"/>
              <a:t>講習会　入門実習</a:t>
            </a:r>
          </a:p>
        </p:txBody>
      </p:sp>
    </p:spTree>
    <p:extLst>
      <p:ext uri="{BB962C8B-B14F-4D97-AF65-F5344CB8AC3E}">
        <p14:creationId xmlns:p14="http://schemas.microsoft.com/office/powerpoint/2010/main" val="2124503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mtClean="0"/>
              <a:t>PHITS</a:t>
            </a:r>
            <a:r>
              <a:rPr lang="ja-JP" altLang="en-US" smtClean="0"/>
              <a:t>講習会　入門実習</a:t>
            </a:r>
          </a:p>
        </p:txBody>
      </p:sp>
    </p:spTree>
    <p:extLst>
      <p:ext uri="{BB962C8B-B14F-4D97-AF65-F5344CB8AC3E}">
        <p14:creationId xmlns:p14="http://schemas.microsoft.com/office/powerpoint/2010/main" val="140358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mtClean="0"/>
              <a:t>PHITS</a:t>
            </a:r>
            <a:r>
              <a:rPr lang="ja-JP" altLang="en-US" smtClean="0"/>
              <a:t>講習会　入門実習</a:t>
            </a:r>
          </a:p>
        </p:txBody>
      </p:sp>
    </p:spTree>
    <p:extLst>
      <p:ext uri="{BB962C8B-B14F-4D97-AF65-F5344CB8AC3E}">
        <p14:creationId xmlns:p14="http://schemas.microsoft.com/office/powerpoint/2010/main" val="2089970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mtClean="0"/>
              <a:t>PHITS</a:t>
            </a:r>
            <a:r>
              <a:rPr lang="ja-JP" altLang="en-US" smtClean="0"/>
              <a:t>講習会　入門実習</a:t>
            </a:r>
          </a:p>
        </p:txBody>
      </p:sp>
    </p:spTree>
    <p:extLst>
      <p:ext uri="{BB962C8B-B14F-4D97-AF65-F5344CB8AC3E}">
        <p14:creationId xmlns:p14="http://schemas.microsoft.com/office/powerpoint/2010/main" val="2089970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mtClean="0"/>
              <a:t>《休憩はさむ》</a:t>
            </a:r>
          </a:p>
          <a:p>
            <a:pPr eaLnBrk="1" hangingPunct="1"/>
            <a:r>
              <a:rPr lang="ja-JP" altLang="en-US" smtClean="0"/>
              <a:t>まとめ</a:t>
            </a:r>
          </a:p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91321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A9BE-3573-4580-ADB1-09F7A8DD55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524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C8974-9372-4B92-A327-40296B2111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534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C4AEB-399D-4DE4-8F7F-B1C38CE8547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90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2C175-8281-484B-8765-44281F3D01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944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49485-03A1-4801-90A3-7BD32763234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517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A4BCC-8AC2-4843-8FDD-5352BD3BF7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600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BB1A5-D958-44BE-8F59-3F45E49258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507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95398-FA1C-4FC2-98B8-2F0D311E9D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013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B66A2-6D11-4D02-82FC-6C22AFED48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888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CB3D4-B68D-4ADB-84DD-04EFA6F535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516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A02B9-69A0-455D-903A-4BE54FA7B0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47403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2B767D4-A115-4D81-9F8E-48BC1094E4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727200"/>
          </a:xfrm>
        </p:spPr>
        <p:txBody>
          <a:bodyPr/>
          <a:lstStyle/>
          <a:p>
            <a:pPr eaLnBrk="1" hangingPunct="1"/>
            <a:r>
              <a:rPr lang="en-US" altLang="ja-JP" sz="11000" b="1" i="1" smtClean="0">
                <a:solidFill>
                  <a:srgbClr val="0000CC"/>
                </a:solidFill>
              </a:rPr>
              <a:t>P</a:t>
            </a:r>
            <a:r>
              <a:rPr lang="en-US" altLang="ja-JP" sz="9000" b="1" i="1" smtClean="0">
                <a:solidFill>
                  <a:srgbClr val="0000CC"/>
                </a:solidFill>
              </a:rPr>
              <a:t>HI</a:t>
            </a:r>
            <a:r>
              <a:rPr lang="en-US" altLang="ja-JP" sz="9800" b="1" i="1" smtClean="0">
                <a:solidFill>
                  <a:srgbClr val="0000CC"/>
                </a:solidFill>
              </a:rPr>
              <a:t>T</a:t>
            </a:r>
            <a:r>
              <a:rPr lang="en-US" altLang="ja-JP" sz="9000" b="1" i="1" smtClean="0"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400" y="3860800"/>
            <a:ext cx="8305800" cy="800100"/>
          </a:xfrm>
        </p:spPr>
        <p:txBody>
          <a:bodyPr/>
          <a:lstStyle/>
          <a:p>
            <a:pPr eaLnBrk="1" hangingPunct="1"/>
            <a:r>
              <a:rPr lang="en-US" altLang="ja-JP" sz="4000" smtClean="0">
                <a:solidFill>
                  <a:srgbClr val="010000"/>
                </a:solidFill>
              </a:rPr>
              <a:t>Useful Functions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2054" name="正方形/長方形 4"/>
          <p:cNvSpPr>
            <a:spLocks noChangeArrowheads="1"/>
          </p:cNvSpPr>
          <p:nvPr/>
        </p:nvSpPr>
        <p:spPr bwMode="auto">
          <a:xfrm>
            <a:off x="214313" y="2495550"/>
            <a:ext cx="8643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b="1" i="1"/>
              <a:t>Multi-Purpose </a:t>
            </a:r>
            <a:r>
              <a:rPr lang="en-US" altLang="ja-JP" sz="2200" b="1" i="1">
                <a:solidFill>
                  <a:srgbClr val="0000CC"/>
                </a:solidFill>
              </a:rPr>
              <a:t>P</a:t>
            </a:r>
            <a:r>
              <a:rPr lang="en-US" altLang="ja-JP" sz="2200" b="1" i="1"/>
              <a:t>article and </a:t>
            </a:r>
            <a:r>
              <a:rPr lang="en-US" altLang="ja-JP" sz="2200" b="1" i="1">
                <a:solidFill>
                  <a:srgbClr val="0000CC"/>
                </a:solidFill>
              </a:rPr>
              <a:t>H</a:t>
            </a:r>
            <a:r>
              <a:rPr lang="en-US" altLang="ja-JP" sz="2200" b="1" i="1"/>
              <a:t>eavy </a:t>
            </a:r>
            <a:r>
              <a:rPr lang="en-US" altLang="ja-JP" sz="2200" b="1" i="1">
                <a:solidFill>
                  <a:srgbClr val="0000CC"/>
                </a:solidFill>
              </a:rPr>
              <a:t>I</a:t>
            </a:r>
            <a:r>
              <a:rPr lang="en-US" altLang="ja-JP" sz="2200" b="1" i="1"/>
              <a:t>on </a:t>
            </a:r>
            <a:r>
              <a:rPr lang="en-US" altLang="ja-JP" sz="2200" b="1" i="1">
                <a:solidFill>
                  <a:srgbClr val="0000CC"/>
                </a:solidFill>
              </a:rPr>
              <a:t>T</a:t>
            </a:r>
            <a:r>
              <a:rPr lang="en-US" altLang="ja-JP" sz="2200" b="1" i="1"/>
              <a:t>ransport code </a:t>
            </a:r>
            <a:r>
              <a:rPr lang="en-US" altLang="ja-JP" sz="2200" b="1" i="1">
                <a:solidFill>
                  <a:srgbClr val="0000CC"/>
                </a:solidFill>
              </a:rPr>
              <a:t>S</a:t>
            </a:r>
            <a:r>
              <a:rPr lang="en-US" altLang="ja-JP" sz="2200" b="1" i="1"/>
              <a:t>ystem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latin typeface="Tahoma" pitchFamily="34" charset="0"/>
              </a:rPr>
              <a:t>Title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7A7FCE3B-EC62-486B-A09B-447660B4EAE4}" type="slidenum">
              <a:rPr lang="en-US" altLang="ja-JP" sz="2400"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</a:t>
            </a:fld>
            <a:endParaRPr lang="en-US" altLang="ja-JP" sz="2400">
              <a:latin typeface="Tahoma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273425" y="5235575"/>
            <a:ext cx="2559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ja-JP" sz="2400" dirty="0" smtClean="0">
                <a:solidFill>
                  <a:srgbClr val="FF0000"/>
                </a:solidFill>
                <a:latin typeface="+mn-lt"/>
              </a:rPr>
              <a:t>Feb. 2019 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</a:rPr>
              <a:t>revised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030"/>
          <p:cNvSpPr txBox="1">
            <a:spLocks noChangeArrowheads="1"/>
          </p:cNvSpPr>
          <p:nvPr/>
        </p:nvSpPr>
        <p:spPr bwMode="auto">
          <a:xfrm>
            <a:off x="5975350" y="5468028"/>
            <a:ext cx="1587500" cy="4000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track_xz</a:t>
            </a: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</a:rPr>
              <a:t>.eps</a:t>
            </a:r>
          </a:p>
        </p:txBody>
      </p:sp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0" t="36697" r="35297" b="21254"/>
          <a:stretch>
            <a:fillRect/>
          </a:stretch>
        </p:blipFill>
        <p:spPr bwMode="auto">
          <a:xfrm>
            <a:off x="4652963" y="3411092"/>
            <a:ext cx="3930650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[transform]</a:t>
            </a:r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78089284-98CA-411F-8799-BE371B7E2A4D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10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6344126" y="4030344"/>
            <a:ext cx="630238" cy="307975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7" name="Text Box 1030"/>
          <p:cNvSpPr txBox="1">
            <a:spLocks noChangeArrowheads="1"/>
          </p:cNvSpPr>
          <p:nvPr/>
        </p:nvSpPr>
        <p:spPr bwMode="auto">
          <a:xfrm>
            <a:off x="403017" y="2831100"/>
            <a:ext cx="1998662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transform.inp</a:t>
            </a: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524530" y="3391323"/>
            <a:ext cx="3903454" cy="169386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[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C e l l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pt-BR" altLang="ja-JP" sz="1400" dirty="0">
                <a:latin typeface="Tahoma" pitchFamily="34" charset="0"/>
              </a:rPr>
              <a:t>100    -1          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itchFamily="34" charset="0"/>
              </a:rPr>
              <a:t> 101     1 -1.     -11  12  -</a:t>
            </a:r>
            <a:r>
              <a:rPr lang="pt-BR" altLang="ja-JP" sz="1400" dirty="0" smtClean="0">
                <a:latin typeface="Tahoma" pitchFamily="34" charset="0"/>
              </a:rPr>
              <a:t>13</a:t>
            </a:r>
            <a:r>
              <a:rPr lang="ja-JP" altLang="en-US" sz="1400" dirty="0">
                <a:latin typeface="Tahoma" pitchFamily="34" charset="0"/>
              </a:rPr>
              <a:t> </a:t>
            </a:r>
            <a:r>
              <a:rPr lang="ja-JP" altLang="en-US" sz="1400" dirty="0" smtClean="0">
                <a:latin typeface="Tahoma" pitchFamily="34" charset="0"/>
              </a:rPr>
              <a:t> </a:t>
            </a:r>
            <a:r>
              <a:rPr lang="en-US" altLang="ja-JP" sz="1400" dirty="0" err="1" smtClean="0">
                <a:latin typeface="Tahoma" pitchFamily="34" charset="0"/>
              </a:rPr>
              <a:t>trcl</a:t>
            </a:r>
            <a:r>
              <a:rPr lang="en-US" altLang="ja-JP" sz="1400" dirty="0" smtClean="0">
                <a:latin typeface="Tahoma" pitchFamily="34" charset="0"/>
              </a:rPr>
              <a:t>=1</a:t>
            </a:r>
            <a:endParaRPr lang="pt-BR" altLang="ja-JP" sz="1400" dirty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itchFamily="34" charset="0"/>
              </a:rPr>
              <a:t> 110     0          -10  #</a:t>
            </a:r>
            <a:r>
              <a:rPr lang="pt-BR" altLang="ja-JP" sz="1400" dirty="0" smtClean="0">
                <a:latin typeface="Tahoma" pitchFamily="34" charset="0"/>
              </a:rPr>
              <a:t>101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latin typeface="Tahoma" pitchFamily="34" charset="0"/>
              </a:rPr>
              <a:t>[ </a:t>
            </a:r>
            <a:r>
              <a:rPr lang="pt-BR" altLang="ja-JP" sz="1400" dirty="0">
                <a:latin typeface="Tahoma" pitchFamily="34" charset="0"/>
              </a:rPr>
              <a:t>Transform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itchFamily="34" charset="0"/>
              </a:rPr>
              <a:t>*tr1    0  0  </a:t>
            </a:r>
            <a:r>
              <a:rPr lang="pt-BR" altLang="ja-JP" sz="1400" dirty="0" smtClean="0">
                <a:solidFill>
                  <a:srgbClr val="FF0000"/>
                </a:solidFill>
                <a:latin typeface="Tahoma" pitchFamily="34" charset="0"/>
              </a:rPr>
              <a:t>50</a:t>
            </a:r>
            <a:r>
              <a:rPr lang="pt-BR" altLang="ja-JP" sz="1400" dirty="0" smtClean="0">
                <a:latin typeface="Tahoma" pitchFamily="34" charset="0"/>
              </a:rPr>
              <a:t>    </a:t>
            </a:r>
            <a:r>
              <a:rPr lang="pt-BR" altLang="ja-JP" sz="1400" dirty="0">
                <a:latin typeface="Tahoma" pitchFamily="34" charset="0"/>
              </a:rPr>
              <a:t>0  </a:t>
            </a:r>
            <a:r>
              <a:rPr lang="pt-BR" altLang="ja-JP" sz="1400" dirty="0" smtClean="0">
                <a:latin typeface="Tahoma" pitchFamily="34" charset="0"/>
              </a:rPr>
              <a:t>30  </a:t>
            </a:r>
            <a:r>
              <a:rPr lang="pt-BR" altLang="ja-JP" sz="1400" dirty="0">
                <a:latin typeface="Tahoma" pitchFamily="34" charset="0"/>
              </a:rPr>
              <a:t>0   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0  0  0  0  0  0    2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" name="テキスト ボックス 22"/>
          <p:cNvSpPr txBox="1">
            <a:spLocks noChangeArrowheads="1"/>
          </p:cNvSpPr>
          <p:nvPr/>
        </p:nvSpPr>
        <p:spPr bwMode="auto">
          <a:xfrm>
            <a:off x="5076055" y="5868078"/>
            <a:ext cx="4029845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000" dirty="0"/>
              <a:t>In the </a:t>
            </a:r>
            <a:r>
              <a:rPr lang="en-US" altLang="ja-JP" sz="2000" dirty="0" smtClean="0"/>
              <a:t>cases </a:t>
            </a:r>
            <a:r>
              <a:rPr lang="en-US" altLang="ja-JP" sz="2000" dirty="0"/>
              <a:t>of </a:t>
            </a:r>
            <a:r>
              <a:rPr lang="en-US" altLang="ja-JP" sz="2000" i="1" dirty="0" smtClean="0"/>
              <a:t>M</a:t>
            </a:r>
            <a:r>
              <a:rPr lang="en-US" altLang="ja-JP" sz="2000" dirty="0" smtClean="0"/>
              <a:t>=1,2, </a:t>
            </a:r>
            <a:r>
              <a:rPr lang="en-US" altLang="ja-JP" sz="2000" dirty="0"/>
              <a:t>the translation is performed </a:t>
            </a:r>
            <a:r>
              <a:rPr lang="en-US" altLang="ja-JP" sz="2000" dirty="0">
                <a:solidFill>
                  <a:srgbClr val="FF0000"/>
                </a:solidFill>
              </a:rPr>
              <a:t>after the rotation</a:t>
            </a:r>
            <a:r>
              <a:rPr lang="en-US" altLang="ja-JP" sz="2000" dirty="0"/>
              <a:t>.</a:t>
            </a:r>
            <a:endParaRPr lang="ja-JP" altLang="en-US" sz="2000" dirty="0"/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1475259" y="1026170"/>
            <a:ext cx="6237932" cy="8309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2400" dirty="0" smtClean="0"/>
              <a:t>Move </a:t>
            </a:r>
            <a:r>
              <a:rPr lang="en-US" altLang="ja-JP" sz="2400" dirty="0"/>
              <a:t>this cylinder along the positive direction of the Z-axis by 50 cm</a:t>
            </a:r>
            <a:r>
              <a:rPr lang="en-US" altLang="ja-JP" sz="2400" dirty="0" smtClean="0"/>
              <a:t>!</a:t>
            </a:r>
            <a:endParaRPr lang="ja-JP" altLang="en-US" sz="2400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50825" y="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/>
              <a:t>Answer 2</a:t>
            </a:r>
            <a:endParaRPr lang="ja-JP" altLang="en-US" sz="4800" kern="0" dirty="0" smtClean="0"/>
          </a:p>
        </p:txBody>
      </p:sp>
      <p:sp>
        <p:nvSpPr>
          <p:cNvPr id="20" name="テキスト ボックス 19"/>
          <p:cNvSpPr txBox="1">
            <a:spLocks noChangeArrowheads="1"/>
          </p:cNvSpPr>
          <p:nvPr/>
        </p:nvSpPr>
        <p:spPr bwMode="auto">
          <a:xfrm>
            <a:off x="5409332" y="3062081"/>
            <a:ext cx="3024336" cy="707886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ja-JP" sz="2000" dirty="0"/>
              <a:t>along the positive direction of the Z-axis by 50 cm</a:t>
            </a:r>
            <a:r>
              <a:rPr lang="en-US" altLang="ja-JP" sz="2000" dirty="0" smtClean="0"/>
              <a:t>!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4235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91323"/>
            <a:ext cx="3987377" cy="214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[transform]</a:t>
            </a:r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78089284-98CA-411F-8799-BE371B7E2A4D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11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" name="テキスト ボックス 20"/>
          <p:cNvSpPr txBox="1">
            <a:spLocks noChangeArrowheads="1"/>
          </p:cNvSpPr>
          <p:nvPr/>
        </p:nvSpPr>
        <p:spPr bwMode="auto">
          <a:xfrm>
            <a:off x="627062" y="971541"/>
            <a:ext cx="7864476" cy="8309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</a:rPr>
              <a:t>Let’s rotate the cylinder around Y-axis by 45 degrees, then transform it along with X-axis by 10 cm and Z-axis by 45 cm!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23" name="Text Box 1030"/>
          <p:cNvSpPr txBox="1">
            <a:spLocks noChangeArrowheads="1"/>
          </p:cNvSpPr>
          <p:nvPr/>
        </p:nvSpPr>
        <p:spPr bwMode="auto">
          <a:xfrm>
            <a:off x="5975350" y="5468028"/>
            <a:ext cx="1587500" cy="4000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track_xz</a:t>
            </a: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</a:rPr>
              <a:t>.eps</a:t>
            </a:r>
          </a:p>
        </p:txBody>
      </p:sp>
      <p:sp>
        <p:nvSpPr>
          <p:cNvPr id="30" name="右矢印 29"/>
          <p:cNvSpPr/>
          <p:nvPr/>
        </p:nvSpPr>
        <p:spPr>
          <a:xfrm>
            <a:off x="6227615" y="3744870"/>
            <a:ext cx="820162" cy="180773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" name="テキスト ボックス 24"/>
          <p:cNvSpPr txBox="1">
            <a:spLocks noChangeArrowheads="1"/>
          </p:cNvSpPr>
          <p:nvPr/>
        </p:nvSpPr>
        <p:spPr bwMode="auto">
          <a:xfrm>
            <a:off x="5542795" y="2991213"/>
            <a:ext cx="2773621" cy="40011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/>
              <a:t>Reproduce this geometry</a:t>
            </a:r>
            <a:endParaRPr lang="ja-JP" altLang="en-US" sz="2000" dirty="0"/>
          </a:p>
        </p:txBody>
      </p:sp>
      <p:sp>
        <p:nvSpPr>
          <p:cNvPr id="27" name="Text Box 1030"/>
          <p:cNvSpPr txBox="1">
            <a:spLocks noChangeArrowheads="1"/>
          </p:cNvSpPr>
          <p:nvPr/>
        </p:nvSpPr>
        <p:spPr bwMode="auto">
          <a:xfrm>
            <a:off x="403017" y="2831100"/>
            <a:ext cx="1998662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transform.inp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475259" y="1916832"/>
            <a:ext cx="3724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 smtClean="0">
                <a:latin typeface="+mn-lt"/>
              </a:rPr>
              <a:t>Change parameters of tr1.</a:t>
            </a: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524530" y="3391323"/>
            <a:ext cx="3903454" cy="169386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[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C e l l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pt-BR" altLang="ja-JP" sz="1400" dirty="0">
                <a:latin typeface="Tahoma" pitchFamily="34" charset="0"/>
              </a:rPr>
              <a:t>100    -1          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itchFamily="34" charset="0"/>
              </a:rPr>
              <a:t> 101     1 -1.     -11  12  -</a:t>
            </a:r>
            <a:r>
              <a:rPr lang="pt-BR" altLang="ja-JP" sz="1400" dirty="0" smtClean="0">
                <a:latin typeface="Tahoma" pitchFamily="34" charset="0"/>
              </a:rPr>
              <a:t>13</a:t>
            </a:r>
            <a:r>
              <a:rPr lang="ja-JP" altLang="en-US" sz="1400" dirty="0">
                <a:latin typeface="Tahoma" pitchFamily="34" charset="0"/>
              </a:rPr>
              <a:t> </a:t>
            </a:r>
            <a:r>
              <a:rPr lang="ja-JP" altLang="en-US" sz="1400" dirty="0" smtClean="0">
                <a:latin typeface="Tahoma" pitchFamily="34" charset="0"/>
              </a:rPr>
              <a:t> </a:t>
            </a:r>
            <a:r>
              <a:rPr lang="en-US" altLang="ja-JP" sz="1400" dirty="0" err="1" smtClean="0">
                <a:latin typeface="Tahoma" pitchFamily="34" charset="0"/>
              </a:rPr>
              <a:t>trcl</a:t>
            </a:r>
            <a:r>
              <a:rPr lang="en-US" altLang="ja-JP" sz="1400" dirty="0" smtClean="0">
                <a:latin typeface="Tahoma" pitchFamily="34" charset="0"/>
              </a:rPr>
              <a:t>=1</a:t>
            </a:r>
            <a:endParaRPr lang="pt-BR" altLang="ja-JP" sz="1400" dirty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itchFamily="34" charset="0"/>
              </a:rPr>
              <a:t> 110     0          -10  #</a:t>
            </a:r>
            <a:r>
              <a:rPr lang="pt-BR" altLang="ja-JP" sz="1400" dirty="0" smtClean="0">
                <a:latin typeface="Tahoma" pitchFamily="34" charset="0"/>
              </a:rPr>
              <a:t>101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latin typeface="Tahoma" pitchFamily="34" charset="0"/>
              </a:rPr>
              <a:t>[ </a:t>
            </a:r>
            <a:r>
              <a:rPr lang="pt-BR" altLang="ja-JP" sz="1400" dirty="0">
                <a:latin typeface="Tahoma" pitchFamily="34" charset="0"/>
              </a:rPr>
              <a:t>Transform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itchFamily="34" charset="0"/>
              </a:rPr>
              <a:t>*tr1    0  0  </a:t>
            </a:r>
            <a:r>
              <a:rPr lang="pt-BR" altLang="ja-JP" sz="1400" dirty="0" smtClean="0">
                <a:latin typeface="Tahoma" pitchFamily="34" charset="0"/>
              </a:rPr>
              <a:t>50    </a:t>
            </a:r>
            <a:r>
              <a:rPr lang="pt-BR" altLang="ja-JP" sz="1400" dirty="0">
                <a:latin typeface="Tahoma" pitchFamily="34" charset="0"/>
              </a:rPr>
              <a:t>0  </a:t>
            </a:r>
            <a:r>
              <a:rPr lang="pt-BR" altLang="ja-JP" sz="1400" dirty="0" smtClean="0">
                <a:latin typeface="Tahoma" pitchFamily="34" charset="0"/>
              </a:rPr>
              <a:t>30  </a:t>
            </a:r>
            <a:r>
              <a:rPr lang="pt-BR" altLang="ja-JP" sz="1400" dirty="0">
                <a:latin typeface="Tahoma" pitchFamily="34" charset="0"/>
              </a:rPr>
              <a:t>0   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0  0  0  0  0  0    2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" name="右矢印 18"/>
          <p:cNvSpPr/>
          <p:nvPr/>
        </p:nvSpPr>
        <p:spPr>
          <a:xfrm rot="16200000">
            <a:off x="5772942" y="3819471"/>
            <a:ext cx="328707" cy="179505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" name="環状矢印 19"/>
          <p:cNvSpPr/>
          <p:nvPr/>
        </p:nvSpPr>
        <p:spPr>
          <a:xfrm rot="3326629" flipH="1">
            <a:off x="5747719" y="4160600"/>
            <a:ext cx="457804" cy="469032"/>
          </a:xfrm>
          <a:prstGeom prst="circular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85240" y="4581128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step 1</a:t>
            </a:r>
            <a:endParaRPr kumimoji="1" lang="ja-JP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148296" y="3744870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step 2</a:t>
            </a:r>
            <a:endParaRPr kumimoji="1" lang="ja-JP" altLang="en-US" sz="20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227615" y="3813585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step 3</a:t>
            </a:r>
            <a:endParaRPr kumimoji="1" lang="ja-JP" altLang="en-US" sz="2000" dirty="0"/>
          </a:p>
        </p:txBody>
      </p:sp>
      <p:cxnSp>
        <p:nvCxnSpPr>
          <p:cNvPr id="33" name="直線コネクタ 32"/>
          <p:cNvCxnSpPr/>
          <p:nvPr/>
        </p:nvCxnSpPr>
        <p:spPr>
          <a:xfrm>
            <a:off x="1547664" y="4941168"/>
            <a:ext cx="19010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1141539" y="4941168"/>
            <a:ext cx="19010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163239" y="4941168"/>
            <a:ext cx="238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250825" y="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>
                <a:latin typeface="+mn-lt"/>
              </a:rPr>
              <a:t>Exercise</a:t>
            </a:r>
            <a:r>
              <a:rPr lang="en-US" altLang="ja-JP" sz="4800" kern="0" dirty="0" smtClean="0">
                <a:latin typeface="Century Gothic" panose="020B0502020202020204" pitchFamily="34" charset="0"/>
              </a:rPr>
              <a:t> 3</a:t>
            </a:r>
            <a:endParaRPr lang="ja-JP" altLang="en-US" sz="4800" kern="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1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91323"/>
            <a:ext cx="3987377" cy="214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[transform]</a:t>
            </a:r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78089284-98CA-411F-8799-BE371B7E2A4D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12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3" name="Text Box 1030"/>
          <p:cNvSpPr txBox="1">
            <a:spLocks noChangeArrowheads="1"/>
          </p:cNvSpPr>
          <p:nvPr/>
        </p:nvSpPr>
        <p:spPr bwMode="auto">
          <a:xfrm>
            <a:off x="5975350" y="5468028"/>
            <a:ext cx="1587500" cy="4000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track_xz</a:t>
            </a: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</a:rPr>
              <a:t>.eps</a:t>
            </a:r>
          </a:p>
        </p:txBody>
      </p:sp>
      <p:sp>
        <p:nvSpPr>
          <p:cNvPr id="30" name="右矢印 29"/>
          <p:cNvSpPr/>
          <p:nvPr/>
        </p:nvSpPr>
        <p:spPr>
          <a:xfrm>
            <a:off x="6227615" y="3744870"/>
            <a:ext cx="820162" cy="180773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7" name="Text Box 1030"/>
          <p:cNvSpPr txBox="1">
            <a:spLocks noChangeArrowheads="1"/>
          </p:cNvSpPr>
          <p:nvPr/>
        </p:nvSpPr>
        <p:spPr bwMode="auto">
          <a:xfrm>
            <a:off x="403017" y="2831100"/>
            <a:ext cx="1998662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transform.inp</a:t>
            </a: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524530" y="3391323"/>
            <a:ext cx="3903454" cy="169386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[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C e l l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pt-BR" altLang="ja-JP" sz="1400" dirty="0">
                <a:latin typeface="Tahoma" pitchFamily="34" charset="0"/>
              </a:rPr>
              <a:t>100    -1          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itchFamily="34" charset="0"/>
              </a:rPr>
              <a:t> 101     1 -1.     -11  12  -</a:t>
            </a:r>
            <a:r>
              <a:rPr lang="pt-BR" altLang="ja-JP" sz="1400" dirty="0" smtClean="0">
                <a:latin typeface="Tahoma" pitchFamily="34" charset="0"/>
              </a:rPr>
              <a:t>13</a:t>
            </a:r>
            <a:r>
              <a:rPr lang="ja-JP" altLang="en-US" sz="1400" dirty="0">
                <a:latin typeface="Tahoma" pitchFamily="34" charset="0"/>
              </a:rPr>
              <a:t> </a:t>
            </a:r>
            <a:r>
              <a:rPr lang="ja-JP" altLang="en-US" sz="1400" dirty="0" smtClean="0">
                <a:latin typeface="Tahoma" pitchFamily="34" charset="0"/>
              </a:rPr>
              <a:t> </a:t>
            </a:r>
            <a:r>
              <a:rPr lang="en-US" altLang="ja-JP" sz="1400" dirty="0" err="1" smtClean="0">
                <a:latin typeface="Tahoma" pitchFamily="34" charset="0"/>
              </a:rPr>
              <a:t>trcl</a:t>
            </a:r>
            <a:r>
              <a:rPr lang="en-US" altLang="ja-JP" sz="1400" dirty="0" smtClean="0">
                <a:latin typeface="Tahoma" pitchFamily="34" charset="0"/>
              </a:rPr>
              <a:t>=1</a:t>
            </a:r>
            <a:endParaRPr lang="pt-BR" altLang="ja-JP" sz="1400" dirty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itchFamily="34" charset="0"/>
              </a:rPr>
              <a:t> 110     0          -10  #</a:t>
            </a:r>
            <a:r>
              <a:rPr lang="pt-BR" altLang="ja-JP" sz="1400" dirty="0" smtClean="0">
                <a:latin typeface="Tahoma" pitchFamily="34" charset="0"/>
              </a:rPr>
              <a:t>101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latin typeface="Tahoma" pitchFamily="34" charset="0"/>
              </a:rPr>
              <a:t>[ </a:t>
            </a:r>
            <a:r>
              <a:rPr lang="pt-BR" altLang="ja-JP" sz="1400" dirty="0">
                <a:latin typeface="Tahoma" pitchFamily="34" charset="0"/>
              </a:rPr>
              <a:t>Transform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itchFamily="34" charset="0"/>
              </a:rPr>
              <a:t>*tr1   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1</a:t>
            </a:r>
            <a:r>
              <a:rPr lang="pt-BR" altLang="ja-JP" sz="1400" dirty="0" smtClean="0">
                <a:solidFill>
                  <a:srgbClr val="FF0000"/>
                </a:solidFill>
                <a:latin typeface="Tahoma" pitchFamily="34" charset="0"/>
              </a:rPr>
              <a:t>0</a:t>
            </a:r>
            <a:r>
              <a:rPr lang="pt-BR" altLang="ja-JP" sz="1400" dirty="0" smtClean="0">
                <a:latin typeface="Tahoma" pitchFamily="34" charset="0"/>
              </a:rPr>
              <a:t>  </a:t>
            </a:r>
            <a:r>
              <a:rPr lang="pt-BR" altLang="ja-JP" sz="1400" dirty="0">
                <a:latin typeface="Tahoma" pitchFamily="34" charset="0"/>
              </a:rPr>
              <a:t>0  </a:t>
            </a:r>
            <a:r>
              <a:rPr lang="pt-BR" altLang="ja-JP" sz="1400" dirty="0" smtClean="0">
                <a:solidFill>
                  <a:srgbClr val="FF0000"/>
                </a:solidFill>
                <a:latin typeface="Tahoma" pitchFamily="34" charset="0"/>
              </a:rPr>
              <a:t>45</a:t>
            </a:r>
            <a:r>
              <a:rPr lang="pt-BR" altLang="ja-JP" sz="1400" dirty="0" smtClean="0">
                <a:latin typeface="Tahoma" pitchFamily="34" charset="0"/>
              </a:rPr>
              <a:t>    </a:t>
            </a:r>
            <a:r>
              <a:rPr lang="pt-BR" altLang="ja-JP" sz="1400" dirty="0">
                <a:latin typeface="Tahoma" pitchFamily="34" charset="0"/>
              </a:rPr>
              <a:t>0  </a:t>
            </a:r>
            <a:r>
              <a:rPr lang="pt-BR" altLang="ja-JP" sz="1400" dirty="0" smtClean="0">
                <a:solidFill>
                  <a:srgbClr val="FF0000"/>
                </a:solidFill>
                <a:latin typeface="Tahoma" pitchFamily="34" charset="0"/>
              </a:rPr>
              <a:t>45</a:t>
            </a:r>
            <a:r>
              <a:rPr lang="pt-BR" altLang="ja-JP" sz="1400" dirty="0" smtClean="0">
                <a:latin typeface="Tahoma" pitchFamily="34" charset="0"/>
              </a:rPr>
              <a:t>  </a:t>
            </a:r>
            <a:r>
              <a:rPr lang="pt-BR" altLang="ja-JP" sz="1400" dirty="0">
                <a:latin typeface="Tahoma" pitchFamily="34" charset="0"/>
              </a:rPr>
              <a:t>0   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0  0  0  0  0  0    2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" name="右矢印 18"/>
          <p:cNvSpPr/>
          <p:nvPr/>
        </p:nvSpPr>
        <p:spPr>
          <a:xfrm rot="16200000">
            <a:off x="5772942" y="3819471"/>
            <a:ext cx="328707" cy="179505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" name="環状矢印 19"/>
          <p:cNvSpPr/>
          <p:nvPr/>
        </p:nvSpPr>
        <p:spPr>
          <a:xfrm rot="3326629" flipH="1">
            <a:off x="5747719" y="4160600"/>
            <a:ext cx="457804" cy="469032"/>
          </a:xfrm>
          <a:prstGeom prst="circular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85240" y="4581128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step 1</a:t>
            </a:r>
            <a:endParaRPr kumimoji="1" lang="ja-JP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148296" y="3744870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step 2</a:t>
            </a:r>
            <a:endParaRPr kumimoji="1" lang="ja-JP" altLang="en-US" sz="20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227615" y="3813585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step 3</a:t>
            </a:r>
            <a:endParaRPr kumimoji="1" lang="ja-JP" altLang="en-US" sz="2000" dirty="0"/>
          </a:p>
        </p:txBody>
      </p:sp>
      <p:sp>
        <p:nvSpPr>
          <p:cNvPr id="25" name="テキスト ボックス 20"/>
          <p:cNvSpPr txBox="1">
            <a:spLocks noChangeArrowheads="1"/>
          </p:cNvSpPr>
          <p:nvPr/>
        </p:nvSpPr>
        <p:spPr bwMode="auto">
          <a:xfrm>
            <a:off x="627062" y="971541"/>
            <a:ext cx="7864476" cy="8309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</a:rPr>
              <a:t>Let’s rotate the cylinder around Y-axis by 45 degrees, then transform it along with X-axis by 10 cm and Z-axis by 45 cm!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250825" y="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/>
              <a:t>Answer 3</a:t>
            </a:r>
            <a:endParaRPr lang="ja-JP" altLang="en-US" sz="4800" kern="0" dirty="0" smtClean="0"/>
          </a:p>
        </p:txBody>
      </p:sp>
      <p:sp>
        <p:nvSpPr>
          <p:cNvPr id="29" name="テキスト ボックス 28"/>
          <p:cNvSpPr txBox="1">
            <a:spLocks noChangeArrowheads="1"/>
          </p:cNvSpPr>
          <p:nvPr/>
        </p:nvSpPr>
        <p:spPr bwMode="auto">
          <a:xfrm>
            <a:off x="5542795" y="2991213"/>
            <a:ext cx="2773621" cy="40011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/>
              <a:t>Reproduce this geometry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2356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[transform]</a:t>
            </a:r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78089284-98CA-411F-8799-BE371B7E2A4D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13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" name="テキスト ボックス 20"/>
          <p:cNvSpPr txBox="1">
            <a:spLocks noChangeArrowheads="1"/>
          </p:cNvSpPr>
          <p:nvPr/>
        </p:nvSpPr>
        <p:spPr bwMode="auto">
          <a:xfrm>
            <a:off x="1008063" y="973654"/>
            <a:ext cx="6948314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Construct the geometry shown below by adding </a:t>
            </a:r>
            <a:r>
              <a:rPr lang="en-US" altLang="ja-JP" sz="2400" dirty="0" smtClean="0">
                <a:solidFill>
                  <a:srgbClr val="000000"/>
                </a:solidFill>
              </a:rPr>
              <a:t>a cell.</a:t>
            </a:r>
            <a:endParaRPr lang="en-US" altLang="ja-JP" sz="2400" dirty="0">
              <a:solidFill>
                <a:srgbClr val="000000"/>
              </a:solidFill>
            </a:endParaRPr>
          </a:p>
        </p:txBody>
      </p:sp>
      <p:sp>
        <p:nvSpPr>
          <p:cNvPr id="23" name="Text Box 1030"/>
          <p:cNvSpPr txBox="1">
            <a:spLocks noChangeArrowheads="1"/>
          </p:cNvSpPr>
          <p:nvPr/>
        </p:nvSpPr>
        <p:spPr bwMode="auto">
          <a:xfrm>
            <a:off x="6127750" y="5905815"/>
            <a:ext cx="1587500" cy="4000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track_xz</a:t>
            </a: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</a:rPr>
              <a:t>.eps</a:t>
            </a:r>
          </a:p>
        </p:txBody>
      </p:sp>
      <p:sp>
        <p:nvSpPr>
          <p:cNvPr id="27" name="Text Box 1030"/>
          <p:cNvSpPr txBox="1">
            <a:spLocks noChangeArrowheads="1"/>
          </p:cNvSpPr>
          <p:nvPr/>
        </p:nvSpPr>
        <p:spPr bwMode="auto">
          <a:xfrm>
            <a:off x="403017" y="3473409"/>
            <a:ext cx="1998662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transform.inp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41539" y="1556792"/>
            <a:ext cx="673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altLang="ja-JP" dirty="0">
                <a:solidFill>
                  <a:srgbClr val="000000"/>
                </a:solidFill>
              </a:rPr>
              <a:t>Do not change [surface] section.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altLang="ja-JP" dirty="0">
                <a:solidFill>
                  <a:srgbClr val="000000"/>
                </a:solidFill>
              </a:rPr>
              <a:t>Change [cell] &amp; [transform] section</a:t>
            </a:r>
            <a:r>
              <a:rPr lang="en-US" altLang="ja-JP" dirty="0" smtClean="0">
                <a:solidFill>
                  <a:srgbClr val="000000"/>
                </a:solidFill>
              </a:rPr>
              <a:t>.</a:t>
            </a:r>
          </a:p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(Define the transform tr2 in [</a:t>
            </a:r>
            <a:r>
              <a:rPr lang="en-US" altLang="ja-JP" dirty="0">
                <a:solidFill>
                  <a:srgbClr val="000000"/>
                </a:solidFill>
              </a:rPr>
              <a:t>transform</a:t>
            </a:r>
            <a:r>
              <a:rPr lang="en-US" altLang="ja-JP" dirty="0" smtClean="0">
                <a:solidFill>
                  <a:srgbClr val="000000"/>
                </a:solidFill>
              </a:rPr>
              <a:t>], and then </a:t>
            </a:r>
            <a:r>
              <a:rPr lang="en-US" altLang="ja-JP" dirty="0" smtClean="0"/>
              <a:t>apply it </a:t>
            </a:r>
            <a:r>
              <a:rPr lang="en-US" altLang="ja-JP" dirty="0"/>
              <a:t>to </a:t>
            </a:r>
            <a:r>
              <a:rPr lang="en-US" altLang="ja-JP" dirty="0" smtClean="0"/>
              <a:t>a cell 102 in [cell].)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524530" y="4038570"/>
            <a:ext cx="3903454" cy="2126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[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C e l l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pt-BR" altLang="ja-JP" sz="1400" dirty="0">
                <a:latin typeface="Tahoma" pitchFamily="34" charset="0"/>
              </a:rPr>
              <a:t>100    -1          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itchFamily="34" charset="0"/>
              </a:rPr>
              <a:t> 101     1 -1.     -11  12  -</a:t>
            </a:r>
            <a:r>
              <a:rPr lang="pt-BR" altLang="ja-JP" sz="1400" dirty="0" smtClean="0">
                <a:latin typeface="Tahoma" pitchFamily="34" charset="0"/>
              </a:rPr>
              <a:t>13</a:t>
            </a:r>
            <a:r>
              <a:rPr lang="ja-JP" altLang="en-US" sz="1400" dirty="0">
                <a:latin typeface="Tahoma" pitchFamily="34" charset="0"/>
              </a:rPr>
              <a:t> </a:t>
            </a:r>
            <a:r>
              <a:rPr lang="ja-JP" altLang="en-US" sz="1400" dirty="0" smtClean="0">
                <a:latin typeface="Tahoma" pitchFamily="34" charset="0"/>
              </a:rPr>
              <a:t> </a:t>
            </a:r>
            <a:r>
              <a:rPr lang="en-US" altLang="ja-JP" sz="1400" dirty="0" err="1" smtClean="0">
                <a:latin typeface="Tahoma" pitchFamily="34" charset="0"/>
              </a:rPr>
              <a:t>trcl</a:t>
            </a:r>
            <a:r>
              <a:rPr lang="en-US" altLang="ja-JP" sz="1400" dirty="0" smtClean="0">
                <a:latin typeface="Tahoma" pitchFamily="34" charset="0"/>
              </a:rPr>
              <a:t>=1</a:t>
            </a:r>
            <a:endParaRPr lang="pt-BR" altLang="ja-JP" sz="1400" dirty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ja-JP" sz="1400" dirty="0" smtClean="0">
                <a:latin typeface="Tahoma" pitchFamily="34" charset="0"/>
              </a:rPr>
              <a:t> </a:t>
            </a:r>
            <a:r>
              <a:rPr lang="pt-BR" altLang="ja-JP" sz="1400" dirty="0" smtClean="0">
                <a:solidFill>
                  <a:srgbClr val="FF0000"/>
                </a:solidFill>
                <a:latin typeface="Tahoma" pitchFamily="34" charset="0"/>
              </a:rPr>
              <a:t>102     </a:t>
            </a:r>
            <a:r>
              <a:rPr lang="pt-BR" altLang="ja-JP" sz="1400" dirty="0">
                <a:solidFill>
                  <a:srgbClr val="FF0000"/>
                </a:solidFill>
                <a:latin typeface="Tahoma" pitchFamily="34" charset="0"/>
              </a:rPr>
              <a:t>1 -1.     -11  12  -13</a:t>
            </a:r>
            <a:r>
              <a:rPr lang="ja-JP" altLang="en-US" sz="1400" dirty="0">
                <a:solidFill>
                  <a:srgbClr val="FF0000"/>
                </a:solidFill>
                <a:latin typeface="Tahoma" pitchFamily="34" charset="0"/>
              </a:rPr>
              <a:t>  </a:t>
            </a:r>
            <a:r>
              <a:rPr lang="en-US" altLang="ja-JP" sz="1400" dirty="0" err="1">
                <a:solidFill>
                  <a:srgbClr val="FF0000"/>
                </a:solidFill>
                <a:latin typeface="Tahoma" pitchFamily="34" charset="0"/>
              </a:rPr>
              <a:t>trcl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=</a:t>
            </a:r>
            <a:endParaRPr lang="pt-BR" altLang="ja-JP" sz="1400" dirty="0">
              <a:solidFill>
                <a:srgbClr val="FF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latin typeface="Tahoma" pitchFamily="34" charset="0"/>
              </a:rPr>
              <a:t> 110     </a:t>
            </a:r>
            <a:r>
              <a:rPr lang="pt-BR" altLang="ja-JP" sz="1400" dirty="0">
                <a:latin typeface="Tahoma" pitchFamily="34" charset="0"/>
              </a:rPr>
              <a:t>0          -10  #</a:t>
            </a:r>
            <a:r>
              <a:rPr lang="pt-BR" altLang="ja-JP" sz="1400" dirty="0" smtClean="0">
                <a:latin typeface="Tahoma" pitchFamily="34" charset="0"/>
              </a:rPr>
              <a:t>101 </a:t>
            </a:r>
            <a:r>
              <a:rPr lang="pt-BR" altLang="ja-JP" sz="1400" dirty="0" smtClean="0">
                <a:solidFill>
                  <a:srgbClr val="FF0000"/>
                </a:solidFill>
                <a:latin typeface="Tahoma" pitchFamily="34" charset="0"/>
              </a:rPr>
              <a:t>#102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latin typeface="Tahoma" pitchFamily="34" charset="0"/>
              </a:rPr>
              <a:t>[ </a:t>
            </a:r>
            <a:r>
              <a:rPr lang="pt-BR" altLang="ja-JP" sz="1400" dirty="0">
                <a:latin typeface="Tahoma" pitchFamily="34" charset="0"/>
              </a:rPr>
              <a:t>Transform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itchFamily="34" charset="0"/>
              </a:rPr>
              <a:t>*tr1    0  0  </a:t>
            </a:r>
            <a:r>
              <a:rPr lang="pt-BR" altLang="ja-JP" sz="1400" dirty="0" smtClean="0">
                <a:latin typeface="Tahoma" pitchFamily="34" charset="0"/>
              </a:rPr>
              <a:t>50    </a:t>
            </a:r>
            <a:r>
              <a:rPr lang="pt-BR" altLang="ja-JP" sz="1400" dirty="0">
                <a:latin typeface="Tahoma" pitchFamily="34" charset="0"/>
              </a:rPr>
              <a:t>0  </a:t>
            </a:r>
            <a:r>
              <a:rPr lang="pt-BR" altLang="ja-JP" sz="1400" dirty="0" smtClean="0">
                <a:latin typeface="Tahoma" pitchFamily="34" charset="0"/>
              </a:rPr>
              <a:t>30  </a:t>
            </a:r>
            <a:r>
              <a:rPr lang="pt-BR" altLang="ja-JP" sz="1400" dirty="0">
                <a:latin typeface="Tahoma" pitchFamily="34" charset="0"/>
              </a:rPr>
              <a:t>0   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0  0  0  0  0  0    2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ja-JP" sz="1400" dirty="0" smtClean="0">
                <a:solidFill>
                  <a:srgbClr val="FF0000"/>
                </a:solidFill>
                <a:latin typeface="Tahoma" pitchFamily="34" charset="0"/>
              </a:rPr>
              <a:t>*tr2    </a:t>
            </a:r>
            <a:r>
              <a:rPr lang="pt-BR" altLang="ja-JP" sz="1400" dirty="0">
                <a:solidFill>
                  <a:srgbClr val="FF0000"/>
                </a:solidFill>
                <a:latin typeface="Tahoma" pitchFamily="34" charset="0"/>
              </a:rPr>
              <a:t>0  0  </a:t>
            </a:r>
            <a:r>
              <a:rPr lang="pt-BR" altLang="ja-JP" sz="1400" dirty="0" smtClean="0">
                <a:solidFill>
                  <a:srgbClr val="FF0000"/>
                </a:solidFill>
                <a:latin typeface="Tahoma" pitchFamily="34" charset="0"/>
              </a:rPr>
              <a:t>       </a:t>
            </a:r>
            <a:r>
              <a:rPr lang="pt-BR" altLang="ja-JP" sz="1400" dirty="0">
                <a:solidFill>
                  <a:srgbClr val="FF0000"/>
                </a:solidFill>
                <a:latin typeface="Tahoma" pitchFamily="34" charset="0"/>
              </a:rPr>
              <a:t>0  </a:t>
            </a:r>
            <a:r>
              <a:rPr lang="pt-BR" altLang="ja-JP" sz="1400" dirty="0" smtClean="0">
                <a:solidFill>
                  <a:srgbClr val="FF0000"/>
                </a:solidFill>
                <a:latin typeface="Tahoma" pitchFamily="34" charset="0"/>
              </a:rPr>
              <a:t>  0  </a:t>
            </a:r>
            <a:r>
              <a:rPr lang="pt-BR" altLang="ja-JP" sz="1400" dirty="0">
                <a:solidFill>
                  <a:srgbClr val="FF0000"/>
                </a:solidFill>
                <a:latin typeface="Tahoma" pitchFamily="34" charset="0"/>
              </a:rPr>
              <a:t>0    0  0  0  0  0  0    2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1784" r="1113" b="1546"/>
          <a:stretch/>
        </p:blipFill>
        <p:spPr bwMode="auto">
          <a:xfrm>
            <a:off x="4653488" y="3844224"/>
            <a:ext cx="4065451" cy="216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線コネクタ 23"/>
          <p:cNvCxnSpPr/>
          <p:nvPr/>
        </p:nvCxnSpPr>
        <p:spPr>
          <a:xfrm>
            <a:off x="1547663" y="6011269"/>
            <a:ext cx="2880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3275856" y="4927746"/>
            <a:ext cx="2880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50825" y="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>
                <a:latin typeface="+mn-lt"/>
              </a:rPr>
              <a:t>Exercise</a:t>
            </a:r>
            <a:r>
              <a:rPr lang="en-US" altLang="ja-JP" sz="4800" kern="0" dirty="0" smtClean="0">
                <a:latin typeface="Century Gothic" panose="020B0502020202020204" pitchFamily="34" charset="0"/>
              </a:rPr>
              <a:t> 4</a:t>
            </a:r>
            <a:endParaRPr lang="ja-JP" altLang="en-US" sz="4800" kern="0" dirty="0" smtClean="0">
              <a:latin typeface="Century Gothic" panose="020B0502020202020204" pitchFamily="34" charset="0"/>
            </a:endParaRPr>
          </a:p>
        </p:txBody>
      </p:sp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5542795" y="3460938"/>
            <a:ext cx="2773621" cy="40011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/>
              <a:t>Reproduce this geometry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449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[transform]</a:t>
            </a:r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78089284-98CA-411F-8799-BE371B7E2A4D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14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3" name="Text Box 1030"/>
          <p:cNvSpPr txBox="1">
            <a:spLocks noChangeArrowheads="1"/>
          </p:cNvSpPr>
          <p:nvPr/>
        </p:nvSpPr>
        <p:spPr bwMode="auto">
          <a:xfrm>
            <a:off x="6127750" y="5905815"/>
            <a:ext cx="1587500" cy="4000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track_xz</a:t>
            </a: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</a:rPr>
              <a:t>.eps</a:t>
            </a:r>
          </a:p>
        </p:txBody>
      </p:sp>
      <p:sp>
        <p:nvSpPr>
          <p:cNvPr id="27" name="Text Box 1030"/>
          <p:cNvSpPr txBox="1">
            <a:spLocks noChangeArrowheads="1"/>
          </p:cNvSpPr>
          <p:nvPr/>
        </p:nvSpPr>
        <p:spPr bwMode="auto">
          <a:xfrm>
            <a:off x="403017" y="3473409"/>
            <a:ext cx="1998662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transform.inp</a:t>
            </a: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524530" y="4038570"/>
            <a:ext cx="3903454" cy="2126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[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C e l l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pt-BR" altLang="ja-JP" sz="1400" dirty="0">
                <a:latin typeface="Tahoma" pitchFamily="34" charset="0"/>
              </a:rPr>
              <a:t>100    -1          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itchFamily="34" charset="0"/>
              </a:rPr>
              <a:t> 101     1 -1.     -11  12  -</a:t>
            </a:r>
            <a:r>
              <a:rPr lang="pt-BR" altLang="ja-JP" sz="1400" dirty="0" smtClean="0">
                <a:latin typeface="Tahoma" pitchFamily="34" charset="0"/>
              </a:rPr>
              <a:t>13</a:t>
            </a:r>
            <a:r>
              <a:rPr lang="ja-JP" altLang="en-US" sz="1400" dirty="0">
                <a:latin typeface="Tahoma" pitchFamily="34" charset="0"/>
              </a:rPr>
              <a:t> </a:t>
            </a:r>
            <a:r>
              <a:rPr lang="ja-JP" altLang="en-US" sz="1400" dirty="0" smtClean="0">
                <a:latin typeface="Tahoma" pitchFamily="34" charset="0"/>
              </a:rPr>
              <a:t> </a:t>
            </a:r>
            <a:r>
              <a:rPr lang="en-US" altLang="ja-JP" sz="1400" dirty="0" err="1" smtClean="0">
                <a:latin typeface="Tahoma" pitchFamily="34" charset="0"/>
              </a:rPr>
              <a:t>trcl</a:t>
            </a:r>
            <a:r>
              <a:rPr lang="en-US" altLang="ja-JP" sz="1400" dirty="0" smtClean="0">
                <a:latin typeface="Tahoma" pitchFamily="34" charset="0"/>
              </a:rPr>
              <a:t>=1</a:t>
            </a:r>
            <a:endParaRPr lang="pt-BR" altLang="ja-JP" sz="1400" dirty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ja-JP" sz="1400" dirty="0" smtClean="0">
                <a:latin typeface="Tahoma" pitchFamily="34" charset="0"/>
              </a:rPr>
              <a:t> </a:t>
            </a:r>
            <a:r>
              <a:rPr lang="pt-BR" altLang="ja-JP" sz="1400" dirty="0" smtClean="0">
                <a:solidFill>
                  <a:srgbClr val="FF0000"/>
                </a:solidFill>
                <a:latin typeface="Tahoma" pitchFamily="34" charset="0"/>
              </a:rPr>
              <a:t>102     </a:t>
            </a:r>
            <a:r>
              <a:rPr lang="pt-BR" altLang="ja-JP" sz="1400" dirty="0">
                <a:solidFill>
                  <a:srgbClr val="FF0000"/>
                </a:solidFill>
                <a:latin typeface="Tahoma" pitchFamily="34" charset="0"/>
              </a:rPr>
              <a:t>1 -1.     -11  12  -13</a:t>
            </a:r>
            <a:r>
              <a:rPr lang="ja-JP" altLang="en-US" sz="1400" dirty="0">
                <a:solidFill>
                  <a:srgbClr val="FF0000"/>
                </a:solidFill>
                <a:latin typeface="Tahoma" pitchFamily="34" charset="0"/>
              </a:rPr>
              <a:t>  </a:t>
            </a:r>
            <a:r>
              <a:rPr lang="en-US" altLang="ja-JP" sz="1400" dirty="0" err="1" smtClean="0">
                <a:solidFill>
                  <a:srgbClr val="FF0000"/>
                </a:solidFill>
                <a:latin typeface="Tahoma" pitchFamily="34" charset="0"/>
              </a:rPr>
              <a:t>trcl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=2</a:t>
            </a:r>
            <a:endParaRPr lang="pt-BR" altLang="ja-JP" sz="1400" dirty="0">
              <a:solidFill>
                <a:srgbClr val="FF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latin typeface="Tahoma" pitchFamily="34" charset="0"/>
              </a:rPr>
              <a:t> 110     </a:t>
            </a:r>
            <a:r>
              <a:rPr lang="pt-BR" altLang="ja-JP" sz="1400" dirty="0">
                <a:latin typeface="Tahoma" pitchFamily="34" charset="0"/>
              </a:rPr>
              <a:t>0          -10  #</a:t>
            </a:r>
            <a:r>
              <a:rPr lang="pt-BR" altLang="ja-JP" sz="1400" dirty="0" smtClean="0">
                <a:latin typeface="Tahoma" pitchFamily="34" charset="0"/>
              </a:rPr>
              <a:t>101 </a:t>
            </a:r>
            <a:r>
              <a:rPr lang="pt-BR" altLang="ja-JP" sz="1400" dirty="0" smtClean="0">
                <a:solidFill>
                  <a:srgbClr val="FF0000"/>
                </a:solidFill>
                <a:latin typeface="Tahoma" pitchFamily="34" charset="0"/>
              </a:rPr>
              <a:t>#102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latin typeface="Tahoma" pitchFamily="34" charset="0"/>
              </a:rPr>
              <a:t>[ </a:t>
            </a:r>
            <a:r>
              <a:rPr lang="pt-BR" altLang="ja-JP" sz="1400" dirty="0">
                <a:latin typeface="Tahoma" pitchFamily="34" charset="0"/>
              </a:rPr>
              <a:t>Transform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itchFamily="34" charset="0"/>
              </a:rPr>
              <a:t>*tr1    0  0  </a:t>
            </a:r>
            <a:r>
              <a:rPr lang="pt-BR" altLang="ja-JP" sz="1400" dirty="0" smtClean="0">
                <a:latin typeface="Tahoma" pitchFamily="34" charset="0"/>
              </a:rPr>
              <a:t>50    </a:t>
            </a:r>
            <a:r>
              <a:rPr lang="pt-BR" altLang="ja-JP" sz="1400" dirty="0">
                <a:latin typeface="Tahoma" pitchFamily="34" charset="0"/>
              </a:rPr>
              <a:t>0  </a:t>
            </a:r>
            <a:r>
              <a:rPr lang="pt-BR" altLang="ja-JP" sz="1400" dirty="0" smtClean="0">
                <a:latin typeface="Tahoma" pitchFamily="34" charset="0"/>
              </a:rPr>
              <a:t>30  </a:t>
            </a:r>
            <a:r>
              <a:rPr lang="pt-BR" altLang="ja-JP" sz="1400" dirty="0">
                <a:latin typeface="Tahoma" pitchFamily="34" charset="0"/>
              </a:rPr>
              <a:t>0   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0  0  0  0  0  0    2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ja-JP" sz="1400" dirty="0" smtClean="0">
                <a:solidFill>
                  <a:srgbClr val="FF0000"/>
                </a:solidFill>
                <a:latin typeface="Tahoma" pitchFamily="34" charset="0"/>
              </a:rPr>
              <a:t>*tr2    </a:t>
            </a:r>
            <a:r>
              <a:rPr lang="pt-BR" altLang="ja-JP" sz="1400" dirty="0">
                <a:solidFill>
                  <a:srgbClr val="FF0000"/>
                </a:solidFill>
                <a:latin typeface="Tahoma" pitchFamily="34" charset="0"/>
              </a:rPr>
              <a:t>0  0  </a:t>
            </a:r>
            <a:r>
              <a:rPr lang="pt-BR" altLang="ja-JP" sz="1400" dirty="0" smtClean="0">
                <a:solidFill>
                  <a:srgbClr val="FF0000"/>
                </a:solidFill>
                <a:latin typeface="Tahoma" pitchFamily="34" charset="0"/>
              </a:rPr>
              <a:t>30    </a:t>
            </a:r>
            <a:r>
              <a:rPr lang="pt-BR" altLang="ja-JP" sz="1400" dirty="0">
                <a:solidFill>
                  <a:srgbClr val="FF0000"/>
                </a:solidFill>
                <a:latin typeface="Tahoma" pitchFamily="34" charset="0"/>
              </a:rPr>
              <a:t>0  </a:t>
            </a:r>
            <a:r>
              <a:rPr lang="pt-BR" altLang="ja-JP" sz="1400" dirty="0" smtClean="0">
                <a:solidFill>
                  <a:srgbClr val="FF0000"/>
                </a:solidFill>
                <a:latin typeface="Tahoma" pitchFamily="34" charset="0"/>
              </a:rPr>
              <a:t>  0  </a:t>
            </a:r>
            <a:r>
              <a:rPr lang="pt-BR" altLang="ja-JP" sz="1400" dirty="0">
                <a:solidFill>
                  <a:srgbClr val="FF0000"/>
                </a:solidFill>
                <a:latin typeface="Tahoma" pitchFamily="34" charset="0"/>
              </a:rPr>
              <a:t>0    0  0  0  0  0  0    2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1784" r="1113" b="1546"/>
          <a:stretch/>
        </p:blipFill>
        <p:spPr bwMode="auto">
          <a:xfrm>
            <a:off x="4653488" y="3844224"/>
            <a:ext cx="4065451" cy="216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右矢印 15"/>
          <p:cNvSpPr/>
          <p:nvPr/>
        </p:nvSpPr>
        <p:spPr>
          <a:xfrm>
            <a:off x="5984086" y="4653136"/>
            <a:ext cx="820162" cy="180773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03483" y="4927746"/>
            <a:ext cx="36405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Translation along </a:t>
            </a:r>
            <a:r>
              <a:rPr lang="en-US" altLang="ja-JP" sz="2000" dirty="0">
                <a:solidFill>
                  <a:srgbClr val="FF0000"/>
                </a:solidFill>
              </a:rPr>
              <a:t>the positive direction of the Z-axis by </a:t>
            </a:r>
            <a:r>
              <a:rPr lang="en-US" altLang="ja-JP" sz="2000" dirty="0" smtClean="0">
                <a:solidFill>
                  <a:srgbClr val="FF0000"/>
                </a:solidFill>
              </a:rPr>
              <a:t>30 </a:t>
            </a:r>
            <a:r>
              <a:rPr lang="en-US" altLang="ja-JP" sz="2000" dirty="0">
                <a:solidFill>
                  <a:srgbClr val="FF0000"/>
                </a:solidFill>
              </a:rPr>
              <a:t>cm</a:t>
            </a:r>
            <a:r>
              <a:rPr lang="en-US" altLang="ja-JP" sz="2000" dirty="0" smtClean="0">
                <a:solidFill>
                  <a:srgbClr val="FF0000"/>
                </a:solidFill>
              </a:rPr>
              <a:t>!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H="1">
            <a:off x="1901614" y="4833908"/>
            <a:ext cx="3945927" cy="107190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" name="テキスト ボックス 20"/>
          <p:cNvSpPr txBox="1">
            <a:spLocks noChangeArrowheads="1"/>
          </p:cNvSpPr>
          <p:nvPr/>
        </p:nvSpPr>
        <p:spPr bwMode="auto">
          <a:xfrm>
            <a:off x="1008063" y="973654"/>
            <a:ext cx="6948314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Construct the geometry shown below by adding </a:t>
            </a:r>
            <a:r>
              <a:rPr lang="en-US" altLang="ja-JP" sz="2400" dirty="0" smtClean="0">
                <a:solidFill>
                  <a:srgbClr val="000000"/>
                </a:solidFill>
              </a:rPr>
              <a:t>a cell.</a:t>
            </a:r>
            <a:endParaRPr lang="en-US" altLang="ja-JP" sz="2400" dirty="0">
              <a:solidFill>
                <a:srgbClr val="000000"/>
              </a:solidFill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250825" y="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/>
              <a:t>Answer 4</a:t>
            </a:r>
            <a:endParaRPr lang="ja-JP" altLang="en-US" sz="4800" kern="0" dirty="0" smtClean="0"/>
          </a:p>
        </p:txBody>
      </p:sp>
      <p:sp>
        <p:nvSpPr>
          <p:cNvPr id="26" name="テキスト ボックス 25"/>
          <p:cNvSpPr txBox="1">
            <a:spLocks noChangeArrowheads="1"/>
          </p:cNvSpPr>
          <p:nvPr/>
        </p:nvSpPr>
        <p:spPr bwMode="auto">
          <a:xfrm>
            <a:off x="5542795" y="3460938"/>
            <a:ext cx="2773621" cy="40011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/>
              <a:t>Reproduce this geometry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572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3276600" y="64008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Table of Contents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CAD170FB-76BF-4D88-9E1A-C9C9AFE84C0D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15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296" name="Rectangle 2"/>
          <p:cNvSpPr txBox="1">
            <a:spLocks noChangeArrowheads="1"/>
          </p:cNvSpPr>
          <p:nvPr/>
        </p:nvSpPr>
        <p:spPr bwMode="auto">
          <a:xfrm>
            <a:off x="1728788" y="115888"/>
            <a:ext cx="5903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4800" dirty="0">
                <a:solidFill>
                  <a:schemeClr val="tx2"/>
                </a:solidFill>
                <a:latin typeface="+mj-lt"/>
                <a:cs typeface="Arial" charset="0"/>
              </a:rPr>
              <a:t>Table of Contents</a:t>
            </a:r>
          </a:p>
        </p:txBody>
      </p:sp>
      <p:sp>
        <p:nvSpPr>
          <p:cNvPr id="9" name="AutoShape 2051"/>
          <p:cNvSpPr>
            <a:spLocks noChangeArrowheads="1"/>
          </p:cNvSpPr>
          <p:nvPr/>
        </p:nvSpPr>
        <p:spPr bwMode="auto">
          <a:xfrm>
            <a:off x="808038" y="1397000"/>
            <a:ext cx="7345362" cy="3760192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0" name="テキスト ボックス 16"/>
          <p:cNvSpPr txBox="1">
            <a:spLocks noChangeArrowheads="1"/>
          </p:cNvSpPr>
          <p:nvPr/>
        </p:nvSpPr>
        <p:spPr bwMode="auto">
          <a:xfrm>
            <a:off x="1889125" y="1628775"/>
            <a:ext cx="4203715" cy="32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19138" indent="-7191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1800"/>
              </a:spcBef>
              <a:buFontTx/>
              <a:buAutoNum type="arabicPeriod"/>
              <a:defRPr/>
            </a:pPr>
            <a:r>
              <a:rPr lang="en-US" altLang="ja-JP" sz="4000" dirty="0" smtClean="0">
                <a:solidFill>
                  <a:srgbClr val="000000"/>
                </a:solidFill>
                <a:latin typeface="+mn-lt"/>
              </a:rPr>
              <a:t>[transform]</a:t>
            </a:r>
          </a:p>
          <a:p>
            <a:pPr eaLnBrk="1" hangingPunct="1">
              <a:spcBef>
                <a:spcPts val="1800"/>
              </a:spcBef>
              <a:buFontTx/>
              <a:buAutoNum type="arabicPeriod"/>
              <a:defRPr/>
            </a:pPr>
            <a:r>
              <a:rPr lang="en-US" altLang="ja-JP" sz="4000" dirty="0" smtClean="0">
                <a:solidFill>
                  <a:srgbClr val="FF0000"/>
                </a:solidFill>
                <a:latin typeface="+mn-lt"/>
              </a:rPr>
              <a:t>[magnetic field]</a:t>
            </a:r>
          </a:p>
          <a:p>
            <a:pPr eaLnBrk="1" hangingPunct="1">
              <a:spcBef>
                <a:spcPts val="1800"/>
              </a:spcBef>
              <a:buFontTx/>
              <a:buAutoNum type="arabicPeriod"/>
              <a:defRPr/>
            </a:pPr>
            <a:r>
              <a:rPr lang="en-US" altLang="ja-JP" sz="4000" dirty="0" smtClean="0">
                <a:latin typeface="+mn-lt"/>
              </a:rPr>
              <a:t>[multiplier]</a:t>
            </a:r>
          </a:p>
          <a:p>
            <a:pPr eaLnBrk="1" hangingPunct="1">
              <a:spcBef>
                <a:spcPts val="1800"/>
              </a:spcBef>
              <a:buFontTx/>
              <a:buAutoNum type="arabicPeriod"/>
              <a:defRPr/>
            </a:pPr>
            <a:r>
              <a:rPr lang="en-US" altLang="ja-JP" sz="4000" dirty="0" smtClean="0">
                <a:latin typeface="+mn-lt"/>
              </a:rPr>
              <a:t>[counter]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198813" y="2565400"/>
            <a:ext cx="2381250" cy="22494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-127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ja-JP" sz="4800" dirty="0" smtClean="0"/>
              <a:t>[magnetic field] section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[magnetic field]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178294DB-A5E9-4F80-82BD-FDB88F7A1A25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16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320" name="AutoShape 2"/>
          <p:cNvSpPr>
            <a:spLocks noChangeArrowheads="1"/>
          </p:cNvSpPr>
          <p:nvPr/>
        </p:nvSpPr>
        <p:spPr bwMode="auto">
          <a:xfrm>
            <a:off x="971550" y="1052513"/>
            <a:ext cx="7129463" cy="122396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21" name="Rectangle 8"/>
          <p:cNvSpPr txBox="1">
            <a:spLocks noChangeArrowheads="1"/>
          </p:cNvSpPr>
          <p:nvPr/>
        </p:nvSpPr>
        <p:spPr bwMode="auto">
          <a:xfrm>
            <a:off x="1042988" y="1052513"/>
            <a:ext cx="7058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 dirty="0">
                <a:latin typeface="+mn-lt"/>
              </a:rPr>
              <a:t>You can set </a:t>
            </a:r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magnetic fields (dipole and quadrupole) </a:t>
            </a:r>
            <a:r>
              <a:rPr lang="en-US" altLang="ja-JP" sz="2400" dirty="0">
                <a:latin typeface="+mn-lt"/>
              </a:rPr>
              <a:t>in </a:t>
            </a:r>
            <a:r>
              <a:rPr lang="en-US" altLang="ja-JP" sz="2400" dirty="0" smtClean="0">
                <a:latin typeface="+mn-lt"/>
              </a:rPr>
              <a:t>certain regions </a:t>
            </a:r>
            <a:r>
              <a:rPr lang="en-US" altLang="ja-JP" sz="2400" dirty="0">
                <a:latin typeface="+mn-lt"/>
              </a:rPr>
              <a:t>in PHITS geometry to </a:t>
            </a:r>
            <a:r>
              <a:rPr lang="en-US" altLang="ja-JP" sz="2400" dirty="0" smtClean="0">
                <a:latin typeface="+mn-lt"/>
              </a:rPr>
              <a:t>change </a:t>
            </a:r>
            <a:r>
              <a:rPr lang="en-US" altLang="ja-JP" sz="2400" dirty="0">
                <a:latin typeface="+mn-lt"/>
              </a:rPr>
              <a:t>the charged particle </a:t>
            </a:r>
            <a:r>
              <a:rPr lang="en-US" altLang="ja-JP" sz="2400" dirty="0" smtClean="0">
                <a:latin typeface="+mn-lt"/>
              </a:rPr>
              <a:t>trajectories.</a:t>
            </a:r>
            <a:endParaRPr lang="en-US" altLang="ja-JP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1524000" y="2717800"/>
            <a:ext cx="360363" cy="360363"/>
          </a:xfrm>
          <a:prstGeom prst="ellipse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1981200" y="2898775"/>
            <a:ext cx="976313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円弧 1"/>
          <p:cNvSpPr/>
          <p:nvPr/>
        </p:nvSpPr>
        <p:spPr>
          <a:xfrm>
            <a:off x="1403350" y="2898775"/>
            <a:ext cx="3600450" cy="3895725"/>
          </a:xfrm>
          <a:prstGeom prst="arc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5003800" y="5013325"/>
            <a:ext cx="0" cy="79216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6" name="テキスト ボックス 5"/>
          <p:cNvSpPr txBox="1">
            <a:spLocks noChangeArrowheads="1"/>
          </p:cNvSpPr>
          <p:nvPr/>
        </p:nvSpPr>
        <p:spPr bwMode="auto">
          <a:xfrm>
            <a:off x="936625" y="3668713"/>
            <a:ext cx="2089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 b="1" i="1"/>
              <a:t>F</a:t>
            </a:r>
            <a:r>
              <a:rPr lang="en-US" altLang="ja-JP" sz="3600" i="1"/>
              <a:t>=e</a:t>
            </a:r>
            <a:r>
              <a:rPr lang="en-US" altLang="ja-JP" sz="3600" b="1" i="1"/>
              <a:t>v</a:t>
            </a:r>
            <a:r>
              <a:rPr lang="en-US" altLang="ja-JP" sz="3600"/>
              <a:t>×</a:t>
            </a:r>
            <a:r>
              <a:rPr lang="en-US" altLang="ja-JP" sz="3600" b="1" i="1"/>
              <a:t>B</a:t>
            </a:r>
            <a:endParaRPr lang="ja-JP" altLang="en-US" sz="3600" b="1" i="1"/>
          </a:p>
        </p:txBody>
      </p:sp>
      <p:sp>
        <p:nvSpPr>
          <p:cNvPr id="13327" name="テキスト ボックス 24"/>
          <p:cNvSpPr txBox="1">
            <a:spLocks noChangeArrowheads="1"/>
          </p:cNvSpPr>
          <p:nvPr/>
        </p:nvSpPr>
        <p:spPr bwMode="auto">
          <a:xfrm>
            <a:off x="5786438" y="2544763"/>
            <a:ext cx="3200400" cy="708025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Example of dipole magnet</a:t>
            </a:r>
            <a:r>
              <a:rPr lang="ja-JP" altLang="en-US" sz="2000" dirty="0"/>
              <a:t>：</a:t>
            </a: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Homogeneous magnetic field</a:t>
            </a:r>
            <a:endParaRPr lang="ja-JP" altLang="en-US" sz="2000" dirty="0"/>
          </a:p>
        </p:txBody>
      </p:sp>
      <p:grpSp>
        <p:nvGrpSpPr>
          <p:cNvPr id="13328" name="グループ化 10"/>
          <p:cNvGrpSpPr>
            <a:grpSpLocks/>
          </p:cNvGrpSpPr>
          <p:nvPr/>
        </p:nvGrpSpPr>
        <p:grpSpPr bwMode="auto">
          <a:xfrm>
            <a:off x="5057775" y="2781300"/>
            <a:ext cx="288925" cy="296863"/>
            <a:chOff x="7272300" y="4401107"/>
            <a:chExt cx="288032" cy="296743"/>
          </a:xfrm>
        </p:grpSpPr>
        <p:sp>
          <p:nvSpPr>
            <p:cNvPr id="9" name="円/楕円 8"/>
            <p:cNvSpPr/>
            <p:nvPr/>
          </p:nvSpPr>
          <p:spPr>
            <a:xfrm>
              <a:off x="7272300" y="4401107"/>
              <a:ext cx="288032" cy="2967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7379916" y="4518535"/>
              <a:ext cx="72799" cy="618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32" name="円/楕円 31"/>
          <p:cNvSpPr/>
          <p:nvPr/>
        </p:nvSpPr>
        <p:spPr>
          <a:xfrm>
            <a:off x="4824413" y="5932488"/>
            <a:ext cx="360362" cy="360362"/>
          </a:xfrm>
          <a:prstGeom prst="ellipse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-127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ja-JP" sz="4800" dirty="0" smtClean="0"/>
              <a:t>[magnetic field] section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[magnetic field]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7A99BDDE-F6D7-499C-A2B8-F94A4B40B619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17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343" name="テキスト ボックス 24"/>
          <p:cNvSpPr txBox="1">
            <a:spLocks noChangeArrowheads="1"/>
          </p:cNvSpPr>
          <p:nvPr/>
        </p:nvSpPr>
        <p:spPr bwMode="auto">
          <a:xfrm>
            <a:off x="395288" y="2355850"/>
            <a:ext cx="3921125" cy="708025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</a:rPr>
              <a:t>Example of quadrupole magnet</a:t>
            </a:r>
            <a:r>
              <a:rPr lang="ja-JP" altLang="en-US" sz="2000">
                <a:solidFill>
                  <a:srgbClr val="000000"/>
                </a:solidFill>
              </a:rPr>
              <a:t>：</a:t>
            </a:r>
            <a:endParaRPr lang="en-US" altLang="ja-JP" sz="20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</a:rPr>
              <a:t>Converge charged particle trajectory</a:t>
            </a:r>
            <a:endParaRPr lang="ja-JP" altLang="en-US" sz="2000">
              <a:solidFill>
                <a:srgbClr val="000000"/>
              </a:solidFill>
            </a:endParaRPr>
          </a:p>
        </p:txBody>
      </p:sp>
      <p:pic>
        <p:nvPicPr>
          <p:cNvPr id="14344" name="Picture 1040" descr="fig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3143250"/>
            <a:ext cx="4156075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テキスト ボックス 1"/>
          <p:cNvSpPr txBox="1">
            <a:spLocks noChangeArrowheads="1"/>
          </p:cNvSpPr>
          <p:nvPr/>
        </p:nvSpPr>
        <p:spPr bwMode="auto">
          <a:xfrm>
            <a:off x="4781550" y="5807075"/>
            <a:ext cx="4251325" cy="4000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</a:rPr>
              <a:t>Schematic image of quadrupole magnet</a:t>
            </a:r>
          </a:p>
        </p:txBody>
      </p:sp>
      <p:grpSp>
        <p:nvGrpSpPr>
          <p:cNvPr id="14346" name="グループ化 5"/>
          <p:cNvGrpSpPr>
            <a:grpSpLocks/>
          </p:cNvGrpSpPr>
          <p:nvPr/>
        </p:nvGrpSpPr>
        <p:grpSpPr bwMode="auto">
          <a:xfrm>
            <a:off x="5472113" y="2514600"/>
            <a:ext cx="3570287" cy="3292475"/>
            <a:chOff x="5635793" y="2577273"/>
            <a:chExt cx="3570623" cy="3293425"/>
          </a:xfrm>
        </p:grpSpPr>
        <p:sp>
          <p:nvSpPr>
            <p:cNvPr id="14350" name="Line 16"/>
            <p:cNvSpPr>
              <a:spLocks noChangeShapeType="1"/>
            </p:cNvSpPr>
            <p:nvPr/>
          </p:nvSpPr>
          <p:spPr bwMode="auto">
            <a:xfrm>
              <a:off x="5635793" y="4509120"/>
              <a:ext cx="30406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51" name="Line 16"/>
            <p:cNvSpPr>
              <a:spLocks noChangeShapeType="1"/>
            </p:cNvSpPr>
            <p:nvPr/>
          </p:nvSpPr>
          <p:spPr bwMode="auto">
            <a:xfrm flipV="1">
              <a:off x="7034044" y="2950277"/>
              <a:ext cx="0" cy="2920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92" name="AutoShape 12"/>
            <p:cNvSpPr>
              <a:spLocks noChangeArrowheads="1"/>
            </p:cNvSpPr>
            <p:nvPr/>
          </p:nvSpPr>
          <p:spPr bwMode="auto">
            <a:xfrm rot="2865272">
              <a:off x="5862763" y="3158553"/>
              <a:ext cx="654239" cy="90178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4593" name="AutoShape 12"/>
            <p:cNvSpPr>
              <a:spLocks noChangeArrowheads="1"/>
            </p:cNvSpPr>
            <p:nvPr/>
          </p:nvSpPr>
          <p:spPr bwMode="auto">
            <a:xfrm rot="2865272">
              <a:off x="7535352" y="4872754"/>
              <a:ext cx="654239" cy="90337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54" name="AutoShape 12"/>
            <p:cNvSpPr>
              <a:spLocks noChangeArrowheads="1"/>
            </p:cNvSpPr>
            <p:nvPr/>
          </p:nvSpPr>
          <p:spPr bwMode="auto">
            <a:xfrm rot="-2561173">
              <a:off x="5888251" y="4865521"/>
              <a:ext cx="654169" cy="90354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55" name="AutoShape 12"/>
            <p:cNvSpPr>
              <a:spLocks noChangeArrowheads="1"/>
            </p:cNvSpPr>
            <p:nvPr/>
          </p:nvSpPr>
          <p:spPr bwMode="auto">
            <a:xfrm rot="-2561173">
              <a:off x="7542727" y="3150526"/>
              <a:ext cx="654169" cy="9019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56" name="Arc 13"/>
            <p:cNvSpPr>
              <a:spLocks/>
            </p:cNvSpPr>
            <p:nvPr/>
          </p:nvSpPr>
          <p:spPr bwMode="auto">
            <a:xfrm rot="2811769">
              <a:off x="5990764" y="4106618"/>
              <a:ext cx="731525" cy="679287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357" name="Text Box 18"/>
            <p:cNvSpPr txBox="1">
              <a:spLocks noChangeArrowheads="1"/>
            </p:cNvSpPr>
            <p:nvPr/>
          </p:nvSpPr>
          <p:spPr bwMode="auto">
            <a:xfrm>
              <a:off x="6001133" y="3378546"/>
              <a:ext cx="412367" cy="461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N</a:t>
              </a:r>
              <a:endParaRPr lang="ja-JP" altLang="en-US" sz="240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4358" name="Text Box 18"/>
            <p:cNvSpPr txBox="1">
              <a:spLocks noChangeArrowheads="1"/>
            </p:cNvSpPr>
            <p:nvPr/>
          </p:nvSpPr>
          <p:spPr bwMode="auto">
            <a:xfrm>
              <a:off x="7640444" y="5123459"/>
              <a:ext cx="412367" cy="461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N</a:t>
              </a:r>
              <a:endParaRPr lang="ja-JP" altLang="en-US" sz="240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4359" name="Text Box 19"/>
            <p:cNvSpPr txBox="1">
              <a:spLocks noChangeArrowheads="1"/>
            </p:cNvSpPr>
            <p:nvPr/>
          </p:nvSpPr>
          <p:spPr bwMode="auto">
            <a:xfrm>
              <a:off x="6055522" y="5113031"/>
              <a:ext cx="380301" cy="461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S</a:t>
              </a:r>
              <a:endParaRPr lang="ja-JP" altLang="en-US" sz="240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4360" name="Text Box 19"/>
            <p:cNvSpPr txBox="1">
              <a:spLocks noChangeArrowheads="1"/>
            </p:cNvSpPr>
            <p:nvPr/>
          </p:nvSpPr>
          <p:spPr bwMode="auto">
            <a:xfrm>
              <a:off x="7672509" y="3397172"/>
              <a:ext cx="380301" cy="461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S</a:t>
              </a:r>
              <a:endParaRPr lang="ja-JP" altLang="en-US" sz="240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4361" name="Arc 13"/>
            <p:cNvSpPr>
              <a:spLocks/>
            </p:cNvSpPr>
            <p:nvPr/>
          </p:nvSpPr>
          <p:spPr bwMode="auto">
            <a:xfrm rot="-8008727">
              <a:off x="7358895" y="4134105"/>
              <a:ext cx="731525" cy="679287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362" name="Arc 13"/>
            <p:cNvSpPr>
              <a:spLocks/>
            </p:cNvSpPr>
            <p:nvPr/>
          </p:nvSpPr>
          <p:spPr bwMode="auto">
            <a:xfrm rot="8086074">
              <a:off x="6638078" y="3444209"/>
              <a:ext cx="731525" cy="679287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363" name="Arc 13"/>
            <p:cNvSpPr>
              <a:spLocks/>
            </p:cNvSpPr>
            <p:nvPr/>
          </p:nvSpPr>
          <p:spPr bwMode="auto">
            <a:xfrm rot="-2670531">
              <a:off x="6675053" y="4802710"/>
              <a:ext cx="731525" cy="679287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364" name="Text Box 22"/>
            <p:cNvSpPr txBox="1">
              <a:spLocks noChangeArrowheads="1"/>
            </p:cNvSpPr>
            <p:nvPr/>
          </p:nvSpPr>
          <p:spPr bwMode="auto">
            <a:xfrm>
              <a:off x="8200830" y="4560929"/>
              <a:ext cx="1005586" cy="461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00"/>
                  </a:solidFill>
                </a:rPr>
                <a:t>X-axis</a:t>
              </a: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65" name="Text Box 23"/>
            <p:cNvSpPr txBox="1">
              <a:spLocks noChangeArrowheads="1"/>
            </p:cNvSpPr>
            <p:nvPr/>
          </p:nvSpPr>
          <p:spPr bwMode="auto">
            <a:xfrm>
              <a:off x="6780040" y="2577273"/>
              <a:ext cx="971469" cy="461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00"/>
                  </a:solidFill>
                </a:rPr>
                <a:t>Y-axis</a:t>
              </a: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6" name="円/楕円 45"/>
            <p:cNvSpPr/>
            <p:nvPr/>
          </p:nvSpPr>
          <p:spPr bwMode="auto">
            <a:xfrm>
              <a:off x="6896387" y="4360550"/>
              <a:ext cx="288952" cy="296948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7030A0"/>
                </a:solidFill>
              </a:endParaRPr>
            </a:p>
          </p:txBody>
        </p:sp>
        <p:sp>
          <p:nvSpPr>
            <p:cNvPr id="4" name="左矢印 3"/>
            <p:cNvSpPr/>
            <p:nvPr/>
          </p:nvSpPr>
          <p:spPr>
            <a:xfrm>
              <a:off x="7331403" y="4409777"/>
              <a:ext cx="400088" cy="233430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53" name="左矢印 52"/>
            <p:cNvSpPr/>
            <p:nvPr/>
          </p:nvSpPr>
          <p:spPr>
            <a:xfrm rot="5400000">
              <a:off x="6835223" y="3857984"/>
              <a:ext cx="400165" cy="233384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54" name="左矢印 53"/>
            <p:cNvSpPr/>
            <p:nvPr/>
          </p:nvSpPr>
          <p:spPr>
            <a:xfrm rot="10800000">
              <a:off x="6366112" y="4392310"/>
              <a:ext cx="398499" cy="233429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55" name="左矢印 54"/>
            <p:cNvSpPr/>
            <p:nvPr/>
          </p:nvSpPr>
          <p:spPr>
            <a:xfrm rot="16200000">
              <a:off x="6838398" y="4906036"/>
              <a:ext cx="400165" cy="233384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5" name="円/楕円 34"/>
          <p:cNvSpPr/>
          <p:nvPr/>
        </p:nvSpPr>
        <p:spPr bwMode="auto">
          <a:xfrm>
            <a:off x="6834188" y="4403725"/>
            <a:ext cx="73025" cy="61913"/>
          </a:xfrm>
          <a:prstGeom prst="ellipse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348" name="AutoShape 2"/>
          <p:cNvSpPr>
            <a:spLocks noChangeArrowheads="1"/>
          </p:cNvSpPr>
          <p:nvPr/>
        </p:nvSpPr>
        <p:spPr bwMode="auto">
          <a:xfrm>
            <a:off x="971550" y="1052513"/>
            <a:ext cx="7129463" cy="122396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9" name="Rectangle 8"/>
          <p:cNvSpPr txBox="1">
            <a:spLocks noChangeArrowheads="1"/>
          </p:cNvSpPr>
          <p:nvPr/>
        </p:nvSpPr>
        <p:spPr bwMode="auto">
          <a:xfrm>
            <a:off x="1042988" y="1052513"/>
            <a:ext cx="7058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 dirty="0"/>
              <a:t>You can set </a:t>
            </a:r>
            <a:r>
              <a:rPr lang="en-US" altLang="ja-JP" sz="2400" dirty="0">
                <a:solidFill>
                  <a:srgbClr val="FF0000"/>
                </a:solidFill>
              </a:rPr>
              <a:t>magnetic fields (dipole and quadrupole) </a:t>
            </a:r>
            <a:r>
              <a:rPr lang="en-US" altLang="ja-JP" sz="2400" dirty="0"/>
              <a:t>in certain regions in PHITS geometry to change the charged particle trajectories.</a:t>
            </a:r>
            <a:endParaRPr lang="en-US" altLang="ja-JP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8" y="-24340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ja-JP" sz="4800" dirty="0" smtClean="0"/>
              <a:t>How to use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[magnetic field]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5A41B49E-F733-4059-84C2-5F51DC1CFFC1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18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0501" y="3278187"/>
            <a:ext cx="4032449" cy="255454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 err="1">
                <a:solidFill>
                  <a:srgbClr val="FF0000"/>
                </a:solidFill>
              </a:rPr>
              <a:t>reg</a:t>
            </a:r>
            <a:r>
              <a:rPr lang="en-US" altLang="ja-JP" sz="2000" dirty="0">
                <a:solidFill>
                  <a:srgbClr val="000000"/>
                </a:solidFill>
              </a:rPr>
              <a:t>: cell ID to set the magnetic field</a:t>
            </a:r>
          </a:p>
          <a:p>
            <a:pPr>
              <a:defRPr/>
            </a:pPr>
            <a:r>
              <a:rPr lang="en-US" altLang="ja-JP" sz="2000" b="1" dirty="0" err="1">
                <a:solidFill>
                  <a:srgbClr val="FF0000"/>
                </a:solidFill>
              </a:rPr>
              <a:t>typ</a:t>
            </a:r>
            <a:r>
              <a:rPr lang="en-US" altLang="ja-JP" sz="2000" dirty="0">
                <a:solidFill>
                  <a:srgbClr val="000000"/>
                </a:solidFill>
              </a:rPr>
              <a:t>: dipole (=2) or quadrupole (=4)</a:t>
            </a:r>
          </a:p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gap</a:t>
            </a:r>
            <a:r>
              <a:rPr lang="en-US" altLang="ja-JP" sz="2000" dirty="0">
                <a:solidFill>
                  <a:srgbClr val="000000"/>
                </a:solidFill>
              </a:rPr>
              <a:t>: half distance between magnet in cm</a:t>
            </a:r>
          </a:p>
          <a:p>
            <a:pPr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(not used for dipole but </a:t>
            </a:r>
            <a:r>
              <a:rPr lang="en-US" altLang="ja-JP" sz="2000" dirty="0" smtClean="0">
                <a:solidFill>
                  <a:srgbClr val="000000"/>
                </a:solidFill>
              </a:rPr>
              <a:t>dummy input needed)</a:t>
            </a:r>
            <a:endParaRPr lang="en-US" altLang="ja-JP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ja-JP" sz="2000" b="1" dirty="0" err="1">
                <a:solidFill>
                  <a:srgbClr val="FF0000"/>
                </a:solidFill>
              </a:rPr>
              <a:t>mgf</a:t>
            </a:r>
            <a:r>
              <a:rPr lang="en-US" altLang="ja-JP" sz="2000" dirty="0">
                <a:solidFill>
                  <a:srgbClr val="000000"/>
                </a:solidFill>
              </a:rPr>
              <a:t>: strength of magnetic field in </a:t>
            </a:r>
            <a:r>
              <a:rPr lang="en-US" altLang="ja-JP" sz="2000" dirty="0" err="1">
                <a:solidFill>
                  <a:srgbClr val="000000"/>
                </a:solidFill>
              </a:rPr>
              <a:t>kG</a:t>
            </a:r>
            <a:endParaRPr lang="en-US" altLang="ja-JP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ja-JP" sz="2000" b="1" dirty="0" err="1">
                <a:solidFill>
                  <a:srgbClr val="FF0000"/>
                </a:solidFill>
              </a:rPr>
              <a:t>trcl</a:t>
            </a:r>
            <a:r>
              <a:rPr lang="en-US" altLang="ja-JP" sz="2000" dirty="0">
                <a:solidFill>
                  <a:srgbClr val="000000"/>
                </a:solidFill>
              </a:rPr>
              <a:t>: </a:t>
            </a:r>
            <a:r>
              <a:rPr lang="en-US" altLang="ja-JP" sz="2000" dirty="0" smtClean="0">
                <a:solidFill>
                  <a:srgbClr val="000000"/>
                </a:solidFill>
              </a:rPr>
              <a:t>transform </a:t>
            </a:r>
            <a:r>
              <a:rPr lang="en-US" altLang="ja-JP" sz="2000" dirty="0">
                <a:solidFill>
                  <a:srgbClr val="000000"/>
                </a:solidFill>
              </a:rPr>
              <a:t>ID</a:t>
            </a:r>
          </a:p>
        </p:txBody>
      </p:sp>
      <p:sp>
        <p:nvSpPr>
          <p:cNvPr id="15368" name="テキスト ボックス 1"/>
          <p:cNvSpPr txBox="1">
            <a:spLocks noChangeArrowheads="1"/>
          </p:cNvSpPr>
          <p:nvPr/>
        </p:nvSpPr>
        <p:spPr bwMode="auto">
          <a:xfrm>
            <a:off x="1140029" y="674872"/>
            <a:ext cx="7064512" cy="70788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/>
              <a:t>After defining [magnetic field] section, you can activate this function by setting </a:t>
            </a:r>
            <a:r>
              <a:rPr lang="en-US" altLang="ja-JP" sz="2000" dirty="0" err="1">
                <a:solidFill>
                  <a:srgbClr val="FF0000"/>
                </a:solidFill>
              </a:rPr>
              <a:t>imagnf</a:t>
            </a:r>
            <a:r>
              <a:rPr lang="en-US" altLang="ja-JP" sz="2000" dirty="0">
                <a:solidFill>
                  <a:srgbClr val="FF0000"/>
                </a:solidFill>
              </a:rPr>
              <a:t>=1</a:t>
            </a:r>
            <a:r>
              <a:rPr lang="en-US" altLang="ja-JP" sz="2000" dirty="0" smtClean="0"/>
              <a:t> in [parameters].</a:t>
            </a:r>
            <a:endParaRPr lang="ja-JP" altLang="en-US" sz="2000" dirty="0"/>
          </a:p>
        </p:txBody>
      </p:sp>
      <p:sp>
        <p:nvSpPr>
          <p:cNvPr id="15369" name="テキスト ボックス 14"/>
          <p:cNvSpPr txBox="1">
            <a:spLocks noChangeArrowheads="1"/>
          </p:cNvSpPr>
          <p:nvPr/>
        </p:nvSpPr>
        <p:spPr bwMode="auto">
          <a:xfrm>
            <a:off x="4672285" y="3278188"/>
            <a:ext cx="4364211" cy="3108543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buNone/>
              <a:defRPr/>
            </a:pP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</a:rPr>
              <a:t>Direction of Magnetic Field</a:t>
            </a:r>
          </a:p>
          <a:p>
            <a:pPr eaLnBrk="1" hangingPunct="1">
              <a:buNone/>
              <a:defRPr/>
            </a:pPr>
            <a:r>
              <a:rPr lang="en-US" altLang="ja-JP" sz="2000" dirty="0">
                <a:solidFill>
                  <a:srgbClr val="FF0000"/>
                </a:solidFill>
              </a:rPr>
              <a:t>Y-axis (positive direction) for dipole</a:t>
            </a:r>
          </a:p>
          <a:p>
            <a:pPr eaLnBrk="1" hangingPunct="1">
              <a:buNone/>
              <a:defRPr/>
            </a:pPr>
            <a:r>
              <a:rPr lang="ja-JP" altLang="en-US" sz="2000" dirty="0">
                <a:solidFill>
                  <a:srgbClr val="000000"/>
                </a:solidFill>
              </a:rPr>
              <a:t>→</a:t>
            </a:r>
            <a:r>
              <a:rPr lang="en-US" altLang="ja-JP" sz="2000" dirty="0">
                <a:solidFill>
                  <a:srgbClr val="000000"/>
                </a:solidFill>
              </a:rPr>
              <a:t>positive charged </a:t>
            </a:r>
            <a:r>
              <a:rPr lang="en-US" altLang="ja-JP" sz="2000" dirty="0" smtClean="0">
                <a:solidFill>
                  <a:srgbClr val="000000"/>
                </a:solidFill>
              </a:rPr>
              <a:t>particles go to </a:t>
            </a:r>
            <a:r>
              <a:rPr lang="en-US" altLang="ja-JP" sz="2000" dirty="0">
                <a:solidFill>
                  <a:srgbClr val="000000"/>
                </a:solidFill>
              </a:rPr>
              <a:t>the negative </a:t>
            </a:r>
            <a:r>
              <a:rPr lang="en-US" altLang="ja-JP" sz="2000" dirty="0" smtClean="0">
                <a:solidFill>
                  <a:srgbClr val="000000"/>
                </a:solidFill>
              </a:rPr>
              <a:t>direction of X-axis when they go </a:t>
            </a:r>
            <a:r>
              <a:rPr lang="en-US" altLang="ja-JP" sz="2000" dirty="0">
                <a:solidFill>
                  <a:srgbClr val="000000"/>
                </a:solidFill>
              </a:rPr>
              <a:t>to the positive direction of Z-axis</a:t>
            </a:r>
          </a:p>
          <a:p>
            <a:pPr eaLnBrk="1" hangingPunct="1">
              <a:buNone/>
              <a:defRPr/>
            </a:pPr>
            <a:r>
              <a:rPr lang="en-US" altLang="ja-JP" sz="2000" dirty="0">
                <a:solidFill>
                  <a:srgbClr val="FF0000"/>
                </a:solidFill>
              </a:rPr>
              <a:t>For quadrupole</a:t>
            </a:r>
          </a:p>
          <a:p>
            <a:pPr eaLnBrk="1" hangingPunct="1">
              <a:buNone/>
              <a:defRPr/>
            </a:pPr>
            <a:r>
              <a:rPr lang="ja-JP" altLang="en-US" sz="2000" dirty="0">
                <a:solidFill>
                  <a:srgbClr val="000000"/>
                </a:solidFill>
              </a:rPr>
              <a:t>→</a:t>
            </a:r>
            <a:r>
              <a:rPr lang="en-US" altLang="ja-JP" sz="2000" dirty="0">
                <a:solidFill>
                  <a:srgbClr val="000000"/>
                </a:solidFill>
              </a:rPr>
              <a:t>positive charged </a:t>
            </a:r>
            <a:r>
              <a:rPr lang="en-US" altLang="ja-JP" sz="2000" dirty="0" smtClean="0">
                <a:solidFill>
                  <a:srgbClr val="000000"/>
                </a:solidFill>
              </a:rPr>
              <a:t>particles converge in X-axis </a:t>
            </a:r>
            <a:r>
              <a:rPr lang="en-US" altLang="ja-JP" sz="2000" dirty="0">
                <a:solidFill>
                  <a:srgbClr val="000000"/>
                </a:solidFill>
              </a:rPr>
              <a:t>and </a:t>
            </a:r>
            <a:r>
              <a:rPr lang="en-US" altLang="ja-JP" sz="2000" dirty="0" smtClean="0">
                <a:solidFill>
                  <a:srgbClr val="000000"/>
                </a:solidFill>
              </a:rPr>
              <a:t>diverge in Y-axis </a:t>
            </a:r>
            <a:r>
              <a:rPr lang="en-US" altLang="ja-JP" sz="2000" dirty="0">
                <a:solidFill>
                  <a:srgbClr val="000000"/>
                </a:solidFill>
              </a:rPr>
              <a:t>when it </a:t>
            </a:r>
            <a:r>
              <a:rPr lang="en-US" altLang="ja-JP" sz="2000" dirty="0" smtClean="0">
                <a:solidFill>
                  <a:srgbClr val="000000"/>
                </a:solidFill>
              </a:rPr>
              <a:t>goes </a:t>
            </a:r>
            <a:r>
              <a:rPr lang="en-US" altLang="ja-JP" sz="2000" dirty="0">
                <a:solidFill>
                  <a:srgbClr val="000000"/>
                </a:solidFill>
              </a:rPr>
              <a:t>to the positive direction of Z-axis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15370" name="テキスト ボックス 1"/>
          <p:cNvSpPr txBox="1">
            <a:spLocks noChangeArrowheads="1"/>
          </p:cNvSpPr>
          <p:nvPr/>
        </p:nvSpPr>
        <p:spPr bwMode="auto">
          <a:xfrm>
            <a:off x="5379566" y="1556792"/>
            <a:ext cx="31334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/>
              <a:t>*For electrons and positrons, this function is available only when you use EGS5 (after PHITS version 2.90).</a:t>
            </a:r>
          </a:p>
        </p:txBody>
      </p:sp>
      <p:sp>
        <p:nvSpPr>
          <p:cNvPr id="15371" name="Text Box 1031"/>
          <p:cNvSpPr txBox="1">
            <a:spLocks noChangeArrowheads="1"/>
          </p:cNvSpPr>
          <p:nvPr/>
        </p:nvSpPr>
        <p:spPr bwMode="auto">
          <a:xfrm>
            <a:off x="979289" y="1503364"/>
            <a:ext cx="4213225" cy="1655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[ Magnetic Field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    reg     typ     gap     mgf     trcl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    1        4        10.0    -5.0    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    2        4        10.0    5.0      1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    3        2        10.0    -10.0   0</a:t>
            </a:r>
          </a:p>
        </p:txBody>
      </p:sp>
    </p:spTree>
    <p:extLst>
      <p:ext uri="{BB962C8B-B14F-4D97-AF65-F5344CB8AC3E}">
        <p14:creationId xmlns:p14="http://schemas.microsoft.com/office/powerpoint/2010/main" val="2546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Text Box 1030"/>
          <p:cNvSpPr txBox="1">
            <a:spLocks noChangeArrowheads="1"/>
          </p:cNvSpPr>
          <p:nvPr/>
        </p:nvSpPr>
        <p:spPr bwMode="auto">
          <a:xfrm>
            <a:off x="5975350" y="5929313"/>
            <a:ext cx="1587500" cy="4000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track_xz</a:t>
            </a: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</a:rPr>
              <a:t>.eps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5700" r="7996" b="6483"/>
          <a:stretch/>
        </p:blipFill>
        <p:spPr bwMode="auto">
          <a:xfrm>
            <a:off x="4614364" y="3856186"/>
            <a:ext cx="4440736" cy="217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" t="5716" r="4066" b="4014"/>
          <a:stretch/>
        </p:blipFill>
        <p:spPr bwMode="auto">
          <a:xfrm>
            <a:off x="4696485" y="1597284"/>
            <a:ext cx="3967782" cy="210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8C69DA2-9F85-48EB-82AF-CCA0E88E93F5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19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" name="Text Box 1030"/>
          <p:cNvSpPr txBox="1">
            <a:spLocks noChangeArrowheads="1"/>
          </p:cNvSpPr>
          <p:nvPr/>
        </p:nvSpPr>
        <p:spPr bwMode="auto">
          <a:xfrm>
            <a:off x="485329" y="1107326"/>
            <a:ext cx="1849437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rgbClr val="000000"/>
                </a:solidFill>
                <a:latin typeface="Tahoma" pitchFamily="34" charset="0"/>
              </a:rPr>
              <a:t>magfield.inp</a:t>
            </a:r>
            <a:endParaRPr lang="en-US" altLang="ja-JP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540891" y="1645489"/>
            <a:ext cx="3239021" cy="459182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[ S o u r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s-type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proj = proton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 dir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  r0 = 2.5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  z0 = -10.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  z1 = -10.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  e0 =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200</a:t>
            </a: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[ S u r f a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10  so     500.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11  cz       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12  pz       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13  pz      10.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[ C e l l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100    -1   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101    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0    -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11  12  -13  trcl=1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102    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0    -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11  12  -13  trcl=2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103    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0   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-11  12  -13  trcl=3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 110    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0   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-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10  #101 #102 #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103</a:t>
            </a: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436096" y="1788785"/>
            <a:ext cx="9108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icntl</a:t>
            </a:r>
            <a:r>
              <a:rPr kumimoji="1" lang="en-US" altLang="ja-JP" sz="2000" dirty="0" smtClean="0"/>
              <a:t>=8</a:t>
            </a:r>
            <a:endParaRPr kumimoji="1" lang="ja-JP" altLang="en-US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36095" y="4005064"/>
            <a:ext cx="9108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icntl</a:t>
            </a:r>
            <a:r>
              <a:rPr kumimoji="1" lang="en-US" altLang="ja-JP" sz="2000" dirty="0" smtClean="0"/>
              <a:t>=0</a:t>
            </a:r>
            <a:endParaRPr kumimoji="1" lang="ja-JP" altLang="en-US" sz="2000" dirty="0"/>
          </a:p>
        </p:txBody>
      </p:sp>
      <p:sp>
        <p:nvSpPr>
          <p:cNvPr id="15" name="テキスト ボックス 16"/>
          <p:cNvSpPr txBox="1">
            <a:spLocks noChangeArrowheads="1"/>
          </p:cNvSpPr>
          <p:nvPr/>
        </p:nvSpPr>
        <p:spPr bwMode="auto">
          <a:xfrm>
            <a:off x="2699792" y="982346"/>
            <a:ext cx="4536504" cy="40011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latin typeface="+mn-lt"/>
              </a:rPr>
              <a:t>Execute PHITS by setting </a:t>
            </a:r>
            <a:r>
              <a:rPr lang="en-US" altLang="ja-JP" sz="2000" dirty="0" err="1" smtClean="0">
                <a:latin typeface="+mn-lt"/>
              </a:rPr>
              <a:t>icntl</a:t>
            </a:r>
            <a:r>
              <a:rPr lang="en-US" altLang="ja-JP" sz="2000" dirty="0" smtClean="0">
                <a:latin typeface="+mn-lt"/>
              </a:rPr>
              <a:t>=8 and 0.</a:t>
            </a:r>
            <a:endParaRPr lang="en-US" altLang="ja-JP" sz="2000" dirty="0">
              <a:latin typeface="+mn-lt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15900" y="-127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/>
              <a:t>Confirmation of initial setting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[magnetic field]</a:t>
            </a:r>
          </a:p>
        </p:txBody>
      </p:sp>
    </p:spTree>
    <p:extLst>
      <p:ext uri="{BB962C8B-B14F-4D97-AF65-F5344CB8AC3E}">
        <p14:creationId xmlns:p14="http://schemas.microsoft.com/office/powerpoint/2010/main" val="4697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276600" y="64008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Table of Contents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634309A-F141-4884-A9C7-B47640773CE6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80" name="Rectangle 2"/>
          <p:cNvSpPr txBox="1">
            <a:spLocks noChangeArrowheads="1"/>
          </p:cNvSpPr>
          <p:nvPr/>
        </p:nvSpPr>
        <p:spPr bwMode="auto">
          <a:xfrm>
            <a:off x="1728788" y="115888"/>
            <a:ext cx="5903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4800" dirty="0">
                <a:solidFill>
                  <a:schemeClr val="tx2"/>
                </a:solidFill>
                <a:latin typeface="+mj-lt"/>
                <a:cs typeface="Arial" charset="0"/>
              </a:rPr>
              <a:t>Table of Contents</a:t>
            </a:r>
          </a:p>
        </p:txBody>
      </p:sp>
      <p:sp>
        <p:nvSpPr>
          <p:cNvPr id="9" name="AutoShape 2051"/>
          <p:cNvSpPr>
            <a:spLocks noChangeArrowheads="1"/>
          </p:cNvSpPr>
          <p:nvPr/>
        </p:nvSpPr>
        <p:spPr bwMode="auto">
          <a:xfrm>
            <a:off x="808038" y="1397000"/>
            <a:ext cx="7345362" cy="3760192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0" name="テキスト ボックス 16"/>
          <p:cNvSpPr txBox="1">
            <a:spLocks noChangeArrowheads="1"/>
          </p:cNvSpPr>
          <p:nvPr/>
        </p:nvSpPr>
        <p:spPr bwMode="auto">
          <a:xfrm>
            <a:off x="1889125" y="1628775"/>
            <a:ext cx="4203715" cy="32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19138" indent="-7191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1800"/>
              </a:spcBef>
              <a:buFontTx/>
              <a:buAutoNum type="arabicPeriod"/>
              <a:defRPr/>
            </a:pPr>
            <a:r>
              <a:rPr lang="en-US" altLang="ja-JP" sz="4000" dirty="0" smtClean="0">
                <a:solidFill>
                  <a:srgbClr val="FF0000"/>
                </a:solidFill>
                <a:latin typeface="+mn-lt"/>
              </a:rPr>
              <a:t>[transform]</a:t>
            </a:r>
          </a:p>
          <a:p>
            <a:pPr eaLnBrk="1" hangingPunct="1">
              <a:spcBef>
                <a:spcPts val="1800"/>
              </a:spcBef>
              <a:buFontTx/>
              <a:buAutoNum type="arabicPeriod"/>
              <a:defRPr/>
            </a:pPr>
            <a:r>
              <a:rPr lang="en-US" altLang="ja-JP" sz="4000" dirty="0" smtClean="0">
                <a:latin typeface="+mn-lt"/>
              </a:rPr>
              <a:t>[magnetic field]</a:t>
            </a:r>
          </a:p>
          <a:p>
            <a:pPr eaLnBrk="1" hangingPunct="1">
              <a:spcBef>
                <a:spcPts val="1800"/>
              </a:spcBef>
              <a:buFontTx/>
              <a:buAutoNum type="arabicPeriod"/>
              <a:defRPr/>
            </a:pPr>
            <a:r>
              <a:rPr lang="en-US" altLang="ja-JP" sz="4000" dirty="0" smtClean="0">
                <a:latin typeface="+mn-lt"/>
              </a:rPr>
              <a:t>[multiplier]</a:t>
            </a:r>
          </a:p>
          <a:p>
            <a:pPr eaLnBrk="1" hangingPunct="1">
              <a:spcBef>
                <a:spcPts val="1800"/>
              </a:spcBef>
              <a:buFontTx/>
              <a:buAutoNum type="arabicPeriod"/>
              <a:defRPr/>
            </a:pPr>
            <a:r>
              <a:rPr lang="en-US" altLang="ja-JP" sz="4000" dirty="0" smtClean="0">
                <a:latin typeface="+mn-lt"/>
              </a:rPr>
              <a:t>[counter]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5700" r="7996" b="6483"/>
          <a:stretch/>
        </p:blipFill>
        <p:spPr bwMode="auto">
          <a:xfrm>
            <a:off x="4431802" y="3637527"/>
            <a:ext cx="4440736" cy="217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8C69DA2-9F85-48EB-82AF-CCA0E88E93F5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20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" name="テキスト ボックス 20"/>
          <p:cNvSpPr txBox="1">
            <a:spLocks noChangeArrowheads="1"/>
          </p:cNvSpPr>
          <p:nvPr/>
        </p:nvSpPr>
        <p:spPr bwMode="auto">
          <a:xfrm>
            <a:off x="2344735" y="1043284"/>
            <a:ext cx="3896200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Set dipole magnet in cell 103.</a:t>
            </a:r>
            <a:endParaRPr lang="en-US" altLang="ja-JP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1" name="Text Box 1030"/>
          <p:cNvSpPr txBox="1">
            <a:spLocks noChangeArrowheads="1"/>
          </p:cNvSpPr>
          <p:nvPr/>
        </p:nvSpPr>
        <p:spPr bwMode="auto">
          <a:xfrm>
            <a:off x="6010746" y="5797432"/>
            <a:ext cx="1587500" cy="4000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track_xz</a:t>
            </a: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</a:rPr>
              <a:t>.eps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10910" y="1628799"/>
            <a:ext cx="8036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Remove a comment mark $, to set </a:t>
            </a:r>
            <a:r>
              <a:rPr lang="en-US" altLang="ja-JP" dirty="0" err="1" smtClean="0"/>
              <a:t>imagnf</a:t>
            </a:r>
            <a:r>
              <a:rPr lang="en-US" altLang="ja-JP" dirty="0" smtClean="0"/>
              <a:t>=1 in </a:t>
            </a:r>
            <a:r>
              <a:rPr kumimoji="1" lang="en-US" altLang="ja-JP" dirty="0" smtClean="0"/>
              <a:t>[parameters].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Confirm the setting of [Magnetic Field].</a:t>
            </a:r>
            <a:endParaRPr kumimoji="1" lang="ja-JP" altLang="en-US" dirty="0"/>
          </a:p>
        </p:txBody>
      </p:sp>
      <p:sp>
        <p:nvSpPr>
          <p:cNvPr id="25" name="Text Box 1030"/>
          <p:cNvSpPr txBox="1">
            <a:spLocks noChangeArrowheads="1"/>
          </p:cNvSpPr>
          <p:nvPr/>
        </p:nvSpPr>
        <p:spPr bwMode="auto">
          <a:xfrm>
            <a:off x="485329" y="2606997"/>
            <a:ext cx="1849437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rgbClr val="000000"/>
                </a:solidFill>
                <a:latin typeface="Tahoma" pitchFamily="34" charset="0"/>
              </a:rPr>
              <a:t>magfield.inp</a:t>
            </a:r>
            <a:endParaRPr lang="en-US" altLang="ja-JP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686693" y="3140968"/>
            <a:ext cx="3597275" cy="26685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icntl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maxcas =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1000</a:t>
            </a: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maxbch =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1</a:t>
            </a: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itchFamily="34" charset="0"/>
              </a:rPr>
              <a:t>$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imagnf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file(6) = phits.out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[Magnetic Field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en-US" altLang="ja-JP" sz="1400" dirty="0" err="1">
                <a:solidFill>
                  <a:srgbClr val="000000"/>
                </a:solidFill>
                <a:latin typeface="Tahoma" pitchFamily="34" charset="0"/>
              </a:rPr>
              <a:t>reg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 </a:t>
            </a:r>
            <a:r>
              <a:rPr lang="en-US" altLang="ja-JP" sz="1400" dirty="0" err="1">
                <a:solidFill>
                  <a:srgbClr val="000000"/>
                </a:solidFill>
                <a:latin typeface="Tahoma" pitchFamily="34" charset="0"/>
              </a:rPr>
              <a:t>typ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 gap   </a:t>
            </a:r>
            <a:r>
              <a:rPr lang="en-US" altLang="ja-JP" sz="1400" dirty="0" err="1">
                <a:solidFill>
                  <a:srgbClr val="000000"/>
                </a:solidFill>
                <a:latin typeface="Tahoma" pitchFamily="34" charset="0"/>
              </a:rPr>
              <a:t>mgf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103    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2    10   100</a:t>
            </a:r>
          </a:p>
        </p:txBody>
      </p:sp>
      <p:cxnSp>
        <p:nvCxnSpPr>
          <p:cNvPr id="28" name="直線コネクタ 27"/>
          <p:cNvCxnSpPr/>
          <p:nvPr/>
        </p:nvCxnSpPr>
        <p:spPr>
          <a:xfrm>
            <a:off x="686693" y="4221088"/>
            <a:ext cx="2880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ine 24"/>
          <p:cNvSpPr>
            <a:spLocks noChangeShapeType="1"/>
          </p:cNvSpPr>
          <p:nvPr/>
        </p:nvSpPr>
        <p:spPr bwMode="auto">
          <a:xfrm flipV="1">
            <a:off x="6908272" y="3294773"/>
            <a:ext cx="242788" cy="1025996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62545" y="2868905"/>
            <a:ext cx="2032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Set dipole magnet</a:t>
            </a:r>
            <a:endParaRPr kumimoji="1" lang="ja-JP" altLang="en-US" sz="2000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50825" y="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>
                <a:latin typeface="+mn-lt"/>
              </a:rPr>
              <a:t>Exercise</a:t>
            </a:r>
            <a:r>
              <a:rPr lang="en-US" altLang="ja-JP" sz="4800" kern="0" dirty="0" smtClean="0">
                <a:latin typeface="Century Gothic" panose="020B0502020202020204" pitchFamily="34" charset="0"/>
              </a:rPr>
              <a:t> 1</a:t>
            </a:r>
            <a:endParaRPr lang="ja-JP" altLang="en-US" sz="4800" kern="0" dirty="0" smtClean="0">
              <a:latin typeface="Century Gothic" panose="020B0502020202020204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[magnetic field]</a:t>
            </a:r>
          </a:p>
        </p:txBody>
      </p:sp>
    </p:spTree>
    <p:extLst>
      <p:ext uri="{BB962C8B-B14F-4D97-AF65-F5344CB8AC3E}">
        <p14:creationId xmlns:p14="http://schemas.microsoft.com/office/powerpoint/2010/main" val="5701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 t="4364" r="6944" b="3652"/>
          <a:stretch/>
        </p:blipFill>
        <p:spPr bwMode="auto">
          <a:xfrm>
            <a:off x="4557231" y="3629887"/>
            <a:ext cx="4394154" cy="214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8C69DA2-9F85-48EB-82AF-CCA0E88E93F5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21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" name="Text Box 1030"/>
          <p:cNvSpPr txBox="1">
            <a:spLocks noChangeArrowheads="1"/>
          </p:cNvSpPr>
          <p:nvPr/>
        </p:nvSpPr>
        <p:spPr bwMode="auto">
          <a:xfrm>
            <a:off x="6010746" y="5797432"/>
            <a:ext cx="1587500" cy="4000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track_xz</a:t>
            </a: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</a:rPr>
              <a:t>.eps</a:t>
            </a:r>
          </a:p>
        </p:txBody>
      </p:sp>
      <p:sp>
        <p:nvSpPr>
          <p:cNvPr id="25" name="Text Box 1030"/>
          <p:cNvSpPr txBox="1">
            <a:spLocks noChangeArrowheads="1"/>
          </p:cNvSpPr>
          <p:nvPr/>
        </p:nvSpPr>
        <p:spPr bwMode="auto">
          <a:xfrm>
            <a:off x="485329" y="2606997"/>
            <a:ext cx="1849437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rgbClr val="000000"/>
                </a:solidFill>
                <a:latin typeface="Tahoma" pitchFamily="34" charset="0"/>
              </a:rPr>
              <a:t>magfield.inp</a:t>
            </a:r>
            <a:endParaRPr lang="en-US" altLang="ja-JP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686693" y="3140968"/>
            <a:ext cx="3597275" cy="26685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icntl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maxcas =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1000</a:t>
            </a: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maxbch =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1</a:t>
            </a: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imagnf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file(6) = phits.out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[Magnetic Field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en-US" altLang="ja-JP" sz="1400" dirty="0" err="1">
                <a:solidFill>
                  <a:srgbClr val="000000"/>
                </a:solidFill>
                <a:latin typeface="Tahoma" pitchFamily="34" charset="0"/>
              </a:rPr>
              <a:t>reg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 </a:t>
            </a:r>
            <a:r>
              <a:rPr lang="en-US" altLang="ja-JP" sz="1400" dirty="0" err="1">
                <a:solidFill>
                  <a:srgbClr val="000000"/>
                </a:solidFill>
                <a:latin typeface="Tahoma" pitchFamily="34" charset="0"/>
              </a:rPr>
              <a:t>typ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 gap   </a:t>
            </a:r>
            <a:r>
              <a:rPr lang="en-US" altLang="ja-JP" sz="1400" dirty="0" err="1">
                <a:solidFill>
                  <a:srgbClr val="000000"/>
                </a:solidFill>
                <a:latin typeface="Tahoma" pitchFamily="34" charset="0"/>
              </a:rPr>
              <a:t>mgf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103    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2    10   100</a:t>
            </a:r>
          </a:p>
        </p:txBody>
      </p:sp>
      <p:cxnSp>
        <p:nvCxnSpPr>
          <p:cNvPr id="28" name="直線コネクタ 27"/>
          <p:cNvCxnSpPr/>
          <p:nvPr/>
        </p:nvCxnSpPr>
        <p:spPr>
          <a:xfrm>
            <a:off x="686693" y="4221088"/>
            <a:ext cx="21289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ine 24"/>
          <p:cNvSpPr>
            <a:spLocks noChangeShapeType="1"/>
          </p:cNvSpPr>
          <p:nvPr/>
        </p:nvSpPr>
        <p:spPr bwMode="auto">
          <a:xfrm flipH="1" flipV="1">
            <a:off x="7164288" y="3428999"/>
            <a:ext cx="657408" cy="1368151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35656" y="2643847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The beam goes to the negative direction of X-axis.</a:t>
            </a:r>
            <a:endParaRPr kumimoji="1" lang="ja-JP" altLang="en-US" sz="2000" dirty="0"/>
          </a:p>
        </p:txBody>
      </p:sp>
      <p:sp>
        <p:nvSpPr>
          <p:cNvPr id="17" name="テキスト ボックス 20"/>
          <p:cNvSpPr txBox="1">
            <a:spLocks noChangeArrowheads="1"/>
          </p:cNvSpPr>
          <p:nvPr/>
        </p:nvSpPr>
        <p:spPr bwMode="auto">
          <a:xfrm>
            <a:off x="2344735" y="1043284"/>
            <a:ext cx="3896200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Set dipole magnet in cell 103.</a:t>
            </a:r>
            <a:endParaRPr lang="en-US" altLang="ja-JP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50825" y="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/>
              <a:t>Answer 1</a:t>
            </a:r>
            <a:endParaRPr lang="ja-JP" altLang="en-US" sz="4800" kern="0" dirty="0" smtClean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[magnetic field]</a:t>
            </a:r>
          </a:p>
        </p:txBody>
      </p:sp>
    </p:spTree>
    <p:extLst>
      <p:ext uri="{BB962C8B-B14F-4D97-AF65-F5344CB8AC3E}">
        <p14:creationId xmlns:p14="http://schemas.microsoft.com/office/powerpoint/2010/main" val="40110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 t="4364" r="6944" b="3652"/>
          <a:stretch/>
        </p:blipFill>
        <p:spPr bwMode="auto">
          <a:xfrm>
            <a:off x="4557231" y="3629887"/>
            <a:ext cx="4394154" cy="214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8C69DA2-9F85-48EB-82AF-CCA0E88E93F5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22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" name="Text Box 1030"/>
          <p:cNvSpPr txBox="1">
            <a:spLocks noChangeArrowheads="1"/>
          </p:cNvSpPr>
          <p:nvPr/>
        </p:nvSpPr>
        <p:spPr bwMode="auto">
          <a:xfrm>
            <a:off x="6010746" y="5797432"/>
            <a:ext cx="1587500" cy="4000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track_xz</a:t>
            </a: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</a:rPr>
              <a:t>.eps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10990" y="1623765"/>
            <a:ext cx="4483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Set </a:t>
            </a:r>
            <a:r>
              <a:rPr lang="en-US" altLang="ja-JP" dirty="0" err="1" smtClean="0"/>
              <a:t>typ</a:t>
            </a:r>
            <a:r>
              <a:rPr lang="en-US" altLang="ja-JP" dirty="0" smtClean="0"/>
              <a:t> to 4 in [Magnetic Field].</a:t>
            </a:r>
            <a:endParaRPr kumimoji="1" lang="ja-JP" altLang="en-US" dirty="0"/>
          </a:p>
        </p:txBody>
      </p:sp>
      <p:sp>
        <p:nvSpPr>
          <p:cNvPr id="25" name="Text Box 1030"/>
          <p:cNvSpPr txBox="1">
            <a:spLocks noChangeArrowheads="1"/>
          </p:cNvSpPr>
          <p:nvPr/>
        </p:nvSpPr>
        <p:spPr bwMode="auto">
          <a:xfrm>
            <a:off x="485329" y="2606997"/>
            <a:ext cx="1849437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rgbClr val="000000"/>
                </a:solidFill>
                <a:latin typeface="Tahoma" pitchFamily="34" charset="0"/>
              </a:rPr>
              <a:t>magfield.inp</a:t>
            </a:r>
            <a:endParaRPr lang="en-US" altLang="ja-JP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686693" y="3140968"/>
            <a:ext cx="3597275" cy="26685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icntl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maxcas =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1000</a:t>
            </a: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maxbch =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1</a:t>
            </a: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imagnf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file(6) = phits.out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[Magnetic Field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en-US" altLang="ja-JP" sz="1400" dirty="0" err="1">
                <a:solidFill>
                  <a:srgbClr val="000000"/>
                </a:solidFill>
                <a:latin typeface="Tahoma" pitchFamily="34" charset="0"/>
              </a:rPr>
              <a:t>reg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 </a:t>
            </a:r>
            <a:r>
              <a:rPr lang="en-US" altLang="ja-JP" sz="1400" dirty="0" err="1">
                <a:solidFill>
                  <a:srgbClr val="000000"/>
                </a:solidFill>
                <a:latin typeface="Tahoma" pitchFamily="34" charset="0"/>
              </a:rPr>
              <a:t>typ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 gap   </a:t>
            </a:r>
            <a:r>
              <a:rPr lang="en-US" altLang="ja-JP" sz="1400" dirty="0" err="1">
                <a:solidFill>
                  <a:srgbClr val="000000"/>
                </a:solidFill>
                <a:latin typeface="Tahoma" pitchFamily="34" charset="0"/>
              </a:rPr>
              <a:t>mgf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103    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2    10   100</a:t>
            </a:r>
          </a:p>
        </p:txBody>
      </p:sp>
      <p:cxnSp>
        <p:nvCxnSpPr>
          <p:cNvPr id="28" name="直線コネクタ 27"/>
          <p:cNvCxnSpPr/>
          <p:nvPr/>
        </p:nvCxnSpPr>
        <p:spPr>
          <a:xfrm>
            <a:off x="1331640" y="5733256"/>
            <a:ext cx="2880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ine 24"/>
          <p:cNvSpPr>
            <a:spLocks noChangeShapeType="1"/>
          </p:cNvSpPr>
          <p:nvPr/>
        </p:nvSpPr>
        <p:spPr bwMode="auto">
          <a:xfrm flipV="1">
            <a:off x="6908272" y="3294773"/>
            <a:ext cx="242788" cy="1025996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62545" y="2868905"/>
            <a:ext cx="25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Set quadrupole magnet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50825" y="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>
                <a:latin typeface="+mn-lt"/>
              </a:rPr>
              <a:t>Exercise</a:t>
            </a:r>
            <a:r>
              <a:rPr lang="en-US" altLang="ja-JP" sz="4800" kern="0" dirty="0" smtClean="0">
                <a:latin typeface="Century Gothic" panose="020B0502020202020204" pitchFamily="34" charset="0"/>
              </a:rPr>
              <a:t> 2</a:t>
            </a:r>
            <a:endParaRPr lang="ja-JP" altLang="en-US" sz="4800" kern="0" dirty="0" smtClean="0">
              <a:latin typeface="Century Gothic" panose="020B0502020202020204" pitchFamily="34" charset="0"/>
            </a:endParaRPr>
          </a:p>
        </p:txBody>
      </p:sp>
      <p:sp>
        <p:nvSpPr>
          <p:cNvPr id="20" name="テキスト ボックス 20"/>
          <p:cNvSpPr txBox="1">
            <a:spLocks noChangeArrowheads="1"/>
          </p:cNvSpPr>
          <p:nvPr/>
        </p:nvSpPr>
        <p:spPr bwMode="auto">
          <a:xfrm>
            <a:off x="2344734" y="1043284"/>
            <a:ext cx="4409573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Set quadrupole magnet in cell 103.</a:t>
            </a:r>
            <a:endParaRPr lang="en-US" altLang="ja-JP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[magnetic field]</a:t>
            </a:r>
          </a:p>
        </p:txBody>
      </p:sp>
    </p:spTree>
    <p:extLst>
      <p:ext uri="{BB962C8B-B14F-4D97-AF65-F5344CB8AC3E}">
        <p14:creationId xmlns:p14="http://schemas.microsoft.com/office/powerpoint/2010/main" val="20078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9111" r="9359" b="5920"/>
          <a:stretch/>
        </p:blipFill>
        <p:spPr bwMode="auto">
          <a:xfrm>
            <a:off x="4501324" y="3645454"/>
            <a:ext cx="4575665" cy="22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8C69DA2-9F85-48EB-82AF-CCA0E88E93F5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23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" name="Text Box 1030"/>
          <p:cNvSpPr txBox="1">
            <a:spLocks noChangeArrowheads="1"/>
          </p:cNvSpPr>
          <p:nvPr/>
        </p:nvSpPr>
        <p:spPr bwMode="auto">
          <a:xfrm>
            <a:off x="6010746" y="5797432"/>
            <a:ext cx="1587500" cy="4000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track_xz</a:t>
            </a: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</a:rPr>
              <a:t>.eps</a:t>
            </a:r>
          </a:p>
        </p:txBody>
      </p:sp>
      <p:sp>
        <p:nvSpPr>
          <p:cNvPr id="25" name="Text Box 1030"/>
          <p:cNvSpPr txBox="1">
            <a:spLocks noChangeArrowheads="1"/>
          </p:cNvSpPr>
          <p:nvPr/>
        </p:nvSpPr>
        <p:spPr bwMode="auto">
          <a:xfrm>
            <a:off x="485329" y="2606997"/>
            <a:ext cx="1849437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rgbClr val="000000"/>
                </a:solidFill>
                <a:latin typeface="Tahoma" pitchFamily="34" charset="0"/>
              </a:rPr>
              <a:t>magfield.inp</a:t>
            </a:r>
            <a:endParaRPr lang="en-US" altLang="ja-JP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686693" y="3140968"/>
            <a:ext cx="3597275" cy="26685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icntl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maxcas =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1000</a:t>
            </a: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maxbch =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1</a:t>
            </a: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imagnf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file(6) = phits.out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[Magnetic Field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en-US" altLang="ja-JP" sz="1400" dirty="0" err="1">
                <a:solidFill>
                  <a:srgbClr val="000000"/>
                </a:solidFill>
                <a:latin typeface="Tahoma" pitchFamily="34" charset="0"/>
              </a:rPr>
              <a:t>reg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 </a:t>
            </a:r>
            <a:r>
              <a:rPr lang="en-US" altLang="ja-JP" sz="1400" dirty="0" err="1">
                <a:solidFill>
                  <a:srgbClr val="000000"/>
                </a:solidFill>
                <a:latin typeface="Tahoma" pitchFamily="34" charset="0"/>
              </a:rPr>
              <a:t>typ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 gap   </a:t>
            </a:r>
            <a:r>
              <a:rPr lang="en-US" altLang="ja-JP" sz="1400" dirty="0" err="1">
                <a:solidFill>
                  <a:srgbClr val="000000"/>
                </a:solidFill>
                <a:latin typeface="Tahoma" pitchFamily="34" charset="0"/>
              </a:rPr>
              <a:t>mgf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103     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4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10   100</a:t>
            </a:r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 flipH="1" flipV="1">
            <a:off x="7380312" y="3545863"/>
            <a:ext cx="319990" cy="92939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09407" y="2837978"/>
            <a:ext cx="2377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The beam converges in X-axis.</a:t>
            </a:r>
            <a:endParaRPr kumimoji="1" lang="ja-JP" altLang="en-US" sz="2000" dirty="0"/>
          </a:p>
        </p:txBody>
      </p:sp>
      <p:sp>
        <p:nvSpPr>
          <p:cNvPr id="15" name="テキスト ボックス 20"/>
          <p:cNvSpPr txBox="1">
            <a:spLocks noChangeArrowheads="1"/>
          </p:cNvSpPr>
          <p:nvPr/>
        </p:nvSpPr>
        <p:spPr bwMode="auto">
          <a:xfrm>
            <a:off x="2344734" y="1043284"/>
            <a:ext cx="4409573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Set quadrupole magnet in cell 103.</a:t>
            </a:r>
            <a:endParaRPr lang="en-US" altLang="ja-JP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50825" y="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/>
              <a:t>Answer 2</a:t>
            </a:r>
            <a:endParaRPr lang="ja-JP" altLang="en-US" sz="4800" kern="0" dirty="0" smtClean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[magnetic field]</a:t>
            </a:r>
          </a:p>
        </p:txBody>
      </p:sp>
    </p:spTree>
    <p:extLst>
      <p:ext uri="{BB962C8B-B14F-4D97-AF65-F5344CB8AC3E}">
        <p14:creationId xmlns:p14="http://schemas.microsoft.com/office/powerpoint/2010/main" val="21881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9111" r="9359" b="5920"/>
          <a:stretch/>
        </p:blipFill>
        <p:spPr bwMode="auto">
          <a:xfrm>
            <a:off x="4501324" y="3645454"/>
            <a:ext cx="4575665" cy="22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8C69DA2-9F85-48EB-82AF-CCA0E88E93F5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24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" name="テキスト ボックス 20"/>
          <p:cNvSpPr txBox="1">
            <a:spLocks noChangeArrowheads="1"/>
          </p:cNvSpPr>
          <p:nvPr/>
        </p:nvSpPr>
        <p:spPr bwMode="auto">
          <a:xfrm>
            <a:off x="755576" y="980360"/>
            <a:ext cx="7757393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</a:rPr>
              <a:t>Check divergence of particle trajectories along to the Y-axis!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21" name="Text Box 1030"/>
          <p:cNvSpPr txBox="1">
            <a:spLocks noChangeArrowheads="1"/>
          </p:cNvSpPr>
          <p:nvPr/>
        </p:nvSpPr>
        <p:spPr bwMode="auto">
          <a:xfrm>
            <a:off x="6010746" y="5797432"/>
            <a:ext cx="1587500" cy="4000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track_xz</a:t>
            </a: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</a:rPr>
              <a:t>.eps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9691" y="1479961"/>
            <a:ext cx="8087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Change z-type in the [T-Track] section with axis=</a:t>
            </a:r>
            <a:r>
              <a:rPr lang="en-US" altLang="ja-JP" sz="2000" dirty="0" err="1" smtClean="0"/>
              <a:t>xy</a:t>
            </a:r>
            <a:r>
              <a:rPr lang="en-US" altLang="ja-JP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Set </a:t>
            </a:r>
            <a:r>
              <a:rPr kumimoji="1" lang="en-US" altLang="ja-JP" sz="2000" dirty="0" err="1" smtClean="0">
                <a:solidFill>
                  <a:srgbClr val="FF0000"/>
                </a:solidFill>
              </a:rPr>
              <a:t>nz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=3 </a:t>
            </a:r>
            <a:r>
              <a:rPr kumimoji="1" lang="en-US" altLang="ja-JP" sz="2000" dirty="0" smtClean="0"/>
              <a:t>and set z coordinates to confirm the </a:t>
            </a:r>
            <a:r>
              <a:rPr kumimoji="1" lang="en-US" altLang="ja-JP" sz="2000" dirty="0" err="1" smtClean="0"/>
              <a:t>xy</a:t>
            </a:r>
            <a:r>
              <a:rPr lang="en-US" altLang="ja-JP" sz="2000" dirty="0"/>
              <a:t>-</a:t>
            </a:r>
            <a:r>
              <a:rPr kumimoji="1" lang="en-US" altLang="ja-JP" sz="2000" dirty="0" smtClean="0"/>
              <a:t>plane at z=35,45,55cm.</a:t>
            </a:r>
            <a:endParaRPr kumimoji="1" lang="ja-JP" altLang="en-US" sz="2000" dirty="0"/>
          </a:p>
        </p:txBody>
      </p:sp>
      <p:sp>
        <p:nvSpPr>
          <p:cNvPr id="25" name="Text Box 1030"/>
          <p:cNvSpPr txBox="1">
            <a:spLocks noChangeArrowheads="1"/>
          </p:cNvSpPr>
          <p:nvPr/>
        </p:nvSpPr>
        <p:spPr bwMode="auto">
          <a:xfrm>
            <a:off x="196581" y="2295276"/>
            <a:ext cx="1849437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rgbClr val="000000"/>
                </a:solidFill>
                <a:latin typeface="Tahoma" pitchFamily="34" charset="0"/>
              </a:rPr>
              <a:t>magfield.inp</a:t>
            </a:r>
            <a:endParaRPr lang="en-US" altLang="ja-JP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>
            <a:off x="2119040" y="6200498"/>
            <a:ext cx="2880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481013" y="2820194"/>
            <a:ext cx="3010867" cy="35448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[ T - T R A C K 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mesh = xyz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x-type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  nx =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xmin = -25.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xmax =  25.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y-type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  ny =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ymin = -25.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ymax =  25.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z-type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    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pt-BR" altLang="ja-JP" sz="1400" dirty="0">
                <a:solidFill>
                  <a:srgbClr val="FF0000"/>
                </a:solidFill>
                <a:latin typeface="Tahoma" pitchFamily="34" charset="0"/>
              </a:rPr>
              <a:t>nz = </a:t>
            </a:r>
            <a:r>
              <a:rPr lang="pt-BR" altLang="ja-JP" sz="1400" dirty="0" smtClean="0">
                <a:solidFill>
                  <a:srgbClr val="FF0000"/>
                </a:solidFill>
                <a:latin typeface="Tahoma" pitchFamily="34" charset="0"/>
              </a:rPr>
              <a:t>3</a:t>
            </a:r>
            <a:endParaRPr lang="pt-BR" altLang="ja-JP" sz="1400" dirty="0">
              <a:solidFill>
                <a:srgbClr val="FF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       -5.0  5.0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part = proton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 ・ ・ ・ ・ ・ ・ ・ ・ ・ ・ ・ ・ ・ 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file = track_xy.out</a:t>
            </a:r>
          </a:p>
        </p:txBody>
      </p:sp>
      <p:cxnSp>
        <p:nvCxnSpPr>
          <p:cNvPr id="22" name="直線コネクタ 21"/>
          <p:cNvCxnSpPr/>
          <p:nvPr/>
        </p:nvCxnSpPr>
        <p:spPr>
          <a:xfrm>
            <a:off x="1081387" y="5661248"/>
            <a:ext cx="9646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ine 24"/>
          <p:cNvSpPr>
            <a:spLocks noChangeShapeType="1"/>
          </p:cNvSpPr>
          <p:nvPr/>
        </p:nvSpPr>
        <p:spPr bwMode="auto">
          <a:xfrm flipV="1">
            <a:off x="6948264" y="3428999"/>
            <a:ext cx="0" cy="104626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V="1">
            <a:off x="7308304" y="3416526"/>
            <a:ext cx="0" cy="104626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 flipV="1">
            <a:off x="7668344" y="3428999"/>
            <a:ext cx="0" cy="104626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415742" y="3016416"/>
            <a:ext cx="1824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Z=35, 45, 55cm</a:t>
            </a:r>
            <a:endParaRPr kumimoji="1" lang="ja-JP" altLang="en-US" sz="2000" dirty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50825" y="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>
                <a:latin typeface="+mn-lt"/>
              </a:rPr>
              <a:t>Exercise</a:t>
            </a:r>
            <a:r>
              <a:rPr lang="en-US" altLang="ja-JP" sz="4800" kern="0" dirty="0" smtClean="0">
                <a:latin typeface="Century Gothic" panose="020B0502020202020204" pitchFamily="34" charset="0"/>
              </a:rPr>
              <a:t> 3</a:t>
            </a:r>
            <a:endParaRPr lang="ja-JP" altLang="en-US" sz="4800" kern="0" dirty="0" smtClean="0">
              <a:latin typeface="Century Gothic" panose="020B0502020202020204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[magnetic field]</a:t>
            </a:r>
          </a:p>
        </p:txBody>
      </p:sp>
    </p:spTree>
    <p:extLst>
      <p:ext uri="{BB962C8B-B14F-4D97-AF65-F5344CB8AC3E}">
        <p14:creationId xmlns:p14="http://schemas.microsoft.com/office/powerpoint/2010/main" val="30121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3138" r="4295" b="1967"/>
          <a:stretch/>
        </p:blipFill>
        <p:spPr bwMode="auto">
          <a:xfrm>
            <a:off x="5292116" y="3876446"/>
            <a:ext cx="3046853" cy="252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9111" r="9359" b="5920"/>
          <a:stretch/>
        </p:blipFill>
        <p:spPr bwMode="auto">
          <a:xfrm>
            <a:off x="4680540" y="1833016"/>
            <a:ext cx="3543639" cy="17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8C69DA2-9F85-48EB-82AF-CCA0E88E93F5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25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5" name="Text Box 1030"/>
          <p:cNvSpPr txBox="1">
            <a:spLocks noChangeArrowheads="1"/>
          </p:cNvSpPr>
          <p:nvPr/>
        </p:nvSpPr>
        <p:spPr bwMode="auto">
          <a:xfrm>
            <a:off x="196581" y="2295276"/>
            <a:ext cx="1849437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rgbClr val="000000"/>
                </a:solidFill>
                <a:latin typeface="Tahoma" pitchFamily="34" charset="0"/>
              </a:rPr>
              <a:t>magfield.inp</a:t>
            </a:r>
            <a:endParaRPr lang="en-US" altLang="ja-JP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>
            <a:off x="2119040" y="6200498"/>
            <a:ext cx="2880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481013" y="2820194"/>
            <a:ext cx="3010867" cy="35448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[ T - T R A C K 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mesh = xyz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x-type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  nx =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xmin = -25.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xmax =  25.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y-type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  ny =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ymin = -25.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ymax =  25.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z-type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    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pt-BR" altLang="ja-JP" sz="1400" dirty="0">
                <a:solidFill>
                  <a:srgbClr val="FF0000"/>
                </a:solidFill>
                <a:latin typeface="Tahoma" pitchFamily="34" charset="0"/>
              </a:rPr>
              <a:t>nz = </a:t>
            </a:r>
            <a:r>
              <a:rPr lang="pt-BR" altLang="ja-JP" sz="1400" dirty="0" smtClean="0">
                <a:solidFill>
                  <a:srgbClr val="FF0000"/>
                </a:solidFill>
                <a:latin typeface="Tahoma" pitchFamily="34" charset="0"/>
              </a:rPr>
              <a:t>3</a:t>
            </a:r>
            <a:endParaRPr lang="pt-BR" altLang="ja-JP" sz="1400" dirty="0">
              <a:solidFill>
                <a:srgbClr val="FF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       </a:t>
            </a:r>
            <a:r>
              <a:rPr lang="pt-BR" altLang="ja-JP" sz="1400" dirty="0">
                <a:solidFill>
                  <a:srgbClr val="FF0000"/>
                </a:solidFill>
                <a:latin typeface="Tahoma" pitchFamily="34" charset="0"/>
              </a:rPr>
              <a:t>30.0 </a:t>
            </a:r>
            <a:r>
              <a:rPr lang="pt-BR" altLang="ja-JP" sz="1400" dirty="0" smtClean="0">
                <a:solidFill>
                  <a:srgbClr val="FF0000"/>
                </a:solidFill>
                <a:latin typeface="Tahoma" pitchFamily="34" charset="0"/>
              </a:rPr>
              <a:t>  </a:t>
            </a:r>
            <a:r>
              <a:rPr lang="pt-BR" altLang="ja-JP" sz="1400" dirty="0">
                <a:solidFill>
                  <a:srgbClr val="FF0000"/>
                </a:solidFill>
                <a:latin typeface="Tahoma" pitchFamily="34" charset="0"/>
              </a:rPr>
              <a:t>40.0  </a:t>
            </a:r>
            <a:r>
              <a:rPr lang="pt-BR" altLang="ja-JP" sz="1400" dirty="0" smtClean="0">
                <a:solidFill>
                  <a:srgbClr val="FF0000"/>
                </a:solidFill>
                <a:latin typeface="Tahoma" pitchFamily="34" charset="0"/>
              </a:rPr>
              <a:t> 50.0   60.0</a:t>
            </a:r>
            <a:endParaRPr lang="pt-BR" altLang="ja-JP" sz="1400" dirty="0">
              <a:solidFill>
                <a:srgbClr val="FF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part = proton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 ・ ・ ・ ・ ・ ・ ・ ・ ・ ・ ・ ・ ・ 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file = track_xy.out</a:t>
            </a:r>
          </a:p>
        </p:txBody>
      </p:sp>
      <p:sp>
        <p:nvSpPr>
          <p:cNvPr id="24" name="Text Box 1030"/>
          <p:cNvSpPr txBox="1">
            <a:spLocks noChangeArrowheads="1"/>
          </p:cNvSpPr>
          <p:nvPr/>
        </p:nvSpPr>
        <p:spPr bwMode="auto">
          <a:xfrm>
            <a:off x="6023562" y="6329363"/>
            <a:ext cx="1579600" cy="40011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 smtClean="0">
                <a:solidFill>
                  <a:srgbClr val="000000"/>
                </a:solidFill>
                <a:latin typeface="Tahoma" pitchFamily="34" charset="0"/>
              </a:rPr>
              <a:t>track_xy</a:t>
            </a:r>
            <a:r>
              <a:rPr lang="en-US" altLang="ja-JP" sz="2000" dirty="0" smtClean="0">
                <a:solidFill>
                  <a:srgbClr val="000000"/>
                </a:solidFill>
                <a:latin typeface="Tahoma" pitchFamily="34" charset="0"/>
              </a:rPr>
              <a:t>.eps</a:t>
            </a:r>
            <a:endParaRPr lang="en-US" altLang="ja-JP" sz="2000" dirty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6588224" y="2698148"/>
            <a:ext cx="215453" cy="20504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t="2922" r="4966" b="3580"/>
          <a:stretch/>
        </p:blipFill>
        <p:spPr bwMode="auto">
          <a:xfrm>
            <a:off x="5268864" y="3876446"/>
            <a:ext cx="3072515" cy="251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直線矢印コネクタ 26"/>
          <p:cNvCxnSpPr/>
          <p:nvPr/>
        </p:nvCxnSpPr>
        <p:spPr>
          <a:xfrm flipV="1">
            <a:off x="6807979" y="2698148"/>
            <a:ext cx="44675" cy="189448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t="4662" r="5891" b="2033"/>
          <a:stretch/>
        </p:blipFill>
        <p:spPr bwMode="auto">
          <a:xfrm>
            <a:off x="5268864" y="3884182"/>
            <a:ext cx="3049771" cy="250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ine 24"/>
          <p:cNvSpPr>
            <a:spLocks noChangeShapeType="1"/>
          </p:cNvSpPr>
          <p:nvPr/>
        </p:nvSpPr>
        <p:spPr bwMode="auto">
          <a:xfrm flipH="1">
            <a:off x="6839643" y="2698148"/>
            <a:ext cx="293287" cy="188475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" name="テキスト ボックス 20"/>
          <p:cNvSpPr txBox="1">
            <a:spLocks noChangeArrowheads="1"/>
          </p:cNvSpPr>
          <p:nvPr/>
        </p:nvSpPr>
        <p:spPr bwMode="auto">
          <a:xfrm>
            <a:off x="755576" y="980360"/>
            <a:ext cx="7757393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</a:rPr>
              <a:t>Check divergence of particle trajectories along to the Y-axis!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50825" y="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/>
              <a:t>Answer 3</a:t>
            </a:r>
            <a:endParaRPr lang="ja-JP" altLang="en-US" sz="4800" kern="0" dirty="0" smtClean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[magnetic field]</a:t>
            </a:r>
          </a:p>
        </p:txBody>
      </p:sp>
    </p:spTree>
    <p:extLst>
      <p:ext uri="{BB962C8B-B14F-4D97-AF65-F5344CB8AC3E}">
        <p14:creationId xmlns:p14="http://schemas.microsoft.com/office/powerpoint/2010/main" val="103400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721013" y="3218319"/>
            <a:ext cx="2733179" cy="30565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icntl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maxcas =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1000</a:t>
            </a: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maxbch =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1</a:t>
            </a: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imagnf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file(6) = phits.out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[Magnetic Field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en-US" altLang="ja-JP" sz="1400" dirty="0" err="1">
                <a:solidFill>
                  <a:srgbClr val="000000"/>
                </a:solidFill>
                <a:latin typeface="Tahoma" pitchFamily="34" charset="0"/>
              </a:rPr>
              <a:t>reg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 </a:t>
            </a:r>
            <a:r>
              <a:rPr lang="en-US" altLang="ja-JP" sz="1400" dirty="0" err="1">
                <a:latin typeface="Tahoma" pitchFamily="34" charset="0"/>
              </a:rPr>
              <a:t>typ</a:t>
            </a:r>
            <a:r>
              <a:rPr lang="en-US" altLang="ja-JP" sz="1400" dirty="0">
                <a:latin typeface="Tahoma" pitchFamily="34" charset="0"/>
              </a:rPr>
              <a:t>   gap   </a:t>
            </a:r>
            <a:r>
              <a:rPr lang="en-US" altLang="ja-JP" sz="1400" dirty="0" err="1">
                <a:latin typeface="Tahoma" pitchFamily="34" charset="0"/>
              </a:rPr>
              <a:t>mgf</a:t>
            </a:r>
            <a:endParaRPr lang="en-US" altLang="ja-JP" sz="1400" dirty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itchFamily="34" charset="0"/>
              </a:rPr>
              <a:t>  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102          </a:t>
            </a: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10   </a:t>
            </a:r>
            <a:endParaRPr lang="en-US" altLang="ja-JP" sz="1400" dirty="0" smtClean="0">
              <a:solidFill>
                <a:srgbClr val="FF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  </a:t>
            </a: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103     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     </a:t>
            </a: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10   </a:t>
            </a: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8C69DA2-9F85-48EB-82AF-CCA0E88E93F5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26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" name="テキスト ボックス 20"/>
          <p:cNvSpPr txBox="1">
            <a:spLocks noChangeArrowheads="1"/>
          </p:cNvSpPr>
          <p:nvPr/>
        </p:nvSpPr>
        <p:spPr bwMode="auto">
          <a:xfrm>
            <a:off x="203038" y="954877"/>
            <a:ext cx="8782373" cy="9048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Bend and converge the beam to hit the cell 101 like the picture </a:t>
            </a:r>
            <a:r>
              <a:rPr lang="en-US" altLang="ja-JP" sz="2400" dirty="0" smtClean="0">
                <a:solidFill>
                  <a:srgbClr val="000000"/>
                </a:solidFill>
              </a:rPr>
              <a:t>below. </a:t>
            </a:r>
            <a:endParaRPr lang="en-US" altLang="ja-JP" sz="2400" dirty="0">
              <a:solidFill>
                <a:srgbClr val="000000"/>
              </a:solidFill>
            </a:endParaRPr>
          </a:p>
          <a:p>
            <a:pPr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(No need to consider the divergence of beam along to Y-axis).</a:t>
            </a:r>
          </a:p>
        </p:txBody>
      </p:sp>
      <p:sp>
        <p:nvSpPr>
          <p:cNvPr id="21" name="Text Box 1030"/>
          <p:cNvSpPr txBox="1">
            <a:spLocks noChangeArrowheads="1"/>
          </p:cNvSpPr>
          <p:nvPr/>
        </p:nvSpPr>
        <p:spPr bwMode="auto">
          <a:xfrm>
            <a:off x="5998046" y="5997457"/>
            <a:ext cx="1587500" cy="4000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track_xz</a:t>
            </a: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</a:rPr>
              <a:t>.eps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8570" y="1984224"/>
            <a:ext cx="8656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Set two different magnetic fields.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Control the beam by changing the direction and strength of the magnetic fields</a:t>
            </a:r>
            <a:r>
              <a:rPr lang="en-US" altLang="ja-JP" sz="2000" dirty="0" smtClean="0">
                <a:solidFill>
                  <a:srgbClr val="000000"/>
                </a:solidFill>
              </a:rPr>
              <a:t>.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25" name="Text Box 1030"/>
          <p:cNvSpPr txBox="1">
            <a:spLocks noChangeArrowheads="1"/>
          </p:cNvSpPr>
          <p:nvPr/>
        </p:nvSpPr>
        <p:spPr bwMode="auto">
          <a:xfrm>
            <a:off x="238165" y="2692110"/>
            <a:ext cx="1849437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rgbClr val="000000"/>
                </a:solidFill>
                <a:latin typeface="Tahoma" pitchFamily="34" charset="0"/>
              </a:rPr>
              <a:t>magfield.inp</a:t>
            </a:r>
            <a:endParaRPr lang="en-US" altLang="ja-JP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1303194" y="5805264"/>
            <a:ext cx="3164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t="11454" r="7099" b="7176"/>
          <a:stretch/>
        </p:blipFill>
        <p:spPr bwMode="auto">
          <a:xfrm>
            <a:off x="3690331" y="3429000"/>
            <a:ext cx="5417821" cy="263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線コネクタ 23"/>
          <p:cNvCxnSpPr/>
          <p:nvPr/>
        </p:nvCxnSpPr>
        <p:spPr>
          <a:xfrm>
            <a:off x="1303194" y="5997457"/>
            <a:ext cx="3164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197100" y="5781228"/>
            <a:ext cx="3164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2197100" y="5964108"/>
            <a:ext cx="3164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50825" y="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>
                <a:latin typeface="+mn-lt"/>
              </a:rPr>
              <a:t>Exercise</a:t>
            </a:r>
            <a:r>
              <a:rPr lang="en-US" altLang="ja-JP" sz="4800" kern="0" dirty="0" smtClean="0">
                <a:latin typeface="Century Gothic" panose="020B0502020202020204" pitchFamily="34" charset="0"/>
              </a:rPr>
              <a:t> 4</a:t>
            </a:r>
            <a:endParaRPr lang="ja-JP" altLang="en-US" sz="4800" kern="0" dirty="0" smtClean="0">
              <a:latin typeface="Century Gothic" panose="020B0502020202020204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[magnetic field]</a:t>
            </a:r>
          </a:p>
        </p:txBody>
      </p:sp>
    </p:spTree>
    <p:extLst>
      <p:ext uri="{BB962C8B-B14F-4D97-AF65-F5344CB8AC3E}">
        <p14:creationId xmlns:p14="http://schemas.microsoft.com/office/powerpoint/2010/main" val="39836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721013" y="3218319"/>
            <a:ext cx="2733179" cy="30565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[ P a r a m e t e r 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icntl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maxcas =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1000</a:t>
            </a: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maxbch =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1</a:t>
            </a: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imagnf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file(6) = phits.out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[Magnetic Field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en-US" altLang="ja-JP" sz="1400" dirty="0" err="1">
                <a:solidFill>
                  <a:srgbClr val="000000"/>
                </a:solidFill>
                <a:latin typeface="Tahoma" pitchFamily="34" charset="0"/>
              </a:rPr>
              <a:t>reg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 </a:t>
            </a:r>
            <a:r>
              <a:rPr lang="en-US" altLang="ja-JP" sz="1400" dirty="0" err="1">
                <a:latin typeface="Tahoma" pitchFamily="34" charset="0"/>
              </a:rPr>
              <a:t>typ</a:t>
            </a:r>
            <a:r>
              <a:rPr lang="en-US" altLang="ja-JP" sz="1400" dirty="0">
                <a:latin typeface="Tahoma" pitchFamily="34" charset="0"/>
              </a:rPr>
              <a:t>   gap   </a:t>
            </a:r>
            <a:r>
              <a:rPr lang="en-US" altLang="ja-JP" sz="1400" dirty="0" err="1">
                <a:latin typeface="Tahoma" pitchFamily="34" charset="0"/>
              </a:rPr>
              <a:t>mgf</a:t>
            </a:r>
            <a:endParaRPr lang="en-US" altLang="ja-JP" sz="1400" dirty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itchFamily="34" charset="0"/>
              </a:rPr>
              <a:t>  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102     4   </a:t>
            </a: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10   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   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  </a:t>
            </a: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103     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2   </a:t>
            </a: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10   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 -150</a:t>
            </a:r>
            <a:endParaRPr lang="en-US" altLang="ja-JP" sz="1400" dirty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8C69DA2-9F85-48EB-82AF-CCA0E88E93F5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27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" name="Text Box 1030"/>
          <p:cNvSpPr txBox="1">
            <a:spLocks noChangeArrowheads="1"/>
          </p:cNvSpPr>
          <p:nvPr/>
        </p:nvSpPr>
        <p:spPr bwMode="auto">
          <a:xfrm>
            <a:off x="5998046" y="5997457"/>
            <a:ext cx="1587500" cy="4000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track_xz</a:t>
            </a: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</a:rPr>
              <a:t>.eps</a:t>
            </a:r>
          </a:p>
        </p:txBody>
      </p:sp>
      <p:sp>
        <p:nvSpPr>
          <p:cNvPr id="25" name="Text Box 1030"/>
          <p:cNvSpPr txBox="1">
            <a:spLocks noChangeArrowheads="1"/>
          </p:cNvSpPr>
          <p:nvPr/>
        </p:nvSpPr>
        <p:spPr bwMode="auto">
          <a:xfrm>
            <a:off x="238165" y="2692110"/>
            <a:ext cx="1849437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rgbClr val="000000"/>
                </a:solidFill>
                <a:latin typeface="Tahoma" pitchFamily="34" charset="0"/>
              </a:rPr>
              <a:t>magfield.inp</a:t>
            </a:r>
            <a:endParaRPr lang="en-US" altLang="ja-JP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t="11454" r="7099" b="7176"/>
          <a:stretch/>
        </p:blipFill>
        <p:spPr bwMode="auto">
          <a:xfrm>
            <a:off x="3690331" y="3429000"/>
            <a:ext cx="5417821" cy="263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20"/>
          <p:cNvSpPr txBox="1">
            <a:spLocks noChangeArrowheads="1"/>
          </p:cNvSpPr>
          <p:nvPr/>
        </p:nvSpPr>
        <p:spPr bwMode="auto">
          <a:xfrm>
            <a:off x="203038" y="954877"/>
            <a:ext cx="8782373" cy="9048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Bend and converge the beam to hit the cell 101 like the picture </a:t>
            </a:r>
            <a:r>
              <a:rPr lang="en-US" altLang="ja-JP" sz="2400" dirty="0" smtClean="0">
                <a:solidFill>
                  <a:srgbClr val="000000"/>
                </a:solidFill>
              </a:rPr>
              <a:t>below. </a:t>
            </a:r>
            <a:endParaRPr lang="en-US" altLang="ja-JP" sz="2400" dirty="0">
              <a:solidFill>
                <a:srgbClr val="000000"/>
              </a:solidFill>
            </a:endParaRPr>
          </a:p>
          <a:p>
            <a:pPr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(No need to consider the divergence of beam along to Y-axis).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50825" y="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/>
              <a:t>Answer 4</a:t>
            </a:r>
            <a:endParaRPr lang="ja-JP" altLang="en-US" sz="4800" kern="0" dirty="0" smtClean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[magnetic field]</a:t>
            </a:r>
          </a:p>
        </p:txBody>
      </p:sp>
    </p:spTree>
    <p:extLst>
      <p:ext uri="{BB962C8B-B14F-4D97-AF65-F5344CB8AC3E}">
        <p14:creationId xmlns:p14="http://schemas.microsoft.com/office/powerpoint/2010/main" val="22126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3276600" y="64008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Table of Contents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E56A328A-AE99-4670-931D-DF55B032AB2F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28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12" name="Rectangle 2"/>
          <p:cNvSpPr txBox="1">
            <a:spLocks noChangeArrowheads="1"/>
          </p:cNvSpPr>
          <p:nvPr/>
        </p:nvSpPr>
        <p:spPr bwMode="auto">
          <a:xfrm>
            <a:off x="1728788" y="115888"/>
            <a:ext cx="5903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4800" dirty="0">
                <a:solidFill>
                  <a:srgbClr val="000000"/>
                </a:solidFill>
                <a:latin typeface="+mj-lt"/>
                <a:cs typeface="Arial" charset="0"/>
              </a:rPr>
              <a:t>Table of Contents</a:t>
            </a:r>
          </a:p>
        </p:txBody>
      </p:sp>
      <p:sp>
        <p:nvSpPr>
          <p:cNvPr id="9" name="AutoShape 2051"/>
          <p:cNvSpPr>
            <a:spLocks noChangeArrowheads="1"/>
          </p:cNvSpPr>
          <p:nvPr/>
        </p:nvSpPr>
        <p:spPr bwMode="auto">
          <a:xfrm>
            <a:off x="808038" y="1397000"/>
            <a:ext cx="7345362" cy="3760192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0" name="テキスト ボックス 16"/>
          <p:cNvSpPr txBox="1">
            <a:spLocks noChangeArrowheads="1"/>
          </p:cNvSpPr>
          <p:nvPr/>
        </p:nvSpPr>
        <p:spPr bwMode="auto">
          <a:xfrm>
            <a:off x="1889125" y="1628775"/>
            <a:ext cx="4203715" cy="32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19138" indent="-7191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1800"/>
              </a:spcBef>
              <a:buFontTx/>
              <a:buAutoNum type="arabicPeriod"/>
              <a:defRPr/>
            </a:pPr>
            <a:r>
              <a:rPr lang="en-US" altLang="ja-JP" sz="4000" dirty="0" smtClean="0">
                <a:solidFill>
                  <a:srgbClr val="000000"/>
                </a:solidFill>
                <a:latin typeface="+mn-lt"/>
              </a:rPr>
              <a:t>[transform]</a:t>
            </a:r>
          </a:p>
          <a:p>
            <a:pPr eaLnBrk="1" hangingPunct="1">
              <a:spcBef>
                <a:spcPts val="1800"/>
              </a:spcBef>
              <a:buFontTx/>
              <a:buAutoNum type="arabicPeriod"/>
              <a:defRPr/>
            </a:pPr>
            <a:r>
              <a:rPr lang="en-US" altLang="ja-JP" sz="4000" dirty="0" smtClean="0">
                <a:solidFill>
                  <a:srgbClr val="000000"/>
                </a:solidFill>
                <a:latin typeface="+mn-lt"/>
              </a:rPr>
              <a:t>[magnetic field]</a:t>
            </a:r>
          </a:p>
          <a:p>
            <a:pPr eaLnBrk="1" hangingPunct="1">
              <a:spcBef>
                <a:spcPts val="1800"/>
              </a:spcBef>
              <a:buFontTx/>
              <a:buAutoNum type="arabicPeriod"/>
              <a:defRPr/>
            </a:pPr>
            <a:r>
              <a:rPr lang="en-US" altLang="ja-JP" sz="4000" dirty="0" smtClean="0">
                <a:solidFill>
                  <a:srgbClr val="FF0000"/>
                </a:solidFill>
                <a:latin typeface="+mn-lt"/>
              </a:rPr>
              <a:t>[multiplier]</a:t>
            </a:r>
          </a:p>
          <a:p>
            <a:pPr eaLnBrk="1" hangingPunct="1">
              <a:spcBef>
                <a:spcPts val="1800"/>
              </a:spcBef>
              <a:buFontTx/>
              <a:buAutoNum type="arabicPeriod"/>
              <a:defRPr/>
            </a:pPr>
            <a:r>
              <a:rPr lang="en-US" altLang="ja-JP" sz="4000" dirty="0" smtClean="0">
                <a:latin typeface="+mn-lt"/>
              </a:rPr>
              <a:t>[counter]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" t="8270" r="13470" b="6325"/>
          <a:stretch/>
        </p:blipFill>
        <p:spPr bwMode="auto">
          <a:xfrm>
            <a:off x="4902979" y="3409332"/>
            <a:ext cx="3701469" cy="22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Tahoma" pitchFamily="34" charset="0"/>
              </a:rPr>
              <a:t>[multiplier]</a:t>
            </a:r>
            <a:endParaRPr lang="en-US" altLang="ja-JP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A8F1E5E2-5B0E-4FBB-BF70-0D753CBBE12D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29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546" name="AutoShape 2"/>
          <p:cNvSpPr>
            <a:spLocks noChangeArrowheads="1"/>
          </p:cNvSpPr>
          <p:nvPr/>
        </p:nvSpPr>
        <p:spPr bwMode="auto">
          <a:xfrm>
            <a:off x="900113" y="981075"/>
            <a:ext cx="7485062" cy="1079773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You can obtain tally results multiplied by coefficients depending on energies for [t-track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], [t-cross],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and [t-point].</a:t>
            </a:r>
            <a:endParaRPr lang="en-US" altLang="ja-JP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39725" y="-161925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/>
              <a:t>[multiplier] section</a:t>
            </a:r>
            <a:endParaRPr lang="en-US" altLang="ja-JP" sz="4800" kern="0" dirty="0" smtClean="0"/>
          </a:p>
        </p:txBody>
      </p:sp>
      <p:sp>
        <p:nvSpPr>
          <p:cNvPr id="8" name="テキスト ボックス 4"/>
          <p:cNvSpPr txBox="1">
            <a:spLocks noChangeArrowheads="1"/>
          </p:cNvSpPr>
          <p:nvPr/>
        </p:nvSpPr>
        <p:spPr bwMode="auto">
          <a:xfrm>
            <a:off x="467544" y="2321049"/>
            <a:ext cx="84049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solidFill>
                  <a:srgbClr val="000000"/>
                </a:solidFill>
              </a:rPr>
              <a:t>To estimate effective dose at specified regions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solidFill>
                  <a:srgbClr val="000000"/>
                </a:solidFill>
              </a:rPr>
              <a:t>→</a:t>
            </a:r>
            <a:r>
              <a:rPr lang="ja-JP" altLang="en-US" sz="2000" dirty="0" smtClean="0">
                <a:solidFill>
                  <a:srgbClr val="000000"/>
                </a:solidFill>
              </a:rPr>
              <a:t>　</a:t>
            </a:r>
            <a:r>
              <a:rPr lang="en-US" altLang="ja-JP" sz="2000" dirty="0" smtClean="0">
                <a:solidFill>
                  <a:srgbClr val="000000"/>
                </a:solidFill>
              </a:rPr>
              <a:t>by multiplying particle </a:t>
            </a:r>
            <a:r>
              <a:rPr lang="en-US" altLang="ja-JP" sz="2000" dirty="0" err="1" smtClean="0">
                <a:solidFill>
                  <a:srgbClr val="000000"/>
                </a:solidFill>
              </a:rPr>
              <a:t>fluences</a:t>
            </a:r>
            <a:r>
              <a:rPr lang="en-US" altLang="ja-JP" sz="2000" dirty="0" smtClean="0">
                <a:solidFill>
                  <a:srgbClr val="000000"/>
                </a:solidFill>
              </a:rPr>
              <a:t> by conversion coefficients of effective dose</a:t>
            </a:r>
            <a:endParaRPr lang="en-US" altLang="ja-JP" sz="2000" dirty="0" smtClean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3010" r="8362" b="2506"/>
          <a:stretch/>
        </p:blipFill>
        <p:spPr bwMode="auto">
          <a:xfrm>
            <a:off x="556872" y="3466695"/>
            <a:ext cx="3280456" cy="222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827584" y="569201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 smtClean="0"/>
              <a:t>Energy distribution of neutron </a:t>
            </a:r>
            <a:r>
              <a:rPr lang="en-US" altLang="ja-JP" sz="1800" dirty="0" err="1" smtClean="0"/>
              <a:t>fluences</a:t>
            </a:r>
            <a:endParaRPr kumimoji="1" lang="ja-JP" altLang="en-US" sz="1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76056" y="5654315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 smtClean="0"/>
              <a:t>Conversion coefficients based on ICRP103 (AP irradiation)</a:t>
            </a:r>
            <a:endParaRPr kumimoji="1" lang="ja-JP" altLang="en-US" sz="1800" dirty="0"/>
          </a:p>
        </p:txBody>
      </p:sp>
      <p:sp>
        <p:nvSpPr>
          <p:cNvPr id="3" name="乗算記号 2"/>
          <p:cNvSpPr/>
          <p:nvPr/>
        </p:nvSpPr>
        <p:spPr>
          <a:xfrm>
            <a:off x="3995936" y="4077072"/>
            <a:ext cx="835035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[transform]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E0895F09-4341-46B3-A6A6-E11996BF0F44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3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2" name="AutoShape 2"/>
          <p:cNvSpPr>
            <a:spLocks noChangeArrowheads="1"/>
          </p:cNvSpPr>
          <p:nvPr/>
        </p:nvSpPr>
        <p:spPr bwMode="auto">
          <a:xfrm>
            <a:off x="468313" y="1125538"/>
            <a:ext cx="8207375" cy="1295400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5" name="AutoShape 22"/>
          <p:cNvSpPr>
            <a:spLocks noChangeArrowheads="1"/>
          </p:cNvSpPr>
          <p:nvPr/>
        </p:nvSpPr>
        <p:spPr bwMode="auto">
          <a:xfrm rot="-5400000">
            <a:off x="3332957" y="4433094"/>
            <a:ext cx="1079500" cy="1385887"/>
          </a:xfrm>
          <a:prstGeom prst="can">
            <a:avLst>
              <a:gd name="adj" fmla="val 41712"/>
            </a:avLst>
          </a:prstGeom>
          <a:solidFill>
            <a:srgbClr val="99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1374775" y="3541713"/>
            <a:ext cx="90011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1374775" y="2678113"/>
            <a:ext cx="0" cy="863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873125" y="3541713"/>
            <a:ext cx="501650" cy="4968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テキスト ボックス 27"/>
          <p:cNvSpPr txBox="1">
            <a:spLocks noChangeArrowheads="1"/>
          </p:cNvSpPr>
          <p:nvPr/>
        </p:nvSpPr>
        <p:spPr bwMode="auto">
          <a:xfrm>
            <a:off x="1036638" y="3786188"/>
            <a:ext cx="37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</a:rPr>
              <a:t>X</a:t>
            </a:r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4108" name="テキスト ボックス 28"/>
          <p:cNvSpPr txBox="1">
            <a:spLocks noChangeArrowheads="1"/>
          </p:cNvSpPr>
          <p:nvPr/>
        </p:nvSpPr>
        <p:spPr bwMode="auto">
          <a:xfrm>
            <a:off x="1876425" y="3114675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</a:rPr>
              <a:t>Y</a:t>
            </a:r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4109" name="テキスト ボックス 29"/>
          <p:cNvSpPr txBox="1">
            <a:spLocks noChangeArrowheads="1"/>
          </p:cNvSpPr>
          <p:nvPr/>
        </p:nvSpPr>
        <p:spPr bwMode="auto">
          <a:xfrm>
            <a:off x="1006475" y="2678113"/>
            <a:ext cx="341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</a:rPr>
              <a:t>Z</a:t>
            </a:r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4114" name="テキスト ボックス 11"/>
          <p:cNvSpPr txBox="1">
            <a:spLocks noChangeArrowheads="1"/>
          </p:cNvSpPr>
          <p:nvPr/>
        </p:nvSpPr>
        <p:spPr bwMode="auto">
          <a:xfrm>
            <a:off x="5507038" y="4586288"/>
            <a:ext cx="1573212" cy="4619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/>
              <a:t>Translation</a:t>
            </a:r>
            <a:endParaRPr lang="ja-JP" altLang="en-US" sz="2400"/>
          </a:p>
        </p:txBody>
      </p:sp>
      <p:sp>
        <p:nvSpPr>
          <p:cNvPr id="4115" name="テキスト ボックス 24"/>
          <p:cNvSpPr txBox="1">
            <a:spLocks noChangeArrowheads="1"/>
          </p:cNvSpPr>
          <p:nvPr/>
        </p:nvSpPr>
        <p:spPr bwMode="auto">
          <a:xfrm>
            <a:off x="4816475" y="3470275"/>
            <a:ext cx="1243013" cy="4603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/>
              <a:t>Rotation</a:t>
            </a:r>
            <a:endParaRPr lang="ja-JP" altLang="en-US" sz="2400"/>
          </a:p>
        </p:txBody>
      </p:sp>
      <p:sp>
        <p:nvSpPr>
          <p:cNvPr id="4112" name="テキスト ボックス 12"/>
          <p:cNvSpPr txBox="1">
            <a:spLocks noChangeArrowheads="1"/>
          </p:cNvSpPr>
          <p:nvPr/>
        </p:nvSpPr>
        <p:spPr bwMode="auto">
          <a:xfrm>
            <a:off x="469900" y="4162425"/>
            <a:ext cx="2725738" cy="40005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000"/>
              <a:t>XYZ coordinate system</a:t>
            </a:r>
            <a:endParaRPr lang="ja-JP" altLang="en-US" sz="2000"/>
          </a:p>
        </p:txBody>
      </p:sp>
      <p:sp>
        <p:nvSpPr>
          <p:cNvPr id="20" name="環状矢印 19"/>
          <p:cNvSpPr/>
          <p:nvPr/>
        </p:nvSpPr>
        <p:spPr>
          <a:xfrm rot="4231454" flipH="1">
            <a:off x="4134644" y="4052094"/>
            <a:ext cx="1114425" cy="1189037"/>
          </a:xfrm>
          <a:prstGeom prst="circular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6" name="右矢印 25"/>
          <p:cNvSpPr/>
          <p:nvPr/>
        </p:nvSpPr>
        <p:spPr>
          <a:xfrm rot="20082861">
            <a:off x="4664075" y="4016375"/>
            <a:ext cx="2203450" cy="315913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119" name="AutoShape 22"/>
          <p:cNvSpPr>
            <a:spLocks noChangeArrowheads="1"/>
          </p:cNvSpPr>
          <p:nvPr/>
        </p:nvSpPr>
        <p:spPr bwMode="auto">
          <a:xfrm rot="-7258621">
            <a:off x="3278982" y="4445794"/>
            <a:ext cx="1079500" cy="1385887"/>
          </a:xfrm>
          <a:prstGeom prst="can">
            <a:avLst>
              <a:gd name="adj" fmla="val 41712"/>
            </a:avLst>
          </a:prstGeom>
          <a:solidFill>
            <a:srgbClr val="99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15900" y="-127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 smtClean="0"/>
              <a:t>[transform] section</a:t>
            </a:r>
          </a:p>
        </p:txBody>
      </p:sp>
      <p:sp>
        <p:nvSpPr>
          <p:cNvPr id="23" name="Rectangle 8"/>
          <p:cNvSpPr txBox="1">
            <a:spLocks noChangeArrowheads="1"/>
          </p:cNvSpPr>
          <p:nvPr/>
        </p:nvSpPr>
        <p:spPr bwMode="auto">
          <a:xfrm>
            <a:off x="468313" y="1152525"/>
            <a:ext cx="813593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ja-JP" sz="2400" dirty="0" smtClean="0"/>
              <a:t>You can translate and/or rotate the spatial coordinates of  [source], [surface], [cell], [magnetic field] as well as r-z and xyz meshes defined in any tallies.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43663 -0.291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14" grpId="0" animBg="1"/>
      <p:bldP spid="4115" grpId="0" animBg="1"/>
      <p:bldP spid="26" grpId="0" animBg="1"/>
      <p:bldP spid="4119" grpId="0" animBg="1"/>
      <p:bldP spid="411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31"/>
          <p:cNvSpPr txBox="1">
            <a:spLocks noChangeArrowheads="1"/>
          </p:cNvSpPr>
          <p:nvPr/>
        </p:nvSpPr>
        <p:spPr bwMode="auto">
          <a:xfrm>
            <a:off x="847043" y="1772816"/>
            <a:ext cx="7397365" cy="17190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[ </a:t>
            </a:r>
            <a:r>
              <a:rPr lang="pt-BR" altLang="ja-JP" sz="1800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t-track </a:t>
            </a:r>
            <a:r>
              <a:rPr lang="pt-BR" altLang="ja-JP" sz="1800" dirty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solidFill>
                  <a:srgbClr val="000000"/>
                </a:solidFill>
                <a:latin typeface="Tahoma" pitchFamily="34" charset="0"/>
              </a:rPr>
              <a:t>・ </a:t>
            </a:r>
            <a:r>
              <a:rPr lang="ja-JP" altLang="en-US" sz="1800" dirty="0">
                <a:solidFill>
                  <a:srgbClr val="000000"/>
                </a:solidFill>
                <a:latin typeface="Tahoma" pitchFamily="34" charset="0"/>
              </a:rPr>
              <a:t>・ ・ ・ ・ ・</a:t>
            </a:r>
            <a:endParaRPr lang="en-US" altLang="ja-JP" sz="1800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buNone/>
            </a:pPr>
            <a:r>
              <a:rPr lang="en-US" altLang="ja-JP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multiplier </a:t>
            </a:r>
            <a:r>
              <a:rPr lang="en-US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all</a:t>
            </a:r>
          </a:p>
          <a:p>
            <a:pPr>
              <a:buNone/>
            </a:pPr>
            <a:r>
              <a:rPr lang="en-US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mat            mset1          mset2             mset3           mset4</a:t>
            </a:r>
          </a:p>
          <a:p>
            <a:pPr>
              <a:buNone/>
            </a:pPr>
            <a:r>
              <a:rPr lang="en-US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all          ( 1.0 -200 )    ( 1.0 -201 )    ( 1.0 -204 )    ( 1.0 -202 </a:t>
            </a:r>
            <a:r>
              <a:rPr lang="en-US" altLang="ja-JP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ja-JP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Tahoma" pitchFamily="34" charset="0"/>
              </a:rPr>
              <a:t>[multiplier]</a:t>
            </a:r>
            <a:endParaRPr lang="en-US" altLang="ja-JP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66A64E24-B493-44B6-AA16-D180A1FA5F74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30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3565" name="テキスト ボックス 9"/>
          <p:cNvSpPr txBox="1">
            <a:spLocks noChangeArrowheads="1"/>
          </p:cNvSpPr>
          <p:nvPr/>
        </p:nvSpPr>
        <p:spPr bwMode="auto">
          <a:xfrm>
            <a:off x="3563888" y="4005064"/>
            <a:ext cx="2448272" cy="132343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ja-JP" sz="2000" dirty="0" smtClean="0">
                <a:solidFill>
                  <a:srgbClr val="000000"/>
                </a:solidFill>
              </a:rPr>
              <a:t>ID number.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ja-JP" sz="2000" dirty="0" smtClean="0">
                <a:solidFill>
                  <a:srgbClr val="000000"/>
                </a:solidFill>
              </a:rPr>
              <a:t>Implemented data sets and user-defined sets can be used.</a:t>
            </a:r>
            <a:endParaRPr lang="en-US" altLang="ja-JP" sz="2000" dirty="0" smtClean="0">
              <a:solidFill>
                <a:srgbClr val="000000"/>
              </a:solidFill>
            </a:endParaRPr>
          </a:p>
        </p:txBody>
      </p:sp>
      <p:sp>
        <p:nvSpPr>
          <p:cNvPr id="15" name="テキスト ボックス 1"/>
          <p:cNvSpPr txBox="1">
            <a:spLocks noChangeArrowheads="1"/>
          </p:cNvSpPr>
          <p:nvPr/>
        </p:nvSpPr>
        <p:spPr bwMode="auto">
          <a:xfrm>
            <a:off x="1856248" y="960661"/>
            <a:ext cx="5085428" cy="40011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/>
              <a:t>Add </a:t>
            </a:r>
            <a:r>
              <a:rPr lang="en-US" altLang="ja-JP" sz="2000" dirty="0" smtClean="0">
                <a:solidFill>
                  <a:srgbClr val="FF0000"/>
                </a:solidFill>
              </a:rPr>
              <a:t>a multiplier subsection </a:t>
            </a:r>
            <a:r>
              <a:rPr lang="en-US" altLang="ja-JP" sz="2000" dirty="0" smtClean="0"/>
              <a:t>to the tally section. </a:t>
            </a:r>
            <a:endParaRPr lang="ja-JP" altLang="en-US" sz="2000" dirty="0"/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3137700" y="3354911"/>
            <a:ext cx="498196" cy="644446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398310" y="3687575"/>
            <a:ext cx="2448272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 err="1" smtClean="0">
                <a:solidFill>
                  <a:srgbClr val="FF0000"/>
                </a:solidFill>
              </a:rPr>
              <a:t>mset</a:t>
            </a:r>
            <a:r>
              <a:rPr lang="en-US" altLang="ja-JP" sz="2000" i="1" dirty="0" err="1" smtClean="0">
                <a:solidFill>
                  <a:srgbClr val="FF0000"/>
                </a:solidFill>
              </a:rPr>
              <a:t>i</a:t>
            </a:r>
            <a:r>
              <a:rPr lang="en-US" altLang="ja-JP" sz="2000" dirty="0" smtClean="0">
                <a:solidFill>
                  <a:srgbClr val="000000"/>
                </a:solidFill>
              </a:rPr>
              <a:t>: </a:t>
            </a:r>
            <a:r>
              <a:rPr lang="en-US" altLang="ja-JP" sz="2000" dirty="0" smtClean="0">
                <a:solidFill>
                  <a:srgbClr val="000000"/>
                </a:solidFill>
              </a:rPr>
              <a:t>multiplier set</a:t>
            </a:r>
          </a:p>
          <a:p>
            <a:pPr>
              <a:defRPr/>
            </a:pPr>
            <a:r>
              <a:rPr lang="en-US" altLang="ja-JP" sz="2000" dirty="0" smtClean="0">
                <a:solidFill>
                  <a:srgbClr val="000000"/>
                </a:solidFill>
              </a:rPr>
              <a:t>(maximum of six sets can be defined)</a:t>
            </a:r>
            <a:endParaRPr lang="en-US" altLang="ja-JP" sz="2000" dirty="0" smtClean="0">
              <a:solidFill>
                <a:srgbClr val="000000"/>
              </a:solidFill>
            </a:endParaRPr>
          </a:p>
        </p:txBody>
      </p:sp>
      <p:sp>
        <p:nvSpPr>
          <p:cNvPr id="20" name="テキスト ボックス 41"/>
          <p:cNvSpPr txBox="1">
            <a:spLocks noChangeArrowheads="1"/>
          </p:cNvSpPr>
          <p:nvPr/>
        </p:nvSpPr>
        <p:spPr bwMode="auto">
          <a:xfrm>
            <a:off x="1760280" y="4005064"/>
            <a:ext cx="1728192" cy="707886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solidFill>
                  <a:srgbClr val="000000"/>
                </a:solidFill>
              </a:rPr>
              <a:t>Normalization factor</a:t>
            </a:r>
            <a:endParaRPr lang="en-US" altLang="ja-JP" sz="2000" dirty="0" smtClean="0">
              <a:solidFill>
                <a:srgbClr val="000000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2411760" y="3370087"/>
            <a:ext cx="156279" cy="634977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角丸四角形 16"/>
          <p:cNvSpPr/>
          <p:nvPr/>
        </p:nvSpPr>
        <p:spPr>
          <a:xfrm>
            <a:off x="899592" y="2387185"/>
            <a:ext cx="7056783" cy="10418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932040" y="2186153"/>
            <a:ext cx="2335896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multiplier subsection</a:t>
            </a:r>
            <a:endParaRPr kumimoji="1" lang="ja-JP" altLang="en-US" sz="2000" dirty="0"/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1276395" y="3370711"/>
            <a:ext cx="160780" cy="627398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1276395" y="2742065"/>
            <a:ext cx="906499" cy="1256044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41"/>
          <p:cNvSpPr txBox="1">
            <a:spLocks noChangeArrowheads="1"/>
          </p:cNvSpPr>
          <p:nvPr/>
        </p:nvSpPr>
        <p:spPr bwMode="auto">
          <a:xfrm>
            <a:off x="83109" y="3995020"/>
            <a:ext cx="1646535" cy="707886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solidFill>
                  <a:srgbClr val="000000"/>
                </a:solidFill>
              </a:rPr>
              <a:t>Usually, “all” should be set.</a:t>
            </a:r>
            <a:endParaRPr lang="en-US" altLang="ja-JP" sz="2000" dirty="0" smtClean="0">
              <a:solidFill>
                <a:srgbClr val="000000"/>
              </a:solidFill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 flipH="1" flipV="1">
            <a:off x="7452320" y="2887526"/>
            <a:ext cx="1152128" cy="2056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V="1">
            <a:off x="8604448" y="2908094"/>
            <a:ext cx="0" cy="769040"/>
          </a:xfrm>
          <a:prstGeom prst="straightConnector1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85738" y="-24340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smtClean="0"/>
              <a:t>How to use</a:t>
            </a:r>
            <a:endParaRPr lang="en-US" altLang="ja-JP" sz="4800" kern="0" dirty="0" smtClean="0"/>
          </a:p>
        </p:txBody>
      </p:sp>
    </p:spTree>
    <p:extLst>
      <p:ext uri="{BB962C8B-B14F-4D97-AF65-F5344CB8AC3E}">
        <p14:creationId xmlns:p14="http://schemas.microsoft.com/office/powerpoint/2010/main" val="14321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-127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ja-JP" sz="4800" dirty="0" smtClean="0"/>
              <a:t>Implemented data sets</a:t>
            </a:r>
            <a:endParaRPr lang="en-US" altLang="ja-JP" sz="4800" dirty="0" smtClean="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Tahoma" pitchFamily="34" charset="0"/>
              </a:rPr>
              <a:t>[multiplier]</a:t>
            </a:r>
            <a:endParaRPr lang="en-US" altLang="ja-JP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66A64E24-B493-44B6-AA16-D180A1FA5F74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31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153685"/>
              </p:ext>
            </p:extLst>
          </p:nvPr>
        </p:nvGraphicFramePr>
        <p:xfrm>
          <a:off x="175289" y="980728"/>
          <a:ext cx="876802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3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Kind of data set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ID number</a:t>
                      </a:r>
                      <a:endParaRPr kumimoji="1" lang="en-US" altLang="ja-JP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H*(10</a:t>
                      </a:r>
                      <a:r>
                        <a:rPr kumimoji="1" lang="en-US" altLang="ja-JP" sz="2000" dirty="0" smtClean="0"/>
                        <a:t>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-200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Effective dose based on ICRP60 (AP irradiation)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-201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Effective dose based on ICRP103 (AP irradiation)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-202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Effective dose based on ICRP103 (ISO irradiation)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-203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New operational</a:t>
                      </a:r>
                      <a:r>
                        <a:rPr kumimoji="1" lang="en-US" altLang="ja-JP" sz="2000" baseline="0" dirty="0" smtClean="0"/>
                        <a:t> quantity </a:t>
                      </a:r>
                      <a:r>
                        <a:rPr kumimoji="1" lang="en-US" altLang="ja-JP" sz="2000" dirty="0" smtClean="0"/>
                        <a:t>H</a:t>
                      </a:r>
                      <a:r>
                        <a:rPr kumimoji="1" lang="en-US" altLang="ja-JP" sz="2000" dirty="0" smtClean="0"/>
                        <a:t>*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-204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Sex-averaged effective dose equivalent (ISO irradiation)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-210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Effective</a:t>
                      </a:r>
                      <a:r>
                        <a:rPr kumimoji="1" lang="en-US" altLang="ja-JP" sz="2000" baseline="0" dirty="0" smtClean="0"/>
                        <a:t> dose equivalent for male </a:t>
                      </a:r>
                      <a:r>
                        <a:rPr kumimoji="1" lang="ja-JP" altLang="en-US" sz="2000" dirty="0" smtClean="0"/>
                        <a:t>・</a:t>
                      </a:r>
                      <a:r>
                        <a:rPr kumimoji="1" lang="en-US" altLang="ja-JP" sz="2000" baseline="0" dirty="0" smtClean="0"/>
                        <a:t> female (ISO irradiation)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-211</a:t>
                      </a:r>
                      <a:r>
                        <a:rPr kumimoji="1" lang="ja-JP" altLang="en-US" sz="2000" dirty="0"/>
                        <a:t>・</a:t>
                      </a:r>
                      <a:r>
                        <a:rPr kumimoji="1" lang="en-US" altLang="ja-JP" sz="2000" dirty="0"/>
                        <a:t>-212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 smtClean="0"/>
                        <a:t>Dose equivalent for male </a:t>
                      </a:r>
                      <a:r>
                        <a:rPr kumimoji="1" lang="ja-JP" altLang="en-US" sz="2000" dirty="0" smtClean="0"/>
                        <a:t>・</a:t>
                      </a:r>
                      <a:r>
                        <a:rPr kumimoji="1" lang="en-US" altLang="ja-JP" sz="2000" baseline="0" dirty="0" smtClean="0"/>
                        <a:t> female red-bone marrow (ISO irradiation)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-213</a:t>
                      </a:r>
                      <a:r>
                        <a:rPr kumimoji="1" lang="ja-JP" altLang="en-US" sz="2000" dirty="0"/>
                        <a:t>・</a:t>
                      </a:r>
                      <a:r>
                        <a:rPr kumimoji="1" lang="en-US" altLang="ja-JP" sz="2000" dirty="0"/>
                        <a:t>-214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 smtClean="0"/>
                        <a:t>Dose equivalent for male </a:t>
                      </a:r>
                      <a:r>
                        <a:rPr kumimoji="1" lang="ja-JP" altLang="en-US" sz="2000" dirty="0" smtClean="0"/>
                        <a:t>・</a:t>
                      </a:r>
                      <a:r>
                        <a:rPr kumimoji="1" lang="en-US" altLang="ja-JP" sz="2000" baseline="0" dirty="0" smtClean="0"/>
                        <a:t> female skin (ISO irradiation)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-215</a:t>
                      </a:r>
                      <a:r>
                        <a:rPr kumimoji="1" lang="ja-JP" altLang="en-US" sz="2000" dirty="0"/>
                        <a:t>・</a:t>
                      </a:r>
                      <a:r>
                        <a:rPr kumimoji="1" lang="en-US" altLang="ja-JP" sz="2000" dirty="0"/>
                        <a:t>-216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Soft</a:t>
                      </a:r>
                      <a:r>
                        <a:rPr kumimoji="1" lang="en-US" altLang="ja-JP" sz="2000" baseline="0" dirty="0" smtClean="0"/>
                        <a:t> error rate on semiconductor device (ISO irradiation)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-299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755576" y="5453638"/>
            <a:ext cx="7397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Besides, values of 1/weight (ID=-1), 1/velocity (ID=-2), and material density (ID=-120) are set as the multiplication factors.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629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-127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Definition of multiplication factors</a:t>
            </a:r>
            <a:endParaRPr lang="en-US" altLang="ja-JP" dirty="0" smtClean="0">
              <a:latin typeface="Century Gothic" pitchFamily="34" charset="0"/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Tahoma" pitchFamily="34" charset="0"/>
              </a:rPr>
              <a:t>[multiplier]</a:t>
            </a:r>
            <a:endParaRPr lang="en-US" altLang="ja-JP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66A64E24-B493-44B6-AA16-D180A1FA5F74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32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937076" y="1052736"/>
            <a:ext cx="75758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/>
              <a:t>You can define original coefficients to multiply tally results in [multiplier] section.</a:t>
            </a:r>
            <a:endParaRPr lang="ja-JP" altLang="en-US" dirty="0"/>
          </a:p>
        </p:txBody>
      </p:sp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1475656" y="2574056"/>
            <a:ext cx="2932869" cy="35912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800" dirty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[ </a:t>
            </a:r>
            <a:r>
              <a:rPr lang="pt-BR" altLang="ja-JP" sz="1800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multiplier </a:t>
            </a:r>
            <a:r>
              <a:rPr lang="pt-BR" altLang="ja-JP" sz="1800" dirty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</a:p>
          <a:p>
            <a:pPr>
              <a:buNone/>
            </a:pPr>
            <a:r>
              <a:rPr lang="en-US" altLang="ja-JP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number </a:t>
            </a:r>
            <a:r>
              <a:rPr lang="en-US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altLang="ja-JP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-202</a:t>
            </a:r>
          </a:p>
          <a:p>
            <a:pPr>
              <a:buNone/>
            </a:pPr>
            <a:r>
              <a:rPr lang="en-US" altLang="ja-JP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interpolation = </a:t>
            </a:r>
            <a:r>
              <a:rPr lang="en-US" altLang="ja-JP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</a:t>
            </a:r>
          </a:p>
          <a:p>
            <a:pPr>
              <a:buNone/>
            </a:pPr>
            <a:r>
              <a:rPr lang="en-US" altLang="ja-JP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part = neutron</a:t>
            </a:r>
          </a:p>
          <a:p>
            <a:pPr>
              <a:buNone/>
            </a:pPr>
            <a:r>
              <a:rPr lang="en-US" altLang="ja-JP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ne = 68</a:t>
            </a:r>
          </a:p>
          <a:p>
            <a:pPr>
              <a:buNone/>
            </a:pPr>
            <a:r>
              <a:rPr lang="en-US" altLang="ja-JP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1.0000E-09  3.0900E+00</a:t>
            </a:r>
          </a:p>
          <a:p>
            <a:pPr>
              <a:buNone/>
            </a:pPr>
            <a:r>
              <a:rPr lang="en-US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1.0000E-08  3.5500E+00</a:t>
            </a:r>
          </a:p>
          <a:p>
            <a:pPr>
              <a:buNone/>
            </a:pPr>
            <a:r>
              <a:rPr lang="en-US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2.5000E-08  4.0000E+00</a:t>
            </a:r>
          </a:p>
          <a:p>
            <a:pPr>
              <a:buNone/>
            </a:pPr>
            <a:r>
              <a:rPr lang="en-US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1.0000E-07  </a:t>
            </a:r>
            <a:r>
              <a:rPr lang="en-US" altLang="ja-JP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5.2000E+00</a:t>
            </a:r>
          </a:p>
          <a:p>
            <a:pPr>
              <a:buNone/>
            </a:pPr>
            <a:r>
              <a:rPr lang="ja-JP" altLang="en-US" sz="1800" dirty="0">
                <a:solidFill>
                  <a:srgbClr val="000000"/>
                </a:solidFill>
                <a:latin typeface="Tahoma" pitchFamily="34" charset="0"/>
              </a:rPr>
              <a:t>・ ・ ・ ・ ・ ・</a:t>
            </a:r>
            <a:endParaRPr lang="en-US" altLang="ja-JP" sz="1800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buNone/>
            </a:pPr>
            <a:endParaRPr lang="en-US" altLang="ja-JP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3419872" y="1883733"/>
            <a:ext cx="1206134" cy="1185227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626006" y="1624304"/>
            <a:ext cx="4479894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+mn-lt"/>
              </a:rPr>
              <a:t>ID number: negative integers between -200 and -299 </a:t>
            </a:r>
            <a:r>
              <a:rPr lang="en-US" altLang="ja-JP" sz="2000" dirty="0">
                <a:latin typeface="+mn-lt"/>
              </a:rPr>
              <a:t>are </a:t>
            </a:r>
            <a:r>
              <a:rPr lang="en-US" altLang="ja-JP" sz="2000" dirty="0" smtClean="0">
                <a:latin typeface="+mn-lt"/>
              </a:rPr>
              <a:t>available</a:t>
            </a:r>
            <a:r>
              <a:rPr lang="en-US" altLang="ja-JP" sz="2000" dirty="0" smtClean="0">
                <a:latin typeface="+mn-lt"/>
              </a:rPr>
              <a:t>.</a:t>
            </a:r>
            <a:endParaRPr lang="en-US" altLang="ja-JP" sz="2000" dirty="0" smtClean="0">
              <a:latin typeface="+mn-lt"/>
            </a:endParaRPr>
          </a:p>
          <a:p>
            <a:pPr>
              <a:defRPr/>
            </a:pPr>
            <a:r>
              <a:rPr lang="en-US" altLang="ja-JP" sz="2000" dirty="0" smtClean="0">
                <a:latin typeface="+mn-lt"/>
              </a:rPr>
              <a:t>(The same number as that of the implemented data set can be specified.)</a:t>
            </a:r>
            <a:endParaRPr lang="en-US" altLang="ja-JP" sz="2000" dirty="0" smtClean="0">
              <a:latin typeface="+mn-lt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3707904" y="3212976"/>
            <a:ext cx="1220026" cy="225176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932040" y="2966034"/>
            <a:ext cx="417386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+mn-lt"/>
              </a:rPr>
              <a:t>Interpolation method: log (logarithmic) or </a:t>
            </a:r>
            <a:r>
              <a:rPr lang="en-US" altLang="ja-JP" sz="2000" dirty="0" err="1" smtClean="0">
                <a:latin typeface="+mn-lt"/>
              </a:rPr>
              <a:t>lin</a:t>
            </a:r>
            <a:r>
              <a:rPr lang="en-US" altLang="ja-JP" sz="2000" dirty="0" smtClean="0">
                <a:latin typeface="+mn-lt"/>
              </a:rPr>
              <a:t> (linear)</a:t>
            </a:r>
            <a:endParaRPr lang="en-US" altLang="ja-JP" sz="2000" dirty="0" smtClean="0">
              <a:latin typeface="+mn-lt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927930" y="3651076"/>
            <a:ext cx="2076152" cy="4001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+mn-lt"/>
              </a:rPr>
              <a:t>Particle type</a:t>
            </a:r>
            <a:endParaRPr lang="en-US" altLang="ja-JP" sz="2000" dirty="0" smtClean="0">
              <a:latin typeface="+mn-lt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32040" y="4064038"/>
            <a:ext cx="3744416" cy="4001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+mn-lt"/>
              </a:rPr>
              <a:t>Number of data</a:t>
            </a:r>
            <a:endParaRPr lang="en-US" altLang="ja-JP" sz="2000" dirty="0" smtClean="0">
              <a:latin typeface="+mn-lt"/>
            </a:endParaRPr>
          </a:p>
        </p:txBody>
      </p:sp>
      <p:cxnSp>
        <p:nvCxnSpPr>
          <p:cNvPr id="24" name="直線矢印コネクタ 23"/>
          <p:cNvCxnSpPr>
            <a:stCxn id="21" idx="1"/>
          </p:cNvCxnSpPr>
          <p:nvPr/>
        </p:nvCxnSpPr>
        <p:spPr>
          <a:xfrm flipH="1" flipV="1">
            <a:off x="3419872" y="3789041"/>
            <a:ext cx="1508058" cy="62090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23" idx="1"/>
          </p:cNvCxnSpPr>
          <p:nvPr/>
        </p:nvCxnSpPr>
        <p:spPr>
          <a:xfrm flipH="1" flipV="1">
            <a:off x="2699792" y="4086225"/>
            <a:ext cx="2232248" cy="177868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角丸四角形 36"/>
          <p:cNvSpPr/>
          <p:nvPr/>
        </p:nvSpPr>
        <p:spPr>
          <a:xfrm>
            <a:off x="1604629" y="4230240"/>
            <a:ext cx="2715343" cy="1872208"/>
          </a:xfrm>
          <a:prstGeom prst="round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8" name="直線矢印コネクタ 37"/>
          <p:cNvCxnSpPr/>
          <p:nvPr/>
        </p:nvCxnSpPr>
        <p:spPr>
          <a:xfrm flipH="1">
            <a:off x="4319972" y="4768228"/>
            <a:ext cx="612068" cy="7228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4919856" y="4575016"/>
            <a:ext cx="2952328" cy="1015663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+mn-lt"/>
              </a:rPr>
              <a:t>Numerical data:</a:t>
            </a:r>
            <a:endParaRPr lang="en-US" altLang="ja-JP" sz="2000" dirty="0" smtClean="0">
              <a:latin typeface="+mn-lt"/>
            </a:endParaRPr>
          </a:p>
          <a:p>
            <a:pPr>
              <a:defRPr/>
            </a:pPr>
            <a:r>
              <a:rPr lang="en-US" altLang="ja-JP" sz="2000" dirty="0" smtClean="0">
                <a:latin typeface="+mn-lt"/>
              </a:rPr>
              <a:t>ne sets of energies [MeV] and strengths are given.</a:t>
            </a:r>
            <a:endParaRPr lang="en-US" altLang="ja-JP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4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8333" r="9184" b="11905"/>
          <a:stretch/>
        </p:blipFill>
        <p:spPr bwMode="auto">
          <a:xfrm>
            <a:off x="4482594" y="3808452"/>
            <a:ext cx="4449458" cy="210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10670" r="8600" b="6474"/>
          <a:stretch/>
        </p:blipFill>
        <p:spPr bwMode="auto">
          <a:xfrm>
            <a:off x="4494512" y="1540574"/>
            <a:ext cx="4520826" cy="210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8C69DA2-9F85-48EB-82AF-CCA0E88E93F5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33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185" name="Text Box 1030"/>
          <p:cNvSpPr txBox="1">
            <a:spLocks noChangeArrowheads="1"/>
          </p:cNvSpPr>
          <p:nvPr/>
        </p:nvSpPr>
        <p:spPr bwMode="auto">
          <a:xfrm>
            <a:off x="5432551" y="5929253"/>
            <a:ext cx="2549544" cy="40011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track_xz</a:t>
            </a:r>
            <a:r>
              <a:rPr lang="en-US" altLang="ja-JP" sz="2000" dirty="0" smtClean="0">
                <a:solidFill>
                  <a:srgbClr val="000000"/>
                </a:solidFill>
                <a:latin typeface="Tahoma" pitchFamily="34" charset="0"/>
              </a:rPr>
              <a:t>.eps</a:t>
            </a:r>
            <a:r>
              <a:rPr lang="en-US" altLang="ja-JP" sz="2000" dirty="0"/>
              <a:t>(1</a:t>
            </a:r>
            <a:r>
              <a:rPr lang="en-US" altLang="ja-JP" sz="2000" baseline="30000" dirty="0"/>
              <a:t>st</a:t>
            </a:r>
            <a:r>
              <a:rPr lang="en-US" altLang="ja-JP" sz="2000" dirty="0"/>
              <a:t> page</a:t>
            </a:r>
            <a:r>
              <a:rPr lang="en-US" altLang="ja-JP" sz="2000" dirty="0" smtClean="0"/>
              <a:t>)</a:t>
            </a:r>
            <a:endParaRPr lang="ja-JP" altLang="en-US" sz="2000" dirty="0"/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540891" y="1610405"/>
            <a:ext cx="3311029" cy="44828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[ S o u r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s-type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proj =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neutron</a:t>
            </a: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      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e0 =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20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 smtClean="0">
                <a:solidFill>
                  <a:srgbClr val="000000"/>
                </a:solidFill>
                <a:latin typeface="Tahoma" pitchFamily="34" charset="0"/>
              </a:rPr>
              <a:t>・ </a:t>
            </a: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[ M a t e r i a l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MAT[ 1 ]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     Fe   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1.0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MAT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[ 2 ]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     H     -0.023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     C     -0.0023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     O     -1.22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[ C e l l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 dirty="0">
                <a:solidFill>
                  <a:srgbClr val="000000"/>
                </a:solidFill>
                <a:latin typeface="Tahoma" pitchFamily="34" charset="0"/>
              </a:rPr>
              <a:t> 100    -1        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 dirty="0">
                <a:solidFill>
                  <a:srgbClr val="000000"/>
                </a:solidFill>
                <a:latin typeface="Tahoma" pitchFamily="34" charset="0"/>
              </a:rPr>
              <a:t> 102     1 </a:t>
            </a:r>
            <a:r>
              <a:rPr lang="fr-FR" altLang="ja-JP" sz="1400" dirty="0" smtClean="0">
                <a:solidFill>
                  <a:srgbClr val="000000"/>
                </a:solidFill>
                <a:latin typeface="Tahoma" pitchFamily="34" charset="0"/>
              </a:rPr>
              <a:t>-7.86   </a:t>
            </a:r>
            <a:r>
              <a:rPr lang="fr-FR" altLang="ja-JP" sz="1400" dirty="0">
                <a:solidFill>
                  <a:srgbClr val="000000"/>
                </a:solidFill>
                <a:latin typeface="Tahoma" pitchFamily="34" charset="0"/>
              </a:rPr>
              <a:t>-11  12  -13  trcl=2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 dirty="0">
                <a:solidFill>
                  <a:srgbClr val="000000"/>
                </a:solidFill>
                <a:latin typeface="Tahoma" pitchFamily="34" charset="0"/>
              </a:rPr>
              <a:t> 103     2 </a:t>
            </a:r>
            <a:r>
              <a:rPr lang="fr-FR" altLang="ja-JP" sz="1400" dirty="0" smtClean="0">
                <a:solidFill>
                  <a:srgbClr val="000000"/>
                </a:solidFill>
                <a:latin typeface="Tahoma" pitchFamily="34" charset="0"/>
              </a:rPr>
              <a:t>-2.302 </a:t>
            </a:r>
            <a:r>
              <a:rPr lang="fr-FR" altLang="ja-JP" sz="1400" dirty="0">
                <a:solidFill>
                  <a:srgbClr val="000000"/>
                </a:solidFill>
                <a:latin typeface="Tahoma" pitchFamily="34" charset="0"/>
              </a:rPr>
              <a:t>-11  12  -13  trcl=3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 dirty="0">
                <a:solidFill>
                  <a:srgbClr val="000000"/>
                </a:solidFill>
                <a:latin typeface="Tahoma" pitchFamily="34" charset="0"/>
              </a:rPr>
              <a:t> 110     0        -10  #102 #</a:t>
            </a:r>
            <a:r>
              <a:rPr lang="fr-FR" altLang="ja-JP" sz="1400" dirty="0" smtClean="0">
                <a:solidFill>
                  <a:srgbClr val="000000"/>
                </a:solidFill>
                <a:latin typeface="Tahoma" pitchFamily="34" charset="0"/>
              </a:rPr>
              <a:t>103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223701" y="1425739"/>
            <a:ext cx="8402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00" dirty="0" err="1" smtClean="0"/>
              <a:t>icntl</a:t>
            </a:r>
            <a:r>
              <a:rPr kumimoji="1" lang="en-US" altLang="ja-JP" sz="1800" dirty="0" smtClean="0"/>
              <a:t>=8</a:t>
            </a:r>
            <a:endParaRPr kumimoji="1" lang="ja-JP" altLang="en-US" sz="1800" dirty="0"/>
          </a:p>
        </p:txBody>
      </p:sp>
      <p:sp>
        <p:nvSpPr>
          <p:cNvPr id="3" name="正方形/長方形 2"/>
          <p:cNvSpPr/>
          <p:nvPr/>
        </p:nvSpPr>
        <p:spPr>
          <a:xfrm>
            <a:off x="8460432" y="1425739"/>
            <a:ext cx="622829" cy="419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813333" y="3789040"/>
            <a:ext cx="16610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00" dirty="0" err="1" smtClean="0"/>
              <a:t>icntl</a:t>
            </a:r>
            <a:r>
              <a:rPr kumimoji="1" lang="en-US" altLang="ja-JP" sz="1800" dirty="0" smtClean="0"/>
              <a:t>=0, neutron</a:t>
            </a:r>
            <a:endParaRPr kumimoji="1" lang="ja-JP" altLang="en-US" sz="1800" dirty="0"/>
          </a:p>
        </p:txBody>
      </p:sp>
      <p:sp>
        <p:nvSpPr>
          <p:cNvPr id="16" name="Text Box 1030"/>
          <p:cNvSpPr txBox="1">
            <a:spLocks noChangeArrowheads="1"/>
          </p:cNvSpPr>
          <p:nvPr/>
        </p:nvSpPr>
        <p:spPr bwMode="auto">
          <a:xfrm>
            <a:off x="485329" y="1107326"/>
            <a:ext cx="1905778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 smtClean="0">
                <a:solidFill>
                  <a:srgbClr val="000000"/>
                </a:solidFill>
                <a:latin typeface="Tahoma" pitchFamily="34" charset="0"/>
              </a:rPr>
              <a:t>multiplier.inp</a:t>
            </a:r>
            <a:endParaRPr lang="en-US" altLang="ja-JP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Tahoma" pitchFamily="34" charset="0"/>
              </a:rPr>
              <a:t>[multiplier]</a:t>
            </a:r>
            <a:endParaRPr lang="en-US" altLang="ja-JP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" name="テキスト ボックス 16"/>
          <p:cNvSpPr txBox="1">
            <a:spLocks noChangeArrowheads="1"/>
          </p:cNvSpPr>
          <p:nvPr/>
        </p:nvSpPr>
        <p:spPr bwMode="auto">
          <a:xfrm>
            <a:off x="2699792" y="982346"/>
            <a:ext cx="4536504" cy="40011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latin typeface="+mn-lt"/>
              </a:rPr>
              <a:t>Execute PHITS by setting </a:t>
            </a:r>
            <a:r>
              <a:rPr lang="en-US" altLang="ja-JP" sz="2000" dirty="0" err="1" smtClean="0">
                <a:latin typeface="+mn-lt"/>
              </a:rPr>
              <a:t>icntl</a:t>
            </a:r>
            <a:r>
              <a:rPr lang="en-US" altLang="ja-JP" sz="2000" dirty="0" smtClean="0">
                <a:latin typeface="+mn-lt"/>
              </a:rPr>
              <a:t>=8 and 0.</a:t>
            </a:r>
            <a:endParaRPr lang="en-US" altLang="ja-JP" sz="2000" dirty="0">
              <a:latin typeface="+mn-lt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15900" y="-127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/>
              <a:t>Confirmation of initial setting</a:t>
            </a:r>
          </a:p>
        </p:txBody>
      </p:sp>
    </p:spTree>
    <p:extLst>
      <p:ext uri="{BB962C8B-B14F-4D97-AF65-F5344CB8AC3E}">
        <p14:creationId xmlns:p14="http://schemas.microsoft.com/office/powerpoint/2010/main" val="37537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93976" y="2780927"/>
            <a:ext cx="3157944" cy="354843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[ T - T r a c k ]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 smtClean="0">
                <a:solidFill>
                  <a:srgbClr val="000000"/>
                </a:solidFill>
                <a:latin typeface="Tahoma" pitchFamily="34" charset="0"/>
              </a:rPr>
              <a:t>・ </a:t>
            </a: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z-type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zmin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30.0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zmax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40.0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nz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50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axis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file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track_z.out</a:t>
            </a:r>
            <a:endParaRPr lang="en-US" altLang="ja-JP" sz="14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part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en-US" altLang="ja-JP" sz="1400" dirty="0" err="1">
                <a:solidFill>
                  <a:srgbClr val="000000"/>
                </a:solidFill>
                <a:latin typeface="Tahoma" pitchFamily="34" charset="0"/>
              </a:rPr>
              <a:t>gshow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= 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epsout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y-txt = Effective dose [</a:t>
            </a:r>
            <a:r>
              <a:rPr lang="en-US" altLang="ja-JP" sz="1400" dirty="0" err="1" smtClean="0">
                <a:solidFill>
                  <a:srgbClr val="FF0000"/>
                </a:solidFill>
                <a:latin typeface="Tahoma" pitchFamily="34" charset="0"/>
              </a:rPr>
              <a:t>pSv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/source]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    multiplier </a:t>
            </a: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=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   </a:t>
            </a: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mat  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      </a:t>
            </a: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mset1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   </a:t>
            </a: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all    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    </a:t>
            </a: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( 1.0 -202 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)</a:t>
            </a:r>
            <a:endParaRPr lang="en-US" altLang="ja-JP" sz="1400" dirty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8C69DA2-9F85-48EB-82AF-CCA0E88E93F5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34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" name="テキスト ボックス 20"/>
          <p:cNvSpPr txBox="1">
            <a:spLocks noChangeArrowheads="1"/>
          </p:cNvSpPr>
          <p:nvPr/>
        </p:nvSpPr>
        <p:spPr bwMode="auto">
          <a:xfrm>
            <a:off x="1299961" y="805422"/>
            <a:ext cx="6728423" cy="8309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</a:rPr>
              <a:t>Convert the depth distribution of the particle 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fluence</a:t>
            </a:r>
            <a:r>
              <a:rPr lang="en-US" altLang="ja-JP" sz="2400" dirty="0" smtClean="0">
                <a:solidFill>
                  <a:srgbClr val="000000"/>
                </a:solidFill>
              </a:rPr>
              <a:t> to that of the effective dose in the concrete.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58194" y="1663338"/>
            <a:ext cx="6910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000000"/>
                </a:solidFill>
              </a:rPr>
              <a:t>Add a multiplier subsection to the [t-track] section with axis=z.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Set </a:t>
            </a:r>
            <a:r>
              <a:rPr lang="en-US" altLang="ja-JP" sz="2000" dirty="0" smtClean="0"/>
              <a:t>ID number </a:t>
            </a:r>
            <a:r>
              <a:rPr lang="en-US" altLang="ja-JP" sz="2000" dirty="0" smtClean="0">
                <a:solidFill>
                  <a:srgbClr val="FF0000"/>
                </a:solidFill>
              </a:rPr>
              <a:t>-202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to obtain the effective dose based on ICRP103 (AP irradiation).</a:t>
            </a:r>
            <a:endParaRPr lang="ja-JP" altLang="en-US" sz="2000" dirty="0"/>
          </a:p>
        </p:txBody>
      </p:sp>
      <p:sp>
        <p:nvSpPr>
          <p:cNvPr id="16" name="Text Box 1030"/>
          <p:cNvSpPr txBox="1">
            <a:spLocks noChangeArrowheads="1"/>
          </p:cNvSpPr>
          <p:nvPr/>
        </p:nvSpPr>
        <p:spPr bwMode="auto">
          <a:xfrm>
            <a:off x="560785" y="2404338"/>
            <a:ext cx="147835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 smtClean="0">
                <a:solidFill>
                  <a:srgbClr val="000000"/>
                </a:solidFill>
                <a:latin typeface="Tahoma" pitchFamily="34" charset="0"/>
              </a:rPr>
              <a:t>multiplier.inp</a:t>
            </a:r>
            <a:endParaRPr lang="en-US" altLang="ja-JP" sz="18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" name="右中かっこ 26"/>
          <p:cNvSpPr/>
          <p:nvPr/>
        </p:nvSpPr>
        <p:spPr>
          <a:xfrm>
            <a:off x="2555776" y="5633425"/>
            <a:ext cx="288925" cy="694761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9" name="テキスト ボックス 17"/>
          <p:cNvSpPr txBox="1">
            <a:spLocks noChangeArrowheads="1"/>
          </p:cNvSpPr>
          <p:nvPr/>
        </p:nvSpPr>
        <p:spPr bwMode="auto">
          <a:xfrm>
            <a:off x="2920008" y="5620300"/>
            <a:ext cx="1728192" cy="707886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/>
              <a:t>multiplier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/>
              <a:t>subsection</a:t>
            </a:r>
            <a:endParaRPr lang="ja-JP" altLang="en-US" sz="2000" dirty="0"/>
          </a:p>
        </p:txBody>
      </p:sp>
      <p:sp>
        <p:nvSpPr>
          <p:cNvPr id="36" name="テキスト ボックス 20"/>
          <p:cNvSpPr txBox="1">
            <a:spLocks noChangeArrowheads="1"/>
          </p:cNvSpPr>
          <p:nvPr/>
        </p:nvSpPr>
        <p:spPr bwMode="auto">
          <a:xfrm>
            <a:off x="4231723" y="3050292"/>
            <a:ext cx="4732586" cy="40011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/>
              <a:t>Tally in the concrete region (30cm&lt;z&lt;40cm)</a:t>
            </a:r>
            <a:endParaRPr lang="ja-JP" altLang="en-US" sz="2000" dirty="0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Tahoma" pitchFamily="34" charset="0"/>
              </a:rPr>
              <a:t>[multiplier]</a:t>
            </a:r>
            <a:endParaRPr lang="en-US" altLang="ja-JP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10670" r="8600" b="6474"/>
          <a:stretch/>
        </p:blipFill>
        <p:spPr bwMode="auto">
          <a:xfrm>
            <a:off x="4447747" y="3556798"/>
            <a:ext cx="4520826" cy="210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8413667" y="3441963"/>
            <a:ext cx="622829" cy="419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/>
          <p:cNvCxnSpPr/>
          <p:nvPr/>
        </p:nvCxnSpPr>
        <p:spPr>
          <a:xfrm flipH="1">
            <a:off x="2517070" y="4653136"/>
            <a:ext cx="686778" cy="684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0"/>
          <p:cNvSpPr txBox="1">
            <a:spLocks noChangeArrowheads="1"/>
          </p:cNvSpPr>
          <p:nvPr/>
        </p:nvSpPr>
        <p:spPr bwMode="auto">
          <a:xfrm>
            <a:off x="2493060" y="3945250"/>
            <a:ext cx="1862916" cy="707886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/>
              <a:t>Rewrite the text of the y-axis</a:t>
            </a:r>
            <a:endParaRPr lang="ja-JP" altLang="en-US" sz="2000" dirty="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50825" y="-1714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>
                <a:latin typeface="+mn-lt"/>
              </a:rPr>
              <a:t>Exercise</a:t>
            </a:r>
            <a:r>
              <a:rPr lang="en-US" altLang="ja-JP" sz="4800" kern="0" dirty="0" smtClean="0">
                <a:latin typeface="Century Gothic" panose="020B0502020202020204" pitchFamily="34" charset="0"/>
              </a:rPr>
              <a:t> 1</a:t>
            </a:r>
            <a:endParaRPr lang="ja-JP" altLang="en-US" sz="4800" kern="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8C69DA2-9F85-48EB-82AF-CCA0E88E93F5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35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Tahoma" pitchFamily="34" charset="0"/>
              </a:rPr>
              <a:t>[multiplier]</a:t>
            </a:r>
            <a:endParaRPr lang="en-US" altLang="ja-JP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" name="Text Box 1030"/>
          <p:cNvSpPr txBox="1">
            <a:spLocks noChangeArrowheads="1"/>
          </p:cNvSpPr>
          <p:nvPr/>
        </p:nvSpPr>
        <p:spPr bwMode="auto">
          <a:xfrm>
            <a:off x="4911094" y="6132324"/>
            <a:ext cx="1461106" cy="40011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 smtClean="0">
                <a:solidFill>
                  <a:srgbClr val="000000"/>
                </a:solidFill>
                <a:latin typeface="Tahoma" pitchFamily="34" charset="0"/>
              </a:rPr>
              <a:t>track_z</a:t>
            </a: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</a:rPr>
              <a:t>.eps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10670" r="8600" b="6474"/>
          <a:stretch/>
        </p:blipFill>
        <p:spPr bwMode="auto">
          <a:xfrm>
            <a:off x="4747944" y="1830330"/>
            <a:ext cx="3676493" cy="17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正方形/長方形 23"/>
          <p:cNvSpPr/>
          <p:nvPr/>
        </p:nvSpPr>
        <p:spPr>
          <a:xfrm>
            <a:off x="7917931" y="1715495"/>
            <a:ext cx="506506" cy="336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693976" y="2780927"/>
            <a:ext cx="3157944" cy="354843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[ T - T r a c k ]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 smtClean="0">
                <a:solidFill>
                  <a:srgbClr val="000000"/>
                </a:solidFill>
                <a:latin typeface="Tahoma" pitchFamily="34" charset="0"/>
              </a:rPr>
              <a:t>・ </a:t>
            </a: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z-type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zmin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30.0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zmax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40.0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nz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50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axis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file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track_z.out</a:t>
            </a:r>
            <a:endParaRPr lang="en-US" altLang="ja-JP" sz="14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part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en-US" altLang="ja-JP" sz="1400" dirty="0" err="1">
                <a:solidFill>
                  <a:srgbClr val="000000"/>
                </a:solidFill>
                <a:latin typeface="Tahoma" pitchFamily="34" charset="0"/>
              </a:rPr>
              <a:t>gshow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= 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epsout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y-txt = Effective dose [</a:t>
            </a:r>
            <a:r>
              <a:rPr lang="en-US" altLang="ja-JP" sz="1400" dirty="0" err="1" smtClean="0">
                <a:solidFill>
                  <a:srgbClr val="FF0000"/>
                </a:solidFill>
                <a:latin typeface="Tahoma" pitchFamily="34" charset="0"/>
              </a:rPr>
              <a:t>pSv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/source]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    multiplier </a:t>
            </a: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=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   </a:t>
            </a: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mat  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      </a:t>
            </a: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mset1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   </a:t>
            </a: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all    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    </a:t>
            </a: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( 1.0 -202 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)</a:t>
            </a:r>
            <a:endParaRPr lang="en-US" altLang="ja-JP" sz="14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8" name="Text Box 1030"/>
          <p:cNvSpPr txBox="1">
            <a:spLocks noChangeArrowheads="1"/>
          </p:cNvSpPr>
          <p:nvPr/>
        </p:nvSpPr>
        <p:spPr bwMode="auto">
          <a:xfrm>
            <a:off x="560785" y="2404338"/>
            <a:ext cx="147835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 smtClean="0">
                <a:solidFill>
                  <a:srgbClr val="000000"/>
                </a:solidFill>
                <a:latin typeface="Tahoma" pitchFamily="34" charset="0"/>
              </a:rPr>
              <a:t>multiplier.inp</a:t>
            </a:r>
            <a:endParaRPr lang="en-US" altLang="ja-JP" sz="18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t="8735" r="9028" b="2411"/>
          <a:stretch/>
        </p:blipFill>
        <p:spPr bwMode="auto">
          <a:xfrm>
            <a:off x="3995936" y="3606050"/>
            <a:ext cx="2878769" cy="252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20"/>
          <p:cNvSpPr txBox="1">
            <a:spLocks noChangeArrowheads="1"/>
          </p:cNvSpPr>
          <p:nvPr/>
        </p:nvSpPr>
        <p:spPr bwMode="auto">
          <a:xfrm>
            <a:off x="1299961" y="805422"/>
            <a:ext cx="6728423" cy="8309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</a:rPr>
              <a:t>Convert the depth distribution of the particle 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fluence</a:t>
            </a:r>
            <a:r>
              <a:rPr lang="en-US" altLang="ja-JP" sz="2400" dirty="0" smtClean="0">
                <a:solidFill>
                  <a:srgbClr val="000000"/>
                </a:solidFill>
              </a:rPr>
              <a:t> to that of the effective dose in the concrete.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50825" y="-1714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/>
              <a:t>Answer </a:t>
            </a:r>
            <a:r>
              <a:rPr lang="en-US" altLang="ja-JP" sz="4800" kern="0" dirty="0" smtClean="0"/>
              <a:t>1</a:t>
            </a:r>
            <a:endParaRPr lang="ja-JP" altLang="en-US" sz="4800" kern="0" dirty="0" smtClean="0"/>
          </a:p>
        </p:txBody>
      </p:sp>
      <p:sp>
        <p:nvSpPr>
          <p:cNvPr id="20" name="テキスト ボックス 20"/>
          <p:cNvSpPr txBox="1">
            <a:spLocks noChangeArrowheads="1"/>
          </p:cNvSpPr>
          <p:nvPr/>
        </p:nvSpPr>
        <p:spPr bwMode="auto">
          <a:xfrm>
            <a:off x="6992687" y="4444226"/>
            <a:ext cx="2151313" cy="1323439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/>
              <a:t>The depth distribution of the effective dose was obtained.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2596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93976" y="2580189"/>
            <a:ext cx="3445976" cy="354843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[ T - T r a c k ]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 smtClean="0">
                <a:solidFill>
                  <a:srgbClr val="000000"/>
                </a:solidFill>
                <a:latin typeface="Tahoma" pitchFamily="34" charset="0"/>
              </a:rPr>
              <a:t>・ </a:t>
            </a: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z-type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zmin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30.0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zmax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40.0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nz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50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axis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file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track_z.out</a:t>
            </a:r>
            <a:endParaRPr lang="en-US" altLang="ja-JP" sz="14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part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en-US" altLang="ja-JP" sz="1400" dirty="0" err="1">
                <a:solidFill>
                  <a:srgbClr val="000000"/>
                </a:solidFill>
                <a:latin typeface="Tahoma" pitchFamily="34" charset="0"/>
              </a:rPr>
              <a:t>gshow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= 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epsout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itchFamily="34" charset="0"/>
              </a:rPr>
              <a:t> y-txt = Effective dose [</a:t>
            </a:r>
            <a:r>
              <a:rPr lang="en-US" altLang="ja-JP" sz="1400" dirty="0" err="1" smtClean="0">
                <a:latin typeface="Tahoma" pitchFamily="34" charset="0"/>
              </a:rPr>
              <a:t>pSv</a:t>
            </a:r>
            <a:r>
              <a:rPr lang="en-US" altLang="ja-JP" sz="1400" dirty="0" smtClean="0">
                <a:latin typeface="Tahoma" pitchFamily="34" charset="0"/>
              </a:rPr>
              <a:t>/source]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Tahoma" pitchFamily="34" charset="0"/>
              </a:rPr>
              <a:t>    multiplier </a:t>
            </a:r>
            <a:r>
              <a:rPr lang="en-US" altLang="ja-JP" sz="1400" dirty="0">
                <a:latin typeface="Tahoma" pitchFamily="34" charset="0"/>
              </a:rPr>
              <a:t>=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itchFamily="34" charset="0"/>
              </a:rPr>
              <a:t> </a:t>
            </a:r>
            <a:r>
              <a:rPr lang="en-US" altLang="ja-JP" sz="1400" dirty="0" smtClean="0">
                <a:latin typeface="Tahoma" pitchFamily="34" charset="0"/>
              </a:rPr>
              <a:t>   </a:t>
            </a:r>
            <a:r>
              <a:rPr lang="en-US" altLang="ja-JP" sz="1400" dirty="0">
                <a:latin typeface="Tahoma" pitchFamily="34" charset="0"/>
              </a:rPr>
              <a:t>mat  </a:t>
            </a:r>
            <a:r>
              <a:rPr lang="en-US" altLang="ja-JP" sz="1400" dirty="0" smtClean="0">
                <a:latin typeface="Tahoma" pitchFamily="34" charset="0"/>
              </a:rPr>
              <a:t>      </a:t>
            </a:r>
            <a:r>
              <a:rPr lang="en-US" altLang="ja-JP" sz="1400" dirty="0">
                <a:latin typeface="Tahoma" pitchFamily="34" charset="0"/>
              </a:rPr>
              <a:t>mset1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itchFamily="34" charset="0"/>
              </a:rPr>
              <a:t> </a:t>
            </a:r>
            <a:r>
              <a:rPr lang="en-US" altLang="ja-JP" sz="1400" dirty="0" smtClean="0">
                <a:latin typeface="Tahoma" pitchFamily="34" charset="0"/>
              </a:rPr>
              <a:t>   </a:t>
            </a:r>
            <a:r>
              <a:rPr lang="en-US" altLang="ja-JP" sz="1400" dirty="0">
                <a:latin typeface="Tahoma" pitchFamily="34" charset="0"/>
              </a:rPr>
              <a:t>all    </a:t>
            </a:r>
            <a:r>
              <a:rPr lang="en-US" altLang="ja-JP" sz="1400" dirty="0" smtClean="0">
                <a:latin typeface="Tahoma" pitchFamily="34" charset="0"/>
              </a:rPr>
              <a:t>    </a:t>
            </a:r>
            <a:r>
              <a:rPr lang="en-US" altLang="ja-JP" sz="1400" dirty="0">
                <a:latin typeface="Tahoma" pitchFamily="34" charset="0"/>
              </a:rPr>
              <a:t>( 1.0 -202 </a:t>
            </a:r>
            <a:r>
              <a:rPr lang="en-US" altLang="ja-JP" sz="1400" dirty="0" smtClean="0">
                <a:latin typeface="Tahoma" pitchFamily="34" charset="0"/>
              </a:rPr>
              <a:t>)</a:t>
            </a:r>
            <a:endParaRPr lang="en-US" altLang="ja-JP" sz="1400" dirty="0">
              <a:latin typeface="Tahoma" pitchFamily="34" charset="0"/>
            </a:endParaRPr>
          </a:p>
        </p:txBody>
      </p:sp>
      <p:sp>
        <p:nvSpPr>
          <p:cNvPr id="22" name="Text Box 1030"/>
          <p:cNvSpPr txBox="1">
            <a:spLocks noChangeArrowheads="1"/>
          </p:cNvSpPr>
          <p:nvPr/>
        </p:nvSpPr>
        <p:spPr bwMode="auto">
          <a:xfrm>
            <a:off x="560785" y="2132856"/>
            <a:ext cx="147835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 smtClean="0">
                <a:solidFill>
                  <a:srgbClr val="000000"/>
                </a:solidFill>
                <a:latin typeface="Tahoma" pitchFamily="34" charset="0"/>
              </a:rPr>
              <a:t>multiplier.inp</a:t>
            </a:r>
            <a:endParaRPr lang="en-US" altLang="ja-JP" sz="18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8C69DA2-9F85-48EB-82AF-CCA0E88E93F5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36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" name="テキスト ボックス 20"/>
          <p:cNvSpPr txBox="1">
            <a:spLocks noChangeArrowheads="1"/>
          </p:cNvSpPr>
          <p:nvPr/>
        </p:nvSpPr>
        <p:spPr bwMode="auto">
          <a:xfrm>
            <a:off x="1743537" y="805422"/>
            <a:ext cx="5409969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</a:rPr>
              <a:t>Convert the unit of dose from 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pSv</a:t>
            </a:r>
            <a:r>
              <a:rPr lang="en-US" altLang="ja-JP" sz="2400" dirty="0" smtClean="0">
                <a:solidFill>
                  <a:srgbClr val="000000"/>
                </a:solidFill>
              </a:rPr>
              <a:t> to </a:t>
            </a:r>
            <a:r>
              <a:rPr lang="en-US" altLang="ja-JP" sz="24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Sv</a:t>
            </a:r>
            <a:r>
              <a:rPr lang="en-US" altLang="ja-JP" sz="2400" dirty="0" smtClean="0">
                <a:solidFill>
                  <a:srgbClr val="000000"/>
                </a:solidFill>
              </a:rPr>
              <a:t>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1559" y="1340768"/>
            <a:ext cx="8532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000000"/>
                </a:solidFill>
              </a:rPr>
              <a:t>Change the normalization factor in the multiplier subsection.</a:t>
            </a:r>
            <a:endParaRPr lang="en-US" altLang="ja-JP" sz="20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000000"/>
                </a:solidFill>
              </a:rPr>
              <a:t>Rewrite y-txt. </a:t>
            </a:r>
            <a:r>
              <a:rPr lang="en-US" altLang="ja-JP" sz="2000" dirty="0" err="1" smtClean="0">
                <a:solidFill>
                  <a:srgbClr val="000000"/>
                </a:solidFill>
              </a:rPr>
              <a:t>pSv</a:t>
            </a:r>
            <a:r>
              <a:rPr lang="ja-JP" altLang="en-US" sz="2000" dirty="0" smtClean="0">
                <a:solidFill>
                  <a:srgbClr val="000000"/>
                </a:solidFill>
              </a:rPr>
              <a:t>→</a:t>
            </a:r>
            <a:r>
              <a:rPr lang="en-US" altLang="ja-JP" sz="2000" dirty="0" smtClean="0">
                <a:solidFill>
                  <a:srgbClr val="000000"/>
                </a:solidFill>
              </a:rPr>
              <a:t>$\</a:t>
            </a:r>
            <a:r>
              <a:rPr lang="en-US" altLang="ja-JP" sz="2000" dirty="0" err="1" smtClean="0">
                <a:solidFill>
                  <a:srgbClr val="000000"/>
                </a:solidFill>
              </a:rPr>
              <a:t>mu$Sv</a:t>
            </a:r>
            <a:r>
              <a:rPr lang="en-US" altLang="ja-JP" sz="2000" dirty="0" smtClean="0">
                <a:solidFill>
                  <a:srgbClr val="000000"/>
                </a:solidFill>
              </a:rPr>
              <a:t> (surround by $$ marks to use Greek alphabet)</a:t>
            </a:r>
            <a:endParaRPr lang="ja-JP" altLang="en-US" sz="2000" dirty="0"/>
          </a:p>
        </p:txBody>
      </p:sp>
      <p:sp>
        <p:nvSpPr>
          <p:cNvPr id="36" name="テキスト ボックス 20"/>
          <p:cNvSpPr txBox="1">
            <a:spLocks noChangeArrowheads="1"/>
          </p:cNvSpPr>
          <p:nvPr/>
        </p:nvSpPr>
        <p:spPr bwMode="auto">
          <a:xfrm>
            <a:off x="4716016" y="2381511"/>
            <a:ext cx="3796953" cy="40011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/>
              <a:t>From p(pico:10</a:t>
            </a:r>
            <a:r>
              <a:rPr lang="en-US" altLang="ja-JP" sz="2000" baseline="30000" dirty="0" smtClean="0"/>
              <a:t>-12</a:t>
            </a:r>
            <a:r>
              <a:rPr lang="en-US" altLang="ja-JP" sz="2000" dirty="0" smtClean="0"/>
              <a:t>) to </a:t>
            </a:r>
            <a:r>
              <a:rPr lang="en-US" altLang="ja-JP" sz="2000" dirty="0" smtClean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2000" dirty="0" smtClean="0"/>
              <a:t>(micro:10</a:t>
            </a:r>
            <a:r>
              <a:rPr lang="en-US" altLang="ja-JP" sz="2000" baseline="30000" dirty="0" smtClean="0"/>
              <a:t>-6</a:t>
            </a:r>
            <a:r>
              <a:rPr lang="en-US" altLang="ja-JP" sz="2000" dirty="0" smtClean="0"/>
              <a:t>)</a:t>
            </a:r>
            <a:endParaRPr lang="ja-JP" altLang="en-US" sz="2000" dirty="0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Tahoma" pitchFamily="34" charset="0"/>
              </a:rPr>
              <a:t>[multiplier]</a:t>
            </a:r>
            <a:endParaRPr lang="en-US" altLang="ja-JP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" name="Text Box 1030"/>
          <p:cNvSpPr txBox="1">
            <a:spLocks noChangeArrowheads="1"/>
          </p:cNvSpPr>
          <p:nvPr/>
        </p:nvSpPr>
        <p:spPr bwMode="auto">
          <a:xfrm>
            <a:off x="5796136" y="5523226"/>
            <a:ext cx="1461106" cy="40011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 smtClean="0">
                <a:solidFill>
                  <a:srgbClr val="000000"/>
                </a:solidFill>
                <a:latin typeface="Tahoma" pitchFamily="34" charset="0"/>
              </a:rPr>
              <a:t>track_z</a:t>
            </a: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</a:rPr>
              <a:t>.eps</a:t>
            </a:r>
          </a:p>
        </p:txBody>
      </p:sp>
      <p:cxnSp>
        <p:nvCxnSpPr>
          <p:cNvPr id="25" name="直線コネクタ 24"/>
          <p:cNvCxnSpPr/>
          <p:nvPr/>
        </p:nvCxnSpPr>
        <p:spPr>
          <a:xfrm>
            <a:off x="2644092" y="5399700"/>
            <a:ext cx="3164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1722660" y="6036574"/>
            <a:ext cx="3164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t="8735" r="9028" b="2411"/>
          <a:stretch/>
        </p:blipFill>
        <p:spPr bwMode="auto">
          <a:xfrm>
            <a:off x="4932040" y="2996952"/>
            <a:ext cx="2878769" cy="252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50825" y="-1714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>
                <a:latin typeface="+mn-lt"/>
              </a:rPr>
              <a:t>Exercise</a:t>
            </a:r>
            <a:r>
              <a:rPr lang="en-US" altLang="ja-JP" sz="4800" kern="0" dirty="0" smtClean="0">
                <a:latin typeface="Century Gothic" panose="020B0502020202020204" pitchFamily="34" charset="0"/>
              </a:rPr>
              <a:t> </a:t>
            </a:r>
            <a:r>
              <a:rPr lang="en-US" altLang="ja-JP" sz="4800" kern="0" dirty="0" smtClean="0">
                <a:latin typeface="Century Gothic" panose="020B0502020202020204" pitchFamily="34" charset="0"/>
              </a:rPr>
              <a:t>2</a:t>
            </a:r>
            <a:endParaRPr lang="ja-JP" altLang="en-US" sz="4800" kern="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3679" r="12277" b="3475"/>
          <a:stretch/>
        </p:blipFill>
        <p:spPr bwMode="auto">
          <a:xfrm>
            <a:off x="4884618" y="2471316"/>
            <a:ext cx="3076669" cy="269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8C69DA2-9F85-48EB-82AF-CCA0E88E93F5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37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Tahoma" pitchFamily="34" charset="0"/>
              </a:rPr>
              <a:t>[multiplier]</a:t>
            </a:r>
            <a:endParaRPr lang="en-US" altLang="ja-JP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" name="Text Box 1030"/>
          <p:cNvSpPr txBox="1">
            <a:spLocks noChangeArrowheads="1"/>
          </p:cNvSpPr>
          <p:nvPr/>
        </p:nvSpPr>
        <p:spPr bwMode="auto">
          <a:xfrm>
            <a:off x="5940152" y="5200328"/>
            <a:ext cx="1461106" cy="40011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 smtClean="0">
                <a:solidFill>
                  <a:srgbClr val="000000"/>
                </a:solidFill>
                <a:latin typeface="Tahoma" pitchFamily="34" charset="0"/>
              </a:rPr>
              <a:t>track_z</a:t>
            </a: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</a:rPr>
              <a:t>.eps</a:t>
            </a:r>
          </a:p>
        </p:txBody>
      </p:sp>
      <p:sp>
        <p:nvSpPr>
          <p:cNvPr id="23" name="テキスト ボックス 20"/>
          <p:cNvSpPr txBox="1">
            <a:spLocks noChangeArrowheads="1"/>
          </p:cNvSpPr>
          <p:nvPr/>
        </p:nvSpPr>
        <p:spPr bwMode="auto">
          <a:xfrm>
            <a:off x="4872374" y="5675252"/>
            <a:ext cx="3874324" cy="40011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/>
              <a:t>Values on the y-axis became small.</a:t>
            </a:r>
            <a:endParaRPr lang="en-US" altLang="ja-JP" sz="2000" dirty="0" smtClean="0"/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693976" y="2580189"/>
            <a:ext cx="3445976" cy="354843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[ T - T r a c k ]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 smtClean="0">
                <a:solidFill>
                  <a:srgbClr val="000000"/>
                </a:solidFill>
                <a:latin typeface="Tahoma" pitchFamily="34" charset="0"/>
              </a:rPr>
              <a:t>・ </a:t>
            </a: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z-type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zmin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30.0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zmax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40.0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nz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50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axis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file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track_z.out</a:t>
            </a:r>
            <a:endParaRPr lang="en-US" altLang="ja-JP" sz="14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part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en-US" altLang="ja-JP" sz="1400" dirty="0" err="1">
                <a:solidFill>
                  <a:srgbClr val="000000"/>
                </a:solidFill>
                <a:latin typeface="Tahoma" pitchFamily="34" charset="0"/>
              </a:rPr>
              <a:t>gshow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= 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epsout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itchFamily="34" charset="0"/>
              </a:rPr>
              <a:t> y-txt = Effective dose </a:t>
            </a:r>
            <a:r>
              <a:rPr lang="en-US" altLang="ja-JP" sz="1400" dirty="0" smtClean="0">
                <a:latin typeface="Tahoma" pitchFamily="34" charset="0"/>
              </a:rPr>
              <a:t>[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$\</a:t>
            </a:r>
            <a:r>
              <a:rPr lang="en-US" altLang="ja-JP" sz="1400" dirty="0" err="1" smtClean="0">
                <a:solidFill>
                  <a:srgbClr val="FF0000"/>
                </a:solidFill>
                <a:latin typeface="Tahoma" pitchFamily="34" charset="0"/>
              </a:rPr>
              <a:t>mu$</a:t>
            </a:r>
            <a:r>
              <a:rPr lang="en-US" altLang="ja-JP" sz="1400" dirty="0" err="1" smtClean="0">
                <a:latin typeface="Tahoma" pitchFamily="34" charset="0"/>
              </a:rPr>
              <a:t>Sv</a:t>
            </a:r>
            <a:r>
              <a:rPr lang="en-US" altLang="ja-JP" sz="1400" dirty="0" smtClean="0">
                <a:latin typeface="Tahoma" pitchFamily="34" charset="0"/>
              </a:rPr>
              <a:t>/source]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Tahoma" pitchFamily="34" charset="0"/>
              </a:rPr>
              <a:t>    multiplier </a:t>
            </a:r>
            <a:r>
              <a:rPr lang="en-US" altLang="ja-JP" sz="1400" dirty="0">
                <a:latin typeface="Tahoma" pitchFamily="34" charset="0"/>
              </a:rPr>
              <a:t>=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itchFamily="34" charset="0"/>
              </a:rPr>
              <a:t> </a:t>
            </a:r>
            <a:r>
              <a:rPr lang="en-US" altLang="ja-JP" sz="1400" dirty="0" smtClean="0">
                <a:latin typeface="Tahoma" pitchFamily="34" charset="0"/>
              </a:rPr>
              <a:t>   </a:t>
            </a:r>
            <a:r>
              <a:rPr lang="en-US" altLang="ja-JP" sz="1400" dirty="0">
                <a:latin typeface="Tahoma" pitchFamily="34" charset="0"/>
              </a:rPr>
              <a:t>mat  </a:t>
            </a:r>
            <a:r>
              <a:rPr lang="en-US" altLang="ja-JP" sz="1400" dirty="0" smtClean="0">
                <a:latin typeface="Tahoma" pitchFamily="34" charset="0"/>
              </a:rPr>
              <a:t>      </a:t>
            </a:r>
            <a:r>
              <a:rPr lang="en-US" altLang="ja-JP" sz="1400" dirty="0">
                <a:latin typeface="Tahoma" pitchFamily="34" charset="0"/>
              </a:rPr>
              <a:t>mset1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itchFamily="34" charset="0"/>
              </a:rPr>
              <a:t> </a:t>
            </a:r>
            <a:r>
              <a:rPr lang="en-US" altLang="ja-JP" sz="1400" dirty="0" smtClean="0">
                <a:latin typeface="Tahoma" pitchFamily="34" charset="0"/>
              </a:rPr>
              <a:t>   </a:t>
            </a:r>
            <a:r>
              <a:rPr lang="en-US" altLang="ja-JP" sz="1400" dirty="0">
                <a:latin typeface="Tahoma" pitchFamily="34" charset="0"/>
              </a:rPr>
              <a:t>all    </a:t>
            </a:r>
            <a:r>
              <a:rPr lang="en-US" altLang="ja-JP" sz="1400" dirty="0" smtClean="0">
                <a:latin typeface="Tahoma" pitchFamily="34" charset="0"/>
              </a:rPr>
              <a:t>    </a:t>
            </a:r>
            <a:r>
              <a:rPr lang="en-US" altLang="ja-JP" sz="1400" dirty="0">
                <a:latin typeface="Tahoma" pitchFamily="34" charset="0"/>
              </a:rPr>
              <a:t>( 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1e-6</a:t>
            </a:r>
            <a:r>
              <a:rPr lang="en-US" altLang="ja-JP" sz="1400" dirty="0" smtClean="0">
                <a:latin typeface="Tahoma" pitchFamily="34" charset="0"/>
              </a:rPr>
              <a:t> </a:t>
            </a:r>
            <a:r>
              <a:rPr lang="en-US" altLang="ja-JP" sz="1400" dirty="0">
                <a:latin typeface="Tahoma" pitchFamily="34" charset="0"/>
              </a:rPr>
              <a:t>-202 </a:t>
            </a:r>
            <a:r>
              <a:rPr lang="en-US" altLang="ja-JP" sz="1400" dirty="0" smtClean="0">
                <a:latin typeface="Tahoma" pitchFamily="34" charset="0"/>
              </a:rPr>
              <a:t>)</a:t>
            </a:r>
            <a:endParaRPr lang="en-US" altLang="ja-JP" sz="1400" dirty="0">
              <a:latin typeface="Tahoma" pitchFamily="34" charset="0"/>
            </a:endParaRPr>
          </a:p>
        </p:txBody>
      </p:sp>
      <p:sp>
        <p:nvSpPr>
          <p:cNvPr id="14" name="Text Box 1030"/>
          <p:cNvSpPr txBox="1">
            <a:spLocks noChangeArrowheads="1"/>
          </p:cNvSpPr>
          <p:nvPr/>
        </p:nvSpPr>
        <p:spPr bwMode="auto">
          <a:xfrm>
            <a:off x="560785" y="2132856"/>
            <a:ext cx="147835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 smtClean="0">
                <a:solidFill>
                  <a:srgbClr val="000000"/>
                </a:solidFill>
                <a:latin typeface="Tahoma" pitchFamily="34" charset="0"/>
              </a:rPr>
              <a:t>multiplier.inp</a:t>
            </a:r>
            <a:endParaRPr lang="en-US" altLang="ja-JP" sz="18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" name="テキスト ボックス 20"/>
          <p:cNvSpPr txBox="1">
            <a:spLocks noChangeArrowheads="1"/>
          </p:cNvSpPr>
          <p:nvPr/>
        </p:nvSpPr>
        <p:spPr bwMode="auto">
          <a:xfrm>
            <a:off x="1743537" y="805422"/>
            <a:ext cx="5409969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</a:rPr>
              <a:t>Convert the unit of dose from 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pSv</a:t>
            </a:r>
            <a:r>
              <a:rPr lang="en-US" altLang="ja-JP" sz="2400" dirty="0" smtClean="0">
                <a:solidFill>
                  <a:srgbClr val="000000"/>
                </a:solidFill>
              </a:rPr>
              <a:t> to </a:t>
            </a:r>
            <a:r>
              <a:rPr lang="en-US" altLang="ja-JP" sz="24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Sv</a:t>
            </a:r>
            <a:r>
              <a:rPr lang="en-US" altLang="ja-JP" sz="2400" dirty="0" smtClean="0">
                <a:solidFill>
                  <a:srgbClr val="000000"/>
                </a:solidFill>
              </a:rPr>
              <a:t>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50825" y="-1714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/>
              <a:t>Answer 2</a:t>
            </a:r>
            <a:endParaRPr lang="ja-JP" altLang="en-US" sz="4800" kern="0" dirty="0" smtClean="0"/>
          </a:p>
        </p:txBody>
      </p:sp>
    </p:spTree>
    <p:extLst>
      <p:ext uri="{BB962C8B-B14F-4D97-AF65-F5344CB8AC3E}">
        <p14:creationId xmlns:p14="http://schemas.microsoft.com/office/powerpoint/2010/main" val="558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3276600" y="64008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Table of Contents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E56A328A-AE99-4670-931D-DF55B032AB2F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38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12" name="Rectangle 2"/>
          <p:cNvSpPr txBox="1">
            <a:spLocks noChangeArrowheads="1"/>
          </p:cNvSpPr>
          <p:nvPr/>
        </p:nvSpPr>
        <p:spPr bwMode="auto">
          <a:xfrm>
            <a:off x="1728788" y="115888"/>
            <a:ext cx="5903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4800" dirty="0">
                <a:solidFill>
                  <a:srgbClr val="000000"/>
                </a:solidFill>
                <a:latin typeface="+mj-lt"/>
                <a:cs typeface="Arial" charset="0"/>
              </a:rPr>
              <a:t>Table of Contents</a:t>
            </a:r>
          </a:p>
        </p:txBody>
      </p:sp>
      <p:sp>
        <p:nvSpPr>
          <p:cNvPr id="11" name="AutoShape 2051"/>
          <p:cNvSpPr>
            <a:spLocks noChangeArrowheads="1"/>
          </p:cNvSpPr>
          <p:nvPr/>
        </p:nvSpPr>
        <p:spPr bwMode="auto">
          <a:xfrm>
            <a:off x="808038" y="1397000"/>
            <a:ext cx="7345362" cy="3760192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2" name="テキスト ボックス 16"/>
          <p:cNvSpPr txBox="1">
            <a:spLocks noChangeArrowheads="1"/>
          </p:cNvSpPr>
          <p:nvPr/>
        </p:nvSpPr>
        <p:spPr bwMode="auto">
          <a:xfrm>
            <a:off x="1889125" y="1628775"/>
            <a:ext cx="4203715" cy="32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19138" indent="-7191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1800"/>
              </a:spcBef>
              <a:buFontTx/>
              <a:buAutoNum type="arabicPeriod"/>
              <a:defRPr/>
            </a:pPr>
            <a:r>
              <a:rPr lang="en-US" altLang="ja-JP" sz="4000" dirty="0" smtClean="0">
                <a:solidFill>
                  <a:srgbClr val="000000"/>
                </a:solidFill>
                <a:latin typeface="+mn-lt"/>
              </a:rPr>
              <a:t>[transform]</a:t>
            </a:r>
          </a:p>
          <a:p>
            <a:pPr eaLnBrk="1" hangingPunct="1">
              <a:spcBef>
                <a:spcPts val="1800"/>
              </a:spcBef>
              <a:buFontTx/>
              <a:buAutoNum type="arabicPeriod"/>
              <a:defRPr/>
            </a:pPr>
            <a:r>
              <a:rPr lang="en-US" altLang="ja-JP" sz="4000" dirty="0" smtClean="0">
                <a:solidFill>
                  <a:srgbClr val="000000"/>
                </a:solidFill>
                <a:latin typeface="+mn-lt"/>
              </a:rPr>
              <a:t>[magnetic field]</a:t>
            </a:r>
          </a:p>
          <a:p>
            <a:pPr eaLnBrk="1" hangingPunct="1">
              <a:spcBef>
                <a:spcPts val="1800"/>
              </a:spcBef>
              <a:buFontTx/>
              <a:buAutoNum type="arabicPeriod"/>
              <a:defRPr/>
            </a:pPr>
            <a:r>
              <a:rPr lang="en-US" altLang="ja-JP" sz="4000" dirty="0" smtClean="0">
                <a:latin typeface="+mn-lt"/>
              </a:rPr>
              <a:t>[multiplier]</a:t>
            </a:r>
          </a:p>
          <a:p>
            <a:pPr eaLnBrk="1" hangingPunct="1">
              <a:spcBef>
                <a:spcPts val="1800"/>
              </a:spcBef>
              <a:buFontTx/>
              <a:buAutoNum type="arabicPeriod"/>
              <a:defRPr/>
            </a:pPr>
            <a:r>
              <a:rPr lang="en-US" altLang="ja-JP" sz="4000" dirty="0" smtClean="0">
                <a:solidFill>
                  <a:srgbClr val="FF0000"/>
                </a:solidFill>
                <a:latin typeface="+mn-lt"/>
              </a:rPr>
              <a:t>[counter]</a:t>
            </a:r>
          </a:p>
        </p:txBody>
      </p:sp>
    </p:spTree>
    <p:extLst>
      <p:ext uri="{BB962C8B-B14F-4D97-AF65-F5344CB8AC3E}">
        <p14:creationId xmlns:p14="http://schemas.microsoft.com/office/powerpoint/2010/main" val="3366282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2"/>
          <p:cNvSpPr>
            <a:spLocks noChangeArrowheads="1"/>
          </p:cNvSpPr>
          <p:nvPr/>
        </p:nvSpPr>
        <p:spPr bwMode="auto">
          <a:xfrm rot="-5400000">
            <a:off x="4808662" y="4561681"/>
            <a:ext cx="1079500" cy="1120775"/>
          </a:xfrm>
          <a:prstGeom prst="can">
            <a:avLst>
              <a:gd name="adj" fmla="val 41717"/>
            </a:avLst>
          </a:prstGeom>
          <a:solidFill>
            <a:srgbClr val="FF66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2531" name="AutoShape 22"/>
          <p:cNvSpPr>
            <a:spLocks noChangeArrowheads="1"/>
          </p:cNvSpPr>
          <p:nvPr/>
        </p:nvSpPr>
        <p:spPr bwMode="auto">
          <a:xfrm rot="-5400000">
            <a:off x="4140200" y="4560887"/>
            <a:ext cx="1079500" cy="1120775"/>
          </a:xfrm>
          <a:prstGeom prst="can">
            <a:avLst>
              <a:gd name="adj" fmla="val 41717"/>
            </a:avLst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-127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ja-JP" sz="4800" dirty="0" smtClean="0">
                <a:cs typeface="Arial" charset="0"/>
              </a:rPr>
              <a:t>What is “Counter” in PHITS?</a:t>
            </a: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2536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[counter]</a:t>
            </a:r>
          </a:p>
        </p:txBody>
      </p:sp>
      <p:sp>
        <p:nvSpPr>
          <p:cNvPr id="22537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00185595-0024-4EAC-AF4F-C09B0FF498BE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39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538" name="AutoShape 2"/>
          <p:cNvSpPr>
            <a:spLocks noChangeArrowheads="1"/>
          </p:cNvSpPr>
          <p:nvPr/>
        </p:nvSpPr>
        <p:spPr bwMode="auto">
          <a:xfrm>
            <a:off x="755650" y="1125538"/>
            <a:ext cx="7848600" cy="1295400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9" name="Rectangle 8"/>
          <p:cNvSpPr txBox="1">
            <a:spLocks noChangeArrowheads="1"/>
          </p:cNvSpPr>
          <p:nvPr/>
        </p:nvSpPr>
        <p:spPr bwMode="auto">
          <a:xfrm>
            <a:off x="827088" y="1152525"/>
            <a:ext cx="7777162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Each particle has its own “Counter” number to identify what it has been experienced, such as </a:t>
            </a:r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entering, exiting from, reacting in, and reflected by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 a certain region.</a:t>
            </a:r>
          </a:p>
        </p:txBody>
      </p:sp>
      <p:sp>
        <p:nvSpPr>
          <p:cNvPr id="24" name="円/楕円 23"/>
          <p:cNvSpPr/>
          <p:nvPr/>
        </p:nvSpPr>
        <p:spPr>
          <a:xfrm>
            <a:off x="2422525" y="4941888"/>
            <a:ext cx="360363" cy="360362"/>
          </a:xfrm>
          <a:prstGeom prst="ellipse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2995613" y="5121275"/>
            <a:ext cx="974725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2" name="AutoShape 22"/>
          <p:cNvSpPr>
            <a:spLocks noChangeArrowheads="1"/>
          </p:cNvSpPr>
          <p:nvPr/>
        </p:nvSpPr>
        <p:spPr bwMode="auto">
          <a:xfrm rot="-8053049">
            <a:off x="7056438" y="3394075"/>
            <a:ext cx="1079500" cy="355600"/>
          </a:xfrm>
          <a:prstGeom prst="can">
            <a:avLst>
              <a:gd name="adj" fmla="val 41713"/>
            </a:avLst>
          </a:prstGeom>
          <a:solidFill>
            <a:srgbClr val="FFC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2543" name="テキスト ボックス 4"/>
          <p:cNvSpPr txBox="1">
            <a:spLocks noChangeArrowheads="1"/>
          </p:cNvSpPr>
          <p:nvPr/>
        </p:nvSpPr>
        <p:spPr bwMode="auto">
          <a:xfrm>
            <a:off x="1008063" y="2917825"/>
            <a:ext cx="49613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</a:rPr>
              <a:t>To investigate the origin of </a:t>
            </a:r>
            <a:r>
              <a:rPr lang="en-US" altLang="ja-JP" sz="2000" dirty="0" smtClean="0">
                <a:solidFill>
                  <a:srgbClr val="000000"/>
                </a:solidFill>
              </a:rPr>
              <a:t>the tallied particles</a:t>
            </a:r>
            <a:endParaRPr lang="en-US" altLang="ja-JP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rgbClr val="000000"/>
                </a:solidFill>
              </a:rPr>
              <a:t>→　</a:t>
            </a:r>
            <a:r>
              <a:rPr lang="en-US" altLang="ja-JP" sz="2000" dirty="0">
                <a:solidFill>
                  <a:srgbClr val="000000"/>
                </a:solidFill>
              </a:rPr>
              <a:t>What </a:t>
            </a:r>
            <a:r>
              <a:rPr lang="en-US" altLang="ja-JP" sz="2000" dirty="0" smtClean="0">
                <a:solidFill>
                  <a:srgbClr val="000000"/>
                </a:solidFill>
              </a:rPr>
              <a:t>is the </a:t>
            </a:r>
            <a:r>
              <a:rPr lang="en-US" altLang="ja-JP" sz="2000" dirty="0">
                <a:solidFill>
                  <a:srgbClr val="000000"/>
                </a:solidFill>
              </a:rPr>
              <a:t>difference between particles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</a:rPr>
              <a:t>       </a:t>
            </a:r>
            <a:r>
              <a:rPr lang="en-US" altLang="ja-JP" sz="2000" dirty="0" smtClean="0">
                <a:solidFill>
                  <a:srgbClr val="000000"/>
                </a:solidFill>
              </a:rPr>
              <a:t>produced </a:t>
            </a:r>
            <a:r>
              <a:rPr lang="en-US" altLang="ja-JP" sz="2000" dirty="0">
                <a:solidFill>
                  <a:srgbClr val="000000"/>
                </a:solidFill>
              </a:rPr>
              <a:t>in </a:t>
            </a:r>
            <a:r>
              <a:rPr lang="en-US" altLang="ja-JP" sz="2000" dirty="0" smtClean="0">
                <a:solidFill>
                  <a:srgbClr val="000000"/>
                </a:solidFill>
              </a:rPr>
              <a:t>different regions?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V="1">
            <a:off x="4994275" y="3571875"/>
            <a:ext cx="2098675" cy="12969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5590074" y="3933488"/>
            <a:ext cx="1790238" cy="121636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7820025" y="3060700"/>
            <a:ext cx="706438" cy="4000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Tally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23" name="爆発 1 22"/>
          <p:cNvSpPr/>
          <p:nvPr/>
        </p:nvSpPr>
        <p:spPr>
          <a:xfrm>
            <a:off x="4716463" y="4897438"/>
            <a:ext cx="288925" cy="33178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549" name="テキスト ボックス 19"/>
          <p:cNvSpPr txBox="1">
            <a:spLocks noChangeArrowheads="1"/>
          </p:cNvSpPr>
          <p:nvPr/>
        </p:nvSpPr>
        <p:spPr bwMode="auto">
          <a:xfrm>
            <a:off x="4683125" y="5827713"/>
            <a:ext cx="3843338" cy="7080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</a:rPr>
              <a:t>When a particle </a:t>
            </a:r>
            <a:r>
              <a:rPr lang="en-US" altLang="ja-JP" sz="2000" dirty="0" smtClean="0">
                <a:solidFill>
                  <a:srgbClr val="000000"/>
                </a:solidFill>
              </a:rPr>
              <a:t>reacts in </a:t>
            </a:r>
            <a:r>
              <a:rPr lang="en-US" altLang="ja-JP" sz="2000" dirty="0">
                <a:solidFill>
                  <a:srgbClr val="000000"/>
                </a:solidFill>
              </a:rPr>
              <a:t>a region, </a:t>
            </a:r>
            <a:r>
              <a:rPr lang="en-US" altLang="ja-JP" sz="2000" dirty="0">
                <a:solidFill>
                  <a:srgbClr val="FF0000"/>
                </a:solidFill>
              </a:rPr>
              <a:t>count = counter +1</a:t>
            </a:r>
            <a:r>
              <a:rPr lang="en-US" altLang="ja-JP" sz="2000" dirty="0"/>
              <a:t>.</a:t>
            </a:r>
            <a:endParaRPr lang="ja-JP" altLang="en-US" sz="2000" dirty="0"/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4930775" y="5284788"/>
            <a:ext cx="0" cy="5127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-24340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ja-JP" sz="4800" dirty="0" smtClean="0"/>
              <a:t>How to use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[transform]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E9A5967-7F80-4319-B5C5-69236CE814A7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4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9" name="Text Box 1031"/>
              <p:cNvSpPr txBox="1">
                <a:spLocks noChangeArrowheads="1"/>
              </p:cNvSpPr>
              <p:nvPr/>
            </p:nvSpPr>
            <p:spPr bwMode="auto">
              <a:xfrm>
                <a:off x="611560" y="2046164"/>
                <a:ext cx="7901409" cy="7920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ja-JP" sz="2000" dirty="0" smtClean="0">
                    <a:solidFill>
                      <a:srgbClr val="000000"/>
                    </a:solidFill>
                    <a:latin typeface="Tahoma" pitchFamily="34" charset="0"/>
                  </a:rPr>
                  <a:t>[ Transform ]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ja-JP" sz="2000" dirty="0" smtClean="0">
                    <a:solidFill>
                      <a:srgbClr val="000000"/>
                    </a:solidFill>
                    <a:latin typeface="Tahoma" pitchFamily="34" charset="0"/>
                  </a:rPr>
                  <a:t>*Tr</a:t>
                </a:r>
                <a:r>
                  <a:rPr lang="pt-BR" altLang="ja-JP" sz="2000" i="1" dirty="0" smtClean="0">
                    <a:solidFill>
                      <a:srgbClr val="000000"/>
                    </a:solidFill>
                    <a:latin typeface="Tahoma" pitchFamily="34" charset="0"/>
                  </a:rPr>
                  <a:t>n   </a:t>
                </a:r>
                <a:r>
                  <a:rPr lang="ja-JP" altLang="en-US" sz="2000" i="1" dirty="0">
                    <a:solidFill>
                      <a:srgbClr val="000000"/>
                    </a:solidFill>
                    <a:latin typeface="Tahoma" pitchFamily="34" charset="0"/>
                  </a:rPr>
                  <a:t> </a:t>
                </a:r>
                <a:r>
                  <a:rPr lang="ja-JP" altLang="en-US" sz="2000" i="1" dirty="0" smtClean="0">
                    <a:solidFill>
                      <a:srgbClr val="000000"/>
                    </a:solidFill>
                    <a:latin typeface="Tahoma" pitchFamily="34" charset="0"/>
                  </a:rPr>
                  <a:t>             </a:t>
                </a:r>
                <a:r>
                  <a:rPr lang="pt-BR" altLang="ja-JP" sz="2000" i="1" dirty="0" smtClean="0">
                    <a:solidFill>
                      <a:srgbClr val="000000"/>
                    </a:solidFill>
                    <a:latin typeface="Tahoma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altLang="ja-JP" sz="2000" i="1" dirty="0" smtClean="0">
                    <a:solidFill>
                      <a:srgbClr val="000000"/>
                    </a:solidFill>
                    <a:latin typeface="Tahoma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altLang="ja-JP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   </m:t>
                        </m:r>
                        <m:r>
                          <a:rPr lang="ja-JP" altLang="pt-BR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pt-BR" altLang="ja-JP" sz="2000" i="1" dirty="0" smtClean="0">
                    <a:solidFill>
                      <a:srgbClr val="000000"/>
                    </a:solidFill>
                    <a:latin typeface="Tahoma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pt-BR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pt-BR" altLang="ja-JP" sz="2000" i="1" dirty="0" smtClean="0">
                    <a:solidFill>
                      <a:srgbClr val="000000"/>
                    </a:solidFill>
                    <a:latin typeface="Tahoma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pt-BR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pt-BR" altLang="ja-JP" sz="2000" i="1" dirty="0" smtClean="0">
                    <a:solidFill>
                      <a:srgbClr val="000000"/>
                    </a:solidFill>
                    <a:latin typeface="Tahoma" pitchFamily="34" charset="0"/>
                  </a:rPr>
                  <a:t>    0   0</a:t>
                </a:r>
                <a:r>
                  <a:rPr lang="pt-BR" altLang="ja-JP" sz="2000" i="1" baseline="-25000" dirty="0" smtClean="0">
                    <a:solidFill>
                      <a:srgbClr val="000000"/>
                    </a:solidFill>
                    <a:latin typeface="Tahoma" pitchFamily="34" charset="0"/>
                  </a:rPr>
                  <a:t> </a:t>
                </a:r>
                <a:r>
                  <a:rPr lang="pt-BR" altLang="ja-JP" sz="2000" i="1" dirty="0" smtClean="0">
                    <a:solidFill>
                      <a:srgbClr val="000000"/>
                    </a:solidFill>
                    <a:latin typeface="Tahoma" pitchFamily="34" charset="0"/>
                  </a:rPr>
                  <a:t>  0   0</a:t>
                </a:r>
                <a:r>
                  <a:rPr lang="pt-BR" altLang="ja-JP" sz="2000" i="1" baseline="-25000" dirty="0" smtClean="0">
                    <a:solidFill>
                      <a:srgbClr val="000000"/>
                    </a:solidFill>
                    <a:latin typeface="Tahoma" pitchFamily="34" charset="0"/>
                  </a:rPr>
                  <a:t> </a:t>
                </a:r>
                <a:r>
                  <a:rPr lang="pt-BR" altLang="ja-JP" sz="2000" i="1" dirty="0" smtClean="0">
                    <a:solidFill>
                      <a:srgbClr val="000000"/>
                    </a:solidFill>
                    <a:latin typeface="Tahoma" pitchFamily="34" charset="0"/>
                  </a:rPr>
                  <a:t>  0</a:t>
                </a:r>
                <a:r>
                  <a:rPr lang="pt-BR" altLang="ja-JP" sz="2000" i="1" baseline="-25000" dirty="0" smtClean="0">
                    <a:solidFill>
                      <a:srgbClr val="000000"/>
                    </a:solidFill>
                    <a:latin typeface="Tahoma" pitchFamily="34" charset="0"/>
                  </a:rPr>
                  <a:t> </a:t>
                </a:r>
                <a:r>
                  <a:rPr lang="pt-BR" altLang="ja-JP" sz="2000" i="1" dirty="0" smtClean="0">
                    <a:solidFill>
                      <a:srgbClr val="000000"/>
                    </a:solidFill>
                    <a:latin typeface="Tahoma" pitchFamily="34" charset="0"/>
                  </a:rPr>
                  <a:t>  0</a:t>
                </a:r>
                <a:r>
                  <a:rPr lang="pt-BR" altLang="ja-JP" sz="2000" i="1" baseline="-25000" dirty="0" smtClean="0">
                    <a:solidFill>
                      <a:srgbClr val="000000"/>
                    </a:solidFill>
                    <a:latin typeface="Tahoma" pitchFamily="34" charset="0"/>
                  </a:rPr>
                  <a:t> </a:t>
                </a:r>
                <a:r>
                  <a:rPr lang="pt-BR" altLang="ja-JP" sz="2000" i="1" dirty="0" smtClean="0">
                    <a:solidFill>
                      <a:srgbClr val="000000"/>
                    </a:solidFill>
                    <a:latin typeface="Tahoma" pitchFamily="34" charset="0"/>
                  </a:rPr>
                  <a:t>   </a:t>
                </a:r>
                <a:r>
                  <a:rPr lang="pt-BR" altLang="ja-JP" sz="2000" i="1" dirty="0">
                    <a:solidFill>
                      <a:srgbClr val="000000"/>
                    </a:solidFill>
                    <a:latin typeface="Tahoma" pitchFamily="34" charset="0"/>
                  </a:rPr>
                  <a:t>M</a:t>
                </a:r>
              </a:p>
            </p:txBody>
          </p:sp>
        </mc:Choice>
        <mc:Fallback>
          <p:sp>
            <p:nvSpPr>
              <p:cNvPr id="5129" name="Text Box 10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2046164"/>
                <a:ext cx="7901409" cy="792088"/>
              </a:xfrm>
              <a:prstGeom prst="rect">
                <a:avLst/>
              </a:prstGeom>
              <a:blipFill rotWithShape="1">
                <a:blip r:embed="rId3"/>
                <a:stretch>
                  <a:fillRect l="-693" t="-3008"/>
                </a:stretch>
              </a:blip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5732235" y="2987215"/>
            <a:ext cx="3373665" cy="1323439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 smtClean="0"/>
              <a:t>Parameter of transformation equation</a:t>
            </a:r>
            <a:endParaRPr lang="ja-JP" altLang="en-US" sz="2000" dirty="0"/>
          </a:p>
          <a:p>
            <a:pPr>
              <a:defRPr/>
            </a:pPr>
            <a:r>
              <a:rPr lang="en-US" altLang="ja-JP" sz="2000" i="1" dirty="0" smtClean="0">
                <a:latin typeface="+mn-lt"/>
              </a:rPr>
              <a:t>M</a:t>
            </a:r>
            <a:r>
              <a:rPr lang="en-US" altLang="ja-JP" sz="2000" dirty="0" smtClean="0">
                <a:latin typeface="+mn-lt"/>
              </a:rPr>
              <a:t>=2</a:t>
            </a:r>
            <a:r>
              <a:rPr lang="ja-JP" altLang="en-US" sz="2000" dirty="0" smtClean="0">
                <a:latin typeface="+mn-lt"/>
              </a:rPr>
              <a:t>：</a:t>
            </a:r>
            <a:r>
              <a:rPr lang="en-US" altLang="ja-JP" sz="2000" dirty="0" smtClean="0">
                <a:latin typeface="+mn-lt"/>
              </a:rPr>
              <a:t>translation after rotation</a:t>
            </a:r>
          </a:p>
          <a:p>
            <a:pPr>
              <a:defRPr/>
            </a:pPr>
            <a:r>
              <a:rPr lang="en-US" altLang="ja-JP" sz="2000" i="1" dirty="0"/>
              <a:t>M</a:t>
            </a:r>
            <a:r>
              <a:rPr lang="en-US" altLang="ja-JP" sz="2000" dirty="0" smtClean="0"/>
              <a:t>=-2</a:t>
            </a:r>
            <a:r>
              <a:rPr lang="ja-JP" altLang="en-US" sz="2000" dirty="0" smtClean="0"/>
              <a:t>：</a:t>
            </a:r>
            <a:r>
              <a:rPr lang="en-US" altLang="ja-JP" sz="2000" dirty="0" smtClean="0"/>
              <a:t>rotation after translation</a:t>
            </a:r>
            <a:endParaRPr lang="en-US" altLang="ja-JP" sz="2000" dirty="0"/>
          </a:p>
        </p:txBody>
      </p:sp>
      <p:sp>
        <p:nvSpPr>
          <p:cNvPr id="3" name="右中かっこ 2"/>
          <p:cNvSpPr/>
          <p:nvPr/>
        </p:nvSpPr>
        <p:spPr>
          <a:xfrm rot="5400000">
            <a:off x="3050208" y="2158864"/>
            <a:ext cx="397229" cy="1224136"/>
          </a:xfrm>
          <a:prstGeom prst="righ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23728" y="3001072"/>
            <a:ext cx="2016223" cy="1015663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ja-JP" sz="2000" dirty="0"/>
              <a:t>X-, Y-, and Z-components for </a:t>
            </a:r>
            <a:r>
              <a:rPr lang="en-US" altLang="ja-JP" sz="2000" dirty="0" smtClean="0"/>
              <a:t>translation</a:t>
            </a:r>
            <a:endParaRPr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83968" y="2972395"/>
            <a:ext cx="1080120" cy="1631216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latin typeface="+mn-lt"/>
              </a:rPr>
              <a:t>Rotation angles around Z-,Y-,X-axes</a:t>
            </a:r>
            <a:endParaRPr lang="ja-JP" altLang="en-US" sz="2000" dirty="0">
              <a:latin typeface="+mn-lt"/>
            </a:endParaRPr>
          </a:p>
        </p:txBody>
      </p:sp>
      <p:sp>
        <p:nvSpPr>
          <p:cNvPr id="17" name="右中かっこ 16"/>
          <p:cNvSpPr/>
          <p:nvPr/>
        </p:nvSpPr>
        <p:spPr>
          <a:xfrm rot="5400000">
            <a:off x="4721371" y="2028652"/>
            <a:ext cx="360040" cy="1522879"/>
          </a:xfrm>
          <a:prstGeom prst="righ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6732240" y="2673387"/>
            <a:ext cx="1421160" cy="327685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1275923" y="2629529"/>
            <a:ext cx="703789" cy="1481070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1431399" y="4110599"/>
            <a:ext cx="2112332" cy="40011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latin typeface="+mn-lt"/>
              </a:rPr>
              <a:t>Transformation ID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3068" y="4778573"/>
            <a:ext cx="87129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latin typeface="+mn-lt"/>
              </a:rPr>
              <a:t>Example 1:</a:t>
            </a:r>
            <a:r>
              <a:rPr lang="ja-JP" altLang="en-US" sz="2000" dirty="0" smtClean="0">
                <a:latin typeface="+mn-lt"/>
              </a:rPr>
              <a:t> </a:t>
            </a:r>
            <a:r>
              <a:rPr lang="pl-PL" altLang="ja-JP" sz="2000" dirty="0" smtClean="0">
                <a:latin typeface="+mn-lt"/>
              </a:rPr>
              <a:t>*tr</a:t>
            </a:r>
            <a:r>
              <a:rPr lang="en-US" altLang="ja-JP" sz="2000" dirty="0" smtClean="0">
                <a:latin typeface="+mn-lt"/>
              </a:rPr>
              <a:t>1</a:t>
            </a:r>
            <a:r>
              <a:rPr lang="pl-PL" altLang="ja-JP" sz="2000" dirty="0" smtClean="0">
                <a:latin typeface="+mn-lt"/>
              </a:rPr>
              <a:t>    </a:t>
            </a:r>
            <a:r>
              <a:rPr lang="pl-PL" altLang="ja-JP" sz="2000" dirty="0">
                <a:latin typeface="+mn-lt"/>
              </a:rPr>
              <a:t>0  0  10    0  45  0    0  0  0  0  0  0    </a:t>
            </a:r>
            <a:r>
              <a:rPr lang="pl-PL" altLang="ja-JP" sz="2000" dirty="0" smtClean="0">
                <a:latin typeface="+mn-lt"/>
              </a:rPr>
              <a:t>2</a:t>
            </a:r>
            <a:endParaRPr lang="en-US" altLang="ja-JP" sz="2000" dirty="0" smtClean="0">
              <a:latin typeface="+mn-lt"/>
            </a:endParaRPr>
          </a:p>
          <a:p>
            <a:pPr>
              <a:defRPr/>
            </a:pPr>
            <a:r>
              <a:rPr lang="en-US" altLang="ja-JP" sz="2000" dirty="0" smtClean="0">
                <a:latin typeface="+mn-lt"/>
              </a:rPr>
              <a:t>Rotating around Y-axis by 30 degrees, and then translating along +Z-axis by 10cm.</a:t>
            </a:r>
          </a:p>
          <a:p>
            <a:pPr>
              <a:defRPr/>
            </a:pPr>
            <a:r>
              <a:rPr lang="en-US" altLang="ja-JP" sz="2000" dirty="0" smtClean="0"/>
              <a:t>Example 2</a:t>
            </a:r>
            <a:r>
              <a:rPr lang="ja-JP" altLang="en-US" sz="2000" dirty="0" smtClean="0"/>
              <a:t>： </a:t>
            </a:r>
            <a:r>
              <a:rPr lang="en-US" altLang="ja-JP" sz="2000" dirty="0"/>
              <a:t> </a:t>
            </a:r>
            <a:r>
              <a:rPr lang="pl-PL" altLang="ja-JP" sz="2000" dirty="0" smtClean="0"/>
              <a:t>tr</a:t>
            </a:r>
            <a:r>
              <a:rPr lang="en-US" altLang="ja-JP" sz="2000" dirty="0"/>
              <a:t>1</a:t>
            </a:r>
            <a:r>
              <a:rPr lang="pl-PL" altLang="ja-JP" sz="2000" dirty="0"/>
              <a:t>    0  0  </a:t>
            </a:r>
            <a:r>
              <a:rPr lang="en-US" altLang="ja-JP" sz="2000" dirty="0" smtClean="0">
                <a:solidFill>
                  <a:srgbClr val="FF0000"/>
                </a:solidFill>
              </a:rPr>
              <a:t>-</a:t>
            </a:r>
            <a:r>
              <a:rPr lang="pl-PL" altLang="ja-JP" sz="2000" dirty="0" smtClean="0"/>
              <a:t>10    </a:t>
            </a:r>
            <a:r>
              <a:rPr lang="pl-PL" altLang="ja-JP" sz="2000" dirty="0"/>
              <a:t>0  </a:t>
            </a:r>
            <a:r>
              <a:rPr lang="en-US" altLang="ja-JP" sz="2000" dirty="0" smtClean="0"/>
              <a:t>pi/4</a:t>
            </a:r>
            <a:r>
              <a:rPr lang="pl-PL" altLang="ja-JP" sz="2000" dirty="0" smtClean="0"/>
              <a:t>  </a:t>
            </a:r>
            <a:r>
              <a:rPr lang="pl-PL" altLang="ja-JP" sz="2000" dirty="0"/>
              <a:t>0    0  0  0  0  0  0    </a:t>
            </a:r>
            <a:r>
              <a:rPr lang="en-US" altLang="ja-JP" sz="2000" dirty="0" smtClean="0"/>
              <a:t>-</a:t>
            </a:r>
            <a:r>
              <a:rPr lang="pl-PL" altLang="ja-JP" sz="2000" dirty="0" smtClean="0"/>
              <a:t>2</a:t>
            </a:r>
            <a:endParaRPr lang="en-US" altLang="ja-JP" sz="2000" dirty="0"/>
          </a:p>
          <a:p>
            <a:pPr>
              <a:defRPr/>
            </a:pPr>
            <a:r>
              <a:rPr lang="en-US" altLang="ja-JP" sz="2000" dirty="0" smtClean="0"/>
              <a:t>Translating along </a:t>
            </a:r>
            <a:r>
              <a:rPr lang="en-US" altLang="ja-JP" sz="2000" dirty="0" smtClean="0">
                <a:solidFill>
                  <a:srgbClr val="FF0000"/>
                </a:solidFill>
              </a:rPr>
              <a:t>+</a:t>
            </a:r>
            <a:r>
              <a:rPr lang="en-US" altLang="ja-JP" sz="2000" dirty="0" smtClean="0"/>
              <a:t>Z-axis by 10cm, and then rotating around Y-axis by 45 degrees.</a:t>
            </a:r>
          </a:p>
          <a:p>
            <a:pPr>
              <a:defRPr/>
            </a:pPr>
            <a:r>
              <a:rPr lang="en-US" altLang="ja-JP" sz="2000" dirty="0" smtClean="0"/>
              <a:t>(Note that when </a:t>
            </a:r>
            <a:r>
              <a:rPr lang="en-US" altLang="ja-JP" sz="2000" i="1" dirty="0" smtClean="0"/>
              <a:t>M</a:t>
            </a:r>
            <a:r>
              <a:rPr lang="en-US" altLang="ja-JP" sz="2000" dirty="0" smtClean="0"/>
              <a:t>=-2, direction of translation is opposite to that in </a:t>
            </a:r>
            <a:r>
              <a:rPr lang="en-US" altLang="ja-JP" sz="2000" i="1" dirty="0" smtClean="0"/>
              <a:t>M</a:t>
            </a:r>
            <a:r>
              <a:rPr lang="en-US" altLang="ja-JP" sz="2000" dirty="0" smtClean="0"/>
              <a:t>=2.)</a:t>
            </a:r>
            <a:endParaRPr lang="en-US" altLang="ja-JP" sz="2000" dirty="0"/>
          </a:p>
        </p:txBody>
      </p:sp>
      <p:cxnSp>
        <p:nvCxnSpPr>
          <p:cNvPr id="31" name="直線矢印コネクタ 30"/>
          <p:cNvCxnSpPr/>
          <p:nvPr/>
        </p:nvCxnSpPr>
        <p:spPr>
          <a:xfrm flipV="1">
            <a:off x="683568" y="2616536"/>
            <a:ext cx="72008" cy="386580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1" y="3001072"/>
            <a:ext cx="1412076" cy="1323439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latin typeface="+mn-lt"/>
              </a:rPr>
              <a:t>Angle unit option</a:t>
            </a:r>
          </a:p>
          <a:p>
            <a:pPr>
              <a:defRPr/>
            </a:pPr>
            <a:r>
              <a:rPr lang="en-US" altLang="ja-JP" sz="2000" dirty="0" smtClean="0">
                <a:latin typeface="+mn-lt"/>
              </a:rPr>
              <a:t>*: degree</a:t>
            </a:r>
          </a:p>
          <a:p>
            <a:pPr>
              <a:defRPr/>
            </a:pPr>
            <a:r>
              <a:rPr lang="en-US" altLang="ja-JP" sz="2000" dirty="0" smtClean="0">
                <a:latin typeface="+mn-lt"/>
              </a:rPr>
              <a:t>non: radian</a:t>
            </a:r>
          </a:p>
        </p:txBody>
      </p:sp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978306" y="1487168"/>
            <a:ext cx="72728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ja-JP" sz="2000" dirty="0" smtClean="0">
                <a:solidFill>
                  <a:srgbClr val="FF0000"/>
                </a:solidFill>
                <a:latin typeface="+mn-lt"/>
              </a:rPr>
              <a:t>To define a transformation, ID and 13 parameters should be specified.</a:t>
            </a:r>
            <a:endParaRPr lang="en-US" altLang="ja-JP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テキスト ボックス 1"/>
          <p:cNvSpPr txBox="1">
            <a:spLocks noChangeArrowheads="1"/>
          </p:cNvSpPr>
          <p:nvPr/>
        </p:nvSpPr>
        <p:spPr bwMode="auto">
          <a:xfrm>
            <a:off x="1210928" y="722239"/>
            <a:ext cx="6696744" cy="70788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/>
              <a:t>1, Define [transform] section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/>
              <a:t>2, Use this [transform] by setting </a:t>
            </a:r>
            <a:r>
              <a:rPr lang="en-US" altLang="ja-JP" sz="2000" dirty="0" err="1">
                <a:solidFill>
                  <a:srgbClr val="FF0000"/>
                </a:solidFill>
              </a:rPr>
              <a:t>trcl</a:t>
            </a:r>
            <a:r>
              <a:rPr lang="en-US" altLang="ja-JP" sz="2000" dirty="0">
                <a:solidFill>
                  <a:srgbClr val="FF0000"/>
                </a:solidFill>
              </a:rPr>
              <a:t>=</a:t>
            </a:r>
            <a:r>
              <a:rPr lang="en-US" altLang="ja-JP" sz="2000" i="1" dirty="0">
                <a:solidFill>
                  <a:srgbClr val="FF0000"/>
                </a:solidFill>
              </a:rPr>
              <a:t>n</a:t>
            </a:r>
            <a:r>
              <a:rPr lang="en-US" altLang="ja-JP" sz="2000" dirty="0" smtClean="0"/>
              <a:t> in [cell</a:t>
            </a:r>
            <a:r>
              <a:rPr lang="en-US" altLang="ja-JP" sz="2000" dirty="0"/>
              <a:t>], [source</a:t>
            </a:r>
            <a:r>
              <a:rPr lang="en-US" altLang="ja-JP" sz="2000" dirty="0" smtClean="0"/>
              <a:t>], etc. </a:t>
            </a:r>
            <a:endParaRPr lang="ja-JP" altLang="en-US" sz="2000" dirty="0"/>
          </a:p>
        </p:txBody>
      </p:sp>
      <p:sp>
        <p:nvSpPr>
          <p:cNvPr id="23" name="右中かっこ 22"/>
          <p:cNvSpPr/>
          <p:nvPr/>
        </p:nvSpPr>
        <p:spPr>
          <a:xfrm rot="16200000">
            <a:off x="6708067" y="1394729"/>
            <a:ext cx="360040" cy="1992566"/>
          </a:xfrm>
          <a:prstGeom prst="righ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80112" y="1844824"/>
            <a:ext cx="2808312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latin typeface="+mn-lt"/>
              </a:rPr>
              <a:t>six numbers should be set</a:t>
            </a:r>
            <a:endParaRPr lang="ja-JP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79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31"/>
          <p:cNvSpPr txBox="1">
            <a:spLocks noChangeArrowheads="1"/>
          </p:cNvSpPr>
          <p:nvPr/>
        </p:nvSpPr>
        <p:spPr bwMode="auto">
          <a:xfrm>
            <a:off x="1008062" y="1776687"/>
            <a:ext cx="3976688" cy="19238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[ </a:t>
            </a:r>
            <a:r>
              <a:rPr lang="pt-BR" altLang="ja-JP" sz="2000" dirty="0" smtClean="0">
                <a:solidFill>
                  <a:srgbClr val="000000"/>
                </a:solidFill>
                <a:latin typeface="Tahoma" pitchFamily="34" charset="0"/>
              </a:rPr>
              <a:t>Counter </a:t>
            </a: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 counter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      part = neutron proton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    reg     in     out     coll     ref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    1        1    10000    0       0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    2        1    10000    0       0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-127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ja-JP" sz="4800" dirty="0" smtClean="0"/>
              <a:t>How to use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[counter]</a:t>
            </a:r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66A64E24-B493-44B6-AA16-D180A1FA5F74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40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3565" name="テキスト ボックス 9"/>
          <p:cNvSpPr txBox="1">
            <a:spLocks noChangeArrowheads="1"/>
          </p:cNvSpPr>
          <p:nvPr/>
        </p:nvSpPr>
        <p:spPr bwMode="auto">
          <a:xfrm>
            <a:off x="179511" y="4982598"/>
            <a:ext cx="5326073" cy="132343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ja-JP" sz="2000" dirty="0" smtClean="0">
                <a:solidFill>
                  <a:srgbClr val="000000"/>
                </a:solidFill>
              </a:rPr>
              <a:t>Action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2000" dirty="0">
                <a:solidFill>
                  <a:srgbClr val="000000"/>
                </a:solidFill>
              </a:rPr>
              <a:t>0: Nothing happens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2000" dirty="0">
                <a:solidFill>
                  <a:srgbClr val="000000"/>
                </a:solidFill>
              </a:rPr>
              <a:t>10000: </a:t>
            </a:r>
            <a:r>
              <a:rPr lang="en-US" altLang="ja-JP" sz="2000" dirty="0" smtClean="0">
                <a:solidFill>
                  <a:srgbClr val="000000"/>
                </a:solidFill>
              </a:rPr>
              <a:t>Set </a:t>
            </a:r>
            <a:r>
              <a:rPr lang="en-US" altLang="ja-JP" sz="2000" dirty="0">
                <a:solidFill>
                  <a:srgbClr val="000000"/>
                </a:solidFill>
              </a:rPr>
              <a:t>counter = </a:t>
            </a:r>
            <a:r>
              <a:rPr lang="en-US" altLang="ja-JP" sz="2000" dirty="0" smtClean="0">
                <a:solidFill>
                  <a:srgbClr val="000000"/>
                </a:solidFill>
              </a:rPr>
              <a:t>0  (Reset)</a:t>
            </a:r>
            <a:endParaRPr lang="en-US" altLang="ja-JP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ja-JP" sz="2000" dirty="0">
                <a:solidFill>
                  <a:srgbClr val="000000"/>
                </a:solidFill>
              </a:rPr>
              <a:t>Other: Counter = Counter + </a:t>
            </a:r>
            <a:r>
              <a:rPr lang="en-US" altLang="ja-JP" sz="2000" dirty="0" smtClean="0">
                <a:solidFill>
                  <a:srgbClr val="000000"/>
                </a:solidFill>
              </a:rPr>
              <a:t>specified Number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23566" name="テキスト ボックス 1"/>
          <p:cNvSpPr txBox="1">
            <a:spLocks noChangeArrowheads="1"/>
          </p:cNvSpPr>
          <p:nvPr/>
        </p:nvSpPr>
        <p:spPr bwMode="auto">
          <a:xfrm>
            <a:off x="5640661" y="5301208"/>
            <a:ext cx="28266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FF0000"/>
                </a:solidFill>
              </a:rPr>
              <a:t>*</a:t>
            </a:r>
            <a:r>
              <a:rPr lang="en-US" altLang="ja-JP" sz="1800" dirty="0" smtClean="0"/>
              <a:t>You can distinguish further detailed channels for coll. (See the next slide.)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"/>
          <p:cNvSpPr txBox="1">
            <a:spLocks noChangeArrowheads="1"/>
          </p:cNvSpPr>
          <p:nvPr/>
        </p:nvSpPr>
        <p:spPr bwMode="auto">
          <a:xfrm>
            <a:off x="149054" y="960661"/>
            <a:ext cx="8914264" cy="70788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/>
              <a:t>1, Define [counter] section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/>
              <a:t>2, Use this function by setting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ctmin</a:t>
            </a:r>
            <a:r>
              <a:rPr lang="en-US" altLang="ja-JP" sz="2000" dirty="0" smtClean="0">
                <a:solidFill>
                  <a:srgbClr val="FF0000"/>
                </a:solidFill>
              </a:rPr>
              <a:t>(</a:t>
            </a:r>
            <a:r>
              <a:rPr lang="en-US" altLang="ja-JP" sz="2000" i="1" dirty="0" err="1" smtClean="0">
                <a:solidFill>
                  <a:srgbClr val="FF0000"/>
                </a:solidFill>
              </a:rPr>
              <a:t>i</a:t>
            </a:r>
            <a:r>
              <a:rPr lang="en-US" altLang="ja-JP" sz="2000" dirty="0" smtClean="0">
                <a:solidFill>
                  <a:srgbClr val="FF0000"/>
                </a:solidFill>
              </a:rPr>
              <a:t>),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ctmax</a:t>
            </a:r>
            <a:r>
              <a:rPr lang="en-US" altLang="ja-JP" sz="2000" dirty="0" smtClean="0">
                <a:solidFill>
                  <a:srgbClr val="FF0000"/>
                </a:solidFill>
              </a:rPr>
              <a:t>(</a:t>
            </a:r>
            <a:r>
              <a:rPr lang="en-US" altLang="ja-JP" sz="2000" i="1" dirty="0" err="1" smtClean="0">
                <a:solidFill>
                  <a:srgbClr val="FF0000"/>
                </a:solidFill>
              </a:rPr>
              <a:t>i</a:t>
            </a:r>
            <a:r>
              <a:rPr lang="en-US" altLang="ja-JP" sz="2000" dirty="0" smtClean="0">
                <a:solidFill>
                  <a:srgbClr val="FF0000"/>
                </a:solidFill>
              </a:rPr>
              <a:t>)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in each tally section (</a:t>
            </a:r>
            <a:r>
              <a:rPr lang="en-US" altLang="ja-JP" sz="2000" i="1" dirty="0" err="1" smtClean="0"/>
              <a:t>i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is counter ID).</a:t>
            </a:r>
            <a:endParaRPr lang="ja-JP" altLang="en-US" sz="2000" dirty="0"/>
          </a:p>
        </p:txBody>
      </p:sp>
      <p:cxnSp>
        <p:nvCxnSpPr>
          <p:cNvPr id="18" name="直線矢印コネクタ 17"/>
          <p:cNvCxnSpPr>
            <a:stCxn id="23565" idx="0"/>
          </p:cNvCxnSpPr>
          <p:nvPr/>
        </p:nvCxnSpPr>
        <p:spPr>
          <a:xfrm flipH="1" flipV="1">
            <a:off x="2764254" y="3700492"/>
            <a:ext cx="78294" cy="1282106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角丸四角形 4"/>
          <p:cNvSpPr/>
          <p:nvPr/>
        </p:nvSpPr>
        <p:spPr>
          <a:xfrm>
            <a:off x="1997487" y="3023645"/>
            <a:ext cx="2777914" cy="661988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41"/>
          <p:cNvSpPr txBox="1">
            <a:spLocks noChangeArrowheads="1"/>
          </p:cNvSpPr>
          <p:nvPr/>
        </p:nvSpPr>
        <p:spPr bwMode="auto">
          <a:xfrm>
            <a:off x="233745" y="3933056"/>
            <a:ext cx="1961991" cy="707886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</a:rPr>
              <a:t>Cells </a:t>
            </a:r>
            <a:r>
              <a:rPr lang="en-US" altLang="ja-JP" sz="2000" dirty="0" smtClean="0">
                <a:solidFill>
                  <a:srgbClr val="000000"/>
                </a:solidFill>
              </a:rPr>
              <a:t>to activate </a:t>
            </a:r>
            <a:r>
              <a:rPr lang="en-US" altLang="ja-JP" sz="2000" dirty="0">
                <a:solidFill>
                  <a:srgbClr val="000000"/>
                </a:solidFill>
              </a:rPr>
              <a:t>this counter</a:t>
            </a:r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766178" y="3354639"/>
            <a:ext cx="565462" cy="57841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5505585" y="3373986"/>
            <a:ext cx="3007384" cy="180474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000" dirty="0">
                <a:solidFill>
                  <a:srgbClr val="3333CC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Event Types</a:t>
            </a:r>
          </a:p>
          <a:p>
            <a:pPr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  </a:t>
            </a:r>
            <a:r>
              <a:rPr lang="en-US" altLang="ja-JP" sz="2000" dirty="0">
                <a:solidFill>
                  <a:srgbClr val="FF0000"/>
                </a:solidFill>
              </a:rPr>
              <a:t>in</a:t>
            </a:r>
            <a:r>
              <a:rPr lang="en-US" altLang="ja-JP" sz="2000" dirty="0">
                <a:solidFill>
                  <a:srgbClr val="000000"/>
                </a:solidFill>
              </a:rPr>
              <a:t>: Enter the cell</a:t>
            </a:r>
          </a:p>
          <a:p>
            <a:pPr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  </a:t>
            </a:r>
            <a:r>
              <a:rPr lang="en-US" altLang="ja-JP" sz="2000" dirty="0">
                <a:solidFill>
                  <a:srgbClr val="FF0000"/>
                </a:solidFill>
              </a:rPr>
              <a:t>out</a:t>
            </a:r>
            <a:r>
              <a:rPr lang="en-US" altLang="ja-JP" sz="2000" dirty="0">
                <a:solidFill>
                  <a:srgbClr val="000000"/>
                </a:solidFill>
              </a:rPr>
              <a:t>: Exit from the cell</a:t>
            </a:r>
          </a:p>
          <a:p>
            <a:pPr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 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coll</a:t>
            </a:r>
            <a:r>
              <a:rPr lang="en-US" altLang="ja-JP" sz="2000" dirty="0" smtClean="0">
                <a:solidFill>
                  <a:schemeClr val="tx1"/>
                </a:solidFill>
              </a:rPr>
              <a:t>: </a:t>
            </a:r>
            <a:r>
              <a:rPr lang="en-US" altLang="ja-JP" sz="2000" dirty="0">
                <a:solidFill>
                  <a:srgbClr val="000000"/>
                </a:solidFill>
              </a:rPr>
              <a:t>React in the </a:t>
            </a:r>
            <a:r>
              <a:rPr lang="en-US" altLang="ja-JP" sz="2000" dirty="0" smtClean="0">
                <a:solidFill>
                  <a:srgbClr val="000000"/>
                </a:solidFill>
              </a:rPr>
              <a:t>cell</a:t>
            </a:r>
            <a:r>
              <a:rPr lang="en-US" altLang="ja-JP" sz="2000" dirty="0">
                <a:solidFill>
                  <a:srgbClr val="FF0000"/>
                </a:solidFill>
              </a:rPr>
              <a:t>*</a:t>
            </a:r>
            <a:endParaRPr lang="en-US" altLang="ja-JP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ja-JP" sz="2000" dirty="0" smtClean="0">
                <a:solidFill>
                  <a:srgbClr val="000000"/>
                </a:solidFill>
              </a:rPr>
              <a:t>  </a:t>
            </a:r>
            <a:r>
              <a:rPr lang="en-US" altLang="ja-JP" sz="2000" dirty="0" smtClean="0">
                <a:solidFill>
                  <a:srgbClr val="FF0000"/>
                </a:solidFill>
              </a:rPr>
              <a:t>ref</a:t>
            </a:r>
            <a:r>
              <a:rPr lang="en-US" altLang="ja-JP" sz="2000" dirty="0">
                <a:solidFill>
                  <a:srgbClr val="000000"/>
                </a:solidFill>
              </a:rPr>
              <a:t>: Reflected by the cell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208321" y="1982430"/>
            <a:ext cx="3711079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solidFill>
                  <a:srgbClr val="FF0000"/>
                </a:solidFill>
              </a:rPr>
              <a:t>Counter</a:t>
            </a:r>
            <a:r>
              <a:rPr lang="en-US" altLang="ja-JP" sz="2000" dirty="0" smtClean="0">
                <a:solidFill>
                  <a:srgbClr val="000000"/>
                </a:solidFill>
              </a:rPr>
              <a:t>: counter ID (up to 3)</a:t>
            </a:r>
            <a:endParaRPr lang="en-US" altLang="ja-JP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ja-JP" sz="2000" dirty="0" smtClean="0">
                <a:solidFill>
                  <a:srgbClr val="FF0000"/>
                </a:solidFill>
              </a:rPr>
              <a:t>part</a:t>
            </a:r>
            <a:r>
              <a:rPr lang="en-US" altLang="ja-JP" sz="2000" dirty="0" smtClean="0">
                <a:solidFill>
                  <a:srgbClr val="000000"/>
                </a:solidFill>
              </a:rPr>
              <a:t>: Particle species to which this counter is applied. 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8" y="-24340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ja-JP" sz="4800" dirty="0" smtClean="0"/>
              <a:t>Detailed classification of </a:t>
            </a:r>
            <a:r>
              <a:rPr lang="en-US" altLang="ja-JP" sz="4800" dirty="0" err="1" smtClean="0"/>
              <a:t>coll</a:t>
            </a:r>
            <a:endParaRPr lang="en-US" altLang="ja-JP" sz="4800" dirty="0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6129041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[counter]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A0320544-2F00-41DA-920B-918563DF430A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41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86594" y="2861370"/>
            <a:ext cx="4961869" cy="35394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/>
              <a:t>atom: </a:t>
            </a:r>
            <a:r>
              <a:rPr lang="en-US" altLang="ja-JP" dirty="0" smtClean="0"/>
              <a:t>atomic interactions</a:t>
            </a:r>
            <a:endParaRPr lang="en-US" altLang="ja-JP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err="1"/>
              <a:t>delt</a:t>
            </a:r>
            <a:r>
              <a:rPr lang="en-US" altLang="ja-JP" sz="2000" dirty="0"/>
              <a:t>: </a:t>
            </a:r>
            <a:r>
              <a:rPr lang="en-US" altLang="ja-JP" sz="2000" dirty="0" smtClean="0"/>
              <a:t>delta-ray production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err="1" smtClean="0"/>
              <a:t>knoe</a:t>
            </a:r>
            <a:r>
              <a:rPr lang="en-US" altLang="ja-JP" sz="2000" dirty="0" smtClean="0"/>
              <a:t>: knock-on electrons production by electrons and positrons</a:t>
            </a: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err="1"/>
              <a:t>fluo</a:t>
            </a:r>
            <a:r>
              <a:rPr lang="en-US" altLang="ja-JP" sz="2000" dirty="0"/>
              <a:t>: fluorescence x-ray production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err="1"/>
              <a:t>auge</a:t>
            </a:r>
            <a:r>
              <a:rPr lang="en-US" altLang="ja-JP" sz="2000" dirty="0"/>
              <a:t>: </a:t>
            </a:r>
            <a:r>
              <a:rPr lang="en-US" altLang="ja-JP" sz="2000" dirty="0" smtClean="0"/>
              <a:t>Auger</a:t>
            </a:r>
            <a:r>
              <a:rPr lang="ja-JP" altLang="en-US" sz="2000" dirty="0" smtClean="0"/>
              <a:t> </a:t>
            </a:r>
            <a:r>
              <a:rPr lang="en-US" altLang="ja-JP" sz="2000" dirty="0"/>
              <a:t>electron </a:t>
            </a:r>
            <a:r>
              <a:rPr lang="en-US" altLang="ja-JP" sz="2000" dirty="0" smtClean="0"/>
              <a:t>production</a:t>
            </a: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err="1"/>
              <a:t>brem</a:t>
            </a:r>
            <a:r>
              <a:rPr lang="en-US" altLang="ja-JP" sz="2000" dirty="0"/>
              <a:t>: </a:t>
            </a:r>
            <a:r>
              <a:rPr lang="en-US" altLang="ja-JP" sz="2000" dirty="0" smtClean="0"/>
              <a:t>Bremsstrahlung</a:t>
            </a: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err="1"/>
              <a:t>phel</a:t>
            </a:r>
            <a:r>
              <a:rPr lang="en-US" altLang="ja-JP" sz="2000" dirty="0"/>
              <a:t>: </a:t>
            </a:r>
            <a:r>
              <a:rPr lang="en-US" altLang="ja-JP" sz="2000" dirty="0" smtClean="0"/>
              <a:t>photoelectric effect</a:t>
            </a: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err="1"/>
              <a:t>cmpt</a:t>
            </a:r>
            <a:r>
              <a:rPr lang="en-US" altLang="ja-JP" sz="2000" dirty="0"/>
              <a:t>: </a:t>
            </a:r>
            <a:r>
              <a:rPr lang="en-US" altLang="ja-JP" sz="2000" dirty="0" smtClean="0"/>
              <a:t>Compton scatterings</a:t>
            </a: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err="1"/>
              <a:t>pprd</a:t>
            </a:r>
            <a:r>
              <a:rPr lang="en-US" altLang="ja-JP" sz="2000" dirty="0"/>
              <a:t>: </a:t>
            </a:r>
            <a:r>
              <a:rPr lang="en-US" altLang="ja-JP" sz="2000" dirty="0" smtClean="0"/>
              <a:t>electron-positron pair production</a:t>
            </a: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err="1" smtClean="0"/>
              <a:t>anih</a:t>
            </a:r>
            <a:r>
              <a:rPr lang="en-US" altLang="ja-JP" sz="2000" dirty="0"/>
              <a:t>: electron-positron pairs </a:t>
            </a:r>
            <a:r>
              <a:rPr lang="en-US" altLang="ja-JP" sz="2000" dirty="0" smtClean="0"/>
              <a:t>annihilation</a:t>
            </a:r>
            <a:endParaRPr lang="en-US" altLang="ja-JP" sz="2000" dirty="0"/>
          </a:p>
        </p:txBody>
      </p:sp>
      <p:sp>
        <p:nvSpPr>
          <p:cNvPr id="24584" name="テキスト ボックス 2"/>
          <p:cNvSpPr txBox="1">
            <a:spLocks noChangeArrowheads="1"/>
          </p:cNvSpPr>
          <p:nvPr/>
        </p:nvSpPr>
        <p:spPr bwMode="auto">
          <a:xfrm>
            <a:off x="1282055" y="620688"/>
            <a:ext cx="69029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err="1" smtClean="0">
                <a:solidFill>
                  <a:srgbClr val="FF0000"/>
                </a:solidFill>
              </a:rPr>
              <a:t>coll</a:t>
            </a:r>
            <a:r>
              <a:rPr lang="en-US" altLang="ja-JP" dirty="0" smtClean="0"/>
              <a:t> is classified as </a:t>
            </a:r>
            <a:r>
              <a:rPr lang="en-US" altLang="ja-JP" dirty="0" err="1" smtClean="0">
                <a:solidFill>
                  <a:srgbClr val="FF0000"/>
                </a:solidFill>
              </a:rPr>
              <a:t>nucl</a:t>
            </a:r>
            <a:r>
              <a:rPr lang="en-US" altLang="ja-JP" dirty="0" smtClean="0"/>
              <a:t>, </a:t>
            </a:r>
            <a:r>
              <a:rPr lang="en-US" altLang="ja-JP" dirty="0" smtClean="0">
                <a:solidFill>
                  <a:srgbClr val="FF0000"/>
                </a:solidFill>
              </a:rPr>
              <a:t>atom</a:t>
            </a:r>
            <a:r>
              <a:rPr lang="en-US" altLang="ja-JP" dirty="0" smtClean="0"/>
              <a:t>, and </a:t>
            </a:r>
            <a:r>
              <a:rPr lang="en-US" altLang="ja-JP" dirty="0" err="1" smtClean="0">
                <a:solidFill>
                  <a:srgbClr val="FF0000"/>
                </a:solidFill>
              </a:rPr>
              <a:t>dcay</a:t>
            </a:r>
            <a:r>
              <a:rPr lang="en-US" altLang="ja-JP" dirty="0" smtClean="0"/>
              <a:t>. Furthermore, </a:t>
            </a:r>
            <a:r>
              <a:rPr lang="en-US" altLang="ja-JP" dirty="0" err="1" smtClean="0">
                <a:solidFill>
                  <a:srgbClr val="FF0000"/>
                </a:solidFill>
              </a:rPr>
              <a:t>nucl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/>
              <a:t>and </a:t>
            </a:r>
            <a:r>
              <a:rPr lang="en-US" altLang="ja-JP" dirty="0" smtClean="0">
                <a:solidFill>
                  <a:srgbClr val="FF0000"/>
                </a:solidFill>
              </a:rPr>
              <a:t>atom </a:t>
            </a:r>
            <a:r>
              <a:rPr lang="en-US" altLang="ja-JP" dirty="0" smtClean="0"/>
              <a:t>have 3 and 8 channels, respectively.</a:t>
            </a:r>
            <a:endParaRPr lang="ja-JP" altLang="en-US" dirty="0"/>
          </a:p>
        </p:txBody>
      </p:sp>
      <p:sp>
        <p:nvSpPr>
          <p:cNvPr id="24585" name="テキスト ボックス 17"/>
          <p:cNvSpPr txBox="1">
            <a:spLocks noChangeArrowheads="1"/>
          </p:cNvSpPr>
          <p:nvPr/>
        </p:nvSpPr>
        <p:spPr bwMode="auto">
          <a:xfrm>
            <a:off x="3779912" y="6423719"/>
            <a:ext cx="2760692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err="1"/>
              <a:t>dcay</a:t>
            </a:r>
            <a:r>
              <a:rPr lang="en-US" altLang="ja-JP" dirty="0"/>
              <a:t>: </a:t>
            </a:r>
            <a:r>
              <a:rPr lang="en-US" altLang="ja-JP" dirty="0" smtClean="0"/>
              <a:t>particle decays</a:t>
            </a:r>
            <a:endParaRPr lang="en-US" altLang="ja-JP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86596" y="1412776"/>
            <a:ext cx="3289683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err="1"/>
              <a:t>nucl</a:t>
            </a:r>
            <a:r>
              <a:rPr lang="en-US" altLang="ja-JP" dirty="0"/>
              <a:t>: </a:t>
            </a:r>
            <a:r>
              <a:rPr lang="en-US" altLang="ja-JP" dirty="0" smtClean="0"/>
              <a:t>nuclear interactions</a:t>
            </a:r>
            <a:endParaRPr lang="en-US" altLang="ja-JP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smtClean="0"/>
              <a:t>elst: </a:t>
            </a:r>
            <a:r>
              <a:rPr lang="en-US" altLang="ja-JP" sz="2000" dirty="0" smtClean="0"/>
              <a:t>elastic scatterings</a:t>
            </a: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err="1"/>
              <a:t>iels</a:t>
            </a:r>
            <a:r>
              <a:rPr lang="en-US" altLang="ja-JP" sz="2000" dirty="0"/>
              <a:t>: </a:t>
            </a:r>
            <a:r>
              <a:rPr lang="en-US" altLang="ja-JP" sz="2000" dirty="0" smtClean="0"/>
              <a:t>inelastic scatterings</a:t>
            </a: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dirty="0" err="1"/>
              <a:t>fiss</a:t>
            </a:r>
            <a:r>
              <a:rPr lang="en-US" altLang="ja-JP" sz="2000" dirty="0"/>
              <a:t>: </a:t>
            </a:r>
            <a:r>
              <a:rPr lang="en-US" altLang="ja-JP" sz="2000" dirty="0" smtClean="0"/>
              <a:t>fissions</a:t>
            </a:r>
            <a:endParaRPr lang="en-US" altLang="ja-JP" sz="2000" dirty="0"/>
          </a:p>
        </p:txBody>
      </p:sp>
      <p:sp>
        <p:nvSpPr>
          <p:cNvPr id="24587" name="テキスト ボックス 3"/>
          <p:cNvSpPr txBox="1">
            <a:spLocks noChangeArrowheads="1"/>
          </p:cNvSpPr>
          <p:nvPr/>
        </p:nvSpPr>
        <p:spPr bwMode="auto">
          <a:xfrm>
            <a:off x="591445" y="1427932"/>
            <a:ext cx="1915909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err="1"/>
              <a:t>coll</a:t>
            </a:r>
            <a:r>
              <a:rPr lang="en-US" altLang="ja-JP" dirty="0"/>
              <a:t>: </a:t>
            </a:r>
            <a:r>
              <a:rPr lang="en-US" altLang="ja-JP" dirty="0" smtClean="0"/>
              <a:t>reactions</a:t>
            </a:r>
            <a:endParaRPr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3059832" y="1670000"/>
            <a:ext cx="7532" cy="49578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2507355" y="1670000"/>
            <a:ext cx="1279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3060229" y="3156670"/>
            <a:ext cx="7263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3067364" y="6627810"/>
            <a:ext cx="730881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36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[counter]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F7D817CE-58BF-4999-8AA3-CE6EA29F58DE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42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5608" name="Text Box 1030"/>
          <p:cNvSpPr txBox="1">
            <a:spLocks noChangeArrowheads="1"/>
          </p:cNvSpPr>
          <p:nvPr/>
        </p:nvSpPr>
        <p:spPr bwMode="auto">
          <a:xfrm>
            <a:off x="341313" y="908050"/>
            <a:ext cx="1674812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counter.inp</a:t>
            </a: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2699792" y="982346"/>
            <a:ext cx="4536504" cy="40011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latin typeface="+mn-lt"/>
              </a:rPr>
              <a:t>Execute PHITS by setting </a:t>
            </a:r>
            <a:r>
              <a:rPr lang="en-US" altLang="ja-JP" sz="2000" dirty="0" err="1" smtClean="0">
                <a:latin typeface="+mn-lt"/>
              </a:rPr>
              <a:t>icntl</a:t>
            </a:r>
            <a:r>
              <a:rPr lang="en-US" altLang="ja-JP" sz="2000" dirty="0" smtClean="0">
                <a:latin typeface="+mn-lt"/>
              </a:rPr>
              <a:t>=8 and 0.</a:t>
            </a:r>
            <a:endParaRPr lang="en-US" altLang="ja-JP" sz="2000" dirty="0">
              <a:latin typeface="+mn-lt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15900" y="-127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/>
              <a:t>Confirmation of initial setting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10670" r="8600" b="6474"/>
          <a:stretch/>
        </p:blipFill>
        <p:spPr bwMode="auto">
          <a:xfrm>
            <a:off x="4494512" y="1615282"/>
            <a:ext cx="4520826" cy="210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030"/>
          <p:cNvSpPr txBox="1">
            <a:spLocks noChangeArrowheads="1"/>
          </p:cNvSpPr>
          <p:nvPr/>
        </p:nvSpPr>
        <p:spPr bwMode="auto">
          <a:xfrm>
            <a:off x="5432551" y="5929253"/>
            <a:ext cx="2549544" cy="40011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track_xz</a:t>
            </a:r>
            <a:r>
              <a:rPr lang="en-US" altLang="ja-JP" sz="2000" dirty="0" smtClean="0">
                <a:solidFill>
                  <a:srgbClr val="000000"/>
                </a:solidFill>
                <a:latin typeface="Tahoma" pitchFamily="34" charset="0"/>
              </a:rPr>
              <a:t>.eps</a:t>
            </a:r>
            <a:r>
              <a:rPr lang="en-US" altLang="ja-JP" sz="2000" dirty="0"/>
              <a:t>(1</a:t>
            </a:r>
            <a:r>
              <a:rPr lang="en-US" altLang="ja-JP" sz="2000" baseline="30000" dirty="0"/>
              <a:t>st</a:t>
            </a:r>
            <a:r>
              <a:rPr lang="en-US" altLang="ja-JP" sz="2000" dirty="0"/>
              <a:t> page</a:t>
            </a:r>
            <a:r>
              <a:rPr lang="en-US" altLang="ja-JP" sz="2000" dirty="0" smtClean="0"/>
              <a:t>)</a:t>
            </a:r>
            <a:endParaRPr lang="ja-JP" altLang="en-US" sz="2000" dirty="0"/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540891" y="1685113"/>
            <a:ext cx="3311029" cy="44828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[ S o u r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s-type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proj =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neutron</a:t>
            </a: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      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e0 =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150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 smtClean="0">
                <a:solidFill>
                  <a:srgbClr val="000000"/>
                </a:solidFill>
                <a:latin typeface="Tahoma" pitchFamily="34" charset="0"/>
              </a:rPr>
              <a:t>・ </a:t>
            </a: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[ M a t e r i a l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MAT[ 1 ]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     Fe   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1.0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MAT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[ 2 ]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     H     -0.023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     C     -0.0023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        O     -1.22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[ C e l l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 dirty="0">
                <a:solidFill>
                  <a:srgbClr val="000000"/>
                </a:solidFill>
                <a:latin typeface="Tahoma" pitchFamily="34" charset="0"/>
              </a:rPr>
              <a:t> 100    -1        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 dirty="0">
                <a:solidFill>
                  <a:srgbClr val="000000"/>
                </a:solidFill>
                <a:latin typeface="Tahoma" pitchFamily="34" charset="0"/>
              </a:rPr>
              <a:t> 102     1 </a:t>
            </a:r>
            <a:r>
              <a:rPr lang="fr-FR" altLang="ja-JP" sz="1400" dirty="0" smtClean="0">
                <a:solidFill>
                  <a:srgbClr val="000000"/>
                </a:solidFill>
                <a:latin typeface="Tahoma" pitchFamily="34" charset="0"/>
              </a:rPr>
              <a:t>-7.86   </a:t>
            </a:r>
            <a:r>
              <a:rPr lang="fr-FR" altLang="ja-JP" sz="1400" dirty="0">
                <a:solidFill>
                  <a:srgbClr val="000000"/>
                </a:solidFill>
                <a:latin typeface="Tahoma" pitchFamily="34" charset="0"/>
              </a:rPr>
              <a:t>-11  12  -13  trcl=2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 dirty="0">
                <a:solidFill>
                  <a:srgbClr val="000000"/>
                </a:solidFill>
                <a:latin typeface="Tahoma" pitchFamily="34" charset="0"/>
              </a:rPr>
              <a:t> 103     2 </a:t>
            </a:r>
            <a:r>
              <a:rPr lang="fr-FR" altLang="ja-JP" sz="1400" dirty="0" smtClean="0">
                <a:solidFill>
                  <a:srgbClr val="000000"/>
                </a:solidFill>
                <a:latin typeface="Tahoma" pitchFamily="34" charset="0"/>
              </a:rPr>
              <a:t>-2.302 </a:t>
            </a:r>
            <a:r>
              <a:rPr lang="fr-FR" altLang="ja-JP" sz="1400" dirty="0">
                <a:solidFill>
                  <a:srgbClr val="000000"/>
                </a:solidFill>
                <a:latin typeface="Tahoma" pitchFamily="34" charset="0"/>
              </a:rPr>
              <a:t>-11  12  -13  trcl=3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 dirty="0">
                <a:solidFill>
                  <a:srgbClr val="000000"/>
                </a:solidFill>
                <a:latin typeface="Tahoma" pitchFamily="34" charset="0"/>
              </a:rPr>
              <a:t> 110     0        -10  #102 #</a:t>
            </a:r>
            <a:r>
              <a:rPr lang="fr-FR" altLang="ja-JP" sz="1400" dirty="0" smtClean="0">
                <a:solidFill>
                  <a:srgbClr val="000000"/>
                </a:solidFill>
                <a:latin typeface="Tahoma" pitchFamily="34" charset="0"/>
              </a:rPr>
              <a:t>103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223701" y="1500447"/>
            <a:ext cx="8402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00" dirty="0" err="1" smtClean="0"/>
              <a:t>icntl</a:t>
            </a:r>
            <a:r>
              <a:rPr kumimoji="1" lang="en-US" altLang="ja-JP" sz="1800" dirty="0" smtClean="0"/>
              <a:t>=8</a:t>
            </a:r>
            <a:endParaRPr kumimoji="1" lang="ja-JP" altLang="en-US" sz="1800" dirty="0"/>
          </a:p>
        </p:txBody>
      </p:sp>
      <p:sp>
        <p:nvSpPr>
          <p:cNvPr id="26" name="正方形/長方形 25"/>
          <p:cNvSpPr/>
          <p:nvPr/>
        </p:nvSpPr>
        <p:spPr>
          <a:xfrm>
            <a:off x="8460432" y="1500447"/>
            <a:ext cx="622829" cy="419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9153" r="4209" b="3246"/>
          <a:stretch/>
        </p:blipFill>
        <p:spPr bwMode="auto">
          <a:xfrm>
            <a:off x="4542109" y="3869058"/>
            <a:ext cx="4330429" cy="206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5813333" y="3789040"/>
            <a:ext cx="16610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00" dirty="0" err="1" smtClean="0"/>
              <a:t>icntl</a:t>
            </a:r>
            <a:r>
              <a:rPr kumimoji="1" lang="en-US" altLang="ja-JP" sz="1800" dirty="0" smtClean="0"/>
              <a:t>=0, neutron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4611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-127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ja-JP" sz="4800" dirty="0" smtClean="0"/>
              <a:t>Confirmation of [</a:t>
            </a:r>
            <a:r>
              <a:rPr lang="en-US" altLang="ja-JP" sz="4800" dirty="0" smtClean="0"/>
              <a:t>t-track]</a:t>
            </a:r>
            <a:endParaRPr lang="en-US" altLang="ja-JP" sz="4800" dirty="0" smtClean="0"/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[counter]</a:t>
            </a:r>
          </a:p>
        </p:txBody>
      </p:sp>
      <p:sp>
        <p:nvSpPr>
          <p:cNvPr id="26632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64ECA101-C583-4746-ADF7-5129D33CD94A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43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2951" r="8616" b="3935"/>
          <a:stretch/>
        </p:blipFill>
        <p:spPr bwMode="auto">
          <a:xfrm>
            <a:off x="4449266" y="2643170"/>
            <a:ext cx="3219411" cy="283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10670" r="8600" b="6474"/>
          <a:stretch/>
        </p:blipFill>
        <p:spPr bwMode="auto">
          <a:xfrm>
            <a:off x="4731839" y="1011376"/>
            <a:ext cx="3421561" cy="159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030"/>
          <p:cNvSpPr txBox="1">
            <a:spLocks noChangeArrowheads="1"/>
          </p:cNvSpPr>
          <p:nvPr/>
        </p:nvSpPr>
        <p:spPr bwMode="auto">
          <a:xfrm>
            <a:off x="5548320" y="5475250"/>
            <a:ext cx="1461106" cy="40011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 smtClean="0">
                <a:solidFill>
                  <a:srgbClr val="000000"/>
                </a:solidFill>
                <a:latin typeface="Tahoma" pitchFamily="34" charset="0"/>
              </a:rPr>
              <a:t>track_z</a:t>
            </a: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</a:rPr>
              <a:t>.eps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7689037" y="908720"/>
            <a:ext cx="483363" cy="419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0"/>
          <p:cNvSpPr txBox="1">
            <a:spLocks noChangeArrowheads="1"/>
          </p:cNvSpPr>
          <p:nvPr/>
        </p:nvSpPr>
        <p:spPr bwMode="auto">
          <a:xfrm>
            <a:off x="4355976" y="5854164"/>
            <a:ext cx="4248472" cy="646331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/>
              <a:t>Depth distribution of effective dose based on ICRP103(AP irradiation) in the concrete.</a:t>
            </a:r>
            <a:endParaRPr lang="en-US" altLang="ja-JP" sz="1800" dirty="0" smtClean="0"/>
          </a:p>
        </p:txBody>
      </p:sp>
      <p:sp>
        <p:nvSpPr>
          <p:cNvPr id="28" name="Text Box 1030"/>
          <p:cNvSpPr txBox="1">
            <a:spLocks noChangeArrowheads="1"/>
          </p:cNvSpPr>
          <p:nvPr/>
        </p:nvSpPr>
        <p:spPr bwMode="auto">
          <a:xfrm>
            <a:off x="341313" y="1301294"/>
            <a:ext cx="1674812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counter.inp</a:t>
            </a:r>
          </a:p>
        </p:txBody>
      </p:sp>
      <p:sp>
        <p:nvSpPr>
          <p:cNvPr id="29" name="Text Box 1031"/>
          <p:cNvSpPr txBox="1">
            <a:spLocks noChangeArrowheads="1"/>
          </p:cNvSpPr>
          <p:nvPr/>
        </p:nvSpPr>
        <p:spPr bwMode="auto">
          <a:xfrm>
            <a:off x="684138" y="1802730"/>
            <a:ext cx="3599830" cy="443458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 dirty="0">
                <a:solidFill>
                  <a:srgbClr val="000000"/>
                </a:solidFill>
                <a:latin typeface="Tahoma" pitchFamily="34" charset="0"/>
              </a:rPr>
              <a:t>[ T - T r a c k ]</a:t>
            </a:r>
            <a:endParaRPr lang="en-US" altLang="ja-JP" sz="14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z-type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zmin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30.0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zmax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40.0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    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nz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e-type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     ne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         0.0 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5000.0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   unit = 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 axis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  file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track_z.out</a:t>
            </a:r>
            <a:endParaRPr lang="en-US" altLang="ja-JP" sz="14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 part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en-US" altLang="ja-JP" sz="1400" dirty="0" err="1">
                <a:solidFill>
                  <a:srgbClr val="000000"/>
                </a:solidFill>
                <a:latin typeface="Tahoma" pitchFamily="34" charset="0"/>
              </a:rPr>
              <a:t>gshow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= 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epsout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  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angel =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ymin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(1.E-6) 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ymax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(6.E-6)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y-txt = Effective dose [$\</a:t>
            </a:r>
            <a:r>
              <a:rPr lang="en-US" altLang="ja-JP" sz="1400" dirty="0" err="1">
                <a:solidFill>
                  <a:srgbClr val="000000"/>
                </a:solidFill>
                <a:latin typeface="Tahoma" pitchFamily="34" charset="0"/>
              </a:rPr>
              <a:t>mu$Sv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/source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 multiplier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    mat          mset1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    all          ( 1e-6 -202 )</a:t>
            </a:r>
          </a:p>
        </p:txBody>
      </p:sp>
    </p:spTree>
    <p:extLst>
      <p:ext uri="{BB962C8B-B14F-4D97-AF65-F5344CB8AC3E}">
        <p14:creationId xmlns:p14="http://schemas.microsoft.com/office/powerpoint/2010/main" val="40092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10670" r="8600" b="6474"/>
          <a:stretch/>
        </p:blipFill>
        <p:spPr bwMode="auto">
          <a:xfrm>
            <a:off x="4139952" y="3537766"/>
            <a:ext cx="4608511" cy="214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8C69DA2-9F85-48EB-82AF-CCA0E88E93F5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44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" name="Text Box 1030"/>
          <p:cNvSpPr txBox="1">
            <a:spLocks noChangeArrowheads="1"/>
          </p:cNvSpPr>
          <p:nvPr/>
        </p:nvSpPr>
        <p:spPr bwMode="auto">
          <a:xfrm>
            <a:off x="341313" y="2362005"/>
            <a:ext cx="1674812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counter.inp</a:t>
            </a: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539552" y="2838267"/>
            <a:ext cx="3024336" cy="3327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[ C o u n t e r ]</a:t>
            </a:r>
            <a:endParaRPr lang="en-US" altLang="ja-JP" sz="1400" dirty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itchFamily="34" charset="0"/>
              </a:rPr>
              <a:t> counter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itchFamily="34" charset="0"/>
              </a:rPr>
              <a:t>    part = </a:t>
            </a:r>
            <a:r>
              <a:rPr lang="en-US" altLang="ja-JP" sz="1400" dirty="0" smtClean="0">
                <a:latin typeface="Tahoma" pitchFamily="34" charset="0"/>
              </a:rPr>
              <a:t>neutron</a:t>
            </a:r>
            <a:endParaRPr lang="en-US" altLang="ja-JP" sz="1400" dirty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itchFamily="34" charset="0"/>
              </a:rPr>
              <a:t>  </a:t>
            </a:r>
            <a:r>
              <a:rPr lang="en-US" altLang="ja-JP" sz="1400" dirty="0" err="1">
                <a:latin typeface="Tahoma" pitchFamily="34" charset="0"/>
              </a:rPr>
              <a:t>reg</a:t>
            </a:r>
            <a:r>
              <a:rPr lang="en-US" altLang="ja-JP" sz="1400" dirty="0">
                <a:latin typeface="Tahoma" pitchFamily="34" charset="0"/>
              </a:rPr>
              <a:t>   </a:t>
            </a:r>
            <a:r>
              <a:rPr lang="en-US" altLang="ja-JP" sz="1400" dirty="0" err="1" smtClean="0">
                <a:latin typeface="Tahoma" pitchFamily="34" charset="0"/>
              </a:rPr>
              <a:t>coll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102     1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 dirty="0">
                <a:solidFill>
                  <a:srgbClr val="000000"/>
                </a:solidFill>
                <a:latin typeface="Tahoma" pitchFamily="34" charset="0"/>
              </a:rPr>
              <a:t>[ T - T r a c k ]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file =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track_z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-c0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.out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multiplier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    mat          mset1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    all          ( 1e-6 -202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err="1">
                <a:solidFill>
                  <a:srgbClr val="FF0000"/>
                </a:solidFill>
                <a:latin typeface="Tahoma" pitchFamily="34" charset="0"/>
              </a:rPr>
              <a:t>ctmin</a:t>
            </a: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(1) =   0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ja-JP" sz="1400" dirty="0" err="1">
                <a:solidFill>
                  <a:srgbClr val="FF0000"/>
                </a:solidFill>
                <a:latin typeface="Tahoma" pitchFamily="34" charset="0"/>
              </a:rPr>
              <a:t>ctmax</a:t>
            </a: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(1) =   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0</a:t>
            </a:r>
            <a:endParaRPr lang="en-US" altLang="ja-JP" sz="1400" dirty="0">
              <a:solidFill>
                <a:srgbClr val="FF0000"/>
              </a:solidFill>
              <a:latin typeface="Tahoma" pitchFamily="34" charset="0"/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H="1">
            <a:off x="1547664" y="3307337"/>
            <a:ext cx="1048737" cy="54094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20"/>
          <p:cNvSpPr txBox="1">
            <a:spLocks noChangeArrowheads="1"/>
          </p:cNvSpPr>
          <p:nvPr/>
        </p:nvSpPr>
        <p:spPr bwMode="auto">
          <a:xfrm>
            <a:off x="2483767" y="2868981"/>
            <a:ext cx="4999935" cy="707886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When a </a:t>
            </a:r>
            <a:r>
              <a:rPr lang="en-US" altLang="ja-JP" sz="2000" dirty="0" smtClean="0"/>
              <a:t>neutron </a:t>
            </a:r>
            <a:r>
              <a:rPr lang="en-US" altLang="ja-JP" sz="2000" dirty="0"/>
              <a:t>occurs a collision in cell 102, its counter increases by 1.</a:t>
            </a:r>
            <a:endParaRPr lang="ja-JP" altLang="en-US" sz="2000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[counter]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8153400" y="3269034"/>
            <a:ext cx="710854" cy="438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>
            <a:off x="1091409" y="4826445"/>
            <a:ext cx="12241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右中かっこ 26"/>
          <p:cNvSpPr/>
          <p:nvPr/>
        </p:nvSpPr>
        <p:spPr>
          <a:xfrm>
            <a:off x="1825189" y="5686567"/>
            <a:ext cx="288925" cy="478737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8" name="テキスト ボックス 27"/>
          <p:cNvSpPr txBox="1">
            <a:spLocks noChangeArrowheads="1"/>
          </p:cNvSpPr>
          <p:nvPr/>
        </p:nvSpPr>
        <p:spPr bwMode="auto">
          <a:xfrm>
            <a:off x="1325900" y="652135"/>
            <a:ext cx="6630476" cy="8309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</a:rPr>
              <a:t>Estimate contribution of neutrons do NOT scatters in the iron material to the dose.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30" name="テキスト ボックス 20"/>
          <p:cNvSpPr txBox="1">
            <a:spLocks noChangeArrowheads="1"/>
          </p:cNvSpPr>
          <p:nvPr/>
        </p:nvSpPr>
        <p:spPr bwMode="auto">
          <a:xfrm>
            <a:off x="4799756" y="5683032"/>
            <a:ext cx="4072781" cy="646331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/>
              <a:t>How much is the contribution of high-energy neutrons passing through the iron?</a:t>
            </a:r>
            <a:endParaRPr lang="en-US" altLang="ja-JP" sz="1800" dirty="0" smtClean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50825" y="-30628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>
                <a:latin typeface="+mn-lt"/>
              </a:rPr>
              <a:t>Exercise</a:t>
            </a:r>
            <a:r>
              <a:rPr lang="en-US" altLang="ja-JP" sz="4800" kern="0" dirty="0" smtClean="0">
                <a:latin typeface="Century Gothic" panose="020B0502020202020204" pitchFamily="34" charset="0"/>
              </a:rPr>
              <a:t> 1</a:t>
            </a:r>
            <a:endParaRPr lang="ja-JP" altLang="en-US" sz="4800" kern="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25189" y="1434990"/>
            <a:ext cx="7632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Copy &amp; paste the [</a:t>
            </a:r>
            <a:r>
              <a:rPr lang="en-US" altLang="ja-JP" dirty="0" smtClean="0">
                <a:solidFill>
                  <a:srgbClr val="000000"/>
                </a:solidFill>
              </a:rPr>
              <a:t>t-track</a:t>
            </a:r>
            <a:r>
              <a:rPr lang="en-US" altLang="ja-JP" dirty="0" smtClean="0">
                <a:solidFill>
                  <a:srgbClr val="000000"/>
                </a:solidFill>
              </a:rPr>
              <a:t>] section with axis=z.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In one of the sections, add </a:t>
            </a:r>
            <a:r>
              <a:rPr lang="en-US" altLang="ja-JP" dirty="0" err="1">
                <a:solidFill>
                  <a:srgbClr val="000000"/>
                </a:solidFill>
              </a:rPr>
              <a:t>ctmin</a:t>
            </a:r>
            <a:r>
              <a:rPr lang="en-US" altLang="ja-JP" dirty="0">
                <a:solidFill>
                  <a:srgbClr val="000000"/>
                </a:solidFill>
              </a:rPr>
              <a:t>(1)=</a:t>
            </a:r>
            <a:r>
              <a:rPr lang="en-US" altLang="ja-JP" dirty="0" smtClean="0">
                <a:solidFill>
                  <a:srgbClr val="000000"/>
                </a:solidFill>
              </a:rPr>
              <a:t>0</a:t>
            </a:r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and  </a:t>
            </a:r>
            <a:r>
              <a:rPr lang="en-US" altLang="ja-JP" dirty="0" err="1">
                <a:solidFill>
                  <a:srgbClr val="000000"/>
                </a:solidFill>
              </a:rPr>
              <a:t>ctmax</a:t>
            </a:r>
            <a:r>
              <a:rPr lang="en-US" altLang="ja-JP" dirty="0">
                <a:solidFill>
                  <a:srgbClr val="000000"/>
                </a:solidFill>
              </a:rPr>
              <a:t>(1)=</a:t>
            </a:r>
            <a:r>
              <a:rPr lang="en-US" altLang="ja-JP" dirty="0" smtClean="0">
                <a:solidFill>
                  <a:srgbClr val="000000"/>
                </a:solidFill>
              </a:rPr>
              <a:t>0, and change the output file name.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21" name="テキスト ボックス 17"/>
          <p:cNvSpPr txBox="1">
            <a:spLocks noChangeArrowheads="1"/>
          </p:cNvSpPr>
          <p:nvPr/>
        </p:nvSpPr>
        <p:spPr bwMode="auto">
          <a:xfrm>
            <a:off x="2164279" y="5725705"/>
            <a:ext cx="2409378" cy="101566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</a:rPr>
              <a:t>Min &amp; Max values of the counter ID1 for tallied particle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8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4095" r="8433" b="2433"/>
          <a:stretch/>
        </p:blipFill>
        <p:spPr bwMode="auto">
          <a:xfrm>
            <a:off x="6192996" y="2117992"/>
            <a:ext cx="2817331" cy="244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" t="3389" r="11325" b="2893"/>
          <a:stretch/>
        </p:blipFill>
        <p:spPr bwMode="auto">
          <a:xfrm>
            <a:off x="3851920" y="2130550"/>
            <a:ext cx="2778204" cy="244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8C69DA2-9F85-48EB-82AF-CCA0E88E93F5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45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" name="Text Box 1030"/>
          <p:cNvSpPr txBox="1">
            <a:spLocks noChangeArrowheads="1"/>
          </p:cNvSpPr>
          <p:nvPr/>
        </p:nvSpPr>
        <p:spPr bwMode="auto">
          <a:xfrm>
            <a:off x="341313" y="1988840"/>
            <a:ext cx="1674812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counter.inp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[counter]</a:t>
            </a:r>
          </a:p>
        </p:txBody>
      </p:sp>
      <p:sp>
        <p:nvSpPr>
          <p:cNvPr id="23" name="Text Box 1030"/>
          <p:cNvSpPr txBox="1">
            <a:spLocks noChangeArrowheads="1"/>
          </p:cNvSpPr>
          <p:nvPr/>
        </p:nvSpPr>
        <p:spPr bwMode="auto">
          <a:xfrm>
            <a:off x="4745210" y="4572786"/>
            <a:ext cx="1461106" cy="40011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 smtClean="0">
                <a:solidFill>
                  <a:srgbClr val="000000"/>
                </a:solidFill>
                <a:latin typeface="Tahoma" pitchFamily="34" charset="0"/>
              </a:rPr>
              <a:t>track_z</a:t>
            </a: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</a:rPr>
              <a:t>.eps</a:t>
            </a:r>
          </a:p>
        </p:txBody>
      </p:sp>
      <p:sp>
        <p:nvSpPr>
          <p:cNvPr id="27" name="Text Box 1030"/>
          <p:cNvSpPr txBox="1">
            <a:spLocks noChangeArrowheads="1"/>
          </p:cNvSpPr>
          <p:nvPr/>
        </p:nvSpPr>
        <p:spPr bwMode="auto">
          <a:xfrm>
            <a:off x="6981407" y="4653136"/>
            <a:ext cx="1809919" cy="40011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 smtClean="0">
                <a:solidFill>
                  <a:srgbClr val="000000"/>
                </a:solidFill>
                <a:latin typeface="Tahoma" pitchFamily="34" charset="0"/>
              </a:rPr>
              <a:t>track_z-c0</a:t>
            </a:r>
            <a:r>
              <a:rPr lang="en-US" altLang="ja-JP" sz="2000" dirty="0" smtClean="0">
                <a:solidFill>
                  <a:srgbClr val="000000"/>
                </a:solidFill>
                <a:latin typeface="Tahoma" pitchFamily="34" charset="0"/>
              </a:rPr>
              <a:t>.eps</a:t>
            </a:r>
            <a:endParaRPr lang="en-US" altLang="ja-JP" sz="20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8" name="テキスト ボックス 20"/>
          <p:cNvSpPr txBox="1">
            <a:spLocks noChangeArrowheads="1"/>
          </p:cNvSpPr>
          <p:nvPr/>
        </p:nvSpPr>
        <p:spPr bwMode="auto">
          <a:xfrm>
            <a:off x="4067944" y="5229200"/>
            <a:ext cx="4589041" cy="92333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/>
              <a:t>High-energy neutrons which don’t scatter in the iron have dominant contribution to the dose in the deep region of the concrete.</a:t>
            </a:r>
            <a:endParaRPr lang="en-US" altLang="ja-JP" sz="1800" dirty="0" smtClean="0"/>
          </a:p>
        </p:txBody>
      </p:sp>
      <p:sp>
        <p:nvSpPr>
          <p:cNvPr id="31" name="Text Box 1030"/>
          <p:cNvSpPr txBox="1">
            <a:spLocks noChangeArrowheads="1"/>
          </p:cNvSpPr>
          <p:nvPr/>
        </p:nvSpPr>
        <p:spPr bwMode="auto">
          <a:xfrm>
            <a:off x="6876256" y="1865878"/>
            <a:ext cx="1945982" cy="707886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err="1" smtClean="0">
                <a:solidFill>
                  <a:srgbClr val="000000"/>
                </a:solidFill>
                <a:latin typeface="Tahoma" pitchFamily="34" charset="0"/>
              </a:rPr>
              <a:t>Unscattered</a:t>
            </a:r>
            <a:r>
              <a:rPr lang="en-US" altLang="ja-JP" sz="2000" dirty="0" smtClean="0">
                <a:solidFill>
                  <a:srgbClr val="000000"/>
                </a:solidFill>
                <a:latin typeface="Tahoma" pitchFamily="34" charset="0"/>
              </a:rPr>
              <a:t> particles in iron</a:t>
            </a:r>
            <a:endParaRPr lang="en-US" altLang="ja-JP" sz="20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" name="Text Box 1030"/>
          <p:cNvSpPr txBox="1">
            <a:spLocks noChangeArrowheads="1"/>
          </p:cNvSpPr>
          <p:nvPr/>
        </p:nvSpPr>
        <p:spPr bwMode="auto">
          <a:xfrm>
            <a:off x="5220072" y="1917937"/>
            <a:ext cx="727571" cy="40011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solidFill>
                  <a:srgbClr val="000000"/>
                </a:solidFill>
                <a:latin typeface="Tahoma" pitchFamily="34" charset="0"/>
              </a:rPr>
              <a:t>Total</a:t>
            </a:r>
            <a:endParaRPr lang="en-US" altLang="ja-JP" sz="20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2" name="Text Box 1031"/>
          <p:cNvSpPr txBox="1">
            <a:spLocks noChangeArrowheads="1"/>
          </p:cNvSpPr>
          <p:nvPr/>
        </p:nvSpPr>
        <p:spPr bwMode="auto">
          <a:xfrm>
            <a:off x="539552" y="2478227"/>
            <a:ext cx="3024336" cy="3327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[ C o u n t e r ]</a:t>
            </a:r>
            <a:endParaRPr lang="en-US" altLang="ja-JP" sz="1400" dirty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itchFamily="34" charset="0"/>
              </a:rPr>
              <a:t> counter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itchFamily="34" charset="0"/>
              </a:rPr>
              <a:t>    part = </a:t>
            </a:r>
            <a:r>
              <a:rPr lang="en-US" altLang="ja-JP" sz="1400" dirty="0" smtClean="0">
                <a:latin typeface="Tahoma" pitchFamily="34" charset="0"/>
              </a:rPr>
              <a:t>neutron</a:t>
            </a:r>
            <a:endParaRPr lang="en-US" altLang="ja-JP" sz="1400" dirty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itchFamily="34" charset="0"/>
              </a:rPr>
              <a:t>  </a:t>
            </a:r>
            <a:r>
              <a:rPr lang="en-US" altLang="ja-JP" sz="1400" dirty="0" err="1">
                <a:latin typeface="Tahoma" pitchFamily="34" charset="0"/>
              </a:rPr>
              <a:t>reg</a:t>
            </a:r>
            <a:r>
              <a:rPr lang="en-US" altLang="ja-JP" sz="1400" dirty="0">
                <a:latin typeface="Tahoma" pitchFamily="34" charset="0"/>
              </a:rPr>
              <a:t>   </a:t>
            </a:r>
            <a:r>
              <a:rPr lang="en-US" altLang="ja-JP" sz="1400" dirty="0" err="1" smtClean="0">
                <a:latin typeface="Tahoma" pitchFamily="34" charset="0"/>
              </a:rPr>
              <a:t>coll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102     1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 dirty="0">
                <a:solidFill>
                  <a:srgbClr val="000000"/>
                </a:solidFill>
                <a:latin typeface="Tahoma" pitchFamily="34" charset="0"/>
              </a:rPr>
              <a:t>[ T - T r a c k ]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file =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track_z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-c0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.out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multiplier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    mat          mset1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    all          ( 1e-6 -202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err="1">
                <a:solidFill>
                  <a:srgbClr val="FF0000"/>
                </a:solidFill>
                <a:latin typeface="Tahoma" pitchFamily="34" charset="0"/>
              </a:rPr>
              <a:t>ctmin</a:t>
            </a: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(1) =   0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ja-JP" sz="1400" dirty="0" err="1">
                <a:solidFill>
                  <a:srgbClr val="FF0000"/>
                </a:solidFill>
                <a:latin typeface="Tahoma" pitchFamily="34" charset="0"/>
              </a:rPr>
              <a:t>ctmax</a:t>
            </a: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(1) =   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0</a:t>
            </a:r>
            <a:endParaRPr lang="en-US" altLang="ja-JP" sz="14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50825" y="-315416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/>
              <a:t>Answer 1</a:t>
            </a:r>
            <a:endParaRPr lang="ja-JP" altLang="en-US" sz="4800" kern="0" dirty="0" smtClean="0"/>
          </a:p>
        </p:txBody>
      </p:sp>
      <p:sp>
        <p:nvSpPr>
          <p:cNvPr id="19" name="テキスト ボックス 18"/>
          <p:cNvSpPr txBox="1">
            <a:spLocks noChangeArrowheads="1"/>
          </p:cNvSpPr>
          <p:nvPr/>
        </p:nvSpPr>
        <p:spPr bwMode="auto">
          <a:xfrm>
            <a:off x="1000690" y="652134"/>
            <a:ext cx="7187069" cy="8309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</a:rPr>
              <a:t>Estimate contribution of neutrons which do NOT scatter in the iron material to the dose.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4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8C69DA2-9F85-48EB-82AF-CCA0E88E93F5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46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54962" y="1556792"/>
            <a:ext cx="7061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00"/>
                </a:solidFill>
              </a:rPr>
              <a:t>Copy &amp; </a:t>
            </a:r>
            <a:r>
              <a:rPr lang="en-US" altLang="ja-JP" dirty="0" smtClean="0">
                <a:solidFill>
                  <a:srgbClr val="000000"/>
                </a:solidFill>
              </a:rPr>
              <a:t>paste the </a:t>
            </a:r>
            <a:r>
              <a:rPr lang="en-US" altLang="ja-JP" dirty="0">
                <a:solidFill>
                  <a:srgbClr val="000000"/>
                </a:solidFill>
              </a:rPr>
              <a:t>[t-track] section with </a:t>
            </a:r>
            <a:r>
              <a:rPr lang="en-US" altLang="ja-JP" dirty="0" smtClean="0">
                <a:solidFill>
                  <a:srgbClr val="000000"/>
                </a:solidFill>
              </a:rPr>
              <a:t>axis=z</a:t>
            </a:r>
            <a:r>
              <a:rPr lang="en-US" altLang="ja-JP" dirty="0">
                <a:solidFill>
                  <a:srgbClr val="000000"/>
                </a:solidFill>
              </a:rPr>
              <a:t> again</a:t>
            </a:r>
            <a:r>
              <a:rPr lang="en-US" altLang="ja-JP" dirty="0" smtClean="0">
                <a:solidFill>
                  <a:srgbClr val="000000"/>
                </a:solidFill>
              </a:rPr>
              <a:t>.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In the third [t-track] section, set only </a:t>
            </a:r>
            <a:r>
              <a:rPr lang="en-US" altLang="ja-JP" dirty="0" err="1" smtClean="0">
                <a:solidFill>
                  <a:srgbClr val="000000"/>
                </a:solidFill>
              </a:rPr>
              <a:t>ctmin</a:t>
            </a:r>
            <a:r>
              <a:rPr lang="en-US" altLang="ja-JP" dirty="0" smtClean="0">
                <a:solidFill>
                  <a:srgbClr val="000000"/>
                </a:solidFill>
              </a:rPr>
              <a:t>(1</a:t>
            </a:r>
            <a:r>
              <a:rPr lang="en-US" altLang="ja-JP" dirty="0">
                <a:solidFill>
                  <a:srgbClr val="000000"/>
                </a:solidFill>
              </a:rPr>
              <a:t>)=</a:t>
            </a:r>
            <a:r>
              <a:rPr lang="en-US" altLang="ja-JP" dirty="0" smtClean="0">
                <a:solidFill>
                  <a:srgbClr val="000000"/>
                </a:solidFill>
              </a:rPr>
              <a:t>1.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Change the output file name.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6" name="Text Box 1030"/>
          <p:cNvSpPr txBox="1">
            <a:spLocks noChangeArrowheads="1"/>
          </p:cNvSpPr>
          <p:nvPr/>
        </p:nvSpPr>
        <p:spPr bwMode="auto">
          <a:xfrm>
            <a:off x="341313" y="2406219"/>
            <a:ext cx="1674812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counter.inp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[counter]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10670" r="8600" b="6474"/>
          <a:stretch/>
        </p:blipFill>
        <p:spPr bwMode="auto">
          <a:xfrm>
            <a:off x="4139952" y="3285136"/>
            <a:ext cx="4608511" cy="214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8153400" y="3269034"/>
            <a:ext cx="710854" cy="438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539552" y="2910275"/>
            <a:ext cx="2592288" cy="3327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[ C o u n t e r ]</a:t>
            </a:r>
            <a:endParaRPr lang="en-US" altLang="ja-JP" sz="1400" dirty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itchFamily="34" charset="0"/>
              </a:rPr>
              <a:t> counter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itchFamily="34" charset="0"/>
              </a:rPr>
              <a:t>    part = </a:t>
            </a:r>
            <a:r>
              <a:rPr lang="en-US" altLang="ja-JP" sz="1400" dirty="0" smtClean="0">
                <a:latin typeface="Tahoma" pitchFamily="34" charset="0"/>
              </a:rPr>
              <a:t>neutron</a:t>
            </a:r>
            <a:endParaRPr lang="en-US" altLang="ja-JP" sz="1400" dirty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itchFamily="34" charset="0"/>
              </a:rPr>
              <a:t>  </a:t>
            </a:r>
            <a:r>
              <a:rPr lang="en-US" altLang="ja-JP" sz="1400" dirty="0" err="1">
                <a:latin typeface="Tahoma" pitchFamily="34" charset="0"/>
              </a:rPr>
              <a:t>reg</a:t>
            </a:r>
            <a:r>
              <a:rPr lang="en-US" altLang="ja-JP" sz="1400" dirty="0">
                <a:latin typeface="Tahoma" pitchFamily="34" charset="0"/>
              </a:rPr>
              <a:t>   </a:t>
            </a:r>
            <a:r>
              <a:rPr lang="en-US" altLang="ja-JP" sz="1400" dirty="0" err="1" smtClean="0">
                <a:latin typeface="Tahoma" pitchFamily="34" charset="0"/>
              </a:rPr>
              <a:t>coll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102     1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 dirty="0">
                <a:solidFill>
                  <a:srgbClr val="000000"/>
                </a:solidFill>
                <a:latin typeface="Tahoma" pitchFamily="34" charset="0"/>
              </a:rPr>
              <a:t>[ T - T r a c k ]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file =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track_z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-c1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.out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multiplier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    mat          mset1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    all          ( 1e-6 -202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err="1">
                <a:solidFill>
                  <a:srgbClr val="FF0000"/>
                </a:solidFill>
                <a:latin typeface="Tahoma" pitchFamily="34" charset="0"/>
              </a:rPr>
              <a:t>ctmin</a:t>
            </a: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(1) =   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1</a:t>
            </a:r>
            <a:endParaRPr lang="en-US" altLang="ja-JP" sz="1400" dirty="0">
              <a:solidFill>
                <a:srgbClr val="FF0000"/>
              </a:solidFill>
              <a:latin typeface="Tahoma" pitchFamily="34" charset="0"/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1835696" y="5914163"/>
            <a:ext cx="319266" cy="1225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1091409" y="4869160"/>
            <a:ext cx="12241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50825" y="-23428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>
                <a:latin typeface="+mn-lt"/>
              </a:rPr>
              <a:t>Exercise</a:t>
            </a:r>
            <a:r>
              <a:rPr lang="en-US" altLang="ja-JP" sz="4800" kern="0" dirty="0" smtClean="0">
                <a:latin typeface="Century Gothic" panose="020B0502020202020204" pitchFamily="34" charset="0"/>
              </a:rPr>
              <a:t> 2</a:t>
            </a:r>
            <a:endParaRPr lang="ja-JP" altLang="en-US" sz="4800" kern="0" dirty="0" smtClean="0">
              <a:latin typeface="Century Gothic" panose="020B0502020202020204" pitchFamily="34" charset="0"/>
            </a:endParaRPr>
          </a:p>
        </p:txBody>
      </p:sp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2016125" y="692696"/>
            <a:ext cx="5328592" cy="8309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</a:rPr>
              <a:t>Estimate contribution of neutrons scatter in the iron material to the dose.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25" name="テキスト ボックス 17"/>
          <p:cNvSpPr txBox="1">
            <a:spLocks noChangeArrowheads="1"/>
          </p:cNvSpPr>
          <p:nvPr/>
        </p:nvSpPr>
        <p:spPr bwMode="auto">
          <a:xfrm>
            <a:off x="2164279" y="5797713"/>
            <a:ext cx="2409378" cy="101566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000" dirty="0" smtClean="0">
                <a:solidFill>
                  <a:srgbClr val="000000"/>
                </a:solidFill>
              </a:rPr>
              <a:t>Minimum value </a:t>
            </a:r>
            <a:r>
              <a:rPr lang="en-US" altLang="ja-JP" sz="2000" dirty="0">
                <a:solidFill>
                  <a:srgbClr val="000000"/>
                </a:solidFill>
              </a:rPr>
              <a:t>of the counter ID1 for tallied particle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030"/>
          <p:cNvSpPr txBox="1">
            <a:spLocks noChangeArrowheads="1"/>
          </p:cNvSpPr>
          <p:nvPr/>
        </p:nvSpPr>
        <p:spPr bwMode="auto">
          <a:xfrm>
            <a:off x="7158264" y="5693186"/>
            <a:ext cx="1809919" cy="40011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 smtClean="0">
                <a:solidFill>
                  <a:srgbClr val="FF0000"/>
                </a:solidFill>
                <a:latin typeface="Tahoma" pitchFamily="34" charset="0"/>
              </a:rPr>
              <a:t>track_z-c1</a:t>
            </a:r>
            <a:r>
              <a:rPr lang="en-US" altLang="ja-JP" sz="2000" dirty="0" smtClean="0">
                <a:solidFill>
                  <a:srgbClr val="FF0000"/>
                </a:solidFill>
                <a:latin typeface="Tahoma" pitchFamily="34" charset="0"/>
              </a:rPr>
              <a:t>.eps</a:t>
            </a:r>
            <a:endParaRPr lang="en-US" altLang="ja-JP" sz="2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6" name="Text Box 1030"/>
          <p:cNvSpPr txBox="1">
            <a:spLocks noChangeArrowheads="1"/>
          </p:cNvSpPr>
          <p:nvPr/>
        </p:nvSpPr>
        <p:spPr bwMode="auto">
          <a:xfrm>
            <a:off x="3821959" y="5661248"/>
            <a:ext cx="1809919" cy="40011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 smtClean="0">
                <a:solidFill>
                  <a:srgbClr val="000000"/>
                </a:solidFill>
                <a:latin typeface="Tahoma" pitchFamily="34" charset="0"/>
              </a:rPr>
              <a:t>track_z-c0</a:t>
            </a:r>
            <a:r>
              <a:rPr lang="en-US" altLang="ja-JP" sz="2000" dirty="0" smtClean="0">
                <a:solidFill>
                  <a:srgbClr val="000000"/>
                </a:solidFill>
                <a:latin typeface="Tahoma" pitchFamily="34" charset="0"/>
              </a:rPr>
              <a:t>.eps</a:t>
            </a:r>
            <a:endParaRPr lang="en-US" altLang="ja-JP" sz="20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8C69DA2-9F85-48EB-82AF-CCA0E88E93F5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47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" name="Text Box 1030"/>
          <p:cNvSpPr txBox="1">
            <a:spLocks noChangeArrowheads="1"/>
          </p:cNvSpPr>
          <p:nvPr/>
        </p:nvSpPr>
        <p:spPr bwMode="auto">
          <a:xfrm>
            <a:off x="341313" y="2406219"/>
            <a:ext cx="1674812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counter.inp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[counter]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8153400" y="3269034"/>
            <a:ext cx="710854" cy="438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539552" y="2910275"/>
            <a:ext cx="2592288" cy="3327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[ C o u n t e r ]</a:t>
            </a:r>
            <a:endParaRPr lang="en-US" altLang="ja-JP" sz="1400" dirty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itchFamily="34" charset="0"/>
              </a:rPr>
              <a:t> counter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itchFamily="34" charset="0"/>
              </a:rPr>
              <a:t>    part = </a:t>
            </a:r>
            <a:r>
              <a:rPr lang="en-US" altLang="ja-JP" sz="1400" dirty="0" smtClean="0">
                <a:latin typeface="Tahoma" pitchFamily="34" charset="0"/>
              </a:rPr>
              <a:t>neutron</a:t>
            </a:r>
            <a:endParaRPr lang="en-US" altLang="ja-JP" sz="1400" dirty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itchFamily="34" charset="0"/>
              </a:rPr>
              <a:t>  </a:t>
            </a:r>
            <a:r>
              <a:rPr lang="en-US" altLang="ja-JP" sz="1400" dirty="0" err="1">
                <a:latin typeface="Tahoma" pitchFamily="34" charset="0"/>
              </a:rPr>
              <a:t>reg</a:t>
            </a:r>
            <a:r>
              <a:rPr lang="en-US" altLang="ja-JP" sz="1400" dirty="0">
                <a:latin typeface="Tahoma" pitchFamily="34" charset="0"/>
              </a:rPr>
              <a:t>   </a:t>
            </a:r>
            <a:r>
              <a:rPr lang="en-US" altLang="ja-JP" sz="1400" dirty="0" err="1" smtClean="0">
                <a:latin typeface="Tahoma" pitchFamily="34" charset="0"/>
              </a:rPr>
              <a:t>coll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102     1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 dirty="0">
                <a:solidFill>
                  <a:srgbClr val="000000"/>
                </a:solidFill>
                <a:latin typeface="Tahoma" pitchFamily="34" charset="0"/>
              </a:rPr>
              <a:t>[ T - T r a c k ]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file =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track_z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-c1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.out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・ ・ ・ ・ ・ ・</a:t>
            </a:r>
            <a:endParaRPr lang="en-US" altLang="ja-JP" sz="1400" dirty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multiplier 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=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    mat          mset1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     all          ( 1e-6 -202 </a:t>
            </a:r>
            <a:r>
              <a:rPr lang="en-US" altLang="ja-JP" sz="1400" dirty="0" smtClean="0">
                <a:solidFill>
                  <a:srgbClr val="000000"/>
                </a:solidFill>
                <a:latin typeface="Tahoma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err="1">
                <a:solidFill>
                  <a:srgbClr val="FF0000"/>
                </a:solidFill>
                <a:latin typeface="Tahoma" pitchFamily="34" charset="0"/>
              </a:rPr>
              <a:t>ctmin</a:t>
            </a: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(1) =   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1</a:t>
            </a:r>
            <a:endParaRPr lang="en-US" altLang="ja-JP" sz="1400" dirty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4095" r="8433" b="2433"/>
          <a:stretch/>
        </p:blipFill>
        <p:spPr bwMode="auto">
          <a:xfrm>
            <a:off x="3314554" y="3732241"/>
            <a:ext cx="2366531" cy="205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" t="3389" r="11325" b="2893"/>
          <a:stretch/>
        </p:blipFill>
        <p:spPr bwMode="auto">
          <a:xfrm>
            <a:off x="5004048" y="1603231"/>
            <a:ext cx="2307734" cy="20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6605" r="19330" b="1376"/>
          <a:stretch/>
        </p:blipFill>
        <p:spPr bwMode="auto">
          <a:xfrm>
            <a:off x="6751436" y="3760486"/>
            <a:ext cx="2354464" cy="204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1030"/>
          <p:cNvSpPr txBox="1">
            <a:spLocks noChangeArrowheads="1"/>
          </p:cNvSpPr>
          <p:nvPr/>
        </p:nvSpPr>
        <p:spPr bwMode="auto">
          <a:xfrm>
            <a:off x="6023865" y="1523693"/>
            <a:ext cx="727571" cy="40011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solidFill>
                  <a:srgbClr val="000000"/>
                </a:solidFill>
                <a:latin typeface="Tahoma" pitchFamily="34" charset="0"/>
              </a:rPr>
              <a:t>Total</a:t>
            </a:r>
            <a:endParaRPr lang="en-US" altLang="ja-JP" sz="20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4" name="テキスト ボックス 20"/>
          <p:cNvSpPr txBox="1">
            <a:spLocks noChangeArrowheads="1"/>
          </p:cNvSpPr>
          <p:nvPr/>
        </p:nvSpPr>
        <p:spPr bwMode="auto">
          <a:xfrm>
            <a:off x="3347864" y="6084004"/>
            <a:ext cx="4921620" cy="646331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/>
              <a:t>Scattered particles have main contribution in the surface region of the concrete.</a:t>
            </a:r>
            <a:endParaRPr lang="en-US" altLang="ja-JP" sz="1800" dirty="0" smtClean="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50825" y="-24340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/>
              <a:t>Answer 2</a:t>
            </a:r>
            <a:endParaRPr lang="ja-JP" altLang="en-US" sz="4800" kern="0" dirty="0" smtClean="0"/>
          </a:p>
        </p:txBody>
      </p:sp>
      <p:sp>
        <p:nvSpPr>
          <p:cNvPr id="28" name="テキスト ボックス 27"/>
          <p:cNvSpPr txBox="1">
            <a:spLocks noChangeArrowheads="1"/>
          </p:cNvSpPr>
          <p:nvPr/>
        </p:nvSpPr>
        <p:spPr bwMode="auto">
          <a:xfrm>
            <a:off x="2016125" y="692696"/>
            <a:ext cx="5328592" cy="8309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</a:rPr>
              <a:t>Estimate contribution of neutrons scatter in the iron material to the dose.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25" name="Text Box 1030"/>
          <p:cNvSpPr txBox="1">
            <a:spLocks noChangeArrowheads="1"/>
          </p:cNvSpPr>
          <p:nvPr/>
        </p:nvSpPr>
        <p:spPr bwMode="auto">
          <a:xfrm>
            <a:off x="5628297" y="3532186"/>
            <a:ext cx="1461106" cy="40011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 smtClean="0">
                <a:solidFill>
                  <a:srgbClr val="000000"/>
                </a:solidFill>
                <a:latin typeface="Tahoma" pitchFamily="34" charset="0"/>
              </a:rPr>
              <a:t>track_z</a:t>
            </a: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</a:rPr>
              <a:t>.eps</a:t>
            </a:r>
          </a:p>
        </p:txBody>
      </p:sp>
      <p:sp>
        <p:nvSpPr>
          <p:cNvPr id="31" name="Text Box 1030"/>
          <p:cNvSpPr txBox="1">
            <a:spLocks noChangeArrowheads="1"/>
          </p:cNvSpPr>
          <p:nvPr/>
        </p:nvSpPr>
        <p:spPr bwMode="auto">
          <a:xfrm>
            <a:off x="3685896" y="3687932"/>
            <a:ext cx="1945982" cy="707886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err="1" smtClean="0">
                <a:solidFill>
                  <a:srgbClr val="000000"/>
                </a:solidFill>
                <a:latin typeface="Tahoma" pitchFamily="34" charset="0"/>
              </a:rPr>
              <a:t>Unscattered</a:t>
            </a:r>
            <a:r>
              <a:rPr lang="en-US" altLang="ja-JP" sz="2000" dirty="0" smtClean="0">
                <a:solidFill>
                  <a:srgbClr val="000000"/>
                </a:solidFill>
                <a:latin typeface="Tahoma" pitchFamily="34" charset="0"/>
              </a:rPr>
              <a:t> particles in iron</a:t>
            </a:r>
            <a:endParaRPr lang="en-US" altLang="ja-JP" sz="20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2" name="Text Box 1030"/>
          <p:cNvSpPr txBox="1">
            <a:spLocks noChangeArrowheads="1"/>
          </p:cNvSpPr>
          <p:nvPr/>
        </p:nvSpPr>
        <p:spPr bwMode="auto">
          <a:xfrm>
            <a:off x="7168967" y="3518300"/>
            <a:ext cx="1945982" cy="707886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solidFill>
                  <a:srgbClr val="000000"/>
                </a:solidFill>
                <a:latin typeface="Tahoma" pitchFamily="34" charset="0"/>
              </a:rPr>
              <a:t>Scattered particles in iron</a:t>
            </a:r>
            <a:endParaRPr lang="en-US" altLang="ja-JP" sz="20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115888"/>
            <a:ext cx="8686800" cy="896937"/>
          </a:xfrm>
        </p:spPr>
        <p:txBody>
          <a:bodyPr/>
          <a:lstStyle/>
          <a:p>
            <a:pPr eaLnBrk="1" hangingPunct="1"/>
            <a:r>
              <a:rPr lang="en-US" altLang="ja-JP" sz="4800" dirty="0" smtClean="0"/>
              <a:t>Summary</a:t>
            </a:r>
            <a:endParaRPr lang="ja-JP" altLang="en-US" sz="4800" dirty="0" smtClean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Summary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12282359-A0E1-4AF3-A0E0-B2CA17914398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48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27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196752"/>
            <a:ext cx="8184901" cy="4464521"/>
          </a:xfrm>
        </p:spPr>
        <p:txBody>
          <a:bodyPr/>
          <a:lstStyle/>
          <a:p>
            <a:pPr eaLnBrk="1" hangingPunct="1">
              <a:spcBef>
                <a:spcPts val="1500"/>
              </a:spcBef>
            </a:pPr>
            <a:r>
              <a:rPr lang="en-US" altLang="ja-JP" sz="2800" dirty="0" smtClean="0">
                <a:cs typeface="Arial" charset="0"/>
              </a:rPr>
              <a:t>Use </a:t>
            </a:r>
            <a:r>
              <a:rPr lang="en-US" altLang="ja-JP" sz="2800" dirty="0">
                <a:cs typeface="Arial" charset="0"/>
              </a:rPr>
              <a:t>[transform] section </a:t>
            </a:r>
            <a:r>
              <a:rPr lang="en-US" altLang="ja-JP" sz="2800" dirty="0" smtClean="0">
                <a:cs typeface="Arial" charset="0"/>
              </a:rPr>
              <a:t>to </a:t>
            </a:r>
            <a:r>
              <a:rPr lang="en-US" altLang="ja-JP" sz="2800" dirty="0">
                <a:cs typeface="Arial" charset="0"/>
              </a:rPr>
              <a:t>translated/rotated </a:t>
            </a:r>
            <a:r>
              <a:rPr lang="en-US" altLang="ja-JP" sz="2800" dirty="0" smtClean="0">
                <a:cs typeface="Arial" charset="0"/>
              </a:rPr>
              <a:t>geometrical components, source and tallies.</a:t>
            </a:r>
          </a:p>
          <a:p>
            <a:pPr eaLnBrk="1" hangingPunct="1">
              <a:spcBef>
                <a:spcPts val="1500"/>
              </a:spcBef>
            </a:pPr>
            <a:r>
              <a:rPr lang="en-US" altLang="ja-JP" sz="2800" dirty="0" smtClean="0">
                <a:cs typeface="Arial" charset="0"/>
              </a:rPr>
              <a:t>Use [magnetic field] </a:t>
            </a:r>
            <a:r>
              <a:rPr lang="en-US" altLang="ja-JP" sz="2800" dirty="0">
                <a:cs typeface="Arial" charset="0"/>
              </a:rPr>
              <a:t>section </a:t>
            </a:r>
            <a:r>
              <a:rPr lang="en-US" altLang="ja-JP" sz="2800" dirty="0" smtClean="0">
                <a:cs typeface="Arial" charset="0"/>
              </a:rPr>
              <a:t>to apply magnetic </a:t>
            </a:r>
            <a:r>
              <a:rPr lang="en-US" altLang="ja-JP" sz="2800" dirty="0">
                <a:cs typeface="Arial" charset="0"/>
              </a:rPr>
              <a:t>field </a:t>
            </a:r>
            <a:r>
              <a:rPr lang="en-US" altLang="ja-JP" sz="2800" dirty="0" smtClean="0">
                <a:cs typeface="Arial" charset="0"/>
              </a:rPr>
              <a:t>to charged particles</a:t>
            </a:r>
            <a:r>
              <a:rPr lang="en-US" altLang="ja-JP" sz="2800" dirty="0" smtClean="0">
                <a:cs typeface="Arial" charset="0"/>
              </a:rPr>
              <a:t>.</a:t>
            </a:r>
          </a:p>
          <a:p>
            <a:pPr eaLnBrk="1" hangingPunct="1">
              <a:spcBef>
                <a:spcPts val="1500"/>
              </a:spcBef>
            </a:pPr>
            <a:r>
              <a:rPr lang="en-US" altLang="ja-JP" sz="2800" dirty="0" smtClean="0">
                <a:cs typeface="Arial" charset="0"/>
              </a:rPr>
              <a:t>Use multiplier subsection and [multiplier] section to estimate effective dose or operational quantity easily.</a:t>
            </a:r>
            <a:endParaRPr lang="en-US" altLang="ja-JP" sz="2800" dirty="0" smtClean="0">
              <a:cs typeface="Arial" charset="0"/>
            </a:endParaRPr>
          </a:p>
          <a:p>
            <a:pPr eaLnBrk="1" hangingPunct="1">
              <a:spcBef>
                <a:spcPts val="1500"/>
              </a:spcBef>
            </a:pPr>
            <a:r>
              <a:rPr lang="en-US" altLang="ja-JP" sz="2800" dirty="0" smtClean="0">
                <a:cs typeface="Arial" charset="0"/>
              </a:rPr>
              <a:t>Use </a:t>
            </a:r>
            <a:r>
              <a:rPr lang="en-US" altLang="ja-JP" sz="2800" dirty="0">
                <a:cs typeface="Arial" charset="0"/>
              </a:rPr>
              <a:t>[counter] </a:t>
            </a:r>
            <a:r>
              <a:rPr lang="en-US" altLang="ja-JP" sz="2800" dirty="0" smtClean="0">
                <a:cs typeface="Arial" charset="0"/>
              </a:rPr>
              <a:t>section to filter particles scored by tallies based on their detailed origin.</a:t>
            </a:r>
            <a:endParaRPr lang="ja-JP" altLang="en-US" sz="28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-127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ja-JP" sz="4800" dirty="0" smtClean="0"/>
              <a:t>(Supplement) General description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[transform]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E9A5967-7F80-4319-B5C5-69236CE814A7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5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130" name="Text Box 22"/>
          <p:cNvSpPr txBox="1">
            <a:spLocks noChangeArrowheads="1"/>
          </p:cNvSpPr>
          <p:nvPr/>
        </p:nvSpPr>
        <p:spPr bwMode="auto">
          <a:xfrm>
            <a:off x="395536" y="4353371"/>
            <a:ext cx="6120680" cy="193899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ja-JP" sz="2400" i="1" dirty="0" smtClean="0">
                <a:solidFill>
                  <a:srgbClr val="FF0000"/>
                </a:solidFill>
                <a:cs typeface="Tahoma" pitchFamily="34" charset="0"/>
              </a:rPr>
              <a:t>n</a:t>
            </a:r>
            <a:r>
              <a:rPr kumimoji="0" lang="en-US" altLang="ja-JP" sz="2400" dirty="0"/>
              <a:t>: ID of </a:t>
            </a:r>
            <a:r>
              <a:rPr kumimoji="0" lang="en-US" altLang="ja-JP" sz="2400" dirty="0" smtClean="0"/>
              <a:t>transformation</a:t>
            </a:r>
            <a:endParaRPr kumimoji="0" lang="en-US" altLang="ja-JP" sz="2400" dirty="0">
              <a:cs typeface="Tahoma" pitchFamily="34" charset="0"/>
            </a:endParaRPr>
          </a:p>
          <a:p>
            <a:pPr>
              <a:spcBef>
                <a:spcPct val="0"/>
              </a:spcBef>
            </a:pPr>
            <a:r>
              <a:rPr kumimoji="0" lang="en-US" altLang="ja-JP" sz="2400" i="1" dirty="0" smtClean="0">
                <a:solidFill>
                  <a:srgbClr val="FF0000"/>
                </a:solidFill>
                <a:cs typeface="Tahoma" pitchFamily="34" charset="0"/>
              </a:rPr>
              <a:t>O</a:t>
            </a:r>
            <a:r>
              <a:rPr kumimoji="0" lang="en-US" altLang="ja-JP" sz="2400" i="1" baseline="-25000" dirty="0" smtClean="0">
                <a:solidFill>
                  <a:srgbClr val="FF0000"/>
                </a:solidFill>
                <a:cs typeface="Tahoma" pitchFamily="34" charset="0"/>
              </a:rPr>
              <a:t>1</a:t>
            </a:r>
            <a:r>
              <a:rPr kumimoji="0" lang="en-US" altLang="ja-JP" sz="2400" i="1" dirty="0" smtClean="0">
                <a:solidFill>
                  <a:srgbClr val="FF0000"/>
                </a:solidFill>
                <a:cs typeface="Tahoma" pitchFamily="34" charset="0"/>
              </a:rPr>
              <a:t>,O</a:t>
            </a:r>
            <a:r>
              <a:rPr kumimoji="0" lang="en-US" altLang="ja-JP" sz="2400" i="1" baseline="-25000" dirty="0" smtClean="0">
                <a:solidFill>
                  <a:srgbClr val="FF0000"/>
                </a:solidFill>
                <a:cs typeface="Tahoma" pitchFamily="34" charset="0"/>
              </a:rPr>
              <a:t>2</a:t>
            </a:r>
            <a:r>
              <a:rPr kumimoji="0" lang="en-US" altLang="ja-JP" sz="2400" i="1" dirty="0" smtClean="0">
                <a:solidFill>
                  <a:srgbClr val="FF0000"/>
                </a:solidFill>
                <a:cs typeface="Tahoma" pitchFamily="34" charset="0"/>
              </a:rPr>
              <a:t>,O</a:t>
            </a:r>
            <a:r>
              <a:rPr kumimoji="0" lang="en-US" altLang="ja-JP" sz="2400" i="1" baseline="-25000" dirty="0" smtClean="0">
                <a:solidFill>
                  <a:srgbClr val="FF0000"/>
                </a:solidFill>
                <a:cs typeface="Tahoma" pitchFamily="34" charset="0"/>
              </a:rPr>
              <a:t>3</a:t>
            </a:r>
            <a:r>
              <a:rPr kumimoji="0" lang="en-US" altLang="ja-JP" sz="2400" dirty="0" smtClean="0"/>
              <a:t>:</a:t>
            </a:r>
            <a:r>
              <a:rPr kumimoji="0" lang="en-US" altLang="ja-JP" sz="2400" i="1" baseline="-25000" dirty="0" smtClean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kumimoji="0" lang="en-US" altLang="ja-JP" sz="2400" dirty="0"/>
              <a:t>Displacement </a:t>
            </a:r>
            <a:r>
              <a:rPr kumimoji="0" lang="en-US" altLang="ja-JP" sz="2400" dirty="0" smtClean="0"/>
              <a:t>vector</a:t>
            </a:r>
            <a:endParaRPr kumimoji="0" lang="en-US" altLang="ja-JP" sz="2400" dirty="0"/>
          </a:p>
          <a:p>
            <a:pPr>
              <a:spcBef>
                <a:spcPct val="0"/>
              </a:spcBef>
            </a:pPr>
            <a:r>
              <a:rPr kumimoji="0" lang="en-US" altLang="ja-JP" sz="2400" i="1" dirty="0" smtClean="0">
                <a:solidFill>
                  <a:srgbClr val="FF0000"/>
                </a:solidFill>
                <a:cs typeface="Tahoma" pitchFamily="34" charset="0"/>
              </a:rPr>
              <a:t>B</a:t>
            </a:r>
            <a:r>
              <a:rPr kumimoji="0" lang="en-US" altLang="ja-JP" sz="2400" i="1" baseline="-25000" dirty="0" smtClean="0">
                <a:solidFill>
                  <a:srgbClr val="FF0000"/>
                </a:solidFill>
                <a:cs typeface="Tahoma" pitchFamily="34" charset="0"/>
              </a:rPr>
              <a:t>1</a:t>
            </a:r>
            <a:r>
              <a:rPr kumimoji="0" lang="ja-JP" altLang="en-US" sz="2400" dirty="0">
                <a:cs typeface="Tahoma" pitchFamily="34" charset="0"/>
              </a:rPr>
              <a:t>～</a:t>
            </a:r>
            <a:r>
              <a:rPr kumimoji="0" lang="en-US" altLang="ja-JP" sz="2400" i="1" dirty="0" smtClean="0">
                <a:solidFill>
                  <a:srgbClr val="FF0000"/>
                </a:solidFill>
                <a:cs typeface="Tahoma" pitchFamily="34" charset="0"/>
              </a:rPr>
              <a:t>B</a:t>
            </a:r>
            <a:r>
              <a:rPr kumimoji="0" lang="en-US" altLang="ja-JP" sz="2400" i="1" baseline="-25000" dirty="0" smtClean="0">
                <a:solidFill>
                  <a:srgbClr val="FF0000"/>
                </a:solidFill>
                <a:cs typeface="Tahoma" pitchFamily="34" charset="0"/>
              </a:rPr>
              <a:t>9</a:t>
            </a:r>
            <a:r>
              <a:rPr kumimoji="0" lang="en-US" altLang="ja-JP" sz="2400" dirty="0"/>
              <a:t>: Elements of rotation matrix</a:t>
            </a:r>
          </a:p>
          <a:p>
            <a:pPr>
              <a:spcBef>
                <a:spcPct val="0"/>
              </a:spcBef>
            </a:pPr>
            <a:r>
              <a:rPr kumimoji="0" lang="en-US" altLang="ja-JP" sz="2400" i="1" dirty="0" smtClean="0">
                <a:solidFill>
                  <a:srgbClr val="FF0000"/>
                </a:solidFill>
                <a:cs typeface="Tahoma" pitchFamily="34" charset="0"/>
              </a:rPr>
              <a:t>M</a:t>
            </a:r>
            <a:r>
              <a:rPr kumimoji="0" lang="en-US" altLang="ja-JP" sz="2400" dirty="0"/>
              <a:t>: Parameter to change the equation of the </a:t>
            </a:r>
            <a:r>
              <a:rPr kumimoji="0" lang="en-US" altLang="ja-JP" sz="2400" dirty="0" smtClean="0"/>
              <a:t>transformation</a:t>
            </a:r>
            <a:r>
              <a:rPr kumimoji="0" lang="ja-JP" altLang="en-US" sz="2000" dirty="0" smtClean="0"/>
              <a:t>（</a:t>
            </a:r>
            <a:r>
              <a:rPr kumimoji="0" lang="en-US" altLang="ja-JP" sz="2000" dirty="0" smtClean="0"/>
              <a:t>For the case of </a:t>
            </a:r>
            <a:r>
              <a:rPr kumimoji="0" lang="en-US" altLang="ja-JP" sz="2000" i="1" dirty="0" smtClean="0"/>
              <a:t>M</a:t>
            </a:r>
            <a:r>
              <a:rPr kumimoji="0" lang="en-US" altLang="ja-JP" sz="2000" dirty="0" smtClean="0"/>
              <a:t>=-1, see manual.)</a:t>
            </a:r>
            <a:endParaRPr kumimoji="0" lang="ja-JP" altLang="en-US" sz="2000" dirty="0"/>
          </a:p>
        </p:txBody>
      </p:sp>
      <p:sp>
        <p:nvSpPr>
          <p:cNvPr id="5129" name="Text Box 1031"/>
          <p:cNvSpPr txBox="1">
            <a:spLocks noChangeArrowheads="1"/>
          </p:cNvSpPr>
          <p:nvPr/>
        </p:nvSpPr>
        <p:spPr bwMode="auto">
          <a:xfrm>
            <a:off x="765101" y="1856536"/>
            <a:ext cx="7410450" cy="8604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[ </a:t>
            </a:r>
            <a:r>
              <a:rPr lang="pt-BR" altLang="ja-JP" sz="2000" dirty="0" smtClean="0">
                <a:solidFill>
                  <a:srgbClr val="000000"/>
                </a:solidFill>
                <a:latin typeface="Tahoma" pitchFamily="34" charset="0"/>
              </a:rPr>
              <a:t>Transform </a:t>
            </a: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    Tr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n     O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1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 O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 O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3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1 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3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4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5 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6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7 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8 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9 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M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2766" y="2667997"/>
            <a:ext cx="2647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latin typeface="+mn-lt"/>
              </a:rPr>
              <a:t>In the case of </a:t>
            </a:r>
            <a:r>
              <a:rPr lang="en-US" altLang="ja-JP" i="1" dirty="0" smtClean="0">
                <a:latin typeface="+mn-lt"/>
              </a:rPr>
              <a:t>M</a:t>
            </a:r>
            <a:r>
              <a:rPr lang="en-US" altLang="ja-JP" dirty="0" smtClean="0">
                <a:latin typeface="+mn-lt"/>
              </a:rPr>
              <a:t>=1,</a:t>
            </a:r>
            <a:endParaRPr lang="ja-JP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55576" y="3095585"/>
                <a:ext cx="5158528" cy="128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  <m:r>
                      <a:rPr kumimoji="1" lang="en-US" altLang="ja-JP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dirty="0" smtClean="0"/>
                  <a:t> +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095585"/>
                <a:ext cx="5158528" cy="12813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569343" y="2898978"/>
                <a:ext cx="2251129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1" lang="en-US" altLang="ja-JP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343" y="2898978"/>
                <a:ext cx="2251129" cy="34163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1259632" y="1145342"/>
            <a:ext cx="6210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ja-JP" sz="2400" dirty="0" smtClean="0">
                <a:solidFill>
                  <a:srgbClr val="FF0000"/>
                </a:solidFill>
                <a:latin typeface="+mn-lt"/>
              </a:rPr>
              <a:t>Definition with </a:t>
            </a:r>
            <a:r>
              <a:rPr lang="en-US" altLang="ja-JP" sz="2400" i="1" dirty="0">
                <a:solidFill>
                  <a:srgbClr val="FF0000"/>
                </a:solidFill>
              </a:rPr>
              <a:t>M</a:t>
            </a:r>
            <a:r>
              <a:rPr lang="en-US" altLang="ja-JP" sz="2400" dirty="0">
                <a:solidFill>
                  <a:srgbClr val="FF0000"/>
                </a:solidFill>
              </a:rPr>
              <a:t>=1,-</a:t>
            </a:r>
            <a:r>
              <a:rPr lang="en-US" altLang="ja-JP" sz="2400" dirty="0" smtClean="0">
                <a:solidFill>
                  <a:srgbClr val="FF0000"/>
                </a:solidFill>
              </a:rPr>
              <a:t>1 can specify an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</a:rPr>
              <a:t>y rotation.</a:t>
            </a:r>
            <a:endParaRPr lang="en-US" altLang="ja-JP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14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1030"/>
          <p:cNvSpPr txBox="1">
            <a:spLocks noChangeArrowheads="1"/>
          </p:cNvSpPr>
          <p:nvPr/>
        </p:nvSpPr>
        <p:spPr bwMode="auto">
          <a:xfrm>
            <a:off x="6084168" y="3284984"/>
            <a:ext cx="1579563" cy="4000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>
                <a:solidFill>
                  <a:srgbClr val="000000"/>
                </a:solidFill>
                <a:latin typeface="Tahoma" pitchFamily="34" charset="0"/>
              </a:rPr>
              <a:t>track_xy</a:t>
            </a:r>
            <a:r>
              <a:rPr lang="en-US" altLang="ja-JP" sz="2000">
                <a:solidFill>
                  <a:srgbClr val="000000"/>
                </a:solidFill>
                <a:latin typeface="Tahoma" pitchFamily="34" charset="0"/>
              </a:rPr>
              <a:t>.eps</a:t>
            </a: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76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[transform]</a:t>
            </a: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8C69DA2-9F85-48EB-82AF-CCA0E88E93F5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6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178" name="Text Box 1030"/>
          <p:cNvSpPr txBox="1">
            <a:spLocks noChangeArrowheads="1"/>
          </p:cNvSpPr>
          <p:nvPr/>
        </p:nvSpPr>
        <p:spPr bwMode="auto">
          <a:xfrm>
            <a:off x="341313" y="1341165"/>
            <a:ext cx="1998662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transform.inp</a:t>
            </a:r>
          </a:p>
        </p:txBody>
      </p:sp>
      <p:sp>
        <p:nvSpPr>
          <p:cNvPr id="7179" name="Text Box 1031"/>
          <p:cNvSpPr txBox="1">
            <a:spLocks noChangeArrowheads="1"/>
          </p:cNvSpPr>
          <p:nvPr/>
        </p:nvSpPr>
        <p:spPr bwMode="auto">
          <a:xfrm>
            <a:off x="539750" y="1917427"/>
            <a:ext cx="3598863" cy="2879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[ M a t e r i a l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mat[1]    H 2  O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[ S u r f a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 10  so     500.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 11  cz       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 12  pz       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 13  pz      10.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[ C e l l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100    -1          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101     1 -1.     -11  12  -13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110     0          -10  #101</a:t>
            </a:r>
          </a:p>
        </p:txBody>
      </p:sp>
      <p:sp>
        <p:nvSpPr>
          <p:cNvPr id="7182" name="AutoShape 22"/>
          <p:cNvSpPr>
            <a:spLocks noChangeArrowheads="1"/>
          </p:cNvSpPr>
          <p:nvPr/>
        </p:nvSpPr>
        <p:spPr bwMode="auto">
          <a:xfrm rot="-5400000">
            <a:off x="1023938" y="4922837"/>
            <a:ext cx="1079500" cy="1120775"/>
          </a:xfrm>
          <a:prstGeom prst="can">
            <a:avLst>
              <a:gd name="adj" fmla="val 41717"/>
            </a:avLst>
          </a:prstGeom>
          <a:solidFill>
            <a:srgbClr val="99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83" name="テキスト ボックス 16"/>
          <p:cNvSpPr txBox="1">
            <a:spLocks noChangeArrowheads="1"/>
          </p:cNvSpPr>
          <p:nvPr/>
        </p:nvSpPr>
        <p:spPr bwMode="auto">
          <a:xfrm>
            <a:off x="2699792" y="982346"/>
            <a:ext cx="2607171" cy="70788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latin typeface="+mn-lt"/>
              </a:rPr>
              <a:t>Execute PHITS by setting </a:t>
            </a:r>
            <a:r>
              <a:rPr lang="en-US" altLang="ja-JP" sz="2000" dirty="0" err="1" smtClean="0">
                <a:latin typeface="+mn-lt"/>
              </a:rPr>
              <a:t>icntl</a:t>
            </a:r>
            <a:r>
              <a:rPr lang="en-US" altLang="ja-JP" sz="2000" dirty="0" smtClean="0">
                <a:latin typeface="+mn-lt"/>
              </a:rPr>
              <a:t>=8.</a:t>
            </a:r>
            <a:endParaRPr lang="en-US" altLang="ja-JP" sz="2000" dirty="0">
              <a:latin typeface="+mn-lt"/>
            </a:endParaRPr>
          </a:p>
        </p:txBody>
      </p:sp>
      <p:sp>
        <p:nvSpPr>
          <p:cNvPr id="7185" name="Text Box 1030"/>
          <p:cNvSpPr txBox="1">
            <a:spLocks noChangeArrowheads="1"/>
          </p:cNvSpPr>
          <p:nvPr/>
        </p:nvSpPr>
        <p:spPr bwMode="auto">
          <a:xfrm>
            <a:off x="5975350" y="5929313"/>
            <a:ext cx="1587500" cy="4000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track_xz</a:t>
            </a: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</a:rPr>
              <a:t>.eps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 t="36545" r="34973" b="21100"/>
          <a:stretch>
            <a:fillRect/>
          </a:stretch>
        </p:blipFill>
        <p:spPr bwMode="auto">
          <a:xfrm>
            <a:off x="4629304" y="3866355"/>
            <a:ext cx="399415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21101" r="36595" b="8359"/>
          <a:stretch>
            <a:fillRect/>
          </a:stretch>
        </p:blipFill>
        <p:spPr bwMode="auto">
          <a:xfrm>
            <a:off x="5445125" y="908720"/>
            <a:ext cx="264795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15900" y="-127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/>
              <a:t>Confirmation of initial setting</a:t>
            </a:r>
          </a:p>
        </p:txBody>
      </p:sp>
      <p:sp>
        <p:nvSpPr>
          <p:cNvPr id="16" name="テキスト ボックス 3"/>
          <p:cNvSpPr txBox="1">
            <a:spLocks noChangeArrowheads="1"/>
          </p:cNvSpPr>
          <p:nvPr/>
        </p:nvSpPr>
        <p:spPr bwMode="auto">
          <a:xfrm>
            <a:off x="2267744" y="5011738"/>
            <a:ext cx="2219325" cy="10156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000" dirty="0"/>
              <a:t>Cylinder with radius of 5cm and height of 10cm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778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76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[transform]</a:t>
            </a: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8C69DA2-9F85-48EB-82AF-CCA0E88E93F5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7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178" name="Text Box 1030"/>
          <p:cNvSpPr txBox="1">
            <a:spLocks noChangeArrowheads="1"/>
          </p:cNvSpPr>
          <p:nvPr/>
        </p:nvSpPr>
        <p:spPr bwMode="auto">
          <a:xfrm>
            <a:off x="403017" y="2689390"/>
            <a:ext cx="1998662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transform.inp</a:t>
            </a:r>
          </a:p>
        </p:txBody>
      </p:sp>
      <p:sp>
        <p:nvSpPr>
          <p:cNvPr id="7179" name="Text Box 1031"/>
          <p:cNvSpPr txBox="1">
            <a:spLocks noChangeArrowheads="1"/>
          </p:cNvSpPr>
          <p:nvPr/>
        </p:nvSpPr>
        <p:spPr bwMode="auto">
          <a:xfrm>
            <a:off x="524530" y="3249613"/>
            <a:ext cx="3903454" cy="169386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[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C e l l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100    -1          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101     1 -1.     -11  12  -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13</a:t>
            </a: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ja-JP" altLang="en-US" sz="1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  <a:latin typeface="Tahoma" pitchFamily="34" charset="0"/>
              </a:rPr>
              <a:t>trcl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=</a:t>
            </a:r>
            <a:endParaRPr lang="pt-BR" altLang="ja-JP" sz="1400" dirty="0">
              <a:solidFill>
                <a:srgbClr val="FF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110     0          -10  #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101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[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Transform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*tr1    0  0 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0   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0 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0 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0    0  0  0  0  0  0    2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50825" y="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>
                <a:latin typeface="+mn-lt"/>
              </a:rPr>
              <a:t>Exercise</a:t>
            </a:r>
            <a:r>
              <a:rPr lang="en-US" altLang="ja-JP" sz="4800" kern="0" dirty="0" smtClean="0">
                <a:latin typeface="Century Gothic" panose="020B0502020202020204" pitchFamily="34" charset="0"/>
              </a:rPr>
              <a:t> 1</a:t>
            </a:r>
            <a:endParaRPr lang="ja-JP" altLang="en-US" sz="4800" kern="0" dirty="0" smtClean="0">
              <a:latin typeface="Century Gothic" panose="020B0502020202020204" pitchFamily="34" charset="0"/>
            </a:endParaRPr>
          </a:p>
        </p:txBody>
      </p:sp>
      <p:sp>
        <p:nvSpPr>
          <p:cNvPr id="19" name="テキスト ボックス 20"/>
          <p:cNvSpPr txBox="1">
            <a:spLocks noChangeArrowheads="1"/>
          </p:cNvSpPr>
          <p:nvPr/>
        </p:nvSpPr>
        <p:spPr bwMode="auto">
          <a:xfrm>
            <a:off x="1168574" y="1043285"/>
            <a:ext cx="6768752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 dirty="0"/>
              <a:t>Let’s rotate the cylinder around Y-axis by 30 degrees.</a:t>
            </a:r>
            <a:endParaRPr lang="ja-JP" altLang="en-US" sz="2400" dirty="0"/>
          </a:p>
        </p:txBody>
      </p:sp>
      <p:sp>
        <p:nvSpPr>
          <p:cNvPr id="21" name="Text Box 1030"/>
          <p:cNvSpPr txBox="1">
            <a:spLocks noChangeArrowheads="1"/>
          </p:cNvSpPr>
          <p:nvPr/>
        </p:nvSpPr>
        <p:spPr bwMode="auto">
          <a:xfrm>
            <a:off x="5975350" y="5468028"/>
            <a:ext cx="1587500" cy="4000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track_xz</a:t>
            </a: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</a:rPr>
              <a:t>.eps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 t="36545" r="34973" b="21100"/>
          <a:stretch>
            <a:fillRect/>
          </a:stretch>
        </p:blipFill>
        <p:spPr bwMode="auto">
          <a:xfrm>
            <a:off x="4629304" y="3405070"/>
            <a:ext cx="399415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2"/>
          <p:cNvSpPr txBox="1">
            <a:spLocks noChangeArrowheads="1"/>
          </p:cNvSpPr>
          <p:nvPr/>
        </p:nvSpPr>
        <p:spPr bwMode="auto">
          <a:xfrm>
            <a:off x="5639508" y="2996952"/>
            <a:ext cx="3233030" cy="40011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around Y-axis by 30 </a:t>
            </a:r>
            <a:r>
              <a:rPr lang="en-US" altLang="ja-JP" sz="2000" dirty="0" smtClean="0"/>
              <a:t>degrees</a:t>
            </a:r>
            <a:endParaRPr lang="ja-JP" altLang="en-US" sz="2000" dirty="0"/>
          </a:p>
        </p:txBody>
      </p:sp>
      <p:sp>
        <p:nvSpPr>
          <p:cNvPr id="24" name="環状矢印 23"/>
          <p:cNvSpPr/>
          <p:nvPr/>
        </p:nvSpPr>
        <p:spPr>
          <a:xfrm rot="3326629" flipH="1">
            <a:off x="5831681" y="3559059"/>
            <a:ext cx="792163" cy="758825"/>
          </a:xfrm>
          <a:prstGeom prst="circular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21460" y="1628800"/>
            <a:ext cx="5593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Define a transformation in [transform].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Use the defined transformation in [cell].</a:t>
            </a:r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2915816" y="3933056"/>
            <a:ext cx="6480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2051720" y="4797152"/>
            <a:ext cx="19010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右中かっこ 28"/>
          <p:cNvSpPr/>
          <p:nvPr/>
        </p:nvSpPr>
        <p:spPr>
          <a:xfrm rot="5400000">
            <a:off x="1268468" y="4715762"/>
            <a:ext cx="305270" cy="612067"/>
          </a:xfrm>
          <a:prstGeom prst="righ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2" name="右中かっこ 31"/>
          <p:cNvSpPr/>
          <p:nvPr/>
        </p:nvSpPr>
        <p:spPr>
          <a:xfrm rot="5400000">
            <a:off x="2010883" y="4709061"/>
            <a:ext cx="340162" cy="590585"/>
          </a:xfrm>
          <a:prstGeom prst="righ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13115" y="5203717"/>
            <a:ext cx="2370854" cy="707886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latin typeface="+mn-lt"/>
              </a:rPr>
              <a:t>Rotation angles around Z-,Y-,X-axes</a:t>
            </a:r>
            <a:endParaRPr lang="ja-JP" altLang="en-US" sz="2000" dirty="0">
              <a:latin typeface="+mn-lt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3035" y="5205365"/>
            <a:ext cx="1704237" cy="1015663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ja-JP" sz="2000" dirty="0"/>
              <a:t>X-, Y-, and Z-components for translation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742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030"/>
          <p:cNvSpPr txBox="1">
            <a:spLocks noChangeArrowheads="1"/>
          </p:cNvSpPr>
          <p:nvPr/>
        </p:nvSpPr>
        <p:spPr bwMode="auto">
          <a:xfrm>
            <a:off x="5975350" y="5468028"/>
            <a:ext cx="1587500" cy="4000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track_xz</a:t>
            </a: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</a:rPr>
              <a:t>.eps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t="36697" r="34865" b="21100"/>
          <a:stretch>
            <a:fillRect/>
          </a:stretch>
        </p:blipFill>
        <p:spPr bwMode="auto">
          <a:xfrm>
            <a:off x="4644008" y="3409906"/>
            <a:ext cx="3986212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76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[transform]</a:t>
            </a: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8C69DA2-9F85-48EB-82AF-CCA0E88E93F5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8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178" name="Text Box 1030"/>
          <p:cNvSpPr txBox="1">
            <a:spLocks noChangeArrowheads="1"/>
          </p:cNvSpPr>
          <p:nvPr/>
        </p:nvSpPr>
        <p:spPr bwMode="auto">
          <a:xfrm>
            <a:off x="403017" y="2689390"/>
            <a:ext cx="1998662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transform.inp</a:t>
            </a:r>
          </a:p>
        </p:txBody>
      </p:sp>
      <p:sp>
        <p:nvSpPr>
          <p:cNvPr id="7179" name="Text Box 1031"/>
          <p:cNvSpPr txBox="1">
            <a:spLocks noChangeArrowheads="1"/>
          </p:cNvSpPr>
          <p:nvPr/>
        </p:nvSpPr>
        <p:spPr bwMode="auto">
          <a:xfrm>
            <a:off x="524530" y="3249613"/>
            <a:ext cx="3903454" cy="169386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[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C e l l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100    -1          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101     1 -1.     -11  12  -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13</a:t>
            </a:r>
            <a:r>
              <a:rPr lang="ja-JP" altLang="en-US" sz="14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ja-JP" altLang="en-US" sz="14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  <a:latin typeface="Tahoma" pitchFamily="34" charset="0"/>
              </a:rPr>
              <a:t>trcl</a:t>
            </a:r>
            <a:r>
              <a:rPr lang="en-US" altLang="ja-JP" sz="1400" dirty="0" smtClean="0">
                <a:solidFill>
                  <a:srgbClr val="FF0000"/>
                </a:solidFill>
                <a:latin typeface="Tahoma" pitchFamily="34" charset="0"/>
              </a:rPr>
              <a:t>=1</a:t>
            </a:r>
            <a:endParaRPr lang="pt-BR" altLang="ja-JP" sz="1400" dirty="0">
              <a:solidFill>
                <a:srgbClr val="FF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110     0          -10  #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101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[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Transform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*tr1    0  0  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0   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0  </a:t>
            </a:r>
            <a:r>
              <a:rPr lang="pt-BR" altLang="ja-JP" sz="1400" dirty="0" smtClean="0">
                <a:solidFill>
                  <a:srgbClr val="FF0000"/>
                </a:solidFill>
                <a:latin typeface="Tahoma" pitchFamily="34" charset="0"/>
              </a:rPr>
              <a:t>30</a:t>
            </a: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 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0    0  0  0  0  0  0    2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50825" y="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/>
              <a:t>Answer 1</a:t>
            </a:r>
            <a:endParaRPr lang="ja-JP" altLang="en-US" sz="4800" kern="0" dirty="0" smtClean="0"/>
          </a:p>
        </p:txBody>
      </p:sp>
      <p:sp>
        <p:nvSpPr>
          <p:cNvPr id="24" name="環状矢印 23"/>
          <p:cNvSpPr/>
          <p:nvPr/>
        </p:nvSpPr>
        <p:spPr>
          <a:xfrm rot="3326629" flipH="1">
            <a:off x="5831681" y="3559059"/>
            <a:ext cx="792163" cy="758825"/>
          </a:xfrm>
          <a:prstGeom prst="circular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5" name="テキスト ボックス 20"/>
          <p:cNvSpPr txBox="1">
            <a:spLocks noChangeArrowheads="1"/>
          </p:cNvSpPr>
          <p:nvPr/>
        </p:nvSpPr>
        <p:spPr bwMode="auto">
          <a:xfrm>
            <a:off x="1757373" y="5363253"/>
            <a:ext cx="1734507" cy="70788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solidFill>
                  <a:srgbClr val="FF0000"/>
                </a:solidFill>
                <a:latin typeface="+mn-lt"/>
              </a:rPr>
              <a:t>Rotation angle around Y-axis</a:t>
            </a:r>
            <a:endParaRPr lang="ja-JP" alt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2197100" y="4846519"/>
            <a:ext cx="0" cy="454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テキスト ボックス 20"/>
          <p:cNvSpPr txBox="1">
            <a:spLocks noChangeArrowheads="1"/>
          </p:cNvSpPr>
          <p:nvPr/>
        </p:nvSpPr>
        <p:spPr bwMode="auto">
          <a:xfrm>
            <a:off x="1168574" y="1043285"/>
            <a:ext cx="6768752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 dirty="0"/>
              <a:t>Let’s rotate the cylinder around Y-axis by 30 degrees.</a:t>
            </a:r>
            <a:endParaRPr lang="ja-JP" altLang="en-US" sz="2400" dirty="0"/>
          </a:p>
        </p:txBody>
      </p:sp>
      <p:sp>
        <p:nvSpPr>
          <p:cNvPr id="19" name="テキスト ボックス 18"/>
          <p:cNvSpPr txBox="1">
            <a:spLocks noChangeArrowheads="1"/>
          </p:cNvSpPr>
          <p:nvPr/>
        </p:nvSpPr>
        <p:spPr bwMode="auto">
          <a:xfrm>
            <a:off x="5639508" y="2996952"/>
            <a:ext cx="3233030" cy="40011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around Y-axis by 30 </a:t>
            </a:r>
            <a:r>
              <a:rPr lang="en-US" altLang="ja-JP" sz="2000" dirty="0" smtClean="0"/>
              <a:t>degrees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550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[transform]</a:t>
            </a:r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78089284-98CA-411F-8799-BE371B7E2A4D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9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" name="テキスト ボックス 20"/>
          <p:cNvSpPr txBox="1">
            <a:spLocks noChangeArrowheads="1"/>
          </p:cNvSpPr>
          <p:nvPr/>
        </p:nvSpPr>
        <p:spPr bwMode="auto">
          <a:xfrm>
            <a:off x="1475259" y="1026170"/>
            <a:ext cx="6237932" cy="83099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2400" dirty="0" smtClean="0"/>
              <a:t>Move </a:t>
            </a:r>
            <a:r>
              <a:rPr lang="en-US" altLang="ja-JP" sz="2400" dirty="0"/>
              <a:t>this cylinder along the positive direction of the Z-axis by 50 cm</a:t>
            </a:r>
            <a:r>
              <a:rPr lang="en-US" altLang="ja-JP" sz="2400" dirty="0" smtClean="0"/>
              <a:t>!</a:t>
            </a:r>
            <a:endParaRPr lang="ja-JP" altLang="en-US" sz="2400" dirty="0"/>
          </a:p>
        </p:txBody>
      </p:sp>
      <p:sp>
        <p:nvSpPr>
          <p:cNvPr id="23" name="Text Box 1030"/>
          <p:cNvSpPr txBox="1">
            <a:spLocks noChangeArrowheads="1"/>
          </p:cNvSpPr>
          <p:nvPr/>
        </p:nvSpPr>
        <p:spPr bwMode="auto">
          <a:xfrm>
            <a:off x="5975350" y="5468028"/>
            <a:ext cx="1587500" cy="4000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track_xz</a:t>
            </a:r>
            <a:r>
              <a:rPr lang="en-US" altLang="ja-JP" sz="2000" dirty="0">
                <a:solidFill>
                  <a:srgbClr val="000000"/>
                </a:solidFill>
                <a:latin typeface="Tahoma" pitchFamily="34" charset="0"/>
              </a:rPr>
              <a:t>.eps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t="36697" r="34865" b="21100"/>
          <a:stretch>
            <a:fillRect/>
          </a:stretch>
        </p:blipFill>
        <p:spPr bwMode="auto">
          <a:xfrm>
            <a:off x="4644008" y="3409906"/>
            <a:ext cx="3986212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右矢印 29"/>
          <p:cNvSpPr/>
          <p:nvPr/>
        </p:nvSpPr>
        <p:spPr>
          <a:xfrm>
            <a:off x="6344126" y="4030344"/>
            <a:ext cx="630238" cy="307975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" name="テキスト ボックス 24"/>
          <p:cNvSpPr txBox="1">
            <a:spLocks noChangeArrowheads="1"/>
          </p:cNvSpPr>
          <p:nvPr/>
        </p:nvSpPr>
        <p:spPr bwMode="auto">
          <a:xfrm>
            <a:off x="5409332" y="3062081"/>
            <a:ext cx="3024336" cy="707886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ja-JP" sz="2000" dirty="0"/>
              <a:t>along the positive direction of the Z-axis by 50 cm</a:t>
            </a:r>
            <a:r>
              <a:rPr lang="en-US" altLang="ja-JP" sz="2000" dirty="0" smtClean="0"/>
              <a:t>!</a:t>
            </a:r>
            <a:endParaRPr lang="ja-JP" altLang="en-US" sz="2000" dirty="0"/>
          </a:p>
        </p:txBody>
      </p:sp>
      <p:sp>
        <p:nvSpPr>
          <p:cNvPr id="27" name="Text Box 1030"/>
          <p:cNvSpPr txBox="1">
            <a:spLocks noChangeArrowheads="1"/>
          </p:cNvSpPr>
          <p:nvPr/>
        </p:nvSpPr>
        <p:spPr bwMode="auto">
          <a:xfrm>
            <a:off x="403017" y="2831100"/>
            <a:ext cx="1998662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transform.inp</a:t>
            </a: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524530" y="3391323"/>
            <a:ext cx="3903454" cy="169386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solidFill>
                  <a:srgbClr val="000000"/>
                </a:solidFill>
                <a:latin typeface="Tahoma" pitchFamily="34" charset="0"/>
              </a:rPr>
              <a:t>[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C e l l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pt-BR" altLang="ja-JP" sz="1400" dirty="0">
                <a:latin typeface="Tahoma" pitchFamily="34" charset="0"/>
              </a:rPr>
              <a:t>100    -1          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itchFamily="34" charset="0"/>
              </a:rPr>
              <a:t> 101     1 -1.     -11  12  -</a:t>
            </a:r>
            <a:r>
              <a:rPr lang="pt-BR" altLang="ja-JP" sz="1400" dirty="0" smtClean="0">
                <a:latin typeface="Tahoma" pitchFamily="34" charset="0"/>
              </a:rPr>
              <a:t>13</a:t>
            </a:r>
            <a:r>
              <a:rPr lang="ja-JP" altLang="en-US" sz="1400" dirty="0">
                <a:latin typeface="Tahoma" pitchFamily="34" charset="0"/>
              </a:rPr>
              <a:t> </a:t>
            </a:r>
            <a:r>
              <a:rPr lang="ja-JP" altLang="en-US" sz="1400" dirty="0" smtClean="0">
                <a:latin typeface="Tahoma" pitchFamily="34" charset="0"/>
              </a:rPr>
              <a:t> </a:t>
            </a:r>
            <a:r>
              <a:rPr lang="en-US" altLang="ja-JP" sz="1400" dirty="0" err="1" smtClean="0">
                <a:latin typeface="Tahoma" pitchFamily="34" charset="0"/>
              </a:rPr>
              <a:t>trcl</a:t>
            </a:r>
            <a:r>
              <a:rPr lang="en-US" altLang="ja-JP" sz="1400" dirty="0" smtClean="0">
                <a:latin typeface="Tahoma" pitchFamily="34" charset="0"/>
              </a:rPr>
              <a:t>=1</a:t>
            </a:r>
            <a:endParaRPr lang="pt-BR" altLang="ja-JP" sz="1400" dirty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itchFamily="34" charset="0"/>
              </a:rPr>
              <a:t> 110     0          -10  #</a:t>
            </a:r>
            <a:r>
              <a:rPr lang="pt-BR" altLang="ja-JP" sz="1400" dirty="0" smtClean="0">
                <a:latin typeface="Tahoma" pitchFamily="34" charset="0"/>
              </a:rPr>
              <a:t>101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 smtClean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 smtClean="0">
                <a:latin typeface="Tahoma" pitchFamily="34" charset="0"/>
              </a:rPr>
              <a:t>[ </a:t>
            </a:r>
            <a:r>
              <a:rPr lang="pt-BR" altLang="ja-JP" sz="1400" dirty="0">
                <a:latin typeface="Tahoma" pitchFamily="34" charset="0"/>
              </a:rPr>
              <a:t>Transform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itchFamily="34" charset="0"/>
              </a:rPr>
              <a:t>*tr1    0  0  </a:t>
            </a:r>
            <a:r>
              <a:rPr lang="pt-BR" altLang="ja-JP" sz="1400" dirty="0" smtClean="0">
                <a:latin typeface="Tahoma" pitchFamily="34" charset="0"/>
              </a:rPr>
              <a:t>0    </a:t>
            </a:r>
            <a:r>
              <a:rPr lang="pt-BR" altLang="ja-JP" sz="1400" dirty="0">
                <a:latin typeface="Tahoma" pitchFamily="34" charset="0"/>
              </a:rPr>
              <a:t>0  </a:t>
            </a:r>
            <a:r>
              <a:rPr lang="pt-BR" altLang="ja-JP" sz="1400" dirty="0" smtClean="0">
                <a:latin typeface="Tahoma" pitchFamily="34" charset="0"/>
              </a:rPr>
              <a:t>30  </a:t>
            </a:r>
            <a:r>
              <a:rPr lang="pt-BR" altLang="ja-JP" sz="1400" dirty="0">
                <a:latin typeface="Tahoma" pitchFamily="34" charset="0"/>
              </a:rPr>
              <a:t>0    </a:t>
            </a:r>
            <a:r>
              <a:rPr lang="pt-BR" altLang="ja-JP" sz="1400" dirty="0">
                <a:solidFill>
                  <a:srgbClr val="000000"/>
                </a:solidFill>
                <a:latin typeface="Tahoma" pitchFamily="34" charset="0"/>
              </a:rPr>
              <a:t>0  0  0  0  0  0    2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475259" y="1916832"/>
            <a:ext cx="5618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 smtClean="0">
                <a:latin typeface="+mn-lt"/>
              </a:rPr>
              <a:t>Specify the Z-component for translation.</a:t>
            </a:r>
          </a:p>
        </p:txBody>
      </p:sp>
      <p:cxnSp>
        <p:nvCxnSpPr>
          <p:cNvPr id="31" name="直線コネクタ 30"/>
          <p:cNvCxnSpPr/>
          <p:nvPr/>
        </p:nvCxnSpPr>
        <p:spPr>
          <a:xfrm>
            <a:off x="1547664" y="4941168"/>
            <a:ext cx="19010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50825" y="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kern="0" dirty="0" smtClean="0">
                <a:latin typeface="+mn-lt"/>
              </a:rPr>
              <a:t>Exercise</a:t>
            </a:r>
            <a:r>
              <a:rPr lang="en-US" altLang="ja-JP" sz="4800" kern="0" dirty="0" smtClean="0">
                <a:latin typeface="Century Gothic" panose="020B0502020202020204" pitchFamily="34" charset="0"/>
              </a:rPr>
              <a:t> 2</a:t>
            </a:r>
            <a:endParaRPr lang="ja-JP" altLang="en-US" sz="4800" kern="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28028</TotalTime>
  <Words>4962</Words>
  <Application>Microsoft Office PowerPoint</Application>
  <PresentationFormat>画面に合わせる (4:3)</PresentationFormat>
  <Paragraphs>898</Paragraphs>
  <Slides>48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49" baseType="lpstr">
      <vt:lpstr>標準デザイン</vt:lpstr>
      <vt:lpstr>PHITS</vt:lpstr>
      <vt:lpstr>PowerPoint プレゼンテーション</vt:lpstr>
      <vt:lpstr>PowerPoint プレゼンテーション</vt:lpstr>
      <vt:lpstr>How to use</vt:lpstr>
      <vt:lpstr>(Supplement) General description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[magnetic field] section</vt:lpstr>
      <vt:lpstr>[magnetic field] section</vt:lpstr>
      <vt:lpstr>How to use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Implemented data sets</vt:lpstr>
      <vt:lpstr>Definition of multiplication factors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What is “Counter” in PHITS?</vt:lpstr>
      <vt:lpstr>How to use</vt:lpstr>
      <vt:lpstr>Detailed classification of coll</vt:lpstr>
      <vt:lpstr>PowerPoint プレゼンテーション</vt:lpstr>
      <vt:lpstr>Confirmation of [t-track]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Summary</vt:lpstr>
    </vt:vector>
  </TitlesOfParts>
  <Company>だいきょーど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PHITS</dc:title>
  <dc:creator>のりひろ</dc:creator>
  <cp:lastModifiedBy>SHashimoto</cp:lastModifiedBy>
  <cp:revision>1074</cp:revision>
  <dcterms:created xsi:type="dcterms:W3CDTF">2010-07-09T05:14:57Z</dcterms:created>
  <dcterms:modified xsi:type="dcterms:W3CDTF">2019-02-07T05:51:31Z</dcterms:modified>
</cp:coreProperties>
</file>