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9"/>
  </p:notesMasterIdLst>
  <p:handoutMasterIdLst>
    <p:handoutMasterId r:id="rId30"/>
  </p:handoutMasterIdLst>
  <p:sldIdLst>
    <p:sldId id="539" r:id="rId2"/>
    <p:sldId id="552" r:id="rId3"/>
    <p:sldId id="540" r:id="rId4"/>
    <p:sldId id="541" r:id="rId5"/>
    <p:sldId id="535" r:id="rId6"/>
    <p:sldId id="542" r:id="rId7"/>
    <p:sldId id="543" r:id="rId8"/>
    <p:sldId id="544" r:id="rId9"/>
    <p:sldId id="545" r:id="rId10"/>
    <p:sldId id="565" r:id="rId11"/>
    <p:sldId id="546" r:id="rId12"/>
    <p:sldId id="553" r:id="rId13"/>
    <p:sldId id="536" r:id="rId14"/>
    <p:sldId id="547" r:id="rId15"/>
    <p:sldId id="563" r:id="rId16"/>
    <p:sldId id="564" r:id="rId17"/>
    <p:sldId id="550" r:id="rId18"/>
    <p:sldId id="561" r:id="rId19"/>
    <p:sldId id="551" r:id="rId20"/>
    <p:sldId id="548" r:id="rId21"/>
    <p:sldId id="554" r:id="rId22"/>
    <p:sldId id="555" r:id="rId23"/>
    <p:sldId id="556" r:id="rId24"/>
    <p:sldId id="557" r:id="rId25"/>
    <p:sldId id="558" r:id="rId26"/>
    <p:sldId id="559" r:id="rId27"/>
    <p:sldId id="560" r:id="rId28"/>
  </p:sldIdLst>
  <p:sldSz cx="9144000" cy="6858000" type="screen4x3"/>
  <p:notesSz cx="7099300" cy="10234613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FFFF"/>
    <a:srgbClr val="FF0066"/>
    <a:srgbClr val="FF6600"/>
    <a:srgbClr val="00FF00"/>
    <a:srgbClr val="00FFFF"/>
    <a:srgbClr val="00CC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9" autoAdjust="0"/>
    <p:restoredTop sz="95324" autoAdjust="0"/>
  </p:normalViewPr>
  <p:slideViewPr>
    <p:cSldViewPr>
      <p:cViewPr varScale="1">
        <p:scale>
          <a:sx n="105" d="100"/>
          <a:sy n="105" d="100"/>
        </p:scale>
        <p:origin x="-121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2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4" Type="http://schemas.openxmlformats.org/officeDocument/2006/relationships/slide" Target="slides/slide2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Times New Roman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Times New Roman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F9ADCE99-3CBE-490A-8AD3-0071A15A9FC7}" type="datetimeFigureOut">
              <a:rPr lang="ja-JP" altLang="en-US"/>
              <a:pPr>
                <a:defRPr/>
              </a:pPr>
              <a:t>2018/2/5</a:t>
            </a:fld>
            <a:endParaRPr lang="ja-JP" alt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Times New Roman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DEB2EA1C-CC87-4F76-ABAD-83FC6172A31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007625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38600" y="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052FC221-2307-4AA9-AAB1-2D80C6440135}" type="datetimeFigureOut">
              <a:rPr lang="ja-JP" altLang="en-US"/>
              <a:pPr>
                <a:defRPr/>
              </a:pPr>
              <a:t>2018/2/5</a:t>
            </a:fld>
            <a:endParaRPr lang="ja-JP" alt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41400" y="762000"/>
            <a:ext cx="5080000" cy="381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876800"/>
            <a:ext cx="5257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2 レベル</a:t>
            </a:r>
          </a:p>
          <a:p>
            <a:pPr lvl="2"/>
            <a:r>
              <a:rPr lang="ja-JP" altLang="en-US" noProof="0" smtClean="0"/>
              <a:t>第 3 レベル</a:t>
            </a:r>
          </a:p>
          <a:p>
            <a:pPr lvl="3"/>
            <a:r>
              <a:rPr lang="ja-JP" altLang="en-US" noProof="0" smtClean="0"/>
              <a:t>第 4 レベル</a:t>
            </a:r>
          </a:p>
          <a:p>
            <a:pPr lvl="4"/>
            <a:r>
              <a:rPr lang="ja-JP" altLang="en-US" noProof="0" smtClean="0"/>
              <a:t>第 5 レベル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536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38600" y="97536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55171AB-4345-4134-8D31-B2C206A6524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641955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3959549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ja-JP" smtClean="0"/>
              <a:t>PHITS</a:t>
            </a:r>
            <a:r>
              <a:rPr lang="ja-JP" altLang="en-US" smtClean="0"/>
              <a:t>講習会　入門実習</a:t>
            </a:r>
          </a:p>
        </p:txBody>
      </p:sp>
    </p:spTree>
    <p:extLst>
      <p:ext uri="{BB962C8B-B14F-4D97-AF65-F5344CB8AC3E}">
        <p14:creationId xmlns:p14="http://schemas.microsoft.com/office/powerpoint/2010/main" val="201808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ja-JP" smtClean="0"/>
              <a:t>PHITS</a:t>
            </a:r>
            <a:r>
              <a:rPr lang="ja-JP" altLang="en-US" smtClean="0"/>
              <a:t>講習会　入門実習</a:t>
            </a:r>
          </a:p>
        </p:txBody>
      </p:sp>
    </p:spTree>
    <p:extLst>
      <p:ext uri="{BB962C8B-B14F-4D97-AF65-F5344CB8AC3E}">
        <p14:creationId xmlns:p14="http://schemas.microsoft.com/office/powerpoint/2010/main" val="3286673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ja-JP" smtClean="0"/>
              <a:t>PHITS</a:t>
            </a:r>
            <a:r>
              <a:rPr lang="ja-JP" altLang="en-US" smtClean="0"/>
              <a:t>講習会　入門実習</a:t>
            </a:r>
          </a:p>
        </p:txBody>
      </p:sp>
    </p:spTree>
    <p:extLst>
      <p:ext uri="{BB962C8B-B14F-4D97-AF65-F5344CB8AC3E}">
        <p14:creationId xmlns:p14="http://schemas.microsoft.com/office/powerpoint/2010/main" val="3263733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9B44A-E269-4E85-B60F-32FCEBAC472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03604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35824-55C5-41E5-B0D8-2CB5EDFABDB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92246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4ACDC-B333-4BF5-A2C8-5C3E86DC05B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32574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52042-EF99-420D-8CA9-38E220567E1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15479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5EADB-EF4D-4272-8954-83F37E71CE2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13091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783C9-FA37-4A7E-B0A0-7CAE51B207B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17091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81ABD-C168-44F6-88AA-CE4E6E1DD4F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0157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68446-AC3F-46AA-A3FD-D5587C68EB5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24637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1B504-ECBA-4848-8245-E31AFAB478C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9958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6B528-9D45-434B-9419-578AD32BC40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22470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BC8D8-4961-425D-A71C-03BDC3787B8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00911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A05FF8A-12B4-417B-A410-E68CFCACFD7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compyler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dicompyler.com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727200"/>
          </a:xfrm>
        </p:spPr>
        <p:txBody>
          <a:bodyPr/>
          <a:lstStyle/>
          <a:p>
            <a:pPr eaLnBrk="1" hangingPunct="1"/>
            <a:r>
              <a:rPr lang="en-US" altLang="ja-JP" sz="11000" b="1" i="1" smtClean="0">
                <a:solidFill>
                  <a:srgbClr val="0000CC"/>
                </a:solidFill>
              </a:rPr>
              <a:t>P</a:t>
            </a:r>
            <a:r>
              <a:rPr lang="en-US" altLang="ja-JP" sz="9000" b="1" i="1" smtClean="0">
                <a:solidFill>
                  <a:srgbClr val="0000CC"/>
                </a:solidFill>
              </a:rPr>
              <a:t>HI</a:t>
            </a:r>
            <a:r>
              <a:rPr lang="en-US" altLang="ja-JP" sz="9800" b="1" i="1" smtClean="0">
                <a:solidFill>
                  <a:srgbClr val="0000CC"/>
                </a:solidFill>
              </a:rPr>
              <a:t>T</a:t>
            </a:r>
            <a:r>
              <a:rPr lang="en-US" altLang="ja-JP" sz="9000" b="1" i="1" smtClean="0">
                <a:solidFill>
                  <a:srgbClr val="0000CC"/>
                </a:solidFill>
              </a:rPr>
              <a:t>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" y="3276600"/>
            <a:ext cx="9029700" cy="1752600"/>
          </a:xfrm>
        </p:spPr>
        <p:txBody>
          <a:bodyPr/>
          <a:lstStyle/>
          <a:p>
            <a:pPr eaLnBrk="1" hangingPunct="1"/>
            <a:r>
              <a:rPr lang="en-US" altLang="ja-JP" sz="4500" smtClean="0">
                <a:solidFill>
                  <a:srgbClr val="010000"/>
                </a:solidFill>
                <a:latin typeface="Arial Black" pitchFamily="34" charset="0"/>
              </a:rPr>
              <a:t>PHITS Tutorial</a:t>
            </a:r>
          </a:p>
          <a:p>
            <a:pPr eaLnBrk="1" hangingPunct="1"/>
            <a:r>
              <a:rPr lang="en-US" altLang="ja-JP" sz="4000" smtClean="0">
                <a:solidFill>
                  <a:srgbClr val="010000"/>
                </a:solidFill>
                <a:latin typeface="Arial Black" pitchFamily="34" charset="0"/>
              </a:rPr>
              <a:t>PHITS simulation using DICOM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6329363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/>
          </a:p>
        </p:txBody>
      </p:sp>
      <p:sp>
        <p:nvSpPr>
          <p:cNvPr id="2054" name="正方形/長方形 4"/>
          <p:cNvSpPr>
            <a:spLocks noChangeArrowheads="1"/>
          </p:cNvSpPr>
          <p:nvPr/>
        </p:nvSpPr>
        <p:spPr bwMode="auto">
          <a:xfrm>
            <a:off x="214313" y="2495550"/>
            <a:ext cx="86439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200" b="1" i="1"/>
              <a:t>Multi-Purpose </a:t>
            </a:r>
            <a:r>
              <a:rPr lang="en-US" altLang="ja-JP" sz="2200" b="1" i="1">
                <a:solidFill>
                  <a:srgbClr val="0000CC"/>
                </a:solidFill>
              </a:rPr>
              <a:t>P</a:t>
            </a:r>
            <a:r>
              <a:rPr lang="en-US" altLang="ja-JP" sz="2200" b="1" i="1"/>
              <a:t>article and </a:t>
            </a:r>
            <a:r>
              <a:rPr lang="en-US" altLang="ja-JP" sz="2200" b="1" i="1">
                <a:solidFill>
                  <a:srgbClr val="0000CC"/>
                </a:solidFill>
              </a:rPr>
              <a:t>H</a:t>
            </a:r>
            <a:r>
              <a:rPr lang="en-US" altLang="ja-JP" sz="2200" b="1" i="1"/>
              <a:t>eavy </a:t>
            </a:r>
            <a:r>
              <a:rPr lang="en-US" altLang="ja-JP" sz="2200" b="1" i="1">
                <a:solidFill>
                  <a:srgbClr val="0000CC"/>
                </a:solidFill>
              </a:rPr>
              <a:t>I</a:t>
            </a:r>
            <a:r>
              <a:rPr lang="en-US" altLang="ja-JP" sz="2200" b="1" i="1"/>
              <a:t>on </a:t>
            </a:r>
            <a:r>
              <a:rPr lang="en-US" altLang="ja-JP" sz="2200" b="1" i="1">
                <a:solidFill>
                  <a:srgbClr val="0000CC"/>
                </a:solidFill>
              </a:rPr>
              <a:t>T</a:t>
            </a:r>
            <a:r>
              <a:rPr lang="en-US" altLang="ja-JP" sz="2200" b="1" i="1"/>
              <a:t>ransport code </a:t>
            </a:r>
            <a:r>
              <a:rPr lang="en-US" altLang="ja-JP" sz="2200" b="1" i="1">
                <a:solidFill>
                  <a:srgbClr val="0000CC"/>
                </a:solidFill>
              </a:rPr>
              <a:t>S</a:t>
            </a:r>
            <a:r>
              <a:rPr lang="en-US" altLang="ja-JP" sz="2200" b="1" i="1"/>
              <a:t>ystem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2197100" y="64008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latin typeface="Tahoma" pitchFamily="34" charset="0"/>
              </a:rPr>
              <a:t>Title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8153400" y="64008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13E0354C-87B5-4BA0-A7F1-4356FBB9C06C}" type="slidenum">
              <a:rPr lang="en-US" altLang="ja-JP" sz="2400">
                <a:latin typeface="Tahoma" pitchFamily="34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1</a:t>
            </a:fld>
            <a:endParaRPr lang="en-US" altLang="ja-JP" sz="2400">
              <a:latin typeface="Tahoma" pitchFamily="34" charset="0"/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3279775" y="5084763"/>
            <a:ext cx="25590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ja-JP" sz="2400" dirty="0" smtClean="0">
                <a:solidFill>
                  <a:srgbClr val="FF0000"/>
                </a:solidFill>
                <a:latin typeface="+mn-lt"/>
              </a:rPr>
              <a:t>Feb. 2018 </a:t>
            </a:r>
            <a:r>
              <a:rPr lang="en-US" altLang="ja-JP" sz="2400" dirty="0">
                <a:solidFill>
                  <a:srgbClr val="FF0000"/>
                </a:solidFill>
                <a:latin typeface="+mn-lt"/>
              </a:rPr>
              <a:t>revised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5900" y="-12700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ja-JP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Rotation &amp; translation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6329363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197100" y="64008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t>[transform]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8153400" y="64008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3E9A5967-7F80-4319-B5C5-69236CE814A7}" type="slidenum"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10</a:t>
            </a:fld>
            <a:endParaRPr lang="en-US" altLang="ja-JP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5130" name="Text Box 22"/>
          <p:cNvSpPr txBox="1">
            <a:spLocks noChangeArrowheads="1"/>
          </p:cNvSpPr>
          <p:nvPr/>
        </p:nvSpPr>
        <p:spPr bwMode="auto">
          <a:xfrm>
            <a:off x="611560" y="4353371"/>
            <a:ext cx="5904656" cy="193899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en-US" altLang="ja-JP" sz="2400" i="1" dirty="0" smtClean="0">
                <a:solidFill>
                  <a:srgbClr val="FF0000"/>
                </a:solidFill>
                <a:cs typeface="Tahoma" pitchFamily="34" charset="0"/>
              </a:rPr>
              <a:t>n</a:t>
            </a:r>
            <a:r>
              <a:rPr kumimoji="0" lang="en-US" altLang="ja-JP" sz="2400" dirty="0"/>
              <a:t>: ID of </a:t>
            </a:r>
            <a:r>
              <a:rPr kumimoji="0" lang="en-US" altLang="ja-JP" sz="2400" dirty="0" smtClean="0"/>
              <a:t>transformation</a:t>
            </a:r>
            <a:endParaRPr kumimoji="0" lang="en-US" altLang="ja-JP" sz="2400" dirty="0">
              <a:cs typeface="Tahoma" pitchFamily="34" charset="0"/>
            </a:endParaRPr>
          </a:p>
          <a:p>
            <a:pPr>
              <a:spcBef>
                <a:spcPct val="0"/>
              </a:spcBef>
            </a:pPr>
            <a:r>
              <a:rPr kumimoji="0" lang="en-US" altLang="ja-JP" sz="2400" i="1" dirty="0" smtClean="0">
                <a:solidFill>
                  <a:srgbClr val="FF0000"/>
                </a:solidFill>
                <a:cs typeface="Tahoma" pitchFamily="34" charset="0"/>
              </a:rPr>
              <a:t>O</a:t>
            </a:r>
            <a:r>
              <a:rPr kumimoji="0" lang="en-US" altLang="ja-JP" sz="2400" i="1" baseline="-25000" dirty="0" smtClean="0">
                <a:solidFill>
                  <a:srgbClr val="FF0000"/>
                </a:solidFill>
                <a:cs typeface="Tahoma" pitchFamily="34" charset="0"/>
              </a:rPr>
              <a:t>1</a:t>
            </a:r>
            <a:r>
              <a:rPr kumimoji="0" lang="en-US" altLang="ja-JP" sz="2400" i="1" dirty="0" smtClean="0">
                <a:solidFill>
                  <a:srgbClr val="FF0000"/>
                </a:solidFill>
                <a:cs typeface="Tahoma" pitchFamily="34" charset="0"/>
              </a:rPr>
              <a:t>,O</a:t>
            </a:r>
            <a:r>
              <a:rPr kumimoji="0" lang="en-US" altLang="ja-JP" sz="2400" i="1" baseline="-25000" dirty="0" smtClean="0">
                <a:solidFill>
                  <a:srgbClr val="FF0000"/>
                </a:solidFill>
                <a:cs typeface="Tahoma" pitchFamily="34" charset="0"/>
              </a:rPr>
              <a:t>2</a:t>
            </a:r>
            <a:r>
              <a:rPr kumimoji="0" lang="en-US" altLang="ja-JP" sz="2400" i="1" dirty="0" smtClean="0">
                <a:solidFill>
                  <a:srgbClr val="FF0000"/>
                </a:solidFill>
                <a:cs typeface="Tahoma" pitchFamily="34" charset="0"/>
              </a:rPr>
              <a:t>,O</a:t>
            </a:r>
            <a:r>
              <a:rPr kumimoji="0" lang="en-US" altLang="ja-JP" sz="2400" i="1" baseline="-25000" dirty="0" smtClean="0">
                <a:solidFill>
                  <a:srgbClr val="FF0000"/>
                </a:solidFill>
                <a:cs typeface="Tahoma" pitchFamily="34" charset="0"/>
              </a:rPr>
              <a:t>3</a:t>
            </a:r>
            <a:r>
              <a:rPr kumimoji="0" lang="en-US" altLang="ja-JP" sz="2400" dirty="0" smtClean="0"/>
              <a:t>:</a:t>
            </a:r>
            <a:r>
              <a:rPr kumimoji="0" lang="en-US" altLang="ja-JP" sz="2400" i="1" baseline="-25000" dirty="0" smtClean="0">
                <a:solidFill>
                  <a:srgbClr val="FF0000"/>
                </a:solidFill>
                <a:cs typeface="Tahoma" pitchFamily="34" charset="0"/>
              </a:rPr>
              <a:t> </a:t>
            </a:r>
            <a:r>
              <a:rPr kumimoji="0" lang="en-US" altLang="ja-JP" sz="2400" dirty="0"/>
              <a:t>Displacement </a:t>
            </a:r>
            <a:r>
              <a:rPr kumimoji="0" lang="en-US" altLang="ja-JP" sz="2400" dirty="0" smtClean="0"/>
              <a:t>vector</a:t>
            </a:r>
            <a:endParaRPr kumimoji="0" lang="en-US" altLang="ja-JP" sz="2400" dirty="0"/>
          </a:p>
          <a:p>
            <a:pPr>
              <a:spcBef>
                <a:spcPct val="0"/>
              </a:spcBef>
            </a:pPr>
            <a:r>
              <a:rPr kumimoji="0" lang="en-US" altLang="ja-JP" sz="2400" i="1" dirty="0" smtClean="0">
                <a:solidFill>
                  <a:srgbClr val="FF0000"/>
                </a:solidFill>
                <a:cs typeface="Tahoma" pitchFamily="34" charset="0"/>
              </a:rPr>
              <a:t>B</a:t>
            </a:r>
            <a:r>
              <a:rPr kumimoji="0" lang="en-US" altLang="ja-JP" sz="2400" i="1" baseline="-25000" dirty="0" smtClean="0">
                <a:solidFill>
                  <a:srgbClr val="FF0000"/>
                </a:solidFill>
                <a:cs typeface="Tahoma" pitchFamily="34" charset="0"/>
              </a:rPr>
              <a:t>1</a:t>
            </a:r>
            <a:r>
              <a:rPr kumimoji="0" lang="ja-JP" altLang="en-US" sz="2400" dirty="0">
                <a:cs typeface="Tahoma" pitchFamily="34" charset="0"/>
              </a:rPr>
              <a:t>～</a:t>
            </a:r>
            <a:r>
              <a:rPr kumimoji="0" lang="en-US" altLang="ja-JP" sz="2400" i="1" dirty="0" smtClean="0">
                <a:solidFill>
                  <a:srgbClr val="FF0000"/>
                </a:solidFill>
                <a:cs typeface="Tahoma" pitchFamily="34" charset="0"/>
              </a:rPr>
              <a:t>B</a:t>
            </a:r>
            <a:r>
              <a:rPr kumimoji="0" lang="en-US" altLang="ja-JP" sz="2400" i="1" baseline="-25000" dirty="0" smtClean="0">
                <a:solidFill>
                  <a:srgbClr val="FF0000"/>
                </a:solidFill>
                <a:cs typeface="Tahoma" pitchFamily="34" charset="0"/>
              </a:rPr>
              <a:t>9</a:t>
            </a:r>
            <a:r>
              <a:rPr kumimoji="0" lang="en-US" altLang="ja-JP" sz="2400" dirty="0"/>
              <a:t>: Elements of rotation matrix</a:t>
            </a:r>
          </a:p>
          <a:p>
            <a:pPr>
              <a:spcBef>
                <a:spcPct val="0"/>
              </a:spcBef>
            </a:pPr>
            <a:r>
              <a:rPr kumimoji="0" lang="en-US" altLang="ja-JP" sz="2400" i="1" dirty="0" smtClean="0">
                <a:solidFill>
                  <a:srgbClr val="FF0000"/>
                </a:solidFill>
                <a:cs typeface="Tahoma" pitchFamily="34" charset="0"/>
              </a:rPr>
              <a:t>M</a:t>
            </a:r>
            <a:r>
              <a:rPr kumimoji="0" lang="en-US" altLang="ja-JP" sz="2400" dirty="0"/>
              <a:t>: Parameter to change the equation of the </a:t>
            </a:r>
            <a:r>
              <a:rPr kumimoji="0" lang="en-US" altLang="ja-JP" sz="2400" dirty="0" smtClean="0"/>
              <a:t>transformation</a:t>
            </a:r>
            <a:r>
              <a:rPr kumimoji="0" lang="ja-JP" altLang="en-US" sz="2000" dirty="0" smtClean="0"/>
              <a:t>（</a:t>
            </a:r>
            <a:r>
              <a:rPr kumimoji="0" lang="en-US" altLang="ja-JP" sz="2000" dirty="0" smtClean="0"/>
              <a:t>The case of M=1 </a:t>
            </a:r>
            <a:r>
              <a:rPr kumimoji="0" lang="en-US" altLang="ja-JP" sz="2000" dirty="0"/>
              <a:t>is shown here</a:t>
            </a:r>
            <a:r>
              <a:rPr kumimoji="0" lang="en-US" altLang="ja-JP" sz="2000" dirty="0" smtClean="0"/>
              <a:t>.)</a:t>
            </a:r>
            <a:endParaRPr kumimoji="0" lang="ja-JP" altLang="en-US" sz="2000" dirty="0"/>
          </a:p>
        </p:txBody>
      </p:sp>
      <p:sp>
        <p:nvSpPr>
          <p:cNvPr id="5129" name="Text Box 1031"/>
          <p:cNvSpPr txBox="1">
            <a:spLocks noChangeArrowheads="1"/>
          </p:cNvSpPr>
          <p:nvPr/>
        </p:nvSpPr>
        <p:spPr bwMode="auto">
          <a:xfrm>
            <a:off x="765101" y="1856536"/>
            <a:ext cx="7410450" cy="8604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2000" dirty="0">
                <a:solidFill>
                  <a:srgbClr val="000000"/>
                </a:solidFill>
                <a:latin typeface="Tahoma" pitchFamily="34" charset="0"/>
              </a:rPr>
              <a:t>[ T r a n s f o r m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2000" dirty="0">
                <a:solidFill>
                  <a:srgbClr val="000000"/>
                </a:solidFill>
                <a:latin typeface="Tahoma" pitchFamily="34" charset="0"/>
              </a:rPr>
              <a:t>    Tr</a:t>
            </a:r>
            <a:r>
              <a:rPr lang="pt-BR" altLang="ja-JP" sz="2000" i="1" dirty="0">
                <a:solidFill>
                  <a:srgbClr val="000000"/>
                </a:solidFill>
                <a:latin typeface="Tahoma" pitchFamily="34" charset="0"/>
              </a:rPr>
              <a:t>n     O</a:t>
            </a:r>
            <a:r>
              <a:rPr lang="pt-BR" altLang="ja-JP" sz="2000" i="1" baseline="-25000" dirty="0">
                <a:solidFill>
                  <a:srgbClr val="000000"/>
                </a:solidFill>
                <a:latin typeface="Tahoma" pitchFamily="34" charset="0"/>
              </a:rPr>
              <a:t>1</a:t>
            </a:r>
            <a:r>
              <a:rPr lang="pt-BR" altLang="ja-JP" sz="2000" i="1" dirty="0">
                <a:solidFill>
                  <a:srgbClr val="000000"/>
                </a:solidFill>
                <a:latin typeface="Tahoma" pitchFamily="34" charset="0"/>
              </a:rPr>
              <a:t>   O</a:t>
            </a:r>
            <a:r>
              <a:rPr lang="pt-BR" altLang="ja-JP" sz="2000" i="1" baseline="-25000" dirty="0">
                <a:solidFill>
                  <a:srgbClr val="000000"/>
                </a:solidFill>
                <a:latin typeface="Tahoma" pitchFamily="34" charset="0"/>
              </a:rPr>
              <a:t>2</a:t>
            </a:r>
            <a:r>
              <a:rPr lang="pt-BR" altLang="ja-JP" sz="2000" i="1" dirty="0">
                <a:solidFill>
                  <a:srgbClr val="000000"/>
                </a:solidFill>
                <a:latin typeface="Tahoma" pitchFamily="34" charset="0"/>
              </a:rPr>
              <a:t>   O</a:t>
            </a:r>
            <a:r>
              <a:rPr lang="pt-BR" altLang="ja-JP" sz="2000" i="1" baseline="-25000" dirty="0">
                <a:solidFill>
                  <a:srgbClr val="000000"/>
                </a:solidFill>
                <a:latin typeface="Tahoma" pitchFamily="34" charset="0"/>
              </a:rPr>
              <a:t>3</a:t>
            </a:r>
            <a:r>
              <a:rPr lang="pt-BR" altLang="ja-JP" sz="2000" i="1" dirty="0">
                <a:solidFill>
                  <a:srgbClr val="000000"/>
                </a:solidFill>
                <a:latin typeface="Tahoma" pitchFamily="34" charset="0"/>
              </a:rPr>
              <a:t>   B</a:t>
            </a:r>
            <a:r>
              <a:rPr lang="pt-BR" altLang="ja-JP" sz="2000" i="1" baseline="-25000" dirty="0">
                <a:solidFill>
                  <a:srgbClr val="000000"/>
                </a:solidFill>
                <a:latin typeface="Tahoma" pitchFamily="34" charset="0"/>
              </a:rPr>
              <a:t>1 </a:t>
            </a:r>
            <a:r>
              <a:rPr lang="pt-BR" altLang="ja-JP" sz="2000" i="1" dirty="0">
                <a:solidFill>
                  <a:srgbClr val="000000"/>
                </a:solidFill>
                <a:latin typeface="Tahoma" pitchFamily="34" charset="0"/>
              </a:rPr>
              <a:t>  B</a:t>
            </a:r>
            <a:r>
              <a:rPr lang="pt-BR" altLang="ja-JP" sz="2000" i="1" baseline="-25000" dirty="0">
                <a:solidFill>
                  <a:srgbClr val="000000"/>
                </a:solidFill>
                <a:latin typeface="Tahoma" pitchFamily="34" charset="0"/>
              </a:rPr>
              <a:t>2</a:t>
            </a:r>
            <a:r>
              <a:rPr lang="pt-BR" altLang="ja-JP" sz="2000" i="1" dirty="0">
                <a:solidFill>
                  <a:srgbClr val="000000"/>
                </a:solidFill>
                <a:latin typeface="Tahoma" pitchFamily="34" charset="0"/>
              </a:rPr>
              <a:t>   B</a:t>
            </a:r>
            <a:r>
              <a:rPr lang="pt-BR" altLang="ja-JP" sz="2000" i="1" baseline="-25000" dirty="0">
                <a:solidFill>
                  <a:srgbClr val="000000"/>
                </a:solidFill>
                <a:latin typeface="Tahoma" pitchFamily="34" charset="0"/>
              </a:rPr>
              <a:t>3</a:t>
            </a:r>
            <a:r>
              <a:rPr lang="pt-BR" altLang="ja-JP" sz="2000" i="1" dirty="0">
                <a:solidFill>
                  <a:srgbClr val="000000"/>
                </a:solidFill>
                <a:latin typeface="Tahoma" pitchFamily="34" charset="0"/>
              </a:rPr>
              <a:t>   B</a:t>
            </a:r>
            <a:r>
              <a:rPr lang="pt-BR" altLang="ja-JP" sz="2000" i="1" baseline="-25000" dirty="0">
                <a:solidFill>
                  <a:srgbClr val="000000"/>
                </a:solidFill>
                <a:latin typeface="Tahoma" pitchFamily="34" charset="0"/>
              </a:rPr>
              <a:t>4</a:t>
            </a:r>
            <a:r>
              <a:rPr lang="pt-BR" altLang="ja-JP" sz="2000" i="1" dirty="0">
                <a:solidFill>
                  <a:srgbClr val="000000"/>
                </a:solidFill>
                <a:latin typeface="Tahoma" pitchFamily="34" charset="0"/>
              </a:rPr>
              <a:t>   B</a:t>
            </a:r>
            <a:r>
              <a:rPr lang="pt-BR" altLang="ja-JP" sz="2000" i="1" baseline="-25000" dirty="0">
                <a:solidFill>
                  <a:srgbClr val="000000"/>
                </a:solidFill>
                <a:latin typeface="Tahoma" pitchFamily="34" charset="0"/>
              </a:rPr>
              <a:t>5 </a:t>
            </a:r>
            <a:r>
              <a:rPr lang="pt-BR" altLang="ja-JP" sz="2000" i="1" dirty="0">
                <a:solidFill>
                  <a:srgbClr val="000000"/>
                </a:solidFill>
                <a:latin typeface="Tahoma" pitchFamily="34" charset="0"/>
              </a:rPr>
              <a:t>  B</a:t>
            </a:r>
            <a:r>
              <a:rPr lang="pt-BR" altLang="ja-JP" sz="2000" i="1" baseline="-25000" dirty="0">
                <a:solidFill>
                  <a:srgbClr val="000000"/>
                </a:solidFill>
                <a:latin typeface="Tahoma" pitchFamily="34" charset="0"/>
              </a:rPr>
              <a:t>6</a:t>
            </a:r>
            <a:r>
              <a:rPr lang="pt-BR" altLang="ja-JP" sz="2000" i="1" dirty="0">
                <a:solidFill>
                  <a:srgbClr val="000000"/>
                </a:solidFill>
                <a:latin typeface="Tahoma" pitchFamily="34" charset="0"/>
              </a:rPr>
              <a:t>   B</a:t>
            </a:r>
            <a:r>
              <a:rPr lang="pt-BR" altLang="ja-JP" sz="2000" i="1" baseline="-25000" dirty="0">
                <a:solidFill>
                  <a:srgbClr val="000000"/>
                </a:solidFill>
                <a:latin typeface="Tahoma" pitchFamily="34" charset="0"/>
              </a:rPr>
              <a:t>7 </a:t>
            </a:r>
            <a:r>
              <a:rPr lang="pt-BR" altLang="ja-JP" sz="2000" i="1" dirty="0">
                <a:solidFill>
                  <a:srgbClr val="000000"/>
                </a:solidFill>
                <a:latin typeface="Tahoma" pitchFamily="34" charset="0"/>
              </a:rPr>
              <a:t>  B</a:t>
            </a:r>
            <a:r>
              <a:rPr lang="pt-BR" altLang="ja-JP" sz="2000" i="1" baseline="-25000" dirty="0">
                <a:solidFill>
                  <a:srgbClr val="000000"/>
                </a:solidFill>
                <a:latin typeface="Tahoma" pitchFamily="34" charset="0"/>
              </a:rPr>
              <a:t>8 </a:t>
            </a:r>
            <a:r>
              <a:rPr lang="pt-BR" altLang="ja-JP" sz="2000" i="1" dirty="0">
                <a:solidFill>
                  <a:srgbClr val="000000"/>
                </a:solidFill>
                <a:latin typeface="Tahoma" pitchFamily="34" charset="0"/>
              </a:rPr>
              <a:t>  B</a:t>
            </a:r>
            <a:r>
              <a:rPr lang="pt-BR" altLang="ja-JP" sz="2000" i="1" baseline="-25000" dirty="0">
                <a:solidFill>
                  <a:srgbClr val="000000"/>
                </a:solidFill>
                <a:latin typeface="Tahoma" pitchFamily="34" charset="0"/>
              </a:rPr>
              <a:t>9 </a:t>
            </a:r>
            <a:r>
              <a:rPr lang="pt-BR" altLang="ja-JP" sz="2000" i="1" dirty="0">
                <a:solidFill>
                  <a:srgbClr val="000000"/>
                </a:solidFill>
                <a:latin typeface="Tahoma" pitchFamily="34" charset="0"/>
              </a:rPr>
              <a:t>  M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72766" y="2667997"/>
            <a:ext cx="26471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dirty="0" smtClean="0">
                <a:latin typeface="+mn-lt"/>
              </a:rPr>
              <a:t>In the case of </a:t>
            </a:r>
            <a:r>
              <a:rPr lang="en-US" altLang="ja-JP" i="1" dirty="0" smtClean="0">
                <a:latin typeface="+mn-lt"/>
              </a:rPr>
              <a:t>M</a:t>
            </a:r>
            <a:r>
              <a:rPr lang="en-US" altLang="ja-JP" dirty="0" smtClean="0">
                <a:latin typeface="+mn-lt"/>
              </a:rPr>
              <a:t>=1,</a:t>
            </a:r>
            <a:endParaRPr lang="ja-JP" altLang="en-US" dirty="0">
              <a:latin typeface="+mn-lt"/>
            </a:endParaRPr>
          </a:p>
        </p:txBody>
      </p:sp>
      <p:sp>
        <p:nvSpPr>
          <p:cNvPr id="5133" name="テキスト ボックス 1"/>
          <p:cNvSpPr txBox="1">
            <a:spLocks noChangeArrowheads="1"/>
          </p:cNvSpPr>
          <p:nvPr/>
        </p:nvSpPr>
        <p:spPr bwMode="auto">
          <a:xfrm>
            <a:off x="1210928" y="952947"/>
            <a:ext cx="6696744" cy="707886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 smtClean="0"/>
              <a:t>After making [transform] section, you can use this function by setting </a:t>
            </a:r>
            <a:r>
              <a:rPr lang="en-US" altLang="ja-JP" sz="2000" dirty="0" err="1">
                <a:solidFill>
                  <a:srgbClr val="FF0000"/>
                </a:solidFill>
              </a:rPr>
              <a:t>trcl</a:t>
            </a:r>
            <a:r>
              <a:rPr lang="en-US" altLang="ja-JP" sz="2000" dirty="0">
                <a:solidFill>
                  <a:srgbClr val="FF0000"/>
                </a:solidFill>
              </a:rPr>
              <a:t>=</a:t>
            </a:r>
            <a:r>
              <a:rPr lang="en-US" altLang="ja-JP" sz="2000" i="1" dirty="0">
                <a:solidFill>
                  <a:srgbClr val="FF0000"/>
                </a:solidFill>
              </a:rPr>
              <a:t>n</a:t>
            </a:r>
            <a:r>
              <a:rPr lang="en-US" altLang="ja-JP" sz="2000" dirty="0" smtClean="0"/>
              <a:t> in [cell</a:t>
            </a:r>
            <a:r>
              <a:rPr lang="en-US" altLang="ja-JP" sz="2000" dirty="0"/>
              <a:t>], [source</a:t>
            </a:r>
            <a:r>
              <a:rPr lang="en-US" altLang="ja-JP" sz="2000" dirty="0" smtClean="0"/>
              <a:t>], and so on. </a:t>
            </a:r>
            <a:endParaRPr lang="ja-JP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755576" y="3095585"/>
                <a:ext cx="5158528" cy="12813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1" lang="en-US" altLang="ja-JP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1" lang="en-US" altLang="ja-JP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′</m:t>
                              </m:r>
                            </m:e>
                          </m:mr>
                          <m:mr>
                            <m:e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′</m:t>
                              </m:r>
                            </m:e>
                          </m:mr>
                          <m:mr>
                            <m:e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𝑧</m:t>
                              </m:r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′</m:t>
                              </m:r>
                            </m:e>
                          </m:mr>
                        </m:m>
                      </m:e>
                    </m:d>
                    <m:r>
                      <a:rPr kumimoji="1" lang="en-US" altLang="ja-JP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kumimoji="1" lang="en-US" altLang="ja-JP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/>
                                    </a:rPr>
                                    <m:t>6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/>
                                    </a:rPr>
                                    <m:t>7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/>
                                    </a:rPr>
                                    <m:t>8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/>
                                    </a:rPr>
                                    <m:t>9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1" lang="en-US" altLang="ja-JP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1" lang="en-US" altLang="ja-JP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kumimoji="1" lang="en-US" altLang="ja-JP" dirty="0" smtClean="0"/>
                  <a:t> + 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1" lang="en-US" altLang="ja-JP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kumimoji="1" lang="en-US" altLang="ja-JP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latin typeface="Cambria Math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095585"/>
                <a:ext cx="5158528" cy="128137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6569343" y="2898978"/>
                <a:ext cx="2251129" cy="34163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kumimoji="1" lang="en-US" altLang="ja-JP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kumimoji="1" lang="en-US" altLang="ja-JP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1" lang="en-US" altLang="ja-JP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kumimoji="1" lang="en-US" altLang="ja-JP" b="0" i="1" smtClean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kumimoji="1" lang="en-US" altLang="ja-JP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ja-JP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ja-JP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ja-JP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ja-JP" alt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altLang="ja-JP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ja-JP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ja-JP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ja-JP" alt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altLang="ja-JP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ja-JP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ja-JP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ja-JP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ja-JP" alt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altLang="ja-JP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ja-JP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ja-JP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ja-JP" alt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/>
                            </a:rPr>
                            <m:t>6</m:t>
                          </m:r>
                        </m:sub>
                      </m:sSub>
                      <m:r>
                        <a:rPr lang="en-US" altLang="ja-JP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ja-JP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ja-JP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ja-JP" alt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/>
                            </a:rPr>
                            <m:t>7</m:t>
                          </m:r>
                        </m:sub>
                      </m:sSub>
                      <m:r>
                        <a:rPr lang="en-US" altLang="ja-JP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ja-JP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ja-JP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ja-JP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ja-JP" alt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/>
                            </a:rPr>
                            <m:t>8</m:t>
                          </m:r>
                        </m:sub>
                      </m:sSub>
                      <m:r>
                        <a:rPr lang="en-US" altLang="ja-JP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altLang="ja-JP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ja-JP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ja-JP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ja-JP" alt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/>
                            </a:rPr>
                            <m:t>9</m:t>
                          </m:r>
                        </m:sub>
                      </m:sSub>
                      <m:r>
                        <a:rPr lang="en-US" altLang="ja-JP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ja-JP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ja-JP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9343" y="2898978"/>
                <a:ext cx="2251129" cy="34163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68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0" y="6329363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8153400" y="64008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2594D3EB-5E52-444E-BBD0-3CC9FF77C496}" type="slidenum"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11</a:t>
            </a:fld>
            <a:endParaRPr lang="en-US" altLang="ja-JP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2293" name="Text Box 1030"/>
          <p:cNvSpPr txBox="1">
            <a:spLocks noChangeArrowheads="1"/>
          </p:cNvSpPr>
          <p:nvPr/>
        </p:nvSpPr>
        <p:spPr bwMode="auto">
          <a:xfrm>
            <a:off x="501650" y="765175"/>
            <a:ext cx="1423988" cy="4619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t> icntl = 0</a:t>
            </a:r>
          </a:p>
        </p:txBody>
      </p:sp>
      <p:sp>
        <p:nvSpPr>
          <p:cNvPr id="12294" name="Text Box 5"/>
          <p:cNvSpPr txBox="1">
            <a:spLocks noChangeArrowheads="1"/>
          </p:cNvSpPr>
          <p:nvPr/>
        </p:nvSpPr>
        <p:spPr bwMode="auto">
          <a:xfrm>
            <a:off x="3276600" y="6400800"/>
            <a:ext cx="2590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t>Dose calculation</a:t>
            </a:r>
          </a:p>
        </p:txBody>
      </p:sp>
      <p:sp>
        <p:nvSpPr>
          <p:cNvPr id="12295" name="Rectangle 2"/>
          <p:cNvSpPr txBox="1">
            <a:spLocks noChangeArrowheads="1"/>
          </p:cNvSpPr>
          <p:nvPr/>
        </p:nvSpPr>
        <p:spPr bwMode="auto">
          <a:xfrm>
            <a:off x="539750" y="-100013"/>
            <a:ext cx="8126413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4800" dirty="0">
                <a:solidFill>
                  <a:schemeClr val="tx2"/>
                </a:solidFill>
                <a:latin typeface="Arial" charset="0"/>
                <a:cs typeface="Arial" charset="0"/>
              </a:rPr>
              <a:t>Example of dose calculation</a:t>
            </a:r>
          </a:p>
        </p:txBody>
      </p:sp>
      <p:sp>
        <p:nvSpPr>
          <p:cNvPr id="12296" name="テキスト ボックス 20"/>
          <p:cNvSpPr txBox="1">
            <a:spLocks noChangeArrowheads="1"/>
          </p:cNvSpPr>
          <p:nvPr/>
        </p:nvSpPr>
        <p:spPr bwMode="auto">
          <a:xfrm>
            <a:off x="3563888" y="5846763"/>
            <a:ext cx="19780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 smtClean="0">
                <a:solidFill>
                  <a:srgbClr val="2D2DB9"/>
                </a:solidFill>
              </a:rPr>
              <a:t>deposit</a:t>
            </a:r>
            <a:r>
              <a:rPr lang="en-US" altLang="ja-JP" sz="2400" dirty="0" smtClean="0">
                <a:solidFill>
                  <a:srgbClr val="2D2DB9"/>
                </a:solidFill>
              </a:rPr>
              <a:t>-</a:t>
            </a:r>
            <a:r>
              <a:rPr lang="en-US" altLang="ja-JP" sz="2400" dirty="0" err="1" smtClean="0">
                <a:solidFill>
                  <a:srgbClr val="2D2DB9"/>
                </a:solidFill>
              </a:rPr>
              <a:t>xy.eps</a:t>
            </a:r>
            <a:endParaRPr lang="ja-JP" altLang="en-US" sz="2400" dirty="0">
              <a:solidFill>
                <a:srgbClr val="2D2DB9"/>
              </a:solidFill>
            </a:endParaRPr>
          </a:p>
        </p:txBody>
      </p:sp>
      <p:sp>
        <p:nvSpPr>
          <p:cNvPr id="12297" name="Text Box 1031"/>
          <p:cNvSpPr txBox="1">
            <a:spLocks noChangeArrowheads="1"/>
          </p:cNvSpPr>
          <p:nvPr/>
        </p:nvSpPr>
        <p:spPr bwMode="auto">
          <a:xfrm>
            <a:off x="820738" y="5651500"/>
            <a:ext cx="1119187" cy="3079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latin typeface="Tahoma" pitchFamily="34" charset="0"/>
              </a:rPr>
              <a:t>unit  = 2</a:t>
            </a:r>
            <a:endParaRPr lang="pt-BR" altLang="ja-JP" sz="1800">
              <a:latin typeface="Tahoma" pitchFamily="34" charset="0"/>
            </a:endParaRPr>
          </a:p>
        </p:txBody>
      </p:sp>
      <p:sp>
        <p:nvSpPr>
          <p:cNvPr id="12298" name="テキスト ボックス 1"/>
          <p:cNvSpPr txBox="1">
            <a:spLocks noChangeArrowheads="1"/>
          </p:cNvSpPr>
          <p:nvPr/>
        </p:nvSpPr>
        <p:spPr bwMode="auto">
          <a:xfrm>
            <a:off x="1979611" y="5653088"/>
            <a:ext cx="20883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/>
              <a:t>⇒ </a:t>
            </a:r>
            <a:r>
              <a:rPr lang="en-US" altLang="ja-JP" sz="1800" dirty="0" smtClean="0"/>
              <a:t>MeV/cm</a:t>
            </a:r>
            <a:r>
              <a:rPr lang="en-US" altLang="ja-JP" sz="1800" baseline="30000" dirty="0" smtClean="0"/>
              <a:t>3</a:t>
            </a:r>
            <a:r>
              <a:rPr lang="en-US" altLang="ja-JP" sz="1800" dirty="0" smtClean="0"/>
              <a:t>/source</a:t>
            </a:r>
            <a:endParaRPr lang="ja-JP" altLang="en-US" sz="1800" dirty="0"/>
          </a:p>
        </p:txBody>
      </p:sp>
      <p:grpSp>
        <p:nvGrpSpPr>
          <p:cNvPr id="2" name="グループ化 1"/>
          <p:cNvGrpSpPr>
            <a:grpSpLocks/>
          </p:cNvGrpSpPr>
          <p:nvPr/>
        </p:nvGrpSpPr>
        <p:grpSpPr bwMode="auto">
          <a:xfrm>
            <a:off x="5435600" y="5640388"/>
            <a:ext cx="2717800" cy="371475"/>
            <a:chOff x="5435600" y="5136117"/>
            <a:chExt cx="2717800" cy="371475"/>
          </a:xfrm>
        </p:grpSpPr>
        <p:sp>
          <p:nvSpPr>
            <p:cNvPr id="12305" name="Text Box 1031"/>
            <p:cNvSpPr txBox="1">
              <a:spLocks noChangeArrowheads="1"/>
            </p:cNvSpPr>
            <p:nvPr/>
          </p:nvSpPr>
          <p:spPr bwMode="auto">
            <a:xfrm>
              <a:off x="5435600" y="5136117"/>
              <a:ext cx="1223963" cy="30003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800">
                  <a:latin typeface="Tahoma" pitchFamily="34" charset="0"/>
                </a:rPr>
                <a:t>unit  = </a:t>
              </a:r>
              <a:r>
                <a:rPr lang="en-US" altLang="ja-JP" sz="1800" b="1">
                  <a:solidFill>
                    <a:srgbClr val="FF0000"/>
                  </a:solidFill>
                  <a:latin typeface="Tahoma" pitchFamily="34" charset="0"/>
                </a:rPr>
                <a:t>0</a:t>
              </a:r>
              <a:endParaRPr lang="pt-BR" altLang="ja-JP" sz="1800" b="1">
                <a:solidFill>
                  <a:srgbClr val="FF0000"/>
                </a:solidFill>
                <a:latin typeface="Tahoma" pitchFamily="34" charset="0"/>
              </a:endParaRPr>
            </a:p>
          </p:txBody>
        </p:sp>
        <p:sp>
          <p:nvSpPr>
            <p:cNvPr id="12306" name="テキスト ボックス 15"/>
            <p:cNvSpPr txBox="1">
              <a:spLocks noChangeArrowheads="1"/>
            </p:cNvSpPr>
            <p:nvPr/>
          </p:nvSpPr>
          <p:spPr bwMode="auto">
            <a:xfrm>
              <a:off x="6659563" y="5139292"/>
              <a:ext cx="149383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800"/>
                <a:t>⇒ </a:t>
              </a:r>
              <a:r>
                <a:rPr lang="en-US" altLang="ja-JP" sz="1800"/>
                <a:t>Gy/source</a:t>
              </a:r>
              <a:endParaRPr lang="ja-JP" altLang="en-US" sz="1800"/>
            </a:p>
          </p:txBody>
        </p:sp>
      </p:grpSp>
      <p:sp>
        <p:nvSpPr>
          <p:cNvPr id="19" name="下矢印 18"/>
          <p:cNvSpPr/>
          <p:nvPr/>
        </p:nvSpPr>
        <p:spPr>
          <a:xfrm flipV="1">
            <a:off x="1763713" y="5157788"/>
            <a:ext cx="647700" cy="36036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2301" name="テキスト ボックス 3"/>
          <p:cNvSpPr txBox="1">
            <a:spLocks noChangeArrowheads="1"/>
          </p:cNvSpPr>
          <p:nvPr/>
        </p:nvSpPr>
        <p:spPr bwMode="auto">
          <a:xfrm>
            <a:off x="2482850" y="5127625"/>
            <a:ext cx="2305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/>
              <a:t>Proton 100 MeV</a:t>
            </a:r>
            <a:endParaRPr lang="ja-JP" altLang="en-US" sz="2400"/>
          </a:p>
        </p:txBody>
      </p:sp>
      <p:pic>
        <p:nvPicPr>
          <p:cNvPr id="12302" name="図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1628775"/>
            <a:ext cx="4059237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図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5" y="1628775"/>
            <a:ext cx="4081463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4" name="正方形/長方形 2"/>
          <p:cNvSpPr>
            <a:spLocks noChangeArrowheads="1"/>
          </p:cNvSpPr>
          <p:nvPr/>
        </p:nvSpPr>
        <p:spPr bwMode="auto">
          <a:xfrm>
            <a:off x="34925" y="1228725"/>
            <a:ext cx="907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0000"/>
                </a:solidFill>
                <a:latin typeface="ＭＳ Ｐゴシック" pitchFamily="50" charset="-128"/>
              </a:rPr>
              <a:t> [</a:t>
            </a:r>
            <a:r>
              <a:rPr lang="en-US" altLang="ja-JP" sz="2000" b="1">
                <a:solidFill>
                  <a:srgbClr val="FF0000"/>
                </a:solidFill>
                <a:latin typeface="ＭＳ Ｐゴシック" pitchFamily="50" charset="-128"/>
              </a:rPr>
              <a:t>But without using EGS (negs=0)</a:t>
            </a:r>
            <a:r>
              <a:rPr lang="en-US" altLang="ja-JP" sz="2000">
                <a:solidFill>
                  <a:srgbClr val="000000"/>
                </a:solidFill>
                <a:latin typeface="ＭＳ Ｐゴシック" pitchFamily="50" charset="-128"/>
              </a:rPr>
              <a:t> because it takes too long due to many materials]</a:t>
            </a:r>
            <a:endParaRPr lang="ja-JP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0" y="6329363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3316" name="Text Box 7"/>
          <p:cNvSpPr txBox="1">
            <a:spLocks noChangeArrowheads="1"/>
          </p:cNvSpPr>
          <p:nvPr/>
        </p:nvSpPr>
        <p:spPr bwMode="auto">
          <a:xfrm>
            <a:off x="3276600" y="6400800"/>
            <a:ext cx="280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t>Table of Contents</a:t>
            </a:r>
          </a:p>
        </p:txBody>
      </p:sp>
      <p:sp>
        <p:nvSpPr>
          <p:cNvPr id="13317" name="Text Box 8"/>
          <p:cNvSpPr txBox="1">
            <a:spLocks noChangeArrowheads="1"/>
          </p:cNvSpPr>
          <p:nvPr/>
        </p:nvSpPr>
        <p:spPr bwMode="auto">
          <a:xfrm>
            <a:off x="8153400" y="64008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67241EB5-070E-4319-8405-2EC4B019F1F0}" type="slidenum"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12</a:t>
            </a:fld>
            <a:endParaRPr lang="en-US" altLang="ja-JP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3318" name="Rectangle 2"/>
          <p:cNvSpPr txBox="1">
            <a:spLocks noChangeArrowheads="1"/>
          </p:cNvSpPr>
          <p:nvPr/>
        </p:nvSpPr>
        <p:spPr bwMode="auto">
          <a:xfrm>
            <a:off x="2681288" y="188913"/>
            <a:ext cx="37433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4800">
                <a:solidFill>
                  <a:schemeClr val="tx2"/>
                </a:solidFill>
                <a:latin typeface="Arial" charset="0"/>
                <a:cs typeface="Arial" charset="0"/>
              </a:rPr>
              <a:t>Contents</a:t>
            </a:r>
          </a:p>
        </p:txBody>
      </p:sp>
      <p:sp>
        <p:nvSpPr>
          <p:cNvPr id="13319" name="AutoShape 2051"/>
          <p:cNvSpPr>
            <a:spLocks noChangeArrowheads="1"/>
          </p:cNvSpPr>
          <p:nvPr/>
        </p:nvSpPr>
        <p:spPr bwMode="auto">
          <a:xfrm>
            <a:off x="539750" y="1773238"/>
            <a:ext cx="8037513" cy="3616325"/>
          </a:xfrm>
          <a:prstGeom prst="roundRect">
            <a:avLst>
              <a:gd name="adj" fmla="val 5560"/>
            </a:avLst>
          </a:prstGeom>
          <a:solidFill>
            <a:srgbClr val="CCFFFF"/>
          </a:solidFill>
          <a:ln w="381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ja-JP" altLang="en-US" sz="2400">
              <a:solidFill>
                <a:srgbClr val="000000"/>
              </a:solidFill>
            </a:endParaRPr>
          </a:p>
        </p:txBody>
      </p:sp>
      <p:sp>
        <p:nvSpPr>
          <p:cNvPr id="13320" name="テキスト ボックス 16"/>
          <p:cNvSpPr txBox="1">
            <a:spLocks noChangeArrowheads="1"/>
          </p:cNvSpPr>
          <p:nvPr/>
        </p:nvSpPr>
        <p:spPr bwMode="auto">
          <a:xfrm>
            <a:off x="706438" y="2381250"/>
            <a:ext cx="787082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719138" indent="-719138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1200150" indent="-7429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ts val="1800"/>
              </a:spcBef>
              <a:buFontTx/>
              <a:buAutoNum type="arabicPeriod"/>
            </a:pPr>
            <a:r>
              <a:rPr lang="en-US" altLang="ja-JP" sz="4000">
                <a:latin typeface="ＭＳ Ｐゴシック" pitchFamily="50" charset="-128"/>
              </a:rPr>
              <a:t>How to use DICOM2PHITS</a:t>
            </a:r>
          </a:p>
          <a:p>
            <a:pPr eaLnBrk="1" hangingPunct="1">
              <a:spcBef>
                <a:spcPts val="1800"/>
              </a:spcBef>
              <a:buFontTx/>
              <a:buAutoNum type="arabicPeriod"/>
            </a:pPr>
            <a:r>
              <a:rPr lang="en-US" altLang="ja-JP" sz="4000">
                <a:solidFill>
                  <a:srgbClr val="FF0000"/>
                </a:solidFill>
                <a:latin typeface="ＭＳ Ｐゴシック" pitchFamily="50" charset="-128"/>
              </a:rPr>
              <a:t>Application using DICOM2PHITS</a:t>
            </a:r>
          </a:p>
          <a:p>
            <a:pPr eaLnBrk="1" hangingPunct="1">
              <a:spcBef>
                <a:spcPts val="1800"/>
              </a:spcBef>
              <a:buFontTx/>
              <a:buAutoNum type="arabicPeriod"/>
            </a:pPr>
            <a:r>
              <a:rPr lang="en-US" altLang="ja-JP" sz="4000">
                <a:latin typeface="ＭＳ Ｐゴシック" pitchFamily="50" charset="-128"/>
              </a:rPr>
              <a:t>How to use PHITS2DICOM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031"/>
          <p:cNvSpPr txBox="1">
            <a:spLocks noChangeArrowheads="1"/>
          </p:cNvSpPr>
          <p:nvPr/>
        </p:nvSpPr>
        <p:spPr bwMode="auto">
          <a:xfrm>
            <a:off x="34925" y="1125538"/>
            <a:ext cx="9001125" cy="20621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DICOM2PHITS input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"data/</a:t>
            </a:r>
            <a:r>
              <a:rPr lang="en-US" altLang="ja-JP" sz="1400" dirty="0" err="1">
                <a:latin typeface="HGｺﾞｼｯｸM" pitchFamily="49" charset="-128"/>
                <a:ea typeface="HGｺﾞｼｯｸM" pitchFamily="49" charset="-128"/>
              </a:rPr>
              <a:t>HumanVoxelTable.data</a:t>
            </a:r>
            <a:r>
              <a:rPr lang="en-US" altLang="ja-JP" sz="1400" dirty="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"         ! File for conversion of human voxel data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"</a:t>
            </a:r>
            <a:r>
              <a:rPr lang="en-US" altLang="ja-JP" sz="1400" b="1" dirty="0" err="1" smtClean="0">
                <a:solidFill>
                  <a:srgbClr val="FF0000"/>
                </a:solidFill>
                <a:latin typeface="HGｺﾞｼｯｸM" pitchFamily="49" charset="-128"/>
                <a:ea typeface="HGｺﾞｼｯｸM" pitchFamily="49" charset="-128"/>
              </a:rPr>
              <a:t>work_Kumamoto</a:t>
            </a:r>
            <a:r>
              <a:rPr lang="en-US" altLang="ja-JP" sz="1400" b="1" dirty="0" smtClean="0">
                <a:solidFill>
                  <a:srgbClr val="FF0000"/>
                </a:solidFill>
                <a:latin typeface="HGｺﾞｼｯｸM" pitchFamily="49" charset="-128"/>
                <a:ea typeface="HGｺﾞｼｯｸM" pitchFamily="49" charset="-128"/>
              </a:rPr>
              <a:t>/</a:t>
            </a:r>
            <a:r>
              <a:rPr lang="en-US" altLang="ja-JP" sz="1400" dirty="0" smtClean="0">
                <a:latin typeface="HGｺﾞｼｯｸM" pitchFamily="49" charset="-128"/>
                <a:ea typeface="HGｺﾞｼｯｸM" pitchFamily="49" charset="-128"/>
              </a:rPr>
              <a:t>DICOM</a:t>
            </a:r>
            <a:r>
              <a:rPr lang="en-US" altLang="ja-JP" sz="1400" dirty="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/"              ! DICOM file directory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"</a:t>
            </a:r>
            <a:r>
              <a:rPr lang="en-US" altLang="ja-JP" sz="1400" b="1" dirty="0" err="1">
                <a:solidFill>
                  <a:srgbClr val="FF0000"/>
                </a:solidFill>
                <a:latin typeface="HGｺﾞｼｯｸM" pitchFamily="49" charset="-128"/>
                <a:ea typeface="HGｺﾞｼｯｸM" pitchFamily="49" charset="-128"/>
              </a:rPr>
              <a:t>work_Kumamoto</a:t>
            </a:r>
            <a:r>
              <a:rPr lang="en-US" altLang="ja-JP" sz="1400" b="1" dirty="0">
                <a:solidFill>
                  <a:srgbClr val="FF0000"/>
                </a:solidFill>
                <a:latin typeface="HGｺﾞｼｯｸM" pitchFamily="49" charset="-128"/>
                <a:ea typeface="HGｺﾞｼｯｸM" pitchFamily="49" charset="-128"/>
              </a:rPr>
              <a:t>/</a:t>
            </a:r>
            <a:r>
              <a:rPr lang="en-US" altLang="ja-JP" sz="1400" dirty="0" err="1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PHITSinput</a:t>
            </a:r>
            <a:r>
              <a:rPr lang="en-US" altLang="ja-JP" sz="1400" dirty="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/"         ! Filename for PHITS input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1 </a:t>
            </a:r>
            <a:r>
              <a:rPr lang="en-US" altLang="ja-JP" sz="1400" b="1" dirty="0">
                <a:solidFill>
                  <a:srgbClr val="FF0000"/>
                </a:solidFill>
                <a:latin typeface="HGｺﾞｼｯｸM" pitchFamily="49" charset="-128"/>
                <a:ea typeface="HGｺﾞｼｯｸM" pitchFamily="49" charset="-128"/>
              </a:rPr>
              <a:t>148</a:t>
            </a:r>
            <a:r>
              <a:rPr lang="en-US" altLang="ja-JP" sz="1400" dirty="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                               ! Minimum slice number, Maximum slice number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b="1" dirty="0">
                <a:solidFill>
                  <a:srgbClr val="FF0000"/>
                </a:solidFill>
                <a:latin typeface="HGｺﾞｼｯｸM" pitchFamily="49" charset="-128"/>
                <a:ea typeface="HGｺﾞｼｯｸM" pitchFamily="49" charset="-128"/>
              </a:rPr>
              <a:t>83 430 150 400</a:t>
            </a:r>
            <a:r>
              <a:rPr lang="en-US" altLang="ja-JP" sz="1400" dirty="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                      ! Clipping: </a:t>
            </a:r>
            <a:r>
              <a:rPr lang="en-US" altLang="ja-JP" sz="1400" dirty="0" err="1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Nxmin</a:t>
            </a:r>
            <a:r>
              <a:rPr lang="en-US" altLang="ja-JP" sz="1400" dirty="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, </a:t>
            </a:r>
            <a:r>
              <a:rPr lang="en-US" altLang="ja-JP" sz="1400" dirty="0" err="1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Nxmax</a:t>
            </a:r>
            <a:r>
              <a:rPr lang="en-US" altLang="ja-JP" sz="1400" dirty="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, </a:t>
            </a:r>
            <a:r>
              <a:rPr lang="en-US" altLang="ja-JP" sz="1400" dirty="0" err="1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Nymin</a:t>
            </a:r>
            <a:r>
              <a:rPr lang="en-US" altLang="ja-JP" sz="1400" dirty="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, </a:t>
            </a:r>
            <a:r>
              <a:rPr lang="en-US" altLang="ja-JP" sz="1400" dirty="0" err="1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Nymax</a:t>
            </a:r>
            <a:endParaRPr lang="en-US" altLang="ja-JP" sz="1400" dirty="0">
              <a:solidFill>
                <a:srgbClr val="000000"/>
              </a:solidFill>
              <a:latin typeface="HGｺﾞｼｯｸM" pitchFamily="49" charset="-128"/>
              <a:ea typeface="HGｺﾞｼｯｸM" pitchFamily="49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b="1" dirty="0">
                <a:solidFill>
                  <a:srgbClr val="FF0000"/>
                </a:solidFill>
                <a:latin typeface="HGｺﾞｼｯｸM" pitchFamily="49" charset="-128"/>
                <a:ea typeface="HGｺﾞｼｯｸM" pitchFamily="49" charset="-128"/>
              </a:rPr>
              <a:t>8 8</a:t>
            </a:r>
            <a:r>
              <a:rPr lang="en-US" altLang="ja-JP" sz="1400" dirty="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 </a:t>
            </a:r>
            <a:r>
              <a:rPr lang="en-US" altLang="ja-JP" sz="1400" b="1" dirty="0">
                <a:solidFill>
                  <a:srgbClr val="FF0000"/>
                </a:solidFill>
                <a:latin typeface="HGｺﾞｼｯｸM" pitchFamily="49" charset="-128"/>
                <a:ea typeface="HGｺﾞｼｯｸM" pitchFamily="49" charset="-128"/>
              </a:rPr>
              <a:t>2</a:t>
            </a:r>
            <a:r>
              <a:rPr lang="en-US" altLang="ja-JP" sz="1400" dirty="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                               ! Coarse graining: </a:t>
            </a:r>
            <a:r>
              <a:rPr lang="en-US" altLang="ja-JP" sz="1400" dirty="0" err="1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Nxc</a:t>
            </a:r>
            <a:r>
              <a:rPr lang="en-US" altLang="ja-JP" sz="1400" dirty="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, </a:t>
            </a:r>
            <a:r>
              <a:rPr lang="en-US" altLang="ja-JP" sz="1400" dirty="0" err="1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Nyc</a:t>
            </a:r>
            <a:r>
              <a:rPr lang="en-US" altLang="ja-JP" sz="1400" dirty="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, </a:t>
            </a:r>
            <a:r>
              <a:rPr lang="en-US" altLang="ja-JP" sz="1400" dirty="0" err="1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Nzc</a:t>
            </a:r>
            <a:endParaRPr lang="en-US" altLang="ja-JP" sz="1400" dirty="0">
              <a:solidFill>
                <a:srgbClr val="000000"/>
              </a:solidFill>
              <a:latin typeface="HGｺﾞｼｯｸM" pitchFamily="49" charset="-128"/>
              <a:ea typeface="HGｺﾞｼｯｸM" pitchFamily="49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HGｺﾞｼｯｸM" pitchFamily="49" charset="-128"/>
                <a:ea typeface="HGｺﾞｼｯｸM" pitchFamily="49" charset="-128"/>
              </a:rPr>
              <a:t>1 </a:t>
            </a:r>
            <a:r>
              <a:rPr lang="en-US" altLang="ja-JP" sz="1400" dirty="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                                  ! </a:t>
            </a:r>
            <a:r>
              <a:rPr lang="en-US" altLang="ja-JP" sz="1400" dirty="0">
                <a:latin typeface="HGｺﾞｼｯｸM" pitchFamily="49" charset="-128"/>
                <a:ea typeface="HGｺﾞｼｯｸM" pitchFamily="49" charset="-128"/>
              </a:rPr>
              <a:t>Origin 0:Voxel center 1:DICOM center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HGｺﾞｼｯｸM" pitchFamily="49" charset="-128"/>
                <a:ea typeface="HGｺﾞｼｯｸM" pitchFamily="49" charset="-128"/>
              </a:rPr>
              <a:t>2 </a:t>
            </a:r>
            <a:r>
              <a:rPr lang="en-US" altLang="ja-JP" sz="1400" dirty="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                                  ! PHITS parameter: </a:t>
            </a:r>
            <a:r>
              <a:rPr lang="en-US" altLang="ja-JP" sz="1400" dirty="0">
                <a:latin typeface="HGｺﾞｼｯｸM" pitchFamily="49" charset="-128"/>
                <a:ea typeface="HGｺﾞｼｯｸM" pitchFamily="49" charset="-128"/>
              </a:rPr>
              <a:t>1:PhotonTherapy</a:t>
            </a:r>
            <a:r>
              <a:rPr lang="ja-JP" altLang="en-US" sz="1400" dirty="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 </a:t>
            </a:r>
            <a:r>
              <a:rPr lang="en-US" altLang="ja-JP" sz="1400" dirty="0">
                <a:latin typeface="HGｺﾞｼｯｸM" pitchFamily="49" charset="-128"/>
                <a:ea typeface="HGｺﾞｼｯｸM" pitchFamily="49" charset="-128"/>
              </a:rPr>
              <a:t>2:ParticleTherapy</a:t>
            </a:r>
          </a:p>
        </p:txBody>
      </p:sp>
      <p:sp>
        <p:nvSpPr>
          <p:cNvPr id="14339" name="テキスト ボックス 20"/>
          <p:cNvSpPr txBox="1">
            <a:spLocks noChangeArrowheads="1"/>
          </p:cNvSpPr>
          <p:nvPr/>
        </p:nvSpPr>
        <p:spPr bwMode="auto">
          <a:xfrm>
            <a:off x="34925" y="765175"/>
            <a:ext cx="9217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00"/>
                </a:solidFill>
                <a:latin typeface="ＭＳ Ｐゴシック" pitchFamily="50" charset="-128"/>
              </a:rPr>
              <a:t>1. Execute DICOM2PHITS using modified </a:t>
            </a:r>
            <a:r>
              <a:rPr lang="en-US" altLang="ja-JP" sz="1800" b="1">
                <a:solidFill>
                  <a:srgbClr val="2D2DB9"/>
                </a:solidFill>
                <a:latin typeface="ＭＳ Ｐゴシック" pitchFamily="50" charset="-128"/>
              </a:rPr>
              <a:t>dicom2phits.inp</a:t>
            </a:r>
            <a:r>
              <a:rPr lang="ja-JP" altLang="en-US" sz="1800">
                <a:solidFill>
                  <a:srgbClr val="000000"/>
                </a:solidFill>
                <a:latin typeface="ＭＳ Ｐゴシック" pitchFamily="50" charset="-128"/>
              </a:rPr>
              <a:t> </a:t>
            </a:r>
            <a:r>
              <a:rPr lang="en-US" altLang="ja-JP" sz="1800">
                <a:solidFill>
                  <a:srgbClr val="000000"/>
                </a:solidFill>
                <a:latin typeface="ＭＳ Ｐゴシック" pitchFamily="50" charset="-128"/>
              </a:rPr>
              <a:t>as follows </a:t>
            </a: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7363" y="17463"/>
            <a:ext cx="8261350" cy="81121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8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Advanced application</a:t>
            </a:r>
          </a:p>
        </p:txBody>
      </p:sp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8153400" y="64008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CE3FD6A6-CD4F-496E-A6EC-7472741CDB4C}" type="slidenum"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13</a:t>
            </a:fld>
            <a:endParaRPr lang="en-US" altLang="ja-JP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4343" name="Text Box 5"/>
          <p:cNvSpPr txBox="1">
            <a:spLocks noChangeArrowheads="1"/>
          </p:cNvSpPr>
          <p:nvPr/>
        </p:nvSpPr>
        <p:spPr bwMode="auto">
          <a:xfrm>
            <a:off x="3205163" y="6400800"/>
            <a:ext cx="3095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t>Further application</a:t>
            </a:r>
          </a:p>
        </p:txBody>
      </p:sp>
      <p:sp>
        <p:nvSpPr>
          <p:cNvPr id="14344" name="Rectangle 4"/>
          <p:cNvSpPr>
            <a:spLocks noChangeArrowheads="1"/>
          </p:cNvSpPr>
          <p:nvPr/>
        </p:nvSpPr>
        <p:spPr bwMode="auto">
          <a:xfrm>
            <a:off x="0" y="6329363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4345" name="テキスト ボックス 2"/>
          <p:cNvSpPr txBox="1">
            <a:spLocks noChangeArrowheads="1"/>
          </p:cNvSpPr>
          <p:nvPr/>
        </p:nvSpPr>
        <p:spPr bwMode="auto">
          <a:xfrm>
            <a:off x="34925" y="3213100"/>
            <a:ext cx="87137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00"/>
                </a:solidFill>
                <a:latin typeface="ＭＳ Ｐゴシック" pitchFamily="50" charset="-128"/>
              </a:rPr>
              <a:t>2. Execute PHITS with icntl=8 using </a:t>
            </a:r>
            <a:r>
              <a:rPr lang="en-US" altLang="ja-JP" sz="1800" b="1">
                <a:solidFill>
                  <a:srgbClr val="0000FF"/>
                </a:solidFill>
                <a:latin typeface="ＭＳ Ｐゴシック" pitchFamily="50" charset="-128"/>
              </a:rPr>
              <a:t>phits.inp</a:t>
            </a:r>
            <a:r>
              <a:rPr lang="en-US" altLang="ja-JP" sz="1800">
                <a:solidFill>
                  <a:srgbClr val="000000"/>
                </a:solidFill>
                <a:latin typeface="ＭＳ Ｐゴシック" pitchFamily="50" charset="-128"/>
              </a:rPr>
              <a:t> at the folder work_Kumamoto/PHITSinput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00"/>
                </a:solidFill>
                <a:latin typeface="ＭＳ Ｐゴシック" pitchFamily="50" charset="-128"/>
              </a:rPr>
              <a:t>   [</a:t>
            </a:r>
            <a:r>
              <a:rPr lang="en-US" altLang="ja-JP" sz="1800" b="1">
                <a:solidFill>
                  <a:srgbClr val="FF0000"/>
                </a:solidFill>
                <a:latin typeface="ＭＳ Ｐゴシック" pitchFamily="50" charset="-128"/>
              </a:rPr>
              <a:t>But without using EGS (negs=0)</a:t>
            </a:r>
            <a:r>
              <a:rPr lang="en-US" altLang="ja-JP" sz="1800">
                <a:solidFill>
                  <a:srgbClr val="000000"/>
                </a:solidFill>
                <a:latin typeface="ＭＳ Ｐゴシック" pitchFamily="50" charset="-128"/>
              </a:rPr>
              <a:t> because it takes too long due to many materials]</a:t>
            </a:r>
          </a:p>
        </p:txBody>
      </p:sp>
      <p:sp>
        <p:nvSpPr>
          <p:cNvPr id="14346" name="テキスト ボックス 13"/>
          <p:cNvSpPr txBox="1">
            <a:spLocks noChangeArrowheads="1"/>
          </p:cNvSpPr>
          <p:nvPr/>
        </p:nvSpPr>
        <p:spPr bwMode="auto">
          <a:xfrm>
            <a:off x="1187450" y="5991225"/>
            <a:ext cx="194945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2D2DB9"/>
                </a:solidFill>
              </a:rPr>
              <a:t>deposit-xy.eps</a:t>
            </a:r>
            <a:endParaRPr lang="ja-JP" altLang="en-US" sz="2400">
              <a:solidFill>
                <a:srgbClr val="2D2DB9"/>
              </a:solidFill>
            </a:endParaRPr>
          </a:p>
        </p:txBody>
      </p:sp>
      <p:sp>
        <p:nvSpPr>
          <p:cNvPr id="14347" name="テキスト ボックス 14"/>
          <p:cNvSpPr txBox="1">
            <a:spLocks noChangeArrowheads="1"/>
          </p:cNvSpPr>
          <p:nvPr/>
        </p:nvSpPr>
        <p:spPr bwMode="auto">
          <a:xfrm>
            <a:off x="5508625" y="6092825"/>
            <a:ext cx="2039938" cy="460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2D2DB9"/>
                </a:solidFill>
              </a:rPr>
              <a:t>deposit-xz.eps</a:t>
            </a:r>
            <a:endParaRPr lang="ja-JP" altLang="en-US" sz="2400">
              <a:solidFill>
                <a:srgbClr val="2D2DB9"/>
              </a:solidFill>
            </a:endParaRPr>
          </a:p>
        </p:txBody>
      </p:sp>
      <p:pic>
        <p:nvPicPr>
          <p:cNvPr id="14348" name="図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832225"/>
            <a:ext cx="3082925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図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763" y="3825875"/>
            <a:ext cx="2673350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051"/>
          <p:cNvSpPr>
            <a:spLocks noChangeArrowheads="1"/>
          </p:cNvSpPr>
          <p:nvPr/>
        </p:nvSpPr>
        <p:spPr bwMode="auto">
          <a:xfrm>
            <a:off x="76200" y="981075"/>
            <a:ext cx="8959850" cy="1584325"/>
          </a:xfrm>
          <a:prstGeom prst="roundRect">
            <a:avLst>
              <a:gd name="adj" fmla="val 5560"/>
            </a:avLst>
          </a:prstGeom>
          <a:solidFill>
            <a:srgbClr val="CCFFFF"/>
          </a:solidFill>
          <a:ln w="381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ja-JP" altLang="en-US" sz="2400">
              <a:solidFill>
                <a:srgbClr val="000000"/>
              </a:solidFill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-100013"/>
            <a:ext cx="8477250" cy="1143001"/>
          </a:xfrm>
        </p:spPr>
        <p:txBody>
          <a:bodyPr/>
          <a:lstStyle/>
          <a:p>
            <a:pPr eaLnBrk="1" hangingPunct="1"/>
            <a:r>
              <a:rPr lang="en-US" altLang="ja-JP" sz="4800" smtClean="0">
                <a:latin typeface="Arial" charset="0"/>
                <a:cs typeface="Arial" charset="0"/>
              </a:rPr>
              <a:t>Reduce computational time</a:t>
            </a: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19050" y="6308725"/>
            <a:ext cx="9105900" cy="71438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8153400" y="64008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A8F346E6-974D-49A8-B164-80D50E961D13}" type="slidenum"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14</a:t>
            </a:fld>
            <a:endParaRPr lang="en-US" altLang="ja-JP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5367" name="テキスト ボックス 20"/>
          <p:cNvSpPr txBox="1">
            <a:spLocks noChangeArrowheads="1"/>
          </p:cNvSpPr>
          <p:nvPr/>
        </p:nvSpPr>
        <p:spPr bwMode="auto">
          <a:xfrm>
            <a:off x="250825" y="1412875"/>
            <a:ext cx="8621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Arial" charset="0"/>
                <a:cs typeface="Arial" charset="0"/>
              </a:rPr>
              <a:t>It converts its input file to binary, and re-reads the binary file</a:t>
            </a:r>
          </a:p>
        </p:txBody>
      </p:sp>
      <p:sp>
        <p:nvSpPr>
          <p:cNvPr id="18" name="二等辺三角形 17"/>
          <p:cNvSpPr/>
          <p:nvPr/>
        </p:nvSpPr>
        <p:spPr>
          <a:xfrm flipV="1">
            <a:off x="4187825" y="1874838"/>
            <a:ext cx="768350" cy="207962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5369" name="テキスト ボックス 20"/>
          <p:cNvSpPr txBox="1">
            <a:spLocks noChangeArrowheads="1"/>
          </p:cNvSpPr>
          <p:nvPr/>
        </p:nvSpPr>
        <p:spPr bwMode="auto">
          <a:xfrm>
            <a:off x="47625" y="2060575"/>
            <a:ext cx="9048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Arial" charset="0"/>
                <a:cs typeface="Arial" charset="0"/>
              </a:rPr>
              <a:t>Make binary file of voxel phantom prior to the PHITS execution</a:t>
            </a:r>
          </a:p>
        </p:txBody>
      </p:sp>
      <p:sp>
        <p:nvSpPr>
          <p:cNvPr id="15370" name="AutoShape 2051"/>
          <p:cNvSpPr>
            <a:spLocks noChangeArrowheads="1"/>
          </p:cNvSpPr>
          <p:nvPr/>
        </p:nvSpPr>
        <p:spPr bwMode="auto">
          <a:xfrm>
            <a:off x="92075" y="2708275"/>
            <a:ext cx="8959850" cy="3457575"/>
          </a:xfrm>
          <a:prstGeom prst="roundRect">
            <a:avLst>
              <a:gd name="adj" fmla="val 5560"/>
            </a:avLst>
          </a:prstGeom>
          <a:solidFill>
            <a:srgbClr val="CCFFFF"/>
          </a:solidFill>
          <a:ln w="381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ja-JP" altLang="en-US" sz="2400">
              <a:solidFill>
                <a:srgbClr val="000000"/>
              </a:solidFill>
            </a:endParaRPr>
          </a:p>
        </p:txBody>
      </p:sp>
      <p:sp>
        <p:nvSpPr>
          <p:cNvPr id="15371" name="テキスト ボックス 20"/>
          <p:cNvSpPr txBox="1">
            <a:spLocks noChangeArrowheads="1"/>
          </p:cNvSpPr>
          <p:nvPr/>
        </p:nvSpPr>
        <p:spPr bwMode="auto">
          <a:xfrm>
            <a:off x="3779838" y="981075"/>
            <a:ext cx="1584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chemeClr val="accent2"/>
                </a:solidFill>
                <a:latin typeface="Arial" charset="0"/>
                <a:cs typeface="Arial" charset="0"/>
              </a:rPr>
              <a:t>Purpose</a:t>
            </a:r>
          </a:p>
        </p:txBody>
      </p:sp>
      <p:sp>
        <p:nvSpPr>
          <p:cNvPr id="15372" name="テキスト ボックス 20"/>
          <p:cNvSpPr txBox="1">
            <a:spLocks noChangeArrowheads="1"/>
          </p:cNvSpPr>
          <p:nvPr/>
        </p:nvSpPr>
        <p:spPr bwMode="auto">
          <a:xfrm>
            <a:off x="3708400" y="2708275"/>
            <a:ext cx="1655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chemeClr val="accent2"/>
                </a:solidFill>
                <a:latin typeface="ＭＳ Ｐゴシック" pitchFamily="50" charset="-128"/>
              </a:rPr>
              <a:t>Procedure</a:t>
            </a:r>
          </a:p>
        </p:txBody>
      </p:sp>
      <p:sp>
        <p:nvSpPr>
          <p:cNvPr id="15373" name="テキスト ボックス 26"/>
          <p:cNvSpPr txBox="1">
            <a:spLocks noChangeArrowheads="1"/>
          </p:cNvSpPr>
          <p:nvPr/>
        </p:nvSpPr>
        <p:spPr bwMode="auto">
          <a:xfrm>
            <a:off x="107950" y="3068638"/>
            <a:ext cx="82089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000000"/>
                </a:solidFill>
                <a:latin typeface="Arial" charset="0"/>
                <a:cs typeface="Arial" charset="0"/>
              </a:rPr>
              <a:t>①　</a:t>
            </a:r>
            <a:r>
              <a:rPr lang="en-US" altLang="ja-JP" sz="2400">
                <a:solidFill>
                  <a:srgbClr val="000000"/>
                </a:solidFill>
                <a:latin typeface="Arial" charset="0"/>
                <a:cs typeface="Arial" charset="0"/>
              </a:rPr>
              <a:t>Insert the following 2 lines in the [Parameters] section</a:t>
            </a:r>
          </a:p>
        </p:txBody>
      </p:sp>
      <p:sp>
        <p:nvSpPr>
          <p:cNvPr id="15374" name="Text Box 1031"/>
          <p:cNvSpPr txBox="1">
            <a:spLocks noChangeArrowheads="1"/>
          </p:cNvSpPr>
          <p:nvPr/>
        </p:nvSpPr>
        <p:spPr bwMode="auto">
          <a:xfrm>
            <a:off x="684213" y="3530600"/>
            <a:ext cx="7469187" cy="5889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Tahoma" pitchFamily="34" charset="0"/>
              </a:rPr>
              <a:t>ivoxel = </a:t>
            </a:r>
            <a:r>
              <a:rPr lang="en-US" altLang="ja-JP" sz="1400">
                <a:solidFill>
                  <a:srgbClr val="FF0000"/>
                </a:solidFill>
                <a:latin typeface="Tahoma" pitchFamily="34" charset="0"/>
              </a:rPr>
              <a:t>2</a:t>
            </a:r>
            <a:r>
              <a:rPr lang="en-US" altLang="ja-JP" sz="1400">
                <a:solidFill>
                  <a:srgbClr val="000000"/>
                </a:solidFill>
                <a:latin typeface="Tahoma" pitchFamily="34" charset="0"/>
              </a:rPr>
              <a:t>                 # Convert the “fill” part of lattice to binary and output to file(18)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Tahoma" pitchFamily="34" charset="0"/>
              </a:rPr>
              <a:t>file(18) = voxel.bin   # Output file name for binary voxel phantom</a:t>
            </a:r>
            <a:endParaRPr lang="pt-BR" altLang="ja-JP" sz="1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5375" name="テキスト ボックス 28"/>
          <p:cNvSpPr txBox="1">
            <a:spLocks noChangeArrowheads="1"/>
          </p:cNvSpPr>
          <p:nvPr/>
        </p:nvSpPr>
        <p:spPr bwMode="auto">
          <a:xfrm>
            <a:off x="107950" y="4191000"/>
            <a:ext cx="8693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000000"/>
                </a:solidFill>
                <a:latin typeface="Arial" charset="0"/>
                <a:cs typeface="Arial" charset="0"/>
              </a:rPr>
              <a:t>②　</a:t>
            </a:r>
            <a:r>
              <a:rPr lang="en-US" altLang="ja-JP" sz="2400">
                <a:solidFill>
                  <a:srgbClr val="000000"/>
                </a:solidFill>
                <a:latin typeface="Arial" charset="0"/>
                <a:cs typeface="Arial" charset="0"/>
              </a:rPr>
              <a:t>Execute PHITS →</a:t>
            </a:r>
            <a:r>
              <a:rPr lang="ja-JP" altLang="en-US" sz="240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altLang="ja-JP" sz="2400">
                <a:solidFill>
                  <a:srgbClr val="000000"/>
                </a:solidFill>
                <a:latin typeface="Arial" charset="0"/>
                <a:cs typeface="Arial" charset="0"/>
              </a:rPr>
              <a:t>Binary file was successfully generated!!</a:t>
            </a:r>
            <a:r>
              <a:rPr lang="ja-JP" altLang="en-US" sz="2400">
                <a:solidFill>
                  <a:srgbClr val="000000"/>
                </a:solidFill>
                <a:latin typeface="Arial" charset="0"/>
                <a:cs typeface="Arial" charset="0"/>
              </a:rPr>
              <a:t>　</a:t>
            </a:r>
            <a:endParaRPr lang="en-US" altLang="ja-JP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5376" name="テキスト ボックス 29"/>
          <p:cNvSpPr txBox="1">
            <a:spLocks noChangeArrowheads="1"/>
          </p:cNvSpPr>
          <p:nvPr/>
        </p:nvSpPr>
        <p:spPr bwMode="auto">
          <a:xfrm>
            <a:off x="107950" y="4676775"/>
            <a:ext cx="82089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000000"/>
                </a:solidFill>
                <a:latin typeface="Arial" charset="0"/>
                <a:cs typeface="Arial" charset="0"/>
              </a:rPr>
              <a:t>③　</a:t>
            </a:r>
            <a:r>
              <a:rPr lang="en-US" altLang="ja-JP" sz="2400">
                <a:solidFill>
                  <a:srgbClr val="000000"/>
                </a:solidFill>
                <a:latin typeface="Arial" charset="0"/>
                <a:cs typeface="Arial" charset="0"/>
              </a:rPr>
              <a:t>Change “ivoxel = 1”, and comment out “infl” command</a:t>
            </a:r>
          </a:p>
        </p:txBody>
      </p:sp>
      <p:sp>
        <p:nvSpPr>
          <p:cNvPr id="15377" name="Text Box 1031"/>
          <p:cNvSpPr txBox="1">
            <a:spLocks noChangeArrowheads="1"/>
          </p:cNvSpPr>
          <p:nvPr/>
        </p:nvSpPr>
        <p:spPr bwMode="auto">
          <a:xfrm>
            <a:off x="676275" y="5167313"/>
            <a:ext cx="5048250" cy="2952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Tahoma" pitchFamily="34" charset="0"/>
              </a:rPr>
              <a:t>ivoxel = </a:t>
            </a:r>
            <a:r>
              <a:rPr lang="en-US" altLang="ja-JP" sz="1400">
                <a:solidFill>
                  <a:srgbClr val="FF0000"/>
                </a:solidFill>
                <a:latin typeface="Tahoma" pitchFamily="34" charset="0"/>
              </a:rPr>
              <a:t>1</a:t>
            </a:r>
            <a:r>
              <a:rPr lang="ja-JP" altLang="en-US" sz="1400">
                <a:solidFill>
                  <a:srgbClr val="FF0000"/>
                </a:solidFill>
                <a:latin typeface="Tahoma" pitchFamily="34" charset="0"/>
              </a:rPr>
              <a:t>　</a:t>
            </a:r>
            <a:r>
              <a:rPr lang="en-US" altLang="ja-JP" sz="1400">
                <a:solidFill>
                  <a:srgbClr val="000000"/>
                </a:solidFill>
                <a:latin typeface="Tahoma" pitchFamily="34" charset="0"/>
              </a:rPr>
              <a:t># Read the “fill” part of lattice from file(18)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ja-JP" sz="1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5378" name="Text Box 1031"/>
          <p:cNvSpPr txBox="1">
            <a:spLocks noChangeArrowheads="1"/>
          </p:cNvSpPr>
          <p:nvPr/>
        </p:nvSpPr>
        <p:spPr bwMode="auto">
          <a:xfrm>
            <a:off x="684213" y="5516563"/>
            <a:ext cx="5040312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FF0000"/>
                </a:solidFill>
                <a:latin typeface="Tahoma" pitchFamily="34" charset="0"/>
              </a:rPr>
              <a:t>$</a:t>
            </a: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altLang="ja-JP" sz="1400" dirty="0" err="1">
                <a:solidFill>
                  <a:srgbClr val="000000"/>
                </a:solidFill>
                <a:latin typeface="Tahoma" pitchFamily="34" charset="0"/>
              </a:rPr>
              <a:t>infl</a:t>
            </a: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:{</a:t>
            </a:r>
            <a:r>
              <a:rPr lang="en-US" altLang="ja-JP" sz="1400" smtClean="0">
                <a:solidFill>
                  <a:srgbClr val="000000"/>
                </a:solidFill>
                <a:latin typeface="Tahoma" pitchFamily="34" charset="0"/>
              </a:rPr>
              <a:t>voxel.inp</a:t>
            </a: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}</a:t>
            </a:r>
            <a:endParaRPr lang="pt-BR" altLang="ja-JP" sz="1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5379" name="テキスト ボックス 20"/>
          <p:cNvSpPr txBox="1">
            <a:spLocks noChangeArrowheads="1"/>
          </p:cNvSpPr>
          <p:nvPr/>
        </p:nvSpPr>
        <p:spPr bwMode="auto">
          <a:xfrm>
            <a:off x="6732588" y="5313363"/>
            <a:ext cx="17287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chemeClr val="accent2"/>
                </a:solidFill>
                <a:latin typeface="Arial" charset="0"/>
                <a:cs typeface="Arial" charset="0"/>
              </a:rPr>
              <a:t>Speed up!</a:t>
            </a:r>
          </a:p>
        </p:txBody>
      </p:sp>
      <p:sp>
        <p:nvSpPr>
          <p:cNvPr id="2" name="右矢印 1"/>
          <p:cNvSpPr/>
          <p:nvPr/>
        </p:nvSpPr>
        <p:spPr>
          <a:xfrm>
            <a:off x="6227763" y="5343525"/>
            <a:ext cx="576262" cy="43180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5381" name="Text Box 5"/>
          <p:cNvSpPr txBox="1">
            <a:spLocks noChangeArrowheads="1"/>
          </p:cNvSpPr>
          <p:nvPr/>
        </p:nvSpPr>
        <p:spPr bwMode="auto">
          <a:xfrm>
            <a:off x="3276600" y="6400800"/>
            <a:ext cx="2590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t>Dicom to PHITS</a:t>
            </a:r>
          </a:p>
        </p:txBody>
      </p:sp>
      <p:sp>
        <p:nvSpPr>
          <p:cNvPr id="15382" name="テキスト ボックス 20"/>
          <p:cNvSpPr txBox="1">
            <a:spLocks noChangeArrowheads="1"/>
          </p:cNvSpPr>
          <p:nvPr/>
        </p:nvSpPr>
        <p:spPr bwMode="auto">
          <a:xfrm>
            <a:off x="147638" y="1835150"/>
            <a:ext cx="1831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00"/>
                </a:solidFill>
                <a:latin typeface="Arial" charset="0"/>
                <a:cs typeface="Arial" charset="0"/>
              </a:rPr>
              <a:t>It is better to…</a:t>
            </a:r>
          </a:p>
        </p:txBody>
      </p:sp>
      <p:sp>
        <p:nvSpPr>
          <p:cNvPr id="15383" name="テキスト ボックス 20"/>
          <p:cNvSpPr txBox="1">
            <a:spLocks noChangeArrowheads="1"/>
          </p:cNvSpPr>
          <p:nvPr/>
        </p:nvSpPr>
        <p:spPr bwMode="auto">
          <a:xfrm>
            <a:off x="103188" y="1146175"/>
            <a:ext cx="2740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00"/>
                </a:solidFill>
                <a:latin typeface="Arial" charset="0"/>
                <a:cs typeface="Arial" charset="0"/>
              </a:rPr>
              <a:t>Every time PHITS runs…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図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3716338"/>
            <a:ext cx="3352800" cy="302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図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716338"/>
            <a:ext cx="3354388" cy="3028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0" y="6329363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8153400" y="64008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49108A12-A8A1-43B8-B7CA-25D49E612E3C}" type="slidenum"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15</a:t>
            </a:fld>
            <a:endParaRPr lang="en-US" altLang="ja-JP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6391" name="Text Box 5"/>
          <p:cNvSpPr txBox="1">
            <a:spLocks noChangeArrowheads="1"/>
          </p:cNvSpPr>
          <p:nvPr/>
        </p:nvSpPr>
        <p:spPr bwMode="auto">
          <a:xfrm>
            <a:off x="1476375" y="6400800"/>
            <a:ext cx="6213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t>Application: Modification of beam profile</a:t>
            </a:r>
          </a:p>
        </p:txBody>
      </p:sp>
      <p:pic>
        <p:nvPicPr>
          <p:cNvPr id="16392" name="図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425" y="747713"/>
            <a:ext cx="3343275" cy="299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Text Box 1031"/>
          <p:cNvSpPr txBox="1">
            <a:spLocks noChangeArrowheads="1"/>
          </p:cNvSpPr>
          <p:nvPr/>
        </p:nvSpPr>
        <p:spPr bwMode="auto">
          <a:xfrm>
            <a:off x="236538" y="1087438"/>
            <a:ext cx="4319587" cy="47799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[ Transform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$ Transform source directing beam along x-axis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tr400     -0.31739   -14.15528   -11.37500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$ Center of radiation field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       </a:t>
            </a: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 1.00000   0.00000   0.00000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        0.00000   0.00000  -1.00000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        0.00000   1.00000   0.00000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    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[ Source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 s-type = 1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$ Create radiation field centered on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$ Adjust center of radiation field in trcl=400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     x0 =  0.0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     y0 =  0.0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     z0 =  0.0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     z1 =  0.0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     r0 =  5.0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    dir =  1.0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   trcl =  400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400">
              <a:solidFill>
                <a:srgbClr val="000000"/>
              </a:solidFill>
              <a:latin typeface="HGｺﾞｼｯｸM" pitchFamily="49" charset="-128"/>
              <a:ea typeface="HGｺﾞｼｯｸM" pitchFamily="49" charset="-128"/>
            </a:endParaRPr>
          </a:p>
        </p:txBody>
      </p:sp>
      <p:cxnSp>
        <p:nvCxnSpPr>
          <p:cNvPr id="5" name="直線矢印コネクタ 4"/>
          <p:cNvCxnSpPr/>
          <p:nvPr/>
        </p:nvCxnSpPr>
        <p:spPr>
          <a:xfrm flipH="1">
            <a:off x="2684463" y="1800225"/>
            <a:ext cx="9525" cy="881063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5" name="テキスト ボックス 14"/>
          <p:cNvSpPr txBox="1">
            <a:spLocks noChangeArrowheads="1"/>
          </p:cNvSpPr>
          <p:nvPr/>
        </p:nvSpPr>
        <p:spPr bwMode="auto">
          <a:xfrm>
            <a:off x="5594350" y="5834063"/>
            <a:ext cx="2039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2D2DB9"/>
                </a:solidFill>
              </a:rPr>
              <a:t>deposit-xz.eps</a:t>
            </a:r>
            <a:endParaRPr lang="ja-JP" altLang="en-US" sz="2400">
              <a:solidFill>
                <a:srgbClr val="2D2DB9"/>
              </a:solidFill>
            </a:endParaRPr>
          </a:p>
        </p:txBody>
      </p:sp>
      <p:sp>
        <p:nvSpPr>
          <p:cNvPr id="16396" name="Text Box 1030"/>
          <p:cNvSpPr txBox="1">
            <a:spLocks noChangeArrowheads="1"/>
          </p:cNvSpPr>
          <p:nvPr/>
        </p:nvSpPr>
        <p:spPr bwMode="auto">
          <a:xfrm>
            <a:off x="5078413" y="3814763"/>
            <a:ext cx="1327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t>icntl = 0</a:t>
            </a:r>
          </a:p>
        </p:txBody>
      </p:sp>
      <p:grpSp>
        <p:nvGrpSpPr>
          <p:cNvPr id="29" name="グループ化 28"/>
          <p:cNvGrpSpPr>
            <a:grpSpLocks/>
          </p:cNvGrpSpPr>
          <p:nvPr/>
        </p:nvGrpSpPr>
        <p:grpSpPr bwMode="auto">
          <a:xfrm>
            <a:off x="5072063" y="762000"/>
            <a:ext cx="4324350" cy="2887663"/>
            <a:chOff x="5072836" y="761718"/>
            <a:chExt cx="4323062" cy="2888738"/>
          </a:xfrm>
        </p:grpSpPr>
        <p:sp>
          <p:nvSpPr>
            <p:cNvPr id="16416" name="テキスト ボックス 34"/>
            <p:cNvSpPr txBox="1">
              <a:spLocks noChangeArrowheads="1"/>
            </p:cNvSpPr>
            <p:nvPr/>
          </p:nvSpPr>
          <p:spPr bwMode="auto">
            <a:xfrm>
              <a:off x="8349178" y="1791195"/>
              <a:ext cx="10467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800">
                  <a:solidFill>
                    <a:srgbClr val="FF0000"/>
                  </a:solidFill>
                </a:rPr>
                <a:t>-11.375</a:t>
              </a:r>
              <a:endParaRPr lang="ja-JP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2" name="円/楕円 1"/>
            <p:cNvSpPr/>
            <p:nvPr/>
          </p:nvSpPr>
          <p:spPr>
            <a:xfrm>
              <a:off x="6226604" y="1700280"/>
              <a:ext cx="577678" cy="57647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6418" name="テキスト ボックス 9"/>
            <p:cNvSpPr txBox="1">
              <a:spLocks noChangeArrowheads="1"/>
            </p:cNvSpPr>
            <p:nvPr/>
          </p:nvSpPr>
          <p:spPr bwMode="auto">
            <a:xfrm>
              <a:off x="5991963" y="3281124"/>
              <a:ext cx="10467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800">
                  <a:solidFill>
                    <a:srgbClr val="FF0000"/>
                  </a:solidFill>
                </a:rPr>
                <a:t>-0.31739</a:t>
              </a:r>
              <a:endParaRPr lang="ja-JP" altLang="en-US" sz="1800">
                <a:solidFill>
                  <a:srgbClr val="FF0000"/>
                </a:solidFill>
              </a:endParaRPr>
            </a:p>
          </p:txBody>
        </p:sp>
        <p:cxnSp>
          <p:nvCxnSpPr>
            <p:cNvPr id="12" name="直線コネクタ 11"/>
            <p:cNvCxnSpPr/>
            <p:nvPr/>
          </p:nvCxnSpPr>
          <p:spPr>
            <a:xfrm>
              <a:off x="6515443" y="761718"/>
              <a:ext cx="6348" cy="245201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flipV="1">
              <a:off x="5072836" y="1989313"/>
              <a:ext cx="2883628" cy="952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グループ化 27"/>
          <p:cNvGrpSpPr>
            <a:grpSpLocks/>
          </p:cNvGrpSpPr>
          <p:nvPr/>
        </p:nvGrpSpPr>
        <p:grpSpPr bwMode="auto">
          <a:xfrm>
            <a:off x="5076825" y="762000"/>
            <a:ext cx="3935413" cy="2897188"/>
            <a:chOff x="5076056" y="761718"/>
            <a:chExt cx="3936249" cy="2897039"/>
          </a:xfrm>
        </p:grpSpPr>
        <p:sp>
          <p:nvSpPr>
            <p:cNvPr id="45" name="円/楕円 44"/>
            <p:cNvSpPr/>
            <p:nvPr/>
          </p:nvSpPr>
          <p:spPr>
            <a:xfrm>
              <a:off x="5901731" y="1591938"/>
              <a:ext cx="577973" cy="57623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cxnSp>
          <p:nvCxnSpPr>
            <p:cNvPr id="46" name="直線コネクタ 45"/>
            <p:cNvCxnSpPr/>
            <p:nvPr/>
          </p:nvCxnSpPr>
          <p:spPr>
            <a:xfrm flipV="1">
              <a:off x="5076056" y="1880848"/>
              <a:ext cx="2883512" cy="1111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コネクタ 51"/>
            <p:cNvCxnSpPr/>
            <p:nvPr/>
          </p:nvCxnSpPr>
          <p:spPr>
            <a:xfrm>
              <a:off x="6185955" y="761718"/>
              <a:ext cx="6351" cy="245097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13" name="テキスト ボックス 53"/>
            <p:cNvSpPr txBox="1">
              <a:spLocks noChangeArrowheads="1"/>
            </p:cNvSpPr>
            <p:nvPr/>
          </p:nvSpPr>
          <p:spPr bwMode="auto">
            <a:xfrm>
              <a:off x="5933352" y="3289425"/>
              <a:ext cx="65988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800">
                  <a:solidFill>
                    <a:srgbClr val="FF0000"/>
                  </a:solidFill>
                </a:rPr>
                <a:t>5.0</a:t>
              </a:r>
              <a:endParaRPr lang="ja-JP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16414" name="テキスト ボックス 54"/>
            <p:cNvSpPr txBox="1">
              <a:spLocks noChangeArrowheads="1"/>
            </p:cNvSpPr>
            <p:nvPr/>
          </p:nvSpPr>
          <p:spPr bwMode="auto">
            <a:xfrm>
              <a:off x="8352420" y="1664804"/>
              <a:ext cx="65988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800">
                  <a:solidFill>
                    <a:srgbClr val="FF0000"/>
                  </a:solidFill>
                </a:rPr>
                <a:t>-10.0</a:t>
              </a:r>
              <a:endParaRPr lang="ja-JP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16415" name="テキスト ボックス 6"/>
            <p:cNvSpPr txBox="1">
              <a:spLocks noChangeArrowheads="1"/>
            </p:cNvSpPr>
            <p:nvPr/>
          </p:nvSpPr>
          <p:spPr bwMode="auto">
            <a:xfrm>
              <a:off x="5292966" y="867829"/>
              <a:ext cx="2447183" cy="3693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800" b="1">
                  <a:solidFill>
                    <a:srgbClr val="FF0000"/>
                  </a:solidFill>
                </a:rPr>
                <a:t>Beam position change</a:t>
              </a:r>
              <a:endParaRPr lang="ja-JP" altLang="en-US" sz="1800" b="1">
                <a:solidFill>
                  <a:srgbClr val="FF0000"/>
                </a:solidFill>
              </a:endParaRPr>
            </a:p>
          </p:txBody>
        </p:sp>
      </p:grpSp>
      <p:sp>
        <p:nvSpPr>
          <p:cNvPr id="30" name="テキスト ボックス 29"/>
          <p:cNvSpPr txBox="1">
            <a:spLocks noChangeArrowheads="1"/>
          </p:cNvSpPr>
          <p:nvPr/>
        </p:nvSpPr>
        <p:spPr bwMode="auto">
          <a:xfrm>
            <a:off x="5003800" y="5518150"/>
            <a:ext cx="3298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rgbClr val="FF0000"/>
                </a:solidFill>
              </a:rPr>
              <a:t>How does this change?</a:t>
            </a:r>
            <a:endParaRPr lang="ja-JP" altLang="en-US" sz="2400" b="1">
              <a:solidFill>
                <a:srgbClr val="FF0000"/>
              </a:solidFill>
            </a:endParaRPr>
          </a:p>
        </p:txBody>
      </p:sp>
      <p:grpSp>
        <p:nvGrpSpPr>
          <p:cNvPr id="34" name="グループ化 33"/>
          <p:cNvGrpSpPr>
            <a:grpSpLocks/>
          </p:cNvGrpSpPr>
          <p:nvPr/>
        </p:nvGrpSpPr>
        <p:grpSpPr bwMode="auto">
          <a:xfrm>
            <a:off x="1171575" y="1470025"/>
            <a:ext cx="2917825" cy="374650"/>
            <a:chOff x="1171582" y="1469395"/>
            <a:chExt cx="2917738" cy="375429"/>
          </a:xfrm>
        </p:grpSpPr>
        <p:grpSp>
          <p:nvGrpSpPr>
            <p:cNvPr id="16405" name="グループ化 31"/>
            <p:cNvGrpSpPr>
              <a:grpSpLocks/>
            </p:cNvGrpSpPr>
            <p:nvPr/>
          </p:nvGrpSpPr>
          <p:grpSpPr bwMode="auto">
            <a:xfrm>
              <a:off x="1187624" y="1475492"/>
              <a:ext cx="2901696" cy="369332"/>
              <a:chOff x="1187624" y="1475492"/>
              <a:chExt cx="2901696" cy="369332"/>
            </a:xfrm>
          </p:grpSpPr>
          <p:sp>
            <p:nvSpPr>
              <p:cNvPr id="16408" name="テキスト ボックス 30"/>
              <p:cNvSpPr txBox="1">
                <a:spLocks noChangeArrowheads="1"/>
              </p:cNvSpPr>
              <p:nvPr/>
            </p:nvSpPr>
            <p:spPr bwMode="auto">
              <a:xfrm>
                <a:off x="1187624" y="1484784"/>
                <a:ext cx="768343" cy="3385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ja-JP" sz="1600" b="1">
                    <a:solidFill>
                      <a:srgbClr val="FF0000"/>
                    </a:solidFill>
                  </a:rPr>
                  <a:t>5.0</a:t>
                </a:r>
                <a:endParaRPr lang="ja-JP" altLang="en-US" sz="16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16409" name="テキスト ボックス 59"/>
              <p:cNvSpPr txBox="1">
                <a:spLocks noChangeArrowheads="1"/>
              </p:cNvSpPr>
              <p:nvPr/>
            </p:nvSpPr>
            <p:spPr bwMode="auto">
              <a:xfrm>
                <a:off x="3203848" y="1475492"/>
                <a:ext cx="885472" cy="369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ja-JP" sz="1800" b="1">
                    <a:solidFill>
                      <a:srgbClr val="FF0000"/>
                    </a:solidFill>
                  </a:rPr>
                  <a:t>-10.0</a:t>
                </a:r>
                <a:endParaRPr lang="ja-JP" altLang="en-US" sz="1800" b="1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33" name="円/楕円 32"/>
            <p:cNvSpPr/>
            <p:nvPr/>
          </p:nvSpPr>
          <p:spPr>
            <a:xfrm>
              <a:off x="1171582" y="1475758"/>
              <a:ext cx="768327" cy="36906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64" name="円/楕円 63"/>
            <p:cNvSpPr/>
            <p:nvPr/>
          </p:nvSpPr>
          <p:spPr>
            <a:xfrm>
              <a:off x="3297182" y="1469395"/>
              <a:ext cx="768327" cy="36906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0000"/>
                </a:solidFill>
              </a:endParaRPr>
            </a:p>
          </p:txBody>
        </p:sp>
      </p:grpSp>
      <p:sp>
        <p:nvSpPr>
          <p:cNvPr id="4" name="正方形/長方形 3"/>
          <p:cNvSpPr/>
          <p:nvPr/>
        </p:nvSpPr>
        <p:spPr>
          <a:xfrm>
            <a:off x="1171575" y="1520825"/>
            <a:ext cx="3024188" cy="28733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7" name="Rectangle 2"/>
          <p:cNvSpPr txBox="1">
            <a:spLocks noChangeArrowheads="1"/>
          </p:cNvSpPr>
          <p:nvPr/>
        </p:nvSpPr>
        <p:spPr bwMode="auto">
          <a:xfrm>
            <a:off x="323850" y="-242888"/>
            <a:ext cx="89281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4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Application: Beam modification </a:t>
            </a:r>
          </a:p>
        </p:txBody>
      </p:sp>
      <p:sp>
        <p:nvSpPr>
          <p:cNvPr id="16403" name="テキスト ボックス 3"/>
          <p:cNvSpPr txBox="1">
            <a:spLocks noChangeArrowheads="1"/>
          </p:cNvSpPr>
          <p:nvPr/>
        </p:nvSpPr>
        <p:spPr bwMode="auto">
          <a:xfrm>
            <a:off x="1189038" y="2649538"/>
            <a:ext cx="3743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00FF"/>
                </a:solidFill>
              </a:rPr>
              <a:t>x, z: Center of RF -&gt; Voxel center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00FF"/>
                </a:solidFill>
              </a:rPr>
              <a:t>y:     Beam start    -&gt; Voxel edge</a:t>
            </a:r>
            <a:endParaRPr lang="ja-JP" altLang="en-US" sz="2000">
              <a:solidFill>
                <a:srgbClr val="0000FF"/>
              </a:solidFill>
            </a:endParaRPr>
          </a:p>
        </p:txBody>
      </p:sp>
      <p:sp>
        <p:nvSpPr>
          <p:cNvPr id="16404" name="テキスト ボックス 3"/>
          <p:cNvSpPr txBox="1">
            <a:spLocks noChangeArrowheads="1"/>
          </p:cNvSpPr>
          <p:nvPr/>
        </p:nvSpPr>
        <p:spPr bwMode="auto">
          <a:xfrm>
            <a:off x="1908175" y="4791075"/>
            <a:ext cx="2436813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00FF"/>
                </a:solidFill>
              </a:rPr>
              <a:t>Beam is transformed into y-direction by  Trcl=400</a:t>
            </a:r>
            <a:endParaRPr lang="ja-JP" altLang="en-US" sz="200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図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716338"/>
            <a:ext cx="3354388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図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716338"/>
            <a:ext cx="3354388" cy="3028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0" y="6329363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8153400" y="64008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3C2C224C-CFC2-41D2-AAE6-7DE52B241B92}" type="slidenum"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16</a:t>
            </a:fld>
            <a:endParaRPr lang="en-US" altLang="ja-JP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7415" name="Text Box 5"/>
          <p:cNvSpPr txBox="1">
            <a:spLocks noChangeArrowheads="1"/>
          </p:cNvSpPr>
          <p:nvPr/>
        </p:nvSpPr>
        <p:spPr bwMode="auto">
          <a:xfrm>
            <a:off x="1476375" y="6400800"/>
            <a:ext cx="6213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t>Application: Modification of beam profile</a:t>
            </a:r>
          </a:p>
        </p:txBody>
      </p:sp>
      <p:pic>
        <p:nvPicPr>
          <p:cNvPr id="17416" name="図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425" y="747713"/>
            <a:ext cx="3343275" cy="299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Text Box 1031"/>
          <p:cNvSpPr txBox="1">
            <a:spLocks noChangeArrowheads="1"/>
          </p:cNvSpPr>
          <p:nvPr/>
        </p:nvSpPr>
        <p:spPr bwMode="auto">
          <a:xfrm>
            <a:off x="236538" y="1087438"/>
            <a:ext cx="4319587" cy="48926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[ Transform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$ Transform source directing beam along x-axis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tr400      5.0       -14.15528   -10.0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$ Center of radiation field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       </a:t>
            </a: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 1.00000   0.00000   0.00000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        0.00000   0.00000  -1.00000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        0.00000   1.00000   0.00000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    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[ Source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 s-type = 1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$ Create radiation field centered on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$ Adjust center of radiation field in trcl=400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     x0 =  0.0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     y0 =  0.0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     z0 =  0.0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     z1 =  0.0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     r0 =  5.0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    dir =  1.0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   trcl =  400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…</a:t>
            </a:r>
          </a:p>
        </p:txBody>
      </p:sp>
      <p:sp>
        <p:nvSpPr>
          <p:cNvPr id="17418" name="テキスト ボックス 14"/>
          <p:cNvSpPr txBox="1">
            <a:spLocks noChangeArrowheads="1"/>
          </p:cNvSpPr>
          <p:nvPr/>
        </p:nvSpPr>
        <p:spPr bwMode="auto">
          <a:xfrm>
            <a:off x="5594350" y="5834063"/>
            <a:ext cx="2039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2D2DB9"/>
                </a:solidFill>
              </a:rPr>
              <a:t>deposit-xz.eps</a:t>
            </a:r>
            <a:endParaRPr lang="ja-JP" altLang="en-US" sz="2400">
              <a:solidFill>
                <a:srgbClr val="2D2DB9"/>
              </a:solidFill>
            </a:endParaRPr>
          </a:p>
        </p:txBody>
      </p:sp>
      <p:sp>
        <p:nvSpPr>
          <p:cNvPr id="17419" name="Text Box 1030"/>
          <p:cNvSpPr txBox="1">
            <a:spLocks noChangeArrowheads="1"/>
          </p:cNvSpPr>
          <p:nvPr/>
        </p:nvSpPr>
        <p:spPr bwMode="auto">
          <a:xfrm>
            <a:off x="5078413" y="3814763"/>
            <a:ext cx="1327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t>icntl = 0</a:t>
            </a:r>
          </a:p>
        </p:txBody>
      </p:sp>
      <p:sp>
        <p:nvSpPr>
          <p:cNvPr id="17420" name="テキスト ボックス 9"/>
          <p:cNvSpPr txBox="1">
            <a:spLocks noChangeArrowheads="1"/>
          </p:cNvSpPr>
          <p:nvPr/>
        </p:nvSpPr>
        <p:spPr bwMode="auto">
          <a:xfrm>
            <a:off x="5940425" y="3249613"/>
            <a:ext cx="4905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FF"/>
                </a:solidFill>
              </a:rPr>
              <a:t>5.0</a:t>
            </a:r>
            <a:endParaRPr lang="ja-JP" altLang="en-US" sz="1800">
              <a:solidFill>
                <a:srgbClr val="0000FF"/>
              </a:solidFill>
            </a:endParaRPr>
          </a:p>
        </p:txBody>
      </p:sp>
      <p:sp>
        <p:nvSpPr>
          <p:cNvPr id="17421" name="テキスト ボックス 34"/>
          <p:cNvSpPr txBox="1">
            <a:spLocks noChangeArrowheads="1"/>
          </p:cNvSpPr>
          <p:nvPr/>
        </p:nvSpPr>
        <p:spPr bwMode="auto">
          <a:xfrm>
            <a:off x="8396288" y="1655763"/>
            <a:ext cx="7477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FF"/>
                </a:solidFill>
              </a:rPr>
              <a:t>-10.0</a:t>
            </a:r>
            <a:endParaRPr lang="ja-JP" altLang="en-US" sz="1800">
              <a:solidFill>
                <a:srgbClr val="0000FF"/>
              </a:solidFill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>
            <a:off x="6192838" y="747713"/>
            <a:ext cx="0" cy="253365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flipV="1">
            <a:off x="5072063" y="1844675"/>
            <a:ext cx="2884487" cy="11113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4" name="テキスト ボックス 3"/>
          <p:cNvSpPr txBox="1">
            <a:spLocks noChangeArrowheads="1"/>
          </p:cNvSpPr>
          <p:nvPr/>
        </p:nvSpPr>
        <p:spPr bwMode="auto">
          <a:xfrm>
            <a:off x="1763713" y="5026025"/>
            <a:ext cx="2808287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000" b="1">
                <a:solidFill>
                  <a:srgbClr val="FF0000"/>
                </a:solidFill>
              </a:rPr>
              <a:t>Circular surface source of radius 5cm</a:t>
            </a:r>
          </a:p>
        </p:txBody>
      </p:sp>
      <p:grpSp>
        <p:nvGrpSpPr>
          <p:cNvPr id="8" name="グループ化 7"/>
          <p:cNvGrpSpPr>
            <a:grpSpLocks/>
          </p:cNvGrpSpPr>
          <p:nvPr/>
        </p:nvGrpSpPr>
        <p:grpSpPr bwMode="auto">
          <a:xfrm>
            <a:off x="5521325" y="1139825"/>
            <a:ext cx="960438" cy="993775"/>
            <a:chOff x="5520550" y="1139638"/>
            <a:chExt cx="961448" cy="993416"/>
          </a:xfrm>
        </p:grpSpPr>
        <p:sp>
          <p:nvSpPr>
            <p:cNvPr id="2" name="円/楕円 1"/>
            <p:cNvSpPr/>
            <p:nvPr/>
          </p:nvSpPr>
          <p:spPr>
            <a:xfrm>
              <a:off x="5903540" y="1557000"/>
              <a:ext cx="578458" cy="57605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cxnSp>
          <p:nvCxnSpPr>
            <p:cNvPr id="27" name="直線矢印コネクタ 26"/>
            <p:cNvCxnSpPr/>
            <p:nvPr/>
          </p:nvCxnSpPr>
          <p:spPr>
            <a:xfrm flipV="1">
              <a:off x="6119667" y="1557000"/>
              <a:ext cx="0" cy="287233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42" name="テキスト ボックス 6"/>
            <p:cNvSpPr txBox="1">
              <a:spLocks noChangeArrowheads="1"/>
            </p:cNvSpPr>
            <p:nvPr/>
          </p:nvSpPr>
          <p:spPr bwMode="auto">
            <a:xfrm>
              <a:off x="5520550" y="1139638"/>
              <a:ext cx="909637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400">
                  <a:solidFill>
                    <a:srgbClr val="FF0000"/>
                  </a:solidFill>
                </a:rPr>
                <a:t>5cm</a:t>
              </a:r>
              <a:endParaRPr lang="ja-JP" altLang="en-US" sz="2400">
                <a:solidFill>
                  <a:srgbClr val="FF0000"/>
                </a:solidFill>
              </a:endParaRPr>
            </a:p>
          </p:txBody>
        </p:sp>
      </p:grpSp>
      <p:grpSp>
        <p:nvGrpSpPr>
          <p:cNvPr id="13" name="グループ化 12"/>
          <p:cNvGrpSpPr>
            <a:grpSpLocks/>
          </p:cNvGrpSpPr>
          <p:nvPr/>
        </p:nvGrpSpPr>
        <p:grpSpPr bwMode="auto">
          <a:xfrm>
            <a:off x="5497513" y="836613"/>
            <a:ext cx="2098675" cy="1692275"/>
            <a:chOff x="5497365" y="836711"/>
            <a:chExt cx="2099682" cy="1692189"/>
          </a:xfrm>
        </p:grpSpPr>
        <p:sp>
          <p:nvSpPr>
            <p:cNvPr id="9" name="正方形/長方形 8"/>
            <p:cNvSpPr/>
            <p:nvPr/>
          </p:nvSpPr>
          <p:spPr>
            <a:xfrm>
              <a:off x="5903960" y="1557399"/>
              <a:ext cx="578127" cy="57623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7437" name="テキスト ボックス 10"/>
            <p:cNvSpPr txBox="1">
              <a:spLocks noChangeArrowheads="1"/>
            </p:cNvSpPr>
            <p:nvPr/>
          </p:nvSpPr>
          <p:spPr bwMode="auto">
            <a:xfrm>
              <a:off x="5904148" y="2067235"/>
              <a:ext cx="98242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400">
                  <a:solidFill>
                    <a:srgbClr val="FF0000"/>
                  </a:solidFill>
                </a:rPr>
                <a:t>10cm</a:t>
              </a:r>
              <a:endParaRPr lang="ja-JP" altLang="en-US" sz="2400">
                <a:solidFill>
                  <a:srgbClr val="FF0000"/>
                </a:solidFill>
              </a:endParaRPr>
            </a:p>
          </p:txBody>
        </p:sp>
        <p:sp>
          <p:nvSpPr>
            <p:cNvPr id="17438" name="テキスト ボックス 32"/>
            <p:cNvSpPr txBox="1">
              <a:spLocks noChangeArrowheads="1"/>
            </p:cNvSpPr>
            <p:nvPr/>
          </p:nvSpPr>
          <p:spPr bwMode="auto">
            <a:xfrm>
              <a:off x="6492193" y="1448780"/>
              <a:ext cx="98242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400">
                  <a:solidFill>
                    <a:srgbClr val="FF0000"/>
                  </a:solidFill>
                </a:rPr>
                <a:t>10cm</a:t>
              </a:r>
              <a:endParaRPr lang="ja-JP" altLang="en-US" sz="2400">
                <a:solidFill>
                  <a:srgbClr val="FF0000"/>
                </a:solidFill>
              </a:endParaRPr>
            </a:p>
          </p:txBody>
        </p:sp>
        <p:sp>
          <p:nvSpPr>
            <p:cNvPr id="17439" name="テキスト ボックス 33"/>
            <p:cNvSpPr txBox="1">
              <a:spLocks noChangeArrowheads="1"/>
            </p:cNvSpPr>
            <p:nvPr/>
          </p:nvSpPr>
          <p:spPr bwMode="auto">
            <a:xfrm>
              <a:off x="5497365" y="836711"/>
              <a:ext cx="2099682" cy="3762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800" b="1">
                  <a:solidFill>
                    <a:srgbClr val="FF0000"/>
                  </a:solidFill>
                </a:rPr>
                <a:t>Field shape change</a:t>
              </a:r>
              <a:endParaRPr lang="ja-JP" altLang="en-US" sz="1800" b="1">
                <a:solidFill>
                  <a:srgbClr val="FF0000"/>
                </a:solidFill>
              </a:endParaRPr>
            </a:p>
          </p:txBody>
        </p:sp>
      </p:grpSp>
      <p:sp>
        <p:nvSpPr>
          <p:cNvPr id="36" name="テキスト ボックス 35"/>
          <p:cNvSpPr txBox="1">
            <a:spLocks noChangeArrowheads="1"/>
          </p:cNvSpPr>
          <p:nvPr/>
        </p:nvSpPr>
        <p:spPr bwMode="auto">
          <a:xfrm>
            <a:off x="5003800" y="5518150"/>
            <a:ext cx="3165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rgbClr val="FF0000"/>
                </a:solidFill>
              </a:rPr>
              <a:t>How does this change?</a:t>
            </a:r>
            <a:endParaRPr lang="ja-JP" altLang="en-US" sz="2400" b="1">
              <a:solidFill>
                <a:srgbClr val="FF0000"/>
              </a:solidFill>
            </a:endParaRPr>
          </a:p>
        </p:txBody>
      </p:sp>
      <p:grpSp>
        <p:nvGrpSpPr>
          <p:cNvPr id="10" name="グループ化 9"/>
          <p:cNvGrpSpPr>
            <a:grpSpLocks/>
          </p:cNvGrpSpPr>
          <p:nvPr/>
        </p:nvGrpSpPr>
        <p:grpSpPr bwMode="auto">
          <a:xfrm>
            <a:off x="323850" y="3187700"/>
            <a:ext cx="4076700" cy="2762250"/>
            <a:chOff x="323850" y="3188256"/>
            <a:chExt cx="4076700" cy="2761009"/>
          </a:xfrm>
        </p:grpSpPr>
        <p:grpSp>
          <p:nvGrpSpPr>
            <p:cNvPr id="17431" name="グループ化 14"/>
            <p:cNvGrpSpPr>
              <a:grpSpLocks/>
            </p:cNvGrpSpPr>
            <p:nvPr/>
          </p:nvGrpSpPr>
          <p:grpSpPr bwMode="auto">
            <a:xfrm>
              <a:off x="323850" y="3846512"/>
              <a:ext cx="4076700" cy="2102753"/>
              <a:chOff x="323528" y="3845947"/>
              <a:chExt cx="4077216" cy="2103699"/>
            </a:xfrm>
          </p:grpSpPr>
          <p:sp>
            <p:nvSpPr>
              <p:cNvPr id="17434" name="正方形/長方形 13"/>
              <p:cNvSpPr>
                <a:spLocks noChangeArrowheads="1"/>
              </p:cNvSpPr>
              <p:nvPr/>
            </p:nvSpPr>
            <p:spPr bwMode="auto">
              <a:xfrm>
                <a:off x="323528" y="3845947"/>
                <a:ext cx="1563148" cy="20313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400" b="1">
                    <a:solidFill>
                      <a:srgbClr val="FF0000"/>
                    </a:solidFill>
                    <a:latin typeface="HGｺﾞｼｯｸM" pitchFamily="49" charset="-128"/>
                    <a:ea typeface="HGｺﾞｼｯｸM" pitchFamily="49" charset="-128"/>
                  </a:rPr>
                  <a:t>    x0 = -5.0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400" b="1">
                    <a:solidFill>
                      <a:srgbClr val="FF0000"/>
                    </a:solidFill>
                    <a:latin typeface="HGｺﾞｼｯｸM" pitchFamily="49" charset="-128"/>
                    <a:ea typeface="HGｺﾞｼｯｸM" pitchFamily="49" charset="-128"/>
                  </a:rPr>
                  <a:t>    x1 =  5.0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400" b="1">
                    <a:solidFill>
                      <a:srgbClr val="FF0000"/>
                    </a:solidFill>
                    <a:latin typeface="HGｺﾞｼｯｸM" pitchFamily="49" charset="-128"/>
                    <a:ea typeface="HGｺﾞｼｯｸM" pitchFamily="49" charset="-128"/>
                  </a:rPr>
                  <a:t>    y0 = -5.0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400" b="1">
                    <a:solidFill>
                      <a:srgbClr val="FF0000"/>
                    </a:solidFill>
                    <a:latin typeface="HGｺﾞｼｯｸM" pitchFamily="49" charset="-128"/>
                    <a:ea typeface="HGｺﾞｼｯｸM" pitchFamily="49" charset="-128"/>
                  </a:rPr>
                  <a:t>    y1 =  5.0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400">
                    <a:solidFill>
                      <a:srgbClr val="000000"/>
                    </a:solidFill>
                    <a:latin typeface="HGｺﾞｼｯｸM" pitchFamily="49" charset="-128"/>
                    <a:ea typeface="HGｺﾞｼｯｸM" pitchFamily="49" charset="-128"/>
                  </a:rPr>
                  <a:t>    z0 =  0.0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400">
                    <a:solidFill>
                      <a:srgbClr val="000000"/>
                    </a:solidFill>
                    <a:latin typeface="HGｺﾞｼｯｸM" pitchFamily="49" charset="-128"/>
                    <a:ea typeface="HGｺﾞｼｯｸM" pitchFamily="49" charset="-128"/>
                  </a:rPr>
                  <a:t>    z1 =  0.0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400">
                    <a:solidFill>
                      <a:srgbClr val="FF0000"/>
                    </a:solidFill>
                    <a:latin typeface="HGｺﾞｼｯｸM" pitchFamily="49" charset="-128"/>
                    <a:ea typeface="HGｺﾞｼｯｸM" pitchFamily="49" charset="-128"/>
                  </a:rPr>
                  <a:t>$</a:t>
                </a:r>
                <a:r>
                  <a:rPr lang="en-US" altLang="ja-JP" sz="1400">
                    <a:solidFill>
                      <a:srgbClr val="000000"/>
                    </a:solidFill>
                    <a:latin typeface="HGｺﾞｼｯｸM" pitchFamily="49" charset="-128"/>
                    <a:ea typeface="HGｺﾞｼｯｸM" pitchFamily="49" charset="-128"/>
                  </a:rPr>
                  <a:t>    </a:t>
                </a:r>
                <a:r>
                  <a:rPr lang="en-US" altLang="ja-JP" sz="1400">
                    <a:solidFill>
                      <a:srgbClr val="FF0000"/>
                    </a:solidFill>
                    <a:latin typeface="HGｺﾞｼｯｸM" pitchFamily="49" charset="-128"/>
                    <a:ea typeface="HGｺﾞｼｯｸM" pitchFamily="49" charset="-128"/>
                  </a:rPr>
                  <a:t>r0 =  5.0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400">
                    <a:solidFill>
                      <a:srgbClr val="000000"/>
                    </a:solidFill>
                    <a:latin typeface="HGｺﾞｼｯｸM" pitchFamily="49" charset="-128"/>
                    <a:ea typeface="HGｺﾞｼｯｸM" pitchFamily="49" charset="-128"/>
                  </a:rPr>
                  <a:t>   dir =  1.0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400">
                    <a:solidFill>
                      <a:srgbClr val="000000"/>
                    </a:solidFill>
                    <a:latin typeface="HGｺﾞｼｯｸM" pitchFamily="49" charset="-128"/>
                    <a:ea typeface="HGｺﾞｼｯｸM" pitchFamily="49" charset="-128"/>
                  </a:rPr>
                  <a:t>  trcl =  400</a:t>
                </a:r>
                <a:endParaRPr lang="ja-JP" altLang="en-US" sz="1400"/>
              </a:p>
            </p:txBody>
          </p:sp>
          <p:sp>
            <p:nvSpPr>
              <p:cNvPr id="17435" name="テキスト ボックス 3"/>
              <p:cNvSpPr txBox="1">
                <a:spLocks noChangeArrowheads="1"/>
              </p:cNvSpPr>
              <p:nvPr/>
            </p:nvSpPr>
            <p:spPr bwMode="auto">
              <a:xfrm>
                <a:off x="1886676" y="4933736"/>
                <a:ext cx="2514068" cy="10159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ja-JP" sz="2000" b="1">
                    <a:solidFill>
                      <a:srgbClr val="FF0000"/>
                    </a:solidFill>
                  </a:rPr>
                  <a:t>Square surface source of 10cm x 10cm</a:t>
                </a:r>
              </a:p>
            </p:txBody>
          </p:sp>
        </p:grpSp>
        <p:sp>
          <p:nvSpPr>
            <p:cNvPr id="17432" name="テキスト ボックス 5"/>
            <p:cNvSpPr txBox="1">
              <a:spLocks noChangeArrowheads="1"/>
            </p:cNvSpPr>
            <p:nvPr/>
          </p:nvSpPr>
          <p:spPr bwMode="auto">
            <a:xfrm>
              <a:off x="1103262" y="3188256"/>
              <a:ext cx="252028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800" b="1">
                  <a:solidFill>
                    <a:srgbClr val="FF0000"/>
                  </a:solidFill>
                </a:rPr>
                <a:t>2</a:t>
              </a:r>
              <a:endParaRPr lang="ja-JP" altLang="en-US" sz="1800" b="1">
                <a:solidFill>
                  <a:srgbClr val="FF0000"/>
                </a:solidFill>
              </a:endParaRPr>
            </a:p>
          </p:txBody>
        </p:sp>
        <p:sp>
          <p:nvSpPr>
            <p:cNvPr id="7" name="円/楕円 6"/>
            <p:cNvSpPr/>
            <p:nvPr/>
          </p:nvSpPr>
          <p:spPr>
            <a:xfrm>
              <a:off x="1103313" y="3188256"/>
              <a:ext cx="325437" cy="34592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sp>
        <p:nvSpPr>
          <p:cNvPr id="35" name="Rectangle 2"/>
          <p:cNvSpPr txBox="1">
            <a:spLocks noChangeArrowheads="1"/>
          </p:cNvSpPr>
          <p:nvPr/>
        </p:nvSpPr>
        <p:spPr bwMode="auto">
          <a:xfrm>
            <a:off x="323850" y="-242888"/>
            <a:ext cx="89281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4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Application: Beam modification </a:t>
            </a:r>
          </a:p>
        </p:txBody>
      </p:sp>
      <p:sp>
        <p:nvSpPr>
          <p:cNvPr id="17430" name="正方形/長方形 10"/>
          <p:cNvSpPr>
            <a:spLocks noChangeArrowheads="1"/>
          </p:cNvSpPr>
          <p:nvPr/>
        </p:nvSpPr>
        <p:spPr bwMode="auto">
          <a:xfrm>
            <a:off x="2051050" y="3933825"/>
            <a:ext cx="21780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00FF"/>
                </a:solidFill>
              </a:rPr>
              <a:t>Set radiation field in xy</a:t>
            </a:r>
            <a:r>
              <a:rPr lang="ja-JP" altLang="en-US" sz="2000">
                <a:solidFill>
                  <a:srgbClr val="0000FF"/>
                </a:solidFill>
              </a:rPr>
              <a:t> </a:t>
            </a:r>
            <a:r>
              <a:rPr lang="en-US" altLang="ja-JP" sz="2000">
                <a:solidFill>
                  <a:srgbClr val="0000FF"/>
                </a:solidFill>
              </a:rPr>
              <a:t>plane centering 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0" y="6329363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8153400" y="64008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6CA7965D-8BFA-4769-BBD5-8F6B5027D67D}" type="slidenum"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17</a:t>
            </a:fld>
            <a:endParaRPr lang="en-US" altLang="ja-JP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323850" y="-242888"/>
            <a:ext cx="89281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4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Application: Beam modification </a:t>
            </a:r>
          </a:p>
        </p:txBody>
      </p:sp>
      <p:sp>
        <p:nvSpPr>
          <p:cNvPr id="18438" name="Text Box 5"/>
          <p:cNvSpPr txBox="1">
            <a:spLocks noChangeArrowheads="1"/>
          </p:cNvSpPr>
          <p:nvPr/>
        </p:nvSpPr>
        <p:spPr bwMode="auto">
          <a:xfrm>
            <a:off x="2557463" y="6400800"/>
            <a:ext cx="4175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t>Modification of beam profile</a:t>
            </a:r>
          </a:p>
        </p:txBody>
      </p:sp>
      <p:sp>
        <p:nvSpPr>
          <p:cNvPr id="18439" name="Text Box 1031"/>
          <p:cNvSpPr txBox="1">
            <a:spLocks noChangeArrowheads="1"/>
          </p:cNvSpPr>
          <p:nvPr/>
        </p:nvSpPr>
        <p:spPr bwMode="auto">
          <a:xfrm>
            <a:off x="107950" y="692150"/>
            <a:ext cx="4319588" cy="36734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[ Transform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$ Transform source directing beam along x-axis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tr400     -0.31739   -14.15528   -11.37500 $ Center of radiation field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[ Source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 s-type = 1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$ Create radiation field centered on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$ Adjust center of radiation field in trcl=400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     x0 =  0.0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     y0 =  0.0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     z0 =  0.0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     z1 =  0.0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     r0 =  5.0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    dir =  1.0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   trcl =  400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…</a:t>
            </a:r>
          </a:p>
        </p:txBody>
      </p:sp>
      <p:sp>
        <p:nvSpPr>
          <p:cNvPr id="18440" name="テキスト ボックス 3"/>
          <p:cNvSpPr txBox="1">
            <a:spLocks noChangeArrowheads="1"/>
          </p:cNvSpPr>
          <p:nvPr/>
        </p:nvSpPr>
        <p:spPr bwMode="auto">
          <a:xfrm>
            <a:off x="1908175" y="3278188"/>
            <a:ext cx="2436813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00FF"/>
                </a:solidFill>
              </a:rPr>
              <a:t>Beam is transformed into y-direction by  Trcl=400</a:t>
            </a:r>
            <a:endParaRPr lang="ja-JP" altLang="en-US" sz="2000">
              <a:solidFill>
                <a:srgbClr val="0000FF"/>
              </a:solidFill>
            </a:endParaRPr>
          </a:p>
        </p:txBody>
      </p:sp>
      <p:pic>
        <p:nvPicPr>
          <p:cNvPr id="18441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508500"/>
            <a:ext cx="2290763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円/楕円 20"/>
          <p:cNvSpPr/>
          <p:nvPr/>
        </p:nvSpPr>
        <p:spPr>
          <a:xfrm>
            <a:off x="782638" y="5084763"/>
            <a:ext cx="577850" cy="5762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8443" name="テキスト ボックス 3"/>
          <p:cNvSpPr txBox="1">
            <a:spLocks noChangeArrowheads="1"/>
          </p:cNvSpPr>
          <p:nvPr/>
        </p:nvSpPr>
        <p:spPr bwMode="auto">
          <a:xfrm>
            <a:off x="1116013" y="1550988"/>
            <a:ext cx="3743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00FF"/>
                </a:solidFill>
              </a:rPr>
              <a:t>x, z: Center of RF -&gt; Voxel center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00FF"/>
                </a:solidFill>
              </a:rPr>
              <a:t>y:     Beam start    -&gt; Voxel edge</a:t>
            </a:r>
            <a:endParaRPr lang="ja-JP" altLang="en-US" sz="2000">
              <a:solidFill>
                <a:srgbClr val="0000FF"/>
              </a:solidFill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1042988" y="1125538"/>
            <a:ext cx="3024187" cy="28733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18445" name="図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508500"/>
            <a:ext cx="2273300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6" name="テキスト ボックス 21"/>
          <p:cNvSpPr txBox="1">
            <a:spLocks noChangeArrowheads="1"/>
          </p:cNvSpPr>
          <p:nvPr/>
        </p:nvSpPr>
        <p:spPr bwMode="auto">
          <a:xfrm>
            <a:off x="34925" y="5445125"/>
            <a:ext cx="2085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600">
                <a:solidFill>
                  <a:srgbClr val="FF0000"/>
                </a:solidFill>
              </a:rPr>
              <a:t>(x,z)=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>
                <a:solidFill>
                  <a:srgbClr val="FF0000"/>
                </a:solidFill>
              </a:rPr>
              <a:t>(-0.31739,-11.37500)</a:t>
            </a:r>
            <a:endParaRPr lang="ja-JP" altLang="en-US" sz="1600">
              <a:solidFill>
                <a:srgbClr val="FF0000"/>
              </a:solidFill>
            </a:endParaRPr>
          </a:p>
        </p:txBody>
      </p:sp>
      <p:grpSp>
        <p:nvGrpSpPr>
          <p:cNvPr id="2" name="グループ化 1"/>
          <p:cNvGrpSpPr>
            <a:grpSpLocks/>
          </p:cNvGrpSpPr>
          <p:nvPr/>
        </p:nvGrpSpPr>
        <p:grpSpPr bwMode="auto">
          <a:xfrm>
            <a:off x="4643438" y="4508500"/>
            <a:ext cx="2290762" cy="2052638"/>
            <a:chOff x="4643438" y="4508500"/>
            <a:chExt cx="2290762" cy="2052638"/>
          </a:xfrm>
        </p:grpSpPr>
        <p:pic>
          <p:nvPicPr>
            <p:cNvPr id="18457" name="図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3438" y="4508500"/>
              <a:ext cx="2290762" cy="2052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円/楕円 22"/>
            <p:cNvSpPr/>
            <p:nvPr/>
          </p:nvSpPr>
          <p:spPr>
            <a:xfrm>
              <a:off x="5148263" y="5013325"/>
              <a:ext cx="577850" cy="57626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8459" name="テキスト ボックス 23"/>
            <p:cNvSpPr txBox="1">
              <a:spLocks noChangeArrowheads="1"/>
            </p:cNvSpPr>
            <p:nvPr/>
          </p:nvSpPr>
          <p:spPr bwMode="auto">
            <a:xfrm>
              <a:off x="4716016" y="5517232"/>
              <a:ext cx="199112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>
                  <a:solidFill>
                    <a:srgbClr val="FF0000"/>
                  </a:solidFill>
                </a:rPr>
                <a:t>(x,z)=(5.0,-10.0)</a:t>
              </a:r>
              <a:endParaRPr lang="ja-JP" altLang="en-US" sz="2000">
                <a:solidFill>
                  <a:srgbClr val="FF0000"/>
                </a:solidFill>
              </a:endParaRPr>
            </a:p>
          </p:txBody>
        </p:sp>
        <p:sp>
          <p:nvSpPr>
            <p:cNvPr id="18460" name="テキスト ボックス 24"/>
            <p:cNvSpPr txBox="1">
              <a:spLocks noChangeArrowheads="1"/>
            </p:cNvSpPr>
            <p:nvPr/>
          </p:nvSpPr>
          <p:spPr bwMode="auto">
            <a:xfrm>
              <a:off x="4643562" y="4571836"/>
              <a:ext cx="2088678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600" b="1">
                  <a:solidFill>
                    <a:srgbClr val="FF0000"/>
                  </a:solidFill>
                </a:rPr>
                <a:t>Beam position change</a:t>
              </a:r>
              <a:endParaRPr lang="ja-JP" altLang="en-US" sz="1600" b="1">
                <a:solidFill>
                  <a:srgbClr val="FF0000"/>
                </a:solidFill>
              </a:endParaRPr>
            </a:p>
          </p:txBody>
        </p:sp>
      </p:grpSp>
      <p:sp>
        <p:nvSpPr>
          <p:cNvPr id="18448" name="テキスト ボックス 14"/>
          <p:cNvSpPr txBox="1">
            <a:spLocks noChangeArrowheads="1"/>
          </p:cNvSpPr>
          <p:nvPr/>
        </p:nvSpPr>
        <p:spPr bwMode="auto">
          <a:xfrm>
            <a:off x="2339975" y="5848350"/>
            <a:ext cx="2039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2D2DB9"/>
                </a:solidFill>
              </a:rPr>
              <a:t>deposit-xz.eps</a:t>
            </a:r>
            <a:endParaRPr lang="ja-JP" altLang="en-US" sz="2400">
              <a:solidFill>
                <a:srgbClr val="2D2DB9"/>
              </a:solidFill>
            </a:endParaRPr>
          </a:p>
        </p:txBody>
      </p:sp>
      <p:sp>
        <p:nvSpPr>
          <p:cNvPr id="18449" name="Text Box 1030"/>
          <p:cNvSpPr txBox="1">
            <a:spLocks noChangeArrowheads="1"/>
          </p:cNvSpPr>
          <p:nvPr/>
        </p:nvSpPr>
        <p:spPr bwMode="auto">
          <a:xfrm>
            <a:off x="2339975" y="4437063"/>
            <a:ext cx="1327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t>icntl = 0</a:t>
            </a:r>
          </a:p>
        </p:txBody>
      </p:sp>
      <p:grpSp>
        <p:nvGrpSpPr>
          <p:cNvPr id="3" name="グループ化 2"/>
          <p:cNvGrpSpPr>
            <a:grpSpLocks/>
          </p:cNvGrpSpPr>
          <p:nvPr/>
        </p:nvGrpSpPr>
        <p:grpSpPr bwMode="auto">
          <a:xfrm>
            <a:off x="4716463" y="692150"/>
            <a:ext cx="4535487" cy="5905500"/>
            <a:chOff x="4716463" y="692150"/>
            <a:chExt cx="4536057" cy="5905202"/>
          </a:xfrm>
        </p:grpSpPr>
        <p:sp>
          <p:nvSpPr>
            <p:cNvPr id="18451" name="Text Box 1031"/>
            <p:cNvSpPr txBox="1">
              <a:spLocks noChangeArrowheads="1"/>
            </p:cNvSpPr>
            <p:nvPr/>
          </p:nvSpPr>
          <p:spPr bwMode="auto">
            <a:xfrm>
              <a:off x="4716463" y="692150"/>
              <a:ext cx="4319587" cy="36734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400">
                  <a:solidFill>
                    <a:srgbClr val="000000"/>
                  </a:solidFill>
                  <a:latin typeface="HGｺﾞｼｯｸM" pitchFamily="49" charset="-128"/>
                  <a:ea typeface="HGｺﾞｼｯｸM" pitchFamily="49" charset="-128"/>
                </a:rPr>
                <a:t>[ Transform ]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400">
                  <a:solidFill>
                    <a:srgbClr val="000000"/>
                  </a:solidFill>
                  <a:latin typeface="HGｺﾞｼｯｸM" pitchFamily="49" charset="-128"/>
                  <a:ea typeface="HGｺﾞｼｯｸM" pitchFamily="49" charset="-128"/>
                </a:rPr>
                <a:t>$ Transform source directing beam along x-axis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400">
                  <a:solidFill>
                    <a:srgbClr val="000000"/>
                  </a:solidFill>
                  <a:latin typeface="HGｺﾞｼｯｸM" pitchFamily="49" charset="-128"/>
                  <a:ea typeface="HGｺﾞｼｯｸM" pitchFamily="49" charset="-128"/>
                </a:rPr>
                <a:t>tr400     </a:t>
              </a:r>
              <a:r>
                <a:rPr lang="en-US" altLang="ja-JP" sz="1400" b="1">
                  <a:solidFill>
                    <a:srgbClr val="FF0000"/>
                  </a:solidFill>
                  <a:latin typeface="HGｺﾞｼｯｸM" pitchFamily="49" charset="-128"/>
                  <a:ea typeface="HGｺﾞｼｯｸM" pitchFamily="49" charset="-128"/>
                </a:rPr>
                <a:t>5.0</a:t>
              </a:r>
              <a:r>
                <a:rPr lang="en-US" altLang="ja-JP" sz="1400">
                  <a:solidFill>
                    <a:srgbClr val="000000"/>
                  </a:solidFill>
                  <a:latin typeface="HGｺﾞｼｯｸM" pitchFamily="49" charset="-128"/>
                  <a:ea typeface="HGｺﾞｼｯｸM" pitchFamily="49" charset="-128"/>
                </a:rPr>
                <a:t>   -14.15528   </a:t>
              </a:r>
              <a:r>
                <a:rPr lang="en-US" altLang="ja-JP" sz="1400" b="1">
                  <a:solidFill>
                    <a:srgbClr val="FF0000"/>
                  </a:solidFill>
                  <a:latin typeface="HGｺﾞｼｯｸM" pitchFamily="49" charset="-128"/>
                  <a:ea typeface="HGｺﾞｼｯｸM" pitchFamily="49" charset="-128"/>
                </a:rPr>
                <a:t>-10.0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400">
                  <a:solidFill>
                    <a:srgbClr val="000000"/>
                  </a:solidFill>
                  <a:latin typeface="HGｺﾞｼｯｸM" pitchFamily="49" charset="-128"/>
                  <a:ea typeface="HGｺﾞｼｯｸM" pitchFamily="49" charset="-128"/>
                </a:rPr>
                <a:t>$ Center of radiation field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400">
                  <a:solidFill>
                    <a:srgbClr val="000000"/>
                  </a:solidFill>
                  <a:latin typeface="HGｺﾞｼｯｸM" pitchFamily="49" charset="-128"/>
                  <a:ea typeface="HGｺﾞｼｯｸM" pitchFamily="49" charset="-128"/>
                </a:rPr>
                <a:t>…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400">
                  <a:solidFill>
                    <a:srgbClr val="000000"/>
                  </a:solidFill>
                  <a:latin typeface="HGｺﾞｼｯｸM" pitchFamily="49" charset="-128"/>
                  <a:ea typeface="HGｺﾞｼｯｸM" pitchFamily="49" charset="-128"/>
                </a:rPr>
                <a:t>[ Source ]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400">
                  <a:solidFill>
                    <a:srgbClr val="000000"/>
                  </a:solidFill>
                  <a:latin typeface="HGｺﾞｼｯｸM" pitchFamily="49" charset="-128"/>
                  <a:ea typeface="HGｺﾞｼｯｸM" pitchFamily="49" charset="-128"/>
                </a:rPr>
                <a:t> s-type = </a:t>
              </a:r>
              <a:r>
                <a:rPr lang="en-US" altLang="ja-JP" sz="1400">
                  <a:latin typeface="HGｺﾞｼｯｸM" pitchFamily="49" charset="-128"/>
                  <a:ea typeface="HGｺﾞｼｯｸM" pitchFamily="49" charset="-128"/>
                </a:rPr>
                <a:t>1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400">
                  <a:solidFill>
                    <a:srgbClr val="000000"/>
                  </a:solidFill>
                  <a:latin typeface="HGｺﾞｼｯｸM" pitchFamily="49" charset="-128"/>
                  <a:ea typeface="HGｺﾞｼｯｸM" pitchFamily="49" charset="-128"/>
                </a:rPr>
                <a:t>$ Create radiation field centered on 0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400">
                  <a:solidFill>
                    <a:srgbClr val="000000"/>
                  </a:solidFill>
                  <a:latin typeface="HGｺﾞｼｯｸM" pitchFamily="49" charset="-128"/>
                  <a:ea typeface="HGｺﾞｼｯｸM" pitchFamily="49" charset="-128"/>
                </a:rPr>
                <a:t>$ Adjust center of radiation field in trcl=400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400" b="1">
                  <a:solidFill>
                    <a:srgbClr val="FF0000"/>
                  </a:solidFill>
                  <a:latin typeface="HGｺﾞｼｯｸM" pitchFamily="49" charset="-128"/>
                  <a:ea typeface="HGｺﾞｼｯｸM" pitchFamily="49" charset="-128"/>
                </a:rPr>
                <a:t>     </a:t>
              </a:r>
              <a:r>
                <a:rPr lang="en-US" altLang="ja-JP" sz="1400">
                  <a:latin typeface="HGｺﾞｼｯｸM" pitchFamily="49" charset="-128"/>
                  <a:ea typeface="HGｺﾞｼｯｸM" pitchFamily="49" charset="-128"/>
                </a:rPr>
                <a:t>x0 =  0.0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400">
                  <a:latin typeface="HGｺﾞｼｯｸM" pitchFamily="49" charset="-128"/>
                  <a:ea typeface="HGｺﾞｼｯｸM" pitchFamily="49" charset="-128"/>
                </a:rPr>
                <a:t>     y0 =  0.0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400">
                  <a:solidFill>
                    <a:srgbClr val="000000"/>
                  </a:solidFill>
                  <a:latin typeface="HGｺﾞｼｯｸM" pitchFamily="49" charset="-128"/>
                  <a:ea typeface="HGｺﾞｼｯｸM" pitchFamily="49" charset="-128"/>
                </a:rPr>
                <a:t>     z0 =  0.0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400">
                  <a:solidFill>
                    <a:srgbClr val="000000"/>
                  </a:solidFill>
                  <a:latin typeface="HGｺﾞｼｯｸM" pitchFamily="49" charset="-128"/>
                  <a:ea typeface="HGｺﾞｼｯｸM" pitchFamily="49" charset="-128"/>
                </a:rPr>
                <a:t>     z1 =  0.0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400">
                  <a:solidFill>
                    <a:srgbClr val="000000"/>
                  </a:solidFill>
                  <a:latin typeface="HGｺﾞｼｯｸM" pitchFamily="49" charset="-128"/>
                  <a:ea typeface="HGｺﾞｼｯｸM" pitchFamily="49" charset="-128"/>
                </a:rPr>
                <a:t>     r0 =  5.0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400">
                  <a:solidFill>
                    <a:srgbClr val="000000"/>
                  </a:solidFill>
                  <a:latin typeface="HGｺﾞｼｯｸM" pitchFamily="49" charset="-128"/>
                  <a:ea typeface="HGｺﾞｼｯｸM" pitchFamily="49" charset="-128"/>
                </a:rPr>
                <a:t>    dir =  1.0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400">
                  <a:solidFill>
                    <a:srgbClr val="000000"/>
                  </a:solidFill>
                  <a:latin typeface="HGｺﾞｼｯｸM" pitchFamily="49" charset="-128"/>
                  <a:ea typeface="HGｺﾞｼｯｸM" pitchFamily="49" charset="-128"/>
                </a:rPr>
                <a:t>   trcl =  400</a:t>
              </a:r>
            </a:p>
          </p:txBody>
        </p:sp>
        <p:sp>
          <p:nvSpPr>
            <p:cNvPr id="18452" name="テキスト ボックス 15"/>
            <p:cNvSpPr txBox="1">
              <a:spLocks noChangeArrowheads="1"/>
            </p:cNvSpPr>
            <p:nvPr/>
          </p:nvSpPr>
          <p:spPr bwMode="auto">
            <a:xfrm>
              <a:off x="5435600" y="1484313"/>
              <a:ext cx="3652838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>
                  <a:solidFill>
                    <a:srgbClr val="FF0000"/>
                  </a:solidFill>
                </a:rPr>
                <a:t>Set radiation field center for (x, z)</a:t>
              </a:r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5580172" y="1125516"/>
              <a:ext cx="2291050" cy="28732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pic>
          <p:nvPicPr>
            <p:cNvPr id="18454" name="図 2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8536" y="4545352"/>
              <a:ext cx="2273984" cy="20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55" name="テキスト ボックス 14"/>
            <p:cNvSpPr txBox="1">
              <a:spLocks noChangeArrowheads="1"/>
            </p:cNvSpPr>
            <p:nvPr/>
          </p:nvSpPr>
          <p:spPr bwMode="auto">
            <a:xfrm>
              <a:off x="7020272" y="5848945"/>
              <a:ext cx="2039938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400">
                  <a:solidFill>
                    <a:srgbClr val="2D2DB9"/>
                  </a:solidFill>
                </a:rPr>
                <a:t>deposit-xz.eps</a:t>
              </a:r>
              <a:endParaRPr lang="ja-JP" altLang="en-US" sz="2400">
                <a:solidFill>
                  <a:srgbClr val="2D2DB9"/>
                </a:solidFill>
              </a:endParaRPr>
            </a:p>
          </p:txBody>
        </p:sp>
        <p:sp>
          <p:nvSpPr>
            <p:cNvPr id="18456" name="Text Box 1030"/>
            <p:cNvSpPr txBox="1">
              <a:spLocks noChangeArrowheads="1"/>
            </p:cNvSpPr>
            <p:nvPr/>
          </p:nvSpPr>
          <p:spPr bwMode="auto">
            <a:xfrm>
              <a:off x="6948264" y="4479206"/>
              <a:ext cx="132715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400">
                  <a:solidFill>
                    <a:srgbClr val="000000"/>
                  </a:solidFill>
                  <a:latin typeface="Tahoma" pitchFamily="34" charset="0"/>
                </a:rPr>
                <a:t>icntl = 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0" y="6329363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8153400" y="64008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C9468EB9-3659-4DBD-ADFC-30DBB186E9DA}" type="slidenum"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18</a:t>
            </a:fld>
            <a:endParaRPr lang="en-US" altLang="ja-JP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323850" y="-242888"/>
            <a:ext cx="89281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4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Application: Beam modification </a:t>
            </a:r>
          </a:p>
        </p:txBody>
      </p:sp>
      <p:sp>
        <p:nvSpPr>
          <p:cNvPr id="19462" name="Text Box 5"/>
          <p:cNvSpPr txBox="1">
            <a:spLocks noChangeArrowheads="1"/>
          </p:cNvSpPr>
          <p:nvPr/>
        </p:nvSpPr>
        <p:spPr bwMode="auto">
          <a:xfrm>
            <a:off x="2557463" y="6400800"/>
            <a:ext cx="4175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t>Modification of beam profile</a:t>
            </a:r>
          </a:p>
        </p:txBody>
      </p:sp>
      <p:sp>
        <p:nvSpPr>
          <p:cNvPr id="19463" name="Text Box 1031"/>
          <p:cNvSpPr txBox="1">
            <a:spLocks noChangeArrowheads="1"/>
          </p:cNvSpPr>
          <p:nvPr/>
        </p:nvSpPr>
        <p:spPr bwMode="auto">
          <a:xfrm>
            <a:off x="107950" y="692150"/>
            <a:ext cx="4319588" cy="36734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[ Transform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$ Transform source directing beam along x-axis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tr400     5.0   -14.15528   -10.0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$ Center of radiation field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[ Source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 s-type = 1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$ Create radiation field centered on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$ Adjust center of radiation field in trcl=400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     x0 =  0.0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     y0 =  0.0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     z0 =  0.0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     z1 =  0.0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     r0 =  5.0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    dir =  1.0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   trcl =  400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…</a:t>
            </a:r>
          </a:p>
        </p:txBody>
      </p:sp>
      <p:sp>
        <p:nvSpPr>
          <p:cNvPr id="19464" name="テキスト ボックス 3"/>
          <p:cNvSpPr txBox="1">
            <a:spLocks noChangeArrowheads="1"/>
          </p:cNvSpPr>
          <p:nvPr/>
        </p:nvSpPr>
        <p:spPr bwMode="auto">
          <a:xfrm>
            <a:off x="1722438" y="3635375"/>
            <a:ext cx="24368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FF0000"/>
                </a:solidFill>
              </a:rPr>
              <a:t>Circular surface source of radius 5cm</a:t>
            </a:r>
            <a:endParaRPr lang="ja-JP" altLang="en-US" sz="2000">
              <a:solidFill>
                <a:srgbClr val="FF0000"/>
              </a:solidFill>
            </a:endParaRPr>
          </a:p>
        </p:txBody>
      </p:sp>
      <p:sp>
        <p:nvSpPr>
          <p:cNvPr id="19465" name="正方形/長方形 10"/>
          <p:cNvSpPr>
            <a:spLocks noChangeArrowheads="1"/>
          </p:cNvSpPr>
          <p:nvPr/>
        </p:nvSpPr>
        <p:spPr bwMode="auto">
          <a:xfrm>
            <a:off x="1765300" y="2659063"/>
            <a:ext cx="21780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00FF"/>
                </a:solidFill>
              </a:rPr>
              <a:t>Set radiation field in xy</a:t>
            </a:r>
            <a:r>
              <a:rPr lang="ja-JP" altLang="en-US" sz="2000">
                <a:solidFill>
                  <a:srgbClr val="0000FF"/>
                </a:solidFill>
              </a:rPr>
              <a:t> </a:t>
            </a:r>
            <a:r>
              <a:rPr lang="en-US" altLang="ja-JP" sz="2000">
                <a:solidFill>
                  <a:srgbClr val="0000FF"/>
                </a:solidFill>
              </a:rPr>
              <a:t>plane centering 0</a:t>
            </a:r>
          </a:p>
        </p:txBody>
      </p:sp>
      <p:sp>
        <p:nvSpPr>
          <p:cNvPr id="19466" name="テキスト ボックス 13"/>
          <p:cNvSpPr txBox="1">
            <a:spLocks noChangeArrowheads="1"/>
          </p:cNvSpPr>
          <p:nvPr/>
        </p:nvSpPr>
        <p:spPr bwMode="auto">
          <a:xfrm>
            <a:off x="1403350" y="1844675"/>
            <a:ext cx="2206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FF0000"/>
                </a:solidFill>
              </a:rPr>
              <a:t>Cylindrical source</a:t>
            </a:r>
            <a:endParaRPr lang="ja-JP" altLang="en-US" sz="2000">
              <a:solidFill>
                <a:srgbClr val="FF0000"/>
              </a:solidFill>
            </a:endParaRPr>
          </a:p>
        </p:txBody>
      </p:sp>
      <p:pic>
        <p:nvPicPr>
          <p:cNvPr id="19467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508500"/>
            <a:ext cx="2290763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円/楕円 20"/>
          <p:cNvSpPr/>
          <p:nvPr/>
        </p:nvSpPr>
        <p:spPr>
          <a:xfrm>
            <a:off x="566738" y="5013325"/>
            <a:ext cx="577850" cy="5762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19469" name="図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508500"/>
            <a:ext cx="2273300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0" name="テキスト ボックス 14"/>
          <p:cNvSpPr txBox="1">
            <a:spLocks noChangeArrowheads="1"/>
          </p:cNvSpPr>
          <p:nvPr/>
        </p:nvSpPr>
        <p:spPr bwMode="auto">
          <a:xfrm>
            <a:off x="2339975" y="5848350"/>
            <a:ext cx="2039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2D2DB9"/>
                </a:solidFill>
              </a:rPr>
              <a:t>deposit-xz.eps</a:t>
            </a:r>
            <a:endParaRPr lang="ja-JP" altLang="en-US" sz="2400">
              <a:solidFill>
                <a:srgbClr val="2D2DB9"/>
              </a:solidFill>
            </a:endParaRPr>
          </a:p>
        </p:txBody>
      </p:sp>
      <p:sp>
        <p:nvSpPr>
          <p:cNvPr id="19471" name="Text Box 1030"/>
          <p:cNvSpPr txBox="1">
            <a:spLocks noChangeArrowheads="1"/>
          </p:cNvSpPr>
          <p:nvPr/>
        </p:nvSpPr>
        <p:spPr bwMode="auto">
          <a:xfrm>
            <a:off x="2339975" y="4437063"/>
            <a:ext cx="1327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t>icntl = 0</a:t>
            </a:r>
          </a:p>
        </p:txBody>
      </p:sp>
      <p:grpSp>
        <p:nvGrpSpPr>
          <p:cNvPr id="2" name="グループ化 1"/>
          <p:cNvGrpSpPr>
            <a:grpSpLocks/>
          </p:cNvGrpSpPr>
          <p:nvPr/>
        </p:nvGrpSpPr>
        <p:grpSpPr bwMode="auto">
          <a:xfrm>
            <a:off x="4716463" y="692150"/>
            <a:ext cx="4535487" cy="5905500"/>
            <a:chOff x="4716463" y="692150"/>
            <a:chExt cx="4536057" cy="5905202"/>
          </a:xfrm>
        </p:grpSpPr>
        <p:sp>
          <p:nvSpPr>
            <p:cNvPr id="19483" name="Text Box 1031"/>
            <p:cNvSpPr txBox="1">
              <a:spLocks noChangeArrowheads="1"/>
            </p:cNvSpPr>
            <p:nvPr/>
          </p:nvSpPr>
          <p:spPr bwMode="auto">
            <a:xfrm>
              <a:off x="4716463" y="692150"/>
              <a:ext cx="4319587" cy="36734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400">
                  <a:solidFill>
                    <a:srgbClr val="000000"/>
                  </a:solidFill>
                  <a:latin typeface="HGｺﾞｼｯｸM" pitchFamily="49" charset="-128"/>
                  <a:ea typeface="HGｺﾞｼｯｸM" pitchFamily="49" charset="-128"/>
                </a:rPr>
                <a:t>[ Transform ]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400">
                  <a:solidFill>
                    <a:srgbClr val="000000"/>
                  </a:solidFill>
                  <a:latin typeface="HGｺﾞｼｯｸM" pitchFamily="49" charset="-128"/>
                  <a:ea typeface="HGｺﾞｼｯｸM" pitchFamily="49" charset="-128"/>
                </a:rPr>
                <a:t>$ Transform source directing beam along x-axis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400">
                  <a:latin typeface="HGｺﾞｼｯｸM" pitchFamily="49" charset="-128"/>
                  <a:ea typeface="HGｺﾞｼｯｸM" pitchFamily="49" charset="-128"/>
                </a:rPr>
                <a:t>tr400     5.0   -14.15528   -10.0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400">
                  <a:solidFill>
                    <a:srgbClr val="000000"/>
                  </a:solidFill>
                  <a:latin typeface="HGｺﾞｼｯｸM" pitchFamily="49" charset="-128"/>
                  <a:ea typeface="HGｺﾞｼｯｸM" pitchFamily="49" charset="-128"/>
                </a:rPr>
                <a:t>$ Center of radiation field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400">
                  <a:solidFill>
                    <a:srgbClr val="000000"/>
                  </a:solidFill>
                  <a:latin typeface="HGｺﾞｼｯｸM" pitchFamily="49" charset="-128"/>
                  <a:ea typeface="HGｺﾞｼｯｸM" pitchFamily="49" charset="-128"/>
                </a:rPr>
                <a:t>…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400">
                  <a:solidFill>
                    <a:srgbClr val="000000"/>
                  </a:solidFill>
                  <a:latin typeface="HGｺﾞｼｯｸM" pitchFamily="49" charset="-128"/>
                  <a:ea typeface="HGｺﾞｼｯｸM" pitchFamily="49" charset="-128"/>
                </a:rPr>
                <a:t>[ Source ]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400">
                  <a:solidFill>
                    <a:srgbClr val="000000"/>
                  </a:solidFill>
                  <a:latin typeface="HGｺﾞｼｯｸM" pitchFamily="49" charset="-128"/>
                  <a:ea typeface="HGｺﾞｼｯｸM" pitchFamily="49" charset="-128"/>
                </a:rPr>
                <a:t> s-type = </a:t>
              </a:r>
              <a:r>
                <a:rPr lang="en-US" altLang="ja-JP" sz="1400" b="1">
                  <a:solidFill>
                    <a:srgbClr val="FF0000"/>
                  </a:solidFill>
                  <a:latin typeface="HGｺﾞｼｯｸM" pitchFamily="49" charset="-128"/>
                  <a:ea typeface="HGｺﾞｼｯｸM" pitchFamily="49" charset="-128"/>
                </a:rPr>
                <a:t>2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400">
                  <a:solidFill>
                    <a:srgbClr val="000000"/>
                  </a:solidFill>
                  <a:latin typeface="HGｺﾞｼｯｸM" pitchFamily="49" charset="-128"/>
                  <a:ea typeface="HGｺﾞｼｯｸM" pitchFamily="49" charset="-128"/>
                </a:rPr>
                <a:t>$ Create radiation field centered on 0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400">
                  <a:solidFill>
                    <a:srgbClr val="000000"/>
                  </a:solidFill>
                  <a:latin typeface="HGｺﾞｼｯｸM" pitchFamily="49" charset="-128"/>
                  <a:ea typeface="HGｺﾞｼｯｸM" pitchFamily="49" charset="-128"/>
                </a:rPr>
                <a:t>$ Adjust center of radiation field in trcl=400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400" b="1">
                  <a:solidFill>
                    <a:srgbClr val="FF0000"/>
                  </a:solidFill>
                  <a:latin typeface="HGｺﾞｼｯｸM" pitchFamily="49" charset="-128"/>
                  <a:ea typeface="HGｺﾞｼｯｸM" pitchFamily="49" charset="-128"/>
                </a:rPr>
                <a:t>     x0 = -5.0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400" b="1">
                  <a:solidFill>
                    <a:srgbClr val="FF0000"/>
                  </a:solidFill>
                  <a:latin typeface="HGｺﾞｼｯｸM" pitchFamily="49" charset="-128"/>
                  <a:ea typeface="HGｺﾞｼｯｸM" pitchFamily="49" charset="-128"/>
                </a:rPr>
                <a:t>     x1 =  5.0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400" b="1">
                  <a:solidFill>
                    <a:srgbClr val="FF0000"/>
                  </a:solidFill>
                  <a:latin typeface="HGｺﾞｼｯｸM" pitchFamily="49" charset="-128"/>
                  <a:ea typeface="HGｺﾞｼｯｸM" pitchFamily="49" charset="-128"/>
                </a:rPr>
                <a:t>     y0 = -5.0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400" b="1">
                  <a:solidFill>
                    <a:srgbClr val="FF0000"/>
                  </a:solidFill>
                  <a:latin typeface="HGｺﾞｼｯｸM" pitchFamily="49" charset="-128"/>
                  <a:ea typeface="HGｺﾞｼｯｸM" pitchFamily="49" charset="-128"/>
                </a:rPr>
                <a:t>     y1 =  5.0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400">
                  <a:solidFill>
                    <a:srgbClr val="000000"/>
                  </a:solidFill>
                  <a:latin typeface="HGｺﾞｼｯｸM" pitchFamily="49" charset="-128"/>
                  <a:ea typeface="HGｺﾞｼｯｸM" pitchFamily="49" charset="-128"/>
                </a:rPr>
                <a:t>     z0 =  0.0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400">
                  <a:solidFill>
                    <a:srgbClr val="000000"/>
                  </a:solidFill>
                  <a:latin typeface="HGｺﾞｼｯｸM" pitchFamily="49" charset="-128"/>
                  <a:ea typeface="HGｺﾞｼｯｸM" pitchFamily="49" charset="-128"/>
                </a:rPr>
                <a:t>     z1 =  0.0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400">
                  <a:solidFill>
                    <a:srgbClr val="000000"/>
                  </a:solidFill>
                  <a:latin typeface="HGｺﾞｼｯｸM" pitchFamily="49" charset="-128"/>
                  <a:ea typeface="HGｺﾞｼｯｸM" pitchFamily="49" charset="-128"/>
                </a:rPr>
                <a:t>    dir =  1.0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400">
                  <a:solidFill>
                    <a:srgbClr val="000000"/>
                  </a:solidFill>
                  <a:latin typeface="HGｺﾞｼｯｸM" pitchFamily="49" charset="-128"/>
                  <a:ea typeface="HGｺﾞｼｯｸM" pitchFamily="49" charset="-128"/>
                </a:rPr>
                <a:t>   trcl =  400</a:t>
              </a:r>
            </a:p>
          </p:txBody>
        </p:sp>
        <p:sp>
          <p:nvSpPr>
            <p:cNvPr id="19484" name="テキスト ボックス 22"/>
            <p:cNvSpPr txBox="1">
              <a:spLocks noChangeArrowheads="1"/>
            </p:cNvSpPr>
            <p:nvPr/>
          </p:nvSpPr>
          <p:spPr bwMode="auto">
            <a:xfrm>
              <a:off x="6173788" y="1916113"/>
              <a:ext cx="22860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>
                  <a:solidFill>
                    <a:srgbClr val="FF0000"/>
                  </a:solidFill>
                </a:rPr>
                <a:t>Rectangular source</a:t>
              </a:r>
            </a:p>
          </p:txBody>
        </p:sp>
        <p:sp>
          <p:nvSpPr>
            <p:cNvPr id="19485" name="テキスト ボックス 3"/>
            <p:cNvSpPr txBox="1">
              <a:spLocks noChangeArrowheads="1"/>
            </p:cNvSpPr>
            <p:nvPr/>
          </p:nvSpPr>
          <p:spPr bwMode="auto">
            <a:xfrm>
              <a:off x="6383338" y="2924175"/>
              <a:ext cx="2436812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ja-JP" sz="2000">
                  <a:solidFill>
                    <a:srgbClr val="FF0000"/>
                  </a:solidFill>
                </a:rPr>
                <a:t>Square surface source of 10cm x 10cm</a:t>
              </a:r>
              <a:endParaRPr lang="ja-JP" altLang="en-US" sz="2000">
                <a:solidFill>
                  <a:srgbClr val="FF0000"/>
                </a:solidFill>
              </a:endParaRPr>
            </a:p>
          </p:txBody>
        </p:sp>
        <p:pic>
          <p:nvPicPr>
            <p:cNvPr id="19486" name="図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8536" y="4545352"/>
              <a:ext cx="2273984" cy="20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87" name="テキスト ボックス 14"/>
            <p:cNvSpPr txBox="1">
              <a:spLocks noChangeArrowheads="1"/>
            </p:cNvSpPr>
            <p:nvPr/>
          </p:nvSpPr>
          <p:spPr bwMode="auto">
            <a:xfrm>
              <a:off x="7020272" y="5848945"/>
              <a:ext cx="2039938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400">
                  <a:solidFill>
                    <a:srgbClr val="2D2DB9"/>
                  </a:solidFill>
                </a:rPr>
                <a:t>deposit-xz.eps</a:t>
              </a:r>
              <a:endParaRPr lang="ja-JP" altLang="en-US" sz="2400">
                <a:solidFill>
                  <a:srgbClr val="2D2DB9"/>
                </a:solidFill>
              </a:endParaRPr>
            </a:p>
          </p:txBody>
        </p:sp>
        <p:sp>
          <p:nvSpPr>
            <p:cNvPr id="19488" name="Text Box 1030"/>
            <p:cNvSpPr txBox="1">
              <a:spLocks noChangeArrowheads="1"/>
            </p:cNvSpPr>
            <p:nvPr/>
          </p:nvSpPr>
          <p:spPr bwMode="auto">
            <a:xfrm>
              <a:off x="6948264" y="4479206"/>
              <a:ext cx="132715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400">
                  <a:solidFill>
                    <a:srgbClr val="000000"/>
                  </a:solidFill>
                  <a:latin typeface="Tahoma" pitchFamily="34" charset="0"/>
                </a:rPr>
                <a:t>icntl = 0</a:t>
              </a:r>
            </a:p>
          </p:txBody>
        </p:sp>
      </p:grpSp>
      <p:cxnSp>
        <p:nvCxnSpPr>
          <p:cNvPr id="28" name="直線矢印コネクタ 27"/>
          <p:cNvCxnSpPr/>
          <p:nvPr/>
        </p:nvCxnSpPr>
        <p:spPr>
          <a:xfrm flipV="1">
            <a:off x="827088" y="5013325"/>
            <a:ext cx="0" cy="287338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4" name="テキスト ボックス 28"/>
          <p:cNvSpPr txBox="1">
            <a:spLocks noChangeArrowheads="1"/>
          </p:cNvSpPr>
          <p:nvPr/>
        </p:nvSpPr>
        <p:spPr bwMode="auto">
          <a:xfrm>
            <a:off x="474663" y="4610100"/>
            <a:ext cx="9096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FF0000"/>
                </a:solidFill>
              </a:rPr>
              <a:t>5cm</a:t>
            </a:r>
            <a:endParaRPr lang="ja-JP" altLang="en-US" sz="2400">
              <a:solidFill>
                <a:srgbClr val="FF0000"/>
              </a:solidFill>
            </a:endParaRPr>
          </a:p>
        </p:txBody>
      </p:sp>
      <p:grpSp>
        <p:nvGrpSpPr>
          <p:cNvPr id="30" name="グループ化 29"/>
          <p:cNvGrpSpPr>
            <a:grpSpLocks/>
          </p:cNvGrpSpPr>
          <p:nvPr/>
        </p:nvGrpSpPr>
        <p:grpSpPr bwMode="auto">
          <a:xfrm>
            <a:off x="4643438" y="4508500"/>
            <a:ext cx="2290762" cy="2052638"/>
            <a:chOff x="4643438" y="4508500"/>
            <a:chExt cx="2290762" cy="2052638"/>
          </a:xfrm>
        </p:grpSpPr>
        <p:pic>
          <p:nvPicPr>
            <p:cNvPr id="19476" name="図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3438" y="4508500"/>
              <a:ext cx="2290762" cy="2052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正方形/長方形 31"/>
            <p:cNvSpPr/>
            <p:nvPr/>
          </p:nvSpPr>
          <p:spPr>
            <a:xfrm>
              <a:off x="5219700" y="5084763"/>
              <a:ext cx="431800" cy="4318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cxnSp>
          <p:nvCxnSpPr>
            <p:cNvPr id="33" name="直線矢印コネクタ 32"/>
            <p:cNvCxnSpPr/>
            <p:nvPr/>
          </p:nvCxnSpPr>
          <p:spPr>
            <a:xfrm>
              <a:off x="5219700" y="5589588"/>
              <a:ext cx="431800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79" name="テキスト ボックス 33"/>
            <p:cNvSpPr txBox="1">
              <a:spLocks noChangeArrowheads="1"/>
            </p:cNvSpPr>
            <p:nvPr/>
          </p:nvSpPr>
          <p:spPr bwMode="auto">
            <a:xfrm>
              <a:off x="5089758" y="5631631"/>
              <a:ext cx="98242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400">
                  <a:solidFill>
                    <a:srgbClr val="FF0000"/>
                  </a:solidFill>
                </a:rPr>
                <a:t>10cm</a:t>
              </a:r>
              <a:endParaRPr lang="ja-JP" altLang="en-US" sz="2400">
                <a:solidFill>
                  <a:srgbClr val="FF0000"/>
                </a:solidFill>
              </a:endParaRPr>
            </a:p>
          </p:txBody>
        </p:sp>
        <p:cxnSp>
          <p:nvCxnSpPr>
            <p:cNvPr id="35" name="直線矢印コネクタ 34"/>
            <p:cNvCxnSpPr/>
            <p:nvPr/>
          </p:nvCxnSpPr>
          <p:spPr>
            <a:xfrm flipH="1">
              <a:off x="5710238" y="5049838"/>
              <a:ext cx="14287" cy="466725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81" name="テキスト ボックス 35"/>
            <p:cNvSpPr txBox="1">
              <a:spLocks noChangeArrowheads="1"/>
            </p:cNvSpPr>
            <p:nvPr/>
          </p:nvSpPr>
          <p:spPr bwMode="auto">
            <a:xfrm>
              <a:off x="5677803" y="5013176"/>
              <a:ext cx="98242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400">
                  <a:solidFill>
                    <a:srgbClr val="FF0000"/>
                  </a:solidFill>
                </a:rPr>
                <a:t>10cm</a:t>
              </a:r>
              <a:endParaRPr lang="ja-JP" altLang="en-US" sz="2400">
                <a:solidFill>
                  <a:srgbClr val="FF0000"/>
                </a:solidFill>
              </a:endParaRPr>
            </a:p>
          </p:txBody>
        </p:sp>
        <p:sp>
          <p:nvSpPr>
            <p:cNvPr id="19482" name="テキスト ボックス 36"/>
            <p:cNvSpPr txBox="1">
              <a:spLocks noChangeArrowheads="1"/>
            </p:cNvSpPr>
            <p:nvPr/>
          </p:nvSpPr>
          <p:spPr bwMode="auto">
            <a:xfrm>
              <a:off x="4716016" y="4571836"/>
              <a:ext cx="1876177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800" b="1">
                  <a:solidFill>
                    <a:srgbClr val="FF0000"/>
                  </a:solidFill>
                </a:rPr>
                <a:t>Field size change</a:t>
              </a:r>
              <a:endParaRPr lang="ja-JP" altLang="en-US" sz="1800" b="1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図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927225"/>
            <a:ext cx="488632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6329363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8153400" y="64008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561D065F-C785-4201-83BB-BFDD467A2637}" type="slidenum"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19</a:t>
            </a:fld>
            <a:endParaRPr lang="en-US" altLang="ja-JP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0486" name="Text Box 1030"/>
          <p:cNvSpPr txBox="1">
            <a:spLocks noChangeArrowheads="1"/>
          </p:cNvSpPr>
          <p:nvPr/>
        </p:nvSpPr>
        <p:spPr bwMode="auto">
          <a:xfrm>
            <a:off x="5940425" y="1057275"/>
            <a:ext cx="1327150" cy="4619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t>icntl = 0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833438" y="0"/>
            <a:ext cx="72675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4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Dose with modified beam </a:t>
            </a:r>
          </a:p>
        </p:txBody>
      </p:sp>
      <p:sp>
        <p:nvSpPr>
          <p:cNvPr id="20488" name="Text Box 5"/>
          <p:cNvSpPr txBox="1">
            <a:spLocks noChangeArrowheads="1"/>
          </p:cNvSpPr>
          <p:nvPr/>
        </p:nvSpPr>
        <p:spPr bwMode="auto">
          <a:xfrm>
            <a:off x="1331913" y="6400800"/>
            <a:ext cx="698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t>Application: Dose calculation with modified beam</a:t>
            </a:r>
          </a:p>
        </p:txBody>
      </p:sp>
      <p:sp>
        <p:nvSpPr>
          <p:cNvPr id="20489" name="テキスト ボックス 14"/>
          <p:cNvSpPr txBox="1">
            <a:spLocks noChangeArrowheads="1"/>
          </p:cNvSpPr>
          <p:nvPr/>
        </p:nvSpPr>
        <p:spPr bwMode="auto">
          <a:xfrm>
            <a:off x="3532188" y="5811838"/>
            <a:ext cx="20415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2D2DB9"/>
                </a:solidFill>
              </a:rPr>
              <a:t>deposit-xy.eps</a:t>
            </a:r>
            <a:endParaRPr lang="ja-JP" altLang="en-US" sz="2400">
              <a:solidFill>
                <a:srgbClr val="2D2DB9"/>
              </a:solidFill>
            </a:endParaRPr>
          </a:p>
        </p:txBody>
      </p:sp>
      <p:sp>
        <p:nvSpPr>
          <p:cNvPr id="20490" name="テキスト ボックス 7"/>
          <p:cNvSpPr txBox="1">
            <a:spLocks noChangeArrowheads="1"/>
          </p:cNvSpPr>
          <p:nvPr/>
        </p:nvSpPr>
        <p:spPr bwMode="auto">
          <a:xfrm>
            <a:off x="5848350" y="5549900"/>
            <a:ext cx="30241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/>
              <a:t>Beam range is elongated due to low density in lung</a:t>
            </a:r>
            <a:endParaRPr lang="ja-JP" altLang="en-US" sz="2000"/>
          </a:p>
        </p:txBody>
      </p:sp>
      <p:pic>
        <p:nvPicPr>
          <p:cNvPr id="20491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916113"/>
            <a:ext cx="4237038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下矢印 15"/>
          <p:cNvSpPr/>
          <p:nvPr/>
        </p:nvSpPr>
        <p:spPr>
          <a:xfrm rot="10800000">
            <a:off x="2411413" y="4206875"/>
            <a:ext cx="863600" cy="590550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10" name="直線矢印コネクタ 9"/>
          <p:cNvCxnSpPr>
            <a:stCxn id="20490" idx="0"/>
          </p:cNvCxnSpPr>
          <p:nvPr/>
        </p:nvCxnSpPr>
        <p:spPr>
          <a:xfrm flipH="1" flipV="1">
            <a:off x="7267575" y="3068638"/>
            <a:ext cx="93663" cy="24812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0" y="6329363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3276600" y="6400800"/>
            <a:ext cx="280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t>Table of Contents</a:t>
            </a:r>
          </a:p>
        </p:txBody>
      </p:sp>
      <p:sp>
        <p:nvSpPr>
          <p:cNvPr id="3077" name="Text Box 8"/>
          <p:cNvSpPr txBox="1">
            <a:spLocks noChangeArrowheads="1"/>
          </p:cNvSpPr>
          <p:nvPr/>
        </p:nvSpPr>
        <p:spPr bwMode="auto">
          <a:xfrm>
            <a:off x="8153400" y="64008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5210C7FB-0BEC-494E-AFA0-24EAB6FF9836}" type="slidenum"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2</a:t>
            </a:fld>
            <a:endParaRPr lang="en-US" altLang="ja-JP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078" name="Rectangle 2"/>
          <p:cNvSpPr txBox="1">
            <a:spLocks noChangeArrowheads="1"/>
          </p:cNvSpPr>
          <p:nvPr/>
        </p:nvSpPr>
        <p:spPr bwMode="auto">
          <a:xfrm>
            <a:off x="2681288" y="188913"/>
            <a:ext cx="37433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4800">
                <a:solidFill>
                  <a:schemeClr val="tx2"/>
                </a:solidFill>
                <a:latin typeface="Arial" charset="0"/>
                <a:cs typeface="Arial" charset="0"/>
              </a:rPr>
              <a:t>Contents</a:t>
            </a:r>
          </a:p>
        </p:txBody>
      </p:sp>
      <p:sp>
        <p:nvSpPr>
          <p:cNvPr id="3079" name="AutoShape 2051"/>
          <p:cNvSpPr>
            <a:spLocks noChangeArrowheads="1"/>
          </p:cNvSpPr>
          <p:nvPr/>
        </p:nvSpPr>
        <p:spPr bwMode="auto">
          <a:xfrm>
            <a:off x="539750" y="1773238"/>
            <a:ext cx="8037513" cy="3616325"/>
          </a:xfrm>
          <a:prstGeom prst="roundRect">
            <a:avLst>
              <a:gd name="adj" fmla="val 5560"/>
            </a:avLst>
          </a:prstGeom>
          <a:solidFill>
            <a:srgbClr val="CCFFFF"/>
          </a:solidFill>
          <a:ln w="381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ja-JP" altLang="en-US" sz="2400">
              <a:solidFill>
                <a:srgbClr val="000000"/>
              </a:solidFill>
            </a:endParaRPr>
          </a:p>
        </p:txBody>
      </p:sp>
      <p:sp>
        <p:nvSpPr>
          <p:cNvPr id="3080" name="テキスト ボックス 16"/>
          <p:cNvSpPr txBox="1">
            <a:spLocks noChangeArrowheads="1"/>
          </p:cNvSpPr>
          <p:nvPr/>
        </p:nvSpPr>
        <p:spPr bwMode="auto">
          <a:xfrm>
            <a:off x="706438" y="2381250"/>
            <a:ext cx="787082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719138" indent="-719138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1200150" indent="-7429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ts val="1800"/>
              </a:spcBef>
              <a:buFontTx/>
              <a:buAutoNum type="arabicPeriod"/>
            </a:pPr>
            <a:r>
              <a:rPr lang="en-US" altLang="ja-JP" sz="4000">
                <a:solidFill>
                  <a:srgbClr val="FF0000"/>
                </a:solidFill>
                <a:latin typeface="ＭＳ Ｐゴシック" pitchFamily="50" charset="-128"/>
              </a:rPr>
              <a:t>How to use DICOM2PHITS</a:t>
            </a:r>
          </a:p>
          <a:p>
            <a:pPr eaLnBrk="1" hangingPunct="1">
              <a:spcBef>
                <a:spcPts val="1800"/>
              </a:spcBef>
              <a:buFontTx/>
              <a:buAutoNum type="arabicPeriod"/>
            </a:pPr>
            <a:r>
              <a:rPr lang="en-US" altLang="ja-JP" sz="4000">
                <a:latin typeface="ＭＳ Ｐゴシック" pitchFamily="50" charset="-128"/>
              </a:rPr>
              <a:t>Application using DICOM2PHITS</a:t>
            </a:r>
          </a:p>
          <a:p>
            <a:pPr eaLnBrk="1" hangingPunct="1">
              <a:spcBef>
                <a:spcPts val="1800"/>
              </a:spcBef>
              <a:buFontTx/>
              <a:buAutoNum type="arabicPeriod"/>
            </a:pPr>
            <a:r>
              <a:rPr lang="en-US" altLang="ja-JP" sz="4000">
                <a:latin typeface="ＭＳ Ｐゴシック" pitchFamily="50" charset="-128"/>
              </a:rPr>
              <a:t>How to use PHITS2DICOM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051"/>
          <p:cNvSpPr>
            <a:spLocks noChangeArrowheads="1"/>
          </p:cNvSpPr>
          <p:nvPr/>
        </p:nvSpPr>
        <p:spPr bwMode="auto">
          <a:xfrm>
            <a:off x="179388" y="5051425"/>
            <a:ext cx="8775700" cy="1114425"/>
          </a:xfrm>
          <a:prstGeom prst="roundRect">
            <a:avLst>
              <a:gd name="adj" fmla="val 5560"/>
            </a:avLst>
          </a:prstGeom>
          <a:solidFill>
            <a:srgbClr val="CCFFFF"/>
          </a:solidFill>
          <a:ln w="381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ja-JP" altLang="en-US" sz="2400">
              <a:solidFill>
                <a:srgbClr val="000000"/>
              </a:solidFill>
            </a:endParaRPr>
          </a:p>
        </p:txBody>
      </p:sp>
      <p:sp>
        <p:nvSpPr>
          <p:cNvPr id="21507" name="AutoShape 2051"/>
          <p:cNvSpPr>
            <a:spLocks noChangeArrowheads="1"/>
          </p:cNvSpPr>
          <p:nvPr/>
        </p:nvSpPr>
        <p:spPr bwMode="auto">
          <a:xfrm>
            <a:off x="179388" y="2844800"/>
            <a:ext cx="8789987" cy="1998663"/>
          </a:xfrm>
          <a:prstGeom prst="roundRect">
            <a:avLst>
              <a:gd name="adj" fmla="val 5560"/>
            </a:avLst>
          </a:prstGeom>
          <a:solidFill>
            <a:srgbClr val="CCFFFF"/>
          </a:solidFill>
          <a:ln w="381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ja-JP" altLang="en-US" sz="2400">
              <a:solidFill>
                <a:srgbClr val="000000"/>
              </a:solidFill>
            </a:endParaRPr>
          </a:p>
        </p:txBody>
      </p:sp>
      <p:sp>
        <p:nvSpPr>
          <p:cNvPr id="21508" name="AutoShape 2051"/>
          <p:cNvSpPr>
            <a:spLocks noChangeArrowheads="1"/>
          </p:cNvSpPr>
          <p:nvPr/>
        </p:nvSpPr>
        <p:spPr bwMode="auto">
          <a:xfrm>
            <a:off x="179388" y="900113"/>
            <a:ext cx="8785225" cy="1736725"/>
          </a:xfrm>
          <a:prstGeom prst="roundRect">
            <a:avLst>
              <a:gd name="adj" fmla="val 5560"/>
            </a:avLst>
          </a:prstGeom>
          <a:solidFill>
            <a:srgbClr val="CCFFFF"/>
          </a:solidFill>
          <a:ln w="381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ja-JP" altLang="en-US" sz="2400">
              <a:solidFill>
                <a:srgbClr val="000000"/>
              </a:solidFill>
            </a:endParaRPr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00113"/>
          </a:xfrm>
        </p:spPr>
        <p:txBody>
          <a:bodyPr/>
          <a:lstStyle/>
          <a:p>
            <a:pPr eaLnBrk="1" hangingPunct="1"/>
            <a:r>
              <a:rPr lang="en-US" altLang="ja-JP" sz="3500" smtClean="0">
                <a:latin typeface="Arial" charset="0"/>
                <a:cs typeface="Arial" charset="0"/>
              </a:rPr>
              <a:t>How to Deal with High-Resolution Phantom?</a:t>
            </a:r>
          </a:p>
        </p:txBody>
      </p:sp>
      <p:pic>
        <p:nvPicPr>
          <p:cNvPr id="215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Rectangle 4"/>
          <p:cNvSpPr>
            <a:spLocks noChangeArrowheads="1"/>
          </p:cNvSpPr>
          <p:nvPr/>
        </p:nvSpPr>
        <p:spPr bwMode="auto">
          <a:xfrm>
            <a:off x="0" y="6237288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21512" name="Text Box 6"/>
          <p:cNvSpPr txBox="1">
            <a:spLocks noChangeArrowheads="1"/>
          </p:cNvSpPr>
          <p:nvPr/>
        </p:nvSpPr>
        <p:spPr bwMode="auto">
          <a:xfrm>
            <a:off x="8424863" y="6400800"/>
            <a:ext cx="719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25C444FE-BCC1-4B45-9EE9-E4C466DCBC57}" type="slidenum"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20</a:t>
            </a:fld>
            <a:endParaRPr lang="en-US" altLang="ja-JP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1513" name="テキスト ボックス 20"/>
          <p:cNvSpPr txBox="1">
            <a:spLocks noChangeArrowheads="1"/>
          </p:cNvSpPr>
          <p:nvPr/>
        </p:nvSpPr>
        <p:spPr bwMode="auto">
          <a:xfrm>
            <a:off x="255588" y="936625"/>
            <a:ext cx="8850312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ts val="2400"/>
              </a:spcBef>
              <a:buFontTx/>
              <a:buNone/>
            </a:pPr>
            <a:r>
              <a:rPr lang="en-US" altLang="ja-JP" sz="2000">
                <a:solidFill>
                  <a:srgbClr val="000000"/>
                </a:solidFill>
                <a:latin typeface="Arial" charset="0"/>
                <a:cs typeface="Arial" charset="0"/>
              </a:rPr>
              <a:t>High resolution voxel phantom requires </a:t>
            </a:r>
            <a:r>
              <a:rPr lang="en-US" altLang="ja-JP" sz="2000">
                <a:solidFill>
                  <a:srgbClr val="FF0000"/>
                </a:solidFill>
                <a:latin typeface="Arial" charset="0"/>
                <a:cs typeface="Arial" charset="0"/>
              </a:rPr>
              <a:t>numerous memory</a:t>
            </a:r>
          </a:p>
          <a:p>
            <a:pPr eaLnBrk="1" hangingPunct="1">
              <a:spcBef>
                <a:spcPts val="2400"/>
              </a:spcBef>
              <a:buFontTx/>
              <a:buNone/>
            </a:pPr>
            <a:endParaRPr lang="en-US" altLang="ja-JP" sz="200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ts val="2400"/>
              </a:spcBef>
              <a:buFontTx/>
              <a:buNone/>
            </a:pPr>
            <a:r>
              <a:rPr lang="en-US" altLang="ja-JP" sz="2000">
                <a:solidFill>
                  <a:srgbClr val="000000"/>
                </a:solidFill>
                <a:latin typeface="Arial" charset="0"/>
                <a:cs typeface="Arial" charset="0"/>
              </a:rPr>
              <a:t>Default setting of PHITS is allowed to use memory only less than </a:t>
            </a:r>
            <a:r>
              <a:rPr lang="en-US" altLang="ja-JP" sz="2000">
                <a:solidFill>
                  <a:srgbClr val="FF0000"/>
                </a:solidFill>
                <a:latin typeface="Arial" charset="0"/>
                <a:cs typeface="Arial" charset="0"/>
              </a:rPr>
              <a:t>640 MByte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84213" y="1268413"/>
            <a:ext cx="782955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ja-JP" sz="1800" dirty="0">
                <a:latin typeface="Arial" pitchFamily="34" charset="0"/>
                <a:ea typeface="+mn-ea"/>
                <a:cs typeface="Arial" pitchFamily="34" charset="0"/>
              </a:rPr>
              <a:t>e.g.) Whole body voxel phantom (180cm×30cm×50cm) with 1mm</a:t>
            </a:r>
            <a:r>
              <a:rPr lang="en-US" altLang="ja-JP" sz="1800" baseline="30000" dirty="0">
                <a:latin typeface="Arial" pitchFamily="34" charset="0"/>
                <a:ea typeface="+mn-ea"/>
                <a:cs typeface="Arial" pitchFamily="34" charset="0"/>
              </a:rPr>
              <a:t>3</a:t>
            </a:r>
            <a:r>
              <a:rPr lang="ja-JP" altLang="en-US" sz="1800" dirty="0"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lang="en-US" altLang="ja-JP" sz="1800" dirty="0">
              <a:latin typeface="Arial" pitchFamily="34" charset="0"/>
              <a:ea typeface="+mn-ea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altLang="ja-JP" sz="1800" dirty="0">
                <a:latin typeface="Arial" pitchFamily="34" charset="0"/>
                <a:ea typeface="+mn-ea"/>
                <a:cs typeface="Arial" pitchFamily="34" charset="0"/>
              </a:rPr>
              <a:t>        resolution consists of 270,000,000 voxels, and costs </a:t>
            </a:r>
            <a:r>
              <a:rPr lang="en-US" altLang="ja-JP" sz="1800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5.4</a:t>
            </a:r>
            <a:r>
              <a:rPr lang="en-US" altLang="ja-JP" sz="1800" dirty="0"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altLang="ja-JP" sz="1800" dirty="0" err="1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GByte</a:t>
            </a:r>
            <a:endParaRPr lang="en-US" altLang="ja-JP" sz="1800" dirty="0">
              <a:solidFill>
                <a:srgbClr val="FF0000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altLang="ja-JP" sz="1800" dirty="0">
                <a:latin typeface="Arial" pitchFamily="34" charset="0"/>
                <a:ea typeface="+mn-ea"/>
                <a:cs typeface="Arial" pitchFamily="34" charset="0"/>
              </a:rPr>
              <a:t>        memory, since PHITS uses memory </a:t>
            </a:r>
            <a:r>
              <a:rPr lang="en-US" altLang="ja-JP" sz="1800">
                <a:latin typeface="Arial" pitchFamily="34" charset="0"/>
                <a:ea typeface="+mn-ea"/>
                <a:cs typeface="Arial" pitchFamily="34" charset="0"/>
              </a:rPr>
              <a:t>approximately 20 Byte </a:t>
            </a:r>
            <a:r>
              <a:rPr lang="en-US" altLang="ja-JP" sz="1800" dirty="0">
                <a:latin typeface="Arial" pitchFamily="34" charset="0"/>
                <a:ea typeface="+mn-ea"/>
                <a:cs typeface="Arial" pitchFamily="34" charset="0"/>
              </a:rPr>
              <a:t>/ voxel</a:t>
            </a:r>
            <a:endParaRPr lang="ja-JP" altLang="en-US" sz="180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46063" y="3213100"/>
            <a:ext cx="8789987" cy="3841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ja-JP" sz="1900" dirty="0">
                <a:latin typeface="Arial" pitchFamily="34" charset="0"/>
                <a:cs typeface="Arial" pitchFamily="34" charset="0"/>
              </a:rPr>
              <a:t>Change </a:t>
            </a:r>
            <a:r>
              <a:rPr lang="en-US" altLang="ja-JP" sz="1900" dirty="0">
                <a:latin typeface="Arial" pitchFamily="34" charset="0"/>
                <a:ea typeface="+mj-ea"/>
                <a:cs typeface="Arial" pitchFamily="34" charset="0"/>
              </a:rPr>
              <a:t>“param.inc” included in “</a:t>
            </a:r>
            <a:r>
              <a:rPr lang="en-US" altLang="ja-JP" sz="1900" dirty="0" err="1">
                <a:latin typeface="Arial" pitchFamily="34" charset="0"/>
                <a:ea typeface="+mj-ea"/>
                <a:cs typeface="Arial" pitchFamily="34" charset="0"/>
              </a:rPr>
              <a:t>src</a:t>
            </a:r>
            <a:r>
              <a:rPr lang="en-US" altLang="ja-JP" sz="1900" dirty="0">
                <a:latin typeface="Arial" pitchFamily="34" charset="0"/>
                <a:ea typeface="+mj-ea"/>
                <a:cs typeface="Arial" pitchFamily="34" charset="0"/>
              </a:rPr>
              <a:t>” folder</a:t>
            </a:r>
            <a:endParaRPr lang="ja-JP" altLang="en-US" sz="190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二等辺三角形 10"/>
          <p:cNvSpPr/>
          <p:nvPr/>
        </p:nvSpPr>
        <p:spPr>
          <a:xfrm flipV="1">
            <a:off x="4168775" y="2636838"/>
            <a:ext cx="768350" cy="207962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21517" name="テキスト ボックス 20"/>
          <p:cNvSpPr txBox="1">
            <a:spLocks noChangeArrowheads="1"/>
          </p:cNvSpPr>
          <p:nvPr/>
        </p:nvSpPr>
        <p:spPr bwMode="auto">
          <a:xfrm>
            <a:off x="1636713" y="2847975"/>
            <a:ext cx="5832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ts val="2400"/>
              </a:spcBef>
              <a:buFontTx/>
              <a:buNone/>
            </a:pPr>
            <a:r>
              <a:rPr lang="en-US" altLang="ja-JP" sz="2400">
                <a:solidFill>
                  <a:schemeClr val="accent2"/>
                </a:solidFill>
                <a:latin typeface="Arial" charset="0"/>
                <a:cs typeface="Arial" charset="0"/>
              </a:rPr>
              <a:t>How to deal with the situation?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468313" y="3535363"/>
            <a:ext cx="8135937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altLang="ja-JP" sz="1800" dirty="0">
                <a:latin typeface="Arial" pitchFamily="34" charset="0"/>
                <a:ea typeface="+mj-ea"/>
                <a:cs typeface="Arial" pitchFamily="34" charset="0"/>
              </a:rPr>
              <a:t>increase </a:t>
            </a:r>
            <a:r>
              <a:rPr lang="en-US" altLang="ja-JP" sz="1800" dirty="0" err="1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mdas</a:t>
            </a:r>
            <a:r>
              <a:rPr lang="en-US" altLang="ja-JP" sz="1800" dirty="0">
                <a:latin typeface="Arial" pitchFamily="34" charset="0"/>
                <a:ea typeface="+mj-ea"/>
                <a:cs typeface="Arial" pitchFamily="34" charset="0"/>
              </a:rPr>
              <a:t>: Maximum memory allowed to be used by PHITS (Byte) / 8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altLang="ja-JP" sz="1800" dirty="0">
                <a:latin typeface="Arial" pitchFamily="34" charset="0"/>
                <a:ea typeface="+mj-ea"/>
                <a:cs typeface="Arial" pitchFamily="34" charset="0"/>
              </a:rPr>
              <a:t>increase </a:t>
            </a:r>
            <a:r>
              <a:rPr lang="en-US" altLang="ja-JP" sz="1800" dirty="0" err="1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latmax</a:t>
            </a:r>
            <a:r>
              <a:rPr lang="en-US" altLang="ja-JP" sz="1800" dirty="0">
                <a:latin typeface="Arial" pitchFamily="34" charset="0"/>
                <a:ea typeface="+mj-ea"/>
                <a:cs typeface="Arial" pitchFamily="34" charset="0"/>
              </a:rPr>
              <a:t>:</a:t>
            </a:r>
            <a:r>
              <a:rPr lang="ja-JP" altLang="en-US" sz="1800" dirty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altLang="ja-JP" sz="1800" dirty="0">
                <a:latin typeface="Arial" pitchFamily="34" charset="0"/>
                <a:ea typeface="+mj-ea"/>
                <a:cs typeface="Arial" pitchFamily="34" charset="0"/>
              </a:rPr>
              <a:t>Maximum number of lattice in a cell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altLang="ja-JP" sz="1800" dirty="0">
                <a:latin typeface="Arial" pitchFamily="34" charset="0"/>
                <a:cs typeface="Arial" pitchFamily="34" charset="0"/>
              </a:rPr>
              <a:t>declare </a:t>
            </a:r>
            <a:r>
              <a:rPr lang="en-US" altLang="ja-JP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integer*8</a:t>
            </a:r>
            <a:r>
              <a:rPr lang="en-US" altLang="ja-JP" sz="1800" dirty="0">
                <a:latin typeface="Arial" pitchFamily="34" charset="0"/>
                <a:cs typeface="Arial" pitchFamily="34" charset="0"/>
              </a:rPr>
              <a:t> for several parameters (see next page in detail)</a:t>
            </a:r>
            <a:endParaRPr lang="en-US" altLang="ja-JP" sz="180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179388" y="5421313"/>
            <a:ext cx="8775700" cy="3841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ja-JP" sz="1900" dirty="0">
                <a:latin typeface="Arial" pitchFamily="34" charset="0"/>
                <a:ea typeface="+mj-ea"/>
                <a:cs typeface="Arial" pitchFamily="34" charset="0"/>
              </a:rPr>
              <a:t>Divide voxel phantom into several regions to reduce the area to be </a:t>
            </a:r>
            <a:r>
              <a:rPr lang="en-US" altLang="ja-JP" sz="1900" dirty="0" err="1">
                <a:latin typeface="Arial" pitchFamily="34" charset="0"/>
                <a:ea typeface="+mj-ea"/>
                <a:cs typeface="Arial" pitchFamily="34" charset="0"/>
              </a:rPr>
              <a:t>voxelized</a:t>
            </a:r>
            <a:r>
              <a:rPr lang="en-US" altLang="ja-JP" sz="1900" dirty="0"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lang="ja-JP" altLang="en-US" sz="190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1520" name="テキスト ボックス 20"/>
          <p:cNvSpPr txBox="1">
            <a:spLocks noChangeArrowheads="1"/>
          </p:cNvSpPr>
          <p:nvPr/>
        </p:nvSpPr>
        <p:spPr bwMode="auto">
          <a:xfrm>
            <a:off x="2268538" y="5068888"/>
            <a:ext cx="46799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ts val="2400"/>
              </a:spcBef>
              <a:buFontTx/>
              <a:buNone/>
            </a:pPr>
            <a:r>
              <a:rPr lang="en-US" altLang="ja-JP" sz="2400">
                <a:solidFill>
                  <a:schemeClr val="accent2"/>
                </a:solidFill>
                <a:latin typeface="Arial" charset="0"/>
                <a:cs typeface="Arial" charset="0"/>
              </a:rPr>
              <a:t>Memory is insufficient?</a:t>
            </a:r>
          </a:p>
        </p:txBody>
      </p:sp>
      <p:sp>
        <p:nvSpPr>
          <p:cNvPr id="20" name="二等辺三角形 19"/>
          <p:cNvSpPr/>
          <p:nvPr/>
        </p:nvSpPr>
        <p:spPr>
          <a:xfrm flipV="1">
            <a:off x="4168775" y="4843463"/>
            <a:ext cx="768350" cy="207962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179388" y="5748338"/>
            <a:ext cx="8785225" cy="3857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ja-JP" sz="1900" dirty="0">
                <a:latin typeface="Arial" pitchFamily="34" charset="0"/>
                <a:ea typeface="+mj-ea"/>
                <a:cs typeface="Arial" pitchFamily="34" charset="0"/>
              </a:rPr>
              <a:t>Combine several CT pixels into one voxel to decrease the resolution of phantom</a:t>
            </a:r>
            <a:endParaRPr lang="ja-JP" altLang="en-US" sz="190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285750" y="4411663"/>
            <a:ext cx="5726113" cy="3857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ja-JP" sz="1900" dirty="0">
                <a:latin typeface="Arial" pitchFamily="34" charset="0"/>
                <a:ea typeface="+mj-ea"/>
                <a:cs typeface="Arial" pitchFamily="34" charset="0"/>
              </a:rPr>
              <a:t>Delete all object files (*.o) and </a:t>
            </a:r>
            <a:r>
              <a:rPr lang="en-US" altLang="ja-JP" sz="1900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re-compile PHITS*</a:t>
            </a:r>
            <a:endParaRPr lang="ja-JP" altLang="en-US" sz="1900" dirty="0">
              <a:solidFill>
                <a:srgbClr val="FF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1524" name="テキスト ボックス 20"/>
          <p:cNvSpPr txBox="1">
            <a:spLocks noChangeArrowheads="1"/>
          </p:cNvSpPr>
          <p:nvPr/>
        </p:nvSpPr>
        <p:spPr bwMode="auto">
          <a:xfrm>
            <a:off x="1644650" y="6308725"/>
            <a:ext cx="6967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/>
              <a:t>*</a:t>
            </a:r>
            <a:r>
              <a:rPr lang="en-US" altLang="ja-JP" sz="1400"/>
              <a:t>For Windows PC, gfortran is recommended to be used for this purpose, because PHITS executable file compiled by Intel Fortran may cause “stack overflow” for large voxel phantom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051"/>
          <p:cNvSpPr>
            <a:spLocks noChangeArrowheads="1"/>
          </p:cNvSpPr>
          <p:nvPr/>
        </p:nvSpPr>
        <p:spPr bwMode="auto">
          <a:xfrm>
            <a:off x="250825" y="3716338"/>
            <a:ext cx="8713788" cy="2305050"/>
          </a:xfrm>
          <a:prstGeom prst="roundRect">
            <a:avLst>
              <a:gd name="adj" fmla="val 5560"/>
            </a:avLst>
          </a:prstGeom>
          <a:solidFill>
            <a:srgbClr val="CCFFFF"/>
          </a:solidFill>
          <a:ln w="381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ja-JP" altLang="en-US" sz="2400">
              <a:solidFill>
                <a:srgbClr val="000000"/>
              </a:solidFill>
            </a:endParaRPr>
          </a:p>
        </p:txBody>
      </p:sp>
      <p:sp>
        <p:nvSpPr>
          <p:cNvPr id="22531" name="AutoShape 2051"/>
          <p:cNvSpPr>
            <a:spLocks noChangeArrowheads="1"/>
          </p:cNvSpPr>
          <p:nvPr/>
        </p:nvSpPr>
        <p:spPr bwMode="auto">
          <a:xfrm>
            <a:off x="250825" y="1196975"/>
            <a:ext cx="8713788" cy="2016125"/>
          </a:xfrm>
          <a:prstGeom prst="roundRect">
            <a:avLst>
              <a:gd name="adj" fmla="val 5560"/>
            </a:avLst>
          </a:prstGeom>
          <a:solidFill>
            <a:srgbClr val="CCFFFF"/>
          </a:solidFill>
          <a:ln w="381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ja-JP" altLang="en-US" sz="2400">
              <a:solidFill>
                <a:srgbClr val="000000"/>
              </a:solidFill>
            </a:endParaRP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ja-JP" smtClean="0">
                <a:latin typeface="Arial" charset="0"/>
                <a:cs typeface="Arial" charset="0"/>
              </a:rPr>
              <a:t>Notice for many materials with EGS</a:t>
            </a:r>
          </a:p>
        </p:txBody>
      </p:sp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Rectangle 4"/>
          <p:cNvSpPr>
            <a:spLocks noChangeArrowheads="1"/>
          </p:cNvSpPr>
          <p:nvPr/>
        </p:nvSpPr>
        <p:spPr bwMode="auto">
          <a:xfrm>
            <a:off x="0" y="6329363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22535" name="Text Box 6"/>
          <p:cNvSpPr txBox="1">
            <a:spLocks noChangeArrowheads="1"/>
          </p:cNvSpPr>
          <p:nvPr/>
        </p:nvSpPr>
        <p:spPr bwMode="auto">
          <a:xfrm>
            <a:off x="8153400" y="64008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7FCA1AEF-0647-43EF-83DA-1F3CC9A2D355}" type="slidenum"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21</a:t>
            </a:fld>
            <a:endParaRPr lang="en-US" altLang="ja-JP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2536" name="テキスト ボックス 20"/>
          <p:cNvSpPr txBox="1">
            <a:spLocks noChangeArrowheads="1"/>
          </p:cNvSpPr>
          <p:nvPr/>
        </p:nvSpPr>
        <p:spPr bwMode="auto">
          <a:xfrm>
            <a:off x="323850" y="1268413"/>
            <a:ext cx="878205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ts val="2400"/>
              </a:spcBef>
              <a:buFontTx/>
              <a:buNone/>
            </a:pPr>
            <a:r>
              <a:rPr lang="en-US" altLang="ja-JP" sz="2000">
                <a:solidFill>
                  <a:srgbClr val="000000"/>
                </a:solidFill>
                <a:latin typeface="ＭＳ Ｐゴシック" pitchFamily="50" charset="-128"/>
              </a:rPr>
              <a:t>Preparation of cross-section data for EGS takes very long time if simulation geometry contains many materials (the data for all the materials will be prepared at the beginning of PHITS execution).</a:t>
            </a:r>
          </a:p>
          <a:p>
            <a:pPr eaLnBrk="1" hangingPunct="1">
              <a:spcBef>
                <a:spcPts val="2400"/>
              </a:spcBef>
              <a:buFontTx/>
              <a:buNone/>
            </a:pPr>
            <a:r>
              <a:rPr lang="en-US" altLang="ja-JP" sz="2000">
                <a:solidFill>
                  <a:srgbClr val="000000"/>
                </a:solidFill>
                <a:latin typeface="ＭＳ Ｐゴシック" pitchFamily="50" charset="-128"/>
              </a:rPr>
              <a:t>For repeated PHITS simulation, it is useful to keep the created cross-section data for EGS not to reconstruct the data at each time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250825" y="4149725"/>
            <a:ext cx="8785225" cy="16319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ja-JP" sz="2000" dirty="0">
                <a:latin typeface="+mj-ea"/>
                <a:ea typeface="+mj-ea"/>
              </a:rPr>
              <a:t>1. Set </a:t>
            </a:r>
            <a:r>
              <a:rPr lang="en-US" altLang="ja-JP" sz="2000" dirty="0" err="1">
                <a:latin typeface="+mj-ea"/>
                <a:ea typeface="+mj-ea"/>
              </a:rPr>
              <a:t>ipegs</a:t>
            </a:r>
            <a:r>
              <a:rPr lang="en-US" altLang="ja-JP" sz="2000" dirty="0">
                <a:latin typeface="+mj-ea"/>
                <a:ea typeface="+mj-ea"/>
              </a:rPr>
              <a:t>=-1at the parameter section and execute PHITS</a:t>
            </a:r>
          </a:p>
          <a:p>
            <a:pPr eaLnBrk="1" hangingPunct="1">
              <a:defRPr/>
            </a:pPr>
            <a:r>
              <a:rPr lang="ja-JP" altLang="en-US" sz="2000" dirty="0">
                <a:latin typeface="+mj-ea"/>
                <a:ea typeface="+mj-ea"/>
              </a:rPr>
              <a:t> </a:t>
            </a:r>
            <a:r>
              <a:rPr lang="en-US" altLang="ja-JP" sz="2000" dirty="0">
                <a:latin typeface="+mj-ea"/>
                <a:ea typeface="+mj-ea"/>
              </a:rPr>
              <a:t>=&gt;</a:t>
            </a:r>
            <a:r>
              <a:rPr lang="ja-JP" altLang="en-US" sz="2000" dirty="0">
                <a:latin typeface="+mj-ea"/>
                <a:ea typeface="+mj-ea"/>
              </a:rPr>
              <a:t> </a:t>
            </a:r>
            <a:r>
              <a:rPr lang="en-US" altLang="ja-JP" sz="2000" dirty="0">
                <a:latin typeface="+mj-ea"/>
                <a:ea typeface="+mj-ea"/>
              </a:rPr>
              <a:t>The cross-section data for EGS will be created without transport calculation</a:t>
            </a:r>
          </a:p>
          <a:p>
            <a:pPr eaLnBrk="1" hangingPunct="1">
              <a:defRPr/>
            </a:pPr>
            <a:r>
              <a:rPr lang="en-US" altLang="ja-JP" sz="2000" dirty="0">
                <a:latin typeface="+mj-ea"/>
                <a:ea typeface="+mj-ea"/>
              </a:rPr>
              <a:t>2.</a:t>
            </a:r>
            <a:r>
              <a:rPr lang="ja-JP" altLang="en-US" sz="2000" dirty="0">
                <a:latin typeface="+mj-ea"/>
                <a:ea typeface="+mj-ea"/>
              </a:rPr>
              <a:t> </a:t>
            </a:r>
            <a:r>
              <a:rPr lang="en-US" altLang="ja-JP" sz="2000" dirty="0">
                <a:latin typeface="+mj-ea"/>
                <a:ea typeface="+mj-ea"/>
              </a:rPr>
              <a:t>Set </a:t>
            </a:r>
            <a:r>
              <a:rPr lang="en-US" altLang="ja-JP" sz="2000" dirty="0" err="1">
                <a:latin typeface="+mj-ea"/>
                <a:ea typeface="+mj-ea"/>
              </a:rPr>
              <a:t>ipegs</a:t>
            </a:r>
            <a:r>
              <a:rPr lang="en-US" altLang="ja-JP" sz="2000" dirty="0">
                <a:latin typeface="+mj-ea"/>
                <a:ea typeface="+mj-ea"/>
              </a:rPr>
              <a:t>=2 at the parameter section and execute PHITS</a:t>
            </a:r>
          </a:p>
          <a:p>
            <a:pPr eaLnBrk="1" hangingPunct="1">
              <a:defRPr/>
            </a:pPr>
            <a:r>
              <a:rPr lang="en-US" altLang="ja-JP" sz="2000" dirty="0">
                <a:latin typeface="+mj-ea"/>
                <a:ea typeface="+mj-ea"/>
              </a:rPr>
              <a:t> =&gt; Transport calculation will be conducted using the created data</a:t>
            </a:r>
          </a:p>
          <a:p>
            <a:pPr algn="ctr" eaLnBrk="1" hangingPunct="1">
              <a:defRPr/>
            </a:pPr>
            <a:r>
              <a:rPr lang="en-US" altLang="ja-JP" sz="2000" b="1" dirty="0">
                <a:latin typeface="+mj-ea"/>
                <a:ea typeface="+mj-ea"/>
              </a:rPr>
              <a:t>For details, please refer to the parameter section for EGS in PHITS manual</a:t>
            </a:r>
            <a:endParaRPr lang="ja-JP" altLang="en-US" sz="2000" b="1" dirty="0">
              <a:latin typeface="+mj-ea"/>
              <a:ea typeface="+mj-ea"/>
            </a:endParaRPr>
          </a:p>
        </p:txBody>
      </p:sp>
      <p:sp>
        <p:nvSpPr>
          <p:cNvPr id="11" name="二等辺三角形 10"/>
          <p:cNvSpPr/>
          <p:nvPr/>
        </p:nvSpPr>
        <p:spPr>
          <a:xfrm flipV="1">
            <a:off x="4227513" y="3284538"/>
            <a:ext cx="768350" cy="207962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22539" name="テキスト ボックス 20"/>
          <p:cNvSpPr txBox="1">
            <a:spLocks noChangeArrowheads="1"/>
          </p:cNvSpPr>
          <p:nvPr/>
        </p:nvSpPr>
        <p:spPr bwMode="auto">
          <a:xfrm>
            <a:off x="3643313" y="3752850"/>
            <a:ext cx="19383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ts val="2400"/>
              </a:spcBef>
              <a:buFontTx/>
              <a:buNone/>
            </a:pPr>
            <a:r>
              <a:rPr lang="en-US" altLang="ja-JP" sz="2400" b="1">
                <a:solidFill>
                  <a:schemeClr val="accent2"/>
                </a:solidFill>
                <a:latin typeface="ＭＳ Ｐゴシック" pitchFamily="50" charset="-128"/>
              </a:rPr>
              <a:t>How to </a:t>
            </a:r>
          </a:p>
        </p:txBody>
      </p:sp>
      <p:sp>
        <p:nvSpPr>
          <p:cNvPr id="22540" name="Text Box 5"/>
          <p:cNvSpPr txBox="1">
            <a:spLocks noChangeArrowheads="1"/>
          </p:cNvSpPr>
          <p:nvPr/>
        </p:nvSpPr>
        <p:spPr bwMode="auto">
          <a:xfrm>
            <a:off x="1331913" y="6400800"/>
            <a:ext cx="698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t>Many materials with EGS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5"/>
          <p:cNvSpPr>
            <a:spLocks noChangeArrowheads="1"/>
          </p:cNvSpPr>
          <p:nvPr/>
        </p:nvSpPr>
        <p:spPr bwMode="auto">
          <a:xfrm>
            <a:off x="0" y="6329363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23556" name="Text Box 7"/>
          <p:cNvSpPr txBox="1">
            <a:spLocks noChangeArrowheads="1"/>
          </p:cNvSpPr>
          <p:nvPr/>
        </p:nvSpPr>
        <p:spPr bwMode="auto">
          <a:xfrm>
            <a:off x="3276600" y="6400800"/>
            <a:ext cx="280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t>Table of Contents</a:t>
            </a:r>
          </a:p>
        </p:txBody>
      </p:sp>
      <p:sp>
        <p:nvSpPr>
          <p:cNvPr id="23557" name="Text Box 8"/>
          <p:cNvSpPr txBox="1">
            <a:spLocks noChangeArrowheads="1"/>
          </p:cNvSpPr>
          <p:nvPr/>
        </p:nvSpPr>
        <p:spPr bwMode="auto">
          <a:xfrm>
            <a:off x="8153400" y="64008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480360CC-61CE-4027-A3D7-5D80D34766F8}" type="slidenum"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22</a:t>
            </a:fld>
            <a:endParaRPr lang="en-US" altLang="ja-JP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3558" name="Rectangle 2"/>
          <p:cNvSpPr txBox="1">
            <a:spLocks noChangeArrowheads="1"/>
          </p:cNvSpPr>
          <p:nvPr/>
        </p:nvSpPr>
        <p:spPr bwMode="auto">
          <a:xfrm>
            <a:off x="2681288" y="188913"/>
            <a:ext cx="37433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4800">
                <a:solidFill>
                  <a:schemeClr val="tx2"/>
                </a:solidFill>
                <a:latin typeface="Arial" charset="0"/>
                <a:cs typeface="Arial" charset="0"/>
              </a:rPr>
              <a:t>Contents</a:t>
            </a:r>
          </a:p>
        </p:txBody>
      </p:sp>
      <p:sp>
        <p:nvSpPr>
          <p:cNvPr id="23559" name="AutoShape 2051"/>
          <p:cNvSpPr>
            <a:spLocks noChangeArrowheads="1"/>
          </p:cNvSpPr>
          <p:nvPr/>
        </p:nvSpPr>
        <p:spPr bwMode="auto">
          <a:xfrm>
            <a:off x="539750" y="1773238"/>
            <a:ext cx="8037513" cy="3616325"/>
          </a:xfrm>
          <a:prstGeom prst="roundRect">
            <a:avLst>
              <a:gd name="adj" fmla="val 5560"/>
            </a:avLst>
          </a:prstGeom>
          <a:solidFill>
            <a:srgbClr val="CCFFFF"/>
          </a:solidFill>
          <a:ln w="381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ja-JP" altLang="en-US" sz="2400">
              <a:solidFill>
                <a:srgbClr val="000000"/>
              </a:solidFill>
            </a:endParaRPr>
          </a:p>
        </p:txBody>
      </p:sp>
      <p:sp>
        <p:nvSpPr>
          <p:cNvPr id="23560" name="テキスト ボックス 16"/>
          <p:cNvSpPr txBox="1">
            <a:spLocks noChangeArrowheads="1"/>
          </p:cNvSpPr>
          <p:nvPr/>
        </p:nvSpPr>
        <p:spPr bwMode="auto">
          <a:xfrm>
            <a:off x="706438" y="2381250"/>
            <a:ext cx="787082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719138" indent="-719138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1200150" indent="-7429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ts val="1800"/>
              </a:spcBef>
              <a:buFontTx/>
              <a:buAutoNum type="arabicPeriod"/>
            </a:pPr>
            <a:r>
              <a:rPr lang="en-US" altLang="ja-JP" sz="4000">
                <a:latin typeface="ＭＳ Ｐゴシック" pitchFamily="50" charset="-128"/>
              </a:rPr>
              <a:t>How to use DICOM2PHITS</a:t>
            </a:r>
          </a:p>
          <a:p>
            <a:pPr eaLnBrk="1" hangingPunct="1">
              <a:spcBef>
                <a:spcPts val="1800"/>
              </a:spcBef>
              <a:buFontTx/>
              <a:buAutoNum type="arabicPeriod"/>
            </a:pPr>
            <a:r>
              <a:rPr lang="en-US" altLang="ja-JP" sz="4000">
                <a:latin typeface="ＭＳ Ｐゴシック" pitchFamily="50" charset="-128"/>
              </a:rPr>
              <a:t>Application using DICOM2PHITS</a:t>
            </a:r>
          </a:p>
          <a:p>
            <a:pPr eaLnBrk="1" hangingPunct="1">
              <a:spcBef>
                <a:spcPts val="1800"/>
              </a:spcBef>
              <a:buFontTx/>
              <a:buAutoNum type="arabicPeriod"/>
            </a:pPr>
            <a:r>
              <a:rPr lang="en-US" altLang="ja-JP" sz="4000">
                <a:solidFill>
                  <a:srgbClr val="FF0000"/>
                </a:solidFill>
                <a:latin typeface="ＭＳ Ｐゴシック" pitchFamily="50" charset="-128"/>
              </a:rPr>
              <a:t>How to use PHITS2DICOM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031"/>
          <p:cNvSpPr txBox="1">
            <a:spLocks noChangeArrowheads="1"/>
          </p:cNvSpPr>
          <p:nvPr/>
        </p:nvSpPr>
        <p:spPr bwMode="auto">
          <a:xfrm>
            <a:off x="260350" y="2895600"/>
            <a:ext cx="8601075" cy="15843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PHITS2DICOM input             </a:t>
            </a:r>
            <a:r>
              <a:rPr lang="ja-JP" altLang="en-US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      </a:t>
            </a: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Signature of input file for PHITS2DICOM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data/sample.dcm </a:t>
            </a:r>
            <a:r>
              <a:rPr lang="ja-JP" altLang="en-US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                    </a:t>
            </a: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Name of RTdose sample file with PATH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work/DICOM/sample010.dcm            Name of Rtimage file with PATH used in DICOM2PHITS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work/PHITSinput/deposit-3D.out      Name of PHITS 3D dose file with PATH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work/PHITSinput/phits.out           Name of phits.out file with PATH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work/PHITSinput/RTD.deposit-3D.dcm  Name of output file with PATH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0                                   Dose normalization 0:One for max 1:Given below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950" y="17463"/>
            <a:ext cx="8856663" cy="811212"/>
          </a:xfrm>
        </p:spPr>
        <p:txBody>
          <a:bodyPr/>
          <a:lstStyle/>
          <a:p>
            <a:pPr eaLnBrk="1" hangingPunct="1"/>
            <a:r>
              <a:rPr lang="en-US" altLang="ja-JP" sz="4800" smtClean="0">
                <a:latin typeface="Arial" charset="0"/>
                <a:cs typeface="Arial" charset="0"/>
              </a:rPr>
              <a:t>PHITS2DICOM</a:t>
            </a:r>
          </a:p>
        </p:txBody>
      </p:sp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8153400" y="64008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7C274603-17FD-40A7-AC7D-6218F60755B1}" type="slidenum"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23</a:t>
            </a:fld>
            <a:endParaRPr lang="en-US" altLang="ja-JP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4582" name="AutoShape 2051"/>
          <p:cNvSpPr>
            <a:spLocks noChangeArrowheads="1"/>
          </p:cNvSpPr>
          <p:nvPr/>
        </p:nvSpPr>
        <p:spPr bwMode="auto">
          <a:xfrm>
            <a:off x="252413" y="836613"/>
            <a:ext cx="8640762" cy="515937"/>
          </a:xfrm>
          <a:prstGeom prst="roundRect">
            <a:avLst>
              <a:gd name="adj" fmla="val 5560"/>
            </a:avLst>
          </a:prstGeom>
          <a:solidFill>
            <a:schemeClr val="bg1"/>
          </a:solidFill>
          <a:ln w="381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ja-JP" altLang="en-US" sz="2400">
              <a:solidFill>
                <a:srgbClr val="000000"/>
              </a:solidFill>
            </a:endParaRPr>
          </a:p>
        </p:txBody>
      </p:sp>
      <p:sp>
        <p:nvSpPr>
          <p:cNvPr id="24583" name="テキスト ボックス 2"/>
          <p:cNvSpPr txBox="1">
            <a:spLocks noChangeArrowheads="1"/>
          </p:cNvSpPr>
          <p:nvPr/>
        </p:nvSpPr>
        <p:spPr bwMode="auto">
          <a:xfrm>
            <a:off x="661988" y="890588"/>
            <a:ext cx="7797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0000"/>
                </a:solidFill>
              </a:rPr>
              <a:t>Convert PHITS output (3D dose distribution) into DICOM RT-dose</a:t>
            </a:r>
            <a:r>
              <a:rPr lang="ja-JP" altLang="en-US" sz="2000">
                <a:solidFill>
                  <a:srgbClr val="000000"/>
                </a:solidFill>
              </a:rPr>
              <a:t> </a:t>
            </a:r>
            <a:r>
              <a:rPr lang="en-US" altLang="ja-JP" sz="2000">
                <a:solidFill>
                  <a:srgbClr val="000000"/>
                </a:solidFill>
              </a:rPr>
              <a:t>format</a:t>
            </a:r>
          </a:p>
        </p:txBody>
      </p:sp>
      <p:sp>
        <p:nvSpPr>
          <p:cNvPr id="24584" name="テキスト ボックス 20"/>
          <p:cNvSpPr txBox="1">
            <a:spLocks noChangeArrowheads="1"/>
          </p:cNvSpPr>
          <p:nvPr/>
        </p:nvSpPr>
        <p:spPr bwMode="auto">
          <a:xfrm>
            <a:off x="34925" y="2492375"/>
            <a:ext cx="5616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00"/>
                </a:solidFill>
                <a:latin typeface="ＭＳ Ｐゴシック" pitchFamily="50" charset="-128"/>
              </a:rPr>
              <a:t>2.. Create input file of PHITS2DICOM (</a:t>
            </a:r>
            <a:r>
              <a:rPr lang="en-US" altLang="ja-JP" sz="1800" b="1">
                <a:solidFill>
                  <a:srgbClr val="0000FF"/>
                </a:solidFill>
                <a:latin typeface="ＭＳ Ｐゴシック" pitchFamily="50" charset="-128"/>
              </a:rPr>
              <a:t>phits2dicom.inp</a:t>
            </a:r>
            <a:r>
              <a:rPr lang="en-US" altLang="ja-JP" sz="1800">
                <a:solidFill>
                  <a:srgbClr val="000000"/>
                </a:solidFill>
                <a:latin typeface="ＭＳ Ｐゴシック" pitchFamily="50" charset="-128"/>
              </a:rPr>
              <a:t>)</a:t>
            </a:r>
          </a:p>
        </p:txBody>
      </p:sp>
      <p:sp>
        <p:nvSpPr>
          <p:cNvPr id="24585" name="Rectangle 4"/>
          <p:cNvSpPr>
            <a:spLocks noChangeArrowheads="1"/>
          </p:cNvSpPr>
          <p:nvPr/>
        </p:nvSpPr>
        <p:spPr bwMode="auto">
          <a:xfrm>
            <a:off x="0" y="6329363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24586" name="Text Box 5"/>
          <p:cNvSpPr txBox="1">
            <a:spLocks noChangeArrowheads="1"/>
          </p:cNvSpPr>
          <p:nvPr/>
        </p:nvSpPr>
        <p:spPr bwMode="auto">
          <a:xfrm>
            <a:off x="3205163" y="6400800"/>
            <a:ext cx="3167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t>PHITS2DICOM HowTo</a:t>
            </a:r>
          </a:p>
        </p:txBody>
      </p:sp>
      <p:sp>
        <p:nvSpPr>
          <p:cNvPr id="24587" name="テキスト ボックス 20"/>
          <p:cNvSpPr txBox="1">
            <a:spLocks noChangeArrowheads="1"/>
          </p:cNvSpPr>
          <p:nvPr/>
        </p:nvSpPr>
        <p:spPr bwMode="auto">
          <a:xfrm>
            <a:off x="34925" y="1484313"/>
            <a:ext cx="91090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00"/>
                </a:solidFill>
                <a:latin typeface="ＭＳ Ｐゴシック" pitchFamily="50" charset="-128"/>
              </a:rPr>
              <a:t>1. Compute 3D dose distribution by PHTIS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00"/>
                </a:solidFill>
                <a:latin typeface="ＭＳ Ｐゴシック" pitchFamily="50" charset="-128"/>
              </a:rPr>
              <a:t>=&gt; Run PHITS with phits.inp in </a:t>
            </a:r>
            <a:r>
              <a:rPr lang="en-US" altLang="ja-JP" sz="1800" b="1">
                <a:solidFill>
                  <a:srgbClr val="0000FF"/>
                </a:solidFill>
                <a:latin typeface="ＭＳ Ｐゴシック" pitchFamily="50" charset="-128"/>
              </a:rPr>
              <a:t>work/PHITSinput</a:t>
            </a:r>
            <a:r>
              <a:rPr lang="en-US" altLang="ja-JP" sz="1800">
                <a:solidFill>
                  <a:srgbClr val="000000"/>
                </a:solidFill>
                <a:latin typeface="ＭＳ Ｐゴシック" pitchFamily="50" charset="-128"/>
              </a:rPr>
              <a:t> by eliminating “OFF” at the last t-deposit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00"/>
                </a:solidFill>
                <a:latin typeface="ＭＳ Ｐゴシック" pitchFamily="50" charset="-128"/>
              </a:rPr>
              <a:t>=&gt; 3D dose distribution </a:t>
            </a:r>
            <a:r>
              <a:rPr lang="en-US" altLang="ja-JP" sz="1800" b="1">
                <a:solidFill>
                  <a:srgbClr val="0000FF"/>
                </a:solidFill>
                <a:latin typeface="ＭＳ Ｐゴシック" pitchFamily="50" charset="-128"/>
              </a:rPr>
              <a:t>deposit-3D.out</a:t>
            </a:r>
            <a:r>
              <a:rPr lang="en-US" altLang="ja-JP" sz="1800">
                <a:solidFill>
                  <a:srgbClr val="000000"/>
                </a:solidFill>
                <a:latin typeface="ＭＳ Ｐゴシック" pitchFamily="50" charset="-128"/>
              </a:rPr>
              <a:t> will be created</a:t>
            </a:r>
          </a:p>
        </p:txBody>
      </p:sp>
      <p:sp>
        <p:nvSpPr>
          <p:cNvPr id="24588" name="テキスト ボックス 1"/>
          <p:cNvSpPr txBox="1">
            <a:spLocks noChangeArrowheads="1"/>
          </p:cNvSpPr>
          <p:nvPr/>
        </p:nvSpPr>
        <p:spPr bwMode="auto">
          <a:xfrm>
            <a:off x="1763713" y="5445125"/>
            <a:ext cx="56165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b="1" u="sng">
                <a:solidFill>
                  <a:srgbClr val="FF0000"/>
                </a:solidFill>
              </a:rPr>
              <a:t>=&gt; RT-dose format file will be created (work/PHITSinput/RTD.deposit-3D.dcm)</a:t>
            </a:r>
            <a:endParaRPr lang="ja-JP" altLang="en-US" sz="2400" b="1" u="sng">
              <a:solidFill>
                <a:srgbClr val="FF0000"/>
              </a:solidFill>
            </a:endParaRPr>
          </a:p>
        </p:txBody>
      </p:sp>
      <p:sp>
        <p:nvSpPr>
          <p:cNvPr id="24589" name="テキスト ボックス 1"/>
          <p:cNvSpPr txBox="1">
            <a:spLocks noChangeArrowheads="1"/>
          </p:cNvSpPr>
          <p:nvPr/>
        </p:nvSpPr>
        <p:spPr bwMode="auto">
          <a:xfrm>
            <a:off x="34925" y="4581525"/>
            <a:ext cx="8478838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00"/>
                </a:solidFill>
                <a:latin typeface="ＭＳ Ｐゴシック" pitchFamily="50" charset="-128"/>
              </a:rPr>
              <a:t>3.</a:t>
            </a:r>
            <a:r>
              <a:rPr lang="ja-JP" altLang="en-US" sz="1800">
                <a:solidFill>
                  <a:srgbClr val="000000"/>
                </a:solidFill>
                <a:latin typeface="ＭＳ Ｐゴシック" pitchFamily="50" charset="-128"/>
              </a:rPr>
              <a:t> </a:t>
            </a:r>
            <a:r>
              <a:rPr lang="en-US" altLang="ja-JP" sz="1800">
                <a:solidFill>
                  <a:srgbClr val="000000"/>
                </a:solidFill>
                <a:latin typeface="ＭＳ Ｐゴシック" pitchFamily="50" charset="-128"/>
              </a:rPr>
              <a:t>Execute PHITS2DICOM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00"/>
                </a:solidFill>
                <a:latin typeface="ＭＳ Ｐゴシック" pitchFamily="50" charset="-128"/>
              </a:rPr>
              <a:t>   Windows: Drag </a:t>
            </a:r>
            <a:r>
              <a:rPr lang="en-US" altLang="ja-JP" sz="1800" b="1">
                <a:solidFill>
                  <a:srgbClr val="2D2DB9"/>
                </a:solidFill>
                <a:latin typeface="ＭＳ Ｐゴシック" pitchFamily="50" charset="-128"/>
              </a:rPr>
              <a:t>phits2dicom.inp</a:t>
            </a:r>
            <a:r>
              <a:rPr lang="en-US" altLang="ja-JP" sz="1800">
                <a:solidFill>
                  <a:srgbClr val="2D2DB9"/>
                </a:solidFill>
                <a:latin typeface="ＭＳ Ｐゴシック" pitchFamily="50" charset="-128"/>
              </a:rPr>
              <a:t> </a:t>
            </a:r>
            <a:r>
              <a:rPr lang="en-US" altLang="ja-JP" sz="1800">
                <a:latin typeface="ＭＳ Ｐゴシック" pitchFamily="50" charset="-128"/>
              </a:rPr>
              <a:t>a</a:t>
            </a:r>
            <a:r>
              <a:rPr lang="en-US" altLang="ja-JP" sz="1800">
                <a:solidFill>
                  <a:srgbClr val="000000"/>
                </a:solidFill>
                <a:latin typeface="ＭＳ Ｐゴシック" pitchFamily="50" charset="-128"/>
              </a:rPr>
              <a:t>nd drop into </a:t>
            </a:r>
            <a:r>
              <a:rPr lang="en-US" altLang="ja-JP" sz="1800" b="1">
                <a:solidFill>
                  <a:srgbClr val="2D2DB9"/>
                </a:solidFill>
                <a:latin typeface="ＭＳ Ｐゴシック" pitchFamily="50" charset="-128"/>
              </a:rPr>
              <a:t>dicom2phits.bat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2D2DB9"/>
                </a:solidFill>
                <a:latin typeface="ＭＳ Ｐゴシック" pitchFamily="50" charset="-128"/>
              </a:rPr>
              <a:t>   </a:t>
            </a:r>
            <a:r>
              <a:rPr lang="en-US" altLang="ja-JP" sz="1800">
                <a:latin typeface="ＭＳ Ｐゴシック" pitchFamily="50" charset="-128"/>
              </a:rPr>
              <a:t>Mac:</a:t>
            </a:r>
            <a:r>
              <a:rPr lang="ja-JP" altLang="en-US" sz="1800">
                <a:latin typeface="ＭＳ Ｐゴシック" pitchFamily="50" charset="-128"/>
              </a:rPr>
              <a:t>　</a:t>
            </a:r>
            <a:r>
              <a:rPr lang="en-US" altLang="ja-JP" sz="1800">
                <a:latin typeface="ＭＳ Ｐゴシック" pitchFamily="50" charset="-128"/>
              </a:rPr>
              <a:t>Double click </a:t>
            </a:r>
            <a:r>
              <a:rPr lang="en-US" altLang="ja-JP" sz="1800" b="1">
                <a:solidFill>
                  <a:schemeClr val="accent2"/>
                </a:solidFill>
                <a:latin typeface="ＭＳ Ｐゴシック" pitchFamily="50" charset="-128"/>
              </a:rPr>
              <a:t>dicom2phits.command</a:t>
            </a:r>
            <a:r>
              <a:rPr lang="en-US" altLang="ja-JP" sz="1800">
                <a:latin typeface="ＭＳ Ｐゴシック" pitchFamily="50" charset="-128"/>
              </a:rPr>
              <a:t> and type </a:t>
            </a:r>
            <a:r>
              <a:rPr lang="en-US" altLang="ja-JP" sz="1800" b="1">
                <a:solidFill>
                  <a:srgbClr val="2D2DB9"/>
                </a:solidFill>
                <a:latin typeface="ＭＳ Ｐゴシック" pitchFamily="50" charset="-128"/>
              </a:rPr>
              <a:t>phits2dicom.inp</a:t>
            </a:r>
            <a:r>
              <a:rPr lang="en-US" altLang="ja-JP" sz="1800">
                <a:solidFill>
                  <a:srgbClr val="2D2DB9"/>
                </a:solidFill>
                <a:latin typeface="ＭＳ Ｐゴシック" pitchFamily="50" charset="-128"/>
              </a:rPr>
              <a:t> </a:t>
            </a:r>
            <a:r>
              <a:rPr lang="en-US" altLang="ja-JP" sz="1800">
                <a:latin typeface="ＭＳ Ｐゴシック" pitchFamily="50" charset="-128"/>
              </a:rPr>
              <a:t>+ enter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ja-JP" sz="4000" smtClean="0">
                <a:latin typeface="Arial" charset="0"/>
                <a:cs typeface="Arial" charset="0"/>
              </a:rPr>
              <a:t>Check with DICOM viewer (dicompyler)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6329363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8153400" y="64008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949F913E-B744-4B7B-8A7D-745878BE8FC2}" type="slidenum"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24</a:t>
            </a:fld>
            <a:endParaRPr lang="en-US" altLang="ja-JP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5606" name="テキスト ボックス 2"/>
          <p:cNvSpPr txBox="1">
            <a:spLocks noChangeArrowheads="1"/>
          </p:cNvSpPr>
          <p:nvPr/>
        </p:nvSpPr>
        <p:spPr bwMode="auto">
          <a:xfrm>
            <a:off x="1116013" y="889000"/>
            <a:ext cx="7312025" cy="8302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/>
              <a:t>dicompyler: </a:t>
            </a:r>
            <a:r>
              <a:rPr lang="ja-JP" altLang="en-US" sz="2400">
                <a:solidFill>
                  <a:srgbClr val="FF0000"/>
                </a:solidFill>
              </a:rPr>
              <a:t> </a:t>
            </a:r>
            <a:r>
              <a:rPr lang="en-US" altLang="ja-JP" sz="2400">
                <a:hlinkClick r:id="rId3"/>
              </a:rPr>
              <a:t>http://www.dicompyler.com/</a:t>
            </a:r>
            <a:r>
              <a:rPr lang="en-US" altLang="ja-JP" sz="2400"/>
              <a:t> (Free software)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400"/>
              <a:t>Able to show RT-dose together with RT-image</a:t>
            </a:r>
            <a:endParaRPr lang="ja-JP" altLang="en-US" sz="2400"/>
          </a:p>
        </p:txBody>
      </p:sp>
      <p:pic>
        <p:nvPicPr>
          <p:cNvPr id="25607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16113"/>
            <a:ext cx="4948238" cy="364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図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263" y="1790700"/>
            <a:ext cx="3579812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円/楕円 6"/>
          <p:cNvSpPr/>
          <p:nvPr/>
        </p:nvSpPr>
        <p:spPr>
          <a:xfrm>
            <a:off x="76200" y="2205038"/>
            <a:ext cx="608013" cy="2873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5610" name="テキスト ボックス 7"/>
          <p:cNvSpPr txBox="1">
            <a:spLocks noChangeArrowheads="1"/>
          </p:cNvSpPr>
          <p:nvPr/>
        </p:nvSpPr>
        <p:spPr bwMode="auto">
          <a:xfrm>
            <a:off x="71438" y="2566988"/>
            <a:ext cx="12239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FF0000"/>
                </a:solidFill>
              </a:rPr>
              <a:t>Click</a:t>
            </a:r>
            <a:endParaRPr lang="ja-JP" altLang="en-US" sz="2400">
              <a:solidFill>
                <a:srgbClr val="FF0000"/>
              </a:solidFill>
            </a:endParaRPr>
          </a:p>
        </p:txBody>
      </p:sp>
      <p:sp>
        <p:nvSpPr>
          <p:cNvPr id="25611" name="テキスト ボックス 20"/>
          <p:cNvSpPr txBox="1">
            <a:spLocks noChangeArrowheads="1"/>
          </p:cNvSpPr>
          <p:nvPr/>
        </p:nvSpPr>
        <p:spPr bwMode="auto">
          <a:xfrm>
            <a:off x="7812088" y="2319338"/>
            <a:ext cx="1531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FF0000"/>
                </a:solidFill>
              </a:rPr>
              <a:t>1. Click</a:t>
            </a:r>
            <a:endParaRPr lang="ja-JP" altLang="en-US" sz="2400">
              <a:solidFill>
                <a:srgbClr val="FF0000"/>
              </a:solidFill>
            </a:endParaRPr>
          </a:p>
        </p:txBody>
      </p:sp>
      <p:sp>
        <p:nvSpPr>
          <p:cNvPr id="22" name="円/楕円 21"/>
          <p:cNvSpPr/>
          <p:nvPr/>
        </p:nvSpPr>
        <p:spPr>
          <a:xfrm>
            <a:off x="8428038" y="2082800"/>
            <a:ext cx="608012" cy="2873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3" name="右矢印 12"/>
          <p:cNvSpPr/>
          <p:nvPr/>
        </p:nvSpPr>
        <p:spPr>
          <a:xfrm>
            <a:off x="5097463" y="3644900"/>
            <a:ext cx="338137" cy="360363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5651500" y="2147888"/>
            <a:ext cx="1584325" cy="1714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5615" name="テキスト ボックス 15"/>
          <p:cNvSpPr txBox="1">
            <a:spLocks noChangeArrowheads="1"/>
          </p:cNvSpPr>
          <p:nvPr/>
        </p:nvSpPr>
        <p:spPr bwMode="auto">
          <a:xfrm>
            <a:off x="5651500" y="3690938"/>
            <a:ext cx="3251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FF0000"/>
                </a:solidFill>
              </a:rPr>
              <a:t>2. Select “work” folder</a:t>
            </a:r>
            <a:endParaRPr lang="ja-JP" altLang="en-US" sz="2400">
              <a:solidFill>
                <a:srgbClr val="FF0000"/>
              </a:solidFill>
            </a:endParaRPr>
          </a:p>
        </p:txBody>
      </p:sp>
      <p:cxnSp>
        <p:nvCxnSpPr>
          <p:cNvPr id="18" name="直線矢印コネクタ 17"/>
          <p:cNvCxnSpPr/>
          <p:nvPr/>
        </p:nvCxnSpPr>
        <p:spPr>
          <a:xfrm flipH="1" flipV="1">
            <a:off x="6443663" y="2349500"/>
            <a:ext cx="144462" cy="13874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円/楕円 19"/>
          <p:cNvSpPr/>
          <p:nvPr/>
        </p:nvSpPr>
        <p:spPr>
          <a:xfrm>
            <a:off x="8120063" y="5013325"/>
            <a:ext cx="985837" cy="3603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5618" name="テキスト ボックス 22"/>
          <p:cNvSpPr txBox="1">
            <a:spLocks noChangeArrowheads="1"/>
          </p:cNvSpPr>
          <p:nvPr/>
        </p:nvSpPr>
        <p:spPr bwMode="auto">
          <a:xfrm>
            <a:off x="5724525" y="4551363"/>
            <a:ext cx="2703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FF0000"/>
                </a:solidFill>
              </a:rPr>
              <a:t>3. Set about 30cGy</a:t>
            </a:r>
            <a:endParaRPr lang="ja-JP" altLang="en-US" sz="2400">
              <a:solidFill>
                <a:srgbClr val="FF0000"/>
              </a:solidFill>
            </a:endParaRPr>
          </a:p>
        </p:txBody>
      </p:sp>
      <p:cxnSp>
        <p:nvCxnSpPr>
          <p:cNvPr id="25" name="直線矢印コネクタ 24"/>
          <p:cNvCxnSpPr>
            <a:endCxn id="20" idx="2"/>
          </p:cNvCxnSpPr>
          <p:nvPr/>
        </p:nvCxnSpPr>
        <p:spPr>
          <a:xfrm>
            <a:off x="7615238" y="5013325"/>
            <a:ext cx="504825" cy="17938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円/楕円 34"/>
          <p:cNvSpPr/>
          <p:nvPr/>
        </p:nvSpPr>
        <p:spPr>
          <a:xfrm>
            <a:off x="7853363" y="5373688"/>
            <a:ext cx="606425" cy="2873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5621" name="テキスト ボックス 35"/>
          <p:cNvSpPr txBox="1">
            <a:spLocks noChangeArrowheads="1"/>
          </p:cNvSpPr>
          <p:nvPr/>
        </p:nvSpPr>
        <p:spPr bwMode="auto">
          <a:xfrm>
            <a:off x="7308850" y="5732463"/>
            <a:ext cx="15319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FF0000"/>
                </a:solidFill>
              </a:rPr>
              <a:t>4. Click</a:t>
            </a:r>
            <a:endParaRPr lang="ja-JP" altLang="en-US" sz="2400">
              <a:solidFill>
                <a:srgbClr val="FF0000"/>
              </a:solidFill>
            </a:endParaRPr>
          </a:p>
        </p:txBody>
      </p:sp>
      <p:sp>
        <p:nvSpPr>
          <p:cNvPr id="25622" name="Text Box 5"/>
          <p:cNvSpPr txBox="1">
            <a:spLocks noChangeArrowheads="1"/>
          </p:cNvSpPr>
          <p:nvPr/>
        </p:nvSpPr>
        <p:spPr bwMode="auto">
          <a:xfrm>
            <a:off x="3205163" y="6400800"/>
            <a:ext cx="3167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t>dicompyler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図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790700"/>
            <a:ext cx="6243638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6329363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8153400" y="64008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D7988742-DC8F-46E1-B77F-D8B817C2A4B6}" type="slidenum"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25</a:t>
            </a:fld>
            <a:endParaRPr lang="en-US" altLang="ja-JP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2195513" y="2781300"/>
            <a:ext cx="608012" cy="2873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" name="円/楕円 1"/>
          <p:cNvSpPr/>
          <p:nvPr/>
        </p:nvSpPr>
        <p:spPr>
          <a:xfrm>
            <a:off x="1908175" y="3141663"/>
            <a:ext cx="255588" cy="13668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6632" name="テキスト ボックス 3"/>
          <p:cNvSpPr txBox="1">
            <a:spLocks noChangeArrowheads="1"/>
          </p:cNvSpPr>
          <p:nvPr/>
        </p:nvSpPr>
        <p:spPr bwMode="auto">
          <a:xfrm>
            <a:off x="34925" y="3082925"/>
            <a:ext cx="16573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FF0000"/>
                </a:solidFill>
              </a:rPr>
              <a:t>Color map appears by clicking in the squares</a:t>
            </a:r>
            <a:endParaRPr lang="ja-JP" altLang="en-US" sz="2400">
              <a:solidFill>
                <a:srgbClr val="FF0000"/>
              </a:solidFill>
            </a:endParaRPr>
          </a:p>
        </p:txBody>
      </p:sp>
      <p:sp>
        <p:nvSpPr>
          <p:cNvPr id="26633" name="Text Box 5"/>
          <p:cNvSpPr txBox="1">
            <a:spLocks noChangeArrowheads="1"/>
          </p:cNvSpPr>
          <p:nvPr/>
        </p:nvSpPr>
        <p:spPr bwMode="auto">
          <a:xfrm>
            <a:off x="3205163" y="6400800"/>
            <a:ext cx="3167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t>dicompyler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4000" kern="0" smtClean="0">
                <a:latin typeface="Arial" panose="020B0604020202020204" pitchFamily="34" charset="0"/>
                <a:cs typeface="Arial" panose="020B0604020202020204" pitchFamily="34" charset="0"/>
              </a:rPr>
              <a:t>Check with DICOM viewer (dicompyler)</a:t>
            </a:r>
            <a:endParaRPr lang="en-US" altLang="ja-JP" sz="40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35" name="テキスト ボックス 2"/>
          <p:cNvSpPr txBox="1">
            <a:spLocks noChangeArrowheads="1"/>
          </p:cNvSpPr>
          <p:nvPr/>
        </p:nvSpPr>
        <p:spPr bwMode="auto">
          <a:xfrm>
            <a:off x="1116013" y="889000"/>
            <a:ext cx="7312025" cy="8302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/>
              <a:t>dicompyler: </a:t>
            </a:r>
            <a:r>
              <a:rPr lang="ja-JP" altLang="en-US" sz="2400">
                <a:solidFill>
                  <a:srgbClr val="FF0000"/>
                </a:solidFill>
              </a:rPr>
              <a:t> </a:t>
            </a:r>
            <a:r>
              <a:rPr lang="en-US" altLang="ja-JP" sz="2400">
                <a:hlinkClick r:id="rId4"/>
              </a:rPr>
              <a:t>http://www.dicompyler.com/</a:t>
            </a:r>
            <a:r>
              <a:rPr lang="en-US" altLang="ja-JP" sz="2400"/>
              <a:t> (Free software)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400"/>
              <a:t>Able to show RT-dose together with RT-image</a:t>
            </a:r>
            <a:endParaRPr lang="ja-JP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図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7" t="27368" r="2115" b="6252"/>
          <a:stretch>
            <a:fillRect/>
          </a:stretch>
        </p:blipFill>
        <p:spPr bwMode="auto">
          <a:xfrm>
            <a:off x="2195513" y="3933825"/>
            <a:ext cx="36957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7463"/>
            <a:ext cx="9144000" cy="811212"/>
          </a:xfrm>
        </p:spPr>
        <p:txBody>
          <a:bodyPr/>
          <a:lstStyle/>
          <a:p>
            <a:pPr eaLnBrk="1" hangingPunct="1"/>
            <a:r>
              <a:rPr lang="en-US" altLang="ja-JP" sz="4000" smtClean="0">
                <a:latin typeface="Arial" charset="0"/>
                <a:cs typeface="Arial" charset="0"/>
              </a:rPr>
              <a:t>Application: Normalization of dose</a:t>
            </a:r>
          </a:p>
        </p:txBody>
      </p:sp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 Box 6"/>
          <p:cNvSpPr txBox="1">
            <a:spLocks noChangeArrowheads="1"/>
          </p:cNvSpPr>
          <p:nvPr/>
        </p:nvSpPr>
        <p:spPr bwMode="auto">
          <a:xfrm>
            <a:off x="8153400" y="64008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670CFD9F-3B36-49EB-940D-03CA48B3D311}" type="slidenum"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26</a:t>
            </a:fld>
            <a:endParaRPr lang="en-US" altLang="ja-JP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7654" name="テキスト ボックス 20"/>
          <p:cNvSpPr txBox="1">
            <a:spLocks noChangeArrowheads="1"/>
          </p:cNvSpPr>
          <p:nvPr/>
        </p:nvSpPr>
        <p:spPr bwMode="auto">
          <a:xfrm>
            <a:off x="34925" y="836613"/>
            <a:ext cx="6049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00"/>
                </a:solidFill>
                <a:latin typeface="ＭＳ Ｐゴシック" pitchFamily="50" charset="-128"/>
              </a:rPr>
              <a:t>1. Run PHITS2DICOM by modifying </a:t>
            </a:r>
            <a:r>
              <a:rPr lang="en-US" altLang="ja-JP" sz="1800" b="1">
                <a:solidFill>
                  <a:srgbClr val="2D2DB9"/>
                </a:solidFill>
                <a:latin typeface="ＭＳ Ｐゴシック" pitchFamily="50" charset="-128"/>
              </a:rPr>
              <a:t>phits2dicom.inp </a:t>
            </a:r>
            <a:r>
              <a:rPr lang="en-US" altLang="ja-JP" sz="1800">
                <a:latin typeface="ＭＳ Ｐゴシック" pitchFamily="50" charset="-128"/>
              </a:rPr>
              <a:t>as below</a:t>
            </a:r>
            <a:endParaRPr lang="en-US" altLang="ja-JP" sz="1800">
              <a:solidFill>
                <a:srgbClr val="000000"/>
              </a:solidFill>
              <a:latin typeface="ＭＳ Ｐゴシック" pitchFamily="50" charset="-128"/>
            </a:endParaRPr>
          </a:p>
        </p:txBody>
      </p:sp>
      <p:sp>
        <p:nvSpPr>
          <p:cNvPr id="27655" name="Rectangle 4"/>
          <p:cNvSpPr>
            <a:spLocks noChangeArrowheads="1"/>
          </p:cNvSpPr>
          <p:nvPr/>
        </p:nvSpPr>
        <p:spPr bwMode="auto">
          <a:xfrm>
            <a:off x="0" y="6329363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27656" name="Text Box 5"/>
          <p:cNvSpPr txBox="1">
            <a:spLocks noChangeArrowheads="1"/>
          </p:cNvSpPr>
          <p:nvPr/>
        </p:nvSpPr>
        <p:spPr bwMode="auto">
          <a:xfrm>
            <a:off x="3205163" y="6400800"/>
            <a:ext cx="3167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t>PHITS2DICOM HowTo</a:t>
            </a:r>
          </a:p>
        </p:txBody>
      </p:sp>
      <p:sp>
        <p:nvSpPr>
          <p:cNvPr id="27657" name="テキスト ボックス 1"/>
          <p:cNvSpPr txBox="1">
            <a:spLocks noChangeArrowheads="1"/>
          </p:cNvSpPr>
          <p:nvPr/>
        </p:nvSpPr>
        <p:spPr bwMode="auto">
          <a:xfrm>
            <a:off x="0" y="3562350"/>
            <a:ext cx="6516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2. Check with DICOM viewer (dicompyler) with Rx dose = 200cGy</a:t>
            </a:r>
            <a:endParaRPr lang="en-US" altLang="ja-JP" sz="1800">
              <a:solidFill>
                <a:srgbClr val="000000"/>
              </a:solidFill>
              <a:latin typeface="ＭＳ Ｐゴシック" pitchFamily="50" charset="-128"/>
            </a:endParaRPr>
          </a:p>
        </p:txBody>
      </p:sp>
      <p:sp>
        <p:nvSpPr>
          <p:cNvPr id="27658" name="テキスト ボックス 1"/>
          <p:cNvSpPr txBox="1">
            <a:spLocks noChangeArrowheads="1"/>
          </p:cNvSpPr>
          <p:nvPr/>
        </p:nvSpPr>
        <p:spPr bwMode="auto">
          <a:xfrm>
            <a:off x="6084888" y="4437063"/>
            <a:ext cx="28987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FF0000"/>
                </a:solidFill>
              </a:rPr>
              <a:t>2 Gy at the position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FF0000"/>
                </a:solidFill>
              </a:rPr>
              <a:t>(-0.23, -0.23, -1128.0)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FF0000"/>
                </a:solidFill>
              </a:rPr>
              <a:t>can be confirmed !</a:t>
            </a:r>
            <a:endParaRPr lang="ja-JP" altLang="en-US" sz="2400">
              <a:solidFill>
                <a:srgbClr val="FF0000"/>
              </a:solidFill>
            </a:endParaRPr>
          </a:p>
        </p:txBody>
      </p:sp>
      <p:cxnSp>
        <p:nvCxnSpPr>
          <p:cNvPr id="4" name="直線矢印コネクタ 3"/>
          <p:cNvCxnSpPr>
            <a:stCxn id="27658" idx="1"/>
          </p:cNvCxnSpPr>
          <p:nvPr/>
        </p:nvCxnSpPr>
        <p:spPr>
          <a:xfrm flipH="1">
            <a:off x="4043363" y="5037138"/>
            <a:ext cx="2041525" cy="841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60" name="Text Box 1031"/>
          <p:cNvSpPr txBox="1">
            <a:spLocks noChangeArrowheads="1"/>
          </p:cNvSpPr>
          <p:nvPr/>
        </p:nvSpPr>
        <p:spPr bwMode="auto">
          <a:xfrm>
            <a:off x="668338" y="1231900"/>
            <a:ext cx="8080375" cy="19907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PHITS2DICOM input             </a:t>
            </a:r>
            <a:r>
              <a:rPr lang="ja-JP" altLang="en-US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      </a:t>
            </a: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Signature of input file for PHITS2DICOM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data/sample.dcm </a:t>
            </a:r>
            <a:r>
              <a:rPr lang="ja-JP" altLang="en-US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                    </a:t>
            </a: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Name of RTdose sample file with PATH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work/DICOM/sample010.dcm            Name of Rtimage file with PATH used in DICOM2PHITS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work/PHITSinput/deposit-3D.out      Name of PHITS 3D dose file with PATH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work/PHITSinput/phits.out           Name of phits.out file with PATH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work/PHITSinput/RTD.deposit-3D.dcm  Name of output file with PATH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b="1">
                <a:solidFill>
                  <a:srgbClr val="FF0000"/>
                </a:solidFill>
                <a:latin typeface="HGｺﾞｼｯｸM" pitchFamily="49" charset="-128"/>
                <a:ea typeface="HGｺﾞｼｯｸM" pitchFamily="49" charset="-128"/>
              </a:rPr>
              <a:t>1 </a:t>
            </a: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                                  Dose normalization 0:One for max 1</a:t>
            </a:r>
            <a:r>
              <a:rPr lang="en-US" altLang="ja-JP" sz="1400" b="1">
                <a:solidFill>
                  <a:srgbClr val="FF0000"/>
                </a:solidFill>
                <a:latin typeface="HGｺﾞｼｯｸM" pitchFamily="49" charset="-128"/>
                <a:ea typeface="HGｺﾞｼｯｸM" pitchFamily="49" charset="-128"/>
              </a:rPr>
              <a:t>:Given below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b="1">
                <a:solidFill>
                  <a:srgbClr val="FF0000"/>
                </a:solidFill>
                <a:latin typeface="HGｺﾞｼｯｸM" pitchFamily="49" charset="-128"/>
                <a:ea typeface="HGｺﾞｼｯｸM" pitchFamily="49" charset="-128"/>
              </a:rPr>
              <a:t>-0.23 -0.23 -1128.0                 Normalization point (x,y,z) [mm]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b="1">
                <a:solidFill>
                  <a:srgbClr val="FF0000"/>
                </a:solidFill>
                <a:latin typeface="HGｺﾞｼｯｸM" pitchFamily="49" charset="-128"/>
                <a:ea typeface="HGｺﾞｼｯｸM" pitchFamily="49" charset="-128"/>
              </a:rPr>
              <a:t>2.0                                 Normalized value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ja-JP" sz="4000" smtClean="0">
                <a:latin typeface="Arial" charset="0"/>
                <a:cs typeface="Arial" charset="0"/>
              </a:rPr>
              <a:t>Summary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6329363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8153400" y="64008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7C34D2FC-B929-4AE6-A6DF-D374F1ECCD57}" type="slidenum"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27</a:t>
            </a:fld>
            <a:endParaRPr lang="en-US" altLang="ja-JP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8678" name="Text Box 5"/>
          <p:cNvSpPr txBox="1">
            <a:spLocks noChangeArrowheads="1"/>
          </p:cNvSpPr>
          <p:nvPr/>
        </p:nvSpPr>
        <p:spPr bwMode="auto">
          <a:xfrm>
            <a:off x="3205163" y="6400800"/>
            <a:ext cx="3167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t>Summary</a:t>
            </a:r>
          </a:p>
        </p:txBody>
      </p:sp>
      <p:sp>
        <p:nvSpPr>
          <p:cNvPr id="28679" name="テキスト ボックス 1"/>
          <p:cNvSpPr txBox="1">
            <a:spLocks noChangeArrowheads="1"/>
          </p:cNvSpPr>
          <p:nvPr/>
        </p:nvSpPr>
        <p:spPr bwMode="auto">
          <a:xfrm>
            <a:off x="323850" y="1268413"/>
            <a:ext cx="8135938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342900" indent="-3429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lvl="1"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altLang="ja-JP" sz="2400">
                <a:solidFill>
                  <a:srgbClr val="000000"/>
                </a:solidFill>
                <a:latin typeface="ＭＳ Ｐゴシック" pitchFamily="50" charset="-128"/>
                <a:cs typeface="Arial" charset="0"/>
              </a:rPr>
              <a:t>DICOM image data can be converted into PHITS format by using DICOM2PHITS</a:t>
            </a:r>
          </a:p>
          <a:p>
            <a:pPr lvl="1"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altLang="ja-JP" sz="2400">
                <a:solidFill>
                  <a:srgbClr val="000000"/>
                </a:solidFill>
                <a:latin typeface="ＭＳ Ｐゴシック" pitchFamily="50" charset="-128"/>
                <a:cs typeface="Arial" charset="0"/>
              </a:rPr>
              <a:t>Adjustment of source profile is required to fit the situation</a:t>
            </a:r>
          </a:p>
          <a:p>
            <a:pPr lvl="1"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altLang="ja-JP" sz="2400">
                <a:solidFill>
                  <a:srgbClr val="000000"/>
                </a:solidFill>
                <a:latin typeface="ＭＳ Ｐゴシック" pitchFamily="50" charset="-128"/>
                <a:cs typeface="Arial" charset="0"/>
              </a:rPr>
              <a:t>PHITS 3D dose distribution output can be converted to RT-dose format by using PHITS2DICOM</a:t>
            </a:r>
          </a:p>
          <a:p>
            <a:pPr lvl="1"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altLang="ja-JP" sz="2400">
                <a:solidFill>
                  <a:srgbClr val="000000"/>
                </a:solidFill>
                <a:latin typeface="ＭＳ Ｐゴシック" pitchFamily="50" charset="-128"/>
                <a:cs typeface="Arial" charset="0"/>
              </a:rPr>
              <a:t>Dose analysis of RT-dose by simultaneous display with RT-image using DICOM viewer (f.g. dicompyler) is feasible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051"/>
          <p:cNvSpPr>
            <a:spLocks noChangeArrowheads="1"/>
          </p:cNvSpPr>
          <p:nvPr/>
        </p:nvSpPr>
        <p:spPr bwMode="auto">
          <a:xfrm>
            <a:off x="352425" y="908050"/>
            <a:ext cx="8161338" cy="2184400"/>
          </a:xfrm>
          <a:prstGeom prst="roundRect">
            <a:avLst>
              <a:gd name="adj" fmla="val 5560"/>
            </a:avLst>
          </a:prstGeom>
          <a:solidFill>
            <a:srgbClr val="CCFFFF"/>
          </a:solidFill>
          <a:ln w="381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ja-JP" altLang="en-US" sz="2400">
              <a:solidFill>
                <a:srgbClr val="000000"/>
              </a:solidFill>
            </a:endParaRPr>
          </a:p>
        </p:txBody>
      </p:sp>
      <p:sp>
        <p:nvSpPr>
          <p:cNvPr id="4099" name="AutoShape 2051"/>
          <p:cNvSpPr>
            <a:spLocks noChangeArrowheads="1"/>
          </p:cNvSpPr>
          <p:nvPr/>
        </p:nvSpPr>
        <p:spPr bwMode="auto">
          <a:xfrm>
            <a:off x="519113" y="1004888"/>
            <a:ext cx="7797800" cy="1484312"/>
          </a:xfrm>
          <a:prstGeom prst="roundRect">
            <a:avLst>
              <a:gd name="adj" fmla="val 5560"/>
            </a:avLst>
          </a:prstGeom>
          <a:solidFill>
            <a:schemeClr val="bg1"/>
          </a:solidFill>
          <a:ln w="381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ja-JP" altLang="en-US" sz="2400">
              <a:solidFill>
                <a:srgbClr val="000000"/>
              </a:solidFill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-100013"/>
            <a:ext cx="8612188" cy="1143001"/>
          </a:xfrm>
        </p:spPr>
        <p:txBody>
          <a:bodyPr/>
          <a:lstStyle/>
          <a:p>
            <a:pPr eaLnBrk="1" hangingPunct="1"/>
            <a:r>
              <a:rPr lang="en-US" altLang="ja-JP" sz="4800" smtClean="0">
                <a:latin typeface="Arial" charset="0"/>
                <a:cs typeface="Arial" charset="0"/>
              </a:rPr>
              <a:t>DICOM</a:t>
            </a:r>
            <a:r>
              <a:rPr lang="ja-JP" altLang="en-US" sz="4800" smtClean="0">
                <a:latin typeface="Arial" charset="0"/>
                <a:cs typeface="Arial" charset="0"/>
              </a:rPr>
              <a:t> </a:t>
            </a:r>
            <a:r>
              <a:rPr lang="en-US" altLang="ja-JP" sz="4800" smtClean="0">
                <a:latin typeface="Arial" charset="0"/>
                <a:cs typeface="Arial" charset="0"/>
              </a:rPr>
              <a:t>format (Binary)</a:t>
            </a:r>
          </a:p>
        </p:txBody>
      </p:sp>
      <p:pic>
        <p:nvPicPr>
          <p:cNvPr id="410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0" y="6329363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4103" name="Text Box 6"/>
          <p:cNvSpPr txBox="1">
            <a:spLocks noChangeArrowheads="1"/>
          </p:cNvSpPr>
          <p:nvPr/>
        </p:nvSpPr>
        <p:spPr bwMode="auto">
          <a:xfrm>
            <a:off x="8153400" y="64008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67F43AE2-0164-4626-8836-B7CEF4C5CEA6}" type="slidenum"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3</a:t>
            </a:fld>
            <a:endParaRPr lang="en-US" altLang="ja-JP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4104" name="テキスト ボックス 20"/>
          <p:cNvSpPr txBox="1">
            <a:spLocks noChangeArrowheads="1"/>
          </p:cNvSpPr>
          <p:nvPr/>
        </p:nvSpPr>
        <p:spPr bwMode="auto">
          <a:xfrm>
            <a:off x="520700" y="1420813"/>
            <a:ext cx="77962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000000"/>
                </a:solidFill>
                <a:latin typeface="Arial" charset="0"/>
                <a:cs typeface="Arial" charset="0"/>
              </a:rPr>
              <a:t>①　</a:t>
            </a:r>
            <a:r>
              <a:rPr lang="en-US" altLang="ja-JP" sz="2400">
                <a:solidFill>
                  <a:srgbClr val="000000"/>
                </a:solidFill>
                <a:latin typeface="Arial" charset="0"/>
                <a:cs typeface="Arial" charset="0"/>
              </a:rPr>
              <a:t>Header (Information on time, voxel size etc.)</a:t>
            </a:r>
          </a:p>
        </p:txBody>
      </p:sp>
      <p:sp>
        <p:nvSpPr>
          <p:cNvPr id="4105" name="テキスト ボックス 20"/>
          <p:cNvSpPr txBox="1">
            <a:spLocks noChangeArrowheads="1"/>
          </p:cNvSpPr>
          <p:nvPr/>
        </p:nvSpPr>
        <p:spPr bwMode="auto">
          <a:xfrm>
            <a:off x="508000" y="1865313"/>
            <a:ext cx="78089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000000"/>
                </a:solidFill>
                <a:latin typeface="Arial" charset="0"/>
                <a:cs typeface="Arial" charset="0"/>
              </a:rPr>
              <a:t>②　</a:t>
            </a:r>
            <a:r>
              <a:rPr lang="en-US" altLang="ja-JP" sz="2400">
                <a:solidFill>
                  <a:srgbClr val="000000"/>
                </a:solidFill>
                <a:latin typeface="Arial" charset="0"/>
                <a:cs typeface="Arial" charset="0"/>
              </a:rPr>
              <a:t>CT values</a:t>
            </a:r>
            <a:r>
              <a:rPr lang="ja-JP" altLang="en-US" sz="2400">
                <a:solidFill>
                  <a:srgbClr val="000000"/>
                </a:solidFill>
                <a:latin typeface="Arial" charset="0"/>
                <a:cs typeface="Arial" charset="0"/>
              </a:rPr>
              <a:t>（</a:t>
            </a:r>
            <a:r>
              <a:rPr lang="en-US" altLang="ja-JP" sz="2400">
                <a:solidFill>
                  <a:srgbClr val="000000"/>
                </a:solidFill>
                <a:latin typeface="Arial" charset="0"/>
                <a:cs typeface="Arial" charset="0"/>
              </a:rPr>
              <a:t>1,1→2,1→3,1→…→n</a:t>
            </a:r>
            <a:r>
              <a:rPr lang="en-US" altLang="ja-JP" sz="2400" baseline="-25000">
                <a:solidFill>
                  <a:srgbClr val="000000"/>
                </a:solidFill>
                <a:latin typeface="Arial" charset="0"/>
                <a:cs typeface="Arial" charset="0"/>
              </a:rPr>
              <a:t>x</a:t>
            </a:r>
            <a:r>
              <a:rPr lang="en-US" altLang="ja-JP" sz="2400">
                <a:solidFill>
                  <a:srgbClr val="000000"/>
                </a:solidFill>
                <a:latin typeface="Arial" charset="0"/>
                <a:cs typeface="Arial" charset="0"/>
              </a:rPr>
              <a:t>-1, n</a:t>
            </a:r>
            <a:r>
              <a:rPr lang="en-US" altLang="ja-JP" sz="2400" baseline="-25000">
                <a:solidFill>
                  <a:srgbClr val="000000"/>
                </a:solidFill>
                <a:latin typeface="Arial" charset="0"/>
                <a:cs typeface="Arial" charset="0"/>
              </a:rPr>
              <a:t>y</a:t>
            </a:r>
            <a:r>
              <a:rPr lang="en-US" altLang="ja-JP" sz="2400">
                <a:solidFill>
                  <a:srgbClr val="000000"/>
                </a:solidFill>
                <a:latin typeface="Arial" charset="0"/>
                <a:cs typeface="Arial" charset="0"/>
              </a:rPr>
              <a:t> → n</a:t>
            </a:r>
            <a:r>
              <a:rPr lang="en-US" altLang="ja-JP" sz="2400" baseline="-25000">
                <a:solidFill>
                  <a:srgbClr val="000000"/>
                </a:solidFill>
                <a:latin typeface="Arial" charset="0"/>
                <a:cs typeface="Arial" charset="0"/>
              </a:rPr>
              <a:t>x</a:t>
            </a:r>
            <a:r>
              <a:rPr lang="en-US" altLang="ja-JP" sz="2400">
                <a:solidFill>
                  <a:srgbClr val="000000"/>
                </a:solidFill>
                <a:latin typeface="Arial" charset="0"/>
                <a:cs typeface="Arial" charset="0"/>
              </a:rPr>
              <a:t>, n</a:t>
            </a:r>
            <a:r>
              <a:rPr lang="en-US" altLang="ja-JP" sz="2400" baseline="-25000">
                <a:solidFill>
                  <a:srgbClr val="000000"/>
                </a:solidFill>
                <a:latin typeface="Arial" charset="0"/>
                <a:cs typeface="Arial" charset="0"/>
              </a:rPr>
              <a:t>y</a:t>
            </a:r>
            <a:r>
              <a:rPr lang="ja-JP" altLang="en-US" sz="2400">
                <a:solidFill>
                  <a:srgbClr val="000000"/>
                </a:solidFill>
                <a:latin typeface="Arial" charset="0"/>
                <a:cs typeface="Arial" charset="0"/>
              </a:rPr>
              <a:t>）</a:t>
            </a:r>
            <a:endParaRPr lang="en-US" altLang="ja-JP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4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88" y="3249613"/>
            <a:ext cx="2020887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7" name="テキスト ボックス 20"/>
          <p:cNvSpPr txBox="1">
            <a:spLocks noChangeArrowheads="1"/>
          </p:cNvSpPr>
          <p:nvPr/>
        </p:nvSpPr>
        <p:spPr bwMode="auto">
          <a:xfrm>
            <a:off x="1692275" y="1019175"/>
            <a:ext cx="52562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chemeClr val="accent2"/>
                </a:solidFill>
                <a:latin typeface="Arial" charset="0"/>
                <a:cs typeface="Arial" charset="0"/>
              </a:rPr>
              <a:t>Data for 1 slice </a:t>
            </a:r>
            <a:r>
              <a:rPr lang="ja-JP" altLang="en-US" sz="2400">
                <a:solidFill>
                  <a:schemeClr val="accent2"/>
                </a:solidFill>
                <a:latin typeface="Arial" charset="0"/>
                <a:cs typeface="Arial" charset="0"/>
              </a:rPr>
              <a:t>（</a:t>
            </a:r>
            <a:r>
              <a:rPr lang="en-US" altLang="ja-JP" sz="2400">
                <a:solidFill>
                  <a:schemeClr val="accent2"/>
                </a:solidFill>
                <a:latin typeface="Arial" charset="0"/>
                <a:cs typeface="Arial" charset="0"/>
              </a:rPr>
              <a:t>sample001.dcm</a:t>
            </a:r>
            <a:r>
              <a:rPr lang="ja-JP" altLang="en-US" sz="2400">
                <a:solidFill>
                  <a:schemeClr val="accent2"/>
                </a:solidFill>
                <a:latin typeface="Arial" charset="0"/>
                <a:cs typeface="Arial" charset="0"/>
              </a:rPr>
              <a:t>）</a:t>
            </a:r>
            <a:endParaRPr lang="en-US" altLang="ja-JP" sz="240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4108" name="テキスト ボックス 1"/>
          <p:cNvSpPr txBox="1">
            <a:spLocks noChangeArrowheads="1"/>
          </p:cNvSpPr>
          <p:nvPr/>
        </p:nvSpPr>
        <p:spPr bwMode="auto">
          <a:xfrm>
            <a:off x="468313" y="2559050"/>
            <a:ext cx="795813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200">
                <a:latin typeface="Arial" charset="0"/>
                <a:cs typeface="Arial" charset="0"/>
              </a:rPr>
              <a:t>Several files are contained in one folder to represent an object</a:t>
            </a:r>
            <a:endParaRPr lang="ja-JP" altLang="en-US" sz="2200">
              <a:latin typeface="Arial" charset="0"/>
              <a:cs typeface="Arial" charset="0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911225" y="5265738"/>
            <a:ext cx="246538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ja-JP" sz="2000" dirty="0">
                <a:latin typeface="Arial" pitchFamily="34" charset="0"/>
                <a:ea typeface="+mj-ea"/>
                <a:cs typeface="Arial" pitchFamily="34" charset="0"/>
              </a:rPr>
              <a:t>cross sectional view</a:t>
            </a:r>
            <a:endParaRPr lang="ja-JP" altLang="en-US" sz="200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1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213100"/>
            <a:ext cx="2762250" cy="205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テキスト ボックス 31"/>
          <p:cNvSpPr txBox="1"/>
          <p:nvPr/>
        </p:nvSpPr>
        <p:spPr>
          <a:xfrm>
            <a:off x="5959475" y="5253038"/>
            <a:ext cx="10985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ja-JP" sz="2000" dirty="0">
                <a:latin typeface="Arial" pitchFamily="34" charset="0"/>
                <a:ea typeface="+mj-ea"/>
                <a:cs typeface="Arial" pitchFamily="34" charset="0"/>
              </a:rPr>
              <a:t>3D view</a:t>
            </a:r>
            <a:endParaRPr lang="ja-JP" altLang="en-US" sz="200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68313" y="5622925"/>
            <a:ext cx="87153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ja-JP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It is necessary to convert from </a:t>
            </a:r>
            <a:r>
              <a:rPr lang="en-US" altLang="ja-JP" u="sng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DICOM</a:t>
            </a:r>
            <a:r>
              <a:rPr lang="en-US" altLang="ja-JP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 to </a:t>
            </a:r>
            <a:r>
              <a:rPr lang="en-US" altLang="ja-JP" u="sng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PHITS-input</a:t>
            </a:r>
            <a:r>
              <a:rPr lang="en-US" altLang="ja-JP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 format</a:t>
            </a:r>
            <a:endParaRPr lang="ja-JP" altLang="en-US" dirty="0">
              <a:solidFill>
                <a:srgbClr val="FF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684588" y="5961063"/>
            <a:ext cx="5091112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ja-JP" sz="2000" dirty="0">
                <a:latin typeface="Arial" pitchFamily="34" charset="0"/>
                <a:ea typeface="+mj-ea"/>
                <a:cs typeface="Arial" pitchFamily="34" charset="0"/>
              </a:rPr>
              <a:t>(CT value, binary)   (Universe number, text)</a:t>
            </a:r>
            <a:endParaRPr lang="ja-JP" altLang="en-US" sz="200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114" name="Text Box 5"/>
          <p:cNvSpPr txBox="1">
            <a:spLocks noChangeArrowheads="1"/>
          </p:cNvSpPr>
          <p:nvPr/>
        </p:nvSpPr>
        <p:spPr bwMode="auto">
          <a:xfrm>
            <a:off x="3205163" y="6400800"/>
            <a:ext cx="3167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t>What is DICOM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031"/>
          <p:cNvSpPr txBox="1">
            <a:spLocks noChangeArrowheads="1"/>
          </p:cNvSpPr>
          <p:nvPr/>
        </p:nvSpPr>
        <p:spPr bwMode="auto">
          <a:xfrm>
            <a:off x="180975" y="2906713"/>
            <a:ext cx="8691563" cy="20145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DICOM2PHITS input            Signature for a DICOM2PHITS input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"data/HumanVoxelTable.data"  Conversion table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"DICOM/"                     DICOM files are automatically identified in this directory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"PHITSinputs/"                Directory for PHITS inputs to be created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1 20                         Slices to be used (1&lt;=z&lt;=20)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1 512 1 512                  Clipping (1&lt;=x&lt;=512, 1&lt;=y&lt;=512)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8 8 1                        Coarse graining (Average on 4 times 4 voxels in x and y direction)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0                            Origin: 0:Voxel center 1:DICOM center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2                            PHITS parameter: 1:Photon therapy 2:Particle therapy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7363" y="17463"/>
            <a:ext cx="8261350" cy="811212"/>
          </a:xfrm>
        </p:spPr>
        <p:txBody>
          <a:bodyPr/>
          <a:lstStyle/>
          <a:p>
            <a:pPr eaLnBrk="1" hangingPunct="1"/>
            <a:r>
              <a:rPr lang="en-US" altLang="ja-JP" sz="4800" smtClean="0">
                <a:latin typeface="Arial" charset="0"/>
                <a:cs typeface="Arial" charset="0"/>
              </a:rPr>
              <a:t>DICOM2PHITS</a:t>
            </a:r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8153400" y="64008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F4527771-9F2B-444D-BEE3-4C45D54E0FCA}" type="slidenum"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4</a:t>
            </a:fld>
            <a:endParaRPr lang="en-US" altLang="ja-JP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5126" name="AutoShape 2051"/>
          <p:cNvSpPr>
            <a:spLocks noChangeArrowheads="1"/>
          </p:cNvSpPr>
          <p:nvPr/>
        </p:nvSpPr>
        <p:spPr bwMode="auto">
          <a:xfrm>
            <a:off x="134938" y="836613"/>
            <a:ext cx="8874125" cy="1268412"/>
          </a:xfrm>
          <a:prstGeom prst="roundRect">
            <a:avLst>
              <a:gd name="adj" fmla="val 5560"/>
            </a:avLst>
          </a:prstGeom>
          <a:solidFill>
            <a:schemeClr val="bg1"/>
          </a:solidFill>
          <a:ln w="381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ja-JP" altLang="en-US" sz="2400">
              <a:solidFill>
                <a:srgbClr val="0000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34938" y="890588"/>
            <a:ext cx="8874125" cy="1200150"/>
          </a:xfrm>
          <a:prstGeom prst="rect">
            <a:avLst/>
          </a:prstGeom>
          <a:noFill/>
          <a:ln w="25400"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ja-JP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Convert from </a:t>
            </a:r>
            <a:r>
              <a:rPr lang="en-US" altLang="ja-JP" dirty="0" err="1">
                <a:solidFill>
                  <a:srgbClr val="FF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Dicom</a:t>
            </a:r>
            <a:r>
              <a:rPr lang="en-US" altLang="ja-JP" dirty="0">
                <a:solidFill>
                  <a:srgbClr val="FF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data </a:t>
            </a:r>
            <a:r>
              <a:rPr lang="en-US" altLang="ja-JP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to PHITS input format (</a:t>
            </a:r>
            <a:r>
              <a:rPr lang="en-US" altLang="ja-JP" dirty="0">
                <a:solidFill>
                  <a:srgbClr val="FF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voxel phantom</a:t>
            </a:r>
            <a:r>
              <a:rPr lang="en-US" altLang="ja-JP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)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ja-JP" dirty="0">
                <a:solidFill>
                  <a:srgbClr val="000000"/>
                </a:solidFill>
                <a:latin typeface="ＭＳ Ｐゴシック" charset="-128"/>
                <a:ea typeface="ＭＳ Ｐゴシック" charset="-128"/>
              </a:rPr>
              <a:t>Relation between CT value and material density is defined in </a:t>
            </a:r>
            <a:r>
              <a:rPr lang="en-US" altLang="ja-JP" b="1" dirty="0">
                <a:solidFill>
                  <a:schemeClr val="accent2"/>
                </a:solidFill>
                <a:latin typeface="ＭＳ Ｐゴシック" charset="-128"/>
                <a:ea typeface="ＭＳ Ｐゴシック" charset="-128"/>
              </a:rPr>
              <a:t>data/</a:t>
            </a:r>
            <a:r>
              <a:rPr lang="en-US" altLang="ja-JP" b="1" dirty="0" err="1">
                <a:solidFill>
                  <a:schemeClr val="accent2"/>
                </a:solidFill>
                <a:latin typeface="ＭＳ Ｐゴシック" charset="-128"/>
                <a:ea typeface="ＭＳ Ｐゴシック" charset="-128"/>
              </a:rPr>
              <a:t>HumanVoxelTable.data</a:t>
            </a:r>
            <a:endParaRPr lang="ja-JP" altLang="en-US" b="1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5128" name="テキスト ボックス 20"/>
          <p:cNvSpPr txBox="1">
            <a:spLocks noChangeArrowheads="1"/>
          </p:cNvSpPr>
          <p:nvPr/>
        </p:nvSpPr>
        <p:spPr bwMode="auto">
          <a:xfrm>
            <a:off x="34925" y="2401888"/>
            <a:ext cx="9070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0000"/>
                </a:solidFill>
                <a:latin typeface="ＭＳ Ｐゴシック" pitchFamily="50" charset="-128"/>
              </a:rPr>
              <a:t>1. Make an input file for DICOM2PHITS </a:t>
            </a:r>
            <a:r>
              <a:rPr lang="ja-JP" altLang="en-US" sz="2000">
                <a:solidFill>
                  <a:srgbClr val="000000"/>
                </a:solidFill>
                <a:latin typeface="ＭＳ Ｐゴシック" pitchFamily="50" charset="-128"/>
              </a:rPr>
              <a:t>（</a:t>
            </a:r>
            <a:r>
              <a:rPr lang="en-US" altLang="ja-JP" sz="2000" b="1">
                <a:solidFill>
                  <a:srgbClr val="2D2DB9"/>
                </a:solidFill>
                <a:latin typeface="ＭＳ Ｐゴシック" pitchFamily="50" charset="-128"/>
              </a:rPr>
              <a:t>dicom2phits.inp</a:t>
            </a:r>
            <a:r>
              <a:rPr lang="ja-JP" altLang="en-US" sz="2000">
                <a:solidFill>
                  <a:srgbClr val="000000"/>
                </a:solidFill>
                <a:latin typeface="ＭＳ Ｐゴシック" pitchFamily="50" charset="-128"/>
              </a:rPr>
              <a:t>） </a:t>
            </a:r>
            <a:r>
              <a:rPr lang="en-US" altLang="ja-JP" sz="2000">
                <a:solidFill>
                  <a:srgbClr val="000000"/>
                </a:solidFill>
                <a:latin typeface="ＭＳ Ｐゴシック" pitchFamily="50" charset="-128"/>
              </a:rPr>
              <a:t>Details given in README</a:t>
            </a:r>
          </a:p>
        </p:txBody>
      </p:sp>
      <p:sp>
        <p:nvSpPr>
          <p:cNvPr id="5129" name="Rectangle 4"/>
          <p:cNvSpPr>
            <a:spLocks noChangeArrowheads="1"/>
          </p:cNvSpPr>
          <p:nvPr/>
        </p:nvSpPr>
        <p:spPr bwMode="auto">
          <a:xfrm>
            <a:off x="0" y="6329363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5130" name="テキスト ボックス 1"/>
          <p:cNvSpPr txBox="1">
            <a:spLocks noChangeArrowheads="1"/>
          </p:cNvSpPr>
          <p:nvPr/>
        </p:nvSpPr>
        <p:spPr bwMode="auto">
          <a:xfrm>
            <a:off x="34925" y="5005388"/>
            <a:ext cx="84788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0000"/>
                </a:solidFill>
                <a:latin typeface="ＭＳ Ｐゴシック" pitchFamily="50" charset="-128"/>
              </a:rPr>
              <a:t>2.</a:t>
            </a:r>
            <a:r>
              <a:rPr lang="ja-JP" altLang="en-US" sz="2000">
                <a:solidFill>
                  <a:srgbClr val="000000"/>
                </a:solidFill>
                <a:latin typeface="ＭＳ Ｐゴシック" pitchFamily="50" charset="-128"/>
              </a:rPr>
              <a:t> </a:t>
            </a:r>
            <a:r>
              <a:rPr lang="en-US" altLang="ja-JP" sz="2000">
                <a:solidFill>
                  <a:srgbClr val="000000"/>
                </a:solidFill>
                <a:latin typeface="ＭＳ Ｐゴシック" pitchFamily="50" charset="-128"/>
              </a:rPr>
              <a:t>Execute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0000"/>
                </a:solidFill>
                <a:latin typeface="ＭＳ Ｐゴシック" pitchFamily="50" charset="-128"/>
              </a:rPr>
              <a:t>   Windows: Drag </a:t>
            </a:r>
            <a:r>
              <a:rPr lang="en-US" altLang="ja-JP" sz="2000" b="1">
                <a:solidFill>
                  <a:srgbClr val="2D2DB9"/>
                </a:solidFill>
                <a:latin typeface="ＭＳ Ｐゴシック" pitchFamily="50" charset="-128"/>
              </a:rPr>
              <a:t>dicom2phits.inp</a:t>
            </a:r>
            <a:r>
              <a:rPr lang="en-US" altLang="ja-JP" sz="2000">
                <a:solidFill>
                  <a:srgbClr val="2D2DB9"/>
                </a:solidFill>
                <a:latin typeface="ＭＳ Ｐゴシック" pitchFamily="50" charset="-128"/>
              </a:rPr>
              <a:t> </a:t>
            </a:r>
            <a:r>
              <a:rPr lang="en-US" altLang="ja-JP" sz="2000">
                <a:latin typeface="ＭＳ Ｐゴシック" pitchFamily="50" charset="-128"/>
              </a:rPr>
              <a:t>a</a:t>
            </a:r>
            <a:r>
              <a:rPr lang="en-US" altLang="ja-JP" sz="2000">
                <a:solidFill>
                  <a:srgbClr val="000000"/>
                </a:solidFill>
                <a:latin typeface="ＭＳ Ｐゴシック" pitchFamily="50" charset="-128"/>
              </a:rPr>
              <a:t>nd drop into </a:t>
            </a:r>
            <a:r>
              <a:rPr lang="en-US" altLang="ja-JP" sz="2000" b="1">
                <a:solidFill>
                  <a:srgbClr val="2D2DB9"/>
                </a:solidFill>
                <a:latin typeface="ＭＳ Ｐゴシック" pitchFamily="50" charset="-128"/>
              </a:rPr>
              <a:t>dicom2phits.bat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2D2DB9"/>
                </a:solidFill>
                <a:latin typeface="ＭＳ Ｐゴシック" pitchFamily="50" charset="-128"/>
              </a:rPr>
              <a:t>   </a:t>
            </a:r>
            <a:r>
              <a:rPr lang="en-US" altLang="ja-JP" sz="2000">
                <a:latin typeface="ＭＳ Ｐゴシック" pitchFamily="50" charset="-128"/>
              </a:rPr>
              <a:t>Mac:</a:t>
            </a:r>
            <a:r>
              <a:rPr lang="ja-JP" altLang="en-US" sz="2000">
                <a:latin typeface="ＭＳ Ｐゴシック" pitchFamily="50" charset="-128"/>
              </a:rPr>
              <a:t>　</a:t>
            </a:r>
            <a:r>
              <a:rPr lang="en-US" altLang="ja-JP" sz="2000">
                <a:latin typeface="ＭＳ Ｐゴシック" pitchFamily="50" charset="-128"/>
              </a:rPr>
              <a:t>Double click </a:t>
            </a:r>
            <a:r>
              <a:rPr lang="en-US" altLang="ja-JP" sz="2000" b="1">
                <a:solidFill>
                  <a:schemeClr val="accent2"/>
                </a:solidFill>
                <a:latin typeface="ＭＳ Ｐゴシック" pitchFamily="50" charset="-128"/>
              </a:rPr>
              <a:t>dicom2phits.command</a:t>
            </a:r>
            <a:r>
              <a:rPr lang="en-US" altLang="ja-JP" sz="2000">
                <a:latin typeface="ＭＳ Ｐゴシック" pitchFamily="50" charset="-128"/>
              </a:rPr>
              <a:t> and type </a:t>
            </a:r>
            <a:r>
              <a:rPr lang="en-US" altLang="ja-JP" sz="2000" b="1">
                <a:solidFill>
                  <a:srgbClr val="2D2DB9"/>
                </a:solidFill>
                <a:latin typeface="ＭＳ Ｐゴシック" pitchFamily="50" charset="-128"/>
              </a:rPr>
              <a:t>dicom2phits.inp</a:t>
            </a:r>
            <a:r>
              <a:rPr lang="en-US" altLang="ja-JP" sz="2000">
                <a:solidFill>
                  <a:srgbClr val="2D2DB9"/>
                </a:solidFill>
                <a:latin typeface="ＭＳ Ｐゴシック" pitchFamily="50" charset="-128"/>
              </a:rPr>
              <a:t> </a:t>
            </a:r>
            <a:r>
              <a:rPr lang="en-US" altLang="ja-JP" sz="2000">
                <a:latin typeface="ＭＳ Ｐゴシック" pitchFamily="50" charset="-128"/>
              </a:rPr>
              <a:t>+ enter</a:t>
            </a:r>
          </a:p>
        </p:txBody>
      </p:sp>
      <p:sp>
        <p:nvSpPr>
          <p:cNvPr id="5131" name="Text Box 5"/>
          <p:cNvSpPr txBox="1">
            <a:spLocks noChangeArrowheads="1"/>
          </p:cNvSpPr>
          <p:nvPr/>
        </p:nvSpPr>
        <p:spPr bwMode="auto">
          <a:xfrm>
            <a:off x="3205163" y="6400800"/>
            <a:ext cx="3167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t>DICOM2PHITS HowTo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0"/>
            <a:ext cx="7667625" cy="1143000"/>
          </a:xfrm>
        </p:spPr>
        <p:txBody>
          <a:bodyPr/>
          <a:lstStyle/>
          <a:p>
            <a:pPr eaLnBrk="1" hangingPunct="1"/>
            <a:r>
              <a:rPr lang="en-US" altLang="ja-JP" sz="4800" smtClean="0">
                <a:latin typeface="Arial" charset="0"/>
                <a:cs typeface="Arial" charset="0"/>
              </a:rPr>
              <a:t>Outputs of DICOM2PHITS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6329363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8153400" y="64008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83694A87-680F-4ED9-9557-0DF880A028C1}" type="slidenum"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5</a:t>
            </a:fld>
            <a:endParaRPr lang="en-US" altLang="ja-JP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150" name="正方形/長方形 1"/>
          <p:cNvSpPr>
            <a:spLocks noChangeArrowheads="1"/>
          </p:cNvSpPr>
          <p:nvPr/>
        </p:nvSpPr>
        <p:spPr bwMode="auto">
          <a:xfrm>
            <a:off x="76200" y="1633538"/>
            <a:ext cx="8796338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0000"/>
                </a:solidFill>
                <a:latin typeface="ＭＳ Ｐゴシック" pitchFamily="50" charset="-128"/>
              </a:rPr>
              <a:t>A sample input (</a:t>
            </a:r>
            <a:r>
              <a:rPr lang="en-US" altLang="ja-JP" sz="2000" b="1">
                <a:solidFill>
                  <a:schemeClr val="accent2"/>
                </a:solidFill>
                <a:latin typeface="ＭＳ Ｐゴシック" pitchFamily="50" charset="-128"/>
              </a:rPr>
              <a:t>phits.inp</a:t>
            </a:r>
            <a:r>
              <a:rPr lang="en-US" altLang="ja-JP" sz="2000">
                <a:latin typeface="ＭＳ Ｐゴシック" pitchFamily="50" charset="-128"/>
              </a:rPr>
              <a:t>) for PHITS</a:t>
            </a:r>
            <a:r>
              <a:rPr lang="ja-JP" altLang="en-US" sz="2000">
                <a:solidFill>
                  <a:srgbClr val="000000"/>
                </a:solidFill>
                <a:latin typeface="ＭＳ Ｐゴシック" pitchFamily="50" charset="-128"/>
              </a:rPr>
              <a:t> </a:t>
            </a:r>
            <a:r>
              <a:rPr lang="en-US" altLang="ja-JP" sz="2000">
                <a:solidFill>
                  <a:srgbClr val="000000"/>
                </a:solidFill>
                <a:latin typeface="ＭＳ Ｐゴシック" pitchFamily="50" charset="-128"/>
              </a:rPr>
              <a:t>is created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0000"/>
                </a:solidFill>
                <a:latin typeface="ＭＳ Ｐゴシック" pitchFamily="50" charset="-128"/>
              </a:rPr>
              <a:t>                      in the specified directory (work/PHITSinput/)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>
                <a:solidFill>
                  <a:srgbClr val="000000"/>
                </a:solidFill>
                <a:latin typeface="ＭＳ Ｐゴシック" pitchFamily="50" charset="-128"/>
              </a:rPr>
              <a:t>     </a:t>
            </a:r>
            <a:r>
              <a:rPr lang="en-US" altLang="ja-JP" sz="2000">
                <a:solidFill>
                  <a:srgbClr val="000000"/>
                </a:solidFill>
                <a:latin typeface="ＭＳ Ｐゴシック" pitchFamily="50" charset="-128"/>
              </a:rPr>
              <a:t>In addition, the following include files are created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>
                <a:solidFill>
                  <a:srgbClr val="000000"/>
                </a:solidFill>
                <a:latin typeface="ＭＳ Ｐゴシック" pitchFamily="50" charset="-128"/>
              </a:rPr>
              <a:t>　　　・</a:t>
            </a:r>
            <a:r>
              <a:rPr lang="en-US" altLang="ja-JP" sz="2000" b="1">
                <a:solidFill>
                  <a:srgbClr val="0070C0"/>
                </a:solidFill>
                <a:latin typeface="ＭＳ Ｐゴシック" pitchFamily="50" charset="-128"/>
              </a:rPr>
              <a:t>material.inp</a:t>
            </a:r>
            <a:r>
              <a:rPr lang="en-US" altLang="ja-JP" sz="2000">
                <a:solidFill>
                  <a:srgbClr val="000000"/>
                </a:solidFill>
                <a:latin typeface="ＭＳ Ｐゴシック" pitchFamily="50" charset="-128"/>
              </a:rPr>
              <a:t> : A file containing material info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>
                <a:solidFill>
                  <a:srgbClr val="000000"/>
                </a:solidFill>
                <a:latin typeface="ＭＳ Ｐゴシック" pitchFamily="50" charset="-128"/>
              </a:rPr>
              <a:t>　　　・</a:t>
            </a:r>
            <a:r>
              <a:rPr lang="en-US" altLang="ja-JP" sz="2000" b="1">
                <a:solidFill>
                  <a:srgbClr val="0070C0"/>
                </a:solidFill>
                <a:latin typeface="ＭＳ Ｐゴシック" pitchFamily="50" charset="-128"/>
              </a:rPr>
              <a:t>universe.inp </a:t>
            </a:r>
            <a:r>
              <a:rPr lang="en-US" altLang="ja-JP" sz="2000">
                <a:solidFill>
                  <a:srgbClr val="000000"/>
                </a:solidFill>
                <a:latin typeface="ＭＳ Ｐゴシック" pitchFamily="50" charset="-128"/>
              </a:rPr>
              <a:t>: A file specifies universe for each material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>
                <a:solidFill>
                  <a:srgbClr val="000000"/>
                </a:solidFill>
                <a:latin typeface="ＭＳ Ｐゴシック" pitchFamily="50" charset="-128"/>
              </a:rPr>
              <a:t>　　　・</a:t>
            </a:r>
            <a:r>
              <a:rPr lang="en-US" altLang="ja-JP" sz="2000" b="1">
                <a:solidFill>
                  <a:srgbClr val="0070C0"/>
                </a:solidFill>
                <a:latin typeface="ＭＳ Ｐゴシック" pitchFamily="50" charset="-128"/>
              </a:rPr>
              <a:t>voxel.inp</a:t>
            </a:r>
            <a:r>
              <a:rPr lang="en-US" altLang="ja-JP" sz="2000">
                <a:solidFill>
                  <a:srgbClr val="000000"/>
                </a:solidFill>
                <a:latin typeface="ＭＳ Ｐゴシック" pitchFamily="50" charset="-128"/>
              </a:rPr>
              <a:t> : A file containing voxel data converted to PHITS format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>
                <a:solidFill>
                  <a:srgbClr val="000000"/>
                </a:solidFill>
                <a:latin typeface="ＭＳ Ｐゴシック" pitchFamily="50" charset="-128"/>
              </a:rPr>
              <a:t>　　　・</a:t>
            </a:r>
            <a:r>
              <a:rPr lang="en-US" altLang="ja-JP" sz="2000" b="1">
                <a:solidFill>
                  <a:srgbClr val="0070C0"/>
                </a:solidFill>
                <a:latin typeface="ＭＳ Ｐゴシック" pitchFamily="50" charset="-128"/>
              </a:rPr>
              <a:t>libpath.inp</a:t>
            </a:r>
            <a:r>
              <a:rPr lang="en-US" altLang="ja-JP" sz="2000">
                <a:solidFill>
                  <a:srgbClr val="000000"/>
                </a:solidFill>
                <a:latin typeface="ＭＳ Ｐゴシック" pitchFamily="50" charset="-128"/>
              </a:rPr>
              <a:t> : A file specifying paths for nuclear and photon data library</a:t>
            </a:r>
          </a:p>
        </p:txBody>
      </p:sp>
      <p:sp>
        <p:nvSpPr>
          <p:cNvPr id="6151" name="正方形/長方形 28"/>
          <p:cNvSpPr>
            <a:spLocks noChangeArrowheads="1"/>
          </p:cNvSpPr>
          <p:nvPr/>
        </p:nvSpPr>
        <p:spPr bwMode="auto">
          <a:xfrm>
            <a:off x="179388" y="4076700"/>
            <a:ext cx="8853487" cy="923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>
                <a:solidFill>
                  <a:srgbClr val="000000"/>
                </a:solidFill>
                <a:latin typeface="ＭＳ Ｐゴシック" pitchFamily="50" charset="-128"/>
              </a:rPr>
              <a:t>“</a:t>
            </a:r>
            <a:r>
              <a:rPr lang="en-US" altLang="ja-JP" sz="1800" dirty="0" err="1">
                <a:solidFill>
                  <a:srgbClr val="000000"/>
                </a:solidFill>
                <a:latin typeface="ＭＳ Ｐゴシック" pitchFamily="50" charset="-128"/>
              </a:rPr>
              <a:t>libpath.inp</a:t>
            </a:r>
            <a:r>
              <a:rPr lang="en-US" altLang="ja-JP" sz="1800" dirty="0">
                <a:solidFill>
                  <a:srgbClr val="000000"/>
                </a:solidFill>
                <a:latin typeface="ＭＳ Ｐゴシック" pitchFamily="50" charset="-128"/>
              </a:rPr>
              <a:t>” is created only when it dose not exist. </a:t>
            </a:r>
            <a:r>
              <a:rPr lang="en-US" altLang="ja-JP" sz="1800">
                <a:solidFill>
                  <a:srgbClr val="000000"/>
                </a:solidFill>
                <a:latin typeface="ＭＳ Ｐゴシック" pitchFamily="50" charset="-128"/>
              </a:rPr>
              <a:t>Modification is required to fit the path of </a:t>
            </a:r>
            <a:r>
              <a:rPr lang="en-US" altLang="ja-JP" sz="1800" smtClean="0">
                <a:solidFill>
                  <a:srgbClr val="000000"/>
                </a:solidFill>
                <a:latin typeface="ＭＳ Ｐゴシック" pitchFamily="50" charset="-128"/>
              </a:rPr>
              <a:t>file(1)  </a:t>
            </a:r>
            <a:r>
              <a:rPr lang="en-US" altLang="ja-JP" sz="1800">
                <a:solidFill>
                  <a:srgbClr val="000000"/>
                </a:solidFill>
                <a:latin typeface="ＭＳ Ｐゴシック" pitchFamily="50" charset="-128"/>
              </a:rPr>
              <a:t>following your environment but once the file is created and modified in the specified folder no need of the modification at the second and later time.   </a:t>
            </a:r>
          </a:p>
        </p:txBody>
      </p:sp>
      <p:sp>
        <p:nvSpPr>
          <p:cNvPr id="6152" name="Text Box 5"/>
          <p:cNvSpPr txBox="1">
            <a:spLocks noChangeArrowheads="1"/>
          </p:cNvSpPr>
          <p:nvPr/>
        </p:nvSpPr>
        <p:spPr bwMode="auto">
          <a:xfrm>
            <a:off x="2917825" y="6400800"/>
            <a:ext cx="3814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t>DICOM2PHITS outputs</a:t>
            </a:r>
          </a:p>
        </p:txBody>
      </p:sp>
      <p:sp>
        <p:nvSpPr>
          <p:cNvPr id="6153" name="Text Box 1031"/>
          <p:cNvSpPr txBox="1">
            <a:spLocks noChangeArrowheads="1"/>
          </p:cNvSpPr>
          <p:nvPr/>
        </p:nvSpPr>
        <p:spPr bwMode="auto">
          <a:xfrm>
            <a:off x="1188095" y="5247480"/>
            <a:ext cx="2663825" cy="48577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 </a:t>
            </a:r>
            <a:r>
              <a:rPr lang="en-US" altLang="ja-JP" sz="1800" dirty="0" smtClean="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file(1)  </a:t>
            </a:r>
            <a:r>
              <a:rPr lang="en-US" altLang="ja-JP" sz="1800" dirty="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= </a:t>
            </a:r>
            <a:r>
              <a:rPr lang="en-US" altLang="ja-JP" sz="1800" b="1" dirty="0">
                <a:solidFill>
                  <a:srgbClr val="FF0000"/>
                </a:solidFill>
                <a:latin typeface="HGｺﾞｼｯｸM" pitchFamily="49" charset="-128"/>
                <a:ea typeface="HGｺﾞｼｯｸM" pitchFamily="49" charset="-128"/>
              </a:rPr>
              <a:t>c:/</a:t>
            </a:r>
            <a:r>
              <a:rPr lang="en-US" altLang="ja-JP" sz="1800" b="1" dirty="0" smtClean="0">
                <a:solidFill>
                  <a:srgbClr val="FF0000"/>
                </a:solidFill>
                <a:latin typeface="HGｺﾞｼｯｸM" pitchFamily="49" charset="-128"/>
                <a:ea typeface="HGｺﾞｼｯｸM" pitchFamily="49" charset="-128"/>
              </a:rPr>
              <a:t>phits</a:t>
            </a:r>
            <a:endParaRPr lang="en-US" altLang="ja-JP" sz="1800" b="1" dirty="0">
              <a:solidFill>
                <a:srgbClr val="FF0000"/>
              </a:solidFill>
              <a:latin typeface="HGｺﾞｼｯｸM" pitchFamily="49" charset="-128"/>
              <a:ea typeface="HGｺﾞｼｯｸM" pitchFamily="49" charset="-128"/>
            </a:endParaRPr>
          </a:p>
        </p:txBody>
      </p:sp>
      <p:sp>
        <p:nvSpPr>
          <p:cNvPr id="6154" name="テキスト ボックス 14"/>
          <p:cNvSpPr txBox="1">
            <a:spLocks noChangeArrowheads="1"/>
          </p:cNvSpPr>
          <p:nvPr/>
        </p:nvSpPr>
        <p:spPr bwMode="auto">
          <a:xfrm>
            <a:off x="1908175" y="5661025"/>
            <a:ext cx="172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2D2DB9"/>
                </a:solidFill>
              </a:rPr>
              <a:t>libpath.inp</a:t>
            </a:r>
            <a:endParaRPr lang="ja-JP" altLang="en-US" sz="2000">
              <a:solidFill>
                <a:srgbClr val="2D2DB9"/>
              </a:solidFill>
            </a:endParaRPr>
          </a:p>
        </p:txBody>
      </p:sp>
      <p:sp>
        <p:nvSpPr>
          <p:cNvPr id="6155" name="テキスト ボックス 19"/>
          <p:cNvSpPr txBox="1">
            <a:spLocks noChangeArrowheads="1"/>
          </p:cNvSpPr>
          <p:nvPr/>
        </p:nvSpPr>
        <p:spPr bwMode="auto">
          <a:xfrm>
            <a:off x="4932040" y="5241379"/>
            <a:ext cx="28082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1800"/>
              <a:t>Modification is not necessary for default Windows installation</a:t>
            </a:r>
            <a:endParaRPr lang="ja-JP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4438" y="0"/>
            <a:ext cx="6677025" cy="836613"/>
          </a:xfrm>
        </p:spPr>
        <p:txBody>
          <a:bodyPr/>
          <a:lstStyle/>
          <a:p>
            <a:pPr eaLnBrk="1" hangingPunct="1"/>
            <a:r>
              <a:rPr lang="en-US" altLang="ja-JP" sz="4800" smtClean="0">
                <a:latin typeface="Arial" charset="0"/>
                <a:cs typeface="Arial" charset="0"/>
              </a:rPr>
              <a:t>Generated Input File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6329363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8153400" y="64008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375F055B-0289-4852-9A04-AE41D68DC14C}" type="slidenum"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6</a:t>
            </a:fld>
            <a:endParaRPr lang="en-US" altLang="ja-JP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174" name="Text Box 1030"/>
          <p:cNvSpPr txBox="1">
            <a:spLocks noChangeArrowheads="1"/>
          </p:cNvSpPr>
          <p:nvPr/>
        </p:nvSpPr>
        <p:spPr bwMode="auto">
          <a:xfrm>
            <a:off x="3652838" y="836613"/>
            <a:ext cx="1343025" cy="4619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t>phits.inp</a:t>
            </a:r>
          </a:p>
        </p:txBody>
      </p:sp>
      <p:sp>
        <p:nvSpPr>
          <p:cNvPr id="7175" name="Text Box 1031"/>
          <p:cNvSpPr txBox="1">
            <a:spLocks noChangeArrowheads="1"/>
          </p:cNvSpPr>
          <p:nvPr/>
        </p:nvSpPr>
        <p:spPr bwMode="auto">
          <a:xfrm>
            <a:off x="123825" y="1052513"/>
            <a:ext cx="3306763" cy="48482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itchFamily="34" charset="0"/>
              </a:rPr>
              <a:t>file=phits.inp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itchFamily="34" charset="0"/>
              </a:rPr>
              <a:t>[ Parameters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itchFamily="34" charset="0"/>
              </a:rPr>
              <a:t>...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itchFamily="34" charset="0"/>
              </a:rPr>
              <a:t>[ S u r f a c e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Tahoma" pitchFamily="34" charset="0"/>
              </a:rPr>
              <a:t>set: c81[   64]  $ number of x pixel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Tahoma" pitchFamily="34" charset="0"/>
              </a:rPr>
              <a:t>set: c82[   64]  $ number of y pixel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Tahoma" pitchFamily="34" charset="0"/>
              </a:rPr>
              <a:t>set: c83[   20]  $ number of z pixel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Tahoma" pitchFamily="34" charset="0"/>
              </a:rPr>
              <a:t>set: c84[    0.37600] $ unit voxel x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Tahoma" pitchFamily="34" charset="0"/>
              </a:rPr>
              <a:t>set: c85[    0.37600] $ unit voxel 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Tahoma" pitchFamily="34" charset="0"/>
              </a:rPr>
              <a:t>set: c86[    0.50000] $ unit voxel z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Tahoma" pitchFamily="34" charset="0"/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Tahoma" pitchFamily="34" charset="0"/>
              </a:rPr>
              <a:t>[Surface]</a:t>
            </a:r>
            <a:endParaRPr lang="pt-BR" altLang="ja-JP" sz="140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itchFamily="34" charset="0"/>
              </a:rPr>
              <a:t>$ Unit voxel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ja-JP" sz="1400">
                <a:solidFill>
                  <a:srgbClr val="000000"/>
                </a:solidFill>
                <a:latin typeface="Tahoma" pitchFamily="34" charset="0"/>
              </a:rPr>
              <a:t> 5000 rpp -c87 -c87+c84 -c88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ja-JP" sz="1400">
                <a:solidFill>
                  <a:srgbClr val="000000"/>
                </a:solidFill>
                <a:latin typeface="Tahoma" pitchFamily="34" charset="0"/>
              </a:rPr>
              <a:t>         -c88+c85 -c89 -c89+c86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itchFamily="34" charset="0"/>
              </a:rPr>
              <a:t>$ Outer region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itchFamily="34" charset="0"/>
              </a:rPr>
              <a:t>   99 so 500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itchFamily="34" charset="0"/>
              </a:rPr>
              <a:t>$ Main Space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itchFamily="34" charset="0"/>
              </a:rPr>
              <a:t>   97 rpp -c87+c90 c87-c90 -c88+c90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itchFamily="34" charset="0"/>
              </a:rPr>
              <a:t>       c88-c90 -c89+c90 c89-c90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itchFamily="34" charset="0"/>
              </a:rPr>
              <a:t> 98  500 rpp -c87+c90 c87-c90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itchFamily="34" charset="0"/>
              </a:rPr>
              <a:t>    -c88+c90 c88-c90 -c89+c90 c89-c90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ja-JP" sz="1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176" name="テキスト ボックス 19"/>
          <p:cNvSpPr txBox="1">
            <a:spLocks noChangeArrowheads="1"/>
          </p:cNvSpPr>
          <p:nvPr/>
        </p:nvSpPr>
        <p:spPr bwMode="auto">
          <a:xfrm>
            <a:off x="1547813" y="1268413"/>
            <a:ext cx="39608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FF0000"/>
                </a:solidFill>
                <a:latin typeface="Arial" charset="0"/>
                <a:cs typeface="Arial" charset="0"/>
              </a:rPr>
              <a:t>Always 1</a:t>
            </a:r>
            <a:r>
              <a:rPr lang="en-US" altLang="ja-JP" sz="2000" baseline="30000">
                <a:solidFill>
                  <a:srgbClr val="FF0000"/>
                </a:solidFill>
                <a:latin typeface="Arial" charset="0"/>
                <a:cs typeface="Arial" charset="0"/>
              </a:rPr>
              <a:t>st</a:t>
            </a:r>
            <a:r>
              <a:rPr lang="en-US" altLang="ja-JP" sz="2000">
                <a:solidFill>
                  <a:srgbClr val="FF0000"/>
                </a:solidFill>
                <a:latin typeface="Arial" charset="0"/>
                <a:cs typeface="Arial" charset="0"/>
              </a:rPr>
              <a:t> line. Necessary for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FF0000"/>
                </a:solidFill>
                <a:latin typeface="Arial" charset="0"/>
                <a:cs typeface="Arial" charset="0"/>
              </a:rPr>
              <a:t>using “infl” command</a:t>
            </a:r>
            <a:endParaRPr lang="ja-JP" altLang="en-US" sz="200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7177" name="Text Box 1031"/>
          <p:cNvSpPr txBox="1">
            <a:spLocks noChangeArrowheads="1"/>
          </p:cNvSpPr>
          <p:nvPr/>
        </p:nvSpPr>
        <p:spPr bwMode="auto">
          <a:xfrm>
            <a:off x="5762625" y="1387475"/>
            <a:ext cx="3135313" cy="27130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itchFamily="34" charset="0"/>
              </a:rPr>
              <a:t>[ C e l l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itchFamily="34" charset="0"/>
              </a:rPr>
              <a:t>$ Material universe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itchFamily="34" charset="0"/>
              </a:rPr>
              <a:t>infl:{universe.inp}</a:t>
            </a:r>
            <a:endParaRPr lang="pt-BR" altLang="ja-JP" sz="1400">
              <a:solidFill>
                <a:srgbClr val="FF0000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itchFamily="34" charset="0"/>
              </a:rPr>
              <a:t>$ Voxel universe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itchFamily="34" charset="0"/>
              </a:rPr>
              <a:t> 5000 0 -5000 lat=1 u=5000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itchFamily="34" charset="0"/>
              </a:rPr>
              <a:t>      fill= 0:  63 0:  63 0:  19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itchFamily="34" charset="0"/>
              </a:rPr>
              <a:t> infl: { voxel.inp 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itchFamily="34" charset="0"/>
              </a:rPr>
              <a:t>$ Main space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itchFamily="34" charset="0"/>
              </a:rPr>
              <a:t>   97  0   -97 trcl=500 fill=5000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itchFamily="34" charset="0"/>
              </a:rPr>
              <a:t>   98  0   -99 #97    $ Void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itchFamily="34" charset="0"/>
              </a:rPr>
              <a:t>   99 -1    99           $ Outer region</a:t>
            </a:r>
          </a:p>
        </p:txBody>
      </p:sp>
      <p:cxnSp>
        <p:nvCxnSpPr>
          <p:cNvPr id="4" name="直線コネクタ 3"/>
          <p:cNvCxnSpPr/>
          <p:nvPr/>
        </p:nvCxnSpPr>
        <p:spPr>
          <a:xfrm>
            <a:off x="179388" y="1290638"/>
            <a:ext cx="133508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6205538" y="2924175"/>
            <a:ext cx="112553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0" name="テキスト ボックス 33"/>
          <p:cNvSpPr txBox="1">
            <a:spLocks noChangeArrowheads="1"/>
          </p:cNvSpPr>
          <p:nvPr/>
        </p:nvSpPr>
        <p:spPr bwMode="auto">
          <a:xfrm>
            <a:off x="5632450" y="4724400"/>
            <a:ext cx="3476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chemeClr val="accent2"/>
                </a:solidFill>
                <a:latin typeface="ＭＳ Ｐゴシック" pitchFamily="50" charset="-128"/>
              </a:rPr>
              <a:t>Include file command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chemeClr val="accent2"/>
                </a:solidFill>
                <a:latin typeface="ＭＳ Ｐゴシック" pitchFamily="50" charset="-128"/>
              </a:rPr>
              <a:t>Voxel data file generated as is specified in DICOM2PHITS</a:t>
            </a:r>
            <a:endParaRPr lang="ja-JP" altLang="en-US" sz="2000">
              <a:solidFill>
                <a:schemeClr val="accent2"/>
              </a:solidFill>
              <a:latin typeface="ＭＳ Ｐゴシック" pitchFamily="50" charset="-128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179388" y="1958975"/>
            <a:ext cx="2933700" cy="1347788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cxnSp>
        <p:nvCxnSpPr>
          <p:cNvPr id="41" name="カギ線コネクタ 40"/>
          <p:cNvCxnSpPr>
            <a:stCxn id="39" idx="3"/>
            <a:endCxn id="7188" idx="1"/>
          </p:cNvCxnSpPr>
          <p:nvPr/>
        </p:nvCxnSpPr>
        <p:spPr>
          <a:xfrm>
            <a:off x="3113088" y="2633663"/>
            <a:ext cx="450850" cy="446087"/>
          </a:xfrm>
          <a:prstGeom prst="bentConnector3">
            <a:avLst>
              <a:gd name="adj1" fmla="val 50000"/>
            </a:avLst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3" name="テキスト ボックス 56"/>
          <p:cNvSpPr txBox="1">
            <a:spLocks noChangeArrowheads="1"/>
          </p:cNvSpPr>
          <p:nvPr/>
        </p:nvSpPr>
        <p:spPr bwMode="auto">
          <a:xfrm>
            <a:off x="3629025" y="4265613"/>
            <a:ext cx="22383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FF0000"/>
                </a:solidFill>
                <a:latin typeface="ＭＳ Ｐゴシック" pitchFamily="50" charset="-128"/>
              </a:rPr>
              <a:t>Center of voxel phantom is set at the origin of the XYZ coordinate</a:t>
            </a:r>
          </a:p>
        </p:txBody>
      </p:sp>
      <p:cxnSp>
        <p:nvCxnSpPr>
          <p:cNvPr id="30738" name="直線矢印コネクタ 30737"/>
          <p:cNvCxnSpPr/>
          <p:nvPr/>
        </p:nvCxnSpPr>
        <p:spPr>
          <a:xfrm>
            <a:off x="6372225" y="2924175"/>
            <a:ext cx="0" cy="1800225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5" name="Text Box 5"/>
          <p:cNvSpPr txBox="1">
            <a:spLocks noChangeArrowheads="1"/>
          </p:cNvSpPr>
          <p:nvPr/>
        </p:nvSpPr>
        <p:spPr bwMode="auto">
          <a:xfrm>
            <a:off x="3276600" y="6400800"/>
            <a:ext cx="2590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t>Dicom to PHITS</a:t>
            </a:r>
          </a:p>
        </p:txBody>
      </p:sp>
      <p:sp>
        <p:nvSpPr>
          <p:cNvPr id="31" name="正方形/長方形 30"/>
          <p:cNvSpPr/>
          <p:nvPr/>
        </p:nvSpPr>
        <p:spPr>
          <a:xfrm>
            <a:off x="6061075" y="2492375"/>
            <a:ext cx="2327275" cy="257175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cxnSp>
        <p:nvCxnSpPr>
          <p:cNvPr id="36" name="カギ線コネクタ 35"/>
          <p:cNvCxnSpPr/>
          <p:nvPr/>
        </p:nvCxnSpPr>
        <p:spPr>
          <a:xfrm rot="10800000" flipV="1">
            <a:off x="5219700" y="2838450"/>
            <a:ext cx="752475" cy="241300"/>
          </a:xfrm>
          <a:prstGeom prst="bentConnector3">
            <a:avLst>
              <a:gd name="adj1" fmla="val 50000"/>
            </a:avLst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8" name="テキスト ボックス 39"/>
          <p:cNvSpPr txBox="1">
            <a:spLocks noChangeArrowheads="1"/>
          </p:cNvSpPr>
          <p:nvPr/>
        </p:nvSpPr>
        <p:spPr bwMode="auto">
          <a:xfrm>
            <a:off x="3563938" y="2417763"/>
            <a:ext cx="20161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>
                <a:solidFill>
                  <a:srgbClr val="3333CC"/>
                </a:solidFill>
                <a:latin typeface="ＭＳ Ｐゴシック" pitchFamily="50" charset="-128"/>
              </a:rPr>
              <a:t>Size and number of voxels are automatically adjusted</a:t>
            </a:r>
          </a:p>
        </p:txBody>
      </p:sp>
      <p:cxnSp>
        <p:nvCxnSpPr>
          <p:cNvPr id="27" name="直線矢印コネクタ 26"/>
          <p:cNvCxnSpPr>
            <a:endCxn id="7183" idx="1"/>
          </p:cNvCxnSpPr>
          <p:nvPr/>
        </p:nvCxnSpPr>
        <p:spPr>
          <a:xfrm flipV="1">
            <a:off x="3276600" y="4927600"/>
            <a:ext cx="352425" cy="142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6835775" y="3357563"/>
            <a:ext cx="76041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/>
          <p:nvPr/>
        </p:nvCxnSpPr>
        <p:spPr>
          <a:xfrm>
            <a:off x="7216775" y="3357563"/>
            <a:ext cx="0" cy="86995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92" name="テキスト ボックス 19"/>
          <p:cNvSpPr txBox="1">
            <a:spLocks noChangeArrowheads="1"/>
          </p:cNvSpPr>
          <p:nvPr/>
        </p:nvSpPr>
        <p:spPr bwMode="auto">
          <a:xfrm>
            <a:off x="6535738" y="4149725"/>
            <a:ext cx="2500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FF0000"/>
                </a:solidFill>
                <a:latin typeface="ＭＳ Ｐゴシック" pitchFamily="50" charset="-128"/>
              </a:rPr>
              <a:t>Transform is feasible</a:t>
            </a:r>
            <a:endParaRPr lang="ja-JP" altLang="en-US" sz="2000">
              <a:solidFill>
                <a:srgbClr val="FF0000"/>
              </a:solidFill>
              <a:latin typeface="ＭＳ Ｐゴシック" pitchFamily="50" charset="-128"/>
            </a:endParaRPr>
          </a:p>
        </p:txBody>
      </p:sp>
      <p:cxnSp>
        <p:nvCxnSpPr>
          <p:cNvPr id="28" name="直線コネクタ 27"/>
          <p:cNvCxnSpPr/>
          <p:nvPr/>
        </p:nvCxnSpPr>
        <p:spPr>
          <a:xfrm>
            <a:off x="6038850" y="2106613"/>
            <a:ext cx="1290638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94" name="テキスト ボックス 1"/>
          <p:cNvSpPr txBox="1">
            <a:spLocks noChangeArrowheads="1"/>
          </p:cNvSpPr>
          <p:nvPr/>
        </p:nvSpPr>
        <p:spPr bwMode="auto">
          <a:xfrm>
            <a:off x="112713" y="5940425"/>
            <a:ext cx="9067800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 u="sng"/>
              <a:t>Refer to “PHTS Tutorial  for making Voxel Phantom” </a:t>
            </a:r>
            <a:r>
              <a:rPr lang="en-US" altLang="ja-JP" sz="1400" u="sng"/>
              <a:t>(phits/lecture/advanced/voxel/phits-lec-voxel-jp.ppt) for details</a:t>
            </a:r>
            <a:endParaRPr lang="ja-JP" altLang="en-US" sz="1400" u="sn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36538" y="169863"/>
            <a:ext cx="8656637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Conversion table</a:t>
            </a:r>
          </a:p>
        </p:txBody>
      </p:sp>
      <p:sp>
        <p:nvSpPr>
          <p:cNvPr id="8195" name="Text Box 1031"/>
          <p:cNvSpPr txBox="1">
            <a:spLocks noChangeArrowheads="1"/>
          </p:cNvSpPr>
          <p:nvPr/>
        </p:nvSpPr>
        <p:spPr bwMode="auto">
          <a:xfrm>
            <a:off x="2413000" y="1630363"/>
            <a:ext cx="5111750" cy="43211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Table for human voxel based on W. Schneider, Phys. 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24                        ! Number of universe di 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-1000.0d0  -1.21e-3  3    ! Lowest CT value, Dens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-950.0d0   -0.26     10   ! Universe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-120.0d0   -0.927    8    ! Universe 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-82.0d0    -0.958    8    ! Universe 4  NOTE: Den   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-52.0d0    -0.985    9    ! Universe 5        [10^…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-22.0d0    -1.012    8    ! Universe 6        [g/…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1500.0d0   -1.935    11   ! Universe 24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1600.0d0                  ! Highest CT value for…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#1 Air :: Air density is used     ! Composition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14N   -75.5                       ! Element, Ele…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16O   -23.2                       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40Ar   -1.3                       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#2 Lung :: Lung density is used   ! Composition o…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1H    -10.3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12C   -10.5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14N   -3.1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…</a:t>
            </a:r>
          </a:p>
        </p:txBody>
      </p:sp>
      <p:sp>
        <p:nvSpPr>
          <p:cNvPr id="8196" name="テキスト ボックス 19"/>
          <p:cNvSpPr txBox="1">
            <a:spLocks noChangeArrowheads="1"/>
          </p:cNvSpPr>
          <p:nvPr/>
        </p:nvSpPr>
        <p:spPr bwMode="auto">
          <a:xfrm>
            <a:off x="919163" y="908050"/>
            <a:ext cx="7324725" cy="3381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b="1">
                <a:latin typeface="ＭＳ Ｐゴシック" pitchFamily="50" charset="-128"/>
              </a:rPr>
              <a:t>e.g. data/HumanVoxelTable.data</a:t>
            </a:r>
            <a:r>
              <a:rPr lang="ja-JP" altLang="en-US" sz="1600" b="1">
                <a:latin typeface="ＭＳ Ｐゴシック" pitchFamily="50" charset="-128"/>
              </a:rPr>
              <a:t> </a:t>
            </a:r>
            <a:r>
              <a:rPr lang="en-US" altLang="ja-JP" sz="1600" b="1">
                <a:solidFill>
                  <a:srgbClr val="000000"/>
                </a:solidFill>
                <a:latin typeface="ＭＳ Ｐゴシック" pitchFamily="50" charset="-128"/>
              </a:rPr>
              <a:t>[Ref. </a:t>
            </a:r>
            <a:r>
              <a:rPr lang="de-DE" altLang="ja-JP" sz="1600" b="1">
                <a:solidFill>
                  <a:srgbClr val="000000"/>
                </a:solidFill>
                <a:latin typeface="ＭＳ Ｐゴシック" pitchFamily="50" charset="-128"/>
              </a:rPr>
              <a:t>W. Schneider, Phys. Med. Biol. 45(2000)459</a:t>
            </a:r>
            <a:r>
              <a:rPr lang="en-US" altLang="ja-JP" sz="1600" b="1">
                <a:solidFill>
                  <a:srgbClr val="000000"/>
                </a:solidFill>
                <a:latin typeface="ＭＳ Ｐゴシック" pitchFamily="50" charset="-128"/>
              </a:rPr>
              <a:t>}</a:t>
            </a:r>
            <a:endParaRPr lang="ja-JP" altLang="en-US" sz="1600" b="1">
              <a:solidFill>
                <a:srgbClr val="000000"/>
              </a:solidFill>
            </a:endParaRPr>
          </a:p>
        </p:txBody>
      </p:sp>
      <p:grpSp>
        <p:nvGrpSpPr>
          <p:cNvPr id="30" name="グループ化 29"/>
          <p:cNvGrpSpPr>
            <a:grpSpLocks/>
          </p:cNvGrpSpPr>
          <p:nvPr/>
        </p:nvGrpSpPr>
        <p:grpSpPr bwMode="auto">
          <a:xfrm>
            <a:off x="3779838" y="1300163"/>
            <a:ext cx="5184775" cy="433387"/>
            <a:chOff x="3779839" y="1300163"/>
            <a:chExt cx="5184774" cy="433387"/>
          </a:xfrm>
        </p:grpSpPr>
        <p:sp>
          <p:nvSpPr>
            <p:cNvPr id="8242" name="テキスト ボックス 6"/>
            <p:cNvSpPr txBox="1">
              <a:spLocks noChangeArrowheads="1"/>
            </p:cNvSpPr>
            <p:nvPr/>
          </p:nvSpPr>
          <p:spPr bwMode="auto">
            <a:xfrm>
              <a:off x="4449763" y="1300163"/>
              <a:ext cx="4514850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000" b="1" u="sng">
                  <a:solidFill>
                    <a:srgbClr val="FF0000"/>
                  </a:solidFill>
                </a:rPr>
                <a:t>1</a:t>
              </a:r>
              <a:r>
                <a:rPr lang="en-US" altLang="ja-JP" sz="2000" b="1" u="sng" baseline="30000">
                  <a:solidFill>
                    <a:srgbClr val="FF0000"/>
                  </a:solidFill>
                </a:rPr>
                <a:t>st</a:t>
              </a:r>
              <a:r>
                <a:rPr lang="en-US" altLang="ja-JP" sz="2000" b="1" u="sng">
                  <a:solidFill>
                    <a:srgbClr val="FF0000"/>
                  </a:solidFill>
                </a:rPr>
                <a:t> line</a:t>
              </a:r>
              <a:r>
                <a:rPr lang="ja-JP" altLang="en-US" sz="2000" b="1">
                  <a:solidFill>
                    <a:srgbClr val="FF0000"/>
                  </a:solidFill>
                </a:rPr>
                <a:t>：</a:t>
              </a:r>
              <a:r>
                <a:rPr lang="en-US" altLang="ja-JP" sz="2000">
                  <a:solidFill>
                    <a:srgbClr val="FF0000"/>
                  </a:solidFill>
                </a:rPr>
                <a:t>Comment appearing at execution</a:t>
              </a:r>
            </a:p>
          </p:txBody>
        </p:sp>
        <p:cxnSp>
          <p:nvCxnSpPr>
            <p:cNvPr id="10" name="直線矢印コネクタ 9"/>
            <p:cNvCxnSpPr>
              <a:stCxn id="8242" idx="1"/>
            </p:cNvCxnSpPr>
            <p:nvPr/>
          </p:nvCxnSpPr>
          <p:spPr>
            <a:xfrm flipH="1">
              <a:off x="3779839" y="1500188"/>
              <a:ext cx="669925" cy="23336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グループ化 30"/>
          <p:cNvGrpSpPr>
            <a:grpSpLocks/>
          </p:cNvGrpSpPr>
          <p:nvPr/>
        </p:nvGrpSpPr>
        <p:grpSpPr bwMode="auto">
          <a:xfrm>
            <a:off x="215900" y="1268413"/>
            <a:ext cx="3240088" cy="722312"/>
            <a:chOff x="215900" y="1268760"/>
            <a:chExt cx="3240088" cy="721965"/>
          </a:xfrm>
        </p:grpSpPr>
        <p:sp>
          <p:nvSpPr>
            <p:cNvPr id="8240" name="テキスト ボックス 7"/>
            <p:cNvSpPr txBox="1">
              <a:spLocks noChangeArrowheads="1"/>
            </p:cNvSpPr>
            <p:nvPr/>
          </p:nvSpPr>
          <p:spPr bwMode="auto">
            <a:xfrm>
              <a:off x="215900" y="1268760"/>
              <a:ext cx="3240088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000" b="1" u="sng">
                  <a:solidFill>
                    <a:srgbClr val="FF0000"/>
                  </a:solidFill>
                </a:rPr>
                <a:t>2</a:t>
              </a:r>
              <a:r>
                <a:rPr lang="en-US" altLang="ja-JP" sz="2000" b="1" u="sng" baseline="30000">
                  <a:solidFill>
                    <a:srgbClr val="FF0000"/>
                  </a:solidFill>
                </a:rPr>
                <a:t>nd</a:t>
              </a:r>
              <a:r>
                <a:rPr lang="en-US" altLang="ja-JP" sz="2000" b="1" u="sng">
                  <a:solidFill>
                    <a:srgbClr val="FF0000"/>
                  </a:solidFill>
                </a:rPr>
                <a:t> line</a:t>
              </a:r>
              <a:r>
                <a:rPr lang="ja-JP" altLang="en-US" sz="2000" b="1">
                  <a:solidFill>
                    <a:srgbClr val="FF0000"/>
                  </a:solidFill>
                </a:rPr>
                <a:t>：</a:t>
              </a:r>
              <a:r>
                <a:rPr lang="en-US" altLang="ja-JP" sz="2000">
                  <a:solidFill>
                    <a:srgbClr val="FF0000"/>
                  </a:solidFill>
                </a:rPr>
                <a:t>Number of materials</a:t>
              </a:r>
              <a:endParaRPr lang="ja-JP" altLang="en-US" sz="2000">
                <a:solidFill>
                  <a:srgbClr val="FF0000"/>
                </a:solidFill>
              </a:endParaRPr>
            </a:p>
          </p:txBody>
        </p:sp>
        <p:cxnSp>
          <p:nvCxnSpPr>
            <p:cNvPr id="13" name="直線矢印コネクタ 12"/>
            <p:cNvCxnSpPr>
              <a:stCxn id="8240" idx="2"/>
            </p:cNvCxnSpPr>
            <p:nvPr/>
          </p:nvCxnSpPr>
          <p:spPr>
            <a:xfrm>
              <a:off x="1836738" y="1668618"/>
              <a:ext cx="574675" cy="32210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706" name="テキスト ボックス 26"/>
          <p:cNvSpPr txBox="1">
            <a:spLocks noChangeArrowheads="1"/>
          </p:cNvSpPr>
          <p:nvPr/>
        </p:nvSpPr>
        <p:spPr bwMode="auto">
          <a:xfrm>
            <a:off x="5040313" y="1990725"/>
            <a:ext cx="3708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 u="sng">
                <a:solidFill>
                  <a:srgbClr val="FF0000"/>
                </a:solidFill>
              </a:rPr>
              <a:t>3</a:t>
            </a:r>
            <a:r>
              <a:rPr lang="en-US" altLang="ja-JP" sz="2000" b="1" u="sng" baseline="30000">
                <a:solidFill>
                  <a:srgbClr val="FF0000"/>
                </a:solidFill>
              </a:rPr>
              <a:t>rd</a:t>
            </a:r>
            <a:r>
              <a:rPr lang="en-US" altLang="ja-JP" sz="2000" b="1" u="sng">
                <a:solidFill>
                  <a:srgbClr val="FF0000"/>
                </a:solidFill>
              </a:rPr>
              <a:t> line</a:t>
            </a:r>
            <a:r>
              <a:rPr lang="ja-JP" altLang="en-US" sz="2000" b="1">
                <a:solidFill>
                  <a:srgbClr val="FF0000"/>
                </a:solidFill>
              </a:rPr>
              <a:t>：</a:t>
            </a:r>
            <a:r>
              <a:rPr lang="en-US" altLang="ja-JP" sz="2000">
                <a:solidFill>
                  <a:srgbClr val="FF0000"/>
                </a:solidFill>
              </a:rPr>
              <a:t>Definition of material 1</a:t>
            </a:r>
            <a:endParaRPr lang="ja-JP" altLang="en-US" sz="2000">
              <a:solidFill>
                <a:srgbClr val="FF0000"/>
              </a:solidFill>
            </a:endParaRPr>
          </a:p>
        </p:txBody>
      </p:sp>
      <p:grpSp>
        <p:nvGrpSpPr>
          <p:cNvPr id="50" name="グループ化 49"/>
          <p:cNvGrpSpPr>
            <a:grpSpLocks/>
          </p:cNvGrpSpPr>
          <p:nvPr/>
        </p:nvGrpSpPr>
        <p:grpSpPr bwMode="auto">
          <a:xfrm>
            <a:off x="33338" y="2133600"/>
            <a:ext cx="7312025" cy="904875"/>
            <a:chOff x="33561" y="2133600"/>
            <a:chExt cx="7311802" cy="904935"/>
          </a:xfrm>
        </p:grpSpPr>
        <p:grpSp>
          <p:nvGrpSpPr>
            <p:cNvPr id="8228" name="グループ化 40"/>
            <p:cNvGrpSpPr>
              <a:grpSpLocks/>
            </p:cNvGrpSpPr>
            <p:nvPr/>
          </p:nvGrpSpPr>
          <p:grpSpPr bwMode="auto">
            <a:xfrm>
              <a:off x="33561" y="2133600"/>
              <a:ext cx="3314477" cy="473135"/>
              <a:chOff x="33561" y="2133600"/>
              <a:chExt cx="3314477" cy="473135"/>
            </a:xfrm>
          </p:grpSpPr>
          <p:sp>
            <p:nvSpPr>
              <p:cNvPr id="8237" name="テキスト ボックス 14"/>
              <p:cNvSpPr txBox="1">
                <a:spLocks noChangeArrowheads="1"/>
              </p:cNvSpPr>
              <p:nvPr/>
            </p:nvSpPr>
            <p:spPr bwMode="auto">
              <a:xfrm>
                <a:off x="33561" y="2190780"/>
                <a:ext cx="2162175" cy="4159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2000" b="1">
                    <a:solidFill>
                      <a:srgbClr val="0000FF"/>
                    </a:solidFill>
                  </a:rPr>
                  <a:t>Smallest CT value</a:t>
                </a:r>
                <a:endParaRPr lang="ja-JP" altLang="en-US" sz="20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32" name="角丸四角形 31"/>
              <p:cNvSpPr/>
              <p:nvPr/>
            </p:nvSpPr>
            <p:spPr>
              <a:xfrm>
                <a:off x="2484586" y="2133600"/>
                <a:ext cx="863574" cy="201626"/>
              </a:xfrm>
              <a:prstGeom prst="roundRect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/>
              </a:p>
            </p:txBody>
          </p:sp>
          <p:cxnSp>
            <p:nvCxnSpPr>
              <p:cNvPr id="36" name="直線矢印コネクタ 35"/>
              <p:cNvCxnSpPr>
                <a:stCxn id="8237" idx="3"/>
              </p:cNvCxnSpPr>
              <p:nvPr/>
            </p:nvCxnSpPr>
            <p:spPr>
              <a:xfrm flipV="1">
                <a:off x="2195670" y="2320937"/>
                <a:ext cx="288916" cy="77793"/>
              </a:xfrm>
              <a:prstGeom prst="straightConnector1">
                <a:avLst/>
              </a:prstGeom>
              <a:ln w="28575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29" name="グループ化 39"/>
            <p:cNvGrpSpPr>
              <a:grpSpLocks/>
            </p:cNvGrpSpPr>
            <p:nvPr/>
          </p:nvGrpSpPr>
          <p:grpSpPr bwMode="auto">
            <a:xfrm>
              <a:off x="3262313" y="2133600"/>
              <a:ext cx="1050925" cy="890647"/>
              <a:chOff x="3262313" y="2133600"/>
              <a:chExt cx="1050925" cy="890647"/>
            </a:xfrm>
          </p:grpSpPr>
          <p:sp>
            <p:nvSpPr>
              <p:cNvPr id="8234" name="テキスト ボックス 28"/>
              <p:cNvSpPr txBox="1">
                <a:spLocks noChangeArrowheads="1"/>
              </p:cNvSpPr>
              <p:nvPr/>
            </p:nvSpPr>
            <p:spPr bwMode="auto">
              <a:xfrm>
                <a:off x="3262313" y="2624137"/>
                <a:ext cx="1050925" cy="4001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2000" b="1">
                    <a:solidFill>
                      <a:srgbClr val="0000FF"/>
                    </a:solidFill>
                  </a:rPr>
                  <a:t>Density</a:t>
                </a:r>
                <a:endParaRPr lang="ja-JP" altLang="en-US" sz="20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33" name="角丸四角形 32"/>
              <p:cNvSpPr/>
              <p:nvPr/>
            </p:nvSpPr>
            <p:spPr>
              <a:xfrm>
                <a:off x="3492618" y="2133600"/>
                <a:ext cx="766740" cy="201626"/>
              </a:xfrm>
              <a:prstGeom prst="roundRect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/>
              </a:p>
            </p:txBody>
          </p:sp>
          <p:cxnSp>
            <p:nvCxnSpPr>
              <p:cNvPr id="38" name="直線矢印コネクタ 37"/>
              <p:cNvCxnSpPr>
                <a:stCxn id="8234" idx="0"/>
              </p:cNvCxnSpPr>
              <p:nvPr/>
            </p:nvCxnSpPr>
            <p:spPr>
              <a:xfrm flipV="1">
                <a:off x="3787884" y="2390792"/>
                <a:ext cx="87310" cy="233378"/>
              </a:xfrm>
              <a:prstGeom prst="straightConnector1">
                <a:avLst/>
              </a:prstGeom>
              <a:ln w="28575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30" name="グループ化 36"/>
            <p:cNvGrpSpPr>
              <a:grpSpLocks/>
            </p:cNvGrpSpPr>
            <p:nvPr/>
          </p:nvGrpSpPr>
          <p:grpSpPr bwMode="auto">
            <a:xfrm>
              <a:off x="4356100" y="2133600"/>
              <a:ext cx="2989263" cy="904935"/>
              <a:chOff x="4356100" y="2133600"/>
              <a:chExt cx="2989263" cy="904935"/>
            </a:xfrm>
          </p:grpSpPr>
          <p:sp>
            <p:nvSpPr>
              <p:cNvPr id="34" name="角丸四角形 33"/>
              <p:cNvSpPr/>
              <p:nvPr/>
            </p:nvSpPr>
            <p:spPr>
              <a:xfrm>
                <a:off x="4356191" y="2133600"/>
                <a:ext cx="207957" cy="201626"/>
              </a:xfrm>
              <a:prstGeom prst="roundRect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/>
              </a:p>
            </p:txBody>
          </p:sp>
          <p:sp>
            <p:nvSpPr>
              <p:cNvPr id="8232" name="テキスト ボックス 29"/>
              <p:cNvSpPr txBox="1">
                <a:spLocks noChangeArrowheads="1"/>
              </p:cNvSpPr>
              <p:nvPr/>
            </p:nvSpPr>
            <p:spPr bwMode="auto">
              <a:xfrm>
                <a:off x="4924425" y="2638425"/>
                <a:ext cx="2420938" cy="4001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2000" b="1">
                    <a:solidFill>
                      <a:srgbClr val="0000FF"/>
                    </a:solidFill>
                  </a:rPr>
                  <a:t>Number of elements</a:t>
                </a:r>
                <a:endParaRPr lang="ja-JP" altLang="en-US" sz="2000" b="1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39" name="直線矢印コネクタ 38"/>
              <p:cNvCxnSpPr/>
              <p:nvPr/>
            </p:nvCxnSpPr>
            <p:spPr>
              <a:xfrm flipH="1" flipV="1">
                <a:off x="4564148" y="2320937"/>
                <a:ext cx="360351" cy="317521"/>
              </a:xfrm>
              <a:prstGeom prst="straightConnector1">
                <a:avLst/>
              </a:prstGeom>
              <a:ln w="28575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9715" name="テキスト ボックス 41"/>
          <p:cNvSpPr txBox="1">
            <a:spLocks noChangeArrowheads="1"/>
          </p:cNvSpPr>
          <p:nvPr/>
        </p:nvSpPr>
        <p:spPr bwMode="auto">
          <a:xfrm>
            <a:off x="34925" y="2566988"/>
            <a:ext cx="23193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/>
              <a:t>-1000</a:t>
            </a:r>
            <a:r>
              <a:rPr lang="ja-JP" altLang="en-US" sz="1600"/>
              <a:t> </a:t>
            </a:r>
            <a:r>
              <a:rPr lang="en-US" altLang="ja-JP" sz="1600">
                <a:sym typeface="Symbol" pitchFamily="18" charset="2"/>
              </a:rPr>
              <a:t> material 1</a:t>
            </a:r>
            <a:r>
              <a:rPr lang="ja-JP" altLang="en-US" sz="1600"/>
              <a:t> </a:t>
            </a:r>
            <a:r>
              <a:rPr lang="en-US" altLang="ja-JP" sz="1600"/>
              <a:t>&lt; -950</a:t>
            </a:r>
            <a:endParaRPr lang="ja-JP" altLang="en-US" sz="1600"/>
          </a:p>
        </p:txBody>
      </p:sp>
      <p:grpSp>
        <p:nvGrpSpPr>
          <p:cNvPr id="42" name="グループ化 41"/>
          <p:cNvGrpSpPr>
            <a:grpSpLocks/>
          </p:cNvGrpSpPr>
          <p:nvPr/>
        </p:nvGrpSpPr>
        <p:grpSpPr bwMode="auto">
          <a:xfrm>
            <a:off x="6350" y="2936875"/>
            <a:ext cx="3341688" cy="1069975"/>
            <a:chOff x="6697" y="2937138"/>
            <a:chExt cx="3341341" cy="1069712"/>
          </a:xfrm>
        </p:grpSpPr>
        <p:sp>
          <p:nvSpPr>
            <p:cNvPr id="43" name="角丸四角形 42"/>
            <p:cNvSpPr/>
            <p:nvPr/>
          </p:nvSpPr>
          <p:spPr>
            <a:xfrm>
              <a:off x="2484528" y="3806874"/>
              <a:ext cx="863510" cy="199976"/>
            </a:xfrm>
            <a:prstGeom prst="round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/>
            </a:p>
          </p:txBody>
        </p:sp>
        <p:sp>
          <p:nvSpPr>
            <p:cNvPr id="8226" name="テキスト ボックス 44"/>
            <p:cNvSpPr txBox="1">
              <a:spLocks noChangeArrowheads="1"/>
            </p:cNvSpPr>
            <p:nvPr/>
          </p:nvSpPr>
          <p:spPr bwMode="auto">
            <a:xfrm>
              <a:off x="6697" y="2937138"/>
              <a:ext cx="2405063" cy="707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000" b="1">
                  <a:solidFill>
                    <a:srgbClr val="0000FF"/>
                  </a:solidFill>
                </a:rPr>
                <a:t>Largest CT value for the last material</a:t>
              </a:r>
              <a:endParaRPr lang="ja-JP" altLang="en-US" sz="2000" b="1">
                <a:solidFill>
                  <a:srgbClr val="0000FF"/>
                </a:solidFill>
              </a:endParaRPr>
            </a:p>
          </p:txBody>
        </p:sp>
        <p:cxnSp>
          <p:nvCxnSpPr>
            <p:cNvPr id="46" name="直線矢印コネクタ 45"/>
            <p:cNvCxnSpPr>
              <a:endCxn id="8195" idx="1"/>
            </p:cNvCxnSpPr>
            <p:nvPr/>
          </p:nvCxnSpPr>
          <p:spPr>
            <a:xfrm>
              <a:off x="1940071" y="3644989"/>
              <a:ext cx="473026" cy="146014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グループ化 47"/>
          <p:cNvGrpSpPr>
            <a:grpSpLocks/>
          </p:cNvGrpSpPr>
          <p:nvPr/>
        </p:nvGrpSpPr>
        <p:grpSpPr bwMode="auto">
          <a:xfrm>
            <a:off x="5148263" y="3967163"/>
            <a:ext cx="3744912" cy="407987"/>
            <a:chOff x="5148263" y="3967162"/>
            <a:chExt cx="3744913" cy="407987"/>
          </a:xfrm>
        </p:grpSpPr>
        <p:sp>
          <p:nvSpPr>
            <p:cNvPr id="8223" name="テキスト ボックス 49"/>
            <p:cNvSpPr txBox="1">
              <a:spLocks noChangeArrowheads="1"/>
            </p:cNvSpPr>
            <p:nvPr/>
          </p:nvSpPr>
          <p:spPr bwMode="auto">
            <a:xfrm>
              <a:off x="5724526" y="3967162"/>
              <a:ext cx="3168650" cy="4079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000">
                  <a:solidFill>
                    <a:srgbClr val="FF0000"/>
                  </a:solidFill>
                </a:rPr>
                <a:t>Partition line</a:t>
              </a:r>
              <a:r>
                <a:rPr lang="ja-JP" altLang="en-US" sz="2000">
                  <a:solidFill>
                    <a:srgbClr val="FF0000"/>
                  </a:solidFill>
                </a:rPr>
                <a:t>：</a:t>
              </a:r>
              <a:r>
                <a:rPr lang="en-US" altLang="ja-JP" sz="2000">
                  <a:solidFill>
                    <a:srgbClr val="FF0000"/>
                  </a:solidFill>
                </a:rPr>
                <a:t>starting with #</a:t>
              </a:r>
              <a:endParaRPr lang="ja-JP" altLang="en-US" sz="2000">
                <a:solidFill>
                  <a:srgbClr val="FF0000"/>
                </a:solidFill>
              </a:endParaRPr>
            </a:p>
          </p:txBody>
        </p:sp>
        <p:cxnSp>
          <p:nvCxnSpPr>
            <p:cNvPr id="54" name="直線矢印コネクタ 53"/>
            <p:cNvCxnSpPr/>
            <p:nvPr/>
          </p:nvCxnSpPr>
          <p:spPr>
            <a:xfrm flipH="1">
              <a:off x="5148263" y="4151312"/>
              <a:ext cx="573087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グループ化 48"/>
          <p:cNvGrpSpPr>
            <a:grpSpLocks/>
          </p:cNvGrpSpPr>
          <p:nvPr/>
        </p:nvGrpSpPr>
        <p:grpSpPr bwMode="auto">
          <a:xfrm>
            <a:off x="468313" y="4292600"/>
            <a:ext cx="1943100" cy="708025"/>
            <a:chOff x="467965" y="4293096"/>
            <a:chExt cx="1943448" cy="707886"/>
          </a:xfrm>
        </p:grpSpPr>
        <p:sp>
          <p:nvSpPr>
            <p:cNvPr id="59" name="左中かっこ 58"/>
            <p:cNvSpPr/>
            <p:nvPr/>
          </p:nvSpPr>
          <p:spPr>
            <a:xfrm>
              <a:off x="2124024" y="4294684"/>
              <a:ext cx="287389" cy="504726"/>
            </a:xfrm>
            <a:prstGeom prst="lef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/>
            </a:p>
          </p:txBody>
        </p:sp>
        <p:sp>
          <p:nvSpPr>
            <p:cNvPr id="8222" name="テキスト ボックス 59"/>
            <p:cNvSpPr txBox="1">
              <a:spLocks noChangeArrowheads="1"/>
            </p:cNvSpPr>
            <p:nvPr/>
          </p:nvSpPr>
          <p:spPr bwMode="auto">
            <a:xfrm>
              <a:off x="467965" y="4293096"/>
              <a:ext cx="1655763" cy="707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000">
                  <a:solidFill>
                    <a:srgbClr val="FF0000"/>
                  </a:solidFill>
                </a:rPr>
                <a:t>Composition of material 1</a:t>
              </a:r>
              <a:endParaRPr lang="ja-JP" altLang="en-US" sz="2000">
                <a:solidFill>
                  <a:srgbClr val="FF0000"/>
                </a:solidFill>
              </a:endParaRPr>
            </a:p>
          </p:txBody>
        </p:sp>
      </p:grpSp>
      <p:grpSp>
        <p:nvGrpSpPr>
          <p:cNvPr id="47" name="グループ化 46"/>
          <p:cNvGrpSpPr>
            <a:grpSpLocks/>
          </p:cNvGrpSpPr>
          <p:nvPr/>
        </p:nvGrpSpPr>
        <p:grpSpPr bwMode="auto">
          <a:xfrm>
            <a:off x="5364163" y="4830763"/>
            <a:ext cx="3671887" cy="400050"/>
            <a:chOff x="5364163" y="4830763"/>
            <a:chExt cx="3671887" cy="400110"/>
          </a:xfrm>
        </p:grpSpPr>
        <p:sp>
          <p:nvSpPr>
            <p:cNvPr id="8219" name="テキスト ボックス 60"/>
            <p:cNvSpPr txBox="1">
              <a:spLocks noChangeArrowheads="1"/>
            </p:cNvSpPr>
            <p:nvPr/>
          </p:nvSpPr>
          <p:spPr bwMode="auto">
            <a:xfrm>
              <a:off x="5724525" y="4830763"/>
              <a:ext cx="3311525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000">
                  <a:solidFill>
                    <a:srgbClr val="FF0000"/>
                  </a:solidFill>
                </a:rPr>
                <a:t>Partition line</a:t>
              </a:r>
              <a:r>
                <a:rPr lang="ja-JP" altLang="en-US" sz="2000">
                  <a:solidFill>
                    <a:srgbClr val="FF0000"/>
                  </a:solidFill>
                </a:rPr>
                <a:t>：</a:t>
              </a:r>
              <a:r>
                <a:rPr lang="en-US" altLang="ja-JP" sz="2000">
                  <a:solidFill>
                    <a:srgbClr val="FF0000"/>
                  </a:solidFill>
                </a:rPr>
                <a:t>starting with #</a:t>
              </a:r>
              <a:endParaRPr lang="ja-JP" altLang="en-US" sz="2000">
                <a:solidFill>
                  <a:srgbClr val="FF0000"/>
                </a:solidFill>
              </a:endParaRPr>
            </a:p>
          </p:txBody>
        </p:sp>
        <p:cxnSp>
          <p:nvCxnSpPr>
            <p:cNvPr id="62" name="直線矢印コネクタ 61"/>
            <p:cNvCxnSpPr>
              <a:stCxn id="8219" idx="1"/>
            </p:cNvCxnSpPr>
            <p:nvPr/>
          </p:nvCxnSpPr>
          <p:spPr>
            <a:xfrm flipH="1" flipV="1">
              <a:off x="5364163" y="5014941"/>
              <a:ext cx="360362" cy="1587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グループ化 44"/>
          <p:cNvGrpSpPr>
            <a:grpSpLocks/>
          </p:cNvGrpSpPr>
          <p:nvPr/>
        </p:nvGrpSpPr>
        <p:grpSpPr bwMode="auto">
          <a:xfrm>
            <a:off x="2987675" y="4222750"/>
            <a:ext cx="6121400" cy="1477963"/>
            <a:chOff x="2987675" y="4222750"/>
            <a:chExt cx="6120829" cy="1478568"/>
          </a:xfrm>
        </p:grpSpPr>
        <p:sp>
          <p:nvSpPr>
            <p:cNvPr id="67" name="角丸四角形 66"/>
            <p:cNvSpPr/>
            <p:nvPr/>
          </p:nvSpPr>
          <p:spPr>
            <a:xfrm>
              <a:off x="2987675" y="4222750"/>
              <a:ext cx="576209" cy="215988"/>
            </a:xfrm>
            <a:prstGeom prst="round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/>
            </a:p>
          </p:txBody>
        </p:sp>
        <p:sp>
          <p:nvSpPr>
            <p:cNvPr id="8217" name="テキスト ボックス 67"/>
            <p:cNvSpPr txBox="1">
              <a:spLocks noChangeArrowheads="1"/>
            </p:cNvSpPr>
            <p:nvPr/>
          </p:nvSpPr>
          <p:spPr bwMode="auto">
            <a:xfrm>
              <a:off x="3728467" y="5301208"/>
              <a:ext cx="5380037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000" b="1">
                  <a:solidFill>
                    <a:srgbClr val="0000FF"/>
                  </a:solidFill>
                </a:rPr>
                <a:t>Ratio: &gt; 0 particle density ratio, &lt;0 weight ratio </a:t>
              </a:r>
              <a:endParaRPr lang="ja-JP" altLang="en-US" sz="2000" b="1">
                <a:solidFill>
                  <a:srgbClr val="0000FF"/>
                </a:solidFill>
              </a:endParaRPr>
            </a:p>
          </p:txBody>
        </p:sp>
        <p:cxnSp>
          <p:nvCxnSpPr>
            <p:cNvPr id="70" name="直線矢印コネクタ 69"/>
            <p:cNvCxnSpPr/>
            <p:nvPr/>
          </p:nvCxnSpPr>
          <p:spPr>
            <a:xfrm flipH="1" flipV="1">
              <a:off x="3384513" y="4438738"/>
              <a:ext cx="360329" cy="862366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グループ化 43"/>
          <p:cNvGrpSpPr>
            <a:grpSpLocks/>
          </p:cNvGrpSpPr>
          <p:nvPr/>
        </p:nvGrpSpPr>
        <p:grpSpPr bwMode="auto">
          <a:xfrm>
            <a:off x="827088" y="3933825"/>
            <a:ext cx="2016125" cy="504825"/>
            <a:chOff x="827088" y="3933825"/>
            <a:chExt cx="2016125" cy="504825"/>
          </a:xfrm>
        </p:grpSpPr>
        <p:sp>
          <p:nvSpPr>
            <p:cNvPr id="64" name="角丸四角形 63"/>
            <p:cNvSpPr/>
            <p:nvPr/>
          </p:nvSpPr>
          <p:spPr>
            <a:xfrm>
              <a:off x="2411413" y="4238625"/>
              <a:ext cx="431800" cy="200025"/>
            </a:xfrm>
            <a:prstGeom prst="round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/>
            </a:p>
          </p:txBody>
        </p:sp>
        <p:sp>
          <p:nvSpPr>
            <p:cNvPr id="8214" name="テキスト ボックス 72"/>
            <p:cNvSpPr txBox="1">
              <a:spLocks noChangeArrowheads="1"/>
            </p:cNvSpPr>
            <p:nvPr/>
          </p:nvSpPr>
          <p:spPr bwMode="auto">
            <a:xfrm>
              <a:off x="827088" y="3933825"/>
              <a:ext cx="1112837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000" b="1">
                  <a:solidFill>
                    <a:srgbClr val="0000FF"/>
                  </a:solidFill>
                </a:rPr>
                <a:t>Element</a:t>
              </a:r>
              <a:endParaRPr lang="ja-JP" altLang="en-US" sz="2000" b="1">
                <a:solidFill>
                  <a:srgbClr val="0000FF"/>
                </a:solidFill>
              </a:endParaRPr>
            </a:p>
          </p:txBody>
        </p:sp>
        <p:cxnSp>
          <p:nvCxnSpPr>
            <p:cNvPr id="74" name="直線矢印コネクタ 73"/>
            <p:cNvCxnSpPr>
              <a:stCxn id="8214" idx="3"/>
              <a:endCxn id="59" idx="0"/>
            </p:cNvCxnSpPr>
            <p:nvPr/>
          </p:nvCxnSpPr>
          <p:spPr>
            <a:xfrm>
              <a:off x="1939925" y="4133850"/>
              <a:ext cx="471488" cy="160338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731" name="テキスト ボックス 29"/>
          <p:cNvSpPr txBox="1">
            <a:spLocks noChangeArrowheads="1"/>
          </p:cNvSpPr>
          <p:nvPr/>
        </p:nvSpPr>
        <p:spPr bwMode="auto">
          <a:xfrm>
            <a:off x="1042988" y="5786438"/>
            <a:ext cx="7416800" cy="52387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b="1"/>
              <a:t>&lt; Smallest CT value of material 1</a:t>
            </a:r>
            <a:r>
              <a:rPr lang="ja-JP" altLang="en-US" sz="1400" b="1"/>
              <a:t>          </a:t>
            </a:r>
            <a:r>
              <a:rPr lang="en-US" altLang="ja-JP" sz="1400" b="1"/>
              <a:t>=&gt; Show warning msg. and substitute material 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b="1"/>
              <a:t>&gt; Largest CT value of the last material =&gt; Show warning msg. and substitute the last material</a:t>
            </a:r>
          </a:p>
        </p:txBody>
      </p:sp>
      <p:pic>
        <p:nvPicPr>
          <p:cNvPr id="820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0" name="Rectangle 4"/>
          <p:cNvSpPr>
            <a:spLocks noChangeArrowheads="1"/>
          </p:cNvSpPr>
          <p:nvPr/>
        </p:nvSpPr>
        <p:spPr bwMode="auto">
          <a:xfrm>
            <a:off x="0" y="6329363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8211" name="Text Box 6"/>
          <p:cNvSpPr txBox="1">
            <a:spLocks noChangeArrowheads="1"/>
          </p:cNvSpPr>
          <p:nvPr/>
        </p:nvSpPr>
        <p:spPr bwMode="auto">
          <a:xfrm>
            <a:off x="8153400" y="64008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t>21</a:t>
            </a:r>
          </a:p>
        </p:txBody>
      </p:sp>
      <p:sp>
        <p:nvSpPr>
          <p:cNvPr id="8212" name="Text Box 5"/>
          <p:cNvSpPr txBox="1">
            <a:spLocks noChangeArrowheads="1"/>
          </p:cNvSpPr>
          <p:nvPr/>
        </p:nvSpPr>
        <p:spPr bwMode="auto">
          <a:xfrm>
            <a:off x="3205163" y="6400800"/>
            <a:ext cx="3167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t>Conversion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6" grpId="0" animBg="1"/>
      <p:bldP spid="29715" grpId="0"/>
      <p:bldP spid="297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0" y="6329363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8153400" y="64008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2FE41510-7321-4556-99D5-6E39ECD67AEE}" type="slidenum"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8</a:t>
            </a:fld>
            <a:endParaRPr lang="en-US" altLang="ja-JP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9221" name="Text Box 1030"/>
          <p:cNvSpPr txBox="1">
            <a:spLocks noChangeArrowheads="1"/>
          </p:cNvSpPr>
          <p:nvPr/>
        </p:nvSpPr>
        <p:spPr bwMode="auto">
          <a:xfrm>
            <a:off x="1547813" y="1028700"/>
            <a:ext cx="1495425" cy="4603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t>icntl = 11</a:t>
            </a:r>
          </a:p>
        </p:txBody>
      </p:sp>
      <p:sp>
        <p:nvSpPr>
          <p:cNvPr id="9222" name="Text Box 1030"/>
          <p:cNvSpPr txBox="1">
            <a:spLocks noChangeArrowheads="1"/>
          </p:cNvSpPr>
          <p:nvPr/>
        </p:nvSpPr>
        <p:spPr bwMode="auto">
          <a:xfrm>
            <a:off x="6084888" y="1028700"/>
            <a:ext cx="1327150" cy="4619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t>icntl = 8</a:t>
            </a:r>
          </a:p>
        </p:txBody>
      </p:sp>
      <p:sp>
        <p:nvSpPr>
          <p:cNvPr id="9223" name="テキスト ボックス 13"/>
          <p:cNvSpPr txBox="1">
            <a:spLocks noChangeArrowheads="1"/>
          </p:cNvSpPr>
          <p:nvPr/>
        </p:nvSpPr>
        <p:spPr bwMode="auto">
          <a:xfrm>
            <a:off x="1574800" y="5732463"/>
            <a:ext cx="1441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2D2DB9"/>
                </a:solidFill>
              </a:rPr>
              <a:t>CT3D.eps</a:t>
            </a:r>
            <a:endParaRPr lang="ja-JP" altLang="en-US" sz="2400">
              <a:solidFill>
                <a:srgbClr val="2D2DB9"/>
              </a:solidFill>
            </a:endParaRPr>
          </a:p>
        </p:txBody>
      </p:sp>
      <p:sp>
        <p:nvSpPr>
          <p:cNvPr id="9224" name="テキスト ボックス 14"/>
          <p:cNvSpPr txBox="1">
            <a:spLocks noChangeArrowheads="1"/>
          </p:cNvSpPr>
          <p:nvPr/>
        </p:nvSpPr>
        <p:spPr bwMode="auto">
          <a:xfrm>
            <a:off x="6113463" y="5751513"/>
            <a:ext cx="2039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2D2DB9"/>
                </a:solidFill>
              </a:rPr>
              <a:t>deposit-xy.eps</a:t>
            </a:r>
            <a:endParaRPr lang="ja-JP" altLang="en-US" sz="2400">
              <a:solidFill>
                <a:srgbClr val="2D2DB9"/>
              </a:solidFill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2174875" y="0"/>
            <a:ext cx="49815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4800" kern="0" dirty="0" smtClean="0">
                <a:latin typeface="Arial" charset="0"/>
                <a:cs typeface="Arial" charset="0"/>
              </a:rPr>
              <a:t>Geometry check</a:t>
            </a:r>
          </a:p>
        </p:txBody>
      </p:sp>
      <p:sp>
        <p:nvSpPr>
          <p:cNvPr id="9226" name="Text Box 5"/>
          <p:cNvSpPr txBox="1">
            <a:spLocks noChangeArrowheads="1"/>
          </p:cNvSpPr>
          <p:nvPr/>
        </p:nvSpPr>
        <p:spPr bwMode="auto">
          <a:xfrm>
            <a:off x="3205163" y="6400800"/>
            <a:ext cx="3167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t>Geometry check</a:t>
            </a:r>
          </a:p>
        </p:txBody>
      </p:sp>
      <p:pic>
        <p:nvPicPr>
          <p:cNvPr id="9227" name="図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1557338"/>
            <a:ext cx="3949700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図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1670050"/>
            <a:ext cx="4143375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051"/>
          <p:cNvSpPr>
            <a:spLocks noChangeArrowheads="1"/>
          </p:cNvSpPr>
          <p:nvPr/>
        </p:nvSpPr>
        <p:spPr bwMode="auto">
          <a:xfrm>
            <a:off x="468313" y="836613"/>
            <a:ext cx="8135937" cy="2730500"/>
          </a:xfrm>
          <a:prstGeom prst="roundRect">
            <a:avLst>
              <a:gd name="adj" fmla="val 5560"/>
            </a:avLst>
          </a:prstGeom>
          <a:solidFill>
            <a:srgbClr val="CCFFFF"/>
          </a:solidFill>
          <a:ln w="381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ja-JP" altLang="en-US" sz="2400">
              <a:solidFill>
                <a:srgbClr val="000000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9050" y="6230938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8153400" y="64008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A47C74A5-DA17-4968-AF8A-472CACBE2FE8}" type="slidenum"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9</a:t>
            </a:fld>
            <a:endParaRPr lang="en-US" altLang="ja-JP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0246" name="Text Box 1030"/>
          <p:cNvSpPr txBox="1">
            <a:spLocks noChangeArrowheads="1"/>
          </p:cNvSpPr>
          <p:nvPr/>
        </p:nvSpPr>
        <p:spPr bwMode="auto">
          <a:xfrm>
            <a:off x="3394075" y="836613"/>
            <a:ext cx="1962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3333CC"/>
                </a:solidFill>
                <a:latin typeface="Tahoma" pitchFamily="34" charset="0"/>
              </a:rPr>
              <a:t>dicom2phits.inp</a:t>
            </a:r>
          </a:p>
        </p:txBody>
      </p:sp>
      <p:sp>
        <p:nvSpPr>
          <p:cNvPr id="10247" name="Text Box 1031"/>
          <p:cNvSpPr txBox="1">
            <a:spLocks noChangeArrowheads="1"/>
          </p:cNvSpPr>
          <p:nvPr/>
        </p:nvSpPr>
        <p:spPr bwMode="auto">
          <a:xfrm>
            <a:off x="620713" y="1243013"/>
            <a:ext cx="7704137" cy="197008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DICOM2PHITS input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"data/HumanVoxelTable.data" ! File for conversion of human voxel data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"work/DICOM/"               ! DICOM file directory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"work/PHITSinput/"          ! Filename for voxel include file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b="1">
                <a:solidFill>
                  <a:srgbClr val="FF0000"/>
                </a:solidFill>
                <a:latin typeface="HGｺﾞｼｯｸM" pitchFamily="49" charset="-128"/>
                <a:ea typeface="HGｺﾞｼｯｸM" pitchFamily="49" charset="-128"/>
              </a:rPr>
              <a:t>2 19                        </a:t>
            </a: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! </a:t>
            </a:r>
            <a:r>
              <a:rPr lang="en-US" altLang="ja-JP" sz="1400" b="1">
                <a:solidFill>
                  <a:srgbClr val="FF0000"/>
                </a:solidFill>
                <a:latin typeface="HGｺﾞｼｯｸM" pitchFamily="49" charset="-128"/>
                <a:ea typeface="HGｺﾞｼｯｸM" pitchFamily="49" charset="-128"/>
              </a:rPr>
              <a:t>Minimum slice number, Maximum slice number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b="1">
                <a:solidFill>
                  <a:srgbClr val="FF0000"/>
                </a:solidFill>
                <a:latin typeface="HGｺﾞｼｯｸM" pitchFamily="49" charset="-128"/>
                <a:ea typeface="HGｺﾞｼｯｸM" pitchFamily="49" charset="-128"/>
              </a:rPr>
              <a:t>70 430 90 460               </a:t>
            </a: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! </a:t>
            </a:r>
            <a:r>
              <a:rPr lang="en-US" altLang="ja-JP" sz="1400" b="1">
                <a:solidFill>
                  <a:srgbClr val="FF0000"/>
                </a:solidFill>
                <a:latin typeface="HGｺﾞｼｯｸM" pitchFamily="49" charset="-128"/>
                <a:ea typeface="HGｺﾞｼｯｸM" pitchFamily="49" charset="-128"/>
              </a:rPr>
              <a:t>Clipping: Nxmin, Nxmax, Nymin, Nymax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8 8 1                       ! Coarse graining: Nxc, Nyc, Nzc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b="1">
                <a:solidFill>
                  <a:srgbClr val="FF0000"/>
                </a:solidFill>
                <a:latin typeface="HGｺﾞｼｯｸM" pitchFamily="49" charset="-128"/>
                <a:ea typeface="HGｺﾞｼｯｸM" pitchFamily="49" charset="-128"/>
              </a:rPr>
              <a:t>1</a:t>
            </a: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                           ! Origin 0:Voxel center </a:t>
            </a:r>
            <a:r>
              <a:rPr lang="en-US" altLang="ja-JP" sz="1400" b="1">
                <a:solidFill>
                  <a:srgbClr val="FF0000"/>
                </a:solidFill>
                <a:latin typeface="HGｺﾞｼｯｸM" pitchFamily="49" charset="-128"/>
                <a:ea typeface="HGｺﾞｼｯｸM" pitchFamily="49" charset="-128"/>
              </a:rPr>
              <a:t>1:DICOM center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2                           ! PHITS parameter: 1:PhotonTherapy 2:Particle Therapy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400">
              <a:solidFill>
                <a:srgbClr val="000000"/>
              </a:solidFill>
              <a:latin typeface="HGｺﾞｼｯｸM" pitchFamily="49" charset="-128"/>
              <a:ea typeface="HGｺﾞｼｯｸM" pitchFamily="49" charset="-128"/>
            </a:endParaRPr>
          </a:p>
        </p:txBody>
      </p:sp>
      <p:sp>
        <p:nvSpPr>
          <p:cNvPr id="10248" name="テキスト ボックス 19"/>
          <p:cNvSpPr txBox="1">
            <a:spLocks noChangeArrowheads="1"/>
          </p:cNvSpPr>
          <p:nvPr/>
        </p:nvSpPr>
        <p:spPr bwMode="auto">
          <a:xfrm>
            <a:off x="5724525" y="5821363"/>
            <a:ext cx="2024063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2D2DB9"/>
                </a:solidFill>
              </a:rPr>
              <a:t>deposit-xy.eps</a:t>
            </a:r>
            <a:endParaRPr lang="ja-JP" altLang="en-US" sz="2000">
              <a:solidFill>
                <a:srgbClr val="2D2DB9"/>
              </a:solidFill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395288" y="0"/>
            <a:ext cx="847725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4800" kern="0" smtClean="0">
                <a:latin typeface="Arial" charset="0"/>
                <a:cs typeface="Arial" charset="0"/>
              </a:rPr>
              <a:t>Change voxelized region</a:t>
            </a:r>
            <a:endParaRPr lang="en-US" altLang="ja-JP" sz="4800" kern="0" dirty="0" smtClean="0">
              <a:latin typeface="Arial" charset="0"/>
              <a:cs typeface="Arial" charset="0"/>
            </a:endParaRPr>
          </a:p>
        </p:txBody>
      </p:sp>
      <p:sp>
        <p:nvSpPr>
          <p:cNvPr id="10250" name="Text Box 5"/>
          <p:cNvSpPr txBox="1">
            <a:spLocks noChangeArrowheads="1"/>
          </p:cNvSpPr>
          <p:nvPr/>
        </p:nvSpPr>
        <p:spPr bwMode="auto">
          <a:xfrm>
            <a:off x="3205163" y="6400800"/>
            <a:ext cx="3167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t>Region specification</a:t>
            </a:r>
          </a:p>
        </p:txBody>
      </p:sp>
      <p:sp>
        <p:nvSpPr>
          <p:cNvPr id="10251" name="Text Box 1031"/>
          <p:cNvSpPr txBox="1">
            <a:spLocks noChangeArrowheads="1"/>
          </p:cNvSpPr>
          <p:nvPr/>
        </p:nvSpPr>
        <p:spPr bwMode="auto">
          <a:xfrm>
            <a:off x="123825" y="3716338"/>
            <a:ext cx="4160838" cy="152241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[ Transform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$ Transform system according to DICOM header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tr500   -12.00770   -12.00775   -117.80000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        1.00000   0.00000   0.00000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        0.00000   1.00000   0.00000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        0.00000   0.00000   1.00000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     1</a:t>
            </a:r>
          </a:p>
        </p:txBody>
      </p:sp>
      <p:sp>
        <p:nvSpPr>
          <p:cNvPr id="10252" name="テキスト ボックス 19"/>
          <p:cNvSpPr txBox="1">
            <a:spLocks noChangeArrowheads="1"/>
          </p:cNvSpPr>
          <p:nvPr/>
        </p:nvSpPr>
        <p:spPr bwMode="auto">
          <a:xfrm>
            <a:off x="107950" y="5229225"/>
            <a:ext cx="45339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FF0000"/>
                </a:solidFill>
                <a:latin typeface="ＭＳ Ｐゴシック" pitchFamily="50" charset="-128"/>
              </a:rPr>
              <a:t>Object position is extracted from DICOM header and the object is transformed in this position for origin option = 1</a:t>
            </a:r>
          </a:p>
        </p:txBody>
      </p:sp>
      <p:cxnSp>
        <p:nvCxnSpPr>
          <p:cNvPr id="18" name="直線矢印コネクタ 17"/>
          <p:cNvCxnSpPr/>
          <p:nvPr/>
        </p:nvCxnSpPr>
        <p:spPr>
          <a:xfrm>
            <a:off x="900113" y="2955925"/>
            <a:ext cx="395287" cy="7318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>
            <a:off x="1835150" y="2598738"/>
            <a:ext cx="3384550" cy="12620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55" name="図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692525"/>
            <a:ext cx="2246313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27673</TotalTime>
  <Words>3089</Words>
  <Application>Microsoft Office PowerPoint</Application>
  <PresentationFormat>画面に合わせる (4:3)</PresentationFormat>
  <Paragraphs>524</Paragraphs>
  <Slides>27</Slides>
  <Notes>4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28" baseType="lpstr">
      <vt:lpstr>標準デザイン</vt:lpstr>
      <vt:lpstr>PHITS</vt:lpstr>
      <vt:lpstr>PowerPoint プレゼンテーション</vt:lpstr>
      <vt:lpstr>DICOM format (Binary)</vt:lpstr>
      <vt:lpstr>DICOM2PHITS</vt:lpstr>
      <vt:lpstr>Outputs of DICOM2PHITS</vt:lpstr>
      <vt:lpstr>Generated Input File</vt:lpstr>
      <vt:lpstr>PowerPoint プレゼンテーション</vt:lpstr>
      <vt:lpstr>PowerPoint プレゼンテーション</vt:lpstr>
      <vt:lpstr>PowerPoint プレゼンテーション</vt:lpstr>
      <vt:lpstr>Rotation &amp; translation</vt:lpstr>
      <vt:lpstr>PowerPoint プレゼンテーション</vt:lpstr>
      <vt:lpstr>PowerPoint プレゼンテーション</vt:lpstr>
      <vt:lpstr>Advanced application</vt:lpstr>
      <vt:lpstr>Reduce computational time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How to Deal with High-Resolution Phantom?</vt:lpstr>
      <vt:lpstr>Notice for many materials with EGS</vt:lpstr>
      <vt:lpstr>PowerPoint プレゼンテーション</vt:lpstr>
      <vt:lpstr>PHITS2DICOM</vt:lpstr>
      <vt:lpstr>Check with DICOM viewer (dicompyler)</vt:lpstr>
      <vt:lpstr>PowerPoint プレゼンテーション</vt:lpstr>
      <vt:lpstr>Application: Normalization of dose</vt:lpstr>
      <vt:lpstr>Summary</vt:lpstr>
    </vt:vector>
  </TitlesOfParts>
  <Company>だいきょーど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PHITS</dc:title>
  <dc:creator>のりひろ</dc:creator>
  <cp:lastModifiedBy>SHashimoto</cp:lastModifiedBy>
  <cp:revision>809</cp:revision>
  <dcterms:created xsi:type="dcterms:W3CDTF">2010-07-09T05:14:57Z</dcterms:created>
  <dcterms:modified xsi:type="dcterms:W3CDTF">2018-02-05T04:11:49Z</dcterms:modified>
</cp:coreProperties>
</file>