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721" r:id="rId3"/>
    <p:sldMasterId id="2147484041" r:id="rId4"/>
    <p:sldMasterId id="2147484944" r:id="rId5"/>
  </p:sldMasterIdLst>
  <p:notesMasterIdLst>
    <p:notesMasterId r:id="rId48"/>
  </p:notesMasterIdLst>
  <p:handoutMasterIdLst>
    <p:handoutMasterId r:id="rId49"/>
  </p:handoutMasterIdLst>
  <p:sldIdLst>
    <p:sldId id="256" r:id="rId6"/>
    <p:sldId id="624" r:id="rId7"/>
    <p:sldId id="702" r:id="rId8"/>
    <p:sldId id="685" r:id="rId9"/>
    <p:sldId id="686" r:id="rId10"/>
    <p:sldId id="687" r:id="rId11"/>
    <p:sldId id="688" r:id="rId12"/>
    <p:sldId id="689" r:id="rId13"/>
    <p:sldId id="552" r:id="rId14"/>
    <p:sldId id="692" r:id="rId15"/>
    <p:sldId id="652" r:id="rId16"/>
    <p:sldId id="691" r:id="rId17"/>
    <p:sldId id="693" r:id="rId18"/>
    <p:sldId id="694" r:id="rId19"/>
    <p:sldId id="703" r:id="rId20"/>
    <p:sldId id="704" r:id="rId21"/>
    <p:sldId id="690" r:id="rId22"/>
    <p:sldId id="634" r:id="rId23"/>
    <p:sldId id="695" r:id="rId24"/>
    <p:sldId id="697" r:id="rId25"/>
    <p:sldId id="698" r:id="rId26"/>
    <p:sldId id="696" r:id="rId27"/>
    <p:sldId id="699" r:id="rId28"/>
    <p:sldId id="705" r:id="rId29"/>
    <p:sldId id="706" r:id="rId30"/>
    <p:sldId id="700" r:id="rId31"/>
    <p:sldId id="701" r:id="rId32"/>
    <p:sldId id="707" r:id="rId33"/>
    <p:sldId id="708" r:id="rId34"/>
    <p:sldId id="709" r:id="rId35"/>
    <p:sldId id="710" r:id="rId36"/>
    <p:sldId id="711" r:id="rId37"/>
    <p:sldId id="712" r:id="rId38"/>
    <p:sldId id="713" r:id="rId39"/>
    <p:sldId id="714" r:id="rId40"/>
    <p:sldId id="715" r:id="rId41"/>
    <p:sldId id="716" r:id="rId42"/>
    <p:sldId id="717" r:id="rId43"/>
    <p:sldId id="718" r:id="rId44"/>
    <p:sldId id="719" r:id="rId45"/>
    <p:sldId id="720" r:id="rId46"/>
    <p:sldId id="618" r:id="rId47"/>
  </p:sldIdLst>
  <p:sldSz cx="9144000" cy="6858000" type="screen4x3"/>
  <p:notesSz cx="7099300" cy="10234613"/>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CC66FF"/>
    <a:srgbClr val="CCFFFF"/>
    <a:srgbClr val="FF0066"/>
    <a:srgbClr val="996633"/>
    <a:srgbClr val="00FF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9" autoAdjust="0"/>
    <p:restoredTop sz="97698" autoAdjust="0"/>
  </p:normalViewPr>
  <p:slideViewPr>
    <p:cSldViewPr>
      <p:cViewPr>
        <p:scale>
          <a:sx n="100" d="100"/>
          <a:sy n="100" d="100"/>
        </p:scale>
        <p:origin x="-1242" y="-11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Lst>
  </p:outlineViewPr>
  <p:notesTextViewPr>
    <p:cViewPr>
      <p:scale>
        <a:sx n="100" d="100"/>
        <a:sy n="100" d="100"/>
      </p:scale>
      <p:origin x="0" y="0"/>
    </p:cViewPr>
  </p:notesTextViewPr>
  <p:sorterViewPr>
    <p:cViewPr>
      <p:scale>
        <a:sx n="66" d="100"/>
        <a:sy n="66" d="100"/>
      </p:scale>
      <p:origin x="0" y="21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3" Type="http://schemas.openxmlformats.org/officeDocument/2006/relationships/slide" Target="slides/slide4.xml"/><Relationship Id="rId21" Type="http://schemas.openxmlformats.org/officeDocument/2006/relationships/slide" Target="slides/slide22.xml"/><Relationship Id="rId34" Type="http://schemas.openxmlformats.org/officeDocument/2006/relationships/slide" Target="slides/slide35.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Times New Roman" charset="0"/>
                <a:ea typeface="ＭＳ Ｐゴシック" pitchFamily="50" charset="-128"/>
              </a:defRPr>
            </a:lvl1pPr>
          </a:lstStyle>
          <a:p>
            <a:pPr>
              <a:defRPr/>
            </a:pPr>
            <a:endParaRPr lang="ja-JP" altLang="en-US"/>
          </a:p>
        </p:txBody>
      </p:sp>
      <p:sp>
        <p:nvSpPr>
          <p:cNvPr id="48131"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Times New Roman" charset="0"/>
                <a:ea typeface="ＭＳ Ｐゴシック" pitchFamily="50" charset="-128"/>
              </a:defRPr>
            </a:lvl1pPr>
          </a:lstStyle>
          <a:p>
            <a:pPr>
              <a:defRPr/>
            </a:pPr>
            <a:fld id="{67CBFC6B-B151-4B05-A389-330C1C4D6DCA}" type="datetimeFigureOut">
              <a:rPr lang="ja-JP" altLang="en-US"/>
              <a:pPr>
                <a:defRPr/>
              </a:pPr>
              <a:t>2016/3/15</a:t>
            </a:fld>
            <a:endParaRPr lang="ja-JP" altLang="en-US"/>
          </a:p>
        </p:txBody>
      </p:sp>
      <p:sp>
        <p:nvSpPr>
          <p:cNvPr id="48132"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Times New Roman" charset="0"/>
                <a:ea typeface="ＭＳ Ｐゴシック" pitchFamily="50" charset="-128"/>
              </a:defRPr>
            </a:lvl1pPr>
          </a:lstStyle>
          <a:p>
            <a:pPr>
              <a:defRPr/>
            </a:pPr>
            <a:endParaRPr lang="ja-JP" altLang="en-US"/>
          </a:p>
        </p:txBody>
      </p:sp>
      <p:sp>
        <p:nvSpPr>
          <p:cNvPr id="48133"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Times New Roman" charset="0"/>
                <a:ea typeface="ＭＳ Ｐゴシック" pitchFamily="50" charset="-128"/>
              </a:defRPr>
            </a:lvl1pPr>
          </a:lstStyle>
          <a:p>
            <a:pPr>
              <a:defRPr/>
            </a:pPr>
            <a:fld id="{D094B3E6-83BC-4CBC-855A-B16A99FEB663}" type="slidenum">
              <a:rPr lang="ja-JP" altLang="en-US"/>
              <a:pPr>
                <a:defRPr/>
              </a:pPr>
              <a:t>‹#›</a:t>
            </a:fld>
            <a:endParaRPr lang="ja-JP" altLang="en-US"/>
          </a:p>
        </p:txBody>
      </p:sp>
    </p:spTree>
    <p:extLst>
      <p:ext uri="{BB962C8B-B14F-4D97-AF65-F5344CB8AC3E}">
        <p14:creationId xmlns:p14="http://schemas.microsoft.com/office/powerpoint/2010/main" val="620317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pitchFamily="50" charset="-128"/>
              </a:defRPr>
            </a:lvl1pPr>
          </a:lstStyle>
          <a:p>
            <a:pPr>
              <a:defRPr/>
            </a:pPr>
            <a:endParaRPr lang="ja-JP" altLang="en-US"/>
          </a:p>
        </p:txBody>
      </p:sp>
      <p:sp>
        <p:nvSpPr>
          <p:cNvPr id="51203" name="Rectangle 3"/>
          <p:cNvSpPr>
            <a:spLocks noGrp="1" noChangeArrowheads="1"/>
          </p:cNvSpPr>
          <p:nvPr>
            <p:ph type="dt" idx="1"/>
          </p:nvPr>
        </p:nvSpPr>
        <p:spPr bwMode="auto">
          <a:xfrm>
            <a:off x="4038600" y="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pitchFamily="50" charset="-128"/>
              </a:defRPr>
            </a:lvl1pPr>
          </a:lstStyle>
          <a:p>
            <a:pPr>
              <a:defRPr/>
            </a:pPr>
            <a:fld id="{8A365036-B8B5-4B43-AE90-D2761CA85B26}" type="datetimeFigureOut">
              <a:rPr lang="ja-JP" altLang="en-US"/>
              <a:pPr>
                <a:defRPr/>
              </a:pPr>
              <a:t>2016/3/15</a:t>
            </a:fld>
            <a:endParaRPr lang="ja-JP" altLang="en-US"/>
          </a:p>
        </p:txBody>
      </p:sp>
      <p:sp>
        <p:nvSpPr>
          <p:cNvPr id="78852" name="Rectangle 4"/>
          <p:cNvSpPr>
            <a:spLocks noGrp="1" noRot="1" noChangeAspect="1" noChangeArrowheads="1" noTextEdit="1"/>
          </p:cNvSpPr>
          <p:nvPr>
            <p:ph type="sldImg" idx="2"/>
          </p:nvPr>
        </p:nvSpPr>
        <p:spPr bwMode="auto">
          <a:xfrm>
            <a:off x="1041400" y="762000"/>
            <a:ext cx="5080000" cy="381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914400" y="4876800"/>
            <a:ext cx="5257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1206" name="Rectangle 6"/>
          <p:cNvSpPr>
            <a:spLocks noGrp="1" noChangeArrowheads="1"/>
          </p:cNvSpPr>
          <p:nvPr>
            <p:ph type="ftr" sz="quarter" idx="4"/>
          </p:nvPr>
        </p:nvSpPr>
        <p:spPr bwMode="auto">
          <a:xfrm>
            <a:off x="0" y="9753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pitchFamily="50" charset="-128"/>
              </a:defRPr>
            </a:lvl1pPr>
          </a:lstStyle>
          <a:p>
            <a:pPr>
              <a:defRPr/>
            </a:pPr>
            <a:endParaRPr lang="ja-JP" altLang="en-US"/>
          </a:p>
        </p:txBody>
      </p:sp>
      <p:sp>
        <p:nvSpPr>
          <p:cNvPr id="51207" name="Rectangle 7"/>
          <p:cNvSpPr>
            <a:spLocks noGrp="1" noChangeArrowheads="1"/>
          </p:cNvSpPr>
          <p:nvPr>
            <p:ph type="sldNum" sz="quarter" idx="5"/>
          </p:nvPr>
        </p:nvSpPr>
        <p:spPr bwMode="auto">
          <a:xfrm>
            <a:off x="4038600" y="9753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ea typeface="ＭＳ Ｐゴシック" pitchFamily="50" charset="-128"/>
              </a:defRPr>
            </a:lvl1pPr>
          </a:lstStyle>
          <a:p>
            <a:pPr>
              <a:defRPr/>
            </a:pPr>
            <a:fld id="{DA9338F9-703E-41A2-A312-1FD4184730D0}" type="slidenum">
              <a:rPr lang="ja-JP" altLang="en-US"/>
              <a:pPr>
                <a:defRPr/>
              </a:pPr>
              <a:t>‹#›</a:t>
            </a:fld>
            <a:endParaRPr lang="ja-JP" altLang="en-US"/>
          </a:p>
        </p:txBody>
      </p:sp>
    </p:spTree>
    <p:extLst>
      <p:ext uri="{BB962C8B-B14F-4D97-AF65-F5344CB8AC3E}">
        <p14:creationId xmlns:p14="http://schemas.microsoft.com/office/powerpoint/2010/main" val="146458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Rot="1" noChangeAspect="1" noChangeArrowheads="1" noTextEdit="1"/>
          </p:cNvSpPr>
          <p:nvPr>
            <p:ph type="sldImg"/>
          </p:nvPr>
        </p:nvSpPr>
        <p:spPr>
          <a:ln/>
        </p:spPr>
      </p:sp>
      <p:sp>
        <p:nvSpPr>
          <p:cNvPr id="7987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Rot="1" noChangeAspect="1" noChangeArrowheads="1" noTextEdit="1"/>
          </p:cNvSpPr>
          <p:nvPr>
            <p:ph type="sldImg"/>
          </p:nvPr>
        </p:nvSpPr>
        <p:spPr>
          <a:ln/>
        </p:spPr>
      </p:sp>
      <p:sp>
        <p:nvSpPr>
          <p:cNvPr id="8192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Rot="1" noChangeAspect="1" noChangeArrowheads="1" noTextEdit="1"/>
          </p:cNvSpPr>
          <p:nvPr>
            <p:ph type="sldImg"/>
          </p:nvPr>
        </p:nvSpPr>
        <p:spPr>
          <a:ln/>
        </p:spPr>
      </p:sp>
      <p:sp>
        <p:nvSpPr>
          <p:cNvPr id="8192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Rot="1" noChangeAspect="1" noChangeArrowheads="1" noTextEdit="1"/>
          </p:cNvSpPr>
          <p:nvPr>
            <p:ph type="sldImg"/>
          </p:nvPr>
        </p:nvSpPr>
        <p:spPr>
          <a:ln/>
        </p:spPr>
      </p:sp>
      <p:sp>
        <p:nvSpPr>
          <p:cNvPr id="8192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Rot="1" noChangeAspect="1" noChangeArrowheads="1" noTextEdit="1"/>
          </p:cNvSpPr>
          <p:nvPr>
            <p:ph type="sldImg"/>
          </p:nvPr>
        </p:nvSpPr>
        <p:spPr>
          <a:ln/>
        </p:spPr>
      </p:sp>
      <p:sp>
        <p:nvSpPr>
          <p:cNvPr id="8192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Rot="1" noChangeAspect="1" noChangeArrowheads="1" noTextEdit="1"/>
          </p:cNvSpPr>
          <p:nvPr>
            <p:ph type="sldImg"/>
          </p:nvPr>
        </p:nvSpPr>
        <p:spPr>
          <a:ln/>
        </p:spPr>
      </p:sp>
      <p:sp>
        <p:nvSpPr>
          <p:cNvPr id="8192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mtClean="0"/>
              <a:t>《休憩はさむ》</a:t>
            </a:r>
          </a:p>
          <a:p>
            <a:pPr eaLnBrk="1" hangingPunct="1">
              <a:spcBef>
                <a:spcPct val="0"/>
              </a:spcBef>
            </a:pPr>
            <a:r>
              <a:rPr lang="ja-JP" altLang="en-US" smtClean="0"/>
              <a:t>まとめ</a:t>
            </a:r>
          </a:p>
          <a:p>
            <a:pPr eaLnBrk="1" hangingPunct="1">
              <a:spcBef>
                <a:spcPct val="0"/>
              </a:spcBef>
            </a:pPr>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solidFill>
                <a:srgbClr val="0000CC"/>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Rot="1" noChangeAspect="1" noChangeArrowheads="1" noTextEdit="1"/>
          </p:cNvSpPr>
          <p:nvPr>
            <p:ph type="sldImg"/>
          </p:nvPr>
        </p:nvSpPr>
        <p:spPr>
          <a:ln/>
        </p:spPr>
      </p:sp>
      <p:sp>
        <p:nvSpPr>
          <p:cNvPr id="8192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Rot="1" noChangeAspect="1" noChangeArrowheads="1" noTextEdit="1"/>
          </p:cNvSpPr>
          <p:nvPr>
            <p:ph type="sldImg"/>
          </p:nvPr>
        </p:nvSpPr>
        <p:spPr>
          <a:ln/>
        </p:spPr>
      </p:sp>
      <p:sp>
        <p:nvSpPr>
          <p:cNvPr id="8192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Rot="1" noChangeAspect="1" noChangeArrowheads="1" noTextEdit="1"/>
          </p:cNvSpPr>
          <p:nvPr>
            <p:ph type="sldImg"/>
          </p:nvPr>
        </p:nvSpPr>
        <p:spPr>
          <a:ln/>
        </p:spPr>
      </p:sp>
      <p:sp>
        <p:nvSpPr>
          <p:cNvPr id="8294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Rot="1" noChangeAspect="1" noChangeArrowheads="1" noTextEdit="1"/>
          </p:cNvSpPr>
          <p:nvPr>
            <p:ph type="sldImg"/>
          </p:nvPr>
        </p:nvSpPr>
        <p:spPr>
          <a:ln/>
        </p:spPr>
      </p:sp>
      <p:sp>
        <p:nvSpPr>
          <p:cNvPr id="8294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Rot="1" noChangeAspect="1" noChangeArrowheads="1" noTextEdit="1"/>
          </p:cNvSpPr>
          <p:nvPr>
            <p:ph type="sldImg"/>
          </p:nvPr>
        </p:nvSpPr>
        <p:spPr>
          <a:ln/>
        </p:spPr>
      </p:sp>
      <p:sp>
        <p:nvSpPr>
          <p:cNvPr id="8294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Rot="1" noChangeAspect="1" noChangeArrowheads="1" noTextEdit="1"/>
          </p:cNvSpPr>
          <p:nvPr>
            <p:ph type="sldImg"/>
          </p:nvPr>
        </p:nvSpPr>
        <p:spPr>
          <a:ln/>
        </p:spPr>
      </p:sp>
      <p:sp>
        <p:nvSpPr>
          <p:cNvPr id="8294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Rot="1" noChangeAspect="1" noChangeArrowheads="1" noTextEdit="1"/>
          </p:cNvSpPr>
          <p:nvPr>
            <p:ph type="sldImg"/>
          </p:nvPr>
        </p:nvSpPr>
        <p:spPr>
          <a:ln/>
        </p:spPr>
      </p:sp>
      <p:sp>
        <p:nvSpPr>
          <p:cNvPr id="8294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8AB05C4-DE62-43A9-B040-1262922F8C8D}" type="slidenum">
              <a:rPr lang="en-US" altLang="ja-JP"/>
              <a:pPr>
                <a:defRPr/>
              </a:pPr>
              <a:t>‹#›</a:t>
            </a:fld>
            <a:endParaRPr lang="en-US" altLang="ja-JP"/>
          </a:p>
        </p:txBody>
      </p:sp>
    </p:spTree>
    <p:extLst>
      <p:ext uri="{BB962C8B-B14F-4D97-AF65-F5344CB8AC3E}">
        <p14:creationId xmlns:p14="http://schemas.microsoft.com/office/powerpoint/2010/main" val="40937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7350F2C-9E2C-4EB0-AFFF-FF921E60915A}" type="slidenum">
              <a:rPr lang="en-US" altLang="ja-JP"/>
              <a:pPr>
                <a:defRPr/>
              </a:pPr>
              <a:t>‹#›</a:t>
            </a:fld>
            <a:endParaRPr lang="en-US" altLang="ja-JP"/>
          </a:p>
        </p:txBody>
      </p:sp>
    </p:spTree>
    <p:extLst>
      <p:ext uri="{BB962C8B-B14F-4D97-AF65-F5344CB8AC3E}">
        <p14:creationId xmlns:p14="http://schemas.microsoft.com/office/powerpoint/2010/main" val="183226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DB25375-65DE-48D2-908B-A542FB6EDE89}" type="slidenum">
              <a:rPr lang="en-US" altLang="ja-JP"/>
              <a:pPr>
                <a:defRPr/>
              </a:pPr>
              <a:t>‹#›</a:t>
            </a:fld>
            <a:endParaRPr lang="en-US" altLang="ja-JP"/>
          </a:p>
        </p:txBody>
      </p:sp>
    </p:spTree>
    <p:extLst>
      <p:ext uri="{BB962C8B-B14F-4D97-AF65-F5344CB8AC3E}">
        <p14:creationId xmlns:p14="http://schemas.microsoft.com/office/powerpoint/2010/main" val="345349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36FBA2B-7DBF-47D3-90D6-1D686EBA6342}" type="slidenum">
              <a:rPr lang="en-US" altLang="ja-JP"/>
              <a:pPr>
                <a:defRPr/>
              </a:pPr>
              <a:t>‹#›</a:t>
            </a:fld>
            <a:endParaRPr lang="en-US" altLang="ja-JP"/>
          </a:p>
        </p:txBody>
      </p:sp>
    </p:spTree>
    <p:extLst>
      <p:ext uri="{BB962C8B-B14F-4D97-AF65-F5344CB8AC3E}">
        <p14:creationId xmlns:p14="http://schemas.microsoft.com/office/powerpoint/2010/main" val="3202211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91760AA-DCAF-44DF-AEAD-18638BF1EFFD}" type="slidenum">
              <a:rPr lang="en-US" altLang="ja-JP"/>
              <a:pPr>
                <a:defRPr/>
              </a:pPr>
              <a:t>‹#›</a:t>
            </a:fld>
            <a:endParaRPr lang="en-US" altLang="ja-JP"/>
          </a:p>
        </p:txBody>
      </p:sp>
    </p:spTree>
    <p:extLst>
      <p:ext uri="{BB962C8B-B14F-4D97-AF65-F5344CB8AC3E}">
        <p14:creationId xmlns:p14="http://schemas.microsoft.com/office/powerpoint/2010/main" val="707507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F67F24A-EFC3-4F1D-AD5B-3A91B1C91C5B}" type="slidenum">
              <a:rPr lang="en-US" altLang="ja-JP"/>
              <a:pPr>
                <a:defRPr/>
              </a:pPr>
              <a:t>‹#›</a:t>
            </a:fld>
            <a:endParaRPr lang="en-US" altLang="ja-JP"/>
          </a:p>
        </p:txBody>
      </p:sp>
    </p:spTree>
    <p:extLst>
      <p:ext uri="{BB962C8B-B14F-4D97-AF65-F5344CB8AC3E}">
        <p14:creationId xmlns:p14="http://schemas.microsoft.com/office/powerpoint/2010/main" val="488370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8A1C36D-4A69-4311-AF47-5907E8D8C0C1}" type="slidenum">
              <a:rPr lang="en-US" altLang="ja-JP"/>
              <a:pPr>
                <a:defRPr/>
              </a:pPr>
              <a:t>‹#›</a:t>
            </a:fld>
            <a:endParaRPr lang="en-US" altLang="ja-JP"/>
          </a:p>
        </p:txBody>
      </p:sp>
    </p:spTree>
    <p:extLst>
      <p:ext uri="{BB962C8B-B14F-4D97-AF65-F5344CB8AC3E}">
        <p14:creationId xmlns:p14="http://schemas.microsoft.com/office/powerpoint/2010/main" val="4083500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381CD92-9826-492D-9530-15586CCD417B}" type="slidenum">
              <a:rPr lang="en-US" altLang="ja-JP"/>
              <a:pPr>
                <a:defRPr/>
              </a:pPr>
              <a:t>‹#›</a:t>
            </a:fld>
            <a:endParaRPr lang="en-US" altLang="ja-JP"/>
          </a:p>
        </p:txBody>
      </p:sp>
    </p:spTree>
    <p:extLst>
      <p:ext uri="{BB962C8B-B14F-4D97-AF65-F5344CB8AC3E}">
        <p14:creationId xmlns:p14="http://schemas.microsoft.com/office/powerpoint/2010/main" val="1474250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14BBD27-D27A-4D10-8CA6-ADCCE37EC140}" type="slidenum">
              <a:rPr lang="en-US" altLang="ja-JP"/>
              <a:pPr>
                <a:defRPr/>
              </a:pPr>
              <a:t>‹#›</a:t>
            </a:fld>
            <a:endParaRPr lang="en-US" altLang="ja-JP"/>
          </a:p>
        </p:txBody>
      </p:sp>
    </p:spTree>
    <p:extLst>
      <p:ext uri="{BB962C8B-B14F-4D97-AF65-F5344CB8AC3E}">
        <p14:creationId xmlns:p14="http://schemas.microsoft.com/office/powerpoint/2010/main" val="275733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20BB9E7-0D27-46B1-8B94-881BC1FC2BB9}" type="slidenum">
              <a:rPr lang="en-US" altLang="ja-JP"/>
              <a:pPr>
                <a:defRPr/>
              </a:pPr>
              <a:t>‹#›</a:t>
            </a:fld>
            <a:endParaRPr lang="en-US" altLang="ja-JP"/>
          </a:p>
        </p:txBody>
      </p:sp>
    </p:spTree>
    <p:extLst>
      <p:ext uri="{BB962C8B-B14F-4D97-AF65-F5344CB8AC3E}">
        <p14:creationId xmlns:p14="http://schemas.microsoft.com/office/powerpoint/2010/main" val="4066723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BBD5D5D-9B3A-44BC-9B61-A3B6EFCA5824}" type="slidenum">
              <a:rPr lang="en-US" altLang="ja-JP"/>
              <a:pPr>
                <a:defRPr/>
              </a:pPr>
              <a:t>‹#›</a:t>
            </a:fld>
            <a:endParaRPr lang="en-US" altLang="ja-JP"/>
          </a:p>
        </p:txBody>
      </p:sp>
    </p:spTree>
    <p:extLst>
      <p:ext uri="{BB962C8B-B14F-4D97-AF65-F5344CB8AC3E}">
        <p14:creationId xmlns:p14="http://schemas.microsoft.com/office/powerpoint/2010/main" val="328531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7769D27-6623-4C6E-A2FB-CBB81A555421}" type="slidenum">
              <a:rPr lang="en-US" altLang="ja-JP"/>
              <a:pPr>
                <a:defRPr/>
              </a:pPr>
              <a:t>‹#›</a:t>
            </a:fld>
            <a:endParaRPr lang="en-US" altLang="ja-JP"/>
          </a:p>
        </p:txBody>
      </p:sp>
    </p:spTree>
    <p:extLst>
      <p:ext uri="{BB962C8B-B14F-4D97-AF65-F5344CB8AC3E}">
        <p14:creationId xmlns:p14="http://schemas.microsoft.com/office/powerpoint/2010/main" val="169281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B220E43-C5A6-41F9-A99E-9429F35F1D8F}" type="slidenum">
              <a:rPr lang="en-US" altLang="ja-JP"/>
              <a:pPr>
                <a:defRPr/>
              </a:pPr>
              <a:t>‹#›</a:t>
            </a:fld>
            <a:endParaRPr lang="en-US" altLang="ja-JP"/>
          </a:p>
        </p:txBody>
      </p:sp>
    </p:spTree>
    <p:extLst>
      <p:ext uri="{BB962C8B-B14F-4D97-AF65-F5344CB8AC3E}">
        <p14:creationId xmlns:p14="http://schemas.microsoft.com/office/powerpoint/2010/main" val="123863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78040A3-34AC-42D5-AE2E-D2B9272D95A1}" type="slidenum">
              <a:rPr lang="en-US" altLang="ja-JP"/>
              <a:pPr>
                <a:defRPr/>
              </a:pPr>
              <a:t>‹#›</a:t>
            </a:fld>
            <a:endParaRPr lang="en-US" altLang="ja-JP"/>
          </a:p>
        </p:txBody>
      </p:sp>
    </p:spTree>
    <p:extLst>
      <p:ext uri="{BB962C8B-B14F-4D97-AF65-F5344CB8AC3E}">
        <p14:creationId xmlns:p14="http://schemas.microsoft.com/office/powerpoint/2010/main" val="1010860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BDF8BDA-2CF1-4E5E-B133-69EBA3E08956}" type="slidenum">
              <a:rPr lang="en-US" altLang="ja-JP"/>
              <a:pPr>
                <a:defRPr/>
              </a:pPr>
              <a:t>‹#›</a:t>
            </a:fld>
            <a:endParaRPr lang="en-US" altLang="ja-JP"/>
          </a:p>
        </p:txBody>
      </p:sp>
    </p:spTree>
    <p:extLst>
      <p:ext uri="{BB962C8B-B14F-4D97-AF65-F5344CB8AC3E}">
        <p14:creationId xmlns:p14="http://schemas.microsoft.com/office/powerpoint/2010/main" val="1995755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CAB7AE8-23EC-422F-86C7-08B00503707C}" type="slidenum">
              <a:rPr lang="en-US" altLang="ja-JP"/>
              <a:pPr>
                <a:defRPr/>
              </a:pPr>
              <a:t>‹#›</a:t>
            </a:fld>
            <a:endParaRPr lang="en-US" altLang="ja-JP"/>
          </a:p>
        </p:txBody>
      </p:sp>
    </p:spTree>
    <p:extLst>
      <p:ext uri="{BB962C8B-B14F-4D97-AF65-F5344CB8AC3E}">
        <p14:creationId xmlns:p14="http://schemas.microsoft.com/office/powerpoint/2010/main" val="2887404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1F2CD98-F5C8-4923-A0F5-8109C8EFDDFF}" type="slidenum">
              <a:rPr lang="en-US" altLang="ja-JP"/>
              <a:pPr>
                <a:defRPr/>
              </a:pPr>
              <a:t>‹#›</a:t>
            </a:fld>
            <a:endParaRPr lang="en-US" altLang="ja-JP"/>
          </a:p>
        </p:txBody>
      </p:sp>
    </p:spTree>
    <p:extLst>
      <p:ext uri="{BB962C8B-B14F-4D97-AF65-F5344CB8AC3E}">
        <p14:creationId xmlns:p14="http://schemas.microsoft.com/office/powerpoint/2010/main" val="1408948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4F1AB85-34B4-4611-9848-FFBFAB855B30}" type="slidenum">
              <a:rPr lang="en-US" altLang="ja-JP"/>
              <a:pPr>
                <a:defRPr/>
              </a:pPr>
              <a:t>‹#›</a:t>
            </a:fld>
            <a:endParaRPr lang="en-US" altLang="ja-JP"/>
          </a:p>
        </p:txBody>
      </p:sp>
    </p:spTree>
    <p:extLst>
      <p:ext uri="{BB962C8B-B14F-4D97-AF65-F5344CB8AC3E}">
        <p14:creationId xmlns:p14="http://schemas.microsoft.com/office/powerpoint/2010/main" val="333701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CF97E75-E5A3-48EC-B323-44CA535562CE}" type="slidenum">
              <a:rPr lang="en-US" altLang="ja-JP"/>
              <a:pPr>
                <a:defRPr/>
              </a:pPr>
              <a:t>‹#›</a:t>
            </a:fld>
            <a:endParaRPr lang="en-US" altLang="ja-JP"/>
          </a:p>
        </p:txBody>
      </p:sp>
    </p:spTree>
    <p:extLst>
      <p:ext uri="{BB962C8B-B14F-4D97-AF65-F5344CB8AC3E}">
        <p14:creationId xmlns:p14="http://schemas.microsoft.com/office/powerpoint/2010/main" val="173440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A32D765-9F08-45F6-A538-6F8458399C57}" type="slidenum">
              <a:rPr lang="en-US" altLang="ja-JP"/>
              <a:pPr>
                <a:defRPr/>
              </a:pPr>
              <a:t>‹#›</a:t>
            </a:fld>
            <a:endParaRPr lang="en-US" altLang="ja-JP"/>
          </a:p>
        </p:txBody>
      </p:sp>
    </p:spTree>
    <p:extLst>
      <p:ext uri="{BB962C8B-B14F-4D97-AF65-F5344CB8AC3E}">
        <p14:creationId xmlns:p14="http://schemas.microsoft.com/office/powerpoint/2010/main" val="902575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DF2844E-7886-40E3-8817-9C8997D07E0F}" type="slidenum">
              <a:rPr lang="en-US" altLang="ja-JP"/>
              <a:pPr>
                <a:defRPr/>
              </a:pPr>
              <a:t>‹#›</a:t>
            </a:fld>
            <a:endParaRPr lang="en-US" altLang="ja-JP"/>
          </a:p>
        </p:txBody>
      </p:sp>
    </p:spTree>
    <p:extLst>
      <p:ext uri="{BB962C8B-B14F-4D97-AF65-F5344CB8AC3E}">
        <p14:creationId xmlns:p14="http://schemas.microsoft.com/office/powerpoint/2010/main" val="4027940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4DE506-3DF3-47E9-ABB5-6B478851E253}" type="slidenum">
              <a:rPr lang="en-US" altLang="ja-JP"/>
              <a:pPr>
                <a:defRPr/>
              </a:pPr>
              <a:t>‹#›</a:t>
            </a:fld>
            <a:endParaRPr lang="en-US" altLang="ja-JP"/>
          </a:p>
        </p:txBody>
      </p:sp>
    </p:spTree>
    <p:extLst>
      <p:ext uri="{BB962C8B-B14F-4D97-AF65-F5344CB8AC3E}">
        <p14:creationId xmlns:p14="http://schemas.microsoft.com/office/powerpoint/2010/main" val="349650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BF20729-5646-4273-B8DE-C59C885B3E30}" type="slidenum">
              <a:rPr lang="en-US" altLang="ja-JP"/>
              <a:pPr>
                <a:defRPr/>
              </a:pPr>
              <a:t>‹#›</a:t>
            </a:fld>
            <a:endParaRPr lang="en-US" altLang="ja-JP"/>
          </a:p>
        </p:txBody>
      </p:sp>
    </p:spTree>
    <p:extLst>
      <p:ext uri="{BB962C8B-B14F-4D97-AF65-F5344CB8AC3E}">
        <p14:creationId xmlns:p14="http://schemas.microsoft.com/office/powerpoint/2010/main" val="2730781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4C0CD9F-3D8B-42E8-A758-1B6789A0167E}" type="slidenum">
              <a:rPr lang="en-US" altLang="ja-JP"/>
              <a:pPr>
                <a:defRPr/>
              </a:pPr>
              <a:t>‹#›</a:t>
            </a:fld>
            <a:endParaRPr lang="en-US" altLang="ja-JP"/>
          </a:p>
        </p:txBody>
      </p:sp>
    </p:spTree>
    <p:extLst>
      <p:ext uri="{BB962C8B-B14F-4D97-AF65-F5344CB8AC3E}">
        <p14:creationId xmlns:p14="http://schemas.microsoft.com/office/powerpoint/2010/main" val="3168258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D55E625-5664-4E4F-8BE0-5316587289D1}" type="slidenum">
              <a:rPr lang="en-US" altLang="ja-JP"/>
              <a:pPr>
                <a:defRPr/>
              </a:pPr>
              <a:t>‹#›</a:t>
            </a:fld>
            <a:endParaRPr lang="en-US" altLang="ja-JP"/>
          </a:p>
        </p:txBody>
      </p:sp>
    </p:spTree>
    <p:extLst>
      <p:ext uri="{BB962C8B-B14F-4D97-AF65-F5344CB8AC3E}">
        <p14:creationId xmlns:p14="http://schemas.microsoft.com/office/powerpoint/2010/main" val="3883044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8B1A307-E727-4313-9AA7-1FAA906E0E07}" type="slidenum">
              <a:rPr lang="en-US" altLang="ja-JP"/>
              <a:pPr>
                <a:defRPr/>
              </a:pPr>
              <a:t>‹#›</a:t>
            </a:fld>
            <a:endParaRPr lang="en-US" altLang="ja-JP"/>
          </a:p>
        </p:txBody>
      </p:sp>
    </p:spTree>
    <p:extLst>
      <p:ext uri="{BB962C8B-B14F-4D97-AF65-F5344CB8AC3E}">
        <p14:creationId xmlns:p14="http://schemas.microsoft.com/office/powerpoint/2010/main" val="866806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8277E5C-A0DB-4053-A50C-6D19E1D23329}" type="slidenum">
              <a:rPr lang="en-US" altLang="ja-JP"/>
              <a:pPr>
                <a:defRPr/>
              </a:pPr>
              <a:t>‹#›</a:t>
            </a:fld>
            <a:endParaRPr lang="en-US" altLang="ja-JP"/>
          </a:p>
        </p:txBody>
      </p:sp>
    </p:spTree>
    <p:extLst>
      <p:ext uri="{BB962C8B-B14F-4D97-AF65-F5344CB8AC3E}">
        <p14:creationId xmlns:p14="http://schemas.microsoft.com/office/powerpoint/2010/main" val="623251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5EFDA8D-61A3-4E83-A4EF-EF7642F1F9A7}" type="slidenum">
              <a:rPr lang="en-US" altLang="ja-JP"/>
              <a:pPr>
                <a:defRPr/>
              </a:pPr>
              <a:t>‹#›</a:t>
            </a:fld>
            <a:endParaRPr lang="en-US" altLang="ja-JP"/>
          </a:p>
        </p:txBody>
      </p:sp>
    </p:spTree>
    <p:extLst>
      <p:ext uri="{BB962C8B-B14F-4D97-AF65-F5344CB8AC3E}">
        <p14:creationId xmlns:p14="http://schemas.microsoft.com/office/powerpoint/2010/main" val="658285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E16E0E3-F1F2-4816-9C6A-E91D1DEDD5FA}" type="slidenum">
              <a:rPr lang="en-US" altLang="ja-JP"/>
              <a:pPr>
                <a:defRPr/>
              </a:pPr>
              <a:t>‹#›</a:t>
            </a:fld>
            <a:endParaRPr lang="en-US" altLang="ja-JP"/>
          </a:p>
        </p:txBody>
      </p:sp>
    </p:spTree>
    <p:extLst>
      <p:ext uri="{BB962C8B-B14F-4D97-AF65-F5344CB8AC3E}">
        <p14:creationId xmlns:p14="http://schemas.microsoft.com/office/powerpoint/2010/main" val="3281112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198A40F-4319-4B1D-AB6F-309ECDEBC2CE}" type="slidenum">
              <a:rPr lang="en-US" altLang="ja-JP"/>
              <a:pPr>
                <a:defRPr/>
              </a:pPr>
              <a:t>‹#›</a:t>
            </a:fld>
            <a:endParaRPr lang="en-US" altLang="ja-JP"/>
          </a:p>
        </p:txBody>
      </p:sp>
    </p:spTree>
    <p:extLst>
      <p:ext uri="{BB962C8B-B14F-4D97-AF65-F5344CB8AC3E}">
        <p14:creationId xmlns:p14="http://schemas.microsoft.com/office/powerpoint/2010/main" val="1851469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09DF5EE-EF42-490A-89CC-0052E65D76B1}" type="slidenum">
              <a:rPr lang="en-US" altLang="ja-JP"/>
              <a:pPr>
                <a:defRPr/>
              </a:pPr>
              <a:t>‹#›</a:t>
            </a:fld>
            <a:endParaRPr lang="en-US" altLang="ja-JP"/>
          </a:p>
        </p:txBody>
      </p:sp>
    </p:spTree>
    <p:extLst>
      <p:ext uri="{BB962C8B-B14F-4D97-AF65-F5344CB8AC3E}">
        <p14:creationId xmlns:p14="http://schemas.microsoft.com/office/powerpoint/2010/main" val="9850830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3AE7359-943E-490F-ABFF-98B4171A4352}" type="slidenum">
              <a:rPr lang="en-US" altLang="ja-JP"/>
              <a:pPr>
                <a:defRPr/>
              </a:pPr>
              <a:t>‹#›</a:t>
            </a:fld>
            <a:endParaRPr lang="en-US" altLang="ja-JP"/>
          </a:p>
        </p:txBody>
      </p:sp>
    </p:spTree>
    <p:extLst>
      <p:ext uri="{BB962C8B-B14F-4D97-AF65-F5344CB8AC3E}">
        <p14:creationId xmlns:p14="http://schemas.microsoft.com/office/powerpoint/2010/main" val="1787443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48874A9-9C8F-4356-B2C8-E8C06D13ABB8}" type="slidenum">
              <a:rPr lang="en-US" altLang="ja-JP"/>
              <a:pPr>
                <a:defRPr/>
              </a:pPr>
              <a:t>‹#›</a:t>
            </a:fld>
            <a:endParaRPr lang="en-US" altLang="ja-JP"/>
          </a:p>
        </p:txBody>
      </p:sp>
    </p:spTree>
    <p:extLst>
      <p:ext uri="{BB962C8B-B14F-4D97-AF65-F5344CB8AC3E}">
        <p14:creationId xmlns:p14="http://schemas.microsoft.com/office/powerpoint/2010/main" val="159227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99F26C3-FB3C-415B-AD80-2339ABEB9314}" type="slidenum">
              <a:rPr lang="en-US" altLang="ja-JP"/>
              <a:pPr>
                <a:defRPr/>
              </a:pPr>
              <a:t>‹#›</a:t>
            </a:fld>
            <a:endParaRPr lang="en-US" altLang="ja-JP"/>
          </a:p>
        </p:txBody>
      </p:sp>
    </p:spTree>
    <p:extLst>
      <p:ext uri="{BB962C8B-B14F-4D97-AF65-F5344CB8AC3E}">
        <p14:creationId xmlns:p14="http://schemas.microsoft.com/office/powerpoint/2010/main" val="390924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B8A157A-7A3A-480E-9D3A-AA5FFC0B0008}" type="slidenum">
              <a:rPr lang="en-US" altLang="ja-JP"/>
              <a:pPr>
                <a:defRPr/>
              </a:pPr>
              <a:t>‹#›</a:t>
            </a:fld>
            <a:endParaRPr lang="en-US" altLang="ja-JP"/>
          </a:p>
        </p:txBody>
      </p:sp>
    </p:spTree>
    <p:extLst>
      <p:ext uri="{BB962C8B-B14F-4D97-AF65-F5344CB8AC3E}">
        <p14:creationId xmlns:p14="http://schemas.microsoft.com/office/powerpoint/2010/main" val="3883787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18E3606-D76E-4BB1-95BC-9D132D9A89C7}" type="slidenum">
              <a:rPr lang="en-US" altLang="ja-JP"/>
              <a:pPr>
                <a:defRPr/>
              </a:pPr>
              <a:t>‹#›</a:t>
            </a:fld>
            <a:endParaRPr lang="en-US" altLang="ja-JP"/>
          </a:p>
        </p:txBody>
      </p:sp>
    </p:spTree>
    <p:extLst>
      <p:ext uri="{BB962C8B-B14F-4D97-AF65-F5344CB8AC3E}">
        <p14:creationId xmlns:p14="http://schemas.microsoft.com/office/powerpoint/2010/main" val="2058411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C0C736A-27ED-4266-BFA5-72C5E7323EE5}" type="slidenum">
              <a:rPr lang="en-US" altLang="ja-JP"/>
              <a:pPr>
                <a:defRPr/>
              </a:pPr>
              <a:t>‹#›</a:t>
            </a:fld>
            <a:endParaRPr lang="en-US" altLang="ja-JP"/>
          </a:p>
        </p:txBody>
      </p:sp>
    </p:spTree>
    <p:extLst>
      <p:ext uri="{BB962C8B-B14F-4D97-AF65-F5344CB8AC3E}">
        <p14:creationId xmlns:p14="http://schemas.microsoft.com/office/powerpoint/2010/main" val="2373792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BD79E6B-B012-4AA4-81C2-13152C6B2D99}" type="slidenum">
              <a:rPr lang="en-US" altLang="ja-JP"/>
              <a:pPr>
                <a:defRPr/>
              </a:pPr>
              <a:t>‹#›</a:t>
            </a:fld>
            <a:endParaRPr lang="en-US" altLang="ja-JP"/>
          </a:p>
        </p:txBody>
      </p:sp>
    </p:spTree>
    <p:extLst>
      <p:ext uri="{BB962C8B-B14F-4D97-AF65-F5344CB8AC3E}">
        <p14:creationId xmlns:p14="http://schemas.microsoft.com/office/powerpoint/2010/main" val="3642329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E99C99C-7F43-4F9B-8B92-B62E8BBD252D}" type="slidenum">
              <a:rPr lang="en-US" altLang="ja-JP"/>
              <a:pPr>
                <a:defRPr/>
              </a:pPr>
              <a:t>‹#›</a:t>
            </a:fld>
            <a:endParaRPr lang="en-US" altLang="ja-JP"/>
          </a:p>
        </p:txBody>
      </p:sp>
    </p:spTree>
    <p:extLst>
      <p:ext uri="{BB962C8B-B14F-4D97-AF65-F5344CB8AC3E}">
        <p14:creationId xmlns:p14="http://schemas.microsoft.com/office/powerpoint/2010/main" val="28253143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19F3A14-7C03-47BC-9181-F61A88B0AADA}" type="slidenum">
              <a:rPr lang="en-US" altLang="ja-JP"/>
              <a:pPr>
                <a:defRPr/>
              </a:pPr>
              <a:t>‹#›</a:t>
            </a:fld>
            <a:endParaRPr lang="en-US" altLang="ja-JP"/>
          </a:p>
        </p:txBody>
      </p:sp>
    </p:spTree>
    <p:extLst>
      <p:ext uri="{BB962C8B-B14F-4D97-AF65-F5344CB8AC3E}">
        <p14:creationId xmlns:p14="http://schemas.microsoft.com/office/powerpoint/2010/main" val="401650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A2696F0-A6AD-4E98-83AE-EEF57EE0B8D5}" type="slidenum">
              <a:rPr lang="en-US" altLang="ja-JP"/>
              <a:pPr>
                <a:defRPr/>
              </a:pPr>
              <a:t>‹#›</a:t>
            </a:fld>
            <a:endParaRPr lang="en-US" altLang="ja-JP"/>
          </a:p>
        </p:txBody>
      </p:sp>
    </p:spTree>
    <p:extLst>
      <p:ext uri="{BB962C8B-B14F-4D97-AF65-F5344CB8AC3E}">
        <p14:creationId xmlns:p14="http://schemas.microsoft.com/office/powerpoint/2010/main" val="36583356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A19DBDE-9F4A-45E5-8BB2-A0B07B66882E}" type="slidenum">
              <a:rPr lang="en-US" altLang="ja-JP"/>
              <a:pPr>
                <a:defRPr/>
              </a:pPr>
              <a:t>‹#›</a:t>
            </a:fld>
            <a:endParaRPr lang="en-US" altLang="ja-JP"/>
          </a:p>
        </p:txBody>
      </p:sp>
    </p:spTree>
    <p:extLst>
      <p:ext uri="{BB962C8B-B14F-4D97-AF65-F5344CB8AC3E}">
        <p14:creationId xmlns:p14="http://schemas.microsoft.com/office/powerpoint/2010/main" val="3966006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D16447C-0D5D-4176-991E-4C516646D101}" type="slidenum">
              <a:rPr lang="en-US" altLang="ja-JP"/>
              <a:pPr>
                <a:defRPr/>
              </a:pPr>
              <a:t>‹#›</a:t>
            </a:fld>
            <a:endParaRPr lang="en-US" altLang="ja-JP"/>
          </a:p>
        </p:txBody>
      </p:sp>
    </p:spTree>
    <p:extLst>
      <p:ext uri="{BB962C8B-B14F-4D97-AF65-F5344CB8AC3E}">
        <p14:creationId xmlns:p14="http://schemas.microsoft.com/office/powerpoint/2010/main" val="17678210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92B5197-688E-4D00-9161-FE57AD6FA264}" type="slidenum">
              <a:rPr lang="en-US" altLang="ja-JP"/>
              <a:pPr>
                <a:defRPr/>
              </a:pPr>
              <a:t>‹#›</a:t>
            </a:fld>
            <a:endParaRPr lang="en-US" altLang="ja-JP"/>
          </a:p>
        </p:txBody>
      </p:sp>
    </p:spTree>
    <p:extLst>
      <p:ext uri="{BB962C8B-B14F-4D97-AF65-F5344CB8AC3E}">
        <p14:creationId xmlns:p14="http://schemas.microsoft.com/office/powerpoint/2010/main" val="329948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1355D57-72D9-4D07-A42B-C1F48ED152C9}" type="slidenum">
              <a:rPr lang="en-US" altLang="ja-JP"/>
              <a:pPr>
                <a:defRPr/>
              </a:pPr>
              <a:t>‹#›</a:t>
            </a:fld>
            <a:endParaRPr lang="en-US" altLang="ja-JP"/>
          </a:p>
        </p:txBody>
      </p:sp>
    </p:spTree>
    <p:extLst>
      <p:ext uri="{BB962C8B-B14F-4D97-AF65-F5344CB8AC3E}">
        <p14:creationId xmlns:p14="http://schemas.microsoft.com/office/powerpoint/2010/main" val="28401818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6679760-CB05-4CF3-A805-672FF87648BE}" type="slidenum">
              <a:rPr lang="en-US" altLang="ja-JP"/>
              <a:pPr>
                <a:defRPr/>
              </a:pPr>
              <a:t>‹#›</a:t>
            </a:fld>
            <a:endParaRPr lang="en-US" altLang="ja-JP"/>
          </a:p>
        </p:txBody>
      </p:sp>
    </p:spTree>
    <p:extLst>
      <p:ext uri="{BB962C8B-B14F-4D97-AF65-F5344CB8AC3E}">
        <p14:creationId xmlns:p14="http://schemas.microsoft.com/office/powerpoint/2010/main" val="13231871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473B1A5-7EA6-4757-B4E7-8A8533D4741E}" type="slidenum">
              <a:rPr lang="en-US" altLang="ja-JP"/>
              <a:pPr>
                <a:defRPr/>
              </a:pPr>
              <a:t>‹#›</a:t>
            </a:fld>
            <a:endParaRPr lang="en-US" altLang="ja-JP"/>
          </a:p>
        </p:txBody>
      </p:sp>
    </p:spTree>
    <p:extLst>
      <p:ext uri="{BB962C8B-B14F-4D97-AF65-F5344CB8AC3E}">
        <p14:creationId xmlns:p14="http://schemas.microsoft.com/office/powerpoint/2010/main" val="39896070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67DEDEB-2F1C-4D7F-811E-450F2B62A72D}" type="slidenum">
              <a:rPr lang="en-US" altLang="ja-JP"/>
              <a:pPr>
                <a:defRPr/>
              </a:pPr>
              <a:t>‹#›</a:t>
            </a:fld>
            <a:endParaRPr lang="en-US" altLang="ja-JP"/>
          </a:p>
        </p:txBody>
      </p:sp>
    </p:spTree>
    <p:extLst>
      <p:ext uri="{BB962C8B-B14F-4D97-AF65-F5344CB8AC3E}">
        <p14:creationId xmlns:p14="http://schemas.microsoft.com/office/powerpoint/2010/main" val="12290614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AE29215-F48E-4056-8273-5E7018B1AA2D}" type="slidenum">
              <a:rPr lang="en-US" altLang="ja-JP"/>
              <a:pPr>
                <a:defRPr/>
              </a:pPr>
              <a:t>‹#›</a:t>
            </a:fld>
            <a:endParaRPr lang="en-US" altLang="ja-JP"/>
          </a:p>
        </p:txBody>
      </p:sp>
    </p:spTree>
    <p:extLst>
      <p:ext uri="{BB962C8B-B14F-4D97-AF65-F5344CB8AC3E}">
        <p14:creationId xmlns:p14="http://schemas.microsoft.com/office/powerpoint/2010/main" val="3593778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F97C5B8-14C7-481A-AA68-E7B2CBDF58C0}" type="slidenum">
              <a:rPr lang="en-US" altLang="ja-JP"/>
              <a:pPr>
                <a:defRPr/>
              </a:pPr>
              <a:t>‹#›</a:t>
            </a:fld>
            <a:endParaRPr lang="en-US" altLang="ja-JP"/>
          </a:p>
        </p:txBody>
      </p:sp>
    </p:spTree>
    <p:extLst>
      <p:ext uri="{BB962C8B-B14F-4D97-AF65-F5344CB8AC3E}">
        <p14:creationId xmlns:p14="http://schemas.microsoft.com/office/powerpoint/2010/main" val="33502367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9EDD4CA-96AA-4CFD-A8A9-403819F715A0}" type="slidenum">
              <a:rPr lang="en-US" altLang="ja-JP"/>
              <a:pPr>
                <a:defRPr/>
              </a:pPr>
              <a:t>‹#›</a:t>
            </a:fld>
            <a:endParaRPr lang="en-US" altLang="ja-JP"/>
          </a:p>
        </p:txBody>
      </p:sp>
    </p:spTree>
    <p:extLst>
      <p:ext uri="{BB962C8B-B14F-4D97-AF65-F5344CB8AC3E}">
        <p14:creationId xmlns:p14="http://schemas.microsoft.com/office/powerpoint/2010/main" val="170408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190A965-4F08-4A77-A6A0-A80DD2DD7A84}" type="slidenum">
              <a:rPr lang="en-US" altLang="ja-JP"/>
              <a:pPr>
                <a:defRPr/>
              </a:pPr>
              <a:t>‹#›</a:t>
            </a:fld>
            <a:endParaRPr lang="en-US" altLang="ja-JP"/>
          </a:p>
        </p:txBody>
      </p:sp>
    </p:spTree>
    <p:extLst>
      <p:ext uri="{BB962C8B-B14F-4D97-AF65-F5344CB8AC3E}">
        <p14:creationId xmlns:p14="http://schemas.microsoft.com/office/powerpoint/2010/main" val="3936834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7D27147-2BA6-4C8E-A94B-F41EB13E4168}" type="slidenum">
              <a:rPr lang="en-US" altLang="ja-JP"/>
              <a:pPr>
                <a:defRPr/>
              </a:pPr>
              <a:t>‹#›</a:t>
            </a:fld>
            <a:endParaRPr lang="en-US" altLang="ja-JP"/>
          </a:p>
        </p:txBody>
      </p:sp>
    </p:spTree>
    <p:extLst>
      <p:ext uri="{BB962C8B-B14F-4D97-AF65-F5344CB8AC3E}">
        <p14:creationId xmlns:p14="http://schemas.microsoft.com/office/powerpoint/2010/main" val="63007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3E4D2BF-C2BA-4927-9D2D-FAD22C674B1E}" type="slidenum">
              <a:rPr lang="en-US" altLang="ja-JP"/>
              <a:pPr>
                <a:defRPr/>
              </a:pPr>
              <a:t>‹#›</a:t>
            </a:fld>
            <a:endParaRPr lang="en-US" altLang="ja-JP"/>
          </a:p>
        </p:txBody>
      </p:sp>
    </p:spTree>
    <p:extLst>
      <p:ext uri="{BB962C8B-B14F-4D97-AF65-F5344CB8AC3E}">
        <p14:creationId xmlns:p14="http://schemas.microsoft.com/office/powerpoint/2010/main" val="182079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DFC7CF8-73C1-4078-9527-F538FEFDC27E}" type="slidenum">
              <a:rPr lang="en-US" altLang="ja-JP"/>
              <a:pPr>
                <a:defRPr/>
              </a:pPr>
              <a:t>‹#›</a:t>
            </a:fld>
            <a:endParaRPr lang="en-US" altLang="ja-JP"/>
          </a:p>
        </p:txBody>
      </p:sp>
    </p:spTree>
    <p:extLst>
      <p:ext uri="{BB962C8B-B14F-4D97-AF65-F5344CB8AC3E}">
        <p14:creationId xmlns:p14="http://schemas.microsoft.com/office/powerpoint/2010/main" val="416017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pitchFamily="50" charset="-128"/>
              </a:defRPr>
            </a:lvl1pPr>
          </a:lstStyle>
          <a:p>
            <a:pPr>
              <a:defRPr/>
            </a:pPr>
            <a:endParaRPr lang="en-US" altLang="ja-JP"/>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pitchFamily="50" charset="-128"/>
              </a:defRPr>
            </a:lvl1pPr>
          </a:lstStyle>
          <a:p>
            <a:pPr>
              <a:defRPr/>
            </a:pPr>
            <a:endParaRPr lang="en-US" altLang="ja-JP"/>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pitchFamily="50" charset="-128"/>
              </a:defRPr>
            </a:lvl1pPr>
          </a:lstStyle>
          <a:p>
            <a:pPr>
              <a:defRPr/>
            </a:pPr>
            <a:fld id="{B4E728E8-FB9A-492F-BB4E-F7496D43D8E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084" r:id="rId1"/>
    <p:sldLayoutId id="2147486085" r:id="rId2"/>
    <p:sldLayoutId id="2147486086" r:id="rId3"/>
    <p:sldLayoutId id="2147486087" r:id="rId4"/>
    <p:sldLayoutId id="2147486088" r:id="rId5"/>
    <p:sldLayoutId id="2147486089" r:id="rId6"/>
    <p:sldLayoutId id="2147486090" r:id="rId7"/>
    <p:sldLayoutId id="2147486091" r:id="rId8"/>
    <p:sldLayoutId id="2147486092" r:id="rId9"/>
    <p:sldLayoutId id="2147486093" r:id="rId10"/>
    <p:sldLayoutId id="2147486094"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charset="0"/>
                <a:ea typeface="ＭＳ Ｐゴシック" pitchFamily="50" charset="-128"/>
              </a:defRPr>
            </a:lvl1pPr>
          </a:lstStyle>
          <a:p>
            <a:pPr>
              <a:defRPr/>
            </a:pPr>
            <a:endParaRPr lang="en-US" altLang="ja-JP"/>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charset="0"/>
                <a:ea typeface="ＭＳ Ｐゴシック" pitchFamily="50" charset="-128"/>
              </a:defRPr>
            </a:lvl1pPr>
          </a:lstStyle>
          <a:p>
            <a:pPr>
              <a:defRPr/>
            </a:pPr>
            <a:endParaRPr lang="en-US" altLang="ja-JP"/>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ea typeface="ＭＳ Ｐゴシック" pitchFamily="50" charset="-128"/>
              </a:defRPr>
            </a:lvl1pPr>
          </a:lstStyle>
          <a:p>
            <a:pPr>
              <a:defRPr/>
            </a:pPr>
            <a:fld id="{C1A9656C-7616-4B82-ACC7-3E86B0E3B74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150" r:id="rId1"/>
    <p:sldLayoutId id="2147486151" r:id="rId2"/>
    <p:sldLayoutId id="2147486152" r:id="rId3"/>
    <p:sldLayoutId id="2147486153" r:id="rId4"/>
    <p:sldLayoutId id="2147486154" r:id="rId5"/>
    <p:sldLayoutId id="2147486155" r:id="rId6"/>
    <p:sldLayoutId id="2147486156" r:id="rId7"/>
    <p:sldLayoutId id="2147486157" r:id="rId8"/>
    <p:sldLayoutId id="2147486158" r:id="rId9"/>
    <p:sldLayoutId id="2147486159" r:id="rId10"/>
    <p:sldLayoutId id="214748616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charset="0"/>
                <a:ea typeface="ＭＳ Ｐゴシック" pitchFamily="50" charset="-128"/>
              </a:defRPr>
            </a:lvl1pPr>
          </a:lstStyle>
          <a:p>
            <a:pPr>
              <a:defRPr/>
            </a:pPr>
            <a:endParaRPr lang="en-US" altLang="ja-JP"/>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charset="0"/>
                <a:ea typeface="ＭＳ Ｐゴシック" pitchFamily="50" charset="-128"/>
              </a:defRPr>
            </a:lvl1pPr>
          </a:lstStyle>
          <a:p>
            <a:pPr>
              <a:defRPr/>
            </a:pPr>
            <a:endParaRPr lang="en-US" altLang="ja-JP"/>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ea typeface="ＭＳ Ｐゴシック" pitchFamily="50" charset="-128"/>
              </a:defRPr>
            </a:lvl1pPr>
          </a:lstStyle>
          <a:p>
            <a:pPr>
              <a:defRPr/>
            </a:pPr>
            <a:fld id="{D9AB3214-7397-4FF9-AEF2-792EFFCAA8F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161" r:id="rId1"/>
    <p:sldLayoutId id="2147486162" r:id="rId2"/>
    <p:sldLayoutId id="2147486163" r:id="rId3"/>
    <p:sldLayoutId id="2147486164" r:id="rId4"/>
    <p:sldLayoutId id="2147486165" r:id="rId5"/>
    <p:sldLayoutId id="2147486166" r:id="rId6"/>
    <p:sldLayoutId id="2147486167" r:id="rId7"/>
    <p:sldLayoutId id="2147486168" r:id="rId8"/>
    <p:sldLayoutId id="2147486169" r:id="rId9"/>
    <p:sldLayoutId id="2147486170" r:id="rId10"/>
    <p:sldLayoutId id="214748617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defRPr>
            </a:lvl1pPr>
          </a:lstStyle>
          <a:p>
            <a:pPr>
              <a:defRPr/>
            </a:pPr>
            <a:endParaRPr lang="en-US" altLang="ja-JP"/>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defRPr>
            </a:lvl1pPr>
          </a:lstStyle>
          <a:p>
            <a:pPr>
              <a:defRPr/>
            </a:pPr>
            <a:endParaRPr lang="en-US" altLang="ja-JP"/>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mn-ea"/>
              </a:defRPr>
            </a:lvl1pPr>
          </a:lstStyle>
          <a:p>
            <a:pPr>
              <a:defRPr/>
            </a:pPr>
            <a:fld id="{ECF070B1-9959-49E2-AF69-57A7C89EE38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172" r:id="rId1"/>
    <p:sldLayoutId id="2147486173" r:id="rId2"/>
    <p:sldLayoutId id="2147486174" r:id="rId3"/>
    <p:sldLayoutId id="2147486175" r:id="rId4"/>
    <p:sldLayoutId id="2147486176" r:id="rId5"/>
    <p:sldLayoutId id="2147486177" r:id="rId6"/>
    <p:sldLayoutId id="2147486178" r:id="rId7"/>
    <p:sldLayoutId id="2147486179" r:id="rId8"/>
    <p:sldLayoutId id="2147486180" r:id="rId9"/>
    <p:sldLayoutId id="2147486181" r:id="rId10"/>
    <p:sldLayoutId id="2147486182"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charset="0"/>
                <a:ea typeface="ＭＳ Ｐゴシック" pitchFamily="50" charset="-128"/>
              </a:defRPr>
            </a:lvl1pPr>
          </a:lstStyle>
          <a:p>
            <a:pPr>
              <a:defRPr/>
            </a:pPr>
            <a:endParaRPr lang="en-US" altLang="ja-JP"/>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charset="0"/>
                <a:ea typeface="ＭＳ Ｐゴシック" pitchFamily="50" charset="-128"/>
              </a:defRPr>
            </a:lvl1pPr>
          </a:lstStyle>
          <a:p>
            <a:pPr>
              <a:defRPr/>
            </a:pPr>
            <a:endParaRPr lang="en-US" altLang="ja-JP"/>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ea typeface="ＭＳ Ｐゴシック" pitchFamily="50" charset="-128"/>
              </a:defRPr>
            </a:lvl1pPr>
          </a:lstStyle>
          <a:p>
            <a:pPr>
              <a:defRPr/>
            </a:pPr>
            <a:fld id="{A9E480BE-2DE5-4BC0-A8A3-FFB8E1B409D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095" r:id="rId1"/>
    <p:sldLayoutId id="2147486096" r:id="rId2"/>
    <p:sldLayoutId id="2147486097" r:id="rId3"/>
    <p:sldLayoutId id="2147486098" r:id="rId4"/>
    <p:sldLayoutId id="2147486099" r:id="rId5"/>
    <p:sldLayoutId id="2147486100" r:id="rId6"/>
    <p:sldLayoutId id="2147486101" r:id="rId7"/>
    <p:sldLayoutId id="2147486102" r:id="rId8"/>
    <p:sldLayoutId id="2147486103" r:id="rId9"/>
    <p:sldLayoutId id="2147486104" r:id="rId10"/>
    <p:sldLayoutId id="214748610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5.xml"/><Relationship Id="rId5" Type="http://schemas.openxmlformats.org/officeDocument/2006/relationships/image" Target="../media/image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990600"/>
            <a:ext cx="7772400" cy="1727200"/>
          </a:xfrm>
        </p:spPr>
        <p:txBody>
          <a:bodyPr/>
          <a:lstStyle/>
          <a:p>
            <a:pPr eaLnBrk="1" hangingPunct="1"/>
            <a:r>
              <a:rPr lang="en-US" altLang="ja-JP" sz="11000" b="1" i="1" smtClean="0">
                <a:solidFill>
                  <a:srgbClr val="0000CC"/>
                </a:solidFill>
              </a:rPr>
              <a:t>P</a:t>
            </a:r>
            <a:r>
              <a:rPr lang="en-US" altLang="ja-JP" sz="9000" b="1" i="1" smtClean="0">
                <a:solidFill>
                  <a:srgbClr val="0000CC"/>
                </a:solidFill>
              </a:rPr>
              <a:t>HI</a:t>
            </a:r>
            <a:r>
              <a:rPr lang="en-US" altLang="ja-JP" sz="9800" b="1" i="1" smtClean="0">
                <a:solidFill>
                  <a:srgbClr val="0000CC"/>
                </a:solidFill>
              </a:rPr>
              <a:t>T</a:t>
            </a:r>
            <a:r>
              <a:rPr lang="en-US" altLang="ja-JP" sz="9000" b="1" i="1" smtClean="0">
                <a:solidFill>
                  <a:srgbClr val="0000CC"/>
                </a:solidFill>
              </a:rPr>
              <a:t>S</a:t>
            </a:r>
          </a:p>
        </p:txBody>
      </p:sp>
      <p:sp>
        <p:nvSpPr>
          <p:cNvPr id="2051" name="Rectangle 3"/>
          <p:cNvSpPr>
            <a:spLocks noGrp="1" noChangeArrowheads="1"/>
          </p:cNvSpPr>
          <p:nvPr>
            <p:ph type="subTitle" idx="1"/>
          </p:nvPr>
        </p:nvSpPr>
        <p:spPr>
          <a:xfrm>
            <a:off x="419100" y="3276600"/>
            <a:ext cx="8305800" cy="1376536"/>
          </a:xfrm>
        </p:spPr>
        <p:txBody>
          <a:bodyPr/>
          <a:lstStyle/>
          <a:p>
            <a:pPr eaLnBrk="1" hangingPunct="1">
              <a:defRPr/>
            </a:pPr>
            <a:r>
              <a:rPr lang="ja-JP" altLang="ja-JP" sz="3600" dirty="0" smtClean="0"/>
              <a:t>強度変調回転放射線治療</a:t>
            </a:r>
            <a:r>
              <a:rPr lang="en-US" altLang="ja-JP" sz="3600" dirty="0" smtClean="0"/>
              <a:t>(VMAT)</a:t>
            </a:r>
            <a:r>
              <a:rPr lang="ja-JP" altLang="en-US" sz="3600" dirty="0" smtClean="0">
                <a:solidFill>
                  <a:srgbClr val="010000"/>
                </a:solidFill>
                <a:latin typeface="+mj-ea"/>
                <a:ea typeface="+mj-ea"/>
              </a:rPr>
              <a:t>の</a:t>
            </a:r>
            <a:endParaRPr lang="en-US" altLang="ja-JP" sz="3600" dirty="0" smtClean="0">
              <a:solidFill>
                <a:srgbClr val="010000"/>
              </a:solidFill>
              <a:latin typeface="+mj-ea"/>
              <a:ea typeface="+mj-ea"/>
            </a:endParaRPr>
          </a:p>
          <a:p>
            <a:pPr eaLnBrk="1" hangingPunct="1">
              <a:defRPr/>
            </a:pPr>
            <a:r>
              <a:rPr lang="ja-JP" altLang="en-US" sz="3600" dirty="0" smtClean="0">
                <a:solidFill>
                  <a:srgbClr val="010000"/>
                </a:solidFill>
                <a:latin typeface="+mj-ea"/>
                <a:ea typeface="+mj-ea"/>
              </a:rPr>
              <a:t>シミュレーション</a:t>
            </a:r>
            <a:endParaRPr lang="en-US" altLang="ja-JP" sz="3600" dirty="0" smtClean="0">
              <a:solidFill>
                <a:srgbClr val="010000"/>
              </a:solidFill>
              <a:latin typeface="+mj-ea"/>
              <a:ea typeface="+mj-ea"/>
            </a:endParaRPr>
          </a:p>
        </p:txBody>
      </p:sp>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p>
        </p:txBody>
      </p:sp>
      <p:sp>
        <p:nvSpPr>
          <p:cNvPr id="44038" name="正方形/長方形 4"/>
          <p:cNvSpPr>
            <a:spLocks noChangeArrowheads="1"/>
          </p:cNvSpPr>
          <p:nvPr/>
        </p:nvSpPr>
        <p:spPr bwMode="auto">
          <a:xfrm>
            <a:off x="214313" y="2495550"/>
            <a:ext cx="86439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en-US" altLang="ja-JP" sz="2200" b="1" i="1"/>
              <a:t>Multi-Purpose </a:t>
            </a:r>
            <a:r>
              <a:rPr lang="en-US" altLang="ja-JP" sz="2200" b="1" i="1">
                <a:solidFill>
                  <a:srgbClr val="0000CC"/>
                </a:solidFill>
              </a:rPr>
              <a:t>P</a:t>
            </a:r>
            <a:r>
              <a:rPr lang="en-US" altLang="ja-JP" sz="2200" b="1" i="1"/>
              <a:t>article and </a:t>
            </a:r>
            <a:r>
              <a:rPr lang="en-US" altLang="ja-JP" sz="2200" b="1" i="1">
                <a:solidFill>
                  <a:srgbClr val="0000CC"/>
                </a:solidFill>
              </a:rPr>
              <a:t>H</a:t>
            </a:r>
            <a:r>
              <a:rPr lang="en-US" altLang="ja-JP" sz="2200" b="1" i="1"/>
              <a:t>eavy </a:t>
            </a:r>
            <a:r>
              <a:rPr lang="en-US" altLang="ja-JP" sz="2200" b="1" i="1">
                <a:solidFill>
                  <a:srgbClr val="0000CC"/>
                </a:solidFill>
              </a:rPr>
              <a:t>I</a:t>
            </a:r>
            <a:r>
              <a:rPr lang="en-US" altLang="ja-JP" sz="2200" b="1" i="1"/>
              <a:t>on </a:t>
            </a:r>
            <a:r>
              <a:rPr lang="en-US" altLang="ja-JP" sz="2200" b="1" i="1">
                <a:solidFill>
                  <a:srgbClr val="0000CC"/>
                </a:solidFill>
              </a:rPr>
              <a:t>T</a:t>
            </a:r>
            <a:r>
              <a:rPr lang="en-US" altLang="ja-JP" sz="2200" b="1" i="1"/>
              <a:t>ransport code </a:t>
            </a:r>
            <a:r>
              <a:rPr lang="en-US" altLang="ja-JP" sz="2200" b="1" i="1">
                <a:solidFill>
                  <a:srgbClr val="0000CC"/>
                </a:solidFill>
              </a:rPr>
              <a:t>S</a:t>
            </a:r>
            <a:r>
              <a:rPr lang="en-US" altLang="ja-JP" sz="2200" b="1" i="1"/>
              <a:t>ystem</a:t>
            </a:r>
          </a:p>
        </p:txBody>
      </p:sp>
      <p:sp>
        <p:nvSpPr>
          <p:cNvPr id="44039" name="Text Box 7"/>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latin typeface="Tahoma" pitchFamily="34" charset="0"/>
              </a:rPr>
              <a:t>title</a:t>
            </a:r>
          </a:p>
        </p:txBody>
      </p:sp>
      <p:sp>
        <p:nvSpPr>
          <p:cNvPr id="44040"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203EFC7B-792C-4964-93BD-341BCE6D3382}" type="slidenum">
              <a:rPr lang="en-US" altLang="ja-JP" sz="2400">
                <a:latin typeface="Tahoma" pitchFamily="34" charset="0"/>
              </a:rPr>
              <a:pPr algn="ctr" eaLnBrk="1" hangingPunct="1">
                <a:spcBef>
                  <a:spcPct val="50000"/>
                </a:spcBef>
                <a:buFontTx/>
                <a:buNone/>
              </a:pPr>
              <a:t>1</a:t>
            </a:fld>
            <a:endParaRPr lang="en-US" altLang="ja-JP" sz="2400">
              <a:latin typeface="Tahoma" pitchFamily="34" charset="0"/>
            </a:endParaRPr>
          </a:p>
        </p:txBody>
      </p:sp>
      <p:sp>
        <p:nvSpPr>
          <p:cNvPr id="10" name="Text Box 15"/>
          <p:cNvSpPr txBox="1">
            <a:spLocks noChangeArrowheads="1"/>
          </p:cNvSpPr>
          <p:nvPr/>
        </p:nvSpPr>
        <p:spPr bwMode="auto">
          <a:xfrm>
            <a:off x="3154363" y="5194300"/>
            <a:ext cx="2809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FontTx/>
              <a:buNone/>
              <a:defRPr/>
            </a:pPr>
            <a:r>
              <a:rPr lang="en-US" altLang="ja-JP" sz="2800" dirty="0" smtClean="0">
                <a:solidFill>
                  <a:srgbClr val="FF0000"/>
                </a:solidFill>
                <a:latin typeface="+mn-ea"/>
                <a:ea typeface="+mn-ea"/>
              </a:rPr>
              <a:t>2016</a:t>
            </a:r>
            <a:r>
              <a:rPr lang="ja-JP" altLang="en-US" sz="2800" dirty="0" smtClean="0">
                <a:solidFill>
                  <a:srgbClr val="FF0000"/>
                </a:solidFill>
                <a:latin typeface="+mn-ea"/>
                <a:ea typeface="+mn-ea"/>
              </a:rPr>
              <a:t>年</a:t>
            </a:r>
            <a:r>
              <a:rPr lang="en-US" altLang="ja-JP" sz="2800" dirty="0" smtClean="0">
                <a:solidFill>
                  <a:srgbClr val="FF0000"/>
                </a:solidFill>
                <a:latin typeface="+mn-ea"/>
                <a:ea typeface="+mn-ea"/>
              </a:rPr>
              <a:t>3</a:t>
            </a:r>
            <a:r>
              <a:rPr lang="ja-JP" altLang="en-US" sz="2800" dirty="0" smtClean="0">
                <a:solidFill>
                  <a:srgbClr val="FF0000"/>
                </a:solidFill>
                <a:latin typeface="+mn-ea"/>
                <a:ea typeface="+mn-ea"/>
              </a:rPr>
              <a:t>月改訂</a:t>
            </a:r>
            <a:endParaRPr lang="en-US" altLang="ja-JP" sz="2800" dirty="0" smtClean="0">
              <a:solidFill>
                <a:srgbClr val="FF0000"/>
              </a:solidFill>
              <a:latin typeface="+mn-ea"/>
              <a:ea typeface="+mn-e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82" t="10670" r="11393" b="10608"/>
          <a:stretch/>
        </p:blipFill>
        <p:spPr bwMode="auto">
          <a:xfrm>
            <a:off x="3497029" y="2475648"/>
            <a:ext cx="5015940" cy="364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9158"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Geometry</a:t>
            </a:r>
          </a:p>
        </p:txBody>
      </p:sp>
      <p:sp>
        <p:nvSpPr>
          <p:cNvPr id="49159"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6883D191-59AF-48D2-B961-EC632A468156}" type="slidenum">
              <a:rPr lang="en-US" altLang="ja-JP" sz="2400">
                <a:solidFill>
                  <a:srgbClr val="000000"/>
                </a:solidFill>
                <a:latin typeface="Tahoma" pitchFamily="34" charset="0"/>
              </a:rPr>
              <a:pPr algn="ctr" eaLnBrk="1" hangingPunct="1">
                <a:spcBef>
                  <a:spcPct val="50000"/>
                </a:spcBef>
                <a:buFontTx/>
                <a:buNone/>
              </a:pPr>
              <a:t>10</a:t>
            </a:fld>
            <a:endParaRPr lang="en-US" altLang="ja-JP" sz="2400">
              <a:solidFill>
                <a:srgbClr val="000000"/>
              </a:solidFill>
              <a:latin typeface="Tahoma" pitchFamily="34" charset="0"/>
            </a:endParaRPr>
          </a:p>
        </p:txBody>
      </p:sp>
      <p:cxnSp>
        <p:nvCxnSpPr>
          <p:cNvPr id="18" name="直線コネクタ 17"/>
          <p:cNvCxnSpPr/>
          <p:nvPr/>
        </p:nvCxnSpPr>
        <p:spPr>
          <a:xfrm flipH="1" flipV="1">
            <a:off x="2789323" y="2888755"/>
            <a:ext cx="2286733" cy="972293"/>
          </a:xfrm>
          <a:prstGeom prst="line">
            <a:avLst/>
          </a:prstGeom>
          <a:ln w="19050">
            <a:solidFill>
              <a:srgbClr val="00B0F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9165" name="テキスト ボックス 14"/>
          <p:cNvSpPr txBox="1">
            <a:spLocks noChangeArrowheads="1"/>
          </p:cNvSpPr>
          <p:nvPr/>
        </p:nvSpPr>
        <p:spPr bwMode="auto">
          <a:xfrm>
            <a:off x="1309772" y="2636912"/>
            <a:ext cx="1479550" cy="400050"/>
          </a:xfrm>
          <a:prstGeom prst="rect">
            <a:avLst/>
          </a:prstGeom>
          <a:solidFill>
            <a:schemeClr val="bg1"/>
          </a:solidFill>
          <a:ln w="19050">
            <a:solidFill>
              <a:srgbClr val="00B0F0"/>
            </a:solid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solidFill>
                  <a:srgbClr val="000000"/>
                </a:solidFill>
              </a:rPr>
              <a:t>水ファントム</a:t>
            </a:r>
          </a:p>
        </p:txBody>
      </p:sp>
      <p:sp>
        <p:nvSpPr>
          <p:cNvPr id="49166" name="テキスト ボックス 11"/>
          <p:cNvSpPr txBox="1">
            <a:spLocks noChangeArrowheads="1"/>
          </p:cNvSpPr>
          <p:nvPr/>
        </p:nvSpPr>
        <p:spPr bwMode="auto">
          <a:xfrm>
            <a:off x="1195724" y="5071352"/>
            <a:ext cx="1707646" cy="707886"/>
          </a:xfrm>
          <a:prstGeom prst="rect">
            <a:avLst/>
          </a:prstGeom>
          <a:solidFill>
            <a:schemeClr val="bg1"/>
          </a:solidFill>
          <a:ln w="19050">
            <a:solidFill>
              <a:srgbClr val="FF00FF"/>
            </a:solid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smtClean="0">
                <a:solidFill>
                  <a:srgbClr val="000000"/>
                </a:solidFill>
                <a:latin typeface="Arial" charset="0"/>
                <a:cs typeface="Arial" charset="0"/>
              </a:rPr>
              <a:t>マルチリーフコリメーター</a:t>
            </a:r>
            <a:endParaRPr lang="ja-JP" altLang="en-US" sz="2000" dirty="0">
              <a:solidFill>
                <a:srgbClr val="000000"/>
              </a:solidFill>
              <a:latin typeface="Arial" charset="0"/>
              <a:cs typeface="Arial" charset="0"/>
            </a:endParaRPr>
          </a:p>
        </p:txBody>
      </p:sp>
      <p:cxnSp>
        <p:nvCxnSpPr>
          <p:cNvPr id="26" name="直線コネクタ 25"/>
          <p:cNvCxnSpPr/>
          <p:nvPr/>
        </p:nvCxnSpPr>
        <p:spPr>
          <a:xfrm flipH="1">
            <a:off x="2923983" y="5301208"/>
            <a:ext cx="1431993" cy="188409"/>
          </a:xfrm>
          <a:prstGeom prst="line">
            <a:avLst/>
          </a:prstGeom>
          <a:ln w="19050">
            <a:solidFill>
              <a:srgbClr val="FF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7" name="Text Box 1030"/>
          <p:cNvSpPr txBox="1">
            <a:spLocks noChangeArrowheads="1"/>
          </p:cNvSpPr>
          <p:nvPr/>
        </p:nvSpPr>
        <p:spPr bwMode="auto">
          <a:xfrm>
            <a:off x="4622569" y="1999734"/>
            <a:ext cx="1382430" cy="369332"/>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a:solidFill>
                  <a:srgbClr val="000000"/>
                </a:solidFill>
                <a:latin typeface="Tahoma" pitchFamily="34" charset="0"/>
              </a:rPr>
              <a:t>3</a:t>
            </a:r>
            <a:r>
              <a:rPr lang="en-US" altLang="ja-JP" sz="1800" dirty="0" smtClean="0">
                <a:solidFill>
                  <a:srgbClr val="000000"/>
                </a:solidFill>
                <a:latin typeface="Tahoma" pitchFamily="34" charset="0"/>
              </a:rPr>
              <a:t>dshow.eps</a:t>
            </a:r>
          </a:p>
        </p:txBody>
      </p:sp>
      <p:sp>
        <p:nvSpPr>
          <p:cNvPr id="19" name="テキスト ボックス 8"/>
          <p:cNvSpPr txBox="1">
            <a:spLocks noChangeArrowheads="1"/>
          </p:cNvSpPr>
          <p:nvPr/>
        </p:nvSpPr>
        <p:spPr bwMode="auto">
          <a:xfrm>
            <a:off x="1243012" y="908720"/>
            <a:ext cx="6641355" cy="8302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この</a:t>
            </a:r>
            <a:r>
              <a:rPr lang="ja-JP" altLang="en-US" sz="2400" dirty="0">
                <a:solidFill>
                  <a:srgbClr val="000000"/>
                </a:solidFill>
              </a:rPr>
              <a:t>インプットファイルで構築している</a:t>
            </a:r>
            <a:r>
              <a:rPr lang="en-US" altLang="ja-JP" sz="2400" dirty="0">
                <a:solidFill>
                  <a:srgbClr val="000000"/>
                </a:solidFill>
              </a:rPr>
              <a:t>3</a:t>
            </a:r>
            <a:r>
              <a:rPr lang="ja-JP" altLang="en-US" sz="2400" dirty="0">
                <a:solidFill>
                  <a:srgbClr val="000000"/>
                </a:solidFill>
              </a:rPr>
              <a:t>次元体系を描画機能を用いて把握しましょう。</a:t>
            </a:r>
          </a:p>
        </p:txBody>
      </p:sp>
      <p:sp>
        <p:nvSpPr>
          <p:cNvPr id="20" name="Rectangle 2"/>
          <p:cNvSpPr txBox="1">
            <a:spLocks noChangeArrowheads="1"/>
          </p:cNvSpPr>
          <p:nvPr/>
        </p:nvSpPr>
        <p:spPr bwMode="auto">
          <a:xfrm>
            <a:off x="2692026" y="-99392"/>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dirty="0">
                <a:solidFill>
                  <a:srgbClr val="000000"/>
                </a:solidFill>
                <a:latin typeface="Century Gothic" pitchFamily="34" charset="0"/>
              </a:rPr>
              <a:t>体系の確認</a:t>
            </a:r>
            <a:endParaRPr lang="en-US" altLang="ja-JP" sz="4800" dirty="0">
              <a:solidFill>
                <a:srgbClr val="000000"/>
              </a:solidFill>
              <a:latin typeface="Century Gothic" pitchFamily="34" charset="0"/>
            </a:endParaRPr>
          </a:p>
        </p:txBody>
      </p:sp>
      <p:grpSp>
        <p:nvGrpSpPr>
          <p:cNvPr id="16" name="グループ化 15"/>
          <p:cNvGrpSpPr/>
          <p:nvPr/>
        </p:nvGrpSpPr>
        <p:grpSpPr>
          <a:xfrm>
            <a:off x="6484466" y="2803885"/>
            <a:ext cx="1074298" cy="935952"/>
            <a:chOff x="6309705" y="2925096"/>
            <a:chExt cx="1074298" cy="935952"/>
          </a:xfrm>
        </p:grpSpPr>
        <p:cxnSp>
          <p:nvCxnSpPr>
            <p:cNvPr id="25" name="直線矢印コネクタ 24"/>
            <p:cNvCxnSpPr/>
            <p:nvPr/>
          </p:nvCxnSpPr>
          <p:spPr bwMode="auto">
            <a:xfrm flipV="1">
              <a:off x="6801842" y="3032145"/>
              <a:ext cx="286747" cy="3103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bwMode="auto">
            <a:xfrm>
              <a:off x="6801842" y="3342461"/>
              <a:ext cx="0" cy="518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bwMode="auto">
            <a:xfrm flipH="1" flipV="1">
              <a:off x="6309705" y="3171022"/>
              <a:ext cx="482670" cy="16505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7"/>
            <p:cNvSpPr txBox="1">
              <a:spLocks noChangeArrowheads="1"/>
            </p:cNvSpPr>
            <p:nvPr/>
          </p:nvSpPr>
          <p:spPr bwMode="auto">
            <a:xfrm>
              <a:off x="6403333" y="2925096"/>
              <a:ext cx="295414" cy="27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200" dirty="0">
                  <a:solidFill>
                    <a:srgbClr val="FF0000"/>
                  </a:solidFill>
                </a:rPr>
                <a:t>X</a:t>
              </a:r>
              <a:endParaRPr lang="ja-JP" altLang="en-US" sz="1200" dirty="0">
                <a:solidFill>
                  <a:srgbClr val="FF0000"/>
                </a:solidFill>
              </a:endParaRPr>
            </a:p>
          </p:txBody>
        </p:sp>
        <p:sp>
          <p:nvSpPr>
            <p:cNvPr id="30" name="テキスト ボックス 28"/>
            <p:cNvSpPr txBox="1">
              <a:spLocks noChangeArrowheads="1"/>
            </p:cNvSpPr>
            <p:nvPr/>
          </p:nvSpPr>
          <p:spPr bwMode="auto">
            <a:xfrm>
              <a:off x="7088589" y="3032145"/>
              <a:ext cx="295414" cy="27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200" dirty="0">
                  <a:solidFill>
                    <a:srgbClr val="FF0000"/>
                  </a:solidFill>
                </a:rPr>
                <a:t>Y</a:t>
              </a:r>
              <a:endParaRPr lang="ja-JP" altLang="en-US" sz="1200" dirty="0">
                <a:solidFill>
                  <a:srgbClr val="FF0000"/>
                </a:solidFill>
              </a:endParaRPr>
            </a:p>
          </p:txBody>
        </p:sp>
        <p:sp>
          <p:nvSpPr>
            <p:cNvPr id="31" name="テキスト ボックス 29"/>
            <p:cNvSpPr txBox="1">
              <a:spLocks noChangeArrowheads="1"/>
            </p:cNvSpPr>
            <p:nvPr/>
          </p:nvSpPr>
          <p:spPr bwMode="auto">
            <a:xfrm>
              <a:off x="6809057" y="3463670"/>
              <a:ext cx="279532" cy="27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200" dirty="0">
                  <a:solidFill>
                    <a:srgbClr val="FF0000"/>
                  </a:solidFill>
                </a:rPr>
                <a:t>Z</a:t>
              </a:r>
              <a:endParaRPr lang="ja-JP" altLang="en-US" sz="1200" dirty="0">
                <a:solidFill>
                  <a:srgbClr val="FF0000"/>
                </a:solidFill>
              </a:endParaRPr>
            </a:p>
          </p:txBody>
        </p:sp>
      </p:grpSp>
    </p:spTree>
    <p:extLst>
      <p:ext uri="{BB962C8B-B14F-4D97-AF65-F5344CB8AC3E}">
        <p14:creationId xmlns:p14="http://schemas.microsoft.com/office/powerpoint/2010/main" val="9488324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935546" y="2834641"/>
            <a:ext cx="3610297" cy="2922762"/>
            <a:chOff x="4935546" y="2834641"/>
            <a:chExt cx="3610297" cy="2922762"/>
          </a:xfrm>
        </p:grpSpPr>
        <p:pic>
          <p:nvPicPr>
            <p:cNvPr id="49170" name="Picture 18"/>
            <p:cNvPicPr>
              <a:picLocks noChangeAspect="1" noChangeArrowheads="1"/>
            </p:cNvPicPr>
            <p:nvPr/>
          </p:nvPicPr>
          <p:blipFill rotWithShape="1">
            <a:blip r:embed="rId3">
              <a:extLst>
                <a:ext uri="{28A0092B-C50C-407E-A947-70E740481C1C}">
                  <a14:useLocalDpi xmlns:a14="http://schemas.microsoft.com/office/drawing/2010/main" val="0"/>
                </a:ext>
              </a:extLst>
            </a:blip>
            <a:srcRect l="9772" t="18929" r="26774" b="8334"/>
            <a:stretch/>
          </p:blipFill>
          <p:spPr bwMode="auto">
            <a:xfrm>
              <a:off x="4935546" y="2860539"/>
              <a:ext cx="3577423" cy="289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正方形/長方形 32"/>
            <p:cNvSpPr/>
            <p:nvPr/>
          </p:nvSpPr>
          <p:spPr>
            <a:xfrm>
              <a:off x="7956376" y="2834641"/>
              <a:ext cx="589467" cy="378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510915" y="2906649"/>
            <a:ext cx="3672408" cy="2804645"/>
            <a:chOff x="510915" y="2906649"/>
            <a:chExt cx="3672408" cy="2804645"/>
          </a:xfrm>
        </p:grpSpPr>
        <p:pic>
          <p:nvPicPr>
            <p:cNvPr id="49169" name="Picture 17"/>
            <p:cNvPicPr>
              <a:picLocks noChangeAspect="1" noChangeArrowheads="1"/>
            </p:cNvPicPr>
            <p:nvPr/>
          </p:nvPicPr>
          <p:blipFill rotWithShape="1">
            <a:blip r:embed="rId4">
              <a:extLst>
                <a:ext uri="{28A0092B-C50C-407E-A947-70E740481C1C}">
                  <a14:useLocalDpi xmlns:a14="http://schemas.microsoft.com/office/drawing/2010/main" val="0"/>
                </a:ext>
              </a:extLst>
            </a:blip>
            <a:srcRect l="9276" t="19355" r="24164" b="8685"/>
            <a:stretch/>
          </p:blipFill>
          <p:spPr bwMode="auto">
            <a:xfrm>
              <a:off x="510915" y="2906649"/>
              <a:ext cx="3672408" cy="2804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3593856" y="2906649"/>
              <a:ext cx="589467" cy="378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91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9158"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Geometry</a:t>
            </a:r>
          </a:p>
        </p:txBody>
      </p:sp>
      <p:sp>
        <p:nvSpPr>
          <p:cNvPr id="49159"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6883D191-59AF-48D2-B961-EC632A468156}" type="slidenum">
              <a:rPr lang="en-US" altLang="ja-JP" sz="2400">
                <a:solidFill>
                  <a:srgbClr val="000000"/>
                </a:solidFill>
                <a:latin typeface="Tahoma" pitchFamily="34" charset="0"/>
              </a:rPr>
              <a:pPr algn="ctr" eaLnBrk="1" hangingPunct="1">
                <a:spcBef>
                  <a:spcPct val="50000"/>
                </a:spcBef>
                <a:buFontTx/>
                <a:buNone/>
              </a:pPr>
              <a:t>11</a:t>
            </a:fld>
            <a:endParaRPr lang="en-US" altLang="ja-JP" sz="2400">
              <a:solidFill>
                <a:srgbClr val="000000"/>
              </a:solidFill>
              <a:latin typeface="Tahoma" pitchFamily="34" charset="0"/>
            </a:endParaRPr>
          </a:p>
        </p:txBody>
      </p:sp>
      <p:cxnSp>
        <p:nvCxnSpPr>
          <p:cNvPr id="13" name="直線コネクタ 12"/>
          <p:cNvCxnSpPr/>
          <p:nvPr/>
        </p:nvCxnSpPr>
        <p:spPr>
          <a:xfrm flipV="1">
            <a:off x="2555776" y="3651752"/>
            <a:ext cx="1168896" cy="425320"/>
          </a:xfrm>
          <a:prstGeom prst="line">
            <a:avLst/>
          </a:prstGeom>
          <a:ln w="19050">
            <a:solidFill>
              <a:srgbClr val="00B0F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flipV="1">
            <a:off x="5187455" y="3629025"/>
            <a:ext cx="968721" cy="448047"/>
          </a:xfrm>
          <a:prstGeom prst="line">
            <a:avLst/>
          </a:prstGeom>
          <a:ln w="19050">
            <a:solidFill>
              <a:srgbClr val="00B0F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9165" name="テキスト ボックス 14"/>
          <p:cNvSpPr txBox="1">
            <a:spLocks noChangeArrowheads="1"/>
          </p:cNvSpPr>
          <p:nvPr/>
        </p:nvSpPr>
        <p:spPr bwMode="auto">
          <a:xfrm>
            <a:off x="3707904" y="3429000"/>
            <a:ext cx="1479550" cy="400050"/>
          </a:xfrm>
          <a:prstGeom prst="rect">
            <a:avLst/>
          </a:prstGeom>
          <a:solidFill>
            <a:schemeClr val="bg1"/>
          </a:solidFill>
          <a:ln w="19050">
            <a:solidFill>
              <a:srgbClr val="00B0F0"/>
            </a:solid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a:solidFill>
                  <a:srgbClr val="000000"/>
                </a:solidFill>
              </a:rPr>
              <a:t>水ファントム</a:t>
            </a:r>
          </a:p>
        </p:txBody>
      </p:sp>
      <p:sp>
        <p:nvSpPr>
          <p:cNvPr id="49166" name="テキスト ボックス 11"/>
          <p:cNvSpPr txBox="1">
            <a:spLocks noChangeArrowheads="1"/>
          </p:cNvSpPr>
          <p:nvPr/>
        </p:nvSpPr>
        <p:spPr bwMode="auto">
          <a:xfrm>
            <a:off x="3593856" y="5598721"/>
            <a:ext cx="1707646" cy="707886"/>
          </a:xfrm>
          <a:prstGeom prst="rect">
            <a:avLst/>
          </a:prstGeom>
          <a:solidFill>
            <a:schemeClr val="bg1"/>
          </a:solidFill>
          <a:ln w="19050">
            <a:solidFill>
              <a:srgbClr val="FF00FF"/>
            </a:solid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smtClean="0">
                <a:solidFill>
                  <a:srgbClr val="000000"/>
                </a:solidFill>
                <a:latin typeface="Arial" charset="0"/>
                <a:cs typeface="Arial" charset="0"/>
              </a:rPr>
              <a:t>マルチリーフコリメーター</a:t>
            </a:r>
            <a:endParaRPr lang="ja-JP" altLang="en-US" sz="2000" dirty="0">
              <a:solidFill>
                <a:srgbClr val="000000"/>
              </a:solidFill>
              <a:latin typeface="Arial" charset="0"/>
              <a:cs typeface="Arial" charset="0"/>
            </a:endParaRPr>
          </a:p>
        </p:txBody>
      </p:sp>
      <p:cxnSp>
        <p:nvCxnSpPr>
          <p:cNvPr id="26" name="直線コネクタ 25"/>
          <p:cNvCxnSpPr/>
          <p:nvPr/>
        </p:nvCxnSpPr>
        <p:spPr>
          <a:xfrm>
            <a:off x="2483768" y="4797152"/>
            <a:ext cx="1110088" cy="960251"/>
          </a:xfrm>
          <a:prstGeom prst="line">
            <a:avLst/>
          </a:prstGeom>
          <a:ln w="19050">
            <a:solidFill>
              <a:srgbClr val="FF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7" name="Text Box 1030"/>
          <p:cNvSpPr txBox="1">
            <a:spLocks noChangeArrowheads="1"/>
          </p:cNvSpPr>
          <p:nvPr/>
        </p:nvSpPr>
        <p:spPr bwMode="auto">
          <a:xfrm>
            <a:off x="904288" y="1999734"/>
            <a:ext cx="2480166" cy="646331"/>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track_xy.eps</a:t>
            </a:r>
            <a:endParaRPr lang="en-US" altLang="ja-JP" sz="1800" dirty="0" smtClean="0">
              <a:solidFill>
                <a:srgbClr val="000000"/>
              </a:solidFill>
              <a:latin typeface="Tahoma" pitchFamily="34" charset="0"/>
            </a:endParaRPr>
          </a:p>
          <a:p>
            <a:pPr eaLnBrk="1" hangingPunct="1">
              <a:spcBef>
                <a:spcPct val="0"/>
              </a:spcBef>
              <a:buFontTx/>
              <a:buNone/>
            </a:pPr>
            <a:r>
              <a:rPr lang="ja-JP" altLang="en-US" sz="1800" dirty="0" smtClean="0">
                <a:solidFill>
                  <a:srgbClr val="000000"/>
                </a:solidFill>
                <a:latin typeface="Tahoma" pitchFamily="34" charset="0"/>
              </a:rPr>
              <a:t>（</a:t>
            </a:r>
            <a:r>
              <a:rPr lang="en-US" altLang="ja-JP" sz="1800" dirty="0" smtClean="0">
                <a:solidFill>
                  <a:srgbClr val="000000"/>
                </a:solidFill>
                <a:latin typeface="Tahoma" pitchFamily="34" charset="0"/>
              </a:rPr>
              <a:t>4</a:t>
            </a:r>
            <a:r>
              <a:rPr lang="ja-JP" altLang="en-US" sz="1800" dirty="0" smtClean="0">
                <a:solidFill>
                  <a:srgbClr val="000000"/>
                </a:solidFill>
                <a:latin typeface="Tahoma" pitchFamily="34" charset="0"/>
              </a:rPr>
              <a:t>ページ目</a:t>
            </a:r>
            <a:r>
              <a:rPr lang="en-US" altLang="ja-JP" sz="1800" dirty="0" smtClean="0">
                <a:solidFill>
                  <a:srgbClr val="000000"/>
                </a:solidFill>
                <a:latin typeface="Tahoma" pitchFamily="34" charset="0"/>
              </a:rPr>
              <a:t>: z=-15cm</a:t>
            </a:r>
            <a:r>
              <a:rPr lang="ja-JP" altLang="en-US" sz="1800" dirty="0" smtClean="0">
                <a:solidFill>
                  <a:srgbClr val="000000"/>
                </a:solidFill>
                <a:latin typeface="Tahoma" pitchFamily="34" charset="0"/>
              </a:rPr>
              <a:t>）</a:t>
            </a:r>
            <a:endParaRPr lang="en-US" altLang="ja-JP" sz="1800" dirty="0">
              <a:solidFill>
                <a:srgbClr val="000000"/>
              </a:solidFill>
              <a:latin typeface="Tahoma" pitchFamily="34" charset="0"/>
            </a:endParaRPr>
          </a:p>
        </p:txBody>
      </p:sp>
      <p:sp>
        <p:nvSpPr>
          <p:cNvPr id="19" name="テキスト ボックス 8"/>
          <p:cNvSpPr txBox="1">
            <a:spLocks noChangeArrowheads="1"/>
          </p:cNvSpPr>
          <p:nvPr/>
        </p:nvSpPr>
        <p:spPr bwMode="auto">
          <a:xfrm>
            <a:off x="1243012" y="908720"/>
            <a:ext cx="6641355" cy="8302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この</a:t>
            </a:r>
            <a:r>
              <a:rPr lang="ja-JP" altLang="en-US" sz="2400" dirty="0">
                <a:solidFill>
                  <a:srgbClr val="000000"/>
                </a:solidFill>
              </a:rPr>
              <a:t>インプットファイルで構築している</a:t>
            </a:r>
            <a:r>
              <a:rPr lang="en-US" altLang="ja-JP" sz="2400" dirty="0">
                <a:solidFill>
                  <a:srgbClr val="000000"/>
                </a:solidFill>
              </a:rPr>
              <a:t>3</a:t>
            </a:r>
            <a:r>
              <a:rPr lang="ja-JP" altLang="en-US" sz="2400" dirty="0">
                <a:solidFill>
                  <a:srgbClr val="000000"/>
                </a:solidFill>
              </a:rPr>
              <a:t>次元体系を描画機能を用いて把握しましょう。</a:t>
            </a:r>
          </a:p>
        </p:txBody>
      </p:sp>
      <p:sp>
        <p:nvSpPr>
          <p:cNvPr id="20" name="Rectangle 2"/>
          <p:cNvSpPr txBox="1">
            <a:spLocks noChangeArrowheads="1"/>
          </p:cNvSpPr>
          <p:nvPr/>
        </p:nvSpPr>
        <p:spPr bwMode="auto">
          <a:xfrm>
            <a:off x="2692026" y="-99392"/>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dirty="0">
                <a:solidFill>
                  <a:srgbClr val="000000"/>
                </a:solidFill>
                <a:latin typeface="Century Gothic" pitchFamily="34" charset="0"/>
              </a:rPr>
              <a:t>体系の確認</a:t>
            </a:r>
            <a:endParaRPr lang="en-US" altLang="ja-JP" sz="4800" dirty="0">
              <a:solidFill>
                <a:srgbClr val="000000"/>
              </a:solidFill>
              <a:latin typeface="Century Gothic" pitchFamily="34" charset="0"/>
            </a:endParaRPr>
          </a:p>
        </p:txBody>
      </p:sp>
      <p:sp>
        <p:nvSpPr>
          <p:cNvPr id="21" name="Text Box 1030"/>
          <p:cNvSpPr txBox="1">
            <a:spLocks noChangeArrowheads="1"/>
          </p:cNvSpPr>
          <p:nvPr/>
        </p:nvSpPr>
        <p:spPr bwMode="auto">
          <a:xfrm>
            <a:off x="5468025" y="1999218"/>
            <a:ext cx="2366353" cy="646331"/>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track_xz.eps</a:t>
            </a:r>
            <a:endParaRPr lang="en-US" altLang="ja-JP" sz="1800" dirty="0" smtClean="0">
              <a:solidFill>
                <a:srgbClr val="000000"/>
              </a:solidFill>
              <a:latin typeface="Tahoma" pitchFamily="34" charset="0"/>
            </a:endParaRPr>
          </a:p>
          <a:p>
            <a:pPr eaLnBrk="1" hangingPunct="1">
              <a:spcBef>
                <a:spcPct val="0"/>
              </a:spcBef>
              <a:buFontTx/>
              <a:buNone/>
            </a:pPr>
            <a:r>
              <a:rPr lang="ja-JP" altLang="en-US" sz="1800" dirty="0" smtClean="0">
                <a:solidFill>
                  <a:srgbClr val="000000"/>
                </a:solidFill>
                <a:latin typeface="Tahoma" pitchFamily="34" charset="0"/>
              </a:rPr>
              <a:t>（</a:t>
            </a:r>
            <a:r>
              <a:rPr lang="en-US" altLang="ja-JP" sz="1800" dirty="0" smtClean="0">
                <a:solidFill>
                  <a:srgbClr val="000000"/>
                </a:solidFill>
                <a:latin typeface="Tahoma" pitchFamily="34" charset="0"/>
              </a:rPr>
              <a:t>5</a:t>
            </a:r>
            <a:r>
              <a:rPr lang="ja-JP" altLang="en-US" sz="1800" dirty="0" smtClean="0">
                <a:solidFill>
                  <a:srgbClr val="000000"/>
                </a:solidFill>
                <a:latin typeface="Tahoma" pitchFamily="34" charset="0"/>
              </a:rPr>
              <a:t>ページ目</a:t>
            </a:r>
            <a:r>
              <a:rPr lang="en-US" altLang="ja-JP" sz="1800" dirty="0" smtClean="0">
                <a:solidFill>
                  <a:srgbClr val="000000"/>
                </a:solidFill>
                <a:latin typeface="Tahoma" pitchFamily="34" charset="0"/>
              </a:rPr>
              <a:t>: y=-5cm</a:t>
            </a:r>
            <a:r>
              <a:rPr lang="ja-JP" altLang="en-US" sz="1800" dirty="0" smtClean="0">
                <a:solidFill>
                  <a:srgbClr val="000000"/>
                </a:solidFill>
                <a:latin typeface="Tahoma" pitchFamily="34" charset="0"/>
              </a:rPr>
              <a:t>）</a:t>
            </a:r>
            <a:endParaRPr lang="en-US" altLang="ja-JP" sz="1800" dirty="0">
              <a:solidFill>
                <a:srgbClr val="000000"/>
              </a:solidFill>
              <a:latin typeface="Tahoma"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510915" y="2906649"/>
            <a:ext cx="3672408" cy="2804645"/>
            <a:chOff x="510915" y="2906649"/>
            <a:chExt cx="3672408" cy="2804645"/>
          </a:xfrm>
        </p:grpSpPr>
        <p:pic>
          <p:nvPicPr>
            <p:cNvPr id="49169" name="Picture 17"/>
            <p:cNvPicPr>
              <a:picLocks noChangeAspect="1" noChangeArrowheads="1"/>
            </p:cNvPicPr>
            <p:nvPr/>
          </p:nvPicPr>
          <p:blipFill rotWithShape="1">
            <a:blip r:embed="rId3">
              <a:extLst>
                <a:ext uri="{28A0092B-C50C-407E-A947-70E740481C1C}">
                  <a14:useLocalDpi xmlns:a14="http://schemas.microsoft.com/office/drawing/2010/main" val="0"/>
                </a:ext>
              </a:extLst>
            </a:blip>
            <a:srcRect l="9276" t="19355" r="24164" b="8685"/>
            <a:stretch/>
          </p:blipFill>
          <p:spPr bwMode="auto">
            <a:xfrm>
              <a:off x="510915" y="2906649"/>
              <a:ext cx="3672408" cy="2804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3593856" y="2906649"/>
              <a:ext cx="589467" cy="378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9158"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Geometry</a:t>
            </a:r>
          </a:p>
        </p:txBody>
      </p:sp>
      <p:sp>
        <p:nvSpPr>
          <p:cNvPr id="49159"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6883D191-59AF-48D2-B961-EC632A468156}" type="slidenum">
              <a:rPr lang="en-US" altLang="ja-JP" sz="2400">
                <a:solidFill>
                  <a:srgbClr val="000000"/>
                </a:solidFill>
                <a:latin typeface="Tahoma" pitchFamily="34" charset="0"/>
              </a:rPr>
              <a:pPr algn="ctr" eaLnBrk="1" hangingPunct="1">
                <a:spcBef>
                  <a:spcPct val="50000"/>
                </a:spcBef>
                <a:buFontTx/>
                <a:buNone/>
              </a:pPr>
              <a:t>12</a:t>
            </a:fld>
            <a:endParaRPr lang="en-US" altLang="ja-JP" sz="2400">
              <a:solidFill>
                <a:srgbClr val="000000"/>
              </a:solidFill>
              <a:latin typeface="Tahoma" pitchFamily="34" charset="0"/>
            </a:endParaRPr>
          </a:p>
        </p:txBody>
      </p:sp>
      <p:sp>
        <p:nvSpPr>
          <p:cNvPr id="17" name="Text Box 1030"/>
          <p:cNvSpPr txBox="1">
            <a:spLocks noChangeArrowheads="1"/>
          </p:cNvSpPr>
          <p:nvPr/>
        </p:nvSpPr>
        <p:spPr bwMode="auto">
          <a:xfrm>
            <a:off x="904288" y="1999734"/>
            <a:ext cx="2480166" cy="646331"/>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track_xy.eps</a:t>
            </a:r>
            <a:endParaRPr lang="en-US" altLang="ja-JP" sz="1800" dirty="0" smtClean="0">
              <a:solidFill>
                <a:srgbClr val="000000"/>
              </a:solidFill>
              <a:latin typeface="Tahoma" pitchFamily="34" charset="0"/>
            </a:endParaRPr>
          </a:p>
          <a:p>
            <a:pPr eaLnBrk="1" hangingPunct="1">
              <a:spcBef>
                <a:spcPct val="0"/>
              </a:spcBef>
              <a:buFontTx/>
              <a:buNone/>
            </a:pPr>
            <a:r>
              <a:rPr lang="ja-JP" altLang="en-US" sz="1800" dirty="0" smtClean="0">
                <a:solidFill>
                  <a:srgbClr val="000000"/>
                </a:solidFill>
                <a:latin typeface="Tahoma" pitchFamily="34" charset="0"/>
              </a:rPr>
              <a:t>（</a:t>
            </a:r>
            <a:r>
              <a:rPr lang="en-US" altLang="ja-JP" sz="1800" dirty="0" smtClean="0">
                <a:solidFill>
                  <a:srgbClr val="000000"/>
                </a:solidFill>
                <a:latin typeface="Tahoma" pitchFamily="34" charset="0"/>
              </a:rPr>
              <a:t>4</a:t>
            </a:r>
            <a:r>
              <a:rPr lang="ja-JP" altLang="en-US" sz="1800" dirty="0" smtClean="0">
                <a:solidFill>
                  <a:srgbClr val="000000"/>
                </a:solidFill>
                <a:latin typeface="Tahoma" pitchFamily="34" charset="0"/>
              </a:rPr>
              <a:t>ページ目</a:t>
            </a:r>
            <a:r>
              <a:rPr lang="en-US" altLang="ja-JP" sz="1800" dirty="0" smtClean="0">
                <a:solidFill>
                  <a:srgbClr val="000000"/>
                </a:solidFill>
                <a:latin typeface="Tahoma" pitchFamily="34" charset="0"/>
              </a:rPr>
              <a:t>: z=-15cm</a:t>
            </a:r>
            <a:r>
              <a:rPr lang="ja-JP" altLang="en-US" sz="1800" dirty="0" smtClean="0">
                <a:solidFill>
                  <a:srgbClr val="000000"/>
                </a:solidFill>
                <a:latin typeface="Tahoma" pitchFamily="34" charset="0"/>
              </a:rPr>
              <a:t>）</a:t>
            </a:r>
            <a:endParaRPr lang="en-US" altLang="ja-JP" sz="1800" dirty="0">
              <a:solidFill>
                <a:srgbClr val="000000"/>
              </a:solidFill>
              <a:latin typeface="Tahoma" pitchFamily="34" charset="0"/>
            </a:endParaRPr>
          </a:p>
        </p:txBody>
      </p:sp>
      <p:sp>
        <p:nvSpPr>
          <p:cNvPr id="19" name="テキスト ボックス 8"/>
          <p:cNvSpPr txBox="1">
            <a:spLocks noChangeArrowheads="1"/>
          </p:cNvSpPr>
          <p:nvPr/>
        </p:nvSpPr>
        <p:spPr bwMode="auto">
          <a:xfrm>
            <a:off x="1243012" y="908720"/>
            <a:ext cx="6641355" cy="8302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この</a:t>
            </a:r>
            <a:r>
              <a:rPr lang="ja-JP" altLang="en-US" sz="2400" dirty="0">
                <a:solidFill>
                  <a:srgbClr val="000000"/>
                </a:solidFill>
              </a:rPr>
              <a:t>インプットファイルで構築している</a:t>
            </a:r>
            <a:r>
              <a:rPr lang="en-US" altLang="ja-JP" sz="2400" dirty="0">
                <a:solidFill>
                  <a:srgbClr val="000000"/>
                </a:solidFill>
              </a:rPr>
              <a:t>3</a:t>
            </a:r>
            <a:r>
              <a:rPr lang="ja-JP" altLang="en-US" sz="2400" dirty="0">
                <a:solidFill>
                  <a:srgbClr val="000000"/>
                </a:solidFill>
              </a:rPr>
              <a:t>次元体系を描画機能を用いて把握しましょう。</a:t>
            </a:r>
          </a:p>
        </p:txBody>
      </p:sp>
      <p:sp>
        <p:nvSpPr>
          <p:cNvPr id="20" name="Rectangle 2"/>
          <p:cNvSpPr txBox="1">
            <a:spLocks noChangeArrowheads="1"/>
          </p:cNvSpPr>
          <p:nvPr/>
        </p:nvSpPr>
        <p:spPr bwMode="auto">
          <a:xfrm>
            <a:off x="2692026" y="-99392"/>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dirty="0">
                <a:solidFill>
                  <a:srgbClr val="000000"/>
                </a:solidFill>
                <a:latin typeface="Century Gothic" pitchFamily="34" charset="0"/>
              </a:rPr>
              <a:t>体系の確認</a:t>
            </a:r>
            <a:endParaRPr lang="en-US" altLang="ja-JP" sz="4800" dirty="0">
              <a:solidFill>
                <a:srgbClr val="000000"/>
              </a:solidFill>
              <a:latin typeface="Century Gothic" pitchFamily="34" charset="0"/>
            </a:endParaRPr>
          </a:p>
        </p:txBody>
      </p:sp>
      <p:sp>
        <p:nvSpPr>
          <p:cNvPr id="22" name="Text Box 1031"/>
          <p:cNvSpPr txBox="1">
            <a:spLocks noChangeArrowheads="1"/>
          </p:cNvSpPr>
          <p:nvPr/>
        </p:nvSpPr>
        <p:spPr bwMode="auto">
          <a:xfrm>
            <a:off x="4309836" y="2299167"/>
            <a:ext cx="3149962" cy="3892600"/>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 C e l </a:t>
            </a:r>
            <a:r>
              <a:rPr lang="en-US" altLang="ja-JP" sz="1400" dirty="0" err="1">
                <a:solidFill>
                  <a:srgbClr val="000000"/>
                </a:solidFill>
                <a:latin typeface="Tahoma" pitchFamily="34" charset="0"/>
              </a:rPr>
              <a:t>l</a:t>
            </a:r>
            <a:r>
              <a:rPr lang="en-US" altLang="ja-JP" sz="1400" dirty="0">
                <a:solidFill>
                  <a:srgbClr val="000000"/>
                </a:solidFill>
                <a:latin typeface="Tahoma" pitchFamily="34" charset="0"/>
              </a:rPr>
              <a:t> ]</a:t>
            </a:r>
          </a:p>
          <a:p>
            <a:pPr eaLnBrk="1" hangingPunct="1">
              <a:spcBef>
                <a:spcPct val="0"/>
              </a:spcBef>
              <a:buFontTx/>
              <a:buNone/>
            </a:pPr>
            <a:r>
              <a:rPr lang="en-US" altLang="ja-JP" sz="1400" dirty="0">
                <a:solidFill>
                  <a:srgbClr val="000000"/>
                </a:solidFill>
                <a:latin typeface="Tahoma" pitchFamily="34" charset="0"/>
              </a:rPr>
              <a:t>$ Main space</a:t>
            </a:r>
          </a:p>
          <a:p>
            <a:pPr eaLnBrk="1" hangingPunct="1">
              <a:spcBef>
                <a:spcPct val="0"/>
              </a:spcBef>
              <a:buFontTx/>
              <a:buNone/>
            </a:pPr>
            <a:r>
              <a:rPr lang="en-US" altLang="ja-JP" sz="1400" dirty="0" smtClean="0">
                <a:solidFill>
                  <a:srgbClr val="000000"/>
                </a:solidFill>
                <a:latin typeface="Tahoma" pitchFamily="34" charset="0"/>
              </a:rPr>
              <a:t>999   -</a:t>
            </a:r>
            <a:r>
              <a:rPr lang="en-US" altLang="ja-JP" sz="1400" dirty="0">
                <a:solidFill>
                  <a:srgbClr val="000000"/>
                </a:solidFill>
                <a:latin typeface="Tahoma" pitchFamily="34" charset="0"/>
              </a:rPr>
              <a:t>1            </a:t>
            </a:r>
            <a:r>
              <a:rPr lang="en-US" altLang="ja-JP" sz="1400" dirty="0" smtClean="0">
                <a:solidFill>
                  <a:srgbClr val="000000"/>
                </a:solidFill>
                <a:latin typeface="Tahoma" pitchFamily="34" charset="0"/>
              </a:rPr>
              <a:t>999</a:t>
            </a:r>
          </a:p>
          <a:p>
            <a:pPr eaLnBrk="1" hangingPunct="1">
              <a:spcBef>
                <a:spcPct val="0"/>
              </a:spcBef>
              <a:buFontTx/>
              <a:buNone/>
            </a:pPr>
            <a:r>
              <a:rPr lang="en-US" altLang="ja-JP" sz="1400" dirty="0" smtClean="0">
                <a:solidFill>
                  <a:srgbClr val="000000"/>
                </a:solidFill>
                <a:latin typeface="Tahoma" pitchFamily="34" charset="0"/>
              </a:rPr>
              <a:t>1        1  -</a:t>
            </a:r>
            <a:r>
              <a:rPr lang="en-US" altLang="ja-JP" sz="1400" dirty="0">
                <a:solidFill>
                  <a:srgbClr val="000000"/>
                </a:solidFill>
                <a:latin typeface="Tahoma" pitchFamily="34" charset="0"/>
              </a:rPr>
              <a:t>1.0   1 -2 -3 </a:t>
            </a:r>
            <a:r>
              <a:rPr lang="en-US" altLang="ja-JP" sz="1400" dirty="0" err="1" smtClean="0">
                <a:solidFill>
                  <a:srgbClr val="000000"/>
                </a:solidFill>
                <a:latin typeface="Tahoma" pitchFamily="34" charset="0"/>
              </a:rPr>
              <a:t>trcl</a:t>
            </a:r>
            <a:r>
              <a:rPr lang="en-US" altLang="ja-JP" sz="1400" dirty="0" smtClean="0">
                <a:solidFill>
                  <a:srgbClr val="000000"/>
                </a:solidFill>
                <a:latin typeface="Tahoma" pitchFamily="34" charset="0"/>
              </a:rPr>
              <a:t>=1</a:t>
            </a:r>
          </a:p>
          <a:p>
            <a:pPr eaLnBrk="1" hangingPunct="1">
              <a:spcBef>
                <a:spcPct val="0"/>
              </a:spcBef>
              <a:buFontTx/>
              <a:buNone/>
            </a:pPr>
            <a:r>
              <a:rPr lang="en-US" altLang="ja-JP" sz="1400" dirty="0" smtClean="0">
                <a:solidFill>
                  <a:srgbClr val="000000"/>
                </a:solidFill>
                <a:latin typeface="Tahoma" pitchFamily="34" charset="0"/>
              </a:rPr>
              <a:t>2        </a:t>
            </a:r>
            <a:r>
              <a:rPr lang="en-US" altLang="ja-JP" sz="1400" dirty="0">
                <a:solidFill>
                  <a:srgbClr val="000000"/>
                </a:solidFill>
                <a:latin typeface="Tahoma" pitchFamily="34" charset="0"/>
              </a:rPr>
              <a:t>0       11 -12 -13 fill=2 </a:t>
            </a:r>
            <a:r>
              <a:rPr lang="en-US" altLang="ja-JP" sz="1400" dirty="0" err="1" smtClean="0">
                <a:solidFill>
                  <a:srgbClr val="000000"/>
                </a:solidFill>
                <a:latin typeface="Tahoma" pitchFamily="34" charset="0"/>
              </a:rPr>
              <a:t>trcl</a:t>
            </a:r>
            <a:r>
              <a:rPr lang="en-US" altLang="ja-JP" sz="1400" dirty="0" smtClean="0">
                <a:solidFill>
                  <a:srgbClr val="000000"/>
                </a:solidFill>
                <a:latin typeface="Tahoma" pitchFamily="34" charset="0"/>
              </a:rPr>
              <a:t>=3</a:t>
            </a:r>
          </a:p>
          <a:p>
            <a:pPr eaLnBrk="1" hangingPunct="1">
              <a:spcBef>
                <a:spcPct val="0"/>
              </a:spcBef>
              <a:buFontTx/>
              <a:buNone/>
            </a:pPr>
            <a:r>
              <a:rPr lang="en-US" altLang="ja-JP" sz="1400" dirty="0" smtClean="0">
                <a:solidFill>
                  <a:srgbClr val="000000"/>
                </a:solidFill>
                <a:latin typeface="Tahoma" pitchFamily="34" charset="0"/>
              </a:rPr>
              <a:t>998    2  -</a:t>
            </a:r>
            <a:r>
              <a:rPr lang="en-US" altLang="ja-JP" sz="1400" dirty="0">
                <a:solidFill>
                  <a:srgbClr val="000000"/>
                </a:solidFill>
                <a:latin typeface="Tahoma" pitchFamily="34" charset="0"/>
              </a:rPr>
              <a:t>1.20e-3  -999 #1 #</a:t>
            </a:r>
            <a:r>
              <a:rPr lang="en-US" altLang="ja-JP" sz="1400" dirty="0" smtClean="0">
                <a:solidFill>
                  <a:srgbClr val="000000"/>
                </a:solidFill>
                <a:latin typeface="Tahoma" pitchFamily="34" charset="0"/>
              </a:rPr>
              <a:t>2</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S u r f a c e ]</a:t>
            </a:r>
          </a:p>
          <a:p>
            <a:pPr eaLnBrk="1" hangingPunct="1">
              <a:spcBef>
                <a:spcPct val="0"/>
              </a:spcBef>
              <a:buFontTx/>
              <a:buNone/>
            </a:pPr>
            <a:r>
              <a:rPr lang="en-US" altLang="ja-JP" sz="1400" dirty="0">
                <a:solidFill>
                  <a:srgbClr val="000000"/>
                </a:solidFill>
                <a:latin typeface="Tahoma" pitchFamily="34" charset="0"/>
              </a:rPr>
              <a:t> 999   </a:t>
            </a: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so  1000.0</a:t>
            </a:r>
          </a:p>
          <a:p>
            <a:pPr eaLnBrk="1" hangingPunct="1">
              <a:spcBef>
                <a:spcPct val="0"/>
              </a:spcBef>
              <a:buFontTx/>
              <a:buNone/>
            </a:pPr>
            <a:r>
              <a:rPr lang="en-US" altLang="ja-JP" sz="1400" dirty="0">
                <a:solidFill>
                  <a:srgbClr val="000000"/>
                </a:solidFill>
                <a:latin typeface="Tahoma" pitchFamily="34" charset="0"/>
              </a:rPr>
              <a:t> 1            </a:t>
            </a:r>
            <a:r>
              <a:rPr lang="en-US" altLang="ja-JP" sz="1400" dirty="0" err="1">
                <a:solidFill>
                  <a:srgbClr val="000000"/>
                </a:solidFill>
                <a:latin typeface="Tahoma" pitchFamily="34" charset="0"/>
              </a:rPr>
              <a:t>pz</a:t>
            </a:r>
            <a:r>
              <a:rPr lang="en-US" altLang="ja-JP" sz="1400" dirty="0">
                <a:solidFill>
                  <a:srgbClr val="000000"/>
                </a:solidFill>
                <a:latin typeface="Tahoma" pitchFamily="34" charset="0"/>
              </a:rPr>
              <a:t>   -15.0</a:t>
            </a:r>
          </a:p>
          <a:p>
            <a:pPr eaLnBrk="1" hangingPunct="1">
              <a:spcBef>
                <a:spcPct val="0"/>
              </a:spcBef>
              <a:buFontTx/>
              <a:buNone/>
            </a:pPr>
            <a:r>
              <a:rPr lang="en-US" altLang="ja-JP" sz="1400" dirty="0">
                <a:solidFill>
                  <a:srgbClr val="000000"/>
                </a:solidFill>
                <a:latin typeface="Tahoma" pitchFamily="34" charset="0"/>
              </a:rPr>
              <a:t> 2            </a:t>
            </a:r>
            <a:r>
              <a:rPr lang="en-US" altLang="ja-JP" sz="1400" dirty="0" err="1">
                <a:solidFill>
                  <a:srgbClr val="000000"/>
                </a:solidFill>
                <a:latin typeface="Tahoma" pitchFamily="34" charset="0"/>
              </a:rPr>
              <a:t>pz</a:t>
            </a:r>
            <a:r>
              <a:rPr lang="en-US" altLang="ja-JP" sz="1400" dirty="0">
                <a:solidFill>
                  <a:srgbClr val="000000"/>
                </a:solidFill>
                <a:latin typeface="Tahoma" pitchFamily="34" charset="0"/>
              </a:rPr>
              <a:t>    15.0</a:t>
            </a:r>
          </a:p>
          <a:p>
            <a:pPr eaLnBrk="1" hangingPunct="1">
              <a:spcBef>
                <a:spcPct val="0"/>
              </a:spcBef>
              <a:buFontTx/>
              <a:buNone/>
            </a:pPr>
            <a:r>
              <a:rPr lang="en-US" altLang="ja-JP" sz="1400" dirty="0">
                <a:solidFill>
                  <a:srgbClr val="000000"/>
                </a:solidFill>
                <a:latin typeface="Tahoma" pitchFamily="34" charset="0"/>
              </a:rPr>
              <a:t> 3            </a:t>
            </a:r>
            <a:r>
              <a:rPr lang="en-US" altLang="ja-JP" sz="1400" dirty="0" err="1">
                <a:solidFill>
                  <a:srgbClr val="000000"/>
                </a:solidFill>
                <a:latin typeface="Tahoma" pitchFamily="34" charset="0"/>
              </a:rPr>
              <a:t>cz</a:t>
            </a:r>
            <a:r>
              <a:rPr lang="en-US" altLang="ja-JP" sz="1400" dirty="0">
                <a:solidFill>
                  <a:srgbClr val="000000"/>
                </a:solidFill>
                <a:latin typeface="Tahoma" pitchFamily="34" charset="0"/>
              </a:rPr>
              <a:t>    15.0</a:t>
            </a:r>
          </a:p>
          <a:p>
            <a:pPr eaLnBrk="1" hangingPunct="1">
              <a:spcBef>
                <a:spcPct val="0"/>
              </a:spcBef>
              <a:buFontTx/>
              <a:buNone/>
            </a:pPr>
            <a:r>
              <a:rPr lang="en-US" altLang="ja-JP" sz="1400" dirty="0">
                <a:solidFill>
                  <a:srgbClr val="000000"/>
                </a:solidFill>
                <a:latin typeface="Tahoma" pitchFamily="34" charset="0"/>
              </a:rPr>
              <a:t>set: c1[100/100</a:t>
            </a:r>
            <a:r>
              <a:rPr lang="en-US" altLang="ja-JP" sz="1400" dirty="0" smtClean="0">
                <a:solidFill>
                  <a:srgbClr val="000000"/>
                </a:solidFill>
                <a:latin typeface="Tahoma" pitchFamily="34" charset="0"/>
              </a:rPr>
              <a:t>]</a:t>
            </a:r>
          </a:p>
          <a:p>
            <a:pPr eaLnBrk="1" hangingPunct="1">
              <a:spcBef>
                <a:spcPct val="0"/>
              </a:spcBef>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set</a:t>
            </a:r>
            <a:r>
              <a:rPr lang="en-US" altLang="ja-JP" sz="1400" dirty="0">
                <a:solidFill>
                  <a:srgbClr val="000000"/>
                </a:solidFill>
                <a:latin typeface="Tahoma" pitchFamily="34" charset="0"/>
              </a:rPr>
              <a:t>: c10[3.0</a:t>
            </a:r>
            <a:r>
              <a:rPr lang="en-US" altLang="ja-JP" sz="1400" dirty="0" smtClean="0">
                <a:solidFill>
                  <a:srgbClr val="000000"/>
                </a:solidFill>
                <a:latin typeface="Tahoma" pitchFamily="34" charset="0"/>
              </a:rPr>
              <a:t>]</a:t>
            </a:r>
          </a:p>
          <a:p>
            <a:pPr eaLnBrk="1" hangingPunct="1">
              <a:spcBef>
                <a:spcPct val="0"/>
              </a:spcBef>
              <a:buFontTx/>
              <a:buNone/>
            </a:pPr>
            <a:r>
              <a:rPr lang="en-US" altLang="ja-JP" sz="1400" dirty="0" smtClean="0">
                <a:solidFill>
                  <a:srgbClr val="000000"/>
                </a:solidFill>
                <a:latin typeface="Tahoma" pitchFamily="34" charset="0"/>
              </a:rPr>
              <a:t>11           </a:t>
            </a:r>
            <a:r>
              <a:rPr lang="en-US" altLang="ja-JP" sz="1400" dirty="0" err="1">
                <a:solidFill>
                  <a:srgbClr val="000000"/>
                </a:solidFill>
                <a:latin typeface="Tahoma" pitchFamily="34" charset="0"/>
              </a:rPr>
              <a:t>pz</a:t>
            </a:r>
            <a:r>
              <a:rPr lang="en-US" altLang="ja-JP" sz="1400" dirty="0">
                <a:solidFill>
                  <a:srgbClr val="000000"/>
                </a:solidFill>
                <a:latin typeface="Tahoma" pitchFamily="34" charset="0"/>
              </a:rPr>
              <a:t>   c9-2e-5</a:t>
            </a:r>
          </a:p>
          <a:p>
            <a:pPr eaLnBrk="1" hangingPunct="1">
              <a:spcBef>
                <a:spcPct val="0"/>
              </a:spcBef>
              <a:buFontTx/>
              <a:buNone/>
            </a:pPr>
            <a:r>
              <a:rPr lang="en-US" altLang="ja-JP" sz="1400" dirty="0" smtClean="0">
                <a:solidFill>
                  <a:srgbClr val="000000"/>
                </a:solidFill>
                <a:latin typeface="Tahoma" pitchFamily="34" charset="0"/>
              </a:rPr>
              <a:t>12           </a:t>
            </a:r>
            <a:r>
              <a:rPr lang="en-US" altLang="ja-JP" sz="1400" dirty="0" err="1">
                <a:solidFill>
                  <a:srgbClr val="000000"/>
                </a:solidFill>
                <a:latin typeface="Tahoma" pitchFamily="34" charset="0"/>
              </a:rPr>
              <a:t>pz</a:t>
            </a:r>
            <a:r>
              <a:rPr lang="en-US" altLang="ja-JP" sz="1400" dirty="0">
                <a:solidFill>
                  <a:srgbClr val="000000"/>
                </a:solidFill>
                <a:latin typeface="Tahoma" pitchFamily="34" charset="0"/>
              </a:rPr>
              <a:t>   c9+c3+2e-5</a:t>
            </a:r>
          </a:p>
          <a:p>
            <a:pPr eaLnBrk="1" hangingPunct="1">
              <a:spcBef>
                <a:spcPct val="0"/>
              </a:spcBef>
              <a:buFontTx/>
              <a:buNone/>
            </a:pPr>
            <a:r>
              <a:rPr lang="en-US" altLang="ja-JP" sz="1400" dirty="0" smtClean="0">
                <a:solidFill>
                  <a:srgbClr val="000000"/>
                </a:solidFill>
                <a:latin typeface="Tahoma" pitchFamily="34" charset="0"/>
              </a:rPr>
              <a:t>13           </a:t>
            </a:r>
            <a:r>
              <a:rPr lang="en-US" altLang="ja-JP" sz="1400" dirty="0" err="1">
                <a:solidFill>
                  <a:srgbClr val="000000"/>
                </a:solidFill>
                <a:latin typeface="Tahoma" pitchFamily="34" charset="0"/>
              </a:rPr>
              <a:t>cz</a:t>
            </a:r>
            <a:r>
              <a:rPr lang="en-US" altLang="ja-JP" sz="1400" dirty="0">
                <a:solidFill>
                  <a:srgbClr val="000000"/>
                </a:solidFill>
                <a:latin typeface="Tahoma" pitchFamily="34" charset="0"/>
              </a:rPr>
              <a:t>   c2*2*1.5</a:t>
            </a:r>
          </a:p>
          <a:p>
            <a:pPr eaLnBrk="1" hangingPunct="1">
              <a:spcBef>
                <a:spcPct val="0"/>
              </a:spcBef>
              <a:buFontTx/>
              <a:buNone/>
            </a:pPr>
            <a:endParaRPr lang="en-US" altLang="ja-JP" sz="1400" dirty="0">
              <a:solidFill>
                <a:srgbClr val="000000"/>
              </a:solidFill>
              <a:latin typeface="Tahoma" pitchFamily="34" charset="0"/>
            </a:endParaRPr>
          </a:p>
        </p:txBody>
      </p:sp>
      <p:sp>
        <p:nvSpPr>
          <p:cNvPr id="23" name="Text Box 1030"/>
          <p:cNvSpPr txBox="1">
            <a:spLocks noChangeArrowheads="1"/>
          </p:cNvSpPr>
          <p:nvPr/>
        </p:nvSpPr>
        <p:spPr bwMode="auto">
          <a:xfrm>
            <a:off x="4283968" y="1844824"/>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24" name="U ターン矢印 23"/>
          <p:cNvSpPr/>
          <p:nvPr/>
        </p:nvSpPr>
        <p:spPr>
          <a:xfrm rot="5400000" flipH="1">
            <a:off x="6729419" y="3265066"/>
            <a:ext cx="1782397" cy="1065563"/>
          </a:xfrm>
          <a:prstGeom prst="uturnArrow">
            <a:avLst>
              <a:gd name="adj1" fmla="val 12534"/>
              <a:gd name="adj2" fmla="val 13685"/>
              <a:gd name="adj3" fmla="val 25000"/>
              <a:gd name="adj4" fmla="val 43750"/>
              <a:gd name="adj5" fmla="val 100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000000"/>
              </a:solidFill>
            </a:endParaRPr>
          </a:p>
        </p:txBody>
      </p:sp>
      <p:sp>
        <p:nvSpPr>
          <p:cNvPr id="25" name="右中かっこ 24"/>
          <p:cNvSpPr/>
          <p:nvPr/>
        </p:nvSpPr>
        <p:spPr>
          <a:xfrm>
            <a:off x="6109740" y="4245467"/>
            <a:ext cx="244475" cy="656133"/>
          </a:xfrm>
          <a:prstGeom prst="rightBrace">
            <a:avLst/>
          </a:prstGeom>
          <a:noFill/>
          <a:ln w="190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7" name="テキスト ボックス 14"/>
          <p:cNvSpPr txBox="1">
            <a:spLocks noChangeArrowheads="1"/>
          </p:cNvSpPr>
          <p:nvPr/>
        </p:nvSpPr>
        <p:spPr bwMode="auto">
          <a:xfrm>
            <a:off x="6291064" y="4179266"/>
            <a:ext cx="1593545" cy="892552"/>
          </a:xfrm>
          <a:prstGeom prst="rect">
            <a:avLst/>
          </a:prstGeom>
          <a:solidFill>
            <a:schemeClr val="bg1"/>
          </a:solidFill>
          <a:ln w="19050">
            <a:solidFill>
              <a:srgbClr val="00B0F0"/>
            </a:solid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solidFill>
                  <a:srgbClr val="000000"/>
                </a:solidFill>
              </a:rPr>
              <a:t>水</a:t>
            </a:r>
            <a:r>
              <a:rPr lang="ja-JP" altLang="en-US" sz="2000" dirty="0" smtClean="0">
                <a:solidFill>
                  <a:srgbClr val="000000"/>
                </a:solidFill>
              </a:rPr>
              <a:t>ファントム</a:t>
            </a:r>
            <a:endParaRPr lang="en-US" altLang="ja-JP" sz="2000" dirty="0" smtClean="0">
              <a:solidFill>
                <a:srgbClr val="000000"/>
              </a:solidFill>
            </a:endParaRPr>
          </a:p>
          <a:p>
            <a:pPr eaLnBrk="1" hangingPunct="1">
              <a:spcBef>
                <a:spcPct val="0"/>
              </a:spcBef>
              <a:buFontTx/>
              <a:buNone/>
            </a:pPr>
            <a:r>
              <a:rPr lang="ja-JP" altLang="en-US" sz="1600" dirty="0" smtClean="0">
                <a:solidFill>
                  <a:srgbClr val="000000"/>
                </a:solidFill>
              </a:rPr>
              <a:t>（半径</a:t>
            </a:r>
            <a:r>
              <a:rPr lang="en-US" altLang="ja-JP" sz="1600" dirty="0" smtClean="0">
                <a:solidFill>
                  <a:srgbClr val="000000"/>
                </a:solidFill>
              </a:rPr>
              <a:t>15cm, </a:t>
            </a:r>
            <a:r>
              <a:rPr lang="ja-JP" altLang="en-US" sz="1600" dirty="0" smtClean="0">
                <a:solidFill>
                  <a:srgbClr val="000000"/>
                </a:solidFill>
              </a:rPr>
              <a:t>高さ</a:t>
            </a:r>
            <a:r>
              <a:rPr lang="en-US" altLang="ja-JP" sz="1600" dirty="0" smtClean="0">
                <a:solidFill>
                  <a:srgbClr val="000000"/>
                </a:solidFill>
              </a:rPr>
              <a:t>30cm</a:t>
            </a:r>
            <a:r>
              <a:rPr lang="ja-JP" altLang="en-US" sz="1600" dirty="0" smtClean="0">
                <a:solidFill>
                  <a:srgbClr val="000000"/>
                </a:solidFill>
              </a:rPr>
              <a:t>の円柱）</a:t>
            </a:r>
            <a:endParaRPr lang="ja-JP" altLang="en-US" sz="1600" dirty="0">
              <a:solidFill>
                <a:srgbClr val="000000"/>
              </a:solidFill>
            </a:endParaRPr>
          </a:p>
        </p:txBody>
      </p:sp>
      <p:sp>
        <p:nvSpPr>
          <p:cNvPr id="28" name="右中かっこ 27"/>
          <p:cNvSpPr/>
          <p:nvPr/>
        </p:nvSpPr>
        <p:spPr>
          <a:xfrm>
            <a:off x="6417514" y="5520548"/>
            <a:ext cx="244475" cy="656133"/>
          </a:xfrm>
          <a:prstGeom prst="rightBrace">
            <a:avLst/>
          </a:prstGeom>
          <a:noFill/>
          <a:ln w="19050">
            <a:solidFill>
              <a:srgbClr val="CC66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0" name="U ターン矢印 29"/>
          <p:cNvSpPr/>
          <p:nvPr/>
        </p:nvSpPr>
        <p:spPr>
          <a:xfrm rot="5400000" flipH="1">
            <a:off x="6517180" y="4006028"/>
            <a:ext cx="2878392" cy="1296144"/>
          </a:xfrm>
          <a:prstGeom prst="uturnArrow">
            <a:avLst>
              <a:gd name="adj1" fmla="val 12442"/>
              <a:gd name="adj2" fmla="val 8291"/>
              <a:gd name="adj3" fmla="val 29585"/>
              <a:gd name="adj4" fmla="val 43750"/>
              <a:gd name="adj5" fmla="val 100000"/>
            </a:avLst>
          </a:prstGeom>
          <a:solidFill>
            <a:srgbClr val="CC66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000000"/>
              </a:solidFill>
            </a:endParaRPr>
          </a:p>
        </p:txBody>
      </p:sp>
      <p:sp>
        <p:nvSpPr>
          <p:cNvPr id="29" name="テキスト ボックス 11"/>
          <p:cNvSpPr txBox="1">
            <a:spLocks noChangeArrowheads="1"/>
          </p:cNvSpPr>
          <p:nvPr/>
        </p:nvSpPr>
        <p:spPr bwMode="auto">
          <a:xfrm>
            <a:off x="6612307" y="5229200"/>
            <a:ext cx="1694981" cy="1200329"/>
          </a:xfrm>
          <a:prstGeom prst="rect">
            <a:avLst/>
          </a:prstGeom>
          <a:solidFill>
            <a:schemeClr val="bg1"/>
          </a:solidFill>
          <a:ln w="19050">
            <a:solidFill>
              <a:srgbClr val="FF00FF"/>
            </a:solid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smtClean="0">
                <a:solidFill>
                  <a:srgbClr val="000000"/>
                </a:solidFill>
                <a:latin typeface="Arial" charset="0"/>
                <a:cs typeface="Arial" charset="0"/>
              </a:rPr>
              <a:t>マルチリーフコリメーター</a:t>
            </a:r>
            <a:endParaRPr lang="en-US" altLang="ja-JP" sz="2000" dirty="0" smtClean="0">
              <a:solidFill>
                <a:srgbClr val="000000"/>
              </a:solidFill>
              <a:latin typeface="Arial" charset="0"/>
              <a:cs typeface="Arial" charset="0"/>
            </a:endParaRPr>
          </a:p>
          <a:p>
            <a:pPr eaLnBrk="1" hangingPunct="1">
              <a:spcBef>
                <a:spcPct val="0"/>
              </a:spcBef>
              <a:buFontTx/>
              <a:buNone/>
            </a:pPr>
            <a:r>
              <a:rPr lang="ja-JP" altLang="en-US" sz="1600" dirty="0" smtClean="0">
                <a:solidFill>
                  <a:srgbClr val="000000"/>
                </a:solidFill>
                <a:latin typeface="Arial" charset="0"/>
                <a:cs typeface="Arial" charset="0"/>
              </a:rPr>
              <a:t>（変数</a:t>
            </a:r>
            <a:r>
              <a:rPr lang="en-US" altLang="ja-JP" sz="1600" dirty="0" smtClean="0">
                <a:solidFill>
                  <a:srgbClr val="000000"/>
                </a:solidFill>
                <a:latin typeface="Arial" charset="0"/>
                <a:cs typeface="Arial" charset="0"/>
              </a:rPr>
              <a:t>c</a:t>
            </a:r>
            <a:r>
              <a:rPr lang="en-US" altLang="ja-JP" sz="1600" i="1" dirty="0" smtClean="0">
                <a:solidFill>
                  <a:srgbClr val="000000"/>
                </a:solidFill>
                <a:latin typeface="Arial" charset="0"/>
                <a:cs typeface="Arial" charset="0"/>
              </a:rPr>
              <a:t>i</a:t>
            </a:r>
            <a:r>
              <a:rPr lang="ja-JP" altLang="en-US" sz="1600" dirty="0" smtClean="0">
                <a:solidFill>
                  <a:srgbClr val="000000"/>
                </a:solidFill>
                <a:latin typeface="Arial" charset="0"/>
                <a:cs typeface="Arial" charset="0"/>
              </a:rPr>
              <a:t>を使って定義</a:t>
            </a:r>
            <a:r>
              <a:rPr lang="en-US" altLang="ja-JP" sz="1600" dirty="0" smtClean="0">
                <a:solidFill>
                  <a:srgbClr val="000000"/>
                </a:solidFill>
                <a:latin typeface="Arial" charset="0"/>
                <a:cs typeface="Arial" charset="0"/>
              </a:rPr>
              <a:t>[</a:t>
            </a:r>
            <a:r>
              <a:rPr lang="ja-JP" altLang="en-US" sz="1600" dirty="0" smtClean="0">
                <a:solidFill>
                  <a:srgbClr val="000000"/>
                </a:solidFill>
                <a:latin typeface="Arial" charset="0"/>
                <a:cs typeface="Arial" charset="0"/>
              </a:rPr>
              <a:t>後述</a:t>
            </a:r>
            <a:r>
              <a:rPr lang="en-US" altLang="ja-JP" sz="1600" dirty="0" smtClean="0">
                <a:solidFill>
                  <a:srgbClr val="000000"/>
                </a:solidFill>
                <a:latin typeface="Arial" charset="0"/>
                <a:cs typeface="Arial" charset="0"/>
              </a:rPr>
              <a:t>]</a:t>
            </a:r>
            <a:r>
              <a:rPr lang="ja-JP" altLang="en-US" sz="1600" dirty="0" smtClean="0">
                <a:solidFill>
                  <a:srgbClr val="000000"/>
                </a:solidFill>
                <a:latin typeface="Arial" charset="0"/>
                <a:cs typeface="Arial" charset="0"/>
              </a:rPr>
              <a:t>）</a:t>
            </a:r>
            <a:endParaRPr lang="ja-JP" altLang="en-US" sz="1600" dirty="0">
              <a:solidFill>
                <a:srgbClr val="000000"/>
              </a:solidFill>
              <a:latin typeface="Arial" charset="0"/>
              <a:cs typeface="Arial" charset="0"/>
            </a:endParaRPr>
          </a:p>
        </p:txBody>
      </p:sp>
      <p:cxnSp>
        <p:nvCxnSpPr>
          <p:cNvPr id="31" name="直線コネクタ 30"/>
          <p:cNvCxnSpPr/>
          <p:nvPr/>
        </p:nvCxnSpPr>
        <p:spPr>
          <a:xfrm flipV="1">
            <a:off x="2483768" y="3095816"/>
            <a:ext cx="1932290" cy="866330"/>
          </a:xfrm>
          <a:prstGeom prst="line">
            <a:avLst/>
          </a:prstGeom>
          <a:ln w="19050">
            <a:solidFill>
              <a:srgbClr val="00B0F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2483768" y="3284984"/>
            <a:ext cx="1932290" cy="1224136"/>
          </a:xfrm>
          <a:prstGeom prst="line">
            <a:avLst/>
          </a:prstGeom>
          <a:ln w="19050">
            <a:solidFill>
              <a:srgbClr val="FF00FF"/>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13734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902672" y="2498279"/>
            <a:ext cx="3610297" cy="2922762"/>
            <a:chOff x="4935546" y="2834641"/>
            <a:chExt cx="3610297" cy="2922762"/>
          </a:xfrm>
        </p:grpSpPr>
        <p:pic>
          <p:nvPicPr>
            <p:cNvPr id="49170" name="Picture 18"/>
            <p:cNvPicPr>
              <a:picLocks noChangeAspect="1" noChangeArrowheads="1"/>
            </p:cNvPicPr>
            <p:nvPr/>
          </p:nvPicPr>
          <p:blipFill rotWithShape="1">
            <a:blip r:embed="rId3">
              <a:extLst>
                <a:ext uri="{28A0092B-C50C-407E-A947-70E740481C1C}">
                  <a14:useLocalDpi xmlns:a14="http://schemas.microsoft.com/office/drawing/2010/main" val="0"/>
                </a:ext>
              </a:extLst>
            </a:blip>
            <a:srcRect l="9772" t="18929" r="26774" b="8334"/>
            <a:stretch/>
          </p:blipFill>
          <p:spPr bwMode="auto">
            <a:xfrm>
              <a:off x="4935546" y="2860539"/>
              <a:ext cx="3577423" cy="289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正方形/長方形 32"/>
            <p:cNvSpPr/>
            <p:nvPr/>
          </p:nvSpPr>
          <p:spPr>
            <a:xfrm>
              <a:off x="7956376" y="2834641"/>
              <a:ext cx="589467" cy="378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9158"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Geometry</a:t>
            </a:r>
          </a:p>
        </p:txBody>
      </p:sp>
      <p:sp>
        <p:nvSpPr>
          <p:cNvPr id="49159"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6883D191-59AF-48D2-B961-EC632A468156}" type="slidenum">
              <a:rPr lang="en-US" altLang="ja-JP" sz="2400">
                <a:solidFill>
                  <a:srgbClr val="000000"/>
                </a:solidFill>
                <a:latin typeface="Tahoma" pitchFamily="34" charset="0"/>
              </a:rPr>
              <a:pPr algn="ctr" eaLnBrk="1" hangingPunct="1">
                <a:spcBef>
                  <a:spcPct val="50000"/>
                </a:spcBef>
                <a:buFontTx/>
                <a:buNone/>
              </a:pPr>
              <a:t>13</a:t>
            </a:fld>
            <a:endParaRPr lang="en-US" altLang="ja-JP" sz="2400">
              <a:solidFill>
                <a:srgbClr val="000000"/>
              </a:solidFill>
              <a:latin typeface="Tahoma" pitchFamily="34" charset="0"/>
            </a:endParaRPr>
          </a:p>
        </p:txBody>
      </p:sp>
      <p:sp>
        <p:nvSpPr>
          <p:cNvPr id="19" name="テキスト ボックス 8"/>
          <p:cNvSpPr txBox="1">
            <a:spLocks noChangeArrowheads="1"/>
          </p:cNvSpPr>
          <p:nvPr/>
        </p:nvSpPr>
        <p:spPr bwMode="auto">
          <a:xfrm>
            <a:off x="1243012" y="908720"/>
            <a:ext cx="6641355" cy="8302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この</a:t>
            </a:r>
            <a:r>
              <a:rPr lang="ja-JP" altLang="en-US" sz="2400" dirty="0">
                <a:solidFill>
                  <a:srgbClr val="000000"/>
                </a:solidFill>
              </a:rPr>
              <a:t>インプットファイルで構築している</a:t>
            </a:r>
            <a:r>
              <a:rPr lang="en-US" altLang="ja-JP" sz="2400" dirty="0">
                <a:solidFill>
                  <a:srgbClr val="000000"/>
                </a:solidFill>
              </a:rPr>
              <a:t>3</a:t>
            </a:r>
            <a:r>
              <a:rPr lang="ja-JP" altLang="en-US" sz="2400" dirty="0">
                <a:solidFill>
                  <a:srgbClr val="000000"/>
                </a:solidFill>
              </a:rPr>
              <a:t>次元体系を描画機能を用いて把握しましょう。</a:t>
            </a:r>
          </a:p>
        </p:txBody>
      </p:sp>
      <p:sp>
        <p:nvSpPr>
          <p:cNvPr id="20" name="Rectangle 2"/>
          <p:cNvSpPr txBox="1">
            <a:spLocks noChangeArrowheads="1"/>
          </p:cNvSpPr>
          <p:nvPr/>
        </p:nvSpPr>
        <p:spPr bwMode="auto">
          <a:xfrm>
            <a:off x="2692026" y="-99392"/>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dirty="0">
                <a:solidFill>
                  <a:srgbClr val="000000"/>
                </a:solidFill>
                <a:latin typeface="Century Gothic" pitchFamily="34" charset="0"/>
              </a:rPr>
              <a:t>体系の確認</a:t>
            </a:r>
            <a:endParaRPr lang="en-US" altLang="ja-JP" sz="4800" dirty="0">
              <a:solidFill>
                <a:srgbClr val="000000"/>
              </a:solidFill>
              <a:latin typeface="Century Gothic" pitchFamily="34" charset="0"/>
            </a:endParaRPr>
          </a:p>
        </p:txBody>
      </p:sp>
      <p:sp>
        <p:nvSpPr>
          <p:cNvPr id="21" name="Text Box 1030"/>
          <p:cNvSpPr txBox="1">
            <a:spLocks noChangeArrowheads="1"/>
          </p:cNvSpPr>
          <p:nvPr/>
        </p:nvSpPr>
        <p:spPr bwMode="auto">
          <a:xfrm>
            <a:off x="5468025" y="1851948"/>
            <a:ext cx="2366353" cy="646331"/>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track_xz.eps</a:t>
            </a:r>
            <a:endParaRPr lang="en-US" altLang="ja-JP" sz="1800" dirty="0" smtClean="0">
              <a:solidFill>
                <a:srgbClr val="000000"/>
              </a:solidFill>
              <a:latin typeface="Tahoma" pitchFamily="34" charset="0"/>
            </a:endParaRPr>
          </a:p>
          <a:p>
            <a:pPr eaLnBrk="1" hangingPunct="1">
              <a:spcBef>
                <a:spcPct val="0"/>
              </a:spcBef>
              <a:buFontTx/>
              <a:buNone/>
            </a:pPr>
            <a:r>
              <a:rPr lang="ja-JP" altLang="en-US" sz="1800" dirty="0" smtClean="0">
                <a:solidFill>
                  <a:srgbClr val="000000"/>
                </a:solidFill>
                <a:latin typeface="Tahoma" pitchFamily="34" charset="0"/>
              </a:rPr>
              <a:t>（</a:t>
            </a:r>
            <a:r>
              <a:rPr lang="en-US" altLang="ja-JP" sz="1800" dirty="0" smtClean="0">
                <a:solidFill>
                  <a:srgbClr val="000000"/>
                </a:solidFill>
                <a:latin typeface="Tahoma" pitchFamily="34" charset="0"/>
              </a:rPr>
              <a:t>5</a:t>
            </a:r>
            <a:r>
              <a:rPr lang="ja-JP" altLang="en-US" sz="1800" dirty="0" smtClean="0">
                <a:solidFill>
                  <a:srgbClr val="000000"/>
                </a:solidFill>
                <a:latin typeface="Tahoma" pitchFamily="34" charset="0"/>
              </a:rPr>
              <a:t>ページ目</a:t>
            </a:r>
            <a:r>
              <a:rPr lang="en-US" altLang="ja-JP" sz="1800" dirty="0" smtClean="0">
                <a:solidFill>
                  <a:srgbClr val="000000"/>
                </a:solidFill>
                <a:latin typeface="Tahoma" pitchFamily="34" charset="0"/>
              </a:rPr>
              <a:t>: y=-5cm</a:t>
            </a:r>
            <a:r>
              <a:rPr lang="ja-JP" altLang="en-US" sz="1800" dirty="0" smtClean="0">
                <a:solidFill>
                  <a:srgbClr val="000000"/>
                </a:solidFill>
                <a:latin typeface="Tahoma" pitchFamily="34" charset="0"/>
              </a:rPr>
              <a:t>）</a:t>
            </a:r>
            <a:endParaRPr lang="en-US" altLang="ja-JP" sz="1800" dirty="0">
              <a:solidFill>
                <a:srgbClr val="000000"/>
              </a:solidFill>
              <a:latin typeface="Tahoma" pitchFamily="34" charset="0"/>
            </a:endParaRPr>
          </a:p>
        </p:txBody>
      </p:sp>
      <p:sp>
        <p:nvSpPr>
          <p:cNvPr id="22" name="Text Box 1031"/>
          <p:cNvSpPr txBox="1">
            <a:spLocks noChangeArrowheads="1"/>
          </p:cNvSpPr>
          <p:nvPr/>
        </p:nvSpPr>
        <p:spPr bwMode="auto">
          <a:xfrm>
            <a:off x="644675" y="2299167"/>
            <a:ext cx="3783309" cy="3892600"/>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 C e l </a:t>
            </a:r>
            <a:r>
              <a:rPr lang="en-US" altLang="ja-JP" sz="1400" dirty="0" err="1">
                <a:solidFill>
                  <a:srgbClr val="000000"/>
                </a:solidFill>
                <a:latin typeface="Tahoma" pitchFamily="34" charset="0"/>
              </a:rPr>
              <a:t>l</a:t>
            </a:r>
            <a:r>
              <a:rPr lang="en-US" altLang="ja-JP" sz="1400" dirty="0">
                <a:solidFill>
                  <a:srgbClr val="000000"/>
                </a:solidFill>
                <a:latin typeface="Tahoma" pitchFamily="34" charset="0"/>
              </a:rPr>
              <a:t> ]</a:t>
            </a:r>
          </a:p>
          <a:p>
            <a:pPr eaLnBrk="1" hangingPunct="1">
              <a:spcBef>
                <a:spcPct val="0"/>
              </a:spcBef>
              <a:buFontTx/>
              <a:buNone/>
            </a:pPr>
            <a:r>
              <a:rPr lang="en-US" altLang="ja-JP" sz="1400" dirty="0">
                <a:solidFill>
                  <a:srgbClr val="000000"/>
                </a:solidFill>
                <a:latin typeface="Tahoma" pitchFamily="34" charset="0"/>
              </a:rPr>
              <a:t>$ Main space</a:t>
            </a:r>
          </a:p>
          <a:p>
            <a:pPr eaLnBrk="1" hangingPunct="1">
              <a:spcBef>
                <a:spcPct val="0"/>
              </a:spcBef>
              <a:buFontTx/>
              <a:buNone/>
            </a:pPr>
            <a:r>
              <a:rPr lang="en-US" altLang="ja-JP" sz="1400" dirty="0" smtClean="0">
                <a:solidFill>
                  <a:srgbClr val="000000"/>
                </a:solidFill>
                <a:latin typeface="Tahoma" pitchFamily="34" charset="0"/>
              </a:rPr>
              <a:t>999   -</a:t>
            </a:r>
            <a:r>
              <a:rPr lang="en-US" altLang="ja-JP" sz="1400" dirty="0">
                <a:solidFill>
                  <a:srgbClr val="000000"/>
                </a:solidFill>
                <a:latin typeface="Tahoma" pitchFamily="34" charset="0"/>
              </a:rPr>
              <a:t>1            </a:t>
            </a:r>
            <a:r>
              <a:rPr lang="en-US" altLang="ja-JP" sz="1400" dirty="0" smtClean="0">
                <a:solidFill>
                  <a:srgbClr val="000000"/>
                </a:solidFill>
                <a:latin typeface="Tahoma" pitchFamily="34" charset="0"/>
              </a:rPr>
              <a:t>999</a:t>
            </a:r>
          </a:p>
          <a:p>
            <a:pPr eaLnBrk="1" hangingPunct="1">
              <a:spcBef>
                <a:spcPct val="0"/>
              </a:spcBef>
              <a:buFontTx/>
              <a:buNone/>
            </a:pPr>
            <a:r>
              <a:rPr lang="en-US" altLang="ja-JP" sz="1400" dirty="0" smtClean="0">
                <a:solidFill>
                  <a:srgbClr val="000000"/>
                </a:solidFill>
                <a:latin typeface="Tahoma" pitchFamily="34" charset="0"/>
              </a:rPr>
              <a:t>1        1  -</a:t>
            </a:r>
            <a:r>
              <a:rPr lang="en-US" altLang="ja-JP" sz="1400" dirty="0">
                <a:solidFill>
                  <a:srgbClr val="000000"/>
                </a:solidFill>
                <a:latin typeface="Tahoma" pitchFamily="34" charset="0"/>
              </a:rPr>
              <a:t>1.0   1 -2 -3 </a:t>
            </a:r>
            <a:r>
              <a:rPr lang="en-US" altLang="ja-JP" sz="1400" dirty="0" err="1" smtClean="0">
                <a:solidFill>
                  <a:srgbClr val="000000"/>
                </a:solidFill>
                <a:latin typeface="Tahoma" pitchFamily="34" charset="0"/>
              </a:rPr>
              <a:t>trcl</a:t>
            </a:r>
            <a:r>
              <a:rPr lang="en-US" altLang="ja-JP" sz="1400" dirty="0" smtClean="0">
                <a:solidFill>
                  <a:srgbClr val="000000"/>
                </a:solidFill>
                <a:latin typeface="Tahoma" pitchFamily="34" charset="0"/>
              </a:rPr>
              <a:t>=1</a:t>
            </a:r>
          </a:p>
          <a:p>
            <a:pPr eaLnBrk="1" hangingPunct="1">
              <a:spcBef>
                <a:spcPct val="0"/>
              </a:spcBef>
              <a:buFontTx/>
              <a:buNone/>
            </a:pPr>
            <a:r>
              <a:rPr lang="en-US" altLang="ja-JP" sz="1400" dirty="0" smtClean="0">
                <a:solidFill>
                  <a:srgbClr val="000000"/>
                </a:solidFill>
                <a:latin typeface="Tahoma" pitchFamily="34" charset="0"/>
              </a:rPr>
              <a:t>2        </a:t>
            </a:r>
            <a:r>
              <a:rPr lang="en-US" altLang="ja-JP" sz="1400" dirty="0">
                <a:solidFill>
                  <a:srgbClr val="000000"/>
                </a:solidFill>
                <a:latin typeface="Tahoma" pitchFamily="34" charset="0"/>
              </a:rPr>
              <a:t>0       11 -12 -13 fill=2 </a:t>
            </a:r>
            <a:r>
              <a:rPr lang="en-US" altLang="ja-JP" sz="1400" dirty="0" err="1" smtClean="0">
                <a:solidFill>
                  <a:srgbClr val="000000"/>
                </a:solidFill>
                <a:latin typeface="Tahoma" pitchFamily="34" charset="0"/>
              </a:rPr>
              <a:t>trcl</a:t>
            </a:r>
            <a:r>
              <a:rPr lang="en-US" altLang="ja-JP" sz="1400" dirty="0" smtClean="0">
                <a:solidFill>
                  <a:srgbClr val="000000"/>
                </a:solidFill>
                <a:latin typeface="Tahoma" pitchFamily="34" charset="0"/>
              </a:rPr>
              <a:t>=3</a:t>
            </a:r>
          </a:p>
          <a:p>
            <a:pPr eaLnBrk="1" hangingPunct="1">
              <a:spcBef>
                <a:spcPct val="0"/>
              </a:spcBef>
              <a:buFontTx/>
              <a:buNone/>
            </a:pPr>
            <a:r>
              <a:rPr lang="en-US" altLang="ja-JP" sz="1400" dirty="0" smtClean="0">
                <a:solidFill>
                  <a:srgbClr val="000000"/>
                </a:solidFill>
                <a:latin typeface="Tahoma" pitchFamily="34" charset="0"/>
              </a:rPr>
              <a:t>998    2  -</a:t>
            </a:r>
            <a:r>
              <a:rPr lang="en-US" altLang="ja-JP" sz="1400" dirty="0">
                <a:solidFill>
                  <a:srgbClr val="000000"/>
                </a:solidFill>
                <a:latin typeface="Tahoma" pitchFamily="34" charset="0"/>
              </a:rPr>
              <a:t>1.20e-3  -999 #1 #</a:t>
            </a:r>
            <a:r>
              <a:rPr lang="en-US" altLang="ja-JP" sz="1400" dirty="0" smtClean="0">
                <a:solidFill>
                  <a:srgbClr val="000000"/>
                </a:solidFill>
                <a:latin typeface="Tahoma" pitchFamily="34" charset="0"/>
              </a:rPr>
              <a:t>2</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T r a n s f o r m ]</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trcl</a:t>
            </a:r>
            <a:r>
              <a:rPr lang="en-US" altLang="ja-JP" sz="1400" dirty="0">
                <a:solidFill>
                  <a:srgbClr val="000000"/>
                </a:solidFill>
                <a:latin typeface="Tahoma" pitchFamily="34" charset="0"/>
              </a:rPr>
              <a:t>=1: displacement of phantom</a:t>
            </a:r>
          </a:p>
          <a:p>
            <a:pPr eaLnBrk="1" hangingPunct="1">
              <a:spcBef>
                <a:spcPct val="0"/>
              </a:spcBef>
              <a:buFontTx/>
              <a:buNone/>
            </a:pPr>
            <a:r>
              <a:rPr lang="en-US" altLang="ja-JP" sz="1400" dirty="0">
                <a:solidFill>
                  <a:srgbClr val="000000"/>
                </a:solidFill>
                <a:latin typeface="Tahoma" pitchFamily="34" charset="0"/>
              </a:rPr>
              <a:t>set: c11[0.21] $ x-coordinate of </a:t>
            </a:r>
            <a:r>
              <a:rPr lang="en-US" altLang="ja-JP" sz="1400" dirty="0" err="1">
                <a:solidFill>
                  <a:srgbClr val="000000"/>
                </a:solidFill>
                <a:latin typeface="Tahoma" pitchFamily="34" charset="0"/>
              </a:rPr>
              <a:t>iso</a:t>
            </a:r>
            <a:r>
              <a:rPr lang="en-US" altLang="ja-JP" sz="1400" dirty="0">
                <a:solidFill>
                  <a:srgbClr val="000000"/>
                </a:solidFill>
                <a:latin typeface="Tahoma" pitchFamily="34" charset="0"/>
              </a:rPr>
              <a:t>-center</a:t>
            </a:r>
          </a:p>
          <a:p>
            <a:pPr eaLnBrk="1" hangingPunct="1">
              <a:spcBef>
                <a:spcPct val="0"/>
              </a:spcBef>
              <a:buFontTx/>
              <a:buNone/>
            </a:pPr>
            <a:r>
              <a:rPr lang="en-US" altLang="ja-JP" sz="1400" dirty="0">
                <a:solidFill>
                  <a:srgbClr val="000000"/>
                </a:solidFill>
                <a:latin typeface="Tahoma" pitchFamily="34" charset="0"/>
              </a:rPr>
              <a:t>set: c12[1.46] $ y-coordinate of </a:t>
            </a:r>
            <a:r>
              <a:rPr lang="en-US" altLang="ja-JP" sz="1400" dirty="0" err="1">
                <a:solidFill>
                  <a:srgbClr val="000000"/>
                </a:solidFill>
                <a:latin typeface="Tahoma" pitchFamily="34" charset="0"/>
              </a:rPr>
              <a:t>iso</a:t>
            </a:r>
            <a:r>
              <a:rPr lang="en-US" altLang="ja-JP" sz="1400" dirty="0">
                <a:solidFill>
                  <a:srgbClr val="000000"/>
                </a:solidFill>
                <a:latin typeface="Tahoma" pitchFamily="34" charset="0"/>
              </a:rPr>
              <a:t>-center</a:t>
            </a:r>
          </a:p>
          <a:p>
            <a:pPr eaLnBrk="1" hangingPunct="1">
              <a:spcBef>
                <a:spcPct val="0"/>
              </a:spcBef>
              <a:buFontTx/>
              <a:buNone/>
            </a:pPr>
            <a:r>
              <a:rPr lang="en-US" altLang="ja-JP" sz="1400" dirty="0">
                <a:solidFill>
                  <a:srgbClr val="000000"/>
                </a:solidFill>
                <a:latin typeface="Tahoma" pitchFamily="34" charset="0"/>
              </a:rPr>
              <a:t>set: c13[-18.96] $ z-coordinate of </a:t>
            </a:r>
            <a:r>
              <a:rPr lang="en-US" altLang="ja-JP" sz="1400" dirty="0" err="1">
                <a:solidFill>
                  <a:srgbClr val="000000"/>
                </a:solidFill>
                <a:latin typeface="Tahoma" pitchFamily="34" charset="0"/>
              </a:rPr>
              <a:t>iso</a:t>
            </a:r>
            <a:r>
              <a:rPr lang="en-US" altLang="ja-JP" sz="1400" dirty="0">
                <a:solidFill>
                  <a:srgbClr val="000000"/>
                </a:solidFill>
                <a:latin typeface="Tahoma" pitchFamily="34" charset="0"/>
              </a:rPr>
              <a:t>-center</a:t>
            </a:r>
          </a:p>
          <a:p>
            <a:pPr eaLnBrk="1" hangingPunct="1">
              <a:spcBef>
                <a:spcPct val="0"/>
              </a:spcBef>
              <a:buFontTx/>
              <a:buNone/>
            </a:pPr>
            <a:r>
              <a:rPr lang="en-US" altLang="ja-JP" sz="1400" dirty="0">
                <a:solidFill>
                  <a:srgbClr val="000000"/>
                </a:solidFill>
                <a:latin typeface="Tahoma" pitchFamily="34" charset="0"/>
              </a:rPr>
              <a:t>tr1   c11   c12   c13</a:t>
            </a:r>
          </a:p>
          <a:p>
            <a:pPr eaLnBrk="1" hangingPunct="1">
              <a:spcBef>
                <a:spcPct val="0"/>
              </a:spcBef>
              <a:buFontTx/>
              <a:buNone/>
            </a:pPr>
            <a:r>
              <a:rPr lang="en-US" altLang="ja-JP" sz="1400" dirty="0">
                <a:solidFill>
                  <a:srgbClr val="000000"/>
                </a:solidFill>
                <a:latin typeface="Tahoma" pitchFamily="34" charset="0"/>
              </a:rPr>
              <a:t>      1.00000   0.00000   0.00000</a:t>
            </a:r>
          </a:p>
          <a:p>
            <a:pPr eaLnBrk="1" hangingPunct="1">
              <a:spcBef>
                <a:spcPct val="0"/>
              </a:spcBef>
              <a:buFontTx/>
              <a:buNone/>
            </a:pPr>
            <a:r>
              <a:rPr lang="en-US" altLang="ja-JP" sz="1400" dirty="0">
                <a:solidFill>
                  <a:srgbClr val="000000"/>
                </a:solidFill>
                <a:latin typeface="Tahoma" pitchFamily="34" charset="0"/>
              </a:rPr>
              <a:t>      0.00000   1.00000   0.00000</a:t>
            </a:r>
          </a:p>
          <a:p>
            <a:pPr eaLnBrk="1" hangingPunct="1">
              <a:spcBef>
                <a:spcPct val="0"/>
              </a:spcBef>
              <a:buFontTx/>
              <a:buNone/>
            </a:pPr>
            <a:r>
              <a:rPr lang="en-US" altLang="ja-JP" sz="1400" dirty="0">
                <a:solidFill>
                  <a:srgbClr val="000000"/>
                </a:solidFill>
                <a:latin typeface="Tahoma" pitchFamily="34" charset="0"/>
              </a:rPr>
              <a:t>      0.00000   0.00000   1.00000</a:t>
            </a:r>
          </a:p>
          <a:p>
            <a:pPr eaLnBrk="1" hangingPunct="1">
              <a:spcBef>
                <a:spcPct val="0"/>
              </a:spcBef>
              <a:buFontTx/>
              <a:buNone/>
            </a:pPr>
            <a:r>
              <a:rPr lang="en-US" altLang="ja-JP" sz="1400" dirty="0">
                <a:solidFill>
                  <a:srgbClr val="000000"/>
                </a:solidFill>
                <a:latin typeface="Tahoma" pitchFamily="34" charset="0"/>
              </a:rPr>
              <a:t>      </a:t>
            </a:r>
            <a:r>
              <a:rPr lang="en-US" altLang="ja-JP" sz="1400" dirty="0" smtClean="0">
                <a:solidFill>
                  <a:srgbClr val="000000"/>
                </a:solidFill>
                <a:latin typeface="Tahoma" pitchFamily="34" charset="0"/>
              </a:rPr>
              <a:t>1</a:t>
            </a:r>
            <a:endParaRPr lang="en-US" altLang="ja-JP" sz="1400" dirty="0">
              <a:solidFill>
                <a:srgbClr val="000000"/>
              </a:solidFill>
              <a:latin typeface="Tahoma" pitchFamily="34" charset="0"/>
            </a:endParaRPr>
          </a:p>
        </p:txBody>
      </p:sp>
      <p:sp>
        <p:nvSpPr>
          <p:cNvPr id="23" name="Text Box 1030"/>
          <p:cNvSpPr txBox="1">
            <a:spLocks noChangeArrowheads="1"/>
          </p:cNvSpPr>
          <p:nvPr/>
        </p:nvSpPr>
        <p:spPr bwMode="auto">
          <a:xfrm>
            <a:off x="618808" y="1844824"/>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24" name="Line 21"/>
          <p:cNvSpPr>
            <a:spLocks noChangeShapeType="1"/>
          </p:cNvSpPr>
          <p:nvPr/>
        </p:nvSpPr>
        <p:spPr bwMode="auto">
          <a:xfrm flipH="1">
            <a:off x="2483768" y="3212976"/>
            <a:ext cx="576064"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 name="テキスト ボックス 5"/>
          <p:cNvSpPr txBox="1">
            <a:spLocks noChangeArrowheads="1"/>
          </p:cNvSpPr>
          <p:nvPr/>
        </p:nvSpPr>
        <p:spPr bwMode="auto">
          <a:xfrm>
            <a:off x="3276600" y="2843644"/>
            <a:ext cx="1685077" cy="369332"/>
          </a:xfrm>
          <a:prstGeom prst="rect">
            <a:avLst/>
          </a:prstGeom>
          <a:solidFill>
            <a:schemeClr val="bg1"/>
          </a:solidFill>
          <a:ln w="19050">
            <a:solidFill>
              <a:srgbClr val="FF0000"/>
            </a:solidFill>
            <a:miter lim="800000"/>
            <a:headEnd/>
            <a:tailEnd/>
          </a:ln>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座標変換番号</a:t>
            </a:r>
            <a:r>
              <a:rPr lang="en-US" altLang="ja-JP" sz="1800" dirty="0" smtClean="0"/>
              <a:t>1</a:t>
            </a:r>
            <a:endParaRPr lang="en-US" altLang="ja-JP" sz="1800" dirty="0"/>
          </a:p>
        </p:txBody>
      </p:sp>
      <p:cxnSp>
        <p:nvCxnSpPr>
          <p:cNvPr id="27" name="直線コネクタ 26"/>
          <p:cNvCxnSpPr/>
          <p:nvPr/>
        </p:nvCxnSpPr>
        <p:spPr>
          <a:xfrm flipV="1">
            <a:off x="2915816" y="3216719"/>
            <a:ext cx="1048932" cy="1028748"/>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8" name="テキスト ボックス 5"/>
          <p:cNvSpPr txBox="1">
            <a:spLocks noChangeArrowheads="1"/>
          </p:cNvSpPr>
          <p:nvPr/>
        </p:nvSpPr>
        <p:spPr bwMode="auto">
          <a:xfrm>
            <a:off x="4872534" y="5464670"/>
            <a:ext cx="4000004" cy="923330"/>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座標変換番号</a:t>
            </a:r>
            <a:r>
              <a:rPr lang="en-US" altLang="ja-JP" sz="1800" dirty="0" smtClean="0"/>
              <a:t>1: </a:t>
            </a:r>
            <a:r>
              <a:rPr lang="ja-JP" altLang="en-US" sz="1800" dirty="0" smtClean="0"/>
              <a:t>水ファントムの移動</a:t>
            </a:r>
            <a:endParaRPr lang="en-US" altLang="ja-JP" sz="1800" dirty="0" smtClean="0"/>
          </a:p>
          <a:p>
            <a:pPr>
              <a:spcBef>
                <a:spcPct val="0"/>
              </a:spcBef>
              <a:buFontTx/>
              <a:buNone/>
            </a:pPr>
            <a:r>
              <a:rPr lang="ja-JP" altLang="en-US" sz="1800" dirty="0" smtClean="0"/>
              <a:t>中心をアイソセンター</a:t>
            </a:r>
            <a:r>
              <a:rPr lang="en-US" altLang="ja-JP" sz="1800" dirty="0" smtClean="0"/>
              <a:t>(0.21, 1.46, -18.96)</a:t>
            </a:r>
            <a:r>
              <a:rPr lang="ja-JP" altLang="en-US" sz="1800" dirty="0" smtClean="0"/>
              <a:t>に一致させる</a:t>
            </a:r>
            <a:endParaRPr lang="en-US" altLang="ja-JP" sz="1800" dirty="0" smtClean="0"/>
          </a:p>
        </p:txBody>
      </p:sp>
      <p:sp>
        <p:nvSpPr>
          <p:cNvPr id="3" name="右矢印 2"/>
          <p:cNvSpPr/>
          <p:nvPr/>
        </p:nvSpPr>
        <p:spPr>
          <a:xfrm rot="11224718">
            <a:off x="6449829" y="3679163"/>
            <a:ext cx="261285" cy="251128"/>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2263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82" t="10670" r="11393" b="10608"/>
          <a:stretch/>
        </p:blipFill>
        <p:spPr bwMode="auto">
          <a:xfrm>
            <a:off x="4622569" y="2077823"/>
            <a:ext cx="4307640" cy="313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9158"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Geometry</a:t>
            </a:r>
          </a:p>
        </p:txBody>
      </p:sp>
      <p:sp>
        <p:nvSpPr>
          <p:cNvPr id="49159"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6883D191-59AF-48D2-B961-EC632A468156}" type="slidenum">
              <a:rPr lang="en-US" altLang="ja-JP" sz="2400">
                <a:solidFill>
                  <a:srgbClr val="000000"/>
                </a:solidFill>
                <a:latin typeface="Tahoma" pitchFamily="34" charset="0"/>
              </a:rPr>
              <a:pPr algn="ctr" eaLnBrk="1" hangingPunct="1">
                <a:spcBef>
                  <a:spcPct val="50000"/>
                </a:spcBef>
                <a:buFontTx/>
                <a:buNone/>
              </a:pPr>
              <a:t>14</a:t>
            </a:fld>
            <a:endParaRPr lang="en-US" altLang="ja-JP" sz="2400">
              <a:solidFill>
                <a:srgbClr val="000000"/>
              </a:solidFill>
              <a:latin typeface="Tahoma" pitchFamily="34" charset="0"/>
            </a:endParaRPr>
          </a:p>
        </p:txBody>
      </p:sp>
      <p:sp>
        <p:nvSpPr>
          <p:cNvPr id="19" name="テキスト ボックス 8"/>
          <p:cNvSpPr txBox="1">
            <a:spLocks noChangeArrowheads="1"/>
          </p:cNvSpPr>
          <p:nvPr/>
        </p:nvSpPr>
        <p:spPr bwMode="auto">
          <a:xfrm>
            <a:off x="1243012" y="908720"/>
            <a:ext cx="6641355" cy="8302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この</a:t>
            </a:r>
            <a:r>
              <a:rPr lang="ja-JP" altLang="en-US" sz="2400" dirty="0">
                <a:solidFill>
                  <a:srgbClr val="000000"/>
                </a:solidFill>
              </a:rPr>
              <a:t>インプットファイルで構築している</a:t>
            </a:r>
            <a:r>
              <a:rPr lang="en-US" altLang="ja-JP" sz="2400" dirty="0">
                <a:solidFill>
                  <a:srgbClr val="000000"/>
                </a:solidFill>
              </a:rPr>
              <a:t>3</a:t>
            </a:r>
            <a:r>
              <a:rPr lang="ja-JP" altLang="en-US" sz="2400" dirty="0">
                <a:solidFill>
                  <a:srgbClr val="000000"/>
                </a:solidFill>
              </a:rPr>
              <a:t>次元体系を描画機能を用いて把握しましょう。</a:t>
            </a:r>
          </a:p>
        </p:txBody>
      </p:sp>
      <p:sp>
        <p:nvSpPr>
          <p:cNvPr id="20" name="Rectangle 2"/>
          <p:cNvSpPr txBox="1">
            <a:spLocks noChangeArrowheads="1"/>
          </p:cNvSpPr>
          <p:nvPr/>
        </p:nvSpPr>
        <p:spPr bwMode="auto">
          <a:xfrm>
            <a:off x="2692026" y="-99392"/>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dirty="0">
                <a:solidFill>
                  <a:srgbClr val="000000"/>
                </a:solidFill>
                <a:latin typeface="Century Gothic" pitchFamily="34" charset="0"/>
              </a:rPr>
              <a:t>体系の確認</a:t>
            </a:r>
            <a:endParaRPr lang="en-US" altLang="ja-JP" sz="4800" dirty="0">
              <a:solidFill>
                <a:srgbClr val="000000"/>
              </a:solidFill>
              <a:latin typeface="Century Gothic" pitchFamily="34" charset="0"/>
            </a:endParaRPr>
          </a:p>
        </p:txBody>
      </p:sp>
      <p:sp>
        <p:nvSpPr>
          <p:cNvPr id="22" name="Text Box 1031"/>
          <p:cNvSpPr txBox="1">
            <a:spLocks noChangeArrowheads="1"/>
          </p:cNvSpPr>
          <p:nvPr/>
        </p:nvSpPr>
        <p:spPr bwMode="auto">
          <a:xfrm>
            <a:off x="644675" y="2227160"/>
            <a:ext cx="3257695" cy="3121874"/>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 C e l </a:t>
            </a:r>
            <a:r>
              <a:rPr lang="en-US" altLang="ja-JP" sz="1400" dirty="0" err="1">
                <a:solidFill>
                  <a:srgbClr val="000000"/>
                </a:solidFill>
                <a:latin typeface="Tahoma" pitchFamily="34" charset="0"/>
              </a:rPr>
              <a:t>l</a:t>
            </a:r>
            <a:r>
              <a:rPr lang="en-US" altLang="ja-JP" sz="1400" dirty="0">
                <a:solidFill>
                  <a:srgbClr val="000000"/>
                </a:solidFill>
                <a:latin typeface="Tahoma" pitchFamily="34" charset="0"/>
              </a:rPr>
              <a:t> ]</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1        1  -</a:t>
            </a:r>
            <a:r>
              <a:rPr lang="en-US" altLang="ja-JP" sz="1400" dirty="0">
                <a:solidFill>
                  <a:srgbClr val="000000"/>
                </a:solidFill>
                <a:latin typeface="Tahoma" pitchFamily="34" charset="0"/>
              </a:rPr>
              <a:t>1.0   1 -2 -3 </a:t>
            </a:r>
            <a:r>
              <a:rPr lang="en-US" altLang="ja-JP" sz="1400" dirty="0" err="1" smtClean="0">
                <a:solidFill>
                  <a:srgbClr val="000000"/>
                </a:solidFill>
                <a:latin typeface="Tahoma" pitchFamily="34" charset="0"/>
              </a:rPr>
              <a:t>trcl</a:t>
            </a:r>
            <a:r>
              <a:rPr lang="en-US" altLang="ja-JP" sz="1400" dirty="0" smtClean="0">
                <a:solidFill>
                  <a:srgbClr val="000000"/>
                </a:solidFill>
                <a:latin typeface="Tahoma" pitchFamily="34" charset="0"/>
              </a:rPr>
              <a:t>=1</a:t>
            </a:r>
          </a:p>
          <a:p>
            <a:pPr eaLnBrk="1" hangingPunct="1">
              <a:spcBef>
                <a:spcPct val="0"/>
              </a:spcBef>
              <a:buFontTx/>
              <a:buNone/>
            </a:pPr>
            <a:r>
              <a:rPr lang="en-US" altLang="ja-JP" sz="1400" dirty="0" smtClean="0">
                <a:solidFill>
                  <a:srgbClr val="000000"/>
                </a:solidFill>
                <a:latin typeface="Tahoma" pitchFamily="34" charset="0"/>
              </a:rPr>
              <a:t>2        </a:t>
            </a:r>
            <a:r>
              <a:rPr lang="en-US" altLang="ja-JP" sz="1400" dirty="0">
                <a:solidFill>
                  <a:srgbClr val="000000"/>
                </a:solidFill>
                <a:latin typeface="Tahoma" pitchFamily="34" charset="0"/>
              </a:rPr>
              <a:t>0       11 -12 -13 fill=2 </a:t>
            </a:r>
            <a:r>
              <a:rPr lang="en-US" altLang="ja-JP" sz="1400" dirty="0" err="1" smtClean="0">
                <a:solidFill>
                  <a:srgbClr val="000000"/>
                </a:solidFill>
                <a:latin typeface="Tahoma" pitchFamily="34" charset="0"/>
              </a:rPr>
              <a:t>trcl</a:t>
            </a:r>
            <a:r>
              <a:rPr lang="en-US" altLang="ja-JP" sz="1400" dirty="0" smtClean="0">
                <a:solidFill>
                  <a:srgbClr val="000000"/>
                </a:solidFill>
                <a:latin typeface="Tahoma" pitchFamily="34" charset="0"/>
              </a:rPr>
              <a:t>=3</a:t>
            </a:r>
          </a:p>
          <a:p>
            <a:pPr eaLnBrk="1" hangingPunct="1">
              <a:spcBef>
                <a:spcPct val="0"/>
              </a:spcBef>
              <a:buFontTx/>
              <a:buNone/>
            </a:pPr>
            <a:r>
              <a:rPr lang="en-US" altLang="ja-JP" sz="1400" dirty="0" smtClean="0">
                <a:solidFill>
                  <a:srgbClr val="000000"/>
                </a:solidFill>
                <a:latin typeface="Tahoma" pitchFamily="34" charset="0"/>
              </a:rPr>
              <a:t>998    2  -</a:t>
            </a:r>
            <a:r>
              <a:rPr lang="en-US" altLang="ja-JP" sz="1400" dirty="0">
                <a:solidFill>
                  <a:srgbClr val="000000"/>
                </a:solidFill>
                <a:latin typeface="Tahoma" pitchFamily="34" charset="0"/>
              </a:rPr>
              <a:t>1.20e-3  -999 #1 #</a:t>
            </a:r>
            <a:r>
              <a:rPr lang="en-US" altLang="ja-JP" sz="1400" dirty="0" smtClean="0">
                <a:solidFill>
                  <a:srgbClr val="000000"/>
                </a:solidFill>
                <a:latin typeface="Tahoma" pitchFamily="34" charset="0"/>
              </a:rPr>
              <a:t>2</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T r a n s f o r m ]</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trcl</a:t>
            </a:r>
            <a:r>
              <a:rPr lang="en-US" altLang="ja-JP" sz="1400" dirty="0">
                <a:solidFill>
                  <a:srgbClr val="000000"/>
                </a:solidFill>
                <a:latin typeface="Tahoma" pitchFamily="34" charset="0"/>
              </a:rPr>
              <a:t>=3: rotation of gantry</a:t>
            </a:r>
          </a:p>
          <a:p>
            <a:pPr eaLnBrk="1" hangingPunct="1">
              <a:spcBef>
                <a:spcPct val="0"/>
              </a:spcBef>
              <a:buFontTx/>
              <a:buNone/>
            </a:pPr>
            <a:r>
              <a:rPr lang="en-US" altLang="ja-JP" sz="1400" dirty="0" err="1">
                <a:solidFill>
                  <a:srgbClr val="000000"/>
                </a:solidFill>
                <a:latin typeface="Tahoma" pitchFamily="34" charset="0"/>
              </a:rPr>
              <a:t>infl</a:t>
            </a:r>
            <a:r>
              <a:rPr lang="en-US" altLang="ja-JP" sz="1400" dirty="0">
                <a:solidFill>
                  <a:srgbClr val="000000"/>
                </a:solidFill>
                <a:latin typeface="Tahoma" pitchFamily="34" charset="0"/>
              </a:rPr>
              <a:t>: {trans-</a:t>
            </a:r>
            <a:r>
              <a:rPr lang="en-US" altLang="ja-JP" sz="1400" dirty="0" err="1">
                <a:solidFill>
                  <a:srgbClr val="000000"/>
                </a:solidFill>
                <a:latin typeface="Tahoma" pitchFamily="34" charset="0"/>
              </a:rPr>
              <a:t>G.inp</a:t>
            </a:r>
            <a:r>
              <a:rPr lang="en-US" altLang="ja-JP" sz="1400" dirty="0">
                <a:solidFill>
                  <a:srgbClr val="000000"/>
                </a:solidFill>
                <a:latin typeface="Tahoma" pitchFamily="34" charset="0"/>
              </a:rPr>
              <a:t>}</a:t>
            </a:r>
          </a:p>
          <a:p>
            <a:pPr eaLnBrk="1" hangingPunct="1">
              <a:spcBef>
                <a:spcPct val="0"/>
              </a:spcBef>
              <a:buFontTx/>
              <a:buNone/>
            </a:pPr>
            <a:r>
              <a:rPr lang="es-ES" altLang="ja-JP" sz="1400" dirty="0" smtClean="0">
                <a:solidFill>
                  <a:srgbClr val="000000"/>
                </a:solidFill>
                <a:latin typeface="Tahoma" pitchFamily="34" charset="0"/>
              </a:rPr>
              <a:t>tr3   </a:t>
            </a:r>
            <a:r>
              <a:rPr lang="es-ES" altLang="ja-JP" sz="1400" dirty="0">
                <a:solidFill>
                  <a:srgbClr val="000000"/>
                </a:solidFill>
                <a:latin typeface="Tahoma" pitchFamily="34" charset="0"/>
              </a:rPr>
              <a:t>c11 c12 c13</a:t>
            </a:r>
          </a:p>
          <a:p>
            <a:pPr eaLnBrk="1" hangingPunct="1">
              <a:spcBef>
                <a:spcPct val="0"/>
              </a:spcBef>
              <a:buFontTx/>
              <a:buNone/>
            </a:pPr>
            <a:r>
              <a:rPr lang="es-ES" altLang="ja-JP" sz="1400" dirty="0">
                <a:solidFill>
                  <a:srgbClr val="000000"/>
                </a:solidFill>
                <a:latin typeface="Tahoma" pitchFamily="34" charset="0"/>
              </a:rPr>
              <a:t>      cos(c10/180*pi)</a:t>
            </a:r>
          </a:p>
          <a:p>
            <a:pPr eaLnBrk="1" hangingPunct="1">
              <a:spcBef>
                <a:spcPct val="0"/>
              </a:spcBef>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p:txBody>
      </p:sp>
      <p:sp>
        <p:nvSpPr>
          <p:cNvPr id="23" name="Text Box 1030"/>
          <p:cNvSpPr txBox="1">
            <a:spLocks noChangeArrowheads="1"/>
          </p:cNvSpPr>
          <p:nvPr/>
        </p:nvSpPr>
        <p:spPr bwMode="auto">
          <a:xfrm>
            <a:off x="539552" y="1772816"/>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24" name="Line 21"/>
          <p:cNvSpPr>
            <a:spLocks noChangeShapeType="1"/>
          </p:cNvSpPr>
          <p:nvPr/>
        </p:nvSpPr>
        <p:spPr bwMode="auto">
          <a:xfrm flipH="1">
            <a:off x="3059832" y="3140968"/>
            <a:ext cx="576064"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 name="テキスト ボックス 5"/>
          <p:cNvSpPr txBox="1">
            <a:spLocks noChangeArrowheads="1"/>
          </p:cNvSpPr>
          <p:nvPr/>
        </p:nvSpPr>
        <p:spPr bwMode="auto">
          <a:xfrm>
            <a:off x="2983860" y="3369032"/>
            <a:ext cx="1685077" cy="369332"/>
          </a:xfrm>
          <a:prstGeom prst="rect">
            <a:avLst/>
          </a:prstGeom>
          <a:solidFill>
            <a:schemeClr val="bg1"/>
          </a:solidFill>
          <a:ln w="19050">
            <a:solidFill>
              <a:srgbClr val="FF0000"/>
            </a:solidFill>
            <a:miter lim="800000"/>
            <a:headEnd/>
            <a:tailEnd/>
          </a:ln>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座標変換番号</a:t>
            </a:r>
            <a:r>
              <a:rPr lang="en-US" altLang="ja-JP" sz="1800" dirty="0" smtClean="0"/>
              <a:t>3</a:t>
            </a:r>
            <a:endParaRPr lang="en-US" altLang="ja-JP" sz="1800" dirty="0"/>
          </a:p>
        </p:txBody>
      </p:sp>
      <p:cxnSp>
        <p:nvCxnSpPr>
          <p:cNvPr id="27" name="直線コネクタ 26"/>
          <p:cNvCxnSpPr/>
          <p:nvPr/>
        </p:nvCxnSpPr>
        <p:spPr>
          <a:xfrm flipV="1">
            <a:off x="2234125" y="3553698"/>
            <a:ext cx="749735" cy="604757"/>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8" name="テキスト ボックス 5"/>
          <p:cNvSpPr txBox="1">
            <a:spLocks noChangeArrowheads="1"/>
          </p:cNvSpPr>
          <p:nvPr/>
        </p:nvSpPr>
        <p:spPr bwMode="auto">
          <a:xfrm>
            <a:off x="4633987" y="5379213"/>
            <a:ext cx="4149501" cy="923330"/>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座標変換番号</a:t>
            </a:r>
            <a:r>
              <a:rPr lang="en-US" altLang="ja-JP" sz="1800" dirty="0" smtClean="0"/>
              <a:t>3: </a:t>
            </a:r>
            <a:r>
              <a:rPr lang="ja-JP" altLang="en-US" sz="1800" dirty="0" smtClean="0"/>
              <a:t>ガントリー部の回転</a:t>
            </a:r>
            <a:endParaRPr lang="en-US" altLang="ja-JP" sz="1800" dirty="0" smtClean="0"/>
          </a:p>
          <a:p>
            <a:pPr>
              <a:spcBef>
                <a:spcPct val="0"/>
              </a:spcBef>
              <a:buFontTx/>
              <a:buNone/>
            </a:pPr>
            <a:r>
              <a:rPr lang="ja-JP" altLang="en-US" sz="1800" dirty="0" smtClean="0"/>
              <a:t>アイソセンター</a:t>
            </a:r>
            <a:r>
              <a:rPr lang="en-US" altLang="ja-JP" sz="1800" dirty="0" smtClean="0"/>
              <a:t>(0.21, 1.46, -18.96)</a:t>
            </a:r>
            <a:r>
              <a:rPr lang="ja-JP" altLang="en-US" sz="1800" dirty="0" smtClean="0"/>
              <a:t>を中心に</a:t>
            </a:r>
            <a:r>
              <a:rPr lang="en-US" altLang="ja-JP" sz="1800" dirty="0" smtClean="0">
                <a:solidFill>
                  <a:srgbClr val="0070C0"/>
                </a:solidFill>
              </a:rPr>
              <a:t>X</a:t>
            </a:r>
            <a:r>
              <a:rPr lang="ja-JP" altLang="en-US" sz="1800" dirty="0" smtClean="0">
                <a:solidFill>
                  <a:srgbClr val="0070C0"/>
                </a:solidFill>
              </a:rPr>
              <a:t>軸周りに</a:t>
            </a:r>
            <a:r>
              <a:rPr lang="en-US" altLang="ja-JP" sz="1800" dirty="0" smtClean="0">
                <a:solidFill>
                  <a:srgbClr val="0070C0"/>
                </a:solidFill>
              </a:rPr>
              <a:t>90</a:t>
            </a:r>
            <a:r>
              <a:rPr lang="ja-JP" altLang="en-US" sz="1800" dirty="0" smtClean="0">
                <a:solidFill>
                  <a:srgbClr val="0070C0"/>
                </a:solidFill>
              </a:rPr>
              <a:t>度</a:t>
            </a:r>
            <a:r>
              <a:rPr lang="ja-JP" altLang="en-US" sz="1800" dirty="0" smtClean="0"/>
              <a:t>、</a:t>
            </a:r>
            <a:r>
              <a:rPr lang="en-US" altLang="ja-JP" sz="1800" dirty="0" smtClean="0">
                <a:solidFill>
                  <a:srgbClr val="00B050"/>
                </a:solidFill>
              </a:rPr>
              <a:t>Z</a:t>
            </a:r>
            <a:r>
              <a:rPr lang="ja-JP" altLang="en-US" sz="1800" dirty="0" smtClean="0">
                <a:solidFill>
                  <a:srgbClr val="00B050"/>
                </a:solidFill>
              </a:rPr>
              <a:t>軸周りに</a:t>
            </a:r>
            <a:r>
              <a:rPr lang="en-US" altLang="ja-JP" sz="1800" dirty="0" smtClean="0">
                <a:solidFill>
                  <a:srgbClr val="00B050"/>
                </a:solidFill>
              </a:rPr>
              <a:t>c10</a:t>
            </a:r>
            <a:r>
              <a:rPr lang="ja-JP" altLang="en-US" sz="1800" dirty="0" smtClean="0">
                <a:solidFill>
                  <a:srgbClr val="00B050"/>
                </a:solidFill>
              </a:rPr>
              <a:t>度回転</a:t>
            </a:r>
            <a:endParaRPr lang="en-US" altLang="ja-JP" sz="1800" dirty="0">
              <a:solidFill>
                <a:srgbClr val="00B050"/>
              </a:solidFill>
            </a:endParaRPr>
          </a:p>
        </p:txBody>
      </p:sp>
      <p:sp>
        <p:nvSpPr>
          <p:cNvPr id="26" name="Text Box 1030"/>
          <p:cNvSpPr txBox="1">
            <a:spLocks noChangeArrowheads="1"/>
          </p:cNvSpPr>
          <p:nvPr/>
        </p:nvSpPr>
        <p:spPr bwMode="auto">
          <a:xfrm>
            <a:off x="574209" y="5526225"/>
            <a:ext cx="143545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smtClean="0">
                <a:solidFill>
                  <a:srgbClr val="000000"/>
                </a:solidFill>
                <a:latin typeface="Tahoma" pitchFamily="34" charset="0"/>
              </a:rPr>
              <a:t>trans-</a:t>
            </a:r>
            <a:r>
              <a:rPr lang="en-US" altLang="ja-JP" sz="2000" dirty="0" err="1" smtClean="0">
                <a:solidFill>
                  <a:srgbClr val="000000"/>
                </a:solidFill>
                <a:latin typeface="Tahoma" pitchFamily="34" charset="0"/>
              </a:rPr>
              <a:t>G.inp</a:t>
            </a:r>
            <a:endParaRPr lang="en-US" altLang="ja-JP" sz="2000" dirty="0">
              <a:solidFill>
                <a:srgbClr val="000000"/>
              </a:solidFill>
              <a:latin typeface="Tahoma" pitchFamily="34" charset="0"/>
            </a:endParaRPr>
          </a:p>
        </p:txBody>
      </p:sp>
      <p:sp>
        <p:nvSpPr>
          <p:cNvPr id="29" name="Text Box 1031"/>
          <p:cNvSpPr txBox="1">
            <a:spLocks noChangeArrowheads="1"/>
          </p:cNvSpPr>
          <p:nvPr/>
        </p:nvSpPr>
        <p:spPr bwMode="auto">
          <a:xfrm>
            <a:off x="644675" y="5949939"/>
            <a:ext cx="1064634" cy="319149"/>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da-DK" altLang="ja-JP" sz="1400" dirty="0">
                <a:solidFill>
                  <a:srgbClr val="000000"/>
                </a:solidFill>
                <a:latin typeface="Tahoma" pitchFamily="34" charset="0"/>
              </a:rPr>
              <a:t>set: c10[0] </a:t>
            </a:r>
          </a:p>
        </p:txBody>
      </p:sp>
      <p:sp>
        <p:nvSpPr>
          <p:cNvPr id="31" name="テキスト ボックス 5"/>
          <p:cNvSpPr txBox="1">
            <a:spLocks noChangeArrowheads="1"/>
          </p:cNvSpPr>
          <p:nvPr/>
        </p:nvSpPr>
        <p:spPr bwMode="auto">
          <a:xfrm>
            <a:off x="2234125" y="5924847"/>
            <a:ext cx="1651414" cy="369332"/>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en-US" altLang="ja-JP" sz="1800" dirty="0" smtClean="0"/>
              <a:t>Z</a:t>
            </a:r>
            <a:r>
              <a:rPr lang="ja-JP" altLang="en-US" sz="1800" dirty="0" smtClean="0"/>
              <a:t>軸周りの回転</a:t>
            </a:r>
            <a:endParaRPr lang="en-US" altLang="ja-JP" sz="1800" dirty="0" smtClean="0"/>
          </a:p>
        </p:txBody>
      </p:sp>
      <p:sp>
        <p:nvSpPr>
          <p:cNvPr id="38" name="Text Box 1030"/>
          <p:cNvSpPr txBox="1">
            <a:spLocks noChangeArrowheads="1"/>
          </p:cNvSpPr>
          <p:nvPr/>
        </p:nvSpPr>
        <p:spPr bwMode="auto">
          <a:xfrm>
            <a:off x="5744136" y="1788205"/>
            <a:ext cx="1382430" cy="369332"/>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a:solidFill>
                  <a:srgbClr val="000000"/>
                </a:solidFill>
                <a:latin typeface="Tahoma" pitchFamily="34" charset="0"/>
              </a:rPr>
              <a:t>3</a:t>
            </a:r>
            <a:r>
              <a:rPr lang="en-US" altLang="ja-JP" sz="1800" dirty="0" smtClean="0">
                <a:solidFill>
                  <a:srgbClr val="000000"/>
                </a:solidFill>
                <a:latin typeface="Tahoma" pitchFamily="34" charset="0"/>
              </a:rPr>
              <a:t>dshow.eps</a:t>
            </a:r>
          </a:p>
        </p:txBody>
      </p:sp>
      <p:grpSp>
        <p:nvGrpSpPr>
          <p:cNvPr id="39" name="グループ化 38"/>
          <p:cNvGrpSpPr/>
          <p:nvPr/>
        </p:nvGrpSpPr>
        <p:grpSpPr>
          <a:xfrm>
            <a:off x="7002970" y="2337325"/>
            <a:ext cx="1074298" cy="935952"/>
            <a:chOff x="6309705" y="2925096"/>
            <a:chExt cx="1074298" cy="935952"/>
          </a:xfrm>
        </p:grpSpPr>
        <p:cxnSp>
          <p:nvCxnSpPr>
            <p:cNvPr id="40" name="直線矢印コネクタ 39"/>
            <p:cNvCxnSpPr/>
            <p:nvPr/>
          </p:nvCxnSpPr>
          <p:spPr bwMode="auto">
            <a:xfrm flipV="1">
              <a:off x="6801842" y="3032145"/>
              <a:ext cx="286747" cy="3103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bwMode="auto">
            <a:xfrm>
              <a:off x="6801842" y="3342461"/>
              <a:ext cx="0" cy="518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bwMode="auto">
            <a:xfrm flipH="1" flipV="1">
              <a:off x="6309705" y="3171022"/>
              <a:ext cx="482670" cy="16505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27"/>
            <p:cNvSpPr txBox="1">
              <a:spLocks noChangeArrowheads="1"/>
            </p:cNvSpPr>
            <p:nvPr/>
          </p:nvSpPr>
          <p:spPr bwMode="auto">
            <a:xfrm>
              <a:off x="6403333" y="2925096"/>
              <a:ext cx="295414" cy="27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200" dirty="0">
                  <a:solidFill>
                    <a:srgbClr val="FF0000"/>
                  </a:solidFill>
                </a:rPr>
                <a:t>X</a:t>
              </a:r>
              <a:endParaRPr lang="ja-JP" altLang="en-US" sz="1200" dirty="0">
                <a:solidFill>
                  <a:srgbClr val="FF0000"/>
                </a:solidFill>
              </a:endParaRPr>
            </a:p>
          </p:txBody>
        </p:sp>
        <p:sp>
          <p:nvSpPr>
            <p:cNvPr id="44" name="テキスト ボックス 28"/>
            <p:cNvSpPr txBox="1">
              <a:spLocks noChangeArrowheads="1"/>
            </p:cNvSpPr>
            <p:nvPr/>
          </p:nvSpPr>
          <p:spPr bwMode="auto">
            <a:xfrm>
              <a:off x="7088589" y="3032145"/>
              <a:ext cx="295414" cy="27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200" dirty="0">
                  <a:solidFill>
                    <a:srgbClr val="FF0000"/>
                  </a:solidFill>
                </a:rPr>
                <a:t>Y</a:t>
              </a:r>
              <a:endParaRPr lang="ja-JP" altLang="en-US" sz="1200" dirty="0">
                <a:solidFill>
                  <a:srgbClr val="FF0000"/>
                </a:solidFill>
              </a:endParaRPr>
            </a:p>
          </p:txBody>
        </p:sp>
        <p:sp>
          <p:nvSpPr>
            <p:cNvPr id="45" name="テキスト ボックス 29"/>
            <p:cNvSpPr txBox="1">
              <a:spLocks noChangeArrowheads="1"/>
            </p:cNvSpPr>
            <p:nvPr/>
          </p:nvSpPr>
          <p:spPr bwMode="auto">
            <a:xfrm>
              <a:off x="6809057" y="3463670"/>
              <a:ext cx="279532" cy="27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200" dirty="0">
                  <a:solidFill>
                    <a:srgbClr val="FF0000"/>
                  </a:solidFill>
                </a:rPr>
                <a:t>Z</a:t>
              </a:r>
              <a:endParaRPr lang="ja-JP" altLang="en-US" sz="1200" dirty="0">
                <a:solidFill>
                  <a:srgbClr val="FF0000"/>
                </a:solidFill>
              </a:endParaRPr>
            </a:p>
          </p:txBody>
        </p:sp>
      </p:grpSp>
      <p:sp>
        <p:nvSpPr>
          <p:cNvPr id="46" name="環状矢印 45"/>
          <p:cNvSpPr/>
          <p:nvPr/>
        </p:nvSpPr>
        <p:spPr>
          <a:xfrm rot="18391637" flipH="1">
            <a:off x="5361252" y="2681955"/>
            <a:ext cx="1093766" cy="1081575"/>
          </a:xfrm>
          <a:prstGeom prst="circularArrow">
            <a:avLst/>
          </a:prstGeom>
          <a:solidFill>
            <a:srgbClr val="0070C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47" name="環状矢印 46"/>
          <p:cNvSpPr/>
          <p:nvPr/>
        </p:nvSpPr>
        <p:spPr>
          <a:xfrm rot="14045252">
            <a:off x="4546252" y="3722961"/>
            <a:ext cx="1203622" cy="943600"/>
          </a:xfrm>
          <a:prstGeom prst="circular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48" name="Text Box 1030"/>
          <p:cNvSpPr txBox="1">
            <a:spLocks noChangeArrowheads="1"/>
          </p:cNvSpPr>
          <p:nvPr/>
        </p:nvSpPr>
        <p:spPr bwMode="auto">
          <a:xfrm>
            <a:off x="4427984" y="2583251"/>
            <a:ext cx="994687" cy="523220"/>
          </a:xfrm>
          <a:prstGeom prst="rect">
            <a:avLst/>
          </a:prstGeom>
          <a:solidFill>
            <a:schemeClr val="bg1"/>
          </a:solidFill>
          <a:ln w="19050">
            <a:solidFill>
              <a:srgbClr val="0000FF"/>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smtClean="0">
                <a:solidFill>
                  <a:srgbClr val="000000"/>
                </a:solidFill>
                <a:latin typeface="Tahoma" pitchFamily="34" charset="0"/>
              </a:rPr>
              <a:t>X</a:t>
            </a:r>
            <a:r>
              <a:rPr lang="ja-JP" altLang="en-US" sz="1400" dirty="0" smtClean="0">
                <a:solidFill>
                  <a:srgbClr val="000000"/>
                </a:solidFill>
                <a:latin typeface="Tahoma" pitchFamily="34" charset="0"/>
              </a:rPr>
              <a:t>軸周りに</a:t>
            </a:r>
            <a:r>
              <a:rPr lang="en-US" altLang="ja-JP" sz="1400" dirty="0" smtClean="0">
                <a:solidFill>
                  <a:srgbClr val="000000"/>
                </a:solidFill>
                <a:latin typeface="Tahoma" pitchFamily="34" charset="0"/>
              </a:rPr>
              <a:t>90</a:t>
            </a:r>
            <a:r>
              <a:rPr lang="ja-JP" altLang="en-US" sz="1400" dirty="0" smtClean="0">
                <a:solidFill>
                  <a:srgbClr val="000000"/>
                </a:solidFill>
                <a:latin typeface="Tahoma" pitchFamily="34" charset="0"/>
              </a:rPr>
              <a:t>度回転</a:t>
            </a:r>
            <a:endParaRPr lang="en-US" altLang="ja-JP" sz="1400" dirty="0" smtClean="0">
              <a:solidFill>
                <a:srgbClr val="000000"/>
              </a:solidFill>
              <a:latin typeface="Tahoma" pitchFamily="34" charset="0"/>
            </a:endParaRPr>
          </a:p>
        </p:txBody>
      </p:sp>
      <p:sp>
        <p:nvSpPr>
          <p:cNvPr id="49" name="Text Box 1030"/>
          <p:cNvSpPr txBox="1">
            <a:spLocks noChangeArrowheads="1"/>
          </p:cNvSpPr>
          <p:nvPr/>
        </p:nvSpPr>
        <p:spPr bwMode="auto">
          <a:xfrm>
            <a:off x="4055606" y="4689004"/>
            <a:ext cx="994687" cy="523220"/>
          </a:xfrm>
          <a:prstGeom prst="rect">
            <a:avLst/>
          </a:prstGeom>
          <a:solidFill>
            <a:schemeClr val="bg1"/>
          </a:solidFill>
          <a:ln w="19050">
            <a:solidFill>
              <a:srgbClr val="00B05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smtClean="0">
                <a:solidFill>
                  <a:srgbClr val="000000"/>
                </a:solidFill>
                <a:latin typeface="Tahoma" pitchFamily="34" charset="0"/>
              </a:rPr>
              <a:t>Z</a:t>
            </a:r>
            <a:r>
              <a:rPr lang="ja-JP" altLang="en-US" sz="1400" dirty="0" smtClean="0">
                <a:solidFill>
                  <a:srgbClr val="000000"/>
                </a:solidFill>
                <a:latin typeface="Tahoma" pitchFamily="34" charset="0"/>
              </a:rPr>
              <a:t>軸周りに</a:t>
            </a:r>
            <a:r>
              <a:rPr lang="en-US" altLang="ja-JP" sz="1400" dirty="0" smtClean="0">
                <a:solidFill>
                  <a:srgbClr val="000000"/>
                </a:solidFill>
                <a:latin typeface="Tahoma" pitchFamily="34" charset="0"/>
              </a:rPr>
              <a:t>c10</a:t>
            </a:r>
            <a:r>
              <a:rPr lang="ja-JP" altLang="en-US" sz="1400" dirty="0" smtClean="0">
                <a:solidFill>
                  <a:srgbClr val="000000"/>
                </a:solidFill>
                <a:latin typeface="Tahoma" pitchFamily="34" charset="0"/>
              </a:rPr>
              <a:t>度回転</a:t>
            </a:r>
            <a:endParaRPr lang="en-US" altLang="ja-JP" sz="1400" dirty="0" smtClean="0">
              <a:solidFill>
                <a:srgbClr val="000000"/>
              </a:solidFill>
              <a:latin typeface="Tahoma" pitchFamily="34" charset="0"/>
            </a:endParaRPr>
          </a:p>
        </p:txBody>
      </p:sp>
    </p:spTree>
    <p:extLst>
      <p:ext uri="{BB962C8B-B14F-4D97-AF65-F5344CB8AC3E}">
        <p14:creationId xmlns:p14="http://schemas.microsoft.com/office/powerpoint/2010/main" val="38841521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031"/>
          <p:cNvSpPr txBox="1">
            <a:spLocks noChangeArrowheads="1"/>
          </p:cNvSpPr>
          <p:nvPr/>
        </p:nvSpPr>
        <p:spPr bwMode="auto">
          <a:xfrm>
            <a:off x="644675" y="5924847"/>
            <a:ext cx="1064634" cy="319149"/>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da-DK" altLang="ja-JP" sz="1400" dirty="0">
                <a:solidFill>
                  <a:srgbClr val="000000"/>
                </a:solidFill>
                <a:latin typeface="Tahoma" pitchFamily="34" charset="0"/>
              </a:rPr>
              <a:t>set: c10[0] </a:t>
            </a:r>
          </a:p>
        </p:txBody>
      </p:sp>
      <p:pic>
        <p:nvPicPr>
          <p:cNvPr id="573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7349"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2D1E9EBE-2830-4A16-8DC2-B908B7067A68}" type="slidenum">
              <a:rPr lang="en-US" altLang="ja-JP" sz="2400">
                <a:solidFill>
                  <a:srgbClr val="000000"/>
                </a:solidFill>
                <a:latin typeface="Tahoma" pitchFamily="34" charset="0"/>
              </a:rPr>
              <a:pPr algn="ctr" eaLnBrk="1" hangingPunct="1">
                <a:spcBef>
                  <a:spcPct val="50000"/>
                </a:spcBef>
                <a:buFontTx/>
                <a:buNone/>
              </a:pPr>
              <a:t>15</a:t>
            </a:fld>
            <a:endParaRPr lang="en-US" altLang="ja-JP" sz="2400">
              <a:solidFill>
                <a:srgbClr val="000000"/>
              </a:solidFill>
              <a:latin typeface="Tahoma" pitchFamily="34" charset="0"/>
            </a:endParaRPr>
          </a:p>
        </p:txBody>
      </p:sp>
      <p:sp>
        <p:nvSpPr>
          <p:cNvPr id="57350"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Geometry</a:t>
            </a:r>
          </a:p>
        </p:txBody>
      </p:sp>
      <p:sp>
        <p:nvSpPr>
          <p:cNvPr id="57351" name="テキスト ボックス 8"/>
          <p:cNvSpPr txBox="1">
            <a:spLocks noChangeArrowheads="1"/>
          </p:cNvSpPr>
          <p:nvPr/>
        </p:nvSpPr>
        <p:spPr bwMode="auto">
          <a:xfrm>
            <a:off x="1001167" y="879475"/>
            <a:ext cx="6913066"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ガントリー部を</a:t>
            </a:r>
            <a:r>
              <a:rPr lang="en-US" altLang="ja-JP" sz="2400" dirty="0" smtClean="0">
                <a:solidFill>
                  <a:srgbClr val="000000"/>
                </a:solidFill>
              </a:rPr>
              <a:t>Z</a:t>
            </a:r>
            <a:r>
              <a:rPr lang="ja-JP" altLang="en-US" sz="2400" dirty="0" smtClean="0">
                <a:solidFill>
                  <a:srgbClr val="000000"/>
                </a:solidFill>
              </a:rPr>
              <a:t>軸周りに</a:t>
            </a:r>
            <a:r>
              <a:rPr lang="en-US" altLang="ja-JP" sz="2400" dirty="0" smtClean="0">
                <a:solidFill>
                  <a:srgbClr val="000000"/>
                </a:solidFill>
              </a:rPr>
              <a:t>-90</a:t>
            </a:r>
            <a:r>
              <a:rPr lang="ja-JP" altLang="en-US" sz="2400" dirty="0" smtClean="0">
                <a:solidFill>
                  <a:srgbClr val="000000"/>
                </a:solidFill>
              </a:rPr>
              <a:t>度回転させてみましょう。</a:t>
            </a:r>
            <a:endParaRPr lang="ja-JP" altLang="en-US" sz="2400" dirty="0">
              <a:solidFill>
                <a:srgbClr val="000000"/>
              </a:solidFill>
            </a:endParaRPr>
          </a:p>
        </p:txBody>
      </p:sp>
      <p:sp>
        <p:nvSpPr>
          <p:cNvPr id="57352" name="Rectangle 2"/>
          <p:cNvSpPr txBox="1">
            <a:spLocks noChangeArrowheads="1"/>
          </p:cNvSpPr>
          <p:nvPr/>
        </p:nvSpPr>
        <p:spPr bwMode="auto">
          <a:xfrm>
            <a:off x="1812925" y="-100013"/>
            <a:ext cx="5545138"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dirty="0" smtClean="0">
                <a:solidFill>
                  <a:srgbClr val="000000"/>
                </a:solidFill>
                <a:latin typeface="Century Gothic" pitchFamily="34" charset="0"/>
              </a:rPr>
              <a:t>課題</a:t>
            </a:r>
            <a:r>
              <a:rPr lang="en-US" altLang="ja-JP" sz="4000" dirty="0" smtClean="0">
                <a:solidFill>
                  <a:srgbClr val="000000"/>
                </a:solidFill>
                <a:latin typeface="Century Gothic" pitchFamily="34" charset="0"/>
              </a:rPr>
              <a:t>1</a:t>
            </a:r>
            <a:endParaRPr lang="en-US" altLang="ja-JP" sz="4000" dirty="0">
              <a:solidFill>
                <a:srgbClr val="000000"/>
              </a:solidFill>
              <a:latin typeface="Century Gothic" pitchFamily="34" charset="0"/>
            </a:endParaRPr>
          </a:p>
        </p:txBody>
      </p:sp>
      <p:sp>
        <p:nvSpPr>
          <p:cNvPr id="57354" name="テキスト ボックス 29"/>
          <p:cNvSpPr txBox="1">
            <a:spLocks noChangeArrowheads="1"/>
          </p:cNvSpPr>
          <p:nvPr/>
        </p:nvSpPr>
        <p:spPr bwMode="auto">
          <a:xfrm>
            <a:off x="1339563" y="1436747"/>
            <a:ext cx="53283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pPr>
            <a:r>
              <a:rPr lang="en-US" altLang="ja-JP" sz="2400" dirty="0" smtClean="0"/>
              <a:t>trans-</a:t>
            </a:r>
            <a:r>
              <a:rPr lang="en-US" altLang="ja-JP" sz="2400" dirty="0" err="1" smtClean="0"/>
              <a:t>G.inp</a:t>
            </a:r>
            <a:r>
              <a:rPr lang="ja-JP" altLang="en-US" sz="2400" dirty="0" smtClean="0"/>
              <a:t>にある</a:t>
            </a:r>
            <a:r>
              <a:rPr lang="en-US" altLang="ja-JP" sz="2400" dirty="0" smtClean="0"/>
              <a:t>c10</a:t>
            </a:r>
            <a:r>
              <a:rPr lang="ja-JP" altLang="en-US" sz="2400" dirty="0" smtClean="0"/>
              <a:t>の値を</a:t>
            </a:r>
            <a:r>
              <a:rPr lang="en-US" altLang="ja-JP" sz="2400" dirty="0" smtClean="0"/>
              <a:t>-90</a:t>
            </a:r>
            <a:r>
              <a:rPr lang="ja-JP" altLang="en-US" sz="2400" dirty="0" smtClean="0"/>
              <a:t>とする</a:t>
            </a:r>
            <a:endParaRPr lang="en-US" altLang="ja-JP" sz="2400" dirty="0" smtClean="0"/>
          </a:p>
          <a:p>
            <a:pPr eaLnBrk="1" hangingPunct="1">
              <a:spcBef>
                <a:spcPct val="0"/>
              </a:spcBef>
            </a:pPr>
            <a:r>
              <a:rPr lang="en-US" altLang="ja-JP" sz="2400" dirty="0" err="1" smtClean="0"/>
              <a:t>icntl</a:t>
            </a:r>
            <a:r>
              <a:rPr lang="en-US" altLang="ja-JP" sz="2400" dirty="0" smtClean="0"/>
              <a:t>=11</a:t>
            </a:r>
            <a:r>
              <a:rPr lang="ja-JP" altLang="en-US" sz="2400" dirty="0" smtClean="0"/>
              <a:t>で</a:t>
            </a:r>
            <a:r>
              <a:rPr lang="en-US" altLang="ja-JP" sz="2400" dirty="0" smtClean="0"/>
              <a:t>PHITS</a:t>
            </a:r>
            <a:r>
              <a:rPr lang="ja-JP" altLang="en-US" sz="2400" dirty="0" smtClean="0"/>
              <a:t>を実行</a:t>
            </a:r>
            <a:endParaRPr lang="en-US" altLang="ja-JP" sz="2400" dirty="0" smtClean="0"/>
          </a:p>
        </p:txBody>
      </p:sp>
      <p:sp>
        <p:nvSpPr>
          <p:cNvPr id="14" name="Text Box 1031"/>
          <p:cNvSpPr txBox="1">
            <a:spLocks noChangeArrowheads="1"/>
          </p:cNvSpPr>
          <p:nvPr/>
        </p:nvSpPr>
        <p:spPr bwMode="auto">
          <a:xfrm>
            <a:off x="644675" y="2731216"/>
            <a:ext cx="3257695" cy="2714008"/>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 C e l </a:t>
            </a:r>
            <a:r>
              <a:rPr lang="en-US" altLang="ja-JP" sz="1400" dirty="0" err="1">
                <a:solidFill>
                  <a:srgbClr val="000000"/>
                </a:solidFill>
                <a:latin typeface="Tahoma" pitchFamily="34" charset="0"/>
              </a:rPr>
              <a:t>l</a:t>
            </a:r>
            <a:r>
              <a:rPr lang="en-US" altLang="ja-JP" sz="1400" dirty="0">
                <a:solidFill>
                  <a:srgbClr val="000000"/>
                </a:solidFill>
                <a:latin typeface="Tahoma" pitchFamily="34" charset="0"/>
              </a:rPr>
              <a:t> ]</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1        1  -</a:t>
            </a:r>
            <a:r>
              <a:rPr lang="en-US" altLang="ja-JP" sz="1400" dirty="0">
                <a:solidFill>
                  <a:srgbClr val="000000"/>
                </a:solidFill>
                <a:latin typeface="Tahoma" pitchFamily="34" charset="0"/>
              </a:rPr>
              <a:t>1.0   1 -2 -3 </a:t>
            </a:r>
            <a:r>
              <a:rPr lang="en-US" altLang="ja-JP" sz="1400" dirty="0" err="1" smtClean="0">
                <a:solidFill>
                  <a:srgbClr val="000000"/>
                </a:solidFill>
                <a:latin typeface="Tahoma" pitchFamily="34" charset="0"/>
              </a:rPr>
              <a:t>trcl</a:t>
            </a:r>
            <a:r>
              <a:rPr lang="en-US" altLang="ja-JP" sz="1400" dirty="0" smtClean="0">
                <a:solidFill>
                  <a:srgbClr val="000000"/>
                </a:solidFill>
                <a:latin typeface="Tahoma" pitchFamily="34" charset="0"/>
              </a:rPr>
              <a:t>=1</a:t>
            </a:r>
          </a:p>
          <a:p>
            <a:pPr eaLnBrk="1" hangingPunct="1">
              <a:spcBef>
                <a:spcPct val="0"/>
              </a:spcBef>
              <a:buFontTx/>
              <a:buNone/>
            </a:pPr>
            <a:r>
              <a:rPr lang="en-US" altLang="ja-JP" sz="1400" dirty="0" smtClean="0">
                <a:solidFill>
                  <a:srgbClr val="000000"/>
                </a:solidFill>
                <a:latin typeface="Tahoma" pitchFamily="34" charset="0"/>
              </a:rPr>
              <a:t>2        </a:t>
            </a:r>
            <a:r>
              <a:rPr lang="en-US" altLang="ja-JP" sz="1400" dirty="0">
                <a:solidFill>
                  <a:srgbClr val="000000"/>
                </a:solidFill>
                <a:latin typeface="Tahoma" pitchFamily="34" charset="0"/>
              </a:rPr>
              <a:t>0       11 -12 -13 fill=2 </a:t>
            </a:r>
            <a:r>
              <a:rPr lang="en-US" altLang="ja-JP" sz="1400" dirty="0" err="1" smtClean="0">
                <a:solidFill>
                  <a:srgbClr val="000000"/>
                </a:solidFill>
                <a:latin typeface="Tahoma" pitchFamily="34" charset="0"/>
              </a:rPr>
              <a:t>trcl</a:t>
            </a:r>
            <a:r>
              <a:rPr lang="en-US" altLang="ja-JP" sz="1400" dirty="0" smtClean="0">
                <a:solidFill>
                  <a:srgbClr val="000000"/>
                </a:solidFill>
                <a:latin typeface="Tahoma" pitchFamily="34" charset="0"/>
              </a:rPr>
              <a:t>=3</a:t>
            </a:r>
          </a:p>
          <a:p>
            <a:pPr eaLnBrk="1" hangingPunct="1">
              <a:spcBef>
                <a:spcPct val="0"/>
              </a:spcBef>
              <a:buFontTx/>
              <a:buNone/>
            </a:pPr>
            <a:r>
              <a:rPr lang="en-US" altLang="ja-JP" sz="1400" dirty="0" smtClean="0">
                <a:solidFill>
                  <a:srgbClr val="000000"/>
                </a:solidFill>
                <a:latin typeface="Tahoma" pitchFamily="34" charset="0"/>
              </a:rPr>
              <a:t>998    2  -</a:t>
            </a:r>
            <a:r>
              <a:rPr lang="en-US" altLang="ja-JP" sz="1400" dirty="0">
                <a:solidFill>
                  <a:srgbClr val="000000"/>
                </a:solidFill>
                <a:latin typeface="Tahoma" pitchFamily="34" charset="0"/>
              </a:rPr>
              <a:t>1.20e-3  -999 #1 #</a:t>
            </a:r>
            <a:r>
              <a:rPr lang="en-US" altLang="ja-JP" sz="1400" dirty="0" smtClean="0">
                <a:solidFill>
                  <a:srgbClr val="000000"/>
                </a:solidFill>
                <a:latin typeface="Tahoma" pitchFamily="34" charset="0"/>
              </a:rPr>
              <a:t>2</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T r a n s f o r m ]</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trcl</a:t>
            </a:r>
            <a:r>
              <a:rPr lang="en-US" altLang="ja-JP" sz="1400" dirty="0">
                <a:solidFill>
                  <a:srgbClr val="000000"/>
                </a:solidFill>
                <a:latin typeface="Tahoma" pitchFamily="34" charset="0"/>
              </a:rPr>
              <a:t>=3: rotation of gantry</a:t>
            </a:r>
          </a:p>
          <a:p>
            <a:pPr eaLnBrk="1" hangingPunct="1">
              <a:spcBef>
                <a:spcPct val="0"/>
              </a:spcBef>
              <a:buFontTx/>
              <a:buNone/>
            </a:pPr>
            <a:r>
              <a:rPr lang="en-US" altLang="ja-JP" sz="1400" dirty="0" err="1">
                <a:solidFill>
                  <a:srgbClr val="000000"/>
                </a:solidFill>
                <a:latin typeface="Tahoma" pitchFamily="34" charset="0"/>
              </a:rPr>
              <a:t>infl</a:t>
            </a:r>
            <a:r>
              <a:rPr lang="en-US" altLang="ja-JP" sz="1400" dirty="0">
                <a:solidFill>
                  <a:srgbClr val="000000"/>
                </a:solidFill>
                <a:latin typeface="Tahoma" pitchFamily="34" charset="0"/>
              </a:rPr>
              <a:t>: {trans-</a:t>
            </a:r>
            <a:r>
              <a:rPr lang="en-US" altLang="ja-JP" sz="1400" dirty="0" err="1">
                <a:solidFill>
                  <a:srgbClr val="000000"/>
                </a:solidFill>
                <a:latin typeface="Tahoma" pitchFamily="34" charset="0"/>
              </a:rPr>
              <a:t>G.inp</a:t>
            </a:r>
            <a:r>
              <a:rPr lang="en-US" altLang="ja-JP" sz="1400" dirty="0">
                <a:solidFill>
                  <a:srgbClr val="000000"/>
                </a:solidFill>
                <a:latin typeface="Tahoma" pitchFamily="34" charset="0"/>
              </a:rPr>
              <a:t>}</a:t>
            </a:r>
          </a:p>
          <a:p>
            <a:pPr eaLnBrk="1" hangingPunct="1">
              <a:spcBef>
                <a:spcPct val="0"/>
              </a:spcBef>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p:txBody>
      </p:sp>
      <p:sp>
        <p:nvSpPr>
          <p:cNvPr id="15" name="Text Box 1030"/>
          <p:cNvSpPr txBox="1">
            <a:spLocks noChangeArrowheads="1"/>
          </p:cNvSpPr>
          <p:nvPr/>
        </p:nvSpPr>
        <p:spPr bwMode="auto">
          <a:xfrm>
            <a:off x="539552" y="2276872"/>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16" name="Line 21"/>
          <p:cNvSpPr>
            <a:spLocks noChangeShapeType="1"/>
          </p:cNvSpPr>
          <p:nvPr/>
        </p:nvSpPr>
        <p:spPr bwMode="auto">
          <a:xfrm flipH="1">
            <a:off x="1331640" y="6167933"/>
            <a:ext cx="28803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 name="Text Box 1030"/>
          <p:cNvSpPr txBox="1">
            <a:spLocks noChangeArrowheads="1"/>
          </p:cNvSpPr>
          <p:nvPr/>
        </p:nvSpPr>
        <p:spPr bwMode="auto">
          <a:xfrm>
            <a:off x="574209" y="5474096"/>
            <a:ext cx="143545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smtClean="0">
                <a:solidFill>
                  <a:srgbClr val="000000"/>
                </a:solidFill>
                <a:latin typeface="Tahoma" pitchFamily="34" charset="0"/>
              </a:rPr>
              <a:t>trans-</a:t>
            </a:r>
            <a:r>
              <a:rPr lang="en-US" altLang="ja-JP" sz="2000" dirty="0" err="1" smtClean="0">
                <a:solidFill>
                  <a:srgbClr val="000000"/>
                </a:solidFill>
                <a:latin typeface="Tahoma" pitchFamily="34" charset="0"/>
              </a:rPr>
              <a:t>G.inp</a:t>
            </a:r>
            <a:endParaRPr lang="en-US" altLang="ja-JP" sz="2000" dirty="0">
              <a:solidFill>
                <a:srgbClr val="000000"/>
              </a:solidFill>
              <a:latin typeface="Tahoma" pitchFamily="34" charset="0"/>
            </a:endParaRPr>
          </a:p>
        </p:txBody>
      </p:sp>
      <p:sp>
        <p:nvSpPr>
          <p:cNvPr id="20" name="テキスト ボックス 5"/>
          <p:cNvSpPr txBox="1">
            <a:spLocks noChangeArrowheads="1"/>
          </p:cNvSpPr>
          <p:nvPr/>
        </p:nvSpPr>
        <p:spPr bwMode="auto">
          <a:xfrm>
            <a:off x="2029883" y="5922228"/>
            <a:ext cx="1651414" cy="369332"/>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en-US" altLang="ja-JP" sz="1800" dirty="0" smtClean="0"/>
              <a:t>Z</a:t>
            </a:r>
            <a:r>
              <a:rPr lang="ja-JP" altLang="en-US" sz="1800" dirty="0" smtClean="0"/>
              <a:t>軸周りの回転</a:t>
            </a:r>
            <a:endParaRPr lang="en-US" altLang="ja-JP" sz="1800" dirty="0" smtClean="0"/>
          </a:p>
        </p:txBody>
      </p: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82" t="10670" r="11393" b="10608"/>
          <a:stretch/>
        </p:blipFill>
        <p:spPr bwMode="auto">
          <a:xfrm>
            <a:off x="4283968" y="2742871"/>
            <a:ext cx="4307640" cy="313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 Box 1030"/>
          <p:cNvSpPr txBox="1">
            <a:spLocks noChangeArrowheads="1"/>
          </p:cNvSpPr>
          <p:nvPr/>
        </p:nvSpPr>
        <p:spPr bwMode="auto">
          <a:xfrm>
            <a:off x="5405535" y="2453253"/>
            <a:ext cx="1382430" cy="369332"/>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a:solidFill>
                  <a:srgbClr val="000000"/>
                </a:solidFill>
                <a:latin typeface="Tahoma" pitchFamily="34" charset="0"/>
              </a:rPr>
              <a:t>3</a:t>
            </a:r>
            <a:r>
              <a:rPr lang="en-US" altLang="ja-JP" sz="1800" dirty="0" smtClean="0">
                <a:solidFill>
                  <a:srgbClr val="000000"/>
                </a:solidFill>
                <a:latin typeface="Tahoma" pitchFamily="34" charset="0"/>
              </a:rPr>
              <a:t>dshow.eps</a:t>
            </a:r>
          </a:p>
        </p:txBody>
      </p:sp>
      <p:grpSp>
        <p:nvGrpSpPr>
          <p:cNvPr id="24" name="グループ化 23"/>
          <p:cNvGrpSpPr/>
          <p:nvPr/>
        </p:nvGrpSpPr>
        <p:grpSpPr>
          <a:xfrm>
            <a:off x="6667957" y="2942069"/>
            <a:ext cx="1074298" cy="935952"/>
            <a:chOff x="6309705" y="2925096"/>
            <a:chExt cx="1074298" cy="935952"/>
          </a:xfrm>
        </p:grpSpPr>
        <p:cxnSp>
          <p:nvCxnSpPr>
            <p:cNvPr id="25" name="直線矢印コネクタ 24"/>
            <p:cNvCxnSpPr/>
            <p:nvPr/>
          </p:nvCxnSpPr>
          <p:spPr bwMode="auto">
            <a:xfrm flipV="1">
              <a:off x="6801842" y="3032145"/>
              <a:ext cx="286747" cy="3103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bwMode="auto">
            <a:xfrm>
              <a:off x="6801842" y="3342461"/>
              <a:ext cx="0" cy="518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bwMode="auto">
            <a:xfrm flipH="1" flipV="1">
              <a:off x="6309705" y="3171022"/>
              <a:ext cx="482670" cy="16505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a:spLocks noChangeArrowheads="1"/>
            </p:cNvSpPr>
            <p:nvPr/>
          </p:nvSpPr>
          <p:spPr bwMode="auto">
            <a:xfrm>
              <a:off x="6403333" y="2925096"/>
              <a:ext cx="295414" cy="27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200" dirty="0">
                  <a:solidFill>
                    <a:srgbClr val="FF0000"/>
                  </a:solidFill>
                </a:rPr>
                <a:t>X</a:t>
              </a:r>
              <a:endParaRPr lang="ja-JP" altLang="en-US" sz="1200" dirty="0">
                <a:solidFill>
                  <a:srgbClr val="FF0000"/>
                </a:solidFill>
              </a:endParaRPr>
            </a:p>
          </p:txBody>
        </p:sp>
        <p:sp>
          <p:nvSpPr>
            <p:cNvPr id="29" name="テキスト ボックス 28"/>
            <p:cNvSpPr txBox="1">
              <a:spLocks noChangeArrowheads="1"/>
            </p:cNvSpPr>
            <p:nvPr/>
          </p:nvSpPr>
          <p:spPr bwMode="auto">
            <a:xfrm>
              <a:off x="7088589" y="3032145"/>
              <a:ext cx="295414" cy="27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200" dirty="0">
                  <a:solidFill>
                    <a:srgbClr val="FF0000"/>
                  </a:solidFill>
                </a:rPr>
                <a:t>Y</a:t>
              </a:r>
              <a:endParaRPr lang="ja-JP" altLang="en-US" sz="1200" dirty="0">
                <a:solidFill>
                  <a:srgbClr val="FF0000"/>
                </a:solidFill>
              </a:endParaRPr>
            </a:p>
          </p:txBody>
        </p:sp>
        <p:sp>
          <p:nvSpPr>
            <p:cNvPr id="30" name="テキスト ボックス 29"/>
            <p:cNvSpPr txBox="1">
              <a:spLocks noChangeArrowheads="1"/>
            </p:cNvSpPr>
            <p:nvPr/>
          </p:nvSpPr>
          <p:spPr bwMode="auto">
            <a:xfrm>
              <a:off x="6809057" y="3463670"/>
              <a:ext cx="279532" cy="27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200" dirty="0">
                  <a:solidFill>
                    <a:srgbClr val="FF0000"/>
                  </a:solidFill>
                </a:rPr>
                <a:t>Z</a:t>
              </a:r>
              <a:endParaRPr lang="ja-JP" altLang="en-US" sz="1200" dirty="0">
                <a:solidFill>
                  <a:srgbClr val="FF0000"/>
                </a:solidFill>
              </a:endParaRPr>
            </a:p>
          </p:txBody>
        </p:sp>
      </p:grpSp>
      <p:sp>
        <p:nvSpPr>
          <p:cNvPr id="34" name="環状矢印 33"/>
          <p:cNvSpPr/>
          <p:nvPr/>
        </p:nvSpPr>
        <p:spPr>
          <a:xfrm rot="9265694" flipH="1">
            <a:off x="6139071" y="4927144"/>
            <a:ext cx="1103203" cy="943600"/>
          </a:xfrm>
          <a:prstGeom prst="circular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35" name="Text Box 1030"/>
          <p:cNvSpPr txBox="1">
            <a:spLocks noChangeArrowheads="1"/>
          </p:cNvSpPr>
          <p:nvPr/>
        </p:nvSpPr>
        <p:spPr bwMode="auto">
          <a:xfrm>
            <a:off x="6707642" y="5827574"/>
            <a:ext cx="994687" cy="523220"/>
          </a:xfrm>
          <a:prstGeom prst="rect">
            <a:avLst/>
          </a:prstGeom>
          <a:solidFill>
            <a:schemeClr val="bg1"/>
          </a:solidFill>
          <a:ln w="19050">
            <a:solidFill>
              <a:srgbClr val="00B05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smtClean="0">
                <a:solidFill>
                  <a:srgbClr val="000000"/>
                </a:solidFill>
                <a:latin typeface="Tahoma" pitchFamily="34" charset="0"/>
              </a:rPr>
              <a:t>Z</a:t>
            </a:r>
            <a:r>
              <a:rPr lang="ja-JP" altLang="en-US" sz="1400" dirty="0" smtClean="0">
                <a:solidFill>
                  <a:srgbClr val="000000"/>
                </a:solidFill>
                <a:latin typeface="Tahoma" pitchFamily="34" charset="0"/>
              </a:rPr>
              <a:t>軸周りに</a:t>
            </a:r>
            <a:r>
              <a:rPr lang="en-US" altLang="ja-JP" sz="1400" dirty="0" smtClean="0">
                <a:solidFill>
                  <a:srgbClr val="000000"/>
                </a:solidFill>
                <a:latin typeface="Tahoma" pitchFamily="34" charset="0"/>
              </a:rPr>
              <a:t>-90</a:t>
            </a:r>
            <a:r>
              <a:rPr lang="ja-JP" altLang="en-US" sz="1400" dirty="0" smtClean="0">
                <a:solidFill>
                  <a:srgbClr val="000000"/>
                </a:solidFill>
                <a:latin typeface="Tahoma" pitchFamily="34" charset="0"/>
              </a:rPr>
              <a:t>度回転</a:t>
            </a:r>
            <a:endParaRPr lang="en-US" altLang="ja-JP" sz="1400" dirty="0" smtClean="0">
              <a:solidFill>
                <a:srgbClr val="000000"/>
              </a:solidFill>
              <a:latin typeface="Tahoma" pitchFamily="34" charset="0"/>
            </a:endParaRPr>
          </a:p>
        </p:txBody>
      </p:sp>
    </p:spTree>
    <p:extLst>
      <p:ext uri="{BB962C8B-B14F-4D97-AF65-F5344CB8AC3E}">
        <p14:creationId xmlns:p14="http://schemas.microsoft.com/office/powerpoint/2010/main" val="177431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26" t="11456" r="11657" b="11332"/>
          <a:stretch/>
        </p:blipFill>
        <p:spPr bwMode="auto">
          <a:xfrm>
            <a:off x="4316487" y="2768697"/>
            <a:ext cx="4275121" cy="30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Box 1031"/>
          <p:cNvSpPr txBox="1">
            <a:spLocks noChangeArrowheads="1"/>
          </p:cNvSpPr>
          <p:nvPr/>
        </p:nvSpPr>
        <p:spPr bwMode="auto">
          <a:xfrm>
            <a:off x="644675" y="5924847"/>
            <a:ext cx="1295250" cy="319149"/>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da-DK" altLang="ja-JP" sz="1400" dirty="0">
                <a:solidFill>
                  <a:srgbClr val="000000"/>
                </a:solidFill>
                <a:latin typeface="Tahoma" pitchFamily="34" charset="0"/>
              </a:rPr>
              <a:t>set: c10</a:t>
            </a:r>
            <a:r>
              <a:rPr lang="da-DK" altLang="ja-JP" sz="1400" dirty="0" smtClean="0">
                <a:latin typeface="Tahoma" pitchFamily="34" charset="0"/>
              </a:rPr>
              <a:t>[</a:t>
            </a:r>
            <a:r>
              <a:rPr lang="da-DK" altLang="ja-JP" sz="1400" dirty="0" smtClean="0">
                <a:solidFill>
                  <a:srgbClr val="FF0000"/>
                </a:solidFill>
                <a:latin typeface="Tahoma" pitchFamily="34" charset="0"/>
              </a:rPr>
              <a:t>-90</a:t>
            </a:r>
            <a:r>
              <a:rPr lang="da-DK" altLang="ja-JP" sz="1400" dirty="0" smtClean="0">
                <a:solidFill>
                  <a:srgbClr val="000000"/>
                </a:solidFill>
                <a:latin typeface="Tahoma" pitchFamily="34" charset="0"/>
              </a:rPr>
              <a:t>] </a:t>
            </a:r>
            <a:endParaRPr lang="da-DK" altLang="ja-JP" sz="1400" dirty="0">
              <a:solidFill>
                <a:srgbClr val="000000"/>
              </a:solidFill>
              <a:latin typeface="Tahoma" pitchFamily="34" charset="0"/>
            </a:endParaRPr>
          </a:p>
        </p:txBody>
      </p:sp>
      <p:pic>
        <p:nvPicPr>
          <p:cNvPr id="573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7349"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2D1E9EBE-2830-4A16-8DC2-B908B7067A68}" type="slidenum">
              <a:rPr lang="en-US" altLang="ja-JP" sz="2400">
                <a:solidFill>
                  <a:srgbClr val="000000"/>
                </a:solidFill>
                <a:latin typeface="Tahoma" pitchFamily="34" charset="0"/>
              </a:rPr>
              <a:pPr algn="ctr" eaLnBrk="1" hangingPunct="1">
                <a:spcBef>
                  <a:spcPct val="50000"/>
                </a:spcBef>
                <a:buFontTx/>
                <a:buNone/>
              </a:pPr>
              <a:t>16</a:t>
            </a:fld>
            <a:endParaRPr lang="en-US" altLang="ja-JP" sz="2400">
              <a:solidFill>
                <a:srgbClr val="000000"/>
              </a:solidFill>
              <a:latin typeface="Tahoma" pitchFamily="34" charset="0"/>
            </a:endParaRPr>
          </a:p>
        </p:txBody>
      </p:sp>
      <p:sp>
        <p:nvSpPr>
          <p:cNvPr id="57350"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Geometry</a:t>
            </a:r>
          </a:p>
        </p:txBody>
      </p:sp>
      <p:sp>
        <p:nvSpPr>
          <p:cNvPr id="57351" name="テキスト ボックス 8"/>
          <p:cNvSpPr txBox="1">
            <a:spLocks noChangeArrowheads="1"/>
          </p:cNvSpPr>
          <p:nvPr/>
        </p:nvSpPr>
        <p:spPr bwMode="auto">
          <a:xfrm>
            <a:off x="1001167" y="879475"/>
            <a:ext cx="6913066"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ガントリー部を</a:t>
            </a:r>
            <a:r>
              <a:rPr lang="en-US" altLang="ja-JP" sz="2400" dirty="0" smtClean="0">
                <a:solidFill>
                  <a:srgbClr val="000000"/>
                </a:solidFill>
              </a:rPr>
              <a:t>Z</a:t>
            </a:r>
            <a:r>
              <a:rPr lang="ja-JP" altLang="en-US" sz="2400" dirty="0" smtClean="0">
                <a:solidFill>
                  <a:srgbClr val="000000"/>
                </a:solidFill>
              </a:rPr>
              <a:t>軸周りに</a:t>
            </a:r>
            <a:r>
              <a:rPr lang="en-US" altLang="ja-JP" sz="2400" dirty="0" smtClean="0">
                <a:solidFill>
                  <a:srgbClr val="000000"/>
                </a:solidFill>
              </a:rPr>
              <a:t>-90</a:t>
            </a:r>
            <a:r>
              <a:rPr lang="ja-JP" altLang="en-US" sz="2400" dirty="0" smtClean="0">
                <a:solidFill>
                  <a:srgbClr val="000000"/>
                </a:solidFill>
              </a:rPr>
              <a:t>度回転させてみましょう。</a:t>
            </a:r>
            <a:endParaRPr lang="ja-JP" altLang="en-US" sz="2400" dirty="0">
              <a:solidFill>
                <a:srgbClr val="000000"/>
              </a:solidFill>
            </a:endParaRPr>
          </a:p>
        </p:txBody>
      </p:sp>
      <p:sp>
        <p:nvSpPr>
          <p:cNvPr id="57352" name="Rectangle 2"/>
          <p:cNvSpPr txBox="1">
            <a:spLocks noChangeArrowheads="1"/>
          </p:cNvSpPr>
          <p:nvPr/>
        </p:nvSpPr>
        <p:spPr bwMode="auto">
          <a:xfrm>
            <a:off x="1812925" y="-100013"/>
            <a:ext cx="5545138"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dirty="0" smtClean="0">
                <a:solidFill>
                  <a:srgbClr val="000000"/>
                </a:solidFill>
                <a:latin typeface="Century Gothic" pitchFamily="34" charset="0"/>
              </a:rPr>
              <a:t>課題</a:t>
            </a:r>
            <a:r>
              <a:rPr lang="en-US" altLang="ja-JP" sz="4000" dirty="0" smtClean="0">
                <a:solidFill>
                  <a:srgbClr val="000000"/>
                </a:solidFill>
                <a:latin typeface="Century Gothic" pitchFamily="34" charset="0"/>
              </a:rPr>
              <a:t>1</a:t>
            </a:r>
            <a:r>
              <a:rPr lang="ja-JP" altLang="en-US" sz="4000" dirty="0" smtClean="0">
                <a:solidFill>
                  <a:srgbClr val="000000"/>
                </a:solidFill>
                <a:latin typeface="Century Gothic" pitchFamily="34" charset="0"/>
              </a:rPr>
              <a:t>の答え合わせ</a:t>
            </a:r>
            <a:endParaRPr lang="en-US" altLang="ja-JP" sz="4000" dirty="0">
              <a:solidFill>
                <a:srgbClr val="000000"/>
              </a:solidFill>
              <a:latin typeface="Century Gothic" pitchFamily="34" charset="0"/>
            </a:endParaRPr>
          </a:p>
        </p:txBody>
      </p:sp>
      <p:sp>
        <p:nvSpPr>
          <p:cNvPr id="57354" name="テキスト ボックス 29"/>
          <p:cNvSpPr txBox="1">
            <a:spLocks noChangeArrowheads="1"/>
          </p:cNvSpPr>
          <p:nvPr/>
        </p:nvSpPr>
        <p:spPr bwMode="auto">
          <a:xfrm>
            <a:off x="1339563" y="1436747"/>
            <a:ext cx="53283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pPr>
            <a:r>
              <a:rPr lang="en-US" altLang="ja-JP" sz="2400" dirty="0" smtClean="0"/>
              <a:t>trans-</a:t>
            </a:r>
            <a:r>
              <a:rPr lang="en-US" altLang="ja-JP" sz="2400" dirty="0" err="1" smtClean="0"/>
              <a:t>G.inp</a:t>
            </a:r>
            <a:r>
              <a:rPr lang="ja-JP" altLang="en-US" sz="2400" dirty="0" smtClean="0"/>
              <a:t>にある</a:t>
            </a:r>
            <a:r>
              <a:rPr lang="en-US" altLang="ja-JP" sz="2400" dirty="0" smtClean="0"/>
              <a:t>c10</a:t>
            </a:r>
            <a:r>
              <a:rPr lang="ja-JP" altLang="en-US" sz="2400" dirty="0" smtClean="0"/>
              <a:t>の値を</a:t>
            </a:r>
            <a:r>
              <a:rPr lang="en-US" altLang="ja-JP" sz="2400" dirty="0" smtClean="0"/>
              <a:t>-90</a:t>
            </a:r>
            <a:r>
              <a:rPr lang="ja-JP" altLang="en-US" sz="2400" dirty="0" smtClean="0"/>
              <a:t>とする</a:t>
            </a:r>
            <a:endParaRPr lang="en-US" altLang="ja-JP" sz="2400" dirty="0" smtClean="0"/>
          </a:p>
          <a:p>
            <a:pPr eaLnBrk="1" hangingPunct="1">
              <a:spcBef>
                <a:spcPct val="0"/>
              </a:spcBef>
            </a:pPr>
            <a:r>
              <a:rPr lang="en-US" altLang="ja-JP" sz="2400" dirty="0" err="1" smtClean="0"/>
              <a:t>icntl</a:t>
            </a:r>
            <a:r>
              <a:rPr lang="en-US" altLang="ja-JP" sz="2400" dirty="0" smtClean="0"/>
              <a:t>=11</a:t>
            </a:r>
            <a:r>
              <a:rPr lang="ja-JP" altLang="en-US" sz="2400" dirty="0" smtClean="0"/>
              <a:t>で</a:t>
            </a:r>
            <a:r>
              <a:rPr lang="en-US" altLang="ja-JP" sz="2400" dirty="0" smtClean="0"/>
              <a:t>PHITS</a:t>
            </a:r>
            <a:r>
              <a:rPr lang="ja-JP" altLang="en-US" sz="2400" dirty="0" smtClean="0"/>
              <a:t>を実行</a:t>
            </a:r>
            <a:endParaRPr lang="en-US" altLang="ja-JP" sz="2400" dirty="0" smtClean="0"/>
          </a:p>
        </p:txBody>
      </p:sp>
      <p:sp>
        <p:nvSpPr>
          <p:cNvPr id="14" name="Text Box 1031"/>
          <p:cNvSpPr txBox="1">
            <a:spLocks noChangeArrowheads="1"/>
          </p:cNvSpPr>
          <p:nvPr/>
        </p:nvSpPr>
        <p:spPr bwMode="auto">
          <a:xfrm>
            <a:off x="644675" y="2731216"/>
            <a:ext cx="3257695" cy="2714008"/>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 C e l </a:t>
            </a:r>
            <a:r>
              <a:rPr lang="en-US" altLang="ja-JP" sz="1400" dirty="0" err="1">
                <a:solidFill>
                  <a:srgbClr val="000000"/>
                </a:solidFill>
                <a:latin typeface="Tahoma" pitchFamily="34" charset="0"/>
              </a:rPr>
              <a:t>l</a:t>
            </a:r>
            <a:r>
              <a:rPr lang="en-US" altLang="ja-JP" sz="1400" dirty="0">
                <a:solidFill>
                  <a:srgbClr val="000000"/>
                </a:solidFill>
                <a:latin typeface="Tahoma" pitchFamily="34" charset="0"/>
              </a:rPr>
              <a:t> ]</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1        1  -</a:t>
            </a:r>
            <a:r>
              <a:rPr lang="en-US" altLang="ja-JP" sz="1400" dirty="0">
                <a:solidFill>
                  <a:srgbClr val="000000"/>
                </a:solidFill>
                <a:latin typeface="Tahoma" pitchFamily="34" charset="0"/>
              </a:rPr>
              <a:t>1.0   1 -2 -3 </a:t>
            </a:r>
            <a:r>
              <a:rPr lang="en-US" altLang="ja-JP" sz="1400" dirty="0" err="1" smtClean="0">
                <a:solidFill>
                  <a:srgbClr val="000000"/>
                </a:solidFill>
                <a:latin typeface="Tahoma" pitchFamily="34" charset="0"/>
              </a:rPr>
              <a:t>trcl</a:t>
            </a:r>
            <a:r>
              <a:rPr lang="en-US" altLang="ja-JP" sz="1400" dirty="0" smtClean="0">
                <a:solidFill>
                  <a:srgbClr val="000000"/>
                </a:solidFill>
                <a:latin typeface="Tahoma" pitchFamily="34" charset="0"/>
              </a:rPr>
              <a:t>=1</a:t>
            </a:r>
          </a:p>
          <a:p>
            <a:pPr eaLnBrk="1" hangingPunct="1">
              <a:spcBef>
                <a:spcPct val="0"/>
              </a:spcBef>
              <a:buFontTx/>
              <a:buNone/>
            </a:pPr>
            <a:r>
              <a:rPr lang="en-US" altLang="ja-JP" sz="1400" dirty="0" smtClean="0">
                <a:solidFill>
                  <a:srgbClr val="000000"/>
                </a:solidFill>
                <a:latin typeface="Tahoma" pitchFamily="34" charset="0"/>
              </a:rPr>
              <a:t>2        </a:t>
            </a:r>
            <a:r>
              <a:rPr lang="en-US" altLang="ja-JP" sz="1400" dirty="0">
                <a:solidFill>
                  <a:srgbClr val="000000"/>
                </a:solidFill>
                <a:latin typeface="Tahoma" pitchFamily="34" charset="0"/>
              </a:rPr>
              <a:t>0       11 -12 -13 fill=2 </a:t>
            </a:r>
            <a:r>
              <a:rPr lang="en-US" altLang="ja-JP" sz="1400" dirty="0" err="1" smtClean="0">
                <a:solidFill>
                  <a:srgbClr val="000000"/>
                </a:solidFill>
                <a:latin typeface="Tahoma" pitchFamily="34" charset="0"/>
              </a:rPr>
              <a:t>trcl</a:t>
            </a:r>
            <a:r>
              <a:rPr lang="en-US" altLang="ja-JP" sz="1400" dirty="0" smtClean="0">
                <a:solidFill>
                  <a:srgbClr val="000000"/>
                </a:solidFill>
                <a:latin typeface="Tahoma" pitchFamily="34" charset="0"/>
              </a:rPr>
              <a:t>=3</a:t>
            </a:r>
          </a:p>
          <a:p>
            <a:pPr eaLnBrk="1" hangingPunct="1">
              <a:spcBef>
                <a:spcPct val="0"/>
              </a:spcBef>
              <a:buFontTx/>
              <a:buNone/>
            </a:pPr>
            <a:r>
              <a:rPr lang="en-US" altLang="ja-JP" sz="1400" dirty="0" smtClean="0">
                <a:solidFill>
                  <a:srgbClr val="000000"/>
                </a:solidFill>
                <a:latin typeface="Tahoma" pitchFamily="34" charset="0"/>
              </a:rPr>
              <a:t>998    2  -</a:t>
            </a:r>
            <a:r>
              <a:rPr lang="en-US" altLang="ja-JP" sz="1400" dirty="0">
                <a:solidFill>
                  <a:srgbClr val="000000"/>
                </a:solidFill>
                <a:latin typeface="Tahoma" pitchFamily="34" charset="0"/>
              </a:rPr>
              <a:t>1.20e-3  -999 #1 #</a:t>
            </a:r>
            <a:r>
              <a:rPr lang="en-US" altLang="ja-JP" sz="1400" dirty="0" smtClean="0">
                <a:solidFill>
                  <a:srgbClr val="000000"/>
                </a:solidFill>
                <a:latin typeface="Tahoma" pitchFamily="34" charset="0"/>
              </a:rPr>
              <a:t>2</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T r a n s f o r m ]</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trcl</a:t>
            </a:r>
            <a:r>
              <a:rPr lang="en-US" altLang="ja-JP" sz="1400" dirty="0">
                <a:solidFill>
                  <a:srgbClr val="000000"/>
                </a:solidFill>
                <a:latin typeface="Tahoma" pitchFamily="34" charset="0"/>
              </a:rPr>
              <a:t>=3: rotation of gantry</a:t>
            </a:r>
          </a:p>
          <a:p>
            <a:pPr eaLnBrk="1" hangingPunct="1">
              <a:spcBef>
                <a:spcPct val="0"/>
              </a:spcBef>
              <a:buFontTx/>
              <a:buNone/>
            </a:pPr>
            <a:r>
              <a:rPr lang="en-US" altLang="ja-JP" sz="1400" dirty="0" err="1">
                <a:solidFill>
                  <a:srgbClr val="000000"/>
                </a:solidFill>
                <a:latin typeface="Tahoma" pitchFamily="34" charset="0"/>
              </a:rPr>
              <a:t>infl</a:t>
            </a:r>
            <a:r>
              <a:rPr lang="en-US" altLang="ja-JP" sz="1400" dirty="0">
                <a:solidFill>
                  <a:srgbClr val="000000"/>
                </a:solidFill>
                <a:latin typeface="Tahoma" pitchFamily="34" charset="0"/>
              </a:rPr>
              <a:t>: {trans-</a:t>
            </a:r>
            <a:r>
              <a:rPr lang="en-US" altLang="ja-JP" sz="1400" dirty="0" err="1">
                <a:solidFill>
                  <a:srgbClr val="000000"/>
                </a:solidFill>
                <a:latin typeface="Tahoma" pitchFamily="34" charset="0"/>
              </a:rPr>
              <a:t>G.inp</a:t>
            </a:r>
            <a:r>
              <a:rPr lang="en-US" altLang="ja-JP" sz="1400" dirty="0">
                <a:solidFill>
                  <a:srgbClr val="000000"/>
                </a:solidFill>
                <a:latin typeface="Tahoma" pitchFamily="34" charset="0"/>
              </a:rPr>
              <a:t>}</a:t>
            </a:r>
          </a:p>
          <a:p>
            <a:pPr eaLnBrk="1" hangingPunct="1">
              <a:spcBef>
                <a:spcPct val="0"/>
              </a:spcBef>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p:txBody>
      </p:sp>
      <p:sp>
        <p:nvSpPr>
          <p:cNvPr id="15" name="Text Box 1030"/>
          <p:cNvSpPr txBox="1">
            <a:spLocks noChangeArrowheads="1"/>
          </p:cNvSpPr>
          <p:nvPr/>
        </p:nvSpPr>
        <p:spPr bwMode="auto">
          <a:xfrm>
            <a:off x="539552" y="2276872"/>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18" name="Text Box 1030"/>
          <p:cNvSpPr txBox="1">
            <a:spLocks noChangeArrowheads="1"/>
          </p:cNvSpPr>
          <p:nvPr/>
        </p:nvSpPr>
        <p:spPr bwMode="auto">
          <a:xfrm>
            <a:off x="574209" y="5474096"/>
            <a:ext cx="143545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smtClean="0">
                <a:solidFill>
                  <a:srgbClr val="000000"/>
                </a:solidFill>
                <a:latin typeface="Tahoma" pitchFamily="34" charset="0"/>
              </a:rPr>
              <a:t>trans-</a:t>
            </a:r>
            <a:r>
              <a:rPr lang="en-US" altLang="ja-JP" sz="2000" dirty="0" err="1" smtClean="0">
                <a:solidFill>
                  <a:srgbClr val="000000"/>
                </a:solidFill>
                <a:latin typeface="Tahoma" pitchFamily="34" charset="0"/>
              </a:rPr>
              <a:t>G.inp</a:t>
            </a:r>
            <a:endParaRPr lang="en-US" altLang="ja-JP" sz="2000" dirty="0">
              <a:solidFill>
                <a:srgbClr val="000000"/>
              </a:solidFill>
              <a:latin typeface="Tahoma" pitchFamily="34" charset="0"/>
            </a:endParaRPr>
          </a:p>
        </p:txBody>
      </p:sp>
      <p:sp>
        <p:nvSpPr>
          <p:cNvPr id="20" name="テキスト ボックス 5"/>
          <p:cNvSpPr txBox="1">
            <a:spLocks noChangeArrowheads="1"/>
          </p:cNvSpPr>
          <p:nvPr/>
        </p:nvSpPr>
        <p:spPr bwMode="auto">
          <a:xfrm>
            <a:off x="2029883" y="5922228"/>
            <a:ext cx="1651414" cy="369332"/>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en-US" altLang="ja-JP" sz="1800" dirty="0" smtClean="0"/>
              <a:t>Z</a:t>
            </a:r>
            <a:r>
              <a:rPr lang="ja-JP" altLang="en-US" sz="1800" dirty="0" smtClean="0"/>
              <a:t>軸周りの回転</a:t>
            </a:r>
            <a:endParaRPr lang="en-US" altLang="ja-JP" sz="1800" dirty="0" smtClean="0"/>
          </a:p>
        </p:txBody>
      </p:sp>
      <p:sp>
        <p:nvSpPr>
          <p:cNvPr id="22" name="Text Box 1030"/>
          <p:cNvSpPr txBox="1">
            <a:spLocks noChangeArrowheads="1"/>
          </p:cNvSpPr>
          <p:nvPr/>
        </p:nvSpPr>
        <p:spPr bwMode="auto">
          <a:xfrm>
            <a:off x="5405535" y="2453253"/>
            <a:ext cx="1382430" cy="369332"/>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a:solidFill>
                  <a:srgbClr val="000000"/>
                </a:solidFill>
                <a:latin typeface="Tahoma" pitchFamily="34" charset="0"/>
              </a:rPr>
              <a:t>3</a:t>
            </a:r>
            <a:r>
              <a:rPr lang="en-US" altLang="ja-JP" sz="1800" dirty="0" smtClean="0">
                <a:solidFill>
                  <a:srgbClr val="000000"/>
                </a:solidFill>
                <a:latin typeface="Tahoma" pitchFamily="34" charset="0"/>
              </a:rPr>
              <a:t>dshow.eps</a:t>
            </a:r>
          </a:p>
        </p:txBody>
      </p:sp>
      <p:sp>
        <p:nvSpPr>
          <p:cNvPr id="23" name="環状矢印 22"/>
          <p:cNvSpPr/>
          <p:nvPr/>
        </p:nvSpPr>
        <p:spPr>
          <a:xfrm rot="9265694" flipH="1">
            <a:off x="6139071" y="4927144"/>
            <a:ext cx="1103203" cy="943600"/>
          </a:xfrm>
          <a:prstGeom prst="circular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nvGrpSpPr>
          <p:cNvPr id="24" name="グループ化 23"/>
          <p:cNvGrpSpPr/>
          <p:nvPr/>
        </p:nvGrpSpPr>
        <p:grpSpPr>
          <a:xfrm>
            <a:off x="6667957" y="2942069"/>
            <a:ext cx="1074298" cy="935952"/>
            <a:chOff x="6309705" y="2925096"/>
            <a:chExt cx="1074298" cy="935952"/>
          </a:xfrm>
        </p:grpSpPr>
        <p:cxnSp>
          <p:nvCxnSpPr>
            <p:cNvPr id="25" name="直線矢印コネクタ 24"/>
            <p:cNvCxnSpPr/>
            <p:nvPr/>
          </p:nvCxnSpPr>
          <p:spPr bwMode="auto">
            <a:xfrm flipV="1">
              <a:off x="6801842" y="3032145"/>
              <a:ext cx="286747" cy="3103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bwMode="auto">
            <a:xfrm>
              <a:off x="6801842" y="3342461"/>
              <a:ext cx="0" cy="518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bwMode="auto">
            <a:xfrm flipH="1" flipV="1">
              <a:off x="6309705" y="3171022"/>
              <a:ext cx="482670" cy="16505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a:spLocks noChangeArrowheads="1"/>
            </p:cNvSpPr>
            <p:nvPr/>
          </p:nvSpPr>
          <p:spPr bwMode="auto">
            <a:xfrm>
              <a:off x="6403333" y="2925096"/>
              <a:ext cx="295414" cy="27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200" dirty="0">
                  <a:solidFill>
                    <a:srgbClr val="FF0000"/>
                  </a:solidFill>
                </a:rPr>
                <a:t>X</a:t>
              </a:r>
              <a:endParaRPr lang="ja-JP" altLang="en-US" sz="1200" dirty="0">
                <a:solidFill>
                  <a:srgbClr val="FF0000"/>
                </a:solidFill>
              </a:endParaRPr>
            </a:p>
          </p:txBody>
        </p:sp>
        <p:sp>
          <p:nvSpPr>
            <p:cNvPr id="29" name="テキスト ボックス 28"/>
            <p:cNvSpPr txBox="1">
              <a:spLocks noChangeArrowheads="1"/>
            </p:cNvSpPr>
            <p:nvPr/>
          </p:nvSpPr>
          <p:spPr bwMode="auto">
            <a:xfrm>
              <a:off x="7088589" y="3032145"/>
              <a:ext cx="295414" cy="27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200" dirty="0">
                  <a:solidFill>
                    <a:srgbClr val="FF0000"/>
                  </a:solidFill>
                </a:rPr>
                <a:t>Y</a:t>
              </a:r>
              <a:endParaRPr lang="ja-JP" altLang="en-US" sz="1200" dirty="0">
                <a:solidFill>
                  <a:srgbClr val="FF0000"/>
                </a:solidFill>
              </a:endParaRPr>
            </a:p>
          </p:txBody>
        </p:sp>
        <p:sp>
          <p:nvSpPr>
            <p:cNvPr id="30" name="テキスト ボックス 29"/>
            <p:cNvSpPr txBox="1">
              <a:spLocks noChangeArrowheads="1"/>
            </p:cNvSpPr>
            <p:nvPr/>
          </p:nvSpPr>
          <p:spPr bwMode="auto">
            <a:xfrm>
              <a:off x="6809057" y="3463670"/>
              <a:ext cx="279532" cy="27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200" dirty="0">
                  <a:solidFill>
                    <a:srgbClr val="FF0000"/>
                  </a:solidFill>
                </a:rPr>
                <a:t>Z</a:t>
              </a:r>
              <a:endParaRPr lang="ja-JP" altLang="en-US" sz="1200" dirty="0">
                <a:solidFill>
                  <a:srgbClr val="FF0000"/>
                </a:solidFill>
              </a:endParaRPr>
            </a:p>
          </p:txBody>
        </p:sp>
      </p:grpSp>
      <p:sp>
        <p:nvSpPr>
          <p:cNvPr id="33" name="Text Box 1030"/>
          <p:cNvSpPr txBox="1">
            <a:spLocks noChangeArrowheads="1"/>
          </p:cNvSpPr>
          <p:nvPr/>
        </p:nvSpPr>
        <p:spPr bwMode="auto">
          <a:xfrm>
            <a:off x="6707642" y="5827574"/>
            <a:ext cx="994687" cy="523220"/>
          </a:xfrm>
          <a:prstGeom prst="rect">
            <a:avLst/>
          </a:prstGeom>
          <a:solidFill>
            <a:schemeClr val="bg1"/>
          </a:solidFill>
          <a:ln w="19050">
            <a:solidFill>
              <a:srgbClr val="00B05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smtClean="0">
                <a:solidFill>
                  <a:srgbClr val="000000"/>
                </a:solidFill>
                <a:latin typeface="Tahoma" pitchFamily="34" charset="0"/>
              </a:rPr>
              <a:t>Z</a:t>
            </a:r>
            <a:r>
              <a:rPr lang="ja-JP" altLang="en-US" sz="1400" dirty="0" smtClean="0">
                <a:solidFill>
                  <a:srgbClr val="000000"/>
                </a:solidFill>
                <a:latin typeface="Tahoma" pitchFamily="34" charset="0"/>
              </a:rPr>
              <a:t>軸周りに</a:t>
            </a:r>
            <a:r>
              <a:rPr lang="en-US" altLang="ja-JP" sz="1400" dirty="0" smtClean="0">
                <a:solidFill>
                  <a:srgbClr val="000000"/>
                </a:solidFill>
                <a:latin typeface="Tahoma" pitchFamily="34" charset="0"/>
              </a:rPr>
              <a:t>-90</a:t>
            </a:r>
            <a:r>
              <a:rPr lang="ja-JP" altLang="en-US" sz="1400" dirty="0" smtClean="0">
                <a:solidFill>
                  <a:srgbClr val="000000"/>
                </a:solidFill>
                <a:latin typeface="Tahoma" pitchFamily="34" charset="0"/>
              </a:rPr>
              <a:t>度回転</a:t>
            </a:r>
            <a:endParaRPr lang="en-US" altLang="ja-JP" sz="1400" dirty="0" smtClean="0">
              <a:solidFill>
                <a:srgbClr val="000000"/>
              </a:solidFill>
              <a:latin typeface="Tahoma" pitchFamily="34" charset="0"/>
            </a:endParaRPr>
          </a:p>
        </p:txBody>
      </p:sp>
    </p:spTree>
    <p:extLst>
      <p:ext uri="{BB962C8B-B14F-4D97-AF65-F5344CB8AC3E}">
        <p14:creationId xmlns:p14="http://schemas.microsoft.com/office/powerpoint/2010/main" val="3392442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051"/>
          <p:cNvSpPr>
            <a:spLocks noChangeArrowheads="1"/>
          </p:cNvSpPr>
          <p:nvPr/>
        </p:nvSpPr>
        <p:spPr bwMode="auto">
          <a:xfrm>
            <a:off x="879475" y="1475929"/>
            <a:ext cx="7148513" cy="3321223"/>
          </a:xfrm>
          <a:prstGeom prst="roundRect">
            <a:avLst>
              <a:gd name="adj" fmla="val 5560"/>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kumimoji="0" lang="ja-JP" altLang="en-US" sz="2400">
              <a:solidFill>
                <a:srgbClr val="000000"/>
              </a:solidFill>
            </a:endParaRPr>
          </a:p>
        </p:txBody>
      </p:sp>
      <p:sp>
        <p:nvSpPr>
          <p:cNvPr id="46083" name="テキスト ボックス 16"/>
          <p:cNvSpPr txBox="1">
            <a:spLocks noChangeArrowheads="1"/>
          </p:cNvSpPr>
          <p:nvPr/>
        </p:nvSpPr>
        <p:spPr bwMode="auto">
          <a:xfrm>
            <a:off x="1079500" y="1577548"/>
            <a:ext cx="694848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 typeface="Times New Roman" pitchFamily="18" charset="0"/>
              <a:buAutoNum type="arabicPeriod"/>
            </a:pPr>
            <a:r>
              <a:rPr lang="ja-JP" altLang="en-US" sz="2800" dirty="0" smtClean="0"/>
              <a:t>線源の準備</a:t>
            </a:r>
            <a:endParaRPr lang="en-US" altLang="ja-JP" sz="2800" dirty="0" smtClean="0"/>
          </a:p>
          <a:p>
            <a:pPr>
              <a:spcBef>
                <a:spcPct val="0"/>
              </a:spcBef>
              <a:buFont typeface="Times New Roman" pitchFamily="18" charset="0"/>
              <a:buAutoNum type="arabicPeriod"/>
            </a:pPr>
            <a:r>
              <a:rPr lang="ja-JP" altLang="en-US" sz="2800" dirty="0" smtClean="0"/>
              <a:t>体系</a:t>
            </a:r>
            <a:r>
              <a:rPr lang="ja-JP" altLang="en-US" sz="2800" dirty="0"/>
              <a:t>の確認</a:t>
            </a:r>
            <a:endParaRPr lang="en-US" altLang="ja-JP" sz="2800" dirty="0"/>
          </a:p>
          <a:p>
            <a:pPr>
              <a:spcBef>
                <a:spcPct val="0"/>
              </a:spcBef>
              <a:buFont typeface="Times New Roman" pitchFamily="18" charset="0"/>
              <a:buAutoNum type="arabicPeriod"/>
            </a:pPr>
            <a:r>
              <a:rPr lang="ja-JP" altLang="en-US" sz="2800" dirty="0" smtClean="0">
                <a:solidFill>
                  <a:srgbClr val="FF0000"/>
                </a:solidFill>
              </a:rPr>
              <a:t>マルチリーフコリメーター</a:t>
            </a:r>
            <a:endParaRPr lang="en-US" altLang="ja-JP" sz="2800" dirty="0">
              <a:solidFill>
                <a:srgbClr val="FF0000"/>
              </a:solidFill>
            </a:endParaRPr>
          </a:p>
          <a:p>
            <a:pPr>
              <a:spcBef>
                <a:spcPct val="0"/>
              </a:spcBef>
              <a:buFont typeface="Times New Roman" pitchFamily="18" charset="0"/>
              <a:buAutoNum type="arabicPeriod"/>
            </a:pPr>
            <a:r>
              <a:rPr lang="ja-JP" altLang="en-US" sz="2800" dirty="0">
                <a:solidFill>
                  <a:srgbClr val="000000"/>
                </a:solidFill>
              </a:rPr>
              <a:t>線源の設定</a:t>
            </a:r>
            <a:endParaRPr lang="en-US" altLang="ja-JP" sz="2800" dirty="0">
              <a:solidFill>
                <a:srgbClr val="000000"/>
              </a:solidFill>
            </a:endParaRPr>
          </a:p>
          <a:p>
            <a:pPr>
              <a:spcBef>
                <a:spcPct val="0"/>
              </a:spcBef>
              <a:buFont typeface="Times New Roman" pitchFamily="18" charset="0"/>
              <a:buAutoNum type="arabicPeriod"/>
            </a:pPr>
            <a:r>
              <a:rPr lang="ja-JP" altLang="en-US" sz="2800" dirty="0">
                <a:solidFill>
                  <a:srgbClr val="000000"/>
                </a:solidFill>
              </a:rPr>
              <a:t>吸収線量の空間分布の評価</a:t>
            </a:r>
            <a:endParaRPr lang="en-US" altLang="ja-JP" sz="2800" dirty="0">
              <a:solidFill>
                <a:srgbClr val="000000"/>
              </a:solidFill>
            </a:endParaRPr>
          </a:p>
          <a:p>
            <a:pPr>
              <a:spcBef>
                <a:spcPct val="0"/>
              </a:spcBef>
              <a:buFont typeface="Times New Roman" pitchFamily="18" charset="0"/>
              <a:buAutoNum type="arabicPeriod"/>
            </a:pPr>
            <a:r>
              <a:rPr lang="ja-JP" altLang="en-US" sz="2800" dirty="0">
                <a:solidFill>
                  <a:srgbClr val="000000"/>
                </a:solidFill>
              </a:rPr>
              <a:t>スクリプト言語を用いた</a:t>
            </a:r>
            <a:r>
              <a:rPr lang="en-US" altLang="ja-JP" sz="2800" dirty="0">
                <a:solidFill>
                  <a:srgbClr val="000000"/>
                </a:solidFill>
              </a:rPr>
              <a:t>PHITS</a:t>
            </a:r>
            <a:r>
              <a:rPr lang="ja-JP" altLang="en-US" sz="2800" dirty="0">
                <a:solidFill>
                  <a:srgbClr val="000000"/>
                </a:solidFill>
              </a:rPr>
              <a:t>の連続実行</a:t>
            </a:r>
            <a:endParaRPr lang="en-US" altLang="ja-JP" sz="2800" dirty="0">
              <a:solidFill>
                <a:srgbClr val="000000"/>
              </a:solidFill>
            </a:endParaRPr>
          </a:p>
          <a:p>
            <a:pPr>
              <a:spcBef>
                <a:spcPct val="0"/>
              </a:spcBef>
              <a:buFont typeface="Times New Roman" pitchFamily="18" charset="0"/>
              <a:buAutoNum type="arabicPeriod"/>
            </a:pPr>
            <a:r>
              <a:rPr lang="en-US" altLang="ja-JP" sz="2800" dirty="0" err="1" smtClean="0">
                <a:solidFill>
                  <a:srgbClr val="000000"/>
                </a:solidFill>
              </a:rPr>
              <a:t>Sumtally</a:t>
            </a:r>
            <a:r>
              <a:rPr lang="ja-JP" altLang="en-US" sz="2800" dirty="0">
                <a:solidFill>
                  <a:srgbClr val="000000"/>
                </a:solidFill>
              </a:rPr>
              <a:t>によるタリー結果の</a:t>
            </a:r>
            <a:r>
              <a:rPr lang="ja-JP" altLang="en-US" sz="2800" dirty="0" smtClean="0">
                <a:solidFill>
                  <a:srgbClr val="000000"/>
                </a:solidFill>
              </a:rPr>
              <a:t>足し合わせ</a:t>
            </a:r>
            <a:endParaRPr lang="en-US" altLang="ja-JP" sz="2800" dirty="0">
              <a:solidFill>
                <a:srgbClr val="000000"/>
              </a:solidFill>
            </a:endParaRP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6086" name="Text Box 7"/>
          <p:cNvSpPr txBox="1">
            <a:spLocks noChangeArrowheads="1"/>
          </p:cNvSpPr>
          <p:nvPr/>
        </p:nvSpPr>
        <p:spPr bwMode="auto">
          <a:xfrm>
            <a:off x="3276600" y="6400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Table of contents</a:t>
            </a:r>
          </a:p>
        </p:txBody>
      </p:sp>
      <p:sp>
        <p:nvSpPr>
          <p:cNvPr id="46087"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8F04F683-A845-4572-8638-AC56C5897E01}" type="slidenum">
              <a:rPr lang="en-US" altLang="ja-JP" sz="2400">
                <a:solidFill>
                  <a:srgbClr val="000000"/>
                </a:solidFill>
                <a:latin typeface="Tahoma" pitchFamily="34" charset="0"/>
              </a:rPr>
              <a:pPr algn="ctr" eaLnBrk="1" hangingPunct="1">
                <a:spcBef>
                  <a:spcPct val="50000"/>
                </a:spcBef>
                <a:buFontTx/>
                <a:buNone/>
              </a:pPr>
              <a:t>17</a:t>
            </a:fld>
            <a:endParaRPr lang="en-US" altLang="ja-JP" sz="2400">
              <a:solidFill>
                <a:srgbClr val="000000"/>
              </a:solidFill>
              <a:latin typeface="Tahoma" pitchFamily="34" charset="0"/>
            </a:endParaRPr>
          </a:p>
        </p:txBody>
      </p:sp>
      <p:sp>
        <p:nvSpPr>
          <p:cNvPr id="46088" name="Rectangle 2"/>
          <p:cNvSpPr txBox="1">
            <a:spLocks noChangeArrowheads="1"/>
          </p:cNvSpPr>
          <p:nvPr/>
        </p:nvSpPr>
        <p:spPr bwMode="auto">
          <a:xfrm>
            <a:off x="2681288" y="188913"/>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a:solidFill>
                  <a:srgbClr val="000000"/>
                </a:solidFill>
                <a:latin typeface="Century Gothic" pitchFamily="34" charset="0"/>
              </a:rPr>
              <a:t>実習内容</a:t>
            </a:r>
            <a:endParaRPr lang="en-US" altLang="ja-JP" sz="4800">
              <a:solidFill>
                <a:srgbClr val="000000"/>
              </a:solidFill>
              <a:latin typeface="Century Gothic" pitchFamily="34" charset="0"/>
            </a:endParaRPr>
          </a:p>
        </p:txBody>
      </p:sp>
    </p:spTree>
    <p:extLst>
      <p:ext uri="{BB962C8B-B14F-4D97-AF65-F5344CB8AC3E}">
        <p14:creationId xmlns:p14="http://schemas.microsoft.com/office/powerpoint/2010/main" val="69379941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1205"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E5DC43FF-6171-43B0-A714-063D7B6A2123}" type="slidenum">
              <a:rPr lang="en-US" altLang="ja-JP" sz="2400">
                <a:solidFill>
                  <a:srgbClr val="000000"/>
                </a:solidFill>
                <a:latin typeface="Tahoma" pitchFamily="34" charset="0"/>
              </a:rPr>
              <a:pPr algn="ctr" eaLnBrk="1" hangingPunct="1">
                <a:spcBef>
                  <a:spcPct val="50000"/>
                </a:spcBef>
                <a:buFontTx/>
                <a:buNone/>
              </a:pPr>
              <a:t>18</a:t>
            </a:fld>
            <a:endParaRPr lang="en-US" altLang="ja-JP" sz="2400">
              <a:solidFill>
                <a:srgbClr val="000000"/>
              </a:solidFill>
              <a:latin typeface="Tahoma" pitchFamily="34" charset="0"/>
            </a:endParaRPr>
          </a:p>
        </p:txBody>
      </p:sp>
      <p:sp>
        <p:nvSpPr>
          <p:cNvPr id="51207"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Geometry</a:t>
            </a:r>
          </a:p>
        </p:txBody>
      </p:sp>
      <p:sp>
        <p:nvSpPr>
          <p:cNvPr id="51208" name="テキスト ボックス 8"/>
          <p:cNvSpPr txBox="1">
            <a:spLocks noChangeArrowheads="1"/>
          </p:cNvSpPr>
          <p:nvPr/>
        </p:nvSpPr>
        <p:spPr bwMode="auto">
          <a:xfrm>
            <a:off x="1243187" y="908720"/>
            <a:ext cx="6534150"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マルチリーフコリメーターの形状を確認しましょう。</a:t>
            </a:r>
            <a:endParaRPr lang="ja-JP" altLang="en-US" sz="2400" dirty="0">
              <a:solidFill>
                <a:srgbClr val="000000"/>
              </a:solidFill>
            </a:endParaRPr>
          </a:p>
        </p:txBody>
      </p:sp>
      <p:sp>
        <p:nvSpPr>
          <p:cNvPr id="51211" name="Text Box 1030"/>
          <p:cNvSpPr txBox="1">
            <a:spLocks noChangeArrowheads="1"/>
          </p:cNvSpPr>
          <p:nvPr/>
        </p:nvSpPr>
        <p:spPr bwMode="auto">
          <a:xfrm>
            <a:off x="611188" y="2579556"/>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33" name="Rectangle 2"/>
          <p:cNvSpPr txBox="1">
            <a:spLocks noChangeArrowheads="1"/>
          </p:cNvSpPr>
          <p:nvPr/>
        </p:nvSpPr>
        <p:spPr bwMode="auto">
          <a:xfrm>
            <a:off x="1187624" y="-99392"/>
            <a:ext cx="67451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dirty="0" smtClean="0">
                <a:solidFill>
                  <a:srgbClr val="000000"/>
                </a:solidFill>
                <a:latin typeface="Century Gothic" pitchFamily="34" charset="0"/>
              </a:rPr>
              <a:t>マルチリーフコリメーター</a:t>
            </a:r>
            <a:endParaRPr lang="en-US" altLang="ja-JP" sz="4800" dirty="0">
              <a:solidFill>
                <a:srgbClr val="000000"/>
              </a:solidFill>
              <a:latin typeface="Century Gothic" pitchFamily="34" charset="0"/>
            </a:endParaRPr>
          </a:p>
        </p:txBody>
      </p:sp>
      <p:sp>
        <p:nvSpPr>
          <p:cNvPr id="35" name="テキスト ボックス 32"/>
          <p:cNvSpPr txBox="1">
            <a:spLocks noChangeArrowheads="1"/>
          </p:cNvSpPr>
          <p:nvPr/>
        </p:nvSpPr>
        <p:spPr bwMode="auto">
          <a:xfrm>
            <a:off x="1349251" y="1340768"/>
            <a:ext cx="67961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smtClean="0"/>
              <a:t>file=</a:t>
            </a:r>
            <a:r>
              <a:rPr lang="en-US" altLang="ja-JP" sz="2400" dirty="0" err="1" smtClean="0"/>
              <a:t>track_collimator.out</a:t>
            </a:r>
            <a:r>
              <a:rPr lang="ja-JP" altLang="en-US" sz="2400" dirty="0" smtClean="0"/>
              <a:t>となっている</a:t>
            </a:r>
            <a:r>
              <a:rPr lang="en-US" altLang="ja-JP" sz="2400" dirty="0" smtClean="0"/>
              <a:t>[t-track]</a:t>
            </a:r>
            <a:r>
              <a:rPr lang="ja-JP" altLang="en-US" sz="2400" dirty="0" smtClean="0"/>
              <a:t>の</a:t>
            </a:r>
            <a:r>
              <a:rPr lang="en-US" altLang="ja-JP" sz="2400" dirty="0" smtClean="0"/>
              <a:t>”off”</a:t>
            </a:r>
            <a:r>
              <a:rPr lang="ja-JP" altLang="en-US" sz="2400" dirty="0" smtClean="0"/>
              <a:t>を消して、コリメーターの形状をタリーしてみましょう</a:t>
            </a:r>
            <a:r>
              <a:rPr lang="ja-JP" altLang="en-US" sz="2400" dirty="0" smtClean="0"/>
              <a:t>。</a:t>
            </a:r>
            <a:endParaRPr lang="en-US" altLang="ja-JP" sz="2400" dirty="0" smtClean="0"/>
          </a:p>
          <a:p>
            <a:pPr eaLnBrk="1" hangingPunct="1">
              <a:spcBef>
                <a:spcPct val="0"/>
              </a:spcBef>
              <a:buFontTx/>
              <a:buNone/>
            </a:pPr>
            <a:r>
              <a:rPr lang="ja-JP" altLang="en-US" sz="2400" dirty="0" smtClean="0">
                <a:solidFill>
                  <a:srgbClr val="000000"/>
                </a:solidFill>
              </a:rPr>
              <a:t>（</a:t>
            </a:r>
            <a:r>
              <a:rPr lang="en-US" altLang="ja-JP" sz="2400" dirty="0" err="1" smtClean="0">
                <a:solidFill>
                  <a:srgbClr val="000000"/>
                </a:solidFill>
              </a:rPr>
              <a:t>icntl</a:t>
            </a:r>
            <a:r>
              <a:rPr lang="en-US" altLang="ja-JP" sz="2400" dirty="0" smtClean="0">
                <a:solidFill>
                  <a:srgbClr val="000000"/>
                </a:solidFill>
              </a:rPr>
              <a:t>=8</a:t>
            </a:r>
            <a:r>
              <a:rPr lang="ja-JP" altLang="en-US" sz="2400" dirty="0" smtClean="0">
                <a:solidFill>
                  <a:srgbClr val="000000"/>
                </a:solidFill>
              </a:rPr>
              <a:t>で</a:t>
            </a:r>
            <a:r>
              <a:rPr lang="en-US" altLang="ja-JP" sz="2400" dirty="0" smtClean="0">
                <a:solidFill>
                  <a:srgbClr val="000000"/>
                </a:solidFill>
              </a:rPr>
              <a:t>PHITS</a:t>
            </a:r>
            <a:r>
              <a:rPr lang="ja-JP" altLang="en-US" sz="2400" dirty="0" smtClean="0">
                <a:solidFill>
                  <a:srgbClr val="000000"/>
                </a:solidFill>
              </a:rPr>
              <a:t>を実行）</a:t>
            </a:r>
            <a:endParaRPr lang="en-US" altLang="ja-JP" sz="2400" dirty="0" smtClean="0">
              <a:solidFill>
                <a:srgbClr val="000000"/>
              </a:solidFill>
            </a:endParaRPr>
          </a:p>
        </p:txBody>
      </p:sp>
      <p:sp>
        <p:nvSpPr>
          <p:cNvPr id="36" name="Text Box 1031"/>
          <p:cNvSpPr txBox="1">
            <a:spLocks noChangeArrowheads="1"/>
          </p:cNvSpPr>
          <p:nvPr/>
        </p:nvSpPr>
        <p:spPr bwMode="auto">
          <a:xfrm>
            <a:off x="827584" y="3083612"/>
            <a:ext cx="2592015" cy="1628602"/>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 T - T r a c k </a:t>
            </a:r>
            <a:r>
              <a:rPr lang="en-US" altLang="ja-JP" sz="1400" dirty="0" smtClean="0">
                <a:solidFill>
                  <a:srgbClr val="000000"/>
                </a:solidFill>
                <a:latin typeface="Tahoma" pitchFamily="34" charset="0"/>
              </a:rPr>
              <a:t>]  </a:t>
            </a:r>
            <a:r>
              <a:rPr lang="en-US" altLang="ja-JP" sz="1400" dirty="0" smtClean="0">
                <a:solidFill>
                  <a:srgbClr val="FF0000"/>
                </a:solidFill>
                <a:latin typeface="Tahoma" pitchFamily="34" charset="0"/>
              </a:rPr>
              <a:t>off</a:t>
            </a:r>
            <a:endParaRPr lang="en-US" altLang="ja-JP" sz="1400" dirty="0">
              <a:solidFill>
                <a:srgbClr val="FF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title </a:t>
            </a:r>
            <a:r>
              <a:rPr lang="en-US" altLang="ja-JP" sz="1400" dirty="0">
                <a:solidFill>
                  <a:srgbClr val="000000"/>
                </a:solidFill>
                <a:latin typeface="Tahoma" pitchFamily="34" charset="0"/>
              </a:rPr>
              <a:t>= Track in xyz mesh</a:t>
            </a:r>
          </a:p>
          <a:p>
            <a:pPr eaLnBrk="1" hangingPunct="1">
              <a:spcBef>
                <a:spcPct val="0"/>
              </a:spcBef>
              <a:buFontTx/>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axis </a:t>
            </a:r>
            <a:r>
              <a:rPr lang="en-US" altLang="ja-JP" sz="1400" dirty="0">
                <a:solidFill>
                  <a:srgbClr val="000000"/>
                </a:solidFill>
                <a:latin typeface="Tahoma" pitchFamily="34" charset="0"/>
              </a:rPr>
              <a:t>=   </a:t>
            </a:r>
            <a:r>
              <a:rPr lang="en-US" altLang="ja-JP" sz="1400" dirty="0" err="1" smtClean="0">
                <a:solidFill>
                  <a:srgbClr val="000000"/>
                </a:solidFill>
                <a:latin typeface="Tahoma" pitchFamily="34" charset="0"/>
              </a:rPr>
              <a:t>xy</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file </a:t>
            </a:r>
            <a:r>
              <a:rPr lang="en-US" altLang="ja-JP" sz="1400" dirty="0">
                <a:solidFill>
                  <a:srgbClr val="000000"/>
                </a:solidFill>
                <a:latin typeface="Tahoma" pitchFamily="34" charset="0"/>
              </a:rPr>
              <a:t>= </a:t>
            </a:r>
            <a:r>
              <a:rPr lang="en-US" altLang="ja-JP" sz="1400" dirty="0" err="1" smtClean="0">
                <a:solidFill>
                  <a:srgbClr val="000000"/>
                </a:solidFill>
                <a:latin typeface="Tahoma" pitchFamily="34" charset="0"/>
              </a:rPr>
              <a:t>track_collimator.out</a:t>
            </a:r>
            <a:endParaRPr lang="en-US" altLang="ja-JP" sz="1400" dirty="0" smtClean="0">
              <a:solidFill>
                <a:srgbClr val="000000"/>
              </a:solidFill>
              <a:latin typeface="Tahoma" pitchFamily="34" charset="0"/>
            </a:endParaRPr>
          </a:p>
          <a:p>
            <a:pPr eaLnBrk="1" hangingPunct="1">
              <a:spcBef>
                <a:spcPct val="0"/>
              </a:spcBef>
              <a:buFontTx/>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err="1" smtClean="0">
                <a:solidFill>
                  <a:srgbClr val="000000"/>
                </a:solidFill>
                <a:latin typeface="Tahoma" pitchFamily="34" charset="0"/>
              </a:rPr>
              <a:t>trcl</a:t>
            </a:r>
            <a:r>
              <a:rPr lang="en-US" altLang="ja-JP" sz="1400" dirty="0" smtClean="0">
                <a:solidFill>
                  <a:srgbClr val="000000"/>
                </a:solidFill>
                <a:latin typeface="Tahoma" pitchFamily="34" charset="0"/>
              </a:rPr>
              <a:t> = 3</a:t>
            </a:r>
          </a:p>
          <a:p>
            <a:pPr eaLnBrk="1" hangingPunct="1">
              <a:spcBef>
                <a:spcPct val="0"/>
              </a:spcBef>
              <a:buFontTx/>
              <a:buNone/>
            </a:pPr>
            <a:endParaRPr lang="en-US" altLang="ja-JP" sz="1400" dirty="0" smtClean="0">
              <a:solidFill>
                <a:srgbClr val="000000"/>
              </a:solidFill>
              <a:latin typeface="Tahoma" pitchFamily="34" charset="0"/>
            </a:endParaRPr>
          </a:p>
        </p:txBody>
      </p:sp>
      <p:sp>
        <p:nvSpPr>
          <p:cNvPr id="37" name="Text Box 1030"/>
          <p:cNvSpPr txBox="1">
            <a:spLocks noChangeArrowheads="1"/>
          </p:cNvSpPr>
          <p:nvPr/>
        </p:nvSpPr>
        <p:spPr bwMode="auto">
          <a:xfrm>
            <a:off x="4860032" y="2492896"/>
            <a:ext cx="2194383" cy="369332"/>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track_collimator.eps</a:t>
            </a:r>
            <a:endParaRPr lang="en-US" altLang="ja-JP" sz="1800" dirty="0" smtClean="0">
              <a:solidFill>
                <a:srgbClr val="000000"/>
              </a:solidFill>
              <a:latin typeface="Tahoma" pitchFamily="34" charset="0"/>
            </a:endParaRPr>
          </a:p>
        </p:txBody>
      </p:sp>
      <p:grpSp>
        <p:nvGrpSpPr>
          <p:cNvPr id="3" name="グループ化 2"/>
          <p:cNvGrpSpPr/>
          <p:nvPr/>
        </p:nvGrpSpPr>
        <p:grpSpPr>
          <a:xfrm>
            <a:off x="4014936" y="2948558"/>
            <a:ext cx="4301480" cy="3313227"/>
            <a:chOff x="3934148" y="2948558"/>
            <a:chExt cx="4301480" cy="3313227"/>
          </a:xfrm>
        </p:grpSpPr>
        <p:pic>
          <p:nvPicPr>
            <p:cNvPr id="51230" name="Picture 30"/>
            <p:cNvPicPr>
              <a:picLocks noChangeAspect="1" noChangeArrowheads="1"/>
            </p:cNvPicPr>
            <p:nvPr/>
          </p:nvPicPr>
          <p:blipFill rotWithShape="1">
            <a:blip r:embed="rId3">
              <a:extLst>
                <a:ext uri="{28A0092B-C50C-407E-A947-70E740481C1C}">
                  <a14:useLocalDpi xmlns:a14="http://schemas.microsoft.com/office/drawing/2010/main" val="0"/>
                </a:ext>
              </a:extLst>
            </a:blip>
            <a:srcRect l="10928" t="20224" r="24102" b="8932"/>
            <a:stretch/>
          </p:blipFill>
          <p:spPr bwMode="auto">
            <a:xfrm>
              <a:off x="3934148" y="2948558"/>
              <a:ext cx="4301480" cy="3313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7514108" y="2948558"/>
              <a:ext cx="721520" cy="417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Line 21"/>
          <p:cNvSpPr>
            <a:spLocks noChangeShapeType="1"/>
          </p:cNvSpPr>
          <p:nvPr/>
        </p:nvSpPr>
        <p:spPr bwMode="auto">
          <a:xfrm flipH="1">
            <a:off x="927200" y="4595780"/>
            <a:ext cx="576064"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 name="テキスト ボックス 5"/>
          <p:cNvSpPr txBox="1">
            <a:spLocks noChangeArrowheads="1"/>
          </p:cNvSpPr>
          <p:nvPr/>
        </p:nvSpPr>
        <p:spPr bwMode="auto">
          <a:xfrm>
            <a:off x="970086" y="4809926"/>
            <a:ext cx="2161754" cy="923330"/>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このタリーの範囲もガントリー部と同じ座標変換</a:t>
            </a:r>
            <a:endParaRPr lang="en-US" altLang="ja-JP"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1205"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E5DC43FF-6171-43B0-A714-063D7B6A2123}" type="slidenum">
              <a:rPr lang="en-US" altLang="ja-JP" sz="2400">
                <a:solidFill>
                  <a:srgbClr val="000000"/>
                </a:solidFill>
                <a:latin typeface="Tahoma" pitchFamily="34" charset="0"/>
              </a:rPr>
              <a:pPr algn="ctr" eaLnBrk="1" hangingPunct="1">
                <a:spcBef>
                  <a:spcPct val="50000"/>
                </a:spcBef>
                <a:buFontTx/>
                <a:buNone/>
              </a:pPr>
              <a:t>19</a:t>
            </a:fld>
            <a:endParaRPr lang="en-US" altLang="ja-JP" sz="2400">
              <a:solidFill>
                <a:srgbClr val="000000"/>
              </a:solidFill>
              <a:latin typeface="Tahoma" pitchFamily="34" charset="0"/>
            </a:endParaRPr>
          </a:p>
        </p:txBody>
      </p:sp>
      <p:sp>
        <p:nvSpPr>
          <p:cNvPr id="51207"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Geometry</a:t>
            </a:r>
          </a:p>
        </p:txBody>
      </p:sp>
      <p:sp>
        <p:nvSpPr>
          <p:cNvPr id="51208" name="テキスト ボックス 8"/>
          <p:cNvSpPr txBox="1">
            <a:spLocks noChangeArrowheads="1"/>
          </p:cNvSpPr>
          <p:nvPr/>
        </p:nvSpPr>
        <p:spPr bwMode="auto">
          <a:xfrm>
            <a:off x="1243187" y="908720"/>
            <a:ext cx="6534150"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マルチリーフコリメーターの形状を確認しましょう。</a:t>
            </a:r>
            <a:endParaRPr lang="ja-JP" altLang="en-US" sz="2400" dirty="0">
              <a:solidFill>
                <a:srgbClr val="000000"/>
              </a:solidFill>
            </a:endParaRPr>
          </a:p>
        </p:txBody>
      </p:sp>
      <p:sp>
        <p:nvSpPr>
          <p:cNvPr id="51211" name="Text Box 1030"/>
          <p:cNvSpPr txBox="1">
            <a:spLocks noChangeArrowheads="1"/>
          </p:cNvSpPr>
          <p:nvPr/>
        </p:nvSpPr>
        <p:spPr bwMode="auto">
          <a:xfrm>
            <a:off x="251520" y="1576876"/>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33" name="Rectangle 2"/>
          <p:cNvSpPr txBox="1">
            <a:spLocks noChangeArrowheads="1"/>
          </p:cNvSpPr>
          <p:nvPr/>
        </p:nvSpPr>
        <p:spPr bwMode="auto">
          <a:xfrm>
            <a:off x="1187624" y="-99392"/>
            <a:ext cx="67451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dirty="0" smtClean="0">
                <a:solidFill>
                  <a:srgbClr val="000000"/>
                </a:solidFill>
                <a:latin typeface="Century Gothic" pitchFamily="34" charset="0"/>
              </a:rPr>
              <a:t>マルチリーフコリメーター</a:t>
            </a:r>
            <a:endParaRPr lang="en-US" altLang="ja-JP" sz="4800" dirty="0">
              <a:solidFill>
                <a:srgbClr val="000000"/>
              </a:solidFill>
              <a:latin typeface="Century Gothic" pitchFamily="34" charset="0"/>
            </a:endParaRPr>
          </a:p>
        </p:txBody>
      </p:sp>
      <p:sp>
        <p:nvSpPr>
          <p:cNvPr id="36" name="Text Box 1031"/>
          <p:cNvSpPr txBox="1">
            <a:spLocks noChangeArrowheads="1"/>
          </p:cNvSpPr>
          <p:nvPr/>
        </p:nvSpPr>
        <p:spPr bwMode="auto">
          <a:xfrm>
            <a:off x="251520" y="2074847"/>
            <a:ext cx="6192688" cy="4162465"/>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 S u r f a c e ]</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set: c1[100/100]   $ Scaling factor</a:t>
            </a:r>
          </a:p>
          <a:p>
            <a:pPr eaLnBrk="1" hangingPunct="1">
              <a:spcBef>
                <a:spcPct val="0"/>
              </a:spcBef>
              <a:buFontTx/>
              <a:buNone/>
            </a:pPr>
            <a:r>
              <a:rPr lang="en-US" altLang="ja-JP" sz="1400" dirty="0">
                <a:solidFill>
                  <a:srgbClr val="000000"/>
                </a:solidFill>
                <a:latin typeface="Tahoma" pitchFamily="34" charset="0"/>
              </a:rPr>
              <a:t>set: c2[20]   $ width of leaves [cm]</a:t>
            </a:r>
          </a:p>
          <a:p>
            <a:pPr eaLnBrk="1" hangingPunct="1">
              <a:spcBef>
                <a:spcPct val="0"/>
              </a:spcBef>
              <a:buFontTx/>
              <a:buNone/>
            </a:pPr>
            <a:r>
              <a:rPr lang="en-US" altLang="ja-JP" sz="1400" dirty="0">
                <a:solidFill>
                  <a:srgbClr val="000000"/>
                </a:solidFill>
                <a:latin typeface="Tahoma" pitchFamily="34" charset="0"/>
              </a:rPr>
              <a:t>set: c3[10]   $ depth of leaves [cm]</a:t>
            </a:r>
          </a:p>
          <a:p>
            <a:pPr eaLnBrk="1" hangingPunct="1">
              <a:spcBef>
                <a:spcPct val="0"/>
              </a:spcBef>
              <a:buFontTx/>
              <a:buNone/>
            </a:pPr>
            <a:r>
              <a:rPr lang="en-US" altLang="ja-JP" sz="1400" dirty="0">
                <a:solidFill>
                  <a:srgbClr val="000000"/>
                </a:solidFill>
                <a:latin typeface="Tahoma" pitchFamily="34" charset="0"/>
              </a:rPr>
              <a:t>set: c4[0.125]   $ thickness of inner leaves [cm]</a:t>
            </a:r>
          </a:p>
          <a:p>
            <a:pPr eaLnBrk="1" hangingPunct="1">
              <a:spcBef>
                <a:spcPct val="0"/>
              </a:spcBef>
              <a:buFontTx/>
              <a:buNone/>
            </a:pPr>
            <a:r>
              <a:rPr lang="en-US" altLang="ja-JP" sz="1400" dirty="0">
                <a:solidFill>
                  <a:srgbClr val="000000"/>
                </a:solidFill>
                <a:latin typeface="Tahoma" pitchFamily="34" charset="0"/>
              </a:rPr>
              <a:t>set: c5[0.25]   $ thickness of outer leaves [cm]</a:t>
            </a:r>
          </a:p>
          <a:p>
            <a:pPr eaLnBrk="1" hangingPunct="1">
              <a:spcBef>
                <a:spcPct val="0"/>
              </a:spcBef>
              <a:buFontTx/>
              <a:buNone/>
            </a:pPr>
            <a:r>
              <a:rPr lang="en-US" altLang="ja-JP" sz="1400" dirty="0">
                <a:solidFill>
                  <a:srgbClr val="000000"/>
                </a:solidFill>
                <a:latin typeface="Tahoma" pitchFamily="34" charset="0"/>
              </a:rPr>
              <a:t>set: c6[32]   $ Number of inner leaves</a:t>
            </a:r>
          </a:p>
          <a:p>
            <a:pPr eaLnBrk="1" hangingPunct="1">
              <a:spcBef>
                <a:spcPct val="0"/>
              </a:spcBef>
              <a:buFontTx/>
              <a:buNone/>
            </a:pPr>
            <a:r>
              <a:rPr lang="en-US" altLang="ja-JP" sz="1400" dirty="0">
                <a:solidFill>
                  <a:srgbClr val="000000"/>
                </a:solidFill>
                <a:latin typeface="Tahoma" pitchFamily="34" charset="0"/>
              </a:rPr>
              <a:t>set: c7[28]   $ Number of outer leaves</a:t>
            </a:r>
          </a:p>
          <a:p>
            <a:pPr eaLnBrk="1" hangingPunct="1">
              <a:spcBef>
                <a:spcPct val="0"/>
              </a:spcBef>
              <a:buFontTx/>
              <a:buNone/>
            </a:pPr>
            <a:r>
              <a:rPr lang="en-US" altLang="ja-JP" sz="1400" dirty="0">
                <a:solidFill>
                  <a:srgbClr val="000000"/>
                </a:solidFill>
                <a:latin typeface="Tahoma" pitchFamily="34" charset="0"/>
              </a:rPr>
              <a:t>set: c8[-(c4*c6+c5*c7)/2]   $ </a:t>
            </a:r>
            <a:r>
              <a:rPr lang="en-US" altLang="ja-JP" sz="1400" dirty="0" smtClean="0">
                <a:solidFill>
                  <a:srgbClr val="000000"/>
                </a:solidFill>
                <a:latin typeface="Tahoma" pitchFamily="34" charset="0"/>
              </a:rPr>
              <a:t>y-coordinate</a:t>
            </a:r>
          </a:p>
          <a:p>
            <a:pPr eaLnBrk="1" hangingPunct="1">
              <a:spcBef>
                <a:spcPct val="0"/>
              </a:spcBef>
              <a:buFontTx/>
              <a:buNone/>
            </a:pPr>
            <a:r>
              <a:rPr lang="en-US" altLang="ja-JP" sz="1400" dirty="0" smtClean="0">
                <a:solidFill>
                  <a:srgbClr val="000000"/>
                </a:solidFill>
                <a:latin typeface="Tahoma" pitchFamily="34" charset="0"/>
              </a:rPr>
              <a:t>set</a:t>
            </a:r>
            <a:r>
              <a:rPr lang="en-US" altLang="ja-JP" sz="1400" dirty="0">
                <a:solidFill>
                  <a:srgbClr val="000000"/>
                </a:solidFill>
                <a:latin typeface="Tahoma" pitchFamily="34" charset="0"/>
              </a:rPr>
              <a:t>: c9[-50]   $ </a:t>
            </a:r>
            <a:r>
              <a:rPr lang="en-US" altLang="ja-JP" sz="1400" dirty="0" smtClean="0">
                <a:solidFill>
                  <a:srgbClr val="000000"/>
                </a:solidFill>
                <a:latin typeface="Tahoma" pitchFamily="34" charset="0"/>
              </a:rPr>
              <a:t>z-coordinate</a:t>
            </a:r>
          </a:p>
          <a:p>
            <a:pPr eaLnBrk="1" hangingPunct="1">
              <a:spcBef>
                <a:spcPct val="0"/>
              </a:spcBef>
              <a:buFontTx/>
              <a:buNone/>
            </a:pPr>
            <a:r>
              <a:rPr lang="en-US" altLang="ja-JP" sz="1400" dirty="0" smtClean="0">
                <a:solidFill>
                  <a:srgbClr val="000000"/>
                </a:solidFill>
                <a:latin typeface="Tahoma" pitchFamily="34" charset="0"/>
              </a:rPr>
              <a:t>set</a:t>
            </a:r>
            <a:r>
              <a:rPr lang="en-US" altLang="ja-JP" sz="1400" dirty="0">
                <a:solidFill>
                  <a:srgbClr val="000000"/>
                </a:solidFill>
                <a:latin typeface="Tahoma" pitchFamily="34" charset="0"/>
              </a:rPr>
              <a:t>: c10[3.0]   $ width of bar [cm]</a:t>
            </a:r>
          </a:p>
          <a:p>
            <a:pPr eaLnBrk="1" hangingPunct="1">
              <a:spcBef>
                <a:spcPct val="0"/>
              </a:spcBef>
              <a:buNone/>
            </a:pPr>
            <a:r>
              <a:rPr lang="ja-JP" altLang="en-US" sz="1400" dirty="0">
                <a:solidFill>
                  <a:srgbClr val="000000"/>
                </a:solidFill>
                <a:latin typeface="Tahoma" pitchFamily="34" charset="0"/>
              </a:rPr>
              <a:t>・ ・ ・ ・ ・ ・ </a:t>
            </a:r>
            <a:endParaRPr lang="en-US" altLang="ja-JP" sz="1400" dirty="0" smtClean="0">
              <a:solidFill>
                <a:srgbClr val="000000"/>
              </a:solidFill>
              <a:latin typeface="Tahoma" pitchFamily="34" charset="0"/>
            </a:endParaRPr>
          </a:p>
          <a:p>
            <a:pPr eaLnBrk="1" hangingPunct="1">
              <a:spcBef>
                <a:spcPct val="0"/>
              </a:spcBef>
              <a:buNone/>
            </a:pPr>
            <a:r>
              <a:rPr lang="en-US" altLang="ja-JP" sz="1400" dirty="0" smtClean="0">
                <a:solidFill>
                  <a:srgbClr val="000000"/>
                </a:solidFill>
                <a:latin typeface="Tahoma" pitchFamily="34" charset="0"/>
              </a:rPr>
              <a:t>901   </a:t>
            </a:r>
            <a:r>
              <a:rPr lang="en-US" altLang="ja-JP" sz="1400" dirty="0" err="1">
                <a:solidFill>
                  <a:srgbClr val="000000"/>
                </a:solidFill>
                <a:latin typeface="Tahoma" pitchFamily="34" charset="0"/>
              </a:rPr>
              <a:t>rpp</a:t>
            </a:r>
            <a:r>
              <a:rPr lang="en-US" altLang="ja-JP" sz="1400" dirty="0">
                <a:solidFill>
                  <a:srgbClr val="000000"/>
                </a:solidFill>
                <a:latin typeface="Tahoma" pitchFamily="34" charset="0"/>
              </a:rPr>
              <a:t>  -c2*2 c2*2  c8-c10-1e-5 -c8+c10+1e-5  c9-1e-5 c9+c3+1e-5</a:t>
            </a:r>
          </a:p>
          <a:p>
            <a:pPr eaLnBrk="1" hangingPunct="1">
              <a:spcBef>
                <a:spcPct val="0"/>
              </a:spcBef>
              <a:buNone/>
            </a:pPr>
            <a:r>
              <a:rPr lang="en-US" altLang="ja-JP" sz="1400" dirty="0" err="1">
                <a:solidFill>
                  <a:srgbClr val="000000"/>
                </a:solidFill>
                <a:latin typeface="Tahoma" pitchFamily="34" charset="0"/>
              </a:rPr>
              <a:t>infl</a:t>
            </a: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surfacex.inp</a:t>
            </a:r>
            <a:r>
              <a:rPr lang="en-US" altLang="ja-JP" sz="1400" dirty="0">
                <a:solidFill>
                  <a:srgbClr val="000000"/>
                </a:solidFill>
                <a:latin typeface="Tahoma" pitchFamily="34" charset="0"/>
              </a:rPr>
              <a:t>}</a:t>
            </a:r>
          </a:p>
          <a:p>
            <a:pPr eaLnBrk="1" hangingPunct="1">
              <a:spcBef>
                <a:spcPct val="0"/>
              </a:spcBef>
              <a:buNone/>
            </a:pPr>
            <a:r>
              <a:rPr lang="en-US" altLang="ja-JP" sz="1400" dirty="0" err="1">
                <a:solidFill>
                  <a:srgbClr val="000000"/>
                </a:solidFill>
                <a:latin typeface="Tahoma" pitchFamily="34" charset="0"/>
              </a:rPr>
              <a:t>infl</a:t>
            </a: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surfacey.inp</a:t>
            </a:r>
            <a:r>
              <a:rPr lang="en-US" altLang="ja-JP" sz="1400" dirty="0">
                <a:solidFill>
                  <a:srgbClr val="000000"/>
                </a:solidFill>
                <a:latin typeface="Tahoma" pitchFamily="34" charset="0"/>
              </a:rPr>
              <a:t>}</a:t>
            </a:r>
          </a:p>
          <a:p>
            <a:pPr eaLnBrk="1" hangingPunct="1">
              <a:spcBef>
                <a:spcPct val="0"/>
              </a:spcBef>
              <a:buNone/>
            </a:pPr>
            <a:r>
              <a:rPr lang="en-US" altLang="ja-JP" sz="1400" dirty="0" err="1">
                <a:solidFill>
                  <a:srgbClr val="000000"/>
                </a:solidFill>
                <a:latin typeface="Tahoma" pitchFamily="34" charset="0"/>
              </a:rPr>
              <a:t>infl</a:t>
            </a: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surfacez.inp</a:t>
            </a:r>
            <a:r>
              <a:rPr lang="en-US" altLang="ja-JP" sz="1400" dirty="0">
                <a:solidFill>
                  <a:srgbClr val="000000"/>
                </a:solidFill>
                <a:latin typeface="Tahoma" pitchFamily="34" charset="0"/>
              </a:rPr>
              <a:t>}</a:t>
            </a:r>
          </a:p>
          <a:p>
            <a:pPr eaLnBrk="1" hangingPunct="1">
              <a:spcBef>
                <a:spcPct val="0"/>
              </a:spcBef>
              <a:buNone/>
            </a:pPr>
            <a:r>
              <a:rPr lang="en-US" altLang="ja-JP" sz="1400" dirty="0">
                <a:solidFill>
                  <a:srgbClr val="000000"/>
                </a:solidFill>
                <a:latin typeface="Tahoma" pitchFamily="34" charset="0"/>
              </a:rPr>
              <a:t> 501          </a:t>
            </a:r>
            <a:r>
              <a:rPr lang="en-US" altLang="ja-JP" sz="1400" dirty="0" err="1">
                <a:solidFill>
                  <a:srgbClr val="000000"/>
                </a:solidFill>
                <a:latin typeface="Tahoma" pitchFamily="34" charset="0"/>
              </a:rPr>
              <a:t>rpp</a:t>
            </a:r>
            <a:r>
              <a:rPr lang="en-US" altLang="ja-JP" sz="1400" dirty="0">
                <a:solidFill>
                  <a:srgbClr val="000000"/>
                </a:solidFill>
                <a:latin typeface="Tahoma" pitchFamily="34" charset="0"/>
              </a:rPr>
              <a:t>  -c2 </a:t>
            </a:r>
            <a:r>
              <a:rPr lang="en-US" altLang="ja-JP" sz="1400" dirty="0" err="1">
                <a:solidFill>
                  <a:srgbClr val="000000"/>
                </a:solidFill>
                <a:latin typeface="Tahoma" pitchFamily="34" charset="0"/>
              </a:rPr>
              <a:t>c2</a:t>
            </a:r>
            <a:r>
              <a:rPr lang="en-US" altLang="ja-JP" sz="1400" dirty="0">
                <a:solidFill>
                  <a:srgbClr val="000000"/>
                </a:solidFill>
                <a:latin typeface="Tahoma" pitchFamily="34" charset="0"/>
              </a:rPr>
              <a:t>  c8-c10 c8  c9 c9+c3</a:t>
            </a:r>
          </a:p>
          <a:p>
            <a:pPr eaLnBrk="1" hangingPunct="1">
              <a:spcBef>
                <a:spcPct val="0"/>
              </a:spcBef>
              <a:buNone/>
            </a:pPr>
            <a:r>
              <a:rPr lang="en-US" altLang="ja-JP" sz="1400" dirty="0">
                <a:solidFill>
                  <a:srgbClr val="000000"/>
                </a:solidFill>
                <a:latin typeface="Tahoma" pitchFamily="34" charset="0"/>
              </a:rPr>
              <a:t> 502          </a:t>
            </a:r>
            <a:r>
              <a:rPr lang="en-US" altLang="ja-JP" sz="1400" dirty="0" err="1">
                <a:solidFill>
                  <a:srgbClr val="000000"/>
                </a:solidFill>
                <a:latin typeface="Tahoma" pitchFamily="34" charset="0"/>
              </a:rPr>
              <a:t>rpp</a:t>
            </a:r>
            <a:r>
              <a:rPr lang="en-US" altLang="ja-JP" sz="1400" dirty="0">
                <a:solidFill>
                  <a:srgbClr val="000000"/>
                </a:solidFill>
                <a:latin typeface="Tahoma" pitchFamily="34" charset="0"/>
              </a:rPr>
              <a:t>  -c2 </a:t>
            </a:r>
            <a:r>
              <a:rPr lang="en-US" altLang="ja-JP" sz="1400" dirty="0" err="1">
                <a:solidFill>
                  <a:srgbClr val="000000"/>
                </a:solidFill>
                <a:latin typeface="Tahoma" pitchFamily="34" charset="0"/>
              </a:rPr>
              <a:t>c2</a:t>
            </a:r>
            <a:r>
              <a:rPr lang="en-US" altLang="ja-JP" sz="1400" dirty="0">
                <a:solidFill>
                  <a:srgbClr val="000000"/>
                </a:solidFill>
                <a:latin typeface="Tahoma" pitchFamily="34" charset="0"/>
              </a:rPr>
              <a:t>  -c8 -c8+c10  c9 c9+c3</a:t>
            </a:r>
          </a:p>
          <a:p>
            <a:pPr eaLnBrk="1" hangingPunct="1">
              <a:spcBef>
                <a:spcPct val="0"/>
              </a:spcBef>
              <a:buNone/>
            </a:pPr>
            <a:endParaRPr lang="en-US" altLang="ja-JP" sz="1400" dirty="0">
              <a:solidFill>
                <a:srgbClr val="000000"/>
              </a:solidFill>
              <a:latin typeface="Tahoma" pitchFamily="34" charset="0"/>
            </a:endParaRPr>
          </a:p>
        </p:txBody>
      </p:sp>
      <p:sp>
        <p:nvSpPr>
          <p:cNvPr id="37" name="Text Box 1030"/>
          <p:cNvSpPr txBox="1">
            <a:spLocks noChangeArrowheads="1"/>
          </p:cNvSpPr>
          <p:nvPr/>
        </p:nvSpPr>
        <p:spPr bwMode="auto">
          <a:xfrm>
            <a:off x="6400632" y="1441899"/>
            <a:ext cx="2194383" cy="369332"/>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track_collimator.eps</a:t>
            </a:r>
            <a:endParaRPr lang="en-US" altLang="ja-JP" sz="1800" dirty="0" smtClean="0">
              <a:solidFill>
                <a:srgbClr val="000000"/>
              </a:solidFill>
              <a:latin typeface="Tahoma" pitchFamily="34" charset="0"/>
            </a:endParaRPr>
          </a:p>
        </p:txBody>
      </p:sp>
      <p:grpSp>
        <p:nvGrpSpPr>
          <p:cNvPr id="3" name="グループ化 2"/>
          <p:cNvGrpSpPr/>
          <p:nvPr/>
        </p:nvGrpSpPr>
        <p:grpSpPr>
          <a:xfrm>
            <a:off x="5887144" y="1947245"/>
            <a:ext cx="3221360" cy="2665155"/>
            <a:chOff x="3934148" y="2948558"/>
            <a:chExt cx="4301480" cy="3313227"/>
          </a:xfrm>
        </p:grpSpPr>
        <p:pic>
          <p:nvPicPr>
            <p:cNvPr id="51230" name="Picture 30"/>
            <p:cNvPicPr>
              <a:picLocks noChangeAspect="1" noChangeArrowheads="1"/>
            </p:cNvPicPr>
            <p:nvPr/>
          </p:nvPicPr>
          <p:blipFill rotWithShape="1">
            <a:blip r:embed="rId3">
              <a:extLst>
                <a:ext uri="{28A0092B-C50C-407E-A947-70E740481C1C}">
                  <a14:useLocalDpi xmlns:a14="http://schemas.microsoft.com/office/drawing/2010/main" val="0"/>
                </a:ext>
              </a:extLst>
            </a:blip>
            <a:srcRect l="10928" t="20224" r="24102" b="8932"/>
            <a:stretch/>
          </p:blipFill>
          <p:spPr bwMode="auto">
            <a:xfrm>
              <a:off x="3934148" y="2948558"/>
              <a:ext cx="4301480" cy="3313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7514108" y="2948558"/>
              <a:ext cx="721520" cy="417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5"/>
          <p:cNvSpPr txBox="1">
            <a:spLocks noChangeArrowheads="1"/>
          </p:cNvSpPr>
          <p:nvPr/>
        </p:nvSpPr>
        <p:spPr bwMode="auto">
          <a:xfrm>
            <a:off x="3594323" y="3645024"/>
            <a:ext cx="2305050" cy="369332"/>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内側と外側の葉の数</a:t>
            </a:r>
            <a:endParaRPr lang="en-US" altLang="ja-JP" sz="1800" dirty="0"/>
          </a:p>
        </p:txBody>
      </p:sp>
      <p:sp>
        <p:nvSpPr>
          <p:cNvPr id="15" name="テキスト ボックス 5"/>
          <p:cNvSpPr txBox="1">
            <a:spLocks noChangeArrowheads="1"/>
          </p:cNvSpPr>
          <p:nvPr/>
        </p:nvSpPr>
        <p:spPr bwMode="auto">
          <a:xfrm>
            <a:off x="4283968" y="2923194"/>
            <a:ext cx="1584176" cy="646331"/>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内側と外側の葉の厚さ</a:t>
            </a:r>
            <a:endParaRPr lang="en-US" altLang="ja-JP" sz="1800" dirty="0"/>
          </a:p>
        </p:txBody>
      </p:sp>
      <p:sp>
        <p:nvSpPr>
          <p:cNvPr id="16" name="右中かっこ 15"/>
          <p:cNvSpPr/>
          <p:nvPr/>
        </p:nvSpPr>
        <p:spPr>
          <a:xfrm>
            <a:off x="3347864" y="3686289"/>
            <a:ext cx="251373" cy="328067"/>
          </a:xfrm>
          <a:prstGeom prst="righ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FF0000"/>
              </a:solidFill>
            </a:endParaRPr>
          </a:p>
        </p:txBody>
      </p:sp>
      <p:sp>
        <p:nvSpPr>
          <p:cNvPr id="17" name="右中かっこ 16"/>
          <p:cNvSpPr/>
          <p:nvPr/>
        </p:nvSpPr>
        <p:spPr>
          <a:xfrm>
            <a:off x="4032595" y="3226739"/>
            <a:ext cx="251373" cy="418285"/>
          </a:xfrm>
          <a:prstGeom prst="rightBrace">
            <a:avLst>
              <a:gd name="adj1" fmla="val 8333"/>
              <a:gd name="adj2" fmla="val 24951"/>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FF0000"/>
              </a:solidFill>
            </a:endParaRPr>
          </a:p>
        </p:txBody>
      </p:sp>
      <p:sp>
        <p:nvSpPr>
          <p:cNvPr id="19" name="テキスト ボックス 5"/>
          <p:cNvSpPr txBox="1">
            <a:spLocks noChangeArrowheads="1"/>
          </p:cNvSpPr>
          <p:nvPr/>
        </p:nvSpPr>
        <p:spPr bwMode="auto">
          <a:xfrm>
            <a:off x="3718174" y="2283451"/>
            <a:ext cx="1584176" cy="369332"/>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a:t>葉</a:t>
            </a:r>
            <a:r>
              <a:rPr lang="ja-JP" altLang="en-US" sz="1800" dirty="0" smtClean="0"/>
              <a:t>の幅と深さ</a:t>
            </a:r>
            <a:endParaRPr lang="en-US" altLang="ja-JP" sz="1800" dirty="0"/>
          </a:p>
        </p:txBody>
      </p:sp>
      <p:sp>
        <p:nvSpPr>
          <p:cNvPr id="21" name="右中かっこ 20"/>
          <p:cNvSpPr/>
          <p:nvPr/>
        </p:nvSpPr>
        <p:spPr>
          <a:xfrm>
            <a:off x="3150913" y="2759160"/>
            <a:ext cx="251373" cy="328067"/>
          </a:xfrm>
          <a:prstGeom prst="righ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FF0000"/>
              </a:solidFill>
            </a:endParaRPr>
          </a:p>
        </p:txBody>
      </p:sp>
      <p:cxnSp>
        <p:nvCxnSpPr>
          <p:cNvPr id="22" name="直線コネクタ 21"/>
          <p:cNvCxnSpPr/>
          <p:nvPr/>
        </p:nvCxnSpPr>
        <p:spPr>
          <a:xfrm flipV="1">
            <a:off x="3381723" y="2468117"/>
            <a:ext cx="336451" cy="457757"/>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4" name="テキスト ボックス 5"/>
          <p:cNvSpPr txBox="1">
            <a:spLocks noChangeArrowheads="1"/>
          </p:cNvSpPr>
          <p:nvPr/>
        </p:nvSpPr>
        <p:spPr bwMode="auto">
          <a:xfrm>
            <a:off x="4268316" y="4014356"/>
            <a:ext cx="1763215" cy="923330"/>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マルチリーフコリメーターを配置する</a:t>
            </a:r>
            <a:r>
              <a:rPr lang="en-US" altLang="ja-JP" sz="1800" dirty="0" smtClean="0"/>
              <a:t>z</a:t>
            </a:r>
            <a:r>
              <a:rPr lang="ja-JP" altLang="en-US" sz="1800" dirty="0" smtClean="0"/>
              <a:t>座標</a:t>
            </a:r>
            <a:endParaRPr lang="en-US" altLang="ja-JP" sz="1800" dirty="0"/>
          </a:p>
        </p:txBody>
      </p:sp>
      <p:cxnSp>
        <p:nvCxnSpPr>
          <p:cNvPr id="25" name="直線コネクタ 24"/>
          <p:cNvCxnSpPr>
            <a:endCxn id="24" idx="1"/>
          </p:cNvCxnSpPr>
          <p:nvPr/>
        </p:nvCxnSpPr>
        <p:spPr>
          <a:xfrm>
            <a:off x="2699792" y="4384958"/>
            <a:ext cx="1568524" cy="56800"/>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112220" y="4628421"/>
            <a:ext cx="1171748" cy="816803"/>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9" name="テキスト ボックス 5"/>
          <p:cNvSpPr txBox="1">
            <a:spLocks noChangeArrowheads="1"/>
          </p:cNvSpPr>
          <p:nvPr/>
        </p:nvSpPr>
        <p:spPr bwMode="auto">
          <a:xfrm>
            <a:off x="4283968" y="5229199"/>
            <a:ext cx="1763215" cy="646331"/>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上下に配置するバーの大きさ</a:t>
            </a:r>
            <a:endParaRPr lang="en-US" altLang="ja-JP" sz="1800" dirty="0"/>
          </a:p>
        </p:txBody>
      </p:sp>
    </p:spTree>
    <p:extLst>
      <p:ext uri="{BB962C8B-B14F-4D97-AF65-F5344CB8AC3E}">
        <p14:creationId xmlns:p14="http://schemas.microsoft.com/office/powerpoint/2010/main" val="4020367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939925" y="115888"/>
            <a:ext cx="5080000" cy="896937"/>
          </a:xfrm>
        </p:spPr>
        <p:txBody>
          <a:bodyPr/>
          <a:lstStyle/>
          <a:p>
            <a:pPr eaLnBrk="1" hangingPunct="1"/>
            <a:r>
              <a:rPr lang="ja-JP" altLang="en-US" sz="4800" smtClean="0">
                <a:latin typeface="Century Gothic" pitchFamily="34" charset="0"/>
              </a:rPr>
              <a:t>本実習の目標</a:t>
            </a:r>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5061"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Purpose</a:t>
            </a:r>
          </a:p>
        </p:txBody>
      </p:sp>
      <p:sp>
        <p:nvSpPr>
          <p:cNvPr id="45062"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4FAFDD52-F510-4877-83E3-7F598091370C}" type="slidenum">
              <a:rPr lang="en-US" altLang="ja-JP" sz="2400">
                <a:solidFill>
                  <a:srgbClr val="000000"/>
                </a:solidFill>
                <a:latin typeface="Tahoma" pitchFamily="34" charset="0"/>
              </a:rPr>
              <a:pPr algn="ctr" eaLnBrk="1" hangingPunct="1">
                <a:spcBef>
                  <a:spcPct val="50000"/>
                </a:spcBef>
                <a:buFontTx/>
                <a:buNone/>
              </a:pPr>
              <a:t>2</a:t>
            </a:fld>
            <a:endParaRPr lang="en-US" altLang="ja-JP" sz="2400">
              <a:solidFill>
                <a:srgbClr val="000000"/>
              </a:solidFill>
              <a:latin typeface="Tahoma" pitchFamily="34" charset="0"/>
            </a:endParaRPr>
          </a:p>
        </p:txBody>
      </p:sp>
      <p:sp>
        <p:nvSpPr>
          <p:cNvPr id="45063" name="Rectangle 8"/>
          <p:cNvSpPr txBox="1">
            <a:spLocks noChangeArrowheads="1"/>
          </p:cNvSpPr>
          <p:nvPr/>
        </p:nvSpPr>
        <p:spPr bwMode="auto">
          <a:xfrm>
            <a:off x="528761" y="980728"/>
            <a:ext cx="810235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smtClean="0">
                <a:solidFill>
                  <a:srgbClr val="000000"/>
                </a:solidFill>
                <a:latin typeface="Century" pitchFamily="18" charset="0"/>
              </a:rPr>
              <a:t>時間によってガントリー部（線源部分）</a:t>
            </a:r>
            <a:r>
              <a:rPr lang="ja-JP" altLang="en-US" sz="2800" dirty="0">
                <a:solidFill>
                  <a:srgbClr val="000000"/>
                </a:solidFill>
                <a:latin typeface="Century" pitchFamily="18" charset="0"/>
              </a:rPr>
              <a:t>を</a:t>
            </a:r>
            <a:r>
              <a:rPr lang="ja-JP" altLang="en-US" sz="2800" dirty="0" smtClean="0">
                <a:solidFill>
                  <a:srgbClr val="000000"/>
                </a:solidFill>
                <a:latin typeface="Century" pitchFamily="18" charset="0"/>
              </a:rPr>
              <a:t>回転させた複</a:t>
            </a:r>
            <a:r>
              <a:rPr lang="ja-JP" altLang="en-US" sz="2800" dirty="0">
                <a:solidFill>
                  <a:srgbClr val="000000"/>
                </a:solidFill>
                <a:latin typeface="Century" pitchFamily="18" charset="0"/>
              </a:rPr>
              <a:t>数回の</a:t>
            </a:r>
            <a:r>
              <a:rPr lang="en-US" altLang="ja-JP" sz="2800" dirty="0" smtClean="0">
                <a:solidFill>
                  <a:srgbClr val="000000"/>
                </a:solidFill>
                <a:latin typeface="Century" pitchFamily="18" charset="0"/>
              </a:rPr>
              <a:t>PHITS</a:t>
            </a:r>
            <a:r>
              <a:rPr lang="ja-JP" altLang="en-US" sz="2800" dirty="0" smtClean="0">
                <a:solidFill>
                  <a:srgbClr val="000000"/>
                </a:solidFill>
                <a:latin typeface="Century" pitchFamily="18" charset="0"/>
              </a:rPr>
              <a:t>計算を</a:t>
            </a:r>
            <a:r>
              <a:rPr lang="ja-JP" altLang="en-US" sz="2800" dirty="0">
                <a:solidFill>
                  <a:srgbClr val="000000"/>
                </a:solidFill>
                <a:latin typeface="Century" pitchFamily="18" charset="0"/>
              </a:rPr>
              <a:t>連続実行することにより、強度</a:t>
            </a:r>
            <a:r>
              <a:rPr lang="ja-JP" altLang="en-US" sz="2800" dirty="0" smtClean="0">
                <a:solidFill>
                  <a:srgbClr val="000000"/>
                </a:solidFill>
                <a:latin typeface="Century" pitchFamily="18" charset="0"/>
              </a:rPr>
              <a:t>変調回転放射</a:t>
            </a:r>
            <a:r>
              <a:rPr lang="ja-JP" altLang="en-US" sz="2800" dirty="0">
                <a:solidFill>
                  <a:srgbClr val="000000"/>
                </a:solidFill>
                <a:latin typeface="Century" pitchFamily="18" charset="0"/>
              </a:rPr>
              <a:t>線治療</a:t>
            </a:r>
            <a:r>
              <a:rPr lang="en-US" altLang="ja-JP" sz="2800" dirty="0" smtClean="0">
                <a:solidFill>
                  <a:srgbClr val="000000"/>
                </a:solidFill>
                <a:latin typeface="Century" pitchFamily="18" charset="0"/>
              </a:rPr>
              <a:t>(VMA</a:t>
            </a:r>
            <a:r>
              <a:rPr lang="en-US" altLang="ja-JP" sz="2800" dirty="0" smtClean="0"/>
              <a:t>T</a:t>
            </a:r>
            <a:r>
              <a:rPr lang="en-US" altLang="ja-JP" sz="2800" dirty="0"/>
              <a:t>; </a:t>
            </a:r>
            <a:r>
              <a:rPr lang="en-US" altLang="ja-JP" sz="2800" dirty="0" smtClean="0"/>
              <a:t>Volumetric Modulated Arc Therapy)</a:t>
            </a:r>
            <a:r>
              <a:rPr lang="ja-JP" altLang="en-US" sz="2800" dirty="0"/>
              <a:t>のシミュレーション</a:t>
            </a:r>
            <a:r>
              <a:rPr lang="ja-JP" altLang="en-US" sz="2800" dirty="0">
                <a:solidFill>
                  <a:srgbClr val="000000"/>
                </a:solidFill>
                <a:latin typeface="Century" pitchFamily="18" charset="0"/>
              </a:rPr>
              <a:t>ができるようになる。</a:t>
            </a:r>
            <a:endParaRPr lang="en-US" altLang="ja-JP" sz="2800" dirty="0">
              <a:solidFill>
                <a:srgbClr val="000000"/>
              </a:solidFill>
              <a:latin typeface="Century" pitchFamily="18" charset="0"/>
            </a:endParaRPr>
          </a:p>
        </p:txBody>
      </p:sp>
      <p:sp>
        <p:nvSpPr>
          <p:cNvPr id="45064" name="テキスト ボックス 2"/>
          <p:cNvSpPr txBox="1">
            <a:spLocks noChangeArrowheads="1"/>
          </p:cNvSpPr>
          <p:nvPr/>
        </p:nvSpPr>
        <p:spPr bwMode="auto">
          <a:xfrm>
            <a:off x="1157236" y="5598889"/>
            <a:ext cx="67247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000" dirty="0" smtClean="0">
                <a:solidFill>
                  <a:srgbClr val="000000"/>
                </a:solidFill>
              </a:rPr>
              <a:t>ガントリー部を回転させて円柱状の水ファントムに</a:t>
            </a:r>
            <a:r>
              <a:rPr lang="en-US" altLang="ja-JP" sz="2000" dirty="0" smtClean="0">
                <a:solidFill>
                  <a:srgbClr val="000000"/>
                </a:solidFill>
              </a:rPr>
              <a:t>X</a:t>
            </a:r>
            <a:r>
              <a:rPr lang="ja-JP" altLang="en-US" sz="2000" dirty="0" smtClean="0">
                <a:solidFill>
                  <a:srgbClr val="000000"/>
                </a:solidFill>
              </a:rPr>
              <a:t>線を照射した場合のフルエンス分布（左図）と吸収</a:t>
            </a:r>
            <a:r>
              <a:rPr lang="ja-JP" altLang="en-US" sz="2000" dirty="0">
                <a:solidFill>
                  <a:srgbClr val="000000"/>
                </a:solidFill>
              </a:rPr>
              <a:t>線量</a:t>
            </a:r>
            <a:r>
              <a:rPr lang="ja-JP" altLang="en-US" sz="2000" dirty="0" smtClean="0">
                <a:solidFill>
                  <a:srgbClr val="000000"/>
                </a:solidFill>
              </a:rPr>
              <a:t>分布（右図）</a:t>
            </a:r>
            <a:endParaRPr lang="ja-JP" altLang="en-US" sz="2000" dirty="0">
              <a:solidFill>
                <a:srgbClr val="000000"/>
              </a:solidFill>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203" t="19479" r="27345" b="8685"/>
          <a:stretch/>
        </p:blipFill>
        <p:spPr bwMode="auto">
          <a:xfrm>
            <a:off x="4841379" y="2808438"/>
            <a:ext cx="3312368" cy="269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275" t="19603" r="28396" b="9057"/>
          <a:stretch/>
        </p:blipFill>
        <p:spPr bwMode="auto">
          <a:xfrm>
            <a:off x="1008062" y="2808438"/>
            <a:ext cx="3405287" cy="2753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環状矢印 10"/>
          <p:cNvSpPr/>
          <p:nvPr/>
        </p:nvSpPr>
        <p:spPr>
          <a:xfrm rot="10800000" flipH="1" flipV="1">
            <a:off x="2268962" y="3055451"/>
            <a:ext cx="883486" cy="1129626"/>
          </a:xfrm>
          <a:prstGeom prst="circular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1205"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E5DC43FF-6171-43B0-A714-063D7B6A2123}" type="slidenum">
              <a:rPr lang="en-US" altLang="ja-JP" sz="2400">
                <a:solidFill>
                  <a:srgbClr val="000000"/>
                </a:solidFill>
                <a:latin typeface="Tahoma" pitchFamily="34" charset="0"/>
              </a:rPr>
              <a:pPr algn="ctr" eaLnBrk="1" hangingPunct="1">
                <a:spcBef>
                  <a:spcPct val="50000"/>
                </a:spcBef>
                <a:buFontTx/>
                <a:buNone/>
              </a:pPr>
              <a:t>20</a:t>
            </a:fld>
            <a:endParaRPr lang="en-US" altLang="ja-JP" sz="2400">
              <a:solidFill>
                <a:srgbClr val="000000"/>
              </a:solidFill>
              <a:latin typeface="Tahoma" pitchFamily="34" charset="0"/>
            </a:endParaRPr>
          </a:p>
        </p:txBody>
      </p:sp>
      <p:sp>
        <p:nvSpPr>
          <p:cNvPr id="51207"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Geometry</a:t>
            </a:r>
          </a:p>
        </p:txBody>
      </p:sp>
      <p:sp>
        <p:nvSpPr>
          <p:cNvPr id="51208" name="テキスト ボックス 8"/>
          <p:cNvSpPr txBox="1">
            <a:spLocks noChangeArrowheads="1"/>
          </p:cNvSpPr>
          <p:nvPr/>
        </p:nvSpPr>
        <p:spPr bwMode="auto">
          <a:xfrm>
            <a:off x="1243187" y="908720"/>
            <a:ext cx="6534150"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マルチリーフコリメーターの形状を確認しましょう。</a:t>
            </a:r>
            <a:endParaRPr lang="ja-JP" altLang="en-US" sz="2400" dirty="0">
              <a:solidFill>
                <a:srgbClr val="000000"/>
              </a:solidFill>
            </a:endParaRPr>
          </a:p>
        </p:txBody>
      </p:sp>
      <p:sp>
        <p:nvSpPr>
          <p:cNvPr id="51211" name="Text Box 1030"/>
          <p:cNvSpPr txBox="1">
            <a:spLocks noChangeArrowheads="1"/>
          </p:cNvSpPr>
          <p:nvPr/>
        </p:nvSpPr>
        <p:spPr bwMode="auto">
          <a:xfrm>
            <a:off x="251520" y="1576876"/>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33" name="Rectangle 2"/>
          <p:cNvSpPr txBox="1">
            <a:spLocks noChangeArrowheads="1"/>
          </p:cNvSpPr>
          <p:nvPr/>
        </p:nvSpPr>
        <p:spPr bwMode="auto">
          <a:xfrm>
            <a:off x="1187624" y="-99392"/>
            <a:ext cx="67451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dirty="0" smtClean="0">
                <a:solidFill>
                  <a:srgbClr val="000000"/>
                </a:solidFill>
                <a:latin typeface="Century Gothic" pitchFamily="34" charset="0"/>
              </a:rPr>
              <a:t>マルチリーフコリメーター</a:t>
            </a:r>
            <a:endParaRPr lang="en-US" altLang="ja-JP" sz="4800" dirty="0">
              <a:solidFill>
                <a:srgbClr val="000000"/>
              </a:solidFill>
              <a:latin typeface="Century Gothic" pitchFamily="34" charset="0"/>
            </a:endParaRPr>
          </a:p>
        </p:txBody>
      </p:sp>
      <p:sp>
        <p:nvSpPr>
          <p:cNvPr id="36" name="Text Box 1031"/>
          <p:cNvSpPr txBox="1">
            <a:spLocks noChangeArrowheads="1"/>
          </p:cNvSpPr>
          <p:nvPr/>
        </p:nvSpPr>
        <p:spPr bwMode="auto">
          <a:xfrm>
            <a:off x="251520" y="2074847"/>
            <a:ext cx="6192688" cy="4162465"/>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 S u r f a c e ]</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set: c1[100/100]   $ Scaling factor</a:t>
            </a:r>
          </a:p>
          <a:p>
            <a:pPr eaLnBrk="1" hangingPunct="1">
              <a:spcBef>
                <a:spcPct val="0"/>
              </a:spcBef>
              <a:buFontTx/>
              <a:buNone/>
            </a:pPr>
            <a:r>
              <a:rPr lang="en-US" altLang="ja-JP" sz="1400" dirty="0">
                <a:solidFill>
                  <a:srgbClr val="000000"/>
                </a:solidFill>
                <a:latin typeface="Tahoma" pitchFamily="34" charset="0"/>
              </a:rPr>
              <a:t>set: c2[20]   $ width of leaves [cm]</a:t>
            </a:r>
          </a:p>
          <a:p>
            <a:pPr eaLnBrk="1" hangingPunct="1">
              <a:spcBef>
                <a:spcPct val="0"/>
              </a:spcBef>
              <a:buFontTx/>
              <a:buNone/>
            </a:pPr>
            <a:r>
              <a:rPr lang="en-US" altLang="ja-JP" sz="1400" dirty="0">
                <a:solidFill>
                  <a:srgbClr val="000000"/>
                </a:solidFill>
                <a:latin typeface="Tahoma" pitchFamily="34" charset="0"/>
              </a:rPr>
              <a:t>set: c3[10]   $ depth of leaves [cm]</a:t>
            </a:r>
          </a:p>
          <a:p>
            <a:pPr eaLnBrk="1" hangingPunct="1">
              <a:spcBef>
                <a:spcPct val="0"/>
              </a:spcBef>
              <a:buFontTx/>
              <a:buNone/>
            </a:pPr>
            <a:r>
              <a:rPr lang="en-US" altLang="ja-JP" sz="1400" dirty="0">
                <a:solidFill>
                  <a:srgbClr val="000000"/>
                </a:solidFill>
                <a:latin typeface="Tahoma" pitchFamily="34" charset="0"/>
              </a:rPr>
              <a:t>set: c4[0.125]   $ thickness of inner leaves [cm]</a:t>
            </a:r>
          </a:p>
          <a:p>
            <a:pPr eaLnBrk="1" hangingPunct="1">
              <a:spcBef>
                <a:spcPct val="0"/>
              </a:spcBef>
              <a:buFontTx/>
              <a:buNone/>
            </a:pPr>
            <a:r>
              <a:rPr lang="en-US" altLang="ja-JP" sz="1400" dirty="0">
                <a:solidFill>
                  <a:srgbClr val="000000"/>
                </a:solidFill>
                <a:latin typeface="Tahoma" pitchFamily="34" charset="0"/>
              </a:rPr>
              <a:t>set: c5[0.25]   $ thickness of outer leaves [cm]</a:t>
            </a:r>
          </a:p>
          <a:p>
            <a:pPr eaLnBrk="1" hangingPunct="1">
              <a:spcBef>
                <a:spcPct val="0"/>
              </a:spcBef>
              <a:buFontTx/>
              <a:buNone/>
            </a:pPr>
            <a:r>
              <a:rPr lang="en-US" altLang="ja-JP" sz="1400" dirty="0">
                <a:solidFill>
                  <a:srgbClr val="000000"/>
                </a:solidFill>
                <a:latin typeface="Tahoma" pitchFamily="34" charset="0"/>
              </a:rPr>
              <a:t>set: c6[32]   $ Number of inner leaves</a:t>
            </a:r>
          </a:p>
          <a:p>
            <a:pPr eaLnBrk="1" hangingPunct="1">
              <a:spcBef>
                <a:spcPct val="0"/>
              </a:spcBef>
              <a:buFontTx/>
              <a:buNone/>
            </a:pPr>
            <a:r>
              <a:rPr lang="en-US" altLang="ja-JP" sz="1400" dirty="0">
                <a:solidFill>
                  <a:srgbClr val="000000"/>
                </a:solidFill>
                <a:latin typeface="Tahoma" pitchFamily="34" charset="0"/>
              </a:rPr>
              <a:t>set: c7[28]   $ Number of outer leaves</a:t>
            </a:r>
          </a:p>
          <a:p>
            <a:pPr eaLnBrk="1" hangingPunct="1">
              <a:spcBef>
                <a:spcPct val="0"/>
              </a:spcBef>
              <a:buFontTx/>
              <a:buNone/>
            </a:pPr>
            <a:r>
              <a:rPr lang="en-US" altLang="ja-JP" sz="1400" dirty="0">
                <a:solidFill>
                  <a:srgbClr val="000000"/>
                </a:solidFill>
                <a:latin typeface="Tahoma" pitchFamily="34" charset="0"/>
              </a:rPr>
              <a:t>set: c8[-(c4*c6+c5*c7)/2]   $ </a:t>
            </a:r>
            <a:r>
              <a:rPr lang="en-US" altLang="ja-JP" sz="1400" dirty="0" smtClean="0">
                <a:solidFill>
                  <a:srgbClr val="000000"/>
                </a:solidFill>
                <a:latin typeface="Tahoma" pitchFamily="34" charset="0"/>
              </a:rPr>
              <a:t>y-coordinate</a:t>
            </a:r>
          </a:p>
          <a:p>
            <a:pPr eaLnBrk="1" hangingPunct="1">
              <a:spcBef>
                <a:spcPct val="0"/>
              </a:spcBef>
              <a:buFontTx/>
              <a:buNone/>
            </a:pPr>
            <a:r>
              <a:rPr lang="en-US" altLang="ja-JP" sz="1400" dirty="0" smtClean="0">
                <a:solidFill>
                  <a:srgbClr val="000000"/>
                </a:solidFill>
                <a:latin typeface="Tahoma" pitchFamily="34" charset="0"/>
              </a:rPr>
              <a:t>set</a:t>
            </a:r>
            <a:r>
              <a:rPr lang="en-US" altLang="ja-JP" sz="1400" dirty="0">
                <a:solidFill>
                  <a:srgbClr val="000000"/>
                </a:solidFill>
                <a:latin typeface="Tahoma" pitchFamily="34" charset="0"/>
              </a:rPr>
              <a:t>: c9[-50]   $ </a:t>
            </a:r>
            <a:r>
              <a:rPr lang="en-US" altLang="ja-JP" sz="1400" dirty="0" smtClean="0">
                <a:solidFill>
                  <a:srgbClr val="000000"/>
                </a:solidFill>
                <a:latin typeface="Tahoma" pitchFamily="34" charset="0"/>
              </a:rPr>
              <a:t>z-coordinate</a:t>
            </a:r>
          </a:p>
          <a:p>
            <a:pPr eaLnBrk="1" hangingPunct="1">
              <a:spcBef>
                <a:spcPct val="0"/>
              </a:spcBef>
              <a:buFontTx/>
              <a:buNone/>
            </a:pPr>
            <a:r>
              <a:rPr lang="en-US" altLang="ja-JP" sz="1400" dirty="0" smtClean="0">
                <a:solidFill>
                  <a:srgbClr val="000000"/>
                </a:solidFill>
                <a:latin typeface="Tahoma" pitchFamily="34" charset="0"/>
              </a:rPr>
              <a:t>set</a:t>
            </a:r>
            <a:r>
              <a:rPr lang="en-US" altLang="ja-JP" sz="1400" dirty="0">
                <a:solidFill>
                  <a:srgbClr val="000000"/>
                </a:solidFill>
                <a:latin typeface="Tahoma" pitchFamily="34" charset="0"/>
              </a:rPr>
              <a:t>: c10[3.0]   $ width of bar [cm]</a:t>
            </a:r>
          </a:p>
          <a:p>
            <a:pPr eaLnBrk="1" hangingPunct="1">
              <a:spcBef>
                <a:spcPct val="0"/>
              </a:spcBef>
              <a:buNone/>
            </a:pPr>
            <a:r>
              <a:rPr lang="ja-JP" altLang="en-US" sz="1400" dirty="0">
                <a:solidFill>
                  <a:srgbClr val="000000"/>
                </a:solidFill>
                <a:latin typeface="Tahoma" pitchFamily="34" charset="0"/>
              </a:rPr>
              <a:t>・ ・ ・ ・ ・ ・ </a:t>
            </a:r>
            <a:endParaRPr lang="en-US" altLang="ja-JP" sz="1400" dirty="0" smtClean="0">
              <a:solidFill>
                <a:srgbClr val="000000"/>
              </a:solidFill>
              <a:latin typeface="Tahoma" pitchFamily="34" charset="0"/>
            </a:endParaRPr>
          </a:p>
          <a:p>
            <a:pPr eaLnBrk="1" hangingPunct="1">
              <a:spcBef>
                <a:spcPct val="0"/>
              </a:spcBef>
              <a:buNone/>
            </a:pPr>
            <a:r>
              <a:rPr lang="en-US" altLang="ja-JP" sz="1400" dirty="0" smtClean="0">
                <a:solidFill>
                  <a:srgbClr val="000000"/>
                </a:solidFill>
                <a:latin typeface="Tahoma" pitchFamily="34" charset="0"/>
              </a:rPr>
              <a:t>901   </a:t>
            </a:r>
            <a:r>
              <a:rPr lang="en-US" altLang="ja-JP" sz="1400" dirty="0" err="1">
                <a:solidFill>
                  <a:srgbClr val="000000"/>
                </a:solidFill>
                <a:latin typeface="Tahoma" pitchFamily="34" charset="0"/>
              </a:rPr>
              <a:t>rpp</a:t>
            </a:r>
            <a:r>
              <a:rPr lang="en-US" altLang="ja-JP" sz="1400" dirty="0">
                <a:solidFill>
                  <a:srgbClr val="000000"/>
                </a:solidFill>
                <a:latin typeface="Tahoma" pitchFamily="34" charset="0"/>
              </a:rPr>
              <a:t>  -c2*2 c2*2  c8-c10-1e-5 -c8+c10+1e-5  c9-1e-5 c9+c3+1e-5</a:t>
            </a:r>
          </a:p>
          <a:p>
            <a:pPr eaLnBrk="1" hangingPunct="1">
              <a:spcBef>
                <a:spcPct val="0"/>
              </a:spcBef>
              <a:buNone/>
            </a:pPr>
            <a:r>
              <a:rPr lang="en-US" altLang="ja-JP" sz="1400" dirty="0" err="1">
                <a:solidFill>
                  <a:srgbClr val="000000"/>
                </a:solidFill>
                <a:latin typeface="Tahoma" pitchFamily="34" charset="0"/>
              </a:rPr>
              <a:t>infl</a:t>
            </a: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surfacex.inp</a:t>
            </a:r>
            <a:r>
              <a:rPr lang="en-US" altLang="ja-JP" sz="1400" dirty="0">
                <a:solidFill>
                  <a:srgbClr val="000000"/>
                </a:solidFill>
                <a:latin typeface="Tahoma" pitchFamily="34" charset="0"/>
              </a:rPr>
              <a:t>}</a:t>
            </a:r>
          </a:p>
          <a:p>
            <a:pPr eaLnBrk="1" hangingPunct="1">
              <a:spcBef>
                <a:spcPct val="0"/>
              </a:spcBef>
              <a:buNone/>
            </a:pPr>
            <a:r>
              <a:rPr lang="en-US" altLang="ja-JP" sz="1400" dirty="0" err="1">
                <a:solidFill>
                  <a:srgbClr val="000000"/>
                </a:solidFill>
                <a:latin typeface="Tahoma" pitchFamily="34" charset="0"/>
              </a:rPr>
              <a:t>infl</a:t>
            </a: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surfacey.inp</a:t>
            </a:r>
            <a:r>
              <a:rPr lang="en-US" altLang="ja-JP" sz="1400" dirty="0">
                <a:solidFill>
                  <a:srgbClr val="000000"/>
                </a:solidFill>
                <a:latin typeface="Tahoma" pitchFamily="34" charset="0"/>
              </a:rPr>
              <a:t>}</a:t>
            </a:r>
          </a:p>
          <a:p>
            <a:pPr eaLnBrk="1" hangingPunct="1">
              <a:spcBef>
                <a:spcPct val="0"/>
              </a:spcBef>
              <a:buNone/>
            </a:pPr>
            <a:r>
              <a:rPr lang="en-US" altLang="ja-JP" sz="1400" dirty="0" err="1">
                <a:solidFill>
                  <a:srgbClr val="000000"/>
                </a:solidFill>
                <a:latin typeface="Tahoma" pitchFamily="34" charset="0"/>
              </a:rPr>
              <a:t>infl</a:t>
            </a: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surfacez.inp</a:t>
            </a:r>
            <a:r>
              <a:rPr lang="en-US" altLang="ja-JP" sz="1400" dirty="0">
                <a:solidFill>
                  <a:srgbClr val="000000"/>
                </a:solidFill>
                <a:latin typeface="Tahoma" pitchFamily="34" charset="0"/>
              </a:rPr>
              <a:t>}</a:t>
            </a:r>
          </a:p>
          <a:p>
            <a:pPr eaLnBrk="1" hangingPunct="1">
              <a:spcBef>
                <a:spcPct val="0"/>
              </a:spcBef>
              <a:buNone/>
            </a:pPr>
            <a:r>
              <a:rPr lang="en-US" altLang="ja-JP" sz="1400" dirty="0">
                <a:solidFill>
                  <a:srgbClr val="000000"/>
                </a:solidFill>
                <a:latin typeface="Tahoma" pitchFamily="34" charset="0"/>
              </a:rPr>
              <a:t> 501          </a:t>
            </a:r>
            <a:r>
              <a:rPr lang="en-US" altLang="ja-JP" sz="1400" dirty="0" err="1">
                <a:solidFill>
                  <a:srgbClr val="000000"/>
                </a:solidFill>
                <a:latin typeface="Tahoma" pitchFamily="34" charset="0"/>
              </a:rPr>
              <a:t>rpp</a:t>
            </a:r>
            <a:r>
              <a:rPr lang="en-US" altLang="ja-JP" sz="1400" dirty="0">
                <a:solidFill>
                  <a:srgbClr val="000000"/>
                </a:solidFill>
                <a:latin typeface="Tahoma" pitchFamily="34" charset="0"/>
              </a:rPr>
              <a:t>  -c2 </a:t>
            </a:r>
            <a:r>
              <a:rPr lang="en-US" altLang="ja-JP" sz="1400" dirty="0" err="1">
                <a:solidFill>
                  <a:srgbClr val="000000"/>
                </a:solidFill>
                <a:latin typeface="Tahoma" pitchFamily="34" charset="0"/>
              </a:rPr>
              <a:t>c2</a:t>
            </a:r>
            <a:r>
              <a:rPr lang="en-US" altLang="ja-JP" sz="1400" dirty="0">
                <a:solidFill>
                  <a:srgbClr val="000000"/>
                </a:solidFill>
                <a:latin typeface="Tahoma" pitchFamily="34" charset="0"/>
              </a:rPr>
              <a:t>  c8-c10 c8  c9 c9+c3</a:t>
            </a:r>
          </a:p>
          <a:p>
            <a:pPr eaLnBrk="1" hangingPunct="1">
              <a:spcBef>
                <a:spcPct val="0"/>
              </a:spcBef>
              <a:buNone/>
            </a:pPr>
            <a:r>
              <a:rPr lang="en-US" altLang="ja-JP" sz="1400" dirty="0">
                <a:solidFill>
                  <a:srgbClr val="000000"/>
                </a:solidFill>
                <a:latin typeface="Tahoma" pitchFamily="34" charset="0"/>
              </a:rPr>
              <a:t> 502          </a:t>
            </a:r>
            <a:r>
              <a:rPr lang="en-US" altLang="ja-JP" sz="1400" dirty="0" err="1">
                <a:solidFill>
                  <a:srgbClr val="000000"/>
                </a:solidFill>
                <a:latin typeface="Tahoma" pitchFamily="34" charset="0"/>
              </a:rPr>
              <a:t>rpp</a:t>
            </a:r>
            <a:r>
              <a:rPr lang="en-US" altLang="ja-JP" sz="1400" dirty="0">
                <a:solidFill>
                  <a:srgbClr val="000000"/>
                </a:solidFill>
                <a:latin typeface="Tahoma" pitchFamily="34" charset="0"/>
              </a:rPr>
              <a:t>  -c2 </a:t>
            </a:r>
            <a:r>
              <a:rPr lang="en-US" altLang="ja-JP" sz="1400" dirty="0" err="1">
                <a:solidFill>
                  <a:srgbClr val="000000"/>
                </a:solidFill>
                <a:latin typeface="Tahoma" pitchFamily="34" charset="0"/>
              </a:rPr>
              <a:t>c2</a:t>
            </a:r>
            <a:r>
              <a:rPr lang="en-US" altLang="ja-JP" sz="1400" dirty="0">
                <a:solidFill>
                  <a:srgbClr val="000000"/>
                </a:solidFill>
                <a:latin typeface="Tahoma" pitchFamily="34" charset="0"/>
              </a:rPr>
              <a:t>  -c8 -c8+c10  c9 c9+c3</a:t>
            </a:r>
          </a:p>
          <a:p>
            <a:pPr eaLnBrk="1" hangingPunct="1">
              <a:spcBef>
                <a:spcPct val="0"/>
              </a:spcBef>
              <a:buNone/>
            </a:pPr>
            <a:endParaRPr lang="en-US" altLang="ja-JP" sz="1400" dirty="0">
              <a:solidFill>
                <a:srgbClr val="000000"/>
              </a:solidFill>
              <a:latin typeface="Tahoma" pitchFamily="34" charset="0"/>
            </a:endParaRPr>
          </a:p>
        </p:txBody>
      </p:sp>
      <p:sp>
        <p:nvSpPr>
          <p:cNvPr id="26" name="Text Box 1030"/>
          <p:cNvSpPr txBox="1">
            <a:spLocks noChangeArrowheads="1"/>
          </p:cNvSpPr>
          <p:nvPr/>
        </p:nvSpPr>
        <p:spPr bwMode="auto">
          <a:xfrm>
            <a:off x="6147691" y="1876762"/>
            <a:ext cx="1443024" cy="400110"/>
          </a:xfrm>
          <a:prstGeom prst="rect">
            <a:avLst/>
          </a:prstGeom>
          <a:solidFill>
            <a:schemeClr val="bg1"/>
          </a:solidFill>
          <a:ln w="19050">
            <a:solidFill>
              <a:schemeClr val="tx1"/>
            </a:solid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2000" dirty="0" err="1">
                <a:solidFill>
                  <a:srgbClr val="000000"/>
                </a:solidFill>
              </a:rPr>
              <a:t>s</a:t>
            </a:r>
            <a:r>
              <a:rPr lang="en-US" altLang="ja-JP" sz="2000" dirty="0" err="1" smtClean="0">
                <a:solidFill>
                  <a:srgbClr val="000000"/>
                </a:solidFill>
              </a:rPr>
              <a:t>urfacex.inp</a:t>
            </a:r>
            <a:endParaRPr lang="en-US" altLang="ja-JP" sz="2000" dirty="0">
              <a:solidFill>
                <a:srgbClr val="000000"/>
              </a:solidFill>
              <a:latin typeface="Tahoma" pitchFamily="34" charset="0"/>
            </a:endParaRPr>
          </a:p>
        </p:txBody>
      </p:sp>
      <p:sp>
        <p:nvSpPr>
          <p:cNvPr id="28" name="Text Box 1031"/>
          <p:cNvSpPr txBox="1">
            <a:spLocks noChangeArrowheads="1"/>
          </p:cNvSpPr>
          <p:nvPr/>
        </p:nvSpPr>
        <p:spPr bwMode="auto">
          <a:xfrm>
            <a:off x="6319987" y="2276872"/>
            <a:ext cx="2447925" cy="701675"/>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1400" dirty="0">
                <a:solidFill>
                  <a:srgbClr val="000000"/>
                </a:solidFill>
                <a:latin typeface="Tahoma" pitchFamily="34" charset="0"/>
              </a:rPr>
              <a:t>1001 </a:t>
            </a:r>
            <a:r>
              <a:rPr lang="en-US" altLang="ja-JP" sz="1400" dirty="0" err="1">
                <a:solidFill>
                  <a:srgbClr val="000000"/>
                </a:solidFill>
                <a:latin typeface="Tahoma" pitchFamily="34" charset="0"/>
              </a:rPr>
              <a:t>px</a:t>
            </a:r>
            <a:r>
              <a:rPr lang="en-US" altLang="ja-JP" sz="1400" dirty="0">
                <a:solidFill>
                  <a:srgbClr val="000000"/>
                </a:solidFill>
                <a:latin typeface="Tahoma" pitchFamily="34" charset="0"/>
              </a:rPr>
              <a:t> 0.00000*c1-c2 </a:t>
            </a:r>
          </a:p>
          <a:p>
            <a:pPr eaLnBrk="1" hangingPunct="1">
              <a:spcBef>
                <a:spcPct val="0"/>
              </a:spcBef>
              <a:buFontTx/>
              <a:buNone/>
            </a:pPr>
            <a:r>
              <a:rPr lang="en-US" altLang="ja-JP" sz="1400" dirty="0">
                <a:solidFill>
                  <a:srgbClr val="000000"/>
                </a:solidFill>
                <a:latin typeface="Tahoma" pitchFamily="34" charset="0"/>
              </a:rPr>
              <a:t>2001 </a:t>
            </a:r>
            <a:r>
              <a:rPr lang="en-US" altLang="ja-JP" sz="1400" dirty="0" err="1">
                <a:solidFill>
                  <a:srgbClr val="000000"/>
                </a:solidFill>
                <a:latin typeface="Tahoma" pitchFamily="34" charset="0"/>
              </a:rPr>
              <a:t>px</a:t>
            </a:r>
            <a:r>
              <a:rPr lang="en-US" altLang="ja-JP" sz="1400" dirty="0">
                <a:solidFill>
                  <a:srgbClr val="000000"/>
                </a:solidFill>
                <a:latin typeface="Tahoma" pitchFamily="34" charset="0"/>
              </a:rPr>
              <a:t> 0.00000*c1 </a:t>
            </a:r>
          </a:p>
          <a:p>
            <a:pPr eaLnBrk="1" hangingPunct="1">
              <a:spcBef>
                <a:spcPct val="0"/>
              </a:spcBef>
              <a:buFontTx/>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p:txBody>
      </p:sp>
      <p:sp>
        <p:nvSpPr>
          <p:cNvPr id="30" name="Text Box 1031"/>
          <p:cNvSpPr txBox="1">
            <a:spLocks noChangeArrowheads="1"/>
          </p:cNvSpPr>
          <p:nvPr/>
        </p:nvSpPr>
        <p:spPr bwMode="auto">
          <a:xfrm>
            <a:off x="6319988" y="3738831"/>
            <a:ext cx="2447925" cy="936104"/>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pl-PL" altLang="ja-JP" sz="1400" dirty="0">
                <a:solidFill>
                  <a:srgbClr val="000000"/>
                </a:solidFill>
                <a:latin typeface="Tahoma" pitchFamily="34" charset="0"/>
              </a:rPr>
              <a:t>3000 py c8 </a:t>
            </a:r>
          </a:p>
          <a:p>
            <a:pPr eaLnBrk="1" hangingPunct="1">
              <a:spcBef>
                <a:spcPct val="0"/>
              </a:spcBef>
              <a:buFontTx/>
              <a:buNone/>
            </a:pPr>
            <a:r>
              <a:rPr lang="pl-PL" altLang="ja-JP" sz="1400" dirty="0">
                <a:solidFill>
                  <a:srgbClr val="000000"/>
                </a:solidFill>
                <a:latin typeface="Tahoma" pitchFamily="34" charset="0"/>
              </a:rPr>
              <a:t>3001 py c8+c5*1 </a:t>
            </a:r>
          </a:p>
          <a:p>
            <a:pPr eaLnBrk="1" hangingPunct="1">
              <a:spcBef>
                <a:spcPct val="0"/>
              </a:spcBef>
              <a:buFontTx/>
              <a:buNone/>
            </a:pPr>
            <a:r>
              <a:rPr lang="pl-PL" altLang="ja-JP" sz="1400" dirty="0">
                <a:solidFill>
                  <a:srgbClr val="000000"/>
                </a:solidFill>
                <a:latin typeface="Tahoma" pitchFamily="34" charset="0"/>
              </a:rPr>
              <a:t>3002 py c8+c5*2 </a:t>
            </a:r>
          </a:p>
          <a:p>
            <a:pPr eaLnBrk="1" hangingPunct="1">
              <a:spcBef>
                <a:spcPct val="0"/>
              </a:spcBef>
              <a:buFontTx/>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p:txBody>
      </p:sp>
      <p:sp>
        <p:nvSpPr>
          <p:cNvPr id="31" name="Text Box 1031"/>
          <p:cNvSpPr txBox="1">
            <a:spLocks noChangeArrowheads="1"/>
          </p:cNvSpPr>
          <p:nvPr/>
        </p:nvSpPr>
        <p:spPr bwMode="auto">
          <a:xfrm>
            <a:off x="6337848" y="5425068"/>
            <a:ext cx="2447925" cy="576064"/>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pl-PL" altLang="ja-JP" sz="1400" dirty="0">
                <a:solidFill>
                  <a:srgbClr val="000000"/>
                </a:solidFill>
                <a:latin typeface="Tahoma" pitchFamily="34" charset="0"/>
              </a:rPr>
              <a:t>4001 pz c9 </a:t>
            </a:r>
          </a:p>
          <a:p>
            <a:pPr eaLnBrk="1" hangingPunct="1">
              <a:spcBef>
                <a:spcPct val="0"/>
              </a:spcBef>
              <a:buFontTx/>
              <a:buNone/>
            </a:pPr>
            <a:r>
              <a:rPr lang="pl-PL" altLang="ja-JP" sz="1400" dirty="0">
                <a:solidFill>
                  <a:srgbClr val="000000"/>
                </a:solidFill>
                <a:latin typeface="Tahoma" pitchFamily="34" charset="0"/>
              </a:rPr>
              <a:t>4002 pz c9+c3 </a:t>
            </a:r>
          </a:p>
        </p:txBody>
      </p:sp>
      <p:sp>
        <p:nvSpPr>
          <p:cNvPr id="32" name="Text Box 1030"/>
          <p:cNvSpPr txBox="1">
            <a:spLocks noChangeArrowheads="1"/>
          </p:cNvSpPr>
          <p:nvPr/>
        </p:nvSpPr>
        <p:spPr bwMode="auto">
          <a:xfrm>
            <a:off x="6171909" y="5013176"/>
            <a:ext cx="1428596" cy="400110"/>
          </a:xfrm>
          <a:prstGeom prst="rect">
            <a:avLst/>
          </a:prstGeom>
          <a:solidFill>
            <a:schemeClr val="bg1"/>
          </a:solidFill>
          <a:ln w="19050">
            <a:solidFill>
              <a:schemeClr val="tx1"/>
            </a:solid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2000" dirty="0" err="1" smtClean="0">
                <a:solidFill>
                  <a:srgbClr val="000000"/>
                </a:solidFill>
              </a:rPr>
              <a:t>surfacez.inp</a:t>
            </a:r>
            <a:endParaRPr lang="en-US" altLang="ja-JP" sz="2000" dirty="0">
              <a:solidFill>
                <a:srgbClr val="000000"/>
              </a:solidFill>
              <a:latin typeface="Tahoma" pitchFamily="34" charset="0"/>
            </a:endParaRPr>
          </a:p>
        </p:txBody>
      </p:sp>
      <p:sp>
        <p:nvSpPr>
          <p:cNvPr id="34" name="Text Box 1030"/>
          <p:cNvSpPr txBox="1">
            <a:spLocks noChangeArrowheads="1"/>
          </p:cNvSpPr>
          <p:nvPr/>
        </p:nvSpPr>
        <p:spPr bwMode="auto">
          <a:xfrm>
            <a:off x="6164362" y="3338721"/>
            <a:ext cx="1426353" cy="400110"/>
          </a:xfrm>
          <a:prstGeom prst="rect">
            <a:avLst/>
          </a:prstGeom>
          <a:solidFill>
            <a:schemeClr val="bg1"/>
          </a:solidFill>
          <a:ln w="19050">
            <a:solidFill>
              <a:schemeClr val="tx1"/>
            </a:solid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2000" dirty="0" err="1" smtClean="0">
                <a:solidFill>
                  <a:srgbClr val="000000"/>
                </a:solidFill>
              </a:rPr>
              <a:t>surfacey.inp</a:t>
            </a:r>
            <a:endParaRPr lang="en-US" altLang="ja-JP" sz="2000" dirty="0">
              <a:solidFill>
                <a:srgbClr val="000000"/>
              </a:solidFill>
              <a:latin typeface="Tahoma" pitchFamily="34" charset="0"/>
            </a:endParaRPr>
          </a:p>
        </p:txBody>
      </p:sp>
      <p:cxnSp>
        <p:nvCxnSpPr>
          <p:cNvPr id="35" name="直線コネクタ 34"/>
          <p:cNvCxnSpPr/>
          <p:nvPr/>
        </p:nvCxnSpPr>
        <p:spPr>
          <a:xfrm flipV="1">
            <a:off x="1917998" y="2132856"/>
            <a:ext cx="4166890" cy="3109200"/>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1835696" y="3538776"/>
            <a:ext cx="4249192" cy="1889473"/>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1927895" y="5242055"/>
            <a:ext cx="4156993" cy="413644"/>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0" name="テキスト ボックス 5"/>
          <p:cNvSpPr txBox="1">
            <a:spLocks noChangeArrowheads="1"/>
          </p:cNvSpPr>
          <p:nvPr/>
        </p:nvSpPr>
        <p:spPr bwMode="auto">
          <a:xfrm>
            <a:off x="4139952" y="3447646"/>
            <a:ext cx="1512168" cy="2031325"/>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マルチリーフコリメーターの</a:t>
            </a:r>
            <a:r>
              <a:rPr lang="en-US" altLang="ja-JP" sz="1800" dirty="0" smtClean="0"/>
              <a:t>1</a:t>
            </a:r>
            <a:r>
              <a:rPr lang="ja-JP" altLang="en-US" sz="1800" dirty="0" smtClean="0"/>
              <a:t>葉</a:t>
            </a:r>
            <a:r>
              <a:rPr lang="en-US" altLang="ja-JP" sz="1800" dirty="0" smtClean="0"/>
              <a:t>1</a:t>
            </a:r>
            <a:r>
              <a:rPr lang="ja-JP" altLang="en-US" sz="1800" dirty="0" smtClean="0"/>
              <a:t>葉の</a:t>
            </a:r>
            <a:r>
              <a:rPr lang="en-US" altLang="ja-JP" sz="1800" dirty="0" err="1" smtClean="0"/>
              <a:t>x,y,z</a:t>
            </a:r>
            <a:r>
              <a:rPr lang="ja-JP" altLang="en-US" sz="1800" dirty="0" smtClean="0"/>
              <a:t>座標に関する情報がまとめられている</a:t>
            </a:r>
            <a:endParaRPr lang="en-US" altLang="ja-JP" sz="1800" dirty="0"/>
          </a:p>
        </p:txBody>
      </p:sp>
    </p:spTree>
    <p:extLst>
      <p:ext uri="{BB962C8B-B14F-4D97-AF65-F5344CB8AC3E}">
        <p14:creationId xmlns:p14="http://schemas.microsoft.com/office/powerpoint/2010/main" val="817207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1205"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E5DC43FF-6171-43B0-A714-063D7B6A2123}" type="slidenum">
              <a:rPr lang="en-US" altLang="ja-JP" sz="2400">
                <a:solidFill>
                  <a:srgbClr val="000000"/>
                </a:solidFill>
                <a:latin typeface="Tahoma" pitchFamily="34" charset="0"/>
              </a:rPr>
              <a:pPr algn="ctr" eaLnBrk="1" hangingPunct="1">
                <a:spcBef>
                  <a:spcPct val="50000"/>
                </a:spcBef>
                <a:buFontTx/>
                <a:buNone/>
              </a:pPr>
              <a:t>21</a:t>
            </a:fld>
            <a:endParaRPr lang="en-US" altLang="ja-JP" sz="2400">
              <a:solidFill>
                <a:srgbClr val="000000"/>
              </a:solidFill>
              <a:latin typeface="Tahoma" pitchFamily="34" charset="0"/>
            </a:endParaRPr>
          </a:p>
        </p:txBody>
      </p:sp>
      <p:sp>
        <p:nvSpPr>
          <p:cNvPr id="51207"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Geometry</a:t>
            </a:r>
          </a:p>
        </p:txBody>
      </p:sp>
      <p:sp>
        <p:nvSpPr>
          <p:cNvPr id="51208" name="テキスト ボックス 8"/>
          <p:cNvSpPr txBox="1">
            <a:spLocks noChangeArrowheads="1"/>
          </p:cNvSpPr>
          <p:nvPr/>
        </p:nvSpPr>
        <p:spPr bwMode="auto">
          <a:xfrm>
            <a:off x="1243187" y="908720"/>
            <a:ext cx="6534150"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マルチリーフコリメーターの形状を確認しましょう。</a:t>
            </a:r>
            <a:endParaRPr lang="ja-JP" altLang="en-US" sz="2400" dirty="0">
              <a:solidFill>
                <a:srgbClr val="000000"/>
              </a:solidFill>
            </a:endParaRPr>
          </a:p>
        </p:txBody>
      </p:sp>
      <p:sp>
        <p:nvSpPr>
          <p:cNvPr id="51211" name="Text Box 1030"/>
          <p:cNvSpPr txBox="1">
            <a:spLocks noChangeArrowheads="1"/>
          </p:cNvSpPr>
          <p:nvPr/>
        </p:nvSpPr>
        <p:spPr bwMode="auto">
          <a:xfrm>
            <a:off x="251520" y="1576876"/>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33" name="Rectangle 2"/>
          <p:cNvSpPr txBox="1">
            <a:spLocks noChangeArrowheads="1"/>
          </p:cNvSpPr>
          <p:nvPr/>
        </p:nvSpPr>
        <p:spPr bwMode="auto">
          <a:xfrm>
            <a:off x="1187624" y="-99392"/>
            <a:ext cx="67451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dirty="0" smtClean="0">
                <a:solidFill>
                  <a:srgbClr val="000000"/>
                </a:solidFill>
                <a:latin typeface="Century Gothic" pitchFamily="34" charset="0"/>
              </a:rPr>
              <a:t>マルチリーフコリメーター</a:t>
            </a:r>
            <a:endParaRPr lang="en-US" altLang="ja-JP" sz="4800" dirty="0">
              <a:solidFill>
                <a:srgbClr val="000000"/>
              </a:solidFill>
              <a:latin typeface="Century Gothic" pitchFamily="34" charset="0"/>
            </a:endParaRPr>
          </a:p>
        </p:txBody>
      </p:sp>
      <p:sp>
        <p:nvSpPr>
          <p:cNvPr id="36" name="Text Box 1031"/>
          <p:cNvSpPr txBox="1">
            <a:spLocks noChangeArrowheads="1"/>
          </p:cNvSpPr>
          <p:nvPr/>
        </p:nvSpPr>
        <p:spPr bwMode="auto">
          <a:xfrm>
            <a:off x="251520" y="2074847"/>
            <a:ext cx="3312368" cy="2938329"/>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C e l </a:t>
            </a:r>
            <a:r>
              <a:rPr lang="en-US" altLang="ja-JP" sz="1400" dirty="0" err="1">
                <a:solidFill>
                  <a:srgbClr val="000000"/>
                </a:solidFill>
                <a:latin typeface="Tahoma" pitchFamily="34" charset="0"/>
              </a:rPr>
              <a:t>l</a:t>
            </a:r>
            <a:r>
              <a:rPr lang="en-US" altLang="ja-JP" sz="1400" dirty="0">
                <a:solidFill>
                  <a:srgbClr val="000000"/>
                </a:solidFill>
                <a:latin typeface="Tahoma" pitchFamily="34" charset="0"/>
              </a:rPr>
              <a:t> ]</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None/>
            </a:pPr>
            <a:r>
              <a:rPr lang="en-US" altLang="ja-JP" sz="1400" dirty="0">
                <a:solidFill>
                  <a:srgbClr val="000000"/>
                </a:solidFill>
                <a:latin typeface="Tahoma" pitchFamily="34" charset="0"/>
              </a:rPr>
              <a:t>$ Universe 2</a:t>
            </a:r>
          </a:p>
          <a:p>
            <a:pPr eaLnBrk="1" hangingPunct="1">
              <a:spcBef>
                <a:spcPct val="0"/>
              </a:spcBef>
              <a:buNone/>
            </a:pPr>
            <a:r>
              <a:rPr lang="en-US" altLang="ja-JP" sz="1400" dirty="0" smtClean="0">
                <a:solidFill>
                  <a:srgbClr val="000000"/>
                </a:solidFill>
                <a:latin typeface="Tahoma" pitchFamily="34" charset="0"/>
              </a:rPr>
              <a:t>901        </a:t>
            </a:r>
            <a:r>
              <a:rPr lang="en-US" altLang="ja-JP" sz="1400" dirty="0">
                <a:solidFill>
                  <a:srgbClr val="000000"/>
                </a:solidFill>
                <a:latin typeface="Tahoma" pitchFamily="34" charset="0"/>
              </a:rPr>
              <a:t>0       -901 fill=1 </a:t>
            </a:r>
            <a:r>
              <a:rPr lang="en-US" altLang="ja-JP" sz="1400" dirty="0" err="1">
                <a:solidFill>
                  <a:srgbClr val="000000"/>
                </a:solidFill>
                <a:latin typeface="Tahoma" pitchFamily="34" charset="0"/>
              </a:rPr>
              <a:t>trcl</a:t>
            </a:r>
            <a:r>
              <a:rPr lang="en-US" altLang="ja-JP" sz="1400" dirty="0">
                <a:solidFill>
                  <a:srgbClr val="000000"/>
                </a:solidFill>
                <a:latin typeface="Tahoma" pitchFamily="34" charset="0"/>
              </a:rPr>
              <a:t>=2 </a:t>
            </a:r>
            <a:r>
              <a:rPr lang="en-US" altLang="ja-JP" sz="1400" dirty="0" smtClean="0">
                <a:solidFill>
                  <a:srgbClr val="000000"/>
                </a:solidFill>
                <a:latin typeface="Tahoma" pitchFamily="34" charset="0"/>
              </a:rPr>
              <a:t>u=2</a:t>
            </a:r>
          </a:p>
          <a:p>
            <a:pPr eaLnBrk="1" hangingPunct="1">
              <a:spcBef>
                <a:spcPct val="0"/>
              </a:spcBef>
              <a:buNone/>
            </a:pPr>
            <a:r>
              <a:rPr lang="en-US" altLang="ja-JP" sz="1400" dirty="0" smtClean="0">
                <a:solidFill>
                  <a:srgbClr val="000000"/>
                </a:solidFill>
                <a:latin typeface="Tahoma" pitchFamily="34" charset="0"/>
              </a:rPr>
              <a:t>900        2 </a:t>
            </a:r>
            <a:r>
              <a:rPr lang="en-US" altLang="ja-JP" sz="1400" dirty="0">
                <a:solidFill>
                  <a:srgbClr val="000000"/>
                </a:solidFill>
                <a:latin typeface="Tahoma" pitchFamily="34" charset="0"/>
              </a:rPr>
              <a:t>-1.20e-3  -999 #901 </a:t>
            </a:r>
            <a:r>
              <a:rPr lang="en-US" altLang="ja-JP" sz="1400" dirty="0" smtClean="0">
                <a:solidFill>
                  <a:srgbClr val="000000"/>
                </a:solidFill>
                <a:latin typeface="Tahoma" pitchFamily="34" charset="0"/>
              </a:rPr>
              <a:t>u=2</a:t>
            </a:r>
          </a:p>
          <a:p>
            <a:pPr eaLnBrk="1" hangingPunct="1">
              <a:spcBef>
                <a:spcPct val="0"/>
              </a:spcBef>
              <a:buNone/>
            </a:pP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Universe 1</a:t>
            </a:r>
          </a:p>
          <a:p>
            <a:pPr eaLnBrk="1" hangingPunct="1">
              <a:spcBef>
                <a:spcPct val="0"/>
              </a:spcBef>
              <a:buNone/>
            </a:pPr>
            <a:r>
              <a:rPr lang="en-US" altLang="ja-JP" sz="1400" dirty="0" smtClean="0">
                <a:solidFill>
                  <a:srgbClr val="000000"/>
                </a:solidFill>
                <a:latin typeface="Tahoma" pitchFamily="34" charset="0"/>
              </a:rPr>
              <a:t>1000       </a:t>
            </a:r>
            <a:r>
              <a:rPr lang="en-US" altLang="ja-JP" sz="1400" dirty="0">
                <a:solidFill>
                  <a:srgbClr val="000000"/>
                </a:solidFill>
                <a:latin typeface="Tahoma" pitchFamily="34" charset="0"/>
              </a:rPr>
              <a:t>2 -1.20e-3  -</a:t>
            </a:r>
            <a:r>
              <a:rPr lang="en-US" altLang="ja-JP" sz="1400" dirty="0" smtClean="0">
                <a:solidFill>
                  <a:srgbClr val="000000"/>
                </a:solidFill>
                <a:latin typeface="Tahoma" pitchFamily="34" charset="0"/>
              </a:rPr>
              <a:t>999</a:t>
            </a:r>
          </a:p>
          <a:p>
            <a:pPr eaLnBrk="1" hangingPunct="1">
              <a:spcBef>
                <a:spcPct val="0"/>
              </a:spcBef>
              <a:buNone/>
            </a:pPr>
            <a:r>
              <a:rPr lang="en-US" altLang="ja-JP" sz="1400" dirty="0" err="1" smtClean="0">
                <a:solidFill>
                  <a:srgbClr val="000000"/>
                </a:solidFill>
                <a:latin typeface="Tahoma" pitchFamily="34" charset="0"/>
              </a:rPr>
              <a:t>infl</a:t>
            </a: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RemovedCell.inp</a:t>
            </a:r>
            <a:r>
              <a:rPr lang="en-US" altLang="ja-JP" sz="1400" dirty="0">
                <a:solidFill>
                  <a:srgbClr val="000000"/>
                </a:solidFill>
                <a:latin typeface="Tahoma" pitchFamily="34" charset="0"/>
              </a:rPr>
              <a:t>}</a:t>
            </a:r>
          </a:p>
          <a:p>
            <a:pPr eaLnBrk="1" hangingPunct="1">
              <a:spcBef>
                <a:spcPct val="0"/>
              </a:spcBef>
              <a:buNone/>
            </a:pPr>
            <a:r>
              <a:rPr lang="en-US" altLang="ja-JP" sz="1400" dirty="0">
                <a:solidFill>
                  <a:srgbClr val="000000"/>
                </a:solidFill>
                <a:latin typeface="Tahoma" pitchFamily="34" charset="0"/>
              </a:rPr>
              <a:t>     #2001 #2002</a:t>
            </a:r>
          </a:p>
          <a:p>
            <a:pPr eaLnBrk="1" hangingPunct="1">
              <a:spcBef>
                <a:spcPct val="0"/>
              </a:spcBef>
              <a:buNone/>
            </a:pPr>
            <a:r>
              <a:rPr lang="en-US" altLang="ja-JP" sz="1400" dirty="0">
                <a:solidFill>
                  <a:srgbClr val="000000"/>
                </a:solidFill>
                <a:latin typeface="Tahoma" pitchFamily="34" charset="0"/>
              </a:rPr>
              <a:t>     u=1</a:t>
            </a:r>
          </a:p>
          <a:p>
            <a:pPr eaLnBrk="1" hangingPunct="1">
              <a:spcBef>
                <a:spcPct val="0"/>
              </a:spcBef>
              <a:buNone/>
            </a:pPr>
            <a:r>
              <a:rPr lang="en-US" altLang="ja-JP" sz="1400" dirty="0" err="1">
                <a:solidFill>
                  <a:srgbClr val="000000"/>
                </a:solidFill>
                <a:latin typeface="Tahoma" pitchFamily="34" charset="0"/>
              </a:rPr>
              <a:t>infl</a:t>
            </a: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cell.inp</a:t>
            </a:r>
            <a:r>
              <a:rPr lang="en-US" altLang="ja-JP" sz="1400" dirty="0">
                <a:solidFill>
                  <a:srgbClr val="000000"/>
                </a:solidFill>
                <a:latin typeface="Tahoma" pitchFamily="34" charset="0"/>
              </a:rPr>
              <a:t>}</a:t>
            </a:r>
          </a:p>
          <a:p>
            <a:pPr eaLnBrk="1" hangingPunct="1">
              <a:spcBef>
                <a:spcPct val="0"/>
              </a:spcBef>
              <a:buNone/>
            </a:pPr>
            <a:r>
              <a:rPr lang="en-US" altLang="ja-JP" sz="1400" dirty="0" smtClean="0">
                <a:solidFill>
                  <a:srgbClr val="000000"/>
                </a:solidFill>
                <a:latin typeface="Tahoma" pitchFamily="34" charset="0"/>
              </a:rPr>
              <a:t>2001       </a:t>
            </a:r>
            <a:r>
              <a:rPr lang="en-US" altLang="ja-JP" sz="1400" dirty="0">
                <a:solidFill>
                  <a:srgbClr val="000000"/>
                </a:solidFill>
                <a:latin typeface="Tahoma" pitchFamily="34" charset="0"/>
              </a:rPr>
              <a:t>3 -11.34  -501 u=1</a:t>
            </a:r>
          </a:p>
          <a:p>
            <a:pPr eaLnBrk="1" hangingPunct="1">
              <a:spcBef>
                <a:spcPct val="0"/>
              </a:spcBef>
              <a:buNone/>
            </a:pPr>
            <a:r>
              <a:rPr lang="en-US" altLang="ja-JP" sz="1400" dirty="0" smtClean="0">
                <a:solidFill>
                  <a:srgbClr val="000000"/>
                </a:solidFill>
                <a:latin typeface="Tahoma" pitchFamily="34" charset="0"/>
              </a:rPr>
              <a:t>2002       </a:t>
            </a:r>
            <a:r>
              <a:rPr lang="en-US" altLang="ja-JP" sz="1400" dirty="0">
                <a:solidFill>
                  <a:srgbClr val="000000"/>
                </a:solidFill>
                <a:latin typeface="Tahoma" pitchFamily="34" charset="0"/>
              </a:rPr>
              <a:t>3 -11.34  -502 </a:t>
            </a:r>
            <a:r>
              <a:rPr lang="en-US" altLang="ja-JP" sz="1400" dirty="0" smtClean="0">
                <a:solidFill>
                  <a:srgbClr val="000000"/>
                </a:solidFill>
                <a:latin typeface="Tahoma" pitchFamily="34" charset="0"/>
              </a:rPr>
              <a:t>u=1</a:t>
            </a:r>
          </a:p>
          <a:p>
            <a:pPr eaLnBrk="1" hangingPunct="1">
              <a:spcBef>
                <a:spcPct val="0"/>
              </a:spcBef>
              <a:buNone/>
            </a:pPr>
            <a:endParaRPr lang="en-US" altLang="ja-JP" sz="1400" dirty="0">
              <a:solidFill>
                <a:srgbClr val="000000"/>
              </a:solidFill>
              <a:latin typeface="Tahoma" pitchFamily="34" charset="0"/>
            </a:endParaRPr>
          </a:p>
        </p:txBody>
      </p:sp>
      <p:sp>
        <p:nvSpPr>
          <p:cNvPr id="26" name="Text Box 1030"/>
          <p:cNvSpPr txBox="1">
            <a:spLocks noChangeArrowheads="1"/>
          </p:cNvSpPr>
          <p:nvPr/>
        </p:nvSpPr>
        <p:spPr bwMode="auto">
          <a:xfrm>
            <a:off x="6147691" y="1876762"/>
            <a:ext cx="1443024" cy="400110"/>
          </a:xfrm>
          <a:prstGeom prst="rect">
            <a:avLst/>
          </a:prstGeom>
          <a:solidFill>
            <a:schemeClr val="bg1"/>
          </a:solidFill>
          <a:ln w="19050">
            <a:solidFill>
              <a:schemeClr val="tx1"/>
            </a:solid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2000" dirty="0" err="1">
                <a:solidFill>
                  <a:srgbClr val="000000"/>
                </a:solidFill>
              </a:rPr>
              <a:t>s</a:t>
            </a:r>
            <a:r>
              <a:rPr lang="en-US" altLang="ja-JP" sz="2000" dirty="0" err="1" smtClean="0">
                <a:solidFill>
                  <a:srgbClr val="000000"/>
                </a:solidFill>
              </a:rPr>
              <a:t>urfacex.inp</a:t>
            </a:r>
            <a:endParaRPr lang="en-US" altLang="ja-JP" sz="2000" dirty="0">
              <a:solidFill>
                <a:srgbClr val="000000"/>
              </a:solidFill>
              <a:latin typeface="Tahoma" pitchFamily="34" charset="0"/>
            </a:endParaRPr>
          </a:p>
        </p:txBody>
      </p:sp>
      <p:sp>
        <p:nvSpPr>
          <p:cNvPr id="28" name="Text Box 1031"/>
          <p:cNvSpPr txBox="1">
            <a:spLocks noChangeArrowheads="1"/>
          </p:cNvSpPr>
          <p:nvPr/>
        </p:nvSpPr>
        <p:spPr bwMode="auto">
          <a:xfrm>
            <a:off x="6319987" y="2276872"/>
            <a:ext cx="2447925" cy="701675"/>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1400" dirty="0">
                <a:solidFill>
                  <a:srgbClr val="000000"/>
                </a:solidFill>
                <a:latin typeface="Tahoma" pitchFamily="34" charset="0"/>
              </a:rPr>
              <a:t>1001 </a:t>
            </a:r>
            <a:r>
              <a:rPr lang="en-US" altLang="ja-JP" sz="1400" dirty="0" err="1">
                <a:solidFill>
                  <a:srgbClr val="000000"/>
                </a:solidFill>
                <a:latin typeface="Tahoma" pitchFamily="34" charset="0"/>
              </a:rPr>
              <a:t>px</a:t>
            </a:r>
            <a:r>
              <a:rPr lang="en-US" altLang="ja-JP" sz="1400" dirty="0">
                <a:solidFill>
                  <a:srgbClr val="000000"/>
                </a:solidFill>
                <a:latin typeface="Tahoma" pitchFamily="34" charset="0"/>
              </a:rPr>
              <a:t> 0.00000*c1-c2 </a:t>
            </a:r>
          </a:p>
          <a:p>
            <a:pPr eaLnBrk="1" hangingPunct="1">
              <a:spcBef>
                <a:spcPct val="0"/>
              </a:spcBef>
              <a:buFontTx/>
              <a:buNone/>
            </a:pPr>
            <a:r>
              <a:rPr lang="en-US" altLang="ja-JP" sz="1400" dirty="0">
                <a:solidFill>
                  <a:srgbClr val="000000"/>
                </a:solidFill>
                <a:latin typeface="Tahoma" pitchFamily="34" charset="0"/>
              </a:rPr>
              <a:t>2001 </a:t>
            </a:r>
            <a:r>
              <a:rPr lang="en-US" altLang="ja-JP" sz="1400" dirty="0" err="1">
                <a:solidFill>
                  <a:srgbClr val="000000"/>
                </a:solidFill>
                <a:latin typeface="Tahoma" pitchFamily="34" charset="0"/>
              </a:rPr>
              <a:t>px</a:t>
            </a:r>
            <a:r>
              <a:rPr lang="en-US" altLang="ja-JP" sz="1400" dirty="0">
                <a:solidFill>
                  <a:srgbClr val="000000"/>
                </a:solidFill>
                <a:latin typeface="Tahoma" pitchFamily="34" charset="0"/>
              </a:rPr>
              <a:t> 0.00000*c1 </a:t>
            </a:r>
          </a:p>
          <a:p>
            <a:pPr eaLnBrk="1" hangingPunct="1">
              <a:spcBef>
                <a:spcPct val="0"/>
              </a:spcBef>
              <a:buFontTx/>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p:txBody>
      </p:sp>
      <p:sp>
        <p:nvSpPr>
          <p:cNvPr id="30" name="Text Box 1031"/>
          <p:cNvSpPr txBox="1">
            <a:spLocks noChangeArrowheads="1"/>
          </p:cNvSpPr>
          <p:nvPr/>
        </p:nvSpPr>
        <p:spPr bwMode="auto">
          <a:xfrm>
            <a:off x="6319988" y="3738831"/>
            <a:ext cx="2447925" cy="936104"/>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pl-PL" altLang="ja-JP" sz="1400" dirty="0">
                <a:solidFill>
                  <a:srgbClr val="000000"/>
                </a:solidFill>
                <a:latin typeface="Tahoma" pitchFamily="34" charset="0"/>
              </a:rPr>
              <a:t>3000 py c8 </a:t>
            </a:r>
          </a:p>
          <a:p>
            <a:pPr eaLnBrk="1" hangingPunct="1">
              <a:spcBef>
                <a:spcPct val="0"/>
              </a:spcBef>
              <a:buFontTx/>
              <a:buNone/>
            </a:pPr>
            <a:r>
              <a:rPr lang="pl-PL" altLang="ja-JP" sz="1400" dirty="0">
                <a:solidFill>
                  <a:srgbClr val="000000"/>
                </a:solidFill>
                <a:latin typeface="Tahoma" pitchFamily="34" charset="0"/>
              </a:rPr>
              <a:t>3001 py c8+c5*1 </a:t>
            </a:r>
          </a:p>
          <a:p>
            <a:pPr eaLnBrk="1" hangingPunct="1">
              <a:spcBef>
                <a:spcPct val="0"/>
              </a:spcBef>
              <a:buFontTx/>
              <a:buNone/>
            </a:pPr>
            <a:r>
              <a:rPr lang="pl-PL" altLang="ja-JP" sz="1400" dirty="0">
                <a:solidFill>
                  <a:srgbClr val="000000"/>
                </a:solidFill>
                <a:latin typeface="Tahoma" pitchFamily="34" charset="0"/>
              </a:rPr>
              <a:t>3002 py c8+c5*2 </a:t>
            </a:r>
          </a:p>
          <a:p>
            <a:pPr eaLnBrk="1" hangingPunct="1">
              <a:spcBef>
                <a:spcPct val="0"/>
              </a:spcBef>
              <a:buFontTx/>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p:txBody>
      </p:sp>
      <p:sp>
        <p:nvSpPr>
          <p:cNvPr id="31" name="Text Box 1031"/>
          <p:cNvSpPr txBox="1">
            <a:spLocks noChangeArrowheads="1"/>
          </p:cNvSpPr>
          <p:nvPr/>
        </p:nvSpPr>
        <p:spPr bwMode="auto">
          <a:xfrm>
            <a:off x="6337848" y="5425068"/>
            <a:ext cx="2447925" cy="576064"/>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pl-PL" altLang="ja-JP" sz="1400" dirty="0">
                <a:solidFill>
                  <a:srgbClr val="000000"/>
                </a:solidFill>
                <a:latin typeface="Tahoma" pitchFamily="34" charset="0"/>
              </a:rPr>
              <a:t>4001 pz c9 </a:t>
            </a:r>
          </a:p>
          <a:p>
            <a:pPr eaLnBrk="1" hangingPunct="1">
              <a:spcBef>
                <a:spcPct val="0"/>
              </a:spcBef>
              <a:buFontTx/>
              <a:buNone/>
            </a:pPr>
            <a:r>
              <a:rPr lang="pl-PL" altLang="ja-JP" sz="1400" dirty="0">
                <a:solidFill>
                  <a:srgbClr val="000000"/>
                </a:solidFill>
                <a:latin typeface="Tahoma" pitchFamily="34" charset="0"/>
              </a:rPr>
              <a:t>4002 pz c9+c3 </a:t>
            </a:r>
          </a:p>
        </p:txBody>
      </p:sp>
      <p:sp>
        <p:nvSpPr>
          <p:cNvPr id="32" name="Text Box 1030"/>
          <p:cNvSpPr txBox="1">
            <a:spLocks noChangeArrowheads="1"/>
          </p:cNvSpPr>
          <p:nvPr/>
        </p:nvSpPr>
        <p:spPr bwMode="auto">
          <a:xfrm>
            <a:off x="6171909" y="5013176"/>
            <a:ext cx="1428596" cy="400110"/>
          </a:xfrm>
          <a:prstGeom prst="rect">
            <a:avLst/>
          </a:prstGeom>
          <a:solidFill>
            <a:schemeClr val="bg1"/>
          </a:solidFill>
          <a:ln w="19050">
            <a:solidFill>
              <a:schemeClr val="tx1"/>
            </a:solid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2000" dirty="0" err="1" smtClean="0">
                <a:solidFill>
                  <a:srgbClr val="000000"/>
                </a:solidFill>
              </a:rPr>
              <a:t>surfacez.inp</a:t>
            </a:r>
            <a:endParaRPr lang="en-US" altLang="ja-JP" sz="2000" dirty="0">
              <a:solidFill>
                <a:srgbClr val="000000"/>
              </a:solidFill>
              <a:latin typeface="Tahoma" pitchFamily="34" charset="0"/>
            </a:endParaRPr>
          </a:p>
        </p:txBody>
      </p:sp>
      <p:sp>
        <p:nvSpPr>
          <p:cNvPr id="34" name="Text Box 1030"/>
          <p:cNvSpPr txBox="1">
            <a:spLocks noChangeArrowheads="1"/>
          </p:cNvSpPr>
          <p:nvPr/>
        </p:nvSpPr>
        <p:spPr bwMode="auto">
          <a:xfrm>
            <a:off x="6164362" y="3338721"/>
            <a:ext cx="1426353" cy="400110"/>
          </a:xfrm>
          <a:prstGeom prst="rect">
            <a:avLst/>
          </a:prstGeom>
          <a:solidFill>
            <a:schemeClr val="bg1"/>
          </a:solidFill>
          <a:ln w="19050">
            <a:solidFill>
              <a:schemeClr val="tx1"/>
            </a:solid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2000" dirty="0" err="1" smtClean="0">
                <a:solidFill>
                  <a:srgbClr val="000000"/>
                </a:solidFill>
              </a:rPr>
              <a:t>surfacey.inp</a:t>
            </a:r>
            <a:endParaRPr lang="en-US" altLang="ja-JP" sz="2000" dirty="0">
              <a:solidFill>
                <a:srgbClr val="000000"/>
              </a:solidFill>
              <a:latin typeface="Tahoma" pitchFamily="34" charset="0"/>
            </a:endParaRPr>
          </a:p>
        </p:txBody>
      </p:sp>
      <p:sp>
        <p:nvSpPr>
          <p:cNvPr id="20" name="Text Box 1030"/>
          <p:cNvSpPr txBox="1">
            <a:spLocks noChangeArrowheads="1"/>
          </p:cNvSpPr>
          <p:nvPr/>
        </p:nvSpPr>
        <p:spPr bwMode="auto">
          <a:xfrm>
            <a:off x="479288" y="5104746"/>
            <a:ext cx="977319"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2000" dirty="0" err="1" smtClean="0">
                <a:solidFill>
                  <a:srgbClr val="000000"/>
                </a:solidFill>
                <a:latin typeface="Tahoma" pitchFamily="34" charset="0"/>
              </a:rPr>
              <a:t>cell.inp</a:t>
            </a:r>
            <a:endParaRPr lang="en-US" altLang="ja-JP" sz="2000" dirty="0">
              <a:solidFill>
                <a:srgbClr val="000000"/>
              </a:solidFill>
              <a:latin typeface="Tahoma" pitchFamily="34" charset="0"/>
            </a:endParaRPr>
          </a:p>
        </p:txBody>
      </p:sp>
      <p:sp>
        <p:nvSpPr>
          <p:cNvPr id="21" name="Text Box 1031"/>
          <p:cNvSpPr txBox="1">
            <a:spLocks noChangeArrowheads="1"/>
          </p:cNvSpPr>
          <p:nvPr/>
        </p:nvSpPr>
        <p:spPr bwMode="auto">
          <a:xfrm>
            <a:off x="611560" y="5539470"/>
            <a:ext cx="4696965" cy="790240"/>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pl-PL" altLang="ja-JP" sz="1400" dirty="0">
                <a:solidFill>
                  <a:srgbClr val="000000"/>
                </a:solidFill>
                <a:latin typeface="Tahoma" pitchFamily="34" charset="0"/>
              </a:rPr>
              <a:t>1001 3 -11.34 1001 -2001 3000 -3001 4001 -4002 u=1 </a:t>
            </a:r>
          </a:p>
          <a:p>
            <a:pPr eaLnBrk="1" hangingPunct="1">
              <a:spcBef>
                <a:spcPct val="0"/>
              </a:spcBef>
              <a:buFontTx/>
              <a:buNone/>
            </a:pPr>
            <a:r>
              <a:rPr lang="pl-PL" altLang="ja-JP" sz="1400" dirty="0">
                <a:solidFill>
                  <a:srgbClr val="000000"/>
                </a:solidFill>
                <a:latin typeface="Tahoma" pitchFamily="34" charset="0"/>
              </a:rPr>
              <a:t>1002 3 -11.34 1002 -2002 3000 -3001 4001 -4002 u=1 </a:t>
            </a:r>
          </a:p>
          <a:p>
            <a:pPr eaLnBrk="1" hangingPunct="1">
              <a:spcBef>
                <a:spcPct val="0"/>
              </a:spcBef>
              <a:buFontTx/>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p:txBody>
      </p:sp>
      <p:sp>
        <p:nvSpPr>
          <p:cNvPr id="22" name="Text Box 1030"/>
          <p:cNvSpPr txBox="1">
            <a:spLocks noChangeArrowheads="1"/>
          </p:cNvSpPr>
          <p:nvPr/>
        </p:nvSpPr>
        <p:spPr bwMode="auto">
          <a:xfrm>
            <a:off x="3005571" y="1547095"/>
            <a:ext cx="2049462" cy="400050"/>
          </a:xfrm>
          <a:prstGeom prst="rect">
            <a:avLst/>
          </a:prstGeom>
          <a:solidFill>
            <a:schemeClr val="bg1"/>
          </a:solidFill>
          <a:ln w="19050">
            <a:solidFill>
              <a:schemeClr val="tx1"/>
            </a:solid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2000">
                <a:solidFill>
                  <a:srgbClr val="000000"/>
                </a:solidFill>
              </a:rPr>
              <a:t>RemovedCell.inp </a:t>
            </a:r>
            <a:endParaRPr lang="en-US" altLang="ja-JP" sz="2000">
              <a:solidFill>
                <a:srgbClr val="000000"/>
              </a:solidFill>
              <a:latin typeface="Tahoma" pitchFamily="34" charset="0"/>
            </a:endParaRPr>
          </a:p>
        </p:txBody>
      </p:sp>
      <p:sp>
        <p:nvSpPr>
          <p:cNvPr id="23" name="円/楕円 22"/>
          <p:cNvSpPr/>
          <p:nvPr/>
        </p:nvSpPr>
        <p:spPr>
          <a:xfrm>
            <a:off x="6084888" y="2276872"/>
            <a:ext cx="1007392" cy="37242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4" name="直線コネクタ 23"/>
          <p:cNvCxnSpPr/>
          <p:nvPr/>
        </p:nvCxnSpPr>
        <p:spPr>
          <a:xfrm flipH="1">
            <a:off x="3703663" y="4005064"/>
            <a:ext cx="2381225" cy="1499793"/>
          </a:xfrm>
          <a:prstGeom prst="line">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5"/>
          <p:cNvSpPr txBox="1">
            <a:spLocks noChangeArrowheads="1"/>
          </p:cNvSpPr>
          <p:nvPr/>
        </p:nvSpPr>
        <p:spPr bwMode="auto">
          <a:xfrm>
            <a:off x="4139952" y="4224739"/>
            <a:ext cx="1800200" cy="1200329"/>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面番号を使ってマルチリーフコリメーターの</a:t>
            </a:r>
            <a:r>
              <a:rPr lang="en-US" altLang="ja-JP" sz="1800" dirty="0" smtClean="0"/>
              <a:t>1</a:t>
            </a:r>
            <a:r>
              <a:rPr lang="ja-JP" altLang="en-US" sz="1800" dirty="0" smtClean="0"/>
              <a:t>葉</a:t>
            </a:r>
            <a:r>
              <a:rPr lang="en-US" altLang="ja-JP" sz="1800" dirty="0" smtClean="0"/>
              <a:t>1</a:t>
            </a:r>
            <a:r>
              <a:rPr lang="ja-JP" altLang="en-US" sz="1800" dirty="0" smtClean="0"/>
              <a:t>葉のセルを定義</a:t>
            </a:r>
            <a:endParaRPr lang="en-US" altLang="ja-JP" sz="1800" dirty="0"/>
          </a:p>
        </p:txBody>
      </p:sp>
      <p:sp>
        <p:nvSpPr>
          <p:cNvPr id="29" name="Text Box 1031"/>
          <p:cNvSpPr txBox="1">
            <a:spLocks noChangeArrowheads="1"/>
          </p:cNvSpPr>
          <p:nvPr/>
        </p:nvSpPr>
        <p:spPr bwMode="auto">
          <a:xfrm>
            <a:off x="3346883" y="1947145"/>
            <a:ext cx="1708150" cy="905791"/>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1400">
                <a:solidFill>
                  <a:srgbClr val="000000"/>
                </a:solidFill>
                <a:latin typeface="Tahoma" pitchFamily="34" charset="0"/>
              </a:rPr>
              <a:t> </a:t>
            </a:r>
            <a:r>
              <a:rPr lang="en-US" altLang="ja-JP" sz="1400">
                <a:solidFill>
                  <a:srgbClr val="000000"/>
                </a:solidFill>
                <a:latin typeface="Tahoma" pitchFamily="34" charset="0"/>
              </a:rPr>
              <a:t>#1001 </a:t>
            </a:r>
          </a:p>
          <a:p>
            <a:pPr eaLnBrk="1" hangingPunct="1">
              <a:spcBef>
                <a:spcPct val="0"/>
              </a:spcBef>
              <a:buFontTx/>
              <a:buNone/>
            </a:pPr>
            <a:r>
              <a:rPr lang="en-US" altLang="ja-JP" sz="1400">
                <a:solidFill>
                  <a:srgbClr val="000000"/>
                </a:solidFill>
                <a:latin typeface="Tahoma" pitchFamily="34" charset="0"/>
              </a:rPr>
              <a:t> #1002 </a:t>
            </a:r>
          </a:p>
          <a:p>
            <a:pPr eaLnBrk="1" hangingPunct="1">
              <a:spcBef>
                <a:spcPct val="0"/>
              </a:spcBef>
              <a:buFontTx/>
              <a:buNone/>
            </a:pPr>
            <a:r>
              <a:rPr lang="en-US" altLang="ja-JP" sz="1400">
                <a:solidFill>
                  <a:srgbClr val="000000"/>
                </a:solidFill>
                <a:latin typeface="Tahoma" pitchFamily="34" charset="0"/>
              </a:rPr>
              <a:t> #1003 </a:t>
            </a:r>
          </a:p>
          <a:p>
            <a:pPr eaLnBrk="1" hangingPunct="1">
              <a:spcBef>
                <a:spcPct val="0"/>
              </a:spcBef>
              <a:buFontTx/>
              <a:buNone/>
            </a:pPr>
            <a:r>
              <a:rPr lang="ja-JP" altLang="en-US" sz="1400">
                <a:solidFill>
                  <a:srgbClr val="000000"/>
                </a:solidFill>
                <a:latin typeface="Tahoma" pitchFamily="34" charset="0"/>
              </a:rPr>
              <a:t>・ ・ ・ ・ ・ ・ </a:t>
            </a:r>
            <a:endParaRPr lang="en-US" altLang="ja-JP" sz="1400">
              <a:solidFill>
                <a:srgbClr val="000000"/>
              </a:solidFill>
              <a:latin typeface="Tahoma" pitchFamily="34" charset="0"/>
            </a:endParaRPr>
          </a:p>
          <a:p>
            <a:pPr eaLnBrk="1" hangingPunct="1">
              <a:spcBef>
                <a:spcPct val="0"/>
              </a:spcBef>
              <a:buFontTx/>
              <a:buNone/>
            </a:pPr>
            <a:endParaRPr lang="en-US" altLang="ja-JP" sz="1400">
              <a:solidFill>
                <a:srgbClr val="000000"/>
              </a:solidFill>
              <a:latin typeface="Tahoma" pitchFamily="34" charset="0"/>
            </a:endParaRPr>
          </a:p>
        </p:txBody>
      </p:sp>
      <p:sp>
        <p:nvSpPr>
          <p:cNvPr id="37" name="テキスト ボックス 36"/>
          <p:cNvSpPr txBox="1">
            <a:spLocks noChangeArrowheads="1"/>
          </p:cNvSpPr>
          <p:nvPr/>
        </p:nvSpPr>
        <p:spPr bwMode="auto">
          <a:xfrm>
            <a:off x="3343708" y="2879924"/>
            <a:ext cx="2380420" cy="923330"/>
          </a:xfrm>
          <a:prstGeom prst="rect">
            <a:avLst/>
          </a:prstGeom>
          <a:solidFill>
            <a:schemeClr val="bg1"/>
          </a:solidFill>
          <a:ln w="19050">
            <a:solidFill>
              <a:srgbClr val="FF0000"/>
            </a:solid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1800" dirty="0">
                <a:latin typeface="ＭＳ Ｐゴシック" charset="-128"/>
                <a:cs typeface="Tahoma" pitchFamily="34" charset="0"/>
              </a:rPr>
              <a:t>追加したセルを空気の領域（セル</a:t>
            </a:r>
            <a:r>
              <a:rPr lang="ja-JP" altLang="en-US" sz="1800" dirty="0" smtClean="0">
                <a:latin typeface="ＭＳ Ｐゴシック" charset="-128"/>
                <a:cs typeface="Tahoma" pitchFamily="34" charset="0"/>
              </a:rPr>
              <a:t>番号</a:t>
            </a:r>
            <a:r>
              <a:rPr lang="en-US" altLang="ja-JP" sz="1800" dirty="0" smtClean="0">
                <a:latin typeface="ＭＳ Ｐゴシック" charset="-128"/>
                <a:cs typeface="Tahoma" pitchFamily="34" charset="0"/>
              </a:rPr>
              <a:t>1000</a:t>
            </a:r>
            <a:r>
              <a:rPr lang="ja-JP" altLang="en-US" sz="1800" dirty="0" smtClean="0">
                <a:latin typeface="ＭＳ Ｐゴシック" charset="-128"/>
                <a:cs typeface="Tahoma" pitchFamily="34" charset="0"/>
              </a:rPr>
              <a:t>）</a:t>
            </a:r>
            <a:r>
              <a:rPr lang="ja-JP" altLang="en-US" sz="1800" dirty="0">
                <a:latin typeface="ＭＳ Ｐゴシック" charset="-128"/>
                <a:cs typeface="Tahoma" pitchFamily="34" charset="0"/>
              </a:rPr>
              <a:t>より取り除くため</a:t>
            </a:r>
          </a:p>
        </p:txBody>
      </p:sp>
    </p:spTree>
    <p:extLst>
      <p:ext uri="{BB962C8B-B14F-4D97-AF65-F5344CB8AC3E}">
        <p14:creationId xmlns:p14="http://schemas.microsoft.com/office/powerpoint/2010/main" val="202630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endParaRPr lang="ja-JP" altLang="en-US" sz="2400">
              <a:solidFill>
                <a:srgbClr val="000000"/>
              </a:solidFill>
            </a:endParaRPr>
          </a:p>
        </p:txBody>
      </p:sp>
      <p:sp>
        <p:nvSpPr>
          <p:cNvPr id="54276"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50000"/>
              </a:spcBef>
              <a:buFontTx/>
              <a:buNone/>
            </a:pPr>
            <a:fld id="{FBB4FF4F-37C4-4A78-9B04-B6388C497F17}" type="slidenum">
              <a:rPr lang="en-US" altLang="ja-JP" sz="2400">
                <a:solidFill>
                  <a:srgbClr val="000000"/>
                </a:solidFill>
                <a:latin typeface="Tahoma" pitchFamily="34" charset="0"/>
              </a:rPr>
              <a:pPr algn="ctr" eaLnBrk="1" hangingPunct="1">
                <a:spcBef>
                  <a:spcPct val="50000"/>
                </a:spcBef>
                <a:buFontTx/>
                <a:buNone/>
              </a:pPr>
              <a:t>22</a:t>
            </a:fld>
            <a:endParaRPr lang="en-US" altLang="ja-JP" sz="2400">
              <a:solidFill>
                <a:srgbClr val="000000"/>
              </a:solidFill>
              <a:latin typeface="Tahoma" pitchFamily="34" charset="0"/>
            </a:endParaRPr>
          </a:p>
        </p:txBody>
      </p:sp>
      <p:sp>
        <p:nvSpPr>
          <p:cNvPr id="54277"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50000"/>
              </a:spcBef>
              <a:buFontTx/>
              <a:buNone/>
            </a:pPr>
            <a:r>
              <a:rPr lang="en-US" altLang="ja-JP" sz="2400">
                <a:solidFill>
                  <a:srgbClr val="000000"/>
                </a:solidFill>
                <a:latin typeface="Tahoma" pitchFamily="34" charset="0"/>
              </a:rPr>
              <a:t>Geometry</a:t>
            </a:r>
          </a:p>
        </p:txBody>
      </p:sp>
      <p:sp>
        <p:nvSpPr>
          <p:cNvPr id="54278" name="テキスト ボックス 6"/>
          <p:cNvSpPr txBox="1">
            <a:spLocks noChangeArrowheads="1"/>
          </p:cNvSpPr>
          <p:nvPr/>
        </p:nvSpPr>
        <p:spPr bwMode="auto">
          <a:xfrm>
            <a:off x="1093788" y="260350"/>
            <a:ext cx="7004050" cy="1570038"/>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2400" dirty="0" err="1" smtClean="0">
                <a:solidFill>
                  <a:srgbClr val="000000"/>
                </a:solidFill>
              </a:rPr>
              <a:t>surfacex</a:t>
            </a:r>
            <a:r>
              <a:rPr lang="en-US" altLang="ja-JP" sz="2400" dirty="0" smtClean="0">
                <a:solidFill>
                  <a:srgbClr val="000000"/>
                </a:solidFill>
              </a:rPr>
              <a:t>(</a:t>
            </a:r>
            <a:r>
              <a:rPr lang="en-US" altLang="ja-JP" sz="2400" dirty="0" err="1" smtClean="0">
                <a:solidFill>
                  <a:srgbClr val="000000"/>
                </a:solidFill>
              </a:rPr>
              <a:t>y,z</a:t>
            </a:r>
            <a:r>
              <a:rPr lang="en-US" altLang="ja-JP" sz="2400" dirty="0">
                <a:solidFill>
                  <a:srgbClr val="000000"/>
                </a:solidFill>
              </a:rPr>
              <a:t>).</a:t>
            </a:r>
            <a:r>
              <a:rPr lang="en-US" altLang="ja-JP" sz="2400" dirty="0" err="1" smtClean="0">
                <a:solidFill>
                  <a:srgbClr val="000000"/>
                </a:solidFill>
              </a:rPr>
              <a:t>inp</a:t>
            </a:r>
            <a:r>
              <a:rPr lang="en-US" altLang="ja-JP" sz="2400" dirty="0" smtClean="0">
                <a:solidFill>
                  <a:srgbClr val="000000"/>
                </a:solidFill>
              </a:rPr>
              <a:t>, </a:t>
            </a:r>
            <a:r>
              <a:rPr lang="en-US" altLang="ja-JP" sz="2400" dirty="0" err="1" smtClean="0">
                <a:solidFill>
                  <a:srgbClr val="000000"/>
                </a:solidFill>
              </a:rPr>
              <a:t>cell.inp</a:t>
            </a:r>
            <a:r>
              <a:rPr lang="en-US" altLang="ja-JP" sz="2400" dirty="0">
                <a:solidFill>
                  <a:srgbClr val="000000"/>
                </a:solidFill>
              </a:rPr>
              <a:t>, </a:t>
            </a:r>
            <a:r>
              <a:rPr lang="en-US" altLang="ja-JP" sz="2400" dirty="0" err="1" smtClean="0">
                <a:solidFill>
                  <a:srgbClr val="000000"/>
                </a:solidFill>
              </a:rPr>
              <a:t>RemovedCell.inp</a:t>
            </a:r>
            <a:r>
              <a:rPr lang="ja-JP" altLang="en-US" sz="2400" dirty="0" smtClean="0">
                <a:solidFill>
                  <a:srgbClr val="000000"/>
                </a:solidFill>
              </a:rPr>
              <a:t>：</a:t>
            </a:r>
            <a:endParaRPr lang="en-US" altLang="ja-JP" sz="2400" dirty="0">
              <a:solidFill>
                <a:srgbClr val="000000"/>
              </a:solidFill>
            </a:endParaRPr>
          </a:p>
          <a:p>
            <a:pPr eaLnBrk="1" hangingPunct="1">
              <a:spcBef>
                <a:spcPct val="0"/>
              </a:spcBef>
              <a:buFontTx/>
              <a:buNone/>
            </a:pPr>
            <a:r>
              <a:rPr lang="ja-JP" altLang="en-US" sz="2400" dirty="0">
                <a:solidFill>
                  <a:srgbClr val="000000"/>
                </a:solidFill>
              </a:rPr>
              <a:t>治療計画装置により得られたある状態にあるマルチリーフコリメーターの情報</a:t>
            </a:r>
            <a:r>
              <a:rPr lang="ja-JP" altLang="en-US" sz="2400" dirty="0" smtClean="0">
                <a:solidFill>
                  <a:srgbClr val="000000"/>
                </a:solidFill>
              </a:rPr>
              <a:t>をスクリプト言語により</a:t>
            </a:r>
            <a:r>
              <a:rPr lang="en-US" altLang="ja-JP" sz="2400" dirty="0" smtClean="0">
                <a:solidFill>
                  <a:srgbClr val="000000"/>
                </a:solidFill>
              </a:rPr>
              <a:t>PHITS</a:t>
            </a:r>
            <a:r>
              <a:rPr lang="ja-JP" altLang="en-US" sz="2400" dirty="0">
                <a:solidFill>
                  <a:srgbClr val="000000"/>
                </a:solidFill>
              </a:rPr>
              <a:t>形式に変換した</a:t>
            </a:r>
            <a:r>
              <a:rPr lang="ja-JP" altLang="en-US" sz="2400" dirty="0" smtClean="0">
                <a:solidFill>
                  <a:srgbClr val="000000"/>
                </a:solidFill>
              </a:rPr>
              <a:t>データファイル</a:t>
            </a:r>
            <a:endParaRPr lang="ja-JP" altLang="en-US" sz="2400" dirty="0">
              <a:solidFill>
                <a:srgbClr val="000000"/>
              </a:solidFill>
            </a:endParaRPr>
          </a:p>
        </p:txBody>
      </p:sp>
      <p:sp>
        <p:nvSpPr>
          <p:cNvPr id="22" name="Text Box 1030"/>
          <p:cNvSpPr txBox="1">
            <a:spLocks noChangeArrowheads="1"/>
          </p:cNvSpPr>
          <p:nvPr/>
        </p:nvSpPr>
        <p:spPr bwMode="auto">
          <a:xfrm>
            <a:off x="1093788" y="1983050"/>
            <a:ext cx="2492990"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smtClean="0">
                <a:solidFill>
                  <a:srgbClr val="000000"/>
                </a:solidFill>
                <a:latin typeface="Tahoma" pitchFamily="34" charset="0"/>
              </a:rPr>
              <a:t>治療計画装置の情報</a:t>
            </a:r>
            <a:endParaRPr lang="en-US" altLang="ja-JP" sz="2000" dirty="0" smtClean="0">
              <a:solidFill>
                <a:srgbClr val="000000"/>
              </a:solidFill>
              <a:latin typeface="Tahoma" pitchFamily="34" charset="0"/>
            </a:endParaRPr>
          </a:p>
        </p:txBody>
      </p:sp>
      <p:sp>
        <p:nvSpPr>
          <p:cNvPr id="23" name="Text Box 1031"/>
          <p:cNvSpPr txBox="1">
            <a:spLocks noChangeArrowheads="1"/>
          </p:cNvSpPr>
          <p:nvPr/>
        </p:nvSpPr>
        <p:spPr bwMode="auto">
          <a:xfrm>
            <a:off x="1403648" y="2390031"/>
            <a:ext cx="5471517" cy="2047081"/>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1400" dirty="0">
                <a:solidFill>
                  <a:srgbClr val="000000"/>
                </a:solidFill>
                <a:latin typeface="Tahoma" pitchFamily="34" charset="0"/>
              </a:rPr>
              <a:t>titan                                            #!GUI1.0</a:t>
            </a:r>
          </a:p>
          <a:p>
            <a:pPr eaLnBrk="1" hangingPunct="1">
              <a:spcBef>
                <a:spcPct val="0"/>
              </a:spcBef>
              <a:buFontTx/>
              <a:buNone/>
            </a:pPr>
            <a:r>
              <a:rPr lang="en-US" altLang="ja-JP" sz="1400" dirty="0">
                <a:solidFill>
                  <a:srgbClr val="000000"/>
                </a:solidFill>
                <a:latin typeface="Tahoma" pitchFamily="34" charset="0"/>
              </a:rPr>
              <a:t>0</a:t>
            </a:r>
          </a:p>
          <a:p>
            <a:pPr eaLnBrk="1" hangingPunct="1">
              <a:spcBef>
                <a:spcPct val="0"/>
              </a:spcBef>
              <a:buFontTx/>
              <a:buNone/>
            </a:pPr>
            <a:r>
              <a:rPr lang="en-US" altLang="ja-JP" sz="1400" dirty="0">
                <a:solidFill>
                  <a:srgbClr val="000000"/>
                </a:solidFill>
                <a:latin typeface="Tahoma" pitchFamily="34" charset="0"/>
              </a:rPr>
              <a:t>/home/</a:t>
            </a:r>
            <a:r>
              <a:rPr lang="en-US" altLang="ja-JP" sz="1400" dirty="0" err="1">
                <a:solidFill>
                  <a:srgbClr val="000000"/>
                </a:solidFill>
                <a:latin typeface="Tahoma" pitchFamily="34" charset="0"/>
              </a:rPr>
              <a:t>araki</a:t>
            </a:r>
            <a:r>
              <a:rPr lang="en-US" altLang="ja-JP" sz="1400" dirty="0">
                <a:solidFill>
                  <a:srgbClr val="000000"/>
                </a:solidFill>
                <a:latin typeface="Tahoma" pitchFamily="34" charset="0"/>
              </a:rPr>
              <a:t>/EGS_HOME/</a:t>
            </a:r>
            <a:r>
              <a:rPr lang="en-US" altLang="ja-JP" sz="1400" dirty="0" err="1">
                <a:solidFill>
                  <a:srgbClr val="000000"/>
                </a:solidFill>
                <a:latin typeface="Tahoma" pitchFamily="34" charset="0"/>
              </a:rPr>
              <a:t>dosxyznrc</a:t>
            </a:r>
            <a:r>
              <a:rPr lang="en-US" altLang="ja-JP" sz="1400" dirty="0">
                <a:solidFill>
                  <a:srgbClr val="000000"/>
                </a:solidFill>
                <a:latin typeface="Tahoma" pitchFamily="34" charset="0"/>
              </a:rPr>
              <a:t>/</a:t>
            </a:r>
            <a:r>
              <a:rPr lang="en-US" altLang="ja-JP" sz="1400" dirty="0" err="1">
                <a:solidFill>
                  <a:srgbClr val="000000"/>
                </a:solidFill>
                <a:latin typeface="Tahoma" pitchFamily="34" charset="0"/>
              </a:rPr>
              <a:t>test.egsphant</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 0</a:t>
            </a:r>
          </a:p>
          <a:p>
            <a:pPr eaLnBrk="1" hangingPunct="1">
              <a:spcBef>
                <a:spcPct val="0"/>
              </a:spcBef>
              <a:buFontTx/>
              <a:buNone/>
            </a:pPr>
            <a:r>
              <a:rPr lang="en-US" altLang="ja-JP" sz="1400" dirty="0">
                <a:solidFill>
                  <a:srgbClr val="000000"/>
                </a:solidFill>
                <a:latin typeface="Tahoma" pitchFamily="34" charset="0"/>
              </a:rPr>
              <a:t>0, 0, 0,</a:t>
            </a:r>
          </a:p>
          <a:p>
            <a:pPr eaLnBrk="1" hangingPunct="1">
              <a:spcBef>
                <a:spcPct val="0"/>
              </a:spcBef>
              <a:buFontTx/>
              <a:buNone/>
            </a:pPr>
            <a:r>
              <a:rPr lang="en-US" altLang="ja-JP" sz="1400" dirty="0">
                <a:solidFill>
                  <a:srgbClr val="000000"/>
                </a:solidFill>
                <a:latin typeface="Tahoma" pitchFamily="34" charset="0"/>
              </a:rPr>
              <a:t>2, 21, 177, 0, 0</a:t>
            </a:r>
          </a:p>
          <a:p>
            <a:pPr eaLnBrk="1" hangingPunct="1">
              <a:spcBef>
                <a:spcPct val="0"/>
              </a:spcBef>
              <a:buFontTx/>
              <a:buNone/>
            </a:pPr>
            <a:r>
              <a:rPr lang="en-US" altLang="ja-JP" sz="1400" dirty="0">
                <a:solidFill>
                  <a:srgbClr val="000000"/>
                </a:solidFill>
                <a:latin typeface="Tahoma" pitchFamily="34" charset="0"/>
              </a:rPr>
              <a:t>-0.098, 1.467, -19.380, 90.000, 91.000, 165.000, 30.000, 0.00000</a:t>
            </a:r>
          </a:p>
          <a:p>
            <a:pPr eaLnBrk="1" hangingPunct="1">
              <a:spcBef>
                <a:spcPct val="0"/>
              </a:spcBef>
              <a:buFontTx/>
              <a:buNone/>
            </a:pPr>
            <a:r>
              <a:rPr lang="en-US" altLang="ja-JP" sz="1400" dirty="0">
                <a:solidFill>
                  <a:srgbClr val="000000"/>
                </a:solidFill>
                <a:latin typeface="Tahoma" pitchFamily="34" charset="0"/>
              </a:rPr>
              <a:t>-0.098, 1.467, -19.380, 90.000, 92.023, 165.000, 30.000, 0.00174</a:t>
            </a:r>
          </a:p>
          <a:p>
            <a:pPr eaLnBrk="1" hangingPunct="1">
              <a:spcBef>
                <a:spcPct val="0"/>
              </a:spcBef>
              <a:buFontTx/>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p:txBody>
      </p:sp>
      <p:sp>
        <p:nvSpPr>
          <p:cNvPr id="2" name="下矢印 1"/>
          <p:cNvSpPr/>
          <p:nvPr/>
        </p:nvSpPr>
        <p:spPr>
          <a:xfrm>
            <a:off x="1939925" y="4437111"/>
            <a:ext cx="1008658" cy="1056481"/>
          </a:xfrm>
          <a:prstGeom prst="downArrow">
            <a:avLst>
              <a:gd name="adj1" fmla="val 50000"/>
              <a:gd name="adj2" fmla="val 320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5"/>
          <p:cNvSpPr txBox="1">
            <a:spLocks noChangeArrowheads="1"/>
          </p:cNvSpPr>
          <p:nvPr/>
        </p:nvSpPr>
        <p:spPr bwMode="auto">
          <a:xfrm>
            <a:off x="1153067" y="4550533"/>
            <a:ext cx="6311984" cy="369332"/>
          </a:xfrm>
          <a:prstGeom prst="rect">
            <a:avLst/>
          </a:prstGeom>
          <a:solidFill>
            <a:schemeClr val="bg1"/>
          </a:solidFill>
          <a:ln w="19050">
            <a:solidFill>
              <a:srgbClr val="00B050"/>
            </a:solidFill>
            <a:miter lim="800000"/>
            <a:headEnd/>
            <a:tailEnd/>
          </a:ln>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スクリプト言語</a:t>
            </a:r>
            <a:r>
              <a:rPr lang="en-US" altLang="ja-JP" sz="1800" dirty="0" smtClean="0"/>
              <a:t>PHITS-VMAT.bat (PHITS-</a:t>
            </a:r>
            <a:r>
              <a:rPr lang="en-US" altLang="ja-JP" sz="1800" dirty="0" err="1" smtClean="0"/>
              <a:t>VMAT_mac.command</a:t>
            </a:r>
            <a:r>
              <a:rPr lang="en-US" altLang="ja-JP" sz="1800" dirty="0" smtClean="0"/>
              <a:t>)</a:t>
            </a:r>
          </a:p>
        </p:txBody>
      </p:sp>
      <p:sp>
        <p:nvSpPr>
          <p:cNvPr id="26" name="Text Box 1030"/>
          <p:cNvSpPr txBox="1">
            <a:spLocks noChangeArrowheads="1"/>
          </p:cNvSpPr>
          <p:nvPr/>
        </p:nvSpPr>
        <p:spPr bwMode="auto">
          <a:xfrm>
            <a:off x="1187624" y="5529426"/>
            <a:ext cx="6430540" cy="70788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smtClean="0">
                <a:solidFill>
                  <a:srgbClr val="000000"/>
                </a:solidFill>
                <a:latin typeface="Tahoma" pitchFamily="34" charset="0"/>
              </a:rPr>
              <a:t>PHITS</a:t>
            </a:r>
            <a:r>
              <a:rPr lang="ja-JP" altLang="en-US" sz="2000" dirty="0" smtClean="0">
                <a:solidFill>
                  <a:srgbClr val="000000"/>
                </a:solidFill>
                <a:latin typeface="Tahoma" pitchFamily="34" charset="0"/>
              </a:rPr>
              <a:t>形式</a:t>
            </a:r>
            <a:r>
              <a:rPr lang="en-US" altLang="ja-JP" sz="2000" dirty="0" err="1" smtClean="0">
                <a:solidFill>
                  <a:srgbClr val="000000"/>
                </a:solidFill>
                <a:latin typeface="Tahoma" pitchFamily="34" charset="0"/>
              </a:rPr>
              <a:t>surfacex</a:t>
            </a:r>
            <a:r>
              <a:rPr lang="en-US" altLang="ja-JP" sz="2000" i="1" dirty="0" err="1" smtClean="0">
                <a:solidFill>
                  <a:srgbClr val="000000"/>
                </a:solidFill>
                <a:latin typeface="Tahoma" pitchFamily="34" charset="0"/>
              </a:rPr>
              <a:t>i</a:t>
            </a:r>
            <a:r>
              <a:rPr lang="ja-JP" altLang="en-US" sz="2000" i="1" dirty="0">
                <a:solidFill>
                  <a:srgbClr val="000000"/>
                </a:solidFill>
                <a:latin typeface="Tahoma" pitchFamily="34" charset="0"/>
              </a:rPr>
              <a:t> </a:t>
            </a:r>
            <a:r>
              <a:rPr lang="en-US" altLang="ja-JP" sz="2000" dirty="0" smtClean="0">
                <a:solidFill>
                  <a:srgbClr val="000000"/>
                </a:solidFill>
                <a:latin typeface="Tahoma" pitchFamily="34" charset="0"/>
              </a:rPr>
              <a:t>(</a:t>
            </a:r>
            <a:r>
              <a:rPr lang="en-US" altLang="ja-JP" sz="2000" dirty="0" err="1" smtClean="0">
                <a:solidFill>
                  <a:srgbClr val="000000"/>
                </a:solidFill>
                <a:latin typeface="Tahoma" pitchFamily="34" charset="0"/>
              </a:rPr>
              <a:t>y,z</a:t>
            </a:r>
            <a:r>
              <a:rPr lang="en-US" altLang="ja-JP" sz="2000" dirty="0" smtClean="0">
                <a:solidFill>
                  <a:srgbClr val="000000"/>
                </a:solidFill>
                <a:latin typeface="Tahoma" pitchFamily="34" charset="0"/>
              </a:rPr>
              <a:t>).</a:t>
            </a:r>
            <a:r>
              <a:rPr lang="en-US" altLang="ja-JP" sz="2000" dirty="0" err="1" smtClean="0">
                <a:solidFill>
                  <a:srgbClr val="000000"/>
                </a:solidFill>
                <a:latin typeface="Tahoma" pitchFamily="34" charset="0"/>
              </a:rPr>
              <a:t>inp</a:t>
            </a:r>
            <a:r>
              <a:rPr lang="en-US" altLang="ja-JP" sz="2000" dirty="0" smtClean="0">
                <a:solidFill>
                  <a:srgbClr val="000000"/>
                </a:solidFill>
                <a:latin typeface="Tahoma" pitchFamily="34" charset="0"/>
              </a:rPr>
              <a:t>, </a:t>
            </a:r>
            <a:r>
              <a:rPr lang="en-US" altLang="ja-JP" sz="2000" dirty="0" err="1" smtClean="0">
                <a:solidFill>
                  <a:srgbClr val="000000"/>
                </a:solidFill>
                <a:latin typeface="Tahoma" pitchFamily="34" charset="0"/>
              </a:rPr>
              <a:t>cell.inp</a:t>
            </a:r>
            <a:r>
              <a:rPr lang="en-US" altLang="ja-JP" sz="2000" dirty="0" smtClean="0">
                <a:solidFill>
                  <a:srgbClr val="000000"/>
                </a:solidFill>
                <a:latin typeface="Tahoma" pitchFamily="34" charset="0"/>
              </a:rPr>
              <a:t>, </a:t>
            </a:r>
            <a:r>
              <a:rPr lang="en-US" altLang="ja-JP" sz="2000" dirty="0" err="1" smtClean="0">
                <a:solidFill>
                  <a:srgbClr val="000000"/>
                </a:solidFill>
                <a:latin typeface="Tahoma" pitchFamily="34" charset="0"/>
              </a:rPr>
              <a:t>RemovedCell.inp</a:t>
            </a:r>
            <a:r>
              <a:rPr lang="en-US" altLang="ja-JP" sz="2000" dirty="0" smtClean="0">
                <a:solidFill>
                  <a:srgbClr val="000000"/>
                </a:solidFill>
                <a:latin typeface="Tahoma" pitchFamily="34" charset="0"/>
              </a:rPr>
              <a:t>, trans-</a:t>
            </a:r>
            <a:r>
              <a:rPr lang="en-US" altLang="ja-JP" sz="2000" dirty="0" err="1" smtClean="0">
                <a:solidFill>
                  <a:srgbClr val="000000"/>
                </a:solidFill>
                <a:latin typeface="Tahoma" pitchFamily="34" charset="0"/>
              </a:rPr>
              <a:t>C</a:t>
            </a:r>
            <a:r>
              <a:rPr lang="en-US" altLang="ja-JP" sz="2000" i="1" dirty="0" err="1" smtClean="0">
                <a:solidFill>
                  <a:srgbClr val="000000"/>
                </a:solidFill>
                <a:latin typeface="Tahoma" pitchFamily="34" charset="0"/>
              </a:rPr>
              <a:t>i</a:t>
            </a:r>
            <a:r>
              <a:rPr lang="en-US" altLang="ja-JP" sz="2000" dirty="0" err="1" smtClean="0">
                <a:solidFill>
                  <a:srgbClr val="000000"/>
                </a:solidFill>
                <a:latin typeface="Tahoma" pitchFamily="34" charset="0"/>
              </a:rPr>
              <a:t>.inp</a:t>
            </a:r>
            <a:r>
              <a:rPr lang="en-US" altLang="ja-JP" sz="2000" dirty="0" smtClean="0">
                <a:solidFill>
                  <a:srgbClr val="000000"/>
                </a:solidFill>
                <a:latin typeface="Tahoma" pitchFamily="34" charset="0"/>
              </a:rPr>
              <a:t>, trans-</a:t>
            </a:r>
            <a:r>
              <a:rPr lang="en-US" altLang="ja-JP" sz="2000" dirty="0" err="1" smtClean="0">
                <a:solidFill>
                  <a:srgbClr val="000000"/>
                </a:solidFill>
                <a:latin typeface="Tahoma" pitchFamily="34" charset="0"/>
              </a:rPr>
              <a:t>G</a:t>
            </a:r>
            <a:r>
              <a:rPr lang="en-US" altLang="ja-JP" sz="2000" i="1" dirty="0" err="1" smtClean="0">
                <a:solidFill>
                  <a:srgbClr val="000000"/>
                </a:solidFill>
                <a:latin typeface="Tahoma" pitchFamily="34" charset="0"/>
              </a:rPr>
              <a:t>i</a:t>
            </a:r>
            <a:r>
              <a:rPr lang="en-US" altLang="ja-JP" sz="2000" dirty="0" err="1" smtClean="0">
                <a:solidFill>
                  <a:srgbClr val="000000"/>
                </a:solidFill>
                <a:latin typeface="Tahoma" pitchFamily="34" charset="0"/>
              </a:rPr>
              <a:t>.inp</a:t>
            </a:r>
            <a:r>
              <a:rPr lang="en-US" altLang="ja-JP" sz="2000" dirty="0" smtClean="0">
                <a:solidFill>
                  <a:srgbClr val="000000"/>
                </a:solidFill>
                <a:latin typeface="Tahoma" pitchFamily="34" charset="0"/>
              </a:rPr>
              <a:t>, </a:t>
            </a:r>
            <a:r>
              <a:rPr lang="en-US" altLang="ja-JP" sz="2000" dirty="0" err="1" smtClean="0">
                <a:solidFill>
                  <a:srgbClr val="000000"/>
                </a:solidFill>
                <a:latin typeface="Tahoma" pitchFamily="34" charset="0"/>
              </a:rPr>
              <a:t>sumtally.inp</a:t>
            </a:r>
            <a:endParaRPr lang="en-US" altLang="ja-JP" sz="2000" dirty="0" smtClean="0">
              <a:solidFill>
                <a:srgbClr val="000000"/>
              </a:solidFill>
              <a:latin typeface="Tahoma" pitchFamily="34" charset="0"/>
            </a:endParaRPr>
          </a:p>
        </p:txBody>
      </p:sp>
      <p:sp>
        <p:nvSpPr>
          <p:cNvPr id="27" name="テキスト ボックス 5"/>
          <p:cNvSpPr txBox="1">
            <a:spLocks noChangeArrowheads="1"/>
          </p:cNvSpPr>
          <p:nvPr/>
        </p:nvSpPr>
        <p:spPr bwMode="auto">
          <a:xfrm>
            <a:off x="6084887" y="2205365"/>
            <a:ext cx="2303537" cy="369332"/>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アイソセンターの座標</a:t>
            </a:r>
            <a:endParaRPr lang="en-US" altLang="ja-JP" sz="1800" dirty="0"/>
          </a:p>
        </p:txBody>
      </p:sp>
      <p:cxnSp>
        <p:nvCxnSpPr>
          <p:cNvPr id="28" name="直線コネクタ 27"/>
          <p:cNvCxnSpPr/>
          <p:nvPr/>
        </p:nvCxnSpPr>
        <p:spPr>
          <a:xfrm flipV="1">
            <a:off x="2948583" y="2390032"/>
            <a:ext cx="3136305" cy="1254992"/>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1403648" y="3717032"/>
            <a:ext cx="1944216" cy="4320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flipV="1">
            <a:off x="4274718" y="2924944"/>
            <a:ext cx="1810169" cy="792088"/>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テキスト ボックス 5"/>
          <p:cNvSpPr txBox="1">
            <a:spLocks noChangeArrowheads="1"/>
          </p:cNvSpPr>
          <p:nvPr/>
        </p:nvSpPr>
        <p:spPr bwMode="auto">
          <a:xfrm>
            <a:off x="6084888" y="2710994"/>
            <a:ext cx="2519560" cy="369332"/>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ガントリー部の回転角度</a:t>
            </a:r>
            <a:endParaRPr lang="en-US" altLang="ja-JP" sz="1800" dirty="0"/>
          </a:p>
        </p:txBody>
      </p:sp>
      <p:sp>
        <p:nvSpPr>
          <p:cNvPr id="35" name="テキスト ボックス 5"/>
          <p:cNvSpPr txBox="1">
            <a:spLocks noChangeArrowheads="1"/>
          </p:cNvSpPr>
          <p:nvPr/>
        </p:nvSpPr>
        <p:spPr bwMode="auto">
          <a:xfrm>
            <a:off x="6084888" y="3228905"/>
            <a:ext cx="2519560" cy="369332"/>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コリメーターの回転角度</a:t>
            </a:r>
            <a:endParaRPr lang="en-US" altLang="ja-JP" sz="1800" dirty="0"/>
          </a:p>
        </p:txBody>
      </p:sp>
      <p:cxnSp>
        <p:nvCxnSpPr>
          <p:cNvPr id="36" name="直線コネクタ 35"/>
          <p:cNvCxnSpPr>
            <a:endCxn id="35" idx="1"/>
          </p:cNvCxnSpPr>
          <p:nvPr/>
        </p:nvCxnSpPr>
        <p:spPr>
          <a:xfrm flipV="1">
            <a:off x="4932040" y="3413571"/>
            <a:ext cx="1152848" cy="303461"/>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8" name="テキスト ボックス 5"/>
          <p:cNvSpPr txBox="1">
            <a:spLocks noChangeArrowheads="1"/>
          </p:cNvSpPr>
          <p:nvPr/>
        </p:nvSpPr>
        <p:spPr bwMode="auto">
          <a:xfrm>
            <a:off x="7042640" y="3672060"/>
            <a:ext cx="2110396" cy="369332"/>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ウエイト（照射時間）</a:t>
            </a:r>
            <a:endParaRPr lang="en-US" altLang="ja-JP" sz="1800" dirty="0"/>
          </a:p>
        </p:txBody>
      </p:sp>
      <p:cxnSp>
        <p:nvCxnSpPr>
          <p:cNvPr id="39" name="直線コネクタ 38"/>
          <p:cNvCxnSpPr>
            <a:endCxn id="38" idx="1"/>
          </p:cNvCxnSpPr>
          <p:nvPr/>
        </p:nvCxnSpPr>
        <p:spPr>
          <a:xfrm flipV="1">
            <a:off x="6732240" y="3856726"/>
            <a:ext cx="310400" cy="76330"/>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564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1205"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E5DC43FF-6171-43B0-A714-063D7B6A2123}" type="slidenum">
              <a:rPr lang="en-US" altLang="ja-JP" sz="2400">
                <a:solidFill>
                  <a:srgbClr val="000000"/>
                </a:solidFill>
                <a:latin typeface="Tahoma" pitchFamily="34" charset="0"/>
              </a:rPr>
              <a:pPr algn="ctr" eaLnBrk="1" hangingPunct="1">
                <a:spcBef>
                  <a:spcPct val="50000"/>
                </a:spcBef>
                <a:buFontTx/>
                <a:buNone/>
              </a:pPr>
              <a:t>23</a:t>
            </a:fld>
            <a:endParaRPr lang="en-US" altLang="ja-JP" sz="2400">
              <a:solidFill>
                <a:srgbClr val="000000"/>
              </a:solidFill>
              <a:latin typeface="Tahoma" pitchFamily="34" charset="0"/>
            </a:endParaRPr>
          </a:p>
        </p:txBody>
      </p:sp>
      <p:sp>
        <p:nvSpPr>
          <p:cNvPr id="51207"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Geometry</a:t>
            </a:r>
          </a:p>
        </p:txBody>
      </p:sp>
      <p:sp>
        <p:nvSpPr>
          <p:cNvPr id="51208" name="テキスト ボックス 8"/>
          <p:cNvSpPr txBox="1">
            <a:spLocks noChangeArrowheads="1"/>
          </p:cNvSpPr>
          <p:nvPr/>
        </p:nvSpPr>
        <p:spPr bwMode="auto">
          <a:xfrm>
            <a:off x="1243187" y="908720"/>
            <a:ext cx="6534150"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マルチリーフコリメーターの形状を確認しましょう。</a:t>
            </a:r>
            <a:endParaRPr lang="ja-JP" altLang="en-US" sz="2400" dirty="0">
              <a:solidFill>
                <a:srgbClr val="000000"/>
              </a:solidFill>
            </a:endParaRPr>
          </a:p>
        </p:txBody>
      </p:sp>
      <p:sp>
        <p:nvSpPr>
          <p:cNvPr id="51211" name="Text Box 1030"/>
          <p:cNvSpPr txBox="1">
            <a:spLocks noChangeArrowheads="1"/>
          </p:cNvSpPr>
          <p:nvPr/>
        </p:nvSpPr>
        <p:spPr bwMode="auto">
          <a:xfrm>
            <a:off x="251520" y="1576876"/>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33" name="Rectangle 2"/>
          <p:cNvSpPr txBox="1">
            <a:spLocks noChangeArrowheads="1"/>
          </p:cNvSpPr>
          <p:nvPr/>
        </p:nvSpPr>
        <p:spPr bwMode="auto">
          <a:xfrm>
            <a:off x="1187624" y="-99392"/>
            <a:ext cx="67451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dirty="0" smtClean="0">
                <a:solidFill>
                  <a:srgbClr val="000000"/>
                </a:solidFill>
                <a:latin typeface="Century Gothic" pitchFamily="34" charset="0"/>
              </a:rPr>
              <a:t>マルチリーフコリメーター</a:t>
            </a:r>
            <a:endParaRPr lang="en-US" altLang="ja-JP" sz="4800" dirty="0">
              <a:solidFill>
                <a:srgbClr val="000000"/>
              </a:solidFill>
              <a:latin typeface="Century Gothic" pitchFamily="34" charset="0"/>
            </a:endParaRPr>
          </a:p>
        </p:txBody>
      </p:sp>
      <p:sp>
        <p:nvSpPr>
          <p:cNvPr id="36" name="Text Box 1031"/>
          <p:cNvSpPr txBox="1">
            <a:spLocks noChangeArrowheads="1"/>
          </p:cNvSpPr>
          <p:nvPr/>
        </p:nvSpPr>
        <p:spPr bwMode="auto">
          <a:xfrm>
            <a:off x="251520" y="2074847"/>
            <a:ext cx="3312368" cy="3298369"/>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C e l </a:t>
            </a:r>
            <a:r>
              <a:rPr lang="en-US" altLang="ja-JP" sz="1400" dirty="0" err="1">
                <a:solidFill>
                  <a:srgbClr val="000000"/>
                </a:solidFill>
                <a:latin typeface="Tahoma" pitchFamily="34" charset="0"/>
              </a:rPr>
              <a:t>l</a:t>
            </a:r>
            <a:r>
              <a:rPr lang="en-US" altLang="ja-JP" sz="1400" dirty="0">
                <a:solidFill>
                  <a:srgbClr val="000000"/>
                </a:solidFill>
                <a:latin typeface="Tahoma" pitchFamily="34" charset="0"/>
              </a:rPr>
              <a:t> ]</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None/>
            </a:pPr>
            <a:r>
              <a:rPr lang="en-US" altLang="ja-JP" sz="1400" dirty="0">
                <a:solidFill>
                  <a:srgbClr val="000000"/>
                </a:solidFill>
                <a:latin typeface="Tahoma" pitchFamily="34" charset="0"/>
              </a:rPr>
              <a:t>$ Universe 2</a:t>
            </a:r>
          </a:p>
          <a:p>
            <a:pPr eaLnBrk="1" hangingPunct="1">
              <a:spcBef>
                <a:spcPct val="0"/>
              </a:spcBef>
              <a:buNone/>
            </a:pPr>
            <a:r>
              <a:rPr lang="en-US" altLang="ja-JP" sz="1400" dirty="0" smtClean="0">
                <a:solidFill>
                  <a:srgbClr val="000000"/>
                </a:solidFill>
                <a:latin typeface="Tahoma" pitchFamily="34" charset="0"/>
              </a:rPr>
              <a:t>901        </a:t>
            </a:r>
            <a:r>
              <a:rPr lang="en-US" altLang="ja-JP" sz="1400" dirty="0">
                <a:solidFill>
                  <a:srgbClr val="000000"/>
                </a:solidFill>
                <a:latin typeface="Tahoma" pitchFamily="34" charset="0"/>
              </a:rPr>
              <a:t>0       -901 fill=1 </a:t>
            </a:r>
            <a:r>
              <a:rPr lang="en-US" altLang="ja-JP" sz="1400" dirty="0" err="1">
                <a:solidFill>
                  <a:srgbClr val="000000"/>
                </a:solidFill>
                <a:latin typeface="Tahoma" pitchFamily="34" charset="0"/>
              </a:rPr>
              <a:t>trcl</a:t>
            </a:r>
            <a:r>
              <a:rPr lang="en-US" altLang="ja-JP" sz="1400" dirty="0">
                <a:solidFill>
                  <a:srgbClr val="000000"/>
                </a:solidFill>
                <a:latin typeface="Tahoma" pitchFamily="34" charset="0"/>
              </a:rPr>
              <a:t>=2 </a:t>
            </a:r>
            <a:r>
              <a:rPr lang="en-US" altLang="ja-JP" sz="1400" dirty="0" smtClean="0">
                <a:solidFill>
                  <a:srgbClr val="000000"/>
                </a:solidFill>
                <a:latin typeface="Tahoma" pitchFamily="34" charset="0"/>
              </a:rPr>
              <a:t>u=2</a:t>
            </a:r>
          </a:p>
          <a:p>
            <a:pPr eaLnBrk="1" hangingPunct="1">
              <a:spcBef>
                <a:spcPct val="0"/>
              </a:spcBef>
              <a:buNone/>
            </a:pPr>
            <a:r>
              <a:rPr lang="en-US" altLang="ja-JP" sz="1400" dirty="0" smtClean="0">
                <a:solidFill>
                  <a:srgbClr val="000000"/>
                </a:solidFill>
                <a:latin typeface="Tahoma" pitchFamily="34" charset="0"/>
              </a:rPr>
              <a:t>900        2 </a:t>
            </a:r>
            <a:r>
              <a:rPr lang="en-US" altLang="ja-JP" sz="1400" dirty="0">
                <a:solidFill>
                  <a:srgbClr val="000000"/>
                </a:solidFill>
                <a:latin typeface="Tahoma" pitchFamily="34" charset="0"/>
              </a:rPr>
              <a:t>-1.20e-3  -999 #901 </a:t>
            </a:r>
            <a:r>
              <a:rPr lang="en-US" altLang="ja-JP" sz="1400" dirty="0" smtClean="0">
                <a:solidFill>
                  <a:srgbClr val="000000"/>
                </a:solidFill>
                <a:latin typeface="Tahoma" pitchFamily="34" charset="0"/>
              </a:rPr>
              <a:t>u=2</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T r a n s f o r m ]</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trcl</a:t>
            </a:r>
            <a:r>
              <a:rPr lang="en-US" altLang="ja-JP" sz="1400" dirty="0">
                <a:solidFill>
                  <a:srgbClr val="000000"/>
                </a:solidFill>
                <a:latin typeface="Tahoma" pitchFamily="34" charset="0"/>
              </a:rPr>
              <a:t>=2: rotation of collimator</a:t>
            </a:r>
          </a:p>
          <a:p>
            <a:pPr eaLnBrk="1" hangingPunct="1">
              <a:spcBef>
                <a:spcPct val="0"/>
              </a:spcBef>
              <a:buFontTx/>
              <a:buNone/>
            </a:pPr>
            <a:r>
              <a:rPr lang="en-US" altLang="ja-JP" sz="1400" dirty="0" err="1">
                <a:solidFill>
                  <a:srgbClr val="000000"/>
                </a:solidFill>
                <a:latin typeface="Tahoma" pitchFamily="34" charset="0"/>
              </a:rPr>
              <a:t>infl</a:t>
            </a:r>
            <a:r>
              <a:rPr lang="en-US" altLang="ja-JP" sz="1400" dirty="0">
                <a:solidFill>
                  <a:srgbClr val="000000"/>
                </a:solidFill>
                <a:latin typeface="Tahoma" pitchFamily="34" charset="0"/>
              </a:rPr>
              <a:t>: {trans-</a:t>
            </a:r>
            <a:r>
              <a:rPr lang="en-US" altLang="ja-JP" sz="1400" dirty="0" err="1">
                <a:solidFill>
                  <a:srgbClr val="000000"/>
                </a:solidFill>
                <a:latin typeface="Tahoma" pitchFamily="34" charset="0"/>
              </a:rPr>
              <a:t>C.inp</a:t>
            </a:r>
            <a:r>
              <a:rPr lang="en-US" altLang="ja-JP" sz="1400" dirty="0">
                <a:solidFill>
                  <a:srgbClr val="000000"/>
                </a:solidFill>
                <a:latin typeface="Tahoma" pitchFamily="34" charset="0"/>
              </a:rPr>
              <a:t>}</a:t>
            </a:r>
          </a:p>
          <a:p>
            <a:pPr eaLnBrk="1" hangingPunct="1">
              <a:spcBef>
                <a:spcPct val="0"/>
              </a:spcBef>
              <a:buFontTx/>
              <a:buNone/>
            </a:pPr>
            <a:r>
              <a:rPr lang="en-US" altLang="ja-JP" sz="1400" dirty="0">
                <a:solidFill>
                  <a:srgbClr val="000000"/>
                </a:solidFill>
                <a:latin typeface="Tahoma" pitchFamily="34" charset="0"/>
              </a:rPr>
              <a:t>set: c20[0] </a:t>
            </a:r>
          </a:p>
          <a:p>
            <a:pPr eaLnBrk="1" hangingPunct="1">
              <a:spcBef>
                <a:spcPct val="0"/>
              </a:spcBef>
              <a:buFontTx/>
              <a:buNone/>
            </a:pPr>
            <a:r>
              <a:rPr lang="en-US" altLang="ja-JP" sz="1400" dirty="0">
                <a:solidFill>
                  <a:srgbClr val="000000"/>
                </a:solidFill>
                <a:latin typeface="Tahoma" pitchFamily="34" charset="0"/>
              </a:rPr>
              <a:t>set: c30[0] </a:t>
            </a:r>
          </a:p>
          <a:p>
            <a:pPr eaLnBrk="1" hangingPunct="1">
              <a:spcBef>
                <a:spcPct val="0"/>
              </a:spcBef>
              <a:buFontTx/>
              <a:buNone/>
            </a:pPr>
            <a:r>
              <a:rPr lang="en-US" altLang="ja-JP" sz="1400" dirty="0" smtClean="0">
                <a:solidFill>
                  <a:srgbClr val="000000"/>
                </a:solidFill>
                <a:latin typeface="Tahoma" pitchFamily="34" charset="0"/>
              </a:rPr>
              <a:t>tr2   </a:t>
            </a:r>
            <a:r>
              <a:rPr lang="en-US" altLang="ja-JP" sz="1400" dirty="0">
                <a:solidFill>
                  <a:srgbClr val="000000"/>
                </a:solidFill>
                <a:latin typeface="Tahoma" pitchFamily="34" charset="0"/>
              </a:rPr>
              <a:t>0 0 0</a:t>
            </a:r>
          </a:p>
          <a:p>
            <a:pPr eaLnBrk="1" hangingPunct="1">
              <a:spcBef>
                <a:spcPct val="0"/>
              </a:spcBef>
              <a:buFontTx/>
              <a:buNone/>
            </a:pPr>
            <a:r>
              <a:rPr lang="en-US" altLang="ja-JP" sz="1400" dirty="0">
                <a:solidFill>
                  <a:srgbClr val="000000"/>
                </a:solidFill>
                <a:latin typeface="Tahoma" pitchFamily="34" charset="0"/>
              </a:rPr>
              <a:t>      cos(c10/180*pi)*cos(c20/180*pi)</a:t>
            </a:r>
          </a:p>
          <a:p>
            <a:pPr eaLnBrk="1" hangingPunct="1">
              <a:spcBef>
                <a:spcPct val="0"/>
              </a:spcBef>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p:txBody>
      </p:sp>
      <p:sp>
        <p:nvSpPr>
          <p:cNvPr id="25" name="Text Box 1030"/>
          <p:cNvSpPr txBox="1">
            <a:spLocks noChangeArrowheads="1"/>
          </p:cNvSpPr>
          <p:nvPr/>
        </p:nvSpPr>
        <p:spPr bwMode="auto">
          <a:xfrm>
            <a:off x="290333" y="5507412"/>
            <a:ext cx="1417824"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smtClean="0">
                <a:solidFill>
                  <a:srgbClr val="000000"/>
                </a:solidFill>
                <a:latin typeface="Tahoma" pitchFamily="34" charset="0"/>
              </a:rPr>
              <a:t>trans-</a:t>
            </a:r>
            <a:r>
              <a:rPr lang="en-US" altLang="ja-JP" sz="2000" dirty="0" err="1">
                <a:solidFill>
                  <a:srgbClr val="000000"/>
                </a:solidFill>
                <a:latin typeface="Tahoma" pitchFamily="34" charset="0"/>
              </a:rPr>
              <a:t>C</a:t>
            </a:r>
            <a:r>
              <a:rPr lang="en-US" altLang="ja-JP" sz="2000" dirty="0" err="1" smtClean="0">
                <a:solidFill>
                  <a:srgbClr val="000000"/>
                </a:solidFill>
                <a:latin typeface="Tahoma" pitchFamily="34" charset="0"/>
              </a:rPr>
              <a:t>.inp</a:t>
            </a:r>
            <a:endParaRPr lang="en-US" altLang="ja-JP" sz="2000" dirty="0">
              <a:solidFill>
                <a:srgbClr val="000000"/>
              </a:solidFill>
              <a:latin typeface="Tahoma" pitchFamily="34" charset="0"/>
            </a:endParaRPr>
          </a:p>
        </p:txBody>
      </p:sp>
      <p:sp>
        <p:nvSpPr>
          <p:cNvPr id="39" name="Line 21"/>
          <p:cNvSpPr>
            <a:spLocks noChangeShapeType="1"/>
          </p:cNvSpPr>
          <p:nvPr/>
        </p:nvSpPr>
        <p:spPr bwMode="auto">
          <a:xfrm flipH="1">
            <a:off x="2407796" y="2954020"/>
            <a:ext cx="576064"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 name="テキスト ボックス 5"/>
          <p:cNvSpPr txBox="1">
            <a:spLocks noChangeArrowheads="1"/>
          </p:cNvSpPr>
          <p:nvPr/>
        </p:nvSpPr>
        <p:spPr bwMode="auto">
          <a:xfrm>
            <a:off x="2660407" y="3282691"/>
            <a:ext cx="1685077" cy="369332"/>
          </a:xfrm>
          <a:prstGeom prst="rect">
            <a:avLst/>
          </a:prstGeom>
          <a:solidFill>
            <a:schemeClr val="bg1"/>
          </a:solidFill>
          <a:ln w="19050">
            <a:solidFill>
              <a:srgbClr val="FF0000"/>
            </a:solidFill>
            <a:miter lim="800000"/>
            <a:headEnd/>
            <a:tailEnd/>
          </a:ln>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座標変換番号</a:t>
            </a:r>
            <a:r>
              <a:rPr lang="en-US" altLang="ja-JP" sz="1800" dirty="0" smtClean="0"/>
              <a:t>2</a:t>
            </a:r>
            <a:endParaRPr lang="en-US" altLang="ja-JP" sz="1800" dirty="0"/>
          </a:p>
        </p:txBody>
      </p:sp>
      <p:cxnSp>
        <p:nvCxnSpPr>
          <p:cNvPr id="41" name="直線コネクタ 40"/>
          <p:cNvCxnSpPr/>
          <p:nvPr/>
        </p:nvCxnSpPr>
        <p:spPr>
          <a:xfrm flipV="1">
            <a:off x="1332742" y="3467357"/>
            <a:ext cx="1327665" cy="302379"/>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2" name="Text Box 1031"/>
          <p:cNvSpPr txBox="1">
            <a:spLocks noChangeArrowheads="1"/>
          </p:cNvSpPr>
          <p:nvPr/>
        </p:nvSpPr>
        <p:spPr bwMode="auto">
          <a:xfrm>
            <a:off x="644675" y="5949939"/>
            <a:ext cx="1064634" cy="319149"/>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da-DK" altLang="ja-JP" sz="1400" dirty="0">
                <a:solidFill>
                  <a:srgbClr val="000000"/>
                </a:solidFill>
                <a:latin typeface="Tahoma" pitchFamily="34" charset="0"/>
              </a:rPr>
              <a:t>set: c10[0] </a:t>
            </a:r>
          </a:p>
        </p:txBody>
      </p:sp>
      <p:sp>
        <p:nvSpPr>
          <p:cNvPr id="43" name="テキスト ボックス 5"/>
          <p:cNvSpPr txBox="1">
            <a:spLocks noChangeArrowheads="1"/>
          </p:cNvSpPr>
          <p:nvPr/>
        </p:nvSpPr>
        <p:spPr bwMode="auto">
          <a:xfrm>
            <a:off x="2234125" y="5924847"/>
            <a:ext cx="1651414" cy="369332"/>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en-US" altLang="ja-JP" sz="1800" dirty="0" smtClean="0"/>
              <a:t>Z</a:t>
            </a:r>
            <a:r>
              <a:rPr lang="ja-JP" altLang="en-US" sz="1800" dirty="0" smtClean="0"/>
              <a:t>軸周りの回転</a:t>
            </a:r>
            <a:endParaRPr lang="en-US" altLang="ja-JP" sz="1800" dirty="0" smtClean="0"/>
          </a:p>
        </p:txBody>
      </p:sp>
      <p:sp>
        <p:nvSpPr>
          <p:cNvPr id="44" name="Text Box 1030"/>
          <p:cNvSpPr txBox="1">
            <a:spLocks noChangeArrowheads="1"/>
          </p:cNvSpPr>
          <p:nvPr/>
        </p:nvSpPr>
        <p:spPr bwMode="auto">
          <a:xfrm>
            <a:off x="5292080" y="1744112"/>
            <a:ext cx="2194383" cy="369332"/>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track_collimator.eps</a:t>
            </a:r>
            <a:endParaRPr lang="en-US" altLang="ja-JP" sz="1800" dirty="0" smtClean="0">
              <a:solidFill>
                <a:srgbClr val="000000"/>
              </a:solidFill>
              <a:latin typeface="Tahoma" pitchFamily="34" charset="0"/>
            </a:endParaRPr>
          </a:p>
        </p:txBody>
      </p:sp>
      <p:grpSp>
        <p:nvGrpSpPr>
          <p:cNvPr id="45" name="グループ化 44"/>
          <p:cNvGrpSpPr/>
          <p:nvPr/>
        </p:nvGrpSpPr>
        <p:grpSpPr>
          <a:xfrm>
            <a:off x="4951040" y="2276013"/>
            <a:ext cx="3221360" cy="2665155"/>
            <a:chOff x="3934148" y="2948558"/>
            <a:chExt cx="4301480" cy="3313227"/>
          </a:xfrm>
        </p:grpSpPr>
        <p:pic>
          <p:nvPicPr>
            <p:cNvPr id="46" name="Picture 30"/>
            <p:cNvPicPr>
              <a:picLocks noChangeAspect="1" noChangeArrowheads="1"/>
            </p:cNvPicPr>
            <p:nvPr/>
          </p:nvPicPr>
          <p:blipFill rotWithShape="1">
            <a:blip r:embed="rId3">
              <a:extLst>
                <a:ext uri="{28A0092B-C50C-407E-A947-70E740481C1C}">
                  <a14:useLocalDpi xmlns:a14="http://schemas.microsoft.com/office/drawing/2010/main" val="0"/>
                </a:ext>
              </a:extLst>
            </a:blip>
            <a:srcRect l="10928" t="20224" r="24102" b="8932"/>
            <a:stretch/>
          </p:blipFill>
          <p:spPr bwMode="auto">
            <a:xfrm>
              <a:off x="3934148" y="2948558"/>
              <a:ext cx="4301480" cy="3313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正方形/長方形 46"/>
            <p:cNvSpPr/>
            <p:nvPr/>
          </p:nvSpPr>
          <p:spPr>
            <a:xfrm>
              <a:off x="7514108" y="2948558"/>
              <a:ext cx="721520" cy="417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 name="テキスト ボックス 5"/>
          <p:cNvSpPr txBox="1">
            <a:spLocks noChangeArrowheads="1"/>
          </p:cNvSpPr>
          <p:nvPr/>
        </p:nvSpPr>
        <p:spPr bwMode="auto">
          <a:xfrm>
            <a:off x="4560206" y="5186183"/>
            <a:ext cx="3952764" cy="646331"/>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座標変換番号</a:t>
            </a:r>
            <a:r>
              <a:rPr lang="en-US" altLang="ja-JP" sz="1800" dirty="0" smtClean="0"/>
              <a:t>2: </a:t>
            </a:r>
            <a:r>
              <a:rPr lang="ja-JP" altLang="en-US" sz="1800" dirty="0" smtClean="0"/>
              <a:t>コリメーター部の回転</a:t>
            </a:r>
            <a:endParaRPr lang="en-US" altLang="ja-JP" sz="1800" dirty="0" smtClean="0"/>
          </a:p>
          <a:p>
            <a:pPr>
              <a:spcBef>
                <a:spcPct val="0"/>
              </a:spcBef>
              <a:buFontTx/>
              <a:buNone/>
            </a:pPr>
            <a:r>
              <a:rPr lang="en-US" altLang="ja-JP" sz="1800" dirty="0" smtClean="0">
                <a:solidFill>
                  <a:srgbClr val="00B050"/>
                </a:solidFill>
              </a:rPr>
              <a:t>Z</a:t>
            </a:r>
            <a:r>
              <a:rPr lang="ja-JP" altLang="en-US" sz="1800" dirty="0" smtClean="0">
                <a:solidFill>
                  <a:srgbClr val="00B050"/>
                </a:solidFill>
              </a:rPr>
              <a:t>軸周りに</a:t>
            </a:r>
            <a:r>
              <a:rPr lang="en-US" altLang="ja-JP" sz="1800" dirty="0" smtClean="0">
                <a:solidFill>
                  <a:srgbClr val="00B050"/>
                </a:solidFill>
              </a:rPr>
              <a:t>c10</a:t>
            </a:r>
            <a:r>
              <a:rPr lang="ja-JP" altLang="en-US" sz="1800" dirty="0" smtClean="0">
                <a:solidFill>
                  <a:srgbClr val="00B050"/>
                </a:solidFill>
              </a:rPr>
              <a:t>度回転</a:t>
            </a:r>
            <a:endParaRPr lang="en-US" altLang="ja-JP" sz="1800" dirty="0">
              <a:solidFill>
                <a:srgbClr val="00B050"/>
              </a:solidFill>
            </a:endParaRPr>
          </a:p>
        </p:txBody>
      </p:sp>
    </p:spTree>
    <p:extLst>
      <p:ext uri="{BB962C8B-B14F-4D97-AF65-F5344CB8AC3E}">
        <p14:creationId xmlns:p14="http://schemas.microsoft.com/office/powerpoint/2010/main" val="3304077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031"/>
          <p:cNvSpPr txBox="1">
            <a:spLocks noChangeArrowheads="1"/>
          </p:cNvSpPr>
          <p:nvPr/>
        </p:nvSpPr>
        <p:spPr bwMode="auto">
          <a:xfrm>
            <a:off x="644675" y="5924847"/>
            <a:ext cx="1064634" cy="319149"/>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da-DK" altLang="ja-JP" sz="1400" dirty="0">
                <a:solidFill>
                  <a:srgbClr val="000000"/>
                </a:solidFill>
                <a:latin typeface="Tahoma" pitchFamily="34" charset="0"/>
              </a:rPr>
              <a:t>set: c10[0] </a:t>
            </a:r>
          </a:p>
        </p:txBody>
      </p:sp>
      <p:pic>
        <p:nvPicPr>
          <p:cNvPr id="573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7349"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2D1E9EBE-2830-4A16-8DC2-B908B7067A68}" type="slidenum">
              <a:rPr lang="en-US" altLang="ja-JP" sz="2400">
                <a:solidFill>
                  <a:srgbClr val="000000"/>
                </a:solidFill>
                <a:latin typeface="Tahoma" pitchFamily="34" charset="0"/>
              </a:rPr>
              <a:pPr algn="ctr" eaLnBrk="1" hangingPunct="1">
                <a:spcBef>
                  <a:spcPct val="50000"/>
                </a:spcBef>
                <a:buFontTx/>
                <a:buNone/>
              </a:pPr>
              <a:t>24</a:t>
            </a:fld>
            <a:endParaRPr lang="en-US" altLang="ja-JP" sz="2400">
              <a:solidFill>
                <a:srgbClr val="000000"/>
              </a:solidFill>
              <a:latin typeface="Tahoma" pitchFamily="34" charset="0"/>
            </a:endParaRPr>
          </a:p>
        </p:txBody>
      </p:sp>
      <p:sp>
        <p:nvSpPr>
          <p:cNvPr id="57350"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Geometry</a:t>
            </a:r>
          </a:p>
        </p:txBody>
      </p:sp>
      <p:sp>
        <p:nvSpPr>
          <p:cNvPr id="57351" name="テキスト ボックス 8"/>
          <p:cNvSpPr txBox="1">
            <a:spLocks noChangeArrowheads="1"/>
          </p:cNvSpPr>
          <p:nvPr/>
        </p:nvSpPr>
        <p:spPr bwMode="auto">
          <a:xfrm>
            <a:off x="1001166" y="879475"/>
            <a:ext cx="7152233"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コリメーター部を</a:t>
            </a:r>
            <a:r>
              <a:rPr lang="en-US" altLang="ja-JP" sz="2400" dirty="0" smtClean="0">
                <a:solidFill>
                  <a:srgbClr val="000000"/>
                </a:solidFill>
              </a:rPr>
              <a:t>Z</a:t>
            </a:r>
            <a:r>
              <a:rPr lang="ja-JP" altLang="en-US" sz="2400" dirty="0" smtClean="0">
                <a:solidFill>
                  <a:srgbClr val="000000"/>
                </a:solidFill>
              </a:rPr>
              <a:t>軸周りに</a:t>
            </a:r>
            <a:r>
              <a:rPr lang="en-US" altLang="ja-JP" sz="2400" dirty="0" smtClean="0">
                <a:solidFill>
                  <a:srgbClr val="000000"/>
                </a:solidFill>
              </a:rPr>
              <a:t>90</a:t>
            </a:r>
            <a:r>
              <a:rPr lang="ja-JP" altLang="en-US" sz="2400" dirty="0" smtClean="0">
                <a:solidFill>
                  <a:srgbClr val="000000"/>
                </a:solidFill>
              </a:rPr>
              <a:t>度回転させてみましょう。</a:t>
            </a:r>
            <a:endParaRPr lang="ja-JP" altLang="en-US" sz="2400" dirty="0">
              <a:solidFill>
                <a:srgbClr val="000000"/>
              </a:solidFill>
            </a:endParaRPr>
          </a:p>
        </p:txBody>
      </p:sp>
      <p:sp>
        <p:nvSpPr>
          <p:cNvPr id="57352" name="Rectangle 2"/>
          <p:cNvSpPr txBox="1">
            <a:spLocks noChangeArrowheads="1"/>
          </p:cNvSpPr>
          <p:nvPr/>
        </p:nvSpPr>
        <p:spPr bwMode="auto">
          <a:xfrm>
            <a:off x="1812925" y="-100013"/>
            <a:ext cx="5545138"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dirty="0" smtClean="0">
                <a:solidFill>
                  <a:srgbClr val="000000"/>
                </a:solidFill>
                <a:latin typeface="Century Gothic" pitchFamily="34" charset="0"/>
              </a:rPr>
              <a:t>課題</a:t>
            </a:r>
            <a:r>
              <a:rPr lang="en-US" altLang="ja-JP" sz="4000" dirty="0" smtClean="0">
                <a:solidFill>
                  <a:srgbClr val="000000"/>
                </a:solidFill>
                <a:latin typeface="Century Gothic" pitchFamily="34" charset="0"/>
              </a:rPr>
              <a:t>2</a:t>
            </a:r>
            <a:endParaRPr lang="en-US" altLang="ja-JP" sz="4000" dirty="0">
              <a:solidFill>
                <a:srgbClr val="000000"/>
              </a:solidFill>
              <a:latin typeface="Century Gothic" pitchFamily="34" charset="0"/>
            </a:endParaRPr>
          </a:p>
        </p:txBody>
      </p:sp>
      <p:sp>
        <p:nvSpPr>
          <p:cNvPr id="57354" name="テキスト ボックス 29"/>
          <p:cNvSpPr txBox="1">
            <a:spLocks noChangeArrowheads="1"/>
          </p:cNvSpPr>
          <p:nvPr/>
        </p:nvSpPr>
        <p:spPr bwMode="auto">
          <a:xfrm>
            <a:off x="1339563" y="1436747"/>
            <a:ext cx="53283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pPr>
            <a:r>
              <a:rPr lang="en-US" altLang="ja-JP" sz="2400" dirty="0" smtClean="0"/>
              <a:t>trans-</a:t>
            </a:r>
            <a:r>
              <a:rPr lang="en-US" altLang="ja-JP" sz="2400" dirty="0" err="1" smtClean="0"/>
              <a:t>C.inp</a:t>
            </a:r>
            <a:r>
              <a:rPr lang="ja-JP" altLang="en-US" sz="2400" dirty="0" smtClean="0"/>
              <a:t>にある</a:t>
            </a:r>
            <a:r>
              <a:rPr lang="en-US" altLang="ja-JP" sz="2400" dirty="0" smtClean="0"/>
              <a:t>c10</a:t>
            </a:r>
            <a:r>
              <a:rPr lang="ja-JP" altLang="en-US" sz="2400" dirty="0" smtClean="0"/>
              <a:t>の値を</a:t>
            </a:r>
            <a:r>
              <a:rPr lang="en-US" altLang="ja-JP" sz="2400" dirty="0" smtClean="0"/>
              <a:t>90</a:t>
            </a:r>
            <a:r>
              <a:rPr lang="ja-JP" altLang="en-US" sz="2400" dirty="0" smtClean="0"/>
              <a:t>とする</a:t>
            </a:r>
            <a:endParaRPr lang="en-US" altLang="ja-JP" sz="2400" dirty="0" smtClean="0"/>
          </a:p>
          <a:p>
            <a:pPr eaLnBrk="1" hangingPunct="1">
              <a:spcBef>
                <a:spcPct val="0"/>
              </a:spcBef>
            </a:pPr>
            <a:r>
              <a:rPr lang="en-US" altLang="ja-JP" sz="2400" dirty="0" err="1" smtClean="0"/>
              <a:t>icntl</a:t>
            </a:r>
            <a:r>
              <a:rPr lang="en-US" altLang="ja-JP" sz="2400" dirty="0" smtClean="0"/>
              <a:t>=8</a:t>
            </a:r>
            <a:r>
              <a:rPr lang="ja-JP" altLang="en-US" sz="2400" dirty="0" smtClean="0"/>
              <a:t>で</a:t>
            </a:r>
            <a:r>
              <a:rPr lang="en-US" altLang="ja-JP" sz="2400" dirty="0" smtClean="0"/>
              <a:t>PHITS</a:t>
            </a:r>
            <a:r>
              <a:rPr lang="ja-JP" altLang="en-US" sz="2400" dirty="0" smtClean="0"/>
              <a:t>を実行</a:t>
            </a:r>
            <a:endParaRPr lang="en-US" altLang="ja-JP" sz="2400" dirty="0" smtClean="0"/>
          </a:p>
        </p:txBody>
      </p:sp>
      <p:sp>
        <p:nvSpPr>
          <p:cNvPr id="15" name="Text Box 1030"/>
          <p:cNvSpPr txBox="1">
            <a:spLocks noChangeArrowheads="1"/>
          </p:cNvSpPr>
          <p:nvPr/>
        </p:nvSpPr>
        <p:spPr bwMode="auto">
          <a:xfrm>
            <a:off x="539552" y="2276872"/>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16" name="Line 21"/>
          <p:cNvSpPr>
            <a:spLocks noChangeShapeType="1"/>
          </p:cNvSpPr>
          <p:nvPr/>
        </p:nvSpPr>
        <p:spPr bwMode="auto">
          <a:xfrm flipH="1">
            <a:off x="1331640" y="6167933"/>
            <a:ext cx="28803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 name="Text Box 1030"/>
          <p:cNvSpPr txBox="1">
            <a:spLocks noChangeArrowheads="1"/>
          </p:cNvSpPr>
          <p:nvPr/>
        </p:nvSpPr>
        <p:spPr bwMode="auto">
          <a:xfrm>
            <a:off x="548969" y="5398944"/>
            <a:ext cx="1417824"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smtClean="0">
                <a:solidFill>
                  <a:srgbClr val="000000"/>
                </a:solidFill>
                <a:latin typeface="Tahoma" pitchFamily="34" charset="0"/>
              </a:rPr>
              <a:t>trans-</a:t>
            </a:r>
            <a:r>
              <a:rPr lang="en-US" altLang="ja-JP" sz="2000" dirty="0" err="1" smtClean="0">
                <a:solidFill>
                  <a:srgbClr val="000000"/>
                </a:solidFill>
                <a:latin typeface="Tahoma" pitchFamily="34" charset="0"/>
              </a:rPr>
              <a:t>C.inp</a:t>
            </a:r>
            <a:endParaRPr lang="en-US" altLang="ja-JP" sz="2000" dirty="0">
              <a:solidFill>
                <a:srgbClr val="000000"/>
              </a:solidFill>
              <a:latin typeface="Tahoma" pitchFamily="34" charset="0"/>
            </a:endParaRPr>
          </a:p>
        </p:txBody>
      </p:sp>
      <p:sp>
        <p:nvSpPr>
          <p:cNvPr id="20" name="テキスト ボックス 5"/>
          <p:cNvSpPr txBox="1">
            <a:spLocks noChangeArrowheads="1"/>
          </p:cNvSpPr>
          <p:nvPr/>
        </p:nvSpPr>
        <p:spPr bwMode="auto">
          <a:xfrm>
            <a:off x="2029883" y="5922228"/>
            <a:ext cx="1651414" cy="369332"/>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en-US" altLang="ja-JP" sz="1800" dirty="0" smtClean="0"/>
              <a:t>Z</a:t>
            </a:r>
            <a:r>
              <a:rPr lang="ja-JP" altLang="en-US" sz="1800" dirty="0" smtClean="0"/>
              <a:t>軸周りの回転</a:t>
            </a:r>
            <a:endParaRPr lang="en-US" altLang="ja-JP" sz="1800" dirty="0" smtClean="0"/>
          </a:p>
        </p:txBody>
      </p:sp>
      <p:sp>
        <p:nvSpPr>
          <p:cNvPr id="31" name="Text Box 1031"/>
          <p:cNvSpPr txBox="1">
            <a:spLocks noChangeArrowheads="1"/>
          </p:cNvSpPr>
          <p:nvPr/>
        </p:nvSpPr>
        <p:spPr bwMode="auto">
          <a:xfrm>
            <a:off x="691392" y="2822585"/>
            <a:ext cx="3312368" cy="2506281"/>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C e l </a:t>
            </a:r>
            <a:r>
              <a:rPr lang="en-US" altLang="ja-JP" sz="1400" dirty="0" err="1">
                <a:solidFill>
                  <a:srgbClr val="000000"/>
                </a:solidFill>
                <a:latin typeface="Tahoma" pitchFamily="34" charset="0"/>
              </a:rPr>
              <a:t>l</a:t>
            </a:r>
            <a:r>
              <a:rPr lang="en-US" altLang="ja-JP" sz="1400" dirty="0">
                <a:solidFill>
                  <a:srgbClr val="000000"/>
                </a:solidFill>
                <a:latin typeface="Tahoma" pitchFamily="34" charset="0"/>
              </a:rPr>
              <a:t> ]</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None/>
            </a:pPr>
            <a:r>
              <a:rPr lang="en-US" altLang="ja-JP" sz="1400" dirty="0">
                <a:solidFill>
                  <a:srgbClr val="000000"/>
                </a:solidFill>
                <a:latin typeface="Tahoma" pitchFamily="34" charset="0"/>
              </a:rPr>
              <a:t>$ Universe 2</a:t>
            </a:r>
          </a:p>
          <a:p>
            <a:pPr eaLnBrk="1" hangingPunct="1">
              <a:spcBef>
                <a:spcPct val="0"/>
              </a:spcBef>
              <a:buNone/>
            </a:pPr>
            <a:r>
              <a:rPr lang="en-US" altLang="ja-JP" sz="1400" dirty="0" smtClean="0">
                <a:solidFill>
                  <a:srgbClr val="000000"/>
                </a:solidFill>
                <a:latin typeface="Tahoma" pitchFamily="34" charset="0"/>
              </a:rPr>
              <a:t>901        </a:t>
            </a:r>
            <a:r>
              <a:rPr lang="en-US" altLang="ja-JP" sz="1400" dirty="0">
                <a:solidFill>
                  <a:srgbClr val="000000"/>
                </a:solidFill>
                <a:latin typeface="Tahoma" pitchFamily="34" charset="0"/>
              </a:rPr>
              <a:t>0       -901 fill=1 </a:t>
            </a:r>
            <a:r>
              <a:rPr lang="en-US" altLang="ja-JP" sz="1400" dirty="0" err="1">
                <a:solidFill>
                  <a:srgbClr val="000000"/>
                </a:solidFill>
                <a:latin typeface="Tahoma" pitchFamily="34" charset="0"/>
              </a:rPr>
              <a:t>trcl</a:t>
            </a:r>
            <a:r>
              <a:rPr lang="en-US" altLang="ja-JP" sz="1400" dirty="0">
                <a:solidFill>
                  <a:srgbClr val="000000"/>
                </a:solidFill>
                <a:latin typeface="Tahoma" pitchFamily="34" charset="0"/>
              </a:rPr>
              <a:t>=2 </a:t>
            </a:r>
            <a:r>
              <a:rPr lang="en-US" altLang="ja-JP" sz="1400" dirty="0" smtClean="0">
                <a:solidFill>
                  <a:srgbClr val="000000"/>
                </a:solidFill>
                <a:latin typeface="Tahoma" pitchFamily="34" charset="0"/>
              </a:rPr>
              <a:t>u=2</a:t>
            </a:r>
          </a:p>
          <a:p>
            <a:pPr eaLnBrk="1" hangingPunct="1">
              <a:spcBef>
                <a:spcPct val="0"/>
              </a:spcBef>
              <a:buNone/>
            </a:pPr>
            <a:r>
              <a:rPr lang="en-US" altLang="ja-JP" sz="1400" dirty="0" smtClean="0">
                <a:solidFill>
                  <a:srgbClr val="000000"/>
                </a:solidFill>
                <a:latin typeface="Tahoma" pitchFamily="34" charset="0"/>
              </a:rPr>
              <a:t>900        2 </a:t>
            </a:r>
            <a:r>
              <a:rPr lang="en-US" altLang="ja-JP" sz="1400" dirty="0">
                <a:solidFill>
                  <a:srgbClr val="000000"/>
                </a:solidFill>
                <a:latin typeface="Tahoma" pitchFamily="34" charset="0"/>
              </a:rPr>
              <a:t>-1.20e-3  -999 #901 </a:t>
            </a:r>
            <a:r>
              <a:rPr lang="en-US" altLang="ja-JP" sz="1400" dirty="0" smtClean="0">
                <a:solidFill>
                  <a:srgbClr val="000000"/>
                </a:solidFill>
                <a:latin typeface="Tahoma" pitchFamily="34" charset="0"/>
              </a:rPr>
              <a:t>u=2</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T r a n s f o r m ]</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trcl</a:t>
            </a:r>
            <a:r>
              <a:rPr lang="en-US" altLang="ja-JP" sz="1400" dirty="0">
                <a:solidFill>
                  <a:srgbClr val="000000"/>
                </a:solidFill>
                <a:latin typeface="Tahoma" pitchFamily="34" charset="0"/>
              </a:rPr>
              <a:t>=2: rotation of collimator</a:t>
            </a:r>
          </a:p>
          <a:p>
            <a:pPr eaLnBrk="1" hangingPunct="1">
              <a:spcBef>
                <a:spcPct val="0"/>
              </a:spcBef>
              <a:buFontTx/>
              <a:buNone/>
            </a:pPr>
            <a:r>
              <a:rPr lang="en-US" altLang="ja-JP" sz="1400" dirty="0" err="1">
                <a:solidFill>
                  <a:srgbClr val="000000"/>
                </a:solidFill>
                <a:latin typeface="Tahoma" pitchFamily="34" charset="0"/>
              </a:rPr>
              <a:t>infl</a:t>
            </a:r>
            <a:r>
              <a:rPr lang="en-US" altLang="ja-JP" sz="1400" dirty="0">
                <a:solidFill>
                  <a:srgbClr val="000000"/>
                </a:solidFill>
                <a:latin typeface="Tahoma" pitchFamily="34" charset="0"/>
              </a:rPr>
              <a:t>: {trans-</a:t>
            </a:r>
            <a:r>
              <a:rPr lang="en-US" altLang="ja-JP" sz="1400" dirty="0" err="1">
                <a:solidFill>
                  <a:srgbClr val="000000"/>
                </a:solidFill>
                <a:latin typeface="Tahoma" pitchFamily="34" charset="0"/>
              </a:rPr>
              <a:t>C.inp</a:t>
            </a:r>
            <a:r>
              <a:rPr lang="en-US" altLang="ja-JP" sz="1400" dirty="0">
                <a:solidFill>
                  <a:srgbClr val="000000"/>
                </a:solidFill>
                <a:latin typeface="Tahoma" pitchFamily="34" charset="0"/>
              </a:rPr>
              <a:t>}</a:t>
            </a:r>
          </a:p>
          <a:p>
            <a:pPr eaLnBrk="1" hangingPunct="1">
              <a:spcBef>
                <a:spcPct val="0"/>
              </a:spcBef>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p:txBody>
      </p:sp>
      <p:sp>
        <p:nvSpPr>
          <p:cNvPr id="32" name="Text Box 1030"/>
          <p:cNvSpPr txBox="1">
            <a:spLocks noChangeArrowheads="1"/>
          </p:cNvSpPr>
          <p:nvPr/>
        </p:nvSpPr>
        <p:spPr bwMode="auto">
          <a:xfrm>
            <a:off x="5292080" y="2392184"/>
            <a:ext cx="2194383" cy="369332"/>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track_collimator.eps</a:t>
            </a:r>
            <a:endParaRPr lang="en-US" altLang="ja-JP" sz="1800" dirty="0" smtClean="0">
              <a:solidFill>
                <a:srgbClr val="000000"/>
              </a:solidFill>
              <a:latin typeface="Tahoma" pitchFamily="34" charset="0"/>
            </a:endParaRPr>
          </a:p>
        </p:txBody>
      </p:sp>
      <p:grpSp>
        <p:nvGrpSpPr>
          <p:cNvPr id="33" name="グループ化 32"/>
          <p:cNvGrpSpPr/>
          <p:nvPr/>
        </p:nvGrpSpPr>
        <p:grpSpPr>
          <a:xfrm>
            <a:off x="4951040" y="2924085"/>
            <a:ext cx="3221360" cy="2665155"/>
            <a:chOff x="3934148" y="2948558"/>
            <a:chExt cx="4301480" cy="3313227"/>
          </a:xfrm>
        </p:grpSpPr>
        <p:pic>
          <p:nvPicPr>
            <p:cNvPr id="36" name="Picture 30"/>
            <p:cNvPicPr>
              <a:picLocks noChangeAspect="1" noChangeArrowheads="1"/>
            </p:cNvPicPr>
            <p:nvPr/>
          </p:nvPicPr>
          <p:blipFill rotWithShape="1">
            <a:blip r:embed="rId3">
              <a:extLst>
                <a:ext uri="{28A0092B-C50C-407E-A947-70E740481C1C}">
                  <a14:useLocalDpi xmlns:a14="http://schemas.microsoft.com/office/drawing/2010/main" val="0"/>
                </a:ext>
              </a:extLst>
            </a:blip>
            <a:srcRect l="10928" t="20224" r="24102" b="8932"/>
            <a:stretch/>
          </p:blipFill>
          <p:spPr bwMode="auto">
            <a:xfrm>
              <a:off x="3934148" y="2948558"/>
              <a:ext cx="4301480" cy="3313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正方形/長方形 36"/>
            <p:cNvSpPr/>
            <p:nvPr/>
          </p:nvSpPr>
          <p:spPr>
            <a:xfrm>
              <a:off x="7514108" y="2948558"/>
              <a:ext cx="721520" cy="417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環状矢印 37"/>
          <p:cNvSpPr/>
          <p:nvPr/>
        </p:nvSpPr>
        <p:spPr>
          <a:xfrm rot="8299612" flipH="1">
            <a:off x="6917232" y="4508786"/>
            <a:ext cx="1103203" cy="943600"/>
          </a:xfrm>
          <a:prstGeom prst="circular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39" name="Text Box 1030"/>
          <p:cNvSpPr txBox="1">
            <a:spLocks noChangeArrowheads="1"/>
          </p:cNvSpPr>
          <p:nvPr/>
        </p:nvSpPr>
        <p:spPr bwMode="auto">
          <a:xfrm>
            <a:off x="7649027" y="5521462"/>
            <a:ext cx="994687" cy="523220"/>
          </a:xfrm>
          <a:prstGeom prst="rect">
            <a:avLst/>
          </a:prstGeom>
          <a:solidFill>
            <a:schemeClr val="bg1"/>
          </a:solidFill>
          <a:ln w="19050">
            <a:solidFill>
              <a:srgbClr val="00B05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smtClean="0">
                <a:solidFill>
                  <a:srgbClr val="000000"/>
                </a:solidFill>
                <a:latin typeface="Tahoma" pitchFamily="34" charset="0"/>
              </a:rPr>
              <a:t>Z</a:t>
            </a:r>
            <a:r>
              <a:rPr lang="ja-JP" altLang="en-US" sz="1400" dirty="0" smtClean="0">
                <a:solidFill>
                  <a:srgbClr val="000000"/>
                </a:solidFill>
                <a:latin typeface="Tahoma" pitchFamily="34" charset="0"/>
              </a:rPr>
              <a:t>軸周りに</a:t>
            </a:r>
            <a:r>
              <a:rPr lang="en-US" altLang="ja-JP" sz="1400" dirty="0" smtClean="0">
                <a:solidFill>
                  <a:srgbClr val="000000"/>
                </a:solidFill>
                <a:latin typeface="Tahoma" pitchFamily="34" charset="0"/>
              </a:rPr>
              <a:t>90</a:t>
            </a:r>
            <a:r>
              <a:rPr lang="ja-JP" altLang="en-US" sz="1400" dirty="0" smtClean="0">
                <a:solidFill>
                  <a:srgbClr val="000000"/>
                </a:solidFill>
                <a:latin typeface="Tahoma" pitchFamily="34" charset="0"/>
              </a:rPr>
              <a:t>度回転</a:t>
            </a:r>
            <a:endParaRPr lang="en-US" altLang="ja-JP" sz="1400" dirty="0" smtClean="0">
              <a:solidFill>
                <a:srgbClr val="000000"/>
              </a:solidFill>
              <a:latin typeface="Tahoma" pitchFamily="34" charset="0"/>
            </a:endParaRPr>
          </a:p>
        </p:txBody>
      </p:sp>
    </p:spTree>
    <p:extLst>
      <p:ext uri="{BB962C8B-B14F-4D97-AF65-F5344CB8AC3E}">
        <p14:creationId xmlns:p14="http://schemas.microsoft.com/office/powerpoint/2010/main" val="1408227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917840" y="2924085"/>
            <a:ext cx="3276703" cy="2515369"/>
            <a:chOff x="4917840" y="2924085"/>
            <a:chExt cx="3276703" cy="2515369"/>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30" t="19851" r="23751" b="9057"/>
            <a:stretch/>
          </p:blipFill>
          <p:spPr bwMode="auto">
            <a:xfrm>
              <a:off x="4917840" y="2924085"/>
              <a:ext cx="3276703" cy="251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7649027" y="2924085"/>
              <a:ext cx="545516" cy="288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Text Box 1031"/>
          <p:cNvSpPr txBox="1">
            <a:spLocks noChangeArrowheads="1"/>
          </p:cNvSpPr>
          <p:nvPr/>
        </p:nvSpPr>
        <p:spPr bwMode="auto">
          <a:xfrm>
            <a:off x="644675" y="5924847"/>
            <a:ext cx="1168250" cy="319149"/>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da-DK" altLang="ja-JP" sz="1400" dirty="0">
                <a:solidFill>
                  <a:srgbClr val="000000"/>
                </a:solidFill>
                <a:latin typeface="Tahoma" pitchFamily="34" charset="0"/>
              </a:rPr>
              <a:t>set: </a:t>
            </a:r>
            <a:r>
              <a:rPr lang="da-DK" altLang="ja-JP" sz="1400" dirty="0" smtClean="0">
                <a:solidFill>
                  <a:srgbClr val="000000"/>
                </a:solidFill>
                <a:latin typeface="Tahoma" pitchFamily="34" charset="0"/>
              </a:rPr>
              <a:t>c10[</a:t>
            </a:r>
            <a:r>
              <a:rPr lang="da-DK" altLang="ja-JP" sz="1400" dirty="0" smtClean="0">
                <a:solidFill>
                  <a:srgbClr val="FF0000"/>
                </a:solidFill>
                <a:latin typeface="Tahoma" pitchFamily="34" charset="0"/>
              </a:rPr>
              <a:t>90</a:t>
            </a:r>
            <a:r>
              <a:rPr lang="da-DK" altLang="ja-JP" sz="1400" dirty="0">
                <a:solidFill>
                  <a:srgbClr val="000000"/>
                </a:solidFill>
                <a:latin typeface="Tahoma" pitchFamily="34" charset="0"/>
              </a:rPr>
              <a:t>] </a:t>
            </a:r>
          </a:p>
        </p:txBody>
      </p:sp>
      <p:pic>
        <p:nvPicPr>
          <p:cNvPr id="573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7349"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2D1E9EBE-2830-4A16-8DC2-B908B7067A68}" type="slidenum">
              <a:rPr lang="en-US" altLang="ja-JP" sz="2400">
                <a:solidFill>
                  <a:srgbClr val="000000"/>
                </a:solidFill>
                <a:latin typeface="Tahoma" pitchFamily="34" charset="0"/>
              </a:rPr>
              <a:pPr algn="ctr" eaLnBrk="1" hangingPunct="1">
                <a:spcBef>
                  <a:spcPct val="50000"/>
                </a:spcBef>
                <a:buFontTx/>
                <a:buNone/>
              </a:pPr>
              <a:t>25</a:t>
            </a:fld>
            <a:endParaRPr lang="en-US" altLang="ja-JP" sz="2400">
              <a:solidFill>
                <a:srgbClr val="000000"/>
              </a:solidFill>
              <a:latin typeface="Tahoma" pitchFamily="34" charset="0"/>
            </a:endParaRPr>
          </a:p>
        </p:txBody>
      </p:sp>
      <p:sp>
        <p:nvSpPr>
          <p:cNvPr id="57350"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Geometry</a:t>
            </a:r>
          </a:p>
        </p:txBody>
      </p:sp>
      <p:sp>
        <p:nvSpPr>
          <p:cNvPr id="57351" name="テキスト ボックス 8"/>
          <p:cNvSpPr txBox="1">
            <a:spLocks noChangeArrowheads="1"/>
          </p:cNvSpPr>
          <p:nvPr/>
        </p:nvSpPr>
        <p:spPr bwMode="auto">
          <a:xfrm>
            <a:off x="1001166" y="879475"/>
            <a:ext cx="7152233"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コリメーター部を</a:t>
            </a:r>
            <a:r>
              <a:rPr lang="en-US" altLang="ja-JP" sz="2400" dirty="0" smtClean="0">
                <a:solidFill>
                  <a:srgbClr val="000000"/>
                </a:solidFill>
              </a:rPr>
              <a:t>Z</a:t>
            </a:r>
            <a:r>
              <a:rPr lang="ja-JP" altLang="en-US" sz="2400" dirty="0" smtClean="0">
                <a:solidFill>
                  <a:srgbClr val="000000"/>
                </a:solidFill>
              </a:rPr>
              <a:t>軸周りに</a:t>
            </a:r>
            <a:r>
              <a:rPr lang="en-US" altLang="ja-JP" sz="2400" dirty="0" smtClean="0">
                <a:solidFill>
                  <a:srgbClr val="000000"/>
                </a:solidFill>
              </a:rPr>
              <a:t>90</a:t>
            </a:r>
            <a:r>
              <a:rPr lang="ja-JP" altLang="en-US" sz="2400" dirty="0" smtClean="0">
                <a:solidFill>
                  <a:srgbClr val="000000"/>
                </a:solidFill>
              </a:rPr>
              <a:t>度回転させてみましょう。</a:t>
            </a:r>
            <a:endParaRPr lang="ja-JP" altLang="en-US" sz="2400" dirty="0">
              <a:solidFill>
                <a:srgbClr val="000000"/>
              </a:solidFill>
            </a:endParaRPr>
          </a:p>
        </p:txBody>
      </p:sp>
      <p:sp>
        <p:nvSpPr>
          <p:cNvPr id="57352" name="Rectangle 2"/>
          <p:cNvSpPr txBox="1">
            <a:spLocks noChangeArrowheads="1"/>
          </p:cNvSpPr>
          <p:nvPr/>
        </p:nvSpPr>
        <p:spPr bwMode="auto">
          <a:xfrm>
            <a:off x="1812925" y="-100013"/>
            <a:ext cx="5545138"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dirty="0" smtClean="0">
                <a:solidFill>
                  <a:srgbClr val="000000"/>
                </a:solidFill>
                <a:latin typeface="Century Gothic" pitchFamily="34" charset="0"/>
              </a:rPr>
              <a:t>課題</a:t>
            </a:r>
            <a:r>
              <a:rPr lang="en-US" altLang="ja-JP" sz="4000" dirty="0" smtClean="0">
                <a:solidFill>
                  <a:srgbClr val="000000"/>
                </a:solidFill>
                <a:latin typeface="Century Gothic" pitchFamily="34" charset="0"/>
              </a:rPr>
              <a:t>2</a:t>
            </a:r>
            <a:r>
              <a:rPr lang="ja-JP" altLang="en-US" sz="4000" dirty="0" smtClean="0">
                <a:solidFill>
                  <a:srgbClr val="000000"/>
                </a:solidFill>
                <a:latin typeface="Century Gothic" pitchFamily="34" charset="0"/>
              </a:rPr>
              <a:t>の答え合わせ</a:t>
            </a:r>
            <a:endParaRPr lang="en-US" altLang="ja-JP" sz="4000" dirty="0">
              <a:solidFill>
                <a:srgbClr val="000000"/>
              </a:solidFill>
              <a:latin typeface="Century Gothic" pitchFamily="34" charset="0"/>
            </a:endParaRPr>
          </a:p>
        </p:txBody>
      </p:sp>
      <p:sp>
        <p:nvSpPr>
          <p:cNvPr id="57354" name="テキスト ボックス 29"/>
          <p:cNvSpPr txBox="1">
            <a:spLocks noChangeArrowheads="1"/>
          </p:cNvSpPr>
          <p:nvPr/>
        </p:nvSpPr>
        <p:spPr bwMode="auto">
          <a:xfrm>
            <a:off x="1339563" y="1436747"/>
            <a:ext cx="53283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pPr>
            <a:r>
              <a:rPr lang="en-US" altLang="ja-JP" sz="2400" dirty="0" smtClean="0"/>
              <a:t>trans-</a:t>
            </a:r>
            <a:r>
              <a:rPr lang="en-US" altLang="ja-JP" sz="2400" dirty="0" err="1" smtClean="0"/>
              <a:t>C.inp</a:t>
            </a:r>
            <a:r>
              <a:rPr lang="ja-JP" altLang="en-US" sz="2400" dirty="0" smtClean="0"/>
              <a:t>にある</a:t>
            </a:r>
            <a:r>
              <a:rPr lang="en-US" altLang="ja-JP" sz="2400" dirty="0" smtClean="0"/>
              <a:t>c10</a:t>
            </a:r>
            <a:r>
              <a:rPr lang="ja-JP" altLang="en-US" sz="2400" dirty="0" smtClean="0"/>
              <a:t>の値を</a:t>
            </a:r>
            <a:r>
              <a:rPr lang="en-US" altLang="ja-JP" sz="2400" dirty="0" smtClean="0"/>
              <a:t>90</a:t>
            </a:r>
            <a:r>
              <a:rPr lang="ja-JP" altLang="en-US" sz="2400" dirty="0" smtClean="0"/>
              <a:t>とする</a:t>
            </a:r>
            <a:endParaRPr lang="en-US" altLang="ja-JP" sz="2400" dirty="0" smtClean="0"/>
          </a:p>
          <a:p>
            <a:pPr eaLnBrk="1" hangingPunct="1">
              <a:spcBef>
                <a:spcPct val="0"/>
              </a:spcBef>
            </a:pPr>
            <a:r>
              <a:rPr lang="en-US" altLang="ja-JP" sz="2400" dirty="0" err="1" smtClean="0"/>
              <a:t>icntl</a:t>
            </a:r>
            <a:r>
              <a:rPr lang="en-US" altLang="ja-JP" sz="2400" dirty="0" smtClean="0"/>
              <a:t>=8</a:t>
            </a:r>
            <a:r>
              <a:rPr lang="ja-JP" altLang="en-US" sz="2400" dirty="0" smtClean="0"/>
              <a:t>で</a:t>
            </a:r>
            <a:r>
              <a:rPr lang="en-US" altLang="ja-JP" sz="2400" dirty="0" smtClean="0"/>
              <a:t>PHITS</a:t>
            </a:r>
            <a:r>
              <a:rPr lang="ja-JP" altLang="en-US" sz="2400" dirty="0" smtClean="0"/>
              <a:t>を実行</a:t>
            </a:r>
            <a:endParaRPr lang="en-US" altLang="ja-JP" sz="2400" dirty="0" smtClean="0"/>
          </a:p>
        </p:txBody>
      </p:sp>
      <p:sp>
        <p:nvSpPr>
          <p:cNvPr id="15" name="Text Box 1030"/>
          <p:cNvSpPr txBox="1">
            <a:spLocks noChangeArrowheads="1"/>
          </p:cNvSpPr>
          <p:nvPr/>
        </p:nvSpPr>
        <p:spPr bwMode="auto">
          <a:xfrm>
            <a:off x="539552" y="2276872"/>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18" name="Text Box 1030"/>
          <p:cNvSpPr txBox="1">
            <a:spLocks noChangeArrowheads="1"/>
          </p:cNvSpPr>
          <p:nvPr/>
        </p:nvSpPr>
        <p:spPr bwMode="auto">
          <a:xfrm>
            <a:off x="548969" y="5398944"/>
            <a:ext cx="1417824"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smtClean="0">
                <a:solidFill>
                  <a:srgbClr val="000000"/>
                </a:solidFill>
                <a:latin typeface="Tahoma" pitchFamily="34" charset="0"/>
              </a:rPr>
              <a:t>trans-</a:t>
            </a:r>
            <a:r>
              <a:rPr lang="en-US" altLang="ja-JP" sz="2000" dirty="0" err="1" smtClean="0">
                <a:solidFill>
                  <a:srgbClr val="000000"/>
                </a:solidFill>
                <a:latin typeface="Tahoma" pitchFamily="34" charset="0"/>
              </a:rPr>
              <a:t>C.inp</a:t>
            </a:r>
            <a:endParaRPr lang="en-US" altLang="ja-JP" sz="2000" dirty="0">
              <a:solidFill>
                <a:srgbClr val="000000"/>
              </a:solidFill>
              <a:latin typeface="Tahoma" pitchFamily="34" charset="0"/>
            </a:endParaRPr>
          </a:p>
        </p:txBody>
      </p:sp>
      <p:sp>
        <p:nvSpPr>
          <p:cNvPr id="20" name="テキスト ボックス 5"/>
          <p:cNvSpPr txBox="1">
            <a:spLocks noChangeArrowheads="1"/>
          </p:cNvSpPr>
          <p:nvPr/>
        </p:nvSpPr>
        <p:spPr bwMode="auto">
          <a:xfrm>
            <a:off x="2029883" y="5922228"/>
            <a:ext cx="1651414" cy="369332"/>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en-US" altLang="ja-JP" sz="1800" dirty="0" smtClean="0"/>
              <a:t>Z</a:t>
            </a:r>
            <a:r>
              <a:rPr lang="ja-JP" altLang="en-US" sz="1800" dirty="0" smtClean="0"/>
              <a:t>軸周りの回転</a:t>
            </a:r>
            <a:endParaRPr lang="en-US" altLang="ja-JP" sz="1800" dirty="0" smtClean="0"/>
          </a:p>
        </p:txBody>
      </p:sp>
      <p:sp>
        <p:nvSpPr>
          <p:cNvPr id="31" name="Text Box 1031"/>
          <p:cNvSpPr txBox="1">
            <a:spLocks noChangeArrowheads="1"/>
          </p:cNvSpPr>
          <p:nvPr/>
        </p:nvSpPr>
        <p:spPr bwMode="auto">
          <a:xfrm>
            <a:off x="691392" y="2822585"/>
            <a:ext cx="3312368" cy="2506281"/>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C e l </a:t>
            </a:r>
            <a:r>
              <a:rPr lang="en-US" altLang="ja-JP" sz="1400" dirty="0" err="1">
                <a:solidFill>
                  <a:srgbClr val="000000"/>
                </a:solidFill>
                <a:latin typeface="Tahoma" pitchFamily="34" charset="0"/>
              </a:rPr>
              <a:t>l</a:t>
            </a:r>
            <a:r>
              <a:rPr lang="en-US" altLang="ja-JP" sz="1400" dirty="0">
                <a:solidFill>
                  <a:srgbClr val="000000"/>
                </a:solidFill>
                <a:latin typeface="Tahoma" pitchFamily="34" charset="0"/>
              </a:rPr>
              <a:t> ]</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None/>
            </a:pPr>
            <a:r>
              <a:rPr lang="en-US" altLang="ja-JP" sz="1400" dirty="0">
                <a:solidFill>
                  <a:srgbClr val="000000"/>
                </a:solidFill>
                <a:latin typeface="Tahoma" pitchFamily="34" charset="0"/>
              </a:rPr>
              <a:t>$ Universe 2</a:t>
            </a:r>
          </a:p>
          <a:p>
            <a:pPr eaLnBrk="1" hangingPunct="1">
              <a:spcBef>
                <a:spcPct val="0"/>
              </a:spcBef>
              <a:buNone/>
            </a:pPr>
            <a:r>
              <a:rPr lang="en-US" altLang="ja-JP" sz="1400" dirty="0" smtClean="0">
                <a:solidFill>
                  <a:srgbClr val="000000"/>
                </a:solidFill>
                <a:latin typeface="Tahoma" pitchFamily="34" charset="0"/>
              </a:rPr>
              <a:t>901        </a:t>
            </a:r>
            <a:r>
              <a:rPr lang="en-US" altLang="ja-JP" sz="1400" dirty="0">
                <a:solidFill>
                  <a:srgbClr val="000000"/>
                </a:solidFill>
                <a:latin typeface="Tahoma" pitchFamily="34" charset="0"/>
              </a:rPr>
              <a:t>0       -901 fill=1 </a:t>
            </a:r>
            <a:r>
              <a:rPr lang="en-US" altLang="ja-JP" sz="1400" dirty="0" err="1">
                <a:solidFill>
                  <a:srgbClr val="000000"/>
                </a:solidFill>
                <a:latin typeface="Tahoma" pitchFamily="34" charset="0"/>
              </a:rPr>
              <a:t>trcl</a:t>
            </a:r>
            <a:r>
              <a:rPr lang="en-US" altLang="ja-JP" sz="1400" dirty="0">
                <a:solidFill>
                  <a:srgbClr val="000000"/>
                </a:solidFill>
                <a:latin typeface="Tahoma" pitchFamily="34" charset="0"/>
              </a:rPr>
              <a:t>=2 </a:t>
            </a:r>
            <a:r>
              <a:rPr lang="en-US" altLang="ja-JP" sz="1400" dirty="0" smtClean="0">
                <a:solidFill>
                  <a:srgbClr val="000000"/>
                </a:solidFill>
                <a:latin typeface="Tahoma" pitchFamily="34" charset="0"/>
              </a:rPr>
              <a:t>u=2</a:t>
            </a:r>
          </a:p>
          <a:p>
            <a:pPr eaLnBrk="1" hangingPunct="1">
              <a:spcBef>
                <a:spcPct val="0"/>
              </a:spcBef>
              <a:buNone/>
            </a:pPr>
            <a:r>
              <a:rPr lang="en-US" altLang="ja-JP" sz="1400" dirty="0" smtClean="0">
                <a:solidFill>
                  <a:srgbClr val="000000"/>
                </a:solidFill>
                <a:latin typeface="Tahoma" pitchFamily="34" charset="0"/>
              </a:rPr>
              <a:t>900        2 </a:t>
            </a:r>
            <a:r>
              <a:rPr lang="en-US" altLang="ja-JP" sz="1400" dirty="0">
                <a:solidFill>
                  <a:srgbClr val="000000"/>
                </a:solidFill>
                <a:latin typeface="Tahoma" pitchFamily="34" charset="0"/>
              </a:rPr>
              <a:t>-1.20e-3  -999 #901 </a:t>
            </a:r>
            <a:r>
              <a:rPr lang="en-US" altLang="ja-JP" sz="1400" dirty="0" smtClean="0">
                <a:solidFill>
                  <a:srgbClr val="000000"/>
                </a:solidFill>
                <a:latin typeface="Tahoma" pitchFamily="34" charset="0"/>
              </a:rPr>
              <a:t>u=2</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T r a n s f o r m ]</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trcl</a:t>
            </a:r>
            <a:r>
              <a:rPr lang="en-US" altLang="ja-JP" sz="1400" dirty="0">
                <a:solidFill>
                  <a:srgbClr val="000000"/>
                </a:solidFill>
                <a:latin typeface="Tahoma" pitchFamily="34" charset="0"/>
              </a:rPr>
              <a:t>=2: rotation of collimator</a:t>
            </a:r>
          </a:p>
          <a:p>
            <a:pPr eaLnBrk="1" hangingPunct="1">
              <a:spcBef>
                <a:spcPct val="0"/>
              </a:spcBef>
              <a:buFontTx/>
              <a:buNone/>
            </a:pPr>
            <a:r>
              <a:rPr lang="en-US" altLang="ja-JP" sz="1400" dirty="0" err="1">
                <a:solidFill>
                  <a:srgbClr val="000000"/>
                </a:solidFill>
                <a:latin typeface="Tahoma" pitchFamily="34" charset="0"/>
              </a:rPr>
              <a:t>infl</a:t>
            </a:r>
            <a:r>
              <a:rPr lang="en-US" altLang="ja-JP" sz="1400" dirty="0">
                <a:solidFill>
                  <a:srgbClr val="000000"/>
                </a:solidFill>
                <a:latin typeface="Tahoma" pitchFamily="34" charset="0"/>
              </a:rPr>
              <a:t>: {trans-</a:t>
            </a:r>
            <a:r>
              <a:rPr lang="en-US" altLang="ja-JP" sz="1400" dirty="0" err="1">
                <a:solidFill>
                  <a:srgbClr val="000000"/>
                </a:solidFill>
                <a:latin typeface="Tahoma" pitchFamily="34" charset="0"/>
              </a:rPr>
              <a:t>C.inp</a:t>
            </a:r>
            <a:r>
              <a:rPr lang="en-US" altLang="ja-JP" sz="1400" dirty="0">
                <a:solidFill>
                  <a:srgbClr val="000000"/>
                </a:solidFill>
                <a:latin typeface="Tahoma" pitchFamily="34" charset="0"/>
              </a:rPr>
              <a:t>}</a:t>
            </a:r>
          </a:p>
          <a:p>
            <a:pPr eaLnBrk="1" hangingPunct="1">
              <a:spcBef>
                <a:spcPct val="0"/>
              </a:spcBef>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p:txBody>
      </p:sp>
      <p:sp>
        <p:nvSpPr>
          <p:cNvPr id="32" name="Text Box 1030"/>
          <p:cNvSpPr txBox="1">
            <a:spLocks noChangeArrowheads="1"/>
          </p:cNvSpPr>
          <p:nvPr/>
        </p:nvSpPr>
        <p:spPr bwMode="auto">
          <a:xfrm>
            <a:off x="5292080" y="2392184"/>
            <a:ext cx="2194383" cy="369332"/>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track_collimator.eps</a:t>
            </a:r>
            <a:endParaRPr lang="en-US" altLang="ja-JP" sz="1800" dirty="0" smtClean="0">
              <a:solidFill>
                <a:srgbClr val="000000"/>
              </a:solidFill>
              <a:latin typeface="Tahoma" pitchFamily="34" charset="0"/>
            </a:endParaRPr>
          </a:p>
        </p:txBody>
      </p:sp>
      <p:sp>
        <p:nvSpPr>
          <p:cNvPr id="38" name="環状矢印 37"/>
          <p:cNvSpPr/>
          <p:nvPr/>
        </p:nvSpPr>
        <p:spPr>
          <a:xfrm rot="8299612" flipH="1">
            <a:off x="6917232" y="4508786"/>
            <a:ext cx="1103203" cy="943600"/>
          </a:xfrm>
          <a:prstGeom prst="circular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39" name="Text Box 1030"/>
          <p:cNvSpPr txBox="1">
            <a:spLocks noChangeArrowheads="1"/>
          </p:cNvSpPr>
          <p:nvPr/>
        </p:nvSpPr>
        <p:spPr bwMode="auto">
          <a:xfrm>
            <a:off x="7649027" y="5521462"/>
            <a:ext cx="994687" cy="523220"/>
          </a:xfrm>
          <a:prstGeom prst="rect">
            <a:avLst/>
          </a:prstGeom>
          <a:solidFill>
            <a:schemeClr val="bg1"/>
          </a:solidFill>
          <a:ln w="19050">
            <a:solidFill>
              <a:srgbClr val="00B05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smtClean="0">
                <a:solidFill>
                  <a:srgbClr val="000000"/>
                </a:solidFill>
                <a:latin typeface="Tahoma" pitchFamily="34" charset="0"/>
              </a:rPr>
              <a:t>Z</a:t>
            </a:r>
            <a:r>
              <a:rPr lang="ja-JP" altLang="en-US" sz="1400" dirty="0" smtClean="0">
                <a:solidFill>
                  <a:srgbClr val="000000"/>
                </a:solidFill>
                <a:latin typeface="Tahoma" pitchFamily="34" charset="0"/>
              </a:rPr>
              <a:t>軸周りに</a:t>
            </a:r>
            <a:r>
              <a:rPr lang="en-US" altLang="ja-JP" sz="1400" dirty="0" smtClean="0">
                <a:solidFill>
                  <a:srgbClr val="000000"/>
                </a:solidFill>
                <a:latin typeface="Tahoma" pitchFamily="34" charset="0"/>
              </a:rPr>
              <a:t>90</a:t>
            </a:r>
            <a:r>
              <a:rPr lang="ja-JP" altLang="en-US" sz="1400" dirty="0" smtClean="0">
                <a:solidFill>
                  <a:srgbClr val="000000"/>
                </a:solidFill>
                <a:latin typeface="Tahoma" pitchFamily="34" charset="0"/>
              </a:rPr>
              <a:t>度回転</a:t>
            </a:r>
            <a:endParaRPr lang="en-US" altLang="ja-JP" sz="1400" dirty="0" smtClean="0">
              <a:solidFill>
                <a:srgbClr val="000000"/>
              </a:solidFill>
              <a:latin typeface="Tahoma" pitchFamily="34" charset="0"/>
            </a:endParaRPr>
          </a:p>
        </p:txBody>
      </p:sp>
    </p:spTree>
    <p:extLst>
      <p:ext uri="{BB962C8B-B14F-4D97-AF65-F5344CB8AC3E}">
        <p14:creationId xmlns:p14="http://schemas.microsoft.com/office/powerpoint/2010/main" val="3315313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051"/>
          <p:cNvSpPr>
            <a:spLocks noChangeArrowheads="1"/>
          </p:cNvSpPr>
          <p:nvPr/>
        </p:nvSpPr>
        <p:spPr bwMode="auto">
          <a:xfrm>
            <a:off x="879475" y="1475929"/>
            <a:ext cx="7148513" cy="3321223"/>
          </a:xfrm>
          <a:prstGeom prst="roundRect">
            <a:avLst>
              <a:gd name="adj" fmla="val 5560"/>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kumimoji="0" lang="ja-JP" altLang="en-US" sz="2400">
              <a:solidFill>
                <a:srgbClr val="000000"/>
              </a:solidFill>
            </a:endParaRPr>
          </a:p>
        </p:txBody>
      </p:sp>
      <p:sp>
        <p:nvSpPr>
          <p:cNvPr id="46083" name="テキスト ボックス 16"/>
          <p:cNvSpPr txBox="1">
            <a:spLocks noChangeArrowheads="1"/>
          </p:cNvSpPr>
          <p:nvPr/>
        </p:nvSpPr>
        <p:spPr bwMode="auto">
          <a:xfrm>
            <a:off x="1079500" y="1577548"/>
            <a:ext cx="694848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 typeface="Times New Roman" pitchFamily="18" charset="0"/>
              <a:buAutoNum type="arabicPeriod"/>
            </a:pPr>
            <a:r>
              <a:rPr lang="ja-JP" altLang="en-US" sz="2800" dirty="0" smtClean="0"/>
              <a:t>線源の準備</a:t>
            </a:r>
            <a:endParaRPr lang="en-US" altLang="ja-JP" sz="2800" dirty="0" smtClean="0"/>
          </a:p>
          <a:p>
            <a:pPr>
              <a:spcBef>
                <a:spcPct val="0"/>
              </a:spcBef>
              <a:buFont typeface="Times New Roman" pitchFamily="18" charset="0"/>
              <a:buAutoNum type="arabicPeriod"/>
            </a:pPr>
            <a:r>
              <a:rPr lang="ja-JP" altLang="en-US" sz="2800" dirty="0" smtClean="0"/>
              <a:t>体系</a:t>
            </a:r>
            <a:r>
              <a:rPr lang="ja-JP" altLang="en-US" sz="2800" dirty="0"/>
              <a:t>の確認</a:t>
            </a:r>
            <a:endParaRPr lang="en-US" altLang="ja-JP" sz="2800" dirty="0"/>
          </a:p>
          <a:p>
            <a:pPr>
              <a:spcBef>
                <a:spcPct val="0"/>
              </a:spcBef>
              <a:buFont typeface="Times New Roman" pitchFamily="18" charset="0"/>
              <a:buAutoNum type="arabicPeriod"/>
            </a:pPr>
            <a:r>
              <a:rPr lang="ja-JP" altLang="en-US" sz="2800" dirty="0" smtClean="0"/>
              <a:t>マルチリーフコリメーター</a:t>
            </a:r>
            <a:endParaRPr lang="en-US" altLang="ja-JP" sz="2800" dirty="0"/>
          </a:p>
          <a:p>
            <a:pPr>
              <a:spcBef>
                <a:spcPct val="0"/>
              </a:spcBef>
              <a:buFont typeface="Times New Roman" pitchFamily="18" charset="0"/>
              <a:buAutoNum type="arabicPeriod"/>
            </a:pPr>
            <a:r>
              <a:rPr lang="ja-JP" altLang="en-US" sz="2800" dirty="0">
                <a:solidFill>
                  <a:srgbClr val="FF0000"/>
                </a:solidFill>
              </a:rPr>
              <a:t>線源の設定</a:t>
            </a:r>
            <a:endParaRPr lang="en-US" altLang="ja-JP" sz="2800" dirty="0">
              <a:solidFill>
                <a:srgbClr val="FF0000"/>
              </a:solidFill>
            </a:endParaRPr>
          </a:p>
          <a:p>
            <a:pPr>
              <a:spcBef>
                <a:spcPct val="0"/>
              </a:spcBef>
              <a:buFont typeface="Times New Roman" pitchFamily="18" charset="0"/>
              <a:buAutoNum type="arabicPeriod"/>
            </a:pPr>
            <a:r>
              <a:rPr lang="ja-JP" altLang="en-US" sz="2800" dirty="0">
                <a:solidFill>
                  <a:srgbClr val="000000"/>
                </a:solidFill>
              </a:rPr>
              <a:t>吸収線量の空間分布の評価</a:t>
            </a:r>
            <a:endParaRPr lang="en-US" altLang="ja-JP" sz="2800" dirty="0">
              <a:solidFill>
                <a:srgbClr val="000000"/>
              </a:solidFill>
            </a:endParaRPr>
          </a:p>
          <a:p>
            <a:pPr>
              <a:spcBef>
                <a:spcPct val="0"/>
              </a:spcBef>
              <a:buFont typeface="Times New Roman" pitchFamily="18" charset="0"/>
              <a:buAutoNum type="arabicPeriod"/>
            </a:pPr>
            <a:r>
              <a:rPr lang="ja-JP" altLang="en-US" sz="2800" dirty="0">
                <a:solidFill>
                  <a:srgbClr val="000000"/>
                </a:solidFill>
              </a:rPr>
              <a:t>スクリプト言語を用いた</a:t>
            </a:r>
            <a:r>
              <a:rPr lang="en-US" altLang="ja-JP" sz="2800" dirty="0">
                <a:solidFill>
                  <a:srgbClr val="000000"/>
                </a:solidFill>
              </a:rPr>
              <a:t>PHITS</a:t>
            </a:r>
            <a:r>
              <a:rPr lang="ja-JP" altLang="en-US" sz="2800" dirty="0">
                <a:solidFill>
                  <a:srgbClr val="000000"/>
                </a:solidFill>
              </a:rPr>
              <a:t>の連続実行</a:t>
            </a:r>
            <a:endParaRPr lang="en-US" altLang="ja-JP" sz="2800" dirty="0">
              <a:solidFill>
                <a:srgbClr val="000000"/>
              </a:solidFill>
            </a:endParaRPr>
          </a:p>
          <a:p>
            <a:pPr>
              <a:spcBef>
                <a:spcPct val="0"/>
              </a:spcBef>
              <a:buFont typeface="Times New Roman" pitchFamily="18" charset="0"/>
              <a:buAutoNum type="arabicPeriod"/>
            </a:pPr>
            <a:r>
              <a:rPr lang="en-US" altLang="ja-JP" sz="2800" dirty="0" err="1" smtClean="0">
                <a:solidFill>
                  <a:srgbClr val="000000"/>
                </a:solidFill>
              </a:rPr>
              <a:t>Sumtally</a:t>
            </a:r>
            <a:r>
              <a:rPr lang="ja-JP" altLang="en-US" sz="2800" dirty="0">
                <a:solidFill>
                  <a:srgbClr val="000000"/>
                </a:solidFill>
              </a:rPr>
              <a:t>によるタリー結果の</a:t>
            </a:r>
            <a:r>
              <a:rPr lang="ja-JP" altLang="en-US" sz="2800" dirty="0" smtClean="0">
                <a:solidFill>
                  <a:srgbClr val="000000"/>
                </a:solidFill>
              </a:rPr>
              <a:t>足し合わせ</a:t>
            </a:r>
            <a:endParaRPr lang="en-US" altLang="ja-JP" sz="2800" dirty="0">
              <a:solidFill>
                <a:srgbClr val="000000"/>
              </a:solidFill>
            </a:endParaRP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6086" name="Text Box 7"/>
          <p:cNvSpPr txBox="1">
            <a:spLocks noChangeArrowheads="1"/>
          </p:cNvSpPr>
          <p:nvPr/>
        </p:nvSpPr>
        <p:spPr bwMode="auto">
          <a:xfrm>
            <a:off x="3276600" y="6400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Table of contents</a:t>
            </a:r>
          </a:p>
        </p:txBody>
      </p:sp>
      <p:sp>
        <p:nvSpPr>
          <p:cNvPr id="46087"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8F04F683-A845-4572-8638-AC56C5897E01}" type="slidenum">
              <a:rPr lang="en-US" altLang="ja-JP" sz="2400">
                <a:solidFill>
                  <a:srgbClr val="000000"/>
                </a:solidFill>
                <a:latin typeface="Tahoma" pitchFamily="34" charset="0"/>
              </a:rPr>
              <a:pPr algn="ctr" eaLnBrk="1" hangingPunct="1">
                <a:spcBef>
                  <a:spcPct val="50000"/>
                </a:spcBef>
                <a:buFontTx/>
                <a:buNone/>
              </a:pPr>
              <a:t>26</a:t>
            </a:fld>
            <a:endParaRPr lang="en-US" altLang="ja-JP" sz="2400">
              <a:solidFill>
                <a:srgbClr val="000000"/>
              </a:solidFill>
              <a:latin typeface="Tahoma" pitchFamily="34" charset="0"/>
            </a:endParaRPr>
          </a:p>
        </p:txBody>
      </p:sp>
      <p:sp>
        <p:nvSpPr>
          <p:cNvPr id="46088" name="Rectangle 2"/>
          <p:cNvSpPr txBox="1">
            <a:spLocks noChangeArrowheads="1"/>
          </p:cNvSpPr>
          <p:nvPr/>
        </p:nvSpPr>
        <p:spPr bwMode="auto">
          <a:xfrm>
            <a:off x="2681288" y="188913"/>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a:solidFill>
                  <a:srgbClr val="000000"/>
                </a:solidFill>
                <a:latin typeface="Century Gothic" pitchFamily="34" charset="0"/>
              </a:rPr>
              <a:t>実習内容</a:t>
            </a:r>
            <a:endParaRPr lang="en-US" altLang="ja-JP" sz="4800">
              <a:solidFill>
                <a:srgbClr val="000000"/>
              </a:solidFill>
              <a:latin typeface="Century Gothic" pitchFamily="34" charset="0"/>
            </a:endParaRPr>
          </a:p>
        </p:txBody>
      </p:sp>
    </p:spTree>
    <p:extLst>
      <p:ext uri="{BB962C8B-B14F-4D97-AF65-F5344CB8AC3E}">
        <p14:creationId xmlns:p14="http://schemas.microsoft.com/office/powerpoint/2010/main" val="90284029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74" t="19108" r="27009" b="8560"/>
          <a:stretch/>
        </p:blipFill>
        <p:spPr bwMode="auto">
          <a:xfrm>
            <a:off x="4949527" y="2966545"/>
            <a:ext cx="3510905" cy="2815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1205"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E5DC43FF-6171-43B0-A714-063D7B6A2123}" type="slidenum">
              <a:rPr lang="en-US" altLang="ja-JP" sz="2400">
                <a:solidFill>
                  <a:srgbClr val="000000"/>
                </a:solidFill>
                <a:latin typeface="Tahoma" pitchFamily="34" charset="0"/>
              </a:rPr>
              <a:pPr algn="ctr" eaLnBrk="1" hangingPunct="1">
                <a:spcBef>
                  <a:spcPct val="50000"/>
                </a:spcBef>
                <a:buFontTx/>
                <a:buNone/>
              </a:pPr>
              <a:t>27</a:t>
            </a:fld>
            <a:endParaRPr lang="en-US" altLang="ja-JP" sz="2400">
              <a:solidFill>
                <a:srgbClr val="000000"/>
              </a:solidFill>
              <a:latin typeface="Tahoma" pitchFamily="34" charset="0"/>
            </a:endParaRPr>
          </a:p>
        </p:txBody>
      </p:sp>
      <p:sp>
        <p:nvSpPr>
          <p:cNvPr id="51207"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dirty="0" smtClean="0">
                <a:solidFill>
                  <a:srgbClr val="000000"/>
                </a:solidFill>
                <a:latin typeface="Tahoma" pitchFamily="34" charset="0"/>
              </a:rPr>
              <a:t>Source</a:t>
            </a:r>
            <a:endParaRPr lang="en-US" altLang="ja-JP" sz="2400" dirty="0">
              <a:solidFill>
                <a:srgbClr val="000000"/>
              </a:solidFill>
              <a:latin typeface="Tahoma" pitchFamily="34" charset="0"/>
            </a:endParaRPr>
          </a:p>
        </p:txBody>
      </p:sp>
      <p:sp>
        <p:nvSpPr>
          <p:cNvPr id="51208" name="テキスト ボックス 8"/>
          <p:cNvSpPr txBox="1">
            <a:spLocks noChangeArrowheads="1"/>
          </p:cNvSpPr>
          <p:nvPr/>
        </p:nvSpPr>
        <p:spPr bwMode="auto">
          <a:xfrm>
            <a:off x="1243187" y="889791"/>
            <a:ext cx="6689600"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smtClean="0">
                <a:solidFill>
                  <a:srgbClr val="000000"/>
                </a:solidFill>
              </a:rPr>
              <a:t>PHITS</a:t>
            </a:r>
            <a:r>
              <a:rPr lang="ja-JP" altLang="en-US" sz="2400" dirty="0" smtClean="0">
                <a:solidFill>
                  <a:srgbClr val="000000"/>
                </a:solidFill>
              </a:rPr>
              <a:t>形式に変換した</a:t>
            </a:r>
            <a:r>
              <a:rPr lang="en-US" altLang="ja-JP" sz="2400" dirty="0" smtClean="0">
                <a:solidFill>
                  <a:srgbClr val="000000"/>
                </a:solidFill>
              </a:rPr>
              <a:t>phase space file</a:t>
            </a:r>
            <a:r>
              <a:rPr lang="ja-JP" altLang="en-US" sz="2400" dirty="0" smtClean="0">
                <a:solidFill>
                  <a:srgbClr val="000000"/>
                </a:solidFill>
              </a:rPr>
              <a:t>を線源として設定しましょう</a:t>
            </a:r>
            <a:r>
              <a:rPr lang="ja-JP" altLang="en-US" sz="2400" dirty="0" smtClean="0">
                <a:solidFill>
                  <a:srgbClr val="000000"/>
                </a:solidFill>
              </a:rPr>
              <a:t>。（</a:t>
            </a:r>
            <a:r>
              <a:rPr lang="en-US" altLang="ja-JP" sz="2400" dirty="0" err="1" smtClean="0">
                <a:solidFill>
                  <a:srgbClr val="000000"/>
                </a:solidFill>
              </a:rPr>
              <a:t>icntl</a:t>
            </a:r>
            <a:r>
              <a:rPr lang="en-US" altLang="ja-JP" sz="2400" dirty="0" smtClean="0">
                <a:solidFill>
                  <a:srgbClr val="000000"/>
                </a:solidFill>
              </a:rPr>
              <a:t>=0</a:t>
            </a:r>
            <a:r>
              <a:rPr lang="ja-JP" altLang="en-US" sz="2400" dirty="0" smtClean="0">
                <a:solidFill>
                  <a:srgbClr val="000000"/>
                </a:solidFill>
              </a:rPr>
              <a:t>で実行）</a:t>
            </a:r>
            <a:endParaRPr lang="ja-JP" altLang="en-US" sz="2400" dirty="0">
              <a:solidFill>
                <a:srgbClr val="000000"/>
              </a:solidFill>
            </a:endParaRPr>
          </a:p>
        </p:txBody>
      </p:sp>
      <p:sp>
        <p:nvSpPr>
          <p:cNvPr id="51211" name="Text Box 1030"/>
          <p:cNvSpPr txBox="1">
            <a:spLocks noChangeArrowheads="1"/>
          </p:cNvSpPr>
          <p:nvPr/>
        </p:nvSpPr>
        <p:spPr bwMode="auto">
          <a:xfrm>
            <a:off x="283741" y="1953722"/>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33" name="Rectangle 2"/>
          <p:cNvSpPr txBox="1">
            <a:spLocks noChangeArrowheads="1"/>
          </p:cNvSpPr>
          <p:nvPr/>
        </p:nvSpPr>
        <p:spPr bwMode="auto">
          <a:xfrm>
            <a:off x="1187624" y="-99392"/>
            <a:ext cx="67451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dirty="0" smtClean="0">
                <a:solidFill>
                  <a:srgbClr val="000000"/>
                </a:solidFill>
                <a:latin typeface="Century Gothic" pitchFamily="34" charset="0"/>
              </a:rPr>
              <a:t>線源の設定</a:t>
            </a:r>
            <a:endParaRPr lang="en-US" altLang="ja-JP" sz="4800" dirty="0">
              <a:solidFill>
                <a:srgbClr val="000000"/>
              </a:solidFill>
              <a:latin typeface="Century Gothic" pitchFamily="34" charset="0"/>
            </a:endParaRPr>
          </a:p>
        </p:txBody>
      </p:sp>
      <p:sp>
        <p:nvSpPr>
          <p:cNvPr id="21" name="Text Box 1031"/>
          <p:cNvSpPr txBox="1">
            <a:spLocks noChangeArrowheads="1"/>
          </p:cNvSpPr>
          <p:nvPr/>
        </p:nvSpPr>
        <p:spPr bwMode="auto">
          <a:xfrm>
            <a:off x="539552" y="2492896"/>
            <a:ext cx="2592288" cy="2304256"/>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1400" dirty="0">
                <a:solidFill>
                  <a:srgbClr val="000000"/>
                </a:solidFill>
                <a:latin typeface="Tahoma" pitchFamily="34" charset="0"/>
              </a:rPr>
              <a:t>[ S o u r c e ]</a:t>
            </a:r>
          </a:p>
          <a:p>
            <a:pPr eaLnBrk="1" hangingPunct="1">
              <a:spcBef>
                <a:spcPct val="0"/>
              </a:spcBef>
              <a:buFontTx/>
              <a:buNone/>
            </a:pPr>
            <a:r>
              <a:rPr lang="en-US" altLang="ja-JP" sz="1400" dirty="0" smtClean="0">
                <a:solidFill>
                  <a:srgbClr val="000000"/>
                </a:solidFill>
                <a:latin typeface="Tahoma" pitchFamily="34" charset="0"/>
              </a:rPr>
              <a:t>set:c1[15000000]</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set:c2[116341772]</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err="1">
                <a:solidFill>
                  <a:srgbClr val="000000"/>
                </a:solidFill>
                <a:latin typeface="Tahoma" pitchFamily="34" charset="0"/>
              </a:rPr>
              <a:t>totfact</a:t>
            </a:r>
            <a:r>
              <a:rPr lang="en-US" altLang="ja-JP" sz="1400" dirty="0">
                <a:solidFill>
                  <a:srgbClr val="000000"/>
                </a:solidFill>
                <a:latin typeface="Tahoma" pitchFamily="34" charset="0"/>
              </a:rPr>
              <a:t> =  c2/c1</a:t>
            </a:r>
          </a:p>
          <a:p>
            <a:pPr eaLnBrk="1" hangingPunct="1">
              <a:spcBef>
                <a:spcPct val="0"/>
              </a:spcBef>
              <a:buFontTx/>
              <a:buNone/>
            </a:pPr>
            <a:r>
              <a:rPr lang="en-US" altLang="ja-JP" sz="1400" dirty="0" smtClean="0">
                <a:solidFill>
                  <a:srgbClr val="000000"/>
                </a:solidFill>
                <a:latin typeface="Tahoma" pitchFamily="34" charset="0"/>
              </a:rPr>
              <a:t>z0 </a:t>
            </a:r>
            <a:r>
              <a:rPr lang="en-US" altLang="ja-JP" sz="1400" dirty="0">
                <a:solidFill>
                  <a:srgbClr val="000000"/>
                </a:solidFill>
                <a:latin typeface="Tahoma" pitchFamily="34" charset="0"/>
              </a:rPr>
              <a:t>= </a:t>
            </a:r>
            <a:r>
              <a:rPr lang="en-US" altLang="ja-JP" sz="1400" dirty="0" smtClean="0">
                <a:solidFill>
                  <a:srgbClr val="000000"/>
                </a:solidFill>
                <a:latin typeface="Tahoma" pitchFamily="34" charset="0"/>
              </a:rPr>
              <a:t>-80.0</a:t>
            </a:r>
          </a:p>
          <a:p>
            <a:pPr eaLnBrk="1" hangingPunct="1">
              <a:spcBef>
                <a:spcPct val="0"/>
              </a:spcBef>
              <a:buFontTx/>
              <a:buNone/>
            </a:pPr>
            <a:r>
              <a:rPr lang="en-US" altLang="ja-JP" sz="1400" dirty="0" err="1" smtClean="0">
                <a:solidFill>
                  <a:srgbClr val="000000"/>
                </a:solidFill>
                <a:latin typeface="Tahoma" pitchFamily="34" charset="0"/>
              </a:rPr>
              <a:t>trcl</a:t>
            </a: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 </a:t>
            </a:r>
            <a:r>
              <a:rPr lang="en-US" altLang="ja-JP" sz="1400" dirty="0" smtClean="0">
                <a:solidFill>
                  <a:srgbClr val="000000"/>
                </a:solidFill>
                <a:latin typeface="Tahoma" pitchFamily="34" charset="0"/>
              </a:rPr>
              <a:t>3</a:t>
            </a:r>
          </a:p>
          <a:p>
            <a:pPr eaLnBrk="1" hangingPunct="1">
              <a:spcBef>
                <a:spcPct val="0"/>
              </a:spcBef>
              <a:buFontTx/>
              <a:buNone/>
            </a:pPr>
            <a:r>
              <a:rPr lang="en-US" altLang="ja-JP" sz="1400" dirty="0" smtClean="0">
                <a:solidFill>
                  <a:srgbClr val="000000"/>
                </a:solidFill>
                <a:latin typeface="Tahoma" pitchFamily="34" charset="0"/>
              </a:rPr>
              <a:t>s-type </a:t>
            </a:r>
            <a:r>
              <a:rPr lang="en-US" altLang="ja-JP" sz="1400" dirty="0">
                <a:solidFill>
                  <a:srgbClr val="000000"/>
                </a:solidFill>
                <a:latin typeface="Tahoma" pitchFamily="34" charset="0"/>
              </a:rPr>
              <a:t>=  17</a:t>
            </a:r>
          </a:p>
          <a:p>
            <a:pPr eaLnBrk="1" hangingPunct="1">
              <a:spcBef>
                <a:spcPct val="0"/>
              </a:spcBef>
              <a:buFontTx/>
              <a:buNone/>
            </a:pPr>
            <a:r>
              <a:rPr lang="en-US" altLang="ja-JP" sz="1400" dirty="0">
                <a:solidFill>
                  <a:srgbClr val="000000"/>
                </a:solidFill>
                <a:latin typeface="Tahoma" pitchFamily="34" charset="0"/>
              </a:rPr>
              <a:t>file =  </a:t>
            </a:r>
            <a:r>
              <a:rPr lang="en-US" altLang="ja-JP" sz="1400" dirty="0" err="1" smtClean="0">
                <a:solidFill>
                  <a:srgbClr val="000000"/>
                </a:solidFill>
                <a:latin typeface="Tahoma" pitchFamily="34" charset="0"/>
              </a:rPr>
              <a:t>dmp</a:t>
            </a:r>
            <a:r>
              <a:rPr lang="en-US" altLang="ja-JP" sz="1400" dirty="0" smtClean="0">
                <a:solidFill>
                  <a:srgbClr val="000000"/>
                </a:solidFill>
                <a:latin typeface="Tahoma" pitchFamily="34" charset="0"/>
              </a:rPr>
              <a:t>-PHITS-</a:t>
            </a:r>
            <a:r>
              <a:rPr lang="en-US" altLang="ja-JP" sz="1400" dirty="0" err="1" smtClean="0">
                <a:solidFill>
                  <a:srgbClr val="000000"/>
                </a:solidFill>
                <a:latin typeface="Tahoma" pitchFamily="34" charset="0"/>
              </a:rPr>
              <a:t>iX.out</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dump =   -9</a:t>
            </a:r>
          </a:p>
          <a:p>
            <a:pPr eaLnBrk="1" hangingPunct="1">
              <a:spcBef>
                <a:spcPct val="0"/>
              </a:spcBef>
              <a:buFontTx/>
              <a:buNone/>
            </a:pPr>
            <a:r>
              <a:rPr lang="en-US" altLang="ja-JP" sz="1400" dirty="0">
                <a:solidFill>
                  <a:srgbClr val="000000"/>
                </a:solidFill>
                <a:latin typeface="Tahoma" pitchFamily="34" charset="0"/>
              </a:rPr>
              <a:t>1   2   3   4   5   6   7   8   9</a:t>
            </a:r>
          </a:p>
        </p:txBody>
      </p:sp>
      <p:sp>
        <p:nvSpPr>
          <p:cNvPr id="22" name="テキスト ボックス 5"/>
          <p:cNvSpPr txBox="1">
            <a:spLocks noChangeArrowheads="1"/>
          </p:cNvSpPr>
          <p:nvPr/>
        </p:nvSpPr>
        <p:spPr bwMode="auto">
          <a:xfrm>
            <a:off x="2731312" y="2586262"/>
            <a:ext cx="2056712" cy="1477328"/>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ガントリー部と同じ座標変換</a:t>
            </a:r>
            <a:r>
              <a:rPr lang="en-US" altLang="ja-JP" sz="1800" dirty="0" smtClean="0"/>
              <a:t>:</a:t>
            </a:r>
          </a:p>
          <a:p>
            <a:pPr>
              <a:spcBef>
                <a:spcPct val="0"/>
              </a:spcBef>
              <a:buFontTx/>
              <a:buNone/>
            </a:pPr>
            <a:r>
              <a:rPr lang="en-US" altLang="ja-JP" sz="1800" dirty="0" smtClean="0"/>
              <a:t>X</a:t>
            </a:r>
            <a:r>
              <a:rPr lang="ja-JP" altLang="en-US" sz="1800" dirty="0" smtClean="0"/>
              <a:t>軸に関して</a:t>
            </a:r>
            <a:r>
              <a:rPr lang="en-US" altLang="ja-JP" sz="1800" dirty="0" smtClean="0"/>
              <a:t>90</a:t>
            </a:r>
            <a:r>
              <a:rPr lang="ja-JP" altLang="en-US" sz="1800" dirty="0" smtClean="0"/>
              <a:t>度回転後、</a:t>
            </a:r>
            <a:r>
              <a:rPr lang="en-US" altLang="ja-JP" sz="1800" dirty="0" smtClean="0"/>
              <a:t>Z</a:t>
            </a:r>
            <a:r>
              <a:rPr lang="ja-JP" altLang="en-US" sz="1800" dirty="0" smtClean="0"/>
              <a:t>軸に関して</a:t>
            </a:r>
            <a:r>
              <a:rPr lang="en-US" altLang="ja-JP" sz="1800" dirty="0" smtClean="0"/>
              <a:t>-90</a:t>
            </a:r>
            <a:r>
              <a:rPr lang="ja-JP" altLang="en-US" sz="1800" dirty="0" smtClean="0"/>
              <a:t>度回転</a:t>
            </a:r>
            <a:endParaRPr lang="en-US" altLang="ja-JP" sz="1800" dirty="0" smtClean="0"/>
          </a:p>
        </p:txBody>
      </p:sp>
      <p:sp>
        <p:nvSpPr>
          <p:cNvPr id="2" name="テキスト ボックス 1"/>
          <p:cNvSpPr txBox="1"/>
          <p:nvPr/>
        </p:nvSpPr>
        <p:spPr>
          <a:xfrm>
            <a:off x="4680744" y="1954879"/>
            <a:ext cx="3422732" cy="400110"/>
          </a:xfrm>
          <a:prstGeom prst="rect">
            <a:avLst/>
          </a:prstGeom>
          <a:noFill/>
        </p:spPr>
        <p:txBody>
          <a:bodyPr wrap="none" rtlCol="0">
            <a:spAutoFit/>
          </a:bodyPr>
          <a:lstStyle/>
          <a:p>
            <a:r>
              <a:rPr kumimoji="1" lang="en-US" altLang="ja-JP" sz="2000" dirty="0" err="1" smtClean="0"/>
              <a:t>icntl</a:t>
            </a:r>
            <a:r>
              <a:rPr kumimoji="1" lang="en-US" altLang="ja-JP" sz="2000" dirty="0" smtClean="0"/>
              <a:t>=0</a:t>
            </a:r>
            <a:r>
              <a:rPr kumimoji="1" lang="ja-JP" altLang="en-US" sz="2000" dirty="0" smtClean="0"/>
              <a:t>で</a:t>
            </a:r>
            <a:r>
              <a:rPr kumimoji="1" lang="en-US" altLang="ja-JP" sz="2000" dirty="0" smtClean="0"/>
              <a:t>PHITS</a:t>
            </a:r>
            <a:r>
              <a:rPr kumimoji="1" lang="ja-JP" altLang="en-US" sz="2000" dirty="0" smtClean="0"/>
              <a:t>を実行すると、</a:t>
            </a:r>
            <a:endParaRPr kumimoji="1" lang="ja-JP" altLang="en-US" sz="2000" dirty="0"/>
          </a:p>
        </p:txBody>
      </p:sp>
      <p:sp>
        <p:nvSpPr>
          <p:cNvPr id="28" name="Text Box 1030"/>
          <p:cNvSpPr txBox="1">
            <a:spLocks noChangeArrowheads="1"/>
          </p:cNvSpPr>
          <p:nvPr/>
        </p:nvSpPr>
        <p:spPr bwMode="auto">
          <a:xfrm>
            <a:off x="4949527" y="2562561"/>
            <a:ext cx="3738331" cy="369332"/>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track_xy.eps</a:t>
            </a:r>
            <a:r>
              <a:rPr lang="ja-JP" altLang="en-US" sz="1800" dirty="0" smtClean="0">
                <a:solidFill>
                  <a:srgbClr val="000000"/>
                </a:solidFill>
                <a:latin typeface="Tahoma" pitchFamily="34" charset="0"/>
              </a:rPr>
              <a:t>（</a:t>
            </a:r>
            <a:r>
              <a:rPr lang="en-US" altLang="ja-JP" sz="1800" dirty="0" smtClean="0">
                <a:solidFill>
                  <a:srgbClr val="000000"/>
                </a:solidFill>
                <a:latin typeface="Tahoma" pitchFamily="34" charset="0"/>
              </a:rPr>
              <a:t>4</a:t>
            </a:r>
            <a:r>
              <a:rPr lang="ja-JP" altLang="en-US" sz="1800" dirty="0" smtClean="0">
                <a:solidFill>
                  <a:srgbClr val="000000"/>
                </a:solidFill>
                <a:latin typeface="Tahoma" pitchFamily="34" charset="0"/>
              </a:rPr>
              <a:t>ページ目</a:t>
            </a:r>
            <a:r>
              <a:rPr lang="en-US" altLang="ja-JP" sz="1800" dirty="0" smtClean="0">
                <a:solidFill>
                  <a:srgbClr val="000000"/>
                </a:solidFill>
                <a:latin typeface="Tahoma" pitchFamily="34" charset="0"/>
              </a:rPr>
              <a:t>: z=-15cm</a:t>
            </a:r>
            <a:r>
              <a:rPr lang="ja-JP" altLang="en-US" sz="1800" dirty="0" smtClean="0">
                <a:solidFill>
                  <a:srgbClr val="000000"/>
                </a:solidFill>
                <a:latin typeface="Tahoma" pitchFamily="34" charset="0"/>
              </a:rPr>
              <a:t>）</a:t>
            </a:r>
            <a:endParaRPr lang="en-US" altLang="ja-JP" sz="1800" dirty="0">
              <a:solidFill>
                <a:srgbClr val="000000"/>
              </a:solidFill>
              <a:latin typeface="Tahoma" pitchFamily="34" charset="0"/>
            </a:endParaRPr>
          </a:p>
        </p:txBody>
      </p:sp>
      <p:sp>
        <p:nvSpPr>
          <p:cNvPr id="30" name="Line 21"/>
          <p:cNvSpPr>
            <a:spLocks noChangeShapeType="1"/>
          </p:cNvSpPr>
          <p:nvPr/>
        </p:nvSpPr>
        <p:spPr bwMode="auto">
          <a:xfrm flipH="1">
            <a:off x="611559" y="3789040"/>
            <a:ext cx="631627"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cxnSp>
        <p:nvCxnSpPr>
          <p:cNvPr id="31" name="直線コネクタ 30"/>
          <p:cNvCxnSpPr/>
          <p:nvPr/>
        </p:nvCxnSpPr>
        <p:spPr>
          <a:xfrm flipV="1">
            <a:off x="1403648" y="3429000"/>
            <a:ext cx="1327665" cy="302379"/>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 name="下矢印 2"/>
          <p:cNvSpPr/>
          <p:nvPr/>
        </p:nvSpPr>
        <p:spPr>
          <a:xfrm>
            <a:off x="3431332" y="4169592"/>
            <a:ext cx="288032" cy="771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5"/>
          <p:cNvSpPr txBox="1">
            <a:spLocks noChangeArrowheads="1"/>
          </p:cNvSpPr>
          <p:nvPr/>
        </p:nvSpPr>
        <p:spPr bwMode="auto">
          <a:xfrm>
            <a:off x="2943996" y="5013176"/>
            <a:ext cx="2132059" cy="1200329"/>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en-US" altLang="ja-JP" sz="1800" dirty="0" smtClean="0"/>
              <a:t>z0=-80cm</a:t>
            </a:r>
            <a:r>
              <a:rPr lang="ja-JP" altLang="en-US" sz="1800" dirty="0" smtClean="0"/>
              <a:t>とすることで、原点から</a:t>
            </a:r>
            <a:r>
              <a:rPr lang="en-US" altLang="ja-JP" sz="1800" dirty="0" smtClean="0"/>
              <a:t>80cm</a:t>
            </a:r>
            <a:r>
              <a:rPr lang="ja-JP" altLang="en-US" sz="1800" dirty="0" smtClean="0"/>
              <a:t>離れた場所が線源位置となっている</a:t>
            </a:r>
            <a:endParaRPr lang="en-US" altLang="ja-JP" sz="1800" dirty="0" smtClean="0"/>
          </a:p>
        </p:txBody>
      </p:sp>
    </p:spTree>
    <p:extLst>
      <p:ext uri="{BB962C8B-B14F-4D97-AF65-F5344CB8AC3E}">
        <p14:creationId xmlns:p14="http://schemas.microsoft.com/office/powerpoint/2010/main" val="2960703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7349"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2D1E9EBE-2830-4A16-8DC2-B908B7067A68}" type="slidenum">
              <a:rPr lang="en-US" altLang="ja-JP" sz="2400">
                <a:solidFill>
                  <a:srgbClr val="000000"/>
                </a:solidFill>
                <a:latin typeface="Tahoma" pitchFamily="34" charset="0"/>
              </a:rPr>
              <a:pPr algn="ctr" eaLnBrk="1" hangingPunct="1">
                <a:spcBef>
                  <a:spcPct val="50000"/>
                </a:spcBef>
                <a:buFontTx/>
                <a:buNone/>
              </a:pPr>
              <a:t>28</a:t>
            </a:fld>
            <a:endParaRPr lang="en-US" altLang="ja-JP" sz="2400">
              <a:solidFill>
                <a:srgbClr val="000000"/>
              </a:solidFill>
              <a:latin typeface="Tahoma" pitchFamily="34" charset="0"/>
            </a:endParaRPr>
          </a:p>
        </p:txBody>
      </p:sp>
      <p:sp>
        <p:nvSpPr>
          <p:cNvPr id="57351" name="テキスト ボックス 8"/>
          <p:cNvSpPr txBox="1">
            <a:spLocks noChangeArrowheads="1"/>
          </p:cNvSpPr>
          <p:nvPr/>
        </p:nvSpPr>
        <p:spPr bwMode="auto">
          <a:xfrm>
            <a:off x="660597" y="879475"/>
            <a:ext cx="7511803"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線源の位置を原点から</a:t>
            </a:r>
            <a:r>
              <a:rPr lang="en-US" altLang="ja-JP" sz="2400" dirty="0" smtClean="0">
                <a:solidFill>
                  <a:srgbClr val="000000"/>
                </a:solidFill>
              </a:rPr>
              <a:t>54cm</a:t>
            </a:r>
            <a:r>
              <a:rPr lang="ja-JP" altLang="en-US" sz="2400" dirty="0" smtClean="0">
                <a:solidFill>
                  <a:srgbClr val="000000"/>
                </a:solidFill>
              </a:rPr>
              <a:t>離れた場所に設定しましょう。</a:t>
            </a:r>
            <a:endParaRPr lang="ja-JP" altLang="en-US" sz="2400" dirty="0">
              <a:solidFill>
                <a:srgbClr val="000000"/>
              </a:solidFill>
            </a:endParaRPr>
          </a:p>
        </p:txBody>
      </p:sp>
      <p:sp>
        <p:nvSpPr>
          <p:cNvPr id="57352" name="Rectangle 2"/>
          <p:cNvSpPr txBox="1">
            <a:spLocks noChangeArrowheads="1"/>
          </p:cNvSpPr>
          <p:nvPr/>
        </p:nvSpPr>
        <p:spPr bwMode="auto">
          <a:xfrm>
            <a:off x="1812925" y="-100013"/>
            <a:ext cx="5545138"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dirty="0" smtClean="0">
                <a:solidFill>
                  <a:srgbClr val="000000"/>
                </a:solidFill>
                <a:latin typeface="Century Gothic" pitchFamily="34" charset="0"/>
              </a:rPr>
              <a:t>課題</a:t>
            </a:r>
            <a:r>
              <a:rPr lang="en-US" altLang="ja-JP" sz="4000" dirty="0" smtClean="0">
                <a:solidFill>
                  <a:srgbClr val="000000"/>
                </a:solidFill>
                <a:latin typeface="Century Gothic" pitchFamily="34" charset="0"/>
              </a:rPr>
              <a:t>3</a:t>
            </a:r>
            <a:endParaRPr lang="en-US" altLang="ja-JP" sz="4000" dirty="0">
              <a:solidFill>
                <a:srgbClr val="000000"/>
              </a:solidFill>
              <a:latin typeface="Century Gothic" pitchFamily="34" charset="0"/>
            </a:endParaRPr>
          </a:p>
        </p:txBody>
      </p:sp>
      <p:sp>
        <p:nvSpPr>
          <p:cNvPr id="57354" name="テキスト ボックス 29"/>
          <p:cNvSpPr txBox="1">
            <a:spLocks noChangeArrowheads="1"/>
          </p:cNvSpPr>
          <p:nvPr/>
        </p:nvSpPr>
        <p:spPr bwMode="auto">
          <a:xfrm>
            <a:off x="1339562" y="1436747"/>
            <a:ext cx="58967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pPr>
            <a:r>
              <a:rPr lang="en-US" altLang="ja-JP" sz="2400" dirty="0" smtClean="0"/>
              <a:t>[source]</a:t>
            </a:r>
            <a:r>
              <a:rPr lang="ja-JP" altLang="en-US" sz="2400" dirty="0" smtClean="0"/>
              <a:t>セクションにある</a:t>
            </a:r>
            <a:r>
              <a:rPr lang="en-US" altLang="ja-JP" sz="2400" dirty="0" smtClean="0"/>
              <a:t>z0</a:t>
            </a:r>
            <a:r>
              <a:rPr lang="ja-JP" altLang="en-US" sz="2400" dirty="0" smtClean="0"/>
              <a:t>を</a:t>
            </a:r>
            <a:r>
              <a:rPr lang="en-US" altLang="ja-JP" sz="2400" dirty="0" smtClean="0"/>
              <a:t>-54cm</a:t>
            </a:r>
            <a:r>
              <a:rPr lang="ja-JP" altLang="en-US" sz="2400" dirty="0" smtClean="0"/>
              <a:t>とする</a:t>
            </a:r>
            <a:endParaRPr lang="en-US" altLang="ja-JP" sz="2400" dirty="0" smtClean="0"/>
          </a:p>
        </p:txBody>
      </p:sp>
      <p:sp>
        <p:nvSpPr>
          <p:cNvPr id="15" name="Text Box 1030"/>
          <p:cNvSpPr txBox="1">
            <a:spLocks noChangeArrowheads="1"/>
          </p:cNvSpPr>
          <p:nvPr/>
        </p:nvSpPr>
        <p:spPr bwMode="auto">
          <a:xfrm>
            <a:off x="539552" y="1939681"/>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21" name="Text Box 1031"/>
          <p:cNvSpPr txBox="1">
            <a:spLocks noChangeArrowheads="1"/>
          </p:cNvSpPr>
          <p:nvPr/>
        </p:nvSpPr>
        <p:spPr bwMode="auto">
          <a:xfrm>
            <a:off x="755576" y="2420888"/>
            <a:ext cx="2592288" cy="2304256"/>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1400" dirty="0">
                <a:solidFill>
                  <a:srgbClr val="000000"/>
                </a:solidFill>
                <a:latin typeface="Tahoma" pitchFamily="34" charset="0"/>
              </a:rPr>
              <a:t>[ S o u r c e ]</a:t>
            </a:r>
          </a:p>
          <a:p>
            <a:pPr eaLnBrk="1" hangingPunct="1">
              <a:spcBef>
                <a:spcPct val="0"/>
              </a:spcBef>
              <a:buFontTx/>
              <a:buNone/>
            </a:pPr>
            <a:r>
              <a:rPr lang="en-US" altLang="ja-JP" sz="1400" dirty="0" smtClean="0">
                <a:solidFill>
                  <a:srgbClr val="000000"/>
                </a:solidFill>
                <a:latin typeface="Tahoma" pitchFamily="34" charset="0"/>
              </a:rPr>
              <a:t>set:c1[15000000]</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set:c2[116341772]</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err="1">
                <a:solidFill>
                  <a:srgbClr val="000000"/>
                </a:solidFill>
                <a:latin typeface="Tahoma" pitchFamily="34" charset="0"/>
              </a:rPr>
              <a:t>totfact</a:t>
            </a:r>
            <a:r>
              <a:rPr lang="en-US" altLang="ja-JP" sz="1400" dirty="0">
                <a:solidFill>
                  <a:srgbClr val="000000"/>
                </a:solidFill>
                <a:latin typeface="Tahoma" pitchFamily="34" charset="0"/>
              </a:rPr>
              <a:t> =  c2/c1</a:t>
            </a:r>
          </a:p>
          <a:p>
            <a:pPr eaLnBrk="1" hangingPunct="1">
              <a:spcBef>
                <a:spcPct val="0"/>
              </a:spcBef>
              <a:buFontTx/>
              <a:buNone/>
            </a:pPr>
            <a:r>
              <a:rPr lang="en-US" altLang="ja-JP" sz="1400" dirty="0" smtClean="0">
                <a:solidFill>
                  <a:srgbClr val="000000"/>
                </a:solidFill>
                <a:latin typeface="Tahoma" pitchFamily="34" charset="0"/>
              </a:rPr>
              <a:t>z0 </a:t>
            </a:r>
            <a:r>
              <a:rPr lang="en-US" altLang="ja-JP" sz="1400" dirty="0">
                <a:solidFill>
                  <a:srgbClr val="000000"/>
                </a:solidFill>
                <a:latin typeface="Tahoma" pitchFamily="34" charset="0"/>
              </a:rPr>
              <a:t>= </a:t>
            </a:r>
            <a:r>
              <a:rPr lang="en-US" altLang="ja-JP" sz="1400" dirty="0" smtClean="0">
                <a:solidFill>
                  <a:srgbClr val="000000"/>
                </a:solidFill>
                <a:latin typeface="Tahoma" pitchFamily="34" charset="0"/>
              </a:rPr>
              <a:t>-80.0</a:t>
            </a:r>
          </a:p>
          <a:p>
            <a:pPr eaLnBrk="1" hangingPunct="1">
              <a:spcBef>
                <a:spcPct val="0"/>
              </a:spcBef>
              <a:buFontTx/>
              <a:buNone/>
            </a:pPr>
            <a:r>
              <a:rPr lang="en-US" altLang="ja-JP" sz="1400" dirty="0" err="1" smtClean="0">
                <a:solidFill>
                  <a:srgbClr val="000000"/>
                </a:solidFill>
                <a:latin typeface="Tahoma" pitchFamily="34" charset="0"/>
              </a:rPr>
              <a:t>trcl</a:t>
            </a: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 </a:t>
            </a:r>
            <a:r>
              <a:rPr lang="en-US" altLang="ja-JP" sz="1400" dirty="0" smtClean="0">
                <a:solidFill>
                  <a:srgbClr val="000000"/>
                </a:solidFill>
                <a:latin typeface="Tahoma" pitchFamily="34" charset="0"/>
              </a:rPr>
              <a:t>3</a:t>
            </a:r>
          </a:p>
          <a:p>
            <a:pPr eaLnBrk="1" hangingPunct="1">
              <a:spcBef>
                <a:spcPct val="0"/>
              </a:spcBef>
              <a:buFontTx/>
              <a:buNone/>
            </a:pPr>
            <a:r>
              <a:rPr lang="en-US" altLang="ja-JP" sz="1400" dirty="0" smtClean="0">
                <a:solidFill>
                  <a:srgbClr val="000000"/>
                </a:solidFill>
                <a:latin typeface="Tahoma" pitchFamily="34" charset="0"/>
              </a:rPr>
              <a:t>s-type </a:t>
            </a:r>
            <a:r>
              <a:rPr lang="en-US" altLang="ja-JP" sz="1400" dirty="0">
                <a:solidFill>
                  <a:srgbClr val="000000"/>
                </a:solidFill>
                <a:latin typeface="Tahoma" pitchFamily="34" charset="0"/>
              </a:rPr>
              <a:t>=  17</a:t>
            </a:r>
          </a:p>
          <a:p>
            <a:pPr eaLnBrk="1" hangingPunct="1">
              <a:spcBef>
                <a:spcPct val="0"/>
              </a:spcBef>
              <a:buFontTx/>
              <a:buNone/>
            </a:pPr>
            <a:r>
              <a:rPr lang="en-US" altLang="ja-JP" sz="1400" dirty="0">
                <a:solidFill>
                  <a:srgbClr val="000000"/>
                </a:solidFill>
                <a:latin typeface="Tahoma" pitchFamily="34" charset="0"/>
              </a:rPr>
              <a:t>file =  </a:t>
            </a:r>
            <a:r>
              <a:rPr lang="en-US" altLang="ja-JP" sz="1400" dirty="0" err="1" smtClean="0">
                <a:solidFill>
                  <a:srgbClr val="000000"/>
                </a:solidFill>
                <a:latin typeface="Tahoma" pitchFamily="34" charset="0"/>
              </a:rPr>
              <a:t>dmp</a:t>
            </a:r>
            <a:r>
              <a:rPr lang="en-US" altLang="ja-JP" sz="1400" dirty="0" smtClean="0">
                <a:solidFill>
                  <a:srgbClr val="000000"/>
                </a:solidFill>
                <a:latin typeface="Tahoma" pitchFamily="34" charset="0"/>
              </a:rPr>
              <a:t>-PHITS-</a:t>
            </a:r>
            <a:r>
              <a:rPr lang="en-US" altLang="ja-JP" sz="1400" dirty="0" err="1" smtClean="0">
                <a:solidFill>
                  <a:srgbClr val="000000"/>
                </a:solidFill>
                <a:latin typeface="Tahoma" pitchFamily="34" charset="0"/>
              </a:rPr>
              <a:t>iX.out</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dump =   -9</a:t>
            </a:r>
          </a:p>
          <a:p>
            <a:pPr eaLnBrk="1" hangingPunct="1">
              <a:spcBef>
                <a:spcPct val="0"/>
              </a:spcBef>
              <a:buFontTx/>
              <a:buNone/>
            </a:pPr>
            <a:r>
              <a:rPr lang="en-US" altLang="ja-JP" sz="1400" dirty="0">
                <a:solidFill>
                  <a:srgbClr val="000000"/>
                </a:solidFill>
                <a:latin typeface="Tahoma" pitchFamily="34" charset="0"/>
              </a:rPr>
              <a:t>1   2   3   4   5   6   7   8   9</a:t>
            </a:r>
          </a:p>
        </p:txBody>
      </p:sp>
      <p:sp>
        <p:nvSpPr>
          <p:cNvPr id="22" name="Line 21"/>
          <p:cNvSpPr>
            <a:spLocks noChangeShapeType="1"/>
          </p:cNvSpPr>
          <p:nvPr/>
        </p:nvSpPr>
        <p:spPr bwMode="auto">
          <a:xfrm flipH="1">
            <a:off x="1243186" y="3523857"/>
            <a:ext cx="504454"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74" t="19108" r="27009" b="8560"/>
          <a:stretch/>
        </p:blipFill>
        <p:spPr bwMode="auto">
          <a:xfrm>
            <a:off x="4572000" y="2413735"/>
            <a:ext cx="3510905" cy="2815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Box 1030"/>
          <p:cNvSpPr txBox="1">
            <a:spLocks noChangeArrowheads="1"/>
          </p:cNvSpPr>
          <p:nvPr/>
        </p:nvSpPr>
        <p:spPr bwMode="auto">
          <a:xfrm>
            <a:off x="4572000" y="2009751"/>
            <a:ext cx="3738331" cy="369332"/>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track_xy.eps</a:t>
            </a:r>
            <a:r>
              <a:rPr lang="ja-JP" altLang="en-US" sz="1800" dirty="0" smtClean="0">
                <a:solidFill>
                  <a:srgbClr val="000000"/>
                </a:solidFill>
                <a:latin typeface="Tahoma" pitchFamily="34" charset="0"/>
              </a:rPr>
              <a:t>（</a:t>
            </a:r>
            <a:r>
              <a:rPr lang="en-US" altLang="ja-JP" sz="1800" dirty="0" smtClean="0">
                <a:solidFill>
                  <a:srgbClr val="000000"/>
                </a:solidFill>
                <a:latin typeface="Tahoma" pitchFamily="34" charset="0"/>
              </a:rPr>
              <a:t>4</a:t>
            </a:r>
            <a:r>
              <a:rPr lang="ja-JP" altLang="en-US" sz="1800" dirty="0" smtClean="0">
                <a:solidFill>
                  <a:srgbClr val="000000"/>
                </a:solidFill>
                <a:latin typeface="Tahoma" pitchFamily="34" charset="0"/>
              </a:rPr>
              <a:t>ページ目</a:t>
            </a:r>
            <a:r>
              <a:rPr lang="en-US" altLang="ja-JP" sz="1800" dirty="0" smtClean="0">
                <a:solidFill>
                  <a:srgbClr val="000000"/>
                </a:solidFill>
                <a:latin typeface="Tahoma" pitchFamily="34" charset="0"/>
              </a:rPr>
              <a:t>: z=-15cm</a:t>
            </a:r>
            <a:r>
              <a:rPr lang="ja-JP" altLang="en-US" sz="1800" dirty="0" smtClean="0">
                <a:solidFill>
                  <a:srgbClr val="000000"/>
                </a:solidFill>
                <a:latin typeface="Tahoma" pitchFamily="34" charset="0"/>
              </a:rPr>
              <a:t>）</a:t>
            </a:r>
            <a:endParaRPr lang="en-US" altLang="ja-JP" sz="1800" dirty="0">
              <a:solidFill>
                <a:srgbClr val="000000"/>
              </a:solidFill>
              <a:latin typeface="Tahoma" pitchFamily="34" charset="0"/>
            </a:endParaRPr>
          </a:p>
        </p:txBody>
      </p:sp>
      <p:cxnSp>
        <p:nvCxnSpPr>
          <p:cNvPr id="26" name="直線コネクタ 25"/>
          <p:cNvCxnSpPr/>
          <p:nvPr/>
        </p:nvCxnSpPr>
        <p:spPr>
          <a:xfrm>
            <a:off x="5687968" y="3821467"/>
            <a:ext cx="0" cy="1551749"/>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549278" y="5376372"/>
            <a:ext cx="5616624" cy="954107"/>
          </a:xfrm>
          <a:prstGeom prst="rect">
            <a:avLst/>
          </a:prstGeom>
          <a:noFill/>
        </p:spPr>
        <p:txBody>
          <a:bodyPr wrap="square" rtlCol="0">
            <a:spAutoFit/>
          </a:bodyPr>
          <a:lstStyle/>
          <a:p>
            <a:r>
              <a:rPr lang="en-US" altLang="ja-JP" sz="2000" dirty="0" smtClean="0"/>
              <a:t>-54cm</a:t>
            </a:r>
            <a:r>
              <a:rPr lang="ja-JP" altLang="en-US" sz="2000" dirty="0" smtClean="0"/>
              <a:t>から発生させる</a:t>
            </a:r>
            <a:r>
              <a:rPr lang="en-US" altLang="ja-JP" sz="2000" dirty="0" smtClean="0"/>
              <a:t>:</a:t>
            </a:r>
          </a:p>
          <a:p>
            <a:r>
              <a:rPr kumimoji="1" lang="en-US" altLang="ja-JP" sz="1800" dirty="0" smtClean="0"/>
              <a:t>phase space file</a:t>
            </a:r>
            <a:r>
              <a:rPr kumimoji="1" lang="ja-JP" altLang="en-US" sz="1800" dirty="0" smtClean="0"/>
              <a:t>が</a:t>
            </a:r>
            <a:r>
              <a:rPr kumimoji="1" lang="en-US" altLang="ja-JP" sz="1800" dirty="0" smtClean="0"/>
              <a:t>X</a:t>
            </a:r>
            <a:r>
              <a:rPr kumimoji="1" lang="ja-JP" altLang="en-US" sz="1800" dirty="0" smtClean="0"/>
              <a:t>線発生位置より</a:t>
            </a:r>
            <a:r>
              <a:rPr kumimoji="1" lang="en-US" altLang="ja-JP" sz="1800" dirty="0" smtClean="0"/>
              <a:t>46cm</a:t>
            </a:r>
            <a:r>
              <a:rPr kumimoji="1" lang="ja-JP" altLang="en-US" sz="1800" dirty="0" smtClean="0"/>
              <a:t>で取られており、</a:t>
            </a:r>
            <a:r>
              <a:rPr kumimoji="1" lang="en-US" altLang="ja-JP" sz="1800" dirty="0" smtClean="0"/>
              <a:t>100cm</a:t>
            </a:r>
            <a:r>
              <a:rPr kumimoji="1" lang="ja-JP" altLang="en-US" sz="1800" dirty="0" smtClean="0"/>
              <a:t>の位置で照射野を作るよう設定されているため</a:t>
            </a:r>
            <a:endParaRPr kumimoji="1" lang="ja-JP" altLang="en-US" sz="1800" dirty="0"/>
          </a:p>
        </p:txBody>
      </p:sp>
      <p:sp>
        <p:nvSpPr>
          <p:cNvPr id="34"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dirty="0" smtClean="0">
                <a:solidFill>
                  <a:srgbClr val="000000"/>
                </a:solidFill>
                <a:latin typeface="Tahoma" pitchFamily="34" charset="0"/>
              </a:rPr>
              <a:t>Source</a:t>
            </a:r>
            <a:endParaRPr lang="en-US" altLang="ja-JP" sz="2400" dirty="0">
              <a:solidFill>
                <a:srgbClr val="000000"/>
              </a:solidFill>
              <a:latin typeface="Tahoma" pitchFamily="34" charset="0"/>
            </a:endParaRPr>
          </a:p>
        </p:txBody>
      </p:sp>
      <p:cxnSp>
        <p:nvCxnSpPr>
          <p:cNvPr id="10" name="直線コネクタ 9"/>
          <p:cNvCxnSpPr/>
          <p:nvPr/>
        </p:nvCxnSpPr>
        <p:spPr>
          <a:xfrm>
            <a:off x="463761" y="5373216"/>
            <a:ext cx="263728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32928" y="5409088"/>
            <a:ext cx="461665" cy="951543"/>
          </a:xfrm>
          <a:prstGeom prst="rect">
            <a:avLst/>
          </a:prstGeom>
          <a:noFill/>
        </p:spPr>
        <p:txBody>
          <a:bodyPr vert="eaVert" wrap="none" rtlCol="0">
            <a:spAutoFit/>
          </a:bodyPr>
          <a:lstStyle/>
          <a:p>
            <a:r>
              <a:rPr kumimoji="1" lang="en-US" altLang="ja-JP" sz="1800" dirty="0" smtClean="0"/>
              <a:t>X</a:t>
            </a:r>
            <a:r>
              <a:rPr kumimoji="1" lang="ja-JP" altLang="en-US" sz="1800" dirty="0" smtClean="0"/>
              <a:t>線発生</a:t>
            </a:r>
            <a:endParaRPr kumimoji="1" lang="ja-JP" altLang="en-US" sz="1800" dirty="0"/>
          </a:p>
        </p:txBody>
      </p:sp>
      <p:sp>
        <p:nvSpPr>
          <p:cNvPr id="40" name="テキスト ボックス 39"/>
          <p:cNvSpPr txBox="1"/>
          <p:nvPr/>
        </p:nvSpPr>
        <p:spPr>
          <a:xfrm>
            <a:off x="2886199" y="5417501"/>
            <a:ext cx="461665" cy="784830"/>
          </a:xfrm>
          <a:prstGeom prst="rect">
            <a:avLst/>
          </a:prstGeom>
          <a:noFill/>
        </p:spPr>
        <p:txBody>
          <a:bodyPr vert="eaVert" wrap="none" rtlCol="0">
            <a:spAutoFit/>
          </a:bodyPr>
          <a:lstStyle/>
          <a:p>
            <a:r>
              <a:rPr kumimoji="1" lang="ja-JP" altLang="en-US" sz="1800" dirty="0" smtClean="0"/>
              <a:t>照射野</a:t>
            </a:r>
            <a:endParaRPr kumimoji="1" lang="ja-JP" altLang="en-US" sz="1800" dirty="0"/>
          </a:p>
        </p:txBody>
      </p:sp>
      <p:sp>
        <p:nvSpPr>
          <p:cNvPr id="41" name="円弧 40"/>
          <p:cNvSpPr/>
          <p:nvPr/>
        </p:nvSpPr>
        <p:spPr>
          <a:xfrm rot="7724564" flipH="1" flipV="1">
            <a:off x="373295" y="4628011"/>
            <a:ext cx="3133260" cy="3640826"/>
          </a:xfrm>
          <a:prstGeom prst="arc">
            <a:avLst>
              <a:gd name="adj1" fmla="val 16122352"/>
              <a:gd name="adj2" fmla="val 53350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000000"/>
              </a:solidFill>
            </a:endParaRPr>
          </a:p>
        </p:txBody>
      </p:sp>
      <p:sp>
        <p:nvSpPr>
          <p:cNvPr id="43" name="テキスト ボックス 6"/>
          <p:cNvSpPr txBox="1">
            <a:spLocks noChangeArrowheads="1"/>
          </p:cNvSpPr>
          <p:nvPr/>
        </p:nvSpPr>
        <p:spPr bwMode="auto">
          <a:xfrm>
            <a:off x="1339562" y="4829090"/>
            <a:ext cx="85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600" dirty="0" smtClean="0">
                <a:solidFill>
                  <a:srgbClr val="000000"/>
                </a:solidFill>
                <a:latin typeface="Arial" charset="0"/>
                <a:cs typeface="Arial" charset="0"/>
              </a:rPr>
              <a:t>100 </a:t>
            </a:r>
            <a:r>
              <a:rPr lang="en-US" altLang="ja-JP" sz="1600" dirty="0">
                <a:solidFill>
                  <a:srgbClr val="000000"/>
                </a:solidFill>
                <a:latin typeface="Arial" charset="0"/>
                <a:cs typeface="Arial" charset="0"/>
              </a:rPr>
              <a:t>cm</a:t>
            </a:r>
            <a:endParaRPr lang="ja-JP" altLang="en-US" sz="1600" dirty="0">
              <a:solidFill>
                <a:srgbClr val="000000"/>
              </a:solidFill>
              <a:latin typeface="Arial" charset="0"/>
              <a:cs typeface="Arial" charset="0"/>
            </a:endParaRPr>
          </a:p>
        </p:txBody>
      </p:sp>
      <p:sp>
        <p:nvSpPr>
          <p:cNvPr id="44" name="Line 21"/>
          <p:cNvSpPr>
            <a:spLocks noChangeShapeType="1"/>
          </p:cNvSpPr>
          <p:nvPr/>
        </p:nvSpPr>
        <p:spPr bwMode="auto">
          <a:xfrm flipV="1">
            <a:off x="1619672" y="5229200"/>
            <a:ext cx="0" cy="29562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 name="テキスト ボックス 6"/>
          <p:cNvSpPr txBox="1">
            <a:spLocks noChangeArrowheads="1"/>
          </p:cNvSpPr>
          <p:nvPr/>
        </p:nvSpPr>
        <p:spPr bwMode="auto">
          <a:xfrm>
            <a:off x="1920925" y="5828083"/>
            <a:ext cx="686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600" dirty="0" smtClean="0">
                <a:solidFill>
                  <a:srgbClr val="000000"/>
                </a:solidFill>
                <a:latin typeface="Arial" charset="0"/>
                <a:cs typeface="Arial" charset="0"/>
              </a:rPr>
              <a:t>54cm</a:t>
            </a:r>
            <a:endParaRPr lang="ja-JP" altLang="en-US" sz="1600" dirty="0">
              <a:solidFill>
                <a:srgbClr val="000000"/>
              </a:solidFill>
              <a:latin typeface="Arial" charset="0"/>
              <a:cs typeface="Arial" charset="0"/>
            </a:endParaRPr>
          </a:p>
        </p:txBody>
      </p:sp>
      <p:sp>
        <p:nvSpPr>
          <p:cNvPr id="47" name="テキスト ボックス 46"/>
          <p:cNvSpPr txBox="1"/>
          <p:nvPr/>
        </p:nvSpPr>
        <p:spPr>
          <a:xfrm>
            <a:off x="1388839" y="5517232"/>
            <a:ext cx="461665" cy="938719"/>
          </a:xfrm>
          <a:prstGeom prst="rect">
            <a:avLst/>
          </a:prstGeom>
          <a:solidFill>
            <a:schemeClr val="bg1"/>
          </a:solidFill>
        </p:spPr>
        <p:txBody>
          <a:bodyPr vert="eaVert" wrap="none" rtlCol="0">
            <a:spAutoFit/>
          </a:bodyPr>
          <a:lstStyle/>
          <a:p>
            <a:r>
              <a:rPr kumimoji="1" lang="en-US" altLang="ja-JP" sz="1800" dirty="0" smtClean="0"/>
              <a:t>PSF</a:t>
            </a:r>
            <a:r>
              <a:rPr kumimoji="1" lang="ja-JP" altLang="en-US" sz="1800" dirty="0" smtClean="0"/>
              <a:t>取得</a:t>
            </a:r>
            <a:endParaRPr kumimoji="1" lang="ja-JP" altLang="en-US" sz="1800" dirty="0"/>
          </a:p>
        </p:txBody>
      </p:sp>
      <p:sp>
        <p:nvSpPr>
          <p:cNvPr id="45" name="円弧 44"/>
          <p:cNvSpPr/>
          <p:nvPr/>
        </p:nvSpPr>
        <p:spPr>
          <a:xfrm rot="3021508" flipV="1">
            <a:off x="1680274" y="4063252"/>
            <a:ext cx="1524121" cy="1851740"/>
          </a:xfrm>
          <a:prstGeom prst="arc">
            <a:avLst>
              <a:gd name="adj1" fmla="val 15629486"/>
              <a:gd name="adj2" fmla="val 84794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000000"/>
              </a:solidFill>
            </a:endParaRPr>
          </a:p>
        </p:txBody>
      </p:sp>
      <p:sp>
        <p:nvSpPr>
          <p:cNvPr id="48" name="円弧 47"/>
          <p:cNvSpPr/>
          <p:nvPr/>
        </p:nvSpPr>
        <p:spPr>
          <a:xfrm rot="3021508" flipV="1">
            <a:off x="563824" y="4364512"/>
            <a:ext cx="1121725" cy="1386761"/>
          </a:xfrm>
          <a:prstGeom prst="arc">
            <a:avLst>
              <a:gd name="adj1" fmla="val 15629486"/>
              <a:gd name="adj2" fmla="val 68852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000000"/>
              </a:solidFill>
            </a:endParaRPr>
          </a:p>
        </p:txBody>
      </p:sp>
      <p:sp>
        <p:nvSpPr>
          <p:cNvPr id="49" name="テキスト ボックス 6"/>
          <p:cNvSpPr txBox="1">
            <a:spLocks noChangeArrowheads="1"/>
          </p:cNvSpPr>
          <p:nvPr/>
        </p:nvSpPr>
        <p:spPr bwMode="auto">
          <a:xfrm>
            <a:off x="702433" y="5684148"/>
            <a:ext cx="686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600" dirty="0" smtClean="0">
                <a:solidFill>
                  <a:srgbClr val="000000"/>
                </a:solidFill>
                <a:latin typeface="Arial" charset="0"/>
                <a:cs typeface="Arial" charset="0"/>
              </a:rPr>
              <a:t>46cm</a:t>
            </a:r>
            <a:endParaRPr lang="ja-JP" altLang="en-US" sz="1600" dirty="0">
              <a:solidFill>
                <a:srgbClr val="000000"/>
              </a:solidFill>
              <a:latin typeface="Arial" charset="0"/>
              <a:cs typeface="Arial" charset="0"/>
            </a:endParaRPr>
          </a:p>
        </p:txBody>
      </p:sp>
    </p:spTree>
    <p:extLst>
      <p:ext uri="{BB962C8B-B14F-4D97-AF65-F5344CB8AC3E}">
        <p14:creationId xmlns:p14="http://schemas.microsoft.com/office/powerpoint/2010/main" val="944579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75" t="19603" r="28396" b="9057"/>
          <a:stretch/>
        </p:blipFill>
        <p:spPr bwMode="auto">
          <a:xfrm>
            <a:off x="4548188" y="2413735"/>
            <a:ext cx="3480196" cy="2813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7349"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2D1E9EBE-2830-4A16-8DC2-B908B7067A68}" type="slidenum">
              <a:rPr lang="en-US" altLang="ja-JP" sz="2400">
                <a:solidFill>
                  <a:srgbClr val="000000"/>
                </a:solidFill>
                <a:latin typeface="Tahoma" pitchFamily="34" charset="0"/>
              </a:rPr>
              <a:pPr algn="ctr" eaLnBrk="1" hangingPunct="1">
                <a:spcBef>
                  <a:spcPct val="50000"/>
                </a:spcBef>
                <a:buFontTx/>
                <a:buNone/>
              </a:pPr>
              <a:t>29</a:t>
            </a:fld>
            <a:endParaRPr lang="en-US" altLang="ja-JP" sz="2400">
              <a:solidFill>
                <a:srgbClr val="000000"/>
              </a:solidFill>
              <a:latin typeface="Tahoma" pitchFamily="34" charset="0"/>
            </a:endParaRPr>
          </a:p>
        </p:txBody>
      </p:sp>
      <p:sp>
        <p:nvSpPr>
          <p:cNvPr id="57351" name="テキスト ボックス 8"/>
          <p:cNvSpPr txBox="1">
            <a:spLocks noChangeArrowheads="1"/>
          </p:cNvSpPr>
          <p:nvPr/>
        </p:nvSpPr>
        <p:spPr bwMode="auto">
          <a:xfrm>
            <a:off x="660597" y="879475"/>
            <a:ext cx="7511803"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線源の位置を原点から</a:t>
            </a:r>
            <a:r>
              <a:rPr lang="en-US" altLang="ja-JP" sz="2400" dirty="0" smtClean="0">
                <a:solidFill>
                  <a:srgbClr val="000000"/>
                </a:solidFill>
              </a:rPr>
              <a:t>54cm</a:t>
            </a:r>
            <a:r>
              <a:rPr lang="ja-JP" altLang="en-US" sz="2400" dirty="0" smtClean="0">
                <a:solidFill>
                  <a:srgbClr val="000000"/>
                </a:solidFill>
              </a:rPr>
              <a:t>離れた場所に設定しましょう。</a:t>
            </a:r>
            <a:endParaRPr lang="ja-JP" altLang="en-US" sz="2400" dirty="0">
              <a:solidFill>
                <a:srgbClr val="000000"/>
              </a:solidFill>
            </a:endParaRPr>
          </a:p>
        </p:txBody>
      </p:sp>
      <p:sp>
        <p:nvSpPr>
          <p:cNvPr id="57352" name="Rectangle 2"/>
          <p:cNvSpPr txBox="1">
            <a:spLocks noChangeArrowheads="1"/>
          </p:cNvSpPr>
          <p:nvPr/>
        </p:nvSpPr>
        <p:spPr bwMode="auto">
          <a:xfrm>
            <a:off x="1812925" y="-100013"/>
            <a:ext cx="5545138"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dirty="0" smtClean="0">
                <a:solidFill>
                  <a:srgbClr val="000000"/>
                </a:solidFill>
                <a:latin typeface="Century Gothic" pitchFamily="34" charset="0"/>
              </a:rPr>
              <a:t>課題</a:t>
            </a:r>
            <a:r>
              <a:rPr lang="en-US" altLang="ja-JP" sz="4000" dirty="0" smtClean="0">
                <a:solidFill>
                  <a:srgbClr val="000000"/>
                </a:solidFill>
                <a:latin typeface="Century Gothic" pitchFamily="34" charset="0"/>
              </a:rPr>
              <a:t>3</a:t>
            </a:r>
            <a:r>
              <a:rPr lang="ja-JP" altLang="en-US" sz="4000" dirty="0" smtClean="0">
                <a:solidFill>
                  <a:srgbClr val="000000"/>
                </a:solidFill>
                <a:latin typeface="Century Gothic" pitchFamily="34" charset="0"/>
              </a:rPr>
              <a:t>の答え合わせ</a:t>
            </a:r>
            <a:endParaRPr lang="en-US" altLang="ja-JP" sz="4000" dirty="0">
              <a:solidFill>
                <a:srgbClr val="000000"/>
              </a:solidFill>
              <a:latin typeface="Century Gothic" pitchFamily="34" charset="0"/>
            </a:endParaRPr>
          </a:p>
        </p:txBody>
      </p:sp>
      <p:sp>
        <p:nvSpPr>
          <p:cNvPr id="15" name="Text Box 1030"/>
          <p:cNvSpPr txBox="1">
            <a:spLocks noChangeArrowheads="1"/>
          </p:cNvSpPr>
          <p:nvPr/>
        </p:nvSpPr>
        <p:spPr bwMode="auto">
          <a:xfrm>
            <a:off x="539552" y="1939681"/>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21" name="Text Box 1031"/>
          <p:cNvSpPr txBox="1">
            <a:spLocks noChangeArrowheads="1"/>
          </p:cNvSpPr>
          <p:nvPr/>
        </p:nvSpPr>
        <p:spPr bwMode="auto">
          <a:xfrm>
            <a:off x="755576" y="2420888"/>
            <a:ext cx="2592288" cy="2304256"/>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1400" dirty="0">
                <a:solidFill>
                  <a:srgbClr val="000000"/>
                </a:solidFill>
                <a:latin typeface="Tahoma" pitchFamily="34" charset="0"/>
              </a:rPr>
              <a:t>[ S o u r c e ]</a:t>
            </a:r>
          </a:p>
          <a:p>
            <a:pPr eaLnBrk="1" hangingPunct="1">
              <a:spcBef>
                <a:spcPct val="0"/>
              </a:spcBef>
              <a:buFontTx/>
              <a:buNone/>
            </a:pPr>
            <a:r>
              <a:rPr lang="en-US" altLang="ja-JP" sz="1400" dirty="0" smtClean="0">
                <a:solidFill>
                  <a:srgbClr val="000000"/>
                </a:solidFill>
                <a:latin typeface="Tahoma" pitchFamily="34" charset="0"/>
              </a:rPr>
              <a:t>set:c1[15000000]</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set:c2[116341772]</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err="1">
                <a:solidFill>
                  <a:srgbClr val="000000"/>
                </a:solidFill>
                <a:latin typeface="Tahoma" pitchFamily="34" charset="0"/>
              </a:rPr>
              <a:t>totfact</a:t>
            </a:r>
            <a:r>
              <a:rPr lang="en-US" altLang="ja-JP" sz="1400" dirty="0">
                <a:solidFill>
                  <a:srgbClr val="000000"/>
                </a:solidFill>
                <a:latin typeface="Tahoma" pitchFamily="34" charset="0"/>
              </a:rPr>
              <a:t> =  c2/c1</a:t>
            </a:r>
          </a:p>
          <a:p>
            <a:pPr eaLnBrk="1" hangingPunct="1">
              <a:spcBef>
                <a:spcPct val="0"/>
              </a:spcBef>
              <a:buFontTx/>
              <a:buNone/>
            </a:pPr>
            <a:r>
              <a:rPr lang="en-US" altLang="ja-JP" sz="1400" dirty="0" smtClean="0">
                <a:solidFill>
                  <a:srgbClr val="000000"/>
                </a:solidFill>
                <a:latin typeface="Tahoma" pitchFamily="34" charset="0"/>
              </a:rPr>
              <a:t>z0 </a:t>
            </a:r>
            <a:r>
              <a:rPr lang="en-US" altLang="ja-JP" sz="1400" dirty="0">
                <a:solidFill>
                  <a:srgbClr val="000000"/>
                </a:solidFill>
                <a:latin typeface="Tahoma" pitchFamily="34" charset="0"/>
              </a:rPr>
              <a:t>= </a:t>
            </a:r>
            <a:r>
              <a:rPr lang="en-US" altLang="ja-JP" sz="1400" dirty="0" smtClean="0">
                <a:solidFill>
                  <a:srgbClr val="FF0000"/>
                </a:solidFill>
                <a:latin typeface="Tahoma" pitchFamily="34" charset="0"/>
              </a:rPr>
              <a:t>-54.0</a:t>
            </a:r>
          </a:p>
          <a:p>
            <a:pPr eaLnBrk="1" hangingPunct="1">
              <a:spcBef>
                <a:spcPct val="0"/>
              </a:spcBef>
              <a:buFontTx/>
              <a:buNone/>
            </a:pPr>
            <a:r>
              <a:rPr lang="en-US" altLang="ja-JP" sz="1400" dirty="0" err="1" smtClean="0">
                <a:solidFill>
                  <a:srgbClr val="000000"/>
                </a:solidFill>
                <a:latin typeface="Tahoma" pitchFamily="34" charset="0"/>
              </a:rPr>
              <a:t>trcl</a:t>
            </a: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 </a:t>
            </a:r>
            <a:r>
              <a:rPr lang="en-US" altLang="ja-JP" sz="1400" dirty="0" smtClean="0">
                <a:solidFill>
                  <a:srgbClr val="000000"/>
                </a:solidFill>
                <a:latin typeface="Tahoma" pitchFamily="34" charset="0"/>
              </a:rPr>
              <a:t>3</a:t>
            </a:r>
          </a:p>
          <a:p>
            <a:pPr eaLnBrk="1" hangingPunct="1">
              <a:spcBef>
                <a:spcPct val="0"/>
              </a:spcBef>
              <a:buFontTx/>
              <a:buNone/>
            </a:pPr>
            <a:r>
              <a:rPr lang="en-US" altLang="ja-JP" sz="1400" dirty="0" smtClean="0">
                <a:solidFill>
                  <a:srgbClr val="000000"/>
                </a:solidFill>
                <a:latin typeface="Tahoma" pitchFamily="34" charset="0"/>
              </a:rPr>
              <a:t>s-type </a:t>
            </a:r>
            <a:r>
              <a:rPr lang="en-US" altLang="ja-JP" sz="1400" dirty="0">
                <a:solidFill>
                  <a:srgbClr val="000000"/>
                </a:solidFill>
                <a:latin typeface="Tahoma" pitchFamily="34" charset="0"/>
              </a:rPr>
              <a:t>=  17</a:t>
            </a:r>
          </a:p>
          <a:p>
            <a:pPr eaLnBrk="1" hangingPunct="1">
              <a:spcBef>
                <a:spcPct val="0"/>
              </a:spcBef>
              <a:buFontTx/>
              <a:buNone/>
            </a:pPr>
            <a:r>
              <a:rPr lang="en-US" altLang="ja-JP" sz="1400" dirty="0">
                <a:solidFill>
                  <a:srgbClr val="000000"/>
                </a:solidFill>
                <a:latin typeface="Tahoma" pitchFamily="34" charset="0"/>
              </a:rPr>
              <a:t>file =  </a:t>
            </a:r>
            <a:r>
              <a:rPr lang="en-US" altLang="ja-JP" sz="1400" dirty="0" err="1" smtClean="0">
                <a:solidFill>
                  <a:srgbClr val="000000"/>
                </a:solidFill>
                <a:latin typeface="Tahoma" pitchFamily="34" charset="0"/>
              </a:rPr>
              <a:t>dmp</a:t>
            </a:r>
            <a:r>
              <a:rPr lang="en-US" altLang="ja-JP" sz="1400" dirty="0" smtClean="0">
                <a:solidFill>
                  <a:srgbClr val="000000"/>
                </a:solidFill>
                <a:latin typeface="Tahoma" pitchFamily="34" charset="0"/>
              </a:rPr>
              <a:t>-PHITS-</a:t>
            </a:r>
            <a:r>
              <a:rPr lang="en-US" altLang="ja-JP" sz="1400" dirty="0" err="1" smtClean="0">
                <a:solidFill>
                  <a:srgbClr val="000000"/>
                </a:solidFill>
                <a:latin typeface="Tahoma" pitchFamily="34" charset="0"/>
              </a:rPr>
              <a:t>iX.out</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dump =   -9</a:t>
            </a:r>
          </a:p>
          <a:p>
            <a:pPr eaLnBrk="1" hangingPunct="1">
              <a:spcBef>
                <a:spcPct val="0"/>
              </a:spcBef>
              <a:buFontTx/>
              <a:buNone/>
            </a:pPr>
            <a:r>
              <a:rPr lang="en-US" altLang="ja-JP" sz="1400" dirty="0">
                <a:solidFill>
                  <a:srgbClr val="000000"/>
                </a:solidFill>
                <a:latin typeface="Tahoma" pitchFamily="34" charset="0"/>
              </a:rPr>
              <a:t>1   2   3   4   5   6   7   8   9</a:t>
            </a:r>
          </a:p>
        </p:txBody>
      </p:sp>
      <p:sp>
        <p:nvSpPr>
          <p:cNvPr id="24" name="Text Box 1030"/>
          <p:cNvSpPr txBox="1">
            <a:spLocks noChangeArrowheads="1"/>
          </p:cNvSpPr>
          <p:nvPr/>
        </p:nvSpPr>
        <p:spPr bwMode="auto">
          <a:xfrm>
            <a:off x="4572000" y="2009751"/>
            <a:ext cx="3738331" cy="369332"/>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track_xy.eps</a:t>
            </a:r>
            <a:r>
              <a:rPr lang="ja-JP" altLang="en-US" sz="1800" dirty="0" smtClean="0">
                <a:solidFill>
                  <a:srgbClr val="000000"/>
                </a:solidFill>
                <a:latin typeface="Tahoma" pitchFamily="34" charset="0"/>
              </a:rPr>
              <a:t>（</a:t>
            </a:r>
            <a:r>
              <a:rPr lang="en-US" altLang="ja-JP" sz="1800" dirty="0" smtClean="0">
                <a:solidFill>
                  <a:srgbClr val="000000"/>
                </a:solidFill>
                <a:latin typeface="Tahoma" pitchFamily="34" charset="0"/>
              </a:rPr>
              <a:t>4</a:t>
            </a:r>
            <a:r>
              <a:rPr lang="ja-JP" altLang="en-US" sz="1800" dirty="0" smtClean="0">
                <a:solidFill>
                  <a:srgbClr val="000000"/>
                </a:solidFill>
                <a:latin typeface="Tahoma" pitchFamily="34" charset="0"/>
              </a:rPr>
              <a:t>ページ目</a:t>
            </a:r>
            <a:r>
              <a:rPr lang="en-US" altLang="ja-JP" sz="1800" dirty="0" smtClean="0">
                <a:solidFill>
                  <a:srgbClr val="000000"/>
                </a:solidFill>
                <a:latin typeface="Tahoma" pitchFamily="34" charset="0"/>
              </a:rPr>
              <a:t>: z=-15cm</a:t>
            </a:r>
            <a:r>
              <a:rPr lang="ja-JP" altLang="en-US" sz="1800" dirty="0" smtClean="0">
                <a:solidFill>
                  <a:srgbClr val="000000"/>
                </a:solidFill>
                <a:latin typeface="Tahoma" pitchFamily="34" charset="0"/>
              </a:rPr>
              <a:t>）</a:t>
            </a:r>
            <a:endParaRPr lang="en-US" altLang="ja-JP" sz="1800" dirty="0">
              <a:solidFill>
                <a:srgbClr val="000000"/>
              </a:solidFill>
              <a:latin typeface="Tahoma" pitchFamily="34" charset="0"/>
            </a:endParaRPr>
          </a:p>
        </p:txBody>
      </p:sp>
      <p:cxnSp>
        <p:nvCxnSpPr>
          <p:cNvPr id="26" name="直線コネクタ 25"/>
          <p:cNvCxnSpPr/>
          <p:nvPr/>
        </p:nvCxnSpPr>
        <p:spPr>
          <a:xfrm>
            <a:off x="5687968" y="3821467"/>
            <a:ext cx="0" cy="1551749"/>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004048" y="5373216"/>
            <a:ext cx="1958826" cy="400110"/>
          </a:xfrm>
          <a:prstGeom prst="rect">
            <a:avLst/>
          </a:prstGeom>
          <a:noFill/>
        </p:spPr>
        <p:txBody>
          <a:bodyPr wrap="square" rtlCol="0">
            <a:spAutoFit/>
          </a:bodyPr>
          <a:lstStyle/>
          <a:p>
            <a:r>
              <a:rPr lang="en-US" altLang="ja-JP" sz="2000" dirty="0" smtClean="0"/>
              <a:t>-54cm</a:t>
            </a:r>
            <a:r>
              <a:rPr lang="ja-JP" altLang="en-US" sz="2000" dirty="0" smtClean="0"/>
              <a:t>から発生</a:t>
            </a:r>
            <a:endParaRPr kumimoji="1" lang="ja-JP" altLang="en-US" sz="1800" dirty="0"/>
          </a:p>
        </p:txBody>
      </p:sp>
      <p:sp>
        <p:nvSpPr>
          <p:cNvPr id="16"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dirty="0" smtClean="0">
                <a:solidFill>
                  <a:srgbClr val="000000"/>
                </a:solidFill>
                <a:latin typeface="Tahoma" pitchFamily="34" charset="0"/>
              </a:rPr>
              <a:t>Source</a:t>
            </a:r>
            <a:endParaRPr lang="en-US" altLang="ja-JP" sz="2400" dirty="0">
              <a:solidFill>
                <a:srgbClr val="000000"/>
              </a:solidFill>
              <a:latin typeface="Tahoma" pitchFamily="34" charset="0"/>
            </a:endParaRPr>
          </a:p>
        </p:txBody>
      </p:sp>
    </p:spTree>
    <p:extLst>
      <p:ext uri="{BB962C8B-B14F-4D97-AF65-F5344CB8AC3E}">
        <p14:creationId xmlns:p14="http://schemas.microsoft.com/office/powerpoint/2010/main" val="2423547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8132"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7E846474-A8E7-4CC7-9587-9079492FF8D4}" type="slidenum">
              <a:rPr lang="en-US" altLang="ja-JP" sz="2400">
                <a:solidFill>
                  <a:srgbClr val="000000"/>
                </a:solidFill>
                <a:latin typeface="Tahoma" pitchFamily="34" charset="0"/>
              </a:rPr>
              <a:pPr algn="ctr" eaLnBrk="1" hangingPunct="1">
                <a:spcBef>
                  <a:spcPct val="50000"/>
                </a:spcBef>
                <a:buFontTx/>
                <a:buNone/>
              </a:pPr>
              <a:t>3</a:t>
            </a:fld>
            <a:endParaRPr lang="en-US" altLang="ja-JP" sz="2400">
              <a:solidFill>
                <a:srgbClr val="000000"/>
              </a:solidFill>
              <a:latin typeface="Tahoma" pitchFamily="34" charset="0"/>
            </a:endParaRPr>
          </a:p>
        </p:txBody>
      </p:sp>
      <p:sp>
        <p:nvSpPr>
          <p:cNvPr id="48133" name="テキスト ボックス 8"/>
          <p:cNvSpPr txBox="1">
            <a:spLocks noChangeArrowheads="1"/>
          </p:cNvSpPr>
          <p:nvPr/>
        </p:nvSpPr>
        <p:spPr bwMode="auto">
          <a:xfrm>
            <a:off x="2523044" y="988476"/>
            <a:ext cx="4059809" cy="461665"/>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smtClean="0">
                <a:solidFill>
                  <a:srgbClr val="000000"/>
                </a:solidFill>
              </a:rPr>
              <a:t>VMAT</a:t>
            </a:r>
            <a:r>
              <a:rPr lang="ja-JP" altLang="en-US" sz="2400" dirty="0" smtClean="0">
                <a:solidFill>
                  <a:srgbClr val="000000"/>
                </a:solidFill>
              </a:rPr>
              <a:t>シミュレーションの流れ</a:t>
            </a:r>
            <a:endParaRPr lang="ja-JP" altLang="en-US" sz="2400" dirty="0">
              <a:solidFill>
                <a:srgbClr val="000000"/>
              </a:solidFill>
            </a:endParaRPr>
          </a:p>
        </p:txBody>
      </p:sp>
      <p:sp>
        <p:nvSpPr>
          <p:cNvPr id="48137" name="Rectangle 2"/>
          <p:cNvSpPr txBox="1">
            <a:spLocks noChangeArrowheads="1"/>
          </p:cNvSpPr>
          <p:nvPr/>
        </p:nvSpPr>
        <p:spPr bwMode="auto">
          <a:xfrm>
            <a:off x="2681288" y="-99392"/>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dirty="0" smtClean="0">
                <a:solidFill>
                  <a:srgbClr val="000000"/>
                </a:solidFill>
                <a:latin typeface="Century Gothic" pitchFamily="34" charset="0"/>
              </a:rPr>
              <a:t>はじめに</a:t>
            </a:r>
            <a:endParaRPr lang="en-US" altLang="ja-JP" sz="4800" dirty="0">
              <a:solidFill>
                <a:srgbClr val="000000"/>
              </a:solidFill>
              <a:latin typeface="Century Gothic" pitchFamily="34" charset="0"/>
            </a:endParaRPr>
          </a:p>
        </p:txBody>
      </p:sp>
      <p:sp>
        <p:nvSpPr>
          <p:cNvPr id="2" name="テキスト ボックス 1"/>
          <p:cNvSpPr txBox="1"/>
          <p:nvPr/>
        </p:nvSpPr>
        <p:spPr>
          <a:xfrm>
            <a:off x="1101131" y="1621740"/>
            <a:ext cx="6984776" cy="3751476"/>
          </a:xfrm>
          <a:prstGeom prst="rect">
            <a:avLst/>
          </a:prstGeom>
          <a:noFill/>
        </p:spPr>
        <p:txBody>
          <a:bodyPr wrap="square" rtlCol="0">
            <a:spAutoFit/>
          </a:bodyPr>
          <a:lstStyle/>
          <a:p>
            <a:pPr marL="457200" indent="-457200">
              <a:lnSpc>
                <a:spcPts val="3200"/>
              </a:lnSpc>
              <a:buFont typeface="+mj-lt"/>
              <a:buAutoNum type="arabicPeriod"/>
            </a:pPr>
            <a:r>
              <a:rPr kumimoji="1" lang="en-US" altLang="ja-JP" dirty="0" smtClean="0"/>
              <a:t>Phase space file</a:t>
            </a:r>
            <a:r>
              <a:rPr kumimoji="1" lang="ja-JP" altLang="en-US" dirty="0" smtClean="0"/>
              <a:t>を</a:t>
            </a:r>
            <a:r>
              <a:rPr lang="ja-JP" altLang="en-US" dirty="0"/>
              <a:t>元</a:t>
            </a:r>
            <a:r>
              <a:rPr lang="ja-JP" altLang="en-US" dirty="0" smtClean="0"/>
              <a:t>にした線源データの作成</a:t>
            </a:r>
            <a:endParaRPr lang="en-US" altLang="ja-JP" dirty="0" smtClean="0"/>
          </a:p>
          <a:p>
            <a:pPr marL="914400" lvl="1" indent="-457200">
              <a:lnSpc>
                <a:spcPts val="3200"/>
              </a:lnSpc>
              <a:buFont typeface="Wingdings" panose="05000000000000000000" pitchFamily="2" charset="2"/>
              <a:buChar char="Ø"/>
            </a:pPr>
            <a:r>
              <a:rPr lang="en-US" altLang="ja-JP" dirty="0" smtClean="0"/>
              <a:t>PSFC4PHITS</a:t>
            </a:r>
            <a:r>
              <a:rPr lang="ja-JP" altLang="en-US" dirty="0"/>
              <a:t>に</a:t>
            </a:r>
            <a:r>
              <a:rPr lang="ja-JP" altLang="en-US" dirty="0" smtClean="0"/>
              <a:t>よる変換</a:t>
            </a:r>
            <a:endParaRPr lang="en-US" altLang="ja-JP" dirty="0" smtClean="0"/>
          </a:p>
          <a:p>
            <a:pPr marL="457200" indent="-457200">
              <a:lnSpc>
                <a:spcPts val="3200"/>
              </a:lnSpc>
              <a:buFont typeface="+mj-lt"/>
              <a:buAutoNum type="arabicPeriod"/>
            </a:pPr>
            <a:r>
              <a:rPr kumimoji="1" lang="ja-JP" altLang="en-US" dirty="0"/>
              <a:t>治療</a:t>
            </a:r>
            <a:r>
              <a:rPr kumimoji="1" lang="ja-JP" altLang="en-US" dirty="0" smtClean="0"/>
              <a:t>計画装置の情報を元にしたマルチリーフコリメーターの形状や</a:t>
            </a:r>
            <a:r>
              <a:rPr lang="ja-JP" altLang="en-US" dirty="0"/>
              <a:t>回転角度の</a:t>
            </a:r>
            <a:r>
              <a:rPr kumimoji="1" lang="ja-JP" altLang="en-US" dirty="0" smtClean="0"/>
              <a:t>ガントリー部の作成</a:t>
            </a:r>
            <a:endParaRPr kumimoji="1" lang="en-US" altLang="ja-JP" dirty="0" smtClean="0"/>
          </a:p>
          <a:p>
            <a:pPr marL="914400" lvl="1" indent="-457200">
              <a:lnSpc>
                <a:spcPts val="3200"/>
              </a:lnSpc>
              <a:buFont typeface="Wingdings" panose="05000000000000000000" pitchFamily="2" charset="2"/>
              <a:buChar char="Ø"/>
            </a:pPr>
            <a:r>
              <a:rPr lang="ja-JP" altLang="en-US" dirty="0" smtClean="0"/>
              <a:t>スクリプト言語</a:t>
            </a:r>
            <a:r>
              <a:rPr lang="en-US" altLang="ja-JP" dirty="0" smtClean="0"/>
              <a:t>PHITS-VMAT</a:t>
            </a:r>
            <a:r>
              <a:rPr lang="ja-JP" altLang="en-US" dirty="0" smtClean="0"/>
              <a:t>による変換</a:t>
            </a:r>
            <a:endParaRPr kumimoji="1" lang="en-US" altLang="ja-JP" dirty="0" smtClean="0"/>
          </a:p>
          <a:p>
            <a:pPr marL="457200" indent="-457200">
              <a:lnSpc>
                <a:spcPts val="3200"/>
              </a:lnSpc>
              <a:buFont typeface="+mj-lt"/>
              <a:buAutoNum type="arabicPeriod"/>
            </a:pPr>
            <a:r>
              <a:rPr lang="en-US" altLang="ja-JP" dirty="0" smtClean="0"/>
              <a:t>PHITS</a:t>
            </a:r>
            <a:r>
              <a:rPr lang="ja-JP" altLang="en-US" dirty="0" smtClean="0"/>
              <a:t>の実行</a:t>
            </a:r>
            <a:endParaRPr lang="en-US" altLang="ja-JP" dirty="0" smtClean="0"/>
          </a:p>
          <a:p>
            <a:pPr marL="914400" lvl="1" indent="-457200">
              <a:lnSpc>
                <a:spcPts val="3200"/>
              </a:lnSpc>
              <a:buFont typeface="Wingdings" panose="05000000000000000000" pitchFamily="2" charset="2"/>
              <a:buChar char="Ø"/>
            </a:pPr>
            <a:r>
              <a:rPr lang="ja-JP" altLang="en-US" dirty="0" smtClean="0"/>
              <a:t>スクリプト言語</a:t>
            </a:r>
            <a:r>
              <a:rPr lang="en-US" altLang="ja-JP" dirty="0" err="1" smtClean="0"/>
              <a:t>autorun</a:t>
            </a:r>
            <a:r>
              <a:rPr lang="ja-JP" altLang="en-US" dirty="0" smtClean="0"/>
              <a:t>による連続実行</a:t>
            </a:r>
            <a:endParaRPr lang="en-US" altLang="ja-JP" dirty="0" smtClean="0"/>
          </a:p>
          <a:p>
            <a:pPr marL="457200" indent="-457200">
              <a:lnSpc>
                <a:spcPts val="3200"/>
              </a:lnSpc>
              <a:buFont typeface="+mj-lt"/>
              <a:buAutoNum type="arabicPeriod"/>
            </a:pPr>
            <a:r>
              <a:rPr lang="ja-JP" altLang="en-US" dirty="0" smtClean="0"/>
              <a:t>各</a:t>
            </a:r>
            <a:r>
              <a:rPr lang="ja-JP" altLang="en-US" dirty="0"/>
              <a:t>回転</a:t>
            </a:r>
            <a:r>
              <a:rPr lang="ja-JP" altLang="en-US" dirty="0" smtClean="0"/>
              <a:t>角度における結果の足し合わせ</a:t>
            </a:r>
            <a:endParaRPr lang="en-US" altLang="ja-JP" dirty="0" smtClean="0"/>
          </a:p>
          <a:p>
            <a:pPr marL="914400" lvl="1" indent="-457200">
              <a:lnSpc>
                <a:spcPts val="3200"/>
              </a:lnSpc>
              <a:buFont typeface="Wingdings" panose="05000000000000000000" pitchFamily="2" charset="2"/>
              <a:buChar char="Ø"/>
            </a:pPr>
            <a:r>
              <a:rPr kumimoji="1" lang="en-US" altLang="ja-JP" dirty="0" err="1" smtClean="0"/>
              <a:t>Sumtally</a:t>
            </a:r>
            <a:r>
              <a:rPr kumimoji="1" lang="ja-JP" altLang="en-US" dirty="0" smtClean="0"/>
              <a:t>機能の利用</a:t>
            </a:r>
            <a:endParaRPr kumimoji="1" lang="ja-JP" altLang="en-US" dirty="0"/>
          </a:p>
        </p:txBody>
      </p:sp>
      <p:sp>
        <p:nvSpPr>
          <p:cNvPr id="3" name="テキスト ボックス 2"/>
          <p:cNvSpPr txBox="1"/>
          <p:nvPr/>
        </p:nvSpPr>
        <p:spPr>
          <a:xfrm>
            <a:off x="827584" y="5457418"/>
            <a:ext cx="7921874" cy="707886"/>
          </a:xfrm>
          <a:prstGeom prst="rect">
            <a:avLst/>
          </a:prstGeom>
          <a:noFill/>
        </p:spPr>
        <p:txBody>
          <a:bodyPr wrap="square" rtlCol="0">
            <a:spAutoFit/>
          </a:bodyPr>
          <a:lstStyle/>
          <a:p>
            <a:r>
              <a:rPr kumimoji="1" lang="ja-JP" altLang="en-US" sz="2000" dirty="0" smtClean="0"/>
              <a:t>ただし、</a:t>
            </a:r>
            <a:r>
              <a:rPr kumimoji="1" lang="en-US" altLang="ja-JP" sz="2000" dirty="0" smtClean="0"/>
              <a:t>dum</a:t>
            </a:r>
            <a:r>
              <a:rPr lang="en-US" altLang="ja-JP" sz="2000" dirty="0" smtClean="0"/>
              <a:t>p data</a:t>
            </a:r>
            <a:r>
              <a:rPr lang="ja-JP" altLang="en-US" sz="2000" dirty="0" smtClean="0"/>
              <a:t>線源や</a:t>
            </a:r>
            <a:r>
              <a:rPr kumimoji="1" lang="en-US" altLang="ja-JP" sz="2000" dirty="0" smtClean="0"/>
              <a:t>transform</a:t>
            </a:r>
            <a:r>
              <a:rPr kumimoji="1" lang="ja-JP" altLang="en-US" sz="2000" dirty="0" err="1" smtClean="0"/>
              <a:t>、</a:t>
            </a:r>
            <a:r>
              <a:rPr kumimoji="1" lang="en-US" altLang="ja-JP" sz="2000" dirty="0" smtClean="0"/>
              <a:t>universe</a:t>
            </a:r>
            <a:r>
              <a:rPr kumimoji="1" lang="ja-JP" altLang="en-US" sz="2000" dirty="0" smtClean="0"/>
              <a:t>構造、スクリプト言語などの中級者向けの機能を多数使用しているので、参考程度にご覧ください。</a:t>
            </a:r>
            <a:endParaRPr kumimoji="1" lang="ja-JP" altLang="en-US" sz="2000" dirty="0"/>
          </a:p>
        </p:txBody>
      </p:sp>
    </p:spTree>
    <p:extLst>
      <p:ext uri="{BB962C8B-B14F-4D97-AF65-F5344CB8AC3E}">
        <p14:creationId xmlns:p14="http://schemas.microsoft.com/office/powerpoint/2010/main" val="2057550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051"/>
          <p:cNvSpPr>
            <a:spLocks noChangeArrowheads="1"/>
          </p:cNvSpPr>
          <p:nvPr/>
        </p:nvSpPr>
        <p:spPr bwMode="auto">
          <a:xfrm>
            <a:off x="879475" y="1475929"/>
            <a:ext cx="7148513" cy="3321223"/>
          </a:xfrm>
          <a:prstGeom prst="roundRect">
            <a:avLst>
              <a:gd name="adj" fmla="val 5560"/>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kumimoji="0" lang="ja-JP" altLang="en-US" sz="2400">
              <a:solidFill>
                <a:srgbClr val="000000"/>
              </a:solidFill>
            </a:endParaRPr>
          </a:p>
        </p:txBody>
      </p:sp>
      <p:sp>
        <p:nvSpPr>
          <p:cNvPr id="46083" name="テキスト ボックス 16"/>
          <p:cNvSpPr txBox="1">
            <a:spLocks noChangeArrowheads="1"/>
          </p:cNvSpPr>
          <p:nvPr/>
        </p:nvSpPr>
        <p:spPr bwMode="auto">
          <a:xfrm>
            <a:off x="1079500" y="1577548"/>
            <a:ext cx="694848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 typeface="Times New Roman" pitchFamily="18" charset="0"/>
              <a:buAutoNum type="arabicPeriod"/>
            </a:pPr>
            <a:r>
              <a:rPr lang="ja-JP" altLang="en-US" sz="2800" dirty="0" smtClean="0"/>
              <a:t>線源の準備</a:t>
            </a:r>
            <a:endParaRPr lang="en-US" altLang="ja-JP" sz="2800" dirty="0" smtClean="0"/>
          </a:p>
          <a:p>
            <a:pPr>
              <a:spcBef>
                <a:spcPct val="0"/>
              </a:spcBef>
              <a:buFont typeface="Times New Roman" pitchFamily="18" charset="0"/>
              <a:buAutoNum type="arabicPeriod"/>
            </a:pPr>
            <a:r>
              <a:rPr lang="ja-JP" altLang="en-US" sz="2800" dirty="0" smtClean="0"/>
              <a:t>体系</a:t>
            </a:r>
            <a:r>
              <a:rPr lang="ja-JP" altLang="en-US" sz="2800" dirty="0"/>
              <a:t>の確認</a:t>
            </a:r>
            <a:endParaRPr lang="en-US" altLang="ja-JP" sz="2800" dirty="0"/>
          </a:p>
          <a:p>
            <a:pPr>
              <a:spcBef>
                <a:spcPct val="0"/>
              </a:spcBef>
              <a:buFont typeface="Times New Roman" pitchFamily="18" charset="0"/>
              <a:buAutoNum type="arabicPeriod"/>
            </a:pPr>
            <a:r>
              <a:rPr lang="ja-JP" altLang="en-US" sz="2800" dirty="0" smtClean="0"/>
              <a:t>マルチリーフコリメーター</a:t>
            </a:r>
            <a:endParaRPr lang="en-US" altLang="ja-JP" sz="2800" dirty="0"/>
          </a:p>
          <a:p>
            <a:pPr>
              <a:spcBef>
                <a:spcPct val="0"/>
              </a:spcBef>
              <a:buFont typeface="Times New Roman" pitchFamily="18" charset="0"/>
              <a:buAutoNum type="arabicPeriod"/>
            </a:pPr>
            <a:r>
              <a:rPr lang="ja-JP" altLang="en-US" sz="2800" dirty="0"/>
              <a:t>線源の設定</a:t>
            </a:r>
            <a:endParaRPr lang="en-US" altLang="ja-JP" sz="2800" dirty="0"/>
          </a:p>
          <a:p>
            <a:pPr>
              <a:spcBef>
                <a:spcPct val="0"/>
              </a:spcBef>
              <a:buFont typeface="Times New Roman" pitchFamily="18" charset="0"/>
              <a:buAutoNum type="arabicPeriod"/>
            </a:pPr>
            <a:r>
              <a:rPr lang="ja-JP" altLang="en-US" sz="2800" dirty="0">
                <a:solidFill>
                  <a:srgbClr val="FF0000"/>
                </a:solidFill>
              </a:rPr>
              <a:t>吸収線量の空間分布の評価</a:t>
            </a:r>
            <a:endParaRPr lang="en-US" altLang="ja-JP" sz="2800" dirty="0">
              <a:solidFill>
                <a:srgbClr val="FF0000"/>
              </a:solidFill>
            </a:endParaRPr>
          </a:p>
          <a:p>
            <a:pPr>
              <a:spcBef>
                <a:spcPct val="0"/>
              </a:spcBef>
              <a:buFont typeface="Times New Roman" pitchFamily="18" charset="0"/>
              <a:buAutoNum type="arabicPeriod"/>
            </a:pPr>
            <a:r>
              <a:rPr lang="ja-JP" altLang="en-US" sz="2800" dirty="0" smtClean="0">
                <a:solidFill>
                  <a:srgbClr val="000000"/>
                </a:solidFill>
              </a:rPr>
              <a:t>スクリプト</a:t>
            </a:r>
            <a:r>
              <a:rPr lang="ja-JP" altLang="en-US" sz="2800" dirty="0">
                <a:solidFill>
                  <a:srgbClr val="000000"/>
                </a:solidFill>
              </a:rPr>
              <a:t>言語を用いた</a:t>
            </a:r>
            <a:r>
              <a:rPr lang="en-US" altLang="ja-JP" sz="2800" dirty="0">
                <a:solidFill>
                  <a:srgbClr val="000000"/>
                </a:solidFill>
              </a:rPr>
              <a:t>PHITS</a:t>
            </a:r>
            <a:r>
              <a:rPr lang="ja-JP" altLang="en-US" sz="2800" dirty="0">
                <a:solidFill>
                  <a:srgbClr val="000000"/>
                </a:solidFill>
              </a:rPr>
              <a:t>の連続実行</a:t>
            </a:r>
            <a:endParaRPr lang="en-US" altLang="ja-JP" sz="2800" dirty="0">
              <a:solidFill>
                <a:srgbClr val="000000"/>
              </a:solidFill>
            </a:endParaRPr>
          </a:p>
          <a:p>
            <a:pPr>
              <a:spcBef>
                <a:spcPct val="0"/>
              </a:spcBef>
              <a:buFont typeface="Times New Roman" pitchFamily="18" charset="0"/>
              <a:buAutoNum type="arabicPeriod"/>
            </a:pPr>
            <a:r>
              <a:rPr lang="en-US" altLang="ja-JP" sz="2800" dirty="0" err="1">
                <a:solidFill>
                  <a:srgbClr val="000000"/>
                </a:solidFill>
              </a:rPr>
              <a:t>Sumtally</a:t>
            </a:r>
            <a:r>
              <a:rPr lang="ja-JP" altLang="en-US" sz="2800" dirty="0">
                <a:solidFill>
                  <a:srgbClr val="000000"/>
                </a:solidFill>
              </a:rPr>
              <a:t>によるタリー結果の</a:t>
            </a:r>
            <a:r>
              <a:rPr lang="ja-JP" altLang="en-US" sz="2800" dirty="0" smtClean="0">
                <a:solidFill>
                  <a:srgbClr val="000000"/>
                </a:solidFill>
              </a:rPr>
              <a:t>足し合わせ</a:t>
            </a:r>
            <a:endParaRPr lang="en-US" altLang="ja-JP" sz="2800" dirty="0">
              <a:solidFill>
                <a:srgbClr val="000000"/>
              </a:solidFill>
            </a:endParaRP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6086" name="Text Box 7"/>
          <p:cNvSpPr txBox="1">
            <a:spLocks noChangeArrowheads="1"/>
          </p:cNvSpPr>
          <p:nvPr/>
        </p:nvSpPr>
        <p:spPr bwMode="auto">
          <a:xfrm>
            <a:off x="3276600" y="6400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Table of contents</a:t>
            </a:r>
          </a:p>
        </p:txBody>
      </p:sp>
      <p:sp>
        <p:nvSpPr>
          <p:cNvPr id="46087"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8F04F683-A845-4572-8638-AC56C5897E01}" type="slidenum">
              <a:rPr lang="en-US" altLang="ja-JP" sz="2400">
                <a:solidFill>
                  <a:srgbClr val="000000"/>
                </a:solidFill>
                <a:latin typeface="Tahoma" pitchFamily="34" charset="0"/>
              </a:rPr>
              <a:pPr algn="ctr" eaLnBrk="1" hangingPunct="1">
                <a:spcBef>
                  <a:spcPct val="50000"/>
                </a:spcBef>
                <a:buFontTx/>
                <a:buNone/>
              </a:pPr>
              <a:t>30</a:t>
            </a:fld>
            <a:endParaRPr lang="en-US" altLang="ja-JP" sz="2400">
              <a:solidFill>
                <a:srgbClr val="000000"/>
              </a:solidFill>
              <a:latin typeface="Tahoma" pitchFamily="34" charset="0"/>
            </a:endParaRPr>
          </a:p>
        </p:txBody>
      </p:sp>
      <p:sp>
        <p:nvSpPr>
          <p:cNvPr id="46088" name="Rectangle 2"/>
          <p:cNvSpPr txBox="1">
            <a:spLocks noChangeArrowheads="1"/>
          </p:cNvSpPr>
          <p:nvPr/>
        </p:nvSpPr>
        <p:spPr bwMode="auto">
          <a:xfrm>
            <a:off x="2681288" y="188913"/>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a:solidFill>
                  <a:srgbClr val="000000"/>
                </a:solidFill>
                <a:latin typeface="Century Gothic" pitchFamily="34" charset="0"/>
              </a:rPr>
              <a:t>実習内容</a:t>
            </a:r>
            <a:endParaRPr lang="en-US" altLang="ja-JP" sz="4800">
              <a:solidFill>
                <a:srgbClr val="000000"/>
              </a:solidFill>
              <a:latin typeface="Century Gothic" pitchFamily="34" charset="0"/>
            </a:endParaRPr>
          </a:p>
        </p:txBody>
      </p:sp>
    </p:spTree>
    <p:extLst>
      <p:ext uri="{BB962C8B-B14F-4D97-AF65-F5344CB8AC3E}">
        <p14:creationId xmlns:p14="http://schemas.microsoft.com/office/powerpoint/2010/main" val="287077270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1205"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E5DC43FF-6171-43B0-A714-063D7B6A2123}" type="slidenum">
              <a:rPr lang="en-US" altLang="ja-JP" sz="2400">
                <a:solidFill>
                  <a:srgbClr val="000000"/>
                </a:solidFill>
                <a:latin typeface="Tahoma" pitchFamily="34" charset="0"/>
              </a:rPr>
              <a:pPr algn="ctr" eaLnBrk="1" hangingPunct="1">
                <a:spcBef>
                  <a:spcPct val="50000"/>
                </a:spcBef>
                <a:buFontTx/>
                <a:buNone/>
              </a:pPr>
              <a:t>31</a:t>
            </a:fld>
            <a:endParaRPr lang="en-US" altLang="ja-JP" sz="2400">
              <a:solidFill>
                <a:srgbClr val="000000"/>
              </a:solidFill>
              <a:latin typeface="Tahoma" pitchFamily="34" charset="0"/>
            </a:endParaRPr>
          </a:p>
        </p:txBody>
      </p:sp>
      <p:sp>
        <p:nvSpPr>
          <p:cNvPr id="51207" name="Text Box 7"/>
          <p:cNvSpPr txBox="1">
            <a:spLocks noChangeArrowheads="1"/>
          </p:cNvSpPr>
          <p:nvPr/>
        </p:nvSpPr>
        <p:spPr bwMode="auto">
          <a:xfrm>
            <a:off x="3276600" y="6400800"/>
            <a:ext cx="2808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dirty="0" smtClean="0">
                <a:solidFill>
                  <a:srgbClr val="000000"/>
                </a:solidFill>
                <a:latin typeface="Tahoma" pitchFamily="34" charset="0"/>
              </a:rPr>
              <a:t>Dose distribution</a:t>
            </a:r>
            <a:endParaRPr lang="en-US" altLang="ja-JP" sz="2400" dirty="0">
              <a:solidFill>
                <a:srgbClr val="000000"/>
              </a:solidFill>
              <a:latin typeface="Tahoma" pitchFamily="34" charset="0"/>
            </a:endParaRPr>
          </a:p>
        </p:txBody>
      </p:sp>
      <p:sp>
        <p:nvSpPr>
          <p:cNvPr id="51208" name="テキスト ボックス 8"/>
          <p:cNvSpPr txBox="1">
            <a:spLocks noChangeArrowheads="1"/>
          </p:cNvSpPr>
          <p:nvPr/>
        </p:nvSpPr>
        <p:spPr bwMode="auto">
          <a:xfrm>
            <a:off x="1243187" y="908720"/>
            <a:ext cx="6534150"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水ファントム中の吸収線量の分布を調べましょう。</a:t>
            </a:r>
            <a:endParaRPr lang="ja-JP" altLang="en-US" sz="2400" dirty="0">
              <a:solidFill>
                <a:srgbClr val="000000"/>
              </a:solidFill>
            </a:endParaRPr>
          </a:p>
        </p:txBody>
      </p:sp>
      <p:sp>
        <p:nvSpPr>
          <p:cNvPr id="51211" name="Text Box 1030"/>
          <p:cNvSpPr txBox="1">
            <a:spLocks noChangeArrowheads="1"/>
          </p:cNvSpPr>
          <p:nvPr/>
        </p:nvSpPr>
        <p:spPr bwMode="auto">
          <a:xfrm>
            <a:off x="323528" y="2420888"/>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33" name="Rectangle 2"/>
          <p:cNvSpPr txBox="1">
            <a:spLocks noChangeArrowheads="1"/>
          </p:cNvSpPr>
          <p:nvPr/>
        </p:nvSpPr>
        <p:spPr bwMode="auto">
          <a:xfrm>
            <a:off x="570707" y="-99392"/>
            <a:ext cx="768491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dirty="0" smtClean="0">
                <a:solidFill>
                  <a:srgbClr val="000000"/>
                </a:solidFill>
                <a:latin typeface="Century Gothic" pitchFamily="34" charset="0"/>
              </a:rPr>
              <a:t>吸収線量の空間分布の評価</a:t>
            </a:r>
            <a:endParaRPr lang="en-US" altLang="ja-JP" sz="4800" dirty="0">
              <a:solidFill>
                <a:srgbClr val="000000"/>
              </a:solidFill>
              <a:latin typeface="Century Gothic" pitchFamily="34" charset="0"/>
            </a:endParaRPr>
          </a:p>
        </p:txBody>
      </p:sp>
      <p:sp>
        <p:nvSpPr>
          <p:cNvPr id="35" name="テキスト ボックス 32"/>
          <p:cNvSpPr txBox="1">
            <a:spLocks noChangeArrowheads="1"/>
          </p:cNvSpPr>
          <p:nvPr/>
        </p:nvSpPr>
        <p:spPr bwMode="auto">
          <a:xfrm>
            <a:off x="1167607" y="1474668"/>
            <a:ext cx="71111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smtClean="0"/>
              <a:t>file=</a:t>
            </a:r>
            <a:r>
              <a:rPr lang="en-US" altLang="ja-JP" sz="2400" dirty="0" err="1" smtClean="0"/>
              <a:t>deposit_target.out</a:t>
            </a:r>
            <a:r>
              <a:rPr lang="ja-JP" altLang="en-US" sz="2400" dirty="0" smtClean="0"/>
              <a:t>となっている</a:t>
            </a:r>
            <a:r>
              <a:rPr lang="en-US" altLang="ja-JP" sz="2400" dirty="0" smtClean="0"/>
              <a:t>[t-deposit]</a:t>
            </a:r>
            <a:r>
              <a:rPr lang="ja-JP" altLang="en-US" sz="2400" dirty="0" smtClean="0"/>
              <a:t>の</a:t>
            </a:r>
            <a:r>
              <a:rPr lang="en-US" altLang="ja-JP" sz="2400" dirty="0" smtClean="0"/>
              <a:t>”off”</a:t>
            </a:r>
            <a:r>
              <a:rPr lang="ja-JP" altLang="en-US" sz="2400" dirty="0" smtClean="0"/>
              <a:t>を消して、水ファントムの吸収線量をタリーしてみましょう。</a:t>
            </a:r>
            <a:endParaRPr lang="en-US" altLang="ja-JP" sz="2400" dirty="0" smtClean="0">
              <a:solidFill>
                <a:srgbClr val="000000"/>
              </a:solidFill>
            </a:endParaRPr>
          </a:p>
        </p:txBody>
      </p:sp>
      <p:sp>
        <p:nvSpPr>
          <p:cNvPr id="36" name="Text Box 1031"/>
          <p:cNvSpPr txBox="1">
            <a:spLocks noChangeArrowheads="1"/>
          </p:cNvSpPr>
          <p:nvPr/>
        </p:nvSpPr>
        <p:spPr bwMode="auto">
          <a:xfrm>
            <a:off x="539924" y="2924944"/>
            <a:ext cx="3187352" cy="1628602"/>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[T - </a:t>
            </a:r>
            <a:r>
              <a:rPr lang="en-US" altLang="ja-JP" sz="1400" dirty="0" smtClean="0">
                <a:solidFill>
                  <a:srgbClr val="000000"/>
                </a:solidFill>
                <a:latin typeface="Tahoma" pitchFamily="34" charset="0"/>
              </a:rPr>
              <a:t>Deposit ]  </a:t>
            </a:r>
            <a:r>
              <a:rPr lang="en-US" altLang="ja-JP" sz="1400" dirty="0" smtClean="0">
                <a:solidFill>
                  <a:srgbClr val="FF0000"/>
                </a:solidFill>
                <a:latin typeface="Tahoma" pitchFamily="34" charset="0"/>
              </a:rPr>
              <a:t>off</a:t>
            </a:r>
            <a:endParaRPr lang="en-US" altLang="ja-JP" sz="1400" dirty="0">
              <a:solidFill>
                <a:srgbClr val="FF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title = Energy deposition in xyz </a:t>
            </a:r>
            <a:r>
              <a:rPr lang="en-US" altLang="ja-JP" sz="1400" dirty="0" smtClean="0">
                <a:solidFill>
                  <a:srgbClr val="000000"/>
                </a:solidFill>
                <a:latin typeface="Tahoma" pitchFamily="34" charset="0"/>
              </a:rPr>
              <a:t>mesh</a:t>
            </a:r>
          </a:p>
          <a:p>
            <a:pPr eaLnBrk="1" hangingPunct="1">
              <a:spcBef>
                <a:spcPct val="0"/>
              </a:spcBef>
              <a:buFontTx/>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axis </a:t>
            </a:r>
            <a:r>
              <a:rPr lang="en-US" altLang="ja-JP" sz="1400" dirty="0">
                <a:solidFill>
                  <a:srgbClr val="000000"/>
                </a:solidFill>
                <a:latin typeface="Tahoma" pitchFamily="34" charset="0"/>
              </a:rPr>
              <a:t>=   </a:t>
            </a:r>
            <a:r>
              <a:rPr lang="en-US" altLang="ja-JP" sz="1400" dirty="0" err="1" smtClean="0">
                <a:solidFill>
                  <a:srgbClr val="000000"/>
                </a:solidFill>
                <a:latin typeface="Tahoma" pitchFamily="34" charset="0"/>
              </a:rPr>
              <a:t>xy</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file = </a:t>
            </a:r>
            <a:r>
              <a:rPr lang="en-US" altLang="ja-JP" sz="1400" dirty="0" err="1">
                <a:solidFill>
                  <a:srgbClr val="000000"/>
                </a:solidFill>
                <a:latin typeface="Tahoma" pitchFamily="34" charset="0"/>
              </a:rPr>
              <a:t>deposit_target.out</a:t>
            </a:r>
            <a:endParaRPr lang="en-US" altLang="ja-JP" sz="1400" dirty="0">
              <a:solidFill>
                <a:srgbClr val="000000"/>
              </a:solidFill>
              <a:latin typeface="Tahoma" pitchFamily="34" charset="0"/>
            </a:endParaRPr>
          </a:p>
          <a:p>
            <a:pPr eaLnBrk="1" hangingPunct="1">
              <a:spcBef>
                <a:spcPct val="0"/>
              </a:spcBef>
              <a:buFontTx/>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err="1" smtClean="0">
                <a:solidFill>
                  <a:srgbClr val="000000"/>
                </a:solidFill>
                <a:latin typeface="Tahoma" pitchFamily="34" charset="0"/>
              </a:rPr>
              <a:t>trcl</a:t>
            </a:r>
            <a:r>
              <a:rPr lang="en-US" altLang="ja-JP" sz="1400" dirty="0" smtClean="0">
                <a:solidFill>
                  <a:srgbClr val="000000"/>
                </a:solidFill>
                <a:latin typeface="Tahoma" pitchFamily="34" charset="0"/>
              </a:rPr>
              <a:t> = 1</a:t>
            </a:r>
          </a:p>
          <a:p>
            <a:pPr eaLnBrk="1" hangingPunct="1">
              <a:spcBef>
                <a:spcPct val="0"/>
              </a:spcBef>
              <a:buFontTx/>
              <a:buNone/>
            </a:pPr>
            <a:endParaRPr lang="en-US" altLang="ja-JP" sz="1400" dirty="0" smtClean="0">
              <a:solidFill>
                <a:srgbClr val="000000"/>
              </a:solidFill>
              <a:latin typeface="Tahoma" pitchFamily="34" charset="0"/>
            </a:endParaRPr>
          </a:p>
        </p:txBody>
      </p:sp>
      <p:sp>
        <p:nvSpPr>
          <p:cNvPr id="41" name="Line 21"/>
          <p:cNvSpPr>
            <a:spLocks noChangeShapeType="1"/>
          </p:cNvSpPr>
          <p:nvPr/>
        </p:nvSpPr>
        <p:spPr bwMode="auto">
          <a:xfrm flipH="1">
            <a:off x="639540" y="4437112"/>
            <a:ext cx="576064"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 name="テキスト ボックス 5"/>
          <p:cNvSpPr txBox="1">
            <a:spLocks noChangeArrowheads="1"/>
          </p:cNvSpPr>
          <p:nvPr/>
        </p:nvSpPr>
        <p:spPr bwMode="auto">
          <a:xfrm>
            <a:off x="486743" y="4651257"/>
            <a:ext cx="2089746" cy="923330"/>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このタリーの範囲は水ファントムと同じ座標変換</a:t>
            </a:r>
            <a:endParaRPr lang="en-US" altLang="ja-JP" sz="1800" dirty="0"/>
          </a:p>
        </p:txBody>
      </p:sp>
      <p:sp>
        <p:nvSpPr>
          <p:cNvPr id="17" name="Text Box 1030"/>
          <p:cNvSpPr txBox="1">
            <a:spLocks noChangeArrowheads="1"/>
          </p:cNvSpPr>
          <p:nvPr/>
        </p:nvSpPr>
        <p:spPr bwMode="auto">
          <a:xfrm>
            <a:off x="4068365" y="2420888"/>
            <a:ext cx="3003293" cy="646331"/>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deposit_target.eps</a:t>
            </a:r>
            <a:endParaRPr lang="en-US" altLang="ja-JP" sz="1800" dirty="0" smtClean="0">
              <a:solidFill>
                <a:srgbClr val="000000"/>
              </a:solidFill>
              <a:latin typeface="Tahoma" pitchFamily="34" charset="0"/>
            </a:endParaRPr>
          </a:p>
          <a:p>
            <a:pPr eaLnBrk="1" hangingPunct="1">
              <a:spcBef>
                <a:spcPct val="0"/>
              </a:spcBef>
              <a:buFontTx/>
              <a:buNone/>
            </a:pPr>
            <a:r>
              <a:rPr lang="ja-JP" altLang="en-US" sz="1800" dirty="0" smtClean="0">
                <a:solidFill>
                  <a:srgbClr val="000000"/>
                </a:solidFill>
                <a:latin typeface="Tahoma" pitchFamily="34" charset="0"/>
              </a:rPr>
              <a:t>（</a:t>
            </a:r>
            <a:r>
              <a:rPr lang="en-US" altLang="ja-JP" sz="1800" dirty="0" smtClean="0">
                <a:solidFill>
                  <a:srgbClr val="000000"/>
                </a:solidFill>
                <a:latin typeface="Tahoma" pitchFamily="34" charset="0"/>
              </a:rPr>
              <a:t>5</a:t>
            </a:r>
            <a:r>
              <a:rPr lang="ja-JP" altLang="en-US" sz="1800" dirty="0" smtClean="0">
                <a:solidFill>
                  <a:srgbClr val="000000"/>
                </a:solidFill>
                <a:latin typeface="Tahoma" pitchFamily="34" charset="0"/>
              </a:rPr>
              <a:t>ページ目</a:t>
            </a:r>
            <a:r>
              <a:rPr lang="en-US" altLang="ja-JP" sz="1800" dirty="0" smtClean="0">
                <a:solidFill>
                  <a:srgbClr val="000000"/>
                </a:solidFill>
                <a:latin typeface="Tahoma" pitchFamily="34" charset="0"/>
              </a:rPr>
              <a:t>: -3cm&lt;z&lt;0cm</a:t>
            </a:r>
            <a:r>
              <a:rPr lang="ja-JP" altLang="en-US" sz="1800" dirty="0" smtClean="0">
                <a:solidFill>
                  <a:srgbClr val="000000"/>
                </a:solidFill>
                <a:latin typeface="Tahoma" pitchFamily="34" charset="0"/>
              </a:rPr>
              <a:t>）</a:t>
            </a:r>
            <a:endParaRPr lang="en-US" altLang="ja-JP" sz="1800" dirty="0">
              <a:solidFill>
                <a:srgbClr val="000000"/>
              </a:solidFill>
              <a:latin typeface="Tahoma" pitchFamily="34"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743" t="19209" r="27696" b="8561"/>
          <a:stretch/>
        </p:blipFill>
        <p:spPr bwMode="auto">
          <a:xfrm>
            <a:off x="3892827" y="3163456"/>
            <a:ext cx="3354370" cy="278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円柱 18"/>
          <p:cNvSpPr/>
          <p:nvPr/>
        </p:nvSpPr>
        <p:spPr>
          <a:xfrm>
            <a:off x="7812336" y="3738712"/>
            <a:ext cx="1184277" cy="1641798"/>
          </a:xfrm>
          <a:prstGeom prst="can">
            <a:avLst>
              <a:gd name="adj" fmla="val 41121"/>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円柱 19"/>
          <p:cNvSpPr/>
          <p:nvPr/>
        </p:nvSpPr>
        <p:spPr>
          <a:xfrm>
            <a:off x="7812336" y="4364743"/>
            <a:ext cx="1184277" cy="573028"/>
          </a:xfrm>
          <a:prstGeom prst="can">
            <a:avLst>
              <a:gd name="adj" fmla="val 5000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1" name="直線コネクタ 20"/>
          <p:cNvCxnSpPr/>
          <p:nvPr/>
        </p:nvCxnSpPr>
        <p:spPr>
          <a:xfrm flipH="1" flipV="1">
            <a:off x="6918361" y="2924944"/>
            <a:ext cx="749983" cy="1512168"/>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3" name="テキスト ボックス 5"/>
          <p:cNvSpPr txBox="1">
            <a:spLocks noChangeArrowheads="1"/>
          </p:cNvSpPr>
          <p:nvPr/>
        </p:nvSpPr>
        <p:spPr bwMode="auto">
          <a:xfrm>
            <a:off x="7247196" y="2919279"/>
            <a:ext cx="1858703" cy="646331"/>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円柱の中心部分のタリー結果</a:t>
            </a:r>
            <a:endParaRPr lang="en-US" altLang="ja-JP" sz="1800" dirty="0" smtClean="0"/>
          </a:p>
        </p:txBody>
      </p:sp>
    </p:spTree>
    <p:extLst>
      <p:ext uri="{BB962C8B-B14F-4D97-AF65-F5344CB8AC3E}">
        <p14:creationId xmlns:p14="http://schemas.microsoft.com/office/powerpoint/2010/main" val="1764296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738" t="18921" r="27754" b="8019"/>
          <a:stretch/>
        </p:blipFill>
        <p:spPr bwMode="auto">
          <a:xfrm>
            <a:off x="4585494" y="2601296"/>
            <a:ext cx="3349260" cy="280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7349"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2D1E9EBE-2830-4A16-8DC2-B908B7067A68}" type="slidenum">
              <a:rPr lang="en-US" altLang="ja-JP" sz="2400">
                <a:solidFill>
                  <a:srgbClr val="000000"/>
                </a:solidFill>
                <a:latin typeface="Tahoma" pitchFamily="34" charset="0"/>
              </a:rPr>
              <a:pPr algn="ctr" eaLnBrk="1" hangingPunct="1">
                <a:spcBef>
                  <a:spcPct val="50000"/>
                </a:spcBef>
                <a:buFontTx/>
                <a:buNone/>
              </a:pPr>
              <a:t>32</a:t>
            </a:fld>
            <a:endParaRPr lang="en-US" altLang="ja-JP" sz="2400">
              <a:solidFill>
                <a:srgbClr val="000000"/>
              </a:solidFill>
              <a:latin typeface="Tahoma" pitchFamily="34" charset="0"/>
            </a:endParaRPr>
          </a:p>
        </p:txBody>
      </p:sp>
      <p:sp>
        <p:nvSpPr>
          <p:cNvPr id="57351" name="テキスト ボックス 8"/>
          <p:cNvSpPr txBox="1">
            <a:spLocks noChangeArrowheads="1"/>
          </p:cNvSpPr>
          <p:nvPr/>
        </p:nvSpPr>
        <p:spPr bwMode="auto">
          <a:xfrm>
            <a:off x="1608186" y="879474"/>
            <a:ext cx="5927627"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統計量を増やした計算を実行してみましょう。</a:t>
            </a:r>
            <a:endParaRPr lang="en-US" altLang="ja-JP" sz="2400" dirty="0" smtClean="0">
              <a:solidFill>
                <a:srgbClr val="000000"/>
              </a:solidFill>
            </a:endParaRPr>
          </a:p>
        </p:txBody>
      </p:sp>
      <p:sp>
        <p:nvSpPr>
          <p:cNvPr id="57352" name="Rectangle 2"/>
          <p:cNvSpPr txBox="1">
            <a:spLocks noChangeArrowheads="1"/>
          </p:cNvSpPr>
          <p:nvPr/>
        </p:nvSpPr>
        <p:spPr bwMode="auto">
          <a:xfrm>
            <a:off x="1812925" y="-100013"/>
            <a:ext cx="5545138"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dirty="0" smtClean="0">
                <a:solidFill>
                  <a:srgbClr val="000000"/>
                </a:solidFill>
                <a:latin typeface="Century Gothic" pitchFamily="34" charset="0"/>
              </a:rPr>
              <a:t>課題</a:t>
            </a:r>
            <a:r>
              <a:rPr lang="en-US" altLang="ja-JP" sz="4000" dirty="0" smtClean="0">
                <a:solidFill>
                  <a:srgbClr val="000000"/>
                </a:solidFill>
                <a:latin typeface="Century Gothic" pitchFamily="34" charset="0"/>
              </a:rPr>
              <a:t>4</a:t>
            </a:r>
            <a:endParaRPr lang="en-US" altLang="ja-JP" sz="4000" dirty="0">
              <a:solidFill>
                <a:srgbClr val="000000"/>
              </a:solidFill>
              <a:latin typeface="Century Gothic" pitchFamily="34" charset="0"/>
            </a:endParaRPr>
          </a:p>
        </p:txBody>
      </p:sp>
      <p:sp>
        <p:nvSpPr>
          <p:cNvPr id="57354" name="テキスト ボックス 29"/>
          <p:cNvSpPr txBox="1">
            <a:spLocks noChangeArrowheads="1"/>
          </p:cNvSpPr>
          <p:nvPr/>
        </p:nvSpPr>
        <p:spPr bwMode="auto">
          <a:xfrm>
            <a:off x="1339562" y="1436747"/>
            <a:ext cx="704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pPr>
            <a:r>
              <a:rPr lang="en-US" altLang="ja-JP" sz="2400" dirty="0" smtClean="0"/>
              <a:t>[parameters]</a:t>
            </a:r>
            <a:r>
              <a:rPr lang="ja-JP" altLang="en-US" sz="2400" dirty="0" smtClean="0"/>
              <a:t>セクションにある</a:t>
            </a:r>
            <a:r>
              <a:rPr lang="en-US" altLang="ja-JP" sz="2400" dirty="0" err="1" smtClean="0"/>
              <a:t>maxcas</a:t>
            </a:r>
            <a:r>
              <a:rPr lang="ja-JP" altLang="en-US" sz="2400" dirty="0" smtClean="0"/>
              <a:t>を</a:t>
            </a:r>
            <a:r>
              <a:rPr lang="en-US" altLang="ja-JP" sz="2400" dirty="0" smtClean="0"/>
              <a:t>50000</a:t>
            </a:r>
            <a:r>
              <a:rPr lang="ja-JP" altLang="en-US" sz="2400" dirty="0" smtClean="0"/>
              <a:t>とする</a:t>
            </a:r>
            <a:endParaRPr lang="en-US" altLang="ja-JP" sz="2400" dirty="0" smtClean="0"/>
          </a:p>
        </p:txBody>
      </p:sp>
      <p:sp>
        <p:nvSpPr>
          <p:cNvPr id="15" name="Text Box 1030"/>
          <p:cNvSpPr txBox="1">
            <a:spLocks noChangeArrowheads="1"/>
          </p:cNvSpPr>
          <p:nvPr/>
        </p:nvSpPr>
        <p:spPr bwMode="auto">
          <a:xfrm>
            <a:off x="539552" y="1939681"/>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21" name="Text Box 1031"/>
          <p:cNvSpPr txBox="1">
            <a:spLocks noChangeArrowheads="1"/>
          </p:cNvSpPr>
          <p:nvPr/>
        </p:nvSpPr>
        <p:spPr bwMode="auto">
          <a:xfrm>
            <a:off x="755576" y="2420888"/>
            <a:ext cx="2130623" cy="1224136"/>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1400" dirty="0">
                <a:solidFill>
                  <a:srgbClr val="000000"/>
                </a:solidFill>
                <a:latin typeface="Tahoma" pitchFamily="34" charset="0"/>
              </a:rPr>
              <a:t>[ P a r a m e t e r s ]</a:t>
            </a:r>
          </a:p>
          <a:p>
            <a:pPr eaLnBrk="1" hangingPunct="1">
              <a:spcBef>
                <a:spcPct val="0"/>
              </a:spcBef>
              <a:buFontTx/>
              <a:buNone/>
            </a:pPr>
            <a:r>
              <a:rPr lang="en-US" altLang="ja-JP" sz="1400" dirty="0" err="1" smtClean="0">
                <a:solidFill>
                  <a:srgbClr val="000000"/>
                </a:solidFill>
                <a:latin typeface="Tahoma" pitchFamily="34" charset="0"/>
              </a:rPr>
              <a:t>icntl</a:t>
            </a: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  </a:t>
            </a:r>
            <a:r>
              <a:rPr lang="en-US" altLang="ja-JP" sz="1400" dirty="0" smtClean="0">
                <a:solidFill>
                  <a:srgbClr val="000000"/>
                </a:solidFill>
                <a:latin typeface="Tahoma" pitchFamily="34" charset="0"/>
              </a:rPr>
              <a:t>0</a:t>
            </a:r>
          </a:p>
          <a:p>
            <a:pPr eaLnBrk="1" hangingPunct="1">
              <a:spcBef>
                <a:spcPct val="0"/>
              </a:spcBef>
              <a:buFontTx/>
              <a:buNone/>
            </a:pPr>
            <a:r>
              <a:rPr lang="en-US" altLang="ja-JP" sz="1400" dirty="0" err="1" smtClean="0">
                <a:solidFill>
                  <a:srgbClr val="000000"/>
                </a:solidFill>
                <a:latin typeface="Tahoma" pitchFamily="34" charset="0"/>
              </a:rPr>
              <a:t>maxcas</a:t>
            </a: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 </a:t>
            </a:r>
            <a:r>
              <a:rPr lang="en-US" altLang="ja-JP" sz="1400" dirty="0" smtClean="0">
                <a:solidFill>
                  <a:srgbClr val="000000"/>
                </a:solidFill>
                <a:latin typeface="Tahoma" pitchFamily="34" charset="0"/>
              </a:rPr>
              <a:t> 10000</a:t>
            </a:r>
          </a:p>
          <a:p>
            <a:pPr eaLnBrk="1" hangingPunct="1">
              <a:spcBef>
                <a:spcPct val="0"/>
              </a:spcBef>
              <a:buFontTx/>
              <a:buNone/>
            </a:pPr>
            <a:r>
              <a:rPr lang="en-US" altLang="ja-JP" sz="1400" dirty="0" err="1" smtClean="0">
                <a:solidFill>
                  <a:srgbClr val="000000"/>
                </a:solidFill>
                <a:latin typeface="Tahoma" pitchFamily="34" charset="0"/>
              </a:rPr>
              <a:t>maxbch</a:t>
            </a: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  </a:t>
            </a:r>
            <a:r>
              <a:rPr lang="en-US" altLang="ja-JP" sz="1400" dirty="0" smtClean="0">
                <a:solidFill>
                  <a:srgbClr val="000000"/>
                </a:solidFill>
                <a:latin typeface="Tahoma" pitchFamily="34" charset="0"/>
              </a:rPr>
              <a:t>1</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smtClean="0">
              <a:solidFill>
                <a:srgbClr val="000000"/>
              </a:solidFill>
              <a:latin typeface="Tahoma" pitchFamily="34" charset="0"/>
            </a:endParaRPr>
          </a:p>
        </p:txBody>
      </p:sp>
      <p:sp>
        <p:nvSpPr>
          <p:cNvPr id="22" name="Line 21"/>
          <p:cNvSpPr>
            <a:spLocks noChangeShapeType="1"/>
          </p:cNvSpPr>
          <p:nvPr/>
        </p:nvSpPr>
        <p:spPr bwMode="auto">
          <a:xfrm flipH="1">
            <a:off x="1812925" y="3068960"/>
            <a:ext cx="504454"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 name="Text Box 1030"/>
          <p:cNvSpPr txBox="1">
            <a:spLocks noChangeArrowheads="1"/>
          </p:cNvSpPr>
          <p:nvPr/>
        </p:nvSpPr>
        <p:spPr bwMode="auto">
          <a:xfrm>
            <a:off x="4755922" y="1954965"/>
            <a:ext cx="3003293" cy="646331"/>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deposit_target.eps</a:t>
            </a:r>
            <a:endParaRPr lang="en-US" altLang="ja-JP" sz="1800" dirty="0" smtClean="0">
              <a:solidFill>
                <a:srgbClr val="000000"/>
              </a:solidFill>
              <a:latin typeface="Tahoma" pitchFamily="34" charset="0"/>
            </a:endParaRPr>
          </a:p>
          <a:p>
            <a:pPr eaLnBrk="1" hangingPunct="1">
              <a:spcBef>
                <a:spcPct val="0"/>
              </a:spcBef>
              <a:buFontTx/>
              <a:buNone/>
            </a:pPr>
            <a:r>
              <a:rPr lang="ja-JP" altLang="en-US" sz="1800" dirty="0" smtClean="0">
                <a:solidFill>
                  <a:srgbClr val="000000"/>
                </a:solidFill>
                <a:latin typeface="Tahoma" pitchFamily="34" charset="0"/>
              </a:rPr>
              <a:t>（</a:t>
            </a:r>
            <a:r>
              <a:rPr lang="en-US" altLang="ja-JP" sz="1800" dirty="0" smtClean="0">
                <a:solidFill>
                  <a:srgbClr val="000000"/>
                </a:solidFill>
                <a:latin typeface="Tahoma" pitchFamily="34" charset="0"/>
              </a:rPr>
              <a:t>5</a:t>
            </a:r>
            <a:r>
              <a:rPr lang="ja-JP" altLang="en-US" sz="1800" dirty="0" smtClean="0">
                <a:solidFill>
                  <a:srgbClr val="000000"/>
                </a:solidFill>
                <a:latin typeface="Tahoma" pitchFamily="34" charset="0"/>
              </a:rPr>
              <a:t>ページ目</a:t>
            </a:r>
            <a:r>
              <a:rPr lang="en-US" altLang="ja-JP" sz="1800" dirty="0" smtClean="0">
                <a:solidFill>
                  <a:srgbClr val="000000"/>
                </a:solidFill>
                <a:latin typeface="Tahoma" pitchFamily="34" charset="0"/>
              </a:rPr>
              <a:t>: -3cm&lt;z&lt;0cm</a:t>
            </a:r>
            <a:r>
              <a:rPr lang="ja-JP" altLang="en-US" sz="1800" dirty="0" smtClean="0">
                <a:solidFill>
                  <a:srgbClr val="000000"/>
                </a:solidFill>
                <a:latin typeface="Tahoma" pitchFamily="34" charset="0"/>
              </a:rPr>
              <a:t>）</a:t>
            </a:r>
            <a:endParaRPr lang="en-US" altLang="ja-JP" sz="1800" dirty="0">
              <a:solidFill>
                <a:srgbClr val="000000"/>
              </a:solidFill>
              <a:latin typeface="Tahoma" pitchFamily="34" charset="0"/>
            </a:endParaRPr>
          </a:p>
        </p:txBody>
      </p:sp>
      <p:sp>
        <p:nvSpPr>
          <p:cNvPr id="29" name="テキスト ボックス 28"/>
          <p:cNvSpPr txBox="1"/>
          <p:nvPr/>
        </p:nvSpPr>
        <p:spPr>
          <a:xfrm>
            <a:off x="4283968" y="5412255"/>
            <a:ext cx="4385476" cy="707886"/>
          </a:xfrm>
          <a:prstGeom prst="rect">
            <a:avLst/>
          </a:prstGeom>
          <a:noFill/>
        </p:spPr>
        <p:txBody>
          <a:bodyPr wrap="square" rtlCol="0">
            <a:spAutoFit/>
          </a:bodyPr>
          <a:lstStyle/>
          <a:p>
            <a:r>
              <a:rPr lang="ja-JP" altLang="en-US" sz="2000" dirty="0"/>
              <a:t>吸収</a:t>
            </a:r>
            <a:r>
              <a:rPr lang="ja-JP" altLang="en-US" sz="2000" dirty="0" smtClean="0"/>
              <a:t>線量</a:t>
            </a:r>
            <a:r>
              <a:rPr lang="ja-JP" altLang="en-US" sz="2000" dirty="0"/>
              <a:t>の</a:t>
            </a:r>
            <a:r>
              <a:rPr lang="ja-JP" altLang="en-US" sz="2000" dirty="0" smtClean="0"/>
              <a:t>分布がわかるような結果を得るために統計量を増やす</a:t>
            </a:r>
            <a:endParaRPr lang="en-US" altLang="ja-JP" sz="2000" dirty="0" smtClean="0"/>
          </a:p>
        </p:txBody>
      </p:sp>
      <p:sp>
        <p:nvSpPr>
          <p:cNvPr id="30" name="Text Box 7"/>
          <p:cNvSpPr txBox="1">
            <a:spLocks noChangeArrowheads="1"/>
          </p:cNvSpPr>
          <p:nvPr/>
        </p:nvSpPr>
        <p:spPr bwMode="auto">
          <a:xfrm>
            <a:off x="3276600" y="6400800"/>
            <a:ext cx="2808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dirty="0" smtClean="0">
                <a:solidFill>
                  <a:srgbClr val="000000"/>
                </a:solidFill>
                <a:latin typeface="Tahoma" pitchFamily="34" charset="0"/>
              </a:rPr>
              <a:t>Dose distribution</a:t>
            </a:r>
            <a:endParaRPr lang="en-US" altLang="ja-JP" sz="2400" dirty="0">
              <a:solidFill>
                <a:srgbClr val="000000"/>
              </a:solidFill>
              <a:latin typeface="Tahoma" pitchFamily="34" charset="0"/>
            </a:endParaRPr>
          </a:p>
        </p:txBody>
      </p:sp>
    </p:spTree>
    <p:extLst>
      <p:ext uri="{BB962C8B-B14F-4D97-AF65-F5344CB8AC3E}">
        <p14:creationId xmlns:p14="http://schemas.microsoft.com/office/powerpoint/2010/main" val="3507889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38" t="19688" r="27754" b="8018"/>
          <a:stretch/>
        </p:blipFill>
        <p:spPr bwMode="auto">
          <a:xfrm>
            <a:off x="4571999" y="2619735"/>
            <a:ext cx="3477964" cy="2886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7349"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2D1E9EBE-2830-4A16-8DC2-B908B7067A68}" type="slidenum">
              <a:rPr lang="en-US" altLang="ja-JP" sz="2400">
                <a:solidFill>
                  <a:srgbClr val="000000"/>
                </a:solidFill>
                <a:latin typeface="Tahoma" pitchFamily="34" charset="0"/>
              </a:rPr>
              <a:pPr algn="ctr" eaLnBrk="1" hangingPunct="1">
                <a:spcBef>
                  <a:spcPct val="50000"/>
                </a:spcBef>
                <a:buFontTx/>
                <a:buNone/>
              </a:pPr>
              <a:t>33</a:t>
            </a:fld>
            <a:endParaRPr lang="en-US" altLang="ja-JP" sz="2400">
              <a:solidFill>
                <a:srgbClr val="000000"/>
              </a:solidFill>
              <a:latin typeface="Tahoma" pitchFamily="34" charset="0"/>
            </a:endParaRPr>
          </a:p>
        </p:txBody>
      </p:sp>
      <p:sp>
        <p:nvSpPr>
          <p:cNvPr id="57351" name="テキスト ボックス 8"/>
          <p:cNvSpPr txBox="1">
            <a:spLocks noChangeArrowheads="1"/>
          </p:cNvSpPr>
          <p:nvPr/>
        </p:nvSpPr>
        <p:spPr bwMode="auto">
          <a:xfrm>
            <a:off x="1608186" y="879474"/>
            <a:ext cx="5927627"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統計量を増やした計算を実行してみましょう。</a:t>
            </a:r>
            <a:endParaRPr lang="en-US" altLang="ja-JP" sz="2400" dirty="0" smtClean="0">
              <a:solidFill>
                <a:srgbClr val="000000"/>
              </a:solidFill>
            </a:endParaRPr>
          </a:p>
        </p:txBody>
      </p:sp>
      <p:sp>
        <p:nvSpPr>
          <p:cNvPr id="57352" name="Rectangle 2"/>
          <p:cNvSpPr txBox="1">
            <a:spLocks noChangeArrowheads="1"/>
          </p:cNvSpPr>
          <p:nvPr/>
        </p:nvSpPr>
        <p:spPr bwMode="auto">
          <a:xfrm>
            <a:off x="1812925" y="-100013"/>
            <a:ext cx="5545138"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000" dirty="0" smtClean="0">
                <a:solidFill>
                  <a:srgbClr val="000000"/>
                </a:solidFill>
                <a:latin typeface="Century Gothic" pitchFamily="34" charset="0"/>
              </a:rPr>
              <a:t>課題</a:t>
            </a:r>
            <a:r>
              <a:rPr lang="en-US" altLang="ja-JP" sz="4000" dirty="0" smtClean="0">
                <a:solidFill>
                  <a:srgbClr val="000000"/>
                </a:solidFill>
                <a:latin typeface="Century Gothic" pitchFamily="34" charset="0"/>
              </a:rPr>
              <a:t>4</a:t>
            </a:r>
            <a:r>
              <a:rPr lang="ja-JP" altLang="en-US" sz="4000" dirty="0" smtClean="0">
                <a:solidFill>
                  <a:srgbClr val="000000"/>
                </a:solidFill>
                <a:latin typeface="Century Gothic" pitchFamily="34" charset="0"/>
              </a:rPr>
              <a:t>の答え合わせ</a:t>
            </a:r>
            <a:endParaRPr lang="en-US" altLang="ja-JP" sz="4000" dirty="0">
              <a:solidFill>
                <a:srgbClr val="000000"/>
              </a:solidFill>
              <a:latin typeface="Century Gothic" pitchFamily="34" charset="0"/>
            </a:endParaRPr>
          </a:p>
        </p:txBody>
      </p:sp>
      <p:sp>
        <p:nvSpPr>
          <p:cNvPr id="15" name="Text Box 1030"/>
          <p:cNvSpPr txBox="1">
            <a:spLocks noChangeArrowheads="1"/>
          </p:cNvSpPr>
          <p:nvPr/>
        </p:nvSpPr>
        <p:spPr bwMode="auto">
          <a:xfrm>
            <a:off x="539552" y="1939681"/>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21" name="Text Box 1031"/>
          <p:cNvSpPr txBox="1">
            <a:spLocks noChangeArrowheads="1"/>
          </p:cNvSpPr>
          <p:nvPr/>
        </p:nvSpPr>
        <p:spPr bwMode="auto">
          <a:xfrm>
            <a:off x="755576" y="2420888"/>
            <a:ext cx="2130623" cy="1224136"/>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1400" dirty="0">
                <a:solidFill>
                  <a:srgbClr val="000000"/>
                </a:solidFill>
                <a:latin typeface="Tahoma" pitchFamily="34" charset="0"/>
              </a:rPr>
              <a:t>[ P a r a m e t e r s ]</a:t>
            </a:r>
          </a:p>
          <a:p>
            <a:pPr eaLnBrk="1" hangingPunct="1">
              <a:spcBef>
                <a:spcPct val="0"/>
              </a:spcBef>
              <a:buFontTx/>
              <a:buNone/>
            </a:pPr>
            <a:r>
              <a:rPr lang="en-US" altLang="ja-JP" sz="1400" dirty="0" err="1" smtClean="0">
                <a:solidFill>
                  <a:srgbClr val="000000"/>
                </a:solidFill>
                <a:latin typeface="Tahoma" pitchFamily="34" charset="0"/>
              </a:rPr>
              <a:t>icntl</a:t>
            </a: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  </a:t>
            </a:r>
            <a:r>
              <a:rPr lang="en-US" altLang="ja-JP" sz="1400" dirty="0" smtClean="0">
                <a:solidFill>
                  <a:srgbClr val="000000"/>
                </a:solidFill>
                <a:latin typeface="Tahoma" pitchFamily="34" charset="0"/>
              </a:rPr>
              <a:t>0</a:t>
            </a:r>
          </a:p>
          <a:p>
            <a:pPr eaLnBrk="1" hangingPunct="1">
              <a:spcBef>
                <a:spcPct val="0"/>
              </a:spcBef>
              <a:buFontTx/>
              <a:buNone/>
            </a:pPr>
            <a:r>
              <a:rPr lang="en-US" altLang="ja-JP" sz="1400" dirty="0" err="1" smtClean="0">
                <a:solidFill>
                  <a:srgbClr val="000000"/>
                </a:solidFill>
                <a:latin typeface="Tahoma" pitchFamily="34" charset="0"/>
              </a:rPr>
              <a:t>maxcas</a:t>
            </a: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 </a:t>
            </a:r>
            <a:r>
              <a:rPr lang="en-US" altLang="ja-JP" sz="1400" dirty="0">
                <a:solidFill>
                  <a:srgbClr val="FF0000"/>
                </a:solidFill>
                <a:latin typeface="Tahoma" pitchFamily="34" charset="0"/>
              </a:rPr>
              <a:t>5</a:t>
            </a:r>
            <a:r>
              <a:rPr lang="en-US" altLang="ja-JP" sz="1400" dirty="0" smtClean="0">
                <a:solidFill>
                  <a:srgbClr val="FF0000"/>
                </a:solidFill>
                <a:latin typeface="Tahoma" pitchFamily="34" charset="0"/>
              </a:rPr>
              <a:t>0000</a:t>
            </a:r>
          </a:p>
          <a:p>
            <a:pPr eaLnBrk="1" hangingPunct="1">
              <a:spcBef>
                <a:spcPct val="0"/>
              </a:spcBef>
              <a:buFontTx/>
              <a:buNone/>
            </a:pPr>
            <a:r>
              <a:rPr lang="en-US" altLang="ja-JP" sz="1400" dirty="0" err="1" smtClean="0">
                <a:solidFill>
                  <a:srgbClr val="000000"/>
                </a:solidFill>
                <a:latin typeface="Tahoma" pitchFamily="34" charset="0"/>
              </a:rPr>
              <a:t>maxbch</a:t>
            </a: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  </a:t>
            </a:r>
            <a:r>
              <a:rPr lang="en-US" altLang="ja-JP" sz="1400" dirty="0" smtClean="0">
                <a:solidFill>
                  <a:srgbClr val="000000"/>
                </a:solidFill>
                <a:latin typeface="Tahoma" pitchFamily="34" charset="0"/>
              </a:rPr>
              <a:t>1</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smtClean="0">
              <a:solidFill>
                <a:srgbClr val="000000"/>
              </a:solidFill>
              <a:latin typeface="Tahoma" pitchFamily="34" charset="0"/>
            </a:endParaRPr>
          </a:p>
        </p:txBody>
      </p:sp>
      <p:sp>
        <p:nvSpPr>
          <p:cNvPr id="27" name="Text Box 1030"/>
          <p:cNvSpPr txBox="1">
            <a:spLocks noChangeArrowheads="1"/>
          </p:cNvSpPr>
          <p:nvPr/>
        </p:nvSpPr>
        <p:spPr bwMode="auto">
          <a:xfrm>
            <a:off x="4755922" y="1954965"/>
            <a:ext cx="3003293" cy="646331"/>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deposit_target.eps</a:t>
            </a:r>
            <a:endParaRPr lang="en-US" altLang="ja-JP" sz="1800" dirty="0" smtClean="0">
              <a:solidFill>
                <a:srgbClr val="000000"/>
              </a:solidFill>
              <a:latin typeface="Tahoma" pitchFamily="34" charset="0"/>
            </a:endParaRPr>
          </a:p>
          <a:p>
            <a:pPr eaLnBrk="1" hangingPunct="1">
              <a:spcBef>
                <a:spcPct val="0"/>
              </a:spcBef>
              <a:buFontTx/>
              <a:buNone/>
            </a:pPr>
            <a:r>
              <a:rPr lang="ja-JP" altLang="en-US" sz="1800" dirty="0" smtClean="0">
                <a:solidFill>
                  <a:srgbClr val="000000"/>
                </a:solidFill>
                <a:latin typeface="Tahoma" pitchFamily="34" charset="0"/>
              </a:rPr>
              <a:t>（</a:t>
            </a:r>
            <a:r>
              <a:rPr lang="en-US" altLang="ja-JP" sz="1800" dirty="0" smtClean="0">
                <a:solidFill>
                  <a:srgbClr val="000000"/>
                </a:solidFill>
                <a:latin typeface="Tahoma" pitchFamily="34" charset="0"/>
              </a:rPr>
              <a:t>5</a:t>
            </a:r>
            <a:r>
              <a:rPr lang="ja-JP" altLang="en-US" sz="1800" dirty="0" smtClean="0">
                <a:solidFill>
                  <a:srgbClr val="000000"/>
                </a:solidFill>
                <a:latin typeface="Tahoma" pitchFamily="34" charset="0"/>
              </a:rPr>
              <a:t>ページ目</a:t>
            </a:r>
            <a:r>
              <a:rPr lang="en-US" altLang="ja-JP" sz="1800" dirty="0" smtClean="0">
                <a:solidFill>
                  <a:srgbClr val="000000"/>
                </a:solidFill>
                <a:latin typeface="Tahoma" pitchFamily="34" charset="0"/>
              </a:rPr>
              <a:t>: -3cm&lt;z&lt;0cm</a:t>
            </a:r>
            <a:r>
              <a:rPr lang="ja-JP" altLang="en-US" sz="1800" dirty="0" smtClean="0">
                <a:solidFill>
                  <a:srgbClr val="000000"/>
                </a:solidFill>
                <a:latin typeface="Tahoma" pitchFamily="34" charset="0"/>
              </a:rPr>
              <a:t>）</a:t>
            </a:r>
            <a:endParaRPr lang="en-US" altLang="ja-JP" sz="1800" dirty="0">
              <a:solidFill>
                <a:srgbClr val="000000"/>
              </a:solidFill>
              <a:latin typeface="Tahoma" pitchFamily="34" charset="0"/>
            </a:endParaRPr>
          </a:p>
        </p:txBody>
      </p:sp>
      <p:sp>
        <p:nvSpPr>
          <p:cNvPr id="29" name="テキスト ボックス 28"/>
          <p:cNvSpPr txBox="1"/>
          <p:nvPr/>
        </p:nvSpPr>
        <p:spPr>
          <a:xfrm>
            <a:off x="4755922" y="5412255"/>
            <a:ext cx="3074095" cy="707886"/>
          </a:xfrm>
          <a:prstGeom prst="rect">
            <a:avLst/>
          </a:prstGeom>
          <a:noFill/>
        </p:spPr>
        <p:txBody>
          <a:bodyPr wrap="square" rtlCol="0">
            <a:spAutoFit/>
          </a:bodyPr>
          <a:lstStyle/>
          <a:p>
            <a:r>
              <a:rPr lang="en-US" altLang="ja-JP" sz="2000" dirty="0" smtClean="0"/>
              <a:t>X</a:t>
            </a:r>
            <a:r>
              <a:rPr lang="ja-JP" altLang="en-US" sz="2000" dirty="0" smtClean="0"/>
              <a:t>軸の負から正の方向に照射されているのがわかる</a:t>
            </a:r>
            <a:endParaRPr lang="en-US" altLang="ja-JP" sz="2000" dirty="0" smtClean="0"/>
          </a:p>
        </p:txBody>
      </p:sp>
      <p:sp>
        <p:nvSpPr>
          <p:cNvPr id="16" name="円柱 15"/>
          <p:cNvSpPr/>
          <p:nvPr/>
        </p:nvSpPr>
        <p:spPr>
          <a:xfrm>
            <a:off x="1812925" y="4307482"/>
            <a:ext cx="1184277" cy="1641798"/>
          </a:xfrm>
          <a:prstGeom prst="can">
            <a:avLst>
              <a:gd name="adj" fmla="val 41121"/>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円柱 16"/>
          <p:cNvSpPr/>
          <p:nvPr/>
        </p:nvSpPr>
        <p:spPr>
          <a:xfrm>
            <a:off x="1812925" y="4933513"/>
            <a:ext cx="1184277" cy="573028"/>
          </a:xfrm>
          <a:prstGeom prst="can">
            <a:avLst>
              <a:gd name="adj" fmla="val 5000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右矢印 17"/>
          <p:cNvSpPr/>
          <p:nvPr/>
        </p:nvSpPr>
        <p:spPr>
          <a:xfrm>
            <a:off x="736872" y="4823945"/>
            <a:ext cx="860029" cy="792163"/>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7030A0"/>
              </a:solidFill>
            </a:endParaRPr>
          </a:p>
        </p:txBody>
      </p:sp>
      <p:sp>
        <p:nvSpPr>
          <p:cNvPr id="19" name="Text Box 7"/>
          <p:cNvSpPr txBox="1">
            <a:spLocks noChangeArrowheads="1"/>
          </p:cNvSpPr>
          <p:nvPr/>
        </p:nvSpPr>
        <p:spPr bwMode="auto">
          <a:xfrm>
            <a:off x="3276600" y="6400800"/>
            <a:ext cx="2808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dirty="0" smtClean="0">
                <a:solidFill>
                  <a:srgbClr val="000000"/>
                </a:solidFill>
                <a:latin typeface="Tahoma" pitchFamily="34" charset="0"/>
              </a:rPr>
              <a:t>Dose distribution</a:t>
            </a:r>
            <a:endParaRPr lang="en-US" altLang="ja-JP" sz="2400" dirty="0">
              <a:solidFill>
                <a:srgbClr val="000000"/>
              </a:solidFill>
              <a:latin typeface="Tahoma" pitchFamily="34" charset="0"/>
            </a:endParaRPr>
          </a:p>
        </p:txBody>
      </p:sp>
    </p:spTree>
    <p:extLst>
      <p:ext uri="{BB962C8B-B14F-4D97-AF65-F5344CB8AC3E}">
        <p14:creationId xmlns:p14="http://schemas.microsoft.com/office/powerpoint/2010/main" val="33822958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051"/>
          <p:cNvSpPr>
            <a:spLocks noChangeArrowheads="1"/>
          </p:cNvSpPr>
          <p:nvPr/>
        </p:nvSpPr>
        <p:spPr bwMode="auto">
          <a:xfrm>
            <a:off x="879475" y="1475929"/>
            <a:ext cx="7148513" cy="3321223"/>
          </a:xfrm>
          <a:prstGeom prst="roundRect">
            <a:avLst>
              <a:gd name="adj" fmla="val 5560"/>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kumimoji="0" lang="ja-JP" altLang="en-US" sz="2400">
              <a:solidFill>
                <a:srgbClr val="000000"/>
              </a:solidFill>
            </a:endParaRPr>
          </a:p>
        </p:txBody>
      </p:sp>
      <p:sp>
        <p:nvSpPr>
          <p:cNvPr id="46083" name="テキスト ボックス 16"/>
          <p:cNvSpPr txBox="1">
            <a:spLocks noChangeArrowheads="1"/>
          </p:cNvSpPr>
          <p:nvPr/>
        </p:nvSpPr>
        <p:spPr bwMode="auto">
          <a:xfrm>
            <a:off x="1079500" y="1577548"/>
            <a:ext cx="694848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 typeface="Times New Roman" pitchFamily="18" charset="0"/>
              <a:buAutoNum type="arabicPeriod"/>
            </a:pPr>
            <a:r>
              <a:rPr lang="ja-JP" altLang="en-US" sz="2800" dirty="0" smtClean="0"/>
              <a:t>線源の準備</a:t>
            </a:r>
            <a:endParaRPr lang="en-US" altLang="ja-JP" sz="2800" dirty="0" smtClean="0"/>
          </a:p>
          <a:p>
            <a:pPr>
              <a:spcBef>
                <a:spcPct val="0"/>
              </a:spcBef>
              <a:buFont typeface="Times New Roman" pitchFamily="18" charset="0"/>
              <a:buAutoNum type="arabicPeriod"/>
            </a:pPr>
            <a:r>
              <a:rPr lang="ja-JP" altLang="en-US" sz="2800" dirty="0" smtClean="0"/>
              <a:t>体系</a:t>
            </a:r>
            <a:r>
              <a:rPr lang="ja-JP" altLang="en-US" sz="2800" dirty="0"/>
              <a:t>の確認</a:t>
            </a:r>
            <a:endParaRPr lang="en-US" altLang="ja-JP" sz="2800" dirty="0"/>
          </a:p>
          <a:p>
            <a:pPr>
              <a:spcBef>
                <a:spcPct val="0"/>
              </a:spcBef>
              <a:buFont typeface="Times New Roman" pitchFamily="18" charset="0"/>
              <a:buAutoNum type="arabicPeriod"/>
            </a:pPr>
            <a:r>
              <a:rPr lang="ja-JP" altLang="en-US" sz="2800" dirty="0" smtClean="0"/>
              <a:t>マルチリーフコリメーター</a:t>
            </a:r>
            <a:endParaRPr lang="en-US" altLang="ja-JP" sz="2800" dirty="0"/>
          </a:p>
          <a:p>
            <a:pPr>
              <a:spcBef>
                <a:spcPct val="0"/>
              </a:spcBef>
              <a:buFont typeface="Times New Roman" pitchFamily="18" charset="0"/>
              <a:buAutoNum type="arabicPeriod"/>
            </a:pPr>
            <a:r>
              <a:rPr lang="ja-JP" altLang="en-US" sz="2800" dirty="0"/>
              <a:t>線源の設定</a:t>
            </a:r>
            <a:endParaRPr lang="en-US" altLang="ja-JP" sz="2800" dirty="0"/>
          </a:p>
          <a:p>
            <a:pPr>
              <a:spcBef>
                <a:spcPct val="0"/>
              </a:spcBef>
              <a:buFont typeface="Times New Roman" pitchFamily="18" charset="0"/>
              <a:buAutoNum type="arabicPeriod"/>
            </a:pPr>
            <a:r>
              <a:rPr lang="ja-JP" altLang="en-US" sz="2800" dirty="0"/>
              <a:t>吸収線量の空間分布の評価</a:t>
            </a:r>
            <a:endParaRPr lang="en-US" altLang="ja-JP" sz="2800" dirty="0"/>
          </a:p>
          <a:p>
            <a:pPr>
              <a:spcBef>
                <a:spcPct val="0"/>
              </a:spcBef>
              <a:buFont typeface="Times New Roman" pitchFamily="18" charset="0"/>
              <a:buAutoNum type="arabicPeriod"/>
            </a:pPr>
            <a:r>
              <a:rPr lang="ja-JP" altLang="en-US" sz="2800" dirty="0" smtClean="0">
                <a:solidFill>
                  <a:srgbClr val="FF0000"/>
                </a:solidFill>
              </a:rPr>
              <a:t>スクリプト</a:t>
            </a:r>
            <a:r>
              <a:rPr lang="ja-JP" altLang="en-US" sz="2800" dirty="0">
                <a:solidFill>
                  <a:srgbClr val="FF0000"/>
                </a:solidFill>
              </a:rPr>
              <a:t>言語を用いた</a:t>
            </a:r>
            <a:r>
              <a:rPr lang="en-US" altLang="ja-JP" sz="2800" dirty="0">
                <a:solidFill>
                  <a:srgbClr val="FF0000"/>
                </a:solidFill>
              </a:rPr>
              <a:t>PHITS</a:t>
            </a:r>
            <a:r>
              <a:rPr lang="ja-JP" altLang="en-US" sz="2800" dirty="0">
                <a:solidFill>
                  <a:srgbClr val="FF0000"/>
                </a:solidFill>
              </a:rPr>
              <a:t>の連続実行</a:t>
            </a:r>
            <a:endParaRPr lang="en-US" altLang="ja-JP" sz="2800" dirty="0">
              <a:solidFill>
                <a:srgbClr val="FF0000"/>
              </a:solidFill>
            </a:endParaRPr>
          </a:p>
          <a:p>
            <a:pPr>
              <a:spcBef>
                <a:spcPct val="0"/>
              </a:spcBef>
              <a:buFont typeface="Times New Roman" pitchFamily="18" charset="0"/>
              <a:buAutoNum type="arabicPeriod"/>
            </a:pPr>
            <a:r>
              <a:rPr lang="en-US" altLang="ja-JP" sz="2800" dirty="0" err="1">
                <a:solidFill>
                  <a:srgbClr val="000000"/>
                </a:solidFill>
              </a:rPr>
              <a:t>Sumtally</a:t>
            </a:r>
            <a:r>
              <a:rPr lang="ja-JP" altLang="en-US" sz="2800" dirty="0">
                <a:solidFill>
                  <a:srgbClr val="000000"/>
                </a:solidFill>
              </a:rPr>
              <a:t>によるタリー結果の</a:t>
            </a:r>
            <a:r>
              <a:rPr lang="ja-JP" altLang="en-US" sz="2800" dirty="0" smtClean="0">
                <a:solidFill>
                  <a:srgbClr val="000000"/>
                </a:solidFill>
              </a:rPr>
              <a:t>足し合わせ</a:t>
            </a:r>
            <a:endParaRPr lang="en-US" altLang="ja-JP" sz="2800" dirty="0">
              <a:solidFill>
                <a:srgbClr val="000000"/>
              </a:solidFill>
            </a:endParaRP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6086" name="Text Box 7"/>
          <p:cNvSpPr txBox="1">
            <a:spLocks noChangeArrowheads="1"/>
          </p:cNvSpPr>
          <p:nvPr/>
        </p:nvSpPr>
        <p:spPr bwMode="auto">
          <a:xfrm>
            <a:off x="3276600" y="6400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Table of contents</a:t>
            </a:r>
          </a:p>
        </p:txBody>
      </p:sp>
      <p:sp>
        <p:nvSpPr>
          <p:cNvPr id="46087"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8F04F683-A845-4572-8638-AC56C5897E01}" type="slidenum">
              <a:rPr lang="en-US" altLang="ja-JP" sz="2400">
                <a:solidFill>
                  <a:srgbClr val="000000"/>
                </a:solidFill>
                <a:latin typeface="Tahoma" pitchFamily="34" charset="0"/>
              </a:rPr>
              <a:pPr algn="ctr" eaLnBrk="1" hangingPunct="1">
                <a:spcBef>
                  <a:spcPct val="50000"/>
                </a:spcBef>
                <a:buFontTx/>
                <a:buNone/>
              </a:pPr>
              <a:t>34</a:t>
            </a:fld>
            <a:endParaRPr lang="en-US" altLang="ja-JP" sz="2400">
              <a:solidFill>
                <a:srgbClr val="000000"/>
              </a:solidFill>
              <a:latin typeface="Tahoma" pitchFamily="34" charset="0"/>
            </a:endParaRPr>
          </a:p>
        </p:txBody>
      </p:sp>
      <p:sp>
        <p:nvSpPr>
          <p:cNvPr id="46088" name="Rectangle 2"/>
          <p:cNvSpPr txBox="1">
            <a:spLocks noChangeArrowheads="1"/>
          </p:cNvSpPr>
          <p:nvPr/>
        </p:nvSpPr>
        <p:spPr bwMode="auto">
          <a:xfrm>
            <a:off x="2681288" y="188913"/>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a:solidFill>
                  <a:srgbClr val="000000"/>
                </a:solidFill>
                <a:latin typeface="Century Gothic" pitchFamily="34" charset="0"/>
              </a:rPr>
              <a:t>実習内容</a:t>
            </a:r>
            <a:endParaRPr lang="en-US" altLang="ja-JP" sz="4800">
              <a:solidFill>
                <a:srgbClr val="000000"/>
              </a:solidFill>
              <a:latin typeface="Century Gothic" pitchFamily="34" charset="0"/>
            </a:endParaRPr>
          </a:p>
        </p:txBody>
      </p:sp>
    </p:spTree>
    <p:extLst>
      <p:ext uri="{BB962C8B-B14F-4D97-AF65-F5344CB8AC3E}">
        <p14:creationId xmlns:p14="http://schemas.microsoft.com/office/powerpoint/2010/main" val="270546513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1205"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E5DC43FF-6171-43B0-A714-063D7B6A2123}" type="slidenum">
              <a:rPr lang="en-US" altLang="ja-JP" sz="2400">
                <a:solidFill>
                  <a:srgbClr val="000000"/>
                </a:solidFill>
                <a:latin typeface="Tahoma" pitchFamily="34" charset="0"/>
              </a:rPr>
              <a:pPr algn="ctr" eaLnBrk="1" hangingPunct="1">
                <a:spcBef>
                  <a:spcPct val="50000"/>
                </a:spcBef>
                <a:buFontTx/>
                <a:buNone/>
              </a:pPr>
              <a:t>35</a:t>
            </a:fld>
            <a:endParaRPr lang="en-US" altLang="ja-JP" sz="2400">
              <a:solidFill>
                <a:srgbClr val="000000"/>
              </a:solidFill>
              <a:latin typeface="Tahoma" pitchFamily="34" charset="0"/>
            </a:endParaRPr>
          </a:p>
        </p:txBody>
      </p:sp>
      <p:sp>
        <p:nvSpPr>
          <p:cNvPr id="51208" name="テキスト ボックス 8"/>
          <p:cNvSpPr txBox="1">
            <a:spLocks noChangeArrowheads="1"/>
          </p:cNvSpPr>
          <p:nvPr/>
        </p:nvSpPr>
        <p:spPr bwMode="auto">
          <a:xfrm>
            <a:off x="1243187" y="908720"/>
            <a:ext cx="6641182" cy="1200329"/>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smtClean="0">
                <a:solidFill>
                  <a:srgbClr val="000000"/>
                </a:solidFill>
              </a:rPr>
              <a:t>PHITS</a:t>
            </a:r>
            <a:r>
              <a:rPr lang="ja-JP" altLang="en-US" sz="2400" dirty="0" smtClean="0">
                <a:solidFill>
                  <a:srgbClr val="000000"/>
                </a:solidFill>
              </a:rPr>
              <a:t>を連続実行するプログラム</a:t>
            </a:r>
            <a:r>
              <a:rPr lang="en-US" altLang="ja-JP" sz="2400" dirty="0" err="1" smtClean="0">
                <a:solidFill>
                  <a:srgbClr val="000000"/>
                </a:solidFill>
              </a:rPr>
              <a:t>autorun</a:t>
            </a:r>
            <a:r>
              <a:rPr lang="ja-JP" altLang="en-US" sz="2400" dirty="0" smtClean="0">
                <a:solidFill>
                  <a:srgbClr val="000000"/>
                </a:solidFill>
              </a:rPr>
              <a:t>を用いてガントリー部の角度を変えた複数の計算を実行しましょう。</a:t>
            </a:r>
            <a:endParaRPr lang="ja-JP" altLang="en-US" sz="2400" dirty="0">
              <a:solidFill>
                <a:srgbClr val="000000"/>
              </a:solidFill>
            </a:endParaRPr>
          </a:p>
        </p:txBody>
      </p:sp>
      <p:sp>
        <p:nvSpPr>
          <p:cNvPr id="33" name="Rectangle 2"/>
          <p:cNvSpPr txBox="1">
            <a:spLocks noChangeArrowheads="1"/>
          </p:cNvSpPr>
          <p:nvPr/>
        </p:nvSpPr>
        <p:spPr bwMode="auto">
          <a:xfrm>
            <a:off x="570706" y="-99392"/>
            <a:ext cx="81057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3600" dirty="0" smtClean="0">
                <a:solidFill>
                  <a:srgbClr val="000000"/>
                </a:solidFill>
                <a:latin typeface="Century Gothic" pitchFamily="34" charset="0"/>
              </a:rPr>
              <a:t>スクリプト言語を用いた</a:t>
            </a:r>
            <a:r>
              <a:rPr lang="en-US" altLang="ja-JP" sz="3600" dirty="0" smtClean="0">
                <a:solidFill>
                  <a:srgbClr val="000000"/>
                </a:solidFill>
                <a:latin typeface="Century Gothic" pitchFamily="34" charset="0"/>
              </a:rPr>
              <a:t>PHITS</a:t>
            </a:r>
            <a:r>
              <a:rPr lang="ja-JP" altLang="en-US" sz="3600" dirty="0" smtClean="0">
                <a:solidFill>
                  <a:srgbClr val="000000"/>
                </a:solidFill>
                <a:latin typeface="Century Gothic" pitchFamily="34" charset="0"/>
              </a:rPr>
              <a:t>の連続実行</a:t>
            </a:r>
            <a:endParaRPr lang="en-US" altLang="ja-JP" sz="3600" dirty="0">
              <a:solidFill>
                <a:srgbClr val="000000"/>
              </a:solidFill>
              <a:latin typeface="Century Gothic" pitchFamily="34" charset="0"/>
            </a:endParaRPr>
          </a:p>
        </p:txBody>
      </p:sp>
      <p:sp>
        <p:nvSpPr>
          <p:cNvPr id="22"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50000"/>
              </a:spcBef>
              <a:buFontTx/>
              <a:buNone/>
            </a:pPr>
            <a:r>
              <a:rPr lang="en-US" altLang="ja-JP" sz="2400">
                <a:solidFill>
                  <a:srgbClr val="000000"/>
                </a:solidFill>
                <a:latin typeface="Tahoma" pitchFamily="34" charset="0"/>
              </a:rPr>
              <a:t>Auto-run program</a:t>
            </a:r>
          </a:p>
        </p:txBody>
      </p:sp>
      <p:sp>
        <p:nvSpPr>
          <p:cNvPr id="24" name="テキスト ボックス 29"/>
          <p:cNvSpPr txBox="1">
            <a:spLocks noChangeArrowheads="1"/>
          </p:cNvSpPr>
          <p:nvPr/>
        </p:nvSpPr>
        <p:spPr bwMode="auto">
          <a:xfrm>
            <a:off x="1187623" y="2244948"/>
            <a:ext cx="6840762"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pPr>
            <a:r>
              <a:rPr lang="en-US" altLang="ja-JP" sz="2400" dirty="0">
                <a:solidFill>
                  <a:srgbClr val="000000"/>
                </a:solidFill>
              </a:rPr>
              <a:t>PHITS</a:t>
            </a:r>
            <a:r>
              <a:rPr lang="ja-JP" altLang="en-US" sz="2400" dirty="0">
                <a:solidFill>
                  <a:srgbClr val="000000"/>
                </a:solidFill>
              </a:rPr>
              <a:t>で計算した結果をコピーするために</a:t>
            </a:r>
            <a:r>
              <a:rPr lang="en-US" altLang="ja-JP" sz="2400" dirty="0">
                <a:solidFill>
                  <a:srgbClr val="000000"/>
                </a:solidFill>
              </a:rPr>
              <a:t>output</a:t>
            </a:r>
            <a:r>
              <a:rPr lang="ja-JP" altLang="en-US" sz="2400" dirty="0">
                <a:solidFill>
                  <a:srgbClr val="000000"/>
                </a:solidFill>
              </a:rPr>
              <a:t>という名前のフォルダを作成する</a:t>
            </a:r>
            <a:endParaRPr lang="en-US" altLang="ja-JP" sz="2400" dirty="0">
              <a:solidFill>
                <a:srgbClr val="000000"/>
              </a:solidFill>
            </a:endParaRPr>
          </a:p>
          <a:p>
            <a:pPr eaLnBrk="1" hangingPunct="1">
              <a:spcBef>
                <a:spcPct val="0"/>
              </a:spcBef>
            </a:pPr>
            <a:r>
              <a:rPr lang="en-US" altLang="ja-JP" sz="2400" dirty="0" smtClean="0">
                <a:solidFill>
                  <a:srgbClr val="000000"/>
                </a:solidFill>
              </a:rPr>
              <a:t>[parameters]</a:t>
            </a:r>
            <a:r>
              <a:rPr lang="ja-JP" altLang="en-US" sz="2400" dirty="0">
                <a:solidFill>
                  <a:srgbClr val="000000"/>
                </a:solidFill>
              </a:rPr>
              <a:t>セクション</a:t>
            </a:r>
            <a:r>
              <a:rPr lang="ja-JP" altLang="en-US" sz="2400" dirty="0" smtClean="0">
                <a:solidFill>
                  <a:srgbClr val="000000"/>
                </a:solidFill>
              </a:rPr>
              <a:t>で</a:t>
            </a:r>
            <a:r>
              <a:rPr lang="en-US" altLang="ja-JP" sz="2400" dirty="0" err="1" smtClean="0">
                <a:solidFill>
                  <a:srgbClr val="000000"/>
                </a:solidFill>
              </a:rPr>
              <a:t>maxcas</a:t>
            </a:r>
            <a:r>
              <a:rPr lang="ja-JP" altLang="en-US" sz="2400" dirty="0" smtClean="0">
                <a:solidFill>
                  <a:srgbClr val="000000"/>
                </a:solidFill>
              </a:rPr>
              <a:t>を</a:t>
            </a:r>
            <a:r>
              <a:rPr lang="en-US" altLang="ja-JP" sz="2400" dirty="0" smtClean="0">
                <a:solidFill>
                  <a:srgbClr val="000000"/>
                </a:solidFill>
              </a:rPr>
              <a:t>1000</a:t>
            </a:r>
            <a:r>
              <a:rPr lang="ja-JP" altLang="en-US" sz="2400" dirty="0" smtClean="0">
                <a:solidFill>
                  <a:srgbClr val="000000"/>
                </a:solidFill>
              </a:rPr>
              <a:t>に変更</a:t>
            </a:r>
            <a:endParaRPr lang="en-US" altLang="ja-JP" sz="2400" dirty="0" smtClean="0">
              <a:solidFill>
                <a:srgbClr val="000000"/>
              </a:solidFill>
            </a:endParaRPr>
          </a:p>
          <a:p>
            <a:pPr eaLnBrk="1" hangingPunct="1">
              <a:spcBef>
                <a:spcPct val="0"/>
              </a:spcBef>
            </a:pPr>
            <a:r>
              <a:rPr lang="ja-JP" altLang="en-US" sz="2400" dirty="0" smtClean="0">
                <a:solidFill>
                  <a:srgbClr val="000000"/>
                </a:solidFill>
              </a:rPr>
              <a:t>計算時間短縮のため、</a:t>
            </a:r>
            <a:r>
              <a:rPr lang="en-US" altLang="ja-JP" sz="2400" dirty="0" smtClean="0">
                <a:solidFill>
                  <a:srgbClr val="000000"/>
                </a:solidFill>
              </a:rPr>
              <a:t>3</a:t>
            </a:r>
            <a:r>
              <a:rPr lang="ja-JP" altLang="en-US" sz="2400" dirty="0" err="1" smtClean="0">
                <a:solidFill>
                  <a:srgbClr val="000000"/>
                </a:solidFill>
              </a:rPr>
              <a:t>つの</a:t>
            </a:r>
            <a:r>
              <a:rPr lang="en-US" altLang="ja-JP" sz="2400" dirty="0" smtClean="0">
                <a:solidFill>
                  <a:srgbClr val="000000"/>
                </a:solidFill>
              </a:rPr>
              <a:t>[t-track]</a:t>
            </a:r>
            <a:r>
              <a:rPr lang="ja-JP" altLang="en-US" sz="2400" dirty="0" smtClean="0">
                <a:solidFill>
                  <a:srgbClr val="000000"/>
                </a:solidFill>
              </a:rPr>
              <a:t>を</a:t>
            </a:r>
            <a:r>
              <a:rPr lang="en-US" altLang="ja-JP" sz="2400" dirty="0" smtClean="0">
                <a:solidFill>
                  <a:srgbClr val="000000"/>
                </a:solidFill>
              </a:rPr>
              <a:t>”off”</a:t>
            </a:r>
            <a:r>
              <a:rPr lang="ja-JP" altLang="en-US" sz="2400" dirty="0" smtClean="0">
                <a:solidFill>
                  <a:srgbClr val="000000"/>
                </a:solidFill>
              </a:rPr>
              <a:t>により無効化</a:t>
            </a:r>
            <a:endParaRPr lang="en-US" altLang="ja-JP" sz="2400" dirty="0">
              <a:solidFill>
                <a:srgbClr val="000000"/>
              </a:solidFill>
            </a:endParaRPr>
          </a:p>
          <a:p>
            <a:pPr eaLnBrk="1" hangingPunct="1">
              <a:spcBef>
                <a:spcPct val="0"/>
              </a:spcBef>
            </a:pPr>
            <a:r>
              <a:rPr lang="en-US" altLang="ja-JP" sz="2400" dirty="0" smtClean="0">
                <a:solidFill>
                  <a:srgbClr val="000000"/>
                </a:solidFill>
              </a:rPr>
              <a:t>[t-deposit</a:t>
            </a:r>
            <a:r>
              <a:rPr lang="en-US" altLang="ja-JP" sz="2400" dirty="0">
                <a:solidFill>
                  <a:srgbClr val="000000"/>
                </a:solidFill>
              </a:rPr>
              <a:t>]</a:t>
            </a:r>
            <a:r>
              <a:rPr lang="ja-JP" altLang="en-US" sz="2400" dirty="0" smtClean="0">
                <a:solidFill>
                  <a:srgbClr val="000000"/>
                </a:solidFill>
              </a:rPr>
              <a:t>の</a:t>
            </a:r>
            <a:r>
              <a:rPr lang="en-US" altLang="ja-JP" sz="2400" dirty="0" err="1" smtClean="0">
                <a:solidFill>
                  <a:srgbClr val="000000"/>
                </a:solidFill>
              </a:rPr>
              <a:t>epsout</a:t>
            </a:r>
            <a:r>
              <a:rPr lang="ja-JP" altLang="en-US" sz="2400" dirty="0" smtClean="0">
                <a:solidFill>
                  <a:srgbClr val="000000"/>
                </a:solidFill>
              </a:rPr>
              <a:t>を</a:t>
            </a:r>
            <a:r>
              <a:rPr lang="en-US" altLang="ja-JP" sz="2400" dirty="0" smtClean="0">
                <a:solidFill>
                  <a:srgbClr val="000000"/>
                </a:solidFill>
              </a:rPr>
              <a:t>0</a:t>
            </a:r>
            <a:r>
              <a:rPr lang="ja-JP" altLang="en-US" sz="2400" dirty="0" smtClean="0">
                <a:solidFill>
                  <a:srgbClr val="000000"/>
                </a:solidFill>
              </a:rPr>
              <a:t>に</a:t>
            </a:r>
            <a:r>
              <a:rPr lang="ja-JP" altLang="en-US" sz="2400" dirty="0">
                <a:solidFill>
                  <a:srgbClr val="000000"/>
                </a:solidFill>
              </a:rPr>
              <a:t>変更</a:t>
            </a:r>
            <a:endParaRPr lang="en-US" altLang="ja-JP" sz="2400" dirty="0">
              <a:solidFill>
                <a:srgbClr val="000000"/>
              </a:solidFill>
            </a:endParaRPr>
          </a:p>
          <a:p>
            <a:pPr eaLnBrk="1" hangingPunct="1">
              <a:spcBef>
                <a:spcPct val="0"/>
              </a:spcBef>
            </a:pPr>
            <a:r>
              <a:rPr lang="en-US" altLang="ja-JP" sz="2400" dirty="0" smtClean="0">
                <a:solidFill>
                  <a:srgbClr val="000000"/>
                </a:solidFill>
              </a:rPr>
              <a:t>Autrun.bat</a:t>
            </a:r>
            <a:r>
              <a:rPr lang="ja-JP" altLang="en-US" sz="2400" dirty="0">
                <a:solidFill>
                  <a:srgbClr val="000000"/>
                </a:solidFill>
              </a:rPr>
              <a:t>を実行</a:t>
            </a:r>
            <a:endParaRPr lang="en-US" altLang="ja-JP" sz="2400" dirty="0">
              <a:solidFill>
                <a:srgbClr val="000000"/>
              </a:solidFill>
            </a:endParaRPr>
          </a:p>
          <a:p>
            <a:pPr lvl="1" eaLnBrk="1" hangingPunct="1">
              <a:spcBef>
                <a:spcPct val="0"/>
              </a:spcBef>
            </a:pPr>
            <a:r>
              <a:rPr lang="ja-JP" altLang="en-US" sz="2000" dirty="0">
                <a:solidFill>
                  <a:srgbClr val="000000"/>
                </a:solidFill>
              </a:rPr>
              <a:t>（</a:t>
            </a:r>
            <a:r>
              <a:rPr lang="en-US" altLang="ja-JP" sz="2000" dirty="0">
                <a:solidFill>
                  <a:srgbClr val="000000"/>
                </a:solidFill>
              </a:rPr>
              <a:t>Windows</a:t>
            </a:r>
            <a:r>
              <a:rPr lang="ja-JP" altLang="en-US" sz="2000" dirty="0">
                <a:solidFill>
                  <a:srgbClr val="000000"/>
                </a:solidFill>
              </a:rPr>
              <a:t>の場合）</a:t>
            </a:r>
            <a:r>
              <a:rPr lang="en-US" altLang="ja-JP" sz="2000" dirty="0">
                <a:solidFill>
                  <a:srgbClr val="000000"/>
                </a:solidFill>
              </a:rPr>
              <a:t>Autrun.bat</a:t>
            </a:r>
            <a:r>
              <a:rPr lang="ja-JP" altLang="en-US" sz="2000" dirty="0">
                <a:solidFill>
                  <a:srgbClr val="000000"/>
                </a:solidFill>
              </a:rPr>
              <a:t>をダブルクリック</a:t>
            </a:r>
            <a:endParaRPr lang="en-US" altLang="ja-JP" sz="2000" dirty="0">
              <a:solidFill>
                <a:srgbClr val="000000"/>
              </a:solidFill>
            </a:endParaRPr>
          </a:p>
          <a:p>
            <a:pPr lvl="1" eaLnBrk="1" hangingPunct="1">
              <a:spcBef>
                <a:spcPct val="0"/>
              </a:spcBef>
            </a:pPr>
            <a:r>
              <a:rPr lang="ja-JP" altLang="en-US" sz="2000" dirty="0">
                <a:solidFill>
                  <a:srgbClr val="000000"/>
                </a:solidFill>
              </a:rPr>
              <a:t>（</a:t>
            </a:r>
            <a:r>
              <a:rPr lang="en-US" altLang="ja-JP" sz="2000" dirty="0">
                <a:solidFill>
                  <a:srgbClr val="000000"/>
                </a:solidFill>
              </a:rPr>
              <a:t>Mac</a:t>
            </a:r>
            <a:r>
              <a:rPr lang="ja-JP" altLang="en-US" sz="2000" dirty="0">
                <a:solidFill>
                  <a:srgbClr val="000000"/>
                </a:solidFill>
              </a:rPr>
              <a:t>の場合）</a:t>
            </a:r>
            <a:r>
              <a:rPr lang="en-US" altLang="ja-JP" sz="2000" dirty="0">
                <a:solidFill>
                  <a:srgbClr val="000000"/>
                </a:solidFill>
              </a:rPr>
              <a:t> </a:t>
            </a:r>
            <a:r>
              <a:rPr lang="en-US" altLang="ja-JP" sz="2000" dirty="0" err="1">
                <a:solidFill>
                  <a:srgbClr val="000000"/>
                </a:solidFill>
              </a:rPr>
              <a:t>autorun_mac.command</a:t>
            </a:r>
            <a:r>
              <a:rPr lang="ja-JP" altLang="en-US" sz="2000" dirty="0">
                <a:solidFill>
                  <a:srgbClr val="000000"/>
                </a:solidFill>
              </a:rPr>
              <a:t>をダブルクリック</a:t>
            </a:r>
            <a:endParaRPr lang="en-US" altLang="ja-JP" sz="2000" dirty="0">
              <a:solidFill>
                <a:srgbClr val="000000"/>
              </a:solidFill>
            </a:endParaRPr>
          </a:p>
        </p:txBody>
      </p:sp>
    </p:spTree>
    <p:extLst>
      <p:ext uri="{BB962C8B-B14F-4D97-AF65-F5344CB8AC3E}">
        <p14:creationId xmlns:p14="http://schemas.microsoft.com/office/powerpoint/2010/main" val="1570898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endParaRPr lang="ja-JP" altLang="en-US" sz="2400">
              <a:solidFill>
                <a:srgbClr val="000000"/>
              </a:solidFill>
            </a:endParaRPr>
          </a:p>
        </p:txBody>
      </p:sp>
      <p:sp>
        <p:nvSpPr>
          <p:cNvPr id="72708"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50000"/>
              </a:spcBef>
              <a:buFontTx/>
              <a:buNone/>
            </a:pPr>
            <a:fld id="{3A622847-CCE0-4334-90D4-5C897FF830AA}" type="slidenum">
              <a:rPr lang="en-US" altLang="ja-JP" sz="2400">
                <a:solidFill>
                  <a:srgbClr val="000000"/>
                </a:solidFill>
                <a:latin typeface="Tahoma" pitchFamily="34" charset="0"/>
              </a:rPr>
              <a:pPr algn="ctr" eaLnBrk="1" hangingPunct="1">
                <a:spcBef>
                  <a:spcPct val="50000"/>
                </a:spcBef>
                <a:buFontTx/>
                <a:buNone/>
              </a:pPr>
              <a:t>36</a:t>
            </a:fld>
            <a:endParaRPr lang="en-US" altLang="ja-JP" sz="2400">
              <a:solidFill>
                <a:srgbClr val="000000"/>
              </a:solidFill>
              <a:latin typeface="Tahoma" pitchFamily="34" charset="0"/>
            </a:endParaRPr>
          </a:p>
        </p:txBody>
      </p:sp>
      <p:sp>
        <p:nvSpPr>
          <p:cNvPr id="72709"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50000"/>
              </a:spcBef>
              <a:buFontTx/>
              <a:buNone/>
            </a:pPr>
            <a:r>
              <a:rPr lang="en-US" altLang="ja-JP" sz="2400">
                <a:solidFill>
                  <a:srgbClr val="000000"/>
                </a:solidFill>
                <a:latin typeface="Tahoma" pitchFamily="34" charset="0"/>
              </a:rPr>
              <a:t>Auto-run program</a:t>
            </a:r>
          </a:p>
        </p:txBody>
      </p:sp>
      <p:sp>
        <p:nvSpPr>
          <p:cNvPr id="72710" name="Text Box 1031"/>
          <p:cNvSpPr txBox="1">
            <a:spLocks noChangeArrowheads="1"/>
          </p:cNvSpPr>
          <p:nvPr/>
        </p:nvSpPr>
        <p:spPr bwMode="auto">
          <a:xfrm>
            <a:off x="179512" y="2633663"/>
            <a:ext cx="4054475" cy="3695700"/>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1400" dirty="0">
                <a:solidFill>
                  <a:srgbClr val="000000"/>
                </a:solidFill>
                <a:latin typeface="Tahoma" pitchFamily="34" charset="0"/>
              </a:rPr>
              <a:t>@echo off</a:t>
            </a:r>
          </a:p>
          <a:p>
            <a:pPr eaLnBrk="1" hangingPunct="1">
              <a:spcBef>
                <a:spcPct val="0"/>
              </a:spcBef>
              <a:buFontTx/>
              <a:buNone/>
            </a:pPr>
            <a:endParaRPr lang="en-US" altLang="ja-JP" sz="1400" dirty="0" smtClean="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SET PHITSEXE="c:\</a:t>
            </a:r>
            <a:r>
              <a:rPr lang="en-US" altLang="ja-JP" sz="1400" dirty="0" err="1">
                <a:solidFill>
                  <a:srgbClr val="000000"/>
                </a:solidFill>
                <a:latin typeface="Tahoma" pitchFamily="34" charset="0"/>
              </a:rPr>
              <a:t>phits</a:t>
            </a:r>
            <a:r>
              <a:rPr lang="en-US" altLang="ja-JP" sz="1400" dirty="0">
                <a:solidFill>
                  <a:srgbClr val="000000"/>
                </a:solidFill>
                <a:latin typeface="Tahoma" pitchFamily="34" charset="0"/>
              </a:rPr>
              <a:t>\bin\phits283_win.exe"</a:t>
            </a:r>
          </a:p>
          <a:p>
            <a:pPr eaLnBrk="1" hangingPunct="1">
              <a:spcBef>
                <a:spcPct val="0"/>
              </a:spcBef>
              <a:buFontTx/>
              <a:buNone/>
            </a:pPr>
            <a:r>
              <a:rPr lang="en-US" altLang="ja-JP" sz="1400" dirty="0">
                <a:solidFill>
                  <a:srgbClr val="000000"/>
                </a:solidFill>
                <a:latin typeface="Tahoma" pitchFamily="34" charset="0"/>
              </a:rPr>
              <a:t>SET SCRPTDIR="script"</a:t>
            </a:r>
          </a:p>
          <a:p>
            <a:pPr eaLnBrk="1" hangingPunct="1">
              <a:spcBef>
                <a:spcPct val="0"/>
              </a:spcBef>
              <a:buFontTx/>
              <a:buNone/>
            </a:pPr>
            <a:r>
              <a:rPr lang="en-US" altLang="ja-JP" sz="1400" dirty="0">
                <a:solidFill>
                  <a:srgbClr val="000000"/>
                </a:solidFill>
                <a:latin typeface="Tahoma" pitchFamily="34" charset="0"/>
              </a:rPr>
              <a:t>SET OUTDIR="output"</a:t>
            </a:r>
          </a:p>
          <a:p>
            <a:pPr eaLnBrk="1" hangingPunct="1">
              <a:spcBef>
                <a:spcPct val="0"/>
              </a:spcBef>
              <a:buFontTx/>
              <a:buNone/>
            </a:pPr>
            <a:r>
              <a:rPr lang="en-US" altLang="ja-JP" sz="1400" dirty="0">
                <a:solidFill>
                  <a:srgbClr val="000000"/>
                </a:solidFill>
                <a:latin typeface="Tahoma" pitchFamily="34" charset="0"/>
              </a:rPr>
              <a:t>SET TALLY="</a:t>
            </a:r>
            <a:r>
              <a:rPr lang="en-US" altLang="ja-JP" sz="1400" dirty="0" err="1">
                <a:solidFill>
                  <a:srgbClr val="000000"/>
                </a:solidFill>
                <a:latin typeface="Tahoma" pitchFamily="34" charset="0"/>
              </a:rPr>
              <a:t>deposit_target</a:t>
            </a:r>
            <a:r>
              <a:rPr lang="en-US" altLang="ja-JP" sz="1400" dirty="0">
                <a:solidFill>
                  <a:srgbClr val="000000"/>
                </a:solidFill>
                <a:latin typeface="Tahoma" pitchFamily="34" charset="0"/>
              </a:rPr>
              <a:t>"</a:t>
            </a:r>
          </a:p>
          <a:p>
            <a:pPr eaLnBrk="1" hangingPunct="1">
              <a:spcBef>
                <a:spcPct val="0"/>
              </a:spcBef>
              <a:buFontTx/>
              <a:buNone/>
            </a:pPr>
            <a:r>
              <a:rPr lang="en-US" altLang="ja-JP" sz="1400" dirty="0" smtClean="0">
                <a:solidFill>
                  <a:srgbClr val="000000"/>
                </a:solidFill>
                <a:latin typeface="Tahoma" pitchFamily="34" charset="0"/>
              </a:rPr>
              <a:t>copy </a:t>
            </a:r>
            <a:r>
              <a:rPr lang="en-US" altLang="ja-JP" sz="1400" dirty="0">
                <a:solidFill>
                  <a:srgbClr val="000000"/>
                </a:solidFill>
                <a:latin typeface="Tahoma" pitchFamily="34" charset="0"/>
              </a:rPr>
              <a:t>%SCRPTDIR%\</a:t>
            </a:r>
            <a:r>
              <a:rPr lang="en-US" altLang="ja-JP" sz="1400" dirty="0" err="1">
                <a:solidFill>
                  <a:srgbClr val="000000"/>
                </a:solidFill>
                <a:latin typeface="Tahoma" pitchFamily="34" charset="0"/>
              </a:rPr>
              <a:t>cell.inp</a:t>
            </a:r>
            <a:r>
              <a:rPr lang="en-US" altLang="ja-JP" sz="1400" dirty="0">
                <a:solidFill>
                  <a:srgbClr val="000000"/>
                </a:solidFill>
                <a:latin typeface="Tahoma" pitchFamily="34" charset="0"/>
              </a:rPr>
              <a:t> .</a:t>
            </a:r>
          </a:p>
          <a:p>
            <a:pPr eaLnBrk="1" hangingPunct="1">
              <a:spcBef>
                <a:spcPct val="0"/>
              </a:spcBef>
              <a:buFontTx/>
              <a:buNone/>
            </a:pPr>
            <a:r>
              <a:rPr lang="en-US" altLang="ja-JP" sz="1400" dirty="0">
                <a:solidFill>
                  <a:srgbClr val="000000"/>
                </a:solidFill>
                <a:latin typeface="Tahoma" pitchFamily="34" charset="0"/>
              </a:rPr>
              <a:t>copy %SCRPTDIR%\</a:t>
            </a:r>
            <a:r>
              <a:rPr lang="en-US" altLang="ja-JP" sz="1400" dirty="0" err="1">
                <a:solidFill>
                  <a:srgbClr val="000000"/>
                </a:solidFill>
                <a:latin typeface="Tahoma" pitchFamily="34" charset="0"/>
              </a:rPr>
              <a:t>RemovedCell.inp</a:t>
            </a:r>
            <a:r>
              <a:rPr lang="en-US" altLang="ja-JP" sz="1400" dirty="0">
                <a:solidFill>
                  <a:srgbClr val="000000"/>
                </a:solidFill>
                <a:latin typeface="Tahoma" pitchFamily="34" charset="0"/>
              </a:rPr>
              <a:t> .</a:t>
            </a:r>
          </a:p>
          <a:p>
            <a:pPr eaLnBrk="1" hangingPunct="1">
              <a:spcBef>
                <a:spcPct val="0"/>
              </a:spcBef>
              <a:buFontTx/>
              <a:buNone/>
            </a:pPr>
            <a:r>
              <a:rPr lang="en-US" altLang="ja-JP" sz="1400" dirty="0">
                <a:solidFill>
                  <a:srgbClr val="000000"/>
                </a:solidFill>
                <a:latin typeface="Tahoma" pitchFamily="34" charset="0"/>
              </a:rPr>
              <a:t>copy %SCRPTDIR%\</a:t>
            </a:r>
            <a:r>
              <a:rPr lang="en-US" altLang="ja-JP" sz="1400" dirty="0" err="1">
                <a:solidFill>
                  <a:srgbClr val="000000"/>
                </a:solidFill>
                <a:latin typeface="Tahoma" pitchFamily="34" charset="0"/>
              </a:rPr>
              <a:t>surfacey.inp</a:t>
            </a:r>
            <a:r>
              <a:rPr lang="en-US" altLang="ja-JP" sz="1400" dirty="0">
                <a:solidFill>
                  <a:srgbClr val="000000"/>
                </a:solidFill>
                <a:latin typeface="Tahoma" pitchFamily="34" charset="0"/>
              </a:rPr>
              <a:t> .</a:t>
            </a:r>
          </a:p>
          <a:p>
            <a:pPr eaLnBrk="1" hangingPunct="1">
              <a:spcBef>
                <a:spcPct val="0"/>
              </a:spcBef>
              <a:buFontTx/>
              <a:buNone/>
            </a:pPr>
            <a:r>
              <a:rPr lang="en-US" altLang="ja-JP" sz="1400" dirty="0">
                <a:solidFill>
                  <a:srgbClr val="000000"/>
                </a:solidFill>
                <a:latin typeface="Tahoma" pitchFamily="34" charset="0"/>
              </a:rPr>
              <a:t>copy %SCRPTDIR%\</a:t>
            </a:r>
            <a:r>
              <a:rPr lang="en-US" altLang="ja-JP" sz="1400" dirty="0" err="1">
                <a:solidFill>
                  <a:srgbClr val="000000"/>
                </a:solidFill>
                <a:latin typeface="Tahoma" pitchFamily="34" charset="0"/>
              </a:rPr>
              <a:t>surfacez.inp</a:t>
            </a:r>
            <a:r>
              <a:rPr lang="en-US" altLang="ja-JP" sz="1400" dirty="0">
                <a:solidFill>
                  <a:srgbClr val="000000"/>
                </a:solidFill>
                <a:latin typeface="Tahoma" pitchFamily="34" charset="0"/>
              </a:rPr>
              <a:t> .</a:t>
            </a:r>
          </a:p>
          <a:p>
            <a:pPr eaLnBrk="1" hangingPunct="1">
              <a:spcBef>
                <a:spcPct val="0"/>
              </a:spcBef>
              <a:buFontTx/>
              <a:buNone/>
            </a:pPr>
            <a:r>
              <a:rPr lang="en-US" altLang="ja-JP" sz="1400" dirty="0">
                <a:solidFill>
                  <a:srgbClr val="000000"/>
                </a:solidFill>
                <a:latin typeface="Tahoma" pitchFamily="34" charset="0"/>
              </a:rPr>
              <a:t>copy %SCRPTDIR%\</a:t>
            </a:r>
            <a:r>
              <a:rPr lang="en-US" altLang="ja-JP" sz="1400" dirty="0" err="1">
                <a:solidFill>
                  <a:srgbClr val="000000"/>
                </a:solidFill>
                <a:latin typeface="Tahoma" pitchFamily="34" charset="0"/>
              </a:rPr>
              <a:t>sumtally.inp</a:t>
            </a:r>
            <a:r>
              <a:rPr lang="en-US" altLang="ja-JP" sz="1400" dirty="0">
                <a:solidFill>
                  <a:srgbClr val="000000"/>
                </a:solidFill>
                <a:latin typeface="Tahoma" pitchFamily="34" charset="0"/>
              </a:rPr>
              <a:t> .</a:t>
            </a:r>
          </a:p>
          <a:p>
            <a:pPr eaLnBrk="1" hangingPunct="1">
              <a:spcBef>
                <a:spcPct val="0"/>
              </a:spcBef>
              <a:buFontTx/>
              <a:buNone/>
            </a:pPr>
            <a:r>
              <a:rPr lang="en-US" altLang="ja-JP" sz="1400" dirty="0" smtClean="0">
                <a:solidFill>
                  <a:srgbClr val="000000"/>
                </a:solidFill>
                <a:latin typeface="Tahoma" pitchFamily="34" charset="0"/>
              </a:rPr>
              <a:t>for </a:t>
            </a:r>
            <a:r>
              <a:rPr lang="en-US" altLang="ja-JP" sz="1400" dirty="0">
                <a:solidFill>
                  <a:srgbClr val="000000"/>
                </a:solidFill>
                <a:latin typeface="Tahoma" pitchFamily="34" charset="0"/>
              </a:rPr>
              <a:t>/l %%</a:t>
            </a:r>
            <a:r>
              <a:rPr lang="en-US" altLang="ja-JP" sz="1400" dirty="0" err="1">
                <a:solidFill>
                  <a:srgbClr val="000000"/>
                </a:solidFill>
                <a:latin typeface="Tahoma" pitchFamily="34" charset="0"/>
              </a:rPr>
              <a:t>i</a:t>
            </a:r>
            <a:r>
              <a:rPr lang="en-US" altLang="ja-JP" sz="1400" dirty="0">
                <a:solidFill>
                  <a:srgbClr val="000000"/>
                </a:solidFill>
                <a:latin typeface="Tahoma" pitchFamily="34" charset="0"/>
              </a:rPr>
              <a:t> in (1, 1, 176) do (</a:t>
            </a:r>
          </a:p>
          <a:p>
            <a:pPr eaLnBrk="1" hangingPunct="1">
              <a:spcBef>
                <a:spcPct val="0"/>
              </a:spcBef>
              <a:buNone/>
            </a:pPr>
            <a:r>
              <a:rPr lang="en-US" altLang="ja-JP" sz="1400" dirty="0" smtClean="0">
                <a:solidFill>
                  <a:srgbClr val="FF0000"/>
                </a:solidFill>
                <a:latin typeface="Tahoma" pitchFamily="34" charset="0"/>
              </a:rPr>
              <a:t>For</a:t>
            </a:r>
            <a:r>
              <a:rPr lang="ja-JP" altLang="en-US" sz="1400" dirty="0">
                <a:solidFill>
                  <a:srgbClr val="FF0000"/>
                </a:solidFill>
                <a:latin typeface="Tahoma" pitchFamily="34" charset="0"/>
              </a:rPr>
              <a:t>文の中は→</a:t>
            </a:r>
            <a:endParaRPr lang="en-US" altLang="ja-JP" sz="1400" dirty="0">
              <a:solidFill>
                <a:srgbClr val="FF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pause</a:t>
            </a:r>
          </a:p>
          <a:p>
            <a:pPr eaLnBrk="1" hangingPunct="1">
              <a:spcBef>
                <a:spcPct val="0"/>
              </a:spcBef>
              <a:buFontTx/>
              <a:buNone/>
            </a:pPr>
            <a:r>
              <a:rPr lang="en-US" altLang="ja-JP" sz="1400" dirty="0">
                <a:solidFill>
                  <a:srgbClr val="000000"/>
                </a:solidFill>
                <a:latin typeface="Tahoma" pitchFamily="34" charset="0"/>
              </a:rPr>
              <a:t>exit</a:t>
            </a:r>
          </a:p>
          <a:p>
            <a:pPr eaLnBrk="1" hangingPunct="1">
              <a:spcBef>
                <a:spcPct val="0"/>
              </a:spcBef>
              <a:buFontTx/>
              <a:buNone/>
            </a:pPr>
            <a:endParaRPr lang="en-US" altLang="ja-JP" sz="1400" dirty="0">
              <a:solidFill>
                <a:srgbClr val="000000"/>
              </a:solidFill>
              <a:latin typeface="Tahoma" pitchFamily="34" charset="0"/>
            </a:endParaRPr>
          </a:p>
        </p:txBody>
      </p:sp>
      <p:sp>
        <p:nvSpPr>
          <p:cNvPr id="72711" name="Text Box 1031"/>
          <p:cNvSpPr txBox="1">
            <a:spLocks noChangeArrowheads="1"/>
          </p:cNvSpPr>
          <p:nvPr/>
        </p:nvSpPr>
        <p:spPr bwMode="auto">
          <a:xfrm>
            <a:off x="4444206" y="2643188"/>
            <a:ext cx="4608512" cy="3600450"/>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1400" dirty="0">
                <a:solidFill>
                  <a:srgbClr val="000000"/>
                </a:solidFill>
                <a:latin typeface="Tahoma" pitchFamily="34" charset="0"/>
              </a:rPr>
              <a:t>echo Calculating %%</a:t>
            </a:r>
            <a:r>
              <a:rPr lang="en-US" altLang="ja-JP" sz="1400" dirty="0" err="1">
                <a:solidFill>
                  <a:srgbClr val="000000"/>
                </a:solidFill>
                <a:latin typeface="Tahoma" pitchFamily="34" charset="0"/>
              </a:rPr>
              <a:t>i</a:t>
            </a:r>
            <a:r>
              <a:rPr lang="en-US" altLang="ja-JP" sz="1400" dirty="0">
                <a:solidFill>
                  <a:srgbClr val="000000"/>
                </a:solidFill>
                <a:latin typeface="Tahoma" pitchFamily="34" charset="0"/>
              </a:rPr>
              <a:t> ...</a:t>
            </a: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copy %SCRPTDIR%\</a:t>
            </a:r>
            <a:r>
              <a:rPr lang="en-US" altLang="ja-JP" sz="1400" dirty="0" err="1">
                <a:solidFill>
                  <a:srgbClr val="000000"/>
                </a:solidFill>
                <a:latin typeface="Tahoma" pitchFamily="34" charset="0"/>
              </a:rPr>
              <a:t>surfacex</a:t>
            </a:r>
            <a:r>
              <a:rPr lang="en-US" altLang="ja-JP" sz="1400" dirty="0">
                <a:solidFill>
                  <a:srgbClr val="000000"/>
                </a:solidFill>
                <a:latin typeface="Tahoma" pitchFamily="34" charset="0"/>
              </a:rPr>
              <a:t>%%</a:t>
            </a:r>
            <a:r>
              <a:rPr lang="en-US" altLang="ja-JP" sz="1400" dirty="0" err="1">
                <a:solidFill>
                  <a:srgbClr val="000000"/>
                </a:solidFill>
                <a:latin typeface="Tahoma" pitchFamily="34" charset="0"/>
              </a:rPr>
              <a:t>i.inp</a:t>
            </a: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surfacex.inp</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copy %SCRPTDIR%\trans-G%%</a:t>
            </a:r>
            <a:r>
              <a:rPr lang="en-US" altLang="ja-JP" sz="1400" dirty="0" err="1">
                <a:solidFill>
                  <a:srgbClr val="000000"/>
                </a:solidFill>
                <a:latin typeface="Tahoma" pitchFamily="34" charset="0"/>
              </a:rPr>
              <a:t>i.inp</a:t>
            </a:r>
            <a:r>
              <a:rPr lang="en-US" altLang="ja-JP" sz="1400" dirty="0">
                <a:solidFill>
                  <a:srgbClr val="000000"/>
                </a:solidFill>
                <a:latin typeface="Tahoma" pitchFamily="34" charset="0"/>
              </a:rPr>
              <a:t> trans-</a:t>
            </a:r>
            <a:r>
              <a:rPr lang="en-US" altLang="ja-JP" sz="1400" dirty="0" err="1">
                <a:solidFill>
                  <a:srgbClr val="000000"/>
                </a:solidFill>
                <a:latin typeface="Tahoma" pitchFamily="34" charset="0"/>
              </a:rPr>
              <a:t>G.inp</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copy %SCRPTDIR%\trans-C%%</a:t>
            </a:r>
            <a:r>
              <a:rPr lang="en-US" altLang="ja-JP" sz="1400" dirty="0" err="1">
                <a:solidFill>
                  <a:srgbClr val="000000"/>
                </a:solidFill>
                <a:latin typeface="Tahoma" pitchFamily="34" charset="0"/>
              </a:rPr>
              <a:t>i.inp</a:t>
            </a:r>
            <a:r>
              <a:rPr lang="en-US" altLang="ja-JP" sz="1400" dirty="0">
                <a:solidFill>
                  <a:srgbClr val="000000"/>
                </a:solidFill>
                <a:latin typeface="Tahoma" pitchFamily="34" charset="0"/>
              </a:rPr>
              <a:t> trans-</a:t>
            </a:r>
            <a:r>
              <a:rPr lang="en-US" altLang="ja-JP" sz="1400" dirty="0" err="1">
                <a:solidFill>
                  <a:srgbClr val="000000"/>
                </a:solidFill>
                <a:latin typeface="Tahoma" pitchFamily="34" charset="0"/>
              </a:rPr>
              <a:t>C.inp</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%PHITSEXE% &lt; </a:t>
            </a:r>
            <a:r>
              <a:rPr lang="en-US" altLang="ja-JP" sz="1400" dirty="0" err="1">
                <a:solidFill>
                  <a:srgbClr val="000000"/>
                </a:solidFill>
                <a:latin typeface="Tahoma" pitchFamily="34" charset="0"/>
              </a:rPr>
              <a:t>VMAT.inp</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move </a:t>
            </a:r>
            <a:r>
              <a:rPr lang="en-US" altLang="ja-JP" sz="1400" dirty="0" err="1">
                <a:solidFill>
                  <a:srgbClr val="000000"/>
                </a:solidFill>
                <a:latin typeface="Tahoma" pitchFamily="34" charset="0"/>
              </a:rPr>
              <a:t>phits.out</a:t>
            </a:r>
            <a:r>
              <a:rPr lang="en-US" altLang="ja-JP" sz="1400" dirty="0">
                <a:solidFill>
                  <a:srgbClr val="000000"/>
                </a:solidFill>
                <a:latin typeface="Tahoma" pitchFamily="34" charset="0"/>
              </a:rPr>
              <a:t> %OUTDIR%\</a:t>
            </a:r>
            <a:r>
              <a:rPr lang="en-US" altLang="ja-JP" sz="1400" dirty="0" err="1">
                <a:solidFill>
                  <a:srgbClr val="000000"/>
                </a:solidFill>
                <a:latin typeface="Tahoma" pitchFamily="34" charset="0"/>
              </a:rPr>
              <a:t>phits</a:t>
            </a:r>
            <a:r>
              <a:rPr lang="en-US" altLang="ja-JP" sz="1400" dirty="0">
                <a:solidFill>
                  <a:srgbClr val="000000"/>
                </a:solidFill>
                <a:latin typeface="Tahoma" pitchFamily="34" charset="0"/>
              </a:rPr>
              <a:t>-%%</a:t>
            </a:r>
            <a:r>
              <a:rPr lang="en-US" altLang="ja-JP" sz="1400" dirty="0" err="1">
                <a:solidFill>
                  <a:srgbClr val="000000"/>
                </a:solidFill>
                <a:latin typeface="Tahoma" pitchFamily="34" charset="0"/>
              </a:rPr>
              <a:t>i.out</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move %</a:t>
            </a:r>
            <a:r>
              <a:rPr lang="en-US" altLang="ja-JP" sz="1400" dirty="0" err="1">
                <a:solidFill>
                  <a:srgbClr val="000000"/>
                </a:solidFill>
                <a:latin typeface="Tahoma" pitchFamily="34" charset="0"/>
              </a:rPr>
              <a:t>TALLY%.out</a:t>
            </a:r>
            <a:r>
              <a:rPr lang="en-US" altLang="ja-JP" sz="1400" dirty="0">
                <a:solidFill>
                  <a:srgbClr val="000000"/>
                </a:solidFill>
                <a:latin typeface="Tahoma" pitchFamily="34" charset="0"/>
              </a:rPr>
              <a:t> %OUTDIR%\%TALLY%-%%</a:t>
            </a:r>
            <a:r>
              <a:rPr lang="en-US" altLang="ja-JP" sz="1400" dirty="0" err="1">
                <a:solidFill>
                  <a:srgbClr val="000000"/>
                </a:solidFill>
                <a:latin typeface="Tahoma" pitchFamily="34" charset="0"/>
              </a:rPr>
              <a:t>i.out</a:t>
            </a:r>
            <a:endParaRPr lang="en-US" altLang="ja-JP" sz="1400" dirty="0">
              <a:solidFill>
                <a:srgbClr val="000000"/>
              </a:solidFill>
              <a:latin typeface="Tahoma" pitchFamily="34" charset="0"/>
            </a:endParaRPr>
          </a:p>
          <a:p>
            <a:pPr eaLnBrk="1" hangingPunct="1">
              <a:spcBef>
                <a:spcPct val="0"/>
              </a:spcBef>
              <a:buNone/>
            </a:pPr>
            <a:r>
              <a:rPr lang="en-US" altLang="ja-JP" sz="1400" dirty="0">
                <a:solidFill>
                  <a:srgbClr val="000000"/>
                </a:solidFill>
                <a:latin typeface="Tahoma" pitchFamily="34" charset="0"/>
              </a:rPr>
              <a:t>move %TALLY%_</a:t>
            </a:r>
            <a:r>
              <a:rPr lang="en-US" altLang="ja-JP" sz="1400" dirty="0" err="1">
                <a:solidFill>
                  <a:srgbClr val="000000"/>
                </a:solidFill>
                <a:latin typeface="Tahoma" pitchFamily="34" charset="0"/>
              </a:rPr>
              <a:t>err.out</a:t>
            </a:r>
            <a:r>
              <a:rPr lang="en-US" altLang="ja-JP" sz="1400" dirty="0">
                <a:solidFill>
                  <a:srgbClr val="000000"/>
                </a:solidFill>
                <a:latin typeface="Tahoma" pitchFamily="34" charset="0"/>
              </a:rPr>
              <a:t> %OUTDIR%\%TALLY</a:t>
            </a:r>
            <a:r>
              <a:rPr lang="en-US" altLang="ja-JP" sz="1400" dirty="0" smtClean="0">
                <a:solidFill>
                  <a:srgbClr val="000000"/>
                </a:solidFill>
                <a:latin typeface="Tahoma" pitchFamily="34" charset="0"/>
              </a:rPr>
              <a:t>%</a:t>
            </a:r>
            <a:r>
              <a:rPr lang="ja-JP" altLang="en-US" sz="1400" dirty="0">
                <a:solidFill>
                  <a:srgbClr val="000000"/>
                </a:solidFill>
                <a:latin typeface="Tahoma" pitchFamily="34" charset="0"/>
              </a:rPr>
              <a:t>・ ・ </a:t>
            </a:r>
            <a:r>
              <a:rPr lang="ja-JP" altLang="en-US" sz="1400" dirty="0" smtClean="0">
                <a:solidFill>
                  <a:srgbClr val="000000"/>
                </a:solidFill>
                <a:latin typeface="Tahoma" pitchFamily="34" charset="0"/>
              </a:rPr>
              <a:t>・</a:t>
            </a:r>
            <a:endParaRPr lang="en-US" altLang="ja-JP" sz="1400" dirty="0">
              <a:solidFill>
                <a:srgbClr val="000000"/>
              </a:solidFill>
              <a:latin typeface="Tahoma" pitchFamily="34" charset="0"/>
            </a:endParaRPr>
          </a:p>
        </p:txBody>
      </p:sp>
      <p:sp>
        <p:nvSpPr>
          <p:cNvPr id="72712" name="Text Box 1030"/>
          <p:cNvSpPr txBox="1">
            <a:spLocks noChangeArrowheads="1"/>
          </p:cNvSpPr>
          <p:nvPr/>
        </p:nvSpPr>
        <p:spPr bwMode="auto">
          <a:xfrm>
            <a:off x="307974" y="2181226"/>
            <a:ext cx="1504950"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2000" dirty="0">
                <a:solidFill>
                  <a:srgbClr val="000000"/>
                </a:solidFill>
                <a:latin typeface="Tahoma" pitchFamily="34" charset="0"/>
              </a:rPr>
              <a:t>autorun.bat</a:t>
            </a:r>
          </a:p>
        </p:txBody>
      </p:sp>
      <p:sp>
        <p:nvSpPr>
          <p:cNvPr id="72713" name="テキスト ボックス 25"/>
          <p:cNvSpPr txBox="1">
            <a:spLocks noChangeArrowheads="1"/>
          </p:cNvSpPr>
          <p:nvPr/>
        </p:nvSpPr>
        <p:spPr bwMode="auto">
          <a:xfrm>
            <a:off x="2483768" y="5377532"/>
            <a:ext cx="2959100" cy="1016000"/>
          </a:xfrm>
          <a:prstGeom prst="rect">
            <a:avLst/>
          </a:prstGeom>
          <a:solidFill>
            <a:schemeClr val="bg1"/>
          </a:solidFill>
          <a:ln w="19050">
            <a:solidFill>
              <a:srgbClr val="FF0000"/>
            </a:solidFill>
            <a:miter lim="800000"/>
            <a:headEnd/>
            <a:tailEnd/>
          </a:ln>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000" dirty="0">
                <a:solidFill>
                  <a:srgbClr val="000000"/>
                </a:solidFill>
              </a:rPr>
              <a:t>初期値</a:t>
            </a:r>
            <a:r>
              <a:rPr lang="en-US" altLang="ja-JP" sz="2000" dirty="0">
                <a:solidFill>
                  <a:srgbClr val="000000"/>
                </a:solidFill>
              </a:rPr>
              <a:t>1</a:t>
            </a:r>
            <a:r>
              <a:rPr lang="ja-JP" altLang="en-US" sz="2000" dirty="0" err="1">
                <a:solidFill>
                  <a:srgbClr val="000000"/>
                </a:solidFill>
              </a:rPr>
              <a:t>、</a:t>
            </a:r>
            <a:r>
              <a:rPr lang="ja-JP" altLang="en-US" sz="2000" dirty="0">
                <a:solidFill>
                  <a:srgbClr val="000000"/>
                </a:solidFill>
              </a:rPr>
              <a:t>変化量</a:t>
            </a:r>
            <a:r>
              <a:rPr lang="en-US" altLang="ja-JP" sz="2000" dirty="0">
                <a:solidFill>
                  <a:srgbClr val="000000"/>
                </a:solidFill>
              </a:rPr>
              <a:t>1</a:t>
            </a:r>
            <a:r>
              <a:rPr lang="ja-JP" altLang="en-US" sz="2000" dirty="0">
                <a:solidFill>
                  <a:srgbClr val="000000"/>
                </a:solidFill>
              </a:rPr>
              <a:t>として</a:t>
            </a:r>
            <a:r>
              <a:rPr lang="ja-JP" altLang="en-US" sz="2000" dirty="0" smtClean="0">
                <a:solidFill>
                  <a:srgbClr val="000000"/>
                </a:solidFill>
              </a:rPr>
              <a:t>、</a:t>
            </a:r>
            <a:r>
              <a:rPr lang="en-US" altLang="ja-JP" sz="2000" dirty="0" smtClean="0">
                <a:solidFill>
                  <a:srgbClr val="000000"/>
                </a:solidFill>
              </a:rPr>
              <a:t>176</a:t>
            </a:r>
            <a:r>
              <a:rPr lang="ja-JP" altLang="en-US" sz="2000" dirty="0" err="1" smtClean="0">
                <a:solidFill>
                  <a:srgbClr val="000000"/>
                </a:solidFill>
              </a:rPr>
              <a:t>まで</a:t>
            </a:r>
            <a:r>
              <a:rPr lang="ja-JP" altLang="en-US" sz="2000" dirty="0">
                <a:solidFill>
                  <a:srgbClr val="000000"/>
                </a:solidFill>
              </a:rPr>
              <a:t>変数</a:t>
            </a:r>
            <a:r>
              <a:rPr lang="en-US" altLang="ja-JP" sz="2000" dirty="0">
                <a:solidFill>
                  <a:srgbClr val="FF0000"/>
                </a:solidFill>
              </a:rPr>
              <a:t>%%</a:t>
            </a:r>
            <a:r>
              <a:rPr lang="en-US" altLang="ja-JP" sz="2000" dirty="0" err="1">
                <a:solidFill>
                  <a:srgbClr val="FF0000"/>
                </a:solidFill>
              </a:rPr>
              <a:t>i</a:t>
            </a:r>
            <a:r>
              <a:rPr lang="ja-JP" altLang="en-US" sz="2000" dirty="0">
                <a:solidFill>
                  <a:srgbClr val="000000"/>
                </a:solidFill>
              </a:rPr>
              <a:t>の数字を変えながら動作する</a:t>
            </a:r>
          </a:p>
        </p:txBody>
      </p:sp>
      <p:sp>
        <p:nvSpPr>
          <p:cNvPr id="72714" name="テキスト ボックス 9"/>
          <p:cNvSpPr txBox="1">
            <a:spLocks noChangeArrowheads="1"/>
          </p:cNvSpPr>
          <p:nvPr/>
        </p:nvSpPr>
        <p:spPr bwMode="auto">
          <a:xfrm>
            <a:off x="8613774" y="3327375"/>
            <a:ext cx="492126" cy="461665"/>
          </a:xfrm>
          <a:prstGeom prst="rect">
            <a:avLst/>
          </a:prstGeom>
          <a:solidFill>
            <a:schemeClr val="bg1"/>
          </a:solidFill>
          <a:ln>
            <a:noFill/>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400" dirty="0">
                <a:solidFill>
                  <a:srgbClr val="0000FF"/>
                </a:solidFill>
              </a:rPr>
              <a:t>①</a:t>
            </a:r>
          </a:p>
        </p:txBody>
      </p:sp>
      <p:sp>
        <p:nvSpPr>
          <p:cNvPr id="72715" name="テキスト ボックス 27"/>
          <p:cNvSpPr txBox="1">
            <a:spLocks noChangeArrowheads="1"/>
          </p:cNvSpPr>
          <p:nvPr/>
        </p:nvSpPr>
        <p:spPr bwMode="auto">
          <a:xfrm>
            <a:off x="6748461" y="3801418"/>
            <a:ext cx="492125" cy="461963"/>
          </a:xfrm>
          <a:prstGeom prst="rect">
            <a:avLst/>
          </a:prstGeom>
          <a:solidFill>
            <a:schemeClr val="bg1"/>
          </a:solidFill>
          <a:ln>
            <a:noFill/>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400" dirty="0">
                <a:solidFill>
                  <a:srgbClr val="0000FF"/>
                </a:solidFill>
              </a:rPr>
              <a:t>②</a:t>
            </a:r>
          </a:p>
        </p:txBody>
      </p:sp>
      <p:sp>
        <p:nvSpPr>
          <p:cNvPr id="72716" name="テキスト ボックス 28"/>
          <p:cNvSpPr txBox="1">
            <a:spLocks noChangeArrowheads="1"/>
          </p:cNvSpPr>
          <p:nvPr/>
        </p:nvSpPr>
        <p:spPr bwMode="auto">
          <a:xfrm>
            <a:off x="8389813" y="4510087"/>
            <a:ext cx="492125" cy="461963"/>
          </a:xfrm>
          <a:prstGeom prst="rect">
            <a:avLst/>
          </a:prstGeom>
          <a:solidFill>
            <a:schemeClr val="bg1"/>
          </a:solidFill>
          <a:ln>
            <a:noFill/>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400" dirty="0">
                <a:solidFill>
                  <a:srgbClr val="0000FF"/>
                </a:solidFill>
              </a:rPr>
              <a:t>③</a:t>
            </a:r>
          </a:p>
        </p:txBody>
      </p:sp>
      <p:sp>
        <p:nvSpPr>
          <p:cNvPr id="18" name="テキスト ボックス 6"/>
          <p:cNvSpPr txBox="1">
            <a:spLocks noChangeArrowheads="1"/>
          </p:cNvSpPr>
          <p:nvPr/>
        </p:nvSpPr>
        <p:spPr bwMode="auto">
          <a:xfrm>
            <a:off x="339725" y="115888"/>
            <a:ext cx="8496300" cy="193899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defRPr/>
            </a:pPr>
            <a:r>
              <a:rPr lang="en-US" altLang="ja-JP" sz="2400" dirty="0" smtClean="0">
                <a:solidFill>
                  <a:srgbClr val="000000"/>
                </a:solidFill>
              </a:rPr>
              <a:t>Autrun.ba</a:t>
            </a:r>
            <a:r>
              <a:rPr lang="en-US" altLang="ja-JP" sz="2400" dirty="0">
                <a:solidFill>
                  <a:srgbClr val="000000"/>
                </a:solidFill>
              </a:rPr>
              <a:t>t </a:t>
            </a:r>
            <a:r>
              <a:rPr lang="en-US" altLang="ja-JP" sz="2400" dirty="0" smtClean="0">
                <a:solidFill>
                  <a:srgbClr val="000000"/>
                </a:solidFill>
              </a:rPr>
              <a:t>(</a:t>
            </a:r>
            <a:r>
              <a:rPr lang="en-US" altLang="ja-JP" sz="2400" dirty="0" err="1">
                <a:solidFill>
                  <a:srgbClr val="000000"/>
                </a:solidFill>
              </a:rPr>
              <a:t>autorun_mac.command</a:t>
            </a:r>
            <a:r>
              <a:rPr lang="en-US" altLang="ja-JP" sz="2400" dirty="0" smtClean="0">
                <a:solidFill>
                  <a:srgbClr val="000000"/>
                </a:solidFill>
              </a:rPr>
              <a:t>):</a:t>
            </a:r>
          </a:p>
          <a:p>
            <a:pPr marL="457200" indent="-457200" eaLnBrk="1" hangingPunct="1">
              <a:spcBef>
                <a:spcPct val="0"/>
              </a:spcBef>
              <a:buFont typeface="+mj-lt"/>
              <a:buAutoNum type="arabicPeriod"/>
              <a:defRPr/>
            </a:pPr>
            <a:r>
              <a:rPr lang="ja-JP" altLang="en-US" sz="2400" dirty="0" smtClean="0">
                <a:solidFill>
                  <a:srgbClr val="000000"/>
                </a:solidFill>
              </a:rPr>
              <a:t>フォルダ</a:t>
            </a:r>
            <a:r>
              <a:rPr lang="en-US" altLang="ja-JP" sz="2400" dirty="0" smtClean="0">
                <a:solidFill>
                  <a:srgbClr val="000000"/>
                </a:solidFill>
              </a:rPr>
              <a:t>”script”</a:t>
            </a:r>
            <a:r>
              <a:rPr lang="ja-JP" altLang="en-US" sz="2400" dirty="0" smtClean="0">
                <a:solidFill>
                  <a:srgbClr val="000000"/>
                </a:solidFill>
              </a:rPr>
              <a:t>にある</a:t>
            </a:r>
            <a:r>
              <a:rPr lang="en-US" altLang="ja-JP" sz="2400" dirty="0" err="1" smtClean="0">
                <a:solidFill>
                  <a:srgbClr val="000000"/>
                </a:solidFill>
              </a:rPr>
              <a:t>surfacex</a:t>
            </a:r>
            <a:r>
              <a:rPr lang="en-US" altLang="ja-JP" sz="2400" i="1" dirty="0" err="1" smtClean="0">
                <a:solidFill>
                  <a:srgbClr val="000000"/>
                </a:solidFill>
              </a:rPr>
              <a:t>i</a:t>
            </a:r>
            <a:r>
              <a:rPr lang="en-US" altLang="ja-JP" sz="2400" dirty="0" err="1" smtClean="0">
                <a:solidFill>
                  <a:srgbClr val="000000"/>
                </a:solidFill>
              </a:rPr>
              <a:t>.inp</a:t>
            </a:r>
            <a:r>
              <a:rPr lang="ja-JP" altLang="en-US" sz="2400" dirty="0" smtClean="0">
                <a:solidFill>
                  <a:srgbClr val="000000"/>
                </a:solidFill>
              </a:rPr>
              <a:t>や</a:t>
            </a:r>
            <a:r>
              <a:rPr lang="en-US" altLang="ja-JP" sz="2400" dirty="0" smtClean="0">
                <a:solidFill>
                  <a:srgbClr val="000000"/>
                </a:solidFill>
              </a:rPr>
              <a:t>trans-</a:t>
            </a:r>
            <a:r>
              <a:rPr lang="en-US" altLang="ja-JP" sz="2400" dirty="0" err="1" smtClean="0">
                <a:solidFill>
                  <a:srgbClr val="000000"/>
                </a:solidFill>
              </a:rPr>
              <a:t>G.inp</a:t>
            </a:r>
            <a:r>
              <a:rPr lang="ja-JP" altLang="en-US" sz="2400" dirty="0" smtClean="0">
                <a:solidFill>
                  <a:srgbClr val="000000"/>
                </a:solidFill>
              </a:rPr>
              <a:t>などをコピー</a:t>
            </a:r>
            <a:endParaRPr lang="en-US" altLang="ja-JP" sz="2400" dirty="0" smtClean="0">
              <a:solidFill>
                <a:srgbClr val="000000"/>
              </a:solidFill>
            </a:endParaRPr>
          </a:p>
          <a:p>
            <a:pPr marL="457200" indent="-457200" eaLnBrk="1" hangingPunct="1">
              <a:spcBef>
                <a:spcPct val="0"/>
              </a:spcBef>
              <a:buFont typeface="+mj-lt"/>
              <a:buAutoNum type="arabicPeriod"/>
              <a:defRPr/>
            </a:pPr>
            <a:r>
              <a:rPr lang="ja-JP" altLang="en-US" sz="2400" dirty="0" smtClean="0">
                <a:solidFill>
                  <a:srgbClr val="000000"/>
                </a:solidFill>
              </a:rPr>
              <a:t>その情報を用いて</a:t>
            </a:r>
            <a:r>
              <a:rPr lang="en-US" altLang="ja-JP" sz="2400" dirty="0" smtClean="0">
                <a:solidFill>
                  <a:srgbClr val="000000"/>
                </a:solidFill>
              </a:rPr>
              <a:t>PHITS</a:t>
            </a:r>
            <a:r>
              <a:rPr lang="ja-JP" altLang="en-US" sz="2400" dirty="0" smtClean="0">
                <a:solidFill>
                  <a:srgbClr val="000000"/>
                </a:solidFill>
              </a:rPr>
              <a:t>を実行</a:t>
            </a:r>
            <a:endParaRPr lang="en-US" altLang="ja-JP" sz="2400" dirty="0" smtClean="0">
              <a:solidFill>
                <a:srgbClr val="000000"/>
              </a:solidFill>
            </a:endParaRPr>
          </a:p>
          <a:p>
            <a:pPr marL="457200" indent="-457200" eaLnBrk="1" hangingPunct="1">
              <a:spcBef>
                <a:spcPct val="0"/>
              </a:spcBef>
              <a:buFont typeface="+mj-lt"/>
              <a:buAutoNum type="arabicPeriod"/>
              <a:defRPr/>
            </a:pPr>
            <a:r>
              <a:rPr lang="en-US" altLang="ja-JP" sz="2400" dirty="0" smtClean="0">
                <a:solidFill>
                  <a:srgbClr val="000000"/>
                </a:solidFill>
              </a:rPr>
              <a:t>PHITS</a:t>
            </a:r>
            <a:r>
              <a:rPr lang="ja-JP" altLang="en-US" sz="2400" dirty="0" smtClean="0">
                <a:solidFill>
                  <a:srgbClr val="000000"/>
                </a:solidFill>
              </a:rPr>
              <a:t>の計算終了後、出力ファイルである</a:t>
            </a:r>
            <a:r>
              <a:rPr lang="en-US" altLang="ja-JP" sz="2400" dirty="0" err="1" smtClean="0">
                <a:solidFill>
                  <a:srgbClr val="000000"/>
                </a:solidFill>
              </a:rPr>
              <a:t>phits.out</a:t>
            </a:r>
            <a:r>
              <a:rPr lang="ja-JP" altLang="en-US" sz="2400" dirty="0" smtClean="0">
                <a:solidFill>
                  <a:srgbClr val="000000"/>
                </a:solidFill>
              </a:rPr>
              <a:t>と</a:t>
            </a:r>
            <a:r>
              <a:rPr lang="en-US" altLang="ja-JP" sz="2400" dirty="0" err="1" smtClean="0">
                <a:solidFill>
                  <a:srgbClr val="000000"/>
                </a:solidFill>
              </a:rPr>
              <a:t>deposit_target.out</a:t>
            </a:r>
            <a:r>
              <a:rPr lang="ja-JP" altLang="en-US" sz="2400" dirty="0" smtClean="0">
                <a:solidFill>
                  <a:srgbClr val="000000"/>
                </a:solidFill>
              </a:rPr>
              <a:t>をフォルダ</a:t>
            </a:r>
            <a:r>
              <a:rPr lang="en-US" altLang="ja-JP" sz="2400" dirty="0" smtClean="0">
                <a:solidFill>
                  <a:srgbClr val="000000"/>
                </a:solidFill>
              </a:rPr>
              <a:t>”output”</a:t>
            </a:r>
            <a:r>
              <a:rPr lang="ja-JP" altLang="en-US" sz="2400" dirty="0" smtClean="0">
                <a:solidFill>
                  <a:srgbClr val="000000"/>
                </a:solidFill>
              </a:rPr>
              <a:t>に移動</a:t>
            </a:r>
            <a:endParaRPr lang="en-US" altLang="ja-JP" sz="2400" dirty="0" smtClean="0">
              <a:solidFill>
                <a:srgbClr val="000000"/>
              </a:solidFill>
            </a:endParaRPr>
          </a:p>
        </p:txBody>
      </p:sp>
      <p:cxnSp>
        <p:nvCxnSpPr>
          <p:cNvPr id="19" name="直線コネクタ 18"/>
          <p:cNvCxnSpPr>
            <a:endCxn id="72713" idx="1"/>
          </p:cNvCxnSpPr>
          <p:nvPr/>
        </p:nvCxnSpPr>
        <p:spPr>
          <a:xfrm>
            <a:off x="1939925" y="5301208"/>
            <a:ext cx="543843" cy="584324"/>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441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1205"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E5DC43FF-6171-43B0-A714-063D7B6A2123}" type="slidenum">
              <a:rPr lang="en-US" altLang="ja-JP" sz="2400">
                <a:solidFill>
                  <a:srgbClr val="000000"/>
                </a:solidFill>
                <a:latin typeface="Tahoma" pitchFamily="34" charset="0"/>
              </a:rPr>
              <a:pPr algn="ctr" eaLnBrk="1" hangingPunct="1">
                <a:spcBef>
                  <a:spcPct val="50000"/>
                </a:spcBef>
                <a:buFontTx/>
                <a:buNone/>
              </a:pPr>
              <a:t>37</a:t>
            </a:fld>
            <a:endParaRPr lang="en-US" altLang="ja-JP" sz="2400">
              <a:solidFill>
                <a:srgbClr val="000000"/>
              </a:solidFill>
              <a:latin typeface="Tahoma" pitchFamily="34" charset="0"/>
            </a:endParaRPr>
          </a:p>
        </p:txBody>
      </p:sp>
      <p:sp>
        <p:nvSpPr>
          <p:cNvPr id="51208" name="テキスト ボックス 8"/>
          <p:cNvSpPr txBox="1">
            <a:spLocks noChangeArrowheads="1"/>
          </p:cNvSpPr>
          <p:nvPr/>
        </p:nvSpPr>
        <p:spPr bwMode="auto">
          <a:xfrm>
            <a:off x="2744527" y="908720"/>
            <a:ext cx="3616845" cy="461665"/>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smtClean="0">
                <a:solidFill>
                  <a:srgbClr val="000000"/>
                </a:solidFill>
              </a:rPr>
              <a:t>PHITS</a:t>
            </a:r>
            <a:r>
              <a:rPr lang="ja-JP" altLang="en-US" sz="2400" dirty="0" smtClean="0">
                <a:solidFill>
                  <a:srgbClr val="000000"/>
                </a:solidFill>
              </a:rPr>
              <a:t>の連続実行の結果</a:t>
            </a:r>
            <a:endParaRPr lang="ja-JP" altLang="en-US" sz="2400" dirty="0">
              <a:solidFill>
                <a:srgbClr val="000000"/>
              </a:solidFill>
            </a:endParaRPr>
          </a:p>
        </p:txBody>
      </p:sp>
      <p:sp>
        <p:nvSpPr>
          <p:cNvPr id="33" name="Rectangle 2"/>
          <p:cNvSpPr txBox="1">
            <a:spLocks noChangeArrowheads="1"/>
          </p:cNvSpPr>
          <p:nvPr/>
        </p:nvSpPr>
        <p:spPr bwMode="auto">
          <a:xfrm>
            <a:off x="570706" y="-99392"/>
            <a:ext cx="81057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3600" dirty="0" smtClean="0">
                <a:solidFill>
                  <a:srgbClr val="000000"/>
                </a:solidFill>
                <a:latin typeface="Century Gothic" pitchFamily="34" charset="0"/>
              </a:rPr>
              <a:t>スクリプト言語を用いた</a:t>
            </a:r>
            <a:r>
              <a:rPr lang="en-US" altLang="ja-JP" sz="3600" dirty="0" smtClean="0">
                <a:solidFill>
                  <a:srgbClr val="000000"/>
                </a:solidFill>
                <a:latin typeface="Century Gothic" pitchFamily="34" charset="0"/>
              </a:rPr>
              <a:t>PHITS</a:t>
            </a:r>
            <a:r>
              <a:rPr lang="ja-JP" altLang="en-US" sz="3600" dirty="0" smtClean="0">
                <a:solidFill>
                  <a:srgbClr val="000000"/>
                </a:solidFill>
                <a:latin typeface="Century Gothic" pitchFamily="34" charset="0"/>
              </a:rPr>
              <a:t>の連続実行</a:t>
            </a:r>
            <a:endParaRPr lang="en-US" altLang="ja-JP" sz="3600" dirty="0">
              <a:solidFill>
                <a:srgbClr val="000000"/>
              </a:solidFill>
              <a:latin typeface="Century Gothic" pitchFamily="34" charset="0"/>
            </a:endParaRPr>
          </a:p>
        </p:txBody>
      </p:sp>
      <p:sp>
        <p:nvSpPr>
          <p:cNvPr id="22"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50000"/>
              </a:spcBef>
              <a:buFontTx/>
              <a:buNone/>
            </a:pPr>
            <a:r>
              <a:rPr lang="en-US" altLang="ja-JP" sz="2400">
                <a:solidFill>
                  <a:srgbClr val="000000"/>
                </a:solidFill>
                <a:latin typeface="Tahoma" pitchFamily="34" charset="0"/>
              </a:rPr>
              <a:t>Auto-run program</a:t>
            </a:r>
          </a:p>
        </p:txBody>
      </p:sp>
      <p:sp>
        <p:nvSpPr>
          <p:cNvPr id="9" name="Text Box 1030"/>
          <p:cNvSpPr txBox="1">
            <a:spLocks noChangeArrowheads="1"/>
          </p:cNvSpPr>
          <p:nvPr/>
        </p:nvSpPr>
        <p:spPr bwMode="auto">
          <a:xfrm>
            <a:off x="683568" y="1484784"/>
            <a:ext cx="2128838"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2000">
                <a:solidFill>
                  <a:srgbClr val="000000"/>
                </a:solidFill>
                <a:latin typeface="Tahoma" pitchFamily="34" charset="0"/>
              </a:rPr>
              <a:t>Output</a:t>
            </a:r>
            <a:r>
              <a:rPr lang="ja-JP" altLang="en-US" sz="2000">
                <a:solidFill>
                  <a:srgbClr val="000000"/>
                </a:solidFill>
                <a:latin typeface="Tahoma" pitchFamily="34" charset="0"/>
              </a:rPr>
              <a:t>フォルダ内</a:t>
            </a:r>
            <a:endParaRPr lang="en-US" altLang="ja-JP" sz="2000">
              <a:solidFill>
                <a:srgbClr val="000000"/>
              </a:solidFill>
              <a:latin typeface="Tahoma" pitchFamily="34" charset="0"/>
            </a:endParaRPr>
          </a:p>
        </p:txBody>
      </p:sp>
      <p:sp>
        <p:nvSpPr>
          <p:cNvPr id="10" name="Text Box 1031"/>
          <p:cNvSpPr txBox="1">
            <a:spLocks noChangeArrowheads="1"/>
          </p:cNvSpPr>
          <p:nvPr/>
        </p:nvSpPr>
        <p:spPr bwMode="auto">
          <a:xfrm>
            <a:off x="1186906" y="2061120"/>
            <a:ext cx="2376264" cy="3240088"/>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1400" dirty="0" smtClean="0">
                <a:solidFill>
                  <a:srgbClr val="000000"/>
                </a:solidFill>
                <a:latin typeface="Tahoma" pitchFamily="34" charset="0"/>
              </a:rPr>
              <a:t>deposit_target-1.out</a:t>
            </a:r>
          </a:p>
          <a:p>
            <a:pPr eaLnBrk="1" hangingPunct="1">
              <a:spcBef>
                <a:spcPct val="0"/>
              </a:spcBef>
              <a:buFontTx/>
              <a:buNone/>
            </a:pPr>
            <a:r>
              <a:rPr lang="en-US" altLang="ja-JP" sz="1400" dirty="0" smtClean="0">
                <a:solidFill>
                  <a:srgbClr val="000000"/>
                </a:solidFill>
                <a:latin typeface="Tahoma" pitchFamily="34" charset="0"/>
              </a:rPr>
              <a:t>deposit_target-1_err.out</a:t>
            </a:r>
          </a:p>
          <a:p>
            <a:pPr eaLnBrk="1" hangingPunct="1">
              <a:spcBef>
                <a:spcPct val="0"/>
              </a:spcBef>
              <a:buFontTx/>
              <a:buNone/>
            </a:pPr>
            <a:r>
              <a:rPr lang="en-US" altLang="ja-JP" sz="1400" dirty="0" smtClean="0">
                <a:solidFill>
                  <a:srgbClr val="000000"/>
                </a:solidFill>
                <a:latin typeface="Tahoma" pitchFamily="34" charset="0"/>
              </a:rPr>
              <a:t>deposit_target-2.out</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deposit_target-2_err.out</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deposit_target-3.out</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deposit_target-3_err.out</a:t>
            </a:r>
            <a:endParaRPr lang="en-US" altLang="ja-JP" sz="1400" dirty="0">
              <a:solidFill>
                <a:srgbClr val="000000"/>
              </a:solidFill>
              <a:latin typeface="Tahoma" pitchFamily="34" charset="0"/>
            </a:endParaRPr>
          </a:p>
          <a:p>
            <a:pPr eaLnBrk="1" hangingPunct="1">
              <a:spcBef>
                <a:spcPct val="0"/>
              </a:spcBef>
              <a:buFontTx/>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None/>
            </a:pPr>
            <a:r>
              <a:rPr lang="en-US" altLang="ja-JP" sz="1400" dirty="0" smtClean="0">
                <a:solidFill>
                  <a:srgbClr val="000000"/>
                </a:solidFill>
                <a:latin typeface="Tahoma" pitchFamily="34" charset="0"/>
              </a:rPr>
              <a:t>deposit_target-176_err.out</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phits-1.out</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phits-2.out</a:t>
            </a:r>
          </a:p>
          <a:p>
            <a:pPr eaLnBrk="1" hangingPunct="1">
              <a:spcBef>
                <a:spcPct val="0"/>
              </a:spcBef>
              <a:buFontTx/>
              <a:buNone/>
            </a:pPr>
            <a:r>
              <a:rPr lang="en-US" altLang="ja-JP" sz="1400" dirty="0">
                <a:solidFill>
                  <a:srgbClr val="000000"/>
                </a:solidFill>
                <a:latin typeface="Tahoma" pitchFamily="34" charset="0"/>
              </a:rPr>
              <a:t>phits-3.out</a:t>
            </a:r>
          </a:p>
          <a:p>
            <a:pPr eaLnBrk="1" hangingPunct="1">
              <a:spcBef>
                <a:spcPct val="0"/>
              </a:spcBef>
              <a:buFontTx/>
              <a:buNone/>
            </a:pPr>
            <a:r>
              <a:rPr lang="en-US" altLang="ja-JP" sz="1400" dirty="0">
                <a:solidFill>
                  <a:srgbClr val="000000"/>
                </a:solidFill>
                <a:latin typeface="Tahoma" pitchFamily="34" charset="0"/>
              </a:rPr>
              <a:t>phits-4.out</a:t>
            </a:r>
          </a:p>
          <a:p>
            <a:pPr eaLnBrk="1" hangingPunct="1">
              <a:spcBef>
                <a:spcPct val="0"/>
              </a:spcBef>
              <a:buFontTx/>
              <a:buNone/>
            </a:pPr>
            <a:r>
              <a:rPr lang="en-US" altLang="ja-JP" sz="1400" dirty="0">
                <a:solidFill>
                  <a:srgbClr val="000000"/>
                </a:solidFill>
                <a:latin typeface="Tahoma" pitchFamily="34" charset="0"/>
              </a:rPr>
              <a:t>phits-5.out</a:t>
            </a:r>
          </a:p>
          <a:p>
            <a:pPr eaLnBrk="1" hangingPunct="1">
              <a:spcBef>
                <a:spcPct val="0"/>
              </a:spcBef>
              <a:buFontTx/>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phits-176.out</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p:txBody>
      </p:sp>
      <p:sp>
        <p:nvSpPr>
          <p:cNvPr id="12" name="テキスト ボックス 25"/>
          <p:cNvSpPr txBox="1">
            <a:spLocks noChangeArrowheads="1"/>
          </p:cNvSpPr>
          <p:nvPr/>
        </p:nvSpPr>
        <p:spPr bwMode="auto">
          <a:xfrm>
            <a:off x="3800177" y="2848625"/>
            <a:ext cx="3580606" cy="1323439"/>
          </a:xfrm>
          <a:prstGeom prst="rect">
            <a:avLst/>
          </a:prstGeom>
          <a:solidFill>
            <a:schemeClr val="bg1"/>
          </a:solidFill>
          <a:ln w="19050">
            <a:solidFill>
              <a:srgbClr val="FF0000"/>
            </a:solid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2000" dirty="0" smtClean="0">
                <a:solidFill>
                  <a:srgbClr val="000000"/>
                </a:solidFill>
              </a:rPr>
              <a:t>176</a:t>
            </a:r>
            <a:r>
              <a:rPr lang="ja-JP" altLang="en-US" sz="2000" dirty="0" smtClean="0">
                <a:solidFill>
                  <a:srgbClr val="000000"/>
                </a:solidFill>
              </a:rPr>
              <a:t>個</a:t>
            </a:r>
            <a:r>
              <a:rPr lang="ja-JP" altLang="en-US" sz="2000" dirty="0">
                <a:solidFill>
                  <a:srgbClr val="000000"/>
                </a:solidFill>
              </a:rPr>
              <a:t>の</a:t>
            </a:r>
            <a:r>
              <a:rPr lang="en-US" altLang="ja-JP" sz="2000" dirty="0" err="1" smtClean="0">
                <a:solidFill>
                  <a:srgbClr val="000000"/>
                </a:solidFill>
              </a:rPr>
              <a:t>deposit_target.out</a:t>
            </a:r>
            <a:r>
              <a:rPr lang="ja-JP" altLang="en-US" sz="2000" dirty="0">
                <a:solidFill>
                  <a:srgbClr val="000000"/>
                </a:solidFill>
              </a:rPr>
              <a:t>と</a:t>
            </a:r>
            <a:r>
              <a:rPr lang="en-US" altLang="ja-JP" sz="2000" dirty="0" err="1" smtClean="0">
                <a:solidFill>
                  <a:srgbClr val="000000"/>
                </a:solidFill>
              </a:rPr>
              <a:t>deposit_target_err.out</a:t>
            </a:r>
            <a:r>
              <a:rPr lang="ja-JP" altLang="en-US" sz="2000" dirty="0" err="1">
                <a:solidFill>
                  <a:srgbClr val="000000"/>
                </a:solidFill>
              </a:rPr>
              <a:t>、</a:t>
            </a:r>
            <a:r>
              <a:rPr lang="en-US" altLang="ja-JP" sz="2000" dirty="0" err="1">
                <a:solidFill>
                  <a:srgbClr val="000000"/>
                </a:solidFill>
              </a:rPr>
              <a:t>phits.out</a:t>
            </a:r>
            <a:r>
              <a:rPr lang="ja-JP" altLang="en-US" sz="2000" dirty="0">
                <a:solidFill>
                  <a:srgbClr val="000000"/>
                </a:solidFill>
              </a:rPr>
              <a:t>が出力されていれば</a:t>
            </a:r>
            <a:r>
              <a:rPr lang="en-US" altLang="ja-JP" sz="2000" dirty="0" smtClean="0">
                <a:solidFill>
                  <a:srgbClr val="000000"/>
                </a:solidFill>
              </a:rPr>
              <a:t>OK</a:t>
            </a:r>
          </a:p>
          <a:p>
            <a:pPr eaLnBrk="1" hangingPunct="1">
              <a:spcBef>
                <a:spcPct val="0"/>
              </a:spcBef>
              <a:buFontTx/>
              <a:buNone/>
            </a:pPr>
            <a:r>
              <a:rPr lang="ja-JP" altLang="en-US" sz="2000" dirty="0" smtClean="0">
                <a:solidFill>
                  <a:srgbClr val="000000"/>
                </a:solidFill>
              </a:rPr>
              <a:t>（合計ファイル数</a:t>
            </a:r>
            <a:r>
              <a:rPr lang="en-US" altLang="ja-JP" sz="2000" dirty="0" smtClean="0">
                <a:solidFill>
                  <a:srgbClr val="000000"/>
                </a:solidFill>
              </a:rPr>
              <a:t>528</a:t>
            </a:r>
            <a:r>
              <a:rPr lang="ja-JP" altLang="en-US" sz="2000" dirty="0" smtClean="0">
                <a:solidFill>
                  <a:srgbClr val="000000"/>
                </a:solidFill>
              </a:rPr>
              <a:t>個）</a:t>
            </a:r>
            <a:endParaRPr lang="ja-JP" altLang="en-US" sz="2000" dirty="0">
              <a:solidFill>
                <a:srgbClr val="000000"/>
              </a:solidFill>
            </a:endParaRPr>
          </a:p>
        </p:txBody>
      </p:sp>
      <p:cxnSp>
        <p:nvCxnSpPr>
          <p:cNvPr id="13" name="直線コネクタ 12"/>
          <p:cNvCxnSpPr/>
          <p:nvPr/>
        </p:nvCxnSpPr>
        <p:spPr>
          <a:xfrm flipV="1">
            <a:off x="4159894" y="2131115"/>
            <a:ext cx="792808" cy="789840"/>
          </a:xfrm>
          <a:prstGeom prst="line">
            <a:avLst/>
          </a:prstGeom>
          <a:ln w="1905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 name="テキスト ボックス 5"/>
          <p:cNvSpPr txBox="1">
            <a:spLocks noChangeArrowheads="1"/>
          </p:cNvSpPr>
          <p:nvPr/>
        </p:nvSpPr>
        <p:spPr bwMode="auto">
          <a:xfrm>
            <a:off x="4427984" y="1484784"/>
            <a:ext cx="3312368" cy="646331"/>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治療計画装置により与えられた角度ステップ数</a:t>
            </a:r>
            <a:endParaRPr lang="en-US" altLang="ja-JP" sz="1800" dirty="0" smtClean="0"/>
          </a:p>
        </p:txBody>
      </p:sp>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75" t="19603" r="28396" b="9057"/>
          <a:stretch/>
        </p:blipFill>
        <p:spPr bwMode="auto">
          <a:xfrm>
            <a:off x="3923928" y="4420005"/>
            <a:ext cx="2361516" cy="1909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環状矢印 17"/>
          <p:cNvSpPr/>
          <p:nvPr/>
        </p:nvSpPr>
        <p:spPr>
          <a:xfrm rot="11835580" flipH="1" flipV="1">
            <a:off x="4826969" y="4504679"/>
            <a:ext cx="883486" cy="1129626"/>
          </a:xfrm>
          <a:prstGeom prst="circular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9" name="テキスト ボックス 5"/>
          <p:cNvSpPr txBox="1">
            <a:spLocks noChangeArrowheads="1"/>
          </p:cNvSpPr>
          <p:nvPr/>
        </p:nvSpPr>
        <p:spPr bwMode="auto">
          <a:xfrm>
            <a:off x="6517357" y="4774519"/>
            <a:ext cx="2375322" cy="1200329"/>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角度を変えながら</a:t>
            </a:r>
            <a:r>
              <a:rPr lang="en-US" altLang="ja-JP" sz="1800" dirty="0" smtClean="0"/>
              <a:t>X</a:t>
            </a:r>
            <a:r>
              <a:rPr lang="ja-JP" altLang="en-US" sz="1800" dirty="0" smtClean="0"/>
              <a:t>線を照射した場合の水ファントム中の吸収線量を求める</a:t>
            </a:r>
            <a:endParaRPr lang="en-US" altLang="ja-JP" sz="1800" dirty="0" smtClean="0"/>
          </a:p>
        </p:txBody>
      </p:sp>
    </p:spTree>
    <p:extLst>
      <p:ext uri="{BB962C8B-B14F-4D97-AF65-F5344CB8AC3E}">
        <p14:creationId xmlns:p14="http://schemas.microsoft.com/office/powerpoint/2010/main" val="1247072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051"/>
          <p:cNvSpPr>
            <a:spLocks noChangeArrowheads="1"/>
          </p:cNvSpPr>
          <p:nvPr/>
        </p:nvSpPr>
        <p:spPr bwMode="auto">
          <a:xfrm>
            <a:off x="879475" y="1475930"/>
            <a:ext cx="7148513" cy="3393230"/>
          </a:xfrm>
          <a:prstGeom prst="roundRect">
            <a:avLst>
              <a:gd name="adj" fmla="val 5560"/>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kumimoji="0" lang="ja-JP" altLang="en-US" sz="2400">
              <a:solidFill>
                <a:srgbClr val="000000"/>
              </a:solidFill>
            </a:endParaRPr>
          </a:p>
        </p:txBody>
      </p:sp>
      <p:sp>
        <p:nvSpPr>
          <p:cNvPr id="46083" name="テキスト ボックス 16"/>
          <p:cNvSpPr txBox="1">
            <a:spLocks noChangeArrowheads="1"/>
          </p:cNvSpPr>
          <p:nvPr/>
        </p:nvSpPr>
        <p:spPr bwMode="auto">
          <a:xfrm>
            <a:off x="1079500" y="1577548"/>
            <a:ext cx="694848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 typeface="Times New Roman" pitchFamily="18" charset="0"/>
              <a:buAutoNum type="arabicPeriod"/>
            </a:pPr>
            <a:r>
              <a:rPr lang="ja-JP" altLang="en-US" sz="2800" dirty="0" smtClean="0"/>
              <a:t>線源の準備</a:t>
            </a:r>
            <a:endParaRPr lang="en-US" altLang="ja-JP" sz="2800" dirty="0" smtClean="0"/>
          </a:p>
          <a:p>
            <a:pPr>
              <a:spcBef>
                <a:spcPct val="0"/>
              </a:spcBef>
              <a:buFont typeface="Times New Roman" pitchFamily="18" charset="0"/>
              <a:buAutoNum type="arabicPeriod"/>
            </a:pPr>
            <a:r>
              <a:rPr lang="ja-JP" altLang="en-US" sz="2800" dirty="0" smtClean="0"/>
              <a:t>体系</a:t>
            </a:r>
            <a:r>
              <a:rPr lang="ja-JP" altLang="en-US" sz="2800" dirty="0"/>
              <a:t>の確認</a:t>
            </a:r>
            <a:endParaRPr lang="en-US" altLang="ja-JP" sz="2800" dirty="0"/>
          </a:p>
          <a:p>
            <a:pPr>
              <a:spcBef>
                <a:spcPct val="0"/>
              </a:spcBef>
              <a:buFont typeface="Times New Roman" pitchFamily="18" charset="0"/>
              <a:buAutoNum type="arabicPeriod"/>
            </a:pPr>
            <a:r>
              <a:rPr lang="ja-JP" altLang="en-US" sz="2800" dirty="0" smtClean="0"/>
              <a:t>マルチリーフコリメーター</a:t>
            </a:r>
            <a:endParaRPr lang="en-US" altLang="ja-JP" sz="2800" dirty="0"/>
          </a:p>
          <a:p>
            <a:pPr>
              <a:spcBef>
                <a:spcPct val="0"/>
              </a:spcBef>
              <a:buFont typeface="Times New Roman" pitchFamily="18" charset="0"/>
              <a:buAutoNum type="arabicPeriod"/>
            </a:pPr>
            <a:r>
              <a:rPr lang="ja-JP" altLang="en-US" sz="2800" dirty="0"/>
              <a:t>線源の設定</a:t>
            </a:r>
            <a:endParaRPr lang="en-US" altLang="ja-JP" sz="2800" dirty="0"/>
          </a:p>
          <a:p>
            <a:pPr>
              <a:spcBef>
                <a:spcPct val="0"/>
              </a:spcBef>
              <a:buFont typeface="Times New Roman" pitchFamily="18" charset="0"/>
              <a:buAutoNum type="arabicPeriod"/>
            </a:pPr>
            <a:r>
              <a:rPr lang="ja-JP" altLang="en-US" sz="2800" dirty="0"/>
              <a:t>吸収線量の空間分布の評価</a:t>
            </a:r>
            <a:endParaRPr lang="en-US" altLang="ja-JP" sz="2800" dirty="0"/>
          </a:p>
          <a:p>
            <a:pPr>
              <a:spcBef>
                <a:spcPct val="0"/>
              </a:spcBef>
              <a:buFont typeface="Times New Roman" pitchFamily="18" charset="0"/>
              <a:buAutoNum type="arabicPeriod"/>
            </a:pPr>
            <a:r>
              <a:rPr lang="ja-JP" altLang="en-US" sz="2800" dirty="0" smtClean="0"/>
              <a:t>スクリプト</a:t>
            </a:r>
            <a:r>
              <a:rPr lang="ja-JP" altLang="en-US" sz="2800" dirty="0"/>
              <a:t>言語を用いた</a:t>
            </a:r>
            <a:r>
              <a:rPr lang="en-US" altLang="ja-JP" sz="2800" dirty="0"/>
              <a:t>PHITS</a:t>
            </a:r>
            <a:r>
              <a:rPr lang="ja-JP" altLang="en-US" sz="2800" dirty="0"/>
              <a:t>の連続実行</a:t>
            </a:r>
            <a:endParaRPr lang="en-US" altLang="ja-JP" sz="2800" dirty="0"/>
          </a:p>
          <a:p>
            <a:pPr>
              <a:spcBef>
                <a:spcPct val="0"/>
              </a:spcBef>
              <a:buFont typeface="Times New Roman" pitchFamily="18" charset="0"/>
              <a:buAutoNum type="arabicPeriod"/>
            </a:pPr>
            <a:r>
              <a:rPr lang="en-US" altLang="ja-JP" sz="2800" dirty="0" err="1">
                <a:solidFill>
                  <a:srgbClr val="FF0000"/>
                </a:solidFill>
              </a:rPr>
              <a:t>Sumtally</a:t>
            </a:r>
            <a:r>
              <a:rPr lang="ja-JP" altLang="en-US" sz="2800" dirty="0">
                <a:solidFill>
                  <a:srgbClr val="FF0000"/>
                </a:solidFill>
              </a:rPr>
              <a:t>によるタリー結果の</a:t>
            </a:r>
            <a:r>
              <a:rPr lang="ja-JP" altLang="en-US" sz="2800" dirty="0" smtClean="0">
                <a:solidFill>
                  <a:srgbClr val="FF0000"/>
                </a:solidFill>
              </a:rPr>
              <a:t>足し合わせ</a:t>
            </a:r>
            <a:endParaRPr lang="en-US" altLang="ja-JP" sz="2800" dirty="0">
              <a:solidFill>
                <a:srgbClr val="FF0000"/>
              </a:solidFill>
            </a:endParaRP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6086" name="Text Box 7"/>
          <p:cNvSpPr txBox="1">
            <a:spLocks noChangeArrowheads="1"/>
          </p:cNvSpPr>
          <p:nvPr/>
        </p:nvSpPr>
        <p:spPr bwMode="auto">
          <a:xfrm>
            <a:off x="3276600" y="6400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Table of contents</a:t>
            </a:r>
          </a:p>
        </p:txBody>
      </p:sp>
      <p:sp>
        <p:nvSpPr>
          <p:cNvPr id="46087"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8F04F683-A845-4572-8638-AC56C5897E01}" type="slidenum">
              <a:rPr lang="en-US" altLang="ja-JP" sz="2400">
                <a:solidFill>
                  <a:srgbClr val="000000"/>
                </a:solidFill>
                <a:latin typeface="Tahoma" pitchFamily="34" charset="0"/>
              </a:rPr>
              <a:pPr algn="ctr" eaLnBrk="1" hangingPunct="1">
                <a:spcBef>
                  <a:spcPct val="50000"/>
                </a:spcBef>
                <a:buFontTx/>
                <a:buNone/>
              </a:pPr>
              <a:t>38</a:t>
            </a:fld>
            <a:endParaRPr lang="en-US" altLang="ja-JP" sz="2400">
              <a:solidFill>
                <a:srgbClr val="000000"/>
              </a:solidFill>
              <a:latin typeface="Tahoma" pitchFamily="34" charset="0"/>
            </a:endParaRPr>
          </a:p>
        </p:txBody>
      </p:sp>
      <p:sp>
        <p:nvSpPr>
          <p:cNvPr id="46088" name="Rectangle 2"/>
          <p:cNvSpPr txBox="1">
            <a:spLocks noChangeArrowheads="1"/>
          </p:cNvSpPr>
          <p:nvPr/>
        </p:nvSpPr>
        <p:spPr bwMode="auto">
          <a:xfrm>
            <a:off x="2681288" y="188913"/>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a:solidFill>
                  <a:srgbClr val="000000"/>
                </a:solidFill>
                <a:latin typeface="Century Gothic" pitchFamily="34" charset="0"/>
              </a:rPr>
              <a:t>実習内容</a:t>
            </a:r>
            <a:endParaRPr lang="en-US" altLang="ja-JP" sz="4800">
              <a:solidFill>
                <a:srgbClr val="000000"/>
              </a:solidFill>
              <a:latin typeface="Century Gothic" pitchFamily="34" charset="0"/>
            </a:endParaRPr>
          </a:p>
        </p:txBody>
      </p:sp>
    </p:spTree>
    <p:extLst>
      <p:ext uri="{BB962C8B-B14F-4D97-AF65-F5344CB8AC3E}">
        <p14:creationId xmlns:p14="http://schemas.microsoft.com/office/powerpoint/2010/main" val="377000018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1205"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E5DC43FF-6171-43B0-A714-063D7B6A2123}" type="slidenum">
              <a:rPr lang="en-US" altLang="ja-JP" sz="2400">
                <a:solidFill>
                  <a:srgbClr val="000000"/>
                </a:solidFill>
                <a:latin typeface="Tahoma" pitchFamily="34" charset="0"/>
              </a:rPr>
              <a:pPr algn="ctr" eaLnBrk="1" hangingPunct="1">
                <a:spcBef>
                  <a:spcPct val="50000"/>
                </a:spcBef>
                <a:buFontTx/>
                <a:buNone/>
              </a:pPr>
              <a:t>39</a:t>
            </a:fld>
            <a:endParaRPr lang="en-US" altLang="ja-JP" sz="2400">
              <a:solidFill>
                <a:srgbClr val="000000"/>
              </a:solidFill>
              <a:latin typeface="Tahoma" pitchFamily="34" charset="0"/>
            </a:endParaRPr>
          </a:p>
        </p:txBody>
      </p:sp>
      <p:sp>
        <p:nvSpPr>
          <p:cNvPr id="51208" name="テキスト ボックス 8"/>
          <p:cNvSpPr txBox="1">
            <a:spLocks noChangeArrowheads="1"/>
          </p:cNvSpPr>
          <p:nvPr/>
        </p:nvSpPr>
        <p:spPr bwMode="auto">
          <a:xfrm>
            <a:off x="755576" y="886312"/>
            <a:ext cx="7629351"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err="1" smtClean="0">
                <a:solidFill>
                  <a:srgbClr val="000000"/>
                </a:solidFill>
              </a:rPr>
              <a:t>Sumtally</a:t>
            </a:r>
            <a:r>
              <a:rPr lang="ja-JP" altLang="en-US" sz="2400" dirty="0" smtClean="0">
                <a:solidFill>
                  <a:srgbClr val="000000"/>
                </a:solidFill>
              </a:rPr>
              <a:t>機能を使って</a:t>
            </a:r>
            <a:r>
              <a:rPr lang="en-US" altLang="ja-JP" sz="2400" dirty="0" smtClean="0">
                <a:solidFill>
                  <a:srgbClr val="000000"/>
                </a:solidFill>
              </a:rPr>
              <a:t>176</a:t>
            </a:r>
            <a:r>
              <a:rPr lang="ja-JP" altLang="en-US" sz="2400" dirty="0" smtClean="0">
                <a:solidFill>
                  <a:srgbClr val="000000"/>
                </a:solidFill>
              </a:rPr>
              <a:t>個のタリー結果を足し合わせ、</a:t>
            </a:r>
            <a:r>
              <a:rPr lang="en-US" altLang="ja-JP" sz="2400" dirty="0" smtClean="0">
                <a:solidFill>
                  <a:srgbClr val="000000"/>
                </a:solidFill>
              </a:rPr>
              <a:t>VMAT</a:t>
            </a:r>
            <a:r>
              <a:rPr lang="ja-JP" altLang="en-US" sz="2400" dirty="0" err="1" smtClean="0">
                <a:solidFill>
                  <a:srgbClr val="000000"/>
                </a:solidFill>
              </a:rPr>
              <a:t>を模</a:t>
            </a:r>
            <a:r>
              <a:rPr lang="ja-JP" altLang="en-US" sz="2400" dirty="0" smtClean="0">
                <a:solidFill>
                  <a:srgbClr val="000000"/>
                </a:solidFill>
              </a:rPr>
              <a:t>擬した水ファントム中の吸収線量を求めましょう。</a:t>
            </a:r>
            <a:endParaRPr lang="ja-JP" altLang="en-US" sz="2400" dirty="0">
              <a:solidFill>
                <a:srgbClr val="000000"/>
              </a:solidFill>
            </a:endParaRPr>
          </a:p>
        </p:txBody>
      </p:sp>
      <p:sp>
        <p:nvSpPr>
          <p:cNvPr id="33" name="Rectangle 2"/>
          <p:cNvSpPr txBox="1">
            <a:spLocks noChangeArrowheads="1"/>
          </p:cNvSpPr>
          <p:nvPr/>
        </p:nvSpPr>
        <p:spPr bwMode="auto">
          <a:xfrm>
            <a:off x="570706" y="-99392"/>
            <a:ext cx="81057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en-US" altLang="ja-JP" sz="3600" dirty="0" err="1" smtClean="0">
                <a:solidFill>
                  <a:srgbClr val="000000"/>
                </a:solidFill>
                <a:latin typeface="Century Gothic" pitchFamily="34" charset="0"/>
              </a:rPr>
              <a:t>Sumtally</a:t>
            </a:r>
            <a:r>
              <a:rPr lang="ja-JP" altLang="en-US" sz="3600" dirty="0" smtClean="0">
                <a:solidFill>
                  <a:srgbClr val="000000"/>
                </a:solidFill>
                <a:latin typeface="Century Gothic" pitchFamily="34" charset="0"/>
              </a:rPr>
              <a:t>によるタリー結果の足し合わせ</a:t>
            </a:r>
            <a:endParaRPr lang="en-US" altLang="ja-JP" sz="3600" dirty="0">
              <a:solidFill>
                <a:srgbClr val="000000"/>
              </a:solidFill>
              <a:latin typeface="Century Gothic" pitchFamily="34" charset="0"/>
            </a:endParaRPr>
          </a:p>
        </p:txBody>
      </p:sp>
      <p:sp>
        <p:nvSpPr>
          <p:cNvPr id="22" name="Text Box 7"/>
          <p:cNvSpPr txBox="1">
            <a:spLocks noChangeArrowheads="1"/>
          </p:cNvSpPr>
          <p:nvPr/>
        </p:nvSpPr>
        <p:spPr bwMode="auto">
          <a:xfrm>
            <a:off x="3276600" y="6400800"/>
            <a:ext cx="2808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50000"/>
              </a:spcBef>
              <a:buFontTx/>
              <a:buNone/>
            </a:pPr>
            <a:r>
              <a:rPr lang="en-US" altLang="ja-JP" sz="2400" dirty="0" err="1" smtClean="0">
                <a:solidFill>
                  <a:srgbClr val="000000"/>
                </a:solidFill>
                <a:latin typeface="Tahoma" pitchFamily="34" charset="0"/>
              </a:rPr>
              <a:t>Sumtally</a:t>
            </a:r>
            <a:endParaRPr lang="en-US" altLang="ja-JP" sz="2400" dirty="0">
              <a:solidFill>
                <a:srgbClr val="000000"/>
              </a:solidFill>
              <a:latin typeface="Tahoma" pitchFamily="34" charset="0"/>
            </a:endParaRPr>
          </a:p>
        </p:txBody>
      </p:sp>
      <p:sp>
        <p:nvSpPr>
          <p:cNvPr id="9" name="テキスト ボックス 29"/>
          <p:cNvSpPr txBox="1">
            <a:spLocks noChangeArrowheads="1"/>
          </p:cNvSpPr>
          <p:nvPr/>
        </p:nvSpPr>
        <p:spPr bwMode="auto">
          <a:xfrm>
            <a:off x="1332706" y="1717309"/>
            <a:ext cx="66960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pPr>
            <a:r>
              <a:rPr lang="en-US" altLang="ja-JP" sz="2400" dirty="0">
                <a:solidFill>
                  <a:srgbClr val="000000"/>
                </a:solidFill>
              </a:rPr>
              <a:t>[parameters]</a:t>
            </a:r>
            <a:r>
              <a:rPr lang="ja-JP" altLang="en-US" sz="2400" dirty="0">
                <a:solidFill>
                  <a:srgbClr val="000000"/>
                </a:solidFill>
              </a:rPr>
              <a:t>セクションにおいて</a:t>
            </a:r>
            <a:r>
              <a:rPr lang="en-US" altLang="ja-JP" sz="2400" dirty="0" err="1">
                <a:solidFill>
                  <a:srgbClr val="000000"/>
                </a:solidFill>
              </a:rPr>
              <a:t>icntl</a:t>
            </a:r>
            <a:r>
              <a:rPr lang="ja-JP" altLang="en-US" sz="2400" dirty="0">
                <a:solidFill>
                  <a:srgbClr val="000000"/>
                </a:solidFill>
              </a:rPr>
              <a:t>を</a:t>
            </a:r>
            <a:r>
              <a:rPr lang="en-US" altLang="ja-JP" sz="2400" dirty="0">
                <a:solidFill>
                  <a:srgbClr val="000000"/>
                </a:solidFill>
              </a:rPr>
              <a:t>13</a:t>
            </a:r>
            <a:r>
              <a:rPr lang="ja-JP" altLang="en-US" sz="2400" dirty="0">
                <a:solidFill>
                  <a:srgbClr val="000000"/>
                </a:solidFill>
              </a:rPr>
              <a:t>とする</a:t>
            </a:r>
            <a:endParaRPr lang="en-US" altLang="ja-JP" sz="2400" dirty="0">
              <a:solidFill>
                <a:srgbClr val="000000"/>
              </a:solidFill>
            </a:endParaRPr>
          </a:p>
          <a:p>
            <a:pPr eaLnBrk="1" hangingPunct="1">
              <a:spcBef>
                <a:spcPct val="0"/>
              </a:spcBef>
            </a:pPr>
            <a:r>
              <a:rPr lang="en-US" altLang="ja-JP" sz="2400" dirty="0" smtClean="0">
                <a:solidFill>
                  <a:srgbClr val="000000"/>
                </a:solidFill>
              </a:rPr>
              <a:t>[</a:t>
            </a:r>
            <a:r>
              <a:rPr lang="en-US" altLang="ja-JP" sz="2400" dirty="0">
                <a:solidFill>
                  <a:srgbClr val="000000"/>
                </a:solidFill>
              </a:rPr>
              <a:t>t-deposit]</a:t>
            </a:r>
            <a:r>
              <a:rPr lang="ja-JP" altLang="en-US" sz="2400" dirty="0">
                <a:solidFill>
                  <a:srgbClr val="000000"/>
                </a:solidFill>
              </a:rPr>
              <a:t>の最後で</a:t>
            </a:r>
            <a:r>
              <a:rPr lang="en-US" altLang="ja-JP" sz="2400" dirty="0" err="1">
                <a:solidFill>
                  <a:srgbClr val="000000"/>
                </a:solidFill>
              </a:rPr>
              <a:t>sumtally.inp</a:t>
            </a:r>
            <a:r>
              <a:rPr lang="ja-JP" altLang="en-US" sz="2400" dirty="0">
                <a:solidFill>
                  <a:srgbClr val="000000"/>
                </a:solidFill>
              </a:rPr>
              <a:t>を</a:t>
            </a:r>
            <a:r>
              <a:rPr lang="en-US" altLang="ja-JP" sz="2400" dirty="0" err="1">
                <a:solidFill>
                  <a:srgbClr val="000000"/>
                </a:solidFill>
              </a:rPr>
              <a:t>infl</a:t>
            </a:r>
            <a:r>
              <a:rPr lang="ja-JP" altLang="en-US" sz="2400" dirty="0">
                <a:solidFill>
                  <a:srgbClr val="000000"/>
                </a:solidFill>
              </a:rPr>
              <a:t>コマンドを用いることで</a:t>
            </a:r>
            <a:r>
              <a:rPr lang="en-US" altLang="ja-JP" sz="2400" dirty="0" err="1">
                <a:solidFill>
                  <a:srgbClr val="000000"/>
                </a:solidFill>
              </a:rPr>
              <a:t>sumtally</a:t>
            </a:r>
            <a:r>
              <a:rPr lang="en-US" altLang="ja-JP" sz="2400" dirty="0">
                <a:solidFill>
                  <a:srgbClr val="000000"/>
                </a:solidFill>
              </a:rPr>
              <a:t> subsection</a:t>
            </a:r>
            <a:r>
              <a:rPr lang="ja-JP" altLang="en-US" sz="2400" dirty="0">
                <a:solidFill>
                  <a:srgbClr val="000000"/>
                </a:solidFill>
              </a:rPr>
              <a:t>を設定</a:t>
            </a:r>
            <a:r>
              <a:rPr lang="ja-JP" altLang="en-US" sz="2400" dirty="0" smtClean="0">
                <a:solidFill>
                  <a:srgbClr val="000000"/>
                </a:solidFill>
              </a:rPr>
              <a:t>する</a:t>
            </a:r>
            <a:endParaRPr lang="en-US" altLang="ja-JP" sz="2400" dirty="0" smtClean="0">
              <a:solidFill>
                <a:srgbClr val="000000"/>
              </a:solidFill>
            </a:endParaRPr>
          </a:p>
          <a:p>
            <a:pPr eaLnBrk="1" hangingPunct="1">
              <a:spcBef>
                <a:spcPct val="0"/>
              </a:spcBef>
            </a:pPr>
            <a:r>
              <a:rPr lang="en-US" altLang="ja-JP" sz="2400" dirty="0" smtClean="0">
                <a:solidFill>
                  <a:srgbClr val="000000"/>
                </a:solidFill>
              </a:rPr>
              <a:t>PHITS</a:t>
            </a:r>
            <a:r>
              <a:rPr lang="ja-JP" altLang="en-US" sz="2400" dirty="0" smtClean="0">
                <a:solidFill>
                  <a:srgbClr val="000000"/>
                </a:solidFill>
              </a:rPr>
              <a:t>を実行</a:t>
            </a:r>
            <a:endParaRPr lang="en-US" altLang="ja-JP" sz="2400" dirty="0">
              <a:solidFill>
                <a:srgbClr val="000000"/>
              </a:solidFill>
            </a:endParaRPr>
          </a:p>
        </p:txBody>
      </p:sp>
      <p:sp>
        <p:nvSpPr>
          <p:cNvPr id="10" name="Text Box 1030"/>
          <p:cNvSpPr txBox="1">
            <a:spLocks noChangeArrowheads="1"/>
          </p:cNvSpPr>
          <p:nvPr/>
        </p:nvSpPr>
        <p:spPr bwMode="auto">
          <a:xfrm>
            <a:off x="570706" y="3390341"/>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11" name="Text Box 1031"/>
          <p:cNvSpPr txBox="1">
            <a:spLocks noChangeArrowheads="1"/>
          </p:cNvSpPr>
          <p:nvPr/>
        </p:nvSpPr>
        <p:spPr bwMode="auto">
          <a:xfrm>
            <a:off x="755576" y="3914858"/>
            <a:ext cx="1941983" cy="2075078"/>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1400" dirty="0">
                <a:solidFill>
                  <a:srgbClr val="000000"/>
                </a:solidFill>
                <a:latin typeface="Tahoma" pitchFamily="34" charset="0"/>
              </a:rPr>
              <a:t>[ P a r a m e t e r s ]</a:t>
            </a:r>
          </a:p>
          <a:p>
            <a:pPr eaLnBrk="1" hangingPunct="1">
              <a:spcBef>
                <a:spcPct val="0"/>
              </a:spcBef>
              <a:buFontTx/>
              <a:buNone/>
            </a:pPr>
            <a:r>
              <a:rPr lang="en-US" altLang="ja-JP" sz="1400" dirty="0" err="1" smtClean="0">
                <a:solidFill>
                  <a:srgbClr val="000000"/>
                </a:solidFill>
                <a:latin typeface="Tahoma" pitchFamily="34" charset="0"/>
              </a:rPr>
              <a:t>icntl</a:t>
            </a: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  </a:t>
            </a:r>
            <a:r>
              <a:rPr lang="en-US" altLang="ja-JP" sz="1400" dirty="0" smtClean="0">
                <a:solidFill>
                  <a:srgbClr val="FF0000"/>
                </a:solidFill>
                <a:latin typeface="Tahoma" pitchFamily="34" charset="0"/>
              </a:rPr>
              <a:t>13</a:t>
            </a:r>
          </a:p>
          <a:p>
            <a:pPr eaLnBrk="1" hangingPunct="1">
              <a:spcBef>
                <a:spcPct val="0"/>
              </a:spcBef>
              <a:buFontTx/>
              <a:buNone/>
            </a:pPr>
            <a:r>
              <a:rPr lang="en-US" altLang="ja-JP" sz="1400" dirty="0" err="1" smtClean="0">
                <a:solidFill>
                  <a:srgbClr val="000000"/>
                </a:solidFill>
                <a:latin typeface="Tahoma" pitchFamily="34" charset="0"/>
              </a:rPr>
              <a:t>maxcas</a:t>
            </a: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 </a:t>
            </a:r>
            <a:r>
              <a:rPr lang="en-US" altLang="ja-JP" sz="1400" dirty="0" smtClean="0">
                <a:solidFill>
                  <a:srgbClr val="000000"/>
                </a:solidFill>
                <a:latin typeface="Tahoma" pitchFamily="34" charset="0"/>
              </a:rPr>
              <a:t> 1000</a:t>
            </a:r>
          </a:p>
          <a:p>
            <a:pPr eaLnBrk="1" hangingPunct="1">
              <a:spcBef>
                <a:spcPct val="0"/>
              </a:spcBef>
              <a:buFontTx/>
              <a:buNone/>
            </a:pPr>
            <a:r>
              <a:rPr lang="en-US" altLang="ja-JP" sz="1400" dirty="0" err="1" smtClean="0">
                <a:solidFill>
                  <a:srgbClr val="000000"/>
                </a:solidFill>
                <a:latin typeface="Tahoma" pitchFamily="34" charset="0"/>
              </a:rPr>
              <a:t>maxbch</a:t>
            </a: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  </a:t>
            </a:r>
            <a:r>
              <a:rPr lang="en-US" altLang="ja-JP" sz="1400" dirty="0" smtClean="0">
                <a:solidFill>
                  <a:srgbClr val="000000"/>
                </a:solidFill>
                <a:latin typeface="Tahoma" pitchFamily="34" charset="0"/>
              </a:rPr>
              <a:t>1</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a:t>
            </a:r>
            <a:r>
              <a:rPr lang="en-US" altLang="ja-JP" sz="1400" dirty="0">
                <a:solidFill>
                  <a:srgbClr val="000000"/>
                </a:solidFill>
                <a:latin typeface="Tahoma" pitchFamily="34" charset="0"/>
              </a:rPr>
              <a:t>T - Deposit </a:t>
            </a:r>
            <a:r>
              <a:rPr lang="en-US" altLang="ja-JP" sz="1400" dirty="0" smtClean="0">
                <a:solidFill>
                  <a:srgbClr val="000000"/>
                </a:solidFill>
                <a:latin typeface="Tahoma" pitchFamily="34" charset="0"/>
              </a:rPr>
              <a:t>]</a:t>
            </a:r>
          </a:p>
          <a:p>
            <a:pPr eaLnBrk="1" hangingPunct="1">
              <a:spcBef>
                <a:spcPct val="0"/>
              </a:spcBef>
              <a:buFontTx/>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smtClean="0">
                <a:solidFill>
                  <a:srgbClr val="000000"/>
                </a:solidFill>
                <a:latin typeface="Tahoma" pitchFamily="34" charset="0"/>
              </a:rPr>
              <a:t> </a:t>
            </a:r>
            <a:r>
              <a:rPr lang="en-US" altLang="ja-JP" sz="1400" dirty="0" err="1">
                <a:solidFill>
                  <a:srgbClr val="000000"/>
                </a:solidFill>
                <a:latin typeface="Tahoma" pitchFamily="34" charset="0"/>
              </a:rPr>
              <a:t>trcl</a:t>
            </a:r>
            <a:r>
              <a:rPr lang="en-US" altLang="ja-JP" sz="1400" dirty="0">
                <a:solidFill>
                  <a:srgbClr val="000000"/>
                </a:solidFill>
                <a:latin typeface="Tahoma" pitchFamily="34" charset="0"/>
              </a:rPr>
              <a:t> = 1</a:t>
            </a:r>
          </a:p>
          <a:p>
            <a:pPr eaLnBrk="1" hangingPunct="1">
              <a:spcBef>
                <a:spcPct val="0"/>
              </a:spcBef>
              <a:buFontTx/>
              <a:buNone/>
            </a:pPr>
            <a:r>
              <a:rPr lang="en-US" altLang="ja-JP" sz="1400" dirty="0" err="1">
                <a:solidFill>
                  <a:srgbClr val="000000"/>
                </a:solidFill>
                <a:latin typeface="Tahoma" pitchFamily="34" charset="0"/>
              </a:rPr>
              <a:t>infl</a:t>
            </a: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sumtally.inp</a:t>
            </a:r>
            <a:r>
              <a:rPr lang="en-US" altLang="ja-JP" sz="1400" dirty="0" smtClean="0">
                <a:solidFill>
                  <a:srgbClr val="000000"/>
                </a:solidFill>
                <a:latin typeface="Tahoma" pitchFamily="34" charset="0"/>
              </a:rPr>
              <a:t>}</a:t>
            </a:r>
          </a:p>
          <a:p>
            <a:pPr eaLnBrk="1" hangingPunct="1">
              <a:spcBef>
                <a:spcPct val="0"/>
              </a:spcBef>
              <a:buFontTx/>
              <a:buNone/>
            </a:pPr>
            <a:endParaRPr lang="en-US" altLang="ja-JP" sz="1400" dirty="0">
              <a:solidFill>
                <a:srgbClr val="000000"/>
              </a:solidFill>
              <a:latin typeface="Tahoma" pitchFamily="34" charset="0"/>
            </a:endParaRPr>
          </a:p>
        </p:txBody>
      </p:sp>
      <p:sp>
        <p:nvSpPr>
          <p:cNvPr id="12" name="Text Box 1031"/>
          <p:cNvSpPr txBox="1">
            <a:spLocks noChangeArrowheads="1"/>
          </p:cNvSpPr>
          <p:nvPr/>
        </p:nvSpPr>
        <p:spPr bwMode="auto">
          <a:xfrm>
            <a:off x="3059832" y="3914858"/>
            <a:ext cx="3853606" cy="2015456"/>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1400" dirty="0" err="1">
                <a:solidFill>
                  <a:srgbClr val="000000"/>
                </a:solidFill>
                <a:latin typeface="Tahoma" pitchFamily="34" charset="0"/>
              </a:rPr>
              <a:t>sumtally</a:t>
            </a:r>
            <a:r>
              <a:rPr lang="en-US" altLang="ja-JP" sz="1400" dirty="0">
                <a:solidFill>
                  <a:srgbClr val="000000"/>
                </a:solidFill>
                <a:latin typeface="Tahoma" pitchFamily="34" charset="0"/>
              </a:rPr>
              <a:t> start </a:t>
            </a:r>
          </a:p>
          <a:p>
            <a:pPr eaLnBrk="1" hangingPunct="1">
              <a:spcBef>
                <a:spcPct val="0"/>
              </a:spcBef>
              <a:buFontTx/>
              <a:buNone/>
            </a:pPr>
            <a:r>
              <a:rPr lang="en-US" altLang="ja-JP" sz="1400" dirty="0" err="1">
                <a:solidFill>
                  <a:srgbClr val="000000"/>
                </a:solidFill>
                <a:latin typeface="Tahoma" pitchFamily="34" charset="0"/>
              </a:rPr>
              <a:t>isumtally</a:t>
            </a:r>
            <a:r>
              <a:rPr lang="en-US" altLang="ja-JP" sz="1400" dirty="0">
                <a:solidFill>
                  <a:srgbClr val="000000"/>
                </a:solidFill>
                <a:latin typeface="Tahoma" pitchFamily="34" charset="0"/>
              </a:rPr>
              <a:t> = 2 </a:t>
            </a:r>
          </a:p>
          <a:p>
            <a:pPr eaLnBrk="1" hangingPunct="1">
              <a:spcBef>
                <a:spcPct val="0"/>
              </a:spcBef>
              <a:buFontTx/>
              <a:buNone/>
            </a:pPr>
            <a:r>
              <a:rPr lang="en-US" altLang="ja-JP" sz="1400" dirty="0" err="1">
                <a:solidFill>
                  <a:srgbClr val="000000"/>
                </a:solidFill>
                <a:latin typeface="Tahoma" pitchFamily="34" charset="0"/>
              </a:rPr>
              <a:t>sfile</a:t>
            </a:r>
            <a:r>
              <a:rPr lang="en-US" altLang="ja-JP" sz="1400" dirty="0">
                <a:solidFill>
                  <a:srgbClr val="000000"/>
                </a:solidFill>
                <a:latin typeface="Tahoma" pitchFamily="34" charset="0"/>
              </a:rPr>
              <a:t> = </a:t>
            </a:r>
            <a:r>
              <a:rPr lang="en-US" altLang="ja-JP" sz="1400" dirty="0" err="1">
                <a:solidFill>
                  <a:srgbClr val="000000"/>
                </a:solidFill>
                <a:latin typeface="Tahoma" pitchFamily="34" charset="0"/>
              </a:rPr>
              <a:t>result.out</a:t>
            </a:r>
            <a:r>
              <a:rPr lang="en-US" altLang="ja-JP" sz="1400" dirty="0">
                <a:solidFill>
                  <a:srgbClr val="000000"/>
                </a:solidFill>
                <a:latin typeface="Tahoma" pitchFamily="34" charset="0"/>
              </a:rPr>
              <a:t> </a:t>
            </a:r>
          </a:p>
          <a:p>
            <a:pPr eaLnBrk="1" hangingPunct="1">
              <a:spcBef>
                <a:spcPct val="0"/>
              </a:spcBef>
              <a:buFontTx/>
              <a:buNone/>
            </a:pPr>
            <a:r>
              <a:rPr lang="en-US" altLang="ja-JP" sz="1400" dirty="0" err="1">
                <a:solidFill>
                  <a:srgbClr val="000000"/>
                </a:solidFill>
                <a:latin typeface="Tahoma" pitchFamily="34" charset="0"/>
              </a:rPr>
              <a:t>sumfactor</a:t>
            </a:r>
            <a:r>
              <a:rPr lang="en-US" altLang="ja-JP" sz="1400" dirty="0">
                <a:solidFill>
                  <a:srgbClr val="000000"/>
                </a:solidFill>
                <a:latin typeface="Tahoma" pitchFamily="34" charset="0"/>
              </a:rPr>
              <a:t> = 1.0 </a:t>
            </a:r>
          </a:p>
          <a:p>
            <a:pPr eaLnBrk="1" hangingPunct="1">
              <a:spcBef>
                <a:spcPct val="0"/>
              </a:spcBef>
              <a:buFontTx/>
              <a:buNone/>
            </a:pPr>
            <a:r>
              <a:rPr lang="en-US" altLang="ja-JP" sz="1400" dirty="0" err="1">
                <a:solidFill>
                  <a:srgbClr val="000000"/>
                </a:solidFill>
                <a:latin typeface="Tahoma" pitchFamily="34" charset="0"/>
              </a:rPr>
              <a:t>nfile</a:t>
            </a:r>
            <a:r>
              <a:rPr lang="en-US" altLang="ja-JP" sz="1400" dirty="0">
                <a:solidFill>
                  <a:srgbClr val="000000"/>
                </a:solidFill>
                <a:latin typeface="Tahoma" pitchFamily="34" charset="0"/>
              </a:rPr>
              <a:t> = 176 </a:t>
            </a:r>
          </a:p>
          <a:p>
            <a:pPr eaLnBrk="1" hangingPunct="1">
              <a:spcBef>
                <a:spcPct val="0"/>
              </a:spcBef>
              <a:buFontTx/>
              <a:buNone/>
            </a:pPr>
            <a:r>
              <a:rPr lang="en-US" altLang="ja-JP" sz="1400" dirty="0">
                <a:solidFill>
                  <a:srgbClr val="000000"/>
                </a:solidFill>
                <a:latin typeface="Tahoma" pitchFamily="34" charset="0"/>
              </a:rPr>
              <a:t>output/deposit_target-1.out  0.00174-0.00000 </a:t>
            </a:r>
          </a:p>
          <a:p>
            <a:pPr eaLnBrk="1" hangingPunct="1">
              <a:spcBef>
                <a:spcPct val="0"/>
              </a:spcBef>
              <a:buFontTx/>
              <a:buNone/>
            </a:pPr>
            <a:r>
              <a:rPr lang="en-US" altLang="ja-JP" sz="1400" dirty="0">
                <a:solidFill>
                  <a:srgbClr val="000000"/>
                </a:solidFill>
                <a:latin typeface="Tahoma" pitchFamily="34" charset="0"/>
              </a:rPr>
              <a:t>output/deposit_target-2.out  0.00584-0.00174 </a:t>
            </a:r>
          </a:p>
          <a:p>
            <a:pPr eaLnBrk="1" hangingPunct="1">
              <a:spcBef>
                <a:spcPct val="0"/>
              </a:spcBef>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err="1" smtClean="0">
                <a:solidFill>
                  <a:srgbClr val="000000"/>
                </a:solidFill>
                <a:latin typeface="Tahoma" pitchFamily="34" charset="0"/>
              </a:rPr>
              <a:t>sumtally</a:t>
            </a:r>
            <a:r>
              <a:rPr lang="en-US" altLang="ja-JP" sz="1400" dirty="0" smtClean="0">
                <a:solidFill>
                  <a:srgbClr val="000000"/>
                </a:solidFill>
                <a:latin typeface="Tahoma" pitchFamily="34" charset="0"/>
              </a:rPr>
              <a:t> </a:t>
            </a:r>
            <a:r>
              <a:rPr lang="en-US" altLang="ja-JP" sz="1400" dirty="0">
                <a:solidFill>
                  <a:srgbClr val="000000"/>
                </a:solidFill>
                <a:latin typeface="Tahoma" pitchFamily="34" charset="0"/>
              </a:rPr>
              <a:t>end </a:t>
            </a:r>
          </a:p>
        </p:txBody>
      </p:sp>
      <p:sp>
        <p:nvSpPr>
          <p:cNvPr id="13" name="Text Box 1030"/>
          <p:cNvSpPr txBox="1">
            <a:spLocks noChangeArrowheads="1"/>
          </p:cNvSpPr>
          <p:nvPr/>
        </p:nvSpPr>
        <p:spPr bwMode="auto">
          <a:xfrm>
            <a:off x="2915816" y="3390341"/>
            <a:ext cx="1550987"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2000" dirty="0" err="1">
                <a:solidFill>
                  <a:srgbClr val="000000"/>
                </a:solidFill>
                <a:latin typeface="Tahoma" pitchFamily="34" charset="0"/>
              </a:rPr>
              <a:t>Sumtally.inp</a:t>
            </a:r>
            <a:endParaRPr lang="en-US" altLang="ja-JP" sz="2000" dirty="0">
              <a:solidFill>
                <a:srgbClr val="000000"/>
              </a:solidFill>
              <a:latin typeface="Tahoma" pitchFamily="34" charset="0"/>
            </a:endParaRPr>
          </a:p>
        </p:txBody>
      </p:sp>
      <p:cxnSp>
        <p:nvCxnSpPr>
          <p:cNvPr id="14" name="直線コネクタ 13"/>
          <p:cNvCxnSpPr>
            <a:endCxn id="17" idx="1"/>
          </p:cNvCxnSpPr>
          <p:nvPr/>
        </p:nvCxnSpPr>
        <p:spPr>
          <a:xfrm flipV="1">
            <a:off x="4094507" y="4605784"/>
            <a:ext cx="2148434" cy="330537"/>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a:off x="6724401" y="5041776"/>
            <a:ext cx="433388" cy="59494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000000"/>
              </a:solidFill>
            </a:endParaRPr>
          </a:p>
        </p:txBody>
      </p:sp>
      <p:sp>
        <p:nvSpPr>
          <p:cNvPr id="16" name="テキスト ボックス 25"/>
          <p:cNvSpPr txBox="1">
            <a:spLocks noChangeArrowheads="1"/>
          </p:cNvSpPr>
          <p:nvPr/>
        </p:nvSpPr>
        <p:spPr bwMode="auto">
          <a:xfrm>
            <a:off x="7157789" y="4970825"/>
            <a:ext cx="1868291" cy="1015663"/>
          </a:xfrm>
          <a:prstGeom prst="rect">
            <a:avLst/>
          </a:prstGeom>
          <a:solidFill>
            <a:schemeClr val="bg1"/>
          </a:solidFill>
          <a:ln w="19050">
            <a:solidFill>
              <a:srgbClr val="FF0000"/>
            </a:solid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000">
                <a:solidFill>
                  <a:srgbClr val="000000"/>
                </a:solidFill>
              </a:rPr>
              <a:t>足し合わせるファイル名と重み付けの値</a:t>
            </a:r>
          </a:p>
        </p:txBody>
      </p:sp>
      <p:sp>
        <p:nvSpPr>
          <p:cNvPr id="17" name="テキスト ボックス 25"/>
          <p:cNvSpPr txBox="1">
            <a:spLocks noChangeArrowheads="1"/>
          </p:cNvSpPr>
          <p:nvPr/>
        </p:nvSpPr>
        <p:spPr bwMode="auto">
          <a:xfrm>
            <a:off x="6242941" y="4405759"/>
            <a:ext cx="2835275" cy="400050"/>
          </a:xfrm>
          <a:prstGeom prst="rect">
            <a:avLst/>
          </a:prstGeom>
          <a:solidFill>
            <a:schemeClr val="bg1"/>
          </a:solidFill>
          <a:ln w="19050">
            <a:solidFill>
              <a:srgbClr val="FF0000"/>
            </a:solidFill>
            <a:miter lim="800000"/>
            <a:headEnd/>
            <a:tailEnd/>
          </a:ln>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000">
                <a:solidFill>
                  <a:srgbClr val="000000"/>
                </a:solidFill>
              </a:rPr>
              <a:t>足し合わせるファイル数</a:t>
            </a:r>
          </a:p>
        </p:txBody>
      </p:sp>
      <p:cxnSp>
        <p:nvCxnSpPr>
          <p:cNvPr id="18" name="直線コネクタ 17"/>
          <p:cNvCxnSpPr>
            <a:endCxn id="19" idx="1"/>
          </p:cNvCxnSpPr>
          <p:nvPr/>
        </p:nvCxnSpPr>
        <p:spPr>
          <a:xfrm flipV="1">
            <a:off x="4513582" y="3399307"/>
            <a:ext cx="1714502" cy="1054650"/>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9" name="テキスト ボックス 25"/>
          <p:cNvSpPr txBox="1">
            <a:spLocks noChangeArrowheads="1"/>
          </p:cNvSpPr>
          <p:nvPr/>
        </p:nvSpPr>
        <p:spPr bwMode="auto">
          <a:xfrm>
            <a:off x="6228084" y="3046088"/>
            <a:ext cx="2448372" cy="706438"/>
          </a:xfrm>
          <a:prstGeom prst="rect">
            <a:avLst/>
          </a:prstGeom>
          <a:solidFill>
            <a:schemeClr val="bg1"/>
          </a:solidFill>
          <a:ln w="19050">
            <a:solidFill>
              <a:srgbClr val="FF0000"/>
            </a:solid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000" dirty="0">
                <a:solidFill>
                  <a:srgbClr val="000000"/>
                </a:solidFill>
              </a:rPr>
              <a:t>足し合わせた結果のファイル名</a:t>
            </a:r>
          </a:p>
        </p:txBody>
      </p:sp>
      <p:cxnSp>
        <p:nvCxnSpPr>
          <p:cNvPr id="20" name="直線コネクタ 19"/>
          <p:cNvCxnSpPr>
            <a:endCxn id="21" idx="1"/>
          </p:cNvCxnSpPr>
          <p:nvPr/>
        </p:nvCxnSpPr>
        <p:spPr>
          <a:xfrm flipV="1">
            <a:off x="4466803" y="4191447"/>
            <a:ext cx="1776138" cy="496764"/>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1" name="テキスト ボックス 25"/>
          <p:cNvSpPr txBox="1">
            <a:spLocks noChangeArrowheads="1"/>
          </p:cNvSpPr>
          <p:nvPr/>
        </p:nvSpPr>
        <p:spPr bwMode="auto">
          <a:xfrm>
            <a:off x="6242941" y="3991422"/>
            <a:ext cx="1503363" cy="400050"/>
          </a:xfrm>
          <a:prstGeom prst="rect">
            <a:avLst/>
          </a:prstGeom>
          <a:solidFill>
            <a:schemeClr val="bg1"/>
          </a:solidFill>
          <a:ln w="19050">
            <a:solidFill>
              <a:srgbClr val="FF0000"/>
            </a:solidFill>
            <a:miter lim="800000"/>
            <a:headEnd/>
            <a:tailEnd/>
          </a:ln>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000">
                <a:solidFill>
                  <a:srgbClr val="000000"/>
                </a:solidFill>
              </a:rPr>
              <a:t>規格化定数</a:t>
            </a:r>
          </a:p>
        </p:txBody>
      </p:sp>
      <p:cxnSp>
        <p:nvCxnSpPr>
          <p:cNvPr id="27" name="直線コネクタ 26"/>
          <p:cNvCxnSpPr/>
          <p:nvPr/>
        </p:nvCxnSpPr>
        <p:spPr>
          <a:xfrm flipV="1">
            <a:off x="2359552" y="3790451"/>
            <a:ext cx="556264" cy="1846267"/>
          </a:xfrm>
          <a:prstGeom prst="line">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214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051"/>
          <p:cNvSpPr>
            <a:spLocks noChangeArrowheads="1"/>
          </p:cNvSpPr>
          <p:nvPr/>
        </p:nvSpPr>
        <p:spPr bwMode="auto">
          <a:xfrm>
            <a:off x="879475" y="1475929"/>
            <a:ext cx="7148513" cy="3321223"/>
          </a:xfrm>
          <a:prstGeom prst="roundRect">
            <a:avLst>
              <a:gd name="adj" fmla="val 5560"/>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kumimoji="0" lang="ja-JP" altLang="en-US" sz="2400">
              <a:solidFill>
                <a:srgbClr val="000000"/>
              </a:solidFill>
            </a:endParaRPr>
          </a:p>
        </p:txBody>
      </p:sp>
      <p:sp>
        <p:nvSpPr>
          <p:cNvPr id="46083" name="テキスト ボックス 16"/>
          <p:cNvSpPr txBox="1">
            <a:spLocks noChangeArrowheads="1"/>
          </p:cNvSpPr>
          <p:nvPr/>
        </p:nvSpPr>
        <p:spPr bwMode="auto">
          <a:xfrm>
            <a:off x="1079500" y="1577548"/>
            <a:ext cx="694848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 typeface="Times New Roman" pitchFamily="18" charset="0"/>
              <a:buAutoNum type="arabicPeriod"/>
            </a:pPr>
            <a:r>
              <a:rPr lang="ja-JP" altLang="en-US" sz="2800" dirty="0" smtClean="0">
                <a:solidFill>
                  <a:srgbClr val="FF0000"/>
                </a:solidFill>
              </a:rPr>
              <a:t>線源の準備</a:t>
            </a:r>
            <a:endParaRPr lang="en-US" altLang="ja-JP" sz="2800" dirty="0" smtClean="0">
              <a:solidFill>
                <a:srgbClr val="FF0000"/>
              </a:solidFill>
            </a:endParaRPr>
          </a:p>
          <a:p>
            <a:pPr>
              <a:spcBef>
                <a:spcPct val="0"/>
              </a:spcBef>
              <a:buFont typeface="Times New Roman" pitchFamily="18" charset="0"/>
              <a:buAutoNum type="arabicPeriod"/>
            </a:pPr>
            <a:r>
              <a:rPr lang="ja-JP" altLang="en-US" sz="2800" dirty="0" smtClean="0"/>
              <a:t>体系</a:t>
            </a:r>
            <a:r>
              <a:rPr lang="ja-JP" altLang="en-US" sz="2800" dirty="0"/>
              <a:t>の確認</a:t>
            </a:r>
            <a:endParaRPr lang="en-US" altLang="ja-JP" sz="2800" dirty="0"/>
          </a:p>
          <a:p>
            <a:pPr>
              <a:spcBef>
                <a:spcPct val="0"/>
              </a:spcBef>
              <a:buFont typeface="Times New Roman" pitchFamily="18" charset="0"/>
              <a:buAutoNum type="arabicPeriod"/>
            </a:pPr>
            <a:r>
              <a:rPr lang="ja-JP" altLang="en-US" sz="2800" dirty="0"/>
              <a:t>コリメーターのモデリング</a:t>
            </a:r>
            <a:endParaRPr lang="en-US" altLang="ja-JP" sz="2800" dirty="0"/>
          </a:p>
          <a:p>
            <a:pPr>
              <a:spcBef>
                <a:spcPct val="0"/>
              </a:spcBef>
              <a:buFont typeface="Times New Roman" pitchFamily="18" charset="0"/>
              <a:buAutoNum type="arabicPeriod"/>
            </a:pPr>
            <a:r>
              <a:rPr lang="ja-JP" altLang="en-US" sz="2800" dirty="0">
                <a:solidFill>
                  <a:srgbClr val="000000"/>
                </a:solidFill>
              </a:rPr>
              <a:t>線源の設定</a:t>
            </a:r>
            <a:endParaRPr lang="en-US" altLang="ja-JP" sz="2800" dirty="0">
              <a:solidFill>
                <a:srgbClr val="000000"/>
              </a:solidFill>
            </a:endParaRPr>
          </a:p>
          <a:p>
            <a:pPr>
              <a:spcBef>
                <a:spcPct val="0"/>
              </a:spcBef>
              <a:buFont typeface="Times New Roman" pitchFamily="18" charset="0"/>
              <a:buAutoNum type="arabicPeriod"/>
            </a:pPr>
            <a:r>
              <a:rPr lang="ja-JP" altLang="en-US" sz="2800" dirty="0">
                <a:solidFill>
                  <a:srgbClr val="000000"/>
                </a:solidFill>
              </a:rPr>
              <a:t>吸収線量の空間分布の評価</a:t>
            </a:r>
            <a:endParaRPr lang="en-US" altLang="ja-JP" sz="2800" dirty="0">
              <a:solidFill>
                <a:srgbClr val="000000"/>
              </a:solidFill>
            </a:endParaRPr>
          </a:p>
          <a:p>
            <a:pPr>
              <a:spcBef>
                <a:spcPct val="0"/>
              </a:spcBef>
              <a:buFont typeface="Times New Roman" pitchFamily="18" charset="0"/>
              <a:buAutoNum type="arabicPeriod"/>
            </a:pPr>
            <a:r>
              <a:rPr lang="ja-JP" altLang="en-US" sz="2800" dirty="0">
                <a:solidFill>
                  <a:srgbClr val="000000"/>
                </a:solidFill>
              </a:rPr>
              <a:t>スクリプト言語を用いた</a:t>
            </a:r>
            <a:r>
              <a:rPr lang="en-US" altLang="ja-JP" sz="2800" dirty="0">
                <a:solidFill>
                  <a:srgbClr val="000000"/>
                </a:solidFill>
              </a:rPr>
              <a:t>PHITS</a:t>
            </a:r>
            <a:r>
              <a:rPr lang="ja-JP" altLang="en-US" sz="2800" dirty="0">
                <a:solidFill>
                  <a:srgbClr val="000000"/>
                </a:solidFill>
              </a:rPr>
              <a:t>の連続実行</a:t>
            </a:r>
            <a:endParaRPr lang="en-US" altLang="ja-JP" sz="2800" dirty="0">
              <a:solidFill>
                <a:srgbClr val="000000"/>
              </a:solidFill>
            </a:endParaRPr>
          </a:p>
          <a:p>
            <a:pPr>
              <a:spcBef>
                <a:spcPct val="0"/>
              </a:spcBef>
              <a:buFont typeface="Times New Roman" pitchFamily="18" charset="0"/>
              <a:buAutoNum type="arabicPeriod"/>
            </a:pPr>
            <a:r>
              <a:rPr lang="en-US" altLang="ja-JP" sz="2800" dirty="0" err="1" smtClean="0">
                <a:solidFill>
                  <a:srgbClr val="000000"/>
                </a:solidFill>
              </a:rPr>
              <a:t>Sumtally</a:t>
            </a:r>
            <a:r>
              <a:rPr lang="ja-JP" altLang="en-US" sz="2800" dirty="0">
                <a:solidFill>
                  <a:srgbClr val="000000"/>
                </a:solidFill>
              </a:rPr>
              <a:t>によるタリー結果の</a:t>
            </a:r>
            <a:r>
              <a:rPr lang="ja-JP" altLang="en-US" sz="2800" dirty="0" smtClean="0">
                <a:solidFill>
                  <a:srgbClr val="000000"/>
                </a:solidFill>
              </a:rPr>
              <a:t>足し合わせ</a:t>
            </a:r>
            <a:endParaRPr lang="en-US" altLang="ja-JP" sz="2800" dirty="0">
              <a:solidFill>
                <a:srgbClr val="000000"/>
              </a:solidFill>
            </a:endParaRP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6086" name="Text Box 7"/>
          <p:cNvSpPr txBox="1">
            <a:spLocks noChangeArrowheads="1"/>
          </p:cNvSpPr>
          <p:nvPr/>
        </p:nvSpPr>
        <p:spPr bwMode="auto">
          <a:xfrm>
            <a:off x="3276600" y="6400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Table of contents</a:t>
            </a:r>
          </a:p>
        </p:txBody>
      </p:sp>
      <p:sp>
        <p:nvSpPr>
          <p:cNvPr id="46087"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8F04F683-A845-4572-8638-AC56C5897E01}" type="slidenum">
              <a:rPr lang="en-US" altLang="ja-JP" sz="2400">
                <a:solidFill>
                  <a:srgbClr val="000000"/>
                </a:solidFill>
                <a:latin typeface="Tahoma" pitchFamily="34" charset="0"/>
              </a:rPr>
              <a:pPr algn="ctr" eaLnBrk="1" hangingPunct="1">
                <a:spcBef>
                  <a:spcPct val="50000"/>
                </a:spcBef>
                <a:buFontTx/>
                <a:buNone/>
              </a:pPr>
              <a:t>4</a:t>
            </a:fld>
            <a:endParaRPr lang="en-US" altLang="ja-JP" sz="2400">
              <a:solidFill>
                <a:srgbClr val="000000"/>
              </a:solidFill>
              <a:latin typeface="Tahoma" pitchFamily="34" charset="0"/>
            </a:endParaRPr>
          </a:p>
        </p:txBody>
      </p:sp>
      <p:sp>
        <p:nvSpPr>
          <p:cNvPr id="46088" name="Rectangle 2"/>
          <p:cNvSpPr txBox="1">
            <a:spLocks noChangeArrowheads="1"/>
          </p:cNvSpPr>
          <p:nvPr/>
        </p:nvSpPr>
        <p:spPr bwMode="auto">
          <a:xfrm>
            <a:off x="2681288" y="188913"/>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a:solidFill>
                  <a:srgbClr val="000000"/>
                </a:solidFill>
                <a:latin typeface="Century Gothic" pitchFamily="34" charset="0"/>
              </a:rPr>
              <a:t>実習内容</a:t>
            </a:r>
            <a:endParaRPr lang="en-US" altLang="ja-JP" sz="4800">
              <a:solidFill>
                <a:srgbClr val="000000"/>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1205"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E5DC43FF-6171-43B0-A714-063D7B6A2123}" type="slidenum">
              <a:rPr lang="en-US" altLang="ja-JP" sz="2400">
                <a:solidFill>
                  <a:srgbClr val="000000"/>
                </a:solidFill>
                <a:latin typeface="Tahoma" pitchFamily="34" charset="0"/>
              </a:rPr>
              <a:pPr algn="ctr" eaLnBrk="1" hangingPunct="1">
                <a:spcBef>
                  <a:spcPct val="50000"/>
                </a:spcBef>
                <a:buFontTx/>
                <a:buNone/>
              </a:pPr>
              <a:t>40</a:t>
            </a:fld>
            <a:endParaRPr lang="en-US" altLang="ja-JP" sz="2400">
              <a:solidFill>
                <a:srgbClr val="000000"/>
              </a:solidFill>
              <a:latin typeface="Tahoma" pitchFamily="34" charset="0"/>
            </a:endParaRPr>
          </a:p>
        </p:txBody>
      </p:sp>
      <p:sp>
        <p:nvSpPr>
          <p:cNvPr id="33" name="Rectangle 2"/>
          <p:cNvSpPr txBox="1">
            <a:spLocks noChangeArrowheads="1"/>
          </p:cNvSpPr>
          <p:nvPr/>
        </p:nvSpPr>
        <p:spPr bwMode="auto">
          <a:xfrm>
            <a:off x="570706" y="-99392"/>
            <a:ext cx="81057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en-US" altLang="ja-JP" sz="3600" dirty="0" err="1" smtClean="0">
                <a:solidFill>
                  <a:srgbClr val="000000"/>
                </a:solidFill>
                <a:latin typeface="Century Gothic" pitchFamily="34" charset="0"/>
              </a:rPr>
              <a:t>Sumtally</a:t>
            </a:r>
            <a:r>
              <a:rPr lang="ja-JP" altLang="en-US" sz="3600" dirty="0" smtClean="0">
                <a:solidFill>
                  <a:srgbClr val="000000"/>
                </a:solidFill>
                <a:latin typeface="Century Gothic" pitchFamily="34" charset="0"/>
              </a:rPr>
              <a:t>によるタリー結果の足し合わせ</a:t>
            </a:r>
            <a:endParaRPr lang="en-US" altLang="ja-JP" sz="3600" dirty="0">
              <a:solidFill>
                <a:srgbClr val="000000"/>
              </a:solidFill>
              <a:latin typeface="Century Gothic" pitchFamily="34" charset="0"/>
            </a:endParaRPr>
          </a:p>
        </p:txBody>
      </p:sp>
      <p:sp>
        <p:nvSpPr>
          <p:cNvPr id="22" name="Text Box 7"/>
          <p:cNvSpPr txBox="1">
            <a:spLocks noChangeArrowheads="1"/>
          </p:cNvSpPr>
          <p:nvPr/>
        </p:nvSpPr>
        <p:spPr bwMode="auto">
          <a:xfrm>
            <a:off x="3276600" y="6400800"/>
            <a:ext cx="2808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50000"/>
              </a:spcBef>
              <a:buFontTx/>
              <a:buNone/>
            </a:pPr>
            <a:r>
              <a:rPr lang="en-US" altLang="ja-JP" sz="2400" dirty="0" err="1" smtClean="0">
                <a:solidFill>
                  <a:srgbClr val="000000"/>
                </a:solidFill>
                <a:latin typeface="Tahoma" pitchFamily="34" charset="0"/>
              </a:rPr>
              <a:t>Sumtally</a:t>
            </a:r>
            <a:endParaRPr lang="en-US" altLang="ja-JP" sz="2400" dirty="0">
              <a:solidFill>
                <a:srgbClr val="000000"/>
              </a:solidFill>
              <a:latin typeface="Tahoma" pitchFamily="34" charset="0"/>
            </a:endParaRPr>
          </a:p>
        </p:txBody>
      </p:sp>
      <p:sp>
        <p:nvSpPr>
          <p:cNvPr id="23" name="テキスト ボックス 8"/>
          <p:cNvSpPr txBox="1">
            <a:spLocks noChangeArrowheads="1"/>
          </p:cNvSpPr>
          <p:nvPr/>
        </p:nvSpPr>
        <p:spPr bwMode="auto">
          <a:xfrm>
            <a:off x="926046" y="836712"/>
            <a:ext cx="7253808" cy="1200329"/>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err="1" smtClean="0">
                <a:solidFill>
                  <a:srgbClr val="000000"/>
                </a:solidFill>
              </a:rPr>
              <a:t>Sumtally</a:t>
            </a:r>
            <a:r>
              <a:rPr lang="ja-JP" altLang="en-US" sz="2400" dirty="0" smtClean="0">
                <a:solidFill>
                  <a:srgbClr val="000000"/>
                </a:solidFill>
              </a:rPr>
              <a:t>機能を使った結果、</a:t>
            </a:r>
            <a:r>
              <a:rPr lang="en-US" altLang="ja-JP" sz="2400" dirty="0" err="1" smtClean="0">
                <a:solidFill>
                  <a:srgbClr val="000000"/>
                </a:solidFill>
              </a:rPr>
              <a:t>result.out</a:t>
            </a:r>
            <a:r>
              <a:rPr lang="ja-JP" altLang="en-US" sz="2400" dirty="0" smtClean="0">
                <a:solidFill>
                  <a:srgbClr val="000000"/>
                </a:solidFill>
              </a:rPr>
              <a:t>と</a:t>
            </a:r>
            <a:r>
              <a:rPr lang="en-US" altLang="ja-JP" sz="2400" dirty="0" err="1" smtClean="0">
                <a:solidFill>
                  <a:srgbClr val="000000"/>
                </a:solidFill>
              </a:rPr>
              <a:t>result_err.out</a:t>
            </a:r>
            <a:r>
              <a:rPr lang="ja-JP" altLang="en-US" sz="2400" dirty="0" smtClean="0">
                <a:solidFill>
                  <a:srgbClr val="000000"/>
                </a:solidFill>
              </a:rPr>
              <a:t>が作成されるので、これらをインプットファイルとして</a:t>
            </a:r>
            <a:r>
              <a:rPr lang="en-US" altLang="ja-JP" sz="2400" dirty="0" smtClean="0">
                <a:solidFill>
                  <a:srgbClr val="000000"/>
                </a:solidFill>
              </a:rPr>
              <a:t>ANGEL</a:t>
            </a:r>
            <a:r>
              <a:rPr lang="ja-JP" altLang="en-US" sz="2400" smtClean="0">
                <a:solidFill>
                  <a:srgbClr val="000000"/>
                </a:solidFill>
              </a:rPr>
              <a:t>を実行し</a:t>
            </a:r>
            <a:r>
              <a:rPr lang="en-US" altLang="ja-JP" sz="2400" dirty="0" smtClean="0">
                <a:solidFill>
                  <a:srgbClr val="000000"/>
                </a:solidFill>
              </a:rPr>
              <a:t>eps</a:t>
            </a:r>
            <a:r>
              <a:rPr lang="ja-JP" altLang="en-US" sz="2400" dirty="0" smtClean="0">
                <a:solidFill>
                  <a:srgbClr val="000000"/>
                </a:solidFill>
              </a:rPr>
              <a:t>ファイルを作成してください。</a:t>
            </a:r>
            <a:endParaRPr lang="ja-JP" altLang="en-US" sz="2400" dirty="0">
              <a:solidFill>
                <a:srgbClr val="00000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68" t="19603" r="27608" b="8809"/>
          <a:stretch/>
        </p:blipFill>
        <p:spPr bwMode="auto">
          <a:xfrm>
            <a:off x="2059572" y="2919279"/>
            <a:ext cx="3343276" cy="274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Box 1030"/>
          <p:cNvSpPr txBox="1">
            <a:spLocks noChangeArrowheads="1"/>
          </p:cNvSpPr>
          <p:nvPr/>
        </p:nvSpPr>
        <p:spPr bwMode="auto">
          <a:xfrm>
            <a:off x="2216020" y="2211994"/>
            <a:ext cx="3030379" cy="646331"/>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result.eps</a:t>
            </a:r>
            <a:endParaRPr lang="en-US" altLang="ja-JP" sz="1800" dirty="0" smtClean="0">
              <a:solidFill>
                <a:srgbClr val="000000"/>
              </a:solidFill>
              <a:latin typeface="Tahoma" pitchFamily="34" charset="0"/>
            </a:endParaRPr>
          </a:p>
          <a:p>
            <a:pPr eaLnBrk="1" hangingPunct="1">
              <a:spcBef>
                <a:spcPct val="0"/>
              </a:spcBef>
              <a:buFontTx/>
              <a:buNone/>
            </a:pPr>
            <a:r>
              <a:rPr lang="ja-JP" altLang="en-US" sz="1800" dirty="0" smtClean="0">
                <a:solidFill>
                  <a:srgbClr val="000000"/>
                </a:solidFill>
                <a:latin typeface="Tahoma" pitchFamily="34" charset="0"/>
              </a:rPr>
              <a:t>（</a:t>
            </a:r>
            <a:r>
              <a:rPr lang="en-US" altLang="ja-JP" sz="1800" dirty="0" smtClean="0">
                <a:solidFill>
                  <a:srgbClr val="000000"/>
                </a:solidFill>
                <a:latin typeface="Tahoma" pitchFamily="34" charset="0"/>
              </a:rPr>
              <a:t>5</a:t>
            </a:r>
            <a:r>
              <a:rPr lang="ja-JP" altLang="en-US" sz="1800" dirty="0" smtClean="0">
                <a:solidFill>
                  <a:srgbClr val="000000"/>
                </a:solidFill>
                <a:latin typeface="Tahoma" pitchFamily="34" charset="0"/>
              </a:rPr>
              <a:t>ページ目</a:t>
            </a:r>
            <a:r>
              <a:rPr lang="en-US" altLang="ja-JP" sz="1800" dirty="0" smtClean="0">
                <a:solidFill>
                  <a:srgbClr val="000000"/>
                </a:solidFill>
                <a:latin typeface="Tahoma" pitchFamily="34" charset="0"/>
              </a:rPr>
              <a:t>: -3cm&lt;z&lt;0cm</a:t>
            </a:r>
            <a:r>
              <a:rPr lang="ja-JP" altLang="en-US" sz="1800" dirty="0" smtClean="0">
                <a:solidFill>
                  <a:srgbClr val="000000"/>
                </a:solidFill>
                <a:latin typeface="Tahoma" pitchFamily="34" charset="0"/>
              </a:rPr>
              <a:t>）</a:t>
            </a:r>
            <a:endParaRPr lang="en-US" altLang="ja-JP" sz="1800" dirty="0">
              <a:solidFill>
                <a:srgbClr val="000000"/>
              </a:solidFill>
              <a:latin typeface="Tahoma" pitchFamily="34" charset="0"/>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956" t="18716" r="28221" b="8933"/>
          <a:stretch/>
        </p:blipFill>
        <p:spPr bwMode="auto">
          <a:xfrm>
            <a:off x="5478128" y="2904672"/>
            <a:ext cx="3270336" cy="274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 Box 1030"/>
          <p:cNvSpPr txBox="1">
            <a:spLocks noChangeArrowheads="1"/>
          </p:cNvSpPr>
          <p:nvPr/>
        </p:nvSpPr>
        <p:spPr bwMode="auto">
          <a:xfrm>
            <a:off x="5663776" y="2220764"/>
            <a:ext cx="3030379" cy="646331"/>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result_err.eps</a:t>
            </a:r>
            <a:endParaRPr lang="en-US" altLang="ja-JP" sz="1800" dirty="0" smtClean="0">
              <a:solidFill>
                <a:srgbClr val="000000"/>
              </a:solidFill>
              <a:latin typeface="Tahoma" pitchFamily="34" charset="0"/>
            </a:endParaRPr>
          </a:p>
          <a:p>
            <a:pPr eaLnBrk="1" hangingPunct="1">
              <a:spcBef>
                <a:spcPct val="0"/>
              </a:spcBef>
              <a:buFontTx/>
              <a:buNone/>
            </a:pPr>
            <a:r>
              <a:rPr lang="ja-JP" altLang="en-US" sz="1800" dirty="0" smtClean="0">
                <a:solidFill>
                  <a:srgbClr val="000000"/>
                </a:solidFill>
                <a:latin typeface="Tahoma" pitchFamily="34" charset="0"/>
              </a:rPr>
              <a:t>（</a:t>
            </a:r>
            <a:r>
              <a:rPr lang="en-US" altLang="ja-JP" sz="1800" dirty="0" smtClean="0">
                <a:solidFill>
                  <a:srgbClr val="000000"/>
                </a:solidFill>
                <a:latin typeface="Tahoma" pitchFamily="34" charset="0"/>
              </a:rPr>
              <a:t>5</a:t>
            </a:r>
            <a:r>
              <a:rPr lang="ja-JP" altLang="en-US" sz="1800" dirty="0" smtClean="0">
                <a:solidFill>
                  <a:srgbClr val="000000"/>
                </a:solidFill>
                <a:latin typeface="Tahoma" pitchFamily="34" charset="0"/>
              </a:rPr>
              <a:t>ページ目</a:t>
            </a:r>
            <a:r>
              <a:rPr lang="en-US" altLang="ja-JP" sz="1800" dirty="0" smtClean="0">
                <a:solidFill>
                  <a:srgbClr val="000000"/>
                </a:solidFill>
                <a:latin typeface="Tahoma" pitchFamily="34" charset="0"/>
              </a:rPr>
              <a:t>: -3cm&lt;z&lt;0cm</a:t>
            </a:r>
            <a:r>
              <a:rPr lang="ja-JP" altLang="en-US" sz="1800" dirty="0" smtClean="0">
                <a:solidFill>
                  <a:srgbClr val="000000"/>
                </a:solidFill>
                <a:latin typeface="Tahoma" pitchFamily="34" charset="0"/>
              </a:rPr>
              <a:t>）</a:t>
            </a:r>
            <a:endParaRPr lang="en-US" altLang="ja-JP" sz="1800" dirty="0">
              <a:solidFill>
                <a:srgbClr val="000000"/>
              </a:solidFill>
              <a:latin typeface="Tahoma" pitchFamily="34" charset="0"/>
            </a:endParaRPr>
          </a:p>
        </p:txBody>
      </p:sp>
      <p:sp>
        <p:nvSpPr>
          <p:cNvPr id="28" name="円柱 27"/>
          <p:cNvSpPr/>
          <p:nvPr/>
        </p:nvSpPr>
        <p:spPr>
          <a:xfrm>
            <a:off x="507403" y="3652622"/>
            <a:ext cx="1184277" cy="1641798"/>
          </a:xfrm>
          <a:prstGeom prst="can">
            <a:avLst>
              <a:gd name="adj" fmla="val 41121"/>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円柱 28"/>
          <p:cNvSpPr/>
          <p:nvPr/>
        </p:nvSpPr>
        <p:spPr>
          <a:xfrm>
            <a:off x="507403" y="4278653"/>
            <a:ext cx="1184277" cy="573028"/>
          </a:xfrm>
          <a:prstGeom prst="can">
            <a:avLst>
              <a:gd name="adj" fmla="val 5000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テキスト ボックス 5"/>
          <p:cNvSpPr txBox="1">
            <a:spLocks noChangeArrowheads="1"/>
          </p:cNvSpPr>
          <p:nvPr/>
        </p:nvSpPr>
        <p:spPr bwMode="auto">
          <a:xfrm>
            <a:off x="179512" y="2919279"/>
            <a:ext cx="1858703" cy="646331"/>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円柱の中心部分のタリー結果</a:t>
            </a:r>
            <a:endParaRPr lang="en-US" altLang="ja-JP" sz="1800" dirty="0" smtClean="0"/>
          </a:p>
        </p:txBody>
      </p:sp>
      <p:sp>
        <p:nvSpPr>
          <p:cNvPr id="31" name="テキスト ボックス 5"/>
          <p:cNvSpPr txBox="1">
            <a:spLocks noChangeArrowheads="1"/>
          </p:cNvSpPr>
          <p:nvPr/>
        </p:nvSpPr>
        <p:spPr bwMode="auto">
          <a:xfrm>
            <a:off x="1911629" y="5667242"/>
            <a:ext cx="3639160" cy="64633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en-US" altLang="ja-JP" sz="1800" dirty="0" smtClean="0"/>
              <a:t>360</a:t>
            </a:r>
            <a:r>
              <a:rPr lang="ja-JP" altLang="en-US" sz="1800" dirty="0" smtClean="0"/>
              <a:t>度回転させて</a:t>
            </a:r>
            <a:r>
              <a:rPr lang="en-US" altLang="ja-JP" sz="1800" dirty="0" smtClean="0"/>
              <a:t>X</a:t>
            </a:r>
            <a:r>
              <a:rPr lang="ja-JP" altLang="en-US" sz="1800" dirty="0" smtClean="0"/>
              <a:t>線を照射したことにより、同心円状の分布となった。</a:t>
            </a:r>
            <a:endParaRPr lang="en-US" altLang="ja-JP" sz="1800" dirty="0" smtClean="0"/>
          </a:p>
        </p:txBody>
      </p:sp>
      <p:sp>
        <p:nvSpPr>
          <p:cNvPr id="32" name="テキスト ボックス 5"/>
          <p:cNvSpPr txBox="1">
            <a:spLocks noChangeArrowheads="1"/>
          </p:cNvSpPr>
          <p:nvPr/>
        </p:nvSpPr>
        <p:spPr bwMode="auto">
          <a:xfrm>
            <a:off x="5831632" y="5805741"/>
            <a:ext cx="3312368" cy="369332"/>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ただし、統計量は十分ではない。</a:t>
            </a:r>
            <a:endParaRPr lang="en-US" altLang="ja-JP" sz="1800" dirty="0" smtClean="0"/>
          </a:p>
        </p:txBody>
      </p:sp>
    </p:spTree>
    <p:extLst>
      <p:ext uri="{BB962C8B-B14F-4D97-AF65-F5344CB8AC3E}">
        <p14:creationId xmlns:p14="http://schemas.microsoft.com/office/powerpoint/2010/main" val="25978826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1205"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E5DC43FF-6171-43B0-A714-063D7B6A2123}" type="slidenum">
              <a:rPr lang="en-US" altLang="ja-JP" sz="2400">
                <a:solidFill>
                  <a:srgbClr val="000000"/>
                </a:solidFill>
                <a:latin typeface="Tahoma" pitchFamily="34" charset="0"/>
              </a:rPr>
              <a:pPr algn="ctr" eaLnBrk="1" hangingPunct="1">
                <a:spcBef>
                  <a:spcPct val="50000"/>
                </a:spcBef>
                <a:buFontTx/>
                <a:buNone/>
              </a:pPr>
              <a:t>41</a:t>
            </a:fld>
            <a:endParaRPr lang="en-US" altLang="ja-JP" sz="2400">
              <a:solidFill>
                <a:srgbClr val="000000"/>
              </a:solidFill>
              <a:latin typeface="Tahoma" pitchFamily="34" charset="0"/>
            </a:endParaRPr>
          </a:p>
        </p:txBody>
      </p:sp>
      <p:sp>
        <p:nvSpPr>
          <p:cNvPr id="33" name="Rectangle 2"/>
          <p:cNvSpPr txBox="1">
            <a:spLocks noChangeArrowheads="1"/>
          </p:cNvSpPr>
          <p:nvPr/>
        </p:nvSpPr>
        <p:spPr bwMode="auto">
          <a:xfrm>
            <a:off x="570706" y="-99392"/>
            <a:ext cx="81057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en-US" altLang="ja-JP" sz="3600" dirty="0" err="1" smtClean="0">
                <a:solidFill>
                  <a:srgbClr val="000000"/>
                </a:solidFill>
                <a:latin typeface="Century Gothic" pitchFamily="34" charset="0"/>
              </a:rPr>
              <a:t>Sumtally</a:t>
            </a:r>
            <a:r>
              <a:rPr lang="ja-JP" altLang="en-US" sz="3600" dirty="0" smtClean="0">
                <a:solidFill>
                  <a:srgbClr val="000000"/>
                </a:solidFill>
                <a:latin typeface="Century Gothic" pitchFamily="34" charset="0"/>
              </a:rPr>
              <a:t>によるタリー結果の足し合わせ</a:t>
            </a:r>
            <a:endParaRPr lang="en-US" altLang="ja-JP" sz="3600" dirty="0">
              <a:solidFill>
                <a:srgbClr val="000000"/>
              </a:solidFill>
              <a:latin typeface="Century Gothic" pitchFamily="34" charset="0"/>
            </a:endParaRPr>
          </a:p>
        </p:txBody>
      </p:sp>
      <p:sp>
        <p:nvSpPr>
          <p:cNvPr id="22" name="Text Box 7"/>
          <p:cNvSpPr txBox="1">
            <a:spLocks noChangeArrowheads="1"/>
          </p:cNvSpPr>
          <p:nvPr/>
        </p:nvSpPr>
        <p:spPr bwMode="auto">
          <a:xfrm>
            <a:off x="3276600" y="6400800"/>
            <a:ext cx="2808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50000"/>
              </a:spcBef>
              <a:buFontTx/>
              <a:buNone/>
            </a:pPr>
            <a:r>
              <a:rPr lang="en-US" altLang="ja-JP" sz="2400" dirty="0" err="1" smtClean="0">
                <a:solidFill>
                  <a:srgbClr val="000000"/>
                </a:solidFill>
                <a:latin typeface="Tahoma" pitchFamily="34" charset="0"/>
              </a:rPr>
              <a:t>Sumtally</a:t>
            </a:r>
            <a:endParaRPr lang="en-US" altLang="ja-JP" sz="2400" dirty="0">
              <a:solidFill>
                <a:srgbClr val="000000"/>
              </a:solidFill>
              <a:latin typeface="Tahoma" pitchFamily="34" charset="0"/>
            </a:endParaRPr>
          </a:p>
        </p:txBody>
      </p:sp>
      <p:sp>
        <p:nvSpPr>
          <p:cNvPr id="23" name="テキスト ボックス 8"/>
          <p:cNvSpPr txBox="1">
            <a:spLocks noChangeArrowheads="1"/>
          </p:cNvSpPr>
          <p:nvPr/>
        </p:nvSpPr>
        <p:spPr bwMode="auto">
          <a:xfrm>
            <a:off x="926046" y="836712"/>
            <a:ext cx="2925874" cy="46166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統計量を増やすと、</a:t>
            </a:r>
            <a:endParaRPr lang="ja-JP" altLang="en-US" sz="2400" dirty="0">
              <a:solidFill>
                <a:srgbClr val="000000"/>
              </a:solidFill>
            </a:endParaRPr>
          </a:p>
        </p:txBody>
      </p:sp>
      <p:sp>
        <p:nvSpPr>
          <p:cNvPr id="24" name="Text Box 1030"/>
          <p:cNvSpPr txBox="1">
            <a:spLocks noChangeArrowheads="1"/>
          </p:cNvSpPr>
          <p:nvPr/>
        </p:nvSpPr>
        <p:spPr bwMode="auto">
          <a:xfrm>
            <a:off x="2211084" y="1565663"/>
            <a:ext cx="3030379" cy="646331"/>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result.eps</a:t>
            </a:r>
            <a:endParaRPr lang="en-US" altLang="ja-JP" sz="1800" dirty="0" smtClean="0">
              <a:solidFill>
                <a:srgbClr val="000000"/>
              </a:solidFill>
              <a:latin typeface="Tahoma" pitchFamily="34" charset="0"/>
            </a:endParaRPr>
          </a:p>
          <a:p>
            <a:pPr eaLnBrk="1" hangingPunct="1">
              <a:spcBef>
                <a:spcPct val="0"/>
              </a:spcBef>
              <a:buFontTx/>
              <a:buNone/>
            </a:pPr>
            <a:r>
              <a:rPr lang="ja-JP" altLang="en-US" sz="1800" dirty="0" smtClean="0">
                <a:solidFill>
                  <a:srgbClr val="000000"/>
                </a:solidFill>
                <a:latin typeface="Tahoma" pitchFamily="34" charset="0"/>
              </a:rPr>
              <a:t>（</a:t>
            </a:r>
            <a:r>
              <a:rPr lang="en-US" altLang="ja-JP" sz="1800" dirty="0" smtClean="0">
                <a:solidFill>
                  <a:srgbClr val="000000"/>
                </a:solidFill>
                <a:latin typeface="Tahoma" pitchFamily="34" charset="0"/>
              </a:rPr>
              <a:t>5</a:t>
            </a:r>
            <a:r>
              <a:rPr lang="ja-JP" altLang="en-US" sz="1800" dirty="0" smtClean="0">
                <a:solidFill>
                  <a:srgbClr val="000000"/>
                </a:solidFill>
                <a:latin typeface="Tahoma" pitchFamily="34" charset="0"/>
              </a:rPr>
              <a:t>ページ目</a:t>
            </a:r>
            <a:r>
              <a:rPr lang="en-US" altLang="ja-JP" sz="1800" dirty="0" smtClean="0">
                <a:solidFill>
                  <a:srgbClr val="000000"/>
                </a:solidFill>
                <a:latin typeface="Tahoma" pitchFamily="34" charset="0"/>
              </a:rPr>
              <a:t>: -3cm&lt;z&lt;0cm</a:t>
            </a:r>
            <a:r>
              <a:rPr lang="ja-JP" altLang="en-US" sz="1800" dirty="0" smtClean="0">
                <a:solidFill>
                  <a:srgbClr val="000000"/>
                </a:solidFill>
                <a:latin typeface="Tahoma" pitchFamily="34" charset="0"/>
              </a:rPr>
              <a:t>）</a:t>
            </a:r>
            <a:endParaRPr lang="en-US" altLang="ja-JP" sz="1800" dirty="0">
              <a:solidFill>
                <a:srgbClr val="000000"/>
              </a:solidFill>
              <a:latin typeface="Tahoma" pitchFamily="34" charset="0"/>
            </a:endParaRPr>
          </a:p>
        </p:txBody>
      </p:sp>
      <p:sp>
        <p:nvSpPr>
          <p:cNvPr id="26" name="Text Box 1030"/>
          <p:cNvSpPr txBox="1">
            <a:spLocks noChangeArrowheads="1"/>
          </p:cNvSpPr>
          <p:nvPr/>
        </p:nvSpPr>
        <p:spPr bwMode="auto">
          <a:xfrm>
            <a:off x="5722180" y="1565662"/>
            <a:ext cx="3030379" cy="646331"/>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smtClean="0">
                <a:solidFill>
                  <a:srgbClr val="000000"/>
                </a:solidFill>
                <a:latin typeface="Tahoma" pitchFamily="34" charset="0"/>
              </a:rPr>
              <a:t>result_err.eps</a:t>
            </a:r>
            <a:endParaRPr lang="en-US" altLang="ja-JP" sz="1800" dirty="0" smtClean="0">
              <a:solidFill>
                <a:srgbClr val="000000"/>
              </a:solidFill>
              <a:latin typeface="Tahoma" pitchFamily="34" charset="0"/>
            </a:endParaRPr>
          </a:p>
          <a:p>
            <a:pPr eaLnBrk="1" hangingPunct="1">
              <a:spcBef>
                <a:spcPct val="0"/>
              </a:spcBef>
              <a:buFontTx/>
              <a:buNone/>
            </a:pPr>
            <a:r>
              <a:rPr lang="ja-JP" altLang="en-US" sz="1800" dirty="0" smtClean="0">
                <a:solidFill>
                  <a:srgbClr val="000000"/>
                </a:solidFill>
                <a:latin typeface="Tahoma" pitchFamily="34" charset="0"/>
              </a:rPr>
              <a:t>（</a:t>
            </a:r>
            <a:r>
              <a:rPr lang="en-US" altLang="ja-JP" sz="1800" dirty="0" smtClean="0">
                <a:solidFill>
                  <a:srgbClr val="000000"/>
                </a:solidFill>
                <a:latin typeface="Tahoma" pitchFamily="34" charset="0"/>
              </a:rPr>
              <a:t>5</a:t>
            </a:r>
            <a:r>
              <a:rPr lang="ja-JP" altLang="en-US" sz="1800" dirty="0" smtClean="0">
                <a:solidFill>
                  <a:srgbClr val="000000"/>
                </a:solidFill>
                <a:latin typeface="Tahoma" pitchFamily="34" charset="0"/>
              </a:rPr>
              <a:t>ページ目</a:t>
            </a:r>
            <a:r>
              <a:rPr lang="en-US" altLang="ja-JP" sz="1800" dirty="0" smtClean="0">
                <a:solidFill>
                  <a:srgbClr val="000000"/>
                </a:solidFill>
                <a:latin typeface="Tahoma" pitchFamily="34" charset="0"/>
              </a:rPr>
              <a:t>: -3cm&lt;z&lt;0cm</a:t>
            </a:r>
            <a:r>
              <a:rPr lang="ja-JP" altLang="en-US" sz="1800" dirty="0" smtClean="0">
                <a:solidFill>
                  <a:srgbClr val="000000"/>
                </a:solidFill>
                <a:latin typeface="Tahoma" pitchFamily="34" charset="0"/>
              </a:rPr>
              <a:t>）</a:t>
            </a:r>
            <a:endParaRPr lang="en-US" altLang="ja-JP" sz="1800" dirty="0">
              <a:solidFill>
                <a:srgbClr val="000000"/>
              </a:solidFill>
              <a:latin typeface="Tahoma" pitchFamily="34" charset="0"/>
            </a:endParaRPr>
          </a:p>
        </p:txBody>
      </p:sp>
      <p:sp>
        <p:nvSpPr>
          <p:cNvPr id="28" name="円柱 27"/>
          <p:cNvSpPr/>
          <p:nvPr/>
        </p:nvSpPr>
        <p:spPr>
          <a:xfrm>
            <a:off x="507403" y="3652622"/>
            <a:ext cx="1184277" cy="1641798"/>
          </a:xfrm>
          <a:prstGeom prst="can">
            <a:avLst>
              <a:gd name="adj" fmla="val 41121"/>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円柱 28"/>
          <p:cNvSpPr/>
          <p:nvPr/>
        </p:nvSpPr>
        <p:spPr>
          <a:xfrm>
            <a:off x="507403" y="4278653"/>
            <a:ext cx="1184277" cy="573028"/>
          </a:xfrm>
          <a:prstGeom prst="can">
            <a:avLst>
              <a:gd name="adj" fmla="val 5000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テキスト ボックス 5"/>
          <p:cNvSpPr txBox="1">
            <a:spLocks noChangeArrowheads="1"/>
          </p:cNvSpPr>
          <p:nvPr/>
        </p:nvSpPr>
        <p:spPr bwMode="auto">
          <a:xfrm>
            <a:off x="2314392" y="5348399"/>
            <a:ext cx="2948403" cy="64633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同心円状の分布であることがはっきりとわかる。</a:t>
            </a:r>
            <a:endParaRPr lang="en-US" altLang="ja-JP" sz="1800"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03" t="19479" r="27345" b="8685"/>
          <a:stretch/>
        </p:blipFill>
        <p:spPr bwMode="auto">
          <a:xfrm>
            <a:off x="2004108" y="2363025"/>
            <a:ext cx="3552411" cy="288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737" t="19240" r="28527" b="8333"/>
          <a:stretch/>
        </p:blipFill>
        <p:spPr bwMode="auto">
          <a:xfrm>
            <a:off x="5314375" y="2309819"/>
            <a:ext cx="3590880" cy="302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テキスト ボックス 5"/>
          <p:cNvSpPr txBox="1">
            <a:spLocks noChangeArrowheads="1"/>
          </p:cNvSpPr>
          <p:nvPr/>
        </p:nvSpPr>
        <p:spPr bwMode="auto">
          <a:xfrm>
            <a:off x="179512" y="2919279"/>
            <a:ext cx="1858703" cy="646331"/>
          </a:xfrm>
          <a:prstGeom prst="rect">
            <a:avLst/>
          </a:prstGeom>
          <a:solidFill>
            <a:schemeClr val="bg1"/>
          </a:solidFill>
          <a:ln w="19050">
            <a:solidFill>
              <a:srgbClr val="FF0000"/>
            </a:solidFill>
            <a:miter lim="800000"/>
            <a:headEnd/>
            <a:tailEnd/>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ja-JP" altLang="en-US" sz="1800" dirty="0" smtClean="0"/>
              <a:t>円柱の中心部分のタリー結果</a:t>
            </a:r>
            <a:endParaRPr lang="en-US" altLang="ja-JP" sz="1800" dirty="0" smtClean="0"/>
          </a:p>
        </p:txBody>
      </p:sp>
    </p:spTree>
    <p:extLst>
      <p:ext uri="{BB962C8B-B14F-4D97-AF65-F5344CB8AC3E}">
        <p14:creationId xmlns:p14="http://schemas.microsoft.com/office/powerpoint/2010/main" val="2813198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215900" y="115888"/>
            <a:ext cx="8686800" cy="896937"/>
          </a:xfrm>
        </p:spPr>
        <p:txBody>
          <a:bodyPr/>
          <a:lstStyle/>
          <a:p>
            <a:pPr eaLnBrk="1" hangingPunct="1"/>
            <a:r>
              <a:rPr lang="ja-JP" altLang="en-US" sz="4800" smtClean="0">
                <a:latin typeface="Century Gothic" pitchFamily="34" charset="0"/>
              </a:rPr>
              <a:t>まとめ</a:t>
            </a:r>
          </a:p>
        </p:txBody>
      </p:sp>
      <p:pic>
        <p:nvPicPr>
          <p:cNvPr id="778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7829"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Summary</a:t>
            </a:r>
          </a:p>
        </p:txBody>
      </p:sp>
      <p:sp>
        <p:nvSpPr>
          <p:cNvPr id="77830"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D1B87AEE-DA29-4632-ADDC-C1A02FC3DCF2}" type="slidenum">
              <a:rPr lang="en-US" altLang="ja-JP" sz="2400">
                <a:solidFill>
                  <a:srgbClr val="000000"/>
                </a:solidFill>
                <a:latin typeface="Tahoma" pitchFamily="34" charset="0"/>
              </a:rPr>
              <a:pPr algn="ctr" eaLnBrk="1" hangingPunct="1">
                <a:spcBef>
                  <a:spcPct val="50000"/>
                </a:spcBef>
                <a:buFontTx/>
                <a:buNone/>
              </a:pPr>
              <a:t>42</a:t>
            </a:fld>
            <a:endParaRPr lang="en-US" altLang="ja-JP" sz="2400">
              <a:solidFill>
                <a:srgbClr val="000000"/>
              </a:solidFill>
              <a:latin typeface="Tahoma" pitchFamily="34" charset="0"/>
            </a:endParaRPr>
          </a:p>
        </p:txBody>
      </p:sp>
      <p:sp>
        <p:nvSpPr>
          <p:cNvPr id="77831" name="テキスト ボックス 1"/>
          <p:cNvSpPr txBox="1">
            <a:spLocks noChangeArrowheads="1"/>
          </p:cNvSpPr>
          <p:nvPr/>
        </p:nvSpPr>
        <p:spPr bwMode="auto">
          <a:xfrm>
            <a:off x="900113" y="1412875"/>
            <a:ext cx="705626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342900" indent="-34290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0"/>
              </a:spcBef>
              <a:buFont typeface="Arial" charset="0"/>
              <a:buChar char="•"/>
            </a:pPr>
            <a:r>
              <a:rPr lang="en-US" altLang="ja-JP" sz="2400" dirty="0" smtClean="0">
                <a:solidFill>
                  <a:srgbClr val="000000"/>
                </a:solidFill>
                <a:latin typeface="ＭＳ Ｐゴシック" pitchFamily="50" charset="-128"/>
                <a:cs typeface="Arial" charset="0"/>
              </a:rPr>
              <a:t>Phase space file</a:t>
            </a:r>
            <a:r>
              <a:rPr lang="ja-JP" altLang="en-US" sz="2400" dirty="0" smtClean="0">
                <a:solidFill>
                  <a:srgbClr val="000000"/>
                </a:solidFill>
                <a:latin typeface="ＭＳ Ｐゴシック" pitchFamily="50" charset="-128"/>
                <a:cs typeface="Arial" charset="0"/>
              </a:rPr>
              <a:t>を</a:t>
            </a:r>
            <a:r>
              <a:rPr lang="en-US" altLang="ja-JP" sz="2400" dirty="0" smtClean="0">
                <a:solidFill>
                  <a:srgbClr val="000000"/>
                </a:solidFill>
                <a:latin typeface="ＭＳ Ｐゴシック" pitchFamily="50" charset="-128"/>
                <a:cs typeface="Arial" charset="0"/>
              </a:rPr>
              <a:t>PHITS</a:t>
            </a:r>
            <a:r>
              <a:rPr lang="ja-JP" altLang="en-US" sz="2400" dirty="0" smtClean="0">
                <a:solidFill>
                  <a:srgbClr val="000000"/>
                </a:solidFill>
                <a:latin typeface="ＭＳ Ｐゴシック" pitchFamily="50" charset="-128"/>
                <a:cs typeface="Arial" charset="0"/>
              </a:rPr>
              <a:t>形式に変換し、このデータファイルを線源とした</a:t>
            </a:r>
            <a:r>
              <a:rPr lang="ja-JP" altLang="en-US" sz="2400" dirty="0" smtClean="0"/>
              <a:t>シミュレーションを行った。</a:t>
            </a:r>
            <a:endParaRPr lang="en-US" altLang="ja-JP" sz="2400" dirty="0" smtClean="0"/>
          </a:p>
          <a:p>
            <a:pPr lvl="1" eaLnBrk="1" hangingPunct="1">
              <a:spcBef>
                <a:spcPct val="0"/>
              </a:spcBef>
              <a:buFont typeface="Arial" charset="0"/>
              <a:buChar char="•"/>
            </a:pPr>
            <a:r>
              <a:rPr lang="ja-JP" altLang="en-US" sz="2400" dirty="0" smtClean="0">
                <a:solidFill>
                  <a:srgbClr val="000000"/>
                </a:solidFill>
                <a:latin typeface="ＭＳ Ｐゴシック" pitchFamily="50" charset="-128"/>
                <a:cs typeface="Arial" charset="0"/>
              </a:rPr>
              <a:t>マルチリーフコリメーター</a:t>
            </a:r>
            <a:r>
              <a:rPr lang="ja-JP" altLang="en-US" sz="2400" dirty="0">
                <a:solidFill>
                  <a:srgbClr val="000000"/>
                </a:solidFill>
                <a:latin typeface="ＭＳ Ｐゴシック" pitchFamily="50" charset="-128"/>
                <a:cs typeface="Arial" charset="0"/>
              </a:rPr>
              <a:t>をモデリングし、時間変化により様々な形状をとった場合の計算ができるようになった。</a:t>
            </a:r>
            <a:endParaRPr lang="en-US" altLang="ja-JP" sz="2400" dirty="0">
              <a:solidFill>
                <a:srgbClr val="000000"/>
              </a:solidFill>
              <a:latin typeface="ＭＳ Ｐゴシック" pitchFamily="50" charset="-128"/>
              <a:cs typeface="Arial" charset="0"/>
            </a:endParaRPr>
          </a:p>
          <a:p>
            <a:pPr lvl="1" eaLnBrk="1" hangingPunct="1">
              <a:spcBef>
                <a:spcPct val="0"/>
              </a:spcBef>
              <a:buFont typeface="Arial" charset="0"/>
              <a:buChar char="•"/>
            </a:pPr>
            <a:r>
              <a:rPr lang="ja-JP" altLang="en-US" sz="2400" dirty="0">
                <a:solidFill>
                  <a:srgbClr val="000000"/>
                </a:solidFill>
                <a:latin typeface="ＭＳ Ｐゴシック" pitchFamily="50" charset="-128"/>
                <a:cs typeface="Arial" charset="0"/>
              </a:rPr>
              <a:t>スクリプト言語を用いて、複数回の</a:t>
            </a:r>
            <a:r>
              <a:rPr lang="en-US" altLang="ja-JP" sz="2400" dirty="0">
                <a:solidFill>
                  <a:srgbClr val="000000"/>
                </a:solidFill>
                <a:latin typeface="ＭＳ Ｐゴシック" pitchFamily="50" charset="-128"/>
                <a:cs typeface="Arial" charset="0"/>
              </a:rPr>
              <a:t>PHITS</a:t>
            </a:r>
            <a:r>
              <a:rPr lang="ja-JP" altLang="en-US" sz="2400" dirty="0">
                <a:solidFill>
                  <a:srgbClr val="000000"/>
                </a:solidFill>
                <a:latin typeface="ＭＳ Ｐゴシック" pitchFamily="50" charset="-128"/>
                <a:cs typeface="Arial" charset="0"/>
              </a:rPr>
              <a:t>計算を実行した。</a:t>
            </a:r>
            <a:endParaRPr lang="en-US" altLang="ja-JP" sz="2400" dirty="0">
              <a:solidFill>
                <a:srgbClr val="000000"/>
              </a:solidFill>
              <a:latin typeface="ＭＳ Ｐゴシック" pitchFamily="50" charset="-128"/>
              <a:cs typeface="Arial" charset="0"/>
            </a:endParaRPr>
          </a:p>
          <a:p>
            <a:pPr lvl="1" eaLnBrk="1" hangingPunct="1">
              <a:spcBef>
                <a:spcPct val="0"/>
              </a:spcBef>
              <a:buFont typeface="Arial" charset="0"/>
              <a:buChar char="•"/>
            </a:pPr>
            <a:r>
              <a:rPr lang="en-US" altLang="ja-JP" sz="2400" dirty="0" err="1" smtClean="0">
                <a:solidFill>
                  <a:srgbClr val="000000"/>
                </a:solidFill>
                <a:latin typeface="ＭＳ Ｐゴシック" pitchFamily="50" charset="-128"/>
                <a:cs typeface="Arial" charset="0"/>
              </a:rPr>
              <a:t>Sumtally</a:t>
            </a:r>
            <a:r>
              <a:rPr lang="ja-JP" altLang="en-US" sz="2400" dirty="0">
                <a:solidFill>
                  <a:srgbClr val="000000"/>
                </a:solidFill>
                <a:latin typeface="ＭＳ Ｐゴシック" pitchFamily="50" charset="-128"/>
                <a:cs typeface="Arial" charset="0"/>
              </a:rPr>
              <a:t>機能を用いて複数のタリー結果を足し合わせることにより</a:t>
            </a:r>
            <a:r>
              <a:rPr lang="ja-JP" altLang="en-US" sz="2400" dirty="0" smtClean="0">
                <a:solidFill>
                  <a:srgbClr val="000000"/>
                </a:solidFill>
                <a:latin typeface="ＭＳ Ｐゴシック" pitchFamily="50" charset="-128"/>
                <a:cs typeface="Arial" charset="0"/>
              </a:rPr>
              <a:t>、</a:t>
            </a:r>
            <a:r>
              <a:rPr lang="en-US" altLang="ja-JP" sz="2400" dirty="0" smtClean="0">
                <a:solidFill>
                  <a:srgbClr val="000000"/>
                </a:solidFill>
                <a:latin typeface="ＭＳ Ｐゴシック" pitchFamily="50" charset="-128"/>
                <a:cs typeface="Arial" charset="0"/>
              </a:rPr>
              <a:t>VMAT</a:t>
            </a:r>
            <a:r>
              <a:rPr lang="ja-JP" altLang="en-US" sz="2400" dirty="0" err="1" smtClean="0">
                <a:solidFill>
                  <a:srgbClr val="000000"/>
                </a:solidFill>
                <a:latin typeface="ＭＳ Ｐゴシック" pitchFamily="50" charset="-128"/>
                <a:cs typeface="Arial" charset="0"/>
              </a:rPr>
              <a:t>を</a:t>
            </a:r>
            <a:r>
              <a:rPr lang="ja-JP" altLang="en-US" sz="2400" dirty="0" err="1">
                <a:solidFill>
                  <a:srgbClr val="000000"/>
                </a:solidFill>
                <a:latin typeface="ＭＳ Ｐゴシック" pitchFamily="50" charset="-128"/>
                <a:cs typeface="Arial" charset="0"/>
              </a:rPr>
              <a:t>模</a:t>
            </a:r>
            <a:r>
              <a:rPr lang="ja-JP" altLang="en-US" sz="2400" dirty="0">
                <a:solidFill>
                  <a:srgbClr val="000000"/>
                </a:solidFill>
                <a:latin typeface="ＭＳ Ｐゴシック" pitchFamily="50" charset="-128"/>
                <a:cs typeface="Arial" charset="0"/>
              </a:rPr>
              <a:t>擬した吸収線量の空間分布を求めた</a:t>
            </a:r>
            <a:r>
              <a:rPr lang="ja-JP" altLang="en-US" sz="2400" dirty="0" smtClean="0">
                <a:solidFill>
                  <a:srgbClr val="000000"/>
                </a:solidFill>
                <a:latin typeface="ＭＳ Ｐゴシック" pitchFamily="50" charset="-128"/>
                <a:cs typeface="Arial" charset="0"/>
              </a:rPr>
              <a:t>。</a:t>
            </a:r>
            <a:endParaRPr lang="en-US" altLang="ja-JP" sz="2400" dirty="0">
              <a:solidFill>
                <a:srgbClr val="000000"/>
              </a:solidFill>
              <a:latin typeface="ＭＳ Ｐゴシック" pitchFamily="50" charset="-128"/>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8132"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7E846474-A8E7-4CC7-9587-9079492FF8D4}" type="slidenum">
              <a:rPr lang="en-US" altLang="ja-JP" sz="2400">
                <a:solidFill>
                  <a:srgbClr val="000000"/>
                </a:solidFill>
                <a:latin typeface="Tahoma" pitchFamily="34" charset="0"/>
              </a:rPr>
              <a:pPr algn="ctr" eaLnBrk="1" hangingPunct="1">
                <a:spcBef>
                  <a:spcPct val="50000"/>
                </a:spcBef>
                <a:buFontTx/>
                <a:buNone/>
              </a:pPr>
              <a:t>5</a:t>
            </a:fld>
            <a:endParaRPr lang="en-US" altLang="ja-JP" sz="2400">
              <a:solidFill>
                <a:srgbClr val="000000"/>
              </a:solidFill>
              <a:latin typeface="Tahoma" pitchFamily="34" charset="0"/>
            </a:endParaRPr>
          </a:p>
        </p:txBody>
      </p:sp>
      <p:sp>
        <p:nvSpPr>
          <p:cNvPr id="48133" name="テキスト ボックス 8"/>
          <p:cNvSpPr txBox="1">
            <a:spLocks noChangeArrowheads="1"/>
          </p:cNvSpPr>
          <p:nvPr/>
        </p:nvSpPr>
        <p:spPr bwMode="auto">
          <a:xfrm>
            <a:off x="1196267" y="853261"/>
            <a:ext cx="6713364"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a:solidFill>
                  <a:srgbClr val="000000"/>
                </a:solidFill>
              </a:rPr>
              <a:t>はじめに</a:t>
            </a:r>
            <a:r>
              <a:rPr lang="ja-JP" altLang="en-US" sz="2400" dirty="0" smtClean="0">
                <a:solidFill>
                  <a:srgbClr val="000000"/>
                </a:solidFill>
              </a:rPr>
              <a:t>、本実習で使用する線源を</a:t>
            </a:r>
            <a:r>
              <a:rPr lang="en-US" altLang="ja-JP" sz="2400" dirty="0" smtClean="0">
                <a:solidFill>
                  <a:srgbClr val="000000"/>
                </a:solidFill>
              </a:rPr>
              <a:t>PSFC4PHITS</a:t>
            </a:r>
            <a:r>
              <a:rPr lang="ja-JP" altLang="en-US" sz="2400" dirty="0" smtClean="0">
                <a:solidFill>
                  <a:srgbClr val="000000"/>
                </a:solidFill>
              </a:rPr>
              <a:t>を用いて準備しましょう。</a:t>
            </a:r>
            <a:endParaRPr lang="ja-JP" altLang="en-US" sz="2400" dirty="0">
              <a:solidFill>
                <a:srgbClr val="000000"/>
              </a:solidFill>
            </a:endParaRPr>
          </a:p>
        </p:txBody>
      </p:sp>
      <p:sp>
        <p:nvSpPr>
          <p:cNvPr id="48134" name="テキスト ボックス 32"/>
          <p:cNvSpPr txBox="1">
            <a:spLocks noChangeArrowheads="1"/>
          </p:cNvSpPr>
          <p:nvPr/>
        </p:nvSpPr>
        <p:spPr bwMode="auto">
          <a:xfrm>
            <a:off x="415130" y="1844824"/>
            <a:ext cx="827563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t>本実習では</a:t>
            </a:r>
            <a:r>
              <a:rPr lang="en-US" altLang="ja-JP" sz="2400" dirty="0" smtClean="0"/>
              <a:t>Varian</a:t>
            </a:r>
            <a:r>
              <a:rPr lang="ja-JP" altLang="en-US" sz="2400" dirty="0"/>
              <a:t> </a:t>
            </a:r>
            <a:r>
              <a:rPr lang="en-US" altLang="ja-JP" sz="2400" dirty="0" err="1" smtClean="0"/>
              <a:t>Clinac</a:t>
            </a:r>
            <a:r>
              <a:rPr lang="en-US" altLang="ja-JP" sz="2400" dirty="0" smtClean="0"/>
              <a:t> </a:t>
            </a:r>
            <a:r>
              <a:rPr lang="en-US" altLang="ja-JP" sz="2400" dirty="0" err="1" smtClean="0"/>
              <a:t>iX</a:t>
            </a:r>
            <a:r>
              <a:rPr lang="ja-JP" altLang="en-US" sz="2400" dirty="0" smtClean="0"/>
              <a:t>の</a:t>
            </a:r>
            <a:r>
              <a:rPr lang="en-US" altLang="ja-JP" sz="2400" dirty="0" smtClean="0"/>
              <a:t>6MV</a:t>
            </a:r>
            <a:r>
              <a:rPr lang="ja-JP" altLang="en-US" sz="2400" dirty="0" smtClean="0"/>
              <a:t>による照射野</a:t>
            </a:r>
            <a:r>
              <a:rPr lang="en-US" altLang="ja-JP" sz="2400" dirty="0" smtClean="0"/>
              <a:t>20×20cm</a:t>
            </a:r>
            <a:r>
              <a:rPr lang="en-US" altLang="ja-JP" sz="2400" baseline="30000" dirty="0" smtClean="0"/>
              <a:t>2</a:t>
            </a:r>
            <a:r>
              <a:rPr lang="ja-JP" altLang="en-US" sz="2400" dirty="0" smtClean="0"/>
              <a:t>を再現する</a:t>
            </a:r>
            <a:r>
              <a:rPr lang="en-US" altLang="ja-JP" sz="2400" dirty="0" smtClean="0"/>
              <a:t>Phase space file</a:t>
            </a:r>
            <a:r>
              <a:rPr lang="ja-JP" altLang="en-US" sz="2400" dirty="0" smtClean="0"/>
              <a:t>を</a:t>
            </a:r>
            <a:r>
              <a:rPr lang="en-US" altLang="ja-JP" sz="2400" dirty="0" smtClean="0"/>
              <a:t>X</a:t>
            </a:r>
            <a:r>
              <a:rPr lang="ja-JP" altLang="en-US" sz="2400" dirty="0" smtClean="0"/>
              <a:t>線の線源データとして利用します。</a:t>
            </a:r>
            <a:endParaRPr lang="en-US" altLang="ja-JP" sz="2400" dirty="0" smtClean="0"/>
          </a:p>
          <a:p>
            <a:pPr eaLnBrk="1" hangingPunct="1">
              <a:spcBef>
                <a:spcPct val="0"/>
              </a:spcBef>
              <a:buNone/>
            </a:pPr>
            <a:r>
              <a:rPr lang="en-US" altLang="ja-JP" sz="2400" dirty="0" smtClean="0"/>
              <a:t>1. </a:t>
            </a:r>
            <a:r>
              <a:rPr lang="ja-JP" altLang="en-US" sz="2400" dirty="0" smtClean="0"/>
              <a:t>フォルダ</a:t>
            </a:r>
            <a:r>
              <a:rPr lang="en-US" altLang="ja-JP" sz="2400" dirty="0" smtClean="0"/>
              <a:t>”/</a:t>
            </a:r>
            <a:r>
              <a:rPr lang="en-US" altLang="ja-JP" sz="2400" dirty="0" err="1" smtClean="0"/>
              <a:t>phits</a:t>
            </a:r>
            <a:r>
              <a:rPr lang="en-US" altLang="ja-JP" sz="2400" dirty="0" smtClean="0"/>
              <a:t>/utility/PSFC4PHITS/”</a:t>
            </a:r>
            <a:r>
              <a:rPr lang="ja-JP" altLang="en-US" sz="2400" dirty="0" smtClean="0"/>
              <a:t>に別途用意していただいた</a:t>
            </a:r>
            <a:r>
              <a:rPr lang="en-US" altLang="ja-JP" sz="2400" dirty="0" smtClean="0"/>
              <a:t>2</a:t>
            </a:r>
            <a:r>
              <a:rPr lang="ja-JP" altLang="en-US" sz="2400" dirty="0" err="1" smtClean="0"/>
              <a:t>つの</a:t>
            </a:r>
            <a:r>
              <a:rPr lang="ja-JP" altLang="en-US" sz="2400" dirty="0" smtClean="0"/>
              <a:t>ファイル</a:t>
            </a:r>
            <a:endParaRPr lang="en-US" altLang="ja-JP" sz="2400" dirty="0" smtClean="0"/>
          </a:p>
          <a:p>
            <a:pPr marL="1085850" lvl="1" indent="-342900">
              <a:buFont typeface="Arial" panose="020B0604020202020204" pitchFamily="34" charset="0"/>
              <a:buChar char="•"/>
            </a:pPr>
            <a:r>
              <a:rPr lang="en-US" altLang="ja-JP" sz="2000" dirty="0" smtClean="0"/>
              <a:t>VarianClinaciX_6MV_20x20_aboveMLC_w1.IAEAheader(2.7KB</a:t>
            </a:r>
            <a:r>
              <a:rPr lang="en-US" altLang="ja-JP" sz="2000" dirty="0"/>
              <a:t>)</a:t>
            </a:r>
            <a:endParaRPr lang="ja-JP" altLang="ja-JP" sz="2000" dirty="0"/>
          </a:p>
          <a:p>
            <a:pPr marL="1085850" lvl="1" indent="-342900">
              <a:buFont typeface="Arial" panose="020B0604020202020204" pitchFamily="34" charset="0"/>
              <a:buChar char="•"/>
            </a:pPr>
            <a:r>
              <a:rPr lang="en-US" altLang="ja-JP" sz="2000" dirty="0" smtClean="0"/>
              <a:t>VarianClinaciX_6MV_20x20_aboveMLC_w1.IAEAphsp(4GB</a:t>
            </a:r>
            <a:r>
              <a:rPr lang="en-US" altLang="ja-JP" sz="2000" dirty="0"/>
              <a:t>)</a:t>
            </a:r>
            <a:endParaRPr lang="ja-JP" altLang="ja-JP" sz="2000" dirty="0"/>
          </a:p>
          <a:p>
            <a:pPr eaLnBrk="1" hangingPunct="1">
              <a:spcBef>
                <a:spcPct val="0"/>
              </a:spcBef>
              <a:buFontTx/>
              <a:buNone/>
            </a:pPr>
            <a:r>
              <a:rPr lang="ja-JP" altLang="en-US" sz="2400" dirty="0" smtClean="0"/>
              <a:t>をコピーしてください。</a:t>
            </a:r>
            <a:endParaRPr lang="en-US" altLang="ja-JP" sz="2400" dirty="0"/>
          </a:p>
          <a:p>
            <a:pPr eaLnBrk="1" hangingPunct="1">
              <a:spcBef>
                <a:spcPct val="0"/>
              </a:spcBef>
              <a:buNone/>
            </a:pPr>
            <a:r>
              <a:rPr lang="en-US" altLang="ja-JP" sz="2400" dirty="0" smtClean="0"/>
              <a:t>2. </a:t>
            </a:r>
            <a:r>
              <a:rPr lang="ja-JP" altLang="en-US" sz="2400" dirty="0" smtClean="0"/>
              <a:t>インプットファイル</a:t>
            </a:r>
            <a:r>
              <a:rPr lang="en-US" altLang="ja-JP" sz="2400" dirty="0" smtClean="0"/>
              <a:t>psfc4phits.inp</a:t>
            </a:r>
            <a:r>
              <a:rPr lang="ja-JP" altLang="en-US" sz="2400" dirty="0" smtClean="0"/>
              <a:t>を次のように書き換えて</a:t>
            </a:r>
            <a:r>
              <a:rPr lang="en-US" altLang="ja-JP" sz="2400" dirty="0" smtClean="0"/>
              <a:t>PSFC4PHITS</a:t>
            </a:r>
            <a:r>
              <a:rPr lang="ja-JP" altLang="en-US" sz="2400" dirty="0" smtClean="0"/>
              <a:t>を実行してください。</a:t>
            </a:r>
            <a:endParaRPr lang="en-US" altLang="ja-JP" sz="2400" dirty="0" smtClean="0"/>
          </a:p>
        </p:txBody>
      </p:sp>
      <p:sp>
        <p:nvSpPr>
          <p:cNvPr id="48137" name="Rectangle 2"/>
          <p:cNvSpPr txBox="1">
            <a:spLocks noChangeArrowheads="1"/>
          </p:cNvSpPr>
          <p:nvPr/>
        </p:nvSpPr>
        <p:spPr bwMode="auto">
          <a:xfrm>
            <a:off x="2681288" y="-99392"/>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dirty="0" smtClean="0">
                <a:solidFill>
                  <a:srgbClr val="000000"/>
                </a:solidFill>
                <a:latin typeface="Century Gothic" pitchFamily="34" charset="0"/>
              </a:rPr>
              <a:t>線源の準備</a:t>
            </a:r>
            <a:endParaRPr lang="en-US" altLang="ja-JP" sz="4800" dirty="0">
              <a:solidFill>
                <a:srgbClr val="000000"/>
              </a:solidFill>
              <a:latin typeface="Century Gothic" pitchFamily="34" charset="0"/>
            </a:endParaRPr>
          </a:p>
        </p:txBody>
      </p:sp>
      <p:sp>
        <p:nvSpPr>
          <p:cNvPr id="48138" name="Text Box 7"/>
          <p:cNvSpPr txBox="1">
            <a:spLocks noChangeArrowheads="1"/>
          </p:cNvSpPr>
          <p:nvPr/>
        </p:nvSpPr>
        <p:spPr bwMode="auto">
          <a:xfrm>
            <a:off x="3276600" y="6400800"/>
            <a:ext cx="2808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dirty="0" smtClean="0">
                <a:solidFill>
                  <a:srgbClr val="000000"/>
                </a:solidFill>
                <a:latin typeface="Tahoma" pitchFamily="34" charset="0"/>
              </a:rPr>
              <a:t>Phase space file</a:t>
            </a:r>
            <a:endParaRPr lang="en-US" altLang="ja-JP" sz="2400" dirty="0">
              <a:solidFill>
                <a:srgbClr val="000000"/>
              </a:solidFill>
              <a:latin typeface="Tahoma" pitchFamily="34" charset="0"/>
            </a:endParaRPr>
          </a:p>
        </p:txBody>
      </p:sp>
      <p:sp>
        <p:nvSpPr>
          <p:cNvPr id="15" name="Text Box 1031"/>
          <p:cNvSpPr txBox="1">
            <a:spLocks noChangeArrowheads="1"/>
          </p:cNvSpPr>
          <p:nvPr/>
        </p:nvSpPr>
        <p:spPr bwMode="auto">
          <a:xfrm>
            <a:off x="2627784" y="5261145"/>
            <a:ext cx="5256584" cy="97616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1400" dirty="0" smtClean="0">
                <a:solidFill>
                  <a:srgbClr val="000000"/>
                </a:solidFill>
                <a:latin typeface="+mn-lt"/>
                <a:ea typeface="HGｺﾞｼｯｸM" pitchFamily="49" charset="-128"/>
              </a:rPr>
              <a:t>VarianClinaciX_6MV_20x20_aboveMLC_w1  </a:t>
            </a:r>
            <a:r>
              <a:rPr lang="en-US" altLang="ja-JP" sz="1400" dirty="0">
                <a:solidFill>
                  <a:srgbClr val="000000"/>
                </a:solidFill>
                <a:latin typeface="+mn-lt"/>
                <a:ea typeface="HGｺﾞｼｯｸM" pitchFamily="49" charset="-128"/>
              </a:rPr>
              <a:t>$ Phase space filename </a:t>
            </a:r>
          </a:p>
          <a:p>
            <a:pPr eaLnBrk="1" hangingPunct="1">
              <a:spcBef>
                <a:spcPct val="0"/>
              </a:spcBef>
              <a:buFontTx/>
              <a:buNone/>
              <a:defRPr/>
            </a:pPr>
            <a:r>
              <a:rPr lang="en-US" altLang="ja-JP" sz="1400" dirty="0" err="1" smtClean="0">
                <a:solidFill>
                  <a:srgbClr val="000000"/>
                </a:solidFill>
                <a:latin typeface="+mn-lt"/>
                <a:ea typeface="HGｺﾞｼｯｸM" pitchFamily="49" charset="-128"/>
              </a:rPr>
              <a:t>dmp</a:t>
            </a:r>
            <a:r>
              <a:rPr lang="en-US" altLang="ja-JP" sz="1400" dirty="0" smtClean="0">
                <a:solidFill>
                  <a:srgbClr val="000000"/>
                </a:solidFill>
                <a:latin typeface="+mn-lt"/>
                <a:ea typeface="HGｺﾞｼｯｸM" pitchFamily="49" charset="-128"/>
              </a:rPr>
              <a:t>-PHITS-</a:t>
            </a:r>
            <a:r>
              <a:rPr lang="en-US" altLang="ja-JP" sz="1400" dirty="0" err="1" smtClean="0">
                <a:solidFill>
                  <a:srgbClr val="000000"/>
                </a:solidFill>
                <a:latin typeface="+mn-lt"/>
                <a:ea typeface="HGｺﾞｼｯｸM" pitchFamily="49" charset="-128"/>
              </a:rPr>
              <a:t>iX.out</a:t>
            </a:r>
            <a:r>
              <a:rPr lang="en-US" altLang="ja-JP" sz="1400" dirty="0" smtClean="0">
                <a:solidFill>
                  <a:srgbClr val="000000"/>
                </a:solidFill>
                <a:latin typeface="+mn-lt"/>
                <a:ea typeface="HGｺﾞｼｯｸM" pitchFamily="49" charset="-128"/>
              </a:rPr>
              <a:t>                                             $ </a:t>
            </a:r>
            <a:r>
              <a:rPr lang="en-US" altLang="ja-JP" sz="1400" dirty="0">
                <a:solidFill>
                  <a:srgbClr val="000000"/>
                </a:solidFill>
                <a:latin typeface="+mn-lt"/>
                <a:ea typeface="HGｺﾞｼｯｸM" pitchFamily="49" charset="-128"/>
              </a:rPr>
              <a:t>Output filename</a:t>
            </a:r>
          </a:p>
          <a:p>
            <a:pPr eaLnBrk="1" hangingPunct="1">
              <a:spcBef>
                <a:spcPct val="0"/>
              </a:spcBef>
              <a:buFontTx/>
              <a:buNone/>
              <a:defRPr/>
            </a:pPr>
            <a:r>
              <a:rPr lang="en-US" altLang="ja-JP" sz="1400" dirty="0">
                <a:solidFill>
                  <a:srgbClr val="000000"/>
                </a:solidFill>
                <a:latin typeface="+mn-lt"/>
                <a:ea typeface="HGｺﾞｼｯｸM" pitchFamily="49" charset="-128"/>
              </a:rPr>
              <a:t>1                           </a:t>
            </a:r>
            <a:r>
              <a:rPr lang="en-US" altLang="ja-JP" sz="1400" dirty="0" smtClean="0">
                <a:solidFill>
                  <a:srgbClr val="000000"/>
                </a:solidFill>
                <a:latin typeface="+mn-lt"/>
                <a:ea typeface="HGｺﾞｼｯｸM" pitchFamily="49" charset="-128"/>
              </a:rPr>
              <a:t>                                               $ </a:t>
            </a:r>
            <a:r>
              <a:rPr lang="en-US" altLang="ja-JP" sz="1400" dirty="0">
                <a:solidFill>
                  <a:srgbClr val="000000"/>
                </a:solidFill>
                <a:latin typeface="+mn-lt"/>
                <a:ea typeface="HGｺﾞｼｯｸM" pitchFamily="49" charset="-128"/>
              </a:rPr>
              <a:t>Starting line</a:t>
            </a:r>
          </a:p>
          <a:p>
            <a:pPr eaLnBrk="1" hangingPunct="1">
              <a:spcBef>
                <a:spcPct val="0"/>
              </a:spcBef>
              <a:buFontTx/>
              <a:buNone/>
              <a:defRPr/>
            </a:pPr>
            <a:r>
              <a:rPr lang="en-US" altLang="ja-JP" sz="1400" dirty="0" smtClean="0">
                <a:solidFill>
                  <a:srgbClr val="000000"/>
                </a:solidFill>
                <a:latin typeface="+mn-lt"/>
                <a:ea typeface="HGｺﾞｼｯｸM" pitchFamily="49" charset="-128"/>
              </a:rPr>
              <a:t>100000                                                                </a:t>
            </a:r>
            <a:r>
              <a:rPr lang="en-US" altLang="ja-JP" sz="1400" dirty="0">
                <a:solidFill>
                  <a:srgbClr val="000000"/>
                </a:solidFill>
                <a:latin typeface="+mn-lt"/>
                <a:ea typeface="HGｺﾞｼｯｸM" pitchFamily="49" charset="-128"/>
              </a:rPr>
              <a:t>$ Ending </a:t>
            </a:r>
            <a:r>
              <a:rPr lang="en-US" altLang="ja-JP" sz="1400" dirty="0" smtClean="0">
                <a:solidFill>
                  <a:srgbClr val="000000"/>
                </a:solidFill>
                <a:latin typeface="+mn-lt"/>
                <a:ea typeface="HGｺﾞｼｯｸM" pitchFamily="49" charset="-128"/>
              </a:rPr>
              <a:t>line</a:t>
            </a:r>
            <a:endParaRPr lang="en-US" altLang="ja-JP" sz="1400" dirty="0">
              <a:solidFill>
                <a:srgbClr val="000000"/>
              </a:solidFill>
              <a:latin typeface="+mn-lt"/>
              <a:ea typeface="HGｺﾞｼｯｸM" pitchFamily="49" charset="-128"/>
            </a:endParaRPr>
          </a:p>
        </p:txBody>
      </p:sp>
      <p:sp>
        <p:nvSpPr>
          <p:cNvPr id="16" name="Text Box 1030"/>
          <p:cNvSpPr txBox="1">
            <a:spLocks noChangeArrowheads="1"/>
          </p:cNvSpPr>
          <p:nvPr/>
        </p:nvSpPr>
        <p:spPr bwMode="auto">
          <a:xfrm>
            <a:off x="826661" y="5261144"/>
            <a:ext cx="174079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smtClean="0">
                <a:solidFill>
                  <a:srgbClr val="000000"/>
                </a:solidFill>
                <a:latin typeface="Tahoma" pitchFamily="34" charset="0"/>
              </a:rPr>
              <a:t>psfc4phits.inp</a:t>
            </a:r>
            <a:endParaRPr lang="en-US" altLang="ja-JP" sz="2000" dirty="0">
              <a:solidFill>
                <a:srgbClr val="000000"/>
              </a:solidFill>
              <a:latin typeface="Tahoma" pitchFamily="34" charset="0"/>
            </a:endParaRPr>
          </a:p>
        </p:txBody>
      </p:sp>
    </p:spTree>
    <p:extLst>
      <p:ext uri="{BB962C8B-B14F-4D97-AF65-F5344CB8AC3E}">
        <p14:creationId xmlns:p14="http://schemas.microsoft.com/office/powerpoint/2010/main" val="567064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8132"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7E846474-A8E7-4CC7-9587-9079492FF8D4}" type="slidenum">
              <a:rPr lang="en-US" altLang="ja-JP" sz="2400">
                <a:solidFill>
                  <a:srgbClr val="000000"/>
                </a:solidFill>
                <a:latin typeface="Tahoma" pitchFamily="34" charset="0"/>
              </a:rPr>
              <a:pPr algn="ctr" eaLnBrk="1" hangingPunct="1">
                <a:spcBef>
                  <a:spcPct val="50000"/>
                </a:spcBef>
                <a:buFontTx/>
                <a:buNone/>
              </a:pPr>
              <a:t>6</a:t>
            </a:fld>
            <a:endParaRPr lang="en-US" altLang="ja-JP" sz="2400">
              <a:solidFill>
                <a:srgbClr val="000000"/>
              </a:solidFill>
              <a:latin typeface="Tahoma" pitchFamily="34" charset="0"/>
            </a:endParaRPr>
          </a:p>
        </p:txBody>
      </p:sp>
      <p:sp>
        <p:nvSpPr>
          <p:cNvPr id="48133" name="テキスト ボックス 8"/>
          <p:cNvSpPr txBox="1">
            <a:spLocks noChangeArrowheads="1"/>
          </p:cNvSpPr>
          <p:nvPr/>
        </p:nvSpPr>
        <p:spPr bwMode="auto">
          <a:xfrm>
            <a:off x="1196267" y="853261"/>
            <a:ext cx="6713364"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a:solidFill>
                  <a:srgbClr val="000000"/>
                </a:solidFill>
              </a:rPr>
              <a:t>はじめに</a:t>
            </a:r>
            <a:r>
              <a:rPr lang="ja-JP" altLang="en-US" sz="2400" dirty="0" smtClean="0">
                <a:solidFill>
                  <a:srgbClr val="000000"/>
                </a:solidFill>
              </a:rPr>
              <a:t>、本実習で使用する線源を</a:t>
            </a:r>
            <a:r>
              <a:rPr lang="en-US" altLang="ja-JP" sz="2400" dirty="0" smtClean="0">
                <a:solidFill>
                  <a:srgbClr val="000000"/>
                </a:solidFill>
              </a:rPr>
              <a:t>PSFC4PHITS</a:t>
            </a:r>
            <a:r>
              <a:rPr lang="ja-JP" altLang="en-US" sz="2400" dirty="0" smtClean="0">
                <a:solidFill>
                  <a:srgbClr val="000000"/>
                </a:solidFill>
              </a:rPr>
              <a:t>を用いて準備しましょう。</a:t>
            </a:r>
            <a:endParaRPr lang="ja-JP" altLang="en-US" sz="2400" dirty="0">
              <a:solidFill>
                <a:srgbClr val="000000"/>
              </a:solidFill>
            </a:endParaRPr>
          </a:p>
        </p:txBody>
      </p:sp>
      <p:sp>
        <p:nvSpPr>
          <p:cNvPr id="48134" name="テキスト ボックス 32"/>
          <p:cNvSpPr txBox="1">
            <a:spLocks noChangeArrowheads="1"/>
          </p:cNvSpPr>
          <p:nvPr/>
        </p:nvSpPr>
        <p:spPr bwMode="auto">
          <a:xfrm>
            <a:off x="415130" y="1844824"/>
            <a:ext cx="82613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t>成功すると、</a:t>
            </a:r>
            <a:r>
              <a:rPr lang="en-US" altLang="ja-JP" sz="2400" dirty="0" smtClean="0"/>
              <a:t>”VarianClinaciX_6MV_20x20_aboveMLC_w1”</a:t>
            </a:r>
            <a:r>
              <a:rPr lang="ja-JP" altLang="en-US" sz="2400" dirty="0" smtClean="0"/>
              <a:t>を</a:t>
            </a:r>
            <a:r>
              <a:rPr lang="en-US" altLang="ja-JP" sz="2400" dirty="0" smtClean="0"/>
              <a:t>PHITS</a:t>
            </a:r>
            <a:r>
              <a:rPr lang="ja-JP" altLang="en-US" sz="2400" dirty="0" smtClean="0"/>
              <a:t>形式に変換した</a:t>
            </a:r>
            <a:r>
              <a:rPr lang="en-US" altLang="ja-JP" sz="2400" dirty="0" err="1" smtClean="0"/>
              <a:t>dmp</a:t>
            </a:r>
            <a:r>
              <a:rPr lang="en-US" altLang="ja-JP" sz="2400" dirty="0" smtClean="0"/>
              <a:t>-PHITS-</a:t>
            </a:r>
            <a:r>
              <a:rPr lang="en-US" altLang="ja-JP" sz="2400" dirty="0" err="1" smtClean="0"/>
              <a:t>iX.out</a:t>
            </a:r>
            <a:r>
              <a:rPr lang="en-US" altLang="ja-JP" sz="2400" dirty="0" smtClean="0"/>
              <a:t>(</a:t>
            </a:r>
            <a:r>
              <a:rPr lang="ja-JP" altLang="en-US" sz="2400" dirty="0" smtClean="0"/>
              <a:t>約</a:t>
            </a:r>
            <a:r>
              <a:rPr lang="en-US" altLang="ja-JP" sz="2400" dirty="0" smtClean="0"/>
              <a:t>21MB)</a:t>
            </a:r>
            <a:r>
              <a:rPr lang="ja-JP" altLang="en-US" sz="2400" dirty="0" smtClean="0"/>
              <a:t>が作られるので、これをフォルダ</a:t>
            </a:r>
            <a:r>
              <a:rPr lang="en-US" altLang="ja-JP" sz="2400" dirty="0" smtClean="0"/>
              <a:t>”/</a:t>
            </a:r>
            <a:r>
              <a:rPr lang="en-US" altLang="ja-JP" sz="2400" dirty="0" err="1" smtClean="0"/>
              <a:t>phits</a:t>
            </a:r>
            <a:r>
              <a:rPr lang="en-US" altLang="ja-JP" sz="2400" dirty="0" smtClean="0"/>
              <a:t>/lecture/therapy/VMAT/”</a:t>
            </a:r>
            <a:r>
              <a:rPr lang="ja-JP" altLang="en-US" sz="2400" dirty="0" smtClean="0"/>
              <a:t>にコピーしてください。</a:t>
            </a:r>
            <a:endParaRPr lang="en-US" altLang="ja-JP" sz="2400" dirty="0" smtClean="0"/>
          </a:p>
        </p:txBody>
      </p:sp>
      <p:sp>
        <p:nvSpPr>
          <p:cNvPr id="48137" name="Rectangle 2"/>
          <p:cNvSpPr txBox="1">
            <a:spLocks noChangeArrowheads="1"/>
          </p:cNvSpPr>
          <p:nvPr/>
        </p:nvSpPr>
        <p:spPr bwMode="auto">
          <a:xfrm>
            <a:off x="2681288" y="-99392"/>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dirty="0" smtClean="0">
                <a:solidFill>
                  <a:srgbClr val="000000"/>
                </a:solidFill>
                <a:latin typeface="Century Gothic" pitchFamily="34" charset="0"/>
              </a:rPr>
              <a:t>線源の準備</a:t>
            </a:r>
            <a:endParaRPr lang="en-US" altLang="ja-JP" sz="4800" dirty="0">
              <a:solidFill>
                <a:srgbClr val="000000"/>
              </a:solidFill>
              <a:latin typeface="Century Gothic" pitchFamily="34" charset="0"/>
            </a:endParaRPr>
          </a:p>
        </p:txBody>
      </p:sp>
      <p:sp>
        <p:nvSpPr>
          <p:cNvPr id="9" name="Text Box 7"/>
          <p:cNvSpPr txBox="1">
            <a:spLocks noChangeArrowheads="1"/>
          </p:cNvSpPr>
          <p:nvPr/>
        </p:nvSpPr>
        <p:spPr bwMode="auto">
          <a:xfrm>
            <a:off x="3276600" y="6400800"/>
            <a:ext cx="2808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dirty="0" smtClean="0">
                <a:solidFill>
                  <a:srgbClr val="000000"/>
                </a:solidFill>
                <a:latin typeface="Tahoma" pitchFamily="34" charset="0"/>
              </a:rPr>
              <a:t>Phase space file</a:t>
            </a:r>
            <a:endParaRPr lang="en-US" altLang="ja-JP" sz="2400" dirty="0">
              <a:solidFill>
                <a:srgbClr val="000000"/>
              </a:solidFill>
              <a:latin typeface="Tahoma" pitchFamily="34" charset="0"/>
            </a:endParaRPr>
          </a:p>
        </p:txBody>
      </p:sp>
    </p:spTree>
    <p:extLst>
      <p:ext uri="{BB962C8B-B14F-4D97-AF65-F5344CB8AC3E}">
        <p14:creationId xmlns:p14="http://schemas.microsoft.com/office/powerpoint/2010/main" val="4053329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051"/>
          <p:cNvSpPr>
            <a:spLocks noChangeArrowheads="1"/>
          </p:cNvSpPr>
          <p:nvPr/>
        </p:nvSpPr>
        <p:spPr bwMode="auto">
          <a:xfrm>
            <a:off x="879475" y="1475929"/>
            <a:ext cx="7148513" cy="3321223"/>
          </a:xfrm>
          <a:prstGeom prst="roundRect">
            <a:avLst>
              <a:gd name="adj" fmla="val 5560"/>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kumimoji="0" lang="ja-JP" altLang="en-US" sz="2400">
              <a:solidFill>
                <a:srgbClr val="000000"/>
              </a:solidFill>
            </a:endParaRPr>
          </a:p>
        </p:txBody>
      </p:sp>
      <p:sp>
        <p:nvSpPr>
          <p:cNvPr id="46083" name="テキスト ボックス 16"/>
          <p:cNvSpPr txBox="1">
            <a:spLocks noChangeArrowheads="1"/>
          </p:cNvSpPr>
          <p:nvPr/>
        </p:nvSpPr>
        <p:spPr bwMode="auto">
          <a:xfrm>
            <a:off x="1079500" y="1577548"/>
            <a:ext cx="694848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 typeface="Times New Roman" pitchFamily="18" charset="0"/>
              <a:buAutoNum type="arabicPeriod"/>
            </a:pPr>
            <a:r>
              <a:rPr lang="ja-JP" altLang="en-US" sz="2800" dirty="0" smtClean="0"/>
              <a:t>線源の準備</a:t>
            </a:r>
            <a:endParaRPr lang="en-US" altLang="ja-JP" sz="2800" dirty="0" smtClean="0"/>
          </a:p>
          <a:p>
            <a:pPr>
              <a:spcBef>
                <a:spcPct val="0"/>
              </a:spcBef>
              <a:buFont typeface="Times New Roman" pitchFamily="18" charset="0"/>
              <a:buAutoNum type="arabicPeriod"/>
            </a:pPr>
            <a:r>
              <a:rPr lang="ja-JP" altLang="en-US" sz="2800" dirty="0" smtClean="0">
                <a:solidFill>
                  <a:srgbClr val="FF0000"/>
                </a:solidFill>
              </a:rPr>
              <a:t>体系</a:t>
            </a:r>
            <a:r>
              <a:rPr lang="ja-JP" altLang="en-US" sz="2800" dirty="0">
                <a:solidFill>
                  <a:srgbClr val="FF0000"/>
                </a:solidFill>
              </a:rPr>
              <a:t>の確認</a:t>
            </a:r>
            <a:endParaRPr lang="en-US" altLang="ja-JP" sz="2800" dirty="0">
              <a:solidFill>
                <a:srgbClr val="FF0000"/>
              </a:solidFill>
            </a:endParaRPr>
          </a:p>
          <a:p>
            <a:pPr>
              <a:spcBef>
                <a:spcPct val="0"/>
              </a:spcBef>
              <a:buFont typeface="Times New Roman" pitchFamily="18" charset="0"/>
              <a:buAutoNum type="arabicPeriod"/>
            </a:pPr>
            <a:r>
              <a:rPr lang="ja-JP" altLang="en-US" sz="2800" dirty="0"/>
              <a:t>コリメーターのモデリング</a:t>
            </a:r>
            <a:endParaRPr lang="en-US" altLang="ja-JP" sz="2800" dirty="0"/>
          </a:p>
          <a:p>
            <a:pPr>
              <a:spcBef>
                <a:spcPct val="0"/>
              </a:spcBef>
              <a:buFont typeface="Times New Roman" pitchFamily="18" charset="0"/>
              <a:buAutoNum type="arabicPeriod"/>
            </a:pPr>
            <a:r>
              <a:rPr lang="ja-JP" altLang="en-US" sz="2800" dirty="0">
                <a:solidFill>
                  <a:srgbClr val="000000"/>
                </a:solidFill>
              </a:rPr>
              <a:t>線源の設定</a:t>
            </a:r>
            <a:endParaRPr lang="en-US" altLang="ja-JP" sz="2800" dirty="0">
              <a:solidFill>
                <a:srgbClr val="000000"/>
              </a:solidFill>
            </a:endParaRPr>
          </a:p>
          <a:p>
            <a:pPr>
              <a:spcBef>
                <a:spcPct val="0"/>
              </a:spcBef>
              <a:buFont typeface="Times New Roman" pitchFamily="18" charset="0"/>
              <a:buAutoNum type="arabicPeriod"/>
            </a:pPr>
            <a:r>
              <a:rPr lang="ja-JP" altLang="en-US" sz="2800" dirty="0">
                <a:solidFill>
                  <a:srgbClr val="000000"/>
                </a:solidFill>
              </a:rPr>
              <a:t>吸収線量の空間分布の評価</a:t>
            </a:r>
            <a:endParaRPr lang="en-US" altLang="ja-JP" sz="2800" dirty="0">
              <a:solidFill>
                <a:srgbClr val="000000"/>
              </a:solidFill>
            </a:endParaRPr>
          </a:p>
          <a:p>
            <a:pPr>
              <a:spcBef>
                <a:spcPct val="0"/>
              </a:spcBef>
              <a:buFont typeface="Times New Roman" pitchFamily="18" charset="0"/>
              <a:buAutoNum type="arabicPeriod"/>
            </a:pPr>
            <a:r>
              <a:rPr lang="ja-JP" altLang="en-US" sz="2800" dirty="0" smtClean="0">
                <a:solidFill>
                  <a:srgbClr val="000000"/>
                </a:solidFill>
              </a:rPr>
              <a:t>スクリプト</a:t>
            </a:r>
            <a:r>
              <a:rPr lang="ja-JP" altLang="en-US" sz="2800" dirty="0">
                <a:solidFill>
                  <a:srgbClr val="000000"/>
                </a:solidFill>
              </a:rPr>
              <a:t>言語を用いた</a:t>
            </a:r>
            <a:r>
              <a:rPr lang="en-US" altLang="ja-JP" sz="2800" dirty="0">
                <a:solidFill>
                  <a:srgbClr val="000000"/>
                </a:solidFill>
              </a:rPr>
              <a:t>PHITS</a:t>
            </a:r>
            <a:r>
              <a:rPr lang="ja-JP" altLang="en-US" sz="2800" dirty="0">
                <a:solidFill>
                  <a:srgbClr val="000000"/>
                </a:solidFill>
              </a:rPr>
              <a:t>の連続実行</a:t>
            </a:r>
            <a:endParaRPr lang="en-US" altLang="ja-JP" sz="2800" dirty="0">
              <a:solidFill>
                <a:srgbClr val="000000"/>
              </a:solidFill>
            </a:endParaRPr>
          </a:p>
          <a:p>
            <a:pPr>
              <a:spcBef>
                <a:spcPct val="0"/>
              </a:spcBef>
              <a:buFont typeface="Times New Roman" pitchFamily="18" charset="0"/>
              <a:buAutoNum type="arabicPeriod"/>
            </a:pPr>
            <a:r>
              <a:rPr lang="en-US" altLang="ja-JP" sz="2800" dirty="0" err="1">
                <a:solidFill>
                  <a:srgbClr val="000000"/>
                </a:solidFill>
              </a:rPr>
              <a:t>Sumtally</a:t>
            </a:r>
            <a:r>
              <a:rPr lang="ja-JP" altLang="en-US" sz="2800" dirty="0">
                <a:solidFill>
                  <a:srgbClr val="000000"/>
                </a:solidFill>
              </a:rPr>
              <a:t>によるタリー結果の</a:t>
            </a:r>
            <a:r>
              <a:rPr lang="ja-JP" altLang="en-US" sz="2800" dirty="0" smtClean="0">
                <a:solidFill>
                  <a:srgbClr val="000000"/>
                </a:solidFill>
              </a:rPr>
              <a:t>足し合わせ</a:t>
            </a:r>
            <a:endParaRPr lang="en-US" altLang="ja-JP" sz="2800" dirty="0">
              <a:solidFill>
                <a:srgbClr val="000000"/>
              </a:solidFill>
            </a:endParaRP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6086" name="Text Box 7"/>
          <p:cNvSpPr txBox="1">
            <a:spLocks noChangeArrowheads="1"/>
          </p:cNvSpPr>
          <p:nvPr/>
        </p:nvSpPr>
        <p:spPr bwMode="auto">
          <a:xfrm>
            <a:off x="3276600" y="6400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Table of contents</a:t>
            </a:r>
          </a:p>
        </p:txBody>
      </p:sp>
      <p:sp>
        <p:nvSpPr>
          <p:cNvPr id="46087"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8F04F683-A845-4572-8638-AC56C5897E01}" type="slidenum">
              <a:rPr lang="en-US" altLang="ja-JP" sz="2400">
                <a:solidFill>
                  <a:srgbClr val="000000"/>
                </a:solidFill>
                <a:latin typeface="Tahoma" pitchFamily="34" charset="0"/>
              </a:rPr>
              <a:pPr algn="ctr" eaLnBrk="1" hangingPunct="1">
                <a:spcBef>
                  <a:spcPct val="50000"/>
                </a:spcBef>
                <a:buFontTx/>
                <a:buNone/>
              </a:pPr>
              <a:t>7</a:t>
            </a:fld>
            <a:endParaRPr lang="en-US" altLang="ja-JP" sz="2400">
              <a:solidFill>
                <a:srgbClr val="000000"/>
              </a:solidFill>
              <a:latin typeface="Tahoma" pitchFamily="34" charset="0"/>
            </a:endParaRPr>
          </a:p>
        </p:txBody>
      </p:sp>
      <p:sp>
        <p:nvSpPr>
          <p:cNvPr id="46088" name="Rectangle 2"/>
          <p:cNvSpPr txBox="1">
            <a:spLocks noChangeArrowheads="1"/>
          </p:cNvSpPr>
          <p:nvPr/>
        </p:nvSpPr>
        <p:spPr bwMode="auto">
          <a:xfrm>
            <a:off x="2681288" y="188913"/>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a:solidFill>
                  <a:srgbClr val="000000"/>
                </a:solidFill>
                <a:latin typeface="Century Gothic" pitchFamily="34" charset="0"/>
              </a:rPr>
              <a:t>実習内容</a:t>
            </a:r>
            <a:endParaRPr lang="en-US" altLang="ja-JP" sz="4800">
              <a:solidFill>
                <a:srgbClr val="000000"/>
              </a:solidFill>
              <a:latin typeface="Century Gothic" pitchFamily="34" charset="0"/>
            </a:endParaRPr>
          </a:p>
        </p:txBody>
      </p:sp>
    </p:spTree>
    <p:extLst>
      <p:ext uri="{BB962C8B-B14F-4D97-AF65-F5344CB8AC3E}">
        <p14:creationId xmlns:p14="http://schemas.microsoft.com/office/powerpoint/2010/main" val="425589611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右矢印 81"/>
          <p:cNvSpPr/>
          <p:nvPr/>
        </p:nvSpPr>
        <p:spPr>
          <a:xfrm>
            <a:off x="2197099" y="2925564"/>
            <a:ext cx="4829175" cy="792163"/>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7030A0"/>
              </a:solidFill>
            </a:endParaRPr>
          </a:p>
        </p:txBody>
      </p:sp>
      <p:pic>
        <p:nvPicPr>
          <p:cNvPr id="471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7109"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71B1544B-35BA-4AC3-9541-7B9FC18E0F8D}" type="slidenum">
              <a:rPr lang="en-US" altLang="ja-JP" sz="2400">
                <a:solidFill>
                  <a:srgbClr val="000000"/>
                </a:solidFill>
                <a:latin typeface="Tahoma" pitchFamily="34" charset="0"/>
              </a:rPr>
              <a:pPr algn="ctr" eaLnBrk="1" hangingPunct="1">
                <a:spcBef>
                  <a:spcPct val="50000"/>
                </a:spcBef>
                <a:buFontTx/>
                <a:buNone/>
              </a:pPr>
              <a:t>8</a:t>
            </a:fld>
            <a:endParaRPr lang="en-US" altLang="ja-JP" sz="2400">
              <a:solidFill>
                <a:srgbClr val="000000"/>
              </a:solidFill>
              <a:latin typeface="Tahoma" pitchFamily="34" charset="0"/>
            </a:endParaRPr>
          </a:p>
        </p:txBody>
      </p:sp>
      <p:sp>
        <p:nvSpPr>
          <p:cNvPr id="47110"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Input file</a:t>
            </a:r>
          </a:p>
        </p:txBody>
      </p:sp>
      <p:sp>
        <p:nvSpPr>
          <p:cNvPr id="47111" name="テキスト ボックス 16"/>
          <p:cNvSpPr txBox="1">
            <a:spLocks noChangeArrowheads="1"/>
          </p:cNvSpPr>
          <p:nvPr/>
        </p:nvSpPr>
        <p:spPr bwMode="auto">
          <a:xfrm>
            <a:off x="5" y="2780928"/>
            <a:ext cx="245612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en-US" altLang="ja-JP" sz="2000" dirty="0" smtClean="0">
                <a:solidFill>
                  <a:srgbClr val="7030A0"/>
                </a:solidFill>
                <a:latin typeface="Arial" charset="0"/>
                <a:cs typeface="Arial" charset="0"/>
              </a:rPr>
              <a:t>Phase space file</a:t>
            </a:r>
          </a:p>
          <a:p>
            <a:pPr algn="ctr" eaLnBrk="1" hangingPunct="1">
              <a:spcBef>
                <a:spcPct val="0"/>
              </a:spcBef>
              <a:buFontTx/>
              <a:buNone/>
            </a:pPr>
            <a:r>
              <a:rPr lang="en-US" altLang="ja-JP" sz="2000" dirty="0" smtClean="0">
                <a:solidFill>
                  <a:srgbClr val="7030A0"/>
                </a:solidFill>
                <a:latin typeface="Arial" charset="0"/>
                <a:cs typeface="Arial" charset="0"/>
              </a:rPr>
              <a:t>6MV X</a:t>
            </a:r>
            <a:r>
              <a:rPr lang="ja-JP" altLang="en-US" sz="2000" dirty="0" smtClean="0">
                <a:solidFill>
                  <a:srgbClr val="7030A0"/>
                </a:solidFill>
                <a:latin typeface="Arial" charset="0"/>
                <a:cs typeface="Arial" charset="0"/>
              </a:rPr>
              <a:t>線</a:t>
            </a:r>
            <a:endParaRPr lang="en-US" altLang="ja-JP" sz="2000" dirty="0">
              <a:solidFill>
                <a:srgbClr val="7030A0"/>
              </a:solidFill>
              <a:latin typeface="Arial" charset="0"/>
              <a:cs typeface="Arial" charset="0"/>
            </a:endParaRPr>
          </a:p>
          <a:p>
            <a:pPr algn="ctr" eaLnBrk="1" hangingPunct="1">
              <a:spcBef>
                <a:spcPct val="0"/>
              </a:spcBef>
              <a:buFontTx/>
              <a:buNone/>
            </a:pPr>
            <a:r>
              <a:rPr lang="en-US" altLang="ja-JP" sz="2000" dirty="0" smtClean="0">
                <a:solidFill>
                  <a:srgbClr val="7030A0"/>
                </a:solidFill>
                <a:latin typeface="Arial" charset="0"/>
                <a:cs typeface="Arial" charset="0"/>
              </a:rPr>
              <a:t>Varian </a:t>
            </a:r>
            <a:r>
              <a:rPr lang="en-US" altLang="ja-JP" sz="2000" dirty="0" err="1" smtClean="0">
                <a:solidFill>
                  <a:srgbClr val="7030A0"/>
                </a:solidFill>
                <a:latin typeface="Arial" charset="0"/>
                <a:cs typeface="Arial" charset="0"/>
              </a:rPr>
              <a:t>Clinac</a:t>
            </a:r>
            <a:r>
              <a:rPr lang="en-US" altLang="ja-JP" sz="2000" dirty="0" smtClean="0">
                <a:solidFill>
                  <a:srgbClr val="7030A0"/>
                </a:solidFill>
                <a:latin typeface="Arial" charset="0"/>
                <a:cs typeface="Arial" charset="0"/>
              </a:rPr>
              <a:t> </a:t>
            </a:r>
            <a:r>
              <a:rPr lang="en-US" altLang="ja-JP" sz="2000" dirty="0" err="1" smtClean="0">
                <a:solidFill>
                  <a:srgbClr val="7030A0"/>
                </a:solidFill>
                <a:latin typeface="Arial" charset="0"/>
                <a:cs typeface="Arial" charset="0"/>
              </a:rPr>
              <a:t>iX</a:t>
            </a:r>
            <a:endParaRPr lang="en-US" altLang="ja-JP" sz="2000" dirty="0" smtClean="0">
              <a:solidFill>
                <a:srgbClr val="7030A0"/>
              </a:solidFill>
              <a:latin typeface="Arial" charset="0"/>
              <a:cs typeface="Arial" charset="0"/>
            </a:endParaRPr>
          </a:p>
          <a:p>
            <a:pPr algn="ctr" eaLnBrk="1" hangingPunct="1">
              <a:spcBef>
                <a:spcPct val="0"/>
              </a:spcBef>
              <a:buFontTx/>
              <a:buNone/>
            </a:pPr>
            <a:r>
              <a:rPr lang="ja-JP" altLang="en-US" sz="2000" dirty="0" smtClean="0">
                <a:solidFill>
                  <a:srgbClr val="7030A0"/>
                </a:solidFill>
                <a:latin typeface="Arial" charset="0"/>
                <a:cs typeface="Arial" charset="0"/>
              </a:rPr>
              <a:t>照射野</a:t>
            </a:r>
            <a:r>
              <a:rPr lang="en-US" altLang="ja-JP" sz="2000" dirty="0" smtClean="0">
                <a:solidFill>
                  <a:srgbClr val="7030A0"/>
                </a:solidFill>
                <a:latin typeface="Arial" charset="0"/>
                <a:cs typeface="Arial" charset="0"/>
              </a:rPr>
              <a:t>20x20cm</a:t>
            </a:r>
            <a:r>
              <a:rPr lang="en-US" altLang="ja-JP" sz="2000" baseline="30000" dirty="0" smtClean="0">
                <a:solidFill>
                  <a:srgbClr val="7030A0"/>
                </a:solidFill>
                <a:latin typeface="Arial" charset="0"/>
                <a:cs typeface="Arial" charset="0"/>
              </a:rPr>
              <a:t>2</a:t>
            </a:r>
          </a:p>
          <a:p>
            <a:pPr algn="ctr" eaLnBrk="1" hangingPunct="1">
              <a:spcBef>
                <a:spcPct val="0"/>
              </a:spcBef>
              <a:buFontTx/>
              <a:buNone/>
            </a:pPr>
            <a:r>
              <a:rPr lang="ja-JP" altLang="en-US" sz="2000" dirty="0" smtClean="0">
                <a:solidFill>
                  <a:srgbClr val="FF0000"/>
                </a:solidFill>
                <a:latin typeface="Arial" charset="0"/>
                <a:cs typeface="Arial" charset="0"/>
              </a:rPr>
              <a:t>（</a:t>
            </a:r>
            <a:r>
              <a:rPr lang="ja-JP" altLang="en-US" sz="2000" dirty="0">
                <a:solidFill>
                  <a:srgbClr val="FF0000"/>
                </a:solidFill>
                <a:latin typeface="Arial" charset="0"/>
                <a:cs typeface="Arial" charset="0"/>
              </a:rPr>
              <a:t>上流部分を簡略化）</a:t>
            </a:r>
          </a:p>
        </p:txBody>
      </p:sp>
      <p:sp>
        <p:nvSpPr>
          <p:cNvPr id="8" name="円弧 7"/>
          <p:cNvSpPr/>
          <p:nvPr/>
        </p:nvSpPr>
        <p:spPr>
          <a:xfrm rot="7724564" flipH="1" flipV="1">
            <a:off x="3588494" y="2255251"/>
            <a:ext cx="3635179" cy="4128975"/>
          </a:xfrm>
          <a:prstGeom prst="arc">
            <a:avLst>
              <a:gd name="adj1" fmla="val 16122352"/>
              <a:gd name="adj2" fmla="val 53350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000000"/>
              </a:solidFill>
            </a:endParaRPr>
          </a:p>
        </p:txBody>
      </p:sp>
      <p:sp>
        <p:nvSpPr>
          <p:cNvPr id="47113" name="テキスト ボックス 6"/>
          <p:cNvSpPr txBox="1">
            <a:spLocks noChangeArrowheads="1"/>
          </p:cNvSpPr>
          <p:nvPr/>
        </p:nvSpPr>
        <p:spPr bwMode="auto">
          <a:xfrm>
            <a:off x="4669416" y="2015451"/>
            <a:ext cx="1138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smtClean="0">
                <a:solidFill>
                  <a:srgbClr val="000000"/>
                </a:solidFill>
                <a:latin typeface="Arial" charset="0"/>
                <a:cs typeface="Arial" charset="0"/>
              </a:rPr>
              <a:t>約</a:t>
            </a:r>
            <a:r>
              <a:rPr lang="en-US" altLang="ja-JP" sz="2000" dirty="0" smtClean="0">
                <a:solidFill>
                  <a:srgbClr val="000000"/>
                </a:solidFill>
                <a:latin typeface="Arial" charset="0"/>
                <a:cs typeface="Arial" charset="0"/>
              </a:rPr>
              <a:t>30 </a:t>
            </a:r>
            <a:r>
              <a:rPr lang="en-US" altLang="ja-JP" sz="2000" dirty="0">
                <a:solidFill>
                  <a:srgbClr val="000000"/>
                </a:solidFill>
                <a:latin typeface="Arial" charset="0"/>
                <a:cs typeface="Arial" charset="0"/>
              </a:rPr>
              <a:t>cm</a:t>
            </a:r>
            <a:endParaRPr lang="ja-JP" altLang="en-US" sz="2000" dirty="0">
              <a:solidFill>
                <a:srgbClr val="000000"/>
              </a:solidFill>
              <a:latin typeface="Arial" charset="0"/>
              <a:cs typeface="Arial" charset="0"/>
            </a:endParaRPr>
          </a:p>
        </p:txBody>
      </p:sp>
      <p:sp>
        <p:nvSpPr>
          <p:cNvPr id="47114" name="テキスト ボックス 25"/>
          <p:cNvSpPr txBox="1">
            <a:spLocks noChangeArrowheads="1"/>
          </p:cNvSpPr>
          <p:nvPr/>
        </p:nvSpPr>
        <p:spPr bwMode="auto">
          <a:xfrm>
            <a:off x="590040" y="1556544"/>
            <a:ext cx="2338387" cy="461963"/>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a:solidFill>
                  <a:srgbClr val="000000"/>
                </a:solidFill>
              </a:rPr>
              <a:t>初期設定の体系</a:t>
            </a:r>
          </a:p>
        </p:txBody>
      </p:sp>
      <p:sp>
        <p:nvSpPr>
          <p:cNvPr id="76" name="Rectangle 2"/>
          <p:cNvSpPr txBox="1">
            <a:spLocks noChangeArrowheads="1"/>
          </p:cNvSpPr>
          <p:nvPr/>
        </p:nvSpPr>
        <p:spPr bwMode="auto">
          <a:xfrm>
            <a:off x="709613" y="476250"/>
            <a:ext cx="76866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en-US" altLang="ja-JP" sz="4800" kern="0" dirty="0" err="1" smtClean="0">
                <a:solidFill>
                  <a:srgbClr val="3333CC"/>
                </a:solidFill>
                <a:latin typeface="Arial" charset="0"/>
                <a:cs typeface="Arial" charset="0"/>
              </a:rPr>
              <a:t>VMAT.inp</a:t>
            </a:r>
            <a:endParaRPr lang="ja-JP" altLang="en-US" sz="4800" kern="0" dirty="0" smtClean="0">
              <a:solidFill>
                <a:srgbClr val="3333CC"/>
              </a:solidFill>
              <a:latin typeface="Arial" charset="0"/>
              <a:cs typeface="Arial" charset="0"/>
            </a:endParaRPr>
          </a:p>
        </p:txBody>
      </p:sp>
      <p:cxnSp>
        <p:nvCxnSpPr>
          <p:cNvPr id="39" name="直線矢印コネクタ 38"/>
          <p:cNvCxnSpPr/>
          <p:nvPr/>
        </p:nvCxnSpPr>
        <p:spPr>
          <a:xfrm flipH="1" flipV="1">
            <a:off x="3860470" y="4054167"/>
            <a:ext cx="692480" cy="865406"/>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grpSp>
        <p:nvGrpSpPr>
          <p:cNvPr id="40" name="グループ化 5"/>
          <p:cNvGrpSpPr>
            <a:grpSpLocks/>
          </p:cNvGrpSpPr>
          <p:nvPr/>
        </p:nvGrpSpPr>
        <p:grpSpPr bwMode="auto">
          <a:xfrm>
            <a:off x="2604024" y="2573948"/>
            <a:ext cx="1206500" cy="1395412"/>
            <a:chOff x="7452320" y="2317626"/>
            <a:chExt cx="1205136" cy="1395475"/>
          </a:xfrm>
        </p:grpSpPr>
        <p:sp>
          <p:nvSpPr>
            <p:cNvPr id="41" name="正方形/長方形 40"/>
            <p:cNvSpPr/>
            <p:nvPr/>
          </p:nvSpPr>
          <p:spPr>
            <a:xfrm>
              <a:off x="7596336" y="2924944"/>
              <a:ext cx="504056" cy="535310"/>
            </a:xfrm>
            <a:prstGeom prst="rect">
              <a:avLst/>
            </a:prstGeom>
            <a:solidFill>
              <a:srgbClr val="FF00FF"/>
            </a:solidFill>
            <a:ln>
              <a:solidFill>
                <a:srgbClr val="CC66FF"/>
              </a:solidFill>
            </a:ln>
            <a:scene3d>
              <a:camera prst="isometricTopUp"/>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正方形/長方形 41"/>
            <p:cNvSpPr/>
            <p:nvPr/>
          </p:nvSpPr>
          <p:spPr>
            <a:xfrm>
              <a:off x="7524328" y="2780928"/>
              <a:ext cx="504056" cy="535310"/>
            </a:xfrm>
            <a:prstGeom prst="rect">
              <a:avLst/>
            </a:prstGeom>
            <a:solidFill>
              <a:srgbClr val="FF00FF"/>
            </a:solidFill>
            <a:ln>
              <a:solidFill>
                <a:srgbClr val="CC66FF"/>
              </a:solidFill>
            </a:ln>
            <a:scene3d>
              <a:camera prst="isometricTopUp"/>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42"/>
            <p:cNvSpPr/>
            <p:nvPr/>
          </p:nvSpPr>
          <p:spPr>
            <a:xfrm>
              <a:off x="7452320" y="2636912"/>
              <a:ext cx="504056" cy="535310"/>
            </a:xfrm>
            <a:prstGeom prst="rect">
              <a:avLst/>
            </a:prstGeom>
            <a:solidFill>
              <a:srgbClr val="FF00FF"/>
            </a:solidFill>
            <a:ln>
              <a:solidFill>
                <a:srgbClr val="CC66FF"/>
              </a:solidFill>
            </a:ln>
            <a:scene3d>
              <a:camera prst="isometricTopUp"/>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正方形/長方形 43"/>
            <p:cNvSpPr/>
            <p:nvPr/>
          </p:nvSpPr>
          <p:spPr>
            <a:xfrm>
              <a:off x="7524328" y="2564904"/>
              <a:ext cx="504056" cy="535310"/>
            </a:xfrm>
            <a:prstGeom prst="rect">
              <a:avLst/>
            </a:prstGeom>
            <a:solidFill>
              <a:srgbClr val="FF00FF"/>
            </a:solidFill>
            <a:ln>
              <a:solidFill>
                <a:srgbClr val="CC66FF"/>
              </a:solidFill>
            </a:ln>
            <a:scene3d>
              <a:camera prst="isometricTopUp"/>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正方形/長方形 44"/>
            <p:cNvSpPr/>
            <p:nvPr/>
          </p:nvSpPr>
          <p:spPr>
            <a:xfrm>
              <a:off x="7524328" y="2461642"/>
              <a:ext cx="504056" cy="535310"/>
            </a:xfrm>
            <a:prstGeom prst="rect">
              <a:avLst/>
            </a:prstGeom>
            <a:solidFill>
              <a:srgbClr val="FF00FF"/>
            </a:solidFill>
            <a:ln>
              <a:solidFill>
                <a:srgbClr val="CC66FF"/>
              </a:solidFill>
            </a:ln>
            <a:scene3d>
              <a:camera prst="isometricTopUp"/>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正方形/長方形 45"/>
            <p:cNvSpPr/>
            <p:nvPr/>
          </p:nvSpPr>
          <p:spPr>
            <a:xfrm>
              <a:off x="7582670" y="2373635"/>
              <a:ext cx="504056" cy="535310"/>
            </a:xfrm>
            <a:prstGeom prst="rect">
              <a:avLst/>
            </a:prstGeom>
            <a:solidFill>
              <a:srgbClr val="FF00FF"/>
            </a:solidFill>
            <a:ln>
              <a:solidFill>
                <a:srgbClr val="CC66FF"/>
              </a:solidFill>
            </a:ln>
            <a:scene3d>
              <a:camera prst="isometricTopUp"/>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正方形/長方形 46"/>
            <p:cNvSpPr/>
            <p:nvPr/>
          </p:nvSpPr>
          <p:spPr>
            <a:xfrm>
              <a:off x="7668344" y="2317626"/>
              <a:ext cx="504056" cy="535310"/>
            </a:xfrm>
            <a:prstGeom prst="rect">
              <a:avLst/>
            </a:prstGeom>
            <a:solidFill>
              <a:srgbClr val="FF00FF"/>
            </a:solidFill>
            <a:ln>
              <a:solidFill>
                <a:srgbClr val="CC66FF"/>
              </a:solidFill>
            </a:ln>
            <a:scene3d>
              <a:camera prst="isometricTopUp"/>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8008913" y="3177791"/>
              <a:ext cx="504056" cy="535310"/>
            </a:xfrm>
            <a:prstGeom prst="rect">
              <a:avLst/>
            </a:prstGeom>
            <a:solidFill>
              <a:srgbClr val="FF00FF"/>
            </a:solidFill>
            <a:ln>
              <a:solidFill>
                <a:srgbClr val="CC66FF"/>
              </a:solidFill>
            </a:ln>
            <a:scene3d>
              <a:camera prst="isometricTopUp"/>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8100392" y="3127673"/>
              <a:ext cx="504056" cy="535310"/>
            </a:xfrm>
            <a:prstGeom prst="rect">
              <a:avLst/>
            </a:prstGeom>
            <a:solidFill>
              <a:srgbClr val="FF00FF"/>
            </a:solidFill>
            <a:ln>
              <a:solidFill>
                <a:srgbClr val="CC66FF"/>
              </a:solidFill>
            </a:ln>
            <a:scene3d>
              <a:camera prst="isometricTopUp"/>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正方形/長方形 49"/>
            <p:cNvSpPr/>
            <p:nvPr/>
          </p:nvSpPr>
          <p:spPr>
            <a:xfrm>
              <a:off x="8153400" y="3048583"/>
              <a:ext cx="504056" cy="535310"/>
            </a:xfrm>
            <a:prstGeom prst="rect">
              <a:avLst/>
            </a:prstGeom>
            <a:solidFill>
              <a:srgbClr val="FF00FF"/>
            </a:solidFill>
            <a:ln>
              <a:solidFill>
                <a:srgbClr val="CC66FF"/>
              </a:solidFill>
            </a:ln>
            <a:scene3d>
              <a:camera prst="isometricTopUp"/>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a:xfrm>
              <a:off x="8127592" y="2910136"/>
              <a:ext cx="504056" cy="535310"/>
            </a:xfrm>
            <a:prstGeom prst="rect">
              <a:avLst/>
            </a:prstGeom>
            <a:solidFill>
              <a:srgbClr val="FF00FF"/>
            </a:solidFill>
            <a:ln>
              <a:solidFill>
                <a:srgbClr val="CC66FF"/>
              </a:solidFill>
            </a:ln>
            <a:scene3d>
              <a:camera prst="isometricTopUp"/>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正方形/長方形 51"/>
            <p:cNvSpPr/>
            <p:nvPr/>
          </p:nvSpPr>
          <p:spPr>
            <a:xfrm>
              <a:off x="8119207" y="2780928"/>
              <a:ext cx="504056" cy="535310"/>
            </a:xfrm>
            <a:prstGeom prst="rect">
              <a:avLst/>
            </a:prstGeom>
            <a:solidFill>
              <a:srgbClr val="FF00FF"/>
            </a:solidFill>
            <a:ln>
              <a:solidFill>
                <a:srgbClr val="CC66FF"/>
              </a:solidFill>
            </a:ln>
            <a:scene3d>
              <a:camera prst="isometricTopUp"/>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正方形/長方形 52"/>
            <p:cNvSpPr/>
            <p:nvPr/>
          </p:nvSpPr>
          <p:spPr>
            <a:xfrm>
              <a:off x="8032762" y="2636912"/>
              <a:ext cx="504056" cy="535310"/>
            </a:xfrm>
            <a:prstGeom prst="rect">
              <a:avLst/>
            </a:prstGeom>
            <a:solidFill>
              <a:srgbClr val="FF00FF"/>
            </a:solidFill>
            <a:ln>
              <a:solidFill>
                <a:srgbClr val="CC66FF"/>
              </a:solidFill>
            </a:ln>
            <a:scene3d>
              <a:camera prst="isometricTopUp"/>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正方形/長方形 53"/>
            <p:cNvSpPr/>
            <p:nvPr/>
          </p:nvSpPr>
          <p:spPr>
            <a:xfrm>
              <a:off x="8060332" y="2561853"/>
              <a:ext cx="504056" cy="535310"/>
            </a:xfrm>
            <a:prstGeom prst="rect">
              <a:avLst/>
            </a:prstGeom>
            <a:solidFill>
              <a:srgbClr val="FF00FF"/>
            </a:solidFill>
            <a:ln>
              <a:solidFill>
                <a:srgbClr val="CC66FF"/>
              </a:solidFill>
            </a:ln>
            <a:scene3d>
              <a:camera prst="isometricTopUp"/>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57" name="円柱 56"/>
          <p:cNvSpPr/>
          <p:nvPr/>
        </p:nvSpPr>
        <p:spPr>
          <a:xfrm>
            <a:off x="7229313" y="2552168"/>
            <a:ext cx="1184277" cy="1641798"/>
          </a:xfrm>
          <a:prstGeom prst="can">
            <a:avLst>
              <a:gd name="adj" fmla="val 41121"/>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58" name="直線矢印コネクタ 57"/>
          <p:cNvCxnSpPr/>
          <p:nvPr/>
        </p:nvCxnSpPr>
        <p:spPr>
          <a:xfrm>
            <a:off x="7260666" y="4319738"/>
            <a:ext cx="1121569"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テキスト ボックス 6"/>
          <p:cNvSpPr txBox="1">
            <a:spLocks noChangeArrowheads="1"/>
          </p:cNvSpPr>
          <p:nvPr/>
        </p:nvSpPr>
        <p:spPr bwMode="auto">
          <a:xfrm>
            <a:off x="7450771" y="4412144"/>
            <a:ext cx="7445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600" dirty="0">
                <a:solidFill>
                  <a:srgbClr val="000000"/>
                </a:solidFill>
                <a:latin typeface="Arial" charset="0"/>
                <a:cs typeface="Arial" charset="0"/>
              </a:rPr>
              <a:t>30 cm</a:t>
            </a:r>
            <a:endParaRPr lang="ja-JP" altLang="en-US" sz="1600" dirty="0">
              <a:solidFill>
                <a:srgbClr val="000000"/>
              </a:solidFill>
              <a:latin typeface="Arial" charset="0"/>
              <a:cs typeface="Arial" charset="0"/>
            </a:endParaRPr>
          </a:p>
        </p:txBody>
      </p:sp>
      <p:cxnSp>
        <p:nvCxnSpPr>
          <p:cNvPr id="60" name="直線矢印コネクタ 59"/>
          <p:cNvCxnSpPr/>
          <p:nvPr/>
        </p:nvCxnSpPr>
        <p:spPr>
          <a:xfrm flipV="1">
            <a:off x="8604448" y="2841591"/>
            <a:ext cx="1" cy="11557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テキスト ボックス 15"/>
          <p:cNvSpPr txBox="1">
            <a:spLocks noChangeArrowheads="1"/>
          </p:cNvSpPr>
          <p:nvPr/>
        </p:nvSpPr>
        <p:spPr bwMode="auto">
          <a:xfrm rot="16200000">
            <a:off x="8472491" y="3203998"/>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600" dirty="0">
                <a:solidFill>
                  <a:srgbClr val="000000"/>
                </a:solidFill>
                <a:latin typeface="Arial" charset="0"/>
                <a:cs typeface="Arial" charset="0"/>
              </a:rPr>
              <a:t>30 cm</a:t>
            </a:r>
            <a:endParaRPr lang="ja-JP" altLang="en-US" sz="1600" dirty="0">
              <a:solidFill>
                <a:srgbClr val="000000"/>
              </a:solidFill>
              <a:latin typeface="Arial" charset="0"/>
              <a:cs typeface="Arial" charset="0"/>
            </a:endParaRPr>
          </a:p>
        </p:txBody>
      </p:sp>
      <p:sp>
        <p:nvSpPr>
          <p:cNvPr id="62" name="テキスト ボックス 18"/>
          <p:cNvSpPr txBox="1">
            <a:spLocks noChangeArrowheads="1"/>
          </p:cNvSpPr>
          <p:nvPr/>
        </p:nvSpPr>
        <p:spPr bwMode="auto">
          <a:xfrm>
            <a:off x="7232490" y="3109234"/>
            <a:ext cx="1181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en-US" altLang="ja-JP" sz="2000" dirty="0">
                <a:solidFill>
                  <a:srgbClr val="0000FF"/>
                </a:solidFill>
                <a:latin typeface="Arial" charset="0"/>
                <a:cs typeface="Arial" charset="0"/>
              </a:rPr>
              <a:t>Water</a:t>
            </a:r>
          </a:p>
          <a:p>
            <a:pPr algn="ctr" eaLnBrk="1" hangingPunct="1">
              <a:spcBef>
                <a:spcPct val="0"/>
              </a:spcBef>
              <a:buFontTx/>
              <a:buNone/>
            </a:pPr>
            <a:r>
              <a:rPr lang="en-US" altLang="ja-JP" sz="2000" dirty="0">
                <a:solidFill>
                  <a:srgbClr val="0000FF"/>
                </a:solidFill>
                <a:latin typeface="Arial" charset="0"/>
                <a:cs typeface="Arial" charset="0"/>
              </a:rPr>
              <a:t>phantom</a:t>
            </a:r>
            <a:endParaRPr lang="ja-JP" altLang="en-US" sz="2000" dirty="0">
              <a:solidFill>
                <a:srgbClr val="0000FF"/>
              </a:solidFill>
              <a:latin typeface="Arial" charset="0"/>
              <a:cs typeface="Arial" charset="0"/>
            </a:endParaRPr>
          </a:p>
        </p:txBody>
      </p:sp>
      <p:sp>
        <p:nvSpPr>
          <p:cNvPr id="64" name="テキスト ボックス 18"/>
          <p:cNvSpPr txBox="1">
            <a:spLocks noChangeArrowheads="1"/>
          </p:cNvSpPr>
          <p:nvPr/>
        </p:nvSpPr>
        <p:spPr bwMode="auto">
          <a:xfrm>
            <a:off x="4023536" y="4948109"/>
            <a:ext cx="14787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en-US" altLang="ja-JP" sz="2000" dirty="0" smtClean="0">
                <a:solidFill>
                  <a:srgbClr val="FF00FF"/>
                </a:solidFill>
                <a:latin typeface="Arial" charset="0"/>
                <a:cs typeface="Arial" charset="0"/>
              </a:rPr>
              <a:t>Multi Leaf Collimator</a:t>
            </a:r>
            <a:endParaRPr lang="ja-JP" altLang="en-US" sz="2000" dirty="0">
              <a:solidFill>
                <a:srgbClr val="FF00FF"/>
              </a:solidFill>
              <a:latin typeface="Arial" charset="0"/>
              <a:cs typeface="Arial" charset="0"/>
            </a:endParaRPr>
          </a:p>
        </p:txBody>
      </p:sp>
    </p:spTree>
    <p:extLst>
      <p:ext uri="{BB962C8B-B14F-4D97-AF65-F5344CB8AC3E}">
        <p14:creationId xmlns:p14="http://schemas.microsoft.com/office/powerpoint/2010/main" val="1615173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8132"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7E846474-A8E7-4CC7-9587-9079492FF8D4}" type="slidenum">
              <a:rPr lang="en-US" altLang="ja-JP" sz="2400">
                <a:solidFill>
                  <a:srgbClr val="000000"/>
                </a:solidFill>
                <a:latin typeface="Tahoma" pitchFamily="34" charset="0"/>
              </a:rPr>
              <a:pPr algn="ctr" eaLnBrk="1" hangingPunct="1">
                <a:spcBef>
                  <a:spcPct val="50000"/>
                </a:spcBef>
                <a:buFontTx/>
                <a:buNone/>
              </a:pPr>
              <a:t>9</a:t>
            </a:fld>
            <a:endParaRPr lang="en-US" altLang="ja-JP" sz="2400">
              <a:solidFill>
                <a:srgbClr val="000000"/>
              </a:solidFill>
              <a:latin typeface="Tahoma" pitchFamily="34" charset="0"/>
            </a:endParaRPr>
          </a:p>
        </p:txBody>
      </p:sp>
      <p:sp>
        <p:nvSpPr>
          <p:cNvPr id="48133" name="テキスト ボックス 8"/>
          <p:cNvSpPr txBox="1">
            <a:spLocks noChangeArrowheads="1"/>
          </p:cNvSpPr>
          <p:nvPr/>
        </p:nvSpPr>
        <p:spPr bwMode="auto">
          <a:xfrm>
            <a:off x="1243012" y="908720"/>
            <a:ext cx="6641355" cy="8302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dirty="0" smtClean="0">
                <a:solidFill>
                  <a:srgbClr val="000000"/>
                </a:solidFill>
              </a:rPr>
              <a:t>この</a:t>
            </a:r>
            <a:r>
              <a:rPr lang="ja-JP" altLang="en-US" sz="2400" dirty="0">
                <a:solidFill>
                  <a:srgbClr val="000000"/>
                </a:solidFill>
              </a:rPr>
              <a:t>インプットファイルで構築している</a:t>
            </a:r>
            <a:r>
              <a:rPr lang="en-US" altLang="ja-JP" sz="2400" dirty="0">
                <a:solidFill>
                  <a:srgbClr val="000000"/>
                </a:solidFill>
              </a:rPr>
              <a:t>3</a:t>
            </a:r>
            <a:r>
              <a:rPr lang="ja-JP" altLang="en-US" sz="2400" dirty="0">
                <a:solidFill>
                  <a:srgbClr val="000000"/>
                </a:solidFill>
              </a:rPr>
              <a:t>次元体系を描画機能を用いて把握しましょう。</a:t>
            </a:r>
          </a:p>
        </p:txBody>
      </p:sp>
      <p:sp>
        <p:nvSpPr>
          <p:cNvPr id="48134" name="テキスト ボックス 32"/>
          <p:cNvSpPr txBox="1">
            <a:spLocks noChangeArrowheads="1"/>
          </p:cNvSpPr>
          <p:nvPr/>
        </p:nvSpPr>
        <p:spPr bwMode="auto">
          <a:xfrm>
            <a:off x="1203649" y="1749906"/>
            <a:ext cx="67961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err="1" smtClean="0"/>
              <a:t>Icntl</a:t>
            </a:r>
            <a:r>
              <a:rPr lang="en-US" altLang="ja-JP" sz="2400" dirty="0" smtClean="0"/>
              <a:t>=</a:t>
            </a:r>
            <a:r>
              <a:rPr lang="en-US" altLang="ja-JP" sz="2400" dirty="0" smtClean="0">
                <a:solidFill>
                  <a:srgbClr val="FF0000"/>
                </a:solidFill>
              </a:rPr>
              <a:t>11</a:t>
            </a:r>
            <a:r>
              <a:rPr lang="ja-JP" altLang="en-US" sz="2400" dirty="0">
                <a:solidFill>
                  <a:srgbClr val="000000"/>
                </a:solidFill>
              </a:rPr>
              <a:t>として実行すると</a:t>
            </a:r>
            <a:r>
              <a:rPr lang="en-US" altLang="ja-JP" sz="2400" dirty="0">
                <a:solidFill>
                  <a:srgbClr val="000000"/>
                </a:solidFill>
              </a:rPr>
              <a:t>[t-3dshow]</a:t>
            </a:r>
            <a:r>
              <a:rPr lang="ja-JP" altLang="en-US" sz="2400" dirty="0">
                <a:solidFill>
                  <a:srgbClr val="000000"/>
                </a:solidFill>
              </a:rPr>
              <a:t>の結果が出力</a:t>
            </a:r>
            <a:r>
              <a:rPr lang="ja-JP" altLang="en-US" sz="2400" dirty="0" smtClean="0">
                <a:solidFill>
                  <a:srgbClr val="000000"/>
                </a:solidFill>
              </a:rPr>
              <a:t>され、</a:t>
            </a:r>
            <a:r>
              <a:rPr lang="en-US" altLang="ja-JP" sz="2400" dirty="0" err="1"/>
              <a:t>i</a:t>
            </a:r>
            <a:r>
              <a:rPr lang="en-US" altLang="ja-JP" sz="2400" dirty="0" err="1" smtClean="0"/>
              <a:t>cntl</a:t>
            </a:r>
            <a:r>
              <a:rPr lang="en-US" altLang="ja-JP" sz="2400" dirty="0" smtClean="0"/>
              <a:t>=</a:t>
            </a:r>
            <a:r>
              <a:rPr lang="en-US" altLang="ja-JP" sz="2400" dirty="0" smtClean="0">
                <a:solidFill>
                  <a:srgbClr val="FF0000"/>
                </a:solidFill>
              </a:rPr>
              <a:t>8</a:t>
            </a:r>
            <a:r>
              <a:rPr lang="ja-JP" altLang="en-US" sz="2400" dirty="0">
                <a:solidFill>
                  <a:srgbClr val="000000"/>
                </a:solidFill>
              </a:rPr>
              <a:t>として</a:t>
            </a:r>
            <a:r>
              <a:rPr lang="en-US" altLang="ja-JP" sz="2400" dirty="0">
                <a:solidFill>
                  <a:srgbClr val="000000"/>
                </a:solidFill>
              </a:rPr>
              <a:t>PHITS</a:t>
            </a:r>
            <a:r>
              <a:rPr lang="ja-JP" altLang="en-US" sz="2400" dirty="0">
                <a:solidFill>
                  <a:srgbClr val="000000"/>
                </a:solidFill>
              </a:rPr>
              <a:t>を実行すると</a:t>
            </a:r>
            <a:r>
              <a:rPr lang="en-US" altLang="ja-JP" sz="2400" dirty="0">
                <a:solidFill>
                  <a:srgbClr val="000000"/>
                </a:solidFill>
              </a:rPr>
              <a:t>2</a:t>
            </a:r>
            <a:r>
              <a:rPr lang="ja-JP" altLang="en-US" sz="2400" dirty="0" err="1">
                <a:solidFill>
                  <a:srgbClr val="000000"/>
                </a:solidFill>
              </a:rPr>
              <a:t>つの</a:t>
            </a:r>
            <a:r>
              <a:rPr lang="en-US" altLang="ja-JP" sz="2400" dirty="0">
                <a:solidFill>
                  <a:srgbClr val="000000"/>
                </a:solidFill>
              </a:rPr>
              <a:t>[t-track]</a:t>
            </a:r>
            <a:r>
              <a:rPr lang="ja-JP" altLang="en-US" sz="2400" dirty="0">
                <a:solidFill>
                  <a:srgbClr val="000000"/>
                </a:solidFill>
              </a:rPr>
              <a:t>から</a:t>
            </a:r>
            <a:r>
              <a:rPr lang="en-US" altLang="ja-JP" sz="2400" dirty="0">
                <a:solidFill>
                  <a:srgbClr val="000000"/>
                </a:solidFill>
              </a:rPr>
              <a:t>2</a:t>
            </a:r>
            <a:r>
              <a:rPr lang="ja-JP" altLang="en-US" sz="2400" dirty="0">
                <a:solidFill>
                  <a:srgbClr val="000000"/>
                </a:solidFill>
              </a:rPr>
              <a:t>次元平面図</a:t>
            </a:r>
            <a:r>
              <a:rPr lang="ja-JP" altLang="en-US" sz="2400" dirty="0" smtClean="0">
                <a:solidFill>
                  <a:srgbClr val="000000"/>
                </a:solidFill>
              </a:rPr>
              <a:t>が出力されます。</a:t>
            </a:r>
            <a:endParaRPr lang="en-US" altLang="ja-JP" sz="2400" dirty="0" smtClean="0">
              <a:solidFill>
                <a:srgbClr val="000000"/>
              </a:solidFill>
            </a:endParaRPr>
          </a:p>
        </p:txBody>
      </p:sp>
      <p:sp>
        <p:nvSpPr>
          <p:cNvPr id="48135" name="Text Box 1031"/>
          <p:cNvSpPr txBox="1">
            <a:spLocks noChangeArrowheads="1"/>
          </p:cNvSpPr>
          <p:nvPr/>
        </p:nvSpPr>
        <p:spPr bwMode="auto">
          <a:xfrm>
            <a:off x="4860305" y="3384574"/>
            <a:ext cx="3240087" cy="2852738"/>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 T - T r a c k ]</a:t>
            </a:r>
          </a:p>
          <a:p>
            <a:pPr eaLnBrk="1" hangingPunct="1">
              <a:spcBef>
                <a:spcPct val="0"/>
              </a:spcBef>
              <a:buFontTx/>
              <a:buNone/>
            </a:pPr>
            <a:r>
              <a:rPr lang="en-US" altLang="ja-JP" sz="1400" dirty="0">
                <a:solidFill>
                  <a:srgbClr val="000000"/>
                </a:solidFill>
                <a:latin typeface="Tahoma" pitchFamily="34" charset="0"/>
              </a:rPr>
              <a:t> title = Track in xyz mesh</a:t>
            </a:r>
          </a:p>
          <a:p>
            <a:pPr eaLnBrk="1" hangingPunct="1">
              <a:spcBef>
                <a:spcPct val="0"/>
              </a:spcBef>
              <a:buFontTx/>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axis =   </a:t>
            </a:r>
            <a:r>
              <a:rPr lang="en-US" altLang="ja-JP" sz="1400" dirty="0" err="1" smtClean="0">
                <a:solidFill>
                  <a:srgbClr val="000000"/>
                </a:solidFill>
                <a:latin typeface="Tahoma" pitchFamily="34" charset="0"/>
              </a:rPr>
              <a:t>xy</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file =</a:t>
            </a:r>
            <a:r>
              <a:rPr lang="en-US" altLang="ja-JP" sz="1400" dirty="0" smtClean="0">
                <a:latin typeface="Tahoma" pitchFamily="34" charset="0"/>
              </a:rPr>
              <a:t> </a:t>
            </a:r>
            <a:r>
              <a:rPr lang="en-US" altLang="ja-JP" sz="1400" dirty="0" err="1" smtClean="0">
                <a:latin typeface="Tahoma" pitchFamily="34" charset="0"/>
              </a:rPr>
              <a:t>track_xy.out</a:t>
            </a:r>
            <a:r>
              <a:rPr lang="en-US" altLang="ja-JP" sz="1400" dirty="0" smtClean="0">
                <a:latin typeface="Tahoma" pitchFamily="34" charset="0"/>
              </a:rPr>
              <a:t> </a:t>
            </a:r>
          </a:p>
          <a:p>
            <a:pPr eaLnBrk="1" hangingPunct="1">
              <a:spcBef>
                <a:spcPct val="0"/>
              </a:spcBef>
              <a:buFontTx/>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T - T r a c k ]</a:t>
            </a:r>
          </a:p>
          <a:p>
            <a:pPr eaLnBrk="1" hangingPunct="1">
              <a:spcBef>
                <a:spcPct val="0"/>
              </a:spcBef>
              <a:buFontTx/>
              <a:buNone/>
            </a:pPr>
            <a:r>
              <a:rPr lang="en-US" altLang="ja-JP" sz="1400" dirty="0">
                <a:solidFill>
                  <a:srgbClr val="000000"/>
                </a:solidFill>
                <a:latin typeface="Tahoma" pitchFamily="34" charset="0"/>
              </a:rPr>
              <a:t> title = Track in xyz mesh</a:t>
            </a:r>
          </a:p>
          <a:p>
            <a:pPr eaLnBrk="1" hangingPunct="1">
              <a:spcBef>
                <a:spcPct val="0"/>
              </a:spcBef>
              <a:buFontTx/>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axis =   </a:t>
            </a:r>
            <a:r>
              <a:rPr lang="en-US" altLang="ja-JP" sz="1400" dirty="0" err="1">
                <a:solidFill>
                  <a:srgbClr val="000000"/>
                </a:solidFill>
                <a:latin typeface="Tahoma" pitchFamily="34" charset="0"/>
              </a:rPr>
              <a:t>xz</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file =</a:t>
            </a:r>
            <a:r>
              <a:rPr lang="en-US" altLang="ja-JP" sz="1400" dirty="0" smtClean="0">
                <a:latin typeface="Tahoma" pitchFamily="34" charset="0"/>
              </a:rPr>
              <a:t> </a:t>
            </a:r>
            <a:r>
              <a:rPr lang="en-US" altLang="ja-JP" sz="1400" dirty="0" err="1" smtClean="0">
                <a:latin typeface="Tahoma" pitchFamily="34" charset="0"/>
              </a:rPr>
              <a:t>track_xz.out</a:t>
            </a:r>
            <a:r>
              <a:rPr lang="en-US" altLang="ja-JP" sz="1400" dirty="0" smtClean="0">
                <a:latin typeface="Tahoma" pitchFamily="34" charset="0"/>
              </a:rPr>
              <a:t> </a:t>
            </a:r>
          </a:p>
          <a:p>
            <a:pPr eaLnBrk="1" hangingPunct="1">
              <a:spcBef>
                <a:spcPct val="0"/>
              </a:spcBef>
              <a:buFontTx/>
              <a:buNone/>
            </a:pPr>
            <a:r>
              <a:rPr lang="ja-JP" altLang="en-US" sz="1400" dirty="0" smtClean="0">
                <a:solidFill>
                  <a:srgbClr val="000000"/>
                </a:solidFill>
                <a:latin typeface="Tahoma" pitchFamily="34" charset="0"/>
              </a:rPr>
              <a:t>・ </a:t>
            </a: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p:txBody>
      </p:sp>
      <p:sp>
        <p:nvSpPr>
          <p:cNvPr id="48137" name="Rectangle 2"/>
          <p:cNvSpPr txBox="1">
            <a:spLocks noChangeArrowheads="1"/>
          </p:cNvSpPr>
          <p:nvPr/>
        </p:nvSpPr>
        <p:spPr bwMode="auto">
          <a:xfrm>
            <a:off x="2692026" y="-99392"/>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dirty="0">
                <a:solidFill>
                  <a:srgbClr val="000000"/>
                </a:solidFill>
                <a:latin typeface="Century Gothic" pitchFamily="34" charset="0"/>
              </a:rPr>
              <a:t>体系の確認</a:t>
            </a:r>
            <a:endParaRPr lang="en-US" altLang="ja-JP" sz="4800" dirty="0">
              <a:solidFill>
                <a:srgbClr val="000000"/>
              </a:solidFill>
              <a:latin typeface="Century Gothic" pitchFamily="34" charset="0"/>
            </a:endParaRPr>
          </a:p>
        </p:txBody>
      </p:sp>
      <p:sp>
        <p:nvSpPr>
          <p:cNvPr id="48138"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Geometry</a:t>
            </a:r>
          </a:p>
        </p:txBody>
      </p:sp>
      <p:cxnSp>
        <p:nvCxnSpPr>
          <p:cNvPr id="3" name="直線コネクタ 2"/>
          <p:cNvCxnSpPr/>
          <p:nvPr/>
        </p:nvCxnSpPr>
        <p:spPr>
          <a:xfrm>
            <a:off x="5642580" y="4489474"/>
            <a:ext cx="11144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642580" y="6000774"/>
            <a:ext cx="11144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5"/>
          <p:cNvSpPr txBox="1">
            <a:spLocks noChangeArrowheads="1"/>
          </p:cNvSpPr>
          <p:nvPr/>
        </p:nvSpPr>
        <p:spPr bwMode="auto">
          <a:xfrm>
            <a:off x="6861036" y="4221088"/>
            <a:ext cx="1107996" cy="369332"/>
          </a:xfrm>
          <a:prstGeom prst="rect">
            <a:avLst/>
          </a:prstGeom>
          <a:solidFill>
            <a:schemeClr val="bg1"/>
          </a:solidFill>
          <a:ln w="19050">
            <a:solidFill>
              <a:srgbClr val="FF0000"/>
            </a:solidFill>
            <a:miter lim="800000"/>
            <a:headEnd/>
            <a:tailEnd/>
          </a:ln>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en-US" altLang="ja-JP" sz="1800" dirty="0" err="1" smtClean="0"/>
              <a:t>xy</a:t>
            </a:r>
            <a:r>
              <a:rPr lang="ja-JP" altLang="en-US" sz="1800" dirty="0" smtClean="0"/>
              <a:t>平面図</a:t>
            </a:r>
            <a:endParaRPr lang="en-US" altLang="ja-JP" sz="1800" dirty="0"/>
          </a:p>
        </p:txBody>
      </p:sp>
      <p:sp>
        <p:nvSpPr>
          <p:cNvPr id="15" name="テキスト ボックス 5"/>
          <p:cNvSpPr txBox="1">
            <a:spLocks noChangeArrowheads="1"/>
          </p:cNvSpPr>
          <p:nvPr/>
        </p:nvSpPr>
        <p:spPr bwMode="auto">
          <a:xfrm>
            <a:off x="6851069" y="5713213"/>
            <a:ext cx="1095172" cy="369332"/>
          </a:xfrm>
          <a:prstGeom prst="rect">
            <a:avLst/>
          </a:prstGeom>
          <a:solidFill>
            <a:schemeClr val="bg1"/>
          </a:solidFill>
          <a:ln w="19050">
            <a:solidFill>
              <a:srgbClr val="FF0000"/>
            </a:solidFill>
            <a:miter lim="800000"/>
            <a:headEnd/>
            <a:tailEnd/>
          </a:ln>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en-US" altLang="ja-JP" sz="1800" dirty="0" err="1" smtClean="0"/>
              <a:t>xz</a:t>
            </a:r>
            <a:r>
              <a:rPr lang="ja-JP" altLang="en-US" sz="1800" dirty="0" smtClean="0"/>
              <a:t>平面図</a:t>
            </a:r>
            <a:endParaRPr lang="en-US" altLang="ja-JP" sz="1800" dirty="0"/>
          </a:p>
        </p:txBody>
      </p:sp>
      <p:sp>
        <p:nvSpPr>
          <p:cNvPr id="16" name="Text Box 1030"/>
          <p:cNvSpPr txBox="1">
            <a:spLocks noChangeArrowheads="1"/>
          </p:cNvSpPr>
          <p:nvPr/>
        </p:nvSpPr>
        <p:spPr bwMode="auto">
          <a:xfrm>
            <a:off x="827857" y="2972454"/>
            <a:ext cx="1208088" cy="40011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smtClean="0">
                <a:solidFill>
                  <a:srgbClr val="000000"/>
                </a:solidFill>
                <a:latin typeface="Tahoma" pitchFamily="34" charset="0"/>
              </a:rPr>
              <a:t>VMAT.inp</a:t>
            </a:r>
            <a:endParaRPr lang="en-US" altLang="ja-JP" sz="2000" dirty="0">
              <a:solidFill>
                <a:srgbClr val="000000"/>
              </a:solidFill>
              <a:latin typeface="Tahoma" pitchFamily="34" charset="0"/>
            </a:endParaRPr>
          </a:p>
        </p:txBody>
      </p:sp>
      <p:sp>
        <p:nvSpPr>
          <p:cNvPr id="18" name="Text Box 1031"/>
          <p:cNvSpPr txBox="1">
            <a:spLocks noChangeArrowheads="1"/>
          </p:cNvSpPr>
          <p:nvPr/>
        </p:nvSpPr>
        <p:spPr bwMode="auto">
          <a:xfrm>
            <a:off x="971873" y="3429000"/>
            <a:ext cx="3725862" cy="1954213"/>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 T - 3Dshow ]</a:t>
            </a:r>
          </a:p>
          <a:p>
            <a:pPr eaLnBrk="1" hangingPunct="1">
              <a:spcBef>
                <a:spcPct val="0"/>
              </a:spcBef>
              <a:buFontTx/>
              <a:buNone/>
            </a:pPr>
            <a:r>
              <a:rPr lang="en-US" altLang="ja-JP" sz="1400" dirty="0">
                <a:solidFill>
                  <a:srgbClr val="000000"/>
                </a:solidFill>
                <a:latin typeface="Tahoma" pitchFamily="34" charset="0"/>
              </a:rPr>
              <a:t>    title = Geometry check using [T-3dshow]</a:t>
            </a:r>
          </a:p>
          <a:p>
            <a:pPr eaLnBrk="1" hangingPunct="1">
              <a:spcBef>
                <a:spcPct val="0"/>
              </a:spcBef>
              <a:buFontTx/>
              <a:buNone/>
            </a:pPr>
            <a:r>
              <a:rPr lang="en-US" altLang="ja-JP" sz="1400" dirty="0">
                <a:solidFill>
                  <a:srgbClr val="000000"/>
                </a:solidFill>
                <a:latin typeface="Tahoma" pitchFamily="34" charset="0"/>
              </a:rPr>
              <a:t>     file </a:t>
            </a:r>
            <a:r>
              <a:rPr lang="en-US" altLang="ja-JP" sz="1400" dirty="0">
                <a:latin typeface="Tahoma" pitchFamily="34" charset="0"/>
              </a:rPr>
              <a:t>= 3dshow.out</a:t>
            </a:r>
          </a:p>
          <a:p>
            <a:pPr eaLnBrk="1" hangingPunct="1">
              <a:spcBef>
                <a:spcPct val="0"/>
              </a:spcBef>
              <a:buFontTx/>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r>
              <a:rPr lang="ja-JP" altLang="en-US" sz="1400" dirty="0">
                <a:solidFill>
                  <a:srgbClr val="000000"/>
                </a:solidFill>
                <a:latin typeface="Tahoma" pitchFamily="34" charset="0"/>
              </a:rPr>
              <a:t>・ ・ ・ ・ ・ ・ </a:t>
            </a:r>
            <a:endParaRPr lang="en-US" altLang="ja-JP" sz="1400" dirty="0">
              <a:solidFill>
                <a:srgbClr val="000000"/>
              </a:solidFill>
              <a:latin typeface="Tahoma" pitchFamily="34" charset="0"/>
            </a:endParaRPr>
          </a:p>
          <a:p>
            <a:pPr eaLnBrk="1" hangingPunct="1">
              <a:spcBef>
                <a:spcPct val="0"/>
              </a:spcBef>
              <a:buFontTx/>
              <a:buNone/>
            </a:pPr>
            <a:endParaRPr lang="pt-BR" altLang="ja-JP" sz="1400" dirty="0">
              <a:solidFill>
                <a:srgbClr val="000000"/>
              </a:solidFill>
              <a:latin typeface="Tahoma" pitchFamily="34" charset="0"/>
            </a:endParaRPr>
          </a:p>
        </p:txBody>
      </p:sp>
      <p:cxnSp>
        <p:nvCxnSpPr>
          <p:cNvPr id="19" name="直線コネクタ 18"/>
          <p:cNvCxnSpPr/>
          <p:nvPr/>
        </p:nvCxnSpPr>
        <p:spPr>
          <a:xfrm>
            <a:off x="1719585" y="4102100"/>
            <a:ext cx="111601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テキスト ボックス 5"/>
          <p:cNvSpPr txBox="1">
            <a:spLocks noChangeArrowheads="1"/>
          </p:cNvSpPr>
          <p:nvPr/>
        </p:nvSpPr>
        <p:spPr bwMode="auto">
          <a:xfrm>
            <a:off x="2915816" y="3984476"/>
            <a:ext cx="992579" cy="369332"/>
          </a:xfrm>
          <a:prstGeom prst="rect">
            <a:avLst/>
          </a:prstGeom>
          <a:solidFill>
            <a:schemeClr val="bg1"/>
          </a:solidFill>
          <a:ln w="19050">
            <a:solidFill>
              <a:srgbClr val="FF0000"/>
            </a:solidFill>
            <a:miter lim="800000"/>
            <a:headEnd/>
            <a:tailEnd/>
          </a:ln>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r>
              <a:rPr lang="en-US" altLang="ja-JP" sz="1800" dirty="0" smtClean="0"/>
              <a:t>3D-view</a:t>
            </a:r>
            <a:endParaRPr lang="en-US" altLang="ja-JP"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34180</TotalTime>
  <Words>4305</Words>
  <Application>Microsoft Office PowerPoint</Application>
  <PresentationFormat>画面に合わせる (4:3)</PresentationFormat>
  <Paragraphs>777</Paragraphs>
  <Slides>42</Slides>
  <Notes>15</Notes>
  <HiddenSlides>0</HiddenSlides>
  <MMClips>0</MMClips>
  <ScaleCrop>false</ScaleCrop>
  <HeadingPairs>
    <vt:vector size="4" baseType="variant">
      <vt:variant>
        <vt:lpstr>テーマ</vt:lpstr>
      </vt:variant>
      <vt:variant>
        <vt:i4>5</vt:i4>
      </vt:variant>
      <vt:variant>
        <vt:lpstr>スライド タイトル</vt:lpstr>
      </vt:variant>
      <vt:variant>
        <vt:i4>42</vt:i4>
      </vt:variant>
    </vt:vector>
  </HeadingPairs>
  <TitlesOfParts>
    <vt:vector size="47" baseType="lpstr">
      <vt:lpstr>標準デザイン</vt:lpstr>
      <vt:lpstr>2_標準デザイン</vt:lpstr>
      <vt:lpstr>4_標準デザイン</vt:lpstr>
      <vt:lpstr>5_標準デザイン</vt:lpstr>
      <vt:lpstr>6_標準デザイン</vt:lpstr>
      <vt:lpstr>PHITS</vt:lpstr>
      <vt:lpstr>本実習の目標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vector>
  </TitlesOfParts>
  <Company>だいきょーど</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PHITS</dc:title>
  <dc:creator>のりひろ</dc:creator>
  <cp:lastModifiedBy>SHashimoto</cp:lastModifiedBy>
  <cp:revision>1882</cp:revision>
  <dcterms:created xsi:type="dcterms:W3CDTF">2010-07-09T05:14:57Z</dcterms:created>
  <dcterms:modified xsi:type="dcterms:W3CDTF">2016-03-15T12:55:15Z</dcterms:modified>
</cp:coreProperties>
</file>