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894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日付プレースホルダー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フッター プレースホルダー 3"/>
          <p:cNvSpPr txBox="1">
            <a:spLocks noGrp="1"/>
          </p:cNvSpPr>
          <p:nvPr>
            <p:ph type="ftr" sz="quarter" idx="2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スライド番号プレースホルダー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570965B-407E-4863-8852-B0C2777B0DEE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62331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 altLang="ja-JP"/>
          </a:p>
        </p:txBody>
      </p:sp>
      <p:sp>
        <p:nvSpPr>
          <p:cNvPr id="4" name="ヘッダー プレースホルダー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日付プレースホルダー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フッター プレースホルダー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73DFAE67-0C30-417C-A4A6-3F811CD554A9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1039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altLang="ja-JP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ln/>
        </p:spPr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8832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x-none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DCDB00-CF73-473F-92F7-455F5C7CFD8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229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7BCE27-3F10-4EA5-B68B-EB7BBB049D9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746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C68FBF-AAA0-4EDE-B74D-A1977C064E8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30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60D0B-D6AA-47A9-84DE-9BF82EA5B0A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04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91B703-D8A0-41AA-A21C-FDF9BA75AF9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466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7FAB5-4D49-4B70-9831-30C70C8D351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52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047" y="2183906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2183906"/>
            <a:ext cx="4200260" cy="453580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FAC204-713D-4BE2-A142-8E48B9DF754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865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47656-3058-400E-88E1-8A3DA0D9A2B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38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43011-A72D-4E6C-8051-63D4D32BBFC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446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E8EA6-BD83-4B80-9348-645B3ECCE3F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91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9CA4D-AC21-4E32-9D49-16B91744F2D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7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C476CC-B7EB-4092-9461-84D5C71BBB9A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5788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07C05D-716E-430B-8F1B-696FE9865A7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89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6C1D-A0E4-4894-B766-752C565B9C6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80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2445" y="671971"/>
            <a:ext cx="2142133" cy="604774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047" y="671971"/>
            <a:ext cx="6258388" cy="604774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3D808-7D6D-40D6-BC10-FDB01196358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6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08BA53-0473-4E5C-B4FD-21BBABAD468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7637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44E4C7-6138-4D39-B4D4-DDA355C5061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4461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4B95CF-B050-42EE-B6CC-B7A4085375F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652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02B85A-B33E-4126-BB88-DE4F7339FCF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04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624B53-0CD7-40F4-8079-6D3A97DD6D3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2811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D7997E-8C40-4E9F-9D60-AF265929CEAC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352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2E667A-ACB3-4D93-A38F-3A0E5B4D661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517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x-none" altLang="ja-JP"/>
          </a:p>
        </p:txBody>
      </p:sp>
      <p:sp>
        <p:nvSpPr>
          <p:cNvPr id="4" name="日付プレースホルダー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フッター プレースホルダー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スライド番号プレースホルダー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BB804EA0-2F82-40C6-A309-4EE34AD19AFE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altLang="ja-JP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altLang="ja-JP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6047" y="671971"/>
            <a:ext cx="8568531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6047" y="2183906"/>
            <a:ext cx="8568531" cy="453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latin typeface="Times New Roman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9DE9F4-1B0D-41D4-BB45-F82231040046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503972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1007943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511915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2015886" algn="ctr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har char="–"/>
        <a:defRPr kumimoji="1" sz="3100">
          <a:solidFill>
            <a:schemeClr val="tx1"/>
          </a:solidFill>
          <a:latin typeface="+mn-lt"/>
          <a:ea typeface="+mn-ea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71844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275815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779787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283758" indent="-251986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47" y="1091953"/>
            <a:ext cx="8568531" cy="1903918"/>
          </a:xfrm>
        </p:spPr>
        <p:txBody>
          <a:bodyPr/>
          <a:lstStyle/>
          <a:p>
            <a:pPr eaLnBrk="1" hangingPunct="1"/>
            <a:r>
              <a:rPr lang="en-US" altLang="ja-JP" sz="12100" b="1" i="1">
                <a:solidFill>
                  <a:srgbClr val="0000CC"/>
                </a:solidFill>
              </a:rPr>
              <a:t>P</a:t>
            </a:r>
            <a:r>
              <a:rPr lang="en-US" altLang="ja-JP" sz="9900" b="1" i="1">
                <a:solidFill>
                  <a:srgbClr val="0000CC"/>
                </a:solidFill>
              </a:rPr>
              <a:t>HI</a:t>
            </a:r>
            <a:r>
              <a:rPr lang="en-US" altLang="ja-JP" sz="10800" b="1" i="1">
                <a:solidFill>
                  <a:srgbClr val="0000CC"/>
                </a:solidFill>
              </a:rPr>
              <a:t>T</a:t>
            </a:r>
            <a:r>
              <a:rPr lang="en-US" altLang="ja-JP" sz="9900" b="1" i="1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1536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2029" y="3611846"/>
            <a:ext cx="9156568" cy="1931917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solidFill>
                  <a:srgbClr val="010000"/>
                </a:solidFill>
                <a:latin typeface="+mj-ea"/>
                <a:ea typeface="+mj-ea"/>
              </a:rPr>
              <a:t>応用実習用資料</a:t>
            </a:r>
            <a:endParaRPr lang="en-US" altLang="ja-JP" dirty="0" smtClean="0">
              <a:solidFill>
                <a:srgbClr val="010000"/>
              </a:solidFill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en-US" altLang="ja-JP" dirty="0" smtClean="0">
                <a:solidFill>
                  <a:srgbClr val="010000"/>
                </a:solidFill>
                <a:latin typeface="+mj-ea"/>
                <a:ea typeface="+mj-ea"/>
              </a:rPr>
              <a:t>Detector</a:t>
            </a:r>
            <a:endParaRPr lang="en-US" altLang="ja-JP" dirty="0">
              <a:solidFill>
                <a:srgbClr val="010000"/>
              </a:solidFill>
              <a:latin typeface="+mj-ea"/>
              <a:ea typeface="+mj-ea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" y="7108196"/>
            <a:ext cx="2054627" cy="39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976951"/>
            <a:ext cx="10038622" cy="78746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83" tIns="50392" rIns="100783" bIns="50392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2600">
              <a:solidFill>
                <a:srgbClr val="000000"/>
              </a:solidFill>
            </a:endParaRPr>
          </a:p>
        </p:txBody>
      </p:sp>
      <p:sp>
        <p:nvSpPr>
          <p:cNvPr id="15366" name="正方形/長方形 4"/>
          <p:cNvSpPr>
            <a:spLocks noChangeArrowheads="1"/>
          </p:cNvSpPr>
          <p:nvPr/>
        </p:nvSpPr>
        <p:spPr bwMode="auto">
          <a:xfrm>
            <a:off x="236267" y="2750882"/>
            <a:ext cx="9529340" cy="47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b="1" i="1">
                <a:solidFill>
                  <a:srgbClr val="000000"/>
                </a:solidFill>
              </a:rPr>
              <a:t>Multi-Purpose </a:t>
            </a:r>
            <a:r>
              <a:rPr lang="en-US" altLang="ja-JP" sz="2400" b="1" i="1">
                <a:solidFill>
                  <a:srgbClr val="0000CC"/>
                </a:solidFill>
              </a:rPr>
              <a:t>P</a:t>
            </a:r>
            <a:r>
              <a:rPr lang="en-US" altLang="ja-JP" sz="2400" b="1" i="1">
                <a:solidFill>
                  <a:srgbClr val="000000"/>
                </a:solidFill>
              </a:rPr>
              <a:t>article and </a:t>
            </a:r>
            <a:r>
              <a:rPr lang="en-US" altLang="ja-JP" sz="2400" b="1" i="1">
                <a:solidFill>
                  <a:srgbClr val="0000CC"/>
                </a:solidFill>
              </a:rPr>
              <a:t>H</a:t>
            </a:r>
            <a:r>
              <a:rPr lang="en-US" altLang="ja-JP" sz="2400" b="1" i="1">
                <a:solidFill>
                  <a:srgbClr val="000000"/>
                </a:solidFill>
              </a:rPr>
              <a:t>eavy </a:t>
            </a:r>
            <a:r>
              <a:rPr lang="en-US" altLang="ja-JP" sz="2400" b="1" i="1">
                <a:solidFill>
                  <a:srgbClr val="0000CC"/>
                </a:solidFill>
              </a:rPr>
              <a:t>I</a:t>
            </a:r>
            <a:r>
              <a:rPr lang="en-US" altLang="ja-JP" sz="2400" b="1" i="1">
                <a:solidFill>
                  <a:srgbClr val="000000"/>
                </a:solidFill>
              </a:rPr>
              <a:t>on </a:t>
            </a:r>
            <a:r>
              <a:rPr lang="en-US" altLang="ja-JP" sz="2400" b="1" i="1">
                <a:solidFill>
                  <a:srgbClr val="0000CC"/>
                </a:solidFill>
              </a:rPr>
              <a:t>T</a:t>
            </a:r>
            <a:r>
              <a:rPr lang="en-US" altLang="ja-JP" sz="2400" b="1" i="1">
                <a:solidFill>
                  <a:srgbClr val="000000"/>
                </a:solidFill>
              </a:rPr>
              <a:t>ransport code </a:t>
            </a:r>
            <a:r>
              <a:rPr lang="en-US" altLang="ja-JP" sz="2400" b="1" i="1">
                <a:solidFill>
                  <a:srgbClr val="0000CC"/>
                </a:solidFill>
              </a:rPr>
              <a:t>S</a:t>
            </a:r>
            <a:r>
              <a:rPr lang="en-US" altLang="ja-JP" sz="2400" b="1" i="1">
                <a:solidFill>
                  <a:srgbClr val="000000"/>
                </a:solidFill>
              </a:rPr>
              <a:t>ystem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422150" y="7055697"/>
            <a:ext cx="5208323" cy="50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ja-JP" sz="2600">
                <a:solidFill>
                  <a:srgbClr val="000000"/>
                </a:solidFill>
                <a:latin typeface="Tahoma" panose="020B0604030504040204" pitchFamily="34" charset="0"/>
              </a:rPr>
              <a:t>title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988557" y="7055697"/>
            <a:ext cx="792800" cy="50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fld id="{7C192A15-7A00-4CA8-8E06-AD9085343294}" type="slidenum">
              <a:rPr lang="en-US" altLang="ja-JP" sz="2600">
                <a:solidFill>
                  <a:srgbClr val="000000"/>
                </a:solidFill>
                <a:latin typeface="Tahoma" panose="020B060403050404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ja-JP" sz="26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5369" name="Text Box 15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477468" y="5725756"/>
            <a:ext cx="3097692" cy="57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3" tIns="50392" rIns="100783" bIns="50392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ja-JP" sz="31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2018</a:t>
            </a:r>
            <a:r>
              <a:rPr lang="ja-JP" altLang="en-US" sz="3100" dirty="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年</a:t>
            </a:r>
            <a:r>
              <a:rPr lang="en-US" altLang="ja-JP" sz="310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8</a:t>
            </a:r>
            <a:r>
              <a:rPr lang="ja-JP" altLang="en-US" sz="3100" smtClean="0">
                <a:solidFill>
                  <a:srgbClr val="FF0000"/>
                </a:solidFill>
                <a:latin typeface="ＭＳ Ｐゴシック"/>
                <a:ea typeface="ＭＳ Ｐゴシック"/>
              </a:rPr>
              <a:t>月</a:t>
            </a:r>
            <a:r>
              <a:rPr lang="ja-JP" altLang="en-US" sz="3100" dirty="0">
                <a:solidFill>
                  <a:srgbClr val="FF0000"/>
                </a:solidFill>
                <a:latin typeface="ＭＳ Ｐゴシック"/>
                <a:ea typeface="ＭＳ Ｐゴシック"/>
              </a:rPr>
              <a:t>改訂</a:t>
            </a:r>
            <a:endParaRPr lang="en-US" altLang="ja-JP" sz="310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04895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dirty="0" smtClean="0"/>
              <a:t>ステップ</a:t>
            </a:r>
            <a:r>
              <a:rPr lang="x-none" dirty="0" smtClean="0"/>
              <a:t> </a:t>
            </a:r>
            <a:r>
              <a:rPr lang="x-none" dirty="0"/>
              <a:t>0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503999" y="1547589"/>
            <a:ext cx="9071640" cy="498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x-none" altLang="ja-JP" dirty="0"/>
              <a:t>start.inp </a:t>
            </a:r>
            <a:r>
              <a:rPr lang="ja-JP" altLang="en-US" dirty="0" smtClean="0"/>
              <a:t>は以下から取っている</a:t>
            </a:r>
            <a:r>
              <a:rPr lang="x-none" altLang="ja-JP" dirty="0" smtClean="0"/>
              <a:t> </a:t>
            </a:r>
            <a:r>
              <a:rPr lang="x-none" altLang="ja-JP" dirty="0"/>
              <a:t>\phits\recommendation\DetectorResponse\DetectorResponse.inp</a:t>
            </a:r>
          </a:p>
          <a:p>
            <a:pPr lvl="0"/>
            <a:r>
              <a:rPr lang="ja-JP" altLang="en-US" dirty="0" smtClean="0"/>
              <a:t>実行してタリーの結果を</a:t>
            </a:r>
            <a:r>
              <a:rPr lang="en-US" altLang="ja-JP" dirty="0" smtClean="0"/>
              <a:t>						</a:t>
            </a:r>
            <a:r>
              <a:rPr lang="ja-JP" altLang="en-US" dirty="0" smtClean="0"/>
              <a:t>見る</a:t>
            </a:r>
            <a:endParaRPr lang="x-none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lum/>
            <a:alphaModFix/>
          </a:blip>
          <a:srcRect l="21302" t="20033" r="36921" b="4573"/>
          <a:stretch/>
        </p:blipFill>
        <p:spPr>
          <a:xfrm>
            <a:off x="5328344" y="2855891"/>
            <a:ext cx="4717669" cy="4537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dirty="0" smtClean="0"/>
              <a:t>ステップ</a:t>
            </a:r>
            <a:r>
              <a:rPr lang="x-none" dirty="0" smtClean="0"/>
              <a:t> </a:t>
            </a:r>
            <a:r>
              <a:rPr lang="x-none" dirty="0"/>
              <a:t>1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dirty="0" smtClean="0"/>
              <a:t>ジオメトリを見る</a:t>
            </a:r>
            <a:endParaRPr lang="x-none" altLang="ja-JP" dirty="0"/>
          </a:p>
          <a:p>
            <a:pPr lvl="0"/>
            <a:r>
              <a:rPr lang="ja-JP" altLang="en-US" dirty="0" smtClean="0"/>
              <a:t>タリーのサンプルは以下からコピー</a:t>
            </a:r>
            <a:r>
              <a:rPr lang="x-none" altLang="ja-JP" dirty="0" smtClean="0"/>
              <a:t> </a:t>
            </a:r>
            <a:r>
              <a:rPr lang="x-none" altLang="ja-JP" dirty="0"/>
              <a:t>\phits\tallysample\t-track\t-track.inp</a:t>
            </a:r>
          </a:p>
          <a:p>
            <a:pPr lvl="0"/>
            <a:r>
              <a:rPr lang="ja-JP" altLang="en-US" dirty="0" smtClean="0"/>
              <a:t>視野の範囲を調整する</a:t>
            </a:r>
            <a:r>
              <a:rPr lang="x-none" altLang="ja-JP" dirty="0" smtClean="0"/>
              <a:t> (</a:t>
            </a:r>
            <a:r>
              <a:rPr lang="ja-JP" altLang="en-US" dirty="0" smtClean="0"/>
              <a:t>特に </a:t>
            </a:r>
            <a:r>
              <a:rPr lang="x-none" altLang="ja-JP" dirty="0" smtClean="0"/>
              <a:t>Z </a:t>
            </a:r>
            <a:r>
              <a:rPr lang="ja-JP" altLang="en-US" dirty="0" smtClean="0"/>
              <a:t>方向</a:t>
            </a:r>
            <a:r>
              <a:rPr lang="x-none" altLang="ja-JP" dirty="0" smtClean="0"/>
              <a:t>)</a:t>
            </a:r>
            <a:endParaRPr lang="x-none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lum/>
            <a:alphaModFix/>
          </a:blip>
          <a:srcRect l="20631" t="38276" r="39684" b="17057"/>
          <a:stretch/>
        </p:blipFill>
        <p:spPr>
          <a:xfrm>
            <a:off x="18363" y="4859957"/>
            <a:ext cx="4520525" cy="2711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>
            <a:lum/>
            <a:alphaModFix/>
          </a:blip>
          <a:srcRect l="25126" t="20041" r="43093" b="4946"/>
          <a:stretch/>
        </p:blipFill>
        <p:spPr>
          <a:xfrm>
            <a:off x="5832400" y="4208490"/>
            <a:ext cx="2664296" cy="3351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/>
              <a:t>Step 2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dirty="0" smtClean="0"/>
              <a:t>以下のパラメタを変えて結果を見る</a:t>
            </a:r>
            <a:endParaRPr lang="x-none" altLang="ja-JP" dirty="0"/>
          </a:p>
          <a:p>
            <a:pPr lvl="1" rtl="0" hangingPunct="0"/>
            <a:r>
              <a:rPr lang="ja-JP" altLang="en-US" sz="3200" dirty="0" smtClean="0"/>
              <a:t>線源の中性子エネルギー</a:t>
            </a:r>
            <a:endParaRPr lang="x-none" altLang="ja-JP" sz="3200" dirty="0"/>
          </a:p>
          <a:p>
            <a:pPr lvl="1" rtl="0" hangingPunct="0"/>
            <a:r>
              <a:rPr lang="x-none" altLang="ja-JP" sz="3200" dirty="0"/>
              <a:t>emin(2)  (e.g. emin(2) = 10 )</a:t>
            </a:r>
          </a:p>
          <a:p>
            <a:pPr lvl="1" rtl="0" hangingPunct="0"/>
            <a:r>
              <a:rPr lang="ja-JP" altLang="en-US" sz="3200" dirty="0" smtClean="0"/>
              <a:t>検出器の素材</a:t>
            </a:r>
            <a:endParaRPr lang="x-none" altLang="ja-JP" sz="3200" dirty="0"/>
          </a:p>
          <a:p>
            <a:pPr lvl="2" rtl="0" hangingPunct="0"/>
            <a:r>
              <a:rPr lang="ja-JP" altLang="en-US" sz="3200" dirty="0" smtClean="0"/>
              <a:t>中性子検出器なら</a:t>
            </a:r>
            <a:r>
              <a:rPr lang="x-none" altLang="ja-JP" sz="3200" dirty="0" smtClean="0"/>
              <a:t>... </a:t>
            </a:r>
            <a:r>
              <a:rPr lang="x-none" altLang="ja-JP" sz="3200" dirty="0"/>
              <a:t>He-3, U-235 </a:t>
            </a:r>
            <a:r>
              <a:rPr lang="x-none" altLang="ja-JP" sz="3200" dirty="0" smtClean="0"/>
              <a:t>(</a:t>
            </a:r>
            <a:r>
              <a:rPr lang="ja-JP" altLang="en-US" sz="3200" dirty="0" smtClean="0"/>
              <a:t>核分裂チェンバー</a:t>
            </a:r>
            <a:r>
              <a:rPr lang="x-none" altLang="ja-JP" sz="3200" dirty="0" smtClean="0"/>
              <a:t>), </a:t>
            </a:r>
            <a:r>
              <a:rPr lang="x-none" altLang="ja-JP" sz="3200" dirty="0"/>
              <a:t>Li-6, Gd-155</a:t>
            </a:r>
          </a:p>
          <a:p>
            <a:pPr lvl="2" rtl="0" hangingPunct="0"/>
            <a:r>
              <a:rPr lang="x-none" altLang="ja-JP" sz="3200" dirty="0" smtClean="0"/>
              <a:t>35 </a:t>
            </a:r>
            <a:r>
              <a:rPr lang="x-none" altLang="ja-JP" sz="3200" dirty="0"/>
              <a:t>MeV </a:t>
            </a:r>
            <a:r>
              <a:rPr lang="ja-JP" altLang="en-US" sz="3200" dirty="0" smtClean="0"/>
              <a:t>の中性子に感度があるかチェック</a:t>
            </a:r>
            <a:endParaRPr lang="x-none" altLang="ja-JP" sz="3200" dirty="0"/>
          </a:p>
          <a:p>
            <a:pPr lvl="1" rtl="0" hangingPunct="0"/>
            <a:r>
              <a:rPr lang="ja-JP" altLang="en-US" sz="3200" dirty="0" smtClean="0"/>
              <a:t>検出器サイズ</a:t>
            </a:r>
            <a:r>
              <a:rPr lang="x-none" altLang="ja-JP" sz="3200" dirty="0" smtClean="0"/>
              <a:t> (</a:t>
            </a:r>
            <a:r>
              <a:rPr lang="ja-JP" altLang="en-US" sz="3200" dirty="0"/>
              <a:t>注意</a:t>
            </a:r>
            <a:r>
              <a:rPr lang="x-none" altLang="ja-JP" sz="3200" dirty="0" smtClean="0"/>
              <a:t>: </a:t>
            </a:r>
            <a:r>
              <a:rPr lang="ja-JP" altLang="en-US" sz="3200" dirty="0" smtClean="0"/>
              <a:t>線源は半径 </a:t>
            </a:r>
            <a:r>
              <a:rPr lang="x-none" altLang="ja-JP" sz="3200" dirty="0" smtClean="0"/>
              <a:t>10cm</a:t>
            </a:r>
            <a:r>
              <a:rPr lang="ja-JP" altLang="en-US" sz="3200" dirty="0" smtClean="0"/>
              <a:t>の球</a:t>
            </a:r>
            <a:r>
              <a:rPr lang="x-none" altLang="ja-JP" sz="3200" dirty="0" smtClean="0"/>
              <a:t>)</a:t>
            </a:r>
            <a:endParaRPr lang="x-none" altLang="ja-JP" sz="3200" dirty="0"/>
          </a:p>
          <a:p>
            <a:pPr lvl="1" rtl="0" hangingPunct="0"/>
            <a:endParaRPr lang="x-none" altLang="ja-JP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dirty="0" smtClean="0"/>
              <a:t>左</a:t>
            </a:r>
            <a:r>
              <a:rPr lang="x-none" altLang="ja-JP" dirty="0" smtClean="0"/>
              <a:t> </a:t>
            </a:r>
            <a:r>
              <a:rPr lang="x-none" altLang="ja-JP" dirty="0"/>
              <a:t>: emin(2) = 10</a:t>
            </a:r>
          </a:p>
          <a:p>
            <a:pPr lvl="0"/>
            <a:r>
              <a:rPr lang="ja-JP" altLang="en-US" dirty="0"/>
              <a:t>右</a:t>
            </a:r>
            <a:r>
              <a:rPr lang="x-none" altLang="ja-JP" dirty="0" smtClean="0"/>
              <a:t> </a:t>
            </a:r>
            <a:r>
              <a:rPr lang="x-none" altLang="ja-JP" dirty="0"/>
              <a:t>: emin(2) = 1.e-10</a:t>
            </a:r>
          </a:p>
          <a:p>
            <a:pPr lvl="0"/>
            <a:r>
              <a:rPr lang="ja-JP" altLang="en-US" dirty="0" smtClean="0"/>
              <a:t>ピークが消えた原因は何？</a:t>
            </a:r>
            <a:r>
              <a:rPr lang="x-none" altLang="ja-JP" dirty="0" smtClean="0"/>
              <a:t> (</a:t>
            </a:r>
            <a:r>
              <a:rPr lang="ja-JP" altLang="en-US" dirty="0" smtClean="0"/>
              <a:t>ヒント</a:t>
            </a:r>
            <a:r>
              <a:rPr lang="x-none" altLang="ja-JP" dirty="0" smtClean="0"/>
              <a:t>: </a:t>
            </a:r>
            <a:r>
              <a:rPr lang="ja-JP" altLang="en-US" dirty="0" smtClean="0"/>
              <a:t>熱中性子</a:t>
            </a:r>
            <a:r>
              <a:rPr lang="x-none" altLang="ja-JP" dirty="0" smtClean="0"/>
              <a:t>)</a:t>
            </a:r>
            <a:endParaRPr lang="x-none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911" y="4149710"/>
            <a:ext cx="4743369" cy="3441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161369" y="4149709"/>
            <a:ext cx="4739735" cy="3439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dirty="0" smtClean="0"/>
              <a:t>ステップ</a:t>
            </a:r>
            <a:r>
              <a:rPr lang="x-none" dirty="0" smtClean="0"/>
              <a:t> </a:t>
            </a:r>
            <a:r>
              <a:rPr lang="x-none" dirty="0"/>
              <a:t>3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dirty="0" smtClean="0"/>
              <a:t>中性子線源</a:t>
            </a:r>
            <a:r>
              <a:rPr lang="x-none" altLang="ja-JP" dirty="0" smtClean="0"/>
              <a:t> </a:t>
            </a:r>
            <a:r>
              <a:rPr lang="x-none" altLang="ja-JP" dirty="0"/>
              <a:t>-&gt; </a:t>
            </a:r>
            <a:r>
              <a:rPr lang="ja-JP" altLang="en-US" dirty="0"/>
              <a:t>光子</a:t>
            </a:r>
            <a:r>
              <a:rPr lang="ja-JP" altLang="en-US" dirty="0" smtClean="0"/>
              <a:t>線源　に変更　</a:t>
            </a:r>
            <a:endParaRPr lang="x-none" altLang="ja-JP" dirty="0"/>
          </a:p>
          <a:p>
            <a:pPr lvl="0"/>
            <a:r>
              <a:rPr lang="ja-JP" altLang="en-US" dirty="0" smtClean="0"/>
              <a:t>検出器を </a:t>
            </a:r>
            <a:r>
              <a:rPr lang="x-none" altLang="ja-JP" dirty="0" smtClean="0"/>
              <a:t>NaI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に変更</a:t>
            </a:r>
            <a:endParaRPr lang="x-none" altLang="ja-JP" dirty="0"/>
          </a:p>
          <a:p>
            <a:pPr lvl="0"/>
            <a:r>
              <a:rPr lang="ja-JP" altLang="en-US" dirty="0" smtClean="0"/>
              <a:t>結果を確認する</a:t>
            </a:r>
            <a:endParaRPr lang="x-none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3671279"/>
            <a:ext cx="5259959" cy="3816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dirty="0" smtClean="0"/>
              <a:t>ステップ</a:t>
            </a:r>
            <a:r>
              <a:rPr lang="x-none" dirty="0" smtClean="0"/>
              <a:t> </a:t>
            </a:r>
            <a:r>
              <a:rPr lang="x-none" dirty="0"/>
              <a:t>4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215775" y="1547589"/>
            <a:ext cx="9864849" cy="5904656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dirty="0" smtClean="0"/>
              <a:t>以下のパラメータを変えて、結果を確認</a:t>
            </a:r>
            <a:endParaRPr lang="x-none" altLang="ja-JP" dirty="0"/>
          </a:p>
          <a:p>
            <a:pPr lvl="1" rtl="0" hangingPunct="0"/>
            <a:r>
              <a:rPr lang="ja-JP" altLang="en-US" sz="3200" dirty="0" smtClean="0"/>
              <a:t>線源の光子エネルギー</a:t>
            </a:r>
            <a:endParaRPr lang="x-none" altLang="ja-JP" sz="3200" dirty="0"/>
          </a:p>
          <a:p>
            <a:pPr lvl="2" rtl="0" hangingPunct="0"/>
            <a:r>
              <a:rPr lang="ja-JP" altLang="en-US" sz="3200" dirty="0" smtClean="0"/>
              <a:t>可能であれば、検出効率</a:t>
            </a:r>
            <a:r>
              <a:rPr lang="x-none" altLang="ja-JP" sz="3200" dirty="0"/>
              <a:t>(</a:t>
            </a:r>
            <a:r>
              <a:rPr lang="ja-JP" altLang="en-US" sz="3200" dirty="0"/>
              <a:t>全吸収ピークの効率</a:t>
            </a:r>
            <a:r>
              <a:rPr lang="x-none" altLang="ja-JP" sz="3200" dirty="0"/>
              <a:t>)</a:t>
            </a:r>
            <a:r>
              <a:rPr lang="ja-JP" altLang="en-US" sz="3200" dirty="0" smtClean="0"/>
              <a:t>のエネルギー依存性カーブを書くのに挑戦</a:t>
            </a:r>
            <a:endParaRPr lang="x-none" altLang="ja-JP" sz="3200" dirty="0"/>
          </a:p>
          <a:p>
            <a:pPr lvl="1" rtl="0" hangingPunct="0"/>
            <a:r>
              <a:rPr lang="x-none" altLang="ja-JP" sz="3200" dirty="0"/>
              <a:t>emin(12,13,14)  (e.g. emin(12,13,14) = 10 )</a:t>
            </a:r>
          </a:p>
          <a:p>
            <a:pPr lvl="2" rtl="0" hangingPunct="0"/>
            <a:r>
              <a:rPr lang="x-none" altLang="ja-JP" sz="3200" dirty="0" smtClean="0"/>
              <a:t>proj </a:t>
            </a:r>
            <a:r>
              <a:rPr lang="x-none" altLang="ja-JP" sz="3200" dirty="0"/>
              <a:t>= </a:t>
            </a:r>
            <a:r>
              <a:rPr lang="x-none" altLang="ja-JP" sz="3200" dirty="0" smtClean="0"/>
              <a:t>neutron</a:t>
            </a:r>
            <a:r>
              <a:rPr lang="ja-JP" altLang="en-US" sz="3200" dirty="0" smtClean="0"/>
              <a:t>　だった場合は、どのように変わったか</a:t>
            </a:r>
            <a:r>
              <a:rPr lang="x-none" altLang="ja-JP" sz="3200" dirty="0" smtClean="0"/>
              <a:t>. </a:t>
            </a:r>
            <a:r>
              <a:rPr lang="ja-JP" altLang="en-US" sz="3200" dirty="0" smtClean="0"/>
              <a:t>なぜこれだけ違いが出るのか考える。</a:t>
            </a:r>
            <a:endParaRPr lang="x-none" altLang="ja-JP" sz="3200" dirty="0"/>
          </a:p>
          <a:p>
            <a:pPr lvl="1" rtl="0" hangingPunct="0"/>
            <a:r>
              <a:rPr lang="ja-JP" altLang="en-US" sz="3200" dirty="0" smtClean="0"/>
              <a:t>検出器の材料を変える</a:t>
            </a:r>
            <a:endParaRPr lang="x-none" altLang="ja-JP" sz="3200" dirty="0"/>
          </a:p>
          <a:p>
            <a:pPr lvl="2" rtl="0" hangingPunct="0"/>
            <a:r>
              <a:rPr lang="ja-JP" altLang="en-US" sz="3200" dirty="0" smtClean="0"/>
              <a:t>光子検出器</a:t>
            </a:r>
            <a:r>
              <a:rPr lang="x-none" altLang="ja-JP" sz="3200" dirty="0" smtClean="0"/>
              <a:t>... </a:t>
            </a:r>
            <a:r>
              <a:rPr lang="x-none" altLang="ja-JP" sz="3200" dirty="0"/>
              <a:t>Ge, BGO(BiGeO), etc</a:t>
            </a:r>
          </a:p>
          <a:p>
            <a:pPr lvl="2" rtl="0" hangingPunct="0"/>
            <a:r>
              <a:rPr lang="x-none" altLang="ja-JP" sz="3200" dirty="0" smtClean="0"/>
              <a:t>35 </a:t>
            </a:r>
            <a:r>
              <a:rPr lang="x-none" altLang="ja-JP" sz="3200" dirty="0"/>
              <a:t>MeV </a:t>
            </a:r>
            <a:r>
              <a:rPr lang="ja-JP" altLang="en-US" sz="3200" dirty="0" smtClean="0"/>
              <a:t>のガンマ線に対して有効か</a:t>
            </a:r>
            <a:endParaRPr lang="x-none" altLang="ja-JP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503999" y="-17509"/>
            <a:ext cx="9071640" cy="12621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ja-JP" altLang="en-US" dirty="0" smtClean="0"/>
              <a:t>ステップ</a:t>
            </a:r>
            <a:r>
              <a:rPr lang="x-none" dirty="0" smtClean="0"/>
              <a:t> </a:t>
            </a:r>
            <a:r>
              <a:rPr lang="x-none" dirty="0"/>
              <a:t>5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287784" y="971525"/>
            <a:ext cx="10224945" cy="591191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ja-JP" altLang="en-US" dirty="0" smtClean="0"/>
              <a:t>コンプトンカメラを作ってみよう</a:t>
            </a:r>
            <a:endParaRPr lang="x-none" altLang="ja-JP" dirty="0"/>
          </a:p>
          <a:p>
            <a:pPr lvl="1" rtl="0" hangingPunct="0"/>
            <a:r>
              <a:rPr lang="ja-JP" altLang="en-US" sz="3200" dirty="0" smtClean="0"/>
              <a:t>線源はペンシルビーム</a:t>
            </a:r>
            <a:endParaRPr lang="x-none" altLang="ja-JP" sz="3200" dirty="0"/>
          </a:p>
          <a:p>
            <a:pPr lvl="2" rtl="0" hangingPunct="0"/>
            <a:r>
              <a:rPr lang="x-none" altLang="ja-JP" sz="3200" dirty="0"/>
              <a:t>1 MeV </a:t>
            </a:r>
            <a:r>
              <a:rPr lang="ja-JP" altLang="en-US" sz="3200" dirty="0" smtClean="0"/>
              <a:t>ガンマ線</a:t>
            </a:r>
            <a:endParaRPr lang="x-none" altLang="ja-JP" sz="3200" dirty="0"/>
          </a:p>
          <a:p>
            <a:pPr lvl="1" rtl="0" hangingPunct="0"/>
            <a:r>
              <a:rPr lang="x-none" altLang="ja-JP" sz="3200" dirty="0" smtClean="0"/>
              <a:t>Si </a:t>
            </a:r>
            <a:r>
              <a:rPr lang="ja-JP" altLang="en-US" sz="3200" dirty="0" smtClean="0"/>
              <a:t>検出器を２つ</a:t>
            </a:r>
            <a:endParaRPr lang="x-none" altLang="ja-JP" sz="3200" dirty="0"/>
          </a:p>
          <a:p>
            <a:pPr lvl="2" rtl="0" hangingPunct="0"/>
            <a:r>
              <a:rPr lang="ja-JP" altLang="en-US" sz="3200" dirty="0" smtClean="0"/>
              <a:t>お互い</a:t>
            </a:r>
            <a:r>
              <a:rPr lang="x-none" altLang="ja-JP" sz="3200" dirty="0" smtClean="0"/>
              <a:t> </a:t>
            </a:r>
            <a:r>
              <a:rPr lang="x-none" altLang="ja-JP" sz="3200" dirty="0"/>
              <a:t>140 cm </a:t>
            </a:r>
            <a:r>
              <a:rPr lang="ja-JP" altLang="en-US" sz="3200" dirty="0" smtClean="0"/>
              <a:t>離す </a:t>
            </a:r>
            <a:r>
              <a:rPr lang="x-none" altLang="ja-JP" sz="3200" dirty="0" smtClean="0"/>
              <a:t>(</a:t>
            </a:r>
            <a:r>
              <a:rPr lang="x-none" altLang="ja-JP" sz="3200" dirty="0"/>
              <a:t>Y=100cm, Z =100cm)</a:t>
            </a:r>
          </a:p>
          <a:p>
            <a:pPr lvl="2" rtl="0" hangingPunct="0"/>
            <a:r>
              <a:rPr lang="ja-JP" altLang="en-US" sz="3200" dirty="0" smtClean="0"/>
              <a:t>それぞれ上流・下流の検出器</a:t>
            </a:r>
            <a:endParaRPr lang="x-none" altLang="ja-JP" sz="3200" dirty="0"/>
          </a:p>
          <a:p>
            <a:pPr lvl="1" rtl="0" hangingPunct="0"/>
            <a:r>
              <a:rPr lang="x-none" altLang="ja-JP" sz="3200" dirty="0" smtClean="0"/>
              <a:t>[</a:t>
            </a:r>
            <a:r>
              <a:rPr lang="x-none" altLang="ja-JP" sz="3200" dirty="0"/>
              <a:t>T-deposit2] </a:t>
            </a:r>
            <a:r>
              <a:rPr lang="ja-JP" altLang="en-US" sz="3200" dirty="0" smtClean="0"/>
              <a:t>サンプルを以下から入手</a:t>
            </a:r>
            <a:r>
              <a:rPr lang="x-none" altLang="ja-JP" sz="3200" dirty="0" smtClean="0"/>
              <a:t> </a:t>
            </a:r>
            <a:r>
              <a:rPr lang="x-none" altLang="ja-JP" sz="3200" dirty="0"/>
              <a:t>\</a:t>
            </a:r>
            <a:r>
              <a:rPr lang="x-none" altLang="ja-JP" sz="3200" dirty="0" smtClean="0"/>
              <a:t>phits\tallysample\t-deposit2\t-deposit2_reg.inp</a:t>
            </a:r>
            <a:endParaRPr lang="x-none" altLang="ja-JP" sz="3200" dirty="0"/>
          </a:p>
          <a:p>
            <a:pPr lvl="1" rtl="0" hangingPunct="0"/>
            <a:r>
              <a:rPr lang="ja-JP" altLang="en-US" sz="3200" dirty="0" smtClean="0"/>
              <a:t>効率の上げ方を考えよう</a:t>
            </a:r>
            <a:endParaRPr lang="x-none" altLang="ja-JP" sz="3200" dirty="0"/>
          </a:p>
          <a:p>
            <a:pPr lvl="1" rtl="0" hangingPunct="0"/>
            <a:r>
              <a:rPr lang="ja-JP" altLang="en-US" sz="3200" dirty="0" smtClean="0"/>
              <a:t>線源のエネルギーを変えると結果はどう変わる</a:t>
            </a:r>
            <a:endParaRPr lang="x-none" altLang="ja-JP" sz="3200" dirty="0"/>
          </a:p>
          <a:p>
            <a:pPr lvl="1" rtl="0" hangingPunct="0"/>
            <a:r>
              <a:rPr lang="ja-JP" altLang="en-US" sz="3200" dirty="0" smtClean="0"/>
              <a:t>注意：</a:t>
            </a:r>
            <a:r>
              <a:rPr lang="x-none" altLang="ja-JP" sz="3200" dirty="0" smtClean="0"/>
              <a:t> </a:t>
            </a:r>
            <a:r>
              <a:rPr lang="ja-JP" altLang="en-US" sz="3200" dirty="0" smtClean="0"/>
              <a:t>バイアス</a:t>
            </a:r>
            <a:r>
              <a:rPr lang="x-none" altLang="ja-JP" sz="3200" dirty="0" smtClean="0"/>
              <a:t>(</a:t>
            </a:r>
            <a:r>
              <a:rPr lang="x-none" altLang="ja-JP" sz="3200" dirty="0"/>
              <a:t>improtance, weight</a:t>
            </a:r>
            <a:r>
              <a:rPr lang="x-none" altLang="ja-JP" sz="3200" dirty="0" smtClean="0"/>
              <a:t>)</a:t>
            </a:r>
            <a:r>
              <a:rPr lang="ja-JP" altLang="en-US" sz="3200" dirty="0" smtClean="0"/>
              <a:t>は使わない</a:t>
            </a:r>
            <a:endParaRPr lang="x-none" altLang="ja-JP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 altLang="ja-JP" dirty="0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endParaRPr lang="x-none" altLang="ja-JP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360" y="141480"/>
            <a:ext cx="6254640" cy="4538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140000" y="3188520"/>
            <a:ext cx="5978520" cy="433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8686</TotalTime>
  <Words>273</Words>
  <Application>Microsoft Office PowerPoint</Application>
  <PresentationFormat>ユーザー設定</PresentationFormat>
  <Paragraphs>49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Default</vt:lpstr>
      <vt:lpstr>標準デザイン</vt:lpstr>
      <vt:lpstr>PHITS</vt:lpstr>
      <vt:lpstr>ステップ 0</vt:lpstr>
      <vt:lpstr>ステップ 1</vt:lpstr>
      <vt:lpstr>Step 2</vt:lpstr>
      <vt:lpstr>PowerPoint プレゼンテーション</vt:lpstr>
      <vt:lpstr>ステップ 3</vt:lpstr>
      <vt:lpstr>ステップ 4</vt:lpstr>
      <vt:lpstr>ステップ 5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0</dc:title>
  <dc:creator>T_Ogawa</dc:creator>
  <cp:lastModifiedBy>SHashimoto</cp:lastModifiedBy>
  <cp:revision>13</cp:revision>
  <dcterms:created xsi:type="dcterms:W3CDTF">2009-04-16T11:32:32Z</dcterms:created>
  <dcterms:modified xsi:type="dcterms:W3CDTF">2018-08-01T07:26:36Z</dcterms:modified>
</cp:coreProperties>
</file>