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handoutMasterIdLst>
    <p:handoutMasterId r:id="rId22"/>
  </p:handoutMasterIdLst>
  <p:sldIdLst>
    <p:sldId id="256" r:id="rId2"/>
    <p:sldId id="613" r:id="rId3"/>
    <p:sldId id="644" r:id="rId4"/>
    <p:sldId id="658" r:id="rId5"/>
    <p:sldId id="645" r:id="rId6"/>
    <p:sldId id="646" r:id="rId7"/>
    <p:sldId id="647" r:id="rId8"/>
    <p:sldId id="648" r:id="rId9"/>
    <p:sldId id="649" r:id="rId10"/>
    <p:sldId id="650" r:id="rId11"/>
    <p:sldId id="651" r:id="rId12"/>
    <p:sldId id="652" r:id="rId13"/>
    <p:sldId id="659" r:id="rId14"/>
    <p:sldId id="660" r:id="rId15"/>
    <p:sldId id="656" r:id="rId16"/>
    <p:sldId id="657" r:id="rId17"/>
    <p:sldId id="582" r:id="rId18"/>
    <p:sldId id="620" r:id="rId19"/>
    <p:sldId id="621" r:id="rId20"/>
  </p:sldIdLst>
  <p:sldSz cx="9144000" cy="6858000" type="screen4x3"/>
  <p:notesSz cx="7099300" cy="10234613"/>
  <p:defaultTextStyle>
    <a:defPPr>
      <a:defRPr lang="ja-JP"/>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FF"/>
    <a:srgbClr val="CCFFFF"/>
    <a:srgbClr val="FFFFCC"/>
    <a:srgbClr val="660033"/>
    <a:srgbClr val="FF6600"/>
    <a:srgbClr val="00FF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4" autoAdjust="0"/>
    <p:restoredTop sz="90929"/>
  </p:normalViewPr>
  <p:slideViewPr>
    <p:cSldViewPr>
      <p:cViewPr varScale="1">
        <p:scale>
          <a:sx n="114" d="100"/>
          <a:sy n="114" d="100"/>
        </p:scale>
        <p:origin x="1524" y="3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Lst>
  </p:outlineViewPr>
  <p:notesTextViewPr>
    <p:cViewPr>
      <p:scale>
        <a:sx n="100" d="100"/>
        <a:sy n="100" d="100"/>
      </p:scale>
      <p:origin x="0" y="0"/>
    </p:cViewPr>
  </p:notesTextViewPr>
  <p:sorterViewPr>
    <p:cViewPr>
      <p:scale>
        <a:sx n="66" d="100"/>
        <a:sy n="66" d="100"/>
      </p:scale>
      <p:origin x="0" y="2154"/>
    </p:cViewPr>
  </p:sorterViewPr>
  <p:notesViewPr>
    <p:cSldViewPr>
      <p:cViewPr varScale="1">
        <p:scale>
          <a:sx n="78" d="100"/>
          <a:sy n="78" d="100"/>
        </p:scale>
        <p:origin x="39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3" Type="http://schemas.openxmlformats.org/officeDocument/2006/relationships/slide" Target="slides/slide3.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 Type="http://schemas.openxmlformats.org/officeDocument/2006/relationships/slide" Target="slides/slide2.xml"/><Relationship Id="rId16" Type="http://schemas.openxmlformats.org/officeDocument/2006/relationships/slide" Target="slides/slide16.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5" Type="http://schemas.openxmlformats.org/officeDocument/2006/relationships/slide" Target="slides/slide15.xml"/><Relationship Id="rId10" Type="http://schemas.openxmlformats.org/officeDocument/2006/relationships/slide" Target="slides/slide10.xml"/><Relationship Id="rId19" Type="http://schemas.openxmlformats.org/officeDocument/2006/relationships/slide" Target="slides/slide19.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atin typeface="Times New Roman" charset="0"/>
                <a:ea typeface="ＭＳ Ｐゴシック" pitchFamily="50" charset="-128"/>
              </a:defRPr>
            </a:lvl1pPr>
          </a:lstStyle>
          <a:p>
            <a:pPr>
              <a:defRPr/>
            </a:pPr>
            <a:endParaRPr lang="ja-JP" altLang="en-US"/>
          </a:p>
        </p:txBody>
      </p:sp>
      <p:sp>
        <p:nvSpPr>
          <p:cNvPr id="48131"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atin typeface="Times New Roman" charset="0"/>
                <a:ea typeface="ＭＳ Ｐゴシック" pitchFamily="50" charset="-128"/>
              </a:defRPr>
            </a:lvl1pPr>
          </a:lstStyle>
          <a:p>
            <a:pPr>
              <a:defRPr/>
            </a:pPr>
            <a:fld id="{8AA70339-F8FF-4BEF-811A-505A5E91E379}" type="datetimeFigureOut">
              <a:rPr lang="ja-JP" altLang="en-US"/>
              <a:pPr>
                <a:defRPr/>
              </a:pPr>
              <a:t>2022/3/25</a:t>
            </a:fld>
            <a:endParaRPr lang="ja-JP" altLang="en-US"/>
          </a:p>
        </p:txBody>
      </p:sp>
      <p:sp>
        <p:nvSpPr>
          <p:cNvPr id="48132"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atin typeface="Times New Roman" charset="0"/>
                <a:ea typeface="ＭＳ Ｐゴシック" pitchFamily="50" charset="-128"/>
              </a:defRPr>
            </a:lvl1pPr>
          </a:lstStyle>
          <a:p>
            <a:pPr>
              <a:defRPr/>
            </a:pPr>
            <a:endParaRPr lang="ja-JP" altLang="en-US"/>
          </a:p>
        </p:txBody>
      </p:sp>
      <p:sp>
        <p:nvSpPr>
          <p:cNvPr id="48133"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pPr>
              <a:defRPr/>
            </a:pPr>
            <a:fld id="{B787B68C-4B92-46D8-911E-1EF00A64AD02}" type="slidenum">
              <a:rPr lang="ja-JP" altLang="en-US"/>
              <a:pPr>
                <a:defRPr/>
              </a:pPr>
              <a:t>‹#›</a:t>
            </a:fld>
            <a:endParaRPr lang="ja-JP" altLang="en-US"/>
          </a:p>
        </p:txBody>
      </p:sp>
    </p:spTree>
    <p:extLst>
      <p:ext uri="{BB962C8B-B14F-4D97-AF65-F5344CB8AC3E}">
        <p14:creationId xmlns:p14="http://schemas.microsoft.com/office/powerpoint/2010/main" val="2355761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ＭＳ Ｐゴシック" pitchFamily="50" charset="-128"/>
              </a:defRPr>
            </a:lvl1pPr>
          </a:lstStyle>
          <a:p>
            <a:pPr>
              <a:defRPr/>
            </a:pPr>
            <a:endParaRPr lang="ja-JP" altLang="en-US"/>
          </a:p>
        </p:txBody>
      </p:sp>
      <p:sp>
        <p:nvSpPr>
          <p:cNvPr id="51203" name="Rectangle 3"/>
          <p:cNvSpPr>
            <a:spLocks noGrp="1" noChangeArrowheads="1"/>
          </p:cNvSpPr>
          <p:nvPr>
            <p:ph type="dt" idx="1"/>
          </p:nvPr>
        </p:nvSpPr>
        <p:spPr bwMode="auto">
          <a:xfrm>
            <a:off x="4038600" y="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ＭＳ Ｐゴシック" pitchFamily="50" charset="-128"/>
              </a:defRPr>
            </a:lvl1pPr>
          </a:lstStyle>
          <a:p>
            <a:pPr>
              <a:defRPr/>
            </a:pPr>
            <a:fld id="{9A79756A-7A4C-4EF0-99D7-0B5196401134}" type="datetimeFigureOut">
              <a:rPr lang="ja-JP" altLang="en-US"/>
              <a:pPr>
                <a:defRPr/>
              </a:pPr>
              <a:t>2022/3/25</a:t>
            </a:fld>
            <a:endParaRPr lang="ja-JP" altLang="en-US"/>
          </a:p>
        </p:txBody>
      </p:sp>
      <p:sp>
        <p:nvSpPr>
          <p:cNvPr id="2052" name="Rectangle 4"/>
          <p:cNvSpPr>
            <a:spLocks noGrp="1" noRot="1" noChangeAspect="1" noChangeArrowheads="1" noTextEdit="1"/>
          </p:cNvSpPr>
          <p:nvPr>
            <p:ph type="sldImg" idx="2"/>
          </p:nvPr>
        </p:nvSpPr>
        <p:spPr bwMode="auto">
          <a:xfrm>
            <a:off x="1041400" y="762000"/>
            <a:ext cx="5080000" cy="381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914400" y="4876800"/>
            <a:ext cx="52578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2 レベル</a:t>
            </a:r>
          </a:p>
          <a:p>
            <a:pPr lvl="2"/>
            <a:r>
              <a:rPr lang="ja-JP" altLang="en-US" noProof="0"/>
              <a:t>第 3 レベル</a:t>
            </a:r>
          </a:p>
          <a:p>
            <a:pPr lvl="3"/>
            <a:r>
              <a:rPr lang="ja-JP" altLang="en-US" noProof="0"/>
              <a:t>第 4 レベル</a:t>
            </a:r>
          </a:p>
          <a:p>
            <a:pPr lvl="4"/>
            <a:r>
              <a:rPr lang="ja-JP" altLang="en-US" noProof="0"/>
              <a:t>第 5 レベル</a:t>
            </a:r>
          </a:p>
        </p:txBody>
      </p:sp>
      <p:sp>
        <p:nvSpPr>
          <p:cNvPr id="51206" name="Rectangle 6"/>
          <p:cNvSpPr>
            <a:spLocks noGrp="1" noChangeArrowheads="1"/>
          </p:cNvSpPr>
          <p:nvPr>
            <p:ph type="ftr" sz="quarter" idx="4"/>
          </p:nvPr>
        </p:nvSpPr>
        <p:spPr bwMode="auto">
          <a:xfrm>
            <a:off x="0" y="97536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ＭＳ Ｐゴシック" pitchFamily="50" charset="-128"/>
              </a:defRPr>
            </a:lvl1pPr>
          </a:lstStyle>
          <a:p>
            <a:pPr>
              <a:defRPr/>
            </a:pPr>
            <a:endParaRPr lang="ja-JP" altLang="en-US"/>
          </a:p>
        </p:txBody>
      </p:sp>
      <p:sp>
        <p:nvSpPr>
          <p:cNvPr id="51207" name="Rectangle 7"/>
          <p:cNvSpPr>
            <a:spLocks noGrp="1" noChangeArrowheads="1"/>
          </p:cNvSpPr>
          <p:nvPr>
            <p:ph type="sldNum" sz="quarter" idx="5"/>
          </p:nvPr>
        </p:nvSpPr>
        <p:spPr bwMode="auto">
          <a:xfrm>
            <a:off x="4038600" y="97536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5F45E5F-3C36-44BE-8FD9-945128454CD8}" type="slidenum">
              <a:rPr lang="ja-JP" altLang="en-US"/>
              <a:pPr>
                <a:defRPr/>
              </a:pPr>
              <a:t>‹#›</a:t>
            </a:fld>
            <a:endParaRPr lang="ja-JP" altLang="en-US"/>
          </a:p>
        </p:txBody>
      </p:sp>
    </p:spTree>
    <p:extLst>
      <p:ext uri="{BB962C8B-B14F-4D97-AF65-F5344CB8AC3E}">
        <p14:creationId xmlns:p14="http://schemas.microsoft.com/office/powerpoint/2010/main" val="10141132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Rot="1" noChangeAspect="1" noChangeArrowheads="1" noTextEdit="1"/>
          </p:cNvSpPr>
          <p:nvPr>
            <p:ph type="sldImg"/>
          </p:nvPr>
        </p:nvSpPr>
        <p:spPr>
          <a:ln/>
        </p:spPr>
      </p:sp>
      <p:sp>
        <p:nvSpPr>
          <p:cNvPr id="512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a:t>PHITS</a:t>
            </a:r>
            <a:r>
              <a:rPr lang="ja-JP" altLang="en-US"/>
              <a:t>講習会　入門実習</a:t>
            </a:r>
          </a:p>
        </p:txBody>
      </p:sp>
    </p:spTree>
    <p:extLst>
      <p:ext uri="{BB962C8B-B14F-4D97-AF65-F5344CB8AC3E}">
        <p14:creationId xmlns:p14="http://schemas.microsoft.com/office/powerpoint/2010/main" val="2471404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「実習」　前の基本的な話から</a:t>
            </a:r>
          </a:p>
          <a:p>
            <a:pPr eaLnBrk="1" hangingPunct="1"/>
            <a:endParaRPr lang="ja-JP" altLang="en-US"/>
          </a:p>
        </p:txBody>
      </p:sp>
    </p:spTree>
    <p:extLst>
      <p:ext uri="{BB962C8B-B14F-4D97-AF65-F5344CB8AC3E}">
        <p14:creationId xmlns:p14="http://schemas.microsoft.com/office/powerpoint/2010/main" val="364766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3441738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534683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2615256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A4A72BB-F736-4D3F-8650-BD0C037E8855}" type="slidenum">
              <a:rPr lang="en-US" altLang="ja-JP"/>
              <a:pPr>
                <a:defRPr/>
              </a:pPr>
              <a:t>‹#›</a:t>
            </a:fld>
            <a:endParaRPr lang="en-US" altLang="ja-JP"/>
          </a:p>
        </p:txBody>
      </p:sp>
    </p:spTree>
    <p:extLst>
      <p:ext uri="{BB962C8B-B14F-4D97-AF65-F5344CB8AC3E}">
        <p14:creationId xmlns:p14="http://schemas.microsoft.com/office/powerpoint/2010/main" val="2039752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BF6BD70-1EE6-465F-9229-C9BD7B495541}" type="slidenum">
              <a:rPr lang="en-US" altLang="ja-JP"/>
              <a:pPr>
                <a:defRPr/>
              </a:pPr>
              <a:t>‹#›</a:t>
            </a:fld>
            <a:endParaRPr lang="en-US" altLang="ja-JP"/>
          </a:p>
        </p:txBody>
      </p:sp>
    </p:spTree>
    <p:extLst>
      <p:ext uri="{BB962C8B-B14F-4D97-AF65-F5344CB8AC3E}">
        <p14:creationId xmlns:p14="http://schemas.microsoft.com/office/powerpoint/2010/main" val="1760205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1B07CA2-1001-4832-9CC4-76D53D199C4F}" type="slidenum">
              <a:rPr lang="en-US" altLang="ja-JP"/>
              <a:pPr>
                <a:defRPr/>
              </a:pPr>
              <a:t>‹#›</a:t>
            </a:fld>
            <a:endParaRPr lang="en-US" altLang="ja-JP"/>
          </a:p>
        </p:txBody>
      </p:sp>
    </p:spTree>
    <p:extLst>
      <p:ext uri="{BB962C8B-B14F-4D97-AF65-F5344CB8AC3E}">
        <p14:creationId xmlns:p14="http://schemas.microsoft.com/office/powerpoint/2010/main" val="346783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0AAA52F-1265-4521-BB17-C6479DE30584}" type="slidenum">
              <a:rPr lang="en-US" altLang="ja-JP"/>
              <a:pPr>
                <a:defRPr/>
              </a:pPr>
              <a:t>‹#›</a:t>
            </a:fld>
            <a:endParaRPr lang="en-US" altLang="ja-JP"/>
          </a:p>
        </p:txBody>
      </p:sp>
    </p:spTree>
    <p:extLst>
      <p:ext uri="{BB962C8B-B14F-4D97-AF65-F5344CB8AC3E}">
        <p14:creationId xmlns:p14="http://schemas.microsoft.com/office/powerpoint/2010/main" val="4250865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C42E540-4941-48D7-8E7B-2459BDE9D23F}" type="slidenum">
              <a:rPr lang="en-US" altLang="ja-JP"/>
              <a:pPr>
                <a:defRPr/>
              </a:pPr>
              <a:t>‹#›</a:t>
            </a:fld>
            <a:endParaRPr lang="en-US" altLang="ja-JP"/>
          </a:p>
        </p:txBody>
      </p:sp>
    </p:spTree>
    <p:extLst>
      <p:ext uri="{BB962C8B-B14F-4D97-AF65-F5344CB8AC3E}">
        <p14:creationId xmlns:p14="http://schemas.microsoft.com/office/powerpoint/2010/main" val="318158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903E557-BF17-4A16-A79F-293283EC6479}" type="slidenum">
              <a:rPr lang="en-US" altLang="ja-JP"/>
              <a:pPr>
                <a:defRPr/>
              </a:pPr>
              <a:t>‹#›</a:t>
            </a:fld>
            <a:endParaRPr lang="en-US" altLang="ja-JP"/>
          </a:p>
        </p:txBody>
      </p:sp>
    </p:spTree>
    <p:extLst>
      <p:ext uri="{BB962C8B-B14F-4D97-AF65-F5344CB8AC3E}">
        <p14:creationId xmlns:p14="http://schemas.microsoft.com/office/powerpoint/2010/main" val="299880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FA32334A-3CD4-47D0-B8B6-957550322429}" type="slidenum">
              <a:rPr lang="en-US" altLang="ja-JP"/>
              <a:pPr>
                <a:defRPr/>
              </a:pPr>
              <a:t>‹#›</a:t>
            </a:fld>
            <a:endParaRPr lang="en-US" altLang="ja-JP"/>
          </a:p>
        </p:txBody>
      </p:sp>
    </p:spTree>
    <p:extLst>
      <p:ext uri="{BB962C8B-B14F-4D97-AF65-F5344CB8AC3E}">
        <p14:creationId xmlns:p14="http://schemas.microsoft.com/office/powerpoint/2010/main" val="400058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C45F404-5F68-4C94-BF0A-B349907EAFA8}" type="slidenum">
              <a:rPr lang="en-US" altLang="ja-JP"/>
              <a:pPr>
                <a:defRPr/>
              </a:pPr>
              <a:t>‹#›</a:t>
            </a:fld>
            <a:endParaRPr lang="en-US" altLang="ja-JP"/>
          </a:p>
        </p:txBody>
      </p:sp>
    </p:spTree>
    <p:extLst>
      <p:ext uri="{BB962C8B-B14F-4D97-AF65-F5344CB8AC3E}">
        <p14:creationId xmlns:p14="http://schemas.microsoft.com/office/powerpoint/2010/main" val="405353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19531E4E-DC41-4BE5-A1C6-D58AB297055A}" type="slidenum">
              <a:rPr lang="en-US" altLang="ja-JP"/>
              <a:pPr>
                <a:defRPr/>
              </a:pPr>
              <a:t>‹#›</a:t>
            </a:fld>
            <a:endParaRPr lang="en-US" altLang="ja-JP"/>
          </a:p>
        </p:txBody>
      </p:sp>
    </p:spTree>
    <p:extLst>
      <p:ext uri="{BB962C8B-B14F-4D97-AF65-F5344CB8AC3E}">
        <p14:creationId xmlns:p14="http://schemas.microsoft.com/office/powerpoint/2010/main" val="3653228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160F3E3-EEB5-465E-B1C8-6849FF39D7F8}" type="slidenum">
              <a:rPr lang="en-US" altLang="ja-JP"/>
              <a:pPr>
                <a:defRPr/>
              </a:pPr>
              <a:t>‹#›</a:t>
            </a:fld>
            <a:endParaRPr lang="en-US" altLang="ja-JP"/>
          </a:p>
        </p:txBody>
      </p:sp>
    </p:spTree>
    <p:extLst>
      <p:ext uri="{BB962C8B-B14F-4D97-AF65-F5344CB8AC3E}">
        <p14:creationId xmlns:p14="http://schemas.microsoft.com/office/powerpoint/2010/main" val="1325005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A81A339-D5C6-4F38-B4F9-D15E10860CA5}" type="slidenum">
              <a:rPr lang="en-US" altLang="ja-JP"/>
              <a:pPr>
                <a:defRPr/>
              </a:pPr>
              <a:t>‹#›</a:t>
            </a:fld>
            <a:endParaRPr lang="en-US" altLang="ja-JP"/>
          </a:p>
        </p:txBody>
      </p:sp>
    </p:spTree>
    <p:extLst>
      <p:ext uri="{BB962C8B-B14F-4D97-AF65-F5344CB8AC3E}">
        <p14:creationId xmlns:p14="http://schemas.microsoft.com/office/powerpoint/2010/main" val="1705944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ＭＳ Ｐゴシック" pitchFamily="50" charset="-128"/>
              </a:defRPr>
            </a:lvl1pPr>
          </a:lstStyle>
          <a:p>
            <a:pPr>
              <a:defRPr/>
            </a:pPr>
            <a:endParaRPr lang="en-US" altLang="ja-JP"/>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pitchFamily="50" charset="-128"/>
              </a:defRPr>
            </a:lvl1pPr>
          </a:lstStyle>
          <a:p>
            <a:pPr>
              <a:defRPr/>
            </a:pPr>
            <a:endParaRPr lang="en-US" altLang="ja-JP"/>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2AFF558-D85D-4697-93EE-5D897E69C038}" type="slidenum">
              <a:rPr lang="en-US" altLang="ja-JP"/>
              <a:pPr>
                <a:defRPr/>
              </a:pPr>
              <a:t>‹#›</a:t>
            </a:fld>
            <a:endParaRPr lang="en-US" altLang="ja-JP"/>
          </a:p>
        </p:txBody>
      </p:sp>
      <p:sp>
        <p:nvSpPr>
          <p:cNvPr id="7" name="Rectangle 5">
            <a:extLst>
              <a:ext uri="{FF2B5EF4-FFF2-40B4-BE49-F238E27FC236}">
                <a16:creationId xmlns:a16="http://schemas.microsoft.com/office/drawing/2014/main" id="{11110928-643B-4C17-9E35-D4F114228F2E}"/>
              </a:ext>
            </a:extLst>
          </p:cNvPr>
          <p:cNvSpPr>
            <a:spLocks noChangeArrowheads="1"/>
          </p:cNvSpPr>
          <p:nvPr userDrawn="1"/>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8" name="Text Box 8">
            <a:extLst>
              <a:ext uri="{FF2B5EF4-FFF2-40B4-BE49-F238E27FC236}">
                <a16:creationId xmlns:a16="http://schemas.microsoft.com/office/drawing/2014/main" id="{91B23E04-9E0E-4BFF-AA5D-9787CDA4DF4E}"/>
              </a:ext>
            </a:extLst>
          </p:cNvPr>
          <p:cNvSpPr txBox="1">
            <a:spLocks noChangeArrowheads="1"/>
          </p:cNvSpPr>
          <p:nvPr userDrawn="1"/>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AF90131B-4F96-472F-A509-C9EBFAFE72DB}" type="slidenum">
              <a:rPr lang="en-US" altLang="ja-JP" sz="2400">
                <a:latin typeface="Tahoma" panose="020B0604030504040204" pitchFamily="34" charset="0"/>
              </a:rPr>
              <a:pPr algn="ctr" eaLnBrk="1" hangingPunct="1">
                <a:spcBef>
                  <a:spcPct val="50000"/>
                </a:spcBef>
                <a:buFontTx/>
                <a:buNone/>
              </a:pPr>
              <a:t>‹#›</a:t>
            </a:fld>
            <a:endParaRPr lang="en-US" altLang="ja-JP" sz="2400">
              <a:latin typeface="Tahoma" panose="020B0604030504040204" pitchFamily="34" charset="0"/>
            </a:endParaRPr>
          </a:p>
        </p:txBody>
      </p:sp>
      <p:pic>
        <p:nvPicPr>
          <p:cNvPr id="9" name="図 8">
            <a:extLst>
              <a:ext uri="{FF2B5EF4-FFF2-40B4-BE49-F238E27FC236}">
                <a16:creationId xmlns:a16="http://schemas.microsoft.com/office/drawing/2014/main" id="{815CEF73-FD44-4B34-90D5-FEF66123764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6752" y="6400800"/>
            <a:ext cx="424763" cy="457200"/>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41275" y="3284538"/>
            <a:ext cx="9055100" cy="936625"/>
          </a:xfrm>
        </p:spPr>
        <p:txBody>
          <a:bodyPr/>
          <a:lstStyle/>
          <a:p>
            <a:pPr eaLnBrk="1" hangingPunct="1"/>
            <a:r>
              <a:rPr lang="en-US" altLang="ja-JP" sz="4000">
                <a:solidFill>
                  <a:srgbClr val="010000"/>
                </a:solidFill>
                <a:latin typeface="Arial" panose="020B0604020202020204" pitchFamily="34" charset="0"/>
                <a:cs typeface="Arial" panose="020B0604020202020204" pitchFamily="34" charset="0"/>
              </a:rPr>
              <a:t>α</a:t>
            </a:r>
            <a:r>
              <a:rPr lang="ja-JP" altLang="en-US" sz="4000">
                <a:solidFill>
                  <a:srgbClr val="010000"/>
                </a:solidFill>
                <a:latin typeface="Arial" panose="020B0604020202020204" pitchFamily="34" charset="0"/>
                <a:cs typeface="Arial" panose="020B0604020202020204" pitchFamily="34" charset="0"/>
              </a:rPr>
              <a:t>線，</a:t>
            </a:r>
            <a:r>
              <a:rPr lang="en-US" altLang="ja-JP" sz="4000">
                <a:solidFill>
                  <a:srgbClr val="010000"/>
                </a:solidFill>
                <a:latin typeface="Arial" panose="020B0604020202020204" pitchFamily="34" charset="0"/>
                <a:cs typeface="Arial" panose="020B0604020202020204" pitchFamily="34" charset="0"/>
              </a:rPr>
              <a:t>β</a:t>
            </a:r>
            <a:r>
              <a:rPr lang="ja-JP" altLang="en-US" sz="4000">
                <a:solidFill>
                  <a:srgbClr val="010000"/>
                </a:solidFill>
                <a:latin typeface="Arial" panose="020B0604020202020204" pitchFamily="34" charset="0"/>
                <a:cs typeface="Arial" panose="020B0604020202020204" pitchFamily="34" charset="0"/>
              </a:rPr>
              <a:t>線，</a:t>
            </a:r>
            <a:r>
              <a:rPr lang="en-US" altLang="ja-JP" sz="4000">
                <a:solidFill>
                  <a:srgbClr val="010000"/>
                </a:solidFill>
                <a:latin typeface="Arial" panose="020B0604020202020204" pitchFamily="34" charset="0"/>
                <a:cs typeface="Arial" panose="020B0604020202020204" pitchFamily="34" charset="0"/>
              </a:rPr>
              <a:t>γ</a:t>
            </a:r>
            <a:r>
              <a:rPr lang="ja-JP" altLang="en-US" sz="4000">
                <a:solidFill>
                  <a:srgbClr val="010000"/>
                </a:solidFill>
                <a:latin typeface="Arial" panose="020B0604020202020204" pitchFamily="34" charset="0"/>
                <a:cs typeface="Arial" panose="020B0604020202020204" pitchFamily="34" charset="0"/>
              </a:rPr>
              <a:t>線，中性子線を止めるには？</a:t>
            </a:r>
            <a:endParaRPr lang="en-US" altLang="ja-JP" sz="4000">
              <a:solidFill>
                <a:srgbClr val="010000"/>
              </a:solidFill>
              <a:latin typeface="Arial" panose="020B0604020202020204" pitchFamily="34" charset="0"/>
              <a:cs typeface="Arial" panose="020B0604020202020204" pitchFamily="34" charset="0"/>
            </a:endParaRPr>
          </a:p>
        </p:txBody>
      </p:sp>
      <p:sp>
        <p:nvSpPr>
          <p:cNvPr id="10" name="Text Box 15"/>
          <p:cNvSpPr txBox="1">
            <a:spLocks noChangeArrowheads="1"/>
          </p:cNvSpPr>
          <p:nvPr/>
        </p:nvSpPr>
        <p:spPr bwMode="auto">
          <a:xfrm>
            <a:off x="3130550" y="5200650"/>
            <a:ext cx="2809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FontTx/>
              <a:buNone/>
              <a:defRPr/>
            </a:pPr>
            <a:r>
              <a:rPr lang="en-US" altLang="ja-JP" sz="2800" dirty="0">
                <a:solidFill>
                  <a:srgbClr val="FF0000"/>
                </a:solidFill>
                <a:latin typeface="+mn-ea"/>
                <a:ea typeface="+mn-ea"/>
              </a:rPr>
              <a:t>2020</a:t>
            </a:r>
            <a:r>
              <a:rPr lang="ja-JP" altLang="en-US" sz="2800" dirty="0">
                <a:solidFill>
                  <a:srgbClr val="FF0000"/>
                </a:solidFill>
                <a:latin typeface="+mn-ea"/>
                <a:ea typeface="+mn-ea"/>
              </a:rPr>
              <a:t>年</a:t>
            </a:r>
            <a:r>
              <a:rPr lang="en-US" altLang="ja-JP" sz="2800" dirty="0">
                <a:solidFill>
                  <a:srgbClr val="FF0000"/>
                </a:solidFill>
                <a:latin typeface="+mn-ea"/>
                <a:ea typeface="+mn-ea"/>
              </a:rPr>
              <a:t>9</a:t>
            </a:r>
            <a:r>
              <a:rPr lang="ja-JP" altLang="en-US" sz="2800" dirty="0">
                <a:solidFill>
                  <a:srgbClr val="FF0000"/>
                </a:solidFill>
                <a:latin typeface="+mn-ea"/>
                <a:ea typeface="+mn-ea"/>
              </a:rPr>
              <a:t>月改訂</a:t>
            </a:r>
            <a:endParaRPr lang="en-US" altLang="ja-JP" sz="2800" dirty="0">
              <a:solidFill>
                <a:srgbClr val="FF0000"/>
              </a:solidFill>
              <a:latin typeface="+mn-ea"/>
              <a:ea typeface="+mn-ea"/>
            </a:endParaRPr>
          </a:p>
        </p:txBody>
      </p:sp>
      <p:pic>
        <p:nvPicPr>
          <p:cNvPr id="11" name="図 10">
            <a:extLst>
              <a:ext uri="{FF2B5EF4-FFF2-40B4-BE49-F238E27FC236}">
                <a16:creationId xmlns:a16="http://schemas.microsoft.com/office/drawing/2014/main" id="{9CADCFF0-238B-4B2D-B28C-C2FD321EED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17" y="542630"/>
            <a:ext cx="7560523" cy="2855443"/>
          </a:xfrm>
          <a:prstGeom prst="rect">
            <a:avLst/>
          </a:prstGeom>
        </p:spPr>
      </p:pic>
      <p:pic>
        <p:nvPicPr>
          <p:cNvPr id="12" name="図 11">
            <a:extLst>
              <a:ext uri="{FF2B5EF4-FFF2-40B4-BE49-F238E27FC236}">
                <a16:creationId xmlns:a16="http://schemas.microsoft.com/office/drawing/2014/main" id="{7372831D-1B2B-4C4B-983F-1829D40F07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105971"/>
            <a:ext cx="1574530" cy="130703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9388" y="19050"/>
            <a:ext cx="8693150" cy="838200"/>
          </a:xfrm>
        </p:spPr>
        <p:txBody>
          <a:bodyPr/>
          <a:lstStyle/>
          <a:p>
            <a:pPr eaLnBrk="1" hangingPunct="1"/>
            <a:r>
              <a:rPr lang="ja-JP" altLang="en-US" sz="4800">
                <a:latin typeface="Arial" panose="020B0604020202020204" pitchFamily="34" charset="0"/>
                <a:cs typeface="Arial" panose="020B0604020202020204" pitchFamily="34" charset="0"/>
              </a:rPr>
              <a:t>ステップ４：</a:t>
            </a:r>
            <a:r>
              <a:rPr lang="en-US" altLang="ja-JP" sz="4800">
                <a:latin typeface="Arial" panose="020B0604020202020204" pitchFamily="34" charset="0"/>
                <a:cs typeface="Arial" panose="020B0604020202020204" pitchFamily="34" charset="0"/>
              </a:rPr>
              <a:t>α</a:t>
            </a:r>
            <a:r>
              <a:rPr lang="ja-JP" altLang="en-US" sz="4800">
                <a:latin typeface="Arial" panose="020B0604020202020204" pitchFamily="34" charset="0"/>
                <a:cs typeface="Arial" panose="020B0604020202020204" pitchFamily="34" charset="0"/>
              </a:rPr>
              <a:t>線入射の場合は？</a:t>
            </a:r>
          </a:p>
        </p:txBody>
      </p:sp>
      <p:sp>
        <p:nvSpPr>
          <p:cNvPr id="12295" name="テキスト ボックス 10"/>
          <p:cNvSpPr txBox="1">
            <a:spLocks noChangeArrowheads="1"/>
          </p:cNvSpPr>
          <p:nvPr/>
        </p:nvSpPr>
        <p:spPr bwMode="auto">
          <a:xfrm>
            <a:off x="4313238" y="5449888"/>
            <a:ext cx="45180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a:solidFill>
                  <a:schemeClr val="accent2"/>
                </a:solidFill>
                <a:latin typeface="Arial" panose="020B0604020202020204" pitchFamily="34" charset="0"/>
                <a:cs typeface="Arial" panose="020B0604020202020204" pitchFamily="34" charset="0"/>
              </a:rPr>
              <a:t>α</a:t>
            </a:r>
            <a:r>
              <a:rPr lang="ja-JP" altLang="en-US" sz="2400">
                <a:solidFill>
                  <a:schemeClr val="accent2"/>
                </a:solidFill>
                <a:latin typeface="Arial" panose="020B0604020202020204" pitchFamily="34" charset="0"/>
                <a:cs typeface="Arial" panose="020B0604020202020204" pitchFamily="34" charset="0"/>
              </a:rPr>
              <a:t>線フラックス</a:t>
            </a:r>
            <a:r>
              <a:rPr lang="en-US" altLang="ja-JP" sz="2400">
                <a:solidFill>
                  <a:schemeClr val="accent2"/>
                </a:solidFill>
                <a:latin typeface="Arial" panose="020B0604020202020204" pitchFamily="34" charset="0"/>
                <a:cs typeface="Arial" panose="020B0604020202020204" pitchFamily="34" charset="0"/>
              </a:rPr>
              <a:t>(track.eps</a:t>
            </a:r>
            <a:r>
              <a:rPr lang="ja-JP" altLang="en-US" sz="2400">
                <a:solidFill>
                  <a:schemeClr val="accent2"/>
                </a:solidFill>
                <a:latin typeface="Arial" panose="020B0604020202020204" pitchFamily="34" charset="0"/>
                <a:cs typeface="Arial" panose="020B0604020202020204" pitchFamily="34" charset="0"/>
              </a:rPr>
              <a:t>の</a:t>
            </a:r>
            <a:r>
              <a:rPr lang="en-US" altLang="ja-JP" sz="2400">
                <a:solidFill>
                  <a:schemeClr val="accent2"/>
                </a:solidFill>
                <a:latin typeface="Arial" panose="020B0604020202020204" pitchFamily="34" charset="0"/>
                <a:cs typeface="Arial" panose="020B0604020202020204" pitchFamily="34" charset="0"/>
              </a:rPr>
              <a:t>3</a:t>
            </a:r>
            <a:r>
              <a:rPr lang="ja-JP" altLang="en-US" sz="2400">
                <a:solidFill>
                  <a:schemeClr val="accent2"/>
                </a:solidFill>
                <a:latin typeface="Arial" panose="020B0604020202020204" pitchFamily="34" charset="0"/>
                <a:cs typeface="Arial" panose="020B0604020202020204" pitchFamily="34" charset="0"/>
              </a:rPr>
              <a:t>枚目）</a:t>
            </a:r>
            <a:endParaRPr lang="en-US" altLang="ja-JP" sz="2400">
              <a:solidFill>
                <a:schemeClr val="accent2"/>
              </a:solidFill>
              <a:latin typeface="Arial" panose="020B0604020202020204" pitchFamily="34" charset="0"/>
              <a:cs typeface="Arial" panose="020B0604020202020204" pitchFamily="34" charset="0"/>
            </a:endParaRPr>
          </a:p>
          <a:p>
            <a:pPr algn="ctr" eaLnBrk="1" hangingPunct="1">
              <a:spcBef>
                <a:spcPct val="0"/>
              </a:spcBef>
              <a:buFontTx/>
              <a:buNone/>
            </a:pPr>
            <a:r>
              <a:rPr lang="ja-JP" altLang="en-US" sz="2400">
                <a:solidFill>
                  <a:srgbClr val="FF0000"/>
                </a:solidFill>
                <a:latin typeface="Arial" panose="020B0604020202020204" pitchFamily="34" charset="0"/>
                <a:cs typeface="Arial" panose="020B0604020202020204" pitchFamily="34" charset="0"/>
              </a:rPr>
              <a:t>表面で全て止まっている</a:t>
            </a:r>
            <a:endParaRPr lang="en-US" altLang="ja-JP" sz="2400">
              <a:solidFill>
                <a:srgbClr val="FF0000"/>
              </a:solidFill>
              <a:latin typeface="Arial" panose="020B0604020202020204" pitchFamily="34" charset="0"/>
              <a:cs typeface="Arial" panose="020B0604020202020204" pitchFamily="34" charset="0"/>
            </a:endParaRPr>
          </a:p>
        </p:txBody>
      </p:sp>
      <p:sp>
        <p:nvSpPr>
          <p:cNvPr id="15367" name="テキスト ボックス 10"/>
          <p:cNvSpPr txBox="1">
            <a:spLocks noChangeArrowheads="1"/>
          </p:cNvSpPr>
          <p:nvPr/>
        </p:nvSpPr>
        <p:spPr bwMode="auto">
          <a:xfrm>
            <a:off x="192088" y="792163"/>
            <a:ext cx="8721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FF0000"/>
                </a:solidFill>
                <a:latin typeface="Arial" panose="020B0604020202020204" pitchFamily="34" charset="0"/>
                <a:cs typeface="Arial" panose="020B0604020202020204" pitchFamily="34" charset="0"/>
              </a:rPr>
              <a:t>入射粒子を</a:t>
            </a:r>
            <a:r>
              <a:rPr lang="en-US" altLang="ja-JP" sz="2400">
                <a:solidFill>
                  <a:srgbClr val="FF0000"/>
                </a:solidFill>
                <a:latin typeface="Arial" panose="020B0604020202020204" pitchFamily="34" charset="0"/>
                <a:cs typeface="Arial" panose="020B0604020202020204" pitchFamily="34" charset="0"/>
              </a:rPr>
              <a:t>β</a:t>
            </a:r>
            <a:r>
              <a:rPr lang="ja-JP" altLang="en-US" sz="2400">
                <a:solidFill>
                  <a:srgbClr val="FF0000"/>
                </a:solidFill>
                <a:latin typeface="Arial" panose="020B0604020202020204" pitchFamily="34" charset="0"/>
                <a:cs typeface="Arial" panose="020B0604020202020204" pitchFamily="34" charset="0"/>
              </a:rPr>
              <a:t>線から</a:t>
            </a:r>
            <a:r>
              <a:rPr lang="en-US" altLang="ja-JP" sz="2400" baseline="30000">
                <a:solidFill>
                  <a:srgbClr val="FF0000"/>
                </a:solidFill>
                <a:latin typeface="Arial" panose="020B0604020202020204" pitchFamily="34" charset="0"/>
                <a:cs typeface="Arial" panose="020B0604020202020204" pitchFamily="34" charset="0"/>
              </a:rPr>
              <a:t>210</a:t>
            </a:r>
            <a:r>
              <a:rPr lang="en-US" altLang="ja-JP" sz="2400">
                <a:solidFill>
                  <a:srgbClr val="FF0000"/>
                </a:solidFill>
                <a:latin typeface="Arial" panose="020B0604020202020204" pitchFamily="34" charset="0"/>
                <a:cs typeface="Arial" panose="020B0604020202020204" pitchFamily="34" charset="0"/>
              </a:rPr>
              <a:t>Po</a:t>
            </a:r>
            <a:r>
              <a:rPr lang="ja-JP" altLang="en-US" sz="2400">
                <a:solidFill>
                  <a:srgbClr val="FF0000"/>
                </a:solidFill>
                <a:latin typeface="Arial" panose="020B0604020202020204" pitchFamily="34" charset="0"/>
                <a:cs typeface="Arial" panose="020B0604020202020204" pitchFamily="34" charset="0"/>
              </a:rPr>
              <a:t>の</a:t>
            </a:r>
            <a:r>
              <a:rPr lang="en-US" altLang="ja-JP" sz="2400">
                <a:solidFill>
                  <a:srgbClr val="FF0000"/>
                </a:solidFill>
                <a:latin typeface="Arial" panose="020B0604020202020204" pitchFamily="34" charset="0"/>
                <a:cs typeface="Arial" panose="020B0604020202020204" pitchFamily="34" charset="0"/>
              </a:rPr>
              <a:t>α</a:t>
            </a:r>
            <a:r>
              <a:rPr lang="ja-JP" altLang="en-US" sz="2400">
                <a:solidFill>
                  <a:srgbClr val="FF0000"/>
                </a:solidFill>
                <a:latin typeface="Arial" panose="020B0604020202020204" pitchFamily="34" charset="0"/>
                <a:cs typeface="Arial" panose="020B0604020202020204" pitchFamily="34" charset="0"/>
              </a:rPr>
              <a:t>崩壊による</a:t>
            </a:r>
            <a:r>
              <a:rPr lang="en-US" altLang="ja-JP" sz="2400">
                <a:solidFill>
                  <a:srgbClr val="FF0000"/>
                </a:solidFill>
                <a:latin typeface="Arial" panose="020B0604020202020204" pitchFamily="34" charset="0"/>
                <a:cs typeface="Arial" panose="020B0604020202020204" pitchFamily="34" charset="0"/>
              </a:rPr>
              <a:t>α</a:t>
            </a:r>
            <a:r>
              <a:rPr lang="ja-JP" altLang="en-US" sz="2400">
                <a:solidFill>
                  <a:srgbClr val="FF0000"/>
                </a:solidFill>
                <a:latin typeface="Arial" panose="020B0604020202020204" pitchFamily="34" charset="0"/>
                <a:cs typeface="Arial" panose="020B0604020202020204" pitchFamily="34" charset="0"/>
              </a:rPr>
              <a:t>線（</a:t>
            </a:r>
            <a:r>
              <a:rPr lang="en-US" altLang="ja-JP" sz="2400">
                <a:solidFill>
                  <a:srgbClr val="FF0000"/>
                </a:solidFill>
                <a:latin typeface="Arial" panose="020B0604020202020204" pitchFamily="34" charset="0"/>
                <a:cs typeface="Arial" panose="020B0604020202020204" pitchFamily="34" charset="0"/>
              </a:rPr>
              <a:t>5.3MeV</a:t>
            </a:r>
            <a:r>
              <a:rPr lang="ja-JP" altLang="en-US" sz="2400">
                <a:solidFill>
                  <a:srgbClr val="FF0000"/>
                </a:solidFill>
                <a:latin typeface="Arial" panose="020B0604020202020204" pitchFamily="34" charset="0"/>
                <a:cs typeface="Arial" panose="020B0604020202020204" pitchFamily="34" charset="0"/>
              </a:rPr>
              <a:t>）に変更する</a:t>
            </a:r>
            <a:endParaRPr lang="en-US" altLang="ja-JP" sz="2400">
              <a:solidFill>
                <a:srgbClr val="FF0000"/>
              </a:solidFill>
              <a:latin typeface="Arial" panose="020B0604020202020204" pitchFamily="34" charset="0"/>
              <a:cs typeface="Arial" panose="020B0604020202020204" pitchFamily="34" charset="0"/>
            </a:endParaRPr>
          </a:p>
        </p:txBody>
      </p:sp>
      <p:sp>
        <p:nvSpPr>
          <p:cNvPr id="15368" name="Text Box 1031"/>
          <p:cNvSpPr txBox="1">
            <a:spLocks noChangeArrowheads="1"/>
          </p:cNvSpPr>
          <p:nvPr/>
        </p:nvSpPr>
        <p:spPr bwMode="auto">
          <a:xfrm>
            <a:off x="465138" y="2743200"/>
            <a:ext cx="1908175" cy="3538538"/>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latin typeface="Tahoma" panose="020B0604030504040204" pitchFamily="34" charset="0"/>
              </a:rPr>
              <a:t>[ S o u r c e ]</a:t>
            </a:r>
          </a:p>
          <a:p>
            <a:pPr eaLnBrk="1" hangingPunct="1">
              <a:spcBef>
                <a:spcPct val="0"/>
              </a:spcBef>
              <a:buFontTx/>
              <a:buNone/>
            </a:pPr>
            <a:r>
              <a:rPr lang="pt-BR" altLang="ja-JP" sz="1400">
                <a:latin typeface="Tahoma" panose="020B0604030504040204" pitchFamily="34" charset="0"/>
              </a:rPr>
              <a:t> s-type =   1       </a:t>
            </a:r>
          </a:p>
          <a:p>
            <a:pPr eaLnBrk="1" hangingPunct="1">
              <a:spcBef>
                <a:spcPct val="0"/>
              </a:spcBef>
              <a:buFontTx/>
              <a:buNone/>
            </a:pPr>
            <a:r>
              <a:rPr lang="pt-BR" altLang="ja-JP" sz="1400">
                <a:latin typeface="Tahoma" panose="020B0604030504040204" pitchFamily="34" charset="0"/>
              </a:rPr>
              <a:t>     proj =  </a:t>
            </a:r>
            <a:r>
              <a:rPr lang="pt-BR" altLang="ja-JP" sz="1400">
                <a:solidFill>
                  <a:srgbClr val="FF0000"/>
                </a:solidFill>
                <a:latin typeface="Tahoma" panose="020B0604030504040204" pitchFamily="34" charset="0"/>
              </a:rPr>
              <a:t>electron</a:t>
            </a:r>
            <a:r>
              <a:rPr lang="pt-BR" altLang="ja-JP" sz="1400">
                <a:latin typeface="Tahoma" panose="020B0604030504040204" pitchFamily="34" charset="0"/>
              </a:rPr>
              <a:t> </a:t>
            </a:r>
          </a:p>
          <a:p>
            <a:pPr eaLnBrk="1" hangingPunct="1">
              <a:spcBef>
                <a:spcPct val="0"/>
              </a:spcBef>
              <a:buFontTx/>
              <a:buNone/>
            </a:pPr>
            <a:r>
              <a:rPr lang="pt-BR" altLang="ja-JP" sz="1400">
                <a:latin typeface="Tahoma" panose="020B0604030504040204" pitchFamily="34" charset="0"/>
              </a:rPr>
              <a:t>       r0 =   0.0100  </a:t>
            </a:r>
          </a:p>
          <a:p>
            <a:pPr eaLnBrk="1" hangingPunct="1">
              <a:spcBef>
                <a:spcPct val="0"/>
              </a:spcBef>
              <a:buFontTx/>
              <a:buNone/>
            </a:pPr>
            <a:r>
              <a:rPr lang="pt-BR" altLang="ja-JP" sz="1400">
                <a:latin typeface="Tahoma" panose="020B0604030504040204" pitchFamily="34" charset="0"/>
              </a:rPr>
              <a:t>       x0 =   0.0000  </a:t>
            </a:r>
          </a:p>
          <a:p>
            <a:pPr eaLnBrk="1" hangingPunct="1">
              <a:spcBef>
                <a:spcPct val="0"/>
              </a:spcBef>
              <a:buFontTx/>
              <a:buNone/>
            </a:pPr>
            <a:r>
              <a:rPr lang="pt-BR" altLang="ja-JP" sz="1400">
                <a:latin typeface="Tahoma" panose="020B0604030504040204" pitchFamily="34" charset="0"/>
              </a:rPr>
              <a:t>       y0 =   0.0000  </a:t>
            </a:r>
          </a:p>
          <a:p>
            <a:pPr eaLnBrk="1" hangingPunct="1">
              <a:spcBef>
                <a:spcPct val="0"/>
              </a:spcBef>
              <a:buFontTx/>
              <a:buNone/>
            </a:pPr>
            <a:r>
              <a:rPr lang="pt-BR" altLang="ja-JP" sz="1400">
                <a:latin typeface="Tahoma" panose="020B0604030504040204" pitchFamily="34" charset="0"/>
              </a:rPr>
              <a:t>       z0 =  -20.000  </a:t>
            </a:r>
          </a:p>
          <a:p>
            <a:pPr eaLnBrk="1" hangingPunct="1">
              <a:spcBef>
                <a:spcPct val="0"/>
              </a:spcBef>
              <a:buFontTx/>
              <a:buNone/>
            </a:pPr>
            <a:r>
              <a:rPr lang="pt-BR" altLang="ja-JP" sz="1400">
                <a:latin typeface="Tahoma" panose="020B0604030504040204" pitchFamily="34" charset="0"/>
              </a:rPr>
              <a:t>       z1 =  -20.000  </a:t>
            </a:r>
          </a:p>
          <a:p>
            <a:pPr eaLnBrk="1" hangingPunct="1">
              <a:spcBef>
                <a:spcPct val="0"/>
              </a:spcBef>
              <a:buFontTx/>
              <a:buNone/>
            </a:pPr>
            <a:r>
              <a:rPr lang="pt-BR" altLang="ja-JP" sz="1400">
                <a:latin typeface="Tahoma" panose="020B0604030504040204" pitchFamily="34" charset="0"/>
              </a:rPr>
              <a:t>      dir =   1.0000  </a:t>
            </a:r>
          </a:p>
          <a:p>
            <a:pPr eaLnBrk="1" hangingPunct="1">
              <a:spcBef>
                <a:spcPct val="0"/>
              </a:spcBef>
              <a:buFontTx/>
              <a:buNone/>
            </a:pPr>
            <a:r>
              <a:rPr lang="pt-BR" altLang="ja-JP" sz="1400">
                <a:latin typeface="Tahoma" panose="020B0604030504040204" pitchFamily="34" charset="0"/>
              </a:rPr>
              <a:t>   </a:t>
            </a:r>
            <a:r>
              <a:rPr lang="pt-BR" altLang="ja-JP" sz="1400">
                <a:solidFill>
                  <a:srgbClr val="FF0000"/>
                </a:solidFill>
                <a:latin typeface="Tahoma" panose="020B0604030504040204" pitchFamily="34" charset="0"/>
              </a:rPr>
              <a:t>e-type =  21       </a:t>
            </a:r>
          </a:p>
          <a:p>
            <a:pPr eaLnBrk="1" hangingPunct="1">
              <a:spcBef>
                <a:spcPct val="0"/>
              </a:spcBef>
              <a:buFontTx/>
              <a:buNone/>
            </a:pPr>
            <a:r>
              <a:rPr lang="pt-BR" altLang="ja-JP" sz="1400">
                <a:solidFill>
                  <a:srgbClr val="FF0000"/>
                </a:solidFill>
                <a:latin typeface="Tahoma" panose="020B0604030504040204" pitchFamily="34" charset="0"/>
              </a:rPr>
              <a:t>       ne =   3       </a:t>
            </a:r>
          </a:p>
          <a:p>
            <a:pPr eaLnBrk="1" hangingPunct="1">
              <a:spcBef>
                <a:spcPct val="0"/>
              </a:spcBef>
              <a:buFontTx/>
              <a:buNone/>
            </a:pPr>
            <a:r>
              <a:rPr lang="pt-BR" altLang="ja-JP" sz="1400">
                <a:solidFill>
                  <a:srgbClr val="FF0000"/>
                </a:solidFill>
                <a:latin typeface="Tahoma" panose="020B0604030504040204" pitchFamily="34" charset="0"/>
              </a:rPr>
              <a:t>$  E_low  Flux(/MeV)</a:t>
            </a:r>
          </a:p>
          <a:p>
            <a:pPr eaLnBrk="1" hangingPunct="1">
              <a:spcBef>
                <a:spcPct val="0"/>
              </a:spcBef>
              <a:buFontTx/>
              <a:buNone/>
            </a:pPr>
            <a:r>
              <a:rPr lang="pt-BR" altLang="ja-JP" sz="1400">
                <a:solidFill>
                  <a:srgbClr val="FF0000"/>
                </a:solidFill>
                <a:latin typeface="Tahoma" panose="020B0604030504040204" pitchFamily="34" charset="0"/>
              </a:rPr>
              <a:t>     0.0     2.0</a:t>
            </a:r>
          </a:p>
          <a:p>
            <a:pPr eaLnBrk="1" hangingPunct="1">
              <a:spcBef>
                <a:spcPct val="0"/>
              </a:spcBef>
              <a:buFontTx/>
              <a:buNone/>
            </a:pPr>
            <a:r>
              <a:rPr lang="pt-BR" altLang="ja-JP" sz="1400">
                <a:solidFill>
                  <a:srgbClr val="FF0000"/>
                </a:solidFill>
                <a:latin typeface="Tahoma" panose="020B0604030504040204" pitchFamily="34" charset="0"/>
              </a:rPr>
              <a:t>     0.5     1.0</a:t>
            </a:r>
          </a:p>
          <a:p>
            <a:pPr eaLnBrk="1" hangingPunct="1">
              <a:spcBef>
                <a:spcPct val="0"/>
              </a:spcBef>
              <a:buFontTx/>
              <a:buNone/>
            </a:pPr>
            <a:r>
              <a:rPr lang="pt-BR" altLang="ja-JP" sz="1400">
                <a:solidFill>
                  <a:srgbClr val="FF0000"/>
                </a:solidFill>
                <a:latin typeface="Tahoma" panose="020B0604030504040204" pitchFamily="34" charset="0"/>
              </a:rPr>
              <a:t>     1.0     0.5</a:t>
            </a:r>
          </a:p>
          <a:p>
            <a:pPr eaLnBrk="1" hangingPunct="1">
              <a:spcBef>
                <a:spcPct val="0"/>
              </a:spcBef>
              <a:buFontTx/>
              <a:buNone/>
            </a:pPr>
            <a:r>
              <a:rPr lang="pt-BR" altLang="ja-JP" sz="1400">
                <a:solidFill>
                  <a:srgbClr val="FF0000"/>
                </a:solidFill>
                <a:latin typeface="Tahoma" panose="020B0604030504040204" pitchFamily="34" charset="0"/>
              </a:rPr>
              <a:t>     1.5 </a:t>
            </a:r>
          </a:p>
        </p:txBody>
      </p:sp>
      <p:sp>
        <p:nvSpPr>
          <p:cNvPr id="15369" name="正方形/長方形 1"/>
          <p:cNvSpPr>
            <a:spLocks noChangeArrowheads="1"/>
          </p:cNvSpPr>
          <p:nvPr/>
        </p:nvSpPr>
        <p:spPr bwMode="auto">
          <a:xfrm>
            <a:off x="1087438" y="1270000"/>
            <a:ext cx="69865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 typeface="Wingdings" panose="05000000000000000000" pitchFamily="2" charset="2"/>
              <a:buChar char="ü"/>
            </a:pPr>
            <a:r>
              <a:rPr lang="ja-JP" altLang="en-US" sz="2000">
                <a:solidFill>
                  <a:srgbClr val="000000"/>
                </a:solidFill>
                <a:latin typeface="Arial" panose="020B0604020202020204" pitchFamily="34" charset="0"/>
                <a:cs typeface="Arial" panose="020B0604020202020204" pitchFamily="34" charset="0"/>
              </a:rPr>
              <a:t>粒子の種類は</a:t>
            </a:r>
            <a:r>
              <a:rPr lang="en-US" altLang="ja-JP" sz="2000">
                <a:solidFill>
                  <a:srgbClr val="000000"/>
                </a:solidFill>
                <a:latin typeface="Arial" panose="020B0604020202020204" pitchFamily="34" charset="0"/>
                <a:cs typeface="Arial" panose="020B0604020202020204" pitchFamily="34" charset="0"/>
              </a:rPr>
              <a:t>proj</a:t>
            </a:r>
            <a:r>
              <a:rPr lang="ja-JP" altLang="en-US" sz="2000">
                <a:solidFill>
                  <a:srgbClr val="000000"/>
                </a:solidFill>
                <a:latin typeface="Arial" panose="020B0604020202020204" pitchFamily="34" charset="0"/>
                <a:cs typeface="Arial" panose="020B0604020202020204" pitchFamily="34" charset="0"/>
              </a:rPr>
              <a:t>で指定（</a:t>
            </a:r>
            <a:r>
              <a:rPr lang="en-US" altLang="ja-JP" sz="2000">
                <a:solidFill>
                  <a:srgbClr val="000000"/>
                </a:solidFill>
                <a:latin typeface="Arial" panose="020B0604020202020204" pitchFamily="34" charset="0"/>
                <a:cs typeface="Arial" panose="020B0604020202020204" pitchFamily="34" charset="0"/>
              </a:rPr>
              <a:t>α</a:t>
            </a:r>
            <a:r>
              <a:rPr lang="ja-JP" altLang="en-US" sz="2000">
                <a:solidFill>
                  <a:srgbClr val="000000"/>
                </a:solidFill>
                <a:latin typeface="Arial" panose="020B0604020202020204" pitchFamily="34" charset="0"/>
                <a:cs typeface="Arial" panose="020B0604020202020204" pitchFamily="34" charset="0"/>
              </a:rPr>
              <a:t>線は</a:t>
            </a:r>
            <a:r>
              <a:rPr lang="en-US" altLang="ja-JP" sz="2000">
                <a:solidFill>
                  <a:srgbClr val="000000"/>
                </a:solidFill>
                <a:latin typeface="Arial" panose="020B0604020202020204" pitchFamily="34" charset="0"/>
                <a:cs typeface="Arial" panose="020B0604020202020204" pitchFamily="34" charset="0"/>
              </a:rPr>
              <a:t>alpha</a:t>
            </a:r>
            <a:r>
              <a:rPr lang="ja-JP" altLang="en-US" sz="2000">
                <a:solidFill>
                  <a:srgbClr val="000000"/>
                </a:solidFill>
                <a:latin typeface="Arial" panose="020B0604020202020204" pitchFamily="34" charset="0"/>
                <a:cs typeface="Arial" panose="020B0604020202020204" pitchFamily="34" charset="0"/>
              </a:rPr>
              <a:t>）</a:t>
            </a:r>
            <a:endParaRPr lang="en-US" altLang="ja-JP" sz="2000">
              <a:solidFill>
                <a:srgbClr val="000000"/>
              </a:solidFill>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ü"/>
            </a:pPr>
            <a:r>
              <a:rPr lang="en-US" altLang="ja-JP" sz="2000">
                <a:solidFill>
                  <a:srgbClr val="000000"/>
                </a:solidFill>
                <a:latin typeface="Arial" panose="020B0604020202020204" pitchFamily="34" charset="0"/>
                <a:cs typeface="Arial" panose="020B0604020202020204" pitchFamily="34" charset="0"/>
              </a:rPr>
              <a:t>RI</a:t>
            </a:r>
            <a:r>
              <a:rPr lang="ja-JP" altLang="en-US" sz="2000">
                <a:solidFill>
                  <a:srgbClr val="000000"/>
                </a:solidFill>
                <a:latin typeface="Arial" panose="020B0604020202020204" pitchFamily="34" charset="0"/>
                <a:cs typeface="Arial" panose="020B0604020202020204" pitchFamily="34" charset="0"/>
              </a:rPr>
              <a:t>線源機能を使う（</a:t>
            </a:r>
            <a:r>
              <a:rPr lang="en-US" altLang="ja-JP" sz="2000">
                <a:solidFill>
                  <a:srgbClr val="000000"/>
                </a:solidFill>
                <a:latin typeface="Arial" panose="020B0604020202020204" pitchFamily="34" charset="0"/>
                <a:cs typeface="Arial" panose="020B0604020202020204" pitchFamily="34" charset="0"/>
              </a:rPr>
              <a:t>e-type=28</a:t>
            </a:r>
            <a:r>
              <a:rPr lang="ja-JP" altLang="en-US" sz="2000">
                <a:solidFill>
                  <a:srgbClr val="000000"/>
                </a:solidFill>
                <a:latin typeface="Arial" panose="020B0604020202020204" pitchFamily="34" charset="0"/>
                <a:cs typeface="Arial" panose="020B0604020202020204" pitchFamily="34" charset="0"/>
              </a:rPr>
              <a:t>）*　</a:t>
            </a:r>
            <a:endParaRPr lang="en-US" altLang="ja-JP" sz="2000">
              <a:solidFill>
                <a:srgbClr val="000000"/>
              </a:solidFill>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ü"/>
            </a:pPr>
            <a:r>
              <a:rPr lang="ja-JP" altLang="en-US" sz="2000">
                <a:solidFill>
                  <a:srgbClr val="000000"/>
                </a:solidFill>
                <a:latin typeface="Arial" panose="020B0604020202020204" pitchFamily="34" charset="0"/>
                <a:cs typeface="Arial" panose="020B0604020202020204" pitchFamily="34" charset="0"/>
              </a:rPr>
              <a:t>エネルギー群数</a:t>
            </a:r>
            <a:r>
              <a:rPr lang="en-US" altLang="ja-JP" sz="2000">
                <a:solidFill>
                  <a:srgbClr val="000000"/>
                </a:solidFill>
                <a:latin typeface="Arial" panose="020B0604020202020204" pitchFamily="34" charset="0"/>
                <a:cs typeface="Arial" panose="020B0604020202020204" pitchFamily="34" charset="0"/>
              </a:rPr>
              <a:t>(ne)</a:t>
            </a:r>
            <a:r>
              <a:rPr lang="ja-JP" altLang="en-US" sz="2000">
                <a:solidFill>
                  <a:srgbClr val="000000"/>
                </a:solidFill>
                <a:latin typeface="Arial" panose="020B0604020202020204" pitchFamily="34" charset="0"/>
                <a:cs typeface="Arial" panose="020B0604020202020204" pitchFamily="34" charset="0"/>
              </a:rPr>
              <a:t>の代わりに</a:t>
            </a:r>
            <a:r>
              <a:rPr lang="en-US" altLang="ja-JP" sz="2000">
                <a:solidFill>
                  <a:srgbClr val="000000"/>
                </a:solidFill>
                <a:latin typeface="Arial" panose="020B0604020202020204" pitchFamily="34" charset="0"/>
                <a:cs typeface="Arial" panose="020B0604020202020204" pitchFamily="34" charset="0"/>
              </a:rPr>
              <a:t>RI</a:t>
            </a:r>
            <a:r>
              <a:rPr lang="ja-JP" altLang="en-US" sz="2000">
                <a:solidFill>
                  <a:srgbClr val="000000"/>
                </a:solidFill>
                <a:latin typeface="Arial" panose="020B0604020202020204" pitchFamily="34" charset="0"/>
                <a:cs typeface="Arial" panose="020B0604020202020204" pitchFamily="34" charset="0"/>
              </a:rPr>
              <a:t>核種数（</a:t>
            </a:r>
            <a:r>
              <a:rPr lang="en-US" altLang="ja-JP" sz="2000">
                <a:solidFill>
                  <a:srgbClr val="000000"/>
                </a:solidFill>
                <a:latin typeface="Arial" panose="020B0604020202020204" pitchFamily="34" charset="0"/>
                <a:cs typeface="Arial" panose="020B0604020202020204" pitchFamily="34" charset="0"/>
              </a:rPr>
              <a:t>ni</a:t>
            </a:r>
            <a:r>
              <a:rPr lang="ja-JP" altLang="en-US" sz="2000">
                <a:solidFill>
                  <a:srgbClr val="000000"/>
                </a:solidFill>
                <a:latin typeface="Arial" panose="020B0604020202020204" pitchFamily="34" charset="0"/>
                <a:cs typeface="Arial" panose="020B0604020202020204" pitchFamily="34" charset="0"/>
              </a:rPr>
              <a:t>）を指定する</a:t>
            </a:r>
            <a:endParaRPr lang="en-US" altLang="ja-JP" sz="2000">
              <a:solidFill>
                <a:srgbClr val="000000"/>
              </a:solidFill>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ü"/>
            </a:pPr>
            <a:r>
              <a:rPr lang="ja-JP" altLang="en-US" sz="2000">
                <a:solidFill>
                  <a:srgbClr val="000000"/>
                </a:solidFill>
                <a:latin typeface="Arial" panose="020B0604020202020204" pitchFamily="34" charset="0"/>
                <a:cs typeface="Arial" panose="020B0604020202020204" pitchFamily="34" charset="0"/>
              </a:rPr>
              <a:t>核種（元素記号</a:t>
            </a:r>
            <a:r>
              <a:rPr lang="en-US" altLang="ja-JP" sz="2000">
                <a:solidFill>
                  <a:srgbClr val="000000"/>
                </a:solidFill>
                <a:latin typeface="Arial" panose="020B0604020202020204" pitchFamily="34" charset="0"/>
                <a:cs typeface="Arial" panose="020B0604020202020204" pitchFamily="34" charset="0"/>
              </a:rPr>
              <a:t>-</a:t>
            </a:r>
            <a:r>
              <a:rPr lang="ja-JP" altLang="en-US" sz="2000">
                <a:solidFill>
                  <a:srgbClr val="000000"/>
                </a:solidFill>
                <a:latin typeface="Arial" panose="020B0604020202020204" pitchFamily="34" charset="0"/>
                <a:cs typeface="Arial" panose="020B0604020202020204" pitchFamily="34" charset="0"/>
              </a:rPr>
              <a:t>質量数）　放射能（</a:t>
            </a:r>
            <a:r>
              <a:rPr lang="en-US" altLang="ja-JP" sz="2000">
                <a:solidFill>
                  <a:srgbClr val="000000"/>
                </a:solidFill>
                <a:latin typeface="Arial" panose="020B0604020202020204" pitchFamily="34" charset="0"/>
                <a:cs typeface="Arial" panose="020B0604020202020204" pitchFamily="34" charset="0"/>
              </a:rPr>
              <a:t>Bq</a:t>
            </a:r>
            <a:r>
              <a:rPr lang="ja-JP" altLang="en-US" sz="2000">
                <a:solidFill>
                  <a:srgbClr val="000000"/>
                </a:solidFill>
                <a:latin typeface="Arial" panose="020B0604020202020204" pitchFamily="34" charset="0"/>
                <a:cs typeface="Arial" panose="020B0604020202020204" pitchFamily="34" charset="0"/>
              </a:rPr>
              <a:t>）を定義する</a:t>
            </a:r>
            <a:endParaRPr lang="en-US" altLang="ja-JP" sz="2000">
              <a:solidFill>
                <a:srgbClr val="000000"/>
              </a:solidFill>
              <a:latin typeface="Arial" panose="020B0604020202020204" pitchFamily="34" charset="0"/>
              <a:cs typeface="Arial" panose="020B0604020202020204" pitchFamily="34" charset="0"/>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6975" y="2852738"/>
            <a:ext cx="3033713"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533400" y="4719638"/>
            <a:ext cx="1728788" cy="148272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6" name="直線矢印コネクタ 5"/>
          <p:cNvCxnSpPr>
            <a:cxnSpLocks/>
            <a:stCxn id="3" idx="3"/>
            <a:endCxn id="16" idx="1"/>
          </p:cNvCxnSpPr>
          <p:nvPr/>
        </p:nvCxnSpPr>
        <p:spPr>
          <a:xfrm flipV="1">
            <a:off x="2262188" y="5065713"/>
            <a:ext cx="341312" cy="395287"/>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2603500" y="4719638"/>
            <a:ext cx="1376363" cy="69215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374" name="正方形/長方形 8"/>
          <p:cNvSpPr>
            <a:spLocks noChangeArrowheads="1"/>
          </p:cNvSpPr>
          <p:nvPr/>
        </p:nvSpPr>
        <p:spPr bwMode="auto">
          <a:xfrm>
            <a:off x="2628900" y="4673600"/>
            <a:ext cx="13509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FF0000"/>
                </a:solidFill>
                <a:latin typeface="Tahoma" panose="020B0604030504040204" pitchFamily="34" charset="0"/>
              </a:rPr>
              <a:t>e-type =  28       </a:t>
            </a:r>
          </a:p>
          <a:p>
            <a:pPr eaLnBrk="1" hangingPunct="1">
              <a:spcBef>
                <a:spcPct val="0"/>
              </a:spcBef>
              <a:buFontTx/>
              <a:buNone/>
            </a:pPr>
            <a:r>
              <a:rPr lang="pt-BR" altLang="ja-JP" sz="1400">
                <a:solidFill>
                  <a:srgbClr val="FF0000"/>
                </a:solidFill>
                <a:latin typeface="Tahoma" panose="020B0604030504040204" pitchFamily="34" charset="0"/>
              </a:rPr>
              <a:t>       ni =   1</a:t>
            </a:r>
          </a:p>
          <a:p>
            <a:pPr eaLnBrk="1" hangingPunct="1">
              <a:spcBef>
                <a:spcPct val="0"/>
              </a:spcBef>
              <a:buFontTx/>
              <a:buNone/>
            </a:pPr>
            <a:r>
              <a:rPr lang="pt-BR" altLang="ja-JP" sz="1400">
                <a:solidFill>
                  <a:srgbClr val="FF0000"/>
                </a:solidFill>
                <a:latin typeface="Tahoma" panose="020B0604030504040204" pitchFamily="34" charset="0"/>
              </a:rPr>
              <a:t>Po-210   1.0</a:t>
            </a:r>
            <a:endParaRPr lang="ja-JP" altLang="en-US" sz="2400"/>
          </a:p>
        </p:txBody>
      </p:sp>
      <p:cxnSp>
        <p:nvCxnSpPr>
          <p:cNvPr id="24" name="直線矢印コネクタ 23"/>
          <p:cNvCxnSpPr>
            <a:cxnSpLocks/>
          </p:cNvCxnSpPr>
          <p:nvPr/>
        </p:nvCxnSpPr>
        <p:spPr>
          <a:xfrm flipV="1">
            <a:off x="2203450" y="3346450"/>
            <a:ext cx="425450" cy="476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376" name="正方形/長方形 25"/>
          <p:cNvSpPr>
            <a:spLocks noChangeArrowheads="1"/>
          </p:cNvSpPr>
          <p:nvPr/>
        </p:nvSpPr>
        <p:spPr bwMode="auto">
          <a:xfrm>
            <a:off x="2628900" y="3192463"/>
            <a:ext cx="692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FF0000"/>
                </a:solidFill>
                <a:latin typeface="Tahoma" panose="020B0604030504040204" pitchFamily="34" charset="0"/>
              </a:rPr>
              <a:t>alpha</a:t>
            </a:r>
            <a:endParaRPr lang="ja-JP" altLang="en-US" sz="2400"/>
          </a:p>
        </p:txBody>
      </p:sp>
      <p:sp>
        <p:nvSpPr>
          <p:cNvPr id="15377" name="テキスト ボックス 13"/>
          <p:cNvSpPr txBox="1">
            <a:spLocks noChangeArrowheads="1"/>
          </p:cNvSpPr>
          <p:nvPr/>
        </p:nvSpPr>
        <p:spPr bwMode="auto">
          <a:xfrm>
            <a:off x="2482850" y="5454650"/>
            <a:ext cx="163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2400" baseline="30000"/>
              <a:t>210</a:t>
            </a:r>
            <a:r>
              <a:rPr lang="en-US" altLang="ja-JP" sz="2400"/>
              <a:t>Po</a:t>
            </a:r>
            <a:r>
              <a:rPr lang="ja-JP" altLang="en-US" sz="2400"/>
              <a:t>が</a:t>
            </a:r>
            <a:r>
              <a:rPr lang="en-US" altLang="ja-JP" sz="2400"/>
              <a:t>1Bq</a:t>
            </a:r>
            <a:endParaRPr lang="ja-JP" altLang="en-US" sz="2400"/>
          </a:p>
        </p:txBody>
      </p:sp>
      <p:sp>
        <p:nvSpPr>
          <p:cNvPr id="15378" name="正方形/長方形 16"/>
          <p:cNvSpPr>
            <a:spLocks noChangeArrowheads="1"/>
          </p:cNvSpPr>
          <p:nvPr/>
        </p:nvSpPr>
        <p:spPr bwMode="auto">
          <a:xfrm>
            <a:off x="2482850" y="6440488"/>
            <a:ext cx="4570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solidFill>
                  <a:srgbClr val="000000"/>
                </a:solidFill>
                <a:latin typeface="Arial" panose="020B0604020202020204" pitchFamily="34" charset="0"/>
                <a:cs typeface="Arial" panose="020B0604020202020204" pitchFamily="34" charset="0"/>
              </a:rPr>
              <a:t>*単色の場合は</a:t>
            </a:r>
            <a:r>
              <a:rPr lang="en-US" altLang="ja-JP" sz="2000">
                <a:solidFill>
                  <a:srgbClr val="000000"/>
                </a:solidFill>
                <a:latin typeface="Arial" panose="020B0604020202020204" pitchFamily="34" charset="0"/>
                <a:cs typeface="Arial" panose="020B0604020202020204" pitchFamily="34" charset="0"/>
              </a:rPr>
              <a:t>e0</a:t>
            </a:r>
            <a:r>
              <a:rPr lang="ja-JP" altLang="en-US" sz="2000">
                <a:solidFill>
                  <a:srgbClr val="000000"/>
                </a:solidFill>
                <a:latin typeface="Arial" panose="020B0604020202020204" pitchFamily="34" charset="0"/>
                <a:cs typeface="Arial" panose="020B0604020202020204" pitchFamily="34" charset="0"/>
              </a:rPr>
              <a:t>で指定することも可能</a:t>
            </a:r>
            <a:endParaRPr lang="ja-JP"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5"/>
                                        </p:tgtEl>
                                        <p:attrNameLst>
                                          <p:attrName>style.visibility</p:attrName>
                                        </p:attrNameLst>
                                      </p:cBhvr>
                                      <p:to>
                                        <p:strVal val="visible"/>
                                      </p:to>
                                    </p:set>
                                    <p:animEffect transition="in" filter="fade">
                                      <p:cBhvr>
                                        <p:cTn id="10"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596ED1DF-51B7-4379-9A5F-8149D5BDA92B}"/>
              </a:ext>
            </a:extLst>
          </p:cNvPr>
          <p:cNvPicPr>
            <a:picLocks noChangeAspect="1"/>
          </p:cNvPicPr>
          <p:nvPr/>
        </p:nvPicPr>
        <p:blipFill rotWithShape="1">
          <a:blip r:embed="rId2"/>
          <a:srcRect l="2273" t="2340" r="4786" b="3935"/>
          <a:stretch/>
        </p:blipFill>
        <p:spPr>
          <a:xfrm>
            <a:off x="4059006" y="1634582"/>
            <a:ext cx="4423238" cy="3526924"/>
          </a:xfrm>
          <a:prstGeom prst="rect">
            <a:avLst/>
          </a:prstGeom>
        </p:spPr>
      </p:pic>
      <p:sp>
        <p:nvSpPr>
          <p:cNvPr id="16386" name="Rectangle 2"/>
          <p:cNvSpPr>
            <a:spLocks noGrp="1" noChangeArrowheads="1"/>
          </p:cNvSpPr>
          <p:nvPr>
            <p:ph type="title"/>
          </p:nvPr>
        </p:nvSpPr>
        <p:spPr>
          <a:xfrm>
            <a:off x="179388" y="19050"/>
            <a:ext cx="8693150" cy="838200"/>
          </a:xfrm>
        </p:spPr>
        <p:txBody>
          <a:bodyPr/>
          <a:lstStyle/>
          <a:p>
            <a:pPr eaLnBrk="1" hangingPunct="1"/>
            <a:r>
              <a:rPr lang="ja-JP" altLang="en-US" sz="4800">
                <a:latin typeface="Arial" panose="020B0604020202020204" pitchFamily="34" charset="0"/>
                <a:cs typeface="Arial" panose="020B0604020202020204" pitchFamily="34" charset="0"/>
              </a:rPr>
              <a:t>ステップ５：遮へい体を紙に変更</a:t>
            </a:r>
          </a:p>
        </p:txBody>
      </p:sp>
      <p:sp>
        <p:nvSpPr>
          <p:cNvPr id="16390"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Step 5</a:t>
            </a:r>
          </a:p>
        </p:txBody>
      </p:sp>
      <p:sp>
        <p:nvSpPr>
          <p:cNvPr id="16391" name="テキスト ボックス 10"/>
          <p:cNvSpPr txBox="1">
            <a:spLocks noChangeArrowheads="1"/>
          </p:cNvSpPr>
          <p:nvPr/>
        </p:nvSpPr>
        <p:spPr bwMode="auto">
          <a:xfrm>
            <a:off x="1227138" y="836613"/>
            <a:ext cx="6664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 typeface="Times New Roman" panose="02020603050405020304" pitchFamily="18" charset="0"/>
              <a:buAutoNum type="arabicPeriod"/>
            </a:pPr>
            <a:r>
              <a:rPr lang="ja-JP" altLang="en-US" sz="2400">
                <a:latin typeface="Arial" panose="020B0604020202020204" pitchFamily="34" charset="0"/>
                <a:cs typeface="Arial" panose="020B0604020202020204" pitchFamily="34" charset="0"/>
              </a:rPr>
              <a:t>紙（セルロース）の化学式は</a:t>
            </a:r>
            <a:r>
              <a:rPr lang="en-US" altLang="ja-JP" sz="2400">
                <a:latin typeface="Arial" panose="020B0604020202020204" pitchFamily="34" charset="0"/>
                <a:cs typeface="Arial" panose="020B0604020202020204" pitchFamily="34" charset="0"/>
              </a:rPr>
              <a:t>(C</a:t>
            </a:r>
            <a:r>
              <a:rPr lang="en-US" altLang="ja-JP" sz="2400" baseline="-25000">
                <a:latin typeface="Arial" panose="020B0604020202020204" pitchFamily="34" charset="0"/>
                <a:cs typeface="Arial" panose="020B0604020202020204" pitchFamily="34" charset="0"/>
              </a:rPr>
              <a:t>6</a:t>
            </a:r>
            <a:r>
              <a:rPr lang="en-US" altLang="ja-JP" sz="2400">
                <a:latin typeface="Arial" panose="020B0604020202020204" pitchFamily="34" charset="0"/>
                <a:cs typeface="Arial" panose="020B0604020202020204" pitchFamily="34" charset="0"/>
              </a:rPr>
              <a:t>H</a:t>
            </a:r>
            <a:r>
              <a:rPr lang="en-US" altLang="ja-JP" sz="2400" baseline="-25000">
                <a:latin typeface="Arial" panose="020B0604020202020204" pitchFamily="34" charset="0"/>
                <a:cs typeface="Arial" panose="020B0604020202020204" pitchFamily="34" charset="0"/>
              </a:rPr>
              <a:t>10</a:t>
            </a:r>
            <a:r>
              <a:rPr lang="en-US" altLang="ja-JP" sz="2400">
                <a:latin typeface="Arial" panose="020B0604020202020204" pitchFamily="34" charset="0"/>
                <a:cs typeface="Arial" panose="020B0604020202020204" pitchFamily="34" charset="0"/>
              </a:rPr>
              <a:t>O</a:t>
            </a:r>
            <a:r>
              <a:rPr lang="en-US" altLang="ja-JP" sz="2400" baseline="-25000">
                <a:latin typeface="Arial" panose="020B0604020202020204" pitchFamily="34" charset="0"/>
                <a:cs typeface="Arial" panose="020B0604020202020204" pitchFamily="34" charset="0"/>
              </a:rPr>
              <a:t>5</a:t>
            </a:r>
            <a:r>
              <a:rPr lang="en-US" altLang="ja-JP" sz="2400">
                <a:latin typeface="Arial" panose="020B0604020202020204" pitchFamily="34" charset="0"/>
                <a:cs typeface="Arial" panose="020B0604020202020204" pitchFamily="34" charset="0"/>
              </a:rPr>
              <a:t>)</a:t>
            </a:r>
            <a:r>
              <a:rPr lang="en-US" altLang="ja-JP" sz="2400" baseline="-25000">
                <a:latin typeface="Arial" panose="020B0604020202020204" pitchFamily="34" charset="0"/>
                <a:cs typeface="Arial" panose="020B0604020202020204" pitchFamily="34" charset="0"/>
              </a:rPr>
              <a:t>n</a:t>
            </a:r>
          </a:p>
          <a:p>
            <a:pPr eaLnBrk="1" hangingPunct="1">
              <a:spcBef>
                <a:spcPct val="0"/>
              </a:spcBef>
              <a:buFont typeface="Times New Roman" panose="02020603050405020304" pitchFamily="18" charset="0"/>
              <a:buAutoNum type="arabicPeriod"/>
            </a:pPr>
            <a:r>
              <a:rPr lang="ja-JP" altLang="en-US" sz="2400">
                <a:latin typeface="Arial" panose="020B0604020202020204" pitchFamily="34" charset="0"/>
                <a:cs typeface="Arial" panose="020B0604020202020204" pitchFamily="34" charset="0"/>
              </a:rPr>
              <a:t>密度は</a:t>
            </a:r>
            <a:r>
              <a:rPr lang="en-US" altLang="ja-JP" sz="2400">
                <a:latin typeface="Arial" panose="020B0604020202020204" pitchFamily="34" charset="0"/>
                <a:cs typeface="Arial" panose="020B0604020202020204" pitchFamily="34" charset="0"/>
              </a:rPr>
              <a:t>0.82g/cm</a:t>
            </a:r>
            <a:r>
              <a:rPr lang="en-US" altLang="ja-JP" sz="2400" baseline="30000">
                <a:latin typeface="Arial" panose="020B0604020202020204" pitchFamily="34" charset="0"/>
                <a:cs typeface="Arial" panose="020B0604020202020204" pitchFamily="34" charset="0"/>
              </a:rPr>
              <a:t>3</a:t>
            </a:r>
            <a:r>
              <a:rPr lang="en-US" altLang="ja-JP" sz="2400">
                <a:latin typeface="Arial" panose="020B0604020202020204" pitchFamily="34" charset="0"/>
                <a:cs typeface="Arial" panose="020B0604020202020204" pitchFamily="34" charset="0"/>
              </a:rPr>
              <a:t>, </a:t>
            </a:r>
            <a:r>
              <a:rPr lang="ja-JP" altLang="en-US" sz="2400">
                <a:latin typeface="Arial" panose="020B0604020202020204" pitchFamily="34" charset="0"/>
                <a:cs typeface="Arial" panose="020B0604020202020204" pitchFamily="34" charset="0"/>
              </a:rPr>
              <a:t>厚さは</a:t>
            </a:r>
            <a:r>
              <a:rPr lang="en-US" altLang="ja-JP" sz="2400">
                <a:latin typeface="Arial" panose="020B0604020202020204" pitchFamily="34" charset="0"/>
                <a:cs typeface="Arial" panose="020B0604020202020204" pitchFamily="34" charset="0"/>
              </a:rPr>
              <a:t>0.01cm</a:t>
            </a:r>
            <a:r>
              <a:rPr lang="ja-JP" altLang="en-US" sz="2400">
                <a:latin typeface="Arial" panose="020B0604020202020204" pitchFamily="34" charset="0"/>
                <a:cs typeface="Arial" panose="020B0604020202020204" pitchFamily="34" charset="0"/>
              </a:rPr>
              <a:t>と仮定</a:t>
            </a:r>
            <a:endParaRPr lang="en-US" altLang="ja-JP" sz="2400">
              <a:latin typeface="Arial" panose="020B0604020202020204" pitchFamily="34" charset="0"/>
              <a:cs typeface="Arial" panose="020B0604020202020204" pitchFamily="34" charset="0"/>
            </a:endParaRPr>
          </a:p>
        </p:txBody>
      </p:sp>
      <p:sp>
        <p:nvSpPr>
          <p:cNvPr id="8" name="正方形/長方形 7"/>
          <p:cNvSpPr>
            <a:spLocks noChangeArrowheads="1"/>
          </p:cNvSpPr>
          <p:nvPr/>
        </p:nvSpPr>
        <p:spPr bwMode="auto">
          <a:xfrm>
            <a:off x="3708400" y="5129213"/>
            <a:ext cx="5397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indent="0" algn="ctr" eaLnBrk="1" hangingPunct="1">
              <a:spcBef>
                <a:spcPct val="0"/>
              </a:spcBef>
              <a:buFontTx/>
              <a:buNone/>
              <a:defRPr/>
            </a:pPr>
            <a:r>
              <a:rPr lang="en-US" altLang="ja-JP" sz="2400" dirty="0">
                <a:solidFill>
                  <a:schemeClr val="accent2"/>
                </a:solidFill>
                <a:latin typeface="Arial" charset="0"/>
                <a:cs typeface="Arial" charset="0"/>
              </a:rPr>
              <a:t>α</a:t>
            </a:r>
            <a:r>
              <a:rPr lang="ja-JP" altLang="en-US" sz="2400" dirty="0">
                <a:solidFill>
                  <a:schemeClr val="accent2"/>
                </a:solidFill>
                <a:latin typeface="Arial" charset="0"/>
                <a:cs typeface="Arial" charset="0"/>
              </a:rPr>
              <a:t>線フラックス</a:t>
            </a:r>
            <a:endParaRPr lang="en-US" altLang="ja-JP" sz="2400" dirty="0">
              <a:solidFill>
                <a:schemeClr val="accent2"/>
              </a:solidFill>
              <a:latin typeface="Arial" charset="0"/>
              <a:cs typeface="Arial" charset="0"/>
            </a:endParaRPr>
          </a:p>
          <a:p>
            <a:pPr eaLnBrk="1" hangingPunct="1">
              <a:spcBef>
                <a:spcPct val="0"/>
              </a:spcBef>
              <a:defRPr/>
            </a:pPr>
            <a:r>
              <a:rPr lang="ja-JP" altLang="en-US" sz="2400" dirty="0">
                <a:solidFill>
                  <a:srgbClr val="FF0000"/>
                </a:solidFill>
                <a:latin typeface="Arial" charset="0"/>
                <a:cs typeface="Arial" charset="0"/>
              </a:rPr>
              <a:t>本当に紙</a:t>
            </a:r>
            <a:r>
              <a:rPr lang="en-US" altLang="ja-JP" sz="2400" dirty="0">
                <a:solidFill>
                  <a:srgbClr val="FF0000"/>
                </a:solidFill>
                <a:latin typeface="Arial" charset="0"/>
                <a:cs typeface="Arial" charset="0"/>
              </a:rPr>
              <a:t>1</a:t>
            </a:r>
            <a:r>
              <a:rPr lang="ja-JP" altLang="en-US" sz="2400" dirty="0">
                <a:solidFill>
                  <a:srgbClr val="FF0000"/>
                </a:solidFill>
                <a:latin typeface="Arial" charset="0"/>
                <a:cs typeface="Arial" charset="0"/>
              </a:rPr>
              <a:t>枚（</a:t>
            </a:r>
            <a:r>
              <a:rPr lang="en-US" altLang="ja-JP" sz="2400" dirty="0">
                <a:solidFill>
                  <a:srgbClr val="FF0000"/>
                </a:solidFill>
                <a:latin typeface="Arial" charset="0"/>
                <a:cs typeface="Arial" charset="0"/>
              </a:rPr>
              <a:t>0.005cm</a:t>
            </a:r>
            <a:r>
              <a:rPr lang="ja-JP" altLang="en-US" sz="2400" dirty="0">
                <a:solidFill>
                  <a:srgbClr val="FF0000"/>
                </a:solidFill>
                <a:latin typeface="Arial" charset="0"/>
                <a:cs typeface="Arial" charset="0"/>
              </a:rPr>
              <a:t>程度）で止まる</a:t>
            </a:r>
            <a:endParaRPr lang="en-US" altLang="ja-JP" sz="2400" dirty="0">
              <a:solidFill>
                <a:srgbClr val="FF0000"/>
              </a:solidFill>
              <a:latin typeface="Arial" charset="0"/>
              <a:cs typeface="Arial" charset="0"/>
            </a:endParaRPr>
          </a:p>
          <a:p>
            <a:pPr eaLnBrk="1" hangingPunct="1">
              <a:spcBef>
                <a:spcPct val="0"/>
              </a:spcBef>
              <a:defRPr/>
            </a:pPr>
            <a:r>
              <a:rPr lang="en-US" altLang="ja-JP" sz="2400" dirty="0">
                <a:solidFill>
                  <a:srgbClr val="FF0000"/>
                </a:solidFill>
                <a:latin typeface="Arial" charset="0"/>
                <a:cs typeface="Arial" charset="0"/>
              </a:rPr>
              <a:t>2</a:t>
            </a:r>
            <a:r>
              <a:rPr lang="ja-JP" altLang="en-US" sz="2400" dirty="0">
                <a:solidFill>
                  <a:srgbClr val="FF0000"/>
                </a:solidFill>
                <a:latin typeface="Arial" charset="0"/>
                <a:cs typeface="Arial" charset="0"/>
              </a:rPr>
              <a:t>次粒子も発生しない</a:t>
            </a:r>
            <a:endParaRPr lang="en-US" altLang="ja-JP" sz="2400" dirty="0">
              <a:solidFill>
                <a:srgbClr val="FF0000"/>
              </a:solidFill>
              <a:latin typeface="Arial" charset="0"/>
              <a:cs typeface="Arial" charset="0"/>
            </a:endParaRPr>
          </a:p>
        </p:txBody>
      </p:sp>
      <p:sp>
        <p:nvSpPr>
          <p:cNvPr id="16393" name="Text Box 1031"/>
          <p:cNvSpPr txBox="1">
            <a:spLocks noChangeArrowheads="1"/>
          </p:cNvSpPr>
          <p:nvPr/>
        </p:nvSpPr>
        <p:spPr bwMode="auto">
          <a:xfrm>
            <a:off x="211138" y="1739900"/>
            <a:ext cx="3640137" cy="3849688"/>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a:latin typeface="Tahoma" panose="020B0604030504040204" pitchFamily="34" charset="0"/>
              </a:rPr>
              <a:t>[ M a t e r i a l ]</a:t>
            </a:r>
          </a:p>
          <a:p>
            <a:pPr eaLnBrk="1" hangingPunct="1">
              <a:spcBef>
                <a:spcPct val="0"/>
              </a:spcBef>
              <a:buFontTx/>
              <a:buNone/>
            </a:pPr>
            <a:r>
              <a:rPr lang="en-US" altLang="ja-JP" sz="1400">
                <a:latin typeface="Tahoma" panose="020B0604030504040204" pitchFamily="34" charset="0"/>
              </a:rPr>
              <a:t>MAT[ 1 ]   # Aluminum</a:t>
            </a:r>
          </a:p>
          <a:p>
            <a:pPr eaLnBrk="1" hangingPunct="1">
              <a:spcBef>
                <a:spcPct val="0"/>
              </a:spcBef>
              <a:buFontTx/>
              <a:buNone/>
            </a:pPr>
            <a:r>
              <a:rPr lang="en-US" altLang="ja-JP" sz="1400">
                <a:solidFill>
                  <a:srgbClr val="FF0000"/>
                </a:solidFill>
                <a:latin typeface="Tahoma" panose="020B0604030504040204" pitchFamily="34" charset="0"/>
              </a:rPr>
              <a:t> Al       1.0</a:t>
            </a:r>
            <a:endParaRPr lang="en-US" altLang="ja-JP" sz="1400">
              <a:latin typeface="Tahoma" panose="020B0604030504040204" pitchFamily="34" charset="0"/>
            </a:endParaRPr>
          </a:p>
          <a:p>
            <a:pPr eaLnBrk="1" hangingPunct="1">
              <a:spcBef>
                <a:spcPct val="0"/>
              </a:spcBef>
              <a:buFontTx/>
              <a:buNone/>
            </a:pPr>
            <a:endParaRPr lang="en-US" altLang="ja-JP" sz="1400">
              <a:latin typeface="Tahoma" panose="020B0604030504040204" pitchFamily="34" charset="0"/>
            </a:endParaRPr>
          </a:p>
          <a:p>
            <a:pPr eaLnBrk="1" hangingPunct="1">
              <a:spcBef>
                <a:spcPct val="0"/>
              </a:spcBef>
              <a:buFontTx/>
              <a:buNone/>
            </a:pPr>
            <a:r>
              <a:rPr lang="en-US" altLang="ja-JP" sz="1400">
                <a:latin typeface="Tahoma" panose="020B0604030504040204" pitchFamily="34" charset="0"/>
              </a:rPr>
              <a:t>[ C e l l ]</a:t>
            </a:r>
          </a:p>
          <a:p>
            <a:pPr eaLnBrk="1" hangingPunct="1">
              <a:spcBef>
                <a:spcPct val="0"/>
              </a:spcBef>
              <a:buFontTx/>
              <a:buNone/>
            </a:pPr>
            <a:r>
              <a:rPr lang="en-US" altLang="ja-JP" sz="1400">
                <a:latin typeface="Tahoma" panose="020B0604030504040204" pitchFamily="34" charset="0"/>
              </a:rPr>
              <a:t> 1          1 </a:t>
            </a:r>
            <a:r>
              <a:rPr lang="en-US" altLang="ja-JP" sz="1400">
                <a:solidFill>
                  <a:srgbClr val="FF0000"/>
                </a:solidFill>
                <a:latin typeface="Tahoma" panose="020B0604030504040204" pitchFamily="34" charset="0"/>
              </a:rPr>
              <a:t>-2.7    </a:t>
            </a:r>
            <a:r>
              <a:rPr lang="en-US" altLang="ja-JP" sz="1400">
                <a:latin typeface="Tahoma" panose="020B0604030504040204" pitchFamily="34" charset="0"/>
              </a:rPr>
              <a:t>1 -2 -11   $ Target</a:t>
            </a:r>
          </a:p>
          <a:p>
            <a:pPr eaLnBrk="1" hangingPunct="1">
              <a:spcBef>
                <a:spcPct val="0"/>
              </a:spcBef>
              <a:buFontTx/>
              <a:buNone/>
            </a:pPr>
            <a:r>
              <a:rPr lang="en-US" altLang="ja-JP" sz="1400">
                <a:latin typeface="Tahoma" panose="020B0604030504040204" pitchFamily="34" charset="0"/>
              </a:rPr>
              <a:t> 2          0          2 -3 -11   $ Void</a:t>
            </a:r>
          </a:p>
          <a:p>
            <a:pPr eaLnBrk="1" hangingPunct="1">
              <a:spcBef>
                <a:spcPct val="0"/>
              </a:spcBef>
              <a:buFontTx/>
              <a:buNone/>
            </a:pPr>
            <a:r>
              <a:rPr lang="en-US" altLang="ja-JP" sz="1400">
                <a:latin typeface="Tahoma" panose="020B0604030504040204" pitchFamily="34" charset="0"/>
              </a:rPr>
              <a:t>98          0         #1 #2 -999  $ Void</a:t>
            </a:r>
          </a:p>
          <a:p>
            <a:pPr eaLnBrk="1" hangingPunct="1">
              <a:spcBef>
                <a:spcPct val="0"/>
              </a:spcBef>
              <a:buFontTx/>
              <a:buNone/>
            </a:pPr>
            <a:r>
              <a:rPr lang="en-US" altLang="ja-JP" sz="1400">
                <a:latin typeface="Tahoma" panose="020B0604030504040204" pitchFamily="34" charset="0"/>
              </a:rPr>
              <a:t>99         -1             999  $ Outer region</a:t>
            </a:r>
          </a:p>
          <a:p>
            <a:pPr eaLnBrk="1" hangingPunct="1">
              <a:spcBef>
                <a:spcPct val="0"/>
              </a:spcBef>
              <a:buFontTx/>
              <a:buNone/>
            </a:pPr>
            <a:endParaRPr lang="en-US" altLang="ja-JP" sz="1400">
              <a:latin typeface="Tahoma" panose="020B0604030504040204" pitchFamily="34" charset="0"/>
            </a:endParaRPr>
          </a:p>
          <a:p>
            <a:pPr eaLnBrk="1" hangingPunct="1">
              <a:spcBef>
                <a:spcPct val="0"/>
              </a:spcBef>
              <a:buFontTx/>
              <a:buNone/>
            </a:pPr>
            <a:r>
              <a:rPr lang="en-US" altLang="ja-JP" sz="1400">
                <a:latin typeface="Tahoma" panose="020B0604030504040204" pitchFamily="34" charset="0"/>
              </a:rPr>
              <a:t>[ S u r f a c e ]</a:t>
            </a:r>
          </a:p>
          <a:p>
            <a:pPr eaLnBrk="1" hangingPunct="1">
              <a:spcBef>
                <a:spcPct val="0"/>
              </a:spcBef>
              <a:buFontTx/>
              <a:buNone/>
            </a:pPr>
            <a:r>
              <a:rPr lang="en-US" altLang="ja-JP" sz="1400">
                <a:latin typeface="Tahoma" panose="020B0604030504040204" pitchFamily="34" charset="0"/>
              </a:rPr>
              <a:t>set: c1[  </a:t>
            </a:r>
            <a:r>
              <a:rPr lang="en-US" altLang="ja-JP" sz="1400">
                <a:solidFill>
                  <a:srgbClr val="FF0000"/>
                </a:solidFill>
                <a:latin typeface="Tahoma" panose="020B0604030504040204" pitchFamily="34" charset="0"/>
              </a:rPr>
              <a:t>0.3   </a:t>
            </a:r>
            <a:r>
              <a:rPr lang="en-US" altLang="ja-JP" sz="1400">
                <a:latin typeface="Tahoma" panose="020B0604030504040204" pitchFamily="34" charset="0"/>
              </a:rPr>
              <a:t>]  $ Thickness of Target (cm)</a:t>
            </a:r>
          </a:p>
          <a:p>
            <a:pPr eaLnBrk="1" hangingPunct="1">
              <a:spcBef>
                <a:spcPct val="0"/>
              </a:spcBef>
              <a:buFontTx/>
              <a:buNone/>
            </a:pPr>
            <a:r>
              <a:rPr lang="en-US" altLang="ja-JP" sz="1400">
                <a:latin typeface="Tahoma" panose="020B0604030504040204" pitchFamily="34" charset="0"/>
              </a:rPr>
              <a:t> 1            pz     0.0</a:t>
            </a:r>
          </a:p>
          <a:p>
            <a:pPr eaLnBrk="1" hangingPunct="1">
              <a:spcBef>
                <a:spcPct val="0"/>
              </a:spcBef>
              <a:buFontTx/>
              <a:buNone/>
            </a:pPr>
            <a:r>
              <a:rPr lang="en-US" altLang="ja-JP" sz="1400">
                <a:latin typeface="Tahoma" panose="020B0604030504040204" pitchFamily="34" charset="0"/>
              </a:rPr>
              <a:t> 2            pz      c1</a:t>
            </a:r>
          </a:p>
          <a:p>
            <a:pPr eaLnBrk="1" hangingPunct="1">
              <a:spcBef>
                <a:spcPct val="0"/>
              </a:spcBef>
              <a:buFontTx/>
              <a:buNone/>
            </a:pPr>
            <a:r>
              <a:rPr lang="en-US" altLang="ja-JP" sz="1400">
                <a:latin typeface="Tahoma" panose="020B0604030504040204" pitchFamily="34" charset="0"/>
              </a:rPr>
              <a:t> 3            pz    50.0</a:t>
            </a:r>
          </a:p>
          <a:p>
            <a:pPr eaLnBrk="1" hangingPunct="1">
              <a:spcBef>
                <a:spcPct val="0"/>
              </a:spcBef>
              <a:buFontTx/>
              <a:buNone/>
            </a:pPr>
            <a:r>
              <a:rPr lang="en-US" altLang="ja-JP" sz="1400">
                <a:latin typeface="Tahoma" panose="020B0604030504040204" pitchFamily="34" charset="0"/>
              </a:rPr>
              <a:t> 11           cz     5.0</a:t>
            </a:r>
          </a:p>
          <a:p>
            <a:pPr eaLnBrk="1" hangingPunct="1">
              <a:spcBef>
                <a:spcPct val="0"/>
              </a:spcBef>
              <a:buFontTx/>
              <a:buNone/>
            </a:pPr>
            <a:r>
              <a:rPr lang="en-US" altLang="ja-JP" sz="1400">
                <a:latin typeface="Tahoma" panose="020B0604030504040204" pitchFamily="34" charset="0"/>
              </a:rPr>
              <a:t> 999          so   100.0</a:t>
            </a:r>
            <a:endParaRPr lang="pt-BR" altLang="ja-JP" sz="1400">
              <a:latin typeface="Tahoma" panose="020B0604030504040204" pitchFamily="34" charset="0"/>
            </a:endParaRPr>
          </a:p>
        </p:txBody>
      </p:sp>
      <p:grpSp>
        <p:nvGrpSpPr>
          <p:cNvPr id="4" name="グループ化 3"/>
          <p:cNvGrpSpPr>
            <a:grpSpLocks/>
          </p:cNvGrpSpPr>
          <p:nvPr/>
        </p:nvGrpSpPr>
        <p:grpSpPr bwMode="auto">
          <a:xfrm>
            <a:off x="211138" y="2178050"/>
            <a:ext cx="1781175" cy="2230438"/>
            <a:chOff x="211138" y="2178249"/>
            <a:chExt cx="1781257" cy="2229445"/>
          </a:xfrm>
        </p:grpSpPr>
        <p:sp>
          <p:nvSpPr>
            <p:cNvPr id="16396" name="正方形/長方形 2"/>
            <p:cNvSpPr>
              <a:spLocks noChangeArrowheads="1"/>
            </p:cNvSpPr>
            <p:nvPr/>
          </p:nvSpPr>
          <p:spPr bwMode="auto">
            <a:xfrm>
              <a:off x="211138" y="2178249"/>
              <a:ext cx="1781257"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en-US" altLang="ja-JP" sz="1400">
                  <a:solidFill>
                    <a:srgbClr val="FF0000"/>
                  </a:solidFill>
                  <a:latin typeface="Tahoma" panose="020B0604030504040204" pitchFamily="34" charset="0"/>
                </a:rPr>
                <a:t>C 6.0  H 10.0  O 5.0</a:t>
              </a:r>
              <a:endParaRPr lang="en-US" altLang="ja-JP" sz="1400">
                <a:latin typeface="Tahoma" panose="020B0604030504040204" pitchFamily="34" charset="0"/>
              </a:endParaRPr>
            </a:p>
          </p:txBody>
        </p:sp>
        <p:sp>
          <p:nvSpPr>
            <p:cNvPr id="16397" name="正方形/長方形 12"/>
            <p:cNvSpPr>
              <a:spLocks noChangeArrowheads="1"/>
            </p:cNvSpPr>
            <p:nvPr/>
          </p:nvSpPr>
          <p:spPr bwMode="auto">
            <a:xfrm>
              <a:off x="1093439" y="2798857"/>
              <a:ext cx="598241"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en-US" altLang="ja-JP" sz="1400">
                  <a:solidFill>
                    <a:srgbClr val="FF0000"/>
                  </a:solidFill>
                  <a:latin typeface="Tahoma" panose="020B0604030504040204" pitchFamily="34" charset="0"/>
                </a:rPr>
                <a:t>-0.82</a:t>
              </a:r>
              <a:endParaRPr lang="en-US" altLang="ja-JP" sz="1400">
                <a:latin typeface="Tahoma" panose="020B0604030504040204" pitchFamily="34" charset="0"/>
              </a:endParaRPr>
            </a:p>
          </p:txBody>
        </p:sp>
        <p:sp>
          <p:nvSpPr>
            <p:cNvPr id="16398" name="正方形/長方形 13"/>
            <p:cNvSpPr>
              <a:spLocks noChangeArrowheads="1"/>
            </p:cNvSpPr>
            <p:nvPr/>
          </p:nvSpPr>
          <p:spPr bwMode="auto">
            <a:xfrm>
              <a:off x="899592" y="4099917"/>
              <a:ext cx="53251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en-US" altLang="ja-JP" sz="1400">
                  <a:solidFill>
                    <a:srgbClr val="FF0000"/>
                  </a:solidFill>
                  <a:latin typeface="Tahoma" panose="020B0604030504040204" pitchFamily="34" charset="0"/>
                </a:rPr>
                <a:t>0.01</a:t>
              </a:r>
              <a:endParaRPr lang="en-US" altLang="ja-JP" sz="1400">
                <a:latin typeface="Tahoma" panose="020B060403050404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par>
                                <p:cTn id="10" presetID="1"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5522EE1F-2B49-4A89-B1FB-27F9272975B3}"/>
              </a:ext>
            </a:extLst>
          </p:cNvPr>
          <p:cNvPicPr>
            <a:picLocks noChangeAspect="1"/>
          </p:cNvPicPr>
          <p:nvPr/>
        </p:nvPicPr>
        <p:blipFill rotWithShape="1">
          <a:blip r:embed="rId2"/>
          <a:srcRect l="3761" t="3964" r="7509" b="3964"/>
          <a:stretch/>
        </p:blipFill>
        <p:spPr>
          <a:xfrm>
            <a:off x="467544" y="2193395"/>
            <a:ext cx="3595271" cy="3003021"/>
          </a:xfrm>
          <a:prstGeom prst="rect">
            <a:avLst/>
          </a:prstGeom>
        </p:spPr>
      </p:pic>
      <p:pic>
        <p:nvPicPr>
          <p:cNvPr id="3" name="図 2">
            <a:extLst>
              <a:ext uri="{FF2B5EF4-FFF2-40B4-BE49-F238E27FC236}">
                <a16:creationId xmlns:a16="http://schemas.microsoft.com/office/drawing/2014/main" id="{4845A459-CE0F-4848-8F1F-CA0D47136586}"/>
              </a:ext>
            </a:extLst>
          </p:cNvPr>
          <p:cNvPicPr>
            <a:picLocks noChangeAspect="1"/>
          </p:cNvPicPr>
          <p:nvPr/>
        </p:nvPicPr>
        <p:blipFill rotWithShape="1">
          <a:blip r:embed="rId3"/>
          <a:srcRect l="3085" t="3776" r="4176" b="1050"/>
          <a:stretch/>
        </p:blipFill>
        <p:spPr>
          <a:xfrm>
            <a:off x="4596355" y="2151063"/>
            <a:ext cx="4427537" cy="3003021"/>
          </a:xfrm>
          <a:prstGeom prst="rect">
            <a:avLst/>
          </a:prstGeom>
        </p:spPr>
      </p:pic>
      <p:sp>
        <p:nvSpPr>
          <p:cNvPr id="17410" name="Rectangle 2"/>
          <p:cNvSpPr>
            <a:spLocks noGrp="1" noChangeArrowheads="1"/>
          </p:cNvSpPr>
          <p:nvPr>
            <p:ph type="title"/>
          </p:nvPr>
        </p:nvSpPr>
        <p:spPr>
          <a:xfrm>
            <a:off x="179388" y="19050"/>
            <a:ext cx="8693150" cy="838200"/>
          </a:xfrm>
        </p:spPr>
        <p:txBody>
          <a:bodyPr/>
          <a:lstStyle/>
          <a:p>
            <a:pPr eaLnBrk="1" hangingPunct="1"/>
            <a:r>
              <a:rPr lang="ja-JP" altLang="en-US" sz="4800">
                <a:latin typeface="Arial" panose="020B0604020202020204" pitchFamily="34" charset="0"/>
                <a:cs typeface="Arial" panose="020B0604020202020204" pitchFamily="34" charset="0"/>
              </a:rPr>
              <a:t>ステップ６：</a:t>
            </a:r>
            <a:r>
              <a:rPr lang="en-US" altLang="ja-JP" sz="4800">
                <a:latin typeface="Arial" panose="020B0604020202020204" pitchFamily="34" charset="0"/>
                <a:cs typeface="Arial" panose="020B0604020202020204" pitchFamily="34" charset="0"/>
              </a:rPr>
              <a:t>γ</a:t>
            </a:r>
            <a:r>
              <a:rPr lang="ja-JP" altLang="en-US" sz="4800">
                <a:latin typeface="Arial" panose="020B0604020202020204" pitchFamily="34" charset="0"/>
                <a:cs typeface="Arial" panose="020B0604020202020204" pitchFamily="34" charset="0"/>
              </a:rPr>
              <a:t>線入射の場合は？</a:t>
            </a:r>
          </a:p>
        </p:txBody>
      </p:sp>
      <p:sp>
        <p:nvSpPr>
          <p:cNvPr id="17414"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Step 6</a:t>
            </a:r>
          </a:p>
        </p:txBody>
      </p:sp>
      <p:sp>
        <p:nvSpPr>
          <p:cNvPr id="18" name="テキスト ボックス 10"/>
          <p:cNvSpPr txBox="1">
            <a:spLocks noChangeArrowheads="1"/>
          </p:cNvSpPr>
          <p:nvPr/>
        </p:nvSpPr>
        <p:spPr bwMode="auto">
          <a:xfrm>
            <a:off x="795338" y="5341938"/>
            <a:ext cx="28606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400">
                <a:solidFill>
                  <a:schemeClr val="accent2"/>
                </a:solidFill>
                <a:latin typeface="Arial" panose="020B0604020202020204" pitchFamily="34" charset="0"/>
                <a:cs typeface="Arial" panose="020B0604020202020204" pitchFamily="34" charset="0"/>
              </a:rPr>
              <a:t>光子フラックス</a:t>
            </a:r>
            <a:endParaRPr lang="en-US" altLang="ja-JP" sz="2400">
              <a:solidFill>
                <a:schemeClr val="accent2"/>
              </a:solidFill>
              <a:latin typeface="Arial" panose="020B0604020202020204" pitchFamily="34" charset="0"/>
              <a:cs typeface="Arial" panose="020B0604020202020204" pitchFamily="34" charset="0"/>
            </a:endParaRPr>
          </a:p>
          <a:p>
            <a:pPr algn="ctr" eaLnBrk="1" hangingPunct="1">
              <a:spcBef>
                <a:spcPct val="0"/>
              </a:spcBef>
              <a:buFontTx/>
              <a:buNone/>
            </a:pPr>
            <a:r>
              <a:rPr lang="ja-JP" altLang="en-US" sz="2400">
                <a:solidFill>
                  <a:srgbClr val="FF0000"/>
                </a:solidFill>
                <a:latin typeface="Arial" panose="020B0604020202020204" pitchFamily="34" charset="0"/>
                <a:cs typeface="Arial" panose="020B0604020202020204" pitchFamily="34" charset="0"/>
              </a:rPr>
              <a:t>遮へいが十分でない</a:t>
            </a:r>
            <a:endParaRPr lang="en-US" altLang="ja-JP" sz="2400">
              <a:solidFill>
                <a:srgbClr val="FF0000"/>
              </a:solidFill>
              <a:latin typeface="Arial" panose="020B0604020202020204" pitchFamily="34" charset="0"/>
              <a:cs typeface="Arial" panose="020B0604020202020204" pitchFamily="34" charset="0"/>
            </a:endParaRPr>
          </a:p>
        </p:txBody>
      </p:sp>
      <p:sp>
        <p:nvSpPr>
          <p:cNvPr id="17416" name="テキスト ボックス 10"/>
          <p:cNvSpPr txBox="1">
            <a:spLocks noChangeArrowheads="1"/>
          </p:cNvSpPr>
          <p:nvPr/>
        </p:nvSpPr>
        <p:spPr bwMode="auto">
          <a:xfrm>
            <a:off x="465138" y="908050"/>
            <a:ext cx="8528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 typeface="Times New Roman" panose="02020603050405020304" pitchFamily="18" charset="0"/>
              <a:buAutoNum type="arabicPeriod"/>
            </a:pPr>
            <a:r>
              <a:rPr lang="ja-JP" altLang="en-US" sz="2400">
                <a:latin typeface="Arial" panose="020B0604020202020204" pitchFamily="34" charset="0"/>
                <a:cs typeface="Arial" panose="020B0604020202020204" pitchFamily="34" charset="0"/>
              </a:rPr>
              <a:t>入射粒子を</a:t>
            </a:r>
            <a:r>
              <a:rPr lang="en-US" altLang="ja-JP" sz="2400">
                <a:latin typeface="Arial" panose="020B0604020202020204" pitchFamily="34" charset="0"/>
                <a:cs typeface="Arial" panose="020B0604020202020204" pitchFamily="34" charset="0"/>
              </a:rPr>
              <a:t>α</a:t>
            </a:r>
            <a:r>
              <a:rPr lang="ja-JP" altLang="en-US" sz="2400">
                <a:latin typeface="Arial" panose="020B0604020202020204" pitchFamily="34" charset="0"/>
                <a:cs typeface="Arial" panose="020B0604020202020204" pitchFamily="34" charset="0"/>
              </a:rPr>
              <a:t>線から</a:t>
            </a:r>
            <a:r>
              <a:rPr lang="en-US" altLang="ja-JP" sz="2400">
                <a:latin typeface="Arial" panose="020B0604020202020204" pitchFamily="34" charset="0"/>
                <a:cs typeface="Arial" panose="020B0604020202020204" pitchFamily="34" charset="0"/>
              </a:rPr>
              <a:t>0.662MeV</a:t>
            </a:r>
            <a:r>
              <a:rPr lang="ja-JP" altLang="en-US" sz="2400">
                <a:latin typeface="Arial" panose="020B0604020202020204" pitchFamily="34" charset="0"/>
                <a:cs typeface="Arial" panose="020B0604020202020204" pitchFamily="34" charset="0"/>
              </a:rPr>
              <a:t>の </a:t>
            </a:r>
            <a:r>
              <a:rPr lang="en-US" altLang="ja-JP" sz="2400">
                <a:latin typeface="Arial" panose="020B0604020202020204" pitchFamily="34" charset="0"/>
                <a:cs typeface="Arial" panose="020B0604020202020204" pitchFamily="34" charset="0"/>
              </a:rPr>
              <a:t>γ</a:t>
            </a:r>
            <a:r>
              <a:rPr lang="ja-JP" altLang="en-US" sz="2400">
                <a:latin typeface="Arial" panose="020B0604020202020204" pitchFamily="34" charset="0"/>
                <a:cs typeface="Arial" panose="020B0604020202020204" pitchFamily="34" charset="0"/>
              </a:rPr>
              <a:t>線</a:t>
            </a:r>
            <a:r>
              <a:rPr lang="en-US" altLang="ja-JP" sz="2400">
                <a:latin typeface="Arial" panose="020B0604020202020204" pitchFamily="34" charset="0"/>
                <a:cs typeface="Arial" panose="020B0604020202020204" pitchFamily="34" charset="0"/>
              </a:rPr>
              <a:t>(=photon)</a:t>
            </a:r>
            <a:r>
              <a:rPr lang="ja-JP" altLang="en-US" sz="2400">
                <a:latin typeface="Arial" panose="020B0604020202020204" pitchFamily="34" charset="0"/>
                <a:cs typeface="Arial" panose="020B0604020202020204" pitchFamily="34" charset="0"/>
              </a:rPr>
              <a:t> に変更する</a:t>
            </a:r>
            <a:endParaRPr lang="en-US" altLang="ja-JP" sz="2400">
              <a:latin typeface="Arial" panose="020B0604020202020204" pitchFamily="34" charset="0"/>
              <a:cs typeface="Arial" panose="020B0604020202020204" pitchFamily="34" charset="0"/>
            </a:endParaRPr>
          </a:p>
          <a:p>
            <a:pPr eaLnBrk="1" hangingPunct="1">
              <a:spcBef>
                <a:spcPct val="0"/>
              </a:spcBef>
              <a:buFont typeface="Times New Roman" panose="02020603050405020304" pitchFamily="18" charset="0"/>
              <a:buAutoNum type="arabicPeriod"/>
            </a:pPr>
            <a:endParaRPr lang="en-US" altLang="ja-JP" sz="2400">
              <a:latin typeface="Arial" panose="020B0604020202020204" pitchFamily="34" charset="0"/>
              <a:cs typeface="Arial" panose="020B0604020202020204" pitchFamily="34" charset="0"/>
            </a:endParaRPr>
          </a:p>
          <a:p>
            <a:pPr eaLnBrk="1" hangingPunct="1">
              <a:spcBef>
                <a:spcPct val="0"/>
              </a:spcBef>
              <a:buFont typeface="Times New Roman" panose="02020603050405020304" pitchFamily="18" charset="0"/>
              <a:buAutoNum type="arabicPeriod"/>
            </a:pPr>
            <a:r>
              <a:rPr lang="ja-JP" altLang="en-US" sz="2400">
                <a:latin typeface="Arial" panose="020B0604020202020204" pitchFamily="34" charset="0"/>
                <a:cs typeface="Arial" panose="020B0604020202020204" pitchFamily="34" charset="0"/>
              </a:rPr>
              <a:t>遮へい体を厚さ</a:t>
            </a:r>
            <a:r>
              <a:rPr lang="en-US" altLang="ja-JP" sz="2400">
                <a:latin typeface="Arial" panose="020B0604020202020204" pitchFamily="34" charset="0"/>
                <a:cs typeface="Arial" panose="020B0604020202020204" pitchFamily="34" charset="0"/>
              </a:rPr>
              <a:t>1cm</a:t>
            </a:r>
            <a:r>
              <a:rPr lang="ja-JP" altLang="en-US" sz="2400">
                <a:latin typeface="Arial" panose="020B0604020202020204" pitchFamily="34" charset="0"/>
                <a:cs typeface="Arial" panose="020B0604020202020204" pitchFamily="34" charset="0"/>
              </a:rPr>
              <a:t>の</a:t>
            </a:r>
            <a:r>
              <a:rPr lang="ja-JP" altLang="en-US" sz="2400" u="sng">
                <a:solidFill>
                  <a:srgbClr val="FF0000"/>
                </a:solidFill>
                <a:latin typeface="Arial" panose="020B0604020202020204" pitchFamily="34" charset="0"/>
                <a:cs typeface="Arial" panose="020B0604020202020204" pitchFamily="34" charset="0"/>
              </a:rPr>
              <a:t>鉛</a:t>
            </a:r>
            <a:r>
              <a:rPr lang="ja-JP" altLang="en-US" sz="2400">
                <a:latin typeface="Arial" panose="020B0604020202020204" pitchFamily="34" charset="0"/>
                <a:cs typeface="Arial" panose="020B0604020202020204" pitchFamily="34" charset="0"/>
              </a:rPr>
              <a:t>（</a:t>
            </a:r>
            <a:r>
              <a:rPr lang="en-US" altLang="ja-JP" sz="2400">
                <a:latin typeface="Arial" panose="020B0604020202020204" pitchFamily="34" charset="0"/>
                <a:cs typeface="Arial" panose="020B0604020202020204" pitchFamily="34" charset="0"/>
              </a:rPr>
              <a:t>Pb,</a:t>
            </a:r>
            <a:r>
              <a:rPr lang="ja-JP" altLang="en-US" sz="2400">
                <a:latin typeface="Arial" panose="020B0604020202020204" pitchFamily="34" charset="0"/>
                <a:cs typeface="Arial" panose="020B0604020202020204" pitchFamily="34" charset="0"/>
              </a:rPr>
              <a:t>密度</a:t>
            </a:r>
            <a:r>
              <a:rPr lang="en-US" altLang="ja-JP" sz="2400">
                <a:latin typeface="Arial" panose="020B0604020202020204" pitchFamily="34" charset="0"/>
                <a:cs typeface="Arial" panose="020B0604020202020204" pitchFamily="34" charset="0"/>
              </a:rPr>
              <a:t>11.34g/cm</a:t>
            </a:r>
            <a:r>
              <a:rPr lang="en-US" altLang="ja-JP" sz="2400" baseline="30000">
                <a:latin typeface="Arial" panose="020B0604020202020204" pitchFamily="34" charset="0"/>
                <a:cs typeface="Arial" panose="020B0604020202020204" pitchFamily="34" charset="0"/>
              </a:rPr>
              <a:t>3</a:t>
            </a:r>
            <a:r>
              <a:rPr lang="ja-JP" altLang="en-US" sz="2400">
                <a:latin typeface="Arial" panose="020B0604020202020204" pitchFamily="34" charset="0"/>
                <a:cs typeface="Arial" panose="020B0604020202020204" pitchFamily="34" charset="0"/>
              </a:rPr>
              <a:t>）に変更する</a:t>
            </a:r>
            <a:endParaRPr lang="en-US" altLang="ja-JP" sz="2400">
              <a:latin typeface="Arial" panose="020B0604020202020204" pitchFamily="34" charset="0"/>
              <a:cs typeface="Arial" panose="020B0604020202020204" pitchFamily="34" charset="0"/>
            </a:endParaRPr>
          </a:p>
        </p:txBody>
      </p:sp>
      <p:sp>
        <p:nvSpPr>
          <p:cNvPr id="15" name="テキスト ボックス 10"/>
          <p:cNvSpPr txBox="1">
            <a:spLocks noChangeArrowheads="1"/>
          </p:cNvSpPr>
          <p:nvPr/>
        </p:nvSpPr>
        <p:spPr bwMode="auto">
          <a:xfrm>
            <a:off x="4991100" y="5113338"/>
            <a:ext cx="35893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400">
                <a:solidFill>
                  <a:schemeClr val="accent2"/>
                </a:solidFill>
                <a:latin typeface="Arial" panose="020B0604020202020204" pitchFamily="34" charset="0"/>
                <a:cs typeface="Arial" panose="020B0604020202020204" pitchFamily="34" charset="0"/>
              </a:rPr>
              <a:t>透過エネルギースペクトル</a:t>
            </a:r>
            <a:endParaRPr lang="en-US" altLang="ja-JP" sz="2400">
              <a:solidFill>
                <a:schemeClr val="accent2"/>
              </a:solidFill>
              <a:latin typeface="Arial" panose="020B0604020202020204" pitchFamily="34" charset="0"/>
              <a:cs typeface="Arial" panose="020B0604020202020204" pitchFamily="34" charset="0"/>
            </a:endParaRPr>
          </a:p>
          <a:p>
            <a:pPr algn="ctr" eaLnBrk="1" hangingPunct="1">
              <a:spcBef>
                <a:spcPct val="0"/>
              </a:spcBef>
              <a:buFontTx/>
              <a:buNone/>
            </a:pPr>
            <a:r>
              <a:rPr lang="ja-JP" altLang="en-US" sz="2400">
                <a:solidFill>
                  <a:srgbClr val="FF0000"/>
                </a:solidFill>
                <a:latin typeface="Arial" panose="020B0604020202020204" pitchFamily="34" charset="0"/>
                <a:cs typeface="Arial" panose="020B0604020202020204" pitchFamily="34" charset="0"/>
              </a:rPr>
              <a:t>一度も散乱せずに</a:t>
            </a:r>
            <a:endParaRPr lang="en-US" altLang="ja-JP" sz="2400">
              <a:solidFill>
                <a:srgbClr val="FF0000"/>
              </a:solidFill>
              <a:latin typeface="Arial" panose="020B0604020202020204" pitchFamily="34" charset="0"/>
              <a:cs typeface="Arial" panose="020B0604020202020204" pitchFamily="34" charset="0"/>
            </a:endParaRPr>
          </a:p>
          <a:p>
            <a:pPr algn="ctr" eaLnBrk="1" hangingPunct="1">
              <a:spcBef>
                <a:spcPct val="0"/>
              </a:spcBef>
              <a:buFontTx/>
              <a:buNone/>
            </a:pPr>
            <a:r>
              <a:rPr lang="ja-JP" altLang="en-US" sz="2400">
                <a:solidFill>
                  <a:srgbClr val="FF0000"/>
                </a:solidFill>
                <a:latin typeface="Arial" panose="020B0604020202020204" pitchFamily="34" charset="0"/>
                <a:cs typeface="Arial" panose="020B0604020202020204" pitchFamily="34" charset="0"/>
              </a:rPr>
              <a:t>透過した光子が多数存在</a:t>
            </a:r>
            <a:endParaRPr lang="en-US" altLang="ja-JP" sz="2400">
              <a:solidFill>
                <a:srgbClr val="FF0000"/>
              </a:solidFill>
              <a:latin typeface="Arial" panose="020B0604020202020204" pitchFamily="34" charset="0"/>
              <a:cs typeface="Arial" panose="020B0604020202020204" pitchFamily="34" charset="0"/>
            </a:endParaRPr>
          </a:p>
        </p:txBody>
      </p:sp>
      <p:sp>
        <p:nvSpPr>
          <p:cNvPr id="17420" name="テキスト ボックス 10"/>
          <p:cNvSpPr txBox="1">
            <a:spLocks noChangeArrowheads="1"/>
          </p:cNvSpPr>
          <p:nvPr/>
        </p:nvSpPr>
        <p:spPr bwMode="auto">
          <a:xfrm>
            <a:off x="900113" y="1293813"/>
            <a:ext cx="7867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a:solidFill>
                  <a:srgbClr val="FF0000"/>
                </a:solidFill>
                <a:latin typeface="Arial" panose="020B0604020202020204" pitchFamily="34" charset="0"/>
                <a:cs typeface="Arial" panose="020B0604020202020204" pitchFamily="34" charset="0"/>
              </a:rPr>
              <a:t>RI</a:t>
            </a:r>
            <a:r>
              <a:rPr lang="ja-JP" altLang="en-US" sz="2000">
                <a:solidFill>
                  <a:srgbClr val="FF0000"/>
                </a:solidFill>
                <a:latin typeface="Arial" panose="020B0604020202020204" pitchFamily="34" charset="0"/>
                <a:cs typeface="Arial" panose="020B0604020202020204" pitchFamily="34" charset="0"/>
              </a:rPr>
              <a:t>線源ではなく単色線源</a:t>
            </a:r>
            <a:r>
              <a:rPr lang="en-US" altLang="ja-JP" sz="2000">
                <a:solidFill>
                  <a:srgbClr val="FF0000"/>
                </a:solidFill>
                <a:latin typeface="Arial" panose="020B0604020202020204" pitchFamily="34" charset="0"/>
                <a:cs typeface="Arial" panose="020B0604020202020204" pitchFamily="34" charset="0"/>
              </a:rPr>
              <a:t>(e0</a:t>
            </a:r>
            <a:r>
              <a:rPr lang="ja-JP" altLang="en-US" sz="2000">
                <a:solidFill>
                  <a:srgbClr val="FF0000"/>
                </a:solidFill>
                <a:latin typeface="Arial" panose="020B0604020202020204" pitchFamily="34" charset="0"/>
                <a:cs typeface="Arial" panose="020B0604020202020204" pitchFamily="34" charset="0"/>
              </a:rPr>
              <a:t>）で指定　→　</a:t>
            </a:r>
            <a:r>
              <a:rPr lang="en-US" altLang="ja-JP" sz="2000">
                <a:solidFill>
                  <a:srgbClr val="FF0000"/>
                </a:solidFill>
                <a:latin typeface="Arial" panose="020B0604020202020204" pitchFamily="34" charset="0"/>
                <a:cs typeface="Arial" panose="020B0604020202020204" pitchFamily="34" charset="0"/>
              </a:rPr>
              <a:t>e-type</a:t>
            </a:r>
            <a:r>
              <a:rPr lang="ja-JP" altLang="en-US" sz="2000">
                <a:solidFill>
                  <a:srgbClr val="FF0000"/>
                </a:solidFill>
                <a:latin typeface="Arial" panose="020B0604020202020204" pitchFamily="34" charset="0"/>
                <a:cs typeface="Arial" panose="020B0604020202020204" pitchFamily="34" charset="0"/>
              </a:rPr>
              <a:t>に関連する部分を削除</a:t>
            </a:r>
            <a:endParaRPr lang="en-US" altLang="ja-JP" sz="200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0D7FED2-2CA5-4BCF-BFC7-BD658E4C7310}"/>
              </a:ext>
            </a:extLst>
          </p:cNvPr>
          <p:cNvPicPr>
            <a:picLocks noChangeAspect="1"/>
          </p:cNvPicPr>
          <p:nvPr/>
        </p:nvPicPr>
        <p:blipFill rotWithShape="1">
          <a:blip r:embed="rId2"/>
          <a:srcRect l="4711" t="2726" r="8952" b="2726"/>
          <a:stretch/>
        </p:blipFill>
        <p:spPr>
          <a:xfrm>
            <a:off x="110368" y="1952530"/>
            <a:ext cx="4223870" cy="3571133"/>
          </a:xfrm>
          <a:prstGeom prst="rect">
            <a:avLst/>
          </a:prstGeom>
        </p:spPr>
      </p:pic>
      <p:pic>
        <p:nvPicPr>
          <p:cNvPr id="2" name="図 1">
            <a:extLst>
              <a:ext uri="{FF2B5EF4-FFF2-40B4-BE49-F238E27FC236}">
                <a16:creationId xmlns:a16="http://schemas.microsoft.com/office/drawing/2014/main" id="{AE84CFA1-B793-4A43-9E20-B32C5C4F0BBC}"/>
              </a:ext>
            </a:extLst>
          </p:cNvPr>
          <p:cNvPicPr>
            <a:picLocks noChangeAspect="1"/>
          </p:cNvPicPr>
          <p:nvPr/>
        </p:nvPicPr>
        <p:blipFill rotWithShape="1">
          <a:blip r:embed="rId3"/>
          <a:srcRect l="2132" t="1949" r="5397" b="2522"/>
          <a:stretch/>
        </p:blipFill>
        <p:spPr>
          <a:xfrm>
            <a:off x="4350051" y="2069977"/>
            <a:ext cx="4699943" cy="3227631"/>
          </a:xfrm>
          <a:prstGeom prst="rect">
            <a:avLst/>
          </a:prstGeom>
        </p:spPr>
      </p:pic>
      <p:sp>
        <p:nvSpPr>
          <p:cNvPr id="18434" name="Rectangle 2"/>
          <p:cNvSpPr>
            <a:spLocks noGrp="1" noChangeArrowheads="1"/>
          </p:cNvSpPr>
          <p:nvPr>
            <p:ph type="title"/>
          </p:nvPr>
        </p:nvSpPr>
        <p:spPr>
          <a:xfrm>
            <a:off x="0" y="19050"/>
            <a:ext cx="9105900" cy="838200"/>
          </a:xfrm>
        </p:spPr>
        <p:txBody>
          <a:bodyPr/>
          <a:lstStyle/>
          <a:p>
            <a:pPr eaLnBrk="1" hangingPunct="1"/>
            <a:r>
              <a:rPr lang="ja-JP" altLang="en-US" sz="3800">
                <a:latin typeface="Arial" panose="020B0604020202020204" pitchFamily="34" charset="0"/>
                <a:cs typeface="Arial" panose="020B0604020202020204" pitchFamily="34" charset="0"/>
              </a:rPr>
              <a:t>ステップ７：</a:t>
            </a:r>
            <a:r>
              <a:rPr lang="en-US" altLang="ja-JP" sz="3800">
                <a:latin typeface="Arial" panose="020B0604020202020204" pitchFamily="34" charset="0"/>
                <a:cs typeface="Arial" panose="020B0604020202020204" pitchFamily="34" charset="0"/>
              </a:rPr>
              <a:t>γ</a:t>
            </a:r>
            <a:r>
              <a:rPr lang="ja-JP" altLang="en-US" sz="3800">
                <a:latin typeface="Arial" panose="020B0604020202020204" pitchFamily="34" charset="0"/>
                <a:cs typeface="Arial" panose="020B0604020202020204" pitchFamily="34" charset="0"/>
              </a:rPr>
              <a:t>線を遮へいできる鉛の厚さは？</a:t>
            </a:r>
          </a:p>
        </p:txBody>
      </p:sp>
      <p:sp>
        <p:nvSpPr>
          <p:cNvPr id="18438"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Step 7</a:t>
            </a:r>
          </a:p>
        </p:txBody>
      </p:sp>
      <p:sp>
        <p:nvSpPr>
          <p:cNvPr id="18" name="テキスト ボックス 10"/>
          <p:cNvSpPr txBox="1">
            <a:spLocks noChangeArrowheads="1"/>
          </p:cNvSpPr>
          <p:nvPr/>
        </p:nvSpPr>
        <p:spPr bwMode="auto">
          <a:xfrm>
            <a:off x="53050" y="5410200"/>
            <a:ext cx="4426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400" dirty="0">
                <a:solidFill>
                  <a:schemeClr val="accent2"/>
                </a:solidFill>
                <a:latin typeface="Arial" panose="020B0604020202020204" pitchFamily="34" charset="0"/>
                <a:cs typeface="Arial" panose="020B0604020202020204" pitchFamily="34" charset="0"/>
              </a:rPr>
              <a:t>鉛</a:t>
            </a:r>
            <a:r>
              <a:rPr lang="en-US" altLang="ja-JP" sz="2400" dirty="0">
                <a:solidFill>
                  <a:schemeClr val="accent2"/>
                </a:solidFill>
                <a:latin typeface="Arial" panose="020B0604020202020204" pitchFamily="34" charset="0"/>
                <a:cs typeface="Arial" panose="020B0604020202020204" pitchFamily="34" charset="0"/>
              </a:rPr>
              <a:t>4.4cm</a:t>
            </a:r>
            <a:r>
              <a:rPr lang="ja-JP" altLang="en-US" sz="2400" dirty="0">
                <a:solidFill>
                  <a:schemeClr val="accent2"/>
                </a:solidFill>
                <a:latin typeface="Arial" panose="020B0604020202020204" pitchFamily="34" charset="0"/>
                <a:cs typeface="Arial" panose="020B0604020202020204" pitchFamily="34" charset="0"/>
              </a:rPr>
              <a:t>の場合の光子フラックス</a:t>
            </a:r>
            <a:endParaRPr lang="en-US" altLang="ja-JP" sz="2400" dirty="0">
              <a:solidFill>
                <a:schemeClr val="accent2"/>
              </a:solidFill>
              <a:latin typeface="Arial" panose="020B0604020202020204" pitchFamily="34" charset="0"/>
              <a:cs typeface="Arial" panose="020B0604020202020204" pitchFamily="34" charset="0"/>
            </a:endParaRPr>
          </a:p>
        </p:txBody>
      </p:sp>
      <p:sp>
        <p:nvSpPr>
          <p:cNvPr id="18440" name="テキスト ボックス 10"/>
          <p:cNvSpPr txBox="1">
            <a:spLocks noChangeArrowheads="1"/>
          </p:cNvSpPr>
          <p:nvPr/>
        </p:nvSpPr>
        <p:spPr bwMode="auto">
          <a:xfrm>
            <a:off x="168275" y="804863"/>
            <a:ext cx="8672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 typeface="Times New Roman" panose="02020603050405020304" pitchFamily="18" charset="0"/>
              <a:buAutoNum type="arabicPeriod"/>
            </a:pPr>
            <a:r>
              <a:rPr lang="ja-JP" altLang="en-US" sz="2400">
                <a:latin typeface="Arial" panose="020B0604020202020204" pitchFamily="34" charset="0"/>
                <a:cs typeface="Arial" panose="020B0604020202020204" pitchFamily="34" charset="0"/>
              </a:rPr>
              <a:t>遮へい体の厚さを変更する</a:t>
            </a:r>
            <a:endParaRPr lang="en-US" altLang="ja-JP" sz="2400">
              <a:latin typeface="Arial" panose="020B0604020202020204" pitchFamily="34" charset="0"/>
              <a:cs typeface="Arial" panose="020B0604020202020204" pitchFamily="34" charset="0"/>
            </a:endParaRPr>
          </a:p>
          <a:p>
            <a:pPr eaLnBrk="1" hangingPunct="1">
              <a:spcBef>
                <a:spcPct val="0"/>
              </a:spcBef>
              <a:buFont typeface="Times New Roman" panose="02020603050405020304" pitchFamily="18" charset="0"/>
              <a:buAutoNum type="arabicPeriod"/>
            </a:pPr>
            <a:r>
              <a:rPr lang="ja-JP" altLang="en-US" sz="2400">
                <a:latin typeface="Arial" panose="020B0604020202020204" pitchFamily="34" charset="0"/>
                <a:cs typeface="Arial" panose="020B0604020202020204" pitchFamily="34" charset="0"/>
              </a:rPr>
              <a:t>一度も散乱されずに透過する確率が</a:t>
            </a:r>
            <a:r>
              <a:rPr lang="en-US" altLang="ja-JP" sz="2400">
                <a:latin typeface="Arial" panose="020B0604020202020204" pitchFamily="34" charset="0"/>
                <a:cs typeface="Arial" panose="020B0604020202020204" pitchFamily="34" charset="0"/>
              </a:rPr>
              <a:t>0.01</a:t>
            </a:r>
            <a:r>
              <a:rPr lang="ja-JP" altLang="en-US" sz="2400">
                <a:latin typeface="Arial" panose="020B0604020202020204" pitchFamily="34" charset="0"/>
                <a:cs typeface="Arial" panose="020B0604020202020204" pitchFamily="34" charset="0"/>
              </a:rPr>
              <a:t>以下になれば遮へいできたとする → </a:t>
            </a:r>
            <a:r>
              <a:rPr lang="en-US" altLang="ja-JP" sz="2400">
                <a:latin typeface="Arial" panose="020B0604020202020204" pitchFamily="34" charset="0"/>
                <a:cs typeface="Arial" panose="020B0604020202020204" pitchFamily="34" charset="0"/>
              </a:rPr>
              <a:t>cross.out</a:t>
            </a:r>
            <a:r>
              <a:rPr lang="ja-JP" altLang="en-US" sz="2400">
                <a:latin typeface="Arial" panose="020B0604020202020204" pitchFamily="34" charset="0"/>
                <a:cs typeface="Arial" panose="020B0604020202020204" pitchFamily="34" charset="0"/>
              </a:rPr>
              <a:t>の</a:t>
            </a:r>
            <a:r>
              <a:rPr lang="en-US" altLang="ja-JP" sz="2400">
                <a:latin typeface="Arial" panose="020B0604020202020204" pitchFamily="34" charset="0"/>
                <a:cs typeface="Arial" panose="020B0604020202020204" pitchFamily="34" charset="0"/>
              </a:rPr>
              <a:t>45</a:t>
            </a:r>
            <a:r>
              <a:rPr lang="ja-JP" altLang="en-US" sz="2400">
                <a:latin typeface="Arial" panose="020B0604020202020204" pitchFamily="34" charset="0"/>
                <a:cs typeface="Arial" panose="020B0604020202020204" pitchFamily="34" charset="0"/>
              </a:rPr>
              <a:t>行目（</a:t>
            </a:r>
            <a:r>
              <a:rPr lang="en-US" altLang="ja-JP" sz="2400">
                <a:latin typeface="Arial" panose="020B0604020202020204" pitchFamily="34" charset="0"/>
                <a:cs typeface="Arial" panose="020B0604020202020204" pitchFamily="34" charset="0"/>
              </a:rPr>
              <a:t>0.6</a:t>
            </a:r>
            <a:r>
              <a:rPr lang="ja-JP" altLang="en-US" sz="2400">
                <a:latin typeface="Arial" panose="020B0604020202020204" pitchFamily="34" charset="0"/>
                <a:cs typeface="Arial" panose="020B0604020202020204" pitchFamily="34" charset="0"/>
              </a:rPr>
              <a:t>～</a:t>
            </a:r>
            <a:r>
              <a:rPr lang="en-US" altLang="ja-JP" sz="2400">
                <a:latin typeface="Arial" panose="020B0604020202020204" pitchFamily="34" charset="0"/>
                <a:cs typeface="Arial" panose="020B0604020202020204" pitchFamily="34" charset="0"/>
              </a:rPr>
              <a:t>0.7MeV</a:t>
            </a:r>
            <a:r>
              <a:rPr lang="ja-JP" altLang="en-US" sz="2400">
                <a:latin typeface="Arial" panose="020B0604020202020204" pitchFamily="34" charset="0"/>
                <a:cs typeface="Arial" panose="020B0604020202020204" pitchFamily="34" charset="0"/>
              </a:rPr>
              <a:t>）で確認</a:t>
            </a:r>
            <a:endParaRPr lang="en-US" altLang="ja-JP" sz="2400">
              <a:latin typeface="Arial" panose="020B0604020202020204" pitchFamily="34" charset="0"/>
              <a:cs typeface="Arial" panose="020B0604020202020204" pitchFamily="34" charset="0"/>
            </a:endParaRPr>
          </a:p>
        </p:txBody>
      </p:sp>
      <p:sp>
        <p:nvSpPr>
          <p:cNvPr id="15" name="テキスト ボックス 10"/>
          <p:cNvSpPr txBox="1">
            <a:spLocks noChangeArrowheads="1"/>
          </p:cNvSpPr>
          <p:nvPr/>
        </p:nvSpPr>
        <p:spPr bwMode="auto">
          <a:xfrm>
            <a:off x="4991100" y="5373688"/>
            <a:ext cx="35893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400">
                <a:solidFill>
                  <a:schemeClr val="accent2"/>
                </a:solidFill>
                <a:latin typeface="Arial" panose="020B0604020202020204" pitchFamily="34" charset="0"/>
                <a:cs typeface="Arial" panose="020B0604020202020204" pitchFamily="34" charset="0"/>
              </a:rPr>
              <a:t>透過エネルギースペクトル</a:t>
            </a:r>
            <a:endParaRPr lang="en-US" altLang="ja-JP" sz="2400">
              <a:solidFill>
                <a:schemeClr val="accent2"/>
              </a:solidFill>
              <a:latin typeface="Arial" panose="020B0604020202020204" pitchFamily="34" charset="0"/>
              <a:cs typeface="Arial" panose="020B0604020202020204" pitchFamily="34" charset="0"/>
            </a:endParaRPr>
          </a:p>
          <a:p>
            <a:pPr algn="ctr" eaLnBrk="1" hangingPunct="1">
              <a:spcBef>
                <a:spcPct val="0"/>
              </a:spcBef>
              <a:buFontTx/>
              <a:buNone/>
            </a:pPr>
            <a:r>
              <a:rPr lang="ja-JP" altLang="en-US" sz="2400">
                <a:solidFill>
                  <a:srgbClr val="FF0000"/>
                </a:solidFill>
                <a:latin typeface="Arial" panose="020B0604020202020204" pitchFamily="34" charset="0"/>
                <a:cs typeface="Arial" panose="020B0604020202020204" pitchFamily="34" charset="0"/>
              </a:rPr>
              <a:t>透過率</a:t>
            </a:r>
            <a:r>
              <a:rPr lang="en-US" altLang="ja-JP" sz="2400">
                <a:solidFill>
                  <a:srgbClr val="FF0000"/>
                </a:solidFill>
                <a:latin typeface="Arial" panose="020B0604020202020204" pitchFamily="34" charset="0"/>
                <a:cs typeface="Arial" panose="020B0604020202020204" pitchFamily="34" charset="0"/>
              </a:rPr>
              <a:t>0.009</a:t>
            </a:r>
          </a:p>
        </p:txBody>
      </p:sp>
      <p:sp>
        <p:nvSpPr>
          <p:cNvPr id="3" name="楕円 2"/>
          <p:cNvSpPr/>
          <p:nvPr/>
        </p:nvSpPr>
        <p:spPr>
          <a:xfrm>
            <a:off x="5292725" y="1984375"/>
            <a:ext cx="574675" cy="6477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正方形/長方形 3"/>
          <p:cNvSpPr>
            <a:spLocks noChangeArrowheads="1"/>
          </p:cNvSpPr>
          <p:nvPr/>
        </p:nvSpPr>
        <p:spPr bwMode="auto">
          <a:xfrm>
            <a:off x="5867400" y="2698750"/>
            <a:ext cx="20653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400">
                <a:solidFill>
                  <a:srgbClr val="FF0000"/>
                </a:solidFill>
                <a:latin typeface="Arial" panose="020B0604020202020204" pitchFamily="34" charset="0"/>
                <a:cs typeface="Arial" panose="020B0604020202020204" pitchFamily="34" charset="0"/>
              </a:rPr>
              <a:t>統計的に有意に</a:t>
            </a:r>
            <a:r>
              <a:rPr lang="en-US" altLang="ja-JP" sz="2400">
                <a:solidFill>
                  <a:srgbClr val="FF0000"/>
                </a:solidFill>
                <a:latin typeface="Arial" panose="020B0604020202020204" pitchFamily="34" charset="0"/>
                <a:cs typeface="Arial" panose="020B0604020202020204" pitchFamily="34" charset="0"/>
              </a:rPr>
              <a:t>0.01</a:t>
            </a:r>
            <a:r>
              <a:rPr lang="ja-JP" altLang="en-US" sz="2400">
                <a:solidFill>
                  <a:srgbClr val="FF0000"/>
                </a:solidFill>
                <a:latin typeface="Arial" panose="020B0604020202020204" pitchFamily="34" charset="0"/>
                <a:cs typeface="Arial" panose="020B0604020202020204" pitchFamily="34" charset="0"/>
              </a:rPr>
              <a:t>以下とは言えない</a:t>
            </a:r>
            <a:endParaRPr lang="en-US" altLang="ja-JP" sz="2400">
              <a:solidFill>
                <a:srgbClr val="FF0000"/>
              </a:solidFill>
              <a:latin typeface="Arial" panose="020B0604020202020204" pitchFamily="34" charset="0"/>
              <a:cs typeface="Arial" panose="020B0604020202020204" pitchFamily="34" charset="0"/>
            </a:endParaRPr>
          </a:p>
        </p:txBody>
      </p:sp>
      <p:cxnSp>
        <p:nvCxnSpPr>
          <p:cNvPr id="6" name="直線矢印コネクタ 5"/>
          <p:cNvCxnSpPr>
            <a:cxnSpLocks/>
            <a:stCxn id="3" idx="6"/>
            <a:endCxn id="4" idx="0"/>
          </p:cNvCxnSpPr>
          <p:nvPr/>
        </p:nvCxnSpPr>
        <p:spPr>
          <a:xfrm>
            <a:off x="5867400" y="2308225"/>
            <a:ext cx="1033463" cy="3905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18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48FD937-1B81-4325-AADD-853C10DF9BCF}"/>
              </a:ext>
            </a:extLst>
          </p:cNvPr>
          <p:cNvPicPr>
            <a:picLocks noChangeAspect="1"/>
          </p:cNvPicPr>
          <p:nvPr/>
        </p:nvPicPr>
        <p:blipFill rotWithShape="1">
          <a:blip r:embed="rId2"/>
          <a:srcRect l="6271" t="4311" r="8299" b="2612"/>
          <a:stretch/>
        </p:blipFill>
        <p:spPr>
          <a:xfrm>
            <a:off x="6196637" y="3949700"/>
            <a:ext cx="2721929" cy="2271157"/>
          </a:xfrm>
          <a:prstGeom prst="rect">
            <a:avLst/>
          </a:prstGeom>
        </p:spPr>
      </p:pic>
      <p:pic>
        <p:nvPicPr>
          <p:cNvPr id="19" name="図 18">
            <a:extLst>
              <a:ext uri="{FF2B5EF4-FFF2-40B4-BE49-F238E27FC236}">
                <a16:creationId xmlns:a16="http://schemas.microsoft.com/office/drawing/2014/main" id="{3051B855-DBCA-4B46-86A9-17CE3E38E4AD}"/>
              </a:ext>
            </a:extLst>
          </p:cNvPr>
          <p:cNvPicPr>
            <a:picLocks noChangeAspect="1"/>
          </p:cNvPicPr>
          <p:nvPr/>
        </p:nvPicPr>
        <p:blipFill rotWithShape="1">
          <a:blip r:embed="rId3"/>
          <a:srcRect l="4711" t="2726" r="8952" b="2726"/>
          <a:stretch/>
        </p:blipFill>
        <p:spPr>
          <a:xfrm>
            <a:off x="6196637" y="1599637"/>
            <a:ext cx="2686940" cy="2271713"/>
          </a:xfrm>
          <a:prstGeom prst="rect">
            <a:avLst/>
          </a:prstGeom>
        </p:spPr>
      </p:pic>
      <p:sp>
        <p:nvSpPr>
          <p:cNvPr id="19458" name="Rectangle 2"/>
          <p:cNvSpPr>
            <a:spLocks noGrp="1" noChangeArrowheads="1"/>
          </p:cNvSpPr>
          <p:nvPr>
            <p:ph type="title"/>
          </p:nvPr>
        </p:nvSpPr>
        <p:spPr>
          <a:xfrm>
            <a:off x="0" y="19050"/>
            <a:ext cx="9105900" cy="838200"/>
          </a:xfrm>
        </p:spPr>
        <p:txBody>
          <a:bodyPr/>
          <a:lstStyle/>
          <a:p>
            <a:pPr eaLnBrk="1" hangingPunct="1"/>
            <a:r>
              <a:rPr lang="ja-JP" altLang="en-US" sz="3800">
                <a:latin typeface="Arial" panose="020B0604020202020204" pitchFamily="34" charset="0"/>
                <a:cs typeface="Arial" panose="020B0604020202020204" pitchFamily="34" charset="0"/>
              </a:rPr>
              <a:t>ステップ８：統計的に正しい答えを得る</a:t>
            </a:r>
          </a:p>
        </p:txBody>
      </p:sp>
      <p:sp>
        <p:nvSpPr>
          <p:cNvPr id="19462"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Step 8</a:t>
            </a:r>
          </a:p>
        </p:txBody>
      </p:sp>
      <p:sp>
        <p:nvSpPr>
          <p:cNvPr id="19463" name="Rectangle 1039"/>
          <p:cNvSpPr>
            <a:spLocks noChangeArrowheads="1"/>
          </p:cNvSpPr>
          <p:nvPr/>
        </p:nvSpPr>
        <p:spPr bwMode="auto">
          <a:xfrm>
            <a:off x="563563" y="765175"/>
            <a:ext cx="79486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Arial" panose="020B0604020202020204" pitchFamily="34" charset="0"/>
              </a:rPr>
              <a:t>maxcas, maxbch, batch.out, istdev</a:t>
            </a:r>
            <a:r>
              <a:rPr lang="ja-JP" altLang="en-US" sz="2400">
                <a:solidFill>
                  <a:srgbClr val="000000"/>
                </a:solidFill>
                <a:latin typeface="Arial" panose="020B0604020202020204" pitchFamily="34" charset="0"/>
              </a:rPr>
              <a:t>などを駆使して，</a:t>
            </a:r>
            <a:endParaRPr lang="en-US" altLang="ja-JP" sz="2400">
              <a:solidFill>
                <a:srgbClr val="000000"/>
              </a:solidFill>
              <a:latin typeface="Arial" panose="020B0604020202020204" pitchFamily="34" charset="0"/>
            </a:endParaRPr>
          </a:p>
          <a:p>
            <a:pPr eaLnBrk="1" hangingPunct="1">
              <a:spcBef>
                <a:spcPct val="0"/>
              </a:spcBef>
              <a:buFontTx/>
              <a:buNone/>
            </a:pPr>
            <a:r>
              <a:rPr lang="ja-JP" altLang="en-US" sz="2400">
                <a:solidFill>
                  <a:srgbClr val="000000"/>
                </a:solidFill>
                <a:latin typeface="Arial" panose="020B0604020202020204" pitchFamily="34" charset="0"/>
              </a:rPr>
              <a:t>統計的に有意な差で透過率が</a:t>
            </a:r>
            <a:r>
              <a:rPr lang="en-US" altLang="ja-JP" sz="2400">
                <a:solidFill>
                  <a:srgbClr val="000000"/>
                </a:solidFill>
                <a:latin typeface="Arial" panose="020B0604020202020204" pitchFamily="34" charset="0"/>
              </a:rPr>
              <a:t>0.01</a:t>
            </a:r>
            <a:r>
              <a:rPr lang="ja-JP" altLang="en-US" sz="2400">
                <a:solidFill>
                  <a:srgbClr val="000000"/>
                </a:solidFill>
                <a:latin typeface="Arial" panose="020B0604020202020204" pitchFamily="34" charset="0"/>
              </a:rPr>
              <a:t>以下になる厚さを探す</a:t>
            </a:r>
          </a:p>
        </p:txBody>
      </p:sp>
      <p:sp>
        <p:nvSpPr>
          <p:cNvPr id="19464" name="Text Box 1031"/>
          <p:cNvSpPr txBox="1">
            <a:spLocks noChangeArrowheads="1"/>
          </p:cNvSpPr>
          <p:nvPr/>
        </p:nvSpPr>
        <p:spPr bwMode="auto">
          <a:xfrm>
            <a:off x="684213" y="1863725"/>
            <a:ext cx="4167187" cy="1338263"/>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latin typeface="Tahoma" panose="020B0604030504040204" pitchFamily="34" charset="0"/>
              </a:rPr>
              <a:t>     E</a:t>
            </a:r>
            <a:r>
              <a:rPr lang="pt-BR" altLang="ja-JP" sz="1400" baseline="-25000" dirty="0">
                <a:latin typeface="Tahoma" panose="020B0604030504040204" pitchFamily="34" charset="0"/>
              </a:rPr>
              <a:t>low</a:t>
            </a:r>
            <a:r>
              <a:rPr lang="pt-BR" altLang="ja-JP" sz="1400" dirty="0">
                <a:latin typeface="Tahoma" panose="020B0604030504040204" pitchFamily="34" charset="0"/>
              </a:rPr>
              <a:t>(MeV)     E</a:t>
            </a:r>
            <a:r>
              <a:rPr lang="pt-BR" altLang="ja-JP" sz="1400" baseline="-25000" dirty="0">
                <a:latin typeface="Tahoma" panose="020B0604030504040204" pitchFamily="34" charset="0"/>
              </a:rPr>
              <a:t>high</a:t>
            </a:r>
            <a:r>
              <a:rPr lang="pt-BR" altLang="ja-JP" sz="1400" dirty="0">
                <a:latin typeface="Tahoma" panose="020B0604030504040204" pitchFamily="34" charset="0"/>
              </a:rPr>
              <a:t>(MeV)         Photon      r.err</a:t>
            </a:r>
          </a:p>
          <a:p>
            <a:pPr eaLnBrk="1" hangingPunct="1">
              <a:spcBef>
                <a:spcPct val="0"/>
              </a:spcBef>
              <a:buFontTx/>
              <a:buNone/>
            </a:pPr>
            <a:r>
              <a:rPr lang="ja-JP" altLang="en-US" sz="1400" dirty="0">
                <a:latin typeface="Tahoma" panose="020B0604030504040204" pitchFamily="34" charset="0"/>
              </a:rPr>
              <a:t> </a:t>
            </a:r>
            <a:r>
              <a:rPr lang="en-US" altLang="ja-JP" sz="1400" dirty="0">
                <a:latin typeface="Tahoma" panose="020B0604030504040204" pitchFamily="34" charset="0"/>
              </a:rPr>
              <a:t> 2.0000E-01   3.0000E-01   0.0000E+00  0.0000</a:t>
            </a:r>
          </a:p>
          <a:p>
            <a:pPr eaLnBrk="1" hangingPunct="1">
              <a:spcBef>
                <a:spcPct val="0"/>
              </a:spcBef>
              <a:buFontTx/>
              <a:buNone/>
            </a:pPr>
            <a:r>
              <a:rPr lang="en-US" altLang="ja-JP" sz="1400" dirty="0">
                <a:latin typeface="Tahoma" panose="020B0604030504040204" pitchFamily="34" charset="0"/>
              </a:rPr>
              <a:t>  3.0000E-01   4.0000E-01   0.0000E+00  0.0000</a:t>
            </a:r>
          </a:p>
          <a:p>
            <a:pPr eaLnBrk="1" hangingPunct="1">
              <a:spcBef>
                <a:spcPct val="0"/>
              </a:spcBef>
              <a:buFontTx/>
              <a:buNone/>
            </a:pPr>
            <a:r>
              <a:rPr lang="en-US" altLang="ja-JP" sz="1400" dirty="0">
                <a:latin typeface="Tahoma" panose="020B0604030504040204" pitchFamily="34" charset="0"/>
              </a:rPr>
              <a:t>  4.0000E-01   5.0000E-01   1.5326E-03  0.7118</a:t>
            </a:r>
          </a:p>
          <a:p>
            <a:pPr eaLnBrk="1" hangingPunct="1">
              <a:spcBef>
                <a:spcPct val="0"/>
              </a:spcBef>
              <a:buFontTx/>
              <a:buNone/>
            </a:pPr>
            <a:r>
              <a:rPr lang="en-US" altLang="ja-JP" sz="1400" dirty="0">
                <a:latin typeface="Tahoma" panose="020B0604030504040204" pitchFamily="34" charset="0"/>
              </a:rPr>
              <a:t>  5.0000E-01   6.0000E-01   1.1820E-03  0.7078</a:t>
            </a:r>
          </a:p>
          <a:p>
            <a:pPr eaLnBrk="1" hangingPunct="1">
              <a:spcBef>
                <a:spcPct val="0"/>
              </a:spcBef>
              <a:buFontTx/>
              <a:buNone/>
            </a:pPr>
            <a:r>
              <a:rPr lang="en-US" altLang="ja-JP" sz="1400" dirty="0">
                <a:latin typeface="Tahoma" panose="020B0604030504040204" pitchFamily="34" charset="0"/>
              </a:rPr>
              <a:t>  6.0000E-01   7.0000E-01   9.1494E-03  0.2348</a:t>
            </a:r>
            <a:endParaRPr lang="pt-BR" altLang="ja-JP" sz="1400" dirty="0">
              <a:latin typeface="Tahoma" panose="020B0604030504040204" pitchFamily="34" charset="0"/>
            </a:endParaRPr>
          </a:p>
        </p:txBody>
      </p:sp>
      <p:sp>
        <p:nvSpPr>
          <p:cNvPr id="19465" name="テキスト ボックス 2"/>
          <p:cNvSpPr txBox="1">
            <a:spLocks noChangeArrowheads="1"/>
          </p:cNvSpPr>
          <p:nvPr/>
        </p:nvSpPr>
        <p:spPr bwMode="auto">
          <a:xfrm>
            <a:off x="247650" y="3225800"/>
            <a:ext cx="58054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a:solidFill>
                  <a:srgbClr val="FF0000"/>
                </a:solidFill>
                <a:latin typeface="Arial" panose="020B0604020202020204" pitchFamily="34" charset="0"/>
                <a:cs typeface="Arial" panose="020B0604020202020204" pitchFamily="34" charset="0"/>
              </a:rPr>
              <a:t>cross.out</a:t>
            </a:r>
            <a:r>
              <a:rPr lang="ja-JP" altLang="en-US" sz="1800">
                <a:solidFill>
                  <a:srgbClr val="FF0000"/>
                </a:solidFill>
                <a:latin typeface="Arial" panose="020B0604020202020204" pitchFamily="34" charset="0"/>
                <a:cs typeface="Arial" panose="020B0604020202020204" pitchFamily="34" charset="0"/>
              </a:rPr>
              <a:t>の</a:t>
            </a:r>
            <a:r>
              <a:rPr lang="en-US" altLang="ja-JP" sz="1800">
                <a:solidFill>
                  <a:srgbClr val="FF0000"/>
                </a:solidFill>
                <a:latin typeface="Arial" panose="020B0604020202020204" pitchFamily="34" charset="0"/>
                <a:cs typeface="Arial" panose="020B0604020202020204" pitchFamily="34" charset="0"/>
              </a:rPr>
              <a:t>45</a:t>
            </a:r>
            <a:r>
              <a:rPr lang="ja-JP" altLang="en-US" sz="1800">
                <a:solidFill>
                  <a:srgbClr val="FF0000"/>
                </a:solidFill>
                <a:latin typeface="Arial" panose="020B0604020202020204" pitchFamily="34" charset="0"/>
                <a:cs typeface="Arial" panose="020B0604020202020204" pitchFamily="34" charset="0"/>
              </a:rPr>
              <a:t>行目に透過率と統計誤差が出力されている</a:t>
            </a:r>
            <a:endParaRPr lang="en-US" altLang="ja-JP" sz="1800">
              <a:solidFill>
                <a:srgbClr val="FF0000"/>
              </a:solidFill>
              <a:latin typeface="Arial" panose="020B0604020202020204" pitchFamily="34" charset="0"/>
              <a:cs typeface="Arial" panose="020B0604020202020204" pitchFamily="34" charset="0"/>
            </a:endParaRPr>
          </a:p>
          <a:p>
            <a:pPr eaLnBrk="1" hangingPunct="1">
              <a:spcBef>
                <a:spcPct val="0"/>
              </a:spcBef>
              <a:buFontTx/>
              <a:buNone/>
            </a:pPr>
            <a:r>
              <a:rPr lang="ja-JP" altLang="en-US" sz="1800">
                <a:solidFill>
                  <a:srgbClr val="FF0000"/>
                </a:solidFill>
                <a:latin typeface="Arial" panose="020B0604020202020204" pitchFamily="34" charset="0"/>
                <a:cs typeface="Arial" panose="020B0604020202020204" pitchFamily="34" charset="0"/>
              </a:rPr>
              <a:t>統計誤差を考えると，透過率が</a:t>
            </a:r>
            <a:r>
              <a:rPr lang="en-US" altLang="ja-JP" sz="1800">
                <a:solidFill>
                  <a:srgbClr val="FF0000"/>
                </a:solidFill>
                <a:latin typeface="Arial" panose="020B0604020202020204" pitchFamily="34" charset="0"/>
                <a:cs typeface="Arial" panose="020B0604020202020204" pitchFamily="34" charset="0"/>
              </a:rPr>
              <a:t>0.01</a:t>
            </a:r>
            <a:r>
              <a:rPr lang="ja-JP" altLang="en-US" sz="1800">
                <a:solidFill>
                  <a:srgbClr val="FF0000"/>
                </a:solidFill>
                <a:latin typeface="Arial" panose="020B0604020202020204" pitchFamily="34" charset="0"/>
                <a:cs typeface="Arial" panose="020B0604020202020204" pitchFamily="34" charset="0"/>
              </a:rPr>
              <a:t>以下とは言えない</a:t>
            </a:r>
          </a:p>
        </p:txBody>
      </p:sp>
      <p:sp>
        <p:nvSpPr>
          <p:cNvPr id="19466" name="Line 60"/>
          <p:cNvSpPr>
            <a:spLocks noChangeShapeType="1"/>
          </p:cNvSpPr>
          <p:nvPr/>
        </p:nvSpPr>
        <p:spPr bwMode="auto">
          <a:xfrm flipV="1">
            <a:off x="830263" y="3167063"/>
            <a:ext cx="3870325" cy="1587"/>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 name="Text Box 1031"/>
          <p:cNvSpPr txBox="1">
            <a:spLocks noChangeArrowheads="1"/>
          </p:cNvSpPr>
          <p:nvPr/>
        </p:nvSpPr>
        <p:spPr bwMode="auto">
          <a:xfrm>
            <a:off x="652463" y="4332288"/>
            <a:ext cx="4198937" cy="1223962"/>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dirty="0">
                <a:latin typeface="Tahoma" panose="020B0604030504040204" pitchFamily="34" charset="0"/>
              </a:rPr>
              <a:t>   2.0000E-01   3.0000E-01   8.2373E-05  0.5927</a:t>
            </a:r>
          </a:p>
          <a:p>
            <a:pPr eaLnBrk="1" hangingPunct="1">
              <a:spcBef>
                <a:spcPct val="0"/>
              </a:spcBef>
              <a:buFontTx/>
              <a:buNone/>
            </a:pPr>
            <a:r>
              <a:rPr lang="en-US" altLang="ja-JP" sz="1400" dirty="0">
                <a:latin typeface="Tahoma" panose="020B0604030504040204" pitchFamily="34" charset="0"/>
              </a:rPr>
              <a:t>   3.0000E-01   4.0000E-01   8.0646E-04  0.2499</a:t>
            </a:r>
          </a:p>
          <a:p>
            <a:pPr eaLnBrk="1" hangingPunct="1">
              <a:spcBef>
                <a:spcPct val="0"/>
              </a:spcBef>
              <a:buFontTx/>
              <a:buNone/>
            </a:pPr>
            <a:r>
              <a:rPr lang="en-US" altLang="ja-JP" sz="1400" dirty="0">
                <a:latin typeface="Tahoma" panose="020B0604030504040204" pitchFamily="34" charset="0"/>
              </a:rPr>
              <a:t>   4.0000E-01   5.0000E-01   1.4322E-03  0.1340</a:t>
            </a:r>
          </a:p>
          <a:p>
            <a:pPr eaLnBrk="1" hangingPunct="1">
              <a:spcBef>
                <a:spcPct val="0"/>
              </a:spcBef>
              <a:buFontTx/>
              <a:buNone/>
            </a:pPr>
            <a:r>
              <a:rPr lang="en-US" altLang="ja-JP" sz="1400" dirty="0">
                <a:latin typeface="Tahoma" panose="020B0604030504040204" pitchFamily="34" charset="0"/>
              </a:rPr>
              <a:t>   5.0000E-01   6.0000E-01   2.9153E-03  0.0810</a:t>
            </a:r>
          </a:p>
          <a:p>
            <a:pPr eaLnBrk="1" hangingPunct="1">
              <a:spcBef>
                <a:spcPct val="0"/>
              </a:spcBef>
              <a:buFontTx/>
              <a:buNone/>
            </a:pPr>
            <a:r>
              <a:rPr lang="en-US" altLang="ja-JP" sz="1400" dirty="0">
                <a:latin typeface="Tahoma" panose="020B0604030504040204" pitchFamily="34" charset="0"/>
              </a:rPr>
              <a:t>   6.0000E-01   7.0000E-01   9.5912E-03  0.0406</a:t>
            </a:r>
            <a:endParaRPr lang="pt-BR" altLang="ja-JP" sz="1400" dirty="0">
              <a:latin typeface="Tahoma" panose="020B0604030504040204" pitchFamily="34" charset="0"/>
            </a:endParaRPr>
          </a:p>
        </p:txBody>
      </p:sp>
      <p:sp>
        <p:nvSpPr>
          <p:cNvPr id="29" name="テキスト ボックス 28"/>
          <p:cNvSpPr txBox="1">
            <a:spLocks noChangeArrowheads="1"/>
          </p:cNvSpPr>
          <p:nvPr/>
        </p:nvSpPr>
        <p:spPr bwMode="auto">
          <a:xfrm>
            <a:off x="141288" y="5851525"/>
            <a:ext cx="59073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dirty="0">
                <a:solidFill>
                  <a:srgbClr val="FF0000"/>
                </a:solidFill>
                <a:latin typeface="Arial" panose="020B0604020202020204" pitchFamily="34" charset="0"/>
                <a:cs typeface="Arial" panose="020B0604020202020204" pitchFamily="34" charset="0"/>
              </a:rPr>
              <a:t>0.00959 ± 4.06%</a:t>
            </a:r>
            <a:r>
              <a:rPr lang="ja-JP" altLang="en-US" sz="1800" dirty="0">
                <a:solidFill>
                  <a:srgbClr val="FF0000"/>
                </a:solidFill>
                <a:latin typeface="Arial" panose="020B0604020202020204" pitchFamily="34" charset="0"/>
                <a:cs typeface="Arial" panose="020B0604020202020204" pitchFamily="34" charset="0"/>
              </a:rPr>
              <a:t>なので，透過率が</a:t>
            </a:r>
            <a:r>
              <a:rPr lang="en-US" altLang="ja-JP" sz="1800" dirty="0">
                <a:solidFill>
                  <a:srgbClr val="FF0000"/>
                </a:solidFill>
                <a:latin typeface="Arial" panose="020B0604020202020204" pitchFamily="34" charset="0"/>
                <a:cs typeface="Arial" panose="020B0604020202020204" pitchFamily="34" charset="0"/>
              </a:rPr>
              <a:t>0.01</a:t>
            </a:r>
            <a:r>
              <a:rPr lang="ja-JP" altLang="en-US" sz="1800" dirty="0">
                <a:solidFill>
                  <a:srgbClr val="FF0000"/>
                </a:solidFill>
                <a:latin typeface="Arial" panose="020B0604020202020204" pitchFamily="34" charset="0"/>
                <a:cs typeface="Arial" panose="020B0604020202020204" pitchFamily="34" charset="0"/>
              </a:rPr>
              <a:t>以下と考えてよい</a:t>
            </a:r>
          </a:p>
        </p:txBody>
      </p:sp>
      <p:sp>
        <p:nvSpPr>
          <p:cNvPr id="30" name="Line 61"/>
          <p:cNvSpPr>
            <a:spLocks noChangeShapeType="1"/>
          </p:cNvSpPr>
          <p:nvPr/>
        </p:nvSpPr>
        <p:spPr bwMode="auto">
          <a:xfrm flipV="1">
            <a:off x="3779838" y="5457825"/>
            <a:ext cx="0" cy="3937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1" name="Line 61"/>
          <p:cNvSpPr>
            <a:spLocks noChangeShapeType="1"/>
          </p:cNvSpPr>
          <p:nvPr/>
        </p:nvSpPr>
        <p:spPr bwMode="auto">
          <a:xfrm flipH="1">
            <a:off x="2981325" y="5465763"/>
            <a:ext cx="1584325"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71" name="テキスト ボックス 2"/>
          <p:cNvSpPr txBox="1">
            <a:spLocks noChangeArrowheads="1"/>
          </p:cNvSpPr>
          <p:nvPr/>
        </p:nvSpPr>
        <p:spPr bwMode="auto">
          <a:xfrm>
            <a:off x="141288" y="1493838"/>
            <a:ext cx="5003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dirty="0">
                <a:solidFill>
                  <a:srgbClr val="0000FF"/>
                </a:solidFill>
                <a:latin typeface="Arial" panose="020B0604020202020204" pitchFamily="34" charset="0"/>
                <a:cs typeface="Arial" panose="020B0604020202020204" pitchFamily="34" charset="0"/>
              </a:rPr>
              <a:t>厚さ</a:t>
            </a:r>
            <a:r>
              <a:rPr lang="en-US" altLang="ja-JP" sz="1800" dirty="0">
                <a:solidFill>
                  <a:srgbClr val="0000FF"/>
                </a:solidFill>
                <a:latin typeface="Arial" panose="020B0604020202020204" pitchFamily="34" charset="0"/>
                <a:cs typeface="Arial" panose="020B0604020202020204" pitchFamily="34" charset="0"/>
              </a:rPr>
              <a:t>4.4</a:t>
            </a:r>
            <a:r>
              <a:rPr lang="ja-JP" altLang="en-US" sz="1800" dirty="0">
                <a:solidFill>
                  <a:srgbClr val="0000FF"/>
                </a:solidFill>
                <a:latin typeface="Arial" panose="020B0604020202020204" pitchFamily="34" charset="0"/>
                <a:cs typeface="Arial" panose="020B0604020202020204" pitchFamily="34" charset="0"/>
              </a:rPr>
              <a:t>ｃｍ，</a:t>
            </a:r>
            <a:r>
              <a:rPr lang="en-US" altLang="ja-JP" sz="1800" dirty="0" err="1">
                <a:solidFill>
                  <a:srgbClr val="0000FF"/>
                </a:solidFill>
                <a:latin typeface="Arial" panose="020B0604020202020204" pitchFamily="34" charset="0"/>
                <a:cs typeface="Arial" panose="020B0604020202020204" pitchFamily="34" charset="0"/>
              </a:rPr>
              <a:t>maxcas</a:t>
            </a:r>
            <a:r>
              <a:rPr lang="en-US" altLang="ja-JP" sz="1800" dirty="0">
                <a:solidFill>
                  <a:srgbClr val="0000FF"/>
                </a:solidFill>
                <a:latin typeface="Arial" panose="020B0604020202020204" pitchFamily="34" charset="0"/>
                <a:cs typeface="Arial" panose="020B0604020202020204" pitchFamily="34" charset="0"/>
              </a:rPr>
              <a:t> = 2000, </a:t>
            </a:r>
            <a:r>
              <a:rPr lang="en-US" altLang="ja-JP" sz="1800" dirty="0" err="1">
                <a:solidFill>
                  <a:srgbClr val="0000FF"/>
                </a:solidFill>
                <a:latin typeface="Arial" panose="020B0604020202020204" pitchFamily="34" charset="0"/>
                <a:cs typeface="Arial" panose="020B0604020202020204" pitchFamily="34" charset="0"/>
              </a:rPr>
              <a:t>maxbch</a:t>
            </a:r>
            <a:r>
              <a:rPr lang="en-US" altLang="ja-JP" sz="1800" dirty="0">
                <a:solidFill>
                  <a:srgbClr val="0000FF"/>
                </a:solidFill>
                <a:latin typeface="Arial" panose="020B0604020202020204" pitchFamily="34" charset="0"/>
                <a:cs typeface="Arial" panose="020B0604020202020204" pitchFamily="34" charset="0"/>
              </a:rPr>
              <a:t> = 1</a:t>
            </a:r>
            <a:r>
              <a:rPr lang="ja-JP" altLang="en-US" sz="1800" dirty="0">
                <a:solidFill>
                  <a:srgbClr val="0000FF"/>
                </a:solidFill>
                <a:latin typeface="Arial" panose="020B0604020202020204" pitchFamily="34" charset="0"/>
                <a:cs typeface="Arial" panose="020B0604020202020204" pitchFamily="34" charset="0"/>
              </a:rPr>
              <a:t>の場合</a:t>
            </a:r>
          </a:p>
        </p:txBody>
      </p:sp>
      <p:sp>
        <p:nvSpPr>
          <p:cNvPr id="18" name="テキスト ボックス 2"/>
          <p:cNvSpPr txBox="1">
            <a:spLocks noChangeArrowheads="1"/>
          </p:cNvSpPr>
          <p:nvPr/>
        </p:nvSpPr>
        <p:spPr bwMode="auto">
          <a:xfrm>
            <a:off x="123825" y="3951288"/>
            <a:ext cx="5121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dirty="0">
                <a:solidFill>
                  <a:srgbClr val="0000FF"/>
                </a:solidFill>
                <a:latin typeface="Arial" panose="020B0604020202020204" pitchFamily="34" charset="0"/>
                <a:cs typeface="Arial" panose="020B0604020202020204" pitchFamily="34" charset="0"/>
              </a:rPr>
              <a:t>厚さ</a:t>
            </a:r>
            <a:r>
              <a:rPr lang="en-US" altLang="ja-JP" sz="1800" dirty="0">
                <a:solidFill>
                  <a:srgbClr val="0000FF"/>
                </a:solidFill>
                <a:latin typeface="Arial" panose="020B0604020202020204" pitchFamily="34" charset="0"/>
                <a:cs typeface="Arial" panose="020B0604020202020204" pitchFamily="34" charset="0"/>
              </a:rPr>
              <a:t>4.2cm</a:t>
            </a:r>
            <a:r>
              <a:rPr lang="ja-JP" altLang="en-US" sz="1800" dirty="0" err="1">
                <a:solidFill>
                  <a:srgbClr val="0000FF"/>
                </a:solidFill>
                <a:latin typeface="Arial" panose="020B0604020202020204" pitchFamily="34" charset="0"/>
                <a:cs typeface="Arial" panose="020B0604020202020204" pitchFamily="34" charset="0"/>
              </a:rPr>
              <a:t>，</a:t>
            </a:r>
            <a:r>
              <a:rPr lang="en-US" altLang="ja-JP" sz="1800" dirty="0" err="1">
                <a:solidFill>
                  <a:srgbClr val="0000FF"/>
                </a:solidFill>
                <a:latin typeface="Arial" panose="020B0604020202020204" pitchFamily="34" charset="0"/>
                <a:cs typeface="Arial" panose="020B0604020202020204" pitchFamily="34" charset="0"/>
              </a:rPr>
              <a:t>maxcas</a:t>
            </a:r>
            <a:r>
              <a:rPr lang="en-US" altLang="ja-JP" sz="1800" dirty="0">
                <a:solidFill>
                  <a:srgbClr val="0000FF"/>
                </a:solidFill>
                <a:latin typeface="Arial" panose="020B0604020202020204" pitchFamily="34" charset="0"/>
                <a:cs typeface="Arial" panose="020B0604020202020204" pitchFamily="34" charset="0"/>
              </a:rPr>
              <a:t> = 2000, </a:t>
            </a:r>
            <a:r>
              <a:rPr lang="en-US" altLang="ja-JP" sz="1800" dirty="0" err="1">
                <a:solidFill>
                  <a:srgbClr val="0000FF"/>
                </a:solidFill>
                <a:latin typeface="Arial" panose="020B0604020202020204" pitchFamily="34" charset="0"/>
                <a:cs typeface="Arial" panose="020B0604020202020204" pitchFamily="34" charset="0"/>
              </a:rPr>
              <a:t>maxbch</a:t>
            </a:r>
            <a:r>
              <a:rPr lang="en-US" altLang="ja-JP" sz="1800" dirty="0">
                <a:solidFill>
                  <a:srgbClr val="0000FF"/>
                </a:solidFill>
                <a:latin typeface="Arial" panose="020B0604020202020204" pitchFamily="34" charset="0"/>
                <a:cs typeface="Arial" panose="020B0604020202020204" pitchFamily="34" charset="0"/>
              </a:rPr>
              <a:t> </a:t>
            </a:r>
            <a:r>
              <a:rPr lang="en-US" altLang="ja-JP" sz="1800">
                <a:solidFill>
                  <a:srgbClr val="0000FF"/>
                </a:solidFill>
                <a:latin typeface="Arial" panose="020B0604020202020204" pitchFamily="34" charset="0"/>
                <a:cs typeface="Arial" panose="020B0604020202020204" pitchFamily="34" charset="0"/>
              </a:rPr>
              <a:t>= 32</a:t>
            </a:r>
            <a:r>
              <a:rPr lang="ja-JP" altLang="en-US" sz="1800" dirty="0">
                <a:solidFill>
                  <a:srgbClr val="0000FF"/>
                </a:solidFill>
                <a:latin typeface="Arial" panose="020B0604020202020204" pitchFamily="34" charset="0"/>
                <a:cs typeface="Arial" panose="020B0604020202020204" pitchFamily="34" charset="0"/>
              </a:rPr>
              <a:t>の場合</a:t>
            </a:r>
          </a:p>
        </p:txBody>
      </p:sp>
    </p:spTree>
    <p:extLst>
      <p:ext uri="{BB962C8B-B14F-4D97-AF65-F5344CB8AC3E}">
        <p14:creationId xmlns:p14="http://schemas.microsoft.com/office/powerpoint/2010/main" val="3744813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p:bldP spid="30" grpId="0" animBg="1"/>
      <p:bldP spid="31"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11FCEB43-FFD7-40A9-A0F6-8CB68553420B}"/>
              </a:ext>
            </a:extLst>
          </p:cNvPr>
          <p:cNvPicPr>
            <a:picLocks noChangeAspect="1"/>
          </p:cNvPicPr>
          <p:nvPr/>
        </p:nvPicPr>
        <p:blipFill rotWithShape="1">
          <a:blip r:embed="rId2"/>
          <a:srcRect l="2585" t="4510" r="8992" b="2414"/>
          <a:stretch/>
        </p:blipFill>
        <p:spPr>
          <a:xfrm>
            <a:off x="69703" y="1681163"/>
            <a:ext cx="4095897" cy="3522206"/>
          </a:xfrm>
          <a:prstGeom prst="rect">
            <a:avLst/>
          </a:prstGeom>
        </p:spPr>
      </p:pic>
      <p:pic>
        <p:nvPicPr>
          <p:cNvPr id="3" name="図 2">
            <a:extLst>
              <a:ext uri="{FF2B5EF4-FFF2-40B4-BE49-F238E27FC236}">
                <a16:creationId xmlns:a16="http://schemas.microsoft.com/office/drawing/2014/main" id="{BE484053-6689-4769-8455-EFBCBBCD46E5}"/>
              </a:ext>
            </a:extLst>
          </p:cNvPr>
          <p:cNvPicPr>
            <a:picLocks noChangeAspect="1"/>
          </p:cNvPicPr>
          <p:nvPr/>
        </p:nvPicPr>
        <p:blipFill rotWithShape="1">
          <a:blip r:embed="rId3"/>
          <a:srcRect l="3078" t="3644" r="6278" b="4857"/>
          <a:stretch/>
        </p:blipFill>
        <p:spPr>
          <a:xfrm>
            <a:off x="4247103" y="1697103"/>
            <a:ext cx="4848872" cy="3265355"/>
          </a:xfrm>
          <a:prstGeom prst="rect">
            <a:avLst/>
          </a:prstGeom>
        </p:spPr>
      </p:pic>
      <p:sp>
        <p:nvSpPr>
          <p:cNvPr id="20482" name="Rectangle 2"/>
          <p:cNvSpPr>
            <a:spLocks noGrp="1" noChangeArrowheads="1"/>
          </p:cNvSpPr>
          <p:nvPr>
            <p:ph type="title"/>
          </p:nvPr>
        </p:nvSpPr>
        <p:spPr>
          <a:xfrm>
            <a:off x="0" y="19050"/>
            <a:ext cx="9144000" cy="838200"/>
          </a:xfrm>
        </p:spPr>
        <p:txBody>
          <a:bodyPr/>
          <a:lstStyle/>
          <a:p>
            <a:pPr eaLnBrk="1" hangingPunct="1"/>
            <a:r>
              <a:rPr lang="ja-JP" altLang="en-US">
                <a:latin typeface="Arial" panose="020B0604020202020204" pitchFamily="34" charset="0"/>
                <a:cs typeface="Arial" panose="020B0604020202020204" pitchFamily="34" charset="0"/>
              </a:rPr>
              <a:t>ステップ９：中性子入射の場合は？</a:t>
            </a:r>
          </a:p>
        </p:txBody>
      </p:sp>
      <p:sp>
        <p:nvSpPr>
          <p:cNvPr id="20486"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Step 9</a:t>
            </a:r>
          </a:p>
        </p:txBody>
      </p:sp>
      <p:sp>
        <p:nvSpPr>
          <p:cNvPr id="16391" name="テキスト ボックス 10"/>
          <p:cNvSpPr txBox="1">
            <a:spLocks noChangeArrowheads="1"/>
          </p:cNvSpPr>
          <p:nvPr/>
        </p:nvSpPr>
        <p:spPr bwMode="auto">
          <a:xfrm>
            <a:off x="541338" y="5157788"/>
            <a:ext cx="3311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400">
                <a:solidFill>
                  <a:schemeClr val="accent2"/>
                </a:solidFill>
                <a:latin typeface="Arial" panose="020B0604020202020204" pitchFamily="34" charset="0"/>
                <a:cs typeface="Arial" panose="020B0604020202020204" pitchFamily="34" charset="0"/>
              </a:rPr>
              <a:t>中性子フラックス</a:t>
            </a:r>
            <a:endParaRPr lang="en-US" altLang="ja-JP" sz="2400">
              <a:solidFill>
                <a:schemeClr val="accent2"/>
              </a:solidFill>
              <a:latin typeface="Arial" panose="020B0604020202020204" pitchFamily="34" charset="0"/>
              <a:cs typeface="Arial" panose="020B0604020202020204" pitchFamily="34" charset="0"/>
            </a:endParaRPr>
          </a:p>
          <a:p>
            <a:pPr algn="ctr" eaLnBrk="1" hangingPunct="1">
              <a:spcBef>
                <a:spcPct val="0"/>
              </a:spcBef>
              <a:buFontTx/>
              <a:buNone/>
            </a:pPr>
            <a:r>
              <a:rPr lang="ja-JP" altLang="en-US" sz="2400">
                <a:solidFill>
                  <a:srgbClr val="FF0000"/>
                </a:solidFill>
                <a:latin typeface="Arial" panose="020B0604020202020204" pitchFamily="34" charset="0"/>
                <a:cs typeface="Arial" panose="020B0604020202020204" pitchFamily="34" charset="0"/>
              </a:rPr>
              <a:t>ほとんど遮へいできない</a:t>
            </a:r>
            <a:endParaRPr lang="en-US" altLang="ja-JP" sz="2400">
              <a:solidFill>
                <a:srgbClr val="FF0000"/>
              </a:solidFill>
              <a:latin typeface="Arial" panose="020B0604020202020204" pitchFamily="34" charset="0"/>
              <a:cs typeface="Arial" panose="020B0604020202020204" pitchFamily="34" charset="0"/>
            </a:endParaRPr>
          </a:p>
        </p:txBody>
      </p:sp>
      <p:sp>
        <p:nvSpPr>
          <p:cNvPr id="20488" name="テキスト ボックス 10"/>
          <p:cNvSpPr txBox="1">
            <a:spLocks noChangeArrowheads="1"/>
          </p:cNvSpPr>
          <p:nvPr/>
        </p:nvSpPr>
        <p:spPr bwMode="auto">
          <a:xfrm>
            <a:off x="352425" y="820738"/>
            <a:ext cx="8401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 typeface="Times New Roman" panose="02020603050405020304" pitchFamily="18" charset="0"/>
              <a:buAutoNum type="arabicPeriod"/>
            </a:pPr>
            <a:r>
              <a:rPr lang="ja-JP" altLang="en-US" sz="2400">
                <a:latin typeface="Arial" panose="020B0604020202020204" pitchFamily="34" charset="0"/>
                <a:cs typeface="Arial" panose="020B0604020202020204" pitchFamily="34" charset="0"/>
              </a:rPr>
              <a:t>入射粒子を</a:t>
            </a:r>
            <a:r>
              <a:rPr lang="en-US" altLang="ja-JP" sz="2400">
                <a:latin typeface="Arial" panose="020B0604020202020204" pitchFamily="34" charset="0"/>
                <a:cs typeface="Arial" panose="020B0604020202020204" pitchFamily="34" charset="0"/>
              </a:rPr>
              <a:t>γ</a:t>
            </a:r>
            <a:r>
              <a:rPr lang="ja-JP" altLang="en-US" sz="2400">
                <a:latin typeface="Arial" panose="020B0604020202020204" pitchFamily="34" charset="0"/>
                <a:cs typeface="Arial" panose="020B0604020202020204" pitchFamily="34" charset="0"/>
              </a:rPr>
              <a:t>線から</a:t>
            </a:r>
            <a:r>
              <a:rPr lang="en-US" altLang="ja-JP" sz="2400">
                <a:latin typeface="Arial" panose="020B0604020202020204" pitchFamily="34" charset="0"/>
                <a:cs typeface="Arial" panose="020B0604020202020204" pitchFamily="34" charset="0"/>
              </a:rPr>
              <a:t>1.0MeV</a:t>
            </a:r>
            <a:r>
              <a:rPr lang="ja-JP" altLang="en-US" sz="2400">
                <a:latin typeface="Arial" panose="020B0604020202020204" pitchFamily="34" charset="0"/>
                <a:cs typeface="Arial" panose="020B0604020202020204" pitchFamily="34" charset="0"/>
              </a:rPr>
              <a:t>の中性子（</a:t>
            </a:r>
            <a:r>
              <a:rPr lang="en-US" altLang="ja-JP" sz="2400">
                <a:latin typeface="Arial" panose="020B0604020202020204" pitchFamily="34" charset="0"/>
                <a:cs typeface="Arial" panose="020B0604020202020204" pitchFamily="34" charset="0"/>
              </a:rPr>
              <a:t>=neutron</a:t>
            </a:r>
            <a:r>
              <a:rPr lang="ja-JP" altLang="en-US" sz="2400">
                <a:latin typeface="Arial" panose="020B0604020202020204" pitchFamily="34" charset="0"/>
                <a:cs typeface="Arial" panose="020B0604020202020204" pitchFamily="34" charset="0"/>
              </a:rPr>
              <a:t>）に変更する</a:t>
            </a:r>
            <a:endParaRPr lang="en-US" altLang="ja-JP" sz="2400">
              <a:latin typeface="Arial" panose="020B0604020202020204" pitchFamily="34" charset="0"/>
              <a:cs typeface="Arial" panose="020B0604020202020204" pitchFamily="34" charset="0"/>
            </a:endParaRPr>
          </a:p>
          <a:p>
            <a:pPr eaLnBrk="1" hangingPunct="1">
              <a:spcBef>
                <a:spcPct val="0"/>
              </a:spcBef>
              <a:buFont typeface="Times New Roman" panose="02020603050405020304" pitchFamily="18" charset="0"/>
              <a:buAutoNum type="arabicPeriod"/>
            </a:pPr>
            <a:r>
              <a:rPr lang="en-US" altLang="ja-JP" sz="2400">
                <a:latin typeface="Arial" panose="020B0604020202020204" pitchFamily="34" charset="0"/>
                <a:cs typeface="Arial" panose="020B0604020202020204" pitchFamily="34" charset="0"/>
              </a:rPr>
              <a:t>maxbch</a:t>
            </a:r>
            <a:r>
              <a:rPr lang="ja-JP" altLang="en-US" sz="2400">
                <a:latin typeface="Arial" panose="020B0604020202020204" pitchFamily="34" charset="0"/>
                <a:cs typeface="Arial" panose="020B0604020202020204" pitchFamily="34" charset="0"/>
              </a:rPr>
              <a:t>を</a:t>
            </a:r>
            <a:r>
              <a:rPr lang="en-US" altLang="ja-JP" sz="2400">
                <a:latin typeface="Arial" panose="020B0604020202020204" pitchFamily="34" charset="0"/>
                <a:cs typeface="Arial" panose="020B0604020202020204" pitchFamily="34" charset="0"/>
              </a:rPr>
              <a:t>3</a:t>
            </a:r>
            <a:r>
              <a:rPr lang="ja-JP" altLang="en-US" sz="2400">
                <a:latin typeface="Arial" panose="020B0604020202020204" pitchFamily="34" charset="0"/>
                <a:cs typeface="Arial" panose="020B0604020202020204" pitchFamily="34" charset="0"/>
              </a:rPr>
              <a:t>に変更</a:t>
            </a:r>
            <a:endParaRPr lang="en-US" altLang="ja-JP" sz="2400">
              <a:latin typeface="Arial" panose="020B0604020202020204" pitchFamily="34" charset="0"/>
              <a:cs typeface="Arial" panose="020B0604020202020204" pitchFamily="34" charset="0"/>
            </a:endParaRPr>
          </a:p>
        </p:txBody>
      </p:sp>
      <p:sp>
        <p:nvSpPr>
          <p:cNvPr id="16393" name="テキスト ボックス 10"/>
          <p:cNvSpPr txBox="1">
            <a:spLocks noChangeArrowheads="1"/>
          </p:cNvSpPr>
          <p:nvPr/>
        </p:nvSpPr>
        <p:spPr bwMode="auto">
          <a:xfrm>
            <a:off x="4602163" y="5100638"/>
            <a:ext cx="4124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400">
                <a:solidFill>
                  <a:schemeClr val="accent2"/>
                </a:solidFill>
                <a:latin typeface="Arial" panose="020B0604020202020204" pitchFamily="34" charset="0"/>
                <a:cs typeface="Arial" panose="020B0604020202020204" pitchFamily="34" charset="0"/>
              </a:rPr>
              <a:t>透過エネルギースペクトル</a:t>
            </a:r>
            <a:endParaRPr lang="en-US" altLang="ja-JP" sz="2400">
              <a:solidFill>
                <a:schemeClr val="accent2"/>
              </a:solidFill>
              <a:latin typeface="Arial" panose="020B0604020202020204" pitchFamily="34" charset="0"/>
              <a:cs typeface="Arial" panose="020B0604020202020204" pitchFamily="34" charset="0"/>
            </a:endParaRPr>
          </a:p>
          <a:p>
            <a:pPr algn="ctr" eaLnBrk="1" hangingPunct="1">
              <a:spcBef>
                <a:spcPct val="0"/>
              </a:spcBef>
              <a:buFontTx/>
              <a:buNone/>
            </a:pPr>
            <a:r>
              <a:rPr lang="ja-JP" altLang="en-US" sz="2400">
                <a:solidFill>
                  <a:srgbClr val="FF0000"/>
                </a:solidFill>
                <a:latin typeface="Arial" panose="020B0604020202020204" pitchFamily="34" charset="0"/>
                <a:cs typeface="Arial" panose="020B0604020202020204" pitchFamily="34" charset="0"/>
              </a:rPr>
              <a:t>ほとんど散乱せずに</a:t>
            </a:r>
            <a:endParaRPr lang="en-US" altLang="ja-JP" sz="2400">
              <a:solidFill>
                <a:srgbClr val="FF0000"/>
              </a:solidFill>
              <a:latin typeface="Arial" panose="020B0604020202020204" pitchFamily="34" charset="0"/>
              <a:cs typeface="Arial" panose="020B0604020202020204" pitchFamily="34" charset="0"/>
            </a:endParaRPr>
          </a:p>
          <a:p>
            <a:pPr algn="ctr" eaLnBrk="1" hangingPunct="1">
              <a:spcBef>
                <a:spcPct val="0"/>
              </a:spcBef>
              <a:buFontTx/>
              <a:buNone/>
            </a:pPr>
            <a:r>
              <a:rPr lang="ja-JP" altLang="en-US" sz="2400">
                <a:solidFill>
                  <a:srgbClr val="FF0000"/>
                </a:solidFill>
                <a:latin typeface="Arial" panose="020B0604020202020204" pitchFamily="34" charset="0"/>
                <a:cs typeface="Arial" panose="020B0604020202020204" pitchFamily="34" charset="0"/>
              </a:rPr>
              <a:t>透過した中性子が</a:t>
            </a:r>
            <a:r>
              <a:rPr lang="en-US" altLang="ja-JP" sz="2400">
                <a:solidFill>
                  <a:srgbClr val="FF0000"/>
                </a:solidFill>
                <a:latin typeface="Arial" panose="020B0604020202020204" pitchFamily="34" charset="0"/>
                <a:cs typeface="Arial" panose="020B0604020202020204" pitchFamily="34" charset="0"/>
              </a:rPr>
              <a:t>80</a:t>
            </a:r>
            <a:r>
              <a:rPr lang="ja-JP" altLang="en-US" sz="2400">
                <a:solidFill>
                  <a:srgbClr val="FF0000"/>
                </a:solidFill>
                <a:latin typeface="Arial" panose="020B0604020202020204" pitchFamily="34" charset="0"/>
                <a:cs typeface="Arial" panose="020B0604020202020204" pitchFamily="34" charset="0"/>
              </a:rPr>
              <a:t>％以上！</a:t>
            </a:r>
            <a:endParaRPr lang="en-US" altLang="ja-JP" sz="240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fade">
                                      <p:cBhvr>
                                        <p:cTn id="7" dur="500"/>
                                        <p:tgtEl>
                                          <p:spTgt spid="163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93"/>
                                        </p:tgtEl>
                                        <p:attrNameLst>
                                          <p:attrName>style.visibility</p:attrName>
                                        </p:attrNameLst>
                                      </p:cBhvr>
                                      <p:to>
                                        <p:strVal val="visible"/>
                                      </p:to>
                                    </p:set>
                                    <p:animEffect transition="in" filter="fade">
                                      <p:cBhvr>
                                        <p:cTn id="10" dur="500"/>
                                        <p:tgtEl>
                                          <p:spTgt spid="16393"/>
                                        </p:tgtEl>
                                      </p:cBhvr>
                                    </p:animEffec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1639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19050"/>
            <a:ext cx="9105900" cy="838200"/>
          </a:xfrm>
        </p:spPr>
        <p:txBody>
          <a:bodyPr/>
          <a:lstStyle/>
          <a:p>
            <a:pPr eaLnBrk="1" hangingPunct="1"/>
            <a:r>
              <a:rPr lang="ja-JP" altLang="en-US" sz="3800">
                <a:latin typeface="Arial" panose="020B0604020202020204" pitchFamily="34" charset="0"/>
                <a:cs typeface="Arial" panose="020B0604020202020204" pitchFamily="34" charset="0"/>
              </a:rPr>
              <a:t>ステップ１０：中性子を効果的に遮へいする</a:t>
            </a:r>
          </a:p>
        </p:txBody>
      </p:sp>
      <p:sp>
        <p:nvSpPr>
          <p:cNvPr id="21510"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Step 10</a:t>
            </a:r>
          </a:p>
        </p:txBody>
      </p:sp>
      <p:sp>
        <p:nvSpPr>
          <p:cNvPr id="17415" name="テキスト ボックス 10"/>
          <p:cNvSpPr txBox="1">
            <a:spLocks noChangeArrowheads="1"/>
          </p:cNvSpPr>
          <p:nvPr/>
        </p:nvSpPr>
        <p:spPr bwMode="auto">
          <a:xfrm>
            <a:off x="3314700" y="4991100"/>
            <a:ext cx="248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400">
                <a:solidFill>
                  <a:schemeClr val="accent2"/>
                </a:solidFill>
                <a:latin typeface="Arial" panose="020B0604020202020204" pitchFamily="34" charset="0"/>
                <a:cs typeface="Arial" panose="020B0604020202020204" pitchFamily="34" charset="0"/>
              </a:rPr>
              <a:t>黒鉛（</a:t>
            </a:r>
            <a:r>
              <a:rPr lang="en-US" altLang="ja-JP" sz="2400">
                <a:solidFill>
                  <a:schemeClr val="accent2"/>
                </a:solidFill>
                <a:latin typeface="Arial" panose="020B0604020202020204" pitchFamily="34" charset="0"/>
                <a:cs typeface="Arial" panose="020B0604020202020204" pitchFamily="34" charset="0"/>
              </a:rPr>
              <a:t>1.77g/cm</a:t>
            </a:r>
            <a:r>
              <a:rPr lang="en-US" altLang="ja-JP" sz="2400" baseline="30000">
                <a:solidFill>
                  <a:schemeClr val="accent2"/>
                </a:solidFill>
                <a:latin typeface="Arial" panose="020B0604020202020204" pitchFamily="34" charset="0"/>
                <a:cs typeface="Arial" panose="020B0604020202020204" pitchFamily="34" charset="0"/>
              </a:rPr>
              <a:t>3</a:t>
            </a:r>
            <a:r>
              <a:rPr lang="ja-JP" altLang="en-US" sz="2400">
                <a:solidFill>
                  <a:schemeClr val="accent2"/>
                </a:solidFill>
                <a:latin typeface="Arial" panose="020B0604020202020204" pitchFamily="34" charset="0"/>
                <a:cs typeface="Arial" panose="020B0604020202020204" pitchFamily="34" charset="0"/>
              </a:rPr>
              <a:t>）</a:t>
            </a:r>
            <a:endParaRPr lang="en-US" altLang="ja-JP" sz="2400">
              <a:solidFill>
                <a:schemeClr val="accent2"/>
              </a:solidFill>
              <a:latin typeface="Arial" panose="020B0604020202020204" pitchFamily="34" charset="0"/>
              <a:cs typeface="Arial" panose="020B0604020202020204" pitchFamily="34" charset="0"/>
            </a:endParaRPr>
          </a:p>
          <a:p>
            <a:pPr algn="ctr" eaLnBrk="1" hangingPunct="1">
              <a:spcBef>
                <a:spcPct val="0"/>
              </a:spcBef>
              <a:buFontTx/>
              <a:buNone/>
            </a:pPr>
            <a:r>
              <a:rPr lang="ja-JP" altLang="en-US" sz="2400">
                <a:solidFill>
                  <a:schemeClr val="accent2"/>
                </a:solidFill>
                <a:latin typeface="Arial" panose="020B0604020202020204" pitchFamily="34" charset="0"/>
                <a:cs typeface="Arial" panose="020B0604020202020204" pitchFamily="34" charset="0"/>
              </a:rPr>
              <a:t>約</a:t>
            </a:r>
            <a:r>
              <a:rPr lang="en-US" altLang="ja-JP" sz="2400">
                <a:solidFill>
                  <a:schemeClr val="accent2"/>
                </a:solidFill>
                <a:latin typeface="Arial" panose="020B0604020202020204" pitchFamily="34" charset="0"/>
                <a:cs typeface="Arial" panose="020B0604020202020204" pitchFamily="34" charset="0"/>
              </a:rPr>
              <a:t>27cm</a:t>
            </a:r>
            <a:endParaRPr lang="en-US" altLang="ja-JP" sz="2400" baseline="30000">
              <a:solidFill>
                <a:schemeClr val="accent2"/>
              </a:solidFill>
              <a:latin typeface="Arial" panose="020B0604020202020204" pitchFamily="34" charset="0"/>
              <a:cs typeface="Arial" panose="020B0604020202020204" pitchFamily="34" charset="0"/>
            </a:endParaRPr>
          </a:p>
        </p:txBody>
      </p:sp>
      <p:sp>
        <p:nvSpPr>
          <p:cNvPr id="21512" name="テキスト ボックス 10"/>
          <p:cNvSpPr txBox="1">
            <a:spLocks noChangeArrowheads="1"/>
          </p:cNvSpPr>
          <p:nvPr/>
        </p:nvSpPr>
        <p:spPr bwMode="auto">
          <a:xfrm>
            <a:off x="465138" y="836613"/>
            <a:ext cx="80486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 typeface="Times New Roman" panose="02020603050405020304" pitchFamily="18" charset="0"/>
              <a:buAutoNum type="arabicPeriod"/>
            </a:pPr>
            <a:r>
              <a:rPr lang="ja-JP" altLang="en-US" sz="2400" dirty="0">
                <a:latin typeface="Arial" panose="020B0604020202020204" pitchFamily="34" charset="0"/>
                <a:cs typeface="Arial" panose="020B0604020202020204" pitchFamily="34" charset="0"/>
              </a:rPr>
              <a:t>遮へい体の素材と厚さを変更して，中性子の透過率が</a:t>
            </a:r>
            <a:r>
              <a:rPr lang="en-US" altLang="ja-JP" sz="2400" dirty="0">
                <a:latin typeface="Arial" panose="020B0604020202020204" pitchFamily="34" charset="0"/>
                <a:cs typeface="Arial" panose="020B0604020202020204" pitchFamily="34" charset="0"/>
              </a:rPr>
              <a:t>0.01</a:t>
            </a:r>
            <a:r>
              <a:rPr lang="ja-JP" altLang="en-US" sz="2400" dirty="0">
                <a:latin typeface="Arial" panose="020B0604020202020204" pitchFamily="34" charset="0"/>
                <a:cs typeface="Arial" panose="020B0604020202020204" pitchFamily="34" charset="0"/>
              </a:rPr>
              <a:t>以下になるようにする（</a:t>
            </a:r>
            <a:r>
              <a:rPr lang="en-US" altLang="ja-JP" sz="2400" dirty="0">
                <a:latin typeface="Arial" panose="020B0604020202020204" pitchFamily="34" charset="0"/>
                <a:cs typeface="Arial" panose="020B0604020202020204" pitchFamily="34" charset="0"/>
              </a:rPr>
              <a:t>70</a:t>
            </a:r>
            <a:r>
              <a:rPr lang="ja-JP" altLang="en-US" sz="2400" dirty="0">
                <a:latin typeface="Arial" panose="020B0604020202020204" pitchFamily="34" charset="0"/>
                <a:cs typeface="Arial" panose="020B0604020202020204" pitchFamily="34" charset="0"/>
              </a:rPr>
              <a:t>行目</a:t>
            </a:r>
            <a:r>
              <a:rPr lang="en-US" altLang="ja-JP" sz="2400">
                <a:latin typeface="Arial" panose="020B0604020202020204" pitchFamily="34" charset="0"/>
                <a:cs typeface="Arial" panose="020B0604020202020204" pitchFamily="34" charset="0"/>
              </a:rPr>
              <a:t>sum over</a:t>
            </a:r>
            <a:r>
              <a:rPr lang="ja-JP" altLang="en-US" sz="2400" dirty="0">
                <a:latin typeface="Arial" panose="020B0604020202020204" pitchFamily="34" charset="0"/>
                <a:cs typeface="Arial" panose="020B0604020202020204" pitchFamily="34" charset="0"/>
              </a:rPr>
              <a:t>の値を見る）</a:t>
            </a:r>
            <a:endParaRPr lang="en-US" altLang="ja-JP" sz="2400" dirty="0">
              <a:latin typeface="Arial" panose="020B0604020202020204" pitchFamily="34" charset="0"/>
              <a:cs typeface="Arial" panose="020B0604020202020204" pitchFamily="34" charset="0"/>
            </a:endParaRPr>
          </a:p>
          <a:p>
            <a:pPr eaLnBrk="1" hangingPunct="1">
              <a:spcBef>
                <a:spcPct val="0"/>
              </a:spcBef>
              <a:buFont typeface="Times New Roman" panose="02020603050405020304" pitchFamily="18" charset="0"/>
              <a:buAutoNum type="arabicPeriod"/>
            </a:pPr>
            <a:r>
              <a:rPr lang="ja-JP" altLang="en-US" sz="2400" dirty="0">
                <a:latin typeface="Arial" panose="020B0604020202020204" pitchFamily="34" charset="0"/>
                <a:cs typeface="Arial" panose="020B0604020202020204" pitchFamily="34" charset="0"/>
              </a:rPr>
              <a:t>様々な素材を試して，どのような物質が効果的に中性子を遮へいできるか検討してみよう</a:t>
            </a:r>
            <a:endParaRPr lang="en-US" altLang="ja-JP" sz="2400" dirty="0">
              <a:latin typeface="Arial" panose="020B0604020202020204" pitchFamily="34" charset="0"/>
              <a:cs typeface="Arial" panose="020B0604020202020204" pitchFamily="34" charset="0"/>
            </a:endParaRPr>
          </a:p>
        </p:txBody>
      </p:sp>
      <p:sp>
        <p:nvSpPr>
          <p:cNvPr id="17417" name="テキスト ボックス 10"/>
          <p:cNvSpPr txBox="1">
            <a:spLocks noChangeArrowheads="1"/>
          </p:cNvSpPr>
          <p:nvPr/>
        </p:nvSpPr>
        <p:spPr bwMode="auto">
          <a:xfrm>
            <a:off x="254000" y="4968875"/>
            <a:ext cx="2492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400">
                <a:solidFill>
                  <a:schemeClr val="accent2"/>
                </a:solidFill>
                <a:latin typeface="Arial" panose="020B0604020202020204" pitchFamily="34" charset="0"/>
                <a:cs typeface="Arial" panose="020B0604020202020204" pitchFamily="34" charset="0"/>
              </a:rPr>
              <a:t>アルミ（</a:t>
            </a:r>
            <a:r>
              <a:rPr lang="en-US" altLang="ja-JP" sz="2400">
                <a:solidFill>
                  <a:schemeClr val="accent2"/>
                </a:solidFill>
                <a:latin typeface="Arial" panose="020B0604020202020204" pitchFamily="34" charset="0"/>
                <a:cs typeface="Arial" panose="020B0604020202020204" pitchFamily="34" charset="0"/>
              </a:rPr>
              <a:t>2.7g/cm</a:t>
            </a:r>
            <a:r>
              <a:rPr lang="en-US" altLang="ja-JP" sz="2400" baseline="30000">
                <a:solidFill>
                  <a:schemeClr val="accent2"/>
                </a:solidFill>
                <a:latin typeface="Arial" panose="020B0604020202020204" pitchFamily="34" charset="0"/>
                <a:cs typeface="Arial" panose="020B0604020202020204" pitchFamily="34" charset="0"/>
              </a:rPr>
              <a:t>3</a:t>
            </a:r>
            <a:r>
              <a:rPr lang="ja-JP" altLang="en-US" sz="2400">
                <a:solidFill>
                  <a:schemeClr val="accent2"/>
                </a:solidFill>
                <a:latin typeface="Arial" panose="020B0604020202020204" pitchFamily="34" charset="0"/>
                <a:cs typeface="Arial" panose="020B0604020202020204" pitchFamily="34" charset="0"/>
              </a:rPr>
              <a:t>）</a:t>
            </a:r>
            <a:endParaRPr lang="en-US" altLang="ja-JP" sz="2400">
              <a:solidFill>
                <a:schemeClr val="accent2"/>
              </a:solidFill>
              <a:latin typeface="Arial" panose="020B0604020202020204" pitchFamily="34" charset="0"/>
              <a:cs typeface="Arial" panose="020B0604020202020204" pitchFamily="34" charset="0"/>
            </a:endParaRPr>
          </a:p>
          <a:p>
            <a:pPr algn="ctr" eaLnBrk="1" hangingPunct="1">
              <a:spcBef>
                <a:spcPct val="0"/>
              </a:spcBef>
              <a:buFontTx/>
              <a:buNone/>
            </a:pPr>
            <a:r>
              <a:rPr lang="ja-JP" altLang="en-US" sz="2400">
                <a:solidFill>
                  <a:schemeClr val="accent2"/>
                </a:solidFill>
                <a:latin typeface="Arial" panose="020B0604020202020204" pitchFamily="34" charset="0"/>
                <a:cs typeface="Arial" panose="020B0604020202020204" pitchFamily="34" charset="0"/>
              </a:rPr>
              <a:t>約</a:t>
            </a:r>
            <a:r>
              <a:rPr lang="en-US" altLang="ja-JP" sz="2400">
                <a:solidFill>
                  <a:schemeClr val="accent2"/>
                </a:solidFill>
                <a:latin typeface="Arial" panose="020B0604020202020204" pitchFamily="34" charset="0"/>
                <a:cs typeface="Arial" panose="020B0604020202020204" pitchFamily="34" charset="0"/>
              </a:rPr>
              <a:t>40cm</a:t>
            </a:r>
          </a:p>
        </p:txBody>
      </p:sp>
      <p:sp>
        <p:nvSpPr>
          <p:cNvPr id="17419" name="テキスト ボックス 10"/>
          <p:cNvSpPr txBox="1">
            <a:spLocks noChangeArrowheads="1"/>
          </p:cNvSpPr>
          <p:nvPr/>
        </p:nvSpPr>
        <p:spPr bwMode="auto">
          <a:xfrm>
            <a:off x="6599238" y="5011738"/>
            <a:ext cx="20669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400">
                <a:solidFill>
                  <a:schemeClr val="accent2"/>
                </a:solidFill>
                <a:latin typeface="Arial" panose="020B0604020202020204" pitchFamily="34" charset="0"/>
                <a:cs typeface="Arial" panose="020B0604020202020204" pitchFamily="34" charset="0"/>
              </a:rPr>
              <a:t>水（</a:t>
            </a:r>
            <a:r>
              <a:rPr lang="en-US" altLang="ja-JP" sz="2400">
                <a:solidFill>
                  <a:schemeClr val="accent2"/>
                </a:solidFill>
                <a:latin typeface="Arial" panose="020B0604020202020204" pitchFamily="34" charset="0"/>
                <a:cs typeface="Arial" panose="020B0604020202020204" pitchFamily="34" charset="0"/>
              </a:rPr>
              <a:t>1.0g/cm</a:t>
            </a:r>
            <a:r>
              <a:rPr lang="en-US" altLang="ja-JP" sz="2400" baseline="30000">
                <a:solidFill>
                  <a:schemeClr val="accent2"/>
                </a:solidFill>
                <a:latin typeface="Arial" panose="020B0604020202020204" pitchFamily="34" charset="0"/>
                <a:cs typeface="Arial" panose="020B0604020202020204" pitchFamily="34" charset="0"/>
              </a:rPr>
              <a:t>3</a:t>
            </a:r>
            <a:r>
              <a:rPr lang="ja-JP" altLang="en-US" sz="2400">
                <a:solidFill>
                  <a:schemeClr val="accent2"/>
                </a:solidFill>
                <a:latin typeface="Arial" panose="020B0604020202020204" pitchFamily="34" charset="0"/>
                <a:cs typeface="Arial" panose="020B0604020202020204" pitchFamily="34" charset="0"/>
              </a:rPr>
              <a:t>）</a:t>
            </a:r>
            <a:endParaRPr lang="en-US" altLang="ja-JP" sz="2400">
              <a:solidFill>
                <a:schemeClr val="accent2"/>
              </a:solidFill>
              <a:latin typeface="Arial" panose="020B0604020202020204" pitchFamily="34" charset="0"/>
              <a:cs typeface="Arial" panose="020B0604020202020204" pitchFamily="34" charset="0"/>
            </a:endParaRPr>
          </a:p>
          <a:p>
            <a:pPr algn="ctr" eaLnBrk="1" hangingPunct="1">
              <a:spcBef>
                <a:spcPct val="0"/>
              </a:spcBef>
              <a:buFontTx/>
              <a:buNone/>
            </a:pPr>
            <a:r>
              <a:rPr lang="ja-JP" altLang="en-US" sz="2400">
                <a:solidFill>
                  <a:schemeClr val="accent2"/>
                </a:solidFill>
                <a:latin typeface="Arial" panose="020B0604020202020204" pitchFamily="34" charset="0"/>
                <a:cs typeface="Arial" panose="020B0604020202020204" pitchFamily="34" charset="0"/>
              </a:rPr>
              <a:t>約</a:t>
            </a:r>
            <a:r>
              <a:rPr lang="en-US" altLang="ja-JP" sz="2400">
                <a:solidFill>
                  <a:schemeClr val="accent2"/>
                </a:solidFill>
                <a:latin typeface="Arial" panose="020B0604020202020204" pitchFamily="34" charset="0"/>
                <a:cs typeface="Arial" panose="020B0604020202020204" pitchFamily="34" charset="0"/>
              </a:rPr>
              <a:t>18cm</a:t>
            </a:r>
            <a:endParaRPr lang="en-US" altLang="ja-JP" sz="2400" baseline="30000">
              <a:solidFill>
                <a:schemeClr val="accent2"/>
              </a:solidFill>
              <a:latin typeface="Arial" panose="020B0604020202020204" pitchFamily="34" charset="0"/>
              <a:cs typeface="Arial" panose="020B0604020202020204" pitchFamily="34" charset="0"/>
            </a:endParaRPr>
          </a:p>
        </p:txBody>
      </p:sp>
      <p:sp>
        <p:nvSpPr>
          <p:cNvPr id="17422" name="テキスト ボックス 1"/>
          <p:cNvSpPr txBox="1">
            <a:spLocks noChangeArrowheads="1"/>
          </p:cNvSpPr>
          <p:nvPr/>
        </p:nvSpPr>
        <p:spPr bwMode="auto">
          <a:xfrm>
            <a:off x="728663" y="5797550"/>
            <a:ext cx="7785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FF0000"/>
                </a:solidFill>
              </a:rPr>
              <a:t>元素番号の軽い原子の方が効果的に中性子を遮へい可能</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25" y="2513013"/>
            <a:ext cx="2998788"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3725" y="2544763"/>
            <a:ext cx="2973388"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8388" y="2544763"/>
            <a:ext cx="2957512"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417"/>
                                        </p:tgtEl>
                                        <p:attrNameLst>
                                          <p:attrName>style.visibility</p:attrName>
                                        </p:attrNameLst>
                                      </p:cBhvr>
                                      <p:to>
                                        <p:strVal val="visible"/>
                                      </p:to>
                                    </p:set>
                                    <p:animEffect transition="in" filter="fade">
                                      <p:cBhvr>
                                        <p:cTn id="16" dur="500"/>
                                        <p:tgtEl>
                                          <p:spTgt spid="174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415"/>
                                        </p:tgtEl>
                                        <p:attrNameLst>
                                          <p:attrName>style.visibility</p:attrName>
                                        </p:attrNameLst>
                                      </p:cBhvr>
                                      <p:to>
                                        <p:strVal val="visible"/>
                                      </p:to>
                                    </p:set>
                                    <p:animEffect transition="in" filter="fade">
                                      <p:cBhvr>
                                        <p:cTn id="19" dur="500"/>
                                        <p:tgtEl>
                                          <p:spTgt spid="174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419"/>
                                        </p:tgtEl>
                                        <p:attrNameLst>
                                          <p:attrName>style.visibility</p:attrName>
                                        </p:attrNameLst>
                                      </p:cBhvr>
                                      <p:to>
                                        <p:strVal val="visible"/>
                                      </p:to>
                                    </p:set>
                                    <p:animEffect transition="in" filter="fade">
                                      <p:cBhvr>
                                        <p:cTn id="22" dur="500"/>
                                        <p:tgtEl>
                                          <p:spTgt spid="174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422"/>
                                        </p:tgtEl>
                                        <p:attrNameLst>
                                          <p:attrName>style.visibility</p:attrName>
                                        </p:attrNameLst>
                                      </p:cBhvr>
                                      <p:to>
                                        <p:strVal val="visible"/>
                                      </p:to>
                                    </p:set>
                                    <p:animEffect transition="in" filter="fade">
                                      <p:cBhvr>
                                        <p:cTn id="25" dur="500"/>
                                        <p:tgtEl>
                                          <p:spTgt spid="17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7417" grpId="0"/>
      <p:bldP spid="17419" grpId="0"/>
      <p:bldP spid="174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8"/>
          <p:cNvSpPr>
            <a:spLocks noGrp="1" noChangeArrowheads="1"/>
          </p:cNvSpPr>
          <p:nvPr>
            <p:ph type="body" idx="4294967295"/>
          </p:nvPr>
        </p:nvSpPr>
        <p:spPr>
          <a:xfrm>
            <a:off x="430213" y="1557338"/>
            <a:ext cx="8083550" cy="3873500"/>
          </a:xfrm>
        </p:spPr>
        <p:txBody>
          <a:bodyPr/>
          <a:lstStyle/>
          <a:p>
            <a:pPr eaLnBrk="1" hangingPunct="1">
              <a:spcBef>
                <a:spcPts val="1200"/>
              </a:spcBef>
            </a:pPr>
            <a:r>
              <a:rPr lang="en-US" altLang="ja-JP">
                <a:latin typeface="Arial" panose="020B0604020202020204" pitchFamily="34" charset="0"/>
                <a:cs typeface="Arial" panose="020B0604020202020204" pitchFamily="34" charset="0"/>
              </a:rPr>
              <a:t>PHITS</a:t>
            </a:r>
            <a:r>
              <a:rPr lang="ja-JP" altLang="en-US">
                <a:latin typeface="Arial" panose="020B0604020202020204" pitchFamily="34" charset="0"/>
                <a:cs typeface="Arial" panose="020B0604020202020204" pitchFamily="34" charset="0"/>
              </a:rPr>
              <a:t>を用いて</a:t>
            </a:r>
            <a:r>
              <a:rPr lang="en-US" altLang="ja-JP">
                <a:latin typeface="Arial" panose="020B0604020202020204" pitchFamily="34" charset="0"/>
                <a:cs typeface="Arial" panose="020B0604020202020204" pitchFamily="34" charset="0"/>
              </a:rPr>
              <a:t>α</a:t>
            </a:r>
            <a:r>
              <a:rPr lang="ja-JP" altLang="en-US">
                <a:latin typeface="Arial" panose="020B0604020202020204" pitchFamily="34" charset="0"/>
                <a:cs typeface="Arial" panose="020B0604020202020204" pitchFamily="34" charset="0"/>
              </a:rPr>
              <a:t>線，</a:t>
            </a:r>
            <a:r>
              <a:rPr lang="en-US" altLang="ja-JP">
                <a:latin typeface="Arial" panose="020B0604020202020204" pitchFamily="34" charset="0"/>
                <a:cs typeface="Arial" panose="020B0604020202020204" pitchFamily="34" charset="0"/>
              </a:rPr>
              <a:t>β</a:t>
            </a:r>
            <a:r>
              <a:rPr lang="ja-JP" altLang="en-US">
                <a:latin typeface="Arial" panose="020B0604020202020204" pitchFamily="34" charset="0"/>
                <a:cs typeface="Arial" panose="020B0604020202020204" pitchFamily="34" charset="0"/>
              </a:rPr>
              <a:t>線，</a:t>
            </a:r>
            <a:r>
              <a:rPr lang="en-US" altLang="ja-JP">
                <a:latin typeface="Arial" panose="020B0604020202020204" pitchFamily="34" charset="0"/>
                <a:cs typeface="Arial" panose="020B0604020202020204" pitchFamily="34" charset="0"/>
              </a:rPr>
              <a:t>γ</a:t>
            </a:r>
            <a:r>
              <a:rPr lang="ja-JP" altLang="en-US">
                <a:latin typeface="Arial" panose="020B0604020202020204" pitchFamily="34" charset="0"/>
                <a:cs typeface="Arial" panose="020B0604020202020204" pitchFamily="34" charset="0"/>
              </a:rPr>
              <a:t>線，中性子線の透過力を計算し，通説が（ほぼ）正しいことを確認できた</a:t>
            </a:r>
            <a:endParaRPr lang="en-US" altLang="ja-JP">
              <a:latin typeface="Arial" panose="020B0604020202020204" pitchFamily="34" charset="0"/>
              <a:cs typeface="Arial" panose="020B0604020202020204" pitchFamily="34" charset="0"/>
            </a:endParaRPr>
          </a:p>
          <a:p>
            <a:pPr eaLnBrk="1" hangingPunct="1">
              <a:spcBef>
                <a:spcPts val="1200"/>
              </a:spcBef>
            </a:pPr>
            <a:endParaRPr lang="en-US" altLang="ja-JP">
              <a:latin typeface="Arial" panose="020B0604020202020204" pitchFamily="34" charset="0"/>
              <a:cs typeface="Arial" panose="020B0604020202020204" pitchFamily="34" charset="0"/>
            </a:endParaRPr>
          </a:p>
          <a:p>
            <a:pPr eaLnBrk="1" hangingPunct="1">
              <a:spcBef>
                <a:spcPts val="1200"/>
              </a:spcBef>
            </a:pPr>
            <a:r>
              <a:rPr lang="en-US" altLang="ja-JP">
                <a:latin typeface="Arial" panose="020B0604020202020204" pitchFamily="34" charset="0"/>
                <a:cs typeface="Arial" panose="020B0604020202020204" pitchFamily="34" charset="0"/>
              </a:rPr>
              <a:t>PHITS</a:t>
            </a:r>
            <a:r>
              <a:rPr lang="ja-JP" altLang="en-US">
                <a:latin typeface="Arial" panose="020B0604020202020204" pitchFamily="34" charset="0"/>
                <a:cs typeface="Arial" panose="020B0604020202020204" pitchFamily="34" charset="0"/>
              </a:rPr>
              <a:t>は，様々な放射線の挙動を解析可能なので，それぞれの特性を包括的に評価することができる</a:t>
            </a:r>
            <a:endParaRPr lang="en-US" altLang="ja-JP">
              <a:latin typeface="Arial" panose="020B0604020202020204" pitchFamily="34" charset="0"/>
              <a:cs typeface="Arial" panose="020B0604020202020204" pitchFamily="34" charset="0"/>
            </a:endParaRPr>
          </a:p>
        </p:txBody>
      </p:sp>
      <p:sp>
        <p:nvSpPr>
          <p:cNvPr id="22534" name="Rectangle 2"/>
          <p:cNvSpPr txBox="1">
            <a:spLocks noChangeArrowheads="1"/>
          </p:cNvSpPr>
          <p:nvPr/>
        </p:nvSpPr>
        <p:spPr bwMode="auto">
          <a:xfrm>
            <a:off x="3046413" y="188913"/>
            <a:ext cx="30257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4800">
                <a:solidFill>
                  <a:srgbClr val="000000"/>
                </a:solidFill>
                <a:latin typeface="Arial" panose="020B0604020202020204" pitchFamily="34" charset="0"/>
                <a:cs typeface="Arial" panose="020B0604020202020204" pitchFamily="34" charset="0"/>
              </a:rPr>
              <a:t>まとめ</a:t>
            </a:r>
          </a:p>
        </p:txBody>
      </p:sp>
      <p:sp>
        <p:nvSpPr>
          <p:cNvPr id="22535"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Summary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ChangeArrowheads="1"/>
          </p:cNvSpPr>
          <p:nvPr/>
        </p:nvSpPr>
        <p:spPr bwMode="auto">
          <a:xfrm>
            <a:off x="295275" y="3500438"/>
            <a:ext cx="8612188" cy="2481262"/>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kumimoji="0" lang="ja-JP" altLang="en-US" sz="2000">
              <a:solidFill>
                <a:srgbClr val="000000"/>
              </a:solidFill>
              <a:latin typeface="Arial" panose="020B0604020202020204" pitchFamily="34" charset="0"/>
            </a:endParaRPr>
          </a:p>
        </p:txBody>
      </p:sp>
      <p:sp>
        <p:nvSpPr>
          <p:cNvPr id="24581"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Homework</a:t>
            </a:r>
          </a:p>
        </p:txBody>
      </p:sp>
      <p:sp>
        <p:nvSpPr>
          <p:cNvPr id="24583" name="Rectangle 8"/>
          <p:cNvSpPr>
            <a:spLocks noGrp="1" noChangeArrowheads="1"/>
          </p:cNvSpPr>
          <p:nvPr>
            <p:ph type="body" idx="4294967295"/>
          </p:nvPr>
        </p:nvSpPr>
        <p:spPr>
          <a:xfrm>
            <a:off x="254000" y="908050"/>
            <a:ext cx="8629650" cy="2520950"/>
          </a:xfrm>
        </p:spPr>
        <p:txBody>
          <a:bodyPr/>
          <a:lstStyle/>
          <a:p>
            <a:pPr marL="457200" indent="-457200" eaLnBrk="1" hangingPunct="1">
              <a:spcBef>
                <a:spcPts val="1200"/>
              </a:spcBef>
              <a:buFont typeface="Times New Roman" panose="02020603050405020304" pitchFamily="18" charset="0"/>
              <a:buAutoNum type="arabicPeriod"/>
            </a:pPr>
            <a:r>
              <a:rPr lang="ja-JP" altLang="en-US" sz="2400">
                <a:latin typeface="Arial" panose="020B0604020202020204" pitchFamily="34" charset="0"/>
                <a:cs typeface="Arial" panose="020B0604020202020204" pitchFamily="34" charset="0"/>
              </a:rPr>
              <a:t>高エネルギー中性子（</a:t>
            </a:r>
            <a:r>
              <a:rPr lang="en-US" altLang="ja-JP" sz="2400">
                <a:latin typeface="Arial" panose="020B0604020202020204" pitchFamily="34" charset="0"/>
                <a:cs typeface="Arial" panose="020B0604020202020204" pitchFamily="34" charset="0"/>
              </a:rPr>
              <a:t>100MeV</a:t>
            </a:r>
            <a:r>
              <a:rPr lang="ja-JP" altLang="en-US" sz="2400">
                <a:latin typeface="Arial" panose="020B0604020202020204" pitchFamily="34" charset="0"/>
                <a:cs typeface="Arial" panose="020B0604020202020204" pitchFamily="34" charset="0"/>
              </a:rPr>
              <a:t>）ビームの遮へい設計をする</a:t>
            </a:r>
            <a:endParaRPr lang="en-US" altLang="ja-JP" sz="2400">
              <a:latin typeface="Arial" panose="020B0604020202020204" pitchFamily="34" charset="0"/>
              <a:cs typeface="Arial" panose="020B0604020202020204" pitchFamily="34" charset="0"/>
            </a:endParaRPr>
          </a:p>
          <a:p>
            <a:pPr marL="457200" indent="-457200" eaLnBrk="1" hangingPunct="1">
              <a:spcBef>
                <a:spcPts val="1200"/>
              </a:spcBef>
              <a:buFont typeface="Times New Roman" panose="02020603050405020304" pitchFamily="18" charset="0"/>
              <a:buAutoNum type="arabicPeriod"/>
            </a:pPr>
            <a:r>
              <a:rPr lang="ja-JP" altLang="en-US" sz="2400">
                <a:latin typeface="Arial" panose="020B0604020202020204" pitchFamily="34" charset="0"/>
                <a:cs typeface="Arial" panose="020B0604020202020204" pitchFamily="34" charset="0"/>
              </a:rPr>
              <a:t>遮へい設計の指標は，フルエンスではなく実効線量とする</a:t>
            </a:r>
            <a:endParaRPr lang="en-US" altLang="ja-JP" sz="2400">
              <a:latin typeface="Arial" panose="020B0604020202020204" pitchFamily="34" charset="0"/>
              <a:cs typeface="Arial" panose="020B0604020202020204" pitchFamily="34" charset="0"/>
            </a:endParaRPr>
          </a:p>
          <a:p>
            <a:pPr marL="457200" indent="-457200" eaLnBrk="1" hangingPunct="1">
              <a:spcBef>
                <a:spcPts val="1200"/>
              </a:spcBef>
              <a:buFont typeface="Times New Roman" panose="02020603050405020304" pitchFamily="18" charset="0"/>
              <a:buAutoNum type="arabicPeriod"/>
            </a:pPr>
            <a:r>
              <a:rPr lang="ja-JP" altLang="en-US" sz="2400">
                <a:latin typeface="Arial" panose="020B0604020202020204" pitchFamily="34" charset="0"/>
                <a:cs typeface="Arial" panose="020B0604020202020204" pitchFamily="34" charset="0"/>
              </a:rPr>
              <a:t>遮へい体内での実効線量を計算し，表面と背面での線量比が</a:t>
            </a:r>
            <a:r>
              <a:rPr lang="en-US" altLang="ja-JP" sz="2400">
                <a:latin typeface="Arial" panose="020B0604020202020204" pitchFamily="34" charset="0"/>
                <a:cs typeface="Arial" panose="020B0604020202020204" pitchFamily="34" charset="0"/>
              </a:rPr>
              <a:t>1/100</a:t>
            </a:r>
            <a:r>
              <a:rPr lang="ja-JP" altLang="en-US" sz="2400">
                <a:latin typeface="Arial" panose="020B0604020202020204" pitchFamily="34" charset="0"/>
                <a:cs typeface="Arial" panose="020B0604020202020204" pitchFamily="34" charset="0"/>
              </a:rPr>
              <a:t>以下となる遮へい体で，できるだけ薄いものを探す</a:t>
            </a:r>
            <a:endParaRPr lang="en-US" altLang="ja-JP" sz="2400">
              <a:latin typeface="Arial" panose="020B0604020202020204" pitchFamily="34" charset="0"/>
              <a:cs typeface="Arial" panose="020B0604020202020204" pitchFamily="34" charset="0"/>
            </a:endParaRPr>
          </a:p>
          <a:p>
            <a:pPr marL="457200" indent="-457200" eaLnBrk="1" hangingPunct="1">
              <a:spcBef>
                <a:spcPts val="1200"/>
              </a:spcBef>
              <a:buFont typeface="Times New Roman" panose="02020603050405020304" pitchFamily="18" charset="0"/>
              <a:buAutoNum type="arabicPeriod"/>
            </a:pPr>
            <a:r>
              <a:rPr lang="ja-JP" altLang="en-US" sz="2400">
                <a:latin typeface="Arial" panose="020B0604020202020204" pitchFamily="34" charset="0"/>
                <a:cs typeface="Arial" panose="020B0604020202020204" pitchFamily="34" charset="0"/>
              </a:rPr>
              <a:t>遮へい体は，</a:t>
            </a:r>
            <a:r>
              <a:rPr lang="en-US" altLang="ja-JP" sz="2400">
                <a:latin typeface="Arial" panose="020B0604020202020204" pitchFamily="34" charset="0"/>
                <a:cs typeface="Arial" panose="020B0604020202020204" pitchFamily="34" charset="0"/>
              </a:rPr>
              <a:t>2</a:t>
            </a:r>
            <a:r>
              <a:rPr lang="ja-JP" altLang="en-US" sz="2400">
                <a:latin typeface="Arial" panose="020B0604020202020204" pitchFamily="34" charset="0"/>
                <a:cs typeface="Arial" panose="020B0604020202020204" pitchFamily="34" charset="0"/>
              </a:rPr>
              <a:t>種類以上の素材を組み合わせてもよい</a:t>
            </a:r>
            <a:endParaRPr lang="en-US" altLang="ja-JP" sz="2400">
              <a:latin typeface="Arial" panose="020B0604020202020204" pitchFamily="34" charset="0"/>
              <a:cs typeface="Arial" panose="020B0604020202020204" pitchFamily="34" charset="0"/>
            </a:endParaRPr>
          </a:p>
        </p:txBody>
      </p:sp>
      <p:sp>
        <p:nvSpPr>
          <p:cNvPr id="24584" name="Rectangle 2"/>
          <p:cNvSpPr txBox="1">
            <a:spLocks noChangeArrowheads="1"/>
          </p:cNvSpPr>
          <p:nvPr/>
        </p:nvSpPr>
        <p:spPr bwMode="auto">
          <a:xfrm>
            <a:off x="512763" y="44450"/>
            <a:ext cx="80645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4800">
                <a:solidFill>
                  <a:srgbClr val="000000"/>
                </a:solidFill>
                <a:latin typeface="Arial" panose="020B0604020202020204" pitchFamily="34" charset="0"/>
                <a:cs typeface="Arial" panose="020B0604020202020204" pitchFamily="34" charset="0"/>
              </a:rPr>
              <a:t>宿題（難題！）</a:t>
            </a:r>
          </a:p>
        </p:txBody>
      </p:sp>
      <p:sp>
        <p:nvSpPr>
          <p:cNvPr id="24585" name="テキスト ボックス 1"/>
          <p:cNvSpPr txBox="1">
            <a:spLocks noChangeArrowheads="1"/>
          </p:cNvSpPr>
          <p:nvPr/>
        </p:nvSpPr>
        <p:spPr bwMode="auto">
          <a:xfrm>
            <a:off x="4100513" y="3524250"/>
            <a:ext cx="88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b="1">
                <a:solidFill>
                  <a:schemeClr val="accent2"/>
                </a:solidFill>
                <a:latin typeface="Arial" panose="020B0604020202020204" pitchFamily="34" charset="0"/>
                <a:cs typeface="Arial" panose="020B0604020202020204" pitchFamily="34" charset="0"/>
              </a:rPr>
              <a:t>ヒント</a:t>
            </a:r>
          </a:p>
        </p:txBody>
      </p:sp>
      <p:sp>
        <p:nvSpPr>
          <p:cNvPr id="24586" name="テキスト ボックス 9"/>
          <p:cNvSpPr txBox="1">
            <a:spLocks noChangeArrowheads="1"/>
          </p:cNvSpPr>
          <p:nvPr/>
        </p:nvSpPr>
        <p:spPr bwMode="auto">
          <a:xfrm>
            <a:off x="379413" y="3981450"/>
            <a:ext cx="8359775"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5900" indent="-215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600"/>
              </a:spcBef>
            </a:pPr>
            <a:r>
              <a:rPr lang="ja-JP" altLang="en-US" sz="2000">
                <a:latin typeface="Arial" panose="020B0604020202020204" pitchFamily="34" charset="0"/>
                <a:cs typeface="Arial" panose="020B0604020202020204" pitchFamily="34" charset="0"/>
              </a:rPr>
              <a:t>奨励設定「</a:t>
            </a:r>
            <a:r>
              <a:rPr lang="en-US" altLang="ja-JP" sz="2000">
                <a:latin typeface="Arial" panose="020B0604020202020204" pitchFamily="34" charset="0"/>
                <a:cs typeface="Arial" panose="020B0604020202020204" pitchFamily="34" charset="0"/>
              </a:rPr>
              <a:t>h10multiplier</a:t>
            </a:r>
            <a:r>
              <a:rPr lang="ja-JP" altLang="en-US" sz="2000">
                <a:latin typeface="Arial" panose="020B0604020202020204" pitchFamily="34" charset="0"/>
                <a:cs typeface="Arial" panose="020B0604020202020204" pitchFamily="34" charset="0"/>
              </a:rPr>
              <a:t>」にある</a:t>
            </a:r>
            <a:r>
              <a:rPr lang="en-US" altLang="ja-JP" sz="2000">
                <a:latin typeface="Arial" panose="020B0604020202020204" pitchFamily="34" charset="0"/>
                <a:cs typeface="Arial" panose="020B0604020202020204" pitchFamily="34" charset="0"/>
              </a:rPr>
              <a:t>[t-track]</a:t>
            </a:r>
            <a:r>
              <a:rPr lang="ja-JP" altLang="en-US" sz="2000">
                <a:latin typeface="Arial" panose="020B0604020202020204" pitchFamily="34" charset="0"/>
                <a:cs typeface="Arial" panose="020B0604020202020204" pitchFamily="34" charset="0"/>
              </a:rPr>
              <a:t>を使う</a:t>
            </a:r>
            <a:endParaRPr lang="en-US" altLang="ja-JP" sz="2000">
              <a:latin typeface="Arial" panose="020B0604020202020204" pitchFamily="34" charset="0"/>
              <a:cs typeface="Arial" panose="020B0604020202020204" pitchFamily="34" charset="0"/>
            </a:endParaRPr>
          </a:p>
          <a:p>
            <a:pPr eaLnBrk="1" hangingPunct="1">
              <a:spcBef>
                <a:spcPts val="600"/>
              </a:spcBef>
            </a:pPr>
            <a:r>
              <a:rPr lang="en-US" altLang="ja-JP" sz="2000">
                <a:latin typeface="Arial" panose="020B0604020202020204" pitchFamily="34" charset="0"/>
                <a:cs typeface="Arial" panose="020B0604020202020204" pitchFamily="34" charset="0"/>
              </a:rPr>
              <a:t>axis</a:t>
            </a:r>
            <a:r>
              <a:rPr lang="ja-JP" altLang="en-US" sz="2000">
                <a:latin typeface="Arial" panose="020B0604020202020204" pitchFamily="34" charset="0"/>
                <a:cs typeface="Arial" panose="020B0604020202020204" pitchFamily="34" charset="0"/>
              </a:rPr>
              <a:t>を</a:t>
            </a:r>
            <a:r>
              <a:rPr lang="en-US" altLang="ja-JP" sz="2000">
                <a:latin typeface="Arial" panose="020B0604020202020204" pitchFamily="34" charset="0"/>
                <a:cs typeface="Arial" panose="020B0604020202020204" pitchFamily="34" charset="0"/>
              </a:rPr>
              <a:t>xz</a:t>
            </a:r>
            <a:r>
              <a:rPr lang="ja-JP" altLang="en-US" sz="2000">
                <a:latin typeface="Arial" panose="020B0604020202020204" pitchFamily="34" charset="0"/>
                <a:cs typeface="Arial" panose="020B0604020202020204" pitchFamily="34" charset="0"/>
              </a:rPr>
              <a:t>から</a:t>
            </a:r>
            <a:r>
              <a:rPr lang="en-US" altLang="ja-JP" sz="2000">
                <a:latin typeface="Arial" panose="020B0604020202020204" pitchFamily="34" charset="0"/>
                <a:cs typeface="Arial" panose="020B0604020202020204" pitchFamily="34" charset="0"/>
              </a:rPr>
              <a:t>z</a:t>
            </a:r>
            <a:r>
              <a:rPr lang="ja-JP" altLang="en-US" sz="2000">
                <a:latin typeface="Arial" panose="020B0604020202020204" pitchFamily="34" charset="0"/>
                <a:cs typeface="Arial" panose="020B0604020202020204" pitchFamily="34" charset="0"/>
              </a:rPr>
              <a:t>に変更し，深さ方向の線量をヒストグラムで見る</a:t>
            </a:r>
            <a:endParaRPr lang="en-US" altLang="ja-JP" sz="2000">
              <a:latin typeface="Arial" panose="020B0604020202020204" pitchFamily="34" charset="0"/>
              <a:cs typeface="Arial" panose="020B0604020202020204" pitchFamily="34" charset="0"/>
            </a:endParaRPr>
          </a:p>
          <a:p>
            <a:pPr eaLnBrk="1" hangingPunct="1">
              <a:spcBef>
                <a:spcPts val="600"/>
              </a:spcBef>
            </a:pPr>
            <a:r>
              <a:rPr lang="ja-JP" altLang="en-US" sz="2000">
                <a:latin typeface="Arial" panose="020B0604020202020204" pitchFamily="34" charset="0"/>
                <a:cs typeface="Arial" panose="020B0604020202020204" pitchFamily="34" charset="0"/>
              </a:rPr>
              <a:t>グラフがたくさん出力されすぎないよう，</a:t>
            </a:r>
            <a:r>
              <a:rPr lang="en-US" altLang="ja-JP" sz="2000">
                <a:latin typeface="Arial" panose="020B0604020202020204" pitchFamily="34" charset="0"/>
                <a:cs typeface="Arial" panose="020B0604020202020204" pitchFamily="34" charset="0"/>
              </a:rPr>
              <a:t>nx=1</a:t>
            </a:r>
            <a:r>
              <a:rPr lang="ja-JP" altLang="en-US" sz="2000">
                <a:latin typeface="Arial" panose="020B0604020202020204" pitchFamily="34" charset="0"/>
                <a:cs typeface="Arial" panose="020B0604020202020204" pitchFamily="34" charset="0"/>
              </a:rPr>
              <a:t>とする</a:t>
            </a:r>
            <a:endParaRPr lang="en-US" altLang="ja-JP" sz="2000">
              <a:latin typeface="Arial" panose="020B0604020202020204" pitchFamily="34" charset="0"/>
              <a:cs typeface="Arial" panose="020B0604020202020204" pitchFamily="34" charset="0"/>
            </a:endParaRPr>
          </a:p>
          <a:p>
            <a:pPr eaLnBrk="1" hangingPunct="1">
              <a:spcBef>
                <a:spcPts val="600"/>
              </a:spcBef>
            </a:pPr>
            <a:r>
              <a:rPr lang="ja-JP" altLang="en-US" sz="2000">
                <a:latin typeface="Arial" panose="020B0604020202020204" pitchFamily="34" charset="0"/>
                <a:cs typeface="Arial" panose="020B0604020202020204" pitchFamily="34" charset="0"/>
              </a:rPr>
              <a:t>低エネルギー中性子は軽い元素の方が遮へいできるが，高エネルギー中性子はある程度重い元素の方が遮へいできる</a:t>
            </a:r>
            <a:endParaRPr lang="en-US" altLang="ja-JP" sz="2000">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ChangeArrowheads="1"/>
          </p:cNvSpPr>
          <p:nvPr/>
        </p:nvSpPr>
        <p:spPr bwMode="auto">
          <a:xfrm>
            <a:off x="179388" y="941388"/>
            <a:ext cx="8753475" cy="3856037"/>
          </a:xfrm>
          <a:prstGeom prst="roundRect">
            <a:avLst>
              <a:gd name="adj" fmla="val 5259"/>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kumimoji="0" lang="ja-JP" altLang="en-US" sz="2000">
              <a:solidFill>
                <a:srgbClr val="000000"/>
              </a:solidFill>
              <a:latin typeface="Arial" panose="020B0604020202020204" pitchFamily="34" charset="0"/>
            </a:endParaRPr>
          </a:p>
        </p:txBody>
      </p:sp>
      <p:sp>
        <p:nvSpPr>
          <p:cNvPr id="26629"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Homework</a:t>
            </a:r>
          </a:p>
        </p:txBody>
      </p:sp>
      <p:sp>
        <p:nvSpPr>
          <p:cNvPr id="26631" name="Rectangle 2"/>
          <p:cNvSpPr txBox="1">
            <a:spLocks noChangeArrowheads="1"/>
          </p:cNvSpPr>
          <p:nvPr/>
        </p:nvSpPr>
        <p:spPr bwMode="auto">
          <a:xfrm>
            <a:off x="512763" y="44450"/>
            <a:ext cx="80645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4800">
                <a:solidFill>
                  <a:srgbClr val="000000"/>
                </a:solidFill>
                <a:latin typeface="Arial" panose="020B0604020202020204" pitchFamily="34" charset="0"/>
                <a:cs typeface="Arial" panose="020B0604020202020204" pitchFamily="34" charset="0"/>
              </a:rPr>
              <a:t>回答例（</a:t>
            </a:r>
            <a:r>
              <a:rPr lang="en-US" altLang="ja-JP" sz="4800">
                <a:solidFill>
                  <a:srgbClr val="000000"/>
                </a:solidFill>
                <a:latin typeface="Arial" panose="020B0604020202020204" pitchFamily="34" charset="0"/>
                <a:cs typeface="Arial" panose="020B0604020202020204" pitchFamily="34" charset="0"/>
              </a:rPr>
              <a:t>answer1.inp</a:t>
            </a:r>
            <a:r>
              <a:rPr lang="ja-JP" altLang="en-US" sz="4800">
                <a:solidFill>
                  <a:srgbClr val="000000"/>
                </a:solidFill>
                <a:latin typeface="Arial" panose="020B0604020202020204" pitchFamily="34" charset="0"/>
                <a:cs typeface="Arial" panose="020B0604020202020204" pitchFamily="34" charset="0"/>
              </a:rPr>
              <a:t>）</a:t>
            </a:r>
          </a:p>
        </p:txBody>
      </p:sp>
      <p:sp>
        <p:nvSpPr>
          <p:cNvPr id="26632" name="テキスト ボックス 1"/>
          <p:cNvSpPr txBox="1">
            <a:spLocks noChangeArrowheads="1"/>
          </p:cNvSpPr>
          <p:nvPr/>
        </p:nvSpPr>
        <p:spPr bwMode="auto">
          <a:xfrm>
            <a:off x="3563938" y="4868863"/>
            <a:ext cx="1847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b="1">
                <a:solidFill>
                  <a:schemeClr val="accent2"/>
                </a:solidFill>
                <a:latin typeface="Arial" panose="020B0604020202020204" pitchFamily="34" charset="0"/>
                <a:cs typeface="Arial" panose="020B0604020202020204" pitchFamily="34" charset="0"/>
              </a:rPr>
              <a:t>考えてみよう</a:t>
            </a:r>
          </a:p>
        </p:txBody>
      </p:sp>
      <p:sp>
        <p:nvSpPr>
          <p:cNvPr id="26633" name="テキスト ボックス 9"/>
          <p:cNvSpPr txBox="1">
            <a:spLocks noChangeArrowheads="1"/>
          </p:cNvSpPr>
          <p:nvPr/>
        </p:nvSpPr>
        <p:spPr bwMode="auto">
          <a:xfrm>
            <a:off x="565150" y="5229225"/>
            <a:ext cx="80406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5900" indent="-215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pPr>
            <a:r>
              <a:rPr lang="ja-JP" altLang="en-US" sz="2000">
                <a:latin typeface="Arial" panose="020B0604020202020204" pitchFamily="34" charset="0"/>
                <a:cs typeface="Arial" panose="020B0604020202020204" pitchFamily="34" charset="0"/>
              </a:rPr>
              <a:t>光子による線量寄与はどれくらいあるのか？</a:t>
            </a:r>
            <a:endParaRPr lang="en-US" altLang="ja-JP" sz="2000">
              <a:latin typeface="Arial" panose="020B0604020202020204" pitchFamily="34" charset="0"/>
              <a:cs typeface="Arial" panose="020B0604020202020204" pitchFamily="34" charset="0"/>
            </a:endParaRPr>
          </a:p>
          <a:p>
            <a:pPr eaLnBrk="1" hangingPunct="1">
              <a:spcBef>
                <a:spcPct val="0"/>
              </a:spcBef>
            </a:pPr>
            <a:r>
              <a:rPr lang="ja-JP" altLang="en-US" sz="2000">
                <a:latin typeface="Arial" panose="020B0604020202020204" pitchFamily="34" charset="0"/>
                <a:cs typeface="Arial" panose="020B0604020202020204" pitchFamily="34" charset="0"/>
              </a:rPr>
              <a:t>鉄遮へい体後方の中性子エネルギースペクトルはどうなっているか？</a:t>
            </a:r>
            <a:endParaRPr lang="en-US" altLang="ja-JP" sz="2000">
              <a:latin typeface="Arial" panose="020B0604020202020204" pitchFamily="34" charset="0"/>
              <a:cs typeface="Arial" panose="020B0604020202020204" pitchFamily="34" charset="0"/>
            </a:endParaRPr>
          </a:p>
          <a:p>
            <a:pPr eaLnBrk="1" hangingPunct="1">
              <a:spcBef>
                <a:spcPct val="0"/>
              </a:spcBef>
            </a:pPr>
            <a:r>
              <a:rPr lang="ja-JP" altLang="en-US" sz="2000">
                <a:latin typeface="Arial" panose="020B0604020202020204" pitchFamily="34" charset="0"/>
                <a:cs typeface="Arial" panose="020B0604020202020204" pitchFamily="34" charset="0"/>
              </a:rPr>
              <a:t>コンクリートと鉄の順番を逆にするとどうなるか？</a:t>
            </a:r>
            <a:endParaRPr lang="en-US" altLang="ja-JP" sz="2000">
              <a:latin typeface="Arial" panose="020B0604020202020204" pitchFamily="34" charset="0"/>
              <a:cs typeface="Arial" panose="020B0604020202020204" pitchFamily="34" charset="0"/>
            </a:endParaRPr>
          </a:p>
        </p:txBody>
      </p:sp>
      <p:pic>
        <p:nvPicPr>
          <p:cNvPr id="2663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027113"/>
            <a:ext cx="3582988" cy="337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35" name="テキスト ボックス 1"/>
          <p:cNvSpPr txBox="1">
            <a:spLocks noChangeArrowheads="1"/>
          </p:cNvSpPr>
          <p:nvPr/>
        </p:nvSpPr>
        <p:spPr bwMode="auto">
          <a:xfrm>
            <a:off x="192088" y="4392613"/>
            <a:ext cx="8740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b="1">
                <a:solidFill>
                  <a:schemeClr val="accent2"/>
                </a:solidFill>
                <a:latin typeface="Arial" panose="020B0604020202020204" pitchFamily="34" charset="0"/>
                <a:cs typeface="Arial" panose="020B0604020202020204" pitchFamily="34" charset="0"/>
              </a:rPr>
              <a:t>鉄（</a:t>
            </a:r>
            <a:r>
              <a:rPr lang="en-US" altLang="ja-JP" sz="2000" b="1">
                <a:solidFill>
                  <a:schemeClr val="accent2"/>
                </a:solidFill>
                <a:latin typeface="Arial" panose="020B0604020202020204" pitchFamily="34" charset="0"/>
                <a:cs typeface="Arial" panose="020B0604020202020204" pitchFamily="34" charset="0"/>
              </a:rPr>
              <a:t>80cm</a:t>
            </a:r>
            <a:r>
              <a:rPr lang="ja-JP" altLang="en-US" sz="2000" b="1">
                <a:solidFill>
                  <a:schemeClr val="accent2"/>
                </a:solidFill>
                <a:latin typeface="Arial" panose="020B0604020202020204" pitchFamily="34" charset="0"/>
                <a:cs typeface="Arial" panose="020B0604020202020204" pitchFamily="34" charset="0"/>
              </a:rPr>
              <a:t>）とコンクリート（</a:t>
            </a:r>
            <a:r>
              <a:rPr lang="en-US" altLang="ja-JP" sz="2000" b="1">
                <a:solidFill>
                  <a:schemeClr val="accent2"/>
                </a:solidFill>
                <a:latin typeface="Arial" panose="020B0604020202020204" pitchFamily="34" charset="0"/>
                <a:cs typeface="Arial" panose="020B0604020202020204" pitchFamily="34" charset="0"/>
              </a:rPr>
              <a:t>25cm</a:t>
            </a:r>
            <a:r>
              <a:rPr lang="ja-JP" altLang="en-US" sz="2000" b="1">
                <a:solidFill>
                  <a:schemeClr val="accent2"/>
                </a:solidFill>
                <a:latin typeface="Arial" panose="020B0604020202020204" pitchFamily="34" charset="0"/>
                <a:cs typeface="Arial" panose="020B0604020202020204" pitchFamily="34" charset="0"/>
              </a:rPr>
              <a:t>）を組み合わせた遮へい体内の線量率深さ分布</a:t>
            </a:r>
          </a:p>
        </p:txBody>
      </p:sp>
      <p:sp>
        <p:nvSpPr>
          <p:cNvPr id="26636" name="テキスト ボックス 1"/>
          <p:cNvSpPr txBox="1">
            <a:spLocks noChangeArrowheads="1"/>
          </p:cNvSpPr>
          <p:nvPr/>
        </p:nvSpPr>
        <p:spPr bwMode="auto">
          <a:xfrm>
            <a:off x="1804988" y="2327275"/>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t>鉄</a:t>
            </a:r>
          </a:p>
        </p:txBody>
      </p:sp>
      <p:sp>
        <p:nvSpPr>
          <p:cNvPr id="26637" name="テキスト ボックス 2"/>
          <p:cNvSpPr txBox="1">
            <a:spLocks noChangeArrowheads="1"/>
          </p:cNvSpPr>
          <p:nvPr/>
        </p:nvSpPr>
        <p:spPr bwMode="auto">
          <a:xfrm>
            <a:off x="2965450" y="1866900"/>
            <a:ext cx="492125"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t>コンクリート</a:t>
            </a:r>
          </a:p>
        </p:txBody>
      </p:sp>
      <p:sp>
        <p:nvSpPr>
          <p:cNvPr id="26638" name="テキスト ボックス 18"/>
          <p:cNvSpPr txBox="1">
            <a:spLocks noChangeArrowheads="1"/>
          </p:cNvSpPr>
          <p:nvPr/>
        </p:nvSpPr>
        <p:spPr bwMode="auto">
          <a:xfrm>
            <a:off x="3432175" y="2222500"/>
            <a:ext cx="49212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t>空気</a:t>
            </a:r>
          </a:p>
        </p:txBody>
      </p:sp>
      <p:pic>
        <p:nvPicPr>
          <p:cNvPr id="26639" name="図 1"/>
          <p:cNvPicPr>
            <a:picLocks noChangeAspect="1" noChangeArrowheads="1"/>
          </p:cNvPicPr>
          <p:nvPr/>
        </p:nvPicPr>
        <p:blipFill>
          <a:blip r:embed="rId4" cstate="print">
            <a:extLst>
              <a:ext uri="{28A0092B-C50C-407E-A947-70E740481C1C}">
                <a14:useLocalDpi xmlns:a14="http://schemas.microsoft.com/office/drawing/2010/main" val="0"/>
              </a:ext>
            </a:extLst>
          </a:blip>
          <a:srcRect l="15350" t="15001" r="35825" b="8000"/>
          <a:stretch>
            <a:fillRect/>
          </a:stretch>
        </p:blipFill>
        <p:spPr bwMode="auto">
          <a:xfrm>
            <a:off x="4481513" y="1027113"/>
            <a:ext cx="3870325" cy="343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4294967295"/>
          </p:nvPr>
        </p:nvSpPr>
        <p:spPr>
          <a:xfrm>
            <a:off x="1244600" y="1125538"/>
            <a:ext cx="6629400" cy="3200400"/>
          </a:xfrm>
        </p:spPr>
        <p:txBody>
          <a:bodyPr/>
          <a:lstStyle/>
          <a:p>
            <a:pPr eaLnBrk="1" hangingPunct="1">
              <a:spcBef>
                <a:spcPts val="2400"/>
              </a:spcBef>
            </a:pPr>
            <a:r>
              <a:rPr lang="en-US" altLang="ja-JP">
                <a:latin typeface="Arial" panose="020B0604020202020204" pitchFamily="34" charset="0"/>
                <a:cs typeface="Arial" panose="020B0604020202020204" pitchFamily="34" charset="0"/>
              </a:rPr>
              <a:t>α</a:t>
            </a:r>
            <a:r>
              <a:rPr lang="ja-JP" altLang="en-US">
                <a:latin typeface="Arial" panose="020B0604020202020204" pitchFamily="34" charset="0"/>
                <a:cs typeface="Arial" panose="020B0604020202020204" pitchFamily="34" charset="0"/>
              </a:rPr>
              <a:t>線は</a:t>
            </a:r>
            <a:r>
              <a:rPr lang="ja-JP" altLang="en-US">
                <a:solidFill>
                  <a:srgbClr val="FF0000"/>
                </a:solidFill>
                <a:latin typeface="Arial" panose="020B0604020202020204" pitchFamily="34" charset="0"/>
                <a:cs typeface="Arial" panose="020B0604020202020204" pitchFamily="34" charset="0"/>
              </a:rPr>
              <a:t>紙</a:t>
            </a:r>
            <a:r>
              <a:rPr lang="en-US" altLang="ja-JP">
                <a:solidFill>
                  <a:srgbClr val="FF0000"/>
                </a:solidFill>
                <a:latin typeface="Arial" panose="020B0604020202020204" pitchFamily="34" charset="0"/>
                <a:cs typeface="Arial" panose="020B0604020202020204" pitchFamily="34" charset="0"/>
              </a:rPr>
              <a:t>1</a:t>
            </a:r>
            <a:r>
              <a:rPr lang="ja-JP" altLang="en-US">
                <a:solidFill>
                  <a:srgbClr val="FF0000"/>
                </a:solidFill>
                <a:latin typeface="Arial" panose="020B0604020202020204" pitchFamily="34" charset="0"/>
                <a:cs typeface="Arial" panose="020B0604020202020204" pitchFamily="34" charset="0"/>
              </a:rPr>
              <a:t>枚</a:t>
            </a:r>
            <a:r>
              <a:rPr lang="ja-JP" altLang="en-US">
                <a:latin typeface="Arial" panose="020B0604020202020204" pitchFamily="34" charset="0"/>
                <a:cs typeface="Arial" panose="020B0604020202020204" pitchFamily="34" charset="0"/>
              </a:rPr>
              <a:t>で止まる</a:t>
            </a:r>
            <a:endParaRPr lang="en-US" altLang="ja-JP">
              <a:latin typeface="Arial" panose="020B0604020202020204" pitchFamily="34" charset="0"/>
              <a:cs typeface="Arial" panose="020B0604020202020204" pitchFamily="34" charset="0"/>
            </a:endParaRPr>
          </a:p>
          <a:p>
            <a:pPr eaLnBrk="1" hangingPunct="1">
              <a:spcBef>
                <a:spcPts val="2400"/>
              </a:spcBef>
            </a:pPr>
            <a:r>
              <a:rPr lang="en-US" altLang="ja-JP">
                <a:latin typeface="Arial" panose="020B0604020202020204" pitchFamily="34" charset="0"/>
                <a:cs typeface="Arial" panose="020B0604020202020204" pitchFamily="34" charset="0"/>
              </a:rPr>
              <a:t>β</a:t>
            </a:r>
            <a:r>
              <a:rPr lang="ja-JP" altLang="en-US">
                <a:latin typeface="Arial" panose="020B0604020202020204" pitchFamily="34" charset="0"/>
                <a:cs typeface="Arial" panose="020B0604020202020204" pitchFamily="34" charset="0"/>
              </a:rPr>
              <a:t>線は</a:t>
            </a:r>
            <a:r>
              <a:rPr lang="ja-JP" altLang="en-US">
                <a:solidFill>
                  <a:srgbClr val="FF0000"/>
                </a:solidFill>
                <a:latin typeface="Arial" panose="020B0604020202020204" pitchFamily="34" charset="0"/>
                <a:cs typeface="Arial" panose="020B0604020202020204" pitchFamily="34" charset="0"/>
              </a:rPr>
              <a:t>アルミ板</a:t>
            </a:r>
            <a:r>
              <a:rPr lang="en-US" altLang="ja-JP">
                <a:solidFill>
                  <a:srgbClr val="FF0000"/>
                </a:solidFill>
                <a:latin typeface="Arial" panose="020B0604020202020204" pitchFamily="34" charset="0"/>
                <a:cs typeface="Arial" panose="020B0604020202020204" pitchFamily="34" charset="0"/>
              </a:rPr>
              <a:t>1</a:t>
            </a:r>
            <a:r>
              <a:rPr lang="ja-JP" altLang="en-US">
                <a:solidFill>
                  <a:srgbClr val="FF0000"/>
                </a:solidFill>
                <a:latin typeface="Arial" panose="020B0604020202020204" pitchFamily="34" charset="0"/>
                <a:cs typeface="Arial" panose="020B0604020202020204" pitchFamily="34" charset="0"/>
              </a:rPr>
              <a:t>枚</a:t>
            </a:r>
            <a:r>
              <a:rPr lang="ja-JP" altLang="en-US">
                <a:latin typeface="Arial" panose="020B0604020202020204" pitchFamily="34" charset="0"/>
                <a:cs typeface="Arial" panose="020B0604020202020204" pitchFamily="34" charset="0"/>
              </a:rPr>
              <a:t>で止まる</a:t>
            </a:r>
            <a:endParaRPr lang="en-US" altLang="ja-JP">
              <a:latin typeface="Arial" panose="020B0604020202020204" pitchFamily="34" charset="0"/>
              <a:cs typeface="Arial" panose="020B0604020202020204" pitchFamily="34" charset="0"/>
            </a:endParaRPr>
          </a:p>
          <a:p>
            <a:pPr eaLnBrk="1" hangingPunct="1">
              <a:spcBef>
                <a:spcPts val="2400"/>
              </a:spcBef>
            </a:pPr>
            <a:r>
              <a:rPr lang="en-US" altLang="ja-JP">
                <a:latin typeface="Arial" panose="020B0604020202020204" pitchFamily="34" charset="0"/>
                <a:cs typeface="Arial" panose="020B0604020202020204" pitchFamily="34" charset="0"/>
              </a:rPr>
              <a:t>γ</a:t>
            </a:r>
            <a:r>
              <a:rPr lang="ja-JP" altLang="en-US">
                <a:latin typeface="Arial" panose="020B0604020202020204" pitchFamily="34" charset="0"/>
                <a:cs typeface="Arial" panose="020B0604020202020204" pitchFamily="34" charset="0"/>
              </a:rPr>
              <a:t>線は</a:t>
            </a:r>
            <a:r>
              <a:rPr lang="ja-JP" altLang="en-US">
                <a:solidFill>
                  <a:srgbClr val="FF0000"/>
                </a:solidFill>
                <a:latin typeface="Arial" panose="020B0604020202020204" pitchFamily="34" charset="0"/>
                <a:cs typeface="Arial" panose="020B0604020202020204" pitchFamily="34" charset="0"/>
              </a:rPr>
              <a:t>鉛ブロック</a:t>
            </a:r>
            <a:r>
              <a:rPr lang="ja-JP" altLang="en-US">
                <a:latin typeface="Arial" panose="020B0604020202020204" pitchFamily="34" charset="0"/>
                <a:cs typeface="Arial" panose="020B0604020202020204" pitchFamily="34" charset="0"/>
              </a:rPr>
              <a:t>で止まる</a:t>
            </a:r>
            <a:endParaRPr lang="en-US" altLang="ja-JP">
              <a:latin typeface="Arial" panose="020B0604020202020204" pitchFamily="34" charset="0"/>
              <a:cs typeface="Arial" panose="020B0604020202020204" pitchFamily="34" charset="0"/>
            </a:endParaRPr>
          </a:p>
          <a:p>
            <a:pPr eaLnBrk="1" hangingPunct="1">
              <a:spcBef>
                <a:spcPts val="2400"/>
              </a:spcBef>
            </a:pPr>
            <a:r>
              <a:rPr lang="ja-JP" altLang="en-US">
                <a:latin typeface="Arial" panose="020B0604020202020204" pitchFamily="34" charset="0"/>
                <a:cs typeface="Arial" panose="020B0604020202020204" pitchFamily="34" charset="0"/>
              </a:rPr>
              <a:t>中性子線は，それら</a:t>
            </a:r>
            <a:r>
              <a:rPr lang="ja-JP" altLang="en-US">
                <a:solidFill>
                  <a:srgbClr val="FF0000"/>
                </a:solidFill>
                <a:latin typeface="Arial" panose="020B0604020202020204" pitchFamily="34" charset="0"/>
                <a:cs typeface="Arial" panose="020B0604020202020204" pitchFamily="34" charset="0"/>
              </a:rPr>
              <a:t>全てを透過</a:t>
            </a:r>
            <a:r>
              <a:rPr lang="ja-JP" altLang="en-US">
                <a:latin typeface="Arial" panose="020B0604020202020204" pitchFamily="34" charset="0"/>
                <a:cs typeface="Arial" panose="020B0604020202020204" pitchFamily="34" charset="0"/>
              </a:rPr>
              <a:t>する</a:t>
            </a:r>
          </a:p>
        </p:txBody>
      </p:sp>
      <p:sp>
        <p:nvSpPr>
          <p:cNvPr id="6151" name="Rectangle 2"/>
          <p:cNvSpPr txBox="1">
            <a:spLocks noChangeArrowheads="1"/>
          </p:cNvSpPr>
          <p:nvPr/>
        </p:nvSpPr>
        <p:spPr bwMode="auto">
          <a:xfrm>
            <a:off x="2555875" y="115888"/>
            <a:ext cx="381635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4800">
                <a:solidFill>
                  <a:srgbClr val="3333CC"/>
                </a:solidFill>
                <a:latin typeface="Arial Black" panose="020B0A04020102020204" pitchFamily="34" charset="0"/>
              </a:rPr>
              <a:t>実習目的</a:t>
            </a:r>
          </a:p>
        </p:txBody>
      </p:sp>
      <p:sp>
        <p:nvSpPr>
          <p:cNvPr id="6152" name="テキスト ボックス 1"/>
          <p:cNvSpPr txBox="1">
            <a:spLocks noChangeArrowheads="1"/>
          </p:cNvSpPr>
          <p:nvPr/>
        </p:nvSpPr>
        <p:spPr bwMode="auto">
          <a:xfrm>
            <a:off x="733425" y="4292600"/>
            <a:ext cx="76390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a:t>と言われています。</a:t>
            </a:r>
            <a:endParaRPr lang="en-US" altLang="ja-JP"/>
          </a:p>
          <a:p>
            <a:pPr eaLnBrk="1" hangingPunct="1">
              <a:spcBef>
                <a:spcPct val="0"/>
              </a:spcBef>
              <a:buFontTx/>
              <a:buNone/>
            </a:pPr>
            <a:r>
              <a:rPr lang="ja-JP" altLang="en-US"/>
              <a:t>本当かどうか</a:t>
            </a:r>
            <a:r>
              <a:rPr lang="en-US" altLang="ja-JP"/>
              <a:t>PHITS</a:t>
            </a:r>
            <a:r>
              <a:rPr lang="ja-JP" altLang="en-US"/>
              <a:t>を使って確認してみよう</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9825" y="3425825"/>
            <a:ext cx="2954338"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a:xfrm>
            <a:off x="212725" y="-42863"/>
            <a:ext cx="8693150" cy="838201"/>
          </a:xfrm>
        </p:spPr>
        <p:txBody>
          <a:bodyPr/>
          <a:lstStyle/>
          <a:p>
            <a:pPr eaLnBrk="1" hangingPunct="1"/>
            <a:r>
              <a:rPr lang="en-US" altLang="ja-JP" sz="4800">
                <a:latin typeface="Arial" panose="020B0604020202020204" pitchFamily="34" charset="0"/>
                <a:cs typeface="Arial" panose="020B0604020202020204" pitchFamily="34" charset="0"/>
              </a:rPr>
              <a:t>Range.inp</a:t>
            </a:r>
            <a:r>
              <a:rPr lang="ja-JP" altLang="en-US" sz="4800">
                <a:latin typeface="Arial" panose="020B0604020202020204" pitchFamily="34" charset="0"/>
                <a:cs typeface="Arial" panose="020B0604020202020204" pitchFamily="34" charset="0"/>
              </a:rPr>
              <a:t>の確認</a:t>
            </a:r>
          </a:p>
        </p:txBody>
      </p:sp>
      <p:sp>
        <p:nvSpPr>
          <p:cNvPr id="8199" name="Text Box 6"/>
          <p:cNvSpPr txBox="1">
            <a:spLocks noChangeArrowheads="1"/>
          </p:cNvSpPr>
          <p:nvPr/>
        </p:nvSpPr>
        <p:spPr bwMode="auto">
          <a:xfrm>
            <a:off x="2197100" y="6400800"/>
            <a:ext cx="472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ja-JP" altLang="en-US" sz="2400" baseline="30000" dirty="0">
                <a:solidFill>
                  <a:srgbClr val="000000"/>
                </a:solidFill>
                <a:latin typeface="Tahoma" panose="020B0604030504040204" pitchFamily="34" charset="0"/>
              </a:rPr>
              <a:t>*</a:t>
            </a:r>
            <a:r>
              <a:rPr lang="en-US" altLang="ja-JP" sz="2400" dirty="0" err="1">
                <a:solidFill>
                  <a:srgbClr val="000000"/>
                </a:solidFill>
                <a:latin typeface="Tahoma" panose="020B0604030504040204" pitchFamily="34" charset="0"/>
              </a:rPr>
              <a:t>epsout</a:t>
            </a:r>
            <a:r>
              <a:rPr lang="en-US" altLang="ja-JP" sz="2400" dirty="0">
                <a:solidFill>
                  <a:srgbClr val="000000"/>
                </a:solidFill>
                <a:latin typeface="Tahoma" panose="020B0604030504040204" pitchFamily="34" charset="0"/>
              </a:rPr>
              <a:t> = 2</a:t>
            </a:r>
            <a:r>
              <a:rPr lang="ja-JP" altLang="en-US" sz="2400" dirty="0">
                <a:solidFill>
                  <a:srgbClr val="000000"/>
                </a:solidFill>
                <a:latin typeface="Tahoma" panose="020B0604030504040204" pitchFamily="34" charset="0"/>
              </a:rPr>
              <a:t>とすると誤差棒を出力</a:t>
            </a:r>
            <a:endParaRPr lang="en-US" altLang="ja-JP" sz="2400" dirty="0">
              <a:solidFill>
                <a:srgbClr val="000000"/>
              </a:solidFill>
              <a:latin typeface="Tahoma" panose="020B0604030504040204" pitchFamily="34" charset="0"/>
            </a:endParaRPr>
          </a:p>
        </p:txBody>
      </p:sp>
      <p:sp>
        <p:nvSpPr>
          <p:cNvPr id="8200" name="テキスト ボックス 10"/>
          <p:cNvSpPr txBox="1">
            <a:spLocks noChangeArrowheads="1"/>
          </p:cNvSpPr>
          <p:nvPr/>
        </p:nvSpPr>
        <p:spPr bwMode="auto">
          <a:xfrm>
            <a:off x="179388" y="620713"/>
            <a:ext cx="2338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solidFill>
                  <a:schemeClr val="accent2"/>
                </a:solidFill>
                <a:latin typeface="Arial Black" panose="020B0A04020102020204" pitchFamily="34" charset="0"/>
                <a:cs typeface="Arial" panose="020B0604020202020204" pitchFamily="34" charset="0"/>
              </a:rPr>
              <a:t>基本計算条件</a:t>
            </a:r>
          </a:p>
        </p:txBody>
      </p:sp>
      <p:sp>
        <p:nvSpPr>
          <p:cNvPr id="8201" name="正方形/長方形 1"/>
          <p:cNvSpPr>
            <a:spLocks noChangeArrowheads="1"/>
          </p:cNvSpPr>
          <p:nvPr/>
        </p:nvSpPr>
        <p:spPr bwMode="auto">
          <a:xfrm>
            <a:off x="379413" y="1154113"/>
            <a:ext cx="18097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r" eaLnBrk="1" hangingPunct="1">
              <a:spcBef>
                <a:spcPct val="0"/>
              </a:spcBef>
              <a:buFontTx/>
              <a:buNone/>
            </a:pPr>
            <a:r>
              <a:rPr lang="ja-JP" altLang="en-US" sz="2400">
                <a:latin typeface="Arial" panose="020B0604020202020204" pitchFamily="34" charset="0"/>
                <a:cs typeface="Arial" panose="020B0604020202020204" pitchFamily="34" charset="0"/>
              </a:rPr>
              <a:t>入射粒子：</a:t>
            </a:r>
            <a:endParaRPr lang="en-US" altLang="ja-JP" sz="2400">
              <a:latin typeface="Arial" panose="020B0604020202020204" pitchFamily="34" charset="0"/>
              <a:cs typeface="Arial" panose="020B0604020202020204" pitchFamily="34" charset="0"/>
            </a:endParaRPr>
          </a:p>
          <a:p>
            <a:pPr algn="r" eaLnBrk="1" hangingPunct="1">
              <a:spcBef>
                <a:spcPct val="0"/>
              </a:spcBef>
              <a:buFontTx/>
              <a:buNone/>
            </a:pPr>
            <a:r>
              <a:rPr lang="ja-JP" altLang="en-US" sz="2400">
                <a:latin typeface="Arial" panose="020B0604020202020204" pitchFamily="34" charset="0"/>
                <a:cs typeface="Arial" panose="020B0604020202020204" pitchFamily="34" charset="0"/>
              </a:rPr>
              <a:t>体系：</a:t>
            </a:r>
            <a:endParaRPr lang="en-US" altLang="ja-JP" sz="2400">
              <a:latin typeface="Arial" panose="020B0604020202020204" pitchFamily="34" charset="0"/>
              <a:cs typeface="Arial" panose="020B0604020202020204" pitchFamily="34" charset="0"/>
            </a:endParaRPr>
          </a:p>
          <a:p>
            <a:pPr algn="r" eaLnBrk="1" hangingPunct="1">
              <a:spcBef>
                <a:spcPct val="0"/>
              </a:spcBef>
              <a:buFontTx/>
              <a:buNone/>
            </a:pPr>
            <a:endParaRPr lang="en-US" altLang="ja-JP" sz="2400">
              <a:latin typeface="Arial" panose="020B0604020202020204" pitchFamily="34" charset="0"/>
              <a:cs typeface="Arial" panose="020B0604020202020204" pitchFamily="34" charset="0"/>
            </a:endParaRPr>
          </a:p>
          <a:p>
            <a:pPr algn="r" eaLnBrk="1" hangingPunct="1">
              <a:spcBef>
                <a:spcPct val="0"/>
              </a:spcBef>
              <a:buFontTx/>
              <a:buNone/>
            </a:pPr>
            <a:r>
              <a:rPr lang="ja-JP" altLang="en-US" sz="2400">
                <a:latin typeface="Arial" panose="020B0604020202020204" pitchFamily="34" charset="0"/>
                <a:cs typeface="Arial" panose="020B0604020202020204" pitchFamily="34" charset="0"/>
              </a:rPr>
              <a:t>タリー：</a:t>
            </a:r>
            <a:endParaRPr lang="en-US" altLang="ja-JP" sz="2400">
              <a:latin typeface="Arial" panose="020B0604020202020204" pitchFamily="34" charset="0"/>
              <a:cs typeface="Arial" panose="020B0604020202020204" pitchFamily="34" charset="0"/>
            </a:endParaRPr>
          </a:p>
        </p:txBody>
      </p:sp>
      <p:cxnSp>
        <p:nvCxnSpPr>
          <p:cNvPr id="4" name="直線矢印コネクタ 3"/>
          <p:cNvCxnSpPr/>
          <p:nvPr/>
        </p:nvCxnSpPr>
        <p:spPr>
          <a:xfrm flipV="1">
            <a:off x="161925" y="4538663"/>
            <a:ext cx="67468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203" name="テキスト ボックス 4"/>
          <p:cNvSpPr txBox="1">
            <a:spLocks noChangeArrowheads="1"/>
          </p:cNvSpPr>
          <p:nvPr/>
        </p:nvSpPr>
        <p:spPr bwMode="auto">
          <a:xfrm>
            <a:off x="153988" y="4686300"/>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000"/>
              <a:t>光子</a:t>
            </a:r>
          </a:p>
        </p:txBody>
      </p:sp>
      <p:sp>
        <p:nvSpPr>
          <p:cNvPr id="8204" name="テキスト ボックス 14"/>
          <p:cNvSpPr txBox="1">
            <a:spLocks noChangeArrowheads="1"/>
          </p:cNvSpPr>
          <p:nvPr/>
        </p:nvSpPr>
        <p:spPr bwMode="auto">
          <a:xfrm>
            <a:off x="1257300" y="5214938"/>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a:t>Al</a:t>
            </a:r>
          </a:p>
        </p:txBody>
      </p:sp>
      <p:sp>
        <p:nvSpPr>
          <p:cNvPr id="8205" name="テキスト ボックス 10"/>
          <p:cNvSpPr txBox="1">
            <a:spLocks noChangeArrowheads="1"/>
          </p:cNvSpPr>
          <p:nvPr/>
        </p:nvSpPr>
        <p:spPr bwMode="auto">
          <a:xfrm>
            <a:off x="584200" y="5614988"/>
            <a:ext cx="1620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800">
                <a:solidFill>
                  <a:schemeClr val="accent2"/>
                </a:solidFill>
                <a:latin typeface="Arial Black" panose="020B0A04020102020204" pitchFamily="34" charset="0"/>
                <a:cs typeface="Arial" panose="020B0604020202020204" pitchFamily="34" charset="0"/>
              </a:rPr>
              <a:t>計算体系</a:t>
            </a:r>
          </a:p>
        </p:txBody>
      </p:sp>
      <p:sp>
        <p:nvSpPr>
          <p:cNvPr id="8206" name="テキスト ボックス 10"/>
          <p:cNvSpPr txBox="1">
            <a:spLocks noChangeArrowheads="1"/>
          </p:cNvSpPr>
          <p:nvPr/>
        </p:nvSpPr>
        <p:spPr bwMode="auto">
          <a:xfrm>
            <a:off x="3133725" y="5784850"/>
            <a:ext cx="1643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800">
                <a:solidFill>
                  <a:schemeClr val="accent2"/>
                </a:solidFill>
                <a:latin typeface="Arial" panose="020B0604020202020204" pitchFamily="34" charset="0"/>
                <a:cs typeface="Arial" panose="020B0604020202020204" pitchFamily="34" charset="0"/>
              </a:rPr>
              <a:t>track.eps</a:t>
            </a:r>
          </a:p>
        </p:txBody>
      </p:sp>
      <p:sp>
        <p:nvSpPr>
          <p:cNvPr id="8207" name="正方形/長方形 1"/>
          <p:cNvSpPr>
            <a:spLocks noChangeArrowheads="1"/>
          </p:cNvSpPr>
          <p:nvPr/>
        </p:nvSpPr>
        <p:spPr bwMode="auto">
          <a:xfrm>
            <a:off x="2108200" y="1128713"/>
            <a:ext cx="66151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latin typeface="Arial" panose="020B0604020202020204" pitchFamily="34" charset="0"/>
                <a:cs typeface="Arial" panose="020B0604020202020204" pitchFamily="34" charset="0"/>
              </a:rPr>
              <a:t>エネルギー分布を持つ光子（ビーム半径</a:t>
            </a:r>
            <a:r>
              <a:rPr lang="en-US" altLang="ja-JP" sz="2400">
                <a:latin typeface="Arial" panose="020B0604020202020204" pitchFamily="34" charset="0"/>
                <a:cs typeface="Arial" panose="020B0604020202020204" pitchFamily="34" charset="0"/>
              </a:rPr>
              <a:t>0.01cm</a:t>
            </a:r>
            <a:r>
              <a:rPr lang="ja-JP" altLang="en-US" sz="2400">
                <a:latin typeface="Arial" panose="020B0604020202020204" pitchFamily="34" charset="0"/>
                <a:cs typeface="Arial" panose="020B0604020202020204" pitchFamily="34" charset="0"/>
              </a:rPr>
              <a:t>）円柱の</a:t>
            </a:r>
            <a:r>
              <a:rPr lang="ja-JP" altLang="en-US" sz="2400" u="sng">
                <a:solidFill>
                  <a:srgbClr val="FF0000"/>
                </a:solidFill>
                <a:latin typeface="Arial" panose="020B0604020202020204" pitchFamily="34" charset="0"/>
                <a:cs typeface="Arial" panose="020B0604020202020204" pitchFamily="34" charset="0"/>
              </a:rPr>
              <a:t>遮へい体</a:t>
            </a:r>
            <a:r>
              <a:rPr lang="ja-JP" altLang="en-US" sz="2400">
                <a:latin typeface="Arial" panose="020B0604020202020204" pitchFamily="34" charset="0"/>
                <a:cs typeface="Arial" panose="020B0604020202020204" pitchFamily="34" charset="0"/>
              </a:rPr>
              <a:t>と真空のみが存在</a:t>
            </a:r>
            <a:endParaRPr lang="en-US" altLang="ja-JP" sz="2400">
              <a:latin typeface="Arial" panose="020B0604020202020204" pitchFamily="34" charset="0"/>
              <a:cs typeface="Arial" panose="020B0604020202020204" pitchFamily="34" charset="0"/>
            </a:endParaRPr>
          </a:p>
          <a:p>
            <a:pPr eaLnBrk="1" hangingPunct="1">
              <a:spcBef>
                <a:spcPct val="0"/>
              </a:spcBef>
              <a:buFontTx/>
              <a:buNone/>
            </a:pPr>
            <a:r>
              <a:rPr lang="ja-JP" altLang="en-US" sz="2400">
                <a:latin typeface="Arial" panose="020B0604020202020204" pitchFamily="34" charset="0"/>
                <a:cs typeface="Arial" panose="020B0604020202020204" pitchFamily="34" charset="0"/>
              </a:rPr>
              <a:t>（厚さ</a:t>
            </a:r>
            <a:r>
              <a:rPr lang="en-US" altLang="ja-JP" sz="2400">
                <a:latin typeface="Arial" panose="020B0604020202020204" pitchFamily="34" charset="0"/>
                <a:cs typeface="Arial" panose="020B0604020202020204" pitchFamily="34" charset="0"/>
              </a:rPr>
              <a:t>0.1cm</a:t>
            </a:r>
            <a:r>
              <a:rPr lang="ja-JP" altLang="en-US" sz="2400">
                <a:latin typeface="Arial" panose="020B0604020202020204" pitchFamily="34" charset="0"/>
                <a:cs typeface="Arial" panose="020B0604020202020204" pitchFamily="34" charset="0"/>
              </a:rPr>
              <a:t>，半径</a:t>
            </a:r>
            <a:r>
              <a:rPr lang="en-US" altLang="ja-JP" sz="2400">
                <a:latin typeface="Arial" panose="020B0604020202020204" pitchFamily="34" charset="0"/>
                <a:cs typeface="Arial" panose="020B0604020202020204" pitchFamily="34" charset="0"/>
              </a:rPr>
              <a:t>5cm</a:t>
            </a:r>
            <a:r>
              <a:rPr lang="ja-JP" altLang="en-US" sz="2400">
                <a:latin typeface="Arial" panose="020B0604020202020204" pitchFamily="34" charset="0"/>
                <a:cs typeface="Arial" panose="020B0604020202020204" pitchFamily="34" charset="0"/>
              </a:rPr>
              <a:t>のアルミターゲット）</a:t>
            </a:r>
            <a:endParaRPr lang="en-US" altLang="ja-JP" sz="2400">
              <a:latin typeface="Arial" panose="020B0604020202020204" pitchFamily="34" charset="0"/>
              <a:cs typeface="Arial" panose="020B0604020202020204" pitchFamily="34" charset="0"/>
            </a:endParaRPr>
          </a:p>
          <a:p>
            <a:pPr eaLnBrk="1" hangingPunct="1">
              <a:spcBef>
                <a:spcPct val="0"/>
              </a:spcBef>
              <a:buFontTx/>
              <a:buNone/>
            </a:pPr>
            <a:r>
              <a:rPr lang="en-US" altLang="ja-JP" sz="2400">
                <a:latin typeface="Arial" panose="020B0604020202020204" pitchFamily="34" charset="0"/>
                <a:cs typeface="Arial" panose="020B0604020202020204" pitchFamily="34" charset="0"/>
              </a:rPr>
              <a:t>[t-track]</a:t>
            </a:r>
            <a:r>
              <a:rPr lang="ja-JP" altLang="en-US" sz="2400">
                <a:latin typeface="Arial" panose="020B0604020202020204" pitchFamily="34" charset="0"/>
                <a:cs typeface="Arial" panose="020B0604020202020204" pitchFamily="34" charset="0"/>
              </a:rPr>
              <a:t>によるフラックス空間分布</a:t>
            </a:r>
            <a:endParaRPr lang="en-US" altLang="ja-JP" sz="2400">
              <a:latin typeface="Arial" panose="020B0604020202020204" pitchFamily="34" charset="0"/>
              <a:cs typeface="Arial" panose="020B0604020202020204" pitchFamily="34" charset="0"/>
            </a:endParaRPr>
          </a:p>
          <a:p>
            <a:pPr eaLnBrk="1" hangingPunct="1">
              <a:spcBef>
                <a:spcPct val="0"/>
              </a:spcBef>
              <a:buFontTx/>
              <a:buNone/>
            </a:pPr>
            <a:r>
              <a:rPr lang="en-US" altLang="ja-JP" sz="2400">
                <a:latin typeface="Arial" panose="020B0604020202020204" pitchFamily="34" charset="0"/>
                <a:cs typeface="Arial" panose="020B0604020202020204" pitchFamily="34" charset="0"/>
              </a:rPr>
              <a:t>[t-cross]</a:t>
            </a:r>
            <a:r>
              <a:rPr lang="ja-JP" altLang="en-US" sz="2400">
                <a:latin typeface="Arial" panose="020B0604020202020204" pitchFamily="34" charset="0"/>
                <a:cs typeface="Arial" panose="020B0604020202020204" pitchFamily="34" charset="0"/>
              </a:rPr>
              <a:t>により遮へい体後方のエネルギー分布</a:t>
            </a:r>
            <a:endParaRPr lang="en-US" altLang="ja-JP" sz="2400">
              <a:latin typeface="Arial" panose="020B0604020202020204" pitchFamily="34" charset="0"/>
              <a:cs typeface="Arial" panose="020B0604020202020204" pitchFamily="34" charset="0"/>
            </a:endParaRPr>
          </a:p>
          <a:p>
            <a:pPr eaLnBrk="1" hangingPunct="1">
              <a:spcBef>
                <a:spcPct val="0"/>
              </a:spcBef>
              <a:buFontTx/>
              <a:buNone/>
            </a:pPr>
            <a:r>
              <a:rPr lang="ja-JP" altLang="en-US" sz="2400">
                <a:solidFill>
                  <a:srgbClr val="FF0000"/>
                </a:solidFill>
                <a:latin typeface="Arial" panose="020B0604020202020204" pitchFamily="34" charset="0"/>
                <a:cs typeface="Arial" panose="020B0604020202020204" pitchFamily="34" charset="0"/>
              </a:rPr>
              <a:t>（</a:t>
            </a:r>
            <a:r>
              <a:rPr lang="en-US" altLang="ja-JP" sz="2400">
                <a:solidFill>
                  <a:srgbClr val="FF0000"/>
                </a:solidFill>
                <a:latin typeface="Arial" panose="020B0604020202020204" pitchFamily="34" charset="0"/>
                <a:cs typeface="Arial" panose="020B0604020202020204" pitchFamily="34" charset="0"/>
              </a:rPr>
              <a:t>epsout=2</a:t>
            </a:r>
            <a:r>
              <a:rPr lang="ja-JP" altLang="en-US" sz="2400">
                <a:solidFill>
                  <a:srgbClr val="FF0000"/>
                </a:solidFill>
                <a:latin typeface="Arial" panose="020B0604020202020204" pitchFamily="34" charset="0"/>
                <a:cs typeface="Arial" panose="020B0604020202020204" pitchFamily="34" charset="0"/>
              </a:rPr>
              <a:t>とすることにより誤差棒も表示）</a:t>
            </a:r>
            <a:endParaRPr lang="en-US" altLang="ja-JP" sz="2400">
              <a:solidFill>
                <a:srgbClr val="FF0000"/>
              </a:solidFill>
              <a:latin typeface="Arial" panose="020B0604020202020204" pitchFamily="34" charset="0"/>
              <a:cs typeface="Arial" panose="020B0604020202020204" pitchFamily="34" charset="0"/>
            </a:endParaRPr>
          </a:p>
        </p:txBody>
      </p:sp>
      <p:sp>
        <p:nvSpPr>
          <p:cNvPr id="8208" name="テキスト ボックス 10"/>
          <p:cNvSpPr txBox="1">
            <a:spLocks noChangeArrowheads="1"/>
          </p:cNvSpPr>
          <p:nvPr/>
        </p:nvSpPr>
        <p:spPr bwMode="auto">
          <a:xfrm>
            <a:off x="6408738" y="5786438"/>
            <a:ext cx="18630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800" dirty="0" err="1">
                <a:solidFill>
                  <a:schemeClr val="accent2"/>
                </a:solidFill>
                <a:latin typeface="Arial" panose="020B0604020202020204" pitchFamily="34" charset="0"/>
                <a:cs typeface="Arial" panose="020B0604020202020204" pitchFamily="34" charset="0"/>
              </a:rPr>
              <a:t>cross.eps</a:t>
            </a:r>
            <a:r>
              <a:rPr lang="ja-JP" altLang="en-US" sz="2800" baseline="30000" dirty="0">
                <a:solidFill>
                  <a:schemeClr val="accent2"/>
                </a:solidFill>
                <a:latin typeface="Arial" panose="020B0604020202020204" pitchFamily="34" charset="0"/>
                <a:cs typeface="Arial" panose="020B0604020202020204" pitchFamily="34" charset="0"/>
              </a:rPr>
              <a:t>*</a:t>
            </a:r>
            <a:endParaRPr lang="en-US" altLang="ja-JP" sz="2800" baseline="30000" dirty="0">
              <a:solidFill>
                <a:schemeClr val="accent2"/>
              </a:solidFill>
              <a:latin typeface="Arial" panose="020B0604020202020204" pitchFamily="34" charset="0"/>
              <a:cs typeface="Arial" panose="020B0604020202020204" pitchFamily="34" charset="0"/>
            </a:endParaRPr>
          </a:p>
        </p:txBody>
      </p:sp>
      <p:sp>
        <p:nvSpPr>
          <p:cNvPr id="19" name="円柱 18"/>
          <p:cNvSpPr/>
          <p:nvPr/>
        </p:nvSpPr>
        <p:spPr>
          <a:xfrm rot="16200000">
            <a:off x="1030287" y="4062413"/>
            <a:ext cx="1381125" cy="952500"/>
          </a:xfrm>
          <a:prstGeom prst="can">
            <a:avLst>
              <a:gd name="adj" fmla="val 31212"/>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 name="円柱 1"/>
          <p:cNvSpPr/>
          <p:nvPr/>
        </p:nvSpPr>
        <p:spPr>
          <a:xfrm rot="16200000">
            <a:off x="648494" y="4329906"/>
            <a:ext cx="1381125" cy="417513"/>
          </a:xfrm>
          <a:prstGeom prst="can">
            <a:avLst>
              <a:gd name="adj" fmla="val 50000"/>
            </a:avLst>
          </a:prstGeom>
          <a:solidFill>
            <a:schemeClr val="accent3">
              <a:lumMod val="6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8211" name="テキスト ボックス 14"/>
          <p:cNvSpPr txBox="1">
            <a:spLocks noChangeArrowheads="1"/>
          </p:cNvSpPr>
          <p:nvPr/>
        </p:nvSpPr>
        <p:spPr bwMode="auto">
          <a:xfrm>
            <a:off x="1665288" y="5230813"/>
            <a:ext cx="663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a:t>Void</a:t>
            </a:r>
          </a:p>
        </p:txBody>
      </p:sp>
      <p:pic>
        <p:nvPicPr>
          <p:cNvPr id="8212" name="図 2"/>
          <p:cNvPicPr>
            <a:picLocks noChangeAspect="1" noChangeArrowheads="1"/>
          </p:cNvPicPr>
          <p:nvPr/>
        </p:nvPicPr>
        <p:blipFill>
          <a:blip r:embed="rId3">
            <a:extLst>
              <a:ext uri="{28A0092B-C50C-407E-A947-70E740481C1C}">
                <a14:useLocalDpi xmlns:a14="http://schemas.microsoft.com/office/drawing/2010/main" val="0"/>
              </a:ext>
            </a:extLst>
          </a:blip>
          <a:srcRect l="15350" t="13704" r="21651" b="8302"/>
          <a:stretch>
            <a:fillRect/>
          </a:stretch>
        </p:blipFill>
        <p:spPr bwMode="auto">
          <a:xfrm>
            <a:off x="5445125" y="3367088"/>
            <a:ext cx="36115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図 19"/>
          <p:cNvPicPr>
            <a:picLocks noChangeAspect="1" noChangeArrowheads="1"/>
          </p:cNvPicPr>
          <p:nvPr/>
        </p:nvPicPr>
        <p:blipFill>
          <a:blip r:embed="rId2" cstate="print">
            <a:extLst>
              <a:ext uri="{28A0092B-C50C-407E-A947-70E740481C1C}">
                <a14:useLocalDpi xmlns:a14="http://schemas.microsoft.com/office/drawing/2010/main" val="0"/>
              </a:ext>
            </a:extLst>
          </a:blip>
          <a:srcRect l="15350" t="13704" r="21651" b="8302"/>
          <a:stretch>
            <a:fillRect/>
          </a:stretch>
        </p:blipFill>
        <p:spPr bwMode="auto">
          <a:xfrm>
            <a:off x="4010025" y="2549525"/>
            <a:ext cx="43767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a:xfrm>
            <a:off x="179388" y="19050"/>
            <a:ext cx="8693150" cy="838200"/>
          </a:xfrm>
        </p:spPr>
        <p:txBody>
          <a:bodyPr/>
          <a:lstStyle/>
          <a:p>
            <a:pPr eaLnBrk="1" hangingPunct="1"/>
            <a:r>
              <a:rPr lang="ja-JP" altLang="en-US" sz="4800">
                <a:latin typeface="Arial" panose="020B0604020202020204" pitchFamily="34" charset="0"/>
                <a:cs typeface="Arial" panose="020B0604020202020204" pitchFamily="34" charset="0"/>
              </a:rPr>
              <a:t>エネルギー分布を持つ線源</a:t>
            </a:r>
          </a:p>
        </p:txBody>
      </p:sp>
      <p:sp>
        <p:nvSpPr>
          <p:cNvPr id="9223" name="テキスト ボックス 10"/>
          <p:cNvSpPr txBox="1">
            <a:spLocks noChangeArrowheads="1"/>
          </p:cNvSpPr>
          <p:nvPr/>
        </p:nvSpPr>
        <p:spPr bwMode="auto">
          <a:xfrm>
            <a:off x="1346200" y="828675"/>
            <a:ext cx="5770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latin typeface="Arial" panose="020B0604020202020204" pitchFamily="34" charset="0"/>
                <a:cs typeface="Arial" panose="020B0604020202020204" pitchFamily="34" charset="0"/>
              </a:rPr>
              <a:t>e-type</a:t>
            </a:r>
            <a:r>
              <a:rPr lang="ja-JP" altLang="en-US" sz="2400">
                <a:latin typeface="Arial" panose="020B0604020202020204" pitchFamily="34" charset="0"/>
                <a:cs typeface="Arial" panose="020B0604020202020204" pitchFamily="34" charset="0"/>
              </a:rPr>
              <a:t>サブセクションにより分布を定義する。</a:t>
            </a:r>
            <a:endParaRPr lang="en-US" altLang="ja-JP" sz="2400">
              <a:latin typeface="Arial" panose="020B0604020202020204" pitchFamily="34" charset="0"/>
              <a:cs typeface="Arial" panose="020B0604020202020204" pitchFamily="34" charset="0"/>
            </a:endParaRPr>
          </a:p>
        </p:txBody>
      </p:sp>
      <p:sp>
        <p:nvSpPr>
          <p:cNvPr id="9224" name="Text Box 1031"/>
          <p:cNvSpPr txBox="1">
            <a:spLocks noChangeArrowheads="1"/>
          </p:cNvSpPr>
          <p:nvPr/>
        </p:nvSpPr>
        <p:spPr bwMode="auto">
          <a:xfrm>
            <a:off x="468313" y="1785938"/>
            <a:ext cx="1870075" cy="351472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latin typeface="Tahoma" panose="020B0604030504040204" pitchFamily="34" charset="0"/>
              </a:rPr>
              <a:t>[ S o u r c e ]</a:t>
            </a:r>
          </a:p>
          <a:p>
            <a:pPr eaLnBrk="1" hangingPunct="1">
              <a:spcBef>
                <a:spcPct val="0"/>
              </a:spcBef>
              <a:buFontTx/>
              <a:buNone/>
            </a:pPr>
            <a:r>
              <a:rPr lang="pt-BR" altLang="ja-JP" sz="1400">
                <a:latin typeface="Tahoma" panose="020B0604030504040204" pitchFamily="34" charset="0"/>
              </a:rPr>
              <a:t>   s-type =   1      </a:t>
            </a:r>
          </a:p>
          <a:p>
            <a:pPr eaLnBrk="1" hangingPunct="1">
              <a:spcBef>
                <a:spcPct val="0"/>
              </a:spcBef>
              <a:buFontTx/>
              <a:buNone/>
            </a:pPr>
            <a:r>
              <a:rPr lang="pt-BR" altLang="ja-JP" sz="1400">
                <a:latin typeface="Tahoma" panose="020B0604030504040204" pitchFamily="34" charset="0"/>
              </a:rPr>
              <a:t>     proj =  </a:t>
            </a:r>
            <a:r>
              <a:rPr lang="en-US" altLang="ja-JP" sz="1400">
                <a:latin typeface="Tahoma" panose="020B0604030504040204" pitchFamily="34" charset="0"/>
              </a:rPr>
              <a:t>photon</a:t>
            </a:r>
            <a:endParaRPr lang="pt-BR" altLang="ja-JP" sz="1400">
              <a:latin typeface="Tahoma" panose="020B0604030504040204" pitchFamily="34" charset="0"/>
            </a:endParaRPr>
          </a:p>
          <a:p>
            <a:pPr eaLnBrk="1" hangingPunct="1">
              <a:spcBef>
                <a:spcPct val="0"/>
              </a:spcBef>
              <a:buFontTx/>
              <a:buNone/>
            </a:pPr>
            <a:r>
              <a:rPr lang="ja-JP" altLang="en-US" sz="1400">
                <a:latin typeface="Tahoma" panose="020B0604030504040204" pitchFamily="34" charset="0"/>
              </a:rPr>
              <a:t>       </a:t>
            </a:r>
            <a:r>
              <a:rPr lang="pt-BR" altLang="ja-JP" sz="1400">
                <a:latin typeface="Tahoma" panose="020B0604030504040204" pitchFamily="34" charset="0"/>
              </a:rPr>
              <a:t>r0 =   0.0100 </a:t>
            </a:r>
          </a:p>
          <a:p>
            <a:pPr eaLnBrk="1" hangingPunct="1">
              <a:spcBef>
                <a:spcPct val="0"/>
              </a:spcBef>
              <a:buFontTx/>
              <a:buNone/>
            </a:pPr>
            <a:r>
              <a:rPr lang="pt-BR" altLang="ja-JP" sz="1400">
                <a:latin typeface="Tahoma" panose="020B0604030504040204" pitchFamily="34" charset="0"/>
              </a:rPr>
              <a:t>       x0 =   0.0000 </a:t>
            </a:r>
          </a:p>
          <a:p>
            <a:pPr eaLnBrk="1" hangingPunct="1">
              <a:spcBef>
                <a:spcPct val="0"/>
              </a:spcBef>
              <a:buFontTx/>
              <a:buNone/>
            </a:pPr>
            <a:r>
              <a:rPr lang="pt-BR" altLang="ja-JP" sz="1400">
                <a:latin typeface="Tahoma" panose="020B0604030504040204" pitchFamily="34" charset="0"/>
              </a:rPr>
              <a:t>       y0 =   0.0000 </a:t>
            </a:r>
          </a:p>
          <a:p>
            <a:pPr eaLnBrk="1" hangingPunct="1">
              <a:spcBef>
                <a:spcPct val="0"/>
              </a:spcBef>
              <a:buFontTx/>
              <a:buNone/>
            </a:pPr>
            <a:r>
              <a:rPr lang="pt-BR" altLang="ja-JP" sz="1400">
                <a:latin typeface="Tahoma" panose="020B0604030504040204" pitchFamily="34" charset="0"/>
              </a:rPr>
              <a:t>       z0 =  -20.000 </a:t>
            </a:r>
          </a:p>
          <a:p>
            <a:pPr eaLnBrk="1" hangingPunct="1">
              <a:spcBef>
                <a:spcPct val="0"/>
              </a:spcBef>
              <a:buFontTx/>
              <a:buNone/>
            </a:pPr>
            <a:r>
              <a:rPr lang="pt-BR" altLang="ja-JP" sz="1400">
                <a:latin typeface="Tahoma" panose="020B0604030504040204" pitchFamily="34" charset="0"/>
              </a:rPr>
              <a:t>       z1 =  -20.000 </a:t>
            </a:r>
          </a:p>
          <a:p>
            <a:pPr eaLnBrk="1" hangingPunct="1">
              <a:spcBef>
                <a:spcPct val="0"/>
              </a:spcBef>
              <a:buFontTx/>
              <a:buNone/>
            </a:pPr>
            <a:r>
              <a:rPr lang="pt-BR" altLang="ja-JP" sz="1400">
                <a:latin typeface="Tahoma" panose="020B0604030504040204" pitchFamily="34" charset="0"/>
              </a:rPr>
              <a:t>      dir =   1.0000</a:t>
            </a:r>
          </a:p>
          <a:p>
            <a:pPr eaLnBrk="1" hangingPunct="1">
              <a:spcBef>
                <a:spcPct val="0"/>
              </a:spcBef>
              <a:buFontTx/>
              <a:buNone/>
            </a:pPr>
            <a:r>
              <a:rPr lang="fr-FR" altLang="ja-JP" sz="1400">
                <a:latin typeface="Tahoma" panose="020B0604030504040204" pitchFamily="34" charset="0"/>
              </a:rPr>
              <a:t> </a:t>
            </a:r>
            <a:r>
              <a:rPr lang="fr-FR" altLang="ja-JP" sz="1400">
                <a:solidFill>
                  <a:srgbClr val="FF0000"/>
                </a:solidFill>
                <a:latin typeface="Tahoma" panose="020B0604030504040204" pitchFamily="34" charset="0"/>
              </a:rPr>
              <a:t>e-type =   21</a:t>
            </a:r>
          </a:p>
          <a:p>
            <a:pPr eaLnBrk="1" hangingPunct="1">
              <a:spcBef>
                <a:spcPct val="0"/>
              </a:spcBef>
              <a:buFontTx/>
              <a:buNone/>
            </a:pPr>
            <a:r>
              <a:rPr lang="fr-FR" altLang="ja-JP" sz="1400">
                <a:latin typeface="Tahoma" panose="020B0604030504040204" pitchFamily="34" charset="0"/>
              </a:rPr>
              <a:t>       ne =   3</a:t>
            </a:r>
          </a:p>
          <a:p>
            <a:pPr eaLnBrk="1" hangingPunct="1">
              <a:spcBef>
                <a:spcPct val="0"/>
              </a:spcBef>
              <a:buFontTx/>
              <a:buNone/>
            </a:pPr>
            <a:r>
              <a:rPr lang="fr-FR" altLang="ja-JP" sz="1400">
                <a:latin typeface="Tahoma" panose="020B0604030504040204" pitchFamily="34" charset="0"/>
              </a:rPr>
              <a:t>$ E_low  Flux(/MeV)</a:t>
            </a:r>
          </a:p>
          <a:p>
            <a:pPr eaLnBrk="1" hangingPunct="1">
              <a:spcBef>
                <a:spcPct val="0"/>
              </a:spcBef>
              <a:buFontTx/>
              <a:buNone/>
            </a:pPr>
            <a:r>
              <a:rPr lang="fr-FR" altLang="ja-JP" sz="1400">
                <a:latin typeface="Tahoma" panose="020B0604030504040204" pitchFamily="34" charset="0"/>
              </a:rPr>
              <a:t>      0.0     1.0</a:t>
            </a:r>
          </a:p>
          <a:p>
            <a:pPr eaLnBrk="1" hangingPunct="1">
              <a:spcBef>
                <a:spcPct val="0"/>
              </a:spcBef>
              <a:buFontTx/>
              <a:buNone/>
            </a:pPr>
            <a:r>
              <a:rPr lang="fr-FR" altLang="ja-JP" sz="1400">
                <a:latin typeface="Tahoma" panose="020B0604030504040204" pitchFamily="34" charset="0"/>
              </a:rPr>
              <a:t>      1.0     3.0</a:t>
            </a:r>
          </a:p>
          <a:p>
            <a:pPr eaLnBrk="1" hangingPunct="1">
              <a:spcBef>
                <a:spcPct val="0"/>
              </a:spcBef>
              <a:buFontTx/>
              <a:buNone/>
            </a:pPr>
            <a:r>
              <a:rPr lang="fr-FR" altLang="ja-JP" sz="1400">
                <a:latin typeface="Tahoma" panose="020B0604030504040204" pitchFamily="34" charset="0"/>
              </a:rPr>
              <a:t>      2.0     1.0</a:t>
            </a:r>
          </a:p>
          <a:p>
            <a:pPr eaLnBrk="1" hangingPunct="1">
              <a:spcBef>
                <a:spcPct val="0"/>
              </a:spcBef>
              <a:buFontTx/>
              <a:buNone/>
            </a:pPr>
            <a:r>
              <a:rPr lang="fr-FR" altLang="ja-JP" sz="1400">
                <a:latin typeface="Tahoma" panose="020B0604030504040204" pitchFamily="34" charset="0"/>
              </a:rPr>
              <a:t>      3.0</a:t>
            </a:r>
            <a:r>
              <a:rPr lang="pt-BR" altLang="ja-JP" sz="1400">
                <a:latin typeface="Tahoma" panose="020B0604030504040204" pitchFamily="34" charset="0"/>
              </a:rPr>
              <a:t> </a:t>
            </a:r>
          </a:p>
        </p:txBody>
      </p:sp>
      <p:sp>
        <p:nvSpPr>
          <p:cNvPr id="2" name="テキスト ボックス 1"/>
          <p:cNvSpPr txBox="1"/>
          <p:nvPr/>
        </p:nvSpPr>
        <p:spPr>
          <a:xfrm>
            <a:off x="2771775" y="1492250"/>
            <a:ext cx="4989513" cy="1016000"/>
          </a:xfrm>
          <a:prstGeom prst="rect">
            <a:avLst/>
          </a:prstGeom>
          <a:noFill/>
        </p:spPr>
        <p:txBody>
          <a:bodyPr wrap="none">
            <a:spAutoFit/>
          </a:bodyPr>
          <a:lstStyle/>
          <a:p>
            <a:pPr>
              <a:defRPr/>
            </a:pPr>
            <a:r>
              <a:rPr lang="en-US" altLang="ja-JP" sz="2000" dirty="0">
                <a:latin typeface="+mj-ea"/>
                <a:ea typeface="+mj-ea"/>
              </a:rPr>
              <a:t>e-type = 21: </a:t>
            </a:r>
            <a:r>
              <a:rPr lang="ja-JP" altLang="en-US" sz="2000" dirty="0">
                <a:latin typeface="+mj-ea"/>
                <a:ea typeface="+mj-ea"/>
              </a:rPr>
              <a:t>エネルギー群数</a:t>
            </a:r>
            <a:r>
              <a:rPr lang="en-US" altLang="ja-JP" sz="2000" dirty="0">
                <a:latin typeface="+mj-ea"/>
                <a:ea typeface="+mj-ea"/>
              </a:rPr>
              <a:t>(ne)</a:t>
            </a:r>
          </a:p>
          <a:p>
            <a:pPr>
              <a:defRPr/>
            </a:pPr>
            <a:r>
              <a:rPr lang="ja-JP" altLang="en-US" sz="2000" dirty="0">
                <a:latin typeface="+mj-ea"/>
                <a:ea typeface="+mj-ea"/>
              </a:rPr>
              <a:t>　　　　　　　　各エネルギー群の下限値（</a:t>
            </a:r>
            <a:r>
              <a:rPr lang="en-US" altLang="ja-JP" sz="2000" dirty="0">
                <a:latin typeface="+mj-ea"/>
                <a:ea typeface="+mj-ea"/>
              </a:rPr>
              <a:t>MeV)</a:t>
            </a:r>
          </a:p>
          <a:p>
            <a:pPr>
              <a:defRPr/>
            </a:pPr>
            <a:r>
              <a:rPr lang="ja-JP" altLang="en-US" sz="2000" dirty="0">
                <a:latin typeface="+mj-ea"/>
                <a:ea typeface="+mj-ea"/>
              </a:rPr>
              <a:t>　　　　　　　　相対フラックス</a:t>
            </a:r>
            <a:r>
              <a:rPr lang="en-US" altLang="ja-JP" sz="2000" dirty="0">
                <a:latin typeface="+mj-ea"/>
                <a:ea typeface="+mj-ea"/>
              </a:rPr>
              <a:t>(/MeV)</a:t>
            </a:r>
            <a:r>
              <a:rPr lang="ja-JP" altLang="en-US" sz="2000" dirty="0">
                <a:latin typeface="+mj-ea"/>
                <a:ea typeface="+mj-ea"/>
              </a:rPr>
              <a:t>を与える</a:t>
            </a:r>
          </a:p>
        </p:txBody>
      </p:sp>
      <p:cxnSp>
        <p:nvCxnSpPr>
          <p:cNvPr id="4" name="直線矢印コネクタ 3"/>
          <p:cNvCxnSpPr/>
          <p:nvPr/>
        </p:nvCxnSpPr>
        <p:spPr>
          <a:xfrm flipV="1">
            <a:off x="1706563" y="1938338"/>
            <a:ext cx="1065212" cy="18446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836613" y="4383088"/>
            <a:ext cx="360362" cy="863600"/>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7" name="直線矢印コネクタ 16"/>
          <p:cNvCxnSpPr>
            <a:stCxn id="5" idx="2"/>
          </p:cNvCxnSpPr>
          <p:nvPr/>
        </p:nvCxnSpPr>
        <p:spPr>
          <a:xfrm>
            <a:off x="1016000" y="5246688"/>
            <a:ext cx="0" cy="70326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611188" y="5892800"/>
            <a:ext cx="4349750" cy="401638"/>
          </a:xfrm>
          <a:prstGeom prst="rect">
            <a:avLst/>
          </a:prstGeom>
          <a:noFill/>
        </p:spPr>
        <p:txBody>
          <a:bodyPr wrap="none">
            <a:spAutoFit/>
          </a:bodyPr>
          <a:lstStyle/>
          <a:p>
            <a:pPr>
              <a:defRPr/>
            </a:pPr>
            <a:r>
              <a:rPr lang="ja-JP" altLang="en-US" sz="2000" dirty="0">
                <a:latin typeface="+mj-ea"/>
                <a:ea typeface="+mj-ea"/>
              </a:rPr>
              <a:t>各エネルギー群の下限値</a:t>
            </a:r>
            <a:r>
              <a:rPr lang="en-US" altLang="ja-JP" sz="2000" dirty="0">
                <a:latin typeface="+mj-ea"/>
                <a:ea typeface="+mj-ea"/>
              </a:rPr>
              <a:t>(</a:t>
            </a:r>
            <a:r>
              <a:rPr lang="ja-JP" altLang="en-US" sz="2000" dirty="0">
                <a:latin typeface="+mj-ea"/>
                <a:ea typeface="+mj-ea"/>
              </a:rPr>
              <a:t>群数＋１個）</a:t>
            </a:r>
            <a:endParaRPr lang="en-US" altLang="ja-JP" sz="2000" dirty="0">
              <a:latin typeface="+mj-ea"/>
              <a:ea typeface="+mj-ea"/>
            </a:endParaRPr>
          </a:p>
        </p:txBody>
      </p:sp>
      <p:sp>
        <p:nvSpPr>
          <p:cNvPr id="19" name="正方形/長方形 18"/>
          <p:cNvSpPr/>
          <p:nvPr/>
        </p:nvSpPr>
        <p:spPr>
          <a:xfrm>
            <a:off x="1346200" y="4375150"/>
            <a:ext cx="360363" cy="700088"/>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2" name="直線矢印コネクタ 21"/>
          <p:cNvCxnSpPr/>
          <p:nvPr/>
        </p:nvCxnSpPr>
        <p:spPr>
          <a:xfrm flipH="1">
            <a:off x="1527175" y="5075238"/>
            <a:ext cx="0" cy="5222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1196975" y="5556250"/>
            <a:ext cx="4491038" cy="400050"/>
          </a:xfrm>
          <a:prstGeom prst="rect">
            <a:avLst/>
          </a:prstGeom>
          <a:noFill/>
        </p:spPr>
        <p:txBody>
          <a:bodyPr wrap="none">
            <a:spAutoFit/>
          </a:bodyPr>
          <a:lstStyle/>
          <a:p>
            <a:pPr>
              <a:defRPr/>
            </a:pPr>
            <a:r>
              <a:rPr lang="ja-JP" altLang="en-US" sz="2000" dirty="0">
                <a:latin typeface="+mj-ea"/>
                <a:ea typeface="+mj-ea"/>
              </a:rPr>
              <a:t>各エネルギー群の相対フラックス</a:t>
            </a:r>
            <a:r>
              <a:rPr lang="en-US" altLang="ja-JP" sz="2000" dirty="0">
                <a:latin typeface="+mj-ea"/>
                <a:ea typeface="+mj-ea"/>
              </a:rPr>
              <a:t>(/MeV)</a:t>
            </a:r>
          </a:p>
        </p:txBody>
      </p:sp>
      <p:sp>
        <p:nvSpPr>
          <p:cNvPr id="11" name="テキスト ボックス 10"/>
          <p:cNvSpPr txBox="1"/>
          <p:nvPr/>
        </p:nvSpPr>
        <p:spPr>
          <a:xfrm>
            <a:off x="4903788" y="3327400"/>
            <a:ext cx="2001837" cy="461963"/>
          </a:xfrm>
          <a:prstGeom prst="rect">
            <a:avLst/>
          </a:prstGeom>
          <a:noFill/>
        </p:spPr>
        <p:txBody>
          <a:bodyPr wrap="none">
            <a:spAutoFit/>
          </a:bodyPr>
          <a:lstStyle/>
          <a:p>
            <a:pPr>
              <a:defRPr/>
            </a:pPr>
            <a:r>
              <a:rPr lang="en-US" altLang="ja-JP" dirty="0">
                <a:solidFill>
                  <a:srgbClr val="FF0000"/>
                </a:solidFill>
                <a:latin typeface="+mj-ea"/>
                <a:ea typeface="+mj-ea"/>
              </a:rPr>
              <a:t>1 </a:t>
            </a:r>
            <a:r>
              <a:rPr lang="ja-JP" altLang="en-US" dirty="0">
                <a:solidFill>
                  <a:srgbClr val="FF0000"/>
                </a:solidFill>
                <a:latin typeface="+mj-ea"/>
                <a:ea typeface="+mj-ea"/>
              </a:rPr>
              <a:t> </a:t>
            </a:r>
            <a:r>
              <a:rPr lang="en-US" altLang="ja-JP" dirty="0">
                <a:solidFill>
                  <a:srgbClr val="FF0000"/>
                </a:solidFill>
                <a:latin typeface="+mj-ea"/>
                <a:ea typeface="+mj-ea"/>
              </a:rPr>
              <a:t> :   3    :   1</a:t>
            </a:r>
            <a:endParaRPr lang="ja-JP" altLang="en-US" dirty="0">
              <a:solidFill>
                <a:srgbClr val="FF0000"/>
              </a:solidFill>
              <a:latin typeface="+mj-ea"/>
              <a:ea typeface="+mj-ea"/>
            </a:endParaRPr>
          </a:p>
        </p:txBody>
      </p:sp>
      <p:sp>
        <p:nvSpPr>
          <p:cNvPr id="30" name="テキスト ボックス 29"/>
          <p:cNvSpPr txBox="1"/>
          <p:nvPr/>
        </p:nvSpPr>
        <p:spPr>
          <a:xfrm>
            <a:off x="1016000" y="6435725"/>
            <a:ext cx="6778625" cy="401638"/>
          </a:xfrm>
          <a:prstGeom prst="rect">
            <a:avLst/>
          </a:prstGeom>
          <a:noFill/>
        </p:spPr>
        <p:txBody>
          <a:bodyPr>
            <a:spAutoFit/>
          </a:bodyPr>
          <a:lstStyle/>
          <a:p>
            <a:pPr algn="r">
              <a:defRPr/>
            </a:pPr>
            <a:r>
              <a:rPr lang="ja-JP" altLang="en-US" sz="2000" dirty="0">
                <a:latin typeface="+mj-ea"/>
                <a:ea typeface="+mj-ea"/>
              </a:rPr>
              <a:t>詳しくはマニュアルもしくは</a:t>
            </a:r>
            <a:r>
              <a:rPr lang="en-US" altLang="ja-JP" sz="2000" dirty="0">
                <a:solidFill>
                  <a:srgbClr val="FF0000"/>
                </a:solidFill>
                <a:latin typeface="+mj-ea"/>
                <a:ea typeface="+mj-ea"/>
              </a:rPr>
              <a:t>lecture\advanced\</a:t>
            </a:r>
            <a:r>
              <a:rPr lang="en-US" altLang="ja-JP" sz="2000" dirty="0" err="1">
                <a:solidFill>
                  <a:srgbClr val="FF0000"/>
                </a:solidFill>
                <a:latin typeface="+mj-ea"/>
                <a:ea typeface="+mj-ea"/>
              </a:rPr>
              <a:t>sourceA</a:t>
            </a:r>
            <a:r>
              <a:rPr lang="ja-JP" altLang="en-US" sz="2000" dirty="0">
                <a:latin typeface="+mj-ea"/>
                <a:ea typeface="+mj-ea"/>
              </a:rPr>
              <a:t>を参照</a:t>
            </a:r>
            <a:endParaRPr lang="en-US" altLang="ja-JP" sz="2000" dirty="0">
              <a:latin typeface="+mj-ea"/>
              <a:ea typeface="+mj-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447925" y="7938"/>
            <a:ext cx="4248150" cy="727075"/>
          </a:xfrm>
        </p:spPr>
        <p:txBody>
          <a:bodyPr/>
          <a:lstStyle/>
          <a:p>
            <a:pPr eaLnBrk="1" hangingPunct="1"/>
            <a:r>
              <a:rPr lang="ja-JP" altLang="en-US" sz="4800">
                <a:latin typeface="Arial" panose="020B0604020202020204" pitchFamily="34" charset="0"/>
                <a:cs typeface="Arial" panose="020B0604020202020204" pitchFamily="34" charset="0"/>
              </a:rPr>
              <a:t>本演習の流れ</a:t>
            </a:r>
          </a:p>
        </p:txBody>
      </p:sp>
      <p:sp>
        <p:nvSpPr>
          <p:cNvPr id="10246"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Procedure</a:t>
            </a:r>
          </a:p>
        </p:txBody>
      </p:sp>
      <p:sp>
        <p:nvSpPr>
          <p:cNvPr id="10247" name="テキスト ボックス 10"/>
          <p:cNvSpPr txBox="1">
            <a:spLocks noChangeArrowheads="1"/>
          </p:cNvSpPr>
          <p:nvPr/>
        </p:nvSpPr>
        <p:spPr bwMode="auto">
          <a:xfrm>
            <a:off x="1192213" y="731838"/>
            <a:ext cx="6721475"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1200"/>
              </a:spcBef>
              <a:buFont typeface="Times New Roman" panose="02020603050405020304" pitchFamily="18" charset="0"/>
              <a:buAutoNum type="arabicPeriod"/>
            </a:pPr>
            <a:r>
              <a:rPr lang="ja-JP" altLang="en-US" sz="2400">
                <a:latin typeface="Arial" panose="020B0604020202020204" pitchFamily="34" charset="0"/>
                <a:cs typeface="Arial" panose="020B0604020202020204" pitchFamily="34" charset="0"/>
              </a:rPr>
              <a:t>線源を</a:t>
            </a:r>
            <a:r>
              <a:rPr lang="en-US" altLang="ja-JP" sz="2400">
                <a:latin typeface="Arial" panose="020B0604020202020204" pitchFamily="34" charset="0"/>
                <a:cs typeface="Arial" panose="020B0604020202020204" pitchFamily="34" charset="0"/>
              </a:rPr>
              <a:t>β</a:t>
            </a:r>
            <a:r>
              <a:rPr lang="ja-JP" altLang="en-US" sz="2400">
                <a:latin typeface="Arial" panose="020B0604020202020204" pitchFamily="34" charset="0"/>
                <a:cs typeface="Arial" panose="020B0604020202020204" pitchFamily="34" charset="0"/>
              </a:rPr>
              <a:t>線に変更する</a:t>
            </a:r>
            <a:endParaRPr lang="en-US" altLang="ja-JP" sz="2400">
              <a:latin typeface="Arial" panose="020B0604020202020204" pitchFamily="34" charset="0"/>
              <a:cs typeface="Arial" panose="020B0604020202020204" pitchFamily="34" charset="0"/>
            </a:endParaRPr>
          </a:p>
          <a:p>
            <a:pPr eaLnBrk="1" hangingPunct="1">
              <a:spcBef>
                <a:spcPts val="1200"/>
              </a:spcBef>
              <a:buFont typeface="Times New Roman" panose="02020603050405020304" pitchFamily="18" charset="0"/>
              <a:buAutoNum type="arabicPeriod"/>
            </a:pPr>
            <a:r>
              <a:rPr lang="ja-JP" altLang="en-US" sz="2400">
                <a:latin typeface="Arial" panose="020B0604020202020204" pitchFamily="34" charset="0"/>
                <a:cs typeface="Arial" panose="020B0604020202020204" pitchFamily="34" charset="0"/>
              </a:rPr>
              <a:t>遮へい体の厚さを変更する</a:t>
            </a:r>
            <a:endParaRPr lang="en-US" altLang="ja-JP" sz="2400">
              <a:solidFill>
                <a:srgbClr val="0000FF"/>
              </a:solidFill>
              <a:latin typeface="Arial" panose="020B0604020202020204" pitchFamily="34" charset="0"/>
              <a:cs typeface="Arial" panose="020B0604020202020204" pitchFamily="34" charset="0"/>
            </a:endParaRPr>
          </a:p>
          <a:p>
            <a:pPr eaLnBrk="1" hangingPunct="1">
              <a:spcBef>
                <a:spcPts val="1200"/>
              </a:spcBef>
              <a:buFont typeface="Times New Roman" panose="02020603050405020304" pitchFamily="18" charset="0"/>
              <a:buAutoNum type="arabicPeriod"/>
            </a:pPr>
            <a:r>
              <a:rPr lang="ja-JP" altLang="en-US" sz="2400">
                <a:latin typeface="Arial" panose="020B0604020202020204" pitchFamily="34" charset="0"/>
                <a:cs typeface="Arial" panose="020B0604020202020204" pitchFamily="34" charset="0"/>
              </a:rPr>
              <a:t>タリー領域の変更する</a:t>
            </a:r>
            <a:endParaRPr lang="en-US" altLang="ja-JP" sz="2400">
              <a:solidFill>
                <a:srgbClr val="0000FF"/>
              </a:solidFill>
              <a:latin typeface="Arial" panose="020B0604020202020204" pitchFamily="34" charset="0"/>
              <a:cs typeface="Arial" panose="020B0604020202020204" pitchFamily="34" charset="0"/>
            </a:endParaRPr>
          </a:p>
          <a:p>
            <a:pPr eaLnBrk="1" hangingPunct="1">
              <a:spcBef>
                <a:spcPts val="1200"/>
              </a:spcBef>
              <a:buFont typeface="Times New Roman" panose="02020603050405020304" pitchFamily="18" charset="0"/>
              <a:buAutoNum type="arabicPeriod"/>
            </a:pPr>
            <a:r>
              <a:rPr lang="ja-JP" altLang="en-US" sz="2400">
                <a:latin typeface="Arial" panose="020B0604020202020204" pitchFamily="34" charset="0"/>
                <a:cs typeface="Arial" panose="020B0604020202020204" pitchFamily="34" charset="0"/>
              </a:rPr>
              <a:t>線源を</a:t>
            </a:r>
            <a:r>
              <a:rPr lang="en-US" altLang="ja-JP" sz="2400">
                <a:latin typeface="Arial" panose="020B0604020202020204" pitchFamily="34" charset="0"/>
                <a:cs typeface="Arial" panose="020B0604020202020204" pitchFamily="34" charset="0"/>
              </a:rPr>
              <a:t>α</a:t>
            </a:r>
            <a:r>
              <a:rPr lang="ja-JP" altLang="en-US" sz="2400">
                <a:latin typeface="Arial" panose="020B0604020202020204" pitchFamily="34" charset="0"/>
                <a:cs typeface="Arial" panose="020B0604020202020204" pitchFamily="34" charset="0"/>
              </a:rPr>
              <a:t>線に変更する</a:t>
            </a:r>
            <a:endParaRPr lang="en-US" altLang="ja-JP" sz="2400">
              <a:latin typeface="Arial" panose="020B0604020202020204" pitchFamily="34" charset="0"/>
              <a:cs typeface="Arial" panose="020B0604020202020204" pitchFamily="34" charset="0"/>
            </a:endParaRPr>
          </a:p>
          <a:p>
            <a:pPr eaLnBrk="1" hangingPunct="1">
              <a:spcBef>
                <a:spcPts val="1200"/>
              </a:spcBef>
              <a:buFont typeface="Times New Roman" panose="02020603050405020304" pitchFamily="18" charset="0"/>
              <a:buAutoNum type="arabicPeriod"/>
            </a:pPr>
            <a:r>
              <a:rPr lang="ja-JP" altLang="en-US" sz="2400">
                <a:latin typeface="Arial" panose="020B0604020202020204" pitchFamily="34" charset="0"/>
                <a:cs typeface="Arial" panose="020B0604020202020204" pitchFamily="34" charset="0"/>
              </a:rPr>
              <a:t>遮へい体を紙に変更する</a:t>
            </a:r>
            <a:endParaRPr lang="en-US" altLang="ja-JP" sz="2400">
              <a:latin typeface="Arial" panose="020B0604020202020204" pitchFamily="34" charset="0"/>
              <a:cs typeface="Arial" panose="020B0604020202020204" pitchFamily="34" charset="0"/>
            </a:endParaRPr>
          </a:p>
          <a:p>
            <a:pPr eaLnBrk="1" hangingPunct="1">
              <a:spcBef>
                <a:spcPts val="1200"/>
              </a:spcBef>
              <a:buFont typeface="Times New Roman" panose="02020603050405020304" pitchFamily="18" charset="0"/>
              <a:buAutoNum type="arabicPeriod"/>
            </a:pPr>
            <a:r>
              <a:rPr lang="ja-JP" altLang="en-US" sz="2400">
                <a:latin typeface="Arial" panose="020B0604020202020204" pitchFamily="34" charset="0"/>
                <a:cs typeface="Arial" panose="020B0604020202020204" pitchFamily="34" charset="0"/>
              </a:rPr>
              <a:t>線源を</a:t>
            </a:r>
            <a:r>
              <a:rPr lang="en-US" altLang="ja-JP" sz="2400">
                <a:latin typeface="Arial" panose="020B0604020202020204" pitchFamily="34" charset="0"/>
                <a:cs typeface="Arial" panose="020B0604020202020204" pitchFamily="34" charset="0"/>
              </a:rPr>
              <a:t>γ</a:t>
            </a:r>
            <a:r>
              <a:rPr lang="ja-JP" altLang="en-US" sz="2400">
                <a:latin typeface="Arial" panose="020B0604020202020204" pitchFamily="34" charset="0"/>
                <a:cs typeface="Arial" panose="020B0604020202020204" pitchFamily="34" charset="0"/>
              </a:rPr>
              <a:t>線に変更し，遮へい体を鉛に変更する</a:t>
            </a:r>
            <a:endParaRPr lang="en-US" altLang="ja-JP" sz="2400">
              <a:latin typeface="Arial" panose="020B0604020202020204" pitchFamily="34" charset="0"/>
              <a:cs typeface="Arial" panose="020B0604020202020204" pitchFamily="34" charset="0"/>
            </a:endParaRPr>
          </a:p>
          <a:p>
            <a:pPr eaLnBrk="1" hangingPunct="1">
              <a:spcBef>
                <a:spcPts val="1200"/>
              </a:spcBef>
              <a:buFont typeface="Times New Roman" panose="02020603050405020304" pitchFamily="18" charset="0"/>
              <a:buAutoNum type="arabicPeriod"/>
            </a:pPr>
            <a:r>
              <a:rPr lang="en-US" altLang="ja-JP" sz="2400">
                <a:latin typeface="Arial" panose="020B0604020202020204" pitchFamily="34" charset="0"/>
                <a:cs typeface="Arial" panose="020B0604020202020204" pitchFamily="34" charset="0"/>
              </a:rPr>
              <a:t>γ</a:t>
            </a:r>
            <a:r>
              <a:rPr lang="ja-JP" altLang="en-US" sz="2400">
                <a:latin typeface="Arial" panose="020B0604020202020204" pitchFamily="34" charset="0"/>
                <a:cs typeface="Arial" panose="020B0604020202020204" pitchFamily="34" charset="0"/>
              </a:rPr>
              <a:t>線を遮へいできる鉛の厚さを最適化する</a:t>
            </a:r>
            <a:endParaRPr lang="en-US" altLang="ja-JP" sz="2400">
              <a:latin typeface="Arial" panose="020B0604020202020204" pitchFamily="34" charset="0"/>
              <a:cs typeface="Arial" panose="020B0604020202020204" pitchFamily="34" charset="0"/>
            </a:endParaRPr>
          </a:p>
          <a:p>
            <a:pPr eaLnBrk="1" hangingPunct="1">
              <a:spcBef>
                <a:spcPts val="1200"/>
              </a:spcBef>
              <a:buFont typeface="Times New Roman" panose="02020603050405020304" pitchFamily="18" charset="0"/>
              <a:buAutoNum type="arabicPeriod"/>
            </a:pPr>
            <a:r>
              <a:rPr lang="ja-JP" altLang="en-US" sz="2400">
                <a:latin typeface="Arial" panose="020B0604020202020204" pitchFamily="34" charset="0"/>
                <a:cs typeface="Arial" panose="020B0604020202020204" pitchFamily="34" charset="0"/>
              </a:rPr>
              <a:t>統計誤差を小さくする</a:t>
            </a:r>
            <a:endParaRPr lang="en-US" altLang="ja-JP" sz="2400">
              <a:latin typeface="Arial" panose="020B0604020202020204" pitchFamily="34" charset="0"/>
              <a:cs typeface="Arial" panose="020B0604020202020204" pitchFamily="34" charset="0"/>
            </a:endParaRPr>
          </a:p>
          <a:p>
            <a:pPr eaLnBrk="1" hangingPunct="1">
              <a:spcBef>
                <a:spcPts val="1200"/>
              </a:spcBef>
              <a:buFont typeface="Times New Roman" panose="02020603050405020304" pitchFamily="18" charset="0"/>
              <a:buAutoNum type="arabicPeriod"/>
            </a:pPr>
            <a:r>
              <a:rPr lang="ja-JP" altLang="en-US" sz="2400">
                <a:latin typeface="Arial" panose="020B0604020202020204" pitchFamily="34" charset="0"/>
                <a:cs typeface="Arial" panose="020B0604020202020204" pitchFamily="34" charset="0"/>
              </a:rPr>
              <a:t>線源を中性子に変更する</a:t>
            </a:r>
            <a:endParaRPr lang="en-US" altLang="ja-JP" sz="2400">
              <a:latin typeface="Arial" panose="020B0604020202020204" pitchFamily="34" charset="0"/>
              <a:cs typeface="Arial" panose="020B0604020202020204" pitchFamily="34" charset="0"/>
            </a:endParaRPr>
          </a:p>
          <a:p>
            <a:pPr eaLnBrk="1" hangingPunct="1">
              <a:spcBef>
                <a:spcPts val="1200"/>
              </a:spcBef>
              <a:buFont typeface="Times New Roman" panose="02020603050405020304" pitchFamily="18" charset="0"/>
              <a:buAutoNum type="arabicPeriod"/>
            </a:pPr>
            <a:r>
              <a:rPr lang="ja-JP" altLang="en-US" sz="2400">
                <a:latin typeface="Arial" panose="020B0604020202020204" pitchFamily="34" charset="0"/>
                <a:cs typeface="Arial" panose="020B0604020202020204" pitchFamily="34" charset="0"/>
              </a:rPr>
              <a:t>中性子遮へいに最適な素材を探す</a:t>
            </a:r>
            <a:endParaRPr lang="en-US" altLang="ja-JP" sz="2400">
              <a:latin typeface="Arial" panose="020B0604020202020204" pitchFamily="34" charset="0"/>
              <a:cs typeface="Arial" panose="020B0604020202020204" pitchFamily="34" charset="0"/>
            </a:endParaRPr>
          </a:p>
        </p:txBody>
      </p:sp>
      <p:sp>
        <p:nvSpPr>
          <p:cNvPr id="10248" name="テキスト ボックス 1"/>
          <p:cNvSpPr txBox="1">
            <a:spLocks noChangeArrowheads="1"/>
          </p:cNvSpPr>
          <p:nvPr/>
        </p:nvSpPr>
        <p:spPr bwMode="auto">
          <a:xfrm>
            <a:off x="0" y="584835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400">
                <a:solidFill>
                  <a:srgbClr val="FF0000"/>
                </a:solidFill>
              </a:rPr>
              <a:t>各ステップで変更するインプットは「</a:t>
            </a:r>
            <a:r>
              <a:rPr lang="en-US" altLang="ja-JP" sz="2400">
                <a:solidFill>
                  <a:srgbClr val="FF0000"/>
                </a:solidFill>
              </a:rPr>
              <a:t>range*.inp</a:t>
            </a:r>
            <a:r>
              <a:rPr lang="ja-JP" altLang="en-US" sz="2400">
                <a:solidFill>
                  <a:srgbClr val="FF0000"/>
                </a:solidFill>
              </a:rPr>
              <a:t>」として準備されています</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79388" y="19050"/>
            <a:ext cx="8693150" cy="838200"/>
          </a:xfrm>
        </p:spPr>
        <p:txBody>
          <a:bodyPr/>
          <a:lstStyle/>
          <a:p>
            <a:pPr eaLnBrk="1" hangingPunct="1"/>
            <a:r>
              <a:rPr lang="ja-JP" altLang="en-US" sz="4800">
                <a:latin typeface="Arial" panose="020B0604020202020204" pitchFamily="34" charset="0"/>
                <a:cs typeface="Arial" panose="020B0604020202020204" pitchFamily="34" charset="0"/>
              </a:rPr>
              <a:t>ステップ１：線源を</a:t>
            </a:r>
            <a:r>
              <a:rPr lang="en-US" altLang="ja-JP" sz="4800">
                <a:latin typeface="Arial" panose="020B0604020202020204" pitchFamily="34" charset="0"/>
                <a:cs typeface="Arial" panose="020B0604020202020204" pitchFamily="34" charset="0"/>
              </a:rPr>
              <a:t>β</a:t>
            </a:r>
            <a:r>
              <a:rPr lang="ja-JP" altLang="en-US" sz="4800">
                <a:latin typeface="Arial" panose="020B0604020202020204" pitchFamily="34" charset="0"/>
                <a:cs typeface="Arial" panose="020B0604020202020204" pitchFamily="34" charset="0"/>
              </a:rPr>
              <a:t>線に変更</a:t>
            </a:r>
          </a:p>
        </p:txBody>
      </p:sp>
      <p:sp>
        <p:nvSpPr>
          <p:cNvPr id="11270" name="Text Box 6"/>
          <p:cNvSpPr txBox="1">
            <a:spLocks noChangeArrowheads="1"/>
          </p:cNvSpPr>
          <p:nvPr/>
        </p:nvSpPr>
        <p:spPr bwMode="auto">
          <a:xfrm>
            <a:off x="3836988" y="6400800"/>
            <a:ext cx="1958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Step 1</a:t>
            </a:r>
          </a:p>
        </p:txBody>
      </p:sp>
      <p:sp>
        <p:nvSpPr>
          <p:cNvPr id="11271" name="テキスト ボックス 10"/>
          <p:cNvSpPr txBox="1">
            <a:spLocks noChangeArrowheads="1"/>
          </p:cNvSpPr>
          <p:nvPr/>
        </p:nvSpPr>
        <p:spPr bwMode="auto">
          <a:xfrm>
            <a:off x="179388" y="752475"/>
            <a:ext cx="88566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indent="0" eaLnBrk="1" hangingPunct="1">
              <a:spcBef>
                <a:spcPct val="0"/>
              </a:spcBef>
              <a:buNone/>
            </a:pPr>
            <a:r>
              <a:rPr lang="ja-JP" altLang="en-US" sz="2400" dirty="0">
                <a:latin typeface="Arial" panose="020B0604020202020204" pitchFamily="34" charset="0"/>
                <a:cs typeface="Arial" panose="020B0604020202020204" pitchFamily="34" charset="0"/>
              </a:rPr>
              <a:t>① 相対フラックスを表１になるように変更 → </a:t>
            </a:r>
            <a:r>
              <a:rPr lang="ja-JP" altLang="en-US" sz="2400" dirty="0">
                <a:solidFill>
                  <a:srgbClr val="FF0000"/>
                </a:solidFill>
                <a:latin typeface="Arial" panose="020B0604020202020204" pitchFamily="34" charset="0"/>
                <a:cs typeface="Arial" panose="020B0604020202020204" pitchFamily="34" charset="0"/>
              </a:rPr>
              <a:t>透過スペクトル</a:t>
            </a:r>
            <a:r>
              <a:rPr lang="ja-JP" altLang="en-US" sz="2400" dirty="0">
                <a:latin typeface="Arial" panose="020B0604020202020204" pitchFamily="34" charset="0"/>
                <a:cs typeface="Arial" panose="020B0604020202020204" pitchFamily="34" charset="0"/>
              </a:rPr>
              <a:t>を確認</a:t>
            </a:r>
            <a:endParaRPr lang="en-US" altLang="ja-JP" sz="2400" dirty="0">
              <a:latin typeface="Arial" panose="020B0604020202020204" pitchFamily="34" charset="0"/>
              <a:cs typeface="Arial" panose="020B0604020202020204" pitchFamily="34" charset="0"/>
            </a:endParaRPr>
          </a:p>
        </p:txBody>
      </p:sp>
      <p:sp>
        <p:nvSpPr>
          <p:cNvPr id="11272" name="Text Box 1031"/>
          <p:cNvSpPr txBox="1">
            <a:spLocks noChangeArrowheads="1"/>
          </p:cNvSpPr>
          <p:nvPr/>
        </p:nvSpPr>
        <p:spPr bwMode="auto">
          <a:xfrm>
            <a:off x="288925" y="1849438"/>
            <a:ext cx="1871663" cy="3516312"/>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latin typeface="Tahoma" panose="020B0604030504040204" pitchFamily="34" charset="0"/>
              </a:rPr>
              <a:t>[ S o u r c e ]</a:t>
            </a:r>
          </a:p>
          <a:p>
            <a:pPr eaLnBrk="1" hangingPunct="1">
              <a:spcBef>
                <a:spcPct val="0"/>
              </a:spcBef>
              <a:buFontTx/>
              <a:buNone/>
            </a:pPr>
            <a:r>
              <a:rPr lang="pt-BR" altLang="ja-JP" sz="1400">
                <a:latin typeface="Tahoma" panose="020B0604030504040204" pitchFamily="34" charset="0"/>
              </a:rPr>
              <a:t>   s-type =   1      </a:t>
            </a:r>
          </a:p>
          <a:p>
            <a:pPr eaLnBrk="1" hangingPunct="1">
              <a:spcBef>
                <a:spcPct val="0"/>
              </a:spcBef>
              <a:buFontTx/>
              <a:buNone/>
            </a:pPr>
            <a:r>
              <a:rPr lang="pt-BR" altLang="ja-JP" sz="1400">
                <a:latin typeface="Tahoma" panose="020B0604030504040204" pitchFamily="34" charset="0"/>
              </a:rPr>
              <a:t>     proj =  </a:t>
            </a:r>
            <a:r>
              <a:rPr lang="en-US" altLang="ja-JP" sz="1400">
                <a:solidFill>
                  <a:srgbClr val="FF0000"/>
                </a:solidFill>
                <a:latin typeface="Tahoma" panose="020B0604030504040204" pitchFamily="34" charset="0"/>
              </a:rPr>
              <a:t>photon</a:t>
            </a:r>
            <a:endParaRPr lang="pt-BR" altLang="ja-JP" sz="1400">
              <a:solidFill>
                <a:srgbClr val="FF0000"/>
              </a:solidFill>
              <a:latin typeface="Tahoma" panose="020B0604030504040204" pitchFamily="34" charset="0"/>
            </a:endParaRPr>
          </a:p>
          <a:p>
            <a:pPr eaLnBrk="1" hangingPunct="1">
              <a:spcBef>
                <a:spcPct val="0"/>
              </a:spcBef>
              <a:buFontTx/>
              <a:buNone/>
            </a:pPr>
            <a:r>
              <a:rPr lang="ja-JP" altLang="en-US" sz="1400">
                <a:latin typeface="Tahoma" panose="020B0604030504040204" pitchFamily="34" charset="0"/>
              </a:rPr>
              <a:t>       </a:t>
            </a:r>
            <a:r>
              <a:rPr lang="pt-BR" altLang="ja-JP" sz="1400">
                <a:latin typeface="Tahoma" panose="020B0604030504040204" pitchFamily="34" charset="0"/>
              </a:rPr>
              <a:t>r0 =   0.0100 </a:t>
            </a:r>
          </a:p>
          <a:p>
            <a:pPr eaLnBrk="1" hangingPunct="1">
              <a:spcBef>
                <a:spcPct val="0"/>
              </a:spcBef>
              <a:buFontTx/>
              <a:buNone/>
            </a:pPr>
            <a:r>
              <a:rPr lang="pt-BR" altLang="ja-JP" sz="1400">
                <a:latin typeface="Tahoma" panose="020B0604030504040204" pitchFamily="34" charset="0"/>
              </a:rPr>
              <a:t>       x0 =   0.0000 </a:t>
            </a:r>
          </a:p>
          <a:p>
            <a:pPr eaLnBrk="1" hangingPunct="1">
              <a:spcBef>
                <a:spcPct val="0"/>
              </a:spcBef>
              <a:buFontTx/>
              <a:buNone/>
            </a:pPr>
            <a:r>
              <a:rPr lang="pt-BR" altLang="ja-JP" sz="1400">
                <a:latin typeface="Tahoma" panose="020B0604030504040204" pitchFamily="34" charset="0"/>
              </a:rPr>
              <a:t>       y0 =   0.0000 </a:t>
            </a:r>
          </a:p>
          <a:p>
            <a:pPr eaLnBrk="1" hangingPunct="1">
              <a:spcBef>
                <a:spcPct val="0"/>
              </a:spcBef>
              <a:buFontTx/>
              <a:buNone/>
            </a:pPr>
            <a:r>
              <a:rPr lang="pt-BR" altLang="ja-JP" sz="1400">
                <a:latin typeface="Tahoma" panose="020B0604030504040204" pitchFamily="34" charset="0"/>
              </a:rPr>
              <a:t>       z0 =  -20.000 </a:t>
            </a:r>
          </a:p>
          <a:p>
            <a:pPr eaLnBrk="1" hangingPunct="1">
              <a:spcBef>
                <a:spcPct val="0"/>
              </a:spcBef>
              <a:buFontTx/>
              <a:buNone/>
            </a:pPr>
            <a:r>
              <a:rPr lang="pt-BR" altLang="ja-JP" sz="1400">
                <a:latin typeface="Tahoma" panose="020B0604030504040204" pitchFamily="34" charset="0"/>
              </a:rPr>
              <a:t>       z1 =  -20.000 </a:t>
            </a:r>
          </a:p>
          <a:p>
            <a:pPr eaLnBrk="1" hangingPunct="1">
              <a:spcBef>
                <a:spcPct val="0"/>
              </a:spcBef>
              <a:buFontTx/>
              <a:buNone/>
            </a:pPr>
            <a:r>
              <a:rPr lang="pt-BR" altLang="ja-JP" sz="1400">
                <a:latin typeface="Tahoma" panose="020B0604030504040204" pitchFamily="34" charset="0"/>
              </a:rPr>
              <a:t>      dir =   1.0000</a:t>
            </a:r>
          </a:p>
          <a:p>
            <a:pPr eaLnBrk="1" hangingPunct="1">
              <a:spcBef>
                <a:spcPct val="0"/>
              </a:spcBef>
              <a:buFontTx/>
              <a:buNone/>
            </a:pPr>
            <a:r>
              <a:rPr lang="fr-FR" altLang="ja-JP" sz="1400">
                <a:latin typeface="Tahoma" panose="020B0604030504040204" pitchFamily="34" charset="0"/>
              </a:rPr>
              <a:t> e-type =   21</a:t>
            </a:r>
          </a:p>
          <a:p>
            <a:pPr eaLnBrk="1" hangingPunct="1">
              <a:spcBef>
                <a:spcPct val="0"/>
              </a:spcBef>
              <a:buFontTx/>
              <a:buNone/>
            </a:pPr>
            <a:r>
              <a:rPr lang="fr-FR" altLang="ja-JP" sz="1400">
                <a:latin typeface="Tahoma" panose="020B0604030504040204" pitchFamily="34" charset="0"/>
              </a:rPr>
              <a:t>       ne =   3</a:t>
            </a:r>
          </a:p>
          <a:p>
            <a:pPr eaLnBrk="1" hangingPunct="1">
              <a:spcBef>
                <a:spcPct val="0"/>
              </a:spcBef>
              <a:buFontTx/>
              <a:buNone/>
            </a:pPr>
            <a:r>
              <a:rPr lang="fr-FR" altLang="ja-JP" sz="1400">
                <a:latin typeface="Tahoma" panose="020B0604030504040204" pitchFamily="34" charset="0"/>
              </a:rPr>
              <a:t>$ E_low  Flux(/MeV)</a:t>
            </a:r>
          </a:p>
          <a:p>
            <a:pPr eaLnBrk="1" hangingPunct="1">
              <a:spcBef>
                <a:spcPct val="0"/>
              </a:spcBef>
              <a:buFontTx/>
              <a:buNone/>
            </a:pPr>
            <a:r>
              <a:rPr lang="fr-FR" altLang="ja-JP" sz="1400">
                <a:solidFill>
                  <a:srgbClr val="FF0000"/>
                </a:solidFill>
                <a:latin typeface="Tahoma" panose="020B0604030504040204" pitchFamily="34" charset="0"/>
              </a:rPr>
              <a:t>      0.0     1.0</a:t>
            </a:r>
          </a:p>
          <a:p>
            <a:pPr eaLnBrk="1" hangingPunct="1">
              <a:spcBef>
                <a:spcPct val="0"/>
              </a:spcBef>
              <a:buFontTx/>
              <a:buNone/>
            </a:pPr>
            <a:r>
              <a:rPr lang="fr-FR" altLang="ja-JP" sz="1400">
                <a:solidFill>
                  <a:srgbClr val="FF0000"/>
                </a:solidFill>
                <a:latin typeface="Tahoma" panose="020B0604030504040204" pitchFamily="34" charset="0"/>
              </a:rPr>
              <a:t>      1.0     3.0</a:t>
            </a:r>
          </a:p>
          <a:p>
            <a:pPr eaLnBrk="1" hangingPunct="1">
              <a:spcBef>
                <a:spcPct val="0"/>
              </a:spcBef>
              <a:buFontTx/>
              <a:buNone/>
            </a:pPr>
            <a:r>
              <a:rPr lang="fr-FR" altLang="ja-JP" sz="1400">
                <a:solidFill>
                  <a:srgbClr val="FF0000"/>
                </a:solidFill>
                <a:latin typeface="Tahoma" panose="020B0604030504040204" pitchFamily="34" charset="0"/>
              </a:rPr>
              <a:t>      2.0     1.0</a:t>
            </a:r>
          </a:p>
          <a:p>
            <a:pPr eaLnBrk="1" hangingPunct="1">
              <a:spcBef>
                <a:spcPct val="0"/>
              </a:spcBef>
              <a:buFontTx/>
              <a:buNone/>
            </a:pPr>
            <a:r>
              <a:rPr lang="fr-FR" altLang="ja-JP" sz="1400">
                <a:solidFill>
                  <a:srgbClr val="FF0000"/>
                </a:solidFill>
                <a:latin typeface="Tahoma" panose="020B0604030504040204" pitchFamily="34" charset="0"/>
              </a:rPr>
              <a:t>      3.0</a:t>
            </a:r>
            <a:r>
              <a:rPr lang="pt-BR" altLang="ja-JP" sz="1400">
                <a:solidFill>
                  <a:srgbClr val="FF0000"/>
                </a:solidFill>
                <a:latin typeface="Tahoma" panose="020B0604030504040204" pitchFamily="34" charset="0"/>
              </a:rPr>
              <a:t> </a:t>
            </a:r>
          </a:p>
        </p:txBody>
      </p:sp>
      <p:graphicFrame>
        <p:nvGraphicFramePr>
          <p:cNvPr id="2" name="表 1"/>
          <p:cNvGraphicFramePr>
            <a:graphicFrameLocks noGrp="1"/>
          </p:cNvGraphicFramePr>
          <p:nvPr/>
        </p:nvGraphicFramePr>
        <p:xfrm>
          <a:off x="3563938" y="2052638"/>
          <a:ext cx="4752975" cy="1482724"/>
        </p:xfrm>
        <a:graphic>
          <a:graphicData uri="http://schemas.openxmlformats.org/drawingml/2006/table">
            <a:tbl>
              <a:tblPr firstRow="1" bandRow="1">
                <a:tableStyleId>{21E4AEA4-8DFA-4A89-87EB-49C32662AFE0}</a:tableStyleId>
              </a:tblPr>
              <a:tblGrid>
                <a:gridCol w="2304473">
                  <a:extLst>
                    <a:ext uri="{9D8B030D-6E8A-4147-A177-3AD203B41FA5}">
                      <a16:colId xmlns:a16="http://schemas.microsoft.com/office/drawing/2014/main" val="20000"/>
                    </a:ext>
                  </a:extLst>
                </a:gridCol>
                <a:gridCol w="2448502">
                  <a:extLst>
                    <a:ext uri="{9D8B030D-6E8A-4147-A177-3AD203B41FA5}">
                      <a16:colId xmlns:a16="http://schemas.microsoft.com/office/drawing/2014/main" val="20001"/>
                    </a:ext>
                  </a:extLst>
                </a:gridCol>
              </a:tblGrid>
              <a:tr h="370681">
                <a:tc>
                  <a:txBody>
                    <a:bodyPr/>
                    <a:lstStyle/>
                    <a:p>
                      <a:pPr algn="ctr"/>
                      <a:r>
                        <a:rPr kumimoji="1" lang="ja-JP" altLang="en-US" sz="1800" dirty="0">
                          <a:solidFill>
                            <a:srgbClr val="FFFF00"/>
                          </a:solidFill>
                        </a:rPr>
                        <a:t>エネルギー範囲</a:t>
                      </a:r>
                    </a:p>
                  </a:txBody>
                  <a:tcPr marL="91449" marR="91449" marT="45700" marB="45700"/>
                </a:tc>
                <a:tc>
                  <a:txBody>
                    <a:bodyPr/>
                    <a:lstStyle/>
                    <a:p>
                      <a:pPr algn="ctr"/>
                      <a:r>
                        <a:rPr kumimoji="1" lang="ja-JP" altLang="en-US" sz="1800" dirty="0">
                          <a:solidFill>
                            <a:srgbClr val="FFFF00"/>
                          </a:solidFill>
                        </a:rPr>
                        <a:t>相対フラックス </a:t>
                      </a:r>
                      <a:r>
                        <a:rPr kumimoji="1" lang="en-US" altLang="ja-JP" sz="1800" dirty="0">
                          <a:solidFill>
                            <a:srgbClr val="FFFF00"/>
                          </a:solidFill>
                        </a:rPr>
                        <a:t>(/MeV)</a:t>
                      </a:r>
                      <a:endParaRPr kumimoji="1" lang="ja-JP" altLang="en-US" sz="1800" dirty="0">
                        <a:solidFill>
                          <a:srgbClr val="FFFF00"/>
                        </a:solidFill>
                      </a:endParaRPr>
                    </a:p>
                  </a:txBody>
                  <a:tcPr marL="91449" marR="91449" marT="45700" marB="45700"/>
                </a:tc>
                <a:extLst>
                  <a:ext uri="{0D108BD9-81ED-4DB2-BD59-A6C34878D82A}">
                    <a16:rowId xmlns:a16="http://schemas.microsoft.com/office/drawing/2014/main" val="10000"/>
                  </a:ext>
                </a:extLst>
              </a:tr>
              <a:tr h="370681">
                <a:tc>
                  <a:txBody>
                    <a:bodyPr/>
                    <a:lstStyle/>
                    <a:p>
                      <a:pPr algn="ctr"/>
                      <a:r>
                        <a:rPr kumimoji="1" lang="en-US" altLang="ja-JP" sz="1800" dirty="0"/>
                        <a:t>0</a:t>
                      </a:r>
                      <a:r>
                        <a:rPr kumimoji="1" lang="ja-JP" altLang="en-US" sz="1800" baseline="0" dirty="0"/>
                        <a:t> ～ </a:t>
                      </a:r>
                      <a:r>
                        <a:rPr kumimoji="1" lang="en-US" altLang="ja-JP" sz="1800" baseline="0" dirty="0"/>
                        <a:t>0.5 MeV</a:t>
                      </a:r>
                      <a:endParaRPr kumimoji="1" lang="ja-JP" altLang="en-US" sz="1800" dirty="0"/>
                    </a:p>
                  </a:txBody>
                  <a:tcPr marL="91449" marR="91449" marT="45700" marB="45700"/>
                </a:tc>
                <a:tc>
                  <a:txBody>
                    <a:bodyPr/>
                    <a:lstStyle/>
                    <a:p>
                      <a:pPr algn="ctr"/>
                      <a:r>
                        <a:rPr kumimoji="1" lang="en-US" altLang="ja-JP" sz="1800" dirty="0"/>
                        <a:t>2.0</a:t>
                      </a:r>
                      <a:endParaRPr kumimoji="1" lang="ja-JP" altLang="en-US" sz="1800" dirty="0"/>
                    </a:p>
                  </a:txBody>
                  <a:tcPr marL="91449" marR="91449" marT="45700" marB="45700"/>
                </a:tc>
                <a:extLst>
                  <a:ext uri="{0D108BD9-81ED-4DB2-BD59-A6C34878D82A}">
                    <a16:rowId xmlns:a16="http://schemas.microsoft.com/office/drawing/2014/main" val="10001"/>
                  </a:ext>
                </a:extLst>
              </a:tr>
              <a:tr h="3706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t>0.5</a:t>
                      </a:r>
                      <a:r>
                        <a:rPr kumimoji="1" lang="ja-JP" altLang="en-US" sz="1800" baseline="0" dirty="0"/>
                        <a:t> ～ </a:t>
                      </a:r>
                      <a:r>
                        <a:rPr kumimoji="1" lang="en-US" altLang="ja-JP" sz="1800" baseline="0" dirty="0"/>
                        <a:t>1.0 MeV</a:t>
                      </a:r>
                      <a:endParaRPr kumimoji="1" lang="ja-JP" altLang="en-US" sz="1800" dirty="0"/>
                    </a:p>
                  </a:txBody>
                  <a:tcPr marL="91449" marR="91449" marT="45700" marB="45700"/>
                </a:tc>
                <a:tc>
                  <a:txBody>
                    <a:bodyPr/>
                    <a:lstStyle/>
                    <a:p>
                      <a:pPr algn="ctr"/>
                      <a:r>
                        <a:rPr kumimoji="1" lang="en-US" altLang="ja-JP" sz="1800" dirty="0"/>
                        <a:t>1.0</a:t>
                      </a:r>
                      <a:endParaRPr kumimoji="1" lang="ja-JP" altLang="en-US" sz="1800" dirty="0"/>
                    </a:p>
                  </a:txBody>
                  <a:tcPr marL="91449" marR="91449" marT="45700" marB="45700"/>
                </a:tc>
                <a:extLst>
                  <a:ext uri="{0D108BD9-81ED-4DB2-BD59-A6C34878D82A}">
                    <a16:rowId xmlns:a16="http://schemas.microsoft.com/office/drawing/2014/main" val="10002"/>
                  </a:ext>
                </a:extLst>
              </a:tr>
              <a:tr h="3706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t>1.0</a:t>
                      </a:r>
                      <a:r>
                        <a:rPr kumimoji="1" lang="ja-JP" altLang="en-US" sz="1800" baseline="0" dirty="0"/>
                        <a:t> ～ </a:t>
                      </a:r>
                      <a:r>
                        <a:rPr kumimoji="1" lang="en-US" altLang="ja-JP" sz="1800" baseline="0" dirty="0"/>
                        <a:t>1.5 MeV</a:t>
                      </a:r>
                      <a:endParaRPr kumimoji="1" lang="ja-JP" altLang="en-US" sz="1800" dirty="0"/>
                    </a:p>
                  </a:txBody>
                  <a:tcPr marL="91449" marR="91449" marT="45700" marB="45700"/>
                </a:tc>
                <a:tc>
                  <a:txBody>
                    <a:bodyPr/>
                    <a:lstStyle/>
                    <a:p>
                      <a:pPr algn="ctr"/>
                      <a:r>
                        <a:rPr kumimoji="1" lang="en-US" altLang="ja-JP" sz="1800" dirty="0"/>
                        <a:t>0.5</a:t>
                      </a:r>
                      <a:endParaRPr kumimoji="1" lang="ja-JP" altLang="en-US" sz="1800" dirty="0"/>
                    </a:p>
                  </a:txBody>
                  <a:tcPr marL="91449" marR="91449" marT="45700" marB="45700"/>
                </a:tc>
                <a:extLst>
                  <a:ext uri="{0D108BD9-81ED-4DB2-BD59-A6C34878D82A}">
                    <a16:rowId xmlns:a16="http://schemas.microsoft.com/office/drawing/2014/main" val="10003"/>
                  </a:ext>
                </a:extLst>
              </a:tr>
            </a:tbl>
          </a:graphicData>
        </a:graphic>
      </p:graphicFrame>
      <p:sp>
        <p:nvSpPr>
          <p:cNvPr id="11290" name="テキスト ボックス 10"/>
          <p:cNvSpPr txBox="1">
            <a:spLocks noChangeArrowheads="1"/>
          </p:cNvSpPr>
          <p:nvPr/>
        </p:nvSpPr>
        <p:spPr bwMode="auto">
          <a:xfrm>
            <a:off x="3836988" y="1590675"/>
            <a:ext cx="3871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400">
                <a:solidFill>
                  <a:srgbClr val="0000FF"/>
                </a:solidFill>
                <a:latin typeface="Arial" panose="020B0604020202020204" pitchFamily="34" charset="0"/>
                <a:cs typeface="Arial" panose="020B0604020202020204" pitchFamily="34" charset="0"/>
              </a:rPr>
              <a:t>表１　</a:t>
            </a:r>
            <a:r>
              <a:rPr lang="en-US" altLang="ja-JP" sz="2400">
                <a:solidFill>
                  <a:srgbClr val="0000FF"/>
                </a:solidFill>
                <a:latin typeface="Arial" panose="020B0604020202020204" pitchFamily="34" charset="0"/>
                <a:cs typeface="Arial" panose="020B0604020202020204" pitchFamily="34" charset="0"/>
              </a:rPr>
              <a:t>β</a:t>
            </a:r>
            <a:r>
              <a:rPr lang="ja-JP" altLang="en-US" sz="2400">
                <a:solidFill>
                  <a:srgbClr val="0000FF"/>
                </a:solidFill>
                <a:latin typeface="Arial" panose="020B0604020202020204" pitchFamily="34" charset="0"/>
                <a:cs typeface="Arial" panose="020B0604020202020204" pitchFamily="34" charset="0"/>
              </a:rPr>
              <a:t>線源の相対フラックス</a:t>
            </a:r>
            <a:endParaRPr lang="en-US" altLang="ja-JP" sz="2400">
              <a:solidFill>
                <a:srgbClr val="FF0000"/>
              </a:solidFill>
              <a:latin typeface="Arial" panose="020B0604020202020204" pitchFamily="34" charset="0"/>
              <a:cs typeface="Arial" panose="020B0604020202020204" pitchFamily="34" charset="0"/>
            </a:endParaRPr>
          </a:p>
        </p:txBody>
      </p:sp>
      <p:sp>
        <p:nvSpPr>
          <p:cNvPr id="11291" name="テキスト ボックス 10"/>
          <p:cNvSpPr txBox="1">
            <a:spLocks noChangeArrowheads="1"/>
          </p:cNvSpPr>
          <p:nvPr/>
        </p:nvSpPr>
        <p:spPr bwMode="auto">
          <a:xfrm>
            <a:off x="2470150" y="5903913"/>
            <a:ext cx="2733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chemeClr val="accent2"/>
                </a:solidFill>
                <a:latin typeface="Arial" panose="020B0604020202020204" pitchFamily="34" charset="0"/>
                <a:cs typeface="Arial" panose="020B0604020202020204" pitchFamily="34" charset="0"/>
              </a:rPr>
              <a:t>①の後の</a:t>
            </a:r>
            <a:r>
              <a:rPr lang="en-US" altLang="ja-JP" sz="2400">
                <a:solidFill>
                  <a:schemeClr val="accent2"/>
                </a:solidFill>
                <a:latin typeface="Arial" panose="020B0604020202020204" pitchFamily="34" charset="0"/>
                <a:cs typeface="Arial" panose="020B0604020202020204" pitchFamily="34" charset="0"/>
              </a:rPr>
              <a:t>cross.eps</a:t>
            </a:r>
          </a:p>
        </p:txBody>
      </p:sp>
      <p:sp>
        <p:nvSpPr>
          <p:cNvPr id="11292" name="テキスト ボックス 10"/>
          <p:cNvSpPr txBox="1">
            <a:spLocks noChangeArrowheads="1"/>
          </p:cNvSpPr>
          <p:nvPr/>
        </p:nvSpPr>
        <p:spPr bwMode="auto">
          <a:xfrm>
            <a:off x="6184900" y="5903913"/>
            <a:ext cx="2663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400" dirty="0">
                <a:solidFill>
                  <a:schemeClr val="accent2"/>
                </a:solidFill>
                <a:latin typeface="Arial" panose="020B0604020202020204" pitchFamily="34" charset="0"/>
                <a:cs typeface="Arial" panose="020B0604020202020204" pitchFamily="34" charset="0"/>
              </a:rPr>
              <a:t>②の後の</a:t>
            </a:r>
            <a:r>
              <a:rPr lang="en-US" altLang="ja-JP" sz="2400" dirty="0" err="1">
                <a:solidFill>
                  <a:schemeClr val="accent2"/>
                </a:solidFill>
                <a:latin typeface="Arial" panose="020B0604020202020204" pitchFamily="34" charset="0"/>
                <a:cs typeface="Arial" panose="020B0604020202020204" pitchFamily="34" charset="0"/>
              </a:rPr>
              <a:t>track.eps</a:t>
            </a:r>
            <a:endParaRPr lang="en-US" altLang="ja-JP" sz="2400" dirty="0">
              <a:solidFill>
                <a:schemeClr val="accent2"/>
              </a:solidFill>
              <a:latin typeface="Arial" panose="020B0604020202020204" pitchFamily="34" charset="0"/>
              <a:cs typeface="Arial" panose="020B0604020202020204" pitchFamily="34" charset="0"/>
            </a:endParaRPr>
          </a:p>
          <a:p>
            <a:pPr algn="ctr" eaLnBrk="1" hangingPunct="1">
              <a:spcBef>
                <a:spcPct val="0"/>
              </a:spcBef>
              <a:buFontTx/>
              <a:buNone/>
            </a:pPr>
            <a:r>
              <a:rPr lang="ja-JP" altLang="en-US" sz="2400" dirty="0">
                <a:solidFill>
                  <a:schemeClr val="accent2"/>
                </a:solidFill>
                <a:latin typeface="Arial" panose="020B0604020202020204" pitchFamily="34" charset="0"/>
                <a:cs typeface="Arial" panose="020B0604020202020204" pitchFamily="34" charset="0"/>
              </a:rPr>
              <a:t>（</a:t>
            </a:r>
            <a:r>
              <a:rPr lang="en-US" altLang="ja-JP" sz="2400" dirty="0">
                <a:solidFill>
                  <a:schemeClr val="accent2"/>
                </a:solidFill>
                <a:latin typeface="Arial" panose="020B0604020202020204" pitchFamily="34" charset="0"/>
                <a:cs typeface="Arial" panose="020B0604020202020204" pitchFamily="34" charset="0"/>
              </a:rPr>
              <a:t>2</a:t>
            </a:r>
            <a:r>
              <a:rPr lang="ja-JP" altLang="en-US" sz="2400" dirty="0">
                <a:solidFill>
                  <a:schemeClr val="accent2"/>
                </a:solidFill>
                <a:latin typeface="Arial" panose="020B0604020202020204" pitchFamily="34" charset="0"/>
                <a:cs typeface="Arial" panose="020B0604020202020204" pitchFamily="34" charset="0"/>
              </a:rPr>
              <a:t>ページ目）</a:t>
            </a:r>
            <a:endParaRPr lang="en-US" altLang="ja-JP" sz="2400" dirty="0">
              <a:solidFill>
                <a:schemeClr val="accent2"/>
              </a:solidFill>
              <a:latin typeface="Arial" panose="020B0604020202020204" pitchFamily="34" charset="0"/>
              <a:cs typeface="Arial" panose="020B0604020202020204" pitchFamily="34" charset="0"/>
            </a:endParaRPr>
          </a:p>
        </p:txBody>
      </p:sp>
      <p:sp>
        <p:nvSpPr>
          <p:cNvPr id="11293" name="テキスト ボックス 2"/>
          <p:cNvSpPr txBox="1">
            <a:spLocks noChangeArrowheads="1"/>
          </p:cNvSpPr>
          <p:nvPr/>
        </p:nvSpPr>
        <p:spPr bwMode="auto">
          <a:xfrm>
            <a:off x="509588" y="5365750"/>
            <a:ext cx="1430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solidFill>
                  <a:srgbClr val="FF0000"/>
                </a:solidFill>
              </a:rPr>
              <a:t>赤字を修正</a:t>
            </a:r>
          </a:p>
        </p:txBody>
      </p:sp>
      <p:pic>
        <p:nvPicPr>
          <p:cNvPr id="11294"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0438" y="3632200"/>
            <a:ext cx="2808287"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5" name="図 2"/>
          <p:cNvPicPr>
            <a:picLocks noChangeAspect="1" noChangeArrowheads="1"/>
          </p:cNvPicPr>
          <p:nvPr/>
        </p:nvPicPr>
        <p:blipFill>
          <a:blip r:embed="rId3">
            <a:extLst>
              <a:ext uri="{28A0092B-C50C-407E-A947-70E740481C1C}">
                <a14:useLocalDpi xmlns:a14="http://schemas.microsoft.com/office/drawing/2010/main" val="0"/>
              </a:ext>
            </a:extLst>
          </a:blip>
          <a:srcRect l="15350" t="14784" r="20863" b="8487"/>
          <a:stretch>
            <a:fillRect/>
          </a:stretch>
        </p:blipFill>
        <p:spPr bwMode="auto">
          <a:xfrm>
            <a:off x="2328863" y="3606800"/>
            <a:ext cx="349091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0">
            <a:extLst>
              <a:ext uri="{FF2B5EF4-FFF2-40B4-BE49-F238E27FC236}">
                <a16:creationId xmlns:a16="http://schemas.microsoft.com/office/drawing/2014/main" id="{0DE0FAFE-9349-42E2-A9F5-E247E16E77C6}"/>
              </a:ext>
            </a:extLst>
          </p:cNvPr>
          <p:cNvSpPr txBox="1">
            <a:spLocks noChangeArrowheads="1"/>
          </p:cNvSpPr>
          <p:nvPr/>
        </p:nvSpPr>
        <p:spPr bwMode="auto">
          <a:xfrm>
            <a:off x="180579" y="1154708"/>
            <a:ext cx="88566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indent="0" eaLnBrk="1" hangingPunct="1">
              <a:spcBef>
                <a:spcPct val="0"/>
              </a:spcBef>
              <a:buNone/>
            </a:pPr>
            <a:r>
              <a:rPr lang="ja-JP" altLang="en-US" sz="2400" dirty="0">
                <a:latin typeface="Arial" panose="020B0604020202020204" pitchFamily="34" charset="0"/>
                <a:cs typeface="Arial" panose="020B0604020202020204" pitchFamily="34" charset="0"/>
              </a:rPr>
              <a:t>② 入射粒子を光子から</a:t>
            </a:r>
            <a:r>
              <a:rPr lang="en-US" altLang="ja-JP" sz="2400" dirty="0">
                <a:latin typeface="Arial" panose="020B0604020202020204" pitchFamily="34" charset="0"/>
                <a:cs typeface="Arial" panose="020B0604020202020204" pitchFamily="34" charset="0"/>
              </a:rPr>
              <a:t>β</a:t>
            </a:r>
            <a:r>
              <a:rPr lang="ja-JP" altLang="en-US" sz="2400" dirty="0">
                <a:latin typeface="Arial" panose="020B0604020202020204" pitchFamily="34" charset="0"/>
                <a:cs typeface="Arial" panose="020B0604020202020204" pitchFamily="34" charset="0"/>
              </a:rPr>
              <a:t>線</a:t>
            </a:r>
            <a:r>
              <a:rPr lang="en-US" altLang="ja-JP" sz="2400" dirty="0">
                <a:latin typeface="Arial" panose="020B0604020202020204" pitchFamily="34" charset="0"/>
                <a:cs typeface="Arial" panose="020B0604020202020204" pitchFamily="34" charset="0"/>
              </a:rPr>
              <a:t>(=electron)</a:t>
            </a:r>
            <a:r>
              <a:rPr lang="ja-JP" altLang="en-US" sz="2400" dirty="0">
                <a:latin typeface="Arial" panose="020B0604020202020204" pitchFamily="34" charset="0"/>
                <a:cs typeface="Arial" panose="020B0604020202020204" pitchFamily="34" charset="0"/>
              </a:rPr>
              <a:t>に変更（</a:t>
            </a:r>
            <a:r>
              <a:rPr lang="en-US" altLang="ja-JP" sz="2400" dirty="0" err="1">
                <a:latin typeface="Arial" panose="020B0604020202020204" pitchFamily="34" charset="0"/>
                <a:cs typeface="Arial" panose="020B0604020202020204" pitchFamily="34" charset="0"/>
              </a:rPr>
              <a:t>proj</a:t>
            </a:r>
            <a:r>
              <a:rPr lang="ja-JP" altLang="en-US" sz="2400" dirty="0">
                <a:latin typeface="Arial" panose="020B0604020202020204" pitchFamily="34" charset="0"/>
                <a:cs typeface="Arial" panose="020B0604020202020204" pitchFamily="34" charset="0"/>
              </a:rPr>
              <a:t>）→ </a:t>
            </a:r>
            <a:r>
              <a:rPr lang="ja-JP" altLang="en-US" sz="2400" dirty="0">
                <a:solidFill>
                  <a:srgbClr val="FF0000"/>
                </a:solidFill>
                <a:latin typeface="Arial" panose="020B0604020202020204" pitchFamily="34" charset="0"/>
                <a:cs typeface="Arial" panose="020B0604020202020204" pitchFamily="34" charset="0"/>
              </a:rPr>
              <a:t>飛跡</a:t>
            </a:r>
            <a:r>
              <a:rPr lang="ja-JP" altLang="en-US" sz="2400" dirty="0">
                <a:latin typeface="Arial" panose="020B0604020202020204" pitchFamily="34" charset="0"/>
                <a:cs typeface="Arial" panose="020B0604020202020204" pitchFamily="34" charset="0"/>
              </a:rPr>
              <a:t>を確認</a:t>
            </a:r>
            <a:endParaRPr lang="en-US" altLang="ja-JP"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1294"/>
                                        </p:tgtEl>
                                        <p:attrNameLst>
                                          <p:attrName>style.visibility</p:attrName>
                                        </p:attrNameLst>
                                      </p:cBhvr>
                                      <p:to>
                                        <p:strVal val="visible"/>
                                      </p:to>
                                    </p:set>
                                    <p:animEffect transition="in" filter="fade">
                                      <p:cBhvr>
                                        <p:cTn id="10" dur="500"/>
                                        <p:tgtEl>
                                          <p:spTgt spid="1129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92"/>
                                        </p:tgtEl>
                                        <p:attrNameLst>
                                          <p:attrName>style.visibility</p:attrName>
                                        </p:attrNameLst>
                                      </p:cBhvr>
                                      <p:to>
                                        <p:strVal val="visible"/>
                                      </p:to>
                                    </p:set>
                                    <p:animEffect transition="in" filter="fade">
                                      <p:cBhvr>
                                        <p:cTn id="13" dur="500"/>
                                        <p:tgtEl>
                                          <p:spTgt spid="11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2"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388" y="19050"/>
            <a:ext cx="8693150" cy="838200"/>
          </a:xfrm>
        </p:spPr>
        <p:txBody>
          <a:bodyPr/>
          <a:lstStyle/>
          <a:p>
            <a:pPr eaLnBrk="1" hangingPunct="1"/>
            <a:r>
              <a:rPr lang="ja-JP" altLang="en-US" sz="4800">
                <a:latin typeface="Arial" panose="020B0604020202020204" pitchFamily="34" charset="0"/>
                <a:cs typeface="Arial" panose="020B0604020202020204" pitchFamily="34" charset="0"/>
              </a:rPr>
              <a:t>ステップ２：遮へい体厚さの変更</a:t>
            </a:r>
          </a:p>
        </p:txBody>
      </p:sp>
      <p:sp>
        <p:nvSpPr>
          <p:cNvPr id="12294"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Step 2</a:t>
            </a:r>
          </a:p>
        </p:txBody>
      </p:sp>
      <p:sp>
        <p:nvSpPr>
          <p:cNvPr id="12295" name="テキスト ボックス 10"/>
          <p:cNvSpPr txBox="1">
            <a:spLocks noChangeArrowheads="1"/>
          </p:cNvSpPr>
          <p:nvPr/>
        </p:nvSpPr>
        <p:spPr bwMode="auto">
          <a:xfrm>
            <a:off x="76200" y="4005263"/>
            <a:ext cx="39195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5900" indent="-215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600"/>
              </a:spcBef>
            </a:pPr>
            <a:r>
              <a:rPr lang="ja-JP" altLang="en-US" sz="2400">
                <a:latin typeface="Arial" panose="020B0604020202020204" pitchFamily="34" charset="0"/>
                <a:cs typeface="Arial" panose="020B0604020202020204" pitchFamily="34" charset="0"/>
              </a:rPr>
              <a:t>ターゲット厚は変数（</a:t>
            </a:r>
            <a:r>
              <a:rPr lang="en-US" altLang="ja-JP" sz="2400">
                <a:latin typeface="Arial" panose="020B0604020202020204" pitchFamily="34" charset="0"/>
                <a:cs typeface="Arial" panose="020B0604020202020204" pitchFamily="34" charset="0"/>
              </a:rPr>
              <a:t>c1</a:t>
            </a:r>
            <a:r>
              <a:rPr lang="ja-JP" altLang="en-US" sz="2400">
                <a:latin typeface="Arial" panose="020B0604020202020204" pitchFamily="34" charset="0"/>
                <a:cs typeface="Arial" panose="020B0604020202020204" pitchFamily="34" charset="0"/>
              </a:rPr>
              <a:t>）で定義している</a:t>
            </a:r>
            <a:endParaRPr lang="en-US" altLang="ja-JP" sz="2400">
              <a:latin typeface="Arial" panose="020B0604020202020204" pitchFamily="34" charset="0"/>
              <a:cs typeface="Arial" panose="020B0604020202020204" pitchFamily="34" charset="0"/>
            </a:endParaRPr>
          </a:p>
        </p:txBody>
      </p:sp>
      <p:sp>
        <p:nvSpPr>
          <p:cNvPr id="12296" name="テキスト ボックス 10"/>
          <p:cNvSpPr txBox="1">
            <a:spLocks noChangeArrowheads="1"/>
          </p:cNvSpPr>
          <p:nvPr/>
        </p:nvSpPr>
        <p:spPr bwMode="auto">
          <a:xfrm>
            <a:off x="1331913" y="981075"/>
            <a:ext cx="6769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latin typeface="Arial" panose="020B0604020202020204" pitchFamily="34" charset="0"/>
                <a:cs typeface="Arial" panose="020B0604020202020204" pitchFamily="34" charset="0"/>
              </a:rPr>
              <a:t>遮へい体の厚さを</a:t>
            </a:r>
            <a:r>
              <a:rPr lang="en-US" altLang="ja-JP" sz="2400">
                <a:latin typeface="Arial" panose="020B0604020202020204" pitchFamily="34" charset="0"/>
                <a:cs typeface="Arial" panose="020B0604020202020204" pitchFamily="34" charset="0"/>
              </a:rPr>
              <a:t>1mm</a:t>
            </a:r>
            <a:r>
              <a:rPr lang="ja-JP" altLang="en-US" sz="2400">
                <a:latin typeface="Arial" panose="020B0604020202020204" pitchFamily="34" charset="0"/>
                <a:cs typeface="Arial" panose="020B0604020202020204" pitchFamily="34" charset="0"/>
              </a:rPr>
              <a:t>刻みで変更し，電子が完全に止まる厚さを調べてみよう</a:t>
            </a:r>
            <a:endParaRPr lang="en-US" altLang="ja-JP" sz="2400">
              <a:latin typeface="Arial" panose="020B0604020202020204" pitchFamily="34" charset="0"/>
              <a:cs typeface="Arial" panose="020B0604020202020204" pitchFamily="34" charset="0"/>
            </a:endParaRPr>
          </a:p>
        </p:txBody>
      </p:sp>
      <p:sp>
        <p:nvSpPr>
          <p:cNvPr id="98" name="テキスト ボックス 10"/>
          <p:cNvSpPr txBox="1">
            <a:spLocks noChangeArrowheads="1"/>
          </p:cNvSpPr>
          <p:nvPr/>
        </p:nvSpPr>
        <p:spPr bwMode="auto">
          <a:xfrm>
            <a:off x="4037013" y="5553075"/>
            <a:ext cx="51482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400">
                <a:solidFill>
                  <a:srgbClr val="0000FF"/>
                </a:solidFill>
                <a:latin typeface="Arial" panose="020B0604020202020204" pitchFamily="34" charset="0"/>
                <a:cs typeface="Arial" panose="020B0604020202020204" pitchFamily="34" charset="0"/>
              </a:rPr>
              <a:t>電子フラックス</a:t>
            </a:r>
            <a:r>
              <a:rPr lang="en-US" altLang="ja-JP" sz="2400">
                <a:solidFill>
                  <a:srgbClr val="0000FF"/>
                </a:solidFill>
                <a:latin typeface="Arial" panose="020B0604020202020204" pitchFamily="34" charset="0"/>
                <a:cs typeface="Arial" panose="020B0604020202020204" pitchFamily="34" charset="0"/>
              </a:rPr>
              <a:t>(track.eps</a:t>
            </a:r>
            <a:r>
              <a:rPr lang="ja-JP" altLang="en-US" sz="2400">
                <a:solidFill>
                  <a:srgbClr val="0000FF"/>
                </a:solidFill>
                <a:latin typeface="Arial" panose="020B0604020202020204" pitchFamily="34" charset="0"/>
                <a:cs typeface="Arial" panose="020B0604020202020204" pitchFamily="34" charset="0"/>
              </a:rPr>
              <a:t>の</a:t>
            </a:r>
            <a:r>
              <a:rPr lang="en-US" altLang="ja-JP" sz="2400">
                <a:solidFill>
                  <a:srgbClr val="0000FF"/>
                </a:solidFill>
                <a:latin typeface="Arial" panose="020B0604020202020204" pitchFamily="34" charset="0"/>
                <a:cs typeface="Arial" panose="020B0604020202020204" pitchFamily="34" charset="0"/>
              </a:rPr>
              <a:t>2</a:t>
            </a:r>
            <a:r>
              <a:rPr lang="ja-JP" altLang="en-US" sz="2400">
                <a:solidFill>
                  <a:srgbClr val="0000FF"/>
                </a:solidFill>
                <a:latin typeface="Arial" panose="020B0604020202020204" pitchFamily="34" charset="0"/>
                <a:cs typeface="Arial" panose="020B0604020202020204" pitchFamily="34" charset="0"/>
              </a:rPr>
              <a:t>ページ目</a:t>
            </a:r>
            <a:r>
              <a:rPr lang="en-US" altLang="ja-JP" sz="2400">
                <a:solidFill>
                  <a:srgbClr val="0000FF"/>
                </a:solidFill>
                <a:latin typeface="Arial" panose="020B0604020202020204" pitchFamily="34" charset="0"/>
                <a:cs typeface="Arial" panose="020B0604020202020204" pitchFamily="34" charset="0"/>
              </a:rPr>
              <a:t>)</a:t>
            </a:r>
          </a:p>
          <a:p>
            <a:pPr algn="ctr" eaLnBrk="1" hangingPunct="1">
              <a:spcBef>
                <a:spcPct val="0"/>
              </a:spcBef>
              <a:buFontTx/>
              <a:buNone/>
            </a:pPr>
            <a:r>
              <a:rPr lang="ja-JP" altLang="en-US" sz="2400">
                <a:solidFill>
                  <a:srgbClr val="FF0000"/>
                </a:solidFill>
                <a:latin typeface="Arial" panose="020B0604020202020204" pitchFamily="34" charset="0"/>
                <a:cs typeface="Arial" panose="020B0604020202020204" pitchFamily="34" charset="0"/>
              </a:rPr>
              <a:t>厚さ</a:t>
            </a:r>
            <a:r>
              <a:rPr lang="en-US" altLang="ja-JP" sz="2400">
                <a:solidFill>
                  <a:srgbClr val="FF0000"/>
                </a:solidFill>
                <a:latin typeface="Arial" panose="020B0604020202020204" pitchFamily="34" charset="0"/>
                <a:cs typeface="Arial" panose="020B0604020202020204" pitchFamily="34" charset="0"/>
              </a:rPr>
              <a:t>3mm</a:t>
            </a:r>
            <a:r>
              <a:rPr lang="ja-JP" altLang="en-US" sz="2400">
                <a:solidFill>
                  <a:srgbClr val="FF0000"/>
                </a:solidFill>
                <a:latin typeface="Arial" panose="020B0604020202020204" pitchFamily="34" charset="0"/>
                <a:cs typeface="Arial" panose="020B0604020202020204" pitchFamily="34" charset="0"/>
              </a:rPr>
              <a:t>あれば止まる！</a:t>
            </a:r>
            <a:endParaRPr lang="en-US" altLang="ja-JP" sz="2400">
              <a:solidFill>
                <a:srgbClr val="FF0000"/>
              </a:solidFill>
              <a:latin typeface="Arial" panose="020B0604020202020204" pitchFamily="34" charset="0"/>
              <a:cs typeface="Arial" panose="020B0604020202020204" pitchFamily="34" charset="0"/>
            </a:endParaRPr>
          </a:p>
        </p:txBody>
      </p:sp>
      <p:sp>
        <p:nvSpPr>
          <p:cNvPr id="12298" name="Text Box 1031"/>
          <p:cNvSpPr txBox="1">
            <a:spLocks noChangeArrowheads="1"/>
          </p:cNvSpPr>
          <p:nvPr/>
        </p:nvSpPr>
        <p:spPr bwMode="auto">
          <a:xfrm>
            <a:off x="247650" y="2105025"/>
            <a:ext cx="3384550" cy="1684338"/>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a:latin typeface="Tahoma" panose="020B0604030504040204" pitchFamily="34" charset="0"/>
              </a:rPr>
              <a:t>[ S u r f a c e ]</a:t>
            </a:r>
          </a:p>
          <a:p>
            <a:pPr eaLnBrk="1" hangingPunct="1">
              <a:spcBef>
                <a:spcPct val="0"/>
              </a:spcBef>
              <a:buFontTx/>
              <a:buNone/>
            </a:pPr>
            <a:r>
              <a:rPr lang="en-US" altLang="ja-JP" sz="1400">
                <a:latin typeface="Tahoma" panose="020B0604030504040204" pitchFamily="34" charset="0"/>
              </a:rPr>
              <a:t>set: c1[</a:t>
            </a:r>
            <a:r>
              <a:rPr lang="en-US" altLang="ja-JP" sz="1400">
                <a:solidFill>
                  <a:srgbClr val="FF0000"/>
                </a:solidFill>
                <a:latin typeface="Tahoma" panose="020B0604030504040204" pitchFamily="34" charset="0"/>
              </a:rPr>
              <a:t>0.1</a:t>
            </a:r>
            <a:r>
              <a:rPr lang="en-US" altLang="ja-JP" sz="1400">
                <a:latin typeface="Tahoma" panose="020B0604030504040204" pitchFamily="34" charset="0"/>
              </a:rPr>
              <a:t>]  $ Thickness of Target (cm)</a:t>
            </a:r>
          </a:p>
          <a:p>
            <a:pPr eaLnBrk="1" hangingPunct="1">
              <a:spcBef>
                <a:spcPct val="0"/>
              </a:spcBef>
              <a:buFontTx/>
              <a:buNone/>
            </a:pPr>
            <a:r>
              <a:rPr lang="en-US" altLang="ja-JP" sz="1400">
                <a:latin typeface="Tahoma" panose="020B0604030504040204" pitchFamily="34" charset="0"/>
              </a:rPr>
              <a:t> 1            pz     0.0</a:t>
            </a:r>
          </a:p>
          <a:p>
            <a:pPr eaLnBrk="1" hangingPunct="1">
              <a:spcBef>
                <a:spcPct val="0"/>
              </a:spcBef>
              <a:buFontTx/>
              <a:buNone/>
            </a:pPr>
            <a:r>
              <a:rPr lang="en-US" altLang="ja-JP" sz="1400">
                <a:latin typeface="Tahoma" panose="020B0604030504040204" pitchFamily="34" charset="0"/>
              </a:rPr>
              <a:t> 2            pz      c1</a:t>
            </a:r>
          </a:p>
          <a:p>
            <a:pPr eaLnBrk="1" hangingPunct="1">
              <a:spcBef>
                <a:spcPct val="0"/>
              </a:spcBef>
              <a:buFontTx/>
              <a:buNone/>
            </a:pPr>
            <a:r>
              <a:rPr lang="en-US" altLang="ja-JP" sz="1400">
                <a:latin typeface="Tahoma" panose="020B0604030504040204" pitchFamily="34" charset="0"/>
              </a:rPr>
              <a:t> 3            pz    50.0</a:t>
            </a:r>
          </a:p>
          <a:p>
            <a:pPr eaLnBrk="1" hangingPunct="1">
              <a:spcBef>
                <a:spcPct val="0"/>
              </a:spcBef>
              <a:buFontTx/>
              <a:buNone/>
            </a:pPr>
            <a:r>
              <a:rPr lang="en-US" altLang="ja-JP" sz="1400">
                <a:latin typeface="Tahoma" panose="020B0604030504040204" pitchFamily="34" charset="0"/>
              </a:rPr>
              <a:t> 11           cz     5.0</a:t>
            </a:r>
          </a:p>
          <a:p>
            <a:pPr eaLnBrk="1" hangingPunct="1">
              <a:spcBef>
                <a:spcPct val="0"/>
              </a:spcBef>
              <a:buFontTx/>
              <a:buNone/>
            </a:pPr>
            <a:r>
              <a:rPr lang="en-US" altLang="ja-JP" sz="1400">
                <a:latin typeface="Tahoma" panose="020B0604030504040204" pitchFamily="34" charset="0"/>
              </a:rPr>
              <a:t> 999          so   100.0</a:t>
            </a:r>
            <a:endParaRPr lang="pt-BR" altLang="ja-JP" sz="1400">
              <a:latin typeface="Tahoma" panose="020B0604030504040204" pitchFamily="34" charset="0"/>
            </a:endParaRPr>
          </a:p>
        </p:txBody>
      </p:sp>
      <p:pic>
        <p:nvPicPr>
          <p:cNvPr id="8203"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1828800"/>
            <a:ext cx="4443412"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203"/>
                                        </p:tgtEl>
                                        <p:attrNameLst>
                                          <p:attrName>style.visibility</p:attrName>
                                        </p:attrNameLst>
                                      </p:cBhvr>
                                      <p:to>
                                        <p:strVal val="visible"/>
                                      </p:to>
                                    </p:set>
                                    <p:animEffect transition="in" filter="fade">
                                      <p:cBhvr>
                                        <p:cTn id="7" dur="500"/>
                                        <p:tgtEl>
                                          <p:spTgt spid="82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fade">
                                      <p:cBhvr>
                                        <p:cTn id="1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79388" y="19050"/>
            <a:ext cx="8693150" cy="838200"/>
          </a:xfrm>
        </p:spPr>
        <p:txBody>
          <a:bodyPr/>
          <a:lstStyle/>
          <a:p>
            <a:pPr eaLnBrk="1" hangingPunct="1"/>
            <a:r>
              <a:rPr lang="ja-JP" altLang="en-US" sz="4800">
                <a:latin typeface="Arial" panose="020B0604020202020204" pitchFamily="34" charset="0"/>
                <a:cs typeface="Arial" panose="020B0604020202020204" pitchFamily="34" charset="0"/>
              </a:rPr>
              <a:t>ステップ３：タリー領域の変更</a:t>
            </a:r>
          </a:p>
        </p:txBody>
      </p:sp>
      <p:sp>
        <p:nvSpPr>
          <p:cNvPr id="13318"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Step 3</a:t>
            </a:r>
          </a:p>
        </p:txBody>
      </p:sp>
      <p:sp>
        <p:nvSpPr>
          <p:cNvPr id="18" name="テキスト ボックス 10"/>
          <p:cNvSpPr txBox="1">
            <a:spLocks noChangeArrowheads="1"/>
          </p:cNvSpPr>
          <p:nvPr/>
        </p:nvSpPr>
        <p:spPr bwMode="auto">
          <a:xfrm>
            <a:off x="1789113" y="5397500"/>
            <a:ext cx="36496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400">
                <a:solidFill>
                  <a:srgbClr val="3333CC"/>
                </a:solidFill>
                <a:latin typeface="Arial" panose="020B0604020202020204" pitchFamily="34" charset="0"/>
                <a:cs typeface="Arial" panose="020B0604020202020204" pitchFamily="34" charset="0"/>
              </a:rPr>
              <a:t>電子フラックス</a:t>
            </a:r>
            <a:r>
              <a:rPr lang="en-US" altLang="ja-JP" sz="2400">
                <a:solidFill>
                  <a:srgbClr val="3333CC"/>
                </a:solidFill>
                <a:latin typeface="Arial" panose="020B0604020202020204" pitchFamily="34" charset="0"/>
                <a:cs typeface="Arial" panose="020B0604020202020204" pitchFamily="34" charset="0"/>
              </a:rPr>
              <a:t>(2</a:t>
            </a:r>
            <a:r>
              <a:rPr lang="ja-JP" altLang="en-US" sz="2400">
                <a:solidFill>
                  <a:srgbClr val="3333CC"/>
                </a:solidFill>
                <a:latin typeface="Arial" panose="020B0604020202020204" pitchFamily="34" charset="0"/>
                <a:cs typeface="Arial" panose="020B0604020202020204" pitchFamily="34" charset="0"/>
              </a:rPr>
              <a:t>ページ目）</a:t>
            </a:r>
            <a:endParaRPr lang="en-US" altLang="ja-JP" sz="2400">
              <a:solidFill>
                <a:srgbClr val="3333CC"/>
              </a:solidFill>
              <a:latin typeface="Arial" panose="020B0604020202020204" pitchFamily="34" charset="0"/>
              <a:cs typeface="Arial" panose="020B0604020202020204" pitchFamily="34" charset="0"/>
            </a:endParaRPr>
          </a:p>
          <a:p>
            <a:pPr algn="ctr" eaLnBrk="1" hangingPunct="1">
              <a:spcBef>
                <a:spcPct val="0"/>
              </a:spcBef>
              <a:buFontTx/>
              <a:buNone/>
            </a:pPr>
            <a:r>
              <a:rPr lang="ja-JP" altLang="en-US" sz="2400">
                <a:solidFill>
                  <a:srgbClr val="FF0000"/>
                </a:solidFill>
                <a:latin typeface="Arial" panose="020B0604020202020204" pitchFamily="34" charset="0"/>
                <a:cs typeface="Arial" panose="020B0604020202020204" pitchFamily="34" charset="0"/>
              </a:rPr>
              <a:t>ぎりぎり止まっている</a:t>
            </a:r>
            <a:endParaRPr lang="en-US" altLang="ja-JP" sz="2400">
              <a:solidFill>
                <a:srgbClr val="FF0000"/>
              </a:solidFill>
              <a:latin typeface="Arial" panose="020B0604020202020204" pitchFamily="34" charset="0"/>
              <a:cs typeface="Arial" panose="020B0604020202020204" pitchFamily="34" charset="0"/>
            </a:endParaRPr>
          </a:p>
        </p:txBody>
      </p:sp>
      <p:sp>
        <p:nvSpPr>
          <p:cNvPr id="13320" name="テキスト ボックス 10"/>
          <p:cNvSpPr txBox="1">
            <a:spLocks noChangeArrowheads="1"/>
          </p:cNvSpPr>
          <p:nvPr/>
        </p:nvSpPr>
        <p:spPr bwMode="auto">
          <a:xfrm>
            <a:off x="1385888" y="836613"/>
            <a:ext cx="6334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0000FF"/>
                </a:solidFill>
                <a:latin typeface="Arial" panose="020B0604020202020204" pitchFamily="34" charset="0"/>
                <a:cs typeface="Arial" panose="020B0604020202020204" pitchFamily="34" charset="0"/>
              </a:rPr>
              <a:t>遮へい体内での放射線挙動を詳しく見てみよう</a:t>
            </a:r>
            <a:endParaRPr lang="en-US" altLang="ja-JP" sz="2400">
              <a:solidFill>
                <a:srgbClr val="0000FF"/>
              </a:solidFill>
              <a:latin typeface="Arial" panose="020B0604020202020204" pitchFamily="34" charset="0"/>
              <a:cs typeface="Arial" panose="020B0604020202020204" pitchFamily="34" charset="0"/>
            </a:endParaRPr>
          </a:p>
        </p:txBody>
      </p:sp>
      <p:sp>
        <p:nvSpPr>
          <p:cNvPr id="98" name="テキスト ボックス 10"/>
          <p:cNvSpPr txBox="1">
            <a:spLocks noChangeArrowheads="1"/>
          </p:cNvSpPr>
          <p:nvPr/>
        </p:nvSpPr>
        <p:spPr bwMode="auto">
          <a:xfrm>
            <a:off x="5495925" y="5370513"/>
            <a:ext cx="3667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400">
                <a:solidFill>
                  <a:srgbClr val="3333CC"/>
                </a:solidFill>
                <a:latin typeface="Arial" panose="020B0604020202020204" pitchFamily="34" charset="0"/>
                <a:cs typeface="Arial" panose="020B0604020202020204" pitchFamily="34" charset="0"/>
              </a:rPr>
              <a:t>光子フラックス（</a:t>
            </a:r>
            <a:r>
              <a:rPr lang="en-US" altLang="ja-JP" sz="2400">
                <a:solidFill>
                  <a:srgbClr val="3333CC"/>
                </a:solidFill>
                <a:latin typeface="Arial" panose="020B0604020202020204" pitchFamily="34" charset="0"/>
                <a:cs typeface="Arial" panose="020B0604020202020204" pitchFamily="34" charset="0"/>
              </a:rPr>
              <a:t>1</a:t>
            </a:r>
            <a:r>
              <a:rPr lang="ja-JP" altLang="en-US" sz="2400">
                <a:solidFill>
                  <a:srgbClr val="3333CC"/>
                </a:solidFill>
                <a:latin typeface="Arial" panose="020B0604020202020204" pitchFamily="34" charset="0"/>
                <a:cs typeface="Arial" panose="020B0604020202020204" pitchFamily="34" charset="0"/>
              </a:rPr>
              <a:t>ページ目）</a:t>
            </a:r>
            <a:endParaRPr lang="en-US" altLang="ja-JP" sz="2400">
              <a:solidFill>
                <a:srgbClr val="3333CC"/>
              </a:solidFill>
              <a:latin typeface="Arial" panose="020B0604020202020204" pitchFamily="34" charset="0"/>
              <a:cs typeface="Arial" panose="020B0604020202020204" pitchFamily="34" charset="0"/>
            </a:endParaRPr>
          </a:p>
          <a:p>
            <a:pPr algn="ctr" eaLnBrk="1" hangingPunct="1">
              <a:spcBef>
                <a:spcPct val="0"/>
              </a:spcBef>
              <a:buFontTx/>
              <a:buNone/>
            </a:pPr>
            <a:r>
              <a:rPr lang="ja-JP" altLang="en-US" sz="2400">
                <a:solidFill>
                  <a:srgbClr val="FF0000"/>
                </a:solidFill>
                <a:latin typeface="Arial" panose="020B0604020202020204" pitchFamily="34" charset="0"/>
                <a:cs typeface="Arial" panose="020B0604020202020204" pitchFamily="34" charset="0"/>
              </a:rPr>
              <a:t>止まっていない</a:t>
            </a:r>
            <a:r>
              <a:rPr lang="en-US" altLang="ja-JP" sz="2400">
                <a:solidFill>
                  <a:srgbClr val="FF0000"/>
                </a:solidFill>
                <a:latin typeface="Arial" panose="020B0604020202020204" pitchFamily="34" charset="0"/>
                <a:cs typeface="Arial" panose="020B0604020202020204" pitchFamily="34" charset="0"/>
              </a:rPr>
              <a:t>!!</a:t>
            </a:r>
          </a:p>
        </p:txBody>
      </p:sp>
      <p:sp>
        <p:nvSpPr>
          <p:cNvPr id="13322" name="正方形/長方形 1"/>
          <p:cNvSpPr>
            <a:spLocks noChangeArrowheads="1"/>
          </p:cNvSpPr>
          <p:nvPr/>
        </p:nvSpPr>
        <p:spPr bwMode="auto">
          <a:xfrm>
            <a:off x="1008063" y="1277938"/>
            <a:ext cx="6892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 typeface="Times New Roman" panose="02020603050405020304" pitchFamily="18" charset="0"/>
              <a:buAutoNum type="arabicPeriod"/>
            </a:pPr>
            <a:r>
              <a:rPr lang="ja-JP" altLang="en-US" sz="2400">
                <a:solidFill>
                  <a:srgbClr val="000000"/>
                </a:solidFill>
                <a:latin typeface="Arial" panose="020B0604020202020204" pitchFamily="34" charset="0"/>
                <a:cs typeface="Arial" panose="020B0604020202020204" pitchFamily="34" charset="0"/>
              </a:rPr>
              <a:t>ターゲット厚（</a:t>
            </a:r>
            <a:r>
              <a:rPr lang="en-US" altLang="ja-JP" sz="2400">
                <a:solidFill>
                  <a:srgbClr val="000000"/>
                </a:solidFill>
                <a:latin typeface="Arial" panose="020B0604020202020204" pitchFamily="34" charset="0"/>
                <a:cs typeface="Arial" panose="020B0604020202020204" pitchFamily="34" charset="0"/>
              </a:rPr>
              <a:t>c1</a:t>
            </a:r>
            <a:r>
              <a:rPr lang="ja-JP" altLang="en-US" sz="2400">
                <a:solidFill>
                  <a:srgbClr val="000000"/>
                </a:solidFill>
                <a:latin typeface="Arial" panose="020B0604020202020204" pitchFamily="34" charset="0"/>
                <a:cs typeface="Arial" panose="020B0604020202020204" pitchFamily="34" charset="0"/>
              </a:rPr>
              <a:t>）は</a:t>
            </a:r>
            <a:r>
              <a:rPr lang="en-US" altLang="ja-JP" sz="2400">
                <a:solidFill>
                  <a:srgbClr val="000000"/>
                </a:solidFill>
                <a:latin typeface="Arial" panose="020B0604020202020204" pitchFamily="34" charset="0"/>
                <a:cs typeface="Arial" panose="020B0604020202020204" pitchFamily="34" charset="0"/>
              </a:rPr>
              <a:t>0.3cm</a:t>
            </a:r>
            <a:r>
              <a:rPr lang="ja-JP" altLang="en-US" sz="2400">
                <a:solidFill>
                  <a:srgbClr val="000000"/>
                </a:solidFill>
                <a:latin typeface="Arial" panose="020B0604020202020204" pitchFamily="34" charset="0"/>
                <a:cs typeface="Arial" panose="020B0604020202020204" pitchFamily="34" charset="0"/>
              </a:rPr>
              <a:t>とする </a:t>
            </a:r>
            <a:endParaRPr lang="en-US" altLang="ja-JP" sz="2400">
              <a:solidFill>
                <a:srgbClr val="000000"/>
              </a:solidFill>
              <a:latin typeface="Arial" panose="020B0604020202020204" pitchFamily="34" charset="0"/>
              <a:cs typeface="Arial" panose="020B0604020202020204" pitchFamily="34" charset="0"/>
            </a:endParaRPr>
          </a:p>
          <a:p>
            <a:pPr eaLnBrk="1" hangingPunct="1">
              <a:spcBef>
                <a:spcPct val="0"/>
              </a:spcBef>
              <a:buFont typeface="Times New Roman" panose="02020603050405020304" pitchFamily="18" charset="0"/>
              <a:buAutoNum type="arabicPeriod"/>
            </a:pPr>
            <a:r>
              <a:rPr lang="en-US" altLang="ja-JP" sz="2400">
                <a:solidFill>
                  <a:srgbClr val="000000"/>
                </a:solidFill>
                <a:latin typeface="Arial" panose="020B0604020202020204" pitchFamily="34" charset="0"/>
                <a:cs typeface="Arial" panose="020B0604020202020204" pitchFamily="34" charset="0"/>
              </a:rPr>
              <a:t>X,Y</a:t>
            </a:r>
            <a:r>
              <a:rPr lang="ja-JP" altLang="en-US" sz="2400">
                <a:solidFill>
                  <a:srgbClr val="000000"/>
                </a:solidFill>
                <a:latin typeface="Arial" panose="020B0604020202020204" pitchFamily="34" charset="0"/>
                <a:cs typeface="Arial" panose="020B0604020202020204" pitchFamily="34" charset="0"/>
              </a:rPr>
              <a:t>方向は</a:t>
            </a:r>
            <a:r>
              <a:rPr lang="en-US" altLang="ja-JP" sz="2400">
                <a:solidFill>
                  <a:srgbClr val="000000"/>
                </a:solidFill>
                <a:latin typeface="Arial" panose="020B0604020202020204" pitchFamily="34" charset="0"/>
                <a:cs typeface="Arial" panose="020B0604020202020204" pitchFamily="34" charset="0"/>
              </a:rPr>
              <a:t>-c1</a:t>
            </a:r>
            <a:r>
              <a:rPr lang="ja-JP" altLang="en-US" sz="2400">
                <a:solidFill>
                  <a:srgbClr val="000000"/>
                </a:solidFill>
                <a:latin typeface="Arial" panose="020B0604020202020204" pitchFamily="34" charset="0"/>
                <a:cs typeface="Arial" panose="020B0604020202020204" pitchFamily="34" charset="0"/>
              </a:rPr>
              <a:t>から</a:t>
            </a:r>
            <a:r>
              <a:rPr lang="en-US" altLang="ja-JP" sz="2400">
                <a:solidFill>
                  <a:srgbClr val="000000"/>
                </a:solidFill>
                <a:latin typeface="Arial" panose="020B0604020202020204" pitchFamily="34" charset="0"/>
                <a:cs typeface="Arial" panose="020B0604020202020204" pitchFamily="34" charset="0"/>
              </a:rPr>
              <a:t>c1</a:t>
            </a:r>
            <a:r>
              <a:rPr lang="ja-JP" altLang="en-US" sz="2400">
                <a:solidFill>
                  <a:srgbClr val="000000"/>
                </a:solidFill>
                <a:latin typeface="Arial" panose="020B0604020202020204" pitchFamily="34" charset="0"/>
                <a:cs typeface="Arial" panose="020B0604020202020204" pitchFamily="34" charset="0"/>
              </a:rPr>
              <a:t>までとする</a:t>
            </a:r>
            <a:endParaRPr lang="en-US" altLang="ja-JP" sz="2400">
              <a:solidFill>
                <a:srgbClr val="000000"/>
              </a:solidFill>
              <a:latin typeface="Arial" panose="020B0604020202020204" pitchFamily="34" charset="0"/>
              <a:cs typeface="Arial" panose="020B0604020202020204" pitchFamily="34" charset="0"/>
            </a:endParaRPr>
          </a:p>
          <a:p>
            <a:pPr eaLnBrk="1" hangingPunct="1">
              <a:spcBef>
                <a:spcPct val="0"/>
              </a:spcBef>
              <a:buFont typeface="Times New Roman" panose="02020603050405020304" pitchFamily="18" charset="0"/>
              <a:buAutoNum type="arabicPeriod"/>
            </a:pPr>
            <a:r>
              <a:rPr lang="en-US" altLang="ja-JP" sz="2400">
                <a:solidFill>
                  <a:srgbClr val="000000"/>
                </a:solidFill>
                <a:latin typeface="Arial" panose="020B0604020202020204" pitchFamily="34" charset="0"/>
                <a:cs typeface="Arial" panose="020B0604020202020204" pitchFamily="34" charset="0"/>
              </a:rPr>
              <a:t>Z</a:t>
            </a:r>
            <a:r>
              <a:rPr lang="ja-JP" altLang="en-US" sz="2400">
                <a:solidFill>
                  <a:srgbClr val="000000"/>
                </a:solidFill>
                <a:latin typeface="Arial" panose="020B0604020202020204" pitchFamily="34" charset="0"/>
                <a:cs typeface="Arial" panose="020B0604020202020204" pitchFamily="34" charset="0"/>
              </a:rPr>
              <a:t>方向は</a:t>
            </a:r>
            <a:r>
              <a:rPr lang="en-US" altLang="ja-JP" sz="2400">
                <a:solidFill>
                  <a:srgbClr val="000000"/>
                </a:solidFill>
                <a:latin typeface="Arial" panose="020B0604020202020204" pitchFamily="34" charset="0"/>
                <a:cs typeface="Arial" panose="020B0604020202020204" pitchFamily="34" charset="0"/>
              </a:rPr>
              <a:t>0cm</a:t>
            </a:r>
            <a:r>
              <a:rPr lang="ja-JP" altLang="en-US" sz="2400">
                <a:solidFill>
                  <a:srgbClr val="000000"/>
                </a:solidFill>
                <a:latin typeface="Arial" panose="020B0604020202020204" pitchFamily="34" charset="0"/>
                <a:cs typeface="Arial" panose="020B0604020202020204" pitchFamily="34" charset="0"/>
              </a:rPr>
              <a:t>から</a:t>
            </a:r>
            <a:r>
              <a:rPr lang="en-US" altLang="ja-JP" sz="2400">
                <a:solidFill>
                  <a:srgbClr val="000000"/>
                </a:solidFill>
                <a:latin typeface="Arial" panose="020B0604020202020204" pitchFamily="34" charset="0"/>
                <a:cs typeface="Arial" panose="020B0604020202020204" pitchFamily="34" charset="0"/>
              </a:rPr>
              <a:t>c1</a:t>
            </a:r>
            <a:r>
              <a:rPr lang="ja-JP" altLang="en-US" sz="2400">
                <a:solidFill>
                  <a:srgbClr val="000000"/>
                </a:solidFill>
                <a:latin typeface="Arial" panose="020B0604020202020204" pitchFamily="34" charset="0"/>
                <a:cs typeface="Arial" panose="020B0604020202020204" pitchFamily="34" charset="0"/>
              </a:rPr>
              <a:t>の</a:t>
            </a:r>
            <a:r>
              <a:rPr lang="en-US" altLang="ja-JP" sz="2400">
                <a:solidFill>
                  <a:srgbClr val="000000"/>
                </a:solidFill>
                <a:latin typeface="Arial" panose="020B0604020202020204" pitchFamily="34" charset="0"/>
                <a:cs typeface="Arial" panose="020B0604020202020204" pitchFamily="34" charset="0"/>
              </a:rPr>
              <a:t>2</a:t>
            </a:r>
            <a:r>
              <a:rPr lang="ja-JP" altLang="en-US" sz="2400">
                <a:solidFill>
                  <a:srgbClr val="000000"/>
                </a:solidFill>
                <a:latin typeface="Arial" panose="020B0604020202020204" pitchFamily="34" charset="0"/>
                <a:cs typeface="Arial" panose="020B0604020202020204" pitchFamily="34" charset="0"/>
              </a:rPr>
              <a:t>倍までとする</a:t>
            </a:r>
            <a:endParaRPr lang="en-US" altLang="ja-JP" sz="2400">
              <a:solidFill>
                <a:srgbClr val="000000"/>
              </a:solidFill>
              <a:latin typeface="Arial" panose="020B0604020202020204" pitchFamily="34" charset="0"/>
              <a:cs typeface="Arial" panose="020B0604020202020204" pitchFamily="34" charset="0"/>
            </a:endParaRPr>
          </a:p>
        </p:txBody>
      </p:sp>
      <p:sp>
        <p:nvSpPr>
          <p:cNvPr id="13323" name="Text Box 1031"/>
          <p:cNvSpPr txBox="1">
            <a:spLocks noChangeArrowheads="1"/>
          </p:cNvSpPr>
          <p:nvPr/>
        </p:nvSpPr>
        <p:spPr bwMode="auto">
          <a:xfrm>
            <a:off x="214313" y="2636838"/>
            <a:ext cx="1585912" cy="3370262"/>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latin typeface="Tahoma" panose="020B0604030504040204" pitchFamily="34" charset="0"/>
              </a:rPr>
              <a:t>[ T - T r a c k ]</a:t>
            </a:r>
          </a:p>
          <a:p>
            <a:pPr eaLnBrk="1" hangingPunct="1">
              <a:spcBef>
                <a:spcPct val="0"/>
              </a:spcBef>
              <a:buFontTx/>
              <a:buNone/>
            </a:pPr>
            <a:r>
              <a:rPr lang="pt-BR" altLang="ja-JP" sz="1400">
                <a:latin typeface="Tahoma" panose="020B0604030504040204" pitchFamily="34" charset="0"/>
              </a:rPr>
              <a:t>  title = Track in</a:t>
            </a:r>
          </a:p>
          <a:p>
            <a:pPr eaLnBrk="1" hangingPunct="1">
              <a:spcBef>
                <a:spcPct val="0"/>
              </a:spcBef>
              <a:buFontTx/>
              <a:buNone/>
            </a:pPr>
            <a:r>
              <a:rPr lang="pt-BR" altLang="ja-JP" sz="1400">
                <a:latin typeface="Tahoma" panose="020B0604030504040204" pitchFamily="34" charset="0"/>
              </a:rPr>
              <a:t>  mesh =  xyz    </a:t>
            </a:r>
          </a:p>
          <a:p>
            <a:pPr eaLnBrk="1" hangingPunct="1">
              <a:spcBef>
                <a:spcPct val="0"/>
              </a:spcBef>
              <a:buFontTx/>
              <a:buNone/>
            </a:pPr>
            <a:r>
              <a:rPr lang="pt-BR" altLang="ja-JP" sz="1400">
                <a:latin typeface="Tahoma" panose="020B0604030504040204" pitchFamily="34" charset="0"/>
              </a:rPr>
              <a:t>  x-type =    2    </a:t>
            </a:r>
          </a:p>
          <a:p>
            <a:pPr eaLnBrk="1" hangingPunct="1">
              <a:spcBef>
                <a:spcPct val="0"/>
              </a:spcBef>
              <a:buFontTx/>
              <a:buNone/>
            </a:pPr>
            <a:r>
              <a:rPr lang="pt-BR" altLang="ja-JP" sz="1400">
                <a:latin typeface="Tahoma" panose="020B0604030504040204" pitchFamily="34" charset="0"/>
              </a:rPr>
              <a:t>  xmin =  </a:t>
            </a:r>
            <a:r>
              <a:rPr lang="pt-BR" altLang="ja-JP" sz="1400">
                <a:solidFill>
                  <a:srgbClr val="FF0000"/>
                </a:solidFill>
                <a:latin typeface="Tahoma" panose="020B0604030504040204" pitchFamily="34" charset="0"/>
              </a:rPr>
              <a:t>-1.5   </a:t>
            </a:r>
          </a:p>
          <a:p>
            <a:pPr eaLnBrk="1" hangingPunct="1">
              <a:spcBef>
                <a:spcPct val="0"/>
              </a:spcBef>
              <a:buFontTx/>
              <a:buNone/>
            </a:pPr>
            <a:r>
              <a:rPr lang="pt-BR" altLang="ja-JP" sz="1400">
                <a:latin typeface="Tahoma" panose="020B0604030504040204" pitchFamily="34" charset="0"/>
              </a:rPr>
              <a:t>  xmax =   </a:t>
            </a:r>
            <a:r>
              <a:rPr lang="pt-BR" altLang="ja-JP" sz="1400">
                <a:solidFill>
                  <a:srgbClr val="FF0000"/>
                </a:solidFill>
                <a:latin typeface="Tahoma" panose="020B0604030504040204" pitchFamily="34" charset="0"/>
              </a:rPr>
              <a:t>1.5</a:t>
            </a:r>
            <a:r>
              <a:rPr lang="pt-BR" altLang="ja-JP" sz="1400">
                <a:latin typeface="Tahoma" panose="020B0604030504040204" pitchFamily="34" charset="0"/>
              </a:rPr>
              <a:t>    </a:t>
            </a:r>
          </a:p>
          <a:p>
            <a:pPr eaLnBrk="1" hangingPunct="1">
              <a:spcBef>
                <a:spcPct val="0"/>
              </a:spcBef>
              <a:buFontTx/>
              <a:buNone/>
            </a:pPr>
            <a:r>
              <a:rPr lang="pt-BR" altLang="ja-JP" sz="1400">
                <a:latin typeface="Tahoma" panose="020B0604030504040204" pitchFamily="34" charset="0"/>
              </a:rPr>
              <a:t>  nx =   50    </a:t>
            </a:r>
          </a:p>
          <a:p>
            <a:pPr eaLnBrk="1" hangingPunct="1">
              <a:spcBef>
                <a:spcPct val="0"/>
              </a:spcBef>
              <a:buFontTx/>
              <a:buNone/>
            </a:pPr>
            <a:r>
              <a:rPr lang="pt-BR" altLang="ja-JP" sz="1400">
                <a:latin typeface="Tahoma" panose="020B0604030504040204" pitchFamily="34" charset="0"/>
              </a:rPr>
              <a:t>  y-type =    2    </a:t>
            </a:r>
          </a:p>
          <a:p>
            <a:pPr eaLnBrk="1" hangingPunct="1">
              <a:spcBef>
                <a:spcPct val="0"/>
              </a:spcBef>
              <a:buFontTx/>
              <a:buNone/>
            </a:pPr>
            <a:r>
              <a:rPr lang="pt-BR" altLang="ja-JP" sz="1400">
                <a:latin typeface="Tahoma" panose="020B0604030504040204" pitchFamily="34" charset="0"/>
              </a:rPr>
              <a:t>  ymin =  </a:t>
            </a:r>
            <a:r>
              <a:rPr lang="pt-BR" altLang="ja-JP" sz="1400">
                <a:solidFill>
                  <a:srgbClr val="FF0000"/>
                </a:solidFill>
                <a:latin typeface="Tahoma" panose="020B0604030504040204" pitchFamily="34" charset="0"/>
              </a:rPr>
              <a:t>-1.5    </a:t>
            </a:r>
          </a:p>
          <a:p>
            <a:pPr eaLnBrk="1" hangingPunct="1">
              <a:spcBef>
                <a:spcPct val="0"/>
              </a:spcBef>
              <a:buFontTx/>
              <a:buNone/>
            </a:pPr>
            <a:r>
              <a:rPr lang="pt-BR" altLang="ja-JP" sz="1400">
                <a:latin typeface="Tahoma" panose="020B0604030504040204" pitchFamily="34" charset="0"/>
              </a:rPr>
              <a:t>  ymax =   </a:t>
            </a:r>
            <a:r>
              <a:rPr lang="pt-BR" altLang="ja-JP" sz="1400">
                <a:solidFill>
                  <a:srgbClr val="FF0000"/>
                </a:solidFill>
                <a:latin typeface="Tahoma" panose="020B0604030504040204" pitchFamily="34" charset="0"/>
              </a:rPr>
              <a:t>1.5</a:t>
            </a:r>
            <a:r>
              <a:rPr lang="pt-BR" altLang="ja-JP" sz="1400">
                <a:latin typeface="Tahoma" panose="020B0604030504040204" pitchFamily="34" charset="0"/>
              </a:rPr>
              <a:t>    </a:t>
            </a:r>
          </a:p>
          <a:p>
            <a:pPr eaLnBrk="1" hangingPunct="1">
              <a:spcBef>
                <a:spcPct val="0"/>
              </a:spcBef>
              <a:buFontTx/>
              <a:buNone/>
            </a:pPr>
            <a:r>
              <a:rPr lang="pt-BR" altLang="ja-JP" sz="1400">
                <a:latin typeface="Tahoma" panose="020B0604030504040204" pitchFamily="34" charset="0"/>
              </a:rPr>
              <a:t>  ny =    1    </a:t>
            </a:r>
          </a:p>
          <a:p>
            <a:pPr eaLnBrk="1" hangingPunct="1">
              <a:spcBef>
                <a:spcPct val="0"/>
              </a:spcBef>
              <a:buFontTx/>
              <a:buNone/>
            </a:pPr>
            <a:r>
              <a:rPr lang="pt-BR" altLang="ja-JP" sz="1400">
                <a:latin typeface="Tahoma" panose="020B0604030504040204" pitchFamily="34" charset="0"/>
              </a:rPr>
              <a:t>  z-type =    2    </a:t>
            </a:r>
          </a:p>
          <a:p>
            <a:pPr eaLnBrk="1" hangingPunct="1">
              <a:spcBef>
                <a:spcPct val="0"/>
              </a:spcBef>
              <a:buFontTx/>
              <a:buNone/>
            </a:pPr>
            <a:r>
              <a:rPr lang="pt-BR" altLang="ja-JP" sz="1400">
                <a:latin typeface="Tahoma" panose="020B0604030504040204" pitchFamily="34" charset="0"/>
              </a:rPr>
              <a:t>  zmin =   0.0   </a:t>
            </a:r>
          </a:p>
          <a:p>
            <a:pPr eaLnBrk="1" hangingPunct="1">
              <a:spcBef>
                <a:spcPct val="0"/>
              </a:spcBef>
              <a:buFontTx/>
              <a:buNone/>
            </a:pPr>
            <a:r>
              <a:rPr lang="pt-BR" altLang="ja-JP" sz="1400">
                <a:latin typeface="Tahoma" panose="020B0604030504040204" pitchFamily="34" charset="0"/>
              </a:rPr>
              <a:t>  zmax =   </a:t>
            </a:r>
            <a:r>
              <a:rPr lang="pt-BR" altLang="ja-JP" sz="1400">
                <a:solidFill>
                  <a:srgbClr val="FF0000"/>
                </a:solidFill>
                <a:latin typeface="Tahoma" panose="020B0604030504040204" pitchFamily="34" charset="0"/>
              </a:rPr>
              <a:t>3.0</a:t>
            </a:r>
          </a:p>
          <a:p>
            <a:pPr eaLnBrk="1" hangingPunct="1">
              <a:spcBef>
                <a:spcPct val="0"/>
              </a:spcBef>
              <a:buFontTx/>
              <a:buNone/>
            </a:pPr>
            <a:r>
              <a:rPr lang="pt-BR" altLang="ja-JP" sz="1400">
                <a:latin typeface="Tahoma" panose="020B0604030504040204" pitchFamily="34" charset="0"/>
              </a:rPr>
              <a:t>  nz =   90 </a:t>
            </a:r>
          </a:p>
        </p:txBody>
      </p:sp>
      <p:pic>
        <p:nvPicPr>
          <p:cNvPr id="922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1663" y="2492375"/>
            <a:ext cx="3567112"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8938" y="2478088"/>
            <a:ext cx="358775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グループ化 2"/>
          <p:cNvGrpSpPr>
            <a:grpSpLocks/>
          </p:cNvGrpSpPr>
          <p:nvPr/>
        </p:nvGrpSpPr>
        <p:grpSpPr bwMode="auto">
          <a:xfrm>
            <a:off x="971550" y="3573463"/>
            <a:ext cx="800100" cy="2232025"/>
            <a:chOff x="971600" y="3573016"/>
            <a:chExt cx="800634" cy="2232248"/>
          </a:xfrm>
        </p:grpSpPr>
        <p:sp>
          <p:nvSpPr>
            <p:cNvPr id="13327" name="テキスト ボックス 1"/>
            <p:cNvSpPr txBox="1">
              <a:spLocks noChangeArrowheads="1"/>
            </p:cNvSpPr>
            <p:nvPr/>
          </p:nvSpPr>
          <p:spPr bwMode="auto">
            <a:xfrm>
              <a:off x="1007851" y="3573016"/>
              <a:ext cx="539813" cy="4129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nSpc>
                  <a:spcPts val="500"/>
                </a:lnSpc>
                <a:spcBef>
                  <a:spcPct val="0"/>
                </a:spcBef>
                <a:buFontTx/>
                <a:buNone/>
              </a:pPr>
              <a:r>
                <a:rPr lang="en-US" altLang="ja-JP" sz="1800">
                  <a:solidFill>
                    <a:srgbClr val="FF0000"/>
                  </a:solidFill>
                </a:rPr>
                <a:t>-c1</a:t>
              </a:r>
            </a:p>
            <a:p>
              <a:pPr>
                <a:lnSpc>
                  <a:spcPts val="2000"/>
                </a:lnSpc>
                <a:spcBef>
                  <a:spcPct val="0"/>
                </a:spcBef>
                <a:buFontTx/>
                <a:buNone/>
              </a:pPr>
              <a:r>
                <a:rPr lang="en-US" altLang="ja-JP" sz="1800">
                  <a:solidFill>
                    <a:srgbClr val="FF0000"/>
                  </a:solidFill>
                </a:rPr>
                <a:t> c1</a:t>
              </a:r>
              <a:endParaRPr lang="ja-JP" altLang="en-US" sz="1800">
                <a:solidFill>
                  <a:srgbClr val="FF0000"/>
                </a:solidFill>
              </a:endParaRPr>
            </a:p>
          </p:txBody>
        </p:sp>
        <p:sp>
          <p:nvSpPr>
            <p:cNvPr id="13328" name="テキスト ボックス 14"/>
            <p:cNvSpPr txBox="1">
              <a:spLocks noChangeArrowheads="1"/>
            </p:cNvSpPr>
            <p:nvPr/>
          </p:nvSpPr>
          <p:spPr bwMode="auto">
            <a:xfrm>
              <a:off x="971600" y="4392106"/>
              <a:ext cx="648072" cy="4770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nSpc>
                  <a:spcPts val="1500"/>
                </a:lnSpc>
                <a:spcBef>
                  <a:spcPct val="0"/>
                </a:spcBef>
                <a:buFontTx/>
                <a:buNone/>
              </a:pPr>
              <a:r>
                <a:rPr lang="en-US" altLang="ja-JP" sz="1800">
                  <a:solidFill>
                    <a:srgbClr val="FF0000"/>
                  </a:solidFill>
                </a:rPr>
                <a:t>-c1 </a:t>
              </a:r>
            </a:p>
            <a:p>
              <a:pPr>
                <a:lnSpc>
                  <a:spcPts val="1500"/>
                </a:lnSpc>
                <a:spcBef>
                  <a:spcPct val="0"/>
                </a:spcBef>
                <a:buFontTx/>
                <a:buNone/>
              </a:pPr>
              <a:r>
                <a:rPr lang="en-US" altLang="ja-JP" sz="1800">
                  <a:solidFill>
                    <a:srgbClr val="FF0000"/>
                  </a:solidFill>
                </a:rPr>
                <a:t> c1 </a:t>
              </a:r>
              <a:endParaRPr lang="ja-JP" altLang="en-US" sz="1800">
                <a:solidFill>
                  <a:srgbClr val="FF0000"/>
                </a:solidFill>
              </a:endParaRPr>
            </a:p>
          </p:txBody>
        </p:sp>
        <p:sp>
          <p:nvSpPr>
            <p:cNvPr id="13329" name="テキスト ボックス 15"/>
            <p:cNvSpPr txBox="1">
              <a:spLocks noChangeArrowheads="1"/>
            </p:cNvSpPr>
            <p:nvPr/>
          </p:nvSpPr>
          <p:spPr bwMode="auto">
            <a:xfrm>
              <a:off x="1115616" y="5456451"/>
              <a:ext cx="656618" cy="348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nSpc>
                  <a:spcPts val="2000"/>
                </a:lnSpc>
                <a:spcBef>
                  <a:spcPct val="0"/>
                </a:spcBef>
                <a:buFontTx/>
                <a:buNone/>
              </a:pPr>
              <a:r>
                <a:rPr lang="en-US" altLang="ja-JP" sz="1800">
                  <a:solidFill>
                    <a:srgbClr val="FF0000"/>
                  </a:solidFill>
                </a:rPr>
                <a:t>2*c1</a:t>
              </a:r>
              <a:endParaRPr lang="ja-JP" altLang="en-US" sz="180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28"/>
                                        </p:tgtEl>
                                        <p:attrNameLst>
                                          <p:attrName>style.visibility</p:attrName>
                                        </p:attrNameLst>
                                      </p:cBhvr>
                                      <p:to>
                                        <p:strVal val="visible"/>
                                      </p:to>
                                    </p:set>
                                    <p:animEffect transition="in" filter="fade">
                                      <p:cBhvr>
                                        <p:cTn id="7" dur="500"/>
                                        <p:tgtEl>
                                          <p:spTgt spid="9228"/>
                                        </p:tgtEl>
                                      </p:cBhvr>
                                    </p:animEffect>
                                  </p:childTnLst>
                                </p:cTn>
                              </p:par>
                              <p:par>
                                <p:cTn id="8" presetID="10" presetClass="entr" presetSubtype="0" fill="hold" nodeType="withEffect">
                                  <p:stCondLst>
                                    <p:cond delay="0"/>
                                  </p:stCondLst>
                                  <p:childTnLst>
                                    <p:set>
                                      <p:cBhvr>
                                        <p:cTn id="9" dur="1" fill="hold">
                                          <p:stCondLst>
                                            <p:cond delay="0"/>
                                          </p:stCondLst>
                                        </p:cTn>
                                        <p:tgtEl>
                                          <p:spTgt spid="9229"/>
                                        </p:tgtEl>
                                        <p:attrNameLst>
                                          <p:attrName>style.visibility</p:attrName>
                                        </p:attrNameLst>
                                      </p:cBhvr>
                                      <p:to>
                                        <p:strVal val="visible"/>
                                      </p:to>
                                    </p:set>
                                    <p:animEffect transition="in" filter="fade">
                                      <p:cBhvr>
                                        <p:cTn id="10" dur="500"/>
                                        <p:tgtEl>
                                          <p:spTgt spid="92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fade">
                                      <p:cBhvr>
                                        <p:cTn id="16" dur="500"/>
                                        <p:tgtEl>
                                          <p:spTgt spid="98"/>
                                        </p:tgtEl>
                                      </p:cBhvr>
                                    </p:animEffec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42D4621-6815-4636-B041-8522752DF96A}"/>
              </a:ext>
            </a:extLst>
          </p:cNvPr>
          <p:cNvPicPr>
            <a:picLocks noChangeAspect="1"/>
          </p:cNvPicPr>
          <p:nvPr/>
        </p:nvPicPr>
        <p:blipFill rotWithShape="1">
          <a:blip r:embed="rId2"/>
          <a:srcRect l="2610" t="1383" r="6918" b="1213"/>
          <a:stretch/>
        </p:blipFill>
        <p:spPr>
          <a:xfrm>
            <a:off x="76200" y="1274565"/>
            <a:ext cx="4535488" cy="3137098"/>
          </a:xfrm>
          <a:prstGeom prst="rect">
            <a:avLst/>
          </a:prstGeom>
        </p:spPr>
      </p:pic>
      <p:sp>
        <p:nvSpPr>
          <p:cNvPr id="14339" name="Rectangle 2"/>
          <p:cNvSpPr>
            <a:spLocks noGrp="1" noChangeArrowheads="1"/>
          </p:cNvSpPr>
          <p:nvPr>
            <p:ph type="title"/>
          </p:nvPr>
        </p:nvSpPr>
        <p:spPr>
          <a:xfrm>
            <a:off x="212725" y="15875"/>
            <a:ext cx="8693150" cy="838200"/>
          </a:xfrm>
        </p:spPr>
        <p:txBody>
          <a:bodyPr/>
          <a:lstStyle/>
          <a:p>
            <a:pPr eaLnBrk="1" hangingPunct="1"/>
            <a:r>
              <a:rPr lang="ja-JP" altLang="en-US" sz="4800">
                <a:latin typeface="Arial" panose="020B0604020202020204" pitchFamily="34" charset="0"/>
                <a:cs typeface="Arial" panose="020B0604020202020204" pitchFamily="34" charset="0"/>
              </a:rPr>
              <a:t>透過した光子のスペクトルは？</a:t>
            </a:r>
          </a:p>
        </p:txBody>
      </p:sp>
      <p:sp>
        <p:nvSpPr>
          <p:cNvPr id="14343"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a:t>
            </a:r>
          </a:p>
        </p:txBody>
      </p:sp>
      <p:sp>
        <p:nvSpPr>
          <p:cNvPr id="14344" name="テキスト ボックス 10"/>
          <p:cNvSpPr txBox="1">
            <a:spLocks noChangeArrowheads="1"/>
          </p:cNvSpPr>
          <p:nvPr/>
        </p:nvSpPr>
        <p:spPr bwMode="auto">
          <a:xfrm>
            <a:off x="319088" y="4338638"/>
            <a:ext cx="32416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400">
                <a:solidFill>
                  <a:srgbClr val="0000FF"/>
                </a:solidFill>
                <a:latin typeface="Arial" panose="020B0604020202020204" pitchFamily="34" charset="0"/>
                <a:cs typeface="Arial" panose="020B0604020202020204" pitchFamily="34" charset="0"/>
              </a:rPr>
              <a:t>透過粒子エネルギー</a:t>
            </a:r>
            <a:endParaRPr lang="en-US" altLang="ja-JP" sz="2400">
              <a:solidFill>
                <a:srgbClr val="0000FF"/>
              </a:solidFill>
              <a:latin typeface="Arial" panose="020B0604020202020204" pitchFamily="34" charset="0"/>
              <a:cs typeface="Arial" panose="020B0604020202020204" pitchFamily="34" charset="0"/>
            </a:endParaRPr>
          </a:p>
          <a:p>
            <a:pPr algn="ctr" eaLnBrk="1" hangingPunct="1">
              <a:spcBef>
                <a:spcPct val="0"/>
              </a:spcBef>
              <a:buFontTx/>
              <a:buNone/>
            </a:pPr>
            <a:r>
              <a:rPr lang="ja-JP" altLang="en-US" sz="2400">
                <a:solidFill>
                  <a:srgbClr val="0000FF"/>
                </a:solidFill>
                <a:latin typeface="Arial" panose="020B0604020202020204" pitchFamily="34" charset="0"/>
                <a:cs typeface="Arial" panose="020B0604020202020204" pitchFamily="34" charset="0"/>
              </a:rPr>
              <a:t>スペクトル（</a:t>
            </a:r>
            <a:r>
              <a:rPr lang="en-US" altLang="ja-JP" sz="2400">
                <a:solidFill>
                  <a:srgbClr val="0000FF"/>
                </a:solidFill>
                <a:latin typeface="Arial" panose="020B0604020202020204" pitchFamily="34" charset="0"/>
                <a:cs typeface="Arial" panose="020B0604020202020204" pitchFamily="34" charset="0"/>
              </a:rPr>
              <a:t>cross.eps</a:t>
            </a:r>
            <a:r>
              <a:rPr lang="ja-JP" altLang="en-US" sz="2400">
                <a:solidFill>
                  <a:srgbClr val="0000FF"/>
                </a:solidFill>
                <a:latin typeface="Arial" panose="020B0604020202020204" pitchFamily="34" charset="0"/>
                <a:cs typeface="Arial" panose="020B0604020202020204" pitchFamily="34" charset="0"/>
              </a:rPr>
              <a:t>）</a:t>
            </a:r>
            <a:endParaRPr lang="en-US" altLang="ja-JP" sz="2400">
              <a:solidFill>
                <a:srgbClr val="0000FF"/>
              </a:solidFill>
              <a:latin typeface="Arial" panose="020B0604020202020204" pitchFamily="34" charset="0"/>
              <a:cs typeface="Arial" panose="020B0604020202020204" pitchFamily="34" charset="0"/>
            </a:endParaRPr>
          </a:p>
        </p:txBody>
      </p:sp>
      <p:sp>
        <p:nvSpPr>
          <p:cNvPr id="14345" name="テキスト ボックス 10"/>
          <p:cNvSpPr txBox="1">
            <a:spLocks noChangeArrowheads="1"/>
          </p:cNvSpPr>
          <p:nvPr/>
        </p:nvSpPr>
        <p:spPr bwMode="auto">
          <a:xfrm>
            <a:off x="446088" y="5210175"/>
            <a:ext cx="31670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400">
                <a:solidFill>
                  <a:srgbClr val="FF0000"/>
                </a:solidFill>
                <a:latin typeface="Arial" panose="020B0604020202020204" pitchFamily="34" charset="0"/>
                <a:cs typeface="Arial" panose="020B0604020202020204" pitchFamily="34" charset="0"/>
              </a:rPr>
              <a:t>数</a:t>
            </a:r>
            <a:r>
              <a:rPr lang="en-US" altLang="ja-JP" sz="2400">
                <a:solidFill>
                  <a:srgbClr val="FF0000"/>
                </a:solidFill>
                <a:latin typeface="Arial" panose="020B0604020202020204" pitchFamily="34" charset="0"/>
                <a:cs typeface="Arial" panose="020B0604020202020204" pitchFamily="34" charset="0"/>
              </a:rPr>
              <a:t>10keV</a:t>
            </a:r>
            <a:r>
              <a:rPr lang="ja-JP" altLang="en-US" sz="2400">
                <a:solidFill>
                  <a:srgbClr val="FF0000"/>
                </a:solidFill>
                <a:latin typeface="Arial" panose="020B0604020202020204" pitchFamily="34" charset="0"/>
                <a:cs typeface="Arial" panose="020B0604020202020204" pitchFamily="34" charset="0"/>
              </a:rPr>
              <a:t>～数</a:t>
            </a:r>
            <a:r>
              <a:rPr lang="en-US" altLang="ja-JP" sz="2400">
                <a:solidFill>
                  <a:srgbClr val="FF0000"/>
                </a:solidFill>
                <a:latin typeface="Arial" panose="020B0604020202020204" pitchFamily="34" charset="0"/>
                <a:cs typeface="Arial" panose="020B0604020202020204" pitchFamily="34" charset="0"/>
              </a:rPr>
              <a:t>100keV</a:t>
            </a:r>
            <a:r>
              <a:rPr lang="ja-JP" altLang="en-US" sz="2400">
                <a:solidFill>
                  <a:srgbClr val="FF0000"/>
                </a:solidFill>
                <a:latin typeface="Arial" panose="020B0604020202020204" pitchFamily="34" charset="0"/>
                <a:cs typeface="Arial" panose="020B0604020202020204" pitchFamily="34" charset="0"/>
              </a:rPr>
              <a:t>の光子が透過している</a:t>
            </a:r>
            <a:endParaRPr lang="en-US" altLang="ja-JP" sz="2400">
              <a:solidFill>
                <a:srgbClr val="FF0000"/>
              </a:solidFill>
              <a:latin typeface="Arial" panose="020B0604020202020204" pitchFamily="34" charset="0"/>
              <a:cs typeface="Arial" panose="020B0604020202020204" pitchFamily="34" charset="0"/>
            </a:endParaRPr>
          </a:p>
        </p:txBody>
      </p:sp>
      <p:sp>
        <p:nvSpPr>
          <p:cNvPr id="14346" name="正方形/長方形 12"/>
          <p:cNvSpPr>
            <a:spLocks noChangeArrowheads="1"/>
          </p:cNvSpPr>
          <p:nvPr/>
        </p:nvSpPr>
        <p:spPr bwMode="auto">
          <a:xfrm>
            <a:off x="4862513" y="2493963"/>
            <a:ext cx="4140200" cy="83099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s-ES" altLang="ja-JP" sz="1600" dirty="0">
                <a:solidFill>
                  <a:srgbClr val="000000"/>
                </a:solidFill>
                <a:latin typeface="Tahoma" panose="020B0604030504040204" pitchFamily="34" charset="0"/>
                <a:cs typeface="Tahoma" panose="020B0604030504040204" pitchFamily="34" charset="0"/>
              </a:rPr>
              <a:t>                      photon...        electron</a:t>
            </a:r>
          </a:p>
          <a:p>
            <a:pPr eaLnBrk="1" hangingPunct="1">
              <a:spcBef>
                <a:spcPct val="0"/>
              </a:spcBef>
              <a:buFontTx/>
              <a:buNone/>
            </a:pPr>
            <a:r>
              <a:rPr lang="en-US" altLang="ja-JP" sz="1600" dirty="0">
                <a:solidFill>
                  <a:srgbClr val="000000"/>
                </a:solidFill>
                <a:latin typeface="Tahoma" panose="020B0604030504040204" pitchFamily="34" charset="0"/>
                <a:cs typeface="Tahoma" panose="020B0604030504040204" pitchFamily="34" charset="0"/>
              </a:rPr>
              <a:t>…</a:t>
            </a:r>
          </a:p>
          <a:p>
            <a:pPr eaLnBrk="1" hangingPunct="1">
              <a:spcBef>
                <a:spcPct val="0"/>
              </a:spcBef>
              <a:buFontTx/>
              <a:buNone/>
            </a:pPr>
            <a:r>
              <a:rPr lang="en-US" altLang="ja-JP" sz="1600" dirty="0">
                <a:solidFill>
                  <a:srgbClr val="000000"/>
                </a:solidFill>
                <a:latin typeface="Tahoma" panose="020B0604030504040204" pitchFamily="34" charset="0"/>
                <a:cs typeface="Tahoma" panose="020B0604030504040204" pitchFamily="34" charset="0"/>
              </a:rPr>
              <a:t>#   sum over    2.4091E-02    0.0000E+00</a:t>
            </a:r>
            <a:endParaRPr lang="en-US" altLang="ja-JP" sz="1600" dirty="0">
              <a:latin typeface="Tahoma" panose="020B0604030504040204" pitchFamily="34" charset="0"/>
              <a:cs typeface="Tahoma" panose="020B0604030504040204" pitchFamily="34" charset="0"/>
            </a:endParaRPr>
          </a:p>
        </p:txBody>
      </p:sp>
      <p:sp>
        <p:nvSpPr>
          <p:cNvPr id="4" name="右矢印 3"/>
          <p:cNvSpPr/>
          <p:nvPr/>
        </p:nvSpPr>
        <p:spPr>
          <a:xfrm>
            <a:off x="3708400" y="1054100"/>
            <a:ext cx="1439863" cy="1343025"/>
          </a:xfrm>
          <a:prstGeom prst="rightArrow">
            <a:avLst>
              <a:gd name="adj1" fmla="val 54750"/>
              <a:gd name="adj2" fmla="val 397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dirty="0">
                <a:solidFill>
                  <a:srgbClr val="FFFF00"/>
                </a:solidFill>
              </a:rPr>
              <a:t>透過率は？</a:t>
            </a:r>
          </a:p>
        </p:txBody>
      </p:sp>
      <p:sp>
        <p:nvSpPr>
          <p:cNvPr id="14348" name="テキスト ボックス 10"/>
          <p:cNvSpPr txBox="1">
            <a:spLocks noChangeArrowheads="1"/>
          </p:cNvSpPr>
          <p:nvPr/>
        </p:nvSpPr>
        <p:spPr bwMode="auto">
          <a:xfrm>
            <a:off x="5148263" y="1158875"/>
            <a:ext cx="39576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a:solidFill>
                  <a:srgbClr val="0000FF"/>
                </a:solidFill>
                <a:latin typeface="Arial" panose="020B0604020202020204" pitchFamily="34" charset="0"/>
                <a:cs typeface="Arial" panose="020B0604020202020204" pitchFamily="34" charset="0"/>
              </a:rPr>
              <a:t>cross.out</a:t>
            </a:r>
            <a:r>
              <a:rPr lang="ja-JP" altLang="en-US" sz="2000">
                <a:latin typeface="Arial" panose="020B0604020202020204" pitchFamily="34" charset="0"/>
                <a:cs typeface="Arial" panose="020B0604020202020204" pitchFamily="34" charset="0"/>
              </a:rPr>
              <a:t>の</a:t>
            </a:r>
            <a:r>
              <a:rPr lang="en-US" altLang="ja-JP" sz="2000">
                <a:latin typeface="Arial" panose="020B0604020202020204" pitchFamily="34" charset="0"/>
                <a:cs typeface="Arial" panose="020B0604020202020204" pitchFamily="34" charset="0"/>
              </a:rPr>
              <a:t>70</a:t>
            </a:r>
            <a:r>
              <a:rPr lang="ja-JP" altLang="en-US" sz="2000">
                <a:latin typeface="Arial" panose="020B0604020202020204" pitchFamily="34" charset="0"/>
                <a:cs typeface="Arial" panose="020B0604020202020204" pitchFamily="34" charset="0"/>
              </a:rPr>
              <a:t>行目に</a:t>
            </a:r>
            <a:r>
              <a:rPr lang="en-US" altLang="ja-JP" sz="2000">
                <a:latin typeface="Arial" panose="020B0604020202020204" pitchFamily="34" charset="0"/>
                <a:cs typeface="Arial" panose="020B0604020202020204" pitchFamily="34" charset="0"/>
              </a:rPr>
              <a:t>”# sum over”</a:t>
            </a:r>
            <a:r>
              <a:rPr lang="ja-JP" altLang="en-US" sz="2000">
                <a:latin typeface="Arial" panose="020B0604020202020204" pitchFamily="34" charset="0"/>
                <a:cs typeface="Arial" panose="020B0604020202020204" pitchFamily="34" charset="0"/>
              </a:rPr>
              <a:t>として積分値（</a:t>
            </a:r>
            <a:r>
              <a:rPr lang="en-US" altLang="ja-JP" sz="2000">
                <a:latin typeface="Arial" panose="020B0604020202020204" pitchFamily="34" charset="0"/>
                <a:cs typeface="Arial" panose="020B0604020202020204" pitchFamily="34" charset="0"/>
              </a:rPr>
              <a:t>1</a:t>
            </a:r>
            <a:r>
              <a:rPr lang="ja-JP" altLang="en-US" sz="2000">
                <a:latin typeface="Arial" panose="020B0604020202020204" pitchFamily="34" charset="0"/>
                <a:cs typeface="Arial" panose="020B0604020202020204" pitchFamily="34" charset="0"/>
              </a:rPr>
              <a:t>線源当たりにその面を横断した粒子数）が出力される</a:t>
            </a:r>
            <a:endParaRPr lang="en-US" altLang="ja-JP" sz="2000">
              <a:latin typeface="Arial" panose="020B0604020202020204" pitchFamily="34" charset="0"/>
              <a:cs typeface="Arial" panose="020B0604020202020204" pitchFamily="34" charset="0"/>
            </a:endParaRPr>
          </a:p>
        </p:txBody>
      </p:sp>
      <p:sp>
        <p:nvSpPr>
          <p:cNvPr id="5" name="二等辺三角形 4"/>
          <p:cNvSpPr/>
          <p:nvPr/>
        </p:nvSpPr>
        <p:spPr>
          <a:xfrm flipV="1">
            <a:off x="6232525" y="3500438"/>
            <a:ext cx="936625" cy="26987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4350" name="テキスト ボックス 10"/>
          <p:cNvSpPr txBox="1">
            <a:spLocks noChangeArrowheads="1"/>
          </p:cNvSpPr>
          <p:nvPr/>
        </p:nvSpPr>
        <p:spPr bwMode="auto">
          <a:xfrm>
            <a:off x="4854575" y="3830638"/>
            <a:ext cx="3886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dirty="0">
                <a:latin typeface="Arial" panose="020B0604020202020204" pitchFamily="34" charset="0"/>
                <a:cs typeface="Arial" panose="020B0604020202020204" pitchFamily="34" charset="0"/>
              </a:rPr>
              <a:t>電子</a:t>
            </a:r>
            <a:r>
              <a:rPr lang="en-US" altLang="ja-JP" sz="2000" dirty="0">
                <a:latin typeface="Arial" panose="020B0604020202020204" pitchFamily="34" charset="0"/>
                <a:cs typeface="Arial" panose="020B0604020202020204" pitchFamily="34" charset="0"/>
              </a:rPr>
              <a:t>1</a:t>
            </a:r>
            <a:r>
              <a:rPr lang="ja-JP" altLang="en-US" sz="2000" dirty="0">
                <a:latin typeface="Arial" panose="020B0604020202020204" pitchFamily="34" charset="0"/>
                <a:cs typeface="Arial" panose="020B0604020202020204" pitchFamily="34" charset="0"/>
              </a:rPr>
              <a:t>入射当たり</a:t>
            </a:r>
            <a:r>
              <a:rPr lang="en-US" altLang="ja-JP" sz="2000" dirty="0">
                <a:latin typeface="Arial" panose="020B0604020202020204" pitchFamily="34" charset="0"/>
                <a:cs typeface="Arial" panose="020B0604020202020204" pitchFamily="34" charset="0"/>
              </a:rPr>
              <a:t>0.024</a:t>
            </a:r>
            <a:r>
              <a:rPr lang="ja-JP" altLang="en-US" sz="2000" dirty="0">
                <a:latin typeface="Arial" panose="020B0604020202020204" pitchFamily="34" charset="0"/>
                <a:cs typeface="Arial" panose="020B0604020202020204" pitchFamily="34" charset="0"/>
              </a:rPr>
              <a:t>個の光子が</a:t>
            </a:r>
            <a:r>
              <a:rPr lang="en-US" altLang="ja-JP" sz="2000" dirty="0">
                <a:latin typeface="Arial" panose="020B0604020202020204" pitchFamily="34" charset="0"/>
                <a:cs typeface="Arial" panose="020B0604020202020204" pitchFamily="34" charset="0"/>
              </a:rPr>
              <a:t>3mm</a:t>
            </a:r>
            <a:r>
              <a:rPr lang="ja-JP" altLang="en-US" sz="2000" dirty="0">
                <a:latin typeface="Arial" panose="020B0604020202020204" pitchFamily="34" charset="0"/>
                <a:cs typeface="Arial" panose="020B0604020202020204" pitchFamily="34" charset="0"/>
              </a:rPr>
              <a:t>のアルミ板を透過する</a:t>
            </a:r>
            <a:endParaRPr lang="en-US" altLang="ja-JP" sz="2000" dirty="0">
              <a:latin typeface="Arial" panose="020B0604020202020204" pitchFamily="34" charset="0"/>
              <a:cs typeface="Arial" panose="020B0604020202020204" pitchFamily="34" charset="0"/>
            </a:endParaRPr>
          </a:p>
        </p:txBody>
      </p:sp>
      <p:sp>
        <p:nvSpPr>
          <p:cNvPr id="18" name="二等辺三角形 17"/>
          <p:cNvSpPr/>
          <p:nvPr/>
        </p:nvSpPr>
        <p:spPr>
          <a:xfrm flipV="1">
            <a:off x="6253163" y="4579938"/>
            <a:ext cx="936625" cy="26987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4352" name="テキスト ボックス 10"/>
          <p:cNvSpPr txBox="1">
            <a:spLocks noChangeArrowheads="1"/>
          </p:cNvSpPr>
          <p:nvPr/>
        </p:nvSpPr>
        <p:spPr bwMode="auto">
          <a:xfrm>
            <a:off x="4924425" y="4935538"/>
            <a:ext cx="3746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FF0000"/>
                </a:solidFill>
                <a:latin typeface="Arial" panose="020B0604020202020204" pitchFamily="34" charset="0"/>
                <a:cs typeface="Arial" panose="020B0604020202020204" pitchFamily="34" charset="0"/>
              </a:rPr>
              <a:t>β</a:t>
            </a:r>
            <a:r>
              <a:rPr lang="ja-JP" altLang="en-US" sz="2400">
                <a:solidFill>
                  <a:srgbClr val="FF0000"/>
                </a:solidFill>
                <a:latin typeface="Arial" panose="020B0604020202020204" pitchFamily="34" charset="0"/>
                <a:cs typeface="Arial" panose="020B0604020202020204" pitchFamily="34" charset="0"/>
              </a:rPr>
              <a:t>線はアルミ板で止まるが，放射線を完全に遮へいできるわけではない！</a:t>
            </a:r>
            <a:endParaRPr lang="en-US" altLang="ja-JP" sz="240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54215</TotalTime>
  <Words>2057</Words>
  <Application>Microsoft Office PowerPoint</Application>
  <PresentationFormat>画面に合わせる (4:3)</PresentationFormat>
  <Paragraphs>297</Paragraphs>
  <Slides>19</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19</vt:i4>
      </vt:variant>
    </vt:vector>
  </HeadingPairs>
  <TitlesOfParts>
    <vt:vector size="27" baseType="lpstr">
      <vt:lpstr>ＭＳ Ｐゴシック</vt:lpstr>
      <vt:lpstr>Arial</vt:lpstr>
      <vt:lpstr>Arial Black</vt:lpstr>
      <vt:lpstr>Calibri</vt:lpstr>
      <vt:lpstr>Tahoma</vt:lpstr>
      <vt:lpstr>Times New Roman</vt:lpstr>
      <vt:lpstr>Wingdings</vt:lpstr>
      <vt:lpstr>標準デザイン</vt:lpstr>
      <vt:lpstr>PowerPoint プレゼンテーション</vt:lpstr>
      <vt:lpstr>PowerPoint プレゼンテーション</vt:lpstr>
      <vt:lpstr>Range.inpの確認</vt:lpstr>
      <vt:lpstr>エネルギー分布を持つ線源</vt:lpstr>
      <vt:lpstr>本演習の流れ</vt:lpstr>
      <vt:lpstr>ステップ１：線源をβ線に変更</vt:lpstr>
      <vt:lpstr>ステップ２：遮へい体厚さの変更</vt:lpstr>
      <vt:lpstr>ステップ３：タリー領域の変更</vt:lpstr>
      <vt:lpstr>透過した光子のスペクトルは？</vt:lpstr>
      <vt:lpstr>ステップ４：α線入射の場合は？</vt:lpstr>
      <vt:lpstr>ステップ５：遮へい体を紙に変更</vt:lpstr>
      <vt:lpstr>ステップ６：γ線入射の場合は？</vt:lpstr>
      <vt:lpstr>ステップ７：γ線を遮へいできる鉛の厚さは？</vt:lpstr>
      <vt:lpstr>ステップ８：統計的に正しい答えを得る</vt:lpstr>
      <vt:lpstr>ステップ９：中性子入射の場合は？</vt:lpstr>
      <vt:lpstr>ステップ１０：中性子を効果的に遮へいする</vt:lpstr>
      <vt:lpstr>PowerPoint プレゼンテーション</vt:lpstr>
      <vt:lpstr>PowerPoint プレゼンテーション</vt:lpstr>
      <vt:lpstr>PowerPoint プレゼンテーション</vt:lpstr>
    </vt:vector>
  </TitlesOfParts>
  <Company>だいきょーど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PHITS</dc:title>
  <dc:creator>のりひろ</dc:creator>
  <cp:lastModifiedBy>Victor</cp:lastModifiedBy>
  <cp:revision>1319</cp:revision>
  <dcterms:created xsi:type="dcterms:W3CDTF">2010-07-09T05:14:57Z</dcterms:created>
  <dcterms:modified xsi:type="dcterms:W3CDTF">2022-03-25T05:56:32Z</dcterms:modified>
</cp:coreProperties>
</file>