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658" r:id="rId2"/>
    <p:sldId id="659" r:id="rId3"/>
    <p:sldId id="644" r:id="rId4"/>
    <p:sldId id="665" r:id="rId5"/>
    <p:sldId id="645" r:id="rId6"/>
    <p:sldId id="646" r:id="rId7"/>
    <p:sldId id="647" r:id="rId8"/>
    <p:sldId id="648" r:id="rId9"/>
    <p:sldId id="661" r:id="rId10"/>
    <p:sldId id="650" r:id="rId11"/>
    <p:sldId id="651" r:id="rId12"/>
    <p:sldId id="652" r:id="rId13"/>
    <p:sldId id="653" r:id="rId14"/>
    <p:sldId id="655" r:id="rId15"/>
    <p:sldId id="656" r:id="rId16"/>
    <p:sldId id="657" r:id="rId17"/>
    <p:sldId id="662" r:id="rId18"/>
    <p:sldId id="663" r:id="rId19"/>
    <p:sldId id="664" r:id="rId20"/>
  </p:sldIdLst>
  <p:sldSz cx="9144000" cy="6858000" type="screen4x3"/>
  <p:notesSz cx="7099300" cy="102346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FFFFCC"/>
    <a:srgbClr val="660033"/>
    <a:srgbClr val="FF0066"/>
    <a:srgbClr val="FF6600"/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634" autoAdjust="0"/>
    <p:restoredTop sz="90929"/>
  </p:normalViewPr>
  <p:slideViewPr>
    <p:cSldViewPr>
      <p:cViewPr varScale="1">
        <p:scale>
          <a:sx n="115" d="100"/>
          <a:sy n="115" d="100"/>
        </p:scale>
        <p:origin x="14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636CBDD-239F-4CB8-A8EB-5B2572AC96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250A2E17-40D6-4FF7-BEDE-FD522AF959C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F918DEE0-7177-46F0-A327-629AC816A9C5}" type="datetimeFigureOut">
              <a:rPr lang="ja-JP" altLang="en-US"/>
              <a:pPr>
                <a:defRPr/>
              </a:pPr>
              <a:t>2022/3/24</a:t>
            </a:fld>
            <a:endParaRPr lang="ja-JP" altLang="en-US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09AECE89-ED44-460B-A83C-F443F711FE0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648F227D-5EBE-486F-AEA8-E2857BCAEAE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fld id="{8BA0E875-9E55-4D60-BB67-F276163E2B3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9896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039EE7E-078A-4644-ADEA-43449B5CEB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00820C5-51DC-4704-8EAC-6B6CA831D5B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3860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2D5AFB70-4209-4BBD-9386-ECEAF78F99E6}" type="datetimeFigureOut">
              <a:rPr lang="ja-JP" altLang="en-US"/>
              <a:pPr>
                <a:defRPr/>
              </a:pPr>
              <a:t>2022/3/24</a:t>
            </a:fld>
            <a:endParaRPr lang="ja-JP" altLang="en-US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E4859F70-A8EA-44D1-ADE3-47DBE5A41A0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1400" y="762000"/>
            <a:ext cx="5080000" cy="381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E2BE3483-388D-4D82-9C3D-37750300A18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2 レベル</a:t>
            </a:r>
          </a:p>
          <a:p>
            <a:pPr lvl="2"/>
            <a:r>
              <a:rPr lang="ja-JP" altLang="en-US" noProof="0"/>
              <a:t>第 3 レベル</a:t>
            </a:r>
          </a:p>
          <a:p>
            <a:pPr lvl="3"/>
            <a:r>
              <a:rPr lang="ja-JP" altLang="en-US" noProof="0"/>
              <a:t>第 4 レベル</a:t>
            </a:r>
          </a:p>
          <a:p>
            <a:pPr lvl="4"/>
            <a:r>
              <a:rPr lang="ja-JP" altLang="en-US" noProof="0"/>
              <a:t>第 5 レベル</a:t>
            </a:r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9498A18A-D2AE-4E27-AE06-5F8CD68DDC7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3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26BFC137-EFC5-4EA9-AF37-B8BA123921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8600" y="9753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DF7C2E2-1906-4259-91D8-F26670C3682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86826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66639A8A-D9BC-4802-A29E-89C6D4DEEF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79C093A6-8E36-4B54-86E4-71C926D78F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PHITS</a:t>
            </a:r>
            <a:r>
              <a:rPr lang="ja-JP" altLang="en-US">
                <a:ea typeface="ＭＳ Ｐゴシック" panose="020B0600070205080204" pitchFamily="34" charset="-128"/>
              </a:rPr>
              <a:t>講習会　入門実習</a:t>
            </a:r>
          </a:p>
        </p:txBody>
      </p:sp>
    </p:spTree>
    <p:extLst>
      <p:ext uri="{BB962C8B-B14F-4D97-AF65-F5344CB8AC3E}">
        <p14:creationId xmlns:p14="http://schemas.microsoft.com/office/powerpoint/2010/main" val="461744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EE8FBA9-E984-4D9C-AF8F-24CE2FC187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7A9141E-975F-47A7-A80B-C4720AAE8A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>
                <a:ea typeface="ＭＳ Ｐゴシック" panose="020B0600070205080204" pitchFamily="34" charset="-128"/>
              </a:rPr>
              <a:t>「実習」　前の基本的な話から</a:t>
            </a:r>
          </a:p>
          <a:p>
            <a:pPr eaLnBrk="1" hangingPunct="1"/>
            <a:endParaRPr lang="ja-JP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3174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900B2C3-ED7E-48AF-8F41-DAD37546CF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ABF596D-A86E-47D7-BB2D-52462031A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2473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1002B4C-FBA2-4BDC-80F1-7A15FD9832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81008BA-BC01-4634-88C5-C5B4BE0BE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4194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6201AA1-37E7-439B-8028-994AA15BF6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70E9DA8-1C61-43B9-9C05-BE5DDBF21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737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DCF1D3-70DE-4D22-B8BD-7108B11E7C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04EF50-360A-466D-A6BB-2891B3EE75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1C6F3B-A8C0-4D46-AB3F-5E1D02D2B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B393A30-DF45-49DE-B6F9-A0A63115B54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4733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7F976E-7578-45B4-80D7-457C6A8558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80912A-2CB8-4D1D-AF15-27D7952470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AE6A11-5970-4FE2-8A89-53E06B6B19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B0477D9-4319-44F3-8F4A-D3BB192E290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388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3A7453-AB81-405F-9FC9-BEDA996E4B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70BBDB-7C98-46C6-B539-B162F07A0C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8B2223-6A81-4F78-9DE3-13C0D80114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F5693E0-98D4-4A3B-8147-1222F6F139A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240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57F3F0-57E8-4F29-A182-89A69816DE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207EEF-7DED-4AA0-803C-5B41690EF7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501F25-528B-4711-B0D6-F345F8092D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0BDB7D6-3093-4F4C-8AD7-893CD75F6F0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4188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1D3036-0734-4C16-9522-05D6FE286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621231-6A0A-47EA-ABD6-48BC4DD6E5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0395F5-9F9F-4E97-A37E-39E2CAAE06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7A603C9-528E-47D5-A0D3-03B105B4F93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556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2A47C6-3AB6-468B-9B11-509C587A22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B787D1-24A2-4BED-A8A3-3CC1E1E85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B81CEE-2735-4227-89B6-28CAFEDA28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08661E7-B044-4C98-BF2C-B275C66C6B1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893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B8A8535-F736-4257-B8B2-9297F61B15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A6B183-7645-4FF5-A588-7C72F915FB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6824770-A588-407B-8A69-627B9B6DE6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A26C343-C227-453A-8F21-A286E6A7AA9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877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43FEE9F-2BB9-4674-95DA-288F77F306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4CBB9E-0E44-4517-8D79-58F85767A4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41FF647-53A8-4CBE-ABD0-C4A9E2BD5B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5B2EAB4-B360-470F-AA2A-3702A63ABAC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735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13DF915-7418-4BAF-ACA6-61CE252CA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17AED7-1283-4789-9371-D13D9BFE9F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4A3DBF0-6720-4489-B386-0B372BEFDF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F1347FE-72B9-4836-B639-B861CB3F878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7821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E6CC8-3070-4ADB-8193-AD40A22327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604D69-5C62-48F9-9725-3ACAAC8DB9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217149-F548-4957-A3EE-F94907BA04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1485E50-14D4-487C-BDD3-8FAF17E7884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542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9D5EE-4800-45CF-A986-B5B4F6F300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8BF3AD-C4EF-4F59-93A0-D4BDBA27A3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BE5E64-132B-40F1-947C-D17CC22DC0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72F081-E96F-4EA5-A395-D027B75BEB4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565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50D1EA2-A234-4EF3-969E-82166B40F7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3B7582F-84F2-4482-8160-E14C7E937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80F0C5E-2C69-4B26-BA6C-C581BE1426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C5885BF0-0707-4A6B-BFF6-686DBA3373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25617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51C56E3A-F653-42DB-8852-B3B4C0358A76}" type="slidenum">
              <a:rPr lang="en-US" altLang="ja-JP" sz="2400">
                <a:latin typeface="Tahoma" panose="020B0604030504040204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‹#›</a:t>
            </a:fld>
            <a:endParaRPr lang="en-US" altLang="ja-JP" sz="2400" dirty="0">
              <a:latin typeface="Tahoma" panose="020B060403050404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8B8EC7D-7AA4-4544-B351-A26DC35C636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2488"/>
            <a:ext cx="424763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CA8B495B-3DA5-4EC5-8F16-D11AA13146E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1275" y="3284538"/>
            <a:ext cx="9055100" cy="865187"/>
          </a:xfrm>
        </p:spPr>
        <p:txBody>
          <a:bodyPr/>
          <a:lstStyle/>
          <a:p>
            <a:pPr eaLnBrk="1" hangingPunct="1"/>
            <a:r>
              <a:rPr lang="en-US" altLang="ja-JP" sz="400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stop </a:t>
            </a:r>
            <a:r>
              <a:rPr lang="en-US" altLang="ja-JP" sz="4000">
                <a:solidFill>
                  <a:srgbClr val="01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altLang="ja-JP" sz="400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4000">
                <a:solidFill>
                  <a:srgbClr val="01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altLang="ja-JP" sz="400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4000">
                <a:solidFill>
                  <a:srgbClr val="01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altLang="ja-JP" sz="4000">
                <a:solidFill>
                  <a:srgbClr val="01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-rays and neutrons?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88203A96-F8B9-46EB-8085-1B3FC68F6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latin typeface="Tahoma" panose="020B0604030504040204" pitchFamily="34" charset="0"/>
              </a:rPr>
              <a:t>title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BA05443C-2EF6-48D4-A674-DC3741D80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3425" y="5235575"/>
            <a:ext cx="2559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rgbClr val="FF0000"/>
                </a:solidFill>
                <a:latin typeface="+mn-lt"/>
              </a:rPr>
              <a:t>Sep. 2020 revised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DEF9B7D-3608-4A7F-A715-012ABC643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7" y="542630"/>
            <a:ext cx="7560523" cy="285544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81ACC40-08A8-4497-85FD-258461A49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05971"/>
            <a:ext cx="1574530" cy="130703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DC44FB7D-7506-4696-AFBA-B05D1E1F9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2713038"/>
            <a:ext cx="3182937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>
            <a:extLst>
              <a:ext uri="{FF2B5EF4-FFF2-40B4-BE49-F238E27FC236}">
                <a16:creationId xmlns:a16="http://schemas.microsoft.com/office/drawing/2014/main" id="{0D68A96B-19FD-4494-BC3B-6A7D977FF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9050"/>
            <a:ext cx="8693150" cy="838200"/>
          </a:xfrm>
        </p:spPr>
        <p:txBody>
          <a:bodyPr/>
          <a:lstStyle/>
          <a:p>
            <a:pPr eaLnBrk="1" hangingPunct="1"/>
            <a:r>
              <a:rPr lang="en-US" altLang="ja-JP" sz="4800" dirty="0">
                <a:latin typeface="Arial" panose="020B0604020202020204" pitchFamily="34" charset="0"/>
                <a:cs typeface="Arial" panose="020B0604020202020204" pitchFamily="34" charset="0"/>
              </a:rPr>
              <a:t>Step 4: How about α particles?</a:t>
            </a:r>
            <a:endParaRPr lang="ja-JP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FCF97CD9-04EF-4A9B-93D4-B62A3EE70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>
            <a:extLst>
              <a:ext uri="{FF2B5EF4-FFF2-40B4-BE49-F238E27FC236}">
                <a16:creationId xmlns:a16="http://schemas.microsoft.com/office/drawing/2014/main" id="{B89CEDE3-2CF0-41C5-9DF8-B03720C7F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270" name="Text Box 7">
            <a:extLst>
              <a:ext uri="{FF2B5EF4-FFF2-40B4-BE49-F238E27FC236}">
                <a16:creationId xmlns:a16="http://schemas.microsoft.com/office/drawing/2014/main" id="{5668E6E0-29EE-4E84-A699-C6F6D2F60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BB01A9B2-5501-4411-A7BB-84ADA0981D22}" type="slidenum"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10</a:t>
            </a:fld>
            <a:endParaRPr lang="en-US" altLang="ja-JP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1271" name="Text Box 6">
            <a:extLst>
              <a:ext uri="{FF2B5EF4-FFF2-40B4-BE49-F238E27FC236}">
                <a16:creationId xmlns:a16="http://schemas.microsoft.com/office/drawing/2014/main" id="{1C217350-26E9-4430-A650-B35BA9189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413" y="6407150"/>
            <a:ext cx="6480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000" dirty="0">
                <a:solidFill>
                  <a:srgbClr val="000000"/>
                </a:solidFill>
                <a:latin typeface="Tahoma" panose="020B0604030504040204" pitchFamily="34" charset="0"/>
              </a:rPr>
              <a:t>*See lecture\advanced\</a:t>
            </a:r>
            <a:r>
              <a:rPr lang="en-US" altLang="ja-JP" sz="2000" dirty="0" err="1">
                <a:solidFill>
                  <a:srgbClr val="000000"/>
                </a:solidFill>
                <a:latin typeface="Tahoma" panose="020B0604030504040204" pitchFamily="34" charset="0"/>
              </a:rPr>
              <a:t>SourceA</a:t>
            </a:r>
            <a:r>
              <a:rPr lang="en-US" altLang="ja-JP" sz="2000" dirty="0">
                <a:solidFill>
                  <a:srgbClr val="000000"/>
                </a:solidFill>
                <a:latin typeface="Tahoma" panose="020B0604030504040204" pitchFamily="34" charset="0"/>
              </a:rPr>
              <a:t> for more detail</a:t>
            </a:r>
          </a:p>
        </p:txBody>
      </p:sp>
      <p:sp>
        <p:nvSpPr>
          <p:cNvPr id="12295" name="テキスト ボックス 10">
            <a:extLst>
              <a:ext uri="{FF2B5EF4-FFF2-40B4-BE49-F238E27FC236}">
                <a16:creationId xmlns:a16="http://schemas.microsoft.com/office/drawing/2014/main" id="{6FE0EA75-33FD-4891-9790-A9EC28DC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6763" y="5405438"/>
            <a:ext cx="4176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Fluence of α particles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</a:t>
            </a:r>
            <a:r>
              <a:rPr lang="en-US" altLang="ja-JP" sz="2400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altLang="ja-JP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page of </a:t>
            </a:r>
            <a:r>
              <a:rPr lang="en-US" altLang="ja-JP" sz="2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track.eps</a:t>
            </a:r>
            <a:r>
              <a:rPr lang="en-US" altLang="ja-JP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273" name="テキスト ボックス 10">
            <a:extLst>
              <a:ext uri="{FF2B5EF4-FFF2-40B4-BE49-F238E27FC236}">
                <a16:creationId xmlns:a16="http://schemas.microsoft.com/office/drawing/2014/main" id="{A8D26557-96F3-4935-A982-FDEAFFDFF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800100"/>
            <a:ext cx="8529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Change the source to α particles emitted from </a:t>
            </a:r>
            <a:r>
              <a:rPr lang="en-US" altLang="ja-JP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Po decay</a:t>
            </a:r>
          </a:p>
        </p:txBody>
      </p:sp>
      <p:sp>
        <p:nvSpPr>
          <p:cNvPr id="11274" name="正方形/長方形 1">
            <a:extLst>
              <a:ext uri="{FF2B5EF4-FFF2-40B4-BE49-F238E27FC236}">
                <a16:creationId xmlns:a16="http://schemas.microsoft.com/office/drawing/2014/main" id="{163CA1CE-2407-4463-8950-39ED0D721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271588"/>
            <a:ext cx="7829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type is defined by “</a:t>
            </a:r>
            <a:r>
              <a:rPr lang="en-US" altLang="ja-JP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(α particle is “alpha”)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RI source function (e-type = 28)*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 # of energy bins (ne) by # of Isotopes (</a:t>
            </a:r>
            <a:r>
              <a:rPr lang="en-US" altLang="ja-JP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RI &amp; its activity in </a:t>
            </a:r>
            <a:r>
              <a:rPr lang="en-US" altLang="ja-JP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Bq</a:t>
            </a:r>
            <a:r>
              <a:rPr lang="en-US" altLang="ja-JP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(e.g. Po-210  1.0)</a:t>
            </a:r>
          </a:p>
        </p:txBody>
      </p:sp>
      <p:sp>
        <p:nvSpPr>
          <p:cNvPr id="11275" name="Text Box 1031">
            <a:extLst>
              <a:ext uri="{FF2B5EF4-FFF2-40B4-BE49-F238E27FC236}">
                <a16:creationId xmlns:a16="http://schemas.microsoft.com/office/drawing/2014/main" id="{0082CEF5-FF83-490C-874D-FDCD14D79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2743200"/>
            <a:ext cx="1908175" cy="3538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[ S o u r c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s-type =   1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  proj =  </a:t>
            </a: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electron</a:t>
            </a:r>
            <a:r>
              <a:rPr lang="pt-BR" altLang="ja-JP" sz="1400">
                <a:latin typeface="Tahoma" panose="020B060403050404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    r0 =   0.0100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    x0 =   0.0000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    y0 =   0.0000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    z0 =  -20.000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    z1 =  -20.000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   dir =   1.0000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</a:t>
            </a: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e-type =  21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       ne =   3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$  E_low  Flux(/MeV)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     0.0     2.0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     0.5     1.0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     1.0     0.5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     1.5 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5DFFEA5-6AC7-4A0E-8AA3-2BCD83EAEC90}"/>
              </a:ext>
            </a:extLst>
          </p:cNvPr>
          <p:cNvSpPr/>
          <p:nvPr/>
        </p:nvSpPr>
        <p:spPr>
          <a:xfrm>
            <a:off x="533400" y="4719638"/>
            <a:ext cx="1728788" cy="148272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CF84236E-EA58-4E27-B0DB-F988287A017B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 flipV="1">
            <a:off x="2262188" y="5065713"/>
            <a:ext cx="341312" cy="39528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7F7FEF6-8813-4CE4-B6BB-BC412B191527}"/>
              </a:ext>
            </a:extLst>
          </p:cNvPr>
          <p:cNvSpPr/>
          <p:nvPr/>
        </p:nvSpPr>
        <p:spPr>
          <a:xfrm>
            <a:off x="2603500" y="4719638"/>
            <a:ext cx="1376363" cy="69215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279" name="正方形/長方形 18">
            <a:extLst>
              <a:ext uri="{FF2B5EF4-FFF2-40B4-BE49-F238E27FC236}">
                <a16:creationId xmlns:a16="http://schemas.microsoft.com/office/drawing/2014/main" id="{C03E1A9C-0284-48B5-87C7-94C128FD4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4673600"/>
            <a:ext cx="13509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e-type =  28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       ni =  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Po-210   1.0</a:t>
            </a:r>
            <a:endParaRPr lang="ja-JP" altLang="en-US" sz="2400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CE2F1BF-158F-43BE-A9BD-0321A3B4DB48}"/>
              </a:ext>
            </a:extLst>
          </p:cNvPr>
          <p:cNvCxnSpPr>
            <a:cxnSpLocks/>
          </p:cNvCxnSpPr>
          <p:nvPr/>
        </p:nvCxnSpPr>
        <p:spPr>
          <a:xfrm flipV="1">
            <a:off x="2203450" y="3346450"/>
            <a:ext cx="425450" cy="476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1" name="正方形/長方形 20">
            <a:extLst>
              <a:ext uri="{FF2B5EF4-FFF2-40B4-BE49-F238E27FC236}">
                <a16:creationId xmlns:a16="http://schemas.microsoft.com/office/drawing/2014/main" id="{ED2178A0-ED27-49A9-8B2D-6DC645745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3192463"/>
            <a:ext cx="692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alpha</a:t>
            </a:r>
            <a:endParaRPr lang="ja-JP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75337D1-3FCE-44EF-8AF1-CC59A6274B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3" t="2340" r="4786" b="3935"/>
          <a:stretch/>
        </p:blipFill>
        <p:spPr>
          <a:xfrm>
            <a:off x="4059006" y="1634582"/>
            <a:ext cx="4423238" cy="3526924"/>
          </a:xfrm>
          <a:prstGeom prst="rect">
            <a:avLst/>
          </a:prstGeom>
        </p:spPr>
      </p:pic>
      <p:sp>
        <p:nvSpPr>
          <p:cNvPr id="12290" name="Text Box 1031">
            <a:extLst>
              <a:ext uri="{FF2B5EF4-FFF2-40B4-BE49-F238E27FC236}">
                <a16:creationId xmlns:a16="http://schemas.microsoft.com/office/drawing/2014/main" id="{2393F017-9CE2-4C9F-97D9-287B8AF3B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1739900"/>
            <a:ext cx="3713162" cy="38496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Tahoma" panose="020B0604030504040204" pitchFamily="34" charset="0"/>
              </a:rPr>
              <a:t>[ M a t e r i a l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Tahoma" panose="020B0604030504040204" pitchFamily="34" charset="0"/>
              </a:rPr>
              <a:t>MAT[ 1 ]   # Aluminum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 27Al       1.0</a:t>
            </a:r>
            <a:endParaRPr lang="en-US" altLang="ja-JP" sz="14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Tahoma" panose="020B0604030504040204" pitchFamily="34" charset="0"/>
              </a:rPr>
              <a:t>[ C e l l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Tahoma" panose="020B0604030504040204" pitchFamily="34" charset="0"/>
              </a:rPr>
              <a:t> 1          1 </a:t>
            </a:r>
            <a:r>
              <a:rPr lang="en-US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-2.7</a:t>
            </a:r>
            <a:r>
              <a:rPr lang="ja-JP" altLang="en-US" sz="1400">
                <a:solidFill>
                  <a:srgbClr val="FF0000"/>
                </a:solidFill>
                <a:latin typeface="Tahoma" panose="020B0604030504040204" pitchFamily="34" charset="0"/>
              </a:rPr>
              <a:t>   </a:t>
            </a:r>
            <a:r>
              <a:rPr lang="en-US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ja-JP" sz="1400">
                <a:latin typeface="Tahoma" panose="020B0604030504040204" pitchFamily="34" charset="0"/>
              </a:rPr>
              <a:t>1 -2 -11   $ Target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Tahoma" panose="020B0604030504040204" pitchFamily="34" charset="0"/>
              </a:rPr>
              <a:t> 2          0           2 -3 -11   $ Void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Tahoma" panose="020B0604030504040204" pitchFamily="34" charset="0"/>
              </a:rPr>
              <a:t>98          0         #1 #2 -999  $ Void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Tahoma" panose="020B0604030504040204" pitchFamily="34" charset="0"/>
              </a:rPr>
              <a:t>99         -1             999  $ Outer region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Tahoma" panose="020B0604030504040204" pitchFamily="34" charset="0"/>
              </a:rPr>
              <a:t>[ S u r f a c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Tahoma" panose="020B0604030504040204" pitchFamily="34" charset="0"/>
              </a:rPr>
              <a:t>set: c1[   </a:t>
            </a:r>
            <a:r>
              <a:rPr lang="en-US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0.3   </a:t>
            </a:r>
            <a:r>
              <a:rPr lang="en-US" altLang="ja-JP" sz="1400">
                <a:latin typeface="Tahoma" panose="020B0604030504040204" pitchFamily="34" charset="0"/>
              </a:rPr>
              <a:t>]  $ Thickness of Target (cm)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Tahoma" panose="020B0604030504040204" pitchFamily="34" charset="0"/>
              </a:rPr>
              <a:t> 1            pz     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Tahoma" panose="020B0604030504040204" pitchFamily="34" charset="0"/>
              </a:rPr>
              <a:t> 2            pz      c1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Tahoma" panose="020B0604030504040204" pitchFamily="34" charset="0"/>
              </a:rPr>
              <a:t> 3            pz    50.0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Tahoma" panose="020B0604030504040204" pitchFamily="34" charset="0"/>
              </a:rPr>
              <a:t> 11           cz     5.0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Tahoma" panose="020B0604030504040204" pitchFamily="34" charset="0"/>
              </a:rPr>
              <a:t> 999          so   100.0</a:t>
            </a:r>
            <a:endParaRPr lang="pt-BR" altLang="ja-JP" sz="1400">
              <a:latin typeface="Tahoma" panose="020B0604030504040204" pitchFamily="34" charset="0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733902A4-D230-4390-A096-38105684379C}"/>
              </a:ext>
            </a:extLst>
          </p:cNvPr>
          <p:cNvGrpSpPr>
            <a:grpSpLocks/>
          </p:cNvGrpSpPr>
          <p:nvPr/>
        </p:nvGrpSpPr>
        <p:grpSpPr bwMode="auto">
          <a:xfrm>
            <a:off x="270545" y="2178050"/>
            <a:ext cx="1781175" cy="2230438"/>
            <a:chOff x="270548" y="2178249"/>
            <a:chExt cx="1781257" cy="2229445"/>
          </a:xfrm>
        </p:grpSpPr>
        <p:sp>
          <p:nvSpPr>
            <p:cNvPr id="12300" name="正方形/長方形 2">
              <a:extLst>
                <a:ext uri="{FF2B5EF4-FFF2-40B4-BE49-F238E27FC236}">
                  <a16:creationId xmlns:a16="http://schemas.microsoft.com/office/drawing/2014/main" id="{4B1225DA-AF46-4C74-9891-C9CCB1973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548" y="2178249"/>
              <a:ext cx="178125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dirty="0">
                  <a:solidFill>
                    <a:srgbClr val="FF0000"/>
                  </a:solidFill>
                  <a:latin typeface="Tahoma" panose="020B0604030504040204" pitchFamily="34" charset="0"/>
                </a:rPr>
                <a:t>C 6.0  H 10.0  O 5.0</a:t>
              </a:r>
              <a:endParaRPr lang="en-US" altLang="ja-JP" sz="1400" dirty="0">
                <a:latin typeface="Tahoma" panose="020B0604030504040204" pitchFamily="34" charset="0"/>
              </a:endParaRPr>
            </a:p>
          </p:txBody>
        </p:sp>
        <p:sp>
          <p:nvSpPr>
            <p:cNvPr id="12301" name="正方形/長方形 12">
              <a:extLst>
                <a:ext uri="{FF2B5EF4-FFF2-40B4-BE49-F238E27FC236}">
                  <a16:creationId xmlns:a16="http://schemas.microsoft.com/office/drawing/2014/main" id="{D74546A8-B113-4084-B7E7-B30970E7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439" y="2798857"/>
              <a:ext cx="598241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FF0000"/>
                  </a:solidFill>
                  <a:latin typeface="Tahoma" panose="020B0604030504040204" pitchFamily="34" charset="0"/>
                </a:rPr>
                <a:t>-0.82</a:t>
              </a:r>
              <a:endParaRPr lang="en-US" altLang="ja-JP" sz="1400">
                <a:latin typeface="Tahoma" panose="020B0604030504040204" pitchFamily="34" charset="0"/>
              </a:endParaRPr>
            </a:p>
          </p:txBody>
        </p:sp>
        <p:sp>
          <p:nvSpPr>
            <p:cNvPr id="12302" name="正方形/長方形 13">
              <a:extLst>
                <a:ext uri="{FF2B5EF4-FFF2-40B4-BE49-F238E27FC236}">
                  <a16:creationId xmlns:a16="http://schemas.microsoft.com/office/drawing/2014/main" id="{BC8C96FB-271D-4885-88E5-470DDCAFD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592" y="4099917"/>
              <a:ext cx="532518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FF0000"/>
                  </a:solidFill>
                  <a:latin typeface="Tahoma" panose="020B0604030504040204" pitchFamily="34" charset="0"/>
                </a:rPr>
                <a:t>0.01</a:t>
              </a:r>
              <a:endParaRPr lang="en-US" altLang="ja-JP" sz="1400">
                <a:latin typeface="Tahoma" panose="020B0604030504040204" pitchFamily="34" charset="0"/>
              </a:endParaRPr>
            </a:p>
          </p:txBody>
        </p:sp>
      </p:grpSp>
      <p:sp>
        <p:nvSpPr>
          <p:cNvPr id="12292" name="Rectangle 2">
            <a:extLst>
              <a:ext uri="{FF2B5EF4-FFF2-40B4-BE49-F238E27FC236}">
                <a16:creationId xmlns:a16="http://schemas.microsoft.com/office/drawing/2014/main" id="{110E7278-92F3-45E3-829B-F17445285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9050"/>
            <a:ext cx="8693150" cy="838200"/>
          </a:xfrm>
        </p:spPr>
        <p:txBody>
          <a:bodyPr/>
          <a:lstStyle/>
          <a:p>
            <a:pPr eaLnBrk="1" hangingPunct="1"/>
            <a:r>
              <a:rPr lang="en-US" altLang="ja-JP" sz="4800" dirty="0">
                <a:latin typeface="Arial" panose="020B0604020202020204" pitchFamily="34" charset="0"/>
                <a:cs typeface="Arial" panose="020B0604020202020204" pitchFamily="34" charset="0"/>
              </a:rPr>
              <a:t>Step 5: Change Geometry</a:t>
            </a:r>
            <a:endParaRPr lang="ja-JP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6" name="Text Box 6">
            <a:extLst>
              <a:ext uri="{FF2B5EF4-FFF2-40B4-BE49-F238E27FC236}">
                <a16:creationId xmlns:a16="http://schemas.microsoft.com/office/drawing/2014/main" id="{1D5E3340-848C-48D2-B15F-3ED848EA5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Step 5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A76B1B9-83F7-4CC2-AB6A-902457F00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5129213"/>
            <a:ext cx="5500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400" dirty="0">
                <a:solidFill>
                  <a:schemeClr val="accent2"/>
                </a:solidFill>
                <a:latin typeface="Arial" charset="0"/>
                <a:cs typeface="Arial" charset="0"/>
              </a:rPr>
              <a:t>Fluence of α particle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ja-JP" sz="2400" dirty="0">
                <a:solidFill>
                  <a:srgbClr val="FF0000"/>
                </a:solidFill>
                <a:latin typeface="Arial" charset="0"/>
                <a:cs typeface="Arial" charset="0"/>
              </a:rPr>
              <a:t>Stop at 0.005 cm in paper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ja-JP" sz="2400" dirty="0">
                <a:solidFill>
                  <a:srgbClr val="FF0000"/>
                </a:solidFill>
                <a:latin typeface="Arial" charset="0"/>
                <a:cs typeface="Arial" charset="0"/>
              </a:rPr>
              <a:t>No secondary particles are generated</a:t>
            </a:r>
          </a:p>
        </p:txBody>
      </p:sp>
      <p:sp>
        <p:nvSpPr>
          <p:cNvPr id="12298" name="テキスト ボックス 10">
            <a:extLst>
              <a:ext uri="{FF2B5EF4-FFF2-40B4-BE49-F238E27FC236}">
                <a16:creationId xmlns:a16="http://schemas.microsoft.com/office/drawing/2014/main" id="{424060E8-E858-44A4-B7D4-99BEEFA0E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4" y="765175"/>
            <a:ext cx="78519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Change the target to a piece of paper (C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ja-JP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Assume density = 0.82 g/cm</a:t>
            </a:r>
            <a:r>
              <a:rPr lang="en-US" altLang="ja-JP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&amp; thickness = 0.01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6BAB4E5-984C-47FF-ADCA-F5CEEA9E5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1" t="3964" r="7509" b="3964"/>
          <a:stretch/>
        </p:blipFill>
        <p:spPr>
          <a:xfrm>
            <a:off x="637056" y="2193395"/>
            <a:ext cx="3595271" cy="300302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DE9010F-CE6F-4A88-BE60-CCA952CD76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5" t="3776" r="4176" b="1050"/>
          <a:stretch/>
        </p:blipFill>
        <p:spPr>
          <a:xfrm>
            <a:off x="4575946" y="2196807"/>
            <a:ext cx="4427537" cy="3003021"/>
          </a:xfrm>
          <a:prstGeom prst="rect">
            <a:avLst/>
          </a:prstGeom>
        </p:spPr>
      </p:pic>
      <p:sp>
        <p:nvSpPr>
          <p:cNvPr id="13314" name="Rectangle 2">
            <a:extLst>
              <a:ext uri="{FF2B5EF4-FFF2-40B4-BE49-F238E27FC236}">
                <a16:creationId xmlns:a16="http://schemas.microsoft.com/office/drawing/2014/main" id="{977F1939-D518-4989-9AE6-FF94440779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9050"/>
            <a:ext cx="8693150" cy="838200"/>
          </a:xfrm>
        </p:spPr>
        <p:txBody>
          <a:bodyPr/>
          <a:lstStyle/>
          <a:p>
            <a:pPr eaLnBrk="1" hangingPunct="1"/>
            <a:r>
              <a:rPr lang="en-US" altLang="ja-JP" sz="4800">
                <a:latin typeface="Arial" panose="020B0604020202020204" pitchFamily="34" charset="0"/>
                <a:cs typeface="Arial" panose="020B0604020202020204" pitchFamily="34" charset="0"/>
              </a:rPr>
              <a:t>Step 6: How about γ-rays?</a:t>
            </a:r>
            <a:endParaRPr lang="ja-JP" alt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F174628C-7D7B-4F61-8D70-B49D31644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Step 6</a:t>
            </a:r>
          </a:p>
        </p:txBody>
      </p:sp>
      <p:sp>
        <p:nvSpPr>
          <p:cNvPr id="13319" name="テキスト ボックス 10">
            <a:extLst>
              <a:ext uri="{FF2B5EF4-FFF2-40B4-BE49-F238E27FC236}">
                <a16:creationId xmlns:a16="http://schemas.microsoft.com/office/drawing/2014/main" id="{254BF2F9-B9C6-43FF-B50E-051DBA5D4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908050"/>
            <a:ext cx="84770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Change the source to </a:t>
            </a:r>
            <a:r>
              <a:rPr lang="en-US" altLang="ja-JP" sz="2400" dirty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-rays at 0.662 MeV</a:t>
            </a:r>
          </a:p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Change the target to a 1 cm lead (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) block (11.34 g/cm</a:t>
            </a:r>
            <a:r>
              <a:rPr lang="en-US" altLang="ja-JP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9" name="テキスト ボックス 10">
            <a:extLst>
              <a:ext uri="{FF2B5EF4-FFF2-40B4-BE49-F238E27FC236}">
                <a16:creationId xmlns:a16="http://schemas.microsoft.com/office/drawing/2014/main" id="{45E964BB-844E-48B3-A614-ED5F4837C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" y="5341938"/>
            <a:ext cx="4343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 fluence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thickness is not enough</a:t>
            </a:r>
          </a:p>
        </p:txBody>
      </p:sp>
      <p:sp>
        <p:nvSpPr>
          <p:cNvPr id="20" name="テキスト ボックス 10">
            <a:extLst>
              <a:ext uri="{FF2B5EF4-FFF2-40B4-BE49-F238E27FC236}">
                <a16:creationId xmlns:a16="http://schemas.microsoft.com/office/drawing/2014/main" id="{CC5C9FCD-F6A4-4A63-988F-0FB0A4BB4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75" y="5149671"/>
            <a:ext cx="47711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spectra behind the target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source photons penetrate the target without reactions</a:t>
            </a:r>
          </a:p>
        </p:txBody>
      </p:sp>
      <p:sp>
        <p:nvSpPr>
          <p:cNvPr id="13324" name="テキスト ボックス 10">
            <a:extLst>
              <a:ext uri="{FF2B5EF4-FFF2-40B4-BE49-F238E27FC236}">
                <a16:creationId xmlns:a16="http://schemas.microsoft.com/office/drawing/2014/main" id="{84A469CB-34B2-48DC-8BF6-38D9F0BB5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638" y="1293813"/>
            <a:ext cx="7593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mono-energetic source (e0) instead of RI source (e-type=28)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AB507A57-CA61-4174-821B-855CF10FB8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2" t="1949" r="5397" b="2522"/>
          <a:stretch/>
        </p:blipFill>
        <p:spPr>
          <a:xfrm>
            <a:off x="4350051" y="2069977"/>
            <a:ext cx="4699943" cy="322763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27B1E81-71BC-499A-916B-0612738DC4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1" t="2726" r="8952" b="2726"/>
          <a:stretch/>
        </p:blipFill>
        <p:spPr>
          <a:xfrm>
            <a:off x="91845" y="1964992"/>
            <a:ext cx="4223870" cy="3571133"/>
          </a:xfrm>
          <a:prstGeom prst="rect">
            <a:avLst/>
          </a:prstGeom>
        </p:spPr>
      </p:pic>
      <p:pic>
        <p:nvPicPr>
          <p:cNvPr id="14338" name="Picture 4">
            <a:extLst>
              <a:ext uri="{FF2B5EF4-FFF2-40B4-BE49-F238E27FC236}">
                <a16:creationId xmlns:a16="http://schemas.microsoft.com/office/drawing/2014/main" id="{65A7678A-4120-47B3-AED9-4E6EF183B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5">
            <a:extLst>
              <a:ext uri="{FF2B5EF4-FFF2-40B4-BE49-F238E27FC236}">
                <a16:creationId xmlns:a16="http://schemas.microsoft.com/office/drawing/2014/main" id="{CD2E36AF-8191-4F8E-B1C4-45B4AADA7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340" name="Text Box 7">
            <a:extLst>
              <a:ext uri="{FF2B5EF4-FFF2-40B4-BE49-F238E27FC236}">
                <a16:creationId xmlns:a16="http://schemas.microsoft.com/office/drawing/2014/main" id="{DAF0B6D2-7177-4FDF-AC66-E85F24891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29C71B37-6771-4315-9E89-0851847250C0}" type="slidenum"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13</a:t>
            </a:fld>
            <a:endParaRPr lang="en-US" altLang="ja-JP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4341" name="Text Box 6">
            <a:extLst>
              <a:ext uri="{FF2B5EF4-FFF2-40B4-BE49-F238E27FC236}">
                <a16:creationId xmlns:a16="http://schemas.microsoft.com/office/drawing/2014/main" id="{E01D7274-70B8-4FC0-AD27-5FD2722AC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Step 7</a:t>
            </a:r>
          </a:p>
        </p:txBody>
      </p:sp>
      <p:sp>
        <p:nvSpPr>
          <p:cNvPr id="18" name="テキスト ボックス 10">
            <a:extLst>
              <a:ext uri="{FF2B5EF4-FFF2-40B4-BE49-F238E27FC236}">
                <a16:creationId xmlns:a16="http://schemas.microsoft.com/office/drawing/2014/main" id="{BAFCE012-E2DB-41C2-9058-DDB644884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392738"/>
            <a:ext cx="4216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 fluence for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4.4-cm lead target case</a:t>
            </a:r>
          </a:p>
        </p:txBody>
      </p:sp>
      <p:sp>
        <p:nvSpPr>
          <p:cNvPr id="14343" name="テキスト ボックス 10">
            <a:extLst>
              <a:ext uri="{FF2B5EF4-FFF2-40B4-BE49-F238E27FC236}">
                <a16:creationId xmlns:a16="http://schemas.microsoft.com/office/drawing/2014/main" id="{601DDBF3-74DD-4A71-8DDE-89398E6BA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908050"/>
            <a:ext cx="8407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Change the target thickness to decrease the direct penetration rate of photons down to 0.01</a:t>
            </a:r>
          </a:p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Check the 45</a:t>
            </a:r>
            <a:r>
              <a:rPr lang="en-US" altLang="ja-JP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line (0.6 MeV &lt; E &lt; 0.7 MeV) in 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cross.out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0">
            <a:extLst>
              <a:ext uri="{FF2B5EF4-FFF2-40B4-BE49-F238E27FC236}">
                <a16:creationId xmlns:a16="http://schemas.microsoft.com/office/drawing/2014/main" id="{5D1F7D4B-AF22-4E91-9351-183B14DC2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138" y="5373688"/>
            <a:ext cx="3497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spectrum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Penetration rate = 0.009</a:t>
            </a:r>
          </a:p>
        </p:txBody>
      </p:sp>
      <p:sp>
        <p:nvSpPr>
          <p:cNvPr id="14345" name="Rectangle 2">
            <a:extLst>
              <a:ext uri="{FF2B5EF4-FFF2-40B4-BE49-F238E27FC236}">
                <a16:creationId xmlns:a16="http://schemas.microsoft.com/office/drawing/2014/main" id="{01D1FF8E-5266-454F-B804-0361B2B17A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9050"/>
            <a:ext cx="9105900" cy="838200"/>
          </a:xfrm>
        </p:spPr>
        <p:txBody>
          <a:bodyPr/>
          <a:lstStyle/>
          <a:p>
            <a:pPr eaLnBrk="1" hangingPunct="1"/>
            <a:r>
              <a:rPr lang="en-US" altLang="ja-JP" sz="4000">
                <a:latin typeface="Arial" panose="020B0604020202020204" pitchFamily="34" charset="0"/>
                <a:cs typeface="Arial" panose="020B0604020202020204" pitchFamily="34" charset="0"/>
              </a:rPr>
              <a:t>Step 7: Find an appropriate thickness</a:t>
            </a:r>
            <a:endParaRPr lang="ja-JP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2AB1374C-6595-44A4-9DE8-EB5BF198D32E}"/>
              </a:ext>
            </a:extLst>
          </p:cNvPr>
          <p:cNvSpPr/>
          <p:nvPr/>
        </p:nvSpPr>
        <p:spPr>
          <a:xfrm>
            <a:off x="5292725" y="1984375"/>
            <a:ext cx="574675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40A6BAF-68D1-4814-B6F0-131DEA8FE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698750"/>
            <a:ext cx="20653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Statistically insignificant!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59A2EA08-2F13-4D9A-BF9D-20D4500746F9}"/>
              </a:ext>
            </a:extLst>
          </p:cNvPr>
          <p:cNvCxnSpPr>
            <a:cxnSpLocks/>
            <a:stCxn id="13" idx="6"/>
            <a:endCxn id="14" idx="0"/>
          </p:cNvCxnSpPr>
          <p:nvPr/>
        </p:nvCxnSpPr>
        <p:spPr>
          <a:xfrm>
            <a:off x="5867400" y="2308225"/>
            <a:ext cx="1033463" cy="3905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28410698-92A5-4137-990C-7154E8B705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1" t="4311" r="8299" b="2612"/>
          <a:stretch/>
        </p:blipFill>
        <p:spPr>
          <a:xfrm>
            <a:off x="6196638" y="3949700"/>
            <a:ext cx="2686940" cy="224196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3CD6B11-AE3B-4AC3-A6D5-397F41C736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1" t="2726" r="8952" b="2726"/>
          <a:stretch/>
        </p:blipFill>
        <p:spPr>
          <a:xfrm>
            <a:off x="6196637" y="1599637"/>
            <a:ext cx="2686940" cy="2271713"/>
          </a:xfrm>
          <a:prstGeom prst="rect">
            <a:avLst/>
          </a:prstGeom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70A273A2-979F-4751-ACA3-810F0D7F3D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9050"/>
            <a:ext cx="9105900" cy="838200"/>
          </a:xfrm>
        </p:spPr>
        <p:txBody>
          <a:bodyPr/>
          <a:lstStyle/>
          <a:p>
            <a:pPr eaLnBrk="1" hangingPunct="1"/>
            <a:r>
              <a:rPr lang="en-US" altLang="ja-JP" sz="4000" dirty="0">
                <a:latin typeface="Arial" panose="020B0604020202020204" pitchFamily="34" charset="0"/>
                <a:cs typeface="Arial" panose="020B0604020202020204" pitchFamily="34" charset="0"/>
              </a:rPr>
              <a:t>Step 8: Consider Statistical Uncertainty</a:t>
            </a:r>
            <a:endParaRPr lang="ja-JP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E93610BC-DD8E-4608-BD89-38022C4A4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Step 8</a:t>
            </a:r>
          </a:p>
        </p:txBody>
      </p:sp>
      <p:sp>
        <p:nvSpPr>
          <p:cNvPr id="15367" name="Rectangle 1039">
            <a:extLst>
              <a:ext uri="{FF2B5EF4-FFF2-40B4-BE49-F238E27FC236}">
                <a16:creationId xmlns:a16="http://schemas.microsoft.com/office/drawing/2014/main" id="{849B81A0-81EE-44D3-993E-764BFCA69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" y="674688"/>
            <a:ext cx="8602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</a:rPr>
              <a:t>Estimate a statistically-significant shielding thickness that has a penetration rate &lt; 0.01, by changing </a:t>
            </a:r>
            <a:r>
              <a:rPr lang="en-US" altLang="ja-JP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maxcas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altLang="ja-JP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maxbch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altLang="ja-JP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batch.out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altLang="ja-JP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istdev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</a:rPr>
              <a:t> etc.</a:t>
            </a:r>
            <a:endParaRPr lang="ja-JP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6540858-442A-4C65-8C83-496F54E4CE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213" y="5672138"/>
                <a:ext cx="5616575" cy="646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0.00959 </a:t>
                </a:r>
                <a14:m>
                  <m:oMath xmlns:m="http://schemas.openxmlformats.org/officeDocument/2006/math">
                    <m:r>
                      <a:rPr lang="en-US" altLang="ja-JP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</m:oMath>
                </a14:m>
                <a:r>
                  <a:rPr lang="en-US" altLang="ja-JP" sz="1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4.06%  </a:t>
                </a:r>
                <a:r>
                  <a:rPr lang="en-US" altLang="ja-JP" sz="18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→ </a:t>
                </a:r>
                <a:r>
                  <a:rPr lang="en-US" altLang="ja-JP" sz="1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penetration rate is below 0.01 with statistical significance</a:t>
                </a:r>
                <a:endParaRPr lang="ja-JP" altLang="en-US" sz="1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6540858-442A-4C65-8C83-496F54E4C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213" y="5672138"/>
                <a:ext cx="5616575" cy="646112"/>
              </a:xfrm>
              <a:prstGeom prst="rect">
                <a:avLst/>
              </a:prstGeom>
              <a:blipFill>
                <a:blip r:embed="rId4"/>
                <a:stretch>
                  <a:fillRect l="-977" t="-5660" b="-141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9" name="Text Box 1031">
            <a:extLst>
              <a:ext uri="{FF2B5EF4-FFF2-40B4-BE49-F238E27FC236}">
                <a16:creationId xmlns:a16="http://schemas.microsoft.com/office/drawing/2014/main" id="{3CC67B34-72C4-40FF-9430-C6272EC11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263" y="2093913"/>
            <a:ext cx="4168775" cy="13573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 dirty="0">
                <a:latin typeface="Tahoma" panose="020B0604030504040204" pitchFamily="34" charset="0"/>
              </a:rPr>
              <a:t> E</a:t>
            </a:r>
            <a:r>
              <a:rPr lang="pt-BR" altLang="ja-JP" sz="1400" baseline="-25000" dirty="0">
                <a:latin typeface="Tahoma" panose="020B0604030504040204" pitchFamily="34" charset="0"/>
              </a:rPr>
              <a:t>low</a:t>
            </a:r>
            <a:r>
              <a:rPr lang="pt-BR" altLang="ja-JP" sz="1400" dirty="0">
                <a:latin typeface="Tahoma" panose="020B0604030504040204" pitchFamily="34" charset="0"/>
              </a:rPr>
              <a:t>(MeV)     E</a:t>
            </a:r>
            <a:r>
              <a:rPr lang="pt-BR" altLang="ja-JP" sz="1400" baseline="-25000" dirty="0">
                <a:latin typeface="Tahoma" panose="020B0604030504040204" pitchFamily="34" charset="0"/>
              </a:rPr>
              <a:t>high</a:t>
            </a:r>
            <a:r>
              <a:rPr lang="pt-BR" altLang="ja-JP" sz="1400" dirty="0">
                <a:latin typeface="Tahoma" panose="020B0604030504040204" pitchFamily="34" charset="0"/>
              </a:rPr>
              <a:t>(MeV)         Photon      r.err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Tahoma" panose="020B0604030504040204" pitchFamily="34" charset="0"/>
              </a:rPr>
              <a:t> </a:t>
            </a:r>
            <a:r>
              <a:rPr lang="en-US" altLang="ja-JP" sz="1400" dirty="0">
                <a:latin typeface="Tahoma" panose="020B0604030504040204" pitchFamily="34" charset="0"/>
              </a:rPr>
              <a:t> 2.0000E-01   3.0000E-01   0.0000E+00  0.0000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  3.0000E-01   4.0000E-01   0.0000E+00  0.0000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  4.0000E-01   5.0000E-01   1.5326E-03  0.7118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  5.0000E-01   6.0000E-01   1.1820E-03  0.7078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  6.0000E-01   7.0000E-01   9.1494E-03  0.2348</a:t>
            </a:r>
            <a:endParaRPr lang="pt-BR" altLang="ja-JP" sz="1400" dirty="0">
              <a:latin typeface="Tahoma" panose="020B0604030504040204" pitchFamily="34" charset="0"/>
            </a:endParaRPr>
          </a:p>
        </p:txBody>
      </p:sp>
      <p:sp>
        <p:nvSpPr>
          <p:cNvPr id="15370" name="テキスト ボックス 2">
            <a:extLst>
              <a:ext uri="{FF2B5EF4-FFF2-40B4-BE49-F238E27FC236}">
                <a16:creationId xmlns:a16="http://schemas.microsoft.com/office/drawing/2014/main" id="{65AD271A-3EDB-4750-9ED4-D88E58AAB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3" y="3444875"/>
            <a:ext cx="4371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the 45</a:t>
            </a:r>
            <a:r>
              <a:rPr lang="en-US" altLang="ja-JP" sz="18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line in </a:t>
            </a:r>
            <a:r>
              <a:rPr lang="en-US" altLang="ja-JP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cross.out</a:t>
            </a:r>
            <a:endParaRPr lang="en-US" altLang="ja-JP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uncertainty is too large (~23%)</a:t>
            </a:r>
            <a:endParaRPr lang="ja-JP" alt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1" name="Line 60">
            <a:extLst>
              <a:ext uri="{FF2B5EF4-FFF2-40B4-BE49-F238E27FC236}">
                <a16:creationId xmlns:a16="http://schemas.microsoft.com/office/drawing/2014/main" id="{B3D0889C-715C-4EB8-855D-8E6F6179F7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6313" y="3406775"/>
            <a:ext cx="3870325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1031">
            <a:extLst>
              <a:ext uri="{FF2B5EF4-FFF2-40B4-BE49-F238E27FC236}">
                <a16:creationId xmlns:a16="http://schemas.microsoft.com/office/drawing/2014/main" id="{3EB563BB-2523-40D0-9071-7763997BB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3" y="4448175"/>
            <a:ext cx="4200525" cy="12239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 2.0000E-01   3.0000E-01   8.2373E-05  0.5927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   3.0000E-01   4.0000E-01   8.0646E-04  0.2499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   4.0000E-01   5.0000E-01   1.4322E-03  0.1340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   5.0000E-01   6.0000E-01   2.9153E-03  0.0810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Tahoma" panose="020B0604030504040204" pitchFamily="34" charset="0"/>
              </a:rPr>
              <a:t>   6.0000E-01   7.0000E-01   9.5912E-03  0.0406</a:t>
            </a:r>
            <a:endParaRPr lang="pt-BR" altLang="ja-JP" sz="1400" dirty="0">
              <a:latin typeface="Tahoma" panose="020B0604030504040204" pitchFamily="34" charset="0"/>
            </a:endParaRPr>
          </a:p>
        </p:txBody>
      </p:sp>
      <p:sp>
        <p:nvSpPr>
          <p:cNvPr id="24" name="Line 61">
            <a:extLst>
              <a:ext uri="{FF2B5EF4-FFF2-40B4-BE49-F238E27FC236}">
                <a16:creationId xmlns:a16="http://schemas.microsoft.com/office/drawing/2014/main" id="{A1F7428C-21C2-4A83-8896-7E5B8760C3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8963" y="5581650"/>
            <a:ext cx="15843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テキスト ボックス 2">
            <a:extLst>
              <a:ext uri="{FF2B5EF4-FFF2-40B4-BE49-F238E27FC236}">
                <a16:creationId xmlns:a16="http://schemas.microsoft.com/office/drawing/2014/main" id="{B33E2DEC-E493-46C7-9905-29EF28F9C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1770063"/>
            <a:ext cx="52309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 = 4.4 cm</a:t>
            </a:r>
            <a:r>
              <a:rPr lang="ja-JP" altLang="en-US" sz="1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ja-JP" sz="1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maxcas</a:t>
            </a:r>
            <a:r>
              <a:rPr lang="en-US" altLang="ja-JP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2000, </a:t>
            </a:r>
            <a:r>
              <a:rPr lang="en-US" altLang="ja-JP" sz="1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maxbch</a:t>
            </a:r>
            <a:r>
              <a:rPr lang="en-US" altLang="ja-JP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  <a:endParaRPr lang="ja-JP" altLang="en-US" sz="1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">
            <a:extLst>
              <a:ext uri="{FF2B5EF4-FFF2-40B4-BE49-F238E27FC236}">
                <a16:creationId xmlns:a16="http://schemas.microsoft.com/office/drawing/2014/main" id="{CEDA1BBD-48F3-4A88-9AD5-E63FAD1AF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4067175"/>
            <a:ext cx="5422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 = 4.2 cm</a:t>
            </a:r>
            <a:r>
              <a:rPr lang="ja-JP" altLang="en-US" sz="1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ja-JP" sz="1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maxcas</a:t>
            </a:r>
            <a:r>
              <a:rPr lang="en-US" altLang="ja-JP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2000, </a:t>
            </a:r>
            <a:r>
              <a:rPr lang="en-US" altLang="ja-JP" sz="1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maxbch</a:t>
            </a:r>
            <a:r>
              <a:rPr lang="en-US" altLang="ja-JP" sz="1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=32</a:t>
            </a:r>
            <a:endParaRPr lang="ja-JP" altLang="en-US" sz="1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3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D55432D-6C4F-4CE4-AA4C-1DFC03EC6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5" t="4510" r="8992" b="2414"/>
          <a:stretch/>
        </p:blipFill>
        <p:spPr>
          <a:xfrm>
            <a:off x="69703" y="1681163"/>
            <a:ext cx="4095897" cy="352220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16A91C7-3B24-4712-9FC2-EFDE74F93E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8" t="3644" r="6278" b="4857"/>
          <a:stretch/>
        </p:blipFill>
        <p:spPr>
          <a:xfrm>
            <a:off x="4247103" y="1697103"/>
            <a:ext cx="4848872" cy="3265355"/>
          </a:xfrm>
          <a:prstGeom prst="rect">
            <a:avLst/>
          </a:prstGeom>
        </p:spPr>
      </p:pic>
      <p:sp>
        <p:nvSpPr>
          <p:cNvPr id="16389" name="Text Box 6">
            <a:extLst>
              <a:ext uri="{FF2B5EF4-FFF2-40B4-BE49-F238E27FC236}">
                <a16:creationId xmlns:a16="http://schemas.microsoft.com/office/drawing/2014/main" id="{8D3A680F-254F-44B1-A079-50DD6DC07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Step 9</a:t>
            </a:r>
          </a:p>
        </p:txBody>
      </p:sp>
      <p:sp>
        <p:nvSpPr>
          <p:cNvPr id="16390" name="Rectangle 2">
            <a:extLst>
              <a:ext uri="{FF2B5EF4-FFF2-40B4-BE49-F238E27FC236}">
                <a16:creationId xmlns:a16="http://schemas.microsoft.com/office/drawing/2014/main" id="{7D4F6E35-F633-4AF4-B6BE-7DD265AF0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905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ja-JP" sz="4800">
                <a:latin typeface="Arial" panose="020B0604020202020204" pitchFamily="34" charset="0"/>
                <a:cs typeface="Arial" panose="020B0604020202020204" pitchFamily="34" charset="0"/>
              </a:rPr>
              <a:t>Step 9: How about neutrons?</a:t>
            </a:r>
            <a:endParaRPr lang="ja-JP" alt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1" name="テキスト ボックス 10">
            <a:extLst>
              <a:ext uri="{FF2B5EF4-FFF2-40B4-BE49-F238E27FC236}">
                <a16:creationId xmlns:a16="http://schemas.microsoft.com/office/drawing/2014/main" id="{15B8AB1C-ED61-498C-96B1-351F25341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814388"/>
            <a:ext cx="8188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Change the source to neutron at 1.0 MeV</a:t>
            </a:r>
          </a:p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Set “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maxbch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= 3”</a:t>
            </a:r>
          </a:p>
        </p:txBody>
      </p:sp>
      <p:sp>
        <p:nvSpPr>
          <p:cNvPr id="15" name="テキスト ボックス 10">
            <a:extLst>
              <a:ext uri="{FF2B5EF4-FFF2-40B4-BE49-F238E27FC236}">
                <a16:creationId xmlns:a16="http://schemas.microsoft.com/office/drawing/2014/main" id="{7BE4EDAA-E1B4-4A2E-8EC2-8B6CB7D05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218" y="5157788"/>
            <a:ext cx="23599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 fluence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Penetrate!</a:t>
            </a:r>
          </a:p>
        </p:txBody>
      </p:sp>
      <p:sp>
        <p:nvSpPr>
          <p:cNvPr id="16" name="テキスト ボックス 10">
            <a:extLst>
              <a:ext uri="{FF2B5EF4-FFF2-40B4-BE49-F238E27FC236}">
                <a16:creationId xmlns:a16="http://schemas.microsoft.com/office/drawing/2014/main" id="{57FA976C-8361-49D4-9A87-A0559EB96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838" y="5113338"/>
            <a:ext cx="44116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spectra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of neutrons penetrate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without reactions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6">
            <a:extLst>
              <a:ext uri="{FF2B5EF4-FFF2-40B4-BE49-F238E27FC236}">
                <a16:creationId xmlns:a16="http://schemas.microsoft.com/office/drawing/2014/main" id="{AF3480F0-BDF8-40E4-AFC3-04373B13F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Step 10</a:t>
            </a:r>
          </a:p>
        </p:txBody>
      </p:sp>
      <p:sp>
        <p:nvSpPr>
          <p:cNvPr id="17414" name="Rectangle 2">
            <a:extLst>
              <a:ext uri="{FF2B5EF4-FFF2-40B4-BE49-F238E27FC236}">
                <a16:creationId xmlns:a16="http://schemas.microsoft.com/office/drawing/2014/main" id="{E89EE4BC-B5A7-4A5C-AFB3-5F62A276EA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9050"/>
            <a:ext cx="9105900" cy="838200"/>
          </a:xfrm>
        </p:spPr>
        <p:txBody>
          <a:bodyPr/>
          <a:lstStyle/>
          <a:p>
            <a:pPr eaLnBrk="1" hangingPunct="1"/>
            <a:r>
              <a:rPr lang="en-US" altLang="ja-JP" sz="3900">
                <a:latin typeface="Arial" panose="020B0604020202020204" pitchFamily="34" charset="0"/>
                <a:cs typeface="Arial" panose="020B0604020202020204" pitchFamily="34" charset="0"/>
              </a:rPr>
              <a:t>Step 10: Shielding material for neutrons</a:t>
            </a:r>
            <a:endParaRPr lang="ja-JP" altLang="en-US" sz="3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0">
            <a:extLst>
              <a:ext uri="{FF2B5EF4-FFF2-40B4-BE49-F238E27FC236}">
                <a16:creationId xmlns:a16="http://schemas.microsoft.com/office/drawing/2014/main" id="{CF1B63C2-2D8F-40FD-B6A5-F04DE294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7914" y="5099050"/>
            <a:ext cx="21627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(1.77 g/cm</a:t>
            </a:r>
            <a:r>
              <a:rPr lang="en-US" altLang="ja-JP" sz="2400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27 cm</a:t>
            </a:r>
            <a:endParaRPr lang="en-US" altLang="ja-JP" sz="2400" baseline="30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6" name="テキスト ボックス 10">
            <a:extLst>
              <a:ext uri="{FF2B5EF4-FFF2-40B4-BE49-F238E27FC236}">
                <a16:creationId xmlns:a16="http://schemas.microsoft.com/office/drawing/2014/main" id="{1BA5BB81-C203-418B-95DB-6EEEE968B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698500"/>
            <a:ext cx="82835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Change the target material and thickness in order to decrease the penetration rate of neutrons down to 0.01 (see ”# sum over”@ the 70</a:t>
            </a:r>
            <a:r>
              <a:rPr lang="en-US" altLang="ja-JP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line)</a:t>
            </a:r>
          </a:p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Try various materials for the target. Find out an appropriate shielding material for neutrons</a:t>
            </a:r>
          </a:p>
        </p:txBody>
      </p:sp>
      <p:sp>
        <p:nvSpPr>
          <p:cNvPr id="20" name="テキスト ボックス 10">
            <a:extLst>
              <a:ext uri="{FF2B5EF4-FFF2-40B4-BE49-F238E27FC236}">
                <a16:creationId xmlns:a16="http://schemas.microsoft.com/office/drawing/2014/main" id="{7AE1222F-894D-4D0B-9015-2ADA4EEAB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0745" y="5119688"/>
            <a:ext cx="23439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ja-JP" sz="2400" baseline="-25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(1.0 g/cm</a:t>
            </a:r>
            <a:r>
              <a:rPr lang="en-US" altLang="ja-JP" sz="2400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18 cm</a:t>
            </a:r>
            <a:endParaRPr lang="en-US" altLang="ja-JP" sz="2400" baseline="30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1">
            <a:extLst>
              <a:ext uri="{FF2B5EF4-FFF2-40B4-BE49-F238E27FC236}">
                <a16:creationId xmlns:a16="http://schemas.microsoft.com/office/drawing/2014/main" id="{D23426D4-EC9D-42F2-A981-7D31D68D7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5797550"/>
            <a:ext cx="8474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nuclei (e.g. hydrogen) are suitable for neutron shielding</a:t>
            </a:r>
            <a:endParaRPr lang="ja-JP" alt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F50C5A18-7F25-4787-BD56-AD56508D33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2689225"/>
            <a:ext cx="2998788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918D55-6EC7-459D-AE67-A6F5D9FBCB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2720975"/>
            <a:ext cx="2973388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A5B5EC6-CF2C-4B65-BF29-746C7511F6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2720975"/>
            <a:ext cx="2957512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10">
            <a:extLst>
              <a:ext uri="{FF2B5EF4-FFF2-40B4-BE49-F238E27FC236}">
                <a16:creationId xmlns:a16="http://schemas.microsoft.com/office/drawing/2014/main" id="{21FEACB4-21DC-4DB8-94F6-294546816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14" y="5076825"/>
            <a:ext cx="20425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(2.7 g/cm</a:t>
            </a:r>
            <a:r>
              <a:rPr lang="en-US" altLang="ja-JP" sz="2400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ca. 40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8">
            <a:extLst>
              <a:ext uri="{FF2B5EF4-FFF2-40B4-BE49-F238E27FC236}">
                <a16:creationId xmlns:a16="http://schemas.microsoft.com/office/drawing/2014/main" id="{84DDA2C4-EABB-484E-88EF-AD774E1125F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268413"/>
            <a:ext cx="7723187" cy="460375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sense on the shielding profiles of </a:t>
            </a:r>
            <a:r>
              <a:rPr lang="el-GR" altLang="ja-JP" dirty="0">
                <a:latin typeface="Cambria" panose="02040503050406030204" pitchFamily="18" charset="0"/>
                <a:cs typeface="Arial" panose="020B0604020202020204" pitchFamily="34" charset="0"/>
              </a:rPr>
              <a:t>α</a:t>
            </a:r>
            <a:r>
              <a:rPr lang="en-US" altLang="ja-JP" dirty="0"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l-GR" altLang="ja-JP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altLang="ja-JP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rays and neutrons has been confirmed by PHITS simulations.</a:t>
            </a:r>
          </a:p>
          <a:p>
            <a:pPr eaLnBrk="1" hangingPunct="1">
              <a:spcBef>
                <a:spcPts val="1200"/>
              </a:spcBef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PHITS is useful for particle transport simulation in a mixed radiation field owing to its applicability to various radiation types.</a:t>
            </a:r>
          </a:p>
        </p:txBody>
      </p:sp>
      <p:sp>
        <p:nvSpPr>
          <p:cNvPr id="18438" name="Rectangle 2">
            <a:extLst>
              <a:ext uri="{FF2B5EF4-FFF2-40B4-BE49-F238E27FC236}">
                <a16:creationId xmlns:a16="http://schemas.microsoft.com/office/drawing/2014/main" id="{8C95E8AF-7160-44AF-B802-ED8BF1527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413" y="188913"/>
            <a:ext cx="30257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ja-JP" altLang="en-US" sz="4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9" name="Text Box 5">
            <a:extLst>
              <a:ext uri="{FF2B5EF4-FFF2-40B4-BE49-F238E27FC236}">
                <a16:creationId xmlns:a16="http://schemas.microsoft.com/office/drawing/2014/main" id="{0AF57A94-1ADA-421D-B7A3-65EDB93FC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Summary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extLst>
              <a:ext uri="{FF2B5EF4-FFF2-40B4-BE49-F238E27FC236}">
                <a16:creationId xmlns:a16="http://schemas.microsoft.com/office/drawing/2014/main" id="{8CC4316A-118C-42D3-BC3B-5C6385E18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" y="3668713"/>
            <a:ext cx="8612188" cy="2481262"/>
          </a:xfrm>
          <a:prstGeom prst="roundRect">
            <a:avLst>
              <a:gd name="adj" fmla="val 10380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224EE10A-EBCD-48E3-86C9-BB3027B42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Homework</a:t>
            </a:r>
          </a:p>
        </p:txBody>
      </p:sp>
      <p:sp>
        <p:nvSpPr>
          <p:cNvPr id="19463" name="Rectangle 8">
            <a:extLst>
              <a:ext uri="{FF2B5EF4-FFF2-40B4-BE49-F238E27FC236}">
                <a16:creationId xmlns:a16="http://schemas.microsoft.com/office/drawing/2014/main" id="{09FA991B-CACE-424C-BC6B-371ECA19EBC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836613"/>
            <a:ext cx="8734425" cy="2832100"/>
          </a:xfrm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Let’s design a shielding for high-energy neutrons (100 MeV)</a:t>
            </a:r>
          </a:p>
          <a:p>
            <a:pPr marL="457200" indent="-457200" eaLnBrk="1" hangingPunct="1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Index for the effectiveness of shielding is not the fluence but the effective dose</a:t>
            </a:r>
          </a:p>
          <a:p>
            <a:pPr marL="457200" indent="-457200" eaLnBrk="1" hangingPunct="1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Find the thinnest shielding that can reduce the doses by 2 order of magnitude</a:t>
            </a:r>
          </a:p>
          <a:p>
            <a:pPr marL="457200" indent="-457200" eaLnBrk="1" hangingPunct="1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Combine 2 materials for the shielding</a:t>
            </a:r>
          </a:p>
          <a:p>
            <a:pPr marL="457200" indent="-457200" eaLnBrk="1" hangingPunct="1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4" name="Rectangle 2">
            <a:extLst>
              <a:ext uri="{FF2B5EF4-FFF2-40B4-BE49-F238E27FC236}">
                <a16:creationId xmlns:a16="http://schemas.microsoft.com/office/drawing/2014/main" id="{34AE418A-60E9-407F-A4F7-7078568BB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3" y="44450"/>
            <a:ext cx="80645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 (challenge!)</a:t>
            </a:r>
            <a:endParaRPr lang="ja-JP" alt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5" name="テキスト ボックス 1">
            <a:extLst>
              <a:ext uri="{FF2B5EF4-FFF2-40B4-BE49-F238E27FC236}">
                <a16:creationId xmlns:a16="http://schemas.microsoft.com/office/drawing/2014/main" id="{FC719349-082E-4799-B005-0E0D111B7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3692525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Hints</a:t>
            </a:r>
            <a:endParaRPr lang="ja-JP" altLang="en-US" sz="24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6" name="テキスト ボックス 9">
            <a:extLst>
              <a:ext uri="{FF2B5EF4-FFF2-40B4-BE49-F238E27FC236}">
                <a16:creationId xmlns:a16="http://schemas.microsoft.com/office/drawing/2014/main" id="{C70B81CC-429D-434A-B0AF-DDAD9D165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4149725"/>
            <a:ext cx="83597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5900" indent="-215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Use [t-track] in “h10multiplier.inp”  in the recommendation settings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See the histogram of the dose by changing the axis from “</a:t>
            </a:r>
            <a:r>
              <a:rPr lang="en-US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xz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” to “z”</a:t>
            </a:r>
          </a:p>
          <a:p>
            <a:pPr eaLnBrk="1" hangingPunct="1">
              <a:spcBef>
                <a:spcPts val="600"/>
              </a:spcBef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Change “</a:t>
            </a:r>
            <a:r>
              <a:rPr lang="en-US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nx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” parameter to 1 to simplify the files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Low-energy neutrons are effectively shielded by light nuclei, while high-energy neutrons are shielded by intermediate-mass nuclei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extLst>
              <a:ext uri="{FF2B5EF4-FFF2-40B4-BE49-F238E27FC236}">
                <a16:creationId xmlns:a16="http://schemas.microsoft.com/office/drawing/2014/main" id="{828977F1-53FA-476D-AB56-2EAD0A511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41388"/>
            <a:ext cx="8753475" cy="3856037"/>
          </a:xfrm>
          <a:prstGeom prst="roundRect">
            <a:avLst>
              <a:gd name="adj" fmla="val 5259"/>
            </a:avLst>
          </a:prstGeom>
          <a:solidFill>
            <a:srgbClr val="FF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DC19282C-8371-4A78-92FB-EABC95E63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Homework</a:t>
            </a:r>
          </a:p>
        </p:txBody>
      </p:sp>
      <p:sp>
        <p:nvSpPr>
          <p:cNvPr id="20487" name="Rectangle 2">
            <a:extLst>
              <a:ext uri="{FF2B5EF4-FFF2-40B4-BE49-F238E27FC236}">
                <a16:creationId xmlns:a16="http://schemas.microsoft.com/office/drawing/2014/main" id="{2CF5E757-1F5A-4096-B765-7A6C9D8CC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44450"/>
            <a:ext cx="87407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Answer</a:t>
            </a:r>
            <a:r>
              <a:rPr lang="ja-JP" altLang="en-US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answer1.inp</a:t>
            </a:r>
            <a:r>
              <a:rPr lang="ja-JP" altLang="en-US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20488" name="テキスト ボックス 1">
            <a:extLst>
              <a:ext uri="{FF2B5EF4-FFF2-40B4-BE49-F238E27FC236}">
                <a16:creationId xmlns:a16="http://schemas.microsoft.com/office/drawing/2014/main" id="{53C092AC-946A-4988-AD5E-52C25AB4F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4868863"/>
            <a:ext cx="1795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Think</a:t>
            </a:r>
            <a:endParaRPr lang="ja-JP" altLang="en-US" sz="24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9" name="テキスト ボックス 9">
            <a:extLst>
              <a:ext uri="{FF2B5EF4-FFF2-40B4-BE49-F238E27FC236}">
                <a16:creationId xmlns:a16="http://schemas.microsoft.com/office/drawing/2014/main" id="{2139D1FE-38FD-4DAC-84F4-57F47628A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5229225"/>
            <a:ext cx="8753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5900" indent="-215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How much of the total dose is contributed by photon?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Why 2-layer shielding is more effective than a mono-layer one?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What happens when the order of the 2 layers is inverted?</a:t>
            </a:r>
          </a:p>
        </p:txBody>
      </p:sp>
      <p:pic>
        <p:nvPicPr>
          <p:cNvPr id="20490" name="Picture 15">
            <a:extLst>
              <a:ext uri="{FF2B5EF4-FFF2-40B4-BE49-F238E27FC236}">
                <a16:creationId xmlns:a16="http://schemas.microsoft.com/office/drawing/2014/main" id="{4076DA3D-ABB3-492F-9FED-AE745E9BC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027113"/>
            <a:ext cx="3582988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テキスト ボックス 1">
            <a:extLst>
              <a:ext uri="{FF2B5EF4-FFF2-40B4-BE49-F238E27FC236}">
                <a16:creationId xmlns:a16="http://schemas.microsoft.com/office/drawing/2014/main" id="{E771A659-CEA2-4874-A3EE-6B688D1B6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386263"/>
            <a:ext cx="80549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2-layer shielding that consists of 80 cm iron and 25 cm concrete</a:t>
            </a:r>
            <a:endParaRPr lang="ja-JP" altLang="en-US" sz="20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2" name="テキスト ボックス 1">
            <a:extLst>
              <a:ext uri="{FF2B5EF4-FFF2-40B4-BE49-F238E27FC236}">
                <a16:creationId xmlns:a16="http://schemas.microsoft.com/office/drawing/2014/main" id="{DAEF4325-4F2F-4D08-B36C-D56C445A441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627187" y="2327276"/>
            <a:ext cx="625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Arial" panose="020B0604020202020204" pitchFamily="34" charset="0"/>
                <a:cs typeface="Arial" panose="020B0604020202020204" pitchFamily="34" charset="0"/>
              </a:rPr>
              <a:t>Iron</a:t>
            </a:r>
            <a:endParaRPr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3" name="テキスト ボックス 1">
            <a:extLst>
              <a:ext uri="{FF2B5EF4-FFF2-40B4-BE49-F238E27FC236}">
                <a16:creationId xmlns:a16="http://schemas.microsoft.com/office/drawing/2014/main" id="{C6D16082-5423-44E7-8474-27B12A3F823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580481" y="2316957"/>
            <a:ext cx="122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Arial" panose="020B0604020202020204" pitchFamily="34" charset="0"/>
                <a:cs typeface="Arial" panose="020B0604020202020204" pitchFamily="34" charset="0"/>
              </a:rPr>
              <a:t>Concrete</a:t>
            </a:r>
            <a:endParaRPr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4" name="テキスト ボックス 1">
            <a:extLst>
              <a:ext uri="{FF2B5EF4-FFF2-40B4-BE49-F238E27FC236}">
                <a16:creationId xmlns:a16="http://schemas.microsoft.com/office/drawing/2014/main" id="{4A8C82E7-DF9E-48D5-815F-CE5573D18C3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442493" y="2316957"/>
            <a:ext cx="500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endParaRPr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95" name="図 15">
            <a:extLst>
              <a:ext uri="{FF2B5EF4-FFF2-40B4-BE49-F238E27FC236}">
                <a16:creationId xmlns:a16="http://schemas.microsoft.com/office/drawing/2014/main" id="{2AD6E664-74FD-4265-AAE7-CE56817B2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5001" r="35825" b="8000"/>
          <a:stretch>
            <a:fillRect/>
          </a:stretch>
        </p:blipFill>
        <p:spPr bwMode="auto">
          <a:xfrm>
            <a:off x="4481513" y="1027113"/>
            <a:ext cx="3870325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7AE8EC8A-765C-4781-BCF0-8329A0D45AC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700808"/>
            <a:ext cx="8064500" cy="2807692"/>
          </a:xfrm>
        </p:spPr>
        <p:txBody>
          <a:bodyPr/>
          <a:lstStyle/>
          <a:p>
            <a:pPr marL="514350" indent="-514350" eaLnBrk="1" hangingPunct="1">
              <a:spcBef>
                <a:spcPts val="2400"/>
              </a:spcBef>
              <a:buFont typeface="Times New Roman" panose="02020603050405020304" pitchFamily="18" charset="0"/>
              <a:buAutoNum type="arabicPeriod"/>
            </a:pPr>
            <a:r>
              <a:rPr lang="el-GR" altLang="ja-JP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particles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can be stopped by a piece of paper</a:t>
            </a:r>
          </a:p>
          <a:p>
            <a:pPr marL="514350" indent="-514350" eaLnBrk="1" hangingPunct="1">
              <a:spcBef>
                <a:spcPts val="2400"/>
              </a:spcBef>
              <a:buFont typeface="Times New Roman" panose="02020603050405020304" pitchFamily="18" charset="0"/>
              <a:buAutoNum type="arabicPeriod"/>
            </a:pPr>
            <a:r>
              <a:rPr lang="el-GR" altLang="ja-JP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rays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can be stopped by an aluminum plate</a:t>
            </a:r>
          </a:p>
          <a:p>
            <a:pPr marL="514350" indent="-514350" eaLnBrk="1" hangingPunct="1">
              <a:spcBef>
                <a:spcPts val="2400"/>
              </a:spcBef>
              <a:buFont typeface="Times New Roman" panose="02020603050405020304" pitchFamily="18" charset="0"/>
              <a:buAutoNum type="arabicPeriod"/>
            </a:pPr>
            <a:r>
              <a:rPr lang="el-GR" altLang="ja-JP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rays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can be stopped by a lead block</a:t>
            </a:r>
          </a:p>
          <a:p>
            <a:pPr marL="514350" indent="-514350" eaLnBrk="1" hangingPunct="1">
              <a:spcBef>
                <a:spcPts val="240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neutrons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can penetrate all of these materials</a:t>
            </a:r>
            <a:endParaRPr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6">
            <a:extLst>
              <a:ext uri="{FF2B5EF4-FFF2-40B4-BE49-F238E27FC236}">
                <a16:creationId xmlns:a16="http://schemas.microsoft.com/office/drawing/2014/main" id="{07ECD623-576A-42EC-B1A6-1D0743F0F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Contents</a:t>
            </a:r>
          </a:p>
        </p:txBody>
      </p:sp>
      <p:sp>
        <p:nvSpPr>
          <p:cNvPr id="3079" name="Rectangle 2">
            <a:extLst>
              <a:ext uri="{FF2B5EF4-FFF2-40B4-BE49-F238E27FC236}">
                <a16:creationId xmlns:a16="http://schemas.microsoft.com/office/drawing/2014/main" id="{24F95B98-D99B-4DBD-BFFE-FC69A2377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5888"/>
            <a:ext cx="8713788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4800" dirty="0">
                <a:solidFill>
                  <a:srgbClr val="3333CC"/>
                </a:solidFill>
                <a:latin typeface="Arial Black" panose="020B0A04020102020204" pitchFamily="34" charset="0"/>
              </a:rPr>
              <a:t>Purpose of this Exercise</a:t>
            </a:r>
            <a:endParaRPr lang="ja-JP" altLang="en-US" sz="4800" dirty="0">
              <a:solidFill>
                <a:srgbClr val="3333CC"/>
              </a:solidFill>
              <a:latin typeface="Arial Black" panose="020B0A04020102020204" pitchFamily="34" charset="0"/>
            </a:endParaRPr>
          </a:p>
        </p:txBody>
      </p:sp>
      <p:sp>
        <p:nvSpPr>
          <p:cNvPr id="3080" name="テキスト ボックス 1">
            <a:extLst>
              <a:ext uri="{FF2B5EF4-FFF2-40B4-BE49-F238E27FC236}">
                <a16:creationId xmlns:a16="http://schemas.microsoft.com/office/drawing/2014/main" id="{1E12F630-C094-443A-B504-D7FE7D446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1079500"/>
            <a:ext cx="4221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latin typeface="Arial" panose="020B0604020202020204" pitchFamily="34" charset="0"/>
                <a:cs typeface="Arial" panose="020B0604020202020204" pitchFamily="34" charset="0"/>
              </a:rPr>
              <a:t>It is generally said that …</a:t>
            </a:r>
            <a:endParaRPr lang="ja-JP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1" name="テキスト ボックス 9">
            <a:extLst>
              <a:ext uri="{FF2B5EF4-FFF2-40B4-BE49-F238E27FC236}">
                <a16:creationId xmlns:a16="http://schemas.microsoft.com/office/drawing/2014/main" id="{610C157C-B2D9-455D-B691-4693A7A00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4635153"/>
            <a:ext cx="74834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Let’s check whether they are correct or not, using PHITS!</a:t>
            </a:r>
            <a:endParaRPr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906C522-8496-4229-8285-124E7EBD8C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28588"/>
            <a:ext cx="8693150" cy="838200"/>
          </a:xfrm>
        </p:spPr>
        <p:txBody>
          <a:bodyPr/>
          <a:lstStyle/>
          <a:p>
            <a:pPr eaLnBrk="1" hangingPunct="1"/>
            <a:r>
              <a:rPr lang="en-US" altLang="ja-JP" sz="4800">
                <a:latin typeface="Arial" panose="020B0604020202020204" pitchFamily="34" charset="0"/>
                <a:cs typeface="Arial" panose="020B0604020202020204" pitchFamily="34" charset="0"/>
              </a:rPr>
              <a:t>Check Range.inp</a:t>
            </a:r>
            <a:endParaRPr lang="ja-JP" alt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B9CF14BA-D147-42E4-B3F0-C42607773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55432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 baseline="30000" dirty="0">
                <a:solidFill>
                  <a:srgbClr val="000000"/>
                </a:solidFill>
                <a:latin typeface="Tahoma" panose="020B0604030504040204" pitchFamily="34" charset="0"/>
              </a:rPr>
              <a:t>*</a:t>
            </a:r>
            <a:r>
              <a:rPr lang="en-US" altLang="ja-JP" sz="2400" dirty="0">
                <a:solidFill>
                  <a:srgbClr val="000000"/>
                </a:solidFill>
                <a:latin typeface="Tahoma" panose="020B0604030504040204" pitchFamily="34" charset="0"/>
              </a:rPr>
              <a:t>Error bar is depicted when </a:t>
            </a:r>
            <a:r>
              <a:rPr lang="en-US" altLang="ja-JP" sz="2400" dirty="0" err="1">
                <a:solidFill>
                  <a:srgbClr val="000000"/>
                </a:solidFill>
                <a:latin typeface="Tahoma" panose="020B0604030504040204" pitchFamily="34" charset="0"/>
              </a:rPr>
              <a:t>epsout</a:t>
            </a:r>
            <a:r>
              <a:rPr lang="en-US" altLang="ja-JP" sz="2400" dirty="0">
                <a:solidFill>
                  <a:srgbClr val="000000"/>
                </a:solidFill>
                <a:latin typeface="Tahoma" panose="020B0604030504040204" pitchFamily="34" charset="0"/>
              </a:rPr>
              <a:t> = 2</a:t>
            </a:r>
          </a:p>
        </p:txBody>
      </p:sp>
      <p:sp>
        <p:nvSpPr>
          <p:cNvPr id="4103" name="テキスト ボックス 10">
            <a:extLst>
              <a:ext uri="{FF2B5EF4-FFF2-40B4-BE49-F238E27FC236}">
                <a16:creationId xmlns:a16="http://schemas.microsoft.com/office/drawing/2014/main" id="{FE241863-3955-4E5A-8039-8E6878E55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966788"/>
            <a:ext cx="4402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chemeClr val="accent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Calculation Condition</a:t>
            </a:r>
            <a:endParaRPr lang="ja-JP" altLang="en-US" sz="2800" dirty="0">
              <a:solidFill>
                <a:schemeClr val="accent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104" name="テキスト ボックス 10">
            <a:extLst>
              <a:ext uri="{FF2B5EF4-FFF2-40B4-BE49-F238E27FC236}">
                <a16:creationId xmlns:a16="http://schemas.microsoft.com/office/drawing/2014/main" id="{738CADD6-D8BB-4F86-AD83-6317F387E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805488"/>
            <a:ext cx="1643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track.eps</a:t>
            </a:r>
          </a:p>
        </p:txBody>
      </p:sp>
      <p:sp>
        <p:nvSpPr>
          <p:cNvPr id="4105" name="正方形/長方形 1">
            <a:extLst>
              <a:ext uri="{FF2B5EF4-FFF2-40B4-BE49-F238E27FC236}">
                <a16:creationId xmlns:a16="http://schemas.microsoft.com/office/drawing/2014/main" id="{BE2028A2-E8D0-4C27-AD47-C6AD0A212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1504950"/>
            <a:ext cx="711371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Photons with an energy distribution (r = 0.01cm)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Cylindrical Al shielding (</a:t>
            </a:r>
            <a:r>
              <a:rPr lang="en-US" altLang="ja-JP" sz="2000" i="1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= 0.1cm, </a:t>
            </a:r>
            <a:r>
              <a:rPr lang="en-US" altLang="ja-JP" sz="2000" i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= 5cm) &amp; Void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[t-track] for visualizing particle trajectories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[t-cross] for calculating particle fluences behind the shielding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(Error bars are plotted by setting </a:t>
            </a:r>
            <a:r>
              <a:rPr lang="en-US" altLang="ja-JP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epsout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2)</a:t>
            </a:r>
          </a:p>
        </p:txBody>
      </p:sp>
      <p:sp>
        <p:nvSpPr>
          <p:cNvPr id="4106" name="テキスト ボックス 10">
            <a:extLst>
              <a:ext uri="{FF2B5EF4-FFF2-40B4-BE49-F238E27FC236}">
                <a16:creationId xmlns:a16="http://schemas.microsoft.com/office/drawing/2014/main" id="{E7CFEE2C-7BF9-4BAF-A311-F794F0DA2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75" y="5800725"/>
            <a:ext cx="1863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cross.eps</a:t>
            </a:r>
            <a:r>
              <a:rPr lang="en-US" altLang="ja-JP" sz="2800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4107" name="テキスト ボックス 10">
            <a:extLst>
              <a:ext uri="{FF2B5EF4-FFF2-40B4-BE49-F238E27FC236}">
                <a16:creationId xmlns:a16="http://schemas.microsoft.com/office/drawing/2014/main" id="{BFEFDBC1-A0A0-40ED-B5FD-2B8F0C7CD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5630863"/>
            <a:ext cx="1762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Geometry</a:t>
            </a:r>
          </a:p>
        </p:txBody>
      </p:sp>
      <p:sp>
        <p:nvSpPr>
          <p:cNvPr id="4108" name="正方形/長方形 1">
            <a:extLst>
              <a:ext uri="{FF2B5EF4-FFF2-40B4-BE49-F238E27FC236}">
                <a16:creationId xmlns:a16="http://schemas.microsoft.com/office/drawing/2014/main" id="{A429F857-DE15-4793-85A4-A87F15B40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9461" y="1477963"/>
            <a:ext cx="258921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Incident particles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Geometry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600"/>
              </a:spcBef>
              <a:buFontTx/>
              <a:buNone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Tally</a:t>
            </a:r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61EFA413-7E97-4B67-A35F-B9B7AFB0F4B9}"/>
              </a:ext>
            </a:extLst>
          </p:cNvPr>
          <p:cNvCxnSpPr/>
          <p:nvPr/>
        </p:nvCxnSpPr>
        <p:spPr>
          <a:xfrm flipV="1">
            <a:off x="161925" y="4538663"/>
            <a:ext cx="67468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0" name="テキスト ボックス 4">
            <a:extLst>
              <a:ext uri="{FF2B5EF4-FFF2-40B4-BE49-F238E27FC236}">
                <a16:creationId xmlns:a16="http://schemas.microsoft.com/office/drawing/2014/main" id="{E4EBE86C-14F7-44BF-9E9E-D4B781B7D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" y="4686300"/>
            <a:ext cx="911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Photon</a:t>
            </a:r>
            <a:endParaRPr lang="ja-JP" altLang="en-US" sz="2000"/>
          </a:p>
        </p:txBody>
      </p:sp>
      <p:sp>
        <p:nvSpPr>
          <p:cNvPr id="4111" name="テキスト ボックス 14">
            <a:extLst>
              <a:ext uri="{FF2B5EF4-FFF2-40B4-BE49-F238E27FC236}">
                <a16:creationId xmlns:a16="http://schemas.microsoft.com/office/drawing/2014/main" id="{1650C8C8-7A17-4403-AEDD-84C52735B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5214938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Al</a:t>
            </a:r>
          </a:p>
        </p:txBody>
      </p:sp>
      <p:sp>
        <p:nvSpPr>
          <p:cNvPr id="24" name="円柱 23">
            <a:extLst>
              <a:ext uri="{FF2B5EF4-FFF2-40B4-BE49-F238E27FC236}">
                <a16:creationId xmlns:a16="http://schemas.microsoft.com/office/drawing/2014/main" id="{DA0092DB-5EFA-4BF8-A113-E1FAF530AFE6}"/>
              </a:ext>
            </a:extLst>
          </p:cNvPr>
          <p:cNvSpPr/>
          <p:nvPr/>
        </p:nvSpPr>
        <p:spPr>
          <a:xfrm rot="16200000">
            <a:off x="1030287" y="4062413"/>
            <a:ext cx="1381125" cy="952500"/>
          </a:xfrm>
          <a:prstGeom prst="can">
            <a:avLst>
              <a:gd name="adj" fmla="val 31212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5" name="円柱 24">
            <a:extLst>
              <a:ext uri="{FF2B5EF4-FFF2-40B4-BE49-F238E27FC236}">
                <a16:creationId xmlns:a16="http://schemas.microsoft.com/office/drawing/2014/main" id="{BF9B9C7B-351C-47B6-A116-539CDF0940F7}"/>
              </a:ext>
            </a:extLst>
          </p:cNvPr>
          <p:cNvSpPr/>
          <p:nvPr/>
        </p:nvSpPr>
        <p:spPr>
          <a:xfrm rot="16200000">
            <a:off x="648494" y="4329906"/>
            <a:ext cx="1381125" cy="417513"/>
          </a:xfrm>
          <a:prstGeom prst="can">
            <a:avLst>
              <a:gd name="adj" fmla="val 50000"/>
            </a:avLst>
          </a:prstGeom>
          <a:solidFill>
            <a:schemeClr val="accent3">
              <a:lumMod val="6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114" name="テキスト ボックス 14">
            <a:extLst>
              <a:ext uri="{FF2B5EF4-FFF2-40B4-BE49-F238E27FC236}">
                <a16:creationId xmlns:a16="http://schemas.microsoft.com/office/drawing/2014/main" id="{63F9D9F5-C40C-4FD2-AB44-8EDDB3E9F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8" y="5230813"/>
            <a:ext cx="663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Void</a:t>
            </a:r>
          </a:p>
        </p:txBody>
      </p:sp>
      <p:pic>
        <p:nvPicPr>
          <p:cNvPr id="4115" name="図 2">
            <a:extLst>
              <a:ext uri="{FF2B5EF4-FFF2-40B4-BE49-F238E27FC236}">
                <a16:creationId xmlns:a16="http://schemas.microsoft.com/office/drawing/2014/main" id="{B0F1B300-745B-4FD6-8AE7-DE7FC160F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3425825"/>
            <a:ext cx="2954338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図 21">
            <a:extLst>
              <a:ext uri="{FF2B5EF4-FFF2-40B4-BE49-F238E27FC236}">
                <a16:creationId xmlns:a16="http://schemas.microsoft.com/office/drawing/2014/main" id="{AF9526E8-723A-4A16-A538-32CDFB8EE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3704" r="21651" b="8302"/>
          <a:stretch>
            <a:fillRect/>
          </a:stretch>
        </p:blipFill>
        <p:spPr bwMode="auto">
          <a:xfrm>
            <a:off x="5445125" y="3367088"/>
            <a:ext cx="36115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図 19">
            <a:extLst>
              <a:ext uri="{FF2B5EF4-FFF2-40B4-BE49-F238E27FC236}">
                <a16:creationId xmlns:a16="http://schemas.microsoft.com/office/drawing/2014/main" id="{BA59D572-C3A1-46D8-B6DD-C0690D845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3704" r="21651" b="8302"/>
          <a:stretch>
            <a:fillRect/>
          </a:stretch>
        </p:blipFill>
        <p:spPr bwMode="auto">
          <a:xfrm>
            <a:off x="4010025" y="2549525"/>
            <a:ext cx="43767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12D89E2C-4FB5-4E61-95F7-9B2976CBA4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838" y="19050"/>
            <a:ext cx="8872537" cy="838200"/>
          </a:xfrm>
        </p:spPr>
        <p:txBody>
          <a:bodyPr/>
          <a:lstStyle/>
          <a:p>
            <a:pPr eaLnBrk="1" hangingPunct="1"/>
            <a:r>
              <a:rPr lang="en-US" altLang="ja-JP" sz="4800">
                <a:latin typeface="Arial" panose="020B0604020202020204" pitchFamily="34" charset="0"/>
                <a:cs typeface="Arial" panose="020B0604020202020204" pitchFamily="34" charset="0"/>
              </a:rPr>
              <a:t>Source with Energy Distribution</a:t>
            </a:r>
            <a:endParaRPr lang="ja-JP" alt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7" name="テキスト ボックス 10">
            <a:extLst>
              <a:ext uri="{FF2B5EF4-FFF2-40B4-BE49-F238E27FC236}">
                <a16:creationId xmlns:a16="http://schemas.microsoft.com/office/drawing/2014/main" id="{2446C61F-E72F-4C3C-9D49-7E5565C61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828675"/>
            <a:ext cx="7523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latin typeface="Arial" panose="020B0604020202020204" pitchFamily="34" charset="0"/>
                <a:cs typeface="Arial" panose="020B0604020202020204" pitchFamily="34" charset="0"/>
              </a:rPr>
              <a:t>Energy distribution is defined by e-type subsection.</a:t>
            </a:r>
          </a:p>
        </p:txBody>
      </p:sp>
      <p:sp>
        <p:nvSpPr>
          <p:cNvPr id="5128" name="Text Box 1031">
            <a:extLst>
              <a:ext uri="{FF2B5EF4-FFF2-40B4-BE49-F238E27FC236}">
                <a16:creationId xmlns:a16="http://schemas.microsoft.com/office/drawing/2014/main" id="{40E3585D-0B78-4964-B1F4-E030C0EA6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85938"/>
            <a:ext cx="1870075" cy="3514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[ S o u r c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s-type =   1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  proj =  </a:t>
            </a:r>
            <a:r>
              <a:rPr lang="en-US" altLang="ja-JP" sz="1400">
                <a:latin typeface="Tahoma" panose="020B0604030504040204" pitchFamily="34" charset="0"/>
              </a:rPr>
              <a:t>photon</a:t>
            </a:r>
            <a:endParaRPr lang="pt-BR" altLang="ja-JP" sz="140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latin typeface="Tahoma" panose="020B0604030504040204" pitchFamily="34" charset="0"/>
              </a:rPr>
              <a:t>       </a:t>
            </a:r>
            <a:r>
              <a:rPr lang="pt-BR" altLang="ja-JP" sz="1400">
                <a:latin typeface="Tahoma" panose="020B0604030504040204" pitchFamily="34" charset="0"/>
              </a:rPr>
              <a:t>r0 =   0.0100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    x0 =   0.0000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    y0 =   0.0000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    z0 =  -20.000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    z1 =  -20.000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   dir =   1.0000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400">
                <a:latin typeface="Tahoma" panose="020B0604030504040204" pitchFamily="34" charset="0"/>
              </a:rPr>
              <a:t> </a:t>
            </a:r>
            <a:r>
              <a:rPr lang="fr-F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e-type =   21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400">
                <a:latin typeface="Tahoma" panose="020B0604030504040204" pitchFamily="34" charset="0"/>
              </a:rPr>
              <a:t>       ne =  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400">
                <a:latin typeface="Tahoma" panose="020B0604030504040204" pitchFamily="34" charset="0"/>
              </a:rPr>
              <a:t>$ E_low  Flux(/MeV)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400">
                <a:latin typeface="Tahoma" panose="020B0604030504040204" pitchFamily="34" charset="0"/>
              </a:rPr>
              <a:t>      0.0     1.0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400">
                <a:latin typeface="Tahoma" panose="020B0604030504040204" pitchFamily="34" charset="0"/>
              </a:rPr>
              <a:t>      1.0     3.0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400">
                <a:latin typeface="Tahoma" panose="020B0604030504040204" pitchFamily="34" charset="0"/>
              </a:rPr>
              <a:t>      2.0     1.0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400">
                <a:latin typeface="Tahoma" panose="020B0604030504040204" pitchFamily="34" charset="0"/>
              </a:rPr>
              <a:t>      3.0</a:t>
            </a:r>
            <a:r>
              <a:rPr lang="pt-BR" altLang="ja-JP" sz="1400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ED0DF95-DC32-40B9-9DBE-845B0258902C}"/>
              </a:ext>
            </a:extLst>
          </p:cNvPr>
          <p:cNvSpPr txBox="1"/>
          <p:nvPr/>
        </p:nvSpPr>
        <p:spPr>
          <a:xfrm>
            <a:off x="2771775" y="1547813"/>
            <a:ext cx="612860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000" dirty="0">
                <a:latin typeface="+mj-ea"/>
                <a:ea typeface="+mj-ea"/>
              </a:rPr>
              <a:t>e-type = 21: number of energy bins (ne)</a:t>
            </a:r>
          </a:p>
          <a:p>
            <a:pPr eaLnBrk="1" hangingPunct="1">
              <a:defRPr/>
            </a:pPr>
            <a:r>
              <a:rPr lang="ja-JP" altLang="en-US" sz="2000" dirty="0">
                <a:latin typeface="+mj-ea"/>
                <a:ea typeface="+mj-ea"/>
              </a:rPr>
              <a:t>　　　　　　　　</a:t>
            </a:r>
            <a:r>
              <a:rPr lang="en-US" altLang="ja-JP" sz="2000" dirty="0">
                <a:latin typeface="+mj-ea"/>
                <a:ea typeface="+mj-ea"/>
              </a:rPr>
              <a:t>lower boundary of each bin (MeV)</a:t>
            </a:r>
          </a:p>
          <a:p>
            <a:pPr eaLnBrk="1" hangingPunct="1">
              <a:defRPr/>
            </a:pPr>
            <a:r>
              <a:rPr lang="ja-JP" altLang="en-US" sz="2000" dirty="0">
                <a:latin typeface="+mj-ea"/>
                <a:ea typeface="+mj-ea"/>
              </a:rPr>
              <a:t>　　　　　　　　</a:t>
            </a:r>
            <a:r>
              <a:rPr lang="en-US" altLang="ja-JP" sz="2000" dirty="0">
                <a:latin typeface="+mj-ea"/>
                <a:ea typeface="+mj-ea"/>
              </a:rPr>
              <a:t>Relative fluence in each energy bin (/MeV)</a:t>
            </a:r>
            <a:endParaRPr lang="ja-JP" altLang="en-US" sz="2000" dirty="0">
              <a:latin typeface="+mj-ea"/>
              <a:ea typeface="+mj-ea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68055FDA-90C4-4270-AC5D-810FA98E5F47}"/>
              </a:ext>
            </a:extLst>
          </p:cNvPr>
          <p:cNvCxnSpPr/>
          <p:nvPr/>
        </p:nvCxnSpPr>
        <p:spPr>
          <a:xfrm flipV="1">
            <a:off x="1706563" y="1938338"/>
            <a:ext cx="1065212" cy="18446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4C1F075-71A7-4A0E-B402-8D091C7BEAF5}"/>
              </a:ext>
            </a:extLst>
          </p:cNvPr>
          <p:cNvSpPr/>
          <p:nvPr/>
        </p:nvSpPr>
        <p:spPr>
          <a:xfrm>
            <a:off x="836613" y="4383088"/>
            <a:ext cx="360362" cy="863600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495AE391-FC11-40F1-B2E7-F10679E2E2FC}"/>
              </a:ext>
            </a:extLst>
          </p:cNvPr>
          <p:cNvCxnSpPr>
            <a:stCxn id="5" idx="2"/>
          </p:cNvCxnSpPr>
          <p:nvPr/>
        </p:nvCxnSpPr>
        <p:spPr>
          <a:xfrm>
            <a:off x="1016000" y="5246688"/>
            <a:ext cx="0" cy="70326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9D1F6B5-357E-499F-A34E-E41B979E95DC}"/>
              </a:ext>
            </a:extLst>
          </p:cNvPr>
          <p:cNvSpPr txBox="1"/>
          <p:nvPr/>
        </p:nvSpPr>
        <p:spPr>
          <a:xfrm>
            <a:off x="611188" y="5892800"/>
            <a:ext cx="48196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000" dirty="0">
                <a:latin typeface="+mj-ea"/>
                <a:ea typeface="+mj-ea"/>
              </a:rPr>
              <a:t>Lower boundary of each energy bin (ne+1)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08E464E-CBA2-4082-8F3D-30D58BD6CF9B}"/>
              </a:ext>
            </a:extLst>
          </p:cNvPr>
          <p:cNvSpPr/>
          <p:nvPr/>
        </p:nvSpPr>
        <p:spPr>
          <a:xfrm>
            <a:off x="1346200" y="4375150"/>
            <a:ext cx="360363" cy="700088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788A1BED-3245-4A19-8F90-0773FEA14823}"/>
              </a:ext>
            </a:extLst>
          </p:cNvPr>
          <p:cNvCxnSpPr/>
          <p:nvPr/>
        </p:nvCxnSpPr>
        <p:spPr>
          <a:xfrm flipH="1">
            <a:off x="1527175" y="5075238"/>
            <a:ext cx="0" cy="5222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74347AC-2009-47F7-9284-1DFE40ABF58B}"/>
              </a:ext>
            </a:extLst>
          </p:cNvPr>
          <p:cNvSpPr txBox="1"/>
          <p:nvPr/>
        </p:nvSpPr>
        <p:spPr>
          <a:xfrm>
            <a:off x="1196975" y="5556250"/>
            <a:ext cx="397576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000" dirty="0">
                <a:latin typeface="+mj-ea"/>
                <a:ea typeface="+mj-ea"/>
              </a:rPr>
              <a:t>Relative fluence in each bin (/MeV)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2818B92-F468-4ACE-B3AA-358C409A5031}"/>
              </a:ext>
            </a:extLst>
          </p:cNvPr>
          <p:cNvSpPr txBox="1"/>
          <p:nvPr/>
        </p:nvSpPr>
        <p:spPr>
          <a:xfrm>
            <a:off x="4903788" y="3327400"/>
            <a:ext cx="20018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dirty="0">
                <a:solidFill>
                  <a:srgbClr val="FF0000"/>
                </a:solidFill>
                <a:latin typeface="+mj-ea"/>
                <a:ea typeface="+mj-ea"/>
              </a:rPr>
              <a:t>1 </a:t>
            </a:r>
            <a:r>
              <a:rPr lang="ja-JP" altLang="en-US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ja-JP" dirty="0">
                <a:solidFill>
                  <a:srgbClr val="FF0000"/>
                </a:solidFill>
                <a:latin typeface="+mj-ea"/>
                <a:ea typeface="+mj-ea"/>
              </a:rPr>
              <a:t> :   3    :   1</a:t>
            </a:r>
            <a:endParaRPr lang="ja-JP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A6823CD-7E30-4725-9678-0CAA6CF95D59}"/>
              </a:ext>
            </a:extLst>
          </p:cNvPr>
          <p:cNvSpPr txBox="1"/>
          <p:nvPr/>
        </p:nvSpPr>
        <p:spPr>
          <a:xfrm>
            <a:off x="1434546" y="6448425"/>
            <a:ext cx="6778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altLang="ja-JP" sz="2000" dirty="0">
                <a:latin typeface="+mj-ea"/>
                <a:ea typeface="+mj-ea"/>
              </a:rPr>
              <a:t>See manual or </a:t>
            </a:r>
            <a:r>
              <a:rPr lang="en-US" altLang="ja-JP" sz="2000" dirty="0">
                <a:solidFill>
                  <a:srgbClr val="FF0000"/>
                </a:solidFill>
                <a:latin typeface="+mj-ea"/>
                <a:ea typeface="+mj-ea"/>
              </a:rPr>
              <a:t>lecture\advanced\</a:t>
            </a:r>
            <a:r>
              <a:rPr lang="en-US" altLang="ja-JP" sz="2000" dirty="0" err="1">
                <a:solidFill>
                  <a:srgbClr val="FF0000"/>
                </a:solidFill>
                <a:latin typeface="+mj-ea"/>
                <a:ea typeface="+mj-ea"/>
              </a:rPr>
              <a:t>sourceA</a:t>
            </a:r>
            <a:r>
              <a:rPr lang="ja-JP" altLang="en-US" sz="2000" dirty="0">
                <a:latin typeface="+mj-ea"/>
                <a:ea typeface="+mj-ea"/>
              </a:rPr>
              <a:t> </a:t>
            </a:r>
            <a:r>
              <a:rPr lang="en-US" altLang="ja-JP" sz="2000" dirty="0">
                <a:latin typeface="+mj-ea"/>
                <a:ea typeface="+mj-ea"/>
              </a:rPr>
              <a:t>for more detail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6">
            <a:extLst>
              <a:ext uri="{FF2B5EF4-FFF2-40B4-BE49-F238E27FC236}">
                <a16:creationId xmlns:a16="http://schemas.microsoft.com/office/drawing/2014/main" id="{81B0FDB0-8ADB-48A2-A068-EF17ED2FB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Procedure</a:t>
            </a:r>
          </a:p>
        </p:txBody>
      </p:sp>
      <p:sp>
        <p:nvSpPr>
          <p:cNvPr id="6150" name="テキスト ボックス 10">
            <a:extLst>
              <a:ext uri="{FF2B5EF4-FFF2-40B4-BE49-F238E27FC236}">
                <a16:creationId xmlns:a16="http://schemas.microsoft.com/office/drawing/2014/main" id="{EB9FF5FB-D0CA-4775-B967-DA27F5BA4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731838"/>
            <a:ext cx="8601075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Change the source to β-rays</a:t>
            </a:r>
          </a:p>
          <a:p>
            <a:pPr eaLnBrk="1" hangingPunct="1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Change the thickness of the Al shielding</a:t>
            </a:r>
            <a:endParaRPr lang="en-US" altLang="ja-JP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Change the tallied region</a:t>
            </a:r>
            <a:endParaRPr lang="en-US" altLang="ja-JP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Change the source to α-rays</a:t>
            </a:r>
          </a:p>
          <a:p>
            <a:pPr eaLnBrk="1" hangingPunct="1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Change the target to a piece of paper</a:t>
            </a:r>
          </a:p>
          <a:p>
            <a:pPr eaLnBrk="1" hangingPunct="1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Change the source to γ-rays, and the target to a lead block</a:t>
            </a:r>
          </a:p>
          <a:p>
            <a:pPr eaLnBrk="1" hangingPunct="1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Find an appropriate thickness of the lead block</a:t>
            </a:r>
          </a:p>
          <a:p>
            <a:pPr eaLnBrk="1" hangingPunct="1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Reduce the statistical uncertainty</a:t>
            </a:r>
          </a:p>
          <a:p>
            <a:pPr eaLnBrk="1" hangingPunct="1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Change the source to neutrons</a:t>
            </a:r>
          </a:p>
          <a:p>
            <a:pPr eaLnBrk="1" hangingPunct="1">
              <a:spcBef>
                <a:spcPts val="120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Find an appropriate shielding material for neutrons</a:t>
            </a:r>
          </a:p>
        </p:txBody>
      </p:sp>
      <p:sp>
        <p:nvSpPr>
          <p:cNvPr id="6151" name="テキスト ボックス 1">
            <a:extLst>
              <a:ext uri="{FF2B5EF4-FFF2-40B4-BE49-F238E27FC236}">
                <a16:creationId xmlns:a16="http://schemas.microsoft.com/office/drawing/2014/main" id="{E4D65819-E1C6-431C-BE7B-724C205D6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483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input file for each procedure are prepared as “range*.inp”</a:t>
            </a:r>
            <a:endParaRPr lang="ja-JP" alt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39273E3-4031-4653-874D-0E61155FC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19050"/>
            <a:ext cx="83042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>
                <a:latin typeface="Arial" charset="0"/>
                <a:cs typeface="Arial" charset="0"/>
              </a:rPr>
              <a:t>Procedure for this exercise</a:t>
            </a:r>
            <a:endParaRPr lang="ja-JP" altLang="en-US" sz="4800" kern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2EF31B8-DBEF-4394-A9F6-4498AB62C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9050"/>
            <a:ext cx="8693150" cy="838200"/>
          </a:xfrm>
        </p:spPr>
        <p:txBody>
          <a:bodyPr/>
          <a:lstStyle/>
          <a:p>
            <a:pPr eaLnBrk="1" hangingPunct="1"/>
            <a:r>
              <a:rPr lang="en-US" altLang="ja-JP" sz="480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  <a:r>
              <a:rPr lang="ja-JP" altLang="en-US" sz="480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ja-JP" sz="4800">
                <a:latin typeface="Arial" panose="020B0604020202020204" pitchFamily="34" charset="0"/>
                <a:cs typeface="Arial" panose="020B0604020202020204" pitchFamily="34" charset="0"/>
              </a:rPr>
              <a:t>Change Source</a:t>
            </a:r>
            <a:endParaRPr lang="ja-JP" alt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89FFF7FF-59BB-46B5-A5C1-A963FA321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Step 1</a:t>
            </a:r>
          </a:p>
        </p:txBody>
      </p:sp>
      <p:sp>
        <p:nvSpPr>
          <p:cNvPr id="7175" name="テキスト ボックス 10">
            <a:extLst>
              <a:ext uri="{FF2B5EF4-FFF2-40B4-BE49-F238E27FC236}">
                <a16:creationId xmlns:a16="http://schemas.microsoft.com/office/drawing/2014/main" id="{FC781BAC-0334-41B0-8F8A-FD54ABABA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3113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1. Change energy distribution according to Table 1 → Check </a:t>
            </a:r>
            <a:r>
              <a:rPr lang="en-US" altLang="ja-JP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cross.eps</a:t>
            </a:r>
            <a:endParaRPr lang="en-US" altLang="ja-JP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Text Box 1031">
            <a:extLst>
              <a:ext uri="{FF2B5EF4-FFF2-40B4-BE49-F238E27FC236}">
                <a16:creationId xmlns:a16="http://schemas.microsoft.com/office/drawing/2014/main" id="{4893A2E1-9B3F-4413-B603-B65F60957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849438"/>
            <a:ext cx="1871663" cy="35163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[ S o u r c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s-type =   1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  proj =  </a:t>
            </a:r>
            <a:r>
              <a:rPr lang="en-US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photon</a:t>
            </a:r>
            <a:endParaRPr lang="pt-BR" altLang="ja-JP" sz="140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latin typeface="Tahoma" panose="020B0604030504040204" pitchFamily="34" charset="0"/>
              </a:rPr>
              <a:t>       </a:t>
            </a:r>
            <a:r>
              <a:rPr lang="pt-BR" altLang="ja-JP" sz="1400">
                <a:latin typeface="Tahoma" panose="020B0604030504040204" pitchFamily="34" charset="0"/>
              </a:rPr>
              <a:t>r0 =   0.0100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    x0 =   0.0000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    y0 =   0.0000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    z0 =  -20.000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    z1 =  -20.000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    dir =   1.0000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400">
                <a:latin typeface="Tahoma" panose="020B0604030504040204" pitchFamily="34" charset="0"/>
              </a:rPr>
              <a:t> e-type =   21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400">
                <a:latin typeface="Tahoma" panose="020B0604030504040204" pitchFamily="34" charset="0"/>
              </a:rPr>
              <a:t>       ne =  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400">
                <a:latin typeface="Tahoma" panose="020B0604030504040204" pitchFamily="34" charset="0"/>
              </a:rPr>
              <a:t>$ E_low  Flux(/MeV)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      0.0     1.0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      1.0     3.0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      2.0     1.0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      3.0</a:t>
            </a: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</a:p>
        </p:txBody>
      </p:sp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7B61672F-BA9F-498D-9DFB-A146094E0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526271"/>
              </p:ext>
            </p:extLst>
          </p:nvPr>
        </p:nvGraphicFramePr>
        <p:xfrm>
          <a:off x="3347864" y="2052638"/>
          <a:ext cx="4969049" cy="14827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09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9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rgbClr val="FFFF00"/>
                          </a:solidFill>
                        </a:rPr>
                        <a:t>Energy range</a:t>
                      </a:r>
                      <a:endParaRPr kumimoji="1" lang="ja-JP" alt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49" marR="9144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rgbClr val="FFFF00"/>
                          </a:solidFill>
                        </a:rPr>
                        <a:t>Relative Fluence (/MeV)</a:t>
                      </a:r>
                      <a:endParaRPr kumimoji="1" lang="ja-JP" alt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49" marR="91449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0</a:t>
                      </a:r>
                      <a:r>
                        <a:rPr kumimoji="1" lang="ja-JP" altLang="en-US" sz="1800" baseline="0" dirty="0"/>
                        <a:t> ～ </a:t>
                      </a:r>
                      <a:r>
                        <a:rPr kumimoji="1" lang="en-US" altLang="ja-JP" sz="1800" baseline="0" dirty="0"/>
                        <a:t>0.5 MeV</a:t>
                      </a:r>
                      <a:endParaRPr kumimoji="1" lang="ja-JP" altLang="en-US" sz="1800" dirty="0"/>
                    </a:p>
                  </a:txBody>
                  <a:tcPr marL="91449" marR="9144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2.0</a:t>
                      </a:r>
                      <a:endParaRPr kumimoji="1" lang="ja-JP" altLang="en-US" sz="1800" dirty="0"/>
                    </a:p>
                  </a:txBody>
                  <a:tcPr marL="91449" marR="91449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0.5</a:t>
                      </a:r>
                      <a:r>
                        <a:rPr kumimoji="1" lang="ja-JP" altLang="en-US" sz="1800" baseline="0" dirty="0"/>
                        <a:t> ～ </a:t>
                      </a:r>
                      <a:r>
                        <a:rPr kumimoji="1" lang="en-US" altLang="ja-JP" sz="1800" baseline="0" dirty="0"/>
                        <a:t>1.0 MeV</a:t>
                      </a:r>
                      <a:endParaRPr kumimoji="1" lang="ja-JP" altLang="en-US" sz="1800" dirty="0"/>
                    </a:p>
                  </a:txBody>
                  <a:tcPr marL="91449" marR="9144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1.0</a:t>
                      </a:r>
                      <a:endParaRPr kumimoji="1" lang="ja-JP" altLang="en-US" sz="1800" dirty="0"/>
                    </a:p>
                  </a:txBody>
                  <a:tcPr marL="91449" marR="91449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1.0</a:t>
                      </a:r>
                      <a:r>
                        <a:rPr kumimoji="1" lang="ja-JP" altLang="en-US" sz="1800" baseline="0" dirty="0"/>
                        <a:t> ～ </a:t>
                      </a:r>
                      <a:r>
                        <a:rPr kumimoji="1" lang="en-US" altLang="ja-JP" sz="1800" baseline="0" dirty="0"/>
                        <a:t>1.5 MeV</a:t>
                      </a:r>
                      <a:endParaRPr kumimoji="1" lang="ja-JP" altLang="en-US" sz="1800" dirty="0"/>
                    </a:p>
                  </a:txBody>
                  <a:tcPr marL="91449" marR="9144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0.5</a:t>
                      </a:r>
                      <a:endParaRPr kumimoji="1" lang="ja-JP" altLang="en-US" sz="1800" dirty="0"/>
                    </a:p>
                  </a:txBody>
                  <a:tcPr marL="91449" marR="91449"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194" name="テキスト ボックス 10">
            <a:extLst>
              <a:ext uri="{FF2B5EF4-FFF2-40B4-BE49-F238E27FC236}">
                <a16:creationId xmlns:a16="http://schemas.microsoft.com/office/drawing/2014/main" id="{B89F96F2-5757-4D0E-B49C-808775AEC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253" y="1590675"/>
            <a:ext cx="48633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1</a:t>
            </a:r>
            <a:r>
              <a:rPr lang="ja-JP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fluence of β-rays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95" name="テキスト ボックス 10">
            <a:extLst>
              <a:ext uri="{FF2B5EF4-FFF2-40B4-BE49-F238E27FC236}">
                <a16:creationId xmlns:a16="http://schemas.microsoft.com/office/drawing/2014/main" id="{F3823672-4CA5-4555-81F8-F269AD738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150" y="5903913"/>
            <a:ext cx="3041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cross.eps after step1</a:t>
            </a:r>
          </a:p>
        </p:txBody>
      </p:sp>
      <p:sp>
        <p:nvSpPr>
          <p:cNvPr id="7196" name="テキスト ボックス 10">
            <a:extLst>
              <a:ext uri="{FF2B5EF4-FFF2-40B4-BE49-F238E27FC236}">
                <a16:creationId xmlns:a16="http://schemas.microsoft.com/office/drawing/2014/main" id="{D4EC2258-460A-4B83-8A21-7C7B7EF91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0" y="5886450"/>
            <a:ext cx="2973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track.eps after step2</a:t>
            </a:r>
          </a:p>
        </p:txBody>
      </p:sp>
      <p:sp>
        <p:nvSpPr>
          <p:cNvPr id="7197" name="テキスト ボックス 10">
            <a:extLst>
              <a:ext uri="{FF2B5EF4-FFF2-40B4-BE49-F238E27FC236}">
                <a16:creationId xmlns:a16="http://schemas.microsoft.com/office/drawing/2014/main" id="{A3EF61E5-2315-40D0-8358-97E5D82C6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550" y="6218238"/>
            <a:ext cx="15605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</a:t>
            </a:r>
            <a:r>
              <a:rPr lang="en-US" altLang="ja-JP" sz="2400" baseline="30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ja-JP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page)</a:t>
            </a:r>
          </a:p>
        </p:txBody>
      </p:sp>
      <p:pic>
        <p:nvPicPr>
          <p:cNvPr id="7199" name="図 3">
            <a:extLst>
              <a:ext uri="{FF2B5EF4-FFF2-40B4-BE49-F238E27FC236}">
                <a16:creationId xmlns:a16="http://schemas.microsoft.com/office/drawing/2014/main" id="{8E170967-1052-4167-B9EA-C4C934AEB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3632200"/>
            <a:ext cx="2808287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図 16">
            <a:extLst>
              <a:ext uri="{FF2B5EF4-FFF2-40B4-BE49-F238E27FC236}">
                <a16:creationId xmlns:a16="http://schemas.microsoft.com/office/drawing/2014/main" id="{0B017079-8749-43DE-9B8A-95B62D8F7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4784" r="20863" b="8487"/>
          <a:stretch>
            <a:fillRect/>
          </a:stretch>
        </p:blipFill>
        <p:spPr bwMode="auto">
          <a:xfrm>
            <a:off x="2506663" y="3606800"/>
            <a:ext cx="34909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8" name="テキスト ボックス 1">
            <a:extLst>
              <a:ext uri="{FF2B5EF4-FFF2-40B4-BE49-F238E27FC236}">
                <a16:creationId xmlns:a16="http://schemas.microsoft.com/office/drawing/2014/main" id="{020785CF-C35D-470A-94E8-CDC208B2C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" y="5365750"/>
            <a:ext cx="28087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FF0000"/>
                </a:solidFill>
              </a:rPr>
              <a:t>Change parameters in red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0">
            <a:extLst>
              <a:ext uri="{FF2B5EF4-FFF2-40B4-BE49-F238E27FC236}">
                <a16:creationId xmlns:a16="http://schemas.microsoft.com/office/drawing/2014/main" id="{26964CE6-F672-4D8C-A777-A98958C4A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" y="1142325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2. Change particle to electron (</a:t>
            </a:r>
            <a:r>
              <a:rPr lang="en-US" altLang="ja-JP" sz="2200" dirty="0" err="1">
                <a:latin typeface="Arial" panose="020B0604020202020204" pitchFamily="34" charset="0"/>
                <a:cs typeface="Arial" panose="020B0604020202020204" pitchFamily="34" charset="0"/>
              </a:rPr>
              <a:t>proj</a:t>
            </a: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) → Check </a:t>
            </a:r>
            <a:r>
              <a:rPr lang="en-US" altLang="ja-JP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track.eps</a:t>
            </a:r>
            <a:endParaRPr lang="en-US" altLang="ja-JP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6" grpId="0"/>
      <p:bldP spid="7197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9" name="図 1">
            <a:extLst>
              <a:ext uri="{FF2B5EF4-FFF2-40B4-BE49-F238E27FC236}">
                <a16:creationId xmlns:a16="http://schemas.microsoft.com/office/drawing/2014/main" id="{A48259A1-098A-432A-9451-A1BEE1301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28800"/>
            <a:ext cx="4443412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>
            <a:extLst>
              <a:ext uri="{FF2B5EF4-FFF2-40B4-BE49-F238E27FC236}">
                <a16:creationId xmlns:a16="http://schemas.microsoft.com/office/drawing/2014/main" id="{83264E0C-4906-450C-AEA5-DF64EFD2C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9050"/>
            <a:ext cx="8693150" cy="838200"/>
          </a:xfrm>
        </p:spPr>
        <p:txBody>
          <a:bodyPr/>
          <a:lstStyle/>
          <a:p>
            <a:pPr eaLnBrk="1" hangingPunct="1"/>
            <a:r>
              <a:rPr lang="en-US" altLang="ja-JP" sz="4800" dirty="0">
                <a:latin typeface="Arial" panose="020B0604020202020204" pitchFamily="34" charset="0"/>
                <a:cs typeface="Arial" panose="020B0604020202020204" pitchFamily="34" charset="0"/>
              </a:rPr>
              <a:t>Step 2: Change the Thickness</a:t>
            </a:r>
            <a:endParaRPr lang="ja-JP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9" name="Text Box 6">
            <a:extLst>
              <a:ext uri="{FF2B5EF4-FFF2-40B4-BE49-F238E27FC236}">
                <a16:creationId xmlns:a16="http://schemas.microsoft.com/office/drawing/2014/main" id="{C3B9BE93-EABF-4B16-8B4A-AF2B69304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Step 2</a:t>
            </a:r>
          </a:p>
        </p:txBody>
      </p:sp>
      <p:sp>
        <p:nvSpPr>
          <p:cNvPr id="8200" name="テキスト ボックス 10">
            <a:extLst>
              <a:ext uri="{FF2B5EF4-FFF2-40B4-BE49-F238E27FC236}">
                <a16:creationId xmlns:a16="http://schemas.microsoft.com/office/drawing/2014/main" id="{BF77AB87-9F44-4D8D-A31F-87C92A8EA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005263"/>
            <a:ext cx="406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5900" indent="-215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Thickness of target is defined as the variable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</a:t>
            </a:r>
          </a:p>
        </p:txBody>
      </p:sp>
      <p:sp>
        <p:nvSpPr>
          <p:cNvPr id="8201" name="テキスト ボックス 10">
            <a:extLst>
              <a:ext uri="{FF2B5EF4-FFF2-40B4-BE49-F238E27FC236}">
                <a16:creationId xmlns:a16="http://schemas.microsoft.com/office/drawing/2014/main" id="{07A51F94-CA76-44E8-AF0A-C017ECEAF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906889"/>
            <a:ext cx="74883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Find an appropriate thickness of the Al plate, </a:t>
            </a:r>
            <a:b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which can fully stop electrons (check by a 1-mm step)</a:t>
            </a:r>
          </a:p>
        </p:txBody>
      </p:sp>
      <p:sp>
        <p:nvSpPr>
          <p:cNvPr id="98" name="テキスト ボックス 10">
            <a:extLst>
              <a:ext uri="{FF2B5EF4-FFF2-40B4-BE49-F238E27FC236}">
                <a16:creationId xmlns:a16="http://schemas.microsoft.com/office/drawing/2014/main" id="{C84E1CB0-8FB7-46EB-8A95-BFC8D59B7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913" y="5440363"/>
            <a:ext cx="52720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fluence (</a:t>
            </a:r>
            <a:r>
              <a:rPr lang="en-US" altLang="ja-JP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track.eps</a:t>
            </a:r>
            <a:r>
              <a:rPr lang="en-US" altLang="ja-JP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</a:t>
            </a:r>
            <a:r>
              <a:rPr lang="en-US" altLang="ja-JP" sz="2400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ja-JP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page)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mm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thick enough!</a:t>
            </a:r>
          </a:p>
        </p:txBody>
      </p:sp>
      <p:sp>
        <p:nvSpPr>
          <p:cNvPr id="8203" name="Text Box 1031">
            <a:extLst>
              <a:ext uri="{FF2B5EF4-FFF2-40B4-BE49-F238E27FC236}">
                <a16:creationId xmlns:a16="http://schemas.microsoft.com/office/drawing/2014/main" id="{56B655A4-A55A-49BD-BB73-3F6F98328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2105025"/>
            <a:ext cx="3384550" cy="16843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Tahoma" panose="020B0604030504040204" pitchFamily="34" charset="0"/>
              </a:rPr>
              <a:t>[ S u r f a c 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Tahoma" panose="020B0604030504040204" pitchFamily="34" charset="0"/>
              </a:rPr>
              <a:t>set: c1[</a:t>
            </a:r>
            <a:r>
              <a:rPr lang="en-US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0.1</a:t>
            </a:r>
            <a:r>
              <a:rPr lang="en-US" altLang="ja-JP" sz="1400">
                <a:latin typeface="Tahoma" panose="020B0604030504040204" pitchFamily="34" charset="0"/>
              </a:rPr>
              <a:t>]  $ Thickness of Target (cm)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Tahoma" panose="020B0604030504040204" pitchFamily="34" charset="0"/>
              </a:rPr>
              <a:t> 1            pz     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Tahoma" panose="020B0604030504040204" pitchFamily="34" charset="0"/>
              </a:rPr>
              <a:t> 2            pz      c1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Tahoma" panose="020B0604030504040204" pitchFamily="34" charset="0"/>
              </a:rPr>
              <a:t> 3            pz    50.0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Tahoma" panose="020B0604030504040204" pitchFamily="34" charset="0"/>
              </a:rPr>
              <a:t> 11           cz     5.0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Tahoma" panose="020B0604030504040204" pitchFamily="34" charset="0"/>
              </a:rPr>
              <a:t> 999          so   100.0</a:t>
            </a:r>
            <a:endParaRPr lang="pt-BR" altLang="ja-JP" sz="14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25145FC-600D-4713-9D71-735E01701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9050"/>
            <a:ext cx="8693150" cy="838200"/>
          </a:xfrm>
        </p:spPr>
        <p:txBody>
          <a:bodyPr/>
          <a:lstStyle/>
          <a:p>
            <a:pPr eaLnBrk="1" hangingPunct="1"/>
            <a:r>
              <a:rPr lang="en-US" altLang="ja-JP" sz="4800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  <a:r>
              <a:rPr lang="ja-JP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ja-JP" sz="4800" dirty="0">
                <a:latin typeface="Arial" panose="020B0604020202020204" pitchFamily="34" charset="0"/>
                <a:cs typeface="Arial" panose="020B0604020202020204" pitchFamily="34" charset="0"/>
              </a:rPr>
              <a:t>Change Tally Region</a:t>
            </a:r>
            <a:endParaRPr lang="ja-JP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2ACC97CA-810B-4B2E-ACCD-2FCE513C1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Step 3</a:t>
            </a:r>
          </a:p>
        </p:txBody>
      </p:sp>
      <p:sp>
        <p:nvSpPr>
          <p:cNvPr id="9223" name="正方形/長方形 1">
            <a:extLst>
              <a:ext uri="{FF2B5EF4-FFF2-40B4-BE49-F238E27FC236}">
                <a16:creationId xmlns:a16="http://schemas.microsoft.com/office/drawing/2014/main" id="{96661921-832C-4AD9-B21F-7ED8874D1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1277938"/>
            <a:ext cx="6892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thickness (c1) should be 0.3 cm</a:t>
            </a:r>
          </a:p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Tally from -c1 to +c1 cm for X&amp;Y directions</a:t>
            </a:r>
          </a:p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Tally from 0 to c1*2 cm for Z direction</a:t>
            </a:r>
          </a:p>
        </p:txBody>
      </p:sp>
      <p:sp>
        <p:nvSpPr>
          <p:cNvPr id="9224" name="Text Box 1031">
            <a:extLst>
              <a:ext uri="{FF2B5EF4-FFF2-40B4-BE49-F238E27FC236}">
                <a16:creationId xmlns:a16="http://schemas.microsoft.com/office/drawing/2014/main" id="{511DB1A9-11A6-4DA1-AF9F-7F6D650CB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528888"/>
            <a:ext cx="1585912" cy="33702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[ T - T r a c k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title = Track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mesh =  xyz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x-type =    2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xmin =  </a:t>
            </a: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-1.5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xmax =   </a:t>
            </a: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1.5</a:t>
            </a:r>
            <a:r>
              <a:rPr lang="pt-BR" altLang="ja-JP" sz="1400">
                <a:latin typeface="Tahoma" panose="020B0604030504040204" pitchFamily="34" charset="0"/>
              </a:rPr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nx =   50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y-type =    2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ymin =  </a:t>
            </a: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-1.5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ymax =   </a:t>
            </a: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1.5</a:t>
            </a:r>
            <a:r>
              <a:rPr lang="pt-BR" altLang="ja-JP" sz="1400">
                <a:latin typeface="Tahoma" panose="020B0604030504040204" pitchFamily="34" charset="0"/>
              </a:rPr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ny =    1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z-type =    2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zmin =   0.0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zmax =   </a:t>
            </a:r>
            <a:r>
              <a:rPr lang="pt-BR" altLang="ja-JP" sz="1400">
                <a:solidFill>
                  <a:srgbClr val="FF0000"/>
                </a:solidFill>
                <a:latin typeface="Tahoma" panose="020B0604030504040204" pitchFamily="34" charset="0"/>
              </a:rPr>
              <a:t>3.0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latin typeface="Tahoma" panose="020B0604030504040204" pitchFamily="34" charset="0"/>
              </a:rPr>
              <a:t>  nz =   90 </a:t>
            </a:r>
          </a:p>
        </p:txBody>
      </p:sp>
      <p:sp>
        <p:nvSpPr>
          <p:cNvPr id="9225" name="テキスト ボックス 10">
            <a:extLst>
              <a:ext uri="{FF2B5EF4-FFF2-40B4-BE49-F238E27FC236}">
                <a16:creationId xmlns:a16="http://schemas.microsoft.com/office/drawing/2014/main" id="{AEE0E229-511D-41A3-BAE0-36F271B3E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35025"/>
            <a:ext cx="9029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see the fluence distribution inside the target in more detail!</a:t>
            </a:r>
          </a:p>
        </p:txBody>
      </p:sp>
      <p:sp>
        <p:nvSpPr>
          <p:cNvPr id="15" name="テキスト ボックス 10">
            <a:extLst>
              <a:ext uri="{FF2B5EF4-FFF2-40B4-BE49-F238E27FC236}">
                <a16:creationId xmlns:a16="http://schemas.microsoft.com/office/drawing/2014/main" id="{3CC65732-BD04-42C0-B065-0FA3827E4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5480050"/>
            <a:ext cx="464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fluence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Stopped close to the distal edge</a:t>
            </a:r>
          </a:p>
        </p:txBody>
      </p:sp>
      <p:sp>
        <p:nvSpPr>
          <p:cNvPr id="16" name="テキスト ボックス 10">
            <a:extLst>
              <a:ext uri="{FF2B5EF4-FFF2-40B4-BE49-F238E27FC236}">
                <a16:creationId xmlns:a16="http://schemas.microsoft.com/office/drawing/2014/main" id="{59C83657-0B17-439B-B3F4-8AEBCF6AB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725" y="5518150"/>
            <a:ext cx="2238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 fluence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Penetrated</a:t>
            </a:r>
          </a:p>
        </p:txBody>
      </p:sp>
      <p:pic>
        <p:nvPicPr>
          <p:cNvPr id="13324" name="図 1">
            <a:extLst>
              <a:ext uri="{FF2B5EF4-FFF2-40B4-BE49-F238E27FC236}">
                <a16:creationId xmlns:a16="http://schemas.microsoft.com/office/drawing/2014/main" id="{BF20398B-7A93-4263-8494-B033C41D8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2593975"/>
            <a:ext cx="356711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図 4">
            <a:extLst>
              <a:ext uri="{FF2B5EF4-FFF2-40B4-BE49-F238E27FC236}">
                <a16:creationId xmlns:a16="http://schemas.microsoft.com/office/drawing/2014/main" id="{47DE3E59-6B82-4433-B29B-88897D737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579688"/>
            <a:ext cx="358775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0058EE9-FA47-4A24-8CF8-311C263A42AC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3429000"/>
            <a:ext cx="800100" cy="2232025"/>
            <a:chOff x="971600" y="3573016"/>
            <a:chExt cx="800634" cy="2232248"/>
          </a:xfrm>
        </p:grpSpPr>
        <p:sp>
          <p:nvSpPr>
            <p:cNvPr id="9231" name="テキスト ボックス 16">
              <a:extLst>
                <a:ext uri="{FF2B5EF4-FFF2-40B4-BE49-F238E27FC236}">
                  <a16:creationId xmlns:a16="http://schemas.microsoft.com/office/drawing/2014/main" id="{6B5B2B19-F4FE-4599-9302-9FD85A7D42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7851" y="3573016"/>
              <a:ext cx="539813" cy="412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5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rgbClr val="FF0000"/>
                  </a:solidFill>
                </a:rPr>
                <a:t>-c1</a:t>
              </a:r>
            </a:p>
            <a:p>
              <a:pPr>
                <a:lnSpc>
                  <a:spcPts val="2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rgbClr val="FF0000"/>
                  </a:solidFill>
                </a:rPr>
                <a:t> c1</a:t>
              </a:r>
              <a:endParaRPr lang="ja-JP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9232" name="テキスト ボックス 17">
              <a:extLst>
                <a:ext uri="{FF2B5EF4-FFF2-40B4-BE49-F238E27FC236}">
                  <a16:creationId xmlns:a16="http://schemas.microsoft.com/office/drawing/2014/main" id="{CDB71F01-D637-49AB-A3B2-A33E2C4C2C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600" y="4392106"/>
              <a:ext cx="648072" cy="477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rgbClr val="FF0000"/>
                  </a:solidFill>
                </a:rPr>
                <a:t>-c1 </a:t>
              </a:r>
            </a:p>
            <a:p>
              <a:pPr>
                <a:lnSpc>
                  <a:spcPts val="15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rgbClr val="FF0000"/>
                  </a:solidFill>
                </a:rPr>
                <a:t> c1 </a:t>
              </a:r>
              <a:endParaRPr lang="ja-JP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9233" name="テキスト ボックス 18">
              <a:extLst>
                <a:ext uri="{FF2B5EF4-FFF2-40B4-BE49-F238E27FC236}">
                  <a16:creationId xmlns:a16="http://schemas.microsoft.com/office/drawing/2014/main" id="{B98A9647-282A-481A-A9CC-05928F9E72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5616" y="5456451"/>
              <a:ext cx="656618" cy="348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rgbClr val="FF0000"/>
                  </a:solidFill>
                </a:rPr>
                <a:t>c1*2</a:t>
              </a:r>
              <a:endParaRPr lang="ja-JP" altLang="en-US" sz="18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92C1CE17-89EE-4134-9B19-411E1F2BC3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0" t="1383" r="6918" b="1213"/>
          <a:stretch/>
        </p:blipFill>
        <p:spPr>
          <a:xfrm>
            <a:off x="76200" y="1274565"/>
            <a:ext cx="4535488" cy="3137098"/>
          </a:xfrm>
          <a:prstGeom prst="rect">
            <a:avLst/>
          </a:prstGeom>
        </p:spPr>
      </p:pic>
      <p:sp>
        <p:nvSpPr>
          <p:cNvPr id="10246" name="Text Box 6">
            <a:extLst>
              <a:ext uri="{FF2B5EF4-FFF2-40B4-BE49-F238E27FC236}">
                <a16:creationId xmlns:a16="http://schemas.microsoft.com/office/drawing/2014/main" id="{F8C96F2E-8D0B-45C0-8573-ECD11B36B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anose="020B0604030504040204" pitchFamily="34" charset="0"/>
              </a:rPr>
              <a:t>Step 3</a:t>
            </a:r>
          </a:p>
        </p:txBody>
      </p:sp>
      <p:sp>
        <p:nvSpPr>
          <p:cNvPr id="10247" name="テキスト ボックス 10">
            <a:extLst>
              <a:ext uri="{FF2B5EF4-FFF2-40B4-BE49-F238E27FC236}">
                <a16:creationId xmlns:a16="http://schemas.microsoft.com/office/drawing/2014/main" id="{CEECEE48-41ED-4137-9718-9EA3DF002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4338638"/>
            <a:ext cx="3676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fluence behind the target</a:t>
            </a:r>
            <a:r>
              <a:rPr lang="ja-JP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cross.eps</a:t>
            </a:r>
            <a:r>
              <a:rPr lang="ja-JP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ja-JP" sz="2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8" name="テキスト ボックス 10">
            <a:extLst>
              <a:ext uri="{FF2B5EF4-FFF2-40B4-BE49-F238E27FC236}">
                <a16:creationId xmlns:a16="http://schemas.microsoft.com/office/drawing/2014/main" id="{C6B92182-DE3F-4CA5-9CA6-351F8528D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78425"/>
            <a:ext cx="4211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Photons with energies from 10 keV to 500 keV escape</a:t>
            </a:r>
          </a:p>
        </p:txBody>
      </p:sp>
      <p:sp>
        <p:nvSpPr>
          <p:cNvPr id="4" name="右矢印 3">
            <a:extLst>
              <a:ext uri="{FF2B5EF4-FFF2-40B4-BE49-F238E27FC236}">
                <a16:creationId xmlns:a16="http://schemas.microsoft.com/office/drawing/2014/main" id="{9252D513-235E-43F9-A655-B5D1F434D5AA}"/>
              </a:ext>
            </a:extLst>
          </p:cNvPr>
          <p:cNvSpPr/>
          <p:nvPr/>
        </p:nvSpPr>
        <p:spPr>
          <a:xfrm>
            <a:off x="3635375" y="1054100"/>
            <a:ext cx="1628775" cy="1343025"/>
          </a:xfrm>
          <a:prstGeom prst="rightArrow">
            <a:avLst>
              <a:gd name="adj1" fmla="val 54750"/>
              <a:gd name="adj2" fmla="val 199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ja-JP" dirty="0">
                <a:solidFill>
                  <a:srgbClr val="FFFF00"/>
                </a:solidFill>
              </a:rPr>
              <a:t>Integrated value?</a:t>
            </a:r>
            <a:endParaRPr lang="ja-JP" altLang="en-US" dirty="0">
              <a:solidFill>
                <a:srgbClr val="FFFF00"/>
              </a:solidFill>
            </a:endParaRPr>
          </a:p>
        </p:txBody>
      </p:sp>
      <p:sp>
        <p:nvSpPr>
          <p:cNvPr id="10250" name="テキスト ボックス 10">
            <a:extLst>
              <a:ext uri="{FF2B5EF4-FFF2-40B4-BE49-F238E27FC236}">
                <a16:creationId xmlns:a16="http://schemas.microsoft.com/office/drawing/2014/main" id="{0EBC4C56-27A8-420F-8D7E-0C5255607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4150" y="1158875"/>
            <a:ext cx="37385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Arial" panose="020B0604020202020204" pitchFamily="34" charset="0"/>
                <a:cs typeface="Arial" panose="020B0604020202020204" pitchFamily="34" charset="0"/>
              </a:rPr>
              <a:t>You can find the integrated fluence per source at ”# sum over” at the 70 line of cross.out</a:t>
            </a:r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6AC6E2FC-1D1B-4792-8E62-4F87E5CA2680}"/>
              </a:ext>
            </a:extLst>
          </p:cNvPr>
          <p:cNvSpPr/>
          <p:nvPr/>
        </p:nvSpPr>
        <p:spPr>
          <a:xfrm flipV="1">
            <a:off x="6232525" y="3500438"/>
            <a:ext cx="936625" cy="26987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0252" name="テキスト ボックス 10">
            <a:extLst>
              <a:ext uri="{FF2B5EF4-FFF2-40B4-BE49-F238E27FC236}">
                <a16:creationId xmlns:a16="http://schemas.microsoft.com/office/drawing/2014/main" id="{FB3166CF-63AD-4A17-8DA7-74207B8E5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4575" y="3830638"/>
            <a:ext cx="4017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0.024 photons/incident electron escape from the aluminum plate</a:t>
            </a:r>
          </a:p>
        </p:txBody>
      </p:sp>
      <p:sp>
        <p:nvSpPr>
          <p:cNvPr id="18" name="二等辺三角形 17">
            <a:extLst>
              <a:ext uri="{FF2B5EF4-FFF2-40B4-BE49-F238E27FC236}">
                <a16:creationId xmlns:a16="http://schemas.microsoft.com/office/drawing/2014/main" id="{1C6759E8-875B-41AC-A15D-118B04A95BAB}"/>
              </a:ext>
            </a:extLst>
          </p:cNvPr>
          <p:cNvSpPr/>
          <p:nvPr/>
        </p:nvSpPr>
        <p:spPr>
          <a:xfrm flipV="1">
            <a:off x="6253163" y="4579938"/>
            <a:ext cx="936625" cy="26987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0254" name="テキスト ボックス 10">
            <a:extLst>
              <a:ext uri="{FF2B5EF4-FFF2-40B4-BE49-F238E27FC236}">
                <a16:creationId xmlns:a16="http://schemas.microsoft.com/office/drawing/2014/main" id="{1E8E11FA-529F-44E2-9A0B-3E68F409B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526" y="4910138"/>
            <a:ext cx="456723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aluminum plate, which is thick enough to stop </a:t>
            </a:r>
            <a:r>
              <a:rPr lang="el-GR" altLang="ja-JP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ja-JP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-ray, is not thick enough to stop secondary photons!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E448F52-4A11-41F9-A77C-7CF68093A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19050"/>
            <a:ext cx="89249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4800" kern="0" dirty="0">
                <a:latin typeface="Arial" charset="0"/>
                <a:cs typeface="Arial" charset="0"/>
              </a:rPr>
              <a:t>Check Energy Spectrum</a:t>
            </a:r>
            <a:endParaRPr lang="ja-JP" altLang="en-US" sz="4800" kern="0" dirty="0">
              <a:latin typeface="Arial" charset="0"/>
              <a:cs typeface="Arial" charset="0"/>
            </a:endParaRPr>
          </a:p>
        </p:txBody>
      </p:sp>
      <p:sp>
        <p:nvSpPr>
          <p:cNvPr id="10256" name="正方形/長方形 12">
            <a:extLst>
              <a:ext uri="{FF2B5EF4-FFF2-40B4-BE49-F238E27FC236}">
                <a16:creationId xmlns:a16="http://schemas.microsoft.com/office/drawing/2014/main" id="{230612A7-7295-4B36-8427-ACA09A1B2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513" y="2493963"/>
            <a:ext cx="4140200" cy="83099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ja-JP" sz="16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         photon...        electron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#   sum over   2.4091E-02     0.0000E+00</a:t>
            </a:r>
            <a:endParaRPr lang="en-US" altLang="ja-JP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50922</TotalTime>
  <Words>1853</Words>
  <Application>Microsoft Office PowerPoint</Application>
  <PresentationFormat>画面に合わせる (4:3)</PresentationFormat>
  <Paragraphs>297</Paragraphs>
  <Slides>19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30" baseType="lpstr">
      <vt:lpstr>ＭＳ Ｐゴシック</vt:lpstr>
      <vt:lpstr>Arial</vt:lpstr>
      <vt:lpstr>Arial Black</vt:lpstr>
      <vt:lpstr>Calibri</vt:lpstr>
      <vt:lpstr>Cambria</vt:lpstr>
      <vt:lpstr>Cambria Math</vt:lpstr>
      <vt:lpstr>Symbol</vt:lpstr>
      <vt:lpstr>Tahoma</vt:lpstr>
      <vt:lpstr>Times New Roman</vt:lpstr>
      <vt:lpstr>Wingdings</vt:lpstr>
      <vt:lpstr>標準デザイン</vt:lpstr>
      <vt:lpstr>PowerPoint プレゼンテーション</vt:lpstr>
      <vt:lpstr>PowerPoint プレゼンテーション</vt:lpstr>
      <vt:lpstr>Check Range.inp</vt:lpstr>
      <vt:lpstr>Source with Energy Distribution</vt:lpstr>
      <vt:lpstr>PowerPoint プレゼンテーション</vt:lpstr>
      <vt:lpstr>Step 1：Change Source</vt:lpstr>
      <vt:lpstr>Step 2: Change the Thickness</vt:lpstr>
      <vt:lpstr>Step 3：Change Tally Region</vt:lpstr>
      <vt:lpstr>PowerPoint プレゼンテーション</vt:lpstr>
      <vt:lpstr>Step 4: How about α particles?</vt:lpstr>
      <vt:lpstr>Step 5: Change Geometry</vt:lpstr>
      <vt:lpstr>Step 6: How about γ-rays?</vt:lpstr>
      <vt:lpstr>Step 7: Find an appropriate thickness</vt:lpstr>
      <vt:lpstr>Step 8: Consider Statistical Uncertainty</vt:lpstr>
      <vt:lpstr>Step 9: How about neutrons?</vt:lpstr>
      <vt:lpstr>Step 10: Shielding material for neutrons</vt:lpstr>
      <vt:lpstr>PowerPoint プレゼンテーション</vt:lpstr>
      <vt:lpstr>PowerPoint プレゼンテーション</vt:lpstr>
      <vt:lpstr>PowerPoint プレゼンテーション</vt:lpstr>
    </vt:vector>
  </TitlesOfParts>
  <Company>だいきょーど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PHITS</dc:title>
  <dc:creator>のりひろ</dc:creator>
  <cp:lastModifiedBy>達彦 佐藤</cp:lastModifiedBy>
  <cp:revision>1304</cp:revision>
  <dcterms:created xsi:type="dcterms:W3CDTF">2010-07-09T05:14:57Z</dcterms:created>
  <dcterms:modified xsi:type="dcterms:W3CDTF">2022-03-24T09:00:19Z</dcterms:modified>
</cp:coreProperties>
</file>