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259" r:id="rId3"/>
    <p:sldId id="379" r:id="rId4"/>
    <p:sldId id="476" r:id="rId5"/>
    <p:sldId id="512" r:id="rId6"/>
    <p:sldId id="283" r:id="rId7"/>
    <p:sldId id="342" r:id="rId8"/>
    <p:sldId id="389" r:id="rId9"/>
    <p:sldId id="440" r:id="rId10"/>
    <p:sldId id="477" r:id="rId11"/>
    <p:sldId id="284" r:id="rId12"/>
    <p:sldId id="484" r:id="rId13"/>
    <p:sldId id="483" r:id="rId14"/>
    <p:sldId id="448" r:id="rId15"/>
    <p:sldId id="442" r:id="rId16"/>
    <p:sldId id="478" r:id="rId17"/>
    <p:sldId id="435" r:id="rId18"/>
    <p:sldId id="436" r:id="rId19"/>
    <p:sldId id="485" r:id="rId20"/>
    <p:sldId id="446" r:id="rId21"/>
    <p:sldId id="425" r:id="rId22"/>
    <p:sldId id="479" r:id="rId23"/>
    <p:sldId id="416" r:id="rId24"/>
    <p:sldId id="414" r:id="rId25"/>
    <p:sldId id="449" r:id="rId26"/>
    <p:sldId id="451" r:id="rId27"/>
    <p:sldId id="452" r:id="rId28"/>
    <p:sldId id="526" r:id="rId29"/>
    <p:sldId id="262" r:id="rId30"/>
    <p:sldId id="453" r:id="rId31"/>
    <p:sldId id="513" r:id="rId32"/>
    <p:sldId id="519" r:id="rId33"/>
    <p:sldId id="520" r:id="rId34"/>
    <p:sldId id="506" r:id="rId35"/>
    <p:sldId id="518" r:id="rId36"/>
    <p:sldId id="504" r:id="rId37"/>
    <p:sldId id="514" r:id="rId38"/>
    <p:sldId id="515" r:id="rId39"/>
    <p:sldId id="516" r:id="rId40"/>
    <p:sldId id="517" r:id="rId41"/>
    <p:sldId id="503" r:id="rId42"/>
    <p:sldId id="488" r:id="rId43"/>
    <p:sldId id="393" r:id="rId44"/>
    <p:sldId id="500" r:id="rId45"/>
    <p:sldId id="524" r:id="rId46"/>
    <p:sldId id="492" r:id="rId47"/>
    <p:sldId id="493" r:id="rId48"/>
    <p:sldId id="501" r:id="rId49"/>
    <p:sldId id="502" r:id="rId50"/>
    <p:sldId id="482" r:id="rId51"/>
    <p:sldId id="521" r:id="rId52"/>
    <p:sldId id="387" r:id="rId53"/>
    <p:sldId id="388" r:id="rId54"/>
    <p:sldId id="347" r:id="rId55"/>
    <p:sldId id="420" r:id="rId56"/>
    <p:sldId id="494" r:id="rId57"/>
    <p:sldId id="522" r:id="rId58"/>
    <p:sldId id="496" r:id="rId59"/>
    <p:sldId id="523" r:id="rId60"/>
    <p:sldId id="475" r:id="rId61"/>
    <p:sldId id="358" r:id="rId62"/>
    <p:sldId id="380" r:id="rId63"/>
    <p:sldId id="381" r:id="rId64"/>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9" autoAdjust="0"/>
    <p:restoredTop sz="81897" autoAdjust="0"/>
  </p:normalViewPr>
  <p:slideViewPr>
    <p:cSldViewPr>
      <p:cViewPr varScale="1">
        <p:scale>
          <a:sx n="114" d="100"/>
          <a:sy n="114" d="100"/>
        </p:scale>
        <p:origin x="1464" y="36"/>
      </p:cViewPr>
      <p:guideLst>
        <p:guide orient="horz" pos="2160"/>
        <p:guide pos="2880"/>
      </p:guideLst>
    </p:cSldViewPr>
  </p:slideViewPr>
  <p:notesTextViewPr>
    <p:cViewPr>
      <p:scale>
        <a:sx n="3" d="2"/>
        <a:sy n="3" d="2"/>
      </p:scale>
      <p:origin x="0" y="0"/>
    </p:cViewPr>
  </p:notesTextViewPr>
  <p:sorterViewPr>
    <p:cViewPr>
      <p:scale>
        <a:sx n="100" d="100"/>
        <a:sy n="100" d="100"/>
      </p:scale>
      <p:origin x="0" y="90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853C153-55B4-465A-8D8D-74CC6FA4CD96}" type="datetimeFigureOut">
              <a:rPr lang="ja-JP" altLang="en-US"/>
              <a:pPr>
                <a:defRPr/>
              </a:pPr>
              <a:t>2022/3/25</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AAC98F-0A39-43F3-8C03-F193CBB5F763}" type="slidenum">
              <a:rPr lang="ja-JP" altLang="en-US"/>
              <a:pPr>
                <a:defRPr/>
              </a:pPr>
              <a:t>‹#›</a:t>
            </a:fld>
            <a:endParaRPr lang="ja-JP" altLang="en-US"/>
          </a:p>
        </p:txBody>
      </p:sp>
    </p:spTree>
    <p:extLst>
      <p:ext uri="{BB962C8B-B14F-4D97-AF65-F5344CB8AC3E}">
        <p14:creationId xmlns:p14="http://schemas.microsoft.com/office/powerpoint/2010/main" val="393501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36688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54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F79B286-A32E-4EF4-BA06-5C6D81052845}" type="slidenum">
              <a:rPr lang="ja-JP" altLang="en-US" smtClean="0"/>
              <a:pPr>
                <a:spcBef>
                  <a:spcPct val="0"/>
                </a:spcBef>
              </a:pPr>
              <a:t>19</a:t>
            </a:fld>
            <a:endParaRPr lang="ja-JP" altLang="en-US"/>
          </a:p>
        </p:txBody>
      </p:sp>
    </p:spTree>
    <p:extLst>
      <p:ext uri="{BB962C8B-B14F-4D97-AF65-F5344CB8AC3E}">
        <p14:creationId xmlns:p14="http://schemas.microsoft.com/office/powerpoint/2010/main" val="255172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35660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82420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126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42950" indent="-285750">
              <a:defRPr kumimoji="1">
                <a:solidFill>
                  <a:schemeClr val="tx1"/>
                </a:solidFill>
                <a:latin typeface="Times New Roman" panose="02020603050405020304" pitchFamily="18" charset="0"/>
                <a:ea typeface="ＭＳ Ｐゴシック" panose="020B0600070205080204" pitchFamily="50" charset="-128"/>
              </a:defRPr>
            </a:lvl2pPr>
            <a:lvl3pPr marL="1143000" indent="-228600">
              <a:defRPr kumimoji="1">
                <a:solidFill>
                  <a:schemeClr val="tx1"/>
                </a:solidFill>
                <a:latin typeface="Times New Roman" panose="02020603050405020304" pitchFamily="18" charset="0"/>
                <a:ea typeface="ＭＳ Ｐゴシック" panose="020B0600070205080204" pitchFamily="50" charset="-128"/>
              </a:defRPr>
            </a:lvl3pPr>
            <a:lvl4pPr marL="1600200" indent="-228600">
              <a:defRPr kumimoji="1">
                <a:solidFill>
                  <a:schemeClr val="tx1"/>
                </a:solidFill>
                <a:latin typeface="Times New Roman" panose="02020603050405020304" pitchFamily="18" charset="0"/>
                <a:ea typeface="ＭＳ Ｐゴシック" panose="020B0600070205080204" pitchFamily="50" charset="-128"/>
              </a:defRPr>
            </a:lvl4pPr>
            <a:lvl5pPr marL="2057400" indent="-22860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89178019-CB45-4482-A3E1-D6D99BD1A1EE}" type="slidenum">
              <a:rPr lang="ja-JP" altLang="en-US" smtClean="0">
                <a:latin typeface="Calibri" panose="020F0502020204030204" pitchFamily="34" charset="0"/>
              </a:rPr>
              <a:pPr/>
              <a:t>23</a:t>
            </a:fld>
            <a:endParaRPr lang="ja-JP" altLang="en-US">
              <a:latin typeface="Calibri" panose="020F0502020204030204" pitchFamily="34" charset="0"/>
            </a:endParaRPr>
          </a:p>
        </p:txBody>
      </p:sp>
    </p:spTree>
    <p:extLst>
      <p:ext uri="{BB962C8B-B14F-4D97-AF65-F5344CB8AC3E}">
        <p14:creationId xmlns:p14="http://schemas.microsoft.com/office/powerpoint/2010/main" val="186316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98020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259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42950" indent="-285750">
              <a:defRPr kumimoji="1">
                <a:solidFill>
                  <a:schemeClr val="tx1"/>
                </a:solidFill>
                <a:latin typeface="Times New Roman" panose="02020603050405020304" pitchFamily="18" charset="0"/>
                <a:ea typeface="ＭＳ Ｐゴシック" panose="020B0600070205080204" pitchFamily="50" charset="-128"/>
              </a:defRPr>
            </a:lvl2pPr>
            <a:lvl3pPr marL="1143000" indent="-228600">
              <a:defRPr kumimoji="1">
                <a:solidFill>
                  <a:schemeClr val="tx1"/>
                </a:solidFill>
                <a:latin typeface="Times New Roman" panose="02020603050405020304" pitchFamily="18" charset="0"/>
                <a:ea typeface="ＭＳ Ｐゴシック" panose="020B0600070205080204" pitchFamily="50" charset="-128"/>
              </a:defRPr>
            </a:lvl3pPr>
            <a:lvl4pPr marL="1600200" indent="-228600">
              <a:defRPr kumimoji="1">
                <a:solidFill>
                  <a:schemeClr val="tx1"/>
                </a:solidFill>
                <a:latin typeface="Times New Roman" panose="02020603050405020304" pitchFamily="18" charset="0"/>
                <a:ea typeface="ＭＳ Ｐゴシック" panose="020B0600070205080204" pitchFamily="50" charset="-128"/>
              </a:defRPr>
            </a:lvl4pPr>
            <a:lvl5pPr marL="2057400" indent="-22860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7B1631A4-2E86-43D0-B59A-6D4AE674579C}" type="slidenum">
              <a:rPr lang="ja-JP" altLang="en-US" smtClean="0">
                <a:latin typeface="Calibri" panose="020F0502020204030204" pitchFamily="34" charset="0"/>
              </a:rPr>
              <a:pPr/>
              <a:t>35</a:t>
            </a:fld>
            <a:endParaRPr lang="ja-JP" altLang="en-US">
              <a:latin typeface="Calibri" panose="020F0502020204030204" pitchFamily="34" charset="0"/>
            </a:endParaRPr>
          </a:p>
        </p:txBody>
      </p:sp>
    </p:spTree>
    <p:extLst>
      <p:ext uri="{BB962C8B-B14F-4D97-AF65-F5344CB8AC3E}">
        <p14:creationId xmlns:p14="http://schemas.microsoft.com/office/powerpoint/2010/main" val="43427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42117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6AAC98F-0A39-43F3-8C03-F193CBB5F763}" type="slidenum">
              <a:rPr lang="ja-JP" altLang="en-US" smtClean="0"/>
              <a:pPr>
                <a:defRPr/>
              </a:pPr>
              <a:t>46</a:t>
            </a:fld>
            <a:endParaRPr lang="ja-JP" altLang="en-US"/>
          </a:p>
        </p:txBody>
      </p:sp>
    </p:spTree>
    <p:extLst>
      <p:ext uri="{BB962C8B-B14F-4D97-AF65-F5344CB8AC3E}">
        <p14:creationId xmlns:p14="http://schemas.microsoft.com/office/powerpoint/2010/main" val="245828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64296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58920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48362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《休憩はさむ》</a:t>
            </a:r>
          </a:p>
          <a:p>
            <a:pPr eaLnBrk="1" hangingPunct="1"/>
            <a:r>
              <a:rPr lang="ja-JP" altLang="en-US"/>
              <a:t>まとめ</a:t>
            </a:r>
          </a:p>
          <a:p>
            <a:pPr eaLnBrk="1" hangingPunct="1"/>
            <a:endParaRPr lang="ja-JP" altLang="en-US"/>
          </a:p>
        </p:txBody>
      </p:sp>
    </p:spTree>
    <p:extLst>
      <p:ext uri="{BB962C8B-B14F-4D97-AF65-F5344CB8AC3E}">
        <p14:creationId xmlns:p14="http://schemas.microsoft.com/office/powerpoint/2010/main" val="276520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宿題（3次元体系）</a:t>
            </a:r>
          </a:p>
        </p:txBody>
      </p:sp>
    </p:spTree>
    <p:extLst>
      <p:ext uri="{BB962C8B-B14F-4D97-AF65-F5344CB8AC3E}">
        <p14:creationId xmlns:p14="http://schemas.microsoft.com/office/powerpoint/2010/main" val="129157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414521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72422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9581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27573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7297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95022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13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50B0E7D-5A42-4612-8CF1-C281F80BE70A}" type="slidenum">
              <a:rPr lang="ja-JP" altLang="en-US" smtClean="0"/>
              <a:pPr>
                <a:spcBef>
                  <a:spcPct val="0"/>
                </a:spcBef>
              </a:pPr>
              <a:t>17</a:t>
            </a:fld>
            <a:endParaRPr lang="ja-JP" altLang="en-US"/>
          </a:p>
        </p:txBody>
      </p:sp>
    </p:spTree>
    <p:extLst>
      <p:ext uri="{BB962C8B-B14F-4D97-AF65-F5344CB8AC3E}">
        <p14:creationId xmlns:p14="http://schemas.microsoft.com/office/powerpoint/2010/main" val="177136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34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993CD35-A970-447B-8DDD-35E19EB94811}" type="slidenum">
              <a:rPr lang="ja-JP" altLang="en-US" smtClean="0"/>
              <a:pPr>
                <a:spcBef>
                  <a:spcPct val="0"/>
                </a:spcBef>
              </a:pPr>
              <a:t>18</a:t>
            </a:fld>
            <a:endParaRPr lang="ja-JP" altLang="en-US"/>
          </a:p>
        </p:txBody>
      </p:sp>
    </p:spTree>
    <p:extLst>
      <p:ext uri="{BB962C8B-B14F-4D97-AF65-F5344CB8AC3E}">
        <p14:creationId xmlns:p14="http://schemas.microsoft.com/office/powerpoint/2010/main" val="235065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52220409-1F22-48F8-A352-F7C789EE20DE}" type="slidenum">
              <a:rPr lang="en-US" altLang="ja-JP"/>
              <a:pPr>
                <a:defRPr/>
              </a:pPr>
              <a:t>‹#›</a:t>
            </a:fld>
            <a:endParaRPr lang="en-US" altLang="ja-JP"/>
          </a:p>
        </p:txBody>
      </p:sp>
    </p:spTree>
    <p:extLst>
      <p:ext uri="{BB962C8B-B14F-4D97-AF65-F5344CB8AC3E}">
        <p14:creationId xmlns:p14="http://schemas.microsoft.com/office/powerpoint/2010/main" val="261452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C01A7DDD-9DD7-47A3-A740-82A6119F556D}" type="slidenum">
              <a:rPr lang="en-US" altLang="ja-JP"/>
              <a:pPr>
                <a:defRPr/>
              </a:pPr>
              <a:t>‹#›</a:t>
            </a:fld>
            <a:endParaRPr lang="en-US" altLang="ja-JP"/>
          </a:p>
        </p:txBody>
      </p:sp>
    </p:spTree>
    <p:extLst>
      <p:ext uri="{BB962C8B-B14F-4D97-AF65-F5344CB8AC3E}">
        <p14:creationId xmlns:p14="http://schemas.microsoft.com/office/powerpoint/2010/main" val="62032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274CC39D-1A05-4BDF-A337-12EF1078FB37}" type="slidenum">
              <a:rPr lang="en-US" altLang="ja-JP"/>
              <a:pPr>
                <a:defRPr/>
              </a:pPr>
              <a:t>‹#›</a:t>
            </a:fld>
            <a:endParaRPr lang="en-US" altLang="ja-JP"/>
          </a:p>
        </p:txBody>
      </p:sp>
    </p:spTree>
    <p:extLst>
      <p:ext uri="{BB962C8B-B14F-4D97-AF65-F5344CB8AC3E}">
        <p14:creationId xmlns:p14="http://schemas.microsoft.com/office/powerpoint/2010/main" val="283488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F7E5EDFC-3CD9-4B47-8415-3913AA73D4F5}" type="slidenum">
              <a:rPr lang="en-US" altLang="ja-JP"/>
              <a:pPr>
                <a:defRPr/>
              </a:pPr>
              <a:t>‹#›</a:t>
            </a:fld>
            <a:endParaRPr lang="en-US" altLang="ja-JP"/>
          </a:p>
        </p:txBody>
      </p:sp>
    </p:spTree>
    <p:extLst>
      <p:ext uri="{BB962C8B-B14F-4D97-AF65-F5344CB8AC3E}">
        <p14:creationId xmlns:p14="http://schemas.microsoft.com/office/powerpoint/2010/main" val="225324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7897B053-B02A-49B3-A9E7-FED44AF5C591}" type="slidenum">
              <a:rPr lang="en-US" altLang="ja-JP"/>
              <a:pPr>
                <a:defRPr/>
              </a:pPr>
              <a:t>‹#›</a:t>
            </a:fld>
            <a:endParaRPr lang="en-US" altLang="ja-JP"/>
          </a:p>
        </p:txBody>
      </p:sp>
    </p:spTree>
    <p:extLst>
      <p:ext uri="{BB962C8B-B14F-4D97-AF65-F5344CB8AC3E}">
        <p14:creationId xmlns:p14="http://schemas.microsoft.com/office/powerpoint/2010/main" val="268882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8806DA26-DB09-4882-9CB4-093C8F0677AA}" type="slidenum">
              <a:rPr lang="en-US" altLang="ja-JP"/>
              <a:pPr>
                <a:defRPr/>
              </a:pPr>
              <a:t>‹#›</a:t>
            </a:fld>
            <a:endParaRPr lang="en-US" altLang="ja-JP"/>
          </a:p>
        </p:txBody>
      </p:sp>
    </p:spTree>
    <p:extLst>
      <p:ext uri="{BB962C8B-B14F-4D97-AF65-F5344CB8AC3E}">
        <p14:creationId xmlns:p14="http://schemas.microsoft.com/office/powerpoint/2010/main" val="369607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33C5ACE4-F7DA-44A3-BAB1-40BFE149404B}" type="slidenum">
              <a:rPr lang="en-US" altLang="ja-JP"/>
              <a:pPr>
                <a:defRPr/>
              </a:pPr>
              <a:t>‹#›</a:t>
            </a:fld>
            <a:endParaRPr lang="en-US" altLang="ja-JP"/>
          </a:p>
        </p:txBody>
      </p:sp>
    </p:spTree>
    <p:extLst>
      <p:ext uri="{BB962C8B-B14F-4D97-AF65-F5344CB8AC3E}">
        <p14:creationId xmlns:p14="http://schemas.microsoft.com/office/powerpoint/2010/main" val="328411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26F8EE3F-1B56-42D3-ABDA-9F510ECAB28B}" type="slidenum">
              <a:rPr lang="en-US" altLang="ja-JP"/>
              <a:pPr>
                <a:defRPr/>
              </a:pPr>
              <a:t>‹#›</a:t>
            </a:fld>
            <a:endParaRPr lang="en-US" altLang="ja-JP"/>
          </a:p>
        </p:txBody>
      </p:sp>
    </p:spTree>
    <p:extLst>
      <p:ext uri="{BB962C8B-B14F-4D97-AF65-F5344CB8AC3E}">
        <p14:creationId xmlns:p14="http://schemas.microsoft.com/office/powerpoint/2010/main" val="418924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1FBB443F-AE1B-40C4-B1C5-949A81874FAF}" type="slidenum">
              <a:rPr lang="en-US" altLang="ja-JP"/>
              <a:pPr>
                <a:defRPr/>
              </a:pPr>
              <a:t>‹#›</a:t>
            </a:fld>
            <a:endParaRPr lang="en-US" altLang="ja-JP"/>
          </a:p>
        </p:txBody>
      </p:sp>
    </p:spTree>
    <p:extLst>
      <p:ext uri="{BB962C8B-B14F-4D97-AF65-F5344CB8AC3E}">
        <p14:creationId xmlns:p14="http://schemas.microsoft.com/office/powerpoint/2010/main" val="392585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AC5B8F0D-CDC3-4BF1-B567-540B8155E8D2}" type="slidenum">
              <a:rPr lang="en-US" altLang="ja-JP"/>
              <a:pPr>
                <a:defRPr/>
              </a:pPr>
              <a:t>‹#›</a:t>
            </a:fld>
            <a:endParaRPr lang="en-US" altLang="ja-JP"/>
          </a:p>
        </p:txBody>
      </p:sp>
    </p:spTree>
    <p:extLst>
      <p:ext uri="{BB962C8B-B14F-4D97-AF65-F5344CB8AC3E}">
        <p14:creationId xmlns:p14="http://schemas.microsoft.com/office/powerpoint/2010/main" val="358407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4363C526-37B3-48E6-A264-8B024CD0DECE}" type="slidenum">
              <a:rPr lang="en-US" altLang="ja-JP"/>
              <a:pPr>
                <a:defRPr/>
              </a:pPr>
              <a:t>‹#›</a:t>
            </a:fld>
            <a:endParaRPr lang="en-US" altLang="ja-JP"/>
          </a:p>
        </p:txBody>
      </p:sp>
    </p:spTree>
    <p:extLst>
      <p:ext uri="{BB962C8B-B14F-4D97-AF65-F5344CB8AC3E}">
        <p14:creationId xmlns:p14="http://schemas.microsoft.com/office/powerpoint/2010/main" val="250772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734800F-B7E1-4FCC-9216-162455567CA9}" type="slidenum">
              <a:rPr lang="en-US" altLang="ja-JP"/>
              <a:pPr>
                <a:defRPr/>
              </a:pPr>
              <a:t>‹#›</a:t>
            </a:fld>
            <a:endParaRPr lang="en-US" altLang="ja-JP"/>
          </a:p>
        </p:txBody>
      </p:sp>
      <p:sp>
        <p:nvSpPr>
          <p:cNvPr id="7" name="Rectangle 5">
            <a:extLst>
              <a:ext uri="{FF2B5EF4-FFF2-40B4-BE49-F238E27FC236}">
                <a16:creationId xmlns:a16="http://schemas.microsoft.com/office/drawing/2014/main" id="{B7667D2F-3718-47B8-ABA3-2C939469C9EC}"/>
              </a:ext>
            </a:extLst>
          </p:cNvPr>
          <p:cNvSpPr>
            <a:spLocks noChangeArrowheads="1"/>
          </p:cNvSpPr>
          <p:nvPr userDrawn="1"/>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 name="Text Box 8">
            <a:extLst>
              <a:ext uri="{FF2B5EF4-FFF2-40B4-BE49-F238E27FC236}">
                <a16:creationId xmlns:a16="http://schemas.microsoft.com/office/drawing/2014/main" id="{A67815BE-BE60-4841-8B97-6F26A5D1559E}"/>
              </a:ext>
            </a:extLst>
          </p:cNvPr>
          <p:cNvSpPr txBox="1">
            <a:spLocks noChangeArrowheads="1"/>
          </p:cNvSpPr>
          <p:nvPr userDrawn="1"/>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AF90131B-4F96-472F-A509-C9EBFAFE72DB}" type="slidenum">
              <a:rPr lang="en-US" altLang="ja-JP" sz="2400">
                <a:latin typeface="Tahoma" panose="020B0604030504040204" pitchFamily="34" charset="0"/>
              </a:rPr>
              <a:pPr algn="ctr" eaLnBrk="1" hangingPunct="1">
                <a:spcBef>
                  <a:spcPct val="50000"/>
                </a:spcBef>
                <a:buFontTx/>
                <a:buNone/>
              </a:pPr>
              <a:t>‹#›</a:t>
            </a:fld>
            <a:endParaRPr lang="en-US" altLang="ja-JP" sz="2400">
              <a:latin typeface="Tahoma" panose="020B0604030504040204" pitchFamily="34" charset="0"/>
            </a:endParaRPr>
          </a:p>
        </p:txBody>
      </p:sp>
      <p:pic>
        <p:nvPicPr>
          <p:cNvPr id="9" name="図 8">
            <a:extLst>
              <a:ext uri="{FF2B5EF4-FFF2-40B4-BE49-F238E27FC236}">
                <a16:creationId xmlns:a16="http://schemas.microsoft.com/office/drawing/2014/main" id="{67DFF844-8181-40E9-A4AD-C411FBAB05B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2" y="6400800"/>
            <a:ext cx="424763" cy="457200"/>
          </a:xfrm>
          <a:prstGeom prst="rect">
            <a:avLst/>
          </a:prstGeom>
        </p:spPr>
      </p:pic>
    </p:spTree>
  </p:cSld>
  <p:clrMap bg1="lt1" tx1="dk1" bg2="lt2" tx2="dk2" accent1="accent1" accent2="accent2" accent3="accent3" accent4="accent4" accent5="accent5" accent6="accent6" hlink="hlink" folHlink="folHlink"/>
  <p:sldLayoutIdLst>
    <p:sldLayoutId id="2147505528" r:id="rId1"/>
    <p:sldLayoutId id="2147505529" r:id="rId2"/>
    <p:sldLayoutId id="2147505530" r:id="rId3"/>
    <p:sldLayoutId id="2147505531" r:id="rId4"/>
    <p:sldLayoutId id="2147505532" r:id="rId5"/>
    <p:sldLayoutId id="2147505533" r:id="rId6"/>
    <p:sldLayoutId id="2147505534" r:id="rId7"/>
    <p:sldLayoutId id="2147505535" r:id="rId8"/>
    <p:sldLayoutId id="2147505536" r:id="rId9"/>
    <p:sldLayoutId id="2147505537" r:id="rId10"/>
    <p:sldLayoutId id="214750553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subTitle" idx="1"/>
          </p:nvPr>
        </p:nvSpPr>
        <p:spPr>
          <a:xfrm>
            <a:off x="419100" y="3435350"/>
            <a:ext cx="8305800" cy="1752600"/>
          </a:xfrm>
        </p:spPr>
        <p:txBody>
          <a:bodyPr/>
          <a:lstStyle/>
          <a:p>
            <a:pPr eaLnBrk="1" hangingPunct="1"/>
            <a:r>
              <a:rPr lang="en-US" altLang="ja-JP" sz="4500">
                <a:solidFill>
                  <a:srgbClr val="010000"/>
                </a:solidFill>
                <a:latin typeface="Century Gothic" panose="020B0502020202020204" pitchFamily="34" charset="0"/>
              </a:rPr>
              <a:t>PHITS </a:t>
            </a:r>
            <a:r>
              <a:rPr lang="ja-JP" altLang="en-US" sz="4500">
                <a:solidFill>
                  <a:srgbClr val="010000"/>
                </a:solidFill>
                <a:latin typeface="Century Gothic" panose="020B0502020202020204" pitchFamily="34" charset="0"/>
              </a:rPr>
              <a:t>講習会　基礎実習（</a:t>
            </a:r>
            <a:r>
              <a:rPr lang="en-US" altLang="ja-JP" sz="4500">
                <a:solidFill>
                  <a:srgbClr val="010000"/>
                </a:solidFill>
                <a:latin typeface="Century Gothic" panose="020B0502020202020204" pitchFamily="34" charset="0"/>
              </a:rPr>
              <a:t>III</a:t>
            </a:r>
            <a:r>
              <a:rPr lang="ja-JP" altLang="en-US" sz="4500">
                <a:solidFill>
                  <a:srgbClr val="010000"/>
                </a:solidFill>
                <a:latin typeface="Century Gothic" panose="020B0502020202020204" pitchFamily="34" charset="0"/>
              </a:rPr>
              <a:t>）</a:t>
            </a:r>
            <a:r>
              <a:rPr lang="en-US" altLang="ja-JP" sz="4500">
                <a:solidFill>
                  <a:srgbClr val="010000"/>
                </a:solidFill>
                <a:latin typeface="Century Gothic" panose="020B0502020202020204" pitchFamily="34" charset="0"/>
              </a:rPr>
              <a:t>: </a:t>
            </a:r>
          </a:p>
          <a:p>
            <a:pPr eaLnBrk="1" hangingPunct="1"/>
            <a:r>
              <a:rPr lang="ja-JP" altLang="en-US" sz="4500">
                <a:solidFill>
                  <a:srgbClr val="010000"/>
                </a:solidFill>
                <a:latin typeface="Century Gothic" panose="020B0502020202020204" pitchFamily="34" charset="0"/>
              </a:rPr>
              <a:t>計算条件の設定</a:t>
            </a:r>
            <a:endParaRPr lang="en-US" altLang="ja-JP">
              <a:solidFill>
                <a:srgbClr val="010000"/>
              </a:solidFill>
              <a:latin typeface="Century Gothic" panose="020B0502020202020204" pitchFamily="34" charset="0"/>
            </a:endParaRPr>
          </a:p>
        </p:txBody>
      </p:sp>
      <p:sp>
        <p:nvSpPr>
          <p:cNvPr id="76807" name="Text Box 7"/>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title</a:t>
            </a:r>
          </a:p>
        </p:txBody>
      </p:sp>
      <p:sp>
        <p:nvSpPr>
          <p:cNvPr id="10" name="Text Box 15"/>
          <p:cNvSpPr txBox="1">
            <a:spLocks noChangeArrowheads="1"/>
          </p:cNvSpPr>
          <p:nvPr/>
        </p:nvSpPr>
        <p:spPr bwMode="auto">
          <a:xfrm>
            <a:off x="3154363" y="5194300"/>
            <a:ext cx="2809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solidFill>
                  <a:srgbClr val="FF0000"/>
                </a:solidFill>
                <a:latin typeface="+mn-ea"/>
                <a:ea typeface="+mn-ea"/>
              </a:rPr>
              <a:t>2021</a:t>
            </a:r>
            <a:r>
              <a:rPr lang="ja-JP" altLang="en-US" sz="2800" dirty="0">
                <a:solidFill>
                  <a:srgbClr val="FF0000"/>
                </a:solidFill>
                <a:latin typeface="+mn-ea"/>
                <a:ea typeface="+mn-ea"/>
              </a:rPr>
              <a:t>年</a:t>
            </a:r>
            <a:r>
              <a:rPr lang="en-US" altLang="ja-JP" sz="2800">
                <a:solidFill>
                  <a:srgbClr val="FF0000"/>
                </a:solidFill>
                <a:latin typeface="+mn-ea"/>
                <a:ea typeface="+mn-ea"/>
              </a:rPr>
              <a:t>11</a:t>
            </a:r>
            <a:r>
              <a:rPr lang="ja-JP" altLang="en-US" sz="2800">
                <a:solidFill>
                  <a:srgbClr val="FF0000"/>
                </a:solidFill>
                <a:latin typeface="+mn-ea"/>
                <a:ea typeface="+mn-ea"/>
              </a:rPr>
              <a:t>月</a:t>
            </a:r>
            <a:r>
              <a:rPr lang="ja-JP" altLang="en-US" sz="2800" dirty="0">
                <a:solidFill>
                  <a:srgbClr val="FF0000"/>
                </a:solidFill>
                <a:latin typeface="+mn-ea"/>
                <a:ea typeface="+mn-ea"/>
              </a:rPr>
              <a:t>改訂</a:t>
            </a:r>
            <a:endParaRPr lang="en-US" altLang="ja-JP" sz="2800" dirty="0">
              <a:solidFill>
                <a:srgbClr val="FF0000"/>
              </a:solidFill>
              <a:latin typeface="+mn-ea"/>
              <a:ea typeface="+mn-ea"/>
            </a:endParaRPr>
          </a:p>
        </p:txBody>
      </p:sp>
      <p:pic>
        <p:nvPicPr>
          <p:cNvPr id="13" name="図 12">
            <a:extLst>
              <a:ext uri="{FF2B5EF4-FFF2-40B4-BE49-F238E27FC236}">
                <a16:creationId xmlns:a16="http://schemas.microsoft.com/office/drawing/2014/main" id="{08A1A74D-BD4C-4F69-9133-368A6BA10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17" y="542630"/>
            <a:ext cx="7560523" cy="2855443"/>
          </a:xfrm>
          <a:prstGeom prst="rect">
            <a:avLst/>
          </a:prstGeom>
        </p:spPr>
      </p:pic>
      <p:pic>
        <p:nvPicPr>
          <p:cNvPr id="14" name="図 13">
            <a:extLst>
              <a:ext uri="{FF2B5EF4-FFF2-40B4-BE49-F238E27FC236}">
                <a16:creationId xmlns:a16="http://schemas.microsoft.com/office/drawing/2014/main" id="{0CA11889-6D95-48CF-9225-91B2B95BD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105971"/>
            <a:ext cx="1574530" cy="130703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21590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89094"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solidFill>
                  <a:srgbClr val="FF0000"/>
                </a:solidFill>
                <a:latin typeface="Arial" panose="020B0604020202020204" pitchFamily="34" charset="0"/>
                <a:cs typeface="Arial" panose="020B0604020202020204" pitchFamily="34" charset="0"/>
              </a:rPr>
              <a:t>便利な入力補助機能</a:t>
            </a:r>
            <a:endParaRPr lang="en-US" altLang="ja-JP" sz="2800">
              <a:solidFill>
                <a:srgbClr val="FF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031"/>
          <p:cNvSpPr txBox="1">
            <a:spLocks noChangeArrowheads="1"/>
          </p:cNvSpPr>
          <p:nvPr/>
        </p:nvSpPr>
        <p:spPr bwMode="auto">
          <a:xfrm>
            <a:off x="1296988" y="1339850"/>
            <a:ext cx="2593975" cy="317341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a:t>
            </a:r>
            <a:r>
              <a:rPr lang="pt-BR" altLang="ja-JP" sz="1400">
                <a:solidFill>
                  <a:srgbClr val="000000"/>
                </a:solidFill>
                <a:latin typeface="Tahoma" panose="020B0604030504040204" pitchFamily="34" charset="0"/>
              </a:rPr>
              <a:t>[ T i t l e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5</a:t>
            </a: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set: c1[5]</a:t>
            </a:r>
          </a:p>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endParaRPr lang="en-US" altLang="ja-JP" sz="1400">
              <a:solidFill>
                <a:srgbClr val="000000"/>
              </a:solidFill>
              <a:latin typeface="Tahoma" panose="020B0604030504040204" pitchFamily="34" charset="0"/>
            </a:endParaRPr>
          </a:p>
          <a:p>
            <a:pPr eaLnBrk="1" hangingPunct="1">
              <a:spcBef>
                <a:spcPct val="0"/>
              </a:spcBef>
              <a:buFontTx/>
              <a:buNone/>
            </a:pPr>
            <a:r>
              <a:rPr lang="en-US" altLang="ja-JP" sz="1400">
                <a:solidFill>
                  <a:srgbClr val="0070C0"/>
                </a:solidFill>
                <a:latin typeface="Tahoma" panose="020B0604030504040204" pitchFamily="34" charset="0"/>
              </a:rPr>
              <a:t>infl: </a:t>
            </a:r>
            <a:r>
              <a:rPr lang="en-US" altLang="ja-JP" sz="1400">
                <a:latin typeface="Tahoma" panose="020B0604030504040204" pitchFamily="34" charset="0"/>
              </a:rPr>
              <a:t>{onion.inp}[</a:t>
            </a:r>
            <a:r>
              <a:rPr lang="en-US" altLang="ja-JP" sz="1400">
                <a:solidFill>
                  <a:srgbClr val="000000"/>
                </a:solidFill>
                <a:latin typeface="Tahoma" panose="020B0604030504040204" pitchFamily="34" charset="0"/>
              </a:rPr>
              <a:t>1-33]</a:t>
            </a:r>
          </a:p>
        </p:txBody>
      </p:sp>
      <p:sp>
        <p:nvSpPr>
          <p:cNvPr id="91142" name="Text Box 1030"/>
          <p:cNvSpPr txBox="1">
            <a:spLocks noChangeArrowheads="1"/>
          </p:cNvSpPr>
          <p:nvPr/>
        </p:nvSpPr>
        <p:spPr bwMode="auto">
          <a:xfrm>
            <a:off x="573088" y="808038"/>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91143" name="Rectangle 2"/>
          <p:cNvSpPr txBox="1">
            <a:spLocks noChangeArrowheads="1"/>
          </p:cNvSpPr>
          <p:nvPr/>
        </p:nvSpPr>
        <p:spPr bwMode="auto">
          <a:xfrm>
            <a:off x="209550" y="-41275"/>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外部ファイルの挿入</a:t>
            </a:r>
          </a:p>
        </p:txBody>
      </p:sp>
      <p:sp>
        <p:nvSpPr>
          <p:cNvPr id="91144" name="Text Box 1031"/>
          <p:cNvSpPr txBox="1">
            <a:spLocks noChangeArrowheads="1"/>
          </p:cNvSpPr>
          <p:nvPr/>
        </p:nvSpPr>
        <p:spPr bwMode="auto">
          <a:xfrm>
            <a:off x="5006975" y="1270000"/>
            <a:ext cx="2881313" cy="44656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M a t  N a m e  C o l o r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so      10.</a:t>
            </a:r>
          </a:p>
          <a:p>
            <a:pPr eaLnBrk="1" hangingPunct="1">
              <a:spcBef>
                <a:spcPct val="0"/>
              </a:spcBef>
              <a:buFontTx/>
              <a:buNone/>
            </a:pPr>
            <a:r>
              <a:rPr lang="pt-BR" altLang="ja-JP" sz="1400">
                <a:solidFill>
                  <a:srgbClr val="000000"/>
                </a:solidFill>
                <a:latin typeface="Tahoma" panose="020B0604030504040204" pitchFamily="34" charset="0"/>
              </a:rPr>
              <a:t>  13  so      15.</a:t>
            </a:r>
          </a:p>
          <a:p>
            <a:pPr eaLnBrk="1" hangingPunct="1">
              <a:spcBef>
                <a:spcPct val="0"/>
              </a:spcBef>
              <a:buFontTx/>
              <a:buNone/>
            </a:pPr>
            <a:r>
              <a:rPr lang="pt-BR" altLang="ja-JP" sz="1400">
                <a:solidFill>
                  <a:srgbClr val="000000"/>
                </a:solidFill>
                <a:latin typeface="Tahoma" panose="020B0604030504040204" pitchFamily="34" charset="0"/>
              </a:rPr>
              <a:t>  14  so      20.</a:t>
            </a:r>
          </a:p>
          <a:p>
            <a:pPr eaLnBrk="1" hangingPunct="1">
              <a:spcBef>
                <a:spcPct val="0"/>
              </a:spcBef>
              <a:buFontTx/>
              <a:buNone/>
            </a:pPr>
            <a:r>
              <a:rPr lang="pt-BR" altLang="ja-JP" sz="1400">
                <a:solidFill>
                  <a:srgbClr val="000000"/>
                </a:solidFill>
                <a:latin typeface="Tahoma" panose="020B0604030504040204" pitchFamily="34" charset="0"/>
              </a:rPr>
              <a:t>  15  so      25.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a:t>
            </a:r>
          </a:p>
          <a:p>
            <a:pPr eaLnBrk="1" hangingPunct="1">
              <a:spcBef>
                <a:spcPct val="0"/>
              </a:spcBef>
              <a:buFontTx/>
              <a:buNone/>
            </a:pPr>
            <a:r>
              <a:rPr lang="pt-BR" altLang="ja-JP" sz="1400">
                <a:solidFill>
                  <a:srgbClr val="000000"/>
                </a:solidFill>
                <a:latin typeface="Tahoma" panose="020B0604030504040204" pitchFamily="34" charset="0"/>
              </a:rPr>
              <a:t> 101     1 -19.32            -11</a:t>
            </a:r>
          </a:p>
          <a:p>
            <a:pPr eaLnBrk="1" hangingPunct="1">
              <a:spcBef>
                <a:spcPct val="0"/>
              </a:spcBef>
              <a:buFontTx/>
              <a:buNone/>
            </a:pPr>
            <a:r>
              <a:rPr lang="pt-BR" altLang="ja-JP" sz="1400">
                <a:solidFill>
                  <a:srgbClr val="000000"/>
                </a:solidFill>
                <a:latin typeface="Tahoma" panose="020B0604030504040204" pitchFamily="34" charset="0"/>
              </a:rPr>
              <a:t> 102     2 -1.          11   -12</a:t>
            </a:r>
          </a:p>
          <a:p>
            <a:pPr eaLnBrk="1" hangingPunct="1">
              <a:spcBef>
                <a:spcPct val="0"/>
              </a:spcBef>
              <a:buFontTx/>
              <a:buNone/>
            </a:pPr>
            <a:r>
              <a:rPr lang="pt-BR" altLang="ja-JP" sz="1400">
                <a:solidFill>
                  <a:srgbClr val="000000"/>
                </a:solidFill>
                <a:latin typeface="Tahoma" panose="020B0604030504040204" pitchFamily="34" charset="0"/>
              </a:rPr>
              <a:t> 103     3 -8.93        12   -13</a:t>
            </a:r>
          </a:p>
          <a:p>
            <a:pPr eaLnBrk="1" hangingPunct="1">
              <a:spcBef>
                <a:spcPct val="0"/>
              </a:spcBef>
              <a:buFontTx/>
              <a:buNone/>
            </a:pPr>
            <a:r>
              <a:rPr lang="pt-BR" altLang="ja-JP" sz="1400">
                <a:solidFill>
                  <a:srgbClr val="000000"/>
                </a:solidFill>
                <a:latin typeface="Tahoma" panose="020B0604030504040204" pitchFamily="34" charset="0"/>
              </a:rPr>
              <a:t> 104     4 -1.          13   -14</a:t>
            </a:r>
          </a:p>
          <a:p>
            <a:pPr eaLnBrk="1" hangingPunct="1">
              <a:spcBef>
                <a:spcPct val="0"/>
              </a:spcBef>
              <a:buFontTx/>
              <a:buNone/>
            </a:pPr>
            <a:r>
              <a:rPr lang="pt-BR" altLang="ja-JP" sz="1400">
                <a:solidFill>
                  <a:srgbClr val="000000"/>
                </a:solidFill>
                <a:latin typeface="Tahoma" panose="020B0604030504040204" pitchFamily="34" charset="0"/>
              </a:rPr>
              <a:t> 105     5 -0.9         14   -15</a:t>
            </a:r>
          </a:p>
          <a:p>
            <a:pPr eaLnBrk="1" hangingPunct="1">
              <a:spcBef>
                <a:spcPct val="0"/>
              </a:spcBef>
              <a:buFontTx/>
              <a:buNone/>
            </a:pPr>
            <a:r>
              <a:rPr lang="pt-BR" altLang="ja-JP" sz="1400">
                <a:solidFill>
                  <a:srgbClr val="000000"/>
                </a:solidFill>
                <a:latin typeface="Tahoma" panose="020B0604030504040204" pitchFamily="34" charset="0"/>
              </a:rPr>
              <a:t> 106     6 -1.20e-3     15   -10</a:t>
            </a:r>
          </a:p>
        </p:txBody>
      </p:sp>
      <p:sp>
        <p:nvSpPr>
          <p:cNvPr id="2" name="曲折矢印 1"/>
          <p:cNvSpPr/>
          <p:nvPr/>
        </p:nvSpPr>
        <p:spPr>
          <a:xfrm rot="10800000">
            <a:off x="3495675" y="1270000"/>
            <a:ext cx="1295400" cy="3167063"/>
          </a:xfrm>
          <a:prstGeom prst="bentArrow">
            <a:avLst>
              <a:gd name="adj1" fmla="val 13621"/>
              <a:gd name="adj2" fmla="val 12862"/>
              <a:gd name="adj3" fmla="val 25000"/>
              <a:gd name="adj4" fmla="val 4375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sp>
        <p:nvSpPr>
          <p:cNvPr id="12" name="テキスト ボックス 12"/>
          <p:cNvSpPr txBox="1">
            <a:spLocks noChangeArrowheads="1"/>
          </p:cNvSpPr>
          <p:nvPr/>
        </p:nvSpPr>
        <p:spPr bwMode="auto">
          <a:xfrm>
            <a:off x="395288" y="4654550"/>
            <a:ext cx="8283575" cy="1016000"/>
          </a:xfrm>
          <a:prstGeom prst="rect">
            <a:avLst/>
          </a:prstGeom>
          <a:solidFill>
            <a:schemeClr val="bg1"/>
          </a:solidFill>
          <a:ln w="25400">
            <a:solidFill>
              <a:srgbClr val="0000FF"/>
            </a:solidFill>
            <a:miter lim="800000"/>
            <a:headEnd/>
            <a:tailEnd/>
          </a:ln>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000">
                <a:latin typeface="Century Gothic" panose="020B0502020202020204" pitchFamily="34" charset="0"/>
              </a:rPr>
              <a:t>インプットファイルとは別のファイルを取り込む場合は</a:t>
            </a:r>
            <a:r>
              <a:rPr lang="en-US" altLang="ja-JP" sz="2000">
                <a:latin typeface="Century Gothic" panose="020B0502020202020204" pitchFamily="34" charset="0"/>
              </a:rPr>
              <a:t>”</a:t>
            </a:r>
            <a:r>
              <a:rPr lang="en-US" altLang="ja-JP" sz="2000">
                <a:solidFill>
                  <a:srgbClr val="0070C0"/>
                </a:solidFill>
                <a:latin typeface="Century Gothic" panose="020B0502020202020204" pitchFamily="34" charset="0"/>
              </a:rPr>
              <a:t>infl:</a:t>
            </a:r>
            <a:r>
              <a:rPr lang="en-US" altLang="ja-JP" sz="2000">
                <a:latin typeface="Century Gothic" panose="020B0502020202020204" pitchFamily="34" charset="0"/>
              </a:rPr>
              <a:t>”</a:t>
            </a:r>
            <a:r>
              <a:rPr lang="ja-JP" altLang="en-US" sz="2000">
                <a:latin typeface="Century Gothic" panose="020B0502020202020204" pitchFamily="34" charset="0"/>
              </a:rPr>
              <a:t>コマンドを使う</a:t>
            </a:r>
            <a:endParaRPr lang="en-US" altLang="ja-JP" sz="2000">
              <a:latin typeface="Century Gothic" panose="020B0502020202020204" pitchFamily="34" charset="0"/>
            </a:endParaRPr>
          </a:p>
          <a:p>
            <a:pPr eaLnBrk="1" hangingPunct="1">
              <a:spcBef>
                <a:spcPct val="0"/>
              </a:spcBef>
              <a:buFontTx/>
              <a:buNone/>
            </a:pPr>
            <a:r>
              <a:rPr lang="ja-JP" altLang="en-US" sz="2000">
                <a:latin typeface="Century Gothic" panose="020B0502020202020204" pitchFamily="34" charset="0"/>
              </a:rPr>
              <a:t>　　</a:t>
            </a:r>
            <a:r>
              <a:rPr lang="en-US" altLang="ja-JP" sz="2000">
                <a:latin typeface="Century Gothic" panose="020B0502020202020204" pitchFamily="34" charset="0"/>
              </a:rPr>
              <a:t>{}</a:t>
            </a:r>
            <a:r>
              <a:rPr lang="ja-JP" altLang="en-US" sz="2000">
                <a:latin typeface="Century Gothic" panose="020B0502020202020204" pitchFamily="34" charset="0"/>
              </a:rPr>
              <a:t>でファイル名，</a:t>
            </a:r>
            <a:r>
              <a:rPr lang="en-US" altLang="ja-JP" sz="2000">
                <a:latin typeface="Century Gothic" panose="020B0502020202020204" pitchFamily="34" charset="0"/>
              </a:rPr>
              <a:t>[n1-n2]</a:t>
            </a:r>
            <a:r>
              <a:rPr lang="ja-JP" altLang="en-US" sz="2000">
                <a:latin typeface="Century Gothic" panose="020B0502020202020204" pitchFamily="34" charset="0"/>
              </a:rPr>
              <a:t>で取り込む行の範囲を指定する</a:t>
            </a:r>
            <a:endParaRPr lang="en-US" altLang="ja-JP" sz="2000">
              <a:latin typeface="Century Gothic" panose="020B0502020202020204" pitchFamily="34" charset="0"/>
            </a:endParaRPr>
          </a:p>
          <a:p>
            <a:pPr eaLnBrk="1" hangingPunct="1">
              <a:spcBef>
                <a:spcPct val="0"/>
              </a:spcBef>
            </a:pPr>
            <a:r>
              <a:rPr lang="en-US" altLang="ja-JP" sz="2000">
                <a:latin typeface="Century Gothic" panose="020B0502020202020204" pitchFamily="34" charset="0"/>
              </a:rPr>
              <a:t>“off”</a:t>
            </a:r>
            <a:r>
              <a:rPr lang="ja-JP" altLang="en-US" sz="2000">
                <a:latin typeface="Century Gothic" panose="020B0502020202020204" pitchFamily="34" charset="0"/>
              </a:rPr>
              <a:t>したセクションの下にある場合、</a:t>
            </a:r>
            <a:r>
              <a:rPr lang="ja-JP" altLang="en-US" sz="2000">
                <a:solidFill>
                  <a:srgbClr val="FF0000"/>
                </a:solidFill>
                <a:latin typeface="Century Gothic" panose="020B0502020202020204" pitchFamily="34" charset="0"/>
              </a:rPr>
              <a:t>無視される</a:t>
            </a:r>
            <a:r>
              <a:rPr lang="ja-JP" altLang="en-US" sz="2000">
                <a:latin typeface="Century Gothic" panose="020B0502020202020204" pitchFamily="34" charset="0"/>
              </a:rPr>
              <a:t>ので注意</a:t>
            </a:r>
            <a:endParaRPr lang="ja-JP" altLang="en-US" sz="2000"/>
          </a:p>
        </p:txBody>
      </p:sp>
      <p:sp>
        <p:nvSpPr>
          <p:cNvPr id="91147" name="Text Box 1030"/>
          <p:cNvSpPr txBox="1">
            <a:spLocks noChangeArrowheads="1"/>
          </p:cNvSpPr>
          <p:nvPr/>
        </p:nvSpPr>
        <p:spPr bwMode="auto">
          <a:xfrm>
            <a:off x="4430713" y="793750"/>
            <a:ext cx="1123950" cy="369888"/>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onion.inp</a:t>
            </a:r>
          </a:p>
        </p:txBody>
      </p:sp>
      <p:sp>
        <p:nvSpPr>
          <p:cNvPr id="91148" name="正方形/長方形 2"/>
          <p:cNvSpPr>
            <a:spLocks noChangeArrowheads="1"/>
          </p:cNvSpPr>
          <p:nvPr/>
        </p:nvSpPr>
        <p:spPr bwMode="auto">
          <a:xfrm>
            <a:off x="400050" y="5748338"/>
            <a:ext cx="8496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a:latin typeface="Century Gothic" panose="020B0502020202020204" pitchFamily="34" charset="0"/>
              </a:rPr>
              <a:t>（</a:t>
            </a:r>
            <a:r>
              <a:rPr lang="en-US" altLang="ja-JP" sz="1600" b="1">
                <a:latin typeface="Century Gothic" panose="020B0502020202020204" pitchFamily="34" charset="0"/>
              </a:rPr>
              <a:t>infl</a:t>
            </a:r>
            <a:r>
              <a:rPr lang="ja-JP" altLang="en-US" sz="1600" b="1">
                <a:latin typeface="Century Gothic" panose="020B0502020202020204" pitchFamily="34" charset="0"/>
              </a:rPr>
              <a:t>コマンドを使う際の注意事項）</a:t>
            </a:r>
            <a:r>
              <a:rPr lang="ja-JP" altLang="en-US" sz="1600">
                <a:latin typeface="Century Gothic" panose="020B0502020202020204" pitchFamily="34" charset="0"/>
              </a:rPr>
              <a:t>バッチファイル（</a:t>
            </a:r>
            <a:r>
              <a:rPr lang="en-US" altLang="ja-JP" sz="1600">
                <a:latin typeface="Century Gothic" panose="020B0502020202020204" pitchFamily="34" charset="0"/>
              </a:rPr>
              <a:t>phits.bat</a:t>
            </a:r>
            <a:r>
              <a:rPr lang="ja-JP" altLang="en-US" sz="1600">
                <a:latin typeface="Century Gothic" panose="020B0502020202020204" pitchFamily="34" charset="0"/>
              </a:rPr>
              <a:t>）やシェルスクリプト（</a:t>
            </a:r>
            <a:r>
              <a:rPr lang="en-US" altLang="ja-JP" sz="1600">
                <a:latin typeface="Century Gothic" panose="020B0502020202020204" pitchFamily="34" charset="0"/>
              </a:rPr>
              <a:t>phits.sh</a:t>
            </a:r>
            <a:r>
              <a:rPr lang="ja-JP" altLang="en-US" sz="1600">
                <a:latin typeface="Century Gothic" panose="020B0502020202020204" pitchFamily="34" charset="0"/>
              </a:rPr>
              <a:t>）を使わずに</a:t>
            </a:r>
            <a:r>
              <a:rPr lang="en-US" altLang="ja-JP" sz="1600">
                <a:latin typeface="Century Gothic" panose="020B0502020202020204" pitchFamily="34" charset="0"/>
              </a:rPr>
              <a:t>PHITS</a:t>
            </a:r>
            <a:r>
              <a:rPr lang="ja-JP" altLang="en-US" sz="1600">
                <a:latin typeface="Century Gothic" panose="020B0502020202020204" pitchFamily="34" charset="0"/>
              </a:rPr>
              <a:t>を実行する場合は，インプットファイルの</a:t>
            </a:r>
            <a:r>
              <a:rPr lang="en-US" altLang="ja-JP" sz="1600">
                <a:latin typeface="Century Gothic" panose="020B0502020202020204" pitchFamily="34" charset="0"/>
              </a:rPr>
              <a:t>1</a:t>
            </a:r>
            <a:r>
              <a:rPr lang="ja-JP" altLang="en-US" sz="1600">
                <a:latin typeface="Century Gothic" panose="020B0502020202020204" pitchFamily="34" charset="0"/>
              </a:rPr>
              <a:t>行目に</a:t>
            </a:r>
            <a:r>
              <a:rPr lang="en-US" altLang="ja-JP" sz="1600">
                <a:latin typeface="Century Gothic" panose="020B0502020202020204" pitchFamily="34" charset="0"/>
              </a:rPr>
              <a:t>file=</a:t>
            </a:r>
            <a:r>
              <a:rPr lang="ja-JP" altLang="en-US" sz="1600">
                <a:latin typeface="Century Gothic" panose="020B0502020202020204" pitchFamily="34" charset="0"/>
              </a:rPr>
              <a:t>ファイル名と書く必要があります</a:t>
            </a:r>
            <a:endParaRPr lang="en-US" altLang="ja-JP" sz="160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031"/>
          <p:cNvSpPr txBox="1">
            <a:spLocks noChangeArrowheads="1"/>
          </p:cNvSpPr>
          <p:nvPr/>
        </p:nvSpPr>
        <p:spPr bwMode="auto">
          <a:xfrm>
            <a:off x="755650" y="1555750"/>
            <a:ext cx="2087563" cy="41783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 T i t l e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70C0"/>
                </a:solidFill>
                <a:latin typeface="Tahoma" panose="020B0604030504040204" pitchFamily="34" charset="0"/>
              </a:rPr>
              <a:t>set: c1[5]</a:t>
            </a: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pt-BR" altLang="ja-JP" sz="1400" dirty="0">
                <a:solidFill>
                  <a:srgbClr val="000000"/>
                </a:solidFill>
                <a:latin typeface="Tahoma" panose="020B0604030504040204" pitchFamily="34" charset="0"/>
              </a:rPr>
              <a:t> totfact =   1.0</a:t>
            </a:r>
          </a:p>
          <a:p>
            <a:pPr eaLnBrk="1" hangingPunct="1">
              <a:spcBef>
                <a:spcPct val="0"/>
              </a:spcBef>
              <a:buFontTx/>
              <a:buNone/>
            </a:pPr>
            <a:r>
              <a:rPr lang="pt-BR" altLang="ja-JP" sz="1400" dirty="0">
                <a:solidFill>
                  <a:srgbClr val="000000"/>
                </a:solidFill>
                <a:latin typeface="Tahoma" panose="020B0604030504040204" pitchFamily="34" charset="0"/>
              </a:rPr>
              <a:t> s-type =   2</a:t>
            </a:r>
          </a:p>
          <a:p>
            <a:pPr eaLnBrk="1" hangingPunct="1">
              <a:spcBef>
                <a:spcPct val="0"/>
              </a:spcBef>
              <a:buFontTx/>
              <a:buNone/>
            </a:pPr>
            <a:r>
              <a:rPr lang="pt-BR" altLang="ja-JP" sz="1400" dirty="0">
                <a:solidFill>
                  <a:srgbClr val="000000"/>
                </a:solidFill>
                <a:latin typeface="Tahoma" panose="020B0604030504040204" pitchFamily="34" charset="0"/>
              </a:rPr>
              <a:t> proj =  proton</a:t>
            </a:r>
          </a:p>
          <a:p>
            <a:pPr eaLnBrk="1" hangingPunct="1">
              <a:spcBef>
                <a:spcPct val="0"/>
              </a:spcBef>
              <a:buFontTx/>
              <a:buNone/>
            </a:pPr>
            <a:r>
              <a:rPr lang="pt-BR" altLang="ja-JP" sz="1400" dirty="0">
                <a:solidFill>
                  <a:srgbClr val="000000"/>
                </a:solidFill>
                <a:latin typeface="Tahoma" panose="020B0604030504040204" pitchFamily="34" charset="0"/>
              </a:rPr>
              <a:t> e0 =   150.0</a:t>
            </a:r>
          </a:p>
          <a:p>
            <a:pPr eaLnBrk="1" hangingPunct="1">
              <a:spcBef>
                <a:spcPct val="0"/>
              </a:spcBef>
              <a:buFontTx/>
              <a:buNone/>
            </a:pPr>
            <a:r>
              <a:rPr lang="pt-BR" altLang="ja-JP" sz="1400" dirty="0">
                <a:solidFill>
                  <a:srgbClr val="000000"/>
                </a:solidFill>
                <a:latin typeface="Tahoma" panose="020B0604030504040204" pitchFamily="34" charset="0"/>
              </a:rPr>
              <a:t> x0 =  -</a:t>
            </a:r>
            <a:r>
              <a:rPr lang="pt-BR" altLang="ja-JP" sz="1400" dirty="0">
                <a:solidFill>
                  <a:srgbClr val="0070C0"/>
                </a:solidFill>
                <a:latin typeface="Tahoma" panose="020B0604030504040204" pitchFamily="34" charset="0"/>
              </a:rPr>
              <a:t>c1</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x1 =   </a:t>
            </a:r>
            <a:r>
              <a:rPr lang="pt-BR" altLang="ja-JP" sz="1400" dirty="0">
                <a:solidFill>
                  <a:srgbClr val="0070C0"/>
                </a:solidFill>
                <a:latin typeface="Tahoma" panose="020B0604030504040204" pitchFamily="34" charset="0"/>
              </a:rPr>
              <a:t>c1</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y0 =  -</a:t>
            </a:r>
            <a:r>
              <a:rPr lang="pt-BR" altLang="ja-JP" sz="1400" dirty="0">
                <a:solidFill>
                  <a:srgbClr val="0070C0"/>
                </a:solidFill>
                <a:latin typeface="Tahoma" panose="020B0604030504040204" pitchFamily="34" charset="0"/>
              </a:rPr>
              <a:t>c1</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y1 =   </a:t>
            </a:r>
            <a:r>
              <a:rPr lang="pt-BR" altLang="ja-JP" sz="1400" dirty="0">
                <a:solidFill>
                  <a:srgbClr val="0070C0"/>
                </a:solidFill>
                <a:latin typeface="Tahoma" panose="020B0604030504040204" pitchFamily="34" charset="0"/>
              </a:rPr>
              <a:t>c1</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z0 = -30.0</a:t>
            </a:r>
          </a:p>
          <a:p>
            <a:pPr eaLnBrk="1" hangingPunct="1">
              <a:spcBef>
                <a:spcPct val="0"/>
              </a:spcBef>
              <a:buFontTx/>
              <a:buNone/>
            </a:pPr>
            <a:r>
              <a:rPr lang="pt-BR" altLang="ja-JP" sz="1400" dirty="0">
                <a:solidFill>
                  <a:srgbClr val="000000"/>
                </a:solidFill>
                <a:latin typeface="Tahoma" panose="020B0604030504040204" pitchFamily="34" charset="0"/>
              </a:rPr>
              <a:t> z1 = -30.0</a:t>
            </a:r>
          </a:p>
          <a:p>
            <a:pPr eaLnBrk="1" hangingPunct="1">
              <a:spcBef>
                <a:spcPct val="0"/>
              </a:spcBef>
              <a:buFontTx/>
              <a:buNone/>
            </a:pPr>
            <a:r>
              <a:rPr lang="pt-BR" altLang="ja-JP" sz="1400" dirty="0">
                <a:solidFill>
                  <a:srgbClr val="000000"/>
                </a:solidFill>
                <a:latin typeface="Tahoma" panose="020B0604030504040204" pitchFamily="34" charset="0"/>
              </a:rPr>
              <a:t> dir =  1.0</a:t>
            </a:r>
          </a:p>
        </p:txBody>
      </p:sp>
      <p:sp>
        <p:nvSpPr>
          <p:cNvPr id="92166" name="Text Box 1030"/>
          <p:cNvSpPr txBox="1">
            <a:spLocks noChangeArrowheads="1"/>
          </p:cNvSpPr>
          <p:nvPr/>
        </p:nvSpPr>
        <p:spPr bwMode="auto">
          <a:xfrm>
            <a:off x="541338" y="9366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92167" name="テキスト ボックス 12"/>
          <p:cNvSpPr txBox="1">
            <a:spLocks noChangeArrowheads="1"/>
          </p:cNvSpPr>
          <p:nvPr/>
        </p:nvSpPr>
        <p:spPr bwMode="auto">
          <a:xfrm>
            <a:off x="2938463" y="1936750"/>
            <a:ext cx="5810250" cy="206216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latin typeface="Century Gothic" panose="020B0502020202020204" pitchFamily="34" charset="0"/>
              </a:rPr>
              <a:t>PHITS</a:t>
            </a:r>
            <a:r>
              <a:rPr lang="ja-JP" altLang="en-US" sz="1600">
                <a:solidFill>
                  <a:srgbClr val="000000"/>
                </a:solidFill>
                <a:latin typeface="Century Gothic" panose="020B0502020202020204" pitchFamily="34" charset="0"/>
              </a:rPr>
              <a:t>では定数を定義して、インプットファイル内でその定数を参照することが可能。</a:t>
            </a:r>
            <a:endParaRPr lang="en-US" altLang="ja-JP" sz="1600">
              <a:solidFill>
                <a:srgbClr val="000000"/>
              </a:solidFill>
              <a:latin typeface="Century Gothic" panose="020B0502020202020204" pitchFamily="34" charset="0"/>
            </a:endParaRPr>
          </a:p>
          <a:p>
            <a:pPr eaLnBrk="1" hangingPunct="1">
              <a:spcBef>
                <a:spcPct val="0"/>
              </a:spcBef>
              <a:buFontTx/>
              <a:buNone/>
            </a:pPr>
            <a:r>
              <a:rPr lang="en-US" altLang="ja-JP" sz="1600">
                <a:solidFill>
                  <a:srgbClr val="000000"/>
                </a:solidFill>
                <a:latin typeface="Century Gothic" panose="020B0502020202020204" pitchFamily="34" charset="0"/>
              </a:rPr>
              <a:t>“</a:t>
            </a:r>
            <a:r>
              <a:rPr lang="en-US" altLang="ja-JP" sz="1600">
                <a:solidFill>
                  <a:srgbClr val="0070C0"/>
                </a:solidFill>
                <a:latin typeface="Century Gothic" panose="020B0502020202020204" pitchFamily="34" charset="0"/>
              </a:rPr>
              <a:t>set: c</a:t>
            </a:r>
            <a:r>
              <a:rPr lang="en-US" altLang="ja-JP" sz="1600" i="1">
                <a:solidFill>
                  <a:srgbClr val="0070C0"/>
                </a:solidFill>
                <a:latin typeface="Century Gothic" panose="020B0502020202020204" pitchFamily="34" charset="0"/>
              </a:rPr>
              <a:t>i</a:t>
            </a:r>
            <a:r>
              <a:rPr lang="en-US" altLang="ja-JP" sz="1600">
                <a:solidFill>
                  <a:srgbClr val="0070C0"/>
                </a:solidFill>
                <a:latin typeface="Century Gothic" panose="020B0502020202020204" pitchFamily="34" charset="0"/>
              </a:rPr>
              <a:t>[x]”</a:t>
            </a:r>
          </a:p>
          <a:p>
            <a:pPr eaLnBrk="1" hangingPunct="1">
              <a:spcBef>
                <a:spcPct val="0"/>
              </a:spcBef>
            </a:pPr>
            <a:r>
              <a:rPr lang="ja-JP" altLang="en-US" sz="1600">
                <a:solidFill>
                  <a:srgbClr val="000000"/>
                </a:solidFill>
                <a:latin typeface="Century Gothic" panose="020B0502020202020204" pitchFamily="34" charset="0"/>
              </a:rPr>
              <a:t>名前は</a:t>
            </a:r>
            <a:r>
              <a:rPr lang="en-US" altLang="ja-JP" sz="1600">
                <a:solidFill>
                  <a:srgbClr val="000000"/>
                </a:solidFill>
                <a:latin typeface="Century Gothic" panose="020B0502020202020204" pitchFamily="34" charset="0"/>
              </a:rPr>
              <a:t>c1</a:t>
            </a:r>
            <a:r>
              <a:rPr lang="ja-JP" altLang="en-US" sz="1600">
                <a:solidFill>
                  <a:srgbClr val="000000"/>
                </a:solidFill>
                <a:latin typeface="Century Gothic" panose="020B0502020202020204" pitchFamily="34" charset="0"/>
              </a:rPr>
              <a:t>から</a:t>
            </a:r>
            <a:r>
              <a:rPr lang="en-US" altLang="ja-JP" sz="1600">
                <a:solidFill>
                  <a:srgbClr val="000000"/>
                </a:solidFill>
                <a:latin typeface="Century Gothic" panose="020B0502020202020204" pitchFamily="34" charset="0"/>
              </a:rPr>
              <a:t>c99</a:t>
            </a:r>
            <a:r>
              <a:rPr lang="ja-JP" altLang="en-US" sz="1600">
                <a:solidFill>
                  <a:srgbClr val="000000"/>
                </a:solidFill>
                <a:latin typeface="Century Gothic" panose="020B0502020202020204" pitchFamily="34" charset="0"/>
              </a:rPr>
              <a:t>まで使用可能</a:t>
            </a:r>
            <a:endParaRPr lang="en-US" altLang="ja-JP" sz="1600">
              <a:solidFill>
                <a:srgbClr val="000000"/>
              </a:solidFill>
              <a:latin typeface="Century Gothic" panose="020B0502020202020204" pitchFamily="34" charset="0"/>
            </a:endParaRPr>
          </a:p>
          <a:p>
            <a:pPr eaLnBrk="1" hangingPunct="1">
              <a:spcBef>
                <a:spcPct val="0"/>
              </a:spcBef>
            </a:pPr>
            <a:r>
              <a:rPr lang="ja-JP" altLang="en-US" sz="1600">
                <a:solidFill>
                  <a:srgbClr val="000000"/>
                </a:solidFill>
                <a:latin typeface="Century Gothic" panose="020B0502020202020204" pitchFamily="34" charset="0"/>
              </a:rPr>
              <a:t>書いた箇所より</a:t>
            </a:r>
            <a:r>
              <a:rPr lang="ja-JP" altLang="en-US" sz="1600">
                <a:solidFill>
                  <a:srgbClr val="FF0000"/>
                </a:solidFill>
                <a:latin typeface="Century Gothic" panose="020B0502020202020204" pitchFamily="34" charset="0"/>
              </a:rPr>
              <a:t>下の部分で</a:t>
            </a:r>
            <a:r>
              <a:rPr lang="ja-JP" altLang="en-US" sz="1600">
                <a:solidFill>
                  <a:srgbClr val="000000"/>
                </a:solidFill>
                <a:latin typeface="Century Gothic" panose="020B0502020202020204" pitchFamily="34" charset="0"/>
              </a:rPr>
              <a:t>有効となる。また、何度も同じ名前を定義できる</a:t>
            </a:r>
            <a:endParaRPr lang="en-US" altLang="ja-JP" sz="1600">
              <a:solidFill>
                <a:srgbClr val="000000"/>
              </a:solidFill>
              <a:latin typeface="Century Gothic" panose="020B0502020202020204" pitchFamily="34" charset="0"/>
            </a:endParaRPr>
          </a:p>
          <a:p>
            <a:pPr eaLnBrk="1" hangingPunct="1">
              <a:spcBef>
                <a:spcPct val="0"/>
              </a:spcBef>
            </a:pPr>
            <a:r>
              <a:rPr lang="en-US" altLang="ja-JP" sz="1600">
                <a:solidFill>
                  <a:srgbClr val="000000"/>
                </a:solidFill>
                <a:latin typeface="Century Gothic" panose="020B0502020202020204" pitchFamily="34" charset="0"/>
              </a:rPr>
              <a:t>“off”</a:t>
            </a:r>
            <a:r>
              <a:rPr lang="ja-JP" altLang="en-US" sz="1600">
                <a:solidFill>
                  <a:srgbClr val="000000"/>
                </a:solidFill>
                <a:latin typeface="Century Gothic" panose="020B0502020202020204" pitchFamily="34" charset="0"/>
              </a:rPr>
              <a:t>で飛ばしたセクションの下にある場合、</a:t>
            </a:r>
            <a:r>
              <a:rPr lang="ja-JP" altLang="en-US" sz="1600">
                <a:solidFill>
                  <a:srgbClr val="FF0000"/>
                </a:solidFill>
                <a:latin typeface="Century Gothic" panose="020B0502020202020204" pitchFamily="34" charset="0"/>
              </a:rPr>
              <a:t>無視される</a:t>
            </a:r>
            <a:r>
              <a:rPr lang="ja-JP" altLang="en-US" sz="1600">
                <a:solidFill>
                  <a:srgbClr val="000000"/>
                </a:solidFill>
                <a:latin typeface="Century Gothic" panose="020B0502020202020204" pitchFamily="34" charset="0"/>
              </a:rPr>
              <a:t>ので注意</a:t>
            </a:r>
            <a:endParaRPr lang="en-US" altLang="ja-JP" sz="1600">
              <a:solidFill>
                <a:srgbClr val="000000"/>
              </a:solidFill>
              <a:latin typeface="Century Gothic" panose="020B0502020202020204" pitchFamily="34" charset="0"/>
            </a:endParaRPr>
          </a:p>
          <a:p>
            <a:pPr eaLnBrk="1" hangingPunct="1">
              <a:spcBef>
                <a:spcPct val="0"/>
              </a:spcBef>
              <a:buFontTx/>
              <a:buNone/>
            </a:pPr>
            <a:r>
              <a:rPr lang="ja-JP" altLang="en-US" sz="1600">
                <a:solidFill>
                  <a:srgbClr val="000000"/>
                </a:solidFill>
              </a:rPr>
              <a:t>　（</a:t>
            </a:r>
            <a:r>
              <a:rPr lang="en-US" altLang="ja-JP" sz="1600">
                <a:solidFill>
                  <a:srgbClr val="000000"/>
                </a:solidFill>
              </a:rPr>
              <a:t>Warning</a:t>
            </a:r>
            <a:r>
              <a:rPr lang="ja-JP" altLang="en-US" sz="1600">
                <a:solidFill>
                  <a:srgbClr val="000000"/>
                </a:solidFill>
              </a:rPr>
              <a:t>が出力されます）</a:t>
            </a:r>
          </a:p>
        </p:txBody>
      </p:sp>
      <p:sp>
        <p:nvSpPr>
          <p:cNvPr id="92168" name="Rectangle 2"/>
          <p:cNvSpPr txBox="1">
            <a:spLocks noChangeArrowheads="1"/>
          </p:cNvSpPr>
          <p:nvPr/>
        </p:nvSpPr>
        <p:spPr bwMode="auto">
          <a:xfrm>
            <a:off x="1008063" y="115888"/>
            <a:ext cx="71453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000">
                <a:solidFill>
                  <a:srgbClr val="000000"/>
                </a:solidFill>
                <a:latin typeface="Century Gothic" panose="020B0502020202020204" pitchFamily="34" charset="0"/>
              </a:rPr>
              <a:t>ユーザー定義定数と数式の利用</a:t>
            </a:r>
          </a:p>
        </p:txBody>
      </p:sp>
      <p:sp>
        <p:nvSpPr>
          <p:cNvPr id="92169" name="テキスト ボックス 1"/>
          <p:cNvSpPr txBox="1">
            <a:spLocks noChangeArrowheads="1"/>
          </p:cNvSpPr>
          <p:nvPr/>
        </p:nvSpPr>
        <p:spPr bwMode="auto">
          <a:xfrm>
            <a:off x="2965450" y="1196975"/>
            <a:ext cx="5299075" cy="7080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ユーザー定義定数の利用：</a:t>
            </a:r>
            <a:endParaRPr lang="en-US" altLang="ja-JP" sz="2000"/>
          </a:p>
          <a:p>
            <a:pPr>
              <a:spcBef>
                <a:spcPct val="0"/>
              </a:spcBef>
              <a:buFontTx/>
              <a:buNone/>
            </a:pPr>
            <a:r>
              <a:rPr lang="ja-JP" altLang="en-US" sz="2000"/>
              <a:t>同じ値を使う場合は，予め定義しておくと便利！</a:t>
            </a:r>
          </a:p>
        </p:txBody>
      </p:sp>
      <p:sp>
        <p:nvSpPr>
          <p:cNvPr id="92170" name="テキスト ボックス 1"/>
          <p:cNvSpPr txBox="1">
            <a:spLocks noChangeArrowheads="1"/>
          </p:cNvSpPr>
          <p:nvPr/>
        </p:nvSpPr>
        <p:spPr bwMode="auto">
          <a:xfrm>
            <a:off x="2938463" y="4070350"/>
            <a:ext cx="5676900" cy="10160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数式の利用：</a:t>
            </a:r>
            <a:endParaRPr lang="en-US" altLang="ja-JP" sz="2000"/>
          </a:p>
          <a:p>
            <a:pPr>
              <a:spcBef>
                <a:spcPct val="0"/>
              </a:spcBef>
              <a:buFontTx/>
              <a:buNone/>
            </a:pPr>
            <a:r>
              <a:rPr lang="en-US" altLang="ja-JP" sz="2000"/>
              <a:t>PHITS</a:t>
            </a:r>
            <a:r>
              <a:rPr lang="ja-JP" altLang="en-US" sz="2000"/>
              <a:t>入力ファイルでは，</a:t>
            </a:r>
            <a:r>
              <a:rPr lang="en-US" altLang="ja-JP" sz="2000"/>
              <a:t>FORTRAN</a:t>
            </a:r>
            <a:r>
              <a:rPr lang="ja-JP" altLang="en-US" sz="2000"/>
              <a:t>形式の数式が利用可能</a:t>
            </a:r>
          </a:p>
        </p:txBody>
      </p:sp>
      <p:sp>
        <p:nvSpPr>
          <p:cNvPr id="92171" name="テキスト ボックス 12"/>
          <p:cNvSpPr txBox="1">
            <a:spLocks noChangeArrowheads="1"/>
          </p:cNvSpPr>
          <p:nvPr/>
        </p:nvSpPr>
        <p:spPr bwMode="auto">
          <a:xfrm>
            <a:off x="2998788" y="5149850"/>
            <a:ext cx="5873750" cy="83026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42875" indent="-1428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1600" dirty="0"/>
              <a:t>円周率（</a:t>
            </a:r>
            <a:r>
              <a:rPr lang="en-US" altLang="ja-JP" sz="1600" dirty="0"/>
              <a:t>pi</a:t>
            </a:r>
            <a:r>
              <a:rPr lang="ja-JP" altLang="en-US" sz="1600" dirty="0"/>
              <a:t>）は定義しなくても使える</a:t>
            </a:r>
            <a:endParaRPr lang="en-US" altLang="ja-JP" sz="1600" dirty="0"/>
          </a:p>
          <a:p>
            <a:pPr eaLnBrk="1" hangingPunct="1">
              <a:spcBef>
                <a:spcPct val="0"/>
              </a:spcBef>
            </a:pPr>
            <a:r>
              <a:rPr lang="ja-JP" altLang="en-US" sz="1600" dirty="0"/>
              <a:t>べき乗は「**」なので注意（例えば、</a:t>
            </a:r>
            <a:r>
              <a:rPr lang="en-US" altLang="ja-JP" sz="1600" dirty="0">
                <a:latin typeface="Symbol" panose="05050102010706020507" pitchFamily="18" charset="2"/>
              </a:rPr>
              <a:t>p</a:t>
            </a:r>
            <a:r>
              <a:rPr lang="en-US" altLang="ja-JP" sz="1600" dirty="0"/>
              <a:t>(c1)</a:t>
            </a:r>
            <a:r>
              <a:rPr lang="en-US" altLang="ja-JP" sz="1600" baseline="30000" dirty="0"/>
              <a:t>2</a:t>
            </a:r>
            <a:r>
              <a:rPr lang="ja-JP" altLang="en-US" sz="1600" dirty="0"/>
              <a:t>は</a:t>
            </a:r>
            <a:r>
              <a:rPr lang="en-US" altLang="ja-JP" sz="1600" dirty="0"/>
              <a:t>pi*c1**2</a:t>
            </a:r>
            <a:r>
              <a:rPr lang="ja-JP" altLang="en-US" sz="1600" dirty="0"/>
              <a:t>）</a:t>
            </a:r>
            <a:endParaRPr lang="en-US" altLang="ja-JP" sz="1600" dirty="0"/>
          </a:p>
          <a:p>
            <a:pPr eaLnBrk="1" hangingPunct="1">
              <a:spcBef>
                <a:spcPct val="0"/>
              </a:spcBef>
            </a:pPr>
            <a:r>
              <a:rPr lang="en-US" altLang="ja-JP" sz="1600" dirty="0">
                <a:solidFill>
                  <a:srgbClr val="000000"/>
                </a:solidFill>
              </a:rPr>
              <a:t>cos</a:t>
            </a:r>
            <a:r>
              <a:rPr lang="ja-JP" altLang="en-US" sz="1600" dirty="0">
                <a:solidFill>
                  <a:srgbClr val="000000"/>
                </a:solidFill>
              </a:rPr>
              <a:t>や</a:t>
            </a:r>
            <a:r>
              <a:rPr lang="en-US" altLang="ja-JP" sz="1600" dirty="0">
                <a:solidFill>
                  <a:srgbClr val="000000"/>
                </a:solidFill>
              </a:rPr>
              <a:t>exp</a:t>
            </a:r>
            <a:r>
              <a:rPr lang="ja-JP" altLang="en-US" sz="1600" dirty="0">
                <a:solidFill>
                  <a:srgbClr val="000000"/>
                </a:solidFill>
              </a:rPr>
              <a:t>などの関数も使える（例えば</a:t>
            </a:r>
            <a:r>
              <a:rPr lang="en-US" altLang="ja-JP" sz="1600" dirty="0">
                <a:solidFill>
                  <a:srgbClr val="000000"/>
                </a:solidFill>
              </a:rPr>
              <a:t>cos(pi/2)</a:t>
            </a:r>
            <a:r>
              <a:rPr lang="ja-JP" altLang="en-US" sz="1600" dirty="0">
                <a:solidFill>
                  <a:srgbClr val="000000"/>
                </a:solidFill>
              </a:rPr>
              <a:t>。次頁に関数一覧）</a:t>
            </a:r>
            <a:endParaRPr lang="ja-JP" altLang="en-US" sz="1600" dirty="0"/>
          </a:p>
        </p:txBody>
      </p:sp>
      <p:sp>
        <p:nvSpPr>
          <p:cNvPr id="2" name="右中かっこ 1"/>
          <p:cNvSpPr/>
          <p:nvPr/>
        </p:nvSpPr>
        <p:spPr>
          <a:xfrm>
            <a:off x="1657350" y="4221163"/>
            <a:ext cx="244475" cy="719137"/>
          </a:xfrm>
          <a:prstGeom prst="rightBrace">
            <a:avLst/>
          </a:prstGeom>
          <a:noFill/>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4" name="U ターン矢印 43"/>
          <p:cNvSpPr/>
          <p:nvPr/>
        </p:nvSpPr>
        <p:spPr>
          <a:xfrm rot="5400000">
            <a:off x="1087438" y="3436938"/>
            <a:ext cx="2016125" cy="663575"/>
          </a:xfrm>
          <a:prstGeom prst="uturnArrow">
            <a:avLst>
              <a:gd name="adj1" fmla="val 16110"/>
              <a:gd name="adj2" fmla="val 23518"/>
              <a:gd name="adj3" fmla="val 25000"/>
              <a:gd name="adj4" fmla="val 43750"/>
              <a:gd name="adj5" fmla="val 100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000000"/>
              </a:solidFill>
            </a:endParaRPr>
          </a:p>
        </p:txBody>
      </p:sp>
      <p:sp>
        <p:nvSpPr>
          <p:cNvPr id="14" name="テキスト ボックス 13">
            <a:extLst>
              <a:ext uri="{FF2B5EF4-FFF2-40B4-BE49-F238E27FC236}">
                <a16:creationId xmlns:a16="http://schemas.microsoft.com/office/drawing/2014/main" id="{7106AD97-656A-455A-A581-486C753A31FB}"/>
              </a:ext>
            </a:extLst>
          </p:cNvPr>
          <p:cNvSpPr txBox="1"/>
          <p:nvPr/>
        </p:nvSpPr>
        <p:spPr>
          <a:xfrm>
            <a:off x="28513" y="5957684"/>
            <a:ext cx="9257663" cy="369332"/>
          </a:xfrm>
          <a:prstGeom prst="rect">
            <a:avLst/>
          </a:prstGeom>
          <a:noFill/>
        </p:spPr>
        <p:txBody>
          <a:bodyPr wrap="none" rtlCol="0">
            <a:spAutoFit/>
          </a:bodyPr>
          <a:lstStyle/>
          <a:p>
            <a:r>
              <a:rPr kumimoji="1" lang="en-US" altLang="ja-JP" dirty="0" err="1">
                <a:solidFill>
                  <a:srgbClr val="FF0000"/>
                </a:solidFill>
              </a:rPr>
              <a:t>infl</a:t>
            </a:r>
            <a:r>
              <a:rPr kumimoji="1" lang="ja-JP" altLang="en-US" dirty="0">
                <a:solidFill>
                  <a:srgbClr val="FF0000"/>
                </a:solidFill>
              </a:rPr>
              <a:t>と</a:t>
            </a:r>
            <a:r>
              <a:rPr kumimoji="1" lang="en-US" altLang="ja-JP" dirty="0">
                <a:solidFill>
                  <a:srgbClr val="FF0000"/>
                </a:solidFill>
              </a:rPr>
              <a:t>set</a:t>
            </a:r>
            <a:r>
              <a:rPr kumimoji="1" lang="ja-JP" altLang="en-US" dirty="0">
                <a:solidFill>
                  <a:srgbClr val="FF0000"/>
                </a:solidFill>
              </a:rPr>
              <a:t>を組み合わせれば，様々な条件に対して連続して自動実行するスクリプトを作成可能</a:t>
            </a:r>
            <a:r>
              <a:rPr kumimoji="1" lang="en-US" altLang="ja-JP" baseline="30000" dirty="0">
                <a:solidFill>
                  <a:srgbClr val="FF0000"/>
                </a:solidFill>
              </a:rPr>
              <a:t>*</a:t>
            </a:r>
            <a:endParaRPr kumimoji="1" lang="ja-JP" altLang="en-US" baseline="30000" dirty="0">
              <a:solidFill>
                <a:srgbClr val="FF0000"/>
              </a:solidFill>
            </a:endParaRPr>
          </a:p>
        </p:txBody>
      </p:sp>
      <p:sp>
        <p:nvSpPr>
          <p:cNvPr id="15" name="テキスト ボックス 14">
            <a:extLst>
              <a:ext uri="{FF2B5EF4-FFF2-40B4-BE49-F238E27FC236}">
                <a16:creationId xmlns:a16="http://schemas.microsoft.com/office/drawing/2014/main" id="{772C859A-6DBB-4E44-9CCB-51EFBD2274C7}"/>
              </a:ext>
            </a:extLst>
          </p:cNvPr>
          <p:cNvSpPr txBox="1"/>
          <p:nvPr/>
        </p:nvSpPr>
        <p:spPr>
          <a:xfrm>
            <a:off x="3359554" y="6461642"/>
            <a:ext cx="2364750" cy="369332"/>
          </a:xfrm>
          <a:prstGeom prst="rect">
            <a:avLst/>
          </a:prstGeom>
          <a:noFill/>
        </p:spPr>
        <p:txBody>
          <a:bodyPr wrap="none" rtlCol="0">
            <a:spAutoFit/>
          </a:bodyPr>
          <a:lstStyle/>
          <a:p>
            <a:r>
              <a:rPr kumimoji="1" lang="en-US" altLang="ja-JP" baseline="30000" dirty="0"/>
              <a:t>*</a:t>
            </a:r>
            <a:r>
              <a:rPr kumimoji="1" lang="en-US" altLang="ja-JP" dirty="0" err="1"/>
              <a:t>phits</a:t>
            </a:r>
            <a:r>
              <a:rPr kumimoji="1" lang="en-US" altLang="ja-JP" dirty="0"/>
              <a:t>/utility</a:t>
            </a:r>
            <a:r>
              <a:rPr kumimoji="1" lang="en-US" altLang="ja-JP"/>
              <a:t>/script</a:t>
            </a:r>
            <a:r>
              <a:rPr kumimoji="1" lang="ja-JP" altLang="en-US"/>
              <a:t>参照</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44450"/>
            <a:ext cx="8686800" cy="863600"/>
          </a:xfrm>
        </p:spPr>
        <p:txBody>
          <a:bodyPr/>
          <a:lstStyle/>
          <a:p>
            <a:pPr eaLnBrk="1" hangingPunct="1"/>
            <a:r>
              <a:rPr lang="ja-JP" altLang="en-US" sz="4800">
                <a:latin typeface="Century Gothic" panose="020B0502020202020204" pitchFamily="34" charset="0"/>
              </a:rPr>
              <a:t>利用できる関数一覧</a:t>
            </a:r>
          </a:p>
        </p:txBody>
      </p:sp>
      <p:graphicFrame>
        <p:nvGraphicFramePr>
          <p:cNvPr id="2" name="表 1"/>
          <p:cNvGraphicFramePr>
            <a:graphicFrameLocks noGrp="1"/>
          </p:cNvGraphicFramePr>
          <p:nvPr/>
        </p:nvGraphicFramePr>
        <p:xfrm>
          <a:off x="755650" y="1341438"/>
          <a:ext cx="3443288" cy="4335460"/>
        </p:xfrm>
        <a:graphic>
          <a:graphicData uri="http://schemas.openxmlformats.org/drawingml/2006/table">
            <a:tbl>
              <a:tblPr firstRow="1" bandRow="1">
                <a:tableStyleId>{21E4AEA4-8DFA-4A89-87EB-49C32662AFE0}</a:tableStyleId>
              </a:tblPr>
              <a:tblGrid>
                <a:gridCol w="1426904">
                  <a:extLst>
                    <a:ext uri="{9D8B030D-6E8A-4147-A177-3AD203B41FA5}">
                      <a16:colId xmlns:a16="http://schemas.microsoft.com/office/drawing/2014/main" val="20000"/>
                    </a:ext>
                  </a:extLst>
                </a:gridCol>
                <a:gridCol w="2016384">
                  <a:extLst>
                    <a:ext uri="{9D8B030D-6E8A-4147-A177-3AD203B41FA5}">
                      <a16:colId xmlns:a16="http://schemas.microsoft.com/office/drawing/2014/main" val="20001"/>
                    </a:ext>
                  </a:extLst>
                </a:gridCol>
              </a:tblGrid>
              <a:tr h="433546">
                <a:tc>
                  <a:txBody>
                    <a:bodyPr/>
                    <a:lstStyle/>
                    <a:p>
                      <a:pPr algn="l"/>
                      <a:r>
                        <a:rPr kumimoji="1" lang="ja-JP" altLang="en-US" sz="2000" dirty="0"/>
                        <a:t>関数</a:t>
                      </a:r>
                    </a:p>
                  </a:txBody>
                  <a:tcPr marL="91466" marR="91466" marT="45715" marB="45715">
                    <a:lnR w="12700" cap="flat" cmpd="sng" algn="ctr">
                      <a:solidFill>
                        <a:schemeClr val="bg1"/>
                      </a:solidFill>
                      <a:prstDash val="solid"/>
                      <a:round/>
                      <a:headEnd type="none" w="med" len="med"/>
                      <a:tailEnd type="none" w="med" len="med"/>
                    </a:lnR>
                  </a:tcPr>
                </a:tc>
                <a:tc>
                  <a:txBody>
                    <a:bodyPr/>
                    <a:lstStyle/>
                    <a:p>
                      <a:pPr algn="l"/>
                      <a:r>
                        <a:rPr kumimoji="1" lang="ja-JP" altLang="en-US" sz="2000" dirty="0"/>
                        <a:t>説明</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33546">
                <a:tc>
                  <a:txBody>
                    <a:bodyPr/>
                    <a:lstStyle/>
                    <a:p>
                      <a:pPr algn="l"/>
                      <a:r>
                        <a:rPr kumimoji="1" lang="en-US" altLang="ja-JP" sz="2000" baseline="0" dirty="0"/>
                        <a:t>sin(x)</a:t>
                      </a:r>
                      <a:endParaRPr kumimoji="1" lang="ja-JP" altLang="en-US" sz="2000" baseline="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正弦</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433546">
                <a:tc>
                  <a:txBody>
                    <a:bodyPr/>
                    <a:lstStyle/>
                    <a:p>
                      <a:pPr algn="l"/>
                      <a:r>
                        <a:rPr kumimoji="1" lang="en-US" altLang="ja-JP" sz="2000" dirty="0"/>
                        <a:t>cos(x)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余弦</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433546">
                <a:tc>
                  <a:txBody>
                    <a:bodyPr/>
                    <a:lstStyle/>
                    <a:p>
                      <a:pPr algn="l"/>
                      <a:r>
                        <a:rPr kumimoji="1" lang="en-US" altLang="ja-JP" sz="2000" dirty="0"/>
                        <a:t>tan(x)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正接</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433546">
                <a:tc>
                  <a:txBody>
                    <a:bodyPr/>
                    <a:lstStyle/>
                    <a:p>
                      <a:pPr algn="l"/>
                      <a:r>
                        <a:rPr kumimoji="1" lang="en-US" altLang="ja-JP" sz="2000" dirty="0" err="1"/>
                        <a:t>asin</a:t>
                      </a:r>
                      <a:r>
                        <a:rPr kumimoji="1" lang="en-US" altLang="ja-JP" sz="2000" dirty="0"/>
                        <a:t>(x)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逆正弦</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433546">
                <a:tc>
                  <a:txBody>
                    <a:bodyPr/>
                    <a:lstStyle/>
                    <a:p>
                      <a:pPr algn="l"/>
                      <a:r>
                        <a:rPr kumimoji="1" lang="en-US" altLang="ja-JP" sz="2000" dirty="0" err="1"/>
                        <a:t>acos</a:t>
                      </a:r>
                      <a:r>
                        <a:rPr kumimoji="1" lang="en-US" altLang="ja-JP" sz="2000" dirty="0"/>
                        <a:t>(x)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逆余弦</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433546">
                <a:tc>
                  <a:txBody>
                    <a:bodyPr/>
                    <a:lstStyle/>
                    <a:p>
                      <a:pPr algn="l"/>
                      <a:r>
                        <a:rPr kumimoji="1" lang="en-US" altLang="ja-JP" sz="2000" dirty="0" err="1"/>
                        <a:t>atan</a:t>
                      </a:r>
                      <a:r>
                        <a:rPr kumimoji="1" lang="en-US" altLang="ja-JP" sz="2000" dirty="0"/>
                        <a:t>(x)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逆正接</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433546">
                <a:tc>
                  <a:txBody>
                    <a:bodyPr/>
                    <a:lstStyle/>
                    <a:p>
                      <a:pPr algn="l"/>
                      <a:r>
                        <a:rPr kumimoji="1" lang="en-US" altLang="ja-JP" sz="2000" dirty="0" err="1"/>
                        <a:t>sinh</a:t>
                      </a:r>
                      <a:r>
                        <a:rPr kumimoji="1" lang="en-US" altLang="ja-JP" sz="2000" dirty="0"/>
                        <a:t>(x)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双曲線正弦</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433546">
                <a:tc>
                  <a:txBody>
                    <a:bodyPr/>
                    <a:lstStyle/>
                    <a:p>
                      <a:pPr algn="l"/>
                      <a:r>
                        <a:rPr kumimoji="1" lang="en-US" altLang="ja-JP" sz="2000" dirty="0" err="1"/>
                        <a:t>cosh</a:t>
                      </a:r>
                      <a:r>
                        <a:rPr kumimoji="1" lang="en-US" altLang="ja-JP" sz="2000" dirty="0"/>
                        <a:t>(x)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双曲線余弦</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433546">
                <a:tc>
                  <a:txBody>
                    <a:bodyPr/>
                    <a:lstStyle/>
                    <a:p>
                      <a:pPr algn="l"/>
                      <a:r>
                        <a:rPr kumimoji="1" lang="en-US" altLang="ja-JP" sz="2000" dirty="0" err="1"/>
                        <a:t>tanh</a:t>
                      </a:r>
                      <a:r>
                        <a:rPr kumimoji="1" lang="en-US" altLang="ja-JP" sz="2000" dirty="0"/>
                        <a:t>(x)</a:t>
                      </a:r>
                      <a:endParaRPr kumimoji="1" lang="ja-JP" altLang="en-US" sz="2000" dirty="0"/>
                    </a:p>
                  </a:txBody>
                  <a:tcPr marL="91466" marR="91466" marT="45715" marB="45715">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双曲線正接</a:t>
                      </a:r>
                    </a:p>
                  </a:txBody>
                  <a:tcPr marL="91466" marR="91466" marT="45715" marB="4571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graphicFrame>
        <p:nvGraphicFramePr>
          <p:cNvPr id="8" name="表 7"/>
          <p:cNvGraphicFramePr>
            <a:graphicFrameLocks noGrp="1"/>
          </p:cNvGraphicFramePr>
          <p:nvPr/>
        </p:nvGraphicFramePr>
        <p:xfrm>
          <a:off x="4854575" y="1341438"/>
          <a:ext cx="3894138" cy="4768852"/>
        </p:xfrm>
        <a:graphic>
          <a:graphicData uri="http://schemas.openxmlformats.org/drawingml/2006/table">
            <a:tbl>
              <a:tblPr firstRow="1" bandRow="1">
                <a:tableStyleId>{21E4AEA4-8DFA-4A89-87EB-49C32662AFE0}</a:tableStyleId>
              </a:tblPr>
              <a:tblGrid>
                <a:gridCol w="1426818">
                  <a:extLst>
                    <a:ext uri="{9D8B030D-6E8A-4147-A177-3AD203B41FA5}">
                      <a16:colId xmlns:a16="http://schemas.microsoft.com/office/drawing/2014/main" val="20000"/>
                    </a:ext>
                  </a:extLst>
                </a:gridCol>
                <a:gridCol w="2467320">
                  <a:extLst>
                    <a:ext uri="{9D8B030D-6E8A-4147-A177-3AD203B41FA5}">
                      <a16:colId xmlns:a16="http://schemas.microsoft.com/office/drawing/2014/main" val="20001"/>
                    </a:ext>
                  </a:extLst>
                </a:gridCol>
              </a:tblGrid>
              <a:tr h="433532">
                <a:tc>
                  <a:txBody>
                    <a:bodyPr/>
                    <a:lstStyle/>
                    <a:p>
                      <a:pPr algn="l"/>
                      <a:r>
                        <a:rPr kumimoji="1" lang="ja-JP" altLang="en-US" sz="2000" dirty="0"/>
                        <a:t>関数</a:t>
                      </a:r>
                    </a:p>
                  </a:txBody>
                  <a:tcPr marL="91461" marR="91461" marT="45714" marB="45714">
                    <a:lnR w="12700" cap="flat" cmpd="sng" algn="ctr">
                      <a:solidFill>
                        <a:schemeClr val="bg1"/>
                      </a:solidFill>
                      <a:prstDash val="solid"/>
                      <a:round/>
                      <a:headEnd type="none" w="med" len="med"/>
                      <a:tailEnd type="none" w="med" len="med"/>
                    </a:lnR>
                  </a:tcPr>
                </a:tc>
                <a:tc>
                  <a:txBody>
                    <a:bodyPr/>
                    <a:lstStyle/>
                    <a:p>
                      <a:pPr algn="l"/>
                      <a:r>
                        <a:rPr kumimoji="1" lang="ja-JP" altLang="en-US" sz="2000" dirty="0"/>
                        <a:t>説明</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33532">
                <a:tc>
                  <a:txBody>
                    <a:bodyPr/>
                    <a:lstStyle/>
                    <a:p>
                      <a:pPr algn="l"/>
                      <a:r>
                        <a:rPr kumimoji="1" lang="en-US" altLang="ja-JP" sz="2000" dirty="0" err="1"/>
                        <a:t>int</a:t>
                      </a:r>
                      <a:r>
                        <a:rPr kumimoji="1" lang="en-US" altLang="ja-JP" sz="2000" dirty="0"/>
                        <a:t>(x)</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algn="l"/>
                      <a:r>
                        <a:rPr kumimoji="1" lang="ja-JP" altLang="en-US" sz="2000" dirty="0"/>
                        <a:t>整数部分</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433532">
                <a:tc>
                  <a:txBody>
                    <a:bodyPr/>
                    <a:lstStyle/>
                    <a:p>
                      <a:pPr algn="l"/>
                      <a:r>
                        <a:rPr kumimoji="1" lang="en-US" altLang="ja-JP" sz="2000" dirty="0" err="1"/>
                        <a:t>nint</a:t>
                      </a:r>
                      <a:r>
                        <a:rPr kumimoji="1" lang="en-US" altLang="ja-JP" sz="2000" dirty="0"/>
                        <a:t>(x)</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algn="l"/>
                      <a:r>
                        <a:rPr kumimoji="1" lang="ja-JP" altLang="en-US" sz="2000" dirty="0"/>
                        <a:t>四捨五入した整数値</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433532">
                <a:tc>
                  <a:txBody>
                    <a:bodyPr/>
                    <a:lstStyle/>
                    <a:p>
                      <a:pPr algn="l"/>
                      <a:r>
                        <a:rPr kumimoji="1" lang="en-US" altLang="ja-JP" sz="2000" dirty="0"/>
                        <a:t>abs(x)</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絶対値</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433532">
                <a:tc>
                  <a:txBody>
                    <a:bodyPr/>
                    <a:lstStyle/>
                    <a:p>
                      <a:pPr algn="l"/>
                      <a:r>
                        <a:rPr kumimoji="1" lang="en-US" altLang="ja-JP" sz="2000" dirty="0" err="1"/>
                        <a:t>exp</a:t>
                      </a:r>
                      <a:r>
                        <a:rPr kumimoji="1" lang="en-US" altLang="ja-JP" sz="2000" dirty="0"/>
                        <a:t>(x)</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algn="l"/>
                      <a:r>
                        <a:rPr kumimoji="1" lang="en-US" altLang="ja-JP" sz="2000" i="1" dirty="0"/>
                        <a:t>e</a:t>
                      </a:r>
                      <a:r>
                        <a:rPr kumimoji="1" lang="ja-JP" altLang="en-US" sz="2000" dirty="0"/>
                        <a:t>を底とする指数関数</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433532">
                <a:tc>
                  <a:txBody>
                    <a:bodyPr/>
                    <a:lstStyle/>
                    <a:p>
                      <a:pPr algn="l"/>
                      <a:r>
                        <a:rPr kumimoji="1" lang="en-US" altLang="ja-JP" sz="2000" dirty="0"/>
                        <a:t>log(x)</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自然対数</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433532">
                <a:tc>
                  <a:txBody>
                    <a:bodyPr/>
                    <a:lstStyle/>
                    <a:p>
                      <a:pPr algn="l"/>
                      <a:r>
                        <a:rPr kumimoji="1" lang="en-US" altLang="ja-JP" sz="2000" baseline="0" dirty="0"/>
                        <a:t>log10(x)</a:t>
                      </a:r>
                      <a:endParaRPr kumimoji="1" lang="ja-JP" altLang="en-US" sz="2000" baseline="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常用対数</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433532">
                <a:tc>
                  <a:txBody>
                    <a:bodyPr/>
                    <a:lstStyle/>
                    <a:p>
                      <a:pPr algn="l"/>
                      <a:r>
                        <a:rPr kumimoji="1" lang="en-US" altLang="ja-JP" sz="2000" dirty="0" err="1"/>
                        <a:t>sqrt</a:t>
                      </a:r>
                      <a:r>
                        <a:rPr kumimoji="1" lang="en-US" altLang="ja-JP" sz="2000" dirty="0"/>
                        <a:t>(x)</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平方根</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433532">
                <a:tc>
                  <a:txBody>
                    <a:bodyPr/>
                    <a:lstStyle/>
                    <a:p>
                      <a:pPr algn="l"/>
                      <a:r>
                        <a:rPr kumimoji="1" lang="en-US" altLang="ja-JP" sz="2000" dirty="0"/>
                        <a:t>max(</a:t>
                      </a:r>
                      <a:r>
                        <a:rPr kumimoji="1" lang="en-US" altLang="ja-JP" sz="2000" dirty="0" err="1"/>
                        <a:t>x,y</a:t>
                      </a:r>
                      <a:r>
                        <a:rPr kumimoji="1" lang="en-US" altLang="ja-JP" sz="2000" dirty="0"/>
                        <a:t>,…)</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最大値</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433532">
                <a:tc>
                  <a:txBody>
                    <a:bodyPr/>
                    <a:lstStyle/>
                    <a:p>
                      <a:pPr algn="l"/>
                      <a:r>
                        <a:rPr kumimoji="1" lang="en-US" altLang="ja-JP" sz="2000" dirty="0"/>
                        <a:t>min(</a:t>
                      </a:r>
                      <a:r>
                        <a:rPr kumimoji="1" lang="en-US" altLang="ja-JP" sz="2000" dirty="0" err="1"/>
                        <a:t>x,y</a:t>
                      </a:r>
                      <a:r>
                        <a:rPr kumimoji="1" lang="en-US" altLang="ja-JP" sz="2000" dirty="0"/>
                        <a:t>,…)</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最小値</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433532">
                <a:tc>
                  <a:txBody>
                    <a:bodyPr/>
                    <a:lstStyle/>
                    <a:p>
                      <a:pPr algn="l"/>
                      <a:r>
                        <a:rPr kumimoji="1" lang="en-US" altLang="ja-JP" sz="2000" dirty="0"/>
                        <a:t>mod(</a:t>
                      </a:r>
                      <a:r>
                        <a:rPr kumimoji="1" lang="en-US" altLang="ja-JP" sz="2000" dirty="0" err="1"/>
                        <a:t>x,y</a:t>
                      </a:r>
                      <a:r>
                        <a:rPr kumimoji="1" lang="en-US" altLang="ja-JP" sz="2000" dirty="0"/>
                        <a:t>)</a:t>
                      </a:r>
                      <a:endParaRPr kumimoji="1" lang="ja-JP" altLang="en-US" sz="2000" dirty="0"/>
                    </a:p>
                  </a:txBody>
                  <a:tcPr marL="91461" marR="91461" marT="45714" marB="45714">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x</a:t>
                      </a:r>
                      <a:r>
                        <a:rPr kumimoji="1" lang="ja-JP" altLang="en-US" sz="2000" dirty="0"/>
                        <a:t>を</a:t>
                      </a:r>
                      <a:r>
                        <a:rPr kumimoji="1" lang="en-US" altLang="ja-JP" sz="2000" dirty="0"/>
                        <a:t>y</a:t>
                      </a:r>
                      <a:r>
                        <a:rPr kumimoji="1" lang="ja-JP" altLang="en-US" sz="2000" dirty="0"/>
                        <a:t>で割った余り</a:t>
                      </a:r>
                    </a:p>
                  </a:txBody>
                  <a:tcPr marL="91461" marR="91461" marT="45714" marB="45714">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5" t="5066" r="12054" b="3083"/>
          <a:stretch/>
        </p:blipFill>
        <p:spPr bwMode="auto">
          <a:xfrm>
            <a:off x="5222941" y="1902508"/>
            <a:ext cx="3217730" cy="279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平行四辺形 10"/>
          <p:cNvSpPr/>
          <p:nvPr/>
        </p:nvSpPr>
        <p:spPr>
          <a:xfrm rot="5400000">
            <a:off x="2220120" y="3298031"/>
            <a:ext cx="1331912" cy="371475"/>
          </a:xfrm>
          <a:prstGeom prst="parallelogram">
            <a:avLst>
              <a:gd name="adj" fmla="val 11049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212" name="Text Box 1031"/>
          <p:cNvSpPr txBox="1">
            <a:spLocks noChangeArrowheads="1"/>
          </p:cNvSpPr>
          <p:nvPr/>
        </p:nvSpPr>
        <p:spPr bwMode="auto">
          <a:xfrm>
            <a:off x="560388" y="2205038"/>
            <a:ext cx="1598612" cy="31686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set: c1[5]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totfact =   1.0</a:t>
            </a:r>
          </a:p>
          <a:p>
            <a:pPr eaLnBrk="1" hangingPunct="1">
              <a:spcBef>
                <a:spcPct val="0"/>
              </a:spcBef>
              <a:buFontTx/>
              <a:buNone/>
            </a:pPr>
            <a:r>
              <a:rPr lang="pt-BR" altLang="ja-JP" sz="1400">
                <a:latin typeface="Tahoma" panose="020B0604030504040204" pitchFamily="34" charset="0"/>
              </a:rPr>
              <a:t> s-type =   2</a:t>
            </a:r>
          </a:p>
          <a:p>
            <a:pPr eaLnBrk="1" hangingPunct="1">
              <a:spcBef>
                <a:spcPct val="0"/>
              </a:spcBef>
              <a:buFontTx/>
              <a:buNone/>
            </a:pPr>
            <a:r>
              <a:rPr lang="pt-BR" altLang="ja-JP" sz="1400">
                <a:latin typeface="Tahoma" panose="020B0604030504040204" pitchFamily="34" charset="0"/>
              </a:rPr>
              <a:t> proj =  proton</a:t>
            </a:r>
          </a:p>
          <a:p>
            <a:pPr eaLnBrk="1" hangingPunct="1">
              <a:spcBef>
                <a:spcPct val="0"/>
              </a:spcBef>
              <a:buFontTx/>
              <a:buNone/>
            </a:pPr>
            <a:r>
              <a:rPr lang="pt-BR" altLang="ja-JP" sz="1400">
                <a:latin typeface="Tahoma" panose="020B0604030504040204" pitchFamily="34" charset="0"/>
              </a:rPr>
              <a:t> e0 =   150.0</a:t>
            </a:r>
          </a:p>
          <a:p>
            <a:pPr eaLnBrk="1" hangingPunct="1">
              <a:spcBef>
                <a:spcPct val="0"/>
              </a:spcBef>
              <a:buFontTx/>
              <a:buNone/>
            </a:pPr>
            <a:r>
              <a:rPr lang="pt-BR" altLang="ja-JP" sz="1400">
                <a:latin typeface="Tahoma" panose="020B0604030504040204" pitchFamily="34" charset="0"/>
              </a:rPr>
              <a:t> x0 =  -c1</a:t>
            </a:r>
          </a:p>
          <a:p>
            <a:pPr eaLnBrk="1" hangingPunct="1">
              <a:spcBef>
                <a:spcPct val="0"/>
              </a:spcBef>
              <a:buFontTx/>
              <a:buNone/>
            </a:pPr>
            <a:r>
              <a:rPr lang="pt-BR" altLang="ja-JP" sz="1400">
                <a:latin typeface="Tahoma" panose="020B0604030504040204" pitchFamily="34" charset="0"/>
              </a:rPr>
              <a:t> x1 =   c1</a:t>
            </a:r>
          </a:p>
          <a:p>
            <a:pPr eaLnBrk="1" hangingPunct="1">
              <a:spcBef>
                <a:spcPct val="0"/>
              </a:spcBef>
              <a:buFontTx/>
              <a:buNone/>
            </a:pPr>
            <a:r>
              <a:rPr lang="pt-BR" altLang="ja-JP" sz="1400">
                <a:latin typeface="Tahoma" panose="020B0604030504040204" pitchFamily="34" charset="0"/>
              </a:rPr>
              <a:t> y0 =  -c1</a:t>
            </a:r>
          </a:p>
          <a:p>
            <a:pPr eaLnBrk="1" hangingPunct="1">
              <a:spcBef>
                <a:spcPct val="0"/>
              </a:spcBef>
              <a:buFontTx/>
              <a:buNone/>
            </a:pPr>
            <a:r>
              <a:rPr lang="pt-BR" altLang="ja-JP" sz="1400">
                <a:latin typeface="Tahoma" panose="020B0604030504040204" pitchFamily="34" charset="0"/>
              </a:rPr>
              <a:t> y1 =   c1</a:t>
            </a:r>
          </a:p>
          <a:p>
            <a:pPr eaLnBrk="1" hangingPunct="1">
              <a:spcBef>
                <a:spcPct val="0"/>
              </a:spcBef>
              <a:buFontTx/>
              <a:buNone/>
            </a:pPr>
            <a:r>
              <a:rPr lang="pt-BR" altLang="ja-JP" sz="1400">
                <a:latin typeface="Tahoma" panose="020B0604030504040204" pitchFamily="34" charset="0"/>
              </a:rPr>
              <a:t> z0 =  -30.0</a:t>
            </a:r>
          </a:p>
          <a:p>
            <a:pPr eaLnBrk="1" hangingPunct="1">
              <a:spcBef>
                <a:spcPct val="0"/>
              </a:spcBef>
              <a:buFontTx/>
              <a:buNone/>
            </a:pPr>
            <a:r>
              <a:rPr lang="pt-BR" altLang="ja-JP" sz="1400">
                <a:latin typeface="Tahoma" panose="020B0604030504040204" pitchFamily="34" charset="0"/>
              </a:rPr>
              <a:t> z1 =  -30.0</a:t>
            </a:r>
          </a:p>
          <a:p>
            <a:pPr eaLnBrk="1" hangingPunct="1">
              <a:spcBef>
                <a:spcPct val="0"/>
              </a:spcBef>
              <a:buFontTx/>
              <a:buNone/>
            </a:pPr>
            <a:r>
              <a:rPr lang="pt-BR" altLang="ja-JP" sz="1400">
                <a:solidFill>
                  <a:srgbClr val="000000"/>
                </a:solidFill>
                <a:latin typeface="Tahoma" panose="020B0604030504040204" pitchFamily="34" charset="0"/>
              </a:rPr>
              <a:t> dir =  1.0</a:t>
            </a:r>
          </a:p>
        </p:txBody>
      </p:sp>
      <p:sp>
        <p:nvSpPr>
          <p:cNvPr id="94213" name="Rectangle 2"/>
          <p:cNvSpPr>
            <a:spLocks noGrp="1" noChangeArrowheads="1"/>
          </p:cNvSpPr>
          <p:nvPr>
            <p:ph type="title" idx="4294967295"/>
          </p:nvPr>
        </p:nvSpPr>
        <p:spPr>
          <a:xfrm>
            <a:off x="22860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a:t>
            </a:r>
            <a:endParaRPr lang="ja-JP" altLang="en-US" sz="4800">
              <a:latin typeface="Century Gothic" panose="020B0502020202020204" pitchFamily="34" charset="0"/>
            </a:endParaRPr>
          </a:p>
        </p:txBody>
      </p:sp>
      <p:sp>
        <p:nvSpPr>
          <p:cNvPr id="52230" name="テキスト ボックス 20"/>
          <p:cNvSpPr txBox="1">
            <a:spLocks noChangeArrowheads="1"/>
          </p:cNvSpPr>
          <p:nvPr/>
        </p:nvSpPr>
        <p:spPr bwMode="auto">
          <a:xfrm>
            <a:off x="584200" y="744538"/>
            <a:ext cx="8213725"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玉</a:t>
            </a:r>
            <a:r>
              <a:rPr lang="ja-JP" altLang="en-US" sz="2400" dirty="0" err="1">
                <a:solidFill>
                  <a:srgbClr val="000000"/>
                </a:solidFill>
                <a:latin typeface="+mn-lt"/>
              </a:rPr>
              <a:t>ねぎ</a:t>
            </a:r>
            <a:r>
              <a:rPr lang="ja-JP" altLang="en-US" sz="2400" dirty="0">
                <a:solidFill>
                  <a:srgbClr val="000000"/>
                </a:solidFill>
                <a:latin typeface="+mn-lt"/>
              </a:rPr>
              <a:t>体系全体を覆うように、ビームの幅を拡げてみましょう。</a:t>
            </a:r>
          </a:p>
        </p:txBody>
      </p:sp>
      <p:sp>
        <p:nvSpPr>
          <p:cNvPr id="94218" name="テキスト ボックス 1"/>
          <p:cNvSpPr txBox="1">
            <a:spLocks noChangeArrowheads="1"/>
          </p:cNvSpPr>
          <p:nvPr/>
        </p:nvSpPr>
        <p:spPr bwMode="auto">
          <a:xfrm>
            <a:off x="4405313" y="5516563"/>
            <a:ext cx="4738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rPr>
              <a:t>半径</a:t>
            </a:r>
            <a:r>
              <a:rPr lang="en-US" altLang="ja-JP" sz="2000">
                <a:solidFill>
                  <a:srgbClr val="FF0000"/>
                </a:solidFill>
              </a:rPr>
              <a:t>25cm</a:t>
            </a:r>
            <a:r>
              <a:rPr lang="ja-JP" altLang="en-US" sz="2000">
                <a:solidFill>
                  <a:srgbClr val="FF0000"/>
                </a:solidFill>
              </a:rPr>
              <a:t>の球を覆うことができるように、ビームの幅を拡げてみよう</a:t>
            </a:r>
            <a:endParaRPr lang="en-US" altLang="ja-JP" sz="2000">
              <a:solidFill>
                <a:srgbClr val="FF0000"/>
              </a:solidFill>
            </a:endParaRPr>
          </a:p>
        </p:txBody>
      </p:sp>
      <p:cxnSp>
        <p:nvCxnSpPr>
          <p:cNvPr id="19" name="直線矢印コネクタ 18"/>
          <p:cNvCxnSpPr>
            <a:stCxn id="94224" idx="1"/>
          </p:cNvCxnSpPr>
          <p:nvPr/>
        </p:nvCxnSpPr>
        <p:spPr>
          <a:xfrm flipH="1">
            <a:off x="1727200" y="2408238"/>
            <a:ext cx="684213" cy="83343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92150" y="3140075"/>
            <a:ext cx="1035050" cy="2032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94221" name="Line 21"/>
          <p:cNvSpPr>
            <a:spLocks noChangeShapeType="1"/>
          </p:cNvSpPr>
          <p:nvPr/>
        </p:nvSpPr>
        <p:spPr bwMode="auto">
          <a:xfrm flipH="1">
            <a:off x="989013" y="2516188"/>
            <a:ext cx="457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47" name="テキスト ボックス 16"/>
          <p:cNvSpPr txBox="1">
            <a:spLocks noChangeArrowheads="1"/>
          </p:cNvSpPr>
          <p:nvPr/>
        </p:nvSpPr>
        <p:spPr bwMode="auto">
          <a:xfrm>
            <a:off x="1816100" y="1204913"/>
            <a:ext cx="5473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ja-JP" altLang="en-US" sz="2400" dirty="0">
                <a:solidFill>
                  <a:srgbClr val="000000"/>
                </a:solidFill>
                <a:latin typeface="+mn-lt"/>
              </a:rPr>
              <a:t>ユーザー定義定数</a:t>
            </a:r>
            <a:r>
              <a:rPr lang="en-US" altLang="ja-JP" sz="2400" dirty="0">
                <a:solidFill>
                  <a:srgbClr val="000000"/>
                </a:solidFill>
                <a:latin typeface="+mn-lt"/>
              </a:rPr>
              <a:t>c1</a:t>
            </a:r>
            <a:r>
              <a:rPr lang="ja-JP" altLang="en-US" sz="2400" dirty="0">
                <a:solidFill>
                  <a:srgbClr val="000000"/>
                </a:solidFill>
                <a:latin typeface="+mn-lt"/>
              </a:rPr>
              <a:t>の値を大きくする</a:t>
            </a:r>
            <a:endParaRPr lang="en-US" altLang="ja-JP" sz="2400" dirty="0">
              <a:solidFill>
                <a:srgbClr val="000000"/>
              </a:solidFill>
              <a:latin typeface="+mn-lt"/>
            </a:endParaRPr>
          </a:p>
        </p:txBody>
      </p:sp>
      <p:sp>
        <p:nvSpPr>
          <p:cNvPr id="94223" name="Text Box 1030"/>
          <p:cNvSpPr txBox="1">
            <a:spLocks noChangeArrowheads="1"/>
          </p:cNvSpPr>
          <p:nvPr/>
        </p:nvSpPr>
        <p:spPr bwMode="auto">
          <a:xfrm>
            <a:off x="287338" y="16224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94224" name="テキスト ボックス 5"/>
          <p:cNvSpPr txBox="1">
            <a:spLocks noChangeArrowheads="1"/>
          </p:cNvSpPr>
          <p:nvPr/>
        </p:nvSpPr>
        <p:spPr bwMode="auto">
          <a:xfrm>
            <a:off x="2411413" y="2084388"/>
            <a:ext cx="1800225" cy="64611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t>角柱形状の線源</a:t>
            </a:r>
            <a:endParaRPr lang="en-US" altLang="ja-JP" sz="1800"/>
          </a:p>
          <a:p>
            <a:pPr>
              <a:spcBef>
                <a:spcPct val="0"/>
              </a:spcBef>
              <a:buFontTx/>
              <a:buNone/>
            </a:pPr>
            <a:r>
              <a:rPr lang="en-US" altLang="ja-JP" sz="1800"/>
              <a:t>(s-type=2)</a:t>
            </a:r>
            <a:endParaRPr lang="ja-JP" altLang="en-US" sz="1800"/>
          </a:p>
        </p:txBody>
      </p:sp>
      <p:cxnSp>
        <p:nvCxnSpPr>
          <p:cNvPr id="45" name="直線コネクタ 44"/>
          <p:cNvCxnSpPr/>
          <p:nvPr/>
        </p:nvCxnSpPr>
        <p:spPr bwMode="auto">
          <a:xfrm rot="5400000" flipV="1">
            <a:off x="3194050" y="3195638"/>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bwMode="auto">
          <a:xfrm rot="5400000" flipV="1">
            <a:off x="3248025" y="2679700"/>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bwMode="auto">
          <a:xfrm rot="5400000" flipV="1">
            <a:off x="3248819" y="3018631"/>
            <a:ext cx="0" cy="92868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bwMode="auto">
          <a:xfrm rot="5400000" flipV="1">
            <a:off x="3431382" y="3382169"/>
            <a:ext cx="0" cy="92868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rot="5400000" flipV="1">
            <a:off x="3431382" y="2869406"/>
            <a:ext cx="0" cy="92868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615950" y="3789363"/>
            <a:ext cx="1111250" cy="8636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94231" name="Text Box 1030"/>
          <p:cNvSpPr txBox="1">
            <a:spLocks noChangeArrowheads="1"/>
          </p:cNvSpPr>
          <p:nvPr/>
        </p:nvSpPr>
        <p:spPr bwMode="auto">
          <a:xfrm>
            <a:off x="6208713" y="4724400"/>
            <a:ext cx="1450975"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cxnSp>
        <p:nvCxnSpPr>
          <p:cNvPr id="54" name="直線矢印コネクタ 53"/>
          <p:cNvCxnSpPr/>
          <p:nvPr/>
        </p:nvCxnSpPr>
        <p:spPr>
          <a:xfrm flipV="1">
            <a:off x="2068513" y="3333750"/>
            <a:ext cx="3511550" cy="133826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4233" name="テキスト ボックス 17"/>
          <p:cNvSpPr txBox="1">
            <a:spLocks noChangeArrowheads="1"/>
          </p:cNvSpPr>
          <p:nvPr/>
        </p:nvSpPr>
        <p:spPr bwMode="auto">
          <a:xfrm>
            <a:off x="2409825" y="4521200"/>
            <a:ext cx="3025775" cy="923925"/>
          </a:xfrm>
          <a:prstGeom prst="rect">
            <a:avLst/>
          </a:prstGeom>
          <a:solidFill>
            <a:schemeClr val="bg1"/>
          </a:solidFill>
          <a:ln w="1905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a:t>x</a:t>
            </a:r>
            <a:r>
              <a:rPr lang="ja-JP" altLang="en-US" sz="1800"/>
              <a:t>軸と</a:t>
            </a:r>
            <a:r>
              <a:rPr lang="en-US" altLang="ja-JP" sz="1800"/>
              <a:t>y</a:t>
            </a:r>
            <a:r>
              <a:rPr lang="ja-JP" altLang="en-US" sz="1800"/>
              <a:t>軸に関して</a:t>
            </a:r>
            <a:r>
              <a:rPr lang="en-US" altLang="ja-JP" sz="1800"/>
              <a:t>1</a:t>
            </a:r>
            <a:r>
              <a:rPr lang="ja-JP" altLang="en-US" sz="1800"/>
              <a:t>辺</a:t>
            </a:r>
            <a:r>
              <a:rPr lang="en-US" altLang="ja-JP" sz="1800"/>
              <a:t>10cm</a:t>
            </a:r>
            <a:r>
              <a:rPr lang="ja-JP" altLang="en-US" sz="1800"/>
              <a:t>の正方形を発生領域とし、</a:t>
            </a:r>
            <a:r>
              <a:rPr lang="en-US" altLang="ja-JP" sz="1800"/>
              <a:t>+z</a:t>
            </a:r>
            <a:r>
              <a:rPr lang="ja-JP" altLang="en-US" sz="1800"/>
              <a:t>軸をビームの方向とする線源</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03" t="5383" r="9626" b="1924"/>
          <a:stretch/>
        </p:blipFill>
        <p:spPr bwMode="auto">
          <a:xfrm>
            <a:off x="5255229" y="1862174"/>
            <a:ext cx="3493308" cy="286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平行四辺形 10"/>
          <p:cNvSpPr/>
          <p:nvPr/>
        </p:nvSpPr>
        <p:spPr>
          <a:xfrm rot="5400000">
            <a:off x="2329656" y="3804445"/>
            <a:ext cx="2879725" cy="1033462"/>
          </a:xfrm>
          <a:prstGeom prst="parallelogram">
            <a:avLst>
              <a:gd name="adj" fmla="val 11049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260" name="Text Box 1031"/>
          <p:cNvSpPr txBox="1">
            <a:spLocks noChangeArrowheads="1"/>
          </p:cNvSpPr>
          <p:nvPr/>
        </p:nvSpPr>
        <p:spPr bwMode="auto">
          <a:xfrm>
            <a:off x="560388" y="2205038"/>
            <a:ext cx="1598612" cy="31686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set: c1[</a:t>
            </a:r>
            <a:r>
              <a:rPr lang="pt-BR" altLang="ja-JP" sz="1400">
                <a:solidFill>
                  <a:srgbClr val="FF0000"/>
                </a:solidFill>
                <a:latin typeface="Tahoma" panose="020B0604030504040204" pitchFamily="34" charset="0"/>
              </a:rPr>
              <a:t>25</a:t>
            </a:r>
            <a:r>
              <a:rPr lang="pt-BR" altLang="ja-JP" sz="1400">
                <a:latin typeface="Tahoma" panose="020B0604030504040204" pitchFamily="34" charset="0"/>
              </a:rPr>
              <a:t>]</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totfact =   1.0</a:t>
            </a:r>
          </a:p>
          <a:p>
            <a:pPr eaLnBrk="1" hangingPunct="1">
              <a:spcBef>
                <a:spcPct val="0"/>
              </a:spcBef>
              <a:buFontTx/>
              <a:buNone/>
            </a:pPr>
            <a:r>
              <a:rPr lang="pt-BR" altLang="ja-JP" sz="1400">
                <a:latin typeface="Tahoma" panose="020B0604030504040204" pitchFamily="34" charset="0"/>
              </a:rPr>
              <a:t> s-type =   2</a:t>
            </a:r>
          </a:p>
          <a:p>
            <a:pPr eaLnBrk="1" hangingPunct="1">
              <a:spcBef>
                <a:spcPct val="0"/>
              </a:spcBef>
              <a:buFontTx/>
              <a:buNone/>
            </a:pPr>
            <a:r>
              <a:rPr lang="pt-BR" altLang="ja-JP" sz="1400">
                <a:latin typeface="Tahoma" panose="020B0604030504040204" pitchFamily="34" charset="0"/>
              </a:rPr>
              <a:t> proj =  proton</a:t>
            </a:r>
          </a:p>
          <a:p>
            <a:pPr eaLnBrk="1" hangingPunct="1">
              <a:spcBef>
                <a:spcPct val="0"/>
              </a:spcBef>
              <a:buFontTx/>
              <a:buNone/>
            </a:pPr>
            <a:r>
              <a:rPr lang="pt-BR" altLang="ja-JP" sz="1400">
                <a:latin typeface="Tahoma" panose="020B0604030504040204" pitchFamily="34" charset="0"/>
              </a:rPr>
              <a:t> e0 =   150.0</a:t>
            </a:r>
          </a:p>
          <a:p>
            <a:pPr eaLnBrk="1" hangingPunct="1">
              <a:spcBef>
                <a:spcPct val="0"/>
              </a:spcBef>
              <a:buFontTx/>
              <a:buNone/>
            </a:pPr>
            <a:r>
              <a:rPr lang="pt-BR" altLang="ja-JP" sz="1400">
                <a:latin typeface="Tahoma" panose="020B0604030504040204" pitchFamily="34" charset="0"/>
              </a:rPr>
              <a:t> x0 =  -c1</a:t>
            </a:r>
          </a:p>
          <a:p>
            <a:pPr eaLnBrk="1" hangingPunct="1">
              <a:spcBef>
                <a:spcPct val="0"/>
              </a:spcBef>
              <a:buFontTx/>
              <a:buNone/>
            </a:pPr>
            <a:r>
              <a:rPr lang="pt-BR" altLang="ja-JP" sz="1400">
                <a:latin typeface="Tahoma" panose="020B0604030504040204" pitchFamily="34" charset="0"/>
              </a:rPr>
              <a:t> x1 =   c1</a:t>
            </a:r>
          </a:p>
          <a:p>
            <a:pPr eaLnBrk="1" hangingPunct="1">
              <a:spcBef>
                <a:spcPct val="0"/>
              </a:spcBef>
              <a:buFontTx/>
              <a:buNone/>
            </a:pPr>
            <a:r>
              <a:rPr lang="pt-BR" altLang="ja-JP" sz="1400">
                <a:latin typeface="Tahoma" panose="020B0604030504040204" pitchFamily="34" charset="0"/>
              </a:rPr>
              <a:t> y0 =  -c1</a:t>
            </a:r>
          </a:p>
          <a:p>
            <a:pPr eaLnBrk="1" hangingPunct="1">
              <a:spcBef>
                <a:spcPct val="0"/>
              </a:spcBef>
              <a:buFontTx/>
              <a:buNone/>
            </a:pPr>
            <a:r>
              <a:rPr lang="pt-BR" altLang="ja-JP" sz="1400">
                <a:latin typeface="Tahoma" panose="020B0604030504040204" pitchFamily="34" charset="0"/>
              </a:rPr>
              <a:t> y1 =   c1</a:t>
            </a:r>
          </a:p>
          <a:p>
            <a:pPr eaLnBrk="1" hangingPunct="1">
              <a:spcBef>
                <a:spcPct val="0"/>
              </a:spcBef>
              <a:buFontTx/>
              <a:buNone/>
            </a:pPr>
            <a:r>
              <a:rPr lang="pt-BR" altLang="ja-JP" sz="1400">
                <a:latin typeface="Tahoma" panose="020B0604030504040204" pitchFamily="34" charset="0"/>
              </a:rPr>
              <a:t> z0 =  -30.0</a:t>
            </a:r>
          </a:p>
          <a:p>
            <a:pPr eaLnBrk="1" hangingPunct="1">
              <a:spcBef>
                <a:spcPct val="0"/>
              </a:spcBef>
              <a:buFontTx/>
              <a:buNone/>
            </a:pPr>
            <a:r>
              <a:rPr lang="pt-BR" altLang="ja-JP" sz="1400">
                <a:latin typeface="Tahoma" panose="020B0604030504040204" pitchFamily="34" charset="0"/>
              </a:rPr>
              <a:t> z1 =  -30.0</a:t>
            </a:r>
          </a:p>
          <a:p>
            <a:pPr eaLnBrk="1" hangingPunct="1">
              <a:spcBef>
                <a:spcPct val="0"/>
              </a:spcBef>
              <a:buFontTx/>
              <a:buNone/>
            </a:pPr>
            <a:r>
              <a:rPr lang="pt-BR" altLang="ja-JP" sz="1400">
                <a:solidFill>
                  <a:srgbClr val="000000"/>
                </a:solidFill>
                <a:latin typeface="Tahoma" panose="020B0604030504040204" pitchFamily="34" charset="0"/>
              </a:rPr>
              <a:t> dir =  1.0</a:t>
            </a:r>
          </a:p>
        </p:txBody>
      </p:sp>
      <p:sp>
        <p:nvSpPr>
          <p:cNvPr id="96261" name="Rectangle 2"/>
          <p:cNvSpPr>
            <a:spLocks noGrp="1" noChangeArrowheads="1"/>
          </p:cNvSpPr>
          <p:nvPr>
            <p:ph type="title" idx="4294967295"/>
          </p:nvPr>
        </p:nvSpPr>
        <p:spPr>
          <a:xfrm>
            <a:off x="22860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a:t>
            </a:r>
            <a:r>
              <a:rPr lang="ja-JP" altLang="en-US" sz="4800">
                <a:latin typeface="Century Gothic" panose="020B0502020202020204" pitchFamily="34" charset="0"/>
              </a:rPr>
              <a:t>の答え合わせ</a:t>
            </a:r>
          </a:p>
        </p:txBody>
      </p:sp>
      <p:sp>
        <p:nvSpPr>
          <p:cNvPr id="52230" name="テキスト ボックス 20"/>
          <p:cNvSpPr txBox="1">
            <a:spLocks noChangeArrowheads="1"/>
          </p:cNvSpPr>
          <p:nvPr/>
        </p:nvSpPr>
        <p:spPr bwMode="auto">
          <a:xfrm>
            <a:off x="584200" y="744538"/>
            <a:ext cx="8213725"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玉</a:t>
            </a:r>
            <a:r>
              <a:rPr lang="ja-JP" altLang="en-US" sz="2400" dirty="0" err="1">
                <a:solidFill>
                  <a:srgbClr val="000000"/>
                </a:solidFill>
                <a:latin typeface="+mn-lt"/>
              </a:rPr>
              <a:t>ねぎ</a:t>
            </a:r>
            <a:r>
              <a:rPr lang="ja-JP" altLang="en-US" sz="2400" dirty="0">
                <a:solidFill>
                  <a:srgbClr val="000000"/>
                </a:solidFill>
                <a:latin typeface="+mn-lt"/>
              </a:rPr>
              <a:t>体系全体を覆うように、ビームの幅を拡げてみましょう。</a:t>
            </a:r>
          </a:p>
        </p:txBody>
      </p:sp>
      <p:cxnSp>
        <p:nvCxnSpPr>
          <p:cNvPr id="19" name="直線矢印コネクタ 18"/>
          <p:cNvCxnSpPr>
            <a:stCxn id="96268" idx="1"/>
          </p:cNvCxnSpPr>
          <p:nvPr/>
        </p:nvCxnSpPr>
        <p:spPr>
          <a:xfrm flipH="1">
            <a:off x="1727200" y="2408238"/>
            <a:ext cx="684213" cy="83343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6267" name="Text Box 1030"/>
          <p:cNvSpPr txBox="1">
            <a:spLocks noChangeArrowheads="1"/>
          </p:cNvSpPr>
          <p:nvPr/>
        </p:nvSpPr>
        <p:spPr bwMode="auto">
          <a:xfrm>
            <a:off x="287338" y="16224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96268" name="テキスト ボックス 5"/>
          <p:cNvSpPr txBox="1">
            <a:spLocks noChangeArrowheads="1"/>
          </p:cNvSpPr>
          <p:nvPr/>
        </p:nvSpPr>
        <p:spPr bwMode="auto">
          <a:xfrm>
            <a:off x="2411413" y="2084388"/>
            <a:ext cx="1800225" cy="64611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t>角柱形状の線源</a:t>
            </a:r>
            <a:endParaRPr lang="en-US" altLang="ja-JP" sz="1800"/>
          </a:p>
          <a:p>
            <a:pPr>
              <a:spcBef>
                <a:spcPct val="0"/>
              </a:spcBef>
              <a:buFontTx/>
              <a:buNone/>
            </a:pPr>
            <a:r>
              <a:rPr lang="en-US" altLang="ja-JP" sz="1800"/>
              <a:t>(s-type=2)</a:t>
            </a:r>
            <a:endParaRPr lang="ja-JP" altLang="en-US" sz="1800"/>
          </a:p>
        </p:txBody>
      </p:sp>
      <p:cxnSp>
        <p:nvCxnSpPr>
          <p:cNvPr id="45" name="直線コネクタ 44"/>
          <p:cNvCxnSpPr/>
          <p:nvPr/>
        </p:nvCxnSpPr>
        <p:spPr bwMode="auto">
          <a:xfrm rot="5400000" flipV="1">
            <a:off x="4552950" y="4779963"/>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bwMode="auto">
          <a:xfrm rot="5400000" flipV="1">
            <a:off x="4122738" y="3973513"/>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bwMode="auto">
          <a:xfrm rot="5400000" flipV="1">
            <a:off x="4441825" y="3613150"/>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bwMode="auto">
          <a:xfrm rot="5400000" flipV="1">
            <a:off x="4079875" y="4429125"/>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rot="5400000" flipV="1">
            <a:off x="3874294" y="3756819"/>
            <a:ext cx="0" cy="92868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274" name="Text Box 1030"/>
          <p:cNvSpPr txBox="1">
            <a:spLocks noChangeArrowheads="1"/>
          </p:cNvSpPr>
          <p:nvPr/>
        </p:nvSpPr>
        <p:spPr bwMode="auto">
          <a:xfrm>
            <a:off x="6208713" y="4724400"/>
            <a:ext cx="1450975"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sp>
        <p:nvSpPr>
          <p:cNvPr id="27" name="正方形/長方形 26"/>
          <p:cNvSpPr/>
          <p:nvPr/>
        </p:nvSpPr>
        <p:spPr>
          <a:xfrm>
            <a:off x="692150" y="3140075"/>
            <a:ext cx="1035050" cy="2032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cxnSp>
        <p:nvCxnSpPr>
          <p:cNvPr id="28" name="直線コネクタ 27"/>
          <p:cNvCxnSpPr/>
          <p:nvPr/>
        </p:nvCxnSpPr>
        <p:spPr bwMode="auto">
          <a:xfrm rot="5400000" flipV="1">
            <a:off x="3911600" y="2879725"/>
            <a:ext cx="0" cy="927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bwMode="auto">
          <a:xfrm rot="5400000" flipV="1">
            <a:off x="4183857" y="3193256"/>
            <a:ext cx="0" cy="92868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rot="5400000" flipV="1">
            <a:off x="4044157" y="3396456"/>
            <a:ext cx="0" cy="92868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bwMode="auto">
          <a:xfrm rot="5400000" flipV="1">
            <a:off x="4410869" y="4206081"/>
            <a:ext cx="0" cy="92868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280" name="テキスト ボックス 32"/>
          <p:cNvSpPr txBox="1">
            <a:spLocks noChangeArrowheads="1"/>
          </p:cNvSpPr>
          <p:nvPr/>
        </p:nvSpPr>
        <p:spPr bwMode="auto">
          <a:xfrm>
            <a:off x="5403850" y="5243513"/>
            <a:ext cx="3373438" cy="9239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t>発生領域となる正方形の</a:t>
            </a:r>
            <a:r>
              <a:rPr lang="en-US" altLang="ja-JP" sz="1800"/>
              <a:t>1</a:t>
            </a:r>
            <a:r>
              <a:rPr lang="ja-JP" altLang="en-US" sz="1800"/>
              <a:t>辺の長さを</a:t>
            </a:r>
            <a:r>
              <a:rPr lang="en-US" altLang="ja-JP" sz="1800"/>
              <a:t>50cm</a:t>
            </a:r>
            <a:r>
              <a:rPr lang="ja-JP" altLang="en-US" sz="1800"/>
              <a:t>をとすることで玉ねぎ体系を覆うことが可能となった</a:t>
            </a:r>
            <a:endParaRPr lang="en-US" altLang="ja-JP"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21590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98310"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solidFill>
                  <a:srgbClr val="FF0000"/>
                </a:solidFill>
                <a:latin typeface="Arial" panose="020B0604020202020204" pitchFamily="34" charset="0"/>
                <a:cs typeface="Arial" panose="020B0604020202020204" pitchFamily="34" charset="0"/>
              </a:rPr>
              <a:t>統計的に信頼できる結果を得るための設定</a:t>
            </a:r>
            <a:endParaRPr lang="en-US" altLang="ja-JP" sz="2800">
              <a:solidFill>
                <a:srgbClr val="FF0000"/>
              </a:solidFill>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solidFill>
                  <a:srgbClr val="FF0000"/>
                </a:solidFill>
                <a:latin typeface="Arial" panose="020B0604020202020204" pitchFamily="34" charset="0"/>
                <a:cs typeface="Arial" panose="020B0604020202020204" pitchFamily="34" charset="0"/>
              </a:rPr>
              <a:t>モンテカルロ積分を使った体積・面積計算</a:t>
            </a:r>
            <a:endParaRPr lang="en-US" altLang="ja-JP" sz="2400">
              <a:solidFill>
                <a:srgbClr val="FF0000"/>
              </a:solidFill>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15900" y="-100013"/>
            <a:ext cx="8686800" cy="1143001"/>
          </a:xfrm>
        </p:spPr>
        <p:txBody>
          <a:bodyPr/>
          <a:lstStyle/>
          <a:p>
            <a:pPr eaLnBrk="1" hangingPunct="1"/>
            <a:r>
              <a:rPr lang="ja-JP" altLang="en-US" sz="4800">
                <a:latin typeface="Century Gothic" panose="020B0502020202020204" pitchFamily="34" charset="0"/>
              </a:rPr>
              <a:t>体積、面積計算の必要性</a:t>
            </a:r>
          </a:p>
        </p:txBody>
      </p:sp>
      <p:sp>
        <p:nvSpPr>
          <p:cNvPr id="100358" name="AutoShape 2"/>
          <p:cNvSpPr>
            <a:spLocks noChangeArrowheads="1"/>
          </p:cNvSpPr>
          <p:nvPr/>
        </p:nvSpPr>
        <p:spPr bwMode="auto">
          <a:xfrm>
            <a:off x="509588" y="981075"/>
            <a:ext cx="8008937" cy="935038"/>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000">
              <a:solidFill>
                <a:srgbClr val="000000"/>
              </a:solidFill>
              <a:latin typeface="Arial" panose="020B0604020202020204" pitchFamily="34" charset="0"/>
            </a:endParaRPr>
          </a:p>
        </p:txBody>
      </p:sp>
      <p:sp>
        <p:nvSpPr>
          <p:cNvPr id="100359" name="Rectangle 8"/>
          <p:cNvSpPr txBox="1">
            <a:spLocks noChangeArrowheads="1"/>
          </p:cNvSpPr>
          <p:nvPr/>
        </p:nvSpPr>
        <p:spPr bwMode="auto">
          <a:xfrm>
            <a:off x="536575" y="1020763"/>
            <a:ext cx="78898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latin typeface="Century" panose="02040604050505020304" pitchFamily="18" charset="0"/>
              </a:rPr>
              <a:t>mesh=reg</a:t>
            </a:r>
            <a:r>
              <a:rPr lang="ja-JP" altLang="en-US" sz="2400">
                <a:latin typeface="Century" panose="02040604050505020304" pitchFamily="18" charset="0"/>
              </a:rPr>
              <a:t>として各領域毎の物理量を計算するタリーの場合、その領域の体積や表面積を計算しておく必要があります</a:t>
            </a:r>
            <a:r>
              <a:rPr lang="en-US" altLang="ja-JP" sz="2400" baseline="30000">
                <a:latin typeface="Century" panose="02040604050505020304" pitchFamily="18" charset="0"/>
              </a:rPr>
              <a:t>*</a:t>
            </a:r>
            <a:r>
              <a:rPr lang="ja-JP" altLang="en-US" sz="2400">
                <a:latin typeface="Century" panose="02040604050505020304" pitchFamily="18" charset="0"/>
              </a:rPr>
              <a:t>。</a:t>
            </a:r>
            <a:endParaRPr lang="en-US" altLang="ja-JP" sz="1800">
              <a:latin typeface="Century" panose="02040604050505020304" pitchFamily="18" charset="0"/>
            </a:endParaRPr>
          </a:p>
        </p:txBody>
      </p:sp>
      <p:sp>
        <p:nvSpPr>
          <p:cNvPr id="100360" name="Rectangle 8"/>
          <p:cNvSpPr txBox="1">
            <a:spLocks noChangeArrowheads="1"/>
          </p:cNvSpPr>
          <p:nvPr/>
        </p:nvSpPr>
        <p:spPr bwMode="auto">
          <a:xfrm>
            <a:off x="4711700" y="5732463"/>
            <a:ext cx="4462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1600">
                <a:latin typeface="Century" panose="02040604050505020304" pitchFamily="18" charset="0"/>
              </a:rPr>
              <a:t>＊各領域の体積は</a:t>
            </a:r>
            <a:r>
              <a:rPr lang="en-US" altLang="ja-JP" sz="1600">
                <a:latin typeface="Century" panose="02040604050505020304" pitchFamily="18" charset="0"/>
              </a:rPr>
              <a:t>[volume]</a:t>
            </a:r>
            <a:r>
              <a:rPr lang="ja-JP" altLang="en-US" sz="1600">
                <a:latin typeface="Century" panose="02040604050505020304" pitchFamily="18" charset="0"/>
              </a:rPr>
              <a:t>セクションで、表面積は</a:t>
            </a:r>
            <a:r>
              <a:rPr lang="en-US" altLang="ja-JP" sz="1600">
                <a:latin typeface="Century" panose="02040604050505020304" pitchFamily="18" charset="0"/>
              </a:rPr>
              <a:t>[t-cross]</a:t>
            </a:r>
            <a:r>
              <a:rPr lang="ja-JP" altLang="en-US" sz="1600">
                <a:latin typeface="Century" panose="02040604050505020304" pitchFamily="18" charset="0"/>
              </a:rPr>
              <a:t>の</a:t>
            </a:r>
            <a:r>
              <a:rPr lang="en-US" altLang="ja-JP" sz="1600">
                <a:latin typeface="Century" panose="02040604050505020304" pitchFamily="18" charset="0"/>
              </a:rPr>
              <a:t>”area”</a:t>
            </a:r>
            <a:r>
              <a:rPr lang="ja-JP" altLang="en-US" sz="1600">
                <a:latin typeface="Century" panose="02040604050505020304" pitchFamily="18" charset="0"/>
              </a:rPr>
              <a:t>で与えることができます。</a:t>
            </a:r>
            <a:endParaRPr lang="en-US" altLang="ja-JP" sz="1600">
              <a:latin typeface="Century" panose="02040604050505020304" pitchFamily="18" charset="0"/>
            </a:endParaRPr>
          </a:p>
        </p:txBody>
      </p:sp>
      <p:sp>
        <p:nvSpPr>
          <p:cNvPr id="100361" name="テキスト ボックス 3"/>
          <p:cNvSpPr txBox="1">
            <a:spLocks noChangeArrowheads="1"/>
          </p:cNvSpPr>
          <p:nvPr/>
        </p:nvSpPr>
        <p:spPr bwMode="auto">
          <a:xfrm>
            <a:off x="849313" y="2149475"/>
            <a:ext cx="2863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t>指定した領域の</a:t>
            </a:r>
            <a:endParaRPr lang="en-US" altLang="ja-JP" sz="1800"/>
          </a:p>
          <a:p>
            <a:pPr>
              <a:spcBef>
                <a:spcPct val="0"/>
              </a:spcBef>
              <a:buFontTx/>
              <a:buNone/>
            </a:pPr>
            <a:r>
              <a:rPr lang="ja-JP" altLang="en-US" sz="1800"/>
              <a:t>単位体積あたりの熱量は？</a:t>
            </a:r>
          </a:p>
        </p:txBody>
      </p:sp>
      <p:sp>
        <p:nvSpPr>
          <p:cNvPr id="100362" name="テキスト ボックス 14"/>
          <p:cNvSpPr txBox="1">
            <a:spLocks noChangeArrowheads="1"/>
          </p:cNvSpPr>
          <p:nvPr/>
        </p:nvSpPr>
        <p:spPr bwMode="auto">
          <a:xfrm>
            <a:off x="4660900" y="2138363"/>
            <a:ext cx="389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t>指定した表面の</a:t>
            </a:r>
            <a:endParaRPr lang="en-US" altLang="ja-JP" sz="1800"/>
          </a:p>
          <a:p>
            <a:pPr>
              <a:spcBef>
                <a:spcPct val="0"/>
              </a:spcBef>
              <a:buFontTx/>
              <a:buNone/>
            </a:pPr>
            <a:r>
              <a:rPr lang="ja-JP" altLang="en-US" sz="1800"/>
              <a:t>単位面積あたりの粒子フルエンスは？</a:t>
            </a:r>
          </a:p>
        </p:txBody>
      </p:sp>
      <p:sp>
        <p:nvSpPr>
          <p:cNvPr id="100363" name="Oval 16"/>
          <p:cNvSpPr>
            <a:spLocks noChangeArrowheads="1"/>
          </p:cNvSpPr>
          <p:nvPr/>
        </p:nvSpPr>
        <p:spPr bwMode="auto">
          <a:xfrm>
            <a:off x="5816600" y="2924175"/>
            <a:ext cx="1225550" cy="1225550"/>
          </a:xfrm>
          <a:prstGeom prst="ellipse">
            <a:avLst/>
          </a:prstGeom>
          <a:gradFill rotWithShape="1">
            <a:gsLst>
              <a:gs pos="0">
                <a:srgbClr val="FFE4AD"/>
              </a:gs>
              <a:gs pos="100000">
                <a:srgbClr val="FFBB3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en-US" sz="1800"/>
          </a:p>
        </p:txBody>
      </p:sp>
      <p:pic>
        <p:nvPicPr>
          <p:cNvPr id="100364" name="Picture 2"/>
          <p:cNvPicPr>
            <a:picLocks noChangeAspect="1" noChangeArrowheads="1"/>
          </p:cNvPicPr>
          <p:nvPr/>
        </p:nvPicPr>
        <p:blipFill>
          <a:blip r:embed="rId3">
            <a:extLst>
              <a:ext uri="{28A0092B-C50C-407E-A947-70E740481C1C}">
                <a14:useLocalDpi xmlns:a14="http://schemas.microsoft.com/office/drawing/2010/main" val="0"/>
              </a:ext>
            </a:extLst>
          </a:blip>
          <a:srcRect l="27406" t="33363" r="46394" b="33585"/>
          <a:stretch>
            <a:fillRect/>
          </a:stretch>
        </p:blipFill>
        <p:spPr bwMode="auto">
          <a:xfrm>
            <a:off x="1473200" y="2924175"/>
            <a:ext cx="1487488" cy="132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65" name="Oval 16"/>
          <p:cNvSpPr>
            <a:spLocks noChangeArrowheads="1"/>
          </p:cNvSpPr>
          <p:nvPr/>
        </p:nvSpPr>
        <p:spPr bwMode="auto">
          <a:xfrm>
            <a:off x="1604963" y="3216275"/>
            <a:ext cx="1225550"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en-US" sz="1800"/>
          </a:p>
        </p:txBody>
      </p:sp>
      <p:cxnSp>
        <p:nvCxnSpPr>
          <p:cNvPr id="6" name="直線矢印コネクタ 5"/>
          <p:cNvCxnSpPr/>
          <p:nvPr/>
        </p:nvCxnSpPr>
        <p:spPr>
          <a:xfrm flipV="1">
            <a:off x="5457825" y="3648075"/>
            <a:ext cx="719138" cy="3000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5600700" y="3227388"/>
            <a:ext cx="720725" cy="3603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5680075" y="3916363"/>
            <a:ext cx="900113" cy="2222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070600" y="3556000"/>
            <a:ext cx="719138" cy="3603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0370" name="テキスト ボックス 9"/>
          <p:cNvSpPr txBox="1">
            <a:spLocks noChangeArrowheads="1"/>
          </p:cNvSpPr>
          <p:nvPr/>
        </p:nvSpPr>
        <p:spPr bwMode="auto">
          <a:xfrm>
            <a:off x="1187450" y="4481513"/>
            <a:ext cx="6588125" cy="10160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指定した領域が球や円柱などであれば解析的に計算可能。</a:t>
            </a:r>
            <a:endParaRPr lang="en-US" altLang="ja-JP" sz="2000"/>
          </a:p>
          <a:p>
            <a:pPr>
              <a:spcBef>
                <a:spcPct val="0"/>
              </a:spcBef>
              <a:buFontTx/>
              <a:buNone/>
            </a:pPr>
            <a:r>
              <a:rPr lang="ja-JP" altLang="en-US" sz="2000"/>
              <a:t>しかし、複雑な形状の場合はどうすれば良いだろうか？</a:t>
            </a:r>
            <a:endParaRPr lang="en-US" altLang="ja-JP" sz="2000"/>
          </a:p>
          <a:p>
            <a:pPr>
              <a:spcBef>
                <a:spcPct val="0"/>
              </a:spcBef>
              <a:buFontTx/>
              <a:buNone/>
            </a:pPr>
            <a:r>
              <a:rPr lang="ja-JP" altLang="en-US" sz="2000"/>
              <a:t>→　</a:t>
            </a:r>
            <a:r>
              <a:rPr lang="en-US" altLang="ja-JP" sz="2000"/>
              <a:t>PHITS</a:t>
            </a:r>
            <a:r>
              <a:rPr lang="ja-JP" altLang="en-US" sz="2000"/>
              <a:t>を用いてモンテカルロ積分を行う</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7521575" y="5132388"/>
            <a:ext cx="1008063" cy="952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p:cNvSpPr/>
          <p:nvPr/>
        </p:nvSpPr>
        <p:spPr>
          <a:xfrm rot="16200000">
            <a:off x="989013" y="3455988"/>
            <a:ext cx="1439862" cy="67151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p:cNvSpPr/>
          <p:nvPr/>
        </p:nvSpPr>
        <p:spPr>
          <a:xfrm>
            <a:off x="1649413" y="2855913"/>
            <a:ext cx="1431925" cy="62388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05" name="Rectangle 2"/>
          <p:cNvSpPr>
            <a:spLocks noGrp="1" noChangeArrowheads="1"/>
          </p:cNvSpPr>
          <p:nvPr>
            <p:ph type="title"/>
          </p:nvPr>
        </p:nvSpPr>
        <p:spPr>
          <a:xfrm>
            <a:off x="215900" y="-100013"/>
            <a:ext cx="8686800" cy="1143001"/>
          </a:xfrm>
        </p:spPr>
        <p:txBody>
          <a:bodyPr/>
          <a:lstStyle/>
          <a:p>
            <a:pPr eaLnBrk="1" hangingPunct="1"/>
            <a:r>
              <a:rPr lang="ja-JP" altLang="en-US" sz="4800">
                <a:latin typeface="Century Gothic" panose="020B0502020202020204" pitchFamily="34" charset="0"/>
              </a:rPr>
              <a:t>モンテカルロ積分</a:t>
            </a:r>
          </a:p>
        </p:txBody>
      </p:sp>
      <p:sp>
        <p:nvSpPr>
          <p:cNvPr id="102409" name="AutoShape 2"/>
          <p:cNvSpPr>
            <a:spLocks noChangeArrowheads="1"/>
          </p:cNvSpPr>
          <p:nvPr/>
        </p:nvSpPr>
        <p:spPr bwMode="auto">
          <a:xfrm>
            <a:off x="509588" y="981075"/>
            <a:ext cx="8008937" cy="1296988"/>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000">
              <a:solidFill>
                <a:srgbClr val="000000"/>
              </a:solidFill>
              <a:latin typeface="Arial" panose="020B0604020202020204" pitchFamily="34" charset="0"/>
            </a:endParaRPr>
          </a:p>
        </p:txBody>
      </p:sp>
      <p:sp>
        <p:nvSpPr>
          <p:cNvPr id="102410" name="Rectangle 8"/>
          <p:cNvSpPr txBox="1">
            <a:spLocks noChangeArrowheads="1"/>
          </p:cNvSpPr>
          <p:nvPr/>
        </p:nvSpPr>
        <p:spPr bwMode="auto">
          <a:xfrm>
            <a:off x="536575" y="1020763"/>
            <a:ext cx="78898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latin typeface="Century" panose="02040604050505020304" pitchFamily="18" charset="0"/>
              </a:rPr>
              <a:t>乱数を用いて定積分の近似解を求める方法。積分範囲の内か外かを判定することにより、積分値を確率的に概算する。計算精度は試行回数に依存する。</a:t>
            </a:r>
            <a:endParaRPr lang="en-US" altLang="ja-JP" sz="1800">
              <a:latin typeface="Century" panose="02040604050505020304" pitchFamily="18" charset="0"/>
            </a:endParaRPr>
          </a:p>
        </p:txBody>
      </p:sp>
      <p:sp>
        <p:nvSpPr>
          <p:cNvPr id="2" name="正方形/長方形 1"/>
          <p:cNvSpPr/>
          <p:nvPr/>
        </p:nvSpPr>
        <p:spPr>
          <a:xfrm>
            <a:off x="1641475" y="3071813"/>
            <a:ext cx="1439863" cy="1439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二等辺三角形 2"/>
          <p:cNvSpPr/>
          <p:nvPr/>
        </p:nvSpPr>
        <p:spPr>
          <a:xfrm>
            <a:off x="1641475" y="3071813"/>
            <a:ext cx="1439863" cy="1439862"/>
          </a:xfrm>
          <a:prstGeom prst="triangle">
            <a:avLst>
              <a:gd name="adj"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13" name="テキスト ボックス 8"/>
          <p:cNvSpPr txBox="1">
            <a:spLocks noChangeArrowheads="1"/>
          </p:cNvSpPr>
          <p:nvPr/>
        </p:nvSpPr>
        <p:spPr bwMode="auto">
          <a:xfrm>
            <a:off x="2044700" y="2487613"/>
            <a:ext cx="627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a:t>a cm</a:t>
            </a:r>
            <a:endParaRPr lang="ja-JP" altLang="en-US" sz="1800"/>
          </a:p>
        </p:txBody>
      </p:sp>
      <p:sp>
        <p:nvSpPr>
          <p:cNvPr id="102414" name="テキスト ボックス 27"/>
          <p:cNvSpPr txBox="1">
            <a:spLocks noChangeArrowheads="1"/>
          </p:cNvSpPr>
          <p:nvPr/>
        </p:nvSpPr>
        <p:spPr bwMode="auto">
          <a:xfrm>
            <a:off x="715963" y="3608388"/>
            <a:ext cx="627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a:t>a cm</a:t>
            </a:r>
            <a:endParaRPr lang="ja-JP" altLang="en-US" sz="1800"/>
          </a:p>
        </p:txBody>
      </p:sp>
      <p:sp>
        <p:nvSpPr>
          <p:cNvPr id="11" name="星 4 10"/>
          <p:cNvSpPr/>
          <p:nvPr/>
        </p:nvSpPr>
        <p:spPr>
          <a:xfrm>
            <a:off x="1711325" y="3455988"/>
            <a:ext cx="66675" cy="71437"/>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4 29"/>
          <p:cNvSpPr/>
          <p:nvPr/>
        </p:nvSpPr>
        <p:spPr>
          <a:xfrm>
            <a:off x="2165350" y="4079875"/>
            <a:ext cx="66675" cy="73025"/>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4 30"/>
          <p:cNvSpPr/>
          <p:nvPr/>
        </p:nvSpPr>
        <p:spPr>
          <a:xfrm>
            <a:off x="1876425" y="4117975"/>
            <a:ext cx="66675" cy="73025"/>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4 31"/>
          <p:cNvSpPr/>
          <p:nvPr/>
        </p:nvSpPr>
        <p:spPr>
          <a:xfrm>
            <a:off x="1855788" y="3724275"/>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4 32"/>
          <p:cNvSpPr/>
          <p:nvPr/>
        </p:nvSpPr>
        <p:spPr>
          <a:xfrm>
            <a:off x="2198688" y="3905250"/>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4 33"/>
          <p:cNvSpPr/>
          <p:nvPr/>
        </p:nvSpPr>
        <p:spPr>
          <a:xfrm>
            <a:off x="2098675" y="4333875"/>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4 34"/>
          <p:cNvSpPr/>
          <p:nvPr/>
        </p:nvSpPr>
        <p:spPr>
          <a:xfrm>
            <a:off x="2438400" y="4191000"/>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4 35"/>
          <p:cNvSpPr/>
          <p:nvPr/>
        </p:nvSpPr>
        <p:spPr>
          <a:xfrm>
            <a:off x="2044700" y="3195638"/>
            <a:ext cx="66675" cy="71437"/>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星 4 36"/>
          <p:cNvSpPr/>
          <p:nvPr/>
        </p:nvSpPr>
        <p:spPr>
          <a:xfrm>
            <a:off x="2371725" y="3348038"/>
            <a:ext cx="66675" cy="71437"/>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星 4 37"/>
          <p:cNvSpPr/>
          <p:nvPr/>
        </p:nvSpPr>
        <p:spPr>
          <a:xfrm>
            <a:off x="2709863" y="3687763"/>
            <a:ext cx="66675" cy="73025"/>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星 4 38"/>
          <p:cNvSpPr/>
          <p:nvPr/>
        </p:nvSpPr>
        <p:spPr>
          <a:xfrm>
            <a:off x="2768600" y="3382963"/>
            <a:ext cx="66675" cy="73025"/>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4 39"/>
          <p:cNvSpPr/>
          <p:nvPr/>
        </p:nvSpPr>
        <p:spPr>
          <a:xfrm>
            <a:off x="2870200" y="4008438"/>
            <a:ext cx="66675" cy="71437"/>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27" name="テキスト ボックス 11"/>
          <p:cNvSpPr txBox="1">
            <a:spLocks noChangeArrowheads="1"/>
          </p:cNvSpPr>
          <p:nvPr/>
        </p:nvSpPr>
        <p:spPr bwMode="auto">
          <a:xfrm>
            <a:off x="3292475" y="2765425"/>
            <a:ext cx="5743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a:t>1</a:t>
            </a:r>
            <a:r>
              <a:rPr lang="ja-JP" altLang="en-US" sz="1800"/>
              <a:t>辺</a:t>
            </a:r>
            <a:r>
              <a:rPr lang="en-US" altLang="ja-JP" sz="1800"/>
              <a:t>a cm</a:t>
            </a:r>
            <a:r>
              <a:rPr lang="ja-JP" altLang="en-US" sz="1800"/>
              <a:t>の正方形の的を用意し、その的の内部にランダムに点を打って、色の付いた部分に当たれば</a:t>
            </a:r>
            <a:r>
              <a:rPr lang="en-US" altLang="ja-JP" sz="1800"/>
              <a:t>+1</a:t>
            </a:r>
            <a:r>
              <a:rPr lang="ja-JP" altLang="en-US" sz="1800"/>
              <a:t>点とする。</a:t>
            </a:r>
            <a:endParaRPr lang="en-US" altLang="ja-JP" sz="1800"/>
          </a:p>
          <a:p>
            <a:pPr>
              <a:spcBef>
                <a:spcPct val="0"/>
              </a:spcBef>
              <a:buFontTx/>
              <a:buNone/>
            </a:pPr>
            <a:endParaRPr lang="en-US" altLang="ja-JP" sz="1800"/>
          </a:p>
          <a:p>
            <a:pPr>
              <a:spcBef>
                <a:spcPct val="0"/>
              </a:spcBef>
              <a:buFontTx/>
              <a:buNone/>
            </a:pPr>
            <a:r>
              <a:rPr lang="ja-JP" altLang="en-US" sz="1800"/>
              <a:t>試行回数を増やすと、総得点を試行回数で割った値は、的の中で色の付いた部分の割合に近づいていく（左の例の場合は</a:t>
            </a:r>
            <a:r>
              <a:rPr lang="en-US" altLang="ja-JP" sz="1800"/>
              <a:t>1/2</a:t>
            </a:r>
            <a:r>
              <a:rPr lang="ja-JP" altLang="en-US" sz="1800"/>
              <a:t>）。これに的の面積（</a:t>
            </a:r>
            <a:r>
              <a:rPr lang="en-US" altLang="ja-JP" sz="1800"/>
              <a:t>a</a:t>
            </a:r>
            <a:r>
              <a:rPr lang="en-US" altLang="ja-JP" sz="1800" baseline="30000"/>
              <a:t>2</a:t>
            </a:r>
            <a:r>
              <a:rPr lang="ja-JP" altLang="en-US" sz="1800"/>
              <a:t>）を掛けると、色の付いた部分の面積（</a:t>
            </a:r>
            <a:r>
              <a:rPr lang="en-US" altLang="ja-JP" sz="1800"/>
              <a:t>a</a:t>
            </a:r>
            <a:r>
              <a:rPr lang="en-US" altLang="ja-JP" sz="1800" baseline="30000"/>
              <a:t>2</a:t>
            </a:r>
            <a:r>
              <a:rPr lang="en-US" altLang="ja-JP" sz="1800"/>
              <a:t>/2</a:t>
            </a:r>
            <a:r>
              <a:rPr lang="ja-JP" altLang="en-US" sz="1800"/>
              <a:t>）を概算することができる。</a:t>
            </a:r>
          </a:p>
        </p:txBody>
      </p:sp>
      <p:sp>
        <p:nvSpPr>
          <p:cNvPr id="102428" name="Rectangle 8"/>
          <p:cNvSpPr txBox="1">
            <a:spLocks noChangeArrowheads="1"/>
          </p:cNvSpPr>
          <p:nvPr/>
        </p:nvSpPr>
        <p:spPr bwMode="auto">
          <a:xfrm>
            <a:off x="984250" y="5254625"/>
            <a:ext cx="6024563" cy="715963"/>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1800">
                <a:latin typeface="Century" panose="02040604050505020304" pitchFamily="18" charset="0"/>
              </a:rPr>
              <a:t>この手法で任意の形状の面積を概算することができます。</a:t>
            </a:r>
            <a:endParaRPr lang="en-US" altLang="ja-JP" sz="1800">
              <a:latin typeface="Century" panose="02040604050505020304" pitchFamily="18" charset="0"/>
            </a:endParaRPr>
          </a:p>
          <a:p>
            <a:pPr eaLnBrk="1" hangingPunct="1">
              <a:buFontTx/>
              <a:buNone/>
            </a:pPr>
            <a:r>
              <a:rPr lang="ja-JP" altLang="en-US" sz="1800">
                <a:latin typeface="Century" panose="02040604050505020304" pitchFamily="18" charset="0"/>
              </a:rPr>
              <a:t>また、この考え方は</a:t>
            </a:r>
            <a:r>
              <a:rPr lang="en-US" altLang="ja-JP" sz="1800">
                <a:latin typeface="Century" panose="02040604050505020304" pitchFamily="18" charset="0"/>
              </a:rPr>
              <a:t>3</a:t>
            </a:r>
            <a:r>
              <a:rPr lang="ja-JP" altLang="en-US" sz="1800">
                <a:latin typeface="Century" panose="02040604050505020304" pitchFamily="18" charset="0"/>
              </a:rPr>
              <a:t>次元にも拡張でき、体積も概算できます。</a:t>
            </a:r>
            <a:endParaRPr lang="en-US" altLang="ja-JP" sz="1800">
              <a:latin typeface="Century" panose="02040604050505020304" pitchFamily="18" charset="0"/>
            </a:endParaRPr>
          </a:p>
        </p:txBody>
      </p:sp>
      <p:sp>
        <p:nvSpPr>
          <p:cNvPr id="27" name="フローチャート : せん孔テープ 26"/>
          <p:cNvSpPr/>
          <p:nvPr/>
        </p:nvSpPr>
        <p:spPr>
          <a:xfrm>
            <a:off x="7721600" y="5435600"/>
            <a:ext cx="609600" cy="3460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星 4 49"/>
          <p:cNvSpPr/>
          <p:nvPr/>
        </p:nvSpPr>
        <p:spPr>
          <a:xfrm>
            <a:off x="7812088" y="5884863"/>
            <a:ext cx="66675" cy="73025"/>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星 4 50"/>
          <p:cNvSpPr/>
          <p:nvPr/>
        </p:nvSpPr>
        <p:spPr>
          <a:xfrm>
            <a:off x="7964488" y="5597525"/>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星 4 51"/>
          <p:cNvSpPr/>
          <p:nvPr/>
        </p:nvSpPr>
        <p:spPr>
          <a:xfrm>
            <a:off x="8177213" y="5813425"/>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星 4 52"/>
          <p:cNvSpPr/>
          <p:nvPr/>
        </p:nvSpPr>
        <p:spPr>
          <a:xfrm>
            <a:off x="7964488" y="5237163"/>
            <a:ext cx="66675" cy="71437"/>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星 4 53"/>
          <p:cNvSpPr/>
          <p:nvPr/>
        </p:nvSpPr>
        <p:spPr>
          <a:xfrm>
            <a:off x="7667625" y="5381625"/>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星 4 54"/>
          <p:cNvSpPr/>
          <p:nvPr/>
        </p:nvSpPr>
        <p:spPr>
          <a:xfrm>
            <a:off x="8172450" y="5524500"/>
            <a:ext cx="66675" cy="73025"/>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星 4 55"/>
          <p:cNvSpPr/>
          <p:nvPr/>
        </p:nvSpPr>
        <p:spPr>
          <a:xfrm>
            <a:off x="8393113" y="5381625"/>
            <a:ext cx="66675" cy="71438"/>
          </a:xfrm>
          <a:prstGeom prst="star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2437" name="Picture 38" descr="http://freeiconbox.com/icon/256/207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878138"/>
            <a:ext cx="15414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平行四辺形 48"/>
          <p:cNvSpPr/>
          <p:nvPr/>
        </p:nvSpPr>
        <p:spPr>
          <a:xfrm rot="5400000">
            <a:off x="2517776" y="2882900"/>
            <a:ext cx="2716212" cy="801687"/>
          </a:xfrm>
          <a:prstGeom prst="parallelogram">
            <a:avLst>
              <a:gd name="adj" fmla="val 11049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451" name="Rectangle 2"/>
          <p:cNvSpPr>
            <a:spLocks noGrp="1" noChangeArrowheads="1"/>
          </p:cNvSpPr>
          <p:nvPr>
            <p:ph type="title"/>
          </p:nvPr>
        </p:nvSpPr>
        <p:spPr>
          <a:xfrm>
            <a:off x="215900" y="-100013"/>
            <a:ext cx="8686800" cy="1143001"/>
          </a:xfrm>
        </p:spPr>
        <p:txBody>
          <a:bodyPr/>
          <a:lstStyle/>
          <a:p>
            <a:pPr eaLnBrk="1" hangingPunct="1"/>
            <a:r>
              <a:rPr lang="en-US" altLang="ja-JP" sz="4800">
                <a:latin typeface="Century Gothic" panose="020B0502020202020204" pitchFamily="34" charset="0"/>
              </a:rPr>
              <a:t>PHITS</a:t>
            </a:r>
            <a:r>
              <a:rPr lang="ja-JP" altLang="en-US" sz="4800">
                <a:latin typeface="Century Gothic" panose="020B0502020202020204" pitchFamily="34" charset="0"/>
              </a:rPr>
              <a:t>による体積計算の原理</a:t>
            </a:r>
          </a:p>
        </p:txBody>
      </p:sp>
      <p:sp>
        <p:nvSpPr>
          <p:cNvPr id="104455" name="Rectangle 8"/>
          <p:cNvSpPr txBox="1">
            <a:spLocks noChangeArrowheads="1"/>
          </p:cNvSpPr>
          <p:nvPr/>
        </p:nvSpPr>
        <p:spPr bwMode="auto">
          <a:xfrm>
            <a:off x="277813" y="920750"/>
            <a:ext cx="83502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a:latin typeface="Century" panose="02040604050505020304" pitchFamily="18" charset="0"/>
              </a:rPr>
              <a:t>PHITS</a:t>
            </a:r>
            <a:r>
              <a:rPr lang="ja-JP" altLang="en-US" sz="2400">
                <a:latin typeface="Century" panose="02040604050505020304" pitchFamily="18" charset="0"/>
              </a:rPr>
              <a:t>では</a:t>
            </a:r>
            <a:r>
              <a:rPr lang="en-US" altLang="ja-JP" sz="2400">
                <a:latin typeface="Century" panose="02040604050505020304" pitchFamily="18" charset="0"/>
              </a:rPr>
              <a:t>[t-volume]</a:t>
            </a:r>
            <a:r>
              <a:rPr lang="ja-JP" altLang="en-US" sz="2400">
                <a:latin typeface="Century" panose="02040604050505020304" pitchFamily="18" charset="0"/>
              </a:rPr>
              <a:t>を使うことにより，自動的にモンテカルロ積分法を用いて各領域の体積を概算する機能がある</a:t>
            </a:r>
            <a:endParaRPr lang="en-US" altLang="ja-JP" sz="2400">
              <a:latin typeface="Century" panose="02040604050505020304" pitchFamily="18" charset="0"/>
            </a:endParaRPr>
          </a:p>
        </p:txBody>
      </p:sp>
      <p:sp>
        <p:nvSpPr>
          <p:cNvPr id="63" name="円/楕円 62"/>
          <p:cNvSpPr/>
          <p:nvPr/>
        </p:nvSpPr>
        <p:spPr bwMode="auto">
          <a:xfrm rot="5368079">
            <a:off x="1518444" y="2420144"/>
            <a:ext cx="1871662" cy="1727200"/>
          </a:xfrm>
          <a:prstGeom prst="ellipse">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64" name="円/楕円 63"/>
          <p:cNvSpPr/>
          <p:nvPr/>
        </p:nvSpPr>
        <p:spPr bwMode="auto">
          <a:xfrm rot="5368079">
            <a:off x="1879600" y="2789238"/>
            <a:ext cx="1152525" cy="10064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cxnSp>
        <p:nvCxnSpPr>
          <p:cNvPr id="66" name="直線コネクタ 65"/>
          <p:cNvCxnSpPr/>
          <p:nvPr/>
        </p:nvCxnSpPr>
        <p:spPr bwMode="auto">
          <a:xfrm flipV="1">
            <a:off x="1187450" y="4068763"/>
            <a:ext cx="3022600" cy="254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bwMode="auto">
          <a:xfrm flipV="1">
            <a:off x="1079500" y="2640013"/>
            <a:ext cx="2940050" cy="254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bwMode="auto">
          <a:xfrm flipV="1">
            <a:off x="960438" y="2960688"/>
            <a:ext cx="2879725" cy="38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bwMode="auto">
          <a:xfrm flipV="1">
            <a:off x="1079500" y="3852863"/>
            <a:ext cx="2940050" cy="3175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bwMode="auto">
          <a:xfrm flipV="1">
            <a:off x="1187450" y="3292475"/>
            <a:ext cx="2868613" cy="49213"/>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bwMode="auto">
          <a:xfrm flipV="1">
            <a:off x="774700" y="2374900"/>
            <a:ext cx="2914650" cy="254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bwMode="auto">
          <a:xfrm rot="5368079" flipV="1">
            <a:off x="2453482" y="3609181"/>
            <a:ext cx="0" cy="96996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auto">
          <a:xfrm rot="5368079" flipV="1">
            <a:off x="2479676" y="3201987"/>
            <a:ext cx="0" cy="13684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bwMode="auto">
          <a:xfrm rot="5368079" flipV="1">
            <a:off x="1779588" y="3124200"/>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bwMode="auto">
          <a:xfrm rot="5368079" flipV="1">
            <a:off x="3159126" y="3119437"/>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bwMode="auto">
          <a:xfrm rot="5368079" flipV="1">
            <a:off x="1812926" y="2795587"/>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bwMode="auto">
          <a:xfrm rot="5368079" flipV="1">
            <a:off x="3090863" y="2771775"/>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bwMode="auto">
          <a:xfrm rot="5368079" flipV="1">
            <a:off x="2452688" y="2024062"/>
            <a:ext cx="0" cy="1279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bwMode="auto">
          <a:xfrm>
            <a:off x="960438" y="3627438"/>
            <a:ext cx="2879725"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auto">
          <a:xfrm rot="5368079" flipV="1">
            <a:off x="1828801" y="3435350"/>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bwMode="auto">
          <a:xfrm rot="5368079" flipV="1">
            <a:off x="3059113" y="3433762"/>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rot="5368079" flipV="1">
            <a:off x="2460626" y="2203450"/>
            <a:ext cx="0" cy="39052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2" name="平行四辺形 31"/>
          <p:cNvSpPr/>
          <p:nvPr/>
        </p:nvSpPr>
        <p:spPr>
          <a:xfrm rot="5400000">
            <a:off x="-293688" y="2801938"/>
            <a:ext cx="2716213" cy="801688"/>
          </a:xfrm>
          <a:prstGeom prst="parallelogram">
            <a:avLst>
              <a:gd name="adj" fmla="val 11049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2" name="直線矢印コネクタ 61"/>
          <p:cNvCxnSpPr/>
          <p:nvPr/>
        </p:nvCxnSpPr>
        <p:spPr>
          <a:xfrm flipV="1">
            <a:off x="3932238" y="4360863"/>
            <a:ext cx="0" cy="720725"/>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4477" name="テキスト ボックス 17"/>
          <p:cNvSpPr txBox="1">
            <a:spLocks noChangeArrowheads="1"/>
          </p:cNvSpPr>
          <p:nvPr/>
        </p:nvSpPr>
        <p:spPr bwMode="auto">
          <a:xfrm>
            <a:off x="3651250" y="5087938"/>
            <a:ext cx="587375" cy="368300"/>
          </a:xfrm>
          <a:prstGeom prst="rect">
            <a:avLst/>
          </a:prstGeom>
          <a:solidFill>
            <a:schemeClr val="bg1"/>
          </a:solidFill>
          <a:ln w="1905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1800"/>
              <a:t>的</a:t>
            </a:r>
          </a:p>
        </p:txBody>
      </p:sp>
      <p:cxnSp>
        <p:nvCxnSpPr>
          <p:cNvPr id="69" name="直線矢印コネクタ 68"/>
          <p:cNvCxnSpPr/>
          <p:nvPr/>
        </p:nvCxnSpPr>
        <p:spPr>
          <a:xfrm flipV="1">
            <a:off x="1095375" y="4360863"/>
            <a:ext cx="0" cy="720725"/>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4479" name="テキスト ボックス 17"/>
          <p:cNvSpPr txBox="1">
            <a:spLocks noChangeArrowheads="1"/>
          </p:cNvSpPr>
          <p:nvPr/>
        </p:nvSpPr>
        <p:spPr bwMode="auto">
          <a:xfrm>
            <a:off x="484188" y="5081588"/>
            <a:ext cx="1223962" cy="369887"/>
          </a:xfrm>
          <a:prstGeom prst="rect">
            <a:avLst/>
          </a:prstGeom>
          <a:solidFill>
            <a:schemeClr val="bg1"/>
          </a:solidFill>
          <a:ln w="1905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1800"/>
              <a:t>線源領域</a:t>
            </a:r>
          </a:p>
        </p:txBody>
      </p:sp>
      <p:sp>
        <p:nvSpPr>
          <p:cNvPr id="104480" name="テキスト ボックス 32"/>
          <p:cNvSpPr txBox="1">
            <a:spLocks noChangeArrowheads="1"/>
          </p:cNvSpPr>
          <p:nvPr/>
        </p:nvSpPr>
        <p:spPr bwMode="auto">
          <a:xfrm>
            <a:off x="1465263" y="5599113"/>
            <a:ext cx="6497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1800">
                <a:solidFill>
                  <a:srgbClr val="000000"/>
                </a:solidFill>
              </a:rPr>
              <a:t>線源と的の間に全ての領域が含まれるように線源を設定する</a:t>
            </a:r>
            <a:endParaRPr lang="en-US" altLang="ja-JP" sz="1800">
              <a:solidFill>
                <a:srgbClr val="000000"/>
              </a:solidFill>
            </a:endParaRPr>
          </a:p>
          <a:p>
            <a:pPr eaLnBrk="1" hangingPunct="1">
              <a:spcBef>
                <a:spcPct val="0"/>
              </a:spcBef>
              <a:buFont typeface="Wingdings" panose="05000000000000000000" pitchFamily="2" charset="2"/>
              <a:buChar char="ü"/>
            </a:pPr>
            <a:r>
              <a:rPr lang="ja-JP" altLang="en-US" sz="1800">
                <a:solidFill>
                  <a:srgbClr val="000000"/>
                </a:solidFill>
              </a:rPr>
              <a:t>全ての相互作用（核反応・電離）は自動的に起きないようになる</a:t>
            </a:r>
            <a:endParaRPr lang="en-US" altLang="ja-JP" sz="1800">
              <a:solidFill>
                <a:srgbClr val="000000"/>
              </a:solidFill>
            </a:endParaRPr>
          </a:p>
        </p:txBody>
      </p:sp>
      <p:sp>
        <p:nvSpPr>
          <p:cNvPr id="104481" name="正方形/長方形 1"/>
          <p:cNvSpPr>
            <a:spLocks noChangeArrowheads="1"/>
          </p:cNvSpPr>
          <p:nvPr/>
        </p:nvSpPr>
        <p:spPr bwMode="auto">
          <a:xfrm>
            <a:off x="5905500" y="2151063"/>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rPr>
              <a:t>求める体積 </a:t>
            </a:r>
            <a:r>
              <a:rPr lang="en-US" altLang="ja-JP" sz="2000">
                <a:solidFill>
                  <a:srgbClr val="FF0000"/>
                </a:solidFill>
              </a:rPr>
              <a:t>[cm</a:t>
            </a:r>
            <a:r>
              <a:rPr lang="en-US" altLang="ja-JP" sz="2000" baseline="30000">
                <a:solidFill>
                  <a:srgbClr val="FF0000"/>
                </a:solidFill>
              </a:rPr>
              <a:t>3</a:t>
            </a:r>
            <a:r>
              <a:rPr lang="en-US" altLang="ja-JP" sz="2000">
                <a:solidFill>
                  <a:srgbClr val="FF0000"/>
                </a:solidFill>
              </a:rPr>
              <a:t>]</a:t>
            </a:r>
          </a:p>
        </p:txBody>
      </p:sp>
      <p:sp>
        <p:nvSpPr>
          <p:cNvPr id="104482" name="テキスト ボックス 44"/>
          <p:cNvSpPr txBox="1">
            <a:spLocks noChangeArrowheads="1"/>
          </p:cNvSpPr>
          <p:nvPr/>
        </p:nvSpPr>
        <p:spPr bwMode="auto">
          <a:xfrm>
            <a:off x="5307013" y="2565400"/>
            <a:ext cx="308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線の長さの合計（総得点）</a:t>
            </a:r>
            <a:r>
              <a:rPr lang="en-US" altLang="ja-JP" sz="1800"/>
              <a:t>[cm]</a:t>
            </a:r>
            <a:r>
              <a:rPr lang="ja-JP" altLang="en-US" sz="1800"/>
              <a:t>  　</a:t>
            </a:r>
            <a:endParaRPr lang="en-US" altLang="ja-JP" sz="1800"/>
          </a:p>
        </p:txBody>
      </p:sp>
      <p:cxnSp>
        <p:nvCxnSpPr>
          <p:cNvPr id="4" name="直線コネクタ 3"/>
          <p:cNvCxnSpPr/>
          <p:nvPr/>
        </p:nvCxnSpPr>
        <p:spPr>
          <a:xfrm>
            <a:off x="5378450" y="2935288"/>
            <a:ext cx="3249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484" name="テキスト ボックス 44"/>
          <p:cNvSpPr txBox="1">
            <a:spLocks noChangeArrowheads="1"/>
          </p:cNvSpPr>
          <p:nvPr/>
        </p:nvSpPr>
        <p:spPr bwMode="auto">
          <a:xfrm>
            <a:off x="6048375" y="2971800"/>
            <a:ext cx="180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線の密度</a:t>
            </a:r>
            <a:r>
              <a:rPr lang="en-US" altLang="ja-JP" sz="1800"/>
              <a:t>[/cm</a:t>
            </a:r>
            <a:r>
              <a:rPr lang="en-US" altLang="ja-JP" sz="1800" baseline="30000"/>
              <a:t>2</a:t>
            </a:r>
            <a:r>
              <a:rPr lang="en-US" altLang="ja-JP" sz="1800"/>
              <a:t>]</a:t>
            </a:r>
            <a:r>
              <a:rPr lang="ja-JP" altLang="en-US" sz="1800"/>
              <a:t>  　</a:t>
            </a:r>
            <a:endParaRPr lang="en-US" altLang="ja-JP" sz="1800"/>
          </a:p>
        </p:txBody>
      </p:sp>
      <p:sp>
        <p:nvSpPr>
          <p:cNvPr id="104485" name="テキスト ボックス 44"/>
          <p:cNvSpPr txBox="1">
            <a:spLocks noChangeArrowheads="1"/>
          </p:cNvSpPr>
          <p:nvPr/>
        </p:nvSpPr>
        <p:spPr bwMode="auto">
          <a:xfrm>
            <a:off x="5413375" y="3595688"/>
            <a:ext cx="3100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線の長さの合計（総得点）</a:t>
            </a:r>
            <a:r>
              <a:rPr lang="en-US" altLang="ja-JP" sz="1800"/>
              <a:t>[cm]</a:t>
            </a:r>
            <a:r>
              <a:rPr lang="ja-JP" altLang="en-US" sz="1800"/>
              <a:t>  　</a:t>
            </a:r>
            <a:endParaRPr lang="en-US" altLang="ja-JP" sz="1800"/>
          </a:p>
        </p:txBody>
      </p:sp>
      <p:cxnSp>
        <p:nvCxnSpPr>
          <p:cNvPr id="43" name="直線コネクタ 42"/>
          <p:cNvCxnSpPr/>
          <p:nvPr/>
        </p:nvCxnSpPr>
        <p:spPr>
          <a:xfrm>
            <a:off x="5360988" y="3963988"/>
            <a:ext cx="3248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487" name="テキスト ボックス 44"/>
          <p:cNvSpPr txBox="1">
            <a:spLocks noChangeArrowheads="1"/>
          </p:cNvSpPr>
          <p:nvPr/>
        </p:nvSpPr>
        <p:spPr bwMode="auto">
          <a:xfrm>
            <a:off x="5673725" y="400208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試行回数 </a:t>
            </a:r>
            <a:r>
              <a:rPr lang="en-US" altLang="ja-JP" sz="1800"/>
              <a:t>/ </a:t>
            </a:r>
            <a:r>
              <a:rPr lang="ja-JP" altLang="en-US" sz="1800"/>
              <a:t>線源領域</a:t>
            </a:r>
            <a:r>
              <a:rPr lang="en-US" altLang="ja-JP" sz="1800"/>
              <a:t>[cm</a:t>
            </a:r>
            <a:r>
              <a:rPr lang="en-US" altLang="ja-JP" sz="1800" baseline="30000"/>
              <a:t>2</a:t>
            </a:r>
            <a:r>
              <a:rPr lang="en-US" altLang="ja-JP" sz="1800"/>
              <a:t>]</a:t>
            </a:r>
            <a:r>
              <a:rPr lang="ja-JP" altLang="en-US" sz="1800"/>
              <a:t>  　</a:t>
            </a:r>
            <a:endParaRPr lang="en-US" altLang="ja-JP" sz="1800"/>
          </a:p>
        </p:txBody>
      </p:sp>
      <p:sp>
        <p:nvSpPr>
          <p:cNvPr id="104488" name="テキスト ボックス 44"/>
          <p:cNvSpPr txBox="1">
            <a:spLocks noChangeArrowheads="1"/>
          </p:cNvSpPr>
          <p:nvPr/>
        </p:nvSpPr>
        <p:spPr bwMode="auto">
          <a:xfrm>
            <a:off x="4957763" y="2751138"/>
            <a:ext cx="40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a:t>
            </a:r>
            <a:endParaRPr lang="en-US" altLang="ja-JP" sz="1800"/>
          </a:p>
        </p:txBody>
      </p:sp>
      <p:sp>
        <p:nvSpPr>
          <p:cNvPr id="104489" name="テキスト ボックス 44"/>
          <p:cNvSpPr txBox="1">
            <a:spLocks noChangeArrowheads="1"/>
          </p:cNvSpPr>
          <p:nvPr/>
        </p:nvSpPr>
        <p:spPr bwMode="auto">
          <a:xfrm>
            <a:off x="4992688" y="3797300"/>
            <a:ext cx="404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t>＝</a:t>
            </a:r>
            <a:endParaRPr lang="en-US" altLang="ja-JP"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8600" y="228600"/>
            <a:ext cx="8686800" cy="1143000"/>
          </a:xfrm>
        </p:spPr>
        <p:txBody>
          <a:bodyPr/>
          <a:lstStyle/>
          <a:p>
            <a:pPr eaLnBrk="1" hangingPunct="1"/>
            <a:r>
              <a:rPr lang="ja-JP" altLang="en-US" sz="4800">
                <a:latin typeface="Century Gothic" panose="020B0502020202020204" pitchFamily="34" charset="0"/>
              </a:rPr>
              <a:t>はじめに</a:t>
            </a:r>
          </a:p>
        </p:txBody>
      </p:sp>
      <p:sp>
        <p:nvSpPr>
          <p:cNvPr id="78851" name="Rectangle 3"/>
          <p:cNvSpPr>
            <a:spLocks noGrp="1" noChangeArrowheads="1"/>
          </p:cNvSpPr>
          <p:nvPr>
            <p:ph idx="1"/>
          </p:nvPr>
        </p:nvSpPr>
        <p:spPr>
          <a:xfrm>
            <a:off x="427038" y="1268413"/>
            <a:ext cx="8251825" cy="4032250"/>
          </a:xfrm>
        </p:spPr>
        <p:txBody>
          <a:bodyPr/>
          <a:lstStyle/>
          <a:p>
            <a:pPr eaLnBrk="1" hangingPunct="1">
              <a:spcBef>
                <a:spcPts val="1800"/>
              </a:spcBef>
            </a:pPr>
            <a:r>
              <a:rPr lang="en-US" altLang="ja-JP" sz="2800">
                <a:latin typeface="Century" panose="02040604050505020304" pitchFamily="18" charset="0"/>
              </a:rPr>
              <a:t>PHITS</a:t>
            </a:r>
            <a:r>
              <a:rPr lang="ja-JP" altLang="en-US" sz="2800">
                <a:latin typeface="Century" panose="02040604050505020304" pitchFamily="18" charset="0"/>
              </a:rPr>
              <a:t>の計算は，</a:t>
            </a:r>
            <a:r>
              <a:rPr lang="en-US" altLang="ja-JP" sz="2800">
                <a:latin typeface="Century" panose="02040604050505020304" pitchFamily="18" charset="0"/>
              </a:rPr>
              <a:t>[Parameters]</a:t>
            </a:r>
            <a:r>
              <a:rPr lang="ja-JP" altLang="en-US" sz="2800">
                <a:latin typeface="Century Gothic" panose="020B0502020202020204" pitchFamily="34" charset="0"/>
              </a:rPr>
              <a:t>セクションで定義される様々なパラメータ（物理モデルの選択など）によりコントロールされています。</a:t>
            </a:r>
            <a:endParaRPr lang="en-US" altLang="ja-JP" sz="2800">
              <a:latin typeface="Century Gothic" panose="020B0502020202020204" pitchFamily="34" charset="0"/>
            </a:endParaRPr>
          </a:p>
          <a:p>
            <a:pPr eaLnBrk="1" hangingPunct="1">
              <a:spcBef>
                <a:spcPts val="1800"/>
              </a:spcBef>
            </a:pPr>
            <a:r>
              <a:rPr lang="ja-JP" altLang="en-US" sz="2800">
                <a:latin typeface="Century Gothic" panose="020B0502020202020204" pitchFamily="34" charset="0"/>
              </a:rPr>
              <a:t>全てのパラメータには初期設定値があり，基本的には変更する必要はありません。</a:t>
            </a:r>
            <a:endParaRPr lang="en-US" altLang="ja-JP" sz="2800">
              <a:latin typeface="Century Gothic" panose="020B0502020202020204" pitchFamily="34" charset="0"/>
            </a:endParaRPr>
          </a:p>
          <a:p>
            <a:pPr eaLnBrk="1" hangingPunct="1">
              <a:spcBef>
                <a:spcPts val="1800"/>
              </a:spcBef>
            </a:pPr>
            <a:r>
              <a:rPr lang="ja-JP" altLang="en-US" sz="2800">
                <a:latin typeface="Century Gothic" panose="020B0502020202020204" pitchFamily="34" charset="0"/>
              </a:rPr>
              <a:t>ただし，最適な計算結果を得るためには，着目している輸送粒子の条件に応じて、いくつかのパラメータを変更する必要があります。</a:t>
            </a:r>
            <a:endParaRPr lang="en-US" altLang="ja-JP" sz="2800">
              <a:latin typeface="Century Gothic" panose="020B0502020202020204" pitchFamily="34" charset="0"/>
            </a:endParaRPr>
          </a:p>
        </p:txBody>
      </p:sp>
      <p:sp>
        <p:nvSpPr>
          <p:cNvPr id="8" name="テキスト ボックス 32"/>
          <p:cNvSpPr txBox="1">
            <a:spLocks noChangeArrowheads="1"/>
          </p:cNvSpPr>
          <p:nvPr/>
        </p:nvSpPr>
        <p:spPr bwMode="auto">
          <a:xfrm>
            <a:off x="250825" y="5497513"/>
            <a:ext cx="8713788" cy="523875"/>
          </a:xfrm>
          <a:prstGeom prst="rect">
            <a:avLst/>
          </a:prstGeom>
          <a:solidFill>
            <a:schemeClr val="accent2"/>
          </a:solidFill>
          <a:ln w="25400">
            <a:solidFill>
              <a:schemeClr val="accent2">
                <a:lumMod val="50000"/>
              </a:schemeClr>
            </a:solidFill>
            <a:miter lim="800000"/>
            <a:headEnd/>
            <a:tailEnd/>
          </a:ln>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defRPr/>
            </a:pPr>
            <a:r>
              <a:rPr lang="ja-JP" altLang="en-US" sz="2800" b="1" dirty="0">
                <a:solidFill>
                  <a:srgbClr val="FFFF00"/>
                </a:solidFill>
                <a:latin typeface="Arial" pitchFamily="34" charset="0"/>
                <a:cs typeface="Arial" pitchFamily="34" charset="0"/>
              </a:rPr>
              <a:t>本実習では，パラメータの設定方法について学習します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2860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2</a:t>
            </a:r>
            <a:endParaRPr lang="ja-JP" altLang="en-US" sz="4800">
              <a:latin typeface="Century Gothic" panose="020B0502020202020204" pitchFamily="34" charset="0"/>
            </a:endParaRPr>
          </a:p>
        </p:txBody>
      </p:sp>
      <p:sp>
        <p:nvSpPr>
          <p:cNvPr id="52230" name="テキスト ボックス 20"/>
          <p:cNvSpPr txBox="1">
            <a:spLocks noChangeArrowheads="1"/>
          </p:cNvSpPr>
          <p:nvPr/>
        </p:nvSpPr>
        <p:spPr bwMode="auto">
          <a:xfrm>
            <a:off x="1350963" y="725488"/>
            <a:ext cx="5975350" cy="4619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玉</a:t>
            </a:r>
            <a:r>
              <a:rPr lang="ja-JP" altLang="en-US" sz="2400" dirty="0" err="1">
                <a:solidFill>
                  <a:srgbClr val="000000"/>
                </a:solidFill>
                <a:latin typeface="+mn-lt"/>
              </a:rPr>
              <a:t>ねぎ</a:t>
            </a:r>
            <a:r>
              <a:rPr lang="ja-JP" altLang="en-US" sz="2400" dirty="0">
                <a:solidFill>
                  <a:srgbClr val="000000"/>
                </a:solidFill>
                <a:latin typeface="+mn-lt"/>
              </a:rPr>
              <a:t>体系の各層の体積を計算してみよう。</a:t>
            </a:r>
            <a:endParaRPr lang="en-US" altLang="ja-JP" sz="2400" dirty="0">
              <a:solidFill>
                <a:srgbClr val="000000"/>
              </a:solidFill>
              <a:latin typeface="+mn-lt"/>
            </a:endParaRPr>
          </a:p>
        </p:txBody>
      </p:sp>
      <p:sp>
        <p:nvSpPr>
          <p:cNvPr id="52247" name="テキスト ボックス 16"/>
          <p:cNvSpPr txBox="1">
            <a:spLocks noChangeArrowheads="1"/>
          </p:cNvSpPr>
          <p:nvPr/>
        </p:nvSpPr>
        <p:spPr bwMode="auto">
          <a:xfrm>
            <a:off x="1765300" y="1254125"/>
            <a:ext cx="561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000" dirty="0" err="1">
                <a:solidFill>
                  <a:srgbClr val="000000"/>
                </a:solidFill>
                <a:latin typeface="+mn-lt"/>
              </a:rPr>
              <a:t>icntl</a:t>
            </a:r>
            <a:r>
              <a:rPr lang="en-US" altLang="ja-JP" sz="2000" dirty="0">
                <a:solidFill>
                  <a:srgbClr val="000000"/>
                </a:solidFill>
                <a:latin typeface="+mn-lt"/>
              </a:rPr>
              <a:t> = 14</a:t>
            </a:r>
            <a:r>
              <a:rPr lang="ja-JP" altLang="en-US" sz="2000" dirty="0">
                <a:solidFill>
                  <a:srgbClr val="000000"/>
                </a:solidFill>
                <a:latin typeface="+mn-lt"/>
              </a:rPr>
              <a:t>（体積計算モード）として</a:t>
            </a:r>
            <a:r>
              <a:rPr lang="en-US" altLang="ja-JP" sz="2000" dirty="0">
                <a:solidFill>
                  <a:srgbClr val="000000"/>
                </a:solidFill>
                <a:latin typeface="+mn-lt"/>
              </a:rPr>
              <a:t>PHITS</a:t>
            </a:r>
            <a:r>
              <a:rPr lang="ja-JP" altLang="en-US" sz="2000" dirty="0">
                <a:solidFill>
                  <a:srgbClr val="000000"/>
                </a:solidFill>
                <a:latin typeface="+mn-lt"/>
              </a:rPr>
              <a:t>を実行</a:t>
            </a:r>
            <a:endParaRPr lang="en-US" altLang="ja-JP" sz="2000" dirty="0">
              <a:solidFill>
                <a:srgbClr val="000000"/>
              </a:solidFill>
              <a:latin typeface="+mn-lt"/>
            </a:endParaRPr>
          </a:p>
          <a:p>
            <a:pPr eaLnBrk="1" hangingPunct="1">
              <a:spcBef>
                <a:spcPct val="0"/>
              </a:spcBef>
              <a:defRPr/>
            </a:pPr>
            <a:r>
              <a:rPr lang="en-US" altLang="ja-JP" sz="2000" dirty="0" err="1">
                <a:solidFill>
                  <a:srgbClr val="000000"/>
                </a:solidFill>
                <a:latin typeface="+mn-lt"/>
              </a:rPr>
              <a:t>volume.out</a:t>
            </a:r>
            <a:r>
              <a:rPr lang="ja-JP" altLang="en-US" sz="2000" dirty="0">
                <a:solidFill>
                  <a:srgbClr val="000000"/>
                </a:solidFill>
                <a:latin typeface="+mn-lt"/>
              </a:rPr>
              <a:t>をテキストエディタで開いて確認</a:t>
            </a:r>
            <a:endParaRPr lang="en-US" altLang="ja-JP" sz="2000" dirty="0">
              <a:solidFill>
                <a:srgbClr val="000000"/>
              </a:solidFill>
              <a:latin typeface="+mn-lt"/>
            </a:endParaRPr>
          </a:p>
        </p:txBody>
      </p:sp>
      <p:sp>
        <p:nvSpPr>
          <p:cNvPr id="106504" name="Text Box 1030"/>
          <p:cNvSpPr txBox="1">
            <a:spLocks noChangeArrowheads="1"/>
          </p:cNvSpPr>
          <p:nvPr/>
        </p:nvSpPr>
        <p:spPr bwMode="auto">
          <a:xfrm>
            <a:off x="93663" y="13827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pic>
        <p:nvPicPr>
          <p:cNvPr id="106505" name="Picture 2"/>
          <p:cNvPicPr>
            <a:picLocks noChangeAspect="1" noChangeArrowheads="1"/>
          </p:cNvPicPr>
          <p:nvPr/>
        </p:nvPicPr>
        <p:blipFill>
          <a:blip r:embed="rId3">
            <a:extLst>
              <a:ext uri="{28A0092B-C50C-407E-A947-70E740481C1C}">
                <a14:useLocalDpi xmlns:a14="http://schemas.microsoft.com/office/drawing/2010/main" val="0"/>
              </a:ext>
            </a:extLst>
          </a:blip>
          <a:srcRect l="16164" t="6937" r="11952" b="6392"/>
          <a:stretch>
            <a:fillRect/>
          </a:stretch>
        </p:blipFill>
        <p:spPr bwMode="auto">
          <a:xfrm>
            <a:off x="4779963" y="2305050"/>
            <a:ext cx="337343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6" name="テキスト ボックス 1"/>
          <p:cNvSpPr txBox="1">
            <a:spLocks noChangeArrowheads="1"/>
          </p:cNvSpPr>
          <p:nvPr/>
        </p:nvSpPr>
        <p:spPr bwMode="auto">
          <a:xfrm>
            <a:off x="4249738" y="5397500"/>
            <a:ext cx="418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rPr>
              <a:t>各層の体積はどの位になるだろう？</a:t>
            </a:r>
            <a:endParaRPr lang="en-US" altLang="ja-JP" sz="2000">
              <a:solidFill>
                <a:srgbClr val="FF0000"/>
              </a:solidFill>
            </a:endParaRPr>
          </a:p>
        </p:txBody>
      </p:sp>
      <p:sp>
        <p:nvSpPr>
          <p:cNvPr id="106507" name="Text Box 1031"/>
          <p:cNvSpPr txBox="1">
            <a:spLocks noChangeArrowheads="1"/>
          </p:cNvSpPr>
          <p:nvPr/>
        </p:nvSpPr>
        <p:spPr bwMode="auto">
          <a:xfrm>
            <a:off x="344488" y="1976438"/>
            <a:ext cx="3489325" cy="40655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14</a:t>
            </a: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solidFill>
                  <a:srgbClr val="000000"/>
                </a:solidFill>
                <a:latin typeface="Tahoma" panose="020B0604030504040204" pitchFamily="34" charset="0"/>
              </a:rPr>
              <a:t> </a:t>
            </a:r>
            <a:r>
              <a:rPr lang="pt-BR" altLang="ja-JP" sz="1400">
                <a:latin typeface="Tahoma" panose="020B0604030504040204" pitchFamily="34" charset="0"/>
              </a:rPr>
              <a:t>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r>
              <a:rPr lang="en-US" altLang="ja-JP" sz="1400">
                <a:solidFill>
                  <a:srgbClr val="000000"/>
                </a:solidFill>
                <a:latin typeface="Tahoma" panose="020B0604030504040204" pitchFamily="34" charset="0"/>
              </a:rPr>
              <a:t>…</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T - V o l u m e ]</a:t>
            </a:r>
          </a:p>
          <a:p>
            <a:pPr eaLnBrk="1" hangingPunct="1">
              <a:spcBef>
                <a:spcPct val="0"/>
              </a:spcBef>
              <a:buFontTx/>
              <a:buNone/>
            </a:pPr>
            <a:r>
              <a:rPr lang="pt-BR" altLang="ja-JP" sz="1400">
                <a:solidFill>
                  <a:srgbClr val="000000"/>
                </a:solidFill>
                <a:latin typeface="Tahoma" panose="020B0604030504040204" pitchFamily="34" charset="0"/>
              </a:rPr>
              <a:t>     mesh =  reg</a:t>
            </a:r>
          </a:p>
          <a:p>
            <a:pPr eaLnBrk="1" hangingPunct="1">
              <a:spcBef>
                <a:spcPct val="0"/>
              </a:spcBef>
              <a:buFontTx/>
              <a:buNone/>
            </a:pPr>
            <a:r>
              <a:rPr lang="pt-BR" altLang="ja-JP" sz="1400">
                <a:solidFill>
                  <a:srgbClr val="000000"/>
                </a:solidFill>
                <a:latin typeface="Tahoma" panose="020B0604030504040204" pitchFamily="34" charset="0"/>
              </a:rPr>
              <a:t>     reg = 101 102 103 104 105</a:t>
            </a:r>
          </a:p>
          <a:p>
            <a:pPr eaLnBrk="1" hangingPunct="1">
              <a:spcBef>
                <a:spcPct val="0"/>
              </a:spcBef>
              <a:buFontTx/>
              <a:buNone/>
            </a:pPr>
            <a:r>
              <a:rPr lang="pt-BR" altLang="ja-JP" sz="1400">
                <a:solidFill>
                  <a:srgbClr val="000000"/>
                </a:solidFill>
                <a:latin typeface="Tahoma" panose="020B0604030504040204" pitchFamily="34" charset="0"/>
              </a:rPr>
              <a:t>     file = volume.out </a:t>
            </a:r>
          </a:p>
          <a:p>
            <a:pPr eaLnBrk="1" hangingPunct="1">
              <a:spcBef>
                <a:spcPct val="0"/>
              </a:spcBef>
              <a:buFontTx/>
              <a:buNone/>
            </a:pPr>
            <a:r>
              <a:rPr lang="pt-BR" altLang="ja-JP" sz="1400">
                <a:solidFill>
                  <a:srgbClr val="000000"/>
                </a:solidFill>
                <a:latin typeface="Tahoma" panose="020B0604030504040204" pitchFamily="34" charset="0"/>
              </a:rPr>
              <a:t>     s-type =    2</a:t>
            </a:r>
          </a:p>
          <a:p>
            <a:pPr eaLnBrk="1" hangingPunct="1">
              <a:spcBef>
                <a:spcPct val="0"/>
              </a:spcBef>
              <a:buFontTx/>
              <a:buNone/>
            </a:pPr>
            <a:r>
              <a:rPr lang="pt-BR" altLang="ja-JP" sz="1400">
                <a:solidFill>
                  <a:srgbClr val="000000"/>
                </a:solidFill>
                <a:latin typeface="Tahoma" panose="020B0604030504040204" pitchFamily="34" charset="0"/>
              </a:rPr>
              <a:t>     x0 = -c1 </a:t>
            </a:r>
          </a:p>
          <a:p>
            <a:pPr eaLnBrk="1" hangingPunct="1">
              <a:spcBef>
                <a:spcPct val="0"/>
              </a:spcBef>
              <a:buFontTx/>
              <a:buNone/>
            </a:pPr>
            <a:r>
              <a:rPr lang="pt-BR" altLang="ja-JP" sz="1400">
                <a:solidFill>
                  <a:srgbClr val="000000"/>
                </a:solidFill>
                <a:latin typeface="Tahoma" panose="020B0604030504040204" pitchFamily="34" charset="0"/>
              </a:rPr>
              <a:t>     x1 =  c1</a:t>
            </a:r>
          </a:p>
          <a:p>
            <a:pPr eaLnBrk="1" hangingPunct="1">
              <a:spcBef>
                <a:spcPct val="0"/>
              </a:spcBef>
              <a:buFontTx/>
              <a:buNone/>
            </a:pPr>
            <a:r>
              <a:rPr lang="pt-BR" altLang="ja-JP" sz="1400">
                <a:solidFill>
                  <a:srgbClr val="000000"/>
                </a:solidFill>
                <a:latin typeface="Tahoma" panose="020B0604030504040204" pitchFamily="34" charset="0"/>
              </a:rPr>
              <a:t>     y0 = -c1</a:t>
            </a:r>
          </a:p>
          <a:p>
            <a:pPr eaLnBrk="1" hangingPunct="1">
              <a:spcBef>
                <a:spcPct val="0"/>
              </a:spcBef>
              <a:buFontTx/>
              <a:buNone/>
            </a:pPr>
            <a:r>
              <a:rPr lang="pt-BR" altLang="ja-JP" sz="1400">
                <a:solidFill>
                  <a:srgbClr val="000000"/>
                </a:solidFill>
                <a:latin typeface="Tahoma" panose="020B0604030504040204" pitchFamily="34" charset="0"/>
              </a:rPr>
              <a:t>     y1 =  c1</a:t>
            </a:r>
          </a:p>
          <a:p>
            <a:pPr eaLnBrk="1" hangingPunct="1">
              <a:spcBef>
                <a:spcPct val="0"/>
              </a:spcBef>
              <a:buFontTx/>
              <a:buNone/>
            </a:pPr>
            <a:r>
              <a:rPr lang="pt-BR" altLang="ja-JP" sz="1400">
                <a:solidFill>
                  <a:srgbClr val="000000"/>
                </a:solidFill>
                <a:latin typeface="Tahoma" panose="020B0604030504040204" pitchFamily="34" charset="0"/>
              </a:rPr>
              <a:t>     z0 = -c1</a:t>
            </a:r>
          </a:p>
          <a:p>
            <a:pPr eaLnBrk="1" hangingPunct="1">
              <a:spcBef>
                <a:spcPct val="0"/>
              </a:spcBef>
              <a:buFontTx/>
              <a:buNone/>
            </a:pPr>
            <a:r>
              <a:rPr lang="pt-BR" altLang="ja-JP" sz="1400">
                <a:solidFill>
                  <a:srgbClr val="000000"/>
                </a:solidFill>
                <a:latin typeface="Tahoma" panose="020B0604030504040204" pitchFamily="34" charset="0"/>
              </a:rPr>
              <a:t>     z1 =  c1</a:t>
            </a:r>
          </a:p>
        </p:txBody>
      </p:sp>
      <p:cxnSp>
        <p:nvCxnSpPr>
          <p:cNvPr id="17" name="直線コネクタ 16"/>
          <p:cNvCxnSpPr/>
          <p:nvPr/>
        </p:nvCxnSpPr>
        <p:spPr>
          <a:xfrm>
            <a:off x="528638" y="2444750"/>
            <a:ext cx="8778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6509" name="テキスト ボックス 17"/>
          <p:cNvSpPr txBox="1">
            <a:spLocks noChangeArrowheads="1"/>
          </p:cNvSpPr>
          <p:nvPr/>
        </p:nvSpPr>
        <p:spPr bwMode="auto">
          <a:xfrm>
            <a:off x="1939925" y="2243138"/>
            <a:ext cx="1203325" cy="307975"/>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cs typeface="Tahoma" panose="020B0604030504040204" pitchFamily="34" charset="0"/>
              </a:rPr>
              <a:t>修正して実行</a:t>
            </a:r>
          </a:p>
        </p:txBody>
      </p:sp>
      <p:cxnSp>
        <p:nvCxnSpPr>
          <p:cNvPr id="19" name="直線コネクタ 18"/>
          <p:cNvCxnSpPr/>
          <p:nvPr/>
        </p:nvCxnSpPr>
        <p:spPr>
          <a:xfrm flipH="1">
            <a:off x="1406525" y="2397125"/>
            <a:ext cx="503238" cy="0"/>
          </a:xfrm>
          <a:prstGeom prst="line">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511" name="テキスト ボックス 3"/>
          <p:cNvSpPr txBox="1">
            <a:spLocks noChangeArrowheads="1"/>
          </p:cNvSpPr>
          <p:nvPr/>
        </p:nvSpPr>
        <p:spPr bwMode="auto">
          <a:xfrm>
            <a:off x="1646238" y="5014913"/>
            <a:ext cx="218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solidFill>
                  <a:srgbClr val="FF0000"/>
                </a:solidFill>
              </a:rPr>
              <a:t>体積積分をする範囲</a:t>
            </a:r>
          </a:p>
        </p:txBody>
      </p:sp>
      <p:sp>
        <p:nvSpPr>
          <p:cNvPr id="5" name="右中かっこ 4"/>
          <p:cNvSpPr/>
          <p:nvPr/>
        </p:nvSpPr>
        <p:spPr>
          <a:xfrm>
            <a:off x="1406525" y="4576763"/>
            <a:ext cx="271463" cy="1295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6513" name="テキスト ボックス 23"/>
          <p:cNvSpPr txBox="1">
            <a:spLocks noChangeArrowheads="1"/>
          </p:cNvSpPr>
          <p:nvPr/>
        </p:nvSpPr>
        <p:spPr bwMode="auto">
          <a:xfrm>
            <a:off x="1720850" y="4311650"/>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solidFill>
                  <a:srgbClr val="FF0000"/>
                </a:solidFill>
              </a:rPr>
              <a:t>→直方体線源</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2"/>
          <p:cNvSpPr txBox="1">
            <a:spLocks noChangeArrowheads="1"/>
          </p:cNvSpPr>
          <p:nvPr/>
        </p:nvSpPr>
        <p:spPr bwMode="auto">
          <a:xfrm>
            <a:off x="228600" y="125413"/>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体積計算の結果</a:t>
            </a:r>
          </a:p>
        </p:txBody>
      </p:sp>
      <p:sp>
        <p:nvSpPr>
          <p:cNvPr id="108550" name="テキスト ボックス 20"/>
          <p:cNvSpPr txBox="1">
            <a:spLocks noChangeArrowheads="1"/>
          </p:cNvSpPr>
          <p:nvPr/>
        </p:nvSpPr>
        <p:spPr bwMode="auto">
          <a:xfrm>
            <a:off x="1641475" y="1028700"/>
            <a:ext cx="6511925" cy="400050"/>
          </a:xfrm>
          <a:prstGeom prst="rect">
            <a:avLst/>
          </a:prstGeom>
          <a:solidFill>
            <a:schemeClr val="bg1"/>
          </a:solidFill>
          <a:ln w="25400">
            <a:solidFill>
              <a:srgbClr val="0070C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latin typeface="Century Gothic" panose="020B0502020202020204" pitchFamily="34" charset="0"/>
              </a:rPr>
              <a:t>モンテカルロ積分の要領で体系の体積を求めることが可能</a:t>
            </a:r>
            <a:endParaRPr lang="en-US" altLang="ja-JP" sz="2000">
              <a:solidFill>
                <a:srgbClr val="000000"/>
              </a:solidFill>
              <a:latin typeface="Century Gothic" panose="020B0502020202020204" pitchFamily="34" charset="0"/>
            </a:endParaRPr>
          </a:p>
        </p:txBody>
      </p:sp>
      <p:pic>
        <p:nvPicPr>
          <p:cNvPr id="108551" name="Picture 2"/>
          <p:cNvPicPr>
            <a:picLocks noChangeAspect="1" noChangeArrowheads="1"/>
          </p:cNvPicPr>
          <p:nvPr/>
        </p:nvPicPr>
        <p:blipFill>
          <a:blip r:embed="rId2">
            <a:extLst>
              <a:ext uri="{28A0092B-C50C-407E-A947-70E740481C1C}">
                <a14:useLocalDpi xmlns:a14="http://schemas.microsoft.com/office/drawing/2010/main" val="0"/>
              </a:ext>
            </a:extLst>
          </a:blip>
          <a:srcRect l="25769" t="18330" r="29767" b="19595"/>
          <a:stretch>
            <a:fillRect/>
          </a:stretch>
        </p:blipFill>
        <p:spPr bwMode="auto">
          <a:xfrm>
            <a:off x="2117725" y="3930650"/>
            <a:ext cx="2435225"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2" name="Text Box 1031"/>
          <p:cNvSpPr txBox="1">
            <a:spLocks noChangeArrowheads="1"/>
          </p:cNvSpPr>
          <p:nvPr/>
        </p:nvSpPr>
        <p:spPr bwMode="auto">
          <a:xfrm>
            <a:off x="349250" y="2030413"/>
            <a:ext cx="3214688" cy="16922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it-IT" altLang="ja-JP" sz="1400">
                <a:solidFill>
                  <a:srgbClr val="000000"/>
                </a:solidFill>
                <a:latin typeface="Tahoma" panose="020B0604030504040204" pitchFamily="34" charset="0"/>
              </a:rPr>
              <a:t>[ V o l u m e ]</a:t>
            </a:r>
          </a:p>
          <a:p>
            <a:pPr eaLnBrk="1" hangingPunct="1">
              <a:spcBef>
                <a:spcPct val="0"/>
              </a:spcBef>
              <a:buFontTx/>
              <a:buNone/>
            </a:pPr>
            <a:r>
              <a:rPr lang="it-IT" altLang="ja-JP" sz="1400">
                <a:solidFill>
                  <a:srgbClr val="000000"/>
                </a:solidFill>
                <a:latin typeface="Tahoma" panose="020B0604030504040204" pitchFamily="34" charset="0"/>
              </a:rPr>
              <a:t>  non      reg      vol      non</a:t>
            </a:r>
          </a:p>
          <a:p>
            <a:pPr eaLnBrk="1" hangingPunct="1">
              <a:spcBef>
                <a:spcPct val="0"/>
              </a:spcBef>
              <a:buFontTx/>
              <a:buNone/>
            </a:pPr>
            <a:r>
              <a:rPr lang="it-IT" altLang="ja-JP" sz="1400">
                <a:solidFill>
                  <a:srgbClr val="000000"/>
                </a:solidFill>
                <a:latin typeface="Tahoma" panose="020B0604030504040204" pitchFamily="34" charset="0"/>
              </a:rPr>
              <a:t>    1      101   </a:t>
            </a:r>
            <a:r>
              <a:rPr lang="it-IT" altLang="ja-JP" sz="1400">
                <a:solidFill>
                  <a:srgbClr val="FF0000"/>
                </a:solidFill>
                <a:latin typeface="Tahoma" panose="020B0604030504040204" pitchFamily="34" charset="0"/>
              </a:rPr>
              <a:t>4.1549E+02</a:t>
            </a:r>
            <a:r>
              <a:rPr lang="it-IT" altLang="ja-JP" sz="1400">
                <a:solidFill>
                  <a:srgbClr val="000000"/>
                </a:solidFill>
                <a:latin typeface="Tahoma" panose="020B0604030504040204" pitchFamily="34" charset="0"/>
              </a:rPr>
              <a:t>  0.2106</a:t>
            </a:r>
          </a:p>
          <a:p>
            <a:pPr eaLnBrk="1" hangingPunct="1">
              <a:spcBef>
                <a:spcPct val="0"/>
              </a:spcBef>
              <a:buFontTx/>
              <a:buNone/>
            </a:pPr>
            <a:r>
              <a:rPr lang="it-IT" altLang="ja-JP" sz="1400">
                <a:solidFill>
                  <a:srgbClr val="000000"/>
                </a:solidFill>
                <a:latin typeface="Tahoma" panose="020B0604030504040204" pitchFamily="34" charset="0"/>
              </a:rPr>
              <a:t>    2      102   </a:t>
            </a:r>
            <a:r>
              <a:rPr lang="it-IT" altLang="ja-JP" sz="1400">
                <a:solidFill>
                  <a:srgbClr val="FF0000"/>
                </a:solidFill>
                <a:latin typeface="Tahoma" panose="020B0604030504040204" pitchFamily="34" charset="0"/>
              </a:rPr>
              <a:t>3.3346E+03</a:t>
            </a:r>
            <a:r>
              <a:rPr lang="it-IT" altLang="ja-JP" sz="1400">
                <a:solidFill>
                  <a:srgbClr val="000000"/>
                </a:solidFill>
                <a:latin typeface="Tahoma" panose="020B0604030504040204" pitchFamily="34" charset="0"/>
              </a:rPr>
              <a:t>  0.0922</a:t>
            </a:r>
          </a:p>
          <a:p>
            <a:pPr eaLnBrk="1" hangingPunct="1">
              <a:spcBef>
                <a:spcPct val="0"/>
              </a:spcBef>
              <a:buFontTx/>
              <a:buNone/>
            </a:pPr>
            <a:r>
              <a:rPr lang="it-IT" altLang="ja-JP" sz="1400">
                <a:solidFill>
                  <a:srgbClr val="000000"/>
                </a:solidFill>
                <a:latin typeface="Tahoma" panose="020B0604030504040204" pitchFamily="34" charset="0"/>
              </a:rPr>
              <a:t>    3      103   </a:t>
            </a:r>
            <a:r>
              <a:rPr lang="it-IT" altLang="ja-JP" sz="1400">
                <a:solidFill>
                  <a:srgbClr val="FF0000"/>
                </a:solidFill>
                <a:latin typeface="Tahoma" panose="020B0604030504040204" pitchFamily="34" charset="0"/>
              </a:rPr>
              <a:t>9.9239E+03</a:t>
            </a:r>
            <a:r>
              <a:rPr lang="it-IT" altLang="ja-JP" sz="1400">
                <a:solidFill>
                  <a:srgbClr val="000000"/>
                </a:solidFill>
                <a:latin typeface="Tahoma" panose="020B0604030504040204" pitchFamily="34" charset="0"/>
              </a:rPr>
              <a:t>  0.0541</a:t>
            </a:r>
          </a:p>
          <a:p>
            <a:pPr eaLnBrk="1" hangingPunct="1">
              <a:spcBef>
                <a:spcPct val="0"/>
              </a:spcBef>
              <a:buFontTx/>
              <a:buNone/>
            </a:pPr>
            <a:r>
              <a:rPr lang="it-IT" altLang="ja-JP" sz="1400">
                <a:solidFill>
                  <a:srgbClr val="000000"/>
                </a:solidFill>
                <a:latin typeface="Tahoma" panose="020B0604030504040204" pitchFamily="34" charset="0"/>
              </a:rPr>
              <a:t>    4      104   </a:t>
            </a:r>
            <a:r>
              <a:rPr lang="it-IT" altLang="ja-JP" sz="1400">
                <a:solidFill>
                  <a:srgbClr val="FF0000"/>
                </a:solidFill>
                <a:latin typeface="Tahoma" panose="020B0604030504040204" pitchFamily="34" charset="0"/>
              </a:rPr>
              <a:t>1.8974E+04</a:t>
            </a:r>
            <a:r>
              <a:rPr lang="it-IT" altLang="ja-JP" sz="1400">
                <a:solidFill>
                  <a:srgbClr val="000000"/>
                </a:solidFill>
                <a:latin typeface="Tahoma" panose="020B0604030504040204" pitchFamily="34" charset="0"/>
              </a:rPr>
              <a:t>  0.0361</a:t>
            </a:r>
          </a:p>
          <a:p>
            <a:pPr eaLnBrk="1" hangingPunct="1">
              <a:spcBef>
                <a:spcPct val="0"/>
              </a:spcBef>
              <a:buFontTx/>
              <a:buNone/>
            </a:pPr>
            <a:r>
              <a:rPr lang="it-IT" altLang="ja-JP" sz="1400">
                <a:solidFill>
                  <a:srgbClr val="000000"/>
                </a:solidFill>
                <a:latin typeface="Tahoma" panose="020B0604030504040204" pitchFamily="34" charset="0"/>
              </a:rPr>
              <a:t>    5      105   </a:t>
            </a:r>
            <a:r>
              <a:rPr lang="it-IT" altLang="ja-JP" sz="1400">
                <a:solidFill>
                  <a:srgbClr val="FF0000"/>
                </a:solidFill>
                <a:latin typeface="Tahoma" panose="020B0604030504040204" pitchFamily="34" charset="0"/>
              </a:rPr>
              <a:t>3.0770E+04</a:t>
            </a:r>
            <a:r>
              <a:rPr lang="it-IT" altLang="ja-JP" sz="1400">
                <a:solidFill>
                  <a:srgbClr val="000000"/>
                </a:solidFill>
                <a:latin typeface="Tahoma" panose="020B0604030504040204" pitchFamily="34" charset="0"/>
              </a:rPr>
              <a:t>  0.0222</a:t>
            </a:r>
            <a:endParaRPr lang="pt-BR" altLang="ja-JP" sz="1400">
              <a:solidFill>
                <a:srgbClr val="000000"/>
              </a:solidFill>
              <a:latin typeface="Tahoma" panose="020B0604030504040204" pitchFamily="34" charset="0"/>
            </a:endParaRPr>
          </a:p>
        </p:txBody>
      </p:sp>
      <p:sp>
        <p:nvSpPr>
          <p:cNvPr id="108553" name="Text Box 1030"/>
          <p:cNvSpPr txBox="1">
            <a:spLocks noChangeArrowheads="1"/>
          </p:cNvSpPr>
          <p:nvPr/>
        </p:nvSpPr>
        <p:spPr bwMode="auto">
          <a:xfrm>
            <a:off x="228600" y="1557338"/>
            <a:ext cx="1317625" cy="36830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volume.out</a:t>
            </a:r>
          </a:p>
        </p:txBody>
      </p:sp>
      <p:sp>
        <p:nvSpPr>
          <p:cNvPr id="108554" name="テキスト ボックス 20"/>
          <p:cNvSpPr txBox="1">
            <a:spLocks noChangeArrowheads="1"/>
          </p:cNvSpPr>
          <p:nvPr/>
        </p:nvSpPr>
        <p:spPr bwMode="auto">
          <a:xfrm>
            <a:off x="5162550" y="2133600"/>
            <a:ext cx="3300413" cy="1570038"/>
          </a:xfrm>
          <a:prstGeom prst="rect">
            <a:avLst/>
          </a:prstGeom>
          <a:solidFill>
            <a:schemeClr val="bg1"/>
          </a:solidFill>
          <a:ln w="1905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latin typeface="Century Gothic" panose="020B0502020202020204" pitchFamily="34" charset="0"/>
              </a:rPr>
              <a:t>各層の体積は？</a:t>
            </a:r>
            <a:endParaRPr lang="en-US" altLang="ja-JP" sz="1600">
              <a:solidFill>
                <a:srgbClr val="000000"/>
              </a:solidFill>
              <a:latin typeface="Century Gothic" panose="020B0502020202020204" pitchFamily="34" charset="0"/>
            </a:endParaRPr>
          </a:p>
          <a:p>
            <a:pPr eaLnBrk="1" hangingPunct="1">
              <a:spcBef>
                <a:spcPct val="0"/>
              </a:spcBef>
            </a:pPr>
            <a:r>
              <a:rPr lang="en-US" altLang="ja-JP" sz="1600">
                <a:solidFill>
                  <a:srgbClr val="000000"/>
                </a:solidFill>
                <a:latin typeface="Century Gothic" panose="020B0502020202020204" pitchFamily="34" charset="0"/>
              </a:rPr>
              <a:t>4π(5)</a:t>
            </a:r>
            <a:r>
              <a:rPr lang="en-US" altLang="ja-JP" sz="1600" baseline="30000">
                <a:solidFill>
                  <a:srgbClr val="000000"/>
                </a:solidFill>
                <a:latin typeface="Century Gothic" panose="020B0502020202020204" pitchFamily="34" charset="0"/>
              </a:rPr>
              <a:t>3</a:t>
            </a:r>
            <a:r>
              <a:rPr lang="en-US" altLang="ja-JP" sz="1600">
                <a:solidFill>
                  <a:srgbClr val="000000"/>
                </a:solidFill>
                <a:latin typeface="Century Gothic" panose="020B0502020202020204" pitchFamily="34" charset="0"/>
              </a:rPr>
              <a:t>/3=</a:t>
            </a:r>
            <a:r>
              <a:rPr lang="en-US" altLang="ja-JP" sz="1600">
                <a:solidFill>
                  <a:srgbClr val="FF0000"/>
                </a:solidFill>
                <a:latin typeface="Century Gothic" panose="020B0502020202020204" pitchFamily="34" charset="0"/>
              </a:rPr>
              <a:t>524</a:t>
            </a:r>
            <a:r>
              <a:rPr lang="en-US" altLang="ja-JP" sz="1600">
                <a:solidFill>
                  <a:srgbClr val="000000"/>
                </a:solidFill>
                <a:latin typeface="Century Gothic" panose="020B0502020202020204" pitchFamily="34" charset="0"/>
              </a:rPr>
              <a:t> cm</a:t>
            </a:r>
            <a:r>
              <a:rPr lang="en-US" altLang="ja-JP" sz="1600" baseline="30000">
                <a:solidFill>
                  <a:srgbClr val="000000"/>
                </a:solidFill>
                <a:latin typeface="Century Gothic" panose="020B0502020202020204" pitchFamily="34" charset="0"/>
              </a:rPr>
              <a:t>3</a:t>
            </a:r>
          </a:p>
          <a:p>
            <a:pPr eaLnBrk="1" hangingPunct="1">
              <a:spcBef>
                <a:spcPct val="0"/>
              </a:spcBef>
            </a:pPr>
            <a:r>
              <a:rPr lang="en-US" altLang="ja-JP" sz="1600">
                <a:solidFill>
                  <a:srgbClr val="000000"/>
                </a:solidFill>
                <a:latin typeface="Century Gothic" panose="020B0502020202020204" pitchFamily="34" charset="0"/>
              </a:rPr>
              <a:t>4π(10)</a:t>
            </a:r>
            <a:r>
              <a:rPr lang="en-US" altLang="ja-JP" sz="1600" baseline="30000">
                <a:solidFill>
                  <a:srgbClr val="000000"/>
                </a:solidFill>
                <a:latin typeface="Century Gothic" panose="020B0502020202020204" pitchFamily="34" charset="0"/>
              </a:rPr>
              <a:t>3</a:t>
            </a:r>
            <a:r>
              <a:rPr lang="en-US" altLang="ja-JP" sz="1600">
                <a:solidFill>
                  <a:srgbClr val="000000"/>
                </a:solidFill>
                <a:latin typeface="Century Gothic" panose="020B0502020202020204" pitchFamily="34" charset="0"/>
              </a:rPr>
              <a:t>/3 - 524=</a:t>
            </a:r>
            <a:r>
              <a:rPr lang="en-US" altLang="ja-JP" sz="1600">
                <a:solidFill>
                  <a:srgbClr val="FF0000"/>
                </a:solidFill>
                <a:latin typeface="Century Gothic" panose="020B0502020202020204" pitchFamily="34" charset="0"/>
              </a:rPr>
              <a:t>3665</a:t>
            </a:r>
            <a:r>
              <a:rPr lang="en-US" altLang="ja-JP" sz="1600">
                <a:solidFill>
                  <a:srgbClr val="000000"/>
                </a:solidFill>
                <a:latin typeface="Century Gothic" panose="020B0502020202020204" pitchFamily="34" charset="0"/>
              </a:rPr>
              <a:t> cm</a:t>
            </a:r>
            <a:r>
              <a:rPr lang="en-US" altLang="ja-JP" sz="1600" baseline="30000">
                <a:solidFill>
                  <a:srgbClr val="000000"/>
                </a:solidFill>
                <a:latin typeface="Century Gothic" panose="020B0502020202020204" pitchFamily="34" charset="0"/>
              </a:rPr>
              <a:t>3</a:t>
            </a:r>
          </a:p>
          <a:p>
            <a:pPr eaLnBrk="1" hangingPunct="1">
              <a:spcBef>
                <a:spcPct val="0"/>
              </a:spcBef>
            </a:pPr>
            <a:r>
              <a:rPr lang="en-US" altLang="ja-JP" sz="1600">
                <a:solidFill>
                  <a:srgbClr val="000000"/>
                </a:solidFill>
                <a:latin typeface="Century Gothic" panose="020B0502020202020204" pitchFamily="34" charset="0"/>
              </a:rPr>
              <a:t>4π(15)</a:t>
            </a:r>
            <a:r>
              <a:rPr lang="en-US" altLang="ja-JP" sz="1600" baseline="30000">
                <a:solidFill>
                  <a:srgbClr val="000000"/>
                </a:solidFill>
                <a:latin typeface="Century Gothic" panose="020B0502020202020204" pitchFamily="34" charset="0"/>
              </a:rPr>
              <a:t>3</a:t>
            </a:r>
            <a:r>
              <a:rPr lang="en-US" altLang="ja-JP" sz="1600">
                <a:solidFill>
                  <a:srgbClr val="000000"/>
                </a:solidFill>
                <a:latin typeface="Century Gothic" panose="020B0502020202020204" pitchFamily="34" charset="0"/>
              </a:rPr>
              <a:t>/3 - 4189=</a:t>
            </a:r>
            <a:r>
              <a:rPr lang="en-US" altLang="ja-JP" sz="1600">
                <a:solidFill>
                  <a:srgbClr val="FF0000"/>
                </a:solidFill>
                <a:latin typeface="Century Gothic" panose="020B0502020202020204" pitchFamily="34" charset="0"/>
              </a:rPr>
              <a:t>9948</a:t>
            </a:r>
            <a:r>
              <a:rPr lang="en-US" altLang="ja-JP" sz="1600">
                <a:solidFill>
                  <a:srgbClr val="000000"/>
                </a:solidFill>
                <a:latin typeface="Century Gothic" panose="020B0502020202020204" pitchFamily="34" charset="0"/>
              </a:rPr>
              <a:t> cm</a:t>
            </a:r>
            <a:r>
              <a:rPr lang="en-US" altLang="ja-JP" sz="1600" baseline="30000">
                <a:solidFill>
                  <a:srgbClr val="000000"/>
                </a:solidFill>
                <a:latin typeface="Century Gothic" panose="020B0502020202020204" pitchFamily="34" charset="0"/>
              </a:rPr>
              <a:t>3</a:t>
            </a:r>
          </a:p>
          <a:p>
            <a:pPr eaLnBrk="1" hangingPunct="1">
              <a:spcBef>
                <a:spcPct val="0"/>
              </a:spcBef>
            </a:pPr>
            <a:r>
              <a:rPr lang="en-US" altLang="ja-JP" sz="1600">
                <a:solidFill>
                  <a:srgbClr val="000000"/>
                </a:solidFill>
                <a:latin typeface="Century Gothic" panose="020B0502020202020204" pitchFamily="34" charset="0"/>
              </a:rPr>
              <a:t>4π(20)</a:t>
            </a:r>
            <a:r>
              <a:rPr lang="en-US" altLang="ja-JP" sz="1600" baseline="30000">
                <a:solidFill>
                  <a:srgbClr val="000000"/>
                </a:solidFill>
                <a:latin typeface="Century Gothic" panose="020B0502020202020204" pitchFamily="34" charset="0"/>
              </a:rPr>
              <a:t>3</a:t>
            </a:r>
            <a:r>
              <a:rPr lang="en-US" altLang="ja-JP" sz="1600">
                <a:solidFill>
                  <a:srgbClr val="000000"/>
                </a:solidFill>
                <a:latin typeface="Century Gothic" panose="020B0502020202020204" pitchFamily="34" charset="0"/>
              </a:rPr>
              <a:t>/3 - 14137=</a:t>
            </a:r>
            <a:r>
              <a:rPr lang="en-US" altLang="ja-JP" sz="1600">
                <a:solidFill>
                  <a:srgbClr val="FF0000"/>
                </a:solidFill>
                <a:latin typeface="Century Gothic" panose="020B0502020202020204" pitchFamily="34" charset="0"/>
              </a:rPr>
              <a:t>19373</a:t>
            </a:r>
            <a:r>
              <a:rPr lang="en-US" altLang="ja-JP" sz="1600">
                <a:solidFill>
                  <a:srgbClr val="000000"/>
                </a:solidFill>
                <a:latin typeface="Century Gothic" panose="020B0502020202020204" pitchFamily="34" charset="0"/>
              </a:rPr>
              <a:t> cm</a:t>
            </a:r>
            <a:r>
              <a:rPr lang="en-US" altLang="ja-JP" sz="1600" baseline="30000">
                <a:solidFill>
                  <a:srgbClr val="000000"/>
                </a:solidFill>
                <a:latin typeface="Century Gothic" panose="020B0502020202020204" pitchFamily="34" charset="0"/>
              </a:rPr>
              <a:t>3</a:t>
            </a:r>
            <a:endParaRPr lang="en-US" altLang="ja-JP" sz="1600">
              <a:solidFill>
                <a:srgbClr val="000000"/>
              </a:solidFill>
              <a:latin typeface="Century Gothic" panose="020B0502020202020204" pitchFamily="34" charset="0"/>
            </a:endParaRPr>
          </a:p>
          <a:p>
            <a:pPr eaLnBrk="1" hangingPunct="1">
              <a:spcBef>
                <a:spcPct val="0"/>
              </a:spcBef>
            </a:pPr>
            <a:r>
              <a:rPr lang="en-US" altLang="ja-JP" sz="1600">
                <a:solidFill>
                  <a:srgbClr val="000000"/>
                </a:solidFill>
                <a:latin typeface="Century Gothic" panose="020B0502020202020204" pitchFamily="34" charset="0"/>
              </a:rPr>
              <a:t>4π(25)</a:t>
            </a:r>
            <a:r>
              <a:rPr lang="en-US" altLang="ja-JP" sz="1600" baseline="30000">
                <a:solidFill>
                  <a:srgbClr val="000000"/>
                </a:solidFill>
                <a:latin typeface="Century Gothic" panose="020B0502020202020204" pitchFamily="34" charset="0"/>
              </a:rPr>
              <a:t>3</a:t>
            </a:r>
            <a:r>
              <a:rPr lang="en-US" altLang="ja-JP" sz="1600">
                <a:solidFill>
                  <a:srgbClr val="000000"/>
                </a:solidFill>
                <a:latin typeface="Century Gothic" panose="020B0502020202020204" pitchFamily="34" charset="0"/>
              </a:rPr>
              <a:t>/3 - 33510=</a:t>
            </a:r>
            <a:r>
              <a:rPr lang="en-US" altLang="ja-JP" sz="1600">
                <a:solidFill>
                  <a:srgbClr val="FF0000"/>
                </a:solidFill>
                <a:latin typeface="Century Gothic" panose="020B0502020202020204" pitchFamily="34" charset="0"/>
              </a:rPr>
              <a:t>31940</a:t>
            </a:r>
            <a:r>
              <a:rPr lang="en-US" altLang="ja-JP" sz="1600">
                <a:solidFill>
                  <a:srgbClr val="000000"/>
                </a:solidFill>
                <a:latin typeface="Century Gothic" panose="020B0502020202020204" pitchFamily="34" charset="0"/>
              </a:rPr>
              <a:t> cm</a:t>
            </a:r>
            <a:r>
              <a:rPr lang="en-US" altLang="ja-JP" sz="1600" baseline="30000">
                <a:solidFill>
                  <a:srgbClr val="000000"/>
                </a:solidFill>
                <a:latin typeface="Century Gothic" panose="020B0502020202020204" pitchFamily="34" charset="0"/>
              </a:rPr>
              <a:t>3</a:t>
            </a:r>
            <a:endParaRPr lang="en-US" altLang="ja-JP" sz="1600">
              <a:solidFill>
                <a:srgbClr val="000000"/>
              </a:solidFill>
              <a:latin typeface="Century Gothic" panose="020B0502020202020204" pitchFamily="34" charset="0"/>
            </a:endParaRPr>
          </a:p>
        </p:txBody>
      </p:sp>
      <p:sp>
        <p:nvSpPr>
          <p:cNvPr id="2" name="正方形/長方形 1"/>
          <p:cNvSpPr/>
          <p:nvPr/>
        </p:nvSpPr>
        <p:spPr>
          <a:xfrm>
            <a:off x="5364163" y="2424113"/>
            <a:ext cx="2881312" cy="1231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37" name="テキスト ボックス 20"/>
          <p:cNvSpPr txBox="1">
            <a:spLocks noChangeArrowheads="1"/>
          </p:cNvSpPr>
          <p:nvPr/>
        </p:nvSpPr>
        <p:spPr bwMode="auto">
          <a:xfrm>
            <a:off x="5249863" y="3860800"/>
            <a:ext cx="3109912" cy="831850"/>
          </a:xfrm>
          <a:prstGeom prst="rect">
            <a:avLst/>
          </a:prstGeom>
          <a:solidFill>
            <a:schemeClr val="bg1"/>
          </a:solidFill>
          <a:ln w="1905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latin typeface="Century Gothic" panose="020B0502020202020204" pitchFamily="34" charset="0"/>
              </a:rPr>
              <a:t>内側の結果ほど一致していない</a:t>
            </a:r>
            <a:endParaRPr lang="en-US" altLang="ja-JP" sz="1600">
              <a:solidFill>
                <a:srgbClr val="000000"/>
              </a:solidFill>
              <a:latin typeface="Century Gothic" panose="020B0502020202020204" pitchFamily="34" charset="0"/>
            </a:endParaRPr>
          </a:p>
          <a:p>
            <a:pPr eaLnBrk="1" hangingPunct="1">
              <a:spcBef>
                <a:spcPct val="0"/>
              </a:spcBef>
              <a:buFontTx/>
              <a:buNone/>
            </a:pPr>
            <a:r>
              <a:rPr lang="ja-JP" altLang="en-US" sz="1600">
                <a:solidFill>
                  <a:srgbClr val="000000"/>
                </a:solidFill>
                <a:latin typeface="Century Gothic" panose="020B0502020202020204" pitchFamily="34" charset="0"/>
              </a:rPr>
              <a:t>→　</a:t>
            </a:r>
            <a:r>
              <a:rPr lang="ja-JP" altLang="en-US" sz="1600">
                <a:latin typeface="Century Gothic" panose="020B0502020202020204" pitchFamily="34" charset="0"/>
              </a:rPr>
              <a:t>統計量が十分ではない</a:t>
            </a:r>
            <a:endParaRPr lang="en-US" altLang="ja-JP" sz="1600">
              <a:latin typeface="Century Gothic" panose="020B0502020202020204" pitchFamily="34" charset="0"/>
            </a:endParaRPr>
          </a:p>
          <a:p>
            <a:pPr eaLnBrk="1" hangingPunct="1">
              <a:spcBef>
                <a:spcPct val="0"/>
              </a:spcBef>
              <a:buFontTx/>
              <a:buNone/>
            </a:pPr>
            <a:r>
              <a:rPr lang="ja-JP" altLang="en-US" sz="1600">
                <a:solidFill>
                  <a:srgbClr val="000000"/>
                </a:solidFill>
                <a:latin typeface="Century Gothic" panose="020B0502020202020204" pitchFamily="34" charset="0"/>
              </a:rPr>
              <a:t>→　</a:t>
            </a:r>
            <a:r>
              <a:rPr lang="ja-JP" altLang="en-US" sz="1600">
                <a:solidFill>
                  <a:srgbClr val="FF0000"/>
                </a:solidFill>
                <a:latin typeface="Century Gothic" panose="020B0502020202020204" pitchFamily="34" charset="0"/>
              </a:rPr>
              <a:t>統計量を増やすには？</a:t>
            </a:r>
            <a:endParaRPr lang="en-US" altLang="ja-JP" sz="1600">
              <a:solidFill>
                <a:srgbClr val="FF0000"/>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21590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109574"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solidFill>
                  <a:srgbClr val="FF0000"/>
                </a:solidFill>
                <a:latin typeface="Arial" panose="020B0604020202020204" pitchFamily="34" charset="0"/>
                <a:cs typeface="Arial" panose="020B0604020202020204" pitchFamily="34" charset="0"/>
              </a:rPr>
              <a:t>試行回数と統計誤差</a:t>
            </a:r>
            <a:endParaRPr lang="en-US" altLang="ja-JP" sz="2400">
              <a:solidFill>
                <a:srgbClr val="FF0000"/>
              </a:solidFill>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4005104461"/>
              </p:ext>
            </p:extLst>
          </p:nvPr>
        </p:nvGraphicFramePr>
        <p:xfrm>
          <a:off x="1691680" y="2909956"/>
          <a:ext cx="5259809" cy="992898"/>
        </p:xfrm>
        <a:graphic>
          <a:graphicData uri="http://schemas.openxmlformats.org/drawingml/2006/table">
            <a:tbl>
              <a:tblPr firstRow="1" bandRow="1">
                <a:tableStyleId>{22838BEF-8BB2-4498-84A7-C5851F593DF1}</a:tableStyleId>
              </a:tblPr>
              <a:tblGrid>
                <a:gridCol w="1083345">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496449">
                <a:tc>
                  <a:txBody>
                    <a:bodyPr/>
                    <a:lstStyle/>
                    <a:p>
                      <a:pPr algn="ctr"/>
                      <a:r>
                        <a:rPr kumimoji="1" lang="en-US" altLang="ja-JP" sz="2000" b="0" dirty="0" err="1"/>
                        <a:t>maxcas</a:t>
                      </a:r>
                      <a:endParaRPr kumimoji="1" lang="ja-JP" altLang="en-US" sz="2000" b="0" dirty="0"/>
                    </a:p>
                  </a:txBody>
                  <a:tcPr marL="91447" marR="91447" marT="45683" marB="45683"/>
                </a:tc>
                <a:tc>
                  <a:txBody>
                    <a:bodyPr/>
                    <a:lstStyle/>
                    <a:p>
                      <a:pPr algn="ctr"/>
                      <a:r>
                        <a:rPr kumimoji="1" lang="en-US" altLang="ja-JP" sz="2000" b="0" dirty="0"/>
                        <a:t>(D=10)</a:t>
                      </a:r>
                      <a:endParaRPr kumimoji="1" lang="ja-JP" altLang="en-US" sz="2000" b="0" dirty="0"/>
                    </a:p>
                  </a:txBody>
                  <a:tcPr marL="91447" marR="91447" marT="45683" marB="45683"/>
                </a:tc>
                <a:tc>
                  <a:txBody>
                    <a:bodyPr/>
                    <a:lstStyle/>
                    <a:p>
                      <a:pPr algn="l"/>
                      <a:r>
                        <a:rPr kumimoji="1" lang="en-US" altLang="ja-JP" sz="2000" b="0" dirty="0"/>
                        <a:t>1</a:t>
                      </a:r>
                      <a:r>
                        <a:rPr kumimoji="1" lang="ja-JP" altLang="en-US" sz="2000" b="0" dirty="0"/>
                        <a:t>バッチのヒストリー数</a:t>
                      </a:r>
                    </a:p>
                  </a:txBody>
                  <a:tcPr marL="91447" marR="91447" marT="45683" marB="45683"/>
                </a:tc>
                <a:extLst>
                  <a:ext uri="{0D108BD9-81ED-4DB2-BD59-A6C34878D82A}">
                    <a16:rowId xmlns:a16="http://schemas.microsoft.com/office/drawing/2014/main" val="10000"/>
                  </a:ext>
                </a:extLst>
              </a:tr>
              <a:tr h="496449">
                <a:tc>
                  <a:txBody>
                    <a:bodyPr/>
                    <a:lstStyle/>
                    <a:p>
                      <a:pPr algn="ctr"/>
                      <a:r>
                        <a:rPr kumimoji="1" lang="en-US" altLang="ja-JP" sz="2000" b="0" dirty="0" err="1"/>
                        <a:t>maxbch</a:t>
                      </a:r>
                      <a:endParaRPr kumimoji="1" lang="ja-JP" altLang="en-US" sz="2000" b="0" dirty="0"/>
                    </a:p>
                  </a:txBody>
                  <a:tcPr marL="91447" marR="91447" marT="45683" marB="4568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t>(D=10)</a:t>
                      </a:r>
                      <a:endParaRPr kumimoji="1" lang="ja-JP" altLang="en-US" sz="2000" b="0" dirty="0"/>
                    </a:p>
                  </a:txBody>
                  <a:tcPr marL="91447" marR="91447" marT="45683" marB="45683"/>
                </a:tc>
                <a:tc>
                  <a:txBody>
                    <a:bodyPr/>
                    <a:lstStyle/>
                    <a:p>
                      <a:pPr algn="l"/>
                      <a:r>
                        <a:rPr kumimoji="1" lang="ja-JP" altLang="en-US" sz="2000" b="0" dirty="0"/>
                        <a:t>バッチ数</a:t>
                      </a:r>
                      <a:endParaRPr kumimoji="1" lang="ja-JP" altLang="en-US" sz="2000" b="0" dirty="0">
                        <a:solidFill>
                          <a:schemeClr val="tx1"/>
                        </a:solidFill>
                      </a:endParaRPr>
                    </a:p>
                  </a:txBody>
                  <a:tcPr marL="91447" marR="91447" marT="45683" marB="45683"/>
                </a:tc>
                <a:extLst>
                  <a:ext uri="{0D108BD9-81ED-4DB2-BD59-A6C34878D82A}">
                    <a16:rowId xmlns:a16="http://schemas.microsoft.com/office/drawing/2014/main" val="10001"/>
                  </a:ext>
                </a:extLst>
              </a:tr>
            </a:tbl>
          </a:graphicData>
        </a:graphic>
      </p:graphicFrame>
      <p:sp>
        <p:nvSpPr>
          <p:cNvPr id="111636" name="Rectangle 2"/>
          <p:cNvSpPr>
            <a:spLocks noGrp="1" noChangeArrowheads="1"/>
          </p:cNvSpPr>
          <p:nvPr>
            <p:ph type="title"/>
          </p:nvPr>
        </p:nvSpPr>
        <p:spPr>
          <a:xfrm>
            <a:off x="228600" y="44450"/>
            <a:ext cx="8686800" cy="1143000"/>
          </a:xfrm>
        </p:spPr>
        <p:txBody>
          <a:bodyPr/>
          <a:lstStyle/>
          <a:p>
            <a:pPr marL="342900" indent="-342900" eaLnBrk="1" hangingPunct="1"/>
            <a:r>
              <a:rPr lang="ja-JP" altLang="en-US" sz="4800">
                <a:latin typeface="Century Gothic" panose="020B0502020202020204" pitchFamily="34" charset="0"/>
              </a:rPr>
              <a:t>試行回数（ヒストリ数）の設定</a:t>
            </a:r>
          </a:p>
        </p:txBody>
      </p:sp>
      <p:sp>
        <p:nvSpPr>
          <p:cNvPr id="111640" name="Rectangle 1039"/>
          <p:cNvSpPr>
            <a:spLocks noChangeArrowheads="1"/>
          </p:cNvSpPr>
          <p:nvPr/>
        </p:nvSpPr>
        <p:spPr bwMode="auto">
          <a:xfrm>
            <a:off x="755650" y="1196975"/>
            <a:ext cx="794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latin typeface="Arial" panose="020B0604020202020204" pitchFamily="34" charset="0"/>
              </a:rPr>
              <a:t>モンテカルロ計算の統計精度は、シミュレーションの試行回数に依存しています。したがって、信頼できる計算結果を得るためには、十分な数の試行回数を設定する必要があります。</a:t>
            </a:r>
          </a:p>
        </p:txBody>
      </p:sp>
      <p:sp>
        <p:nvSpPr>
          <p:cNvPr id="102429" name="テキスト ボックス 12"/>
          <p:cNvSpPr txBox="1">
            <a:spLocks noChangeArrowheads="1"/>
          </p:cNvSpPr>
          <p:nvPr/>
        </p:nvSpPr>
        <p:spPr bwMode="auto">
          <a:xfrm>
            <a:off x="1755666" y="4606274"/>
            <a:ext cx="5368379" cy="523220"/>
          </a:xfrm>
          <a:prstGeom prst="rect">
            <a:avLst/>
          </a:prstGeom>
          <a:solidFill>
            <a:schemeClr val="bg1"/>
          </a:solidFill>
          <a:ln w="25400">
            <a:no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err="1">
                <a:solidFill>
                  <a:srgbClr val="FF0000"/>
                </a:solidFill>
                <a:latin typeface="+mn-lt"/>
              </a:rPr>
              <a:t>maxcas</a:t>
            </a:r>
            <a:r>
              <a:rPr lang="en-US" altLang="ja-JP" sz="2800" dirty="0">
                <a:solidFill>
                  <a:srgbClr val="FF0000"/>
                </a:solidFill>
                <a:latin typeface="+mn-lt"/>
              </a:rPr>
              <a:t> ×</a:t>
            </a:r>
            <a:r>
              <a:rPr lang="en-US" altLang="ja-JP" sz="2800" dirty="0" err="1">
                <a:solidFill>
                  <a:srgbClr val="FF0000"/>
                </a:solidFill>
                <a:latin typeface="+mn-lt"/>
              </a:rPr>
              <a:t>maxbch</a:t>
            </a:r>
            <a:r>
              <a:rPr lang="en-US" altLang="ja-JP" sz="2800" dirty="0">
                <a:solidFill>
                  <a:srgbClr val="FF0000"/>
                </a:solidFill>
                <a:latin typeface="+mn-lt"/>
              </a:rPr>
              <a:t> </a:t>
            </a:r>
            <a:r>
              <a:rPr lang="ja-JP" altLang="en-US" sz="2800" dirty="0">
                <a:solidFill>
                  <a:srgbClr val="FF0000"/>
                </a:solidFill>
                <a:latin typeface="Century Gothic" pitchFamily="34" charset="0"/>
              </a:rPr>
              <a:t>＝全試行回数</a:t>
            </a:r>
            <a:endParaRPr lang="ja-JP" altLang="en-US" sz="28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17488" y="0"/>
            <a:ext cx="8686800" cy="863600"/>
          </a:xfrm>
        </p:spPr>
        <p:txBody>
          <a:bodyPr/>
          <a:lstStyle/>
          <a:p>
            <a:pPr marL="342900" indent="-342900" eaLnBrk="1" hangingPunct="1"/>
            <a:r>
              <a:rPr lang="ja-JP" altLang="en-US" sz="4800">
                <a:latin typeface="Century Gothic" panose="020B0502020202020204" pitchFamily="34" charset="0"/>
              </a:rPr>
              <a:t>ヒストリーとバッチの関係</a:t>
            </a:r>
          </a:p>
        </p:txBody>
      </p:sp>
      <p:sp>
        <p:nvSpPr>
          <p:cNvPr id="113670" name="テキスト ボックス 3"/>
          <p:cNvSpPr txBox="1">
            <a:spLocks noChangeArrowheads="1"/>
          </p:cNvSpPr>
          <p:nvPr/>
        </p:nvSpPr>
        <p:spPr bwMode="auto">
          <a:xfrm>
            <a:off x="106363" y="1852613"/>
            <a:ext cx="89995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solidFill>
                  <a:srgbClr val="0000FF"/>
                </a:solidFill>
              </a:rPr>
              <a:t>Q. </a:t>
            </a:r>
            <a:r>
              <a:rPr lang="ja-JP" altLang="en-US" sz="1800" dirty="0">
                <a:solidFill>
                  <a:srgbClr val="0000FF"/>
                </a:solidFill>
              </a:rPr>
              <a:t>ヒストリー数とは？</a:t>
            </a:r>
            <a:endParaRPr lang="en-US" altLang="ja-JP" sz="1800" dirty="0">
              <a:solidFill>
                <a:srgbClr val="0000FF"/>
              </a:solidFill>
            </a:endParaRPr>
          </a:p>
          <a:p>
            <a:pPr>
              <a:spcBef>
                <a:spcPct val="0"/>
              </a:spcBef>
              <a:buFontTx/>
              <a:buNone/>
            </a:pPr>
            <a:r>
              <a:rPr lang="ja-JP" altLang="en-US" sz="1800" dirty="0"/>
              <a:t>　　 </a:t>
            </a:r>
            <a:r>
              <a:rPr lang="en-US" altLang="ja-JP" sz="1800" dirty="0"/>
              <a:t>[source]</a:t>
            </a:r>
            <a:r>
              <a:rPr lang="ja-JP" altLang="en-US" sz="1800" dirty="0"/>
              <a:t>セクションで指定した線源を発生させる回数</a:t>
            </a:r>
            <a:endParaRPr lang="en-US" altLang="ja-JP" sz="1800" dirty="0"/>
          </a:p>
          <a:p>
            <a:pPr>
              <a:spcBef>
                <a:spcPct val="0"/>
              </a:spcBef>
              <a:buFontTx/>
              <a:buNone/>
            </a:pPr>
            <a:endParaRPr lang="en-US" altLang="ja-JP" sz="1800" dirty="0">
              <a:solidFill>
                <a:srgbClr val="FF0000"/>
              </a:solidFill>
            </a:endParaRPr>
          </a:p>
          <a:p>
            <a:pPr>
              <a:spcBef>
                <a:spcPct val="0"/>
              </a:spcBef>
              <a:buFontTx/>
              <a:buNone/>
            </a:pPr>
            <a:r>
              <a:rPr lang="en-US" altLang="ja-JP" sz="1800" dirty="0">
                <a:solidFill>
                  <a:srgbClr val="0000FF"/>
                </a:solidFill>
              </a:rPr>
              <a:t>Q. </a:t>
            </a:r>
            <a:r>
              <a:rPr lang="ja-JP" altLang="en-US" sz="1800" dirty="0">
                <a:solidFill>
                  <a:srgbClr val="0000FF"/>
                </a:solidFill>
              </a:rPr>
              <a:t>バッチ数とは？</a:t>
            </a:r>
            <a:endParaRPr lang="en-US" altLang="ja-JP" sz="1800" dirty="0">
              <a:solidFill>
                <a:srgbClr val="0000FF"/>
              </a:solidFill>
            </a:endParaRPr>
          </a:p>
          <a:p>
            <a:pPr>
              <a:spcBef>
                <a:spcPct val="0"/>
              </a:spcBef>
              <a:buFontTx/>
              <a:buNone/>
            </a:pPr>
            <a:r>
              <a:rPr lang="ja-JP" altLang="en-US" sz="1800" dirty="0"/>
              <a:t>　　ある一定のヒストリー数（</a:t>
            </a:r>
            <a:r>
              <a:rPr lang="en-US" altLang="ja-JP" sz="1800" dirty="0" err="1"/>
              <a:t>maxcas</a:t>
            </a:r>
            <a:r>
              <a:rPr lang="ja-JP" altLang="en-US" sz="1800" dirty="0"/>
              <a:t>）を束（バッチ）にして，その束を実行する回数（</a:t>
            </a:r>
            <a:r>
              <a:rPr lang="en-US" altLang="ja-JP" sz="1800" dirty="0" err="1"/>
              <a:t>maxbch</a:t>
            </a:r>
            <a:r>
              <a:rPr lang="ja-JP" altLang="en-US" sz="1800" dirty="0"/>
              <a:t>）</a:t>
            </a:r>
            <a:endParaRPr lang="en-US" altLang="ja-JP" sz="1800" dirty="0"/>
          </a:p>
        </p:txBody>
      </p:sp>
      <p:sp>
        <p:nvSpPr>
          <p:cNvPr id="113671" name="テキスト ボックス 4"/>
          <p:cNvSpPr txBox="1">
            <a:spLocks noChangeArrowheads="1"/>
          </p:cNvSpPr>
          <p:nvPr/>
        </p:nvSpPr>
        <p:spPr bwMode="auto">
          <a:xfrm>
            <a:off x="76200" y="3486249"/>
            <a:ext cx="82958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solidFill>
                  <a:srgbClr val="0000FF"/>
                </a:solidFill>
              </a:rPr>
              <a:t>Q. </a:t>
            </a:r>
            <a:r>
              <a:rPr lang="ja-JP" altLang="en-US" sz="1800" dirty="0">
                <a:solidFill>
                  <a:srgbClr val="0000FF"/>
                </a:solidFill>
              </a:rPr>
              <a:t>各バッチの終了時には何をするの？</a:t>
            </a:r>
            <a:endParaRPr lang="en-US" altLang="ja-JP" sz="1800" dirty="0">
              <a:solidFill>
                <a:srgbClr val="0000FF"/>
              </a:solidFill>
            </a:endParaRPr>
          </a:p>
          <a:p>
            <a:pPr>
              <a:spcBef>
                <a:spcPct val="0"/>
              </a:spcBef>
              <a:buFontTx/>
              <a:buNone/>
            </a:pPr>
            <a:r>
              <a:rPr lang="ja-JP" altLang="en-US" sz="1800" dirty="0"/>
              <a:t>　　 タリーの結果を取りまとめて平均値や統計誤差を導出し，途中経過を出力する*</a:t>
            </a:r>
            <a:endParaRPr lang="en-US" altLang="ja-JP" sz="1800" baseline="30000" dirty="0"/>
          </a:p>
        </p:txBody>
      </p:sp>
      <p:sp>
        <p:nvSpPr>
          <p:cNvPr id="113672" name="テキスト ボックス 24"/>
          <p:cNvSpPr txBox="1">
            <a:spLocks noChangeArrowheads="1"/>
          </p:cNvSpPr>
          <p:nvPr/>
        </p:nvSpPr>
        <p:spPr bwMode="auto">
          <a:xfrm>
            <a:off x="76200" y="4349849"/>
            <a:ext cx="86517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solidFill>
                  <a:srgbClr val="0000FF"/>
                </a:solidFill>
              </a:rPr>
              <a:t>Q. </a:t>
            </a:r>
            <a:r>
              <a:rPr lang="ja-JP" altLang="en-US" sz="1800" dirty="0">
                <a:solidFill>
                  <a:srgbClr val="0000FF"/>
                </a:solidFill>
              </a:rPr>
              <a:t>なぜ束（バッチ）に分けるの？</a:t>
            </a:r>
            <a:endParaRPr lang="en-US" altLang="ja-JP" sz="1800" dirty="0">
              <a:solidFill>
                <a:srgbClr val="0000FF"/>
              </a:solidFill>
            </a:endParaRPr>
          </a:p>
          <a:p>
            <a:pPr>
              <a:spcBef>
                <a:spcPct val="0"/>
              </a:spcBef>
              <a:buFontTx/>
              <a:buNone/>
            </a:pPr>
            <a:r>
              <a:rPr lang="ja-JP" altLang="en-US" sz="1800" dirty="0"/>
              <a:t>　　→ 一気に全てのヒストリー数を実行すると，何か間違っていたときに再計算が大変！</a:t>
            </a:r>
            <a:endParaRPr lang="en-US" altLang="ja-JP" sz="1800" dirty="0"/>
          </a:p>
          <a:p>
            <a:pPr>
              <a:spcBef>
                <a:spcPct val="0"/>
              </a:spcBef>
              <a:buFontTx/>
              <a:buNone/>
            </a:pPr>
            <a:r>
              <a:rPr lang="ja-JP" altLang="en-US" sz="1800" dirty="0"/>
              <a:t>　  → 各ヒストリー終了時に統計処理をすると，計算時間が掛かりすぎてしまう</a:t>
            </a:r>
            <a:endParaRPr lang="en-US" altLang="ja-JP" sz="1800" dirty="0">
              <a:solidFill>
                <a:srgbClr val="FF0000"/>
              </a:solidFill>
            </a:endParaRPr>
          </a:p>
        </p:txBody>
      </p:sp>
      <p:grpSp>
        <p:nvGrpSpPr>
          <p:cNvPr id="113673" name="グループ化 7"/>
          <p:cNvGrpSpPr>
            <a:grpSpLocks/>
          </p:cNvGrpSpPr>
          <p:nvPr/>
        </p:nvGrpSpPr>
        <p:grpSpPr bwMode="auto">
          <a:xfrm>
            <a:off x="1042988" y="644525"/>
            <a:ext cx="6718300" cy="1260475"/>
            <a:chOff x="623558" y="751611"/>
            <a:chExt cx="7575687" cy="1420425"/>
          </a:xfrm>
        </p:grpSpPr>
        <p:pic>
          <p:nvPicPr>
            <p:cNvPr id="113676"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58" y="751611"/>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78" y="753058"/>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60" y="751611"/>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9"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751611"/>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0"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196" y="753058"/>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1"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516" y="754505"/>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2"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198" y="753058"/>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3" name="Picture 2" descr="http://www.yoshie.bz/sampl/fruit_vegetable/budou/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518" y="753058"/>
              <a:ext cx="865727" cy="14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テキスト ボックス 6"/>
          <p:cNvSpPr txBox="1"/>
          <p:nvPr/>
        </p:nvSpPr>
        <p:spPr>
          <a:xfrm>
            <a:off x="610475" y="5561634"/>
            <a:ext cx="7678738" cy="400050"/>
          </a:xfrm>
          <a:prstGeom prst="rect">
            <a:avLst/>
          </a:prstGeom>
          <a:solidFill>
            <a:schemeClr val="accent2"/>
          </a:solidFill>
          <a:effectLst>
            <a:outerShdw blurRad="50800" dist="38100" dir="2700000" algn="tl" rotWithShape="0">
              <a:prstClr val="black">
                <a:alpha val="40000"/>
              </a:prstClr>
            </a:outerShdw>
          </a:effectLst>
        </p:spPr>
        <p:txBody>
          <a:bodyPr wrap="none">
            <a:spAutoFit/>
          </a:bodyPr>
          <a:lstStyle/>
          <a:p>
            <a:pPr algn="ctr">
              <a:defRPr/>
            </a:pPr>
            <a:r>
              <a:rPr lang="ja-JP" altLang="en-US" sz="2000" b="1" dirty="0">
                <a:solidFill>
                  <a:srgbClr val="FFFF00"/>
                </a:solidFill>
              </a:rPr>
              <a:t>統計処理の時間が気にならない程度に，</a:t>
            </a:r>
            <a:r>
              <a:rPr lang="en-US" altLang="ja-JP" sz="2000" b="1" dirty="0" err="1">
                <a:solidFill>
                  <a:srgbClr val="FFFF00"/>
                </a:solidFill>
              </a:rPr>
              <a:t>maxcas</a:t>
            </a:r>
            <a:r>
              <a:rPr lang="ja-JP" altLang="en-US" sz="2000" b="1" dirty="0">
                <a:solidFill>
                  <a:srgbClr val="FFFF00"/>
                </a:solidFill>
              </a:rPr>
              <a:t>と</a:t>
            </a:r>
            <a:r>
              <a:rPr lang="en-US" altLang="ja-JP" sz="2000" b="1" dirty="0" err="1">
                <a:solidFill>
                  <a:srgbClr val="FFFF00"/>
                </a:solidFill>
              </a:rPr>
              <a:t>maxbch</a:t>
            </a:r>
            <a:r>
              <a:rPr lang="ja-JP" altLang="en-US" sz="2000" b="1" dirty="0">
                <a:solidFill>
                  <a:srgbClr val="FFFF00"/>
                </a:solidFill>
              </a:rPr>
              <a:t>を調整する</a:t>
            </a:r>
          </a:p>
        </p:txBody>
      </p:sp>
      <p:sp>
        <p:nvSpPr>
          <p:cNvPr id="113675" name="テキスト ボックス 8"/>
          <p:cNvSpPr txBox="1">
            <a:spLocks noChangeArrowheads="1"/>
          </p:cNvSpPr>
          <p:nvPr/>
        </p:nvSpPr>
        <p:spPr bwMode="auto">
          <a:xfrm>
            <a:off x="2043988" y="5945809"/>
            <a:ext cx="4706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dirty="0"/>
              <a:t>例）</a:t>
            </a:r>
            <a:r>
              <a:rPr lang="en-US" altLang="ja-JP" sz="1800" dirty="0"/>
              <a:t>1</a:t>
            </a:r>
            <a:r>
              <a:rPr lang="ja-JP" altLang="en-US" sz="1800" dirty="0"/>
              <a:t>バッチ当たりの計算時間を</a:t>
            </a:r>
            <a:r>
              <a:rPr lang="en-US" altLang="ja-JP" sz="1800" dirty="0"/>
              <a:t>2</a:t>
            </a:r>
            <a:r>
              <a:rPr lang="ja-JP" altLang="en-US" sz="1800" dirty="0"/>
              <a:t>～</a:t>
            </a:r>
            <a:r>
              <a:rPr lang="en-US" altLang="ja-JP" sz="1800" dirty="0"/>
              <a:t>3</a:t>
            </a:r>
            <a:r>
              <a:rPr lang="ja-JP" altLang="en-US" sz="1800" dirty="0"/>
              <a:t>分にする</a:t>
            </a:r>
          </a:p>
        </p:txBody>
      </p:sp>
      <p:sp>
        <p:nvSpPr>
          <p:cNvPr id="20" name="テキスト ボックス 8"/>
          <p:cNvSpPr txBox="1">
            <a:spLocks noChangeArrowheads="1"/>
          </p:cNvSpPr>
          <p:nvPr/>
        </p:nvSpPr>
        <p:spPr bwMode="auto">
          <a:xfrm>
            <a:off x="2048594" y="6437312"/>
            <a:ext cx="4838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dirty="0"/>
              <a:t>*画像ファイルも出力するには</a:t>
            </a:r>
            <a:r>
              <a:rPr lang="en-US" altLang="ja-JP" sz="1800" dirty="0" err="1"/>
              <a:t>itall</a:t>
            </a:r>
            <a:r>
              <a:rPr lang="en-US" altLang="ja-JP" sz="1800" dirty="0"/>
              <a:t> = 1</a:t>
            </a:r>
            <a:r>
              <a:rPr lang="ja-JP" altLang="en-US" sz="1800" dirty="0"/>
              <a:t>と設定する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031"/>
          <p:cNvSpPr txBox="1">
            <a:spLocks noChangeArrowheads="1"/>
          </p:cNvSpPr>
          <p:nvPr/>
        </p:nvSpPr>
        <p:spPr bwMode="auto">
          <a:xfrm>
            <a:off x="4787900" y="3267075"/>
            <a:ext cx="3097213" cy="166528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it-IT" altLang="ja-JP" sz="1400">
                <a:solidFill>
                  <a:srgbClr val="000000"/>
                </a:solidFill>
                <a:latin typeface="Tahoma" panose="020B0604030504040204" pitchFamily="34" charset="0"/>
              </a:rPr>
              <a:t>[ V o l u m e ]</a:t>
            </a:r>
          </a:p>
          <a:p>
            <a:pPr eaLnBrk="1" hangingPunct="1">
              <a:spcBef>
                <a:spcPct val="0"/>
              </a:spcBef>
              <a:buFontTx/>
              <a:buNone/>
            </a:pPr>
            <a:r>
              <a:rPr lang="it-IT" altLang="ja-JP" sz="1400">
                <a:solidFill>
                  <a:srgbClr val="000000"/>
                </a:solidFill>
                <a:latin typeface="Tahoma" panose="020B0604030504040204" pitchFamily="34" charset="0"/>
              </a:rPr>
              <a:t>  non      reg      vol      non</a:t>
            </a:r>
          </a:p>
          <a:p>
            <a:pPr eaLnBrk="1" hangingPunct="1">
              <a:spcBef>
                <a:spcPct val="0"/>
              </a:spcBef>
              <a:buFontTx/>
              <a:buNone/>
            </a:pPr>
            <a:r>
              <a:rPr lang="it-IT" altLang="ja-JP" sz="1400">
                <a:solidFill>
                  <a:srgbClr val="000000"/>
                </a:solidFill>
                <a:latin typeface="Tahoma" panose="020B0604030504040204" pitchFamily="34" charset="0"/>
              </a:rPr>
              <a:t>    1      101   </a:t>
            </a:r>
            <a:r>
              <a:rPr lang="it-IT" altLang="ja-JP" sz="1400">
                <a:solidFill>
                  <a:srgbClr val="FF0000"/>
                </a:solidFill>
                <a:latin typeface="Tahoma" panose="020B0604030504040204" pitchFamily="34" charset="0"/>
              </a:rPr>
              <a:t>4.1549E+02</a:t>
            </a:r>
            <a:r>
              <a:rPr lang="it-IT" altLang="ja-JP" sz="1400">
                <a:solidFill>
                  <a:srgbClr val="000000"/>
                </a:solidFill>
                <a:latin typeface="Tahoma" panose="020B0604030504040204" pitchFamily="34" charset="0"/>
              </a:rPr>
              <a:t>  0.2106</a:t>
            </a:r>
          </a:p>
          <a:p>
            <a:pPr eaLnBrk="1" hangingPunct="1">
              <a:spcBef>
                <a:spcPct val="0"/>
              </a:spcBef>
              <a:buFontTx/>
              <a:buNone/>
            </a:pPr>
            <a:r>
              <a:rPr lang="it-IT" altLang="ja-JP" sz="1400">
                <a:solidFill>
                  <a:srgbClr val="000000"/>
                </a:solidFill>
                <a:latin typeface="Tahoma" panose="020B0604030504040204" pitchFamily="34" charset="0"/>
              </a:rPr>
              <a:t>    2      102   </a:t>
            </a:r>
            <a:r>
              <a:rPr lang="it-IT" altLang="ja-JP" sz="1400">
                <a:solidFill>
                  <a:srgbClr val="FF0000"/>
                </a:solidFill>
                <a:latin typeface="Tahoma" panose="020B0604030504040204" pitchFamily="34" charset="0"/>
              </a:rPr>
              <a:t>3.3346E+03</a:t>
            </a:r>
            <a:r>
              <a:rPr lang="it-IT" altLang="ja-JP" sz="1400">
                <a:solidFill>
                  <a:srgbClr val="000000"/>
                </a:solidFill>
                <a:latin typeface="Tahoma" panose="020B0604030504040204" pitchFamily="34" charset="0"/>
              </a:rPr>
              <a:t>  0.0922</a:t>
            </a:r>
          </a:p>
          <a:p>
            <a:pPr eaLnBrk="1" hangingPunct="1">
              <a:spcBef>
                <a:spcPct val="0"/>
              </a:spcBef>
              <a:buFontTx/>
              <a:buNone/>
            </a:pPr>
            <a:r>
              <a:rPr lang="it-IT" altLang="ja-JP" sz="1400">
                <a:solidFill>
                  <a:srgbClr val="000000"/>
                </a:solidFill>
                <a:latin typeface="Tahoma" panose="020B0604030504040204" pitchFamily="34" charset="0"/>
              </a:rPr>
              <a:t>    3      103   </a:t>
            </a:r>
            <a:r>
              <a:rPr lang="it-IT" altLang="ja-JP" sz="1400">
                <a:solidFill>
                  <a:srgbClr val="FF0000"/>
                </a:solidFill>
                <a:latin typeface="Tahoma" panose="020B0604030504040204" pitchFamily="34" charset="0"/>
              </a:rPr>
              <a:t>9.9239E+03</a:t>
            </a:r>
            <a:r>
              <a:rPr lang="it-IT" altLang="ja-JP" sz="1400">
                <a:solidFill>
                  <a:srgbClr val="000000"/>
                </a:solidFill>
                <a:latin typeface="Tahoma" panose="020B0604030504040204" pitchFamily="34" charset="0"/>
              </a:rPr>
              <a:t>  0.0541</a:t>
            </a:r>
          </a:p>
          <a:p>
            <a:pPr eaLnBrk="1" hangingPunct="1">
              <a:spcBef>
                <a:spcPct val="0"/>
              </a:spcBef>
              <a:buFontTx/>
              <a:buNone/>
            </a:pPr>
            <a:r>
              <a:rPr lang="it-IT" altLang="ja-JP" sz="1400">
                <a:solidFill>
                  <a:srgbClr val="000000"/>
                </a:solidFill>
                <a:latin typeface="Tahoma" panose="020B0604030504040204" pitchFamily="34" charset="0"/>
              </a:rPr>
              <a:t>    4      104   </a:t>
            </a:r>
            <a:r>
              <a:rPr lang="it-IT" altLang="ja-JP" sz="1400">
                <a:solidFill>
                  <a:srgbClr val="FF0000"/>
                </a:solidFill>
                <a:latin typeface="Tahoma" panose="020B0604030504040204" pitchFamily="34" charset="0"/>
              </a:rPr>
              <a:t>1.8974E+04</a:t>
            </a:r>
            <a:r>
              <a:rPr lang="it-IT" altLang="ja-JP" sz="1400">
                <a:solidFill>
                  <a:srgbClr val="000000"/>
                </a:solidFill>
                <a:latin typeface="Tahoma" panose="020B0604030504040204" pitchFamily="34" charset="0"/>
              </a:rPr>
              <a:t>  0.0361</a:t>
            </a:r>
          </a:p>
          <a:p>
            <a:pPr eaLnBrk="1" hangingPunct="1">
              <a:spcBef>
                <a:spcPct val="0"/>
              </a:spcBef>
              <a:buFontTx/>
              <a:buNone/>
            </a:pPr>
            <a:r>
              <a:rPr lang="it-IT" altLang="ja-JP" sz="1400">
                <a:solidFill>
                  <a:srgbClr val="000000"/>
                </a:solidFill>
                <a:latin typeface="Tahoma" panose="020B0604030504040204" pitchFamily="34" charset="0"/>
              </a:rPr>
              <a:t>    5      105   </a:t>
            </a:r>
            <a:r>
              <a:rPr lang="it-IT" altLang="ja-JP" sz="1400">
                <a:solidFill>
                  <a:srgbClr val="FF0000"/>
                </a:solidFill>
                <a:latin typeface="Tahoma" panose="020B0604030504040204" pitchFamily="34" charset="0"/>
              </a:rPr>
              <a:t>3.0770E+04</a:t>
            </a:r>
            <a:r>
              <a:rPr lang="it-IT" altLang="ja-JP" sz="1400">
                <a:solidFill>
                  <a:srgbClr val="000000"/>
                </a:solidFill>
                <a:latin typeface="Tahoma" panose="020B0604030504040204" pitchFamily="34" charset="0"/>
              </a:rPr>
              <a:t>  0.0222</a:t>
            </a:r>
            <a:endParaRPr lang="pt-BR" altLang="ja-JP" sz="1400">
              <a:solidFill>
                <a:srgbClr val="000000"/>
              </a:solidFill>
              <a:latin typeface="Tahoma" panose="020B0604030504040204" pitchFamily="34" charset="0"/>
            </a:endParaRPr>
          </a:p>
        </p:txBody>
      </p:sp>
      <p:sp>
        <p:nvSpPr>
          <p:cNvPr id="114691" name="Text Box 1031"/>
          <p:cNvSpPr txBox="1">
            <a:spLocks noChangeArrowheads="1"/>
          </p:cNvSpPr>
          <p:nvPr/>
        </p:nvSpPr>
        <p:spPr bwMode="auto">
          <a:xfrm>
            <a:off x="790575" y="1887538"/>
            <a:ext cx="2592388" cy="14700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14</a:t>
            </a: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endParaRPr lang="pt-BR" altLang="ja-JP" sz="1400">
              <a:latin typeface="Tahoma" panose="020B0604030504040204" pitchFamily="34" charset="0"/>
            </a:endParaRPr>
          </a:p>
        </p:txBody>
      </p:sp>
      <p:sp>
        <p:nvSpPr>
          <p:cNvPr id="114695" name="Text Box 1030"/>
          <p:cNvSpPr txBox="1">
            <a:spLocks noChangeArrowheads="1"/>
          </p:cNvSpPr>
          <p:nvPr/>
        </p:nvSpPr>
        <p:spPr bwMode="auto">
          <a:xfrm>
            <a:off x="385763" y="133985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14696" name="Text Box 1030"/>
          <p:cNvSpPr txBox="1">
            <a:spLocks noChangeArrowheads="1"/>
          </p:cNvSpPr>
          <p:nvPr/>
        </p:nvSpPr>
        <p:spPr bwMode="auto">
          <a:xfrm>
            <a:off x="4546600" y="2794000"/>
            <a:ext cx="1317625" cy="369888"/>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volume.out</a:t>
            </a:r>
          </a:p>
        </p:txBody>
      </p:sp>
      <p:cxnSp>
        <p:nvCxnSpPr>
          <p:cNvPr id="36" name="直線コネクタ 35"/>
          <p:cNvCxnSpPr/>
          <p:nvPr/>
        </p:nvCxnSpPr>
        <p:spPr>
          <a:xfrm>
            <a:off x="985838" y="2565400"/>
            <a:ext cx="1282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019925" y="3700463"/>
            <a:ext cx="628650" cy="11604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 name="直線矢印コネクタ 3"/>
          <p:cNvCxnSpPr>
            <a:stCxn id="2" idx="0"/>
          </p:cNvCxnSpPr>
          <p:nvPr/>
        </p:nvCxnSpPr>
        <p:spPr>
          <a:xfrm flipV="1">
            <a:off x="7334250" y="3173413"/>
            <a:ext cx="0" cy="527050"/>
          </a:xfrm>
          <a:prstGeom prst="straightConnector1">
            <a:avLst/>
          </a:prstGeom>
          <a:ln w="28575">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700" name="テキスト ボックス 5"/>
          <p:cNvSpPr txBox="1">
            <a:spLocks noChangeArrowheads="1"/>
          </p:cNvSpPr>
          <p:nvPr/>
        </p:nvSpPr>
        <p:spPr bwMode="auto">
          <a:xfrm>
            <a:off x="6732588" y="2500313"/>
            <a:ext cx="1339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t>統計誤差</a:t>
            </a:r>
            <a:endParaRPr lang="en-US" altLang="ja-JP" sz="1800"/>
          </a:p>
          <a:p>
            <a:pPr>
              <a:spcBef>
                <a:spcPct val="0"/>
              </a:spcBef>
              <a:buFontTx/>
              <a:buNone/>
            </a:pPr>
            <a:r>
              <a:rPr lang="ja-JP" altLang="en-US" sz="1800"/>
              <a:t>（相対誤差）</a:t>
            </a:r>
          </a:p>
        </p:txBody>
      </p:sp>
      <p:sp>
        <p:nvSpPr>
          <p:cNvPr id="20"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3</a:t>
            </a:r>
            <a:endParaRPr lang="ja-JP" altLang="en-US" sz="4800" kern="0" dirty="0">
              <a:latin typeface="Century Gothic" pitchFamily="34" charset="0"/>
            </a:endParaRPr>
          </a:p>
        </p:txBody>
      </p:sp>
      <p:sp>
        <p:nvSpPr>
          <p:cNvPr id="21" name="テキスト ボックス 20"/>
          <p:cNvSpPr txBox="1">
            <a:spLocks noChangeArrowheads="1"/>
          </p:cNvSpPr>
          <p:nvPr/>
        </p:nvSpPr>
        <p:spPr bwMode="auto">
          <a:xfrm>
            <a:off x="790575" y="742950"/>
            <a:ext cx="7667625"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統計精度を高めるために、試行回数を増やしてみましょう。</a:t>
            </a:r>
            <a:endParaRPr lang="en-US" altLang="ja-JP" sz="2400" dirty="0">
              <a:solidFill>
                <a:srgbClr val="000000"/>
              </a:solidFill>
              <a:latin typeface="+mn-lt"/>
            </a:endParaRPr>
          </a:p>
        </p:txBody>
      </p:sp>
      <p:sp>
        <p:nvSpPr>
          <p:cNvPr id="23" name="テキスト ボックス 16"/>
          <p:cNvSpPr txBox="1">
            <a:spLocks noChangeArrowheads="1"/>
          </p:cNvSpPr>
          <p:nvPr/>
        </p:nvSpPr>
        <p:spPr bwMode="auto">
          <a:xfrm>
            <a:off x="3708400" y="1385888"/>
            <a:ext cx="488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err="1">
                <a:solidFill>
                  <a:srgbClr val="000000"/>
                </a:solidFill>
                <a:latin typeface="+mn-lt"/>
              </a:rPr>
              <a:t>maxcas</a:t>
            </a:r>
            <a:r>
              <a:rPr lang="ja-JP" altLang="en-US" sz="2400" dirty="0">
                <a:solidFill>
                  <a:srgbClr val="000000"/>
                </a:solidFill>
                <a:latin typeface="+mn-lt"/>
              </a:rPr>
              <a:t>を</a:t>
            </a:r>
            <a:r>
              <a:rPr lang="en-US" altLang="ja-JP" sz="2400" dirty="0">
                <a:solidFill>
                  <a:srgbClr val="000000"/>
                </a:solidFill>
                <a:latin typeface="+mn-lt"/>
              </a:rPr>
              <a:t>1,000</a:t>
            </a:r>
            <a:r>
              <a:rPr lang="ja-JP" altLang="en-US" sz="2400" dirty="0">
                <a:solidFill>
                  <a:srgbClr val="000000"/>
                </a:solidFill>
                <a:latin typeface="+mn-lt"/>
              </a:rPr>
              <a:t>や</a:t>
            </a:r>
            <a:r>
              <a:rPr lang="en-US" altLang="ja-JP" sz="2400" dirty="0">
                <a:solidFill>
                  <a:srgbClr val="000000"/>
                </a:solidFill>
                <a:latin typeface="+mn-lt"/>
              </a:rPr>
              <a:t>10,000</a:t>
            </a:r>
            <a:r>
              <a:rPr lang="ja-JP" altLang="en-US" sz="2400" dirty="0">
                <a:solidFill>
                  <a:srgbClr val="000000"/>
                </a:solidFill>
                <a:latin typeface="+mn-lt"/>
              </a:rPr>
              <a:t>に増やす</a:t>
            </a:r>
            <a:endParaRPr lang="en-US" altLang="ja-JP" sz="2400" dirty="0">
              <a:solidFill>
                <a:srgbClr val="000000"/>
              </a:solidFill>
              <a:latin typeface="+mn-lt"/>
            </a:endParaRPr>
          </a:p>
          <a:p>
            <a:pPr eaLnBrk="1" hangingPunct="1">
              <a:spcBef>
                <a:spcPct val="0"/>
              </a:spcBef>
              <a:defRPr/>
            </a:pPr>
            <a:r>
              <a:rPr lang="ja-JP" altLang="en-US" sz="2400" dirty="0">
                <a:solidFill>
                  <a:srgbClr val="000000"/>
                </a:solidFill>
                <a:latin typeface="+mn-lt"/>
              </a:rPr>
              <a:t>統計誤差が小さくなっていることを確認する</a:t>
            </a:r>
            <a:endParaRPr lang="en-US" altLang="ja-JP" sz="2400" dirty="0">
              <a:solidFill>
                <a:srgbClr val="000000"/>
              </a:solidFill>
              <a:latin typeface="+mn-lt"/>
            </a:endParaRPr>
          </a:p>
        </p:txBody>
      </p:sp>
      <p:sp>
        <p:nvSpPr>
          <p:cNvPr id="114704" name="テキスト ボックス 1"/>
          <p:cNvSpPr txBox="1">
            <a:spLocks noChangeArrowheads="1"/>
          </p:cNvSpPr>
          <p:nvPr/>
        </p:nvSpPr>
        <p:spPr bwMode="auto">
          <a:xfrm>
            <a:off x="4029075" y="5276850"/>
            <a:ext cx="4189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B050"/>
                </a:solidFill>
              </a:rPr>
              <a:t>試行回数を</a:t>
            </a:r>
            <a:r>
              <a:rPr lang="en-US" altLang="ja-JP" sz="2000">
                <a:solidFill>
                  <a:srgbClr val="00B050"/>
                </a:solidFill>
              </a:rPr>
              <a:t>10</a:t>
            </a:r>
            <a:r>
              <a:rPr lang="ja-JP" altLang="en-US" sz="2000">
                <a:solidFill>
                  <a:srgbClr val="00B050"/>
                </a:solidFill>
              </a:rPr>
              <a:t>倍にすると誤差の値はどの程度小さくなるか？</a:t>
            </a:r>
            <a:endParaRPr lang="en-US" altLang="ja-JP" sz="200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031"/>
          <p:cNvSpPr txBox="1">
            <a:spLocks noChangeArrowheads="1"/>
          </p:cNvSpPr>
          <p:nvPr/>
        </p:nvSpPr>
        <p:spPr bwMode="auto">
          <a:xfrm>
            <a:off x="5494338" y="1576388"/>
            <a:ext cx="3041650" cy="16922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it-IT" altLang="ja-JP" sz="1400">
                <a:solidFill>
                  <a:srgbClr val="000000"/>
                </a:solidFill>
                <a:latin typeface="Tahoma" panose="020B0604030504040204" pitchFamily="34" charset="0"/>
              </a:rPr>
              <a:t>[ V o l u m e ]</a:t>
            </a:r>
          </a:p>
          <a:p>
            <a:pPr eaLnBrk="1" hangingPunct="1">
              <a:spcBef>
                <a:spcPct val="0"/>
              </a:spcBef>
              <a:buFontTx/>
              <a:buNone/>
            </a:pPr>
            <a:r>
              <a:rPr lang="it-IT" altLang="ja-JP" sz="1400">
                <a:solidFill>
                  <a:srgbClr val="000000"/>
                </a:solidFill>
                <a:latin typeface="Tahoma" panose="020B0604030504040204" pitchFamily="34" charset="0"/>
              </a:rPr>
              <a:t>  non      reg      vol      non</a:t>
            </a:r>
          </a:p>
          <a:p>
            <a:pPr eaLnBrk="1" hangingPunct="1">
              <a:spcBef>
                <a:spcPct val="0"/>
              </a:spcBef>
              <a:buFontTx/>
              <a:buNone/>
            </a:pPr>
            <a:r>
              <a:rPr lang="it-IT" altLang="ja-JP" sz="1400">
                <a:solidFill>
                  <a:srgbClr val="000000"/>
                </a:solidFill>
                <a:latin typeface="Tahoma" panose="020B0604030504040204" pitchFamily="34" charset="0"/>
              </a:rPr>
              <a:t>    1      101   </a:t>
            </a:r>
            <a:r>
              <a:rPr lang="it-IT" altLang="ja-JP" sz="1400">
                <a:solidFill>
                  <a:srgbClr val="FF0000"/>
                </a:solidFill>
                <a:latin typeface="Tahoma" panose="020B0604030504040204" pitchFamily="34" charset="0"/>
              </a:rPr>
              <a:t>4.1549E+02</a:t>
            </a:r>
            <a:r>
              <a:rPr lang="it-IT" altLang="ja-JP" sz="1400">
                <a:solidFill>
                  <a:srgbClr val="000000"/>
                </a:solidFill>
                <a:latin typeface="Tahoma" panose="020B0604030504040204" pitchFamily="34" charset="0"/>
              </a:rPr>
              <a:t>  0.2106</a:t>
            </a:r>
          </a:p>
          <a:p>
            <a:pPr eaLnBrk="1" hangingPunct="1">
              <a:spcBef>
                <a:spcPct val="0"/>
              </a:spcBef>
              <a:buFontTx/>
              <a:buNone/>
            </a:pPr>
            <a:r>
              <a:rPr lang="it-IT" altLang="ja-JP" sz="1400">
                <a:solidFill>
                  <a:srgbClr val="000000"/>
                </a:solidFill>
                <a:latin typeface="Tahoma" panose="020B0604030504040204" pitchFamily="34" charset="0"/>
              </a:rPr>
              <a:t>    2      102   </a:t>
            </a:r>
            <a:r>
              <a:rPr lang="it-IT" altLang="ja-JP" sz="1400">
                <a:solidFill>
                  <a:srgbClr val="FF0000"/>
                </a:solidFill>
                <a:latin typeface="Tahoma" panose="020B0604030504040204" pitchFamily="34" charset="0"/>
              </a:rPr>
              <a:t>3.3346E+03</a:t>
            </a:r>
            <a:r>
              <a:rPr lang="it-IT" altLang="ja-JP" sz="1400">
                <a:solidFill>
                  <a:srgbClr val="000000"/>
                </a:solidFill>
                <a:latin typeface="Tahoma" panose="020B0604030504040204" pitchFamily="34" charset="0"/>
              </a:rPr>
              <a:t>  0.0922</a:t>
            </a:r>
          </a:p>
          <a:p>
            <a:pPr eaLnBrk="1" hangingPunct="1">
              <a:spcBef>
                <a:spcPct val="0"/>
              </a:spcBef>
              <a:buFontTx/>
              <a:buNone/>
            </a:pPr>
            <a:r>
              <a:rPr lang="it-IT" altLang="ja-JP" sz="1400">
                <a:solidFill>
                  <a:srgbClr val="000000"/>
                </a:solidFill>
                <a:latin typeface="Tahoma" panose="020B0604030504040204" pitchFamily="34" charset="0"/>
              </a:rPr>
              <a:t>    3      103   </a:t>
            </a:r>
            <a:r>
              <a:rPr lang="it-IT" altLang="ja-JP" sz="1400">
                <a:solidFill>
                  <a:srgbClr val="FF0000"/>
                </a:solidFill>
                <a:latin typeface="Tahoma" panose="020B0604030504040204" pitchFamily="34" charset="0"/>
              </a:rPr>
              <a:t>9.9239E+03</a:t>
            </a:r>
            <a:r>
              <a:rPr lang="it-IT" altLang="ja-JP" sz="1400">
                <a:solidFill>
                  <a:srgbClr val="000000"/>
                </a:solidFill>
                <a:latin typeface="Tahoma" panose="020B0604030504040204" pitchFamily="34" charset="0"/>
              </a:rPr>
              <a:t>  0.0541</a:t>
            </a:r>
          </a:p>
          <a:p>
            <a:pPr eaLnBrk="1" hangingPunct="1">
              <a:spcBef>
                <a:spcPct val="0"/>
              </a:spcBef>
              <a:buFontTx/>
              <a:buNone/>
            </a:pPr>
            <a:r>
              <a:rPr lang="it-IT" altLang="ja-JP" sz="1400">
                <a:solidFill>
                  <a:srgbClr val="000000"/>
                </a:solidFill>
                <a:latin typeface="Tahoma" panose="020B0604030504040204" pitchFamily="34" charset="0"/>
              </a:rPr>
              <a:t>    4      104   </a:t>
            </a:r>
            <a:r>
              <a:rPr lang="it-IT" altLang="ja-JP" sz="1400">
                <a:solidFill>
                  <a:srgbClr val="FF0000"/>
                </a:solidFill>
                <a:latin typeface="Tahoma" panose="020B0604030504040204" pitchFamily="34" charset="0"/>
              </a:rPr>
              <a:t>1.8974E+04</a:t>
            </a:r>
            <a:r>
              <a:rPr lang="it-IT" altLang="ja-JP" sz="1400">
                <a:solidFill>
                  <a:srgbClr val="000000"/>
                </a:solidFill>
                <a:latin typeface="Tahoma" panose="020B0604030504040204" pitchFamily="34" charset="0"/>
              </a:rPr>
              <a:t>  0.0361</a:t>
            </a:r>
          </a:p>
          <a:p>
            <a:pPr eaLnBrk="1" hangingPunct="1">
              <a:spcBef>
                <a:spcPct val="0"/>
              </a:spcBef>
              <a:buFontTx/>
              <a:buNone/>
            </a:pPr>
            <a:r>
              <a:rPr lang="it-IT" altLang="ja-JP" sz="1400">
                <a:solidFill>
                  <a:srgbClr val="000000"/>
                </a:solidFill>
                <a:latin typeface="Tahoma" panose="020B0604030504040204" pitchFamily="34" charset="0"/>
              </a:rPr>
              <a:t>    5      105   </a:t>
            </a:r>
            <a:r>
              <a:rPr lang="it-IT" altLang="ja-JP" sz="1400">
                <a:solidFill>
                  <a:srgbClr val="FF0000"/>
                </a:solidFill>
                <a:latin typeface="Tahoma" panose="020B0604030504040204" pitchFamily="34" charset="0"/>
              </a:rPr>
              <a:t>3.0770E+04</a:t>
            </a:r>
            <a:r>
              <a:rPr lang="it-IT" altLang="ja-JP" sz="1400">
                <a:solidFill>
                  <a:srgbClr val="000000"/>
                </a:solidFill>
                <a:latin typeface="Tahoma" panose="020B0604030504040204" pitchFamily="34" charset="0"/>
              </a:rPr>
              <a:t>  0.0222</a:t>
            </a:r>
            <a:endParaRPr lang="pt-BR" altLang="ja-JP" sz="1400">
              <a:solidFill>
                <a:srgbClr val="000000"/>
              </a:solidFill>
              <a:latin typeface="Tahoma" panose="020B0604030504040204" pitchFamily="34" charset="0"/>
            </a:endParaRPr>
          </a:p>
        </p:txBody>
      </p:sp>
      <p:sp>
        <p:nvSpPr>
          <p:cNvPr id="115715" name="Text Box 1031"/>
          <p:cNvSpPr txBox="1">
            <a:spLocks noChangeArrowheads="1"/>
          </p:cNvSpPr>
          <p:nvPr/>
        </p:nvSpPr>
        <p:spPr bwMode="auto">
          <a:xfrm>
            <a:off x="790575" y="1887538"/>
            <a:ext cx="2592388" cy="14700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14</a:t>
            </a: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endParaRPr lang="pt-BR" altLang="ja-JP" sz="1400">
              <a:latin typeface="Tahoma" panose="020B0604030504040204" pitchFamily="34" charset="0"/>
            </a:endParaRPr>
          </a:p>
        </p:txBody>
      </p:sp>
      <p:sp>
        <p:nvSpPr>
          <p:cNvPr id="115719" name="Text Box 1030"/>
          <p:cNvSpPr txBox="1">
            <a:spLocks noChangeArrowheads="1"/>
          </p:cNvSpPr>
          <p:nvPr/>
        </p:nvSpPr>
        <p:spPr bwMode="auto">
          <a:xfrm>
            <a:off x="385763" y="133985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15720" name="Text Box 1030"/>
          <p:cNvSpPr txBox="1">
            <a:spLocks noChangeArrowheads="1"/>
          </p:cNvSpPr>
          <p:nvPr/>
        </p:nvSpPr>
        <p:spPr bwMode="auto">
          <a:xfrm>
            <a:off x="3754438" y="1339850"/>
            <a:ext cx="1317625" cy="369888"/>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volume.out</a:t>
            </a:r>
          </a:p>
        </p:txBody>
      </p:sp>
      <p:cxnSp>
        <p:nvCxnSpPr>
          <p:cNvPr id="36" name="直線コネクタ 35"/>
          <p:cNvCxnSpPr/>
          <p:nvPr/>
        </p:nvCxnSpPr>
        <p:spPr>
          <a:xfrm>
            <a:off x="985838" y="2565400"/>
            <a:ext cx="1282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3</a:t>
            </a:r>
            <a:r>
              <a:rPr lang="ja-JP" altLang="en-US" sz="4800" kern="0" dirty="0">
                <a:latin typeface="Century Gothic" pitchFamily="34" charset="0"/>
              </a:rPr>
              <a:t>の答え合わせ</a:t>
            </a:r>
          </a:p>
        </p:txBody>
      </p:sp>
      <p:sp>
        <p:nvSpPr>
          <p:cNvPr id="21" name="テキスト ボックス 20"/>
          <p:cNvSpPr txBox="1">
            <a:spLocks noChangeArrowheads="1"/>
          </p:cNvSpPr>
          <p:nvPr/>
        </p:nvSpPr>
        <p:spPr bwMode="auto">
          <a:xfrm>
            <a:off x="790575" y="742950"/>
            <a:ext cx="7667625"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統計精度を高めるために、試行回数を増やしてみましょう。</a:t>
            </a:r>
            <a:endParaRPr lang="en-US" altLang="ja-JP" sz="2400" dirty="0">
              <a:solidFill>
                <a:srgbClr val="000000"/>
              </a:solidFill>
              <a:latin typeface="+mn-lt"/>
            </a:endParaRPr>
          </a:p>
        </p:txBody>
      </p:sp>
      <p:sp>
        <p:nvSpPr>
          <p:cNvPr id="17" name="Text Box 1031"/>
          <p:cNvSpPr txBox="1">
            <a:spLocks noChangeArrowheads="1"/>
          </p:cNvSpPr>
          <p:nvPr/>
        </p:nvSpPr>
        <p:spPr bwMode="auto">
          <a:xfrm>
            <a:off x="790575" y="1871663"/>
            <a:ext cx="2592388" cy="14700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14</a:t>
            </a:r>
          </a:p>
          <a:p>
            <a:pPr eaLnBrk="1" hangingPunct="1">
              <a:spcBef>
                <a:spcPct val="0"/>
              </a:spcBef>
              <a:buFontTx/>
              <a:buNone/>
            </a:pPr>
            <a:r>
              <a:rPr lang="pt-BR" altLang="ja-JP" sz="1400">
                <a:solidFill>
                  <a:srgbClr val="000000"/>
                </a:solidFill>
                <a:latin typeface="Tahoma" panose="020B0604030504040204" pitchFamily="34" charset="0"/>
              </a:rPr>
              <a:t>  maxcas = </a:t>
            </a:r>
            <a:r>
              <a:rPr lang="pt-BR" altLang="ja-JP" sz="1400">
                <a:solidFill>
                  <a:srgbClr val="FF0000"/>
                </a:solidFill>
                <a:latin typeface="Tahoma" panose="020B0604030504040204" pitchFamily="34" charset="0"/>
              </a:rPr>
              <a:t>1000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endParaRPr lang="pt-BR" altLang="ja-JP" sz="1400">
              <a:latin typeface="Tahoma" panose="020B0604030504040204" pitchFamily="34" charset="0"/>
            </a:endParaRPr>
          </a:p>
        </p:txBody>
      </p:sp>
      <p:sp>
        <p:nvSpPr>
          <p:cNvPr id="18" name="Text Box 1031"/>
          <p:cNvSpPr txBox="1">
            <a:spLocks noChangeArrowheads="1"/>
          </p:cNvSpPr>
          <p:nvPr/>
        </p:nvSpPr>
        <p:spPr bwMode="auto">
          <a:xfrm>
            <a:off x="5494338" y="1576388"/>
            <a:ext cx="3041650" cy="16922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it-IT" altLang="ja-JP" sz="1400">
                <a:solidFill>
                  <a:srgbClr val="000000"/>
                </a:solidFill>
                <a:latin typeface="Tahoma" panose="020B0604030504040204" pitchFamily="34" charset="0"/>
              </a:rPr>
              <a:t>[ V o l u m e ]</a:t>
            </a:r>
          </a:p>
          <a:p>
            <a:pPr eaLnBrk="1" hangingPunct="1">
              <a:spcBef>
                <a:spcPct val="0"/>
              </a:spcBef>
              <a:buFontTx/>
              <a:buNone/>
            </a:pPr>
            <a:r>
              <a:rPr lang="it-IT" altLang="ja-JP" sz="1400">
                <a:solidFill>
                  <a:srgbClr val="000000"/>
                </a:solidFill>
                <a:latin typeface="Tahoma" panose="020B0604030504040204" pitchFamily="34" charset="0"/>
              </a:rPr>
              <a:t>  non      reg      vol      non</a:t>
            </a:r>
          </a:p>
          <a:p>
            <a:pPr eaLnBrk="1" hangingPunct="1">
              <a:spcBef>
                <a:spcPct val="0"/>
              </a:spcBef>
              <a:buFontTx/>
              <a:buNone/>
            </a:pPr>
            <a:r>
              <a:rPr lang="it-IT" altLang="ja-JP" sz="1400">
                <a:solidFill>
                  <a:srgbClr val="000000"/>
                </a:solidFill>
                <a:latin typeface="Tahoma" panose="020B0604030504040204" pitchFamily="34" charset="0"/>
              </a:rPr>
              <a:t>    1      101   </a:t>
            </a:r>
            <a:r>
              <a:rPr lang="it-IT" altLang="ja-JP" sz="1400">
                <a:solidFill>
                  <a:srgbClr val="FF0000"/>
                </a:solidFill>
                <a:latin typeface="Tahoma" panose="020B0604030504040204" pitchFamily="34" charset="0"/>
              </a:rPr>
              <a:t>5.4065E+02</a:t>
            </a:r>
            <a:r>
              <a:rPr lang="it-IT" altLang="ja-JP" sz="1400">
                <a:solidFill>
                  <a:srgbClr val="000000"/>
                </a:solidFill>
                <a:latin typeface="Tahoma" panose="020B0604030504040204" pitchFamily="34" charset="0"/>
              </a:rPr>
              <a:t>  0.0578</a:t>
            </a:r>
          </a:p>
          <a:p>
            <a:pPr eaLnBrk="1" hangingPunct="1">
              <a:spcBef>
                <a:spcPct val="0"/>
              </a:spcBef>
              <a:buFontTx/>
              <a:buNone/>
            </a:pPr>
            <a:r>
              <a:rPr lang="it-IT" altLang="ja-JP" sz="1400">
                <a:solidFill>
                  <a:srgbClr val="000000"/>
                </a:solidFill>
                <a:latin typeface="Tahoma" panose="020B0604030504040204" pitchFamily="34" charset="0"/>
              </a:rPr>
              <a:t>    2      102   </a:t>
            </a:r>
            <a:r>
              <a:rPr lang="it-IT" altLang="ja-JP" sz="1400">
                <a:solidFill>
                  <a:srgbClr val="FF0000"/>
                </a:solidFill>
                <a:latin typeface="Tahoma" panose="020B0604030504040204" pitchFamily="34" charset="0"/>
              </a:rPr>
              <a:t>3.7146E+03</a:t>
            </a:r>
            <a:r>
              <a:rPr lang="it-IT" altLang="ja-JP" sz="1400">
                <a:solidFill>
                  <a:srgbClr val="000000"/>
                </a:solidFill>
                <a:latin typeface="Tahoma" panose="020B0604030504040204" pitchFamily="34" charset="0"/>
              </a:rPr>
              <a:t>  0.0275</a:t>
            </a:r>
          </a:p>
          <a:p>
            <a:pPr eaLnBrk="1" hangingPunct="1">
              <a:spcBef>
                <a:spcPct val="0"/>
              </a:spcBef>
              <a:buFontTx/>
              <a:buNone/>
            </a:pPr>
            <a:r>
              <a:rPr lang="it-IT" altLang="ja-JP" sz="1400">
                <a:solidFill>
                  <a:srgbClr val="000000"/>
                </a:solidFill>
                <a:latin typeface="Tahoma" panose="020B0604030504040204" pitchFamily="34" charset="0"/>
              </a:rPr>
              <a:t>    3      103   </a:t>
            </a:r>
            <a:r>
              <a:rPr lang="it-IT" altLang="ja-JP" sz="1400">
                <a:solidFill>
                  <a:srgbClr val="FF0000"/>
                </a:solidFill>
                <a:latin typeface="Tahoma" panose="020B0604030504040204" pitchFamily="34" charset="0"/>
              </a:rPr>
              <a:t>9.8763E+03</a:t>
            </a:r>
            <a:r>
              <a:rPr lang="it-IT" altLang="ja-JP" sz="1400">
                <a:solidFill>
                  <a:srgbClr val="000000"/>
                </a:solidFill>
                <a:latin typeface="Tahoma" panose="020B0604030504040204" pitchFamily="34" charset="0"/>
              </a:rPr>
              <a:t>  0.0170</a:t>
            </a:r>
          </a:p>
          <a:p>
            <a:pPr eaLnBrk="1" hangingPunct="1">
              <a:spcBef>
                <a:spcPct val="0"/>
              </a:spcBef>
              <a:buFontTx/>
              <a:buNone/>
            </a:pPr>
            <a:r>
              <a:rPr lang="it-IT" altLang="ja-JP" sz="1400">
                <a:solidFill>
                  <a:srgbClr val="000000"/>
                </a:solidFill>
                <a:latin typeface="Tahoma" panose="020B0604030504040204" pitchFamily="34" charset="0"/>
              </a:rPr>
              <a:t>    4      104   </a:t>
            </a:r>
            <a:r>
              <a:rPr lang="it-IT" altLang="ja-JP" sz="1400">
                <a:solidFill>
                  <a:srgbClr val="FF0000"/>
                </a:solidFill>
                <a:latin typeface="Tahoma" panose="020B0604030504040204" pitchFamily="34" charset="0"/>
              </a:rPr>
              <a:t>1.9252E+04</a:t>
            </a:r>
            <a:r>
              <a:rPr lang="it-IT" altLang="ja-JP" sz="1400">
                <a:solidFill>
                  <a:srgbClr val="000000"/>
                </a:solidFill>
                <a:latin typeface="Tahoma" panose="020B0604030504040204" pitchFamily="34" charset="0"/>
              </a:rPr>
              <a:t>  0.0112</a:t>
            </a:r>
          </a:p>
          <a:p>
            <a:pPr eaLnBrk="1" hangingPunct="1">
              <a:spcBef>
                <a:spcPct val="0"/>
              </a:spcBef>
              <a:buFontTx/>
              <a:buNone/>
            </a:pPr>
            <a:r>
              <a:rPr lang="it-IT" altLang="ja-JP" sz="1400">
                <a:solidFill>
                  <a:srgbClr val="000000"/>
                </a:solidFill>
                <a:latin typeface="Tahoma" panose="020B0604030504040204" pitchFamily="34" charset="0"/>
              </a:rPr>
              <a:t>    5      105   </a:t>
            </a:r>
            <a:r>
              <a:rPr lang="it-IT" altLang="ja-JP" sz="1400">
                <a:solidFill>
                  <a:srgbClr val="FF0000"/>
                </a:solidFill>
                <a:latin typeface="Tahoma" panose="020B0604030504040204" pitchFamily="34" charset="0"/>
              </a:rPr>
              <a:t>3.1481E+04 </a:t>
            </a:r>
            <a:r>
              <a:rPr lang="it-IT" altLang="ja-JP" sz="1400">
                <a:solidFill>
                  <a:srgbClr val="000000"/>
                </a:solidFill>
                <a:latin typeface="Tahoma" panose="020B0604030504040204" pitchFamily="34" charset="0"/>
              </a:rPr>
              <a:t> 0.0068</a:t>
            </a:r>
            <a:endParaRPr lang="pt-BR" altLang="ja-JP" sz="1400">
              <a:solidFill>
                <a:srgbClr val="000000"/>
              </a:solidFill>
              <a:latin typeface="Tahoma" panose="020B0604030504040204" pitchFamily="34" charset="0"/>
            </a:endParaRPr>
          </a:p>
        </p:txBody>
      </p:sp>
      <p:sp>
        <p:nvSpPr>
          <p:cNvPr id="19" name="Text Box 1031"/>
          <p:cNvSpPr txBox="1">
            <a:spLocks noChangeArrowheads="1"/>
          </p:cNvSpPr>
          <p:nvPr/>
        </p:nvSpPr>
        <p:spPr bwMode="auto">
          <a:xfrm>
            <a:off x="803275" y="1876425"/>
            <a:ext cx="2592388" cy="14700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14</a:t>
            </a:r>
          </a:p>
          <a:p>
            <a:pPr eaLnBrk="1" hangingPunct="1">
              <a:spcBef>
                <a:spcPct val="0"/>
              </a:spcBef>
              <a:buFontTx/>
              <a:buNone/>
            </a:pPr>
            <a:r>
              <a:rPr lang="pt-BR" altLang="ja-JP" sz="1400">
                <a:solidFill>
                  <a:srgbClr val="000000"/>
                </a:solidFill>
                <a:latin typeface="Tahoma" panose="020B0604030504040204" pitchFamily="34" charset="0"/>
              </a:rPr>
              <a:t>  maxcas = </a:t>
            </a:r>
            <a:r>
              <a:rPr lang="pt-BR" altLang="ja-JP" sz="1400">
                <a:solidFill>
                  <a:srgbClr val="FF0000"/>
                </a:solidFill>
                <a:latin typeface="Tahoma" panose="020B0604030504040204" pitchFamily="34" charset="0"/>
              </a:rPr>
              <a:t>10000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endParaRPr lang="pt-BR" altLang="ja-JP" sz="1400">
              <a:latin typeface="Tahoma" panose="020B0604030504040204" pitchFamily="34" charset="0"/>
            </a:endParaRPr>
          </a:p>
        </p:txBody>
      </p:sp>
      <p:sp>
        <p:nvSpPr>
          <p:cNvPr id="22" name="Text Box 1031"/>
          <p:cNvSpPr txBox="1">
            <a:spLocks noChangeArrowheads="1"/>
          </p:cNvSpPr>
          <p:nvPr/>
        </p:nvSpPr>
        <p:spPr bwMode="auto">
          <a:xfrm>
            <a:off x="5508625" y="1577975"/>
            <a:ext cx="3014663" cy="170021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it-IT" altLang="ja-JP" sz="1400">
                <a:solidFill>
                  <a:srgbClr val="000000"/>
                </a:solidFill>
                <a:latin typeface="Tahoma" panose="020B0604030504040204" pitchFamily="34" charset="0"/>
              </a:rPr>
              <a:t>[ V o l u m e ]</a:t>
            </a:r>
          </a:p>
          <a:p>
            <a:pPr eaLnBrk="1" hangingPunct="1">
              <a:spcBef>
                <a:spcPct val="0"/>
              </a:spcBef>
              <a:buFontTx/>
              <a:buNone/>
            </a:pPr>
            <a:r>
              <a:rPr lang="it-IT" altLang="ja-JP" sz="1400">
                <a:solidFill>
                  <a:srgbClr val="000000"/>
                </a:solidFill>
                <a:latin typeface="Tahoma" panose="020B0604030504040204" pitchFamily="34" charset="0"/>
              </a:rPr>
              <a:t>  non      reg      vol      non</a:t>
            </a:r>
          </a:p>
          <a:p>
            <a:pPr eaLnBrk="1" hangingPunct="1">
              <a:spcBef>
                <a:spcPct val="0"/>
              </a:spcBef>
              <a:buFontTx/>
              <a:buNone/>
            </a:pPr>
            <a:r>
              <a:rPr lang="it-IT" altLang="ja-JP" sz="1400">
                <a:solidFill>
                  <a:srgbClr val="000000"/>
                </a:solidFill>
                <a:latin typeface="Tahoma" panose="020B0604030504040204" pitchFamily="34" charset="0"/>
              </a:rPr>
              <a:t>    1      101   </a:t>
            </a:r>
            <a:r>
              <a:rPr lang="it-IT" altLang="ja-JP" sz="1400">
                <a:solidFill>
                  <a:srgbClr val="FF0000"/>
                </a:solidFill>
                <a:latin typeface="Tahoma" panose="020B0604030504040204" pitchFamily="34" charset="0"/>
              </a:rPr>
              <a:t>5.1683E+02</a:t>
            </a:r>
            <a:r>
              <a:rPr lang="it-IT" altLang="ja-JP" sz="1400">
                <a:solidFill>
                  <a:srgbClr val="000000"/>
                </a:solidFill>
                <a:latin typeface="Tahoma" panose="020B0604030504040204" pitchFamily="34" charset="0"/>
              </a:rPr>
              <a:t>  0.0187</a:t>
            </a:r>
          </a:p>
          <a:p>
            <a:pPr eaLnBrk="1" hangingPunct="1">
              <a:spcBef>
                <a:spcPct val="0"/>
              </a:spcBef>
              <a:buFontTx/>
              <a:buNone/>
            </a:pPr>
            <a:r>
              <a:rPr lang="it-IT" altLang="ja-JP" sz="1400">
                <a:solidFill>
                  <a:srgbClr val="000000"/>
                </a:solidFill>
                <a:latin typeface="Tahoma" panose="020B0604030504040204" pitchFamily="34" charset="0"/>
              </a:rPr>
              <a:t>    2      102   </a:t>
            </a:r>
            <a:r>
              <a:rPr lang="it-IT" altLang="ja-JP" sz="1400">
                <a:solidFill>
                  <a:srgbClr val="FF0000"/>
                </a:solidFill>
                <a:latin typeface="Tahoma" panose="020B0604030504040204" pitchFamily="34" charset="0"/>
              </a:rPr>
              <a:t>3.6593E+03 </a:t>
            </a:r>
            <a:r>
              <a:rPr lang="it-IT" altLang="ja-JP" sz="1400">
                <a:solidFill>
                  <a:srgbClr val="000000"/>
                </a:solidFill>
                <a:latin typeface="Tahoma" panose="020B0604030504040204" pitchFamily="34" charset="0"/>
              </a:rPr>
              <a:t> 0.0088</a:t>
            </a:r>
          </a:p>
          <a:p>
            <a:pPr eaLnBrk="1" hangingPunct="1">
              <a:spcBef>
                <a:spcPct val="0"/>
              </a:spcBef>
              <a:buFontTx/>
              <a:buNone/>
            </a:pPr>
            <a:r>
              <a:rPr lang="it-IT" altLang="ja-JP" sz="1400">
                <a:solidFill>
                  <a:srgbClr val="000000"/>
                </a:solidFill>
                <a:latin typeface="Tahoma" panose="020B0604030504040204" pitchFamily="34" charset="0"/>
              </a:rPr>
              <a:t>    3      103   </a:t>
            </a:r>
            <a:r>
              <a:rPr lang="it-IT" altLang="ja-JP" sz="1400">
                <a:solidFill>
                  <a:srgbClr val="FF0000"/>
                </a:solidFill>
                <a:latin typeface="Tahoma" panose="020B0604030504040204" pitchFamily="34" charset="0"/>
              </a:rPr>
              <a:t>9.8674E+03</a:t>
            </a:r>
            <a:r>
              <a:rPr lang="it-IT" altLang="ja-JP" sz="1400">
                <a:solidFill>
                  <a:srgbClr val="000000"/>
                </a:solidFill>
                <a:latin typeface="Tahoma" panose="020B0604030504040204" pitchFamily="34" charset="0"/>
              </a:rPr>
              <a:t>  0.0054</a:t>
            </a:r>
          </a:p>
          <a:p>
            <a:pPr eaLnBrk="1" hangingPunct="1">
              <a:spcBef>
                <a:spcPct val="0"/>
              </a:spcBef>
              <a:buFontTx/>
              <a:buNone/>
            </a:pPr>
            <a:r>
              <a:rPr lang="it-IT" altLang="ja-JP" sz="1400">
                <a:solidFill>
                  <a:srgbClr val="000000"/>
                </a:solidFill>
                <a:latin typeface="Tahoma" panose="020B0604030504040204" pitchFamily="34" charset="0"/>
              </a:rPr>
              <a:t>    4      104   </a:t>
            </a:r>
            <a:r>
              <a:rPr lang="it-IT" altLang="ja-JP" sz="1400">
                <a:solidFill>
                  <a:srgbClr val="FF0000"/>
                </a:solidFill>
                <a:latin typeface="Tahoma" panose="020B0604030504040204" pitchFamily="34" charset="0"/>
              </a:rPr>
              <a:t>1.9364E+04</a:t>
            </a:r>
            <a:r>
              <a:rPr lang="it-IT" altLang="ja-JP" sz="1400">
                <a:solidFill>
                  <a:srgbClr val="000000"/>
                </a:solidFill>
                <a:latin typeface="Tahoma" panose="020B0604030504040204" pitchFamily="34" charset="0"/>
              </a:rPr>
              <a:t>  0.0035</a:t>
            </a:r>
          </a:p>
          <a:p>
            <a:pPr eaLnBrk="1" hangingPunct="1">
              <a:spcBef>
                <a:spcPct val="0"/>
              </a:spcBef>
              <a:buFontTx/>
              <a:buNone/>
            </a:pPr>
            <a:r>
              <a:rPr lang="it-IT" altLang="ja-JP" sz="1400">
                <a:solidFill>
                  <a:srgbClr val="000000"/>
                </a:solidFill>
                <a:latin typeface="Tahoma" panose="020B0604030504040204" pitchFamily="34" charset="0"/>
              </a:rPr>
              <a:t>    5      105   </a:t>
            </a:r>
            <a:r>
              <a:rPr lang="it-IT" altLang="ja-JP" sz="1400">
                <a:solidFill>
                  <a:srgbClr val="FF0000"/>
                </a:solidFill>
                <a:latin typeface="Tahoma" panose="020B0604030504040204" pitchFamily="34" charset="0"/>
              </a:rPr>
              <a:t>3.1935E+04</a:t>
            </a:r>
            <a:r>
              <a:rPr lang="it-IT" altLang="ja-JP" sz="1400">
                <a:solidFill>
                  <a:srgbClr val="000000"/>
                </a:solidFill>
                <a:latin typeface="Tahoma" panose="020B0604030504040204" pitchFamily="34" charset="0"/>
              </a:rPr>
              <a:t>  0.0021</a:t>
            </a:r>
            <a:endParaRPr lang="pt-BR" altLang="ja-JP" sz="1400">
              <a:solidFill>
                <a:srgbClr val="000000"/>
              </a:solidFill>
              <a:latin typeface="Tahoma" panose="020B0604030504040204" pitchFamily="34" charset="0"/>
            </a:endParaRPr>
          </a:p>
        </p:txBody>
      </p:sp>
      <p:sp>
        <p:nvSpPr>
          <p:cNvPr id="26" name="正方形/長方形 25"/>
          <p:cNvSpPr/>
          <p:nvPr/>
        </p:nvSpPr>
        <p:spPr>
          <a:xfrm>
            <a:off x="7740650" y="2060575"/>
            <a:ext cx="628650" cy="1092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1"/>
          <p:cNvSpPr txBox="1">
            <a:spLocks noChangeArrowheads="1"/>
          </p:cNvSpPr>
          <p:nvPr/>
        </p:nvSpPr>
        <p:spPr bwMode="auto">
          <a:xfrm>
            <a:off x="233363" y="4635500"/>
            <a:ext cx="8782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000" dirty="0">
                <a:solidFill>
                  <a:srgbClr val="0000FF"/>
                </a:solidFill>
              </a:rPr>
              <a:t>試行回数と統計誤差の関係</a:t>
            </a:r>
            <a:endParaRPr lang="en-US" altLang="ja-JP" sz="2000" dirty="0">
              <a:solidFill>
                <a:srgbClr val="0000FF"/>
              </a:solidFill>
            </a:endParaRPr>
          </a:p>
          <a:p>
            <a:pPr marL="342900" indent="-342900" eaLnBrk="1" hangingPunct="1">
              <a:spcBef>
                <a:spcPct val="0"/>
              </a:spcBef>
              <a:buFont typeface="Wingdings" panose="05000000000000000000" pitchFamily="2" charset="2"/>
              <a:buChar char="Ø"/>
              <a:defRPr/>
            </a:pPr>
            <a:r>
              <a:rPr lang="ja-JP" altLang="en-US" sz="2000" dirty="0"/>
              <a:t>試行回数を増やすと正解に近づく</a:t>
            </a:r>
            <a:endParaRPr lang="en-US" altLang="ja-JP" sz="2000" dirty="0"/>
          </a:p>
          <a:p>
            <a:pPr marL="342900" indent="-342900" eaLnBrk="1" hangingPunct="1">
              <a:spcBef>
                <a:spcPct val="0"/>
              </a:spcBef>
              <a:buFont typeface="Wingdings" panose="05000000000000000000" pitchFamily="2" charset="2"/>
              <a:buChar char="Ø"/>
              <a:defRPr/>
            </a:pPr>
            <a:r>
              <a:rPr lang="ja-JP" altLang="en-US" sz="2000" dirty="0"/>
              <a:t>試行回数を</a:t>
            </a:r>
            <a:r>
              <a:rPr lang="en-US" altLang="ja-JP" sz="2000" dirty="0"/>
              <a:t>10</a:t>
            </a:r>
            <a:r>
              <a:rPr lang="ja-JP" altLang="en-US" sz="2000" dirty="0"/>
              <a:t>倍する毎に、誤差はおよそ</a:t>
            </a:r>
            <a:r>
              <a:rPr lang="en-US" altLang="ja-JP" sz="2000" dirty="0"/>
              <a:t>1/</a:t>
            </a:r>
            <a:r>
              <a:rPr lang="ja-JP" altLang="en-US" sz="2000" dirty="0"/>
              <a:t>√</a:t>
            </a:r>
            <a:r>
              <a:rPr lang="en-US" altLang="ja-JP" sz="2000" dirty="0"/>
              <a:t>10</a:t>
            </a:r>
            <a:r>
              <a:rPr lang="ja-JP" altLang="en-US" sz="2000" dirty="0"/>
              <a:t>になる</a:t>
            </a:r>
            <a:endParaRPr lang="en-US" altLang="ja-JP" sz="2000" dirty="0"/>
          </a:p>
          <a:p>
            <a:pPr marL="342900" indent="-342900" eaLnBrk="1" hangingPunct="1">
              <a:spcBef>
                <a:spcPct val="0"/>
              </a:spcBef>
              <a:buFont typeface="Wingdings" panose="05000000000000000000" pitchFamily="2" charset="2"/>
              <a:buChar char="Ø"/>
              <a:defRPr/>
            </a:pPr>
            <a:r>
              <a:rPr lang="en-US" altLang="ja-JP" sz="2000" dirty="0"/>
              <a:t>PHITS</a:t>
            </a:r>
            <a:r>
              <a:rPr lang="ja-JP" altLang="en-US" sz="2000" dirty="0"/>
              <a:t>で出力する誤差は全て</a:t>
            </a:r>
            <a:r>
              <a:rPr lang="en-US" altLang="ja-JP" sz="2000" dirty="0"/>
              <a:t>1σ </a:t>
            </a:r>
            <a:r>
              <a:rPr lang="ja-JP" altLang="en-US" sz="1800" dirty="0"/>
              <a:t>（約</a:t>
            </a:r>
            <a:r>
              <a:rPr lang="en-US" altLang="ja-JP" sz="1800" dirty="0"/>
              <a:t>68%</a:t>
            </a:r>
            <a:r>
              <a:rPr lang="ja-JP" altLang="en-US" sz="1800" dirty="0"/>
              <a:t>の確率でその範囲内に計算結果が入る）</a:t>
            </a:r>
            <a:endParaRPr lang="en-US" altLang="ja-JP" sz="1800" dirty="0"/>
          </a:p>
        </p:txBody>
      </p:sp>
      <p:sp>
        <p:nvSpPr>
          <p:cNvPr id="30" name="テキスト ボックス 20"/>
          <p:cNvSpPr txBox="1">
            <a:spLocks noChangeArrowheads="1"/>
          </p:cNvSpPr>
          <p:nvPr/>
        </p:nvSpPr>
        <p:spPr bwMode="auto">
          <a:xfrm>
            <a:off x="5162550" y="3408363"/>
            <a:ext cx="3206750" cy="1323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1600">
                <a:latin typeface="Century Gothic" panose="020B0502020202020204" pitchFamily="34" charset="0"/>
              </a:rPr>
              <a:t>4π(5)</a:t>
            </a:r>
            <a:r>
              <a:rPr lang="en-US" altLang="ja-JP" sz="1600" baseline="30000">
                <a:latin typeface="Century Gothic" panose="020B0502020202020204" pitchFamily="34" charset="0"/>
              </a:rPr>
              <a:t>3</a:t>
            </a:r>
            <a:r>
              <a:rPr lang="en-US" altLang="ja-JP" sz="1600">
                <a:latin typeface="Century Gothic" panose="020B0502020202020204" pitchFamily="34" charset="0"/>
              </a:rPr>
              <a:t>/3=</a:t>
            </a:r>
            <a:r>
              <a:rPr lang="en-US" altLang="ja-JP" sz="1600">
                <a:solidFill>
                  <a:srgbClr val="FF0000"/>
                </a:solidFill>
                <a:latin typeface="Century Gothic" panose="020B0502020202020204" pitchFamily="34" charset="0"/>
              </a:rPr>
              <a:t>524</a:t>
            </a:r>
            <a:r>
              <a:rPr lang="en-US" altLang="ja-JP" sz="1600">
                <a:latin typeface="Century Gothic" panose="020B0502020202020204" pitchFamily="34" charset="0"/>
              </a:rPr>
              <a:t> cm</a:t>
            </a:r>
            <a:r>
              <a:rPr lang="en-US" altLang="ja-JP" sz="1600" baseline="30000">
                <a:latin typeface="Century Gothic" panose="020B0502020202020204" pitchFamily="34" charset="0"/>
              </a:rPr>
              <a:t>3</a:t>
            </a:r>
          </a:p>
          <a:p>
            <a:pPr eaLnBrk="1" hangingPunct="1">
              <a:spcBef>
                <a:spcPct val="0"/>
              </a:spcBef>
            </a:pPr>
            <a:r>
              <a:rPr lang="en-US" altLang="ja-JP" sz="1600">
                <a:latin typeface="Century Gothic" panose="020B0502020202020204" pitchFamily="34" charset="0"/>
              </a:rPr>
              <a:t>4π(10)</a:t>
            </a:r>
            <a:r>
              <a:rPr lang="en-US" altLang="ja-JP" sz="1600" baseline="30000">
                <a:latin typeface="Century Gothic" panose="020B0502020202020204" pitchFamily="34" charset="0"/>
              </a:rPr>
              <a:t>3</a:t>
            </a:r>
            <a:r>
              <a:rPr lang="en-US" altLang="ja-JP" sz="1600">
                <a:latin typeface="Century Gothic" panose="020B0502020202020204" pitchFamily="34" charset="0"/>
              </a:rPr>
              <a:t>/3 - 524=</a:t>
            </a:r>
            <a:r>
              <a:rPr lang="en-US" altLang="ja-JP" sz="1600">
                <a:solidFill>
                  <a:srgbClr val="FF0000"/>
                </a:solidFill>
                <a:latin typeface="Century Gothic" panose="020B0502020202020204" pitchFamily="34" charset="0"/>
              </a:rPr>
              <a:t>3665</a:t>
            </a:r>
            <a:r>
              <a:rPr lang="en-US" altLang="ja-JP" sz="1600">
                <a:latin typeface="Century Gothic" panose="020B0502020202020204" pitchFamily="34" charset="0"/>
              </a:rPr>
              <a:t> cm</a:t>
            </a:r>
            <a:r>
              <a:rPr lang="en-US" altLang="ja-JP" sz="1600" baseline="30000">
                <a:latin typeface="Century Gothic" panose="020B0502020202020204" pitchFamily="34" charset="0"/>
              </a:rPr>
              <a:t>3</a:t>
            </a:r>
          </a:p>
          <a:p>
            <a:pPr eaLnBrk="1" hangingPunct="1">
              <a:spcBef>
                <a:spcPct val="0"/>
              </a:spcBef>
            </a:pPr>
            <a:r>
              <a:rPr lang="en-US" altLang="ja-JP" sz="1600">
                <a:latin typeface="Century Gothic" panose="020B0502020202020204" pitchFamily="34" charset="0"/>
              </a:rPr>
              <a:t>4π(15)</a:t>
            </a:r>
            <a:r>
              <a:rPr lang="en-US" altLang="ja-JP" sz="1600" baseline="30000">
                <a:latin typeface="Century Gothic" panose="020B0502020202020204" pitchFamily="34" charset="0"/>
              </a:rPr>
              <a:t>3</a:t>
            </a:r>
            <a:r>
              <a:rPr lang="en-US" altLang="ja-JP" sz="1600">
                <a:latin typeface="Century Gothic" panose="020B0502020202020204" pitchFamily="34" charset="0"/>
              </a:rPr>
              <a:t>/3 - 4189=</a:t>
            </a:r>
            <a:r>
              <a:rPr lang="en-US" altLang="ja-JP" sz="1600">
                <a:solidFill>
                  <a:srgbClr val="FF0000"/>
                </a:solidFill>
                <a:latin typeface="Century Gothic" panose="020B0502020202020204" pitchFamily="34" charset="0"/>
              </a:rPr>
              <a:t>9948</a:t>
            </a:r>
            <a:r>
              <a:rPr lang="en-US" altLang="ja-JP" sz="1600">
                <a:latin typeface="Century Gothic" panose="020B0502020202020204" pitchFamily="34" charset="0"/>
              </a:rPr>
              <a:t> cm</a:t>
            </a:r>
            <a:r>
              <a:rPr lang="en-US" altLang="ja-JP" sz="1600" baseline="30000">
                <a:latin typeface="Century Gothic" panose="020B0502020202020204" pitchFamily="34" charset="0"/>
              </a:rPr>
              <a:t>3</a:t>
            </a:r>
          </a:p>
          <a:p>
            <a:pPr eaLnBrk="1" hangingPunct="1">
              <a:spcBef>
                <a:spcPct val="0"/>
              </a:spcBef>
            </a:pPr>
            <a:r>
              <a:rPr lang="en-US" altLang="ja-JP" sz="1600">
                <a:latin typeface="Century Gothic" panose="020B0502020202020204" pitchFamily="34" charset="0"/>
              </a:rPr>
              <a:t>4π(20)</a:t>
            </a:r>
            <a:r>
              <a:rPr lang="en-US" altLang="ja-JP" sz="1600" baseline="30000">
                <a:latin typeface="Century Gothic" panose="020B0502020202020204" pitchFamily="34" charset="0"/>
              </a:rPr>
              <a:t>3</a:t>
            </a:r>
            <a:r>
              <a:rPr lang="en-US" altLang="ja-JP" sz="1600">
                <a:latin typeface="Century Gothic" panose="020B0502020202020204" pitchFamily="34" charset="0"/>
              </a:rPr>
              <a:t>/3 - 14137=</a:t>
            </a:r>
            <a:r>
              <a:rPr lang="en-US" altLang="ja-JP" sz="1600">
                <a:solidFill>
                  <a:srgbClr val="FF0000"/>
                </a:solidFill>
                <a:latin typeface="Century Gothic" panose="020B0502020202020204" pitchFamily="34" charset="0"/>
              </a:rPr>
              <a:t>19373</a:t>
            </a:r>
            <a:r>
              <a:rPr lang="en-US" altLang="ja-JP" sz="1600">
                <a:latin typeface="Century Gothic" panose="020B0502020202020204" pitchFamily="34" charset="0"/>
              </a:rPr>
              <a:t> cm</a:t>
            </a:r>
            <a:r>
              <a:rPr lang="en-US" altLang="ja-JP" sz="1600" baseline="30000">
                <a:latin typeface="Century Gothic" panose="020B0502020202020204" pitchFamily="34" charset="0"/>
              </a:rPr>
              <a:t>3</a:t>
            </a:r>
            <a:endParaRPr lang="en-US" altLang="ja-JP" sz="1600">
              <a:latin typeface="Century Gothic" panose="020B0502020202020204" pitchFamily="34" charset="0"/>
            </a:endParaRPr>
          </a:p>
          <a:p>
            <a:pPr eaLnBrk="1" hangingPunct="1">
              <a:spcBef>
                <a:spcPct val="0"/>
              </a:spcBef>
            </a:pPr>
            <a:r>
              <a:rPr lang="en-US" altLang="ja-JP" sz="1600">
                <a:latin typeface="Century Gothic" panose="020B0502020202020204" pitchFamily="34" charset="0"/>
              </a:rPr>
              <a:t>4π(25)</a:t>
            </a:r>
            <a:r>
              <a:rPr lang="en-US" altLang="ja-JP" sz="1600" baseline="30000">
                <a:latin typeface="Century Gothic" panose="020B0502020202020204" pitchFamily="34" charset="0"/>
              </a:rPr>
              <a:t>3</a:t>
            </a:r>
            <a:r>
              <a:rPr lang="en-US" altLang="ja-JP" sz="1600">
                <a:latin typeface="Century Gothic" panose="020B0502020202020204" pitchFamily="34" charset="0"/>
              </a:rPr>
              <a:t>/3 - 33510=</a:t>
            </a:r>
            <a:r>
              <a:rPr lang="en-US" altLang="ja-JP" sz="1600">
                <a:solidFill>
                  <a:srgbClr val="FF0000"/>
                </a:solidFill>
                <a:latin typeface="Century Gothic" panose="020B0502020202020204" pitchFamily="34" charset="0"/>
              </a:rPr>
              <a:t>31940</a:t>
            </a:r>
            <a:r>
              <a:rPr lang="en-US" altLang="ja-JP" sz="1600">
                <a:latin typeface="Century Gothic" panose="020B0502020202020204" pitchFamily="34" charset="0"/>
              </a:rPr>
              <a:t> cm</a:t>
            </a:r>
            <a:r>
              <a:rPr lang="en-US" altLang="ja-JP" sz="1600" baseline="30000">
                <a:latin typeface="Century Gothic" panose="020B0502020202020204" pitchFamily="34" charset="0"/>
              </a:rPr>
              <a:t>3</a:t>
            </a:r>
            <a:endParaRPr lang="en-US" altLang="ja-JP" sz="1600">
              <a:latin typeface="Century Gothic" panose="020B0502020202020204" pitchFamily="34" charset="0"/>
            </a:endParaRPr>
          </a:p>
        </p:txBody>
      </p:sp>
      <p:sp>
        <p:nvSpPr>
          <p:cNvPr id="31" name="Text Box 1030"/>
          <p:cNvSpPr txBox="1">
            <a:spLocks noChangeArrowheads="1"/>
          </p:cNvSpPr>
          <p:nvPr/>
        </p:nvSpPr>
        <p:spPr bwMode="auto">
          <a:xfrm>
            <a:off x="3973513" y="3408363"/>
            <a:ext cx="1108075" cy="64770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Tahoma" panose="020B0604030504040204" pitchFamily="34" charset="0"/>
              </a:rPr>
              <a:t>正解</a:t>
            </a:r>
            <a:endParaRPr lang="en-US" altLang="ja-JP" sz="1800">
              <a:solidFill>
                <a:srgbClr val="000000"/>
              </a:solidFill>
              <a:latin typeface="Tahoma" panose="020B0604030504040204" pitchFamily="34" charset="0"/>
            </a:endParaRPr>
          </a:p>
          <a:p>
            <a:pPr eaLnBrk="1" hangingPunct="1">
              <a:spcBef>
                <a:spcPct val="0"/>
              </a:spcBef>
              <a:buFontTx/>
              <a:buNone/>
            </a:pPr>
            <a:r>
              <a:rPr lang="ja-JP" altLang="en-US" sz="1800">
                <a:solidFill>
                  <a:srgbClr val="000000"/>
                </a:solidFill>
                <a:latin typeface="Tahoma" panose="020B0604030504040204" pitchFamily="34" charset="0"/>
              </a:rPr>
              <a:t>（解析解）</a:t>
            </a:r>
            <a:endParaRPr lang="en-US" altLang="ja-JP" sz="1800">
              <a:solidFill>
                <a:srgbClr val="000000"/>
              </a:solidFill>
              <a:latin typeface="Tahoma" panose="020B0604030504040204" pitchFamily="34" charset="0"/>
            </a:endParaRPr>
          </a:p>
        </p:txBody>
      </p:sp>
      <p:sp>
        <p:nvSpPr>
          <p:cNvPr id="115732" name="正方形/長方形 1"/>
          <p:cNvSpPr>
            <a:spLocks noChangeArrowheads="1"/>
          </p:cNvSpPr>
          <p:nvPr/>
        </p:nvSpPr>
        <p:spPr bwMode="auto">
          <a:xfrm>
            <a:off x="1420813" y="5889625"/>
            <a:ext cx="63023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FF0000"/>
                </a:solidFill>
              </a:rPr>
              <a:t>必ずその範囲内に真値があるわけではないことに注意！</a:t>
            </a:r>
            <a:endParaRPr lang="en-US" altLang="ja-JP"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5732"/>
                                        </p:tgtEl>
                                        <p:attrNameLst>
                                          <p:attrName>style.visibility</p:attrName>
                                        </p:attrNameLst>
                                      </p:cBhvr>
                                      <p:to>
                                        <p:strVal val="visible"/>
                                      </p:to>
                                    </p:set>
                                    <p:animEffect transition="in" filter="fade">
                                      <p:cBhvr>
                                        <p:cTn id="32" dur="500"/>
                                        <p:tgtEl>
                                          <p:spTgt spid="115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9" grpId="0"/>
      <p:bldP spid="30" grpId="0" animBg="1"/>
      <p:bldP spid="31" grpId="0" animBg="1"/>
      <p:bldP spid="1157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Text Box 1030"/>
          <p:cNvSpPr txBox="1">
            <a:spLocks noChangeArrowheads="1"/>
          </p:cNvSpPr>
          <p:nvPr/>
        </p:nvSpPr>
        <p:spPr bwMode="auto">
          <a:xfrm>
            <a:off x="125413" y="1087438"/>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16742" name="Rectangle 2"/>
          <p:cNvSpPr txBox="1">
            <a:spLocks noChangeArrowheads="1"/>
          </p:cNvSpPr>
          <p:nvPr/>
        </p:nvSpPr>
        <p:spPr bwMode="auto">
          <a:xfrm>
            <a:off x="2339975" y="85725"/>
            <a:ext cx="43195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再開始計算</a:t>
            </a:r>
          </a:p>
        </p:txBody>
      </p:sp>
      <p:sp>
        <p:nvSpPr>
          <p:cNvPr id="116743" name="テキスト ボックス 20"/>
          <p:cNvSpPr txBox="1">
            <a:spLocks noChangeArrowheads="1"/>
          </p:cNvSpPr>
          <p:nvPr/>
        </p:nvSpPr>
        <p:spPr bwMode="auto">
          <a:xfrm>
            <a:off x="1795463" y="866775"/>
            <a:ext cx="6661150" cy="7064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統計量が足りない場合に、過去のタリー結果を読み込んで、続き計算を行うことが可能です。</a:t>
            </a:r>
            <a:endParaRPr lang="en-US" altLang="ja-JP" sz="2000">
              <a:solidFill>
                <a:srgbClr val="000000"/>
              </a:solidFill>
              <a:latin typeface="Century Gothic" panose="020B0502020202020204" pitchFamily="34" charset="0"/>
            </a:endParaRPr>
          </a:p>
        </p:txBody>
      </p:sp>
      <p:pic>
        <p:nvPicPr>
          <p:cNvPr id="116744" name="Picture 19"/>
          <p:cNvPicPr>
            <a:picLocks noChangeAspect="1" noChangeArrowheads="1"/>
          </p:cNvPicPr>
          <p:nvPr/>
        </p:nvPicPr>
        <p:blipFill>
          <a:blip r:embed="rId2">
            <a:extLst>
              <a:ext uri="{28A0092B-C50C-407E-A947-70E740481C1C}">
                <a14:useLocalDpi xmlns:a14="http://schemas.microsoft.com/office/drawing/2010/main" val="0"/>
              </a:ext>
            </a:extLst>
          </a:blip>
          <a:srcRect b="36043"/>
          <a:stretch>
            <a:fillRect/>
          </a:stretch>
        </p:blipFill>
        <p:spPr bwMode="auto">
          <a:xfrm>
            <a:off x="2657475" y="2860675"/>
            <a:ext cx="6448425"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745" name="テキスト ボックス 1"/>
          <p:cNvSpPr txBox="1">
            <a:spLocks noChangeArrowheads="1"/>
          </p:cNvSpPr>
          <p:nvPr/>
        </p:nvSpPr>
        <p:spPr bwMode="auto">
          <a:xfrm>
            <a:off x="3419475" y="2068513"/>
            <a:ext cx="5040313" cy="646112"/>
          </a:xfrm>
          <a:prstGeom prst="rect">
            <a:avLst/>
          </a:prstGeom>
          <a:solidFill>
            <a:schemeClr val="bg1"/>
          </a:solidFill>
          <a:ln w="1905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solidFill>
                  <a:srgbClr val="000000"/>
                </a:solidFill>
              </a:rPr>
              <a:t>再開始計算が実行された場合、コンソール画面にメッセージが表示されます。</a:t>
            </a:r>
          </a:p>
        </p:txBody>
      </p:sp>
      <p:cxnSp>
        <p:nvCxnSpPr>
          <p:cNvPr id="5" name="直線矢印コネクタ 4"/>
          <p:cNvCxnSpPr/>
          <p:nvPr/>
        </p:nvCxnSpPr>
        <p:spPr>
          <a:xfrm>
            <a:off x="5554663" y="2714625"/>
            <a:ext cx="0" cy="50641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771775" y="3297238"/>
            <a:ext cx="5741988" cy="44767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15" name="直線矢印コネクタ 14"/>
          <p:cNvCxnSpPr/>
          <p:nvPr/>
        </p:nvCxnSpPr>
        <p:spPr>
          <a:xfrm flipH="1" flipV="1">
            <a:off x="5737225" y="5164138"/>
            <a:ext cx="144463" cy="7747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6749" name="テキスト ボックス 1"/>
          <p:cNvSpPr txBox="1">
            <a:spLocks noChangeArrowheads="1"/>
          </p:cNvSpPr>
          <p:nvPr/>
        </p:nvSpPr>
        <p:spPr bwMode="auto">
          <a:xfrm>
            <a:off x="3590925" y="5938838"/>
            <a:ext cx="5040313" cy="369887"/>
          </a:xfrm>
          <a:prstGeom prst="rect">
            <a:avLst/>
          </a:prstGeom>
          <a:solidFill>
            <a:schemeClr val="bg1"/>
          </a:solidFill>
          <a:ln w="1905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solidFill>
                  <a:srgbClr val="000000"/>
                </a:solidFill>
              </a:rPr>
              <a:t>計算が終了した各バッチの情報も出力されます。</a:t>
            </a:r>
          </a:p>
        </p:txBody>
      </p:sp>
      <p:sp>
        <p:nvSpPr>
          <p:cNvPr id="116750" name="Text Box 1031"/>
          <p:cNvSpPr txBox="1">
            <a:spLocks noChangeArrowheads="1"/>
          </p:cNvSpPr>
          <p:nvPr/>
        </p:nvSpPr>
        <p:spPr bwMode="auto">
          <a:xfrm>
            <a:off x="468313" y="1700213"/>
            <a:ext cx="2016125" cy="1657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14</a:t>
            </a:r>
          </a:p>
          <a:p>
            <a:pPr eaLnBrk="1" hangingPunct="1">
              <a:spcBef>
                <a:spcPct val="0"/>
              </a:spcBef>
              <a:buFontTx/>
              <a:buNone/>
            </a:pPr>
            <a:r>
              <a:rPr lang="pt-BR" altLang="ja-JP" sz="1400">
                <a:solidFill>
                  <a:srgbClr val="000000"/>
                </a:solidFill>
                <a:latin typeface="Tahoma" panose="020B0604030504040204" pitchFamily="34" charset="0"/>
              </a:rPr>
              <a:t>  maxcas = </a:t>
            </a:r>
            <a:r>
              <a:rPr lang="pt-BR" altLang="ja-JP" sz="1400">
                <a:latin typeface="Tahoma" panose="020B0604030504040204" pitchFamily="34" charset="0"/>
              </a:rPr>
              <a:t>10000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r>
              <a:rPr lang="pt-BR" altLang="ja-JP" sz="1400">
                <a:solidFill>
                  <a:srgbClr val="FF0000"/>
                </a:solidFill>
                <a:latin typeface="Tahoma" panose="020B0604030504040204" pitchFamily="34" charset="0"/>
              </a:rPr>
              <a:t> istdev = -1</a:t>
            </a:r>
          </a:p>
          <a:p>
            <a:pPr eaLnBrk="1" hangingPunct="1">
              <a:spcBef>
                <a:spcPct val="0"/>
              </a:spcBef>
              <a:buFontTx/>
              <a:buNone/>
            </a:pPr>
            <a:endParaRPr lang="pt-BR" altLang="ja-JP" sz="1400">
              <a:latin typeface="Tahoma" panose="020B0604030504040204" pitchFamily="34" charset="0"/>
            </a:endParaRPr>
          </a:p>
        </p:txBody>
      </p:sp>
      <p:sp>
        <p:nvSpPr>
          <p:cNvPr id="116751" name="テキスト ボックス 22"/>
          <p:cNvSpPr txBox="1">
            <a:spLocks noChangeArrowheads="1"/>
          </p:cNvSpPr>
          <p:nvPr/>
        </p:nvSpPr>
        <p:spPr bwMode="auto">
          <a:xfrm>
            <a:off x="2657475" y="1573213"/>
            <a:ext cx="5495925" cy="369887"/>
          </a:xfrm>
          <a:prstGeom prst="rect">
            <a:avLst/>
          </a:prstGeom>
          <a:solidFill>
            <a:schemeClr val="bg1"/>
          </a:solidFill>
          <a:ln w="1905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rPr>
              <a:t>istdev=-1</a:t>
            </a:r>
            <a:r>
              <a:rPr lang="ja-JP" altLang="en-US" sz="1800">
                <a:solidFill>
                  <a:srgbClr val="000000"/>
                </a:solidFill>
              </a:rPr>
              <a:t>を加えて、再開始計算を実行してみましょう！</a:t>
            </a:r>
            <a:endParaRPr lang="en-US" altLang="ja-JP" sz="1800">
              <a:solidFill>
                <a:srgbClr val="000000"/>
              </a:solidFill>
            </a:endParaRPr>
          </a:p>
        </p:txBody>
      </p:sp>
      <p:cxnSp>
        <p:nvCxnSpPr>
          <p:cNvPr id="22" name="直線矢印コネクタ 21"/>
          <p:cNvCxnSpPr/>
          <p:nvPr/>
        </p:nvCxnSpPr>
        <p:spPr>
          <a:xfrm flipH="1">
            <a:off x="1476375" y="1943100"/>
            <a:ext cx="1511300" cy="1198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788393533"/>
              </p:ext>
            </p:extLst>
          </p:nvPr>
        </p:nvGraphicFramePr>
        <p:xfrm>
          <a:off x="894054" y="3140968"/>
          <a:ext cx="7632579" cy="1013156"/>
        </p:xfrm>
        <a:graphic>
          <a:graphicData uri="http://schemas.openxmlformats.org/drawingml/2006/table">
            <a:tbl>
              <a:tblPr firstRow="1" bandRow="1">
                <a:tableStyleId>{22838BEF-8BB2-4498-84A7-C5851F593DF1}</a:tableStyleId>
              </a:tblPr>
              <a:tblGrid>
                <a:gridCol w="1078194">
                  <a:extLst>
                    <a:ext uri="{9D8B030D-6E8A-4147-A177-3AD203B41FA5}">
                      <a16:colId xmlns:a16="http://schemas.microsoft.com/office/drawing/2014/main" val="20000"/>
                    </a:ext>
                  </a:extLst>
                </a:gridCol>
                <a:gridCol w="1232222">
                  <a:extLst>
                    <a:ext uri="{9D8B030D-6E8A-4147-A177-3AD203B41FA5}">
                      <a16:colId xmlns:a16="http://schemas.microsoft.com/office/drawing/2014/main" val="20001"/>
                    </a:ext>
                  </a:extLst>
                </a:gridCol>
                <a:gridCol w="5322163">
                  <a:extLst>
                    <a:ext uri="{9D8B030D-6E8A-4147-A177-3AD203B41FA5}">
                      <a16:colId xmlns:a16="http://schemas.microsoft.com/office/drawing/2014/main" val="20002"/>
                    </a:ext>
                  </a:extLst>
                </a:gridCol>
              </a:tblGrid>
              <a:tr h="1013156">
                <a:tc>
                  <a:txBody>
                    <a:bodyPr/>
                    <a:lstStyle/>
                    <a:p>
                      <a:pPr algn="ctr"/>
                      <a:r>
                        <a:rPr kumimoji="1" lang="en-US" altLang="ja-JP" sz="2000" b="0" dirty="0" err="1"/>
                        <a:t>rseed</a:t>
                      </a:r>
                      <a:endParaRPr kumimoji="1" lang="ja-JP" altLang="en-US" sz="2000" b="0" dirty="0"/>
                    </a:p>
                  </a:txBody>
                  <a:tcPr marL="91427" marR="91427" marT="45766" marB="4576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t>(D=0)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err="1"/>
                        <a:t>rseed</a:t>
                      </a:r>
                      <a:r>
                        <a:rPr kumimoji="1" lang="en-US" altLang="ja-JP" sz="2000" b="0" dirty="0"/>
                        <a:t> = 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err="1"/>
                        <a:t>rseed</a:t>
                      </a:r>
                      <a:r>
                        <a:rPr kumimoji="1" lang="en-US" altLang="ja-JP" sz="2000" b="0" dirty="0"/>
                        <a:t> /= 0</a:t>
                      </a:r>
                    </a:p>
                  </a:txBody>
                  <a:tcPr marL="91427" marR="91427" marT="45766" marB="4576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baseline="0" dirty="0">
                          <a:solidFill>
                            <a:schemeClr val="dk1"/>
                          </a:solidFill>
                          <a:latin typeface="+mn-lt"/>
                          <a:ea typeface="+mn-ea"/>
                          <a:cs typeface="+mn-cs"/>
                        </a:rPr>
                        <a:t>初期乱数オプション</a:t>
                      </a:r>
                      <a:endParaRPr kumimoji="1" lang="en-US" altLang="ja-JP" sz="20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デフォルトの初期乱数（</a:t>
                      </a:r>
                      <a:r>
                        <a:rPr kumimoji="1" lang="en-US" altLang="ja-JP" sz="2000" b="0" dirty="0"/>
                        <a:t>6.647299061401E+12</a:t>
                      </a:r>
                      <a:r>
                        <a:rPr kumimoji="1" lang="ja-JP" altLang="en-US" sz="2000" b="0" dirty="0"/>
                        <a:t>）</a:t>
                      </a:r>
                      <a:endParaRPr kumimoji="1" lang="en-US" altLang="ja-JP" sz="20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0" dirty="0" err="1"/>
                        <a:t>rseed</a:t>
                      </a:r>
                      <a:r>
                        <a:rPr kumimoji="1" lang="en-US" altLang="ja-JP" sz="2000" b="0" dirty="0"/>
                        <a:t> </a:t>
                      </a:r>
                      <a:r>
                        <a:rPr kumimoji="1" lang="ja-JP" altLang="en-US" sz="2000" b="0" dirty="0"/>
                        <a:t>を初期乱数とする</a:t>
                      </a:r>
                      <a:endParaRPr kumimoji="1" lang="en-US" altLang="ja-JP" sz="2000" b="0" dirty="0"/>
                    </a:p>
                  </a:txBody>
                  <a:tcPr marL="91427" marR="91427" marT="45766" marB="45766"/>
                </a:tc>
                <a:extLst>
                  <a:ext uri="{0D108BD9-81ED-4DB2-BD59-A6C34878D82A}">
                    <a16:rowId xmlns:a16="http://schemas.microsoft.com/office/drawing/2014/main" val="10000"/>
                  </a:ext>
                </a:extLst>
              </a:tr>
            </a:tbl>
          </a:graphicData>
        </a:graphic>
      </p:graphicFrame>
      <p:sp>
        <p:nvSpPr>
          <p:cNvPr id="117772" name="Rectangle 2"/>
          <p:cNvSpPr>
            <a:spLocks noGrp="1" noChangeArrowheads="1"/>
          </p:cNvSpPr>
          <p:nvPr>
            <p:ph type="title"/>
          </p:nvPr>
        </p:nvSpPr>
        <p:spPr>
          <a:xfrm>
            <a:off x="220762" y="44624"/>
            <a:ext cx="8686800" cy="1143000"/>
          </a:xfrm>
        </p:spPr>
        <p:txBody>
          <a:bodyPr/>
          <a:lstStyle/>
          <a:p>
            <a:pPr marL="342900" indent="-342900" eaLnBrk="1" hangingPunct="1"/>
            <a:r>
              <a:rPr lang="ja-JP" altLang="en-US" sz="4800" dirty="0">
                <a:latin typeface="Century Gothic" panose="020B0502020202020204" pitchFamily="34" charset="0"/>
              </a:rPr>
              <a:t>乱数について</a:t>
            </a:r>
          </a:p>
        </p:txBody>
      </p:sp>
      <p:sp>
        <p:nvSpPr>
          <p:cNvPr id="117776" name="Rectangle 1039"/>
          <p:cNvSpPr>
            <a:spLocks noChangeArrowheads="1"/>
          </p:cNvSpPr>
          <p:nvPr/>
        </p:nvSpPr>
        <p:spPr bwMode="auto">
          <a:xfrm>
            <a:off x="387698" y="1196752"/>
            <a:ext cx="8519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342900" indent="-342900" eaLnBrk="1" hangingPunct="1">
              <a:spcBef>
                <a:spcPct val="0"/>
              </a:spcBef>
              <a:buFont typeface="Wingdings" panose="05000000000000000000" pitchFamily="2" charset="2"/>
              <a:buChar char="ü"/>
            </a:pPr>
            <a:r>
              <a:rPr lang="en-US" altLang="ja-JP" sz="2400" dirty="0">
                <a:solidFill>
                  <a:srgbClr val="000000"/>
                </a:solidFill>
              </a:rPr>
              <a:t>PHITS</a:t>
            </a:r>
            <a:r>
              <a:rPr lang="ja-JP" altLang="en-US" sz="2400" dirty="0">
                <a:solidFill>
                  <a:srgbClr val="000000"/>
                </a:solidFill>
              </a:rPr>
              <a:t>の乱数は，疑似乱数</a:t>
            </a:r>
            <a:r>
              <a:rPr lang="ja-JP" altLang="en-US" sz="2400" baseline="30000" dirty="0">
                <a:solidFill>
                  <a:srgbClr val="000000"/>
                </a:solidFill>
              </a:rPr>
              <a:t>*</a:t>
            </a:r>
            <a:r>
              <a:rPr lang="ja-JP" altLang="en-US" sz="2400" dirty="0">
                <a:solidFill>
                  <a:srgbClr val="000000"/>
                </a:solidFill>
              </a:rPr>
              <a:t>でその周期は</a:t>
            </a:r>
            <a:r>
              <a:rPr lang="en-US" altLang="ja-JP" sz="2400" dirty="0">
                <a:solidFill>
                  <a:srgbClr val="000000"/>
                </a:solidFill>
              </a:rPr>
              <a:t>2</a:t>
            </a:r>
            <a:r>
              <a:rPr lang="en-US" altLang="ja-JP" sz="2400" baseline="30000" dirty="0">
                <a:solidFill>
                  <a:srgbClr val="000000"/>
                </a:solidFill>
              </a:rPr>
              <a:t>64</a:t>
            </a:r>
            <a:r>
              <a:rPr lang="en-US" altLang="ja-JP" sz="2400" dirty="0">
                <a:solidFill>
                  <a:srgbClr val="000000"/>
                </a:solidFill>
              </a:rPr>
              <a:t>-1(~ 10</a:t>
            </a:r>
            <a:r>
              <a:rPr lang="en-US" altLang="ja-JP" sz="2400" baseline="30000" dirty="0">
                <a:solidFill>
                  <a:srgbClr val="000000"/>
                </a:solidFill>
              </a:rPr>
              <a:t>19</a:t>
            </a:r>
            <a:r>
              <a:rPr lang="en-US" altLang="ja-JP" sz="2400" dirty="0">
                <a:solidFill>
                  <a:srgbClr val="000000"/>
                </a:solidFill>
              </a:rPr>
              <a:t>)</a:t>
            </a:r>
          </a:p>
          <a:p>
            <a:pPr marL="342900" indent="-342900" eaLnBrk="1" hangingPunct="1">
              <a:spcBef>
                <a:spcPct val="0"/>
              </a:spcBef>
              <a:buFont typeface="Wingdings" panose="05000000000000000000" pitchFamily="2" charset="2"/>
              <a:buChar char="ü"/>
            </a:pPr>
            <a:r>
              <a:rPr lang="ja-JP" altLang="en-US" sz="2400" dirty="0">
                <a:solidFill>
                  <a:srgbClr val="000000"/>
                </a:solidFill>
              </a:rPr>
              <a:t>初期設定（デフォルト）では，結果に再現性を持たせるため常に同じ乱数を発生</a:t>
            </a:r>
            <a:endParaRPr lang="en-US" altLang="ja-JP" sz="2400" dirty="0">
              <a:solidFill>
                <a:srgbClr val="000000"/>
              </a:solidFill>
            </a:endParaRPr>
          </a:p>
          <a:p>
            <a:pPr eaLnBrk="1" hangingPunct="1">
              <a:spcBef>
                <a:spcPct val="0"/>
              </a:spcBef>
              <a:buNone/>
            </a:pPr>
            <a:r>
              <a:rPr lang="ja-JP" altLang="en-US" sz="2400" dirty="0">
                <a:solidFill>
                  <a:srgbClr val="000000"/>
                </a:solidFill>
              </a:rPr>
              <a:t>　（再開始計算を行わない限り，何度計算しても同じ結果を出力）</a:t>
            </a:r>
            <a:endParaRPr lang="ja-JP" altLang="en-US" sz="2400" dirty="0">
              <a:solidFill>
                <a:srgbClr val="000000"/>
              </a:solidFill>
              <a:latin typeface="Arial" panose="020B0604020202020204" pitchFamily="34" charset="0"/>
            </a:endParaRPr>
          </a:p>
        </p:txBody>
      </p:sp>
      <p:sp>
        <p:nvSpPr>
          <p:cNvPr id="2" name="矢印: 右 1">
            <a:extLst>
              <a:ext uri="{FF2B5EF4-FFF2-40B4-BE49-F238E27FC236}">
                <a16:creationId xmlns:a16="http://schemas.microsoft.com/office/drawing/2014/main" id="{01374745-621D-40E8-A1AF-82B65B19F7FD}"/>
              </a:ext>
            </a:extLst>
          </p:cNvPr>
          <p:cNvSpPr/>
          <p:nvPr/>
        </p:nvSpPr>
        <p:spPr>
          <a:xfrm>
            <a:off x="2320753" y="4952540"/>
            <a:ext cx="5832647" cy="585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0EEA4931-F2B2-4A91-A55D-69367DBC5DB6}"/>
              </a:ext>
            </a:extLst>
          </p:cNvPr>
          <p:cNvCxnSpPr>
            <a:cxnSpLocks/>
            <a:stCxn id="7" idx="0"/>
          </p:cNvCxnSpPr>
          <p:nvPr/>
        </p:nvCxnSpPr>
        <p:spPr>
          <a:xfrm flipV="1">
            <a:off x="2320753" y="5396112"/>
            <a:ext cx="8321" cy="255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393D72B-8B2C-4FE6-BAEA-262481832E97}"/>
              </a:ext>
            </a:extLst>
          </p:cNvPr>
          <p:cNvSpPr/>
          <p:nvPr/>
        </p:nvSpPr>
        <p:spPr>
          <a:xfrm>
            <a:off x="8161721" y="4984537"/>
            <a:ext cx="800219" cy="461665"/>
          </a:xfrm>
          <a:prstGeom prst="rect">
            <a:avLst/>
          </a:prstGeom>
        </p:spPr>
        <p:txBody>
          <a:bodyPr wrap="none">
            <a:spAutoFit/>
          </a:bodyPr>
          <a:lstStyle/>
          <a:p>
            <a:r>
              <a:rPr lang="en-US" altLang="ja-JP" sz="2400" dirty="0">
                <a:solidFill>
                  <a:srgbClr val="000000"/>
                </a:solidFill>
              </a:rPr>
              <a:t>2</a:t>
            </a:r>
            <a:r>
              <a:rPr lang="en-US" altLang="ja-JP" sz="2400" baseline="30000" dirty="0">
                <a:solidFill>
                  <a:srgbClr val="000000"/>
                </a:solidFill>
              </a:rPr>
              <a:t>64</a:t>
            </a:r>
            <a:r>
              <a:rPr lang="en-US" altLang="ja-JP" sz="2400" dirty="0">
                <a:solidFill>
                  <a:srgbClr val="000000"/>
                </a:solidFill>
              </a:rPr>
              <a:t>-1</a:t>
            </a:r>
            <a:endParaRPr lang="ja-JP" altLang="en-US" sz="2400" dirty="0"/>
          </a:p>
        </p:txBody>
      </p:sp>
      <p:sp>
        <p:nvSpPr>
          <p:cNvPr id="7" name="テキスト ボックス 6">
            <a:extLst>
              <a:ext uri="{FF2B5EF4-FFF2-40B4-BE49-F238E27FC236}">
                <a16:creationId xmlns:a16="http://schemas.microsoft.com/office/drawing/2014/main" id="{B7670FCD-36A3-4C9D-A453-B18B1F9C8EE2}"/>
              </a:ext>
            </a:extLst>
          </p:cNvPr>
          <p:cNvSpPr txBox="1"/>
          <p:nvPr/>
        </p:nvSpPr>
        <p:spPr>
          <a:xfrm>
            <a:off x="1850912" y="5651956"/>
            <a:ext cx="939681" cy="369332"/>
          </a:xfrm>
          <a:prstGeom prst="rect">
            <a:avLst/>
          </a:prstGeom>
          <a:noFill/>
        </p:spPr>
        <p:txBody>
          <a:bodyPr wrap="none" rtlCol="0">
            <a:spAutoFit/>
          </a:bodyPr>
          <a:lstStyle/>
          <a:p>
            <a:r>
              <a:rPr kumimoji="1" lang="ja-JP" altLang="en-US" dirty="0"/>
              <a:t>スタート</a:t>
            </a:r>
          </a:p>
        </p:txBody>
      </p:sp>
      <p:grpSp>
        <p:nvGrpSpPr>
          <p:cNvPr id="11" name="グループ化 10">
            <a:extLst>
              <a:ext uri="{FF2B5EF4-FFF2-40B4-BE49-F238E27FC236}">
                <a16:creationId xmlns:a16="http://schemas.microsoft.com/office/drawing/2014/main" id="{39F24F53-0A2D-4DC6-99B9-188CF94385DC}"/>
              </a:ext>
            </a:extLst>
          </p:cNvPr>
          <p:cNvGrpSpPr/>
          <p:nvPr/>
        </p:nvGrpSpPr>
        <p:grpSpPr>
          <a:xfrm>
            <a:off x="2329074" y="5124077"/>
            <a:ext cx="1793985" cy="897211"/>
            <a:chOff x="1240270" y="4611767"/>
            <a:chExt cx="1793985" cy="897211"/>
          </a:xfrm>
        </p:grpSpPr>
        <p:cxnSp>
          <p:nvCxnSpPr>
            <p:cNvPr id="15" name="直線矢印コネクタ 14">
              <a:extLst>
                <a:ext uri="{FF2B5EF4-FFF2-40B4-BE49-F238E27FC236}">
                  <a16:creationId xmlns:a16="http://schemas.microsoft.com/office/drawing/2014/main" id="{CFC34533-3144-4A1B-B429-3524D8996D0E}"/>
                </a:ext>
              </a:extLst>
            </p:cNvPr>
            <p:cNvCxnSpPr>
              <a:cxnSpLocks/>
            </p:cNvCxnSpPr>
            <p:nvPr/>
          </p:nvCxnSpPr>
          <p:spPr>
            <a:xfrm flipV="1">
              <a:off x="2461207" y="4861586"/>
              <a:ext cx="0" cy="287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E3DA096-660B-4977-A112-58F7853DAB66}"/>
                </a:ext>
              </a:extLst>
            </p:cNvPr>
            <p:cNvSpPr/>
            <p:nvPr/>
          </p:nvSpPr>
          <p:spPr>
            <a:xfrm>
              <a:off x="1240270" y="4611767"/>
              <a:ext cx="1224135" cy="246212"/>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9E1A49E-D2DD-4577-99B1-65141BC588A2}"/>
                </a:ext>
              </a:extLst>
            </p:cNvPr>
            <p:cNvSpPr txBox="1"/>
            <p:nvPr/>
          </p:nvSpPr>
          <p:spPr>
            <a:xfrm>
              <a:off x="1926259" y="5139646"/>
              <a:ext cx="1107996" cy="369332"/>
            </a:xfrm>
            <a:prstGeom prst="rect">
              <a:avLst/>
            </a:prstGeom>
            <a:noFill/>
          </p:spPr>
          <p:txBody>
            <a:bodyPr wrap="none" rtlCol="0">
              <a:spAutoFit/>
            </a:bodyPr>
            <a:lstStyle/>
            <a:p>
              <a:r>
                <a:rPr kumimoji="1" lang="ja-JP" altLang="en-US" dirty="0"/>
                <a:t>一旦停止</a:t>
              </a:r>
            </a:p>
          </p:txBody>
        </p:sp>
      </p:grpSp>
      <p:grpSp>
        <p:nvGrpSpPr>
          <p:cNvPr id="38" name="グループ化 37">
            <a:extLst>
              <a:ext uri="{FF2B5EF4-FFF2-40B4-BE49-F238E27FC236}">
                <a16:creationId xmlns:a16="http://schemas.microsoft.com/office/drawing/2014/main" id="{DF2EBD06-9AA8-43BC-A87E-899E46366104}"/>
              </a:ext>
            </a:extLst>
          </p:cNvPr>
          <p:cNvGrpSpPr/>
          <p:nvPr/>
        </p:nvGrpSpPr>
        <p:grpSpPr>
          <a:xfrm>
            <a:off x="3580410" y="5124077"/>
            <a:ext cx="1793985" cy="897211"/>
            <a:chOff x="1240270" y="4611767"/>
            <a:chExt cx="1793985" cy="897211"/>
          </a:xfrm>
        </p:grpSpPr>
        <p:cxnSp>
          <p:nvCxnSpPr>
            <p:cNvPr id="39" name="直線矢印コネクタ 38">
              <a:extLst>
                <a:ext uri="{FF2B5EF4-FFF2-40B4-BE49-F238E27FC236}">
                  <a16:creationId xmlns:a16="http://schemas.microsoft.com/office/drawing/2014/main" id="{8832918F-ABC0-4107-829F-B4A89A4E4DF3}"/>
                </a:ext>
              </a:extLst>
            </p:cNvPr>
            <p:cNvCxnSpPr>
              <a:cxnSpLocks/>
            </p:cNvCxnSpPr>
            <p:nvPr/>
          </p:nvCxnSpPr>
          <p:spPr>
            <a:xfrm flipV="1">
              <a:off x="2461207" y="4861586"/>
              <a:ext cx="0" cy="287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C7F0D73F-1B21-4B13-B906-707A32A1F619}"/>
                </a:ext>
              </a:extLst>
            </p:cNvPr>
            <p:cNvSpPr/>
            <p:nvPr/>
          </p:nvSpPr>
          <p:spPr>
            <a:xfrm>
              <a:off x="1240270" y="4611767"/>
              <a:ext cx="1224135" cy="246212"/>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A34CB185-061F-4A63-A3BC-B23766758967}"/>
                </a:ext>
              </a:extLst>
            </p:cNvPr>
            <p:cNvSpPr txBox="1"/>
            <p:nvPr/>
          </p:nvSpPr>
          <p:spPr>
            <a:xfrm>
              <a:off x="1926259" y="5139646"/>
              <a:ext cx="1107996" cy="369332"/>
            </a:xfrm>
            <a:prstGeom prst="rect">
              <a:avLst/>
            </a:prstGeom>
            <a:noFill/>
          </p:spPr>
          <p:txBody>
            <a:bodyPr wrap="none" rtlCol="0">
              <a:spAutoFit/>
            </a:bodyPr>
            <a:lstStyle/>
            <a:p>
              <a:r>
                <a:rPr kumimoji="1" lang="ja-JP" altLang="en-US" dirty="0"/>
                <a:t>一旦停止</a:t>
              </a:r>
            </a:p>
          </p:txBody>
        </p:sp>
      </p:grpSp>
      <p:grpSp>
        <p:nvGrpSpPr>
          <p:cNvPr id="42" name="グループ化 41">
            <a:extLst>
              <a:ext uri="{FF2B5EF4-FFF2-40B4-BE49-F238E27FC236}">
                <a16:creationId xmlns:a16="http://schemas.microsoft.com/office/drawing/2014/main" id="{988A0984-E2A9-4C97-A18F-B802F44C2631}"/>
              </a:ext>
            </a:extLst>
          </p:cNvPr>
          <p:cNvGrpSpPr/>
          <p:nvPr/>
        </p:nvGrpSpPr>
        <p:grpSpPr>
          <a:xfrm>
            <a:off x="4816248" y="5124077"/>
            <a:ext cx="1793985" cy="897211"/>
            <a:chOff x="1240270" y="4611767"/>
            <a:chExt cx="1793985" cy="897211"/>
          </a:xfrm>
        </p:grpSpPr>
        <p:cxnSp>
          <p:nvCxnSpPr>
            <p:cNvPr id="43" name="直線矢印コネクタ 42">
              <a:extLst>
                <a:ext uri="{FF2B5EF4-FFF2-40B4-BE49-F238E27FC236}">
                  <a16:creationId xmlns:a16="http://schemas.microsoft.com/office/drawing/2014/main" id="{A0D32BD0-62E3-4718-A034-6FE01B88D4A0}"/>
                </a:ext>
              </a:extLst>
            </p:cNvPr>
            <p:cNvCxnSpPr>
              <a:cxnSpLocks/>
            </p:cNvCxnSpPr>
            <p:nvPr/>
          </p:nvCxnSpPr>
          <p:spPr>
            <a:xfrm flipV="1">
              <a:off x="2461207" y="4861586"/>
              <a:ext cx="0" cy="287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6551C90E-0E5E-4FDE-8601-C1F1A3B0D405}"/>
                </a:ext>
              </a:extLst>
            </p:cNvPr>
            <p:cNvSpPr/>
            <p:nvPr/>
          </p:nvSpPr>
          <p:spPr>
            <a:xfrm>
              <a:off x="1240270" y="4611767"/>
              <a:ext cx="1224135" cy="246212"/>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17306B8D-0577-48F8-80F4-4FD0F6D41E43}"/>
                </a:ext>
              </a:extLst>
            </p:cNvPr>
            <p:cNvSpPr txBox="1"/>
            <p:nvPr/>
          </p:nvSpPr>
          <p:spPr>
            <a:xfrm>
              <a:off x="1926259" y="5139646"/>
              <a:ext cx="1107996" cy="369332"/>
            </a:xfrm>
            <a:prstGeom prst="rect">
              <a:avLst/>
            </a:prstGeom>
            <a:noFill/>
          </p:spPr>
          <p:txBody>
            <a:bodyPr wrap="none" rtlCol="0">
              <a:spAutoFit/>
            </a:bodyPr>
            <a:lstStyle/>
            <a:p>
              <a:r>
                <a:rPr kumimoji="1" lang="ja-JP" altLang="en-US" dirty="0"/>
                <a:t>一旦停止</a:t>
              </a:r>
            </a:p>
          </p:txBody>
        </p:sp>
      </p:grpSp>
      <p:sp>
        <p:nvSpPr>
          <p:cNvPr id="46" name="テキスト ボックス 45">
            <a:extLst>
              <a:ext uri="{FF2B5EF4-FFF2-40B4-BE49-F238E27FC236}">
                <a16:creationId xmlns:a16="http://schemas.microsoft.com/office/drawing/2014/main" id="{A4DD3642-E4F8-4CEA-93BC-649FC5CF0BE3}"/>
              </a:ext>
            </a:extLst>
          </p:cNvPr>
          <p:cNvSpPr txBox="1"/>
          <p:nvPr/>
        </p:nvSpPr>
        <p:spPr>
          <a:xfrm>
            <a:off x="381795" y="5056837"/>
            <a:ext cx="1467068" cy="400110"/>
          </a:xfrm>
          <a:prstGeom prst="rect">
            <a:avLst/>
          </a:prstGeom>
          <a:noFill/>
        </p:spPr>
        <p:txBody>
          <a:bodyPr wrap="none" rtlCol="0">
            <a:spAutoFit/>
          </a:bodyPr>
          <a:lstStyle/>
          <a:p>
            <a:r>
              <a:rPr kumimoji="1" lang="ja-JP" altLang="en-US" sz="2000" dirty="0"/>
              <a:t>再開始計算</a:t>
            </a:r>
          </a:p>
        </p:txBody>
      </p:sp>
    </p:spTree>
    <p:extLst>
      <p:ext uri="{BB962C8B-B14F-4D97-AF65-F5344CB8AC3E}">
        <p14:creationId xmlns:p14="http://schemas.microsoft.com/office/powerpoint/2010/main" val="35201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2" name="Rectangle 2"/>
          <p:cNvSpPr>
            <a:spLocks noGrp="1" noChangeArrowheads="1"/>
          </p:cNvSpPr>
          <p:nvPr>
            <p:ph type="title"/>
          </p:nvPr>
        </p:nvSpPr>
        <p:spPr>
          <a:xfrm>
            <a:off x="228600" y="115888"/>
            <a:ext cx="8686800" cy="1143000"/>
          </a:xfrm>
        </p:spPr>
        <p:txBody>
          <a:bodyPr/>
          <a:lstStyle/>
          <a:p>
            <a:pPr marL="342900" indent="-342900" eaLnBrk="1" hangingPunct="1"/>
            <a:r>
              <a:rPr lang="ja-JP" altLang="en-US" sz="4800">
                <a:latin typeface="Century Gothic" panose="020B0502020202020204" pitchFamily="34" charset="0"/>
              </a:rPr>
              <a:t>バッチ計算の活用</a:t>
            </a:r>
          </a:p>
        </p:txBody>
      </p:sp>
      <p:sp>
        <p:nvSpPr>
          <p:cNvPr id="117776" name="Rectangle 1039"/>
          <p:cNvSpPr>
            <a:spLocks noChangeArrowheads="1"/>
          </p:cNvSpPr>
          <p:nvPr/>
        </p:nvSpPr>
        <p:spPr bwMode="auto">
          <a:xfrm>
            <a:off x="755650" y="1125538"/>
            <a:ext cx="794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PHITS</a:t>
            </a:r>
            <a:r>
              <a:rPr lang="ja-JP" altLang="en-US" sz="2400">
                <a:solidFill>
                  <a:srgbClr val="000000"/>
                </a:solidFill>
              </a:rPr>
              <a:t>では、タリーの結果を各バッチが終了する度に出力させることができ、それを見ながらモンテカルロ計算を中断することができます。</a:t>
            </a:r>
            <a:endParaRPr lang="ja-JP" altLang="en-US" sz="2400">
              <a:solidFill>
                <a:srgbClr val="000000"/>
              </a:solidFill>
              <a:latin typeface="Arial" panose="020B0604020202020204" pitchFamily="34" charset="0"/>
            </a:endParaRPr>
          </a:p>
        </p:txBody>
      </p:sp>
      <p:sp>
        <p:nvSpPr>
          <p:cNvPr id="117777" name="テキスト ボックス 6"/>
          <p:cNvSpPr txBox="1">
            <a:spLocks noChangeArrowheads="1"/>
          </p:cNvSpPr>
          <p:nvPr/>
        </p:nvSpPr>
        <p:spPr bwMode="auto">
          <a:xfrm>
            <a:off x="1388176" y="3378652"/>
            <a:ext cx="4237057"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a:solidFill>
                  <a:srgbClr val="FF0000"/>
                </a:solidFill>
              </a:rPr>
              <a:t>440</a:t>
            </a:r>
            <a:r>
              <a:rPr lang="en-US" altLang="ja-JP" sz="1200" dirty="0"/>
              <a:t> &lt;--- Number of </a:t>
            </a:r>
            <a:r>
              <a:rPr lang="en-US" altLang="ja-JP" sz="1200"/>
              <a:t>remaining batches</a:t>
            </a:r>
          </a:p>
          <a:p>
            <a:pPr eaLnBrk="1" hangingPunct="1">
              <a:spcBef>
                <a:spcPct val="0"/>
              </a:spcBef>
              <a:buFontTx/>
              <a:buNone/>
            </a:pPr>
            <a:endParaRPr lang="en-US" altLang="ja-JP" sz="1200" dirty="0"/>
          </a:p>
          <a:p>
            <a:pPr eaLnBrk="1" hangingPunct="1">
              <a:spcBef>
                <a:spcPct val="0"/>
              </a:spcBef>
              <a:buFontTx/>
              <a:buNone/>
            </a:pPr>
            <a:r>
              <a:rPr lang="en-US" altLang="ja-JP" sz="1200" dirty="0"/>
              <a:t>-------------------------------------------------------------------------------</a:t>
            </a:r>
          </a:p>
          <a:p>
            <a:pPr eaLnBrk="1" hangingPunct="1">
              <a:spcBef>
                <a:spcPct val="0"/>
              </a:spcBef>
              <a:buFontTx/>
              <a:buNone/>
            </a:pPr>
            <a:r>
              <a:rPr lang="en-US" altLang="ja-JP" sz="1200" dirty="0"/>
              <a:t>bat[     560] </a:t>
            </a:r>
            <a:r>
              <a:rPr lang="en-US" altLang="ja-JP" sz="1200" dirty="0" err="1"/>
              <a:t>ncas</a:t>
            </a:r>
            <a:r>
              <a:rPr lang="en-US" altLang="ja-JP" sz="1200" dirty="0"/>
              <a:t> =            560. : </a:t>
            </a:r>
            <a:r>
              <a:rPr lang="en-US" altLang="ja-JP" sz="1200" dirty="0" err="1"/>
              <a:t>rijk</a:t>
            </a:r>
            <a:r>
              <a:rPr lang="en-US" altLang="ja-JP" sz="1200" dirty="0"/>
              <a:t>    = 151264979546685.</a:t>
            </a:r>
          </a:p>
          <a:p>
            <a:pPr eaLnBrk="1" hangingPunct="1">
              <a:spcBef>
                <a:spcPct val="0"/>
              </a:spcBef>
              <a:buFontTx/>
              <a:buNone/>
            </a:pPr>
            <a:r>
              <a:rPr lang="en-US" altLang="ja-JP" sz="1200" dirty="0"/>
              <a:t>       low neutron =              0. : </a:t>
            </a:r>
            <a:r>
              <a:rPr lang="en-US" altLang="ja-JP" sz="1200" dirty="0" err="1"/>
              <a:t>ncall</a:t>
            </a:r>
            <a:r>
              <a:rPr lang="en-US" altLang="ja-JP" sz="1200" dirty="0"/>
              <a:t>/s =  4.000000000E+00</a:t>
            </a:r>
          </a:p>
          <a:p>
            <a:pPr eaLnBrk="1" hangingPunct="1">
              <a:spcBef>
                <a:spcPct val="0"/>
              </a:spcBef>
              <a:buFontTx/>
              <a:buNone/>
            </a:pPr>
            <a:r>
              <a:rPr lang="en-US" altLang="ja-JP" sz="1200" dirty="0"/>
              <a:t>          </a:t>
            </a:r>
            <a:r>
              <a:rPr lang="en-US" altLang="ja-JP" sz="1200" dirty="0" err="1"/>
              <a:t>cpu</a:t>
            </a:r>
            <a:r>
              <a:rPr lang="en-US" altLang="ja-JP" sz="1200" dirty="0"/>
              <a:t> time =   0.288 s.</a:t>
            </a:r>
          </a:p>
          <a:p>
            <a:pPr eaLnBrk="1" hangingPunct="1">
              <a:spcBef>
                <a:spcPct val="0"/>
              </a:spcBef>
              <a:buFontTx/>
              <a:buNone/>
            </a:pPr>
            <a:endParaRPr lang="en-US" altLang="ja-JP" sz="1200" dirty="0"/>
          </a:p>
          <a:p>
            <a:pPr eaLnBrk="1" hangingPunct="1">
              <a:spcBef>
                <a:spcPct val="0"/>
              </a:spcBef>
              <a:buFontTx/>
              <a:buNone/>
            </a:pPr>
            <a:r>
              <a:rPr lang="en-US" altLang="ja-JP" sz="1200" dirty="0"/>
              <a:t> date = 2012-05-02</a:t>
            </a:r>
          </a:p>
          <a:p>
            <a:pPr eaLnBrk="1" hangingPunct="1">
              <a:spcBef>
                <a:spcPct val="0"/>
              </a:spcBef>
              <a:buFontTx/>
              <a:buNone/>
            </a:pPr>
            <a:r>
              <a:rPr lang="en-US" altLang="ja-JP" sz="1200" dirty="0"/>
              <a:t> time = 15h 08m 25</a:t>
            </a:r>
          </a:p>
        </p:txBody>
      </p:sp>
      <p:cxnSp>
        <p:nvCxnSpPr>
          <p:cNvPr id="21" name="直線コネクタ 20"/>
          <p:cNvCxnSpPr/>
          <p:nvPr/>
        </p:nvCxnSpPr>
        <p:spPr>
          <a:xfrm>
            <a:off x="1410401" y="3616777"/>
            <a:ext cx="3382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7779" name="テキスト ボックス 22"/>
          <p:cNvSpPr txBox="1">
            <a:spLocks noChangeArrowheads="1"/>
          </p:cNvSpPr>
          <p:nvPr/>
        </p:nvSpPr>
        <p:spPr bwMode="auto">
          <a:xfrm>
            <a:off x="3933020" y="3240018"/>
            <a:ext cx="4800394" cy="1200329"/>
          </a:xfrm>
          <a:prstGeom prst="rect">
            <a:avLst/>
          </a:prstGeom>
          <a:solidFill>
            <a:schemeClr val="bg1"/>
          </a:solidFill>
          <a:ln w="25400">
            <a:solidFill>
              <a:srgbClr val="0000FF"/>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t>最初の数字は残りバッチ数。この数字を書き換えることにより、残りのバッチ数を減らすこと</a:t>
            </a:r>
            <a:r>
              <a:rPr lang="ja-JP" altLang="en-US" sz="1800"/>
              <a:t>ができる。</a:t>
            </a:r>
            <a:r>
              <a:rPr lang="ja-JP" altLang="en-US" sz="1800" dirty="0"/>
              <a:t>例えば、</a:t>
            </a:r>
            <a:r>
              <a:rPr lang="en-US" altLang="ja-JP" sz="1800" dirty="0"/>
              <a:t>0</a:t>
            </a:r>
            <a:r>
              <a:rPr lang="ja-JP" altLang="en-US" sz="1800" dirty="0"/>
              <a:t>に書き換え保存すると、その時のバッチを最後に計算をやめる。</a:t>
            </a:r>
          </a:p>
        </p:txBody>
      </p:sp>
      <p:sp>
        <p:nvSpPr>
          <p:cNvPr id="117780" name="Text Box 1030"/>
          <p:cNvSpPr txBox="1">
            <a:spLocks noChangeArrowheads="1"/>
          </p:cNvSpPr>
          <p:nvPr/>
        </p:nvSpPr>
        <p:spPr bwMode="auto">
          <a:xfrm>
            <a:off x="1035751" y="2957964"/>
            <a:ext cx="1146175" cy="369888"/>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solidFill>
                  <a:srgbClr val="000000"/>
                </a:solidFill>
                <a:latin typeface="Tahoma" panose="020B0604030504040204" pitchFamily="34" charset="0"/>
              </a:rPr>
              <a:t>batch.out</a:t>
            </a:r>
            <a:endParaRPr lang="en-US" altLang="ja-JP" sz="1800" dirty="0">
              <a:solidFill>
                <a:srgbClr val="000000"/>
              </a:solidFill>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146300"/>
            <a:ext cx="4117975" cy="181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741738"/>
            <a:ext cx="4119563" cy="18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6" name="Rectangle 2"/>
          <p:cNvSpPr>
            <a:spLocks noGrp="1" noChangeArrowheads="1"/>
          </p:cNvSpPr>
          <p:nvPr>
            <p:ph type="title"/>
          </p:nvPr>
        </p:nvSpPr>
        <p:spPr>
          <a:xfrm>
            <a:off x="1939925" y="115888"/>
            <a:ext cx="5080000" cy="896937"/>
          </a:xfrm>
        </p:spPr>
        <p:txBody>
          <a:bodyPr/>
          <a:lstStyle/>
          <a:p>
            <a:pPr eaLnBrk="1" hangingPunct="1"/>
            <a:r>
              <a:rPr lang="ja-JP" altLang="en-US" sz="4800">
                <a:latin typeface="Century Gothic" panose="020B0502020202020204" pitchFamily="34" charset="0"/>
              </a:rPr>
              <a:t>本実習の目標</a:t>
            </a:r>
          </a:p>
        </p:txBody>
      </p:sp>
      <p:sp>
        <p:nvSpPr>
          <p:cNvPr id="79880" name="Rectangle 8"/>
          <p:cNvSpPr txBox="1">
            <a:spLocks noChangeArrowheads="1"/>
          </p:cNvSpPr>
          <p:nvPr/>
        </p:nvSpPr>
        <p:spPr bwMode="auto">
          <a:xfrm>
            <a:off x="395288" y="981075"/>
            <a:ext cx="8477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800">
                <a:solidFill>
                  <a:srgbClr val="000000"/>
                </a:solidFill>
                <a:latin typeface="Century" panose="02040604050505020304" pitchFamily="18" charset="0"/>
              </a:rPr>
              <a:t>PHITS</a:t>
            </a:r>
            <a:r>
              <a:rPr lang="ja-JP" altLang="en-US" sz="2800">
                <a:solidFill>
                  <a:srgbClr val="000000"/>
                </a:solidFill>
                <a:latin typeface="Century" panose="02040604050505020304" pitchFamily="18" charset="0"/>
              </a:rPr>
              <a:t>の便利な機能を活用し，統計量や物理モデルを変化させ，最適な計算結果が得られるようになる</a:t>
            </a:r>
            <a:endParaRPr lang="en-US" altLang="ja-JP" sz="2800">
              <a:solidFill>
                <a:srgbClr val="000000"/>
              </a:solidFill>
              <a:latin typeface="Century" panose="02040604050505020304" pitchFamily="18" charset="0"/>
            </a:endParaRPr>
          </a:p>
        </p:txBody>
      </p:sp>
      <p:sp>
        <p:nvSpPr>
          <p:cNvPr id="79881" name="テキスト ボックス 2"/>
          <p:cNvSpPr txBox="1">
            <a:spLocks noChangeArrowheads="1"/>
          </p:cNvSpPr>
          <p:nvPr/>
        </p:nvSpPr>
        <p:spPr bwMode="auto">
          <a:xfrm>
            <a:off x="598488" y="5589588"/>
            <a:ext cx="3408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宿題体系における初期設定での</a:t>
            </a:r>
            <a:endParaRPr lang="en-US" altLang="ja-JP" sz="1800">
              <a:solidFill>
                <a:srgbClr val="000000"/>
              </a:solidFill>
            </a:endParaRPr>
          </a:p>
          <a:p>
            <a:pPr eaLnBrk="1" hangingPunct="1">
              <a:spcBef>
                <a:spcPct val="0"/>
              </a:spcBef>
              <a:buFontTx/>
              <a:buNone/>
            </a:pPr>
            <a:r>
              <a:rPr lang="ja-JP" altLang="en-US" sz="1800">
                <a:solidFill>
                  <a:srgbClr val="000000"/>
                </a:solidFill>
              </a:rPr>
              <a:t>陽子（上）・中性子（下）フルエンス</a:t>
            </a:r>
          </a:p>
        </p:txBody>
      </p:sp>
      <p:sp>
        <p:nvSpPr>
          <p:cNvPr id="79882" name="テキスト ボックス 16"/>
          <p:cNvSpPr txBox="1">
            <a:spLocks noChangeArrowheads="1"/>
          </p:cNvSpPr>
          <p:nvPr/>
        </p:nvSpPr>
        <p:spPr bwMode="auto">
          <a:xfrm>
            <a:off x="4994275" y="5580063"/>
            <a:ext cx="411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ヒストリー数や物理モデルを適切に設定した陽子（上）・中性子（下）フルエンス</a:t>
            </a:r>
            <a:endParaRPr lang="en-US" altLang="ja-JP" sz="1800">
              <a:solidFill>
                <a:srgbClr val="000000"/>
              </a:solidFill>
            </a:endParaRPr>
          </a:p>
        </p:txBody>
      </p:sp>
      <p:sp>
        <p:nvSpPr>
          <p:cNvPr id="2" name="右矢印 1"/>
          <p:cNvSpPr/>
          <p:nvPr/>
        </p:nvSpPr>
        <p:spPr>
          <a:xfrm>
            <a:off x="4327525" y="3344863"/>
            <a:ext cx="617538" cy="792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7988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2146300"/>
            <a:ext cx="39735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3751263"/>
            <a:ext cx="397351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31"/>
          <p:cNvSpPr txBox="1">
            <a:spLocks noChangeArrowheads="1"/>
          </p:cNvSpPr>
          <p:nvPr/>
        </p:nvSpPr>
        <p:spPr bwMode="auto">
          <a:xfrm>
            <a:off x="250825" y="2327274"/>
            <a:ext cx="2212975" cy="2038351"/>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i t l e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   icntl = 14</a:t>
            </a:r>
          </a:p>
          <a:p>
            <a:pPr eaLnBrk="1" hangingPunct="1">
              <a:spcBef>
                <a:spcPct val="0"/>
              </a:spcBef>
              <a:buFontTx/>
              <a:buNone/>
            </a:pPr>
            <a:r>
              <a:rPr lang="pt-BR" altLang="ja-JP" sz="1400" dirty="0">
                <a:solidFill>
                  <a:srgbClr val="000000"/>
                </a:solidFill>
                <a:latin typeface="Tahoma" panose="020B0604030504040204" pitchFamily="34" charset="0"/>
              </a:rPr>
              <a:t>   maxcas = 10000</a:t>
            </a:r>
          </a:p>
          <a:p>
            <a:pPr eaLnBrk="1" hangingPunct="1">
              <a:spcBef>
                <a:spcPct val="0"/>
              </a:spcBef>
              <a:buFontTx/>
              <a:buNone/>
            </a:pPr>
            <a:r>
              <a:rPr lang="pt-BR" altLang="ja-JP" sz="1400" dirty="0">
                <a:solidFill>
                  <a:srgbClr val="000000"/>
                </a:solidFill>
                <a:latin typeface="Tahoma" panose="020B0604030504040204" pitchFamily="34" charset="0"/>
              </a:rPr>
              <a:t>  maxbch = </a:t>
            </a:r>
            <a:r>
              <a:rPr lang="pt-BR" altLang="ja-JP" sz="1400" dirty="0">
                <a:solidFill>
                  <a:srgbClr val="FF0000"/>
                </a:solidFill>
                <a:latin typeface="Tahoma" panose="020B0604030504040204" pitchFamily="34" charset="0"/>
              </a:rPr>
              <a:t>1000</a:t>
            </a:r>
          </a:p>
          <a:p>
            <a:pPr eaLnBrk="1" hangingPunct="1">
              <a:spcBef>
                <a:spcPct val="0"/>
              </a:spcBef>
              <a:buFontTx/>
              <a:buNone/>
            </a:pPr>
            <a:r>
              <a:rPr lang="pt-BR" altLang="ja-JP" sz="1400" dirty="0">
                <a:latin typeface="Tahoma" panose="020B0604030504040204" pitchFamily="34" charset="0"/>
              </a:rPr>
              <a:t> file(1)  = c:/phits</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file(6) = phits.out</a:t>
            </a:r>
          </a:p>
          <a:p>
            <a:pPr eaLnBrk="1" hangingPunct="1">
              <a:spcBef>
                <a:spcPct val="0"/>
              </a:spcBef>
              <a:buFontTx/>
              <a:buNone/>
            </a:pPr>
            <a:r>
              <a:rPr lang="pt-BR" altLang="ja-JP" sz="1400" dirty="0">
                <a:solidFill>
                  <a:srgbClr val="000000"/>
                </a:solidFill>
                <a:latin typeface="Tahoma" panose="020B0604030504040204" pitchFamily="34" charset="0"/>
              </a:rPr>
              <a:t> </a:t>
            </a:r>
            <a:r>
              <a:rPr lang="pt-BR" altLang="ja-JP" sz="1400" dirty="0">
                <a:solidFill>
                  <a:srgbClr val="FF0000"/>
                </a:solidFill>
                <a:latin typeface="Tahoma" panose="020B0604030504040204" pitchFamily="34" charset="0"/>
              </a:rPr>
              <a:t>$</a:t>
            </a:r>
            <a:r>
              <a:rPr lang="pt-BR" altLang="ja-JP" sz="1400" dirty="0">
                <a:solidFill>
                  <a:srgbClr val="000000"/>
                </a:solidFill>
                <a:latin typeface="Tahoma" panose="020B0604030504040204" pitchFamily="34" charset="0"/>
              </a:rPr>
              <a:t> istdev = -1</a:t>
            </a:r>
          </a:p>
          <a:p>
            <a:pPr eaLnBrk="1" hangingPunct="1">
              <a:spcBef>
                <a:spcPct val="0"/>
              </a:spcBef>
              <a:buFontTx/>
              <a:buNone/>
            </a:pPr>
            <a:endParaRPr lang="pt-BR" altLang="ja-JP" sz="1400" dirty="0">
              <a:solidFill>
                <a:srgbClr val="000000"/>
              </a:solidFill>
              <a:latin typeface="Tahoma" panose="020B0604030504040204" pitchFamily="34" charset="0"/>
            </a:endParaRPr>
          </a:p>
        </p:txBody>
      </p:sp>
      <p:sp>
        <p:nvSpPr>
          <p:cNvPr id="118790" name="Text Box 1030"/>
          <p:cNvSpPr txBox="1">
            <a:spLocks noChangeArrowheads="1"/>
          </p:cNvSpPr>
          <p:nvPr/>
        </p:nvSpPr>
        <p:spPr bwMode="auto">
          <a:xfrm>
            <a:off x="239713" y="1484313"/>
            <a:ext cx="140017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18791" name="テキスト ボックス 22"/>
          <p:cNvSpPr txBox="1">
            <a:spLocks noChangeArrowheads="1"/>
          </p:cNvSpPr>
          <p:nvPr/>
        </p:nvSpPr>
        <p:spPr bwMode="auto">
          <a:xfrm>
            <a:off x="2747963" y="1352550"/>
            <a:ext cx="6396037" cy="1631216"/>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000" dirty="0" err="1">
                <a:solidFill>
                  <a:srgbClr val="000000"/>
                </a:solidFill>
              </a:rPr>
              <a:t>istdev</a:t>
            </a:r>
            <a:r>
              <a:rPr lang="ja-JP" altLang="en-US" sz="2000" dirty="0">
                <a:solidFill>
                  <a:srgbClr val="000000"/>
                </a:solidFill>
              </a:rPr>
              <a:t>の行は</a:t>
            </a:r>
            <a:r>
              <a:rPr lang="en-US" altLang="ja-JP" sz="2000" dirty="0">
                <a:solidFill>
                  <a:srgbClr val="000000"/>
                </a:solidFill>
              </a:rPr>
              <a:t>$</a:t>
            </a:r>
            <a:r>
              <a:rPr lang="ja-JP" altLang="en-US" sz="2000" dirty="0">
                <a:solidFill>
                  <a:srgbClr val="000000"/>
                </a:solidFill>
              </a:rPr>
              <a:t>マークでコメントアウト（再開始計算は行わない）</a:t>
            </a:r>
            <a:endParaRPr lang="en-US" altLang="ja-JP" sz="2000" dirty="0">
              <a:solidFill>
                <a:srgbClr val="000000"/>
              </a:solidFill>
            </a:endParaRPr>
          </a:p>
          <a:p>
            <a:pPr eaLnBrk="1" hangingPunct="1">
              <a:spcBef>
                <a:spcPct val="0"/>
              </a:spcBef>
            </a:pPr>
            <a:r>
              <a:rPr lang="en-US" altLang="ja-JP" sz="2000" dirty="0" err="1">
                <a:solidFill>
                  <a:srgbClr val="000000"/>
                </a:solidFill>
              </a:rPr>
              <a:t>maxbch</a:t>
            </a:r>
            <a:r>
              <a:rPr lang="ja-JP" altLang="en-US" sz="2000" dirty="0">
                <a:solidFill>
                  <a:srgbClr val="000000"/>
                </a:solidFill>
              </a:rPr>
              <a:t>を</a:t>
            </a:r>
            <a:r>
              <a:rPr lang="en-US" altLang="ja-JP" sz="2000" dirty="0">
                <a:solidFill>
                  <a:srgbClr val="000000"/>
                </a:solidFill>
              </a:rPr>
              <a:t>1000</a:t>
            </a:r>
            <a:r>
              <a:rPr lang="ja-JP" altLang="en-US" sz="2000" dirty="0">
                <a:solidFill>
                  <a:srgbClr val="000000"/>
                </a:solidFill>
              </a:rPr>
              <a:t>に増やして長時間の計算を実行</a:t>
            </a:r>
            <a:endParaRPr lang="en-US" altLang="ja-JP" sz="2000" dirty="0">
              <a:solidFill>
                <a:srgbClr val="000000"/>
              </a:solidFill>
            </a:endParaRPr>
          </a:p>
          <a:p>
            <a:pPr eaLnBrk="1" hangingPunct="1">
              <a:spcBef>
                <a:spcPct val="0"/>
              </a:spcBef>
            </a:pPr>
            <a:r>
              <a:rPr lang="en-US" altLang="ja-JP" sz="2000" dirty="0" err="1">
                <a:solidFill>
                  <a:srgbClr val="000000"/>
                </a:solidFill>
              </a:rPr>
              <a:t>volume.out</a:t>
            </a:r>
            <a:r>
              <a:rPr lang="ja-JP" altLang="en-US" sz="2000" dirty="0">
                <a:solidFill>
                  <a:srgbClr val="000000"/>
                </a:solidFill>
              </a:rPr>
              <a:t>を開いて結果が更新されていることを確認</a:t>
            </a:r>
            <a:endParaRPr lang="en-US" altLang="ja-JP" sz="2000" dirty="0">
              <a:solidFill>
                <a:srgbClr val="000000"/>
              </a:solidFill>
            </a:endParaRPr>
          </a:p>
          <a:p>
            <a:pPr eaLnBrk="1" hangingPunct="1">
              <a:spcBef>
                <a:spcPct val="0"/>
              </a:spcBef>
            </a:pPr>
            <a:r>
              <a:rPr lang="en-US" altLang="ja-JP" sz="2000" dirty="0" err="1">
                <a:solidFill>
                  <a:srgbClr val="000000"/>
                </a:solidFill>
              </a:rPr>
              <a:t>batch.out</a:t>
            </a:r>
            <a:r>
              <a:rPr lang="ja-JP" altLang="en-US" sz="2000" dirty="0">
                <a:solidFill>
                  <a:srgbClr val="000000"/>
                </a:solidFill>
              </a:rPr>
              <a:t>を開いて</a:t>
            </a:r>
            <a:r>
              <a:rPr lang="en-US" altLang="ja-JP" sz="2000" dirty="0">
                <a:solidFill>
                  <a:srgbClr val="000000"/>
                </a:solidFill>
              </a:rPr>
              <a:t>1</a:t>
            </a:r>
            <a:r>
              <a:rPr lang="ja-JP" altLang="en-US" sz="2000" dirty="0">
                <a:solidFill>
                  <a:srgbClr val="000000"/>
                </a:solidFill>
              </a:rPr>
              <a:t>行目を</a:t>
            </a:r>
            <a:r>
              <a:rPr lang="en-US" altLang="ja-JP" sz="2000" dirty="0">
                <a:solidFill>
                  <a:srgbClr val="000000"/>
                </a:solidFill>
              </a:rPr>
              <a:t>0</a:t>
            </a:r>
            <a:r>
              <a:rPr lang="ja-JP" altLang="en-US" sz="2000" dirty="0">
                <a:solidFill>
                  <a:srgbClr val="000000"/>
                </a:solidFill>
              </a:rPr>
              <a:t>として計算を中断</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4</a:t>
            </a:r>
            <a:endParaRPr lang="ja-JP" altLang="en-US" sz="4800" kern="0" dirty="0">
              <a:latin typeface="Century Gothic" pitchFamily="34" charset="0"/>
            </a:endParaRPr>
          </a:p>
        </p:txBody>
      </p:sp>
      <p:sp>
        <p:nvSpPr>
          <p:cNvPr id="24" name="テキスト ボックス 23"/>
          <p:cNvSpPr txBox="1">
            <a:spLocks noChangeArrowheads="1"/>
          </p:cNvSpPr>
          <p:nvPr/>
        </p:nvSpPr>
        <p:spPr bwMode="auto">
          <a:xfrm>
            <a:off x="1851025" y="742950"/>
            <a:ext cx="6302375"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000000"/>
                </a:solidFill>
                <a:latin typeface="+mn-lt"/>
              </a:rPr>
              <a:t>batch.out</a:t>
            </a:r>
            <a:r>
              <a:rPr lang="ja-JP" altLang="en-US" sz="2400" dirty="0">
                <a:solidFill>
                  <a:srgbClr val="000000"/>
                </a:solidFill>
                <a:latin typeface="+mn-lt"/>
              </a:rPr>
              <a:t>を使って、計算を中断させてみましょう</a:t>
            </a:r>
            <a:endParaRPr lang="en-US" altLang="ja-JP" sz="2400" dirty="0">
              <a:solidFill>
                <a:srgbClr val="000000"/>
              </a:solidFill>
              <a:latin typeface="+mn-lt"/>
            </a:endParaRPr>
          </a:p>
        </p:txBody>
      </p:sp>
      <p:cxnSp>
        <p:nvCxnSpPr>
          <p:cNvPr id="30" name="直線コネクタ 29"/>
          <p:cNvCxnSpPr/>
          <p:nvPr/>
        </p:nvCxnSpPr>
        <p:spPr>
          <a:xfrm>
            <a:off x="477838" y="3643313"/>
            <a:ext cx="1282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52425" y="4291013"/>
            <a:ext cx="10588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8797" name="テキスト ボックス 1"/>
          <p:cNvSpPr txBox="1">
            <a:spLocks noChangeArrowheads="1"/>
          </p:cNvSpPr>
          <p:nvPr/>
        </p:nvSpPr>
        <p:spPr bwMode="auto">
          <a:xfrm>
            <a:off x="110393" y="5291872"/>
            <a:ext cx="8923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dirty="0"/>
              <a:t>注意：いくつかのエディタ（</a:t>
            </a:r>
            <a:r>
              <a:rPr lang="en-US" altLang="ja-JP" sz="1600" dirty="0"/>
              <a:t>Sakura</a:t>
            </a:r>
            <a:r>
              <a:rPr lang="ja-JP" altLang="en-US" sz="1600" dirty="0"/>
              <a:t>エディタや</a:t>
            </a:r>
            <a:r>
              <a:rPr lang="en-US" altLang="ja-JP" sz="1600" dirty="0" err="1"/>
              <a:t>CotEditor</a:t>
            </a:r>
            <a:r>
              <a:rPr lang="ja-JP" altLang="en-US" sz="1600" dirty="0"/>
              <a:t>など）は，ファイルを占有したり自動更新してしまうため，</a:t>
            </a:r>
            <a:r>
              <a:rPr lang="en-US" altLang="ja-JP" sz="1600" dirty="0" err="1"/>
              <a:t>batch.out</a:t>
            </a:r>
            <a:r>
              <a:rPr lang="ja-JP" altLang="en-US" sz="1600" dirty="0"/>
              <a:t>をうまく修正できない可能性があります。その場合は，標</a:t>
            </a:r>
            <a:r>
              <a:rPr lang="ja-JP" altLang="en-US" sz="1600"/>
              <a:t>準エディタ（ノートパッド </a:t>
            </a:r>
            <a:r>
              <a:rPr lang="en-US" altLang="ja-JP" sz="1600" dirty="0"/>
              <a:t>for</a:t>
            </a:r>
            <a:r>
              <a:rPr lang="ja-JP" altLang="en-US" sz="1600" dirty="0"/>
              <a:t>　</a:t>
            </a:r>
            <a:r>
              <a:rPr lang="en-US" altLang="ja-JP" sz="1600" dirty="0"/>
              <a:t>Windows</a:t>
            </a:r>
            <a:r>
              <a:rPr lang="ja-JP" altLang="en-US" sz="1600" dirty="0"/>
              <a:t>、テキストエディット* </a:t>
            </a:r>
            <a:r>
              <a:rPr lang="en-US" altLang="ja-JP" sz="1600" dirty="0"/>
              <a:t>for Mac</a:t>
            </a:r>
            <a:r>
              <a:rPr lang="ja-JP" altLang="en-US" sz="1600" dirty="0"/>
              <a:t>）を使って編集して下さい。</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4950" y="2924944"/>
            <a:ext cx="581818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2817813" y="4358456"/>
            <a:ext cx="3073400" cy="44767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6" name="正方形/長方形 15"/>
          <p:cNvSpPr>
            <a:spLocks noChangeArrowheads="1"/>
          </p:cNvSpPr>
          <p:nvPr/>
        </p:nvSpPr>
        <p:spPr bwMode="auto">
          <a:xfrm>
            <a:off x="3419475" y="4834706"/>
            <a:ext cx="452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err="1">
                <a:solidFill>
                  <a:schemeClr val="accent2"/>
                </a:solidFill>
              </a:rPr>
              <a:t>batch.out</a:t>
            </a:r>
            <a:r>
              <a:rPr lang="ja-JP" altLang="en-US" sz="2000" dirty="0">
                <a:solidFill>
                  <a:schemeClr val="accent2"/>
                </a:solidFill>
              </a:rPr>
              <a:t>を用いて計算を終了させた場合</a:t>
            </a:r>
            <a:endParaRPr lang="en-US" altLang="ja-JP" sz="2000" dirty="0">
              <a:solidFill>
                <a:schemeClr val="accent2"/>
              </a:solidFill>
            </a:endParaRPr>
          </a:p>
        </p:txBody>
      </p:sp>
      <p:sp>
        <p:nvSpPr>
          <p:cNvPr id="20" name="テキスト ボックス 19">
            <a:extLst>
              <a:ext uri="{FF2B5EF4-FFF2-40B4-BE49-F238E27FC236}">
                <a16:creationId xmlns:a16="http://schemas.microsoft.com/office/drawing/2014/main" id="{5EE7113B-CB8A-4FF9-92E3-DEA274E40292}"/>
              </a:ext>
            </a:extLst>
          </p:cNvPr>
          <p:cNvSpPr txBox="1"/>
          <p:nvPr/>
        </p:nvSpPr>
        <p:spPr>
          <a:xfrm>
            <a:off x="2208957" y="6366202"/>
            <a:ext cx="5944443" cy="523220"/>
          </a:xfrm>
          <a:prstGeom prst="rect">
            <a:avLst/>
          </a:prstGeom>
          <a:noFill/>
        </p:spPr>
        <p:txBody>
          <a:bodyPr wrap="square">
            <a:spAutoFit/>
          </a:bodyPr>
          <a:lstStyle/>
          <a:p>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Mac</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の場合、</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batch.out</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のアイコンをコントロールキーを押しながらクリックして，「このアプリケーションで開く」から「テキストエディット」を選択</a:t>
            </a:r>
            <a:endParaRPr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031"/>
          <p:cNvSpPr txBox="1">
            <a:spLocks noChangeArrowheads="1"/>
          </p:cNvSpPr>
          <p:nvPr/>
        </p:nvSpPr>
        <p:spPr bwMode="auto">
          <a:xfrm>
            <a:off x="409476" y="2187576"/>
            <a:ext cx="2787650" cy="383371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   icntl = 14</a:t>
            </a:r>
          </a:p>
          <a:p>
            <a:pPr eaLnBrk="1" hangingPunct="1">
              <a:spcBef>
                <a:spcPct val="0"/>
              </a:spcBef>
              <a:buFontTx/>
              <a:buNone/>
            </a:pPr>
            <a:r>
              <a:rPr lang="pt-BR" altLang="ja-JP" sz="1400" dirty="0">
                <a:latin typeface="Tahoma" panose="020B0604030504040204" pitchFamily="34" charset="0"/>
              </a:rPr>
              <a:t>  maxcas = 10000</a:t>
            </a:r>
          </a:p>
          <a:p>
            <a:pPr eaLnBrk="1" hangingPunct="1">
              <a:spcBef>
                <a:spcPct val="0"/>
              </a:spcBef>
              <a:buFontTx/>
              <a:buNone/>
            </a:pPr>
            <a:r>
              <a:rPr lang="pt-BR" altLang="ja-JP" sz="1400" dirty="0">
                <a:latin typeface="Tahoma" panose="020B0604030504040204" pitchFamily="34" charset="0"/>
              </a:rPr>
              <a:t>  maxbch = 1000</a:t>
            </a:r>
          </a:p>
          <a:p>
            <a:pPr eaLnBrk="1" hangingPunct="1">
              <a:spcBef>
                <a:spcPct val="0"/>
              </a:spcBef>
              <a:buFontTx/>
              <a:buNone/>
            </a:pPr>
            <a:r>
              <a:rPr lang="en-US" altLang="ja-JP" sz="1400" dirty="0">
                <a:solidFill>
                  <a:srgbClr val="000000"/>
                </a:solidFill>
                <a:latin typeface="Tahoma" panose="020B0604030504040204" pitchFamily="34" charset="0"/>
              </a:rPr>
              <a:t>…</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T - V o l u m e ]</a:t>
            </a:r>
          </a:p>
          <a:p>
            <a:pPr eaLnBrk="1" hangingPunct="1">
              <a:spcBef>
                <a:spcPct val="0"/>
              </a:spcBef>
              <a:buFontTx/>
              <a:buNone/>
            </a:pPr>
            <a:r>
              <a:rPr lang="pt-BR" altLang="ja-JP" sz="1400" dirty="0">
                <a:solidFill>
                  <a:srgbClr val="000000"/>
                </a:solidFill>
                <a:latin typeface="Tahoma" panose="020B0604030504040204" pitchFamily="34" charset="0"/>
              </a:rPr>
              <a:t>     mesh =  reg</a:t>
            </a:r>
          </a:p>
          <a:p>
            <a:pPr eaLnBrk="1" hangingPunct="1">
              <a:spcBef>
                <a:spcPct val="0"/>
              </a:spcBef>
              <a:buFontTx/>
              <a:buNone/>
            </a:pPr>
            <a:r>
              <a:rPr lang="pt-BR" altLang="ja-JP" sz="1400" dirty="0">
                <a:solidFill>
                  <a:srgbClr val="000000"/>
                </a:solidFill>
                <a:latin typeface="Tahoma" panose="020B0604030504040204" pitchFamily="34" charset="0"/>
              </a:rPr>
              <a:t>     reg = 101 102 103 104 105</a:t>
            </a:r>
          </a:p>
          <a:p>
            <a:pPr eaLnBrk="1" hangingPunct="1">
              <a:spcBef>
                <a:spcPct val="0"/>
              </a:spcBef>
              <a:buFontTx/>
              <a:buNone/>
            </a:pPr>
            <a:r>
              <a:rPr lang="pt-BR" altLang="ja-JP" sz="1400" dirty="0">
                <a:solidFill>
                  <a:srgbClr val="000000"/>
                </a:solidFill>
                <a:latin typeface="Tahoma" panose="020B0604030504040204" pitchFamily="34" charset="0"/>
              </a:rPr>
              <a:t>     file = volume.out </a:t>
            </a:r>
          </a:p>
          <a:p>
            <a:pPr eaLnBrk="1" hangingPunct="1">
              <a:spcBef>
                <a:spcPct val="0"/>
              </a:spcBef>
              <a:buFontTx/>
              <a:buNone/>
            </a:pPr>
            <a:r>
              <a:rPr lang="pt-BR" altLang="ja-JP" sz="1400" dirty="0">
                <a:solidFill>
                  <a:srgbClr val="000000"/>
                </a:solidFill>
                <a:latin typeface="Tahoma" panose="020B0604030504040204" pitchFamily="34" charset="0"/>
              </a:rPr>
              <a:t>     s-type =    2</a:t>
            </a:r>
          </a:p>
          <a:p>
            <a:pPr eaLnBrk="1" hangingPunct="1">
              <a:spcBef>
                <a:spcPct val="0"/>
              </a:spcBef>
              <a:buFontTx/>
              <a:buNone/>
            </a:pPr>
            <a:r>
              <a:rPr lang="pt-BR" altLang="ja-JP" sz="1400" dirty="0">
                <a:solidFill>
                  <a:srgbClr val="000000"/>
                </a:solidFill>
                <a:latin typeface="Tahoma" panose="020B0604030504040204" pitchFamily="34" charset="0"/>
              </a:rPr>
              <a:t>     x0 = -c1 </a:t>
            </a:r>
          </a:p>
          <a:p>
            <a:pPr eaLnBrk="1" hangingPunct="1">
              <a:spcBef>
                <a:spcPct val="0"/>
              </a:spcBef>
              <a:buFontTx/>
              <a:buNone/>
            </a:pPr>
            <a:r>
              <a:rPr lang="pt-BR" altLang="ja-JP" sz="1400" dirty="0">
                <a:solidFill>
                  <a:srgbClr val="000000"/>
                </a:solidFill>
                <a:latin typeface="Tahoma" panose="020B0604030504040204" pitchFamily="34" charset="0"/>
              </a:rPr>
              <a:t>     x1 =  c1</a:t>
            </a:r>
          </a:p>
          <a:p>
            <a:pPr eaLnBrk="1" hangingPunct="1">
              <a:spcBef>
                <a:spcPct val="0"/>
              </a:spcBef>
              <a:buFontTx/>
              <a:buNone/>
            </a:pPr>
            <a:r>
              <a:rPr lang="pt-BR" altLang="ja-JP" sz="1400" dirty="0">
                <a:solidFill>
                  <a:srgbClr val="000000"/>
                </a:solidFill>
                <a:latin typeface="Tahoma" panose="020B0604030504040204" pitchFamily="34" charset="0"/>
              </a:rPr>
              <a:t>     y0 = -c1</a:t>
            </a:r>
          </a:p>
          <a:p>
            <a:pPr eaLnBrk="1" hangingPunct="1">
              <a:spcBef>
                <a:spcPct val="0"/>
              </a:spcBef>
              <a:buFontTx/>
              <a:buNone/>
            </a:pPr>
            <a:r>
              <a:rPr lang="pt-BR" altLang="ja-JP" sz="1400" dirty="0">
                <a:solidFill>
                  <a:srgbClr val="000000"/>
                </a:solidFill>
                <a:latin typeface="Tahoma" panose="020B0604030504040204" pitchFamily="34" charset="0"/>
              </a:rPr>
              <a:t>     y1 =  c1</a:t>
            </a:r>
          </a:p>
          <a:p>
            <a:pPr eaLnBrk="1" hangingPunct="1">
              <a:spcBef>
                <a:spcPct val="0"/>
              </a:spcBef>
              <a:buFontTx/>
              <a:buNone/>
            </a:pPr>
            <a:r>
              <a:rPr lang="pt-BR" altLang="ja-JP" sz="1400" dirty="0">
                <a:solidFill>
                  <a:srgbClr val="000000"/>
                </a:solidFill>
                <a:latin typeface="Tahoma" panose="020B0604030504040204" pitchFamily="34" charset="0"/>
              </a:rPr>
              <a:t>     z0 = -c1</a:t>
            </a:r>
          </a:p>
          <a:p>
            <a:pPr eaLnBrk="1" hangingPunct="1">
              <a:spcBef>
                <a:spcPct val="0"/>
              </a:spcBef>
              <a:buFontTx/>
              <a:buNone/>
            </a:pPr>
            <a:r>
              <a:rPr lang="pt-BR" altLang="ja-JP" sz="1400" dirty="0">
                <a:solidFill>
                  <a:srgbClr val="000000"/>
                </a:solidFill>
                <a:latin typeface="Tahoma" panose="020B0604030504040204" pitchFamily="34" charset="0"/>
              </a:rPr>
              <a:t>     z1 =  c1</a:t>
            </a:r>
          </a:p>
          <a:p>
            <a:pPr eaLnBrk="1" hangingPunct="1">
              <a:spcBef>
                <a:spcPct val="0"/>
              </a:spcBef>
              <a:buFontTx/>
              <a:buNone/>
            </a:pPr>
            <a:r>
              <a:rPr lang="pt-BR" altLang="ja-JP" sz="1400" dirty="0">
                <a:solidFill>
                  <a:srgbClr val="000000"/>
                </a:solidFill>
                <a:latin typeface="Tahoma" panose="020B0604030504040204" pitchFamily="34" charset="0"/>
              </a:rPr>
              <a:t>    </a:t>
            </a:r>
            <a:r>
              <a:rPr lang="pt-BR" altLang="ja-JP" sz="1400" dirty="0">
                <a:solidFill>
                  <a:srgbClr val="FF0000"/>
                </a:solidFill>
                <a:latin typeface="Tahoma" panose="020B0604030504040204" pitchFamily="34" charset="0"/>
              </a:rPr>
              <a:t>stdcut = 0.01</a:t>
            </a:r>
          </a:p>
        </p:txBody>
      </p:sp>
      <p:sp>
        <p:nvSpPr>
          <p:cNvPr id="119814" name="Text Box 1030"/>
          <p:cNvSpPr txBox="1">
            <a:spLocks noChangeArrowheads="1"/>
          </p:cNvSpPr>
          <p:nvPr/>
        </p:nvSpPr>
        <p:spPr bwMode="auto">
          <a:xfrm>
            <a:off x="233363" y="13446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19815" name="テキスト ボックス 22"/>
          <p:cNvSpPr txBox="1">
            <a:spLocks noChangeArrowheads="1"/>
          </p:cNvSpPr>
          <p:nvPr/>
        </p:nvSpPr>
        <p:spPr bwMode="auto">
          <a:xfrm>
            <a:off x="3492500" y="2278063"/>
            <a:ext cx="5380038" cy="147732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1200"/>
              </a:spcBef>
              <a:buFont typeface="Wingdings" panose="05000000000000000000" pitchFamily="2" charset="2"/>
              <a:buChar char="ü"/>
            </a:pPr>
            <a:r>
              <a:rPr lang="ja-JP" altLang="en-US" sz="2000" dirty="0">
                <a:solidFill>
                  <a:srgbClr val="000000"/>
                </a:solidFill>
              </a:rPr>
              <a:t>タリーの結果の統計誤差が全て指定値以下になった場合に計算を自動で終了</a:t>
            </a:r>
            <a:endParaRPr lang="en-US" altLang="ja-JP" sz="2000" dirty="0">
              <a:solidFill>
                <a:srgbClr val="000000"/>
              </a:solidFill>
            </a:endParaRPr>
          </a:p>
          <a:p>
            <a:pPr eaLnBrk="1" hangingPunct="1">
              <a:spcBef>
                <a:spcPts val="1200"/>
              </a:spcBef>
              <a:buFont typeface="Wingdings" panose="05000000000000000000" pitchFamily="2" charset="2"/>
              <a:buChar char="ü"/>
            </a:pPr>
            <a:r>
              <a:rPr lang="ja-JP" altLang="en-US" sz="2000" dirty="0">
                <a:solidFill>
                  <a:srgbClr val="000000"/>
                </a:solidFill>
              </a:rPr>
              <a:t>各タリーに対してそれぞれ指定可能（全てのタリーに対して条件を満たした場合のみ終了）</a:t>
            </a:r>
            <a:endParaRPr lang="en-US" altLang="ja-JP" sz="2000" dirty="0">
              <a:solidFill>
                <a:srgbClr val="000000"/>
              </a:solidFill>
            </a:endParaRP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5</a:t>
            </a:r>
            <a:endParaRPr lang="ja-JP" altLang="en-US" sz="4800" kern="0" dirty="0">
              <a:latin typeface="Century Gothic" pitchFamily="34" charset="0"/>
            </a:endParaRPr>
          </a:p>
        </p:txBody>
      </p:sp>
      <p:sp>
        <p:nvSpPr>
          <p:cNvPr id="24" name="テキスト ボックス 23"/>
          <p:cNvSpPr txBox="1">
            <a:spLocks noChangeArrowheads="1"/>
          </p:cNvSpPr>
          <p:nvPr/>
        </p:nvSpPr>
        <p:spPr bwMode="auto">
          <a:xfrm>
            <a:off x="1851025" y="742950"/>
            <a:ext cx="6302375" cy="830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000000"/>
                </a:solidFill>
                <a:latin typeface="+mn-lt"/>
              </a:rPr>
              <a:t>stdcut</a:t>
            </a:r>
            <a:r>
              <a:rPr lang="ja-JP" altLang="en-US" sz="2400" dirty="0">
                <a:solidFill>
                  <a:srgbClr val="000000"/>
                </a:solidFill>
                <a:latin typeface="+mn-lt"/>
              </a:rPr>
              <a:t>を使って、統計誤差が十分小さくなったら自動で計算を中断させてみよう</a:t>
            </a:r>
            <a:endParaRPr lang="en-US" altLang="ja-JP" sz="2400" dirty="0">
              <a:solidFill>
                <a:srgbClr val="000000"/>
              </a:solidFill>
              <a:latin typeface="+mn-lt"/>
            </a:endParaRPr>
          </a:p>
        </p:txBody>
      </p:sp>
      <p:cxnSp>
        <p:nvCxnSpPr>
          <p:cNvPr id="31" name="直線コネクタ 30"/>
          <p:cNvCxnSpPr/>
          <p:nvPr/>
        </p:nvCxnSpPr>
        <p:spPr>
          <a:xfrm>
            <a:off x="619125" y="5888038"/>
            <a:ext cx="10588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3276600" y="1789113"/>
            <a:ext cx="3165475" cy="461962"/>
          </a:xfrm>
          <a:prstGeom prst="rect">
            <a:avLst/>
          </a:prstGeom>
        </p:spPr>
        <p:txBody>
          <a:bodyPr wrap="none">
            <a:spAutoFit/>
          </a:bodyPr>
          <a:lstStyle/>
          <a:p>
            <a:pPr eaLnBrk="1" hangingPunct="1">
              <a:defRPr/>
            </a:pPr>
            <a:r>
              <a:rPr lang="en-US" altLang="ja-JP" sz="2400" dirty="0" err="1">
                <a:solidFill>
                  <a:schemeClr val="accent2"/>
                </a:solidFill>
                <a:latin typeface="+mj-ea"/>
                <a:ea typeface="+mj-ea"/>
              </a:rPr>
              <a:t>stdcut</a:t>
            </a:r>
            <a:r>
              <a:rPr lang="ja-JP" altLang="en-US" sz="2400" dirty="0">
                <a:solidFill>
                  <a:schemeClr val="accent2"/>
                </a:solidFill>
                <a:latin typeface="+mj-ea"/>
                <a:ea typeface="+mj-ea"/>
              </a:rPr>
              <a:t>パラメータとは？</a:t>
            </a:r>
            <a:endParaRPr lang="en-US" altLang="ja-JP" sz="2400" dirty="0">
              <a:solidFill>
                <a:schemeClr val="accent2"/>
              </a:solidFill>
              <a:latin typeface="+mj-ea"/>
              <a:ea typeface="+mj-ea"/>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3979863"/>
            <a:ext cx="56927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3284538" y="4727575"/>
            <a:ext cx="2871787" cy="44767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正方形/長方形 17"/>
          <p:cNvSpPr>
            <a:spLocks noChangeArrowheads="1"/>
          </p:cNvSpPr>
          <p:nvPr/>
        </p:nvSpPr>
        <p:spPr bwMode="auto">
          <a:xfrm>
            <a:off x="4552950" y="5314950"/>
            <a:ext cx="325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chemeClr val="accent2"/>
                </a:solidFill>
              </a:rPr>
              <a:t>stdcut</a:t>
            </a:r>
            <a:r>
              <a:rPr lang="ja-JP" altLang="en-US" sz="2000">
                <a:solidFill>
                  <a:schemeClr val="accent2"/>
                </a:solidFill>
              </a:rPr>
              <a:t>で計算が終了した場合</a:t>
            </a:r>
            <a:endParaRPr lang="en-US" altLang="ja-JP" sz="2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テキスト ボックス 22"/>
          <p:cNvSpPr txBox="1">
            <a:spLocks noChangeArrowheads="1"/>
          </p:cNvSpPr>
          <p:nvPr/>
        </p:nvSpPr>
        <p:spPr bwMode="auto">
          <a:xfrm>
            <a:off x="163513" y="874713"/>
            <a:ext cx="8912225"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1800"/>
              </a:spcBef>
              <a:buFont typeface="Wingdings" panose="05000000000000000000" pitchFamily="2" charset="2"/>
              <a:buChar char="ü"/>
            </a:pPr>
            <a:r>
              <a:rPr lang="en-US" altLang="ja-JP" sz="2000" dirty="0">
                <a:solidFill>
                  <a:srgbClr val="000000"/>
                </a:solidFill>
              </a:rPr>
              <a:t>PHITS</a:t>
            </a:r>
            <a:r>
              <a:rPr lang="ja-JP" altLang="en-US" sz="2000" dirty="0">
                <a:solidFill>
                  <a:srgbClr val="000000"/>
                </a:solidFill>
              </a:rPr>
              <a:t>の並列計算は，メモリ共有型（</a:t>
            </a:r>
            <a:r>
              <a:rPr lang="en-US" altLang="ja-JP" sz="2000" dirty="0">
                <a:solidFill>
                  <a:srgbClr val="000000"/>
                </a:solidFill>
              </a:rPr>
              <a:t>OpenMP</a:t>
            </a:r>
            <a:r>
              <a:rPr lang="ja-JP" altLang="en-US" sz="2000" dirty="0">
                <a:solidFill>
                  <a:srgbClr val="000000"/>
                </a:solidFill>
              </a:rPr>
              <a:t>）とメモリ分散型（</a:t>
            </a:r>
            <a:r>
              <a:rPr lang="en-US" altLang="ja-JP" sz="2000" dirty="0">
                <a:solidFill>
                  <a:srgbClr val="000000"/>
                </a:solidFill>
              </a:rPr>
              <a:t>MPI</a:t>
            </a:r>
            <a:r>
              <a:rPr lang="ja-JP" altLang="en-US" sz="2000" dirty="0">
                <a:solidFill>
                  <a:srgbClr val="000000"/>
                </a:solidFill>
              </a:rPr>
              <a:t>）があります</a:t>
            </a:r>
            <a:endParaRPr lang="en-US" altLang="ja-JP" sz="2000" dirty="0">
              <a:solidFill>
                <a:srgbClr val="000000"/>
              </a:solidFill>
            </a:endParaRPr>
          </a:p>
          <a:p>
            <a:pPr eaLnBrk="1" hangingPunct="1">
              <a:spcBef>
                <a:spcPts val="1800"/>
              </a:spcBef>
              <a:buFont typeface="Wingdings" panose="05000000000000000000" pitchFamily="2" charset="2"/>
              <a:buChar char="ü"/>
            </a:pPr>
            <a:r>
              <a:rPr lang="en-US" altLang="ja-JP" sz="2000" dirty="0">
                <a:solidFill>
                  <a:srgbClr val="000000"/>
                </a:solidFill>
              </a:rPr>
              <a:t>MPI</a:t>
            </a:r>
            <a:r>
              <a:rPr lang="ja-JP" altLang="en-US" sz="2000" dirty="0">
                <a:solidFill>
                  <a:srgbClr val="000000"/>
                </a:solidFill>
              </a:rPr>
              <a:t>は別途</a:t>
            </a:r>
            <a:r>
              <a:rPr lang="en-US" altLang="ja-JP" sz="2000" dirty="0">
                <a:solidFill>
                  <a:srgbClr val="000000"/>
                </a:solidFill>
              </a:rPr>
              <a:t>MPI</a:t>
            </a:r>
            <a:r>
              <a:rPr lang="ja-JP" altLang="en-US" sz="2000" dirty="0">
                <a:solidFill>
                  <a:srgbClr val="000000"/>
                </a:solidFill>
              </a:rPr>
              <a:t>プロトコルをインストール</a:t>
            </a:r>
            <a:r>
              <a:rPr lang="en-US" altLang="ja-JP" sz="2000" dirty="0">
                <a:solidFill>
                  <a:srgbClr val="000000"/>
                </a:solidFill>
              </a:rPr>
              <a:t>*</a:t>
            </a:r>
            <a:r>
              <a:rPr lang="ja-JP" altLang="en-US" sz="2000" dirty="0">
                <a:solidFill>
                  <a:srgbClr val="000000"/>
                </a:solidFill>
              </a:rPr>
              <a:t>する必要がありますが，</a:t>
            </a:r>
            <a:r>
              <a:rPr lang="en-US" altLang="ja-JP" sz="2000" dirty="0">
                <a:solidFill>
                  <a:srgbClr val="000000"/>
                </a:solidFill>
              </a:rPr>
              <a:t>OpenMP</a:t>
            </a:r>
            <a:r>
              <a:rPr lang="ja-JP" altLang="en-US" sz="2000" dirty="0">
                <a:solidFill>
                  <a:srgbClr val="000000"/>
                </a:solidFill>
              </a:rPr>
              <a:t>は別ソフトをインストールの必要はありません。ただし，同じ並列数であれば</a:t>
            </a:r>
            <a:r>
              <a:rPr lang="en-US" altLang="ja-JP" sz="2000" dirty="0">
                <a:solidFill>
                  <a:srgbClr val="000000"/>
                </a:solidFill>
              </a:rPr>
              <a:t>MPI</a:t>
            </a:r>
            <a:r>
              <a:rPr lang="ja-JP" altLang="en-US" sz="2000" dirty="0">
                <a:solidFill>
                  <a:srgbClr val="000000"/>
                </a:solidFill>
              </a:rPr>
              <a:t>版の方が計算時間が短くなります。</a:t>
            </a:r>
            <a:endParaRPr lang="en-US" altLang="ja-JP" sz="2000" dirty="0">
              <a:solidFill>
                <a:srgbClr val="000000"/>
              </a:solidFill>
            </a:endParaRPr>
          </a:p>
          <a:p>
            <a:pPr eaLnBrk="1" hangingPunct="1">
              <a:spcBef>
                <a:spcPts val="1800"/>
              </a:spcBef>
              <a:buFont typeface="Wingdings" panose="05000000000000000000" pitchFamily="2" charset="2"/>
              <a:buChar char="ü"/>
            </a:pPr>
            <a:r>
              <a:rPr lang="ja-JP" altLang="en-US" sz="2000" dirty="0">
                <a:solidFill>
                  <a:srgbClr val="000000"/>
                </a:solidFill>
              </a:rPr>
              <a:t>インプットファイルの最初のセクションの前に「</a:t>
            </a:r>
            <a:r>
              <a:rPr lang="en-US" altLang="ja-JP" sz="2000" dirty="0">
                <a:solidFill>
                  <a:srgbClr val="000000"/>
                </a:solidFill>
              </a:rPr>
              <a:t>$OMP=</a:t>
            </a:r>
            <a:r>
              <a:rPr lang="ja-JP" altLang="en-US" sz="2000" dirty="0">
                <a:solidFill>
                  <a:srgbClr val="000000"/>
                </a:solidFill>
              </a:rPr>
              <a:t>並列数」もしくは「</a:t>
            </a:r>
            <a:r>
              <a:rPr lang="en-US" altLang="ja-JP" sz="2000" dirty="0">
                <a:solidFill>
                  <a:srgbClr val="000000"/>
                </a:solidFill>
              </a:rPr>
              <a:t>$MPI=</a:t>
            </a:r>
            <a:r>
              <a:rPr lang="ja-JP" altLang="en-US" sz="2000" dirty="0">
                <a:solidFill>
                  <a:srgbClr val="000000"/>
                </a:solidFill>
              </a:rPr>
              <a:t>並列数」と書けば並列計算版が動作します*</a:t>
            </a:r>
            <a:r>
              <a:rPr lang="en-US" altLang="ja-JP" sz="2000" dirty="0">
                <a:solidFill>
                  <a:srgbClr val="000000"/>
                </a:solidFill>
              </a:rPr>
              <a:t>*</a:t>
            </a:r>
          </a:p>
          <a:p>
            <a:pPr eaLnBrk="1" hangingPunct="1">
              <a:spcBef>
                <a:spcPts val="1800"/>
              </a:spcBef>
              <a:buFont typeface="Wingdings" panose="05000000000000000000" pitchFamily="2" charset="2"/>
              <a:buChar char="ü"/>
            </a:pPr>
            <a:r>
              <a:rPr lang="en-US" altLang="ja-JP" sz="2000" dirty="0">
                <a:solidFill>
                  <a:srgbClr val="000000"/>
                </a:solidFill>
              </a:rPr>
              <a:t>$OMP=0</a:t>
            </a:r>
            <a:r>
              <a:rPr lang="ja-JP" altLang="en-US" sz="2000" dirty="0">
                <a:solidFill>
                  <a:srgbClr val="000000"/>
                </a:solidFill>
              </a:rPr>
              <a:t>とすると，全ての</a:t>
            </a:r>
            <a:r>
              <a:rPr lang="en-US" altLang="ja-JP" sz="2000" dirty="0">
                <a:solidFill>
                  <a:srgbClr val="000000"/>
                </a:solidFill>
              </a:rPr>
              <a:t>CPU</a:t>
            </a:r>
            <a:r>
              <a:rPr lang="ja-JP" altLang="en-US" sz="2000" dirty="0">
                <a:solidFill>
                  <a:srgbClr val="000000"/>
                </a:solidFill>
              </a:rPr>
              <a:t>コアを使って並列計算します。ただし，</a:t>
            </a:r>
            <a:r>
              <a:rPr lang="en-US" altLang="ja-JP" sz="2000" dirty="0">
                <a:solidFill>
                  <a:srgbClr val="000000"/>
                </a:solidFill>
              </a:rPr>
              <a:t>PC</a:t>
            </a:r>
            <a:r>
              <a:rPr lang="ja-JP" altLang="en-US" sz="2000" dirty="0">
                <a:solidFill>
                  <a:srgbClr val="000000"/>
                </a:solidFill>
              </a:rPr>
              <a:t>の動作が重くなる場合があるのでご注意ください</a:t>
            </a:r>
            <a:endParaRPr lang="en-US" altLang="ja-JP" sz="2000" dirty="0">
              <a:solidFill>
                <a:srgbClr val="000000"/>
              </a:solidFill>
            </a:endParaRPr>
          </a:p>
        </p:txBody>
      </p:sp>
      <p:sp>
        <p:nvSpPr>
          <p:cNvPr id="21" name="Rectangle 2"/>
          <p:cNvSpPr txBox="1">
            <a:spLocks noChangeArrowheads="1"/>
          </p:cNvSpPr>
          <p:nvPr/>
        </p:nvSpPr>
        <p:spPr bwMode="auto">
          <a:xfrm>
            <a:off x="233363" y="-150813"/>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solidFill>
                  <a:srgbClr val="000000"/>
                </a:solidFill>
                <a:latin typeface="Century Gothic" pitchFamily="34" charset="0"/>
              </a:rPr>
              <a:t>並列計算</a:t>
            </a:r>
          </a:p>
        </p:txBody>
      </p:sp>
      <p:sp>
        <p:nvSpPr>
          <p:cNvPr id="120838" name="正方形/長方形 14"/>
          <p:cNvSpPr>
            <a:spLocks noChangeArrowheads="1"/>
          </p:cNvSpPr>
          <p:nvPr/>
        </p:nvSpPr>
        <p:spPr bwMode="auto">
          <a:xfrm>
            <a:off x="3296443" y="4411345"/>
            <a:ext cx="2646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3333CC"/>
                </a:solidFill>
                <a:latin typeface="ＭＳ Ｐゴシック" panose="020B0600070205080204" pitchFamily="50" charset="-128"/>
              </a:rPr>
              <a:t>並列計算の注意点</a:t>
            </a:r>
            <a:endParaRPr lang="en-US" altLang="ja-JP" sz="2400" dirty="0">
              <a:solidFill>
                <a:srgbClr val="3333CC"/>
              </a:solidFill>
              <a:latin typeface="ＭＳ Ｐゴシック" panose="020B0600070205080204" pitchFamily="50" charset="-128"/>
            </a:endParaRPr>
          </a:p>
        </p:txBody>
      </p:sp>
      <p:sp>
        <p:nvSpPr>
          <p:cNvPr id="120839" name="テキスト ボックス 22"/>
          <p:cNvSpPr txBox="1">
            <a:spLocks noChangeArrowheads="1"/>
          </p:cNvSpPr>
          <p:nvPr/>
        </p:nvSpPr>
        <p:spPr bwMode="auto">
          <a:xfrm>
            <a:off x="174180" y="5078095"/>
            <a:ext cx="874598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buFont typeface="Wingdings" panose="05000000000000000000" pitchFamily="2" charset="2"/>
              <a:buChar char="ü"/>
            </a:pPr>
            <a:r>
              <a:rPr lang="en-US" altLang="ja-JP" sz="2000" dirty="0">
                <a:solidFill>
                  <a:srgbClr val="000000"/>
                </a:solidFill>
              </a:rPr>
              <a:t>32bit</a:t>
            </a:r>
            <a:r>
              <a:rPr lang="ja-JP" altLang="en-US" sz="2000" dirty="0">
                <a:solidFill>
                  <a:srgbClr val="000000"/>
                </a:solidFill>
              </a:rPr>
              <a:t>の</a:t>
            </a:r>
            <a:r>
              <a:rPr lang="en-US" altLang="ja-JP" sz="2000" dirty="0">
                <a:solidFill>
                  <a:srgbClr val="000000"/>
                </a:solidFill>
              </a:rPr>
              <a:t>Windows</a:t>
            </a:r>
            <a:r>
              <a:rPr lang="ja-JP" altLang="en-US" sz="2000" dirty="0">
                <a:solidFill>
                  <a:srgbClr val="000000"/>
                </a:solidFill>
              </a:rPr>
              <a:t>では並列版は動作しません</a:t>
            </a:r>
            <a:endParaRPr lang="en-US" altLang="ja-JP" sz="2000" dirty="0">
              <a:solidFill>
                <a:srgbClr val="000000"/>
              </a:solidFill>
            </a:endParaRPr>
          </a:p>
          <a:p>
            <a:pPr eaLnBrk="1" hangingPunct="1">
              <a:spcBef>
                <a:spcPts val="600"/>
              </a:spcBef>
              <a:buFont typeface="Wingdings" panose="05000000000000000000" pitchFamily="2" charset="2"/>
              <a:buChar char="ü"/>
            </a:pPr>
            <a:r>
              <a:rPr lang="en-US" altLang="ja-JP" sz="2000" dirty="0">
                <a:solidFill>
                  <a:srgbClr val="000000"/>
                </a:solidFill>
              </a:rPr>
              <a:t>Linux</a:t>
            </a:r>
            <a:r>
              <a:rPr lang="ja-JP" altLang="en-US" sz="2000" dirty="0">
                <a:solidFill>
                  <a:srgbClr val="000000"/>
                </a:solidFill>
              </a:rPr>
              <a:t>の場合には、</a:t>
            </a:r>
            <a:r>
              <a:rPr lang="en-US" altLang="ja-JP" sz="2000" dirty="0">
                <a:solidFill>
                  <a:srgbClr val="000000"/>
                </a:solidFill>
              </a:rPr>
              <a:t>libiomp5.so</a:t>
            </a:r>
            <a:r>
              <a:rPr lang="ja-JP" altLang="en-US" sz="2000" dirty="0">
                <a:solidFill>
                  <a:srgbClr val="000000"/>
                </a:solidFill>
              </a:rPr>
              <a:t>のライブラリが必要とされる場合があります。</a:t>
            </a:r>
            <a:r>
              <a:rPr lang="en-US" altLang="ja-JP" sz="2000" dirty="0">
                <a:solidFill>
                  <a:srgbClr val="000000"/>
                </a:solidFill>
              </a:rPr>
              <a:t>PHITS</a:t>
            </a:r>
            <a:r>
              <a:rPr lang="ja-JP" altLang="en-US" sz="2000" dirty="0">
                <a:solidFill>
                  <a:srgbClr val="000000"/>
                </a:solidFill>
              </a:rPr>
              <a:t>マニュアルの</a:t>
            </a:r>
            <a:r>
              <a:rPr lang="en-US" altLang="ja-JP" sz="2000" dirty="0">
                <a:solidFill>
                  <a:srgbClr val="000000"/>
                </a:solidFill>
              </a:rPr>
              <a:t>2.3.3</a:t>
            </a:r>
            <a:r>
              <a:rPr lang="ja-JP" altLang="en-US" sz="2000" dirty="0">
                <a:solidFill>
                  <a:srgbClr val="000000"/>
                </a:solidFill>
              </a:rPr>
              <a:t>に従ってインストール</a:t>
            </a:r>
            <a:r>
              <a:rPr lang="en-US" altLang="ja-JP" sz="2000" dirty="0">
                <a:solidFill>
                  <a:srgbClr val="000000"/>
                </a:solidFill>
              </a:rPr>
              <a:t>&amp;</a:t>
            </a:r>
            <a:r>
              <a:rPr lang="ja-JP" altLang="en-US" sz="2000" dirty="0">
                <a:solidFill>
                  <a:srgbClr val="000000"/>
                </a:solidFill>
              </a:rPr>
              <a:t>設定を行って下さい。</a:t>
            </a:r>
            <a:endParaRPr lang="en-US" altLang="ja-JP" sz="2000" dirty="0">
              <a:solidFill>
                <a:srgbClr val="000000"/>
              </a:solidFill>
            </a:endParaRPr>
          </a:p>
        </p:txBody>
      </p:sp>
      <p:sp>
        <p:nvSpPr>
          <p:cNvPr id="120840" name="正方形/長方形 3"/>
          <p:cNvSpPr>
            <a:spLocks noChangeArrowheads="1"/>
          </p:cNvSpPr>
          <p:nvPr/>
        </p:nvSpPr>
        <p:spPr bwMode="auto">
          <a:xfrm>
            <a:off x="349250" y="6200775"/>
            <a:ext cx="8570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buFontTx/>
              <a:buNone/>
            </a:pPr>
            <a:r>
              <a:rPr lang="ja-JP" altLang="en-US" sz="1800" dirty="0">
                <a:solidFill>
                  <a:srgbClr val="000000"/>
                </a:solidFill>
              </a:rPr>
              <a:t>*</a:t>
            </a:r>
            <a:r>
              <a:rPr lang="en-US" altLang="ja-JP" sz="1800" dirty="0">
                <a:solidFill>
                  <a:srgbClr val="000000"/>
                </a:solidFill>
              </a:rPr>
              <a:t>Windows</a:t>
            </a:r>
            <a:r>
              <a:rPr lang="ja-JP" altLang="en-US" sz="1800" dirty="0" err="1">
                <a:solidFill>
                  <a:srgbClr val="000000"/>
                </a:solidFill>
              </a:rPr>
              <a:t>での</a:t>
            </a:r>
            <a:r>
              <a:rPr lang="en-US" altLang="ja-JP" sz="1800" dirty="0">
                <a:solidFill>
                  <a:srgbClr val="000000"/>
                </a:solidFill>
              </a:rPr>
              <a:t>MPI</a:t>
            </a:r>
            <a:r>
              <a:rPr lang="ja-JP" altLang="en-US" sz="1800" dirty="0">
                <a:solidFill>
                  <a:srgbClr val="000000"/>
                </a:solidFill>
              </a:rPr>
              <a:t>プロトコルインストールはマニュアル「</a:t>
            </a:r>
            <a:r>
              <a:rPr lang="en-US" altLang="ja-JP" sz="1800">
                <a:solidFill>
                  <a:srgbClr val="000000"/>
                </a:solidFill>
              </a:rPr>
              <a:t>12.1</a:t>
            </a:r>
            <a:r>
              <a:rPr lang="ja-JP" altLang="en-US" sz="1800" dirty="0">
                <a:solidFill>
                  <a:srgbClr val="000000"/>
                </a:solidFill>
              </a:rPr>
              <a:t>メモリ分散型並列」を参照</a:t>
            </a:r>
            <a:endParaRPr lang="en-US" altLang="ja-JP" sz="1800" dirty="0">
              <a:solidFill>
                <a:srgbClr val="000000"/>
              </a:solidFill>
            </a:endParaRPr>
          </a:p>
        </p:txBody>
      </p:sp>
      <p:sp>
        <p:nvSpPr>
          <p:cNvPr id="120841" name="正方形/長方形 3"/>
          <p:cNvSpPr>
            <a:spLocks noChangeArrowheads="1"/>
          </p:cNvSpPr>
          <p:nvPr/>
        </p:nvSpPr>
        <p:spPr bwMode="auto">
          <a:xfrm>
            <a:off x="569913" y="6488113"/>
            <a:ext cx="800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buFontTx/>
              <a:buNone/>
            </a:pPr>
            <a:r>
              <a:rPr lang="ja-JP" altLang="en-US" sz="1800" dirty="0">
                <a:solidFill>
                  <a:srgbClr val="000000"/>
                </a:solidFill>
              </a:rPr>
              <a:t>**</a:t>
            </a:r>
            <a:r>
              <a:rPr lang="en-US" altLang="ja-JP" sz="1800" dirty="0">
                <a:solidFill>
                  <a:srgbClr val="000000"/>
                </a:solidFill>
              </a:rPr>
              <a:t>PHITS</a:t>
            </a:r>
            <a:r>
              <a:rPr lang="ja-JP" altLang="en-US" sz="1800" dirty="0">
                <a:solidFill>
                  <a:srgbClr val="000000"/>
                </a:solidFill>
              </a:rPr>
              <a:t>の実行ファイルを直接実行する場合を除く。</a:t>
            </a:r>
            <a:r>
              <a:rPr lang="en-US" altLang="ja-JP" sz="1800" dirty="0">
                <a:solidFill>
                  <a:srgbClr val="FF0000"/>
                </a:solidFill>
              </a:rPr>
              <a:t>Mac</a:t>
            </a:r>
            <a:r>
              <a:rPr lang="ja-JP" altLang="en-US" sz="1800" dirty="0">
                <a:solidFill>
                  <a:srgbClr val="FF0000"/>
                </a:solidFill>
              </a:rPr>
              <a:t>版は「</a:t>
            </a:r>
            <a:r>
              <a:rPr lang="en-US" altLang="ja-JP" sz="1800" dirty="0">
                <a:solidFill>
                  <a:srgbClr val="FF0000"/>
                </a:solidFill>
              </a:rPr>
              <a:t>$OMP</a:t>
            </a:r>
            <a:r>
              <a:rPr lang="ja-JP" altLang="en-US" sz="1800" dirty="0">
                <a:solidFill>
                  <a:srgbClr val="FF0000"/>
                </a:solidFill>
              </a:rPr>
              <a:t>」のみ有効</a:t>
            </a:r>
            <a:endParaRPr lang="en-US" altLang="ja-JP" sz="18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031"/>
          <p:cNvSpPr txBox="1">
            <a:spLocks noChangeArrowheads="1"/>
          </p:cNvSpPr>
          <p:nvPr/>
        </p:nvSpPr>
        <p:spPr bwMode="auto">
          <a:xfrm>
            <a:off x="395288" y="2008188"/>
            <a:ext cx="1924050" cy="896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Tahoma" panose="020B0604030504040204" pitchFamily="34" charset="0"/>
              </a:rPr>
              <a:t>$OMP = 4</a:t>
            </a: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T i t l e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endParaRPr lang="pt-BR" altLang="ja-JP" sz="1400">
              <a:solidFill>
                <a:srgbClr val="000000"/>
              </a:solidFill>
              <a:latin typeface="Tahoma" panose="020B0604030504040204" pitchFamily="34" charset="0"/>
            </a:endParaRPr>
          </a:p>
        </p:txBody>
      </p:sp>
      <p:sp>
        <p:nvSpPr>
          <p:cNvPr id="121862" name="Text Box 1030"/>
          <p:cNvSpPr txBox="1">
            <a:spLocks noChangeArrowheads="1"/>
          </p:cNvSpPr>
          <p:nvPr/>
        </p:nvSpPr>
        <p:spPr bwMode="auto">
          <a:xfrm>
            <a:off x="284163" y="13763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33363" y="-150813"/>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solidFill>
                  <a:srgbClr val="000000"/>
                </a:solidFill>
                <a:latin typeface="Century Gothic" pitchFamily="34" charset="0"/>
              </a:rPr>
              <a:t>追加課題</a:t>
            </a:r>
            <a:r>
              <a:rPr lang="ja-JP" altLang="en-US" sz="3600" kern="0" dirty="0">
                <a:solidFill>
                  <a:srgbClr val="000000"/>
                </a:solidFill>
                <a:latin typeface="Century Gothic" pitchFamily="34" charset="0"/>
              </a:rPr>
              <a:t>（</a:t>
            </a:r>
            <a:r>
              <a:rPr lang="en-US" altLang="ja-JP" sz="3600" kern="0" dirty="0">
                <a:solidFill>
                  <a:srgbClr val="000000"/>
                </a:solidFill>
                <a:latin typeface="Century Gothic" pitchFamily="34" charset="0"/>
              </a:rPr>
              <a:t>64bit-PC</a:t>
            </a:r>
            <a:r>
              <a:rPr lang="ja-JP" altLang="en-US" sz="3600" kern="0" dirty="0">
                <a:solidFill>
                  <a:srgbClr val="000000"/>
                </a:solidFill>
                <a:latin typeface="Century Gothic" pitchFamily="34" charset="0"/>
              </a:rPr>
              <a:t>ユーザーのみ）</a:t>
            </a:r>
          </a:p>
        </p:txBody>
      </p:sp>
      <p:sp>
        <p:nvSpPr>
          <p:cNvPr id="121864" name="正方形/長方形 1"/>
          <p:cNvSpPr>
            <a:spLocks noChangeArrowheads="1"/>
          </p:cNvSpPr>
          <p:nvPr/>
        </p:nvSpPr>
        <p:spPr bwMode="auto">
          <a:xfrm>
            <a:off x="1538288" y="758825"/>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3333CC"/>
                </a:solidFill>
                <a:latin typeface="ＭＳ Ｐゴシック" panose="020B0600070205080204" pitchFamily="50" charset="-128"/>
              </a:rPr>
              <a:t>1</a:t>
            </a:r>
            <a:r>
              <a:rPr lang="ja-JP" altLang="en-US" sz="2400">
                <a:solidFill>
                  <a:srgbClr val="3333CC"/>
                </a:solidFill>
                <a:latin typeface="ＭＳ Ｐゴシック" panose="020B0600070205080204" pitchFamily="50" charset="-128"/>
              </a:rPr>
              <a:t>行目に</a:t>
            </a:r>
            <a:r>
              <a:rPr lang="en-US" altLang="ja-JP" sz="2400">
                <a:solidFill>
                  <a:srgbClr val="3333CC"/>
                </a:solidFill>
                <a:latin typeface="ＭＳ Ｐゴシック" panose="020B0600070205080204" pitchFamily="50" charset="-128"/>
              </a:rPr>
              <a:t>$OMP</a:t>
            </a:r>
            <a:r>
              <a:rPr lang="ja-JP" altLang="en-US" sz="2400">
                <a:solidFill>
                  <a:srgbClr val="3333CC"/>
                </a:solidFill>
                <a:latin typeface="ＭＳ Ｐゴシック" panose="020B0600070205080204" pitchFamily="50" charset="-128"/>
              </a:rPr>
              <a:t>を設定して並列計算を実行しよう</a:t>
            </a:r>
            <a:endParaRPr lang="en-US" altLang="ja-JP" sz="2400">
              <a:solidFill>
                <a:srgbClr val="3333CC"/>
              </a:solidFill>
              <a:latin typeface="ＭＳ Ｐゴシック" panose="020B0600070205080204" pitchFamily="50" charset="-128"/>
            </a:endParaRPr>
          </a:p>
        </p:txBody>
      </p:sp>
      <p:pic>
        <p:nvPicPr>
          <p:cNvPr id="121865"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220788"/>
            <a:ext cx="5024438"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2865438" y="1682750"/>
            <a:ext cx="3001962" cy="5937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正方形/長方形 17"/>
          <p:cNvSpPr/>
          <p:nvPr/>
        </p:nvSpPr>
        <p:spPr>
          <a:xfrm>
            <a:off x="2800350" y="5326063"/>
            <a:ext cx="2670175" cy="5937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21868" name="テキスト ボックス 3"/>
          <p:cNvSpPr txBox="1">
            <a:spLocks noChangeArrowheads="1"/>
          </p:cNvSpPr>
          <p:nvPr/>
        </p:nvSpPr>
        <p:spPr bwMode="auto">
          <a:xfrm>
            <a:off x="3706813" y="3533775"/>
            <a:ext cx="3529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FFFF00"/>
                </a:solidFill>
              </a:rPr>
              <a:t>最初と最後に</a:t>
            </a:r>
            <a:r>
              <a:rPr lang="en-US" altLang="ja-JP" sz="2000">
                <a:solidFill>
                  <a:srgbClr val="FFFF00"/>
                </a:solidFill>
              </a:rPr>
              <a:t>OpenMP</a:t>
            </a:r>
            <a:r>
              <a:rPr lang="ja-JP" altLang="en-US" sz="2000">
                <a:solidFill>
                  <a:srgbClr val="FFFF00"/>
                </a:solidFill>
              </a:rPr>
              <a:t>に関するメッセージが出力される</a:t>
            </a:r>
          </a:p>
        </p:txBody>
      </p:sp>
      <p:cxnSp>
        <p:nvCxnSpPr>
          <p:cNvPr id="6" name="直線矢印コネクタ 5"/>
          <p:cNvCxnSpPr>
            <a:stCxn id="121868" idx="0"/>
            <a:endCxn id="14" idx="2"/>
          </p:cNvCxnSpPr>
          <p:nvPr/>
        </p:nvCxnSpPr>
        <p:spPr>
          <a:xfrm flipH="1" flipV="1">
            <a:off x="4367213" y="2276475"/>
            <a:ext cx="1103312" cy="125730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21868" idx="2"/>
            <a:endCxn id="18" idx="0"/>
          </p:cNvCxnSpPr>
          <p:nvPr/>
        </p:nvCxnSpPr>
        <p:spPr>
          <a:xfrm flipH="1">
            <a:off x="4135438" y="4241800"/>
            <a:ext cx="1335087" cy="108426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122886"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solidFill>
                  <a:srgbClr val="FF0000"/>
                </a:solidFill>
                <a:latin typeface="Arial" panose="020B0604020202020204" pitchFamily="34" charset="0"/>
                <a:cs typeface="Arial" panose="020B0604020202020204" pitchFamily="34" charset="0"/>
              </a:rPr>
              <a:t>計算結果の規格化</a:t>
            </a:r>
            <a:endParaRPr lang="en-US" altLang="ja-JP" sz="2400">
              <a:solidFill>
                <a:srgbClr val="FF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031"/>
          <p:cNvSpPr txBox="1">
            <a:spLocks noChangeArrowheads="1"/>
          </p:cNvSpPr>
          <p:nvPr/>
        </p:nvSpPr>
        <p:spPr bwMode="auto">
          <a:xfrm>
            <a:off x="812800" y="1557338"/>
            <a:ext cx="1598613" cy="31670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set: c1[25]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totfact =   1.0</a:t>
            </a:r>
          </a:p>
          <a:p>
            <a:pPr eaLnBrk="1" hangingPunct="1">
              <a:spcBef>
                <a:spcPct val="0"/>
              </a:spcBef>
              <a:buFontTx/>
              <a:buNone/>
            </a:pPr>
            <a:r>
              <a:rPr lang="pt-BR" altLang="ja-JP" sz="1400">
                <a:latin typeface="Tahoma" panose="020B0604030504040204" pitchFamily="34" charset="0"/>
              </a:rPr>
              <a:t> s-type =   2</a:t>
            </a:r>
          </a:p>
          <a:p>
            <a:pPr eaLnBrk="1" hangingPunct="1">
              <a:spcBef>
                <a:spcPct val="0"/>
              </a:spcBef>
              <a:buFontTx/>
              <a:buNone/>
            </a:pPr>
            <a:r>
              <a:rPr lang="pt-BR" altLang="ja-JP" sz="1400">
                <a:latin typeface="Tahoma" panose="020B0604030504040204" pitchFamily="34" charset="0"/>
              </a:rPr>
              <a:t> proj =  proton</a:t>
            </a:r>
          </a:p>
          <a:p>
            <a:pPr eaLnBrk="1" hangingPunct="1">
              <a:spcBef>
                <a:spcPct val="0"/>
              </a:spcBef>
              <a:buFontTx/>
              <a:buNone/>
            </a:pPr>
            <a:r>
              <a:rPr lang="pt-BR" altLang="ja-JP" sz="1400">
                <a:latin typeface="Tahoma" panose="020B0604030504040204" pitchFamily="34" charset="0"/>
              </a:rPr>
              <a:t> e0 =   150.0</a:t>
            </a:r>
          </a:p>
          <a:p>
            <a:pPr eaLnBrk="1" hangingPunct="1">
              <a:spcBef>
                <a:spcPct val="0"/>
              </a:spcBef>
              <a:buFontTx/>
              <a:buNone/>
            </a:pPr>
            <a:r>
              <a:rPr lang="pt-BR" altLang="ja-JP" sz="1400">
                <a:latin typeface="Tahoma" panose="020B0604030504040204" pitchFamily="34" charset="0"/>
              </a:rPr>
              <a:t> x0 =  -c1</a:t>
            </a:r>
          </a:p>
          <a:p>
            <a:pPr eaLnBrk="1" hangingPunct="1">
              <a:spcBef>
                <a:spcPct val="0"/>
              </a:spcBef>
              <a:buFontTx/>
              <a:buNone/>
            </a:pPr>
            <a:r>
              <a:rPr lang="pt-BR" altLang="ja-JP" sz="1400">
                <a:latin typeface="Tahoma" panose="020B0604030504040204" pitchFamily="34" charset="0"/>
              </a:rPr>
              <a:t> x1 =   c1</a:t>
            </a:r>
          </a:p>
          <a:p>
            <a:pPr eaLnBrk="1" hangingPunct="1">
              <a:spcBef>
                <a:spcPct val="0"/>
              </a:spcBef>
              <a:buFontTx/>
              <a:buNone/>
            </a:pPr>
            <a:r>
              <a:rPr lang="pt-BR" altLang="ja-JP" sz="1400">
                <a:latin typeface="Tahoma" panose="020B0604030504040204" pitchFamily="34" charset="0"/>
              </a:rPr>
              <a:t> y0 =  -c1</a:t>
            </a:r>
          </a:p>
          <a:p>
            <a:pPr eaLnBrk="1" hangingPunct="1">
              <a:spcBef>
                <a:spcPct val="0"/>
              </a:spcBef>
              <a:buFontTx/>
              <a:buNone/>
            </a:pPr>
            <a:r>
              <a:rPr lang="pt-BR" altLang="ja-JP" sz="1400">
                <a:latin typeface="Tahoma" panose="020B0604030504040204" pitchFamily="34" charset="0"/>
              </a:rPr>
              <a:t> y1 =   c1</a:t>
            </a:r>
          </a:p>
          <a:p>
            <a:pPr eaLnBrk="1" hangingPunct="1">
              <a:spcBef>
                <a:spcPct val="0"/>
              </a:spcBef>
              <a:buFontTx/>
              <a:buNone/>
            </a:pPr>
            <a:r>
              <a:rPr lang="pt-BR" altLang="ja-JP" sz="1400">
                <a:latin typeface="Tahoma" panose="020B0604030504040204" pitchFamily="34" charset="0"/>
              </a:rPr>
              <a:t> z0 =  -30.0</a:t>
            </a:r>
          </a:p>
          <a:p>
            <a:pPr eaLnBrk="1" hangingPunct="1">
              <a:spcBef>
                <a:spcPct val="0"/>
              </a:spcBef>
              <a:buFontTx/>
              <a:buNone/>
            </a:pPr>
            <a:r>
              <a:rPr lang="pt-BR" altLang="ja-JP" sz="1400">
                <a:latin typeface="Tahoma" panose="020B0604030504040204" pitchFamily="34" charset="0"/>
              </a:rPr>
              <a:t> z1 =  -30.0</a:t>
            </a:r>
          </a:p>
          <a:p>
            <a:pPr eaLnBrk="1" hangingPunct="1">
              <a:spcBef>
                <a:spcPct val="0"/>
              </a:spcBef>
              <a:buFontTx/>
              <a:buNone/>
            </a:pPr>
            <a:r>
              <a:rPr lang="pt-BR" altLang="ja-JP" sz="1400">
                <a:solidFill>
                  <a:srgbClr val="000000"/>
                </a:solidFill>
                <a:latin typeface="Tahoma" panose="020B0604030504040204" pitchFamily="34" charset="0"/>
              </a:rPr>
              <a:t> dir =  1.0</a:t>
            </a:r>
          </a:p>
        </p:txBody>
      </p:sp>
      <p:sp>
        <p:nvSpPr>
          <p:cNvPr id="124934" name="Text Box 1030"/>
          <p:cNvSpPr txBox="1">
            <a:spLocks noChangeArrowheads="1"/>
          </p:cNvSpPr>
          <p:nvPr/>
        </p:nvSpPr>
        <p:spPr bwMode="auto">
          <a:xfrm>
            <a:off x="539750" y="9810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24935" name="Rectangle 2"/>
          <p:cNvSpPr txBox="1">
            <a:spLocks noChangeArrowheads="1"/>
          </p:cNvSpPr>
          <p:nvPr/>
        </p:nvSpPr>
        <p:spPr bwMode="auto">
          <a:xfrm>
            <a:off x="1939925" y="115888"/>
            <a:ext cx="53689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規格化について</a:t>
            </a:r>
          </a:p>
        </p:txBody>
      </p:sp>
      <p:sp>
        <p:nvSpPr>
          <p:cNvPr id="124936" name="テキスト ボックス 6"/>
          <p:cNvSpPr txBox="1">
            <a:spLocks noChangeArrowheads="1"/>
          </p:cNvSpPr>
          <p:nvPr/>
        </p:nvSpPr>
        <p:spPr bwMode="auto">
          <a:xfrm>
            <a:off x="2484438" y="1604963"/>
            <a:ext cx="6388100" cy="3278187"/>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a:spcBef>
                <a:spcPts val="600"/>
              </a:spcBef>
            </a:pPr>
            <a:r>
              <a:rPr lang="en-US" altLang="ja-JP" sz="2400" dirty="0">
                <a:solidFill>
                  <a:srgbClr val="000000"/>
                </a:solidFill>
              </a:rPr>
              <a:t>PHITS</a:t>
            </a:r>
            <a:r>
              <a:rPr lang="ja-JP" altLang="en-US" sz="2400" dirty="0">
                <a:solidFill>
                  <a:srgbClr val="000000"/>
                </a:solidFill>
              </a:rPr>
              <a:t>のタリー結果は，発生する線源１個あたり*</a:t>
            </a:r>
            <a:r>
              <a:rPr lang="en-US" altLang="ja-JP" sz="2400" baseline="30000" dirty="0">
                <a:solidFill>
                  <a:srgbClr val="000000"/>
                </a:solidFill>
              </a:rPr>
              <a:t>)</a:t>
            </a:r>
            <a:r>
              <a:rPr lang="ja-JP" altLang="en-US" sz="2400" dirty="0">
                <a:solidFill>
                  <a:srgbClr val="000000"/>
                </a:solidFill>
              </a:rPr>
              <a:t>で出力される（</a:t>
            </a:r>
            <a:r>
              <a:rPr lang="en-US" altLang="ja-JP" sz="2400" dirty="0" err="1">
                <a:solidFill>
                  <a:srgbClr val="000000"/>
                </a:solidFill>
              </a:rPr>
              <a:t>maxcas</a:t>
            </a:r>
            <a:r>
              <a:rPr lang="ja-JP" altLang="en-US" sz="2400" dirty="0">
                <a:solidFill>
                  <a:srgbClr val="000000"/>
                </a:solidFill>
              </a:rPr>
              <a:t>や</a:t>
            </a:r>
            <a:r>
              <a:rPr lang="en-US" altLang="ja-JP" sz="2400" dirty="0" err="1">
                <a:solidFill>
                  <a:srgbClr val="000000"/>
                </a:solidFill>
              </a:rPr>
              <a:t>maxbch</a:t>
            </a:r>
            <a:r>
              <a:rPr lang="ja-JP" altLang="en-US" sz="2400" dirty="0">
                <a:solidFill>
                  <a:srgbClr val="000000"/>
                </a:solidFill>
              </a:rPr>
              <a:t>に比例して大きくなるわけではない）</a:t>
            </a:r>
            <a:endParaRPr lang="en-US" altLang="ja-JP" sz="2400" dirty="0">
              <a:solidFill>
                <a:srgbClr val="000000"/>
              </a:solidFill>
            </a:endParaRPr>
          </a:p>
          <a:p>
            <a:pPr algn="just">
              <a:spcBef>
                <a:spcPts val="600"/>
              </a:spcBef>
            </a:pPr>
            <a:r>
              <a:rPr lang="ja-JP" altLang="en-US" sz="2400" dirty="0">
                <a:solidFill>
                  <a:srgbClr val="000000"/>
                </a:solidFill>
              </a:rPr>
              <a:t>測定値などと比較するには，</a:t>
            </a:r>
            <a:r>
              <a:rPr lang="en-US" altLang="ja-JP" sz="2400" dirty="0" err="1">
                <a:solidFill>
                  <a:srgbClr val="000000"/>
                </a:solidFill>
              </a:rPr>
              <a:t>Bq</a:t>
            </a:r>
            <a:r>
              <a:rPr lang="ja-JP" altLang="en-US" sz="2400" dirty="0">
                <a:solidFill>
                  <a:srgbClr val="000000"/>
                </a:solidFill>
              </a:rPr>
              <a:t>や</a:t>
            </a:r>
            <a:r>
              <a:rPr lang="en-US" altLang="ja-JP" sz="2400" dirty="0">
                <a:solidFill>
                  <a:srgbClr val="000000"/>
                </a:solidFill>
              </a:rPr>
              <a:t>/cm</a:t>
            </a:r>
            <a:r>
              <a:rPr lang="en-US" altLang="ja-JP" sz="2400" baseline="30000" dirty="0">
                <a:solidFill>
                  <a:srgbClr val="000000"/>
                </a:solidFill>
              </a:rPr>
              <a:t>2</a:t>
            </a:r>
            <a:r>
              <a:rPr lang="en-US" altLang="ja-JP" sz="2400" dirty="0">
                <a:solidFill>
                  <a:srgbClr val="000000"/>
                </a:solidFill>
              </a:rPr>
              <a:t>/s</a:t>
            </a:r>
            <a:r>
              <a:rPr lang="ja-JP" altLang="en-US" sz="2400" dirty="0">
                <a:solidFill>
                  <a:srgbClr val="000000"/>
                </a:solidFill>
              </a:rPr>
              <a:t>で表される線源の発生頻度で規格化する必要がある</a:t>
            </a:r>
            <a:endParaRPr lang="en-US" altLang="ja-JP" sz="2400" dirty="0">
              <a:solidFill>
                <a:srgbClr val="000000"/>
              </a:solidFill>
            </a:endParaRPr>
          </a:p>
          <a:p>
            <a:pPr algn="just">
              <a:spcBef>
                <a:spcPts val="600"/>
              </a:spcBef>
            </a:pPr>
            <a:r>
              <a:rPr lang="ja-JP" altLang="en-US" sz="2400" dirty="0">
                <a:solidFill>
                  <a:srgbClr val="000000"/>
                </a:solidFill>
              </a:rPr>
              <a:t>タリー結果を定数倍（</a:t>
            </a:r>
            <a:r>
              <a:rPr lang="en-US" altLang="ja-JP" sz="2400" dirty="0" err="1">
                <a:solidFill>
                  <a:srgbClr val="000000"/>
                </a:solidFill>
              </a:rPr>
              <a:t>totfact</a:t>
            </a:r>
            <a:r>
              <a:rPr lang="ja-JP" altLang="en-US" sz="2400" dirty="0">
                <a:solidFill>
                  <a:srgbClr val="000000"/>
                </a:solidFill>
              </a:rPr>
              <a:t>で定義）することにより，直接，</a:t>
            </a:r>
            <a:r>
              <a:rPr lang="en-US" altLang="ja-JP" sz="2400" dirty="0">
                <a:solidFill>
                  <a:srgbClr val="000000"/>
                </a:solidFill>
              </a:rPr>
              <a:t> /cm</a:t>
            </a:r>
            <a:r>
              <a:rPr lang="en-US" altLang="ja-JP" sz="2400" baseline="30000" dirty="0">
                <a:solidFill>
                  <a:srgbClr val="000000"/>
                </a:solidFill>
              </a:rPr>
              <a:t>2</a:t>
            </a:r>
            <a:r>
              <a:rPr lang="en-US" altLang="ja-JP" sz="2400" dirty="0">
                <a:solidFill>
                  <a:srgbClr val="000000"/>
                </a:solidFill>
              </a:rPr>
              <a:t>/s</a:t>
            </a:r>
            <a:r>
              <a:rPr lang="ja-JP" altLang="en-US" sz="2400" dirty="0">
                <a:solidFill>
                  <a:srgbClr val="000000"/>
                </a:solidFill>
              </a:rPr>
              <a:t>や</a:t>
            </a:r>
            <a:r>
              <a:rPr lang="en-US" altLang="ja-JP" sz="2400" dirty="0" err="1">
                <a:solidFill>
                  <a:srgbClr val="000000"/>
                </a:solidFill>
              </a:rPr>
              <a:t>mGy</a:t>
            </a:r>
            <a:r>
              <a:rPr lang="en-US" altLang="ja-JP" sz="2400" dirty="0">
                <a:solidFill>
                  <a:srgbClr val="000000"/>
                </a:solidFill>
              </a:rPr>
              <a:t>/h</a:t>
            </a:r>
            <a:r>
              <a:rPr lang="ja-JP" altLang="en-US" sz="2400" dirty="0">
                <a:solidFill>
                  <a:srgbClr val="000000"/>
                </a:solidFill>
              </a:rPr>
              <a:t>などの単位に換算した値を出力できるようになる</a:t>
            </a:r>
            <a:endParaRPr lang="en-US" altLang="ja-JP" sz="2400" dirty="0">
              <a:solidFill>
                <a:srgbClr val="000000"/>
              </a:solidFill>
            </a:endParaRPr>
          </a:p>
        </p:txBody>
      </p:sp>
      <p:sp>
        <p:nvSpPr>
          <p:cNvPr id="20" name="正方形/長方形 19"/>
          <p:cNvSpPr/>
          <p:nvPr/>
        </p:nvSpPr>
        <p:spPr>
          <a:xfrm>
            <a:off x="915988" y="2276475"/>
            <a:ext cx="1208087" cy="2032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24938" name="テキスト ボックス 1"/>
          <p:cNvSpPr txBox="1">
            <a:spLocks noChangeArrowheads="1"/>
          </p:cNvSpPr>
          <p:nvPr/>
        </p:nvSpPr>
        <p:spPr bwMode="auto">
          <a:xfrm>
            <a:off x="3059113" y="5870575"/>
            <a:ext cx="2751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a:solidFill>
                  <a:srgbClr val="000000"/>
                </a:solidFill>
              </a:rPr>
              <a:t>*</a:t>
            </a:r>
            <a:r>
              <a:rPr lang="en-US" altLang="ja-JP" sz="1800" baseline="30000">
                <a:solidFill>
                  <a:srgbClr val="000000"/>
                </a:solidFill>
              </a:rPr>
              <a:t>)</a:t>
            </a:r>
            <a:r>
              <a:rPr lang="ja-JP" altLang="en-US" sz="1800"/>
              <a:t>厳密には１ウェイトあたり</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209550" y="41275"/>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吸収線量を絶対値で評価</a:t>
            </a:r>
          </a:p>
        </p:txBody>
      </p:sp>
      <p:sp>
        <p:nvSpPr>
          <p:cNvPr id="24" name="テキスト ボックス 23"/>
          <p:cNvSpPr txBox="1">
            <a:spLocks noChangeArrowheads="1"/>
          </p:cNvSpPr>
          <p:nvPr/>
        </p:nvSpPr>
        <p:spPr bwMode="auto">
          <a:xfrm>
            <a:off x="736600" y="1257300"/>
            <a:ext cx="7580313" cy="15700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rPr>
              <a:t>玉</a:t>
            </a:r>
            <a:r>
              <a:rPr lang="ja-JP" altLang="en-US" sz="2400" dirty="0" err="1">
                <a:solidFill>
                  <a:srgbClr val="000000"/>
                </a:solidFill>
              </a:rPr>
              <a:t>ねぎ</a:t>
            </a:r>
            <a:r>
              <a:rPr lang="ja-JP" altLang="en-US" sz="2400" dirty="0">
                <a:solidFill>
                  <a:srgbClr val="000000"/>
                </a:solidFill>
              </a:rPr>
              <a:t>球に</a:t>
            </a:r>
            <a:r>
              <a:rPr lang="en-US" altLang="ja-JP" sz="2400" dirty="0">
                <a:solidFill>
                  <a:srgbClr val="000000"/>
                </a:solidFill>
              </a:rPr>
              <a:t>150MeV</a:t>
            </a:r>
            <a:r>
              <a:rPr lang="ja-JP" altLang="en-US" sz="2400" dirty="0">
                <a:solidFill>
                  <a:srgbClr val="000000"/>
                </a:solidFill>
              </a:rPr>
              <a:t>の陽子ビームを一様に照射します。ビームフラックス（流束）を</a:t>
            </a:r>
            <a:r>
              <a:rPr lang="en-US" altLang="ja-JP" sz="2400" dirty="0">
                <a:solidFill>
                  <a:srgbClr val="000000"/>
                </a:solidFill>
              </a:rPr>
              <a:t>1cm</a:t>
            </a:r>
            <a:r>
              <a:rPr lang="en-US" altLang="ja-JP" sz="2400" baseline="30000" dirty="0">
                <a:solidFill>
                  <a:srgbClr val="000000"/>
                </a:solidFill>
              </a:rPr>
              <a:t>2</a:t>
            </a:r>
            <a:r>
              <a:rPr lang="ja-JP" altLang="en-US" sz="2400" dirty="0">
                <a:solidFill>
                  <a:srgbClr val="000000"/>
                </a:solidFill>
              </a:rPr>
              <a:t>・</a:t>
            </a:r>
            <a:r>
              <a:rPr lang="en-US" altLang="ja-JP" sz="2400" dirty="0">
                <a:solidFill>
                  <a:srgbClr val="000000"/>
                </a:solidFill>
              </a:rPr>
              <a:t>1</a:t>
            </a:r>
            <a:r>
              <a:rPr lang="ja-JP" altLang="en-US" sz="2400" dirty="0">
                <a:solidFill>
                  <a:srgbClr val="000000"/>
                </a:solidFill>
              </a:rPr>
              <a:t>秒あたり</a:t>
            </a:r>
            <a:r>
              <a:rPr lang="en-US" altLang="ja-JP" sz="2400" dirty="0">
                <a:solidFill>
                  <a:srgbClr val="000000"/>
                </a:solidFill>
              </a:rPr>
              <a:t>10</a:t>
            </a:r>
            <a:r>
              <a:rPr lang="en-US" altLang="ja-JP" sz="2400" baseline="30000" dirty="0">
                <a:solidFill>
                  <a:srgbClr val="000000"/>
                </a:solidFill>
              </a:rPr>
              <a:t>6</a:t>
            </a:r>
            <a:r>
              <a:rPr lang="ja-JP" altLang="en-US" sz="2400" dirty="0">
                <a:solidFill>
                  <a:srgbClr val="000000"/>
                </a:solidFill>
              </a:rPr>
              <a:t>個とし，そのビームを</a:t>
            </a:r>
            <a:r>
              <a:rPr lang="en-US" altLang="ja-JP" sz="2400" dirty="0">
                <a:solidFill>
                  <a:srgbClr val="000000"/>
                </a:solidFill>
              </a:rPr>
              <a:t>1</a:t>
            </a:r>
            <a:r>
              <a:rPr lang="ja-JP" altLang="en-US" sz="2400" dirty="0">
                <a:solidFill>
                  <a:srgbClr val="000000"/>
                </a:solidFill>
              </a:rPr>
              <a:t>時間照射した場合の各層の吸収線量を計算しましょう。</a:t>
            </a:r>
            <a:endParaRPr lang="en-US" altLang="ja-JP" sz="2400" dirty="0">
              <a:solidFill>
                <a:srgbClr val="000000"/>
              </a:solidFill>
              <a:latin typeface="+mn-lt"/>
            </a:endParaRPr>
          </a:p>
        </p:txBody>
      </p:sp>
      <p:sp>
        <p:nvSpPr>
          <p:cNvPr id="12" name="平行四辺形 11"/>
          <p:cNvSpPr/>
          <p:nvPr/>
        </p:nvSpPr>
        <p:spPr>
          <a:xfrm rot="5400000">
            <a:off x="1758950" y="3627438"/>
            <a:ext cx="2439987" cy="979488"/>
          </a:xfrm>
          <a:prstGeom prst="parallelogram">
            <a:avLst>
              <a:gd name="adj" fmla="val 11049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26984" name="Picture 2"/>
          <p:cNvPicPr>
            <a:picLocks noChangeAspect="1" noChangeArrowheads="1"/>
          </p:cNvPicPr>
          <p:nvPr/>
        </p:nvPicPr>
        <p:blipFill>
          <a:blip r:embed="rId2">
            <a:extLst>
              <a:ext uri="{28A0092B-C50C-407E-A947-70E740481C1C}">
                <a14:useLocalDpi xmlns:a14="http://schemas.microsoft.com/office/drawing/2010/main" val="0"/>
              </a:ext>
            </a:extLst>
          </a:blip>
          <a:srcRect l="25769" t="18330" r="29767" b="19595"/>
          <a:stretch>
            <a:fillRect/>
          </a:stretch>
        </p:blipFill>
        <p:spPr bwMode="auto">
          <a:xfrm>
            <a:off x="3913188" y="2981325"/>
            <a:ext cx="2420937"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bwMode="auto">
          <a:xfrm rot="5400000" flipV="1">
            <a:off x="3348038" y="3271838"/>
            <a:ext cx="0" cy="126365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bwMode="auto">
          <a:xfrm rot="5400000" flipV="1">
            <a:off x="3469482" y="3626644"/>
            <a:ext cx="0" cy="126523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rot="5400000" flipV="1">
            <a:off x="3752057" y="4156869"/>
            <a:ext cx="0" cy="126523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flipV="1">
            <a:off x="3263900" y="2627313"/>
            <a:ext cx="0" cy="126365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5400000" flipV="1">
            <a:off x="3635376" y="3054350"/>
            <a:ext cx="0" cy="126682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flipV="1">
            <a:off x="3752057" y="3960019"/>
            <a:ext cx="0" cy="126523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flipV="1">
            <a:off x="3944938" y="4435475"/>
            <a:ext cx="0" cy="126682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992" name="テキスト ボックス 18"/>
          <p:cNvSpPr txBox="1">
            <a:spLocks noChangeArrowheads="1"/>
          </p:cNvSpPr>
          <p:nvPr/>
        </p:nvSpPr>
        <p:spPr bwMode="auto">
          <a:xfrm>
            <a:off x="2333625" y="5456238"/>
            <a:ext cx="400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150MeV</a:t>
            </a:r>
            <a:r>
              <a:rPr lang="ja-JP" altLang="en-US" sz="2000">
                <a:solidFill>
                  <a:srgbClr val="000000"/>
                </a:solidFill>
              </a:rPr>
              <a:t>の陽子が</a:t>
            </a:r>
            <a:r>
              <a:rPr lang="en-US" altLang="ja-JP" sz="2000">
                <a:solidFill>
                  <a:srgbClr val="000000"/>
                </a:solidFill>
              </a:rPr>
              <a:t>1cm</a:t>
            </a:r>
            <a:r>
              <a:rPr lang="en-US" altLang="ja-JP" sz="2000" baseline="30000">
                <a:solidFill>
                  <a:srgbClr val="000000"/>
                </a:solidFill>
              </a:rPr>
              <a:t>2</a:t>
            </a:r>
            <a:r>
              <a:rPr lang="ja-JP" altLang="en-US" sz="2000">
                <a:solidFill>
                  <a:srgbClr val="000000"/>
                </a:solidFill>
              </a:rPr>
              <a:t>・</a:t>
            </a:r>
            <a:r>
              <a:rPr lang="en-US" altLang="ja-JP" sz="2000">
                <a:solidFill>
                  <a:srgbClr val="000000"/>
                </a:solidFill>
              </a:rPr>
              <a:t>1</a:t>
            </a:r>
            <a:r>
              <a:rPr lang="ja-JP" altLang="en-US" sz="2000">
                <a:solidFill>
                  <a:srgbClr val="000000"/>
                </a:solidFill>
              </a:rPr>
              <a:t>秒あたり</a:t>
            </a:r>
            <a:r>
              <a:rPr lang="en-US" altLang="ja-JP" sz="2000">
                <a:solidFill>
                  <a:srgbClr val="000000"/>
                </a:solidFill>
              </a:rPr>
              <a:t>10</a:t>
            </a:r>
            <a:r>
              <a:rPr lang="en-US" altLang="ja-JP" sz="2000" baseline="30000">
                <a:solidFill>
                  <a:srgbClr val="000000"/>
                </a:solidFill>
              </a:rPr>
              <a:t>6</a:t>
            </a:r>
            <a:r>
              <a:rPr lang="ja-JP" altLang="en-US" sz="2000">
                <a:solidFill>
                  <a:srgbClr val="000000"/>
                </a:solidFill>
              </a:rPr>
              <a:t>個の割合で</a:t>
            </a:r>
            <a:r>
              <a:rPr lang="en-US" altLang="ja-JP" sz="2000">
                <a:solidFill>
                  <a:srgbClr val="000000"/>
                </a:solidFill>
              </a:rPr>
              <a:t>1</a:t>
            </a:r>
            <a:r>
              <a:rPr lang="ja-JP" altLang="en-US" sz="2000">
                <a:solidFill>
                  <a:srgbClr val="000000"/>
                </a:solidFill>
              </a:rPr>
              <a:t>時間照射される</a:t>
            </a:r>
            <a:endParaRPr lang="en-US" altLang="ja-JP" sz="2000">
              <a:solidFill>
                <a:srgbClr val="000000"/>
              </a:solidFill>
            </a:endParaRPr>
          </a:p>
        </p:txBody>
      </p:sp>
      <p:sp>
        <p:nvSpPr>
          <p:cNvPr id="126993" name="正方形/長方形 4"/>
          <p:cNvSpPr>
            <a:spLocks noChangeArrowheads="1"/>
          </p:cNvSpPr>
          <p:nvPr/>
        </p:nvSpPr>
        <p:spPr bwMode="auto">
          <a:xfrm>
            <a:off x="6427788" y="5672138"/>
            <a:ext cx="2716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吸収線量は何</a:t>
            </a:r>
            <a:r>
              <a:rPr lang="en-US" altLang="ja-JP" sz="2400">
                <a:solidFill>
                  <a:srgbClr val="FF0000"/>
                </a:solidFill>
              </a:rPr>
              <a:t>Gy</a:t>
            </a:r>
            <a:r>
              <a:rPr lang="ja-JP" altLang="en-US" sz="2400">
                <a:solidFill>
                  <a:srgbClr val="FF0000"/>
                </a:solidFill>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6</a:t>
            </a:r>
            <a:endParaRPr lang="ja-JP" altLang="en-US" sz="4800" kern="0" dirty="0">
              <a:latin typeface="Century Gothic" pitchFamily="34" charset="0"/>
            </a:endParaRPr>
          </a:p>
        </p:txBody>
      </p:sp>
      <p:sp>
        <p:nvSpPr>
          <p:cNvPr id="128006" name="テキスト ボックス 18"/>
          <p:cNvSpPr txBox="1">
            <a:spLocks noChangeArrowheads="1"/>
          </p:cNvSpPr>
          <p:nvPr/>
        </p:nvSpPr>
        <p:spPr bwMode="auto">
          <a:xfrm>
            <a:off x="530225" y="722313"/>
            <a:ext cx="812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70C0"/>
                </a:solidFill>
              </a:rPr>
              <a:t>まずは，陽子を</a:t>
            </a:r>
            <a:r>
              <a:rPr lang="en-US" altLang="ja-JP" sz="2400">
                <a:solidFill>
                  <a:srgbClr val="0070C0"/>
                </a:solidFill>
              </a:rPr>
              <a:t>1</a:t>
            </a:r>
            <a:r>
              <a:rPr lang="ja-JP" altLang="en-US" sz="2400">
                <a:solidFill>
                  <a:srgbClr val="0070C0"/>
                </a:solidFill>
              </a:rPr>
              <a:t>個照射あたりの平均吸収線量を計算しよう</a:t>
            </a:r>
            <a:endParaRPr lang="en-US" altLang="ja-JP" sz="2400">
              <a:solidFill>
                <a:srgbClr val="0070C0"/>
              </a:solidFill>
            </a:endParaRPr>
          </a:p>
        </p:txBody>
      </p:sp>
      <p:sp>
        <p:nvSpPr>
          <p:cNvPr id="128007" name="Text Box 1031"/>
          <p:cNvSpPr txBox="1">
            <a:spLocks noChangeArrowheads="1"/>
          </p:cNvSpPr>
          <p:nvPr/>
        </p:nvSpPr>
        <p:spPr bwMode="auto">
          <a:xfrm>
            <a:off x="395536" y="2026097"/>
            <a:ext cx="3384550" cy="3790156"/>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   icntl = </a:t>
            </a:r>
            <a:r>
              <a:rPr lang="pt-BR" altLang="ja-JP" sz="1400" dirty="0">
                <a:solidFill>
                  <a:srgbClr val="FF0000"/>
                </a:solidFill>
                <a:latin typeface="Tahoma" panose="020B0604030504040204" pitchFamily="34" charset="0"/>
              </a:rPr>
              <a:t>0</a:t>
            </a:r>
          </a:p>
          <a:p>
            <a:pPr eaLnBrk="1" hangingPunct="1">
              <a:spcBef>
                <a:spcPct val="0"/>
              </a:spcBef>
              <a:buFontTx/>
              <a:buNone/>
            </a:pPr>
            <a:r>
              <a:rPr lang="pt-BR" altLang="ja-JP" sz="1400" dirty="0">
                <a:solidFill>
                  <a:srgbClr val="000000"/>
                </a:solidFill>
                <a:latin typeface="Tahoma" panose="020B0604030504040204" pitchFamily="34" charset="0"/>
              </a:rPr>
              <a:t>  maxcas = </a:t>
            </a:r>
            <a:r>
              <a:rPr lang="pt-BR" altLang="ja-JP" sz="1400" dirty="0">
                <a:solidFill>
                  <a:srgbClr val="FF0000"/>
                </a:solidFill>
                <a:latin typeface="Tahoma" panose="020B0604030504040204" pitchFamily="34" charset="0"/>
              </a:rPr>
              <a:t>2000</a:t>
            </a:r>
          </a:p>
          <a:p>
            <a:pPr eaLnBrk="1" hangingPunct="1">
              <a:spcBef>
                <a:spcPct val="0"/>
              </a:spcBef>
              <a:buFontTx/>
              <a:buNone/>
            </a:pPr>
            <a:r>
              <a:rPr lang="pt-BR" altLang="ja-JP" sz="1400" dirty="0">
                <a:solidFill>
                  <a:srgbClr val="000000"/>
                </a:solidFill>
                <a:latin typeface="Tahoma" panose="020B0604030504040204" pitchFamily="34" charset="0"/>
              </a:rPr>
              <a:t>  maxbch = </a:t>
            </a:r>
            <a:r>
              <a:rPr lang="pt-BR" altLang="ja-JP" sz="1400" dirty="0">
                <a:solidFill>
                  <a:srgbClr val="FF0000"/>
                </a:solidFill>
                <a:latin typeface="Tahoma" panose="020B0604030504040204" pitchFamily="34" charset="0"/>
              </a:rPr>
              <a:t>5</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r>
              <a:rPr lang="en-US" altLang="ja-JP" sz="1400" dirty="0" err="1">
                <a:solidFill>
                  <a:srgbClr val="000000"/>
                </a:solidFill>
                <a:latin typeface="Tahoma" panose="020B0604030504040204" pitchFamily="34" charset="0"/>
              </a:rPr>
              <a:t>infl</a:t>
            </a: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onion.inp</a:t>
            </a:r>
            <a:r>
              <a:rPr lang="en-US" altLang="ja-JP" sz="1400" dirty="0">
                <a:solidFill>
                  <a:srgbClr val="000000"/>
                </a:solidFill>
                <a:latin typeface="Tahoma" panose="020B0604030504040204" pitchFamily="34" charset="0"/>
              </a:rPr>
              <a:t>}[1-33]</a:t>
            </a:r>
          </a:p>
          <a:p>
            <a:pPr eaLnBrk="1" hangingPunct="1">
              <a:spcBef>
                <a:spcPct val="0"/>
              </a:spcBef>
              <a:buFontTx/>
              <a:buNone/>
            </a:pPr>
            <a:r>
              <a:rPr lang="en-US" altLang="ja-JP" sz="1400" dirty="0">
                <a:solidFill>
                  <a:srgbClr val="000000"/>
                </a:solidFill>
                <a:latin typeface="Tahoma" panose="020B0604030504040204" pitchFamily="34" charset="0"/>
              </a:rPr>
              <a:t>$ </a:t>
            </a:r>
            <a:r>
              <a:rPr lang="pt-BR" altLang="ja-JP" sz="1400" dirty="0">
                <a:solidFill>
                  <a:srgbClr val="000000"/>
                </a:solidFill>
                <a:latin typeface="Tahoma" panose="020B0604030504040204" pitchFamily="34" charset="0"/>
              </a:rPr>
              <a:t>infl: {volume.out}</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T - Deposit ]</a:t>
            </a:r>
          </a:p>
          <a:p>
            <a:pPr eaLnBrk="1" hangingPunct="1">
              <a:spcBef>
                <a:spcPct val="0"/>
              </a:spcBef>
              <a:buFontTx/>
              <a:buNone/>
            </a:pPr>
            <a:r>
              <a:rPr lang="pt-BR" altLang="ja-JP" sz="1400" dirty="0">
                <a:solidFill>
                  <a:srgbClr val="000000"/>
                </a:solidFill>
                <a:latin typeface="Tahoma" panose="020B0604030504040204" pitchFamily="34" charset="0"/>
              </a:rPr>
              <a:t>  title = Deposition energy in reg mesh</a:t>
            </a:r>
          </a:p>
          <a:p>
            <a:pPr eaLnBrk="1" hangingPunct="1">
              <a:spcBef>
                <a:spcPct val="0"/>
              </a:spcBef>
              <a:buFontTx/>
              <a:buNone/>
            </a:pPr>
            <a:r>
              <a:rPr lang="ja-JP" altLang="en-US" sz="1400" dirty="0">
                <a:solidFill>
                  <a:srgbClr val="000000"/>
                </a:solidFill>
                <a:latin typeface="Tahoma" panose="020B0604030504040204" pitchFamily="34" charset="0"/>
              </a:rPr>
              <a:t>  </a:t>
            </a:r>
            <a:r>
              <a:rPr lang="pt-BR" altLang="ja-JP" sz="1400" dirty="0">
                <a:solidFill>
                  <a:srgbClr val="000000"/>
                </a:solidFill>
                <a:latin typeface="Tahoma" panose="020B0604030504040204" pitchFamily="34" charset="0"/>
              </a:rPr>
              <a:t>mesh =  reg</a:t>
            </a:r>
          </a:p>
          <a:p>
            <a:pPr eaLnBrk="1" hangingPunct="1">
              <a:spcBef>
                <a:spcPct val="0"/>
              </a:spcBef>
              <a:buFontTx/>
              <a:buNone/>
            </a:pPr>
            <a:r>
              <a:rPr lang="en-US" altLang="ja-JP" sz="1400" dirty="0">
                <a:solidFill>
                  <a:srgbClr val="000000"/>
                </a:solidFill>
                <a:latin typeface="Tahoma" panose="020B0604030504040204" pitchFamily="34" charset="0"/>
              </a:rPr>
              <a:t>  reg = 101 102 103 104 105</a:t>
            </a:r>
          </a:p>
          <a:p>
            <a:pPr eaLnBrk="1" hangingPunct="1">
              <a:spcBef>
                <a:spcPct val="0"/>
              </a:spcBef>
              <a:buFontTx/>
              <a:buNone/>
            </a:pPr>
            <a:r>
              <a:rPr lang="en-US" altLang="ja-JP" sz="1400" dirty="0">
                <a:solidFill>
                  <a:srgbClr val="000000"/>
                </a:solidFill>
                <a:latin typeface="Tahoma" panose="020B0604030504040204" pitchFamily="34" charset="0"/>
              </a:rPr>
              <a:t>  unit =    0    # unit is [</a:t>
            </a:r>
            <a:r>
              <a:rPr lang="en-US" altLang="ja-JP" sz="1400" dirty="0" err="1">
                <a:solidFill>
                  <a:srgbClr val="000000"/>
                </a:solidFill>
                <a:latin typeface="Tahoma" panose="020B0604030504040204" pitchFamily="34" charset="0"/>
              </a:rPr>
              <a:t>Gy</a:t>
            </a:r>
            <a:r>
              <a:rPr lang="en-US" altLang="ja-JP" sz="1400" dirty="0">
                <a:solidFill>
                  <a:srgbClr val="000000"/>
                </a:solidFill>
                <a:latin typeface="Tahoma" panose="020B0604030504040204" pitchFamily="34" charset="0"/>
              </a:rPr>
              <a:t>/source]</a:t>
            </a:r>
            <a:endParaRPr lang="pt-BR"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solidFill>
                <a:srgbClr val="000000"/>
              </a:solidFill>
              <a:latin typeface="Tahoma" panose="020B0604030504040204" pitchFamily="34" charset="0"/>
            </a:endParaRPr>
          </a:p>
        </p:txBody>
      </p:sp>
      <p:sp>
        <p:nvSpPr>
          <p:cNvPr id="128008" name="Text Box 1030"/>
          <p:cNvSpPr txBox="1">
            <a:spLocks noChangeArrowheads="1"/>
          </p:cNvSpPr>
          <p:nvPr/>
        </p:nvSpPr>
        <p:spPr bwMode="auto">
          <a:xfrm>
            <a:off x="288130" y="1390303"/>
            <a:ext cx="14398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cxnSp>
        <p:nvCxnSpPr>
          <p:cNvPr id="25" name="直線コネクタ 24"/>
          <p:cNvCxnSpPr/>
          <p:nvPr/>
        </p:nvCxnSpPr>
        <p:spPr>
          <a:xfrm>
            <a:off x="530225" y="4250978"/>
            <a:ext cx="1497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646238" y="4858991"/>
            <a:ext cx="5508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8011" name="テキスト ボックス 18"/>
          <p:cNvSpPr txBox="1">
            <a:spLocks noChangeArrowheads="1"/>
          </p:cNvSpPr>
          <p:nvPr/>
        </p:nvSpPr>
        <p:spPr bwMode="auto">
          <a:xfrm>
            <a:off x="3937000" y="2193925"/>
            <a:ext cx="47148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spcBef>
                <a:spcPct val="0"/>
              </a:spcBef>
              <a:buFont typeface="Wingdings" panose="05000000000000000000" pitchFamily="2" charset="2"/>
              <a:buChar char="ü"/>
            </a:pPr>
            <a:r>
              <a:rPr lang="en-US" altLang="ja-JP" sz="2000">
                <a:solidFill>
                  <a:srgbClr val="FF0000"/>
                </a:solidFill>
              </a:rPr>
              <a:t>icntl = 0 </a:t>
            </a:r>
            <a:r>
              <a:rPr lang="ja-JP" altLang="en-US" sz="2000">
                <a:solidFill>
                  <a:srgbClr val="000000"/>
                </a:solidFill>
              </a:rPr>
              <a:t>として通常モードとする（</a:t>
            </a:r>
            <a:r>
              <a:rPr lang="en-US" altLang="ja-JP" sz="2000">
                <a:solidFill>
                  <a:srgbClr val="000000"/>
                </a:solidFill>
              </a:rPr>
              <a:t>[source]</a:t>
            </a:r>
            <a:r>
              <a:rPr lang="ja-JP" altLang="en-US" sz="2000">
                <a:solidFill>
                  <a:srgbClr val="000000"/>
                </a:solidFill>
              </a:rPr>
              <a:t>セクションは変更の必要なし）</a:t>
            </a:r>
            <a:endParaRPr lang="en-US" altLang="ja-JP" sz="2000">
              <a:solidFill>
                <a:srgbClr val="000000"/>
              </a:solidFill>
            </a:endParaRPr>
          </a:p>
          <a:p>
            <a:pPr algn="just" eaLnBrk="1" hangingPunct="1">
              <a:spcBef>
                <a:spcPct val="0"/>
              </a:spcBef>
              <a:buFont typeface="Wingdings" panose="05000000000000000000" pitchFamily="2" charset="2"/>
              <a:buChar char="ü"/>
            </a:pPr>
            <a:r>
              <a:rPr lang="en-US" altLang="ja-JP" sz="2000">
                <a:solidFill>
                  <a:srgbClr val="000000"/>
                </a:solidFill>
              </a:rPr>
              <a:t>maxcas</a:t>
            </a:r>
            <a:r>
              <a:rPr lang="ja-JP" altLang="en-US" sz="2000">
                <a:solidFill>
                  <a:srgbClr val="000000"/>
                </a:solidFill>
              </a:rPr>
              <a:t>と</a:t>
            </a:r>
            <a:r>
              <a:rPr lang="en-US" altLang="ja-JP" sz="2000">
                <a:solidFill>
                  <a:srgbClr val="000000"/>
                </a:solidFill>
              </a:rPr>
              <a:t>maxbch</a:t>
            </a:r>
            <a:r>
              <a:rPr lang="ja-JP" altLang="en-US" sz="2000">
                <a:solidFill>
                  <a:srgbClr val="000000"/>
                </a:solidFill>
              </a:rPr>
              <a:t>を</a:t>
            </a:r>
            <a:r>
              <a:rPr lang="en-US" altLang="ja-JP" sz="2000">
                <a:solidFill>
                  <a:srgbClr val="FF0000"/>
                </a:solidFill>
              </a:rPr>
              <a:t>2000</a:t>
            </a:r>
            <a:r>
              <a:rPr lang="ja-JP" altLang="en-US" sz="2000">
                <a:solidFill>
                  <a:srgbClr val="000000"/>
                </a:solidFill>
              </a:rPr>
              <a:t>と</a:t>
            </a:r>
            <a:r>
              <a:rPr lang="en-US" altLang="ja-JP" sz="2000">
                <a:solidFill>
                  <a:srgbClr val="FF0000"/>
                </a:solidFill>
              </a:rPr>
              <a:t>5</a:t>
            </a:r>
            <a:r>
              <a:rPr lang="ja-JP" altLang="en-US" sz="2000">
                <a:solidFill>
                  <a:srgbClr val="000000"/>
                </a:solidFill>
              </a:rPr>
              <a:t>に減らす（計算時間を短縮するため）</a:t>
            </a:r>
            <a:endParaRPr lang="en-US" altLang="ja-JP" sz="2000">
              <a:solidFill>
                <a:srgbClr val="000000"/>
              </a:solidFill>
            </a:endParaRPr>
          </a:p>
          <a:p>
            <a:pPr algn="just" eaLnBrk="1" hangingPunct="1">
              <a:spcBef>
                <a:spcPct val="0"/>
              </a:spcBef>
              <a:buFont typeface="Wingdings" panose="05000000000000000000" pitchFamily="2" charset="2"/>
              <a:buChar char="ü"/>
            </a:pPr>
            <a:r>
              <a:rPr lang="en-US" altLang="ja-JP" sz="2000">
                <a:solidFill>
                  <a:srgbClr val="000000"/>
                </a:solidFill>
              </a:rPr>
              <a:t>$infl:{volume.out}</a:t>
            </a:r>
            <a:r>
              <a:rPr lang="ja-JP" altLang="en-US" sz="2000">
                <a:solidFill>
                  <a:srgbClr val="000000"/>
                </a:solidFill>
              </a:rPr>
              <a:t>の</a:t>
            </a:r>
            <a:r>
              <a:rPr lang="en-US" altLang="ja-JP" sz="2000">
                <a:solidFill>
                  <a:srgbClr val="FF0000"/>
                </a:solidFill>
              </a:rPr>
              <a:t>$</a:t>
            </a:r>
            <a:r>
              <a:rPr lang="ja-JP" altLang="en-US" sz="2000">
                <a:solidFill>
                  <a:srgbClr val="FF0000"/>
                </a:solidFill>
              </a:rPr>
              <a:t>を削除</a:t>
            </a:r>
            <a:r>
              <a:rPr lang="ja-JP" altLang="en-US" sz="2000"/>
              <a:t>し</a:t>
            </a:r>
            <a:r>
              <a:rPr lang="ja-JP" altLang="en-US" sz="2000">
                <a:solidFill>
                  <a:srgbClr val="000000"/>
                </a:solidFill>
              </a:rPr>
              <a:t>，</a:t>
            </a:r>
            <a:r>
              <a:rPr lang="en-US" altLang="ja-JP" sz="2000">
                <a:solidFill>
                  <a:srgbClr val="000000"/>
                </a:solidFill>
              </a:rPr>
              <a:t>icntl=14</a:t>
            </a:r>
            <a:r>
              <a:rPr lang="ja-JP" altLang="en-US" sz="2000">
                <a:solidFill>
                  <a:srgbClr val="000000"/>
                </a:solidFill>
              </a:rPr>
              <a:t>で計算した</a:t>
            </a:r>
            <a:r>
              <a:rPr lang="en-US" altLang="ja-JP" sz="2000">
                <a:solidFill>
                  <a:srgbClr val="000000"/>
                </a:solidFill>
              </a:rPr>
              <a:t>[volume]</a:t>
            </a:r>
            <a:r>
              <a:rPr lang="ja-JP" altLang="en-US" sz="2000">
                <a:solidFill>
                  <a:srgbClr val="000000"/>
                </a:solidFill>
              </a:rPr>
              <a:t>セクションを読み込む（これがないと各領域の重さが分からない）</a:t>
            </a:r>
            <a:endParaRPr lang="en-US" altLang="ja-JP" sz="2000">
              <a:solidFill>
                <a:srgbClr val="000000"/>
              </a:solidFill>
            </a:endParaRPr>
          </a:p>
          <a:p>
            <a:pPr algn="just" eaLnBrk="1" hangingPunct="1">
              <a:spcBef>
                <a:spcPct val="0"/>
              </a:spcBef>
              <a:buFont typeface="Wingdings" panose="05000000000000000000" pitchFamily="2" charset="2"/>
              <a:buChar char="ü"/>
            </a:pPr>
            <a:r>
              <a:rPr lang="en-US" altLang="ja-JP" sz="2000">
                <a:solidFill>
                  <a:srgbClr val="000000"/>
                </a:solidFill>
              </a:rPr>
              <a:t>[t-deposit]</a:t>
            </a:r>
            <a:r>
              <a:rPr lang="ja-JP" altLang="en-US" sz="2000">
                <a:solidFill>
                  <a:srgbClr val="000000"/>
                </a:solidFill>
              </a:rPr>
              <a:t>の</a:t>
            </a:r>
            <a:r>
              <a:rPr lang="en-US" altLang="ja-JP" sz="2000">
                <a:solidFill>
                  <a:srgbClr val="FF0000"/>
                </a:solidFill>
              </a:rPr>
              <a:t>off</a:t>
            </a:r>
            <a:r>
              <a:rPr lang="ja-JP" altLang="en-US" sz="2000">
                <a:solidFill>
                  <a:srgbClr val="FF0000"/>
                </a:solidFill>
              </a:rPr>
              <a:t>を削除</a:t>
            </a:r>
            <a:r>
              <a:rPr lang="ja-JP" altLang="en-US" sz="2000">
                <a:solidFill>
                  <a:srgbClr val="000000"/>
                </a:solidFill>
              </a:rPr>
              <a:t>する</a:t>
            </a:r>
            <a:endParaRPr lang="en-US" altLang="ja-JP" sz="2000">
              <a:solidFill>
                <a:srgbClr val="000000"/>
              </a:solidFill>
            </a:endParaRPr>
          </a:p>
          <a:p>
            <a:pPr algn="just" eaLnBrk="1" hangingPunct="1">
              <a:spcBef>
                <a:spcPct val="0"/>
              </a:spcBef>
              <a:buFont typeface="Wingdings" panose="05000000000000000000" pitchFamily="2" charset="2"/>
              <a:buChar char="ü"/>
            </a:pPr>
            <a:r>
              <a:rPr lang="en-US" altLang="ja-JP" sz="2000">
                <a:solidFill>
                  <a:srgbClr val="000000"/>
                </a:solidFill>
              </a:rPr>
              <a:t>PHITS</a:t>
            </a:r>
            <a:r>
              <a:rPr lang="ja-JP" altLang="en-US" sz="2000">
                <a:solidFill>
                  <a:srgbClr val="000000"/>
                </a:solidFill>
              </a:rPr>
              <a:t>を実行し</a:t>
            </a:r>
            <a:r>
              <a:rPr lang="en-US" altLang="ja-JP" sz="2000">
                <a:solidFill>
                  <a:srgbClr val="FF0000"/>
                </a:solidFill>
              </a:rPr>
              <a:t>deposit.out</a:t>
            </a:r>
            <a:r>
              <a:rPr lang="ja-JP" altLang="en-US" sz="2000">
                <a:solidFill>
                  <a:srgbClr val="000000"/>
                </a:solidFill>
              </a:rPr>
              <a:t>を確認する</a:t>
            </a:r>
            <a:endParaRPr lang="en-US" altLang="ja-JP" sz="20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 t="9576" r="10068" b="2543"/>
          <a:stretch/>
        </p:blipFill>
        <p:spPr bwMode="auto">
          <a:xfrm>
            <a:off x="4591050" y="1323975"/>
            <a:ext cx="4366537" cy="359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
          <p:cNvSpPr txBox="1">
            <a:spLocks noChangeArrowheads="1"/>
          </p:cNvSpPr>
          <p:nvPr/>
        </p:nvSpPr>
        <p:spPr bwMode="auto">
          <a:xfrm>
            <a:off x="215900" y="0"/>
            <a:ext cx="86868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6</a:t>
            </a:r>
            <a:r>
              <a:rPr lang="ja-JP" altLang="en-US" sz="4800" kern="0" dirty="0">
                <a:latin typeface="Century Gothic" pitchFamily="34" charset="0"/>
              </a:rPr>
              <a:t>の答え合わせ</a:t>
            </a:r>
          </a:p>
        </p:txBody>
      </p:sp>
      <p:sp>
        <p:nvSpPr>
          <p:cNvPr id="129030" name="Text Box 1031"/>
          <p:cNvSpPr txBox="1">
            <a:spLocks noChangeArrowheads="1"/>
          </p:cNvSpPr>
          <p:nvPr/>
        </p:nvSpPr>
        <p:spPr bwMode="auto">
          <a:xfrm>
            <a:off x="244475" y="1708150"/>
            <a:ext cx="4103688" cy="1736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Tahoma" panose="020B0604030504040204" pitchFamily="34" charset="0"/>
              </a:rPr>
              <a:t>（</a:t>
            </a:r>
            <a:r>
              <a:rPr lang="en-US" altLang="ja-JP" sz="1400">
                <a:solidFill>
                  <a:srgbClr val="000000"/>
                </a:solidFill>
                <a:latin typeface="Tahoma" panose="020B0604030504040204" pitchFamily="34" charset="0"/>
              </a:rPr>
              <a:t>29</a:t>
            </a:r>
            <a:r>
              <a:rPr lang="ja-JP" altLang="en-US" sz="1400">
                <a:solidFill>
                  <a:srgbClr val="000000"/>
                </a:solidFill>
                <a:latin typeface="Tahoma" panose="020B0604030504040204" pitchFamily="34" charset="0"/>
              </a:rPr>
              <a:t>行目あたり）</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num    reg     volume     all         r.err </a:t>
            </a:r>
          </a:p>
          <a:p>
            <a:pPr eaLnBrk="1" hangingPunct="1">
              <a:spcBef>
                <a:spcPct val="0"/>
              </a:spcBef>
              <a:buFontTx/>
              <a:buNone/>
            </a:pPr>
            <a:r>
              <a:rPr lang="pt-BR" altLang="ja-JP" sz="1400">
                <a:solidFill>
                  <a:srgbClr val="000000"/>
                </a:solidFill>
                <a:latin typeface="Tahoma" panose="020B0604030504040204" pitchFamily="34" charset="0"/>
              </a:rPr>
              <a:t>    1     101   5.2876E+02   </a:t>
            </a:r>
            <a:r>
              <a:rPr lang="pt-BR" altLang="ja-JP" sz="1400">
                <a:solidFill>
                  <a:srgbClr val="FF0000"/>
                </a:solidFill>
                <a:latin typeface="Tahoma" panose="020B0604030504040204" pitchFamily="34" charset="0"/>
              </a:rPr>
              <a:t>4.7549E-16</a:t>
            </a:r>
            <a:r>
              <a:rPr lang="pt-BR" altLang="ja-JP" sz="1400">
                <a:solidFill>
                  <a:srgbClr val="000000"/>
                </a:solidFill>
                <a:latin typeface="Tahoma" panose="020B0604030504040204" pitchFamily="34" charset="0"/>
              </a:rPr>
              <a:t>  0.2879</a:t>
            </a:r>
          </a:p>
          <a:p>
            <a:pPr eaLnBrk="1" hangingPunct="1">
              <a:spcBef>
                <a:spcPct val="0"/>
              </a:spcBef>
              <a:buFontTx/>
              <a:buNone/>
            </a:pPr>
            <a:r>
              <a:rPr lang="pt-BR" altLang="ja-JP" sz="1400">
                <a:solidFill>
                  <a:srgbClr val="000000"/>
                </a:solidFill>
                <a:latin typeface="Tahoma" panose="020B0604030504040204" pitchFamily="34" charset="0"/>
              </a:rPr>
              <a:t>    2     102   3.6874E+03   </a:t>
            </a:r>
            <a:r>
              <a:rPr lang="pt-BR" altLang="ja-JP" sz="1400">
                <a:solidFill>
                  <a:srgbClr val="FF0000"/>
                </a:solidFill>
                <a:latin typeface="Tahoma" panose="020B0604030504040204" pitchFamily="34" charset="0"/>
              </a:rPr>
              <a:t>1.0647E-15 </a:t>
            </a:r>
            <a:r>
              <a:rPr lang="pt-BR" altLang="ja-JP" sz="1400">
                <a:solidFill>
                  <a:srgbClr val="000000"/>
                </a:solidFill>
                <a:latin typeface="Tahoma" panose="020B0604030504040204" pitchFamily="34" charset="0"/>
              </a:rPr>
              <a:t> 0.2258</a:t>
            </a:r>
          </a:p>
          <a:p>
            <a:pPr eaLnBrk="1" hangingPunct="1">
              <a:spcBef>
                <a:spcPct val="0"/>
              </a:spcBef>
              <a:buFontTx/>
              <a:buNone/>
            </a:pPr>
            <a:r>
              <a:rPr lang="pt-BR" altLang="ja-JP" sz="1400">
                <a:solidFill>
                  <a:srgbClr val="000000"/>
                </a:solidFill>
                <a:latin typeface="Tahoma" panose="020B0604030504040204" pitchFamily="34" charset="0"/>
              </a:rPr>
              <a:t>    3     103   9.9447E+03   </a:t>
            </a:r>
            <a:r>
              <a:rPr lang="pt-BR" altLang="ja-JP" sz="1400">
                <a:solidFill>
                  <a:srgbClr val="FF0000"/>
                </a:solidFill>
                <a:latin typeface="Tahoma" panose="020B0604030504040204" pitchFamily="34" charset="0"/>
              </a:rPr>
              <a:t>2.6794E-14</a:t>
            </a:r>
            <a:r>
              <a:rPr lang="pt-BR" altLang="ja-JP" sz="1400">
                <a:solidFill>
                  <a:srgbClr val="000000"/>
                </a:solidFill>
                <a:latin typeface="Tahoma" panose="020B0604030504040204" pitchFamily="34" charset="0"/>
              </a:rPr>
              <a:t>  0.0192</a:t>
            </a:r>
          </a:p>
          <a:p>
            <a:pPr eaLnBrk="1" hangingPunct="1">
              <a:spcBef>
                <a:spcPct val="0"/>
              </a:spcBef>
              <a:buFontTx/>
              <a:buNone/>
            </a:pPr>
            <a:r>
              <a:rPr lang="pt-BR" altLang="ja-JP" sz="1400">
                <a:solidFill>
                  <a:srgbClr val="000000"/>
                </a:solidFill>
                <a:latin typeface="Tahoma" panose="020B0604030504040204" pitchFamily="34" charset="0"/>
              </a:rPr>
              <a:t>    4     104   1.9398E+04   </a:t>
            </a:r>
            <a:r>
              <a:rPr lang="pt-BR" altLang="ja-JP" sz="1400">
                <a:solidFill>
                  <a:srgbClr val="FF0000"/>
                </a:solidFill>
                <a:latin typeface="Tahoma" panose="020B0604030504040204" pitchFamily="34" charset="0"/>
              </a:rPr>
              <a:t>2.8849E-13</a:t>
            </a:r>
            <a:r>
              <a:rPr lang="pt-BR" altLang="ja-JP" sz="1400">
                <a:solidFill>
                  <a:srgbClr val="000000"/>
                </a:solidFill>
                <a:latin typeface="Tahoma" panose="020B0604030504040204" pitchFamily="34" charset="0"/>
              </a:rPr>
              <a:t>  0.0118</a:t>
            </a:r>
          </a:p>
          <a:p>
            <a:pPr eaLnBrk="1" hangingPunct="1">
              <a:spcBef>
                <a:spcPct val="0"/>
              </a:spcBef>
              <a:buFontTx/>
              <a:buNone/>
            </a:pPr>
            <a:r>
              <a:rPr lang="pt-BR" altLang="ja-JP" sz="1400">
                <a:solidFill>
                  <a:srgbClr val="000000"/>
                </a:solidFill>
                <a:latin typeface="Tahoma" panose="020B0604030504040204" pitchFamily="34" charset="0"/>
              </a:rPr>
              <a:t>    5     105   3.1908E+04   </a:t>
            </a:r>
            <a:r>
              <a:rPr lang="pt-BR" altLang="ja-JP" sz="1400">
                <a:solidFill>
                  <a:srgbClr val="FF0000"/>
                </a:solidFill>
                <a:latin typeface="Tahoma" panose="020B0604030504040204" pitchFamily="34" charset="0"/>
              </a:rPr>
              <a:t>3.2432E-13</a:t>
            </a:r>
            <a:r>
              <a:rPr lang="pt-BR" altLang="ja-JP" sz="1400">
                <a:solidFill>
                  <a:srgbClr val="000000"/>
                </a:solidFill>
                <a:latin typeface="Tahoma" panose="020B0604030504040204" pitchFamily="34" charset="0"/>
              </a:rPr>
              <a:t>  0.0090</a:t>
            </a:r>
          </a:p>
        </p:txBody>
      </p:sp>
      <p:sp>
        <p:nvSpPr>
          <p:cNvPr id="129031" name="Text Box 1030"/>
          <p:cNvSpPr txBox="1">
            <a:spLocks noChangeArrowheads="1"/>
          </p:cNvSpPr>
          <p:nvPr/>
        </p:nvSpPr>
        <p:spPr bwMode="auto">
          <a:xfrm>
            <a:off x="149225" y="1068388"/>
            <a:ext cx="1727200" cy="460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deposit.out</a:t>
            </a:r>
          </a:p>
        </p:txBody>
      </p:sp>
      <p:sp>
        <p:nvSpPr>
          <p:cNvPr id="129033" name="Text Box 1030"/>
          <p:cNvSpPr txBox="1">
            <a:spLocks noChangeArrowheads="1"/>
          </p:cNvSpPr>
          <p:nvPr/>
        </p:nvSpPr>
        <p:spPr bwMode="auto">
          <a:xfrm>
            <a:off x="6035675" y="4964113"/>
            <a:ext cx="1450975"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sp>
        <p:nvSpPr>
          <p:cNvPr id="129034" name="テキスト ボックス 18"/>
          <p:cNvSpPr txBox="1">
            <a:spLocks noChangeArrowheads="1"/>
          </p:cNvSpPr>
          <p:nvPr/>
        </p:nvSpPr>
        <p:spPr bwMode="auto">
          <a:xfrm>
            <a:off x="111125" y="3573463"/>
            <a:ext cx="43624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spcBef>
                <a:spcPts val="1200"/>
              </a:spcBef>
              <a:buFont typeface="Wingdings" panose="05000000000000000000" pitchFamily="2" charset="2"/>
              <a:buChar char="ü"/>
            </a:pPr>
            <a:r>
              <a:rPr lang="en-US" altLang="ja-JP" sz="2000">
                <a:solidFill>
                  <a:srgbClr val="000000"/>
                </a:solidFill>
              </a:rPr>
              <a:t>PHITS</a:t>
            </a:r>
            <a:r>
              <a:rPr lang="ja-JP" altLang="en-US" sz="2000">
                <a:solidFill>
                  <a:srgbClr val="000000"/>
                </a:solidFill>
              </a:rPr>
              <a:t>の計算結果は，基本的には</a:t>
            </a:r>
            <a:r>
              <a:rPr lang="ja-JP" altLang="en-US" sz="2000">
                <a:solidFill>
                  <a:srgbClr val="FF0000"/>
                </a:solidFill>
              </a:rPr>
              <a:t>線源１個発生当たりに規格化される</a:t>
            </a:r>
          </a:p>
          <a:p>
            <a:pPr algn="just" eaLnBrk="1" hangingPunct="1">
              <a:spcBef>
                <a:spcPts val="1200"/>
              </a:spcBef>
              <a:buFont typeface="Wingdings" panose="05000000000000000000" pitchFamily="2" charset="2"/>
              <a:buChar char="ü"/>
            </a:pPr>
            <a:r>
              <a:rPr lang="ja-JP" altLang="en-US" sz="2000">
                <a:solidFill>
                  <a:srgbClr val="000000"/>
                </a:solidFill>
              </a:rPr>
              <a:t>陽子</a:t>
            </a:r>
            <a:r>
              <a:rPr lang="en-US" altLang="ja-JP" sz="2000">
                <a:solidFill>
                  <a:srgbClr val="000000"/>
                </a:solidFill>
              </a:rPr>
              <a:t>1</a:t>
            </a:r>
            <a:r>
              <a:rPr lang="ja-JP" altLang="en-US" sz="2000">
                <a:solidFill>
                  <a:srgbClr val="000000"/>
                </a:solidFill>
              </a:rPr>
              <a:t>個照射あたり，一番外側の層でも</a:t>
            </a:r>
            <a:r>
              <a:rPr lang="en-US" altLang="ja-JP" sz="2000">
                <a:solidFill>
                  <a:srgbClr val="000000"/>
                </a:solidFill>
              </a:rPr>
              <a:t>3.2E-13(Gy) = 0.32 pGy</a:t>
            </a:r>
            <a:r>
              <a:rPr lang="ja-JP" altLang="en-US" sz="2000">
                <a:solidFill>
                  <a:srgbClr val="000000"/>
                </a:solidFill>
              </a:rPr>
              <a:t>しか吸収線量がない</a:t>
            </a:r>
            <a:endParaRPr lang="en-US" altLang="ja-JP" sz="2000">
              <a:solidFill>
                <a:srgbClr val="000000"/>
              </a:solidFill>
            </a:endParaRPr>
          </a:p>
          <a:p>
            <a:pPr algn="just" eaLnBrk="1" hangingPunct="1">
              <a:spcBef>
                <a:spcPts val="1200"/>
              </a:spcBef>
              <a:buFont typeface="Wingdings" panose="05000000000000000000" pitchFamily="2" charset="2"/>
              <a:buChar char="ü"/>
            </a:pPr>
            <a:r>
              <a:rPr lang="ja-JP" altLang="en-US" sz="2000">
                <a:solidFill>
                  <a:srgbClr val="000000"/>
                </a:solidFill>
              </a:rPr>
              <a:t>内側の層は</a:t>
            </a:r>
            <a:r>
              <a:rPr lang="en-US" altLang="ja-JP" sz="2000">
                <a:solidFill>
                  <a:srgbClr val="000000"/>
                </a:solidFill>
              </a:rPr>
              <a:t>1</a:t>
            </a:r>
            <a:r>
              <a:rPr lang="ja-JP" altLang="en-US" sz="2000">
                <a:solidFill>
                  <a:srgbClr val="000000"/>
                </a:solidFill>
              </a:rPr>
              <a:t>次陽子が届かないため，さらに</a:t>
            </a:r>
            <a:r>
              <a:rPr lang="en-US" altLang="ja-JP" sz="2000">
                <a:solidFill>
                  <a:srgbClr val="000000"/>
                </a:solidFill>
              </a:rPr>
              <a:t>3</a:t>
            </a:r>
            <a:r>
              <a:rPr lang="ja-JP" altLang="en-US" sz="2000">
                <a:solidFill>
                  <a:srgbClr val="000000"/>
                </a:solidFill>
              </a:rPr>
              <a:t>桁ほど吸収線量が低い</a:t>
            </a:r>
            <a:endParaRPr lang="en-US" altLang="ja-JP" sz="20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7</a:t>
            </a:r>
            <a:endParaRPr lang="ja-JP" altLang="en-US" sz="4800" kern="0" dirty="0">
              <a:latin typeface="Century Gothic" pitchFamily="34" charset="0"/>
            </a:endParaRPr>
          </a:p>
        </p:txBody>
      </p:sp>
      <p:sp>
        <p:nvSpPr>
          <p:cNvPr id="130054" name="テキスト ボックス 18"/>
          <p:cNvSpPr txBox="1">
            <a:spLocks noChangeArrowheads="1"/>
          </p:cNvSpPr>
          <p:nvPr/>
        </p:nvSpPr>
        <p:spPr bwMode="auto">
          <a:xfrm>
            <a:off x="511175" y="812800"/>
            <a:ext cx="812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0070C0"/>
                </a:solidFill>
              </a:rPr>
              <a:t>フラックス</a:t>
            </a:r>
            <a:r>
              <a:rPr lang="en-US" altLang="ja-JP" sz="2400">
                <a:solidFill>
                  <a:srgbClr val="0070C0"/>
                </a:solidFill>
              </a:rPr>
              <a:t>10</a:t>
            </a:r>
            <a:r>
              <a:rPr lang="en-US" altLang="ja-JP" sz="2400" baseline="30000">
                <a:solidFill>
                  <a:srgbClr val="0070C0"/>
                </a:solidFill>
              </a:rPr>
              <a:t>6</a:t>
            </a:r>
            <a:r>
              <a:rPr lang="en-US" altLang="ja-JP" sz="2400">
                <a:solidFill>
                  <a:srgbClr val="0070C0"/>
                </a:solidFill>
              </a:rPr>
              <a:t>(/cm</a:t>
            </a:r>
            <a:r>
              <a:rPr lang="en-US" altLang="ja-JP" sz="2400" baseline="30000">
                <a:solidFill>
                  <a:srgbClr val="0070C0"/>
                </a:solidFill>
              </a:rPr>
              <a:t>2</a:t>
            </a:r>
            <a:r>
              <a:rPr lang="en-US" altLang="ja-JP" sz="2400">
                <a:solidFill>
                  <a:srgbClr val="0070C0"/>
                </a:solidFill>
              </a:rPr>
              <a:t>/s)</a:t>
            </a:r>
            <a:r>
              <a:rPr lang="ja-JP" altLang="en-US" sz="2400">
                <a:solidFill>
                  <a:srgbClr val="0070C0"/>
                </a:solidFill>
              </a:rPr>
              <a:t>で</a:t>
            </a:r>
            <a:r>
              <a:rPr lang="en-US" altLang="ja-JP" sz="2400">
                <a:solidFill>
                  <a:srgbClr val="0070C0"/>
                </a:solidFill>
              </a:rPr>
              <a:t>1</a:t>
            </a:r>
            <a:r>
              <a:rPr lang="ja-JP" altLang="en-US" sz="2400">
                <a:solidFill>
                  <a:srgbClr val="0070C0"/>
                </a:solidFill>
              </a:rPr>
              <a:t>時間照射したときの吸収線量は？</a:t>
            </a:r>
            <a:endParaRPr lang="en-US" altLang="ja-JP" sz="2400">
              <a:solidFill>
                <a:srgbClr val="0070C0"/>
              </a:solidFill>
            </a:endParaRPr>
          </a:p>
        </p:txBody>
      </p:sp>
      <p:sp>
        <p:nvSpPr>
          <p:cNvPr id="27" name="テキスト ボックス 18"/>
          <p:cNvSpPr txBox="1">
            <a:spLocks noChangeArrowheads="1"/>
          </p:cNvSpPr>
          <p:nvPr/>
        </p:nvSpPr>
        <p:spPr bwMode="auto">
          <a:xfrm>
            <a:off x="3454400" y="2255838"/>
            <a:ext cx="5178425" cy="3324225"/>
          </a:xfrm>
          <a:prstGeom prst="rect">
            <a:avLst/>
          </a:prstGeom>
          <a:noFill/>
          <a:ln>
            <a:noFill/>
          </a:ln>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algn="just" eaLnBrk="1" hangingPunct="1">
              <a:spcBef>
                <a:spcPts val="1200"/>
              </a:spcBef>
              <a:buFont typeface="Wingdings" panose="05000000000000000000" pitchFamily="2" charset="2"/>
              <a:buChar char="ü"/>
              <a:defRPr/>
            </a:pPr>
            <a:r>
              <a:rPr lang="ja-JP" altLang="en-US" sz="2000" dirty="0">
                <a:solidFill>
                  <a:srgbClr val="000000"/>
                </a:solidFill>
              </a:rPr>
              <a:t>フラックスが</a:t>
            </a:r>
            <a:r>
              <a:rPr lang="en-US" altLang="ja-JP" sz="2000" dirty="0">
                <a:solidFill>
                  <a:srgbClr val="000000"/>
                </a:solidFill>
              </a:rPr>
              <a:t>1cm</a:t>
            </a:r>
            <a:r>
              <a:rPr lang="en-US" altLang="ja-JP" sz="2000" baseline="30000" dirty="0">
                <a:solidFill>
                  <a:srgbClr val="000000"/>
                </a:solidFill>
              </a:rPr>
              <a:t>2</a:t>
            </a:r>
            <a:r>
              <a:rPr lang="ja-JP" altLang="en-US" sz="2000" dirty="0">
                <a:solidFill>
                  <a:srgbClr val="000000"/>
                </a:solidFill>
              </a:rPr>
              <a:t>・</a:t>
            </a:r>
            <a:r>
              <a:rPr lang="en-US" altLang="ja-JP" sz="2000" dirty="0">
                <a:solidFill>
                  <a:srgbClr val="000000"/>
                </a:solidFill>
              </a:rPr>
              <a:t>1</a:t>
            </a:r>
            <a:r>
              <a:rPr lang="ja-JP" altLang="en-US" sz="2000" dirty="0">
                <a:solidFill>
                  <a:srgbClr val="000000"/>
                </a:solidFill>
              </a:rPr>
              <a:t>秒あたり</a:t>
            </a:r>
            <a:r>
              <a:rPr lang="en-US" altLang="ja-JP" sz="2000" dirty="0">
                <a:solidFill>
                  <a:srgbClr val="000000"/>
                </a:solidFill>
              </a:rPr>
              <a:t>10</a:t>
            </a:r>
            <a:r>
              <a:rPr lang="en-US" altLang="ja-JP" sz="2000" baseline="30000" dirty="0">
                <a:solidFill>
                  <a:srgbClr val="000000"/>
                </a:solidFill>
              </a:rPr>
              <a:t>6</a:t>
            </a:r>
            <a:r>
              <a:rPr lang="ja-JP" altLang="en-US" sz="2000" dirty="0">
                <a:solidFill>
                  <a:srgbClr val="000000"/>
                </a:solidFill>
              </a:rPr>
              <a:t>個の場合，線源面を</a:t>
            </a:r>
            <a:r>
              <a:rPr lang="en-US" altLang="ja-JP" sz="2000" dirty="0">
                <a:solidFill>
                  <a:srgbClr val="000000"/>
                </a:solidFill>
              </a:rPr>
              <a:t>1</a:t>
            </a:r>
            <a:r>
              <a:rPr lang="ja-JP" altLang="en-US" sz="2000" dirty="0">
                <a:solidFill>
                  <a:srgbClr val="000000"/>
                </a:solidFill>
              </a:rPr>
              <a:t>秒当たりに通過する陽子の数は？</a:t>
            </a:r>
            <a:endParaRPr lang="en-US" altLang="ja-JP" sz="2000" dirty="0">
              <a:solidFill>
                <a:srgbClr val="000000"/>
              </a:solidFill>
            </a:endParaRPr>
          </a:p>
          <a:p>
            <a:pPr algn="just" eaLnBrk="1" hangingPunct="1">
              <a:spcBef>
                <a:spcPts val="1200"/>
              </a:spcBef>
              <a:buFontTx/>
              <a:buNone/>
              <a:defRPr/>
            </a:pPr>
            <a:r>
              <a:rPr lang="ja-JP" altLang="en-US" sz="2000" dirty="0">
                <a:solidFill>
                  <a:srgbClr val="000000"/>
                </a:solidFill>
              </a:rPr>
              <a:t>　　（線源面積は</a:t>
            </a:r>
            <a:r>
              <a:rPr lang="en-US" altLang="ja-JP" sz="2000" dirty="0">
                <a:solidFill>
                  <a:srgbClr val="000000"/>
                </a:solidFill>
              </a:rPr>
              <a:t>(2</a:t>
            </a:r>
            <a:r>
              <a:rPr lang="ja-JP" altLang="en-US" sz="2000" dirty="0">
                <a:solidFill>
                  <a:srgbClr val="000000"/>
                </a:solidFill>
              </a:rPr>
              <a:t>*</a:t>
            </a:r>
            <a:r>
              <a:rPr lang="en-US" altLang="ja-JP" sz="2000" dirty="0">
                <a:solidFill>
                  <a:srgbClr val="000000"/>
                </a:solidFill>
              </a:rPr>
              <a:t>c1)</a:t>
            </a:r>
            <a:r>
              <a:rPr lang="en-US" altLang="ja-JP" sz="2000" baseline="30000" dirty="0">
                <a:solidFill>
                  <a:srgbClr val="000000"/>
                </a:solidFill>
              </a:rPr>
              <a:t>2</a:t>
            </a:r>
            <a:r>
              <a:rPr lang="en-US" altLang="ja-JP" sz="2000" dirty="0">
                <a:solidFill>
                  <a:srgbClr val="000000"/>
                </a:solidFill>
              </a:rPr>
              <a:t>cm</a:t>
            </a:r>
            <a:r>
              <a:rPr lang="en-US" altLang="ja-JP" sz="2000" baseline="30000" dirty="0">
                <a:solidFill>
                  <a:srgbClr val="000000"/>
                </a:solidFill>
              </a:rPr>
              <a:t>2</a:t>
            </a:r>
            <a:r>
              <a:rPr lang="ja-JP" altLang="en-US" sz="2000" dirty="0">
                <a:solidFill>
                  <a:srgbClr val="000000"/>
                </a:solidFill>
              </a:rPr>
              <a:t> </a:t>
            </a:r>
            <a:r>
              <a:rPr lang="en-US" altLang="ja-JP" sz="2000" dirty="0">
                <a:solidFill>
                  <a:srgbClr val="000000"/>
                </a:solidFill>
              </a:rPr>
              <a:t>= 2500 cm</a:t>
            </a:r>
            <a:r>
              <a:rPr lang="en-US" altLang="ja-JP" sz="2000" baseline="30000" dirty="0">
                <a:solidFill>
                  <a:srgbClr val="000000"/>
                </a:solidFill>
              </a:rPr>
              <a:t>2</a:t>
            </a:r>
            <a:r>
              <a:rPr lang="ja-JP" altLang="en-US" sz="2000" dirty="0">
                <a:solidFill>
                  <a:srgbClr val="000000"/>
                </a:solidFill>
              </a:rPr>
              <a:t>）</a:t>
            </a:r>
            <a:endParaRPr lang="en-US" altLang="ja-JP" sz="2000" dirty="0">
              <a:solidFill>
                <a:srgbClr val="000000"/>
              </a:solidFill>
            </a:endParaRPr>
          </a:p>
          <a:p>
            <a:pPr marL="342900" indent="-342900" algn="just" eaLnBrk="1" hangingPunct="1">
              <a:spcBef>
                <a:spcPts val="1200"/>
              </a:spcBef>
              <a:buFont typeface="Wingdings" panose="05000000000000000000" pitchFamily="2" charset="2"/>
              <a:buChar char="ü"/>
              <a:defRPr/>
            </a:pPr>
            <a:r>
              <a:rPr lang="ja-JP" altLang="en-US" sz="2000" dirty="0">
                <a:solidFill>
                  <a:srgbClr val="000000"/>
                </a:solidFill>
              </a:rPr>
              <a:t>そのフラックスで</a:t>
            </a:r>
            <a:r>
              <a:rPr lang="en-US" altLang="ja-JP" sz="2000" dirty="0">
                <a:solidFill>
                  <a:srgbClr val="000000"/>
                </a:solidFill>
              </a:rPr>
              <a:t>1</a:t>
            </a:r>
            <a:r>
              <a:rPr lang="ja-JP" altLang="en-US" sz="2000" dirty="0">
                <a:solidFill>
                  <a:srgbClr val="000000"/>
                </a:solidFill>
              </a:rPr>
              <a:t>時間照射した場合の合計発生陽子数は？</a:t>
            </a:r>
            <a:endParaRPr lang="en-US" altLang="ja-JP" sz="2000" dirty="0">
              <a:solidFill>
                <a:srgbClr val="000000"/>
              </a:solidFill>
            </a:endParaRPr>
          </a:p>
          <a:p>
            <a:pPr marL="342900" indent="-342900" algn="just" eaLnBrk="1" hangingPunct="1">
              <a:spcBef>
                <a:spcPts val="1200"/>
              </a:spcBef>
              <a:buFont typeface="Wingdings" panose="05000000000000000000" pitchFamily="2" charset="2"/>
              <a:buChar char="ü"/>
              <a:defRPr/>
            </a:pPr>
            <a:r>
              <a:rPr lang="ja-JP" altLang="en-US" sz="2000" dirty="0">
                <a:solidFill>
                  <a:srgbClr val="000000"/>
                </a:solidFill>
              </a:rPr>
              <a:t>その陽子数を</a:t>
            </a:r>
            <a:r>
              <a:rPr lang="en-US" altLang="ja-JP" sz="2000" dirty="0">
                <a:solidFill>
                  <a:srgbClr val="000000"/>
                </a:solidFill>
              </a:rPr>
              <a:t>[source]</a:t>
            </a:r>
            <a:r>
              <a:rPr lang="ja-JP" altLang="en-US" sz="2000" dirty="0">
                <a:solidFill>
                  <a:srgbClr val="000000"/>
                </a:solidFill>
              </a:rPr>
              <a:t>セクションの</a:t>
            </a:r>
            <a:r>
              <a:rPr lang="en-US" altLang="ja-JP" sz="2000" dirty="0" err="1">
                <a:solidFill>
                  <a:srgbClr val="000000"/>
                </a:solidFill>
              </a:rPr>
              <a:t>totfact</a:t>
            </a:r>
            <a:r>
              <a:rPr lang="ja-JP" altLang="en-US" sz="2000" dirty="0">
                <a:solidFill>
                  <a:srgbClr val="000000"/>
                </a:solidFill>
              </a:rPr>
              <a:t>パラメータで指定し，タリー結果を全て</a:t>
            </a:r>
            <a:r>
              <a:rPr lang="en-US" altLang="ja-JP" sz="2000" dirty="0" err="1">
                <a:solidFill>
                  <a:srgbClr val="000000"/>
                </a:solidFill>
              </a:rPr>
              <a:t>totfact</a:t>
            </a:r>
            <a:r>
              <a:rPr lang="ja-JP" altLang="en-US" sz="2000" dirty="0">
                <a:solidFill>
                  <a:srgbClr val="000000"/>
                </a:solidFill>
              </a:rPr>
              <a:t>倍に規格化する</a:t>
            </a:r>
            <a:endParaRPr lang="en-US" altLang="ja-JP" sz="2000" dirty="0">
              <a:solidFill>
                <a:srgbClr val="000000"/>
              </a:solidFill>
            </a:endParaRPr>
          </a:p>
        </p:txBody>
      </p:sp>
      <p:sp>
        <p:nvSpPr>
          <p:cNvPr id="130056" name="Text Box 1030"/>
          <p:cNvSpPr txBox="1">
            <a:spLocks noChangeArrowheads="1"/>
          </p:cNvSpPr>
          <p:nvPr/>
        </p:nvSpPr>
        <p:spPr bwMode="auto">
          <a:xfrm>
            <a:off x="287338" y="16224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30057" name="Text Box 1031"/>
          <p:cNvSpPr txBox="1">
            <a:spLocks noChangeArrowheads="1"/>
          </p:cNvSpPr>
          <p:nvPr/>
        </p:nvSpPr>
        <p:spPr bwMode="auto">
          <a:xfrm>
            <a:off x="895350" y="2255838"/>
            <a:ext cx="1598613" cy="31686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set: c1[25]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totfact =   1.0</a:t>
            </a:r>
          </a:p>
          <a:p>
            <a:pPr eaLnBrk="1" hangingPunct="1">
              <a:spcBef>
                <a:spcPct val="0"/>
              </a:spcBef>
              <a:buFontTx/>
              <a:buNone/>
            </a:pPr>
            <a:r>
              <a:rPr lang="pt-BR" altLang="ja-JP" sz="1400">
                <a:latin typeface="Tahoma" panose="020B0604030504040204" pitchFamily="34" charset="0"/>
              </a:rPr>
              <a:t> s-type =   2</a:t>
            </a:r>
          </a:p>
          <a:p>
            <a:pPr eaLnBrk="1" hangingPunct="1">
              <a:spcBef>
                <a:spcPct val="0"/>
              </a:spcBef>
              <a:buFontTx/>
              <a:buNone/>
            </a:pPr>
            <a:r>
              <a:rPr lang="pt-BR" altLang="ja-JP" sz="1400">
                <a:latin typeface="Tahoma" panose="020B0604030504040204" pitchFamily="34" charset="0"/>
              </a:rPr>
              <a:t> proj =  proton</a:t>
            </a:r>
          </a:p>
          <a:p>
            <a:pPr eaLnBrk="1" hangingPunct="1">
              <a:spcBef>
                <a:spcPct val="0"/>
              </a:spcBef>
              <a:buFontTx/>
              <a:buNone/>
            </a:pPr>
            <a:r>
              <a:rPr lang="pt-BR" altLang="ja-JP" sz="1400">
                <a:latin typeface="Tahoma" panose="020B0604030504040204" pitchFamily="34" charset="0"/>
              </a:rPr>
              <a:t> e0 =   150.0</a:t>
            </a:r>
          </a:p>
          <a:p>
            <a:pPr eaLnBrk="1" hangingPunct="1">
              <a:spcBef>
                <a:spcPct val="0"/>
              </a:spcBef>
              <a:buFontTx/>
              <a:buNone/>
            </a:pPr>
            <a:r>
              <a:rPr lang="pt-BR" altLang="ja-JP" sz="1400">
                <a:latin typeface="Tahoma" panose="020B0604030504040204" pitchFamily="34" charset="0"/>
              </a:rPr>
              <a:t> x0 =  -c1</a:t>
            </a:r>
          </a:p>
          <a:p>
            <a:pPr eaLnBrk="1" hangingPunct="1">
              <a:spcBef>
                <a:spcPct val="0"/>
              </a:spcBef>
              <a:buFontTx/>
              <a:buNone/>
            </a:pPr>
            <a:r>
              <a:rPr lang="pt-BR" altLang="ja-JP" sz="1400">
                <a:latin typeface="Tahoma" panose="020B0604030504040204" pitchFamily="34" charset="0"/>
              </a:rPr>
              <a:t> x1 =   c1</a:t>
            </a:r>
          </a:p>
          <a:p>
            <a:pPr eaLnBrk="1" hangingPunct="1">
              <a:spcBef>
                <a:spcPct val="0"/>
              </a:spcBef>
              <a:buFontTx/>
              <a:buNone/>
            </a:pPr>
            <a:r>
              <a:rPr lang="pt-BR" altLang="ja-JP" sz="1400">
                <a:latin typeface="Tahoma" panose="020B0604030504040204" pitchFamily="34" charset="0"/>
              </a:rPr>
              <a:t> y0 =  -c1</a:t>
            </a:r>
          </a:p>
          <a:p>
            <a:pPr eaLnBrk="1" hangingPunct="1">
              <a:spcBef>
                <a:spcPct val="0"/>
              </a:spcBef>
              <a:buFontTx/>
              <a:buNone/>
            </a:pPr>
            <a:r>
              <a:rPr lang="pt-BR" altLang="ja-JP" sz="1400">
                <a:latin typeface="Tahoma" panose="020B0604030504040204" pitchFamily="34" charset="0"/>
              </a:rPr>
              <a:t> y1 =   c1</a:t>
            </a:r>
          </a:p>
          <a:p>
            <a:pPr eaLnBrk="1" hangingPunct="1">
              <a:spcBef>
                <a:spcPct val="0"/>
              </a:spcBef>
              <a:buFontTx/>
              <a:buNone/>
            </a:pPr>
            <a:r>
              <a:rPr lang="pt-BR" altLang="ja-JP" sz="1400">
                <a:latin typeface="Tahoma" panose="020B0604030504040204" pitchFamily="34" charset="0"/>
              </a:rPr>
              <a:t> z0 =  -30.0</a:t>
            </a:r>
          </a:p>
          <a:p>
            <a:pPr eaLnBrk="1" hangingPunct="1">
              <a:spcBef>
                <a:spcPct val="0"/>
              </a:spcBef>
              <a:buFontTx/>
              <a:buNone/>
            </a:pPr>
            <a:r>
              <a:rPr lang="pt-BR" altLang="ja-JP" sz="1400">
                <a:latin typeface="Tahoma" panose="020B0604030504040204" pitchFamily="34" charset="0"/>
              </a:rPr>
              <a:t> z1 =  -30.0</a:t>
            </a:r>
          </a:p>
          <a:p>
            <a:pPr eaLnBrk="1" hangingPunct="1">
              <a:spcBef>
                <a:spcPct val="0"/>
              </a:spcBef>
              <a:buFontTx/>
              <a:buNone/>
            </a:pPr>
            <a:r>
              <a:rPr lang="pt-BR" altLang="ja-JP" sz="1400">
                <a:solidFill>
                  <a:srgbClr val="000000"/>
                </a:solidFill>
                <a:latin typeface="Tahoma" panose="020B0604030504040204" pitchFamily="34" charset="0"/>
              </a:rPr>
              <a:t> dir =  1.0</a:t>
            </a:r>
          </a:p>
        </p:txBody>
      </p:sp>
      <p:sp>
        <p:nvSpPr>
          <p:cNvPr id="130058" name="Line 21"/>
          <p:cNvSpPr>
            <a:spLocks noChangeShapeType="1"/>
          </p:cNvSpPr>
          <p:nvPr/>
        </p:nvSpPr>
        <p:spPr bwMode="auto">
          <a:xfrm flipH="1">
            <a:off x="895350" y="3141663"/>
            <a:ext cx="13573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21590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81926"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solidFill>
                  <a:srgbClr val="FF0000"/>
                </a:solidFill>
                <a:latin typeface="Arial" panose="020B0604020202020204" pitchFamily="34" charset="0"/>
                <a:cs typeface="Arial" panose="020B0604020202020204" pitchFamily="34" charset="0"/>
              </a:rPr>
              <a:t>計算モードの選択</a:t>
            </a:r>
            <a:endParaRPr lang="en-US" altLang="ja-JP" sz="2800">
              <a:solidFill>
                <a:srgbClr val="FF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1" t="5452" r="9190" b="2834"/>
          <a:stretch/>
        </p:blipFill>
        <p:spPr bwMode="auto">
          <a:xfrm>
            <a:off x="271463" y="2956058"/>
            <a:ext cx="3494088" cy="289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
          <p:cNvSpPr txBox="1">
            <a:spLocks noChangeArrowheads="1"/>
          </p:cNvSpPr>
          <p:nvPr/>
        </p:nvSpPr>
        <p:spPr bwMode="auto">
          <a:xfrm>
            <a:off x="271463" y="-119063"/>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7</a:t>
            </a:r>
            <a:r>
              <a:rPr lang="ja-JP" altLang="en-US" sz="4800" kern="0" dirty="0">
                <a:latin typeface="Century Gothic" pitchFamily="34" charset="0"/>
              </a:rPr>
              <a:t>の答え合わせ</a:t>
            </a:r>
          </a:p>
        </p:txBody>
      </p:sp>
      <p:sp>
        <p:nvSpPr>
          <p:cNvPr id="131078" name="Text Box 1031"/>
          <p:cNvSpPr txBox="1">
            <a:spLocks noChangeArrowheads="1"/>
          </p:cNvSpPr>
          <p:nvPr/>
        </p:nvSpPr>
        <p:spPr bwMode="auto">
          <a:xfrm>
            <a:off x="4705350" y="1549400"/>
            <a:ext cx="4105275" cy="1663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Tahoma" panose="020B0604030504040204" pitchFamily="34" charset="0"/>
              </a:rPr>
              <a:t>（</a:t>
            </a:r>
            <a:r>
              <a:rPr lang="en-US" altLang="ja-JP" sz="1400">
                <a:solidFill>
                  <a:srgbClr val="000000"/>
                </a:solidFill>
                <a:latin typeface="Tahoma" panose="020B0604030504040204" pitchFamily="34" charset="0"/>
              </a:rPr>
              <a:t>29</a:t>
            </a:r>
            <a:r>
              <a:rPr lang="ja-JP" altLang="en-US" sz="1400">
                <a:solidFill>
                  <a:srgbClr val="000000"/>
                </a:solidFill>
                <a:latin typeface="Tahoma" panose="020B0604030504040204" pitchFamily="34" charset="0"/>
              </a:rPr>
              <a:t>行目あたり）</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num    reg     volume     all         r.err </a:t>
            </a:r>
          </a:p>
          <a:p>
            <a:pPr eaLnBrk="1" hangingPunct="1">
              <a:spcBef>
                <a:spcPct val="0"/>
              </a:spcBef>
              <a:buFontTx/>
              <a:buNone/>
            </a:pPr>
            <a:r>
              <a:rPr lang="ja-JP" altLang="en-US" sz="1400">
                <a:solidFill>
                  <a:srgbClr val="000000"/>
                </a:solidFill>
                <a:latin typeface="Tahoma" panose="020B0604030504040204" pitchFamily="34" charset="0"/>
              </a:rPr>
              <a:t>    </a:t>
            </a:r>
            <a:r>
              <a:rPr lang="pt-BR" altLang="ja-JP" sz="1400">
                <a:solidFill>
                  <a:srgbClr val="000000"/>
                </a:solidFill>
                <a:latin typeface="Tahoma" panose="020B0604030504040204" pitchFamily="34" charset="0"/>
              </a:rPr>
              <a:t>1     101   5.2876E+02   </a:t>
            </a:r>
            <a:r>
              <a:rPr lang="pt-BR" altLang="ja-JP" sz="1400">
                <a:solidFill>
                  <a:srgbClr val="FF0000"/>
                </a:solidFill>
                <a:latin typeface="Tahoma" panose="020B0604030504040204" pitchFamily="34" charset="0"/>
              </a:rPr>
              <a:t>4.2795E-03</a:t>
            </a:r>
            <a:r>
              <a:rPr lang="pt-BR" altLang="ja-JP" sz="1400">
                <a:solidFill>
                  <a:srgbClr val="000000"/>
                </a:solidFill>
                <a:latin typeface="Tahoma" panose="020B0604030504040204" pitchFamily="34" charset="0"/>
              </a:rPr>
              <a:t>  0.2879</a:t>
            </a:r>
          </a:p>
          <a:p>
            <a:pPr eaLnBrk="1" hangingPunct="1">
              <a:spcBef>
                <a:spcPct val="0"/>
              </a:spcBef>
              <a:buFontTx/>
              <a:buNone/>
            </a:pPr>
            <a:r>
              <a:rPr lang="pt-BR" altLang="ja-JP" sz="1400">
                <a:solidFill>
                  <a:srgbClr val="000000"/>
                </a:solidFill>
                <a:latin typeface="Tahoma" panose="020B0604030504040204" pitchFamily="34" charset="0"/>
              </a:rPr>
              <a:t>    2     102   3.6874E+03   </a:t>
            </a:r>
            <a:r>
              <a:rPr lang="pt-BR" altLang="ja-JP" sz="1400">
                <a:solidFill>
                  <a:srgbClr val="FF0000"/>
                </a:solidFill>
                <a:latin typeface="Tahoma" panose="020B0604030504040204" pitchFamily="34" charset="0"/>
              </a:rPr>
              <a:t>9.5821E-03</a:t>
            </a:r>
            <a:r>
              <a:rPr lang="pt-BR" altLang="ja-JP" sz="1400">
                <a:solidFill>
                  <a:srgbClr val="000000"/>
                </a:solidFill>
                <a:latin typeface="Tahoma" panose="020B0604030504040204" pitchFamily="34" charset="0"/>
              </a:rPr>
              <a:t>  0.2258</a:t>
            </a:r>
          </a:p>
          <a:p>
            <a:pPr eaLnBrk="1" hangingPunct="1">
              <a:spcBef>
                <a:spcPct val="0"/>
              </a:spcBef>
              <a:buFontTx/>
              <a:buNone/>
            </a:pPr>
            <a:r>
              <a:rPr lang="pt-BR" altLang="ja-JP" sz="1400">
                <a:solidFill>
                  <a:srgbClr val="000000"/>
                </a:solidFill>
                <a:latin typeface="Tahoma" panose="020B0604030504040204" pitchFamily="34" charset="0"/>
              </a:rPr>
              <a:t>    3     103   9.9447E+03   </a:t>
            </a:r>
            <a:r>
              <a:rPr lang="pt-BR" altLang="ja-JP" sz="1400">
                <a:solidFill>
                  <a:srgbClr val="FF0000"/>
                </a:solidFill>
                <a:latin typeface="Tahoma" panose="020B0604030504040204" pitchFamily="34" charset="0"/>
              </a:rPr>
              <a:t>2.4114E-01</a:t>
            </a:r>
            <a:r>
              <a:rPr lang="pt-BR" altLang="ja-JP" sz="1400">
                <a:solidFill>
                  <a:srgbClr val="000000"/>
                </a:solidFill>
                <a:latin typeface="Tahoma" panose="020B0604030504040204" pitchFamily="34" charset="0"/>
              </a:rPr>
              <a:t>  0.0192</a:t>
            </a:r>
          </a:p>
          <a:p>
            <a:pPr eaLnBrk="1" hangingPunct="1">
              <a:spcBef>
                <a:spcPct val="0"/>
              </a:spcBef>
              <a:buFontTx/>
              <a:buNone/>
            </a:pPr>
            <a:r>
              <a:rPr lang="pt-BR" altLang="ja-JP" sz="1400">
                <a:solidFill>
                  <a:srgbClr val="000000"/>
                </a:solidFill>
                <a:latin typeface="Tahoma" panose="020B0604030504040204" pitchFamily="34" charset="0"/>
              </a:rPr>
              <a:t>    4     104   1.9398E+04   </a:t>
            </a:r>
            <a:r>
              <a:rPr lang="pt-BR" altLang="ja-JP" sz="1400">
                <a:solidFill>
                  <a:srgbClr val="FF0000"/>
                </a:solidFill>
                <a:latin typeface="Tahoma" panose="020B0604030504040204" pitchFamily="34" charset="0"/>
              </a:rPr>
              <a:t>2.5964E+00</a:t>
            </a:r>
            <a:r>
              <a:rPr lang="pt-BR" altLang="ja-JP" sz="1400">
                <a:solidFill>
                  <a:srgbClr val="000000"/>
                </a:solidFill>
                <a:latin typeface="Tahoma" panose="020B0604030504040204" pitchFamily="34" charset="0"/>
              </a:rPr>
              <a:t>  0.0118</a:t>
            </a:r>
          </a:p>
          <a:p>
            <a:pPr eaLnBrk="1" hangingPunct="1">
              <a:spcBef>
                <a:spcPct val="0"/>
              </a:spcBef>
              <a:buFontTx/>
              <a:buNone/>
            </a:pPr>
            <a:r>
              <a:rPr lang="pt-BR" altLang="ja-JP" sz="1400">
                <a:solidFill>
                  <a:srgbClr val="000000"/>
                </a:solidFill>
                <a:latin typeface="Tahoma" panose="020B0604030504040204" pitchFamily="34" charset="0"/>
              </a:rPr>
              <a:t>    5     105   3.1908E+04   </a:t>
            </a:r>
            <a:r>
              <a:rPr lang="pt-BR" altLang="ja-JP" sz="1400">
                <a:solidFill>
                  <a:srgbClr val="FF0000"/>
                </a:solidFill>
                <a:latin typeface="Tahoma" panose="020B0604030504040204" pitchFamily="34" charset="0"/>
              </a:rPr>
              <a:t>2.9189E+00</a:t>
            </a:r>
            <a:r>
              <a:rPr lang="pt-BR" altLang="ja-JP" sz="1400">
                <a:solidFill>
                  <a:srgbClr val="000000"/>
                </a:solidFill>
                <a:latin typeface="Tahoma" panose="020B0604030504040204" pitchFamily="34" charset="0"/>
              </a:rPr>
              <a:t>  0.0090</a:t>
            </a:r>
          </a:p>
        </p:txBody>
      </p:sp>
      <p:sp>
        <p:nvSpPr>
          <p:cNvPr id="131079" name="Text Box 1030"/>
          <p:cNvSpPr txBox="1">
            <a:spLocks noChangeArrowheads="1"/>
          </p:cNvSpPr>
          <p:nvPr/>
        </p:nvSpPr>
        <p:spPr bwMode="auto">
          <a:xfrm>
            <a:off x="4614863" y="1009650"/>
            <a:ext cx="1727200"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deposit.out</a:t>
            </a:r>
          </a:p>
        </p:txBody>
      </p:sp>
      <p:sp>
        <p:nvSpPr>
          <p:cNvPr id="131080" name="Text Box 1030"/>
          <p:cNvSpPr txBox="1">
            <a:spLocks noChangeArrowheads="1"/>
          </p:cNvSpPr>
          <p:nvPr/>
        </p:nvSpPr>
        <p:spPr bwMode="auto">
          <a:xfrm>
            <a:off x="1331913" y="5870575"/>
            <a:ext cx="1450975"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sp>
        <p:nvSpPr>
          <p:cNvPr id="131081" name="テキスト ボックス 18"/>
          <p:cNvSpPr txBox="1">
            <a:spLocks noChangeArrowheads="1"/>
          </p:cNvSpPr>
          <p:nvPr/>
        </p:nvSpPr>
        <p:spPr bwMode="auto">
          <a:xfrm>
            <a:off x="4448175" y="3267075"/>
            <a:ext cx="43624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just" eaLnBrk="1" hangingPunct="1">
              <a:spcBef>
                <a:spcPts val="1200"/>
              </a:spcBef>
              <a:buFont typeface="Wingdings" panose="05000000000000000000" pitchFamily="2" charset="2"/>
              <a:buChar char="ü"/>
            </a:pPr>
            <a:r>
              <a:rPr lang="en-US" altLang="ja-JP" sz="2000">
                <a:solidFill>
                  <a:srgbClr val="000000"/>
                </a:solidFill>
              </a:rPr>
              <a:t>totfact</a:t>
            </a:r>
            <a:r>
              <a:rPr lang="ja-JP" altLang="en-US" sz="2000">
                <a:solidFill>
                  <a:srgbClr val="000000"/>
                </a:solidFill>
              </a:rPr>
              <a:t>は，単純に全てのタリー結果を定数倍数する</a:t>
            </a:r>
            <a:endParaRPr lang="en-US" altLang="ja-JP" sz="2000">
              <a:solidFill>
                <a:srgbClr val="000000"/>
              </a:solidFill>
            </a:endParaRPr>
          </a:p>
          <a:p>
            <a:pPr algn="just" eaLnBrk="1" hangingPunct="1">
              <a:spcBef>
                <a:spcPts val="1200"/>
              </a:spcBef>
              <a:buFont typeface="Wingdings" panose="05000000000000000000" pitchFamily="2" charset="2"/>
              <a:buChar char="ü"/>
            </a:pPr>
            <a:r>
              <a:rPr lang="ja-JP" altLang="en-US" sz="2000">
                <a:solidFill>
                  <a:srgbClr val="000000"/>
                </a:solidFill>
              </a:rPr>
              <a:t>一番外側の層は</a:t>
            </a:r>
            <a:r>
              <a:rPr lang="en-US" altLang="ja-JP" sz="2000">
                <a:solidFill>
                  <a:srgbClr val="000000"/>
                </a:solidFill>
              </a:rPr>
              <a:t>2.9Gy</a:t>
            </a:r>
            <a:r>
              <a:rPr lang="ja-JP" altLang="en-US" sz="2000">
                <a:solidFill>
                  <a:srgbClr val="000000"/>
                </a:solidFill>
              </a:rPr>
              <a:t>程度照射された</a:t>
            </a:r>
            <a:endParaRPr lang="en-US" altLang="ja-JP" sz="2000">
              <a:solidFill>
                <a:srgbClr val="000000"/>
              </a:solidFill>
            </a:endParaRPr>
          </a:p>
          <a:p>
            <a:pPr algn="just" eaLnBrk="1" hangingPunct="1">
              <a:spcBef>
                <a:spcPts val="1200"/>
              </a:spcBef>
              <a:buFont typeface="Wingdings" panose="05000000000000000000" pitchFamily="2" charset="2"/>
              <a:buChar char="ü"/>
            </a:pPr>
            <a:r>
              <a:rPr lang="ja-JP" altLang="en-US" sz="2000">
                <a:solidFill>
                  <a:srgbClr val="000000"/>
                </a:solidFill>
              </a:rPr>
              <a:t>一番内側の層は</a:t>
            </a:r>
            <a:r>
              <a:rPr lang="en-US" altLang="ja-JP" sz="2000">
                <a:solidFill>
                  <a:srgbClr val="000000"/>
                </a:solidFill>
              </a:rPr>
              <a:t>4.3mGy</a:t>
            </a:r>
            <a:r>
              <a:rPr lang="ja-JP" altLang="en-US" sz="2000">
                <a:solidFill>
                  <a:srgbClr val="000000"/>
                </a:solidFill>
              </a:rPr>
              <a:t>しか照射されていないが，統計誤差が大きいため信頼できる結果ではない</a:t>
            </a:r>
            <a:endParaRPr lang="en-US" altLang="ja-JP" sz="2000">
              <a:solidFill>
                <a:srgbClr val="000000"/>
              </a:solidFill>
            </a:endParaRPr>
          </a:p>
        </p:txBody>
      </p:sp>
      <p:sp>
        <p:nvSpPr>
          <p:cNvPr id="131082" name="Text Box 1030"/>
          <p:cNvSpPr txBox="1">
            <a:spLocks noChangeArrowheads="1"/>
          </p:cNvSpPr>
          <p:nvPr/>
        </p:nvSpPr>
        <p:spPr bwMode="auto">
          <a:xfrm>
            <a:off x="271463" y="9874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31083" name="Text Box 1031"/>
          <p:cNvSpPr txBox="1">
            <a:spLocks noChangeArrowheads="1"/>
          </p:cNvSpPr>
          <p:nvPr/>
        </p:nvSpPr>
        <p:spPr bwMode="auto">
          <a:xfrm>
            <a:off x="611188" y="1562100"/>
            <a:ext cx="2892425" cy="12192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set: c1[25]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totfact = </a:t>
            </a:r>
            <a:r>
              <a:rPr lang="pt-BR" altLang="ja-JP" sz="1400">
                <a:solidFill>
                  <a:srgbClr val="FF0000"/>
                </a:solidFill>
                <a:latin typeface="Tahoma" panose="020B0604030504040204" pitchFamily="34" charset="0"/>
              </a:rPr>
              <a:t>1.0e6*(2*c1)**2*3600</a:t>
            </a:r>
          </a:p>
          <a:p>
            <a:pPr eaLnBrk="1" hangingPunct="1">
              <a:spcBef>
                <a:spcPct val="0"/>
              </a:spcBef>
              <a:buFontTx/>
              <a:buNone/>
            </a:pPr>
            <a:r>
              <a:rPr lang="en-US" altLang="ja-JP" sz="1400">
                <a:latin typeface="Tahoma" panose="020B0604030504040204" pitchFamily="34" charset="0"/>
              </a:rPr>
              <a:t>…</a:t>
            </a:r>
            <a:endParaRPr lang="pt-BR" altLang="ja-JP" sz="1400">
              <a:solidFill>
                <a:srgbClr val="000000"/>
              </a:solidFill>
              <a:latin typeface="Tahoma" panose="020B0604030504040204" pitchFamily="34" charset="0"/>
            </a:endParaRPr>
          </a:p>
        </p:txBody>
      </p:sp>
      <p:sp>
        <p:nvSpPr>
          <p:cNvPr id="3" name="正方形/長方形 2"/>
          <p:cNvSpPr/>
          <p:nvPr/>
        </p:nvSpPr>
        <p:spPr>
          <a:xfrm>
            <a:off x="3276600" y="2951163"/>
            <a:ext cx="503238" cy="2565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1086" name="テキスト ボックス 3"/>
          <p:cNvSpPr txBox="1">
            <a:spLocks noChangeArrowheads="1"/>
          </p:cNvSpPr>
          <p:nvPr/>
        </p:nvSpPr>
        <p:spPr bwMode="auto">
          <a:xfrm>
            <a:off x="2935288" y="5697538"/>
            <a:ext cx="3332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a:solidFill>
                  <a:srgbClr val="FF0000"/>
                </a:solidFill>
              </a:rPr>
              <a:t>totfact</a:t>
            </a:r>
            <a:r>
              <a:rPr lang="ja-JP" altLang="en-US" sz="1800">
                <a:solidFill>
                  <a:srgbClr val="FF0000"/>
                </a:solidFill>
              </a:rPr>
              <a:t>倍されている</a:t>
            </a:r>
            <a:endParaRPr lang="en-US" altLang="ja-JP" sz="1800">
              <a:solidFill>
                <a:srgbClr val="FF0000"/>
              </a:solidFill>
            </a:endParaRPr>
          </a:p>
          <a:p>
            <a:pPr>
              <a:spcBef>
                <a:spcPct val="0"/>
              </a:spcBef>
              <a:buFontTx/>
              <a:buNone/>
            </a:pPr>
            <a:r>
              <a:rPr lang="ja-JP" altLang="en-US" sz="1800">
                <a:solidFill>
                  <a:srgbClr val="FF0000"/>
                </a:solidFill>
              </a:rPr>
              <a:t>（ただし，ラベルは変更されない）</a:t>
            </a:r>
          </a:p>
        </p:txBody>
      </p:sp>
      <p:cxnSp>
        <p:nvCxnSpPr>
          <p:cNvPr id="7" name="直線矢印コネクタ 6"/>
          <p:cNvCxnSpPr>
            <a:endCxn id="3" idx="2"/>
          </p:cNvCxnSpPr>
          <p:nvPr/>
        </p:nvCxnSpPr>
        <p:spPr>
          <a:xfrm flipV="1">
            <a:off x="3527425" y="5516563"/>
            <a:ext cx="0" cy="2365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132102"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solidFill>
                  <a:srgbClr val="FF0000"/>
                </a:solidFill>
                <a:latin typeface="Arial" panose="020B0604020202020204" pitchFamily="34" charset="0"/>
                <a:cs typeface="Arial" panose="020B0604020202020204" pitchFamily="34" charset="0"/>
              </a:rPr>
              <a:t>物理的に信頼できる結果を得るための設定</a:t>
            </a:r>
            <a:endParaRPr lang="en-US" altLang="ja-JP" sz="2800">
              <a:solidFill>
                <a:srgbClr val="FF0000"/>
              </a:solidFill>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solidFill>
                  <a:srgbClr val="FF0000"/>
                </a:solidFill>
                <a:latin typeface="Arial" panose="020B0604020202020204" pitchFamily="34" charset="0"/>
                <a:cs typeface="Arial" panose="020B0604020202020204" pitchFamily="34" charset="0"/>
              </a:rPr>
              <a:t>断面積データライブラリの利用</a:t>
            </a:r>
            <a:endParaRPr lang="en-US" altLang="ja-JP" sz="2400">
              <a:solidFill>
                <a:srgbClr val="FF0000"/>
              </a:solidFill>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28600" y="44450"/>
            <a:ext cx="8686800" cy="863600"/>
          </a:xfrm>
        </p:spPr>
        <p:txBody>
          <a:bodyPr/>
          <a:lstStyle/>
          <a:p>
            <a:pPr eaLnBrk="1" hangingPunct="1"/>
            <a:r>
              <a:rPr lang="ja-JP" altLang="en-US" sz="4800">
                <a:latin typeface="Century Gothic" panose="020B0502020202020204" pitchFamily="34" charset="0"/>
              </a:rPr>
              <a:t>断面積データライブラリとは？</a:t>
            </a:r>
          </a:p>
        </p:txBody>
      </p:sp>
      <p:sp>
        <p:nvSpPr>
          <p:cNvPr id="118790" name="Rectangle 1039"/>
          <p:cNvSpPr>
            <a:spLocks noChangeArrowheads="1"/>
          </p:cNvSpPr>
          <p:nvPr/>
        </p:nvSpPr>
        <p:spPr bwMode="auto">
          <a:xfrm>
            <a:off x="128588" y="1196975"/>
            <a:ext cx="8848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ja-JP" altLang="en-US" sz="2800" dirty="0">
                <a:solidFill>
                  <a:srgbClr val="000000"/>
                </a:solidFill>
                <a:latin typeface="+mn-ea"/>
                <a:ea typeface="+mn-ea"/>
              </a:rPr>
              <a:t>光子・電子・陽電子並びに低エネルギー中性子（</a:t>
            </a:r>
            <a:r>
              <a:rPr lang="en-US" altLang="ja-JP" sz="2800" dirty="0">
                <a:solidFill>
                  <a:srgbClr val="000000"/>
                </a:solidFill>
                <a:latin typeface="+mn-ea"/>
                <a:ea typeface="+mn-ea"/>
              </a:rPr>
              <a:t>20MeV</a:t>
            </a:r>
            <a:r>
              <a:rPr lang="ja-JP" altLang="en-US" sz="2800" dirty="0">
                <a:solidFill>
                  <a:srgbClr val="000000"/>
                </a:solidFill>
                <a:latin typeface="+mn-ea"/>
                <a:ea typeface="+mn-ea"/>
              </a:rPr>
              <a:t>以下）の断面積は，ターゲットやエネルギーに複雑に依存するため，画一的なモデルでは表現できない</a:t>
            </a:r>
            <a:endParaRPr lang="en-US" altLang="ja-JP" sz="2800" dirty="0">
              <a:solidFill>
                <a:srgbClr val="000000"/>
              </a:solidFill>
              <a:latin typeface="+mn-ea"/>
              <a:ea typeface="+mn-ea"/>
            </a:endParaRPr>
          </a:p>
          <a:p>
            <a:pPr marL="0" indent="0" eaLnBrk="1" hangingPunct="1">
              <a:spcBef>
                <a:spcPct val="0"/>
              </a:spcBef>
              <a:buFontTx/>
              <a:buNone/>
              <a:defRPr/>
            </a:pPr>
            <a:r>
              <a:rPr lang="en-US" altLang="ja-JP" sz="2800" dirty="0">
                <a:solidFill>
                  <a:srgbClr val="000000"/>
                </a:solidFill>
                <a:latin typeface="+mn-ea"/>
                <a:ea typeface="+mn-ea"/>
              </a:rPr>
              <a:t>	</a:t>
            </a:r>
            <a:r>
              <a:rPr lang="ja-JP" altLang="en-US" sz="2800" dirty="0">
                <a:solidFill>
                  <a:srgbClr val="000000"/>
                </a:solidFill>
                <a:latin typeface="+mn-ea"/>
                <a:ea typeface="+mn-ea"/>
              </a:rPr>
              <a:t> → 断面積データライブラリが必要</a:t>
            </a:r>
            <a:endParaRPr lang="en-US" altLang="ja-JP" sz="2800" dirty="0">
              <a:solidFill>
                <a:srgbClr val="000000"/>
              </a:solidFill>
              <a:latin typeface="+mn-ea"/>
              <a:ea typeface="+mn-ea"/>
            </a:endParaRPr>
          </a:p>
        </p:txBody>
      </p:sp>
      <p:pic>
        <p:nvPicPr>
          <p:cNvPr id="134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284538"/>
            <a:ext cx="3509963"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2" name="正方形/長方形 2"/>
          <p:cNvSpPr>
            <a:spLocks noChangeArrowheads="1"/>
          </p:cNvSpPr>
          <p:nvPr/>
        </p:nvSpPr>
        <p:spPr bwMode="auto">
          <a:xfrm>
            <a:off x="611188" y="3573463"/>
            <a:ext cx="42751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FF0000"/>
                </a:solidFill>
                <a:latin typeface="+mn-ea"/>
                <a:ea typeface="+mn-ea"/>
              </a:rPr>
              <a:t>正しい輸送計算結果を得るためには，</a:t>
            </a:r>
            <a:r>
              <a:rPr lang="en-US" altLang="ja-JP" sz="2400" dirty="0">
                <a:solidFill>
                  <a:srgbClr val="FF0000"/>
                </a:solidFill>
                <a:latin typeface="+mn-ea"/>
              </a:rPr>
              <a:t> [parameters]</a:t>
            </a:r>
            <a:r>
              <a:rPr lang="ja-JP" altLang="en-US" sz="2400" dirty="0">
                <a:solidFill>
                  <a:srgbClr val="FF0000"/>
                </a:solidFill>
                <a:latin typeface="+mn-ea"/>
              </a:rPr>
              <a:t>セクションで</a:t>
            </a:r>
            <a:r>
              <a:rPr lang="ja-JP" altLang="en-US" sz="2400" dirty="0">
                <a:solidFill>
                  <a:srgbClr val="FF0000"/>
                </a:solidFill>
                <a:latin typeface="+mn-ea"/>
                <a:ea typeface="+mn-ea"/>
              </a:rPr>
              <a:t>断面積データライブラリを使うようにパラメータを設定する必要があります</a:t>
            </a:r>
            <a:endParaRPr lang="en-US" altLang="ja-JP" sz="2400" dirty="0">
              <a:solidFill>
                <a:srgbClr val="FF0000"/>
              </a:solidFill>
              <a:latin typeface="+mn-ea"/>
              <a:ea typeface="+mn-ea"/>
            </a:endParaRPr>
          </a:p>
        </p:txBody>
      </p:sp>
      <p:sp>
        <p:nvSpPr>
          <p:cNvPr id="4" name="テキスト ボックス 3"/>
          <p:cNvSpPr txBox="1"/>
          <p:nvPr/>
        </p:nvSpPr>
        <p:spPr>
          <a:xfrm>
            <a:off x="4602163" y="5965825"/>
            <a:ext cx="4541837" cy="369888"/>
          </a:xfrm>
          <a:prstGeom prst="rect">
            <a:avLst/>
          </a:prstGeom>
          <a:noFill/>
        </p:spPr>
        <p:txBody>
          <a:bodyPr wrap="none">
            <a:spAutoFit/>
          </a:bodyPr>
          <a:lstStyle/>
          <a:p>
            <a:pPr>
              <a:defRPr/>
            </a:pPr>
            <a:r>
              <a:rPr lang="en-US" altLang="ja-JP" baseline="30000" dirty="0">
                <a:solidFill>
                  <a:srgbClr val="0000FF"/>
                </a:solidFill>
                <a:latin typeface="+mj-ea"/>
                <a:ea typeface="+mj-ea"/>
              </a:rPr>
              <a:t>113</a:t>
            </a:r>
            <a:r>
              <a:rPr lang="en-US" altLang="ja-JP" dirty="0">
                <a:solidFill>
                  <a:srgbClr val="0000FF"/>
                </a:solidFill>
                <a:latin typeface="+mj-ea"/>
                <a:ea typeface="+mj-ea"/>
              </a:rPr>
              <a:t>Cd</a:t>
            </a:r>
            <a:r>
              <a:rPr lang="ja-JP" altLang="en-US" dirty="0">
                <a:solidFill>
                  <a:srgbClr val="0000FF"/>
                </a:solidFill>
                <a:latin typeface="+mj-ea"/>
                <a:ea typeface="+mj-ea"/>
              </a:rPr>
              <a:t>の中性子反応断面積（</a:t>
            </a:r>
            <a:r>
              <a:rPr lang="en-US" altLang="ja-JP" dirty="0">
                <a:solidFill>
                  <a:srgbClr val="0000FF"/>
                </a:solidFill>
                <a:latin typeface="+mj-ea"/>
                <a:ea typeface="+mj-ea"/>
              </a:rPr>
              <a:t>JENDL-4.0</a:t>
            </a:r>
            <a:r>
              <a:rPr lang="ja-JP" altLang="en-US" dirty="0">
                <a:solidFill>
                  <a:srgbClr val="0000FF"/>
                </a:solidFill>
                <a:latin typeface="+mj-ea"/>
                <a:ea typeface="+mj-ea"/>
              </a:rPr>
              <a:t>より）</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8600" y="44450"/>
            <a:ext cx="8686800" cy="863600"/>
          </a:xfrm>
        </p:spPr>
        <p:txBody>
          <a:bodyPr/>
          <a:lstStyle/>
          <a:p>
            <a:pPr eaLnBrk="1" hangingPunct="1"/>
            <a:r>
              <a:rPr lang="ja-JP" altLang="en-US" sz="4800">
                <a:latin typeface="Century Gothic" panose="020B0502020202020204" pitchFamily="34" charset="0"/>
              </a:rPr>
              <a:t>関連するパラメータ</a:t>
            </a:r>
          </a:p>
        </p:txBody>
      </p:sp>
      <p:sp>
        <p:nvSpPr>
          <p:cNvPr id="2" name="テキスト ボックス 1"/>
          <p:cNvSpPr txBox="1"/>
          <p:nvPr/>
        </p:nvSpPr>
        <p:spPr>
          <a:xfrm>
            <a:off x="223838" y="808038"/>
            <a:ext cx="1549400" cy="461962"/>
          </a:xfrm>
          <a:prstGeom prst="rect">
            <a:avLst/>
          </a:prstGeom>
          <a:noFill/>
        </p:spPr>
        <p:txBody>
          <a:bodyPr wrap="none">
            <a:spAutoFit/>
          </a:bodyPr>
          <a:lstStyle/>
          <a:p>
            <a:pPr marL="342900" indent="-342900">
              <a:buFont typeface="Wingdings" panose="05000000000000000000" pitchFamily="2" charset="2"/>
              <a:buChar char="ü"/>
              <a:defRPr/>
            </a:pPr>
            <a:r>
              <a:rPr lang="en-US" altLang="ja-JP" sz="2400" dirty="0" err="1">
                <a:latin typeface="+mj-ea"/>
                <a:ea typeface="+mj-ea"/>
              </a:rPr>
              <a:t>nucdata</a:t>
            </a:r>
            <a:endParaRPr lang="ja-JP" altLang="en-US" sz="2400" dirty="0">
              <a:latin typeface="+mj-ea"/>
              <a:ea typeface="+mj-ea"/>
            </a:endParaRPr>
          </a:p>
        </p:txBody>
      </p:sp>
      <p:sp>
        <p:nvSpPr>
          <p:cNvPr id="136199" name="テキスト ボックス 2"/>
          <p:cNvSpPr txBox="1">
            <a:spLocks noChangeArrowheads="1"/>
          </p:cNvSpPr>
          <p:nvPr/>
        </p:nvSpPr>
        <p:spPr bwMode="auto">
          <a:xfrm>
            <a:off x="590550" y="1230313"/>
            <a:ext cx="678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中性子の核データライブラリ利用の有無に関するオプション</a:t>
            </a:r>
          </a:p>
        </p:txBody>
      </p:sp>
      <p:sp>
        <p:nvSpPr>
          <p:cNvPr id="136200" name="テキスト ボックス 10"/>
          <p:cNvSpPr txBox="1">
            <a:spLocks noChangeArrowheads="1"/>
          </p:cNvSpPr>
          <p:nvPr/>
        </p:nvSpPr>
        <p:spPr bwMode="auto">
          <a:xfrm>
            <a:off x="615950" y="1570038"/>
            <a:ext cx="771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Wingdings" panose="05000000000000000000" pitchFamily="2" charset="2"/>
              <a:buChar char="Ø"/>
            </a:pPr>
            <a:r>
              <a:rPr lang="en-US" altLang="ja-JP" sz="2000"/>
              <a:t>0:</a:t>
            </a:r>
            <a:r>
              <a:rPr lang="ja-JP" altLang="en-US" sz="2000"/>
              <a:t> 中性子の核データライブラリを利用しない（核反応モデルで計算）</a:t>
            </a:r>
            <a:endParaRPr lang="en-US" altLang="ja-JP" sz="2000"/>
          </a:p>
          <a:p>
            <a:pPr>
              <a:spcBef>
                <a:spcPct val="0"/>
              </a:spcBef>
              <a:buFont typeface="Wingdings" panose="05000000000000000000" pitchFamily="2" charset="2"/>
              <a:buChar char="Ø"/>
            </a:pPr>
            <a:r>
              <a:rPr lang="en-US" altLang="ja-JP" sz="2000"/>
              <a:t>1: </a:t>
            </a:r>
            <a:r>
              <a:rPr lang="ja-JP" altLang="en-US" sz="2000"/>
              <a:t>中性子の核データライブラリを利用する</a:t>
            </a:r>
            <a:r>
              <a:rPr lang="ja-JP" altLang="en-US" sz="2000">
                <a:solidFill>
                  <a:srgbClr val="FF0000"/>
                </a:solidFill>
              </a:rPr>
              <a:t>（デフォルト）</a:t>
            </a:r>
          </a:p>
        </p:txBody>
      </p:sp>
      <p:sp>
        <p:nvSpPr>
          <p:cNvPr id="12" name="テキスト ボックス 11"/>
          <p:cNvSpPr txBox="1"/>
          <p:nvPr/>
        </p:nvSpPr>
        <p:spPr>
          <a:xfrm>
            <a:off x="211138" y="2268538"/>
            <a:ext cx="1123950" cy="461962"/>
          </a:xfrm>
          <a:prstGeom prst="rect">
            <a:avLst/>
          </a:prstGeom>
          <a:noFill/>
        </p:spPr>
        <p:txBody>
          <a:bodyPr wrap="none">
            <a:spAutoFit/>
          </a:bodyPr>
          <a:lstStyle/>
          <a:p>
            <a:pPr marL="342900" indent="-342900">
              <a:buFont typeface="Wingdings" panose="05000000000000000000" pitchFamily="2" charset="2"/>
              <a:buChar char="ü"/>
              <a:defRPr/>
            </a:pPr>
            <a:r>
              <a:rPr lang="en-US" altLang="ja-JP" sz="2400" dirty="0" err="1">
                <a:latin typeface="+mj-ea"/>
                <a:ea typeface="+mj-ea"/>
              </a:rPr>
              <a:t>negs</a:t>
            </a:r>
            <a:endParaRPr lang="ja-JP" altLang="en-US" sz="2400" dirty="0">
              <a:latin typeface="+mj-ea"/>
              <a:ea typeface="+mj-ea"/>
            </a:endParaRPr>
          </a:p>
        </p:txBody>
      </p:sp>
      <p:sp>
        <p:nvSpPr>
          <p:cNvPr id="136202" name="テキスト ボックス 12"/>
          <p:cNvSpPr txBox="1">
            <a:spLocks noChangeArrowheads="1"/>
          </p:cNvSpPr>
          <p:nvPr/>
        </p:nvSpPr>
        <p:spPr bwMode="auto">
          <a:xfrm>
            <a:off x="590550" y="2690813"/>
            <a:ext cx="518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光子・電子・陽電子の輸送に関するオプション</a:t>
            </a:r>
          </a:p>
        </p:txBody>
      </p:sp>
      <p:sp>
        <p:nvSpPr>
          <p:cNvPr id="136203" name="テキスト ボックス 13"/>
          <p:cNvSpPr txBox="1">
            <a:spLocks noChangeArrowheads="1"/>
          </p:cNvSpPr>
          <p:nvPr/>
        </p:nvSpPr>
        <p:spPr bwMode="auto">
          <a:xfrm>
            <a:off x="615950" y="3052763"/>
            <a:ext cx="8362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Wingdings" panose="05000000000000000000" pitchFamily="2" charset="2"/>
              <a:buChar char="Ø"/>
            </a:pPr>
            <a:r>
              <a:rPr lang="en-US" altLang="ja-JP" sz="2000"/>
              <a:t>-1: </a:t>
            </a:r>
            <a:r>
              <a:rPr lang="ja-JP" altLang="en-US" sz="2000"/>
              <a:t>光子のみ輸送する（</a:t>
            </a:r>
            <a:r>
              <a:rPr lang="en-US" altLang="ja-JP" sz="2000"/>
              <a:t>PHITS</a:t>
            </a:r>
            <a:r>
              <a:rPr lang="ja-JP" altLang="en-US" sz="2000"/>
              <a:t>オリジナルライブラリを用いる，</a:t>
            </a:r>
            <a:r>
              <a:rPr lang="ja-JP" altLang="en-US" sz="2000">
                <a:solidFill>
                  <a:srgbClr val="FF0000"/>
                </a:solidFill>
              </a:rPr>
              <a:t>デフォルト</a:t>
            </a:r>
            <a:r>
              <a:rPr lang="ja-JP" altLang="en-US" sz="2000"/>
              <a:t>）</a:t>
            </a:r>
            <a:endParaRPr lang="en-US" altLang="ja-JP" sz="2000"/>
          </a:p>
          <a:p>
            <a:pPr>
              <a:spcBef>
                <a:spcPct val="0"/>
              </a:spcBef>
              <a:buFont typeface="Wingdings" panose="05000000000000000000" pitchFamily="2" charset="2"/>
              <a:buChar char="Ø"/>
            </a:pPr>
            <a:r>
              <a:rPr lang="en-US" altLang="ja-JP" sz="2000"/>
              <a:t>0:</a:t>
            </a:r>
            <a:r>
              <a:rPr lang="ja-JP" altLang="en-US" sz="2000"/>
              <a:t> 光子・電子・陽電子の輸送を行わない</a:t>
            </a:r>
            <a:endParaRPr lang="en-US" altLang="ja-JP" sz="2000"/>
          </a:p>
          <a:p>
            <a:pPr>
              <a:spcBef>
                <a:spcPct val="0"/>
              </a:spcBef>
              <a:buFont typeface="Wingdings" panose="05000000000000000000" pitchFamily="2" charset="2"/>
              <a:buChar char="Ø"/>
            </a:pPr>
            <a:r>
              <a:rPr lang="en-US" altLang="ja-JP" sz="2000"/>
              <a:t>1: </a:t>
            </a:r>
            <a:r>
              <a:rPr lang="ja-JP" altLang="en-US" sz="2000"/>
              <a:t>光子・電子・陽電子を輸送する（</a:t>
            </a:r>
            <a:r>
              <a:rPr lang="en-US" altLang="ja-JP" sz="2000"/>
              <a:t>EGS5</a:t>
            </a:r>
            <a:r>
              <a:rPr lang="ja-JP" altLang="en-US" sz="2000"/>
              <a:t>ライブラリを用いる）</a:t>
            </a:r>
          </a:p>
        </p:txBody>
      </p:sp>
      <p:sp>
        <p:nvSpPr>
          <p:cNvPr id="15" name="テキスト ボックス 14"/>
          <p:cNvSpPr txBox="1"/>
          <p:nvPr/>
        </p:nvSpPr>
        <p:spPr>
          <a:xfrm>
            <a:off x="223838" y="4116388"/>
            <a:ext cx="3271837" cy="461962"/>
          </a:xfrm>
          <a:prstGeom prst="rect">
            <a:avLst/>
          </a:prstGeom>
          <a:noFill/>
        </p:spPr>
        <p:txBody>
          <a:bodyPr wrap="none">
            <a:spAutoFit/>
          </a:bodyPr>
          <a:lstStyle/>
          <a:p>
            <a:pPr marL="342900" indent="-342900">
              <a:buFont typeface="Wingdings" panose="05000000000000000000" pitchFamily="2" charset="2"/>
              <a:buChar char="ü"/>
              <a:defRPr/>
            </a:pPr>
            <a:r>
              <a:rPr lang="en-US" altLang="ja-JP" sz="2400" dirty="0" err="1">
                <a:latin typeface="+mj-ea"/>
                <a:ea typeface="+mj-ea"/>
              </a:rPr>
              <a:t>emin</a:t>
            </a:r>
            <a:r>
              <a:rPr lang="en-US" altLang="ja-JP" sz="2400" dirty="0">
                <a:latin typeface="+mj-ea"/>
                <a:ea typeface="+mj-ea"/>
              </a:rPr>
              <a:t>(</a:t>
            </a:r>
            <a:r>
              <a:rPr lang="en-US" altLang="ja-JP" sz="2400" dirty="0" err="1">
                <a:latin typeface="+mj-ea"/>
                <a:ea typeface="+mj-ea"/>
              </a:rPr>
              <a:t>i</a:t>
            </a:r>
            <a:r>
              <a:rPr lang="en-US" altLang="ja-JP" sz="2400" dirty="0">
                <a:latin typeface="+mj-ea"/>
                <a:ea typeface="+mj-ea"/>
              </a:rPr>
              <a:t>), i:</a:t>
            </a:r>
            <a:r>
              <a:rPr lang="ja-JP" altLang="en-US" sz="2400" dirty="0">
                <a:latin typeface="+mj-ea"/>
                <a:ea typeface="+mj-ea"/>
              </a:rPr>
              <a:t>粒子</a:t>
            </a:r>
            <a:r>
              <a:rPr lang="en-US" altLang="ja-JP" sz="2400" dirty="0">
                <a:latin typeface="+mj-ea"/>
                <a:ea typeface="+mj-ea"/>
              </a:rPr>
              <a:t>ID</a:t>
            </a:r>
            <a:r>
              <a:rPr lang="ja-JP" altLang="en-US" sz="2400" dirty="0">
                <a:latin typeface="+mj-ea"/>
                <a:ea typeface="+mj-ea"/>
              </a:rPr>
              <a:t>番号</a:t>
            </a:r>
          </a:p>
        </p:txBody>
      </p:sp>
      <p:sp>
        <p:nvSpPr>
          <p:cNvPr id="136205" name="テキスト ボックス 15"/>
          <p:cNvSpPr txBox="1">
            <a:spLocks noChangeArrowheads="1"/>
          </p:cNvSpPr>
          <p:nvPr/>
        </p:nvSpPr>
        <p:spPr bwMode="auto">
          <a:xfrm>
            <a:off x="615950" y="4551363"/>
            <a:ext cx="8420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各粒子のカットオフエネルギー。指定したエネルギー以下の輸送は行わない。計算時間を短縮したい場合や，高い空間分解能を必要とする計算で変更が必要となる。</a:t>
            </a:r>
          </a:p>
        </p:txBody>
      </p:sp>
      <p:sp>
        <p:nvSpPr>
          <p:cNvPr id="17" name="テキスト ボックス 16"/>
          <p:cNvSpPr txBox="1"/>
          <p:nvPr/>
        </p:nvSpPr>
        <p:spPr>
          <a:xfrm>
            <a:off x="204788" y="5495925"/>
            <a:ext cx="3246437" cy="461963"/>
          </a:xfrm>
          <a:prstGeom prst="rect">
            <a:avLst/>
          </a:prstGeom>
          <a:noFill/>
        </p:spPr>
        <p:txBody>
          <a:bodyPr wrap="none">
            <a:spAutoFit/>
          </a:bodyPr>
          <a:lstStyle/>
          <a:p>
            <a:pPr marL="342900" indent="-342900">
              <a:buFont typeface="Wingdings" panose="05000000000000000000" pitchFamily="2" charset="2"/>
              <a:buChar char="ü"/>
              <a:defRPr/>
            </a:pPr>
            <a:r>
              <a:rPr lang="en-US" altLang="ja-JP" sz="2400" dirty="0" err="1">
                <a:latin typeface="+mj-ea"/>
                <a:ea typeface="+mj-ea"/>
              </a:rPr>
              <a:t>dmax</a:t>
            </a:r>
            <a:r>
              <a:rPr lang="en-US" altLang="ja-JP" sz="2400" dirty="0">
                <a:latin typeface="+mj-ea"/>
                <a:ea typeface="+mj-ea"/>
              </a:rPr>
              <a:t>(</a:t>
            </a:r>
            <a:r>
              <a:rPr lang="en-US" altLang="ja-JP" sz="2400" dirty="0" err="1">
                <a:latin typeface="+mj-ea"/>
                <a:ea typeface="+mj-ea"/>
              </a:rPr>
              <a:t>i</a:t>
            </a:r>
            <a:r>
              <a:rPr lang="en-US" altLang="ja-JP" sz="2400" dirty="0">
                <a:latin typeface="+mj-ea"/>
                <a:ea typeface="+mj-ea"/>
              </a:rPr>
              <a:t>), i:</a:t>
            </a:r>
            <a:r>
              <a:rPr lang="ja-JP" altLang="en-US" sz="2400" dirty="0">
                <a:latin typeface="+mj-ea"/>
                <a:ea typeface="+mj-ea"/>
              </a:rPr>
              <a:t>粒子</a:t>
            </a:r>
            <a:r>
              <a:rPr lang="en-US" altLang="ja-JP" sz="2400" dirty="0">
                <a:latin typeface="+mj-ea"/>
                <a:ea typeface="+mj-ea"/>
              </a:rPr>
              <a:t>ID</a:t>
            </a:r>
            <a:r>
              <a:rPr lang="ja-JP" altLang="en-US" sz="2400" dirty="0">
                <a:latin typeface="+mj-ea"/>
                <a:ea typeface="+mj-ea"/>
              </a:rPr>
              <a:t>番号</a:t>
            </a:r>
          </a:p>
        </p:txBody>
      </p:sp>
      <p:sp>
        <p:nvSpPr>
          <p:cNvPr id="136207" name="テキスト ボックス 17"/>
          <p:cNvSpPr txBox="1">
            <a:spLocks noChangeArrowheads="1"/>
          </p:cNvSpPr>
          <p:nvPr/>
        </p:nvSpPr>
        <p:spPr bwMode="auto">
          <a:xfrm>
            <a:off x="615950" y="5892800"/>
            <a:ext cx="842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断面積ライブラリを用いて輸送する粒子エネルギーの上限</a:t>
            </a:r>
          </a:p>
        </p:txBody>
      </p:sp>
      <p:sp>
        <p:nvSpPr>
          <p:cNvPr id="136208" name="正方形/長方形 2"/>
          <p:cNvSpPr>
            <a:spLocks noChangeArrowheads="1"/>
          </p:cNvSpPr>
          <p:nvPr/>
        </p:nvSpPr>
        <p:spPr bwMode="auto">
          <a:xfrm>
            <a:off x="5072063" y="3970338"/>
            <a:ext cx="3963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solidFill>
                  <a:srgbClr val="FF0000"/>
                </a:solidFill>
              </a:rPr>
              <a:t>詳細な計算には</a:t>
            </a:r>
            <a:r>
              <a:rPr lang="en-US" altLang="ja-JP" sz="2000" dirty="0" err="1">
                <a:solidFill>
                  <a:srgbClr val="FF0000"/>
                </a:solidFill>
              </a:rPr>
              <a:t>negs</a:t>
            </a:r>
            <a:r>
              <a:rPr lang="en-US" altLang="ja-JP" sz="2000" dirty="0">
                <a:solidFill>
                  <a:srgbClr val="FF0000"/>
                </a:solidFill>
              </a:rPr>
              <a:t>=1</a:t>
            </a:r>
            <a:r>
              <a:rPr lang="ja-JP" altLang="en-US" sz="2000" dirty="0">
                <a:solidFill>
                  <a:srgbClr val="FF0000"/>
                </a:solidFill>
              </a:rPr>
              <a:t>が奨励！！</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8600" y="44450"/>
            <a:ext cx="8686800" cy="863600"/>
          </a:xfrm>
        </p:spPr>
        <p:txBody>
          <a:bodyPr/>
          <a:lstStyle/>
          <a:p>
            <a:pPr eaLnBrk="1" hangingPunct="1"/>
            <a:r>
              <a:rPr lang="en-US" altLang="ja-JP" sz="4800">
                <a:latin typeface="Century Gothic" panose="020B0502020202020204" pitchFamily="34" charset="0"/>
              </a:rPr>
              <a:t>emin(i)</a:t>
            </a:r>
            <a:r>
              <a:rPr lang="ja-JP" altLang="en-US" sz="4800">
                <a:latin typeface="Century Gothic" panose="020B0502020202020204" pitchFamily="34" charset="0"/>
              </a:rPr>
              <a:t>と</a:t>
            </a:r>
            <a:r>
              <a:rPr lang="en-US" altLang="ja-JP" sz="4800">
                <a:latin typeface="Century Gothic" panose="020B0502020202020204" pitchFamily="34" charset="0"/>
              </a:rPr>
              <a:t>dmax(i)</a:t>
            </a:r>
            <a:endParaRPr lang="ja-JP" altLang="en-US" sz="4800">
              <a:latin typeface="Century Gothic" panose="020B0502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614120944"/>
              </p:ext>
            </p:extLst>
          </p:nvPr>
        </p:nvGraphicFramePr>
        <p:xfrm>
          <a:off x="877888" y="1017588"/>
          <a:ext cx="7092950" cy="2600328"/>
        </p:xfrm>
        <a:graphic>
          <a:graphicData uri="http://schemas.openxmlformats.org/drawingml/2006/table">
            <a:tbl>
              <a:tblPr firstRow="1" bandRow="1">
                <a:tableStyleId>{21E4AEA4-8DFA-4A89-87EB-49C32662AFE0}</a:tableStyleId>
              </a:tblPr>
              <a:tblGrid>
                <a:gridCol w="1728343">
                  <a:extLst>
                    <a:ext uri="{9D8B030D-6E8A-4147-A177-3AD203B41FA5}">
                      <a16:colId xmlns:a16="http://schemas.microsoft.com/office/drawing/2014/main" val="20000"/>
                    </a:ext>
                  </a:extLst>
                </a:gridCol>
                <a:gridCol w="2628064">
                  <a:extLst>
                    <a:ext uri="{9D8B030D-6E8A-4147-A177-3AD203B41FA5}">
                      <a16:colId xmlns:a16="http://schemas.microsoft.com/office/drawing/2014/main" val="20001"/>
                    </a:ext>
                  </a:extLst>
                </a:gridCol>
                <a:gridCol w="2736543">
                  <a:extLst>
                    <a:ext uri="{9D8B030D-6E8A-4147-A177-3AD203B41FA5}">
                      <a16:colId xmlns:a16="http://schemas.microsoft.com/office/drawing/2014/main" val="20002"/>
                    </a:ext>
                  </a:extLst>
                </a:gridCol>
              </a:tblGrid>
              <a:tr h="433388">
                <a:tc>
                  <a:txBody>
                    <a:bodyPr/>
                    <a:lstStyle/>
                    <a:p>
                      <a:pPr algn="l"/>
                      <a:r>
                        <a:rPr kumimoji="1" lang="ja-JP" altLang="en-US" sz="2000" dirty="0"/>
                        <a:t>粒子</a:t>
                      </a:r>
                    </a:p>
                  </a:txBody>
                  <a:tcPr marL="91467" marR="91467" marT="45698" marB="45698">
                    <a:lnR w="12700" cap="flat" cmpd="sng" algn="ctr">
                      <a:solidFill>
                        <a:schemeClr val="bg1"/>
                      </a:solidFill>
                      <a:prstDash val="solid"/>
                      <a:round/>
                      <a:headEnd type="none" w="med" len="med"/>
                      <a:tailEnd type="none" w="med" len="med"/>
                    </a:lnR>
                  </a:tcPr>
                </a:tc>
                <a:tc>
                  <a:txBody>
                    <a:bodyPr/>
                    <a:lstStyle/>
                    <a:p>
                      <a:pPr algn="l"/>
                      <a:r>
                        <a:rPr kumimoji="1" lang="ja-JP" altLang="en-US" sz="2000" dirty="0"/>
                        <a:t>切断エネルギー</a:t>
                      </a:r>
                    </a:p>
                  </a:txBody>
                  <a:tcPr marL="91467" marR="91467" marT="45698" marB="45698">
                    <a:lnL w="12700" cap="flat" cmpd="sng" algn="ctr">
                      <a:solidFill>
                        <a:schemeClr val="bg1"/>
                      </a:solidFill>
                      <a:prstDash val="solid"/>
                      <a:round/>
                      <a:headEnd type="none" w="med" len="med"/>
                      <a:tailEnd type="none" w="med" len="med"/>
                    </a:lnL>
                  </a:tcPr>
                </a:tc>
                <a:tc>
                  <a:txBody>
                    <a:bodyPr/>
                    <a:lstStyle/>
                    <a:p>
                      <a:pPr algn="l"/>
                      <a:r>
                        <a:rPr kumimoji="1" lang="ja-JP" altLang="en-US" sz="2000" dirty="0"/>
                        <a:t>ライブラリの上限値</a:t>
                      </a:r>
                    </a:p>
                  </a:txBody>
                  <a:tcPr marL="91467" marR="91467" marT="45698" marB="45698"/>
                </a:tc>
                <a:extLst>
                  <a:ext uri="{0D108BD9-81ED-4DB2-BD59-A6C34878D82A}">
                    <a16:rowId xmlns:a16="http://schemas.microsoft.com/office/drawing/2014/main" val="10000"/>
                  </a:ext>
                </a:extLst>
              </a:tr>
              <a:tr h="433388">
                <a:tc>
                  <a:txBody>
                    <a:bodyPr/>
                    <a:lstStyle/>
                    <a:p>
                      <a:pPr algn="l"/>
                      <a:r>
                        <a:rPr kumimoji="1" lang="ja-JP" altLang="en-US" sz="2000" dirty="0"/>
                        <a:t>中性子</a:t>
                      </a:r>
                    </a:p>
                  </a:txBody>
                  <a:tcPr marL="91467" marR="91467" marT="45698" marB="45698">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a:solidFill>
                            <a:schemeClr val="tx1"/>
                          </a:solidFill>
                        </a:rPr>
                        <a:t>emin</a:t>
                      </a:r>
                      <a:r>
                        <a:rPr kumimoji="1" lang="en-US" altLang="ja-JP" sz="2000" dirty="0">
                          <a:solidFill>
                            <a:schemeClr val="tx1"/>
                          </a:solidFill>
                        </a:rPr>
                        <a:t>(2) =</a:t>
                      </a:r>
                      <a:r>
                        <a:rPr kumimoji="1" lang="en-US" altLang="ja-JP" sz="2000" dirty="0">
                          <a:solidFill>
                            <a:srgbClr val="FF0000"/>
                          </a:solidFill>
                        </a:rPr>
                        <a:t> 10</a:t>
                      </a:r>
                      <a:r>
                        <a:rPr kumimoji="1" lang="en-US" altLang="ja-JP" sz="2000" baseline="30000" dirty="0">
                          <a:solidFill>
                            <a:srgbClr val="FF0000"/>
                          </a:solidFill>
                        </a:rPr>
                        <a:t>-11</a:t>
                      </a:r>
                      <a:r>
                        <a:rPr kumimoji="1" lang="en-US" altLang="ja-JP" sz="2000" dirty="0"/>
                        <a:t> [MeV]</a:t>
                      </a:r>
                      <a:endParaRPr kumimoji="1" lang="ja-JP" altLang="en-US" sz="2000" dirty="0">
                        <a:solidFill>
                          <a:srgbClr val="FF0000"/>
                        </a:solidFill>
                      </a:endParaRPr>
                    </a:p>
                  </a:txBody>
                  <a:tcPr marL="91467" marR="91467" marT="45698" marB="45698">
                    <a:lnL w="12700" cap="flat" cmpd="sng" algn="ctr">
                      <a:solidFill>
                        <a:schemeClr val="bg1"/>
                      </a:solidFill>
                      <a:prstDash val="solid"/>
                      <a:round/>
                      <a:headEnd type="none" w="med" len="med"/>
                      <a:tailEnd type="none" w="med" len="med"/>
                    </a:lnL>
                  </a:tcPr>
                </a:tc>
                <a:tc>
                  <a:txBody>
                    <a:bodyPr/>
                    <a:lstStyle/>
                    <a:p>
                      <a:pPr algn="l"/>
                      <a:r>
                        <a:rPr kumimoji="1" lang="en-US" altLang="ja-JP" sz="2000" baseline="0" dirty="0" err="1">
                          <a:solidFill>
                            <a:schemeClr val="tx1"/>
                          </a:solidFill>
                        </a:rPr>
                        <a:t>dmax</a:t>
                      </a:r>
                      <a:r>
                        <a:rPr kumimoji="1" lang="en-US" altLang="ja-JP" sz="2000" baseline="0" dirty="0">
                          <a:solidFill>
                            <a:schemeClr val="tx1"/>
                          </a:solidFill>
                        </a:rPr>
                        <a:t>(2) =</a:t>
                      </a:r>
                      <a:r>
                        <a:rPr kumimoji="1" lang="en-US" altLang="ja-JP" sz="2000" baseline="0" dirty="0">
                          <a:solidFill>
                            <a:srgbClr val="FF0000"/>
                          </a:solidFill>
                        </a:rPr>
                        <a:t> 20</a:t>
                      </a:r>
                      <a:r>
                        <a:rPr kumimoji="1" lang="en-US" altLang="ja-JP" sz="2000" dirty="0"/>
                        <a:t> [MeV]</a:t>
                      </a:r>
                      <a:endParaRPr kumimoji="1" lang="ja-JP" altLang="en-US" sz="2000" dirty="0">
                        <a:solidFill>
                          <a:srgbClr val="FF0000"/>
                        </a:solidFill>
                      </a:endParaRPr>
                    </a:p>
                  </a:txBody>
                  <a:tcPr marL="91467" marR="91467" marT="45698" marB="45698"/>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電子</a:t>
                      </a:r>
                    </a:p>
                  </a:txBody>
                  <a:tcPr marL="91467" marR="91467" marT="45698" marB="45698">
                    <a:lnR w="12700" cap="flat" cmpd="sng" algn="ctr">
                      <a:solidFill>
                        <a:schemeClr val="bg1"/>
                      </a:solidFill>
                      <a:prstDash val="solid"/>
                      <a:round/>
                      <a:headEnd type="none" w="med" len="med"/>
                      <a:tailEnd type="none" w="med" len="med"/>
                    </a:lnR>
                  </a:tcPr>
                </a:tc>
                <a:tc>
                  <a:txBody>
                    <a:bodyPr/>
                    <a:lstStyle/>
                    <a:p>
                      <a:pPr algn="l"/>
                      <a:r>
                        <a:rPr kumimoji="1" lang="en-US" altLang="ja-JP" sz="2000" dirty="0" err="1">
                          <a:solidFill>
                            <a:schemeClr val="tx1"/>
                          </a:solidFill>
                        </a:rPr>
                        <a:t>emin</a:t>
                      </a:r>
                      <a:r>
                        <a:rPr kumimoji="1" lang="en-US" altLang="ja-JP" sz="2000" dirty="0">
                          <a:solidFill>
                            <a:schemeClr val="tx1"/>
                          </a:solidFill>
                        </a:rPr>
                        <a:t>(12) =</a:t>
                      </a:r>
                      <a:r>
                        <a:rPr kumimoji="1" lang="en-US" altLang="ja-JP" sz="2000" dirty="0">
                          <a:solidFill>
                            <a:srgbClr val="FF0000"/>
                          </a:solidFill>
                        </a:rPr>
                        <a:t> 0.1</a:t>
                      </a:r>
                      <a:r>
                        <a:rPr kumimoji="1" lang="en-US" altLang="ja-JP" sz="2000" dirty="0"/>
                        <a:t> [MeV]</a:t>
                      </a:r>
                      <a:endParaRPr kumimoji="1" lang="ja-JP" altLang="en-US" sz="2000" dirty="0">
                        <a:solidFill>
                          <a:srgbClr val="FF0000"/>
                        </a:solidFill>
                      </a:endParaRPr>
                    </a:p>
                  </a:txBody>
                  <a:tcPr marL="91467" marR="91467" marT="45698" marB="45698">
                    <a:lnL w="12700" cap="flat" cmpd="sng" algn="ctr">
                      <a:solidFill>
                        <a:schemeClr val="bg1"/>
                      </a:solidFill>
                      <a:prstDash val="solid"/>
                      <a:round/>
                      <a:headEnd type="none" w="med" len="med"/>
                      <a:tailEnd type="none" w="med" len="med"/>
                    </a:lnL>
                  </a:tcPr>
                </a:tc>
                <a:tc>
                  <a:txBody>
                    <a:bodyPr/>
                    <a:lstStyle/>
                    <a:p>
                      <a:pPr algn="l"/>
                      <a:r>
                        <a:rPr kumimoji="1" lang="en-US" altLang="ja-JP" sz="2000" dirty="0" err="1">
                          <a:solidFill>
                            <a:schemeClr val="tx1"/>
                          </a:solidFill>
                        </a:rPr>
                        <a:t>dmax</a:t>
                      </a:r>
                      <a:r>
                        <a:rPr kumimoji="1" lang="en-US" altLang="ja-JP" sz="2000" dirty="0">
                          <a:solidFill>
                            <a:schemeClr val="tx1"/>
                          </a:solidFill>
                        </a:rPr>
                        <a:t>(12) =</a:t>
                      </a:r>
                      <a:r>
                        <a:rPr kumimoji="1" lang="en-US" altLang="ja-JP" sz="2000" dirty="0">
                          <a:solidFill>
                            <a:srgbClr val="FF0000"/>
                          </a:solidFill>
                        </a:rPr>
                        <a:t> 1000</a:t>
                      </a:r>
                      <a:r>
                        <a:rPr kumimoji="1" lang="en-US" altLang="ja-JP" sz="2000" dirty="0"/>
                        <a:t> [MeV]</a:t>
                      </a:r>
                      <a:endParaRPr kumimoji="1" lang="ja-JP" altLang="en-US" sz="2000" dirty="0">
                        <a:solidFill>
                          <a:srgbClr val="FF0000"/>
                        </a:solidFill>
                      </a:endParaRPr>
                    </a:p>
                  </a:txBody>
                  <a:tcPr marL="91467" marR="91467" marT="45698" marB="45698"/>
                </a:tc>
                <a:extLst>
                  <a:ext uri="{0D108BD9-81ED-4DB2-BD59-A6C34878D82A}">
                    <a16:rowId xmlns:a16="http://schemas.microsoft.com/office/drawing/2014/main" val="10002"/>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陽電子</a:t>
                      </a:r>
                    </a:p>
                  </a:txBody>
                  <a:tcPr marL="91467" marR="91467" marT="45698" marB="45698">
                    <a:lnR w="12700" cap="flat" cmpd="sng" algn="ctr">
                      <a:solidFill>
                        <a:schemeClr val="bg1"/>
                      </a:solidFill>
                      <a:prstDash val="solid"/>
                      <a:round/>
                      <a:headEnd type="none" w="med" len="med"/>
                      <a:tailEnd type="none" w="med" len="med"/>
                    </a:lnR>
                  </a:tcPr>
                </a:tc>
                <a:tc>
                  <a:txBody>
                    <a:bodyPr/>
                    <a:lstStyle/>
                    <a:p>
                      <a:pPr algn="l"/>
                      <a:r>
                        <a:rPr kumimoji="1" lang="en-US" altLang="ja-JP" sz="2000" dirty="0" err="1">
                          <a:solidFill>
                            <a:schemeClr val="tx1"/>
                          </a:solidFill>
                        </a:rPr>
                        <a:t>emin</a:t>
                      </a:r>
                      <a:r>
                        <a:rPr kumimoji="1" lang="en-US" altLang="ja-JP" sz="2000" dirty="0">
                          <a:solidFill>
                            <a:schemeClr val="tx1"/>
                          </a:solidFill>
                        </a:rPr>
                        <a:t>(13)</a:t>
                      </a:r>
                      <a:r>
                        <a:rPr kumimoji="1" lang="en-US" altLang="ja-JP" sz="2000" baseline="0" dirty="0">
                          <a:solidFill>
                            <a:schemeClr val="tx1"/>
                          </a:solidFill>
                        </a:rPr>
                        <a:t> = </a:t>
                      </a:r>
                      <a:r>
                        <a:rPr kumimoji="1" lang="en-US" altLang="ja-JP" sz="2000" dirty="0">
                          <a:solidFill>
                            <a:srgbClr val="FF0000"/>
                          </a:solidFill>
                        </a:rPr>
                        <a:t>0.1</a:t>
                      </a:r>
                      <a:r>
                        <a:rPr kumimoji="1" lang="en-US" altLang="ja-JP" sz="2000" dirty="0"/>
                        <a:t> [MeV]</a:t>
                      </a:r>
                      <a:endParaRPr kumimoji="1" lang="ja-JP" altLang="en-US" sz="2000" dirty="0">
                        <a:solidFill>
                          <a:srgbClr val="FF0000"/>
                        </a:solidFill>
                      </a:endParaRPr>
                    </a:p>
                  </a:txBody>
                  <a:tcPr marL="91467" marR="91467" marT="45698" marB="45698">
                    <a:lnL w="12700" cap="flat" cmpd="sng" algn="ctr">
                      <a:solidFill>
                        <a:schemeClr val="bg1"/>
                      </a:solidFill>
                      <a:prstDash val="solid"/>
                      <a:round/>
                      <a:headEnd type="none" w="med" len="med"/>
                      <a:tailEnd type="none" w="med" len="med"/>
                    </a:lnL>
                  </a:tcPr>
                </a:tc>
                <a:tc>
                  <a:txBody>
                    <a:bodyPr/>
                    <a:lstStyle/>
                    <a:p>
                      <a:pPr algn="l"/>
                      <a:r>
                        <a:rPr kumimoji="1" lang="en-US" altLang="ja-JP" sz="2000" dirty="0" err="1">
                          <a:solidFill>
                            <a:schemeClr val="tx1"/>
                          </a:solidFill>
                        </a:rPr>
                        <a:t>dmax</a:t>
                      </a:r>
                      <a:r>
                        <a:rPr kumimoji="1" lang="en-US" altLang="ja-JP" sz="2000" dirty="0">
                          <a:solidFill>
                            <a:schemeClr val="tx1"/>
                          </a:solidFill>
                        </a:rPr>
                        <a:t>(13) = </a:t>
                      </a:r>
                      <a:r>
                        <a:rPr kumimoji="1" lang="en-US" altLang="ja-JP" sz="2000" dirty="0">
                          <a:solidFill>
                            <a:srgbClr val="FF0000"/>
                          </a:solidFill>
                        </a:rPr>
                        <a:t>1000</a:t>
                      </a:r>
                      <a:r>
                        <a:rPr kumimoji="1" lang="en-US" altLang="ja-JP" sz="2000" dirty="0"/>
                        <a:t> [MeV]</a:t>
                      </a:r>
                      <a:endParaRPr kumimoji="1" lang="ja-JP" altLang="en-US" sz="2000" dirty="0">
                        <a:solidFill>
                          <a:srgbClr val="FF0000"/>
                        </a:solidFill>
                      </a:endParaRPr>
                    </a:p>
                  </a:txBody>
                  <a:tcPr marL="91467" marR="91467" marT="45698" marB="45698"/>
                </a:tc>
                <a:extLst>
                  <a:ext uri="{0D108BD9-81ED-4DB2-BD59-A6C34878D82A}">
                    <a16:rowId xmlns:a16="http://schemas.microsoft.com/office/drawing/2014/main" val="10003"/>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光子</a:t>
                      </a:r>
                      <a:endParaRPr kumimoji="1" lang="en-US" altLang="ja-JP" sz="2000" dirty="0"/>
                    </a:p>
                  </a:txBody>
                  <a:tcPr marL="91467" marR="91467" marT="45698" marB="45698">
                    <a:lnR w="12700" cap="flat" cmpd="sng" algn="ctr">
                      <a:solidFill>
                        <a:schemeClr val="bg1"/>
                      </a:solidFill>
                      <a:prstDash val="solid"/>
                      <a:round/>
                      <a:headEnd type="none" w="med" len="med"/>
                      <a:tailEnd type="none" w="med" len="med"/>
                    </a:lnR>
                  </a:tcPr>
                </a:tc>
                <a:tc>
                  <a:txBody>
                    <a:bodyPr/>
                    <a:lstStyle/>
                    <a:p>
                      <a:pPr algn="l"/>
                      <a:r>
                        <a:rPr kumimoji="1" lang="en-US" altLang="ja-JP" sz="2000" dirty="0" err="1">
                          <a:solidFill>
                            <a:schemeClr val="tx1"/>
                          </a:solidFill>
                        </a:rPr>
                        <a:t>emin</a:t>
                      </a:r>
                      <a:r>
                        <a:rPr kumimoji="1" lang="en-US" altLang="ja-JP" sz="2000" dirty="0">
                          <a:solidFill>
                            <a:schemeClr val="tx1"/>
                          </a:solidFill>
                        </a:rPr>
                        <a:t>(14) = </a:t>
                      </a:r>
                      <a:r>
                        <a:rPr kumimoji="1" lang="en-US" altLang="ja-JP" sz="2000" dirty="0">
                          <a:solidFill>
                            <a:srgbClr val="FF0000"/>
                          </a:solidFill>
                        </a:rPr>
                        <a:t>10</a:t>
                      </a:r>
                      <a:r>
                        <a:rPr kumimoji="1" lang="en-US" altLang="ja-JP" sz="2000" baseline="30000" dirty="0">
                          <a:solidFill>
                            <a:srgbClr val="FF0000"/>
                          </a:solidFill>
                        </a:rPr>
                        <a:t>-3</a:t>
                      </a:r>
                      <a:r>
                        <a:rPr kumimoji="1" lang="en-US" altLang="ja-JP" sz="2000" dirty="0"/>
                        <a:t> [MeV]</a:t>
                      </a:r>
                      <a:endParaRPr kumimoji="1" lang="ja-JP" altLang="en-US" sz="2000" dirty="0">
                        <a:solidFill>
                          <a:srgbClr val="FF0000"/>
                        </a:solidFill>
                      </a:endParaRPr>
                    </a:p>
                  </a:txBody>
                  <a:tcPr marL="91467" marR="91467" marT="45698" marB="45698">
                    <a:lnL w="12700" cap="flat" cmpd="sng" algn="ctr">
                      <a:solidFill>
                        <a:schemeClr val="bg1"/>
                      </a:solidFill>
                      <a:prstDash val="solid"/>
                      <a:round/>
                      <a:headEnd type="none" w="med" len="med"/>
                      <a:tailEnd type="none" w="med" len="med"/>
                    </a:lnL>
                  </a:tcPr>
                </a:tc>
                <a:tc>
                  <a:txBody>
                    <a:bodyPr/>
                    <a:lstStyle/>
                    <a:p>
                      <a:pPr algn="l"/>
                      <a:r>
                        <a:rPr kumimoji="1" lang="en-US" altLang="ja-JP" sz="2000" dirty="0" err="1">
                          <a:solidFill>
                            <a:schemeClr val="tx1"/>
                          </a:solidFill>
                        </a:rPr>
                        <a:t>dmax</a:t>
                      </a:r>
                      <a:r>
                        <a:rPr kumimoji="1" lang="en-US" altLang="ja-JP" sz="2000" dirty="0">
                          <a:solidFill>
                            <a:schemeClr val="tx1"/>
                          </a:solidFill>
                        </a:rPr>
                        <a:t>(14) = </a:t>
                      </a:r>
                      <a:r>
                        <a:rPr kumimoji="1" lang="en-US" altLang="ja-JP" sz="2000" dirty="0">
                          <a:solidFill>
                            <a:srgbClr val="FF0000"/>
                          </a:solidFill>
                        </a:rPr>
                        <a:t>1000</a:t>
                      </a:r>
                      <a:r>
                        <a:rPr kumimoji="1" lang="en-US" altLang="ja-JP" sz="2000" dirty="0"/>
                        <a:t> [MeV]</a:t>
                      </a:r>
                      <a:endParaRPr kumimoji="1" lang="ja-JP" altLang="en-US" sz="2000" dirty="0">
                        <a:solidFill>
                          <a:srgbClr val="FF0000"/>
                        </a:solidFill>
                      </a:endParaRPr>
                    </a:p>
                  </a:txBody>
                  <a:tcPr marL="91467" marR="91467" marT="45698" marB="45698"/>
                </a:tc>
                <a:extLst>
                  <a:ext uri="{0D108BD9-81ED-4DB2-BD59-A6C34878D82A}">
                    <a16:rowId xmlns:a16="http://schemas.microsoft.com/office/drawing/2014/main" val="10004"/>
                  </a:ext>
                </a:extLst>
              </a:tr>
              <a:tr h="433388">
                <a:tc>
                  <a:txBody>
                    <a:bodyPr/>
                    <a:lstStyle/>
                    <a:p>
                      <a:pPr algn="l"/>
                      <a:r>
                        <a:rPr kumimoji="1" lang="ja-JP" altLang="en-US" sz="2000" dirty="0"/>
                        <a:t>その他の粒子</a:t>
                      </a:r>
                    </a:p>
                  </a:txBody>
                  <a:tcPr marL="91467" marR="91467" marT="45698" marB="45698">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a:t>emin</a:t>
                      </a:r>
                      <a:r>
                        <a:rPr kumimoji="1" lang="en-US" altLang="ja-JP" sz="2000" dirty="0"/>
                        <a:t>(</a:t>
                      </a:r>
                      <a:r>
                        <a:rPr kumimoji="1" lang="en-US" altLang="ja-JP" sz="2000" dirty="0" err="1"/>
                        <a:t>i</a:t>
                      </a:r>
                      <a:r>
                        <a:rPr kumimoji="1" lang="en-US" altLang="ja-JP" sz="2000" dirty="0"/>
                        <a:t>) = </a:t>
                      </a:r>
                      <a:r>
                        <a:rPr kumimoji="1" lang="en-US" altLang="ja-JP" sz="2000" dirty="0">
                          <a:solidFill>
                            <a:schemeClr val="tx1"/>
                          </a:solidFill>
                        </a:rPr>
                        <a:t>10</a:t>
                      </a:r>
                      <a:r>
                        <a:rPr kumimoji="1" lang="en-US" altLang="ja-JP" sz="2000" baseline="30000" dirty="0">
                          <a:solidFill>
                            <a:schemeClr val="tx1"/>
                          </a:solidFill>
                        </a:rPr>
                        <a:t>-3</a:t>
                      </a:r>
                      <a:r>
                        <a:rPr kumimoji="1" lang="ja-JP" altLang="en-US" sz="2000" baseline="0" dirty="0"/>
                        <a:t> </a:t>
                      </a:r>
                      <a:r>
                        <a:rPr kumimoji="1" lang="en-US" altLang="ja-JP" sz="2000" baseline="0" dirty="0"/>
                        <a:t>[MeV/n]</a:t>
                      </a:r>
                      <a:endParaRPr kumimoji="1" lang="ja-JP" altLang="en-US" sz="2000" dirty="0"/>
                    </a:p>
                  </a:txBody>
                  <a:tcPr marL="91467" marR="91467" marT="45698" marB="45698">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a:t>dmax</a:t>
                      </a:r>
                      <a:r>
                        <a:rPr kumimoji="1" lang="en-US" altLang="ja-JP" sz="2000" dirty="0"/>
                        <a:t>(</a:t>
                      </a:r>
                      <a:r>
                        <a:rPr kumimoji="1" lang="en-US" altLang="ja-JP" sz="2000" dirty="0" err="1"/>
                        <a:t>i</a:t>
                      </a:r>
                      <a:r>
                        <a:rPr kumimoji="1" lang="en-US" altLang="ja-JP" sz="2000" dirty="0"/>
                        <a:t>) = </a:t>
                      </a:r>
                      <a:r>
                        <a:rPr kumimoji="1" lang="en-US" altLang="ja-JP" sz="2000" dirty="0">
                          <a:solidFill>
                            <a:schemeClr val="tx1"/>
                          </a:solidFill>
                        </a:rPr>
                        <a:t>10</a:t>
                      </a:r>
                      <a:r>
                        <a:rPr kumimoji="1" lang="en-US" altLang="ja-JP" sz="2000" baseline="30000" dirty="0">
                          <a:solidFill>
                            <a:schemeClr val="tx1"/>
                          </a:solidFill>
                        </a:rPr>
                        <a:t>-3</a:t>
                      </a:r>
                      <a:r>
                        <a:rPr kumimoji="1" lang="ja-JP" altLang="en-US" sz="2000" baseline="0" dirty="0"/>
                        <a:t> </a:t>
                      </a:r>
                      <a:r>
                        <a:rPr kumimoji="1" lang="en-US" altLang="ja-JP" sz="2000" baseline="0" dirty="0"/>
                        <a:t>[MeV/n]</a:t>
                      </a:r>
                      <a:endParaRPr kumimoji="1" lang="ja-JP" altLang="en-US" sz="2000" dirty="0"/>
                    </a:p>
                  </a:txBody>
                  <a:tcPr marL="91467" marR="91467" marT="45698" marB="45698"/>
                </a:tc>
                <a:extLst>
                  <a:ext uri="{0D108BD9-81ED-4DB2-BD59-A6C34878D82A}">
                    <a16:rowId xmlns:a16="http://schemas.microsoft.com/office/drawing/2014/main" val="10005"/>
                  </a:ext>
                </a:extLst>
              </a:tr>
            </a:tbl>
          </a:graphicData>
        </a:graphic>
      </p:graphicFrame>
      <p:sp>
        <p:nvSpPr>
          <p:cNvPr id="137252" name="テキスト ボックス 2"/>
          <p:cNvSpPr txBox="1">
            <a:spLocks noChangeArrowheads="1"/>
          </p:cNvSpPr>
          <p:nvPr/>
        </p:nvSpPr>
        <p:spPr bwMode="auto">
          <a:xfrm>
            <a:off x="1603375" y="3645024"/>
            <a:ext cx="5974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t>*</a:t>
            </a:r>
            <a:r>
              <a:rPr lang="ja-JP" altLang="en-US" sz="1800" dirty="0"/>
              <a:t>ただし、赤字の値は</a:t>
            </a:r>
            <a:r>
              <a:rPr lang="en-US" altLang="ja-JP" sz="1800" dirty="0" err="1"/>
              <a:t>nucdata</a:t>
            </a:r>
            <a:r>
              <a:rPr lang="en-US" altLang="ja-JP" sz="1800" dirty="0"/>
              <a:t>=1, </a:t>
            </a:r>
            <a:r>
              <a:rPr lang="en-US" altLang="ja-JP" sz="1800" dirty="0" err="1"/>
              <a:t>negs</a:t>
            </a:r>
            <a:r>
              <a:rPr lang="en-US" altLang="ja-JP" sz="1800" dirty="0"/>
              <a:t>=1</a:t>
            </a:r>
            <a:r>
              <a:rPr lang="ja-JP" altLang="en-US" sz="1800" dirty="0"/>
              <a:t>とした場合</a:t>
            </a:r>
            <a:endParaRPr lang="en-US" altLang="ja-JP" sz="1800" dirty="0"/>
          </a:p>
          <a:p>
            <a:pPr>
              <a:spcBef>
                <a:spcPct val="0"/>
              </a:spcBef>
              <a:buFontTx/>
              <a:buNone/>
            </a:pPr>
            <a:r>
              <a:rPr lang="ja-JP" altLang="en-US" sz="1800" dirty="0"/>
              <a:t>（</a:t>
            </a:r>
            <a:r>
              <a:rPr lang="en-US" altLang="ja-JP" sz="1800" dirty="0" err="1"/>
              <a:t>negs</a:t>
            </a:r>
            <a:r>
              <a:rPr lang="en-US" altLang="ja-JP" sz="1800" dirty="0"/>
              <a:t> = -1</a:t>
            </a:r>
            <a:r>
              <a:rPr lang="ja-JP" altLang="en-US" sz="1800" dirty="0"/>
              <a:t>の場合は電子・陽電子については設定しません）</a:t>
            </a:r>
          </a:p>
        </p:txBody>
      </p:sp>
      <p:sp>
        <p:nvSpPr>
          <p:cNvPr id="137253" name="テキスト ボックス 2"/>
          <p:cNvSpPr txBox="1">
            <a:spLocks noChangeArrowheads="1"/>
          </p:cNvSpPr>
          <p:nvPr/>
        </p:nvSpPr>
        <p:spPr bwMode="auto">
          <a:xfrm>
            <a:off x="114301" y="4725144"/>
            <a:ext cx="91382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Wingdings" panose="05000000000000000000" pitchFamily="2" charset="2"/>
              <a:buChar char="ü"/>
            </a:pPr>
            <a:r>
              <a:rPr lang="en-US" altLang="ja-JP" sz="1800" dirty="0"/>
              <a:t>1mm</a:t>
            </a:r>
            <a:r>
              <a:rPr lang="ja-JP" altLang="en-US" sz="1800" dirty="0"/>
              <a:t>以下の分解能で吸収線量を計算したい　→ </a:t>
            </a:r>
            <a:r>
              <a:rPr lang="en-US" altLang="ja-JP" sz="1800" dirty="0" err="1"/>
              <a:t>emin</a:t>
            </a:r>
            <a:r>
              <a:rPr lang="en-US" altLang="ja-JP" sz="1800" dirty="0"/>
              <a:t>(12, 13) = 0.001**</a:t>
            </a:r>
          </a:p>
          <a:p>
            <a:pPr>
              <a:spcBef>
                <a:spcPct val="0"/>
              </a:spcBef>
              <a:buFont typeface="Wingdings" panose="05000000000000000000" pitchFamily="2" charset="2"/>
              <a:buChar char="ü"/>
            </a:pPr>
            <a:r>
              <a:rPr lang="ja-JP" altLang="en-US" sz="1800" dirty="0"/>
              <a:t>体系が大きいのでなんとか計算時間を短縮したい → </a:t>
            </a:r>
            <a:r>
              <a:rPr lang="en-US" altLang="ja-JP" sz="1800" dirty="0" err="1"/>
              <a:t>emin</a:t>
            </a:r>
            <a:r>
              <a:rPr lang="en-US" altLang="ja-JP" sz="1800" dirty="0"/>
              <a:t>(12, 13) = 1.0</a:t>
            </a:r>
          </a:p>
          <a:p>
            <a:pPr>
              <a:spcBef>
                <a:spcPct val="0"/>
              </a:spcBef>
              <a:buFont typeface="Wingdings" panose="05000000000000000000" pitchFamily="2" charset="2"/>
              <a:buChar char="ü"/>
            </a:pPr>
            <a:r>
              <a:rPr lang="ja-JP" altLang="en-US" sz="1800" dirty="0"/>
              <a:t>高エネルギーの光子・電子・陽電子を輸送したい　→ </a:t>
            </a:r>
            <a:r>
              <a:rPr lang="en-US" altLang="ja-JP" sz="1800" dirty="0" err="1"/>
              <a:t>dmax</a:t>
            </a:r>
            <a:r>
              <a:rPr lang="en-US" altLang="ja-JP" sz="1800" dirty="0"/>
              <a:t>(12-14) = 1.0e5</a:t>
            </a:r>
          </a:p>
          <a:p>
            <a:pPr>
              <a:spcBef>
                <a:spcPct val="0"/>
              </a:spcBef>
              <a:buFont typeface="Wingdings" panose="05000000000000000000" pitchFamily="2" charset="2"/>
              <a:buChar char="ü"/>
            </a:pPr>
            <a:r>
              <a:rPr lang="ja-JP" altLang="en-US" sz="1800" dirty="0"/>
              <a:t>高エネルギー核データライブラリを利用したい　→ </a:t>
            </a:r>
            <a:r>
              <a:rPr lang="en-US" altLang="ja-JP" sz="1800" dirty="0" err="1"/>
              <a:t>dmax</a:t>
            </a:r>
            <a:r>
              <a:rPr lang="en-US" altLang="ja-JP" sz="1800" dirty="0"/>
              <a:t>(2) = 150.0 (JENDL-HE</a:t>
            </a:r>
            <a:r>
              <a:rPr lang="ja-JP" altLang="en-US" sz="1800" dirty="0"/>
              <a:t>の場合）</a:t>
            </a:r>
          </a:p>
        </p:txBody>
      </p:sp>
      <p:sp>
        <p:nvSpPr>
          <p:cNvPr id="137254" name="テキスト ボックス 9"/>
          <p:cNvSpPr txBox="1">
            <a:spLocks noChangeArrowheads="1"/>
          </p:cNvSpPr>
          <p:nvPr/>
        </p:nvSpPr>
        <p:spPr bwMode="auto">
          <a:xfrm>
            <a:off x="2962273" y="4365103"/>
            <a:ext cx="292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dirty="0">
                <a:solidFill>
                  <a:schemeClr val="accent2"/>
                </a:solidFill>
              </a:rPr>
              <a:t>変更が必要な計算例</a:t>
            </a:r>
          </a:p>
        </p:txBody>
      </p:sp>
      <p:sp>
        <p:nvSpPr>
          <p:cNvPr id="3" name="テキスト ボックス 2"/>
          <p:cNvSpPr txBox="1"/>
          <p:nvPr/>
        </p:nvSpPr>
        <p:spPr>
          <a:xfrm>
            <a:off x="2483767" y="5939135"/>
            <a:ext cx="6624737" cy="369332"/>
          </a:xfrm>
          <a:prstGeom prst="rect">
            <a:avLst/>
          </a:prstGeom>
          <a:solidFill>
            <a:schemeClr val="bg1"/>
          </a:solidFill>
        </p:spPr>
        <p:txBody>
          <a:bodyPr wrap="square" rtlCol="0">
            <a:spAutoFit/>
          </a:bodyPr>
          <a:lstStyle/>
          <a:p>
            <a:r>
              <a:rPr lang="en-US" altLang="ja-JP" dirty="0"/>
              <a:t>**</a:t>
            </a:r>
            <a:r>
              <a:rPr lang="en-US" altLang="ja-JP" dirty="0" err="1"/>
              <a:t>dmax</a:t>
            </a:r>
            <a:r>
              <a:rPr lang="en-US" altLang="ja-JP" dirty="0"/>
              <a:t>(12,13,14)</a:t>
            </a:r>
            <a:r>
              <a:rPr lang="ja-JP" altLang="en-US" dirty="0"/>
              <a:t>も粒子のエネルギーにあわせて小さくしてください</a:t>
            </a:r>
            <a:endParaRPr lang="en-US" altLang="ja-JP"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09550" y="3175"/>
            <a:ext cx="8686800" cy="792163"/>
          </a:xfrm>
        </p:spPr>
        <p:txBody>
          <a:bodyPr/>
          <a:lstStyle/>
          <a:p>
            <a:pPr eaLnBrk="1" hangingPunct="1"/>
            <a:r>
              <a:rPr lang="ja-JP" altLang="en-US" sz="4800">
                <a:latin typeface="Century Gothic" panose="020B0502020202020204" pitchFamily="34" charset="0"/>
              </a:rPr>
              <a:t>入出力ファイルの設定</a:t>
            </a:r>
          </a:p>
        </p:txBody>
      </p:sp>
      <p:graphicFrame>
        <p:nvGraphicFramePr>
          <p:cNvPr id="10" name="表 9"/>
          <p:cNvGraphicFramePr>
            <a:graphicFrameLocks noGrp="1"/>
          </p:cNvGraphicFramePr>
          <p:nvPr>
            <p:extLst>
              <p:ext uri="{D42A27DB-BD31-4B8C-83A1-F6EECF244321}">
                <p14:modId xmlns:p14="http://schemas.microsoft.com/office/powerpoint/2010/main" val="2550716292"/>
              </p:ext>
            </p:extLst>
          </p:nvPr>
        </p:nvGraphicFramePr>
        <p:xfrm>
          <a:off x="209550" y="795338"/>
          <a:ext cx="8816973" cy="4932780"/>
        </p:xfrm>
        <a:graphic>
          <a:graphicData uri="http://schemas.openxmlformats.org/drawingml/2006/table">
            <a:tbl>
              <a:tblPr firstRow="1" bandRow="1">
                <a:tableStyleId>{8A107856-5554-42FB-B03E-39F5DBC370BA}</a:tableStyleId>
              </a:tblPr>
              <a:tblGrid>
                <a:gridCol w="1130380">
                  <a:extLst>
                    <a:ext uri="{9D8B030D-6E8A-4147-A177-3AD203B41FA5}">
                      <a16:colId xmlns:a16="http://schemas.microsoft.com/office/drawing/2014/main" val="20000"/>
                    </a:ext>
                  </a:extLst>
                </a:gridCol>
                <a:gridCol w="2938991">
                  <a:extLst>
                    <a:ext uri="{9D8B030D-6E8A-4147-A177-3AD203B41FA5}">
                      <a16:colId xmlns:a16="http://schemas.microsoft.com/office/drawing/2014/main" val="20001"/>
                    </a:ext>
                  </a:extLst>
                </a:gridCol>
                <a:gridCol w="4747602">
                  <a:extLst>
                    <a:ext uri="{9D8B030D-6E8A-4147-A177-3AD203B41FA5}">
                      <a16:colId xmlns:a16="http://schemas.microsoft.com/office/drawing/2014/main" val="20002"/>
                    </a:ext>
                  </a:extLst>
                </a:gridCol>
              </a:tblGrid>
              <a:tr h="689446">
                <a:tc>
                  <a:txBody>
                    <a:bodyPr/>
                    <a:lstStyle/>
                    <a:p>
                      <a:pPr algn="ctr"/>
                      <a:r>
                        <a:rPr kumimoji="1" lang="en-US" altLang="ja-JP" sz="1800" b="0" dirty="0"/>
                        <a:t>file(1)</a:t>
                      </a:r>
                      <a:endParaRPr kumimoji="1" lang="ja-JP" altLang="en-US" sz="1800" b="0" dirty="0"/>
                    </a:p>
                  </a:txBody>
                  <a:tcPr marL="91432" marR="91432" marT="45738" marB="45738">
                    <a:solidFill>
                      <a:schemeClr val="accent2">
                        <a:lumMod val="20000"/>
                        <a:lumOff val="80000"/>
                      </a:schemeClr>
                    </a:solidFill>
                  </a:tcPr>
                </a:tc>
                <a:tc>
                  <a:txBody>
                    <a:bodyPr/>
                    <a:lstStyle/>
                    <a:p>
                      <a:pPr algn="ctr"/>
                      <a:r>
                        <a:rPr kumimoji="1" lang="en-US" altLang="ja-JP" sz="1800" b="0" dirty="0"/>
                        <a:t>(D=PHITSPATH*)</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a:t>PHITS</a:t>
                      </a:r>
                      <a:r>
                        <a:rPr kumimoji="1" lang="ja-JP" altLang="en-US" sz="1800" b="0" dirty="0"/>
                        <a:t>をインストールしたフォルダ名。インストーラを使ってインストールした場合は設定不要</a:t>
                      </a:r>
                      <a:endParaRPr kumimoji="1" lang="ja-JP" altLang="en-US" sz="1800" b="0" dirty="0">
                        <a:solidFill>
                          <a:srgbClr val="FF0000"/>
                        </a:solidFill>
                      </a:endParaRPr>
                    </a:p>
                  </a:txBody>
                  <a:tcPr marL="91432" marR="91432" marT="45738" marB="45738">
                    <a:solidFill>
                      <a:schemeClr val="accent3"/>
                    </a:solidFill>
                  </a:tcPr>
                </a:tc>
                <a:extLst>
                  <a:ext uri="{0D108BD9-81ED-4DB2-BD59-A6C34878D82A}">
                    <a16:rowId xmlns:a16="http://schemas.microsoft.com/office/drawing/2014/main" val="10000"/>
                  </a:ext>
                </a:extLst>
              </a:tr>
              <a:tr h="360040">
                <a:tc>
                  <a:txBody>
                    <a:bodyPr/>
                    <a:lstStyle/>
                    <a:p>
                      <a:pPr algn="ctr"/>
                      <a:r>
                        <a:rPr kumimoji="1" lang="en-US" altLang="ja-JP" sz="1800" b="0" dirty="0"/>
                        <a:t>file(6)</a:t>
                      </a:r>
                      <a:endParaRPr kumimoji="1" lang="ja-JP" altLang="en-US" sz="1800" b="0" dirty="0"/>
                    </a:p>
                  </a:txBody>
                  <a:tcPr marL="91432" marR="91432" marT="45738" marB="45738">
                    <a:solidFill>
                      <a:schemeClr val="accent2">
                        <a:lumMod val="20000"/>
                        <a:lumOff val="80000"/>
                      </a:schemeClr>
                    </a:solidFill>
                  </a:tcPr>
                </a:tc>
                <a:tc>
                  <a:txBody>
                    <a:bodyPr/>
                    <a:lstStyle/>
                    <a:p>
                      <a:pPr algn="ctr"/>
                      <a:r>
                        <a:rPr kumimoji="1" lang="en-US" altLang="ja-JP" sz="1800" b="0" dirty="0"/>
                        <a:t>(D=</a:t>
                      </a:r>
                      <a:r>
                        <a:rPr kumimoji="1" lang="en-US" altLang="ja-JP" sz="1800" b="0" dirty="0" err="1"/>
                        <a:t>phits.out</a:t>
                      </a:r>
                      <a:r>
                        <a:rPr kumimoji="1" lang="en-US" altLang="ja-JP" sz="1800" b="0" dirty="0"/>
                        <a:t>)</a:t>
                      </a:r>
                      <a:endParaRPr kumimoji="1" lang="ja-JP" altLang="en-US" sz="1800" b="0" dirty="0"/>
                    </a:p>
                  </a:txBody>
                  <a:tcPr marL="91432" marR="91432" marT="45738" marB="45738">
                    <a:solidFill>
                      <a:schemeClr val="bg2">
                        <a:lumMod val="20000"/>
                        <a:lumOff val="80000"/>
                      </a:schemeClr>
                    </a:solidFill>
                  </a:tcPr>
                </a:tc>
                <a:tc>
                  <a:txBody>
                    <a:bodyPr/>
                    <a:lstStyle/>
                    <a:p>
                      <a:r>
                        <a:rPr kumimoji="1" lang="ja-JP" altLang="en-US" sz="1800" b="0" dirty="0"/>
                        <a:t>サマリーの出力ファイル名。</a:t>
                      </a:r>
                    </a:p>
                  </a:txBody>
                  <a:tcPr marL="91432" marR="91432" marT="45738" marB="45738">
                    <a:solidFill>
                      <a:schemeClr val="accent3"/>
                    </a:solidFill>
                  </a:tcPr>
                </a:tc>
                <a:extLst>
                  <a:ext uri="{0D108BD9-81ED-4DB2-BD59-A6C34878D82A}">
                    <a16:rowId xmlns:a16="http://schemas.microsoft.com/office/drawing/2014/main" val="10001"/>
                  </a:ext>
                </a:extLst>
              </a:tr>
              <a:tr h="370988">
                <a:tc>
                  <a:txBody>
                    <a:bodyPr/>
                    <a:lstStyle/>
                    <a:p>
                      <a:pPr algn="ctr"/>
                      <a:r>
                        <a:rPr kumimoji="1" lang="en-US" altLang="ja-JP" sz="1800" b="0" dirty="0"/>
                        <a:t>file(7)</a:t>
                      </a:r>
                      <a:endParaRPr kumimoji="1" lang="ja-JP" altLang="en-US" sz="1800" b="0" dirty="0"/>
                    </a:p>
                  </a:txBody>
                  <a:tcPr marL="91432" marR="91432" marT="45738" marB="45738">
                    <a:solidFill>
                      <a:schemeClr val="accent2">
                        <a:lumMod val="20000"/>
                        <a:lumOff val="80000"/>
                      </a:schemeClr>
                    </a:solidFill>
                  </a:tcPr>
                </a:tc>
                <a:tc>
                  <a:txBody>
                    <a:bodyPr/>
                    <a:lstStyle/>
                    <a:p>
                      <a:pPr algn="ctr"/>
                      <a:r>
                        <a:rPr kumimoji="1" lang="en-US" altLang="ja-JP" sz="1800" b="0" dirty="0"/>
                        <a:t>(D=file(1)/data/</a:t>
                      </a:r>
                      <a:r>
                        <a:rPr kumimoji="1" lang="en-US" altLang="ja-JP" sz="1800" b="0" dirty="0" err="1"/>
                        <a:t>xsdir.jnd</a:t>
                      </a:r>
                      <a:r>
                        <a:rPr kumimoji="1" lang="en-US" altLang="ja-JP" sz="1800" b="0" dirty="0"/>
                        <a:t>)</a:t>
                      </a:r>
                      <a:endParaRPr kumimoji="1" lang="ja-JP" altLang="en-US" sz="1800" b="0" dirty="0"/>
                    </a:p>
                  </a:txBody>
                  <a:tcPr marL="91432" marR="91432" marT="45738" marB="45738">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t>断面積のアドレスファイル名</a:t>
                      </a:r>
                    </a:p>
                  </a:txBody>
                  <a:tcPr marL="91432" marR="91432" marT="45738" marB="45738">
                    <a:solidFill>
                      <a:schemeClr val="accent3"/>
                    </a:solidFill>
                  </a:tcPr>
                </a:tc>
                <a:extLst>
                  <a:ext uri="{0D108BD9-81ED-4DB2-BD59-A6C34878D82A}">
                    <a16:rowId xmlns:a16="http://schemas.microsoft.com/office/drawing/2014/main" val="10002"/>
                  </a:ext>
                </a:extLst>
              </a:tr>
              <a:tr h="370988">
                <a:tc>
                  <a:txBody>
                    <a:bodyPr/>
                    <a:lstStyle/>
                    <a:p>
                      <a:pPr algn="ctr"/>
                      <a:r>
                        <a:rPr kumimoji="1" lang="en-US" altLang="ja-JP" sz="1800" b="0" dirty="0"/>
                        <a:t>file(15)</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(D=dumpall.dat)</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err="1"/>
                        <a:t>dumpall</a:t>
                      </a:r>
                      <a:r>
                        <a:rPr kumimoji="1" lang="en-US" altLang="ja-JP" sz="1800" b="0" dirty="0"/>
                        <a:t>=1</a:t>
                      </a:r>
                      <a:r>
                        <a:rPr kumimoji="1" lang="ja-JP" altLang="en-US" sz="1800" b="0" dirty="0"/>
                        <a:t>を指定した時の出力ファイル名</a:t>
                      </a:r>
                    </a:p>
                  </a:txBody>
                  <a:tcPr marL="91432" marR="91432" marT="45738" marB="45738">
                    <a:solidFill>
                      <a:schemeClr val="accent3"/>
                    </a:solidFill>
                  </a:tcPr>
                </a:tc>
                <a:extLst>
                  <a:ext uri="{0D108BD9-81ED-4DB2-BD59-A6C34878D82A}">
                    <a16:rowId xmlns:a16="http://schemas.microsoft.com/office/drawing/2014/main" val="10003"/>
                  </a:ext>
                </a:extLst>
              </a:tr>
              <a:tr h="640286">
                <a:tc>
                  <a:txBody>
                    <a:bodyPr/>
                    <a:lstStyle/>
                    <a:p>
                      <a:pPr algn="ctr"/>
                      <a:r>
                        <a:rPr kumimoji="1" lang="en-US" altLang="ja-JP" sz="1800" b="0" dirty="0"/>
                        <a:t>file(18)</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a:t>
                      </a:r>
                      <a:r>
                        <a:rPr kumimoji="1" lang="en-US" altLang="ja-JP" sz="1800" b="0" dirty="0" err="1"/>
                        <a:t>voxel.bin</a:t>
                      </a:r>
                      <a:r>
                        <a:rPr kumimoji="1" lang="en-US" altLang="ja-JP" sz="1800" b="0" dirty="0"/>
                        <a:t>)</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err="1"/>
                        <a:t>ivoxel</a:t>
                      </a:r>
                      <a:r>
                        <a:rPr kumimoji="1" lang="en-US" altLang="ja-JP" sz="1800" b="0" dirty="0"/>
                        <a:t>=1,2</a:t>
                      </a:r>
                      <a:r>
                        <a:rPr kumimoji="1" lang="ja-JP" altLang="en-US" sz="1800" b="0" dirty="0"/>
                        <a:t>を指定した際のバイナリデータ用ファイル名</a:t>
                      </a:r>
                    </a:p>
                  </a:txBody>
                  <a:tcPr marL="91432" marR="91432" marT="45738" marB="45738">
                    <a:solidFill>
                      <a:schemeClr val="accent3"/>
                    </a:solidFill>
                  </a:tcPr>
                </a:tc>
                <a:extLst>
                  <a:ext uri="{0D108BD9-81ED-4DB2-BD59-A6C34878D82A}">
                    <a16:rowId xmlns:a16="http://schemas.microsoft.com/office/drawing/2014/main" val="10004"/>
                  </a:ext>
                </a:extLst>
              </a:tr>
              <a:tr h="640336">
                <a:tc>
                  <a:txBody>
                    <a:bodyPr/>
                    <a:lstStyle/>
                    <a:p>
                      <a:pPr algn="ctr"/>
                      <a:r>
                        <a:rPr kumimoji="1" lang="en-US" altLang="ja-JP" sz="1800" b="0" dirty="0"/>
                        <a:t>file(20)</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(D=file(1)/XS/</a:t>
                      </a:r>
                      <a:r>
                        <a:rPr kumimoji="1" lang="en-US" altLang="ja-JP" sz="1800" b="0" dirty="0" err="1"/>
                        <a:t>egs</a:t>
                      </a:r>
                      <a:r>
                        <a:rPr kumimoji="1" lang="en-US" altLang="ja-JP" sz="1800" b="0" dirty="0"/>
                        <a:t>/)</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a:t>EGS</a:t>
                      </a:r>
                      <a:r>
                        <a:rPr kumimoji="1" lang="ja-JP" altLang="en-US" sz="1800" b="0" dirty="0"/>
                        <a:t>用断面積データを格納したフォルダ名</a:t>
                      </a:r>
                      <a:endParaRPr kumimoji="1" lang="en-US" altLang="ja-JP" sz="1800" b="0" dirty="0"/>
                    </a:p>
                    <a:p>
                      <a:r>
                        <a:rPr kumimoji="1" lang="ja-JP" altLang="en-US" sz="1800" b="0" dirty="0"/>
                        <a:t>（</a:t>
                      </a:r>
                      <a:r>
                        <a:rPr kumimoji="1" lang="en-US" altLang="ja-JP" sz="1800" b="0" dirty="0" err="1"/>
                        <a:t>negs</a:t>
                      </a:r>
                      <a:r>
                        <a:rPr kumimoji="1" lang="en-US" altLang="ja-JP" sz="1800" b="0" dirty="0"/>
                        <a:t>=1</a:t>
                      </a:r>
                      <a:r>
                        <a:rPr kumimoji="1" lang="ja-JP" altLang="en-US" sz="1800" b="0" dirty="0"/>
                        <a:t>の際に必要）</a:t>
                      </a:r>
                    </a:p>
                  </a:txBody>
                  <a:tcPr marL="91432" marR="91432" marT="45738" marB="45738">
                    <a:solidFill>
                      <a:schemeClr val="accent3"/>
                    </a:solidFill>
                  </a:tcPr>
                </a:tc>
                <a:extLst>
                  <a:ext uri="{0D108BD9-81ED-4DB2-BD59-A6C34878D82A}">
                    <a16:rowId xmlns:a16="http://schemas.microsoft.com/office/drawing/2014/main" val="10005"/>
                  </a:ext>
                </a:extLst>
              </a:tr>
              <a:tr h="370988">
                <a:tc>
                  <a:txBody>
                    <a:bodyPr/>
                    <a:lstStyle/>
                    <a:p>
                      <a:pPr algn="ctr"/>
                      <a:r>
                        <a:rPr kumimoji="1" lang="en-US" altLang="ja-JP" sz="1800" b="0" dirty="0"/>
                        <a:t>file(21)</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(D=file(1)/</a:t>
                      </a:r>
                      <a:r>
                        <a:rPr kumimoji="1" lang="en-US" altLang="ja-JP" sz="1800" b="0" dirty="0" err="1"/>
                        <a:t>dchain-sp</a:t>
                      </a:r>
                      <a:r>
                        <a:rPr kumimoji="1" lang="en-US" altLang="ja-JP" sz="1800" b="0" dirty="0"/>
                        <a:t>/data/)</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a:t>DCHAIN-SP</a:t>
                      </a:r>
                      <a:r>
                        <a:rPr kumimoji="1" lang="ja-JP" altLang="en-US" sz="1800" b="0" dirty="0"/>
                        <a:t>用データを格納したフォルダ名</a:t>
                      </a:r>
                    </a:p>
                  </a:txBody>
                  <a:tcPr marL="91432" marR="91432" marT="45738" marB="45738">
                    <a:solidFill>
                      <a:schemeClr val="accent3"/>
                    </a:solidFill>
                  </a:tcPr>
                </a:tc>
                <a:extLst>
                  <a:ext uri="{0D108BD9-81ED-4DB2-BD59-A6C34878D82A}">
                    <a16:rowId xmlns:a16="http://schemas.microsoft.com/office/drawing/2014/main" val="10006"/>
                  </a:ext>
                </a:extLst>
              </a:tr>
              <a:tr h="3709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file(22)</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a:t>
                      </a:r>
                      <a:r>
                        <a:rPr kumimoji="1" lang="en-US" altLang="ja-JP" sz="1800" b="0" dirty="0" err="1"/>
                        <a:t>batch.out</a:t>
                      </a:r>
                      <a:r>
                        <a:rPr kumimoji="1" lang="en-US" altLang="ja-JP" sz="1800" b="0" dirty="0"/>
                        <a:t>)</a:t>
                      </a:r>
                      <a:endParaRPr kumimoji="1" lang="ja-JP" altLang="en-US" sz="1800" b="0" dirty="0"/>
                    </a:p>
                  </a:txBody>
                  <a:tcPr marL="91432" marR="91432" marT="45738" marB="45738">
                    <a:solidFill>
                      <a:schemeClr val="bg2">
                        <a:lumMod val="20000"/>
                        <a:lumOff val="80000"/>
                      </a:schemeClr>
                    </a:solidFill>
                  </a:tcPr>
                </a:tc>
                <a:tc>
                  <a:txBody>
                    <a:bodyPr/>
                    <a:lstStyle/>
                    <a:p>
                      <a:r>
                        <a:rPr kumimoji="1" lang="ja-JP" altLang="en-US" sz="1800" b="0" dirty="0"/>
                        <a:t>現在のバッチ情報を出力するファイル名</a:t>
                      </a:r>
                    </a:p>
                  </a:txBody>
                  <a:tcPr marL="91432" marR="91432" marT="45738" marB="45738">
                    <a:solidFill>
                      <a:schemeClr val="accent3"/>
                    </a:solidFill>
                  </a:tcPr>
                </a:tc>
                <a:extLst>
                  <a:ext uri="{0D108BD9-81ED-4DB2-BD59-A6C34878D82A}">
                    <a16:rowId xmlns:a16="http://schemas.microsoft.com/office/drawing/2014/main" val="10007"/>
                  </a:ext>
                </a:extLst>
              </a:tr>
              <a:tr h="370988">
                <a:tc>
                  <a:txBody>
                    <a:bodyPr/>
                    <a:lstStyle/>
                    <a:p>
                      <a:pPr algn="ctr"/>
                      <a:r>
                        <a:rPr kumimoji="1" lang="en-US" altLang="ja-JP" sz="1800" b="0" dirty="0"/>
                        <a:t>file(23)</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(D=pegs5)</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a:t>PEGS5</a:t>
                      </a:r>
                      <a:r>
                        <a:rPr kumimoji="1" lang="ja-JP" altLang="en-US" sz="1800" b="0" dirty="0"/>
                        <a:t>用出力ファイル名</a:t>
                      </a:r>
                    </a:p>
                  </a:txBody>
                  <a:tcPr marL="91432" marR="91432" marT="45738" marB="45738">
                    <a:solidFill>
                      <a:schemeClr val="accent3"/>
                    </a:solidFill>
                  </a:tcPr>
                </a:tc>
                <a:extLst>
                  <a:ext uri="{0D108BD9-81ED-4DB2-BD59-A6C34878D82A}">
                    <a16:rowId xmlns:a16="http://schemas.microsoft.com/office/drawing/2014/main" val="10008"/>
                  </a:ext>
                </a:extLst>
              </a:tr>
              <a:tr h="370988">
                <a:tc>
                  <a:txBody>
                    <a:bodyPr/>
                    <a:lstStyle/>
                    <a:p>
                      <a:pPr algn="ctr"/>
                      <a:r>
                        <a:rPr kumimoji="1" lang="en-US" altLang="ja-JP" sz="1800" b="0" dirty="0"/>
                        <a:t>file(24)</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(D=file(1)/data)</a:t>
                      </a:r>
                      <a:endParaRPr kumimoji="1" lang="ja-JP" altLang="en-US" sz="1800" b="0" dirty="0"/>
                    </a:p>
                  </a:txBody>
                  <a:tcPr marL="91432" marR="91432" marT="45738" marB="45738">
                    <a:solidFill>
                      <a:schemeClr val="bg2">
                        <a:lumMod val="20000"/>
                        <a:lumOff val="80000"/>
                      </a:schemeClr>
                    </a:solidFill>
                  </a:tcPr>
                </a:tc>
                <a:tc>
                  <a:txBody>
                    <a:bodyPr/>
                    <a:lstStyle/>
                    <a:p>
                      <a:r>
                        <a:rPr kumimoji="1" lang="en-US" altLang="ja-JP" sz="1800" b="0" dirty="0"/>
                        <a:t>RI</a:t>
                      </a:r>
                      <a:r>
                        <a:rPr kumimoji="1" lang="ja-JP" altLang="en-US" sz="1800" b="0" dirty="0"/>
                        <a:t>線源用データを格納したフォルダ名</a:t>
                      </a:r>
                    </a:p>
                  </a:txBody>
                  <a:tcPr marL="91432" marR="91432" marT="45738" marB="45738">
                    <a:solidFill>
                      <a:schemeClr val="accent3"/>
                    </a:solidFill>
                  </a:tcPr>
                </a:tc>
                <a:extLst>
                  <a:ext uri="{0D108BD9-81ED-4DB2-BD59-A6C34878D82A}">
                    <a16:rowId xmlns:a16="http://schemas.microsoft.com/office/drawing/2014/main" val="10009"/>
                  </a:ext>
                </a:extLst>
              </a:tr>
              <a:tr h="370988">
                <a:tc>
                  <a:txBody>
                    <a:bodyPr/>
                    <a:lstStyle/>
                    <a:p>
                      <a:pPr algn="ctr"/>
                      <a:r>
                        <a:rPr kumimoji="1" lang="en-US" altLang="ja-JP" sz="1800" b="0" dirty="0"/>
                        <a:t>file(25)</a:t>
                      </a:r>
                      <a:endParaRPr kumimoji="1" lang="ja-JP" altLang="en-US" sz="1800" b="0" dirty="0"/>
                    </a:p>
                  </a:txBody>
                  <a:tcPr marL="91432" marR="91432" marT="45738" marB="45738">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(D=file(1)/XS/</a:t>
                      </a:r>
                      <a:r>
                        <a:rPr kumimoji="1" lang="en-US" altLang="ja-JP" sz="1800" b="0" dirty="0" err="1"/>
                        <a:t>tra</a:t>
                      </a:r>
                      <a:r>
                        <a:rPr kumimoji="1" lang="en-US" altLang="ja-JP" sz="1800" b="0" dirty="0"/>
                        <a:t>)</a:t>
                      </a:r>
                      <a:endParaRPr kumimoji="1" lang="ja-JP" altLang="en-US" sz="1800" b="0" dirty="0"/>
                    </a:p>
                  </a:txBody>
                  <a:tcPr marL="91432" marR="91432" marT="45738" marB="45738">
                    <a:solidFill>
                      <a:schemeClr val="bg2">
                        <a:lumMod val="20000"/>
                        <a:lumOff val="80000"/>
                      </a:schemeClr>
                    </a:solidFill>
                  </a:tcPr>
                </a:tc>
                <a:tc>
                  <a:txBody>
                    <a:bodyPr/>
                    <a:lstStyle/>
                    <a:p>
                      <a:r>
                        <a:rPr kumimoji="1" lang="ja-JP" altLang="en-US" sz="1800" b="0" dirty="0"/>
                        <a:t>飛跡構造解析用データを格納したフォルダ名</a:t>
                      </a:r>
                    </a:p>
                  </a:txBody>
                  <a:tcPr marL="91432" marR="91432" marT="45738" marB="45738">
                    <a:solidFill>
                      <a:schemeClr val="accent3"/>
                    </a:solidFill>
                  </a:tcPr>
                </a:tc>
                <a:extLst>
                  <a:ext uri="{0D108BD9-81ED-4DB2-BD59-A6C34878D82A}">
                    <a16:rowId xmlns:a16="http://schemas.microsoft.com/office/drawing/2014/main" val="10010"/>
                  </a:ext>
                </a:extLst>
              </a:tr>
            </a:tbl>
          </a:graphicData>
        </a:graphic>
      </p:graphicFrame>
      <p:sp>
        <p:nvSpPr>
          <p:cNvPr id="2" name="テキスト ボックス 1">
            <a:extLst>
              <a:ext uri="{FF2B5EF4-FFF2-40B4-BE49-F238E27FC236}">
                <a16:creationId xmlns:a16="http://schemas.microsoft.com/office/drawing/2014/main" id="{FD1CF34C-34A4-4CF2-974A-AC4A4339124A}"/>
              </a:ext>
            </a:extLst>
          </p:cNvPr>
          <p:cNvSpPr txBox="1"/>
          <p:nvPr/>
        </p:nvSpPr>
        <p:spPr>
          <a:xfrm>
            <a:off x="350839" y="5752536"/>
            <a:ext cx="8755061" cy="584775"/>
          </a:xfrm>
          <a:prstGeom prst="rect">
            <a:avLst/>
          </a:prstGeom>
          <a:noFill/>
        </p:spPr>
        <p:txBody>
          <a:bodyPr wrap="square" rtlCol="0">
            <a:spAutoFit/>
          </a:bodyPr>
          <a:lstStyle/>
          <a:p>
            <a:r>
              <a:rPr kumimoji="1" lang="en-US" altLang="ja-JP" sz="1600" dirty="0"/>
              <a:t>*</a:t>
            </a:r>
            <a:r>
              <a:rPr kumimoji="1" lang="ja-JP" altLang="en-US" sz="1600" dirty="0"/>
              <a:t>インストーラを実行した際、環境変数</a:t>
            </a:r>
            <a:r>
              <a:rPr kumimoji="1" lang="en-US" altLang="ja-JP" sz="1600" dirty="0"/>
              <a:t>PHITSPATH</a:t>
            </a:r>
            <a:r>
              <a:rPr kumimoji="1" lang="ja-JP" altLang="en-US" sz="1600" dirty="0"/>
              <a:t>にインストールしたフォルダ名が設定されます。</a:t>
            </a:r>
            <a:endParaRPr kumimoji="1" lang="en-US" altLang="ja-JP" sz="1600" dirty="0"/>
          </a:p>
          <a:p>
            <a:r>
              <a:rPr kumimoji="1" lang="ja-JP" altLang="en-US" sz="1600" dirty="0"/>
              <a:t>インストーラを使用していない場合は、デフォルトが</a:t>
            </a:r>
            <a:r>
              <a:rPr kumimoji="1" lang="en-US" altLang="ja-JP" sz="1600" dirty="0"/>
              <a:t>c:/phits</a:t>
            </a:r>
            <a:r>
              <a:rPr kumimoji="1" lang="ja-JP" altLang="en-US" sz="1600" dirty="0"/>
              <a:t>となります。</a:t>
            </a:r>
          </a:p>
        </p:txBody>
      </p:sp>
    </p:spTree>
    <p:extLst>
      <p:ext uri="{BB962C8B-B14F-4D97-AF65-F5344CB8AC3E}">
        <p14:creationId xmlns:p14="http://schemas.microsoft.com/office/powerpoint/2010/main" val="2237478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1030"/>
          <p:cNvSpPr txBox="1">
            <a:spLocks noChangeArrowheads="1"/>
          </p:cNvSpPr>
          <p:nvPr/>
        </p:nvSpPr>
        <p:spPr bwMode="auto">
          <a:xfrm>
            <a:off x="323850" y="105886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8</a:t>
            </a:r>
            <a:endParaRPr lang="ja-JP" altLang="en-US" sz="4800" kern="0" dirty="0">
              <a:latin typeface="Century Gothic" pitchFamily="34" charset="0"/>
            </a:endParaRPr>
          </a:p>
        </p:txBody>
      </p:sp>
      <p:sp>
        <p:nvSpPr>
          <p:cNvPr id="24" name="テキスト ボックス 23"/>
          <p:cNvSpPr txBox="1">
            <a:spLocks noChangeArrowheads="1"/>
          </p:cNvSpPr>
          <p:nvPr/>
        </p:nvSpPr>
        <p:spPr bwMode="auto">
          <a:xfrm>
            <a:off x="2124075" y="800100"/>
            <a:ext cx="5761038" cy="830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EGS5</a:t>
            </a:r>
            <a:r>
              <a:rPr lang="ja-JP" altLang="en-US" sz="2400" dirty="0">
                <a:solidFill>
                  <a:srgbClr val="000000"/>
                </a:solidFill>
                <a:latin typeface="+mn-lt"/>
              </a:rPr>
              <a:t>を利用して、電子と陽電子を考慮した輸送計算を実行しましょう</a:t>
            </a:r>
            <a:endParaRPr lang="en-US" altLang="ja-JP" sz="2400" dirty="0">
              <a:solidFill>
                <a:srgbClr val="000000"/>
              </a:solidFill>
              <a:latin typeface="+mn-lt"/>
            </a:endParaRPr>
          </a:p>
        </p:txBody>
      </p:sp>
      <p:sp>
        <p:nvSpPr>
          <p:cNvPr id="140296" name="テキスト ボックス 22"/>
          <p:cNvSpPr txBox="1">
            <a:spLocks noChangeArrowheads="1"/>
          </p:cNvSpPr>
          <p:nvPr/>
        </p:nvSpPr>
        <p:spPr bwMode="auto">
          <a:xfrm>
            <a:off x="2667000" y="1695894"/>
            <a:ext cx="6009456" cy="2246769"/>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000" dirty="0">
                <a:solidFill>
                  <a:srgbClr val="000000"/>
                </a:solidFill>
              </a:rPr>
              <a:t>[parameters]</a:t>
            </a:r>
            <a:r>
              <a:rPr lang="ja-JP" altLang="en-US" sz="2000" dirty="0">
                <a:solidFill>
                  <a:srgbClr val="000000"/>
                </a:solidFill>
              </a:rPr>
              <a:t>において、</a:t>
            </a:r>
            <a:r>
              <a:rPr lang="en-US" altLang="ja-JP" sz="2000" dirty="0" err="1">
                <a:solidFill>
                  <a:srgbClr val="000000"/>
                </a:solidFill>
              </a:rPr>
              <a:t>maxcas</a:t>
            </a:r>
            <a:r>
              <a:rPr lang="en-US" altLang="ja-JP" sz="2000" dirty="0">
                <a:solidFill>
                  <a:srgbClr val="000000"/>
                </a:solidFill>
              </a:rPr>
              <a:t> = 1000</a:t>
            </a:r>
            <a:r>
              <a:rPr lang="ja-JP" altLang="en-US" sz="2000" dirty="0" err="1">
                <a:solidFill>
                  <a:srgbClr val="000000"/>
                </a:solidFill>
              </a:rPr>
              <a:t>，</a:t>
            </a:r>
            <a:r>
              <a:rPr lang="en-US" altLang="ja-JP" sz="2000" dirty="0" err="1">
                <a:solidFill>
                  <a:srgbClr val="000000"/>
                </a:solidFill>
              </a:rPr>
              <a:t>maxbch</a:t>
            </a:r>
            <a:r>
              <a:rPr lang="en-US" altLang="ja-JP" sz="2000" dirty="0">
                <a:solidFill>
                  <a:srgbClr val="000000"/>
                </a:solidFill>
              </a:rPr>
              <a:t> = 1</a:t>
            </a:r>
            <a:r>
              <a:rPr lang="ja-JP" altLang="en-US" sz="2000" dirty="0">
                <a:solidFill>
                  <a:srgbClr val="000000"/>
                </a:solidFill>
              </a:rPr>
              <a:t>として計算時間を短縮する</a:t>
            </a:r>
            <a:endParaRPr lang="en-US" altLang="ja-JP" sz="2000" dirty="0">
              <a:solidFill>
                <a:srgbClr val="000000"/>
              </a:solidFill>
            </a:endParaRPr>
          </a:p>
          <a:p>
            <a:pPr eaLnBrk="1" hangingPunct="1">
              <a:spcBef>
                <a:spcPct val="0"/>
              </a:spcBef>
            </a:pPr>
            <a:endParaRPr lang="en-US" altLang="ja-JP" sz="2000" dirty="0">
              <a:solidFill>
                <a:srgbClr val="000000"/>
              </a:solidFill>
            </a:endParaRPr>
          </a:p>
          <a:p>
            <a:pPr eaLnBrk="1" hangingPunct="1">
              <a:spcBef>
                <a:spcPct val="0"/>
              </a:spcBef>
            </a:pPr>
            <a:r>
              <a:rPr lang="ja-JP" altLang="en-US" sz="2000" dirty="0">
                <a:solidFill>
                  <a:srgbClr val="000000"/>
                </a:solidFill>
              </a:rPr>
              <a:t>線源を</a:t>
            </a:r>
            <a:r>
              <a:rPr lang="en-US" altLang="ja-JP" sz="2000" dirty="0">
                <a:solidFill>
                  <a:srgbClr val="000000"/>
                </a:solidFill>
              </a:rPr>
              <a:t>10MeV</a:t>
            </a:r>
            <a:r>
              <a:rPr lang="ja-JP" altLang="en-US" sz="2000" dirty="0">
                <a:solidFill>
                  <a:srgbClr val="000000"/>
                </a:solidFill>
              </a:rPr>
              <a:t>の光子とする</a:t>
            </a:r>
            <a:endParaRPr lang="en-US" altLang="ja-JP" sz="2000" dirty="0">
              <a:solidFill>
                <a:srgbClr val="000000"/>
              </a:solidFill>
            </a:endParaRPr>
          </a:p>
          <a:p>
            <a:pPr marL="0" indent="0" eaLnBrk="1" hangingPunct="1">
              <a:spcBef>
                <a:spcPct val="0"/>
              </a:spcBef>
              <a:buNone/>
            </a:pPr>
            <a:r>
              <a:rPr lang="ja-JP" altLang="en-US" sz="2000" dirty="0">
                <a:solidFill>
                  <a:srgbClr val="000000"/>
                </a:solidFill>
              </a:rPr>
              <a:t>　　（</a:t>
            </a:r>
            <a:r>
              <a:rPr lang="en-US" altLang="ja-JP" sz="2000" dirty="0">
                <a:solidFill>
                  <a:srgbClr val="000000"/>
                </a:solidFill>
              </a:rPr>
              <a:t>[source]</a:t>
            </a:r>
            <a:r>
              <a:rPr lang="ja-JP" altLang="en-US" sz="2000" dirty="0">
                <a:solidFill>
                  <a:srgbClr val="000000"/>
                </a:solidFill>
              </a:rPr>
              <a:t>において</a:t>
            </a:r>
            <a:r>
              <a:rPr lang="en-US" altLang="ja-JP" sz="2000" dirty="0">
                <a:solidFill>
                  <a:srgbClr val="000000"/>
                </a:solidFill>
              </a:rPr>
              <a:t>”</a:t>
            </a:r>
            <a:r>
              <a:rPr lang="en-US" altLang="ja-JP" sz="2000" dirty="0" err="1">
                <a:solidFill>
                  <a:srgbClr val="000000"/>
                </a:solidFill>
              </a:rPr>
              <a:t>proj</a:t>
            </a:r>
            <a:r>
              <a:rPr lang="en-US" altLang="ja-JP" sz="2000" dirty="0">
                <a:solidFill>
                  <a:srgbClr val="000000"/>
                </a:solidFill>
              </a:rPr>
              <a:t>”</a:t>
            </a:r>
            <a:r>
              <a:rPr lang="ja-JP" altLang="en-US" sz="2000" dirty="0">
                <a:solidFill>
                  <a:srgbClr val="000000"/>
                </a:solidFill>
              </a:rPr>
              <a:t>と</a:t>
            </a:r>
            <a:r>
              <a:rPr lang="en-US" altLang="ja-JP" sz="2000" dirty="0">
                <a:solidFill>
                  <a:srgbClr val="000000"/>
                </a:solidFill>
              </a:rPr>
              <a:t>”e0”</a:t>
            </a:r>
            <a:r>
              <a:rPr lang="ja-JP" altLang="en-US" sz="2000" dirty="0">
                <a:solidFill>
                  <a:srgbClr val="000000"/>
                </a:solidFill>
              </a:rPr>
              <a:t>を変更）</a:t>
            </a:r>
            <a:endParaRPr lang="en-US" altLang="ja-JP" sz="2000" dirty="0">
              <a:solidFill>
                <a:srgbClr val="000000"/>
              </a:solidFill>
            </a:endParaRPr>
          </a:p>
          <a:p>
            <a:pPr marL="0" indent="0" eaLnBrk="1" hangingPunct="1">
              <a:spcBef>
                <a:spcPct val="0"/>
              </a:spcBef>
              <a:buNone/>
            </a:pPr>
            <a:endParaRPr lang="en-US" altLang="ja-JP" sz="2000" dirty="0">
              <a:solidFill>
                <a:srgbClr val="000000"/>
              </a:solidFill>
            </a:endParaRPr>
          </a:p>
          <a:p>
            <a:pPr eaLnBrk="1" hangingPunct="1">
              <a:spcBef>
                <a:spcPct val="0"/>
              </a:spcBef>
            </a:pPr>
            <a:r>
              <a:rPr lang="en-US" altLang="ja-JP" sz="2000" dirty="0">
                <a:solidFill>
                  <a:srgbClr val="000000"/>
                </a:solidFill>
              </a:rPr>
              <a:t>[t-track]</a:t>
            </a:r>
            <a:r>
              <a:rPr lang="ja-JP" altLang="en-US" sz="2000" dirty="0">
                <a:solidFill>
                  <a:srgbClr val="000000"/>
                </a:solidFill>
              </a:rPr>
              <a:t>の</a:t>
            </a:r>
            <a:r>
              <a:rPr lang="en-US" altLang="ja-JP" sz="2000" dirty="0">
                <a:solidFill>
                  <a:srgbClr val="000000"/>
                </a:solidFill>
              </a:rPr>
              <a:t>part</a:t>
            </a:r>
            <a:r>
              <a:rPr lang="ja-JP" altLang="en-US" sz="2000" dirty="0">
                <a:solidFill>
                  <a:srgbClr val="000000"/>
                </a:solidFill>
              </a:rPr>
              <a:t>に</a:t>
            </a:r>
            <a:r>
              <a:rPr lang="en-US" altLang="ja-JP" sz="2000" dirty="0">
                <a:solidFill>
                  <a:srgbClr val="000000"/>
                </a:solidFill>
              </a:rPr>
              <a:t>”electron  positron  photon”</a:t>
            </a:r>
            <a:r>
              <a:rPr lang="ja-JP" altLang="en-US" sz="2000" dirty="0">
                <a:solidFill>
                  <a:srgbClr val="000000"/>
                </a:solidFill>
              </a:rPr>
              <a:t>を加える</a:t>
            </a:r>
            <a:endParaRPr lang="en-US" altLang="ja-JP" sz="2000" dirty="0">
              <a:solidFill>
                <a:srgbClr val="000000"/>
              </a:solidFill>
            </a:endParaRPr>
          </a:p>
        </p:txBody>
      </p:sp>
      <p:sp>
        <p:nvSpPr>
          <p:cNvPr id="140297" name="Text Box 1031"/>
          <p:cNvSpPr txBox="1">
            <a:spLocks noChangeArrowheads="1"/>
          </p:cNvSpPr>
          <p:nvPr/>
        </p:nvSpPr>
        <p:spPr bwMode="auto">
          <a:xfrm>
            <a:off x="485775" y="1700213"/>
            <a:ext cx="2057400" cy="213201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pt-BR" altLang="ja-JP" sz="1400" dirty="0">
                <a:latin typeface="Tahoma" panose="020B0604030504040204" pitchFamily="34" charset="0"/>
              </a:rPr>
              <a:t>   icntl = 0</a:t>
            </a:r>
          </a:p>
          <a:p>
            <a:pPr eaLnBrk="1" hangingPunct="1">
              <a:spcBef>
                <a:spcPct val="0"/>
              </a:spcBef>
              <a:buFontTx/>
              <a:buNone/>
            </a:pPr>
            <a:r>
              <a:rPr lang="pt-BR" altLang="ja-JP" sz="1400" dirty="0">
                <a:latin typeface="Tahoma" panose="020B0604030504040204" pitchFamily="34" charset="0"/>
              </a:rPr>
              <a:t> </a:t>
            </a:r>
            <a:r>
              <a:rPr lang="ja-JP" altLang="en-US" sz="1400" dirty="0">
                <a:latin typeface="Tahoma" panose="020B0604030504040204" pitchFamily="34" charset="0"/>
              </a:rPr>
              <a:t>　</a:t>
            </a:r>
            <a:r>
              <a:rPr lang="pt-BR" altLang="ja-JP" sz="1400" dirty="0">
                <a:latin typeface="Tahoma" panose="020B0604030504040204" pitchFamily="34" charset="0"/>
              </a:rPr>
              <a:t>itall = 1</a:t>
            </a:r>
          </a:p>
          <a:p>
            <a:pPr eaLnBrk="1" hangingPunct="1">
              <a:spcBef>
                <a:spcPct val="0"/>
              </a:spcBef>
              <a:buFontTx/>
              <a:buNone/>
            </a:pPr>
            <a:r>
              <a:rPr lang="pt-BR" altLang="ja-JP" sz="1400" dirty="0">
                <a:latin typeface="Tahoma" panose="020B0604030504040204" pitchFamily="34" charset="0"/>
              </a:rPr>
              <a:t>  maxcas = 2000</a:t>
            </a:r>
          </a:p>
          <a:p>
            <a:pPr eaLnBrk="1" hangingPunct="1">
              <a:spcBef>
                <a:spcPct val="0"/>
              </a:spcBef>
              <a:buFontTx/>
              <a:buNone/>
            </a:pPr>
            <a:r>
              <a:rPr lang="pt-BR" altLang="ja-JP" sz="1400" dirty="0">
                <a:latin typeface="Tahoma" panose="020B0604030504040204" pitchFamily="34" charset="0"/>
              </a:rPr>
              <a:t>  maxbch = 5</a:t>
            </a:r>
          </a:p>
          <a:p>
            <a:pPr eaLnBrk="1" hangingPunct="1">
              <a:spcBef>
                <a:spcPct val="0"/>
              </a:spcBef>
              <a:buFontTx/>
              <a:buNone/>
            </a:pPr>
            <a:r>
              <a:rPr lang="pt-BR" altLang="ja-JP" sz="1400" dirty="0">
                <a:latin typeface="Tahoma" panose="020B0604030504040204" pitchFamily="34" charset="0"/>
              </a:rPr>
              <a:t> file(1) = c:/phits</a:t>
            </a:r>
          </a:p>
          <a:p>
            <a:pPr eaLnBrk="1" hangingPunct="1">
              <a:spcBef>
                <a:spcPct val="0"/>
              </a:spcBef>
              <a:buFontTx/>
              <a:buNone/>
            </a:pPr>
            <a:r>
              <a:rPr lang="pt-BR" altLang="ja-JP" sz="1400" dirty="0">
                <a:latin typeface="Tahoma" panose="020B0604030504040204" pitchFamily="34" charset="0"/>
              </a:rPr>
              <a:t> file(6) = phits.out</a:t>
            </a:r>
          </a:p>
          <a:p>
            <a:pPr eaLnBrk="1" hangingPunct="1">
              <a:spcBef>
                <a:spcPct val="0"/>
              </a:spcBef>
              <a:buFontTx/>
              <a:buNone/>
            </a:pPr>
            <a:r>
              <a:rPr lang="pt-BR" altLang="ja-JP" sz="1400" dirty="0">
                <a:latin typeface="Tahoma" panose="020B0604030504040204" pitchFamily="34" charset="0"/>
              </a:rPr>
              <a:t>$ istdev = -1</a:t>
            </a:r>
          </a:p>
          <a:p>
            <a:pPr eaLnBrk="1" hangingPunct="1">
              <a:spcBef>
                <a:spcPct val="0"/>
              </a:spcBef>
              <a:buFontTx/>
              <a:buNone/>
            </a:pPr>
            <a:r>
              <a:rPr lang="pt-BR" altLang="ja-JP" sz="1400" dirty="0">
                <a:solidFill>
                  <a:srgbClr val="FF0000"/>
                </a:solidFill>
                <a:latin typeface="Tahoma" panose="020B0604030504040204" pitchFamily="34" charset="0"/>
              </a:rPr>
              <a:t> negs =</a:t>
            </a:r>
          </a:p>
        </p:txBody>
      </p:sp>
      <p:sp>
        <p:nvSpPr>
          <p:cNvPr id="140298" name="Text Box 1031"/>
          <p:cNvSpPr txBox="1">
            <a:spLocks noChangeArrowheads="1"/>
          </p:cNvSpPr>
          <p:nvPr/>
        </p:nvSpPr>
        <p:spPr bwMode="auto">
          <a:xfrm>
            <a:off x="485775" y="5008563"/>
            <a:ext cx="3294137" cy="14144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a:t>
            </a: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part =  proton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file = track_xz.out</a:t>
            </a:r>
          </a:p>
        </p:txBody>
      </p:sp>
      <p:sp>
        <p:nvSpPr>
          <p:cNvPr id="140299" name="Text Box 1031"/>
          <p:cNvSpPr txBox="1">
            <a:spLocks noChangeArrowheads="1"/>
          </p:cNvSpPr>
          <p:nvPr/>
        </p:nvSpPr>
        <p:spPr bwMode="auto">
          <a:xfrm>
            <a:off x="485775" y="3917842"/>
            <a:ext cx="2057400" cy="98118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proj =  </a:t>
            </a:r>
            <a:r>
              <a:rPr lang="en-US" altLang="ja-JP" sz="1400" dirty="0">
                <a:latin typeface="Tahoma" panose="020B0604030504040204" pitchFamily="34" charset="0"/>
              </a:rPr>
              <a:t>proton</a:t>
            </a: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e0 =   150.0</a:t>
            </a:r>
          </a:p>
        </p:txBody>
      </p:sp>
      <p:cxnSp>
        <p:nvCxnSpPr>
          <p:cNvPr id="20" name="直線コネクタ 19"/>
          <p:cNvCxnSpPr/>
          <p:nvPr/>
        </p:nvCxnSpPr>
        <p:spPr>
          <a:xfrm flipV="1">
            <a:off x="1212850" y="4579830"/>
            <a:ext cx="7270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763688" y="5861050"/>
            <a:ext cx="18319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512888" y="2565400"/>
            <a:ext cx="385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513682" y="2780928"/>
            <a:ext cx="1928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212850" y="4797152"/>
            <a:ext cx="4937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3995936" y="5022377"/>
            <a:ext cx="4300538" cy="400110"/>
          </a:xfrm>
          <a:prstGeom prst="rect">
            <a:avLst/>
          </a:prstGeom>
        </p:spPr>
        <p:txBody>
          <a:bodyPr wrap="square">
            <a:spAutoFit/>
          </a:bodyPr>
          <a:lstStyle/>
          <a:p>
            <a:pPr lvl="0" eaLnBrk="1" hangingPunct="1"/>
            <a:r>
              <a:rPr lang="en-US" altLang="ja-JP" sz="2000" dirty="0">
                <a:solidFill>
                  <a:srgbClr val="000000"/>
                </a:solidFill>
              </a:rPr>
              <a:t>[parameters]</a:t>
            </a:r>
            <a:r>
              <a:rPr lang="ja-JP" altLang="en-US" sz="2000" dirty="0">
                <a:solidFill>
                  <a:srgbClr val="000000"/>
                </a:solidFill>
              </a:rPr>
              <a:t>において</a:t>
            </a:r>
            <a:r>
              <a:rPr lang="en-US" altLang="ja-JP" sz="2000" dirty="0" err="1">
                <a:solidFill>
                  <a:srgbClr val="000000"/>
                </a:solidFill>
              </a:rPr>
              <a:t>negs</a:t>
            </a:r>
            <a:r>
              <a:rPr lang="en-US" altLang="ja-JP" sz="2000" dirty="0">
                <a:solidFill>
                  <a:srgbClr val="000000"/>
                </a:solidFill>
              </a:rPr>
              <a:t> = 1</a:t>
            </a:r>
            <a:r>
              <a:rPr lang="ja-JP" altLang="en-US" sz="2000" dirty="0">
                <a:solidFill>
                  <a:srgbClr val="000000"/>
                </a:solidFill>
              </a:rPr>
              <a:t>を追加</a:t>
            </a:r>
            <a:endParaRPr lang="en-US" altLang="ja-JP" sz="2000" dirty="0">
              <a:solidFill>
                <a:srgbClr val="000000"/>
              </a:solidFill>
            </a:endParaRPr>
          </a:p>
        </p:txBody>
      </p:sp>
      <p:sp>
        <p:nvSpPr>
          <p:cNvPr id="7" name="正方形/長方形 6"/>
          <p:cNvSpPr/>
          <p:nvPr/>
        </p:nvSpPr>
        <p:spPr>
          <a:xfrm>
            <a:off x="2607919" y="4156755"/>
            <a:ext cx="6364008" cy="707886"/>
          </a:xfrm>
          <a:prstGeom prst="rect">
            <a:avLst/>
          </a:prstGeom>
        </p:spPr>
        <p:txBody>
          <a:bodyPr wrap="square">
            <a:spAutoFit/>
          </a:bodyPr>
          <a:lstStyle/>
          <a:p>
            <a:pPr lvl="0" algn="ctr" eaLnBrk="1" hangingPunct="1"/>
            <a:r>
              <a:rPr lang="en-US" altLang="ja-JP" sz="2000" dirty="0">
                <a:solidFill>
                  <a:srgbClr val="FF0000"/>
                </a:solidFill>
              </a:rPr>
              <a:t>PHITS</a:t>
            </a:r>
            <a:r>
              <a:rPr lang="ja-JP" altLang="en-US" sz="2000" dirty="0">
                <a:solidFill>
                  <a:srgbClr val="FF0000"/>
                </a:solidFill>
              </a:rPr>
              <a:t>を実行して電子・陽電子・光子のフラックスを確認（</a:t>
            </a:r>
            <a:r>
              <a:rPr lang="en-US" altLang="ja-JP" sz="2000" dirty="0" err="1">
                <a:solidFill>
                  <a:srgbClr val="FF0000"/>
                </a:solidFill>
              </a:rPr>
              <a:t>track_xz.eps</a:t>
            </a:r>
            <a:r>
              <a:rPr lang="ja-JP" altLang="en-US" sz="2000" dirty="0">
                <a:solidFill>
                  <a:srgbClr val="FF0000"/>
                </a:solidFill>
              </a:rPr>
              <a:t>の</a:t>
            </a:r>
            <a:r>
              <a:rPr lang="en-US" altLang="ja-JP" sz="2000" dirty="0">
                <a:solidFill>
                  <a:srgbClr val="FF0000"/>
                </a:solidFill>
              </a:rPr>
              <a:t>2</a:t>
            </a:r>
            <a:r>
              <a:rPr lang="ja-JP" altLang="en-US" sz="2000" dirty="0">
                <a:solidFill>
                  <a:srgbClr val="FF0000"/>
                </a:solidFill>
              </a:rPr>
              <a:t>ページ目以降）</a:t>
            </a:r>
            <a:endParaRPr lang="en-US" altLang="ja-JP" sz="2000" dirty="0">
              <a:solidFill>
                <a:srgbClr val="FF0000"/>
              </a:solidFill>
            </a:endParaRPr>
          </a:p>
        </p:txBody>
      </p:sp>
      <p:sp>
        <p:nvSpPr>
          <p:cNvPr id="8" name="二等辺三角形 7"/>
          <p:cNvSpPr/>
          <p:nvPr/>
        </p:nvSpPr>
        <p:spPr>
          <a:xfrm flipV="1">
            <a:off x="5163204" y="3965721"/>
            <a:ext cx="685800" cy="2055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flipV="1">
            <a:off x="5182344" y="4887699"/>
            <a:ext cx="685800" cy="2055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43447" y="5644827"/>
            <a:ext cx="4300538" cy="707886"/>
          </a:xfrm>
          <a:prstGeom prst="rect">
            <a:avLst/>
          </a:prstGeom>
        </p:spPr>
        <p:txBody>
          <a:bodyPr wrap="square">
            <a:spAutoFit/>
          </a:bodyPr>
          <a:lstStyle/>
          <a:p>
            <a:pPr lvl="0" eaLnBrk="1" hangingPunct="1"/>
            <a:r>
              <a:rPr lang="en-US" altLang="ja-JP" sz="2000" dirty="0">
                <a:solidFill>
                  <a:srgbClr val="FF0000"/>
                </a:solidFill>
              </a:rPr>
              <a:t>PHITS</a:t>
            </a:r>
            <a:r>
              <a:rPr lang="ja-JP" altLang="en-US" sz="2000" dirty="0">
                <a:solidFill>
                  <a:srgbClr val="FF0000"/>
                </a:solidFill>
              </a:rPr>
              <a:t>を再実行して，電子・陽電子が輸送されていることを確認</a:t>
            </a:r>
            <a:endParaRPr lang="en-US" altLang="ja-JP" sz="2000" dirty="0">
              <a:solidFill>
                <a:srgbClr val="FF0000"/>
              </a:solidFill>
            </a:endParaRPr>
          </a:p>
        </p:txBody>
      </p:sp>
      <p:sp>
        <p:nvSpPr>
          <p:cNvPr id="28" name="二等辺三角形 27"/>
          <p:cNvSpPr/>
          <p:nvPr/>
        </p:nvSpPr>
        <p:spPr>
          <a:xfrm flipV="1">
            <a:off x="5182344" y="5439286"/>
            <a:ext cx="685800" cy="2055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96" t="6739" r="9093" b="3050"/>
          <a:stretch/>
        </p:blipFill>
        <p:spPr bwMode="auto">
          <a:xfrm>
            <a:off x="5881717" y="1724933"/>
            <a:ext cx="2992408" cy="248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8" t="6866" r="5364"/>
          <a:stretch/>
        </p:blipFill>
        <p:spPr bwMode="auto">
          <a:xfrm>
            <a:off x="2685921" y="1724932"/>
            <a:ext cx="2957450" cy="247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317" name="Text Box 1030"/>
          <p:cNvSpPr txBox="1">
            <a:spLocks noChangeArrowheads="1"/>
          </p:cNvSpPr>
          <p:nvPr/>
        </p:nvSpPr>
        <p:spPr bwMode="auto">
          <a:xfrm>
            <a:off x="323850" y="105886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8</a:t>
            </a:r>
            <a:r>
              <a:rPr lang="ja-JP" altLang="en-US" sz="4800" kern="0" dirty="0">
                <a:latin typeface="Century Gothic" pitchFamily="34" charset="0"/>
              </a:rPr>
              <a:t>の答え合わせ</a:t>
            </a:r>
          </a:p>
        </p:txBody>
      </p:sp>
      <p:sp>
        <p:nvSpPr>
          <p:cNvPr id="24" name="テキスト ボックス 23"/>
          <p:cNvSpPr txBox="1">
            <a:spLocks noChangeArrowheads="1"/>
          </p:cNvSpPr>
          <p:nvPr/>
        </p:nvSpPr>
        <p:spPr bwMode="auto">
          <a:xfrm>
            <a:off x="2124075" y="800100"/>
            <a:ext cx="5761038" cy="830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EGS5</a:t>
            </a:r>
            <a:r>
              <a:rPr lang="ja-JP" altLang="en-US" sz="2400" dirty="0">
                <a:solidFill>
                  <a:srgbClr val="000000"/>
                </a:solidFill>
                <a:latin typeface="+mn-lt"/>
              </a:rPr>
              <a:t>を利用して、電子と陽電子を考慮した輸送計算を実行しましょう</a:t>
            </a:r>
            <a:endParaRPr lang="en-US" altLang="ja-JP" sz="2400" dirty="0">
              <a:solidFill>
                <a:srgbClr val="000000"/>
              </a:solidFill>
              <a:latin typeface="+mn-lt"/>
            </a:endParaRPr>
          </a:p>
        </p:txBody>
      </p:sp>
      <p:sp>
        <p:nvSpPr>
          <p:cNvPr id="141320" name="Text Box 1031"/>
          <p:cNvSpPr txBox="1">
            <a:spLocks noChangeArrowheads="1"/>
          </p:cNvSpPr>
          <p:nvPr/>
        </p:nvSpPr>
        <p:spPr bwMode="auto">
          <a:xfrm>
            <a:off x="485775" y="1700213"/>
            <a:ext cx="2057400" cy="180079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pt-BR" altLang="ja-JP" sz="1400" dirty="0">
                <a:latin typeface="Tahoma" panose="020B0604030504040204" pitchFamily="34" charset="0"/>
              </a:rPr>
              <a:t>   icntl = 0</a:t>
            </a:r>
          </a:p>
          <a:p>
            <a:pPr eaLnBrk="1" hangingPunct="1">
              <a:spcBef>
                <a:spcPct val="0"/>
              </a:spcBef>
              <a:buFontTx/>
              <a:buNone/>
            </a:pPr>
            <a:r>
              <a:rPr lang="pt-BR" altLang="ja-JP" sz="1400" dirty="0">
                <a:latin typeface="Tahoma" panose="020B0604030504040204" pitchFamily="34" charset="0"/>
              </a:rPr>
              <a:t>  maxcas = </a:t>
            </a:r>
            <a:r>
              <a:rPr lang="pt-BR" altLang="ja-JP" sz="1400" dirty="0">
                <a:solidFill>
                  <a:srgbClr val="FF0000"/>
                </a:solidFill>
                <a:latin typeface="Tahoma" panose="020B0604030504040204" pitchFamily="34" charset="0"/>
              </a:rPr>
              <a:t>1000</a:t>
            </a:r>
          </a:p>
          <a:p>
            <a:pPr eaLnBrk="1" hangingPunct="1">
              <a:spcBef>
                <a:spcPct val="0"/>
              </a:spcBef>
              <a:buFontTx/>
              <a:buNone/>
            </a:pPr>
            <a:r>
              <a:rPr lang="pt-BR" altLang="ja-JP" sz="1400" dirty="0">
                <a:latin typeface="Tahoma" panose="020B0604030504040204" pitchFamily="34" charset="0"/>
              </a:rPr>
              <a:t>  maxbch = </a:t>
            </a:r>
            <a:r>
              <a:rPr lang="pt-BR" altLang="ja-JP" sz="1400" dirty="0">
                <a:solidFill>
                  <a:srgbClr val="FF0000"/>
                </a:solidFill>
                <a:latin typeface="Tahoma" panose="020B0604030504040204" pitchFamily="34" charset="0"/>
              </a:rPr>
              <a:t>1</a:t>
            </a:r>
          </a:p>
          <a:p>
            <a:pPr eaLnBrk="1" hangingPunct="1">
              <a:spcBef>
                <a:spcPct val="0"/>
              </a:spcBef>
              <a:buFontTx/>
              <a:buNone/>
            </a:pPr>
            <a:r>
              <a:rPr lang="pt-BR" altLang="ja-JP" sz="1400" dirty="0">
                <a:latin typeface="Tahoma" panose="020B0604030504040204" pitchFamily="34" charset="0"/>
              </a:rPr>
              <a:t> file(1) = c:/phits</a:t>
            </a:r>
          </a:p>
          <a:p>
            <a:pPr eaLnBrk="1" hangingPunct="1">
              <a:spcBef>
                <a:spcPct val="0"/>
              </a:spcBef>
              <a:buFontTx/>
              <a:buNone/>
            </a:pPr>
            <a:r>
              <a:rPr lang="pt-BR" altLang="ja-JP" sz="1400" dirty="0">
                <a:latin typeface="Tahoma" panose="020B0604030504040204" pitchFamily="34" charset="0"/>
              </a:rPr>
              <a:t> file(6) = phits.out</a:t>
            </a:r>
          </a:p>
          <a:p>
            <a:pPr eaLnBrk="1" hangingPunct="1">
              <a:spcBef>
                <a:spcPct val="0"/>
              </a:spcBef>
              <a:buFontTx/>
              <a:buNone/>
            </a:pPr>
            <a:r>
              <a:rPr lang="pt-BR" altLang="ja-JP" sz="1400" dirty="0">
                <a:latin typeface="Tahoma" panose="020B0604030504040204" pitchFamily="34" charset="0"/>
              </a:rPr>
              <a:t>$ istdev = -1</a:t>
            </a:r>
          </a:p>
          <a:p>
            <a:pPr eaLnBrk="1" hangingPunct="1">
              <a:spcBef>
                <a:spcPct val="0"/>
              </a:spcBef>
              <a:buFontTx/>
              <a:buNone/>
            </a:pPr>
            <a:r>
              <a:rPr lang="pt-BR" altLang="ja-JP" sz="1400" dirty="0">
                <a:solidFill>
                  <a:srgbClr val="FF0000"/>
                </a:solidFill>
                <a:latin typeface="Tahoma" panose="020B0604030504040204" pitchFamily="34" charset="0"/>
              </a:rPr>
              <a:t>  negs = 1</a:t>
            </a:r>
          </a:p>
        </p:txBody>
      </p:sp>
      <p:sp>
        <p:nvSpPr>
          <p:cNvPr id="141321" name="Text Box 1031"/>
          <p:cNvSpPr txBox="1">
            <a:spLocks noChangeArrowheads="1"/>
          </p:cNvSpPr>
          <p:nvPr/>
        </p:nvSpPr>
        <p:spPr bwMode="auto">
          <a:xfrm>
            <a:off x="485775" y="4966729"/>
            <a:ext cx="3294137" cy="14144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a:t>
            </a: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part =  proton </a:t>
            </a:r>
            <a:r>
              <a:rPr lang="pt-BR" altLang="ja-JP" sz="1400" dirty="0">
                <a:solidFill>
                  <a:srgbClr val="FF0000"/>
                </a:solidFill>
                <a:latin typeface="Tahoma" panose="020B0604030504040204" pitchFamily="34" charset="0"/>
              </a:rPr>
              <a:t>electron positron photon</a:t>
            </a:r>
            <a:endParaRPr lang="pt-BR" altLang="ja-JP" sz="1400" dirty="0">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file = track_xz.out</a:t>
            </a:r>
          </a:p>
        </p:txBody>
      </p:sp>
      <p:sp>
        <p:nvSpPr>
          <p:cNvPr id="141322" name="Text Box 1031"/>
          <p:cNvSpPr txBox="1">
            <a:spLocks noChangeArrowheads="1"/>
          </p:cNvSpPr>
          <p:nvPr/>
        </p:nvSpPr>
        <p:spPr bwMode="auto">
          <a:xfrm>
            <a:off x="485775" y="3747623"/>
            <a:ext cx="2057400" cy="9064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proj = </a:t>
            </a:r>
            <a:r>
              <a:rPr lang="pt-BR" altLang="ja-JP" sz="1400" dirty="0">
                <a:solidFill>
                  <a:srgbClr val="FF0000"/>
                </a:solidFill>
                <a:latin typeface="Tahoma" panose="020B0604030504040204" pitchFamily="34" charset="0"/>
              </a:rPr>
              <a:t> </a:t>
            </a:r>
            <a:r>
              <a:rPr lang="en-US" altLang="ja-JP" sz="1400" dirty="0">
                <a:solidFill>
                  <a:srgbClr val="FF0000"/>
                </a:solidFill>
                <a:latin typeface="Tahoma" panose="020B0604030504040204" pitchFamily="34" charset="0"/>
              </a:rPr>
              <a:t>photon</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e0 =   </a:t>
            </a:r>
            <a:r>
              <a:rPr lang="pt-BR" altLang="ja-JP" sz="1400" dirty="0">
                <a:solidFill>
                  <a:srgbClr val="FF0000"/>
                </a:solidFill>
                <a:latin typeface="Tahoma" panose="020B0604030504040204" pitchFamily="34" charset="0"/>
              </a:rPr>
              <a:t>10</a:t>
            </a:r>
          </a:p>
        </p:txBody>
      </p:sp>
      <p:sp>
        <p:nvSpPr>
          <p:cNvPr id="141325" name="Text Box 1030"/>
          <p:cNvSpPr txBox="1">
            <a:spLocks noChangeArrowheads="1"/>
          </p:cNvSpPr>
          <p:nvPr/>
        </p:nvSpPr>
        <p:spPr bwMode="auto">
          <a:xfrm>
            <a:off x="2840217" y="4503735"/>
            <a:ext cx="2687935" cy="369332"/>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solidFill>
                  <a:srgbClr val="000000"/>
                </a:solidFill>
                <a:latin typeface="Tahoma" panose="020B0604030504040204" pitchFamily="34" charset="0"/>
              </a:rPr>
              <a:t>track_xz.eps</a:t>
            </a:r>
            <a:r>
              <a:rPr lang="ja-JP" altLang="en-US"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2</a:t>
            </a:r>
            <a:r>
              <a:rPr lang="ja-JP" altLang="en-US" sz="1800" dirty="0">
                <a:solidFill>
                  <a:srgbClr val="000000"/>
                </a:solidFill>
                <a:latin typeface="Tahoma" panose="020B0604030504040204" pitchFamily="34" charset="0"/>
              </a:rPr>
              <a:t>ページ目）</a:t>
            </a:r>
            <a:endParaRPr lang="en-US" altLang="ja-JP" sz="1800" dirty="0">
              <a:solidFill>
                <a:srgbClr val="000000"/>
              </a:solidFill>
              <a:latin typeface="Tahoma" panose="020B0604030504040204" pitchFamily="34" charset="0"/>
            </a:endParaRPr>
          </a:p>
        </p:txBody>
      </p:sp>
      <p:sp>
        <p:nvSpPr>
          <p:cNvPr id="141326" name="Text Box 1030"/>
          <p:cNvSpPr txBox="1">
            <a:spLocks noChangeArrowheads="1"/>
          </p:cNvSpPr>
          <p:nvPr/>
        </p:nvSpPr>
        <p:spPr bwMode="auto">
          <a:xfrm>
            <a:off x="6136914" y="4503735"/>
            <a:ext cx="2687216" cy="369332"/>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solidFill>
                  <a:srgbClr val="000000"/>
                </a:solidFill>
                <a:latin typeface="Tahoma" panose="020B0604030504040204" pitchFamily="34" charset="0"/>
              </a:rPr>
              <a:t>track_xz.eps</a:t>
            </a:r>
            <a:r>
              <a:rPr lang="ja-JP" altLang="en-US"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4</a:t>
            </a:r>
            <a:r>
              <a:rPr lang="ja-JP" altLang="en-US" sz="1800" dirty="0">
                <a:solidFill>
                  <a:srgbClr val="000000"/>
                </a:solidFill>
                <a:latin typeface="Tahoma" panose="020B0604030504040204" pitchFamily="34" charset="0"/>
              </a:rPr>
              <a:t>ページ目）</a:t>
            </a:r>
            <a:endParaRPr lang="en-US" altLang="ja-JP" sz="1800" dirty="0">
              <a:solidFill>
                <a:srgbClr val="000000"/>
              </a:solidFill>
              <a:latin typeface="Tahoma" panose="020B0604030504040204" pitchFamily="34" charset="0"/>
            </a:endParaRPr>
          </a:p>
        </p:txBody>
      </p:sp>
      <p:sp>
        <p:nvSpPr>
          <p:cNvPr id="141327" name="テキスト ボックス 1"/>
          <p:cNvSpPr txBox="1">
            <a:spLocks noChangeArrowheads="1"/>
          </p:cNvSpPr>
          <p:nvPr/>
        </p:nvSpPr>
        <p:spPr bwMode="auto">
          <a:xfrm>
            <a:off x="4987925" y="5084763"/>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t>光子から生成された電子・陽電子が輸送されている</a:t>
            </a:r>
            <a:endParaRPr lang="en-US" altLang="ja-JP" sz="2000" dirty="0"/>
          </a:p>
        </p:txBody>
      </p:sp>
      <p:sp>
        <p:nvSpPr>
          <p:cNvPr id="16" name="テキスト ボックス 1"/>
          <p:cNvSpPr txBox="1">
            <a:spLocks noChangeArrowheads="1"/>
          </p:cNvSpPr>
          <p:nvPr/>
        </p:nvSpPr>
        <p:spPr bwMode="auto">
          <a:xfrm>
            <a:off x="3284915" y="4097764"/>
            <a:ext cx="179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chemeClr val="accent2"/>
                </a:solidFill>
              </a:rPr>
              <a:t>電子フラックス</a:t>
            </a:r>
            <a:endParaRPr lang="en-US" altLang="ja-JP" sz="2000" dirty="0">
              <a:solidFill>
                <a:schemeClr val="accent2"/>
              </a:solidFill>
            </a:endParaRPr>
          </a:p>
        </p:txBody>
      </p:sp>
      <p:sp>
        <p:nvSpPr>
          <p:cNvPr id="17" name="テキスト ボックス 1"/>
          <p:cNvSpPr txBox="1">
            <a:spLocks noChangeArrowheads="1"/>
          </p:cNvSpPr>
          <p:nvPr/>
        </p:nvSpPr>
        <p:spPr bwMode="auto">
          <a:xfrm>
            <a:off x="6483423" y="4103625"/>
            <a:ext cx="179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chemeClr val="accent2"/>
                </a:solidFill>
              </a:rPr>
              <a:t>光子フラックス</a:t>
            </a:r>
            <a:endParaRPr lang="en-US" altLang="ja-JP" sz="2000" dirty="0">
              <a:solidFill>
                <a:schemeClr val="accent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Text Box 1030"/>
          <p:cNvSpPr txBox="1">
            <a:spLocks noChangeArrowheads="1"/>
          </p:cNvSpPr>
          <p:nvPr/>
        </p:nvSpPr>
        <p:spPr bwMode="auto">
          <a:xfrm>
            <a:off x="323850" y="17732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9</a:t>
            </a:r>
            <a:endParaRPr lang="ja-JP" altLang="en-US" sz="4800" kern="0" dirty="0">
              <a:latin typeface="Century Gothic" pitchFamily="34" charset="0"/>
            </a:endParaRPr>
          </a:p>
        </p:txBody>
      </p:sp>
      <p:sp>
        <p:nvSpPr>
          <p:cNvPr id="24" name="テキスト ボックス 23"/>
          <p:cNvSpPr txBox="1">
            <a:spLocks noChangeArrowheads="1"/>
          </p:cNvSpPr>
          <p:nvPr/>
        </p:nvSpPr>
        <p:spPr bwMode="auto">
          <a:xfrm>
            <a:off x="1476375" y="800100"/>
            <a:ext cx="6388100"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電子・陽電子を</a:t>
            </a:r>
            <a:r>
              <a:rPr lang="en-US" altLang="ja-JP" sz="2400" dirty="0">
                <a:solidFill>
                  <a:srgbClr val="000000"/>
                </a:solidFill>
                <a:latin typeface="+mn-lt"/>
              </a:rPr>
              <a:t>1keV</a:t>
            </a:r>
            <a:r>
              <a:rPr lang="ja-JP" altLang="en-US" sz="2400" dirty="0" err="1">
                <a:solidFill>
                  <a:srgbClr val="000000"/>
                </a:solidFill>
                <a:latin typeface="+mn-lt"/>
              </a:rPr>
              <a:t>まで</a:t>
            </a:r>
            <a:r>
              <a:rPr lang="ja-JP" altLang="en-US" sz="2400" dirty="0">
                <a:solidFill>
                  <a:srgbClr val="000000"/>
                </a:solidFill>
                <a:latin typeface="+mn-lt"/>
              </a:rPr>
              <a:t>輸送して，計算時間が長くなるのを体感しよう</a:t>
            </a:r>
            <a:endParaRPr lang="en-US" altLang="ja-JP" sz="2400" dirty="0">
              <a:solidFill>
                <a:srgbClr val="000000"/>
              </a:solidFill>
              <a:latin typeface="+mn-lt"/>
            </a:endParaRPr>
          </a:p>
        </p:txBody>
      </p:sp>
      <p:sp>
        <p:nvSpPr>
          <p:cNvPr id="142344" name="テキスト ボックス 22"/>
          <p:cNvSpPr txBox="1">
            <a:spLocks noChangeArrowheads="1"/>
          </p:cNvSpPr>
          <p:nvPr/>
        </p:nvSpPr>
        <p:spPr bwMode="auto">
          <a:xfrm>
            <a:off x="2916239" y="1973263"/>
            <a:ext cx="5237162" cy="708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000" dirty="0">
                <a:solidFill>
                  <a:srgbClr val="000000"/>
                </a:solidFill>
              </a:rPr>
              <a:t>[parameters]</a:t>
            </a:r>
            <a:r>
              <a:rPr lang="ja-JP" altLang="en-US" sz="2000" dirty="0">
                <a:solidFill>
                  <a:srgbClr val="000000"/>
                </a:solidFill>
              </a:rPr>
              <a:t>において、</a:t>
            </a:r>
            <a:r>
              <a:rPr lang="en-US" altLang="ja-JP" sz="2000" dirty="0" err="1">
                <a:solidFill>
                  <a:srgbClr val="000000"/>
                </a:solidFill>
              </a:rPr>
              <a:t>emin</a:t>
            </a:r>
            <a:r>
              <a:rPr lang="en-US" altLang="ja-JP" sz="2000" dirty="0">
                <a:solidFill>
                  <a:srgbClr val="000000"/>
                </a:solidFill>
              </a:rPr>
              <a:t>(12)</a:t>
            </a:r>
            <a:r>
              <a:rPr lang="ja-JP" altLang="en-US" sz="2000" dirty="0">
                <a:solidFill>
                  <a:srgbClr val="000000"/>
                </a:solidFill>
              </a:rPr>
              <a:t>と</a:t>
            </a:r>
            <a:r>
              <a:rPr lang="en-US" altLang="ja-JP" sz="2000" dirty="0" err="1">
                <a:solidFill>
                  <a:srgbClr val="000000"/>
                </a:solidFill>
              </a:rPr>
              <a:t>emin</a:t>
            </a:r>
            <a:r>
              <a:rPr lang="en-US" altLang="ja-JP" sz="2000" dirty="0">
                <a:solidFill>
                  <a:srgbClr val="000000"/>
                </a:solidFill>
              </a:rPr>
              <a:t>(13)</a:t>
            </a:r>
            <a:r>
              <a:rPr lang="ja-JP" altLang="en-US" sz="2000" dirty="0">
                <a:solidFill>
                  <a:srgbClr val="000000"/>
                </a:solidFill>
              </a:rPr>
              <a:t>を</a:t>
            </a:r>
            <a:r>
              <a:rPr lang="en-US" altLang="ja-JP" sz="2000" dirty="0">
                <a:solidFill>
                  <a:srgbClr val="000000"/>
                </a:solidFill>
              </a:rPr>
              <a:t>1 </a:t>
            </a:r>
            <a:r>
              <a:rPr lang="en-US" altLang="ja-JP" sz="2000" dirty="0" err="1">
                <a:solidFill>
                  <a:srgbClr val="000000"/>
                </a:solidFill>
              </a:rPr>
              <a:t>keV</a:t>
            </a:r>
            <a:r>
              <a:rPr lang="en-US" altLang="ja-JP" sz="2000" dirty="0">
                <a:solidFill>
                  <a:srgbClr val="000000"/>
                </a:solidFill>
              </a:rPr>
              <a:t> </a:t>
            </a:r>
            <a:r>
              <a:rPr lang="ja-JP" altLang="en-US" sz="2000" dirty="0">
                <a:solidFill>
                  <a:srgbClr val="000000"/>
                </a:solidFill>
              </a:rPr>
              <a:t>（</a:t>
            </a:r>
            <a:r>
              <a:rPr lang="en-US" altLang="ja-JP" sz="2000" dirty="0">
                <a:solidFill>
                  <a:srgbClr val="000000"/>
                </a:solidFill>
              </a:rPr>
              <a:t>= 0.001 MeV</a:t>
            </a:r>
            <a:r>
              <a:rPr lang="ja-JP" altLang="en-US" sz="2000" dirty="0">
                <a:solidFill>
                  <a:srgbClr val="000000"/>
                </a:solidFill>
              </a:rPr>
              <a:t>）</a:t>
            </a:r>
            <a:r>
              <a:rPr lang="en-US" altLang="ja-JP" sz="2000" dirty="0">
                <a:solidFill>
                  <a:srgbClr val="000000"/>
                </a:solidFill>
              </a:rPr>
              <a:t> </a:t>
            </a:r>
            <a:r>
              <a:rPr lang="ja-JP" altLang="en-US" sz="2000" dirty="0">
                <a:solidFill>
                  <a:srgbClr val="000000"/>
                </a:solidFill>
              </a:rPr>
              <a:t>と指定する</a:t>
            </a:r>
            <a:endParaRPr lang="en-US" altLang="ja-JP" sz="2000" baseline="30000" dirty="0">
              <a:solidFill>
                <a:srgbClr val="000000"/>
              </a:solidFill>
            </a:endParaRPr>
          </a:p>
        </p:txBody>
      </p:sp>
      <p:sp>
        <p:nvSpPr>
          <p:cNvPr id="142345" name="Text Box 1031"/>
          <p:cNvSpPr txBox="1">
            <a:spLocks noChangeArrowheads="1"/>
          </p:cNvSpPr>
          <p:nvPr/>
        </p:nvSpPr>
        <p:spPr bwMode="auto">
          <a:xfrm>
            <a:off x="512763" y="2312988"/>
            <a:ext cx="2057400" cy="230981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pt-BR" altLang="ja-JP" sz="1400" dirty="0">
                <a:latin typeface="Tahoma" panose="020B0604030504040204" pitchFamily="34" charset="0"/>
              </a:rPr>
              <a:t>   icntl = 0</a:t>
            </a:r>
          </a:p>
          <a:p>
            <a:pPr eaLnBrk="1" hangingPunct="1">
              <a:spcBef>
                <a:spcPct val="0"/>
              </a:spcBef>
              <a:buFontTx/>
              <a:buNone/>
            </a:pPr>
            <a:r>
              <a:rPr lang="pt-BR" altLang="ja-JP" sz="1400" dirty="0">
                <a:latin typeface="Tahoma" panose="020B0604030504040204" pitchFamily="34" charset="0"/>
              </a:rPr>
              <a:t>  maxcas = 1000</a:t>
            </a:r>
          </a:p>
          <a:p>
            <a:pPr eaLnBrk="1" hangingPunct="1">
              <a:spcBef>
                <a:spcPct val="0"/>
              </a:spcBef>
              <a:buFontTx/>
              <a:buNone/>
            </a:pPr>
            <a:r>
              <a:rPr lang="pt-BR" altLang="ja-JP" sz="1400" dirty="0">
                <a:latin typeface="Tahoma" panose="020B0604030504040204" pitchFamily="34" charset="0"/>
              </a:rPr>
              <a:t>  maxbch = 1</a:t>
            </a:r>
          </a:p>
          <a:p>
            <a:pPr eaLnBrk="1" hangingPunct="1">
              <a:spcBef>
                <a:spcPct val="0"/>
              </a:spcBef>
              <a:buFontTx/>
              <a:buNone/>
            </a:pPr>
            <a:r>
              <a:rPr lang="pt-BR" altLang="ja-JP" sz="1400" dirty="0">
                <a:latin typeface="Tahoma" panose="020B0604030504040204" pitchFamily="34" charset="0"/>
              </a:rPr>
              <a:t> file(1) = c:/phits</a:t>
            </a:r>
          </a:p>
          <a:p>
            <a:pPr eaLnBrk="1" hangingPunct="1">
              <a:spcBef>
                <a:spcPct val="0"/>
              </a:spcBef>
              <a:buFontTx/>
              <a:buNone/>
            </a:pPr>
            <a:r>
              <a:rPr lang="pt-BR" altLang="ja-JP" sz="1400" dirty="0">
                <a:latin typeface="Tahoma" panose="020B0604030504040204" pitchFamily="34" charset="0"/>
              </a:rPr>
              <a:t> file(6) = phits.out</a:t>
            </a:r>
          </a:p>
          <a:p>
            <a:pPr eaLnBrk="1" hangingPunct="1">
              <a:spcBef>
                <a:spcPct val="0"/>
              </a:spcBef>
              <a:buFontTx/>
              <a:buNone/>
            </a:pPr>
            <a:r>
              <a:rPr lang="pt-BR" altLang="ja-JP" sz="1400" dirty="0">
                <a:latin typeface="Tahoma" panose="020B0604030504040204" pitchFamily="34" charset="0"/>
              </a:rPr>
              <a:t>$ istdev = -1</a:t>
            </a:r>
          </a:p>
          <a:p>
            <a:pPr eaLnBrk="1" hangingPunct="1">
              <a:spcBef>
                <a:spcPct val="0"/>
              </a:spcBef>
              <a:buFontTx/>
              <a:buNone/>
            </a:pPr>
            <a:r>
              <a:rPr lang="pt-BR" altLang="ja-JP" sz="1400" dirty="0">
                <a:latin typeface="Tahoma" panose="020B0604030504040204" pitchFamily="34" charset="0"/>
              </a:rPr>
              <a:t> negs = 1</a:t>
            </a:r>
          </a:p>
          <a:p>
            <a:pPr eaLnBrk="1" hangingPunct="1">
              <a:spcBef>
                <a:spcPct val="0"/>
              </a:spcBef>
              <a:buFontTx/>
              <a:buNone/>
            </a:pPr>
            <a:r>
              <a:rPr lang="pt-BR" altLang="ja-JP" sz="1400" dirty="0">
                <a:solidFill>
                  <a:srgbClr val="FF0000"/>
                </a:solidFill>
                <a:latin typeface="Tahoma" panose="020B0604030504040204" pitchFamily="34" charset="0"/>
              </a:rPr>
              <a:t> emin(12) =</a:t>
            </a:r>
          </a:p>
          <a:p>
            <a:pPr eaLnBrk="1" hangingPunct="1">
              <a:spcBef>
                <a:spcPct val="0"/>
              </a:spcBef>
              <a:buFontTx/>
              <a:buNone/>
            </a:pPr>
            <a:r>
              <a:rPr lang="pt-BR" altLang="ja-JP" sz="1400" dirty="0">
                <a:solidFill>
                  <a:srgbClr val="FF0000"/>
                </a:solidFill>
                <a:latin typeface="Tahoma" panose="020B0604030504040204" pitchFamily="34" charset="0"/>
              </a:rPr>
              <a:t> emin(13) = </a:t>
            </a:r>
          </a:p>
        </p:txBody>
      </p:sp>
      <p:sp>
        <p:nvSpPr>
          <p:cNvPr id="18" name="正方形/長方形 17"/>
          <p:cNvSpPr/>
          <p:nvPr/>
        </p:nvSpPr>
        <p:spPr>
          <a:xfrm>
            <a:off x="611560" y="4086577"/>
            <a:ext cx="1584325" cy="4616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42347" name="テキスト ボックス 22"/>
          <p:cNvSpPr txBox="1">
            <a:spLocks noChangeArrowheads="1"/>
          </p:cNvSpPr>
          <p:nvPr/>
        </p:nvSpPr>
        <p:spPr bwMode="auto">
          <a:xfrm>
            <a:off x="3173274" y="2742790"/>
            <a:ext cx="4968875" cy="40011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rPr>
              <a:t>（</a:t>
            </a:r>
            <a:r>
              <a:rPr lang="en-US" altLang="ja-JP" sz="2000" dirty="0" err="1">
                <a:solidFill>
                  <a:srgbClr val="000000"/>
                </a:solidFill>
              </a:rPr>
              <a:t>emin</a:t>
            </a:r>
            <a:r>
              <a:rPr lang="en-US" altLang="ja-JP" sz="2000" dirty="0">
                <a:solidFill>
                  <a:srgbClr val="000000"/>
                </a:solidFill>
              </a:rPr>
              <a:t>(12)</a:t>
            </a:r>
            <a:r>
              <a:rPr lang="ja-JP" altLang="en-US" sz="2000" dirty="0">
                <a:solidFill>
                  <a:srgbClr val="000000"/>
                </a:solidFill>
              </a:rPr>
              <a:t>と</a:t>
            </a:r>
            <a:r>
              <a:rPr lang="en-US" altLang="ja-JP" sz="2000" dirty="0" err="1">
                <a:solidFill>
                  <a:srgbClr val="000000"/>
                </a:solidFill>
              </a:rPr>
              <a:t>emin</a:t>
            </a:r>
            <a:r>
              <a:rPr lang="en-US" altLang="ja-JP" sz="2000" dirty="0">
                <a:solidFill>
                  <a:srgbClr val="000000"/>
                </a:solidFill>
              </a:rPr>
              <a:t>(13)</a:t>
            </a:r>
            <a:r>
              <a:rPr lang="ja-JP" altLang="en-US" sz="2000" dirty="0">
                <a:solidFill>
                  <a:srgbClr val="000000"/>
                </a:solidFill>
              </a:rPr>
              <a:t>のデフォルトは</a:t>
            </a:r>
            <a:r>
              <a:rPr lang="en-US" altLang="ja-JP" sz="2000" dirty="0">
                <a:solidFill>
                  <a:srgbClr val="000000"/>
                </a:solidFill>
              </a:rPr>
              <a:t>100keV</a:t>
            </a:r>
            <a:r>
              <a:rPr lang="ja-JP" altLang="en-US" sz="2000" dirty="0">
                <a:solidFill>
                  <a:srgbClr val="000000"/>
                </a:solidFill>
              </a:rPr>
              <a:t>）</a:t>
            </a:r>
            <a:endParaRPr lang="en-US" altLang="ja-JP" sz="2000"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86" t="5473" r="8804" b="3522"/>
          <a:stretch/>
        </p:blipFill>
        <p:spPr bwMode="auto">
          <a:xfrm>
            <a:off x="5836172" y="1715300"/>
            <a:ext cx="2994994" cy="250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0" t="7794" r="7417" b="2811"/>
          <a:stretch/>
        </p:blipFill>
        <p:spPr bwMode="auto">
          <a:xfrm>
            <a:off x="2685283" y="1738194"/>
            <a:ext cx="2990486" cy="249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66" name="Text Box 1030"/>
          <p:cNvSpPr txBox="1">
            <a:spLocks noChangeArrowheads="1"/>
          </p:cNvSpPr>
          <p:nvPr/>
        </p:nvSpPr>
        <p:spPr bwMode="auto">
          <a:xfrm>
            <a:off x="323850" y="17732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9</a:t>
            </a:r>
            <a:r>
              <a:rPr lang="ja-JP" altLang="en-US" sz="4800" kern="0" dirty="0">
                <a:latin typeface="Century Gothic" pitchFamily="34" charset="0"/>
              </a:rPr>
              <a:t>の答え合わせ</a:t>
            </a:r>
          </a:p>
        </p:txBody>
      </p:sp>
      <p:sp>
        <p:nvSpPr>
          <p:cNvPr id="143369" name="Text Box 1031"/>
          <p:cNvSpPr txBox="1">
            <a:spLocks noChangeArrowheads="1"/>
          </p:cNvSpPr>
          <p:nvPr/>
        </p:nvSpPr>
        <p:spPr bwMode="auto">
          <a:xfrm>
            <a:off x="512763" y="2312988"/>
            <a:ext cx="2057400" cy="229811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pt-BR" altLang="ja-JP" sz="1400" dirty="0">
                <a:latin typeface="Tahoma" panose="020B0604030504040204" pitchFamily="34" charset="0"/>
              </a:rPr>
              <a:t>   icntl = 0</a:t>
            </a:r>
          </a:p>
          <a:p>
            <a:pPr eaLnBrk="1" hangingPunct="1">
              <a:spcBef>
                <a:spcPct val="0"/>
              </a:spcBef>
              <a:buFontTx/>
              <a:buNone/>
            </a:pPr>
            <a:r>
              <a:rPr lang="pt-BR" altLang="ja-JP" sz="1400" dirty="0">
                <a:latin typeface="Tahoma" panose="020B0604030504040204" pitchFamily="34" charset="0"/>
              </a:rPr>
              <a:t>  maxcas = 1000</a:t>
            </a:r>
          </a:p>
          <a:p>
            <a:pPr eaLnBrk="1" hangingPunct="1">
              <a:spcBef>
                <a:spcPct val="0"/>
              </a:spcBef>
              <a:buFontTx/>
              <a:buNone/>
            </a:pPr>
            <a:r>
              <a:rPr lang="pt-BR" altLang="ja-JP" sz="1400" dirty="0">
                <a:latin typeface="Tahoma" panose="020B0604030504040204" pitchFamily="34" charset="0"/>
              </a:rPr>
              <a:t>  maxbch = 1</a:t>
            </a:r>
          </a:p>
          <a:p>
            <a:pPr eaLnBrk="1" hangingPunct="1">
              <a:spcBef>
                <a:spcPct val="0"/>
              </a:spcBef>
              <a:buFontTx/>
              <a:buNone/>
            </a:pPr>
            <a:r>
              <a:rPr lang="pt-BR" altLang="ja-JP" sz="1400" dirty="0">
                <a:latin typeface="Tahoma" panose="020B0604030504040204" pitchFamily="34" charset="0"/>
              </a:rPr>
              <a:t> file(1) = c:/phits</a:t>
            </a:r>
          </a:p>
          <a:p>
            <a:pPr eaLnBrk="1" hangingPunct="1">
              <a:spcBef>
                <a:spcPct val="0"/>
              </a:spcBef>
              <a:buFontTx/>
              <a:buNone/>
            </a:pPr>
            <a:r>
              <a:rPr lang="pt-BR" altLang="ja-JP" sz="1400" dirty="0">
                <a:latin typeface="Tahoma" panose="020B0604030504040204" pitchFamily="34" charset="0"/>
              </a:rPr>
              <a:t> file(6) = phits.out</a:t>
            </a:r>
          </a:p>
          <a:p>
            <a:pPr eaLnBrk="1" hangingPunct="1">
              <a:spcBef>
                <a:spcPct val="0"/>
              </a:spcBef>
              <a:buFontTx/>
              <a:buNone/>
            </a:pPr>
            <a:r>
              <a:rPr lang="pt-BR" altLang="ja-JP" sz="1400" dirty="0">
                <a:latin typeface="Tahoma" panose="020B0604030504040204" pitchFamily="34" charset="0"/>
              </a:rPr>
              <a:t>$ istdev = -1</a:t>
            </a:r>
          </a:p>
          <a:p>
            <a:pPr eaLnBrk="1" hangingPunct="1">
              <a:spcBef>
                <a:spcPct val="0"/>
              </a:spcBef>
              <a:buFontTx/>
              <a:buNone/>
            </a:pPr>
            <a:r>
              <a:rPr lang="pt-BR" altLang="ja-JP" sz="1400" dirty="0">
                <a:latin typeface="Tahoma" panose="020B0604030504040204" pitchFamily="34" charset="0"/>
              </a:rPr>
              <a:t> negs = 1</a:t>
            </a:r>
          </a:p>
          <a:p>
            <a:pPr eaLnBrk="1" hangingPunct="1">
              <a:spcBef>
                <a:spcPct val="0"/>
              </a:spcBef>
              <a:buFontTx/>
              <a:buNone/>
            </a:pPr>
            <a:r>
              <a:rPr lang="pt-BR" altLang="ja-JP" sz="1400" dirty="0">
                <a:solidFill>
                  <a:srgbClr val="FF0000"/>
                </a:solidFill>
                <a:latin typeface="Tahoma" panose="020B0604030504040204" pitchFamily="34" charset="0"/>
              </a:rPr>
              <a:t> emin(12) = 0.001</a:t>
            </a:r>
          </a:p>
          <a:p>
            <a:pPr eaLnBrk="1" hangingPunct="1">
              <a:spcBef>
                <a:spcPct val="0"/>
              </a:spcBef>
              <a:buFontTx/>
              <a:buNone/>
            </a:pPr>
            <a:r>
              <a:rPr lang="pt-BR" altLang="ja-JP" sz="1400" dirty="0">
                <a:solidFill>
                  <a:srgbClr val="FF0000"/>
                </a:solidFill>
                <a:latin typeface="Tahoma" panose="020B0604030504040204" pitchFamily="34" charset="0"/>
              </a:rPr>
              <a:t> emin(13) = 0.001</a:t>
            </a:r>
          </a:p>
        </p:txBody>
      </p:sp>
      <p:sp>
        <p:nvSpPr>
          <p:cNvPr id="143372" name="テキスト ボックス 1"/>
          <p:cNvSpPr txBox="1">
            <a:spLocks noChangeArrowheads="1"/>
          </p:cNvSpPr>
          <p:nvPr/>
        </p:nvSpPr>
        <p:spPr bwMode="auto">
          <a:xfrm>
            <a:off x="512763" y="5084763"/>
            <a:ext cx="81636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dirty="0"/>
              <a:t>この分解能で見ると結果はほとんど変わらないが，計算時間だけ長くなる</a:t>
            </a:r>
            <a:endParaRPr lang="en-US" altLang="ja-JP" sz="2000" dirty="0"/>
          </a:p>
          <a:p>
            <a:pPr algn="ctr" eaLnBrk="1" hangingPunct="1">
              <a:spcBef>
                <a:spcPct val="0"/>
              </a:spcBef>
              <a:buFontTx/>
              <a:buNone/>
            </a:pPr>
            <a:r>
              <a:rPr lang="ja-JP" altLang="en-US" sz="2000" dirty="0"/>
              <a:t>（カラープロットの範囲が変わるので色は変わったように見える）</a:t>
            </a:r>
            <a:endParaRPr lang="en-US" altLang="ja-JP" sz="2000" dirty="0"/>
          </a:p>
        </p:txBody>
      </p:sp>
      <p:sp>
        <p:nvSpPr>
          <p:cNvPr id="14" name="テキスト ボックス 13"/>
          <p:cNvSpPr txBox="1">
            <a:spLocks noChangeArrowheads="1"/>
          </p:cNvSpPr>
          <p:nvPr/>
        </p:nvSpPr>
        <p:spPr bwMode="auto">
          <a:xfrm>
            <a:off x="1476375" y="800100"/>
            <a:ext cx="6388100"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電子・陽電子を</a:t>
            </a:r>
            <a:r>
              <a:rPr lang="en-US" altLang="ja-JP" sz="2400" dirty="0">
                <a:solidFill>
                  <a:srgbClr val="000000"/>
                </a:solidFill>
                <a:latin typeface="+mn-lt"/>
              </a:rPr>
              <a:t>1keV</a:t>
            </a:r>
            <a:r>
              <a:rPr lang="ja-JP" altLang="en-US" sz="2400" dirty="0" err="1">
                <a:solidFill>
                  <a:srgbClr val="000000"/>
                </a:solidFill>
                <a:latin typeface="+mn-lt"/>
              </a:rPr>
              <a:t>まで</a:t>
            </a:r>
            <a:r>
              <a:rPr lang="ja-JP" altLang="en-US" sz="2400" dirty="0">
                <a:solidFill>
                  <a:srgbClr val="000000"/>
                </a:solidFill>
                <a:latin typeface="+mn-lt"/>
              </a:rPr>
              <a:t>輸送して，計算時間が長くなるのを体感しよう</a:t>
            </a:r>
            <a:endParaRPr lang="en-US" altLang="ja-JP" sz="2400" dirty="0">
              <a:solidFill>
                <a:srgbClr val="000000"/>
              </a:solidFill>
              <a:latin typeface="+mn-lt"/>
            </a:endParaRPr>
          </a:p>
        </p:txBody>
      </p:sp>
      <p:sp>
        <p:nvSpPr>
          <p:cNvPr id="17" name="テキスト ボックス 1"/>
          <p:cNvSpPr txBox="1">
            <a:spLocks noChangeArrowheads="1"/>
          </p:cNvSpPr>
          <p:nvPr/>
        </p:nvSpPr>
        <p:spPr bwMode="auto">
          <a:xfrm>
            <a:off x="471103" y="5768947"/>
            <a:ext cx="8163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dirty="0"/>
              <a:t>参考：水中での</a:t>
            </a:r>
            <a:r>
              <a:rPr lang="en-US" altLang="ja-JP" sz="2000" dirty="0"/>
              <a:t>100keV</a:t>
            </a:r>
            <a:r>
              <a:rPr lang="ja-JP" altLang="en-US" sz="2000" dirty="0"/>
              <a:t>電子の飛程 ≒</a:t>
            </a:r>
            <a:r>
              <a:rPr lang="en-US" altLang="ja-JP" sz="2000" dirty="0"/>
              <a:t> 0.14</a:t>
            </a:r>
            <a:r>
              <a:rPr lang="ja-JP" altLang="en-US" sz="2000" dirty="0"/>
              <a:t> </a:t>
            </a:r>
            <a:r>
              <a:rPr lang="en-US" altLang="ja-JP" sz="2000" dirty="0"/>
              <a:t>mm</a:t>
            </a:r>
          </a:p>
        </p:txBody>
      </p:sp>
      <p:sp>
        <p:nvSpPr>
          <p:cNvPr id="15" name="Text Box 1030"/>
          <p:cNvSpPr txBox="1">
            <a:spLocks noChangeArrowheads="1"/>
          </p:cNvSpPr>
          <p:nvPr/>
        </p:nvSpPr>
        <p:spPr bwMode="auto">
          <a:xfrm>
            <a:off x="2836559" y="4616959"/>
            <a:ext cx="2687935" cy="369332"/>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solidFill>
                  <a:srgbClr val="000000"/>
                </a:solidFill>
                <a:latin typeface="Tahoma" panose="020B0604030504040204" pitchFamily="34" charset="0"/>
              </a:rPr>
              <a:t>track_xz.eps</a:t>
            </a:r>
            <a:r>
              <a:rPr lang="ja-JP" altLang="en-US"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2</a:t>
            </a:r>
            <a:r>
              <a:rPr lang="ja-JP" altLang="en-US" sz="1800" dirty="0">
                <a:solidFill>
                  <a:srgbClr val="000000"/>
                </a:solidFill>
                <a:latin typeface="Tahoma" panose="020B0604030504040204" pitchFamily="34" charset="0"/>
              </a:rPr>
              <a:t>ページ目）</a:t>
            </a:r>
            <a:endParaRPr lang="en-US" altLang="ja-JP" sz="1800" dirty="0">
              <a:solidFill>
                <a:srgbClr val="000000"/>
              </a:solidFill>
              <a:latin typeface="Tahoma" panose="020B0604030504040204" pitchFamily="34" charset="0"/>
            </a:endParaRPr>
          </a:p>
        </p:txBody>
      </p:sp>
      <p:sp>
        <p:nvSpPr>
          <p:cNvPr id="16" name="Text Box 1030"/>
          <p:cNvSpPr txBox="1">
            <a:spLocks noChangeArrowheads="1"/>
          </p:cNvSpPr>
          <p:nvPr/>
        </p:nvSpPr>
        <p:spPr bwMode="auto">
          <a:xfrm>
            <a:off x="6133256" y="4616959"/>
            <a:ext cx="2687216" cy="369332"/>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solidFill>
                  <a:srgbClr val="000000"/>
                </a:solidFill>
                <a:latin typeface="Tahoma" panose="020B0604030504040204" pitchFamily="34" charset="0"/>
              </a:rPr>
              <a:t>track_xz.eps</a:t>
            </a:r>
            <a:r>
              <a:rPr lang="ja-JP" altLang="en-US"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4</a:t>
            </a:r>
            <a:r>
              <a:rPr lang="ja-JP" altLang="en-US" sz="1800" dirty="0">
                <a:solidFill>
                  <a:srgbClr val="000000"/>
                </a:solidFill>
                <a:latin typeface="Tahoma" panose="020B0604030504040204" pitchFamily="34" charset="0"/>
              </a:rPr>
              <a:t>ページ目）</a:t>
            </a:r>
            <a:endParaRPr lang="en-US" altLang="ja-JP" sz="1800" dirty="0">
              <a:solidFill>
                <a:srgbClr val="000000"/>
              </a:solidFill>
              <a:latin typeface="Tahoma" panose="020B0604030504040204" pitchFamily="34" charset="0"/>
            </a:endParaRPr>
          </a:p>
        </p:txBody>
      </p:sp>
      <p:sp>
        <p:nvSpPr>
          <p:cNvPr id="18" name="テキスト ボックス 1"/>
          <p:cNvSpPr txBox="1">
            <a:spLocks noChangeArrowheads="1"/>
          </p:cNvSpPr>
          <p:nvPr/>
        </p:nvSpPr>
        <p:spPr bwMode="auto">
          <a:xfrm>
            <a:off x="3281257" y="4210988"/>
            <a:ext cx="179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chemeClr val="accent2"/>
                </a:solidFill>
              </a:rPr>
              <a:t>電子フラックス</a:t>
            </a:r>
            <a:endParaRPr lang="en-US" altLang="ja-JP" sz="2000" dirty="0">
              <a:solidFill>
                <a:schemeClr val="accent2"/>
              </a:solidFill>
            </a:endParaRPr>
          </a:p>
        </p:txBody>
      </p:sp>
      <p:sp>
        <p:nvSpPr>
          <p:cNvPr id="19" name="テキスト ボックス 1"/>
          <p:cNvSpPr txBox="1">
            <a:spLocks noChangeArrowheads="1"/>
          </p:cNvSpPr>
          <p:nvPr/>
        </p:nvSpPr>
        <p:spPr bwMode="auto">
          <a:xfrm>
            <a:off x="6479765" y="4216849"/>
            <a:ext cx="179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chemeClr val="accent2"/>
                </a:solidFill>
              </a:rPr>
              <a:t>光子フラックス</a:t>
            </a:r>
            <a:endParaRPr lang="en-US" altLang="ja-JP" sz="2000"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09550" y="-234950"/>
            <a:ext cx="8686800" cy="1143000"/>
          </a:xfrm>
        </p:spPr>
        <p:txBody>
          <a:bodyPr/>
          <a:lstStyle/>
          <a:p>
            <a:pPr eaLnBrk="1" hangingPunct="1"/>
            <a:r>
              <a:rPr lang="ja-JP" altLang="en-US" sz="4800">
                <a:latin typeface="Century Gothic" panose="020B0502020202020204" pitchFamily="34" charset="0"/>
              </a:rPr>
              <a:t>計算モードの選択</a:t>
            </a:r>
          </a:p>
        </p:txBody>
      </p:sp>
      <p:graphicFrame>
        <p:nvGraphicFramePr>
          <p:cNvPr id="19" name="表 18"/>
          <p:cNvGraphicFramePr>
            <a:graphicFrameLocks noGrp="1"/>
          </p:cNvGraphicFramePr>
          <p:nvPr/>
        </p:nvGraphicFramePr>
        <p:xfrm>
          <a:off x="603250" y="1127125"/>
          <a:ext cx="8228013" cy="5202240"/>
        </p:xfrm>
        <a:graphic>
          <a:graphicData uri="http://schemas.openxmlformats.org/drawingml/2006/table">
            <a:tbl>
              <a:tblPr firstRow="1" bandRow="1">
                <a:tableStyleId>{21E4AEA4-8DFA-4A89-87EB-49C32662AFE0}</a:tableStyleId>
              </a:tblPr>
              <a:tblGrid>
                <a:gridCol w="1152135">
                  <a:extLst>
                    <a:ext uri="{9D8B030D-6E8A-4147-A177-3AD203B41FA5}">
                      <a16:colId xmlns:a16="http://schemas.microsoft.com/office/drawing/2014/main" val="20000"/>
                    </a:ext>
                  </a:extLst>
                </a:gridCol>
                <a:gridCol w="7075878">
                  <a:extLst>
                    <a:ext uri="{9D8B030D-6E8A-4147-A177-3AD203B41FA5}">
                      <a16:colId xmlns:a16="http://schemas.microsoft.com/office/drawing/2014/main" val="20001"/>
                    </a:ext>
                  </a:extLst>
                </a:gridCol>
              </a:tblGrid>
              <a:tr h="433520">
                <a:tc>
                  <a:txBody>
                    <a:bodyPr/>
                    <a:lstStyle/>
                    <a:p>
                      <a:pPr algn="l"/>
                      <a:r>
                        <a:rPr kumimoji="1" lang="ja-JP" altLang="en-US" sz="2000" dirty="0"/>
                        <a:t>値</a:t>
                      </a:r>
                      <a:r>
                        <a:rPr kumimoji="1" lang="en-US" altLang="ja-JP" sz="2000" dirty="0"/>
                        <a:t>(D=0)</a:t>
                      </a:r>
                      <a:endParaRPr kumimoji="1" lang="ja-JP" altLang="en-US" sz="2000" dirty="0"/>
                    </a:p>
                  </a:txBody>
                  <a:tcPr marL="91467" marR="91467" marT="45713" marB="45713">
                    <a:lnR w="12700" cap="flat" cmpd="sng" algn="ctr">
                      <a:solidFill>
                        <a:schemeClr val="bg1"/>
                      </a:solidFill>
                      <a:prstDash val="solid"/>
                      <a:round/>
                      <a:headEnd type="none" w="med" len="med"/>
                      <a:tailEnd type="none" w="med" len="med"/>
                    </a:lnR>
                  </a:tcPr>
                </a:tc>
                <a:tc>
                  <a:txBody>
                    <a:bodyPr/>
                    <a:lstStyle/>
                    <a:p>
                      <a:pPr algn="l"/>
                      <a:r>
                        <a:rPr kumimoji="1" lang="ja-JP" altLang="en-US" sz="2000" dirty="0"/>
                        <a:t>説明</a:t>
                      </a:r>
                    </a:p>
                  </a:txBody>
                  <a:tcPr marL="91467" marR="91467" marT="45713" marB="4571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33520">
                <a:tc>
                  <a:txBody>
                    <a:bodyPr/>
                    <a:lstStyle/>
                    <a:p>
                      <a:pPr algn="ctr"/>
                      <a:r>
                        <a:rPr kumimoji="1" lang="en-US" altLang="ja-JP" sz="2000" baseline="0" dirty="0">
                          <a:solidFill>
                            <a:srgbClr val="FF0000"/>
                          </a:solidFill>
                        </a:rPr>
                        <a:t>0</a:t>
                      </a:r>
                      <a:endParaRPr kumimoji="1" lang="ja-JP" altLang="en-US" sz="2000" baseline="0" dirty="0">
                        <a:solidFill>
                          <a:srgbClr val="FF0000"/>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FF0000"/>
                          </a:solidFill>
                        </a:rPr>
                        <a:t>通常の粒子輸送計算</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433520">
                <a:tc>
                  <a:txBody>
                    <a:bodyPr/>
                    <a:lstStyle/>
                    <a:p>
                      <a:pPr algn="ctr"/>
                      <a:r>
                        <a:rPr kumimoji="1" lang="en-US" altLang="ja-JP" sz="2000" dirty="0"/>
                        <a:t>1</a:t>
                      </a:r>
                      <a:endParaRPr kumimoji="1" lang="ja-JP" altLang="en-US" sz="2000" dirty="0"/>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核反応計算（開発中）</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433520">
                <a:tc>
                  <a:txBody>
                    <a:bodyPr/>
                    <a:lstStyle/>
                    <a:p>
                      <a:pPr algn="ctr"/>
                      <a:r>
                        <a:rPr kumimoji="1" lang="en-US" altLang="ja-JP" sz="2000" dirty="0">
                          <a:solidFill>
                            <a:srgbClr val="00B050"/>
                          </a:solidFill>
                        </a:rPr>
                        <a:t>5</a:t>
                      </a:r>
                      <a:endParaRPr kumimoji="1" lang="ja-JP" altLang="en-US" sz="2000" dirty="0">
                        <a:solidFill>
                          <a:srgbClr val="00B050"/>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00B050"/>
                          </a:solidFill>
                        </a:rPr>
                        <a:t>全てを真空とした反応・電離のない粒子輸送計算</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3"/>
                  </a:ext>
                </a:extLst>
              </a:tr>
              <a:tr h="433520">
                <a:tc>
                  <a:txBody>
                    <a:bodyPr/>
                    <a:lstStyle/>
                    <a:p>
                      <a:pPr algn="ctr"/>
                      <a:r>
                        <a:rPr kumimoji="1" lang="en-US" altLang="ja-JP" sz="2000" dirty="0"/>
                        <a:t>6</a:t>
                      </a:r>
                      <a:endParaRPr kumimoji="1" lang="ja-JP" altLang="en-US" sz="2000" dirty="0"/>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[t-product]</a:t>
                      </a:r>
                      <a:r>
                        <a:rPr kumimoji="1" lang="ja-JP" altLang="en-US" sz="2000" dirty="0"/>
                        <a:t>による線源発生位置の確認</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4"/>
                  </a:ext>
                </a:extLst>
              </a:tr>
              <a:tr h="433520">
                <a:tc>
                  <a:txBody>
                    <a:bodyPr/>
                    <a:lstStyle/>
                    <a:p>
                      <a:pPr algn="ctr"/>
                      <a:r>
                        <a:rPr kumimoji="1" lang="en-US" altLang="ja-JP" sz="2000" dirty="0">
                          <a:solidFill>
                            <a:srgbClr val="0070C0"/>
                          </a:solidFill>
                        </a:rPr>
                        <a:t>7,8</a:t>
                      </a:r>
                      <a:endParaRPr kumimoji="1" lang="ja-JP" altLang="en-US" sz="2000" dirty="0">
                        <a:solidFill>
                          <a:srgbClr val="0070C0"/>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a:solidFill>
                            <a:srgbClr val="0070C0"/>
                          </a:solidFill>
                        </a:rPr>
                        <a:t>gshow</a:t>
                      </a:r>
                      <a:r>
                        <a:rPr kumimoji="1" lang="ja-JP" altLang="en-US" sz="2000" dirty="0">
                          <a:solidFill>
                            <a:srgbClr val="0070C0"/>
                          </a:solidFill>
                        </a:rPr>
                        <a:t>による</a:t>
                      </a:r>
                      <a:r>
                        <a:rPr kumimoji="1" lang="en-US" altLang="ja-JP" sz="2000" dirty="0">
                          <a:solidFill>
                            <a:srgbClr val="0070C0"/>
                          </a:solidFill>
                        </a:rPr>
                        <a:t>2</a:t>
                      </a:r>
                      <a:r>
                        <a:rPr kumimoji="1" lang="ja-JP" altLang="en-US" sz="2000" dirty="0">
                          <a:solidFill>
                            <a:srgbClr val="0070C0"/>
                          </a:solidFill>
                        </a:rPr>
                        <a:t>次元的体系確認（</a:t>
                      </a:r>
                      <a:r>
                        <a:rPr kumimoji="1" lang="en-US" altLang="ja-JP" sz="2000" dirty="0">
                          <a:solidFill>
                            <a:srgbClr val="0070C0"/>
                          </a:solidFill>
                        </a:rPr>
                        <a:t>7: [t-</a:t>
                      </a:r>
                      <a:r>
                        <a:rPr kumimoji="1" lang="en-US" altLang="ja-JP" sz="2000" dirty="0" err="1">
                          <a:solidFill>
                            <a:srgbClr val="0070C0"/>
                          </a:solidFill>
                        </a:rPr>
                        <a:t>gshow</a:t>
                      </a:r>
                      <a:r>
                        <a:rPr kumimoji="1" lang="en-US" altLang="ja-JP" sz="2000" dirty="0">
                          <a:solidFill>
                            <a:srgbClr val="0070C0"/>
                          </a:solidFill>
                        </a:rPr>
                        <a:t>], 8: </a:t>
                      </a:r>
                      <a:r>
                        <a:rPr kumimoji="1" lang="en-US" altLang="ja-JP" sz="2000" dirty="0" err="1">
                          <a:solidFill>
                            <a:srgbClr val="0070C0"/>
                          </a:solidFill>
                        </a:rPr>
                        <a:t>gshow</a:t>
                      </a:r>
                      <a:r>
                        <a:rPr kumimoji="1" lang="ja-JP" altLang="en-US" sz="2000" dirty="0">
                          <a:solidFill>
                            <a:srgbClr val="0070C0"/>
                          </a:solidFill>
                        </a:rPr>
                        <a:t>オプション）</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5"/>
                  </a:ext>
                </a:extLst>
              </a:tr>
              <a:tr h="433520">
                <a:tc>
                  <a:txBody>
                    <a:bodyPr/>
                    <a:lstStyle/>
                    <a:p>
                      <a:pPr algn="ctr"/>
                      <a:r>
                        <a:rPr kumimoji="1" lang="en-US" altLang="ja-JP" sz="2000" dirty="0">
                          <a:solidFill>
                            <a:srgbClr val="0070C0"/>
                          </a:solidFill>
                        </a:rPr>
                        <a:t>9,10</a:t>
                      </a:r>
                      <a:endParaRPr kumimoji="1" lang="ja-JP" altLang="en-US" sz="2000" dirty="0">
                        <a:solidFill>
                          <a:srgbClr val="0070C0"/>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a:solidFill>
                            <a:srgbClr val="0070C0"/>
                          </a:solidFill>
                        </a:rPr>
                        <a:t>rshow</a:t>
                      </a:r>
                      <a:r>
                        <a:rPr kumimoji="1" lang="ja-JP" altLang="en-US" sz="2000" dirty="0">
                          <a:solidFill>
                            <a:srgbClr val="0070C0"/>
                          </a:solidFill>
                        </a:rPr>
                        <a:t>による</a:t>
                      </a:r>
                      <a:r>
                        <a:rPr kumimoji="1" lang="en-US" altLang="ja-JP" sz="2000" dirty="0">
                          <a:solidFill>
                            <a:srgbClr val="0070C0"/>
                          </a:solidFill>
                        </a:rPr>
                        <a:t>2</a:t>
                      </a:r>
                      <a:r>
                        <a:rPr kumimoji="1" lang="ja-JP" altLang="en-US" sz="2000" dirty="0">
                          <a:solidFill>
                            <a:srgbClr val="0070C0"/>
                          </a:solidFill>
                        </a:rPr>
                        <a:t>次元的体系確認（</a:t>
                      </a:r>
                      <a:r>
                        <a:rPr kumimoji="1" lang="en-US" altLang="ja-JP" sz="2000" dirty="0">
                          <a:solidFill>
                            <a:srgbClr val="0070C0"/>
                          </a:solidFill>
                        </a:rPr>
                        <a:t>9: [t-</a:t>
                      </a:r>
                      <a:r>
                        <a:rPr kumimoji="1" lang="en-US" altLang="ja-JP" sz="2000" dirty="0" err="1">
                          <a:solidFill>
                            <a:srgbClr val="0070C0"/>
                          </a:solidFill>
                        </a:rPr>
                        <a:t>rshow</a:t>
                      </a:r>
                      <a:r>
                        <a:rPr kumimoji="1" lang="en-US" altLang="ja-JP" sz="2000" dirty="0">
                          <a:solidFill>
                            <a:srgbClr val="0070C0"/>
                          </a:solidFill>
                        </a:rPr>
                        <a:t>], 10: </a:t>
                      </a:r>
                      <a:r>
                        <a:rPr kumimoji="1" lang="en-US" altLang="ja-JP" sz="2000" dirty="0" err="1">
                          <a:solidFill>
                            <a:srgbClr val="0070C0"/>
                          </a:solidFill>
                        </a:rPr>
                        <a:t>rshow</a:t>
                      </a:r>
                      <a:r>
                        <a:rPr kumimoji="1" lang="ja-JP" altLang="en-US" sz="2000" dirty="0">
                          <a:solidFill>
                            <a:srgbClr val="0070C0"/>
                          </a:solidFill>
                        </a:rPr>
                        <a:t>オプション）</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6"/>
                  </a:ext>
                </a:extLst>
              </a:tr>
              <a:tr h="433520">
                <a:tc>
                  <a:txBody>
                    <a:bodyPr/>
                    <a:lstStyle/>
                    <a:p>
                      <a:pPr algn="ctr"/>
                      <a:r>
                        <a:rPr kumimoji="1" lang="en-US" altLang="ja-JP" sz="2000" dirty="0">
                          <a:solidFill>
                            <a:srgbClr val="0070C0"/>
                          </a:solidFill>
                        </a:rPr>
                        <a:t>11</a:t>
                      </a:r>
                      <a:endParaRPr kumimoji="1" lang="ja-JP" altLang="en-US" sz="2000" dirty="0">
                        <a:solidFill>
                          <a:srgbClr val="0070C0"/>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rgbClr val="0070C0"/>
                          </a:solidFill>
                        </a:rPr>
                        <a:t>[t-3dshow]</a:t>
                      </a:r>
                      <a:r>
                        <a:rPr kumimoji="1" lang="ja-JP" altLang="en-US" sz="2000" dirty="0">
                          <a:solidFill>
                            <a:srgbClr val="0070C0"/>
                          </a:solidFill>
                        </a:rPr>
                        <a:t>による</a:t>
                      </a:r>
                      <a:r>
                        <a:rPr kumimoji="1" lang="en-US" altLang="ja-JP" sz="2000" dirty="0">
                          <a:solidFill>
                            <a:srgbClr val="0070C0"/>
                          </a:solidFill>
                        </a:rPr>
                        <a:t>3</a:t>
                      </a:r>
                      <a:r>
                        <a:rPr kumimoji="1" lang="ja-JP" altLang="en-US" sz="2000" dirty="0">
                          <a:solidFill>
                            <a:srgbClr val="0070C0"/>
                          </a:solidFill>
                        </a:rPr>
                        <a:t>次元的体系確認</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7"/>
                  </a:ext>
                </a:extLst>
              </a:tr>
              <a:tr h="433520">
                <a:tc>
                  <a:txBody>
                    <a:bodyPr/>
                    <a:lstStyle/>
                    <a:p>
                      <a:pPr algn="ctr"/>
                      <a:r>
                        <a:rPr kumimoji="1" lang="en-US" altLang="ja-JP" sz="2000" dirty="0"/>
                        <a:t>12</a:t>
                      </a:r>
                      <a:endParaRPr kumimoji="1" lang="ja-JP" altLang="en-US" sz="2000" dirty="0"/>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a:t>dumpall</a:t>
                      </a:r>
                      <a:r>
                        <a:rPr kumimoji="1" lang="ja-JP" altLang="en-US" sz="2000" dirty="0"/>
                        <a:t>ファイルを用いた再計算</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8"/>
                  </a:ext>
                </a:extLst>
              </a:tr>
              <a:tr h="433520">
                <a:tc>
                  <a:txBody>
                    <a:bodyPr/>
                    <a:lstStyle/>
                    <a:p>
                      <a:pPr algn="ctr"/>
                      <a:r>
                        <a:rPr kumimoji="1" lang="en-US" altLang="ja-JP" sz="2000" dirty="0"/>
                        <a:t>13</a:t>
                      </a:r>
                      <a:endParaRPr kumimoji="1" lang="ja-JP" altLang="en-US" sz="2000" dirty="0"/>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タリー結果の統合機能（</a:t>
                      </a:r>
                      <a:r>
                        <a:rPr kumimoji="1" lang="en-US" altLang="ja-JP" sz="2000" dirty="0" err="1"/>
                        <a:t>sumtally</a:t>
                      </a:r>
                      <a:r>
                        <a:rPr kumimoji="1" lang="ja-JP" altLang="en-US" sz="2000" dirty="0"/>
                        <a:t>機能）</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9"/>
                  </a:ext>
                </a:extLst>
              </a:tr>
              <a:tr h="433520">
                <a:tc>
                  <a:txBody>
                    <a:bodyPr/>
                    <a:lstStyle/>
                    <a:p>
                      <a:pPr algn="ctr"/>
                      <a:r>
                        <a:rPr kumimoji="1" lang="en-US" altLang="ja-JP" sz="2000" dirty="0">
                          <a:solidFill>
                            <a:srgbClr val="7030A0"/>
                          </a:solidFill>
                        </a:rPr>
                        <a:t>14</a:t>
                      </a:r>
                      <a:endParaRPr kumimoji="1" lang="ja-JP" altLang="en-US" sz="2000" dirty="0">
                        <a:solidFill>
                          <a:srgbClr val="7030A0"/>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7030A0"/>
                          </a:solidFill>
                        </a:rPr>
                        <a:t>体積自動計算機能</a:t>
                      </a: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10"/>
                  </a:ext>
                </a:extLst>
              </a:tr>
              <a:tr h="433520">
                <a:tc>
                  <a:txBody>
                    <a:bodyPr/>
                    <a:lstStyle/>
                    <a:p>
                      <a:pPr algn="ctr"/>
                      <a:r>
                        <a:rPr kumimoji="1" lang="en-US" altLang="ja-JP" sz="2000" dirty="0">
                          <a:solidFill>
                            <a:schemeClr val="tx1"/>
                          </a:solidFill>
                        </a:rPr>
                        <a:t>15</a:t>
                      </a:r>
                      <a:endParaRPr kumimoji="1" lang="ja-JP" altLang="en-US" sz="2000" dirty="0">
                        <a:solidFill>
                          <a:schemeClr val="tx1"/>
                        </a:solidFill>
                      </a:endParaRPr>
                    </a:p>
                  </a:txBody>
                  <a:tcPr marL="91467" marR="91467" marT="45713" marB="45713">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a:solidFill>
                            <a:schemeClr val="tx1"/>
                          </a:solidFill>
                          <a:latin typeface="+mn-lt"/>
                          <a:ea typeface="+mn-ea"/>
                          <a:cs typeface="+mn-cs"/>
                        </a:rPr>
                        <a:t>[t-</a:t>
                      </a:r>
                      <a:r>
                        <a:rPr kumimoji="1" lang="en-US" altLang="ja-JP" sz="1800" b="0" i="0" u="none" strike="noStrike" kern="1200" baseline="0" dirty="0" err="1">
                          <a:solidFill>
                            <a:schemeClr val="tx1"/>
                          </a:solidFill>
                          <a:latin typeface="+mn-lt"/>
                          <a:ea typeface="+mn-ea"/>
                          <a:cs typeface="+mn-cs"/>
                        </a:rPr>
                        <a:t>wwbg</a:t>
                      </a:r>
                      <a:r>
                        <a:rPr kumimoji="1" lang="en-US" altLang="ja-JP" sz="1800" b="0" i="0" u="none" strike="noStrike" kern="1200" baseline="0" dirty="0">
                          <a:solidFill>
                            <a:schemeClr val="tx1"/>
                          </a:solidFill>
                          <a:latin typeface="+mn-lt"/>
                          <a:ea typeface="+mn-ea"/>
                          <a:cs typeface="+mn-cs"/>
                        </a:rPr>
                        <a:t>] </a:t>
                      </a:r>
                      <a:r>
                        <a:rPr kumimoji="1" lang="ja-JP" altLang="en-US" sz="1800" b="0" i="0" u="none" strike="noStrike" kern="1200" baseline="0" dirty="0">
                          <a:solidFill>
                            <a:schemeClr val="tx1"/>
                          </a:solidFill>
                          <a:latin typeface="+mn-lt"/>
                          <a:ea typeface="+mn-ea"/>
                          <a:cs typeface="+mn-cs"/>
                        </a:rPr>
                        <a:t>タリーの実行（分散低減法に関連）</a:t>
                      </a:r>
                      <a:endParaRPr kumimoji="1" lang="ja-JP" altLang="en-US" sz="2000" dirty="0">
                        <a:solidFill>
                          <a:schemeClr val="tx1"/>
                        </a:solidFill>
                      </a:endParaRPr>
                    </a:p>
                  </a:txBody>
                  <a:tcPr marL="91467" marR="91467" marT="45713" marB="45713">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11"/>
                  </a:ext>
                </a:extLst>
              </a:tr>
            </a:tbl>
          </a:graphicData>
        </a:graphic>
      </p:graphicFrame>
      <p:sp>
        <p:nvSpPr>
          <p:cNvPr id="84015" name="テキスト ボックス 1"/>
          <p:cNvSpPr txBox="1">
            <a:spLocks noChangeArrowheads="1"/>
          </p:cNvSpPr>
          <p:nvPr/>
        </p:nvSpPr>
        <p:spPr bwMode="auto">
          <a:xfrm>
            <a:off x="487363" y="65881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[parameters]</a:t>
            </a:r>
            <a:r>
              <a:rPr lang="ja-JP" altLang="en-US" sz="2400"/>
              <a:t>セクションの</a:t>
            </a:r>
            <a:r>
              <a:rPr lang="en-US" altLang="ja-JP" sz="2400"/>
              <a:t>icntl</a:t>
            </a:r>
            <a:r>
              <a:rPr lang="ja-JP" altLang="en-US" sz="2400"/>
              <a:t>で</a:t>
            </a:r>
            <a:r>
              <a:rPr lang="en-US" altLang="ja-JP" sz="2400"/>
              <a:t>PHITS</a:t>
            </a:r>
            <a:r>
              <a:rPr lang="ja-JP" altLang="en-US" sz="2400"/>
              <a:t>の計算モードを変更する。</a:t>
            </a:r>
          </a:p>
        </p:txBody>
      </p:sp>
      <p:sp>
        <p:nvSpPr>
          <p:cNvPr id="84016" name="テキスト ボックス 14"/>
          <p:cNvSpPr txBox="1">
            <a:spLocks noChangeArrowheads="1"/>
          </p:cNvSpPr>
          <p:nvPr/>
        </p:nvSpPr>
        <p:spPr bwMode="auto">
          <a:xfrm>
            <a:off x="165100" y="1485900"/>
            <a:ext cx="719138" cy="646113"/>
          </a:xfrm>
          <a:prstGeom prst="rect">
            <a:avLst/>
          </a:prstGeom>
          <a:solidFill>
            <a:schemeClr val="bg1"/>
          </a:solidFill>
          <a:ln w="2540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rPr>
              <a:t>基本設定</a:t>
            </a:r>
          </a:p>
        </p:txBody>
      </p:sp>
      <p:sp>
        <p:nvSpPr>
          <p:cNvPr id="84017" name="テキスト ボックス 33"/>
          <p:cNvSpPr txBox="1">
            <a:spLocks noChangeArrowheads="1"/>
          </p:cNvSpPr>
          <p:nvPr/>
        </p:nvSpPr>
        <p:spPr bwMode="auto">
          <a:xfrm>
            <a:off x="165100" y="3646488"/>
            <a:ext cx="652463" cy="646112"/>
          </a:xfrm>
          <a:prstGeom prst="rect">
            <a:avLst/>
          </a:prstGeom>
          <a:solidFill>
            <a:schemeClr val="bg1"/>
          </a:solidFill>
          <a:ln w="25400">
            <a:solidFill>
              <a:srgbClr val="0070C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体系確認</a:t>
            </a:r>
          </a:p>
        </p:txBody>
      </p:sp>
      <p:sp>
        <p:nvSpPr>
          <p:cNvPr id="84018" name="テキスト ボックス 32"/>
          <p:cNvSpPr txBox="1">
            <a:spLocks noChangeArrowheads="1"/>
          </p:cNvSpPr>
          <p:nvPr/>
        </p:nvSpPr>
        <p:spPr bwMode="auto">
          <a:xfrm>
            <a:off x="165100" y="5338763"/>
            <a:ext cx="684213" cy="646112"/>
          </a:xfrm>
          <a:prstGeom prst="rect">
            <a:avLst/>
          </a:prstGeom>
          <a:solidFill>
            <a:schemeClr val="bg1"/>
          </a:solidFill>
          <a:ln w="25400">
            <a:solidFill>
              <a:srgbClr val="7030A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rPr>
              <a:t>体積計算</a:t>
            </a:r>
          </a:p>
        </p:txBody>
      </p:sp>
      <p:sp>
        <p:nvSpPr>
          <p:cNvPr id="14384" name="テキスト ボックス 11"/>
          <p:cNvSpPr txBox="1">
            <a:spLocks noChangeArrowheads="1"/>
          </p:cNvSpPr>
          <p:nvPr/>
        </p:nvSpPr>
        <p:spPr bwMode="auto">
          <a:xfrm>
            <a:off x="6103938" y="4183063"/>
            <a:ext cx="2540000" cy="1477962"/>
          </a:xfrm>
          <a:prstGeom prst="rect">
            <a:avLst/>
          </a:prstGeom>
          <a:solidFill>
            <a:schemeClr val="bg1"/>
          </a:solidFill>
          <a:ln w="25400">
            <a:solidFill>
              <a:srgbClr val="00B0F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まずは、基礎実習</a:t>
            </a:r>
            <a:r>
              <a:rPr lang="en-US" altLang="ja-JP" sz="1800">
                <a:solidFill>
                  <a:srgbClr val="000000"/>
                </a:solidFill>
              </a:rPr>
              <a:t>(II)</a:t>
            </a:r>
            <a:r>
              <a:rPr lang="ja-JP" altLang="en-US" sz="1800">
                <a:solidFill>
                  <a:srgbClr val="000000"/>
                </a:solidFill>
              </a:rPr>
              <a:t>で行ったジオメトリを確認するタリーを用いて、サンプルインプットの体系を確認してみましょう。</a:t>
            </a:r>
          </a:p>
        </p:txBody>
      </p:sp>
      <p:sp>
        <p:nvSpPr>
          <p:cNvPr id="84020" name="テキスト ボックス 11"/>
          <p:cNvSpPr txBox="1">
            <a:spLocks noChangeArrowheads="1"/>
          </p:cNvSpPr>
          <p:nvPr/>
        </p:nvSpPr>
        <p:spPr bwMode="auto">
          <a:xfrm>
            <a:off x="153988" y="2311400"/>
            <a:ext cx="684212" cy="646113"/>
          </a:xfrm>
          <a:prstGeom prst="rect">
            <a:avLst/>
          </a:prstGeom>
          <a:solidFill>
            <a:schemeClr val="bg1"/>
          </a:solidFill>
          <a:ln w="2540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rPr>
              <a:t>反応なし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84"/>
                                        </p:tgtEl>
                                        <p:attrNameLst>
                                          <p:attrName>style.visibility</p:attrName>
                                        </p:attrNameLst>
                                      </p:cBhvr>
                                      <p:to>
                                        <p:strVal val="visible"/>
                                      </p:to>
                                    </p:set>
                                    <p:anim calcmode="lin" valueType="num">
                                      <p:cBhvr additive="base">
                                        <p:cTn id="7" dur="500" fill="hold"/>
                                        <p:tgtEl>
                                          <p:spTgt spid="14384"/>
                                        </p:tgtEl>
                                        <p:attrNameLst>
                                          <p:attrName>ppt_x</p:attrName>
                                        </p:attrNameLst>
                                      </p:cBhvr>
                                      <p:tavLst>
                                        <p:tav tm="0">
                                          <p:val>
                                            <p:strVal val="#ppt_x"/>
                                          </p:val>
                                        </p:tav>
                                        <p:tav tm="100000">
                                          <p:val>
                                            <p:strVal val="#ppt_x"/>
                                          </p:val>
                                        </p:tav>
                                      </p:tavLst>
                                    </p:anim>
                                    <p:anim calcmode="lin" valueType="num">
                                      <p:cBhvr additive="base">
                                        <p:cTn id="8" dur="500" fill="hold"/>
                                        <p:tgtEl>
                                          <p:spTgt spid="14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144390"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solidFill>
                  <a:srgbClr val="FF0000"/>
                </a:solidFill>
                <a:latin typeface="Arial" panose="020B0604020202020204" pitchFamily="34" charset="0"/>
                <a:cs typeface="Arial" panose="020B0604020202020204" pitchFamily="34" charset="0"/>
              </a:rPr>
              <a:t>物理モデルの選択</a:t>
            </a:r>
            <a:endParaRPr lang="en-US" altLang="ja-JP" sz="2400">
              <a:solidFill>
                <a:srgbClr val="FF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まとめ</a:t>
            </a:r>
            <a:endParaRPr lang="en-US" altLang="ja-JP" sz="280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257175" y="-9525"/>
            <a:ext cx="8686800" cy="954088"/>
          </a:xfrm>
        </p:spPr>
        <p:txBody>
          <a:bodyPr/>
          <a:lstStyle/>
          <a:p>
            <a:pPr eaLnBrk="1" hangingPunct="1"/>
            <a:r>
              <a:rPr lang="ja-JP" altLang="en-US" sz="4000">
                <a:latin typeface="Century Gothic" panose="020B0502020202020204" pitchFamily="34" charset="0"/>
              </a:rPr>
              <a:t>荷電粒子のビームライン設計オプション</a:t>
            </a:r>
          </a:p>
        </p:txBody>
      </p:sp>
      <p:sp>
        <p:nvSpPr>
          <p:cNvPr id="146439" name="テキスト ボックス 23"/>
          <p:cNvSpPr txBox="1">
            <a:spLocks noChangeArrowheads="1"/>
          </p:cNvSpPr>
          <p:nvPr/>
        </p:nvSpPr>
        <p:spPr bwMode="auto">
          <a:xfrm>
            <a:off x="741363" y="860698"/>
            <a:ext cx="77716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err="1">
                <a:solidFill>
                  <a:srgbClr val="FF0000"/>
                </a:solidFill>
              </a:rPr>
              <a:t>nspred</a:t>
            </a:r>
            <a:r>
              <a:rPr lang="en-US" altLang="ja-JP" sz="2400" dirty="0">
                <a:solidFill>
                  <a:srgbClr val="FF0000"/>
                </a:solidFill>
              </a:rPr>
              <a:t> &amp; </a:t>
            </a:r>
            <a:r>
              <a:rPr lang="en-US" altLang="ja-JP" sz="2400" dirty="0" err="1">
                <a:solidFill>
                  <a:srgbClr val="FF0000"/>
                </a:solidFill>
              </a:rPr>
              <a:t>nedisp</a:t>
            </a:r>
            <a:r>
              <a:rPr lang="en-US" altLang="ja-JP" sz="2400" dirty="0">
                <a:solidFill>
                  <a:srgbClr val="000000"/>
                </a:solidFill>
              </a:rPr>
              <a:t>: </a:t>
            </a:r>
            <a:r>
              <a:rPr lang="ja-JP" altLang="en-US" sz="2400" dirty="0">
                <a:solidFill>
                  <a:srgbClr val="000000"/>
                </a:solidFill>
              </a:rPr>
              <a:t>荷電粒子の物質中での角度・エネルギー分散を考慮するためのオプション。加速器ビームのビームライン設計の際，不可欠となる。</a:t>
            </a:r>
            <a:r>
              <a:rPr lang="fr-FR" altLang="ja-JP" sz="2400" dirty="0">
                <a:solidFill>
                  <a:srgbClr val="000000"/>
                </a:solidFill>
              </a:rPr>
              <a:t>[Parameters]</a:t>
            </a:r>
            <a:r>
              <a:rPr lang="ja-JP" altLang="en-US" sz="2400" dirty="0">
                <a:solidFill>
                  <a:srgbClr val="000000"/>
                </a:solidFill>
              </a:rPr>
              <a:t>セクションに入力</a:t>
            </a:r>
          </a:p>
        </p:txBody>
      </p:sp>
      <p:sp>
        <p:nvSpPr>
          <p:cNvPr id="146440" name="テキスト ボックス 12"/>
          <p:cNvSpPr txBox="1">
            <a:spLocks noChangeArrowheads="1"/>
          </p:cNvSpPr>
          <p:nvPr/>
        </p:nvSpPr>
        <p:spPr bwMode="auto">
          <a:xfrm>
            <a:off x="841837" y="2060848"/>
            <a:ext cx="742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dirty="0">
                <a:solidFill>
                  <a:srgbClr val="FF0000"/>
                </a:solidFill>
                <a:latin typeface="ＭＳ Ｐゴシック" panose="020B0600070205080204" pitchFamily="50" charset="-128"/>
              </a:rPr>
              <a:t>ビームライン設計時の奨励値は </a:t>
            </a:r>
            <a:r>
              <a:rPr lang="en-US" altLang="ja-JP" sz="2400" dirty="0" err="1">
                <a:solidFill>
                  <a:srgbClr val="FF0000"/>
                </a:solidFill>
                <a:latin typeface="ＭＳ Ｐゴシック" panose="020B0600070205080204" pitchFamily="50" charset="-128"/>
              </a:rPr>
              <a:t>nspred</a:t>
            </a:r>
            <a:r>
              <a:rPr lang="en-US" altLang="ja-JP" sz="2400" dirty="0">
                <a:solidFill>
                  <a:srgbClr val="FF0000"/>
                </a:solidFill>
                <a:latin typeface="ＭＳ Ｐゴシック" panose="020B0600070205080204" pitchFamily="50" charset="-128"/>
              </a:rPr>
              <a:t> = 2 &amp; </a:t>
            </a:r>
            <a:r>
              <a:rPr lang="en-US" altLang="ja-JP" sz="2400" dirty="0" err="1">
                <a:solidFill>
                  <a:srgbClr val="FF0000"/>
                </a:solidFill>
                <a:latin typeface="ＭＳ Ｐゴシック" panose="020B0600070205080204" pitchFamily="50" charset="-128"/>
              </a:rPr>
              <a:t>nedisp</a:t>
            </a:r>
            <a:r>
              <a:rPr lang="en-US" altLang="ja-JP" sz="2400" dirty="0">
                <a:solidFill>
                  <a:srgbClr val="FF0000"/>
                </a:solidFill>
                <a:latin typeface="ＭＳ Ｐゴシック" panose="020B0600070205080204" pitchFamily="50" charset="-128"/>
              </a:rPr>
              <a:t> = 1</a:t>
            </a:r>
          </a:p>
          <a:p>
            <a:pPr>
              <a:spcBef>
                <a:spcPct val="0"/>
              </a:spcBef>
              <a:buFontTx/>
              <a:buNone/>
            </a:pPr>
            <a:r>
              <a:rPr lang="ja-JP" altLang="en-US" sz="2400" dirty="0">
                <a:latin typeface="ＭＳ Ｐゴシック" panose="020B0600070205080204" pitchFamily="50" charset="-128"/>
              </a:rPr>
              <a:t>（初期設定では共に</a:t>
            </a:r>
            <a:r>
              <a:rPr lang="en-US" altLang="ja-JP" sz="2400" dirty="0">
                <a:latin typeface="ＭＳ Ｐゴシック" panose="020B0600070205080204" pitchFamily="50" charset="-128"/>
              </a:rPr>
              <a:t>0</a:t>
            </a:r>
            <a:r>
              <a:rPr lang="ja-JP" altLang="en-US" sz="2400" dirty="0">
                <a:latin typeface="ＭＳ Ｐゴシック" panose="020B0600070205080204" pitchFamily="50" charset="-128"/>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3" t="2270" r="5357" b="1910"/>
          <a:stretch/>
        </p:blipFill>
        <p:spPr bwMode="auto">
          <a:xfrm>
            <a:off x="2627784" y="2845370"/>
            <a:ext cx="3168352" cy="309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0746" y="5897355"/>
            <a:ext cx="8615363" cy="369332"/>
          </a:xfrm>
          <a:prstGeom prst="rect">
            <a:avLst/>
          </a:prstGeom>
          <a:noFill/>
        </p:spPr>
        <p:txBody>
          <a:bodyPr wrap="square" rtlCol="0">
            <a:spAutoFit/>
          </a:bodyPr>
          <a:lstStyle/>
          <a:p>
            <a:r>
              <a:rPr kumimoji="0" lang="en-US" altLang="ja-JP" dirty="0">
                <a:solidFill>
                  <a:srgbClr val="000000"/>
                </a:solidFill>
                <a:latin typeface="Arial" panose="020B0604020202020204" pitchFamily="34" charset="0"/>
              </a:rPr>
              <a:t>200MeV/u</a:t>
            </a:r>
            <a:r>
              <a:rPr kumimoji="0" lang="ja-JP" altLang="en-US" dirty="0">
                <a:solidFill>
                  <a:srgbClr val="000000"/>
                </a:solidFill>
                <a:latin typeface="Arial" panose="020B0604020202020204" pitchFamily="34" charset="0"/>
              </a:rPr>
              <a:t>炭素線を水に照射した際の</a:t>
            </a:r>
            <a:r>
              <a:rPr kumimoji="1" lang="ja-JP" altLang="en-US" dirty="0"/>
              <a:t>吸収線量の深さ分布（ブラックピーク付近を拡大）</a:t>
            </a:r>
          </a:p>
        </p:txBody>
      </p:sp>
    </p:spTree>
    <p:extLst>
      <p:ext uri="{BB962C8B-B14F-4D97-AF65-F5344CB8AC3E}">
        <p14:creationId xmlns:p14="http://schemas.microsoft.com/office/powerpoint/2010/main" val="4214626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28600" y="44450"/>
            <a:ext cx="8686800" cy="1143000"/>
          </a:xfrm>
        </p:spPr>
        <p:txBody>
          <a:bodyPr/>
          <a:lstStyle/>
          <a:p>
            <a:pPr eaLnBrk="1" hangingPunct="1"/>
            <a:r>
              <a:rPr lang="ja-JP" altLang="en-US" sz="4800">
                <a:latin typeface="Century Gothic" panose="020B0502020202020204" pitchFamily="34" charset="0"/>
              </a:rPr>
              <a:t>核反応モデルの変更</a:t>
            </a:r>
          </a:p>
        </p:txBody>
      </p:sp>
      <p:sp>
        <p:nvSpPr>
          <p:cNvPr id="147462" name="Rectangle 1039"/>
          <p:cNvSpPr>
            <a:spLocks noChangeArrowheads="1"/>
          </p:cNvSpPr>
          <p:nvPr/>
        </p:nvSpPr>
        <p:spPr bwMode="auto">
          <a:xfrm>
            <a:off x="755650" y="1196975"/>
            <a:ext cx="7488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PHITS</a:t>
            </a:r>
            <a:r>
              <a:rPr lang="ja-JP" altLang="en-US" sz="2400">
                <a:solidFill>
                  <a:srgbClr val="000000"/>
                </a:solidFill>
              </a:rPr>
              <a:t>には、</a:t>
            </a:r>
            <a:r>
              <a:rPr lang="en-US" altLang="ja-JP" sz="2400">
                <a:solidFill>
                  <a:srgbClr val="000000"/>
                </a:solidFill>
              </a:rPr>
              <a:t>Bertini, JAM, JQMD, INCL, INC-ELF</a:t>
            </a:r>
            <a:r>
              <a:rPr lang="ja-JP" altLang="en-US" sz="2400">
                <a:solidFill>
                  <a:srgbClr val="000000"/>
                </a:solidFill>
              </a:rPr>
              <a:t>という核反応モデルがあり、状況に応じてユーザーが使い分けることができます。</a:t>
            </a:r>
            <a:endParaRPr lang="ja-JP" altLang="en-US" sz="2400">
              <a:solidFill>
                <a:srgbClr val="000000"/>
              </a:solidFill>
              <a:latin typeface="Arial" panose="020B0604020202020204" pitchFamily="34" charset="0"/>
            </a:endParaRPr>
          </a:p>
        </p:txBody>
      </p:sp>
      <p:graphicFrame>
        <p:nvGraphicFramePr>
          <p:cNvPr id="3" name="表 2"/>
          <p:cNvGraphicFramePr>
            <a:graphicFrameLocks noGrp="1"/>
          </p:cNvGraphicFramePr>
          <p:nvPr/>
        </p:nvGraphicFramePr>
        <p:xfrm>
          <a:off x="465138" y="2432050"/>
          <a:ext cx="8188325" cy="3500439"/>
        </p:xfrm>
        <a:graphic>
          <a:graphicData uri="http://schemas.openxmlformats.org/drawingml/2006/table">
            <a:tbl>
              <a:tblPr firstRow="1" bandRow="1">
                <a:tableStyleId>{8A107856-5554-42FB-B03E-39F5DBC370BA}</a:tableStyleId>
              </a:tblPr>
              <a:tblGrid>
                <a:gridCol w="1547572">
                  <a:extLst>
                    <a:ext uri="{9D8B030D-6E8A-4147-A177-3AD203B41FA5}">
                      <a16:colId xmlns:a16="http://schemas.microsoft.com/office/drawing/2014/main" val="20000"/>
                    </a:ext>
                  </a:extLst>
                </a:gridCol>
                <a:gridCol w="1934465">
                  <a:extLst>
                    <a:ext uri="{9D8B030D-6E8A-4147-A177-3AD203B41FA5}">
                      <a16:colId xmlns:a16="http://schemas.microsoft.com/office/drawing/2014/main" val="20001"/>
                    </a:ext>
                  </a:extLst>
                </a:gridCol>
                <a:gridCol w="4706288">
                  <a:extLst>
                    <a:ext uri="{9D8B030D-6E8A-4147-A177-3AD203B41FA5}">
                      <a16:colId xmlns:a16="http://schemas.microsoft.com/office/drawing/2014/main" val="20002"/>
                    </a:ext>
                  </a:extLst>
                </a:gridCol>
              </a:tblGrid>
              <a:tr h="365793">
                <a:tc>
                  <a:txBody>
                    <a:bodyPr/>
                    <a:lstStyle/>
                    <a:p>
                      <a:pPr algn="ctr"/>
                      <a:r>
                        <a:rPr kumimoji="1" lang="en-US" altLang="ja-JP" sz="1800" b="0" dirty="0" err="1"/>
                        <a:t>inclg</a:t>
                      </a:r>
                      <a:endParaRPr kumimoji="1" lang="ja-JP" altLang="en-US" sz="1800" b="0" dirty="0"/>
                    </a:p>
                  </a:txBody>
                  <a:tcPr marL="91433" marR="91433" marT="45724" marB="45724">
                    <a:solidFill>
                      <a:schemeClr val="accent2">
                        <a:lumMod val="20000"/>
                        <a:lumOff val="80000"/>
                      </a:schemeClr>
                    </a:solidFill>
                  </a:tcPr>
                </a:tc>
                <a:tc>
                  <a:txBody>
                    <a:bodyPr/>
                    <a:lstStyle/>
                    <a:p>
                      <a:pPr algn="ctr"/>
                      <a:r>
                        <a:rPr kumimoji="1" lang="en-US" altLang="ja-JP" sz="1800" b="0" dirty="0"/>
                        <a:t>(D=1)</a:t>
                      </a:r>
                      <a:endParaRPr kumimoji="1" lang="ja-JP" altLang="en-US" sz="1800" b="0" dirty="0"/>
                    </a:p>
                  </a:txBody>
                  <a:tcPr marL="91433" marR="91433" marT="45724" marB="45724">
                    <a:solidFill>
                      <a:schemeClr val="bg2">
                        <a:lumMod val="20000"/>
                        <a:lumOff val="80000"/>
                      </a:schemeClr>
                    </a:solidFill>
                  </a:tcPr>
                </a:tc>
                <a:tc>
                  <a:txBody>
                    <a:bodyPr/>
                    <a:lstStyle/>
                    <a:p>
                      <a:r>
                        <a:rPr kumimoji="1" lang="en-US" altLang="ja-JP" sz="1800" b="0" dirty="0"/>
                        <a:t>INCL</a:t>
                      </a:r>
                      <a:r>
                        <a:rPr kumimoji="1" lang="ja-JP" altLang="en-US" sz="1800" b="0" dirty="0"/>
                        <a:t>を使用する場合の切り替えオプション</a:t>
                      </a:r>
                    </a:p>
                  </a:txBody>
                  <a:tcPr marL="91433" marR="91433" marT="45724" marB="45724">
                    <a:solidFill>
                      <a:schemeClr val="accent3"/>
                    </a:solidFill>
                  </a:tcPr>
                </a:tc>
                <a:extLst>
                  <a:ext uri="{0D108BD9-81ED-4DB2-BD59-A6C34878D82A}">
                    <a16:rowId xmlns:a16="http://schemas.microsoft.com/office/drawing/2014/main" val="10000"/>
                  </a:ext>
                </a:extLst>
              </a:tr>
              <a:tr h="370874">
                <a:tc>
                  <a:txBody>
                    <a:bodyPr/>
                    <a:lstStyle/>
                    <a:p>
                      <a:pPr algn="ctr"/>
                      <a:r>
                        <a:rPr kumimoji="1" lang="en-US" altLang="ja-JP" sz="1800" b="0" dirty="0" err="1"/>
                        <a:t>ejamnu</a:t>
                      </a:r>
                      <a:endParaRPr kumimoji="1" lang="ja-JP" altLang="en-US" sz="1800" b="0" dirty="0"/>
                    </a:p>
                  </a:txBody>
                  <a:tcPr marL="91433" marR="91433" marT="45724" marB="45724">
                    <a:solidFill>
                      <a:schemeClr val="accent2">
                        <a:lumMod val="20000"/>
                        <a:lumOff val="80000"/>
                      </a:schemeClr>
                    </a:solidFill>
                  </a:tcPr>
                </a:tc>
                <a:tc>
                  <a:txBody>
                    <a:bodyPr/>
                    <a:lstStyle/>
                    <a:p>
                      <a:pPr algn="ctr"/>
                      <a:r>
                        <a:rPr kumimoji="1" lang="en-US" altLang="ja-JP" sz="1800" b="0" dirty="0"/>
                        <a:t>(D=20.)</a:t>
                      </a:r>
                      <a:endParaRPr kumimoji="1" lang="ja-JP" altLang="en-US" sz="1800" b="0" dirty="0"/>
                    </a:p>
                  </a:txBody>
                  <a:tcPr marL="91433" marR="91433" marT="45724" marB="45724">
                    <a:solidFill>
                      <a:schemeClr val="bg2">
                        <a:lumMod val="20000"/>
                        <a:lumOff val="80000"/>
                      </a:schemeClr>
                    </a:solidFill>
                  </a:tcPr>
                </a:tc>
                <a:tc>
                  <a:txBody>
                    <a:bodyPr/>
                    <a:lstStyle/>
                    <a:p>
                      <a:r>
                        <a:rPr kumimoji="1" lang="en-US" altLang="ja-JP" sz="1800" b="0" dirty="0"/>
                        <a:t>JAM</a:t>
                      </a:r>
                      <a:r>
                        <a:rPr kumimoji="1" lang="ja-JP" altLang="en-US" sz="1800" b="0" dirty="0" err="1"/>
                        <a:t>への</a:t>
                      </a:r>
                      <a:r>
                        <a:rPr kumimoji="1" lang="ja-JP" altLang="en-US" sz="1800" b="0" dirty="0"/>
                        <a:t>切り替えエネルギー</a:t>
                      </a:r>
                      <a:r>
                        <a:rPr kumimoji="1" lang="en-US" altLang="ja-JP" sz="1800" b="0" dirty="0"/>
                        <a:t>(MeV)</a:t>
                      </a:r>
                      <a:endParaRPr kumimoji="1" lang="ja-JP" altLang="en-US" sz="1800" b="0" dirty="0"/>
                    </a:p>
                  </a:txBody>
                  <a:tcPr marL="91433" marR="91433" marT="45724" marB="45724">
                    <a:solidFill>
                      <a:schemeClr val="accent3"/>
                    </a:solidFill>
                  </a:tcPr>
                </a:tc>
                <a:extLst>
                  <a:ext uri="{0D108BD9-81ED-4DB2-BD59-A6C34878D82A}">
                    <a16:rowId xmlns:a16="http://schemas.microsoft.com/office/drawing/2014/main" val="10001"/>
                  </a:ext>
                </a:extLst>
              </a:tr>
              <a:tr h="640138">
                <a:tc>
                  <a:txBody>
                    <a:bodyPr/>
                    <a:lstStyle/>
                    <a:p>
                      <a:pPr algn="ctr"/>
                      <a:r>
                        <a:rPr kumimoji="1" lang="en-US" altLang="ja-JP" sz="1800" b="0" dirty="0" err="1"/>
                        <a:t>ejampi</a:t>
                      </a:r>
                      <a:endParaRPr kumimoji="1" lang="ja-JP" altLang="en-US" sz="1800" b="0" dirty="0"/>
                    </a:p>
                  </a:txBody>
                  <a:tcPr marL="91433" marR="91433" marT="45724" marB="45724">
                    <a:solidFill>
                      <a:schemeClr val="accent2">
                        <a:lumMod val="20000"/>
                        <a:lumOff val="80000"/>
                      </a:schemeClr>
                    </a:solidFill>
                  </a:tcPr>
                </a:tc>
                <a:tc>
                  <a:txBody>
                    <a:bodyPr/>
                    <a:lstStyle/>
                    <a:p>
                      <a:pPr algn="ctr"/>
                      <a:r>
                        <a:rPr kumimoji="1" lang="en-US" altLang="ja-JP" sz="1800" b="0" dirty="0"/>
                        <a:t>(D=20.)</a:t>
                      </a:r>
                      <a:endParaRPr kumimoji="1" lang="ja-JP" altLang="en-US" sz="1800" b="0" dirty="0"/>
                    </a:p>
                  </a:txBody>
                  <a:tcPr marL="91433" marR="91433" marT="45724" marB="45724">
                    <a:solidFill>
                      <a:schemeClr val="bg2">
                        <a:lumMod val="20000"/>
                        <a:lumOff val="80000"/>
                      </a:schemeClr>
                    </a:solidFill>
                  </a:tcPr>
                </a:tc>
                <a:tc>
                  <a:txBody>
                    <a:bodyPr/>
                    <a:lstStyle/>
                    <a:p>
                      <a:r>
                        <a:rPr kumimoji="1" lang="ja-JP" altLang="en-US" sz="1800" b="0" dirty="0"/>
                        <a:t>パイオン入射反応の</a:t>
                      </a:r>
                      <a:r>
                        <a:rPr kumimoji="1" lang="en-US" altLang="ja-JP" sz="1800" b="0" dirty="0"/>
                        <a:t>JAM</a:t>
                      </a:r>
                      <a:r>
                        <a:rPr kumimoji="1" lang="ja-JP" altLang="en-US" sz="1800" b="0" dirty="0" err="1"/>
                        <a:t>への</a:t>
                      </a:r>
                      <a:r>
                        <a:rPr kumimoji="1" lang="ja-JP" altLang="en-US" sz="1800" b="0" dirty="0"/>
                        <a:t>切り替えエネルギー </a:t>
                      </a:r>
                      <a:r>
                        <a:rPr kumimoji="1" lang="en-US" altLang="ja-JP" sz="1800" b="0" dirty="0"/>
                        <a:t>(MeV)</a:t>
                      </a:r>
                      <a:endParaRPr kumimoji="1" lang="ja-JP" altLang="en-US" sz="1800" b="0" dirty="0"/>
                    </a:p>
                  </a:txBody>
                  <a:tcPr marL="91433" marR="91433" marT="45724" marB="45724">
                    <a:solidFill>
                      <a:schemeClr val="accent3"/>
                    </a:solidFill>
                  </a:tcPr>
                </a:tc>
                <a:extLst>
                  <a:ext uri="{0D108BD9-81ED-4DB2-BD59-A6C34878D82A}">
                    <a16:rowId xmlns:a16="http://schemas.microsoft.com/office/drawing/2014/main" val="10002"/>
                  </a:ext>
                </a:extLst>
              </a:tr>
              <a:tr h="370874">
                <a:tc>
                  <a:txBody>
                    <a:bodyPr/>
                    <a:lstStyle/>
                    <a:p>
                      <a:pPr algn="ctr"/>
                      <a:r>
                        <a:rPr kumimoji="1" lang="en-US" altLang="ja-JP" sz="1800" b="0" dirty="0" err="1"/>
                        <a:t>eqmdnu</a:t>
                      </a:r>
                      <a:endParaRPr kumimoji="1" lang="ja-JP" altLang="en-US" sz="1800" b="0" dirty="0"/>
                    </a:p>
                  </a:txBody>
                  <a:tcPr marL="91433" marR="91433" marT="45724" marB="45724">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(D=20.)</a:t>
                      </a:r>
                      <a:endParaRPr kumimoji="1" lang="ja-JP" altLang="en-US" sz="1800" b="0" dirty="0"/>
                    </a:p>
                  </a:txBody>
                  <a:tcPr marL="91433" marR="91433" marT="45724" marB="45724">
                    <a:solidFill>
                      <a:schemeClr val="bg2">
                        <a:lumMod val="20000"/>
                        <a:lumOff val="80000"/>
                      </a:schemeClr>
                    </a:solidFill>
                  </a:tcPr>
                </a:tc>
                <a:tc>
                  <a:txBody>
                    <a:bodyPr/>
                    <a:lstStyle/>
                    <a:p>
                      <a:r>
                        <a:rPr kumimoji="1" lang="en-US" altLang="ja-JP" sz="1800" b="0" dirty="0"/>
                        <a:t>JQMD</a:t>
                      </a:r>
                      <a:r>
                        <a:rPr kumimoji="1" lang="ja-JP" altLang="en-US" sz="1800" b="0" dirty="0" err="1"/>
                        <a:t>への</a:t>
                      </a:r>
                      <a:r>
                        <a:rPr kumimoji="1" lang="ja-JP" altLang="en-US" sz="1800" b="0" dirty="0"/>
                        <a:t>切り替えエネルギー </a:t>
                      </a:r>
                      <a:r>
                        <a:rPr kumimoji="1" lang="en-US" altLang="ja-JP" sz="1800" b="0" dirty="0"/>
                        <a:t>(MeV)</a:t>
                      </a:r>
                      <a:endParaRPr kumimoji="1" lang="ja-JP" altLang="en-US" sz="1800" b="0" dirty="0"/>
                    </a:p>
                  </a:txBody>
                  <a:tcPr marL="91433" marR="91433" marT="45724" marB="45724">
                    <a:solidFill>
                      <a:schemeClr val="accent3"/>
                    </a:solidFill>
                  </a:tcPr>
                </a:tc>
                <a:extLst>
                  <a:ext uri="{0D108BD9-81ED-4DB2-BD59-A6C34878D82A}">
                    <a16:rowId xmlns:a16="http://schemas.microsoft.com/office/drawing/2014/main" val="10003"/>
                  </a:ext>
                </a:extLst>
              </a:tr>
              <a:tr h="370874">
                <a:tc>
                  <a:txBody>
                    <a:bodyPr/>
                    <a:lstStyle/>
                    <a:p>
                      <a:pPr algn="ctr"/>
                      <a:r>
                        <a:rPr kumimoji="1" lang="en-US" altLang="ja-JP" sz="1800" b="0" dirty="0" err="1"/>
                        <a:t>eqmdmin</a:t>
                      </a:r>
                      <a:endParaRPr kumimoji="1" lang="ja-JP" altLang="en-US" sz="1800" b="0" dirty="0"/>
                    </a:p>
                  </a:txBody>
                  <a:tcPr marL="91433" marR="91433" marT="45724" marB="45724">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(D=10.)</a:t>
                      </a:r>
                      <a:endParaRPr kumimoji="1" lang="ja-JP" altLang="en-US" sz="1800" b="0" dirty="0"/>
                    </a:p>
                  </a:txBody>
                  <a:tcPr marL="91433" marR="91433" marT="45724" marB="45724">
                    <a:solidFill>
                      <a:schemeClr val="bg2">
                        <a:lumMod val="20000"/>
                        <a:lumOff val="80000"/>
                      </a:schemeClr>
                    </a:solidFill>
                  </a:tcPr>
                </a:tc>
                <a:tc>
                  <a:txBody>
                    <a:bodyPr/>
                    <a:lstStyle/>
                    <a:p>
                      <a:r>
                        <a:rPr kumimoji="1" lang="en-US" altLang="ja-JP" sz="1800" b="0" dirty="0"/>
                        <a:t>JQMD</a:t>
                      </a:r>
                      <a:r>
                        <a:rPr kumimoji="1" lang="ja-JP" altLang="en-US" sz="1800" b="0" dirty="0"/>
                        <a:t>適用の下限エネルギー </a:t>
                      </a:r>
                      <a:r>
                        <a:rPr kumimoji="1" lang="en-US" altLang="ja-JP" sz="1800" b="0" dirty="0"/>
                        <a:t>(MeV/u)</a:t>
                      </a:r>
                      <a:endParaRPr kumimoji="1" lang="ja-JP" altLang="en-US" sz="1800" b="0" dirty="0"/>
                    </a:p>
                  </a:txBody>
                  <a:tcPr marL="91433" marR="91433" marT="45724" marB="45724">
                    <a:solidFill>
                      <a:schemeClr val="accent3"/>
                    </a:solidFill>
                  </a:tcPr>
                </a:tc>
                <a:extLst>
                  <a:ext uri="{0D108BD9-81ED-4DB2-BD59-A6C34878D82A}">
                    <a16:rowId xmlns:a16="http://schemas.microsoft.com/office/drawing/2014/main" val="10004"/>
                  </a:ext>
                </a:extLst>
              </a:tr>
              <a:tr h="640138">
                <a:tc>
                  <a:txBody>
                    <a:bodyPr/>
                    <a:lstStyle/>
                    <a:p>
                      <a:pPr algn="ctr"/>
                      <a:r>
                        <a:rPr kumimoji="1" lang="en-US" altLang="ja-JP" sz="1800" b="0" dirty="0" err="1"/>
                        <a:t>ejamqmd</a:t>
                      </a:r>
                      <a:endParaRPr kumimoji="1" lang="ja-JP" altLang="en-US" sz="1800" b="0" dirty="0"/>
                    </a:p>
                  </a:txBody>
                  <a:tcPr marL="91433" marR="91433" marT="45724" marB="45724">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(D=3000.)</a:t>
                      </a:r>
                      <a:endParaRPr kumimoji="1" lang="ja-JP" altLang="en-US" sz="1800" b="0" dirty="0"/>
                    </a:p>
                  </a:txBody>
                  <a:tcPr marL="91433" marR="91433" marT="45724" marB="45724">
                    <a:solidFill>
                      <a:schemeClr val="bg2">
                        <a:lumMod val="20000"/>
                        <a:lumOff val="80000"/>
                      </a:schemeClr>
                    </a:solidFill>
                  </a:tcPr>
                </a:tc>
                <a:tc>
                  <a:txBody>
                    <a:bodyPr/>
                    <a:lstStyle/>
                    <a:p>
                      <a:r>
                        <a:rPr kumimoji="1" lang="ja-JP" altLang="en-US" sz="1800" b="0" dirty="0"/>
                        <a:t>原子核反応の</a:t>
                      </a:r>
                      <a:r>
                        <a:rPr kumimoji="1" lang="en-US" altLang="ja-JP" sz="1800" b="0" dirty="0"/>
                        <a:t>JQMD</a:t>
                      </a:r>
                      <a:r>
                        <a:rPr kumimoji="1" lang="ja-JP" altLang="en-US" sz="1800" b="0" dirty="0"/>
                        <a:t>から</a:t>
                      </a:r>
                      <a:r>
                        <a:rPr kumimoji="1" lang="en-US" altLang="ja-JP" sz="1800" b="0" dirty="0"/>
                        <a:t>JAMQMD</a:t>
                      </a:r>
                      <a:r>
                        <a:rPr kumimoji="1" lang="ja-JP" altLang="en-US" sz="1800" b="0" dirty="0" err="1"/>
                        <a:t>への</a:t>
                      </a:r>
                      <a:r>
                        <a:rPr kumimoji="1" lang="ja-JP" altLang="en-US" sz="1800" b="0" dirty="0"/>
                        <a:t>切り替えエネルギー </a:t>
                      </a:r>
                      <a:r>
                        <a:rPr kumimoji="1" lang="en-US" altLang="ja-JP" sz="1800" b="0" dirty="0"/>
                        <a:t>(MeV/u)</a:t>
                      </a:r>
                      <a:endParaRPr kumimoji="1" lang="ja-JP" altLang="en-US" sz="1800" b="0" dirty="0"/>
                    </a:p>
                  </a:txBody>
                  <a:tcPr marL="91433" marR="91433" marT="45724" marB="45724">
                    <a:solidFill>
                      <a:schemeClr val="accent3"/>
                    </a:solidFill>
                  </a:tcPr>
                </a:tc>
                <a:extLst>
                  <a:ext uri="{0D108BD9-81ED-4DB2-BD59-A6C34878D82A}">
                    <a16:rowId xmlns:a16="http://schemas.microsoft.com/office/drawing/2014/main" val="10005"/>
                  </a:ext>
                </a:extLst>
              </a:tr>
              <a:tr h="370874">
                <a:tc>
                  <a:txBody>
                    <a:bodyPr/>
                    <a:lstStyle/>
                    <a:p>
                      <a:pPr algn="ctr"/>
                      <a:r>
                        <a:rPr kumimoji="1" lang="en-US" altLang="ja-JP" sz="1800" b="0" dirty="0" err="1"/>
                        <a:t>incelf</a:t>
                      </a:r>
                      <a:endParaRPr kumimoji="1" lang="ja-JP" altLang="en-US" sz="1800" b="0" dirty="0"/>
                    </a:p>
                  </a:txBody>
                  <a:tcPr marL="91433" marR="91433" marT="45724" marB="45724">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(D=0)</a:t>
                      </a:r>
                      <a:endParaRPr kumimoji="1" lang="ja-JP" altLang="en-US" sz="1800" b="0" dirty="0"/>
                    </a:p>
                  </a:txBody>
                  <a:tcPr marL="91433" marR="91433" marT="45724" marB="45724">
                    <a:solidFill>
                      <a:schemeClr val="bg2">
                        <a:lumMod val="20000"/>
                        <a:lumOff val="80000"/>
                      </a:schemeClr>
                    </a:solidFill>
                  </a:tcPr>
                </a:tc>
                <a:tc>
                  <a:txBody>
                    <a:bodyPr/>
                    <a:lstStyle/>
                    <a:p>
                      <a:r>
                        <a:rPr kumimoji="1" lang="en-US" altLang="ja-JP" sz="1800" b="0" dirty="0"/>
                        <a:t>INC-ELF</a:t>
                      </a:r>
                      <a:r>
                        <a:rPr kumimoji="1" lang="ja-JP" altLang="en-US" sz="1800" b="0" dirty="0"/>
                        <a:t>を使用する場合の切り替えオプション</a:t>
                      </a:r>
                    </a:p>
                  </a:txBody>
                  <a:tcPr marL="91433" marR="91433" marT="45724" marB="45724">
                    <a:solidFill>
                      <a:schemeClr val="accent3"/>
                    </a:solidFill>
                  </a:tcPr>
                </a:tc>
                <a:extLst>
                  <a:ext uri="{0D108BD9-81ED-4DB2-BD59-A6C34878D82A}">
                    <a16:rowId xmlns:a16="http://schemas.microsoft.com/office/drawing/2014/main" val="10006"/>
                  </a:ext>
                </a:extLst>
              </a:tr>
              <a:tr h="370874">
                <a:tc>
                  <a:txBody>
                    <a:bodyPr/>
                    <a:lstStyle/>
                    <a:p>
                      <a:pPr algn="ctr"/>
                      <a:r>
                        <a:rPr kumimoji="1" lang="en-US" altLang="ja-JP" sz="1800" b="0" dirty="0" err="1"/>
                        <a:t>dmax</a:t>
                      </a:r>
                      <a:r>
                        <a:rPr kumimoji="1" lang="en-US" altLang="ja-JP" sz="1800" b="0" dirty="0"/>
                        <a:t>(</a:t>
                      </a:r>
                      <a:r>
                        <a:rPr kumimoji="1" lang="en-US" altLang="ja-JP" sz="1800" b="0" dirty="0" err="1"/>
                        <a:t>i</a:t>
                      </a:r>
                      <a:r>
                        <a:rPr kumimoji="1" lang="en-US" altLang="ja-JP" sz="1800" b="0" dirty="0"/>
                        <a:t>)</a:t>
                      </a:r>
                      <a:endParaRPr kumimoji="1" lang="ja-JP" altLang="en-US" sz="1800" b="0" dirty="0"/>
                    </a:p>
                  </a:txBody>
                  <a:tcPr marL="91433" marR="91433" marT="45724" marB="45724">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(D=</a:t>
                      </a:r>
                      <a:r>
                        <a:rPr kumimoji="1" lang="en-US" altLang="ja-JP" sz="1800" b="0" dirty="0" err="1"/>
                        <a:t>emin</a:t>
                      </a:r>
                      <a:r>
                        <a:rPr kumimoji="1" lang="en-US" altLang="ja-JP" sz="1800" b="0" dirty="0"/>
                        <a:t>(</a:t>
                      </a:r>
                      <a:r>
                        <a:rPr kumimoji="1" lang="en-US" altLang="ja-JP" sz="1800" b="0" dirty="0" err="1"/>
                        <a:t>i</a:t>
                      </a:r>
                      <a:r>
                        <a:rPr kumimoji="1" lang="en-US" altLang="ja-JP" sz="1800" b="0" dirty="0"/>
                        <a:t>))</a:t>
                      </a:r>
                      <a:endParaRPr kumimoji="1" lang="ja-JP" altLang="en-US" sz="1800" b="0" dirty="0"/>
                    </a:p>
                  </a:txBody>
                  <a:tcPr marL="91433" marR="91433" marT="45724" marB="45724">
                    <a:solidFill>
                      <a:schemeClr val="bg2">
                        <a:lumMod val="20000"/>
                        <a:lumOff val="80000"/>
                      </a:schemeClr>
                    </a:solidFill>
                  </a:tcPr>
                </a:tc>
                <a:tc>
                  <a:txBody>
                    <a:bodyPr/>
                    <a:lstStyle/>
                    <a:p>
                      <a:r>
                        <a:rPr kumimoji="1" lang="en-US" altLang="ja-JP" sz="1800" b="0" dirty="0" err="1"/>
                        <a:t>i-th</a:t>
                      </a:r>
                      <a:r>
                        <a:rPr kumimoji="1" lang="ja-JP" altLang="en-US" sz="1800" b="0" dirty="0"/>
                        <a:t>粒子のライブラリー利用の上限エネルギー</a:t>
                      </a:r>
                    </a:p>
                  </a:txBody>
                  <a:tcPr marL="91433" marR="91433" marT="45724" marB="45724">
                    <a:solidFill>
                      <a:schemeClr val="accent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100013"/>
            <a:ext cx="9144000" cy="1143001"/>
          </a:xfrm>
        </p:spPr>
        <p:txBody>
          <a:bodyPr/>
          <a:lstStyle/>
          <a:p>
            <a:pPr eaLnBrk="1" hangingPunct="1"/>
            <a:r>
              <a:rPr lang="ja-JP" altLang="en-US" sz="4800">
                <a:latin typeface="Century Gothic" panose="020B0502020202020204" pitchFamily="34" charset="0"/>
              </a:rPr>
              <a:t>核反応モデルの切替エネルギー</a:t>
            </a:r>
          </a:p>
        </p:txBody>
      </p:sp>
      <p:sp>
        <p:nvSpPr>
          <p:cNvPr id="148486" name="Text Box 1038"/>
          <p:cNvSpPr txBox="1">
            <a:spLocks noChangeArrowheads="1"/>
          </p:cNvSpPr>
          <p:nvPr/>
        </p:nvSpPr>
        <p:spPr bwMode="auto">
          <a:xfrm>
            <a:off x="1095375" y="1892300"/>
            <a:ext cx="656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Nucleon     </a:t>
            </a:r>
            <a:r>
              <a:rPr lang="ja-JP" altLang="en-US" sz="2400">
                <a:solidFill>
                  <a:srgbClr val="000000"/>
                </a:solidFill>
              </a:rPr>
              <a:t>核データ      </a:t>
            </a:r>
            <a:r>
              <a:rPr lang="en-US" altLang="ja-JP" sz="2400">
                <a:solidFill>
                  <a:srgbClr val="000000"/>
                </a:solidFill>
              </a:rPr>
              <a:t>INCL </a:t>
            </a:r>
            <a:r>
              <a:rPr lang="en-US" altLang="ja-JP" sz="2000">
                <a:solidFill>
                  <a:srgbClr val="000000"/>
                </a:solidFill>
              </a:rPr>
              <a:t>(</a:t>
            </a:r>
            <a:r>
              <a:rPr lang="en-US" altLang="ja-JP" sz="2000">
                <a:solidFill>
                  <a:srgbClr val="FF0000"/>
                </a:solidFill>
              </a:rPr>
              <a:t>inclg=1</a:t>
            </a:r>
            <a:r>
              <a:rPr lang="en-US" altLang="ja-JP" sz="2000">
                <a:solidFill>
                  <a:srgbClr val="000000"/>
                </a:solidFill>
              </a:rPr>
              <a:t>)</a:t>
            </a:r>
            <a:r>
              <a:rPr lang="en-US" altLang="ja-JP" sz="2400">
                <a:solidFill>
                  <a:srgbClr val="000000"/>
                </a:solidFill>
              </a:rPr>
              <a:t>             JAM</a:t>
            </a:r>
          </a:p>
        </p:txBody>
      </p:sp>
      <p:sp>
        <p:nvSpPr>
          <p:cNvPr id="148487" name="Line 1039"/>
          <p:cNvSpPr>
            <a:spLocks noChangeShapeType="1"/>
          </p:cNvSpPr>
          <p:nvPr/>
        </p:nvSpPr>
        <p:spPr bwMode="auto">
          <a:xfrm>
            <a:off x="2484438" y="1844675"/>
            <a:ext cx="568801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488" name="Line 1040"/>
          <p:cNvSpPr>
            <a:spLocks noChangeShapeType="1"/>
          </p:cNvSpPr>
          <p:nvPr/>
        </p:nvSpPr>
        <p:spPr bwMode="auto">
          <a:xfrm>
            <a:off x="3851275" y="1846263"/>
            <a:ext cx="0" cy="50323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489" name="Line 1042"/>
          <p:cNvSpPr>
            <a:spLocks noChangeShapeType="1"/>
          </p:cNvSpPr>
          <p:nvPr/>
        </p:nvSpPr>
        <p:spPr bwMode="auto">
          <a:xfrm>
            <a:off x="6569075" y="1858963"/>
            <a:ext cx="0" cy="50323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490" name="Line 1043"/>
          <p:cNvSpPr>
            <a:spLocks noChangeShapeType="1"/>
          </p:cNvSpPr>
          <p:nvPr/>
        </p:nvSpPr>
        <p:spPr bwMode="auto">
          <a:xfrm>
            <a:off x="3851275" y="1628775"/>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491" name="Line 1045"/>
          <p:cNvSpPr>
            <a:spLocks noChangeShapeType="1"/>
          </p:cNvSpPr>
          <p:nvPr/>
        </p:nvSpPr>
        <p:spPr bwMode="auto">
          <a:xfrm>
            <a:off x="6569075" y="1654175"/>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492" name="Line 1046"/>
          <p:cNvSpPr>
            <a:spLocks noChangeShapeType="1"/>
          </p:cNvSpPr>
          <p:nvPr/>
        </p:nvSpPr>
        <p:spPr bwMode="auto">
          <a:xfrm>
            <a:off x="2484438" y="1628775"/>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493" name="Line 1047"/>
          <p:cNvSpPr>
            <a:spLocks noChangeShapeType="1"/>
          </p:cNvSpPr>
          <p:nvPr/>
        </p:nvSpPr>
        <p:spPr bwMode="auto">
          <a:xfrm>
            <a:off x="2484438" y="1844675"/>
            <a:ext cx="0" cy="503238"/>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494" name="Text Box 1048"/>
          <p:cNvSpPr txBox="1">
            <a:spLocks noChangeArrowheads="1"/>
          </p:cNvSpPr>
          <p:nvPr/>
        </p:nvSpPr>
        <p:spPr bwMode="auto">
          <a:xfrm>
            <a:off x="1993900" y="998538"/>
            <a:ext cx="99536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(1MeV)</a:t>
            </a:r>
          </a:p>
          <a:p>
            <a:pPr algn="ctr" eaLnBrk="1" hangingPunct="1">
              <a:spcBef>
                <a:spcPct val="0"/>
              </a:spcBef>
              <a:buFontTx/>
              <a:buNone/>
            </a:pPr>
            <a:r>
              <a:rPr lang="en-US" altLang="ja-JP" sz="1800">
                <a:solidFill>
                  <a:srgbClr val="FF0000"/>
                </a:solidFill>
                <a:latin typeface="Tahoma" panose="020B0604030504040204" pitchFamily="34" charset="0"/>
              </a:rPr>
              <a:t>emin(i)</a:t>
            </a:r>
          </a:p>
        </p:txBody>
      </p:sp>
      <p:sp>
        <p:nvSpPr>
          <p:cNvPr id="148495" name="Text Box 1049"/>
          <p:cNvSpPr txBox="1">
            <a:spLocks noChangeArrowheads="1"/>
          </p:cNvSpPr>
          <p:nvPr/>
        </p:nvSpPr>
        <p:spPr bwMode="auto">
          <a:xfrm>
            <a:off x="3338513" y="981075"/>
            <a:ext cx="11080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(=emin)</a:t>
            </a:r>
          </a:p>
          <a:p>
            <a:pPr algn="ctr" eaLnBrk="1" hangingPunct="1">
              <a:spcBef>
                <a:spcPct val="0"/>
              </a:spcBef>
              <a:buFontTx/>
              <a:buNone/>
            </a:pPr>
            <a:r>
              <a:rPr lang="en-US" altLang="ja-JP" sz="1800">
                <a:solidFill>
                  <a:srgbClr val="FF0000"/>
                </a:solidFill>
                <a:latin typeface="Tahoma" panose="020B0604030504040204" pitchFamily="34" charset="0"/>
              </a:rPr>
              <a:t>dmax(i)</a:t>
            </a:r>
          </a:p>
        </p:txBody>
      </p:sp>
      <p:sp>
        <p:nvSpPr>
          <p:cNvPr id="148496" name="Text Box 1051"/>
          <p:cNvSpPr txBox="1">
            <a:spLocks noChangeArrowheads="1"/>
          </p:cNvSpPr>
          <p:nvPr/>
        </p:nvSpPr>
        <p:spPr bwMode="auto">
          <a:xfrm>
            <a:off x="5946775" y="992188"/>
            <a:ext cx="12033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(3.0GeV)</a:t>
            </a:r>
          </a:p>
          <a:p>
            <a:pPr algn="ctr" eaLnBrk="1" hangingPunct="1">
              <a:spcBef>
                <a:spcPct val="0"/>
              </a:spcBef>
              <a:buFontTx/>
              <a:buNone/>
            </a:pPr>
            <a:r>
              <a:rPr lang="en-US" altLang="ja-JP" sz="1800">
                <a:solidFill>
                  <a:srgbClr val="FF0000"/>
                </a:solidFill>
                <a:latin typeface="Tahoma" panose="020B0604030504040204" pitchFamily="34" charset="0"/>
              </a:rPr>
              <a:t>einclmax</a:t>
            </a:r>
          </a:p>
        </p:txBody>
      </p:sp>
      <p:sp>
        <p:nvSpPr>
          <p:cNvPr id="148497" name="Text Box 1052"/>
          <p:cNvSpPr txBox="1">
            <a:spLocks noChangeArrowheads="1"/>
          </p:cNvSpPr>
          <p:nvPr/>
        </p:nvSpPr>
        <p:spPr bwMode="auto">
          <a:xfrm>
            <a:off x="1095375" y="3322638"/>
            <a:ext cx="652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Pion                      INCL </a:t>
            </a:r>
            <a:r>
              <a:rPr lang="en-US" altLang="ja-JP" sz="2000">
                <a:solidFill>
                  <a:srgbClr val="000000"/>
                </a:solidFill>
              </a:rPr>
              <a:t>(</a:t>
            </a:r>
            <a:r>
              <a:rPr lang="en-US" altLang="ja-JP" sz="2000">
                <a:solidFill>
                  <a:srgbClr val="FF0000"/>
                </a:solidFill>
              </a:rPr>
              <a:t>inclg=1</a:t>
            </a:r>
            <a:r>
              <a:rPr lang="en-US" altLang="ja-JP" sz="2000">
                <a:solidFill>
                  <a:srgbClr val="000000"/>
                </a:solidFill>
              </a:rPr>
              <a:t>)</a:t>
            </a:r>
            <a:r>
              <a:rPr lang="en-US" altLang="ja-JP" sz="2400">
                <a:solidFill>
                  <a:srgbClr val="000000"/>
                </a:solidFill>
              </a:rPr>
              <a:t>                       JAM</a:t>
            </a:r>
          </a:p>
        </p:txBody>
      </p:sp>
      <p:sp>
        <p:nvSpPr>
          <p:cNvPr id="148498" name="Line 1053"/>
          <p:cNvSpPr>
            <a:spLocks noChangeShapeType="1"/>
          </p:cNvSpPr>
          <p:nvPr/>
        </p:nvSpPr>
        <p:spPr bwMode="auto">
          <a:xfrm>
            <a:off x="2484438" y="3275013"/>
            <a:ext cx="568801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499" name="Line 1054"/>
          <p:cNvSpPr>
            <a:spLocks noChangeShapeType="1"/>
          </p:cNvSpPr>
          <p:nvPr/>
        </p:nvSpPr>
        <p:spPr bwMode="auto">
          <a:xfrm>
            <a:off x="6556375" y="3281363"/>
            <a:ext cx="0" cy="50323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00" name="Line 1055"/>
          <p:cNvSpPr>
            <a:spLocks noChangeShapeType="1"/>
          </p:cNvSpPr>
          <p:nvPr/>
        </p:nvSpPr>
        <p:spPr bwMode="auto">
          <a:xfrm>
            <a:off x="6556375" y="3063875"/>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501" name="Line 1056"/>
          <p:cNvSpPr>
            <a:spLocks noChangeShapeType="1"/>
          </p:cNvSpPr>
          <p:nvPr/>
        </p:nvSpPr>
        <p:spPr bwMode="auto">
          <a:xfrm>
            <a:off x="2484438" y="3059113"/>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502" name="Line 1057"/>
          <p:cNvSpPr>
            <a:spLocks noChangeShapeType="1"/>
          </p:cNvSpPr>
          <p:nvPr/>
        </p:nvSpPr>
        <p:spPr bwMode="auto">
          <a:xfrm>
            <a:off x="2484438" y="3275013"/>
            <a:ext cx="0" cy="50323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03" name="Text Box 1058"/>
          <p:cNvSpPr txBox="1">
            <a:spLocks noChangeArrowheads="1"/>
          </p:cNvSpPr>
          <p:nvPr/>
        </p:nvSpPr>
        <p:spPr bwMode="auto">
          <a:xfrm>
            <a:off x="1993900" y="2428875"/>
            <a:ext cx="9953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(1MeV)</a:t>
            </a:r>
          </a:p>
          <a:p>
            <a:pPr algn="ctr" eaLnBrk="1" hangingPunct="1">
              <a:spcBef>
                <a:spcPct val="0"/>
              </a:spcBef>
              <a:buFontTx/>
              <a:buNone/>
            </a:pPr>
            <a:r>
              <a:rPr lang="en-US" altLang="ja-JP" sz="1800">
                <a:solidFill>
                  <a:srgbClr val="FF0000"/>
                </a:solidFill>
                <a:latin typeface="Tahoma" panose="020B0604030504040204" pitchFamily="34" charset="0"/>
              </a:rPr>
              <a:t>emin(i)</a:t>
            </a:r>
          </a:p>
        </p:txBody>
      </p:sp>
      <p:sp>
        <p:nvSpPr>
          <p:cNvPr id="148504" name="Text Box 1061"/>
          <p:cNvSpPr txBox="1">
            <a:spLocks noChangeArrowheads="1"/>
          </p:cNvSpPr>
          <p:nvPr/>
        </p:nvSpPr>
        <p:spPr bwMode="auto">
          <a:xfrm>
            <a:off x="1008063" y="4629150"/>
            <a:ext cx="721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Nucleus                    JQMD                              JAMQMD</a:t>
            </a:r>
          </a:p>
        </p:txBody>
      </p:sp>
      <p:sp>
        <p:nvSpPr>
          <p:cNvPr id="148505" name="Line 1062"/>
          <p:cNvSpPr>
            <a:spLocks noChangeShapeType="1"/>
          </p:cNvSpPr>
          <p:nvPr/>
        </p:nvSpPr>
        <p:spPr bwMode="auto">
          <a:xfrm>
            <a:off x="539750" y="2428875"/>
            <a:ext cx="8280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06" name="Line 1063"/>
          <p:cNvSpPr>
            <a:spLocks noChangeShapeType="1"/>
          </p:cNvSpPr>
          <p:nvPr/>
        </p:nvSpPr>
        <p:spPr bwMode="auto">
          <a:xfrm>
            <a:off x="539750" y="3876675"/>
            <a:ext cx="8280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07" name="Line 1065"/>
          <p:cNvSpPr>
            <a:spLocks noChangeShapeType="1"/>
          </p:cNvSpPr>
          <p:nvPr/>
        </p:nvSpPr>
        <p:spPr bwMode="auto">
          <a:xfrm>
            <a:off x="539750" y="6021388"/>
            <a:ext cx="8280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08" name="Line 1066"/>
          <p:cNvSpPr>
            <a:spLocks noChangeShapeType="1"/>
          </p:cNvSpPr>
          <p:nvPr/>
        </p:nvSpPr>
        <p:spPr bwMode="auto">
          <a:xfrm>
            <a:off x="539750" y="981075"/>
            <a:ext cx="8280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09" name="Line 1067"/>
          <p:cNvSpPr>
            <a:spLocks noChangeShapeType="1"/>
          </p:cNvSpPr>
          <p:nvPr/>
        </p:nvSpPr>
        <p:spPr bwMode="auto">
          <a:xfrm>
            <a:off x="539750" y="981075"/>
            <a:ext cx="0" cy="5040313"/>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10" name="Line 1068"/>
          <p:cNvSpPr>
            <a:spLocks noChangeShapeType="1"/>
          </p:cNvSpPr>
          <p:nvPr/>
        </p:nvSpPr>
        <p:spPr bwMode="auto">
          <a:xfrm flipH="1">
            <a:off x="8820150" y="981075"/>
            <a:ext cx="0" cy="5040313"/>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11" name="Line 1065"/>
          <p:cNvSpPr>
            <a:spLocks noChangeShapeType="1"/>
          </p:cNvSpPr>
          <p:nvPr/>
        </p:nvSpPr>
        <p:spPr bwMode="auto">
          <a:xfrm>
            <a:off x="539750" y="5486400"/>
            <a:ext cx="8280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12" name="Text Box 1060"/>
          <p:cNvSpPr txBox="1">
            <a:spLocks noChangeArrowheads="1"/>
          </p:cNvSpPr>
          <p:nvPr/>
        </p:nvSpPr>
        <p:spPr bwMode="auto">
          <a:xfrm>
            <a:off x="769938" y="5033963"/>
            <a:ext cx="445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a:t>
            </a:r>
            <a:r>
              <a:rPr lang="en-US" altLang="ja-JP" sz="2400" i="1">
                <a:solidFill>
                  <a:srgbClr val="000000"/>
                </a:solidFill>
              </a:rPr>
              <a:t>d, t, </a:t>
            </a:r>
            <a:r>
              <a:rPr lang="en-US" altLang="ja-JP" sz="2400" baseline="30000">
                <a:solidFill>
                  <a:srgbClr val="000000"/>
                </a:solidFill>
              </a:rPr>
              <a:t>3</a:t>
            </a:r>
            <a:r>
              <a:rPr lang="en-US" altLang="ja-JP" sz="2400">
                <a:solidFill>
                  <a:srgbClr val="000000"/>
                </a:solidFill>
              </a:rPr>
              <a:t>He</a:t>
            </a:r>
            <a:r>
              <a:rPr lang="en-US" altLang="ja-JP" sz="2400" i="1">
                <a:solidFill>
                  <a:srgbClr val="000000"/>
                </a:solidFill>
              </a:rPr>
              <a:t>, α</a:t>
            </a:r>
            <a:r>
              <a:rPr lang="en-US" altLang="ja-JP" sz="2400">
                <a:solidFill>
                  <a:srgbClr val="000000"/>
                </a:solidFill>
              </a:rPr>
              <a:t>)             INCL </a:t>
            </a:r>
            <a:r>
              <a:rPr lang="en-US" altLang="ja-JP" sz="2000">
                <a:solidFill>
                  <a:srgbClr val="000000"/>
                </a:solidFill>
              </a:rPr>
              <a:t>(</a:t>
            </a:r>
            <a:r>
              <a:rPr lang="en-US" altLang="ja-JP" sz="2000">
                <a:solidFill>
                  <a:srgbClr val="FF0000"/>
                </a:solidFill>
              </a:rPr>
              <a:t>inclg=1</a:t>
            </a:r>
            <a:r>
              <a:rPr lang="en-US" altLang="ja-JP" sz="2000">
                <a:solidFill>
                  <a:srgbClr val="000000"/>
                </a:solidFill>
              </a:rPr>
              <a:t>)</a:t>
            </a:r>
            <a:endParaRPr lang="en-US" altLang="ja-JP" sz="2400">
              <a:solidFill>
                <a:srgbClr val="000000"/>
              </a:solidFill>
            </a:endParaRPr>
          </a:p>
        </p:txBody>
      </p:sp>
      <p:sp>
        <p:nvSpPr>
          <p:cNvPr id="148513" name="Text Box 1058"/>
          <p:cNvSpPr txBox="1">
            <a:spLocks noChangeArrowheads="1"/>
          </p:cNvSpPr>
          <p:nvPr/>
        </p:nvSpPr>
        <p:spPr bwMode="auto">
          <a:xfrm>
            <a:off x="1800225" y="3870325"/>
            <a:ext cx="13827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(10MeV/u)</a:t>
            </a:r>
          </a:p>
          <a:p>
            <a:pPr algn="ctr" eaLnBrk="1" hangingPunct="1">
              <a:spcBef>
                <a:spcPct val="0"/>
              </a:spcBef>
              <a:buFontTx/>
              <a:buNone/>
            </a:pPr>
            <a:r>
              <a:rPr lang="en-US" altLang="ja-JP" sz="1800">
                <a:solidFill>
                  <a:srgbClr val="FF0000"/>
                </a:solidFill>
                <a:latin typeface="Tahoma" panose="020B0604030504040204" pitchFamily="34" charset="0"/>
              </a:rPr>
              <a:t>eqmdmin</a:t>
            </a:r>
          </a:p>
        </p:txBody>
      </p:sp>
      <p:sp>
        <p:nvSpPr>
          <p:cNvPr id="148514" name="Line 1057"/>
          <p:cNvSpPr>
            <a:spLocks noChangeShapeType="1"/>
          </p:cNvSpPr>
          <p:nvPr/>
        </p:nvSpPr>
        <p:spPr bwMode="auto">
          <a:xfrm>
            <a:off x="2484438" y="4654550"/>
            <a:ext cx="6350" cy="83185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15" name="Line 1056"/>
          <p:cNvSpPr>
            <a:spLocks noChangeShapeType="1"/>
          </p:cNvSpPr>
          <p:nvPr/>
        </p:nvSpPr>
        <p:spPr bwMode="auto">
          <a:xfrm>
            <a:off x="2484438" y="4437063"/>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516" name="Line 1053"/>
          <p:cNvSpPr>
            <a:spLocks noChangeShapeType="1"/>
          </p:cNvSpPr>
          <p:nvPr/>
        </p:nvSpPr>
        <p:spPr bwMode="auto">
          <a:xfrm>
            <a:off x="2484438" y="4652963"/>
            <a:ext cx="568801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17" name="Line 1054"/>
          <p:cNvSpPr>
            <a:spLocks noChangeShapeType="1"/>
          </p:cNvSpPr>
          <p:nvPr/>
        </p:nvSpPr>
        <p:spPr bwMode="auto">
          <a:xfrm>
            <a:off x="6546850" y="4654550"/>
            <a:ext cx="0" cy="83185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18" name="Text Box 1059"/>
          <p:cNvSpPr txBox="1">
            <a:spLocks noChangeArrowheads="1"/>
          </p:cNvSpPr>
          <p:nvPr/>
        </p:nvSpPr>
        <p:spPr bwMode="auto">
          <a:xfrm>
            <a:off x="5867400" y="3860800"/>
            <a:ext cx="14351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(3.0GeV/u)</a:t>
            </a:r>
          </a:p>
          <a:p>
            <a:pPr algn="ctr" eaLnBrk="1" hangingPunct="1">
              <a:spcBef>
                <a:spcPct val="0"/>
              </a:spcBef>
              <a:buFontTx/>
              <a:buNone/>
            </a:pPr>
            <a:r>
              <a:rPr lang="en-US" altLang="ja-JP" sz="1800">
                <a:solidFill>
                  <a:srgbClr val="FF0000"/>
                </a:solidFill>
                <a:latin typeface="Tahoma" panose="020B0604030504040204" pitchFamily="34" charset="0"/>
              </a:rPr>
              <a:t>ejamqmd</a:t>
            </a:r>
          </a:p>
        </p:txBody>
      </p:sp>
      <p:sp>
        <p:nvSpPr>
          <p:cNvPr id="148519" name="Text Box 1060"/>
          <p:cNvSpPr txBox="1">
            <a:spLocks noChangeArrowheads="1"/>
          </p:cNvSpPr>
          <p:nvPr/>
        </p:nvSpPr>
        <p:spPr bwMode="auto">
          <a:xfrm>
            <a:off x="563563" y="5510213"/>
            <a:ext cx="7489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Kaon, Hyperon                                  JAM</a:t>
            </a:r>
          </a:p>
        </p:txBody>
      </p:sp>
      <p:sp>
        <p:nvSpPr>
          <p:cNvPr id="148520" name="Text Box 1051"/>
          <p:cNvSpPr txBox="1">
            <a:spLocks noChangeArrowheads="1"/>
          </p:cNvSpPr>
          <p:nvPr/>
        </p:nvSpPr>
        <p:spPr bwMode="auto">
          <a:xfrm>
            <a:off x="5940425" y="2428875"/>
            <a:ext cx="12049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000000"/>
                </a:solidFill>
                <a:latin typeface="Tahoma" panose="020B0604030504040204" pitchFamily="34" charset="0"/>
              </a:rPr>
              <a:t>(3.0GeV)</a:t>
            </a:r>
          </a:p>
          <a:p>
            <a:pPr algn="ctr" eaLnBrk="1" hangingPunct="1">
              <a:spcBef>
                <a:spcPct val="0"/>
              </a:spcBef>
              <a:buFontTx/>
              <a:buNone/>
            </a:pPr>
            <a:r>
              <a:rPr lang="en-US" altLang="ja-JP" sz="1800">
                <a:solidFill>
                  <a:srgbClr val="FF0000"/>
                </a:solidFill>
                <a:latin typeface="Tahoma" panose="020B0604030504040204" pitchFamily="34" charset="0"/>
              </a:rPr>
              <a:t>einclmax</a:t>
            </a:r>
          </a:p>
        </p:txBody>
      </p:sp>
      <p:sp>
        <p:nvSpPr>
          <p:cNvPr id="148521" name="Line 1055"/>
          <p:cNvSpPr>
            <a:spLocks noChangeShapeType="1"/>
          </p:cNvSpPr>
          <p:nvPr/>
        </p:nvSpPr>
        <p:spPr bwMode="auto">
          <a:xfrm>
            <a:off x="6538913" y="4451350"/>
            <a:ext cx="0" cy="2159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148522" name="Line 1053"/>
          <p:cNvSpPr>
            <a:spLocks noChangeShapeType="1"/>
          </p:cNvSpPr>
          <p:nvPr/>
        </p:nvSpPr>
        <p:spPr bwMode="auto">
          <a:xfrm>
            <a:off x="2465388" y="5091113"/>
            <a:ext cx="387985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48523" name="Line 1054"/>
          <p:cNvSpPr>
            <a:spLocks noChangeShapeType="1"/>
          </p:cNvSpPr>
          <p:nvPr/>
        </p:nvSpPr>
        <p:spPr bwMode="auto">
          <a:xfrm flipH="1">
            <a:off x="6319838" y="5091113"/>
            <a:ext cx="12700" cy="40481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0663" y="14288"/>
            <a:ext cx="8686800" cy="1143000"/>
          </a:xfrm>
        </p:spPr>
        <p:txBody>
          <a:bodyPr/>
          <a:lstStyle/>
          <a:p>
            <a:pPr eaLnBrk="1" hangingPunct="1"/>
            <a:r>
              <a:rPr lang="ja-JP" altLang="en-US" sz="4800">
                <a:latin typeface="Century Gothic" panose="020B0502020202020204" pitchFamily="34" charset="0"/>
              </a:rPr>
              <a:t>イベントジェネレーターモード</a:t>
            </a:r>
          </a:p>
        </p:txBody>
      </p:sp>
      <p:sp>
        <p:nvSpPr>
          <p:cNvPr id="149510" name="AutoShape 2"/>
          <p:cNvSpPr>
            <a:spLocks noChangeArrowheads="1"/>
          </p:cNvSpPr>
          <p:nvPr/>
        </p:nvSpPr>
        <p:spPr bwMode="auto">
          <a:xfrm>
            <a:off x="842963" y="979488"/>
            <a:ext cx="7400925" cy="12969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000">
              <a:solidFill>
                <a:srgbClr val="000000"/>
              </a:solidFill>
              <a:latin typeface="Arial" panose="020B0604020202020204" pitchFamily="34" charset="0"/>
            </a:endParaRPr>
          </a:p>
        </p:txBody>
      </p:sp>
      <p:sp>
        <p:nvSpPr>
          <p:cNvPr id="149511" name="Rectangle 8"/>
          <p:cNvSpPr txBox="1">
            <a:spLocks noChangeArrowheads="1"/>
          </p:cNvSpPr>
          <p:nvPr/>
        </p:nvSpPr>
        <p:spPr bwMode="auto">
          <a:xfrm>
            <a:off x="869950" y="1019175"/>
            <a:ext cx="7518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solidFill>
                  <a:srgbClr val="FF0000"/>
                </a:solidFill>
                <a:latin typeface="Century" panose="02040604050505020304" pitchFamily="18" charset="0"/>
              </a:rPr>
              <a:t>核データ＋統計崩壊モデル</a:t>
            </a:r>
            <a:r>
              <a:rPr lang="ja-JP" altLang="en-US" sz="2400">
                <a:latin typeface="Century" panose="02040604050505020304" pitchFamily="18" charset="0"/>
              </a:rPr>
              <a:t>の利用により、</a:t>
            </a:r>
            <a:r>
              <a:rPr lang="ja-JP" altLang="en-US" sz="2400">
                <a:solidFill>
                  <a:srgbClr val="0070C0"/>
                </a:solidFill>
                <a:latin typeface="Century" panose="02040604050505020304" pitchFamily="18" charset="0"/>
              </a:rPr>
              <a:t>残留核からの放出粒子</a:t>
            </a:r>
            <a:r>
              <a:rPr lang="ja-JP" altLang="en-US" sz="2400">
                <a:latin typeface="Century" panose="02040604050505020304" pitchFamily="18" charset="0"/>
              </a:rPr>
              <a:t>まで考慮し、かつ</a:t>
            </a:r>
            <a:r>
              <a:rPr lang="ja-JP" altLang="en-US" sz="2400">
                <a:solidFill>
                  <a:srgbClr val="0070C0"/>
                </a:solidFill>
                <a:latin typeface="Century" panose="02040604050505020304" pitchFamily="18" charset="0"/>
              </a:rPr>
              <a:t>エネルギーと運動量の保存則</a:t>
            </a:r>
            <a:r>
              <a:rPr lang="ja-JP" altLang="en-US" sz="2400">
                <a:latin typeface="Century" panose="02040604050505020304" pitchFamily="18" charset="0"/>
              </a:rPr>
              <a:t>を満たした核反応イベントを生成するモード。</a:t>
            </a:r>
            <a:endParaRPr lang="en-US" altLang="ja-JP" sz="1800">
              <a:latin typeface="Century" panose="02040604050505020304" pitchFamily="18" charset="0"/>
            </a:endParaRPr>
          </a:p>
        </p:txBody>
      </p:sp>
      <p:sp>
        <p:nvSpPr>
          <p:cNvPr id="149512" name="テキスト ボックス 1"/>
          <p:cNvSpPr txBox="1">
            <a:spLocks noChangeArrowheads="1"/>
          </p:cNvSpPr>
          <p:nvPr/>
        </p:nvSpPr>
        <p:spPr bwMode="auto">
          <a:xfrm>
            <a:off x="646113" y="2420938"/>
            <a:ext cx="6469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0000FF"/>
                </a:solidFill>
              </a:rPr>
              <a:t>イベントジェネレータモードを使った方がよい場合</a:t>
            </a:r>
          </a:p>
        </p:txBody>
      </p:sp>
      <p:sp>
        <p:nvSpPr>
          <p:cNvPr id="149513" name="テキスト ボックス 2"/>
          <p:cNvSpPr txBox="1">
            <a:spLocks noChangeArrowheads="1"/>
          </p:cNvSpPr>
          <p:nvPr/>
        </p:nvSpPr>
        <p:spPr bwMode="auto">
          <a:xfrm>
            <a:off x="1298575" y="2919413"/>
            <a:ext cx="7524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pPr>
            <a:r>
              <a:rPr lang="ja-JP" altLang="en-US" sz="2000"/>
              <a:t>低エネルギー中性子が放出する陽子や</a:t>
            </a:r>
            <a:r>
              <a:rPr lang="en-US" altLang="ja-JP" sz="2000"/>
              <a:t>α</a:t>
            </a:r>
            <a:r>
              <a:rPr lang="ja-JP" altLang="en-US" sz="2000"/>
              <a:t>粒子スペクトルが見たい</a:t>
            </a:r>
            <a:endParaRPr lang="en-US" altLang="ja-JP" sz="2000"/>
          </a:p>
          <a:p>
            <a:pPr>
              <a:spcBef>
                <a:spcPct val="0"/>
              </a:spcBef>
            </a:pPr>
            <a:r>
              <a:rPr lang="ja-JP" altLang="en-US" sz="2000"/>
              <a:t>残留核の情報（反跳エネルギーなど）が知りたい</a:t>
            </a:r>
            <a:endParaRPr lang="en-US" altLang="ja-JP" sz="2000"/>
          </a:p>
          <a:p>
            <a:pPr>
              <a:spcBef>
                <a:spcPct val="0"/>
              </a:spcBef>
            </a:pPr>
            <a:r>
              <a:rPr lang="ja-JP" altLang="en-US" sz="2000"/>
              <a:t>イベント毎の情報が知りたい（検出器応答関数の計算など）</a:t>
            </a:r>
          </a:p>
        </p:txBody>
      </p:sp>
      <p:sp>
        <p:nvSpPr>
          <p:cNvPr id="149514" name="テキスト ボックス 35"/>
          <p:cNvSpPr txBox="1">
            <a:spLocks noChangeArrowheads="1"/>
          </p:cNvSpPr>
          <p:nvPr/>
        </p:nvSpPr>
        <p:spPr bwMode="auto">
          <a:xfrm>
            <a:off x="646113" y="4071938"/>
            <a:ext cx="681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0000FF"/>
                </a:solidFill>
              </a:rPr>
              <a:t>イベントジェネレータモードを使わない方がよい場合</a:t>
            </a:r>
          </a:p>
        </p:txBody>
      </p:sp>
      <p:sp>
        <p:nvSpPr>
          <p:cNvPr id="149515" name="テキスト ボックス 37"/>
          <p:cNvSpPr txBox="1">
            <a:spLocks noChangeArrowheads="1"/>
          </p:cNvSpPr>
          <p:nvPr/>
        </p:nvSpPr>
        <p:spPr bwMode="auto">
          <a:xfrm>
            <a:off x="1298575" y="4532313"/>
            <a:ext cx="69421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pPr>
            <a:r>
              <a:rPr lang="ja-JP" altLang="en-US" sz="2000"/>
              <a:t>中性子と光子の情報だけ知りたい（遮へい計算など）</a:t>
            </a:r>
            <a:endParaRPr lang="en-US" altLang="ja-JP" sz="2000"/>
          </a:p>
          <a:p>
            <a:pPr>
              <a:spcBef>
                <a:spcPct val="0"/>
              </a:spcBef>
            </a:pPr>
            <a:r>
              <a:rPr lang="ja-JP" altLang="en-US" sz="2000"/>
              <a:t>中性子の透過率を計算したい</a:t>
            </a:r>
            <a:endParaRPr lang="en-US" altLang="ja-JP" sz="2000"/>
          </a:p>
          <a:p>
            <a:pPr>
              <a:spcBef>
                <a:spcPct val="0"/>
              </a:spcBef>
            </a:pPr>
            <a:r>
              <a:rPr lang="ja-JP" altLang="en-US" sz="2000"/>
              <a:t>熱中性子の正確な挙動が見たい</a:t>
            </a:r>
            <a:endParaRPr lang="en-US" altLang="ja-JP" sz="2000"/>
          </a:p>
          <a:p>
            <a:pPr>
              <a:spcBef>
                <a:spcPct val="0"/>
              </a:spcBef>
            </a:pPr>
            <a:r>
              <a:rPr lang="ja-JP" altLang="en-US" sz="2000"/>
              <a:t>中性子による発熱を</a:t>
            </a:r>
            <a:r>
              <a:rPr lang="en-US" altLang="ja-JP" sz="2000"/>
              <a:t>2</a:t>
            </a:r>
            <a:r>
              <a:rPr lang="ja-JP" altLang="en-US" sz="2000"/>
              <a:t>次荷電粒子を発生させずに計算したい（カーマ近似を使いたい）</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44450"/>
            <a:ext cx="9105900" cy="1143000"/>
          </a:xfrm>
        </p:spPr>
        <p:txBody>
          <a:bodyPr/>
          <a:lstStyle/>
          <a:p>
            <a:pPr eaLnBrk="1" hangingPunct="1"/>
            <a:r>
              <a:rPr lang="ja-JP" altLang="en-US">
                <a:latin typeface="Century Gothic" panose="020B0502020202020204" pitchFamily="34" charset="0"/>
              </a:rPr>
              <a:t>イベントジェネレーターモードの設定</a:t>
            </a:r>
          </a:p>
        </p:txBody>
      </p:sp>
      <p:sp>
        <p:nvSpPr>
          <p:cNvPr id="150534" name="テキスト ボックス 25"/>
          <p:cNvSpPr txBox="1">
            <a:spLocks noChangeArrowheads="1"/>
          </p:cNvSpPr>
          <p:nvPr/>
        </p:nvSpPr>
        <p:spPr bwMode="auto">
          <a:xfrm>
            <a:off x="468313" y="1412875"/>
            <a:ext cx="7896225" cy="1200150"/>
          </a:xfrm>
          <a:prstGeom prst="rect">
            <a:avLst/>
          </a:prstGeom>
          <a:solidFill>
            <a:schemeClr val="bg1"/>
          </a:solidFill>
          <a:ln w="25400">
            <a:solidFill>
              <a:srgbClr val="0070C0"/>
            </a:solidFill>
            <a:miter lim="800000"/>
            <a:headEnd/>
            <a:tailEnd/>
          </a:ln>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a:solidFill>
                  <a:srgbClr val="000000"/>
                </a:solidFill>
              </a:rPr>
              <a:t>使用する方法は、核データを使用する設定を施した上で、</a:t>
            </a:r>
            <a:r>
              <a:rPr lang="en-US" altLang="ja-JP" sz="2400">
                <a:solidFill>
                  <a:srgbClr val="000000"/>
                </a:solidFill>
              </a:rPr>
              <a:t>[parameters]</a:t>
            </a:r>
            <a:r>
              <a:rPr lang="ja-JP" altLang="en-US" sz="2400">
                <a:solidFill>
                  <a:srgbClr val="000000"/>
                </a:solidFill>
              </a:rPr>
              <a:t>セクションにおいて</a:t>
            </a:r>
            <a:r>
              <a:rPr lang="en-US" altLang="ja-JP" sz="2400">
                <a:solidFill>
                  <a:srgbClr val="000000"/>
                </a:solidFill>
              </a:rPr>
              <a:t>“e-mode=2”</a:t>
            </a:r>
            <a:r>
              <a:rPr lang="ja-JP" altLang="en-US" sz="2400">
                <a:solidFill>
                  <a:srgbClr val="000000"/>
                </a:solidFill>
              </a:rPr>
              <a:t>とするだけです</a:t>
            </a:r>
            <a:r>
              <a:rPr lang="en-US" altLang="ja-JP" sz="2400">
                <a:solidFill>
                  <a:srgbClr val="000000"/>
                </a:solidFill>
              </a:rPr>
              <a:t>(</a:t>
            </a:r>
            <a:r>
              <a:rPr lang="ja-JP" altLang="en-US" sz="2400">
                <a:solidFill>
                  <a:srgbClr val="000000"/>
                </a:solidFill>
              </a:rPr>
              <a:t>指定しない場合は</a:t>
            </a:r>
            <a:r>
              <a:rPr lang="en-US" altLang="ja-JP" sz="2400">
                <a:solidFill>
                  <a:srgbClr val="000000"/>
                </a:solidFill>
              </a:rPr>
              <a:t>“e-mode=0”</a:t>
            </a:r>
            <a:r>
              <a:rPr lang="ja-JP" altLang="en-US" sz="2400">
                <a:solidFill>
                  <a:srgbClr val="000000"/>
                </a:solidFill>
              </a:rPr>
              <a:t>となっています</a:t>
            </a:r>
            <a:r>
              <a:rPr lang="en-US" altLang="ja-JP" sz="2400">
                <a:solidFill>
                  <a:srgbClr val="000000"/>
                </a:solidFill>
              </a:rPr>
              <a:t>)</a:t>
            </a:r>
          </a:p>
        </p:txBody>
      </p:sp>
      <p:graphicFrame>
        <p:nvGraphicFramePr>
          <p:cNvPr id="8" name="表 7"/>
          <p:cNvGraphicFramePr>
            <a:graphicFrameLocks noGrp="1"/>
          </p:cNvGraphicFramePr>
          <p:nvPr/>
        </p:nvGraphicFramePr>
        <p:xfrm>
          <a:off x="1144588" y="3357563"/>
          <a:ext cx="6985000" cy="1311275"/>
        </p:xfrm>
        <a:graphic>
          <a:graphicData uri="http://schemas.openxmlformats.org/drawingml/2006/table">
            <a:tbl>
              <a:tblPr firstRow="1" bandRow="1">
                <a:tableStyleId>{22838BEF-8BB2-4498-84A7-C5851F593DF1}</a:tableStyleId>
              </a:tblPr>
              <a:tblGrid>
                <a:gridCol w="1008144">
                  <a:extLst>
                    <a:ext uri="{9D8B030D-6E8A-4147-A177-3AD203B41FA5}">
                      <a16:colId xmlns:a16="http://schemas.microsoft.com/office/drawing/2014/main" val="20000"/>
                    </a:ext>
                  </a:extLst>
                </a:gridCol>
                <a:gridCol w="1224175">
                  <a:extLst>
                    <a:ext uri="{9D8B030D-6E8A-4147-A177-3AD203B41FA5}">
                      <a16:colId xmlns:a16="http://schemas.microsoft.com/office/drawing/2014/main" val="20001"/>
                    </a:ext>
                  </a:extLst>
                </a:gridCol>
                <a:gridCol w="4752681">
                  <a:extLst>
                    <a:ext uri="{9D8B030D-6E8A-4147-A177-3AD203B41FA5}">
                      <a16:colId xmlns:a16="http://schemas.microsoft.com/office/drawing/2014/main" val="20002"/>
                    </a:ext>
                  </a:extLst>
                </a:gridCol>
              </a:tblGrid>
              <a:tr h="1311275">
                <a:tc>
                  <a:txBody>
                    <a:bodyPr/>
                    <a:lstStyle/>
                    <a:p>
                      <a:pPr algn="ctr"/>
                      <a:r>
                        <a:rPr kumimoji="1" lang="en-US" altLang="ja-JP" sz="2000" b="0" dirty="0"/>
                        <a:t>e-mode</a:t>
                      </a:r>
                      <a:endParaRPr kumimoji="1" lang="ja-JP" altLang="en-US" sz="2000" b="0" dirty="0"/>
                    </a:p>
                  </a:txBody>
                  <a:tcPr marL="91448" marR="91448"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t>(D=0)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t>= 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t>= 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t>= 2</a:t>
                      </a:r>
                    </a:p>
                  </a:txBody>
                  <a:tcPr marL="91448" marR="91448"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0" dirty="0"/>
                        <a:t>Event generator mode</a:t>
                      </a:r>
                      <a:r>
                        <a:rPr kumimoji="1" lang="ja-JP" altLang="en-US" sz="2000" b="0" dirty="0"/>
                        <a:t>オプション</a:t>
                      </a:r>
                      <a:endParaRPr kumimoji="1" lang="en-US" altLang="ja-JP" sz="20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t>通常のモード</a:t>
                      </a:r>
                      <a:endParaRPr kumimoji="1" lang="en-US" altLang="ja-JP" sz="20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0" dirty="0"/>
                        <a:t>Event generator mode version 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0" dirty="0"/>
                        <a:t>Event generator mode version 2</a:t>
                      </a:r>
                      <a:endParaRPr kumimoji="1" lang="ja-JP" altLang="en-US" sz="2000" b="0" dirty="0"/>
                    </a:p>
                  </a:txBody>
                  <a:tcPr marL="91448" marR="91448" marT="45714" marB="45714"/>
                </a:tc>
                <a:extLst>
                  <a:ext uri="{0D108BD9-81ED-4DB2-BD59-A6C34878D82A}">
                    <a16:rowId xmlns:a16="http://schemas.microsoft.com/office/drawing/2014/main" val="10000"/>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1030"/>
          <p:cNvSpPr txBox="1">
            <a:spLocks noChangeArrowheads="1"/>
          </p:cNvSpPr>
          <p:nvPr/>
        </p:nvSpPr>
        <p:spPr bwMode="auto">
          <a:xfrm>
            <a:off x="371475" y="14128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10</a:t>
            </a:r>
            <a:endParaRPr lang="ja-JP" altLang="en-US" sz="4800" kern="0" dirty="0">
              <a:latin typeface="Century Gothic" pitchFamily="34" charset="0"/>
            </a:endParaRPr>
          </a:p>
        </p:txBody>
      </p:sp>
      <p:sp>
        <p:nvSpPr>
          <p:cNvPr id="24" name="テキスト ボックス 23"/>
          <p:cNvSpPr txBox="1">
            <a:spLocks noChangeArrowheads="1"/>
          </p:cNvSpPr>
          <p:nvPr/>
        </p:nvSpPr>
        <p:spPr bwMode="auto">
          <a:xfrm>
            <a:off x="1981200" y="800100"/>
            <a:ext cx="698182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まず、イベントジェネレータモードを使用せずに、</a:t>
            </a:r>
            <a:r>
              <a:rPr lang="en-US" altLang="ja-JP" sz="2400" dirty="0">
                <a:solidFill>
                  <a:srgbClr val="000000"/>
                </a:solidFill>
                <a:latin typeface="+mn-lt"/>
              </a:rPr>
              <a:t>10MeV</a:t>
            </a:r>
            <a:r>
              <a:rPr lang="ja-JP" altLang="en-US" sz="2400" dirty="0">
                <a:solidFill>
                  <a:srgbClr val="000000"/>
                </a:solidFill>
                <a:latin typeface="+mn-lt"/>
              </a:rPr>
              <a:t>中性子を線源とする計算を実行してみよう</a:t>
            </a:r>
            <a:endParaRPr lang="en-US" altLang="ja-JP" sz="2400" dirty="0">
              <a:solidFill>
                <a:srgbClr val="000000"/>
              </a:solidFill>
              <a:latin typeface="+mn-lt"/>
            </a:endParaRPr>
          </a:p>
        </p:txBody>
      </p:sp>
      <p:sp>
        <p:nvSpPr>
          <p:cNvPr id="151561" name="テキスト ボックス 22"/>
          <p:cNvSpPr txBox="1">
            <a:spLocks noChangeArrowheads="1"/>
          </p:cNvSpPr>
          <p:nvPr/>
        </p:nvSpPr>
        <p:spPr bwMode="auto">
          <a:xfrm>
            <a:off x="3710160" y="1754107"/>
            <a:ext cx="3960465" cy="255454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000" dirty="0" err="1">
                <a:solidFill>
                  <a:srgbClr val="000000"/>
                </a:solidFill>
              </a:rPr>
              <a:t>emin</a:t>
            </a:r>
            <a:r>
              <a:rPr lang="en-US" altLang="ja-JP" sz="2000" dirty="0">
                <a:solidFill>
                  <a:srgbClr val="000000"/>
                </a:solidFill>
              </a:rPr>
              <a:t>(12)</a:t>
            </a:r>
            <a:r>
              <a:rPr lang="ja-JP" altLang="en-US" sz="2000" dirty="0">
                <a:solidFill>
                  <a:srgbClr val="000000"/>
                </a:solidFill>
              </a:rPr>
              <a:t>と</a:t>
            </a:r>
            <a:r>
              <a:rPr lang="en-US" altLang="ja-JP" sz="2000" dirty="0" err="1">
                <a:solidFill>
                  <a:srgbClr val="000000"/>
                </a:solidFill>
              </a:rPr>
              <a:t>emin</a:t>
            </a:r>
            <a:r>
              <a:rPr lang="en-US" altLang="ja-JP" sz="2000" dirty="0">
                <a:solidFill>
                  <a:srgbClr val="000000"/>
                </a:solidFill>
              </a:rPr>
              <a:t>(13)</a:t>
            </a:r>
            <a:r>
              <a:rPr lang="ja-JP" altLang="en-US" sz="2000" dirty="0" err="1">
                <a:solidFill>
                  <a:srgbClr val="000000"/>
                </a:solidFill>
              </a:rPr>
              <a:t>を削</a:t>
            </a:r>
            <a:r>
              <a:rPr lang="ja-JP" altLang="en-US" sz="2000" dirty="0">
                <a:solidFill>
                  <a:srgbClr val="000000"/>
                </a:solidFill>
              </a:rPr>
              <a:t>除する</a:t>
            </a:r>
            <a:endParaRPr lang="en-US" altLang="ja-JP" sz="2000" dirty="0">
              <a:solidFill>
                <a:srgbClr val="000000"/>
              </a:solidFill>
            </a:endParaRPr>
          </a:p>
          <a:p>
            <a:pPr marL="0" indent="0" eaLnBrk="1" hangingPunct="1">
              <a:spcBef>
                <a:spcPct val="0"/>
              </a:spcBef>
              <a:buNone/>
            </a:pPr>
            <a:r>
              <a:rPr lang="ja-JP" altLang="en-US" sz="2000" dirty="0">
                <a:solidFill>
                  <a:srgbClr val="000000"/>
                </a:solidFill>
              </a:rPr>
              <a:t>　　（計算時間短縮のため）</a:t>
            </a:r>
            <a:endParaRPr lang="en-US" altLang="ja-JP" sz="2000" dirty="0">
              <a:solidFill>
                <a:srgbClr val="000000"/>
              </a:solidFill>
            </a:endParaRPr>
          </a:p>
          <a:p>
            <a:pPr eaLnBrk="1" hangingPunct="1">
              <a:spcBef>
                <a:spcPct val="0"/>
              </a:spcBef>
            </a:pPr>
            <a:endParaRPr lang="en-US" altLang="ja-JP" sz="2000" dirty="0">
              <a:solidFill>
                <a:srgbClr val="000000"/>
              </a:solidFill>
            </a:endParaRPr>
          </a:p>
          <a:p>
            <a:pPr eaLnBrk="1" hangingPunct="1">
              <a:spcBef>
                <a:spcPct val="0"/>
              </a:spcBef>
            </a:pPr>
            <a:r>
              <a:rPr lang="ja-JP" altLang="en-US" sz="2000" dirty="0">
                <a:solidFill>
                  <a:srgbClr val="000000"/>
                </a:solidFill>
              </a:rPr>
              <a:t>線源を</a:t>
            </a:r>
            <a:r>
              <a:rPr lang="en-US" altLang="ja-JP" sz="2000" dirty="0">
                <a:solidFill>
                  <a:srgbClr val="000000"/>
                </a:solidFill>
              </a:rPr>
              <a:t>10MeV</a:t>
            </a:r>
            <a:r>
              <a:rPr lang="ja-JP" altLang="en-US" sz="2000" dirty="0">
                <a:solidFill>
                  <a:srgbClr val="000000"/>
                </a:solidFill>
              </a:rPr>
              <a:t>の中性子とする</a:t>
            </a:r>
            <a:endParaRPr lang="en-US" altLang="ja-JP" sz="2000" dirty="0">
              <a:solidFill>
                <a:srgbClr val="000000"/>
              </a:solidFill>
            </a:endParaRPr>
          </a:p>
          <a:p>
            <a:pPr marL="0" indent="0" eaLnBrk="1" hangingPunct="1">
              <a:spcBef>
                <a:spcPct val="0"/>
              </a:spcBef>
              <a:buNone/>
            </a:pPr>
            <a:r>
              <a:rPr lang="ja-JP" altLang="en-US" sz="2000" dirty="0">
                <a:solidFill>
                  <a:srgbClr val="000000"/>
                </a:solidFill>
              </a:rPr>
              <a:t>　　（</a:t>
            </a:r>
            <a:r>
              <a:rPr lang="en-US" altLang="ja-JP" sz="2000" dirty="0">
                <a:solidFill>
                  <a:srgbClr val="000000"/>
                </a:solidFill>
              </a:rPr>
              <a:t>[source]</a:t>
            </a:r>
            <a:r>
              <a:rPr lang="ja-JP" altLang="en-US" sz="2000" dirty="0">
                <a:solidFill>
                  <a:srgbClr val="000000"/>
                </a:solidFill>
              </a:rPr>
              <a:t>において</a:t>
            </a:r>
            <a:r>
              <a:rPr lang="en-US" altLang="ja-JP" sz="2000" dirty="0" err="1">
                <a:solidFill>
                  <a:srgbClr val="000000"/>
                </a:solidFill>
              </a:rPr>
              <a:t>proj</a:t>
            </a:r>
            <a:r>
              <a:rPr lang="ja-JP" altLang="en-US" sz="2000" dirty="0">
                <a:solidFill>
                  <a:srgbClr val="000000"/>
                </a:solidFill>
              </a:rPr>
              <a:t>を変更）</a:t>
            </a:r>
            <a:endParaRPr lang="en-US" altLang="ja-JP" sz="2000" dirty="0">
              <a:solidFill>
                <a:srgbClr val="000000"/>
              </a:solidFill>
            </a:endParaRPr>
          </a:p>
          <a:p>
            <a:pPr eaLnBrk="1" hangingPunct="1">
              <a:spcBef>
                <a:spcPct val="0"/>
              </a:spcBef>
            </a:pPr>
            <a:endParaRPr lang="en-US" altLang="ja-JP" sz="2000" dirty="0">
              <a:solidFill>
                <a:srgbClr val="000000"/>
              </a:solidFill>
            </a:endParaRPr>
          </a:p>
          <a:p>
            <a:pPr eaLnBrk="1" hangingPunct="1">
              <a:spcBef>
                <a:spcPct val="0"/>
              </a:spcBef>
            </a:pPr>
            <a:r>
              <a:rPr lang="en-US" altLang="ja-JP" sz="2000" dirty="0">
                <a:solidFill>
                  <a:srgbClr val="000000"/>
                </a:solidFill>
              </a:rPr>
              <a:t>[t-deposit]</a:t>
            </a:r>
            <a:r>
              <a:rPr lang="ja-JP" altLang="en-US" sz="2000" dirty="0">
                <a:solidFill>
                  <a:srgbClr val="000000"/>
                </a:solidFill>
              </a:rPr>
              <a:t>の</a:t>
            </a:r>
            <a:r>
              <a:rPr lang="en-US" altLang="ja-JP" sz="2000" dirty="0">
                <a:solidFill>
                  <a:srgbClr val="000000"/>
                </a:solidFill>
              </a:rPr>
              <a:t>part = all</a:t>
            </a:r>
            <a:r>
              <a:rPr lang="ja-JP" altLang="en-US" sz="2000" dirty="0">
                <a:solidFill>
                  <a:srgbClr val="000000"/>
                </a:solidFill>
              </a:rPr>
              <a:t>を</a:t>
            </a:r>
            <a:endParaRPr lang="en-US" altLang="ja-JP" sz="2000" dirty="0">
              <a:solidFill>
                <a:srgbClr val="000000"/>
              </a:solidFill>
            </a:endParaRPr>
          </a:p>
          <a:p>
            <a:pPr marL="0" indent="0" eaLnBrk="1" hangingPunct="1">
              <a:spcBef>
                <a:spcPct val="0"/>
              </a:spcBef>
              <a:buNone/>
            </a:pPr>
            <a:r>
              <a:rPr lang="ja-JP" altLang="en-US" sz="2000" dirty="0">
                <a:solidFill>
                  <a:srgbClr val="000000"/>
                </a:solidFill>
              </a:rPr>
              <a:t>　　</a:t>
            </a:r>
            <a:r>
              <a:rPr lang="en-US" altLang="ja-JP" sz="2000" dirty="0">
                <a:solidFill>
                  <a:srgbClr val="000000"/>
                </a:solidFill>
              </a:rPr>
              <a:t>part = neutron proton</a:t>
            </a:r>
            <a:r>
              <a:rPr lang="ja-JP" altLang="en-US" sz="2000" dirty="0">
                <a:solidFill>
                  <a:srgbClr val="000000"/>
                </a:solidFill>
              </a:rPr>
              <a:t>に変更する</a:t>
            </a:r>
            <a:endParaRPr lang="en-US" altLang="ja-JP" sz="2000" dirty="0">
              <a:solidFill>
                <a:srgbClr val="000000"/>
              </a:solidFill>
            </a:endParaRPr>
          </a:p>
        </p:txBody>
      </p:sp>
      <p:sp>
        <p:nvSpPr>
          <p:cNvPr id="151562" name="Text Box 1031"/>
          <p:cNvSpPr txBox="1">
            <a:spLocks noChangeArrowheads="1"/>
          </p:cNvSpPr>
          <p:nvPr/>
        </p:nvSpPr>
        <p:spPr bwMode="auto">
          <a:xfrm>
            <a:off x="484011" y="4287566"/>
            <a:ext cx="2055812" cy="106707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Deposit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file = </a:t>
            </a:r>
            <a:r>
              <a:rPr lang="en-US" altLang="ja-JP" sz="1400" dirty="0" err="1">
                <a:solidFill>
                  <a:srgbClr val="000000"/>
                </a:solidFill>
                <a:latin typeface="Tahoma" panose="020B0604030504040204" pitchFamily="34" charset="0"/>
              </a:rPr>
              <a:t>deposit.out</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part = all</a:t>
            </a:r>
          </a:p>
          <a:p>
            <a:pPr eaLnBrk="1" hangingPunct="1">
              <a:spcBef>
                <a:spcPct val="0"/>
              </a:spcBef>
              <a:buFontTx/>
              <a:buNone/>
            </a:pPr>
            <a:endParaRPr lang="pt-BR" altLang="ja-JP" sz="1400" dirty="0">
              <a:solidFill>
                <a:srgbClr val="000000"/>
              </a:solidFill>
              <a:latin typeface="Tahoma" panose="020B0604030504040204" pitchFamily="34" charset="0"/>
            </a:endParaRPr>
          </a:p>
        </p:txBody>
      </p:sp>
      <p:cxnSp>
        <p:nvCxnSpPr>
          <p:cNvPr id="19" name="直線コネクタ 18"/>
          <p:cNvCxnSpPr/>
          <p:nvPr/>
        </p:nvCxnSpPr>
        <p:spPr>
          <a:xfrm>
            <a:off x="1098784" y="5200861"/>
            <a:ext cx="13721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1567" name="Text Box 1031"/>
          <p:cNvSpPr txBox="1">
            <a:spLocks noChangeArrowheads="1"/>
          </p:cNvSpPr>
          <p:nvPr/>
        </p:nvSpPr>
        <p:spPr bwMode="auto">
          <a:xfrm>
            <a:off x="496888" y="3213254"/>
            <a:ext cx="2055812" cy="9064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proj = </a:t>
            </a:r>
            <a:r>
              <a:rPr lang="pt-BR" altLang="ja-JP" sz="1400" dirty="0">
                <a:solidFill>
                  <a:srgbClr val="FF0000"/>
                </a:solidFill>
                <a:latin typeface="Tahoma" panose="020B0604030504040204" pitchFamily="34" charset="0"/>
              </a:rPr>
              <a:t> </a:t>
            </a:r>
            <a:r>
              <a:rPr lang="pt-BR" altLang="ja-JP" sz="1400" dirty="0">
                <a:latin typeface="Tahoma" panose="020B0604030504040204" pitchFamily="34" charset="0"/>
              </a:rPr>
              <a:t>photon</a:t>
            </a:r>
          </a:p>
          <a:p>
            <a:pPr eaLnBrk="1" hangingPunct="1">
              <a:spcBef>
                <a:spcPct val="0"/>
              </a:spcBef>
              <a:buFontTx/>
              <a:buNone/>
            </a:pPr>
            <a:r>
              <a:rPr lang="pt-BR" altLang="ja-JP" sz="1400" dirty="0">
                <a:latin typeface="Tahoma" panose="020B0604030504040204" pitchFamily="34" charset="0"/>
              </a:rPr>
              <a:t> e0 =   10.0</a:t>
            </a:r>
          </a:p>
        </p:txBody>
      </p:sp>
      <p:cxnSp>
        <p:nvCxnSpPr>
          <p:cNvPr id="26" name="直線コネクタ 25"/>
          <p:cNvCxnSpPr/>
          <p:nvPr/>
        </p:nvCxnSpPr>
        <p:spPr>
          <a:xfrm>
            <a:off x="1222375" y="3903986"/>
            <a:ext cx="6133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1569" name="Text Box 1031"/>
          <p:cNvSpPr txBox="1">
            <a:spLocks noChangeArrowheads="1"/>
          </p:cNvSpPr>
          <p:nvPr/>
        </p:nvSpPr>
        <p:spPr bwMode="auto">
          <a:xfrm>
            <a:off x="496888" y="1995487"/>
            <a:ext cx="2055812" cy="107347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ja-JP" altLang="en-US" sz="1400">
                <a:latin typeface="Tahoma" panose="020B0604030504040204" pitchFamily="34" charset="0"/>
              </a:rPr>
              <a:t> </a:t>
            </a:r>
            <a:r>
              <a:rPr lang="pt-BR" altLang="ja-JP" sz="1400">
                <a:latin typeface="Tahoma" panose="020B0604030504040204" pitchFamily="34" charset="0"/>
              </a:rPr>
              <a:t>emin(12</a:t>
            </a:r>
            <a:r>
              <a:rPr lang="pt-BR" altLang="ja-JP" sz="1400" dirty="0">
                <a:latin typeface="Tahoma" panose="020B0604030504040204" pitchFamily="34" charset="0"/>
              </a:rPr>
              <a:t>) = 0.001</a:t>
            </a:r>
          </a:p>
          <a:p>
            <a:pPr eaLnBrk="1" hangingPunct="1">
              <a:spcBef>
                <a:spcPct val="0"/>
              </a:spcBef>
              <a:buFontTx/>
              <a:buNone/>
            </a:pPr>
            <a:r>
              <a:rPr lang="pt-BR" altLang="ja-JP" sz="1400">
                <a:latin typeface="Tahoma" panose="020B0604030504040204" pitchFamily="34" charset="0"/>
              </a:rPr>
              <a:t> </a:t>
            </a:r>
            <a:r>
              <a:rPr lang="pt-BR" altLang="ja-JP" sz="1400" dirty="0">
                <a:latin typeface="Tahoma" panose="020B0604030504040204" pitchFamily="34" charset="0"/>
              </a:rPr>
              <a:t>emin(13) = 0.001</a:t>
            </a:r>
          </a:p>
        </p:txBody>
      </p:sp>
      <p:sp>
        <p:nvSpPr>
          <p:cNvPr id="25" name="二等辺三角形 24"/>
          <p:cNvSpPr/>
          <p:nvPr/>
        </p:nvSpPr>
        <p:spPr>
          <a:xfrm flipV="1">
            <a:off x="5220072" y="4520234"/>
            <a:ext cx="954956" cy="239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
          <p:cNvSpPr>
            <a:spLocks noChangeArrowheads="1"/>
          </p:cNvSpPr>
          <p:nvPr/>
        </p:nvSpPr>
        <p:spPr bwMode="auto">
          <a:xfrm>
            <a:off x="3501293" y="4929434"/>
            <a:ext cx="43925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2000" dirty="0">
                <a:solidFill>
                  <a:srgbClr val="FF0000"/>
                </a:solidFill>
              </a:rPr>
              <a:t>PHITS</a:t>
            </a:r>
            <a:r>
              <a:rPr lang="ja-JP" altLang="en-US" sz="2000" dirty="0">
                <a:solidFill>
                  <a:srgbClr val="FF0000"/>
                </a:solidFill>
              </a:rPr>
              <a:t>を実行して，中性子と陽子</a:t>
            </a:r>
            <a:endParaRPr lang="en-US" altLang="ja-JP" sz="2000" dirty="0">
              <a:solidFill>
                <a:srgbClr val="FF0000"/>
              </a:solidFill>
            </a:endParaRPr>
          </a:p>
          <a:p>
            <a:pPr algn="ctr">
              <a:spcBef>
                <a:spcPct val="0"/>
              </a:spcBef>
              <a:buFontTx/>
              <a:buNone/>
            </a:pPr>
            <a:r>
              <a:rPr lang="ja-JP" altLang="en-US" sz="2000" dirty="0">
                <a:solidFill>
                  <a:srgbClr val="FF0000"/>
                </a:solidFill>
              </a:rPr>
              <a:t>それぞれの線量寄与を計算</a:t>
            </a:r>
            <a:endParaRPr lang="en-US" altLang="ja-JP" sz="2000" dirty="0">
              <a:solidFill>
                <a:srgbClr val="FF0000"/>
              </a:solidFill>
            </a:endParaRPr>
          </a:p>
          <a:p>
            <a:pPr algn="ctr">
              <a:spcBef>
                <a:spcPct val="0"/>
              </a:spcBef>
              <a:buFontTx/>
              <a:buNone/>
            </a:pPr>
            <a:r>
              <a:rPr lang="ja-JP" altLang="en-US" sz="2000" dirty="0"/>
              <a:t>（</a:t>
            </a:r>
            <a:r>
              <a:rPr lang="en-US" altLang="ja-JP" sz="2000" dirty="0" err="1"/>
              <a:t>deposit.out</a:t>
            </a:r>
            <a:r>
              <a:rPr lang="ja-JP" altLang="en-US" sz="2000" dirty="0"/>
              <a:t>を確認）</a:t>
            </a:r>
          </a:p>
        </p:txBody>
      </p:sp>
      <p:sp>
        <p:nvSpPr>
          <p:cNvPr id="32" name="正方形/長方形 31"/>
          <p:cNvSpPr/>
          <p:nvPr/>
        </p:nvSpPr>
        <p:spPr>
          <a:xfrm>
            <a:off x="578648" y="2432052"/>
            <a:ext cx="1545080" cy="538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1030"/>
          <p:cNvSpPr txBox="1">
            <a:spLocks noChangeArrowheads="1"/>
          </p:cNvSpPr>
          <p:nvPr/>
        </p:nvSpPr>
        <p:spPr bwMode="auto">
          <a:xfrm>
            <a:off x="371475" y="14128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21" name="Rectangle 2"/>
          <p:cNvSpPr txBox="1">
            <a:spLocks noChangeArrowheads="1"/>
          </p:cNvSpPr>
          <p:nvPr/>
        </p:nvSpPr>
        <p:spPr bwMode="auto">
          <a:xfrm>
            <a:off x="228600" y="-242888"/>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10</a:t>
            </a:r>
            <a:r>
              <a:rPr lang="ja-JP" altLang="en-US" sz="4800" kern="0" dirty="0">
                <a:latin typeface="Century Gothic" pitchFamily="34" charset="0"/>
              </a:rPr>
              <a:t>の答え合わせ</a:t>
            </a:r>
          </a:p>
        </p:txBody>
      </p:sp>
      <p:sp>
        <p:nvSpPr>
          <p:cNvPr id="24" name="テキスト ボックス 23"/>
          <p:cNvSpPr txBox="1">
            <a:spLocks noChangeArrowheads="1"/>
          </p:cNvSpPr>
          <p:nvPr/>
        </p:nvSpPr>
        <p:spPr bwMode="auto">
          <a:xfrm>
            <a:off x="1981200" y="800100"/>
            <a:ext cx="698182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まず、イベントジェネレータモードを使用せずに、</a:t>
            </a:r>
            <a:r>
              <a:rPr lang="en-US" altLang="ja-JP" sz="2400" dirty="0">
                <a:solidFill>
                  <a:srgbClr val="000000"/>
                </a:solidFill>
                <a:latin typeface="+mn-lt"/>
              </a:rPr>
              <a:t>10MeV</a:t>
            </a:r>
            <a:r>
              <a:rPr lang="ja-JP" altLang="en-US" sz="2400" dirty="0">
                <a:solidFill>
                  <a:srgbClr val="000000"/>
                </a:solidFill>
                <a:latin typeface="+mn-lt"/>
              </a:rPr>
              <a:t>中性子を線源とする計算を実行してみよう</a:t>
            </a:r>
            <a:endParaRPr lang="en-US" altLang="ja-JP" sz="2400" dirty="0">
              <a:solidFill>
                <a:srgbClr val="000000"/>
              </a:solidFill>
              <a:latin typeface="+mn-lt"/>
            </a:endParaRPr>
          </a:p>
        </p:txBody>
      </p:sp>
      <p:sp>
        <p:nvSpPr>
          <p:cNvPr id="151569" name="Text Box 1031"/>
          <p:cNvSpPr txBox="1">
            <a:spLocks noChangeArrowheads="1"/>
          </p:cNvSpPr>
          <p:nvPr/>
        </p:nvSpPr>
        <p:spPr bwMode="auto">
          <a:xfrm>
            <a:off x="496888" y="1995487"/>
            <a:ext cx="2055812" cy="107347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emin(12) = 0.001</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emin(13) = 0.001</a:t>
            </a:r>
          </a:p>
        </p:txBody>
      </p:sp>
      <p:sp>
        <p:nvSpPr>
          <p:cNvPr id="30" name="Text Box 1031"/>
          <p:cNvSpPr txBox="1">
            <a:spLocks noChangeArrowheads="1"/>
          </p:cNvSpPr>
          <p:nvPr/>
        </p:nvSpPr>
        <p:spPr bwMode="auto">
          <a:xfrm>
            <a:off x="510070" y="3804915"/>
            <a:ext cx="7056784" cy="1663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Tahoma" panose="020B0604030504040204" pitchFamily="34" charset="0"/>
              </a:rPr>
              <a:t>（</a:t>
            </a:r>
            <a:r>
              <a:rPr lang="en-US" altLang="ja-JP" sz="1400" dirty="0">
                <a:solidFill>
                  <a:srgbClr val="000000"/>
                </a:solidFill>
                <a:latin typeface="Tahoma" panose="020B0604030504040204" pitchFamily="34" charset="0"/>
              </a:rPr>
              <a:t>29</a:t>
            </a:r>
            <a:r>
              <a:rPr lang="ja-JP" altLang="en-US" sz="1400" dirty="0">
                <a:solidFill>
                  <a:srgbClr val="000000"/>
                </a:solidFill>
                <a:latin typeface="Tahoma" panose="020B0604030504040204" pitchFamily="34" charset="0"/>
              </a:rPr>
              <a:t>行目あたり）</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num    reg     volume     neutron     r.err    proton      r.err </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1     101   5.2876E+02   6.2543E-05  0.3825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2     102   3.6874E+03   5.0788E-02  0.1497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3     103   9.9447E+03   1.4100E-03  0.0929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4     104   1.9398E+04   9.4330E-02  0.0489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5     105   3.1908E+04   1.5915E-01  0.0270   0.0000E+00  0.0000</a:t>
            </a:r>
          </a:p>
        </p:txBody>
      </p:sp>
      <p:sp>
        <p:nvSpPr>
          <p:cNvPr id="31" name="Text Box 1030"/>
          <p:cNvSpPr txBox="1">
            <a:spLocks noChangeArrowheads="1"/>
          </p:cNvSpPr>
          <p:nvPr/>
        </p:nvSpPr>
        <p:spPr bwMode="auto">
          <a:xfrm>
            <a:off x="371475" y="3203102"/>
            <a:ext cx="1727200"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deposit.out</a:t>
            </a:r>
          </a:p>
        </p:txBody>
      </p:sp>
      <p:sp>
        <p:nvSpPr>
          <p:cNvPr id="18" name="Text Box 1031"/>
          <p:cNvSpPr txBox="1">
            <a:spLocks noChangeArrowheads="1"/>
          </p:cNvSpPr>
          <p:nvPr/>
        </p:nvSpPr>
        <p:spPr bwMode="auto">
          <a:xfrm>
            <a:off x="5415726" y="1978324"/>
            <a:ext cx="2036594" cy="106707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Deposit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file = </a:t>
            </a:r>
            <a:r>
              <a:rPr lang="en-US" altLang="ja-JP" sz="1400" dirty="0" err="1">
                <a:solidFill>
                  <a:srgbClr val="000000"/>
                </a:solidFill>
                <a:latin typeface="Tahoma" panose="020B0604030504040204" pitchFamily="34" charset="0"/>
              </a:rPr>
              <a:t>deposit.out</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part = </a:t>
            </a:r>
            <a:r>
              <a:rPr lang="en-US" altLang="ja-JP" sz="1400" dirty="0">
                <a:solidFill>
                  <a:srgbClr val="FF0000"/>
                </a:solidFill>
                <a:latin typeface="Tahoma" panose="020B0604030504040204" pitchFamily="34" charset="0"/>
              </a:rPr>
              <a:t>neutron proton</a:t>
            </a:r>
          </a:p>
          <a:p>
            <a:pPr eaLnBrk="1" hangingPunct="1">
              <a:spcBef>
                <a:spcPct val="0"/>
              </a:spcBef>
              <a:buFontTx/>
              <a:buNone/>
            </a:pPr>
            <a:endParaRPr lang="pt-BR" altLang="ja-JP" sz="1400" dirty="0">
              <a:solidFill>
                <a:srgbClr val="000000"/>
              </a:solidFill>
              <a:latin typeface="Tahoma" panose="020B0604030504040204" pitchFamily="34" charset="0"/>
            </a:endParaRPr>
          </a:p>
        </p:txBody>
      </p:sp>
      <p:cxnSp>
        <p:nvCxnSpPr>
          <p:cNvPr id="20" name="直線コネクタ 19"/>
          <p:cNvCxnSpPr/>
          <p:nvPr/>
        </p:nvCxnSpPr>
        <p:spPr>
          <a:xfrm>
            <a:off x="6030499" y="2891619"/>
            <a:ext cx="13592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 Box 1031"/>
          <p:cNvSpPr txBox="1">
            <a:spLocks noChangeArrowheads="1"/>
          </p:cNvSpPr>
          <p:nvPr/>
        </p:nvSpPr>
        <p:spPr bwMode="auto">
          <a:xfrm>
            <a:off x="2968030" y="1978324"/>
            <a:ext cx="2055812" cy="9064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proj = </a:t>
            </a:r>
            <a:r>
              <a:rPr lang="pt-BR" altLang="ja-JP" sz="1400" dirty="0">
                <a:solidFill>
                  <a:srgbClr val="FF0000"/>
                </a:solidFill>
                <a:latin typeface="Tahoma" panose="020B0604030504040204" pitchFamily="34" charset="0"/>
              </a:rPr>
              <a:t> neutron</a:t>
            </a:r>
          </a:p>
          <a:p>
            <a:pPr eaLnBrk="1" hangingPunct="1">
              <a:spcBef>
                <a:spcPct val="0"/>
              </a:spcBef>
              <a:buFontTx/>
              <a:buNone/>
            </a:pPr>
            <a:r>
              <a:rPr lang="pt-BR" altLang="ja-JP" sz="1400" dirty="0">
                <a:latin typeface="Tahoma" panose="020B0604030504040204" pitchFamily="34" charset="0"/>
              </a:rPr>
              <a:t> e0 =   10.0</a:t>
            </a:r>
          </a:p>
        </p:txBody>
      </p:sp>
      <p:cxnSp>
        <p:nvCxnSpPr>
          <p:cNvPr id="23" name="直線コネクタ 22"/>
          <p:cNvCxnSpPr/>
          <p:nvPr/>
        </p:nvCxnSpPr>
        <p:spPr>
          <a:xfrm>
            <a:off x="3693517" y="2669056"/>
            <a:ext cx="7508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正方形/長方形 2"/>
          <p:cNvSpPr>
            <a:spLocks noChangeArrowheads="1"/>
          </p:cNvSpPr>
          <p:nvPr/>
        </p:nvSpPr>
        <p:spPr bwMode="auto">
          <a:xfrm>
            <a:off x="756345" y="5555918"/>
            <a:ext cx="73970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solidFill>
                  <a:srgbClr val="FF0000"/>
                </a:solidFill>
              </a:rPr>
              <a:t>陽子からの線量寄与がない　→　中性子が核反応で生成する荷電粒子を考慮せず，カーマ近似により吸収線量を計算するため</a:t>
            </a:r>
          </a:p>
        </p:txBody>
      </p:sp>
      <p:sp>
        <p:nvSpPr>
          <p:cNvPr id="3" name="正方形/長方形 2"/>
          <p:cNvSpPr/>
          <p:nvPr/>
        </p:nvSpPr>
        <p:spPr>
          <a:xfrm>
            <a:off x="5415726" y="4005064"/>
            <a:ext cx="1974052"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329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1031"/>
          <p:cNvSpPr txBox="1">
            <a:spLocks noChangeArrowheads="1"/>
          </p:cNvSpPr>
          <p:nvPr/>
        </p:nvSpPr>
        <p:spPr bwMode="auto">
          <a:xfrm>
            <a:off x="496888" y="1995488"/>
            <a:ext cx="2055812" cy="85744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P a r a m e t e r s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solidFill>
                  <a:srgbClr val="FF0000"/>
                </a:solidFill>
                <a:latin typeface="Tahoma" panose="020B0604030504040204" pitchFamily="34" charset="0"/>
              </a:rPr>
              <a:t>e-mode =</a:t>
            </a:r>
            <a:r>
              <a:rPr lang="ja-JP" altLang="en-US" sz="1400" dirty="0">
                <a:solidFill>
                  <a:srgbClr val="FF0000"/>
                </a:solidFill>
                <a:latin typeface="Tahoma" panose="020B0604030504040204" pitchFamily="34" charset="0"/>
              </a:rPr>
              <a:t> </a:t>
            </a:r>
            <a:r>
              <a:rPr lang="en-US" altLang="ja-JP" sz="1400" dirty="0">
                <a:solidFill>
                  <a:srgbClr val="FF0000"/>
                </a:solidFill>
                <a:latin typeface="Tahoma" panose="020B0604030504040204" pitchFamily="34" charset="0"/>
              </a:rPr>
              <a:t>2</a:t>
            </a:r>
            <a:endParaRPr lang="pt-BR" altLang="ja-JP" sz="1400" dirty="0">
              <a:solidFill>
                <a:srgbClr val="FF0000"/>
              </a:solidFill>
              <a:latin typeface="Tahoma" panose="020B0604030504040204" pitchFamily="34" charset="0"/>
            </a:endParaRPr>
          </a:p>
        </p:txBody>
      </p:sp>
      <p:sp>
        <p:nvSpPr>
          <p:cNvPr id="153606" name="テキスト ボックス 22"/>
          <p:cNvSpPr txBox="1">
            <a:spLocks noChangeArrowheads="1"/>
          </p:cNvSpPr>
          <p:nvPr/>
        </p:nvSpPr>
        <p:spPr bwMode="auto">
          <a:xfrm>
            <a:off x="2883080" y="1954446"/>
            <a:ext cx="4857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spcBef>
                <a:spcPct val="0"/>
              </a:spcBef>
              <a:buNone/>
            </a:pPr>
            <a:r>
              <a:rPr lang="en-US" altLang="ja-JP" sz="2000" dirty="0">
                <a:solidFill>
                  <a:srgbClr val="000000"/>
                </a:solidFill>
              </a:rPr>
              <a:t>[parameters]</a:t>
            </a:r>
            <a:r>
              <a:rPr lang="ja-JP" altLang="en-US" sz="2000" dirty="0">
                <a:solidFill>
                  <a:srgbClr val="000000"/>
                </a:solidFill>
              </a:rPr>
              <a:t>セクションで</a:t>
            </a:r>
            <a:r>
              <a:rPr lang="en-US" altLang="ja-JP" sz="2000" dirty="0">
                <a:solidFill>
                  <a:srgbClr val="000000"/>
                </a:solidFill>
              </a:rPr>
              <a:t>e-mode = 2</a:t>
            </a:r>
            <a:r>
              <a:rPr lang="ja-JP" altLang="en-US" sz="2000" dirty="0">
                <a:solidFill>
                  <a:srgbClr val="000000"/>
                </a:solidFill>
              </a:rPr>
              <a:t>として</a:t>
            </a:r>
            <a:r>
              <a:rPr lang="en-US" altLang="ja-JP" sz="2000" dirty="0">
                <a:solidFill>
                  <a:srgbClr val="000000"/>
                </a:solidFill>
              </a:rPr>
              <a:t>PHITS</a:t>
            </a:r>
            <a:r>
              <a:rPr lang="ja-JP" altLang="en-US" sz="2000" dirty="0">
                <a:solidFill>
                  <a:srgbClr val="000000"/>
                </a:solidFill>
              </a:rPr>
              <a:t>を実行する</a:t>
            </a:r>
            <a:endParaRPr lang="en-US" altLang="ja-JP" sz="2000" dirty="0">
              <a:solidFill>
                <a:srgbClr val="000000"/>
              </a:solidFill>
            </a:endParaRPr>
          </a:p>
        </p:txBody>
      </p:sp>
      <p:sp>
        <p:nvSpPr>
          <p:cNvPr id="21" name="Rectangle 2"/>
          <p:cNvSpPr txBox="1">
            <a:spLocks noChangeArrowheads="1"/>
          </p:cNvSpPr>
          <p:nvPr/>
        </p:nvSpPr>
        <p:spPr bwMode="auto">
          <a:xfrm>
            <a:off x="228599" y="-143135"/>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11</a:t>
            </a:r>
            <a:endParaRPr lang="ja-JP" altLang="en-US" sz="4800" kern="0" dirty="0">
              <a:latin typeface="Century Gothic" pitchFamily="34" charset="0"/>
            </a:endParaRPr>
          </a:p>
        </p:txBody>
      </p:sp>
      <p:sp>
        <p:nvSpPr>
          <p:cNvPr id="24" name="テキスト ボックス 23"/>
          <p:cNvSpPr txBox="1">
            <a:spLocks noChangeArrowheads="1"/>
          </p:cNvSpPr>
          <p:nvPr/>
        </p:nvSpPr>
        <p:spPr bwMode="auto">
          <a:xfrm>
            <a:off x="2123729" y="962522"/>
            <a:ext cx="576064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00"/>
                </a:solidFill>
                <a:latin typeface="+mn-lt"/>
              </a:rPr>
              <a:t>イベントジェネレータモードを使用してみよう</a:t>
            </a:r>
            <a:endParaRPr lang="en-US" altLang="ja-JP" sz="2400" dirty="0">
              <a:solidFill>
                <a:srgbClr val="000000"/>
              </a:solidFill>
              <a:latin typeface="+mn-lt"/>
            </a:endParaRPr>
          </a:p>
        </p:txBody>
      </p:sp>
      <p:cxnSp>
        <p:nvCxnSpPr>
          <p:cNvPr id="16" name="直線コネクタ 15"/>
          <p:cNvCxnSpPr/>
          <p:nvPr/>
        </p:nvCxnSpPr>
        <p:spPr>
          <a:xfrm>
            <a:off x="533401" y="2708920"/>
            <a:ext cx="12398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610" name="テキスト ボックス 18"/>
          <p:cNvSpPr txBox="1">
            <a:spLocks noChangeArrowheads="1"/>
          </p:cNvSpPr>
          <p:nvPr/>
        </p:nvSpPr>
        <p:spPr bwMode="auto">
          <a:xfrm>
            <a:off x="628898" y="4715077"/>
            <a:ext cx="7848104" cy="707886"/>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rPr>
              <a:t>[t-deposit]</a:t>
            </a:r>
            <a:r>
              <a:rPr lang="ja-JP" altLang="en-US" sz="2000" dirty="0">
                <a:solidFill>
                  <a:srgbClr val="000000"/>
                </a:solidFill>
              </a:rPr>
              <a:t>で</a:t>
            </a:r>
            <a:r>
              <a:rPr lang="en-US" altLang="ja-JP" sz="2000" dirty="0">
                <a:solidFill>
                  <a:srgbClr val="000000"/>
                </a:solidFill>
              </a:rPr>
              <a:t>part = neutron</a:t>
            </a:r>
            <a:r>
              <a:rPr lang="ja-JP" altLang="en-US" sz="2000" dirty="0">
                <a:solidFill>
                  <a:srgbClr val="000000"/>
                </a:solidFill>
              </a:rPr>
              <a:t>と指定してるにも関わらずイベントジェネレータモードを使用している，という</a:t>
            </a:r>
            <a:r>
              <a:rPr lang="en-US" altLang="ja-JP" sz="2000" dirty="0">
                <a:solidFill>
                  <a:srgbClr val="000000"/>
                </a:solidFill>
              </a:rPr>
              <a:t>warning</a:t>
            </a:r>
            <a:r>
              <a:rPr lang="ja-JP" altLang="en-US" sz="2000" dirty="0">
                <a:solidFill>
                  <a:srgbClr val="000000"/>
                </a:solidFill>
              </a:rPr>
              <a:t>が表示される</a:t>
            </a:r>
            <a:endParaRPr lang="en-US" altLang="ja-JP" sz="2000" dirty="0">
              <a:solidFill>
                <a:srgbClr val="000000"/>
              </a:solidFill>
            </a:endParaRPr>
          </a:p>
        </p:txBody>
      </p:sp>
      <p:sp>
        <p:nvSpPr>
          <p:cNvPr id="153611" name="Text Box 1030"/>
          <p:cNvSpPr txBox="1">
            <a:spLocks noChangeArrowheads="1"/>
          </p:cNvSpPr>
          <p:nvPr/>
        </p:nvSpPr>
        <p:spPr bwMode="auto">
          <a:xfrm>
            <a:off x="371475" y="14128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12" name="二等辺三角形 11"/>
          <p:cNvSpPr/>
          <p:nvPr/>
        </p:nvSpPr>
        <p:spPr>
          <a:xfrm flipV="1">
            <a:off x="4111737" y="2782133"/>
            <a:ext cx="954956" cy="239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1391047" y="3180031"/>
            <a:ext cx="6361905" cy="1371429"/>
          </a:xfrm>
          <a:prstGeom prst="rect">
            <a:avLst/>
          </a:prstGeom>
        </p:spPr>
      </p:pic>
      <p:sp>
        <p:nvSpPr>
          <p:cNvPr id="14" name="テキスト ボックス 18"/>
          <p:cNvSpPr txBox="1">
            <a:spLocks noChangeArrowheads="1"/>
          </p:cNvSpPr>
          <p:nvPr/>
        </p:nvSpPr>
        <p:spPr bwMode="auto">
          <a:xfrm>
            <a:off x="405867" y="5386525"/>
            <a:ext cx="8105527" cy="40011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rPr>
              <a:t>（通常，</a:t>
            </a:r>
            <a:r>
              <a:rPr lang="en-US" altLang="ja-JP" sz="2000" dirty="0">
                <a:solidFill>
                  <a:srgbClr val="000000"/>
                </a:solidFill>
              </a:rPr>
              <a:t>[t-deposit]</a:t>
            </a:r>
            <a:r>
              <a:rPr lang="ja-JP" altLang="en-US" sz="2000" dirty="0">
                <a:solidFill>
                  <a:srgbClr val="000000"/>
                </a:solidFill>
              </a:rPr>
              <a:t>で</a:t>
            </a:r>
            <a:r>
              <a:rPr lang="en-US" altLang="ja-JP" sz="2000" dirty="0">
                <a:solidFill>
                  <a:srgbClr val="000000"/>
                </a:solidFill>
              </a:rPr>
              <a:t>part = neutron</a:t>
            </a:r>
            <a:r>
              <a:rPr lang="ja-JP" altLang="en-US" sz="2000" dirty="0">
                <a:solidFill>
                  <a:srgbClr val="000000"/>
                </a:solidFill>
              </a:rPr>
              <a:t>と指定する場合はカーマ近似を使うため）</a:t>
            </a:r>
            <a:endParaRPr lang="en-US" altLang="ja-JP" sz="2000" dirty="0">
              <a:solidFill>
                <a:srgbClr val="000000"/>
              </a:solidFill>
            </a:endParaRPr>
          </a:p>
        </p:txBody>
      </p:sp>
      <p:sp>
        <p:nvSpPr>
          <p:cNvPr id="15" name="正方形/長方形 2"/>
          <p:cNvSpPr>
            <a:spLocks noChangeArrowheads="1"/>
          </p:cNvSpPr>
          <p:nvPr/>
        </p:nvSpPr>
        <p:spPr bwMode="auto">
          <a:xfrm>
            <a:off x="1547664" y="5786635"/>
            <a:ext cx="5832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2000" dirty="0" err="1">
                <a:solidFill>
                  <a:srgbClr val="FF0000"/>
                </a:solidFill>
              </a:rPr>
              <a:t>deposit.out</a:t>
            </a:r>
            <a:r>
              <a:rPr lang="ja-JP" altLang="en-US" sz="2000" dirty="0">
                <a:solidFill>
                  <a:srgbClr val="FF0000"/>
                </a:solidFill>
              </a:rPr>
              <a:t>を見て中性子と陽子の線量寄与を確認</a:t>
            </a:r>
            <a:endParaRPr lang="ja-JP" altLang="en-US"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228599" y="-143135"/>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pPr eaLnBrk="1" hangingPunct="1">
              <a:defRPr/>
            </a:pPr>
            <a:r>
              <a:rPr lang="ja-JP" altLang="en-US" sz="4800" kern="0" dirty="0">
                <a:latin typeface="Century Gothic" pitchFamily="34" charset="0"/>
              </a:rPr>
              <a:t>課題</a:t>
            </a:r>
            <a:r>
              <a:rPr lang="en-US" altLang="ja-JP" sz="4800" kern="0" dirty="0">
                <a:latin typeface="Century Gothic" pitchFamily="34" charset="0"/>
              </a:rPr>
              <a:t>11</a:t>
            </a:r>
            <a:r>
              <a:rPr lang="ja-JP" altLang="en-US" sz="4800" kern="0" dirty="0">
                <a:latin typeface="Century Gothic" pitchFamily="34" charset="0"/>
              </a:rPr>
              <a:t>の答え合わせ</a:t>
            </a:r>
          </a:p>
        </p:txBody>
      </p:sp>
      <p:sp>
        <p:nvSpPr>
          <p:cNvPr id="14" name="テキスト ボックス 18"/>
          <p:cNvSpPr txBox="1">
            <a:spLocks noChangeArrowheads="1"/>
          </p:cNvSpPr>
          <p:nvPr/>
        </p:nvSpPr>
        <p:spPr bwMode="auto">
          <a:xfrm>
            <a:off x="135730" y="5312962"/>
            <a:ext cx="8540726" cy="984885"/>
          </a:xfrm>
          <a:prstGeom prst="rect">
            <a:avLst/>
          </a:prstGeom>
          <a:no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342900" indent="-342900" eaLnBrk="1" hangingPunct="1">
              <a:spcBef>
                <a:spcPct val="0"/>
              </a:spcBef>
              <a:buFont typeface="Wingdings" panose="05000000000000000000" pitchFamily="2" charset="2"/>
              <a:buChar char="ü"/>
            </a:pPr>
            <a:r>
              <a:rPr lang="ja-JP" altLang="en-US" sz="2000" dirty="0">
                <a:solidFill>
                  <a:srgbClr val="FF0000"/>
                </a:solidFill>
              </a:rPr>
              <a:t>中性子と陽子の寄与がほぼ逆になっている</a:t>
            </a:r>
            <a:endParaRPr lang="en-US" altLang="ja-JP" sz="2000" dirty="0">
              <a:solidFill>
                <a:srgbClr val="FF0000"/>
              </a:solidFill>
            </a:endParaRPr>
          </a:p>
          <a:p>
            <a:pPr marL="342900" indent="-342900" eaLnBrk="1" hangingPunct="1">
              <a:spcBef>
                <a:spcPct val="0"/>
              </a:spcBef>
              <a:buFont typeface="Wingdings" panose="05000000000000000000" pitchFamily="2" charset="2"/>
              <a:buChar char="ü"/>
            </a:pPr>
            <a:r>
              <a:rPr lang="en-US" altLang="ja-JP" sz="2000" dirty="0">
                <a:solidFill>
                  <a:srgbClr val="FF0000"/>
                </a:solidFill>
              </a:rPr>
              <a:t>e-mode = 2</a:t>
            </a:r>
            <a:r>
              <a:rPr lang="ja-JP" altLang="en-US" sz="2000" dirty="0">
                <a:solidFill>
                  <a:srgbClr val="FF0000"/>
                </a:solidFill>
              </a:rPr>
              <a:t>の方が統計が悪い</a:t>
            </a:r>
            <a:r>
              <a:rPr lang="ja-JP" altLang="en-US" sz="1800" dirty="0">
                <a:solidFill>
                  <a:srgbClr val="000000"/>
                </a:solidFill>
              </a:rPr>
              <a:t>（カーマ近似を使わないので，中性子が核反応を起こして荷電粒子を生成しない限りエネルギーを付与しないため）</a:t>
            </a:r>
            <a:endParaRPr lang="en-US" altLang="ja-JP" sz="1800" dirty="0">
              <a:solidFill>
                <a:srgbClr val="000000"/>
              </a:solidFill>
            </a:endParaRPr>
          </a:p>
        </p:txBody>
      </p:sp>
      <p:sp>
        <p:nvSpPr>
          <p:cNvPr id="17" name="Text Box 1031"/>
          <p:cNvSpPr txBox="1">
            <a:spLocks noChangeArrowheads="1"/>
          </p:cNvSpPr>
          <p:nvPr/>
        </p:nvSpPr>
        <p:spPr bwMode="auto">
          <a:xfrm>
            <a:off x="877200" y="3664242"/>
            <a:ext cx="7056784" cy="1663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Tahoma" panose="020B0604030504040204" pitchFamily="34" charset="0"/>
              </a:rPr>
              <a:t>（</a:t>
            </a:r>
            <a:r>
              <a:rPr lang="en-US" altLang="ja-JP" sz="1400" dirty="0">
                <a:solidFill>
                  <a:srgbClr val="000000"/>
                </a:solidFill>
                <a:latin typeface="Tahoma" panose="020B0604030504040204" pitchFamily="34" charset="0"/>
              </a:rPr>
              <a:t>29</a:t>
            </a:r>
            <a:r>
              <a:rPr lang="ja-JP" altLang="en-US" sz="1400" dirty="0">
                <a:solidFill>
                  <a:srgbClr val="000000"/>
                </a:solidFill>
                <a:latin typeface="Tahoma" panose="020B0604030504040204" pitchFamily="34" charset="0"/>
              </a:rPr>
              <a:t>行目あたり）</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num    reg     volume     neutron     r.err    proton      r.err </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1     101   5.2876E+02   0.0000E+00  0.0000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2     102   3.6874E+03   0.0000E+00  0.0000   4.5873E-02  0.2191</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3     103   9.9447E+03   0.0000E+00  0.0000   5.7835E-04  0.3359</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4     104   1.9398E+04   0.0000E+00  0.0000   7.9953E-02  0.0749</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5     105   3.1908E+04   0.0000E+00  0.0000   1.4075E-01  0.0420</a:t>
            </a:r>
          </a:p>
        </p:txBody>
      </p:sp>
      <p:sp>
        <p:nvSpPr>
          <p:cNvPr id="18" name="Text Box 1030"/>
          <p:cNvSpPr txBox="1">
            <a:spLocks noChangeArrowheads="1"/>
          </p:cNvSpPr>
          <p:nvPr/>
        </p:nvSpPr>
        <p:spPr bwMode="auto">
          <a:xfrm>
            <a:off x="323528" y="3141395"/>
            <a:ext cx="1727200"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deposit.out</a:t>
            </a:r>
          </a:p>
        </p:txBody>
      </p:sp>
      <p:sp>
        <p:nvSpPr>
          <p:cNvPr id="20" name="Text Box 1031"/>
          <p:cNvSpPr txBox="1">
            <a:spLocks noChangeArrowheads="1"/>
          </p:cNvSpPr>
          <p:nvPr/>
        </p:nvSpPr>
        <p:spPr bwMode="auto">
          <a:xfrm>
            <a:off x="877200" y="1385526"/>
            <a:ext cx="7056784" cy="1663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a:solidFill>
                  <a:srgbClr val="000000"/>
                </a:solidFill>
                <a:latin typeface="Tahoma" panose="020B0604030504040204" pitchFamily="34" charset="0"/>
              </a:rPr>
              <a:t>（</a:t>
            </a:r>
            <a:r>
              <a:rPr lang="en-US" altLang="ja-JP" sz="1400" dirty="0">
                <a:solidFill>
                  <a:srgbClr val="000000"/>
                </a:solidFill>
                <a:latin typeface="Tahoma" panose="020B0604030504040204" pitchFamily="34" charset="0"/>
              </a:rPr>
              <a:t>29</a:t>
            </a:r>
            <a:r>
              <a:rPr lang="ja-JP" altLang="en-US" sz="1400" dirty="0">
                <a:solidFill>
                  <a:srgbClr val="000000"/>
                </a:solidFill>
                <a:latin typeface="Tahoma" panose="020B0604030504040204" pitchFamily="34" charset="0"/>
              </a:rPr>
              <a:t>行目あたり）</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num    reg     volume     neutron     r.err    proton      r.err </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1     101   5.2876E+02   6.2543E-05  0.3825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2     102   3.6874E+03   5.0788E-02  0.1497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3     103   9.9447E+03   1.4100E-03  0.0929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4     104   1.9398E+04   9.4330E-02  0.0489   0.0000E+00  0.0000</a:t>
            </a:r>
          </a:p>
          <a:p>
            <a:pPr eaLnBrk="1" hangingPunct="1">
              <a:spcBef>
                <a:spcPct val="0"/>
              </a:spcBef>
              <a:buFontTx/>
              <a:buNone/>
            </a:pPr>
            <a:r>
              <a:rPr lang="pt-BR" altLang="ja-JP" sz="1400" dirty="0">
                <a:solidFill>
                  <a:srgbClr val="000000"/>
                </a:solidFill>
                <a:latin typeface="Consolas" panose="020B0609020204030204" pitchFamily="49" charset="0"/>
                <a:cs typeface="Consolas" panose="020B0609020204030204" pitchFamily="49" charset="0"/>
              </a:rPr>
              <a:t>    5     105   3.1908E+04   1.5915E-01  0.0270   0.0000E+00  0.0000</a:t>
            </a:r>
          </a:p>
        </p:txBody>
      </p:sp>
      <p:sp>
        <p:nvSpPr>
          <p:cNvPr id="22" name="Text Box 1030"/>
          <p:cNvSpPr txBox="1">
            <a:spLocks noChangeArrowheads="1"/>
          </p:cNvSpPr>
          <p:nvPr/>
        </p:nvSpPr>
        <p:spPr bwMode="auto">
          <a:xfrm>
            <a:off x="323528" y="823840"/>
            <a:ext cx="1727200"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deposit.out</a:t>
            </a:r>
          </a:p>
        </p:txBody>
      </p:sp>
      <p:sp>
        <p:nvSpPr>
          <p:cNvPr id="16" name="テキスト ボックス 18"/>
          <p:cNvSpPr txBox="1">
            <a:spLocks noChangeArrowheads="1"/>
          </p:cNvSpPr>
          <p:nvPr/>
        </p:nvSpPr>
        <p:spPr bwMode="auto">
          <a:xfrm>
            <a:off x="2050728" y="854766"/>
            <a:ext cx="1634789" cy="400110"/>
          </a:xfrm>
          <a:prstGeom prst="rect">
            <a:avLst/>
          </a:prstGeom>
          <a:no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rPr>
              <a:t>（</a:t>
            </a:r>
            <a:r>
              <a:rPr lang="en-US" altLang="ja-JP" sz="2000" dirty="0">
                <a:solidFill>
                  <a:srgbClr val="000000"/>
                </a:solidFill>
              </a:rPr>
              <a:t>e-mode = 0</a:t>
            </a:r>
            <a:r>
              <a:rPr lang="ja-JP" altLang="en-US" sz="2000" dirty="0">
                <a:solidFill>
                  <a:srgbClr val="000000"/>
                </a:solidFill>
              </a:rPr>
              <a:t>）</a:t>
            </a:r>
            <a:endParaRPr lang="en-US" altLang="ja-JP" sz="2000" dirty="0">
              <a:solidFill>
                <a:srgbClr val="000000"/>
              </a:solidFill>
            </a:endParaRPr>
          </a:p>
        </p:txBody>
      </p:sp>
      <p:sp>
        <p:nvSpPr>
          <p:cNvPr id="24" name="テキスト ボックス 18"/>
          <p:cNvSpPr txBox="1">
            <a:spLocks noChangeArrowheads="1"/>
          </p:cNvSpPr>
          <p:nvPr/>
        </p:nvSpPr>
        <p:spPr bwMode="auto">
          <a:xfrm>
            <a:off x="2050728" y="3196351"/>
            <a:ext cx="1634789" cy="400110"/>
          </a:xfrm>
          <a:prstGeom prst="rect">
            <a:avLst/>
          </a:prstGeom>
          <a:no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rPr>
              <a:t>（</a:t>
            </a:r>
            <a:r>
              <a:rPr lang="en-US" altLang="ja-JP" sz="2000" dirty="0">
                <a:solidFill>
                  <a:srgbClr val="000000"/>
                </a:solidFill>
              </a:rPr>
              <a:t>e-mode = 2</a:t>
            </a:r>
            <a:r>
              <a:rPr lang="ja-JP" altLang="en-US" sz="2000" dirty="0">
                <a:solidFill>
                  <a:srgbClr val="000000"/>
                </a:solidFill>
              </a:rPr>
              <a:t>）</a:t>
            </a:r>
            <a:endParaRPr lang="en-US" altLang="ja-JP" sz="2000" dirty="0">
              <a:solidFill>
                <a:srgbClr val="000000"/>
              </a:solidFill>
            </a:endParaRPr>
          </a:p>
        </p:txBody>
      </p:sp>
      <p:sp>
        <p:nvSpPr>
          <p:cNvPr id="25" name="正方形/長方形 24"/>
          <p:cNvSpPr/>
          <p:nvPr/>
        </p:nvSpPr>
        <p:spPr>
          <a:xfrm>
            <a:off x="5796136" y="1604848"/>
            <a:ext cx="1974052"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707904" y="3859070"/>
            <a:ext cx="1974052"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707904" y="1602594"/>
            <a:ext cx="1974052" cy="136815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805337" y="3859070"/>
            <a:ext cx="1974052" cy="136815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a:off x="5508104" y="2970746"/>
            <a:ext cx="504058" cy="887586"/>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5482417" y="2970746"/>
            <a:ext cx="529745" cy="88758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6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031"/>
          <p:cNvSpPr txBox="1">
            <a:spLocks noChangeArrowheads="1"/>
          </p:cNvSpPr>
          <p:nvPr/>
        </p:nvSpPr>
        <p:spPr bwMode="auto">
          <a:xfrm>
            <a:off x="738188" y="1651000"/>
            <a:ext cx="2592387" cy="18494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T i t l e ]</a:t>
            </a:r>
          </a:p>
          <a:p>
            <a:pPr eaLnBrk="1" hangingPunct="1">
              <a:spcBef>
                <a:spcPct val="0"/>
              </a:spcBef>
              <a:buFontTx/>
              <a:buNone/>
            </a:pPr>
            <a:r>
              <a:rPr lang="ja-JP" altLang="en-US" sz="1400">
                <a:latin typeface="Tahoma" panose="020B0604030504040204" pitchFamily="34" charset="0"/>
              </a:rPr>
              <a:t>・ ・ ・ ・ ・ ・ </a:t>
            </a:r>
            <a:endParaRPr lang="en-US"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P a r a m e t e r s ]</a:t>
            </a:r>
          </a:p>
          <a:p>
            <a:pPr eaLnBrk="1" hangingPunct="1">
              <a:spcBef>
                <a:spcPct val="0"/>
              </a:spcBef>
              <a:buFontTx/>
              <a:buNone/>
            </a:pPr>
            <a:r>
              <a:rPr lang="pt-BR" altLang="ja-JP" sz="1400">
                <a:latin typeface="Tahoma" panose="020B0604030504040204" pitchFamily="34" charset="0"/>
              </a:rPr>
              <a:t>   icntl = 11</a:t>
            </a:r>
          </a:p>
          <a:p>
            <a:pPr eaLnBrk="1" hangingPunct="1">
              <a:spcBef>
                <a:spcPct val="0"/>
              </a:spcBef>
              <a:buFontTx/>
              <a:buNone/>
            </a:pPr>
            <a:r>
              <a:rPr lang="pt-BR" altLang="ja-JP" sz="1400">
                <a:latin typeface="Tahoma" panose="020B0604030504040204" pitchFamily="34" charset="0"/>
              </a:rPr>
              <a:t>  maxcas = 100</a:t>
            </a:r>
          </a:p>
          <a:p>
            <a:pPr eaLnBrk="1" hangingPunct="1">
              <a:spcBef>
                <a:spcPct val="0"/>
              </a:spcBef>
              <a:buFontTx/>
              <a:buNone/>
            </a:pPr>
            <a:r>
              <a:rPr lang="pt-BR" altLang="ja-JP" sz="1400">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p>
          <a:p>
            <a:pPr eaLnBrk="1" hangingPunct="1">
              <a:spcBef>
                <a:spcPct val="0"/>
              </a:spcBef>
              <a:buFontTx/>
              <a:buNone/>
            </a:pPr>
            <a:r>
              <a:rPr lang="pt-BR" altLang="ja-JP" sz="1400">
                <a:latin typeface="Tahoma" panose="020B0604030504040204" pitchFamily="34" charset="0"/>
              </a:rPr>
              <a:t>  file(6) = phits.out</a:t>
            </a:r>
          </a:p>
          <a:p>
            <a:pPr eaLnBrk="1" hangingPunct="1">
              <a:spcBef>
                <a:spcPct val="0"/>
              </a:spcBef>
              <a:buFontTx/>
              <a:buNone/>
            </a:pPr>
            <a:endParaRPr lang="pt-BR" altLang="ja-JP" sz="1400">
              <a:latin typeface="Tahoma" panose="020B0604030504040204" pitchFamily="34" charset="0"/>
            </a:endParaRPr>
          </a:p>
        </p:txBody>
      </p:sp>
      <p:sp>
        <p:nvSpPr>
          <p:cNvPr id="84998" name="Text Box 1030"/>
          <p:cNvSpPr txBox="1">
            <a:spLocks noChangeArrowheads="1"/>
          </p:cNvSpPr>
          <p:nvPr/>
        </p:nvSpPr>
        <p:spPr bwMode="auto">
          <a:xfrm>
            <a:off x="323850" y="105886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84999" name="Rectangle 2"/>
          <p:cNvSpPr txBox="1">
            <a:spLocks noChangeArrowheads="1"/>
          </p:cNvSpPr>
          <p:nvPr/>
        </p:nvSpPr>
        <p:spPr bwMode="auto">
          <a:xfrm>
            <a:off x="2286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latin typeface="Century Gothic" panose="020B0502020202020204" pitchFamily="34" charset="0"/>
              </a:rPr>
              <a:t>体系の確認</a:t>
            </a:r>
            <a:r>
              <a:rPr lang="en-US" altLang="ja-JP" sz="4800">
                <a:latin typeface="Century Gothic" panose="020B0502020202020204" pitchFamily="34" charset="0"/>
              </a:rPr>
              <a:t>([t-3dshow])</a:t>
            </a:r>
            <a:endParaRPr lang="ja-JP" altLang="en-US" sz="4800">
              <a:solidFill>
                <a:srgbClr val="000000"/>
              </a:solidFill>
              <a:latin typeface="Century Gothic" panose="020B0502020202020204" pitchFamily="34" charset="0"/>
            </a:endParaRPr>
          </a:p>
        </p:txBody>
      </p:sp>
      <p:sp>
        <p:nvSpPr>
          <p:cNvPr id="93194" name="Text Box 1031"/>
          <p:cNvSpPr txBox="1">
            <a:spLocks noChangeArrowheads="1"/>
          </p:cNvSpPr>
          <p:nvPr/>
        </p:nvSpPr>
        <p:spPr bwMode="auto">
          <a:xfrm>
            <a:off x="3851275" y="1052513"/>
            <a:ext cx="5064125" cy="51847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T - 3 D s h o w ]</a:t>
            </a:r>
          </a:p>
          <a:p>
            <a:pPr eaLnBrk="1" hangingPunct="1">
              <a:spcBef>
                <a:spcPct val="0"/>
              </a:spcBef>
              <a:buFontTx/>
              <a:buNone/>
            </a:pPr>
            <a:r>
              <a:rPr lang="pt-BR" altLang="ja-JP" sz="1400">
                <a:latin typeface="Tahoma" panose="020B0604030504040204" pitchFamily="34" charset="0"/>
              </a:rPr>
              <a:t>  output = 3</a:t>
            </a:r>
          </a:p>
          <a:p>
            <a:pPr eaLnBrk="1" hangingPunct="1">
              <a:spcBef>
                <a:spcPct val="0"/>
              </a:spcBef>
              <a:buFontTx/>
              <a:buNone/>
            </a:pPr>
            <a:r>
              <a:rPr lang="pt-BR" altLang="ja-JP" sz="1400">
                <a:latin typeface="Tahoma" panose="020B0604030504040204" pitchFamily="34" charset="0"/>
              </a:rPr>
              <a:t>material = -1</a:t>
            </a:r>
          </a:p>
          <a:p>
            <a:pPr eaLnBrk="1" hangingPunct="1">
              <a:spcBef>
                <a:spcPct val="0"/>
              </a:spcBef>
              <a:buFontTx/>
              <a:buNone/>
            </a:pPr>
            <a:r>
              <a:rPr lang="pt-BR" altLang="ja-JP" sz="1400">
                <a:latin typeface="Tahoma" panose="020B0604030504040204" pitchFamily="34" charset="0"/>
              </a:rPr>
              <a:t>          6</a:t>
            </a:r>
          </a:p>
          <a:p>
            <a:pPr eaLnBrk="1" hangingPunct="1">
              <a:spcBef>
                <a:spcPct val="0"/>
              </a:spcBef>
              <a:buFontTx/>
              <a:buNone/>
            </a:pPr>
            <a:r>
              <a:rPr lang="pt-BR" altLang="ja-JP" sz="1400">
                <a:latin typeface="Tahoma" panose="020B0604030504040204" pitchFamily="34" charset="0"/>
              </a:rPr>
              <a:t>      x0 =   0</a:t>
            </a:r>
          </a:p>
          <a:p>
            <a:pPr eaLnBrk="1" hangingPunct="1">
              <a:spcBef>
                <a:spcPct val="0"/>
              </a:spcBef>
              <a:buFontTx/>
              <a:buNone/>
            </a:pPr>
            <a:r>
              <a:rPr lang="pt-BR" altLang="ja-JP" sz="1400">
                <a:latin typeface="Tahoma" panose="020B0604030504040204" pitchFamily="34" charset="0"/>
              </a:rPr>
              <a:t>      y0 =   0</a:t>
            </a:r>
          </a:p>
          <a:p>
            <a:pPr eaLnBrk="1" hangingPunct="1">
              <a:spcBef>
                <a:spcPct val="0"/>
              </a:spcBef>
              <a:buFontTx/>
              <a:buNone/>
            </a:pPr>
            <a:r>
              <a:rPr lang="pt-BR" altLang="ja-JP" sz="1400">
                <a:latin typeface="Tahoma" panose="020B0604030504040204" pitchFamily="34" charset="0"/>
              </a:rPr>
              <a:t>      z0 =   0</a:t>
            </a:r>
          </a:p>
          <a:p>
            <a:pPr eaLnBrk="1" hangingPunct="1">
              <a:spcBef>
                <a:spcPct val="0"/>
              </a:spcBef>
              <a:buFontTx/>
              <a:buNone/>
            </a:pPr>
            <a:r>
              <a:rPr lang="pt-BR" altLang="ja-JP" sz="1400">
                <a:latin typeface="Tahoma" panose="020B0604030504040204" pitchFamily="34" charset="0"/>
              </a:rPr>
              <a:t>   e-the =  70  $ eye</a:t>
            </a:r>
          </a:p>
          <a:p>
            <a:pPr eaLnBrk="1" hangingPunct="1">
              <a:spcBef>
                <a:spcPct val="0"/>
              </a:spcBef>
              <a:buFontTx/>
              <a:buNone/>
            </a:pPr>
            <a:r>
              <a:rPr lang="pt-BR" altLang="ja-JP" sz="1400">
                <a:latin typeface="Tahoma" panose="020B0604030504040204" pitchFamily="34" charset="0"/>
              </a:rPr>
              <a:t>   e-phi =  20</a:t>
            </a:r>
          </a:p>
          <a:p>
            <a:pPr eaLnBrk="1" hangingPunct="1">
              <a:spcBef>
                <a:spcPct val="0"/>
              </a:spcBef>
              <a:buFontTx/>
              <a:buNone/>
            </a:pPr>
            <a:r>
              <a:rPr lang="pt-BR" altLang="ja-JP" sz="1400">
                <a:latin typeface="Tahoma" panose="020B0604030504040204" pitchFamily="34" charset="0"/>
              </a:rPr>
              <a:t>   e-dst =  80</a:t>
            </a:r>
          </a:p>
          <a:p>
            <a:pPr eaLnBrk="1" hangingPunct="1">
              <a:spcBef>
                <a:spcPct val="0"/>
              </a:spcBef>
              <a:buFontTx/>
              <a:buNone/>
            </a:pPr>
            <a:r>
              <a:rPr lang="pt-BR" altLang="ja-JP" sz="1400">
                <a:latin typeface="Tahoma" panose="020B0604030504040204" pitchFamily="34" charset="0"/>
              </a:rPr>
              <a:t>   l-the =  20  $ light</a:t>
            </a:r>
          </a:p>
          <a:p>
            <a:pPr eaLnBrk="1" hangingPunct="1">
              <a:spcBef>
                <a:spcPct val="0"/>
              </a:spcBef>
              <a:buFontTx/>
              <a:buNone/>
            </a:pPr>
            <a:r>
              <a:rPr lang="pt-BR" altLang="ja-JP" sz="1400">
                <a:latin typeface="Tahoma" panose="020B0604030504040204" pitchFamily="34" charset="0"/>
              </a:rPr>
              <a:t>   l-phi =   0</a:t>
            </a:r>
          </a:p>
          <a:p>
            <a:pPr eaLnBrk="1" hangingPunct="1">
              <a:spcBef>
                <a:spcPct val="0"/>
              </a:spcBef>
              <a:buFontTx/>
              <a:buNone/>
            </a:pPr>
            <a:r>
              <a:rPr lang="pt-BR" altLang="ja-JP" sz="1400">
                <a:latin typeface="Tahoma" panose="020B0604030504040204" pitchFamily="34" charset="0"/>
              </a:rPr>
              <a:t>   l-dst = 100</a:t>
            </a:r>
          </a:p>
          <a:p>
            <a:pPr eaLnBrk="1" hangingPunct="1">
              <a:spcBef>
                <a:spcPct val="0"/>
              </a:spcBef>
              <a:buFontTx/>
              <a:buNone/>
            </a:pPr>
            <a:r>
              <a:rPr lang="pt-BR" altLang="ja-JP" sz="1400">
                <a:latin typeface="Tahoma" panose="020B0604030504040204" pitchFamily="34" charset="0"/>
              </a:rPr>
              <a:t>   w-wdt =  50  $ window</a:t>
            </a:r>
          </a:p>
          <a:p>
            <a:pPr eaLnBrk="1" hangingPunct="1">
              <a:spcBef>
                <a:spcPct val="0"/>
              </a:spcBef>
              <a:buFontTx/>
              <a:buNone/>
            </a:pPr>
            <a:r>
              <a:rPr lang="pt-BR" altLang="ja-JP" sz="1400">
                <a:latin typeface="Tahoma" panose="020B0604030504040204" pitchFamily="34" charset="0"/>
              </a:rPr>
              <a:t>   w-hgt =  50</a:t>
            </a:r>
          </a:p>
          <a:p>
            <a:pPr eaLnBrk="1" hangingPunct="1">
              <a:spcBef>
                <a:spcPct val="0"/>
              </a:spcBef>
              <a:buFontTx/>
              <a:buNone/>
            </a:pPr>
            <a:r>
              <a:rPr lang="pt-BR" altLang="ja-JP" sz="1400">
                <a:latin typeface="Tahoma" panose="020B0604030504040204" pitchFamily="34" charset="0"/>
              </a:rPr>
              <a:t>   w-dst =  25</a:t>
            </a:r>
          </a:p>
          <a:p>
            <a:pPr eaLnBrk="1" hangingPunct="1">
              <a:spcBef>
                <a:spcPct val="0"/>
              </a:spcBef>
              <a:buFontTx/>
              <a:buNone/>
            </a:pPr>
            <a:r>
              <a:rPr lang="pt-BR" altLang="ja-JP" sz="1400">
                <a:latin typeface="Tahoma" panose="020B0604030504040204" pitchFamily="34" charset="0"/>
              </a:rPr>
              <a:t>  heaven = z</a:t>
            </a:r>
          </a:p>
          <a:p>
            <a:pPr eaLnBrk="1" hangingPunct="1">
              <a:spcBef>
                <a:spcPct val="0"/>
              </a:spcBef>
              <a:buFontTx/>
              <a:buNone/>
            </a:pPr>
            <a:r>
              <a:rPr lang="pt-BR" altLang="ja-JP" sz="1400">
                <a:latin typeface="Tahoma" panose="020B0604030504040204" pitchFamily="34" charset="0"/>
              </a:rPr>
              <a:t>       line = 1</a:t>
            </a:r>
          </a:p>
          <a:p>
            <a:pPr eaLnBrk="1" hangingPunct="1">
              <a:spcBef>
                <a:spcPct val="0"/>
              </a:spcBef>
              <a:buFontTx/>
              <a:buNone/>
            </a:pPr>
            <a:r>
              <a:rPr lang="pt-BR" altLang="ja-JP" sz="1400">
                <a:latin typeface="Tahoma" panose="020B0604030504040204" pitchFamily="34" charset="0"/>
              </a:rPr>
              <a:t>  shadow = 2</a:t>
            </a:r>
          </a:p>
          <a:p>
            <a:pPr eaLnBrk="1" hangingPunct="1">
              <a:spcBef>
                <a:spcPct val="0"/>
              </a:spcBef>
              <a:buFontTx/>
              <a:buNone/>
            </a:pPr>
            <a:r>
              <a:rPr lang="pt-BR" altLang="ja-JP" sz="1400">
                <a:latin typeface="Tahoma" panose="020B0604030504040204" pitchFamily="34" charset="0"/>
              </a:rPr>
              <a:t>    file = 3dshow.out</a:t>
            </a:r>
          </a:p>
          <a:p>
            <a:pPr eaLnBrk="1" hangingPunct="1">
              <a:spcBef>
                <a:spcPct val="0"/>
              </a:spcBef>
              <a:buFontTx/>
              <a:buNone/>
            </a:pPr>
            <a:r>
              <a:rPr lang="pt-BR" altLang="ja-JP" sz="1400">
                <a:latin typeface="Tahoma" panose="020B0604030504040204" pitchFamily="34" charset="0"/>
              </a:rPr>
              <a:t>   title = Check onion structure using [T-3dshow] tally</a:t>
            </a:r>
          </a:p>
          <a:p>
            <a:pPr eaLnBrk="1" hangingPunct="1">
              <a:spcBef>
                <a:spcPct val="0"/>
              </a:spcBef>
              <a:buFontTx/>
              <a:buNone/>
            </a:pPr>
            <a:r>
              <a:rPr lang="pt-BR" altLang="ja-JP" sz="1400">
                <a:latin typeface="Tahoma" panose="020B0604030504040204" pitchFamily="34" charset="0"/>
              </a:rPr>
              <a:t>  epsout = 1</a:t>
            </a:r>
          </a:p>
          <a:p>
            <a:pPr eaLnBrk="1" hangingPunct="1">
              <a:spcBef>
                <a:spcPct val="0"/>
              </a:spcBef>
              <a:buFontTx/>
              <a:buNone/>
            </a:pPr>
            <a:r>
              <a:rPr lang="ja-JP" altLang="en-US" sz="1400">
                <a:latin typeface="Tahoma" panose="020B0604030504040204" pitchFamily="34" charset="0"/>
              </a:rPr>
              <a:t>・ ・ ・ ・ ・ ・ </a:t>
            </a:r>
            <a:endParaRPr lang="en-US" altLang="ja-JP" sz="1400">
              <a:latin typeface="Tahoma" panose="020B0604030504040204" pitchFamily="34" charset="0"/>
            </a:endParaRPr>
          </a:p>
        </p:txBody>
      </p:sp>
      <p:cxnSp>
        <p:nvCxnSpPr>
          <p:cNvPr id="14" name="直線コネクタ 13"/>
          <p:cNvCxnSpPr/>
          <p:nvPr/>
        </p:nvCxnSpPr>
        <p:spPr>
          <a:xfrm>
            <a:off x="1000125" y="2528888"/>
            <a:ext cx="10350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1030"/>
          <p:cNvSpPr txBox="1">
            <a:spLocks noChangeArrowheads="1"/>
          </p:cNvSpPr>
          <p:nvPr/>
        </p:nvSpPr>
        <p:spPr bwMode="auto">
          <a:xfrm>
            <a:off x="5795963" y="5805488"/>
            <a:ext cx="1382712"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3dshow.eps</a:t>
            </a:r>
          </a:p>
        </p:txBody>
      </p:sp>
      <p:sp>
        <p:nvSpPr>
          <p:cNvPr id="20" name="テキスト ボックス 19"/>
          <p:cNvSpPr txBox="1">
            <a:spLocks noChangeArrowheads="1"/>
          </p:cNvSpPr>
          <p:nvPr/>
        </p:nvSpPr>
        <p:spPr bwMode="auto">
          <a:xfrm>
            <a:off x="2035175" y="2349500"/>
            <a:ext cx="1744663" cy="358775"/>
          </a:xfrm>
          <a:prstGeom prst="rect">
            <a:avLst/>
          </a:prstGeom>
          <a:solidFill>
            <a:schemeClr val="bg1"/>
          </a:solidFill>
          <a:ln w="1905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a:latin typeface="ＭＳ Ｐゴシック" panose="020B0600070205080204" pitchFamily="50" charset="-128"/>
                <a:cs typeface="Tahoma" panose="020B0604030504040204" pitchFamily="34" charset="0"/>
              </a:rPr>
              <a:t>[t-3dshow]</a:t>
            </a:r>
            <a:r>
              <a:rPr lang="ja-JP" altLang="en-US" sz="1600">
                <a:latin typeface="ＭＳ Ｐゴシック" panose="020B0600070205080204" pitchFamily="50" charset="-128"/>
                <a:cs typeface="Tahoma" panose="020B0604030504040204" pitchFamily="34" charset="0"/>
              </a:rPr>
              <a:t>を実行</a:t>
            </a:r>
          </a:p>
        </p:txBody>
      </p:sp>
      <p:pic>
        <p:nvPicPr>
          <p:cNvPr id="86030" name="Picture 14"/>
          <p:cNvPicPr>
            <a:picLocks noChangeAspect="1" noChangeArrowheads="1"/>
          </p:cNvPicPr>
          <p:nvPr/>
        </p:nvPicPr>
        <p:blipFill>
          <a:blip r:embed="rId2">
            <a:extLst>
              <a:ext uri="{28A0092B-C50C-407E-A947-70E740481C1C}">
                <a14:useLocalDpi xmlns:a14="http://schemas.microsoft.com/office/drawing/2010/main" val="0"/>
              </a:ext>
            </a:extLst>
          </a:blip>
          <a:srcRect l="17554" t="7603" r="11681" b="6709"/>
          <a:stretch>
            <a:fillRect/>
          </a:stretch>
        </p:blipFill>
        <p:spPr bwMode="auto">
          <a:xfrm>
            <a:off x="4475163" y="1820863"/>
            <a:ext cx="4440237"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a:spLocks noChangeArrowheads="1"/>
          </p:cNvSpPr>
          <p:nvPr/>
        </p:nvSpPr>
        <p:spPr bwMode="auto">
          <a:xfrm>
            <a:off x="5226050" y="5043488"/>
            <a:ext cx="2522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rPr>
              <a:t>1</a:t>
            </a:r>
            <a:r>
              <a:rPr lang="ja-JP" altLang="en-US" sz="1800">
                <a:solidFill>
                  <a:srgbClr val="000000"/>
                </a:solidFill>
              </a:rPr>
              <a:t>層</a:t>
            </a:r>
            <a:r>
              <a:rPr lang="en-US" altLang="ja-JP" sz="1800">
                <a:solidFill>
                  <a:srgbClr val="000000"/>
                </a:solidFill>
              </a:rPr>
              <a:t>5cm</a:t>
            </a:r>
            <a:r>
              <a:rPr lang="ja-JP" altLang="en-US" sz="1800">
                <a:solidFill>
                  <a:srgbClr val="000000"/>
                </a:solidFill>
              </a:rPr>
              <a:t>幅の玉ねぎ構造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319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 presetClass="entr" presetSubtype="0" fill="hold" nodeType="withEffect">
                                  <p:stCondLst>
                                    <p:cond delay="0"/>
                                  </p:stCondLst>
                                  <p:childTnLst>
                                    <p:set>
                                      <p:cBhvr>
                                        <p:cTn id="20" dur="1" fill="hold">
                                          <p:stCondLst>
                                            <p:cond delay="0"/>
                                          </p:stCondLst>
                                        </p:cTn>
                                        <p:tgtEl>
                                          <p:spTgt spid="86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4" grpId="0" animBg="1"/>
      <p:bldP spid="16" grpId="0" animBg="1"/>
      <p:bldP spid="20" grpId="0" animBg="1"/>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0" y="188913"/>
            <a:ext cx="8686800" cy="823912"/>
          </a:xfrm>
        </p:spPr>
        <p:txBody>
          <a:bodyPr/>
          <a:lstStyle/>
          <a:p>
            <a:pPr eaLnBrk="1" hangingPunct="1"/>
            <a:r>
              <a:rPr lang="ja-JP" altLang="en-US" sz="4800">
                <a:solidFill>
                  <a:schemeClr val="tx1"/>
                </a:solidFill>
                <a:latin typeface="Arial" panose="020B0604020202020204" pitchFamily="34" charset="0"/>
                <a:cs typeface="Arial" panose="020B0604020202020204" pitchFamily="34" charset="0"/>
              </a:rPr>
              <a:t>実習内容</a:t>
            </a:r>
          </a:p>
        </p:txBody>
      </p:sp>
      <p:sp>
        <p:nvSpPr>
          <p:cNvPr id="156678" name="Rectangle 3"/>
          <p:cNvSpPr>
            <a:spLocks noChangeArrowheads="1"/>
          </p:cNvSpPr>
          <p:nvPr/>
        </p:nvSpPr>
        <p:spPr bwMode="auto">
          <a:xfrm>
            <a:off x="1116013" y="10668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計算モードの選択</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便利な入力補助機能</a:t>
            </a:r>
            <a:endParaRPr lang="en-US" altLang="ja-JP" sz="28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統計的に信頼できる結果を得るための設定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モンテカルロ積分を使った体積・面積計算</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試行回数と統計誤差</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計算結果の規格化</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latin typeface="Arial" panose="020B0604020202020204" pitchFamily="34" charset="0"/>
                <a:cs typeface="Arial" panose="020B0604020202020204" pitchFamily="34" charset="0"/>
              </a:rPr>
              <a:t>物理的に信頼できる結果を得るための設定</a:t>
            </a:r>
            <a:endParaRPr lang="en-US" altLang="ja-JP" sz="28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断面積データライブラリの利用</a:t>
            </a:r>
            <a:endParaRPr lang="en-US" altLang="ja-JP" sz="2400">
              <a:latin typeface="Arial" panose="020B0604020202020204" pitchFamily="34" charset="0"/>
              <a:cs typeface="Arial" panose="020B0604020202020204" pitchFamily="34" charset="0"/>
            </a:endParaRPr>
          </a:p>
          <a:p>
            <a:pPr lvl="1" eaLnBrk="1" hangingPunct="1">
              <a:spcBef>
                <a:spcPts val="300"/>
              </a:spcBef>
              <a:buFont typeface="Wingdings" panose="05000000000000000000" pitchFamily="2" charset="2"/>
              <a:buChar char="Ø"/>
            </a:pPr>
            <a:r>
              <a:rPr lang="ja-JP" altLang="en-US" sz="2400">
                <a:latin typeface="Arial" panose="020B0604020202020204" pitchFamily="34" charset="0"/>
                <a:cs typeface="Arial" panose="020B0604020202020204" pitchFamily="34" charset="0"/>
              </a:rPr>
              <a:t>物理モデルの選択</a:t>
            </a:r>
            <a:endParaRPr lang="en-US" altLang="ja-JP" sz="2400">
              <a:latin typeface="Arial" panose="020B0604020202020204" pitchFamily="34" charset="0"/>
              <a:cs typeface="Arial" panose="020B0604020202020204" pitchFamily="34" charset="0"/>
            </a:endParaRPr>
          </a:p>
          <a:p>
            <a:pPr eaLnBrk="1" hangingPunct="1">
              <a:buFont typeface="Wingdings" panose="05000000000000000000" pitchFamily="2" charset="2"/>
              <a:buChar char="l"/>
            </a:pPr>
            <a:r>
              <a:rPr lang="ja-JP" altLang="en-US" sz="2800">
                <a:solidFill>
                  <a:srgbClr val="FF0000"/>
                </a:solidFill>
                <a:latin typeface="Arial" panose="020B0604020202020204" pitchFamily="34" charset="0"/>
                <a:cs typeface="Arial" panose="020B0604020202020204" pitchFamily="34" charset="0"/>
              </a:rPr>
              <a:t>まとめ</a:t>
            </a:r>
            <a:endParaRPr lang="en-US" altLang="ja-JP" sz="280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6988"/>
            <a:ext cx="8686800" cy="896938"/>
          </a:xfrm>
        </p:spPr>
        <p:txBody>
          <a:bodyPr/>
          <a:lstStyle/>
          <a:p>
            <a:pPr eaLnBrk="1" hangingPunct="1"/>
            <a:r>
              <a:rPr lang="ja-JP" altLang="en-US" sz="4800">
                <a:latin typeface="Century Gothic" panose="020B0502020202020204" pitchFamily="34" charset="0"/>
              </a:rPr>
              <a:t>まとめ</a:t>
            </a:r>
          </a:p>
        </p:txBody>
      </p:sp>
      <p:sp>
        <p:nvSpPr>
          <p:cNvPr id="158726" name="Rectangle 8"/>
          <p:cNvSpPr>
            <a:spLocks noGrp="1" noChangeArrowheads="1"/>
          </p:cNvSpPr>
          <p:nvPr>
            <p:ph type="body" idx="4294967295"/>
          </p:nvPr>
        </p:nvSpPr>
        <p:spPr>
          <a:xfrm>
            <a:off x="863600" y="742950"/>
            <a:ext cx="8280400" cy="5106988"/>
          </a:xfrm>
        </p:spPr>
        <p:txBody>
          <a:bodyPr/>
          <a:lstStyle/>
          <a:p>
            <a:pPr eaLnBrk="1" hangingPunct="1">
              <a:spcBef>
                <a:spcPts val="1200"/>
              </a:spcBef>
            </a:pPr>
            <a:r>
              <a:rPr lang="en-US" altLang="ja-JP" sz="2400"/>
              <a:t>PHITS</a:t>
            </a:r>
            <a:r>
              <a:rPr lang="ja-JP" altLang="en-US" sz="2400"/>
              <a:t>では、</a:t>
            </a:r>
            <a:r>
              <a:rPr lang="en-US" altLang="ja-JP" sz="2400">
                <a:solidFill>
                  <a:srgbClr val="FF0000"/>
                </a:solidFill>
              </a:rPr>
              <a:t>[Parameters]</a:t>
            </a:r>
            <a:r>
              <a:rPr lang="ja-JP" altLang="en-US" sz="2400">
                <a:solidFill>
                  <a:srgbClr val="FF0000"/>
                </a:solidFill>
              </a:rPr>
              <a:t>セクション</a:t>
            </a:r>
            <a:r>
              <a:rPr lang="ja-JP" altLang="en-US" sz="2400"/>
              <a:t>の設定を変更することで、様々な計算モードや物理モデルの選択を行うことができる。</a:t>
            </a:r>
            <a:endParaRPr lang="en-US" altLang="ja-JP" sz="2400"/>
          </a:p>
          <a:p>
            <a:pPr eaLnBrk="1" hangingPunct="1">
              <a:spcBef>
                <a:spcPts val="1200"/>
              </a:spcBef>
            </a:pPr>
            <a:r>
              <a:rPr lang="ja-JP" altLang="en-US" sz="2400"/>
              <a:t>各</a:t>
            </a:r>
            <a:r>
              <a:rPr lang="ja-JP" altLang="en-US" sz="2400">
                <a:solidFill>
                  <a:srgbClr val="FF0000"/>
                </a:solidFill>
              </a:rPr>
              <a:t>計算モード</a:t>
            </a:r>
            <a:r>
              <a:rPr lang="ja-JP" altLang="en-US" sz="2400"/>
              <a:t>（</a:t>
            </a:r>
            <a:r>
              <a:rPr lang="en-US" altLang="ja-JP" sz="2400"/>
              <a:t>icntl</a:t>
            </a:r>
            <a:r>
              <a:rPr lang="ja-JP" altLang="en-US" sz="2400"/>
              <a:t>）を使い分けることにより、ジオメトリの確認，ソースのチェック、粒子の輸送計算を行う。</a:t>
            </a:r>
            <a:endParaRPr lang="en-US" altLang="ja-JP" sz="2400"/>
          </a:p>
          <a:p>
            <a:pPr eaLnBrk="1" hangingPunct="1">
              <a:spcBef>
                <a:spcPts val="1200"/>
              </a:spcBef>
            </a:pPr>
            <a:r>
              <a:rPr lang="ja-JP" altLang="en-US" sz="2400">
                <a:latin typeface="Century" panose="02040604050505020304" pitchFamily="18" charset="0"/>
              </a:rPr>
              <a:t>統計精度と</a:t>
            </a:r>
            <a:r>
              <a:rPr lang="ja-JP" altLang="en-US" sz="2400">
                <a:solidFill>
                  <a:srgbClr val="FF0000"/>
                </a:solidFill>
                <a:latin typeface="Century" panose="02040604050505020304" pitchFamily="18" charset="0"/>
              </a:rPr>
              <a:t>試行回数</a:t>
            </a:r>
            <a:r>
              <a:rPr lang="en-US" altLang="ja-JP" sz="2400">
                <a:latin typeface="Century" panose="02040604050505020304" pitchFamily="18" charset="0"/>
              </a:rPr>
              <a:t>(maxcas, maxbch)</a:t>
            </a:r>
            <a:r>
              <a:rPr lang="ja-JP" altLang="en-US" sz="2400">
                <a:latin typeface="Century" panose="02040604050505020304" pitchFamily="18" charset="0"/>
              </a:rPr>
              <a:t>は密接に関連しており、適切な数を設定する必要がある。</a:t>
            </a:r>
            <a:endParaRPr lang="en-US" altLang="ja-JP" sz="2400">
              <a:latin typeface="Century" panose="02040604050505020304" pitchFamily="18" charset="0"/>
            </a:endParaRPr>
          </a:p>
          <a:p>
            <a:pPr eaLnBrk="1" hangingPunct="1">
              <a:spcBef>
                <a:spcPts val="1200"/>
              </a:spcBef>
            </a:pPr>
            <a:r>
              <a:rPr lang="ja-JP" altLang="en-US" sz="2400">
                <a:latin typeface="Century" panose="02040604050505020304" pitchFamily="18" charset="0"/>
              </a:rPr>
              <a:t>低エネルギーの中性子や光子，電子，陽電子等は</a:t>
            </a:r>
            <a:r>
              <a:rPr lang="ja-JP" altLang="en-US" sz="2400">
                <a:solidFill>
                  <a:srgbClr val="FF0000"/>
                </a:solidFill>
                <a:latin typeface="Century" panose="02040604050505020304" pitchFamily="18" charset="0"/>
              </a:rPr>
              <a:t>断面積データライブラリや</a:t>
            </a:r>
            <a:r>
              <a:rPr lang="en-US" altLang="ja-JP" sz="2400">
                <a:solidFill>
                  <a:srgbClr val="FF0000"/>
                </a:solidFill>
                <a:latin typeface="Century" panose="02040604050505020304" pitchFamily="18" charset="0"/>
              </a:rPr>
              <a:t>EGS5</a:t>
            </a:r>
            <a:r>
              <a:rPr lang="ja-JP" altLang="en-US" sz="2400">
                <a:latin typeface="Century" panose="02040604050505020304" pitchFamily="18" charset="0"/>
              </a:rPr>
              <a:t>を利用することで精度の高い計算結果を得ることができる。</a:t>
            </a:r>
            <a:endParaRPr lang="en-US" altLang="ja-JP" sz="2400">
              <a:latin typeface="Century" panose="02040604050505020304" pitchFamily="18" charset="0"/>
            </a:endParaRPr>
          </a:p>
          <a:p>
            <a:pPr eaLnBrk="1" hangingPunct="1">
              <a:spcBef>
                <a:spcPts val="1200"/>
              </a:spcBef>
            </a:pPr>
            <a:r>
              <a:rPr lang="ja-JP" altLang="en-US" sz="2400">
                <a:latin typeface="Century" panose="02040604050505020304" pitchFamily="18" charset="0"/>
              </a:rPr>
              <a:t>状況に応じて</a:t>
            </a:r>
            <a:r>
              <a:rPr lang="ja-JP" altLang="en-US" sz="2400">
                <a:solidFill>
                  <a:srgbClr val="FF0000"/>
                </a:solidFill>
                <a:latin typeface="Century" panose="02040604050505020304" pitchFamily="18" charset="0"/>
              </a:rPr>
              <a:t>イベントジェネレーターモード</a:t>
            </a:r>
            <a:r>
              <a:rPr lang="en-US" altLang="ja-JP" sz="2400">
                <a:latin typeface="Century" panose="02040604050505020304" pitchFamily="18" charset="0"/>
              </a:rPr>
              <a:t>(e-mode)</a:t>
            </a:r>
            <a:r>
              <a:rPr lang="ja-JP" altLang="en-US" sz="2400">
                <a:latin typeface="Century" panose="02040604050505020304" pitchFamily="18" charset="0"/>
              </a:rPr>
              <a:t>など物理モデルの設定を変更する必要がある。</a:t>
            </a:r>
            <a:endParaRPr lang="en-US" altLang="ja-JP" sz="2400">
              <a:latin typeface="Century" panose="02040604050505020304" pitchFamily="18" charset="0"/>
            </a:endParaRPr>
          </a:p>
          <a:p>
            <a:pPr eaLnBrk="1" hangingPunct="1">
              <a:spcBef>
                <a:spcPts val="1200"/>
              </a:spcBef>
            </a:pPr>
            <a:endParaRPr lang="en-US" altLang="ja-JP" sz="2400">
              <a:latin typeface="Century" panose="02040604050505020304" pitchFamily="18" charset="0"/>
            </a:endParaRPr>
          </a:p>
        </p:txBody>
      </p:sp>
      <p:sp>
        <p:nvSpPr>
          <p:cNvPr id="8" name="テキスト ボックス 32"/>
          <p:cNvSpPr txBox="1">
            <a:spLocks noChangeArrowheads="1"/>
          </p:cNvSpPr>
          <p:nvPr/>
        </p:nvSpPr>
        <p:spPr bwMode="auto">
          <a:xfrm>
            <a:off x="157163" y="5876925"/>
            <a:ext cx="8853487" cy="369888"/>
          </a:xfrm>
          <a:prstGeom prst="rect">
            <a:avLst/>
          </a:prstGeom>
          <a:solidFill>
            <a:schemeClr val="accent2"/>
          </a:solidFill>
          <a:ln w="25400">
            <a:solidFill>
              <a:schemeClr val="accent2">
                <a:lumMod val="50000"/>
              </a:schemeClr>
            </a:solidFill>
            <a:miter lim="800000"/>
            <a:headEnd/>
            <a:tailEnd/>
          </a:ln>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defRPr/>
            </a:pPr>
            <a:r>
              <a:rPr lang="ja-JP" altLang="en-US" b="1" dirty="0">
                <a:solidFill>
                  <a:srgbClr val="FFFF00"/>
                </a:solidFill>
                <a:latin typeface="Arial" pitchFamily="34" charset="0"/>
                <a:cs typeface="Arial" pitchFamily="34" charset="0"/>
              </a:rPr>
              <a:t>最適な設定が分からない場合は，奨励設定ファイル</a:t>
            </a:r>
            <a:r>
              <a:rPr lang="en-US" altLang="ja-JP" b="1" dirty="0">
                <a:solidFill>
                  <a:srgbClr val="FFFF00"/>
                </a:solidFill>
                <a:latin typeface="Arial" pitchFamily="34" charset="0"/>
                <a:cs typeface="Arial" pitchFamily="34" charset="0"/>
              </a:rPr>
              <a:t>(recommendation)</a:t>
            </a:r>
            <a:r>
              <a:rPr lang="ja-JP" altLang="en-US" b="1" dirty="0">
                <a:solidFill>
                  <a:srgbClr val="FFFF00"/>
                </a:solidFill>
                <a:latin typeface="Arial" pitchFamily="34" charset="0"/>
                <a:cs typeface="Arial" pitchFamily="34" charset="0"/>
              </a:rPr>
              <a:t>をご参照ください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0"/>
            <a:ext cx="8686800" cy="1143000"/>
          </a:xfrm>
        </p:spPr>
        <p:txBody>
          <a:bodyPr/>
          <a:lstStyle/>
          <a:p>
            <a:pPr eaLnBrk="1" hangingPunct="1"/>
            <a:r>
              <a:rPr lang="ja-JP" altLang="en-US" sz="4800">
                <a:latin typeface="Century Gothic" panose="020B0502020202020204" pitchFamily="34" charset="0"/>
              </a:rPr>
              <a:t>宿題</a:t>
            </a:r>
          </a:p>
        </p:txBody>
      </p:sp>
      <p:sp>
        <p:nvSpPr>
          <p:cNvPr id="160774" name="Rectangle 8"/>
          <p:cNvSpPr>
            <a:spLocks noGrp="1" noChangeArrowheads="1"/>
          </p:cNvSpPr>
          <p:nvPr>
            <p:ph type="body" idx="4294967295"/>
          </p:nvPr>
        </p:nvSpPr>
        <p:spPr>
          <a:xfrm>
            <a:off x="1238250" y="1196975"/>
            <a:ext cx="7905750" cy="4321175"/>
          </a:xfrm>
          <a:noFill/>
        </p:spPr>
        <p:txBody>
          <a:bodyPr/>
          <a:lstStyle/>
          <a:p>
            <a:pPr eaLnBrk="1" hangingPunct="1"/>
            <a:r>
              <a:rPr lang="en-US" altLang="ja-JP" dirty="0"/>
              <a:t>EGS5</a:t>
            </a:r>
            <a:r>
              <a:rPr lang="ja-JP" altLang="en-US" dirty="0"/>
              <a:t>を利用して電子・陽電子も輸送する（線源粒子は陽子から変更しない）</a:t>
            </a:r>
            <a:endParaRPr lang="en-US" altLang="ja-JP" dirty="0"/>
          </a:p>
          <a:p>
            <a:pPr eaLnBrk="1" hangingPunct="1"/>
            <a:r>
              <a:rPr lang="ja-JP" altLang="en-US" dirty="0"/>
              <a:t>イベントジェネレータモードを使う</a:t>
            </a:r>
            <a:endParaRPr lang="en-US" altLang="ja-JP" dirty="0"/>
          </a:p>
          <a:p>
            <a:pPr eaLnBrk="1" hangingPunct="1"/>
            <a:r>
              <a:rPr lang="ja-JP" altLang="en-US" dirty="0"/>
              <a:t>線量</a:t>
            </a:r>
            <a:r>
              <a:rPr lang="en-US" altLang="ja-JP" dirty="0"/>
              <a:t>-</a:t>
            </a:r>
            <a:r>
              <a:rPr lang="ja-JP" altLang="en-US" dirty="0"/>
              <a:t>深さ分布のブラッグピーク付近における統計誤差</a:t>
            </a:r>
            <a:r>
              <a:rPr lang="en-US" altLang="ja-JP" dirty="0"/>
              <a:t>0.5</a:t>
            </a:r>
            <a:r>
              <a:rPr lang="ja-JP" altLang="en-US" dirty="0"/>
              <a:t>％以内を目指す　　　　</a:t>
            </a:r>
            <a:r>
              <a:rPr lang="ja-JP" altLang="en-US" sz="2800" dirty="0"/>
              <a:t>（</a:t>
            </a:r>
            <a:r>
              <a:rPr lang="en-US" altLang="ja-JP" sz="2800" dirty="0" err="1"/>
              <a:t>maxcas</a:t>
            </a:r>
            <a:r>
              <a:rPr lang="en-US" altLang="ja-JP" sz="2800" dirty="0"/>
              <a:t>, </a:t>
            </a:r>
            <a:r>
              <a:rPr lang="en-US" altLang="ja-JP" sz="2800" dirty="0" err="1"/>
              <a:t>istdev</a:t>
            </a:r>
            <a:r>
              <a:rPr lang="en-US" altLang="ja-JP" sz="2800" dirty="0"/>
              <a:t>, </a:t>
            </a:r>
            <a:r>
              <a:rPr lang="en-US" altLang="ja-JP" sz="2800" dirty="0" err="1"/>
              <a:t>batch.out</a:t>
            </a:r>
            <a:r>
              <a:rPr lang="ja-JP" altLang="en-US" sz="2800" dirty="0"/>
              <a:t>などを活用する）</a:t>
            </a:r>
            <a:endParaRPr lang="en-US" altLang="ja-JP" sz="2800" dirty="0"/>
          </a:p>
          <a:p>
            <a:pPr eaLnBrk="1" hangingPunct="1"/>
            <a:r>
              <a:rPr lang="en-US" altLang="ja-JP" dirty="0"/>
              <a:t>1nA</a:t>
            </a:r>
            <a:r>
              <a:rPr lang="ja-JP" altLang="en-US" dirty="0"/>
              <a:t>照射に対する吸収線量率</a:t>
            </a:r>
            <a:r>
              <a:rPr lang="en-US" altLang="ja-JP" dirty="0"/>
              <a:t>(</a:t>
            </a:r>
            <a:r>
              <a:rPr lang="en-US" altLang="ja-JP" dirty="0" err="1"/>
              <a:t>Gy</a:t>
            </a:r>
            <a:r>
              <a:rPr lang="en-US" altLang="ja-JP" dirty="0"/>
              <a:t>/s)</a:t>
            </a:r>
            <a:r>
              <a:rPr lang="ja-JP" altLang="en-US" dirty="0"/>
              <a:t>に規格化する</a:t>
            </a:r>
            <a:endParaRPr lang="ja-JP" altLang="en-US" dirty="0">
              <a:latin typeface="Century Gothic" panose="020B0502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0"/>
            <a:ext cx="8686800" cy="752475"/>
          </a:xfrm>
        </p:spPr>
        <p:txBody>
          <a:bodyPr/>
          <a:lstStyle/>
          <a:p>
            <a:pPr eaLnBrk="1" hangingPunct="1"/>
            <a:r>
              <a:rPr lang="ja-JP" altLang="en-US" sz="4800">
                <a:latin typeface="Century Gothic" panose="020B0502020202020204" pitchFamily="34" charset="0"/>
              </a:rPr>
              <a:t>宿題（解答例</a:t>
            </a:r>
            <a:r>
              <a:rPr lang="en-US" altLang="ja-JP" sz="4800">
                <a:latin typeface="Century Gothic" panose="020B0502020202020204" pitchFamily="34" charset="0"/>
              </a:rPr>
              <a:t>）</a:t>
            </a:r>
          </a:p>
        </p:txBody>
      </p:sp>
      <p:sp>
        <p:nvSpPr>
          <p:cNvPr id="162821" name="テキスト ボックス 16"/>
          <p:cNvSpPr txBox="1">
            <a:spLocks noChangeArrowheads="1"/>
          </p:cNvSpPr>
          <p:nvPr/>
        </p:nvSpPr>
        <p:spPr bwMode="auto">
          <a:xfrm>
            <a:off x="611188" y="5175250"/>
            <a:ext cx="376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a:solidFill>
                  <a:srgbClr val="000000"/>
                </a:solidFill>
              </a:rPr>
              <a:t>陽子（上）・中性子（下）フルエンス</a:t>
            </a:r>
            <a:endParaRPr lang="en-US" altLang="ja-JP" sz="2000">
              <a:solidFill>
                <a:srgbClr val="000000"/>
              </a:solidFill>
            </a:endParaRPr>
          </a:p>
        </p:txBody>
      </p:sp>
      <p:sp>
        <p:nvSpPr>
          <p:cNvPr id="162822" name="テキスト ボックス 16"/>
          <p:cNvSpPr txBox="1">
            <a:spLocks noChangeArrowheads="1"/>
          </p:cNvSpPr>
          <p:nvPr/>
        </p:nvSpPr>
        <p:spPr bwMode="auto">
          <a:xfrm>
            <a:off x="4926013" y="5673725"/>
            <a:ext cx="3894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a:solidFill>
                  <a:srgbClr val="000000"/>
                </a:solidFill>
              </a:rPr>
              <a:t>円柱中心（上）と端側（下）における</a:t>
            </a:r>
            <a:endParaRPr lang="en-US" altLang="ja-JP" sz="2000">
              <a:solidFill>
                <a:srgbClr val="000000"/>
              </a:solidFill>
            </a:endParaRPr>
          </a:p>
          <a:p>
            <a:pPr algn="ctr" eaLnBrk="1" hangingPunct="1">
              <a:spcBef>
                <a:spcPct val="0"/>
              </a:spcBef>
              <a:buFontTx/>
              <a:buNone/>
            </a:pPr>
            <a:r>
              <a:rPr lang="ja-JP" altLang="en-US" sz="2000">
                <a:solidFill>
                  <a:srgbClr val="000000"/>
                </a:solidFill>
              </a:rPr>
              <a:t>吸収線量</a:t>
            </a:r>
            <a:r>
              <a:rPr lang="en-US" altLang="ja-JP" sz="2000">
                <a:solidFill>
                  <a:srgbClr val="000000"/>
                </a:solidFill>
              </a:rPr>
              <a:t>(Gy/s)</a:t>
            </a:r>
            <a:r>
              <a:rPr lang="ja-JP" altLang="en-US" sz="2000">
                <a:solidFill>
                  <a:srgbClr val="000000"/>
                </a:solidFill>
              </a:rPr>
              <a:t>の深さ分布</a:t>
            </a:r>
            <a:endParaRPr lang="en-US" altLang="ja-JP" sz="2000">
              <a:solidFill>
                <a:srgbClr val="000000"/>
              </a:solidFill>
            </a:endParaRPr>
          </a:p>
        </p:txBody>
      </p:sp>
      <p:pic>
        <p:nvPicPr>
          <p:cNvPr id="16282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723900"/>
            <a:ext cx="28844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5"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3101975"/>
            <a:ext cx="28844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060450"/>
            <a:ext cx="46434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7"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900" y="3135313"/>
            <a:ext cx="46434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031"/>
          <p:cNvSpPr txBox="1">
            <a:spLocks noChangeArrowheads="1"/>
          </p:cNvSpPr>
          <p:nvPr/>
        </p:nvSpPr>
        <p:spPr bwMode="auto">
          <a:xfrm>
            <a:off x="762000" y="1714500"/>
            <a:ext cx="2592388" cy="18002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T i t l e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11</a:t>
            </a: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endParaRPr lang="pt-BR" altLang="ja-JP" sz="1400">
              <a:solidFill>
                <a:srgbClr val="000000"/>
              </a:solidFill>
              <a:latin typeface="Tahoma" panose="020B0604030504040204" pitchFamily="34" charset="0"/>
            </a:endParaRPr>
          </a:p>
        </p:txBody>
      </p:sp>
      <p:sp>
        <p:nvSpPr>
          <p:cNvPr id="15" name="Text Box 1031"/>
          <p:cNvSpPr txBox="1">
            <a:spLocks noChangeArrowheads="1"/>
          </p:cNvSpPr>
          <p:nvPr/>
        </p:nvSpPr>
        <p:spPr bwMode="auto">
          <a:xfrm>
            <a:off x="762000" y="1714500"/>
            <a:ext cx="2592388" cy="18002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T i t l e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8</a:t>
            </a: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solidFill>
                  <a:srgbClr val="000000"/>
                </a:solidFill>
                <a:latin typeface="Tahoma" panose="020B0604030504040204" pitchFamily="34" charset="0"/>
              </a:rPr>
              <a:t> </a:t>
            </a:r>
            <a:r>
              <a:rPr lang="pt-BR" altLang="ja-JP" sz="1400">
                <a:latin typeface="Tahoma" panose="020B0604030504040204" pitchFamily="34" charset="0"/>
              </a:rPr>
              <a:t>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p:txBody>
      </p:sp>
      <p:sp>
        <p:nvSpPr>
          <p:cNvPr id="98308" name="Text Box 1031"/>
          <p:cNvSpPr txBox="1">
            <a:spLocks noChangeArrowheads="1"/>
          </p:cNvSpPr>
          <p:nvPr/>
        </p:nvSpPr>
        <p:spPr bwMode="auto">
          <a:xfrm>
            <a:off x="3779838" y="1714500"/>
            <a:ext cx="4197350" cy="417671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a:t>
            </a:r>
            <a:r>
              <a:rPr lang="fr-FR" altLang="ja-JP" sz="1400">
                <a:solidFill>
                  <a:srgbClr val="000000"/>
                </a:solidFill>
                <a:latin typeface="Tahoma" panose="020B0604030504040204" pitchFamily="34" charset="0"/>
              </a:rPr>
              <a:t>T - T r a c k</a:t>
            </a:r>
            <a:r>
              <a:rPr lang="pt-BR" altLang="ja-JP" sz="1400">
                <a:solidFill>
                  <a:srgbClr val="000000"/>
                </a:solidFill>
                <a:latin typeface="Tahoma" panose="020B0604030504040204" pitchFamily="34" charset="0"/>
              </a:rPr>
              <a:t> ]</a:t>
            </a:r>
          </a:p>
          <a:p>
            <a:pPr eaLnBrk="1" hangingPunct="1">
              <a:spcBef>
                <a:spcPct val="0"/>
              </a:spcBef>
              <a:buFontTx/>
              <a:buNone/>
            </a:pPr>
            <a:r>
              <a:rPr lang="pt-BR" altLang="ja-JP" sz="1400">
                <a:solidFill>
                  <a:srgbClr val="000000"/>
                </a:solidFill>
                <a:latin typeface="Tahoma" panose="020B0604030504040204" pitchFamily="34" charset="0"/>
              </a:rPr>
              <a:t> mesh =  xyz</a:t>
            </a:r>
          </a:p>
          <a:p>
            <a:pPr eaLnBrk="1" hangingPunct="1">
              <a:spcBef>
                <a:spcPct val="0"/>
              </a:spcBef>
              <a:buFontTx/>
              <a:buNone/>
            </a:pPr>
            <a:r>
              <a:rPr lang="pt-BR" altLang="ja-JP" sz="1400">
                <a:solidFill>
                  <a:srgbClr val="000000"/>
                </a:solidFill>
                <a:latin typeface="Tahoma" panose="020B0604030504040204" pitchFamily="34" charset="0"/>
              </a:rPr>
              <a:t> x-type =    2</a:t>
            </a:r>
          </a:p>
          <a:p>
            <a:pPr eaLnBrk="1" hangingPunct="1">
              <a:spcBef>
                <a:spcPct val="0"/>
              </a:spcBef>
              <a:buFontTx/>
              <a:buNone/>
            </a:pPr>
            <a:r>
              <a:rPr lang="pt-BR" altLang="ja-JP" sz="1400">
                <a:solidFill>
                  <a:srgbClr val="000000"/>
                </a:solidFill>
                <a:latin typeface="Tahoma" panose="020B0604030504040204" pitchFamily="34" charset="0"/>
              </a:rPr>
              <a:t> nx =  100</a:t>
            </a:r>
          </a:p>
          <a:p>
            <a:pPr eaLnBrk="1" hangingPunct="1">
              <a:spcBef>
                <a:spcPct val="0"/>
              </a:spcBef>
              <a:buFontTx/>
              <a:buNone/>
            </a:pPr>
            <a:r>
              <a:rPr lang="pt-BR" altLang="ja-JP" sz="1400">
                <a:solidFill>
                  <a:srgbClr val="000000"/>
                </a:solidFill>
                <a:latin typeface="Tahoma" panose="020B0604030504040204" pitchFamily="34" charset="0"/>
              </a:rPr>
              <a:t> xmin =  -50.</a:t>
            </a:r>
          </a:p>
          <a:p>
            <a:pPr eaLnBrk="1" hangingPunct="1">
              <a:spcBef>
                <a:spcPct val="0"/>
              </a:spcBef>
              <a:buFontTx/>
              <a:buNone/>
            </a:pPr>
            <a:r>
              <a:rPr lang="pt-BR" altLang="ja-JP" sz="1400">
                <a:solidFill>
                  <a:srgbClr val="000000"/>
                </a:solidFill>
                <a:latin typeface="Tahoma" panose="020B0604030504040204" pitchFamily="34" charset="0"/>
              </a:rPr>
              <a:t> xmax =   50.</a:t>
            </a:r>
          </a:p>
          <a:p>
            <a:pPr eaLnBrk="1" hangingPunct="1">
              <a:spcBef>
                <a:spcPct val="0"/>
              </a:spcBef>
              <a:buFontTx/>
              <a:buNone/>
            </a:pPr>
            <a:r>
              <a:rPr lang="pt-BR" altLang="ja-JP" sz="1400">
                <a:solidFill>
                  <a:srgbClr val="000000"/>
                </a:solidFill>
                <a:latin typeface="Tahoma" panose="020B0604030504040204" pitchFamily="34" charset="0"/>
              </a:rPr>
              <a:t> y-type =    1</a:t>
            </a:r>
          </a:p>
          <a:p>
            <a:pPr eaLnBrk="1" hangingPunct="1">
              <a:spcBef>
                <a:spcPct val="0"/>
              </a:spcBef>
              <a:buFontTx/>
              <a:buNone/>
            </a:pPr>
            <a:r>
              <a:rPr lang="pt-BR" altLang="ja-JP" sz="1400">
                <a:solidFill>
                  <a:srgbClr val="000000"/>
                </a:solidFill>
                <a:latin typeface="Tahoma" panose="020B0604030504040204" pitchFamily="34" charset="0"/>
              </a:rPr>
              <a:t> ny =    1</a:t>
            </a:r>
          </a:p>
          <a:p>
            <a:pPr eaLnBrk="1" hangingPunct="1">
              <a:spcBef>
                <a:spcPct val="0"/>
              </a:spcBef>
              <a:buFontTx/>
              <a:buNone/>
            </a:pPr>
            <a:r>
              <a:rPr lang="pt-BR" altLang="ja-JP" sz="1400">
                <a:solidFill>
                  <a:srgbClr val="000000"/>
                </a:solidFill>
                <a:latin typeface="Tahoma" panose="020B0604030504040204" pitchFamily="34" charset="0"/>
              </a:rPr>
              <a:t>         -5.0  5.0</a:t>
            </a:r>
          </a:p>
          <a:p>
            <a:pPr eaLnBrk="1" hangingPunct="1">
              <a:spcBef>
                <a:spcPct val="0"/>
              </a:spcBef>
              <a:buFontTx/>
              <a:buNone/>
            </a:pPr>
            <a:r>
              <a:rPr lang="pt-BR" altLang="ja-JP" sz="1400">
                <a:solidFill>
                  <a:srgbClr val="000000"/>
                </a:solidFill>
                <a:latin typeface="Tahoma" panose="020B0604030504040204" pitchFamily="34" charset="0"/>
              </a:rPr>
              <a:t> z-type =    2</a:t>
            </a:r>
          </a:p>
          <a:p>
            <a:pPr eaLnBrk="1" hangingPunct="1">
              <a:spcBef>
                <a:spcPct val="0"/>
              </a:spcBef>
              <a:buFontTx/>
              <a:buNone/>
            </a:pPr>
            <a:r>
              <a:rPr lang="pt-BR" altLang="ja-JP" sz="1400">
                <a:solidFill>
                  <a:srgbClr val="000000"/>
                </a:solidFill>
                <a:latin typeface="Tahoma" panose="020B0604030504040204" pitchFamily="34" charset="0"/>
              </a:rPr>
              <a:t> nz =  100</a:t>
            </a:r>
          </a:p>
          <a:p>
            <a:pPr eaLnBrk="1" hangingPunct="1">
              <a:spcBef>
                <a:spcPct val="0"/>
              </a:spcBef>
              <a:buFontTx/>
              <a:buNone/>
            </a:pPr>
            <a:r>
              <a:rPr lang="pt-BR" altLang="ja-JP" sz="1400">
                <a:solidFill>
                  <a:srgbClr val="000000"/>
                </a:solidFill>
                <a:latin typeface="Tahoma" panose="020B0604030504040204" pitchFamily="34" charset="0"/>
              </a:rPr>
              <a:t> zmin =  -50.</a:t>
            </a:r>
          </a:p>
          <a:p>
            <a:pPr eaLnBrk="1" hangingPunct="1">
              <a:spcBef>
                <a:spcPct val="0"/>
              </a:spcBef>
              <a:buFontTx/>
              <a:buNone/>
            </a:pPr>
            <a:r>
              <a:rPr lang="pt-BR" altLang="ja-JP" sz="1400">
                <a:solidFill>
                  <a:srgbClr val="000000"/>
                </a:solidFill>
                <a:latin typeface="Tahoma" panose="020B0604030504040204" pitchFamily="34" charset="0"/>
              </a:rPr>
              <a:t> zmax =   50.</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axis =   xz</a:t>
            </a:r>
          </a:p>
          <a:p>
            <a:pPr eaLnBrk="1" hangingPunct="1">
              <a:spcBef>
                <a:spcPct val="0"/>
              </a:spcBef>
              <a:buFontTx/>
              <a:buNone/>
            </a:pPr>
            <a:r>
              <a:rPr lang="pt-BR" altLang="ja-JP" sz="1400">
                <a:solidFill>
                  <a:srgbClr val="000000"/>
                </a:solidFill>
                <a:latin typeface="Tahoma" panose="020B0604030504040204" pitchFamily="34" charset="0"/>
              </a:rPr>
              <a:t> file = track_xz.out</a:t>
            </a:r>
          </a:p>
          <a:p>
            <a:pPr eaLnBrk="1" hangingPunct="1">
              <a:spcBef>
                <a:spcPct val="0"/>
              </a:spcBef>
              <a:buFontTx/>
              <a:buNone/>
            </a:pPr>
            <a:r>
              <a:rPr lang="pt-BR" altLang="ja-JP" sz="1400">
                <a:solidFill>
                  <a:srgbClr val="000000"/>
                </a:solidFill>
                <a:latin typeface="Tahoma" panose="020B0604030504040204" pitchFamily="34" charset="0"/>
              </a:rPr>
              <a:t> title = Check source direction using [T-track] tally</a:t>
            </a:r>
          </a:p>
          <a:p>
            <a:pPr eaLnBrk="1" hangingPunct="1">
              <a:spcBef>
                <a:spcPct val="0"/>
              </a:spcBef>
              <a:buFontTx/>
              <a:buNone/>
            </a:pPr>
            <a:r>
              <a:rPr lang="pt-BR" altLang="ja-JP" sz="1400">
                <a:solidFill>
                  <a:srgbClr val="000000"/>
                </a:solidFill>
                <a:latin typeface="Tahoma" panose="020B0604030504040204" pitchFamily="34" charset="0"/>
              </a:rPr>
              <a:t>gshow =    3</a:t>
            </a:r>
          </a:p>
          <a:p>
            <a:pPr eaLnBrk="1" hangingPunct="1">
              <a:spcBef>
                <a:spcPct val="0"/>
              </a:spcBef>
              <a:buFontTx/>
              <a:buNone/>
            </a:pPr>
            <a:r>
              <a:rPr lang="pt-BR" altLang="ja-JP" sz="1400">
                <a:solidFill>
                  <a:srgbClr val="000000"/>
                </a:solidFill>
                <a:latin typeface="Tahoma" panose="020B0604030504040204" pitchFamily="34" charset="0"/>
              </a:rPr>
              <a:t>epsout =    1</a:t>
            </a:r>
          </a:p>
        </p:txBody>
      </p:sp>
      <p:sp>
        <p:nvSpPr>
          <p:cNvPr id="86024" name="Text Box 1030"/>
          <p:cNvSpPr txBox="1">
            <a:spLocks noChangeArrowheads="1"/>
          </p:cNvSpPr>
          <p:nvPr/>
        </p:nvSpPr>
        <p:spPr bwMode="auto">
          <a:xfrm>
            <a:off x="323850" y="105886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86025" name="Rectangle 2"/>
          <p:cNvSpPr txBox="1">
            <a:spLocks noChangeArrowheads="1"/>
          </p:cNvSpPr>
          <p:nvPr/>
        </p:nvSpPr>
        <p:spPr bwMode="auto">
          <a:xfrm>
            <a:off x="2286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体系の確認</a:t>
            </a:r>
            <a:r>
              <a:rPr lang="en-US" altLang="ja-JP" sz="4800">
                <a:solidFill>
                  <a:srgbClr val="000000"/>
                </a:solidFill>
                <a:latin typeface="Century Gothic" panose="020B0502020202020204" pitchFamily="34" charset="0"/>
              </a:rPr>
              <a:t>(gshow</a:t>
            </a:r>
            <a:r>
              <a:rPr lang="ja-JP" altLang="en-US" sz="4800">
                <a:solidFill>
                  <a:srgbClr val="000000"/>
                </a:solidFill>
                <a:latin typeface="Century Gothic" panose="020B0502020202020204" pitchFamily="34" charset="0"/>
              </a:rPr>
              <a:t>オプション</a:t>
            </a:r>
            <a:r>
              <a:rPr lang="en-US" altLang="ja-JP" sz="4800">
                <a:solidFill>
                  <a:srgbClr val="000000"/>
                </a:solidFill>
                <a:latin typeface="Century Gothic" panose="020B0502020202020204" pitchFamily="34" charset="0"/>
              </a:rPr>
              <a:t>)</a:t>
            </a:r>
            <a:endParaRPr lang="ja-JP" altLang="en-US" sz="4800">
              <a:solidFill>
                <a:srgbClr val="000000"/>
              </a:solidFill>
              <a:latin typeface="Century Gothic" panose="020B0502020202020204" pitchFamily="34" charset="0"/>
            </a:endParaRPr>
          </a:p>
        </p:txBody>
      </p:sp>
      <p:cxnSp>
        <p:nvCxnSpPr>
          <p:cNvPr id="14" name="直線コネクタ 13"/>
          <p:cNvCxnSpPr/>
          <p:nvPr/>
        </p:nvCxnSpPr>
        <p:spPr>
          <a:xfrm>
            <a:off x="939800" y="2605088"/>
            <a:ext cx="7556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a:spLocks noChangeArrowheads="1"/>
          </p:cNvSpPr>
          <p:nvPr/>
        </p:nvSpPr>
        <p:spPr bwMode="auto">
          <a:xfrm>
            <a:off x="2339975" y="2400300"/>
            <a:ext cx="1203325" cy="307975"/>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cs typeface="Tahoma" panose="020B0604030504040204" pitchFamily="34" charset="0"/>
              </a:rPr>
              <a:t>修正して実行</a:t>
            </a:r>
          </a:p>
        </p:txBody>
      </p:sp>
      <p:cxnSp>
        <p:nvCxnSpPr>
          <p:cNvPr id="20" name="直線コネクタ 19"/>
          <p:cNvCxnSpPr/>
          <p:nvPr/>
        </p:nvCxnSpPr>
        <p:spPr>
          <a:xfrm flipH="1">
            <a:off x="1806575" y="2554288"/>
            <a:ext cx="503238" cy="0"/>
          </a:xfrm>
          <a:prstGeom prst="line">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779838" y="5568950"/>
            <a:ext cx="12239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 Box 1030"/>
          <p:cNvSpPr txBox="1">
            <a:spLocks noChangeArrowheads="1"/>
          </p:cNvSpPr>
          <p:nvPr/>
        </p:nvSpPr>
        <p:spPr bwMode="auto">
          <a:xfrm>
            <a:off x="5464175" y="5629275"/>
            <a:ext cx="1449388" cy="369888"/>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grpSp>
        <p:nvGrpSpPr>
          <p:cNvPr id="9" name="グループ化 8"/>
          <p:cNvGrpSpPr/>
          <p:nvPr/>
        </p:nvGrpSpPr>
        <p:grpSpPr>
          <a:xfrm>
            <a:off x="3786816" y="1689470"/>
            <a:ext cx="4889640" cy="3905713"/>
            <a:chOff x="3655242" y="1689470"/>
            <a:chExt cx="4889640" cy="3905713"/>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 t="1385" r="15553" b="2602"/>
            <a:stretch/>
          </p:blipFill>
          <p:spPr bwMode="auto">
            <a:xfrm>
              <a:off x="3655242" y="1689470"/>
              <a:ext cx="4889640" cy="390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7812360" y="1689470"/>
              <a:ext cx="732522" cy="44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a:spLocks noChangeArrowheads="1"/>
          </p:cNvSpPr>
          <p:nvPr/>
        </p:nvSpPr>
        <p:spPr bwMode="auto">
          <a:xfrm>
            <a:off x="5003800" y="1452563"/>
            <a:ext cx="2305050" cy="522287"/>
          </a:xfrm>
          <a:prstGeom prst="rect">
            <a:avLst/>
          </a:prstGeom>
          <a:solidFill>
            <a:schemeClr val="bg1"/>
          </a:solidFill>
          <a:ln w="1905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cs typeface="Tahoma" panose="020B0604030504040204" pitchFamily="34" charset="0"/>
              </a:rPr>
              <a:t>各領域のセル番号と満たされている物質名をチェック！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830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 presetClass="exit" presetSubtype="0" fill="hold"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8308" grpId="0" animBg="1"/>
      <p:bldP spid="3"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031"/>
          <p:cNvSpPr txBox="1">
            <a:spLocks noChangeArrowheads="1"/>
          </p:cNvSpPr>
          <p:nvPr/>
        </p:nvSpPr>
        <p:spPr bwMode="auto">
          <a:xfrm>
            <a:off x="755650" y="1700213"/>
            <a:ext cx="2592388" cy="1873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T i t l e ]</a:t>
            </a:r>
          </a:p>
          <a:p>
            <a:pPr eaLnBrk="1" hangingPunct="1">
              <a:spcBef>
                <a:spcPct val="0"/>
              </a:spcBef>
              <a:buFontTx/>
              <a:buNone/>
            </a:pPr>
            <a:r>
              <a:rPr lang="ja-JP" altLang="en-US" sz="1400">
                <a:solidFill>
                  <a:srgbClr val="000000"/>
                </a:solidFill>
                <a:latin typeface="Tahoma" panose="020B0604030504040204" pitchFamily="34" charset="0"/>
              </a:rPr>
              <a:t>・ ・ ・ ・ ・ ・ </a:t>
            </a:r>
            <a:endParaRPr lang="en-US"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5</a:t>
            </a:r>
          </a:p>
          <a:p>
            <a:pPr eaLnBrk="1" hangingPunct="1">
              <a:spcBef>
                <a:spcPct val="0"/>
              </a:spcBef>
              <a:buFontTx/>
              <a:buNone/>
            </a:pPr>
            <a:r>
              <a:rPr lang="pt-BR" altLang="ja-JP" sz="1400">
                <a:solidFill>
                  <a:srgbClr val="000000"/>
                </a:solidFill>
                <a:latin typeface="Tahoma" panose="020B0604030504040204" pitchFamily="34" charset="0"/>
              </a:rPr>
              <a:t>  maxcas = 100</a:t>
            </a:r>
          </a:p>
          <a:p>
            <a:pPr eaLnBrk="1" hangingPunct="1">
              <a:spcBef>
                <a:spcPct val="0"/>
              </a:spcBef>
              <a:buFontTx/>
              <a:buNone/>
            </a:pPr>
            <a:r>
              <a:rPr lang="pt-BR" altLang="ja-JP" sz="1400">
                <a:solidFill>
                  <a:srgbClr val="000000"/>
                </a:solidFill>
                <a:latin typeface="Tahoma" panose="020B0604030504040204" pitchFamily="34" charset="0"/>
              </a:rPr>
              <a:t>  maxbch = 10</a:t>
            </a:r>
          </a:p>
          <a:p>
            <a:pPr eaLnBrk="1" hangingPunct="1">
              <a:spcBef>
                <a:spcPct val="0"/>
              </a:spcBef>
              <a:buFontTx/>
              <a:buNone/>
            </a:pPr>
            <a:r>
              <a:rPr lang="pt-BR" altLang="ja-JP" sz="1400">
                <a:latin typeface="Tahoma" panose="020B0604030504040204" pitchFamily="34" charset="0"/>
              </a:rPr>
              <a:t> file(1)  = c:/phits</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file(6) = phits.out</a:t>
            </a:r>
          </a:p>
          <a:p>
            <a:pPr eaLnBrk="1" hangingPunct="1">
              <a:spcBef>
                <a:spcPct val="0"/>
              </a:spcBef>
              <a:buFontTx/>
              <a:buNone/>
            </a:pPr>
            <a:endParaRPr lang="pt-BR" altLang="ja-JP" sz="1400">
              <a:solidFill>
                <a:srgbClr val="000000"/>
              </a:solidFill>
              <a:latin typeface="Tahoma" panose="020B0604030504040204" pitchFamily="34" charset="0"/>
            </a:endParaRPr>
          </a:p>
        </p:txBody>
      </p:sp>
      <p:sp>
        <p:nvSpPr>
          <p:cNvPr id="87046" name="Text Box 1030"/>
          <p:cNvSpPr txBox="1">
            <a:spLocks noChangeArrowheads="1"/>
          </p:cNvSpPr>
          <p:nvPr/>
        </p:nvSpPr>
        <p:spPr bwMode="auto">
          <a:xfrm>
            <a:off x="323850" y="105886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lec03.inp</a:t>
            </a:r>
          </a:p>
        </p:txBody>
      </p:sp>
      <p:sp>
        <p:nvSpPr>
          <p:cNvPr id="87047" name="Rectangle 2"/>
          <p:cNvSpPr txBox="1">
            <a:spLocks noChangeArrowheads="1"/>
          </p:cNvSpPr>
          <p:nvPr/>
        </p:nvSpPr>
        <p:spPr bwMode="auto">
          <a:xfrm>
            <a:off x="900113" y="187325"/>
            <a:ext cx="71278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線源の確認</a:t>
            </a:r>
            <a:r>
              <a:rPr lang="en-US" altLang="ja-JP" sz="4800">
                <a:solidFill>
                  <a:srgbClr val="000000"/>
                </a:solidFill>
                <a:latin typeface="Century Gothic" panose="020B0502020202020204" pitchFamily="34" charset="0"/>
              </a:rPr>
              <a:t>([t-track])</a:t>
            </a:r>
            <a:endParaRPr lang="ja-JP" altLang="en-US" sz="4800">
              <a:solidFill>
                <a:srgbClr val="000000"/>
              </a:solidFill>
              <a:latin typeface="Century Gothic" panose="020B0502020202020204" pitchFamily="34" charset="0"/>
            </a:endParaRPr>
          </a:p>
          <a:p>
            <a:pPr algn="ctr" eaLnBrk="1" hangingPunct="1">
              <a:spcBef>
                <a:spcPct val="0"/>
              </a:spcBef>
              <a:buFontTx/>
              <a:buNone/>
            </a:pPr>
            <a:endParaRPr lang="ja-JP" altLang="en-US" sz="4800">
              <a:solidFill>
                <a:srgbClr val="000000"/>
              </a:solidFill>
              <a:latin typeface="Century Gothic" panose="020B0502020202020204" pitchFamily="34" charset="0"/>
            </a:endParaRPr>
          </a:p>
        </p:txBody>
      </p:sp>
      <p:cxnSp>
        <p:nvCxnSpPr>
          <p:cNvPr id="36" name="直線コネクタ 35"/>
          <p:cNvCxnSpPr/>
          <p:nvPr/>
        </p:nvCxnSpPr>
        <p:spPr>
          <a:xfrm>
            <a:off x="969963" y="2636838"/>
            <a:ext cx="7556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7049" name="テキスト ボックス 42"/>
          <p:cNvSpPr txBox="1">
            <a:spLocks noChangeArrowheads="1"/>
          </p:cNvSpPr>
          <p:nvPr/>
        </p:nvSpPr>
        <p:spPr bwMode="auto">
          <a:xfrm>
            <a:off x="2746375" y="1063625"/>
            <a:ext cx="2501900" cy="3079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cs typeface="Tahoma" panose="020B0604030504040204" pitchFamily="34" charset="0"/>
              </a:rPr>
              <a:t>修正して実行（反応なしモード）</a:t>
            </a:r>
          </a:p>
        </p:txBody>
      </p:sp>
      <p:sp>
        <p:nvSpPr>
          <p:cNvPr id="87050" name="Text Box 1031"/>
          <p:cNvSpPr txBox="1">
            <a:spLocks noChangeArrowheads="1"/>
          </p:cNvSpPr>
          <p:nvPr/>
        </p:nvSpPr>
        <p:spPr bwMode="auto">
          <a:xfrm>
            <a:off x="3851275" y="1427163"/>
            <a:ext cx="4302125" cy="4578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T - T r a c k ]</a:t>
            </a:r>
          </a:p>
          <a:p>
            <a:pPr eaLnBrk="1" hangingPunct="1">
              <a:spcBef>
                <a:spcPct val="0"/>
              </a:spcBef>
              <a:buFontTx/>
              <a:buNone/>
            </a:pPr>
            <a:r>
              <a:rPr lang="pt-BR" altLang="ja-JP" sz="1400">
                <a:solidFill>
                  <a:srgbClr val="000000"/>
                </a:solidFill>
                <a:latin typeface="Tahoma" panose="020B0604030504040204" pitchFamily="34" charset="0"/>
              </a:rPr>
              <a:t>    mesh = xyz</a:t>
            </a:r>
          </a:p>
          <a:p>
            <a:pPr eaLnBrk="1" hangingPunct="1">
              <a:spcBef>
                <a:spcPct val="0"/>
              </a:spcBef>
              <a:buFontTx/>
              <a:buNone/>
            </a:pPr>
            <a:r>
              <a:rPr lang="pt-BR" altLang="ja-JP" sz="1400">
                <a:solidFill>
                  <a:srgbClr val="000000"/>
                </a:solidFill>
                <a:latin typeface="Tahoma" panose="020B0604030504040204" pitchFamily="34" charset="0"/>
              </a:rPr>
              <a:t>  x-type = 2</a:t>
            </a:r>
          </a:p>
          <a:p>
            <a:pPr eaLnBrk="1" hangingPunct="1">
              <a:spcBef>
                <a:spcPct val="0"/>
              </a:spcBef>
              <a:buFontTx/>
              <a:buNone/>
            </a:pPr>
            <a:r>
              <a:rPr lang="pt-BR" altLang="ja-JP" sz="1400">
                <a:solidFill>
                  <a:srgbClr val="000000"/>
                </a:solidFill>
                <a:latin typeface="Tahoma" panose="020B0604030504040204" pitchFamily="34" charset="0"/>
              </a:rPr>
              <a:t>      nx = 100</a:t>
            </a:r>
          </a:p>
          <a:p>
            <a:pPr eaLnBrk="1" hangingPunct="1">
              <a:spcBef>
                <a:spcPct val="0"/>
              </a:spcBef>
              <a:buFontTx/>
              <a:buNone/>
            </a:pPr>
            <a:r>
              <a:rPr lang="pt-BR" altLang="ja-JP" sz="1400">
                <a:solidFill>
                  <a:srgbClr val="000000"/>
                </a:solidFill>
                <a:latin typeface="Tahoma" panose="020B0604030504040204" pitchFamily="34" charset="0"/>
              </a:rPr>
              <a:t>    xmin = -50.</a:t>
            </a:r>
          </a:p>
          <a:p>
            <a:pPr eaLnBrk="1" hangingPunct="1">
              <a:spcBef>
                <a:spcPct val="0"/>
              </a:spcBef>
              <a:buFontTx/>
              <a:buNone/>
            </a:pPr>
            <a:r>
              <a:rPr lang="pt-BR" altLang="ja-JP" sz="1400">
                <a:solidFill>
                  <a:srgbClr val="000000"/>
                </a:solidFill>
                <a:latin typeface="Tahoma" panose="020B0604030504040204" pitchFamily="34" charset="0"/>
              </a:rPr>
              <a:t>    xmax =  50.</a:t>
            </a:r>
          </a:p>
          <a:p>
            <a:pPr eaLnBrk="1" hangingPunct="1">
              <a:spcBef>
                <a:spcPct val="0"/>
              </a:spcBef>
              <a:buFontTx/>
              <a:buNone/>
            </a:pPr>
            <a:r>
              <a:rPr lang="pt-BR" altLang="ja-JP" sz="1400">
                <a:solidFill>
                  <a:srgbClr val="000000"/>
                </a:solidFill>
                <a:latin typeface="Tahoma" panose="020B0604030504040204" pitchFamily="34" charset="0"/>
              </a:rPr>
              <a:t>  y-type = 1</a:t>
            </a:r>
          </a:p>
          <a:p>
            <a:pPr eaLnBrk="1" hangingPunct="1">
              <a:spcBef>
                <a:spcPct val="0"/>
              </a:spcBef>
              <a:buFontTx/>
              <a:buNone/>
            </a:pPr>
            <a:r>
              <a:rPr lang="pt-BR" altLang="ja-JP" sz="1400">
                <a:solidFill>
                  <a:srgbClr val="000000"/>
                </a:solidFill>
                <a:latin typeface="Tahoma" panose="020B0604030504040204" pitchFamily="34" charset="0"/>
              </a:rPr>
              <a:t>      ny = 1</a:t>
            </a:r>
          </a:p>
          <a:p>
            <a:pPr eaLnBrk="1" hangingPunct="1">
              <a:spcBef>
                <a:spcPct val="0"/>
              </a:spcBef>
              <a:buFontTx/>
              <a:buNone/>
            </a:pPr>
            <a:r>
              <a:rPr lang="pt-BR" altLang="ja-JP" sz="1400">
                <a:solidFill>
                  <a:srgbClr val="000000"/>
                </a:solidFill>
                <a:latin typeface="Tahoma" panose="020B0604030504040204" pitchFamily="34" charset="0"/>
              </a:rPr>
              <a:t>          -5.0  5.0</a:t>
            </a:r>
          </a:p>
          <a:p>
            <a:pPr eaLnBrk="1" hangingPunct="1">
              <a:spcBef>
                <a:spcPct val="0"/>
              </a:spcBef>
              <a:buFontTx/>
              <a:buNone/>
            </a:pPr>
            <a:r>
              <a:rPr lang="pt-BR" altLang="ja-JP" sz="1400">
                <a:solidFill>
                  <a:srgbClr val="000000"/>
                </a:solidFill>
                <a:latin typeface="Tahoma" panose="020B0604030504040204" pitchFamily="34" charset="0"/>
              </a:rPr>
              <a:t>  z-type = 2</a:t>
            </a:r>
          </a:p>
          <a:p>
            <a:pPr eaLnBrk="1" hangingPunct="1">
              <a:spcBef>
                <a:spcPct val="0"/>
              </a:spcBef>
              <a:buFontTx/>
              <a:buNone/>
            </a:pPr>
            <a:r>
              <a:rPr lang="pt-BR" altLang="ja-JP" sz="1400">
                <a:solidFill>
                  <a:srgbClr val="000000"/>
                </a:solidFill>
                <a:latin typeface="Tahoma" panose="020B0604030504040204" pitchFamily="34" charset="0"/>
              </a:rPr>
              <a:t>      nz = 100</a:t>
            </a:r>
          </a:p>
          <a:p>
            <a:pPr eaLnBrk="1" hangingPunct="1">
              <a:spcBef>
                <a:spcPct val="0"/>
              </a:spcBef>
              <a:buFontTx/>
              <a:buNone/>
            </a:pPr>
            <a:r>
              <a:rPr lang="pt-BR" altLang="ja-JP" sz="1400">
                <a:solidFill>
                  <a:srgbClr val="000000"/>
                </a:solidFill>
                <a:latin typeface="Tahoma" panose="020B0604030504040204" pitchFamily="34" charset="0"/>
              </a:rPr>
              <a:t>    zmin = -50.</a:t>
            </a:r>
          </a:p>
          <a:p>
            <a:pPr eaLnBrk="1" hangingPunct="1">
              <a:spcBef>
                <a:spcPct val="0"/>
              </a:spcBef>
              <a:buFontTx/>
              <a:buNone/>
            </a:pPr>
            <a:r>
              <a:rPr lang="pt-BR" altLang="ja-JP" sz="1400">
                <a:solidFill>
                  <a:srgbClr val="000000"/>
                </a:solidFill>
                <a:latin typeface="Tahoma" panose="020B0604030504040204" pitchFamily="34" charset="0"/>
              </a:rPr>
              <a:t>    zmax =  50.</a:t>
            </a:r>
          </a:p>
          <a:p>
            <a:pPr eaLnBrk="1" hangingPunct="1">
              <a:spcBef>
                <a:spcPct val="0"/>
              </a:spcBef>
              <a:buFontTx/>
              <a:buNone/>
            </a:pPr>
            <a:r>
              <a:rPr lang="pt-BR" altLang="ja-JP" sz="1400">
                <a:solidFill>
                  <a:srgbClr val="000000"/>
                </a:solidFill>
                <a:latin typeface="Tahoma" panose="020B0604030504040204" pitchFamily="34" charset="0"/>
              </a:rPr>
              <a:t> e-type = 1</a:t>
            </a:r>
          </a:p>
          <a:p>
            <a:pPr eaLnBrk="1" hangingPunct="1">
              <a:spcBef>
                <a:spcPct val="0"/>
              </a:spcBef>
              <a:buFontTx/>
              <a:buNone/>
            </a:pPr>
            <a:r>
              <a:rPr lang="pt-BR" altLang="ja-JP" sz="1400">
                <a:solidFill>
                  <a:srgbClr val="000000"/>
                </a:solidFill>
                <a:latin typeface="Tahoma" panose="020B0604030504040204" pitchFamily="34" charset="0"/>
              </a:rPr>
              <a:t>      ne = 1</a:t>
            </a:r>
          </a:p>
          <a:p>
            <a:pPr eaLnBrk="1" hangingPunct="1">
              <a:spcBef>
                <a:spcPct val="0"/>
              </a:spcBef>
              <a:buFontTx/>
              <a:buNone/>
            </a:pPr>
            <a:r>
              <a:rPr lang="pt-BR" altLang="ja-JP" sz="1400">
                <a:solidFill>
                  <a:srgbClr val="000000"/>
                </a:solidFill>
                <a:latin typeface="Tahoma" panose="020B0604030504040204" pitchFamily="34" charset="0"/>
              </a:rPr>
              <a:t>          0.  200.</a:t>
            </a:r>
          </a:p>
          <a:p>
            <a:pPr eaLnBrk="1" hangingPunct="1">
              <a:spcBef>
                <a:spcPct val="0"/>
              </a:spcBef>
              <a:buFontTx/>
              <a:buNone/>
            </a:pPr>
            <a:r>
              <a:rPr lang="pt-BR" altLang="ja-JP" sz="1400">
                <a:solidFill>
                  <a:srgbClr val="000000"/>
                </a:solidFill>
                <a:latin typeface="Tahoma" panose="020B0604030504040204" pitchFamily="34" charset="0"/>
              </a:rPr>
              <a:t>    unit = 1  </a:t>
            </a:r>
          </a:p>
          <a:p>
            <a:pPr eaLnBrk="1" hangingPunct="1">
              <a:spcBef>
                <a:spcPct val="0"/>
              </a:spcBef>
              <a:buFontTx/>
              <a:buNone/>
            </a:pPr>
            <a:r>
              <a:rPr lang="pt-BR" altLang="ja-JP" sz="1400">
                <a:solidFill>
                  <a:srgbClr val="000000"/>
                </a:solidFill>
                <a:latin typeface="Tahoma" panose="020B0604030504040204" pitchFamily="34" charset="0"/>
              </a:rPr>
              <a:t>    axis = xz  </a:t>
            </a:r>
          </a:p>
          <a:p>
            <a:pPr eaLnBrk="1" hangingPunct="1">
              <a:spcBef>
                <a:spcPct val="0"/>
              </a:spcBef>
              <a:buFontTx/>
              <a:buNone/>
            </a:pPr>
            <a:r>
              <a:rPr lang="pt-BR" altLang="ja-JP" sz="1400">
                <a:solidFill>
                  <a:srgbClr val="000000"/>
                </a:solidFill>
                <a:latin typeface="Tahoma" panose="020B0604030504040204" pitchFamily="34" charset="0"/>
              </a:rPr>
              <a:t>    file = track_xz.out</a:t>
            </a:r>
          </a:p>
          <a:p>
            <a:pPr eaLnBrk="1" hangingPunct="1">
              <a:spcBef>
                <a:spcPct val="0"/>
              </a:spcBef>
              <a:buFontTx/>
              <a:buNone/>
            </a:pPr>
            <a:r>
              <a:rPr lang="pt-BR" altLang="ja-JP" sz="1400">
                <a:solidFill>
                  <a:srgbClr val="000000"/>
                </a:solidFill>
                <a:latin typeface="Tahoma" panose="020B0604030504040204" pitchFamily="34" charset="0"/>
              </a:rPr>
              <a:t>   title = Check source direction using [T-track] tally</a:t>
            </a:r>
          </a:p>
          <a:p>
            <a:pPr eaLnBrk="1" hangingPunct="1">
              <a:spcBef>
                <a:spcPct val="0"/>
              </a:spcBef>
              <a:buFontTx/>
              <a:buNone/>
            </a:pPr>
            <a:r>
              <a:rPr lang="pt-BR" altLang="ja-JP" sz="1400">
                <a:solidFill>
                  <a:srgbClr val="000000"/>
                </a:solidFill>
                <a:latin typeface="Tahoma" panose="020B0604030504040204" pitchFamily="34" charset="0"/>
              </a:rPr>
              <a:t>  epsout = 1 </a:t>
            </a:r>
          </a:p>
        </p:txBody>
      </p:sp>
      <p:cxnSp>
        <p:nvCxnSpPr>
          <p:cNvPr id="46" name="直線コネクタ 45"/>
          <p:cNvCxnSpPr/>
          <p:nvPr/>
        </p:nvCxnSpPr>
        <p:spPr>
          <a:xfrm flipH="1">
            <a:off x="1763713" y="1217613"/>
            <a:ext cx="982662" cy="1203325"/>
          </a:xfrm>
          <a:prstGeom prst="line">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5" t="5066" r="12054" b="3083"/>
          <a:stretch/>
        </p:blipFill>
        <p:spPr bwMode="auto">
          <a:xfrm>
            <a:off x="1959296" y="1058863"/>
            <a:ext cx="4411614" cy="383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070" name="Rectangle 2"/>
          <p:cNvSpPr txBox="1">
            <a:spLocks noChangeArrowheads="1"/>
          </p:cNvSpPr>
          <p:nvPr/>
        </p:nvSpPr>
        <p:spPr bwMode="auto">
          <a:xfrm>
            <a:off x="1692275" y="187325"/>
            <a:ext cx="56880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Century Gothic" panose="020B0502020202020204" pitchFamily="34" charset="0"/>
              </a:rPr>
              <a:t>線源の飛跡確認</a:t>
            </a:r>
          </a:p>
        </p:txBody>
      </p:sp>
      <p:sp>
        <p:nvSpPr>
          <p:cNvPr id="88071" name="Text Box 1030"/>
          <p:cNvSpPr txBox="1">
            <a:spLocks noChangeArrowheads="1"/>
          </p:cNvSpPr>
          <p:nvPr/>
        </p:nvSpPr>
        <p:spPr bwMode="auto">
          <a:xfrm>
            <a:off x="3592513" y="4951413"/>
            <a:ext cx="1450975"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sp>
        <p:nvSpPr>
          <p:cNvPr id="4" name="テキスト ボックス 3"/>
          <p:cNvSpPr txBox="1"/>
          <p:nvPr/>
        </p:nvSpPr>
        <p:spPr>
          <a:xfrm>
            <a:off x="998538" y="5321300"/>
            <a:ext cx="6808787" cy="831850"/>
          </a:xfrm>
          <a:prstGeom prst="rect">
            <a:avLst/>
          </a:prstGeom>
          <a:noFill/>
        </p:spPr>
        <p:txBody>
          <a:bodyPr wrap="none">
            <a:spAutoFit/>
          </a:bodyPr>
          <a:lstStyle/>
          <a:p>
            <a:pPr algn="ctr">
              <a:defRPr/>
            </a:pPr>
            <a:r>
              <a:rPr lang="ja-JP" altLang="en-US" sz="2400" dirty="0">
                <a:solidFill>
                  <a:srgbClr val="FF0000"/>
                </a:solidFill>
                <a:latin typeface="+mj-ea"/>
                <a:ea typeface="+mj-ea"/>
              </a:rPr>
              <a:t>全ての物質が</a:t>
            </a:r>
            <a:r>
              <a:rPr lang="en-US" altLang="ja-JP" sz="2400" dirty="0">
                <a:solidFill>
                  <a:srgbClr val="FF0000"/>
                </a:solidFill>
                <a:latin typeface="+mj-ea"/>
                <a:ea typeface="+mj-ea"/>
              </a:rPr>
              <a:t>void</a:t>
            </a:r>
            <a:r>
              <a:rPr lang="ja-JP" altLang="en-US" sz="2400" dirty="0">
                <a:solidFill>
                  <a:srgbClr val="FF0000"/>
                </a:solidFill>
                <a:latin typeface="+mj-ea"/>
                <a:ea typeface="+mj-ea"/>
              </a:rPr>
              <a:t>となるため，まっすぐに飛んでいく</a:t>
            </a:r>
            <a:endParaRPr lang="en-US" altLang="ja-JP" sz="2400" dirty="0">
              <a:solidFill>
                <a:srgbClr val="FF0000"/>
              </a:solidFill>
              <a:latin typeface="+mj-ea"/>
              <a:ea typeface="+mj-ea"/>
            </a:endParaRPr>
          </a:p>
          <a:p>
            <a:pPr algn="ctr">
              <a:defRPr/>
            </a:pPr>
            <a:r>
              <a:rPr lang="ja-JP" altLang="en-US" sz="2400" dirty="0">
                <a:solidFill>
                  <a:srgbClr val="FF0000"/>
                </a:solidFill>
                <a:latin typeface="+mj-ea"/>
                <a:ea typeface="+mj-ea"/>
              </a:rPr>
              <a:t>（線源の発生位置・方向が確認できる）</a:t>
            </a: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14600</TotalTime>
  <Words>8840</Words>
  <Application>Microsoft Office PowerPoint</Application>
  <PresentationFormat>画面に合わせる (4:3)</PresentationFormat>
  <Paragraphs>1149</Paragraphs>
  <Slides>63</Slides>
  <Notes>22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63</vt:i4>
      </vt:variant>
    </vt:vector>
  </HeadingPairs>
  <TitlesOfParts>
    <vt:vector size="74" baseType="lpstr">
      <vt:lpstr>ＭＳ Ｐゴシック</vt:lpstr>
      <vt:lpstr>Arial</vt:lpstr>
      <vt:lpstr>Calibri</vt:lpstr>
      <vt:lpstr>Century</vt:lpstr>
      <vt:lpstr>Century Gothic</vt:lpstr>
      <vt:lpstr>Consolas</vt:lpstr>
      <vt:lpstr>Symbol</vt:lpstr>
      <vt:lpstr>Tahoma</vt:lpstr>
      <vt:lpstr>Times New Roman</vt:lpstr>
      <vt:lpstr>Wingdings</vt:lpstr>
      <vt:lpstr>標準デザイン</vt:lpstr>
      <vt:lpstr>PowerPoint プレゼンテーション</vt:lpstr>
      <vt:lpstr>はじめに</vt:lpstr>
      <vt:lpstr>本実習の目標</vt:lpstr>
      <vt:lpstr>実習内容</vt:lpstr>
      <vt:lpstr>計算モードの選択</vt:lpstr>
      <vt:lpstr>PowerPoint プレゼンテーション</vt:lpstr>
      <vt:lpstr>PowerPoint プレゼンテーション</vt:lpstr>
      <vt:lpstr>PowerPoint プレゼンテーション</vt:lpstr>
      <vt:lpstr>PowerPoint プレゼンテーション</vt:lpstr>
      <vt:lpstr>実習内容</vt:lpstr>
      <vt:lpstr>PowerPoint プレゼンテーション</vt:lpstr>
      <vt:lpstr>PowerPoint プレゼンテーション</vt:lpstr>
      <vt:lpstr>利用できる関数一覧</vt:lpstr>
      <vt:lpstr>課題1</vt:lpstr>
      <vt:lpstr>課題1の答え合わせ</vt:lpstr>
      <vt:lpstr>実習内容</vt:lpstr>
      <vt:lpstr>体積、面積計算の必要性</vt:lpstr>
      <vt:lpstr>モンテカルロ積分</vt:lpstr>
      <vt:lpstr>PHITSによる体積計算の原理</vt:lpstr>
      <vt:lpstr>課題2</vt:lpstr>
      <vt:lpstr>PowerPoint プレゼンテーション</vt:lpstr>
      <vt:lpstr>実習内容</vt:lpstr>
      <vt:lpstr>試行回数（ヒストリ数）の設定</vt:lpstr>
      <vt:lpstr>ヒストリーとバッチの関係</vt:lpstr>
      <vt:lpstr>PowerPoint プレゼンテーション</vt:lpstr>
      <vt:lpstr>PowerPoint プレゼンテーション</vt:lpstr>
      <vt:lpstr>PowerPoint プレゼンテーション</vt:lpstr>
      <vt:lpstr>乱数について</vt:lpstr>
      <vt:lpstr>バッチ計算の活用</vt:lpstr>
      <vt:lpstr>PowerPoint プレゼンテーション</vt:lpstr>
      <vt:lpstr>PowerPoint プレゼンテーション</vt:lpstr>
      <vt:lpstr>PowerPoint プレゼンテーション</vt:lpstr>
      <vt:lpstr>PowerPoint プレゼンテーション</vt:lpstr>
      <vt:lpstr>実習内容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実習内容</vt:lpstr>
      <vt:lpstr>断面積データライブラリとは？</vt:lpstr>
      <vt:lpstr>関連するパラメータ</vt:lpstr>
      <vt:lpstr>emin(i)とdmax(i)</vt:lpstr>
      <vt:lpstr>入出力ファイルの設定</vt:lpstr>
      <vt:lpstr>PowerPoint プレゼンテーション</vt:lpstr>
      <vt:lpstr>PowerPoint プレゼンテーション</vt:lpstr>
      <vt:lpstr>PowerPoint プレゼンテーション</vt:lpstr>
      <vt:lpstr>PowerPoint プレゼンテーション</vt:lpstr>
      <vt:lpstr>実習内容</vt:lpstr>
      <vt:lpstr>荷電粒子のビームライン設計オプション</vt:lpstr>
      <vt:lpstr>核反応モデルの変更</vt:lpstr>
      <vt:lpstr>核反応モデルの切替エネルギー</vt:lpstr>
      <vt:lpstr>イベントジェネレーターモード</vt:lpstr>
      <vt:lpstr>イベントジェネレーターモードの設定</vt:lpstr>
      <vt:lpstr>PowerPoint プレゼンテーション</vt:lpstr>
      <vt:lpstr>PowerPoint プレゼンテーション</vt:lpstr>
      <vt:lpstr>PowerPoint プレゼンテーション</vt:lpstr>
      <vt:lpstr>PowerPoint プレゼンテーション</vt:lpstr>
      <vt:lpstr>実習内容</vt:lpstr>
      <vt:lpstr>まとめ</vt:lpstr>
      <vt:lpstr>宿題</vt:lpstr>
      <vt:lpstr>宿題（解答例）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SHashimoto</dc:creator>
  <cp:lastModifiedBy>Victor</cp:lastModifiedBy>
  <cp:revision>1460</cp:revision>
  <dcterms:created xsi:type="dcterms:W3CDTF">2012-05-02T02:59:39Z</dcterms:created>
  <dcterms:modified xsi:type="dcterms:W3CDTF">2022-03-25T05:52:02Z</dcterms:modified>
</cp:coreProperties>
</file>