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66"/>
  </p:notesMasterIdLst>
  <p:sldIdLst>
    <p:sldId id="359" r:id="rId3"/>
    <p:sldId id="375" r:id="rId4"/>
    <p:sldId id="387" r:id="rId5"/>
    <p:sldId id="458" r:id="rId6"/>
    <p:sldId id="485" r:id="rId7"/>
    <p:sldId id="283" r:id="rId8"/>
    <p:sldId id="342" r:id="rId9"/>
    <p:sldId id="391" r:id="rId10"/>
    <p:sldId id="392" r:id="rId11"/>
    <p:sldId id="459" r:id="rId12"/>
    <p:sldId id="284" r:id="rId13"/>
    <p:sldId id="291" r:id="rId14"/>
    <p:sldId id="465" r:id="rId15"/>
    <p:sldId id="426" r:id="rId16"/>
    <p:sldId id="427" r:id="rId17"/>
    <p:sldId id="460" r:id="rId18"/>
    <p:sldId id="422" r:id="rId19"/>
    <p:sldId id="423" r:id="rId20"/>
    <p:sldId id="467" r:id="rId21"/>
    <p:sldId id="432" r:id="rId22"/>
    <p:sldId id="433" r:id="rId23"/>
    <p:sldId id="461" r:id="rId24"/>
    <p:sldId id="414" r:id="rId25"/>
    <p:sldId id="420" r:id="rId26"/>
    <p:sldId id="434" r:id="rId27"/>
    <p:sldId id="486" r:id="rId28"/>
    <p:sldId id="436" r:id="rId29"/>
    <p:sldId id="528" r:id="rId30"/>
    <p:sldId id="262" r:id="rId31"/>
    <p:sldId id="437" r:id="rId32"/>
    <p:sldId id="487" r:id="rId33"/>
    <p:sldId id="497" r:id="rId34"/>
    <p:sldId id="498" r:id="rId35"/>
    <p:sldId id="488" r:id="rId36"/>
    <p:sldId id="527" r:id="rId37"/>
    <p:sldId id="490" r:id="rId38"/>
    <p:sldId id="491" r:id="rId39"/>
    <p:sldId id="492" r:id="rId40"/>
    <p:sldId id="493" r:id="rId41"/>
    <p:sldId id="494" r:id="rId42"/>
    <p:sldId id="462" r:id="rId43"/>
    <p:sldId id="401" r:id="rId44"/>
    <p:sldId id="495" r:id="rId45"/>
    <p:sldId id="496" r:id="rId46"/>
    <p:sldId id="506" r:id="rId47"/>
    <p:sldId id="476" r:id="rId48"/>
    <p:sldId id="499" r:id="rId49"/>
    <p:sldId id="478" r:id="rId50"/>
    <p:sldId id="500" r:id="rId51"/>
    <p:sldId id="464" r:id="rId52"/>
    <p:sldId id="501" r:id="rId53"/>
    <p:sldId id="404" r:id="rId54"/>
    <p:sldId id="405" r:id="rId55"/>
    <p:sldId id="406" r:id="rId56"/>
    <p:sldId id="419" r:id="rId57"/>
    <p:sldId id="502" r:id="rId58"/>
    <p:sldId id="503" r:id="rId59"/>
    <p:sldId id="504" r:id="rId60"/>
    <p:sldId id="505" r:id="rId61"/>
    <p:sldId id="455" r:id="rId62"/>
    <p:sldId id="358" r:id="rId63"/>
    <p:sldId id="389" r:id="rId64"/>
    <p:sldId id="390" r:id="rId65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4" autoAdjust="0"/>
    <p:restoredTop sz="91135" autoAdjust="0"/>
  </p:normalViewPr>
  <p:slideViewPr>
    <p:cSldViewPr>
      <p:cViewPr varScale="1">
        <p:scale>
          <a:sx n="114" d="100"/>
          <a:sy n="114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43830A-64C2-4C43-A81E-124D9438D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B1F10D-7391-45B3-BF1F-B7183604A8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B4FFE1-30EC-4F3F-9649-023D752323BA}" type="datetimeFigureOut">
              <a:rPr lang="ja-JP" altLang="en-US"/>
              <a:pPr>
                <a:defRPr/>
              </a:pPr>
              <a:t>2022/3/24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5C644B0-2F44-4778-833D-80194ECE04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43D59F2A-78A4-48FF-86F8-15E4AE862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E12B0F-1D9D-4426-99E8-5397038A2B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E42A51-6560-4CBF-9BFC-71A524C6A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5CE7E4-1644-4FE0-B98B-37DA8AE783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17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E429876A-3AE2-4383-8C7C-718B3A97D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124F7B31-FB39-462E-B2D9-C791F3D6B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97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ー 1">
            <a:extLst>
              <a:ext uri="{FF2B5EF4-FFF2-40B4-BE49-F238E27FC236}">
                <a16:creationId xmlns:a16="http://schemas.microsoft.com/office/drawing/2014/main" id="{3974F220-C1F1-4A54-B82C-ED95EA1A0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ー 2">
            <a:extLst>
              <a:ext uri="{FF2B5EF4-FFF2-40B4-BE49-F238E27FC236}">
                <a16:creationId xmlns:a16="http://schemas.microsoft.com/office/drawing/2014/main" id="{AA94CD30-A7AC-4505-BEA0-13ED90451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3188" name="スライド番号プレースホルダー 3">
            <a:extLst>
              <a:ext uri="{FF2B5EF4-FFF2-40B4-BE49-F238E27FC236}">
                <a16:creationId xmlns:a16="http://schemas.microsoft.com/office/drawing/2014/main" id="{DB2E57CE-0E79-479B-AB93-4ED208C3C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5CBA78-8765-430F-B5E8-CAC46DF4A7CF}" type="slidenum">
              <a:rPr lang="ja-JP" altLang="en-US" smtClean="0"/>
              <a:pPr>
                <a:spcBef>
                  <a:spcPct val="0"/>
                </a:spcBef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952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40BA164-7654-4164-83DA-4663FF16C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7E6D34-5769-435C-9995-E3CCC912C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436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A518C9D-0C3C-4F9A-A37C-4459911C2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8714CA9-4D68-494C-B45F-27ACF0DE2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703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79D6C75-F609-42EB-BBD0-8F1775DFB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1C90583-9B90-4F23-A73A-359E3804B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607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9ACA4B9-ACC7-4036-94B9-0F08A46CD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62F639-456D-467E-80E1-6F3664C4B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14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1226946-4201-4060-9402-50CB7F832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1DFE83F-0779-4406-8033-97D43E875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814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816F392F-E4EA-48B6-A425-9D49B242F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3B2850E-3AB8-4FA3-9004-BD4E4C973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553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82300099-3D7A-45FE-917F-A10F48D5C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96C5F5C-C6E6-4C5C-A836-23EF55F9A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1062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A42D1D91-D395-444A-9BB1-BC8D82B60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AE84374-651A-4193-8F03-45C07F2D2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/>
              <a:t>宿題（3次元体系）</a:t>
            </a:r>
          </a:p>
        </p:txBody>
      </p:sp>
    </p:spTree>
    <p:extLst>
      <p:ext uri="{BB962C8B-B14F-4D97-AF65-F5344CB8AC3E}">
        <p14:creationId xmlns:p14="http://schemas.microsoft.com/office/powerpoint/2010/main" val="3917116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F612802-C673-4F55-9DCE-E71F0CB2B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EF8233D-67DE-446A-B4FC-0FCDD968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80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7BCD4B0-C4EF-40A1-832E-CE4243306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1B77128-6327-4C5A-8ED7-F9B795D0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DDCF4F3-9A98-4DC2-8845-A540B164C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5DEA0B9-EC70-4AC9-A01C-619EA4793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50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E363A09-871C-4D18-9B04-29F7EE65B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3D0E545-D7B9-4EDD-847A-627953CD7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523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E544B32-EF51-4ADF-82CC-DFDFFA708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BA206C-3124-45DE-827D-BA9E10BF5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463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368A697-B635-4823-8CD1-AF4A03264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33EB4D0-0930-40C1-AC66-10F508B7F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121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01CCC8E-CE6B-4A29-ACA6-A9FD579D7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4AB7B61-DE6B-4DAB-AD9C-FB39611AE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961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>
            <a:extLst>
              <a:ext uri="{FF2B5EF4-FFF2-40B4-BE49-F238E27FC236}">
                <a16:creationId xmlns:a16="http://schemas.microsoft.com/office/drawing/2014/main" id="{086A0D8F-28F5-4490-A2C6-92514FE817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>
            <a:extLst>
              <a:ext uri="{FF2B5EF4-FFF2-40B4-BE49-F238E27FC236}">
                <a16:creationId xmlns:a16="http://schemas.microsoft.com/office/drawing/2014/main" id="{21A552A5-99EE-469D-B0FE-6BCA889EA4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092" name="スライド番号プレースホルダー 3">
            <a:extLst>
              <a:ext uri="{FF2B5EF4-FFF2-40B4-BE49-F238E27FC236}">
                <a16:creationId xmlns:a16="http://schemas.microsoft.com/office/drawing/2014/main" id="{B9E0A1DA-26DA-4BBC-B624-A5B6467DE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A59329-B3B5-4E64-B748-778F915EE1BB}" type="slidenum">
              <a:rPr lang="ja-JP" altLang="en-US" smtClean="0"/>
              <a:pPr>
                <a:spcBef>
                  <a:spcPct val="0"/>
                </a:spcBef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89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>
            <a:extLst>
              <a:ext uri="{FF2B5EF4-FFF2-40B4-BE49-F238E27FC236}">
                <a16:creationId xmlns:a16="http://schemas.microsoft.com/office/drawing/2014/main" id="{71679BD0-E122-44D4-94A4-19CD56BBC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ノート プレースホルダー 2">
            <a:extLst>
              <a:ext uri="{FF2B5EF4-FFF2-40B4-BE49-F238E27FC236}">
                <a16:creationId xmlns:a16="http://schemas.microsoft.com/office/drawing/2014/main" id="{75D21963-3474-4C95-A960-DC88A7B62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140" name="スライド番号プレースホルダー 3">
            <a:extLst>
              <a:ext uri="{FF2B5EF4-FFF2-40B4-BE49-F238E27FC236}">
                <a16:creationId xmlns:a16="http://schemas.microsoft.com/office/drawing/2014/main" id="{D9341F17-6012-4827-8D5A-DE61F0299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62B8FC-1FF9-4CD9-9408-C9E74287B91B}" type="slidenum">
              <a:rPr lang="ja-JP" altLang="en-US" smtClean="0"/>
              <a:pPr>
                <a:spcBef>
                  <a:spcPct val="0"/>
                </a:spcBef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951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0C367-AAAB-4AAB-A986-8078D897F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92E87-EA54-44F5-BEF4-CC5E6D244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7C0F2-05A0-4A01-A98D-B5116D56C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4DEF-272D-4DD5-8319-2684684D40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60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62AC4-5ACA-4762-8280-8A614A70E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0BD6D-D076-4C06-B33B-31E974647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E9D2EE-9D78-405E-B55A-BE7D4EA62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2109D-6159-4545-8887-680579D523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47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5B80C-F7E6-477B-A41D-A52AF611F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DEDA95-6D08-4C73-8822-5E36F1642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DE863-A82B-4492-AB18-673B4F65A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2821-12DD-48D5-BC75-5DB9AEF312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743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944EB8-08A5-4AC9-B920-63ECF255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1CD10D-0858-4F5C-965A-1A289D7D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C5314-3F6A-4377-8535-2F9CEB1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744A-3F03-487B-84B1-6040AA1778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514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FAF096-2B4A-4919-8430-7E343744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2C3B0-39BC-485D-B494-BEC496C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53A95F-122C-4071-A6D1-9DED156E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BD19-5EFE-4DE4-B9B4-8401CE949D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417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3A4E51-ED35-4519-91BB-EA4C306A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3D506A-516D-4969-A75A-165C36FD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A10797-5D30-45CF-A9DB-E291A552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BAA9-5DEB-44E3-97EA-73F77C1DAC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814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81D0D-B31D-430E-906A-516769A4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41933B-BCEA-4A20-B791-ACCECFD8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F801F3-0E1F-46DE-93B7-3C776FDF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9919-3D0E-46D1-B4E1-C763F1E2E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82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601550F-576F-404F-9612-A75B8150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39EF8F-6E00-483E-BFA6-E4F9B394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A889D0-5040-4406-ABF4-9AA02178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7F07-0567-460C-8CFD-CD4865FDD7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487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48904F-E761-4AA4-930F-2EFB52DC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1FF99-C842-4B47-AE92-DCE4A6DB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6F6212-5EA4-452D-991B-D823E0B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7024-66C7-45E6-9133-2DB1B1743F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431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58039B-1692-4468-9D8C-D495EE03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FD902C-8918-4742-A254-A23A501D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853F5F-804E-4283-9858-07C16CAC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9266-1388-4C4B-B8B6-87821F4504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589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16116-8B40-456F-9805-4E2E33E1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226189-2550-4A6E-AFC2-4E104E95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50F28A-F20B-4BF9-A9CC-0266E1F1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2EB4-6D9A-421F-B4DC-9805F0A039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755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DB4D41-20DC-4D46-BF25-377668EB8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D804B-C473-42B4-8A0E-2DD976917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CE6D5-AEB0-450A-A1E2-017E22AA9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97E1-44C9-4BF2-B049-C3FEDD426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89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8924B9-EC82-45E7-BF2E-6390B5D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BCB2A0-452C-43C2-9A14-E32DAF43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BD39E6-6470-4C60-8E04-0F7AE10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B4F3-3B5E-4D71-87F9-46FFCC96CA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273BE3-1F8E-4F37-B1BC-4557855C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93052A-826E-47CD-BE00-20797300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F4B65-43B4-4E8F-9A90-BF46332C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F107-404C-433F-836D-F3DC7B761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94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32C5D0-CAFE-45B6-9074-C05F9AC5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508FA8-FAC2-41D7-B9C4-67EF300D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F143A9-2F0F-4851-B849-E2F7649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1A35-0414-41DC-9691-01EAFFA360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0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D0FE7-A43F-40B6-925F-AB49353CA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7BBA4-3DBA-48B4-B6D6-FDFEB3A74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052B43-5BB8-4D5F-A2F0-35215CBD3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610F-1582-4F20-979B-26027CEBF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019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52949-6684-47F8-9FD3-BAD593A85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8E084-639D-43C7-98DD-D66B1C850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86581-E9E1-4801-83D0-C68FB828D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476F-68AE-40C3-B6FA-741A7A06A4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920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607A32-B0BB-40F8-9B0A-ABA200EC9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02E15A-64F2-4F23-9951-890885FFC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FA8AEA-FFCB-4F70-AB2F-A1BFA72FB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B910-D42F-419D-9972-3E783DFCF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9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31C0AA-F7D8-4D85-BEF9-760AD14AC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D2A6E5-4291-45CF-8C28-F3108AA20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0E0BBC-33FE-4715-9DCF-A7C596FD2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7F05-AE90-4792-9ACE-DC6976DF12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521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D63F9B-D5DE-4062-A7A5-A4373107B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88F8C8-C1D0-4E13-96CF-121307E1F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E3E737-C4F5-4263-A54A-D0B3D1F71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9B2F-CFA7-4C59-B2AD-C153BC9F1C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06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3C18-9F29-4677-9A0F-779BA740B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871E-AFC1-4775-9BCF-0631468A3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C417-5D12-469C-9B00-C98C17ECA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EF5E-EAD6-4548-BF88-C7557D92E5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65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CB335-1F2E-4012-9F7E-FA8E084F7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D9386-8A81-46C0-90E4-C70B35EA0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1A8E-81AC-4669-A531-6AC89774A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F65B-B94C-4A52-A59B-ABFCC2B040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3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5F6A5B-D717-4BC2-8B5B-D439E392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22D39D-F699-4F71-AE38-BAE7A9414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8CD0B2-9731-4734-BCC5-43CACF3FEF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5F54A2C-9865-4B4C-ACD2-41271F69F6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101B80B-CA07-4CC9-BEA1-05B6B20AAD13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‹#›</a:t>
            </a:fld>
            <a:endParaRPr lang="en-US" altLang="ja-JP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F8573BB-E635-4A63-BCB0-BD16FE6600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42476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916" r:id="rId1"/>
    <p:sldLayoutId id="2147497917" r:id="rId2"/>
    <p:sldLayoutId id="2147497918" r:id="rId3"/>
    <p:sldLayoutId id="2147497919" r:id="rId4"/>
    <p:sldLayoutId id="2147497920" r:id="rId5"/>
    <p:sldLayoutId id="2147497921" r:id="rId6"/>
    <p:sldLayoutId id="2147497922" r:id="rId7"/>
    <p:sldLayoutId id="2147497923" r:id="rId8"/>
    <p:sldLayoutId id="2147497924" r:id="rId9"/>
    <p:sldLayoutId id="2147497925" r:id="rId10"/>
    <p:sldLayoutId id="2147497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2211A85-7450-4C61-A291-E8B8A0BD8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374040-3EB1-450D-96C0-AE858F2B9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E23C3D4-E492-4291-A4BC-B13D9D3087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B833112-9610-44E2-A186-533D8D0A78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CA42BE0-E346-4C75-BA37-BD1C78E92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091479-CEE6-496D-B38D-E83CAED9BF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27" r:id="rId1"/>
    <p:sldLayoutId id="2147497928" r:id="rId2"/>
    <p:sldLayoutId id="2147497929" r:id="rId3"/>
    <p:sldLayoutId id="2147497930" r:id="rId4"/>
    <p:sldLayoutId id="2147497931" r:id="rId5"/>
    <p:sldLayoutId id="2147497932" r:id="rId6"/>
    <p:sldLayoutId id="2147497933" r:id="rId7"/>
    <p:sldLayoutId id="2147497934" r:id="rId8"/>
    <p:sldLayoutId id="2147497935" r:id="rId9"/>
    <p:sldLayoutId id="2147497936" r:id="rId10"/>
    <p:sldLayoutId id="2147497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EA0402D0-2770-49F4-81B5-37E5BD10C8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" y="3276600"/>
            <a:ext cx="8305800" cy="1752600"/>
          </a:xfrm>
        </p:spPr>
        <p:txBody>
          <a:bodyPr/>
          <a:lstStyle/>
          <a:p>
            <a:pPr eaLnBrk="1" hangingPunct="1"/>
            <a:r>
              <a:rPr lang="en-US" altLang="ja-JP" sz="4500">
                <a:solidFill>
                  <a:srgbClr val="010000"/>
                </a:solidFill>
              </a:rPr>
              <a:t>Basic Lecture III:</a:t>
            </a:r>
          </a:p>
          <a:p>
            <a:pPr eaLnBrk="1" hangingPunct="1"/>
            <a:r>
              <a:rPr lang="en-US" altLang="ja-JP" sz="4500">
                <a:solidFill>
                  <a:srgbClr val="010000"/>
                </a:solidFill>
              </a:rPr>
              <a:t>Parameter Setting</a:t>
            </a:r>
            <a:endParaRPr lang="en-US" altLang="ja-JP" sz="4800">
              <a:solidFill>
                <a:srgbClr val="010000"/>
              </a:solidFill>
            </a:endParaRP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1CCB79F7-B820-4923-853F-1A12E9B2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title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0ACBA963-0214-49AC-B567-CE8CE1C42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5253334"/>
            <a:ext cx="255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Mar. 2022 revised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E2A0381-1774-4F57-AA5E-5CC3C0CA6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7" y="542630"/>
            <a:ext cx="7560523" cy="28554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7CB010-F0D1-4D31-A0E6-F393FB9B8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5971"/>
            <a:ext cx="1574530" cy="13070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8518F0D-EA33-4C65-926A-0CA4700A74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6805" name="Text Box 6">
            <a:extLst>
              <a:ext uri="{FF2B5EF4-FFF2-40B4-BE49-F238E27FC236}">
                <a16:creationId xmlns:a16="http://schemas.microsoft.com/office/drawing/2014/main" id="{58881F4C-2BB4-4AC6-AC86-E1768AA3F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25495151-3728-4D86-BE76-B1DF83404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31">
            <a:extLst>
              <a:ext uri="{FF2B5EF4-FFF2-40B4-BE49-F238E27FC236}">
                <a16:creationId xmlns:a16="http://schemas.microsoft.com/office/drawing/2014/main" id="{2329CD27-0883-4E95-AAF9-11DB90B5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417301"/>
            <a:ext cx="2592387" cy="3241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set: c1[5]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infl</a:t>
            </a: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: {</a:t>
            </a:r>
            <a:r>
              <a:rPr lang="en-US" altLang="ja-JP" sz="1400">
                <a:latin typeface="Tahoma" panose="020B0604030504040204" pitchFamily="34" charset="0"/>
              </a:rPr>
              <a:t>onion.inp}[</a:t>
            </a: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1-33]</a:t>
            </a:r>
          </a:p>
        </p:txBody>
      </p:sp>
      <p:sp>
        <p:nvSpPr>
          <p:cNvPr id="78854" name="Text Box 1030">
            <a:extLst>
              <a:ext uri="{FF2B5EF4-FFF2-40B4-BE49-F238E27FC236}">
                <a16:creationId xmlns:a16="http://schemas.microsoft.com/office/drawing/2014/main" id="{F1D932C6-491B-4AEA-BDD2-D82652CA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77551"/>
            <a:ext cx="14017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78855" name="Text Box 1031">
            <a:extLst>
              <a:ext uri="{FF2B5EF4-FFF2-40B4-BE49-F238E27FC236}">
                <a16:creationId xmlns:a16="http://schemas.microsoft.com/office/drawing/2014/main" id="{E2CFC945-6EE9-4539-BCF0-EE1F0523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45876"/>
            <a:ext cx="2881313" cy="4465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M a t  N a m e  C o l o r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10  so     500.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11  so      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12  so      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13  so      15.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14  so      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15  so    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100    -1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101     1 -19.32            -11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102     2 -1.          11   -12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103     3 -8.93        12   -13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104     4 -1.          13   -14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105     5 -0.9         14   -15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106     6 -1.20e-3     15   -10</a:t>
            </a:r>
          </a:p>
        </p:txBody>
      </p:sp>
      <p:sp>
        <p:nvSpPr>
          <p:cNvPr id="2" name="曲折矢印 1">
            <a:extLst>
              <a:ext uri="{FF2B5EF4-FFF2-40B4-BE49-F238E27FC236}">
                <a16:creationId xmlns:a16="http://schemas.microsoft.com/office/drawing/2014/main" id="{088505B8-E54C-446A-9C61-054D50A12701}"/>
              </a:ext>
            </a:extLst>
          </p:cNvPr>
          <p:cNvSpPr/>
          <p:nvPr/>
        </p:nvSpPr>
        <p:spPr>
          <a:xfrm rot="10800000">
            <a:off x="3332163" y="1445876"/>
            <a:ext cx="1455737" cy="3097212"/>
          </a:xfrm>
          <a:prstGeom prst="bentArrow">
            <a:avLst>
              <a:gd name="adj1" fmla="val 13621"/>
              <a:gd name="adj2" fmla="val 12862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B765B9E1-FA58-42C9-A784-D6A7FDC2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73313"/>
            <a:ext cx="3263900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>
                <a:latin typeface="+mn-lt"/>
                <a:cs typeface="Arial" charset="0"/>
              </a:rPr>
              <a:t>Replace this line by lines 1 to 33 in “onion.inp” </a:t>
            </a:r>
            <a:endParaRPr lang="ja-JP" altLang="en-US" sz="1600">
              <a:latin typeface="+mn-lt"/>
              <a:cs typeface="Arial" charset="0"/>
            </a:endParaRPr>
          </a:p>
        </p:txBody>
      </p:sp>
      <p:sp>
        <p:nvSpPr>
          <p:cNvPr id="78858" name="Text Box 1030">
            <a:extLst>
              <a:ext uri="{FF2B5EF4-FFF2-40B4-BE49-F238E27FC236}">
                <a16:creationId xmlns:a16="http://schemas.microsoft.com/office/drawing/2014/main" id="{A8A68326-93B7-4D9D-AB79-6A45545A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969626"/>
            <a:ext cx="1141412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onion.inp</a:t>
            </a:r>
          </a:p>
        </p:txBody>
      </p:sp>
      <p:sp>
        <p:nvSpPr>
          <p:cNvPr id="92172" name="Rectangle 2">
            <a:extLst>
              <a:ext uri="{FF2B5EF4-FFF2-40B4-BE49-F238E27FC236}">
                <a16:creationId xmlns:a16="http://schemas.microsoft.com/office/drawing/2014/main" id="{B71397EA-B351-4432-B3D2-B59A95FF1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0"/>
            <a:ext cx="40306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Include File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E354FD2-8D00-4D5E-B4F4-2C037ED9AC89}"/>
              </a:ext>
            </a:extLst>
          </p:cNvPr>
          <p:cNvCxnSpPr/>
          <p:nvPr/>
        </p:nvCxnSpPr>
        <p:spPr>
          <a:xfrm>
            <a:off x="1243013" y="4470063"/>
            <a:ext cx="19605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58EDA9D-EEB5-425E-A851-8D861EA70E94}"/>
              </a:ext>
            </a:extLst>
          </p:cNvPr>
          <p:cNvCxnSpPr/>
          <p:nvPr/>
        </p:nvCxnSpPr>
        <p:spPr>
          <a:xfrm flipV="1">
            <a:off x="2195513" y="4500226"/>
            <a:ext cx="0" cy="5445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2">
            <a:extLst>
              <a:ext uri="{FF2B5EF4-FFF2-40B4-BE49-F238E27FC236}">
                <a16:creationId xmlns:a16="http://schemas.microsoft.com/office/drawing/2014/main" id="{582BD09C-37C5-473A-BA11-E3D4945E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49452"/>
            <a:ext cx="8283575" cy="1631216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cs typeface="Arial" charset="0"/>
              </a:rPr>
              <a:t>You can 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include other files </a:t>
            </a:r>
            <a:r>
              <a:rPr lang="en-US" altLang="ja-JP" sz="2000" dirty="0">
                <a:cs typeface="Arial" charset="0"/>
              </a:rPr>
              <a:t>into PHITS input file 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using “</a:t>
            </a:r>
            <a:r>
              <a:rPr lang="en-US" altLang="ja-JP" sz="2000" dirty="0" err="1">
                <a:solidFill>
                  <a:srgbClr val="FF0000"/>
                </a:solidFill>
                <a:cs typeface="Arial" charset="0"/>
              </a:rPr>
              <a:t>infl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” command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cs typeface="Arial" charset="0"/>
              </a:rPr>
              <a:t>Specify file name by {}, and line numbers by </a:t>
            </a:r>
            <a:r>
              <a:rPr lang="en-US" altLang="ja-JP" sz="2000" dirty="0">
                <a:latin typeface="Century Gothic" panose="020B0502020202020204" pitchFamily="34" charset="0"/>
              </a:rPr>
              <a:t>[n1-n2]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 err="1">
                <a:solidFill>
                  <a:srgbClr val="FF0000"/>
                </a:solidFill>
                <a:cs typeface="Arial" charset="0"/>
              </a:rPr>
              <a:t>infl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 is disregarded </a:t>
            </a:r>
            <a:r>
              <a:rPr lang="en-US" altLang="ja-JP" sz="2000" dirty="0">
                <a:cs typeface="Arial" charset="0"/>
              </a:rPr>
              <a:t>if the section including </a:t>
            </a:r>
            <a:r>
              <a:rPr lang="en-US" altLang="ja-JP" sz="2000" dirty="0" err="1">
                <a:cs typeface="Arial" charset="0"/>
              </a:rPr>
              <a:t>infl</a:t>
            </a:r>
            <a:r>
              <a:rPr lang="en-US" altLang="ja-JP" sz="2000" dirty="0">
                <a:cs typeface="Arial" charset="0"/>
              </a:rPr>
              <a:t> is disactivated by </a:t>
            </a:r>
            <a:r>
              <a:rPr lang="en-US" altLang="ja-JP" sz="2000" dirty="0">
                <a:latin typeface="Century Gothic" panose="020B0502020202020204" pitchFamily="34" charset="0"/>
              </a:rPr>
              <a:t>“off”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>
                <a:solidFill>
                  <a:srgbClr val="FF0000"/>
                </a:solidFill>
                <a:cs typeface="Arial" charset="0"/>
              </a:rPr>
              <a:t>Write a line  </a:t>
            </a:r>
            <a:r>
              <a:rPr lang="en-US" altLang="ja-JP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file=(input file name)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 in the first line of input </a:t>
            </a:r>
            <a:r>
              <a:rPr lang="en-US" altLang="ja-JP" sz="2000" dirty="0">
                <a:cs typeface="Arial" charset="0"/>
              </a:rPr>
              <a:t>if you run executable directly instead of </a:t>
            </a:r>
            <a:r>
              <a:rPr lang="en-US" altLang="ja-JP" sz="2000" dirty="0">
                <a:latin typeface="Century Gothic" panose="020B0502020202020204" pitchFamily="34" charset="0"/>
              </a:rPr>
              <a:t>phits.bat</a:t>
            </a:r>
            <a:r>
              <a:rPr lang="en-US" altLang="ja-JP" sz="2000" dirty="0">
                <a:cs typeface="Arial" charset="0"/>
              </a:rPr>
              <a:t> or </a:t>
            </a:r>
            <a:r>
              <a:rPr lang="en-US" altLang="ja-JP" sz="2000" dirty="0">
                <a:latin typeface="Century Gothic" panose="020B0502020202020204" pitchFamily="34" charset="0"/>
              </a:rPr>
              <a:t>phits.sh</a:t>
            </a:r>
            <a:r>
              <a:rPr lang="en-US" altLang="ja-JP" sz="2000" dirty="0">
                <a:cs typeface="Arial" charset="0"/>
              </a:rPr>
              <a:t> (e.g. MPI cluster) 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31">
            <a:extLst>
              <a:ext uri="{FF2B5EF4-FFF2-40B4-BE49-F238E27FC236}">
                <a16:creationId xmlns:a16="http://schemas.microsoft.com/office/drawing/2014/main" id="{F3412894-0EA2-4176-9EDC-A48A0D75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6" y="1445073"/>
            <a:ext cx="2087562" cy="4159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set: c1[5]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totfact =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s-type =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proj = 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e0 =   150.0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x0 =  -</a:t>
            </a:r>
            <a:r>
              <a:rPr lang="pt-BR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c1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x1 =   </a:t>
            </a:r>
            <a:r>
              <a:rPr lang="pt-BR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c1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y0 =  -</a:t>
            </a:r>
            <a:r>
              <a:rPr lang="pt-BR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c1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y1 =   </a:t>
            </a:r>
            <a:r>
              <a:rPr lang="pt-BR" altLang="ja-JP" sz="1400">
                <a:solidFill>
                  <a:srgbClr val="0070C0"/>
                </a:solidFill>
                <a:latin typeface="Tahoma" panose="020B0604030504040204" pitchFamily="34" charset="0"/>
              </a:rPr>
              <a:t>c1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z0 =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z1 =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dir =  1.0</a:t>
            </a:r>
          </a:p>
        </p:txBody>
      </p:sp>
      <p:sp>
        <p:nvSpPr>
          <p:cNvPr id="79878" name="Text Box 1030">
            <a:extLst>
              <a:ext uri="{FF2B5EF4-FFF2-40B4-BE49-F238E27FC236}">
                <a16:creationId xmlns:a16="http://schemas.microsoft.com/office/drawing/2014/main" id="{159D6565-9701-4D8C-9F97-71795F55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3" y="871538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65" name="テキスト ボックス 12">
            <a:extLst>
              <a:ext uri="{FF2B5EF4-FFF2-40B4-BE49-F238E27FC236}">
                <a16:creationId xmlns:a16="http://schemas.microsoft.com/office/drawing/2014/main" id="{5C864204-3DB5-41EB-B14C-D88F704C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403" y="1392686"/>
            <a:ext cx="5832648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You can define your own variables in PHITS input file.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Format: 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cs typeface="Arial" charset="0"/>
              </a:rPr>
              <a:t>set: c</a:t>
            </a:r>
            <a:r>
              <a:rPr lang="en-US" altLang="ja-JP" sz="2000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cs typeface="Arial" charset="0"/>
              </a:rPr>
              <a:t>[</a:t>
            </a:r>
            <a:r>
              <a:rPr lang="en-US" altLang="ja-JP" sz="2000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cs typeface="Arial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i="1" dirty="0">
                <a:latin typeface="+mn-lt"/>
                <a:cs typeface="Times New Roman" pitchFamily="18" charset="0"/>
              </a:rPr>
              <a:t>i</a:t>
            </a:r>
            <a:r>
              <a:rPr lang="en-US" altLang="ja-JP" sz="2000" dirty="0">
                <a:latin typeface="+mn-lt"/>
                <a:cs typeface="Arial" charset="0"/>
              </a:rPr>
              <a:t>: integer (1~99)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i="1" dirty="0">
                <a:latin typeface="+mn-lt"/>
                <a:cs typeface="Times New Roman" pitchFamily="18" charset="0"/>
              </a:rPr>
              <a:t>x</a:t>
            </a:r>
            <a:r>
              <a:rPr lang="en-US" altLang="ja-JP" sz="2000" dirty="0">
                <a:latin typeface="+mn-lt"/>
                <a:cs typeface="Arial" charset="0"/>
              </a:rPr>
              <a:t>: variable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“set: ci[x]” is valid starting from the command line till the end of the input, but is ignored in “[section] </a:t>
            </a:r>
            <a:r>
              <a:rPr lang="en-US" altLang="ja-JP" sz="2000" b="1" dirty="0">
                <a:latin typeface="+mn-lt"/>
                <a:cs typeface="Arial" charset="0"/>
              </a:rPr>
              <a:t>off</a:t>
            </a:r>
            <a:r>
              <a:rPr lang="en-US" altLang="ja-JP" sz="2000" dirty="0">
                <a:latin typeface="+mn-lt"/>
                <a:cs typeface="Arial" charset="0"/>
              </a:rPr>
              <a:t>"</a:t>
            </a:r>
            <a:endParaRPr lang="ja-JP" altLang="en-US" sz="2000" dirty="0">
              <a:latin typeface="+mn-lt"/>
              <a:cs typeface="Arial" charset="0"/>
            </a:endParaRPr>
          </a:p>
        </p:txBody>
      </p:sp>
      <p:sp>
        <p:nvSpPr>
          <p:cNvPr id="93191" name="Rectangle 2">
            <a:extLst>
              <a:ext uri="{FF2B5EF4-FFF2-40B4-BE49-F238E27FC236}">
                <a16:creationId xmlns:a16="http://schemas.microsoft.com/office/drawing/2014/main" id="{678A0CE1-571E-4102-836B-860BE4DD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15888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How to Use Variables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41" name="U ターン矢印 40">
            <a:extLst>
              <a:ext uri="{FF2B5EF4-FFF2-40B4-BE49-F238E27FC236}">
                <a16:creationId xmlns:a16="http://schemas.microsoft.com/office/drawing/2014/main" id="{2B246C16-CB2F-4EA0-9F49-D779C83BE910}"/>
              </a:ext>
            </a:extLst>
          </p:cNvPr>
          <p:cNvSpPr/>
          <p:nvPr/>
        </p:nvSpPr>
        <p:spPr>
          <a:xfrm rot="5400000">
            <a:off x="660334" y="3328642"/>
            <a:ext cx="2017713" cy="663575"/>
          </a:xfrm>
          <a:prstGeom prst="uturnArrow">
            <a:avLst>
              <a:gd name="adj1" fmla="val 16110"/>
              <a:gd name="adj2" fmla="val 23518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" name="テキスト ボックス 12">
            <a:extLst>
              <a:ext uri="{FF2B5EF4-FFF2-40B4-BE49-F238E27FC236}">
                <a16:creationId xmlns:a16="http://schemas.microsoft.com/office/drawing/2014/main" id="{C8EFD273-9B69-4418-8EA7-EBC79BF3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570" y="3972373"/>
            <a:ext cx="6310313" cy="1631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You can use mathematic equations in PHITS input files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Format: FORTRAN syntax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    e.g. </a:t>
            </a:r>
            <a:r>
              <a:rPr lang="en-US" altLang="ja-JP" sz="2000" dirty="0" err="1">
                <a:latin typeface="+mn-lt"/>
                <a:cs typeface="Arial" charset="0"/>
              </a:rPr>
              <a:t>exp</a:t>
            </a:r>
            <a:r>
              <a:rPr lang="en-US" altLang="ja-JP" sz="2000" dirty="0">
                <a:latin typeface="+mn-lt"/>
                <a:cs typeface="Arial" charset="0"/>
              </a:rPr>
              <a:t>(-2.0), cos(pi/2), pi*c1**2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(pi is a predefined constant as 3.141592…)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cs typeface="Arial" charset="0"/>
              </a:rPr>
              <a:t>[Intrinsic functions are shown in the next slide.]</a:t>
            </a:r>
            <a:endParaRPr lang="ja-JP" altLang="en-US" sz="2000" dirty="0">
              <a:latin typeface="+mn-lt"/>
              <a:cs typeface="Arial" charset="0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BA9674B0-B088-4A81-863C-00CA82B088AF}"/>
              </a:ext>
            </a:extLst>
          </p:cNvPr>
          <p:cNvSpPr/>
          <p:nvPr/>
        </p:nvSpPr>
        <p:spPr>
          <a:xfrm flipV="1">
            <a:off x="5219295" y="3440561"/>
            <a:ext cx="792163" cy="1412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198" name="テキスト ボックス 2">
            <a:extLst>
              <a:ext uri="{FF2B5EF4-FFF2-40B4-BE49-F238E27FC236}">
                <a16:creationId xmlns:a16="http://schemas.microsoft.com/office/drawing/2014/main" id="{C703DA77-E3F3-47FF-A20F-8DEA8D87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733" y="3538986"/>
            <a:ext cx="5102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</a:rPr>
              <a:t>That way the source area is linked with tally area etc.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A178AD6E-52E8-4299-A768-135765F5309E}"/>
              </a:ext>
            </a:extLst>
          </p:cNvPr>
          <p:cNvSpPr/>
          <p:nvPr/>
        </p:nvSpPr>
        <p:spPr>
          <a:xfrm>
            <a:off x="1278666" y="4164461"/>
            <a:ext cx="244475" cy="719137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853438-12F1-4BF7-AD16-72785FEDD1BB}"/>
              </a:ext>
            </a:extLst>
          </p:cNvPr>
          <p:cNvSpPr txBox="1"/>
          <p:nvPr/>
        </p:nvSpPr>
        <p:spPr>
          <a:xfrm>
            <a:off x="694953" y="5604323"/>
            <a:ext cx="820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You can automatically </a:t>
            </a:r>
            <a:r>
              <a:rPr lang="en-US" altLang="ja-JP" sz="2000" dirty="0">
                <a:solidFill>
                  <a:srgbClr val="FF0000"/>
                </a:solidFill>
              </a:rPr>
              <a:t>execute many PHITS simulations by changing certain parameters using </a:t>
            </a:r>
            <a:r>
              <a:rPr lang="en-US" altLang="ja-JP" sz="2000" dirty="0" err="1">
                <a:solidFill>
                  <a:srgbClr val="FF0000"/>
                </a:solidFill>
              </a:rPr>
              <a:t>infl</a:t>
            </a:r>
            <a:r>
              <a:rPr lang="en-US" altLang="ja-JP" sz="2000" dirty="0">
                <a:solidFill>
                  <a:srgbClr val="FF0000"/>
                </a:solidFill>
              </a:rPr>
              <a:t> &amp; set (see </a:t>
            </a:r>
            <a:r>
              <a:rPr lang="en-US" altLang="ja-JP" sz="2000" dirty="0" err="1">
                <a:solidFill>
                  <a:srgbClr val="FF0000"/>
                </a:solidFill>
              </a:rPr>
              <a:t>phits</a:t>
            </a:r>
            <a:r>
              <a:rPr lang="en-US" altLang="ja-JP" sz="2000" dirty="0">
                <a:solidFill>
                  <a:srgbClr val="FF0000"/>
                </a:solidFill>
              </a:rPr>
              <a:t>/utility</a:t>
            </a:r>
            <a:r>
              <a:rPr lang="en-US" altLang="ja-JP" sz="2000">
                <a:solidFill>
                  <a:srgbClr val="FF0000"/>
                </a:solidFill>
              </a:rPr>
              <a:t>/script)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0732D66-E603-4C90-8707-34CEDEAE9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863600"/>
          </a:xfrm>
        </p:spPr>
        <p:txBody>
          <a:bodyPr/>
          <a:lstStyle/>
          <a:p>
            <a:pPr eaLnBrk="1" hangingPunct="1"/>
            <a:r>
              <a:rPr lang="en-US" altLang="ja-JP" sz="4800">
                <a:cs typeface="Arial" panose="020B0604020202020204" pitchFamily="34" charset="0"/>
              </a:rPr>
              <a:t>Intrinsic functions</a:t>
            </a:r>
            <a:endParaRPr lang="ja-JP" altLang="en-US" sz="4800">
              <a:cs typeface="Arial" panose="020B0604020202020204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01F55B7-829E-437E-BA85-F958F96C768E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908050"/>
          <a:ext cx="3455988" cy="4337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function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explanation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aseline="0" dirty="0"/>
                        <a:t>sin(x)</a:t>
                      </a:r>
                      <a:endParaRPr kumimoji="1" lang="ja-JP" altLang="en-US" sz="2000" baseline="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sin</a:t>
                      </a:r>
                      <a:r>
                        <a:rPr kumimoji="1" lang="en-US" altLang="ja-JP" sz="2000" baseline="0" dirty="0"/>
                        <a:t>e of x radian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cos(x)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cosine</a:t>
                      </a:r>
                      <a:r>
                        <a:rPr kumimoji="1" lang="en-US" altLang="ja-JP" sz="2000" baseline="0" dirty="0"/>
                        <a:t> of x radian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tan(x)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tangent</a:t>
                      </a:r>
                      <a:r>
                        <a:rPr kumimoji="1" lang="en-US" altLang="ja-JP" sz="2000" baseline="0" dirty="0"/>
                        <a:t> of x radian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asin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arc</a:t>
                      </a:r>
                      <a:r>
                        <a:rPr kumimoji="1" lang="en-US" altLang="ja-JP" sz="2000" baseline="0" dirty="0"/>
                        <a:t> sine of x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acos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arc</a:t>
                      </a:r>
                      <a:r>
                        <a:rPr kumimoji="1" lang="en-US" altLang="ja-JP" sz="2000" baseline="0" dirty="0"/>
                        <a:t> cosine of x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atan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arc</a:t>
                      </a:r>
                      <a:r>
                        <a:rPr kumimoji="1" lang="en-US" altLang="ja-JP" sz="2000" baseline="0" dirty="0"/>
                        <a:t> tangent of x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sinh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hyperbolic sine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cosh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hyperbolic cosine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tanh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hyperbolic tangent</a:t>
                      </a:r>
                      <a:endParaRPr kumimoji="1" lang="ja-JP" altLang="en-US" sz="2000" dirty="0"/>
                    </a:p>
                  </a:txBody>
                  <a:tcPr marL="91449" marR="91449" marT="45732" marB="457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C4402C9-B186-4E0E-AAAB-6CB1DD22E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31717"/>
              </p:ext>
            </p:extLst>
          </p:nvPr>
        </p:nvGraphicFramePr>
        <p:xfrm>
          <a:off x="4854575" y="908050"/>
          <a:ext cx="3894138" cy="5305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function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explanation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int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integer part x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nint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nearest integer to x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abs(x)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absolute</a:t>
                      </a:r>
                      <a:r>
                        <a:rPr kumimoji="1" lang="en-US" altLang="ja-JP" sz="2000" baseline="0" dirty="0"/>
                        <a:t> value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0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exp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natural exponential</a:t>
                      </a:r>
                      <a:r>
                        <a:rPr kumimoji="1" lang="en-US" altLang="ja-JP" sz="2000" baseline="0" dirty="0"/>
                        <a:t> function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log(x)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natural logarithm of x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aseline="0" dirty="0"/>
                        <a:t>log10(x)</a:t>
                      </a:r>
                      <a:endParaRPr kumimoji="1" lang="ja-JP" altLang="en-US" sz="2000" baseline="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common</a:t>
                      </a:r>
                      <a:r>
                        <a:rPr kumimoji="1" lang="en-US" altLang="ja-JP" sz="2000" baseline="0" dirty="0"/>
                        <a:t> logarithm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/>
                        <a:t>sqrt</a:t>
                      </a:r>
                      <a:r>
                        <a:rPr kumimoji="1" lang="en-US" altLang="ja-JP" sz="2000" dirty="0"/>
                        <a:t>(x)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square root of x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max(</a:t>
                      </a:r>
                      <a:r>
                        <a:rPr kumimoji="1" lang="en-US" altLang="ja-JP" sz="2000" dirty="0" err="1"/>
                        <a:t>x,y</a:t>
                      </a:r>
                      <a:r>
                        <a:rPr kumimoji="1" lang="en-US" altLang="ja-JP" sz="2000" dirty="0"/>
                        <a:t>,…)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maximum</a:t>
                      </a:r>
                      <a:r>
                        <a:rPr kumimoji="1" lang="en-US" altLang="ja-JP" sz="2000" baseline="0" dirty="0"/>
                        <a:t> of x, y, …</a:t>
                      </a:r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6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min(</a:t>
                      </a:r>
                      <a:r>
                        <a:rPr kumimoji="1" lang="en-US" altLang="ja-JP" sz="2000" dirty="0" err="1"/>
                        <a:t>x,y</a:t>
                      </a:r>
                      <a:r>
                        <a:rPr kumimoji="1" lang="en-US" altLang="ja-JP" sz="2000" dirty="0"/>
                        <a:t>,…)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minimum</a:t>
                      </a:r>
                      <a:r>
                        <a:rPr kumimoji="1" lang="en-US" altLang="ja-JP" sz="2000" baseline="0" dirty="0"/>
                        <a:t> of x, y, …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20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mod(</a:t>
                      </a:r>
                      <a:r>
                        <a:rPr kumimoji="1" lang="en-US" altLang="ja-JP" sz="2000" dirty="0" err="1"/>
                        <a:t>x,y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remainder of x divided by y</a:t>
                      </a:r>
                      <a:endParaRPr kumimoji="1" lang="ja-JP" altLang="en-US" sz="2000" dirty="0"/>
                    </a:p>
                  </a:txBody>
                  <a:tcPr marL="91461" marR="91461" marT="45728" marB="457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5066" r="12054" b="3083"/>
          <a:stretch/>
        </p:blipFill>
        <p:spPr bwMode="auto">
          <a:xfrm>
            <a:off x="5325335" y="1902508"/>
            <a:ext cx="3217730" cy="279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18B26D2-4AFF-4589-B5A2-B58B598EA788}"/>
              </a:ext>
            </a:extLst>
          </p:cNvPr>
          <p:cNvSpPr/>
          <p:nvPr/>
        </p:nvSpPr>
        <p:spPr>
          <a:xfrm rot="16200000" flipH="1">
            <a:off x="2128263" y="3305725"/>
            <a:ext cx="1459254" cy="371475"/>
          </a:xfrm>
          <a:prstGeom prst="parallelogram">
            <a:avLst>
              <a:gd name="adj" fmla="val 11049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924" name="Text Box 1031">
            <a:extLst>
              <a:ext uri="{FF2B5EF4-FFF2-40B4-BE49-F238E27FC236}">
                <a16:creationId xmlns:a16="http://schemas.microsoft.com/office/drawing/2014/main" id="{FE735A29-A62A-438B-BC1A-D8AD6885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205038"/>
            <a:ext cx="1598612" cy="3168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set: c1[5]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totfact =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s-type =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proj = 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e0 =   150.0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z0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z1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dir =  1.0</a:t>
            </a:r>
          </a:p>
        </p:txBody>
      </p:sp>
      <p:sp>
        <p:nvSpPr>
          <p:cNvPr id="52230" name="テキスト ボックス 20">
            <a:extLst>
              <a:ext uri="{FF2B5EF4-FFF2-40B4-BE49-F238E27FC236}">
                <a16:creationId xmlns:a16="http://schemas.microsoft.com/office/drawing/2014/main" id="{97855291-86A9-4E08-BCA1-9E4FB4E2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744538"/>
            <a:ext cx="7011987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Increase the beam width so that the beam covers the whole onion structure.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29" name="テキスト ボックス 1">
            <a:extLst>
              <a:ext uri="{FF2B5EF4-FFF2-40B4-BE49-F238E27FC236}">
                <a16:creationId xmlns:a16="http://schemas.microsoft.com/office/drawing/2014/main" id="{C226BB98-1111-4692-BAFE-50A09720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5213350"/>
            <a:ext cx="3275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Increase the beam size so that the beam covers the entire sphere with a radius of 25 cm.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ED9B6CA-D301-409F-8173-88ECEE9A8296}"/>
              </a:ext>
            </a:extLst>
          </p:cNvPr>
          <p:cNvCxnSpPr>
            <a:stCxn id="81935" idx="1"/>
          </p:cNvCxnSpPr>
          <p:nvPr/>
        </p:nvCxnSpPr>
        <p:spPr>
          <a:xfrm flipH="1">
            <a:off x="1727200" y="2408238"/>
            <a:ext cx="684213" cy="8334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F2C63A9-2DF1-4D28-B1BF-CC89A3B15FD7}"/>
              </a:ext>
            </a:extLst>
          </p:cNvPr>
          <p:cNvSpPr/>
          <p:nvPr/>
        </p:nvSpPr>
        <p:spPr>
          <a:xfrm>
            <a:off x="692150" y="3140075"/>
            <a:ext cx="1035050" cy="203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1932" name="Line 21">
            <a:extLst>
              <a:ext uri="{FF2B5EF4-FFF2-40B4-BE49-F238E27FC236}">
                <a16:creationId xmlns:a16="http://schemas.microsoft.com/office/drawing/2014/main" id="{E6D16701-317A-4EC8-B558-E23D31A10D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013" y="2516188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テキスト ボックス 16">
            <a:extLst>
              <a:ext uri="{FF2B5EF4-FFF2-40B4-BE49-F238E27FC236}">
                <a16:creationId xmlns:a16="http://schemas.microsoft.com/office/drawing/2014/main" id="{3B0D6D95-8ACB-4451-8F82-8A6A1F45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622425"/>
            <a:ext cx="354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Increase the variable c1</a:t>
            </a:r>
          </a:p>
        </p:txBody>
      </p:sp>
      <p:sp>
        <p:nvSpPr>
          <p:cNvPr id="81934" name="Text Box 1030">
            <a:extLst>
              <a:ext uri="{FF2B5EF4-FFF2-40B4-BE49-F238E27FC236}">
                <a16:creationId xmlns:a16="http://schemas.microsoft.com/office/drawing/2014/main" id="{D63E1E47-8705-4E39-A532-88962F70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622425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81935" name="テキスト ボックス 5">
            <a:extLst>
              <a:ext uri="{FF2B5EF4-FFF2-40B4-BE49-F238E27FC236}">
                <a16:creationId xmlns:a16="http://schemas.microsoft.com/office/drawing/2014/main" id="{00442B38-6B06-4142-B7AA-E0F87ABA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084388"/>
            <a:ext cx="1223962" cy="64611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rectangular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(s-type=2)</a:t>
            </a:r>
            <a:endParaRPr lang="ja-JP" altLang="en-US" sz="180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BF1C142-762C-449B-A8DD-FCC1006683C1}"/>
              </a:ext>
            </a:extLst>
          </p:cNvPr>
          <p:cNvCxnSpPr/>
          <p:nvPr/>
        </p:nvCxnSpPr>
        <p:spPr bwMode="auto">
          <a:xfrm rot="5400000" flipV="1">
            <a:off x="3194050" y="3195638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2D12C01-9CBD-4341-8376-380D8143F6C9}"/>
              </a:ext>
            </a:extLst>
          </p:cNvPr>
          <p:cNvCxnSpPr/>
          <p:nvPr/>
        </p:nvCxnSpPr>
        <p:spPr bwMode="auto">
          <a:xfrm rot="5400000" flipV="1">
            <a:off x="3248025" y="2679700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5446A46-1FBC-4108-AF75-CF6CB174896F}"/>
              </a:ext>
            </a:extLst>
          </p:cNvPr>
          <p:cNvCxnSpPr/>
          <p:nvPr/>
        </p:nvCxnSpPr>
        <p:spPr bwMode="auto">
          <a:xfrm rot="5400000" flipV="1">
            <a:off x="3248819" y="3018631"/>
            <a:ext cx="0" cy="92868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4AA305A-78AC-4BF4-ACFD-CD45A8236E7B}"/>
              </a:ext>
            </a:extLst>
          </p:cNvPr>
          <p:cNvCxnSpPr/>
          <p:nvPr/>
        </p:nvCxnSpPr>
        <p:spPr bwMode="auto">
          <a:xfrm rot="5400000" flipV="1">
            <a:off x="3257656" y="3396705"/>
            <a:ext cx="0" cy="9286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C5F59AC-215B-40BE-B268-3DA7A337235A}"/>
              </a:ext>
            </a:extLst>
          </p:cNvPr>
          <p:cNvCxnSpPr/>
          <p:nvPr/>
        </p:nvCxnSpPr>
        <p:spPr bwMode="auto">
          <a:xfrm rot="5400000" flipV="1">
            <a:off x="3431382" y="2869406"/>
            <a:ext cx="0" cy="9286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A57FD49-F7E7-4246-BBC4-017DC3E700A8}"/>
              </a:ext>
            </a:extLst>
          </p:cNvPr>
          <p:cNvSpPr/>
          <p:nvPr/>
        </p:nvSpPr>
        <p:spPr>
          <a:xfrm>
            <a:off x="615950" y="3789363"/>
            <a:ext cx="1111250" cy="8636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1942" name="Text Box 1030">
            <a:extLst>
              <a:ext uri="{FF2B5EF4-FFF2-40B4-BE49-F238E27FC236}">
                <a16:creationId xmlns:a16="http://schemas.microsoft.com/office/drawing/2014/main" id="{335A744E-C61F-49CE-A736-96176847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4724400"/>
            <a:ext cx="1450975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1227952-4863-453D-A371-AB307C576B1E}"/>
              </a:ext>
            </a:extLst>
          </p:cNvPr>
          <p:cNvCxnSpPr/>
          <p:nvPr/>
        </p:nvCxnSpPr>
        <p:spPr>
          <a:xfrm flipV="1">
            <a:off x="2068513" y="3224213"/>
            <a:ext cx="3656012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4" name="テキスト ボックス 17">
            <a:extLst>
              <a:ext uri="{FF2B5EF4-FFF2-40B4-BE49-F238E27FC236}">
                <a16:creationId xmlns:a16="http://schemas.microsoft.com/office/drawing/2014/main" id="{244D702C-5563-41E6-B61E-ED9A332E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4521200"/>
            <a:ext cx="2945308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Source particles travelling along the z-axis are generated from a 10 x 10 cm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 square on the </a:t>
            </a:r>
            <a:r>
              <a:rPr lang="en-US" altLang="ja-JP" sz="1800" dirty="0" err="1"/>
              <a:t>xy</a:t>
            </a:r>
            <a:r>
              <a:rPr lang="en-US" altLang="ja-JP" sz="1800" dirty="0"/>
              <a:t>-plane</a:t>
            </a:r>
            <a:endParaRPr lang="ja-JP" altLang="en-US" sz="1800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7DE50FE-98B0-41F9-9700-B1D7F00A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1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B7BBA219-BFBB-4BDD-A216-A1190739EBB1}"/>
              </a:ext>
            </a:extLst>
          </p:cNvPr>
          <p:cNvSpPr/>
          <p:nvPr/>
        </p:nvSpPr>
        <p:spPr>
          <a:xfrm rot="16200000" flipV="1">
            <a:off x="2329656" y="3804445"/>
            <a:ext cx="2879725" cy="1033462"/>
          </a:xfrm>
          <a:prstGeom prst="parallelogram">
            <a:avLst>
              <a:gd name="adj" fmla="val 11049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971" name="Text Box 1031">
            <a:extLst>
              <a:ext uri="{FF2B5EF4-FFF2-40B4-BE49-F238E27FC236}">
                <a16:creationId xmlns:a16="http://schemas.microsoft.com/office/drawing/2014/main" id="{20187976-C863-4F30-A83A-E16C66CB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205038"/>
            <a:ext cx="1598612" cy="3168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set: c1[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25</a:t>
            </a:r>
            <a:r>
              <a:rPr lang="pt-BR" altLang="ja-JP" sz="1400">
                <a:latin typeface="Tahoma" panose="020B0604030504040204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totfact =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s-type =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proj = 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e0 =   150.0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z0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z1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dir =  1.0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A7978A4-3D0C-46E9-8C06-36FA9CD03443}"/>
              </a:ext>
            </a:extLst>
          </p:cNvPr>
          <p:cNvCxnSpPr/>
          <p:nvPr/>
        </p:nvCxnSpPr>
        <p:spPr>
          <a:xfrm flipH="1">
            <a:off x="1727200" y="2408238"/>
            <a:ext cx="684213" cy="8334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6" name="Text Box 1030">
            <a:extLst>
              <a:ext uri="{FF2B5EF4-FFF2-40B4-BE49-F238E27FC236}">
                <a16:creationId xmlns:a16="http://schemas.microsoft.com/office/drawing/2014/main" id="{780BE5C9-7D0C-4879-BD04-166F42777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622425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A3D15B9-7F72-4462-8D7B-768100C6C8D1}"/>
              </a:ext>
            </a:extLst>
          </p:cNvPr>
          <p:cNvCxnSpPr/>
          <p:nvPr/>
        </p:nvCxnSpPr>
        <p:spPr bwMode="auto">
          <a:xfrm rot="5400000" flipV="1">
            <a:off x="3894621" y="4693642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A5AEF0C-1141-4C3C-A5E0-0F6210F23441}"/>
              </a:ext>
            </a:extLst>
          </p:cNvPr>
          <p:cNvCxnSpPr/>
          <p:nvPr/>
        </p:nvCxnSpPr>
        <p:spPr bwMode="auto">
          <a:xfrm rot="5400000" flipV="1">
            <a:off x="4122738" y="3973513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D9D8CE2-027D-453E-A77C-423CAB5A0EF0}"/>
              </a:ext>
            </a:extLst>
          </p:cNvPr>
          <p:cNvCxnSpPr/>
          <p:nvPr/>
        </p:nvCxnSpPr>
        <p:spPr bwMode="auto">
          <a:xfrm rot="5400000" flipV="1">
            <a:off x="4441825" y="3613150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C777ADF-BABB-4B53-BFDF-32EAA6C25618}"/>
              </a:ext>
            </a:extLst>
          </p:cNvPr>
          <p:cNvCxnSpPr/>
          <p:nvPr/>
        </p:nvCxnSpPr>
        <p:spPr bwMode="auto">
          <a:xfrm rot="5400000" flipV="1">
            <a:off x="4079875" y="4429125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E5F7885-0792-4DE6-87C9-78A95033263A}"/>
              </a:ext>
            </a:extLst>
          </p:cNvPr>
          <p:cNvCxnSpPr/>
          <p:nvPr/>
        </p:nvCxnSpPr>
        <p:spPr bwMode="auto">
          <a:xfrm rot="5400000" flipV="1">
            <a:off x="3874294" y="3756819"/>
            <a:ext cx="0" cy="92868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2" name="Text Box 1030">
            <a:extLst>
              <a:ext uri="{FF2B5EF4-FFF2-40B4-BE49-F238E27FC236}">
                <a16:creationId xmlns:a16="http://schemas.microsoft.com/office/drawing/2014/main" id="{2D8B8D1E-3CA4-486C-BB87-E1FC65D7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4724400"/>
            <a:ext cx="1450975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2A882DC-0AFC-4332-958E-A1F5B4E1CF80}"/>
              </a:ext>
            </a:extLst>
          </p:cNvPr>
          <p:cNvSpPr/>
          <p:nvPr/>
        </p:nvSpPr>
        <p:spPr>
          <a:xfrm>
            <a:off x="692150" y="3140075"/>
            <a:ext cx="1035050" cy="203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EB885DD-1768-4053-A460-F9F2ABF262C1}"/>
              </a:ext>
            </a:extLst>
          </p:cNvPr>
          <p:cNvCxnSpPr/>
          <p:nvPr/>
        </p:nvCxnSpPr>
        <p:spPr bwMode="auto">
          <a:xfrm rot="5400000" flipV="1">
            <a:off x="4396741" y="2965450"/>
            <a:ext cx="0" cy="9271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7086D9B-8B07-41B2-B9A8-7246FE506942}"/>
              </a:ext>
            </a:extLst>
          </p:cNvPr>
          <p:cNvCxnSpPr/>
          <p:nvPr/>
        </p:nvCxnSpPr>
        <p:spPr bwMode="auto">
          <a:xfrm rot="5400000" flipV="1">
            <a:off x="4183857" y="3193256"/>
            <a:ext cx="0" cy="9286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121EC3D-E2FA-4449-916F-512F471C15B4}"/>
              </a:ext>
            </a:extLst>
          </p:cNvPr>
          <p:cNvCxnSpPr/>
          <p:nvPr/>
        </p:nvCxnSpPr>
        <p:spPr bwMode="auto">
          <a:xfrm rot="5400000" flipV="1">
            <a:off x="4044157" y="3396456"/>
            <a:ext cx="0" cy="9286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97C208-4995-4FA3-9341-20FA320D2070}"/>
              </a:ext>
            </a:extLst>
          </p:cNvPr>
          <p:cNvCxnSpPr/>
          <p:nvPr/>
        </p:nvCxnSpPr>
        <p:spPr bwMode="auto">
          <a:xfrm rot="5400000" flipV="1">
            <a:off x="4410869" y="4206081"/>
            <a:ext cx="0" cy="92868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8" name="テキスト ボックス 32">
            <a:extLst>
              <a:ext uri="{FF2B5EF4-FFF2-40B4-BE49-F238E27FC236}">
                <a16:creationId xmlns:a16="http://schemas.microsoft.com/office/drawing/2014/main" id="{34870324-7967-46CB-B0A9-E06D86B9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243513"/>
            <a:ext cx="2968625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The beam generated from a 50 x 50 cm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 square can cover the whole onion structure.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0044CE25-4396-4175-9436-1A7BE697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Answer 1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26" name="テキスト ボックス 20">
            <a:extLst>
              <a:ext uri="{FF2B5EF4-FFF2-40B4-BE49-F238E27FC236}">
                <a16:creationId xmlns:a16="http://schemas.microsoft.com/office/drawing/2014/main" id="{B266613C-529D-4C56-9062-2505FB99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744538"/>
            <a:ext cx="7011987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Extend the beam width so that the beam hits the whole of the onion structure.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991" name="テキスト ボックス 5">
            <a:extLst>
              <a:ext uri="{FF2B5EF4-FFF2-40B4-BE49-F238E27FC236}">
                <a16:creationId xmlns:a16="http://schemas.microsoft.com/office/drawing/2014/main" id="{B6258FE6-EDFC-49FF-8B35-8CD3BD15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084388"/>
            <a:ext cx="1223962" cy="64611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rectangular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(s-type=2)</a:t>
            </a:r>
            <a:endParaRPr lang="ja-JP" altLang="en-US" sz="18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383" r="9626" b="1924"/>
          <a:stretch/>
        </p:blipFill>
        <p:spPr bwMode="auto">
          <a:xfrm>
            <a:off x="5220072" y="1790910"/>
            <a:ext cx="3493308" cy="28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AF520D9F-5432-4CA3-9A2E-F1FDFCEFEB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925AE26F-4DD4-4619-A2FA-DE98965D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5C97E395-3766-451C-8201-AFDD9CE74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  <a:endParaRPr lang="en-US" altLang="ja-JP" sz="24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7BA6CF3-26B0-4464-94D5-7B53C4DEF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-100013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  <a:cs typeface="Arial" charset="0"/>
              </a:rPr>
              <a:t>Volume and Area Calculation</a:t>
            </a:r>
            <a:endParaRPr lang="ja-JP" altLang="en-US" sz="4800" dirty="0">
              <a:latin typeface="+mn-lt"/>
            </a:endParaRPr>
          </a:p>
        </p:txBody>
      </p:sp>
      <p:sp>
        <p:nvSpPr>
          <p:cNvPr id="88070" name="AutoShape 2">
            <a:extLst>
              <a:ext uri="{FF2B5EF4-FFF2-40B4-BE49-F238E27FC236}">
                <a16:creationId xmlns:a16="http://schemas.microsoft.com/office/drawing/2014/main" id="{D7173DD7-2FF4-4DA9-AFA1-3D972F57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2950" cy="935038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71" name="Rectangle 8">
            <a:extLst>
              <a:ext uri="{FF2B5EF4-FFF2-40B4-BE49-F238E27FC236}">
                <a16:creationId xmlns:a16="http://schemas.microsoft.com/office/drawing/2014/main" id="{2BAEA714-37B4-431D-ABF7-AF45583E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020763"/>
            <a:ext cx="8283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>
                <a:latin typeface="Century" panose="02040604050505020304" pitchFamily="18" charset="0"/>
              </a:rPr>
              <a:t>When you set mesh=reg in tallies, you have to calculate volumes and surface areas of cells in advance</a:t>
            </a:r>
            <a:r>
              <a:rPr lang="en-US" altLang="ja-JP" sz="2400" baseline="30000">
                <a:latin typeface="Century" panose="02040604050505020304" pitchFamily="18" charset="0"/>
              </a:rPr>
              <a:t>*</a:t>
            </a:r>
            <a:r>
              <a:rPr lang="en-US" altLang="ja-JP" sz="2400">
                <a:latin typeface="Century" panose="02040604050505020304" pitchFamily="18" charset="0"/>
              </a:rPr>
              <a:t>.</a:t>
            </a:r>
            <a:endParaRPr lang="en-US" altLang="ja-JP" sz="1800">
              <a:latin typeface="Century" panose="02040604050505020304" pitchFamily="18" charset="0"/>
            </a:endParaRPr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098CE5AC-967E-43CA-B687-F2F4082CE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5545138"/>
            <a:ext cx="3911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1600">
                <a:latin typeface="Century" panose="02040604050505020304" pitchFamily="18" charset="0"/>
              </a:rPr>
              <a:t>＊</a:t>
            </a:r>
            <a:r>
              <a:rPr lang="en-US" altLang="ja-JP" sz="1600">
                <a:latin typeface="Century" panose="02040604050505020304" pitchFamily="18" charset="0"/>
              </a:rPr>
              <a:t>You can set the volumes in [volume] section and the surface areas in ”area” column of [t-cross] section.</a:t>
            </a:r>
          </a:p>
        </p:txBody>
      </p:sp>
      <p:sp>
        <p:nvSpPr>
          <p:cNvPr id="88073" name="テキスト ボックス 3">
            <a:extLst>
              <a:ext uri="{FF2B5EF4-FFF2-40B4-BE49-F238E27FC236}">
                <a16:creationId xmlns:a16="http://schemas.microsoft.com/office/drawing/2014/main" id="{42C87814-5E1E-46C9-B932-710992F9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000250"/>
            <a:ext cx="350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How much is the deposit energy per unit volume in the specified cell?</a:t>
            </a:r>
            <a:endParaRPr lang="ja-JP" altLang="en-US" sz="1800" dirty="0"/>
          </a:p>
        </p:txBody>
      </p:sp>
      <p:sp>
        <p:nvSpPr>
          <p:cNvPr id="88074" name="テキスト ボックス 14">
            <a:extLst>
              <a:ext uri="{FF2B5EF4-FFF2-40B4-BE49-F238E27FC236}">
                <a16:creationId xmlns:a16="http://schemas.microsoft.com/office/drawing/2014/main" id="{637EEEF1-5E80-4F0A-8E2A-58923B75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1989138"/>
            <a:ext cx="365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How much is the particle fluence per unit area in the specified cell?</a:t>
            </a:r>
            <a:endParaRPr lang="ja-JP" altLang="en-US" sz="1800" dirty="0"/>
          </a:p>
        </p:txBody>
      </p:sp>
      <p:sp>
        <p:nvSpPr>
          <p:cNvPr id="88075" name="Oval 16">
            <a:extLst>
              <a:ext uri="{FF2B5EF4-FFF2-40B4-BE49-F238E27FC236}">
                <a16:creationId xmlns:a16="http://schemas.microsoft.com/office/drawing/2014/main" id="{0A2E6164-4BCB-4AB5-B376-2618674F6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774950"/>
            <a:ext cx="1225550" cy="1225550"/>
          </a:xfrm>
          <a:prstGeom prst="ellipse">
            <a:avLst/>
          </a:prstGeom>
          <a:gradFill rotWithShape="1">
            <a:gsLst>
              <a:gs pos="0">
                <a:srgbClr val="FFE4AD"/>
              </a:gs>
              <a:gs pos="100000">
                <a:srgbClr val="FFBB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88076" name="Picture 2">
            <a:extLst>
              <a:ext uri="{FF2B5EF4-FFF2-40B4-BE49-F238E27FC236}">
                <a16:creationId xmlns:a16="http://schemas.microsoft.com/office/drawing/2014/main" id="{FE53A625-A896-4DAB-8A58-C65AD859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33363" r="46394" b="33585"/>
          <a:stretch>
            <a:fillRect/>
          </a:stretch>
        </p:blipFill>
        <p:spPr bwMode="auto">
          <a:xfrm>
            <a:off x="1473200" y="2774950"/>
            <a:ext cx="14874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Oval 16">
            <a:extLst>
              <a:ext uri="{FF2B5EF4-FFF2-40B4-BE49-F238E27FC236}">
                <a16:creationId xmlns:a16="http://schemas.microsoft.com/office/drawing/2014/main" id="{7FD5E48F-D497-454A-A9BF-C7412375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3067050"/>
            <a:ext cx="1225550" cy="863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84F9DF8-0D1A-401C-847E-01C8CC0FBA08}"/>
              </a:ext>
            </a:extLst>
          </p:cNvPr>
          <p:cNvCxnSpPr/>
          <p:nvPr/>
        </p:nvCxnSpPr>
        <p:spPr>
          <a:xfrm flipV="1">
            <a:off x="5457825" y="3498850"/>
            <a:ext cx="719138" cy="3000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970788B-D875-4959-AB3B-7B2F4FCE6AC2}"/>
              </a:ext>
            </a:extLst>
          </p:cNvPr>
          <p:cNvCxnSpPr/>
          <p:nvPr/>
        </p:nvCxnSpPr>
        <p:spPr>
          <a:xfrm flipV="1">
            <a:off x="5600700" y="3078163"/>
            <a:ext cx="720725" cy="3603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398AE58-EE95-4481-93DB-2E349FB07FD0}"/>
              </a:ext>
            </a:extLst>
          </p:cNvPr>
          <p:cNvCxnSpPr/>
          <p:nvPr/>
        </p:nvCxnSpPr>
        <p:spPr>
          <a:xfrm flipV="1">
            <a:off x="5680075" y="3767138"/>
            <a:ext cx="900113" cy="222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B58686D-D663-47FB-8A70-AF5F78C2F51E}"/>
              </a:ext>
            </a:extLst>
          </p:cNvPr>
          <p:cNvCxnSpPr/>
          <p:nvPr/>
        </p:nvCxnSpPr>
        <p:spPr>
          <a:xfrm flipV="1">
            <a:off x="6070600" y="3406775"/>
            <a:ext cx="719138" cy="3603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2" name="テキスト ボックス 9">
            <a:extLst>
              <a:ext uri="{FF2B5EF4-FFF2-40B4-BE49-F238E27FC236}">
                <a16:creationId xmlns:a16="http://schemas.microsoft.com/office/drawing/2014/main" id="{DE75C51C-50FA-4AF2-AF7C-C5D8599A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221163"/>
            <a:ext cx="6773863" cy="13239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When a cell is a simple object such as spheres and cylinders, you can analytically calculate its volume and surface area.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	However, for complex objects?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	</a:t>
            </a:r>
            <a:r>
              <a:rPr lang="ja-JP" altLang="en-US" sz="2000" dirty="0"/>
              <a:t>→　</a:t>
            </a:r>
            <a:r>
              <a:rPr lang="en-US" altLang="ja-JP" sz="2000" dirty="0"/>
              <a:t>Monte Carlo integration by PHITS!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FD698C1-2A6D-4E44-80DC-30C3C79274F3}"/>
              </a:ext>
            </a:extLst>
          </p:cNvPr>
          <p:cNvSpPr/>
          <p:nvPr/>
        </p:nvSpPr>
        <p:spPr>
          <a:xfrm>
            <a:off x="7667625" y="5284788"/>
            <a:ext cx="1008063" cy="952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23E24697-D549-43CE-A5CC-903C3940E38C}"/>
              </a:ext>
            </a:extLst>
          </p:cNvPr>
          <p:cNvSpPr/>
          <p:nvPr/>
        </p:nvSpPr>
        <p:spPr>
          <a:xfrm rot="16200000">
            <a:off x="989013" y="3455988"/>
            <a:ext cx="1439862" cy="67151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7AB0C69A-0419-4492-959A-538DDD37E1DE}"/>
              </a:ext>
            </a:extLst>
          </p:cNvPr>
          <p:cNvSpPr/>
          <p:nvPr/>
        </p:nvSpPr>
        <p:spPr>
          <a:xfrm>
            <a:off x="1649413" y="2855913"/>
            <a:ext cx="1431925" cy="62388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C69E8F69-D003-4843-9D66-037C6CB2B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-2349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Monte Carlo Integration</a:t>
            </a:r>
            <a:endParaRPr lang="ja-JP" altLang="en-US" sz="4800" dirty="0">
              <a:latin typeface="+mn-lt"/>
            </a:endParaRPr>
          </a:p>
        </p:txBody>
      </p:sp>
      <p:sp>
        <p:nvSpPr>
          <p:cNvPr id="90121" name="AutoShape 2">
            <a:extLst>
              <a:ext uri="{FF2B5EF4-FFF2-40B4-BE49-F238E27FC236}">
                <a16:creationId xmlns:a16="http://schemas.microsoft.com/office/drawing/2014/main" id="{A1A386DD-4EF5-4E7C-8AB6-FE0E342C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7781925" cy="1655763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A4AEE8-DE36-4D71-B122-318FEFA64B07}"/>
              </a:ext>
            </a:extLst>
          </p:cNvPr>
          <p:cNvSpPr/>
          <p:nvPr/>
        </p:nvSpPr>
        <p:spPr>
          <a:xfrm>
            <a:off x="1641475" y="3071813"/>
            <a:ext cx="1439863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36A548CD-989E-4E81-BD71-4A3D170DAEF2}"/>
              </a:ext>
            </a:extLst>
          </p:cNvPr>
          <p:cNvSpPr/>
          <p:nvPr/>
        </p:nvSpPr>
        <p:spPr>
          <a:xfrm>
            <a:off x="1641475" y="3071813"/>
            <a:ext cx="1439863" cy="1439862"/>
          </a:xfrm>
          <a:prstGeom prst="triangl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124" name="テキスト ボックス 8">
            <a:extLst>
              <a:ext uri="{FF2B5EF4-FFF2-40B4-BE49-F238E27FC236}">
                <a16:creationId xmlns:a16="http://schemas.microsoft.com/office/drawing/2014/main" id="{46405261-AA14-40D2-A165-49996765D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2487613"/>
            <a:ext cx="62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a cm</a:t>
            </a:r>
            <a:endParaRPr lang="ja-JP" altLang="en-US" sz="1800"/>
          </a:p>
        </p:txBody>
      </p:sp>
      <p:sp>
        <p:nvSpPr>
          <p:cNvPr id="90125" name="テキスト ボックス 27">
            <a:extLst>
              <a:ext uri="{FF2B5EF4-FFF2-40B4-BE49-F238E27FC236}">
                <a16:creationId xmlns:a16="http://schemas.microsoft.com/office/drawing/2014/main" id="{4B4B2138-BD26-4145-A325-FE4E12E6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3608388"/>
            <a:ext cx="62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a cm</a:t>
            </a:r>
            <a:endParaRPr lang="ja-JP" altLang="en-US" sz="1800"/>
          </a:p>
        </p:txBody>
      </p:sp>
      <p:sp>
        <p:nvSpPr>
          <p:cNvPr id="11" name="星 4 10">
            <a:extLst>
              <a:ext uri="{FF2B5EF4-FFF2-40B4-BE49-F238E27FC236}">
                <a16:creationId xmlns:a16="http://schemas.microsoft.com/office/drawing/2014/main" id="{69C26A3E-7419-4A9E-9447-85364FEB9296}"/>
              </a:ext>
            </a:extLst>
          </p:cNvPr>
          <p:cNvSpPr/>
          <p:nvPr/>
        </p:nvSpPr>
        <p:spPr>
          <a:xfrm>
            <a:off x="1711325" y="3455988"/>
            <a:ext cx="66675" cy="71437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星 4 29">
            <a:extLst>
              <a:ext uri="{FF2B5EF4-FFF2-40B4-BE49-F238E27FC236}">
                <a16:creationId xmlns:a16="http://schemas.microsoft.com/office/drawing/2014/main" id="{3E7C5C77-572C-4E48-AA02-F0A91F885CF7}"/>
              </a:ext>
            </a:extLst>
          </p:cNvPr>
          <p:cNvSpPr/>
          <p:nvPr/>
        </p:nvSpPr>
        <p:spPr>
          <a:xfrm>
            <a:off x="2165350" y="4079875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星 4 30">
            <a:extLst>
              <a:ext uri="{FF2B5EF4-FFF2-40B4-BE49-F238E27FC236}">
                <a16:creationId xmlns:a16="http://schemas.microsoft.com/office/drawing/2014/main" id="{644F341E-89D9-4C56-9B19-ED196861DBF8}"/>
              </a:ext>
            </a:extLst>
          </p:cNvPr>
          <p:cNvSpPr/>
          <p:nvPr/>
        </p:nvSpPr>
        <p:spPr>
          <a:xfrm>
            <a:off x="1876425" y="4117975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星 4 31">
            <a:extLst>
              <a:ext uri="{FF2B5EF4-FFF2-40B4-BE49-F238E27FC236}">
                <a16:creationId xmlns:a16="http://schemas.microsoft.com/office/drawing/2014/main" id="{DE145C68-8E00-4A1B-8715-1655312EA71B}"/>
              </a:ext>
            </a:extLst>
          </p:cNvPr>
          <p:cNvSpPr/>
          <p:nvPr/>
        </p:nvSpPr>
        <p:spPr>
          <a:xfrm>
            <a:off x="1855788" y="372427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星 4 32">
            <a:extLst>
              <a:ext uri="{FF2B5EF4-FFF2-40B4-BE49-F238E27FC236}">
                <a16:creationId xmlns:a16="http://schemas.microsoft.com/office/drawing/2014/main" id="{188F804F-75CA-4F8F-AF48-2C3EBBE31D2C}"/>
              </a:ext>
            </a:extLst>
          </p:cNvPr>
          <p:cNvSpPr/>
          <p:nvPr/>
        </p:nvSpPr>
        <p:spPr>
          <a:xfrm>
            <a:off x="2198688" y="3905250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星 4 33">
            <a:extLst>
              <a:ext uri="{FF2B5EF4-FFF2-40B4-BE49-F238E27FC236}">
                <a16:creationId xmlns:a16="http://schemas.microsoft.com/office/drawing/2014/main" id="{97AEBB0B-1DAC-45EB-BE6C-240118A0E8CE}"/>
              </a:ext>
            </a:extLst>
          </p:cNvPr>
          <p:cNvSpPr/>
          <p:nvPr/>
        </p:nvSpPr>
        <p:spPr>
          <a:xfrm>
            <a:off x="2098675" y="433387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星 4 34">
            <a:extLst>
              <a:ext uri="{FF2B5EF4-FFF2-40B4-BE49-F238E27FC236}">
                <a16:creationId xmlns:a16="http://schemas.microsoft.com/office/drawing/2014/main" id="{9CB408DF-C251-4777-8B7A-5E330DACEB59}"/>
              </a:ext>
            </a:extLst>
          </p:cNvPr>
          <p:cNvSpPr/>
          <p:nvPr/>
        </p:nvSpPr>
        <p:spPr>
          <a:xfrm>
            <a:off x="2438400" y="4191000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星 4 35">
            <a:extLst>
              <a:ext uri="{FF2B5EF4-FFF2-40B4-BE49-F238E27FC236}">
                <a16:creationId xmlns:a16="http://schemas.microsoft.com/office/drawing/2014/main" id="{623C5BA2-B823-4DE4-858A-33F60C3C3DA6}"/>
              </a:ext>
            </a:extLst>
          </p:cNvPr>
          <p:cNvSpPr/>
          <p:nvPr/>
        </p:nvSpPr>
        <p:spPr>
          <a:xfrm>
            <a:off x="2044700" y="3195638"/>
            <a:ext cx="66675" cy="71437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星 4 36">
            <a:extLst>
              <a:ext uri="{FF2B5EF4-FFF2-40B4-BE49-F238E27FC236}">
                <a16:creationId xmlns:a16="http://schemas.microsoft.com/office/drawing/2014/main" id="{BF84C7F8-3059-49FC-AE2A-EF603295AD8C}"/>
              </a:ext>
            </a:extLst>
          </p:cNvPr>
          <p:cNvSpPr/>
          <p:nvPr/>
        </p:nvSpPr>
        <p:spPr>
          <a:xfrm>
            <a:off x="2371725" y="3348038"/>
            <a:ext cx="66675" cy="71437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星 4 37">
            <a:extLst>
              <a:ext uri="{FF2B5EF4-FFF2-40B4-BE49-F238E27FC236}">
                <a16:creationId xmlns:a16="http://schemas.microsoft.com/office/drawing/2014/main" id="{E98CC790-C034-4712-B866-99DDED31C5BD}"/>
              </a:ext>
            </a:extLst>
          </p:cNvPr>
          <p:cNvSpPr/>
          <p:nvPr/>
        </p:nvSpPr>
        <p:spPr>
          <a:xfrm>
            <a:off x="2709863" y="3687763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星 4 38">
            <a:extLst>
              <a:ext uri="{FF2B5EF4-FFF2-40B4-BE49-F238E27FC236}">
                <a16:creationId xmlns:a16="http://schemas.microsoft.com/office/drawing/2014/main" id="{308E07CC-5B93-423E-AFC8-FFB36593624F}"/>
              </a:ext>
            </a:extLst>
          </p:cNvPr>
          <p:cNvSpPr/>
          <p:nvPr/>
        </p:nvSpPr>
        <p:spPr>
          <a:xfrm>
            <a:off x="2768600" y="3382963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星 4 39">
            <a:extLst>
              <a:ext uri="{FF2B5EF4-FFF2-40B4-BE49-F238E27FC236}">
                <a16:creationId xmlns:a16="http://schemas.microsoft.com/office/drawing/2014/main" id="{813BDC51-93A2-422A-AF83-7F346B358905}"/>
              </a:ext>
            </a:extLst>
          </p:cNvPr>
          <p:cNvSpPr/>
          <p:nvPr/>
        </p:nvSpPr>
        <p:spPr>
          <a:xfrm>
            <a:off x="2870200" y="4008438"/>
            <a:ext cx="66675" cy="71437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138" name="テキスト ボックス 11">
            <a:extLst>
              <a:ext uri="{FF2B5EF4-FFF2-40B4-BE49-F238E27FC236}">
                <a16:creationId xmlns:a16="http://schemas.microsoft.com/office/drawing/2014/main" id="{298C4D2C-AD42-4919-AFF4-D44918B0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597150"/>
            <a:ext cx="53133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Set a target of a 1 x 1 cm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 square, and then mark points on it randomly.  If the point is inside the colored region, add +1 to the score.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Increasing the trial number, the total score divided by the trial number approaches to the ratio of the colored region to the total area (1/2 for the left case).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By multiplying its result by a area of the target (a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) you can obtain the area of the colored region approximately.</a:t>
            </a:r>
          </a:p>
        </p:txBody>
      </p:sp>
      <p:sp>
        <p:nvSpPr>
          <p:cNvPr id="90139" name="Rectangle 8">
            <a:extLst>
              <a:ext uri="{FF2B5EF4-FFF2-40B4-BE49-F238E27FC236}">
                <a16:creationId xmlns:a16="http://schemas.microsoft.com/office/drawing/2014/main" id="{A62ACC7C-9422-40AE-9047-AFD66984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5221288"/>
            <a:ext cx="6716712" cy="10017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You can apply this method to any shape. </a:t>
            </a:r>
          </a:p>
          <a:p>
            <a:pPr eaLnBrk="1" hangingPunct="1">
              <a:buFontTx/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Furthermore, you can apply the same idea to 3D to estimate the volume of a specified region.</a:t>
            </a:r>
          </a:p>
        </p:txBody>
      </p:sp>
      <p:sp>
        <p:nvSpPr>
          <p:cNvPr id="27" name="フローチャート : せん孔テープ 26">
            <a:extLst>
              <a:ext uri="{FF2B5EF4-FFF2-40B4-BE49-F238E27FC236}">
                <a16:creationId xmlns:a16="http://schemas.microsoft.com/office/drawing/2014/main" id="{3F3AEA23-DEF4-4CFE-992B-F1DE74D89A2F}"/>
              </a:ext>
            </a:extLst>
          </p:cNvPr>
          <p:cNvSpPr/>
          <p:nvPr/>
        </p:nvSpPr>
        <p:spPr>
          <a:xfrm>
            <a:off x="7867650" y="5588000"/>
            <a:ext cx="609600" cy="3460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" name="星 4 49">
            <a:extLst>
              <a:ext uri="{FF2B5EF4-FFF2-40B4-BE49-F238E27FC236}">
                <a16:creationId xmlns:a16="http://schemas.microsoft.com/office/drawing/2014/main" id="{DD614C56-CF61-4004-B22D-AD58B8CB3F8E}"/>
              </a:ext>
            </a:extLst>
          </p:cNvPr>
          <p:cNvSpPr/>
          <p:nvPr/>
        </p:nvSpPr>
        <p:spPr>
          <a:xfrm>
            <a:off x="7958138" y="6037263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" name="星 4 50">
            <a:extLst>
              <a:ext uri="{FF2B5EF4-FFF2-40B4-BE49-F238E27FC236}">
                <a16:creationId xmlns:a16="http://schemas.microsoft.com/office/drawing/2014/main" id="{B72121A0-7354-4670-ADBD-D5B24EDAB16A}"/>
              </a:ext>
            </a:extLst>
          </p:cNvPr>
          <p:cNvSpPr/>
          <p:nvPr/>
        </p:nvSpPr>
        <p:spPr>
          <a:xfrm>
            <a:off x="8110538" y="574992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星 4 51">
            <a:extLst>
              <a:ext uri="{FF2B5EF4-FFF2-40B4-BE49-F238E27FC236}">
                <a16:creationId xmlns:a16="http://schemas.microsoft.com/office/drawing/2014/main" id="{9C719ECE-8A54-4043-B761-8D6354CBC571}"/>
              </a:ext>
            </a:extLst>
          </p:cNvPr>
          <p:cNvSpPr/>
          <p:nvPr/>
        </p:nvSpPr>
        <p:spPr>
          <a:xfrm>
            <a:off x="8323263" y="596582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星 4 52">
            <a:extLst>
              <a:ext uri="{FF2B5EF4-FFF2-40B4-BE49-F238E27FC236}">
                <a16:creationId xmlns:a16="http://schemas.microsoft.com/office/drawing/2014/main" id="{5E47B7CF-9208-4EEA-82D3-D77675AE548E}"/>
              </a:ext>
            </a:extLst>
          </p:cNvPr>
          <p:cNvSpPr/>
          <p:nvPr/>
        </p:nvSpPr>
        <p:spPr>
          <a:xfrm>
            <a:off x="8110538" y="5389563"/>
            <a:ext cx="66675" cy="71437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星 4 53">
            <a:extLst>
              <a:ext uri="{FF2B5EF4-FFF2-40B4-BE49-F238E27FC236}">
                <a16:creationId xmlns:a16="http://schemas.microsoft.com/office/drawing/2014/main" id="{A3F9AD92-CB8E-4FAA-8E3E-84EC862899B0}"/>
              </a:ext>
            </a:extLst>
          </p:cNvPr>
          <p:cNvSpPr/>
          <p:nvPr/>
        </p:nvSpPr>
        <p:spPr>
          <a:xfrm>
            <a:off x="7813675" y="553402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星 4 54">
            <a:extLst>
              <a:ext uri="{FF2B5EF4-FFF2-40B4-BE49-F238E27FC236}">
                <a16:creationId xmlns:a16="http://schemas.microsoft.com/office/drawing/2014/main" id="{A9228B50-D001-4B71-8A5B-039777D384D0}"/>
              </a:ext>
            </a:extLst>
          </p:cNvPr>
          <p:cNvSpPr/>
          <p:nvPr/>
        </p:nvSpPr>
        <p:spPr>
          <a:xfrm>
            <a:off x="8318500" y="5676900"/>
            <a:ext cx="66675" cy="73025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星 4 55">
            <a:extLst>
              <a:ext uri="{FF2B5EF4-FFF2-40B4-BE49-F238E27FC236}">
                <a16:creationId xmlns:a16="http://schemas.microsoft.com/office/drawing/2014/main" id="{D1261E40-5B47-4CA6-B5A7-62242DDAC726}"/>
              </a:ext>
            </a:extLst>
          </p:cNvPr>
          <p:cNvSpPr/>
          <p:nvPr/>
        </p:nvSpPr>
        <p:spPr>
          <a:xfrm>
            <a:off x="8539163" y="5534025"/>
            <a:ext cx="66675" cy="71438"/>
          </a:xfrm>
          <a:prstGeom prst="star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90148" name="Picture 38" descr="http://freeiconbox.com/icon/256/20735.png">
            <a:extLst>
              <a:ext uri="{FF2B5EF4-FFF2-40B4-BE49-F238E27FC236}">
                <a16:creationId xmlns:a16="http://schemas.microsoft.com/office/drawing/2014/main" id="{4124980B-DCB3-4BCE-B009-A1E3F126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2878138"/>
            <a:ext cx="15414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5" name="Rectangle 8">
            <a:extLst>
              <a:ext uri="{FF2B5EF4-FFF2-40B4-BE49-F238E27FC236}">
                <a16:creationId xmlns:a16="http://schemas.microsoft.com/office/drawing/2014/main" id="{B4844630-5EBD-4BCE-8153-D3D3248C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765175"/>
            <a:ext cx="758031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000" dirty="0">
                <a:solidFill>
                  <a:schemeClr val="accent2"/>
                </a:solidFill>
                <a:latin typeface="+mn-lt"/>
                <a:cs typeface="Arial" charset="0"/>
              </a:rPr>
              <a:t>Monte Carlo Integration</a:t>
            </a:r>
            <a:r>
              <a:rPr lang="en-US" altLang="ja-JP" sz="2000" dirty="0">
                <a:latin typeface="+mn-lt"/>
                <a:cs typeface="Arial" charset="0"/>
              </a:rPr>
              <a:t> is a numerical method to obtain an approximate solution of definite integrals using random numbers. This method estimates the solution approximately by counting the number of points inside a cell after marking random points on a target. Its statistical error depends on the history number.</a:t>
            </a:r>
          </a:p>
          <a:p>
            <a:pPr eaLnBrk="1" hangingPunct="1">
              <a:buFontTx/>
              <a:buNone/>
              <a:defRPr/>
            </a:pPr>
            <a:endParaRPr lang="en-US" altLang="ja-JP" sz="20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C79F9F28-9B26-4540-88C0-396741F17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-100013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latin typeface="+mn-lt"/>
              </a:rPr>
              <a:t>Volume calculation by PHITS</a:t>
            </a:r>
            <a:endParaRPr lang="ja-JP" altLang="en-US" sz="4800">
              <a:latin typeface="+mn-lt"/>
            </a:endParaRPr>
          </a:p>
        </p:txBody>
      </p:sp>
      <p:sp>
        <p:nvSpPr>
          <p:cNvPr id="101383" name="Rectangle 8">
            <a:extLst>
              <a:ext uri="{FF2B5EF4-FFF2-40B4-BE49-F238E27FC236}">
                <a16:creationId xmlns:a16="http://schemas.microsoft.com/office/drawing/2014/main" id="{5E393151-AEAF-4F6A-9809-DA0D2FB8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836613"/>
            <a:ext cx="71580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 dirty="0">
                <a:latin typeface="+mn-lt"/>
              </a:rPr>
              <a:t>PHITS can estimate an approximate value of the volume of each cell by using [t-volume] tally</a:t>
            </a:r>
          </a:p>
        </p:txBody>
      </p:sp>
      <p:sp>
        <p:nvSpPr>
          <p:cNvPr id="53" name="平行四辺形 52">
            <a:extLst>
              <a:ext uri="{FF2B5EF4-FFF2-40B4-BE49-F238E27FC236}">
                <a16:creationId xmlns:a16="http://schemas.microsoft.com/office/drawing/2014/main" id="{E71DB411-CD6E-4CBA-A263-DF5C26C12350}"/>
              </a:ext>
            </a:extLst>
          </p:cNvPr>
          <p:cNvSpPr/>
          <p:nvPr/>
        </p:nvSpPr>
        <p:spPr>
          <a:xfrm rot="5400000">
            <a:off x="2381250" y="2703513"/>
            <a:ext cx="2716213" cy="801687"/>
          </a:xfrm>
          <a:prstGeom prst="parallelogram">
            <a:avLst>
              <a:gd name="adj" fmla="val 11049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B44BE622-8B8A-4DAF-BE18-9D1B3DA9FF0A}"/>
              </a:ext>
            </a:extLst>
          </p:cNvPr>
          <p:cNvSpPr/>
          <p:nvPr/>
        </p:nvSpPr>
        <p:spPr bwMode="auto">
          <a:xfrm rot="5368079">
            <a:off x="1381918" y="2240757"/>
            <a:ext cx="1871663" cy="172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B0B58F7B-FCBB-4ADD-B61F-33E918CC8128}"/>
              </a:ext>
            </a:extLst>
          </p:cNvPr>
          <p:cNvSpPr/>
          <p:nvPr/>
        </p:nvSpPr>
        <p:spPr bwMode="auto">
          <a:xfrm rot="5368079">
            <a:off x="1743075" y="2609850"/>
            <a:ext cx="1152525" cy="1006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3A7C6BE-CCE8-4223-9F7D-B93C9F21AA96}"/>
              </a:ext>
            </a:extLst>
          </p:cNvPr>
          <p:cNvCxnSpPr/>
          <p:nvPr/>
        </p:nvCxnSpPr>
        <p:spPr bwMode="auto">
          <a:xfrm flipV="1">
            <a:off x="1050925" y="3890963"/>
            <a:ext cx="3022600" cy="2381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4808A4A-A187-45BF-AE40-1F38F164B90A}"/>
              </a:ext>
            </a:extLst>
          </p:cNvPr>
          <p:cNvCxnSpPr/>
          <p:nvPr/>
        </p:nvCxnSpPr>
        <p:spPr bwMode="auto">
          <a:xfrm flipV="1">
            <a:off x="942975" y="2462213"/>
            <a:ext cx="2940050" cy="2381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767F1BC-CC00-411D-9FDA-B0E4B35A43D9}"/>
              </a:ext>
            </a:extLst>
          </p:cNvPr>
          <p:cNvCxnSpPr/>
          <p:nvPr/>
        </p:nvCxnSpPr>
        <p:spPr bwMode="auto">
          <a:xfrm flipV="1">
            <a:off x="823913" y="2782888"/>
            <a:ext cx="2878137" cy="3651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B7C946D-9B0A-4CA4-8F86-C3967C8364FC}"/>
              </a:ext>
            </a:extLst>
          </p:cNvPr>
          <p:cNvCxnSpPr/>
          <p:nvPr/>
        </p:nvCxnSpPr>
        <p:spPr bwMode="auto">
          <a:xfrm flipV="1">
            <a:off x="942975" y="3673475"/>
            <a:ext cx="2940050" cy="3175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34003175-1F64-401B-8FA7-44D867D37795}"/>
              </a:ext>
            </a:extLst>
          </p:cNvPr>
          <p:cNvCxnSpPr/>
          <p:nvPr/>
        </p:nvCxnSpPr>
        <p:spPr bwMode="auto">
          <a:xfrm flipV="1">
            <a:off x="1050925" y="3113088"/>
            <a:ext cx="2868613" cy="4921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C90A162-2DA0-437A-A974-A310E16462AB}"/>
              </a:ext>
            </a:extLst>
          </p:cNvPr>
          <p:cNvCxnSpPr/>
          <p:nvPr/>
        </p:nvCxnSpPr>
        <p:spPr bwMode="auto">
          <a:xfrm flipV="1">
            <a:off x="638175" y="2197100"/>
            <a:ext cx="2914650" cy="2381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7B18118-CB3B-49D3-A879-08804162664D}"/>
              </a:ext>
            </a:extLst>
          </p:cNvPr>
          <p:cNvCxnSpPr/>
          <p:nvPr/>
        </p:nvCxnSpPr>
        <p:spPr bwMode="auto">
          <a:xfrm rot="5368079" flipV="1">
            <a:off x="2315369" y="3429794"/>
            <a:ext cx="0" cy="96996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40DB3A7-51D2-45B7-AA3B-C848FF400E20}"/>
              </a:ext>
            </a:extLst>
          </p:cNvPr>
          <p:cNvCxnSpPr/>
          <p:nvPr/>
        </p:nvCxnSpPr>
        <p:spPr bwMode="auto">
          <a:xfrm rot="5368079" flipV="1">
            <a:off x="2343151" y="3024187"/>
            <a:ext cx="0" cy="13684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5771B51-775C-4E9B-8BB1-55BDA8CE0789}"/>
              </a:ext>
            </a:extLst>
          </p:cNvPr>
          <p:cNvCxnSpPr/>
          <p:nvPr/>
        </p:nvCxnSpPr>
        <p:spPr bwMode="auto">
          <a:xfrm rot="5368079" flipV="1">
            <a:off x="1643063" y="2944812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3D0E036C-C9B5-4059-8CFA-EFCBA676C513}"/>
              </a:ext>
            </a:extLst>
          </p:cNvPr>
          <p:cNvCxnSpPr/>
          <p:nvPr/>
        </p:nvCxnSpPr>
        <p:spPr bwMode="auto">
          <a:xfrm rot="5368079" flipV="1">
            <a:off x="3022601" y="2941637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8276926-84A6-4160-8FE1-EF7176CCDE0C}"/>
              </a:ext>
            </a:extLst>
          </p:cNvPr>
          <p:cNvCxnSpPr/>
          <p:nvPr/>
        </p:nvCxnSpPr>
        <p:spPr bwMode="auto">
          <a:xfrm rot="5368079" flipV="1">
            <a:off x="1676401" y="2617787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57FC39BC-1715-40DB-A741-D4E8502DD934}"/>
              </a:ext>
            </a:extLst>
          </p:cNvPr>
          <p:cNvCxnSpPr/>
          <p:nvPr/>
        </p:nvCxnSpPr>
        <p:spPr bwMode="auto">
          <a:xfrm rot="5368079" flipV="1">
            <a:off x="2954338" y="2593975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B72B50A4-6E54-4670-8A23-E504A5AE6D92}"/>
              </a:ext>
            </a:extLst>
          </p:cNvPr>
          <p:cNvCxnSpPr/>
          <p:nvPr/>
        </p:nvCxnSpPr>
        <p:spPr bwMode="auto">
          <a:xfrm rot="5368079" flipV="1">
            <a:off x="2316163" y="1844675"/>
            <a:ext cx="0" cy="1279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B71064F-9D3F-4E86-B1BD-E8651B2CACEA}"/>
              </a:ext>
            </a:extLst>
          </p:cNvPr>
          <p:cNvCxnSpPr/>
          <p:nvPr/>
        </p:nvCxnSpPr>
        <p:spPr bwMode="auto">
          <a:xfrm>
            <a:off x="823913" y="3448050"/>
            <a:ext cx="2878137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B7D1CB8-B635-4C5F-97CC-61054AE06A26}"/>
              </a:ext>
            </a:extLst>
          </p:cNvPr>
          <p:cNvCxnSpPr/>
          <p:nvPr/>
        </p:nvCxnSpPr>
        <p:spPr bwMode="auto">
          <a:xfrm rot="5368079" flipV="1">
            <a:off x="1692276" y="3255962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3827E346-CEE4-4626-A409-7E21DB2B758B}"/>
              </a:ext>
            </a:extLst>
          </p:cNvPr>
          <p:cNvCxnSpPr/>
          <p:nvPr/>
        </p:nvCxnSpPr>
        <p:spPr bwMode="auto">
          <a:xfrm rot="5368079" flipV="1">
            <a:off x="2922588" y="3254375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39C4E539-9101-4434-8B49-9F1B6E67A40A}"/>
              </a:ext>
            </a:extLst>
          </p:cNvPr>
          <p:cNvCxnSpPr/>
          <p:nvPr/>
        </p:nvCxnSpPr>
        <p:spPr bwMode="auto">
          <a:xfrm rot="5368079" flipV="1">
            <a:off x="2324101" y="2024062"/>
            <a:ext cx="0" cy="390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平行四辺形 72">
            <a:extLst>
              <a:ext uri="{FF2B5EF4-FFF2-40B4-BE49-F238E27FC236}">
                <a16:creationId xmlns:a16="http://schemas.microsoft.com/office/drawing/2014/main" id="{CAD93517-805E-46B6-A840-6EDFF02B7796}"/>
              </a:ext>
            </a:extLst>
          </p:cNvPr>
          <p:cNvSpPr/>
          <p:nvPr/>
        </p:nvSpPr>
        <p:spPr>
          <a:xfrm rot="5400000">
            <a:off x="-430212" y="2622550"/>
            <a:ext cx="2716212" cy="801688"/>
          </a:xfrm>
          <a:prstGeom prst="parallelogram">
            <a:avLst>
              <a:gd name="adj" fmla="val 11049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CE913D82-6318-455C-B54E-0C9282123761}"/>
              </a:ext>
            </a:extLst>
          </p:cNvPr>
          <p:cNvCxnSpPr/>
          <p:nvPr/>
        </p:nvCxnSpPr>
        <p:spPr>
          <a:xfrm flipV="1">
            <a:off x="3932238" y="4246563"/>
            <a:ext cx="0" cy="72072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9" name="テキスト ボックス 17">
            <a:extLst>
              <a:ext uri="{FF2B5EF4-FFF2-40B4-BE49-F238E27FC236}">
                <a16:creationId xmlns:a16="http://schemas.microsoft.com/office/drawing/2014/main" id="{98A79534-CCF5-4CC5-8568-A5506E90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967288"/>
            <a:ext cx="911225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/>
              <a:t>Target</a:t>
            </a:r>
            <a:endParaRPr lang="ja-JP" altLang="en-US" sz="1800"/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E3D21937-80E8-4C7F-B85E-FF24D1D07800}"/>
              </a:ext>
            </a:extLst>
          </p:cNvPr>
          <p:cNvCxnSpPr/>
          <p:nvPr/>
        </p:nvCxnSpPr>
        <p:spPr>
          <a:xfrm flipV="1">
            <a:off x="1095375" y="4246563"/>
            <a:ext cx="0" cy="72072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1" name="テキスト ボックス 17">
            <a:extLst>
              <a:ext uri="{FF2B5EF4-FFF2-40B4-BE49-F238E27FC236}">
                <a16:creationId xmlns:a16="http://schemas.microsoft.com/office/drawing/2014/main" id="{92718889-50BB-40A5-A182-B1AA73F6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67288"/>
            <a:ext cx="1516062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/>
              <a:t>Source area</a:t>
            </a:r>
            <a:endParaRPr lang="ja-JP" altLang="en-US" sz="1800"/>
          </a:p>
        </p:txBody>
      </p:sp>
      <p:sp>
        <p:nvSpPr>
          <p:cNvPr id="92192" name="テキスト ボックス 32">
            <a:extLst>
              <a:ext uri="{FF2B5EF4-FFF2-40B4-BE49-F238E27FC236}">
                <a16:creationId xmlns:a16="http://schemas.microsoft.com/office/drawing/2014/main" id="{1F35C0B4-FE04-4F0A-BB87-95CE0A30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75275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Set a condition that an area of the target is equal to that of the source region.</a:t>
            </a:r>
          </a:p>
        </p:txBody>
      </p:sp>
      <p:sp>
        <p:nvSpPr>
          <p:cNvPr id="92193" name="正方形/長方形 1">
            <a:extLst>
              <a:ext uri="{FF2B5EF4-FFF2-40B4-BE49-F238E27FC236}">
                <a16:creationId xmlns:a16="http://schemas.microsoft.com/office/drawing/2014/main" id="{885F3321-AFE9-4F08-9E2E-C84C0110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2151063"/>
            <a:ext cx="249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Volume of a cell</a:t>
            </a:r>
            <a:r>
              <a:rPr lang="ja-JP" altLang="en-US" sz="2000">
                <a:solidFill>
                  <a:srgbClr val="FF0000"/>
                </a:solidFill>
              </a:rPr>
              <a:t> </a:t>
            </a:r>
            <a:r>
              <a:rPr lang="en-US" altLang="ja-JP" sz="2000">
                <a:solidFill>
                  <a:srgbClr val="FF0000"/>
                </a:solidFill>
              </a:rPr>
              <a:t>[cm</a:t>
            </a:r>
            <a:r>
              <a:rPr lang="en-US" altLang="ja-JP" sz="2000" baseline="30000">
                <a:solidFill>
                  <a:srgbClr val="FF0000"/>
                </a:solidFill>
              </a:rPr>
              <a:t>3</a:t>
            </a:r>
            <a:r>
              <a:rPr lang="en-US" altLang="ja-JP" sz="200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92194" name="テキスト ボックス 44">
            <a:extLst>
              <a:ext uri="{FF2B5EF4-FFF2-40B4-BE49-F238E27FC236}">
                <a16:creationId xmlns:a16="http://schemas.microsoft.com/office/drawing/2014/main" id="{2D64CCCB-676B-4181-8B5E-802259FA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2573338"/>
            <a:ext cx="2779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track length [cm]</a:t>
            </a:r>
            <a:r>
              <a:rPr lang="ja-JP" altLang="en-US" sz="1800"/>
              <a:t>  　</a:t>
            </a:r>
            <a:endParaRPr lang="en-US" altLang="ja-JP" sz="180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297C94D-9298-41AB-9881-3F1F75D26B97}"/>
              </a:ext>
            </a:extLst>
          </p:cNvPr>
          <p:cNvCxnSpPr/>
          <p:nvPr/>
        </p:nvCxnSpPr>
        <p:spPr>
          <a:xfrm>
            <a:off x="5360988" y="2943225"/>
            <a:ext cx="2339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6" name="テキスト ボックス 44">
            <a:extLst>
              <a:ext uri="{FF2B5EF4-FFF2-40B4-BE49-F238E27FC236}">
                <a16:creationId xmlns:a16="http://schemas.microsoft.com/office/drawing/2014/main" id="{1900D7E5-EC43-45E4-8B01-145352B8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973388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Density of lines [/cm</a:t>
            </a:r>
            <a:r>
              <a:rPr lang="en-US" altLang="ja-JP" sz="1800" baseline="30000"/>
              <a:t>2</a:t>
            </a:r>
            <a:r>
              <a:rPr lang="en-US" altLang="ja-JP" sz="1800"/>
              <a:t>]</a:t>
            </a:r>
            <a:r>
              <a:rPr lang="ja-JP" altLang="en-US" sz="1800"/>
              <a:t>  　</a:t>
            </a:r>
            <a:endParaRPr lang="en-US" altLang="ja-JP" sz="1800"/>
          </a:p>
        </p:txBody>
      </p:sp>
      <p:sp>
        <p:nvSpPr>
          <p:cNvPr id="92197" name="テキスト ボックス 44">
            <a:extLst>
              <a:ext uri="{FF2B5EF4-FFF2-40B4-BE49-F238E27FC236}">
                <a16:creationId xmlns:a16="http://schemas.microsoft.com/office/drawing/2014/main" id="{F0059E1D-EE9A-4679-906D-8614F582E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578225"/>
            <a:ext cx="239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Total track length [cm]</a:t>
            </a:r>
            <a:r>
              <a:rPr lang="ja-JP" altLang="en-US" sz="1800"/>
              <a:t>  　</a:t>
            </a:r>
            <a:endParaRPr lang="en-US" altLang="ja-JP" sz="180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EB09F64-E197-4072-8273-3B03CD34AD8E}"/>
              </a:ext>
            </a:extLst>
          </p:cNvPr>
          <p:cNvCxnSpPr/>
          <p:nvPr/>
        </p:nvCxnSpPr>
        <p:spPr>
          <a:xfrm>
            <a:off x="5360988" y="3963988"/>
            <a:ext cx="3248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9" name="テキスト ボックス 44">
            <a:extLst>
              <a:ext uri="{FF2B5EF4-FFF2-40B4-BE49-F238E27FC236}">
                <a16:creationId xmlns:a16="http://schemas.microsoft.com/office/drawing/2014/main" id="{40FCB611-0700-48EE-BC1D-1F049ABC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3973513"/>
            <a:ext cx="344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History number / source area [cm</a:t>
            </a:r>
            <a:r>
              <a:rPr lang="en-US" altLang="ja-JP" sz="1800" baseline="30000"/>
              <a:t>2</a:t>
            </a:r>
            <a:r>
              <a:rPr lang="en-US" altLang="ja-JP" sz="1800"/>
              <a:t>]</a:t>
            </a:r>
            <a:r>
              <a:rPr lang="ja-JP" altLang="en-US" sz="1800"/>
              <a:t>  　</a:t>
            </a:r>
            <a:endParaRPr lang="en-US" altLang="ja-JP" sz="1800"/>
          </a:p>
        </p:txBody>
      </p:sp>
      <p:sp>
        <p:nvSpPr>
          <p:cNvPr id="92200" name="正方形/長方形 3">
            <a:extLst>
              <a:ext uri="{FF2B5EF4-FFF2-40B4-BE49-F238E27FC236}">
                <a16:creationId xmlns:a16="http://schemas.microsoft.com/office/drawing/2014/main" id="{F1552990-E954-4AAD-8845-4FE805A2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276383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＝</a:t>
            </a:r>
          </a:p>
        </p:txBody>
      </p:sp>
      <p:sp>
        <p:nvSpPr>
          <p:cNvPr id="92201" name="正方形/長方形 48">
            <a:extLst>
              <a:ext uri="{FF2B5EF4-FFF2-40B4-BE49-F238E27FC236}">
                <a16:creationId xmlns:a16="http://schemas.microsoft.com/office/drawing/2014/main" id="{47E0FD20-E6B1-4051-BD4E-52122310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779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>
            <a:extLst>
              <a:ext uri="{FF2B5EF4-FFF2-40B4-BE49-F238E27FC236}">
                <a16:creationId xmlns:a16="http://schemas.microsoft.com/office/drawing/2014/main" id="{9EC0A1EB-14BD-472B-BE22-04170D23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5888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Purpose of This Lecture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66566" name="AutoShape 2">
            <a:extLst>
              <a:ext uri="{FF2B5EF4-FFF2-40B4-BE49-F238E27FC236}">
                <a16:creationId xmlns:a16="http://schemas.microsoft.com/office/drawing/2014/main" id="{87407FD5-F79D-4DFF-93B6-2EC9F224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176338"/>
            <a:ext cx="7993063" cy="3621087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5" name="Rectangle 8">
            <a:extLst>
              <a:ext uri="{FF2B5EF4-FFF2-40B4-BE49-F238E27FC236}">
                <a16:creationId xmlns:a16="http://schemas.microsoft.com/office/drawing/2014/main" id="{A97FC022-02D1-4E3C-BE66-FCFCC19EE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249363"/>
            <a:ext cx="789305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altLang="ja-JP" sz="2800" dirty="0">
                <a:latin typeface="+mn-lt"/>
                <a:cs typeface="Arial" charset="0"/>
              </a:rPr>
              <a:t>PHITS simulation is controlled by various parameters defined in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[Parameters] </a:t>
            </a:r>
            <a:r>
              <a:rPr lang="en-US" altLang="ja-JP" sz="2800" dirty="0">
                <a:latin typeface="+mn-lt"/>
                <a:cs typeface="Arial" charset="0"/>
              </a:rPr>
              <a:t>section.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ja-JP" sz="2800" dirty="0">
                <a:latin typeface="+mn-lt"/>
                <a:cs typeface="Arial" charset="0"/>
              </a:rPr>
              <a:t>Every parameter has its default value, and you do not have to change most of them.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ja-JP" sz="2800" dirty="0">
                <a:latin typeface="+mn-lt"/>
                <a:cs typeface="Arial" charset="0"/>
              </a:rPr>
              <a:t>But you have to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change some parameters </a:t>
            </a:r>
            <a:r>
              <a:rPr lang="en-US" altLang="ja-JP" sz="2800" dirty="0">
                <a:latin typeface="+mn-lt"/>
                <a:cs typeface="Arial" charset="0"/>
              </a:rPr>
              <a:t>to obtain appropriate results depending on the condition of the particle transport.</a:t>
            </a:r>
          </a:p>
        </p:txBody>
      </p:sp>
      <p:sp>
        <p:nvSpPr>
          <p:cNvPr id="66568" name="Text Box 6">
            <a:extLst>
              <a:ext uri="{FF2B5EF4-FFF2-40B4-BE49-F238E27FC236}">
                <a16:creationId xmlns:a16="http://schemas.microsoft.com/office/drawing/2014/main" id="{B4B6E571-8BCE-433E-9FA8-A837C1F5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13" name="テキスト ボックス 32">
            <a:extLst>
              <a:ext uri="{FF2B5EF4-FFF2-40B4-BE49-F238E27FC236}">
                <a16:creationId xmlns:a16="http://schemas.microsoft.com/office/drawing/2014/main" id="{8C3B6783-F4E1-4135-8259-6CE0CECF6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5016500"/>
            <a:ext cx="5988050" cy="95408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You will learn how to setup those parameters in this lecture!</a:t>
            </a:r>
            <a:endParaRPr lang="ja-JP" altLang="en-US" sz="28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テキスト ボックス 20">
            <a:extLst>
              <a:ext uri="{FF2B5EF4-FFF2-40B4-BE49-F238E27FC236}">
                <a16:creationId xmlns:a16="http://schemas.microsoft.com/office/drawing/2014/main" id="{FACDADE3-00AA-42CD-A0BA-45B1AA0C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723900"/>
            <a:ext cx="780092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Let’s calculate the volumes of each cell in the onion structure</a:t>
            </a:r>
          </a:p>
        </p:txBody>
      </p:sp>
      <p:sp>
        <p:nvSpPr>
          <p:cNvPr id="52247" name="テキスト ボックス 16">
            <a:extLst>
              <a:ext uri="{FF2B5EF4-FFF2-40B4-BE49-F238E27FC236}">
                <a16:creationId xmlns:a16="http://schemas.microsoft.com/office/drawing/2014/main" id="{BA3E36C3-7332-4A50-886E-A38587E3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1293813"/>
            <a:ext cx="4899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icntl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 = 14 (volume calculation mode)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Execute PHITS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Open “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volume.out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” by a text editor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Check the calculated volumes of each cell</a:t>
            </a:r>
          </a:p>
        </p:txBody>
      </p:sp>
      <p:sp>
        <p:nvSpPr>
          <p:cNvPr id="94215" name="Text Box 1030">
            <a:extLst>
              <a:ext uri="{FF2B5EF4-FFF2-40B4-BE49-F238E27FC236}">
                <a16:creationId xmlns:a16="http://schemas.microsoft.com/office/drawing/2014/main" id="{57D8F449-45FC-4ED8-8971-2A1054EA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558925"/>
            <a:ext cx="1401763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pic>
        <p:nvPicPr>
          <p:cNvPr id="94216" name="Picture 2">
            <a:extLst>
              <a:ext uri="{FF2B5EF4-FFF2-40B4-BE49-F238E27FC236}">
                <a16:creationId xmlns:a16="http://schemas.microsoft.com/office/drawing/2014/main" id="{E79E2F65-8304-4580-A0AF-3539B7B7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6937" r="11952" b="6392"/>
          <a:stretch>
            <a:fillRect/>
          </a:stretch>
        </p:blipFill>
        <p:spPr bwMode="auto">
          <a:xfrm>
            <a:off x="5210175" y="2778125"/>
            <a:ext cx="3373438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7" name="テキスト ボックス 1">
            <a:extLst>
              <a:ext uri="{FF2B5EF4-FFF2-40B4-BE49-F238E27FC236}">
                <a16:creationId xmlns:a16="http://schemas.microsoft.com/office/drawing/2014/main" id="{1980BE9A-E93C-41F3-A2A9-1D253294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721350"/>
            <a:ext cx="4416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What are the volumes of these cells?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60FE175-8517-4B5E-B7A3-071F7631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2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4219" name="Text Box 1031">
            <a:extLst>
              <a:ext uri="{FF2B5EF4-FFF2-40B4-BE49-F238E27FC236}">
                <a16:creationId xmlns:a16="http://schemas.microsoft.com/office/drawing/2014/main" id="{C2ACE643-454B-41E9-AF45-08D19B38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25663"/>
            <a:ext cx="3489325" cy="4065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altLang="ja-JP" sz="1400">
                <a:latin typeface="Tahoma" panose="020B0604030504040204" pitchFamily="34" charset="0"/>
              </a:rPr>
              <a:t>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-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mesh =  reg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reg = 101 102 103 104 105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file = volume.out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s-type =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x0 = -c1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x1 =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y0 =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y1 =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z0 =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z1 =  c1</a:t>
            </a:r>
          </a:p>
        </p:txBody>
      </p:sp>
      <p:sp>
        <p:nvSpPr>
          <p:cNvPr id="94220" name="テキスト ボックス 3">
            <a:extLst>
              <a:ext uri="{FF2B5EF4-FFF2-40B4-BE49-F238E27FC236}">
                <a16:creationId xmlns:a16="http://schemas.microsoft.com/office/drawing/2014/main" id="{943F066C-40AF-4A38-8D3F-2B9C2A44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5164138"/>
            <a:ext cx="1755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Monte Carlo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integration range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90F1DCA7-75E1-4C39-9033-C6D90E135B22}"/>
              </a:ext>
            </a:extLst>
          </p:cNvPr>
          <p:cNvSpPr/>
          <p:nvPr/>
        </p:nvSpPr>
        <p:spPr>
          <a:xfrm>
            <a:off x="1385888" y="4725988"/>
            <a:ext cx="271462" cy="1295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4222" name="テキスト ボックス 23">
            <a:extLst>
              <a:ext uri="{FF2B5EF4-FFF2-40B4-BE49-F238E27FC236}">
                <a16:creationId xmlns:a16="http://schemas.microsoft.com/office/drawing/2014/main" id="{02FD454D-AADF-4683-A4EE-DD4A2949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460875"/>
            <a:ext cx="1646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→ </a:t>
            </a:r>
            <a:r>
              <a:rPr lang="en-US" altLang="ja-JP" sz="1800">
                <a:solidFill>
                  <a:srgbClr val="FF0000"/>
                </a:solidFill>
              </a:rPr>
              <a:t>Rectangular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     source area</a:t>
            </a:r>
            <a:endParaRPr lang="ja-JP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テキスト ボックス 20">
            <a:extLst>
              <a:ext uri="{FF2B5EF4-FFF2-40B4-BE49-F238E27FC236}">
                <a16:creationId xmlns:a16="http://schemas.microsoft.com/office/drawing/2014/main" id="{F63CD5FF-8A22-43C8-BE9F-0EBA8E0C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028700"/>
            <a:ext cx="5810250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Volumes can be calculated by Monte Carlo integration.</a:t>
            </a:r>
            <a:endParaRPr lang="en-US" altLang="ja-JP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6262" name="Picture 2">
            <a:extLst>
              <a:ext uri="{FF2B5EF4-FFF2-40B4-BE49-F238E27FC236}">
                <a16:creationId xmlns:a16="http://schemas.microsoft.com/office/drawing/2014/main" id="{E05D5CE9-7548-4C72-8286-41046499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330" r="29767" b="19595"/>
          <a:stretch>
            <a:fillRect/>
          </a:stretch>
        </p:blipFill>
        <p:spPr bwMode="auto">
          <a:xfrm>
            <a:off x="2117725" y="3930650"/>
            <a:ext cx="2435225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Text Box 1030">
            <a:extLst>
              <a:ext uri="{FF2B5EF4-FFF2-40B4-BE49-F238E27FC236}">
                <a16:creationId xmlns:a16="http://schemas.microsoft.com/office/drawing/2014/main" id="{FBC5968B-DA21-4DA7-984A-43D4DC33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7338"/>
            <a:ext cx="1317625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volume.out</a:t>
            </a:r>
          </a:p>
        </p:txBody>
      </p:sp>
      <p:sp>
        <p:nvSpPr>
          <p:cNvPr id="96264" name="テキスト ボックス 20">
            <a:extLst>
              <a:ext uri="{FF2B5EF4-FFF2-40B4-BE49-F238E27FC236}">
                <a16:creationId xmlns:a16="http://schemas.microsoft.com/office/drawing/2014/main" id="{9DBB64CB-DDD9-4B8F-B9BA-D2D76F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331" y="2149475"/>
            <a:ext cx="3300413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Volume of each cell is…</a:t>
            </a:r>
            <a:endParaRPr lang="en-US" altLang="ja-JP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4π(5)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/3=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524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4π(10)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/3 - 524=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3665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4π(15)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/3 - 4189=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9948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4π(20)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/3 - 14137=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19373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endParaRPr lang="en-US" altLang="ja-JP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4π(25)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/3 - 33510=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31940</a:t>
            </a:r>
            <a:r>
              <a:rPr lang="en-US" altLang="ja-JP" sz="1600">
                <a:solidFill>
                  <a:srgbClr val="000000"/>
                </a:solidFill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endParaRPr lang="en-US" altLang="ja-JP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50861E-9369-4720-8FB0-D5BD3FE99646}"/>
              </a:ext>
            </a:extLst>
          </p:cNvPr>
          <p:cNvSpPr/>
          <p:nvPr/>
        </p:nvSpPr>
        <p:spPr>
          <a:xfrm>
            <a:off x="5145881" y="2409825"/>
            <a:ext cx="2881312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テキスト ボックス 20">
            <a:extLst>
              <a:ext uri="{FF2B5EF4-FFF2-40B4-BE49-F238E27FC236}">
                <a16:creationId xmlns:a16="http://schemas.microsoft.com/office/drawing/2014/main" id="{50A94615-02BF-45BA-AD1A-C33D4E5E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331" y="3993356"/>
            <a:ext cx="3786187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Differences become larger for inner spheres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solidFill>
                  <a:srgbClr val="000000"/>
                </a:solidFill>
                <a:latin typeface="+mn-lt"/>
              </a:rPr>
              <a:t>→　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Statistics are not enough!!</a:t>
            </a:r>
            <a:endParaRPr lang="en-US" altLang="ja-JP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solidFill>
                  <a:srgbClr val="000000"/>
                </a:solidFill>
                <a:latin typeface="+mn-lt"/>
              </a:rPr>
              <a:t>→　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How to improve the statistics?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1BBF40-6DE2-42CB-82D6-49FE7451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5888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Results of Calculation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6268" name="Text Box 1031">
            <a:extLst>
              <a:ext uri="{FF2B5EF4-FFF2-40B4-BE49-F238E27FC236}">
                <a16:creationId xmlns:a16="http://schemas.microsoft.com/office/drawing/2014/main" id="{BC7EDB47-3AC4-4A71-9139-C2B5CB8DA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030413"/>
            <a:ext cx="3214688" cy="1692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non      reg      vol    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1      101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4.1549E+02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0.2106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2      102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3.3346E+03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0.0922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3      103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9.9239E+03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0.0541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4      104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1.8974E+04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0.0361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5      105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3.0770E+04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0.0222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1847F45-F422-4B76-BF81-A37E33FE9D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97285" name="Text Box 6">
            <a:extLst>
              <a:ext uri="{FF2B5EF4-FFF2-40B4-BE49-F238E27FC236}">
                <a16:creationId xmlns:a16="http://schemas.microsoft.com/office/drawing/2014/main" id="{1747FB49-8503-4662-8F2B-744CE11B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6B638FC2-6658-4A24-BA8C-C9782B934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  <a:endParaRPr lang="en-US" altLang="ja-JP" sz="24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02976F3C-3978-4D66-AF1F-48F33709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53013"/>
              </p:ext>
            </p:extLst>
          </p:nvPr>
        </p:nvGraphicFramePr>
        <p:xfrm>
          <a:off x="1331640" y="3356992"/>
          <a:ext cx="5895826" cy="9940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/>
                        <a:t>maxcas</a:t>
                      </a:r>
                      <a:endParaRPr kumimoji="1" lang="ja-JP" altLang="en-US" sz="2000" b="0" dirty="0"/>
                    </a:p>
                  </a:txBody>
                  <a:tcPr marL="91453" marR="91453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(D=10)</a:t>
                      </a:r>
                      <a:endParaRPr kumimoji="1" lang="ja-JP" altLang="en-US" sz="2000" b="0" dirty="0"/>
                    </a:p>
                  </a:txBody>
                  <a:tcPr marL="91453" marR="91453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/>
                        <a:t>Number of histories per</a:t>
                      </a:r>
                      <a:r>
                        <a:rPr kumimoji="1" lang="en-US" altLang="ja-JP" sz="2000" b="0" baseline="0" dirty="0"/>
                        <a:t> 1 batch</a:t>
                      </a:r>
                      <a:endParaRPr kumimoji="1" lang="ja-JP" altLang="en-US" sz="2000" b="0" dirty="0"/>
                    </a:p>
                  </a:txBody>
                  <a:tcPr marL="91453" marR="91453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/>
                        <a:t>maxbch</a:t>
                      </a:r>
                      <a:endParaRPr kumimoji="1" lang="ja-JP" altLang="en-US" sz="2000" b="0" dirty="0"/>
                    </a:p>
                  </a:txBody>
                  <a:tcPr marL="91453" marR="91453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(D=10)</a:t>
                      </a:r>
                      <a:endParaRPr kumimoji="1" lang="ja-JP" altLang="en-US" sz="2000" b="0" dirty="0"/>
                    </a:p>
                  </a:txBody>
                  <a:tcPr marL="91453" marR="91453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solidFill>
                            <a:schemeClr val="dk1"/>
                          </a:solidFill>
                        </a:rPr>
                        <a:t>Number</a:t>
                      </a:r>
                      <a:r>
                        <a:rPr kumimoji="1" lang="en-US" altLang="ja-JP" sz="2000" b="0" baseline="0" dirty="0">
                          <a:solidFill>
                            <a:schemeClr val="dk1"/>
                          </a:solidFill>
                        </a:rPr>
                        <a:t> of batch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547" name="テキスト ボックス 12">
            <a:extLst>
              <a:ext uri="{FF2B5EF4-FFF2-40B4-BE49-F238E27FC236}">
                <a16:creationId xmlns:a16="http://schemas.microsoft.com/office/drawing/2014/main" id="{7E6C2F92-7A3D-4045-937F-EA70EEEB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45" y="4915145"/>
            <a:ext cx="6192688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maxcas×maxbch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total number of histories</a:t>
            </a:r>
            <a:endParaRPr lang="ja-JP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7548" name="Rectangle 2">
            <a:extLst>
              <a:ext uri="{FF2B5EF4-FFF2-40B4-BE49-F238E27FC236}">
                <a16:creationId xmlns:a16="http://schemas.microsoft.com/office/drawing/2014/main" id="{B4F3FBC8-9317-4638-8401-5491C8954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5888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>
                <a:solidFill>
                  <a:srgbClr val="000000"/>
                </a:solidFill>
                <a:latin typeface="+mn-lt"/>
                <a:cs typeface="Arial" charset="0"/>
              </a:rPr>
              <a:t>Change History Number</a:t>
            </a:r>
            <a:endParaRPr lang="ja-JP" altLang="en-US" sz="4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9353" name="AutoShape 2">
            <a:extLst>
              <a:ext uri="{FF2B5EF4-FFF2-40B4-BE49-F238E27FC236}">
                <a16:creationId xmlns:a16="http://schemas.microsoft.com/office/drawing/2014/main" id="{8EAB8A78-AA16-4812-B079-3CD1E237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030288"/>
            <a:ext cx="7993063" cy="175101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550" name="Rectangle 8">
            <a:extLst>
              <a:ext uri="{FF2B5EF4-FFF2-40B4-BE49-F238E27FC236}">
                <a16:creationId xmlns:a16="http://schemas.microsoft.com/office/drawing/2014/main" id="{46D09ED6-F313-4495-9073-E9BF5574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4" y="1103313"/>
            <a:ext cx="78930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The accuracy of Monte Carlo simulation depends on the number of histories in a simulation </a:t>
            </a:r>
          </a:p>
          <a:p>
            <a:pPr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You can obtain results with better statistics by increasing the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number of histories </a:t>
            </a:r>
            <a:endParaRPr lang="en-US" altLang="ja-JP" sz="24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n-US" altLang="ja-JP" sz="2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E944961-5CFD-4ACA-8C48-38EDB3C7B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8" y="-171450"/>
            <a:ext cx="8686800" cy="863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altLang="ja-JP" sz="4800" dirty="0">
                <a:latin typeface="+mn-lt"/>
              </a:rPr>
              <a:t>History and batch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00358" name="テキスト ボックス 3">
            <a:extLst>
              <a:ext uri="{FF2B5EF4-FFF2-40B4-BE49-F238E27FC236}">
                <a16:creationId xmlns:a16="http://schemas.microsoft.com/office/drawing/2014/main" id="{9B5439B3-0775-4ECA-93DE-A78C749B5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42" y="1351293"/>
            <a:ext cx="89995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Q. What is number of histories?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</a:rPr>
              <a:t>　　 </a:t>
            </a:r>
            <a:r>
              <a:rPr lang="en-US" altLang="ja-JP" sz="2000" dirty="0">
                <a:solidFill>
                  <a:srgbClr val="000000"/>
                </a:solidFill>
              </a:rPr>
              <a:t>Number of source particles generated in the [source] section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Q. What is number of batches?</a:t>
            </a: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0359" name="テキスト ボックス 4">
            <a:extLst>
              <a:ext uri="{FF2B5EF4-FFF2-40B4-BE49-F238E27FC236}">
                <a16:creationId xmlns:a16="http://schemas.microsoft.com/office/drawing/2014/main" id="{069074A3-8E38-4057-B639-36A95FE9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2" y="3502356"/>
            <a:ext cx="897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Q. What does PHITS do at the end of each batch?</a:t>
            </a:r>
            <a:r>
              <a:rPr lang="ja-JP" altLang="en-US" sz="2400">
                <a:solidFill>
                  <a:srgbClr val="000000"/>
                </a:solidFill>
              </a:rPr>
              <a:t>　　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100360" name="テキスト ボックス 24">
            <a:extLst>
              <a:ext uri="{FF2B5EF4-FFF2-40B4-BE49-F238E27FC236}">
                <a16:creationId xmlns:a16="http://schemas.microsoft.com/office/drawing/2014/main" id="{B147D48C-A2AB-4939-8A84-20BFAE8A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1" y="4362770"/>
            <a:ext cx="850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Q. Why is the concept of batch introduced in PHITS?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D5420F-2CDB-49FB-AA13-1408F8A90ECD}"/>
              </a:ext>
            </a:extLst>
          </p:cNvPr>
          <p:cNvSpPr txBox="1"/>
          <p:nvPr/>
        </p:nvSpPr>
        <p:spPr>
          <a:xfrm>
            <a:off x="1313031" y="6352860"/>
            <a:ext cx="5873750" cy="40005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FFFF00"/>
                </a:solidFill>
                <a:ea typeface="ＭＳ Ｐゴシック" panose="020B0600070205080204" pitchFamily="50" charset="-128"/>
              </a:rPr>
              <a:t>You have to adjust </a:t>
            </a:r>
            <a:r>
              <a:rPr lang="en-US" altLang="ja-JP" sz="2000" b="1" dirty="0" err="1">
                <a:solidFill>
                  <a:srgbClr val="FFFF00"/>
                </a:solidFill>
                <a:ea typeface="ＭＳ Ｐゴシック" panose="020B0600070205080204" pitchFamily="50" charset="-128"/>
              </a:rPr>
              <a:t>maxcas</a:t>
            </a:r>
            <a:r>
              <a:rPr lang="en-US" altLang="ja-JP" sz="2000" b="1" dirty="0">
                <a:solidFill>
                  <a:srgbClr val="FFFF00"/>
                </a:solidFill>
                <a:ea typeface="ＭＳ Ｐゴシック" panose="020B0600070205080204" pitchFamily="50" charset="-128"/>
              </a:rPr>
              <a:t> and </a:t>
            </a:r>
            <a:r>
              <a:rPr lang="en-US" altLang="ja-JP" sz="2000" b="1" dirty="0" err="1">
                <a:solidFill>
                  <a:srgbClr val="FFFF00"/>
                </a:solidFill>
                <a:ea typeface="ＭＳ Ｐゴシック" panose="020B0600070205080204" pitchFamily="50" charset="-128"/>
              </a:rPr>
              <a:t>maxbch</a:t>
            </a:r>
            <a:r>
              <a:rPr lang="en-US" altLang="ja-JP" sz="2000" b="1" dirty="0">
                <a:solidFill>
                  <a:srgbClr val="FFFF00"/>
                </a:solidFill>
                <a:ea typeface="ＭＳ Ｐゴシック" panose="020B0600070205080204" pitchFamily="50" charset="-128"/>
              </a:rPr>
              <a:t> case by case</a:t>
            </a:r>
          </a:p>
        </p:txBody>
      </p:sp>
      <p:sp>
        <p:nvSpPr>
          <p:cNvPr id="100362" name="正方形/長方形 2">
            <a:extLst>
              <a:ext uri="{FF2B5EF4-FFF2-40B4-BE49-F238E27FC236}">
                <a16:creationId xmlns:a16="http://schemas.microsoft.com/office/drawing/2014/main" id="{6D4AA1DA-247B-4B81-8446-E68472BA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42" y="2400631"/>
            <a:ext cx="8193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Total number of histories is divided into a certain number of sets (i.e. batches). Number of histories per batch is “</a:t>
            </a:r>
            <a:r>
              <a:rPr lang="en-US" altLang="ja-JP" sz="2000" dirty="0" err="1">
                <a:solidFill>
                  <a:srgbClr val="000000"/>
                </a:solidFill>
              </a:rPr>
              <a:t>maxcas</a:t>
            </a:r>
            <a:r>
              <a:rPr lang="en-US" altLang="ja-JP" sz="2000" dirty="0">
                <a:solidFill>
                  <a:srgbClr val="000000"/>
                </a:solidFill>
              </a:rPr>
              <a:t>”; number of batches is “</a:t>
            </a:r>
            <a:r>
              <a:rPr lang="en-US" altLang="ja-JP" sz="2000" dirty="0" err="1">
                <a:solidFill>
                  <a:srgbClr val="000000"/>
                </a:solidFill>
              </a:rPr>
              <a:t>maxbch</a:t>
            </a:r>
            <a:r>
              <a:rPr lang="en-US" altLang="ja-JP" sz="2000" dirty="0">
                <a:solidFill>
                  <a:srgbClr val="000000"/>
                </a:solidFill>
              </a:rPr>
              <a:t>”</a:t>
            </a:r>
            <a:endParaRPr lang="ja-JP" altLang="en-US" sz="1800" dirty="0"/>
          </a:p>
        </p:txBody>
      </p:sp>
      <p:sp>
        <p:nvSpPr>
          <p:cNvPr id="100363" name="正方形/長方形 4">
            <a:extLst>
              <a:ext uri="{FF2B5EF4-FFF2-40B4-BE49-F238E27FC236}">
                <a16:creationId xmlns:a16="http://schemas.microsoft.com/office/drawing/2014/main" id="{F6E89386-DF0F-43D3-8AC4-E0981C34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42" y="3924631"/>
            <a:ext cx="7041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PHITS summarizes the tally results, and outputs them in text files</a:t>
            </a:r>
            <a:r>
              <a:rPr lang="ja-JP" altLang="en-US" sz="2000" dirty="0">
                <a:solidFill>
                  <a:srgbClr val="000000"/>
                </a:solidFill>
              </a:rPr>
              <a:t>　</a:t>
            </a:r>
            <a:endParaRPr lang="ja-JP" altLang="en-US" sz="1800" dirty="0"/>
          </a:p>
        </p:txBody>
      </p:sp>
      <p:sp>
        <p:nvSpPr>
          <p:cNvPr id="100364" name="正方形/長方形 5">
            <a:extLst>
              <a:ext uri="{FF2B5EF4-FFF2-40B4-BE49-F238E27FC236}">
                <a16:creationId xmlns:a16="http://schemas.microsoft.com/office/drawing/2014/main" id="{B8C626C7-462C-4519-8337-8D103A5C9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41" y="4850132"/>
            <a:ext cx="83899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If PHITS does not output the intermediate results at all, you may waste a long computational time before noticing something wrong in your input file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If PHITS outputs the intermediate results very frequently, you may waste a large part of computational time just for summarizing the tally results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00365" name="テキスト ボックス 1">
            <a:extLst>
              <a:ext uri="{FF2B5EF4-FFF2-40B4-BE49-F238E27FC236}">
                <a16:creationId xmlns:a16="http://schemas.microsoft.com/office/drawing/2014/main" id="{9F4FB550-729A-4569-85D7-4A3FB3FA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5" y="3070556"/>
            <a:ext cx="5464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→ Total number of histories = </a:t>
            </a:r>
            <a:r>
              <a:rPr lang="en-US" altLang="ja-JP" sz="2000" b="1" dirty="0" err="1">
                <a:solidFill>
                  <a:srgbClr val="FF0000"/>
                </a:solidFill>
              </a:rPr>
              <a:t>maxcas</a:t>
            </a:r>
            <a:r>
              <a:rPr lang="en-US" altLang="ja-JP" sz="2000" b="1" dirty="0">
                <a:solidFill>
                  <a:srgbClr val="FF0000"/>
                </a:solidFill>
              </a:rPr>
              <a:t> x </a:t>
            </a:r>
            <a:r>
              <a:rPr lang="en-US" altLang="ja-JP" sz="2000" b="1" dirty="0" err="1">
                <a:solidFill>
                  <a:srgbClr val="FF0000"/>
                </a:solidFill>
              </a:rPr>
              <a:t>maxbch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1" name="グループ化 7"/>
          <p:cNvGrpSpPr>
            <a:grpSpLocks/>
          </p:cNvGrpSpPr>
          <p:nvPr/>
        </p:nvGrpSpPr>
        <p:grpSpPr bwMode="auto">
          <a:xfrm>
            <a:off x="2051720" y="509298"/>
            <a:ext cx="4845472" cy="909098"/>
            <a:chOff x="623558" y="751611"/>
            <a:chExt cx="7575687" cy="1420425"/>
          </a:xfrm>
        </p:grpSpPr>
        <p:pic>
          <p:nvPicPr>
            <p:cNvPr id="12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58" y="751611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878" y="753058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560" y="751611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51611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196" y="753058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516" y="754505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198" y="753058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http://www.yoshie.bz/sampl/fruit_vegetable/budou/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518" y="753058"/>
              <a:ext cx="865727" cy="14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1030">
            <a:extLst>
              <a:ext uri="{FF2B5EF4-FFF2-40B4-BE49-F238E27FC236}">
                <a16:creationId xmlns:a16="http://schemas.microsoft.com/office/drawing/2014/main" id="{F9AD5A77-CD10-4CCA-9CAE-1F095A40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339850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01382" name="Text Box 1030">
            <a:extLst>
              <a:ext uri="{FF2B5EF4-FFF2-40B4-BE49-F238E27FC236}">
                <a16:creationId xmlns:a16="http://schemas.microsoft.com/office/drawing/2014/main" id="{BFC074E0-9375-4696-93C2-0EE9D8ED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2871788"/>
            <a:ext cx="1317625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volume.out</a:t>
            </a:r>
          </a:p>
        </p:txBody>
      </p:sp>
      <p:sp>
        <p:nvSpPr>
          <p:cNvPr id="101383" name="テキスト ボックス 5">
            <a:extLst>
              <a:ext uri="{FF2B5EF4-FFF2-40B4-BE49-F238E27FC236}">
                <a16:creationId xmlns:a16="http://schemas.microsoft.com/office/drawing/2014/main" id="{B1F2C629-1357-47E7-A26E-33D3591F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551113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statistical errors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(relative errors)</a:t>
            </a:r>
            <a:endParaRPr lang="ja-JP" altLang="en-US" sz="18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635447-8D52-4E49-9E01-C2C46F57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42950"/>
            <a:ext cx="8112125" cy="46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Increase the history number to obtain results with better statistics.</a:t>
            </a:r>
          </a:p>
        </p:txBody>
      </p:sp>
      <p:sp>
        <p:nvSpPr>
          <p:cNvPr id="23" name="テキスト ボックス 16">
            <a:extLst>
              <a:ext uri="{FF2B5EF4-FFF2-40B4-BE49-F238E27FC236}">
                <a16:creationId xmlns:a16="http://schemas.microsoft.com/office/drawing/2014/main" id="{D0624E36-EB92-440E-AEBB-725444E3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385888"/>
            <a:ext cx="4919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Increase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maxcas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to 1,000 or 10,000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that the statistical errors are decreased</a:t>
            </a:r>
          </a:p>
        </p:txBody>
      </p:sp>
      <p:sp>
        <p:nvSpPr>
          <p:cNvPr id="101386" name="テキスト ボックス 1">
            <a:extLst>
              <a:ext uri="{FF2B5EF4-FFF2-40B4-BE49-F238E27FC236}">
                <a16:creationId xmlns:a16="http://schemas.microsoft.com/office/drawing/2014/main" id="{817F2F91-1A7F-44B2-A7BA-D987D891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57788"/>
            <a:ext cx="39417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B050"/>
                </a:solidFill>
              </a:rPr>
              <a:t>How much do the statistical errors decrease when the history number increases by 10 times?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18836D1-3156-4CF0-95ED-B9EC5611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3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01388" name="Text Box 1031">
            <a:extLst>
              <a:ext uri="{FF2B5EF4-FFF2-40B4-BE49-F238E27FC236}">
                <a16:creationId xmlns:a16="http://schemas.microsoft.com/office/drawing/2014/main" id="{38608AC3-FE52-4A6E-A61C-5EE6CCE8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909763"/>
            <a:ext cx="2592388" cy="1470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  <a:endParaRPr lang="pt-BR" altLang="ja-JP" sz="1400">
              <a:latin typeface="Tahoma" panose="020B0604030504040204" pitchFamily="34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0BC1971-FCDD-459C-9F1F-26FBCCAF60B6}"/>
              </a:ext>
            </a:extLst>
          </p:cNvPr>
          <p:cNvCxnSpPr/>
          <p:nvPr/>
        </p:nvCxnSpPr>
        <p:spPr>
          <a:xfrm>
            <a:off x="852488" y="2587625"/>
            <a:ext cx="1282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0" name="Text Box 1031">
            <a:extLst>
              <a:ext uri="{FF2B5EF4-FFF2-40B4-BE49-F238E27FC236}">
                <a16:creationId xmlns:a16="http://schemas.microsoft.com/office/drawing/2014/main" id="{186562F2-DBA3-4A94-981C-904D338B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35338"/>
            <a:ext cx="3097213" cy="1665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non      reg      vol    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1      101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4.1549E+02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0.2106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2      102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3.3346E+03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0.0922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3      103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9.9239E+03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0.0541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4      104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1.8974E+04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0.0361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5      105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3.0770E+04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0.0222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DC50AE-663E-48BF-9521-4EEEE6AC332A}"/>
              </a:ext>
            </a:extLst>
          </p:cNvPr>
          <p:cNvSpPr/>
          <p:nvPr/>
        </p:nvSpPr>
        <p:spPr>
          <a:xfrm>
            <a:off x="7019925" y="3768725"/>
            <a:ext cx="628650" cy="11604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C2AEB01-DEC2-403B-B478-1AFE453A88E7}"/>
              </a:ext>
            </a:extLst>
          </p:cNvPr>
          <p:cNvCxnSpPr>
            <a:stCxn id="22" idx="0"/>
          </p:cNvCxnSpPr>
          <p:nvPr/>
        </p:nvCxnSpPr>
        <p:spPr>
          <a:xfrm flipV="1">
            <a:off x="7334250" y="3241675"/>
            <a:ext cx="0" cy="52705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031">
            <a:extLst>
              <a:ext uri="{FF2B5EF4-FFF2-40B4-BE49-F238E27FC236}">
                <a16:creationId xmlns:a16="http://schemas.microsoft.com/office/drawing/2014/main" id="{83D15FEB-6187-43A0-B028-C37DCB03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444625"/>
            <a:ext cx="3041650" cy="1692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non      reg      vol    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1      101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4.1549E+02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0.2106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2      102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3.3346E+03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0.0922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3      103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9.9239E+03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0.0541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4      104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1.8974E+04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0.0361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5      105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3.0770E+04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0.0222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403" name="Text Box 1031">
            <a:extLst>
              <a:ext uri="{FF2B5EF4-FFF2-40B4-BE49-F238E27FC236}">
                <a16:creationId xmlns:a16="http://schemas.microsoft.com/office/drawing/2014/main" id="{A45202E5-0C3A-4DC8-8779-31BE3041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87538"/>
            <a:ext cx="2592388" cy="1470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</p:txBody>
      </p:sp>
      <p:sp>
        <p:nvSpPr>
          <p:cNvPr id="102407" name="Text Box 1030">
            <a:extLst>
              <a:ext uri="{FF2B5EF4-FFF2-40B4-BE49-F238E27FC236}">
                <a16:creationId xmlns:a16="http://schemas.microsoft.com/office/drawing/2014/main" id="{CB06552F-DAD9-4A5F-8523-C0996F2A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339850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02408" name="Text Box 1030">
            <a:extLst>
              <a:ext uri="{FF2B5EF4-FFF2-40B4-BE49-F238E27FC236}">
                <a16:creationId xmlns:a16="http://schemas.microsoft.com/office/drawing/2014/main" id="{700D681E-23CC-4BCB-ADC9-332D69BE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339850"/>
            <a:ext cx="1317625" cy="3698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volume.out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FA0B7BC-D04E-4DA5-B60F-CC325CD38DC5}"/>
              </a:ext>
            </a:extLst>
          </p:cNvPr>
          <p:cNvCxnSpPr/>
          <p:nvPr/>
        </p:nvCxnSpPr>
        <p:spPr>
          <a:xfrm>
            <a:off x="985838" y="2565400"/>
            <a:ext cx="1282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>
            <a:extLst>
              <a:ext uri="{FF2B5EF4-FFF2-40B4-BE49-F238E27FC236}">
                <a16:creationId xmlns:a16="http://schemas.microsoft.com/office/drawing/2014/main" id="{8D6BBABE-7349-4ED7-A5D3-A6B3EA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Answer 3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7" name="Text Box 1031">
            <a:extLst>
              <a:ext uri="{FF2B5EF4-FFF2-40B4-BE49-F238E27FC236}">
                <a16:creationId xmlns:a16="http://schemas.microsoft.com/office/drawing/2014/main" id="{E06BAF5D-B4EB-4BA8-95B7-34DBB1D2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71663"/>
            <a:ext cx="2592388" cy="1470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</p:txBody>
      </p:sp>
      <p:sp>
        <p:nvSpPr>
          <p:cNvPr id="18" name="Text Box 1031">
            <a:extLst>
              <a:ext uri="{FF2B5EF4-FFF2-40B4-BE49-F238E27FC236}">
                <a16:creationId xmlns:a16="http://schemas.microsoft.com/office/drawing/2014/main" id="{28CDCF4C-93E9-4C49-9B62-7F00A7D6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444625"/>
            <a:ext cx="3041650" cy="1692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non      reg      vol    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1      101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5.4065E+02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0.0578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2      102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3.7146E+03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0.0275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3      103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9.8763E+03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4      104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1.9252E+04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5      105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3.1481E+04 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0.0068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 Box 1031">
            <a:extLst>
              <a:ext uri="{FF2B5EF4-FFF2-40B4-BE49-F238E27FC236}">
                <a16:creationId xmlns:a16="http://schemas.microsoft.com/office/drawing/2014/main" id="{0760CAE2-440D-4FF8-9002-7498F54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871663"/>
            <a:ext cx="2592388" cy="1470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</p:txBody>
      </p:sp>
      <p:sp>
        <p:nvSpPr>
          <p:cNvPr id="22" name="Text Box 1031">
            <a:extLst>
              <a:ext uri="{FF2B5EF4-FFF2-40B4-BE49-F238E27FC236}">
                <a16:creationId xmlns:a16="http://schemas.microsoft.com/office/drawing/2014/main" id="{A0EBA7C7-DD79-4E1A-9C40-3BD13F6B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1446213"/>
            <a:ext cx="3014662" cy="1700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non      reg      vol     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1      101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5.1683E+02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2      102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3.6593E+03 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0.0088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3      103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9.8674E+03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0.0054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4      104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1.9364E+04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0.0035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5      105   </a:t>
            </a:r>
            <a:r>
              <a:rPr lang="it-IT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3.1935E+04</a:t>
            </a:r>
            <a:r>
              <a:rPr lang="it-IT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0.0021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2427484-D1F8-4D8B-BAB0-4DAEEC5DA57C}"/>
              </a:ext>
            </a:extLst>
          </p:cNvPr>
          <p:cNvSpPr/>
          <p:nvPr/>
        </p:nvSpPr>
        <p:spPr>
          <a:xfrm>
            <a:off x="7748588" y="1928813"/>
            <a:ext cx="628650" cy="109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1">
                <a:extLst>
                  <a:ext uri="{FF2B5EF4-FFF2-40B4-BE49-F238E27FC236}">
                    <a16:creationId xmlns:a16="http://schemas.microsoft.com/office/drawing/2014/main" id="{5F4F359C-8E9D-4E20-A9C9-3EF58E004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635500"/>
                <a:ext cx="9029700" cy="166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ja-JP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Relation between history number and statistical error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ja-JP" sz="2000" dirty="0"/>
                  <a:t>The result become closer to the exact solution by increasing the history number.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ja-JP" sz="2000" dirty="0"/>
                  <a:t>History number increases by 10 times </a:t>
                </a:r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altLang="ja-JP" sz="2000" dirty="0"/>
                  <a:t> statistical error decreases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ja-JP" sz="2000" dirty="0"/>
                  <a:t> times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ja-JP" sz="2000" dirty="0"/>
                  <a:t>The statistical error indicates 1σ (68% of tally results are expected to lie within the range)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29" name="テキスト ボックス 1">
                <a:extLst>
                  <a:ext uri="{FF2B5EF4-FFF2-40B4-BE49-F238E27FC236}">
                    <a16:creationId xmlns:a16="http://schemas.microsoft.com/office/drawing/2014/main" id="{5F4F359C-8E9D-4E20-A9C9-3EF58E00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635500"/>
                <a:ext cx="9029700" cy="1660198"/>
              </a:xfrm>
              <a:prstGeom prst="rect">
                <a:avLst/>
              </a:prstGeom>
              <a:blipFill>
                <a:blip r:embed="rId3"/>
                <a:stretch>
                  <a:fillRect l="-743" t="-1465" b="-54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0">
            <a:extLst>
              <a:ext uri="{FF2B5EF4-FFF2-40B4-BE49-F238E27FC236}">
                <a16:creationId xmlns:a16="http://schemas.microsoft.com/office/drawing/2014/main" id="{5CA12CA4-80D8-44FA-B124-2BCBE29B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357563"/>
            <a:ext cx="320675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600">
                <a:latin typeface="Century Gothic" panose="020B0502020202020204" pitchFamily="34" charset="0"/>
              </a:rPr>
              <a:t>4π(5)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latin typeface="Century Gothic" panose="020B0502020202020204" pitchFamily="34" charset="0"/>
              </a:rPr>
              <a:t>/3=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524</a:t>
            </a:r>
            <a:r>
              <a:rPr lang="en-US" altLang="ja-JP" sz="1600"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latin typeface="Century Gothic" panose="020B0502020202020204" pitchFamily="34" charset="0"/>
              </a:rPr>
              <a:t>4π(10)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latin typeface="Century Gothic" panose="020B0502020202020204" pitchFamily="34" charset="0"/>
              </a:rPr>
              <a:t>/3 - 524=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3665</a:t>
            </a:r>
            <a:r>
              <a:rPr lang="en-US" altLang="ja-JP" sz="1600"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latin typeface="Century Gothic" panose="020B0502020202020204" pitchFamily="34" charset="0"/>
              </a:rPr>
              <a:t>4π(15)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latin typeface="Century Gothic" panose="020B0502020202020204" pitchFamily="34" charset="0"/>
              </a:rPr>
              <a:t>/3 - 4189=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9948</a:t>
            </a:r>
            <a:r>
              <a:rPr lang="en-US" altLang="ja-JP" sz="1600"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latin typeface="Century Gothic" panose="020B0502020202020204" pitchFamily="34" charset="0"/>
              </a:rPr>
              <a:t>4π(20)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latin typeface="Century Gothic" panose="020B0502020202020204" pitchFamily="34" charset="0"/>
              </a:rPr>
              <a:t>/3 - 14137=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19373</a:t>
            </a:r>
            <a:r>
              <a:rPr lang="en-US" altLang="ja-JP" sz="1600"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endParaRPr lang="en-US" altLang="ja-JP" sz="16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600">
                <a:latin typeface="Century Gothic" panose="020B0502020202020204" pitchFamily="34" charset="0"/>
              </a:rPr>
              <a:t>4π(25)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r>
              <a:rPr lang="en-US" altLang="ja-JP" sz="1600">
                <a:latin typeface="Century Gothic" panose="020B0502020202020204" pitchFamily="34" charset="0"/>
              </a:rPr>
              <a:t>/3 - 33510=</a:t>
            </a:r>
            <a:r>
              <a:rPr lang="en-US" altLang="ja-JP" sz="1600">
                <a:solidFill>
                  <a:srgbClr val="FF0000"/>
                </a:solidFill>
                <a:latin typeface="Century Gothic" panose="020B0502020202020204" pitchFamily="34" charset="0"/>
              </a:rPr>
              <a:t>31940</a:t>
            </a:r>
            <a:r>
              <a:rPr lang="en-US" altLang="ja-JP" sz="1600">
                <a:latin typeface="Century Gothic" panose="020B0502020202020204" pitchFamily="34" charset="0"/>
              </a:rPr>
              <a:t> cm</a:t>
            </a:r>
            <a:r>
              <a:rPr lang="en-US" altLang="ja-JP" sz="1600" baseline="30000">
                <a:latin typeface="Century Gothic" panose="020B0502020202020204" pitchFamily="34" charset="0"/>
              </a:rPr>
              <a:t>3</a:t>
            </a:r>
            <a:endParaRPr lang="en-US" altLang="ja-JP" sz="1600">
              <a:latin typeface="Century Gothic" panose="020B0502020202020204" pitchFamily="34" charset="0"/>
            </a:endParaRPr>
          </a:p>
        </p:txBody>
      </p:sp>
      <p:sp>
        <p:nvSpPr>
          <p:cNvPr id="102418" name="正方形/長方形 1">
            <a:extLst>
              <a:ext uri="{FF2B5EF4-FFF2-40B4-BE49-F238E27FC236}">
                <a16:creationId xmlns:a16="http://schemas.microsoft.com/office/drawing/2014/main" id="{13D35717-35C8-4CCA-8882-1642A7CC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5889625"/>
            <a:ext cx="645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The true value does not always lie within the statistical error!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BE0A8B-5860-49C9-A370-B6759CD8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42950"/>
            <a:ext cx="8112125" cy="46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Increase the history number to obtain results with better statistics.</a:t>
            </a:r>
          </a:p>
        </p:txBody>
      </p:sp>
      <p:sp>
        <p:nvSpPr>
          <p:cNvPr id="24" name="Text Box 1030">
            <a:extLst>
              <a:ext uri="{FF2B5EF4-FFF2-40B4-BE49-F238E27FC236}">
                <a16:creationId xmlns:a16="http://schemas.microsoft.com/office/drawing/2014/main" id="{3DD5ED81-19BF-45B2-8042-0AFFCCDD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375" y="3484344"/>
            <a:ext cx="214704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exact solutions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analytic solutions</a:t>
            </a:r>
            <a:r>
              <a:rPr lang="ja-JP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）</a:t>
            </a:r>
            <a:endParaRPr lang="en-US" altLang="ja-JP" sz="18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9" grpId="0"/>
      <p:bldP spid="30" grpId="0" animBg="1"/>
      <p:bldP spid="102418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31">
            <a:extLst>
              <a:ext uri="{FF2B5EF4-FFF2-40B4-BE49-F238E27FC236}">
                <a16:creationId xmlns:a16="http://schemas.microsoft.com/office/drawing/2014/main" id="{50D69149-D484-4C50-A193-BFC58982C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2016125" cy="1657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</a:t>
            </a:r>
            <a:r>
              <a:rPr lang="pt-BR" altLang="ja-JP" sz="1400">
                <a:latin typeface="Tahoma" panose="020B0604030504040204" pitchFamily="34" charset="0"/>
              </a:rPr>
              <a:t>10000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</p:txBody>
      </p:sp>
      <p:sp>
        <p:nvSpPr>
          <p:cNvPr id="103430" name="Text Box 1030">
            <a:extLst>
              <a:ext uri="{FF2B5EF4-FFF2-40B4-BE49-F238E27FC236}">
                <a16:creationId xmlns:a16="http://schemas.microsoft.com/office/drawing/2014/main" id="{AF719EB0-77F1-4C61-B5E7-6E1AE6BB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087438"/>
            <a:ext cx="14017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03431" name="テキスト ボックス 20">
            <a:extLst>
              <a:ext uri="{FF2B5EF4-FFF2-40B4-BE49-F238E27FC236}">
                <a16:creationId xmlns:a16="http://schemas.microsoft.com/office/drawing/2014/main" id="{BDB60966-B401-408C-B8E9-96AC361F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866775"/>
            <a:ext cx="666115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You can obtain the result with better statistics by restart calculation adding a new result to the previous result.</a:t>
            </a:r>
            <a:endParaRPr lang="en-US" altLang="ja-JP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32" name="Picture 19">
            <a:extLst>
              <a:ext uri="{FF2B5EF4-FFF2-40B4-BE49-F238E27FC236}">
                <a16:creationId xmlns:a16="http://schemas.microsoft.com/office/drawing/2014/main" id="{A3B08602-564B-4A8A-9257-DE6D570A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3"/>
          <a:stretch>
            <a:fillRect/>
          </a:stretch>
        </p:blipFill>
        <p:spPr bwMode="auto">
          <a:xfrm>
            <a:off x="2657475" y="2860675"/>
            <a:ext cx="64484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048ACF-99A6-4AF1-A842-7C8777FA1287}"/>
              </a:ext>
            </a:extLst>
          </p:cNvPr>
          <p:cNvSpPr/>
          <p:nvPr/>
        </p:nvSpPr>
        <p:spPr>
          <a:xfrm>
            <a:off x="2771775" y="3297238"/>
            <a:ext cx="5741988" cy="4476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434" name="テキスト ボックス 22">
            <a:extLst>
              <a:ext uri="{FF2B5EF4-FFF2-40B4-BE49-F238E27FC236}">
                <a16:creationId xmlns:a16="http://schemas.microsoft.com/office/drawing/2014/main" id="{65420CBD-1845-4B9F-820A-1578A6BA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573213"/>
            <a:ext cx="6378575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Add istdev=-1, and then execute PHITS in restart calculation mode.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3299D79-EFBE-4697-8ED5-47C418E9E50F}"/>
              </a:ext>
            </a:extLst>
          </p:cNvPr>
          <p:cNvCxnSpPr/>
          <p:nvPr/>
        </p:nvCxnSpPr>
        <p:spPr>
          <a:xfrm flipH="1">
            <a:off x="1527175" y="1943100"/>
            <a:ext cx="1460500" cy="1095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DE1867BC-4201-4D89-8571-F8141F9D2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85725"/>
            <a:ext cx="7920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Restart Calculation mode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43EDEC4-78BA-482C-891B-269E978A485F}"/>
              </a:ext>
            </a:extLst>
          </p:cNvPr>
          <p:cNvCxnSpPr/>
          <p:nvPr/>
        </p:nvCxnSpPr>
        <p:spPr>
          <a:xfrm flipH="1" flipV="1">
            <a:off x="5737225" y="5445125"/>
            <a:ext cx="144463" cy="487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8" name="テキスト ボックス 1">
            <a:extLst>
              <a:ext uri="{FF2B5EF4-FFF2-40B4-BE49-F238E27FC236}">
                <a16:creationId xmlns:a16="http://schemas.microsoft.com/office/drawing/2014/main" id="{E66690FA-CE14-4003-B50E-1F486914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5932488"/>
            <a:ext cx="4221163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Information on each batch is also outputted.</a:t>
            </a:r>
            <a:endParaRPr lang="ja-JP" altLang="en-US" sz="1800"/>
          </a:p>
        </p:txBody>
      </p:sp>
      <p:sp>
        <p:nvSpPr>
          <p:cNvPr id="103439" name="テキスト ボックス 1">
            <a:extLst>
              <a:ext uri="{FF2B5EF4-FFF2-40B4-BE49-F238E27FC236}">
                <a16:creationId xmlns:a16="http://schemas.microsoft.com/office/drawing/2014/main" id="{386F1E95-BD95-4DD5-8E52-FC9CEECBC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133600"/>
            <a:ext cx="5040313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In the restart calculation mode, a message is shown in the console screen.</a:t>
            </a:r>
            <a:endParaRPr lang="ja-JP" altLang="en-US" sz="18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E107DA1-0E6A-4076-BB42-CEB5FDB81C67}"/>
              </a:ext>
            </a:extLst>
          </p:cNvPr>
          <p:cNvCxnSpPr/>
          <p:nvPr/>
        </p:nvCxnSpPr>
        <p:spPr>
          <a:xfrm>
            <a:off x="5554663" y="2779713"/>
            <a:ext cx="0" cy="5175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74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75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FECEC7B-41DD-47CC-B213-5BB85ECADBD5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28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7776" name="Rectangle 1039"/>
          <p:cNvSpPr>
            <a:spLocks noChangeArrowheads="1"/>
          </p:cNvSpPr>
          <p:nvPr/>
        </p:nvSpPr>
        <p:spPr bwMode="auto">
          <a:xfrm>
            <a:off x="387698" y="1196752"/>
            <a:ext cx="8519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00"/>
                </a:solidFill>
              </a:rPr>
              <a:t>Random number used in PHITS is a pseudo-random number</a:t>
            </a:r>
            <a:r>
              <a:rPr lang="ja-JP" altLang="en-US" sz="2400" baseline="30000" dirty="0">
                <a:solidFill>
                  <a:srgbClr val="000000"/>
                </a:solidFill>
              </a:rPr>
              <a:t>*</a:t>
            </a:r>
            <a:r>
              <a:rPr lang="en-US" altLang="ja-JP" sz="2400" dirty="0">
                <a:solidFill>
                  <a:srgbClr val="000000"/>
                </a:solidFill>
              </a:rPr>
              <a:t> with the period of 2</a:t>
            </a:r>
            <a:r>
              <a:rPr lang="en-US" altLang="ja-JP" sz="2400" baseline="30000" dirty="0">
                <a:solidFill>
                  <a:srgbClr val="000000"/>
                </a:solidFill>
              </a:rPr>
              <a:t>64</a:t>
            </a:r>
            <a:r>
              <a:rPr lang="en-US" altLang="ja-JP" sz="2400" dirty="0">
                <a:solidFill>
                  <a:srgbClr val="000000"/>
                </a:solidFill>
              </a:rPr>
              <a:t>-1(~ 10</a:t>
            </a:r>
            <a:r>
              <a:rPr lang="en-US" altLang="ja-JP" sz="2400" baseline="30000" dirty="0">
                <a:solidFill>
                  <a:srgbClr val="000000"/>
                </a:solidFill>
              </a:rPr>
              <a:t>19</a:t>
            </a:r>
            <a:r>
              <a:rPr lang="en-US" altLang="ja-JP" sz="2400" dirty="0">
                <a:solidFill>
                  <a:srgbClr val="000000"/>
                </a:solidFill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00"/>
                </a:solidFill>
              </a:rPr>
              <a:t>Default random seed (</a:t>
            </a:r>
            <a:r>
              <a:rPr lang="en-US" altLang="ja-JP" sz="2400" dirty="0" err="1">
                <a:solidFill>
                  <a:srgbClr val="000000"/>
                </a:solidFill>
              </a:rPr>
              <a:t>rseed</a:t>
            </a:r>
            <a:r>
              <a:rPr lang="en-US" altLang="ja-JP" sz="2400" dirty="0">
                <a:solidFill>
                  <a:srgbClr val="000000"/>
                </a:solidFill>
              </a:rPr>
              <a:t>) is fixed for sustaining the reproducibility of simulation results 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1374745-621D-40E8-A1AF-82B65B19F7FD}"/>
              </a:ext>
            </a:extLst>
          </p:cNvPr>
          <p:cNvSpPr/>
          <p:nvPr/>
        </p:nvSpPr>
        <p:spPr>
          <a:xfrm>
            <a:off x="2320753" y="4985508"/>
            <a:ext cx="5832647" cy="585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EEA4931-F2B2-4A91-A55D-69367DBC5DB6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318638" y="5412315"/>
            <a:ext cx="0" cy="239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93D72B-8B2C-4FE6-BAEA-262481832E97}"/>
              </a:ext>
            </a:extLst>
          </p:cNvPr>
          <p:cNvSpPr/>
          <p:nvPr/>
        </p:nvSpPr>
        <p:spPr>
          <a:xfrm>
            <a:off x="8161721" y="501750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2</a:t>
            </a:r>
            <a:r>
              <a:rPr lang="en-US" altLang="ja-JP" sz="2400" baseline="30000" dirty="0">
                <a:solidFill>
                  <a:srgbClr val="000000"/>
                </a:solidFill>
              </a:rPr>
              <a:t>64</a:t>
            </a:r>
            <a:r>
              <a:rPr lang="en-US" altLang="ja-JP" sz="2400" dirty="0">
                <a:solidFill>
                  <a:srgbClr val="000000"/>
                </a:solidFill>
              </a:rPr>
              <a:t>-1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670FCD-36A3-4C9D-A453-B18B1F9C8EE2}"/>
              </a:ext>
            </a:extLst>
          </p:cNvPr>
          <p:cNvSpPr txBox="1"/>
          <p:nvPr/>
        </p:nvSpPr>
        <p:spPr>
          <a:xfrm>
            <a:off x="2030476" y="56519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Start</a:t>
            </a:r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9F24F53-0A2D-4DC6-99B9-188CF94385DC}"/>
              </a:ext>
            </a:extLst>
          </p:cNvPr>
          <p:cNvGrpSpPr/>
          <p:nvPr/>
        </p:nvGrpSpPr>
        <p:grpSpPr>
          <a:xfrm>
            <a:off x="2329074" y="5157045"/>
            <a:ext cx="1521109" cy="863245"/>
            <a:chOff x="1240270" y="4611767"/>
            <a:chExt cx="1521109" cy="863245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CFC34533-3144-4A1B-B429-3524D8996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207" y="4861586"/>
              <a:ext cx="0" cy="287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E3DA096-660B-4977-A112-58F7853DAB66}"/>
                </a:ext>
              </a:extLst>
            </p:cNvPr>
            <p:cNvSpPr/>
            <p:nvPr/>
          </p:nvSpPr>
          <p:spPr>
            <a:xfrm>
              <a:off x="1240270" y="4611767"/>
              <a:ext cx="1224135" cy="24621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9E1A49E-D2DD-4577-99B1-65141BC588A2}"/>
                </a:ext>
              </a:extLst>
            </p:cNvPr>
            <p:cNvSpPr txBox="1"/>
            <p:nvPr/>
          </p:nvSpPr>
          <p:spPr>
            <a:xfrm>
              <a:off x="2153520" y="510568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Stop</a:t>
              </a:r>
              <a:endParaRPr kumimoji="1" lang="ja-JP" altLang="en-US" dirty="0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F2EBD06-9AA8-43BC-A87E-899E46366104}"/>
              </a:ext>
            </a:extLst>
          </p:cNvPr>
          <p:cNvGrpSpPr/>
          <p:nvPr/>
        </p:nvGrpSpPr>
        <p:grpSpPr>
          <a:xfrm>
            <a:off x="3580410" y="5157045"/>
            <a:ext cx="1528248" cy="863245"/>
            <a:chOff x="1240270" y="4611767"/>
            <a:chExt cx="1528248" cy="863245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832918F-ABC0-4107-829F-B4A89A4E4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207" y="4861586"/>
              <a:ext cx="0" cy="287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C7F0D73F-1B21-4B13-B906-707A32A1F619}"/>
                </a:ext>
              </a:extLst>
            </p:cNvPr>
            <p:cNvSpPr/>
            <p:nvPr/>
          </p:nvSpPr>
          <p:spPr>
            <a:xfrm>
              <a:off x="1240270" y="4611767"/>
              <a:ext cx="1224135" cy="24621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A34CB185-061F-4A63-A3BC-B23766758967}"/>
                </a:ext>
              </a:extLst>
            </p:cNvPr>
            <p:cNvSpPr txBox="1"/>
            <p:nvPr/>
          </p:nvSpPr>
          <p:spPr>
            <a:xfrm>
              <a:off x="2160659" y="510568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Stop</a:t>
              </a:r>
              <a:endParaRPr kumimoji="1" lang="ja-JP" altLang="en-US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88A0984-E2A9-4C97-A18F-B802F44C2631}"/>
              </a:ext>
            </a:extLst>
          </p:cNvPr>
          <p:cNvGrpSpPr/>
          <p:nvPr/>
        </p:nvGrpSpPr>
        <p:grpSpPr>
          <a:xfrm>
            <a:off x="4816248" y="5157045"/>
            <a:ext cx="1509966" cy="863245"/>
            <a:chOff x="1240270" y="4611767"/>
            <a:chExt cx="1509966" cy="863245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A0D32BD0-62E3-4718-A034-6FE01B88D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207" y="4861586"/>
              <a:ext cx="0" cy="287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6551C90E-0E5E-4FDE-8601-C1F1A3B0D405}"/>
                </a:ext>
              </a:extLst>
            </p:cNvPr>
            <p:cNvSpPr/>
            <p:nvPr/>
          </p:nvSpPr>
          <p:spPr>
            <a:xfrm>
              <a:off x="1240270" y="4611767"/>
              <a:ext cx="1224135" cy="24621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17306B8D-0577-48F8-80F4-4FD0F6D41E43}"/>
                </a:ext>
              </a:extLst>
            </p:cNvPr>
            <p:cNvSpPr txBox="1"/>
            <p:nvPr/>
          </p:nvSpPr>
          <p:spPr>
            <a:xfrm>
              <a:off x="2142377" y="510568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Stop</a:t>
              </a:r>
              <a:endParaRPr kumimoji="1" lang="ja-JP" altLang="en-US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4DD3642-E4F8-4CEA-93BC-649FC5CF0BE3}"/>
              </a:ext>
            </a:extLst>
          </p:cNvPr>
          <p:cNvSpPr txBox="1"/>
          <p:nvPr/>
        </p:nvSpPr>
        <p:spPr>
          <a:xfrm>
            <a:off x="39250" y="5078905"/>
            <a:ext cx="2244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Restart simulation</a:t>
            </a:r>
            <a:endParaRPr kumimoji="1" lang="ja-JP" altLang="en-US" sz="2200" dirty="0"/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61FF4424-697C-4D6E-9C6A-75E84F5C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9761"/>
            <a:ext cx="7920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Random Number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8" name="表 67">
            <a:extLst>
              <a:ext uri="{FF2B5EF4-FFF2-40B4-BE49-F238E27FC236}">
                <a16:creationId xmlns:a16="http://schemas.microsoft.com/office/drawing/2014/main" id="{D20D8858-9B20-430F-A8AC-C32A2BFD9D60}"/>
              </a:ext>
            </a:extLst>
          </p:cNvPr>
          <p:cNvGraphicFramePr>
            <a:graphicFrameLocks noGrp="1"/>
          </p:cNvGraphicFramePr>
          <p:nvPr/>
        </p:nvGraphicFramePr>
        <p:xfrm>
          <a:off x="649565" y="3423956"/>
          <a:ext cx="7937260" cy="10131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2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1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/>
                        <a:t>rseed</a:t>
                      </a:r>
                      <a:endParaRPr kumimoji="1" lang="ja-JP" altLang="en-US" sz="2000" b="0" dirty="0"/>
                    </a:p>
                  </a:txBody>
                  <a:tcPr marL="91427" marR="91427" marT="45766" marB="4576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(D=0)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err="1"/>
                        <a:t>rseed</a:t>
                      </a:r>
                      <a:r>
                        <a:rPr kumimoji="1" lang="en-US" altLang="ja-JP" sz="2000" b="0" dirty="0"/>
                        <a:t> =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err="1"/>
                        <a:t>rseed</a:t>
                      </a:r>
                      <a:r>
                        <a:rPr kumimoji="1" lang="en-US" altLang="ja-JP" sz="2000" b="0" dirty="0"/>
                        <a:t> /= 0</a:t>
                      </a:r>
                    </a:p>
                  </a:txBody>
                  <a:tcPr marL="91427" marR="91427" marT="45766" marB="457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 number control option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random seed =</a:t>
                      </a:r>
                      <a:r>
                        <a:rPr kumimoji="1" lang="en-US" altLang="ja-JP" sz="2000" b="0" dirty="0"/>
                        <a:t>6.647299061401E+12(default)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Use </a:t>
                      </a:r>
                      <a:r>
                        <a:rPr kumimoji="1" lang="en-US" altLang="ja-JP" sz="2000" b="0" dirty="0" err="1"/>
                        <a:t>rseed</a:t>
                      </a:r>
                      <a:r>
                        <a:rPr kumimoji="1" lang="en-US" altLang="ja-JP" sz="2000" b="0" dirty="0"/>
                        <a:t> as initial random seed</a:t>
                      </a:r>
                    </a:p>
                  </a:txBody>
                  <a:tcPr marL="91427" marR="91427" marT="45766" marB="457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76A056F-1807-4A94-949A-5FEF50899B4F}"/>
              </a:ext>
            </a:extLst>
          </p:cNvPr>
          <p:cNvSpPr txBox="1"/>
          <p:nvPr/>
        </p:nvSpPr>
        <p:spPr>
          <a:xfrm>
            <a:off x="2941141" y="6396359"/>
            <a:ext cx="3765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aseline="30000" dirty="0"/>
              <a:t>*</a:t>
            </a:r>
            <a:r>
              <a:rPr kumimoji="1" lang="en-US" altLang="ja-JP" sz="2200" dirty="0"/>
              <a:t>Based on xorshift64 algorithm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272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テキスト ボックス 6">
            <a:extLst>
              <a:ext uri="{FF2B5EF4-FFF2-40B4-BE49-F238E27FC236}">
                <a16:creationId xmlns:a16="http://schemas.microsoft.com/office/drawing/2014/main" id="{01F5A684-1A38-49A9-BBEC-5524080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3711575"/>
            <a:ext cx="7108825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440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&lt;--- Number of remaining batches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bat[     560] </a:t>
            </a:r>
            <a:r>
              <a:rPr lang="en-US" altLang="ja-JP" sz="1800" dirty="0" err="1">
                <a:latin typeface="Tahoma" panose="020B0604030504040204" pitchFamily="34" charset="0"/>
                <a:cs typeface="Tahoma" panose="020B0604030504040204" pitchFamily="34" charset="0"/>
              </a:rPr>
              <a:t>ncas</a:t>
            </a: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=            560. : </a:t>
            </a:r>
            <a:r>
              <a:rPr lang="en-US" altLang="ja-JP" sz="1800" dirty="0" err="1">
                <a:latin typeface="Tahoma" panose="020B0604030504040204" pitchFamily="34" charset="0"/>
                <a:cs typeface="Tahoma" panose="020B0604030504040204" pitchFamily="34" charset="0"/>
              </a:rPr>
              <a:t>rijk</a:t>
            </a: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   = 151264979546685.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      low neutron =              0. : </a:t>
            </a:r>
            <a:r>
              <a:rPr lang="en-US" altLang="ja-JP" sz="1800" dirty="0" err="1">
                <a:latin typeface="Tahoma" panose="020B0604030504040204" pitchFamily="34" charset="0"/>
                <a:cs typeface="Tahoma" panose="020B0604030504040204" pitchFamily="34" charset="0"/>
              </a:rPr>
              <a:t>ncall</a:t>
            </a: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/s =  4.000000000E+00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ja-JP" sz="1800" dirty="0" err="1">
                <a:latin typeface="Tahoma" panose="020B0604030504040204" pitchFamily="34" charset="0"/>
                <a:cs typeface="Tahoma" panose="020B0604030504040204" pitchFamily="34" charset="0"/>
              </a:rPr>
              <a:t>cpu</a:t>
            </a: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time =   0.288 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date = 2018-05-02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cs typeface="Tahoma" panose="020B0604030504040204" pitchFamily="34" charset="0"/>
              </a:rPr>
              <a:t> time = 15h 08m 25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BF7532F-E8F2-4DCD-A1D9-1784E18653FE}"/>
              </a:ext>
            </a:extLst>
          </p:cNvPr>
          <p:cNvCxnSpPr/>
          <p:nvPr/>
        </p:nvCxnSpPr>
        <p:spPr>
          <a:xfrm>
            <a:off x="987425" y="4073525"/>
            <a:ext cx="6322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9" name="テキスト ボックス 22">
            <a:extLst>
              <a:ext uri="{FF2B5EF4-FFF2-40B4-BE49-F238E27FC236}">
                <a16:creationId xmlns:a16="http://schemas.microsoft.com/office/drawing/2014/main" id="{8BA95D20-83C7-4159-8D96-BD16B1FE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518" y="3429000"/>
            <a:ext cx="4377977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cs typeface="Arial" charset="0"/>
              </a:rPr>
              <a:t>The value at the first line is the remaining batch number. </a:t>
            </a:r>
            <a:r>
              <a:rPr lang="en-US" altLang="ja-JP" sz="1800" dirty="0">
                <a:cs typeface="Arial" charset="0"/>
              </a:rPr>
              <a:t>You can reduce it b</a:t>
            </a:r>
            <a:r>
              <a:rPr lang="en-US" altLang="ja-JP" sz="1800" dirty="0">
                <a:latin typeface="+mn-lt"/>
                <a:cs typeface="Arial" charset="0"/>
              </a:rPr>
              <a:t>y changing the value and saving </a:t>
            </a:r>
            <a:r>
              <a:rPr lang="en-US" altLang="ja-JP" sz="1800" dirty="0" err="1">
                <a:latin typeface="+mn-lt"/>
                <a:cs typeface="Arial" charset="0"/>
              </a:rPr>
              <a:t>batch.out</a:t>
            </a:r>
            <a:r>
              <a:rPr lang="en-US" altLang="ja-JP" sz="1800" dirty="0">
                <a:latin typeface="+mn-lt"/>
                <a:cs typeface="Arial" charset="0"/>
              </a:rPr>
              <a:t>. For example, changing the value to “0</a:t>
            </a:r>
            <a:r>
              <a:rPr lang="en-US" altLang="ja-JP" sz="1800">
                <a:latin typeface="+mn-lt"/>
                <a:cs typeface="Arial" charset="0"/>
              </a:rPr>
              <a:t>” will terminate </a:t>
            </a:r>
            <a:r>
              <a:rPr lang="en-US" altLang="ja-JP" sz="1800" dirty="0">
                <a:latin typeface="+mn-lt"/>
                <a:cs typeface="Arial" charset="0"/>
              </a:rPr>
              <a:t>the PHITS execution when the simulation of current batch is finished </a:t>
            </a:r>
            <a:endParaRPr lang="ja-JP" altLang="en-US" sz="1800" dirty="0">
              <a:latin typeface="+mn-lt"/>
              <a:cs typeface="Arial" charset="0"/>
            </a:endParaRPr>
          </a:p>
        </p:txBody>
      </p:sp>
      <p:sp>
        <p:nvSpPr>
          <p:cNvPr id="104456" name="Text Box 1030">
            <a:extLst>
              <a:ext uri="{FF2B5EF4-FFF2-40B4-BE49-F238E27FC236}">
                <a16:creationId xmlns:a16="http://schemas.microsoft.com/office/drawing/2014/main" id="{4E928B3B-6F7B-494C-B013-87C75ADF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3343275"/>
            <a:ext cx="1146175" cy="3698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batch.out</a:t>
            </a:r>
            <a:endParaRPr lang="en-US" altLang="ja-JP" sz="18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1625" name="Rectangle 2">
            <a:extLst>
              <a:ext uri="{FF2B5EF4-FFF2-40B4-BE49-F238E27FC236}">
                <a16:creationId xmlns:a16="http://schemas.microsoft.com/office/drawing/2014/main" id="{9B1EEC8E-6FB9-4899-BF08-74379F64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2540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chemeClr val="tx2"/>
                </a:solidFill>
                <a:latin typeface="+mn-lt"/>
                <a:cs typeface="Arial" charset="0"/>
              </a:rPr>
              <a:t>Terminate PHITS simulation by </a:t>
            </a:r>
            <a:r>
              <a:rPr lang="en-US" altLang="ja-JP" sz="4000" dirty="0" err="1">
                <a:solidFill>
                  <a:schemeClr val="tx2"/>
                </a:solidFill>
                <a:latin typeface="+mn-lt"/>
                <a:cs typeface="Arial" charset="0"/>
              </a:rPr>
              <a:t>batch.out</a:t>
            </a:r>
            <a:endParaRPr lang="ja-JP" altLang="en-US" sz="40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04458" name="AutoShape 2">
            <a:extLst>
              <a:ext uri="{FF2B5EF4-FFF2-40B4-BE49-F238E27FC236}">
                <a16:creationId xmlns:a16="http://schemas.microsoft.com/office/drawing/2014/main" id="{DB3A0633-09CF-49D7-BED2-7D2BADB3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885825"/>
            <a:ext cx="8324850" cy="2325688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1627" name="Rectangle 8">
            <a:extLst>
              <a:ext uri="{FF2B5EF4-FFF2-40B4-BE49-F238E27FC236}">
                <a16:creationId xmlns:a16="http://schemas.microsoft.com/office/drawing/2014/main" id="{B709B35D-1E5C-4AB1-B52A-62E0218D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958850"/>
            <a:ext cx="84693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lt"/>
                <a:cs typeface="Arial" charset="0"/>
              </a:rPr>
              <a:t>“Batch” is a set of source particles to be simulated in a single program run 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lt"/>
                <a:cs typeface="Arial" charset="0"/>
              </a:rPr>
              <a:t>When the simulation of one batch is finished</a:t>
            </a:r>
          </a:p>
        </p:txBody>
      </p:sp>
      <p:sp>
        <p:nvSpPr>
          <p:cNvPr id="111628" name="テキスト ボックス 2">
            <a:extLst>
              <a:ext uri="{FF2B5EF4-FFF2-40B4-BE49-F238E27FC236}">
                <a16:creationId xmlns:a16="http://schemas.microsoft.com/office/drawing/2014/main" id="{B1EDB198-946C-4878-A08F-7EB1DF1A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133600"/>
            <a:ext cx="7993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000" dirty="0">
                <a:latin typeface="+mn-lt"/>
                <a:cs typeface="Arial" charset="0"/>
              </a:rPr>
              <a:t>PHITS updates the tally outputs, and the code is still running for the next batch. Plots (*.eps) are also updated if you set “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  <a:cs typeface="Arial" charset="0"/>
              </a:rPr>
              <a:t>itall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=1</a:t>
            </a:r>
            <a:r>
              <a:rPr lang="en-US" altLang="ja-JP" sz="2000" dirty="0">
                <a:latin typeface="+mn-lt"/>
                <a:cs typeface="Arial" charset="0"/>
              </a:rPr>
              <a:t>” in [parameters]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000" dirty="0">
                <a:latin typeface="+mn-lt"/>
                <a:cs typeface="Arial" charset="0"/>
              </a:rPr>
              <a:t>You can terminate the job manually by editing “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  <a:cs typeface="Arial" charset="0"/>
              </a:rPr>
              <a:t>batch.out</a:t>
            </a:r>
            <a:r>
              <a:rPr lang="en-US" altLang="ja-JP" sz="2000" dirty="0">
                <a:latin typeface="+mn-lt"/>
                <a:cs typeface="Arial" charset="0"/>
              </a:rPr>
              <a:t>” file</a:t>
            </a:r>
            <a:endParaRPr lang="ja-JP" altLang="en-US" sz="2000" dirty="0">
              <a:latin typeface="+mn-lt"/>
              <a:cs typeface="Arial" charset="0"/>
            </a:endParaRPr>
          </a:p>
        </p:txBody>
      </p:sp>
      <p:sp>
        <p:nvSpPr>
          <p:cNvPr id="104461" name="Text Box 6">
            <a:extLst>
              <a:ext uri="{FF2B5EF4-FFF2-40B4-BE49-F238E27FC236}">
                <a16:creationId xmlns:a16="http://schemas.microsoft.com/office/drawing/2014/main" id="{3A97ABC0-9282-4252-B61A-2857B204D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History Number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2929F25-72E5-4E3A-AFE8-1CE944A3A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0"/>
            <a:ext cx="7145337" cy="896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Goal of This Lecture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CE5986A7-87E7-4F37-9439-D53CB6C0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Purpose</a:t>
            </a:r>
          </a:p>
        </p:txBody>
      </p:sp>
      <p:sp>
        <p:nvSpPr>
          <p:cNvPr id="79881" name="テキスト ボックス 2">
            <a:extLst>
              <a:ext uri="{FF2B5EF4-FFF2-40B4-BE49-F238E27FC236}">
                <a16:creationId xmlns:a16="http://schemas.microsoft.com/office/drawing/2014/main" id="{352C7545-37BB-4782-8544-0B1687B0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683125"/>
            <a:ext cx="3502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Proton (up) and neutron (down) fluences calculated by default settings in the homework</a:t>
            </a:r>
            <a:endParaRPr lang="ja-JP" altLang="en-US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81A78415-538B-4759-A88C-A441D2D9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5614988"/>
            <a:ext cx="394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>
                <a:solidFill>
                  <a:srgbClr val="0000CC"/>
                </a:solidFill>
                <a:latin typeface="+mn-lt"/>
                <a:ea typeface="+mj-ea"/>
              </a:rPr>
              <a:t>You can obtain such results at the end of this lecture</a:t>
            </a:r>
          </a:p>
        </p:txBody>
      </p:sp>
      <p:sp>
        <p:nvSpPr>
          <p:cNvPr id="79886" name="テキスト ボックス 2">
            <a:extLst>
              <a:ext uri="{FF2B5EF4-FFF2-40B4-BE49-F238E27FC236}">
                <a16:creationId xmlns:a16="http://schemas.microsoft.com/office/drawing/2014/main" id="{BC9B802D-21C1-4312-B397-EC0FE05CD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713288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Proton (up) and neutron (down) fluences calculated by appropriate settings in the homework</a:t>
            </a:r>
            <a:endParaRPr lang="ja-JP" altLang="en-US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7594" name="Picture 13">
            <a:extLst>
              <a:ext uri="{FF2B5EF4-FFF2-40B4-BE49-F238E27FC236}">
                <a16:creationId xmlns:a16="http://schemas.microsoft.com/office/drawing/2014/main" id="{8A5661DC-485C-45DE-BEB3-50865545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73150"/>
            <a:ext cx="41179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4">
            <a:extLst>
              <a:ext uri="{FF2B5EF4-FFF2-40B4-BE49-F238E27FC236}">
                <a16:creationId xmlns:a16="http://schemas.microsoft.com/office/drawing/2014/main" id="{36214547-F387-48CE-AC4E-11FA0A1D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8588"/>
            <a:ext cx="41195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>
            <a:extLst>
              <a:ext uri="{FF2B5EF4-FFF2-40B4-BE49-F238E27FC236}">
                <a16:creationId xmlns:a16="http://schemas.microsoft.com/office/drawing/2014/main" id="{A80CDA71-9E1B-4C6F-8E3F-CA85344C8F9D}"/>
              </a:ext>
            </a:extLst>
          </p:cNvPr>
          <p:cNvSpPr/>
          <p:nvPr/>
        </p:nvSpPr>
        <p:spPr>
          <a:xfrm>
            <a:off x="4300538" y="2349500"/>
            <a:ext cx="617537" cy="7921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7597" name="図 3">
            <a:extLst>
              <a:ext uri="{FF2B5EF4-FFF2-40B4-BE49-F238E27FC236}">
                <a16:creationId xmlns:a16="http://schemas.microsoft.com/office/drawing/2014/main" id="{DC720F01-D0B4-4A51-BA2F-8E2C135BF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111250"/>
            <a:ext cx="3973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図 4">
            <a:extLst>
              <a:ext uri="{FF2B5EF4-FFF2-40B4-BE49-F238E27FC236}">
                <a16:creationId xmlns:a16="http://schemas.microsoft.com/office/drawing/2014/main" id="{8B32CE31-DBB4-4925-91EB-AADA680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716213"/>
            <a:ext cx="39719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1030">
            <a:extLst>
              <a:ext uri="{FF2B5EF4-FFF2-40B4-BE49-F238E27FC236}">
                <a16:creationId xmlns:a16="http://schemas.microsoft.com/office/drawing/2014/main" id="{B31B3E9B-79F2-4F7D-9883-27A7FB15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306513"/>
            <a:ext cx="1401763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05478" name="テキスト ボックス 22">
            <a:extLst>
              <a:ext uri="{FF2B5EF4-FFF2-40B4-BE49-F238E27FC236}">
                <a16:creationId xmlns:a16="http://schemas.microsoft.com/office/drawing/2014/main" id="{906981DC-0860-45BC-B0FF-B50AA2D5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536700"/>
            <a:ext cx="5237163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Comment out the line of </a:t>
            </a:r>
            <a:r>
              <a:rPr lang="en-US" altLang="ja-JP" sz="2000" dirty="0" err="1">
                <a:solidFill>
                  <a:srgbClr val="000000"/>
                </a:solidFill>
              </a:rPr>
              <a:t>istdev</a:t>
            </a:r>
            <a:r>
              <a:rPr lang="en-US" altLang="ja-JP" sz="2000" dirty="0">
                <a:solidFill>
                  <a:srgbClr val="000000"/>
                </a:solidFill>
              </a:rPr>
              <a:t> by marking $. (Do not use restart calculation mode)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Increase </a:t>
            </a:r>
            <a:r>
              <a:rPr lang="en-US" altLang="ja-JP" sz="2000" dirty="0" err="1">
                <a:solidFill>
                  <a:srgbClr val="000000"/>
                </a:solidFill>
              </a:rPr>
              <a:t>maxbch</a:t>
            </a:r>
            <a:r>
              <a:rPr lang="en-US" altLang="ja-JP" sz="2000" dirty="0">
                <a:solidFill>
                  <a:srgbClr val="000000"/>
                </a:solidFill>
              </a:rPr>
              <a:t> to 100 to execute a long calculation.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Check the intermediate result.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Terminate the job by “</a:t>
            </a:r>
            <a:r>
              <a:rPr lang="en-US" altLang="ja-JP" sz="2000" dirty="0" err="1">
                <a:solidFill>
                  <a:srgbClr val="000000"/>
                </a:solidFill>
              </a:rPr>
              <a:t>batch.out</a:t>
            </a:r>
            <a:r>
              <a:rPr lang="en-US" altLang="ja-JP" sz="2000" dirty="0">
                <a:solidFill>
                  <a:srgbClr val="000000"/>
                </a:solidFill>
              </a:rPr>
              <a:t>”.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450E6A8-0B6A-4E23-A32C-292A994A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4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BCF23E-FB92-4254-80D9-2AD51CD5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735013"/>
            <a:ext cx="4392613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Terminate the job by “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batch.out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sp>
        <p:nvSpPr>
          <p:cNvPr id="105481" name="Text Box 1031">
            <a:extLst>
              <a:ext uri="{FF2B5EF4-FFF2-40B4-BE49-F238E27FC236}">
                <a16:creationId xmlns:a16="http://schemas.microsoft.com/office/drawing/2014/main" id="{0A58BF8D-F67A-4E6A-97D0-A0B1DCE6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2212975" cy="223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maxcas = 10000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maxbch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file(1)  = c:/phits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99B5616-115C-48B2-B611-156E864E9CA1}"/>
              </a:ext>
            </a:extLst>
          </p:cNvPr>
          <p:cNvCxnSpPr/>
          <p:nvPr/>
        </p:nvCxnSpPr>
        <p:spPr>
          <a:xfrm>
            <a:off x="611560" y="3140968"/>
            <a:ext cx="1282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04BA9B5-2C09-49A8-87F7-9DF374EC63D1}"/>
              </a:ext>
            </a:extLst>
          </p:cNvPr>
          <p:cNvCxnSpPr/>
          <p:nvPr/>
        </p:nvCxnSpPr>
        <p:spPr>
          <a:xfrm>
            <a:off x="539552" y="3861048"/>
            <a:ext cx="10588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DFC8B9EC-B136-4762-951C-B447F8F8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08400"/>
            <a:ext cx="58181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C15A40-5A50-4DA0-AC3B-133FDF32E3A6}"/>
              </a:ext>
            </a:extLst>
          </p:cNvPr>
          <p:cNvSpPr/>
          <p:nvPr/>
        </p:nvSpPr>
        <p:spPr>
          <a:xfrm>
            <a:off x="2886075" y="5141913"/>
            <a:ext cx="3073400" cy="4476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3FEE33-36BA-4043-86D9-F725A247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630863"/>
            <a:ext cx="404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</a:rPr>
              <a:t>This job was terminated by batch.out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031">
            <a:extLst>
              <a:ext uri="{FF2B5EF4-FFF2-40B4-BE49-F238E27FC236}">
                <a16:creationId xmlns:a16="http://schemas.microsoft.com/office/drawing/2014/main" id="{F00170C4-5D41-4914-B63D-C3ADA53E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976438"/>
            <a:ext cx="2787650" cy="4044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icntl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maxcas = 10000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maxbch = 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V o l u m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mesh =  reg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reg = 101 102 103 104 105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file = volume.out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s-type =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x0 = -c1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x1 =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y0 =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y1 =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z0 =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 z1 =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stdcut = 0.01</a:t>
            </a:r>
          </a:p>
        </p:txBody>
      </p:sp>
      <p:sp>
        <p:nvSpPr>
          <p:cNvPr id="106502" name="Text Box 1030">
            <a:extLst>
              <a:ext uri="{FF2B5EF4-FFF2-40B4-BE49-F238E27FC236}">
                <a16:creationId xmlns:a16="http://schemas.microsoft.com/office/drawing/2014/main" id="{72777E2C-724E-46C7-9FFD-6E777A30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44613"/>
            <a:ext cx="14017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18791" name="テキスト ボックス 22">
            <a:extLst>
              <a:ext uri="{FF2B5EF4-FFF2-40B4-BE49-F238E27FC236}">
                <a16:creationId xmlns:a16="http://schemas.microsoft.com/office/drawing/2014/main" id="{30EDF128-6F10-4158-8CF3-B0D3EA888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19288"/>
            <a:ext cx="5380038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St</a:t>
            </a:r>
            <a:r>
              <a:rPr lang="en-US" altLang="ja-JP" sz="2000" dirty="0">
                <a:solidFill>
                  <a:srgbClr val="000000"/>
                </a:solidFill>
              </a:rPr>
              <a:t>andard </a:t>
            </a:r>
            <a:r>
              <a:rPr lang="en-US" altLang="ja-JP" sz="2000" dirty="0">
                <a:solidFill>
                  <a:srgbClr val="FF0000"/>
                </a:solidFill>
              </a:rPr>
              <a:t>D</a:t>
            </a:r>
            <a:r>
              <a:rPr lang="en-US" altLang="ja-JP" sz="2000" dirty="0">
                <a:solidFill>
                  <a:srgbClr val="000000"/>
                </a:solidFill>
              </a:rPr>
              <a:t>eviation </a:t>
            </a:r>
            <a:r>
              <a:rPr lang="en-US" altLang="ja-JP" sz="2000" dirty="0">
                <a:solidFill>
                  <a:srgbClr val="FF0000"/>
                </a:solidFill>
              </a:rPr>
              <a:t>Cut</a:t>
            </a:r>
            <a:r>
              <a:rPr lang="en-US" altLang="ja-JP" sz="2000" dirty="0">
                <a:solidFill>
                  <a:srgbClr val="000000"/>
                </a:solidFill>
              </a:rPr>
              <a:t>-off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Terminate the job when the statistical errors of all tally results reach the </a:t>
            </a:r>
            <a:r>
              <a:rPr lang="en-US" altLang="ja-JP" sz="2000" dirty="0" err="1">
                <a:solidFill>
                  <a:srgbClr val="000000"/>
                </a:solidFill>
              </a:rPr>
              <a:t>stdcut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You can specify “</a:t>
            </a:r>
            <a:r>
              <a:rPr lang="en-US" altLang="ja-JP" sz="2000" dirty="0" err="1">
                <a:solidFill>
                  <a:srgbClr val="000000"/>
                </a:solidFill>
              </a:rPr>
              <a:t>stdcut</a:t>
            </a:r>
            <a:r>
              <a:rPr lang="en-US" altLang="ja-JP" sz="2000" dirty="0">
                <a:solidFill>
                  <a:srgbClr val="000000"/>
                </a:solidFill>
              </a:rPr>
              <a:t>” in each tally</a:t>
            </a:r>
          </a:p>
          <a:p>
            <a:pPr marL="230188" indent="-230188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  (The job is terminated only when all </a:t>
            </a:r>
            <a:r>
              <a:rPr lang="en-US" altLang="ja-JP" sz="2000" dirty="0" err="1">
                <a:solidFill>
                  <a:srgbClr val="000000"/>
                </a:solidFill>
              </a:rPr>
              <a:t>stdcut</a:t>
            </a:r>
            <a:r>
              <a:rPr lang="en-US" altLang="ja-JP" sz="2000" dirty="0">
                <a:solidFill>
                  <a:srgbClr val="000000"/>
                </a:solidFill>
              </a:rPr>
              <a:t> conditions are satisfied)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1839878-0FEA-403A-8860-52AB226E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Exercise 5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2BC7137-4AEE-4AEE-8CFF-F7951FC0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04850"/>
            <a:ext cx="3868737" cy="46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Terminate the job by “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stdcut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D98F256-E4B2-479B-BB9A-987B4A6CB241}"/>
              </a:ext>
            </a:extLst>
          </p:cNvPr>
          <p:cNvCxnSpPr/>
          <p:nvPr/>
        </p:nvCxnSpPr>
        <p:spPr>
          <a:xfrm>
            <a:off x="683568" y="5735638"/>
            <a:ext cx="10588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59F7B4-91EA-4086-9B3B-433B6DE369F2}"/>
              </a:ext>
            </a:extLst>
          </p:cNvPr>
          <p:cNvSpPr/>
          <p:nvPr/>
        </p:nvSpPr>
        <p:spPr>
          <a:xfrm>
            <a:off x="3284538" y="1470025"/>
            <a:ext cx="38052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chemeClr val="accent2"/>
                </a:solidFill>
                <a:latin typeface="+mj-ea"/>
                <a:ea typeface="+mj-ea"/>
              </a:rPr>
              <a:t>What does “</a:t>
            </a:r>
            <a:r>
              <a:rPr lang="en-US" altLang="ja-JP" sz="2400" dirty="0" err="1">
                <a:solidFill>
                  <a:schemeClr val="accent2"/>
                </a:solidFill>
                <a:latin typeface="+mj-ea"/>
                <a:ea typeface="+mj-ea"/>
              </a:rPr>
              <a:t>stdcut</a:t>
            </a:r>
            <a:r>
              <a:rPr lang="en-US" altLang="ja-JP" sz="2400" dirty="0">
                <a:solidFill>
                  <a:schemeClr val="accent2"/>
                </a:solidFill>
                <a:latin typeface="+mj-ea"/>
                <a:ea typeface="+mj-ea"/>
              </a:rPr>
              <a:t>” means?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158AFB-77AE-45D3-B8AE-958D2440D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540250"/>
            <a:ext cx="56927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1AAC38-9B5B-4DAD-B4BB-43C21CFD6FA1}"/>
              </a:ext>
            </a:extLst>
          </p:cNvPr>
          <p:cNvSpPr/>
          <p:nvPr/>
        </p:nvSpPr>
        <p:spPr>
          <a:xfrm>
            <a:off x="3273425" y="5287963"/>
            <a:ext cx="2871788" cy="4476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39D3C5-406E-4B11-B491-B904104F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843588"/>
            <a:ext cx="353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</a:rPr>
              <a:t>This job is terminated by stdcut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テキスト ボックス 22">
            <a:extLst>
              <a:ext uri="{FF2B5EF4-FFF2-40B4-BE49-F238E27FC236}">
                <a16:creationId xmlns:a16="http://schemas.microsoft.com/office/drawing/2014/main" id="{A7F30C82-604B-413F-BB55-D9819CC8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816175"/>
            <a:ext cx="87995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Both shared-memory (</a:t>
            </a:r>
            <a:r>
              <a:rPr lang="en-US" altLang="ja-JP" sz="2000" dirty="0" err="1">
                <a:solidFill>
                  <a:srgbClr val="000000"/>
                </a:solidFill>
              </a:rPr>
              <a:t>OpenMP</a:t>
            </a:r>
            <a:r>
              <a:rPr lang="en-US" altLang="ja-JP" sz="2000" dirty="0">
                <a:solidFill>
                  <a:srgbClr val="000000"/>
                </a:solidFill>
              </a:rPr>
              <a:t>) and distributed-memory (MPI) parallelization are available in PHITS.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Installation of MPI protocol is necessary for using MPI version</a:t>
            </a:r>
            <a:r>
              <a:rPr lang="ja-JP" altLang="en-US" sz="2000" dirty="0">
                <a:solidFill>
                  <a:srgbClr val="000000"/>
                </a:solidFill>
              </a:rPr>
              <a:t>*</a:t>
            </a:r>
            <a:r>
              <a:rPr lang="en-US" altLang="ja-JP" sz="2000" dirty="0">
                <a:solidFill>
                  <a:srgbClr val="000000"/>
                </a:solidFill>
              </a:rPr>
              <a:t>, while no additional software installation is required for using the </a:t>
            </a:r>
            <a:r>
              <a:rPr lang="en-US" altLang="ja-JP" sz="2000" dirty="0" err="1">
                <a:solidFill>
                  <a:srgbClr val="000000"/>
                </a:solidFill>
              </a:rPr>
              <a:t>OpenMP</a:t>
            </a:r>
            <a:r>
              <a:rPr lang="en-US" altLang="ja-JP" sz="2000" dirty="0">
                <a:solidFill>
                  <a:srgbClr val="000000"/>
                </a:solidFill>
              </a:rPr>
              <a:t> version.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You can use the parallelization by adding </a:t>
            </a:r>
            <a:r>
              <a:rPr lang="en-US" altLang="ja-JP" sz="2000" dirty="0">
                <a:solidFill>
                  <a:srgbClr val="FF0000"/>
                </a:solidFill>
              </a:rPr>
              <a:t>“$MPI=XX</a:t>
            </a:r>
            <a:r>
              <a:rPr lang="en-US" altLang="ja-JP" sz="2000" dirty="0">
                <a:solidFill>
                  <a:srgbClr val="000000"/>
                </a:solidFill>
              </a:rPr>
              <a:t>” or </a:t>
            </a:r>
            <a:r>
              <a:rPr lang="en-US" altLang="ja-JP" sz="2000" dirty="0">
                <a:solidFill>
                  <a:srgbClr val="FF0000"/>
                </a:solidFill>
              </a:rPr>
              <a:t>“$OMP = XX</a:t>
            </a:r>
            <a:r>
              <a:rPr lang="en-US" altLang="ja-JP" sz="2000" dirty="0">
                <a:solidFill>
                  <a:srgbClr val="000000"/>
                </a:solidFill>
              </a:rPr>
              <a:t>” 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(XX: number of CPU core) in your input file before the 1</a:t>
            </a:r>
            <a:r>
              <a:rPr lang="en-US" altLang="ja-JP" sz="2000" baseline="30000" dirty="0">
                <a:solidFill>
                  <a:srgbClr val="000000"/>
                </a:solidFill>
              </a:rPr>
              <a:t>st</a:t>
            </a:r>
            <a:r>
              <a:rPr lang="en-US" altLang="ja-JP" sz="2000" dirty="0">
                <a:solidFill>
                  <a:srgbClr val="000000"/>
                </a:solidFill>
              </a:rPr>
              <a:t> section.</a:t>
            </a:r>
            <a:r>
              <a:rPr lang="ja-JP" altLang="en-US" sz="2000" dirty="0">
                <a:solidFill>
                  <a:srgbClr val="000000"/>
                </a:solidFill>
              </a:rPr>
              <a:t>*</a:t>
            </a:r>
            <a:r>
              <a:rPr lang="en-US" altLang="ja-JP" sz="2000" dirty="0">
                <a:solidFill>
                  <a:srgbClr val="000000"/>
                </a:solidFill>
              </a:rPr>
              <a:t>*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MPI is faster than </a:t>
            </a:r>
            <a:r>
              <a:rPr lang="en-US" altLang="ja-JP" sz="2000" dirty="0" err="1">
                <a:solidFill>
                  <a:srgbClr val="000000"/>
                </a:solidFill>
              </a:rPr>
              <a:t>OpenMP</a:t>
            </a:r>
            <a:r>
              <a:rPr lang="en-US" altLang="ja-JP" sz="2000" dirty="0">
                <a:solidFill>
                  <a:srgbClr val="000000"/>
                </a:solidFill>
              </a:rPr>
              <a:t> when you use the same number of CPU cores.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If you set “$OMP=0”, all CPU cores are used in the PHITS simulation. This option may slow down other applications in your computer.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5E71B24-AFD9-430A-8013-FBFB24624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-150813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Century Gothic" pitchFamily="34" charset="0"/>
              </a:rPr>
              <a:t>Parallel Mode</a:t>
            </a:r>
            <a:endParaRPr lang="ja-JP" altLang="en-US" sz="4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7526" name="正方形/長方形 14">
            <a:extLst>
              <a:ext uri="{FF2B5EF4-FFF2-40B4-BE49-F238E27FC236}">
                <a16:creationId xmlns:a16="http://schemas.microsoft.com/office/drawing/2014/main" id="{D34A5629-8531-4B10-AA0D-8701DBA6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499" y="4581128"/>
            <a:ext cx="230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CC"/>
                </a:solidFill>
                <a:latin typeface="ＭＳ Ｐゴシック" panose="020B0600070205080204" pitchFamily="34" charset="-128"/>
              </a:rPr>
              <a:t>Important notice</a:t>
            </a:r>
          </a:p>
        </p:txBody>
      </p:sp>
      <p:sp>
        <p:nvSpPr>
          <p:cNvPr id="107527" name="テキスト ボックス 22">
            <a:extLst>
              <a:ext uri="{FF2B5EF4-FFF2-40B4-BE49-F238E27FC236}">
                <a16:creationId xmlns:a16="http://schemas.microsoft.com/office/drawing/2014/main" id="{D9B0B12C-1FE6-4E72-B3AE-7091F407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8" y="5013176"/>
            <a:ext cx="87820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For Windows, OpenMP and MPI versions are available only on 64-bit machines.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For Linux, libiomp5.so library may be required for PHITS with OpenMP.    Install &amp; </a:t>
            </a:r>
            <a:r>
              <a:rPr lang="en-US" altLang="ja-JP" sz="2000">
                <a:solidFill>
                  <a:srgbClr val="000000"/>
                </a:solidFill>
              </a:rPr>
              <a:t>setup the library </a:t>
            </a:r>
            <a:r>
              <a:rPr lang="en-US" altLang="ja-JP" sz="2000" dirty="0">
                <a:solidFill>
                  <a:srgbClr val="000000"/>
                </a:solidFill>
              </a:rPr>
              <a:t>following the instruction in 2.3.3 in the </a:t>
            </a:r>
            <a:r>
              <a:rPr lang="en-US" altLang="ja-JP" sz="2000">
                <a:solidFill>
                  <a:srgbClr val="000000"/>
                </a:solidFill>
              </a:rPr>
              <a:t>PHITS manual.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07528" name="正方形/長方形 3">
            <a:extLst>
              <a:ext uri="{FF2B5EF4-FFF2-40B4-BE49-F238E27FC236}">
                <a16:creationId xmlns:a16="http://schemas.microsoft.com/office/drawing/2014/main" id="{9DC6FA48-2990-430B-A3E7-9A7E9949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" y="6519446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</a:rPr>
              <a:t>*</a:t>
            </a:r>
            <a:r>
              <a:rPr lang="en-US" altLang="ja-JP" sz="1600" dirty="0">
                <a:solidFill>
                  <a:srgbClr val="000000"/>
                </a:solidFill>
              </a:rPr>
              <a:t>*Only when phits.bat or phits.sh is used for running PHITS. “$MPI” option is not available in Mac</a:t>
            </a:r>
          </a:p>
        </p:txBody>
      </p:sp>
      <p:sp>
        <p:nvSpPr>
          <p:cNvPr id="107529" name="正方形/長方形 3">
            <a:extLst>
              <a:ext uri="{FF2B5EF4-FFF2-40B4-BE49-F238E27FC236}">
                <a16:creationId xmlns:a16="http://schemas.microsoft.com/office/drawing/2014/main" id="{2A87DF4B-1703-40F1-B3F8-716E3D16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9" y="6208543"/>
            <a:ext cx="9113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</a:rPr>
              <a:t>*</a:t>
            </a:r>
            <a:r>
              <a:rPr lang="en-US" altLang="ja-JP" sz="1600" dirty="0">
                <a:solidFill>
                  <a:srgbClr val="000000"/>
                </a:solidFill>
              </a:rPr>
              <a:t>See manual </a:t>
            </a:r>
            <a:r>
              <a:rPr lang="en-US" altLang="ja-JP" sz="1600">
                <a:solidFill>
                  <a:srgbClr val="000000"/>
                </a:solidFill>
              </a:rPr>
              <a:t>chap 12.1 </a:t>
            </a:r>
            <a:r>
              <a:rPr lang="en-US" altLang="ja-JP" sz="1600" dirty="0">
                <a:solidFill>
                  <a:srgbClr val="000000"/>
                </a:solidFill>
              </a:rPr>
              <a:t>for the installation of MPI protocol on Windows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D17154A-331D-46F2-A055-2DD1AD07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5875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ABEC582-9FA8-4348-8319-6834FDBA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377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9ACC256-84BB-4E56-85D8-E16AC2CAFD3F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32</a:t>
            </a:fld>
            <a:endParaRPr lang="en-US" altLang="ja-JP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031">
            <a:extLst>
              <a:ext uri="{FF2B5EF4-FFF2-40B4-BE49-F238E27FC236}">
                <a16:creationId xmlns:a16="http://schemas.microsoft.com/office/drawing/2014/main" id="{F7611B9E-BADC-47D4-B4B8-961FC636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08188"/>
            <a:ext cx="1924050" cy="896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$OMP = 4</a:t>
            </a:r>
            <a:endParaRPr lang="pt-BR" altLang="ja-JP" sz="14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8550" name="Text Box 1030">
            <a:extLst>
              <a:ext uri="{FF2B5EF4-FFF2-40B4-BE49-F238E27FC236}">
                <a16:creationId xmlns:a16="http://schemas.microsoft.com/office/drawing/2014/main" id="{9CAD5342-2445-4B9E-A8D4-3CB3A22C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376363"/>
            <a:ext cx="14017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F4BDAA7-63CE-4211-BEC3-12671CEF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0813"/>
            <a:ext cx="8920163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Century Gothic" pitchFamily="34" charset="0"/>
              </a:rPr>
              <a:t>Exercise for 64bit-PC users</a:t>
            </a:r>
            <a:endParaRPr lang="ja-JP" altLang="en-US" sz="4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8552" name="正方形/長方形 1">
            <a:extLst>
              <a:ext uri="{FF2B5EF4-FFF2-40B4-BE49-F238E27FC236}">
                <a16:creationId xmlns:a16="http://schemas.microsoft.com/office/drawing/2014/main" id="{5CF6211B-EFDF-4A65-92DE-227EE2F9E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30250"/>
            <a:ext cx="801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CC"/>
                </a:solidFill>
                <a:latin typeface="ＭＳ Ｐゴシック" panose="020B0600070205080204" pitchFamily="34" charset="-128"/>
              </a:rPr>
              <a:t>Let’s set “$OMP” at the 1</a:t>
            </a:r>
            <a:r>
              <a:rPr lang="en-US" altLang="ja-JP" sz="2400" baseline="30000">
                <a:solidFill>
                  <a:srgbClr val="3333CC"/>
                </a:solidFill>
                <a:latin typeface="ＭＳ Ｐゴシック" panose="020B0600070205080204" pitchFamily="34" charset="-128"/>
              </a:rPr>
              <a:t>st</a:t>
            </a:r>
            <a:r>
              <a:rPr lang="en-US" altLang="ja-JP" sz="2400">
                <a:solidFill>
                  <a:srgbClr val="3333CC"/>
                </a:solidFill>
                <a:latin typeface="ＭＳ Ｐゴシック" panose="020B0600070205080204" pitchFamily="34" charset="-128"/>
              </a:rPr>
              <a:t> line of input file, and run PHITS</a:t>
            </a:r>
          </a:p>
        </p:txBody>
      </p:sp>
      <p:pic>
        <p:nvPicPr>
          <p:cNvPr id="108553" name="図 2">
            <a:extLst>
              <a:ext uri="{FF2B5EF4-FFF2-40B4-BE49-F238E27FC236}">
                <a16:creationId xmlns:a16="http://schemas.microsoft.com/office/drawing/2014/main" id="{BB4A548B-7F1B-49BE-859E-766CDC8C9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20788"/>
            <a:ext cx="502443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5D1D87-46BE-4FC7-89D6-9AA0680D1A65}"/>
              </a:ext>
            </a:extLst>
          </p:cNvPr>
          <p:cNvSpPr/>
          <p:nvPr/>
        </p:nvSpPr>
        <p:spPr>
          <a:xfrm>
            <a:off x="2865438" y="1682750"/>
            <a:ext cx="3001962" cy="5937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2CD372C-26FC-48F9-858A-882738544D75}"/>
              </a:ext>
            </a:extLst>
          </p:cNvPr>
          <p:cNvSpPr/>
          <p:nvPr/>
        </p:nvSpPr>
        <p:spPr>
          <a:xfrm>
            <a:off x="2800350" y="5326063"/>
            <a:ext cx="2670175" cy="5937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8556" name="テキスト ボックス 3">
            <a:extLst>
              <a:ext uri="{FF2B5EF4-FFF2-40B4-BE49-F238E27FC236}">
                <a16:creationId xmlns:a16="http://schemas.microsoft.com/office/drawing/2014/main" id="{03D64451-0093-41F4-A66E-B1213D89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3533775"/>
            <a:ext cx="352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FF00"/>
                </a:solidFill>
              </a:rPr>
              <a:t>Message for the use of OpenMP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86B36B-E30C-4965-B9B5-3EEEE3C206D2}"/>
              </a:ext>
            </a:extLst>
          </p:cNvPr>
          <p:cNvCxnSpPr>
            <a:stCxn id="108556" idx="0"/>
            <a:endCxn id="14" idx="2"/>
          </p:cNvCxnSpPr>
          <p:nvPr/>
        </p:nvCxnSpPr>
        <p:spPr>
          <a:xfrm flipH="1" flipV="1">
            <a:off x="4367213" y="2276475"/>
            <a:ext cx="1103312" cy="12573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A616899-3610-4150-A927-DC70DEB14246}"/>
              </a:ext>
            </a:extLst>
          </p:cNvPr>
          <p:cNvCxnSpPr>
            <a:stCxn id="108556" idx="2"/>
            <a:endCxn id="18" idx="0"/>
          </p:cNvCxnSpPr>
          <p:nvPr/>
        </p:nvCxnSpPr>
        <p:spPr>
          <a:xfrm flipH="1">
            <a:off x="4135438" y="3933825"/>
            <a:ext cx="1335087" cy="13922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3D30B78B-8928-4F87-9BD1-4714480D59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9573" name="Text Box 6">
            <a:extLst>
              <a:ext uri="{FF2B5EF4-FFF2-40B4-BE49-F238E27FC236}">
                <a16:creationId xmlns:a16="http://schemas.microsoft.com/office/drawing/2014/main" id="{D6212132-7440-427E-B185-0EAB8C8F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58C00DB6-E7F9-4D8D-B7C2-81090F64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Scaling of tally results</a:t>
            </a:r>
            <a:endParaRPr lang="en-US" altLang="ja-JP" sz="24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031">
            <a:extLst>
              <a:ext uri="{FF2B5EF4-FFF2-40B4-BE49-F238E27FC236}">
                <a16:creationId xmlns:a16="http://schemas.microsoft.com/office/drawing/2014/main" id="{01EFAA86-6538-4B81-AFB8-2EFA8638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557338"/>
            <a:ext cx="1598613" cy="3167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set: c1[25]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totfact =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s-type =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proj = 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e0 =   150.0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x0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x1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y0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y1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z0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z1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dir =  1.0</a:t>
            </a:r>
          </a:p>
        </p:txBody>
      </p:sp>
      <p:sp>
        <p:nvSpPr>
          <p:cNvPr id="111622" name="Text Box 1030">
            <a:extLst>
              <a:ext uri="{FF2B5EF4-FFF2-40B4-BE49-F238E27FC236}">
                <a16:creationId xmlns:a16="http://schemas.microsoft.com/office/drawing/2014/main" id="{51EF11DD-B27B-4B21-A4A6-F1005079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1401763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11623" name="Rectangle 2">
            <a:extLst>
              <a:ext uri="{FF2B5EF4-FFF2-40B4-BE49-F238E27FC236}">
                <a16:creationId xmlns:a16="http://schemas.microsoft.com/office/drawing/2014/main" id="{6903DD1A-DC7B-4E74-B75A-F705C71B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7137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Normalization of Tally Results</a:t>
            </a:r>
            <a:endParaRPr lang="ja-JP" altLang="en-US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624" name="テキスト ボックス 6">
            <a:extLst>
              <a:ext uri="{FF2B5EF4-FFF2-40B4-BE49-F238E27FC236}">
                <a16:creationId xmlns:a16="http://schemas.microsoft.com/office/drawing/2014/main" id="{C54F0722-BB25-407F-884B-BF3E90BD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443038"/>
            <a:ext cx="6049143" cy="4308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Tally outputs are normalized to per “single” source generation</a:t>
            </a:r>
            <a:r>
              <a:rPr lang="ja-JP" altLang="en-US" sz="2400" baseline="30000" dirty="0">
                <a:solidFill>
                  <a:srgbClr val="000000"/>
                </a:solidFill>
              </a:rPr>
              <a:t>*</a:t>
            </a:r>
            <a:r>
              <a:rPr lang="en-US" altLang="ja-JP" sz="2400" dirty="0">
                <a:solidFill>
                  <a:srgbClr val="000000"/>
                </a:solidFill>
              </a:rPr>
              <a:t>, NOT proportional to the total number of source generation (</a:t>
            </a:r>
            <a:r>
              <a:rPr lang="en-US" altLang="ja-JP" sz="2400" dirty="0" err="1">
                <a:solidFill>
                  <a:srgbClr val="000000"/>
                </a:solidFill>
              </a:rPr>
              <a:t>maxcas</a:t>
            </a:r>
            <a:r>
              <a:rPr lang="en-US" altLang="ja-JP" sz="2400" dirty="0">
                <a:solidFill>
                  <a:srgbClr val="000000"/>
                </a:solidFill>
              </a:rPr>
              <a:t> x </a:t>
            </a:r>
            <a:r>
              <a:rPr lang="en-US" altLang="ja-JP" sz="2400" dirty="0" err="1">
                <a:solidFill>
                  <a:srgbClr val="000000"/>
                </a:solidFill>
              </a:rPr>
              <a:t>maxbch</a:t>
            </a:r>
            <a:r>
              <a:rPr lang="en-US" altLang="ja-JP" sz="2400" dirty="0">
                <a:solidFill>
                  <a:srgbClr val="000000"/>
                </a:solidFill>
              </a:rPr>
              <a:t>). </a:t>
            </a:r>
          </a:p>
          <a:p>
            <a:pPr>
              <a:spcBef>
                <a:spcPts val="6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To compare the results with measured values, the calculation results have to be scaled to the source intensity (e.g. </a:t>
            </a:r>
            <a:r>
              <a:rPr lang="en-US" altLang="ja-JP" sz="2400" dirty="0" err="1">
                <a:solidFill>
                  <a:srgbClr val="000000"/>
                </a:solidFill>
              </a:rPr>
              <a:t>Bq</a:t>
            </a:r>
            <a:r>
              <a:rPr lang="en-US" altLang="ja-JP" sz="2400" dirty="0">
                <a:solidFill>
                  <a:srgbClr val="000000"/>
                </a:solidFill>
              </a:rPr>
              <a:t> and /cm</a:t>
            </a:r>
            <a:r>
              <a:rPr lang="en-US" altLang="ja-JP" sz="2400" baseline="30000" dirty="0">
                <a:solidFill>
                  <a:srgbClr val="000000"/>
                </a:solidFill>
              </a:rPr>
              <a:t>2</a:t>
            </a:r>
            <a:r>
              <a:rPr lang="en-US" altLang="ja-JP" sz="2400" dirty="0">
                <a:solidFill>
                  <a:srgbClr val="000000"/>
                </a:solidFill>
              </a:rPr>
              <a:t>/s), or multiplied by a conversion factor.</a:t>
            </a:r>
          </a:p>
          <a:p>
            <a:pPr>
              <a:spcBef>
                <a:spcPts val="6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Using the parameter “</a:t>
            </a:r>
            <a:r>
              <a:rPr lang="en-US" altLang="ja-JP" sz="2400" dirty="0" err="1">
                <a:solidFill>
                  <a:srgbClr val="000000"/>
                </a:solidFill>
              </a:rPr>
              <a:t>totfact</a:t>
            </a:r>
            <a:r>
              <a:rPr lang="en-US" altLang="ja-JP" sz="2400" dirty="0">
                <a:solidFill>
                  <a:srgbClr val="000000"/>
                </a:solidFill>
              </a:rPr>
              <a:t>”, you can obtain the results directly in units you want, such as /cm</a:t>
            </a:r>
            <a:r>
              <a:rPr lang="en-US" altLang="ja-JP" sz="2400" baseline="30000" dirty="0">
                <a:solidFill>
                  <a:srgbClr val="000000"/>
                </a:solidFill>
              </a:rPr>
              <a:t>2</a:t>
            </a:r>
            <a:r>
              <a:rPr lang="en-US" altLang="ja-JP" sz="2400" dirty="0">
                <a:solidFill>
                  <a:srgbClr val="000000"/>
                </a:solidFill>
              </a:rPr>
              <a:t>/s and </a:t>
            </a:r>
            <a:r>
              <a:rPr lang="en-US" altLang="ja-JP" sz="2400" dirty="0" err="1">
                <a:solidFill>
                  <a:srgbClr val="000000"/>
                </a:solidFill>
              </a:rPr>
              <a:t>mGy</a:t>
            </a:r>
            <a:r>
              <a:rPr lang="en-US" altLang="ja-JP" sz="2400" dirty="0">
                <a:solidFill>
                  <a:srgbClr val="000000"/>
                </a:solidFill>
              </a:rPr>
              <a:t>/h.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3B04C08-DE28-4C33-B434-205A1F59547B}"/>
              </a:ext>
            </a:extLst>
          </p:cNvPr>
          <p:cNvSpPr/>
          <p:nvPr/>
        </p:nvSpPr>
        <p:spPr>
          <a:xfrm>
            <a:off x="915988" y="2276475"/>
            <a:ext cx="1208087" cy="203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1626" name="正方形/長方形 1">
            <a:extLst>
              <a:ext uri="{FF2B5EF4-FFF2-40B4-BE49-F238E27FC236}">
                <a16:creationId xmlns:a16="http://schemas.microsoft.com/office/drawing/2014/main" id="{D7C6E7FE-BF21-4B08-9B85-57907952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872163"/>
            <a:ext cx="3627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aseline="30000" dirty="0">
                <a:solidFill>
                  <a:srgbClr val="000000"/>
                </a:solidFill>
              </a:rPr>
              <a:t>*</a:t>
            </a:r>
            <a:r>
              <a:rPr lang="en-US" altLang="ja-JP" sz="1800" dirty="0">
                <a:solidFill>
                  <a:srgbClr val="000000"/>
                </a:solidFill>
              </a:rPr>
              <a:t> per “weight” in a more strict sense 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4983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94BB397F-C2B1-47C6-B503-C3AC2556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275"/>
            <a:ext cx="9144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400" kern="0" dirty="0">
                <a:latin typeface="Century Gothic" pitchFamily="34" charset="0"/>
              </a:rPr>
              <a:t>Estimate the absolute value of dose in </a:t>
            </a:r>
            <a:r>
              <a:rPr lang="en-US" altLang="ja-JP" sz="3400" kern="0" dirty="0" err="1">
                <a:latin typeface="Century Gothic" pitchFamily="34" charset="0"/>
              </a:rPr>
              <a:t>Gy</a:t>
            </a:r>
            <a:endParaRPr lang="ja-JP" altLang="en-US" sz="3400" kern="0" dirty="0">
              <a:latin typeface="Century Gothic" pitchFamily="34" charset="0"/>
            </a:endParaRPr>
          </a:p>
        </p:txBody>
      </p:sp>
      <p:sp>
        <p:nvSpPr>
          <p:cNvPr id="112646" name="テキスト ボックス 23">
            <a:extLst>
              <a:ext uri="{FF2B5EF4-FFF2-40B4-BE49-F238E27FC236}">
                <a16:creationId xmlns:a16="http://schemas.microsoft.com/office/drawing/2014/main" id="{027F7FF8-5821-438F-9A20-2D889E02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44575"/>
            <a:ext cx="7580313" cy="1570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Assuming that the onion structure is uniformly irradiated by 150-MeV protons. The flux is 10</a:t>
            </a:r>
            <a:r>
              <a:rPr lang="en-US" altLang="ja-JP" sz="2400" baseline="30000" dirty="0">
                <a:solidFill>
                  <a:srgbClr val="000000"/>
                </a:solidFill>
              </a:rPr>
              <a:t>6</a:t>
            </a:r>
            <a:r>
              <a:rPr lang="en-US" altLang="ja-JP" sz="2400" dirty="0">
                <a:solidFill>
                  <a:srgbClr val="000000"/>
                </a:solidFill>
              </a:rPr>
              <a:t> particle/cm</a:t>
            </a:r>
            <a:r>
              <a:rPr lang="en-US" altLang="ja-JP" sz="2400" baseline="30000" dirty="0">
                <a:solidFill>
                  <a:srgbClr val="000000"/>
                </a:solidFill>
              </a:rPr>
              <a:t>2</a:t>
            </a:r>
            <a:r>
              <a:rPr lang="en-US" altLang="ja-JP" sz="2400" dirty="0">
                <a:solidFill>
                  <a:srgbClr val="000000"/>
                </a:solidFill>
              </a:rPr>
              <a:t>/sec, and irradiation time is 1 hour. What are the absorbed doses (</a:t>
            </a:r>
            <a:r>
              <a:rPr lang="en-US" altLang="ja-JP" sz="2400" dirty="0" err="1">
                <a:solidFill>
                  <a:srgbClr val="000000"/>
                </a:solidFill>
              </a:rPr>
              <a:t>Gy</a:t>
            </a:r>
            <a:r>
              <a:rPr lang="en-US" altLang="ja-JP" sz="2400" dirty="0">
                <a:solidFill>
                  <a:srgbClr val="000000"/>
                </a:solidFill>
              </a:rPr>
              <a:t>) deposited in each cell?</a:t>
            </a:r>
          </a:p>
        </p:txBody>
      </p:sp>
      <p:sp>
        <p:nvSpPr>
          <p:cNvPr id="12" name="平行四辺形 11">
            <a:extLst>
              <a:ext uri="{FF2B5EF4-FFF2-40B4-BE49-F238E27FC236}">
                <a16:creationId xmlns:a16="http://schemas.microsoft.com/office/drawing/2014/main" id="{9CEE8824-6BFB-412C-9D96-17B85A42AD20}"/>
              </a:ext>
            </a:extLst>
          </p:cNvPr>
          <p:cNvSpPr/>
          <p:nvPr/>
        </p:nvSpPr>
        <p:spPr>
          <a:xfrm rot="16200000" flipV="1">
            <a:off x="1669651" y="3695004"/>
            <a:ext cx="2736304" cy="764136"/>
          </a:xfrm>
          <a:prstGeom prst="parallelogram">
            <a:avLst>
              <a:gd name="adj" fmla="val 11049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12648" name="Picture 2">
            <a:extLst>
              <a:ext uri="{FF2B5EF4-FFF2-40B4-BE49-F238E27FC236}">
                <a16:creationId xmlns:a16="http://schemas.microsoft.com/office/drawing/2014/main" id="{AE47CCBE-48F8-4D7B-989D-EDA6885A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330" r="29767" b="19595"/>
          <a:stretch>
            <a:fillRect/>
          </a:stretch>
        </p:blipFill>
        <p:spPr bwMode="auto">
          <a:xfrm>
            <a:off x="3913188" y="2981325"/>
            <a:ext cx="242093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A47D74A-B330-47AB-B9CC-81C9B8A09222}"/>
              </a:ext>
            </a:extLst>
          </p:cNvPr>
          <p:cNvCxnSpPr/>
          <p:nvPr/>
        </p:nvCxnSpPr>
        <p:spPr bwMode="auto">
          <a:xfrm rot="5400000" flipV="1">
            <a:off x="3348038" y="3271838"/>
            <a:ext cx="0" cy="126365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87DDF92-4E92-4146-A4AE-A74D76365D50}"/>
              </a:ext>
            </a:extLst>
          </p:cNvPr>
          <p:cNvCxnSpPr/>
          <p:nvPr/>
        </p:nvCxnSpPr>
        <p:spPr bwMode="auto">
          <a:xfrm rot="5400000" flipV="1">
            <a:off x="3469482" y="3626644"/>
            <a:ext cx="0" cy="126523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DEA54D2-D396-4F0E-A584-BB0D695C2D07}"/>
              </a:ext>
            </a:extLst>
          </p:cNvPr>
          <p:cNvCxnSpPr/>
          <p:nvPr/>
        </p:nvCxnSpPr>
        <p:spPr bwMode="auto">
          <a:xfrm rot="5400000" flipV="1">
            <a:off x="3469483" y="4155293"/>
            <a:ext cx="0" cy="126523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066E817-2C9D-4CB9-AE09-75E3B6F1568E}"/>
              </a:ext>
            </a:extLst>
          </p:cNvPr>
          <p:cNvCxnSpPr/>
          <p:nvPr/>
        </p:nvCxnSpPr>
        <p:spPr bwMode="auto">
          <a:xfrm rot="5400000" flipV="1">
            <a:off x="3691657" y="2762250"/>
            <a:ext cx="0" cy="126365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A1BD7C8-EB51-41C2-9681-A99E1578D9F0}"/>
              </a:ext>
            </a:extLst>
          </p:cNvPr>
          <p:cNvCxnSpPr/>
          <p:nvPr/>
        </p:nvCxnSpPr>
        <p:spPr bwMode="auto">
          <a:xfrm rot="5400000" flipV="1">
            <a:off x="3690070" y="3022577"/>
            <a:ext cx="0" cy="12668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E3AC22C-1626-46EF-B6A3-58E6E447AD5C}"/>
              </a:ext>
            </a:extLst>
          </p:cNvPr>
          <p:cNvCxnSpPr/>
          <p:nvPr/>
        </p:nvCxnSpPr>
        <p:spPr bwMode="auto">
          <a:xfrm rot="5400000" flipV="1">
            <a:off x="3692451" y="3907620"/>
            <a:ext cx="0" cy="126523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3B00AED-315A-49DC-8A41-ACEE6D2BB4DA}"/>
              </a:ext>
            </a:extLst>
          </p:cNvPr>
          <p:cNvCxnSpPr/>
          <p:nvPr/>
        </p:nvCxnSpPr>
        <p:spPr bwMode="auto">
          <a:xfrm rot="5400000" flipV="1">
            <a:off x="3470276" y="4416413"/>
            <a:ext cx="0" cy="12668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6" name="テキスト ボックス 18">
            <a:extLst>
              <a:ext uri="{FF2B5EF4-FFF2-40B4-BE49-F238E27FC236}">
                <a16:creationId xmlns:a16="http://schemas.microsoft.com/office/drawing/2014/main" id="{0FE750A0-7D98-4110-93A5-84994043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457418"/>
            <a:ext cx="4608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150-MeV protons are incident to the onion with the flux of 10</a:t>
            </a:r>
            <a:r>
              <a:rPr lang="en-US" altLang="ja-JP" sz="2000" baseline="30000" dirty="0">
                <a:solidFill>
                  <a:srgbClr val="000000"/>
                </a:solidFill>
              </a:rPr>
              <a:t>6</a:t>
            </a:r>
            <a:r>
              <a:rPr lang="en-US" altLang="ja-JP" sz="2000" dirty="0">
                <a:solidFill>
                  <a:srgbClr val="000000"/>
                </a:solidFill>
              </a:rPr>
              <a:t> (/cm</a:t>
            </a:r>
            <a:r>
              <a:rPr lang="en-US" altLang="ja-JP" sz="2000" baseline="30000" dirty="0">
                <a:solidFill>
                  <a:srgbClr val="000000"/>
                </a:solidFill>
              </a:rPr>
              <a:t>2</a:t>
            </a:r>
            <a:r>
              <a:rPr lang="en-US" altLang="ja-JP" sz="2000" dirty="0">
                <a:solidFill>
                  <a:srgbClr val="000000"/>
                </a:solidFill>
              </a:rPr>
              <a:t>/s) for 1 hour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193F041B-429E-40CB-AE07-BFDF39CA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Exercise 6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13670" name="テキスト ボックス 18">
            <a:extLst>
              <a:ext uri="{FF2B5EF4-FFF2-40B4-BE49-F238E27FC236}">
                <a16:creationId xmlns:a16="http://schemas.microsoft.com/office/drawing/2014/main" id="{E2A9E479-4D69-445C-AD3D-9487C9F14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722313"/>
            <a:ext cx="792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70C0"/>
                </a:solidFill>
              </a:rPr>
              <a:t>Let’s calculate the absorbed dose per 1 proton source first! </a:t>
            </a:r>
          </a:p>
        </p:txBody>
      </p:sp>
      <p:sp>
        <p:nvSpPr>
          <p:cNvPr id="113671" name="Text Box 1030">
            <a:extLst>
              <a:ext uri="{FF2B5EF4-FFF2-40B4-BE49-F238E27FC236}">
                <a16:creationId xmlns:a16="http://schemas.microsoft.com/office/drawing/2014/main" id="{C121523F-1EFF-4CB1-8EF7-0F24D833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01763"/>
            <a:ext cx="14398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13672" name="テキスト ボックス 18">
            <a:extLst>
              <a:ext uri="{FF2B5EF4-FFF2-40B4-BE49-F238E27FC236}">
                <a16:creationId xmlns:a16="http://schemas.microsoft.com/office/drawing/2014/main" id="{F2B2C476-8511-4759-846E-B4EE45D4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967349"/>
            <a:ext cx="48114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/>
              <a:t>Set </a:t>
            </a:r>
            <a:r>
              <a:rPr lang="en-US" altLang="ja-JP" sz="2000" dirty="0" err="1">
                <a:solidFill>
                  <a:srgbClr val="FF0000"/>
                </a:solidFill>
              </a:rPr>
              <a:t>icntl</a:t>
            </a:r>
            <a:r>
              <a:rPr lang="en-US" altLang="ja-JP" sz="2000" dirty="0">
                <a:solidFill>
                  <a:srgbClr val="FF0000"/>
                </a:solidFill>
              </a:rPr>
              <a:t> = 0 </a:t>
            </a:r>
            <a:r>
              <a:rPr lang="en-US" altLang="ja-JP" sz="2000" dirty="0"/>
              <a:t>for normal PHITS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Set </a:t>
            </a:r>
            <a:r>
              <a:rPr lang="en-US" altLang="ja-JP" sz="2000" dirty="0" err="1">
                <a:solidFill>
                  <a:srgbClr val="FF0000"/>
                </a:solidFill>
              </a:rPr>
              <a:t>maxcas</a:t>
            </a:r>
            <a:r>
              <a:rPr lang="en-US" altLang="ja-JP" sz="2000" dirty="0">
                <a:solidFill>
                  <a:srgbClr val="FF0000"/>
                </a:solidFill>
              </a:rPr>
              <a:t> = 2000</a:t>
            </a:r>
            <a:r>
              <a:rPr lang="en-US" altLang="ja-JP" sz="2000" dirty="0">
                <a:solidFill>
                  <a:srgbClr val="000000"/>
                </a:solidFill>
              </a:rPr>
              <a:t> and </a:t>
            </a:r>
            <a:r>
              <a:rPr lang="en-US" altLang="ja-JP" sz="2000" dirty="0" err="1">
                <a:solidFill>
                  <a:srgbClr val="FF0000"/>
                </a:solidFill>
              </a:rPr>
              <a:t>maxbch</a:t>
            </a:r>
            <a:r>
              <a:rPr lang="en-US" altLang="ja-JP" sz="2000" dirty="0">
                <a:solidFill>
                  <a:srgbClr val="FF0000"/>
                </a:solidFill>
              </a:rPr>
              <a:t> = 5 </a:t>
            </a:r>
            <a:r>
              <a:rPr lang="en-US" altLang="ja-JP" sz="2000" dirty="0">
                <a:solidFill>
                  <a:srgbClr val="000000"/>
                </a:solidFill>
              </a:rPr>
              <a:t>to reduce the computational time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Activate </a:t>
            </a:r>
            <a:r>
              <a:rPr lang="en-US" altLang="ja-JP" sz="2000" dirty="0" err="1">
                <a:solidFill>
                  <a:srgbClr val="FF0000"/>
                </a:solidFill>
              </a:rPr>
              <a:t>infl</a:t>
            </a:r>
            <a:r>
              <a:rPr lang="en-US" altLang="ja-JP" sz="2000" dirty="0">
                <a:solidFill>
                  <a:srgbClr val="FF0000"/>
                </a:solidFill>
              </a:rPr>
              <a:t>:{</a:t>
            </a:r>
            <a:r>
              <a:rPr lang="en-US" altLang="ja-JP" sz="2000" dirty="0" err="1">
                <a:solidFill>
                  <a:srgbClr val="FF0000"/>
                </a:solidFill>
              </a:rPr>
              <a:t>volume.out</a:t>
            </a:r>
            <a:r>
              <a:rPr lang="en-US" altLang="ja-JP" sz="2000" dirty="0">
                <a:solidFill>
                  <a:srgbClr val="FF0000"/>
                </a:solidFill>
              </a:rPr>
              <a:t>} </a:t>
            </a:r>
            <a:r>
              <a:rPr lang="en-US" altLang="ja-JP" sz="2000" dirty="0">
                <a:solidFill>
                  <a:srgbClr val="000000"/>
                </a:solidFill>
              </a:rPr>
              <a:t>command to read the [volume] section generated by 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[t-volume], otherwise PHITS does not know the volume of each cell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Activate </a:t>
            </a:r>
            <a:r>
              <a:rPr lang="en-US" altLang="ja-JP" sz="2000" dirty="0">
                <a:solidFill>
                  <a:srgbClr val="FF0000"/>
                </a:solidFill>
              </a:rPr>
              <a:t>[t-deposit] </a:t>
            </a:r>
            <a:r>
              <a:rPr lang="en-US" altLang="ja-JP" sz="2000" dirty="0">
                <a:solidFill>
                  <a:srgbClr val="000000"/>
                </a:solidFill>
              </a:rPr>
              <a:t>section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Execute PHITS and check </a:t>
            </a:r>
            <a:r>
              <a:rPr lang="en-US" altLang="ja-JP" sz="2000" dirty="0" err="1">
                <a:solidFill>
                  <a:srgbClr val="FF0000"/>
                </a:solidFill>
              </a:rPr>
              <a:t>deposit.out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13673" name="Text Box 1031">
            <a:extLst>
              <a:ext uri="{FF2B5EF4-FFF2-40B4-BE49-F238E27FC236}">
                <a16:creationId xmlns:a16="http://schemas.microsoft.com/office/drawing/2014/main" id="{CD72A56E-6633-4D17-AB21-153288D9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43100"/>
            <a:ext cx="3384550" cy="4102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icntl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maxcas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maxbch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infl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: {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onion.inp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}[1-33]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$ </a:t>
            </a: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infl: {volume.out}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Deposit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title = Deposition energy in reg mesh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 reg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101 102 103 104 105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unit =    0    # unit is [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Gy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/source]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D46AEE-985D-4A0A-9DD0-DEB0C5A91B7B}"/>
              </a:ext>
            </a:extLst>
          </p:cNvPr>
          <p:cNvCxnSpPr/>
          <p:nvPr/>
        </p:nvCxnSpPr>
        <p:spPr>
          <a:xfrm>
            <a:off x="530225" y="4149080"/>
            <a:ext cx="1497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4B6C897-DDCD-4A98-9B1A-011553A23664}"/>
              </a:ext>
            </a:extLst>
          </p:cNvPr>
          <p:cNvCxnSpPr/>
          <p:nvPr/>
        </p:nvCxnSpPr>
        <p:spPr>
          <a:xfrm>
            <a:off x="1619672" y="4797152"/>
            <a:ext cx="5508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703BBC69-EC97-4618-B9ED-FF851022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Answer 6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14694" name="Text Box 1031">
            <a:extLst>
              <a:ext uri="{FF2B5EF4-FFF2-40B4-BE49-F238E27FC236}">
                <a16:creationId xmlns:a16="http://schemas.microsoft.com/office/drawing/2014/main" id="{3E1BBF4E-B5CD-408C-B0F1-5B028C7E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590699"/>
            <a:ext cx="4103688" cy="1736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(around line 29)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#  num    reg     volume     all         r.err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1     101   5.2876E+02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4.7549E-16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0.2879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2     102   3.6874E+03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1.0647E-15 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0.2258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3     103   9.9447E+03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2.6794E-14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4     104   1.9398E+04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2.8849E-13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5     105   3.1908E+04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3.2432E-13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0.0090</a:t>
            </a:r>
          </a:p>
        </p:txBody>
      </p:sp>
      <p:sp>
        <p:nvSpPr>
          <p:cNvPr id="114695" name="Text Box 1030">
            <a:extLst>
              <a:ext uri="{FF2B5EF4-FFF2-40B4-BE49-F238E27FC236}">
                <a16:creationId xmlns:a16="http://schemas.microsoft.com/office/drawing/2014/main" id="{63EFF3D7-9BB1-419E-870F-3DFE59363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950937"/>
            <a:ext cx="1727200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</a:p>
        </p:txBody>
      </p:sp>
      <p:sp>
        <p:nvSpPr>
          <p:cNvPr id="114697" name="Text Box 1030">
            <a:extLst>
              <a:ext uri="{FF2B5EF4-FFF2-40B4-BE49-F238E27FC236}">
                <a16:creationId xmlns:a16="http://schemas.microsoft.com/office/drawing/2014/main" id="{122AD79B-ED05-42C3-A299-4EEA351C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4846662"/>
            <a:ext cx="1450975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  <p:sp>
        <p:nvSpPr>
          <p:cNvPr id="114698" name="テキスト ボックス 18">
            <a:extLst>
              <a:ext uri="{FF2B5EF4-FFF2-40B4-BE49-F238E27FC236}">
                <a16:creationId xmlns:a16="http://schemas.microsoft.com/office/drawing/2014/main" id="{160339E4-FE46-4F29-B047-68E05AAE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75049"/>
            <a:ext cx="43624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Tally results are basically </a:t>
            </a:r>
            <a:r>
              <a:rPr lang="en-US" altLang="ja-JP" sz="2000" dirty="0">
                <a:solidFill>
                  <a:srgbClr val="FF0000"/>
                </a:solidFill>
              </a:rPr>
              <a:t>normalized to per source particle</a:t>
            </a:r>
            <a:r>
              <a:rPr lang="en-US" altLang="ja-JP" sz="2000" dirty="0">
                <a:solidFill>
                  <a:srgbClr val="000000"/>
                </a:solidFill>
              </a:rPr>
              <a:t> (/source)</a:t>
            </a:r>
            <a:endParaRPr lang="ja-JP" altLang="en-US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Only 3.2E-13(</a:t>
            </a:r>
            <a:r>
              <a:rPr lang="en-US" altLang="ja-JP" sz="2000" dirty="0" err="1">
                <a:solidFill>
                  <a:srgbClr val="000000"/>
                </a:solidFill>
              </a:rPr>
              <a:t>Gy</a:t>
            </a:r>
            <a:r>
              <a:rPr lang="en-US" altLang="ja-JP" sz="2000" dirty="0">
                <a:solidFill>
                  <a:srgbClr val="000000"/>
                </a:solidFill>
              </a:rPr>
              <a:t>) = 0.32 </a:t>
            </a:r>
            <a:r>
              <a:rPr lang="en-US" altLang="ja-JP" sz="2000" dirty="0" err="1">
                <a:solidFill>
                  <a:srgbClr val="000000"/>
                </a:solidFill>
              </a:rPr>
              <a:t>pGy</a:t>
            </a:r>
            <a:r>
              <a:rPr lang="en-US" altLang="ja-JP" sz="2000" dirty="0">
                <a:solidFill>
                  <a:srgbClr val="000000"/>
                </a:solidFill>
              </a:rPr>
              <a:t> is deposited at the outermost shell per incidence of one 150-MeV proton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Absorbed doses in inner shells are much lower because primary protons cannot reach the cells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9576" r="10068" b="2543"/>
          <a:stretch/>
        </p:blipFill>
        <p:spPr bwMode="auto">
          <a:xfrm>
            <a:off x="4591050" y="1196752"/>
            <a:ext cx="4366537" cy="35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5EB228A3-8757-45F7-A6A1-CBC4CDBB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8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Exercise 7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15718" name="テキスト ボックス 18">
            <a:extLst>
              <a:ext uri="{FF2B5EF4-FFF2-40B4-BE49-F238E27FC236}">
                <a16:creationId xmlns:a16="http://schemas.microsoft.com/office/drawing/2014/main" id="{4CC598BB-99B8-4564-9495-1EA03090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800100"/>
            <a:ext cx="834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70C0"/>
                </a:solidFill>
              </a:rPr>
              <a:t>How about the case of 1-hour irradiation with flux of 10</a:t>
            </a:r>
            <a:r>
              <a:rPr lang="en-US" altLang="ja-JP" sz="2400" baseline="30000" dirty="0">
                <a:solidFill>
                  <a:srgbClr val="0070C0"/>
                </a:solidFill>
              </a:rPr>
              <a:t>6</a:t>
            </a:r>
            <a:r>
              <a:rPr lang="en-US" altLang="ja-JP" sz="2400" dirty="0">
                <a:solidFill>
                  <a:srgbClr val="0070C0"/>
                </a:solidFill>
              </a:rPr>
              <a:t>(/cm</a:t>
            </a:r>
            <a:r>
              <a:rPr lang="en-US" altLang="ja-JP" sz="2400" baseline="30000" dirty="0">
                <a:solidFill>
                  <a:srgbClr val="0070C0"/>
                </a:solidFill>
              </a:rPr>
              <a:t>2</a:t>
            </a:r>
            <a:r>
              <a:rPr lang="en-US" altLang="ja-JP" sz="2400" dirty="0">
                <a:solidFill>
                  <a:srgbClr val="0070C0"/>
                </a:solidFill>
              </a:rPr>
              <a:t>/s)?</a:t>
            </a:r>
          </a:p>
        </p:txBody>
      </p:sp>
      <p:sp>
        <p:nvSpPr>
          <p:cNvPr id="27" name="テキスト ボックス 18">
            <a:extLst>
              <a:ext uri="{FF2B5EF4-FFF2-40B4-BE49-F238E27FC236}">
                <a16:creationId xmlns:a16="http://schemas.microsoft.com/office/drawing/2014/main" id="{9135EDF7-69DF-4BB1-9B7B-DC436E29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947863"/>
            <a:ext cx="5400600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If the flux is 10</a:t>
            </a:r>
            <a:r>
              <a:rPr lang="en-US" altLang="ja-JP" sz="2000" baseline="30000" dirty="0">
                <a:solidFill>
                  <a:srgbClr val="000000"/>
                </a:solidFill>
              </a:rPr>
              <a:t>6</a:t>
            </a:r>
            <a:r>
              <a:rPr lang="en-US" altLang="ja-JP" sz="2000" dirty="0">
                <a:solidFill>
                  <a:srgbClr val="000000"/>
                </a:solidFill>
              </a:rPr>
              <a:t> protons cm</a:t>
            </a:r>
            <a:r>
              <a:rPr lang="en-US" altLang="ja-JP" sz="2000" baseline="30000" dirty="0">
                <a:solidFill>
                  <a:srgbClr val="000000"/>
                </a:solidFill>
              </a:rPr>
              <a:t>-2</a:t>
            </a:r>
            <a:r>
              <a:rPr lang="en-US" altLang="ja-JP" sz="2000" dirty="0">
                <a:solidFill>
                  <a:srgbClr val="000000"/>
                </a:solidFill>
              </a:rPr>
              <a:t> s</a:t>
            </a:r>
            <a:r>
              <a:rPr lang="en-US" altLang="ja-JP" sz="2000" baseline="30000" dirty="0">
                <a:solidFill>
                  <a:srgbClr val="000000"/>
                </a:solidFill>
              </a:rPr>
              <a:t>-1</a:t>
            </a:r>
            <a:r>
              <a:rPr lang="en-US" altLang="ja-JP" sz="2000" dirty="0">
                <a:solidFill>
                  <a:srgbClr val="000000"/>
                </a:solidFill>
              </a:rPr>
              <a:t>, how many protons in total should be generated over the whole source area in 1 second?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  </a:t>
            </a:r>
            <a:r>
              <a:rPr lang="en-US" altLang="ja-JP" sz="2000" dirty="0">
                <a:solidFill>
                  <a:srgbClr val="000000"/>
                </a:solidFill>
              </a:rPr>
              <a:t>(source area is (2</a:t>
            </a:r>
            <a:r>
              <a:rPr lang="ja-JP" altLang="en-US" sz="2000" dirty="0">
                <a:solidFill>
                  <a:srgbClr val="000000"/>
                </a:solidFill>
              </a:rPr>
              <a:t>*</a:t>
            </a:r>
            <a:r>
              <a:rPr lang="en-US" altLang="ja-JP" sz="2000" dirty="0">
                <a:solidFill>
                  <a:srgbClr val="000000"/>
                </a:solidFill>
              </a:rPr>
              <a:t>c1)</a:t>
            </a:r>
            <a:r>
              <a:rPr lang="en-US" altLang="ja-JP" sz="2000" baseline="30000" dirty="0">
                <a:solidFill>
                  <a:srgbClr val="000000"/>
                </a:solidFill>
              </a:rPr>
              <a:t>2</a:t>
            </a:r>
            <a:r>
              <a:rPr lang="en-US" altLang="ja-JP" sz="2000" dirty="0">
                <a:solidFill>
                  <a:srgbClr val="000000"/>
                </a:solidFill>
              </a:rPr>
              <a:t>cm</a:t>
            </a:r>
            <a:r>
              <a:rPr lang="en-US" altLang="ja-JP" sz="2000" baseline="30000" dirty="0">
                <a:solidFill>
                  <a:srgbClr val="000000"/>
                </a:solidFill>
              </a:rPr>
              <a:t>2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= 2500 cm</a:t>
            </a:r>
            <a:r>
              <a:rPr lang="en-US" altLang="ja-JP" sz="2000" baseline="30000" dirty="0">
                <a:solidFill>
                  <a:srgbClr val="000000"/>
                </a:solidFill>
              </a:rPr>
              <a:t>2</a:t>
            </a:r>
            <a:r>
              <a:rPr lang="en-US" altLang="ja-JP" sz="2000" dirty="0">
                <a:solidFill>
                  <a:srgbClr val="000000"/>
                </a:solidFill>
              </a:rPr>
              <a:t>)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How about the case of 1-hour irradiation, instead of 1-second irradiation?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Set “</a:t>
            </a:r>
            <a:r>
              <a:rPr lang="en-US" altLang="ja-JP" sz="2000" dirty="0" err="1">
                <a:solidFill>
                  <a:srgbClr val="000000"/>
                </a:solidFill>
              </a:rPr>
              <a:t>totfact</a:t>
            </a:r>
            <a:r>
              <a:rPr lang="en-US" altLang="ja-JP" sz="2000" dirty="0">
                <a:solidFill>
                  <a:srgbClr val="000000"/>
                </a:solidFill>
              </a:rPr>
              <a:t>” in [source] section for the total number of protons generated in the source area</a:t>
            </a:r>
          </a:p>
          <a:p>
            <a:pPr indent="341313" eaLnBrk="1" hangingPunct="1">
              <a:spcBef>
                <a:spcPts val="1200"/>
              </a:spcBef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ja-JP" sz="2000" dirty="0">
                <a:solidFill>
                  <a:srgbClr val="000000"/>
                </a:solidFill>
              </a:rPr>
              <a:t>all tally results are multiplied by that number</a:t>
            </a:r>
          </a:p>
        </p:txBody>
      </p:sp>
      <p:sp>
        <p:nvSpPr>
          <p:cNvPr id="115720" name="Text Box 1030">
            <a:extLst>
              <a:ext uri="{FF2B5EF4-FFF2-40B4-BE49-F238E27FC236}">
                <a16:creationId xmlns:a16="http://schemas.microsoft.com/office/drawing/2014/main" id="{4DFE2666-6B10-4043-AAFF-E85BCDF8E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622425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15721" name="Text Box 1031">
            <a:extLst>
              <a:ext uri="{FF2B5EF4-FFF2-40B4-BE49-F238E27FC236}">
                <a16:creationId xmlns:a16="http://schemas.microsoft.com/office/drawing/2014/main" id="{BC88F21D-8514-4487-A8FB-23BD464A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255838"/>
            <a:ext cx="1598613" cy="3168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set: c1[25]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totfact =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s-type =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proj = 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e0 =   150.0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x1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y0 =  -c1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y1 =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z0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z1 =  -30.0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dir =  1.0</a:t>
            </a:r>
          </a:p>
        </p:txBody>
      </p:sp>
      <p:sp>
        <p:nvSpPr>
          <p:cNvPr id="115722" name="Line 21">
            <a:extLst>
              <a:ext uri="{FF2B5EF4-FFF2-40B4-BE49-F238E27FC236}">
                <a16:creationId xmlns:a16="http://schemas.microsoft.com/office/drawing/2014/main" id="{B734BB2B-46AA-4EC7-874D-7806BE093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350" y="3141663"/>
            <a:ext cx="13573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6656388B-EF80-42F1-B40C-D91B0D361E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065FB0F5-C211-496D-89CE-7FC246D5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79822F3F-6789-411C-80B7-282017711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Scaling of tally results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5452" r="9190" b="2834"/>
          <a:stretch/>
        </p:blipFill>
        <p:spPr bwMode="auto">
          <a:xfrm>
            <a:off x="90487" y="2952750"/>
            <a:ext cx="3494088" cy="28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030F574F-34A9-485B-895B-6457AF99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-119063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Answer 7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16742" name="Text Box 1031">
            <a:extLst>
              <a:ext uri="{FF2B5EF4-FFF2-40B4-BE49-F238E27FC236}">
                <a16:creationId xmlns:a16="http://schemas.microsoft.com/office/drawing/2014/main" id="{3E16B132-B29B-4E25-83C7-F6400085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1549400"/>
            <a:ext cx="4105275" cy="166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(Around line 29)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#  num    reg     volume     all         r.err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1     101   5.2876E+02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4.2795E-03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0.2879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2     102   3.6874E+03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9.5821E-03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0.2258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3     103   9.9447E+03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2.4114E-01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4     104   1.9398E+04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2.5964E+00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0.0118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5     105   3.1908E+04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2.9189E+00</a:t>
            </a: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0.0090</a:t>
            </a:r>
          </a:p>
        </p:txBody>
      </p:sp>
      <p:sp>
        <p:nvSpPr>
          <p:cNvPr id="116743" name="Text Box 1030">
            <a:extLst>
              <a:ext uri="{FF2B5EF4-FFF2-40B4-BE49-F238E27FC236}">
                <a16:creationId xmlns:a16="http://schemas.microsoft.com/office/drawing/2014/main" id="{449AA806-7C63-423C-AE74-86D2132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1009650"/>
            <a:ext cx="172720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</a:p>
        </p:txBody>
      </p:sp>
      <p:sp>
        <p:nvSpPr>
          <p:cNvPr id="116744" name="Text Box 1030">
            <a:extLst>
              <a:ext uri="{FF2B5EF4-FFF2-40B4-BE49-F238E27FC236}">
                <a16:creationId xmlns:a16="http://schemas.microsoft.com/office/drawing/2014/main" id="{4F7D0382-E7C2-4A19-8BFC-B80D21BC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73" y="5897562"/>
            <a:ext cx="1450975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endParaRPr lang="en-US" altLang="ja-JP" sz="18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6745" name="テキスト ボックス 18">
            <a:extLst>
              <a:ext uri="{FF2B5EF4-FFF2-40B4-BE49-F238E27FC236}">
                <a16:creationId xmlns:a16="http://schemas.microsoft.com/office/drawing/2014/main" id="{0384B554-B23D-474A-9309-CEBFB994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3267075"/>
            <a:ext cx="4362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All tally results are multiplied by </a:t>
            </a:r>
            <a:r>
              <a:rPr lang="en-US" altLang="ja-JP" sz="2000" dirty="0" err="1">
                <a:solidFill>
                  <a:srgbClr val="000000"/>
                </a:solidFill>
              </a:rPr>
              <a:t>totfact</a:t>
            </a:r>
            <a:r>
              <a:rPr lang="en-US" altLang="ja-JP" sz="2000" dirty="0">
                <a:solidFill>
                  <a:srgbClr val="000000"/>
                </a:solidFill>
              </a:rPr>
              <a:t>, i.e. data are scaled to 9x10</a:t>
            </a:r>
            <a:r>
              <a:rPr lang="en-US" altLang="ja-JP" sz="2000" baseline="30000" dirty="0">
                <a:solidFill>
                  <a:srgbClr val="000000"/>
                </a:solidFill>
              </a:rPr>
              <a:t>12</a:t>
            </a:r>
            <a:r>
              <a:rPr lang="en-US" altLang="ja-JP" sz="2000" dirty="0">
                <a:solidFill>
                  <a:srgbClr val="000000"/>
                </a:solidFill>
              </a:rPr>
              <a:t> proton incidence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Absorbed dose in the outmost shell is 2.9 </a:t>
            </a:r>
            <a:r>
              <a:rPr lang="en-US" altLang="ja-JP" sz="2000" dirty="0" err="1">
                <a:solidFill>
                  <a:srgbClr val="000000"/>
                </a:solidFill>
              </a:rPr>
              <a:t>Gy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</a:rPr>
              <a:t>Absorbed dose in the inner sphere is 4.3 </a:t>
            </a:r>
            <a:r>
              <a:rPr lang="en-US" altLang="ja-JP" sz="2000" dirty="0" err="1">
                <a:solidFill>
                  <a:srgbClr val="000000"/>
                </a:solidFill>
              </a:rPr>
              <a:t>mGy</a:t>
            </a:r>
            <a:r>
              <a:rPr lang="en-US" altLang="ja-JP" sz="2000" dirty="0">
                <a:solidFill>
                  <a:srgbClr val="000000"/>
                </a:solidFill>
              </a:rPr>
              <a:t>, but this value is not statistically significant due to the large statistical error</a:t>
            </a:r>
          </a:p>
        </p:txBody>
      </p:sp>
      <p:sp>
        <p:nvSpPr>
          <p:cNvPr id="116746" name="Text Box 1030">
            <a:extLst>
              <a:ext uri="{FF2B5EF4-FFF2-40B4-BE49-F238E27FC236}">
                <a16:creationId xmlns:a16="http://schemas.microsoft.com/office/drawing/2014/main" id="{317F99E9-76BE-4844-A55B-577DADC6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987425"/>
            <a:ext cx="14017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16747" name="Text Box 1031">
            <a:extLst>
              <a:ext uri="{FF2B5EF4-FFF2-40B4-BE49-F238E27FC236}">
                <a16:creationId xmlns:a16="http://schemas.microsoft.com/office/drawing/2014/main" id="{075C9F38-047F-420A-A604-07E0E5F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62100"/>
            <a:ext cx="2892425" cy="1219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set: c1[25]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totfact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1.0e6*(2*c1)**2*3600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…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79A70D-94C7-4D8A-B194-2C343493C18D}"/>
              </a:ext>
            </a:extLst>
          </p:cNvPr>
          <p:cNvSpPr/>
          <p:nvPr/>
        </p:nvSpPr>
        <p:spPr>
          <a:xfrm>
            <a:off x="3081338" y="2952750"/>
            <a:ext cx="503237" cy="256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6750" name="テキスト ボックス 3">
            <a:extLst>
              <a:ext uri="{FF2B5EF4-FFF2-40B4-BE49-F238E27FC236}">
                <a16:creationId xmlns:a16="http://schemas.microsoft.com/office/drawing/2014/main" id="{E67DC231-BA2F-4478-93D0-9B370E94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03" y="5698738"/>
            <a:ext cx="2255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Multiplied by </a:t>
            </a:r>
            <a:r>
              <a:rPr lang="en-US" altLang="ja-JP" sz="1800" dirty="0" err="1">
                <a:solidFill>
                  <a:srgbClr val="FF0000"/>
                </a:solidFill>
              </a:rPr>
              <a:t>totfact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(Label is not changed)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55F567C-CFD6-451A-AAA3-B811E115DCBA}"/>
              </a:ext>
            </a:extLst>
          </p:cNvPr>
          <p:cNvCxnSpPr>
            <a:endCxn id="3" idx="2"/>
          </p:cNvCxnSpPr>
          <p:nvPr/>
        </p:nvCxnSpPr>
        <p:spPr>
          <a:xfrm flipV="1">
            <a:off x="3332163" y="5518150"/>
            <a:ext cx="0" cy="236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6D6339F0-721E-4573-8911-E32E22279D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17765" name="Text Box 6">
            <a:extLst>
              <a:ext uri="{FF2B5EF4-FFF2-40B4-BE49-F238E27FC236}">
                <a16:creationId xmlns:a16="http://schemas.microsoft.com/office/drawing/2014/main" id="{9CAEB054-CE22-40DE-8AF9-76E449C58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74BDDC16-CAB1-4006-8EB8-911DADF6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  <a:endParaRPr lang="en-US" altLang="ja-JP" sz="2400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>
            <a:extLst>
              <a:ext uri="{FF2B5EF4-FFF2-40B4-BE49-F238E27FC236}">
                <a16:creationId xmlns:a16="http://schemas.microsoft.com/office/drawing/2014/main" id="{BE5E11D2-192D-4DA1-A70E-D5AE365A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212976"/>
            <a:ext cx="332263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Rectangle 2">
            <a:extLst>
              <a:ext uri="{FF2B5EF4-FFF2-40B4-BE49-F238E27FC236}">
                <a16:creationId xmlns:a16="http://schemas.microsoft.com/office/drawing/2014/main" id="{A476CD6F-B9C8-4C59-80A8-E9BFC5642D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404813"/>
            <a:ext cx="90297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  <a:cs typeface="Arial" charset="0"/>
              </a:rPr>
              <a:t>Why cross section data libraries?</a:t>
            </a:r>
            <a:endParaRPr lang="ja-JP" altLang="en-US" sz="4800" dirty="0">
              <a:latin typeface="+mn-lt"/>
              <a:cs typeface="Arial" charset="0"/>
            </a:endParaRPr>
          </a:p>
        </p:txBody>
      </p:sp>
      <p:sp>
        <p:nvSpPr>
          <p:cNvPr id="120839" name="Rectangle 1039">
            <a:extLst>
              <a:ext uri="{FF2B5EF4-FFF2-40B4-BE49-F238E27FC236}">
                <a16:creationId xmlns:a16="http://schemas.microsoft.com/office/drawing/2014/main" id="{2B556C1F-BFDC-47BF-A5FD-324BA3E3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512888"/>
            <a:ext cx="8672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Because reaction cross sections of photons, electrons, positrons, and low-energy neutrons (below 20 MeV) have complex structures, reaction models cannot well-describe their behaviors. </a:t>
            </a: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→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Cross section data libraries are required.</a:t>
            </a:r>
          </a:p>
        </p:txBody>
      </p:sp>
      <p:sp>
        <p:nvSpPr>
          <p:cNvPr id="120840" name="正方形/長方形 2">
            <a:extLst>
              <a:ext uri="{FF2B5EF4-FFF2-40B4-BE49-F238E27FC236}">
                <a16:creationId xmlns:a16="http://schemas.microsoft.com/office/drawing/2014/main" id="{F79E4F62-7EAF-46AF-A43B-C53C0043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3644900"/>
            <a:ext cx="4391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Some parameters </a:t>
            </a:r>
            <a:r>
              <a:rPr lang="en-US" altLang="ja-JP" sz="2400" dirty="0">
                <a:solidFill>
                  <a:srgbClr val="FF0000"/>
                </a:solidFill>
              </a:rPr>
              <a:t>in [parameters] section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should be changed to use data libraries.</a:t>
            </a:r>
          </a:p>
        </p:txBody>
      </p:sp>
      <p:sp>
        <p:nvSpPr>
          <p:cNvPr id="120841" name="テキスト ボックス 3">
            <a:extLst>
              <a:ext uri="{FF2B5EF4-FFF2-40B4-BE49-F238E27FC236}">
                <a16:creationId xmlns:a16="http://schemas.microsoft.com/office/drawing/2014/main" id="{9A85E1D1-CFB7-4B67-90D6-2E9CEABA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5688013"/>
            <a:ext cx="324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FF"/>
                </a:solidFill>
                <a:latin typeface="+mn-lt"/>
              </a:rPr>
              <a:t>Neutron reaction cross sections on </a:t>
            </a:r>
            <a:r>
              <a:rPr lang="en-US" altLang="ja-JP" sz="1800" baseline="30000" dirty="0">
                <a:solidFill>
                  <a:srgbClr val="0000FF"/>
                </a:solidFill>
                <a:latin typeface="+mn-lt"/>
              </a:rPr>
              <a:t>113</a:t>
            </a:r>
            <a:r>
              <a:rPr lang="en-US" altLang="ja-JP" sz="1800" dirty="0">
                <a:solidFill>
                  <a:srgbClr val="0000FF"/>
                </a:solidFill>
                <a:latin typeface="+mn-lt"/>
              </a:rPr>
              <a:t>Cd target</a:t>
            </a:r>
            <a:r>
              <a:rPr lang="ja-JP" altLang="en-US" sz="1800" dirty="0">
                <a:solidFill>
                  <a:srgbClr val="0000FF"/>
                </a:solidFill>
                <a:latin typeface="+mn-lt"/>
              </a:rPr>
              <a:t>（</a:t>
            </a:r>
            <a:r>
              <a:rPr lang="en-US" altLang="ja-JP" sz="1800" dirty="0">
                <a:solidFill>
                  <a:srgbClr val="0000FF"/>
                </a:solidFill>
                <a:latin typeface="+mn-lt"/>
              </a:rPr>
              <a:t>JENDL-4.0</a:t>
            </a:r>
            <a:r>
              <a:rPr lang="ja-JP" altLang="en-US" sz="1800" dirty="0">
                <a:solidFill>
                  <a:srgbClr val="0000FF"/>
                </a:solidFill>
                <a:latin typeface="+mn-lt"/>
              </a:rPr>
              <a:t>）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A508077-B20A-46C4-B59D-2BDEB07A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863600"/>
          </a:xfrm>
        </p:spPr>
        <p:txBody>
          <a:bodyPr/>
          <a:lstStyle/>
          <a:p>
            <a:pPr eaLnBrk="1" hangingPunct="1"/>
            <a:r>
              <a:rPr lang="en-US" altLang="ja-JP" sz="4800" dirty="0"/>
              <a:t>Related Parameters</a:t>
            </a:r>
            <a:endParaRPr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A4FA96-3821-47F1-930F-57511AE461A1}"/>
              </a:ext>
            </a:extLst>
          </p:cNvPr>
          <p:cNvSpPr txBox="1"/>
          <p:nvPr/>
        </p:nvSpPr>
        <p:spPr>
          <a:xfrm>
            <a:off x="223838" y="808038"/>
            <a:ext cx="1549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latin typeface="+mj-ea"/>
                <a:ea typeface="+mj-ea"/>
              </a:rPr>
              <a:t>nucdata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21863" name="テキスト ボックス 2">
            <a:extLst>
              <a:ext uri="{FF2B5EF4-FFF2-40B4-BE49-F238E27FC236}">
                <a16:creationId xmlns:a16="http://schemas.microsoft.com/office/drawing/2014/main" id="{620976DE-5E4D-4E36-B304-BCE1937A9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230313"/>
            <a:ext cx="521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Option for the use of neutron nuclear data library</a:t>
            </a:r>
            <a:endParaRPr lang="ja-JP" altLang="en-US" sz="2000"/>
          </a:p>
        </p:txBody>
      </p:sp>
      <p:sp>
        <p:nvSpPr>
          <p:cNvPr id="121864" name="テキスト ボックス 10">
            <a:extLst>
              <a:ext uri="{FF2B5EF4-FFF2-40B4-BE49-F238E27FC236}">
                <a16:creationId xmlns:a16="http://schemas.microsoft.com/office/drawing/2014/main" id="{4A9D2BDD-34D4-49FC-A30E-8771992B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570038"/>
            <a:ext cx="7042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0:</a:t>
            </a:r>
            <a:r>
              <a:rPr lang="ja-JP" altLang="en-US" sz="2000" dirty="0"/>
              <a:t> </a:t>
            </a:r>
            <a:r>
              <a:rPr lang="en-US" altLang="ja-JP" sz="2000" dirty="0"/>
              <a:t>Do not use nuclear data library (use nuclear reaction models)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1: Use nuclear data library from 0.1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to 20 MeV </a:t>
            </a:r>
            <a:r>
              <a:rPr lang="en-US" altLang="ja-JP" sz="2000" dirty="0">
                <a:solidFill>
                  <a:srgbClr val="FF0000"/>
                </a:solidFill>
              </a:rPr>
              <a:t>(default)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496144-F0BF-42F0-8D15-EC00FFD0A1C8}"/>
              </a:ext>
            </a:extLst>
          </p:cNvPr>
          <p:cNvSpPr txBox="1"/>
          <p:nvPr/>
        </p:nvSpPr>
        <p:spPr>
          <a:xfrm>
            <a:off x="211138" y="2268538"/>
            <a:ext cx="1123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latin typeface="+mj-ea"/>
                <a:ea typeface="+mj-ea"/>
              </a:rPr>
              <a:t>negs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21866" name="テキスト ボックス 12">
            <a:extLst>
              <a:ext uri="{FF2B5EF4-FFF2-40B4-BE49-F238E27FC236}">
                <a16:creationId xmlns:a16="http://schemas.microsoft.com/office/drawing/2014/main" id="{F67E5C11-3F8B-4BC0-9BA1-C791BA36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690813"/>
            <a:ext cx="507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Option for electromagnetic transport simulation</a:t>
            </a:r>
            <a:endParaRPr lang="ja-JP" altLang="en-US" sz="2000" dirty="0"/>
          </a:p>
        </p:txBody>
      </p:sp>
      <p:sp>
        <p:nvSpPr>
          <p:cNvPr id="121867" name="テキスト ボックス 13">
            <a:extLst>
              <a:ext uri="{FF2B5EF4-FFF2-40B4-BE49-F238E27FC236}">
                <a16:creationId xmlns:a16="http://schemas.microsoft.com/office/drawing/2014/main" id="{0ACEF269-96F9-4F6F-B78F-5669F0BF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3052763"/>
            <a:ext cx="8062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-1: Transport only photons based on the PHITS original database </a:t>
            </a:r>
            <a:r>
              <a:rPr lang="en-US" altLang="ja-JP" sz="2000" dirty="0">
                <a:solidFill>
                  <a:srgbClr val="FF0000"/>
                </a:solidFill>
              </a:rPr>
              <a:t>(default)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0:</a:t>
            </a:r>
            <a:r>
              <a:rPr lang="ja-JP" altLang="en-US" sz="2000" dirty="0"/>
              <a:t> </a:t>
            </a:r>
            <a:r>
              <a:rPr lang="en-US" altLang="ja-JP" sz="2000" dirty="0"/>
              <a:t>Do not transport photons, electrons, and positrons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1: Transport photons, electrons, and positrons based on EGS5 database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24E79D-C8AF-4D76-95FF-9D0D5954AE02}"/>
              </a:ext>
            </a:extLst>
          </p:cNvPr>
          <p:cNvSpPr txBox="1"/>
          <p:nvPr/>
        </p:nvSpPr>
        <p:spPr>
          <a:xfrm>
            <a:off x="223838" y="4116388"/>
            <a:ext cx="3090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latin typeface="+mj-ea"/>
                <a:ea typeface="+mj-ea"/>
              </a:rPr>
              <a:t>emin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en-US" altLang="ja-JP" sz="2400" dirty="0" err="1">
                <a:latin typeface="+mj-ea"/>
                <a:ea typeface="+mj-ea"/>
              </a:rPr>
              <a:t>i</a:t>
            </a:r>
            <a:r>
              <a:rPr lang="en-US" altLang="ja-JP" sz="2400" dirty="0">
                <a:latin typeface="+mj-ea"/>
                <a:ea typeface="+mj-ea"/>
              </a:rPr>
              <a:t>), i: particle ID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21869" name="テキスト ボックス 15">
            <a:extLst>
              <a:ext uri="{FF2B5EF4-FFF2-40B4-BE49-F238E27FC236}">
                <a16:creationId xmlns:a16="http://schemas.microsoft.com/office/drawing/2014/main" id="{38B6BC11-C34A-4828-8A4A-886D4080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551363"/>
            <a:ext cx="842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Cut off energy of each particle ID. Particles below this energy dump the rest of their kinetic energies locally, and are no longer transported in the simulation. </a:t>
            </a:r>
            <a:endParaRPr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6D8B4A-B9ED-45E5-9DCD-016D561202DA}"/>
              </a:ext>
            </a:extLst>
          </p:cNvPr>
          <p:cNvSpPr txBox="1"/>
          <p:nvPr/>
        </p:nvSpPr>
        <p:spPr>
          <a:xfrm>
            <a:off x="227013" y="5332413"/>
            <a:ext cx="31607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latin typeface="+mj-ea"/>
                <a:ea typeface="+mj-ea"/>
              </a:rPr>
              <a:t>dmax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en-US" altLang="ja-JP" sz="2400" dirty="0" err="1">
                <a:latin typeface="+mj-ea"/>
                <a:ea typeface="+mj-ea"/>
              </a:rPr>
              <a:t>i</a:t>
            </a:r>
            <a:r>
              <a:rPr lang="en-US" altLang="ja-JP" sz="2400" dirty="0">
                <a:latin typeface="+mj-ea"/>
                <a:ea typeface="+mj-ea"/>
              </a:rPr>
              <a:t>), i: particle ID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21871" name="テキスト ボックス 17">
            <a:extLst>
              <a:ext uri="{FF2B5EF4-FFF2-40B4-BE49-F238E27FC236}">
                <a16:creationId xmlns:a16="http://schemas.microsoft.com/office/drawing/2014/main" id="{8EABAF35-9DDF-4DA6-B698-C2D6702D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719763"/>
            <a:ext cx="842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Maximum energy of each particle ID to use cross section data library</a:t>
            </a:r>
            <a:endParaRPr lang="ja-JP" altLang="en-US" sz="2000"/>
          </a:p>
        </p:txBody>
      </p:sp>
      <p:sp>
        <p:nvSpPr>
          <p:cNvPr id="121872" name="正方形/長方形 2">
            <a:extLst>
              <a:ext uri="{FF2B5EF4-FFF2-40B4-BE49-F238E27FC236}">
                <a16:creationId xmlns:a16="http://schemas.microsoft.com/office/drawing/2014/main" id="{6E1BFF38-0370-420C-AE44-8C58C218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970338"/>
            <a:ext cx="391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Recommended for most calculation!</a:t>
            </a:r>
            <a:endParaRPr lang="ja-JP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8D7B0ED-234A-4671-A19D-250BFF717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863600"/>
          </a:xfrm>
        </p:spPr>
        <p:txBody>
          <a:bodyPr/>
          <a:lstStyle/>
          <a:p>
            <a:pPr eaLnBrk="1" hangingPunct="1"/>
            <a:r>
              <a:rPr lang="en-US" altLang="ja-JP" sz="4800" dirty="0" err="1"/>
              <a:t>emin</a:t>
            </a:r>
            <a:r>
              <a:rPr lang="en-US" altLang="ja-JP" sz="4800" dirty="0"/>
              <a:t>(</a:t>
            </a:r>
            <a:r>
              <a:rPr lang="en-US" altLang="ja-JP" sz="4800" dirty="0" err="1"/>
              <a:t>i</a:t>
            </a:r>
            <a:r>
              <a:rPr lang="en-US" altLang="ja-JP" sz="4800" dirty="0"/>
              <a:t>) &amp; </a:t>
            </a:r>
            <a:r>
              <a:rPr lang="en-US" altLang="ja-JP" sz="4800" dirty="0" err="1"/>
              <a:t>dmax</a:t>
            </a:r>
            <a:r>
              <a:rPr lang="en-US" altLang="ja-JP" sz="4800" dirty="0"/>
              <a:t>(</a:t>
            </a:r>
            <a:r>
              <a:rPr lang="en-US" altLang="ja-JP" sz="4800" dirty="0" err="1"/>
              <a:t>i</a:t>
            </a:r>
            <a:r>
              <a:rPr lang="en-US" altLang="ja-JP" sz="4800" dirty="0"/>
              <a:t>)</a:t>
            </a:r>
            <a:endParaRPr lang="ja-JP" altLang="en-US" sz="4800" dirty="0"/>
          </a:p>
        </p:txBody>
      </p:sp>
      <p:sp>
        <p:nvSpPr>
          <p:cNvPr id="122886" name="テキスト ボックス 2">
            <a:extLst>
              <a:ext uri="{FF2B5EF4-FFF2-40B4-BE49-F238E27FC236}">
                <a16:creationId xmlns:a16="http://schemas.microsoft.com/office/drawing/2014/main" id="{669CFF2C-CB02-457B-AA28-06EBB880F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69160"/>
            <a:ext cx="88078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/>
              <a:t>calculate the deposition energy in a fine mesh (less than 1 mm) →</a:t>
            </a:r>
            <a:r>
              <a:rPr lang="ja-JP" altLang="en-US" sz="1800" dirty="0"/>
              <a:t> </a:t>
            </a:r>
            <a:r>
              <a:rPr lang="en-US" altLang="ja-JP" sz="1800" dirty="0" err="1"/>
              <a:t>emin</a:t>
            </a:r>
            <a:r>
              <a:rPr lang="en-US" altLang="ja-JP" sz="1800" dirty="0"/>
              <a:t>(12, 13) = 0.001**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>
                <a:cs typeface="Times New Roman" panose="02020603050405020304" pitchFamily="18" charset="0"/>
              </a:rPr>
              <a:t>reduce the </a:t>
            </a:r>
            <a:r>
              <a:rPr lang="en-US" altLang="ja-JP" sz="1800" dirty="0" err="1">
                <a:cs typeface="Times New Roman" panose="02020603050405020304" pitchFamily="18" charset="0"/>
              </a:rPr>
              <a:t>computating</a:t>
            </a:r>
            <a:r>
              <a:rPr lang="en-US" altLang="ja-JP" sz="1800" dirty="0">
                <a:cs typeface="Times New Roman" panose="02020603050405020304" pitchFamily="18" charset="0"/>
              </a:rPr>
              <a:t> time if the simulation objects are too large</a:t>
            </a:r>
            <a:r>
              <a:rPr lang="ja-JP" altLang="en-US" sz="1800" dirty="0">
                <a:cs typeface="Times New Roman" panose="02020603050405020304" pitchFamily="18" charset="0"/>
              </a:rPr>
              <a:t> </a:t>
            </a:r>
            <a:r>
              <a:rPr lang="en-US" altLang="ja-JP" sz="1800" dirty="0"/>
              <a:t>→</a:t>
            </a:r>
            <a:r>
              <a:rPr lang="ja-JP" altLang="en-US" sz="1800" dirty="0">
                <a:cs typeface="Times New Roman" panose="02020603050405020304" pitchFamily="18" charset="0"/>
              </a:rPr>
              <a:t> </a:t>
            </a:r>
            <a:r>
              <a:rPr lang="en-US" altLang="ja-JP" sz="1800" dirty="0" err="1">
                <a:cs typeface="Times New Roman" panose="02020603050405020304" pitchFamily="18" charset="0"/>
              </a:rPr>
              <a:t>emin</a:t>
            </a:r>
            <a:r>
              <a:rPr lang="en-US" altLang="ja-JP" sz="1800" dirty="0">
                <a:cs typeface="Times New Roman" panose="02020603050405020304" pitchFamily="18" charset="0"/>
              </a:rPr>
              <a:t>(12, 13) = 1.0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>
                <a:cs typeface="Times New Roman" panose="02020603050405020304" pitchFamily="18" charset="0"/>
              </a:rPr>
              <a:t>transport very high energy photons, electrons, and positrons</a:t>
            </a:r>
            <a:r>
              <a:rPr lang="en-US" altLang="ja-JP" sz="1800" dirty="0"/>
              <a:t> →</a:t>
            </a:r>
            <a:r>
              <a:rPr lang="ja-JP" altLang="en-US" sz="1800" dirty="0">
                <a:cs typeface="Times New Roman" panose="02020603050405020304" pitchFamily="18" charset="0"/>
              </a:rPr>
              <a:t> </a:t>
            </a:r>
            <a:r>
              <a:rPr lang="en-US" altLang="ja-JP" sz="1800" dirty="0" err="1">
                <a:cs typeface="Times New Roman" panose="02020603050405020304" pitchFamily="18" charset="0"/>
              </a:rPr>
              <a:t>dmax</a:t>
            </a:r>
            <a:r>
              <a:rPr lang="en-US" altLang="ja-JP" sz="1800" dirty="0">
                <a:cs typeface="Times New Roman" panose="02020603050405020304" pitchFamily="18" charset="0"/>
              </a:rPr>
              <a:t>(12-14) = 1.0e5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>
                <a:cs typeface="Times New Roman" panose="02020603050405020304" pitchFamily="18" charset="0"/>
              </a:rPr>
              <a:t>use high-energy nuclear data library</a:t>
            </a:r>
            <a:r>
              <a:rPr lang="en-US" altLang="ja-JP" sz="1800" dirty="0"/>
              <a:t> →</a:t>
            </a:r>
            <a:r>
              <a:rPr lang="ja-JP" altLang="en-US" sz="1800" dirty="0">
                <a:cs typeface="Times New Roman" panose="02020603050405020304" pitchFamily="18" charset="0"/>
              </a:rPr>
              <a:t> </a:t>
            </a:r>
            <a:r>
              <a:rPr lang="en-US" altLang="ja-JP" sz="1800" dirty="0" err="1">
                <a:cs typeface="Times New Roman" panose="02020603050405020304" pitchFamily="18" charset="0"/>
              </a:rPr>
              <a:t>dmax</a:t>
            </a:r>
            <a:r>
              <a:rPr lang="en-US" altLang="ja-JP" sz="1800" dirty="0">
                <a:cs typeface="Times New Roman" panose="02020603050405020304" pitchFamily="18" charset="0"/>
              </a:rPr>
              <a:t>(2) = 150.0 (for JENDL-HE)</a:t>
            </a:r>
            <a:endParaRPr lang="ja-JP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22887" name="テキスト ボックス 9">
            <a:extLst>
              <a:ext uri="{FF2B5EF4-FFF2-40B4-BE49-F238E27FC236}">
                <a16:creationId xmlns:a16="http://schemas.microsoft.com/office/drawing/2014/main" id="{EE0B9995-9C68-4010-B279-E947306B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518025"/>
            <a:ext cx="731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You have to change these parameters when you want to…</a:t>
            </a:r>
            <a:endParaRPr lang="ja-JP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8853DEC-6D8A-4CFB-9CD0-8AAAD2D63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13572"/>
              </p:ext>
            </p:extLst>
          </p:nvPr>
        </p:nvGraphicFramePr>
        <p:xfrm>
          <a:off x="525059" y="955675"/>
          <a:ext cx="7502930" cy="2884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0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particles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Cut-off</a:t>
                      </a:r>
                      <a:r>
                        <a:rPr kumimoji="1" lang="en-US" altLang="ja-JP" sz="2000" baseline="0" dirty="0"/>
                        <a:t> energy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Maximum</a:t>
                      </a:r>
                      <a:r>
                        <a:rPr kumimoji="1" lang="en-US" altLang="ja-JP" sz="2000" baseline="0" dirty="0"/>
                        <a:t> energy of library use</a:t>
                      </a:r>
                      <a:endParaRPr kumimoji="1" lang="ja-JP" altLang="en-US" sz="2000" dirty="0"/>
                    </a:p>
                  </a:txBody>
                  <a:tcPr marL="91459" marR="9145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neutrons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emin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(2) =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kumimoji="1" lang="en-US" altLang="ja-JP" sz="2000" baseline="30000" dirty="0">
                          <a:solidFill>
                            <a:srgbClr val="FF0000"/>
                          </a:solidFill>
                        </a:rPr>
                        <a:t>-11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aseline="0" dirty="0" err="1">
                          <a:solidFill>
                            <a:schemeClr val="tx1"/>
                          </a:solidFill>
                        </a:rPr>
                        <a:t>dmax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(2) =</a:t>
                      </a:r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 20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electrons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emin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(12) =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 0.1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dmax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(12) =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 1000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positrons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emin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(13)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dmax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(13) = 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1000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photons</a:t>
                      </a:r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emin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(14) = 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dmax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(14) = 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1000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67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the</a:t>
                      </a:r>
                      <a:r>
                        <a:rPr kumimoji="1" lang="en-US" altLang="ja-JP" sz="2000" baseline="0" dirty="0"/>
                        <a:t> other particles</a:t>
                      </a:r>
                      <a:endParaRPr kumimoji="1" lang="ja-JP" altLang="en-US" sz="2000" dirty="0"/>
                    </a:p>
                  </a:txBody>
                  <a:tcPr marL="91459" marR="91459" marT="45704" marB="4570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/>
                        <a:t>emin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en-US" altLang="ja-JP" sz="2000" dirty="0" err="1"/>
                        <a:t>i</a:t>
                      </a:r>
                      <a:r>
                        <a:rPr kumimoji="1" lang="en-US" altLang="ja-JP" sz="2000" dirty="0"/>
                        <a:t>) = 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r>
                        <a:rPr kumimoji="1" lang="ja-JP" altLang="en-US" sz="2000" baseline="0" dirty="0"/>
                        <a:t> </a:t>
                      </a:r>
                      <a:r>
                        <a:rPr kumimoji="1" lang="en-US" altLang="ja-JP" sz="2000" baseline="0" dirty="0"/>
                        <a:t>[MeV/n]</a:t>
                      </a:r>
                      <a:endParaRPr kumimoji="1" lang="ja-JP" altLang="en-US" sz="2000" dirty="0"/>
                    </a:p>
                  </a:txBody>
                  <a:tcPr marL="91467" marR="91467" marT="45698" marB="456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/>
                        <a:t>dmax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en-US" altLang="ja-JP" sz="2000" dirty="0" err="1"/>
                        <a:t>i</a:t>
                      </a:r>
                      <a:r>
                        <a:rPr kumimoji="1" lang="en-US" altLang="ja-JP" sz="2000" dirty="0"/>
                        <a:t>) = 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r>
                        <a:rPr kumimoji="1" lang="ja-JP" altLang="en-US" sz="2000" baseline="0" dirty="0"/>
                        <a:t> </a:t>
                      </a:r>
                      <a:r>
                        <a:rPr kumimoji="1" lang="en-US" altLang="ja-JP" sz="2000" baseline="0" dirty="0"/>
                        <a:t>[MeV/n]</a:t>
                      </a:r>
                      <a:endParaRPr kumimoji="1" lang="ja-JP" altLang="en-US" sz="2000" dirty="0"/>
                    </a:p>
                  </a:txBody>
                  <a:tcPr marL="91467" marR="91467" marT="45698" marB="456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918" name="テキスト ボックス 2">
            <a:extLst>
              <a:ext uri="{FF2B5EF4-FFF2-40B4-BE49-F238E27FC236}">
                <a16:creationId xmlns:a16="http://schemas.microsoft.com/office/drawing/2014/main" id="{0D2F600A-2F77-45E3-8799-77F42480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59" y="3889376"/>
            <a:ext cx="8093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*Note if </a:t>
            </a:r>
            <a:r>
              <a:rPr lang="en-US" altLang="ja-JP" sz="1800" dirty="0" err="1"/>
              <a:t>nucdata</a:t>
            </a:r>
            <a:r>
              <a:rPr lang="en-US" altLang="ja-JP" sz="1800" dirty="0"/>
              <a:t> = 1 (default) and negs = 1, the numbers in red are automatically set.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(In the case of negs=-1, the values for electrons and positrons are not set.)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6084004"/>
            <a:ext cx="7416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**</a:t>
            </a:r>
            <a:r>
              <a:rPr lang="en-US" altLang="ja-JP" dirty="0" err="1"/>
              <a:t>dmax</a:t>
            </a:r>
            <a:r>
              <a:rPr lang="en-US" altLang="ja-JP" dirty="0"/>
              <a:t>(12,13,14) should be also set to small depending on particle energies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B00650CD-3EE0-4BF5-B21A-D986CD6C5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“file” Parameters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1E64D138-D17B-44F5-9FBB-3C56B8C3E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20759"/>
              </p:ext>
            </p:extLst>
          </p:nvPr>
        </p:nvGraphicFramePr>
        <p:xfrm>
          <a:off x="228600" y="885436"/>
          <a:ext cx="8686800" cy="51358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1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file(1)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(D=c:/</a:t>
                      </a:r>
                      <a:r>
                        <a:rPr kumimoji="1" lang="en-US" altLang="ja-JP" sz="1800" b="0" dirty="0" err="1"/>
                        <a:t>phits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PHITS installation directory</a:t>
                      </a:r>
                      <a:r>
                        <a:rPr kumimoji="1" lang="en-US" altLang="ja-JP" sz="1800" b="0" baseline="0" dirty="0"/>
                        <a:t> name. 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</a:rPr>
                        <a:t>If PHITS installer did not work in your computer, you have to specify this parameter.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31" marB="4573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file(6)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(D=</a:t>
                      </a:r>
                      <a:r>
                        <a:rPr kumimoji="1" lang="en-US" altLang="ja-JP" sz="1800" b="0" dirty="0" err="1"/>
                        <a:t>phits.out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Summary output file name. 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file(7)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(D=file(1)/data/</a:t>
                      </a:r>
                      <a:r>
                        <a:rPr kumimoji="1" lang="en-US" altLang="ja-JP" sz="1800" b="0" dirty="0" err="1"/>
                        <a:t>xsdir.jnd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Address file for cross section data library.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file(15)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(D=dumpall.dat)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Dump file</a:t>
                      </a:r>
                      <a:r>
                        <a:rPr kumimoji="1" lang="en-US" altLang="ja-JP" sz="1800" b="0" baseline="0" dirty="0"/>
                        <a:t> name for </a:t>
                      </a:r>
                      <a:r>
                        <a:rPr kumimoji="1" lang="en-US" altLang="ja-JP" sz="1800" b="0" baseline="0" dirty="0" err="1"/>
                        <a:t>d</a:t>
                      </a:r>
                      <a:r>
                        <a:rPr kumimoji="1" lang="en-US" altLang="ja-JP" sz="1800" b="0" dirty="0" err="1"/>
                        <a:t>umpall</a:t>
                      </a:r>
                      <a:r>
                        <a:rPr kumimoji="1" lang="en-US" altLang="ja-JP" sz="1800" b="0" dirty="0"/>
                        <a:t>=1 option.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file(18)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</a:t>
                      </a:r>
                      <a:r>
                        <a:rPr kumimoji="1" lang="en-US" altLang="ja-JP" sz="1800" b="0" dirty="0" err="1"/>
                        <a:t>voxel.bin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Binary file name for </a:t>
                      </a:r>
                      <a:r>
                        <a:rPr kumimoji="1" lang="en-US" altLang="ja-JP" sz="1800" b="0" dirty="0" err="1"/>
                        <a:t>ivoxel</a:t>
                      </a:r>
                      <a:r>
                        <a:rPr kumimoji="1" lang="en-US" altLang="ja-JP" sz="1800" b="0" dirty="0"/>
                        <a:t>=1,2.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file(20)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(D=file(1)/XS/</a:t>
                      </a:r>
                      <a:r>
                        <a:rPr kumimoji="1" lang="en-US" altLang="ja-JP" sz="1800" b="0" dirty="0" err="1"/>
                        <a:t>egs</a:t>
                      </a:r>
                      <a:r>
                        <a:rPr kumimoji="1" lang="en-US" altLang="ja-JP" sz="1800" b="0" dirty="0"/>
                        <a:t>/)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Directory containing the library data for EGS5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/>
                        <a:t>file(21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(D=file(1)/</a:t>
                      </a:r>
                      <a:r>
                        <a:rPr kumimoji="1" lang="en-US" altLang="ja-JP" sz="1800" b="0" dirty="0" err="1"/>
                        <a:t>dchain-sp</a:t>
                      </a:r>
                      <a:r>
                        <a:rPr kumimoji="1" lang="en-US" altLang="ja-JP" sz="1800" b="0" dirty="0"/>
                        <a:t>/data/)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Directory containing the library data for</a:t>
                      </a:r>
                      <a:r>
                        <a:rPr kumimoji="1" lang="en-US" altLang="ja-JP" sz="1800" b="0" baseline="0" dirty="0"/>
                        <a:t> </a:t>
                      </a:r>
                      <a:r>
                        <a:rPr kumimoji="1" lang="en-US" altLang="ja-JP" sz="1800" b="0" dirty="0"/>
                        <a:t>DCHAIN-SP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file(22)</a:t>
                      </a:r>
                      <a:endParaRPr kumimoji="1" lang="ja-JP" altLang="en-US" sz="1800" b="0" dirty="0"/>
                    </a:p>
                  </a:txBody>
                  <a:tcPr marL="91432" marR="91432"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</a:t>
                      </a:r>
                      <a:r>
                        <a:rPr kumimoji="1" lang="en-US" altLang="ja-JP" sz="1800" b="0" dirty="0" err="1"/>
                        <a:t>batch.out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L="91432" marR="91432" marT="45717" marB="4571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Name of file</a:t>
                      </a:r>
                      <a:r>
                        <a:rPr kumimoji="1" lang="en-US" altLang="ja-JP" sz="1800" b="0" baseline="0" dirty="0"/>
                        <a:t> to output information on current batch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file(23)</a:t>
                      </a:r>
                      <a:endParaRPr kumimoji="1" lang="ja-JP" altLang="en-US" sz="1800" b="0" dirty="0"/>
                    </a:p>
                  </a:txBody>
                  <a:tcPr marL="91432" marR="91432"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(D=pegs5)</a:t>
                      </a:r>
                      <a:endParaRPr kumimoji="1" lang="ja-JP" altLang="en-US" sz="1800" b="0" dirty="0"/>
                    </a:p>
                  </a:txBody>
                  <a:tcPr marL="91432" marR="91432" marT="45717" marB="4571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Output file name for PEGS5</a:t>
                      </a:r>
                      <a:endParaRPr kumimoji="1" lang="ja-JP" altLang="en-US" sz="1800" b="0" dirty="0"/>
                    </a:p>
                  </a:txBody>
                  <a:tcPr marT="45714" marB="45714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file(24)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(D=file(1)/data)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Directory containing RI source data libraries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/>
                        <a:t>file(25)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/>
                        <a:t>(D=file(1)/XS/</a:t>
                      </a:r>
                      <a:r>
                        <a:rPr kumimoji="1" lang="en-US" altLang="ja-JP" sz="1800" b="0" dirty="0" err="1"/>
                        <a:t>tra</a:t>
                      </a:r>
                      <a:r>
                        <a:rPr kumimoji="1" lang="en-US" altLang="ja-JP" sz="1800" b="0" dirty="0"/>
                        <a:t>)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Directory containing track-structure</a:t>
                      </a:r>
                      <a:r>
                        <a:rPr kumimoji="1" lang="en-US" altLang="ja-JP" sz="1800" b="0" baseline="0" dirty="0"/>
                        <a:t> data libraries</a:t>
                      </a:r>
                      <a:endParaRPr kumimoji="1" lang="ja-JP" altLang="en-US" sz="1800" b="0" dirty="0"/>
                    </a:p>
                  </a:txBody>
                  <a:tcPr marL="91432" marR="91432" marT="45731" marB="4573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11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1030">
            <a:extLst>
              <a:ext uri="{FF2B5EF4-FFF2-40B4-BE49-F238E27FC236}">
                <a16:creationId xmlns:a16="http://schemas.microsoft.com/office/drawing/2014/main" id="{2462BD3D-A707-4D13-BF69-13C0017F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20" y="934767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D28287-9124-42BF-892B-61A36DED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42963"/>
            <a:ext cx="6624638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Activate electron and positron transport using EGS5</a:t>
            </a:r>
          </a:p>
        </p:txBody>
      </p:sp>
      <p:sp>
        <p:nvSpPr>
          <p:cNvPr id="125959" name="テキスト ボックス 22">
            <a:extLst>
              <a:ext uri="{FF2B5EF4-FFF2-40B4-BE49-F238E27FC236}">
                <a16:creationId xmlns:a16="http://schemas.microsoft.com/office/drawing/2014/main" id="{973AF9B9-040C-4F3A-A403-319E6F27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817" y="1406009"/>
            <a:ext cx="572135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Set </a:t>
            </a:r>
            <a:r>
              <a:rPr lang="en-US" altLang="ja-JP" sz="2000" dirty="0" err="1">
                <a:solidFill>
                  <a:srgbClr val="000000"/>
                </a:solidFill>
              </a:rPr>
              <a:t>maxcas</a:t>
            </a:r>
            <a:r>
              <a:rPr lang="en-US" altLang="ja-JP" sz="2000" dirty="0">
                <a:solidFill>
                  <a:srgbClr val="000000"/>
                </a:solidFill>
              </a:rPr>
              <a:t>=1000 and </a:t>
            </a:r>
            <a:r>
              <a:rPr lang="en-US" altLang="ja-JP" sz="2000" dirty="0" err="1">
                <a:solidFill>
                  <a:srgbClr val="000000"/>
                </a:solidFill>
              </a:rPr>
              <a:t>maxbch</a:t>
            </a:r>
            <a:r>
              <a:rPr lang="en-US" altLang="ja-JP" sz="2000" dirty="0">
                <a:solidFill>
                  <a:srgbClr val="000000"/>
                </a:solidFill>
              </a:rPr>
              <a:t> = 1 to reduce the computational time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Set source particles to 10-MeV photons 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(change “</a:t>
            </a:r>
            <a:r>
              <a:rPr lang="en-US" altLang="ja-JP" sz="2000" dirty="0" err="1">
                <a:solidFill>
                  <a:srgbClr val="000000"/>
                </a:solidFill>
              </a:rPr>
              <a:t>proj</a:t>
            </a:r>
            <a:r>
              <a:rPr lang="en-US" altLang="ja-JP" sz="2000" dirty="0">
                <a:solidFill>
                  <a:srgbClr val="000000"/>
                </a:solidFill>
              </a:rPr>
              <a:t>” and “e0” in [source] section)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Add electron  positron  photon in “part” of [t-track]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F5A1B6B-75CD-48EC-B288-A335E2AA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8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93949" y="1700709"/>
            <a:ext cx="2057400" cy="19201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</a:t>
            </a:r>
            <a:r>
              <a:rPr lang="ja-JP" altLang="en-US" sz="1400" dirty="0">
                <a:latin typeface="Tahoma" panose="020B0604030504040204" pitchFamily="34" charset="0"/>
              </a:rPr>
              <a:t>　</a:t>
            </a:r>
            <a:r>
              <a:rPr lang="pt-BR" altLang="ja-JP" sz="1400" dirty="0">
                <a:latin typeface="Tahoma" panose="020B0604030504040204" pitchFamily="34" charset="0"/>
              </a:rPr>
              <a:t>maxcas =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maxbch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file(1) = c:/phits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$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negs =</a:t>
            </a: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95536" y="4797152"/>
            <a:ext cx="3312368" cy="1414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 proton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95536" y="3706431"/>
            <a:ext cx="2057400" cy="9811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proj =  </a:t>
            </a:r>
            <a:r>
              <a:rPr lang="en-US" altLang="ja-JP" sz="1400" dirty="0">
                <a:latin typeface="Tahoma" panose="020B0604030504040204" pitchFamily="34" charset="0"/>
              </a:rPr>
              <a:t>proton</a:t>
            </a: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e0 =   150.0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1122611" y="4368419"/>
            <a:ext cx="7270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659905" y="5661248"/>
            <a:ext cx="1831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422649" y="2375505"/>
            <a:ext cx="3857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423443" y="2569517"/>
            <a:ext cx="1928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122611" y="4585741"/>
            <a:ext cx="4937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506661" y="3455749"/>
            <a:ext cx="8067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851920" y="4775441"/>
            <a:ext cx="4300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ja-JP" sz="2000" dirty="0">
                <a:solidFill>
                  <a:srgbClr val="000000"/>
                </a:solidFill>
              </a:rPr>
              <a:t>See </a:t>
            </a:r>
            <a:r>
              <a:rPr lang="en-US" altLang="ja-JP" sz="2000" dirty="0" err="1">
                <a:solidFill>
                  <a:srgbClr val="000000"/>
                </a:solidFill>
              </a:rPr>
              <a:t>negs</a:t>
            </a:r>
            <a:r>
              <a:rPr lang="en-US" altLang="ja-JP" sz="2000" dirty="0">
                <a:solidFill>
                  <a:srgbClr val="000000"/>
                </a:solidFill>
              </a:rPr>
              <a:t> = 1 in [parameters] section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576761" y="3688257"/>
            <a:ext cx="636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ja-JP" sz="2000" dirty="0">
                <a:solidFill>
                  <a:srgbClr val="FF0000"/>
                </a:solidFill>
              </a:rPr>
              <a:t>Execute PHITS and check electron, positron, and photon fluxes (see 3</a:t>
            </a:r>
            <a:r>
              <a:rPr lang="en-US" altLang="ja-JP" sz="2000" baseline="30000" dirty="0">
                <a:solidFill>
                  <a:srgbClr val="FF0000"/>
                </a:solidFill>
              </a:rPr>
              <a:t>rd</a:t>
            </a:r>
            <a:r>
              <a:rPr lang="en-US" altLang="ja-JP" sz="2000" dirty="0">
                <a:solidFill>
                  <a:srgbClr val="FF0000"/>
                </a:solidFill>
              </a:rPr>
              <a:t> to 5</a:t>
            </a:r>
            <a:r>
              <a:rPr lang="en-US" altLang="ja-JP" sz="2000" baseline="30000" dirty="0">
                <a:solidFill>
                  <a:srgbClr val="FF0000"/>
                </a:solidFill>
              </a:rPr>
              <a:t>th</a:t>
            </a:r>
            <a:r>
              <a:rPr lang="en-US" altLang="ja-JP" sz="2000" dirty="0">
                <a:solidFill>
                  <a:srgbClr val="FF0000"/>
                </a:solidFill>
              </a:rPr>
              <a:t> pages of </a:t>
            </a:r>
            <a:r>
              <a:rPr lang="en-US" altLang="ja-JP" sz="2000" dirty="0" err="1">
                <a:solidFill>
                  <a:srgbClr val="FF0000"/>
                </a:solidFill>
              </a:rPr>
              <a:t>track_xz.eps</a:t>
            </a:r>
            <a:r>
              <a:rPr lang="en-US" altLang="ja-JP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二等辺三角形 29"/>
          <p:cNvSpPr/>
          <p:nvPr/>
        </p:nvSpPr>
        <p:spPr>
          <a:xfrm flipV="1">
            <a:off x="5072965" y="3435091"/>
            <a:ext cx="685800" cy="2055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 flipV="1">
            <a:off x="5110336" y="4515105"/>
            <a:ext cx="685800" cy="2055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961264" y="5503728"/>
            <a:ext cx="430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ja-JP" sz="2000" dirty="0">
                <a:solidFill>
                  <a:srgbClr val="FF0000"/>
                </a:solidFill>
              </a:rPr>
              <a:t>Execute PHITS again and check the trajectories of electrons and positrons</a:t>
            </a:r>
          </a:p>
        </p:txBody>
      </p:sp>
      <p:sp>
        <p:nvSpPr>
          <p:cNvPr id="33" name="二等辺三角形 32"/>
          <p:cNvSpPr/>
          <p:nvPr/>
        </p:nvSpPr>
        <p:spPr>
          <a:xfrm flipV="1">
            <a:off x="5110336" y="5230306"/>
            <a:ext cx="685800" cy="2055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D28287-9124-42BF-892B-61A36DED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42963"/>
            <a:ext cx="6624638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Activate electron and positron transport using EGS5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F5A1B6B-75CD-48EC-B288-A335E2AA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Answer 8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35" name="Text Box 1030">
            <a:extLst>
              <a:ext uri="{FF2B5EF4-FFF2-40B4-BE49-F238E27FC236}">
                <a16:creationId xmlns:a16="http://schemas.microsoft.com/office/drawing/2014/main" id="{2462BD3D-A707-4D13-BF69-13C0017F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20" y="934767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395536" y="1597396"/>
            <a:ext cx="2057400" cy="18681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maxcas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maxbch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file(1) = c:/phits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$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negs = 1</a:t>
            </a: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395536" y="4797152"/>
            <a:ext cx="3312367" cy="1414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 proton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electron positron photon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395536" y="3706431"/>
            <a:ext cx="2057400" cy="9811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proj = 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photon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e0 =  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10.0</a:t>
            </a:r>
          </a:p>
        </p:txBody>
      </p:sp>
      <p:sp>
        <p:nvSpPr>
          <p:cNvPr id="45" name="Text Box 1030"/>
          <p:cNvSpPr txBox="1">
            <a:spLocks noChangeArrowheads="1"/>
          </p:cNvSpPr>
          <p:nvPr/>
        </p:nvSpPr>
        <p:spPr bwMode="auto">
          <a:xfrm>
            <a:off x="2886767" y="4265525"/>
            <a:ext cx="266429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(2</a:t>
            </a:r>
            <a:r>
              <a:rPr lang="en-US" altLang="ja-JP" sz="18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nd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page)</a:t>
            </a:r>
          </a:p>
        </p:txBody>
      </p:sp>
      <p:sp>
        <p:nvSpPr>
          <p:cNvPr id="46" name="Text Box 1030"/>
          <p:cNvSpPr txBox="1">
            <a:spLocks noChangeArrowheads="1"/>
          </p:cNvSpPr>
          <p:nvPr/>
        </p:nvSpPr>
        <p:spPr bwMode="auto">
          <a:xfrm>
            <a:off x="6229090" y="4265525"/>
            <a:ext cx="255320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(4</a:t>
            </a:r>
            <a:r>
              <a:rPr lang="en-US" altLang="ja-JP" sz="18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th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page)</a:t>
            </a:r>
          </a:p>
        </p:txBody>
      </p:sp>
      <p:sp>
        <p:nvSpPr>
          <p:cNvPr id="49" name="テキスト ボックス 1"/>
          <p:cNvSpPr txBox="1">
            <a:spLocks noChangeArrowheads="1"/>
          </p:cNvSpPr>
          <p:nvPr/>
        </p:nvSpPr>
        <p:spPr bwMode="auto">
          <a:xfrm>
            <a:off x="3381291" y="3885165"/>
            <a:ext cx="1798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accent2"/>
                </a:solidFill>
              </a:rPr>
              <a:t>Electron Flux</a:t>
            </a:r>
          </a:p>
        </p:txBody>
      </p:sp>
      <p:sp>
        <p:nvSpPr>
          <p:cNvPr id="50" name="テキスト ボックス 1"/>
          <p:cNvSpPr txBox="1">
            <a:spLocks noChangeArrowheads="1"/>
          </p:cNvSpPr>
          <p:nvPr/>
        </p:nvSpPr>
        <p:spPr bwMode="auto">
          <a:xfrm>
            <a:off x="6684426" y="3866725"/>
            <a:ext cx="1487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accent2"/>
                </a:solidFill>
              </a:rPr>
              <a:t>Photon Flux</a:t>
            </a:r>
          </a:p>
        </p:txBody>
      </p:sp>
      <p:sp>
        <p:nvSpPr>
          <p:cNvPr id="51" name="テキスト ボックス 1"/>
          <p:cNvSpPr txBox="1">
            <a:spLocks noChangeArrowheads="1"/>
          </p:cNvSpPr>
          <p:nvPr/>
        </p:nvSpPr>
        <p:spPr bwMode="auto">
          <a:xfrm>
            <a:off x="4559300" y="4769787"/>
            <a:ext cx="44255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Electrons and positrons generated by photo-atomic interactions are transported using EGS5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6739" r="9093" b="3050"/>
          <a:stretch/>
        </p:blipFill>
        <p:spPr bwMode="auto">
          <a:xfrm>
            <a:off x="5900072" y="1449102"/>
            <a:ext cx="2992408" cy="24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6866" r="5364"/>
          <a:stretch/>
        </p:blipFill>
        <p:spPr bwMode="auto">
          <a:xfrm>
            <a:off x="2704276" y="1449101"/>
            <a:ext cx="2957450" cy="247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6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Text Box 1030">
            <a:extLst>
              <a:ext uri="{FF2B5EF4-FFF2-40B4-BE49-F238E27FC236}">
                <a16:creationId xmlns:a16="http://schemas.microsoft.com/office/drawing/2014/main" id="{9DE8E975-2E3A-427B-B66B-B25685CF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53BE36-C2C1-4447-9ECA-B6C7762D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800100"/>
            <a:ext cx="7416824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Let’s feel the extension of computational time by setting a lower cut-off energy (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keV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) for electrons and positrons</a:t>
            </a:r>
          </a:p>
        </p:txBody>
      </p:sp>
      <p:sp>
        <p:nvSpPr>
          <p:cNvPr id="128007" name="テキスト ボックス 22">
            <a:extLst>
              <a:ext uri="{FF2B5EF4-FFF2-40B4-BE49-F238E27FC236}">
                <a16:creationId xmlns:a16="http://schemas.microsoft.com/office/drawing/2014/main" id="{2B10CD55-6A41-4B24-BBFA-580788CE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765300"/>
            <a:ext cx="467995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Add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(12) = 0.001 and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(13) = 0.001 in [parameters] section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480B10C-C6EA-4557-8BEA-9D8F7D6F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Exercise 9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512763" y="2312988"/>
            <a:ext cx="2057400" cy="2412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maxcas = 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maxbch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file(1) = c:/phits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$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negs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emin(12)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emin(13) =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2613" y="4077072"/>
            <a:ext cx="1584325" cy="504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>
            <a:spLocks noChangeArrowheads="1"/>
          </p:cNvSpPr>
          <p:nvPr/>
        </p:nvSpPr>
        <p:spPr bwMode="auto">
          <a:xfrm>
            <a:off x="2931974" y="2780928"/>
            <a:ext cx="597072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Note: default value of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(12) &amp;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(13) is 100 </a:t>
            </a:r>
            <a:r>
              <a:rPr lang="en-US" altLang="ja-JP" sz="2000" dirty="0" err="1">
                <a:solidFill>
                  <a:srgbClr val="000000"/>
                </a:solidFill>
              </a:rPr>
              <a:t>keV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Text Box 1030">
            <a:extLst>
              <a:ext uri="{FF2B5EF4-FFF2-40B4-BE49-F238E27FC236}">
                <a16:creationId xmlns:a16="http://schemas.microsoft.com/office/drawing/2014/main" id="{9DE8E975-2E3A-427B-B66B-B25685CF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53BE36-C2C1-4447-9ECA-B6C7762D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800100"/>
            <a:ext cx="7416824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Let’s feel the extension of computational time by setting a lower cut-off energy (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keV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) for electrons and positrons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480B10C-C6EA-4557-8BEA-9D8F7D6F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Answer 9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512763" y="2312988"/>
            <a:ext cx="2057400" cy="2309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maxcas = 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maxbch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file(1) = c:/phits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$ istdev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negs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emin(12) = 0.001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emin(13) = 0.001</a:t>
            </a: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2924940" y="4502443"/>
            <a:ext cx="266429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(2</a:t>
            </a:r>
            <a:r>
              <a:rPr lang="en-US" altLang="ja-JP" sz="18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nd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page)</a:t>
            </a: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6267263" y="4502443"/>
            <a:ext cx="255320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(4</a:t>
            </a:r>
            <a:r>
              <a:rPr lang="en-US" altLang="ja-JP" sz="18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th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page)</a:t>
            </a: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3419464" y="4122083"/>
            <a:ext cx="1798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accent2"/>
                </a:solidFill>
              </a:rPr>
              <a:t>Electron Flux</a:t>
            </a: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6722599" y="4103643"/>
            <a:ext cx="1487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accent2"/>
                </a:solidFill>
              </a:rPr>
              <a:t>Photon Flux</a:t>
            </a: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228600" y="5073481"/>
            <a:ext cx="88117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are almost independent of the cut-off energy in this spatial resolution (5 mm), instead of the longer computational time </a:t>
            </a: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975144" y="5859342"/>
            <a:ext cx="7235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Note: range of 100 </a:t>
            </a:r>
            <a:r>
              <a:rPr lang="en-US" altLang="ja-JP" sz="2000" dirty="0" err="1"/>
              <a:t>keV</a:t>
            </a:r>
            <a:r>
              <a:rPr lang="en-US" altLang="ja-JP" sz="2000" dirty="0"/>
              <a:t> electron in water is approximately 0.14 mm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473" r="8804" b="3522"/>
          <a:stretch/>
        </p:blipFill>
        <p:spPr bwMode="auto">
          <a:xfrm>
            <a:off x="5897486" y="1700808"/>
            <a:ext cx="2994994" cy="25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7794" r="7417" b="2811"/>
          <a:stretch/>
        </p:blipFill>
        <p:spPr bwMode="auto">
          <a:xfrm>
            <a:off x="2746597" y="1723702"/>
            <a:ext cx="2990486" cy="24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9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2756BDAD-4264-4295-8546-36DD9F402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34016"/>
              </p:ext>
            </p:extLst>
          </p:nvPr>
        </p:nvGraphicFramePr>
        <p:xfrm>
          <a:off x="339725" y="1052736"/>
          <a:ext cx="8426450" cy="5187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Explanation (D=0)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0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Normal particle </a:t>
                      </a:r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transport simulation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Nuclear reaction calculation (under development)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B050"/>
                          </a:solidFill>
                        </a:rPr>
                        <a:t>5</a:t>
                      </a:r>
                      <a:endParaRPr kumimoji="1" lang="ja-JP" alt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B050"/>
                          </a:solidFill>
                        </a:rPr>
                        <a:t>Calculation assuming all </a:t>
                      </a:r>
                      <a:r>
                        <a:rPr kumimoji="1" lang="en-US" altLang="ja-JP" sz="2000" baseline="0" dirty="0">
                          <a:solidFill>
                            <a:srgbClr val="00B050"/>
                          </a:solidFill>
                        </a:rPr>
                        <a:t>regions are void (no reaction, no ionization)</a:t>
                      </a:r>
                      <a:endParaRPr kumimoji="1" lang="ja-JP" alt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6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Source</a:t>
                      </a:r>
                      <a:r>
                        <a:rPr kumimoji="1" lang="en-US" altLang="ja-JP" sz="2000" baseline="0" dirty="0"/>
                        <a:t> check by </a:t>
                      </a:r>
                      <a:r>
                        <a:rPr kumimoji="1" lang="en-US" altLang="ja-JP" sz="2000" dirty="0"/>
                        <a:t>[t-product]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7, 8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2D geometry visualization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by 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[t-</a:t>
                      </a:r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gshow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] tally (=7) or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kumimoji="1" lang="en-US" altLang="ja-JP" sz="2000" baseline="0" dirty="0" err="1">
                          <a:solidFill>
                            <a:srgbClr val="0070C0"/>
                          </a:solidFill>
                        </a:rPr>
                        <a:t>gshow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option(=8)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9, 10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2D geometry visualization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by 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[t-</a:t>
                      </a:r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rshow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] tally (=9) or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kumimoji="1" lang="en-US" altLang="ja-JP" sz="2000" baseline="0" dirty="0" err="1">
                          <a:solidFill>
                            <a:srgbClr val="0070C0"/>
                          </a:solidFill>
                        </a:rPr>
                        <a:t>rshow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option(=10)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11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3D geometry visualization</a:t>
                      </a:r>
                      <a:r>
                        <a:rPr kumimoji="1" lang="en-US" altLang="ja-JP" sz="2000" baseline="0" dirty="0">
                          <a:solidFill>
                            <a:srgbClr val="0070C0"/>
                          </a:solidFill>
                        </a:rPr>
                        <a:t> by 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</a:rPr>
                        <a:t>[t-3dshow]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12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Re-calculation</a:t>
                      </a:r>
                      <a:r>
                        <a:rPr kumimoji="1" lang="en-US" altLang="ja-JP" sz="2000" baseline="0" dirty="0"/>
                        <a:t> using </a:t>
                      </a:r>
                      <a:r>
                        <a:rPr kumimoji="1" lang="en-US" altLang="ja-JP" sz="2000" dirty="0" err="1"/>
                        <a:t>dumpall</a:t>
                      </a:r>
                      <a:r>
                        <a:rPr kumimoji="1" lang="en-US" altLang="ja-JP" sz="2000" dirty="0"/>
                        <a:t> file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Function to sum up tally results (</a:t>
                      </a:r>
                      <a:r>
                        <a:rPr kumimoji="1" lang="en-US" altLang="ja-JP" sz="2000" dirty="0" err="1"/>
                        <a:t>sumtally</a:t>
                      </a:r>
                      <a:r>
                        <a:rPr kumimoji="1" lang="en-US" altLang="ja-JP" sz="2000" dirty="0"/>
                        <a:t> function)</a:t>
                      </a:r>
                      <a:endParaRPr kumimoji="1" lang="ja-JP" altLang="en-US" sz="2000" dirty="0"/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7030A0"/>
                          </a:solidFill>
                        </a:rPr>
                        <a:t>14</a:t>
                      </a:r>
                      <a:endParaRPr kumimoji="1" lang="ja-JP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7030A0"/>
                          </a:solidFill>
                        </a:rPr>
                        <a:t>Automatic</a:t>
                      </a:r>
                      <a:r>
                        <a:rPr kumimoji="1" lang="en-US" altLang="ja-JP" sz="2000" baseline="0" dirty="0">
                          <a:solidFill>
                            <a:srgbClr val="7030A0"/>
                          </a:solidFill>
                        </a:rPr>
                        <a:t> calculation of region volume</a:t>
                      </a:r>
                      <a:endParaRPr kumimoji="1" lang="ja-JP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82" marR="91482" marT="45721" marB="4572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Execute [t-</a:t>
                      </a: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wwbg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] to obtain [</a:t>
                      </a: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ww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 bias] parameters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82" marR="91482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66137"/>
                  </a:ext>
                </a:extLst>
              </a:tr>
            </a:tbl>
          </a:graphicData>
        </a:graphic>
      </p:graphicFrame>
      <p:sp>
        <p:nvSpPr>
          <p:cNvPr id="71723" name="テキスト ボックス 1">
            <a:extLst>
              <a:ext uri="{FF2B5EF4-FFF2-40B4-BE49-F238E27FC236}">
                <a16:creationId xmlns:a16="http://schemas.microsoft.com/office/drawing/2014/main" id="{0ED7789E-ECB8-49BF-8A76-FCA9236A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20713"/>
            <a:ext cx="737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The mode can be changed by icntl in [parameters] section.</a:t>
            </a:r>
            <a:endParaRPr lang="ja-JP" altLang="en-US" sz="2400"/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B644F5DF-8FF9-45C4-A5A3-5364B79E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077072"/>
            <a:ext cx="2744787" cy="923925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cs typeface="Arial" panose="020B0604020202020204" pitchFamily="34" charset="0"/>
              </a:rPr>
              <a:t>Let’s check the geometry using icntl=11 [3D-show] and icntl=8 (gshow option)</a:t>
            </a:r>
            <a:endParaRPr lang="ja-JP" altLang="en-US" sz="1800"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EF7820F-1B74-453C-9C02-6F0E0D119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" y="-171450"/>
            <a:ext cx="86868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  <a:cs typeface="Arial" charset="0"/>
              </a:rPr>
              <a:t>Selection of Calculation Mode</a:t>
            </a:r>
            <a:endParaRPr lang="ja-JP" altLang="en-US" sz="48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F50B560-559E-4851-909C-5AAFF64F6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5C3926E7-22E0-4C4D-BF60-9D9C2994E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8" name="Rectangle 2">
            <a:extLst>
              <a:ext uri="{FF2B5EF4-FFF2-40B4-BE49-F238E27FC236}">
                <a16:creationId xmlns:a16="http://schemas.microsoft.com/office/drawing/2014/main" id="{95EF9289-26A3-4AF2-85CA-C9ACE81F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8913"/>
            <a:ext cx="806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rgbClr val="000000"/>
                </a:solidFill>
                <a:latin typeface="+mn-lt"/>
                <a:cs typeface="Arial" charset="0"/>
              </a:rPr>
              <a:t>Option for beam transport analysis</a:t>
            </a:r>
            <a:endParaRPr lang="ja-JP" altLang="en-US" sz="4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0069" name="テキスト ボックス 15">
            <a:extLst>
              <a:ext uri="{FF2B5EF4-FFF2-40B4-BE49-F238E27FC236}">
                <a16:creationId xmlns:a16="http://schemas.microsoft.com/office/drawing/2014/main" id="{08EB2FE1-21C2-45A1-AC32-57675B6E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17354"/>
            <a:ext cx="8712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 err="1">
                <a:solidFill>
                  <a:srgbClr val="FF0000"/>
                </a:solidFill>
                <a:latin typeface="+mn-lt"/>
                <a:cs typeface="Arial" charset="0"/>
              </a:rPr>
              <a:t>nspred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 and 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  <a:cs typeface="Arial" charset="0"/>
              </a:rPr>
              <a:t>nedisp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: Consider angular and energy straggling of charged particle, respectively (Important for beam transport analysis).</a:t>
            </a:r>
            <a:r>
              <a:rPr lang="fr-FR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fr-FR" altLang="ja-JP" sz="2000" dirty="0">
                <a:solidFill>
                  <a:srgbClr val="000000"/>
                </a:solidFill>
                <a:cs typeface="Arial" charset="0"/>
              </a:rPr>
              <a:t>Entries of </a:t>
            </a:r>
            <a:r>
              <a:rPr lang="fr-FR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[Parameters] section. </a:t>
            </a:r>
            <a:endParaRPr lang="ja-JP" alt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0070" name="テキスト ボックス 14">
            <a:extLst>
              <a:ext uri="{FF2B5EF4-FFF2-40B4-BE49-F238E27FC236}">
                <a16:creationId xmlns:a16="http://schemas.microsoft.com/office/drawing/2014/main" id="{E8698E10-CB49-4BD3-B63B-38BFB186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660876"/>
            <a:ext cx="662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Recommended settings are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nspred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 = 2 &amp;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</a:rPr>
              <a:t>nedisp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 = 1.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latin typeface="+mn-lt"/>
              </a:rPr>
              <a:t>(Default settings are </a:t>
            </a:r>
            <a:r>
              <a:rPr lang="en-US" altLang="ja-JP" sz="2400" dirty="0" err="1">
                <a:latin typeface="+mn-lt"/>
              </a:rPr>
              <a:t>nspred</a:t>
            </a:r>
            <a:r>
              <a:rPr lang="en-US" altLang="ja-JP" sz="2400" dirty="0">
                <a:latin typeface="+mn-lt"/>
              </a:rPr>
              <a:t>=0 &amp; </a:t>
            </a:r>
            <a:r>
              <a:rPr lang="en-US" altLang="ja-JP" sz="2400" dirty="0" err="1">
                <a:latin typeface="+mn-lt"/>
              </a:rPr>
              <a:t>nedisp</a:t>
            </a:r>
            <a:r>
              <a:rPr lang="en-US" altLang="ja-JP" sz="2400" dirty="0">
                <a:latin typeface="+mn-lt"/>
              </a:rPr>
              <a:t>=0)</a:t>
            </a:r>
            <a:endParaRPr lang="ja-JP" altLang="en-US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2270" r="5357" b="1910"/>
          <a:stretch/>
        </p:blipFill>
        <p:spPr bwMode="auto">
          <a:xfrm>
            <a:off x="2555776" y="2491873"/>
            <a:ext cx="3221962" cy="31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97934" y="5636591"/>
            <a:ext cx="620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Depth-dose distribution of 200MeV/u </a:t>
            </a:r>
            <a:r>
              <a:rPr kumimoji="0" lang="en-US" altLang="ja-JP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kumimoji="0"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C beams into water.</a:t>
            </a:r>
          </a:p>
          <a:p>
            <a:pPr algn="ctr"/>
            <a:r>
              <a:rPr kumimoji="0"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(close-up view around Bragg peak)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256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2">
            <a:extLst>
              <a:ext uri="{FF2B5EF4-FFF2-40B4-BE49-F238E27FC236}">
                <a16:creationId xmlns:a16="http://schemas.microsoft.com/office/drawing/2014/main" id="{8D2DB15E-4E17-4267-BB9B-2F593942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-27384"/>
            <a:ext cx="5229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Switching Energy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112C5-679A-4983-8AAA-C8EB7F679276}"/>
              </a:ext>
            </a:extLst>
          </p:cNvPr>
          <p:cNvGrpSpPr/>
          <p:nvPr/>
        </p:nvGrpSpPr>
        <p:grpSpPr>
          <a:xfrm>
            <a:off x="323850" y="810816"/>
            <a:ext cx="8693150" cy="983158"/>
            <a:chOff x="323850" y="810816"/>
            <a:chExt cx="8693150" cy="983158"/>
          </a:xfrm>
        </p:grpSpPr>
        <p:sp>
          <p:nvSpPr>
            <p:cNvPr id="133122" name="AutoShape 2">
              <a:extLst>
                <a:ext uri="{FF2B5EF4-FFF2-40B4-BE49-F238E27FC236}">
                  <a16:creationId xmlns:a16="http://schemas.microsoft.com/office/drawing/2014/main" id="{8E20F888-CB19-494E-B762-25443D9A9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810816"/>
              <a:ext cx="8548688" cy="971550"/>
            </a:xfrm>
            <a:prstGeom prst="roundRect">
              <a:avLst>
                <a:gd name="adj" fmla="val 10380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ja-JP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080" name="Rectangle 8">
              <a:extLst>
                <a:ext uri="{FF2B5EF4-FFF2-40B4-BE49-F238E27FC236}">
                  <a16:creationId xmlns:a16="http://schemas.microsoft.com/office/drawing/2014/main" id="{A54B098D-F7EE-4D02-9A34-83B15AA29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836712"/>
              <a:ext cx="8693150" cy="95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79388" indent="-179388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000000"/>
                  </a:solidFill>
                  <a:latin typeface="+mn-lt"/>
                  <a:cs typeface="Arial" charset="0"/>
                </a:rPr>
                <a:t>Several nuclear reaction models are implemented in PHITS</a:t>
              </a:r>
            </a:p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000000"/>
                  </a:solidFill>
                  <a:latin typeface="+mn-lt"/>
                  <a:cs typeface="Arial" charset="0"/>
                </a:rPr>
                <a:t>You can switch the models in the [parameters] section</a:t>
              </a:r>
            </a:p>
          </p:txBody>
        </p:sp>
      </p:grp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ED55324B-B68E-4215-BAE1-54CE13F07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95297"/>
              </p:ext>
            </p:extLst>
          </p:nvPr>
        </p:nvGraphicFramePr>
        <p:xfrm>
          <a:off x="465138" y="1963341"/>
          <a:ext cx="8188325" cy="4038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4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inclg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(D=1)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Control parameter for use of INCL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ejamnu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(D=20.)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Switching energy of nucleon-nucleus reaction calculation from </a:t>
                      </a:r>
                      <a:r>
                        <a:rPr kumimoji="1" lang="en-US" altLang="ja-JP" b="0" dirty="0" err="1"/>
                        <a:t>Bertini</a:t>
                      </a:r>
                      <a:r>
                        <a:rPr kumimoji="1" lang="en-US" altLang="ja-JP" b="0" dirty="0"/>
                        <a:t> to JAM model (MeV)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ejampi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(D=20.)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Switching energy of pion-nucleus reaction calculation from </a:t>
                      </a:r>
                      <a:r>
                        <a:rPr kumimoji="1" lang="en-US" altLang="ja-JP" b="0" dirty="0" err="1"/>
                        <a:t>Bertini</a:t>
                      </a:r>
                      <a:r>
                        <a:rPr kumimoji="1" lang="en-US" altLang="ja-JP" b="0" dirty="0"/>
                        <a:t> to JAM model (MeV)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eqmdnu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(D=20.)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Switching energy of nucleon-nucleus reaction calculation from </a:t>
                      </a:r>
                      <a:r>
                        <a:rPr kumimoji="1" lang="en-US" altLang="ja-JP" b="0" dirty="0" err="1"/>
                        <a:t>Bertini</a:t>
                      </a:r>
                      <a:r>
                        <a:rPr kumimoji="1" lang="en-US" altLang="ja-JP" b="0" dirty="0"/>
                        <a:t> to JQMD model (MeV)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eqmdmin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(D=10.)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Minimum energy of JQMD calculation</a:t>
                      </a:r>
                      <a:r>
                        <a:rPr kumimoji="1" lang="ja-JP" altLang="en-US" b="0" dirty="0"/>
                        <a:t> </a:t>
                      </a:r>
                      <a:r>
                        <a:rPr kumimoji="1" lang="en-US" altLang="ja-JP" b="0" dirty="0"/>
                        <a:t>(MeV/u)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ejamqmd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/>
                        <a:t>(D=3000</a:t>
                      </a:r>
                      <a:r>
                        <a:rPr kumimoji="1" lang="en-US" altLang="ja-JP" b="0" dirty="0"/>
                        <a:t>.)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Switching energy of nucleus-nucleus reaction from JQMD to JAMQMD</a:t>
                      </a:r>
                      <a:r>
                        <a:rPr kumimoji="1" lang="ja-JP" altLang="en-US" b="0" dirty="0"/>
                        <a:t> </a:t>
                      </a:r>
                      <a:r>
                        <a:rPr kumimoji="1" lang="en-US" altLang="ja-JP" b="0" dirty="0"/>
                        <a:t>(MeV/u)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incelf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(D=0)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Control parameter for use of INC-ELF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err="1"/>
                        <a:t>dmax</a:t>
                      </a:r>
                      <a:r>
                        <a:rPr kumimoji="1" lang="en-US" altLang="ja-JP" b="0" dirty="0"/>
                        <a:t>(</a:t>
                      </a:r>
                      <a:r>
                        <a:rPr kumimoji="1" lang="en-US" altLang="ja-JP" b="0" dirty="0" err="1"/>
                        <a:t>i</a:t>
                      </a:r>
                      <a:r>
                        <a:rPr kumimoji="1" lang="en-US" altLang="ja-JP" b="0" dirty="0"/>
                        <a:t>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/>
                        <a:t>(D=</a:t>
                      </a:r>
                      <a:r>
                        <a:rPr kumimoji="1" lang="en-US" altLang="ja-JP" b="0" dirty="0" err="1"/>
                        <a:t>emin</a:t>
                      </a:r>
                      <a:r>
                        <a:rPr kumimoji="1" lang="en-US" altLang="ja-JP" b="0" dirty="0"/>
                        <a:t>(</a:t>
                      </a:r>
                      <a:r>
                        <a:rPr kumimoji="1" lang="en-US" altLang="ja-JP" b="0" dirty="0" err="1"/>
                        <a:t>i</a:t>
                      </a:r>
                      <a:r>
                        <a:rPr kumimoji="1" lang="en-US" altLang="ja-JP" b="0" dirty="0"/>
                        <a:t>))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Maximum energy of library use for </a:t>
                      </a:r>
                      <a:r>
                        <a:rPr kumimoji="1" lang="en-US" altLang="ja-JP" b="0" dirty="0" err="1"/>
                        <a:t>i-th</a:t>
                      </a:r>
                      <a:r>
                        <a:rPr kumimoji="1" lang="en-US" altLang="ja-JP" b="0" dirty="0"/>
                        <a:t> particle</a:t>
                      </a:r>
                      <a:endParaRPr kumimoji="1" lang="ja-JP" altLang="en-US" b="0" dirty="0"/>
                    </a:p>
                  </a:txBody>
                  <a:tcPr marL="91433" marR="9143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91CC55-5374-452F-9972-CA68083C9C6D}"/>
              </a:ext>
            </a:extLst>
          </p:cNvPr>
          <p:cNvSpPr txBox="1"/>
          <p:nvPr/>
        </p:nvSpPr>
        <p:spPr>
          <a:xfrm>
            <a:off x="395536" y="5733256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endParaRPr lang="en-US" altLang="ja-JP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* note: easy to check what models are used from “</a:t>
            </a:r>
            <a:r>
              <a:rPr lang="en-US" altLang="ja-JP" dirty="0" err="1">
                <a:solidFill>
                  <a:srgbClr val="000000"/>
                </a:solidFill>
                <a:cs typeface="Arial" charset="0"/>
              </a:rPr>
              <a:t>phits.out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1038">
            <a:extLst>
              <a:ext uri="{FF2B5EF4-FFF2-40B4-BE49-F238E27FC236}">
                <a16:creationId xmlns:a16="http://schemas.microsoft.com/office/drawing/2014/main" id="{087F1CF8-BB49-4D5E-ADF7-79D05436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892300"/>
            <a:ext cx="658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Nucleon       Library</a:t>
            </a:r>
            <a:r>
              <a:rPr lang="ja-JP" altLang="en-US" sz="2400">
                <a:solidFill>
                  <a:srgbClr val="000000"/>
                </a:solidFill>
              </a:rPr>
              <a:t>       </a:t>
            </a:r>
            <a:r>
              <a:rPr lang="en-US" altLang="ja-JP" sz="2400">
                <a:solidFill>
                  <a:srgbClr val="000000"/>
                </a:solidFill>
              </a:rPr>
              <a:t>INCL </a:t>
            </a:r>
            <a:r>
              <a:rPr lang="en-US" altLang="ja-JP" sz="2000">
                <a:solidFill>
                  <a:srgbClr val="000000"/>
                </a:solidFill>
              </a:rPr>
              <a:t>(</a:t>
            </a:r>
            <a:r>
              <a:rPr lang="en-US" altLang="ja-JP" sz="2000">
                <a:solidFill>
                  <a:srgbClr val="FF0000"/>
                </a:solidFill>
              </a:rPr>
              <a:t>inclg=1</a:t>
            </a:r>
            <a:r>
              <a:rPr lang="en-US" altLang="ja-JP" sz="2000">
                <a:solidFill>
                  <a:srgbClr val="000000"/>
                </a:solidFill>
              </a:rPr>
              <a:t>)</a:t>
            </a:r>
            <a:r>
              <a:rPr lang="en-US" altLang="ja-JP" sz="2400">
                <a:solidFill>
                  <a:srgbClr val="000000"/>
                </a:solidFill>
              </a:rPr>
              <a:t>             JAM</a:t>
            </a:r>
          </a:p>
        </p:txBody>
      </p:sp>
      <p:sp>
        <p:nvSpPr>
          <p:cNvPr id="134150" name="Line 1039">
            <a:extLst>
              <a:ext uri="{FF2B5EF4-FFF2-40B4-BE49-F238E27FC236}">
                <a16:creationId xmlns:a16="http://schemas.microsoft.com/office/drawing/2014/main" id="{E7B4E7E4-1651-4FAF-BBE6-EF27DCE6B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844675"/>
            <a:ext cx="5688012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1" name="Line 1040">
            <a:extLst>
              <a:ext uri="{FF2B5EF4-FFF2-40B4-BE49-F238E27FC236}">
                <a16:creationId xmlns:a16="http://schemas.microsoft.com/office/drawing/2014/main" id="{F0F596DD-4FCF-4E6B-AD9F-261CC43BF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8462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2" name="Line 1042">
            <a:extLst>
              <a:ext uri="{FF2B5EF4-FFF2-40B4-BE49-F238E27FC236}">
                <a16:creationId xmlns:a16="http://schemas.microsoft.com/office/drawing/2014/main" id="{6C125B66-58D0-4E01-BA15-8655D922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075" y="18589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3" name="Line 1043">
            <a:extLst>
              <a:ext uri="{FF2B5EF4-FFF2-40B4-BE49-F238E27FC236}">
                <a16:creationId xmlns:a16="http://schemas.microsoft.com/office/drawing/2014/main" id="{F004FEDB-C44F-4B81-A2BE-94AD853D2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6287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4" name="Line 1045">
            <a:extLst>
              <a:ext uri="{FF2B5EF4-FFF2-40B4-BE49-F238E27FC236}">
                <a16:creationId xmlns:a16="http://schemas.microsoft.com/office/drawing/2014/main" id="{3CD64201-B269-41C7-BE22-DA82120EA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075" y="16541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5" name="Line 1046">
            <a:extLst>
              <a:ext uri="{FF2B5EF4-FFF2-40B4-BE49-F238E27FC236}">
                <a16:creationId xmlns:a16="http://schemas.microsoft.com/office/drawing/2014/main" id="{04332898-9921-4F75-B49B-80F2767BA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6287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6" name="Line 1047">
            <a:extLst>
              <a:ext uri="{FF2B5EF4-FFF2-40B4-BE49-F238E27FC236}">
                <a16:creationId xmlns:a16="http://schemas.microsoft.com/office/drawing/2014/main" id="{89A01DCE-A125-4F85-8564-E6EB35BA2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8446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57" name="Text Box 1048">
            <a:extLst>
              <a:ext uri="{FF2B5EF4-FFF2-40B4-BE49-F238E27FC236}">
                <a16:creationId xmlns:a16="http://schemas.microsoft.com/office/drawing/2014/main" id="{6F4D93E8-B2EB-4131-88BE-6A53053B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998538"/>
            <a:ext cx="9953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(1MeV)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emin(i)</a:t>
            </a:r>
          </a:p>
        </p:txBody>
      </p:sp>
      <p:sp>
        <p:nvSpPr>
          <p:cNvPr id="134158" name="Text Box 1049">
            <a:extLst>
              <a:ext uri="{FF2B5EF4-FFF2-40B4-BE49-F238E27FC236}">
                <a16:creationId xmlns:a16="http://schemas.microsoft.com/office/drawing/2014/main" id="{3A593B65-9602-4527-BE26-083968D0F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981075"/>
            <a:ext cx="1108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(=emin)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dmax(i)</a:t>
            </a:r>
          </a:p>
        </p:txBody>
      </p:sp>
      <p:sp>
        <p:nvSpPr>
          <p:cNvPr id="134159" name="Text Box 1051">
            <a:extLst>
              <a:ext uri="{FF2B5EF4-FFF2-40B4-BE49-F238E27FC236}">
                <a16:creationId xmlns:a16="http://schemas.microsoft.com/office/drawing/2014/main" id="{EDB1FED1-D6BA-4324-893E-6D058C00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992188"/>
            <a:ext cx="12033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(3.0GeV)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einclmax</a:t>
            </a:r>
          </a:p>
        </p:txBody>
      </p:sp>
      <p:sp>
        <p:nvSpPr>
          <p:cNvPr id="134160" name="Text Box 1052">
            <a:extLst>
              <a:ext uri="{FF2B5EF4-FFF2-40B4-BE49-F238E27FC236}">
                <a16:creationId xmlns:a16="http://schemas.microsoft.com/office/drawing/2014/main" id="{00CA949D-2231-4936-A4B8-1E3D8B33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322638"/>
            <a:ext cx="652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Pion                      INCL </a:t>
            </a:r>
            <a:r>
              <a:rPr lang="en-US" altLang="ja-JP" sz="2000">
                <a:solidFill>
                  <a:srgbClr val="000000"/>
                </a:solidFill>
              </a:rPr>
              <a:t>(</a:t>
            </a:r>
            <a:r>
              <a:rPr lang="en-US" altLang="ja-JP" sz="2000">
                <a:solidFill>
                  <a:srgbClr val="FF0000"/>
                </a:solidFill>
              </a:rPr>
              <a:t>inclg=1</a:t>
            </a:r>
            <a:r>
              <a:rPr lang="en-US" altLang="ja-JP" sz="2000">
                <a:solidFill>
                  <a:srgbClr val="000000"/>
                </a:solidFill>
              </a:rPr>
              <a:t>)</a:t>
            </a:r>
            <a:r>
              <a:rPr lang="en-US" altLang="ja-JP" sz="2400">
                <a:solidFill>
                  <a:srgbClr val="000000"/>
                </a:solidFill>
              </a:rPr>
              <a:t>                       JAM</a:t>
            </a:r>
          </a:p>
        </p:txBody>
      </p:sp>
      <p:sp>
        <p:nvSpPr>
          <p:cNvPr id="134161" name="Line 1053">
            <a:extLst>
              <a:ext uri="{FF2B5EF4-FFF2-40B4-BE49-F238E27FC236}">
                <a16:creationId xmlns:a16="http://schemas.microsoft.com/office/drawing/2014/main" id="{8E63CB46-5988-4EB5-84C7-B13241904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275013"/>
            <a:ext cx="5688012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2" name="Line 1054">
            <a:extLst>
              <a:ext uri="{FF2B5EF4-FFF2-40B4-BE49-F238E27FC236}">
                <a16:creationId xmlns:a16="http://schemas.microsoft.com/office/drawing/2014/main" id="{2D6205C2-7AD9-47D0-A897-96B666FC7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32813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3" name="Line 1055">
            <a:extLst>
              <a:ext uri="{FF2B5EF4-FFF2-40B4-BE49-F238E27FC236}">
                <a16:creationId xmlns:a16="http://schemas.microsoft.com/office/drawing/2014/main" id="{B7508A1E-D6BD-4DB3-9F23-E8068063C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30638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4" name="Line 1056">
            <a:extLst>
              <a:ext uri="{FF2B5EF4-FFF2-40B4-BE49-F238E27FC236}">
                <a16:creationId xmlns:a16="http://schemas.microsoft.com/office/drawing/2014/main" id="{E4DB10DC-BBCF-452C-810E-3994B9B8F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0591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5" name="Line 1057">
            <a:extLst>
              <a:ext uri="{FF2B5EF4-FFF2-40B4-BE49-F238E27FC236}">
                <a16:creationId xmlns:a16="http://schemas.microsoft.com/office/drawing/2014/main" id="{BD71A00C-C131-47A2-AB21-F70B126DC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2750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6" name="Text Box 1058">
            <a:extLst>
              <a:ext uri="{FF2B5EF4-FFF2-40B4-BE49-F238E27FC236}">
                <a16:creationId xmlns:a16="http://schemas.microsoft.com/office/drawing/2014/main" id="{0D2603D0-8C3A-49A1-8A82-2D276087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2428875"/>
            <a:ext cx="9953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(1MeV)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emin(i)</a:t>
            </a:r>
          </a:p>
        </p:txBody>
      </p:sp>
      <p:sp>
        <p:nvSpPr>
          <p:cNvPr id="134167" name="Text Box 1061">
            <a:extLst>
              <a:ext uri="{FF2B5EF4-FFF2-40B4-BE49-F238E27FC236}">
                <a16:creationId xmlns:a16="http://schemas.microsoft.com/office/drawing/2014/main" id="{D5C68267-890A-41B6-98A5-003B4911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629150"/>
            <a:ext cx="721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Nucleus                    JQMD                              JAMQMD</a:t>
            </a:r>
          </a:p>
        </p:txBody>
      </p:sp>
      <p:sp>
        <p:nvSpPr>
          <p:cNvPr id="134168" name="Line 1062">
            <a:extLst>
              <a:ext uri="{FF2B5EF4-FFF2-40B4-BE49-F238E27FC236}">
                <a16:creationId xmlns:a16="http://schemas.microsoft.com/office/drawing/2014/main" id="{DF1335C9-7FC1-4EF6-98AB-47DCE9346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2428875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9" name="Line 1063">
            <a:extLst>
              <a:ext uri="{FF2B5EF4-FFF2-40B4-BE49-F238E27FC236}">
                <a16:creationId xmlns:a16="http://schemas.microsoft.com/office/drawing/2014/main" id="{247C783C-4C6E-4E97-AC13-29EBB257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3876675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0" name="Line 1065">
            <a:extLst>
              <a:ext uri="{FF2B5EF4-FFF2-40B4-BE49-F238E27FC236}">
                <a16:creationId xmlns:a16="http://schemas.microsoft.com/office/drawing/2014/main" id="{11994E50-38C0-4B49-897D-54D5DF41A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021388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1" name="Line 1066">
            <a:extLst>
              <a:ext uri="{FF2B5EF4-FFF2-40B4-BE49-F238E27FC236}">
                <a16:creationId xmlns:a16="http://schemas.microsoft.com/office/drawing/2014/main" id="{7344708E-4ED2-4D0C-B99A-B94EA223D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981075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2" name="Line 1067">
            <a:extLst>
              <a:ext uri="{FF2B5EF4-FFF2-40B4-BE49-F238E27FC236}">
                <a16:creationId xmlns:a16="http://schemas.microsoft.com/office/drawing/2014/main" id="{C2DBD20E-458D-4CB0-8CC9-3B9DC3102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9810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3" name="Line 1068">
            <a:extLst>
              <a:ext uri="{FF2B5EF4-FFF2-40B4-BE49-F238E27FC236}">
                <a16:creationId xmlns:a16="http://schemas.microsoft.com/office/drawing/2014/main" id="{3E2AA242-8FB2-4ED9-9B4E-CFDCB9AD7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0150" y="9810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4" name="Line 1065">
            <a:extLst>
              <a:ext uri="{FF2B5EF4-FFF2-40B4-BE49-F238E27FC236}">
                <a16:creationId xmlns:a16="http://schemas.microsoft.com/office/drawing/2014/main" id="{1A676DC2-D7C0-4AEB-A149-3D1983D1C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486400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5" name="Text Box 1060">
            <a:extLst>
              <a:ext uri="{FF2B5EF4-FFF2-40B4-BE49-F238E27FC236}">
                <a16:creationId xmlns:a16="http://schemas.microsoft.com/office/drawing/2014/main" id="{7BA59132-1278-4048-A5EB-A5DF893A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033963"/>
            <a:ext cx="445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(</a:t>
            </a:r>
            <a:r>
              <a:rPr lang="en-US" altLang="ja-JP" sz="2400" i="1">
                <a:solidFill>
                  <a:srgbClr val="000000"/>
                </a:solidFill>
              </a:rPr>
              <a:t>d, t, </a:t>
            </a:r>
            <a:r>
              <a:rPr lang="en-US" altLang="ja-JP" sz="2400" baseline="30000">
                <a:solidFill>
                  <a:srgbClr val="000000"/>
                </a:solidFill>
              </a:rPr>
              <a:t>3</a:t>
            </a:r>
            <a:r>
              <a:rPr lang="en-US" altLang="ja-JP" sz="2400">
                <a:solidFill>
                  <a:srgbClr val="000000"/>
                </a:solidFill>
              </a:rPr>
              <a:t>He</a:t>
            </a:r>
            <a:r>
              <a:rPr lang="en-US" altLang="ja-JP" sz="2400" i="1">
                <a:solidFill>
                  <a:srgbClr val="000000"/>
                </a:solidFill>
              </a:rPr>
              <a:t>, α</a:t>
            </a:r>
            <a:r>
              <a:rPr lang="en-US" altLang="ja-JP" sz="2400">
                <a:solidFill>
                  <a:srgbClr val="000000"/>
                </a:solidFill>
              </a:rPr>
              <a:t>)             INCL </a:t>
            </a:r>
            <a:r>
              <a:rPr lang="en-US" altLang="ja-JP" sz="2000">
                <a:solidFill>
                  <a:srgbClr val="000000"/>
                </a:solidFill>
              </a:rPr>
              <a:t>(</a:t>
            </a:r>
            <a:r>
              <a:rPr lang="en-US" altLang="ja-JP" sz="2000">
                <a:solidFill>
                  <a:srgbClr val="FF0000"/>
                </a:solidFill>
              </a:rPr>
              <a:t>inclg=1</a:t>
            </a:r>
            <a:r>
              <a:rPr lang="en-US" altLang="ja-JP" sz="2000">
                <a:solidFill>
                  <a:srgbClr val="000000"/>
                </a:solidFill>
              </a:rPr>
              <a:t>)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34176" name="Text Box 1058">
            <a:extLst>
              <a:ext uri="{FF2B5EF4-FFF2-40B4-BE49-F238E27FC236}">
                <a16:creationId xmlns:a16="http://schemas.microsoft.com/office/drawing/2014/main" id="{E0A43FF0-0109-41CD-917C-F2C8F278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870325"/>
            <a:ext cx="13827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(10MeV/u)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eqmdmin</a:t>
            </a:r>
          </a:p>
        </p:txBody>
      </p:sp>
      <p:sp>
        <p:nvSpPr>
          <p:cNvPr id="134177" name="Line 1057">
            <a:extLst>
              <a:ext uri="{FF2B5EF4-FFF2-40B4-BE49-F238E27FC236}">
                <a16:creationId xmlns:a16="http://schemas.microsoft.com/office/drawing/2014/main" id="{A3FCB3B6-E366-4A7A-B1E5-09A43DAD7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654550"/>
            <a:ext cx="6350" cy="8318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8" name="Line 1056">
            <a:extLst>
              <a:ext uri="{FF2B5EF4-FFF2-40B4-BE49-F238E27FC236}">
                <a16:creationId xmlns:a16="http://schemas.microsoft.com/office/drawing/2014/main" id="{C5C4C7EE-CF02-4D49-82E3-9ACB72F77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4370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79" name="Line 1053">
            <a:extLst>
              <a:ext uri="{FF2B5EF4-FFF2-40B4-BE49-F238E27FC236}">
                <a16:creationId xmlns:a16="http://schemas.microsoft.com/office/drawing/2014/main" id="{3E64D193-67D7-4D6E-957F-3D12E0196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652963"/>
            <a:ext cx="5688012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80" name="Line 1054">
            <a:extLst>
              <a:ext uri="{FF2B5EF4-FFF2-40B4-BE49-F238E27FC236}">
                <a16:creationId xmlns:a16="http://schemas.microsoft.com/office/drawing/2014/main" id="{481B8E70-0E60-4F08-955A-331ADBAD5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850" y="4654550"/>
            <a:ext cx="0" cy="8318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81" name="Text Box 1059">
            <a:extLst>
              <a:ext uri="{FF2B5EF4-FFF2-40B4-BE49-F238E27FC236}">
                <a16:creationId xmlns:a16="http://schemas.microsoft.com/office/drawing/2014/main" id="{E272F0BD-2F4E-47BB-B449-0E8408CF1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60800"/>
            <a:ext cx="1435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(3.0GeV/u)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ejamqmd</a:t>
            </a:r>
          </a:p>
        </p:txBody>
      </p:sp>
      <p:sp>
        <p:nvSpPr>
          <p:cNvPr id="134182" name="Text Box 1060">
            <a:extLst>
              <a:ext uri="{FF2B5EF4-FFF2-40B4-BE49-F238E27FC236}">
                <a16:creationId xmlns:a16="http://schemas.microsoft.com/office/drawing/2014/main" id="{9EE2DDBA-7FEE-4907-908F-F1CC4FD9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5510213"/>
            <a:ext cx="748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Kaon, Hyperon                                  JAM</a:t>
            </a:r>
          </a:p>
        </p:txBody>
      </p:sp>
      <p:sp>
        <p:nvSpPr>
          <p:cNvPr id="134184" name="Text Box 1051">
            <a:extLst>
              <a:ext uri="{FF2B5EF4-FFF2-40B4-BE49-F238E27FC236}">
                <a16:creationId xmlns:a16="http://schemas.microsoft.com/office/drawing/2014/main" id="{364BDF82-7527-423E-A4F3-E8B61F76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428875"/>
            <a:ext cx="12049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(3.0GeV)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Tahoma" panose="020B0604030504040204" pitchFamily="34" charset="0"/>
              </a:rPr>
              <a:t>einclmax</a:t>
            </a:r>
          </a:p>
        </p:txBody>
      </p:sp>
      <p:sp>
        <p:nvSpPr>
          <p:cNvPr id="134185" name="Line 1055">
            <a:extLst>
              <a:ext uri="{FF2B5EF4-FFF2-40B4-BE49-F238E27FC236}">
                <a16:creationId xmlns:a16="http://schemas.microsoft.com/office/drawing/2014/main" id="{CBD8A0C0-3E93-4F88-B5B4-478B3888B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913" y="445135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86" name="Line 1053">
            <a:extLst>
              <a:ext uri="{FF2B5EF4-FFF2-40B4-BE49-F238E27FC236}">
                <a16:creationId xmlns:a16="http://schemas.microsoft.com/office/drawing/2014/main" id="{E9753F1C-290D-4D7C-9726-E2241C741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5388" y="5091113"/>
            <a:ext cx="38798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87" name="Line 1054">
            <a:extLst>
              <a:ext uri="{FF2B5EF4-FFF2-40B4-BE49-F238E27FC236}">
                <a16:creationId xmlns:a16="http://schemas.microsoft.com/office/drawing/2014/main" id="{B2EB4A4C-7AF6-4018-9A60-1F8ACFD12A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9838" y="5091113"/>
            <a:ext cx="12700" cy="40481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40" name="Rectangle 2">
            <a:extLst>
              <a:ext uri="{FF2B5EF4-FFF2-40B4-BE49-F238E27FC236}">
                <a16:creationId xmlns:a16="http://schemas.microsoft.com/office/drawing/2014/main" id="{2A52ED16-34D4-4688-86A5-CA6B9E3B9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Map of Nuclear Reaction Models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テキスト ボックス 1">
            <a:extLst>
              <a:ext uri="{FF2B5EF4-FFF2-40B4-BE49-F238E27FC236}">
                <a16:creationId xmlns:a16="http://schemas.microsoft.com/office/drawing/2014/main" id="{068C6341-C22F-44A2-BB5C-5D4261B0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449513"/>
            <a:ext cx="739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FF"/>
                </a:solidFill>
                <a:latin typeface="+mn-lt"/>
              </a:rPr>
              <a:t>Event generator mode is recommended to use in the cases:</a:t>
            </a:r>
            <a:endParaRPr lang="ja-JP" alt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3126" name="テキスト ボックス 2">
            <a:extLst>
              <a:ext uri="{FF2B5EF4-FFF2-40B4-BE49-F238E27FC236}">
                <a16:creationId xmlns:a16="http://schemas.microsoft.com/office/drawing/2014/main" id="{40079F7C-6E75-4F19-B57A-132BCC0CB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924175"/>
            <a:ext cx="7805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know spectra of proton or alpha particles from reactions of low-energy neutrons. 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obtain information on residual nuclei (e.g. recoil energies).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perform event-by-event analysis (e.g. response function calculation).</a:t>
            </a:r>
            <a:endParaRPr lang="ja-JP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27" name="テキスト ボックス 35">
            <a:extLst>
              <a:ext uri="{FF2B5EF4-FFF2-40B4-BE49-F238E27FC236}">
                <a16:creationId xmlns:a16="http://schemas.microsoft.com/office/drawing/2014/main" id="{4C127638-C5FD-4ECC-94B4-B49DC13D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4338638"/>
            <a:ext cx="809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FF"/>
                </a:solidFill>
                <a:latin typeface="+mn-lt"/>
              </a:rPr>
              <a:t>Event generator mode is NOT recommended to use in the cases:</a:t>
            </a:r>
            <a:endParaRPr lang="ja-JP" alt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3128" name="テキスト ボックス 37">
            <a:extLst>
              <a:ext uri="{FF2B5EF4-FFF2-40B4-BE49-F238E27FC236}">
                <a16:creationId xmlns:a16="http://schemas.microsoft.com/office/drawing/2014/main" id="{64593749-9AC8-4C4F-8F8B-8DFDDA7E8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857750"/>
            <a:ext cx="80874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know information only on neutrons and photons (e.g. shielding).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calculate transmittance of neutrons.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know accurate behaviors of thermal-neutrons.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to calculate absorbed doses from neutrons using the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kerma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 approximation</a:t>
            </a:r>
            <a:endParaRPr lang="ja-JP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29" name="Rectangle 2">
            <a:extLst>
              <a:ext uri="{FF2B5EF4-FFF2-40B4-BE49-F238E27FC236}">
                <a16:creationId xmlns:a16="http://schemas.microsoft.com/office/drawing/2014/main" id="{348D9DCB-3355-4E6F-A40B-8B84F777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-73025"/>
            <a:ext cx="806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Event Generator Mode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5178" name="AutoShape 2">
            <a:extLst>
              <a:ext uri="{FF2B5EF4-FFF2-40B4-BE49-F238E27FC236}">
                <a16:creationId xmlns:a16="http://schemas.microsoft.com/office/drawing/2014/main" id="{2772AEEC-3304-48E0-9C9F-3E752105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65175"/>
            <a:ext cx="8291512" cy="1439863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31" name="テキスト ボックス 15">
            <a:extLst>
              <a:ext uri="{FF2B5EF4-FFF2-40B4-BE49-F238E27FC236}">
                <a16:creationId xmlns:a16="http://schemas.microsoft.com/office/drawing/2014/main" id="{F46369E6-45C3-4DC8-8812-153FF9FF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822325"/>
            <a:ext cx="8154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latin typeface="+mn-lt"/>
                <a:cs typeface="Arial" charset="0"/>
              </a:rPr>
              <a:t>A nuclear reaction model for low-energy neutron interaction using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nuclear data library </a:t>
            </a:r>
            <a:r>
              <a:rPr lang="en-US" altLang="ja-JP" sz="2000" dirty="0">
                <a:latin typeface="+mn-lt"/>
                <a:cs typeface="Arial" charset="0"/>
              </a:rPr>
              <a:t>combined with a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mathematical model</a:t>
            </a:r>
            <a:r>
              <a:rPr lang="en-US" altLang="ja-JP" sz="2000" dirty="0">
                <a:latin typeface="+mn-lt"/>
                <a:cs typeface="Arial" charset="0"/>
              </a:rPr>
              <a:t>*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>
                <a:latin typeface="+mn-lt"/>
                <a:cs typeface="Arial" charset="0"/>
              </a:rPr>
              <a:t>Determine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all 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  <a:cs typeface="Arial" charset="0"/>
              </a:rPr>
              <a:t>ejectiles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2000" dirty="0">
                <a:latin typeface="+mn-lt"/>
                <a:cs typeface="Arial" charset="0"/>
              </a:rPr>
              <a:t>emitted from low-energy neutron interaction, considering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the energy and momentum conservation</a:t>
            </a:r>
            <a:endParaRPr lang="ja-JP" altLang="en-US" sz="20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CB3DF-645C-4282-B1EB-0DAF643D3D4C}"/>
              </a:ext>
            </a:extLst>
          </p:cNvPr>
          <p:cNvSpPr txBox="1"/>
          <p:nvPr/>
        </p:nvSpPr>
        <p:spPr>
          <a:xfrm>
            <a:off x="2104678" y="6346864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 T. Ogawa </a:t>
            </a:r>
            <a:r>
              <a:rPr lang="en-US" sz="1500" i="1" dirty="0"/>
              <a:t>et al.</a:t>
            </a:r>
            <a:r>
              <a:rPr lang="en-US" sz="1500" dirty="0"/>
              <a:t>, </a:t>
            </a:r>
            <a:r>
              <a:rPr lang="en-US" sz="1500" i="1" dirty="0" err="1"/>
              <a:t>Nucl</a:t>
            </a:r>
            <a:r>
              <a:rPr lang="en-US" sz="1500" i="1" dirty="0"/>
              <a:t>. </a:t>
            </a:r>
            <a:r>
              <a:rPr lang="en-US" sz="1500" i="1" dirty="0" err="1"/>
              <a:t>Instru</a:t>
            </a:r>
            <a:r>
              <a:rPr lang="en-US" sz="1500" i="1" dirty="0"/>
              <a:t>. Method. A </a:t>
            </a:r>
            <a:r>
              <a:rPr lang="en-US" sz="1500" dirty="0"/>
              <a:t>763 (2014) 575; </a:t>
            </a:r>
            <a:br>
              <a:rPr lang="en-US" sz="1500" dirty="0"/>
            </a:br>
            <a:r>
              <a:rPr lang="en-US" sz="1500" dirty="0"/>
              <a:t>   T. Ogawa </a:t>
            </a:r>
            <a:r>
              <a:rPr lang="en-US" sz="1500" i="1" dirty="0"/>
              <a:t>et al., </a:t>
            </a:r>
            <a:r>
              <a:rPr lang="en-US" sz="1500" dirty="0"/>
              <a:t>Proc. ANS MC2015.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>
            <a:extLst>
              <a:ext uri="{FF2B5EF4-FFF2-40B4-BE49-F238E27FC236}">
                <a16:creationId xmlns:a16="http://schemas.microsoft.com/office/drawing/2014/main" id="{378D5A09-B8B7-4067-8073-55C72481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0938"/>
            <a:ext cx="8280400" cy="227806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6195" name="Picture 4">
            <a:extLst>
              <a:ext uri="{FF2B5EF4-FFF2-40B4-BE49-F238E27FC236}">
                <a16:creationId xmlns:a16="http://schemas.microsoft.com/office/drawing/2014/main" id="{88F2C8B3-98C0-4019-9E2A-769078CD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Rectangle 5">
            <a:extLst>
              <a:ext uri="{FF2B5EF4-FFF2-40B4-BE49-F238E27FC236}">
                <a16:creationId xmlns:a16="http://schemas.microsoft.com/office/drawing/2014/main" id="{E324E971-40A3-4EF8-9731-20DE1288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6197" name="Text Box 7">
            <a:extLst>
              <a:ext uri="{FF2B5EF4-FFF2-40B4-BE49-F238E27FC236}">
                <a16:creationId xmlns:a16="http://schemas.microsoft.com/office/drawing/2014/main" id="{980317B7-2498-4BD1-8DCF-F1F595636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DAAD5FF-6D57-4284-9837-B80E15B1461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55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F370940-DA84-41BB-9C66-0839D61B99E3}"/>
              </a:ext>
            </a:extLst>
          </p:cNvPr>
          <p:cNvGraphicFramePr>
            <a:graphicFrameLocks noGrp="1"/>
          </p:cNvGraphicFramePr>
          <p:nvPr/>
        </p:nvGraphicFramePr>
        <p:xfrm>
          <a:off x="1008063" y="1916113"/>
          <a:ext cx="6983412" cy="13112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e-mode</a:t>
                      </a:r>
                      <a:endParaRPr kumimoji="1" lang="ja-JP" altLang="en-US" sz="2000" b="0" dirty="0"/>
                    </a:p>
                  </a:txBody>
                  <a:tcPr marL="91427" marR="91427"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(D=0)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=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=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= 2</a:t>
                      </a:r>
                    </a:p>
                  </a:txBody>
                  <a:tcPr marL="91427" marR="91427" marT="45745" marB="4574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Option for event generator mode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Normal mode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Event generator mode version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Event generator mode version 2</a:t>
                      </a:r>
                      <a:endParaRPr kumimoji="1" lang="ja-JP" altLang="en-US" sz="2000" b="0" dirty="0"/>
                    </a:p>
                  </a:txBody>
                  <a:tcPr marL="91427" marR="91427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160" name="Rectangle 2">
            <a:extLst>
              <a:ext uri="{FF2B5EF4-FFF2-40B4-BE49-F238E27FC236}">
                <a16:creationId xmlns:a16="http://schemas.microsoft.com/office/drawing/2014/main" id="{A60D1967-2D5D-4C4E-A5BE-D85DC36E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8913"/>
            <a:ext cx="806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>
                <a:solidFill>
                  <a:srgbClr val="000000"/>
                </a:solidFill>
                <a:latin typeface="+mn-lt"/>
                <a:cs typeface="Arial" charset="0"/>
              </a:rPr>
              <a:t>How to Use EG Mode</a:t>
            </a:r>
            <a:endParaRPr lang="ja-JP" altLang="en-US" sz="4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1" name="テキスト ボックス 15">
            <a:extLst>
              <a:ext uri="{FF2B5EF4-FFF2-40B4-BE49-F238E27FC236}">
                <a16:creationId xmlns:a16="http://schemas.microsoft.com/office/drawing/2014/main" id="{B5B0F7AE-E54B-4279-9296-328DD0FE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82700"/>
            <a:ext cx="7542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Set “e-mode = 2” in the [Parameters] section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1556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BD5E206E-0F1F-4EB1-BDE9-B84615E574F7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56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1557" name="Text Box 1030"/>
          <p:cNvSpPr txBox="1">
            <a:spLocks noChangeArrowheads="1"/>
          </p:cNvSpPr>
          <p:nvPr/>
        </p:nvSpPr>
        <p:spPr bwMode="auto">
          <a:xfrm>
            <a:off x="371475" y="1412875"/>
            <a:ext cx="1401763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Exercise 10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51561" name="テキスト ボックス 22"/>
          <p:cNvSpPr txBox="1">
            <a:spLocks noChangeArrowheads="1"/>
          </p:cNvSpPr>
          <p:nvPr/>
        </p:nvSpPr>
        <p:spPr bwMode="auto">
          <a:xfrm>
            <a:off x="2987824" y="1754107"/>
            <a:ext cx="5328592" cy="20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Remove (or comment out)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(12) &amp; </a:t>
            </a:r>
            <a:r>
              <a:rPr lang="en-US" altLang="ja-JP" sz="2000" dirty="0" err="1">
                <a:solidFill>
                  <a:srgbClr val="000000"/>
                </a:solidFill>
              </a:rPr>
              <a:t>emin</a:t>
            </a:r>
            <a:r>
              <a:rPr lang="en-US" altLang="ja-JP" sz="2000" dirty="0">
                <a:solidFill>
                  <a:srgbClr val="000000"/>
                </a:solidFill>
              </a:rPr>
              <a:t>(13) to reduce the computational time</a:t>
            </a:r>
          </a:p>
          <a:p>
            <a:pPr eaLnBrk="1" hangingPunct="1">
              <a:spcBef>
                <a:spcPct val="0"/>
              </a:spcBef>
            </a:pP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Set source particles to 10-MeV neutrons 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(change “</a:t>
            </a:r>
            <a:r>
              <a:rPr lang="en-US" altLang="ja-JP" sz="2000" dirty="0" err="1">
                <a:solidFill>
                  <a:srgbClr val="000000"/>
                </a:solidFill>
              </a:rPr>
              <a:t>proj</a:t>
            </a:r>
            <a:r>
              <a:rPr lang="en-US" altLang="ja-JP" sz="2000" dirty="0">
                <a:solidFill>
                  <a:srgbClr val="000000"/>
                </a:solidFill>
              </a:rPr>
              <a:t>” in [source] section)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Change “part = all” to “part = neutron proton”</a:t>
            </a:r>
          </a:p>
        </p:txBody>
      </p:sp>
      <p:sp>
        <p:nvSpPr>
          <p:cNvPr id="151562" name="Text Box 1031"/>
          <p:cNvSpPr txBox="1">
            <a:spLocks noChangeArrowheads="1"/>
          </p:cNvSpPr>
          <p:nvPr/>
        </p:nvSpPr>
        <p:spPr bwMode="auto">
          <a:xfrm>
            <a:off x="484011" y="4287566"/>
            <a:ext cx="2055812" cy="1067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Deposit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1098784" y="5200861"/>
            <a:ext cx="13721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7" name="Text Box 1031"/>
          <p:cNvSpPr txBox="1">
            <a:spLocks noChangeArrowheads="1"/>
          </p:cNvSpPr>
          <p:nvPr/>
        </p:nvSpPr>
        <p:spPr bwMode="auto">
          <a:xfrm>
            <a:off x="496888" y="3213254"/>
            <a:ext cx="2055812" cy="9064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proj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pt-BR" altLang="ja-JP" sz="1400" dirty="0">
                <a:latin typeface="Tahoma" panose="020B0604030504040204" pitchFamily="34" charset="0"/>
              </a:rPr>
              <a:t>photon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e0 =   10.0</a:t>
            </a:r>
          </a:p>
        </p:txBody>
      </p:sp>
      <p:cxnSp>
        <p:nvCxnSpPr>
          <p:cNvPr id="26" name="直線コネクタ 25"/>
          <p:cNvCxnSpPr/>
          <p:nvPr/>
        </p:nvCxnSpPr>
        <p:spPr>
          <a:xfrm>
            <a:off x="1222375" y="3903986"/>
            <a:ext cx="6133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9" name="Text Box 1031"/>
          <p:cNvSpPr txBox="1">
            <a:spLocks noChangeArrowheads="1"/>
          </p:cNvSpPr>
          <p:nvPr/>
        </p:nvSpPr>
        <p:spPr bwMode="auto">
          <a:xfrm>
            <a:off x="496888" y="1995487"/>
            <a:ext cx="2055812" cy="10734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 </a:t>
            </a:r>
            <a:r>
              <a:rPr lang="pt-BR" altLang="ja-JP" sz="1400">
                <a:latin typeface="Tahoma" panose="020B0604030504040204" pitchFamily="34" charset="0"/>
              </a:rPr>
              <a:t>emin(12</a:t>
            </a:r>
            <a:r>
              <a:rPr lang="pt-BR" altLang="ja-JP" sz="1400" dirty="0">
                <a:latin typeface="Tahoma" panose="020B0604030504040204" pitchFamily="34" charset="0"/>
              </a:rPr>
              <a:t>) = 0.001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</a:t>
            </a:r>
            <a:r>
              <a:rPr lang="pt-BR" altLang="ja-JP" sz="1400" dirty="0">
                <a:latin typeface="Tahoma" panose="020B0604030504040204" pitchFamily="34" charset="0"/>
              </a:rPr>
              <a:t>emin(13) = 0.001</a:t>
            </a:r>
          </a:p>
        </p:txBody>
      </p:sp>
      <p:sp>
        <p:nvSpPr>
          <p:cNvPr id="25" name="二等辺三角形 24"/>
          <p:cNvSpPr/>
          <p:nvPr/>
        </p:nvSpPr>
        <p:spPr>
          <a:xfrm flipV="1">
            <a:off x="5174642" y="3991280"/>
            <a:ext cx="954956" cy="2399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"/>
          <p:cNvSpPr>
            <a:spLocks noChangeArrowheads="1"/>
          </p:cNvSpPr>
          <p:nvPr/>
        </p:nvSpPr>
        <p:spPr bwMode="auto">
          <a:xfrm>
            <a:off x="2830766" y="4380289"/>
            <a:ext cx="5642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Execute PHITS and check neutron and proton doses (see </a:t>
            </a:r>
            <a:r>
              <a:rPr lang="en-US" altLang="ja-JP" sz="2000" dirty="0" err="1">
                <a:solidFill>
                  <a:srgbClr val="FF0000"/>
                </a:solidFill>
              </a:rPr>
              <a:t>deposit.out</a:t>
            </a:r>
            <a:r>
              <a:rPr lang="en-US" altLang="ja-JP" sz="2000" dirty="0">
                <a:solidFill>
                  <a:srgbClr val="FF0000"/>
                </a:solidFill>
              </a:rPr>
              <a:t>)</a:t>
            </a:r>
            <a:endParaRPr lang="ja-JP" altLang="en-US" sz="2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578648" y="2432052"/>
            <a:ext cx="1545080" cy="53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1B60E6-E41F-419C-AECB-CF5F94C0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800100"/>
            <a:ext cx="6932613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First, perform the transport calculation with 10-MeV neutron sources without using an event generator mode.</a:t>
            </a:r>
          </a:p>
        </p:txBody>
      </p:sp>
    </p:spTree>
    <p:extLst>
      <p:ext uri="{BB962C8B-B14F-4D97-AF65-F5344CB8AC3E}">
        <p14:creationId xmlns:p14="http://schemas.microsoft.com/office/powerpoint/2010/main" val="181551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1556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BD5E206E-0F1F-4EB1-BDE9-B84615E574F7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57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1557" name="Text Box 1030"/>
          <p:cNvSpPr txBox="1">
            <a:spLocks noChangeArrowheads="1"/>
          </p:cNvSpPr>
          <p:nvPr/>
        </p:nvSpPr>
        <p:spPr bwMode="auto">
          <a:xfrm>
            <a:off x="371475" y="1412875"/>
            <a:ext cx="1401763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Answer 10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51569" name="Text Box 1031"/>
          <p:cNvSpPr txBox="1">
            <a:spLocks noChangeArrowheads="1"/>
          </p:cNvSpPr>
          <p:nvPr/>
        </p:nvSpPr>
        <p:spPr bwMode="auto">
          <a:xfrm>
            <a:off x="496888" y="1995487"/>
            <a:ext cx="2055812" cy="10734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emin(12) = 0.001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emin(13) = 0.001</a:t>
            </a: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510070" y="3804915"/>
            <a:ext cx="7056784" cy="166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(around line 29)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 num    reg     volume     neutron     r.err    proton      r.err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1     101   5.2876E+02   6.2543E-05  0.3825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2     102   3.6874E+03   5.0788E-02  0.1497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3     103   9.9447E+03   1.4100E-03  0.0929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4     104   1.9398E+04   9.4330E-02  0.0489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5     105   3.1908E+04   1.5915E-01  0.0270   0.0000E+00  0.0000</a:t>
            </a:r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371475" y="3203102"/>
            <a:ext cx="172720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5415726" y="1978324"/>
            <a:ext cx="2036594" cy="1067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Deposit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neutron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030499" y="2891619"/>
            <a:ext cx="13592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2968030" y="1978324"/>
            <a:ext cx="2055812" cy="9064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proj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neutron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e0 =   10.0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93517" y="2669056"/>
            <a:ext cx="750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"/>
          <p:cNvSpPr>
            <a:spLocks noChangeArrowheads="1"/>
          </p:cNvSpPr>
          <p:nvPr/>
        </p:nvSpPr>
        <p:spPr bwMode="auto">
          <a:xfrm>
            <a:off x="76200" y="5555918"/>
            <a:ext cx="8809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No dose contribution from protons </a:t>
            </a:r>
            <a:r>
              <a:rPr lang="ja-JP" altLang="en-US" sz="2000" dirty="0">
                <a:solidFill>
                  <a:srgbClr val="FF0000"/>
                </a:solidFill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</a:rPr>
              <a:t>Charged particles are not produced in neutron transport simulation below 20 MeV without using event generator mode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15726" y="4005064"/>
            <a:ext cx="197405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1B60E6-E41F-419C-AECB-CF5F94C0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800100"/>
            <a:ext cx="6932613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First, perform the transport calculation with 10-MeV neutron sources without using an event generator mode.</a:t>
            </a:r>
          </a:p>
        </p:txBody>
      </p:sp>
    </p:spTree>
    <p:extLst>
      <p:ext uri="{BB962C8B-B14F-4D97-AF65-F5344CB8AC3E}">
        <p14:creationId xmlns:p14="http://schemas.microsoft.com/office/powerpoint/2010/main" val="508854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031"/>
          <p:cNvSpPr txBox="1">
            <a:spLocks noChangeArrowheads="1"/>
          </p:cNvSpPr>
          <p:nvPr/>
        </p:nvSpPr>
        <p:spPr bwMode="auto">
          <a:xfrm>
            <a:off x="496888" y="1995488"/>
            <a:ext cx="2055812" cy="857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e-mode =</a:t>
            </a:r>
            <a:r>
              <a:rPr lang="ja-JP" altLang="en-US" sz="1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3605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657E156-1AFE-4863-9B6B-2523E04644B5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58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3606" name="テキスト ボックス 22"/>
          <p:cNvSpPr txBox="1">
            <a:spLocks noChangeArrowheads="1"/>
          </p:cNvSpPr>
          <p:nvPr/>
        </p:nvSpPr>
        <p:spPr bwMode="auto">
          <a:xfrm>
            <a:off x="2883080" y="1954446"/>
            <a:ext cx="4713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Set “e-mode = 2” in [parameters] section and execute PHITS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599" y="-143135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Exercise 11</a:t>
            </a:r>
            <a:endParaRPr lang="ja-JP" altLang="en-US" sz="4800" kern="0" dirty="0">
              <a:latin typeface="Century Gothic" pitchFamily="34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33401" y="2708920"/>
            <a:ext cx="1239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10" name="テキスト ボックス 18"/>
          <p:cNvSpPr txBox="1">
            <a:spLocks noChangeArrowheads="1"/>
          </p:cNvSpPr>
          <p:nvPr/>
        </p:nvSpPr>
        <p:spPr bwMode="auto">
          <a:xfrm>
            <a:off x="76200" y="4689088"/>
            <a:ext cx="88090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A warning is shown when “neutron” is specified in “part” of [t-deposit]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because </a:t>
            </a:r>
            <a:r>
              <a:rPr lang="en-US" altLang="ja-JP" sz="2000" dirty="0" err="1">
                <a:solidFill>
                  <a:srgbClr val="000000"/>
                </a:solidFill>
              </a:rPr>
              <a:t>Kerma</a:t>
            </a:r>
            <a:r>
              <a:rPr lang="en-US" altLang="ja-JP" sz="2000" dirty="0">
                <a:solidFill>
                  <a:srgbClr val="000000"/>
                </a:solidFill>
              </a:rPr>
              <a:t> approximation is recommended to use for calculating “neutron dose” </a:t>
            </a:r>
          </a:p>
        </p:txBody>
      </p:sp>
      <p:sp>
        <p:nvSpPr>
          <p:cNvPr id="153611" name="Text Box 1030"/>
          <p:cNvSpPr txBox="1">
            <a:spLocks noChangeArrowheads="1"/>
          </p:cNvSpPr>
          <p:nvPr/>
        </p:nvSpPr>
        <p:spPr bwMode="auto">
          <a:xfrm>
            <a:off x="371475" y="1412875"/>
            <a:ext cx="1401763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12" name="二等辺三角形 11"/>
          <p:cNvSpPr/>
          <p:nvPr/>
        </p:nvSpPr>
        <p:spPr>
          <a:xfrm flipV="1">
            <a:off x="4111737" y="2782133"/>
            <a:ext cx="954956" cy="2399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7" y="3180031"/>
            <a:ext cx="6361905" cy="1371429"/>
          </a:xfrm>
          <a:prstGeom prst="rect">
            <a:avLst/>
          </a:prstGeom>
        </p:spPr>
      </p:pic>
      <p:sp>
        <p:nvSpPr>
          <p:cNvPr id="15" name="正方形/長方形 2"/>
          <p:cNvSpPr>
            <a:spLocks noChangeArrowheads="1"/>
          </p:cNvSpPr>
          <p:nvPr/>
        </p:nvSpPr>
        <p:spPr bwMode="auto">
          <a:xfrm>
            <a:off x="1619435" y="5529047"/>
            <a:ext cx="5832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Check neutron and proton doses (see </a:t>
            </a:r>
            <a:r>
              <a:rPr lang="en-US" altLang="ja-JP" sz="2000" dirty="0" err="1">
                <a:solidFill>
                  <a:srgbClr val="FF0000"/>
                </a:solidFill>
              </a:rPr>
              <a:t>deposit.out</a:t>
            </a:r>
            <a:r>
              <a:rPr lang="en-US" altLang="ja-JP" sz="2000" dirty="0">
                <a:solidFill>
                  <a:srgbClr val="FF0000"/>
                </a:solidFill>
              </a:rPr>
              <a:t>)</a:t>
            </a:r>
            <a:endParaRPr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3BD185-6A97-401B-8A28-DAAC0BC2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2" y="836613"/>
            <a:ext cx="3816895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Use an event generator mode.</a:t>
            </a:r>
          </a:p>
        </p:txBody>
      </p:sp>
    </p:spTree>
    <p:extLst>
      <p:ext uri="{BB962C8B-B14F-4D97-AF65-F5344CB8AC3E}">
        <p14:creationId xmlns:p14="http://schemas.microsoft.com/office/powerpoint/2010/main" val="21096888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3605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657E156-1AFE-4863-9B6B-2523E04644B5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59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599" y="-143135"/>
            <a:ext cx="8686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Century Gothic" pitchFamily="34" charset="0"/>
              </a:rPr>
              <a:t>Answer 11</a:t>
            </a:r>
            <a:endParaRPr lang="ja-JP" altLang="en-US" sz="4800" kern="0" dirty="0">
              <a:latin typeface="Century Gothic" pitchFamily="34" charset="0"/>
            </a:endParaRPr>
          </a:p>
        </p:txBody>
      </p:sp>
      <p:sp>
        <p:nvSpPr>
          <p:cNvPr id="14" name="テキスト ボックス 18"/>
          <p:cNvSpPr txBox="1">
            <a:spLocks noChangeArrowheads="1"/>
          </p:cNvSpPr>
          <p:nvPr/>
        </p:nvSpPr>
        <p:spPr bwMode="auto">
          <a:xfrm>
            <a:off x="135730" y="5312962"/>
            <a:ext cx="887253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FF0000"/>
                </a:solidFill>
              </a:rPr>
              <a:t>Neutron and proton doses are almost exchanged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FF0000"/>
                </a:solidFill>
              </a:rPr>
              <a:t>Statistical uncertainties are larger for e-mode = 2 because neutron can deposit energies only when it causes nuclear reaction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877200" y="3664242"/>
            <a:ext cx="7056784" cy="166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(around line 29)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 num    reg     volume     neutron     r.err    proton      r.err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1     101   5.2876E+02   0.0000E+00  0.0000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2     102   3.6874E+03   0.0000E+00  0.0000   4.5873E-02  0.2191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3     103   9.9447E+03   0.0000E+00  0.0000   5.7835E-04  0.3359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4     104   1.9398E+04   0.0000E+00  0.0000   7.9953E-02  0.0749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5     105   3.1908E+04   0.0000E+00  0.0000   1.4075E-01  0.0420</a:t>
            </a:r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323528" y="3141395"/>
            <a:ext cx="172720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877200" y="1385526"/>
            <a:ext cx="7056784" cy="166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(around line 29)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 num    reg     volume     neutron     r.err    proton      r.err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1     101   5.2876E+02   6.2543E-05  0.3825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2     102   3.6874E+03   5.0788E-02  0.1497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3     103   9.9447E+03   1.4100E-03  0.0929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4     104   1.9398E+04   9.4330E-02  0.0489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5     105   3.1908E+04   1.5915E-01  0.0270   0.0000E+00  0.0000</a:t>
            </a:r>
          </a:p>
        </p:txBody>
      </p:sp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323528" y="823840"/>
            <a:ext cx="172720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</a:p>
        </p:txBody>
      </p:sp>
      <p:sp>
        <p:nvSpPr>
          <p:cNvPr id="16" name="テキスト ボックス 18"/>
          <p:cNvSpPr txBox="1">
            <a:spLocks noChangeArrowheads="1"/>
          </p:cNvSpPr>
          <p:nvPr/>
        </p:nvSpPr>
        <p:spPr bwMode="auto">
          <a:xfrm>
            <a:off x="2050728" y="854766"/>
            <a:ext cx="16347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</a:rPr>
              <a:t>（</a:t>
            </a:r>
            <a:r>
              <a:rPr lang="en-US" altLang="ja-JP" sz="2000" dirty="0">
                <a:solidFill>
                  <a:srgbClr val="000000"/>
                </a:solidFill>
              </a:rPr>
              <a:t>e-mode = 0</a:t>
            </a:r>
            <a:r>
              <a:rPr lang="ja-JP" altLang="en-US" sz="2000" dirty="0">
                <a:solidFill>
                  <a:srgbClr val="000000"/>
                </a:solidFill>
              </a:rPr>
              <a:t>）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18"/>
          <p:cNvSpPr txBox="1">
            <a:spLocks noChangeArrowheads="1"/>
          </p:cNvSpPr>
          <p:nvPr/>
        </p:nvSpPr>
        <p:spPr bwMode="auto">
          <a:xfrm>
            <a:off x="2050728" y="3196351"/>
            <a:ext cx="16347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</a:rPr>
              <a:t>（</a:t>
            </a:r>
            <a:r>
              <a:rPr lang="en-US" altLang="ja-JP" sz="2000" dirty="0">
                <a:solidFill>
                  <a:srgbClr val="000000"/>
                </a:solidFill>
              </a:rPr>
              <a:t>e-mode = 2</a:t>
            </a:r>
            <a:r>
              <a:rPr lang="ja-JP" altLang="en-US" sz="2000" dirty="0">
                <a:solidFill>
                  <a:srgbClr val="000000"/>
                </a:solidFill>
              </a:rPr>
              <a:t>）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796136" y="1604848"/>
            <a:ext cx="197405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707904" y="3859070"/>
            <a:ext cx="197405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707904" y="1602594"/>
            <a:ext cx="1974052" cy="13681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805337" y="3859070"/>
            <a:ext cx="1974052" cy="13681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508104" y="2970746"/>
            <a:ext cx="504058" cy="887586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5482417" y="2970746"/>
            <a:ext cx="529745" cy="8875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31">
            <a:extLst>
              <a:ext uri="{FF2B5EF4-FFF2-40B4-BE49-F238E27FC236}">
                <a16:creationId xmlns:a16="http://schemas.microsoft.com/office/drawing/2014/main" id="{C88C28A5-2412-4C7B-82A3-24DDEA66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651000"/>
            <a:ext cx="2592387" cy="3362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icntl =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set: c1[20]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infl: {onion.inp}[1-33]</a:t>
            </a:r>
          </a:p>
        </p:txBody>
      </p:sp>
      <p:sp>
        <p:nvSpPr>
          <p:cNvPr id="72710" name="Text Box 1030">
            <a:extLst>
              <a:ext uri="{FF2B5EF4-FFF2-40B4-BE49-F238E27FC236}">
                <a16:creationId xmlns:a16="http://schemas.microsoft.com/office/drawing/2014/main" id="{7B725CBC-B9FD-48FA-AD76-B8BFD948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8863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93194" name="Text Box 1031">
            <a:extLst>
              <a:ext uri="{FF2B5EF4-FFF2-40B4-BE49-F238E27FC236}">
                <a16:creationId xmlns:a16="http://schemas.microsoft.com/office/drawing/2014/main" id="{C5978250-446C-42F3-A353-DEC95C38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052513"/>
            <a:ext cx="5064125" cy="51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T - 3 D s h o w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output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material = 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  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x0 =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y0 =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z0 =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e-the =  70  $ eye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e-phi = 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e-dst = 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l-the =  20  $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l-phi =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l-dst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w-wdt =  50  $ window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w-hgt = 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w-dst = 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heaven =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line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shadow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file = 3dshow.out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title = Check onion structure using [T-3dshow] tally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epsout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latin typeface="Tahoma" panose="020B0604030504040204" pitchFamily="34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F75461A-D0B1-4F29-87AD-00E685099E14}"/>
              </a:ext>
            </a:extLst>
          </p:cNvPr>
          <p:cNvCxnSpPr/>
          <p:nvPr/>
        </p:nvCxnSpPr>
        <p:spPr>
          <a:xfrm>
            <a:off x="1000125" y="2576513"/>
            <a:ext cx="93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30">
            <a:extLst>
              <a:ext uri="{FF2B5EF4-FFF2-40B4-BE49-F238E27FC236}">
                <a16:creationId xmlns:a16="http://schemas.microsoft.com/office/drawing/2014/main" id="{7F784352-6CD9-43F5-B138-0F18BE4C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805488"/>
            <a:ext cx="1382712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3dshow.eps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BD24F8-7A7E-4FBD-AFCD-259DFD58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216150"/>
            <a:ext cx="1528762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lt"/>
                <a:cs typeface="Arial" charset="0"/>
              </a:rPr>
              <a:t>Activate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lt"/>
                <a:cs typeface="Arial" charset="0"/>
              </a:rPr>
              <a:t>[t-3dshow]</a:t>
            </a:r>
            <a:endParaRPr lang="ja-JP" altLang="en-US" sz="2000">
              <a:latin typeface="+mn-lt"/>
              <a:cs typeface="Arial" charset="0"/>
            </a:endParaRPr>
          </a:p>
        </p:txBody>
      </p:sp>
      <p:sp>
        <p:nvSpPr>
          <p:cNvPr id="86029" name="Rectangle 2">
            <a:extLst>
              <a:ext uri="{FF2B5EF4-FFF2-40B4-BE49-F238E27FC236}">
                <a16:creationId xmlns:a16="http://schemas.microsoft.com/office/drawing/2014/main" id="{86806F92-7751-43E8-B536-59D5E379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44463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[3D-Show] (</a:t>
            </a:r>
            <a:r>
              <a:rPr lang="en-US" altLang="ja-JP" sz="4800" dirty="0" err="1">
                <a:solidFill>
                  <a:schemeClr val="tx2"/>
                </a:solidFill>
                <a:latin typeface="+mn-lt"/>
                <a:cs typeface="Arial" charset="0"/>
              </a:rPr>
              <a:t>icntl</a:t>
            </a:r>
            <a:r>
              <a:rPr lang="en-US" altLang="ja-JP" sz="4800" dirty="0">
                <a:solidFill>
                  <a:schemeClr val="tx2"/>
                </a:solidFill>
                <a:latin typeface="+mn-lt"/>
                <a:cs typeface="Arial" charset="0"/>
              </a:rPr>
              <a:t>=11)</a:t>
            </a:r>
            <a:endParaRPr lang="ja-JP" altLang="en-US" sz="4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72716" name="Text Box 6">
            <a:extLst>
              <a:ext uri="{FF2B5EF4-FFF2-40B4-BE49-F238E27FC236}">
                <a16:creationId xmlns:a16="http://schemas.microsoft.com/office/drawing/2014/main" id="{CAC0AD90-D9FA-43C6-A66C-4A1206A24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Geometry Visualization Mode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76A8636D-CF91-4832-A437-9ED80C67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603" r="11681" b="6709"/>
          <a:stretch>
            <a:fillRect/>
          </a:stretch>
        </p:blipFill>
        <p:spPr bwMode="auto">
          <a:xfrm>
            <a:off x="4475163" y="1827213"/>
            <a:ext cx="444023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0D905B-CFC4-45CF-843A-57BE5785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5043488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 structure</a:t>
            </a: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nimBg="1"/>
      <p:bldP spid="16" grpId="0" animBg="1"/>
      <p:bldP spid="20" grpId="0" animBg="1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899A81C-2E6D-4607-904D-BF34914826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2063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2341" name="Text Box 6">
            <a:extLst>
              <a:ext uri="{FF2B5EF4-FFF2-40B4-BE49-F238E27FC236}">
                <a16:creationId xmlns:a16="http://schemas.microsoft.com/office/drawing/2014/main" id="{1C53C40B-7782-4A6C-8A3B-4A360716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9099174C-BB1A-4438-BB2B-5A5D8CA0F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908050"/>
            <a:ext cx="75326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Selection of Calculation Mode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Convenient functions for input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statistics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Monte Carlo integration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History Number and statistical error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Scaling of tally results</a:t>
            </a:r>
            <a:endParaRPr lang="en-US" altLang="ja-JP" sz="24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  <a:cs typeface="Arial" charset="0"/>
              </a:rPr>
              <a:t>Setting for physics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Nuclear Data Library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400" dirty="0">
                <a:latin typeface="+mn-lt"/>
                <a:cs typeface="Arial" charset="0"/>
              </a:rPr>
              <a:t>Physics Models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5">
            <a:extLst>
              <a:ext uri="{FF2B5EF4-FFF2-40B4-BE49-F238E27FC236}">
                <a16:creationId xmlns:a16="http://schemas.microsoft.com/office/drawing/2014/main" id="{2FDADAE7-9D31-4297-AFB3-9699129A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Summary</a:t>
            </a:r>
          </a:p>
        </p:txBody>
      </p:sp>
      <p:sp>
        <p:nvSpPr>
          <p:cNvPr id="144390" name="Rectangle 8">
            <a:extLst>
              <a:ext uri="{FF2B5EF4-FFF2-40B4-BE49-F238E27FC236}">
                <a16:creationId xmlns:a16="http://schemas.microsoft.com/office/drawing/2014/main" id="{36345DC1-298F-4A3A-85E5-0FB24DA152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93738"/>
            <a:ext cx="8280400" cy="504348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[Parameters]</a:t>
            </a:r>
            <a:r>
              <a:rPr lang="en-US" altLang="ja-JP" sz="2400" dirty="0">
                <a:cs typeface="Arial" panose="020B0604020202020204" pitchFamily="34" charset="0"/>
              </a:rPr>
              <a:t> section is used for controlling PHITS simulation procedure.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You can select the calculation modes such as particle transport simulation, geometry and source check using “</a:t>
            </a:r>
            <a:r>
              <a:rPr lang="en-US" altLang="ja-JP" sz="2400" dirty="0" err="1">
                <a:solidFill>
                  <a:srgbClr val="FF0000"/>
                </a:solidFill>
                <a:cs typeface="Arial" panose="020B0604020202020204" pitchFamily="34" charset="0"/>
              </a:rPr>
              <a:t>icntl</a:t>
            </a:r>
            <a:r>
              <a:rPr lang="en-US" altLang="ja-JP" sz="2400" dirty="0">
                <a:cs typeface="Arial" panose="020B0604020202020204" pitchFamily="34" charset="0"/>
              </a:rPr>
              <a:t>” parameter.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Statistical uncertainties of PHITS simulation depend on the </a:t>
            </a:r>
            <a:r>
              <a:rPr lang="ja-JP" altLang="en-US" sz="2400" dirty="0">
                <a:cs typeface="Arial" panose="020B0604020202020204" pitchFamily="34" charset="0"/>
              </a:rPr>
              <a:t> </a:t>
            </a:r>
            <a:r>
              <a:rPr lang="en-US" altLang="ja-JP" sz="2400" dirty="0">
                <a:cs typeface="Arial" panose="020B0604020202020204" pitchFamily="34" charset="0"/>
              </a:rPr>
              <a:t>history number (“</a:t>
            </a:r>
            <a:r>
              <a:rPr lang="en-US" altLang="ja-JP" sz="2400" dirty="0" err="1">
                <a:solidFill>
                  <a:srgbClr val="FF0000"/>
                </a:solidFill>
                <a:cs typeface="Arial" panose="020B0604020202020204" pitchFamily="34" charset="0"/>
              </a:rPr>
              <a:t>maxcas</a:t>
            </a:r>
            <a:r>
              <a:rPr lang="en-US" altLang="ja-JP" sz="2400" dirty="0">
                <a:cs typeface="Arial" panose="020B0604020202020204" pitchFamily="34" charset="0"/>
              </a:rPr>
              <a:t>” &amp; “</a:t>
            </a:r>
            <a:r>
              <a:rPr lang="en-US" altLang="ja-JP" sz="2400" dirty="0" err="1">
                <a:solidFill>
                  <a:srgbClr val="FF0000"/>
                </a:solidFill>
                <a:cs typeface="Arial" panose="020B0604020202020204" pitchFamily="34" charset="0"/>
              </a:rPr>
              <a:t>maxbch</a:t>
            </a:r>
            <a:r>
              <a:rPr lang="en-US" altLang="ja-JP" sz="2400" dirty="0">
                <a:cs typeface="Arial" panose="020B0604020202020204" pitchFamily="34" charset="0"/>
              </a:rPr>
              <a:t>”)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Low-energy neutrons, as well as photons, electrons and positron must be transported using nuclear, atomic data libraries, and EGS5.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You have to carefully select the physics models used in your simulation, as well as the event generator mode</a:t>
            </a:r>
          </a:p>
          <a:p>
            <a:pPr eaLnBrk="1" hangingPunct="1">
              <a:spcBef>
                <a:spcPts val="1500"/>
              </a:spcBef>
            </a:pPr>
            <a:endParaRPr lang="en-US" altLang="ja-JP" sz="2400" dirty="0">
              <a:cs typeface="Arial" panose="020B0604020202020204" pitchFamily="34" charset="0"/>
            </a:endParaRPr>
          </a:p>
        </p:txBody>
      </p:sp>
      <p:sp>
        <p:nvSpPr>
          <p:cNvPr id="140295" name="Rectangle 2">
            <a:extLst>
              <a:ext uri="{FF2B5EF4-FFF2-40B4-BE49-F238E27FC236}">
                <a16:creationId xmlns:a16="http://schemas.microsoft.com/office/drawing/2014/main" id="{7816464F-5D95-4150-8E32-C446848F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-26988"/>
            <a:ext cx="80645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>
                <a:solidFill>
                  <a:srgbClr val="000000"/>
                </a:solidFill>
                <a:latin typeface="+mn-lt"/>
                <a:cs typeface="Arial" charset="0"/>
              </a:rPr>
              <a:t>Summary</a:t>
            </a:r>
            <a:endParaRPr lang="ja-JP" altLang="en-US" sz="4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" name="テキスト ボックス 32">
            <a:extLst>
              <a:ext uri="{FF2B5EF4-FFF2-40B4-BE49-F238E27FC236}">
                <a16:creationId xmlns:a16="http://schemas.microsoft.com/office/drawing/2014/main" id="{3AF27F7A-3DEA-4FFE-97FA-1C8051B1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57838"/>
            <a:ext cx="8415337" cy="70643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If you feel difficulties for selecting these parameters, see “recommendation” folder and find appropriate settings for your simulation</a:t>
            </a:r>
            <a:endParaRPr lang="ja-JP" altLang="en-US" sz="2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5">
            <a:extLst>
              <a:ext uri="{FF2B5EF4-FFF2-40B4-BE49-F238E27FC236}">
                <a16:creationId xmlns:a16="http://schemas.microsoft.com/office/drawing/2014/main" id="{58D1E247-BE65-4FBB-94DD-C54CEB1E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146438" name="Rectangle 8">
            <a:extLst>
              <a:ext uri="{FF2B5EF4-FFF2-40B4-BE49-F238E27FC236}">
                <a16:creationId xmlns:a16="http://schemas.microsoft.com/office/drawing/2014/main" id="{A10E5476-8E43-4214-88AE-E53A2B2156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358603"/>
            <a:ext cx="8164512" cy="4733925"/>
          </a:xfrm>
          <a:noFill/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ja-JP" dirty="0">
                <a:cs typeface="Arial" panose="020B0604020202020204" pitchFamily="34" charset="0"/>
              </a:rPr>
              <a:t>Transport electrons and positrons using  EGS5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ja-JP" dirty="0">
                <a:cs typeface="Arial" panose="020B0604020202020204" pitchFamily="34" charset="0"/>
              </a:rPr>
              <a:t>Activate an event generator mode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ja-JP" dirty="0">
                <a:cs typeface="Arial" panose="020B0604020202020204" pitchFamily="34" charset="0"/>
              </a:rPr>
              <a:t>Obtain depth-dose distribution with the relative standard deviations less than 0.5% around the Bragg peak region, by changing </a:t>
            </a:r>
            <a:r>
              <a:rPr lang="en-US" altLang="ja-JP" dirty="0" err="1">
                <a:cs typeface="Arial" panose="020B0604020202020204" pitchFamily="34" charset="0"/>
              </a:rPr>
              <a:t>maxcas</a:t>
            </a:r>
            <a:r>
              <a:rPr lang="en-US" altLang="ja-JP" dirty="0">
                <a:cs typeface="Arial" panose="020B0604020202020204" pitchFamily="34" charset="0"/>
              </a:rPr>
              <a:t>, </a:t>
            </a:r>
            <a:r>
              <a:rPr lang="en-US" altLang="ja-JP" dirty="0" err="1">
                <a:cs typeface="Arial" panose="020B0604020202020204" pitchFamily="34" charset="0"/>
              </a:rPr>
              <a:t>istdev</a:t>
            </a:r>
            <a:r>
              <a:rPr lang="en-US" altLang="ja-JP" dirty="0">
                <a:cs typeface="Arial" panose="020B0604020202020204" pitchFamily="34" charset="0"/>
              </a:rPr>
              <a:t>, </a:t>
            </a:r>
            <a:r>
              <a:rPr lang="en-US" altLang="ja-JP" dirty="0" err="1">
                <a:cs typeface="Arial" panose="020B0604020202020204" pitchFamily="34" charset="0"/>
              </a:rPr>
              <a:t>batch.out</a:t>
            </a:r>
            <a:r>
              <a:rPr lang="en-US" altLang="ja-JP" dirty="0">
                <a:cs typeface="Arial" panose="020B0604020202020204" pitchFamily="34" charset="0"/>
              </a:rPr>
              <a:t> etc.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ja-JP">
                <a:cs typeface="Arial" panose="020B0604020202020204" pitchFamily="34" charset="0"/>
              </a:rPr>
              <a:t>Normalize </a:t>
            </a:r>
            <a:r>
              <a:rPr lang="en-US" altLang="ja-JP" dirty="0">
                <a:cs typeface="Arial" panose="020B0604020202020204" pitchFamily="34" charset="0"/>
              </a:rPr>
              <a:t>the dose distribution in (</a:t>
            </a:r>
            <a:r>
              <a:rPr lang="en-US" altLang="ja-JP" dirty="0" err="1">
                <a:cs typeface="Arial" panose="020B0604020202020204" pitchFamily="34" charset="0"/>
              </a:rPr>
              <a:t>Gy</a:t>
            </a:r>
            <a:r>
              <a:rPr lang="en-US" altLang="ja-JP" dirty="0">
                <a:cs typeface="Arial" panose="020B0604020202020204" pitchFamily="34" charset="0"/>
              </a:rPr>
              <a:t>/s) for the case of 1-nA irradiation</a:t>
            </a:r>
          </a:p>
        </p:txBody>
      </p:sp>
      <p:sp>
        <p:nvSpPr>
          <p:cNvPr id="142343" name="Rectangle 2">
            <a:extLst>
              <a:ext uri="{FF2B5EF4-FFF2-40B4-BE49-F238E27FC236}">
                <a16:creationId xmlns:a16="http://schemas.microsoft.com/office/drawing/2014/main" id="{4ABCADF5-35D6-4AFD-B3E1-248F8B7D9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0"/>
            <a:ext cx="44624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chemeClr val="tx2"/>
                </a:solidFill>
                <a:latin typeface="+mn-lt"/>
              </a:rPr>
              <a:t>Homework #3</a:t>
            </a:r>
            <a:endParaRPr lang="ja-JP" altLang="en-US" sz="4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2344" name="テキスト ボックス 1">
            <a:extLst>
              <a:ext uri="{FF2B5EF4-FFF2-40B4-BE49-F238E27FC236}">
                <a16:creationId xmlns:a16="http://schemas.microsoft.com/office/drawing/2014/main" id="{F52151F9-A39C-4F62-9EC8-A5D372E6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96938"/>
            <a:ext cx="3510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chemeClr val="accent2"/>
                </a:solidFill>
                <a:latin typeface="+mn-lt"/>
                <a:cs typeface="Arial" charset="0"/>
              </a:rPr>
              <a:t>Continued with the HW #2</a:t>
            </a:r>
            <a:endParaRPr lang="ja-JP" alt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5">
            <a:extLst>
              <a:ext uri="{FF2B5EF4-FFF2-40B4-BE49-F238E27FC236}">
                <a16:creationId xmlns:a16="http://schemas.microsoft.com/office/drawing/2014/main" id="{1FA8A8D4-BFDD-4FC9-B7F1-A4CB30D4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144389" name="テキスト ボックス 16">
            <a:extLst>
              <a:ext uri="{FF2B5EF4-FFF2-40B4-BE49-F238E27FC236}">
                <a16:creationId xmlns:a16="http://schemas.microsoft.com/office/drawing/2014/main" id="{46F76A04-3A79-4EF5-8C6F-8984831D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5657850"/>
            <a:ext cx="4389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solidFill>
                  <a:srgbClr val="000000"/>
                </a:solidFill>
                <a:latin typeface="+mn-lt"/>
                <a:cs typeface="Arial" charset="0"/>
              </a:rPr>
              <a:t>Depth-dose distribution inside (up) and outside (down) beam radius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1F9E21-BA66-4274-891F-AF0DEF6A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868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+mn-lt"/>
              </a:rPr>
              <a:t>Example Answer</a:t>
            </a:r>
          </a:p>
        </p:txBody>
      </p:sp>
      <p:sp>
        <p:nvSpPr>
          <p:cNvPr id="144392" name="テキスト ボックス 2">
            <a:extLst>
              <a:ext uri="{FF2B5EF4-FFF2-40B4-BE49-F238E27FC236}">
                <a16:creationId xmlns:a16="http://schemas.microsoft.com/office/drawing/2014/main" id="{BB0B5868-6EE0-4C7C-AA57-BB364839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62538"/>
            <a:ext cx="433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>
                <a:solidFill>
                  <a:srgbClr val="000000"/>
                </a:solidFill>
                <a:latin typeface="+mn-lt"/>
                <a:cs typeface="Arial" charset="0"/>
              </a:rPr>
              <a:t>Proton (up) and neutron (down) fluences</a:t>
            </a:r>
            <a:endParaRPr lang="ja-JP" altLang="en-US" sz="1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148489" name="図 1">
            <a:extLst>
              <a:ext uri="{FF2B5EF4-FFF2-40B4-BE49-F238E27FC236}">
                <a16:creationId xmlns:a16="http://schemas.microsoft.com/office/drawing/2014/main" id="{09AC5394-4706-4ADF-BEC5-6E8548C2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723900"/>
            <a:ext cx="28844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図 2">
            <a:extLst>
              <a:ext uri="{FF2B5EF4-FFF2-40B4-BE49-F238E27FC236}">
                <a16:creationId xmlns:a16="http://schemas.microsoft.com/office/drawing/2014/main" id="{9AD08A8B-80F5-407F-9926-D5C6BC94F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101975"/>
            <a:ext cx="28844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1" name="図 3">
            <a:extLst>
              <a:ext uri="{FF2B5EF4-FFF2-40B4-BE49-F238E27FC236}">
                <a16:creationId xmlns:a16="http://schemas.microsoft.com/office/drawing/2014/main" id="{A1FCB53E-CCF3-45C0-8CD1-750AD9913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60450"/>
            <a:ext cx="46434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2" name="図 4">
            <a:extLst>
              <a:ext uri="{FF2B5EF4-FFF2-40B4-BE49-F238E27FC236}">
                <a16:creationId xmlns:a16="http://schemas.microsoft.com/office/drawing/2014/main" id="{55DBE871-1F5E-4D4B-90AE-E1C3A595C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135313"/>
            <a:ext cx="46434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31">
            <a:extLst>
              <a:ext uri="{FF2B5EF4-FFF2-40B4-BE49-F238E27FC236}">
                <a16:creationId xmlns:a16="http://schemas.microsoft.com/office/drawing/2014/main" id="{B40469B5-66A6-4CDF-872A-824EA095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701800"/>
            <a:ext cx="2592387" cy="3316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11</a:t>
            </a:r>
            <a:endParaRPr lang="pt-BR" altLang="ja-JP" sz="14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set: c1[20]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infl: {onion.inp}[1-33]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E5F3FF66-293D-42C5-9FB1-6325C126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1800"/>
            <a:ext cx="2592388" cy="3316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set: c1[20]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infl: {onion.inp}[1-33]</a:t>
            </a:r>
          </a:p>
        </p:txBody>
      </p:sp>
      <p:sp>
        <p:nvSpPr>
          <p:cNvPr id="98308" name="Text Box 1031">
            <a:extLst>
              <a:ext uri="{FF2B5EF4-FFF2-40B4-BE49-F238E27FC236}">
                <a16:creationId xmlns:a16="http://schemas.microsoft.com/office/drawing/2014/main" id="{FE2FBEC3-87B7-4794-A199-6EE446106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1058863"/>
            <a:ext cx="2070100" cy="5106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mesh =  xyz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x-type =    2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nx =  100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xmin =  -50.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xmax =   50.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y-type =    1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ny =    1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z-type =    2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nz =  100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zmin =  -50.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zmax =   50.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part =  proton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e-type =    1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ne =    1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     0.  200.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unit =    1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axis =   xz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title = Check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gshow =    3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epsout =    1 </a:t>
            </a:r>
          </a:p>
        </p:txBody>
      </p:sp>
      <p:sp>
        <p:nvSpPr>
          <p:cNvPr id="73734" name="Rectangle 4">
            <a:extLst>
              <a:ext uri="{FF2B5EF4-FFF2-40B4-BE49-F238E27FC236}">
                <a16:creationId xmlns:a16="http://schemas.microsoft.com/office/drawing/2014/main" id="{2CDE09A9-E017-4AE8-965C-9B71114F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3736" name="Text Box 1030">
            <a:extLst>
              <a:ext uri="{FF2B5EF4-FFF2-40B4-BE49-F238E27FC236}">
                <a16:creationId xmlns:a16="http://schemas.microsoft.com/office/drawing/2014/main" id="{41970F2C-9E89-4AE2-A8A1-9A201DC28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8863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sp>
        <p:nvSpPr>
          <p:cNvPr id="87052" name="Rectangle 2">
            <a:extLst>
              <a:ext uri="{FF2B5EF4-FFF2-40B4-BE49-F238E27FC236}">
                <a16:creationId xmlns:a16="http://schemas.microsoft.com/office/drawing/2014/main" id="{68EAEF91-1B54-4985-9A05-78DA7A96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50813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400" dirty="0">
                <a:solidFill>
                  <a:schemeClr val="tx2"/>
                </a:solidFill>
                <a:latin typeface="+mn-lt"/>
                <a:cs typeface="Arial" charset="0"/>
              </a:rPr>
              <a:t>[T-Track] with </a:t>
            </a:r>
            <a:r>
              <a:rPr lang="en-US" altLang="ja-JP" sz="4400" dirty="0" err="1">
                <a:solidFill>
                  <a:schemeClr val="tx2"/>
                </a:solidFill>
                <a:latin typeface="+mn-lt"/>
                <a:cs typeface="Arial" charset="0"/>
              </a:rPr>
              <a:t>gshow</a:t>
            </a:r>
            <a:r>
              <a:rPr lang="en-US" altLang="ja-JP" sz="440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en-US" altLang="ja-JP" sz="4400">
                <a:solidFill>
                  <a:schemeClr val="tx2"/>
                </a:solidFill>
                <a:latin typeface="+mn-lt"/>
                <a:cs typeface="Arial" charset="0"/>
              </a:rPr>
              <a:t>= 3 </a:t>
            </a:r>
            <a:r>
              <a:rPr lang="en-US" altLang="ja-JP" sz="4400" dirty="0">
                <a:solidFill>
                  <a:schemeClr val="tx2"/>
                </a:solidFill>
                <a:latin typeface="+mn-lt"/>
                <a:cs typeface="Arial" charset="0"/>
              </a:rPr>
              <a:t>(</a:t>
            </a:r>
            <a:r>
              <a:rPr lang="en-US" altLang="ja-JP" sz="4400" dirty="0" err="1">
                <a:solidFill>
                  <a:schemeClr val="tx2"/>
                </a:solidFill>
                <a:latin typeface="+mn-lt"/>
                <a:cs typeface="Arial" charset="0"/>
              </a:rPr>
              <a:t>icntl</a:t>
            </a:r>
            <a:r>
              <a:rPr lang="en-US" altLang="ja-JP" sz="4400" dirty="0">
                <a:solidFill>
                  <a:schemeClr val="tx2"/>
                </a:solidFill>
                <a:latin typeface="+mn-lt"/>
                <a:cs typeface="Arial" charset="0"/>
              </a:rPr>
              <a:t>=8)</a:t>
            </a:r>
            <a:endParaRPr lang="ja-JP" altLang="en-US" sz="44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B67F945-FF7F-46DB-9C3B-2869451BEEA5}"/>
              </a:ext>
            </a:extLst>
          </p:cNvPr>
          <p:cNvCxnSpPr>
            <a:endCxn id="19" idx="1"/>
          </p:cNvCxnSpPr>
          <p:nvPr/>
        </p:nvCxnSpPr>
        <p:spPr>
          <a:xfrm>
            <a:off x="1725613" y="2586038"/>
            <a:ext cx="327025" cy="190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6090AE-C5AC-48BA-A5DD-E39B2ADF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2268538"/>
            <a:ext cx="1663700" cy="1016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latin typeface="+mn-lt"/>
                <a:cs typeface="Arial" charset="0"/>
              </a:rPr>
              <a:t>Activate </a:t>
            </a:r>
            <a:r>
              <a:rPr lang="en-US" altLang="ja-JP" sz="2000" dirty="0" err="1">
                <a:latin typeface="+mn-lt"/>
                <a:cs typeface="Arial" charset="0"/>
              </a:rPr>
              <a:t>gshow</a:t>
            </a:r>
            <a:r>
              <a:rPr lang="en-US" altLang="ja-JP" sz="2000" dirty="0">
                <a:latin typeface="+mn-lt"/>
                <a:cs typeface="Arial" charset="0"/>
              </a:rPr>
              <a:t> option in [t-track]</a:t>
            </a:r>
            <a:endParaRPr lang="ja-JP" altLang="en-US" sz="2000" dirty="0">
              <a:latin typeface="+mn-lt"/>
              <a:cs typeface="Arial" charset="0"/>
            </a:endParaRPr>
          </a:p>
        </p:txBody>
      </p:sp>
      <p:sp>
        <p:nvSpPr>
          <p:cNvPr id="73740" name="Text Box 6">
            <a:extLst>
              <a:ext uri="{FF2B5EF4-FFF2-40B4-BE49-F238E27FC236}">
                <a16:creationId xmlns:a16="http://schemas.microsoft.com/office/drawing/2014/main" id="{213DFC0D-18EF-4D3D-8B8B-7575C1C87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Geometry Visualization Mode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216260" y="1777537"/>
            <a:ext cx="4889640" cy="3905713"/>
            <a:chOff x="3655242" y="1689470"/>
            <a:chExt cx="4889640" cy="390571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t="1385" r="15553" b="2602"/>
            <a:stretch/>
          </p:blipFill>
          <p:spPr bwMode="auto">
            <a:xfrm>
              <a:off x="3655242" y="1689470"/>
              <a:ext cx="4889640" cy="390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/>
            <p:cNvSpPr/>
            <p:nvPr/>
          </p:nvSpPr>
          <p:spPr>
            <a:xfrm>
              <a:off x="7812360" y="1689470"/>
              <a:ext cx="732522" cy="443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911031-F216-4CEF-83D5-A8FF026E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1457325"/>
            <a:ext cx="2149475" cy="6477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cs typeface="Arial" charset="0"/>
              </a:rPr>
              <a:t>Check cell ID and filled materials</a:t>
            </a:r>
            <a:endParaRPr lang="ja-JP" altLang="en-US" sz="1800" dirty="0">
              <a:latin typeface="+mn-lt"/>
              <a:cs typeface="Arial" charset="0"/>
            </a:endParaRPr>
          </a:p>
        </p:txBody>
      </p:sp>
      <p:sp>
        <p:nvSpPr>
          <p:cNvPr id="22" name="Text Box 1030">
            <a:extLst>
              <a:ext uri="{FF2B5EF4-FFF2-40B4-BE49-F238E27FC236}">
                <a16:creationId xmlns:a16="http://schemas.microsoft.com/office/drawing/2014/main" id="{0A4B57BD-6EE8-4681-AABC-0FBD87D7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5683250"/>
            <a:ext cx="1485900" cy="3683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8308" grpId="0" animBg="1"/>
      <p:bldP spid="19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031">
            <a:extLst>
              <a:ext uri="{FF2B5EF4-FFF2-40B4-BE49-F238E27FC236}">
                <a16:creationId xmlns:a16="http://schemas.microsoft.com/office/drawing/2014/main" id="{154D99F1-B287-4504-8301-0AB37DD6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2592388" cy="1873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i t l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icntl =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maxcas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maxbch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file(1)  = c:/phits</a:t>
            </a: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4758" name="Text Box 1030">
            <a:extLst>
              <a:ext uri="{FF2B5EF4-FFF2-40B4-BE49-F238E27FC236}">
                <a16:creationId xmlns:a16="http://schemas.microsoft.com/office/drawing/2014/main" id="{745B766C-8C26-4476-924F-65A4A682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8863"/>
            <a:ext cx="1401763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lec03.inp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689B2E8-29AE-43B2-9DDA-2C0447284CA0}"/>
              </a:ext>
            </a:extLst>
          </p:cNvPr>
          <p:cNvCxnSpPr/>
          <p:nvPr/>
        </p:nvCxnSpPr>
        <p:spPr>
          <a:xfrm>
            <a:off x="1008063" y="2613025"/>
            <a:ext cx="755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2" name="テキスト ボックス 42">
            <a:extLst>
              <a:ext uri="{FF2B5EF4-FFF2-40B4-BE49-F238E27FC236}">
                <a16:creationId xmlns:a16="http://schemas.microsoft.com/office/drawing/2014/main" id="{A0EA0F62-7EFA-4506-81A3-187BD447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1017588"/>
            <a:ext cx="2292350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Change and Execute</a:t>
            </a:r>
            <a:endParaRPr lang="ja-JP" alt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74761" name="Text Box 1031">
            <a:extLst>
              <a:ext uri="{FF2B5EF4-FFF2-40B4-BE49-F238E27FC236}">
                <a16:creationId xmlns:a16="http://schemas.microsoft.com/office/drawing/2014/main" id="{D1538466-86EF-402F-969C-77EA0C06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427163"/>
            <a:ext cx="4302125" cy="4578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nx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xmin = -50.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xmax =  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y-type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ny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nz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zmin = -50.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zmax =  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e-type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      0.  200.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unit =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axis = xz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 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 title = Check source direction using [T-track] tally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anose="020B0604030504040204" pitchFamily="34" charset="0"/>
              </a:rPr>
              <a:t>  epsout = 1 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B955A89-AC96-4777-A197-0C8B598CDEF0}"/>
              </a:ext>
            </a:extLst>
          </p:cNvPr>
          <p:cNvCxnSpPr/>
          <p:nvPr/>
        </p:nvCxnSpPr>
        <p:spPr>
          <a:xfrm flipH="1">
            <a:off x="1763713" y="1217613"/>
            <a:ext cx="982662" cy="1274762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5" name="Rectangle 2">
            <a:extLst>
              <a:ext uri="{FF2B5EF4-FFF2-40B4-BE49-F238E27FC236}">
                <a16:creationId xmlns:a16="http://schemas.microsoft.com/office/drawing/2014/main" id="{9FA0CADE-CAF1-4752-B435-178CB739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1600"/>
            <a:ext cx="8686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>
                <a:solidFill>
                  <a:srgbClr val="000000"/>
                </a:solidFill>
                <a:latin typeface="+mn-lt"/>
                <a:cs typeface="Arial" charset="0"/>
              </a:rPr>
              <a:t>Check Sources ([t-track])</a:t>
            </a:r>
            <a:endParaRPr lang="ja-JP" altLang="en-US" sz="4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1030">
            <a:extLst>
              <a:ext uri="{FF2B5EF4-FFF2-40B4-BE49-F238E27FC236}">
                <a16:creationId xmlns:a16="http://schemas.microsoft.com/office/drawing/2014/main" id="{12CA8763-1782-4D5A-9A0B-9C09EE64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4868863"/>
            <a:ext cx="1449387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  <p:sp>
        <p:nvSpPr>
          <p:cNvPr id="89094" name="テキスト ボックス 3">
            <a:extLst>
              <a:ext uri="{FF2B5EF4-FFF2-40B4-BE49-F238E27FC236}">
                <a16:creationId xmlns:a16="http://schemas.microsoft.com/office/drawing/2014/main" id="{83349D82-4EEB-4B58-9D5D-9C3C78F2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3" y="5321300"/>
            <a:ext cx="8465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No reaction and no ionization because all regions are assumed void.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You can confirm positions and directions of sources.</a:t>
            </a:r>
            <a:r>
              <a:rPr lang="ja-JP" altLang="en-US" sz="2400" dirty="0">
                <a:solidFill>
                  <a:srgbClr val="FF0000"/>
                </a:solidFill>
                <a:latin typeface="+mn-lt"/>
              </a:rPr>
              <a:t>）</a:t>
            </a:r>
          </a:p>
        </p:txBody>
      </p:sp>
      <p:sp>
        <p:nvSpPr>
          <p:cNvPr id="89095" name="Rectangle 2">
            <a:extLst>
              <a:ext uri="{FF2B5EF4-FFF2-40B4-BE49-F238E27FC236}">
                <a16:creationId xmlns:a16="http://schemas.microsoft.com/office/drawing/2014/main" id="{AA4BDA02-1D63-47F0-B7F9-9B6707D6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1600"/>
            <a:ext cx="8686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Check Trajectory of Sources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5066" r="12054" b="3083"/>
          <a:stretch/>
        </p:blipFill>
        <p:spPr bwMode="auto">
          <a:xfrm>
            <a:off x="2123728" y="961830"/>
            <a:ext cx="4411614" cy="38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13507</TotalTime>
  <Words>8207</Words>
  <Application>Microsoft Office PowerPoint</Application>
  <PresentationFormat>画面に合わせる (4:3)</PresentationFormat>
  <Paragraphs>1180</Paragraphs>
  <Slides>63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63</vt:i4>
      </vt:variant>
    </vt:vector>
  </HeadingPairs>
  <TitlesOfParts>
    <vt:vector size="75" baseType="lpstr">
      <vt:lpstr>ＭＳ Ｐゴシック</vt:lpstr>
      <vt:lpstr>Arial</vt:lpstr>
      <vt:lpstr>Calibri</vt:lpstr>
      <vt:lpstr>Cambria Math</vt:lpstr>
      <vt:lpstr>Century</vt:lpstr>
      <vt:lpstr>Century Gothic</vt:lpstr>
      <vt:lpstr>Consolas</vt:lpstr>
      <vt:lpstr>Tahoma</vt:lpstr>
      <vt:lpstr>Times New Roman</vt:lpstr>
      <vt:lpstr>Wingdings</vt:lpstr>
      <vt:lpstr>標準デザイン</vt:lpstr>
      <vt:lpstr>2_標準デザイン</vt:lpstr>
      <vt:lpstr>PowerPoint プレゼンテーション</vt:lpstr>
      <vt:lpstr>PowerPoint プレゼンテーション</vt:lpstr>
      <vt:lpstr>Goal of This Lecture</vt:lpstr>
      <vt:lpstr>Contents of Lecture III</vt:lpstr>
      <vt:lpstr>Selection of Calculation Mode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III</vt:lpstr>
      <vt:lpstr>PowerPoint プレゼンテーション</vt:lpstr>
      <vt:lpstr>PowerPoint プレゼンテーション</vt:lpstr>
      <vt:lpstr>Intrinsic functions</vt:lpstr>
      <vt:lpstr>PowerPoint プレゼンテーション</vt:lpstr>
      <vt:lpstr>PowerPoint プレゼンテーション</vt:lpstr>
      <vt:lpstr>Contents of Lecture III</vt:lpstr>
      <vt:lpstr>Volume and Area Calculation</vt:lpstr>
      <vt:lpstr>Monte Carlo Integration</vt:lpstr>
      <vt:lpstr>Volume calculation by PHITS</vt:lpstr>
      <vt:lpstr>PowerPoint プレゼンテーション</vt:lpstr>
      <vt:lpstr>PowerPoint プレゼンテーション</vt:lpstr>
      <vt:lpstr>Contents of Lecture III</vt:lpstr>
      <vt:lpstr>PowerPoint プレゼンテーション</vt:lpstr>
      <vt:lpstr>History and batch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III</vt:lpstr>
      <vt:lpstr>Why cross section data libraries?</vt:lpstr>
      <vt:lpstr>Related Parameters</vt:lpstr>
      <vt:lpstr>emin(i) &amp; dmax(i)</vt:lpstr>
      <vt:lpstr>“file” Parameters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III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SHashimoto</dc:creator>
  <cp:lastModifiedBy>達彦 佐藤</cp:lastModifiedBy>
  <cp:revision>1216</cp:revision>
  <dcterms:created xsi:type="dcterms:W3CDTF">2012-05-02T02:59:39Z</dcterms:created>
  <dcterms:modified xsi:type="dcterms:W3CDTF">2022-03-24T08:48:13Z</dcterms:modified>
</cp:coreProperties>
</file>