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7" r:id="rId2"/>
    <p:sldId id="363" r:id="rId3"/>
    <p:sldId id="339" r:id="rId4"/>
    <p:sldId id="259" r:id="rId5"/>
    <p:sldId id="260" r:id="rId6"/>
    <p:sldId id="340" r:id="rId7"/>
    <p:sldId id="453" r:id="rId8"/>
    <p:sldId id="352" r:id="rId9"/>
    <p:sldId id="415" r:id="rId10"/>
    <p:sldId id="476" r:id="rId11"/>
    <p:sldId id="412" r:id="rId12"/>
    <p:sldId id="413" r:id="rId13"/>
    <p:sldId id="454" r:id="rId14"/>
    <p:sldId id="292" r:id="rId15"/>
    <p:sldId id="477" r:id="rId16"/>
    <p:sldId id="462" r:id="rId17"/>
    <p:sldId id="463" r:id="rId18"/>
    <p:sldId id="464" r:id="rId19"/>
    <p:sldId id="465" r:id="rId20"/>
    <p:sldId id="466" r:id="rId21"/>
    <p:sldId id="419" r:id="rId22"/>
    <p:sldId id="424" r:id="rId23"/>
    <p:sldId id="425" r:id="rId24"/>
    <p:sldId id="372" r:id="rId25"/>
    <p:sldId id="470" r:id="rId26"/>
    <p:sldId id="309" r:id="rId27"/>
    <p:sldId id="376" r:id="rId28"/>
    <p:sldId id="373" r:id="rId29"/>
    <p:sldId id="440" r:id="rId30"/>
    <p:sldId id="426" r:id="rId31"/>
    <p:sldId id="478" r:id="rId32"/>
    <p:sldId id="473" r:id="rId33"/>
    <p:sldId id="474" r:id="rId34"/>
    <p:sldId id="377" r:id="rId35"/>
    <p:sldId id="429" r:id="rId36"/>
    <p:sldId id="430" r:id="rId37"/>
    <p:sldId id="311" r:id="rId38"/>
    <p:sldId id="472" r:id="rId39"/>
    <p:sldId id="432" r:id="rId40"/>
    <p:sldId id="433" r:id="rId41"/>
    <p:sldId id="434" r:id="rId42"/>
    <p:sldId id="445" r:id="rId43"/>
    <p:sldId id="446" r:id="rId44"/>
    <p:sldId id="479" r:id="rId45"/>
    <p:sldId id="437" r:id="rId46"/>
    <p:sldId id="312" r:id="rId47"/>
    <p:sldId id="438" r:id="rId48"/>
    <p:sldId id="439" r:id="rId49"/>
    <p:sldId id="441" r:id="rId50"/>
    <p:sldId id="442" r:id="rId51"/>
    <p:sldId id="461" r:id="rId52"/>
    <p:sldId id="467" r:id="rId53"/>
    <p:sldId id="455" r:id="rId54"/>
    <p:sldId id="460" r:id="rId55"/>
    <p:sldId id="468" r:id="rId56"/>
    <p:sldId id="395" r:id="rId57"/>
    <p:sldId id="471" r:id="rId58"/>
    <p:sldId id="405" r:id="rId59"/>
    <p:sldId id="480" r:id="rId60"/>
    <p:sldId id="481" r:id="rId61"/>
    <p:sldId id="398" r:id="rId62"/>
    <p:sldId id="459" r:id="rId63"/>
    <p:sldId id="406" r:id="rId64"/>
    <p:sldId id="483" r:id="rId65"/>
    <p:sldId id="400" r:id="rId66"/>
    <p:sldId id="401" r:id="rId67"/>
    <p:sldId id="402" r:id="rId68"/>
    <p:sldId id="484" r:id="rId69"/>
    <p:sldId id="404" r:id="rId70"/>
    <p:sldId id="456" r:id="rId71"/>
    <p:sldId id="450" r:id="rId72"/>
    <p:sldId id="451" r:id="rId73"/>
    <p:sldId id="452" r:id="rId74"/>
  </p:sldIdLst>
  <p:sldSz cx="9144000" cy="6858000" type="screen4x3"/>
  <p:notesSz cx="6734175" cy="9867900"/>
  <p:defaultTextStyle>
    <a:defPPr>
      <a:defRPr lang="ja-JP"/>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B05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70" autoAdjust="0"/>
  </p:normalViewPr>
  <p:slideViewPr>
    <p:cSldViewPr>
      <p:cViewPr varScale="1">
        <p:scale>
          <a:sx n="114" d="100"/>
          <a:sy n="114" d="100"/>
        </p:scale>
        <p:origin x="152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143" cy="49339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474" y="0"/>
            <a:ext cx="2918143" cy="493395"/>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6ABF8921-5876-4A25-95C0-0BDE15A60F72}" type="datetimeFigureOut">
              <a:rPr lang="ja-JP" altLang="en-US"/>
              <a:pPr>
                <a:defRPr/>
              </a:pPr>
              <a:t>2022/3/25</a:t>
            </a:fld>
            <a:endParaRPr lang="ja-JP" altLang="en-US"/>
          </a:p>
        </p:txBody>
      </p:sp>
      <p:sp>
        <p:nvSpPr>
          <p:cNvPr id="4" name="スライド イメージ プレースホルダー 3"/>
          <p:cNvSpPr>
            <a:spLocks noGrp="1" noRot="1" noChangeAspect="1"/>
          </p:cNvSpPr>
          <p:nvPr>
            <p:ph type="sldImg" idx="2"/>
          </p:nvPr>
        </p:nvSpPr>
        <p:spPr>
          <a:xfrm>
            <a:off x="900113" y="739775"/>
            <a:ext cx="4933950"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418" y="4687253"/>
            <a:ext cx="5387340" cy="4440555"/>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2792"/>
            <a:ext cx="2918143" cy="49339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474" y="9372792"/>
            <a:ext cx="2918143" cy="49339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574BA99-50B3-4434-9D71-066F15A857B2}" type="slidenum">
              <a:rPr lang="ja-JP" altLang="en-US"/>
              <a:pPr/>
              <a:t>‹#›</a:t>
            </a:fld>
            <a:endParaRPr lang="ja-JP" altLang="en-US"/>
          </a:p>
        </p:txBody>
      </p:sp>
    </p:spTree>
    <p:extLst>
      <p:ext uri="{BB962C8B-B14F-4D97-AF65-F5344CB8AC3E}">
        <p14:creationId xmlns:p14="http://schemas.microsoft.com/office/powerpoint/2010/main" val="1517585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37604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94910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1934849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106223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717064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93390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虹の配色（赤・橙・黄・緑・青・藍・紫）</a:t>
            </a:r>
          </a:p>
        </p:txBody>
      </p:sp>
      <p:sp>
        <p:nvSpPr>
          <p:cNvPr id="1280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CC6E77C-06A2-43C4-A634-6AB144B515F6}" type="slidenum">
              <a:rPr lang="ja-JP" altLang="en-US" sz="1100">
                <a:solidFill>
                  <a:srgbClr val="000000"/>
                </a:solidFill>
                <a:latin typeface="Times New Roman" panose="02020603050405020304" pitchFamily="18" charset="0"/>
              </a:rPr>
              <a:pPr>
                <a:spcBef>
                  <a:spcPct val="0"/>
                </a:spcBef>
              </a:pPr>
              <a:t>19</a:t>
            </a:fld>
            <a:endParaRPr lang="ja-JP" altLang="en-US"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0623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913336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1466289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823029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65870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3130222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1159257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3746061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58151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354157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565936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477128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733191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2438683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2252915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244708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381266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796219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2667272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1879490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295372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1675809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908861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246211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2588061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4037235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289239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21027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1587691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2179252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157973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2108429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「実習」　前の基本的な話から</a:t>
            </a:r>
          </a:p>
          <a:p>
            <a:pPr eaLnBrk="1" hangingPunct="1"/>
            <a:endParaRPr lang="ja-JP" altLang="en-US"/>
          </a:p>
        </p:txBody>
      </p:sp>
    </p:spTree>
    <p:extLst>
      <p:ext uri="{BB962C8B-B14F-4D97-AF65-F5344CB8AC3E}">
        <p14:creationId xmlns:p14="http://schemas.microsoft.com/office/powerpoint/2010/main" val="4191819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4282137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8682638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3965529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3190497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96139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2630769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2700799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3348060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28410411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3228883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34028548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16200603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15015486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8881104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33296374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269523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29498281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8845716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3099951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《休憩はさむ》</a:t>
            </a:r>
          </a:p>
          <a:p>
            <a:pPr eaLnBrk="1" hangingPunct="1"/>
            <a:r>
              <a:rPr lang="ja-JP" altLang="en-US"/>
              <a:t>まとめ</a:t>
            </a:r>
          </a:p>
          <a:p>
            <a:pPr eaLnBrk="1" hangingPunct="1"/>
            <a:endParaRPr lang="ja-JP" altLang="en-US"/>
          </a:p>
        </p:txBody>
      </p:sp>
    </p:spTree>
    <p:extLst>
      <p:ext uri="{BB962C8B-B14F-4D97-AF65-F5344CB8AC3E}">
        <p14:creationId xmlns:p14="http://schemas.microsoft.com/office/powerpoint/2010/main" val="37385389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宿題（3次元体系）</a:t>
            </a:r>
          </a:p>
        </p:txBody>
      </p:sp>
    </p:spTree>
    <p:extLst>
      <p:ext uri="{BB962C8B-B14F-4D97-AF65-F5344CB8AC3E}">
        <p14:creationId xmlns:p14="http://schemas.microsoft.com/office/powerpoint/2010/main" val="13520860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250405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38483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solidFill>
                <a:srgbClr val="0000CC"/>
              </a:solidFill>
            </a:endParaRPr>
          </a:p>
        </p:txBody>
      </p:sp>
    </p:spTree>
    <p:extLst>
      <p:ext uri="{BB962C8B-B14F-4D97-AF65-F5344CB8AC3E}">
        <p14:creationId xmlns:p14="http://schemas.microsoft.com/office/powerpoint/2010/main" val="4185254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41292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E186D3D3-48A5-46A6-9980-D31605BC02B3}" type="slidenum">
              <a:rPr lang="en-US" altLang="ja-JP"/>
              <a:pPr/>
              <a:t>‹#›</a:t>
            </a:fld>
            <a:endParaRPr lang="en-US" altLang="ja-JP"/>
          </a:p>
        </p:txBody>
      </p:sp>
    </p:spTree>
    <p:extLst>
      <p:ext uri="{BB962C8B-B14F-4D97-AF65-F5344CB8AC3E}">
        <p14:creationId xmlns:p14="http://schemas.microsoft.com/office/powerpoint/2010/main" val="255331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350A8BFF-8A82-46DB-90FD-84BCCAACBAF1}" type="slidenum">
              <a:rPr lang="en-US" altLang="ja-JP"/>
              <a:pPr/>
              <a:t>‹#›</a:t>
            </a:fld>
            <a:endParaRPr lang="en-US" altLang="ja-JP"/>
          </a:p>
        </p:txBody>
      </p:sp>
    </p:spTree>
    <p:extLst>
      <p:ext uri="{BB962C8B-B14F-4D97-AF65-F5344CB8AC3E}">
        <p14:creationId xmlns:p14="http://schemas.microsoft.com/office/powerpoint/2010/main" val="86011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17EE5F33-EF35-47D1-B0E2-F5609639D5CC}" type="slidenum">
              <a:rPr lang="en-US" altLang="ja-JP"/>
              <a:pPr/>
              <a:t>‹#›</a:t>
            </a:fld>
            <a:endParaRPr lang="en-US" altLang="ja-JP"/>
          </a:p>
        </p:txBody>
      </p:sp>
    </p:spTree>
    <p:extLst>
      <p:ext uri="{BB962C8B-B14F-4D97-AF65-F5344CB8AC3E}">
        <p14:creationId xmlns:p14="http://schemas.microsoft.com/office/powerpoint/2010/main" val="390334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D499B84C-14E1-4EC0-AC17-2E0C81292478}" type="slidenum">
              <a:rPr lang="en-US" altLang="ja-JP"/>
              <a:pPr/>
              <a:t>‹#›</a:t>
            </a:fld>
            <a:endParaRPr lang="en-US" altLang="ja-JP"/>
          </a:p>
        </p:txBody>
      </p:sp>
    </p:spTree>
    <p:extLst>
      <p:ext uri="{BB962C8B-B14F-4D97-AF65-F5344CB8AC3E}">
        <p14:creationId xmlns:p14="http://schemas.microsoft.com/office/powerpoint/2010/main" val="59592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E4D4EC78-F9B4-491F-9717-00ED483B9C2C}" type="slidenum">
              <a:rPr lang="en-US" altLang="ja-JP"/>
              <a:pPr/>
              <a:t>‹#›</a:t>
            </a:fld>
            <a:endParaRPr lang="en-US" altLang="ja-JP"/>
          </a:p>
        </p:txBody>
      </p:sp>
    </p:spTree>
    <p:extLst>
      <p:ext uri="{BB962C8B-B14F-4D97-AF65-F5344CB8AC3E}">
        <p14:creationId xmlns:p14="http://schemas.microsoft.com/office/powerpoint/2010/main" val="283397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fld id="{CE6A4AE3-3170-49C4-AAAA-CE8716DD70FB}" type="slidenum">
              <a:rPr lang="en-US" altLang="ja-JP"/>
              <a:pPr/>
              <a:t>‹#›</a:t>
            </a:fld>
            <a:endParaRPr lang="en-US" altLang="ja-JP"/>
          </a:p>
        </p:txBody>
      </p:sp>
    </p:spTree>
    <p:extLst>
      <p:ext uri="{BB962C8B-B14F-4D97-AF65-F5344CB8AC3E}">
        <p14:creationId xmlns:p14="http://schemas.microsoft.com/office/powerpoint/2010/main" val="360917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a:lvl1pPr>
          </a:lstStyle>
          <a:p>
            <a:fld id="{E7C73C08-C6F6-4DFF-880E-139ACEE0795B}" type="slidenum">
              <a:rPr lang="en-US" altLang="ja-JP"/>
              <a:pPr/>
              <a:t>‹#›</a:t>
            </a:fld>
            <a:endParaRPr lang="en-US" altLang="ja-JP"/>
          </a:p>
        </p:txBody>
      </p:sp>
    </p:spTree>
    <p:extLst>
      <p:ext uri="{BB962C8B-B14F-4D97-AF65-F5344CB8AC3E}">
        <p14:creationId xmlns:p14="http://schemas.microsoft.com/office/powerpoint/2010/main" val="101273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fld id="{2CAE0A66-AEC1-4349-B8F7-D2763CAEA2B9}" type="slidenum">
              <a:rPr lang="en-US" altLang="ja-JP"/>
              <a:pPr/>
              <a:t>‹#›</a:t>
            </a:fld>
            <a:endParaRPr lang="en-US" altLang="ja-JP"/>
          </a:p>
        </p:txBody>
      </p:sp>
    </p:spTree>
    <p:extLst>
      <p:ext uri="{BB962C8B-B14F-4D97-AF65-F5344CB8AC3E}">
        <p14:creationId xmlns:p14="http://schemas.microsoft.com/office/powerpoint/2010/main" val="34720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fld id="{C78191BE-CBF4-421F-8F57-40EA6EE53064}" type="slidenum">
              <a:rPr lang="en-US" altLang="ja-JP"/>
              <a:pPr/>
              <a:t>‹#›</a:t>
            </a:fld>
            <a:endParaRPr lang="en-US" altLang="ja-JP"/>
          </a:p>
        </p:txBody>
      </p:sp>
    </p:spTree>
    <p:extLst>
      <p:ext uri="{BB962C8B-B14F-4D97-AF65-F5344CB8AC3E}">
        <p14:creationId xmlns:p14="http://schemas.microsoft.com/office/powerpoint/2010/main" val="1504377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fld id="{DC5EB138-97DB-40A3-8E28-85CA9E73C35F}" type="slidenum">
              <a:rPr lang="en-US" altLang="ja-JP"/>
              <a:pPr/>
              <a:t>‹#›</a:t>
            </a:fld>
            <a:endParaRPr lang="en-US" altLang="ja-JP"/>
          </a:p>
        </p:txBody>
      </p:sp>
    </p:spTree>
    <p:extLst>
      <p:ext uri="{BB962C8B-B14F-4D97-AF65-F5344CB8AC3E}">
        <p14:creationId xmlns:p14="http://schemas.microsoft.com/office/powerpoint/2010/main" val="230615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fld id="{BE247803-DD32-4A69-9AD7-8A68922DA7D6}" type="slidenum">
              <a:rPr lang="en-US" altLang="ja-JP"/>
              <a:pPr/>
              <a:t>‹#›</a:t>
            </a:fld>
            <a:endParaRPr lang="en-US" altLang="ja-JP"/>
          </a:p>
        </p:txBody>
      </p:sp>
    </p:spTree>
    <p:extLst>
      <p:ext uri="{BB962C8B-B14F-4D97-AF65-F5344CB8AC3E}">
        <p14:creationId xmlns:p14="http://schemas.microsoft.com/office/powerpoint/2010/main" val="111298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mn-ea"/>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mn-ea"/>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77667C92-2F5A-4997-BC20-EF99501F988B}" type="slidenum">
              <a:rPr lang="en-US" altLang="ja-JP"/>
              <a:pPr/>
              <a:t>‹#›</a:t>
            </a:fld>
            <a:endParaRPr lang="en-US" altLang="ja-JP"/>
          </a:p>
        </p:txBody>
      </p:sp>
      <p:sp>
        <p:nvSpPr>
          <p:cNvPr id="7" name="Rectangle 5">
            <a:extLst>
              <a:ext uri="{FF2B5EF4-FFF2-40B4-BE49-F238E27FC236}">
                <a16:creationId xmlns:a16="http://schemas.microsoft.com/office/drawing/2014/main" id="{62907C5A-78D0-4793-BB2E-AAC9507CA622}"/>
              </a:ext>
            </a:extLst>
          </p:cNvPr>
          <p:cNvSpPr>
            <a:spLocks noChangeArrowheads="1"/>
          </p:cNvSpPr>
          <p:nvPr userDrawn="1"/>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8" name="Text Box 8">
            <a:extLst>
              <a:ext uri="{FF2B5EF4-FFF2-40B4-BE49-F238E27FC236}">
                <a16:creationId xmlns:a16="http://schemas.microsoft.com/office/drawing/2014/main" id="{49EDB168-0ACD-414F-84BF-F21BD39A7BC0}"/>
              </a:ext>
            </a:extLst>
          </p:cNvPr>
          <p:cNvSpPr txBox="1">
            <a:spLocks noChangeArrowheads="1"/>
          </p:cNvSpPr>
          <p:nvPr userDrawn="1"/>
        </p:nvSpPr>
        <p:spPr bwMode="auto">
          <a:xfrm>
            <a:off x="8424862"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fld id="{CF38FD29-3E55-4CF3-AE6D-6CF7FC6AEE9A}" type="slidenum">
              <a:rPr lang="en-US" altLang="ja-JP" sz="2400">
                <a:latin typeface="Tahoma" panose="020B0604030504040204" pitchFamily="34" charset="0"/>
              </a:rPr>
              <a:pPr algn="ctr" eaLnBrk="1" hangingPunct="1">
                <a:spcBef>
                  <a:spcPct val="50000"/>
                </a:spcBef>
                <a:buFontTx/>
                <a:buNone/>
              </a:pPr>
              <a:t>‹#›</a:t>
            </a:fld>
            <a:endParaRPr lang="en-US" altLang="ja-JP" sz="2400" dirty="0">
              <a:latin typeface="Tahoma" panose="020B0604030504040204" pitchFamily="34" charset="0"/>
            </a:endParaRPr>
          </a:p>
        </p:txBody>
      </p:sp>
      <p:pic>
        <p:nvPicPr>
          <p:cNvPr id="9" name="図 8">
            <a:extLst>
              <a:ext uri="{FF2B5EF4-FFF2-40B4-BE49-F238E27FC236}">
                <a16:creationId xmlns:a16="http://schemas.microsoft.com/office/drawing/2014/main" id="{A7623E13-A3D8-4F55-A252-6C52C0CF1AC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2" y="6400800"/>
            <a:ext cx="424763" cy="457200"/>
          </a:xfrm>
          <a:prstGeom prst="rect">
            <a:avLst/>
          </a:prstGeom>
        </p:spPr>
      </p:pic>
    </p:spTree>
  </p:cSld>
  <p:clrMap bg1="lt1" tx1="dk1" bg2="lt2" tx2="dk2" accent1="accent1" accent2="accent2" accent3="accent3" accent4="accent4" accent5="accent5" accent6="accent6" hlink="hlink" folHlink="folHlink"/>
  <p:sldLayoutIdLst>
    <p:sldLayoutId id="2147494201" r:id="rId1"/>
    <p:sldLayoutId id="2147494202" r:id="rId2"/>
    <p:sldLayoutId id="2147494203" r:id="rId3"/>
    <p:sldLayoutId id="2147494204" r:id="rId4"/>
    <p:sldLayoutId id="2147494205" r:id="rId5"/>
    <p:sldLayoutId id="2147494206" r:id="rId6"/>
    <p:sldLayoutId id="2147494207" r:id="rId7"/>
    <p:sldLayoutId id="2147494208" r:id="rId8"/>
    <p:sldLayoutId id="2147494209" r:id="rId9"/>
    <p:sldLayoutId id="2147494210" r:id="rId10"/>
    <p:sldLayoutId id="214749421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hyperlink" Target="http://www.paraview.org/" TargetMode="Externa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subTitle" idx="1"/>
          </p:nvPr>
        </p:nvSpPr>
        <p:spPr>
          <a:xfrm>
            <a:off x="419100" y="3276600"/>
            <a:ext cx="8305800" cy="1752600"/>
          </a:xfrm>
        </p:spPr>
        <p:txBody>
          <a:bodyPr/>
          <a:lstStyle/>
          <a:p>
            <a:pPr eaLnBrk="1" hangingPunct="1"/>
            <a:r>
              <a:rPr lang="en-US" altLang="ja-JP" sz="4500" dirty="0">
                <a:solidFill>
                  <a:srgbClr val="010000"/>
                </a:solidFill>
              </a:rPr>
              <a:t>PHITS</a:t>
            </a:r>
            <a:r>
              <a:rPr lang="ja-JP" altLang="en-US" sz="4500" dirty="0">
                <a:solidFill>
                  <a:srgbClr val="010000"/>
                </a:solidFill>
              </a:rPr>
              <a:t>講習会　基礎実習（</a:t>
            </a:r>
            <a:r>
              <a:rPr lang="en-US" altLang="ja-JP" sz="4500" dirty="0">
                <a:solidFill>
                  <a:srgbClr val="010000"/>
                </a:solidFill>
              </a:rPr>
              <a:t>II</a:t>
            </a:r>
            <a:r>
              <a:rPr lang="ja-JP" altLang="en-US" sz="4500" dirty="0">
                <a:solidFill>
                  <a:srgbClr val="010000"/>
                </a:solidFill>
              </a:rPr>
              <a:t>）：</a:t>
            </a:r>
            <a:endParaRPr lang="en-US" altLang="ja-JP" sz="4500" dirty="0">
              <a:solidFill>
                <a:srgbClr val="010000"/>
              </a:solidFill>
            </a:endParaRPr>
          </a:p>
          <a:p>
            <a:pPr eaLnBrk="1" hangingPunct="1"/>
            <a:r>
              <a:rPr lang="en-US" altLang="ja-JP" sz="4500" dirty="0">
                <a:solidFill>
                  <a:srgbClr val="010000"/>
                </a:solidFill>
              </a:rPr>
              <a:t>Tally</a:t>
            </a:r>
            <a:r>
              <a:rPr lang="ja-JP" altLang="en-US" sz="4500" dirty="0">
                <a:solidFill>
                  <a:srgbClr val="010000"/>
                </a:solidFill>
              </a:rPr>
              <a:t>（タリー）の定義</a:t>
            </a:r>
            <a:endParaRPr lang="en-US" altLang="ja-JP" dirty="0">
              <a:solidFill>
                <a:srgbClr val="010000"/>
              </a:solidFill>
            </a:endParaRPr>
          </a:p>
        </p:txBody>
      </p:sp>
      <p:sp>
        <p:nvSpPr>
          <p:cNvPr id="39943" name="Text Box 7"/>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Title</a:t>
            </a:r>
          </a:p>
        </p:txBody>
      </p:sp>
      <p:sp>
        <p:nvSpPr>
          <p:cNvPr id="10" name="Text Box 15"/>
          <p:cNvSpPr txBox="1">
            <a:spLocks noChangeArrowheads="1"/>
          </p:cNvSpPr>
          <p:nvPr/>
        </p:nvSpPr>
        <p:spPr bwMode="auto">
          <a:xfrm>
            <a:off x="3154363" y="5194300"/>
            <a:ext cx="280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800" dirty="0">
                <a:solidFill>
                  <a:srgbClr val="FF0000"/>
                </a:solidFill>
                <a:latin typeface="+mn-ea"/>
                <a:ea typeface="+mn-ea"/>
              </a:rPr>
              <a:t>2021</a:t>
            </a:r>
            <a:r>
              <a:rPr lang="ja-JP" altLang="en-US" sz="2800" dirty="0">
                <a:solidFill>
                  <a:srgbClr val="FF0000"/>
                </a:solidFill>
                <a:latin typeface="+mn-ea"/>
                <a:ea typeface="+mn-ea"/>
              </a:rPr>
              <a:t>年</a:t>
            </a:r>
            <a:r>
              <a:rPr lang="en-US" altLang="ja-JP" sz="2800" dirty="0">
                <a:solidFill>
                  <a:srgbClr val="FF0000"/>
                </a:solidFill>
                <a:latin typeface="+mn-ea"/>
                <a:ea typeface="+mn-ea"/>
              </a:rPr>
              <a:t>5</a:t>
            </a:r>
            <a:r>
              <a:rPr lang="ja-JP" altLang="en-US" sz="2800" dirty="0">
                <a:solidFill>
                  <a:srgbClr val="FF0000"/>
                </a:solidFill>
                <a:latin typeface="+mn-ea"/>
                <a:ea typeface="+mn-ea"/>
              </a:rPr>
              <a:t>月改訂</a:t>
            </a:r>
            <a:endParaRPr lang="en-US" altLang="ja-JP" sz="2800" dirty="0">
              <a:solidFill>
                <a:srgbClr val="FF0000"/>
              </a:solidFill>
              <a:latin typeface="+mn-ea"/>
              <a:ea typeface="+mn-ea"/>
            </a:endParaRPr>
          </a:p>
        </p:txBody>
      </p:sp>
      <p:pic>
        <p:nvPicPr>
          <p:cNvPr id="11" name="図 10">
            <a:extLst>
              <a:ext uri="{FF2B5EF4-FFF2-40B4-BE49-F238E27FC236}">
                <a16:creationId xmlns:a16="http://schemas.microsoft.com/office/drawing/2014/main" id="{316361C0-7A3F-44C8-97BD-1FC028003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17" y="542630"/>
            <a:ext cx="7560523" cy="2855443"/>
          </a:xfrm>
          <a:prstGeom prst="rect">
            <a:avLst/>
          </a:prstGeom>
        </p:spPr>
      </p:pic>
      <p:pic>
        <p:nvPicPr>
          <p:cNvPr id="12" name="図 11">
            <a:extLst>
              <a:ext uri="{FF2B5EF4-FFF2-40B4-BE49-F238E27FC236}">
                <a16:creationId xmlns:a16="http://schemas.microsoft.com/office/drawing/2014/main" id="{96E42EA6-EBAF-4092-B28C-B3F3764B01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105971"/>
            <a:ext cx="1574530" cy="130703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グループ化 2"/>
          <p:cNvGrpSpPr>
            <a:grpSpLocks/>
          </p:cNvGrpSpPr>
          <p:nvPr/>
        </p:nvGrpSpPr>
        <p:grpSpPr bwMode="auto">
          <a:xfrm>
            <a:off x="5143500" y="4082604"/>
            <a:ext cx="3962400" cy="1906587"/>
            <a:chOff x="5143699" y="3938588"/>
            <a:chExt cx="3962201" cy="1906082"/>
          </a:xfrm>
        </p:grpSpPr>
        <p:pic>
          <p:nvPicPr>
            <p:cNvPr id="49177" name="Picture 25"/>
            <p:cNvPicPr>
              <a:picLocks noChangeAspect="1" noChangeArrowheads="1"/>
            </p:cNvPicPr>
            <p:nvPr/>
          </p:nvPicPr>
          <p:blipFill>
            <a:blip r:embed="rId3">
              <a:extLst>
                <a:ext uri="{28A0092B-C50C-407E-A947-70E740481C1C}">
                  <a14:useLocalDpi xmlns:a14="http://schemas.microsoft.com/office/drawing/2010/main" val="0"/>
                </a:ext>
              </a:extLst>
            </a:blip>
            <a:srcRect l="9373" t="36407" r="27452" b="21289"/>
            <a:stretch>
              <a:fillRect/>
            </a:stretch>
          </p:blipFill>
          <p:spPr bwMode="auto">
            <a:xfrm>
              <a:off x="5143699" y="3970780"/>
              <a:ext cx="3959026" cy="187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8675710" y="3938588"/>
              <a:ext cx="430190" cy="371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pic>
        <p:nvPicPr>
          <p:cNvPr id="4915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0265" t="19672" r="27032" b="9206"/>
          <a:stretch>
            <a:fillRect/>
          </a:stretch>
        </p:blipFill>
        <p:spPr bwMode="auto">
          <a:xfrm>
            <a:off x="5167880" y="1700213"/>
            <a:ext cx="27940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6" name="Rectangle 2"/>
          <p:cNvSpPr>
            <a:spLocks noGrp="1" noChangeArrowheads="1"/>
          </p:cNvSpPr>
          <p:nvPr>
            <p:ph type="title" idx="4294967295"/>
          </p:nvPr>
        </p:nvSpPr>
        <p:spPr>
          <a:xfrm>
            <a:off x="0" y="-242888"/>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a:t>
            </a:r>
            <a:r>
              <a:rPr lang="ja-JP" altLang="en-US" sz="4800">
                <a:latin typeface="Century Gothic" panose="020B0502020202020204" pitchFamily="34" charset="0"/>
              </a:rPr>
              <a:t>の答え合わせ</a:t>
            </a:r>
          </a:p>
        </p:txBody>
      </p:sp>
      <p:sp>
        <p:nvSpPr>
          <p:cNvPr id="49160" name="Text Box 5"/>
          <p:cNvSpPr txBox="1">
            <a:spLocks noChangeArrowheads="1"/>
          </p:cNvSpPr>
          <p:nvPr/>
        </p:nvSpPr>
        <p:spPr bwMode="auto">
          <a:xfrm>
            <a:off x="1763713" y="6400800"/>
            <a:ext cx="5688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checking geometry</a:t>
            </a:r>
          </a:p>
        </p:txBody>
      </p:sp>
      <p:sp>
        <p:nvSpPr>
          <p:cNvPr id="49162" name="Text Box 1030"/>
          <p:cNvSpPr txBox="1">
            <a:spLocks noChangeArrowheads="1"/>
          </p:cNvSpPr>
          <p:nvPr/>
        </p:nvSpPr>
        <p:spPr bwMode="auto">
          <a:xfrm>
            <a:off x="3769097" y="4178947"/>
            <a:ext cx="1450975" cy="369887"/>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track_xz</a:t>
            </a:r>
            <a:r>
              <a:rPr lang="en-US" altLang="ja-JP" sz="1800" dirty="0">
                <a:solidFill>
                  <a:srgbClr val="000000"/>
                </a:solidFill>
                <a:latin typeface="Tahoma" panose="020B0604030504040204" pitchFamily="34" charset="0"/>
              </a:rPr>
              <a:t>.eps</a:t>
            </a:r>
          </a:p>
        </p:txBody>
      </p:sp>
      <p:sp>
        <p:nvSpPr>
          <p:cNvPr id="49163" name="Text Box 1030"/>
          <p:cNvSpPr txBox="1">
            <a:spLocks noChangeArrowheads="1"/>
          </p:cNvSpPr>
          <p:nvPr/>
        </p:nvSpPr>
        <p:spPr bwMode="auto">
          <a:xfrm>
            <a:off x="3769097" y="1750090"/>
            <a:ext cx="1443037" cy="369888"/>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track_xy</a:t>
            </a:r>
            <a:r>
              <a:rPr lang="en-US" altLang="ja-JP" sz="1800" dirty="0">
                <a:solidFill>
                  <a:srgbClr val="000000"/>
                </a:solidFill>
                <a:latin typeface="Tahoma" panose="020B0604030504040204" pitchFamily="34" charset="0"/>
              </a:rPr>
              <a:t>.eps</a:t>
            </a:r>
          </a:p>
        </p:txBody>
      </p:sp>
      <p:sp>
        <p:nvSpPr>
          <p:cNvPr id="49164" name="テキスト ボックス 14"/>
          <p:cNvSpPr txBox="1">
            <a:spLocks noChangeArrowheads="1"/>
          </p:cNvSpPr>
          <p:nvPr/>
        </p:nvSpPr>
        <p:spPr bwMode="auto">
          <a:xfrm>
            <a:off x="3779912" y="2172885"/>
            <a:ext cx="1339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err="1"/>
              <a:t>xy</a:t>
            </a:r>
            <a:r>
              <a:rPr lang="ja-JP" altLang="en-US" sz="1800" dirty="0"/>
              <a:t>座標平面</a:t>
            </a:r>
          </a:p>
        </p:txBody>
      </p:sp>
      <p:sp>
        <p:nvSpPr>
          <p:cNvPr id="49165" name="テキスト ボックス 4"/>
          <p:cNvSpPr txBox="1">
            <a:spLocks noChangeArrowheads="1"/>
          </p:cNvSpPr>
          <p:nvPr/>
        </p:nvSpPr>
        <p:spPr bwMode="auto">
          <a:xfrm>
            <a:off x="3787056" y="4608762"/>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err="1"/>
              <a:t>xz</a:t>
            </a:r>
            <a:r>
              <a:rPr lang="ja-JP" altLang="en-US" sz="1800" dirty="0"/>
              <a:t>座標平面</a:t>
            </a:r>
          </a:p>
        </p:txBody>
      </p:sp>
      <p:sp>
        <p:nvSpPr>
          <p:cNvPr id="49166" name="テキスト ボックス 3"/>
          <p:cNvSpPr txBox="1">
            <a:spLocks noChangeArrowheads="1"/>
          </p:cNvSpPr>
          <p:nvPr/>
        </p:nvSpPr>
        <p:spPr bwMode="auto">
          <a:xfrm>
            <a:off x="7565893" y="4067225"/>
            <a:ext cx="1404000" cy="369887"/>
          </a:xfrm>
          <a:prstGeom prst="rect">
            <a:avLst/>
          </a:prstGeom>
          <a:solidFill>
            <a:schemeClr val="bg1"/>
          </a:solidFill>
          <a:ln w="19050">
            <a:solidFill>
              <a:srgbClr val="0070C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800" dirty="0"/>
              <a:t>高さは</a:t>
            </a:r>
            <a:r>
              <a:rPr lang="en-US" altLang="ja-JP" sz="1800" dirty="0"/>
              <a:t>50cm</a:t>
            </a:r>
            <a:endParaRPr lang="ja-JP" altLang="en-US" sz="1800" dirty="0"/>
          </a:p>
        </p:txBody>
      </p:sp>
      <p:sp>
        <p:nvSpPr>
          <p:cNvPr id="49167" name="テキスト ボックス 3"/>
          <p:cNvSpPr txBox="1">
            <a:spLocks noChangeArrowheads="1"/>
          </p:cNvSpPr>
          <p:nvPr/>
        </p:nvSpPr>
        <p:spPr bwMode="auto">
          <a:xfrm>
            <a:off x="7565893" y="3059112"/>
            <a:ext cx="1404000" cy="369888"/>
          </a:xfrm>
          <a:prstGeom prst="rect">
            <a:avLst/>
          </a:prstGeom>
          <a:solidFill>
            <a:schemeClr val="bg1"/>
          </a:solidFill>
          <a:ln w="19050">
            <a:solidFill>
              <a:srgbClr val="0070C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800" dirty="0"/>
              <a:t>半径は</a:t>
            </a:r>
            <a:r>
              <a:rPr lang="en-US" altLang="ja-JP" sz="1800" dirty="0"/>
              <a:t>10cm</a:t>
            </a:r>
            <a:endParaRPr lang="ja-JP" altLang="en-US" sz="1800" dirty="0"/>
          </a:p>
        </p:txBody>
      </p:sp>
      <p:cxnSp>
        <p:nvCxnSpPr>
          <p:cNvPr id="40" name="直線矢印コネクタ 39"/>
          <p:cNvCxnSpPr/>
          <p:nvPr/>
        </p:nvCxnSpPr>
        <p:spPr>
          <a:xfrm flipH="1" flipV="1">
            <a:off x="7061034" y="2956442"/>
            <a:ext cx="504000" cy="28761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7061034" y="4252169"/>
            <a:ext cx="504000" cy="2880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0"/>
          <p:cNvSpPr txBox="1">
            <a:spLocks noChangeArrowheads="1"/>
          </p:cNvSpPr>
          <p:nvPr/>
        </p:nvSpPr>
        <p:spPr bwMode="auto">
          <a:xfrm>
            <a:off x="569516" y="737164"/>
            <a:ext cx="8004969" cy="830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[T-Track]</a:t>
            </a:r>
            <a:r>
              <a:rPr lang="ja-JP" altLang="en-US" sz="2400" dirty="0">
                <a:solidFill>
                  <a:srgbClr val="000000"/>
                </a:solidFill>
                <a:latin typeface="+mn-lt"/>
              </a:rPr>
              <a:t>にある</a:t>
            </a:r>
            <a:r>
              <a:rPr lang="en-US" altLang="ja-JP" sz="2400" dirty="0" err="1">
                <a:solidFill>
                  <a:srgbClr val="000000"/>
                </a:solidFill>
                <a:latin typeface="+mn-lt"/>
              </a:rPr>
              <a:t>gshow</a:t>
            </a:r>
            <a:r>
              <a:rPr lang="ja-JP" altLang="en-US" sz="2400" dirty="0">
                <a:solidFill>
                  <a:srgbClr val="000000"/>
                </a:solidFill>
                <a:latin typeface="+mn-lt"/>
              </a:rPr>
              <a:t>オプションを用いて、</a:t>
            </a:r>
            <a:r>
              <a:rPr lang="en-US" altLang="ja-JP" sz="2400" dirty="0">
                <a:solidFill>
                  <a:srgbClr val="000000"/>
                </a:solidFill>
                <a:latin typeface="+mn-lt"/>
              </a:rPr>
              <a:t>lec02.inp</a:t>
            </a:r>
            <a:r>
              <a:rPr lang="ja-JP" altLang="en-US" sz="2400" dirty="0">
                <a:solidFill>
                  <a:srgbClr val="000000"/>
                </a:solidFill>
                <a:latin typeface="+mn-lt"/>
              </a:rPr>
              <a:t>の体系を</a:t>
            </a:r>
            <a:r>
              <a:rPr lang="en-US" altLang="ja-JP" sz="2400" dirty="0">
                <a:solidFill>
                  <a:srgbClr val="000000"/>
                </a:solidFill>
                <a:latin typeface="+mn-lt"/>
              </a:rPr>
              <a:t>2</a:t>
            </a:r>
            <a:r>
              <a:rPr lang="ja-JP" altLang="en-US" sz="2400" dirty="0">
                <a:solidFill>
                  <a:srgbClr val="000000"/>
                </a:solidFill>
                <a:latin typeface="+mn-lt"/>
              </a:rPr>
              <a:t>次元的に確認してみましょう。</a:t>
            </a:r>
          </a:p>
        </p:txBody>
      </p:sp>
      <p:sp>
        <p:nvSpPr>
          <p:cNvPr id="49170" name="Text Box 1031"/>
          <p:cNvSpPr txBox="1">
            <a:spLocks noChangeArrowheads="1"/>
          </p:cNvSpPr>
          <p:nvPr/>
        </p:nvSpPr>
        <p:spPr bwMode="auto">
          <a:xfrm>
            <a:off x="1508636" y="1750090"/>
            <a:ext cx="1979613" cy="419919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P a r a m e t e r s ]</a:t>
            </a:r>
          </a:p>
          <a:p>
            <a:pPr eaLnBrk="1" hangingPunct="1">
              <a:spcBef>
                <a:spcPct val="0"/>
              </a:spcBef>
              <a:buFontTx/>
              <a:buNone/>
            </a:pPr>
            <a:r>
              <a:rPr lang="pt-BR" altLang="ja-JP" sz="1400" dirty="0">
                <a:solidFill>
                  <a:srgbClr val="000000"/>
                </a:solidFill>
                <a:latin typeface="Tahoma" panose="020B0604030504040204" pitchFamily="34" charset="0"/>
              </a:rPr>
              <a:t>icntl = </a:t>
            </a:r>
            <a:r>
              <a:rPr lang="pt-BR" altLang="ja-JP" sz="1400" dirty="0">
                <a:solidFill>
                  <a:srgbClr val="FF0000"/>
                </a:solidFill>
                <a:latin typeface="Tahoma" panose="020B0604030504040204" pitchFamily="34" charset="0"/>
              </a:rPr>
              <a:t>8</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endParaRPr lang="pt-BR"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a:t>
            </a:r>
            <a:r>
              <a:rPr lang="fr-FR" altLang="ja-JP" sz="1400" dirty="0">
                <a:latin typeface="Tahoma" panose="020B0604030504040204" pitchFamily="34" charset="0"/>
              </a:rPr>
              <a:t>T - T r a c k</a:t>
            </a:r>
            <a:r>
              <a:rPr lang="pt-BR" altLang="ja-JP" sz="1400" dirty="0">
                <a:latin typeface="Tahoma" panose="020B0604030504040204" pitchFamily="34" charset="0"/>
              </a:rPr>
              <a:t>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axis = xy</a:t>
            </a:r>
          </a:p>
          <a:p>
            <a:pPr eaLnBrk="1" hangingPunct="1">
              <a:spcBef>
                <a:spcPct val="0"/>
              </a:spcBef>
              <a:buFontTx/>
              <a:buNone/>
            </a:pPr>
            <a:r>
              <a:rPr lang="pt-BR" altLang="ja-JP" sz="1400" dirty="0">
                <a:latin typeface="Tahoma" panose="020B0604030504040204" pitchFamily="34" charset="0"/>
              </a:rPr>
              <a:t>file = track_xy.out</a:t>
            </a:r>
          </a:p>
          <a:p>
            <a:pPr eaLnBrk="1" hangingPunct="1">
              <a:spcBef>
                <a:spcPct val="0"/>
              </a:spcBef>
              <a:buFontTx/>
              <a:buNone/>
            </a:pPr>
            <a:r>
              <a:rPr lang="pt-BR" altLang="ja-JP" sz="1400" dirty="0">
                <a:latin typeface="Tahoma" panose="020B0604030504040204" pitchFamily="34" charset="0"/>
              </a:rPr>
              <a:t>part = all</a:t>
            </a:r>
          </a:p>
          <a:p>
            <a:pPr eaLnBrk="1" hangingPunct="1">
              <a:spcBef>
                <a:spcPct val="0"/>
              </a:spcBef>
              <a:buFontTx/>
              <a:buNone/>
            </a:pPr>
            <a:r>
              <a:rPr lang="en-US" altLang="ja-JP" sz="1400" dirty="0" err="1">
                <a:latin typeface="Tahoma" panose="020B0604030504040204" pitchFamily="34" charset="0"/>
              </a:rPr>
              <a:t>gshow</a:t>
            </a:r>
            <a:r>
              <a:rPr lang="en-US" altLang="ja-JP" sz="1400" dirty="0">
                <a:latin typeface="Tahoma" panose="020B0604030504040204" pitchFamily="34" charset="0"/>
              </a:rPr>
              <a:t> = 3</a:t>
            </a:r>
          </a:p>
          <a:p>
            <a:pPr eaLnBrk="1" hangingPunct="1">
              <a:spcBef>
                <a:spcPct val="0"/>
              </a:spcBef>
              <a:buFontTx/>
              <a:buNone/>
            </a:pPr>
            <a:r>
              <a:rPr lang="en-US" altLang="ja-JP" sz="1400" dirty="0" err="1">
                <a:latin typeface="Tahoma" panose="020B0604030504040204" pitchFamily="34" charset="0"/>
              </a:rPr>
              <a:t>epsout</a:t>
            </a:r>
            <a:r>
              <a:rPr lang="en-US" altLang="ja-JP" sz="1400" dirty="0">
                <a:latin typeface="Tahoma" panose="020B0604030504040204" pitchFamily="34" charset="0"/>
              </a:rPr>
              <a:t> = 1</a:t>
            </a:r>
            <a:r>
              <a:rPr lang="ja-JP" altLang="en-US" sz="1400" dirty="0">
                <a:latin typeface="Tahoma" panose="020B0604030504040204" pitchFamily="34" charset="0"/>
              </a:rPr>
              <a:t> </a:t>
            </a:r>
            <a:endParaRPr lang="en-US" altLang="ja-JP" sz="1400" dirty="0">
              <a:latin typeface="Tahoma" panose="020B0604030504040204" pitchFamily="34" charset="0"/>
            </a:endParaRPr>
          </a:p>
          <a:p>
            <a:pPr eaLnBrk="1" hangingPunct="1">
              <a:spcBef>
                <a:spcPct val="0"/>
              </a:spcBef>
              <a:buFontTx/>
              <a:buNone/>
            </a:pPr>
            <a:endParaRPr lang="pt-BR"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a:t>
            </a:r>
            <a:r>
              <a:rPr lang="fr-FR" altLang="ja-JP" sz="1400" dirty="0">
                <a:latin typeface="Tahoma" panose="020B0604030504040204" pitchFamily="34" charset="0"/>
              </a:rPr>
              <a:t>T - T r a c k</a:t>
            </a:r>
            <a:r>
              <a:rPr lang="pt-BR" altLang="ja-JP" sz="1400" dirty="0">
                <a:latin typeface="Tahoma" panose="020B0604030504040204" pitchFamily="34" charset="0"/>
              </a:rPr>
              <a:t>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axis = xz</a:t>
            </a:r>
          </a:p>
          <a:p>
            <a:pPr eaLnBrk="1" hangingPunct="1">
              <a:spcBef>
                <a:spcPct val="0"/>
              </a:spcBef>
              <a:buFontTx/>
              <a:buNone/>
            </a:pPr>
            <a:r>
              <a:rPr lang="pt-BR" altLang="ja-JP" sz="1400" dirty="0">
                <a:latin typeface="Tahoma" panose="020B0604030504040204" pitchFamily="34" charset="0"/>
              </a:rPr>
              <a:t>file = track_xz.out</a:t>
            </a:r>
          </a:p>
          <a:p>
            <a:pPr eaLnBrk="1" hangingPunct="1">
              <a:spcBef>
                <a:spcPct val="0"/>
              </a:spcBef>
              <a:buFontTx/>
              <a:buNone/>
            </a:pPr>
            <a:r>
              <a:rPr lang="pt-BR" altLang="ja-JP" sz="1400" dirty="0">
                <a:latin typeface="Tahoma" panose="020B0604030504040204" pitchFamily="34" charset="0"/>
              </a:rPr>
              <a:t>part = all</a:t>
            </a:r>
          </a:p>
          <a:p>
            <a:pPr eaLnBrk="1" hangingPunct="1">
              <a:spcBef>
                <a:spcPct val="0"/>
              </a:spcBef>
              <a:buFontTx/>
              <a:buNone/>
            </a:pPr>
            <a:r>
              <a:rPr lang="en-US" altLang="ja-JP" sz="1400" dirty="0" err="1">
                <a:latin typeface="Tahoma" panose="020B0604030504040204" pitchFamily="34" charset="0"/>
              </a:rPr>
              <a:t>gshow</a:t>
            </a:r>
            <a:r>
              <a:rPr lang="en-US" altLang="ja-JP" sz="1400" dirty="0">
                <a:latin typeface="Tahoma" panose="020B0604030504040204" pitchFamily="34" charset="0"/>
              </a:rPr>
              <a:t> = 3</a:t>
            </a:r>
          </a:p>
          <a:p>
            <a:pPr eaLnBrk="1" hangingPunct="1">
              <a:spcBef>
                <a:spcPct val="0"/>
              </a:spcBef>
              <a:buFontTx/>
              <a:buNone/>
            </a:pPr>
            <a:r>
              <a:rPr lang="en-US" altLang="ja-JP" sz="1400" dirty="0" err="1">
                <a:latin typeface="Tahoma" panose="020B0604030504040204" pitchFamily="34" charset="0"/>
              </a:rPr>
              <a:t>epsout</a:t>
            </a:r>
            <a:r>
              <a:rPr lang="en-US" altLang="ja-JP" sz="1400" dirty="0">
                <a:latin typeface="Tahoma" panose="020B0604030504040204" pitchFamily="34" charset="0"/>
              </a:rPr>
              <a:t> = 1</a:t>
            </a:r>
            <a:r>
              <a:rPr lang="ja-JP" altLang="en-US" sz="1400" dirty="0">
                <a:latin typeface="Tahoma" panose="020B0604030504040204" pitchFamily="34" charset="0"/>
              </a:rPr>
              <a:t> </a:t>
            </a:r>
            <a:endParaRPr lang="en-US" altLang="ja-JP" sz="1400" dirty="0">
              <a:latin typeface="Tahoma" panose="020B0604030504040204" pitchFamily="34" charset="0"/>
            </a:endParaRPr>
          </a:p>
        </p:txBody>
      </p:sp>
      <p:cxnSp>
        <p:nvCxnSpPr>
          <p:cNvPr id="21" name="直線コネクタ 20"/>
          <p:cNvCxnSpPr/>
          <p:nvPr/>
        </p:nvCxnSpPr>
        <p:spPr>
          <a:xfrm>
            <a:off x="1585126" y="3933056"/>
            <a:ext cx="8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593439" y="5644622"/>
            <a:ext cx="8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175" name="テキスト ボックス 3"/>
          <p:cNvSpPr txBox="1">
            <a:spLocks noChangeArrowheads="1"/>
          </p:cNvSpPr>
          <p:nvPr/>
        </p:nvSpPr>
        <p:spPr bwMode="auto">
          <a:xfrm>
            <a:off x="2909037" y="5357136"/>
            <a:ext cx="1770062" cy="368300"/>
          </a:xfrm>
          <a:prstGeom prst="rect">
            <a:avLst/>
          </a:prstGeom>
          <a:solidFill>
            <a:schemeClr val="bg1"/>
          </a:solidFill>
          <a:ln w="19050">
            <a:solidFill>
              <a:srgbClr val="FF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t>gshow</a:t>
            </a:r>
            <a:r>
              <a:rPr lang="ja-JP" altLang="en-US" sz="1800"/>
              <a:t>オプション</a:t>
            </a:r>
          </a:p>
        </p:txBody>
      </p:sp>
      <p:sp>
        <p:nvSpPr>
          <p:cNvPr id="33" name="Text Box 1030"/>
          <p:cNvSpPr txBox="1">
            <a:spLocks noChangeArrowheads="1"/>
          </p:cNvSpPr>
          <p:nvPr/>
        </p:nvSpPr>
        <p:spPr bwMode="auto">
          <a:xfrm>
            <a:off x="179512" y="1750090"/>
            <a:ext cx="1196975"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cxnSp>
        <p:nvCxnSpPr>
          <p:cNvPr id="9" name="カギ線コネクタ 8"/>
          <p:cNvCxnSpPr/>
          <p:nvPr/>
        </p:nvCxnSpPr>
        <p:spPr>
          <a:xfrm rot="16200000" flipV="1">
            <a:off x="2121035" y="4256796"/>
            <a:ext cx="1534565" cy="666116"/>
          </a:xfrm>
          <a:prstGeom prst="bentConnector3">
            <a:avLst>
              <a:gd name="adj1" fmla="val 99836"/>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49175" idx="1"/>
          </p:cNvCxnSpPr>
          <p:nvPr/>
        </p:nvCxnSpPr>
        <p:spPr>
          <a:xfrm flipH="1">
            <a:off x="2555259" y="5541286"/>
            <a:ext cx="35377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70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2</a:t>
            </a:r>
            <a:endParaRPr lang="ja-JP" altLang="en-US" sz="4800" dirty="0">
              <a:latin typeface="Century Gothic" panose="020B0502020202020204" pitchFamily="34" charset="0"/>
            </a:endParaRPr>
          </a:p>
        </p:txBody>
      </p:sp>
      <p:sp>
        <p:nvSpPr>
          <p:cNvPr id="50185" name="Text Box 5"/>
          <p:cNvSpPr txBox="1">
            <a:spLocks noChangeArrowheads="1"/>
          </p:cNvSpPr>
          <p:nvPr/>
        </p:nvSpPr>
        <p:spPr bwMode="auto">
          <a:xfrm>
            <a:off x="1763713" y="6400800"/>
            <a:ext cx="5688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checking geometry</a:t>
            </a:r>
          </a:p>
        </p:txBody>
      </p:sp>
      <p:grpSp>
        <p:nvGrpSpPr>
          <p:cNvPr id="17" name="グループ化 13"/>
          <p:cNvGrpSpPr>
            <a:grpSpLocks/>
          </p:cNvGrpSpPr>
          <p:nvPr/>
        </p:nvGrpSpPr>
        <p:grpSpPr bwMode="auto">
          <a:xfrm>
            <a:off x="4066232" y="3702497"/>
            <a:ext cx="4394200" cy="2284412"/>
            <a:chOff x="5143699" y="3938588"/>
            <a:chExt cx="3962201" cy="1906082"/>
          </a:xfrm>
        </p:grpSpPr>
        <p:pic>
          <p:nvPicPr>
            <p:cNvPr id="18" name="Picture 25"/>
            <p:cNvPicPr>
              <a:picLocks noChangeAspect="1" noChangeArrowheads="1"/>
            </p:cNvPicPr>
            <p:nvPr/>
          </p:nvPicPr>
          <p:blipFill>
            <a:blip r:embed="rId3">
              <a:extLst>
                <a:ext uri="{28A0092B-C50C-407E-A947-70E740481C1C}">
                  <a14:useLocalDpi xmlns:a14="http://schemas.microsoft.com/office/drawing/2010/main" val="0"/>
                </a:ext>
              </a:extLst>
            </a:blip>
            <a:srcRect l="9373" t="36407" r="27452" b="21289"/>
            <a:stretch>
              <a:fillRect/>
            </a:stretch>
          </p:blipFill>
          <p:spPr bwMode="auto">
            <a:xfrm>
              <a:off x="5143699" y="3970780"/>
              <a:ext cx="3959026" cy="187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8676471" y="3938588"/>
              <a:ext cx="429429" cy="372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0265" t="19672" r="27032" b="9206"/>
          <a:stretch>
            <a:fillRect/>
          </a:stretch>
        </p:blipFill>
        <p:spPr bwMode="auto">
          <a:xfrm>
            <a:off x="899592" y="3750122"/>
            <a:ext cx="2792412" cy="223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Box 1030"/>
          <p:cNvSpPr txBox="1">
            <a:spLocks noChangeArrowheads="1"/>
          </p:cNvSpPr>
          <p:nvPr/>
        </p:nvSpPr>
        <p:spPr bwMode="auto">
          <a:xfrm>
            <a:off x="1549772" y="3284984"/>
            <a:ext cx="1443037" cy="368300"/>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track_xy</a:t>
            </a:r>
            <a:r>
              <a:rPr lang="en-US" altLang="ja-JP" sz="1800" dirty="0">
                <a:solidFill>
                  <a:srgbClr val="000000"/>
                </a:solidFill>
                <a:latin typeface="Tahoma" panose="020B0604030504040204" pitchFamily="34" charset="0"/>
              </a:rPr>
              <a:t>.eps</a:t>
            </a:r>
          </a:p>
        </p:txBody>
      </p:sp>
      <p:sp>
        <p:nvSpPr>
          <p:cNvPr id="23" name="Text Box 1030"/>
          <p:cNvSpPr txBox="1">
            <a:spLocks noChangeArrowheads="1"/>
          </p:cNvSpPr>
          <p:nvPr/>
        </p:nvSpPr>
        <p:spPr bwMode="auto">
          <a:xfrm>
            <a:off x="5462325" y="3284984"/>
            <a:ext cx="1450975" cy="368300"/>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track_xz</a:t>
            </a:r>
            <a:r>
              <a:rPr lang="en-US" altLang="ja-JP" sz="1800" dirty="0">
                <a:solidFill>
                  <a:srgbClr val="000000"/>
                </a:solidFill>
                <a:latin typeface="Tahoma" panose="020B0604030504040204" pitchFamily="34" charset="0"/>
              </a:rPr>
              <a:t>.eps</a:t>
            </a:r>
          </a:p>
        </p:txBody>
      </p:sp>
      <p:sp>
        <p:nvSpPr>
          <p:cNvPr id="24" name="テキスト ボックス 23"/>
          <p:cNvSpPr txBox="1"/>
          <p:nvPr/>
        </p:nvSpPr>
        <p:spPr>
          <a:xfrm>
            <a:off x="179512" y="1484784"/>
            <a:ext cx="8187370" cy="461665"/>
          </a:xfrm>
          <a:prstGeom prst="rect">
            <a:avLst/>
          </a:prstGeom>
          <a:noFill/>
        </p:spPr>
        <p:txBody>
          <a:bodyPr wrap="none" rtlCol="0">
            <a:spAutoFit/>
          </a:bodyPr>
          <a:lstStyle/>
          <a:p>
            <a:r>
              <a:rPr lang="en-US" altLang="ja-JP" sz="2400" dirty="0">
                <a:solidFill>
                  <a:srgbClr val="000000"/>
                </a:solidFill>
              </a:rPr>
              <a:t>Windows: lec02.inp</a:t>
            </a:r>
            <a:r>
              <a:rPr lang="ja-JP" altLang="en-US" sz="2400" dirty="0">
                <a:solidFill>
                  <a:srgbClr val="000000"/>
                </a:solidFill>
              </a:rPr>
              <a:t>を右クリックし、「送る」→「</a:t>
            </a:r>
            <a:r>
              <a:rPr lang="en-US" altLang="ja-JP" sz="2400" dirty="0">
                <a:solidFill>
                  <a:srgbClr val="000000"/>
                </a:solidFill>
              </a:rPr>
              <a:t>PHIG-3D</a:t>
            </a:r>
            <a:r>
              <a:rPr lang="ja-JP" altLang="en-US" sz="2400" dirty="0">
                <a:solidFill>
                  <a:srgbClr val="000000"/>
                </a:solidFill>
              </a:rPr>
              <a:t>」を選択</a:t>
            </a:r>
            <a:endParaRPr lang="en-US" altLang="ja-JP" sz="2400" dirty="0">
              <a:solidFill>
                <a:srgbClr val="000000"/>
              </a:solidFill>
            </a:endParaRPr>
          </a:p>
        </p:txBody>
      </p:sp>
      <p:sp>
        <p:nvSpPr>
          <p:cNvPr id="25" name="テキスト ボックス 24"/>
          <p:cNvSpPr txBox="1"/>
          <p:nvPr/>
        </p:nvSpPr>
        <p:spPr>
          <a:xfrm>
            <a:off x="435119" y="1974032"/>
            <a:ext cx="7856638" cy="461665"/>
          </a:xfrm>
          <a:prstGeom prst="rect">
            <a:avLst/>
          </a:prstGeom>
          <a:noFill/>
        </p:spPr>
        <p:txBody>
          <a:bodyPr wrap="none" rtlCol="0">
            <a:spAutoFit/>
          </a:bodyPr>
          <a:lstStyle/>
          <a:p>
            <a:r>
              <a:rPr lang="en-US" altLang="ja-JP" sz="2400" dirty="0" err="1">
                <a:solidFill>
                  <a:srgbClr val="000000"/>
                </a:solidFill>
              </a:rPr>
              <a:t>macOS</a:t>
            </a:r>
            <a:r>
              <a:rPr lang="en-US" altLang="ja-JP" sz="2400" dirty="0">
                <a:solidFill>
                  <a:srgbClr val="000000"/>
                </a:solidFill>
              </a:rPr>
              <a:t>: lec02.inp</a:t>
            </a:r>
            <a:r>
              <a:rPr lang="ja-JP" altLang="en-US" sz="2400" dirty="0">
                <a:solidFill>
                  <a:srgbClr val="000000"/>
                </a:solidFill>
              </a:rPr>
              <a:t>を</a:t>
            </a:r>
            <a:r>
              <a:rPr lang="en-US" altLang="ja-JP" sz="2400" dirty="0">
                <a:solidFill>
                  <a:srgbClr val="000000"/>
                </a:solidFill>
              </a:rPr>
              <a:t>Dock</a:t>
            </a:r>
            <a:r>
              <a:rPr lang="ja-JP" altLang="en-US" sz="2400" dirty="0">
                <a:solidFill>
                  <a:srgbClr val="000000"/>
                </a:solidFill>
              </a:rPr>
              <a:t>にある</a:t>
            </a:r>
            <a:r>
              <a:rPr lang="en-US" altLang="ja-JP" sz="2400" dirty="0">
                <a:solidFill>
                  <a:srgbClr val="000000"/>
                </a:solidFill>
              </a:rPr>
              <a:t>PHIG-3D</a:t>
            </a:r>
            <a:r>
              <a:rPr lang="ja-JP" altLang="en-US" sz="2400" dirty="0">
                <a:solidFill>
                  <a:srgbClr val="000000"/>
                </a:solidFill>
              </a:rPr>
              <a:t>にドラッグ</a:t>
            </a:r>
            <a:r>
              <a:rPr lang="en-US" altLang="ja-JP" sz="2400" dirty="0">
                <a:solidFill>
                  <a:srgbClr val="000000"/>
                </a:solidFill>
              </a:rPr>
              <a:t>&amp;</a:t>
            </a:r>
            <a:r>
              <a:rPr lang="ja-JP" altLang="en-US" sz="2400" dirty="0">
                <a:solidFill>
                  <a:srgbClr val="000000"/>
                </a:solidFill>
              </a:rPr>
              <a:t>ドロップ</a:t>
            </a:r>
            <a:endParaRPr lang="en-US" altLang="ja-JP" sz="2400" dirty="0">
              <a:solidFill>
                <a:srgbClr val="000000"/>
              </a:solidFill>
            </a:endParaRPr>
          </a:p>
        </p:txBody>
      </p:sp>
      <p:sp>
        <p:nvSpPr>
          <p:cNvPr id="26" name="テキスト ボックス 25"/>
          <p:cNvSpPr txBox="1"/>
          <p:nvPr/>
        </p:nvSpPr>
        <p:spPr>
          <a:xfrm>
            <a:off x="605769" y="2463279"/>
            <a:ext cx="8483413" cy="461665"/>
          </a:xfrm>
          <a:prstGeom prst="rect">
            <a:avLst/>
          </a:prstGeom>
          <a:noFill/>
        </p:spPr>
        <p:txBody>
          <a:bodyPr wrap="none" rtlCol="0">
            <a:spAutoFit/>
          </a:bodyPr>
          <a:lstStyle/>
          <a:p>
            <a:r>
              <a:rPr lang="en-US" altLang="ja-JP" sz="2400" dirty="0">
                <a:solidFill>
                  <a:srgbClr val="000000"/>
                </a:solidFill>
              </a:rPr>
              <a:t>Linux: lec02.inp</a:t>
            </a:r>
            <a:r>
              <a:rPr lang="ja-JP" altLang="en-US" sz="2400" dirty="0">
                <a:solidFill>
                  <a:srgbClr val="000000"/>
                </a:solidFill>
              </a:rPr>
              <a:t>があるフォルダで、「</a:t>
            </a:r>
            <a:r>
              <a:rPr lang="en-US" altLang="ja-JP" sz="2400" dirty="0">
                <a:solidFill>
                  <a:srgbClr val="000000"/>
                </a:solidFill>
              </a:rPr>
              <a:t>phig3d.sh lec02.inp</a:t>
            </a:r>
            <a:r>
              <a:rPr lang="ja-JP" altLang="en-US" sz="2400" dirty="0">
                <a:solidFill>
                  <a:srgbClr val="000000"/>
                </a:solidFill>
              </a:rPr>
              <a:t>」を実行</a:t>
            </a:r>
            <a:endParaRPr lang="en-US" altLang="ja-JP" sz="2400" dirty="0">
              <a:solidFill>
                <a:srgbClr val="000000"/>
              </a:solidFill>
            </a:endParaRPr>
          </a:p>
        </p:txBody>
      </p:sp>
      <p:sp>
        <p:nvSpPr>
          <p:cNvPr id="20" name="テキスト ボックス 20"/>
          <p:cNvSpPr txBox="1">
            <a:spLocks noChangeArrowheads="1"/>
          </p:cNvSpPr>
          <p:nvPr/>
        </p:nvSpPr>
        <p:spPr bwMode="auto">
          <a:xfrm>
            <a:off x="398339" y="735593"/>
            <a:ext cx="8347322"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PHIG-3D</a:t>
            </a:r>
            <a:r>
              <a:rPr lang="ja-JP" altLang="en-US" sz="2400" dirty="0">
                <a:solidFill>
                  <a:srgbClr val="000000"/>
                </a:solidFill>
                <a:latin typeface="+mn-lt"/>
              </a:rPr>
              <a:t>を用いて、</a:t>
            </a:r>
            <a:r>
              <a:rPr lang="en-US" altLang="ja-JP" sz="2400" dirty="0">
                <a:solidFill>
                  <a:srgbClr val="000000"/>
                </a:solidFill>
                <a:latin typeface="+mn-lt"/>
              </a:rPr>
              <a:t>lec02.inp</a:t>
            </a:r>
            <a:r>
              <a:rPr lang="ja-JP" altLang="en-US" sz="2400" dirty="0">
                <a:solidFill>
                  <a:srgbClr val="000000"/>
                </a:solidFill>
                <a:latin typeface="+mn-lt"/>
              </a:rPr>
              <a:t>の体系を</a:t>
            </a:r>
            <a:r>
              <a:rPr lang="en-US" altLang="ja-JP" sz="2400" dirty="0">
                <a:solidFill>
                  <a:srgbClr val="000000"/>
                </a:solidFill>
                <a:latin typeface="+mn-lt"/>
              </a:rPr>
              <a:t>3</a:t>
            </a:r>
            <a:r>
              <a:rPr lang="ja-JP" altLang="en-US" sz="2400" dirty="0">
                <a:solidFill>
                  <a:srgbClr val="000000"/>
                </a:solidFill>
                <a:latin typeface="+mn-lt"/>
              </a:rPr>
              <a:t>次元的に確認しましょう。</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2</a:t>
            </a:r>
            <a:r>
              <a:rPr lang="ja-JP" altLang="en-US" sz="4800" dirty="0">
                <a:latin typeface="Century Gothic" panose="020B0502020202020204" pitchFamily="34" charset="0"/>
              </a:rPr>
              <a:t>の答え合わせ</a:t>
            </a:r>
          </a:p>
        </p:txBody>
      </p:sp>
      <p:sp>
        <p:nvSpPr>
          <p:cNvPr id="51207" name="Text Box 5"/>
          <p:cNvSpPr txBox="1">
            <a:spLocks noChangeArrowheads="1"/>
          </p:cNvSpPr>
          <p:nvPr/>
        </p:nvSpPr>
        <p:spPr bwMode="auto">
          <a:xfrm>
            <a:off x="1763713" y="6400800"/>
            <a:ext cx="5688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checking geometry</a:t>
            </a:r>
          </a:p>
        </p:txBody>
      </p:sp>
      <p:pic>
        <p:nvPicPr>
          <p:cNvPr id="13" name="図 12"/>
          <p:cNvPicPr>
            <a:picLocks noChangeAspect="1"/>
          </p:cNvPicPr>
          <p:nvPr/>
        </p:nvPicPr>
        <p:blipFill rotWithShape="1">
          <a:blip r:embed="rId3"/>
          <a:srcRect l="40010" t="17249" r="2094" b="12980"/>
          <a:stretch/>
        </p:blipFill>
        <p:spPr>
          <a:xfrm>
            <a:off x="5724128" y="1962232"/>
            <a:ext cx="3240360" cy="3096344"/>
          </a:xfrm>
          <a:prstGeom prst="rect">
            <a:avLst/>
          </a:prstGeom>
        </p:spPr>
      </p:pic>
      <p:sp>
        <p:nvSpPr>
          <p:cNvPr id="15" name="テキスト ボックス 14"/>
          <p:cNvSpPr txBox="1"/>
          <p:nvPr/>
        </p:nvSpPr>
        <p:spPr>
          <a:xfrm>
            <a:off x="4283968" y="2466288"/>
            <a:ext cx="1430200" cy="707886"/>
          </a:xfrm>
          <a:prstGeom prst="rect">
            <a:avLst/>
          </a:prstGeom>
          <a:noFill/>
        </p:spPr>
        <p:txBody>
          <a:bodyPr wrap="none" rtlCol="0">
            <a:spAutoFit/>
          </a:bodyPr>
          <a:lstStyle/>
          <a:p>
            <a:r>
              <a:rPr kumimoji="1" lang="ja-JP" altLang="en-US" sz="2000" dirty="0">
                <a:latin typeface="+mn-lt"/>
              </a:rPr>
              <a:t>マウスで</a:t>
            </a:r>
            <a:endParaRPr kumimoji="1" lang="en-US" altLang="ja-JP" sz="2000" dirty="0">
              <a:latin typeface="+mn-lt"/>
            </a:endParaRPr>
          </a:p>
          <a:p>
            <a:r>
              <a:rPr lang="ja-JP" altLang="en-US" sz="2000" dirty="0">
                <a:latin typeface="+mn-lt"/>
              </a:rPr>
              <a:t>体系を回転</a:t>
            </a:r>
            <a:endParaRPr kumimoji="1" lang="ja-JP" altLang="en-US" sz="2000" dirty="0">
              <a:latin typeface="+mn-lt"/>
            </a:endParaRPr>
          </a:p>
        </p:txBody>
      </p:sp>
      <p:sp>
        <p:nvSpPr>
          <p:cNvPr id="16" name="下矢印 15"/>
          <p:cNvSpPr/>
          <p:nvPr/>
        </p:nvSpPr>
        <p:spPr>
          <a:xfrm rot="16200000">
            <a:off x="4751937" y="2809061"/>
            <a:ext cx="466725" cy="129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19" name="図 18"/>
          <p:cNvPicPr>
            <a:picLocks noChangeAspect="1"/>
          </p:cNvPicPr>
          <p:nvPr/>
        </p:nvPicPr>
        <p:blipFill>
          <a:blip r:embed="rId4"/>
          <a:stretch>
            <a:fillRect/>
          </a:stretch>
        </p:blipFill>
        <p:spPr>
          <a:xfrm>
            <a:off x="154636" y="1412776"/>
            <a:ext cx="4119372" cy="4535424"/>
          </a:xfrm>
          <a:prstGeom prst="rect">
            <a:avLst/>
          </a:prstGeom>
        </p:spPr>
      </p:pic>
      <p:sp>
        <p:nvSpPr>
          <p:cNvPr id="12" name="テキスト ボックス 20"/>
          <p:cNvSpPr txBox="1">
            <a:spLocks noChangeArrowheads="1"/>
          </p:cNvSpPr>
          <p:nvPr/>
        </p:nvSpPr>
        <p:spPr bwMode="auto">
          <a:xfrm>
            <a:off x="398339" y="735593"/>
            <a:ext cx="8347322"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PHIG-3D</a:t>
            </a:r>
            <a:r>
              <a:rPr lang="ja-JP" altLang="en-US" sz="2400" dirty="0">
                <a:solidFill>
                  <a:srgbClr val="000000"/>
                </a:solidFill>
                <a:latin typeface="+mn-lt"/>
              </a:rPr>
              <a:t>を用いて、</a:t>
            </a:r>
            <a:r>
              <a:rPr lang="en-US" altLang="ja-JP" sz="2400" dirty="0">
                <a:solidFill>
                  <a:srgbClr val="000000"/>
                </a:solidFill>
                <a:latin typeface="+mn-lt"/>
              </a:rPr>
              <a:t>lec02.inp</a:t>
            </a:r>
            <a:r>
              <a:rPr lang="ja-JP" altLang="en-US" sz="2400" dirty="0">
                <a:solidFill>
                  <a:srgbClr val="000000"/>
                </a:solidFill>
                <a:latin typeface="+mn-lt"/>
              </a:rPr>
              <a:t>の体系を</a:t>
            </a:r>
            <a:r>
              <a:rPr lang="en-US" altLang="ja-JP" sz="2400" dirty="0">
                <a:solidFill>
                  <a:srgbClr val="000000"/>
                </a:solidFill>
                <a:latin typeface="+mn-lt"/>
              </a:rPr>
              <a:t>3</a:t>
            </a:r>
            <a:r>
              <a:rPr lang="ja-JP" altLang="en-US" sz="2400" dirty="0">
                <a:solidFill>
                  <a:srgbClr val="000000"/>
                </a:solidFill>
                <a:latin typeface="+mn-lt"/>
              </a:rPr>
              <a:t>次元的に確認しましょう。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28600"/>
            <a:ext cx="8686800" cy="1143000"/>
          </a:xfrm>
        </p:spPr>
        <p:txBody>
          <a:bodyPr/>
          <a:lstStyle/>
          <a:p>
            <a:pPr eaLnBrk="1" hangingPunct="1"/>
            <a:r>
              <a:rPr lang="ja-JP" altLang="en-US" sz="4800">
                <a:solidFill>
                  <a:schemeClr val="tx1"/>
                </a:solidFill>
              </a:rPr>
              <a:t>実習内容</a:t>
            </a:r>
          </a:p>
        </p:txBody>
      </p:sp>
      <p:sp>
        <p:nvSpPr>
          <p:cNvPr id="54277"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dirty="0">
                <a:solidFill>
                  <a:srgbClr val="000000"/>
                </a:solidFill>
                <a:latin typeface="Tahoma" panose="020B0604030504040204" pitchFamily="34" charset="0"/>
              </a:rPr>
              <a:t>Contents</a:t>
            </a:r>
          </a:p>
        </p:txBody>
      </p:sp>
      <p:sp>
        <p:nvSpPr>
          <p:cNvPr id="54279" name="Rectangle 3"/>
          <p:cNvSpPr>
            <a:spLocks noChangeArrowheads="1"/>
          </p:cNvSpPr>
          <p:nvPr/>
        </p:nvSpPr>
        <p:spPr bwMode="auto">
          <a:xfrm>
            <a:off x="2771775" y="1557338"/>
            <a:ext cx="377507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en-US" altLang="ja-JP">
                <a:latin typeface="Century Gothic" panose="020B0502020202020204" pitchFamily="34" charset="0"/>
              </a:rPr>
              <a:t>Tally</a:t>
            </a:r>
            <a:r>
              <a:rPr lang="ja-JP" altLang="en-US">
                <a:latin typeface="Century Gothic" panose="020B0502020202020204" pitchFamily="34" charset="0"/>
              </a:rPr>
              <a:t>とは何か</a:t>
            </a:r>
            <a:endParaRPr lang="en-US" altLang="ja-JP">
              <a:latin typeface="Century Gothic" panose="020B0502020202020204" pitchFamily="34" charset="0"/>
            </a:endParaRPr>
          </a:p>
          <a:p>
            <a:pPr eaLnBrk="1" hangingPunct="1">
              <a:buFont typeface="Wingdings" panose="05000000000000000000" pitchFamily="2" charset="2"/>
              <a:buChar char="l"/>
            </a:pPr>
            <a:r>
              <a:rPr lang="en-US" altLang="ja-JP">
                <a:latin typeface="Century Gothic" panose="020B0502020202020204" pitchFamily="34" charset="0"/>
              </a:rPr>
              <a:t>Tally</a:t>
            </a:r>
            <a:r>
              <a:rPr lang="ja-JP" altLang="en-US">
                <a:latin typeface="Century Gothic" panose="020B0502020202020204" pitchFamily="34" charset="0"/>
              </a:rPr>
              <a:t>の使い方</a:t>
            </a:r>
            <a:endParaRPr lang="en-US" altLang="ja-JP">
              <a:latin typeface="Century Gothic" panose="020B0502020202020204" pitchFamily="34" charset="0"/>
            </a:endParaRPr>
          </a:p>
          <a:p>
            <a:pPr lvl="1" eaLnBrk="1" hangingPunct="1">
              <a:buFont typeface="Wingdings" panose="05000000000000000000" pitchFamily="2" charset="2"/>
              <a:buChar char="Ø"/>
            </a:pPr>
            <a:r>
              <a:rPr lang="ja-JP" altLang="en-US">
                <a:latin typeface="Century Gothic" panose="020B0502020202020204" pitchFamily="34" charset="0"/>
              </a:rPr>
              <a:t>ジオメトリの確認</a:t>
            </a:r>
            <a:endParaRPr lang="en-US" altLang="ja-JP">
              <a:latin typeface="Century Gothic" panose="020B0502020202020204" pitchFamily="34" charset="0"/>
            </a:endParaRPr>
          </a:p>
          <a:p>
            <a:pPr lvl="1" eaLnBrk="1" hangingPunct="1">
              <a:buFont typeface="Wingdings" panose="05000000000000000000" pitchFamily="2" charset="2"/>
              <a:buChar char="Ø"/>
            </a:pPr>
            <a:r>
              <a:rPr lang="ja-JP" altLang="en-US">
                <a:solidFill>
                  <a:srgbClr val="FF0000"/>
                </a:solidFill>
                <a:latin typeface="Century Gothic" panose="020B0502020202020204" pitchFamily="34" charset="0"/>
              </a:rPr>
              <a:t>物理量の導出</a:t>
            </a:r>
            <a:endParaRPr lang="en-US" altLang="ja-JP">
              <a:solidFill>
                <a:srgbClr val="FF0000"/>
              </a:solidFill>
              <a:latin typeface="Century Gothic" panose="020B0502020202020204" pitchFamily="34" charset="0"/>
            </a:endParaRPr>
          </a:p>
          <a:p>
            <a:pPr eaLnBrk="1" hangingPunct="1">
              <a:buFont typeface="Wingdings" panose="05000000000000000000" pitchFamily="2" charset="2"/>
              <a:buChar char="l"/>
            </a:pPr>
            <a:r>
              <a:rPr lang="ja-JP" altLang="en-US">
                <a:latin typeface="Century Gothic" panose="020B0502020202020204" pitchFamily="34" charset="0"/>
              </a:rPr>
              <a:t>各</a:t>
            </a:r>
            <a:r>
              <a:rPr lang="en-US" altLang="ja-JP">
                <a:latin typeface="Century Gothic" panose="020B0502020202020204" pitchFamily="34" charset="0"/>
              </a:rPr>
              <a:t>Tally</a:t>
            </a:r>
            <a:r>
              <a:rPr lang="ja-JP" altLang="en-US">
                <a:latin typeface="Century Gothic" panose="020B0502020202020204" pitchFamily="34" charset="0"/>
              </a:rPr>
              <a:t>の紹介</a:t>
            </a:r>
            <a:endParaRPr lang="en-US" altLang="ja-JP">
              <a:latin typeface="Century Gothic" panose="020B0502020202020204" pitchFamily="34" charset="0"/>
            </a:endParaRPr>
          </a:p>
          <a:p>
            <a:pPr eaLnBrk="1" hangingPunct="1">
              <a:buFont typeface="Wingdings" panose="05000000000000000000" pitchFamily="2" charset="2"/>
              <a:buChar char="l"/>
            </a:pPr>
            <a:r>
              <a:rPr lang="ja-JP" altLang="en-US">
                <a:latin typeface="Century Gothic" panose="020B0502020202020204" pitchFamily="34" charset="0"/>
              </a:rPr>
              <a:t>まとめ</a:t>
            </a:r>
            <a:endParaRPr lang="en-US" altLang="ja-JP">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647700" y="1411685"/>
            <a:ext cx="7848600" cy="86518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buFontTx/>
              <a:buNone/>
              <a:defRPr/>
            </a:pPr>
            <a:r>
              <a:rPr lang="ja-JP" altLang="en-US" sz="2400" dirty="0">
                <a:latin typeface="Century" pitchFamily="18" charset="0"/>
              </a:rPr>
              <a:t>どの</a:t>
            </a:r>
            <a:r>
              <a:rPr lang="ja-JP" altLang="en-US" sz="2400" dirty="0">
                <a:solidFill>
                  <a:schemeClr val="accent6"/>
                </a:solidFill>
                <a:latin typeface="Century" pitchFamily="18" charset="0"/>
              </a:rPr>
              <a:t>空間（面）</a:t>
            </a:r>
            <a:r>
              <a:rPr lang="ja-JP" altLang="en-US" sz="2400" dirty="0">
                <a:latin typeface="Century" pitchFamily="18" charset="0"/>
              </a:rPr>
              <a:t>における、どの</a:t>
            </a:r>
            <a:r>
              <a:rPr lang="ja-JP" altLang="en-US" sz="2400" dirty="0">
                <a:solidFill>
                  <a:schemeClr val="accent6"/>
                </a:solidFill>
                <a:latin typeface="Century" pitchFamily="18" charset="0"/>
              </a:rPr>
              <a:t>粒子</a:t>
            </a:r>
            <a:r>
              <a:rPr lang="ja-JP" altLang="en-US" sz="2400" dirty="0">
                <a:latin typeface="Century" pitchFamily="18" charset="0"/>
              </a:rPr>
              <a:t>の、どういった</a:t>
            </a:r>
            <a:r>
              <a:rPr lang="ja-JP" altLang="en-US" sz="2400" dirty="0">
                <a:solidFill>
                  <a:schemeClr val="accent6"/>
                </a:solidFill>
                <a:latin typeface="Century" pitchFamily="18" charset="0"/>
              </a:rPr>
              <a:t>物理量</a:t>
            </a:r>
            <a:r>
              <a:rPr lang="ja-JP" altLang="en-US" sz="2400" dirty="0">
                <a:latin typeface="Century" pitchFamily="18" charset="0"/>
              </a:rPr>
              <a:t>を、どういう</a:t>
            </a:r>
            <a:r>
              <a:rPr lang="ja-JP" altLang="en-US" sz="2400" dirty="0">
                <a:solidFill>
                  <a:schemeClr val="accent6"/>
                </a:solidFill>
                <a:latin typeface="Century" pitchFamily="18" charset="0"/>
              </a:rPr>
              <a:t>形式</a:t>
            </a:r>
            <a:r>
              <a:rPr lang="ja-JP" altLang="en-US" sz="2400" dirty="0">
                <a:latin typeface="Century" pitchFamily="18" charset="0"/>
              </a:rPr>
              <a:t>で、見たいかを指定する。</a:t>
            </a:r>
            <a:endParaRPr lang="en-US" altLang="ja-JP" sz="1800" dirty="0">
              <a:latin typeface="Century" pitchFamily="18" charset="0"/>
            </a:endParaRPr>
          </a:p>
        </p:txBody>
      </p:sp>
      <p:sp>
        <p:nvSpPr>
          <p:cNvPr id="55299" name="Rectangle 2"/>
          <p:cNvSpPr>
            <a:spLocks noGrp="1" noChangeArrowheads="1"/>
          </p:cNvSpPr>
          <p:nvPr>
            <p:ph type="title"/>
          </p:nvPr>
        </p:nvSpPr>
        <p:spPr>
          <a:xfrm>
            <a:off x="228600" y="228600"/>
            <a:ext cx="8686800" cy="1143000"/>
          </a:xfrm>
        </p:spPr>
        <p:txBody>
          <a:bodyPr/>
          <a:lstStyle/>
          <a:p>
            <a:pPr eaLnBrk="1" hangingPunct="1"/>
            <a:r>
              <a:rPr lang="en-US" altLang="ja-JP" sz="4800" dirty="0">
                <a:latin typeface="Century Gothic" panose="020B0502020202020204" pitchFamily="34" charset="0"/>
              </a:rPr>
              <a:t>Tally</a:t>
            </a:r>
            <a:r>
              <a:rPr lang="ja-JP" altLang="en-US" sz="4800" dirty="0">
                <a:latin typeface="Century Gothic" panose="020B0502020202020204" pitchFamily="34" charset="0"/>
              </a:rPr>
              <a:t>の使い方（物理量の導出）</a:t>
            </a:r>
          </a:p>
        </p:txBody>
      </p:sp>
      <p:sp>
        <p:nvSpPr>
          <p:cNvPr id="55302"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22" name="Rectangle 8"/>
          <p:cNvSpPr txBox="1">
            <a:spLocks noChangeArrowheads="1"/>
          </p:cNvSpPr>
          <p:nvPr/>
        </p:nvSpPr>
        <p:spPr bwMode="auto">
          <a:xfrm>
            <a:off x="744538" y="2565400"/>
            <a:ext cx="789305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 typeface="Wingdings" pitchFamily="2" charset="2"/>
              <a:buChar char="l"/>
              <a:defRPr/>
            </a:pPr>
            <a:r>
              <a:rPr lang="ja-JP" altLang="en-US" sz="2400" dirty="0"/>
              <a:t>空間（面）：形状メッシュ</a:t>
            </a:r>
            <a:r>
              <a:rPr lang="en-US" altLang="ja-JP" sz="2400" dirty="0"/>
              <a:t>(mesh =)</a:t>
            </a:r>
            <a:r>
              <a:rPr lang="ja-JP" altLang="en-US" sz="2400" dirty="0"/>
              <a:t>を用いて定義する。</a:t>
            </a:r>
            <a:endParaRPr lang="en-US" altLang="ja-JP" sz="2400" dirty="0"/>
          </a:p>
          <a:p>
            <a:pPr eaLnBrk="1" hangingPunct="1">
              <a:buFont typeface="Wingdings" pitchFamily="2" charset="2"/>
              <a:buChar char="l"/>
              <a:defRPr/>
            </a:pPr>
            <a:r>
              <a:rPr lang="ja-JP" altLang="en-US" sz="2400" dirty="0"/>
              <a:t>粒子：粒子名</a:t>
            </a:r>
            <a:r>
              <a:rPr lang="en-US" altLang="ja-JP" sz="2400" dirty="0"/>
              <a:t>(part =)</a:t>
            </a:r>
            <a:r>
              <a:rPr lang="ja-JP" altLang="en-US" sz="2400" dirty="0"/>
              <a:t>を指定する。</a:t>
            </a:r>
            <a:endParaRPr lang="en-US" altLang="ja-JP" sz="2400" dirty="0"/>
          </a:p>
          <a:p>
            <a:pPr eaLnBrk="1" hangingPunct="1">
              <a:buFont typeface="Wingdings" pitchFamily="2" charset="2"/>
              <a:buChar char="l"/>
              <a:defRPr/>
            </a:pPr>
            <a:r>
              <a:rPr lang="ja-JP" altLang="en-US" sz="2400" dirty="0"/>
              <a:t>物理量：単位</a:t>
            </a:r>
            <a:r>
              <a:rPr lang="en-US" altLang="ja-JP" sz="2400" dirty="0"/>
              <a:t>(unit =)</a:t>
            </a:r>
            <a:r>
              <a:rPr lang="ja-JP" altLang="en-US" sz="2400" dirty="0"/>
              <a:t>を選ぶ。</a:t>
            </a:r>
            <a:endParaRPr lang="en-US" altLang="ja-JP" sz="2400" dirty="0"/>
          </a:p>
          <a:p>
            <a:pPr eaLnBrk="1" hangingPunct="1">
              <a:buFont typeface="Wingdings" pitchFamily="2" charset="2"/>
              <a:buChar char="l"/>
              <a:defRPr/>
            </a:pPr>
            <a:r>
              <a:rPr lang="ja-JP" altLang="en-US" sz="2400" dirty="0"/>
              <a:t>形式：出力データの横軸</a:t>
            </a:r>
            <a:r>
              <a:rPr lang="en-US" altLang="ja-JP" sz="2400" dirty="0"/>
              <a:t>(axis =)</a:t>
            </a:r>
            <a:r>
              <a:rPr lang="ja-JP" altLang="en-US" sz="2400" dirty="0"/>
              <a:t>を決める。</a:t>
            </a:r>
            <a:endParaRPr lang="en-US" altLang="ja-JP" sz="2400" dirty="0"/>
          </a:p>
          <a:p>
            <a:pPr marL="0" indent="0" eaLnBrk="1" hangingPunct="1">
              <a:buFontTx/>
              <a:buNone/>
              <a:defRPr/>
            </a:pPr>
            <a:r>
              <a:rPr lang="ja-JP" altLang="en-US" sz="2400" dirty="0"/>
              <a:t>　　（空間の</a:t>
            </a:r>
            <a:r>
              <a:rPr lang="en-US" altLang="ja-JP" sz="2400" i="1" dirty="0"/>
              <a:t>X,Y,Z </a:t>
            </a:r>
            <a:r>
              <a:rPr lang="ja-JP" altLang="en-US" sz="2400" dirty="0"/>
              <a:t>座標</a:t>
            </a:r>
            <a:r>
              <a:rPr lang="en-US" altLang="ja-JP" sz="2400" dirty="0"/>
              <a:t>(</a:t>
            </a:r>
            <a:r>
              <a:rPr lang="en-US" altLang="ja-JP" sz="2400" dirty="0" err="1"/>
              <a:t>x,y,z</a:t>
            </a:r>
            <a:r>
              <a:rPr lang="en-US" altLang="ja-JP" sz="2400" dirty="0"/>
              <a:t>)</a:t>
            </a:r>
            <a:r>
              <a:rPr lang="ja-JP" altLang="en-US" sz="2400" dirty="0" err="1"/>
              <a:t>、</a:t>
            </a:r>
            <a:r>
              <a:rPr lang="ja-JP" altLang="en-US" sz="2400" dirty="0"/>
              <a:t>エネルギー</a:t>
            </a:r>
            <a:r>
              <a:rPr lang="en-US" altLang="ja-JP" sz="2400" dirty="0"/>
              <a:t>(</a:t>
            </a:r>
            <a:r>
              <a:rPr lang="en-US" altLang="ja-JP" sz="2400" dirty="0" err="1"/>
              <a:t>eng</a:t>
            </a:r>
            <a:r>
              <a:rPr lang="en-US" altLang="ja-JP" sz="2400" dirty="0"/>
              <a:t>)</a:t>
            </a:r>
            <a:r>
              <a:rPr lang="ja-JP" altLang="en-US" sz="2400" dirty="0" err="1"/>
              <a:t>、</a:t>
            </a:r>
            <a:r>
              <a:rPr lang="ja-JP" altLang="en-US" sz="2400" dirty="0"/>
              <a:t>時間</a:t>
            </a:r>
            <a:r>
              <a:rPr lang="en-US" altLang="ja-JP" sz="2400" dirty="0"/>
              <a:t>(t)</a:t>
            </a:r>
            <a:r>
              <a:rPr lang="ja-JP" altLang="en-US" sz="2400" dirty="0"/>
              <a:t>に</a:t>
            </a:r>
            <a:endParaRPr lang="en-US" altLang="ja-JP" sz="2400" dirty="0"/>
          </a:p>
          <a:p>
            <a:pPr marL="0" indent="0" eaLnBrk="1" hangingPunct="1">
              <a:buFontTx/>
              <a:buNone/>
              <a:defRPr/>
            </a:pPr>
            <a:r>
              <a:rPr lang="ja-JP" altLang="en-US" sz="2400" dirty="0"/>
              <a:t>　　　応じたメッシュ定義文が必要）</a:t>
            </a:r>
            <a:endParaRPr lang="en-US" altLang="ja-JP" sz="2400" dirty="0"/>
          </a:p>
        </p:txBody>
      </p:sp>
      <p:sp>
        <p:nvSpPr>
          <p:cNvPr id="55306" name="Rectangle 8"/>
          <p:cNvSpPr txBox="1">
            <a:spLocks noChangeArrowheads="1"/>
          </p:cNvSpPr>
          <p:nvPr/>
        </p:nvSpPr>
        <p:spPr bwMode="auto">
          <a:xfrm>
            <a:off x="819150" y="5373688"/>
            <a:ext cx="75057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a:solidFill>
                  <a:srgbClr val="FF0000"/>
                </a:solidFill>
                <a:latin typeface="Century" panose="02040604050505020304" pitchFamily="18" charset="0"/>
              </a:rPr>
              <a:t>求める物理量に応じてこれらのパラメーターを変える！！</a:t>
            </a:r>
            <a:endParaRPr lang="en-US" altLang="ja-JP" sz="2400" dirty="0">
              <a:solidFill>
                <a:srgbClr val="FF0000"/>
              </a:solidFill>
              <a:latin typeface="Century" panose="020406040505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Tally for calculating physical quantities</a:t>
            </a:r>
          </a:p>
        </p:txBody>
      </p:sp>
      <p:sp>
        <p:nvSpPr>
          <p:cNvPr id="17" name="Rectangle 8"/>
          <p:cNvSpPr txBox="1">
            <a:spLocks noChangeArrowheads="1"/>
          </p:cNvSpPr>
          <p:nvPr/>
        </p:nvSpPr>
        <p:spPr>
          <a:xfrm>
            <a:off x="625475" y="260648"/>
            <a:ext cx="7893050" cy="503237"/>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eaLnBrk="1" hangingPunct="1">
              <a:buFontTx/>
              <a:buNone/>
              <a:defRPr/>
            </a:pPr>
            <a:r>
              <a:rPr lang="ja-JP" altLang="en-US" sz="2400" kern="0" dirty="0"/>
              <a:t>例えば、ファイル</a:t>
            </a:r>
            <a:r>
              <a:rPr lang="en-US" altLang="ja-JP" sz="2400" kern="0" dirty="0"/>
              <a:t>lec02.inp</a:t>
            </a:r>
            <a:r>
              <a:rPr lang="ja-JP" altLang="en-US" sz="2400" kern="0" dirty="0"/>
              <a:t>の</a:t>
            </a:r>
            <a:r>
              <a:rPr lang="en-US" altLang="ja-JP" sz="2400" kern="0" dirty="0"/>
              <a:t>1</a:t>
            </a:r>
            <a:r>
              <a:rPr lang="ja-JP" altLang="en-US" sz="2400" kern="0" dirty="0"/>
              <a:t>つ目の</a:t>
            </a:r>
            <a:r>
              <a:rPr lang="en-US" altLang="ja-JP" sz="2400" kern="0" dirty="0"/>
              <a:t>[T-Track]</a:t>
            </a:r>
            <a:r>
              <a:rPr lang="ja-JP" altLang="en-US" sz="2400" kern="0" dirty="0"/>
              <a:t>セクションでは、</a:t>
            </a:r>
            <a:endParaRPr lang="en-US" altLang="ja-JP" sz="1800" kern="0" dirty="0"/>
          </a:p>
        </p:txBody>
      </p:sp>
      <p:sp>
        <p:nvSpPr>
          <p:cNvPr id="56325" name="Text Box 1031"/>
          <p:cNvSpPr txBox="1">
            <a:spLocks noChangeArrowheads="1"/>
          </p:cNvSpPr>
          <p:nvPr/>
        </p:nvSpPr>
        <p:spPr bwMode="auto">
          <a:xfrm>
            <a:off x="483753" y="928588"/>
            <a:ext cx="2933825" cy="502069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T r a c k ] </a:t>
            </a:r>
          </a:p>
          <a:p>
            <a:pPr eaLnBrk="1" hangingPunct="1">
              <a:spcBef>
                <a:spcPct val="0"/>
              </a:spcBef>
              <a:buFontTx/>
              <a:buNone/>
            </a:pPr>
            <a:r>
              <a:rPr lang="pt-BR" altLang="ja-JP" sz="1400" dirty="0">
                <a:solidFill>
                  <a:srgbClr val="000000"/>
                </a:solidFill>
                <a:latin typeface="Tahoma" panose="020B0604030504040204" pitchFamily="34" charset="0"/>
              </a:rPr>
              <a:t>title = </a:t>
            </a:r>
            <a:r>
              <a:rPr lang="en-US" altLang="ja-JP" sz="1400" dirty="0">
                <a:solidFill>
                  <a:srgbClr val="000000"/>
                </a:solidFill>
                <a:latin typeface="Tahoma" panose="020B0604030504040204" pitchFamily="34" charset="0"/>
              </a:rPr>
              <a:t>Track Detection in xyz mesh</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mesh = xyz</a:t>
            </a:r>
          </a:p>
          <a:p>
            <a:pPr eaLnBrk="1" hangingPunct="1">
              <a:spcBef>
                <a:spcPct val="0"/>
              </a:spcBef>
              <a:buFontTx/>
              <a:buNone/>
            </a:pPr>
            <a:r>
              <a:rPr lang="pt-BR" altLang="ja-JP" sz="1400" dirty="0">
                <a:solidFill>
                  <a:srgbClr val="000000"/>
                </a:solidFill>
                <a:latin typeface="Tahoma" panose="020B0604030504040204" pitchFamily="34" charset="0"/>
              </a:rPr>
              <a:t>  x-type = 2</a:t>
            </a:r>
          </a:p>
          <a:p>
            <a:pPr eaLnBrk="1" hangingPunct="1">
              <a:spcBef>
                <a:spcPct val="0"/>
              </a:spcBef>
              <a:buFontTx/>
              <a:buNone/>
            </a:pPr>
            <a:r>
              <a:rPr lang="pt-BR" altLang="ja-JP" sz="1400" dirty="0">
                <a:solidFill>
                  <a:srgbClr val="000000"/>
                </a:solidFill>
                <a:latin typeface="Tahoma" panose="020B0604030504040204" pitchFamily="34" charset="0"/>
              </a:rPr>
              <a:t>    nx = 25</a:t>
            </a:r>
          </a:p>
          <a:p>
            <a:pPr eaLnBrk="1" hangingPunct="1">
              <a:spcBef>
                <a:spcPct val="0"/>
              </a:spcBef>
              <a:buFontTx/>
              <a:buNone/>
            </a:pPr>
            <a:r>
              <a:rPr lang="pt-BR" altLang="ja-JP" sz="1400" dirty="0">
                <a:solidFill>
                  <a:srgbClr val="000000"/>
                </a:solidFill>
                <a:latin typeface="Tahoma" panose="020B0604030504040204" pitchFamily="34" charset="0"/>
              </a:rPr>
              <a:t>    xmin = -25.</a:t>
            </a:r>
          </a:p>
          <a:p>
            <a:pPr eaLnBrk="1" hangingPunct="1">
              <a:spcBef>
                <a:spcPct val="0"/>
              </a:spcBef>
              <a:buFontTx/>
              <a:buNone/>
            </a:pPr>
            <a:r>
              <a:rPr lang="pt-BR" altLang="ja-JP" sz="1400" dirty="0">
                <a:solidFill>
                  <a:srgbClr val="000000"/>
                </a:solidFill>
                <a:latin typeface="Tahoma" panose="020B0604030504040204" pitchFamily="34" charset="0"/>
              </a:rPr>
              <a:t>    xmax =  25.</a:t>
            </a:r>
          </a:p>
          <a:p>
            <a:pPr eaLnBrk="1" hangingPunct="1">
              <a:spcBef>
                <a:spcPct val="0"/>
              </a:spcBef>
              <a:buFontTx/>
              <a:buNone/>
            </a:pPr>
            <a:r>
              <a:rPr lang="pt-BR" altLang="ja-JP" sz="1400" dirty="0">
                <a:solidFill>
                  <a:srgbClr val="000000"/>
                </a:solidFill>
                <a:latin typeface="Tahoma" panose="020B0604030504040204" pitchFamily="34" charset="0"/>
              </a:rPr>
              <a:t>  y-type = 2</a:t>
            </a:r>
          </a:p>
          <a:p>
            <a:pPr eaLnBrk="1" hangingPunct="1">
              <a:spcBef>
                <a:spcPct val="0"/>
              </a:spcBef>
              <a:buFontTx/>
              <a:buNone/>
            </a:pPr>
            <a:r>
              <a:rPr lang="pt-BR" altLang="ja-JP" sz="1400" dirty="0">
                <a:solidFill>
                  <a:srgbClr val="000000"/>
                </a:solidFill>
                <a:latin typeface="Tahoma" panose="020B0604030504040204" pitchFamily="34" charset="0"/>
              </a:rPr>
              <a:t>    ny = 25</a:t>
            </a:r>
          </a:p>
          <a:p>
            <a:pPr eaLnBrk="1" hangingPunct="1">
              <a:spcBef>
                <a:spcPct val="0"/>
              </a:spcBef>
              <a:buFontTx/>
              <a:buNone/>
            </a:pPr>
            <a:r>
              <a:rPr lang="pt-BR" altLang="ja-JP" sz="1400" dirty="0">
                <a:solidFill>
                  <a:srgbClr val="000000"/>
                </a:solidFill>
                <a:latin typeface="Tahoma" panose="020B0604030504040204" pitchFamily="34" charset="0"/>
              </a:rPr>
              <a:t>    ymin = -25.</a:t>
            </a:r>
          </a:p>
          <a:p>
            <a:pPr eaLnBrk="1" hangingPunct="1">
              <a:spcBef>
                <a:spcPct val="0"/>
              </a:spcBef>
              <a:buFontTx/>
              <a:buNone/>
            </a:pPr>
            <a:r>
              <a:rPr lang="pt-BR" altLang="ja-JP" sz="1400" dirty="0">
                <a:solidFill>
                  <a:srgbClr val="000000"/>
                </a:solidFill>
                <a:latin typeface="Tahoma" panose="020B0604030504040204" pitchFamily="34" charset="0"/>
              </a:rPr>
              <a:t>    ymax =  25.</a:t>
            </a:r>
          </a:p>
          <a:p>
            <a:pPr eaLnBrk="1" hangingPunct="1">
              <a:spcBef>
                <a:spcPct val="0"/>
              </a:spcBef>
              <a:buFontTx/>
              <a:buNone/>
            </a:pPr>
            <a:r>
              <a:rPr lang="pt-BR" altLang="ja-JP" sz="1400" dirty="0">
                <a:solidFill>
                  <a:srgbClr val="000000"/>
                </a:solidFill>
                <a:latin typeface="Tahoma" panose="020B0604030504040204" pitchFamily="34" charset="0"/>
              </a:rPr>
              <a:t>  z-type = 1</a:t>
            </a:r>
          </a:p>
          <a:p>
            <a:pPr eaLnBrk="1" hangingPunct="1">
              <a:spcBef>
                <a:spcPct val="0"/>
              </a:spcBef>
              <a:buFontTx/>
              <a:buNone/>
            </a:pPr>
            <a:r>
              <a:rPr lang="pt-BR" altLang="ja-JP" sz="1400" dirty="0">
                <a:solidFill>
                  <a:srgbClr val="000000"/>
                </a:solidFill>
                <a:latin typeface="Tahoma" panose="020B0604030504040204" pitchFamily="34" charset="0"/>
              </a:rPr>
              <a:t>    nz = 1</a:t>
            </a:r>
          </a:p>
          <a:p>
            <a:pPr eaLnBrk="1" hangingPunct="1">
              <a:spcBef>
                <a:spcPct val="0"/>
              </a:spcBef>
              <a:buFontTx/>
              <a:buNone/>
            </a:pPr>
            <a:r>
              <a:rPr lang="pt-BR" altLang="ja-JP" sz="1400" dirty="0">
                <a:solidFill>
                  <a:srgbClr val="000000"/>
                </a:solidFill>
                <a:latin typeface="Tahoma" panose="020B0604030504040204" pitchFamily="34" charset="0"/>
              </a:rPr>
              <a:t>    -5.0  5.0</a:t>
            </a:r>
          </a:p>
          <a:p>
            <a:pPr eaLnBrk="1" hangingPunct="1">
              <a:spcBef>
                <a:spcPct val="0"/>
              </a:spcBef>
              <a:buFontTx/>
              <a:buNone/>
            </a:pPr>
            <a:r>
              <a:rPr lang="pt-BR" altLang="ja-JP" sz="1400" dirty="0">
                <a:solidFill>
                  <a:srgbClr val="000000"/>
                </a:solidFill>
                <a:latin typeface="Tahoma" panose="020B0604030504040204" pitchFamily="34" charset="0"/>
              </a:rPr>
              <a:t>e-type =    1</a:t>
            </a:r>
          </a:p>
          <a:p>
            <a:pPr eaLnBrk="1" hangingPunct="1">
              <a:spcBef>
                <a:spcPct val="0"/>
              </a:spcBef>
              <a:buFontTx/>
              <a:buNone/>
            </a:pPr>
            <a:r>
              <a:rPr lang="pt-BR" altLang="ja-JP" sz="1400" dirty="0">
                <a:solidFill>
                  <a:srgbClr val="000000"/>
                </a:solidFill>
                <a:latin typeface="Tahoma" panose="020B0604030504040204" pitchFamily="34" charset="0"/>
              </a:rPr>
              <a:t>  ne =    1</a:t>
            </a:r>
          </a:p>
          <a:p>
            <a:pPr eaLnBrk="1" hangingPunct="1">
              <a:spcBef>
                <a:spcPct val="0"/>
              </a:spcBef>
              <a:buFontTx/>
              <a:buNone/>
            </a:pPr>
            <a:r>
              <a:rPr lang="pt-BR" altLang="ja-JP" sz="1400" dirty="0">
                <a:solidFill>
                  <a:srgbClr val="000000"/>
                </a:solidFill>
                <a:latin typeface="Tahoma" panose="020B0604030504040204" pitchFamily="34" charset="0"/>
              </a:rPr>
              <a:t>  0.0  5000.0</a:t>
            </a:r>
          </a:p>
          <a:p>
            <a:pPr eaLnBrk="1" hangingPunct="1">
              <a:spcBef>
                <a:spcPct val="0"/>
              </a:spcBef>
              <a:buFontTx/>
              <a:buNone/>
            </a:pPr>
            <a:r>
              <a:rPr lang="pt-BR" altLang="ja-JP" sz="1400" dirty="0">
                <a:solidFill>
                  <a:srgbClr val="000000"/>
                </a:solidFill>
                <a:latin typeface="Tahoma" panose="020B0604030504040204" pitchFamily="34" charset="0"/>
              </a:rPr>
              <a:t>unit = 1  </a:t>
            </a:r>
          </a:p>
          <a:p>
            <a:pPr eaLnBrk="1" hangingPunct="1">
              <a:spcBef>
                <a:spcPct val="0"/>
              </a:spcBef>
              <a:buFontTx/>
              <a:buNone/>
            </a:pPr>
            <a:r>
              <a:rPr lang="pt-BR" altLang="ja-JP" sz="1400" dirty="0">
                <a:solidFill>
                  <a:srgbClr val="000000"/>
                </a:solidFill>
                <a:latin typeface="Tahoma" panose="020B0604030504040204" pitchFamily="34" charset="0"/>
              </a:rPr>
              <a:t>axis = xy  </a:t>
            </a:r>
          </a:p>
          <a:p>
            <a:pPr eaLnBrk="1" hangingPunct="1">
              <a:spcBef>
                <a:spcPct val="0"/>
              </a:spcBef>
              <a:buFontTx/>
              <a:buNone/>
            </a:pPr>
            <a:r>
              <a:rPr lang="pt-BR" altLang="ja-JP" sz="1400" dirty="0">
                <a:solidFill>
                  <a:srgbClr val="000000"/>
                </a:solidFill>
                <a:latin typeface="Tahoma" panose="020B0604030504040204" pitchFamily="34" charset="0"/>
              </a:rPr>
              <a:t>file = track_xy.out</a:t>
            </a:r>
          </a:p>
          <a:p>
            <a:pPr eaLnBrk="1" hangingPunct="1">
              <a:spcBef>
                <a:spcPct val="0"/>
              </a:spcBef>
              <a:buFontTx/>
              <a:buNone/>
            </a:pPr>
            <a:r>
              <a:rPr lang="pt-BR" altLang="ja-JP" sz="1400" dirty="0">
                <a:solidFill>
                  <a:srgbClr val="000000"/>
                </a:solidFill>
                <a:latin typeface="Tahoma" panose="020B0604030504040204" pitchFamily="34" charset="0"/>
              </a:rPr>
              <a:t>part = all</a:t>
            </a:r>
          </a:p>
          <a:p>
            <a:pPr eaLnBrk="1" hangingPunct="1">
              <a:spcBef>
                <a:spcPct val="0"/>
              </a:spcBef>
              <a:buFontTx/>
              <a:buNone/>
            </a:pPr>
            <a:r>
              <a:rPr lang="pt-BR" altLang="ja-JP" sz="1400" dirty="0">
                <a:solidFill>
                  <a:srgbClr val="000000"/>
                </a:solidFill>
                <a:latin typeface="Tahoma" panose="020B0604030504040204" pitchFamily="34" charset="0"/>
              </a:rPr>
              <a:t>gshow = 3</a:t>
            </a:r>
          </a:p>
          <a:p>
            <a:pPr eaLnBrk="1" hangingPunct="1">
              <a:spcBef>
                <a:spcPct val="0"/>
              </a:spcBef>
              <a:buFontTx/>
              <a:buNone/>
            </a:pPr>
            <a:r>
              <a:rPr lang="pt-BR" altLang="ja-JP" sz="1400" dirty="0">
                <a:solidFill>
                  <a:srgbClr val="000000"/>
                </a:solidFill>
                <a:latin typeface="Tahoma" panose="020B0604030504040204" pitchFamily="34" charset="0"/>
              </a:rPr>
              <a:t>epsout = 1</a:t>
            </a:r>
          </a:p>
        </p:txBody>
      </p:sp>
      <p:sp>
        <p:nvSpPr>
          <p:cNvPr id="56328" name="テキスト ボックス 17"/>
          <p:cNvSpPr txBox="1">
            <a:spLocks noChangeArrowheads="1"/>
          </p:cNvSpPr>
          <p:nvPr/>
        </p:nvSpPr>
        <p:spPr bwMode="auto">
          <a:xfrm>
            <a:off x="2928933" y="2045608"/>
            <a:ext cx="4023858" cy="646331"/>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latin typeface="+mn-lt"/>
                <a:cs typeface="Tahoma" panose="020B0604030504040204" pitchFamily="34" charset="0"/>
              </a:rPr>
              <a:t>空間（面）：</a:t>
            </a:r>
            <a:endParaRPr lang="en-US" altLang="ja-JP" sz="1800" dirty="0">
              <a:solidFill>
                <a:srgbClr val="000000"/>
              </a:solidFill>
              <a:latin typeface="+mn-lt"/>
              <a:cs typeface="Tahoma" panose="020B0604030504040204" pitchFamily="34" charset="0"/>
            </a:endParaRPr>
          </a:p>
          <a:p>
            <a:pPr eaLnBrk="1" hangingPunct="1">
              <a:spcBef>
                <a:spcPct val="0"/>
              </a:spcBef>
              <a:buFontTx/>
              <a:buNone/>
            </a:pPr>
            <a:r>
              <a:rPr lang="en-US" altLang="ja-JP" sz="1800" dirty="0">
                <a:solidFill>
                  <a:srgbClr val="000000"/>
                </a:solidFill>
                <a:latin typeface="+mn-lt"/>
                <a:cs typeface="Tahoma" panose="020B0604030504040204" pitchFamily="34" charset="0"/>
              </a:rPr>
              <a:t>mesh = xyz</a:t>
            </a:r>
            <a:r>
              <a:rPr lang="ja-JP" altLang="en-US" sz="1800" dirty="0">
                <a:solidFill>
                  <a:srgbClr val="000000"/>
                </a:solidFill>
                <a:latin typeface="+mn-lt"/>
                <a:cs typeface="Tahoma" panose="020B0604030504040204" pitchFamily="34" charset="0"/>
              </a:rPr>
              <a:t>の場合は、</a:t>
            </a:r>
            <a:r>
              <a:rPr lang="en-US" altLang="ja-JP" sz="1800" dirty="0">
                <a:solidFill>
                  <a:srgbClr val="000000"/>
                </a:solidFill>
                <a:latin typeface="+mn-lt"/>
                <a:cs typeface="Tahoma" panose="020B0604030504040204" pitchFamily="34" charset="0"/>
              </a:rPr>
              <a:t>xyz</a:t>
            </a:r>
            <a:r>
              <a:rPr lang="ja-JP" altLang="en-US" sz="1800" dirty="0">
                <a:solidFill>
                  <a:srgbClr val="000000"/>
                </a:solidFill>
                <a:latin typeface="+mn-lt"/>
                <a:cs typeface="Tahoma" panose="020B0604030504040204" pitchFamily="34" charset="0"/>
              </a:rPr>
              <a:t>座標系で分割</a:t>
            </a:r>
          </a:p>
        </p:txBody>
      </p:sp>
      <p:cxnSp>
        <p:nvCxnSpPr>
          <p:cNvPr id="20" name="直線コネクタ 19"/>
          <p:cNvCxnSpPr>
            <a:stCxn id="56331" idx="1"/>
          </p:cNvCxnSpPr>
          <p:nvPr/>
        </p:nvCxnSpPr>
        <p:spPr>
          <a:xfrm flipH="1" flipV="1">
            <a:off x="1445989" y="5373216"/>
            <a:ext cx="1482944" cy="0"/>
          </a:xfrm>
          <a:prstGeom prst="line">
            <a:avLst/>
          </a:prstGeom>
          <a:ln w="1905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右中かっこ 20"/>
          <p:cNvSpPr/>
          <p:nvPr/>
        </p:nvSpPr>
        <p:spPr>
          <a:xfrm>
            <a:off x="1726881" y="1474688"/>
            <a:ext cx="394553" cy="2419350"/>
          </a:xfrm>
          <a:prstGeom prst="rightBrace">
            <a:avLst>
              <a:gd name="adj1" fmla="val 8333"/>
              <a:gd name="adj2" fmla="val 50315"/>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56331" name="テキスト ボックス 21"/>
          <p:cNvSpPr txBox="1">
            <a:spLocks noChangeArrowheads="1"/>
          </p:cNvSpPr>
          <p:nvPr/>
        </p:nvSpPr>
        <p:spPr bwMode="auto">
          <a:xfrm>
            <a:off x="2928933" y="5055511"/>
            <a:ext cx="4637808" cy="646331"/>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latin typeface="+mn-lt"/>
                <a:cs typeface="Tahoma" panose="020B0604030504040204" pitchFamily="34" charset="0"/>
              </a:rPr>
              <a:t>粒子：</a:t>
            </a:r>
            <a:endParaRPr lang="en-US" altLang="ja-JP" sz="1800" dirty="0">
              <a:solidFill>
                <a:srgbClr val="000000"/>
              </a:solidFill>
              <a:latin typeface="+mn-lt"/>
              <a:cs typeface="Tahoma" panose="020B0604030504040204" pitchFamily="34" charset="0"/>
            </a:endParaRPr>
          </a:p>
          <a:p>
            <a:pPr eaLnBrk="1" hangingPunct="1">
              <a:spcBef>
                <a:spcPct val="0"/>
              </a:spcBef>
              <a:buFontTx/>
              <a:buNone/>
            </a:pPr>
            <a:r>
              <a:rPr lang="en-US" altLang="ja-JP" sz="1800" dirty="0">
                <a:solidFill>
                  <a:srgbClr val="000000"/>
                </a:solidFill>
                <a:latin typeface="+mn-lt"/>
                <a:cs typeface="Tahoma" panose="020B0604030504040204" pitchFamily="34" charset="0"/>
              </a:rPr>
              <a:t>part = all</a:t>
            </a:r>
            <a:r>
              <a:rPr lang="ja-JP" altLang="en-US" sz="1800" dirty="0">
                <a:solidFill>
                  <a:srgbClr val="000000"/>
                </a:solidFill>
                <a:latin typeface="+mn-lt"/>
                <a:cs typeface="Tahoma" panose="020B0604030504040204" pitchFamily="34" charset="0"/>
              </a:rPr>
              <a:t>の場合は、全ての粒子を対象とする。</a:t>
            </a:r>
          </a:p>
        </p:txBody>
      </p:sp>
      <p:cxnSp>
        <p:nvCxnSpPr>
          <p:cNvPr id="24" name="直線コネクタ 23"/>
          <p:cNvCxnSpPr/>
          <p:nvPr/>
        </p:nvCxnSpPr>
        <p:spPr>
          <a:xfrm flipH="1">
            <a:off x="1445989" y="3890463"/>
            <a:ext cx="1482944" cy="824535"/>
          </a:xfrm>
          <a:prstGeom prst="line">
            <a:avLst/>
          </a:prstGeom>
          <a:ln w="1905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56335" idx="1"/>
          </p:cNvCxnSpPr>
          <p:nvPr/>
        </p:nvCxnSpPr>
        <p:spPr>
          <a:xfrm flipH="1">
            <a:off x="1445989" y="4472988"/>
            <a:ext cx="1482944" cy="497451"/>
          </a:xfrm>
          <a:prstGeom prst="line">
            <a:avLst/>
          </a:prstGeom>
          <a:ln w="1905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6334" name="テキスト ボックス 26"/>
          <p:cNvSpPr txBox="1">
            <a:spLocks noChangeArrowheads="1"/>
          </p:cNvSpPr>
          <p:nvPr/>
        </p:nvSpPr>
        <p:spPr bwMode="auto">
          <a:xfrm>
            <a:off x="2928933" y="2966538"/>
            <a:ext cx="4799203" cy="923925"/>
          </a:xfrm>
          <a:prstGeom prst="rect">
            <a:avLst/>
          </a:prstGeom>
          <a:solidFill>
            <a:schemeClr val="bg1"/>
          </a:solidFill>
          <a:ln w="19050">
            <a:solidFill>
              <a:srgbClr val="0070C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latin typeface="+mn-lt"/>
                <a:cs typeface="Tahoma" panose="020B0604030504040204" pitchFamily="34" charset="0"/>
              </a:rPr>
              <a:t>物理量：</a:t>
            </a:r>
            <a:endParaRPr lang="en-US" altLang="ja-JP" sz="1800" dirty="0">
              <a:solidFill>
                <a:srgbClr val="000000"/>
              </a:solidFill>
              <a:latin typeface="+mn-lt"/>
              <a:cs typeface="Tahoma" panose="020B0604030504040204" pitchFamily="34" charset="0"/>
            </a:endParaRPr>
          </a:p>
          <a:p>
            <a:pPr eaLnBrk="1" hangingPunct="1">
              <a:spcBef>
                <a:spcPct val="0"/>
              </a:spcBef>
              <a:buFontTx/>
              <a:buNone/>
            </a:pPr>
            <a:r>
              <a:rPr lang="en-US" altLang="ja-JP" sz="1800" dirty="0">
                <a:solidFill>
                  <a:srgbClr val="000000"/>
                </a:solidFill>
                <a:latin typeface="+mn-lt"/>
                <a:cs typeface="Tahoma" panose="020B0604030504040204" pitchFamily="34" charset="0"/>
              </a:rPr>
              <a:t>unit = 1</a:t>
            </a:r>
            <a:r>
              <a:rPr lang="ja-JP" altLang="en-US" sz="1800" dirty="0">
                <a:solidFill>
                  <a:srgbClr val="000000"/>
                </a:solidFill>
                <a:latin typeface="+mn-lt"/>
                <a:cs typeface="Tahoma" panose="020B0604030504040204" pitchFamily="34" charset="0"/>
              </a:rPr>
              <a:t>の場合は、</a:t>
            </a:r>
            <a:r>
              <a:rPr lang="en-US" altLang="ja-JP" sz="1800" dirty="0">
                <a:solidFill>
                  <a:srgbClr val="000000"/>
                </a:solidFill>
                <a:latin typeface="+mn-lt"/>
                <a:cs typeface="Tahoma" panose="020B0604030504040204" pitchFamily="34" charset="0"/>
              </a:rPr>
              <a:t>[1/cm</a:t>
            </a:r>
            <a:r>
              <a:rPr lang="en-US" altLang="ja-JP" sz="1800" baseline="30000" dirty="0">
                <a:solidFill>
                  <a:srgbClr val="000000"/>
                </a:solidFill>
                <a:latin typeface="+mn-lt"/>
                <a:cs typeface="Tahoma" panose="020B0604030504040204" pitchFamily="34" charset="0"/>
              </a:rPr>
              <a:t>2</a:t>
            </a:r>
            <a:r>
              <a:rPr lang="en-US" altLang="ja-JP" sz="1800" dirty="0">
                <a:solidFill>
                  <a:srgbClr val="000000"/>
                </a:solidFill>
                <a:latin typeface="+mn-lt"/>
                <a:cs typeface="Tahoma" panose="020B0604030504040204" pitchFamily="34" charset="0"/>
              </a:rPr>
              <a:t>/source]</a:t>
            </a:r>
            <a:r>
              <a:rPr lang="ja-JP" altLang="en-US" sz="1800" dirty="0">
                <a:solidFill>
                  <a:srgbClr val="000000"/>
                </a:solidFill>
                <a:latin typeface="+mn-lt"/>
                <a:cs typeface="Tahoma" panose="020B0604030504040204" pitchFamily="34" charset="0"/>
              </a:rPr>
              <a:t>を単位とする量（</a:t>
            </a:r>
            <a:r>
              <a:rPr lang="en-US" altLang="ja-JP" sz="1800" dirty="0">
                <a:solidFill>
                  <a:srgbClr val="000000"/>
                </a:solidFill>
                <a:latin typeface="+mn-lt"/>
                <a:cs typeface="Tahoma" panose="020B0604030504040204" pitchFamily="34" charset="0"/>
              </a:rPr>
              <a:t>[t-track]</a:t>
            </a:r>
            <a:r>
              <a:rPr lang="ja-JP" altLang="en-US" sz="1800" dirty="0">
                <a:solidFill>
                  <a:srgbClr val="000000"/>
                </a:solidFill>
                <a:latin typeface="+mn-lt"/>
                <a:cs typeface="Tahoma" panose="020B0604030504040204" pitchFamily="34" charset="0"/>
              </a:rPr>
              <a:t>の場合）</a:t>
            </a:r>
          </a:p>
        </p:txBody>
      </p:sp>
      <p:sp>
        <p:nvSpPr>
          <p:cNvPr id="56335" name="テキスト ボックス 27"/>
          <p:cNvSpPr txBox="1">
            <a:spLocks noChangeArrowheads="1"/>
          </p:cNvSpPr>
          <p:nvPr/>
        </p:nvSpPr>
        <p:spPr bwMode="auto">
          <a:xfrm>
            <a:off x="2928933" y="4149822"/>
            <a:ext cx="5601213" cy="646331"/>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latin typeface="+mn-lt"/>
                <a:cs typeface="Tahoma" panose="020B0604030504040204" pitchFamily="34" charset="0"/>
              </a:rPr>
              <a:t>形式</a:t>
            </a:r>
            <a:r>
              <a:rPr lang="en-US" altLang="ja-JP" sz="1800" dirty="0">
                <a:solidFill>
                  <a:srgbClr val="000000"/>
                </a:solidFill>
                <a:latin typeface="+mn-lt"/>
                <a:cs typeface="Tahoma" panose="020B0604030504040204" pitchFamily="34" charset="0"/>
              </a:rPr>
              <a:t>:</a:t>
            </a:r>
          </a:p>
          <a:p>
            <a:pPr eaLnBrk="1" hangingPunct="1">
              <a:spcBef>
                <a:spcPct val="0"/>
              </a:spcBef>
              <a:buFontTx/>
              <a:buNone/>
            </a:pPr>
            <a:r>
              <a:rPr lang="en-US" altLang="ja-JP" sz="1800" dirty="0">
                <a:solidFill>
                  <a:srgbClr val="000000"/>
                </a:solidFill>
                <a:latin typeface="+mn-lt"/>
                <a:cs typeface="Tahoma" panose="020B0604030504040204" pitchFamily="34" charset="0"/>
              </a:rPr>
              <a:t>axis = </a:t>
            </a:r>
            <a:r>
              <a:rPr lang="en-US" altLang="ja-JP" sz="1800" dirty="0" err="1">
                <a:solidFill>
                  <a:srgbClr val="000000"/>
                </a:solidFill>
                <a:latin typeface="+mn-lt"/>
                <a:cs typeface="Tahoma" panose="020B0604030504040204" pitchFamily="34" charset="0"/>
              </a:rPr>
              <a:t>xy</a:t>
            </a:r>
            <a:r>
              <a:rPr lang="ja-JP" altLang="en-US" sz="1800" dirty="0">
                <a:solidFill>
                  <a:srgbClr val="000000"/>
                </a:solidFill>
                <a:latin typeface="+mn-lt"/>
                <a:cs typeface="Tahoma" panose="020B0604030504040204" pitchFamily="34" charset="0"/>
              </a:rPr>
              <a:t>の場合は、</a:t>
            </a:r>
            <a:r>
              <a:rPr lang="en-US" altLang="ja-JP" sz="1800" dirty="0" err="1">
                <a:solidFill>
                  <a:srgbClr val="000000"/>
                </a:solidFill>
                <a:latin typeface="+mn-lt"/>
                <a:cs typeface="Tahoma" panose="020B0604030504040204" pitchFamily="34" charset="0"/>
              </a:rPr>
              <a:t>xy</a:t>
            </a:r>
            <a:r>
              <a:rPr lang="ja-JP" altLang="en-US" sz="1800" dirty="0">
                <a:solidFill>
                  <a:srgbClr val="000000"/>
                </a:solidFill>
                <a:latin typeface="+mn-lt"/>
                <a:cs typeface="Tahoma" panose="020B0604030504040204" pitchFamily="34" charset="0"/>
              </a:rPr>
              <a:t>平面に平行な断面図で出力する。</a:t>
            </a:r>
          </a:p>
        </p:txBody>
      </p:sp>
      <p:sp>
        <p:nvSpPr>
          <p:cNvPr id="60432" name="テキスト ボックス 20"/>
          <p:cNvSpPr txBox="1">
            <a:spLocks noChangeArrowheads="1"/>
          </p:cNvSpPr>
          <p:nvPr/>
        </p:nvSpPr>
        <p:spPr bwMode="auto">
          <a:xfrm>
            <a:off x="3489586" y="1124744"/>
            <a:ext cx="5170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1800" dirty="0">
                <a:solidFill>
                  <a:srgbClr val="3333CC"/>
                </a:solidFill>
                <a:latin typeface="+mn-lt"/>
              </a:rPr>
              <a:t>[T-Track]</a:t>
            </a:r>
            <a:r>
              <a:rPr lang="ja-JP" altLang="en-US" sz="1800" dirty="0">
                <a:solidFill>
                  <a:srgbClr val="3333CC"/>
                </a:solidFill>
                <a:latin typeface="+mn-lt"/>
              </a:rPr>
              <a:t>は、</a:t>
            </a:r>
            <a:r>
              <a:rPr lang="ja-JP" altLang="en-US" sz="1800" dirty="0">
                <a:solidFill>
                  <a:srgbClr val="000000"/>
                </a:solidFill>
                <a:latin typeface="+mn-lt"/>
              </a:rPr>
              <a:t>放射線（個数）を数えるタリー。</a:t>
            </a:r>
            <a:endParaRPr lang="en-US" altLang="ja-JP" sz="1800" dirty="0">
              <a:solidFill>
                <a:srgbClr val="000000"/>
              </a:solidFill>
              <a:latin typeface="+mn-lt"/>
            </a:endParaRPr>
          </a:p>
          <a:p>
            <a:pPr eaLnBrk="1" hangingPunct="1">
              <a:spcBef>
                <a:spcPct val="0"/>
              </a:spcBef>
              <a:buFontTx/>
              <a:buNone/>
              <a:defRPr/>
            </a:pPr>
            <a:r>
              <a:rPr lang="ja-JP" altLang="en-US" sz="1800" dirty="0">
                <a:solidFill>
                  <a:srgbClr val="000000"/>
                </a:solidFill>
                <a:latin typeface="+mn-lt"/>
              </a:rPr>
              <a:t>いわゆる粒子束（フルエンス）を求めることができる。</a:t>
            </a:r>
          </a:p>
        </p:txBody>
      </p:sp>
      <p:cxnSp>
        <p:nvCxnSpPr>
          <p:cNvPr id="18" name="直線コネクタ 17"/>
          <p:cNvCxnSpPr>
            <a:stCxn id="56328" idx="1"/>
            <a:endCxn id="21" idx="1"/>
          </p:cNvCxnSpPr>
          <p:nvPr/>
        </p:nvCxnSpPr>
        <p:spPr>
          <a:xfrm flipH="1">
            <a:off x="2121434" y="2368774"/>
            <a:ext cx="807499" cy="323210"/>
          </a:xfrm>
          <a:prstGeom prst="line">
            <a:avLst/>
          </a:prstGeom>
          <a:ln w="1905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3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30"/>
          <p:cNvSpPr>
            <a:spLocks noChangeArrowheads="1"/>
          </p:cNvSpPr>
          <p:nvPr/>
        </p:nvSpPr>
        <p:spPr bwMode="auto">
          <a:xfrm>
            <a:off x="1344613" y="3216275"/>
            <a:ext cx="712787" cy="714375"/>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87" name="正方形/長方形 30"/>
          <p:cNvSpPr>
            <a:spLocks noChangeArrowheads="1"/>
          </p:cNvSpPr>
          <p:nvPr/>
        </p:nvSpPr>
        <p:spPr bwMode="auto">
          <a:xfrm>
            <a:off x="2058988" y="3213100"/>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88" name="正方形/長方形 30"/>
          <p:cNvSpPr>
            <a:spLocks noChangeArrowheads="1"/>
          </p:cNvSpPr>
          <p:nvPr/>
        </p:nvSpPr>
        <p:spPr bwMode="auto">
          <a:xfrm>
            <a:off x="2779713"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89" name="正方形/長方形 30"/>
          <p:cNvSpPr>
            <a:spLocks noChangeArrowheads="1"/>
          </p:cNvSpPr>
          <p:nvPr/>
        </p:nvSpPr>
        <p:spPr bwMode="auto">
          <a:xfrm>
            <a:off x="3505200" y="2492375"/>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90" name="正方形/長方形 30"/>
          <p:cNvSpPr>
            <a:spLocks noChangeArrowheads="1"/>
          </p:cNvSpPr>
          <p:nvPr/>
        </p:nvSpPr>
        <p:spPr bwMode="auto">
          <a:xfrm>
            <a:off x="4232275" y="2492375"/>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91" name="正方形/長方形 30"/>
          <p:cNvSpPr>
            <a:spLocks noChangeArrowheads="1"/>
          </p:cNvSpPr>
          <p:nvPr/>
        </p:nvSpPr>
        <p:spPr bwMode="auto">
          <a:xfrm>
            <a:off x="4932363"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92" name="正方形/長方形 30"/>
          <p:cNvSpPr>
            <a:spLocks noChangeArrowheads="1"/>
          </p:cNvSpPr>
          <p:nvPr/>
        </p:nvSpPr>
        <p:spPr bwMode="auto">
          <a:xfrm>
            <a:off x="4945063"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93" name="正方形/長方形 30"/>
          <p:cNvSpPr>
            <a:spLocks noChangeArrowheads="1"/>
          </p:cNvSpPr>
          <p:nvPr/>
        </p:nvSpPr>
        <p:spPr bwMode="auto">
          <a:xfrm>
            <a:off x="5665788"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94" name="正方形/長方形 30"/>
          <p:cNvSpPr>
            <a:spLocks noChangeArrowheads="1"/>
          </p:cNvSpPr>
          <p:nvPr/>
        </p:nvSpPr>
        <p:spPr bwMode="auto">
          <a:xfrm>
            <a:off x="6386513"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95" name="正方形/長方形 30"/>
          <p:cNvSpPr>
            <a:spLocks noChangeArrowheads="1"/>
          </p:cNvSpPr>
          <p:nvPr/>
        </p:nvSpPr>
        <p:spPr bwMode="auto">
          <a:xfrm>
            <a:off x="7105650" y="177641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96" name="正方形/長方形 30"/>
          <p:cNvSpPr>
            <a:spLocks noChangeArrowheads="1"/>
          </p:cNvSpPr>
          <p:nvPr/>
        </p:nvSpPr>
        <p:spPr bwMode="auto">
          <a:xfrm>
            <a:off x="2065338"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7357" name="Rectangle 2"/>
          <p:cNvSpPr>
            <a:spLocks noGrp="1" noChangeArrowheads="1"/>
          </p:cNvSpPr>
          <p:nvPr>
            <p:ph type="title" idx="4294967295"/>
          </p:nvPr>
        </p:nvSpPr>
        <p:spPr>
          <a:xfrm>
            <a:off x="0" y="34925"/>
            <a:ext cx="4789488" cy="1143000"/>
          </a:xfrm>
        </p:spPr>
        <p:txBody>
          <a:bodyPr/>
          <a:lstStyle/>
          <a:p>
            <a:pPr algn="l" eaLnBrk="1" hangingPunct="1"/>
            <a:r>
              <a:rPr lang="en-US" altLang="ja-JP" sz="3200" dirty="0">
                <a:latin typeface="Century Gothic" panose="020B0502020202020204" pitchFamily="34" charset="0"/>
              </a:rPr>
              <a:t>[T-Track]</a:t>
            </a:r>
            <a:r>
              <a:rPr lang="ja-JP" altLang="en-US" sz="3200" dirty="0">
                <a:latin typeface="Century Gothic" panose="020B0502020202020204" pitchFamily="34" charset="0"/>
              </a:rPr>
              <a:t>の計算方法は</a:t>
            </a:r>
            <a:r>
              <a:rPr lang="en-US" altLang="ja-JP" sz="3200" dirty="0">
                <a:latin typeface="Century Gothic" panose="020B0502020202020204" pitchFamily="34" charset="0"/>
              </a:rPr>
              <a:t>…</a:t>
            </a:r>
            <a:endParaRPr lang="ja-JP" altLang="en-US" sz="3200" dirty="0">
              <a:latin typeface="Century Gothic" panose="020B0502020202020204" pitchFamily="34" charset="0"/>
            </a:endParaRPr>
          </a:p>
        </p:txBody>
      </p:sp>
      <p:sp>
        <p:nvSpPr>
          <p:cNvPr id="57362" name="Line 67"/>
          <p:cNvSpPr>
            <a:spLocks noChangeShapeType="1"/>
          </p:cNvSpPr>
          <p:nvPr/>
        </p:nvSpPr>
        <p:spPr bwMode="auto">
          <a:xfrm>
            <a:off x="990600" y="1608138"/>
            <a:ext cx="0" cy="1439862"/>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57363" name="Line 69"/>
          <p:cNvSpPr>
            <a:spLocks noChangeShapeType="1"/>
          </p:cNvSpPr>
          <p:nvPr/>
        </p:nvSpPr>
        <p:spPr bwMode="auto">
          <a:xfrm>
            <a:off x="228600" y="5715000"/>
            <a:ext cx="1439863" cy="0"/>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57364" name="テキスト ボックス 20"/>
          <p:cNvSpPr txBox="1">
            <a:spLocks noChangeArrowheads="1"/>
          </p:cNvSpPr>
          <p:nvPr/>
        </p:nvSpPr>
        <p:spPr bwMode="auto">
          <a:xfrm>
            <a:off x="304800" y="579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2400">
                <a:solidFill>
                  <a:srgbClr val="FF0000"/>
                </a:solidFill>
                <a:latin typeface="Century Gothic" panose="020B0502020202020204" pitchFamily="34" charset="0"/>
              </a:rPr>
              <a:t>x-axis</a:t>
            </a:r>
            <a:endParaRPr lang="ja-JP" altLang="en-US" sz="2400">
              <a:solidFill>
                <a:srgbClr val="FF0000"/>
              </a:solidFill>
              <a:latin typeface="Century Gothic" panose="020B0502020202020204" pitchFamily="34" charset="0"/>
            </a:endParaRPr>
          </a:p>
        </p:txBody>
      </p:sp>
      <p:sp>
        <p:nvSpPr>
          <p:cNvPr id="57365" name="テキスト ボックス 20"/>
          <p:cNvSpPr txBox="1">
            <a:spLocks noChangeArrowheads="1"/>
          </p:cNvSpPr>
          <p:nvPr/>
        </p:nvSpPr>
        <p:spPr bwMode="auto">
          <a:xfrm>
            <a:off x="228600" y="1143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z-axis</a:t>
            </a:r>
            <a:endParaRPr lang="ja-JP" altLang="en-US" sz="2400">
              <a:solidFill>
                <a:srgbClr val="FF0000"/>
              </a:solidFill>
              <a:latin typeface="Century Gothic" panose="020B0502020202020204" pitchFamily="34" charset="0"/>
            </a:endParaRPr>
          </a:p>
        </p:txBody>
      </p:sp>
      <p:cxnSp>
        <p:nvCxnSpPr>
          <p:cNvPr id="74817" name="直線コネクタ 74816"/>
          <p:cNvCxnSpPr/>
          <p:nvPr/>
        </p:nvCxnSpPr>
        <p:spPr>
          <a:xfrm>
            <a:off x="1343025" y="176847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343025" y="249237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343025" y="3213100"/>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343025" y="393382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343025" y="4652963"/>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343025" y="5373688"/>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331913"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05105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771775"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49250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211638"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932363"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65150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372225"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709295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812088"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円/楕円 96"/>
          <p:cNvSpPr/>
          <p:nvPr/>
        </p:nvSpPr>
        <p:spPr>
          <a:xfrm>
            <a:off x="573088" y="3473450"/>
            <a:ext cx="285750" cy="285750"/>
          </a:xfrm>
          <a:prstGeom prst="ellipse">
            <a:avLst/>
          </a:prstGeom>
          <a:gradFill flip="none" rotWithShape="1">
            <a:gsLst>
              <a:gs pos="0">
                <a:srgbClr val="FFF200"/>
              </a:gs>
              <a:gs pos="45000">
                <a:srgbClr val="FF7A00"/>
              </a:gs>
              <a:gs pos="70000">
                <a:srgbClr val="FF0300"/>
              </a:gs>
              <a:gs pos="100000">
                <a:srgbClr val="4D080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FFFFFF"/>
              </a:solidFill>
            </a:endParaRPr>
          </a:p>
        </p:txBody>
      </p:sp>
      <p:sp>
        <p:nvSpPr>
          <p:cNvPr id="39"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Tally for calculating physical quantities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38889E-6 2.98797E-6 L 0.82326 -0.2685 " pathEditMode="relative" rAng="0" ptsTypes="AA">
                                      <p:cBhvr>
                                        <p:cTn id="6" dur="2000" fill="hold"/>
                                        <p:tgtEl>
                                          <p:spTgt spid="97"/>
                                        </p:tgtEl>
                                        <p:attrNameLst>
                                          <p:attrName>ppt_x</p:attrName>
                                          <p:attrName>ppt_y</p:attrName>
                                        </p:attrNameLst>
                                      </p:cBhvr>
                                      <p:rCtr x="41163" y="-13437"/>
                                    </p:animMotion>
                                  </p:childTnLst>
                                </p:cTn>
                              </p:par>
                            </p:childTnLst>
                          </p:cTn>
                        </p:par>
                        <p:par>
                          <p:cTn id="7" fill="hold" nodeType="afterGroup">
                            <p:stCondLst>
                              <p:cond delay="2000"/>
                            </p:stCondLst>
                            <p:childTnLst>
                              <p:par>
                                <p:cTn id="8" presetID="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nodeType="afterGroup">
                            <p:stCondLst>
                              <p:cond delay="2500"/>
                            </p:stCondLst>
                            <p:childTnLst>
                              <p:par>
                                <p:cTn id="11" presetID="1" presetClass="entr" presetSubtype="0" fill="hold" grpId="0" nodeType="afterEffect">
                                  <p:stCondLst>
                                    <p:cond delay="300"/>
                                  </p:stCondLst>
                                  <p:childTnLst>
                                    <p:set>
                                      <p:cBhvr>
                                        <p:cTn id="12" dur="1" fill="hold">
                                          <p:stCondLst>
                                            <p:cond delay="0"/>
                                          </p:stCondLst>
                                        </p:cTn>
                                        <p:tgtEl>
                                          <p:spTgt spid="87"/>
                                        </p:tgtEl>
                                        <p:attrNameLst>
                                          <p:attrName>style.visibility</p:attrName>
                                        </p:attrNameLst>
                                      </p:cBhvr>
                                      <p:to>
                                        <p:strVal val="visible"/>
                                      </p:to>
                                    </p:set>
                                  </p:childTnLst>
                                </p:cTn>
                              </p:par>
                            </p:childTnLst>
                          </p:cTn>
                        </p:par>
                        <p:par>
                          <p:cTn id="13" fill="hold" nodeType="afterGroup">
                            <p:stCondLst>
                              <p:cond delay="2800"/>
                            </p:stCondLst>
                            <p:childTnLst>
                              <p:par>
                                <p:cTn id="14" presetID="1" presetClass="entr" presetSubtype="0" fill="hold" grpId="0" nodeType="afterEffect">
                                  <p:stCondLst>
                                    <p:cond delay="200"/>
                                  </p:stCondLst>
                                  <p:childTnLst>
                                    <p:set>
                                      <p:cBhvr>
                                        <p:cTn id="15" dur="1" fill="hold">
                                          <p:stCondLst>
                                            <p:cond delay="0"/>
                                          </p:stCondLst>
                                        </p:cTn>
                                        <p:tgtEl>
                                          <p:spTgt spid="96"/>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100"/>
                                  </p:stCondLst>
                                  <p:childTnLst>
                                    <p:set>
                                      <p:cBhvr>
                                        <p:cTn id="18" dur="1" fill="hold">
                                          <p:stCondLst>
                                            <p:cond delay="0"/>
                                          </p:stCondLst>
                                        </p:cTn>
                                        <p:tgtEl>
                                          <p:spTgt spid="88"/>
                                        </p:tgtEl>
                                        <p:attrNameLst>
                                          <p:attrName>style.visibility</p:attrName>
                                        </p:attrNameLst>
                                      </p:cBhvr>
                                      <p:to>
                                        <p:strVal val="visible"/>
                                      </p:to>
                                    </p:set>
                                  </p:childTnLst>
                                </p:cTn>
                              </p:par>
                            </p:childTnLst>
                          </p:cTn>
                        </p:par>
                        <p:par>
                          <p:cTn id="19" fill="hold" nodeType="afterGroup">
                            <p:stCondLst>
                              <p:cond delay="3100"/>
                            </p:stCondLst>
                            <p:childTnLst>
                              <p:par>
                                <p:cTn id="20" presetID="1" presetClass="entr" presetSubtype="0" fill="hold" grpId="0" nodeType="afterEffect">
                                  <p:stCondLst>
                                    <p:cond delay="100"/>
                                  </p:stCondLst>
                                  <p:childTnLst>
                                    <p:set>
                                      <p:cBhvr>
                                        <p:cTn id="21" dur="1" fill="hold">
                                          <p:stCondLst>
                                            <p:cond delay="0"/>
                                          </p:stCondLst>
                                        </p:cTn>
                                        <p:tgtEl>
                                          <p:spTgt spid="89"/>
                                        </p:tgtEl>
                                        <p:attrNameLst>
                                          <p:attrName>style.visibility</p:attrName>
                                        </p:attrNameLst>
                                      </p:cBhvr>
                                      <p:to>
                                        <p:strVal val="visible"/>
                                      </p:to>
                                    </p:set>
                                  </p:childTnLst>
                                </p:cTn>
                              </p:par>
                            </p:childTnLst>
                          </p:cTn>
                        </p:par>
                        <p:par>
                          <p:cTn id="22" fill="hold" nodeType="afterGroup">
                            <p:stCondLst>
                              <p:cond delay="3200"/>
                            </p:stCondLst>
                            <p:childTnLst>
                              <p:par>
                                <p:cTn id="23" presetID="1" presetClass="entr" presetSubtype="0" fill="hold" grpId="0" nodeType="afterEffect">
                                  <p:stCondLst>
                                    <p:cond delay="100"/>
                                  </p:stCondLst>
                                  <p:childTnLst>
                                    <p:set>
                                      <p:cBhvr>
                                        <p:cTn id="24" dur="1" fill="hold">
                                          <p:stCondLst>
                                            <p:cond delay="0"/>
                                          </p:stCondLst>
                                        </p:cTn>
                                        <p:tgtEl>
                                          <p:spTgt spid="90"/>
                                        </p:tgtEl>
                                        <p:attrNameLst>
                                          <p:attrName>style.visibility</p:attrName>
                                        </p:attrNameLst>
                                      </p:cBhvr>
                                      <p:to>
                                        <p:strVal val="visible"/>
                                      </p:to>
                                    </p:set>
                                  </p:childTnLst>
                                </p:cTn>
                              </p:par>
                            </p:childTnLst>
                          </p:cTn>
                        </p:par>
                        <p:par>
                          <p:cTn id="25" fill="hold" nodeType="afterGroup">
                            <p:stCondLst>
                              <p:cond delay="3300"/>
                            </p:stCondLst>
                            <p:childTnLst>
                              <p:par>
                                <p:cTn id="26" presetID="1" presetClass="entr" presetSubtype="0" fill="hold" grpId="0" nodeType="afterEffect">
                                  <p:stCondLst>
                                    <p:cond delay="200"/>
                                  </p:stCondLst>
                                  <p:childTnLst>
                                    <p:set>
                                      <p:cBhvr>
                                        <p:cTn id="27" dur="1" fill="hold">
                                          <p:stCondLst>
                                            <p:cond delay="0"/>
                                          </p:stCondLst>
                                        </p:cTn>
                                        <p:tgtEl>
                                          <p:spTgt spid="91"/>
                                        </p:tgtEl>
                                        <p:attrNameLst>
                                          <p:attrName>style.visibility</p:attrName>
                                        </p:attrNameLst>
                                      </p:cBhvr>
                                      <p:to>
                                        <p:strVal val="visible"/>
                                      </p:to>
                                    </p:set>
                                  </p:childTnLst>
                                </p:cTn>
                              </p:par>
                            </p:childTnLst>
                          </p:cTn>
                        </p:par>
                        <p:par>
                          <p:cTn id="28" fill="hold" nodeType="afterGroup">
                            <p:stCondLst>
                              <p:cond delay="3500"/>
                            </p:stCondLst>
                            <p:childTnLst>
                              <p:par>
                                <p:cTn id="29" presetID="1" presetClass="entr" presetSubtype="0" fill="hold" grpId="0" nodeType="afterEffect">
                                  <p:stCondLst>
                                    <p:cond delay="100"/>
                                  </p:stCondLst>
                                  <p:childTnLst>
                                    <p:set>
                                      <p:cBhvr>
                                        <p:cTn id="30" dur="1" fill="hold">
                                          <p:stCondLst>
                                            <p:cond delay="0"/>
                                          </p:stCondLst>
                                        </p:cTn>
                                        <p:tgtEl>
                                          <p:spTgt spid="92"/>
                                        </p:tgtEl>
                                        <p:attrNameLst>
                                          <p:attrName>style.visibility</p:attrName>
                                        </p:attrNameLst>
                                      </p:cBhvr>
                                      <p:to>
                                        <p:strVal val="visible"/>
                                      </p:to>
                                    </p:set>
                                  </p:childTnLst>
                                </p:cTn>
                              </p:par>
                            </p:childTnLst>
                          </p:cTn>
                        </p:par>
                        <p:par>
                          <p:cTn id="31" fill="hold" nodeType="afterGroup">
                            <p:stCondLst>
                              <p:cond delay="3600"/>
                            </p:stCondLst>
                            <p:childTnLst>
                              <p:par>
                                <p:cTn id="32" presetID="1" presetClass="entr" presetSubtype="0" fill="hold" grpId="0" nodeType="afterEffect">
                                  <p:stCondLst>
                                    <p:cond delay="200"/>
                                  </p:stCondLst>
                                  <p:childTnLst>
                                    <p:set>
                                      <p:cBhvr>
                                        <p:cTn id="33" dur="1" fill="hold">
                                          <p:stCondLst>
                                            <p:cond delay="0"/>
                                          </p:stCondLst>
                                        </p:cTn>
                                        <p:tgtEl>
                                          <p:spTgt spid="93"/>
                                        </p:tgtEl>
                                        <p:attrNameLst>
                                          <p:attrName>style.visibility</p:attrName>
                                        </p:attrNameLst>
                                      </p:cBhvr>
                                      <p:to>
                                        <p:strVal val="visible"/>
                                      </p:to>
                                    </p:set>
                                  </p:childTnLst>
                                </p:cTn>
                              </p:par>
                              <p:par>
                                <p:cTn id="34" presetID="1" presetClass="entr" presetSubtype="0" fill="hold" grpId="0" nodeType="withEffect">
                                  <p:stCondLst>
                                    <p:cond delay="300"/>
                                  </p:stCondLst>
                                  <p:childTnLst>
                                    <p:set>
                                      <p:cBhvr>
                                        <p:cTn id="35" dur="1" fill="hold">
                                          <p:stCondLst>
                                            <p:cond delay="0"/>
                                          </p:stCondLst>
                                        </p:cTn>
                                        <p:tgtEl>
                                          <p:spTgt spid="94"/>
                                        </p:tgtEl>
                                        <p:attrNameLst>
                                          <p:attrName>style.visibility</p:attrName>
                                        </p:attrNameLst>
                                      </p:cBhvr>
                                      <p:to>
                                        <p:strVal val="visible"/>
                                      </p:to>
                                    </p:set>
                                  </p:childTnLst>
                                </p:cTn>
                              </p:par>
                            </p:childTnLst>
                          </p:cTn>
                        </p:par>
                        <p:par>
                          <p:cTn id="36" fill="hold" nodeType="afterGroup">
                            <p:stCondLst>
                              <p:cond delay="3900"/>
                            </p:stCondLst>
                            <p:childTnLst>
                              <p:par>
                                <p:cTn id="37" presetID="1" presetClass="entr" presetSubtype="0" fill="hold" grpId="0" nodeType="afterEffect">
                                  <p:stCondLst>
                                    <p:cond delay="400"/>
                                  </p:stCondLst>
                                  <p:childTnLst>
                                    <p:set>
                                      <p:cBhvr>
                                        <p:cTn id="3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30"/>
          <p:cNvSpPr>
            <a:spLocks noChangeArrowheads="1"/>
          </p:cNvSpPr>
          <p:nvPr/>
        </p:nvSpPr>
        <p:spPr bwMode="auto">
          <a:xfrm>
            <a:off x="3509963" y="177323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71" name="正方形/長方形 30"/>
          <p:cNvSpPr>
            <a:spLocks noChangeArrowheads="1"/>
          </p:cNvSpPr>
          <p:nvPr/>
        </p:nvSpPr>
        <p:spPr bwMode="auto">
          <a:xfrm>
            <a:off x="3505200" y="2492375"/>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2" name="正方形/長方形 30"/>
          <p:cNvSpPr>
            <a:spLocks noChangeArrowheads="1"/>
          </p:cNvSpPr>
          <p:nvPr/>
        </p:nvSpPr>
        <p:spPr bwMode="auto">
          <a:xfrm>
            <a:off x="3498850" y="2497138"/>
            <a:ext cx="712788" cy="712787"/>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1" name="正方形/長方形 30"/>
          <p:cNvSpPr>
            <a:spLocks noChangeArrowheads="1"/>
          </p:cNvSpPr>
          <p:nvPr/>
        </p:nvSpPr>
        <p:spPr bwMode="auto">
          <a:xfrm>
            <a:off x="3500438" y="3216275"/>
            <a:ext cx="712787" cy="714375"/>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9" name="正方形/長方形 30"/>
          <p:cNvSpPr>
            <a:spLocks noChangeArrowheads="1"/>
          </p:cNvSpPr>
          <p:nvPr/>
        </p:nvSpPr>
        <p:spPr bwMode="auto">
          <a:xfrm>
            <a:off x="2782888" y="322103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0" name="正方形/長方形 30"/>
          <p:cNvSpPr>
            <a:spLocks noChangeArrowheads="1"/>
          </p:cNvSpPr>
          <p:nvPr/>
        </p:nvSpPr>
        <p:spPr bwMode="auto">
          <a:xfrm>
            <a:off x="2787650" y="394176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39" name="正方形/長方形 30"/>
          <p:cNvSpPr>
            <a:spLocks noChangeArrowheads="1"/>
          </p:cNvSpPr>
          <p:nvPr/>
        </p:nvSpPr>
        <p:spPr bwMode="auto">
          <a:xfrm>
            <a:off x="2781300" y="4654550"/>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77" name="正方形/長方形 30"/>
          <p:cNvSpPr>
            <a:spLocks noChangeArrowheads="1"/>
          </p:cNvSpPr>
          <p:nvPr/>
        </p:nvSpPr>
        <p:spPr bwMode="auto">
          <a:xfrm>
            <a:off x="1344613" y="3216275"/>
            <a:ext cx="712787" cy="714375"/>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78" name="正方形/長方形 30"/>
          <p:cNvSpPr>
            <a:spLocks noChangeArrowheads="1"/>
          </p:cNvSpPr>
          <p:nvPr/>
        </p:nvSpPr>
        <p:spPr bwMode="auto">
          <a:xfrm>
            <a:off x="2058988" y="3213100"/>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79" name="正方形/長方形 30"/>
          <p:cNvSpPr>
            <a:spLocks noChangeArrowheads="1"/>
          </p:cNvSpPr>
          <p:nvPr/>
        </p:nvSpPr>
        <p:spPr bwMode="auto">
          <a:xfrm>
            <a:off x="2779713"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80" name="正方形/長方形 30"/>
          <p:cNvSpPr>
            <a:spLocks noChangeArrowheads="1"/>
          </p:cNvSpPr>
          <p:nvPr/>
        </p:nvSpPr>
        <p:spPr bwMode="auto">
          <a:xfrm>
            <a:off x="4232275" y="2492375"/>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81" name="正方形/長方形 30"/>
          <p:cNvSpPr>
            <a:spLocks noChangeArrowheads="1"/>
          </p:cNvSpPr>
          <p:nvPr/>
        </p:nvSpPr>
        <p:spPr bwMode="auto">
          <a:xfrm>
            <a:off x="4932363"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82" name="正方形/長方形 30"/>
          <p:cNvSpPr>
            <a:spLocks noChangeArrowheads="1"/>
          </p:cNvSpPr>
          <p:nvPr/>
        </p:nvSpPr>
        <p:spPr bwMode="auto">
          <a:xfrm>
            <a:off x="4945063"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83" name="正方形/長方形 30"/>
          <p:cNvSpPr>
            <a:spLocks noChangeArrowheads="1"/>
          </p:cNvSpPr>
          <p:nvPr/>
        </p:nvSpPr>
        <p:spPr bwMode="auto">
          <a:xfrm>
            <a:off x="5665788"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84" name="正方形/長方形 30"/>
          <p:cNvSpPr>
            <a:spLocks noChangeArrowheads="1"/>
          </p:cNvSpPr>
          <p:nvPr/>
        </p:nvSpPr>
        <p:spPr bwMode="auto">
          <a:xfrm>
            <a:off x="6386513"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85" name="正方形/長方形 30"/>
          <p:cNvSpPr>
            <a:spLocks noChangeArrowheads="1"/>
          </p:cNvSpPr>
          <p:nvPr/>
        </p:nvSpPr>
        <p:spPr bwMode="auto">
          <a:xfrm>
            <a:off x="7105650" y="177641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86" name="正方形/長方形 30"/>
          <p:cNvSpPr>
            <a:spLocks noChangeArrowheads="1"/>
          </p:cNvSpPr>
          <p:nvPr/>
        </p:nvSpPr>
        <p:spPr bwMode="auto">
          <a:xfrm>
            <a:off x="2065338"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391" name="Line 67"/>
          <p:cNvSpPr>
            <a:spLocks noChangeShapeType="1"/>
          </p:cNvSpPr>
          <p:nvPr/>
        </p:nvSpPr>
        <p:spPr bwMode="auto">
          <a:xfrm>
            <a:off x="990600" y="1608138"/>
            <a:ext cx="0" cy="1439862"/>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58392" name="Line 69"/>
          <p:cNvSpPr>
            <a:spLocks noChangeShapeType="1"/>
          </p:cNvSpPr>
          <p:nvPr/>
        </p:nvSpPr>
        <p:spPr bwMode="auto">
          <a:xfrm>
            <a:off x="228600" y="5715000"/>
            <a:ext cx="1439863" cy="0"/>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58393" name="テキスト ボックス 20"/>
          <p:cNvSpPr txBox="1">
            <a:spLocks noChangeArrowheads="1"/>
          </p:cNvSpPr>
          <p:nvPr/>
        </p:nvSpPr>
        <p:spPr bwMode="auto">
          <a:xfrm>
            <a:off x="304800" y="579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2400">
                <a:solidFill>
                  <a:srgbClr val="FF0000"/>
                </a:solidFill>
                <a:latin typeface="Century Gothic" panose="020B0502020202020204" pitchFamily="34" charset="0"/>
              </a:rPr>
              <a:t>x-axis</a:t>
            </a:r>
            <a:endParaRPr lang="ja-JP" altLang="en-US" sz="2400">
              <a:solidFill>
                <a:srgbClr val="FF0000"/>
              </a:solidFill>
              <a:latin typeface="Century Gothic" panose="020B0502020202020204" pitchFamily="34" charset="0"/>
            </a:endParaRPr>
          </a:p>
        </p:txBody>
      </p:sp>
      <p:sp>
        <p:nvSpPr>
          <p:cNvPr id="58394" name="テキスト ボックス 20"/>
          <p:cNvSpPr txBox="1">
            <a:spLocks noChangeArrowheads="1"/>
          </p:cNvSpPr>
          <p:nvPr/>
        </p:nvSpPr>
        <p:spPr bwMode="auto">
          <a:xfrm>
            <a:off x="228600" y="1143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z-axis</a:t>
            </a:r>
            <a:endParaRPr lang="ja-JP" altLang="en-US" sz="2400">
              <a:solidFill>
                <a:srgbClr val="FF0000"/>
              </a:solidFill>
              <a:latin typeface="Century Gothic" panose="020B0502020202020204" pitchFamily="34" charset="0"/>
            </a:endParaRPr>
          </a:p>
        </p:txBody>
      </p:sp>
      <p:cxnSp>
        <p:nvCxnSpPr>
          <p:cNvPr id="74817" name="直線コネクタ 74816"/>
          <p:cNvCxnSpPr/>
          <p:nvPr/>
        </p:nvCxnSpPr>
        <p:spPr>
          <a:xfrm>
            <a:off x="1343025" y="176847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343025" y="249237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343025" y="3213100"/>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343025" y="393382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343025" y="4652963"/>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343025" y="5373688"/>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331913"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05105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771775"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49250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211638"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932363"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65150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372225"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709295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812088"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円/楕円 96"/>
          <p:cNvSpPr/>
          <p:nvPr/>
        </p:nvSpPr>
        <p:spPr>
          <a:xfrm>
            <a:off x="2849563" y="5572125"/>
            <a:ext cx="285750" cy="285750"/>
          </a:xfrm>
          <a:prstGeom prst="ellipse">
            <a:avLst/>
          </a:prstGeom>
          <a:gradFill flip="none" rotWithShape="1">
            <a:gsLst>
              <a:gs pos="0">
                <a:srgbClr val="FFF200"/>
              </a:gs>
              <a:gs pos="45000">
                <a:srgbClr val="FF7A00"/>
              </a:gs>
              <a:gs pos="70000">
                <a:srgbClr val="FF0300"/>
              </a:gs>
              <a:gs pos="100000">
                <a:srgbClr val="4D080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FFFFFF"/>
              </a:solidFill>
            </a:endParaRPr>
          </a:p>
        </p:txBody>
      </p:sp>
      <p:sp>
        <p:nvSpPr>
          <p:cNvPr id="46" name="Rectangle 2"/>
          <p:cNvSpPr txBox="1">
            <a:spLocks noChangeArrowheads="1"/>
          </p:cNvSpPr>
          <p:nvPr/>
        </p:nvSpPr>
        <p:spPr bwMode="auto">
          <a:xfrm>
            <a:off x="2074863" y="34925"/>
            <a:ext cx="4789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algn="l" eaLnBrk="1" hangingPunct="1">
              <a:defRPr/>
            </a:pPr>
            <a:r>
              <a:rPr lang="en-US" altLang="ja-JP" sz="3200" kern="0" dirty="0">
                <a:latin typeface="Century Gothic" panose="020B0502020202020204" pitchFamily="34" charset="0"/>
              </a:rPr>
              <a:t>[T-Track]</a:t>
            </a:r>
            <a:r>
              <a:rPr lang="ja-JP" altLang="en-US" sz="3200" kern="0" dirty="0">
                <a:latin typeface="Century Gothic" panose="020B0502020202020204" pitchFamily="34" charset="0"/>
              </a:rPr>
              <a:t>の計算方法は</a:t>
            </a:r>
            <a:r>
              <a:rPr lang="en-US" altLang="ja-JP" sz="3200" kern="0" dirty="0">
                <a:latin typeface="Century Gothic" panose="020B0502020202020204" pitchFamily="34" charset="0"/>
              </a:rPr>
              <a:t>…</a:t>
            </a:r>
            <a:endParaRPr lang="ja-JP" altLang="en-US" sz="3200" kern="0" dirty="0">
              <a:latin typeface="Century Gothic" panose="020B0502020202020204" pitchFamily="34" charset="0"/>
            </a:endParaRPr>
          </a:p>
        </p:txBody>
      </p:sp>
      <p:sp>
        <p:nvSpPr>
          <p:cNvPr id="45"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Tally for calculating physical quantities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3.33333E-6 L 0.10972 -0.62731 " pathEditMode="relative" rAng="0" ptsTypes="AA">
                                      <p:cBhvr>
                                        <p:cTn id="6" dur="2000" fill="hold"/>
                                        <p:tgtEl>
                                          <p:spTgt spid="97"/>
                                        </p:tgtEl>
                                        <p:attrNameLst>
                                          <p:attrName>ppt_x</p:attrName>
                                          <p:attrName>ppt_y</p:attrName>
                                        </p:attrNameLst>
                                      </p:cBhvr>
                                      <p:rCtr x="5486" y="-31366"/>
                                    </p:animMotion>
                                  </p:childTnLst>
                                </p:cTn>
                              </p:par>
                            </p:childTnLst>
                          </p:cTn>
                        </p:par>
                        <p:par>
                          <p:cTn id="7" fill="hold" nodeType="afterGroup">
                            <p:stCondLst>
                              <p:cond delay="2000"/>
                            </p:stCondLst>
                            <p:childTnLst>
                              <p:par>
                                <p:cTn id="8" presetID="1" presetClass="entr" presetSubtype="0" fill="hold" grpId="0" nodeType="afterEffect">
                                  <p:stCondLst>
                                    <p:cond delay="5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nodeType="afterGroup">
                            <p:stCondLst>
                              <p:cond delay="2500"/>
                            </p:stCondLst>
                            <p:childTnLst>
                              <p:par>
                                <p:cTn id="11" presetID="1" presetClass="entr" presetSubtype="0" fill="hold" grpId="0" nodeType="afterEffect">
                                  <p:stCondLst>
                                    <p:cond delay="30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nodeType="afterGroup">
                            <p:stCondLst>
                              <p:cond delay="2800"/>
                            </p:stCondLst>
                            <p:childTnLst>
                              <p:par>
                                <p:cTn id="14" presetID="1" presetClass="entr" presetSubtype="0" fill="hold" grpId="0" nodeType="afterEffect">
                                  <p:stCondLst>
                                    <p:cond delay="200"/>
                                  </p:stCondLst>
                                  <p:childTnLst>
                                    <p:set>
                                      <p:cBhvr>
                                        <p:cTn id="15" dur="1" fill="hold">
                                          <p:stCondLst>
                                            <p:cond delay="0"/>
                                          </p:stCondLst>
                                        </p:cTn>
                                        <p:tgtEl>
                                          <p:spTgt spid="49"/>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10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nodeType="afterGroup">
                            <p:stCondLst>
                              <p:cond delay="3100"/>
                            </p:stCondLst>
                            <p:childTnLst>
                              <p:par>
                                <p:cTn id="20" presetID="1" presetClass="entr" presetSubtype="0" fill="hold" grpId="0" nodeType="afterEffect">
                                  <p:stCondLst>
                                    <p:cond delay="100"/>
                                  </p:stCondLst>
                                  <p:childTnLst>
                                    <p:set>
                                      <p:cBhvr>
                                        <p:cTn id="21" dur="1" fill="hold">
                                          <p:stCondLst>
                                            <p:cond delay="0"/>
                                          </p:stCondLst>
                                        </p:cTn>
                                        <p:tgtEl>
                                          <p:spTgt spid="42"/>
                                        </p:tgtEl>
                                        <p:attrNameLst>
                                          <p:attrName>style.visibility</p:attrName>
                                        </p:attrNameLst>
                                      </p:cBhvr>
                                      <p:to>
                                        <p:strVal val="visible"/>
                                      </p:to>
                                    </p:set>
                                  </p:childTnLst>
                                </p:cTn>
                              </p:par>
                            </p:childTnLst>
                          </p:cTn>
                        </p:par>
                        <p:par>
                          <p:cTn id="22" fill="hold" nodeType="afterGroup">
                            <p:stCondLst>
                              <p:cond delay="3200"/>
                            </p:stCondLst>
                            <p:childTnLst>
                              <p:par>
                                <p:cTn id="23" presetID="1" presetClass="entr" presetSubtype="0" fill="hold" grpId="0" nodeType="afterEffect">
                                  <p:stCondLst>
                                    <p:cond delay="10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1" grpId="0" animBg="1"/>
      <p:bldP spid="49" grpId="0" animBg="1"/>
      <p:bldP spid="40" grpId="0" animBg="1"/>
      <p:bldP spid="39" grpId="0" animBg="1"/>
      <p:bldP spid="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正方形/長方形 30"/>
          <p:cNvSpPr>
            <a:spLocks noChangeArrowheads="1"/>
          </p:cNvSpPr>
          <p:nvPr/>
        </p:nvSpPr>
        <p:spPr bwMode="auto">
          <a:xfrm>
            <a:off x="4232275" y="2492375"/>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5" name="正方形/長方形 30"/>
          <p:cNvSpPr>
            <a:spLocks noChangeArrowheads="1"/>
          </p:cNvSpPr>
          <p:nvPr/>
        </p:nvSpPr>
        <p:spPr bwMode="auto">
          <a:xfrm>
            <a:off x="4222750" y="2503488"/>
            <a:ext cx="712788" cy="712787"/>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396" name="正方形/長方形 30"/>
          <p:cNvSpPr>
            <a:spLocks noChangeArrowheads="1"/>
          </p:cNvSpPr>
          <p:nvPr/>
        </p:nvSpPr>
        <p:spPr bwMode="auto">
          <a:xfrm>
            <a:off x="2782888" y="3213100"/>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397" name="正方形/長方形 30"/>
          <p:cNvSpPr>
            <a:spLocks noChangeArrowheads="1"/>
          </p:cNvSpPr>
          <p:nvPr/>
        </p:nvSpPr>
        <p:spPr bwMode="auto">
          <a:xfrm>
            <a:off x="2782888" y="3938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398" name="正方形/長方形 30"/>
          <p:cNvSpPr>
            <a:spLocks noChangeArrowheads="1"/>
          </p:cNvSpPr>
          <p:nvPr/>
        </p:nvSpPr>
        <p:spPr bwMode="auto">
          <a:xfrm>
            <a:off x="2790825" y="465296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399" name="正方形/長方形 30"/>
          <p:cNvSpPr>
            <a:spLocks noChangeArrowheads="1"/>
          </p:cNvSpPr>
          <p:nvPr/>
        </p:nvSpPr>
        <p:spPr bwMode="auto">
          <a:xfrm>
            <a:off x="3498850" y="322421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00" name="正方形/長方形 30"/>
          <p:cNvSpPr>
            <a:spLocks noChangeArrowheads="1"/>
          </p:cNvSpPr>
          <p:nvPr/>
        </p:nvSpPr>
        <p:spPr bwMode="auto">
          <a:xfrm>
            <a:off x="2058988" y="3213100"/>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01" name="正方形/長方形 30"/>
          <p:cNvSpPr>
            <a:spLocks noChangeArrowheads="1"/>
          </p:cNvSpPr>
          <p:nvPr/>
        </p:nvSpPr>
        <p:spPr bwMode="auto">
          <a:xfrm>
            <a:off x="2779713"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02" name="正方形/長方形 30"/>
          <p:cNvSpPr>
            <a:spLocks noChangeArrowheads="1"/>
          </p:cNvSpPr>
          <p:nvPr/>
        </p:nvSpPr>
        <p:spPr bwMode="auto">
          <a:xfrm>
            <a:off x="3495675" y="2492375"/>
            <a:ext cx="712788" cy="712788"/>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03" name="正方形/長方形 30"/>
          <p:cNvSpPr>
            <a:spLocks noChangeArrowheads="1"/>
          </p:cNvSpPr>
          <p:nvPr/>
        </p:nvSpPr>
        <p:spPr bwMode="auto">
          <a:xfrm>
            <a:off x="4932363"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04" name="正方形/長方形 30"/>
          <p:cNvSpPr>
            <a:spLocks noChangeArrowheads="1"/>
          </p:cNvSpPr>
          <p:nvPr/>
        </p:nvSpPr>
        <p:spPr bwMode="auto">
          <a:xfrm>
            <a:off x="2065338"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1" name="正方形/長方形 30"/>
          <p:cNvSpPr>
            <a:spLocks noChangeArrowheads="1"/>
          </p:cNvSpPr>
          <p:nvPr/>
        </p:nvSpPr>
        <p:spPr bwMode="auto">
          <a:xfrm>
            <a:off x="2781300" y="2495550"/>
            <a:ext cx="712788" cy="712788"/>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2" name="正方形/長方形 30"/>
          <p:cNvSpPr>
            <a:spLocks noChangeArrowheads="1"/>
          </p:cNvSpPr>
          <p:nvPr/>
        </p:nvSpPr>
        <p:spPr bwMode="auto">
          <a:xfrm>
            <a:off x="3509963" y="2500313"/>
            <a:ext cx="712787" cy="712787"/>
          </a:xfrm>
          <a:prstGeom prst="rect">
            <a:avLst/>
          </a:prstGeom>
          <a:solidFill>
            <a:srgbClr val="FF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3" name="正方形/長方形 30"/>
          <p:cNvSpPr>
            <a:spLocks noChangeArrowheads="1"/>
          </p:cNvSpPr>
          <p:nvPr/>
        </p:nvSpPr>
        <p:spPr bwMode="auto">
          <a:xfrm>
            <a:off x="4235450" y="3216275"/>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4" name="正方形/長方形 30"/>
          <p:cNvSpPr>
            <a:spLocks noChangeArrowheads="1"/>
          </p:cNvSpPr>
          <p:nvPr/>
        </p:nvSpPr>
        <p:spPr bwMode="auto">
          <a:xfrm>
            <a:off x="4941888" y="3221038"/>
            <a:ext cx="714375"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5" name="正方形/長方形 30"/>
          <p:cNvSpPr>
            <a:spLocks noChangeArrowheads="1"/>
          </p:cNvSpPr>
          <p:nvPr/>
        </p:nvSpPr>
        <p:spPr bwMode="auto">
          <a:xfrm>
            <a:off x="4941888" y="3938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6" name="正方形/長方形 30"/>
          <p:cNvSpPr>
            <a:spLocks noChangeArrowheads="1"/>
          </p:cNvSpPr>
          <p:nvPr/>
        </p:nvSpPr>
        <p:spPr bwMode="auto">
          <a:xfrm>
            <a:off x="5670550" y="3949700"/>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7" name="正方形/長方形 30"/>
          <p:cNvSpPr>
            <a:spLocks noChangeArrowheads="1"/>
          </p:cNvSpPr>
          <p:nvPr/>
        </p:nvSpPr>
        <p:spPr bwMode="auto">
          <a:xfrm>
            <a:off x="5670550" y="4660900"/>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8" name="正方形/長方形 30"/>
          <p:cNvSpPr>
            <a:spLocks noChangeArrowheads="1"/>
          </p:cNvSpPr>
          <p:nvPr/>
        </p:nvSpPr>
        <p:spPr bwMode="auto">
          <a:xfrm>
            <a:off x="6381750" y="467201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9" name="正方形/長方形 30"/>
          <p:cNvSpPr>
            <a:spLocks noChangeArrowheads="1"/>
          </p:cNvSpPr>
          <p:nvPr/>
        </p:nvSpPr>
        <p:spPr bwMode="auto">
          <a:xfrm>
            <a:off x="2062163" y="2500313"/>
            <a:ext cx="712787" cy="712787"/>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39" name="正方形/長方形 30"/>
          <p:cNvSpPr>
            <a:spLocks noChangeArrowheads="1"/>
          </p:cNvSpPr>
          <p:nvPr/>
        </p:nvSpPr>
        <p:spPr bwMode="auto">
          <a:xfrm>
            <a:off x="1341438" y="1779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40" name="正方形/長方形 30"/>
          <p:cNvSpPr>
            <a:spLocks noChangeArrowheads="1"/>
          </p:cNvSpPr>
          <p:nvPr/>
        </p:nvSpPr>
        <p:spPr bwMode="auto">
          <a:xfrm>
            <a:off x="2062163" y="1779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16" name="正方形/長方形 30"/>
          <p:cNvSpPr>
            <a:spLocks noChangeArrowheads="1"/>
          </p:cNvSpPr>
          <p:nvPr/>
        </p:nvSpPr>
        <p:spPr bwMode="auto">
          <a:xfrm>
            <a:off x="3513138" y="177323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17" name="正方形/長方形 30"/>
          <p:cNvSpPr>
            <a:spLocks noChangeArrowheads="1"/>
          </p:cNvSpPr>
          <p:nvPr/>
        </p:nvSpPr>
        <p:spPr bwMode="auto">
          <a:xfrm>
            <a:off x="1344613" y="3216275"/>
            <a:ext cx="712787" cy="714375"/>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18" name="正方形/長方形 30"/>
          <p:cNvSpPr>
            <a:spLocks noChangeArrowheads="1"/>
          </p:cNvSpPr>
          <p:nvPr/>
        </p:nvSpPr>
        <p:spPr bwMode="auto">
          <a:xfrm>
            <a:off x="4945063"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19" name="正方形/長方形 30"/>
          <p:cNvSpPr>
            <a:spLocks noChangeArrowheads="1"/>
          </p:cNvSpPr>
          <p:nvPr/>
        </p:nvSpPr>
        <p:spPr bwMode="auto">
          <a:xfrm>
            <a:off x="5665788"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20" name="正方形/長方形 30"/>
          <p:cNvSpPr>
            <a:spLocks noChangeArrowheads="1"/>
          </p:cNvSpPr>
          <p:nvPr/>
        </p:nvSpPr>
        <p:spPr bwMode="auto">
          <a:xfrm>
            <a:off x="6386513"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21" name="正方形/長方形 30"/>
          <p:cNvSpPr>
            <a:spLocks noChangeArrowheads="1"/>
          </p:cNvSpPr>
          <p:nvPr/>
        </p:nvSpPr>
        <p:spPr bwMode="auto">
          <a:xfrm>
            <a:off x="7105650" y="177641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426" name="Line 67"/>
          <p:cNvSpPr>
            <a:spLocks noChangeShapeType="1"/>
          </p:cNvSpPr>
          <p:nvPr/>
        </p:nvSpPr>
        <p:spPr bwMode="auto">
          <a:xfrm>
            <a:off x="990600" y="1608138"/>
            <a:ext cx="0" cy="1439862"/>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59427" name="Line 69"/>
          <p:cNvSpPr>
            <a:spLocks noChangeShapeType="1"/>
          </p:cNvSpPr>
          <p:nvPr/>
        </p:nvSpPr>
        <p:spPr bwMode="auto">
          <a:xfrm>
            <a:off x="228600" y="5715000"/>
            <a:ext cx="1439863" cy="0"/>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59428" name="テキスト ボックス 20"/>
          <p:cNvSpPr txBox="1">
            <a:spLocks noChangeArrowheads="1"/>
          </p:cNvSpPr>
          <p:nvPr/>
        </p:nvSpPr>
        <p:spPr bwMode="auto">
          <a:xfrm>
            <a:off x="304800" y="579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2400">
                <a:solidFill>
                  <a:srgbClr val="FF0000"/>
                </a:solidFill>
                <a:latin typeface="Century Gothic" panose="020B0502020202020204" pitchFamily="34" charset="0"/>
              </a:rPr>
              <a:t>x-axis</a:t>
            </a:r>
            <a:endParaRPr lang="ja-JP" altLang="en-US" sz="2400">
              <a:solidFill>
                <a:srgbClr val="FF0000"/>
              </a:solidFill>
              <a:latin typeface="Century Gothic" panose="020B0502020202020204" pitchFamily="34" charset="0"/>
            </a:endParaRPr>
          </a:p>
        </p:txBody>
      </p:sp>
      <p:sp>
        <p:nvSpPr>
          <p:cNvPr id="59429" name="テキスト ボックス 20"/>
          <p:cNvSpPr txBox="1">
            <a:spLocks noChangeArrowheads="1"/>
          </p:cNvSpPr>
          <p:nvPr/>
        </p:nvSpPr>
        <p:spPr bwMode="auto">
          <a:xfrm>
            <a:off x="228600" y="1143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z-axis</a:t>
            </a:r>
            <a:endParaRPr lang="ja-JP" altLang="en-US" sz="2400">
              <a:solidFill>
                <a:srgbClr val="FF0000"/>
              </a:solidFill>
              <a:latin typeface="Century Gothic" panose="020B0502020202020204" pitchFamily="34" charset="0"/>
            </a:endParaRPr>
          </a:p>
        </p:txBody>
      </p:sp>
      <p:cxnSp>
        <p:nvCxnSpPr>
          <p:cNvPr id="74817" name="直線コネクタ 74816"/>
          <p:cNvCxnSpPr/>
          <p:nvPr/>
        </p:nvCxnSpPr>
        <p:spPr>
          <a:xfrm>
            <a:off x="1343025" y="176847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343025" y="249237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343025" y="3213100"/>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343025" y="393382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343025" y="4652963"/>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343025" y="5373688"/>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331913"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05105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771775"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49250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211638"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932363"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65150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372225"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709295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812088"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円/楕円 96"/>
          <p:cNvSpPr/>
          <p:nvPr/>
        </p:nvSpPr>
        <p:spPr>
          <a:xfrm>
            <a:off x="573088" y="1989138"/>
            <a:ext cx="285750" cy="285750"/>
          </a:xfrm>
          <a:prstGeom prst="ellipse">
            <a:avLst/>
          </a:prstGeom>
          <a:gradFill flip="none" rotWithShape="1">
            <a:gsLst>
              <a:gs pos="0">
                <a:srgbClr val="FFF200"/>
              </a:gs>
              <a:gs pos="45000">
                <a:srgbClr val="FF7A00"/>
              </a:gs>
              <a:gs pos="70000">
                <a:srgbClr val="FF0300"/>
              </a:gs>
              <a:gs pos="100000">
                <a:srgbClr val="4D080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FFFFFF"/>
              </a:solidFill>
            </a:endParaRPr>
          </a:p>
        </p:txBody>
      </p:sp>
      <p:sp>
        <p:nvSpPr>
          <p:cNvPr id="57" name="Rectangle 2"/>
          <p:cNvSpPr txBox="1">
            <a:spLocks noChangeArrowheads="1"/>
          </p:cNvSpPr>
          <p:nvPr/>
        </p:nvSpPr>
        <p:spPr bwMode="auto">
          <a:xfrm>
            <a:off x="2074863" y="34925"/>
            <a:ext cx="4789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algn="l" eaLnBrk="1" hangingPunct="1">
              <a:defRPr/>
            </a:pPr>
            <a:r>
              <a:rPr lang="en-US" altLang="ja-JP" sz="3200" kern="0" dirty="0">
                <a:latin typeface="Century Gothic" panose="020B0502020202020204" pitchFamily="34" charset="0"/>
              </a:rPr>
              <a:t>[T-Track]</a:t>
            </a:r>
            <a:r>
              <a:rPr lang="ja-JP" altLang="en-US" sz="3200" kern="0" dirty="0">
                <a:latin typeface="Century Gothic" panose="020B0502020202020204" pitchFamily="34" charset="0"/>
              </a:rPr>
              <a:t>の計算方法は</a:t>
            </a:r>
            <a:r>
              <a:rPr lang="en-US" altLang="ja-JP" sz="3200" kern="0" dirty="0">
                <a:latin typeface="Century Gothic" panose="020B0502020202020204" pitchFamily="34" charset="0"/>
              </a:rPr>
              <a:t>…</a:t>
            </a:r>
            <a:endParaRPr lang="ja-JP" altLang="en-US" sz="3200" kern="0" dirty="0">
              <a:latin typeface="Century Gothic" panose="020B0502020202020204" pitchFamily="34" charset="0"/>
            </a:endParaRPr>
          </a:p>
        </p:txBody>
      </p:sp>
      <p:sp>
        <p:nvSpPr>
          <p:cNvPr id="56"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Tally for calculating physical quantities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40000" decel="60000" fill="hold" grpId="0" nodeType="clickEffect">
                                  <p:stCondLst>
                                    <p:cond delay="0"/>
                                  </p:stCondLst>
                                  <p:childTnLst>
                                    <p:animMotion origin="layout" path="M -0.00035 -0.00069 L 0.34618 0.10162 L 0.67864 0.51713 " pathEditMode="relative" ptsTypes="AAA">
                                      <p:cBhvr>
                                        <p:cTn id="6" dur="3000" fill="hold"/>
                                        <p:tgtEl>
                                          <p:spTgt spid="97"/>
                                        </p:tgtEl>
                                        <p:attrNameLst>
                                          <p:attrName>ppt_x</p:attrName>
                                          <p:attrName>ppt_y</p:attrName>
                                        </p:attrNameLst>
                                      </p:cBhvr>
                                    </p:animMotion>
                                  </p:childTnLst>
                                </p:cTn>
                              </p:par>
                            </p:childTnLst>
                          </p:cTn>
                        </p:par>
                        <p:par>
                          <p:cTn id="7" fill="hold" nodeType="afterGroup">
                            <p:stCondLst>
                              <p:cond delay="3000"/>
                            </p:stCondLst>
                            <p:childTnLst>
                              <p:par>
                                <p:cTn id="8" presetID="1" presetClass="entr" presetSubtype="0" fill="hold" grpId="0" nodeType="afterEffect">
                                  <p:stCondLst>
                                    <p:cond delay="2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nodeType="afterGroup">
                            <p:stCondLst>
                              <p:cond delay="3200"/>
                            </p:stCondLst>
                            <p:childTnLst>
                              <p:par>
                                <p:cTn id="11" presetID="1" presetClass="entr" presetSubtype="0" fill="hold" grpId="0" nodeType="afterEffect">
                                  <p:stCondLst>
                                    <p:cond delay="30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nodeType="afterGroup">
                            <p:stCondLst>
                              <p:cond delay="3500"/>
                            </p:stCondLst>
                            <p:childTnLst>
                              <p:par>
                                <p:cTn id="14" presetID="1" presetClass="entr" presetSubtype="0" fill="hold" grpId="0" nodeType="afterEffect">
                                  <p:stCondLst>
                                    <p:cond delay="200"/>
                                  </p:stCondLst>
                                  <p:childTnLst>
                                    <p:set>
                                      <p:cBhvr>
                                        <p:cTn id="15" dur="1" fill="hold">
                                          <p:stCondLst>
                                            <p:cond delay="0"/>
                                          </p:stCondLst>
                                        </p:cTn>
                                        <p:tgtEl>
                                          <p:spTgt spid="49"/>
                                        </p:tgtEl>
                                        <p:attrNameLst>
                                          <p:attrName>style.visibility</p:attrName>
                                        </p:attrNameLst>
                                      </p:cBhvr>
                                      <p:to>
                                        <p:strVal val="visible"/>
                                      </p:to>
                                    </p:set>
                                  </p:childTnLst>
                                </p:cTn>
                              </p:par>
                            </p:childTnLst>
                          </p:cTn>
                        </p:par>
                        <p:par>
                          <p:cTn id="16" fill="hold" nodeType="afterGroup">
                            <p:stCondLst>
                              <p:cond delay="3700"/>
                            </p:stCondLst>
                            <p:childTnLst>
                              <p:par>
                                <p:cTn id="17" presetID="1" presetClass="entr" presetSubtype="0" fill="hold" grpId="0" nodeType="afterEffect">
                                  <p:stCondLst>
                                    <p:cond delay="10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nodeType="afterGroup">
                            <p:stCondLst>
                              <p:cond delay="3800"/>
                            </p:stCondLst>
                            <p:childTnLst>
                              <p:par>
                                <p:cTn id="20" presetID="1" presetClass="entr" presetSubtype="0" fill="hold" grpId="0" nodeType="afterEffect">
                                  <p:stCondLst>
                                    <p:cond delay="100"/>
                                  </p:stCondLst>
                                  <p:childTnLst>
                                    <p:set>
                                      <p:cBhvr>
                                        <p:cTn id="21" dur="1" fill="hold">
                                          <p:stCondLst>
                                            <p:cond delay="0"/>
                                          </p:stCondLst>
                                        </p:cTn>
                                        <p:tgtEl>
                                          <p:spTgt spid="42"/>
                                        </p:tgtEl>
                                        <p:attrNameLst>
                                          <p:attrName>style.visibility</p:attrName>
                                        </p:attrNameLst>
                                      </p:cBhvr>
                                      <p:to>
                                        <p:strVal val="visible"/>
                                      </p:to>
                                    </p:set>
                                  </p:childTnLst>
                                </p:cTn>
                              </p:par>
                            </p:childTnLst>
                          </p:cTn>
                        </p:par>
                        <p:par>
                          <p:cTn id="22" fill="hold" nodeType="afterGroup">
                            <p:stCondLst>
                              <p:cond delay="3900"/>
                            </p:stCondLst>
                            <p:childTnLst>
                              <p:par>
                                <p:cTn id="23" presetID="1"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par>
                          <p:cTn id="25" fill="hold" nodeType="afterGroup">
                            <p:stCondLst>
                              <p:cond delay="3900"/>
                            </p:stCondLst>
                            <p:childTnLst>
                              <p:par>
                                <p:cTn id="26" presetID="1" presetClass="entr" presetSubtype="0" fill="hold" grpId="0" nodeType="afterEffect">
                                  <p:stCondLst>
                                    <p:cond delay="100"/>
                                  </p:stCondLst>
                                  <p:childTnLst>
                                    <p:set>
                                      <p:cBhvr>
                                        <p:cTn id="27" dur="1" fill="hold">
                                          <p:stCondLst>
                                            <p:cond delay="0"/>
                                          </p:stCondLst>
                                        </p:cTn>
                                        <p:tgtEl>
                                          <p:spTgt spid="43"/>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200"/>
                                  </p:stCondLst>
                                  <p:childTnLst>
                                    <p:set>
                                      <p:cBhvr>
                                        <p:cTn id="30" dur="1" fill="hold">
                                          <p:stCondLst>
                                            <p:cond delay="0"/>
                                          </p:stCondLst>
                                        </p:cTn>
                                        <p:tgtEl>
                                          <p:spTgt spid="44"/>
                                        </p:tgtEl>
                                        <p:attrNameLst>
                                          <p:attrName>style.visibility</p:attrName>
                                        </p:attrNameLst>
                                      </p:cBhvr>
                                      <p:to>
                                        <p:strVal val="visible"/>
                                      </p:to>
                                    </p:set>
                                  </p:childTnLst>
                                </p:cTn>
                              </p:par>
                            </p:childTnLst>
                          </p:cTn>
                        </p:par>
                        <p:par>
                          <p:cTn id="31" fill="hold" nodeType="afterGroup">
                            <p:stCondLst>
                              <p:cond delay="4200"/>
                            </p:stCondLst>
                            <p:childTnLst>
                              <p:par>
                                <p:cTn id="32" presetID="1" presetClass="entr" presetSubtype="0" fill="hold" grpId="0" nodeType="afterEffect">
                                  <p:stCondLst>
                                    <p:cond delay="100"/>
                                  </p:stCondLst>
                                  <p:childTnLst>
                                    <p:set>
                                      <p:cBhvr>
                                        <p:cTn id="33" dur="1" fill="hold">
                                          <p:stCondLst>
                                            <p:cond delay="0"/>
                                          </p:stCondLst>
                                        </p:cTn>
                                        <p:tgtEl>
                                          <p:spTgt spid="45"/>
                                        </p:tgtEl>
                                        <p:attrNameLst>
                                          <p:attrName>style.visibility</p:attrName>
                                        </p:attrNameLst>
                                      </p:cBhvr>
                                      <p:to>
                                        <p:strVal val="visible"/>
                                      </p:to>
                                    </p:set>
                                  </p:childTnLst>
                                </p:cTn>
                              </p:par>
                            </p:childTnLst>
                          </p:cTn>
                        </p:par>
                        <p:par>
                          <p:cTn id="34" fill="hold" nodeType="afterGroup">
                            <p:stCondLst>
                              <p:cond delay="4300"/>
                            </p:stCondLst>
                            <p:childTnLst>
                              <p:par>
                                <p:cTn id="35" presetID="1" presetClass="entr" presetSubtype="0" fill="hold" grpId="0" nodeType="afterEffect">
                                  <p:stCondLst>
                                    <p:cond delay="20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300"/>
                                  </p:stCondLst>
                                  <p:childTnLst>
                                    <p:set>
                                      <p:cBhvr>
                                        <p:cTn id="38" dur="1" fill="hold">
                                          <p:stCondLst>
                                            <p:cond delay="0"/>
                                          </p:stCondLst>
                                        </p:cTn>
                                        <p:tgtEl>
                                          <p:spTgt spid="47"/>
                                        </p:tgtEl>
                                        <p:attrNameLst>
                                          <p:attrName>style.visibility</p:attrName>
                                        </p:attrNameLst>
                                      </p:cBhvr>
                                      <p:to>
                                        <p:strVal val="visible"/>
                                      </p:to>
                                    </p:set>
                                  </p:childTnLst>
                                </p:cTn>
                              </p:par>
                            </p:childTnLst>
                          </p:cTn>
                        </p:par>
                        <p:par>
                          <p:cTn id="39" fill="hold" nodeType="afterGroup">
                            <p:stCondLst>
                              <p:cond delay="4600"/>
                            </p:stCondLst>
                            <p:childTnLst>
                              <p:par>
                                <p:cTn id="40" presetID="1" presetClass="entr" presetSubtype="0" fill="hold" grpId="0" nodeType="afterEffect">
                                  <p:stCondLst>
                                    <p:cond delay="400"/>
                                  </p:stCondLst>
                                  <p:childTnLst>
                                    <p:set>
                                      <p:cBhvr>
                                        <p:cTn id="4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1" grpId="0" animBg="1"/>
      <p:bldP spid="42" grpId="0" animBg="1"/>
      <p:bldP spid="43" grpId="0" animBg="1"/>
      <p:bldP spid="44" grpId="0" animBg="1"/>
      <p:bldP spid="45" grpId="0" animBg="1"/>
      <p:bldP spid="46" grpId="0" animBg="1"/>
      <p:bldP spid="47" grpId="0" animBg="1"/>
      <p:bldP spid="48" grpId="0" animBg="1"/>
      <p:bldP spid="49" grpId="0" animBg="1"/>
      <p:bldP spid="39" grpId="0" animBg="1"/>
      <p:bldP spid="40" grpId="0" animBg="1"/>
      <p:bldP spid="9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正方形/長方形 30"/>
          <p:cNvSpPr>
            <a:spLocks noChangeArrowheads="1"/>
          </p:cNvSpPr>
          <p:nvPr/>
        </p:nvSpPr>
        <p:spPr bwMode="auto">
          <a:xfrm>
            <a:off x="2782888" y="3213100"/>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19" name="正方形/長方形 30"/>
          <p:cNvSpPr>
            <a:spLocks noChangeArrowheads="1"/>
          </p:cNvSpPr>
          <p:nvPr/>
        </p:nvSpPr>
        <p:spPr bwMode="auto">
          <a:xfrm>
            <a:off x="2782888" y="3938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20" name="正方形/長方形 30"/>
          <p:cNvSpPr>
            <a:spLocks noChangeArrowheads="1"/>
          </p:cNvSpPr>
          <p:nvPr/>
        </p:nvSpPr>
        <p:spPr bwMode="auto">
          <a:xfrm>
            <a:off x="2790825" y="465296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21" name="正方形/長方形 30"/>
          <p:cNvSpPr>
            <a:spLocks noChangeArrowheads="1"/>
          </p:cNvSpPr>
          <p:nvPr/>
        </p:nvSpPr>
        <p:spPr bwMode="auto">
          <a:xfrm>
            <a:off x="3498850" y="322421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22" name="正方形/長方形 30"/>
          <p:cNvSpPr>
            <a:spLocks noChangeArrowheads="1"/>
          </p:cNvSpPr>
          <p:nvPr/>
        </p:nvSpPr>
        <p:spPr bwMode="auto">
          <a:xfrm>
            <a:off x="2058988" y="3213100"/>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23" name="正方形/長方形 30"/>
          <p:cNvSpPr>
            <a:spLocks noChangeArrowheads="1"/>
          </p:cNvSpPr>
          <p:nvPr/>
        </p:nvSpPr>
        <p:spPr bwMode="auto">
          <a:xfrm>
            <a:off x="4235450" y="3216275"/>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24" name="正方形/長方形 30"/>
          <p:cNvSpPr>
            <a:spLocks noChangeArrowheads="1"/>
          </p:cNvSpPr>
          <p:nvPr/>
        </p:nvSpPr>
        <p:spPr bwMode="auto">
          <a:xfrm>
            <a:off x="4941888" y="3221038"/>
            <a:ext cx="714375"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25" name="正方形/長方形 30"/>
          <p:cNvSpPr>
            <a:spLocks noChangeArrowheads="1"/>
          </p:cNvSpPr>
          <p:nvPr/>
        </p:nvSpPr>
        <p:spPr bwMode="auto">
          <a:xfrm>
            <a:off x="4941888" y="3938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26" name="正方形/長方形 30"/>
          <p:cNvSpPr>
            <a:spLocks noChangeArrowheads="1"/>
          </p:cNvSpPr>
          <p:nvPr/>
        </p:nvSpPr>
        <p:spPr bwMode="auto">
          <a:xfrm>
            <a:off x="5670550" y="3949700"/>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27" name="正方形/長方形 30"/>
          <p:cNvSpPr>
            <a:spLocks noChangeArrowheads="1"/>
          </p:cNvSpPr>
          <p:nvPr/>
        </p:nvSpPr>
        <p:spPr bwMode="auto">
          <a:xfrm>
            <a:off x="5670550" y="4660900"/>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28" name="正方形/長方形 30"/>
          <p:cNvSpPr>
            <a:spLocks noChangeArrowheads="1"/>
          </p:cNvSpPr>
          <p:nvPr/>
        </p:nvSpPr>
        <p:spPr bwMode="auto">
          <a:xfrm>
            <a:off x="6381750" y="467201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29" name="正方形/長方形 30"/>
          <p:cNvSpPr>
            <a:spLocks noChangeArrowheads="1"/>
          </p:cNvSpPr>
          <p:nvPr/>
        </p:nvSpPr>
        <p:spPr bwMode="auto">
          <a:xfrm>
            <a:off x="1344613" y="3216275"/>
            <a:ext cx="712787" cy="714375"/>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6" name="正方形/長方形 30"/>
          <p:cNvSpPr>
            <a:spLocks noChangeArrowheads="1"/>
          </p:cNvSpPr>
          <p:nvPr/>
        </p:nvSpPr>
        <p:spPr bwMode="auto">
          <a:xfrm>
            <a:off x="4941888" y="4651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7" name="正方形/長方形 30"/>
          <p:cNvSpPr>
            <a:spLocks noChangeArrowheads="1"/>
          </p:cNvSpPr>
          <p:nvPr/>
        </p:nvSpPr>
        <p:spPr bwMode="auto">
          <a:xfrm>
            <a:off x="3502025" y="4662488"/>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8" name="正方形/長方形 30"/>
          <p:cNvSpPr>
            <a:spLocks noChangeArrowheads="1"/>
          </p:cNvSpPr>
          <p:nvPr/>
        </p:nvSpPr>
        <p:spPr bwMode="auto">
          <a:xfrm>
            <a:off x="4221163" y="46624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59" name="正方形/長方形 30"/>
          <p:cNvSpPr>
            <a:spLocks noChangeArrowheads="1"/>
          </p:cNvSpPr>
          <p:nvPr/>
        </p:nvSpPr>
        <p:spPr bwMode="auto">
          <a:xfrm>
            <a:off x="4945063" y="3949700"/>
            <a:ext cx="712787" cy="712788"/>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 name="正方形/長方形 30"/>
          <p:cNvSpPr>
            <a:spLocks noChangeArrowheads="1"/>
          </p:cNvSpPr>
          <p:nvPr/>
        </p:nvSpPr>
        <p:spPr bwMode="auto">
          <a:xfrm>
            <a:off x="5662613" y="3949700"/>
            <a:ext cx="712787" cy="712788"/>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 name="正方形/長方形 30"/>
          <p:cNvSpPr>
            <a:spLocks noChangeArrowheads="1"/>
          </p:cNvSpPr>
          <p:nvPr/>
        </p:nvSpPr>
        <p:spPr bwMode="auto">
          <a:xfrm>
            <a:off x="5664200" y="3227388"/>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4" name="正方形/長方形 30"/>
          <p:cNvSpPr>
            <a:spLocks noChangeArrowheads="1"/>
          </p:cNvSpPr>
          <p:nvPr/>
        </p:nvSpPr>
        <p:spPr bwMode="auto">
          <a:xfrm>
            <a:off x="6392863" y="3216275"/>
            <a:ext cx="712787" cy="714375"/>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5" name="正方形/長方形 30"/>
          <p:cNvSpPr>
            <a:spLocks noChangeArrowheads="1"/>
          </p:cNvSpPr>
          <p:nvPr/>
        </p:nvSpPr>
        <p:spPr bwMode="auto">
          <a:xfrm>
            <a:off x="2784475" y="4656138"/>
            <a:ext cx="712788" cy="712787"/>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6" name="正方形/長方形 30"/>
          <p:cNvSpPr>
            <a:spLocks noChangeArrowheads="1"/>
          </p:cNvSpPr>
          <p:nvPr/>
        </p:nvSpPr>
        <p:spPr bwMode="auto">
          <a:xfrm>
            <a:off x="1336675" y="4662488"/>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7" name="正方形/長方形 30"/>
          <p:cNvSpPr>
            <a:spLocks noChangeArrowheads="1"/>
          </p:cNvSpPr>
          <p:nvPr/>
        </p:nvSpPr>
        <p:spPr bwMode="auto">
          <a:xfrm>
            <a:off x="2062163" y="46624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40" name="正方形/長方形 30"/>
          <p:cNvSpPr>
            <a:spLocks noChangeArrowheads="1"/>
          </p:cNvSpPr>
          <p:nvPr/>
        </p:nvSpPr>
        <p:spPr bwMode="auto">
          <a:xfrm>
            <a:off x="4232275" y="2492375"/>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41" name="正方形/長方形 30"/>
          <p:cNvSpPr>
            <a:spLocks noChangeArrowheads="1"/>
          </p:cNvSpPr>
          <p:nvPr/>
        </p:nvSpPr>
        <p:spPr bwMode="auto">
          <a:xfrm>
            <a:off x="4222750" y="2503488"/>
            <a:ext cx="712788" cy="712787"/>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42" name="正方形/長方形 30"/>
          <p:cNvSpPr>
            <a:spLocks noChangeArrowheads="1"/>
          </p:cNvSpPr>
          <p:nvPr/>
        </p:nvSpPr>
        <p:spPr bwMode="auto">
          <a:xfrm>
            <a:off x="2779713"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43" name="正方形/長方形 30"/>
          <p:cNvSpPr>
            <a:spLocks noChangeArrowheads="1"/>
          </p:cNvSpPr>
          <p:nvPr/>
        </p:nvSpPr>
        <p:spPr bwMode="auto">
          <a:xfrm>
            <a:off x="3495675" y="2492375"/>
            <a:ext cx="712788" cy="712788"/>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44" name="正方形/長方形 30"/>
          <p:cNvSpPr>
            <a:spLocks noChangeArrowheads="1"/>
          </p:cNvSpPr>
          <p:nvPr/>
        </p:nvSpPr>
        <p:spPr bwMode="auto">
          <a:xfrm>
            <a:off x="4932363"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45" name="正方形/長方形 30"/>
          <p:cNvSpPr>
            <a:spLocks noChangeArrowheads="1"/>
          </p:cNvSpPr>
          <p:nvPr/>
        </p:nvSpPr>
        <p:spPr bwMode="auto">
          <a:xfrm>
            <a:off x="2065338"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46" name="正方形/長方形 30"/>
          <p:cNvSpPr>
            <a:spLocks noChangeArrowheads="1"/>
          </p:cNvSpPr>
          <p:nvPr/>
        </p:nvSpPr>
        <p:spPr bwMode="auto">
          <a:xfrm>
            <a:off x="2781300" y="2495550"/>
            <a:ext cx="712788" cy="712788"/>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47" name="正方形/長方形 30"/>
          <p:cNvSpPr>
            <a:spLocks noChangeArrowheads="1"/>
          </p:cNvSpPr>
          <p:nvPr/>
        </p:nvSpPr>
        <p:spPr bwMode="auto">
          <a:xfrm>
            <a:off x="3509963" y="2500313"/>
            <a:ext cx="712787" cy="712787"/>
          </a:xfrm>
          <a:prstGeom prst="rect">
            <a:avLst/>
          </a:prstGeom>
          <a:solidFill>
            <a:srgbClr val="FF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48" name="正方形/長方形 30"/>
          <p:cNvSpPr>
            <a:spLocks noChangeArrowheads="1"/>
          </p:cNvSpPr>
          <p:nvPr/>
        </p:nvSpPr>
        <p:spPr bwMode="auto">
          <a:xfrm>
            <a:off x="2062163" y="2500313"/>
            <a:ext cx="712787" cy="712787"/>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49" name="正方形/長方形 30"/>
          <p:cNvSpPr>
            <a:spLocks noChangeArrowheads="1"/>
          </p:cNvSpPr>
          <p:nvPr/>
        </p:nvSpPr>
        <p:spPr bwMode="auto">
          <a:xfrm>
            <a:off x="1341438" y="1779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50" name="正方形/長方形 30"/>
          <p:cNvSpPr>
            <a:spLocks noChangeArrowheads="1"/>
          </p:cNvSpPr>
          <p:nvPr/>
        </p:nvSpPr>
        <p:spPr bwMode="auto">
          <a:xfrm>
            <a:off x="2062163" y="1779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51" name="正方形/長方形 30"/>
          <p:cNvSpPr>
            <a:spLocks noChangeArrowheads="1"/>
          </p:cNvSpPr>
          <p:nvPr/>
        </p:nvSpPr>
        <p:spPr bwMode="auto">
          <a:xfrm>
            <a:off x="3513138" y="177323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52" name="正方形/長方形 30"/>
          <p:cNvSpPr>
            <a:spLocks noChangeArrowheads="1"/>
          </p:cNvSpPr>
          <p:nvPr/>
        </p:nvSpPr>
        <p:spPr bwMode="auto">
          <a:xfrm>
            <a:off x="4945063"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53" name="正方形/長方形 30"/>
          <p:cNvSpPr>
            <a:spLocks noChangeArrowheads="1"/>
          </p:cNvSpPr>
          <p:nvPr/>
        </p:nvSpPr>
        <p:spPr bwMode="auto">
          <a:xfrm>
            <a:off x="5665788"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54" name="正方形/長方形 30"/>
          <p:cNvSpPr>
            <a:spLocks noChangeArrowheads="1"/>
          </p:cNvSpPr>
          <p:nvPr/>
        </p:nvSpPr>
        <p:spPr bwMode="auto">
          <a:xfrm>
            <a:off x="6386513"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55" name="正方形/長方形 30"/>
          <p:cNvSpPr>
            <a:spLocks noChangeArrowheads="1"/>
          </p:cNvSpPr>
          <p:nvPr/>
        </p:nvSpPr>
        <p:spPr bwMode="auto">
          <a:xfrm>
            <a:off x="7105650" y="177641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0460" name="Line 67"/>
          <p:cNvSpPr>
            <a:spLocks noChangeShapeType="1"/>
          </p:cNvSpPr>
          <p:nvPr/>
        </p:nvSpPr>
        <p:spPr bwMode="auto">
          <a:xfrm>
            <a:off x="990600" y="1608138"/>
            <a:ext cx="0" cy="1439862"/>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0461" name="Line 69"/>
          <p:cNvSpPr>
            <a:spLocks noChangeShapeType="1"/>
          </p:cNvSpPr>
          <p:nvPr/>
        </p:nvSpPr>
        <p:spPr bwMode="auto">
          <a:xfrm>
            <a:off x="228600" y="5715000"/>
            <a:ext cx="1439863" cy="0"/>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0462" name="テキスト ボックス 20"/>
          <p:cNvSpPr txBox="1">
            <a:spLocks noChangeArrowheads="1"/>
          </p:cNvSpPr>
          <p:nvPr/>
        </p:nvSpPr>
        <p:spPr bwMode="auto">
          <a:xfrm>
            <a:off x="304800" y="579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2400">
                <a:solidFill>
                  <a:srgbClr val="FF0000"/>
                </a:solidFill>
                <a:latin typeface="Century Gothic" panose="020B0502020202020204" pitchFamily="34" charset="0"/>
              </a:rPr>
              <a:t>x-axis</a:t>
            </a:r>
            <a:endParaRPr lang="ja-JP" altLang="en-US" sz="2400">
              <a:solidFill>
                <a:srgbClr val="FF0000"/>
              </a:solidFill>
              <a:latin typeface="Century Gothic" panose="020B0502020202020204" pitchFamily="34" charset="0"/>
            </a:endParaRPr>
          </a:p>
        </p:txBody>
      </p:sp>
      <p:sp>
        <p:nvSpPr>
          <p:cNvPr id="60463" name="テキスト ボックス 20"/>
          <p:cNvSpPr txBox="1">
            <a:spLocks noChangeArrowheads="1"/>
          </p:cNvSpPr>
          <p:nvPr/>
        </p:nvSpPr>
        <p:spPr bwMode="auto">
          <a:xfrm>
            <a:off x="228600" y="1143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z-axis</a:t>
            </a:r>
            <a:endParaRPr lang="ja-JP" altLang="en-US" sz="2400">
              <a:solidFill>
                <a:srgbClr val="FF0000"/>
              </a:solidFill>
              <a:latin typeface="Century Gothic" panose="020B0502020202020204" pitchFamily="34" charset="0"/>
            </a:endParaRPr>
          </a:p>
        </p:txBody>
      </p:sp>
      <p:cxnSp>
        <p:nvCxnSpPr>
          <p:cNvPr id="74817" name="直線コネクタ 74816"/>
          <p:cNvCxnSpPr/>
          <p:nvPr/>
        </p:nvCxnSpPr>
        <p:spPr>
          <a:xfrm>
            <a:off x="1343025" y="176847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343025" y="249237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343025" y="3213100"/>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343025" y="393382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343025" y="4652963"/>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343025" y="5373688"/>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331913"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05105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771775"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49250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211638"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932363"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65150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372225"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709295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812088"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円/楕円 96"/>
          <p:cNvSpPr/>
          <p:nvPr/>
        </p:nvSpPr>
        <p:spPr>
          <a:xfrm>
            <a:off x="573088" y="5014913"/>
            <a:ext cx="285750" cy="285750"/>
          </a:xfrm>
          <a:prstGeom prst="ellipse">
            <a:avLst/>
          </a:prstGeom>
          <a:gradFill flip="none" rotWithShape="1">
            <a:gsLst>
              <a:gs pos="0">
                <a:srgbClr val="FFF200"/>
              </a:gs>
              <a:gs pos="45000">
                <a:srgbClr val="FF7A00"/>
              </a:gs>
              <a:gs pos="70000">
                <a:srgbClr val="FF0300"/>
              </a:gs>
              <a:gs pos="100000">
                <a:srgbClr val="4D080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FFFFFF"/>
              </a:solidFill>
            </a:endParaRPr>
          </a:p>
        </p:txBody>
      </p:sp>
      <p:sp>
        <p:nvSpPr>
          <p:cNvPr id="69" name="Rectangle 2"/>
          <p:cNvSpPr txBox="1">
            <a:spLocks noChangeArrowheads="1"/>
          </p:cNvSpPr>
          <p:nvPr/>
        </p:nvSpPr>
        <p:spPr bwMode="auto">
          <a:xfrm>
            <a:off x="2074863" y="34925"/>
            <a:ext cx="4789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algn="l" eaLnBrk="1" hangingPunct="1">
              <a:defRPr/>
            </a:pPr>
            <a:r>
              <a:rPr lang="en-US" altLang="ja-JP" sz="3200" kern="0" dirty="0">
                <a:latin typeface="Century Gothic" panose="020B0502020202020204" pitchFamily="34" charset="0"/>
              </a:rPr>
              <a:t>[T-Track]</a:t>
            </a:r>
            <a:r>
              <a:rPr lang="ja-JP" altLang="en-US" sz="3200" kern="0" dirty="0">
                <a:latin typeface="Century Gothic" panose="020B0502020202020204" pitchFamily="34" charset="0"/>
              </a:rPr>
              <a:t>の計算方法は</a:t>
            </a:r>
            <a:r>
              <a:rPr lang="en-US" altLang="ja-JP" sz="3200" kern="0" dirty="0">
                <a:latin typeface="Century Gothic" panose="020B0502020202020204" pitchFamily="34" charset="0"/>
              </a:rPr>
              <a:t>…</a:t>
            </a:r>
            <a:endParaRPr lang="ja-JP" altLang="en-US" sz="3200" kern="0" dirty="0">
              <a:latin typeface="Century Gothic" panose="020B0502020202020204" pitchFamily="34" charset="0"/>
            </a:endParaRPr>
          </a:p>
        </p:txBody>
      </p:sp>
      <p:sp>
        <p:nvSpPr>
          <p:cNvPr id="68"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Tally for calculating physical quantities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20000" decel="80000" fill="hold" grpId="0" nodeType="clickEffect">
                                  <p:stCondLst>
                                    <p:cond delay="0"/>
                                  </p:stCondLst>
                                  <p:childTnLst>
                                    <p:animMotion origin="layout" path="M -0.00035 -0.00023 L 0.48802 -0.04814 L 0.64496 -0.26064 " pathEditMode="relative" ptsTypes="AAA">
                                      <p:cBhvr>
                                        <p:cTn id="6" dur="3000" fill="hold"/>
                                        <p:tgtEl>
                                          <p:spTgt spid="97"/>
                                        </p:tgtEl>
                                        <p:attrNameLst>
                                          <p:attrName>ppt_x</p:attrName>
                                          <p:attrName>ppt_y</p:attrName>
                                        </p:attrNameLst>
                                      </p:cBhvr>
                                    </p:animMotion>
                                  </p:childTnLst>
                                </p:cTn>
                              </p:par>
                            </p:childTnLst>
                          </p:cTn>
                        </p:par>
                        <p:par>
                          <p:cTn id="7" fill="hold" nodeType="afterGroup">
                            <p:stCondLst>
                              <p:cond delay="3000"/>
                            </p:stCondLst>
                            <p:childTnLst>
                              <p:par>
                                <p:cTn id="8" presetID="1" presetClass="entr" presetSubtype="0" fill="hold" grpId="0" nodeType="afterEffect">
                                  <p:stCondLst>
                                    <p:cond delay="200"/>
                                  </p:stCondLst>
                                  <p:childTnLst>
                                    <p:set>
                                      <p:cBhvr>
                                        <p:cTn id="9" dur="1" fill="hold">
                                          <p:stCondLst>
                                            <p:cond delay="0"/>
                                          </p:stCondLst>
                                        </p:cTn>
                                        <p:tgtEl>
                                          <p:spTgt spid="66"/>
                                        </p:tgtEl>
                                        <p:attrNameLst>
                                          <p:attrName>style.visibility</p:attrName>
                                        </p:attrNameLst>
                                      </p:cBhvr>
                                      <p:to>
                                        <p:strVal val="visible"/>
                                      </p:to>
                                    </p:set>
                                  </p:childTnLst>
                                </p:cTn>
                              </p:par>
                            </p:childTnLst>
                          </p:cTn>
                        </p:par>
                        <p:par>
                          <p:cTn id="10" fill="hold" nodeType="afterGroup">
                            <p:stCondLst>
                              <p:cond delay="3200"/>
                            </p:stCondLst>
                            <p:childTnLst>
                              <p:par>
                                <p:cTn id="11" presetID="1" presetClass="entr" presetSubtype="0" fill="hold" grpId="0" nodeType="afterEffect">
                                  <p:stCondLst>
                                    <p:cond delay="300"/>
                                  </p:stCondLst>
                                  <p:childTnLst>
                                    <p:set>
                                      <p:cBhvr>
                                        <p:cTn id="12" dur="1" fill="hold">
                                          <p:stCondLst>
                                            <p:cond delay="0"/>
                                          </p:stCondLst>
                                        </p:cTn>
                                        <p:tgtEl>
                                          <p:spTgt spid="67"/>
                                        </p:tgtEl>
                                        <p:attrNameLst>
                                          <p:attrName>style.visibility</p:attrName>
                                        </p:attrNameLst>
                                      </p:cBhvr>
                                      <p:to>
                                        <p:strVal val="visible"/>
                                      </p:to>
                                    </p:set>
                                  </p:childTnLst>
                                </p:cTn>
                              </p:par>
                            </p:childTnLst>
                          </p:cTn>
                        </p:par>
                        <p:par>
                          <p:cTn id="13" fill="hold" nodeType="afterGroup">
                            <p:stCondLst>
                              <p:cond delay="3500"/>
                            </p:stCondLst>
                            <p:childTnLst>
                              <p:par>
                                <p:cTn id="14" presetID="1" presetClass="entr" presetSubtype="0" fill="hold" grpId="0" nodeType="afterEffect">
                                  <p:stCondLst>
                                    <p:cond delay="200"/>
                                  </p:stCondLst>
                                  <p:childTnLst>
                                    <p:set>
                                      <p:cBhvr>
                                        <p:cTn id="15" dur="1" fill="hold">
                                          <p:stCondLst>
                                            <p:cond delay="0"/>
                                          </p:stCondLst>
                                        </p:cTn>
                                        <p:tgtEl>
                                          <p:spTgt spid="65"/>
                                        </p:tgtEl>
                                        <p:attrNameLst>
                                          <p:attrName>style.visibility</p:attrName>
                                        </p:attrNameLst>
                                      </p:cBhvr>
                                      <p:to>
                                        <p:strVal val="visible"/>
                                      </p:to>
                                    </p:set>
                                  </p:childTnLst>
                                </p:cTn>
                              </p:par>
                            </p:childTnLst>
                          </p:cTn>
                        </p:par>
                        <p:par>
                          <p:cTn id="16" fill="hold" nodeType="afterGroup">
                            <p:stCondLst>
                              <p:cond delay="3700"/>
                            </p:stCondLst>
                            <p:childTnLst>
                              <p:par>
                                <p:cTn id="17" presetID="1" presetClass="entr" presetSubtype="0" fill="hold" grpId="0" nodeType="afterEffect">
                                  <p:stCondLst>
                                    <p:cond delay="100"/>
                                  </p:stCondLst>
                                  <p:childTnLst>
                                    <p:set>
                                      <p:cBhvr>
                                        <p:cTn id="18" dur="1" fill="hold">
                                          <p:stCondLst>
                                            <p:cond delay="0"/>
                                          </p:stCondLst>
                                        </p:cTn>
                                        <p:tgtEl>
                                          <p:spTgt spid="57"/>
                                        </p:tgtEl>
                                        <p:attrNameLst>
                                          <p:attrName>style.visibility</p:attrName>
                                        </p:attrNameLst>
                                      </p:cBhvr>
                                      <p:to>
                                        <p:strVal val="visible"/>
                                      </p:to>
                                    </p:set>
                                  </p:childTnLst>
                                </p:cTn>
                              </p:par>
                            </p:childTnLst>
                          </p:cTn>
                        </p:par>
                        <p:par>
                          <p:cTn id="19" fill="hold" nodeType="afterGroup">
                            <p:stCondLst>
                              <p:cond delay="3800"/>
                            </p:stCondLst>
                            <p:childTnLst>
                              <p:par>
                                <p:cTn id="20" presetID="1" presetClass="entr" presetSubtype="0" fill="hold" grpId="0" nodeType="afterEffect">
                                  <p:stCondLst>
                                    <p:cond delay="100"/>
                                  </p:stCondLst>
                                  <p:childTnLst>
                                    <p:set>
                                      <p:cBhvr>
                                        <p:cTn id="21" dur="1" fill="hold">
                                          <p:stCondLst>
                                            <p:cond delay="0"/>
                                          </p:stCondLst>
                                        </p:cTn>
                                        <p:tgtEl>
                                          <p:spTgt spid="58"/>
                                        </p:tgtEl>
                                        <p:attrNameLst>
                                          <p:attrName>style.visibility</p:attrName>
                                        </p:attrNameLst>
                                      </p:cBhvr>
                                      <p:to>
                                        <p:strVal val="visible"/>
                                      </p:to>
                                    </p:set>
                                  </p:childTnLst>
                                </p:cTn>
                              </p:par>
                            </p:childTnLst>
                          </p:cTn>
                        </p:par>
                        <p:par>
                          <p:cTn id="22" fill="hold" nodeType="afterGroup">
                            <p:stCondLst>
                              <p:cond delay="3900"/>
                            </p:stCondLst>
                            <p:childTnLst>
                              <p:par>
                                <p:cTn id="23" presetID="1"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par>
                          <p:cTn id="25" fill="hold" nodeType="afterGroup">
                            <p:stCondLst>
                              <p:cond delay="3900"/>
                            </p:stCondLst>
                            <p:childTnLst>
                              <p:par>
                                <p:cTn id="26" presetID="1" presetClass="entr" presetSubtype="0" fill="hold" grpId="0" nodeType="afterEffect">
                                  <p:stCondLst>
                                    <p:cond delay="100"/>
                                  </p:stCondLst>
                                  <p:childTnLst>
                                    <p:set>
                                      <p:cBhvr>
                                        <p:cTn id="27" dur="1" fill="hold">
                                          <p:stCondLst>
                                            <p:cond delay="0"/>
                                          </p:stCondLst>
                                        </p:cTn>
                                        <p:tgtEl>
                                          <p:spTgt spid="59"/>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200"/>
                                  </p:stCondLst>
                                  <p:childTnLst>
                                    <p:set>
                                      <p:cBhvr>
                                        <p:cTn id="30" dur="1" fill="hold">
                                          <p:stCondLst>
                                            <p:cond delay="0"/>
                                          </p:stCondLst>
                                        </p:cTn>
                                        <p:tgtEl>
                                          <p:spTgt spid="60"/>
                                        </p:tgtEl>
                                        <p:attrNameLst>
                                          <p:attrName>style.visibility</p:attrName>
                                        </p:attrNameLst>
                                      </p:cBhvr>
                                      <p:to>
                                        <p:strVal val="visible"/>
                                      </p:to>
                                    </p:set>
                                  </p:childTnLst>
                                </p:cTn>
                              </p:par>
                            </p:childTnLst>
                          </p:cTn>
                        </p:par>
                        <p:par>
                          <p:cTn id="31" fill="hold" nodeType="afterGroup">
                            <p:stCondLst>
                              <p:cond delay="4200"/>
                            </p:stCondLst>
                            <p:childTnLst>
                              <p:par>
                                <p:cTn id="32" presetID="1" presetClass="entr" presetSubtype="0" fill="hold" grpId="0" nodeType="afterEffect">
                                  <p:stCondLst>
                                    <p:cond delay="100"/>
                                  </p:stCondLst>
                                  <p:childTnLst>
                                    <p:set>
                                      <p:cBhvr>
                                        <p:cTn id="33" dur="1" fill="hold">
                                          <p:stCondLst>
                                            <p:cond delay="0"/>
                                          </p:stCondLst>
                                        </p:cTn>
                                        <p:tgtEl>
                                          <p:spTgt spid="61"/>
                                        </p:tgtEl>
                                        <p:attrNameLst>
                                          <p:attrName>style.visibility</p:attrName>
                                        </p:attrNameLst>
                                      </p:cBhvr>
                                      <p:to>
                                        <p:strVal val="visible"/>
                                      </p:to>
                                    </p:set>
                                  </p:childTnLst>
                                </p:cTn>
                              </p:par>
                            </p:childTnLst>
                          </p:cTn>
                        </p:par>
                        <p:par>
                          <p:cTn id="34" fill="hold" nodeType="afterGroup">
                            <p:stCondLst>
                              <p:cond delay="4300"/>
                            </p:stCondLst>
                            <p:childTnLst>
                              <p:par>
                                <p:cTn id="35" presetID="1" presetClass="entr" presetSubtype="0" fill="hold" grpId="0" nodeType="afterEffect">
                                  <p:stCondLst>
                                    <p:cond delay="40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4" grpId="0" animBg="1"/>
      <p:bldP spid="65" grpId="0" animBg="1"/>
      <p:bldP spid="66" grpId="0" animBg="1"/>
      <p:bldP spid="67" grpId="0" animBg="1"/>
      <p:bldP spid="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032000" y="44624"/>
            <a:ext cx="5080000" cy="896937"/>
          </a:xfrm>
        </p:spPr>
        <p:txBody>
          <a:bodyPr/>
          <a:lstStyle/>
          <a:p>
            <a:pPr eaLnBrk="1" hangingPunct="1"/>
            <a:r>
              <a:rPr lang="ja-JP" altLang="en-US" sz="4800" dirty="0">
                <a:latin typeface="Century Gothic" panose="020B0502020202020204" pitchFamily="34" charset="0"/>
              </a:rPr>
              <a:t>本実習の目標</a:t>
            </a:r>
          </a:p>
        </p:txBody>
      </p:sp>
      <p:sp>
        <p:nvSpPr>
          <p:cNvPr id="4096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Purpose</a:t>
            </a:r>
          </a:p>
        </p:txBody>
      </p:sp>
      <p:sp>
        <p:nvSpPr>
          <p:cNvPr id="40967" name="Rectangle 8"/>
          <p:cNvSpPr txBox="1">
            <a:spLocks noChangeArrowheads="1"/>
          </p:cNvSpPr>
          <p:nvPr/>
        </p:nvSpPr>
        <p:spPr bwMode="auto">
          <a:xfrm>
            <a:off x="688181" y="908720"/>
            <a:ext cx="77676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800" dirty="0">
                <a:latin typeface="Century" panose="02040604050505020304" pitchFamily="18" charset="0"/>
              </a:rPr>
              <a:t>同じ粒子輸送シミュレーションから様々な物理量（粒子毎のフラックス分布，発熱量の深さ分布など）を導出できるようになる。</a:t>
            </a:r>
            <a:endParaRPr lang="en-US" altLang="ja-JP" sz="2800" dirty="0">
              <a:latin typeface="Century" panose="02040604050505020304" pitchFamily="18" charset="0"/>
            </a:endParaRPr>
          </a:p>
        </p:txBody>
      </p:sp>
      <p:sp>
        <p:nvSpPr>
          <p:cNvPr id="40968" name="テキスト ボックス 2"/>
          <p:cNvSpPr txBox="1">
            <a:spLocks noChangeArrowheads="1"/>
          </p:cNvSpPr>
          <p:nvPr/>
        </p:nvSpPr>
        <p:spPr bwMode="auto">
          <a:xfrm>
            <a:off x="323528" y="5938838"/>
            <a:ext cx="4283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dirty="0"/>
              <a:t>宿題体系内の陽子（上）・中性子（下）フルエンス</a:t>
            </a:r>
          </a:p>
        </p:txBody>
      </p:sp>
      <p:sp>
        <p:nvSpPr>
          <p:cNvPr id="40969" name="テキスト ボックス 16"/>
          <p:cNvSpPr txBox="1">
            <a:spLocks noChangeArrowheads="1"/>
          </p:cNvSpPr>
          <p:nvPr/>
        </p:nvSpPr>
        <p:spPr bwMode="auto">
          <a:xfrm>
            <a:off x="5796136" y="5938838"/>
            <a:ext cx="2668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dirty="0"/>
              <a:t>宿題体系内の線量</a:t>
            </a:r>
            <a:r>
              <a:rPr lang="en-US" altLang="ja-JP" sz="1600" dirty="0"/>
              <a:t>-</a:t>
            </a:r>
            <a:r>
              <a:rPr lang="ja-JP" altLang="en-US" sz="1600" dirty="0"/>
              <a:t>深さ分布</a:t>
            </a:r>
          </a:p>
        </p:txBody>
      </p:sp>
      <p:pic>
        <p:nvPicPr>
          <p:cNvPr id="13" name="図 12"/>
          <p:cNvPicPr>
            <a:picLocks noChangeAspect="1"/>
          </p:cNvPicPr>
          <p:nvPr/>
        </p:nvPicPr>
        <p:blipFill rotWithShape="1">
          <a:blip r:embed="rId3"/>
          <a:srcRect l="13775" t="43375" r="30313" b="22396"/>
          <a:stretch/>
        </p:blipFill>
        <p:spPr>
          <a:xfrm>
            <a:off x="395536" y="2307328"/>
            <a:ext cx="4233866" cy="1848597"/>
          </a:xfrm>
          <a:prstGeom prst="rect">
            <a:avLst/>
          </a:prstGeom>
        </p:spPr>
      </p:pic>
      <p:pic>
        <p:nvPicPr>
          <p:cNvPr id="14" name="図 13"/>
          <p:cNvPicPr>
            <a:picLocks noChangeAspect="1"/>
          </p:cNvPicPr>
          <p:nvPr/>
        </p:nvPicPr>
        <p:blipFill rotWithShape="1">
          <a:blip r:embed="rId4"/>
          <a:srcRect l="13775" t="43375" r="30313" b="22396"/>
          <a:stretch/>
        </p:blipFill>
        <p:spPr>
          <a:xfrm>
            <a:off x="395536" y="4028675"/>
            <a:ext cx="4233866" cy="1848597"/>
          </a:xfrm>
          <a:prstGeom prst="rect">
            <a:avLst/>
          </a:prstGeom>
        </p:spPr>
      </p:pic>
      <p:pic>
        <p:nvPicPr>
          <p:cNvPr id="15" name="図 14"/>
          <p:cNvPicPr>
            <a:picLocks noChangeAspect="1"/>
          </p:cNvPicPr>
          <p:nvPr/>
        </p:nvPicPr>
        <p:blipFill rotWithShape="1">
          <a:blip r:embed="rId5"/>
          <a:srcRect l="14563" t="27917" r="35037" b="10250"/>
          <a:stretch/>
        </p:blipFill>
        <p:spPr>
          <a:xfrm>
            <a:off x="4830451" y="2493318"/>
            <a:ext cx="3785102" cy="33119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正方形/長方形 30"/>
          <p:cNvSpPr>
            <a:spLocks noChangeArrowheads="1"/>
          </p:cNvSpPr>
          <p:nvPr/>
        </p:nvSpPr>
        <p:spPr bwMode="auto">
          <a:xfrm>
            <a:off x="2782888" y="3213100"/>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43" name="正方形/長方形 30"/>
          <p:cNvSpPr>
            <a:spLocks noChangeArrowheads="1"/>
          </p:cNvSpPr>
          <p:nvPr/>
        </p:nvSpPr>
        <p:spPr bwMode="auto">
          <a:xfrm>
            <a:off x="2782888" y="3938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44" name="正方形/長方形 30"/>
          <p:cNvSpPr>
            <a:spLocks noChangeArrowheads="1"/>
          </p:cNvSpPr>
          <p:nvPr/>
        </p:nvSpPr>
        <p:spPr bwMode="auto">
          <a:xfrm>
            <a:off x="2790825" y="465296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45" name="正方形/長方形 30"/>
          <p:cNvSpPr>
            <a:spLocks noChangeArrowheads="1"/>
          </p:cNvSpPr>
          <p:nvPr/>
        </p:nvSpPr>
        <p:spPr bwMode="auto">
          <a:xfrm>
            <a:off x="3498850" y="322421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46" name="正方形/長方形 30"/>
          <p:cNvSpPr>
            <a:spLocks noChangeArrowheads="1"/>
          </p:cNvSpPr>
          <p:nvPr/>
        </p:nvSpPr>
        <p:spPr bwMode="auto">
          <a:xfrm>
            <a:off x="2058988" y="3213100"/>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47" name="正方形/長方形 30"/>
          <p:cNvSpPr>
            <a:spLocks noChangeArrowheads="1"/>
          </p:cNvSpPr>
          <p:nvPr/>
        </p:nvSpPr>
        <p:spPr bwMode="auto">
          <a:xfrm>
            <a:off x="4235450" y="3216275"/>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48" name="正方形/長方形 30"/>
          <p:cNvSpPr>
            <a:spLocks noChangeArrowheads="1"/>
          </p:cNvSpPr>
          <p:nvPr/>
        </p:nvSpPr>
        <p:spPr bwMode="auto">
          <a:xfrm>
            <a:off x="4941888" y="3221038"/>
            <a:ext cx="714375"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49" name="正方形/長方形 30"/>
          <p:cNvSpPr>
            <a:spLocks noChangeArrowheads="1"/>
          </p:cNvSpPr>
          <p:nvPr/>
        </p:nvSpPr>
        <p:spPr bwMode="auto">
          <a:xfrm>
            <a:off x="4941888" y="3938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50" name="正方形/長方形 30"/>
          <p:cNvSpPr>
            <a:spLocks noChangeArrowheads="1"/>
          </p:cNvSpPr>
          <p:nvPr/>
        </p:nvSpPr>
        <p:spPr bwMode="auto">
          <a:xfrm>
            <a:off x="5670550" y="3949700"/>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51" name="正方形/長方形 30"/>
          <p:cNvSpPr>
            <a:spLocks noChangeArrowheads="1"/>
          </p:cNvSpPr>
          <p:nvPr/>
        </p:nvSpPr>
        <p:spPr bwMode="auto">
          <a:xfrm>
            <a:off x="5670550" y="4660900"/>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52" name="正方形/長方形 30"/>
          <p:cNvSpPr>
            <a:spLocks noChangeArrowheads="1"/>
          </p:cNvSpPr>
          <p:nvPr/>
        </p:nvSpPr>
        <p:spPr bwMode="auto">
          <a:xfrm>
            <a:off x="6381750" y="467201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53" name="正方形/長方形 30"/>
          <p:cNvSpPr>
            <a:spLocks noChangeArrowheads="1"/>
          </p:cNvSpPr>
          <p:nvPr/>
        </p:nvSpPr>
        <p:spPr bwMode="auto">
          <a:xfrm>
            <a:off x="1344613" y="3216275"/>
            <a:ext cx="712787" cy="714375"/>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54" name="正方形/長方形 30"/>
          <p:cNvSpPr>
            <a:spLocks noChangeArrowheads="1"/>
          </p:cNvSpPr>
          <p:nvPr/>
        </p:nvSpPr>
        <p:spPr bwMode="auto">
          <a:xfrm>
            <a:off x="4941888" y="4651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55" name="正方形/長方形 30"/>
          <p:cNvSpPr>
            <a:spLocks noChangeArrowheads="1"/>
          </p:cNvSpPr>
          <p:nvPr/>
        </p:nvSpPr>
        <p:spPr bwMode="auto">
          <a:xfrm>
            <a:off x="3502025" y="4662488"/>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56" name="正方形/長方形 30"/>
          <p:cNvSpPr>
            <a:spLocks noChangeArrowheads="1"/>
          </p:cNvSpPr>
          <p:nvPr/>
        </p:nvSpPr>
        <p:spPr bwMode="auto">
          <a:xfrm>
            <a:off x="4221163" y="46624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57" name="正方形/長方形 30"/>
          <p:cNvSpPr>
            <a:spLocks noChangeArrowheads="1"/>
          </p:cNvSpPr>
          <p:nvPr/>
        </p:nvSpPr>
        <p:spPr bwMode="auto">
          <a:xfrm>
            <a:off x="4945063" y="3949700"/>
            <a:ext cx="712787" cy="712788"/>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58" name="正方形/長方形 30"/>
          <p:cNvSpPr>
            <a:spLocks noChangeArrowheads="1"/>
          </p:cNvSpPr>
          <p:nvPr/>
        </p:nvSpPr>
        <p:spPr bwMode="auto">
          <a:xfrm>
            <a:off x="5662613" y="3949700"/>
            <a:ext cx="712787" cy="712788"/>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59" name="正方形/長方形 30"/>
          <p:cNvSpPr>
            <a:spLocks noChangeArrowheads="1"/>
          </p:cNvSpPr>
          <p:nvPr/>
        </p:nvSpPr>
        <p:spPr bwMode="auto">
          <a:xfrm>
            <a:off x="5664200" y="3227388"/>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60" name="正方形/長方形 30"/>
          <p:cNvSpPr>
            <a:spLocks noChangeArrowheads="1"/>
          </p:cNvSpPr>
          <p:nvPr/>
        </p:nvSpPr>
        <p:spPr bwMode="auto">
          <a:xfrm>
            <a:off x="6392863" y="3216275"/>
            <a:ext cx="712787" cy="714375"/>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61" name="正方形/長方形 30"/>
          <p:cNvSpPr>
            <a:spLocks noChangeArrowheads="1"/>
          </p:cNvSpPr>
          <p:nvPr/>
        </p:nvSpPr>
        <p:spPr bwMode="auto">
          <a:xfrm>
            <a:off x="2784475" y="4656138"/>
            <a:ext cx="712788" cy="712787"/>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62" name="正方形/長方形 30"/>
          <p:cNvSpPr>
            <a:spLocks noChangeArrowheads="1"/>
          </p:cNvSpPr>
          <p:nvPr/>
        </p:nvSpPr>
        <p:spPr bwMode="auto">
          <a:xfrm>
            <a:off x="1336675" y="4662488"/>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63" name="正方形/長方形 30"/>
          <p:cNvSpPr>
            <a:spLocks noChangeArrowheads="1"/>
          </p:cNvSpPr>
          <p:nvPr/>
        </p:nvSpPr>
        <p:spPr bwMode="auto">
          <a:xfrm>
            <a:off x="2062163" y="46624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64" name="正方形/長方形 30"/>
          <p:cNvSpPr>
            <a:spLocks noChangeArrowheads="1"/>
          </p:cNvSpPr>
          <p:nvPr/>
        </p:nvSpPr>
        <p:spPr bwMode="auto">
          <a:xfrm>
            <a:off x="4232275" y="2492375"/>
            <a:ext cx="712788"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65" name="正方形/長方形 30"/>
          <p:cNvSpPr>
            <a:spLocks noChangeArrowheads="1"/>
          </p:cNvSpPr>
          <p:nvPr/>
        </p:nvSpPr>
        <p:spPr bwMode="auto">
          <a:xfrm>
            <a:off x="4222750" y="2503488"/>
            <a:ext cx="712788" cy="712787"/>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66" name="正方形/長方形 30"/>
          <p:cNvSpPr>
            <a:spLocks noChangeArrowheads="1"/>
          </p:cNvSpPr>
          <p:nvPr/>
        </p:nvSpPr>
        <p:spPr bwMode="auto">
          <a:xfrm>
            <a:off x="2779713"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67" name="正方形/長方形 30"/>
          <p:cNvSpPr>
            <a:spLocks noChangeArrowheads="1"/>
          </p:cNvSpPr>
          <p:nvPr/>
        </p:nvSpPr>
        <p:spPr bwMode="auto">
          <a:xfrm>
            <a:off x="3495675" y="2492375"/>
            <a:ext cx="712788" cy="712788"/>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68" name="正方形/長方形 30"/>
          <p:cNvSpPr>
            <a:spLocks noChangeArrowheads="1"/>
          </p:cNvSpPr>
          <p:nvPr/>
        </p:nvSpPr>
        <p:spPr bwMode="auto">
          <a:xfrm>
            <a:off x="4932363"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69" name="正方形/長方形 30"/>
          <p:cNvSpPr>
            <a:spLocks noChangeArrowheads="1"/>
          </p:cNvSpPr>
          <p:nvPr/>
        </p:nvSpPr>
        <p:spPr bwMode="auto">
          <a:xfrm>
            <a:off x="2065338" y="2492375"/>
            <a:ext cx="712787" cy="712788"/>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70" name="正方形/長方形 30"/>
          <p:cNvSpPr>
            <a:spLocks noChangeArrowheads="1"/>
          </p:cNvSpPr>
          <p:nvPr/>
        </p:nvSpPr>
        <p:spPr bwMode="auto">
          <a:xfrm>
            <a:off x="2781300" y="2495550"/>
            <a:ext cx="712788" cy="712788"/>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71" name="正方形/長方形 30"/>
          <p:cNvSpPr>
            <a:spLocks noChangeArrowheads="1"/>
          </p:cNvSpPr>
          <p:nvPr/>
        </p:nvSpPr>
        <p:spPr bwMode="auto">
          <a:xfrm>
            <a:off x="3509963" y="2500313"/>
            <a:ext cx="712787" cy="712787"/>
          </a:xfrm>
          <a:prstGeom prst="rect">
            <a:avLst/>
          </a:prstGeom>
          <a:solidFill>
            <a:srgbClr val="FF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72" name="正方形/長方形 30"/>
          <p:cNvSpPr>
            <a:spLocks noChangeArrowheads="1"/>
          </p:cNvSpPr>
          <p:nvPr/>
        </p:nvSpPr>
        <p:spPr bwMode="auto">
          <a:xfrm>
            <a:off x="2062163" y="2500313"/>
            <a:ext cx="712787" cy="712787"/>
          </a:xfrm>
          <a:prstGeom prst="rect">
            <a:avLst/>
          </a:prstGeom>
          <a:solidFill>
            <a:srgbClr val="00FF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73" name="正方形/長方形 30"/>
          <p:cNvSpPr>
            <a:spLocks noChangeArrowheads="1"/>
          </p:cNvSpPr>
          <p:nvPr/>
        </p:nvSpPr>
        <p:spPr bwMode="auto">
          <a:xfrm>
            <a:off x="1341438" y="1779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74" name="正方形/長方形 30"/>
          <p:cNvSpPr>
            <a:spLocks noChangeArrowheads="1"/>
          </p:cNvSpPr>
          <p:nvPr/>
        </p:nvSpPr>
        <p:spPr bwMode="auto">
          <a:xfrm>
            <a:off x="2062163" y="177958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75" name="正方形/長方形 30"/>
          <p:cNvSpPr>
            <a:spLocks noChangeArrowheads="1"/>
          </p:cNvSpPr>
          <p:nvPr/>
        </p:nvSpPr>
        <p:spPr bwMode="auto">
          <a:xfrm>
            <a:off x="3513138" y="1773238"/>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76" name="正方形/長方形 30"/>
          <p:cNvSpPr>
            <a:spLocks noChangeArrowheads="1"/>
          </p:cNvSpPr>
          <p:nvPr/>
        </p:nvSpPr>
        <p:spPr bwMode="auto">
          <a:xfrm>
            <a:off x="4945063"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77" name="正方形/長方形 30"/>
          <p:cNvSpPr>
            <a:spLocks noChangeArrowheads="1"/>
          </p:cNvSpPr>
          <p:nvPr/>
        </p:nvSpPr>
        <p:spPr bwMode="auto">
          <a:xfrm>
            <a:off x="5665788"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78" name="正方形/長方形 30"/>
          <p:cNvSpPr>
            <a:spLocks noChangeArrowheads="1"/>
          </p:cNvSpPr>
          <p:nvPr/>
        </p:nvSpPr>
        <p:spPr bwMode="auto">
          <a:xfrm>
            <a:off x="6386513" y="1776413"/>
            <a:ext cx="712787"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79" name="正方形/長方形 30"/>
          <p:cNvSpPr>
            <a:spLocks noChangeArrowheads="1"/>
          </p:cNvSpPr>
          <p:nvPr/>
        </p:nvSpPr>
        <p:spPr bwMode="auto">
          <a:xfrm>
            <a:off x="7105650" y="1776413"/>
            <a:ext cx="712788" cy="712787"/>
          </a:xfrm>
          <a:prstGeom prst="rect">
            <a:avLst/>
          </a:prstGeom>
          <a:solidFill>
            <a:srgbClr val="00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endParaRPr lang="ja-JP" altLang="en-US" sz="2400">
              <a:solidFill>
                <a:srgbClr val="FFFFFF"/>
              </a:solidFill>
            </a:endParaRPr>
          </a:p>
        </p:txBody>
      </p:sp>
      <p:sp>
        <p:nvSpPr>
          <p:cNvPr id="61484" name="Line 67"/>
          <p:cNvSpPr>
            <a:spLocks noChangeShapeType="1"/>
          </p:cNvSpPr>
          <p:nvPr/>
        </p:nvSpPr>
        <p:spPr bwMode="auto">
          <a:xfrm>
            <a:off x="990600" y="1608138"/>
            <a:ext cx="0" cy="1439862"/>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1485" name="Line 69"/>
          <p:cNvSpPr>
            <a:spLocks noChangeShapeType="1"/>
          </p:cNvSpPr>
          <p:nvPr/>
        </p:nvSpPr>
        <p:spPr bwMode="auto">
          <a:xfrm>
            <a:off x="228600" y="5715000"/>
            <a:ext cx="1439863" cy="0"/>
          </a:xfrm>
          <a:prstGeom prst="line">
            <a:avLst/>
          </a:prstGeom>
          <a:noFill/>
          <a:ln w="19050">
            <a:solidFill>
              <a:srgbClr val="FF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1486" name="テキスト ボックス 20"/>
          <p:cNvSpPr txBox="1">
            <a:spLocks noChangeArrowheads="1"/>
          </p:cNvSpPr>
          <p:nvPr/>
        </p:nvSpPr>
        <p:spPr bwMode="auto">
          <a:xfrm>
            <a:off x="304800" y="5791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2400">
                <a:solidFill>
                  <a:srgbClr val="FF0000"/>
                </a:solidFill>
                <a:latin typeface="Century Gothic" panose="020B0502020202020204" pitchFamily="34" charset="0"/>
              </a:rPr>
              <a:t>x-axis</a:t>
            </a:r>
            <a:endParaRPr lang="ja-JP" altLang="en-US" sz="2400">
              <a:solidFill>
                <a:srgbClr val="FF0000"/>
              </a:solidFill>
              <a:latin typeface="Century Gothic" panose="020B0502020202020204" pitchFamily="34" charset="0"/>
            </a:endParaRPr>
          </a:p>
        </p:txBody>
      </p:sp>
      <p:sp>
        <p:nvSpPr>
          <p:cNvPr id="61487" name="テキスト ボックス 20"/>
          <p:cNvSpPr txBox="1">
            <a:spLocks noChangeArrowheads="1"/>
          </p:cNvSpPr>
          <p:nvPr/>
        </p:nvSpPr>
        <p:spPr bwMode="auto">
          <a:xfrm>
            <a:off x="228600" y="1143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z-axis</a:t>
            </a:r>
            <a:endParaRPr lang="ja-JP" altLang="en-US" sz="2400">
              <a:solidFill>
                <a:srgbClr val="FF0000"/>
              </a:solidFill>
              <a:latin typeface="Century Gothic" panose="020B0502020202020204" pitchFamily="34" charset="0"/>
            </a:endParaRPr>
          </a:p>
        </p:txBody>
      </p:sp>
      <p:cxnSp>
        <p:nvCxnSpPr>
          <p:cNvPr id="74817" name="直線コネクタ 74816"/>
          <p:cNvCxnSpPr/>
          <p:nvPr/>
        </p:nvCxnSpPr>
        <p:spPr>
          <a:xfrm>
            <a:off x="1343025" y="176847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343025" y="249237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343025" y="3213100"/>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1343025" y="3933825"/>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343025" y="4652963"/>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343025" y="5373688"/>
            <a:ext cx="64801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331913"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05105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771775"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49250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211638"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932363"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65150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372225"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7092950"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812088" y="1773238"/>
            <a:ext cx="0" cy="35988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1504" name="Line 96"/>
          <p:cNvSpPr>
            <a:spLocks noChangeShapeType="1"/>
          </p:cNvSpPr>
          <p:nvPr/>
        </p:nvSpPr>
        <p:spPr bwMode="auto">
          <a:xfrm flipV="1">
            <a:off x="2916238" y="1484313"/>
            <a:ext cx="1223962" cy="4105275"/>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505" name="Line 96"/>
          <p:cNvSpPr>
            <a:spLocks noChangeShapeType="1"/>
          </p:cNvSpPr>
          <p:nvPr/>
        </p:nvSpPr>
        <p:spPr bwMode="auto">
          <a:xfrm flipV="1">
            <a:off x="715963" y="1779588"/>
            <a:ext cx="7437437" cy="1803400"/>
          </a:xfrm>
          <a:prstGeom prst="line">
            <a:avLst/>
          </a:prstGeom>
          <a:noFill/>
          <a:ln w="317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 name="フリーフォーム 2"/>
          <p:cNvSpPr/>
          <p:nvPr/>
        </p:nvSpPr>
        <p:spPr>
          <a:xfrm>
            <a:off x="989013" y="2084388"/>
            <a:ext cx="6027737" cy="3497262"/>
          </a:xfrm>
          <a:custGeom>
            <a:avLst/>
            <a:gdLst>
              <a:gd name="connsiteX0" fmla="*/ 0 w 6028660"/>
              <a:gd name="connsiteY0" fmla="*/ 0 h 3498112"/>
              <a:gd name="connsiteX1" fmla="*/ 2870791 w 6028660"/>
              <a:gd name="connsiteY1" fmla="*/ 744279 h 3498112"/>
              <a:gd name="connsiteX2" fmla="*/ 6028660 w 6028660"/>
              <a:gd name="connsiteY2" fmla="*/ 3498112 h 3498112"/>
            </a:gdLst>
            <a:ahLst/>
            <a:cxnLst>
              <a:cxn ang="0">
                <a:pos x="connsiteX0" y="connsiteY0"/>
              </a:cxn>
              <a:cxn ang="0">
                <a:pos x="connsiteX1" y="connsiteY1"/>
              </a:cxn>
              <a:cxn ang="0">
                <a:pos x="connsiteX2" y="connsiteY2"/>
              </a:cxn>
            </a:cxnLst>
            <a:rect l="l" t="t" r="r" b="b"/>
            <a:pathLst>
              <a:path w="6028660" h="3498112">
                <a:moveTo>
                  <a:pt x="0" y="0"/>
                </a:moveTo>
                <a:lnTo>
                  <a:pt x="2870791" y="744279"/>
                </a:lnTo>
                <a:lnTo>
                  <a:pt x="6028660" y="3498112"/>
                </a:lnTo>
              </a:path>
            </a:pathLst>
          </a:custGeom>
          <a:noFill/>
          <a:ln w="31750">
            <a:solidFill>
              <a:srgbClr val="FF6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FFFFFF"/>
              </a:solidFill>
            </a:endParaRPr>
          </a:p>
        </p:txBody>
      </p:sp>
      <p:sp>
        <p:nvSpPr>
          <p:cNvPr id="4" name="フリーフォーム 3"/>
          <p:cNvSpPr/>
          <p:nvPr/>
        </p:nvSpPr>
        <p:spPr>
          <a:xfrm>
            <a:off x="722313" y="3357563"/>
            <a:ext cx="5865812" cy="1798637"/>
          </a:xfrm>
          <a:custGeom>
            <a:avLst/>
            <a:gdLst>
              <a:gd name="connsiteX0" fmla="*/ 0 w 5996763"/>
              <a:gd name="connsiteY0" fmla="*/ 1658679 h 1658679"/>
              <a:gd name="connsiteX1" fmla="*/ 4465674 w 5996763"/>
              <a:gd name="connsiteY1" fmla="*/ 1456660 h 1658679"/>
              <a:gd name="connsiteX2" fmla="*/ 5996763 w 5996763"/>
              <a:gd name="connsiteY2" fmla="*/ 0 h 1658679"/>
            </a:gdLst>
            <a:ahLst/>
            <a:cxnLst>
              <a:cxn ang="0">
                <a:pos x="connsiteX0" y="connsiteY0"/>
              </a:cxn>
              <a:cxn ang="0">
                <a:pos x="connsiteX1" y="connsiteY1"/>
              </a:cxn>
              <a:cxn ang="0">
                <a:pos x="connsiteX2" y="connsiteY2"/>
              </a:cxn>
            </a:cxnLst>
            <a:rect l="l" t="t" r="r" b="b"/>
            <a:pathLst>
              <a:path w="5996763" h="1658679">
                <a:moveTo>
                  <a:pt x="0" y="1658679"/>
                </a:moveTo>
                <a:lnTo>
                  <a:pt x="4465674" y="1456660"/>
                </a:lnTo>
                <a:lnTo>
                  <a:pt x="5996763" y="0"/>
                </a:lnTo>
              </a:path>
            </a:pathLst>
          </a:custGeom>
          <a:noFill/>
          <a:ln w="31750">
            <a:solidFill>
              <a:srgbClr val="FF6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FFFFFF"/>
              </a:solidFill>
            </a:endParaRPr>
          </a:p>
        </p:txBody>
      </p:sp>
      <p:sp>
        <p:nvSpPr>
          <p:cNvPr id="5" name="円/楕円 4"/>
          <p:cNvSpPr/>
          <p:nvPr/>
        </p:nvSpPr>
        <p:spPr>
          <a:xfrm rot="-600000">
            <a:off x="2197100" y="2084388"/>
            <a:ext cx="3311525" cy="163195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FFFFFF"/>
              </a:solidFill>
            </a:endParaRPr>
          </a:p>
        </p:txBody>
      </p:sp>
      <p:sp>
        <p:nvSpPr>
          <p:cNvPr id="70" name="円/楕円 69"/>
          <p:cNvSpPr/>
          <p:nvPr/>
        </p:nvSpPr>
        <p:spPr>
          <a:xfrm>
            <a:off x="4641850" y="3740150"/>
            <a:ext cx="2017713" cy="1108075"/>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FFFFFF"/>
              </a:solidFill>
            </a:endParaRPr>
          </a:p>
        </p:txBody>
      </p:sp>
      <p:sp>
        <p:nvSpPr>
          <p:cNvPr id="77" name="円/楕円 76"/>
          <p:cNvSpPr/>
          <p:nvPr/>
        </p:nvSpPr>
        <p:spPr>
          <a:xfrm rot="-600000">
            <a:off x="6364288" y="2320925"/>
            <a:ext cx="1943100" cy="30861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a:solidFill>
                <a:srgbClr val="FFFFFF"/>
              </a:solidFill>
            </a:endParaRPr>
          </a:p>
        </p:txBody>
      </p:sp>
      <p:sp>
        <p:nvSpPr>
          <p:cNvPr id="88" name="Rectangle 2"/>
          <p:cNvSpPr txBox="1">
            <a:spLocks noChangeArrowheads="1"/>
          </p:cNvSpPr>
          <p:nvPr/>
        </p:nvSpPr>
        <p:spPr bwMode="auto">
          <a:xfrm>
            <a:off x="2074863" y="34925"/>
            <a:ext cx="4789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algn="l" eaLnBrk="1" hangingPunct="1">
              <a:defRPr/>
            </a:pPr>
            <a:r>
              <a:rPr lang="en-US" altLang="ja-JP" sz="3200" kern="0" dirty="0">
                <a:latin typeface="Century Gothic" panose="020B0502020202020204" pitchFamily="34" charset="0"/>
              </a:rPr>
              <a:t>[T-Track]</a:t>
            </a:r>
            <a:r>
              <a:rPr lang="ja-JP" altLang="en-US" sz="3200" kern="0" dirty="0">
                <a:latin typeface="Century Gothic" panose="020B0502020202020204" pitchFamily="34" charset="0"/>
              </a:rPr>
              <a:t>の計算方法は</a:t>
            </a:r>
            <a:r>
              <a:rPr lang="en-US" altLang="ja-JP" sz="3200" kern="0" dirty="0">
                <a:latin typeface="Century Gothic" panose="020B0502020202020204" pitchFamily="34" charset="0"/>
              </a:rPr>
              <a:t>…</a:t>
            </a:r>
            <a:endParaRPr lang="ja-JP" altLang="en-US" sz="3200" kern="0" dirty="0">
              <a:latin typeface="Century Gothic" panose="020B0502020202020204" pitchFamily="34" charset="0"/>
            </a:endParaRPr>
          </a:p>
        </p:txBody>
      </p:sp>
      <p:sp>
        <p:nvSpPr>
          <p:cNvPr id="87"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Tally for calculating physical quantities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0" grpId="0" animBg="1"/>
      <p:bldP spid="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3</a:t>
            </a:r>
            <a:endParaRPr lang="ja-JP" altLang="en-US" sz="4800" dirty="0">
              <a:latin typeface="Century Gothic" panose="020B0502020202020204" pitchFamily="34" charset="0"/>
            </a:endParaRPr>
          </a:p>
        </p:txBody>
      </p:sp>
      <p:sp>
        <p:nvSpPr>
          <p:cNvPr id="61446" name="テキスト ボックス 20"/>
          <p:cNvSpPr txBox="1">
            <a:spLocks noChangeArrowheads="1"/>
          </p:cNvSpPr>
          <p:nvPr/>
        </p:nvSpPr>
        <p:spPr bwMode="auto">
          <a:xfrm>
            <a:off x="189012" y="737164"/>
            <a:ext cx="876597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[T-Track]</a:t>
            </a:r>
            <a:r>
              <a:rPr lang="ja-JP" altLang="en-US" sz="2400" dirty="0">
                <a:solidFill>
                  <a:srgbClr val="000000"/>
                </a:solidFill>
                <a:latin typeface="+mn-lt"/>
              </a:rPr>
              <a:t>を用いて、放射線フルエンスの空間分布を確認しましょう。</a:t>
            </a:r>
          </a:p>
        </p:txBody>
      </p:sp>
      <p:sp>
        <p:nvSpPr>
          <p:cNvPr id="62471" name="テキスト ボックス 16"/>
          <p:cNvSpPr txBox="1">
            <a:spLocks noChangeArrowheads="1"/>
          </p:cNvSpPr>
          <p:nvPr/>
        </p:nvSpPr>
        <p:spPr bwMode="auto">
          <a:xfrm>
            <a:off x="563166" y="1412776"/>
            <a:ext cx="801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en-US" altLang="ja-JP" sz="2400" dirty="0">
                <a:solidFill>
                  <a:srgbClr val="000000"/>
                </a:solidFill>
              </a:rPr>
              <a:t>[Parameters]</a:t>
            </a:r>
            <a:r>
              <a:rPr lang="ja-JP" altLang="en-US" sz="2400" dirty="0">
                <a:solidFill>
                  <a:srgbClr val="000000"/>
                </a:solidFill>
              </a:rPr>
              <a:t>セクションで</a:t>
            </a:r>
            <a:r>
              <a:rPr lang="en-US" altLang="ja-JP" sz="2400" dirty="0">
                <a:solidFill>
                  <a:srgbClr val="000000"/>
                </a:solidFill>
                <a:latin typeface="Century" panose="02040604050505020304" pitchFamily="18" charset="0"/>
              </a:rPr>
              <a:t>“</a:t>
            </a:r>
            <a:r>
              <a:rPr lang="en-US" altLang="ja-JP" sz="2400" dirty="0" err="1">
                <a:solidFill>
                  <a:srgbClr val="000000"/>
                </a:solidFill>
              </a:rPr>
              <a:t>icntl</a:t>
            </a:r>
            <a:r>
              <a:rPr lang="en-US" altLang="ja-JP" sz="2400" dirty="0">
                <a:solidFill>
                  <a:srgbClr val="000000"/>
                </a:solidFill>
              </a:rPr>
              <a:t> = 0”</a:t>
            </a:r>
            <a:r>
              <a:rPr lang="ja-JP" altLang="en-US" sz="2400" dirty="0">
                <a:solidFill>
                  <a:srgbClr val="000000"/>
                </a:solidFill>
              </a:rPr>
              <a:t>として</a:t>
            </a:r>
            <a:r>
              <a:rPr lang="en-US" altLang="ja-JP" sz="2400" dirty="0">
                <a:solidFill>
                  <a:srgbClr val="000000"/>
                </a:solidFill>
              </a:rPr>
              <a:t>PHITS</a:t>
            </a:r>
            <a:r>
              <a:rPr lang="ja-JP" altLang="en-US" sz="2400" dirty="0">
                <a:solidFill>
                  <a:srgbClr val="000000"/>
                </a:solidFill>
              </a:rPr>
              <a:t>を実行する。</a:t>
            </a:r>
            <a:endParaRPr lang="en-US" altLang="ja-JP" sz="2400" dirty="0">
              <a:solidFill>
                <a:srgbClr val="000000"/>
              </a:solidFill>
            </a:endParaRPr>
          </a:p>
        </p:txBody>
      </p:sp>
      <p:sp>
        <p:nvSpPr>
          <p:cNvPr id="62472" name="テキスト ボックス 3"/>
          <p:cNvSpPr txBox="1">
            <a:spLocks noChangeArrowheads="1"/>
          </p:cNvSpPr>
          <p:nvPr/>
        </p:nvSpPr>
        <p:spPr bwMode="auto">
          <a:xfrm>
            <a:off x="4427984" y="4556241"/>
            <a:ext cx="3554412" cy="368300"/>
          </a:xfrm>
          <a:prstGeom prst="rect">
            <a:avLst/>
          </a:prstGeom>
          <a:solidFill>
            <a:schemeClr val="bg1"/>
          </a:solidFill>
          <a:ln w="19050">
            <a:solidFill>
              <a:srgbClr val="0070C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800" dirty="0">
                <a:solidFill>
                  <a:srgbClr val="000000"/>
                </a:solidFill>
              </a:rPr>
              <a:t>放射線の振る舞いはどうなるか？</a:t>
            </a:r>
          </a:p>
        </p:txBody>
      </p:sp>
      <p:sp>
        <p:nvSpPr>
          <p:cNvPr id="62473" name="Text Box 1031"/>
          <p:cNvSpPr txBox="1">
            <a:spLocks noChangeArrowheads="1"/>
          </p:cNvSpPr>
          <p:nvPr/>
        </p:nvSpPr>
        <p:spPr bwMode="auto">
          <a:xfrm>
            <a:off x="1503454" y="2280592"/>
            <a:ext cx="1980000" cy="2660576"/>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P a r a m e t e r s ]</a:t>
            </a:r>
          </a:p>
          <a:p>
            <a:pPr eaLnBrk="1" hangingPunct="1">
              <a:spcBef>
                <a:spcPct val="0"/>
              </a:spcBef>
              <a:buFontTx/>
              <a:buNone/>
            </a:pPr>
            <a:r>
              <a:rPr lang="pt-BR" altLang="ja-JP" sz="1400" dirty="0">
                <a:solidFill>
                  <a:srgbClr val="000000"/>
                </a:solidFill>
                <a:latin typeface="Tahoma" panose="020B0604030504040204" pitchFamily="34" charset="0"/>
              </a:rPr>
              <a:t>icntl = 8</a:t>
            </a:r>
            <a:endParaRPr lang="pt-BR" altLang="ja-JP" sz="1400" dirty="0">
              <a:solidFill>
                <a:srgbClr val="FF0000"/>
              </a:solidFill>
              <a:latin typeface="Tahoma" panose="020B0604030504040204" pitchFamily="34" charset="0"/>
            </a:endParaRPr>
          </a:p>
          <a:p>
            <a:pPr eaLnBrk="1" hangingPunct="1">
              <a:spcBef>
                <a:spcPct val="0"/>
              </a:spcBef>
              <a:buFontTx/>
              <a:buNone/>
            </a:pPr>
            <a:r>
              <a:rPr lang="ja-JP" altLang="en-US" sz="1400" dirty="0">
                <a:solidFill>
                  <a:srgbClr val="000000"/>
                </a:solidFill>
                <a:latin typeface="Tahoma" panose="020B0604030504040204" pitchFamily="34" charset="0"/>
              </a:rPr>
              <a:t>・ ・ ・ ・ ・ ・</a:t>
            </a:r>
            <a:endParaRPr lang="pt-BR" altLang="ja-JP" sz="1400" dirty="0">
              <a:solidFill>
                <a:srgbClr val="000000"/>
              </a:solidFill>
              <a:latin typeface="Tahoma" panose="020B0604030504040204" pitchFamily="34" charset="0"/>
            </a:endParaRPr>
          </a:p>
          <a:p>
            <a:pPr eaLnBrk="1" hangingPunct="1">
              <a:spcBef>
                <a:spcPct val="0"/>
              </a:spcBef>
              <a:buFontTx/>
              <a:buNone/>
            </a:pP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S o u r c e ]</a:t>
            </a:r>
          </a:p>
          <a:p>
            <a:pPr eaLnBrk="1" hangingPunct="1">
              <a:spcBef>
                <a:spcPct val="0"/>
              </a:spcBef>
              <a:buFontTx/>
              <a:buNone/>
            </a:pPr>
            <a:r>
              <a:rPr lang="pt-BR" altLang="ja-JP" sz="1400" dirty="0">
                <a:solidFill>
                  <a:srgbClr val="000000"/>
                </a:solidFill>
                <a:latin typeface="Tahoma" panose="020B0604030504040204" pitchFamily="34" charset="0"/>
              </a:rPr>
              <a:t>s-type = 1</a:t>
            </a:r>
          </a:p>
          <a:p>
            <a:pPr eaLnBrk="1" hangingPunct="1">
              <a:spcBef>
                <a:spcPct val="0"/>
              </a:spcBef>
              <a:buFontTx/>
              <a:buNone/>
            </a:pPr>
            <a:r>
              <a:rPr lang="pt-BR" altLang="ja-JP" sz="1400" dirty="0">
                <a:solidFill>
                  <a:srgbClr val="000000"/>
                </a:solidFill>
                <a:latin typeface="Tahoma" panose="020B0604030504040204" pitchFamily="34" charset="0"/>
              </a:rPr>
              <a:t>  r0 = 2.5</a:t>
            </a:r>
          </a:p>
          <a:p>
            <a:pPr eaLnBrk="1" hangingPunct="1">
              <a:spcBef>
                <a:spcPct val="0"/>
              </a:spcBef>
              <a:buFontTx/>
              <a:buNone/>
            </a:pPr>
            <a:r>
              <a:rPr lang="pt-BR" altLang="ja-JP" sz="1400" dirty="0">
                <a:solidFill>
                  <a:srgbClr val="000000"/>
                </a:solidFill>
                <a:latin typeface="Tahoma" panose="020B0604030504040204" pitchFamily="34" charset="0"/>
              </a:rPr>
              <a:t>  z0 = -10.</a:t>
            </a:r>
          </a:p>
          <a:p>
            <a:pPr eaLnBrk="1" hangingPunct="1">
              <a:spcBef>
                <a:spcPct val="0"/>
              </a:spcBef>
              <a:buFontTx/>
              <a:buNone/>
            </a:pPr>
            <a:r>
              <a:rPr lang="pt-BR" altLang="ja-JP" sz="1400" dirty="0">
                <a:solidFill>
                  <a:srgbClr val="000000"/>
                </a:solidFill>
                <a:latin typeface="Tahoma" panose="020B0604030504040204" pitchFamily="34" charset="0"/>
              </a:rPr>
              <a:t>  z1 = -10.</a:t>
            </a:r>
          </a:p>
          <a:p>
            <a:pPr eaLnBrk="1" hangingPunct="1">
              <a:spcBef>
                <a:spcPct val="0"/>
              </a:spcBef>
              <a:buNone/>
            </a:pPr>
            <a:r>
              <a:rPr lang="pt-BR" altLang="ja-JP" sz="1400" dirty="0">
                <a:solidFill>
                  <a:srgbClr val="000000"/>
                </a:solidFill>
                <a:latin typeface="Tahoma" panose="020B0604030504040204" pitchFamily="34" charset="0"/>
              </a:rPr>
              <a:t>  dir =  1.0</a:t>
            </a:r>
          </a:p>
          <a:p>
            <a:pPr eaLnBrk="1" hangingPunct="1">
              <a:spcBef>
                <a:spcPct val="0"/>
              </a:spcBef>
              <a:buFontTx/>
              <a:buNone/>
            </a:pPr>
            <a:r>
              <a:rPr lang="pt-BR" altLang="ja-JP" sz="1400" dirty="0">
                <a:solidFill>
                  <a:srgbClr val="000000"/>
                </a:solidFill>
                <a:latin typeface="Tahoma" panose="020B0604030504040204" pitchFamily="34" charset="0"/>
              </a:rPr>
              <a:t>  e0 = 250.</a:t>
            </a:r>
          </a:p>
          <a:p>
            <a:pPr eaLnBrk="1" hangingPunct="1">
              <a:spcBef>
                <a:spcPct val="0"/>
              </a:spcBef>
              <a:buFontTx/>
              <a:buNone/>
            </a:pPr>
            <a:r>
              <a:rPr lang="pt-BR" altLang="ja-JP" sz="1400" dirty="0">
                <a:solidFill>
                  <a:srgbClr val="000000"/>
                </a:solidFill>
                <a:latin typeface="Tahoma" panose="020B0604030504040204" pitchFamily="34" charset="0"/>
              </a:rPr>
              <a:t>proj = 12C</a:t>
            </a:r>
          </a:p>
        </p:txBody>
      </p:sp>
      <p:sp>
        <p:nvSpPr>
          <p:cNvPr id="62477" name="テキスト ボックス 20"/>
          <p:cNvSpPr txBox="1">
            <a:spLocks noChangeArrowheads="1"/>
          </p:cNvSpPr>
          <p:nvPr/>
        </p:nvSpPr>
        <p:spPr bwMode="auto">
          <a:xfrm>
            <a:off x="4187437" y="2678261"/>
            <a:ext cx="1473480" cy="92333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latin typeface="+mn-lt"/>
                <a:cs typeface="Tahoma" panose="020B0604030504040204" pitchFamily="34" charset="0"/>
              </a:rPr>
              <a:t>半径</a:t>
            </a:r>
            <a:r>
              <a:rPr lang="en-US" altLang="ja-JP" sz="1800" dirty="0">
                <a:solidFill>
                  <a:srgbClr val="000000"/>
                </a:solidFill>
                <a:latin typeface="+mn-lt"/>
                <a:cs typeface="Tahoma" panose="020B0604030504040204" pitchFamily="34" charset="0"/>
              </a:rPr>
              <a:t>2.5cm,</a:t>
            </a:r>
          </a:p>
          <a:p>
            <a:pPr eaLnBrk="1" hangingPunct="1">
              <a:spcBef>
                <a:spcPct val="0"/>
              </a:spcBef>
              <a:buFontTx/>
              <a:buNone/>
            </a:pPr>
            <a:r>
              <a:rPr lang="en-US" altLang="ja-JP" sz="1800" dirty="0">
                <a:solidFill>
                  <a:srgbClr val="000000"/>
                </a:solidFill>
                <a:latin typeface="+mn-lt"/>
                <a:cs typeface="Tahoma" panose="020B0604030504040204" pitchFamily="34" charset="0"/>
              </a:rPr>
              <a:t>250 MeV/u</a:t>
            </a:r>
            <a:r>
              <a:rPr lang="ja-JP" altLang="en-US" sz="1800" dirty="0">
                <a:solidFill>
                  <a:srgbClr val="000000"/>
                </a:solidFill>
                <a:latin typeface="+mn-lt"/>
                <a:cs typeface="Tahoma" panose="020B0604030504040204" pitchFamily="34" charset="0"/>
              </a:rPr>
              <a:t>の</a:t>
            </a:r>
            <a:endParaRPr lang="en-US" altLang="ja-JP" sz="1800" dirty="0">
              <a:solidFill>
                <a:srgbClr val="000000"/>
              </a:solidFill>
              <a:latin typeface="+mn-lt"/>
              <a:cs typeface="Tahoma" panose="020B0604030504040204" pitchFamily="34" charset="0"/>
            </a:endParaRPr>
          </a:p>
          <a:p>
            <a:pPr eaLnBrk="1" hangingPunct="1">
              <a:spcBef>
                <a:spcPct val="0"/>
              </a:spcBef>
              <a:buFontTx/>
              <a:buNone/>
            </a:pPr>
            <a:r>
              <a:rPr lang="ja-JP" altLang="en-US" sz="1800" dirty="0">
                <a:solidFill>
                  <a:srgbClr val="000000"/>
                </a:solidFill>
                <a:latin typeface="+mn-lt"/>
                <a:cs typeface="Tahoma" panose="020B0604030504040204" pitchFamily="34" charset="0"/>
              </a:rPr>
              <a:t>炭素ビーム</a:t>
            </a:r>
          </a:p>
        </p:txBody>
      </p:sp>
      <p:sp>
        <p:nvSpPr>
          <p:cNvPr id="31" name="フローチャート : 直接アクセス記憶 30"/>
          <p:cNvSpPr/>
          <p:nvPr/>
        </p:nvSpPr>
        <p:spPr>
          <a:xfrm rot="10800000">
            <a:off x="5672336" y="2924944"/>
            <a:ext cx="2932112" cy="1397000"/>
          </a:xfrm>
          <a:prstGeom prst="flowChartMagneticDrum">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dirty="0">
              <a:solidFill>
                <a:srgbClr val="FFFFFF"/>
              </a:solidFill>
            </a:endParaRPr>
          </a:p>
        </p:txBody>
      </p:sp>
      <p:cxnSp>
        <p:nvCxnSpPr>
          <p:cNvPr id="35" name="直線矢印コネクタ 34"/>
          <p:cNvCxnSpPr/>
          <p:nvPr/>
        </p:nvCxnSpPr>
        <p:spPr>
          <a:xfrm>
            <a:off x="4068184" y="3623444"/>
            <a:ext cx="205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480"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62481" name="テキスト ボックス 16"/>
          <p:cNvSpPr txBox="1">
            <a:spLocks noChangeArrowheads="1"/>
          </p:cNvSpPr>
          <p:nvPr/>
        </p:nvSpPr>
        <p:spPr bwMode="auto">
          <a:xfrm>
            <a:off x="1824831" y="5271294"/>
            <a:ext cx="5494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FF0000"/>
                </a:solidFill>
              </a:rPr>
              <a:t>track-xy.eps</a:t>
            </a:r>
            <a:r>
              <a:rPr lang="ja-JP" altLang="en-US" sz="2400">
                <a:solidFill>
                  <a:srgbClr val="FF0000"/>
                </a:solidFill>
              </a:rPr>
              <a:t>及び</a:t>
            </a:r>
            <a:r>
              <a:rPr lang="en-US" altLang="ja-JP" sz="2400">
                <a:solidFill>
                  <a:srgbClr val="FF0000"/>
                </a:solidFill>
              </a:rPr>
              <a:t>track-xz.eps</a:t>
            </a:r>
            <a:r>
              <a:rPr lang="ja-JP" altLang="en-US" sz="2400">
                <a:solidFill>
                  <a:srgbClr val="FF0000"/>
                </a:solidFill>
              </a:rPr>
              <a:t>を見て確認</a:t>
            </a:r>
            <a:endParaRPr lang="en-US" altLang="ja-JP" sz="2400">
              <a:solidFill>
                <a:srgbClr val="FF0000"/>
              </a:solidFill>
            </a:endParaRPr>
          </a:p>
        </p:txBody>
      </p:sp>
      <p:sp>
        <p:nvSpPr>
          <p:cNvPr id="18" name="Text Box 1030"/>
          <p:cNvSpPr txBox="1">
            <a:spLocks noChangeArrowheads="1"/>
          </p:cNvSpPr>
          <p:nvPr/>
        </p:nvSpPr>
        <p:spPr bwMode="auto">
          <a:xfrm>
            <a:off x="179512" y="2280592"/>
            <a:ext cx="1196975"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cxnSp>
        <p:nvCxnSpPr>
          <p:cNvPr id="22" name="直線コネクタ 21"/>
          <p:cNvCxnSpPr/>
          <p:nvPr/>
        </p:nvCxnSpPr>
        <p:spPr>
          <a:xfrm>
            <a:off x="1581660" y="2756545"/>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右大かっこ 1"/>
          <p:cNvSpPr/>
          <p:nvPr/>
        </p:nvSpPr>
        <p:spPr>
          <a:xfrm>
            <a:off x="2771800" y="3212976"/>
            <a:ext cx="216024" cy="1656184"/>
          </a:xfrm>
          <a:prstGeom prst="rightBracket">
            <a:avLst>
              <a:gd name="adj" fmla="val 47134"/>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右矢印 2"/>
          <p:cNvSpPr/>
          <p:nvPr/>
        </p:nvSpPr>
        <p:spPr>
          <a:xfrm>
            <a:off x="2988573" y="3704889"/>
            <a:ext cx="978408" cy="484632"/>
          </a:xfrm>
          <a:prstGeom prst="rightArrow">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23" name="Rectangle 2"/>
          <p:cNvSpPr txBox="1">
            <a:spLocks noChangeArrowheads="1"/>
          </p:cNvSpPr>
          <p:nvPr/>
        </p:nvSpPr>
        <p:spPr bwMode="auto">
          <a:xfrm>
            <a:off x="228600" y="-242888"/>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ja-JP" altLang="en-US" sz="4800" kern="0" dirty="0">
                <a:solidFill>
                  <a:srgbClr val="000000"/>
                </a:solidFill>
                <a:latin typeface="Century Gothic" pitchFamily="34" charset="0"/>
              </a:rPr>
              <a:t>課題</a:t>
            </a:r>
            <a:r>
              <a:rPr lang="en-US" altLang="ja-JP" sz="4800" kern="0" dirty="0">
                <a:solidFill>
                  <a:srgbClr val="000000"/>
                </a:solidFill>
                <a:latin typeface="Century Gothic" pitchFamily="34" charset="0"/>
              </a:rPr>
              <a:t>3</a:t>
            </a:r>
            <a:r>
              <a:rPr lang="ja-JP" altLang="en-US" sz="4800" kern="0" dirty="0">
                <a:solidFill>
                  <a:srgbClr val="000000"/>
                </a:solidFill>
                <a:latin typeface="Century Gothic" pitchFamily="34" charset="0"/>
              </a:rPr>
              <a:t>の答え合わせ</a:t>
            </a:r>
          </a:p>
        </p:txBody>
      </p:sp>
      <p:sp>
        <p:nvSpPr>
          <p:cNvPr id="63499" name="テキスト ボックス 16"/>
          <p:cNvSpPr txBox="1">
            <a:spLocks noChangeArrowheads="1"/>
          </p:cNvSpPr>
          <p:nvPr/>
        </p:nvSpPr>
        <p:spPr bwMode="auto">
          <a:xfrm>
            <a:off x="3923928" y="2204582"/>
            <a:ext cx="3168351" cy="707886"/>
          </a:xfrm>
          <a:prstGeom prst="rect">
            <a:avLst/>
          </a:prstGeom>
          <a:solidFill>
            <a:schemeClr val="bg1"/>
          </a:solidFill>
          <a:ln w="19050">
            <a:solidFill>
              <a:srgbClr val="0070C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mn-lt"/>
                <a:cs typeface="Tahoma" panose="020B0604030504040204" pitchFamily="34" charset="0"/>
              </a:rPr>
              <a:t>file = : </a:t>
            </a:r>
          </a:p>
          <a:p>
            <a:pPr eaLnBrk="1" hangingPunct="1">
              <a:spcBef>
                <a:spcPct val="0"/>
              </a:spcBef>
              <a:buFontTx/>
              <a:buNone/>
            </a:pPr>
            <a:r>
              <a:rPr lang="ja-JP" altLang="en-US" sz="2000" dirty="0">
                <a:solidFill>
                  <a:srgbClr val="000000"/>
                </a:solidFill>
                <a:latin typeface="+mn-lt"/>
                <a:cs typeface="Tahoma" panose="020B0604030504040204" pitchFamily="34" charset="0"/>
              </a:rPr>
              <a:t>出力ファイル名を指定する。</a:t>
            </a:r>
          </a:p>
        </p:txBody>
      </p:sp>
      <p:sp>
        <p:nvSpPr>
          <p:cNvPr id="63500" name="テキスト ボックス 10"/>
          <p:cNvSpPr txBox="1">
            <a:spLocks noChangeArrowheads="1"/>
          </p:cNvSpPr>
          <p:nvPr/>
        </p:nvSpPr>
        <p:spPr bwMode="auto">
          <a:xfrm>
            <a:off x="3923929" y="3140686"/>
            <a:ext cx="4752528" cy="1323439"/>
          </a:xfrm>
          <a:prstGeom prst="rect">
            <a:avLst/>
          </a:prstGeom>
          <a:solidFill>
            <a:schemeClr val="bg1"/>
          </a:solidFill>
          <a:ln w="19050">
            <a:solidFill>
              <a:srgbClr val="00B05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err="1">
                <a:solidFill>
                  <a:srgbClr val="000000"/>
                </a:solidFill>
                <a:latin typeface="+mn-lt"/>
                <a:cs typeface="Tahoma" panose="020B0604030504040204" pitchFamily="34" charset="0"/>
              </a:rPr>
              <a:t>epsout</a:t>
            </a:r>
            <a:r>
              <a:rPr lang="en-US" altLang="ja-JP" sz="2000" dirty="0">
                <a:solidFill>
                  <a:srgbClr val="000000"/>
                </a:solidFill>
                <a:latin typeface="+mn-lt"/>
                <a:cs typeface="Tahoma" panose="020B0604030504040204" pitchFamily="34" charset="0"/>
              </a:rPr>
              <a:t> = 1:</a:t>
            </a:r>
          </a:p>
          <a:p>
            <a:pPr eaLnBrk="1" hangingPunct="1">
              <a:spcBef>
                <a:spcPct val="0"/>
              </a:spcBef>
              <a:buFontTx/>
              <a:buNone/>
            </a:pPr>
            <a:r>
              <a:rPr lang="en-US" altLang="ja-JP" sz="2000" dirty="0">
                <a:solidFill>
                  <a:srgbClr val="000000"/>
                </a:solidFill>
                <a:latin typeface="+mn-lt"/>
                <a:cs typeface="Tahoma" panose="020B0604030504040204" pitchFamily="34" charset="0"/>
              </a:rPr>
              <a:t>file =</a:t>
            </a:r>
            <a:r>
              <a:rPr lang="ja-JP" altLang="en-US" sz="2000" dirty="0">
                <a:solidFill>
                  <a:srgbClr val="000000"/>
                </a:solidFill>
                <a:latin typeface="+mn-lt"/>
                <a:cs typeface="Tahoma" panose="020B0604030504040204" pitchFamily="34" charset="0"/>
              </a:rPr>
              <a:t>で指定したファイル名の</a:t>
            </a:r>
            <a:r>
              <a:rPr lang="en-US" altLang="ja-JP" sz="2000" dirty="0">
                <a:solidFill>
                  <a:srgbClr val="000000"/>
                </a:solidFill>
                <a:latin typeface="+mn-lt"/>
                <a:cs typeface="Tahoma" panose="020B0604030504040204" pitchFamily="34" charset="0"/>
              </a:rPr>
              <a:t>eps</a:t>
            </a:r>
            <a:r>
              <a:rPr lang="ja-JP" altLang="en-US" sz="2000" dirty="0">
                <a:solidFill>
                  <a:srgbClr val="000000"/>
                </a:solidFill>
                <a:latin typeface="+mn-lt"/>
                <a:cs typeface="Tahoma" panose="020B0604030504040204" pitchFamily="34" charset="0"/>
              </a:rPr>
              <a:t>ファイルを作成する。</a:t>
            </a:r>
            <a:endParaRPr lang="en-US" altLang="ja-JP" sz="2000" dirty="0">
              <a:solidFill>
                <a:srgbClr val="000000"/>
              </a:solidFill>
              <a:latin typeface="+mn-lt"/>
              <a:cs typeface="Tahoma" panose="020B0604030504040204" pitchFamily="34" charset="0"/>
            </a:endParaRPr>
          </a:p>
          <a:p>
            <a:pPr eaLnBrk="1" hangingPunct="1">
              <a:spcBef>
                <a:spcPct val="0"/>
              </a:spcBef>
              <a:buFontTx/>
              <a:buNone/>
            </a:pPr>
            <a:r>
              <a:rPr lang="ja-JP" altLang="en-US" sz="2000" dirty="0">
                <a:solidFill>
                  <a:srgbClr val="000000"/>
                </a:solidFill>
                <a:latin typeface="+mn-lt"/>
                <a:cs typeface="Tahoma" panose="020B0604030504040204" pitchFamily="34" charset="0"/>
              </a:rPr>
              <a:t>（</a:t>
            </a:r>
            <a:r>
              <a:rPr lang="en-US" altLang="ja-JP" sz="2000" dirty="0">
                <a:solidFill>
                  <a:srgbClr val="000000"/>
                </a:solidFill>
                <a:latin typeface="+mn-lt"/>
                <a:cs typeface="Arial" panose="020B0604020202020204" pitchFamily="34" charset="0"/>
              </a:rPr>
              <a:t>***.out </a:t>
            </a:r>
            <a:r>
              <a:rPr lang="ja-JP" altLang="en-US" sz="2000" dirty="0">
                <a:solidFill>
                  <a:srgbClr val="000000"/>
                </a:solidFill>
                <a:latin typeface="+mn-lt"/>
                <a:cs typeface="Arial" panose="020B0604020202020204" pitchFamily="34" charset="0"/>
              </a:rPr>
              <a:t>→ </a:t>
            </a:r>
            <a:r>
              <a:rPr lang="en-US" altLang="ja-JP" sz="2000" dirty="0">
                <a:solidFill>
                  <a:srgbClr val="000000"/>
                </a:solidFill>
                <a:latin typeface="+mn-lt"/>
                <a:cs typeface="Arial" panose="020B0604020202020204" pitchFamily="34" charset="0"/>
              </a:rPr>
              <a:t>***.eps</a:t>
            </a:r>
            <a:r>
              <a:rPr lang="ja-JP" altLang="en-US" sz="2000" dirty="0">
                <a:solidFill>
                  <a:srgbClr val="000000"/>
                </a:solidFill>
                <a:latin typeface="+mn-lt"/>
                <a:cs typeface="Tahoma" panose="020B0604030504040204" pitchFamily="34" charset="0"/>
              </a:rPr>
              <a:t>）</a:t>
            </a:r>
          </a:p>
        </p:txBody>
      </p:sp>
      <p:sp>
        <p:nvSpPr>
          <p:cNvPr id="63496" name="Text Box 1031"/>
          <p:cNvSpPr txBox="1">
            <a:spLocks noChangeArrowheads="1"/>
          </p:cNvSpPr>
          <p:nvPr/>
        </p:nvSpPr>
        <p:spPr bwMode="auto">
          <a:xfrm>
            <a:off x="1506099" y="1588790"/>
            <a:ext cx="1980000" cy="4216474"/>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P a r a m e t e r s ]</a:t>
            </a:r>
          </a:p>
          <a:p>
            <a:pPr eaLnBrk="1" hangingPunct="1">
              <a:spcBef>
                <a:spcPct val="0"/>
              </a:spcBef>
              <a:buFontTx/>
              <a:buNone/>
            </a:pPr>
            <a:r>
              <a:rPr lang="pt-BR" altLang="ja-JP" sz="1400" dirty="0">
                <a:solidFill>
                  <a:srgbClr val="000000"/>
                </a:solidFill>
                <a:latin typeface="Tahoma" panose="020B0604030504040204" pitchFamily="34" charset="0"/>
              </a:rPr>
              <a:t>icntl = </a:t>
            </a:r>
            <a:r>
              <a:rPr lang="pt-BR" altLang="ja-JP" sz="1400" dirty="0">
                <a:solidFill>
                  <a:srgbClr val="FF0000"/>
                </a:solidFill>
                <a:latin typeface="Tahoma" panose="020B0604030504040204" pitchFamily="34" charset="0"/>
              </a:rPr>
              <a:t>0</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endParaRPr lang="pt-BR" altLang="ja-JP" sz="1400" dirty="0">
              <a:solidFill>
                <a:srgbClr val="000000"/>
              </a:solidFill>
              <a:latin typeface="Tahoma" panose="020B0604030504040204" pitchFamily="34" charset="0"/>
            </a:endParaRPr>
          </a:p>
          <a:p>
            <a:pPr eaLnBrk="1" hangingPunct="1">
              <a:spcBef>
                <a:spcPct val="0"/>
              </a:spcBef>
              <a:buFontTx/>
              <a:buNone/>
            </a:pPr>
            <a:r>
              <a:rPr lang="fr-FR" altLang="ja-JP" sz="1400" dirty="0">
                <a:latin typeface="Tahoma" panose="020B0604030504040204" pitchFamily="34" charset="0"/>
              </a:rPr>
              <a:t>[ T - T r a c k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axis = xy</a:t>
            </a:r>
          </a:p>
          <a:p>
            <a:pPr eaLnBrk="1" hangingPunct="1">
              <a:spcBef>
                <a:spcPct val="0"/>
              </a:spcBef>
              <a:buFontTx/>
              <a:buNone/>
            </a:pPr>
            <a:r>
              <a:rPr lang="pt-BR" altLang="ja-JP" sz="1400" dirty="0">
                <a:latin typeface="Tahoma" panose="020B0604030504040204" pitchFamily="34" charset="0"/>
              </a:rPr>
              <a:t>file = track_</a:t>
            </a:r>
            <a:r>
              <a:rPr lang="en-US" altLang="ja-JP" sz="1400" dirty="0" err="1">
                <a:latin typeface="Tahoma" panose="020B0604030504040204" pitchFamily="34" charset="0"/>
              </a:rPr>
              <a:t>xy</a:t>
            </a:r>
            <a:r>
              <a:rPr lang="pt-BR" altLang="ja-JP" sz="1400" dirty="0">
                <a:latin typeface="Tahoma" panose="020B0604030504040204" pitchFamily="34" charset="0"/>
              </a:rPr>
              <a:t>.out</a:t>
            </a:r>
          </a:p>
          <a:p>
            <a:pPr eaLnBrk="1" hangingPunct="1">
              <a:spcBef>
                <a:spcPct val="0"/>
              </a:spcBef>
              <a:buFontTx/>
              <a:buNone/>
            </a:pPr>
            <a:r>
              <a:rPr lang="pt-BR" altLang="ja-JP" sz="1400" dirty="0">
                <a:latin typeface="Tahoma" panose="020B0604030504040204" pitchFamily="34" charset="0"/>
              </a:rPr>
              <a:t>part = all</a:t>
            </a:r>
          </a:p>
          <a:p>
            <a:pPr eaLnBrk="1" hangingPunct="1">
              <a:spcBef>
                <a:spcPct val="0"/>
              </a:spcBef>
              <a:buFontTx/>
              <a:buNone/>
            </a:pPr>
            <a:r>
              <a:rPr lang="pt-BR" altLang="ja-JP" sz="1400" dirty="0">
                <a:latin typeface="Tahoma" panose="020B0604030504040204" pitchFamily="34" charset="0"/>
              </a:rPr>
              <a:t>gshow = 3</a:t>
            </a:r>
          </a:p>
          <a:p>
            <a:pPr eaLnBrk="1" hangingPunct="1">
              <a:spcBef>
                <a:spcPct val="0"/>
              </a:spcBef>
              <a:buFontTx/>
              <a:buNone/>
            </a:pPr>
            <a:r>
              <a:rPr lang="pt-BR" altLang="ja-JP" sz="1400" dirty="0">
                <a:latin typeface="Tahoma" panose="020B0604030504040204" pitchFamily="34" charset="0"/>
              </a:rPr>
              <a:t>epsout =</a:t>
            </a:r>
            <a:r>
              <a:rPr lang="ja-JP" altLang="en-US" sz="1400" dirty="0">
                <a:latin typeface="Tahoma" panose="020B0604030504040204" pitchFamily="34" charset="0"/>
              </a:rPr>
              <a:t> </a:t>
            </a:r>
            <a:r>
              <a:rPr lang="pt-BR" altLang="ja-JP" sz="1400" dirty="0">
                <a:latin typeface="Tahoma" panose="020B0604030504040204" pitchFamily="34" charset="0"/>
              </a:rPr>
              <a:t>1</a:t>
            </a:r>
          </a:p>
          <a:p>
            <a:pPr eaLnBrk="1" hangingPunct="1">
              <a:spcBef>
                <a:spcPct val="0"/>
              </a:spcBef>
              <a:buFontTx/>
              <a:buNone/>
            </a:pPr>
            <a:endParaRPr lang="pt-BR" altLang="ja-JP" sz="1400" dirty="0">
              <a:latin typeface="Tahoma" panose="020B0604030504040204" pitchFamily="34" charset="0"/>
            </a:endParaRPr>
          </a:p>
          <a:p>
            <a:pPr eaLnBrk="1" hangingPunct="1">
              <a:spcBef>
                <a:spcPct val="0"/>
              </a:spcBef>
              <a:buFontTx/>
              <a:buNone/>
            </a:pPr>
            <a:r>
              <a:rPr lang="fr-FR" altLang="ja-JP" sz="1400" dirty="0">
                <a:latin typeface="Tahoma" panose="020B0604030504040204" pitchFamily="34" charset="0"/>
              </a:rPr>
              <a:t>[ T - T r a c k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axis = xz</a:t>
            </a:r>
          </a:p>
          <a:p>
            <a:pPr eaLnBrk="1" hangingPunct="1">
              <a:spcBef>
                <a:spcPct val="0"/>
              </a:spcBef>
              <a:buFontTx/>
              <a:buNone/>
            </a:pPr>
            <a:r>
              <a:rPr lang="pt-BR" altLang="ja-JP" sz="1400" dirty="0">
                <a:latin typeface="Tahoma" panose="020B0604030504040204" pitchFamily="34" charset="0"/>
              </a:rPr>
              <a:t>file = track_xz.out</a:t>
            </a:r>
          </a:p>
          <a:p>
            <a:pPr eaLnBrk="1" hangingPunct="1">
              <a:spcBef>
                <a:spcPct val="0"/>
              </a:spcBef>
              <a:buFontTx/>
              <a:buNone/>
            </a:pPr>
            <a:r>
              <a:rPr lang="pt-BR" altLang="ja-JP" sz="1400" dirty="0">
                <a:latin typeface="Tahoma" panose="020B0604030504040204" pitchFamily="34" charset="0"/>
              </a:rPr>
              <a:t>part = all</a:t>
            </a:r>
          </a:p>
          <a:p>
            <a:pPr eaLnBrk="1" hangingPunct="1">
              <a:spcBef>
                <a:spcPct val="0"/>
              </a:spcBef>
              <a:buFontTx/>
              <a:buNone/>
            </a:pPr>
            <a:r>
              <a:rPr lang="pt-BR" altLang="ja-JP" sz="1400" dirty="0">
                <a:latin typeface="Tahoma" panose="020B0604030504040204" pitchFamily="34" charset="0"/>
              </a:rPr>
              <a:t>gshow = 3</a:t>
            </a:r>
          </a:p>
          <a:p>
            <a:pPr eaLnBrk="1" hangingPunct="1">
              <a:spcBef>
                <a:spcPct val="0"/>
              </a:spcBef>
              <a:buFontTx/>
              <a:buNone/>
            </a:pPr>
            <a:r>
              <a:rPr lang="pt-BR" altLang="ja-JP" sz="1400" dirty="0">
                <a:latin typeface="Tahoma" panose="020B0604030504040204" pitchFamily="34" charset="0"/>
              </a:rPr>
              <a:t>epsout = 1</a:t>
            </a:r>
          </a:p>
        </p:txBody>
      </p:sp>
      <p:cxnSp>
        <p:nvCxnSpPr>
          <p:cNvPr id="15" name="直線コネクタ 14"/>
          <p:cNvCxnSpPr/>
          <p:nvPr/>
        </p:nvCxnSpPr>
        <p:spPr>
          <a:xfrm>
            <a:off x="1596672" y="3354841"/>
            <a:ext cx="1440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596672" y="5065415"/>
            <a:ext cx="1440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596672" y="5699203"/>
            <a:ext cx="900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596672" y="3994228"/>
            <a:ext cx="900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3503" name="テキスト ボックス 20"/>
          <p:cNvSpPr txBox="1">
            <a:spLocks noChangeArrowheads="1"/>
          </p:cNvSpPr>
          <p:nvPr/>
        </p:nvSpPr>
        <p:spPr bwMode="auto">
          <a:xfrm>
            <a:off x="3923927" y="4809346"/>
            <a:ext cx="4752529" cy="707886"/>
          </a:xfrm>
          <a:prstGeom prst="rect">
            <a:avLst/>
          </a:prstGeom>
          <a:solidFill>
            <a:schemeClr val="bg1"/>
          </a:solidFill>
          <a:ln w="19050">
            <a:solidFill>
              <a:srgbClr val="FFC00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mn-lt"/>
              </a:rPr>
              <a:t>2</a:t>
            </a:r>
            <a:r>
              <a:rPr lang="ja-JP" altLang="en-US" sz="2000" dirty="0">
                <a:solidFill>
                  <a:srgbClr val="000000"/>
                </a:solidFill>
                <a:latin typeface="+mn-lt"/>
              </a:rPr>
              <a:t>次元プロットの場合は、誤差ファイル（</a:t>
            </a:r>
            <a:r>
              <a:rPr lang="en-US" altLang="ja-JP" sz="2000" dirty="0">
                <a:solidFill>
                  <a:srgbClr val="000000"/>
                </a:solidFill>
                <a:latin typeface="+mn-lt"/>
              </a:rPr>
              <a:t> ***_</a:t>
            </a:r>
            <a:r>
              <a:rPr lang="en-US" altLang="ja-JP" sz="2000" dirty="0" err="1">
                <a:solidFill>
                  <a:srgbClr val="000000"/>
                </a:solidFill>
                <a:latin typeface="+mn-lt"/>
              </a:rPr>
              <a:t>err.out</a:t>
            </a:r>
            <a:r>
              <a:rPr lang="en-US" altLang="ja-JP" sz="2000" dirty="0">
                <a:solidFill>
                  <a:srgbClr val="000000"/>
                </a:solidFill>
                <a:latin typeface="+mn-lt"/>
              </a:rPr>
              <a:t>,  ***_</a:t>
            </a:r>
            <a:r>
              <a:rPr lang="en-US" altLang="ja-JP" sz="2000" dirty="0" err="1">
                <a:solidFill>
                  <a:srgbClr val="000000"/>
                </a:solidFill>
                <a:latin typeface="+mn-lt"/>
              </a:rPr>
              <a:t>err.eps</a:t>
            </a:r>
            <a:r>
              <a:rPr lang="en-US" altLang="ja-JP" sz="2000" dirty="0">
                <a:solidFill>
                  <a:srgbClr val="000000"/>
                </a:solidFill>
                <a:latin typeface="+mn-lt"/>
              </a:rPr>
              <a:t> </a:t>
            </a:r>
            <a:r>
              <a:rPr lang="ja-JP" altLang="en-US" sz="2000" dirty="0">
                <a:solidFill>
                  <a:srgbClr val="000000"/>
                </a:solidFill>
                <a:latin typeface="+mn-lt"/>
              </a:rPr>
              <a:t>）も作成される。</a:t>
            </a:r>
            <a:endParaRPr lang="ja-JP" altLang="en-US" sz="2000" dirty="0">
              <a:solidFill>
                <a:srgbClr val="000000"/>
              </a:solidFill>
              <a:latin typeface="+mn-lt"/>
              <a:cs typeface="Tahoma" panose="020B0604030504040204" pitchFamily="34" charset="0"/>
            </a:endParaRPr>
          </a:p>
        </p:txBody>
      </p:sp>
      <p:sp>
        <p:nvSpPr>
          <p:cNvPr id="21" name="テキスト ボックス 20"/>
          <p:cNvSpPr txBox="1">
            <a:spLocks noChangeArrowheads="1"/>
          </p:cNvSpPr>
          <p:nvPr/>
        </p:nvSpPr>
        <p:spPr bwMode="auto">
          <a:xfrm>
            <a:off x="189012" y="737164"/>
            <a:ext cx="876597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[T-Track]</a:t>
            </a:r>
            <a:r>
              <a:rPr lang="ja-JP" altLang="en-US" sz="2400" dirty="0">
                <a:solidFill>
                  <a:srgbClr val="000000"/>
                </a:solidFill>
                <a:latin typeface="+mn-lt"/>
              </a:rPr>
              <a:t>を用いて、放射線フルエンスの空間分布を確認しましょう。</a:t>
            </a:r>
          </a:p>
        </p:txBody>
      </p:sp>
      <p:sp>
        <p:nvSpPr>
          <p:cNvPr id="22" name="Text Box 1030"/>
          <p:cNvSpPr txBox="1">
            <a:spLocks noChangeArrowheads="1"/>
          </p:cNvSpPr>
          <p:nvPr/>
        </p:nvSpPr>
        <p:spPr bwMode="auto">
          <a:xfrm>
            <a:off x="179512" y="1588790"/>
            <a:ext cx="1196975"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cxnSp>
        <p:nvCxnSpPr>
          <p:cNvPr id="4" name="直線矢印コネクタ 3"/>
          <p:cNvCxnSpPr/>
          <p:nvPr/>
        </p:nvCxnSpPr>
        <p:spPr>
          <a:xfrm flipH="1">
            <a:off x="3101863" y="2912468"/>
            <a:ext cx="822065" cy="353850"/>
          </a:xfrm>
          <a:prstGeom prst="straightConnector1">
            <a:avLst/>
          </a:prstGeom>
          <a:ln w="1905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63500" idx="1"/>
          </p:cNvCxnSpPr>
          <p:nvPr/>
        </p:nvCxnSpPr>
        <p:spPr>
          <a:xfrm flipH="1">
            <a:off x="2597292" y="3802406"/>
            <a:ext cx="1326637" cy="79858"/>
          </a:xfrm>
          <a:prstGeom prst="straightConnector1">
            <a:avLst/>
          </a:prstGeom>
          <a:ln w="1905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23" name="Rectangle 2"/>
          <p:cNvSpPr txBox="1">
            <a:spLocks noChangeArrowheads="1"/>
          </p:cNvSpPr>
          <p:nvPr/>
        </p:nvSpPr>
        <p:spPr bwMode="auto">
          <a:xfrm>
            <a:off x="228600" y="-242888"/>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ja-JP" altLang="en-US" sz="4800" kern="0" dirty="0">
                <a:solidFill>
                  <a:srgbClr val="000000"/>
                </a:solidFill>
                <a:latin typeface="Century Gothic" pitchFamily="34" charset="0"/>
              </a:rPr>
              <a:t>課題</a:t>
            </a:r>
            <a:r>
              <a:rPr lang="en-US" altLang="ja-JP" sz="4800" kern="0" dirty="0">
                <a:solidFill>
                  <a:srgbClr val="000000"/>
                </a:solidFill>
                <a:latin typeface="Century Gothic" pitchFamily="34" charset="0"/>
              </a:rPr>
              <a:t>3</a:t>
            </a:r>
            <a:r>
              <a:rPr lang="ja-JP" altLang="en-US" sz="4800" kern="0" dirty="0">
                <a:solidFill>
                  <a:srgbClr val="000000"/>
                </a:solidFill>
                <a:latin typeface="Century Gothic" pitchFamily="34" charset="0"/>
              </a:rPr>
              <a:t>の答え合わせ</a:t>
            </a:r>
          </a:p>
        </p:txBody>
      </p:sp>
      <p:pic>
        <p:nvPicPr>
          <p:cNvPr id="16" name="図 15"/>
          <p:cNvPicPr>
            <a:picLocks noChangeAspect="1"/>
          </p:cNvPicPr>
          <p:nvPr/>
        </p:nvPicPr>
        <p:blipFill rotWithShape="1">
          <a:blip r:embed="rId3"/>
          <a:srcRect l="15351" t="27917" r="31100" b="10250"/>
          <a:stretch/>
        </p:blipFill>
        <p:spPr>
          <a:xfrm>
            <a:off x="5181972" y="1541517"/>
            <a:ext cx="2757353" cy="2270791"/>
          </a:xfrm>
          <a:prstGeom prst="rect">
            <a:avLst/>
          </a:prstGeom>
        </p:spPr>
      </p:pic>
      <p:pic>
        <p:nvPicPr>
          <p:cNvPr id="3" name="図 2"/>
          <p:cNvPicPr>
            <a:picLocks noChangeAspect="1"/>
          </p:cNvPicPr>
          <p:nvPr/>
        </p:nvPicPr>
        <p:blipFill rotWithShape="1">
          <a:blip r:embed="rId4"/>
          <a:srcRect l="14563" t="42271" r="30312" b="21292"/>
          <a:stretch/>
        </p:blipFill>
        <p:spPr>
          <a:xfrm>
            <a:off x="5210547" y="4099799"/>
            <a:ext cx="3617702" cy="1705465"/>
          </a:xfrm>
          <a:prstGeom prst="rect">
            <a:avLst/>
          </a:prstGeom>
        </p:spPr>
      </p:pic>
      <p:sp>
        <p:nvSpPr>
          <p:cNvPr id="18" name="テキスト ボックス 17"/>
          <p:cNvSpPr txBox="1">
            <a:spLocks noChangeArrowheads="1"/>
          </p:cNvSpPr>
          <p:nvPr/>
        </p:nvSpPr>
        <p:spPr bwMode="auto">
          <a:xfrm>
            <a:off x="189012" y="737164"/>
            <a:ext cx="876597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[T-Track]</a:t>
            </a:r>
            <a:r>
              <a:rPr lang="ja-JP" altLang="en-US" sz="2400" dirty="0">
                <a:solidFill>
                  <a:srgbClr val="000000"/>
                </a:solidFill>
                <a:latin typeface="+mn-lt"/>
              </a:rPr>
              <a:t>を用いて、放射線フルエンスの空間分布を確認しましょう。</a:t>
            </a:r>
          </a:p>
        </p:txBody>
      </p:sp>
      <p:sp>
        <p:nvSpPr>
          <p:cNvPr id="19" name="Text Box 1030"/>
          <p:cNvSpPr txBox="1">
            <a:spLocks noChangeArrowheads="1"/>
          </p:cNvSpPr>
          <p:nvPr/>
        </p:nvSpPr>
        <p:spPr bwMode="auto">
          <a:xfrm>
            <a:off x="179512" y="1588790"/>
            <a:ext cx="1196975"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sp>
        <p:nvSpPr>
          <p:cNvPr id="20" name="Text Box 1031"/>
          <p:cNvSpPr txBox="1">
            <a:spLocks noChangeArrowheads="1"/>
          </p:cNvSpPr>
          <p:nvPr/>
        </p:nvSpPr>
        <p:spPr bwMode="auto">
          <a:xfrm>
            <a:off x="1506099" y="1588790"/>
            <a:ext cx="1980000" cy="4216474"/>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P a r a m e t e r s ]</a:t>
            </a:r>
          </a:p>
          <a:p>
            <a:pPr eaLnBrk="1" hangingPunct="1">
              <a:spcBef>
                <a:spcPct val="0"/>
              </a:spcBef>
              <a:buFontTx/>
              <a:buNone/>
            </a:pPr>
            <a:r>
              <a:rPr lang="pt-BR" altLang="ja-JP" sz="1400" dirty="0">
                <a:solidFill>
                  <a:srgbClr val="000000"/>
                </a:solidFill>
                <a:latin typeface="Tahoma" panose="020B0604030504040204" pitchFamily="34" charset="0"/>
              </a:rPr>
              <a:t>icntl = </a:t>
            </a:r>
            <a:r>
              <a:rPr lang="pt-BR" altLang="ja-JP" sz="1400" dirty="0">
                <a:solidFill>
                  <a:srgbClr val="FF0000"/>
                </a:solidFill>
                <a:latin typeface="Tahoma" panose="020B0604030504040204" pitchFamily="34" charset="0"/>
              </a:rPr>
              <a:t>0</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endParaRPr lang="pt-BR" altLang="ja-JP" sz="1400" dirty="0">
              <a:solidFill>
                <a:srgbClr val="000000"/>
              </a:solidFill>
              <a:latin typeface="Tahoma" panose="020B0604030504040204" pitchFamily="34" charset="0"/>
            </a:endParaRPr>
          </a:p>
          <a:p>
            <a:pPr eaLnBrk="1" hangingPunct="1">
              <a:spcBef>
                <a:spcPct val="0"/>
              </a:spcBef>
              <a:buFontTx/>
              <a:buNone/>
            </a:pPr>
            <a:r>
              <a:rPr lang="fr-FR" altLang="ja-JP" sz="1400" dirty="0">
                <a:latin typeface="Tahoma" panose="020B0604030504040204" pitchFamily="34" charset="0"/>
              </a:rPr>
              <a:t>[ T - T r a c k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axis = xy</a:t>
            </a:r>
          </a:p>
          <a:p>
            <a:pPr eaLnBrk="1" hangingPunct="1">
              <a:spcBef>
                <a:spcPct val="0"/>
              </a:spcBef>
              <a:buFontTx/>
              <a:buNone/>
            </a:pPr>
            <a:r>
              <a:rPr lang="pt-BR" altLang="ja-JP" sz="1400" dirty="0">
                <a:latin typeface="Tahoma" panose="020B0604030504040204" pitchFamily="34" charset="0"/>
              </a:rPr>
              <a:t>file = track_</a:t>
            </a:r>
            <a:r>
              <a:rPr lang="en-US" altLang="ja-JP" sz="1400" dirty="0" err="1">
                <a:latin typeface="Tahoma" panose="020B0604030504040204" pitchFamily="34" charset="0"/>
              </a:rPr>
              <a:t>xy</a:t>
            </a:r>
            <a:r>
              <a:rPr lang="pt-BR" altLang="ja-JP" sz="1400" dirty="0">
                <a:latin typeface="Tahoma" panose="020B0604030504040204" pitchFamily="34" charset="0"/>
              </a:rPr>
              <a:t>.out</a:t>
            </a:r>
          </a:p>
          <a:p>
            <a:pPr eaLnBrk="1" hangingPunct="1">
              <a:spcBef>
                <a:spcPct val="0"/>
              </a:spcBef>
              <a:buFontTx/>
              <a:buNone/>
            </a:pPr>
            <a:r>
              <a:rPr lang="pt-BR" altLang="ja-JP" sz="1400" dirty="0">
                <a:latin typeface="Tahoma" panose="020B0604030504040204" pitchFamily="34" charset="0"/>
              </a:rPr>
              <a:t>part = all</a:t>
            </a:r>
          </a:p>
          <a:p>
            <a:pPr eaLnBrk="1" hangingPunct="1">
              <a:spcBef>
                <a:spcPct val="0"/>
              </a:spcBef>
              <a:buFontTx/>
              <a:buNone/>
            </a:pPr>
            <a:r>
              <a:rPr lang="pt-BR" altLang="ja-JP" sz="1400" dirty="0">
                <a:latin typeface="Tahoma" panose="020B0604030504040204" pitchFamily="34" charset="0"/>
              </a:rPr>
              <a:t>gshow = 3</a:t>
            </a:r>
          </a:p>
          <a:p>
            <a:pPr eaLnBrk="1" hangingPunct="1">
              <a:spcBef>
                <a:spcPct val="0"/>
              </a:spcBef>
              <a:buFontTx/>
              <a:buNone/>
            </a:pPr>
            <a:r>
              <a:rPr lang="pt-BR" altLang="ja-JP" sz="1400" dirty="0">
                <a:latin typeface="Tahoma" panose="020B0604030504040204" pitchFamily="34" charset="0"/>
              </a:rPr>
              <a:t>epsout =</a:t>
            </a:r>
            <a:r>
              <a:rPr lang="ja-JP" altLang="en-US" sz="1400" dirty="0">
                <a:latin typeface="Tahoma" panose="020B0604030504040204" pitchFamily="34" charset="0"/>
              </a:rPr>
              <a:t> </a:t>
            </a:r>
            <a:r>
              <a:rPr lang="pt-BR" altLang="ja-JP" sz="1400" dirty="0">
                <a:latin typeface="Tahoma" panose="020B0604030504040204" pitchFamily="34" charset="0"/>
              </a:rPr>
              <a:t>1</a:t>
            </a:r>
          </a:p>
          <a:p>
            <a:pPr eaLnBrk="1" hangingPunct="1">
              <a:spcBef>
                <a:spcPct val="0"/>
              </a:spcBef>
              <a:buFontTx/>
              <a:buNone/>
            </a:pPr>
            <a:endParaRPr lang="pt-BR" altLang="ja-JP" sz="1400" dirty="0">
              <a:latin typeface="Tahoma" panose="020B0604030504040204" pitchFamily="34" charset="0"/>
            </a:endParaRPr>
          </a:p>
          <a:p>
            <a:pPr eaLnBrk="1" hangingPunct="1">
              <a:spcBef>
                <a:spcPct val="0"/>
              </a:spcBef>
              <a:buFontTx/>
              <a:buNone/>
            </a:pPr>
            <a:r>
              <a:rPr lang="fr-FR" altLang="ja-JP" sz="1400" dirty="0">
                <a:latin typeface="Tahoma" panose="020B0604030504040204" pitchFamily="34" charset="0"/>
              </a:rPr>
              <a:t>[ T - T r a c k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axis = xz</a:t>
            </a:r>
          </a:p>
          <a:p>
            <a:pPr eaLnBrk="1" hangingPunct="1">
              <a:spcBef>
                <a:spcPct val="0"/>
              </a:spcBef>
              <a:buFontTx/>
              <a:buNone/>
            </a:pPr>
            <a:r>
              <a:rPr lang="pt-BR" altLang="ja-JP" sz="1400" dirty="0">
                <a:latin typeface="Tahoma" panose="020B0604030504040204" pitchFamily="34" charset="0"/>
              </a:rPr>
              <a:t>file = track_xz.out</a:t>
            </a:r>
          </a:p>
          <a:p>
            <a:pPr eaLnBrk="1" hangingPunct="1">
              <a:spcBef>
                <a:spcPct val="0"/>
              </a:spcBef>
              <a:buFontTx/>
              <a:buNone/>
            </a:pPr>
            <a:r>
              <a:rPr lang="pt-BR" altLang="ja-JP" sz="1400" dirty="0">
                <a:latin typeface="Tahoma" panose="020B0604030504040204" pitchFamily="34" charset="0"/>
              </a:rPr>
              <a:t>part = all</a:t>
            </a:r>
          </a:p>
          <a:p>
            <a:pPr eaLnBrk="1" hangingPunct="1">
              <a:spcBef>
                <a:spcPct val="0"/>
              </a:spcBef>
              <a:buFontTx/>
              <a:buNone/>
            </a:pPr>
            <a:r>
              <a:rPr lang="pt-BR" altLang="ja-JP" sz="1400" dirty="0">
                <a:latin typeface="Tahoma" panose="020B0604030504040204" pitchFamily="34" charset="0"/>
              </a:rPr>
              <a:t>gshow = 3</a:t>
            </a:r>
          </a:p>
          <a:p>
            <a:pPr eaLnBrk="1" hangingPunct="1">
              <a:spcBef>
                <a:spcPct val="0"/>
              </a:spcBef>
              <a:buFontTx/>
              <a:buNone/>
            </a:pPr>
            <a:r>
              <a:rPr lang="pt-BR" altLang="ja-JP" sz="1400" dirty="0">
                <a:latin typeface="Tahoma" panose="020B0604030504040204" pitchFamily="34" charset="0"/>
              </a:rPr>
              <a:t>epsout = 1</a:t>
            </a:r>
          </a:p>
        </p:txBody>
      </p:sp>
      <p:sp>
        <p:nvSpPr>
          <p:cNvPr id="21" name="Text Box 1030"/>
          <p:cNvSpPr txBox="1">
            <a:spLocks noChangeArrowheads="1"/>
          </p:cNvSpPr>
          <p:nvPr/>
        </p:nvSpPr>
        <p:spPr bwMode="auto">
          <a:xfrm>
            <a:off x="3769097" y="4119765"/>
            <a:ext cx="1450975" cy="369887"/>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track_xz</a:t>
            </a:r>
            <a:r>
              <a:rPr lang="en-US" altLang="ja-JP" sz="1800" dirty="0">
                <a:solidFill>
                  <a:srgbClr val="000000"/>
                </a:solidFill>
                <a:latin typeface="Tahoma" panose="020B0604030504040204" pitchFamily="34" charset="0"/>
              </a:rPr>
              <a:t>.eps</a:t>
            </a:r>
          </a:p>
        </p:txBody>
      </p:sp>
      <p:sp>
        <p:nvSpPr>
          <p:cNvPr id="22" name="Text Box 1030"/>
          <p:cNvSpPr txBox="1">
            <a:spLocks noChangeArrowheads="1"/>
          </p:cNvSpPr>
          <p:nvPr/>
        </p:nvSpPr>
        <p:spPr bwMode="auto">
          <a:xfrm>
            <a:off x="3769097" y="1588790"/>
            <a:ext cx="1443037" cy="369888"/>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track_xy</a:t>
            </a:r>
            <a:r>
              <a:rPr lang="en-US" altLang="ja-JP" sz="1800" dirty="0">
                <a:solidFill>
                  <a:srgbClr val="000000"/>
                </a:solidFill>
                <a:latin typeface="Tahoma" panose="020B0604030504040204" pitchFamily="34" charset="0"/>
              </a:rPr>
              <a:t>.eps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a:xfrm>
            <a:off x="228600" y="44450"/>
            <a:ext cx="8686800" cy="1014413"/>
          </a:xfrm>
        </p:spPr>
        <p:txBody>
          <a:bodyPr/>
          <a:lstStyle/>
          <a:p>
            <a:pPr marL="342900" indent="-342900" eaLnBrk="1" hangingPunct="1"/>
            <a:r>
              <a:rPr lang="en-US" altLang="ja-JP" sz="4800" dirty="0">
                <a:latin typeface="Century Gothic" panose="020B0502020202020204" pitchFamily="34" charset="0"/>
              </a:rPr>
              <a:t>*_</a:t>
            </a:r>
            <a:r>
              <a:rPr lang="en-US" altLang="ja-JP" sz="4800" dirty="0" err="1">
                <a:latin typeface="Century Gothic" panose="020B0502020202020204" pitchFamily="34" charset="0"/>
              </a:rPr>
              <a:t>err.eps</a:t>
            </a:r>
            <a:r>
              <a:rPr lang="ja-JP" altLang="en-US" sz="4800" dirty="0">
                <a:latin typeface="Century Gothic" panose="020B0502020202020204" pitchFamily="34" charset="0"/>
              </a:rPr>
              <a:t>ファイルの活用</a:t>
            </a:r>
          </a:p>
        </p:txBody>
      </p:sp>
      <p:sp>
        <p:nvSpPr>
          <p:cNvPr id="65544" name="Rectangle 1039"/>
          <p:cNvSpPr>
            <a:spLocks noChangeArrowheads="1"/>
          </p:cNvSpPr>
          <p:nvPr/>
        </p:nvSpPr>
        <p:spPr bwMode="auto">
          <a:xfrm>
            <a:off x="885825" y="1052513"/>
            <a:ext cx="73580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dirty="0">
                <a:solidFill>
                  <a:srgbClr val="000000"/>
                </a:solidFill>
                <a:latin typeface="+mn-lt"/>
              </a:rPr>
              <a:t>２次元プロットを出力するタリー（</a:t>
            </a:r>
            <a:r>
              <a:rPr lang="en-US" altLang="ja-JP" sz="2400" dirty="0">
                <a:solidFill>
                  <a:srgbClr val="000000"/>
                </a:solidFill>
                <a:latin typeface="+mn-lt"/>
              </a:rPr>
              <a:t>“axis=</a:t>
            </a:r>
            <a:r>
              <a:rPr lang="en-US" altLang="ja-JP" sz="2400" dirty="0" err="1">
                <a:solidFill>
                  <a:srgbClr val="000000"/>
                </a:solidFill>
                <a:latin typeface="+mn-lt"/>
              </a:rPr>
              <a:t>xy</a:t>
            </a:r>
            <a:r>
              <a:rPr lang="en-US" altLang="ja-JP" sz="2400" dirty="0">
                <a:solidFill>
                  <a:srgbClr val="000000"/>
                </a:solidFill>
                <a:latin typeface="+mn-lt"/>
              </a:rPr>
              <a:t>, </a:t>
            </a:r>
            <a:r>
              <a:rPr lang="en-US" altLang="ja-JP" sz="2400" dirty="0" err="1">
                <a:solidFill>
                  <a:srgbClr val="000000"/>
                </a:solidFill>
                <a:latin typeface="+mn-lt"/>
              </a:rPr>
              <a:t>rz</a:t>
            </a:r>
            <a:r>
              <a:rPr lang="en-US" altLang="ja-JP" sz="2400" dirty="0">
                <a:solidFill>
                  <a:srgbClr val="000000"/>
                </a:solidFill>
                <a:latin typeface="+mn-lt"/>
              </a:rPr>
              <a:t>”</a:t>
            </a:r>
            <a:r>
              <a:rPr lang="ja-JP" altLang="en-US" sz="2400" dirty="0">
                <a:solidFill>
                  <a:srgbClr val="000000"/>
                </a:solidFill>
                <a:latin typeface="+mn-lt"/>
              </a:rPr>
              <a:t>など）は、その統計誤差を</a:t>
            </a:r>
            <a:r>
              <a:rPr lang="en-US" altLang="ja-JP" sz="2400" dirty="0">
                <a:solidFill>
                  <a:srgbClr val="000000"/>
                </a:solidFill>
                <a:latin typeface="+mn-lt"/>
              </a:rPr>
              <a:t>*_</a:t>
            </a:r>
            <a:r>
              <a:rPr lang="en-US" altLang="ja-JP" sz="2400" dirty="0" err="1">
                <a:solidFill>
                  <a:srgbClr val="000000"/>
                </a:solidFill>
                <a:latin typeface="+mn-lt"/>
              </a:rPr>
              <a:t>err.eps</a:t>
            </a:r>
            <a:r>
              <a:rPr lang="ja-JP" altLang="en-US" sz="2400" dirty="0">
                <a:solidFill>
                  <a:srgbClr val="000000"/>
                </a:solidFill>
                <a:latin typeface="+mn-lt"/>
              </a:rPr>
              <a:t>ファイルとして出力する。</a:t>
            </a:r>
            <a:endParaRPr lang="en-US" altLang="ja-JP" sz="2400" dirty="0">
              <a:solidFill>
                <a:srgbClr val="000000"/>
              </a:solidFill>
              <a:latin typeface="+mn-lt"/>
            </a:endParaRPr>
          </a:p>
          <a:p>
            <a:pPr eaLnBrk="1" hangingPunct="1">
              <a:spcBef>
                <a:spcPct val="0"/>
              </a:spcBef>
            </a:pPr>
            <a:r>
              <a:rPr lang="ja-JP" altLang="en-US" sz="2400" dirty="0">
                <a:solidFill>
                  <a:srgbClr val="000000"/>
                </a:solidFill>
                <a:latin typeface="+mn-lt"/>
              </a:rPr>
              <a:t>暖色系は相対誤差が大きい（１に近い）領域を表し、寒色系は相対誤差が小さい領域を表す。</a:t>
            </a:r>
          </a:p>
        </p:txBody>
      </p:sp>
      <p:sp>
        <p:nvSpPr>
          <p:cNvPr id="65545" name="Text Box 1030"/>
          <p:cNvSpPr txBox="1">
            <a:spLocks noChangeArrowheads="1"/>
          </p:cNvSpPr>
          <p:nvPr/>
        </p:nvSpPr>
        <p:spPr bwMode="auto">
          <a:xfrm>
            <a:off x="971600" y="5795416"/>
            <a:ext cx="1969542" cy="369888"/>
          </a:xfrm>
          <a:prstGeom prst="rect">
            <a:avLst/>
          </a:prstGeom>
          <a:solidFill>
            <a:schemeClr val="bg1"/>
          </a:solidFill>
          <a:ln w="19050">
            <a:solidFill>
              <a:srgbClr val="0070C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1800">
                <a:solidFill>
                  <a:srgbClr val="000000"/>
                </a:solidFill>
                <a:latin typeface="Tahoma" panose="020B0604030504040204" pitchFamily="34" charset="0"/>
              </a:rPr>
              <a:t>track_xy_err.eps</a:t>
            </a:r>
          </a:p>
        </p:txBody>
      </p:sp>
      <p:sp>
        <p:nvSpPr>
          <p:cNvPr id="65546" name="Text Box 1030"/>
          <p:cNvSpPr txBox="1">
            <a:spLocks noChangeArrowheads="1"/>
          </p:cNvSpPr>
          <p:nvPr/>
        </p:nvSpPr>
        <p:spPr bwMode="auto">
          <a:xfrm>
            <a:off x="5260295" y="5795417"/>
            <a:ext cx="2015306" cy="369887"/>
          </a:xfrm>
          <a:prstGeom prst="rect">
            <a:avLst/>
          </a:prstGeom>
          <a:solidFill>
            <a:schemeClr val="bg1"/>
          </a:solidFill>
          <a:ln w="19050">
            <a:solidFill>
              <a:srgbClr val="0070C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1800" dirty="0" err="1">
                <a:solidFill>
                  <a:srgbClr val="000000"/>
                </a:solidFill>
                <a:latin typeface="Tahoma" panose="020B0604030504040204" pitchFamily="34" charset="0"/>
              </a:rPr>
              <a:t>track_xz_err.eps</a:t>
            </a:r>
            <a:endParaRPr lang="en-US" altLang="ja-JP" sz="1800" dirty="0">
              <a:solidFill>
                <a:srgbClr val="000000"/>
              </a:solidFill>
              <a:latin typeface="Tahoma" panose="020B0604030504040204" pitchFamily="34" charset="0"/>
            </a:endParaRPr>
          </a:p>
        </p:txBody>
      </p:sp>
      <p:sp>
        <p:nvSpPr>
          <p:cNvPr id="65547"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pic>
        <p:nvPicPr>
          <p:cNvPr id="14" name="図 13"/>
          <p:cNvPicPr>
            <a:picLocks noChangeAspect="1"/>
          </p:cNvPicPr>
          <p:nvPr/>
        </p:nvPicPr>
        <p:blipFill rotWithShape="1">
          <a:blip r:embed="rId2"/>
          <a:srcRect l="15351" t="27917" r="31100" b="10250"/>
          <a:stretch/>
        </p:blipFill>
        <p:spPr>
          <a:xfrm>
            <a:off x="185495" y="2752519"/>
            <a:ext cx="3568340" cy="2938671"/>
          </a:xfrm>
          <a:prstGeom prst="rect">
            <a:avLst/>
          </a:prstGeom>
        </p:spPr>
      </p:pic>
      <p:pic>
        <p:nvPicPr>
          <p:cNvPr id="15" name="図 14"/>
          <p:cNvPicPr>
            <a:picLocks noChangeAspect="1"/>
          </p:cNvPicPr>
          <p:nvPr/>
        </p:nvPicPr>
        <p:blipFill rotWithShape="1">
          <a:blip r:embed="rId3"/>
          <a:srcRect l="14563" t="42271" r="30312" b="21292"/>
          <a:stretch/>
        </p:blipFill>
        <p:spPr>
          <a:xfrm>
            <a:off x="3716383" y="3013868"/>
            <a:ext cx="5176097" cy="244012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a:xfrm>
            <a:off x="228599" y="-50007"/>
            <a:ext cx="8686800" cy="1014413"/>
          </a:xfrm>
        </p:spPr>
        <p:txBody>
          <a:bodyPr/>
          <a:lstStyle/>
          <a:p>
            <a:pPr marL="342900" indent="-342900" eaLnBrk="1" hangingPunct="1"/>
            <a:r>
              <a:rPr lang="en-US" altLang="ja-JP" sz="4800" dirty="0">
                <a:latin typeface="Century Gothic" panose="020B0502020202020204" pitchFamily="34" charset="0"/>
              </a:rPr>
              <a:t>Red Screen</a:t>
            </a:r>
            <a:endParaRPr lang="ja-JP" altLang="en-US" sz="4800" dirty="0">
              <a:latin typeface="Century Gothic" panose="020B0502020202020204" pitchFamily="34" charset="0"/>
            </a:endParaRPr>
          </a:p>
        </p:txBody>
      </p:sp>
      <p:sp>
        <p:nvSpPr>
          <p:cNvPr id="65547"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pic>
        <p:nvPicPr>
          <p:cNvPr id="12" name="図 11">
            <a:extLst>
              <a:ext uri="{FF2B5EF4-FFF2-40B4-BE49-F238E27FC236}">
                <a16:creationId xmlns:a16="http://schemas.microsoft.com/office/drawing/2014/main" id="{B144C110-1260-4667-AE88-9776CE003640}"/>
              </a:ext>
            </a:extLst>
          </p:cNvPr>
          <p:cNvPicPr>
            <a:picLocks noChangeAspect="1"/>
          </p:cNvPicPr>
          <p:nvPr/>
        </p:nvPicPr>
        <p:blipFill rotWithShape="1">
          <a:blip r:embed="rId2"/>
          <a:srcRect l="27951" t="30733" r="41999" b="20600"/>
          <a:stretch/>
        </p:blipFill>
        <p:spPr>
          <a:xfrm>
            <a:off x="2339752" y="1916832"/>
            <a:ext cx="4032448" cy="3673475"/>
          </a:xfrm>
          <a:prstGeom prst="rect">
            <a:avLst/>
          </a:prstGeom>
        </p:spPr>
      </p:pic>
      <p:sp>
        <p:nvSpPr>
          <p:cNvPr id="13" name="Rectangle 1039">
            <a:extLst>
              <a:ext uri="{FF2B5EF4-FFF2-40B4-BE49-F238E27FC236}">
                <a16:creationId xmlns:a16="http://schemas.microsoft.com/office/drawing/2014/main" id="{BA210377-5E06-4D16-B867-D62C551C5E20}"/>
              </a:ext>
            </a:extLst>
          </p:cNvPr>
          <p:cNvSpPr>
            <a:spLocks noChangeArrowheads="1"/>
          </p:cNvSpPr>
          <p:nvPr/>
        </p:nvSpPr>
        <p:spPr bwMode="auto">
          <a:xfrm>
            <a:off x="133348" y="846428"/>
            <a:ext cx="88773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eaLnBrk="1" hangingPunct="1">
              <a:spcBef>
                <a:spcPct val="0"/>
              </a:spcBef>
              <a:buNone/>
              <a:defRPr/>
            </a:pPr>
            <a:r>
              <a:rPr lang="en-US" altLang="ja-JP" sz="2400" dirty="0">
                <a:solidFill>
                  <a:srgbClr val="000000"/>
                </a:solidFill>
                <a:latin typeface="+mn-lt"/>
              </a:rPr>
              <a:t>2</a:t>
            </a:r>
            <a:r>
              <a:rPr lang="ja-JP" altLang="en-US" sz="2400" dirty="0">
                <a:solidFill>
                  <a:srgbClr val="000000"/>
                </a:solidFill>
                <a:latin typeface="+mn-lt"/>
              </a:rPr>
              <a:t>次元プロットで</a:t>
            </a:r>
            <a:r>
              <a:rPr lang="en-US" altLang="ja-JP" sz="2400" dirty="0">
                <a:solidFill>
                  <a:srgbClr val="000000"/>
                </a:solidFill>
                <a:latin typeface="+mn-lt"/>
              </a:rPr>
              <a:t>1</a:t>
            </a:r>
            <a:r>
              <a:rPr lang="ja-JP" altLang="en-US" sz="2400" dirty="0" err="1">
                <a:solidFill>
                  <a:srgbClr val="000000"/>
                </a:solidFill>
                <a:latin typeface="+mn-lt"/>
              </a:rPr>
              <a:t>つも</a:t>
            </a:r>
            <a:r>
              <a:rPr lang="ja-JP" altLang="en-US" sz="2400" dirty="0">
                <a:solidFill>
                  <a:srgbClr val="000000"/>
                </a:solidFill>
                <a:latin typeface="+mn-lt"/>
              </a:rPr>
              <a:t>粒子がタリーされなかった場合、全ての領域が赤色になる。 → インプットファイルに何か問題がある場合が多い！</a:t>
            </a:r>
          </a:p>
        </p:txBody>
      </p:sp>
      <p:sp>
        <p:nvSpPr>
          <p:cNvPr id="14" name="Text Box 1030">
            <a:extLst>
              <a:ext uri="{FF2B5EF4-FFF2-40B4-BE49-F238E27FC236}">
                <a16:creationId xmlns:a16="http://schemas.microsoft.com/office/drawing/2014/main" id="{CC400678-2881-4444-B758-F4BE9C58F414}"/>
              </a:ext>
            </a:extLst>
          </p:cNvPr>
          <p:cNvSpPr txBox="1">
            <a:spLocks noChangeArrowheads="1"/>
          </p:cNvSpPr>
          <p:nvPr/>
        </p:nvSpPr>
        <p:spPr bwMode="auto">
          <a:xfrm>
            <a:off x="2906291" y="5632907"/>
            <a:ext cx="3456384" cy="369332"/>
          </a:xfrm>
          <a:prstGeom prst="rect">
            <a:avLst/>
          </a:prstGeom>
          <a:solidFill>
            <a:schemeClr val="bg1"/>
          </a:solidFill>
          <a:ln w="19050">
            <a:solidFill>
              <a:srgbClr val="0070C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1800" dirty="0">
                <a:solidFill>
                  <a:srgbClr val="000000"/>
                </a:solidFill>
                <a:latin typeface="Tahoma" panose="020B0604030504040204" pitchFamily="34" charset="0"/>
              </a:rPr>
              <a:t>(</a:t>
            </a:r>
            <a:r>
              <a:rPr lang="ja-JP" altLang="en-US" sz="1800" dirty="0">
                <a:solidFill>
                  <a:srgbClr val="000000"/>
                </a:solidFill>
                <a:latin typeface="Tahoma" panose="020B0604030504040204" pitchFamily="34" charset="0"/>
              </a:rPr>
              <a:t>例</a:t>
            </a:r>
            <a:r>
              <a:rPr lang="en-US" altLang="ja-JP" sz="1800" dirty="0">
                <a:solidFill>
                  <a:srgbClr val="000000"/>
                </a:solidFill>
                <a:latin typeface="Tahoma" panose="020B0604030504040204" pitchFamily="34" charset="0"/>
              </a:rPr>
              <a:t>) </a:t>
            </a:r>
            <a:r>
              <a:rPr lang="en-US" altLang="ja-JP" sz="1800" dirty="0" err="1">
                <a:solidFill>
                  <a:srgbClr val="000000"/>
                </a:solidFill>
                <a:latin typeface="Tahoma" panose="020B0604030504040204" pitchFamily="34" charset="0"/>
              </a:rPr>
              <a:t>track_xy.eps</a:t>
            </a:r>
            <a:r>
              <a:rPr lang="en-US" altLang="ja-JP" sz="1800" dirty="0">
                <a:solidFill>
                  <a:srgbClr val="000000"/>
                </a:solidFill>
                <a:latin typeface="Tahoma" panose="020B0604030504040204" pitchFamily="34" charset="0"/>
              </a:rPr>
              <a:t> for </a:t>
            </a:r>
            <a:r>
              <a:rPr lang="en-US" altLang="ja-JP" sz="1800" dirty="0" err="1">
                <a:solidFill>
                  <a:srgbClr val="000000"/>
                </a:solidFill>
                <a:latin typeface="Tahoma" panose="020B0604030504040204" pitchFamily="34" charset="0"/>
              </a:rPr>
              <a:t>dir</a:t>
            </a:r>
            <a:r>
              <a:rPr lang="en-US" altLang="ja-JP" sz="1800" dirty="0">
                <a:solidFill>
                  <a:srgbClr val="000000"/>
                </a:solidFill>
                <a:latin typeface="Tahoma" panose="020B0604030504040204" pitchFamily="34" charset="0"/>
              </a:rPr>
              <a:t> = -1.0</a:t>
            </a:r>
          </a:p>
        </p:txBody>
      </p:sp>
    </p:spTree>
    <p:extLst>
      <p:ext uri="{BB962C8B-B14F-4D97-AF65-F5344CB8AC3E}">
        <p14:creationId xmlns:p14="http://schemas.microsoft.com/office/powerpoint/2010/main" val="3025300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66569" name="Rectangle 2"/>
          <p:cNvSpPr>
            <a:spLocks noGrp="1" noChangeArrowheads="1"/>
          </p:cNvSpPr>
          <p:nvPr>
            <p:ph type="title"/>
          </p:nvPr>
        </p:nvSpPr>
        <p:spPr>
          <a:xfrm>
            <a:off x="228600" y="228600"/>
            <a:ext cx="8686800" cy="1143000"/>
          </a:xfrm>
        </p:spPr>
        <p:txBody>
          <a:bodyPr/>
          <a:lstStyle/>
          <a:p>
            <a:pPr eaLnBrk="1" hangingPunct="1"/>
            <a:r>
              <a:rPr lang="en-US" altLang="ja-JP" sz="4800" dirty="0">
                <a:latin typeface="Century Gothic" panose="020B0502020202020204" pitchFamily="34" charset="0"/>
              </a:rPr>
              <a:t>Tally</a:t>
            </a:r>
            <a:r>
              <a:rPr lang="ja-JP" altLang="en-US" sz="4800" dirty="0">
                <a:latin typeface="Century Gothic" panose="020B0502020202020204" pitchFamily="34" charset="0"/>
              </a:rPr>
              <a:t>の使い方（物理量の導出）</a:t>
            </a:r>
          </a:p>
        </p:txBody>
      </p:sp>
      <p:sp>
        <p:nvSpPr>
          <p:cNvPr id="12" name="AutoShape 2"/>
          <p:cNvSpPr>
            <a:spLocks noChangeArrowheads="1"/>
          </p:cNvSpPr>
          <p:nvPr/>
        </p:nvSpPr>
        <p:spPr bwMode="auto">
          <a:xfrm>
            <a:off x="647700" y="1411685"/>
            <a:ext cx="7848600" cy="86518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buFontTx/>
              <a:buNone/>
              <a:defRPr/>
            </a:pPr>
            <a:r>
              <a:rPr lang="ja-JP" altLang="en-US" sz="2400" dirty="0">
                <a:latin typeface="Century" pitchFamily="18" charset="0"/>
              </a:rPr>
              <a:t>どの</a:t>
            </a:r>
            <a:r>
              <a:rPr lang="ja-JP" altLang="en-US" sz="2400" dirty="0">
                <a:solidFill>
                  <a:srgbClr val="FF0000"/>
                </a:solidFill>
                <a:latin typeface="Century" pitchFamily="18" charset="0"/>
              </a:rPr>
              <a:t>空間（面）</a:t>
            </a:r>
            <a:r>
              <a:rPr lang="ja-JP" altLang="en-US" sz="2400" dirty="0">
                <a:latin typeface="Century" pitchFamily="18" charset="0"/>
              </a:rPr>
              <a:t>における、どの</a:t>
            </a:r>
            <a:r>
              <a:rPr lang="ja-JP" altLang="en-US" sz="2400" dirty="0">
                <a:solidFill>
                  <a:schemeClr val="accent6"/>
                </a:solidFill>
                <a:latin typeface="Century" pitchFamily="18" charset="0"/>
              </a:rPr>
              <a:t>粒子</a:t>
            </a:r>
            <a:r>
              <a:rPr lang="ja-JP" altLang="en-US" sz="2400" dirty="0">
                <a:latin typeface="Century" pitchFamily="18" charset="0"/>
              </a:rPr>
              <a:t>の、どういった</a:t>
            </a:r>
            <a:r>
              <a:rPr lang="ja-JP" altLang="en-US" sz="2400" dirty="0">
                <a:solidFill>
                  <a:schemeClr val="accent6"/>
                </a:solidFill>
                <a:latin typeface="Century" pitchFamily="18" charset="0"/>
              </a:rPr>
              <a:t>物理量</a:t>
            </a:r>
            <a:r>
              <a:rPr lang="ja-JP" altLang="en-US" sz="2400" dirty="0">
                <a:latin typeface="Century" pitchFamily="18" charset="0"/>
              </a:rPr>
              <a:t>を、どういう</a:t>
            </a:r>
            <a:r>
              <a:rPr lang="ja-JP" altLang="en-US" sz="2400" dirty="0">
                <a:solidFill>
                  <a:schemeClr val="accent6"/>
                </a:solidFill>
                <a:latin typeface="Century" pitchFamily="18" charset="0"/>
              </a:rPr>
              <a:t>形式</a:t>
            </a:r>
            <a:r>
              <a:rPr lang="ja-JP" altLang="en-US" sz="2400" dirty="0">
                <a:latin typeface="Century" pitchFamily="18" charset="0"/>
              </a:rPr>
              <a:t>で、見たいかを指定する。</a:t>
            </a:r>
            <a:endParaRPr lang="en-US" altLang="ja-JP" sz="1800" dirty="0">
              <a:latin typeface="Century" pitchFamily="18" charset="0"/>
            </a:endParaRPr>
          </a:p>
        </p:txBody>
      </p:sp>
      <p:sp>
        <p:nvSpPr>
          <p:cNvPr id="13" name="Rectangle 8"/>
          <p:cNvSpPr txBox="1">
            <a:spLocks noChangeArrowheads="1"/>
          </p:cNvSpPr>
          <p:nvPr/>
        </p:nvSpPr>
        <p:spPr bwMode="auto">
          <a:xfrm>
            <a:off x="744538" y="2565400"/>
            <a:ext cx="789305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 typeface="Wingdings" pitchFamily="2" charset="2"/>
              <a:buChar char="l"/>
              <a:defRPr/>
            </a:pPr>
            <a:r>
              <a:rPr lang="ja-JP" altLang="en-US" sz="2400" dirty="0">
                <a:solidFill>
                  <a:srgbClr val="FF0000"/>
                </a:solidFill>
              </a:rPr>
              <a:t>空間（面）：形状メッシュ</a:t>
            </a:r>
            <a:r>
              <a:rPr lang="en-US" altLang="ja-JP" sz="2400" dirty="0">
                <a:solidFill>
                  <a:srgbClr val="FF0000"/>
                </a:solidFill>
              </a:rPr>
              <a:t>(mesh =)</a:t>
            </a:r>
            <a:r>
              <a:rPr lang="ja-JP" altLang="en-US" sz="2400" dirty="0">
                <a:solidFill>
                  <a:srgbClr val="FF0000"/>
                </a:solidFill>
              </a:rPr>
              <a:t>を用いて定義する。</a:t>
            </a:r>
            <a:endParaRPr lang="en-US" altLang="ja-JP" sz="2400" dirty="0">
              <a:solidFill>
                <a:srgbClr val="FF0000"/>
              </a:solidFill>
            </a:endParaRPr>
          </a:p>
          <a:p>
            <a:pPr eaLnBrk="1" hangingPunct="1">
              <a:buFont typeface="Wingdings" pitchFamily="2" charset="2"/>
              <a:buChar char="l"/>
              <a:defRPr/>
            </a:pPr>
            <a:r>
              <a:rPr lang="ja-JP" altLang="en-US" sz="2400" dirty="0"/>
              <a:t>粒子：粒子名</a:t>
            </a:r>
            <a:r>
              <a:rPr lang="en-US" altLang="ja-JP" sz="2400" dirty="0"/>
              <a:t>(part =)</a:t>
            </a:r>
            <a:r>
              <a:rPr lang="ja-JP" altLang="en-US" sz="2400" dirty="0"/>
              <a:t>を指定する。</a:t>
            </a:r>
            <a:endParaRPr lang="en-US" altLang="ja-JP" sz="2400" dirty="0"/>
          </a:p>
          <a:p>
            <a:pPr eaLnBrk="1" hangingPunct="1">
              <a:buFont typeface="Wingdings" pitchFamily="2" charset="2"/>
              <a:buChar char="l"/>
              <a:defRPr/>
            </a:pPr>
            <a:r>
              <a:rPr lang="ja-JP" altLang="en-US" sz="2400" dirty="0"/>
              <a:t>物理量：単位</a:t>
            </a:r>
            <a:r>
              <a:rPr lang="en-US" altLang="ja-JP" sz="2400" dirty="0"/>
              <a:t>(unit =)</a:t>
            </a:r>
            <a:r>
              <a:rPr lang="ja-JP" altLang="en-US" sz="2400" dirty="0"/>
              <a:t>を選ぶ。</a:t>
            </a:r>
            <a:endParaRPr lang="en-US" altLang="ja-JP" sz="2400" dirty="0"/>
          </a:p>
          <a:p>
            <a:pPr eaLnBrk="1" hangingPunct="1">
              <a:buFont typeface="Wingdings" pitchFamily="2" charset="2"/>
              <a:buChar char="l"/>
              <a:defRPr/>
            </a:pPr>
            <a:r>
              <a:rPr lang="ja-JP" altLang="en-US" sz="2400" dirty="0"/>
              <a:t>形式：出力データの横軸</a:t>
            </a:r>
            <a:r>
              <a:rPr lang="en-US" altLang="ja-JP" sz="2400" dirty="0"/>
              <a:t>(axis =)</a:t>
            </a:r>
            <a:r>
              <a:rPr lang="ja-JP" altLang="en-US" sz="2400" dirty="0"/>
              <a:t>を決める。</a:t>
            </a:r>
            <a:endParaRPr lang="en-US" altLang="ja-JP" sz="2400" dirty="0"/>
          </a:p>
          <a:p>
            <a:pPr marL="0" indent="0" eaLnBrk="1" hangingPunct="1">
              <a:buFontTx/>
              <a:buNone/>
              <a:defRPr/>
            </a:pPr>
            <a:r>
              <a:rPr lang="ja-JP" altLang="en-US" sz="2400" dirty="0"/>
              <a:t>　　（空間の</a:t>
            </a:r>
            <a:r>
              <a:rPr lang="en-US" altLang="ja-JP" sz="2400" i="1" dirty="0"/>
              <a:t>X,Y,Z </a:t>
            </a:r>
            <a:r>
              <a:rPr lang="ja-JP" altLang="en-US" sz="2400" dirty="0"/>
              <a:t>座標</a:t>
            </a:r>
            <a:r>
              <a:rPr lang="en-US" altLang="ja-JP" sz="2400" dirty="0"/>
              <a:t>(</a:t>
            </a:r>
            <a:r>
              <a:rPr lang="en-US" altLang="ja-JP" sz="2400" dirty="0" err="1"/>
              <a:t>x,y,z</a:t>
            </a:r>
            <a:r>
              <a:rPr lang="en-US" altLang="ja-JP" sz="2400" dirty="0"/>
              <a:t>)</a:t>
            </a:r>
            <a:r>
              <a:rPr lang="ja-JP" altLang="en-US" sz="2400" dirty="0" err="1"/>
              <a:t>、</a:t>
            </a:r>
            <a:r>
              <a:rPr lang="ja-JP" altLang="en-US" sz="2400" dirty="0"/>
              <a:t>エネルギー</a:t>
            </a:r>
            <a:r>
              <a:rPr lang="en-US" altLang="ja-JP" sz="2400" dirty="0"/>
              <a:t>(</a:t>
            </a:r>
            <a:r>
              <a:rPr lang="en-US" altLang="ja-JP" sz="2400" dirty="0" err="1"/>
              <a:t>eng</a:t>
            </a:r>
            <a:r>
              <a:rPr lang="en-US" altLang="ja-JP" sz="2400" dirty="0"/>
              <a:t>)</a:t>
            </a:r>
            <a:r>
              <a:rPr lang="ja-JP" altLang="en-US" sz="2400" dirty="0" err="1"/>
              <a:t>、</a:t>
            </a:r>
            <a:r>
              <a:rPr lang="ja-JP" altLang="en-US" sz="2400" dirty="0"/>
              <a:t>時間</a:t>
            </a:r>
            <a:r>
              <a:rPr lang="en-US" altLang="ja-JP" sz="2400" dirty="0"/>
              <a:t>(t)</a:t>
            </a:r>
            <a:r>
              <a:rPr lang="ja-JP" altLang="en-US" sz="2400" dirty="0"/>
              <a:t>に</a:t>
            </a:r>
            <a:endParaRPr lang="en-US" altLang="ja-JP" sz="2400" dirty="0"/>
          </a:p>
          <a:p>
            <a:pPr marL="0" indent="0" eaLnBrk="1" hangingPunct="1">
              <a:buFontTx/>
              <a:buNone/>
              <a:defRPr/>
            </a:pPr>
            <a:r>
              <a:rPr lang="ja-JP" altLang="en-US" sz="2400" dirty="0"/>
              <a:t>　　　応じたメッシュ定義文が必要）</a:t>
            </a:r>
            <a:endParaRPr lang="en-US" altLang="ja-JP"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228600"/>
            <a:ext cx="8686800" cy="1143000"/>
          </a:xfrm>
        </p:spPr>
        <p:txBody>
          <a:bodyPr/>
          <a:lstStyle/>
          <a:p>
            <a:pPr eaLnBrk="1" hangingPunct="1"/>
            <a:r>
              <a:rPr lang="ja-JP" altLang="en-US" dirty="0">
                <a:latin typeface="Century" panose="02040604050505020304" pitchFamily="18" charset="0"/>
              </a:rPr>
              <a:t>形状メッシュ</a:t>
            </a:r>
            <a:r>
              <a:rPr lang="en-US" altLang="ja-JP" dirty="0">
                <a:latin typeface="Century" panose="02040604050505020304" pitchFamily="18" charset="0"/>
              </a:rPr>
              <a:t>(mesh=)</a:t>
            </a:r>
            <a:r>
              <a:rPr lang="ja-JP" altLang="en-US" dirty="0">
                <a:latin typeface="Century" panose="02040604050505020304" pitchFamily="18" charset="0"/>
              </a:rPr>
              <a:t>の種類</a:t>
            </a:r>
            <a:endParaRPr lang="ja-JP" altLang="en-US" dirty="0">
              <a:latin typeface="Century Gothic" panose="020B0502020202020204" pitchFamily="34" charset="0"/>
            </a:endParaRPr>
          </a:p>
        </p:txBody>
      </p:sp>
      <p:sp>
        <p:nvSpPr>
          <p:cNvPr id="67590" name="テキスト ボックス 2"/>
          <p:cNvSpPr txBox="1">
            <a:spLocks noChangeArrowheads="1"/>
          </p:cNvSpPr>
          <p:nvPr/>
        </p:nvSpPr>
        <p:spPr bwMode="auto">
          <a:xfrm>
            <a:off x="1469901" y="1484784"/>
            <a:ext cx="6204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chemeClr val="accent2"/>
                </a:solidFill>
              </a:rPr>
              <a:t>形状メッシュには、</a:t>
            </a:r>
            <a:r>
              <a:rPr lang="en-US" altLang="ja-JP" sz="2400" dirty="0">
                <a:solidFill>
                  <a:schemeClr val="accent2"/>
                </a:solidFill>
              </a:rPr>
              <a:t>xyz, r-z, </a:t>
            </a:r>
            <a:r>
              <a:rPr lang="en-US" altLang="ja-JP" sz="2400" dirty="0" err="1">
                <a:solidFill>
                  <a:schemeClr val="accent2"/>
                </a:solidFill>
              </a:rPr>
              <a:t>reg</a:t>
            </a:r>
            <a:r>
              <a:rPr lang="ja-JP" altLang="en-US" sz="2400" dirty="0">
                <a:solidFill>
                  <a:schemeClr val="accent2"/>
                </a:solidFill>
              </a:rPr>
              <a:t>の</a:t>
            </a:r>
            <a:r>
              <a:rPr lang="en-US" altLang="ja-JP" sz="2400" dirty="0">
                <a:solidFill>
                  <a:schemeClr val="accent2"/>
                </a:solidFill>
              </a:rPr>
              <a:t>3</a:t>
            </a:r>
            <a:r>
              <a:rPr lang="ja-JP" altLang="en-US" sz="2400" dirty="0">
                <a:solidFill>
                  <a:schemeClr val="accent2"/>
                </a:solidFill>
              </a:rPr>
              <a:t>種類がある。</a:t>
            </a:r>
          </a:p>
        </p:txBody>
      </p:sp>
      <p:grpSp>
        <p:nvGrpSpPr>
          <p:cNvPr id="2" name="グループ化 1"/>
          <p:cNvGrpSpPr/>
          <p:nvPr/>
        </p:nvGrpSpPr>
        <p:grpSpPr>
          <a:xfrm>
            <a:off x="437306" y="2107340"/>
            <a:ext cx="2461444" cy="3065463"/>
            <a:chOff x="442913" y="2454275"/>
            <a:chExt cx="2461444" cy="3065463"/>
          </a:xfrm>
        </p:grpSpPr>
        <p:sp>
          <p:nvSpPr>
            <p:cNvPr id="67591" name="テキスト ボックス 5"/>
            <p:cNvSpPr txBox="1">
              <a:spLocks noChangeArrowheads="1"/>
            </p:cNvSpPr>
            <p:nvPr/>
          </p:nvSpPr>
          <p:spPr bwMode="auto">
            <a:xfrm>
              <a:off x="882650" y="2454275"/>
              <a:ext cx="20217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rPr>
                <a:t>xyz</a:t>
              </a:r>
              <a:r>
                <a:rPr lang="ja-JP" altLang="en-US" sz="2400" dirty="0">
                  <a:solidFill>
                    <a:srgbClr val="000000"/>
                  </a:solidFill>
                </a:rPr>
                <a:t>メッシュ</a:t>
              </a:r>
              <a:r>
                <a:rPr lang="en-US" altLang="ja-JP" sz="2400" dirty="0">
                  <a:solidFill>
                    <a:srgbClr val="000000"/>
                  </a:solidFill>
                </a:rPr>
                <a:t>:</a:t>
              </a:r>
            </a:p>
            <a:p>
              <a:pPr eaLnBrk="1" hangingPunct="1">
                <a:spcBef>
                  <a:spcPct val="0"/>
                </a:spcBef>
                <a:buFontTx/>
                <a:buNone/>
              </a:pPr>
              <a:r>
                <a:rPr lang="en-US" altLang="ja-JP" sz="1800" dirty="0">
                  <a:solidFill>
                    <a:srgbClr val="000000"/>
                  </a:solidFill>
                </a:rPr>
                <a:t>XYZ</a:t>
              </a:r>
              <a:r>
                <a:rPr lang="ja-JP" altLang="en-US" sz="1800" dirty="0">
                  <a:solidFill>
                    <a:srgbClr val="000000"/>
                  </a:solidFill>
                </a:rPr>
                <a:t>座標系で分割</a:t>
              </a:r>
            </a:p>
          </p:txBody>
        </p:sp>
        <p:cxnSp>
          <p:nvCxnSpPr>
            <p:cNvPr id="9" name="直線矢印コネクタ 8"/>
            <p:cNvCxnSpPr/>
            <p:nvPr/>
          </p:nvCxnSpPr>
          <p:spPr>
            <a:xfrm>
              <a:off x="942975" y="4999038"/>
              <a:ext cx="90011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942975" y="4133850"/>
              <a:ext cx="0" cy="8651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442913" y="4999038"/>
              <a:ext cx="500062" cy="495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595" name="テキスト ボックス 15"/>
            <p:cNvSpPr txBox="1">
              <a:spLocks noChangeArrowheads="1"/>
            </p:cNvSpPr>
            <p:nvPr/>
          </p:nvSpPr>
          <p:spPr bwMode="auto">
            <a:xfrm>
              <a:off x="620713" y="5243513"/>
              <a:ext cx="295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rPr>
                <a:t>X</a:t>
              </a:r>
              <a:endParaRPr lang="ja-JP" altLang="en-US" sz="1200">
                <a:solidFill>
                  <a:srgbClr val="000000"/>
                </a:solidFill>
              </a:endParaRPr>
            </a:p>
          </p:txBody>
        </p:sp>
        <p:sp>
          <p:nvSpPr>
            <p:cNvPr id="67596" name="テキスト ボックス 35"/>
            <p:cNvSpPr txBox="1">
              <a:spLocks noChangeArrowheads="1"/>
            </p:cNvSpPr>
            <p:nvPr/>
          </p:nvSpPr>
          <p:spPr bwMode="auto">
            <a:xfrm>
              <a:off x="1436688" y="4999038"/>
              <a:ext cx="295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rPr>
                <a:t>Y</a:t>
              </a:r>
              <a:endParaRPr lang="ja-JP" altLang="en-US" sz="1200">
                <a:solidFill>
                  <a:srgbClr val="000000"/>
                </a:solidFill>
              </a:endParaRPr>
            </a:p>
          </p:txBody>
        </p:sp>
        <p:sp>
          <p:nvSpPr>
            <p:cNvPr id="67597" name="テキスト ボックス 36"/>
            <p:cNvSpPr txBox="1">
              <a:spLocks noChangeArrowheads="1"/>
            </p:cNvSpPr>
            <p:nvPr/>
          </p:nvSpPr>
          <p:spPr bwMode="auto">
            <a:xfrm>
              <a:off x="609600" y="4289425"/>
              <a:ext cx="279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rPr>
                <a:t>Z</a:t>
              </a:r>
              <a:endParaRPr lang="ja-JP" altLang="en-US" sz="1200">
                <a:solidFill>
                  <a:srgbClr val="000000"/>
                </a:solidFill>
              </a:endParaRPr>
            </a:p>
          </p:txBody>
        </p:sp>
        <p:grpSp>
          <p:nvGrpSpPr>
            <p:cNvPr id="67598" name="グループ化 57"/>
            <p:cNvGrpSpPr>
              <a:grpSpLocks/>
            </p:cNvGrpSpPr>
            <p:nvPr/>
          </p:nvGrpSpPr>
          <p:grpSpPr bwMode="auto">
            <a:xfrm>
              <a:off x="1154113" y="3563938"/>
              <a:ext cx="1619250" cy="1295400"/>
              <a:chOff x="2666371" y="3583759"/>
              <a:chExt cx="1619597" cy="1296433"/>
            </a:xfrm>
          </p:grpSpPr>
          <p:sp>
            <p:nvSpPr>
              <p:cNvPr id="7" name="直方体 6"/>
              <p:cNvSpPr/>
              <p:nvPr/>
            </p:nvSpPr>
            <p:spPr>
              <a:xfrm>
                <a:off x="2666371" y="4365432"/>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32" name="直方体 31"/>
              <p:cNvSpPr/>
              <p:nvPr/>
            </p:nvSpPr>
            <p:spPr>
              <a:xfrm>
                <a:off x="2934715" y="4365432"/>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33" name="直方体 32"/>
              <p:cNvSpPr/>
              <p:nvPr/>
            </p:nvSpPr>
            <p:spPr>
              <a:xfrm>
                <a:off x="3203061" y="4365432"/>
                <a:ext cx="535102"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34" name="直方体 33"/>
              <p:cNvSpPr/>
              <p:nvPr/>
            </p:nvSpPr>
            <p:spPr>
              <a:xfrm>
                <a:off x="3471405" y="4365432"/>
                <a:ext cx="535103"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35" name="直方体 34"/>
              <p:cNvSpPr/>
              <p:nvPr/>
            </p:nvSpPr>
            <p:spPr>
              <a:xfrm>
                <a:off x="3749278" y="4365432"/>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43" name="直方体 42"/>
              <p:cNvSpPr/>
              <p:nvPr/>
            </p:nvSpPr>
            <p:spPr>
              <a:xfrm>
                <a:off x="2666371" y="4108052"/>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44" name="直方体 43"/>
              <p:cNvSpPr/>
              <p:nvPr/>
            </p:nvSpPr>
            <p:spPr>
              <a:xfrm>
                <a:off x="2934715" y="4108052"/>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45" name="直方体 44"/>
              <p:cNvSpPr/>
              <p:nvPr/>
            </p:nvSpPr>
            <p:spPr>
              <a:xfrm>
                <a:off x="3203061" y="4108052"/>
                <a:ext cx="535102"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46" name="直方体 45"/>
              <p:cNvSpPr/>
              <p:nvPr/>
            </p:nvSpPr>
            <p:spPr>
              <a:xfrm>
                <a:off x="3471405" y="4108052"/>
                <a:ext cx="535103"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47" name="直方体 46"/>
              <p:cNvSpPr/>
              <p:nvPr/>
            </p:nvSpPr>
            <p:spPr>
              <a:xfrm>
                <a:off x="3749278" y="4108052"/>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48" name="直方体 47"/>
              <p:cNvSpPr/>
              <p:nvPr/>
            </p:nvSpPr>
            <p:spPr>
              <a:xfrm>
                <a:off x="2666371" y="3841139"/>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49" name="直方体 48"/>
              <p:cNvSpPr/>
              <p:nvPr/>
            </p:nvSpPr>
            <p:spPr>
              <a:xfrm>
                <a:off x="2934715" y="3841139"/>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50" name="直方体 49"/>
              <p:cNvSpPr/>
              <p:nvPr/>
            </p:nvSpPr>
            <p:spPr>
              <a:xfrm>
                <a:off x="3203061" y="3841139"/>
                <a:ext cx="535102"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51" name="直方体 50"/>
              <p:cNvSpPr/>
              <p:nvPr/>
            </p:nvSpPr>
            <p:spPr>
              <a:xfrm>
                <a:off x="3471405" y="3841139"/>
                <a:ext cx="535103"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52" name="直方体 51"/>
              <p:cNvSpPr/>
              <p:nvPr/>
            </p:nvSpPr>
            <p:spPr>
              <a:xfrm>
                <a:off x="3749278" y="3841139"/>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53" name="直方体 52"/>
              <p:cNvSpPr/>
              <p:nvPr/>
            </p:nvSpPr>
            <p:spPr>
              <a:xfrm>
                <a:off x="2666371" y="3583759"/>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54" name="直方体 53"/>
              <p:cNvSpPr/>
              <p:nvPr/>
            </p:nvSpPr>
            <p:spPr>
              <a:xfrm>
                <a:off x="2934715" y="3583759"/>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55" name="直方体 54"/>
              <p:cNvSpPr/>
              <p:nvPr/>
            </p:nvSpPr>
            <p:spPr>
              <a:xfrm>
                <a:off x="3203061" y="3583759"/>
                <a:ext cx="535102"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56" name="直方体 55"/>
              <p:cNvSpPr/>
              <p:nvPr/>
            </p:nvSpPr>
            <p:spPr>
              <a:xfrm>
                <a:off x="3471405" y="3583759"/>
                <a:ext cx="535103"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57" name="直方体 56"/>
              <p:cNvSpPr/>
              <p:nvPr/>
            </p:nvSpPr>
            <p:spPr>
              <a:xfrm>
                <a:off x="3749278" y="3583759"/>
                <a:ext cx="536690" cy="514760"/>
              </a:xfrm>
              <a:prstGeom prst="cube">
                <a:avLst>
                  <a:gd name="adj" fmla="val 48333"/>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cxnSp>
            <p:nvCxnSpPr>
              <p:cNvPr id="18" name="直線コネクタ 17"/>
              <p:cNvCxnSpPr/>
              <p:nvPr/>
            </p:nvCxnSpPr>
            <p:spPr>
              <a:xfrm flipH="1">
                <a:off x="2771168" y="3717215"/>
                <a:ext cx="1368718"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4139887" y="3717215"/>
                <a:ext cx="0" cy="1080361"/>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 name="グループ化 2"/>
          <p:cNvGrpSpPr/>
          <p:nvPr/>
        </p:nvGrpSpPr>
        <p:grpSpPr>
          <a:xfrm>
            <a:off x="3406477" y="2074003"/>
            <a:ext cx="2008883" cy="3041650"/>
            <a:chOff x="3491880" y="2420938"/>
            <a:chExt cx="2008883" cy="3041650"/>
          </a:xfrm>
        </p:grpSpPr>
        <p:sp>
          <p:nvSpPr>
            <p:cNvPr id="67599" name="テキスト ボックス 64"/>
            <p:cNvSpPr txBox="1">
              <a:spLocks noChangeArrowheads="1"/>
            </p:cNvSpPr>
            <p:nvPr/>
          </p:nvSpPr>
          <p:spPr bwMode="auto">
            <a:xfrm>
              <a:off x="3491880" y="2420938"/>
              <a:ext cx="20088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rPr>
                <a:t>r-z</a:t>
              </a:r>
              <a:r>
                <a:rPr lang="ja-JP" altLang="en-US" sz="2400" dirty="0">
                  <a:solidFill>
                    <a:srgbClr val="000000"/>
                  </a:solidFill>
                </a:rPr>
                <a:t>メッシュ</a:t>
              </a:r>
              <a:r>
                <a:rPr lang="en-US" altLang="ja-JP" sz="2400" dirty="0">
                  <a:solidFill>
                    <a:srgbClr val="000000"/>
                  </a:solidFill>
                </a:rPr>
                <a:t>:</a:t>
              </a:r>
            </a:p>
            <a:p>
              <a:pPr eaLnBrk="1" hangingPunct="1">
                <a:spcBef>
                  <a:spcPct val="0"/>
                </a:spcBef>
                <a:buFontTx/>
                <a:buNone/>
              </a:pPr>
              <a:r>
                <a:rPr lang="ja-JP" altLang="en-US" sz="1800" dirty="0">
                  <a:solidFill>
                    <a:srgbClr val="000000"/>
                  </a:solidFill>
                </a:rPr>
                <a:t>円柱座標系で分割</a:t>
              </a:r>
            </a:p>
          </p:txBody>
        </p:sp>
        <p:sp>
          <p:nvSpPr>
            <p:cNvPr id="67600" name="テキスト ボックス 69"/>
            <p:cNvSpPr txBox="1">
              <a:spLocks noChangeArrowheads="1"/>
            </p:cNvSpPr>
            <p:nvPr/>
          </p:nvSpPr>
          <p:spPr bwMode="auto">
            <a:xfrm>
              <a:off x="4186238" y="3332163"/>
              <a:ext cx="277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rPr>
                <a:t>Z</a:t>
              </a:r>
              <a:endParaRPr lang="ja-JP" altLang="en-US" sz="1200">
                <a:solidFill>
                  <a:srgbClr val="000000"/>
                </a:solidFill>
              </a:endParaRPr>
            </a:p>
          </p:txBody>
        </p:sp>
        <p:sp>
          <p:nvSpPr>
            <p:cNvPr id="67601" name="テキスト ボックス 70"/>
            <p:cNvSpPr txBox="1">
              <a:spLocks noChangeArrowheads="1"/>
            </p:cNvSpPr>
            <p:nvPr/>
          </p:nvSpPr>
          <p:spPr bwMode="auto">
            <a:xfrm>
              <a:off x="5141913" y="3603625"/>
              <a:ext cx="287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solidFill>
                    <a:srgbClr val="000000"/>
                  </a:solidFill>
                </a:rPr>
                <a:t>R</a:t>
              </a:r>
              <a:endParaRPr lang="ja-JP" altLang="en-US" sz="1200">
                <a:solidFill>
                  <a:srgbClr val="000000"/>
                </a:solidFill>
              </a:endParaRPr>
            </a:p>
          </p:txBody>
        </p:sp>
        <p:grpSp>
          <p:nvGrpSpPr>
            <p:cNvPr id="67602" name="グループ化 65"/>
            <p:cNvGrpSpPr>
              <a:grpSpLocks/>
            </p:cNvGrpSpPr>
            <p:nvPr/>
          </p:nvGrpSpPr>
          <p:grpSpPr bwMode="auto">
            <a:xfrm>
              <a:off x="3844925" y="3743325"/>
              <a:ext cx="1296988" cy="1370013"/>
              <a:chOff x="3845644" y="3742886"/>
              <a:chExt cx="1296144" cy="1370741"/>
            </a:xfrm>
          </p:grpSpPr>
          <p:grpSp>
            <p:nvGrpSpPr>
              <p:cNvPr id="67608" name="グループ化 62"/>
              <p:cNvGrpSpPr>
                <a:grpSpLocks/>
              </p:cNvGrpSpPr>
              <p:nvPr/>
            </p:nvGrpSpPr>
            <p:grpSpPr bwMode="auto">
              <a:xfrm>
                <a:off x="3845644" y="3742886"/>
                <a:ext cx="1296144" cy="1370741"/>
                <a:chOff x="3852741" y="3677963"/>
                <a:chExt cx="1296144" cy="1370741"/>
              </a:xfrm>
            </p:grpSpPr>
            <p:sp>
              <p:nvSpPr>
                <p:cNvPr id="61" name="円柱 60"/>
                <p:cNvSpPr/>
                <p:nvPr/>
              </p:nvSpPr>
              <p:spPr>
                <a:xfrm>
                  <a:off x="3852741" y="4359363"/>
                  <a:ext cx="1296144" cy="689341"/>
                </a:xfrm>
                <a:prstGeom prst="can">
                  <a:avLst>
                    <a:gd name="adj" fmla="val 50000"/>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73" name="円柱 72"/>
                <p:cNvSpPr/>
                <p:nvPr/>
              </p:nvSpPr>
              <p:spPr>
                <a:xfrm>
                  <a:off x="3852741" y="4022634"/>
                  <a:ext cx="1296144" cy="689341"/>
                </a:xfrm>
                <a:prstGeom prst="can">
                  <a:avLst>
                    <a:gd name="adj" fmla="val 50000"/>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74" name="円柱 73"/>
                <p:cNvSpPr/>
                <p:nvPr/>
              </p:nvSpPr>
              <p:spPr>
                <a:xfrm>
                  <a:off x="3852741" y="3677963"/>
                  <a:ext cx="1296144" cy="689341"/>
                </a:xfrm>
                <a:prstGeom prst="can">
                  <a:avLst>
                    <a:gd name="adj" fmla="val 50000"/>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grpSp>
          <p:sp>
            <p:nvSpPr>
              <p:cNvPr id="64" name="円/楕円 63"/>
              <p:cNvSpPr/>
              <p:nvPr/>
            </p:nvSpPr>
            <p:spPr>
              <a:xfrm>
                <a:off x="4089960" y="3819126"/>
                <a:ext cx="807512" cy="193778"/>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grpSp>
        <p:cxnSp>
          <p:nvCxnSpPr>
            <p:cNvPr id="67" name="直線矢印コネクタ 66"/>
            <p:cNvCxnSpPr/>
            <p:nvPr/>
          </p:nvCxnSpPr>
          <p:spPr>
            <a:xfrm flipV="1">
              <a:off x="4500563" y="3327400"/>
              <a:ext cx="0" cy="21351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4500563" y="3921125"/>
              <a:ext cx="9001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5779070" y="2074003"/>
            <a:ext cx="2927624" cy="3299213"/>
            <a:chOff x="6074964" y="2420938"/>
            <a:chExt cx="2927624" cy="3299213"/>
          </a:xfrm>
        </p:grpSpPr>
        <p:sp>
          <p:nvSpPr>
            <p:cNvPr id="67605" name="テキスト ボックス 77"/>
            <p:cNvSpPr txBox="1">
              <a:spLocks noChangeArrowheads="1"/>
            </p:cNvSpPr>
            <p:nvPr/>
          </p:nvSpPr>
          <p:spPr bwMode="auto">
            <a:xfrm>
              <a:off x="6074964" y="2420938"/>
              <a:ext cx="29276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領域</a:t>
              </a:r>
              <a:r>
                <a:rPr lang="en-US" altLang="ja-JP" sz="2400" dirty="0">
                  <a:solidFill>
                    <a:srgbClr val="000000"/>
                  </a:solidFill>
                </a:rPr>
                <a:t>(</a:t>
              </a:r>
              <a:r>
                <a:rPr lang="en-US" altLang="ja-JP" sz="2400" dirty="0" err="1">
                  <a:solidFill>
                    <a:srgbClr val="000000"/>
                  </a:solidFill>
                </a:rPr>
                <a:t>reg</a:t>
              </a:r>
              <a:r>
                <a:rPr lang="en-US" altLang="ja-JP" sz="2400" dirty="0">
                  <a:solidFill>
                    <a:srgbClr val="000000"/>
                  </a:solidFill>
                </a:rPr>
                <a:t>)</a:t>
              </a:r>
              <a:r>
                <a:rPr lang="ja-JP" altLang="en-US" sz="2400" dirty="0">
                  <a:solidFill>
                    <a:srgbClr val="000000"/>
                  </a:solidFill>
                </a:rPr>
                <a:t>メッシュ</a:t>
              </a:r>
              <a:r>
                <a:rPr lang="en-US" altLang="ja-JP" sz="2400" dirty="0">
                  <a:solidFill>
                    <a:srgbClr val="000000"/>
                  </a:solidFill>
                </a:rPr>
                <a:t>:</a:t>
              </a:r>
            </a:p>
            <a:p>
              <a:pPr eaLnBrk="1" hangingPunct="1">
                <a:spcBef>
                  <a:spcPct val="0"/>
                </a:spcBef>
                <a:buFontTx/>
                <a:buNone/>
              </a:pPr>
              <a:r>
                <a:rPr lang="ja-JP" altLang="en-US" sz="1800" dirty="0">
                  <a:solidFill>
                    <a:srgbClr val="000000"/>
                  </a:solidFill>
                </a:rPr>
                <a:t>領域番号、セル番号で指定</a:t>
              </a:r>
            </a:p>
          </p:txBody>
        </p:sp>
        <p:pic>
          <p:nvPicPr>
            <p:cNvPr id="676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8363" t="18027" r="33934" b="6084"/>
            <a:stretch>
              <a:fillRect/>
            </a:stretch>
          </p:blipFill>
          <p:spPr bwMode="auto">
            <a:xfrm>
              <a:off x="6103218" y="3255953"/>
              <a:ext cx="2653658" cy="246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7607"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031"/>
          <p:cNvSpPr txBox="1">
            <a:spLocks noChangeArrowheads="1"/>
          </p:cNvSpPr>
          <p:nvPr/>
        </p:nvSpPr>
        <p:spPr bwMode="auto">
          <a:xfrm>
            <a:off x="1509564" y="1244600"/>
            <a:ext cx="1980000" cy="459898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T r a c k ]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mesh = xyz</a:t>
            </a:r>
          </a:p>
          <a:p>
            <a:pPr eaLnBrk="1" hangingPunct="1">
              <a:spcBef>
                <a:spcPct val="0"/>
              </a:spcBef>
              <a:buFontTx/>
              <a:buNone/>
            </a:pPr>
            <a:r>
              <a:rPr lang="pt-BR" altLang="ja-JP" sz="1400" dirty="0">
                <a:solidFill>
                  <a:srgbClr val="000000"/>
                </a:solidFill>
                <a:latin typeface="Tahoma" panose="020B0604030504040204" pitchFamily="34" charset="0"/>
              </a:rPr>
              <a:t>  x-type = 2</a:t>
            </a:r>
          </a:p>
          <a:p>
            <a:pPr eaLnBrk="1" hangingPunct="1">
              <a:spcBef>
                <a:spcPct val="0"/>
              </a:spcBef>
              <a:buFontTx/>
              <a:buNone/>
            </a:pPr>
            <a:r>
              <a:rPr lang="pt-BR" altLang="ja-JP" sz="1400" dirty="0">
                <a:solidFill>
                  <a:srgbClr val="000000"/>
                </a:solidFill>
                <a:latin typeface="Tahoma" panose="020B0604030504040204" pitchFamily="34" charset="0"/>
              </a:rPr>
              <a:t>    nx = 25</a:t>
            </a:r>
          </a:p>
          <a:p>
            <a:pPr eaLnBrk="1" hangingPunct="1">
              <a:spcBef>
                <a:spcPct val="0"/>
              </a:spcBef>
              <a:buFontTx/>
              <a:buNone/>
            </a:pPr>
            <a:r>
              <a:rPr lang="pt-BR" altLang="ja-JP" sz="1400" dirty="0">
                <a:solidFill>
                  <a:srgbClr val="000000"/>
                </a:solidFill>
                <a:latin typeface="Tahoma" panose="020B0604030504040204" pitchFamily="34" charset="0"/>
              </a:rPr>
              <a:t>    xmin = -25.</a:t>
            </a:r>
          </a:p>
          <a:p>
            <a:pPr eaLnBrk="1" hangingPunct="1">
              <a:spcBef>
                <a:spcPct val="0"/>
              </a:spcBef>
              <a:buFontTx/>
              <a:buNone/>
            </a:pPr>
            <a:r>
              <a:rPr lang="pt-BR" altLang="ja-JP" sz="1400" dirty="0">
                <a:solidFill>
                  <a:srgbClr val="000000"/>
                </a:solidFill>
                <a:latin typeface="Tahoma" panose="020B0604030504040204" pitchFamily="34" charset="0"/>
              </a:rPr>
              <a:t>    xmax =  25.</a:t>
            </a:r>
          </a:p>
          <a:p>
            <a:pPr eaLnBrk="1" hangingPunct="1">
              <a:spcBef>
                <a:spcPct val="0"/>
              </a:spcBef>
              <a:buFontTx/>
              <a:buNone/>
            </a:pPr>
            <a:r>
              <a:rPr lang="pt-BR" altLang="ja-JP" sz="1400" dirty="0">
                <a:solidFill>
                  <a:srgbClr val="000000"/>
                </a:solidFill>
                <a:latin typeface="Tahoma" panose="020B0604030504040204" pitchFamily="34" charset="0"/>
              </a:rPr>
              <a:t>  y-type = 2</a:t>
            </a:r>
          </a:p>
          <a:p>
            <a:pPr eaLnBrk="1" hangingPunct="1">
              <a:spcBef>
                <a:spcPct val="0"/>
              </a:spcBef>
              <a:buFontTx/>
              <a:buNone/>
            </a:pPr>
            <a:r>
              <a:rPr lang="pt-BR" altLang="ja-JP" sz="1400" dirty="0">
                <a:solidFill>
                  <a:srgbClr val="000000"/>
                </a:solidFill>
                <a:latin typeface="Tahoma" panose="020B0604030504040204" pitchFamily="34" charset="0"/>
              </a:rPr>
              <a:t>    ny = 25</a:t>
            </a:r>
          </a:p>
          <a:p>
            <a:pPr eaLnBrk="1" hangingPunct="1">
              <a:spcBef>
                <a:spcPct val="0"/>
              </a:spcBef>
              <a:buFontTx/>
              <a:buNone/>
            </a:pPr>
            <a:r>
              <a:rPr lang="pt-BR" altLang="ja-JP" sz="1400" dirty="0">
                <a:solidFill>
                  <a:srgbClr val="000000"/>
                </a:solidFill>
                <a:latin typeface="Tahoma" panose="020B0604030504040204" pitchFamily="34" charset="0"/>
              </a:rPr>
              <a:t>    ymin = -25.</a:t>
            </a:r>
          </a:p>
          <a:p>
            <a:pPr eaLnBrk="1" hangingPunct="1">
              <a:spcBef>
                <a:spcPct val="0"/>
              </a:spcBef>
              <a:buFontTx/>
              <a:buNone/>
            </a:pPr>
            <a:r>
              <a:rPr lang="pt-BR" altLang="ja-JP" sz="1400" dirty="0">
                <a:solidFill>
                  <a:srgbClr val="000000"/>
                </a:solidFill>
                <a:latin typeface="Tahoma" panose="020B0604030504040204" pitchFamily="34" charset="0"/>
              </a:rPr>
              <a:t>    ymax =  25.</a:t>
            </a:r>
          </a:p>
          <a:p>
            <a:pPr eaLnBrk="1" hangingPunct="1">
              <a:spcBef>
                <a:spcPct val="0"/>
              </a:spcBef>
              <a:buFontTx/>
              <a:buNone/>
            </a:pPr>
            <a:r>
              <a:rPr lang="pt-BR" altLang="ja-JP" sz="1400" dirty="0">
                <a:solidFill>
                  <a:srgbClr val="000000"/>
                </a:solidFill>
                <a:latin typeface="Tahoma" panose="020B0604030504040204" pitchFamily="34" charset="0"/>
              </a:rPr>
              <a:t>  z-type = 1</a:t>
            </a:r>
          </a:p>
          <a:p>
            <a:pPr eaLnBrk="1" hangingPunct="1">
              <a:spcBef>
                <a:spcPct val="0"/>
              </a:spcBef>
              <a:buFontTx/>
              <a:buNone/>
            </a:pPr>
            <a:r>
              <a:rPr lang="pt-BR" altLang="ja-JP" sz="1400" dirty="0">
                <a:solidFill>
                  <a:srgbClr val="000000"/>
                </a:solidFill>
                <a:latin typeface="Tahoma" panose="020B0604030504040204" pitchFamily="34" charset="0"/>
              </a:rPr>
              <a:t>    nz = 1</a:t>
            </a:r>
          </a:p>
          <a:p>
            <a:pPr eaLnBrk="1" hangingPunct="1">
              <a:spcBef>
                <a:spcPct val="0"/>
              </a:spcBef>
              <a:buFontTx/>
              <a:buNone/>
            </a:pPr>
            <a:r>
              <a:rPr lang="pt-BR" altLang="ja-JP" sz="1400" dirty="0">
                <a:solidFill>
                  <a:srgbClr val="000000"/>
                </a:solidFill>
                <a:latin typeface="Tahoma" panose="020B0604030504040204" pitchFamily="34" charset="0"/>
              </a:rPr>
              <a:t>    -5.0  5.0</a:t>
            </a:r>
          </a:p>
          <a:p>
            <a:pPr eaLnBrk="1" hangingPunct="1">
              <a:spcBef>
                <a:spcPct val="0"/>
              </a:spcBef>
              <a:buFontTx/>
              <a:buNone/>
            </a:pPr>
            <a:r>
              <a:rPr lang="pt-BR" altLang="ja-JP" sz="1400" dirty="0">
                <a:solidFill>
                  <a:srgbClr val="000000"/>
                </a:solidFill>
                <a:latin typeface="Tahoma" panose="020B0604030504040204" pitchFamily="34" charset="0"/>
              </a:rPr>
              <a:t>e-type = 1</a:t>
            </a:r>
          </a:p>
          <a:p>
            <a:pPr eaLnBrk="1" hangingPunct="1">
              <a:spcBef>
                <a:spcPct val="0"/>
              </a:spcBef>
              <a:buFontTx/>
              <a:buNone/>
            </a:pPr>
            <a:r>
              <a:rPr lang="pt-BR" altLang="ja-JP" sz="1400" dirty="0">
                <a:solidFill>
                  <a:srgbClr val="000000"/>
                </a:solidFill>
                <a:latin typeface="Tahoma" panose="020B0604030504040204" pitchFamily="34" charset="0"/>
              </a:rPr>
              <a:t>  ne = 1</a:t>
            </a:r>
          </a:p>
          <a:p>
            <a:pPr eaLnBrk="1" hangingPunct="1">
              <a:spcBef>
                <a:spcPct val="0"/>
              </a:spcBef>
              <a:buFontTx/>
              <a:buNone/>
            </a:pPr>
            <a:r>
              <a:rPr lang="pt-BR" altLang="ja-JP" sz="1400" dirty="0">
                <a:solidFill>
                  <a:srgbClr val="000000"/>
                </a:solidFill>
                <a:latin typeface="Tahoma" panose="020B0604030504040204" pitchFamily="34" charset="0"/>
              </a:rPr>
              <a:t>  0.0  5000.0</a:t>
            </a:r>
          </a:p>
          <a:p>
            <a:pPr eaLnBrk="1" hangingPunct="1">
              <a:spcBef>
                <a:spcPct val="0"/>
              </a:spcBef>
              <a:buFontTx/>
              <a:buNone/>
            </a:pPr>
            <a:r>
              <a:rPr lang="pt-BR" altLang="ja-JP" sz="1400" dirty="0">
                <a:solidFill>
                  <a:srgbClr val="000000"/>
                </a:solidFill>
                <a:latin typeface="Tahoma" panose="020B0604030504040204" pitchFamily="34" charset="0"/>
              </a:rPr>
              <a:t>t-type = 1</a:t>
            </a:r>
          </a:p>
          <a:p>
            <a:pPr eaLnBrk="1" hangingPunct="1">
              <a:spcBef>
                <a:spcPct val="0"/>
              </a:spcBef>
              <a:buFontTx/>
              <a:buNone/>
            </a:pPr>
            <a:r>
              <a:rPr lang="pt-BR" altLang="ja-JP" sz="1400" dirty="0">
                <a:solidFill>
                  <a:srgbClr val="000000"/>
                </a:solidFill>
                <a:latin typeface="Tahoma" panose="020B0604030504040204" pitchFamily="34" charset="0"/>
              </a:rPr>
              <a:t>  nt = 1</a:t>
            </a:r>
          </a:p>
          <a:p>
            <a:pPr eaLnBrk="1" hangingPunct="1">
              <a:spcBef>
                <a:spcPct val="0"/>
              </a:spcBef>
              <a:buFontTx/>
              <a:buNone/>
            </a:pPr>
            <a:r>
              <a:rPr lang="pt-BR" altLang="ja-JP" sz="1400" dirty="0">
                <a:solidFill>
                  <a:srgbClr val="000000"/>
                </a:solidFill>
                <a:latin typeface="Tahoma" panose="020B0604030504040204" pitchFamily="34" charset="0"/>
              </a:rPr>
              <a:t>  0.0  1.0e+6</a:t>
            </a:r>
          </a:p>
          <a:p>
            <a:pPr eaLnBrk="1" hangingPunct="1">
              <a:spcBef>
                <a:spcPct val="0"/>
              </a:spcBef>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p:txBody>
      </p:sp>
      <p:sp>
        <p:nvSpPr>
          <p:cNvPr id="68615" name="Rectangle 1043"/>
          <p:cNvSpPr>
            <a:spLocks noChangeArrowheads="1"/>
          </p:cNvSpPr>
          <p:nvPr/>
        </p:nvSpPr>
        <p:spPr bwMode="auto">
          <a:xfrm>
            <a:off x="1557189" y="1703388"/>
            <a:ext cx="1368152" cy="257065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800">
              <a:solidFill>
                <a:srgbClr val="000000"/>
              </a:solidFill>
              <a:latin typeface="Arial" panose="020B0604020202020204" pitchFamily="34" charset="0"/>
            </a:endParaRPr>
          </a:p>
        </p:txBody>
      </p:sp>
      <p:sp>
        <p:nvSpPr>
          <p:cNvPr id="67592" name="テキスト ボックス 20"/>
          <p:cNvSpPr txBox="1">
            <a:spLocks noChangeArrowheads="1"/>
          </p:cNvSpPr>
          <p:nvPr/>
        </p:nvSpPr>
        <p:spPr bwMode="auto">
          <a:xfrm>
            <a:off x="3710310" y="1268760"/>
            <a:ext cx="51101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mesh = xyz</a:t>
            </a:r>
            <a:r>
              <a:rPr lang="ja-JP" altLang="en-US" sz="2400" dirty="0">
                <a:solidFill>
                  <a:srgbClr val="000000"/>
                </a:solidFill>
                <a:latin typeface="+mn-lt"/>
              </a:rPr>
              <a:t>:</a:t>
            </a:r>
            <a:endParaRPr lang="en-US" altLang="ja-JP" sz="2400" dirty="0">
              <a:solidFill>
                <a:srgbClr val="000000"/>
              </a:solidFill>
              <a:latin typeface="+mn-lt"/>
            </a:endParaRPr>
          </a:p>
          <a:p>
            <a:pPr eaLnBrk="1" hangingPunct="1">
              <a:spcBef>
                <a:spcPct val="0"/>
              </a:spcBef>
              <a:buFontTx/>
              <a:buNone/>
              <a:defRPr/>
            </a:pPr>
            <a:r>
              <a:rPr lang="en-US" altLang="ja-JP" sz="2400" dirty="0">
                <a:solidFill>
                  <a:srgbClr val="000000"/>
                </a:solidFill>
                <a:latin typeface="+mn-lt"/>
              </a:rPr>
              <a:t>xyz</a:t>
            </a:r>
            <a:r>
              <a:rPr lang="ja-JP" altLang="en-US" sz="2400" dirty="0">
                <a:solidFill>
                  <a:srgbClr val="000000"/>
                </a:solidFill>
                <a:latin typeface="+mn-lt"/>
              </a:rPr>
              <a:t>座標系に沿った空間の指定</a:t>
            </a:r>
          </a:p>
          <a:p>
            <a:pPr eaLnBrk="1" hangingPunct="1">
              <a:spcBef>
                <a:spcPct val="0"/>
              </a:spcBef>
              <a:buFontTx/>
              <a:buNone/>
              <a:defRPr/>
            </a:pPr>
            <a:r>
              <a:rPr lang="ja-JP" altLang="en-US" sz="2400" dirty="0">
                <a:solidFill>
                  <a:srgbClr val="000000"/>
                </a:solidFill>
                <a:latin typeface="+mn-lt"/>
              </a:rPr>
              <a:t>⇒ </a:t>
            </a:r>
            <a:r>
              <a:rPr lang="en-US" altLang="ja-JP" sz="2400" u="sng" dirty="0">
                <a:solidFill>
                  <a:srgbClr val="000000"/>
                </a:solidFill>
                <a:latin typeface="+mn-lt"/>
              </a:rPr>
              <a:t>x-type</a:t>
            </a:r>
            <a:r>
              <a:rPr lang="en-US" altLang="ja-JP" sz="2400" dirty="0">
                <a:solidFill>
                  <a:srgbClr val="000000"/>
                </a:solidFill>
                <a:latin typeface="+mn-lt"/>
              </a:rPr>
              <a:t>, </a:t>
            </a:r>
            <a:r>
              <a:rPr lang="en-US" altLang="ja-JP" sz="2400" u="sng" dirty="0">
                <a:solidFill>
                  <a:srgbClr val="000000"/>
                </a:solidFill>
                <a:latin typeface="+mn-lt"/>
              </a:rPr>
              <a:t>y-type</a:t>
            </a:r>
            <a:r>
              <a:rPr lang="en-US" altLang="ja-JP" sz="2400" dirty="0">
                <a:solidFill>
                  <a:srgbClr val="000000"/>
                </a:solidFill>
                <a:latin typeface="+mn-lt"/>
              </a:rPr>
              <a:t>, </a:t>
            </a:r>
            <a:r>
              <a:rPr lang="en-US" altLang="ja-JP" sz="2400" u="sng" dirty="0">
                <a:solidFill>
                  <a:srgbClr val="000000"/>
                </a:solidFill>
                <a:latin typeface="+mn-lt"/>
              </a:rPr>
              <a:t>z-type</a:t>
            </a:r>
            <a:r>
              <a:rPr lang="ja-JP" altLang="en-US" sz="2400" dirty="0">
                <a:solidFill>
                  <a:srgbClr val="000000"/>
                </a:solidFill>
                <a:latin typeface="+mn-lt"/>
              </a:rPr>
              <a:t>サブセクション（入力補助）が必要になる。</a:t>
            </a:r>
            <a:endParaRPr lang="en-US" altLang="ja-JP" sz="2400" dirty="0">
              <a:solidFill>
                <a:srgbClr val="000000"/>
              </a:solidFill>
              <a:latin typeface="+mn-lt"/>
            </a:endParaRPr>
          </a:p>
          <a:p>
            <a:pPr eaLnBrk="1" hangingPunct="1">
              <a:spcBef>
                <a:spcPct val="0"/>
              </a:spcBef>
              <a:buFontTx/>
              <a:buNone/>
              <a:defRPr/>
            </a:pPr>
            <a:endParaRPr lang="ja-JP" altLang="en-US" sz="2400" dirty="0">
              <a:solidFill>
                <a:srgbClr val="000000"/>
              </a:solidFill>
              <a:latin typeface="+mn-lt"/>
            </a:endParaRPr>
          </a:p>
          <a:p>
            <a:pPr eaLnBrk="1" hangingPunct="1">
              <a:spcBef>
                <a:spcPct val="0"/>
              </a:spcBef>
              <a:buFontTx/>
              <a:buNone/>
              <a:defRPr/>
            </a:pPr>
            <a:r>
              <a:rPr lang="en-US" altLang="ja-JP" sz="2400" dirty="0">
                <a:solidFill>
                  <a:srgbClr val="000000"/>
                </a:solidFill>
                <a:latin typeface="+mn-lt"/>
              </a:rPr>
              <a:t>X</a:t>
            </a:r>
            <a:r>
              <a:rPr lang="ja-JP" altLang="en-US" sz="2400" dirty="0">
                <a:solidFill>
                  <a:srgbClr val="000000"/>
                </a:solidFill>
                <a:latin typeface="+mn-lt"/>
              </a:rPr>
              <a:t>軸（</a:t>
            </a:r>
            <a:r>
              <a:rPr lang="en-US" altLang="ja-JP" sz="2400" dirty="0">
                <a:solidFill>
                  <a:srgbClr val="000000"/>
                </a:solidFill>
                <a:latin typeface="+mn-lt"/>
              </a:rPr>
              <a:t>Y</a:t>
            </a:r>
            <a:r>
              <a:rPr lang="ja-JP" altLang="en-US" sz="2400" dirty="0">
                <a:solidFill>
                  <a:srgbClr val="000000"/>
                </a:solidFill>
                <a:latin typeface="+mn-lt"/>
              </a:rPr>
              <a:t>軸も同様）</a:t>
            </a:r>
          </a:p>
          <a:p>
            <a:pPr eaLnBrk="1" hangingPunct="1">
              <a:spcBef>
                <a:spcPct val="0"/>
              </a:spcBef>
              <a:buFontTx/>
              <a:buNone/>
              <a:defRPr/>
            </a:pPr>
            <a:r>
              <a:rPr lang="ja-JP" altLang="en-US" sz="2400" dirty="0">
                <a:solidFill>
                  <a:srgbClr val="000000"/>
                </a:solidFill>
                <a:latin typeface="+mn-lt"/>
              </a:rPr>
              <a:t>　</a:t>
            </a:r>
            <a:r>
              <a:rPr lang="en-US" altLang="ja-JP" sz="2400" dirty="0" err="1">
                <a:solidFill>
                  <a:srgbClr val="000000"/>
                </a:solidFill>
                <a:latin typeface="+mn-lt"/>
              </a:rPr>
              <a:t>xmin</a:t>
            </a:r>
            <a:r>
              <a:rPr lang="en-US" altLang="ja-JP" sz="2400" dirty="0">
                <a:solidFill>
                  <a:srgbClr val="000000"/>
                </a:solidFill>
                <a:latin typeface="+mn-lt"/>
              </a:rPr>
              <a:t>:</a:t>
            </a:r>
            <a:r>
              <a:rPr lang="ja-JP" altLang="en-US" sz="2400" dirty="0">
                <a:solidFill>
                  <a:srgbClr val="000000"/>
                </a:solidFill>
                <a:latin typeface="+mn-lt"/>
              </a:rPr>
              <a:t>　最小値</a:t>
            </a:r>
          </a:p>
          <a:p>
            <a:pPr eaLnBrk="1" hangingPunct="1">
              <a:spcBef>
                <a:spcPct val="0"/>
              </a:spcBef>
              <a:buFontTx/>
              <a:buNone/>
              <a:defRPr/>
            </a:pPr>
            <a:r>
              <a:rPr lang="ja-JP" altLang="en-US" sz="2400" dirty="0">
                <a:solidFill>
                  <a:srgbClr val="000000"/>
                </a:solidFill>
                <a:latin typeface="+mn-lt"/>
              </a:rPr>
              <a:t>　</a:t>
            </a:r>
            <a:r>
              <a:rPr lang="en-US" altLang="ja-JP" sz="2400" dirty="0" err="1">
                <a:solidFill>
                  <a:srgbClr val="000000"/>
                </a:solidFill>
                <a:latin typeface="+mn-lt"/>
              </a:rPr>
              <a:t>xmax</a:t>
            </a:r>
            <a:r>
              <a:rPr lang="en-US" altLang="ja-JP" sz="2400" dirty="0">
                <a:solidFill>
                  <a:srgbClr val="000000"/>
                </a:solidFill>
                <a:latin typeface="+mn-lt"/>
              </a:rPr>
              <a:t>:</a:t>
            </a:r>
            <a:r>
              <a:rPr lang="ja-JP" altLang="en-US" sz="2400" dirty="0">
                <a:solidFill>
                  <a:srgbClr val="000000"/>
                </a:solidFill>
                <a:latin typeface="+mn-lt"/>
              </a:rPr>
              <a:t>　最大値</a:t>
            </a:r>
          </a:p>
          <a:p>
            <a:pPr eaLnBrk="1" hangingPunct="1">
              <a:spcBef>
                <a:spcPct val="0"/>
              </a:spcBef>
              <a:buFontTx/>
              <a:buNone/>
              <a:defRPr/>
            </a:pPr>
            <a:r>
              <a:rPr lang="ja-JP" altLang="en-US" sz="2400" dirty="0">
                <a:solidFill>
                  <a:srgbClr val="000000"/>
                </a:solidFill>
                <a:latin typeface="+mn-lt"/>
              </a:rPr>
              <a:t>　</a:t>
            </a:r>
            <a:r>
              <a:rPr lang="en-US" altLang="ja-JP" sz="2400" dirty="0" err="1">
                <a:solidFill>
                  <a:srgbClr val="000000"/>
                </a:solidFill>
                <a:latin typeface="+mn-lt"/>
              </a:rPr>
              <a:t>nx</a:t>
            </a:r>
            <a:r>
              <a:rPr lang="en-US" altLang="ja-JP" sz="2400" dirty="0">
                <a:solidFill>
                  <a:srgbClr val="000000"/>
                </a:solidFill>
                <a:latin typeface="+mn-lt"/>
              </a:rPr>
              <a:t>:</a:t>
            </a:r>
            <a:r>
              <a:rPr lang="ja-JP" altLang="en-US" sz="2400" dirty="0">
                <a:solidFill>
                  <a:srgbClr val="000000"/>
                </a:solidFill>
                <a:latin typeface="+mn-lt"/>
              </a:rPr>
              <a:t>　</a:t>
            </a:r>
            <a:r>
              <a:rPr lang="en-US" altLang="ja-JP" sz="2400" dirty="0" err="1">
                <a:solidFill>
                  <a:srgbClr val="000000"/>
                </a:solidFill>
                <a:latin typeface="+mn-lt"/>
              </a:rPr>
              <a:t>xmin</a:t>
            </a:r>
            <a:r>
              <a:rPr lang="en-US" altLang="ja-JP" sz="2400" dirty="0">
                <a:solidFill>
                  <a:srgbClr val="000000"/>
                </a:solidFill>
                <a:latin typeface="+mn-lt"/>
              </a:rPr>
              <a:t> </a:t>
            </a:r>
            <a:r>
              <a:rPr lang="ja-JP" altLang="en-US" sz="2400" dirty="0">
                <a:solidFill>
                  <a:srgbClr val="000000"/>
                </a:solidFill>
                <a:latin typeface="+mn-lt"/>
              </a:rPr>
              <a:t>～ </a:t>
            </a:r>
            <a:r>
              <a:rPr lang="en-US" altLang="ja-JP" sz="2400" dirty="0" err="1">
                <a:solidFill>
                  <a:srgbClr val="000000"/>
                </a:solidFill>
                <a:latin typeface="+mn-lt"/>
              </a:rPr>
              <a:t>xmax</a:t>
            </a:r>
            <a:r>
              <a:rPr lang="ja-JP" altLang="en-US" sz="2400" dirty="0">
                <a:solidFill>
                  <a:srgbClr val="000000"/>
                </a:solidFill>
                <a:latin typeface="+mn-lt"/>
              </a:rPr>
              <a:t>間の分割数</a:t>
            </a:r>
          </a:p>
          <a:p>
            <a:pPr eaLnBrk="1" hangingPunct="1">
              <a:spcBef>
                <a:spcPct val="0"/>
              </a:spcBef>
              <a:buFontTx/>
              <a:buNone/>
              <a:defRPr/>
            </a:pPr>
            <a:endParaRPr lang="en-US" altLang="ja-JP" sz="2400" dirty="0">
              <a:solidFill>
                <a:srgbClr val="000000"/>
              </a:solidFill>
              <a:latin typeface="+mn-lt"/>
            </a:endParaRPr>
          </a:p>
          <a:p>
            <a:pPr eaLnBrk="1" hangingPunct="1">
              <a:spcBef>
                <a:spcPct val="0"/>
              </a:spcBef>
              <a:buFontTx/>
              <a:buNone/>
              <a:defRPr/>
            </a:pPr>
            <a:r>
              <a:rPr lang="en-US" altLang="ja-JP" sz="2400" dirty="0">
                <a:solidFill>
                  <a:srgbClr val="000000"/>
                </a:solidFill>
                <a:latin typeface="+mn-lt"/>
              </a:rPr>
              <a:t>Z</a:t>
            </a:r>
            <a:r>
              <a:rPr lang="ja-JP" altLang="en-US" sz="2400" dirty="0">
                <a:solidFill>
                  <a:srgbClr val="000000"/>
                </a:solidFill>
                <a:latin typeface="+mn-lt"/>
              </a:rPr>
              <a:t>軸</a:t>
            </a:r>
          </a:p>
          <a:p>
            <a:pPr eaLnBrk="1" hangingPunct="1">
              <a:spcBef>
                <a:spcPct val="0"/>
              </a:spcBef>
              <a:buFontTx/>
              <a:buNone/>
              <a:defRPr/>
            </a:pPr>
            <a:r>
              <a:rPr lang="ja-JP" altLang="en-US" sz="2400" dirty="0">
                <a:solidFill>
                  <a:srgbClr val="000000"/>
                </a:solidFill>
                <a:latin typeface="+mn-lt"/>
              </a:rPr>
              <a:t>　</a:t>
            </a:r>
            <a:r>
              <a:rPr lang="en-US" altLang="ja-JP" sz="2400" dirty="0" err="1">
                <a:solidFill>
                  <a:srgbClr val="000000"/>
                </a:solidFill>
                <a:latin typeface="+mn-lt"/>
              </a:rPr>
              <a:t>nz</a:t>
            </a:r>
            <a:r>
              <a:rPr lang="en-US" altLang="ja-JP" sz="2400" dirty="0">
                <a:solidFill>
                  <a:srgbClr val="000000"/>
                </a:solidFill>
                <a:latin typeface="+mn-lt"/>
              </a:rPr>
              <a:t>:　</a:t>
            </a:r>
            <a:r>
              <a:rPr lang="ja-JP" altLang="en-US" sz="2400" dirty="0">
                <a:solidFill>
                  <a:srgbClr val="000000"/>
                </a:solidFill>
                <a:latin typeface="+mn-lt"/>
              </a:rPr>
              <a:t>分割数（-5.0～5.0の間）</a:t>
            </a:r>
          </a:p>
        </p:txBody>
      </p:sp>
      <p:sp>
        <p:nvSpPr>
          <p:cNvPr id="68618"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12" name="Rectangle 2"/>
          <p:cNvSpPr txBox="1">
            <a:spLocks noChangeArrowheads="1"/>
          </p:cNvSpPr>
          <p:nvPr/>
        </p:nvSpPr>
        <p:spPr>
          <a:xfrm>
            <a:off x="228600" y="228600"/>
            <a:ext cx="86868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kern="0" dirty="0">
                <a:latin typeface="Century" panose="02040604050505020304" pitchFamily="18" charset="0"/>
              </a:rPr>
              <a:t>形状メッシュ</a:t>
            </a:r>
            <a:endParaRPr lang="ja-JP" altLang="en-US" kern="0" dirty="0">
              <a:latin typeface="Century Gothic" panose="020B0502020202020204" pitchFamily="34" charset="0"/>
            </a:endParaRPr>
          </a:p>
        </p:txBody>
      </p:sp>
      <p:sp>
        <p:nvSpPr>
          <p:cNvPr id="13" name="Text Box 1030"/>
          <p:cNvSpPr txBox="1">
            <a:spLocks noChangeArrowheads="1"/>
          </p:cNvSpPr>
          <p:nvPr/>
        </p:nvSpPr>
        <p:spPr bwMode="auto">
          <a:xfrm>
            <a:off x="179512" y="1244600"/>
            <a:ext cx="1196975"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9550" y="42863"/>
            <a:ext cx="8686800" cy="1143000"/>
          </a:xfrm>
        </p:spPr>
        <p:txBody>
          <a:bodyPr/>
          <a:lstStyle/>
          <a:p>
            <a:pPr eaLnBrk="1" hangingPunct="1"/>
            <a:r>
              <a:rPr lang="ja-JP" altLang="en-US" sz="3600" dirty="0">
                <a:latin typeface="Century" panose="02040604050505020304" pitchFamily="18" charset="0"/>
              </a:rPr>
              <a:t>メッシュの定義</a:t>
            </a:r>
            <a:endParaRPr lang="ja-JP" altLang="en-US" sz="3600" dirty="0">
              <a:latin typeface="Century Gothic" panose="020B0502020202020204" pitchFamily="34" charset="0"/>
            </a:endParaRPr>
          </a:p>
        </p:txBody>
      </p:sp>
      <p:sp>
        <p:nvSpPr>
          <p:cNvPr id="69641" name="テキスト ボックス 6"/>
          <p:cNvSpPr txBox="1">
            <a:spLocks noChangeArrowheads="1"/>
          </p:cNvSpPr>
          <p:nvPr/>
        </p:nvSpPr>
        <p:spPr bwMode="auto">
          <a:xfrm>
            <a:off x="209550" y="2619814"/>
            <a:ext cx="3600000" cy="684000"/>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mn-lt"/>
              </a:rPr>
              <a:t>1: </a:t>
            </a:r>
            <a:r>
              <a:rPr lang="ja-JP" altLang="en-US" sz="2000" dirty="0">
                <a:solidFill>
                  <a:srgbClr val="000000"/>
                </a:solidFill>
                <a:latin typeface="+mn-lt"/>
              </a:rPr>
              <a:t>群数、分点をデータで与える。</a:t>
            </a:r>
            <a:endParaRPr lang="en-US" altLang="ja-JP" sz="2000" dirty="0">
              <a:solidFill>
                <a:srgbClr val="000000"/>
              </a:solidFill>
              <a:latin typeface="+mn-lt"/>
            </a:endParaRPr>
          </a:p>
          <a:p>
            <a:pPr eaLnBrk="1" hangingPunct="1">
              <a:spcBef>
                <a:spcPct val="0"/>
              </a:spcBef>
              <a:buFontTx/>
              <a:buNone/>
            </a:pPr>
            <a:r>
              <a:rPr lang="ja-JP" altLang="en-US" sz="2000" dirty="0">
                <a:solidFill>
                  <a:srgbClr val="000000"/>
                </a:solidFill>
                <a:latin typeface="+mn-lt"/>
              </a:rPr>
              <a:t>　 （与えるデータは</a:t>
            </a:r>
            <a:r>
              <a:rPr lang="en-US" altLang="ja-JP" sz="2000" dirty="0">
                <a:solidFill>
                  <a:srgbClr val="000000"/>
                </a:solidFill>
                <a:latin typeface="+mn-lt"/>
              </a:rPr>
              <a:t>n</a:t>
            </a:r>
            <a:r>
              <a:rPr lang="en-US" altLang="ja-JP" sz="2000" dirty="0">
                <a:solidFill>
                  <a:srgbClr val="FF0000"/>
                </a:solidFill>
                <a:latin typeface="+mn-lt"/>
              </a:rPr>
              <a:t>x</a:t>
            </a:r>
            <a:r>
              <a:rPr lang="en-US" altLang="ja-JP" sz="2000" dirty="0">
                <a:solidFill>
                  <a:srgbClr val="000000"/>
                </a:solidFill>
                <a:latin typeface="+mn-lt"/>
              </a:rPr>
              <a:t>+1</a:t>
            </a:r>
            <a:r>
              <a:rPr lang="ja-JP" altLang="en-US" sz="2000" dirty="0">
                <a:solidFill>
                  <a:srgbClr val="000000"/>
                </a:solidFill>
                <a:latin typeface="+mn-lt"/>
              </a:rPr>
              <a:t>個）</a:t>
            </a:r>
          </a:p>
        </p:txBody>
      </p:sp>
      <p:sp>
        <p:nvSpPr>
          <p:cNvPr id="69642" name="テキスト ボックス 24"/>
          <p:cNvSpPr txBox="1">
            <a:spLocks noChangeArrowheads="1"/>
          </p:cNvSpPr>
          <p:nvPr/>
        </p:nvSpPr>
        <p:spPr bwMode="auto">
          <a:xfrm>
            <a:off x="3923928" y="2619814"/>
            <a:ext cx="5040559" cy="684000"/>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mn-lt"/>
              </a:rPr>
              <a:t>2,3: </a:t>
            </a:r>
            <a:r>
              <a:rPr lang="ja-JP" altLang="en-US" sz="2000" dirty="0">
                <a:solidFill>
                  <a:srgbClr val="000000"/>
                </a:solidFill>
                <a:latin typeface="+mn-lt"/>
              </a:rPr>
              <a:t>群数と最小値、最大値を与え、等分する。</a:t>
            </a:r>
            <a:endParaRPr lang="en-US" altLang="ja-JP" sz="2000" dirty="0">
              <a:solidFill>
                <a:srgbClr val="000000"/>
              </a:solidFill>
              <a:latin typeface="+mn-lt"/>
            </a:endParaRPr>
          </a:p>
          <a:p>
            <a:pPr eaLnBrk="1" hangingPunct="1">
              <a:spcBef>
                <a:spcPct val="0"/>
              </a:spcBef>
              <a:buFontTx/>
              <a:buNone/>
            </a:pPr>
            <a:r>
              <a:rPr lang="en-US" altLang="ja-JP" sz="2000" dirty="0">
                <a:solidFill>
                  <a:srgbClr val="000000"/>
                </a:solidFill>
                <a:latin typeface="+mn-lt"/>
              </a:rPr>
              <a:t>       </a:t>
            </a:r>
            <a:r>
              <a:rPr lang="ja-JP" altLang="en-US" sz="2000" dirty="0">
                <a:solidFill>
                  <a:srgbClr val="000000"/>
                </a:solidFill>
                <a:latin typeface="+mn-lt"/>
              </a:rPr>
              <a:t>（</a:t>
            </a:r>
            <a:r>
              <a:rPr lang="en-US" altLang="ja-JP" sz="2000" dirty="0">
                <a:solidFill>
                  <a:srgbClr val="000000"/>
                </a:solidFill>
                <a:latin typeface="+mn-lt"/>
              </a:rPr>
              <a:t>2</a:t>
            </a:r>
            <a:r>
              <a:rPr lang="ja-JP" altLang="en-US" sz="2000" dirty="0">
                <a:solidFill>
                  <a:srgbClr val="000000"/>
                </a:solidFill>
                <a:latin typeface="+mn-lt"/>
              </a:rPr>
              <a:t>は線形、</a:t>
            </a:r>
            <a:r>
              <a:rPr lang="en-US" altLang="ja-JP" sz="2000" dirty="0">
                <a:solidFill>
                  <a:srgbClr val="000000"/>
                </a:solidFill>
                <a:latin typeface="+mn-lt"/>
              </a:rPr>
              <a:t>3</a:t>
            </a:r>
            <a:r>
              <a:rPr lang="ja-JP" altLang="en-US" sz="2000" dirty="0">
                <a:solidFill>
                  <a:srgbClr val="000000"/>
                </a:solidFill>
                <a:latin typeface="+mn-lt"/>
              </a:rPr>
              <a:t>は対数で等分する）</a:t>
            </a:r>
          </a:p>
        </p:txBody>
      </p:sp>
      <p:sp>
        <p:nvSpPr>
          <p:cNvPr id="69644" name="テキスト ボックス 26"/>
          <p:cNvSpPr txBox="1">
            <a:spLocks noChangeArrowheads="1"/>
          </p:cNvSpPr>
          <p:nvPr/>
        </p:nvSpPr>
        <p:spPr bwMode="auto">
          <a:xfrm>
            <a:off x="209550" y="4869160"/>
            <a:ext cx="8754937" cy="432000"/>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mn-lt"/>
              </a:rPr>
              <a:t>4,5: </a:t>
            </a:r>
            <a:r>
              <a:rPr lang="ja-JP" altLang="en-US" sz="2000" dirty="0">
                <a:solidFill>
                  <a:srgbClr val="000000"/>
                </a:solidFill>
                <a:latin typeface="+mn-lt"/>
              </a:rPr>
              <a:t>最小値、最大値、メッシュ幅</a:t>
            </a:r>
            <a:r>
              <a:rPr lang="pt-BR" altLang="ja-JP" sz="2000" dirty="0">
                <a:solidFill>
                  <a:srgbClr val="FF0000"/>
                </a:solidFill>
                <a:latin typeface="+mn-lt"/>
              </a:rPr>
              <a:t>x</a:t>
            </a:r>
            <a:r>
              <a:rPr lang="pt-BR" altLang="ja-JP" sz="2000" dirty="0">
                <a:solidFill>
                  <a:srgbClr val="000000"/>
                </a:solidFill>
                <a:latin typeface="+mn-lt"/>
              </a:rPr>
              <a:t>del</a:t>
            </a:r>
            <a:r>
              <a:rPr lang="ja-JP" altLang="en-US" sz="2000" dirty="0">
                <a:solidFill>
                  <a:srgbClr val="000000"/>
                </a:solidFill>
                <a:latin typeface="+mn-lt"/>
              </a:rPr>
              <a:t>（</a:t>
            </a:r>
            <a:r>
              <a:rPr lang="en-US" altLang="ja-JP" sz="2000" dirty="0">
                <a:solidFill>
                  <a:srgbClr val="000000"/>
                </a:solidFill>
                <a:latin typeface="+mn-lt"/>
              </a:rPr>
              <a:t>5</a:t>
            </a:r>
            <a:r>
              <a:rPr lang="ja-JP" altLang="en-US" sz="2000" dirty="0">
                <a:solidFill>
                  <a:srgbClr val="000000"/>
                </a:solidFill>
                <a:latin typeface="+mn-lt"/>
              </a:rPr>
              <a:t>はメッシュ幅の対数値）を与え、等分する。</a:t>
            </a:r>
          </a:p>
        </p:txBody>
      </p:sp>
      <p:sp>
        <p:nvSpPr>
          <p:cNvPr id="69648"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69649" name="テキスト ボックス 20"/>
          <p:cNvSpPr txBox="1">
            <a:spLocks noChangeArrowheads="1"/>
          </p:cNvSpPr>
          <p:nvPr/>
        </p:nvSpPr>
        <p:spPr bwMode="auto">
          <a:xfrm>
            <a:off x="228600" y="984250"/>
            <a:ext cx="86772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2000" dirty="0">
                <a:solidFill>
                  <a:srgbClr val="3333CC"/>
                </a:solidFill>
                <a:latin typeface="+mn-lt"/>
                <a:cs typeface="Arial" panose="020B0604020202020204" pitchFamily="34" charset="0"/>
              </a:rPr>
              <a:t>メッシュを定義することで各座標軸（サブセクション）を分割する</a:t>
            </a:r>
            <a:endParaRPr lang="en-US" altLang="ja-JP" sz="2000" dirty="0">
              <a:solidFill>
                <a:srgbClr val="3333CC"/>
              </a:solidFill>
              <a:latin typeface="+mn-lt"/>
              <a:cs typeface="Arial" panose="020B0604020202020204" pitchFamily="34" charset="0"/>
            </a:endParaRPr>
          </a:p>
          <a:p>
            <a:pPr eaLnBrk="1" hangingPunct="1"/>
            <a:r>
              <a:rPr lang="ja-JP" altLang="en-US" sz="2000" dirty="0">
                <a:solidFill>
                  <a:srgbClr val="3333CC"/>
                </a:solidFill>
                <a:latin typeface="+mn-lt"/>
                <a:cs typeface="Arial" panose="020B0604020202020204" pitchFamily="34" charset="0"/>
              </a:rPr>
              <a:t>サブセクションの種類は</a:t>
            </a:r>
            <a:r>
              <a:rPr lang="en-US" altLang="ja-JP" sz="2000" u="sng" dirty="0">
                <a:solidFill>
                  <a:srgbClr val="3333CC"/>
                </a:solidFill>
                <a:latin typeface="+mn-lt"/>
                <a:cs typeface="Arial" panose="020B0604020202020204" pitchFamily="34" charset="0"/>
              </a:rPr>
              <a:t>x-type</a:t>
            </a:r>
            <a:r>
              <a:rPr lang="en-US" altLang="ja-JP" sz="2000" dirty="0">
                <a:solidFill>
                  <a:srgbClr val="3333CC"/>
                </a:solidFill>
                <a:latin typeface="+mn-lt"/>
                <a:cs typeface="Arial" panose="020B0604020202020204" pitchFamily="34" charset="0"/>
              </a:rPr>
              <a:t>, </a:t>
            </a:r>
            <a:r>
              <a:rPr lang="en-US" altLang="ja-JP" sz="2000" u="sng" dirty="0">
                <a:solidFill>
                  <a:srgbClr val="3333CC"/>
                </a:solidFill>
                <a:latin typeface="+mn-lt"/>
                <a:cs typeface="Arial" panose="020B0604020202020204" pitchFamily="34" charset="0"/>
              </a:rPr>
              <a:t>y-type</a:t>
            </a:r>
            <a:r>
              <a:rPr lang="en-US" altLang="ja-JP" sz="2000" dirty="0">
                <a:solidFill>
                  <a:srgbClr val="3333CC"/>
                </a:solidFill>
                <a:latin typeface="+mn-lt"/>
                <a:cs typeface="Arial" panose="020B0604020202020204" pitchFamily="34" charset="0"/>
              </a:rPr>
              <a:t>, </a:t>
            </a:r>
            <a:r>
              <a:rPr lang="en-US" altLang="ja-JP" sz="2000" u="sng" dirty="0">
                <a:solidFill>
                  <a:srgbClr val="3333CC"/>
                </a:solidFill>
                <a:latin typeface="+mn-lt"/>
                <a:cs typeface="Arial" panose="020B0604020202020204" pitchFamily="34" charset="0"/>
              </a:rPr>
              <a:t>z-type</a:t>
            </a:r>
            <a:r>
              <a:rPr lang="en-US" altLang="ja-JP" sz="2000" dirty="0">
                <a:solidFill>
                  <a:srgbClr val="3333CC"/>
                </a:solidFill>
                <a:latin typeface="+mn-lt"/>
                <a:cs typeface="Arial" panose="020B0604020202020204" pitchFamily="34" charset="0"/>
              </a:rPr>
              <a:t>, </a:t>
            </a:r>
            <a:r>
              <a:rPr lang="en-US" altLang="ja-JP" sz="2000" u="sng" dirty="0">
                <a:solidFill>
                  <a:srgbClr val="3333CC"/>
                </a:solidFill>
                <a:latin typeface="+mn-lt"/>
                <a:cs typeface="Arial" panose="020B0604020202020204" pitchFamily="34" charset="0"/>
              </a:rPr>
              <a:t>r-type</a:t>
            </a:r>
            <a:r>
              <a:rPr lang="en-US" altLang="ja-JP" sz="2000" dirty="0">
                <a:solidFill>
                  <a:srgbClr val="3333CC"/>
                </a:solidFill>
                <a:latin typeface="+mn-lt"/>
                <a:cs typeface="Arial" panose="020B0604020202020204" pitchFamily="34" charset="0"/>
              </a:rPr>
              <a:t>, </a:t>
            </a:r>
            <a:r>
              <a:rPr lang="en-US" altLang="ja-JP" sz="2000" u="sng" dirty="0">
                <a:solidFill>
                  <a:srgbClr val="3333CC"/>
                </a:solidFill>
                <a:latin typeface="+mn-lt"/>
                <a:cs typeface="Arial" panose="020B0604020202020204" pitchFamily="34" charset="0"/>
              </a:rPr>
              <a:t>e-type</a:t>
            </a:r>
            <a:r>
              <a:rPr lang="en-US" altLang="ja-JP" sz="2000" dirty="0">
                <a:solidFill>
                  <a:srgbClr val="3333CC"/>
                </a:solidFill>
                <a:latin typeface="+mn-lt"/>
                <a:cs typeface="Arial" panose="020B0604020202020204" pitchFamily="34" charset="0"/>
              </a:rPr>
              <a:t>, </a:t>
            </a:r>
            <a:r>
              <a:rPr lang="en-US" altLang="ja-JP" sz="2000" u="sng" dirty="0">
                <a:solidFill>
                  <a:srgbClr val="3333CC"/>
                </a:solidFill>
                <a:latin typeface="+mn-lt"/>
                <a:cs typeface="Arial" panose="020B0604020202020204" pitchFamily="34" charset="0"/>
              </a:rPr>
              <a:t>t-type</a:t>
            </a:r>
            <a:r>
              <a:rPr lang="en-US" altLang="ja-JP" sz="2000" dirty="0">
                <a:solidFill>
                  <a:srgbClr val="3333CC"/>
                </a:solidFill>
                <a:latin typeface="+mn-lt"/>
                <a:cs typeface="Arial" panose="020B0604020202020204" pitchFamily="34" charset="0"/>
              </a:rPr>
              <a:t>, </a:t>
            </a:r>
            <a:r>
              <a:rPr lang="en-US" altLang="ja-JP" sz="2000" u="sng" dirty="0">
                <a:solidFill>
                  <a:srgbClr val="3333CC"/>
                </a:solidFill>
                <a:latin typeface="+mn-lt"/>
                <a:cs typeface="Arial" panose="020B0604020202020204" pitchFamily="34" charset="0"/>
              </a:rPr>
              <a:t>a-type</a:t>
            </a:r>
          </a:p>
          <a:p>
            <a:pPr eaLnBrk="1" hangingPunct="1"/>
            <a:endParaRPr lang="en-US" altLang="ja-JP" sz="2000" u="sng" dirty="0">
              <a:solidFill>
                <a:srgbClr val="3333CC"/>
              </a:solidFill>
              <a:latin typeface="+mn-lt"/>
              <a:cs typeface="Arial" panose="020B0604020202020204" pitchFamily="34" charset="0"/>
            </a:endParaRPr>
          </a:p>
          <a:p>
            <a:pPr eaLnBrk="1" hangingPunct="1"/>
            <a:r>
              <a:rPr lang="ja-JP" altLang="en-US" sz="2000" dirty="0">
                <a:solidFill>
                  <a:srgbClr val="3333CC"/>
                </a:solidFill>
                <a:latin typeface="+mn-lt"/>
                <a:cs typeface="Arial" panose="020B0604020202020204" pitchFamily="34" charset="0"/>
              </a:rPr>
              <a:t>メッシュの定義方法は以下の</a:t>
            </a:r>
            <a:r>
              <a:rPr lang="en-US" altLang="ja-JP" sz="2000" dirty="0">
                <a:solidFill>
                  <a:srgbClr val="3333CC"/>
                </a:solidFill>
                <a:latin typeface="+mn-lt"/>
                <a:cs typeface="Arial" panose="020B0604020202020204" pitchFamily="34" charset="0"/>
              </a:rPr>
              <a:t>5</a:t>
            </a:r>
            <a:r>
              <a:rPr lang="ja-JP" altLang="en-US" sz="2000" dirty="0">
                <a:solidFill>
                  <a:srgbClr val="3333CC"/>
                </a:solidFill>
                <a:latin typeface="+mn-lt"/>
                <a:cs typeface="Arial" panose="020B0604020202020204" pitchFamily="34" charset="0"/>
              </a:rPr>
              <a:t>種類　（ただし</a:t>
            </a:r>
            <a:r>
              <a:rPr lang="en-US" altLang="ja-JP" sz="2000" dirty="0">
                <a:solidFill>
                  <a:srgbClr val="3333CC"/>
                </a:solidFill>
                <a:latin typeface="+mn-lt"/>
                <a:cs typeface="Arial" panose="020B0604020202020204" pitchFamily="34" charset="0"/>
              </a:rPr>
              <a:t>4,5</a:t>
            </a:r>
            <a:r>
              <a:rPr lang="ja-JP" altLang="en-US" sz="2000" dirty="0">
                <a:solidFill>
                  <a:srgbClr val="3333CC"/>
                </a:solidFill>
                <a:latin typeface="+mn-lt"/>
                <a:cs typeface="Arial" panose="020B0604020202020204" pitchFamily="34" charset="0"/>
              </a:rPr>
              <a:t>はあまり使わない）</a:t>
            </a:r>
            <a:endParaRPr lang="en-US" altLang="ja-JP" sz="2000" dirty="0">
              <a:solidFill>
                <a:srgbClr val="3333CC"/>
              </a:solidFill>
              <a:latin typeface="+mn-lt"/>
              <a:cs typeface="Arial" panose="020B0604020202020204" pitchFamily="34" charset="0"/>
            </a:endParaRPr>
          </a:p>
        </p:txBody>
      </p:sp>
      <p:sp>
        <p:nvSpPr>
          <p:cNvPr id="69650" name="テキスト ボックス 2"/>
          <p:cNvSpPr txBox="1">
            <a:spLocks noChangeArrowheads="1"/>
          </p:cNvSpPr>
          <p:nvPr/>
        </p:nvSpPr>
        <p:spPr bwMode="auto">
          <a:xfrm>
            <a:off x="3144838" y="1728788"/>
            <a:ext cx="5423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latin typeface="+mn-lt"/>
                <a:cs typeface="Arial" panose="020B0604020202020204" pitchFamily="34" charset="0"/>
              </a:rPr>
              <a:t>x</a:t>
            </a:r>
            <a:r>
              <a:rPr lang="ja-JP" altLang="en-US" sz="1800" dirty="0">
                <a:solidFill>
                  <a:srgbClr val="000000"/>
                </a:solidFill>
                <a:latin typeface="+mn-lt"/>
                <a:cs typeface="Arial" panose="020B0604020202020204" pitchFamily="34" charset="0"/>
              </a:rPr>
              <a:t>軸       </a:t>
            </a:r>
            <a:r>
              <a:rPr lang="en-US" altLang="ja-JP" sz="1800" dirty="0">
                <a:solidFill>
                  <a:srgbClr val="000000"/>
                </a:solidFill>
                <a:latin typeface="+mn-lt"/>
                <a:cs typeface="Arial" panose="020B0604020202020204" pitchFamily="34" charset="0"/>
              </a:rPr>
              <a:t>y</a:t>
            </a:r>
            <a:r>
              <a:rPr lang="ja-JP" altLang="en-US" sz="1800" dirty="0">
                <a:solidFill>
                  <a:srgbClr val="000000"/>
                </a:solidFill>
                <a:latin typeface="+mn-lt"/>
                <a:cs typeface="Arial" panose="020B0604020202020204" pitchFamily="34" charset="0"/>
              </a:rPr>
              <a:t>軸        </a:t>
            </a:r>
            <a:r>
              <a:rPr lang="en-US" altLang="ja-JP" sz="1800" dirty="0">
                <a:solidFill>
                  <a:srgbClr val="000000"/>
                </a:solidFill>
                <a:latin typeface="+mn-lt"/>
                <a:cs typeface="Arial" panose="020B0604020202020204" pitchFamily="34" charset="0"/>
              </a:rPr>
              <a:t>z</a:t>
            </a:r>
            <a:r>
              <a:rPr lang="ja-JP" altLang="en-US" sz="1800" dirty="0">
                <a:solidFill>
                  <a:srgbClr val="000000"/>
                </a:solidFill>
                <a:latin typeface="+mn-lt"/>
                <a:cs typeface="Arial" panose="020B0604020202020204" pitchFamily="34" charset="0"/>
              </a:rPr>
              <a:t>軸       半径    エネルギー</a:t>
            </a:r>
            <a:r>
              <a:rPr lang="en-US" altLang="ja-JP" sz="1800" dirty="0">
                <a:solidFill>
                  <a:srgbClr val="000000"/>
                </a:solidFill>
                <a:latin typeface="+mn-lt"/>
                <a:cs typeface="Arial" panose="020B0604020202020204" pitchFamily="34" charset="0"/>
              </a:rPr>
              <a:t>  </a:t>
            </a:r>
            <a:r>
              <a:rPr lang="ja-JP" altLang="en-US" sz="1800" dirty="0">
                <a:solidFill>
                  <a:srgbClr val="000000"/>
                </a:solidFill>
                <a:latin typeface="+mn-lt"/>
                <a:cs typeface="Arial" panose="020B0604020202020204" pitchFamily="34" charset="0"/>
              </a:rPr>
              <a:t>時間</a:t>
            </a:r>
            <a:r>
              <a:rPr lang="en-US" altLang="ja-JP" sz="1800" dirty="0">
                <a:solidFill>
                  <a:srgbClr val="000000"/>
                </a:solidFill>
                <a:latin typeface="+mn-lt"/>
                <a:cs typeface="Arial" panose="020B0604020202020204" pitchFamily="34" charset="0"/>
              </a:rPr>
              <a:t>  </a:t>
            </a:r>
            <a:r>
              <a:rPr lang="ja-JP" altLang="en-US" sz="1800" dirty="0">
                <a:solidFill>
                  <a:srgbClr val="000000"/>
                </a:solidFill>
                <a:latin typeface="+mn-lt"/>
                <a:cs typeface="Arial" panose="020B0604020202020204" pitchFamily="34" charset="0"/>
              </a:rPr>
              <a:t>角度</a:t>
            </a:r>
          </a:p>
        </p:txBody>
      </p:sp>
      <p:sp>
        <p:nvSpPr>
          <p:cNvPr id="19" name="Text Box 1031">
            <a:extLst>
              <a:ext uri="{FF2B5EF4-FFF2-40B4-BE49-F238E27FC236}">
                <a16:creationId xmlns:a16="http://schemas.microsoft.com/office/drawing/2014/main" id="{85DEF032-B513-43D2-9581-BD8248FC42B6}"/>
              </a:ext>
            </a:extLst>
          </p:cNvPr>
          <p:cNvSpPr txBox="1">
            <a:spLocks noChangeArrowheads="1"/>
          </p:cNvSpPr>
          <p:nvPr/>
        </p:nvSpPr>
        <p:spPr bwMode="auto">
          <a:xfrm>
            <a:off x="839550" y="3445611"/>
            <a:ext cx="2340000" cy="1260000"/>
          </a:xfrm>
          <a:prstGeom prst="rect">
            <a:avLst/>
          </a:prstGeom>
          <a:solidFill>
            <a:schemeClr val="bg1"/>
          </a:solidFill>
          <a:ln w="19050">
            <a:solidFill>
              <a:schemeClr val="tx1"/>
            </a:solidFill>
            <a:miter lim="800000"/>
            <a:headEnd/>
            <a:tailEnd/>
          </a:ln>
        </p:spPr>
        <p:txBody>
          <a:bodyPr anchor="ctr" anchorCtr="0"/>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800" dirty="0">
                <a:solidFill>
                  <a:srgbClr val="FF0000"/>
                </a:solidFill>
                <a:latin typeface="Tahoma" panose="020B0604030504040204" pitchFamily="34" charset="0"/>
              </a:rPr>
              <a:t>x</a:t>
            </a:r>
            <a:r>
              <a:rPr lang="pt-BR" altLang="ja-JP" sz="1800" dirty="0">
                <a:solidFill>
                  <a:srgbClr val="000000"/>
                </a:solidFill>
                <a:latin typeface="Tahoma" panose="020B0604030504040204" pitchFamily="34" charset="0"/>
              </a:rPr>
              <a:t>-type = 1</a:t>
            </a:r>
          </a:p>
          <a:p>
            <a:pPr eaLnBrk="1" hangingPunct="1">
              <a:spcBef>
                <a:spcPct val="0"/>
              </a:spcBef>
              <a:buFontTx/>
              <a:buNone/>
            </a:pPr>
            <a:r>
              <a:rPr lang="pt-BR" altLang="ja-JP" sz="1800" dirty="0">
                <a:solidFill>
                  <a:srgbClr val="000000"/>
                </a:solidFill>
                <a:latin typeface="Tahoma" panose="020B0604030504040204" pitchFamily="34" charset="0"/>
              </a:rPr>
              <a:t>  n</a:t>
            </a:r>
            <a:r>
              <a:rPr lang="pt-BR" altLang="ja-JP" sz="1800" dirty="0">
                <a:solidFill>
                  <a:srgbClr val="FF0000"/>
                </a:solidFill>
                <a:latin typeface="Tahoma" panose="020B0604030504040204" pitchFamily="34" charset="0"/>
              </a:rPr>
              <a:t>x</a:t>
            </a:r>
            <a:r>
              <a:rPr lang="pt-BR" altLang="ja-JP" sz="1800" dirty="0">
                <a:solidFill>
                  <a:srgbClr val="000000"/>
                </a:solidFill>
                <a:latin typeface="Tahoma" panose="020B0604030504040204" pitchFamily="34" charset="0"/>
              </a:rPr>
              <a:t> = 10</a:t>
            </a:r>
          </a:p>
          <a:p>
            <a:pPr eaLnBrk="1" hangingPunct="1">
              <a:spcBef>
                <a:spcPct val="0"/>
              </a:spcBef>
              <a:buFontTx/>
              <a:buNone/>
            </a:pPr>
            <a:r>
              <a:rPr lang="pt-BR" altLang="ja-JP" sz="1800" dirty="0">
                <a:solidFill>
                  <a:srgbClr val="000000"/>
                </a:solidFill>
                <a:latin typeface="Tahoma" panose="020B0604030504040204" pitchFamily="34" charset="0"/>
              </a:rPr>
              <a:t>  0  1  2  3  5  10</a:t>
            </a:r>
          </a:p>
          <a:p>
            <a:pPr eaLnBrk="1" hangingPunct="1">
              <a:spcBef>
                <a:spcPct val="0"/>
              </a:spcBef>
              <a:buFontTx/>
              <a:buNone/>
            </a:pPr>
            <a:r>
              <a:rPr lang="pt-BR" altLang="ja-JP" sz="1800" dirty="0">
                <a:solidFill>
                  <a:srgbClr val="000000"/>
                </a:solidFill>
                <a:latin typeface="Tahoma" panose="020B0604030504040204" pitchFamily="34" charset="0"/>
              </a:rPr>
              <a:t>  15  20  30  50  100</a:t>
            </a:r>
          </a:p>
        </p:txBody>
      </p:sp>
      <p:sp>
        <p:nvSpPr>
          <p:cNvPr id="21" name="Text Box 1031">
            <a:extLst>
              <a:ext uri="{FF2B5EF4-FFF2-40B4-BE49-F238E27FC236}">
                <a16:creationId xmlns:a16="http://schemas.microsoft.com/office/drawing/2014/main" id="{C214F5B0-7D91-4AC1-8916-A170A2F5A848}"/>
              </a:ext>
            </a:extLst>
          </p:cNvPr>
          <p:cNvSpPr txBox="1">
            <a:spLocks noChangeArrowheads="1"/>
          </p:cNvSpPr>
          <p:nvPr/>
        </p:nvSpPr>
        <p:spPr bwMode="auto">
          <a:xfrm>
            <a:off x="4278661" y="3445611"/>
            <a:ext cx="1809030" cy="1260000"/>
          </a:xfrm>
          <a:prstGeom prst="rect">
            <a:avLst/>
          </a:prstGeom>
          <a:solidFill>
            <a:schemeClr val="bg1"/>
          </a:solidFill>
          <a:ln w="19050">
            <a:solidFill>
              <a:schemeClr val="tx1"/>
            </a:solidFill>
            <a:miter lim="800000"/>
            <a:headEnd/>
            <a:tailEnd/>
          </a:ln>
        </p:spPr>
        <p:txBody>
          <a:bodyPr anchor="ctr" anchorCtr="0"/>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800" dirty="0">
                <a:solidFill>
                  <a:srgbClr val="FF0000"/>
                </a:solidFill>
                <a:latin typeface="Tahoma" panose="020B0604030504040204" pitchFamily="34" charset="0"/>
              </a:rPr>
              <a:t>x</a:t>
            </a:r>
            <a:r>
              <a:rPr lang="pt-BR" altLang="ja-JP" sz="1800" dirty="0">
                <a:solidFill>
                  <a:srgbClr val="000000"/>
                </a:solidFill>
                <a:latin typeface="Tahoma" panose="020B0604030504040204" pitchFamily="34" charset="0"/>
              </a:rPr>
              <a:t>-type = 2</a:t>
            </a:r>
          </a:p>
          <a:p>
            <a:pPr eaLnBrk="1" hangingPunct="1">
              <a:spcBef>
                <a:spcPct val="0"/>
              </a:spcBef>
              <a:buFontTx/>
              <a:buNone/>
            </a:pPr>
            <a:r>
              <a:rPr lang="pt-BR" altLang="ja-JP" sz="1800" dirty="0">
                <a:solidFill>
                  <a:srgbClr val="000000"/>
                </a:solidFill>
                <a:latin typeface="Tahoma" panose="020B0604030504040204" pitchFamily="34" charset="0"/>
              </a:rPr>
              <a:t>  n</a:t>
            </a:r>
            <a:r>
              <a:rPr lang="pt-BR" altLang="ja-JP" sz="1800" dirty="0">
                <a:solidFill>
                  <a:srgbClr val="FF0000"/>
                </a:solidFill>
                <a:latin typeface="Tahoma" panose="020B0604030504040204" pitchFamily="34" charset="0"/>
              </a:rPr>
              <a:t>x</a:t>
            </a:r>
            <a:r>
              <a:rPr lang="pt-BR" altLang="ja-JP" sz="1800" dirty="0">
                <a:solidFill>
                  <a:srgbClr val="000000"/>
                </a:solidFill>
                <a:latin typeface="Tahoma" panose="020B0604030504040204" pitchFamily="34" charset="0"/>
              </a:rPr>
              <a:t> = 100</a:t>
            </a:r>
          </a:p>
          <a:p>
            <a:pPr eaLnBrk="1" hangingPunct="1">
              <a:spcBef>
                <a:spcPct val="0"/>
              </a:spcBef>
              <a:buFontTx/>
              <a:buNone/>
            </a:pPr>
            <a:r>
              <a:rPr lang="pt-BR" altLang="ja-JP" sz="1800" dirty="0">
                <a:solidFill>
                  <a:srgbClr val="000000"/>
                </a:solidFill>
                <a:latin typeface="Tahoma" panose="020B0604030504040204" pitchFamily="34" charset="0"/>
              </a:rPr>
              <a:t>  </a:t>
            </a:r>
            <a:r>
              <a:rPr lang="pt-BR" altLang="ja-JP" sz="1800" dirty="0">
                <a:solidFill>
                  <a:srgbClr val="FF0000"/>
                </a:solidFill>
                <a:latin typeface="Tahoma" panose="020B0604030504040204" pitchFamily="34" charset="0"/>
              </a:rPr>
              <a:t>x</a:t>
            </a:r>
            <a:r>
              <a:rPr lang="pt-BR" altLang="ja-JP" sz="1800" dirty="0">
                <a:solidFill>
                  <a:srgbClr val="000000"/>
                </a:solidFill>
                <a:latin typeface="Tahoma" panose="020B0604030504040204" pitchFamily="34" charset="0"/>
              </a:rPr>
              <a:t>min =  0</a:t>
            </a:r>
          </a:p>
          <a:p>
            <a:pPr eaLnBrk="1" hangingPunct="1">
              <a:spcBef>
                <a:spcPct val="0"/>
              </a:spcBef>
              <a:buFontTx/>
              <a:buNone/>
            </a:pPr>
            <a:r>
              <a:rPr lang="pt-BR" altLang="ja-JP" sz="1800" dirty="0">
                <a:solidFill>
                  <a:srgbClr val="000000"/>
                </a:solidFill>
                <a:latin typeface="Tahoma" panose="020B0604030504040204" pitchFamily="34" charset="0"/>
              </a:rPr>
              <a:t>  </a:t>
            </a:r>
            <a:r>
              <a:rPr lang="pt-BR" altLang="ja-JP" sz="1800" dirty="0">
                <a:solidFill>
                  <a:srgbClr val="FF0000"/>
                </a:solidFill>
                <a:latin typeface="Tahoma" panose="020B0604030504040204" pitchFamily="34" charset="0"/>
              </a:rPr>
              <a:t>x</a:t>
            </a:r>
            <a:r>
              <a:rPr lang="pt-BR" altLang="ja-JP" sz="1800" dirty="0">
                <a:solidFill>
                  <a:srgbClr val="000000"/>
                </a:solidFill>
                <a:latin typeface="Tahoma" panose="020B0604030504040204" pitchFamily="34" charset="0"/>
              </a:rPr>
              <a:t>max =  1000</a:t>
            </a:r>
          </a:p>
        </p:txBody>
      </p:sp>
      <p:sp>
        <p:nvSpPr>
          <p:cNvPr id="22" name="Text Box 1031">
            <a:extLst>
              <a:ext uri="{FF2B5EF4-FFF2-40B4-BE49-F238E27FC236}">
                <a16:creationId xmlns:a16="http://schemas.microsoft.com/office/drawing/2014/main" id="{41B16D2D-4B2A-4853-A19A-8A96ABE2AA94}"/>
              </a:ext>
            </a:extLst>
          </p:cNvPr>
          <p:cNvSpPr txBox="1">
            <a:spLocks noChangeArrowheads="1"/>
          </p:cNvSpPr>
          <p:nvPr/>
        </p:nvSpPr>
        <p:spPr bwMode="auto">
          <a:xfrm>
            <a:off x="6795418" y="3445611"/>
            <a:ext cx="1809030" cy="1260000"/>
          </a:xfrm>
          <a:prstGeom prst="rect">
            <a:avLst/>
          </a:prstGeom>
          <a:solidFill>
            <a:schemeClr val="bg1"/>
          </a:solidFill>
          <a:ln w="19050">
            <a:solidFill>
              <a:schemeClr val="tx1"/>
            </a:solidFill>
            <a:miter lim="800000"/>
            <a:headEnd/>
            <a:tailEnd/>
          </a:ln>
        </p:spPr>
        <p:txBody>
          <a:bodyPr anchor="ctr" anchorCtr="0"/>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800" dirty="0">
                <a:solidFill>
                  <a:srgbClr val="FF0000"/>
                </a:solidFill>
                <a:latin typeface="Tahoma" panose="020B0604030504040204" pitchFamily="34" charset="0"/>
              </a:rPr>
              <a:t>x</a:t>
            </a:r>
            <a:r>
              <a:rPr lang="pt-BR" altLang="ja-JP" sz="1800" dirty="0">
                <a:solidFill>
                  <a:srgbClr val="000000"/>
                </a:solidFill>
                <a:latin typeface="Tahoma" panose="020B0604030504040204" pitchFamily="34" charset="0"/>
              </a:rPr>
              <a:t>-type = 3</a:t>
            </a:r>
          </a:p>
          <a:p>
            <a:pPr eaLnBrk="1" hangingPunct="1">
              <a:spcBef>
                <a:spcPct val="0"/>
              </a:spcBef>
              <a:buFontTx/>
              <a:buNone/>
            </a:pPr>
            <a:r>
              <a:rPr lang="pt-BR" altLang="ja-JP" sz="1800" dirty="0">
                <a:solidFill>
                  <a:srgbClr val="000000"/>
                </a:solidFill>
                <a:latin typeface="Tahoma" panose="020B0604030504040204" pitchFamily="34" charset="0"/>
              </a:rPr>
              <a:t>  n</a:t>
            </a:r>
            <a:r>
              <a:rPr lang="pt-BR" altLang="ja-JP" sz="1800" dirty="0">
                <a:solidFill>
                  <a:srgbClr val="FF0000"/>
                </a:solidFill>
                <a:latin typeface="Tahoma" panose="020B0604030504040204" pitchFamily="34" charset="0"/>
              </a:rPr>
              <a:t>x</a:t>
            </a:r>
            <a:r>
              <a:rPr lang="pt-BR" altLang="ja-JP" sz="1800" dirty="0">
                <a:solidFill>
                  <a:srgbClr val="000000"/>
                </a:solidFill>
                <a:latin typeface="Tahoma" panose="020B0604030504040204" pitchFamily="34" charset="0"/>
              </a:rPr>
              <a:t> = 100</a:t>
            </a:r>
          </a:p>
          <a:p>
            <a:pPr eaLnBrk="1" hangingPunct="1">
              <a:spcBef>
                <a:spcPct val="0"/>
              </a:spcBef>
              <a:buFontTx/>
              <a:buNone/>
            </a:pPr>
            <a:r>
              <a:rPr lang="pt-BR" altLang="ja-JP" sz="1800" dirty="0">
                <a:solidFill>
                  <a:srgbClr val="000000"/>
                </a:solidFill>
                <a:latin typeface="Tahoma" panose="020B0604030504040204" pitchFamily="34" charset="0"/>
              </a:rPr>
              <a:t>  </a:t>
            </a:r>
            <a:r>
              <a:rPr lang="pt-BR" altLang="ja-JP" sz="1800" dirty="0">
                <a:solidFill>
                  <a:srgbClr val="FF0000"/>
                </a:solidFill>
                <a:latin typeface="Tahoma" panose="020B0604030504040204" pitchFamily="34" charset="0"/>
              </a:rPr>
              <a:t>x</a:t>
            </a:r>
            <a:r>
              <a:rPr lang="pt-BR" altLang="ja-JP" sz="1800" dirty="0">
                <a:solidFill>
                  <a:srgbClr val="000000"/>
                </a:solidFill>
                <a:latin typeface="Tahoma" panose="020B0604030504040204" pitchFamily="34" charset="0"/>
              </a:rPr>
              <a:t>min =  0.1</a:t>
            </a:r>
          </a:p>
          <a:p>
            <a:pPr eaLnBrk="1" hangingPunct="1">
              <a:spcBef>
                <a:spcPct val="0"/>
              </a:spcBef>
              <a:buFontTx/>
              <a:buNone/>
            </a:pPr>
            <a:r>
              <a:rPr lang="pt-BR" altLang="ja-JP" sz="1800" dirty="0">
                <a:solidFill>
                  <a:srgbClr val="000000"/>
                </a:solidFill>
                <a:latin typeface="Tahoma" panose="020B0604030504040204" pitchFamily="34" charset="0"/>
              </a:rPr>
              <a:t>  </a:t>
            </a:r>
            <a:r>
              <a:rPr lang="pt-BR" altLang="ja-JP" sz="1800" dirty="0">
                <a:solidFill>
                  <a:srgbClr val="FF0000"/>
                </a:solidFill>
                <a:latin typeface="Tahoma" panose="020B0604030504040204" pitchFamily="34" charset="0"/>
              </a:rPr>
              <a:t>x</a:t>
            </a:r>
            <a:r>
              <a:rPr lang="pt-BR" altLang="ja-JP" sz="1800" dirty="0">
                <a:solidFill>
                  <a:srgbClr val="000000"/>
                </a:solidFill>
                <a:latin typeface="Tahoma" panose="020B0604030504040204" pitchFamily="34" charset="0"/>
              </a:rPr>
              <a:t>max =  5000</a:t>
            </a:r>
          </a:p>
        </p:txBody>
      </p:sp>
      <p:sp>
        <p:nvSpPr>
          <p:cNvPr id="17" name="テキスト ボックス 5">
            <a:extLst>
              <a:ext uri="{FF2B5EF4-FFF2-40B4-BE49-F238E27FC236}">
                <a16:creationId xmlns:a16="http://schemas.microsoft.com/office/drawing/2014/main" id="{6A829DD3-8834-4301-A433-FA265A55501D}"/>
              </a:ext>
            </a:extLst>
          </p:cNvPr>
          <p:cNvSpPr txBox="1">
            <a:spLocks noChangeArrowheads="1"/>
          </p:cNvSpPr>
          <p:nvPr/>
        </p:nvSpPr>
        <p:spPr bwMode="auto">
          <a:xfrm>
            <a:off x="604751" y="5457418"/>
            <a:ext cx="79344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000" dirty="0">
                <a:solidFill>
                  <a:srgbClr val="000000"/>
                </a:solidFill>
                <a:latin typeface="+mn-lt"/>
              </a:rPr>
              <a:t>サブセクションで定義する変数の </a:t>
            </a:r>
            <a:r>
              <a:rPr lang="en-US" altLang="ja-JP" sz="2000" dirty="0">
                <a:solidFill>
                  <a:srgbClr val="000000"/>
                </a:solidFill>
                <a:latin typeface="+mn-lt"/>
              </a:rPr>
              <a:t>“</a:t>
            </a:r>
            <a:r>
              <a:rPr lang="en-US" altLang="ja-JP" sz="2000" dirty="0">
                <a:solidFill>
                  <a:srgbClr val="FF0000"/>
                </a:solidFill>
                <a:latin typeface="+mn-lt"/>
              </a:rPr>
              <a:t>x</a:t>
            </a:r>
            <a:r>
              <a:rPr lang="en-US" altLang="ja-JP" sz="2000" dirty="0">
                <a:solidFill>
                  <a:srgbClr val="000000"/>
                </a:solidFill>
                <a:latin typeface="+mn-lt"/>
              </a:rPr>
              <a:t>” </a:t>
            </a:r>
            <a:r>
              <a:rPr lang="ja-JP" altLang="en-US" sz="2000" dirty="0">
                <a:solidFill>
                  <a:srgbClr val="000000"/>
                </a:solidFill>
                <a:latin typeface="+mn-lt"/>
              </a:rPr>
              <a:t>は、サブセクションの種類に従って</a:t>
            </a:r>
            <a:r>
              <a:rPr lang="en-US" altLang="ja-JP" sz="2000" dirty="0">
                <a:solidFill>
                  <a:srgbClr val="000000"/>
                </a:solidFill>
                <a:latin typeface="+mn-lt"/>
              </a:rPr>
              <a:t>“</a:t>
            </a:r>
            <a:r>
              <a:rPr lang="en-US" altLang="ja-JP" sz="2000" dirty="0">
                <a:solidFill>
                  <a:srgbClr val="FF0000"/>
                </a:solidFill>
                <a:latin typeface="+mn-lt"/>
              </a:rPr>
              <a:t>y</a:t>
            </a:r>
            <a:r>
              <a:rPr lang="en-US" altLang="ja-JP" sz="2000" dirty="0">
                <a:solidFill>
                  <a:srgbClr val="000000"/>
                </a:solidFill>
                <a:latin typeface="+mn-lt"/>
              </a:rPr>
              <a:t>”, “</a:t>
            </a:r>
            <a:r>
              <a:rPr lang="en-US" altLang="ja-JP" sz="2000" dirty="0">
                <a:solidFill>
                  <a:srgbClr val="FF0000"/>
                </a:solidFill>
                <a:latin typeface="+mn-lt"/>
              </a:rPr>
              <a:t>z</a:t>
            </a:r>
            <a:r>
              <a:rPr lang="en-US" altLang="ja-JP" sz="2000" dirty="0">
                <a:solidFill>
                  <a:srgbClr val="000000"/>
                </a:solidFill>
                <a:latin typeface="+mn-lt"/>
              </a:rPr>
              <a:t>”, “</a:t>
            </a:r>
            <a:r>
              <a:rPr lang="en-US" altLang="ja-JP" sz="2000" dirty="0">
                <a:solidFill>
                  <a:srgbClr val="FF0000"/>
                </a:solidFill>
                <a:latin typeface="+mn-lt"/>
              </a:rPr>
              <a:t>r</a:t>
            </a:r>
            <a:r>
              <a:rPr lang="en-US" altLang="ja-JP" sz="2000" dirty="0">
                <a:solidFill>
                  <a:srgbClr val="000000"/>
                </a:solidFill>
                <a:latin typeface="+mn-lt"/>
              </a:rPr>
              <a:t>”, “</a:t>
            </a:r>
            <a:r>
              <a:rPr lang="en-US" altLang="ja-JP" sz="2000" dirty="0">
                <a:solidFill>
                  <a:srgbClr val="FF0000"/>
                </a:solidFill>
                <a:latin typeface="+mn-lt"/>
              </a:rPr>
              <a:t>e</a:t>
            </a:r>
            <a:r>
              <a:rPr lang="en-US" altLang="ja-JP" sz="2000" dirty="0">
                <a:solidFill>
                  <a:srgbClr val="000000"/>
                </a:solidFill>
                <a:latin typeface="+mn-lt"/>
              </a:rPr>
              <a:t>” , “</a:t>
            </a:r>
            <a:r>
              <a:rPr lang="en-US" altLang="ja-JP" sz="2000" dirty="0">
                <a:solidFill>
                  <a:srgbClr val="FF0000"/>
                </a:solidFill>
                <a:latin typeface="+mn-lt"/>
              </a:rPr>
              <a:t>t</a:t>
            </a:r>
            <a:r>
              <a:rPr lang="en-US" altLang="ja-JP" sz="2000" dirty="0">
                <a:solidFill>
                  <a:srgbClr val="000000"/>
                </a:solidFill>
                <a:latin typeface="+mn-lt"/>
              </a:rPr>
              <a:t>” , “</a:t>
            </a:r>
            <a:r>
              <a:rPr lang="en-US" altLang="ja-JP" sz="2000" dirty="0">
                <a:solidFill>
                  <a:srgbClr val="FF0000"/>
                </a:solidFill>
                <a:latin typeface="+mn-lt"/>
              </a:rPr>
              <a:t>a</a:t>
            </a:r>
            <a:r>
              <a:rPr lang="en-US" altLang="ja-JP" sz="2000" dirty="0">
                <a:solidFill>
                  <a:srgbClr val="000000"/>
                </a:solidFill>
                <a:latin typeface="+mn-lt"/>
              </a:rPr>
              <a:t>” </a:t>
            </a:r>
            <a:r>
              <a:rPr lang="ja-JP" altLang="en-US" sz="2000" dirty="0">
                <a:solidFill>
                  <a:srgbClr val="000000"/>
                </a:solidFill>
                <a:latin typeface="+mn-lt"/>
              </a:rPr>
              <a:t>などに変更する。（例</a:t>
            </a:r>
            <a:r>
              <a:rPr lang="en-US" altLang="ja-JP" sz="2000" dirty="0">
                <a:solidFill>
                  <a:srgbClr val="000000"/>
                </a:solidFill>
                <a:latin typeface="+mn-lt"/>
              </a:rPr>
              <a:t>: </a:t>
            </a:r>
            <a:r>
              <a:rPr lang="en-US" altLang="ja-JP" sz="2000" dirty="0">
                <a:solidFill>
                  <a:srgbClr val="FF0000"/>
                </a:solidFill>
                <a:latin typeface="+mn-lt"/>
              </a:rPr>
              <a:t>y</a:t>
            </a:r>
            <a:r>
              <a:rPr lang="en-US" altLang="ja-JP" sz="2000" dirty="0">
                <a:solidFill>
                  <a:srgbClr val="000000"/>
                </a:solidFill>
                <a:latin typeface="+mn-lt"/>
              </a:rPr>
              <a:t>-type, </a:t>
            </a:r>
            <a:r>
              <a:rPr lang="en-US" altLang="ja-JP" sz="2000" dirty="0" err="1">
                <a:solidFill>
                  <a:srgbClr val="000000"/>
                </a:solidFill>
                <a:latin typeface="+mn-lt"/>
              </a:rPr>
              <a:t>n</a:t>
            </a:r>
            <a:r>
              <a:rPr lang="en-US" altLang="ja-JP" sz="2000" dirty="0" err="1">
                <a:solidFill>
                  <a:srgbClr val="FF0000"/>
                </a:solidFill>
                <a:latin typeface="+mn-lt"/>
              </a:rPr>
              <a:t>y</a:t>
            </a:r>
            <a:r>
              <a:rPr lang="en-US" altLang="ja-JP" sz="2000" dirty="0">
                <a:solidFill>
                  <a:srgbClr val="000000"/>
                </a:solidFill>
              </a:rPr>
              <a:t>, </a:t>
            </a:r>
            <a:r>
              <a:rPr lang="en-US" altLang="ja-JP" sz="2000" dirty="0" err="1">
                <a:solidFill>
                  <a:srgbClr val="FF0000"/>
                </a:solidFill>
              </a:rPr>
              <a:t>y</a:t>
            </a:r>
            <a:r>
              <a:rPr lang="en-US" altLang="ja-JP" sz="2000" dirty="0" err="1"/>
              <a:t>min</a:t>
            </a:r>
            <a:r>
              <a:rPr lang="en-US" altLang="ja-JP" sz="2000" dirty="0">
                <a:solidFill>
                  <a:srgbClr val="FF0000"/>
                </a:solidFill>
                <a:latin typeface="+mn-lt"/>
              </a:rPr>
              <a:t> </a:t>
            </a:r>
            <a:r>
              <a:rPr lang="en-US" altLang="ja-JP" sz="2000" dirty="0">
                <a:solidFill>
                  <a:srgbClr val="000000"/>
                </a:solidFill>
                <a:latin typeface="+mn-lt"/>
              </a:rPr>
              <a:t>)</a:t>
            </a:r>
            <a:endParaRPr lang="ja-JP" altLang="en-US" sz="2000" dirty="0">
              <a:solidFill>
                <a:srgbClr val="000000"/>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dirty="0">
                <a:solidFill>
                  <a:schemeClr val="tx1"/>
                </a:solidFill>
              </a:rPr>
              <a:t>実習内容</a:t>
            </a:r>
          </a:p>
        </p:txBody>
      </p:sp>
      <p:sp>
        <p:nvSpPr>
          <p:cNvPr id="41989"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41991" name="Rectangle 3"/>
          <p:cNvSpPr>
            <a:spLocks noChangeArrowheads="1"/>
          </p:cNvSpPr>
          <p:nvPr/>
        </p:nvSpPr>
        <p:spPr bwMode="auto">
          <a:xfrm>
            <a:off x="2771775" y="1557338"/>
            <a:ext cx="377507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en-US" altLang="ja-JP" dirty="0">
                <a:solidFill>
                  <a:srgbClr val="FF0000"/>
                </a:solidFill>
                <a:latin typeface="Century Gothic" panose="020B0502020202020204" pitchFamily="34" charset="0"/>
              </a:rPr>
              <a:t>Tally</a:t>
            </a:r>
            <a:r>
              <a:rPr lang="ja-JP" altLang="en-US" dirty="0">
                <a:solidFill>
                  <a:srgbClr val="FF0000"/>
                </a:solidFill>
                <a:latin typeface="Century Gothic" panose="020B0502020202020204" pitchFamily="34" charset="0"/>
              </a:rPr>
              <a:t>とは何か</a:t>
            </a:r>
            <a:endParaRPr lang="en-US" altLang="ja-JP" dirty="0">
              <a:solidFill>
                <a:srgbClr val="FF0000"/>
              </a:solidFill>
              <a:latin typeface="Century Gothic" panose="020B0502020202020204" pitchFamily="34" charset="0"/>
            </a:endParaRPr>
          </a:p>
          <a:p>
            <a:pPr eaLnBrk="1" hangingPunct="1">
              <a:buFont typeface="Wingdings" panose="05000000000000000000" pitchFamily="2" charset="2"/>
              <a:buChar char="l"/>
            </a:pPr>
            <a:r>
              <a:rPr lang="en-US" altLang="ja-JP" dirty="0">
                <a:latin typeface="Century Gothic" panose="020B0502020202020204" pitchFamily="34" charset="0"/>
              </a:rPr>
              <a:t>Tally</a:t>
            </a:r>
            <a:r>
              <a:rPr lang="ja-JP" altLang="en-US" dirty="0">
                <a:latin typeface="Century Gothic" panose="020B0502020202020204" pitchFamily="34" charset="0"/>
              </a:rPr>
              <a:t>の使い方</a:t>
            </a:r>
            <a:endParaRPr lang="en-US" altLang="ja-JP" dirty="0">
              <a:latin typeface="Century Gothic" panose="020B0502020202020204" pitchFamily="34" charset="0"/>
            </a:endParaRPr>
          </a:p>
          <a:p>
            <a:pPr lvl="1" eaLnBrk="1" hangingPunct="1">
              <a:buFont typeface="Wingdings" panose="05000000000000000000" pitchFamily="2" charset="2"/>
              <a:buChar char="Ø"/>
            </a:pPr>
            <a:r>
              <a:rPr lang="ja-JP" altLang="en-US" dirty="0">
                <a:latin typeface="Century Gothic" panose="020B0502020202020204" pitchFamily="34" charset="0"/>
              </a:rPr>
              <a:t>ジオメトリの確認</a:t>
            </a:r>
            <a:endParaRPr lang="en-US" altLang="ja-JP" dirty="0">
              <a:latin typeface="Century Gothic" panose="020B0502020202020204" pitchFamily="34" charset="0"/>
            </a:endParaRPr>
          </a:p>
          <a:p>
            <a:pPr lvl="1" eaLnBrk="1" hangingPunct="1">
              <a:buFont typeface="Wingdings" panose="05000000000000000000" pitchFamily="2" charset="2"/>
              <a:buChar char="Ø"/>
            </a:pPr>
            <a:r>
              <a:rPr lang="ja-JP" altLang="en-US" dirty="0">
                <a:latin typeface="Century Gothic" panose="020B0502020202020204" pitchFamily="34" charset="0"/>
              </a:rPr>
              <a:t>物理量の導出</a:t>
            </a:r>
            <a:endParaRPr lang="en-US" altLang="ja-JP" dirty="0">
              <a:latin typeface="Century Gothic" panose="020B0502020202020204" pitchFamily="34" charset="0"/>
            </a:endParaRPr>
          </a:p>
          <a:p>
            <a:pPr eaLnBrk="1" hangingPunct="1">
              <a:buFont typeface="Wingdings" panose="05000000000000000000" pitchFamily="2" charset="2"/>
              <a:buChar char="l"/>
            </a:pPr>
            <a:r>
              <a:rPr lang="ja-JP" altLang="en-US" dirty="0">
                <a:latin typeface="Century Gothic" panose="020B0502020202020204" pitchFamily="34" charset="0"/>
              </a:rPr>
              <a:t>各</a:t>
            </a:r>
            <a:r>
              <a:rPr lang="en-US" altLang="ja-JP" dirty="0">
                <a:latin typeface="Century Gothic" panose="020B0502020202020204" pitchFamily="34" charset="0"/>
              </a:rPr>
              <a:t>Tally</a:t>
            </a:r>
            <a:r>
              <a:rPr lang="ja-JP" altLang="en-US" dirty="0">
                <a:latin typeface="Century Gothic" panose="020B0502020202020204" pitchFamily="34" charset="0"/>
              </a:rPr>
              <a:t>の紹介</a:t>
            </a:r>
            <a:endParaRPr lang="en-US" altLang="ja-JP" dirty="0">
              <a:latin typeface="Century Gothic" panose="020B0502020202020204" pitchFamily="34" charset="0"/>
            </a:endParaRPr>
          </a:p>
          <a:p>
            <a:pPr eaLnBrk="1" hangingPunct="1">
              <a:buFont typeface="Wingdings" panose="05000000000000000000" pitchFamily="2" charset="2"/>
              <a:buChar char="l"/>
            </a:pPr>
            <a:r>
              <a:rPr lang="ja-JP" altLang="en-US" dirty="0">
                <a:latin typeface="Century Gothic" panose="020B0502020202020204" pitchFamily="34" charset="0"/>
              </a:rPr>
              <a:t>まとめ</a:t>
            </a:r>
            <a:endParaRPr lang="en-US" altLang="ja-JP" dirty="0">
              <a:latin typeface="Century Gothic" panose="020B0502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4</a:t>
            </a:r>
            <a:endParaRPr lang="ja-JP" altLang="en-US" sz="4800" dirty="0">
              <a:latin typeface="Century Gothic" panose="020B0502020202020204" pitchFamily="34" charset="0"/>
            </a:endParaRPr>
          </a:p>
        </p:txBody>
      </p:sp>
      <p:sp>
        <p:nvSpPr>
          <p:cNvPr id="2" name="テキスト ボックス 20"/>
          <p:cNvSpPr txBox="1">
            <a:spLocks noChangeArrowheads="1"/>
          </p:cNvSpPr>
          <p:nvPr/>
        </p:nvSpPr>
        <p:spPr bwMode="auto">
          <a:xfrm>
            <a:off x="204056" y="737164"/>
            <a:ext cx="8735888"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a:solidFill>
                  <a:srgbClr val="000000"/>
                </a:solidFill>
                <a:latin typeface="+mn-lt"/>
              </a:rPr>
              <a:t>[T-Track]</a:t>
            </a:r>
            <a:r>
              <a:rPr lang="ja-JP" altLang="en-US" sz="2400" dirty="0">
                <a:solidFill>
                  <a:srgbClr val="000000"/>
                </a:solidFill>
                <a:latin typeface="+mn-lt"/>
              </a:rPr>
              <a:t>の形状メッシュの群数を増やして、解像度を上げましょう。</a:t>
            </a:r>
          </a:p>
        </p:txBody>
      </p:sp>
      <p:sp>
        <p:nvSpPr>
          <p:cNvPr id="70666"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70669" name="テキスト ボックス 13"/>
          <p:cNvSpPr txBox="1">
            <a:spLocks noChangeArrowheads="1"/>
          </p:cNvSpPr>
          <p:nvPr/>
        </p:nvSpPr>
        <p:spPr bwMode="auto">
          <a:xfrm>
            <a:off x="869705" y="5939988"/>
            <a:ext cx="740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rPr>
              <a:t>形状メッシュの分割数が少ないと、図示した場合の飛跡が粗くなる。</a:t>
            </a:r>
          </a:p>
        </p:txBody>
      </p:sp>
      <p:sp>
        <p:nvSpPr>
          <p:cNvPr id="14" name="Text Box 1031"/>
          <p:cNvSpPr txBox="1">
            <a:spLocks noChangeArrowheads="1"/>
          </p:cNvSpPr>
          <p:nvPr/>
        </p:nvSpPr>
        <p:spPr bwMode="auto">
          <a:xfrm>
            <a:off x="1509564" y="1422301"/>
            <a:ext cx="1980000" cy="423894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T r a c k ]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mesh = xyz</a:t>
            </a:r>
          </a:p>
          <a:p>
            <a:pPr eaLnBrk="1" hangingPunct="1">
              <a:spcBef>
                <a:spcPct val="0"/>
              </a:spcBef>
              <a:buFontTx/>
              <a:buNone/>
            </a:pPr>
            <a:r>
              <a:rPr lang="pt-BR" altLang="ja-JP" sz="1400" dirty="0">
                <a:solidFill>
                  <a:srgbClr val="000000"/>
                </a:solidFill>
                <a:latin typeface="Tahoma" panose="020B0604030504040204" pitchFamily="34" charset="0"/>
              </a:rPr>
              <a:t>  x-type = 2</a:t>
            </a:r>
          </a:p>
          <a:p>
            <a:pPr eaLnBrk="1" hangingPunct="1">
              <a:spcBef>
                <a:spcPct val="0"/>
              </a:spcBef>
              <a:buFontTx/>
              <a:buNone/>
            </a:pPr>
            <a:r>
              <a:rPr lang="pt-BR" altLang="ja-JP" sz="1400" dirty="0">
                <a:solidFill>
                  <a:srgbClr val="000000"/>
                </a:solidFill>
                <a:latin typeface="Tahoma" panose="020B0604030504040204" pitchFamily="34" charset="0"/>
              </a:rPr>
              <a:t>    nx = 25</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y-type =    2</a:t>
            </a:r>
          </a:p>
          <a:p>
            <a:pPr eaLnBrk="1" hangingPunct="1">
              <a:spcBef>
                <a:spcPct val="0"/>
              </a:spcBef>
              <a:buFontTx/>
              <a:buNone/>
            </a:pPr>
            <a:r>
              <a:rPr lang="pt-BR" altLang="ja-JP" sz="1400" dirty="0">
                <a:solidFill>
                  <a:srgbClr val="000000"/>
                </a:solidFill>
                <a:latin typeface="Tahoma" panose="020B0604030504040204" pitchFamily="34" charset="0"/>
              </a:rPr>
              <a:t>    ny = 25</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None/>
            </a:pP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T - T r a c k ]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mesh = xyz</a:t>
            </a:r>
          </a:p>
          <a:p>
            <a:pPr eaLnBrk="1" hangingPunct="1">
              <a:spcBef>
                <a:spcPct val="0"/>
              </a:spcBef>
              <a:buFontTx/>
              <a:buNone/>
            </a:pPr>
            <a:r>
              <a:rPr lang="pt-BR" altLang="ja-JP" sz="1400" dirty="0">
                <a:solidFill>
                  <a:srgbClr val="000000"/>
                </a:solidFill>
                <a:latin typeface="Tahoma" panose="020B0604030504040204" pitchFamily="34" charset="0"/>
              </a:rPr>
              <a:t>  x-type = 2</a:t>
            </a:r>
          </a:p>
          <a:p>
            <a:pPr eaLnBrk="1" hangingPunct="1">
              <a:spcBef>
                <a:spcPct val="0"/>
              </a:spcBef>
              <a:buFontTx/>
              <a:buNone/>
            </a:pPr>
            <a:r>
              <a:rPr lang="pt-BR" altLang="ja-JP" sz="1400" dirty="0">
                <a:solidFill>
                  <a:srgbClr val="000000"/>
                </a:solidFill>
                <a:latin typeface="Tahoma" panose="020B0604030504040204" pitchFamily="34" charset="0"/>
              </a:rPr>
              <a:t>    nx = 25</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z-type = 2</a:t>
            </a:r>
          </a:p>
          <a:p>
            <a:pPr eaLnBrk="1" hangingPunct="1">
              <a:spcBef>
                <a:spcPct val="0"/>
              </a:spcBef>
              <a:buFontTx/>
              <a:buNone/>
            </a:pPr>
            <a:r>
              <a:rPr lang="pt-BR" altLang="ja-JP" sz="1400" dirty="0">
                <a:solidFill>
                  <a:srgbClr val="000000"/>
                </a:solidFill>
                <a:latin typeface="Tahoma" panose="020B0604030504040204" pitchFamily="34" charset="0"/>
              </a:rPr>
              <a:t>    nz = 50</a:t>
            </a:r>
          </a:p>
          <a:p>
            <a:pPr eaLnBrk="1" hangingPunct="1">
              <a:spcBef>
                <a:spcPct val="0"/>
              </a:spcBef>
              <a:buNone/>
            </a:pPr>
            <a:r>
              <a:rPr lang="ja-JP" altLang="en-US" sz="1400" dirty="0">
                <a:solidFill>
                  <a:srgbClr val="000000"/>
                </a:solidFill>
                <a:latin typeface="Tahoma" panose="020B0604030504040204" pitchFamily="34" charset="0"/>
              </a:rPr>
              <a:t>・ ・ ・ ・ ・ ・</a:t>
            </a:r>
            <a:endParaRPr lang="en-US" altLang="ja-JP" sz="1400" dirty="0">
              <a:solidFill>
                <a:srgbClr val="000000"/>
              </a:solidFill>
              <a:latin typeface="Tahoma" panose="020B0604030504040204" pitchFamily="34" charset="0"/>
            </a:endParaRPr>
          </a:p>
        </p:txBody>
      </p:sp>
      <p:sp>
        <p:nvSpPr>
          <p:cNvPr id="15" name="Text Box 1030"/>
          <p:cNvSpPr txBox="1">
            <a:spLocks noChangeArrowheads="1"/>
          </p:cNvSpPr>
          <p:nvPr/>
        </p:nvSpPr>
        <p:spPr bwMode="auto">
          <a:xfrm>
            <a:off x="179512" y="1422301"/>
            <a:ext cx="1196975"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pic>
        <p:nvPicPr>
          <p:cNvPr id="16" name="図 15"/>
          <p:cNvPicPr>
            <a:picLocks noChangeAspect="1"/>
          </p:cNvPicPr>
          <p:nvPr/>
        </p:nvPicPr>
        <p:blipFill rotWithShape="1">
          <a:blip r:embed="rId3"/>
          <a:srcRect l="15351" t="27917" r="31100" b="10250"/>
          <a:stretch/>
        </p:blipFill>
        <p:spPr>
          <a:xfrm>
            <a:off x="3597382" y="3578675"/>
            <a:ext cx="2270762" cy="1870063"/>
          </a:xfrm>
          <a:prstGeom prst="rect">
            <a:avLst/>
          </a:prstGeom>
        </p:spPr>
      </p:pic>
      <p:pic>
        <p:nvPicPr>
          <p:cNvPr id="17" name="図 16"/>
          <p:cNvPicPr>
            <a:picLocks noChangeAspect="1"/>
          </p:cNvPicPr>
          <p:nvPr/>
        </p:nvPicPr>
        <p:blipFill rotWithShape="1">
          <a:blip r:embed="rId4"/>
          <a:srcRect l="14563" t="42271" r="30312" b="21292"/>
          <a:stretch/>
        </p:blipFill>
        <p:spPr>
          <a:xfrm>
            <a:off x="6012160" y="3788717"/>
            <a:ext cx="3061133" cy="1443086"/>
          </a:xfrm>
          <a:prstGeom prst="rect">
            <a:avLst/>
          </a:prstGeom>
        </p:spPr>
      </p:pic>
      <p:sp>
        <p:nvSpPr>
          <p:cNvPr id="18" name="Text Box 1030"/>
          <p:cNvSpPr txBox="1">
            <a:spLocks noChangeArrowheads="1"/>
          </p:cNvSpPr>
          <p:nvPr/>
        </p:nvSpPr>
        <p:spPr bwMode="auto">
          <a:xfrm>
            <a:off x="6799537" y="5507385"/>
            <a:ext cx="1450975" cy="369887"/>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track_xz</a:t>
            </a:r>
            <a:r>
              <a:rPr lang="en-US" altLang="ja-JP" sz="1800" dirty="0">
                <a:solidFill>
                  <a:srgbClr val="000000"/>
                </a:solidFill>
                <a:latin typeface="Tahoma" panose="020B0604030504040204" pitchFamily="34" charset="0"/>
              </a:rPr>
              <a:t>.eps</a:t>
            </a:r>
          </a:p>
        </p:txBody>
      </p:sp>
      <p:sp>
        <p:nvSpPr>
          <p:cNvPr id="19" name="Text Box 1030"/>
          <p:cNvSpPr txBox="1">
            <a:spLocks noChangeArrowheads="1"/>
          </p:cNvSpPr>
          <p:nvPr/>
        </p:nvSpPr>
        <p:spPr bwMode="auto">
          <a:xfrm>
            <a:off x="4001708" y="5507384"/>
            <a:ext cx="1443037" cy="369888"/>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track_xy</a:t>
            </a:r>
            <a:r>
              <a:rPr lang="en-US" altLang="ja-JP" sz="1800" dirty="0">
                <a:solidFill>
                  <a:srgbClr val="000000"/>
                </a:solidFill>
                <a:latin typeface="Tahoma" panose="020B0604030504040204" pitchFamily="34" charset="0"/>
              </a:rPr>
              <a:t>.eps</a:t>
            </a:r>
          </a:p>
        </p:txBody>
      </p:sp>
      <p:sp>
        <p:nvSpPr>
          <p:cNvPr id="21" name="テキスト ボックス 16"/>
          <p:cNvSpPr txBox="1">
            <a:spLocks noChangeArrowheads="1"/>
          </p:cNvSpPr>
          <p:nvPr/>
        </p:nvSpPr>
        <p:spPr bwMode="auto">
          <a:xfrm>
            <a:off x="3563888" y="1418000"/>
            <a:ext cx="543739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dirty="0">
                <a:latin typeface="+mn-lt"/>
              </a:rPr>
              <a:t>形状メッシュの群数を与えるパラメータ </a:t>
            </a:r>
            <a:r>
              <a:rPr lang="en-US" altLang="ja-JP" sz="2400" dirty="0" err="1">
                <a:latin typeface="+mn-lt"/>
              </a:rPr>
              <a:t>nx</a:t>
            </a:r>
            <a:r>
              <a:rPr lang="en-US" altLang="ja-JP" sz="2400" dirty="0">
                <a:latin typeface="+mn-lt"/>
              </a:rPr>
              <a:t>, </a:t>
            </a:r>
            <a:r>
              <a:rPr lang="en-US" altLang="ja-JP" sz="2400" dirty="0" err="1">
                <a:latin typeface="+mn-lt"/>
              </a:rPr>
              <a:t>ny</a:t>
            </a:r>
            <a:r>
              <a:rPr lang="en-US" altLang="ja-JP" sz="2400" dirty="0">
                <a:latin typeface="+mn-lt"/>
              </a:rPr>
              <a:t>, </a:t>
            </a:r>
            <a:r>
              <a:rPr lang="en-US" altLang="ja-JP" sz="2400" dirty="0" err="1">
                <a:latin typeface="+mn-lt"/>
              </a:rPr>
              <a:t>nz</a:t>
            </a:r>
            <a:r>
              <a:rPr lang="en-US" altLang="ja-JP" sz="2400" dirty="0">
                <a:latin typeface="+mn-lt"/>
              </a:rPr>
              <a:t> </a:t>
            </a:r>
            <a:r>
              <a:rPr lang="ja-JP" altLang="en-US" sz="2400" dirty="0">
                <a:latin typeface="+mn-lt"/>
              </a:rPr>
              <a:t>を</a:t>
            </a:r>
            <a:r>
              <a:rPr lang="en-US" altLang="ja-JP" sz="2400" dirty="0">
                <a:latin typeface="+mn-lt"/>
              </a:rPr>
              <a:t>4</a:t>
            </a:r>
            <a:r>
              <a:rPr lang="ja-JP" altLang="en-US" sz="2400" dirty="0">
                <a:latin typeface="+mn-lt"/>
              </a:rPr>
              <a:t>倍にして解像度</a:t>
            </a:r>
            <a:r>
              <a:rPr lang="en-US" altLang="ja-JP" sz="2400" dirty="0">
                <a:latin typeface="+mn-lt"/>
              </a:rPr>
              <a:t>Up!</a:t>
            </a:r>
          </a:p>
          <a:p>
            <a:pPr marL="0" indent="0" eaLnBrk="1" hangingPunct="1">
              <a:spcBef>
                <a:spcPct val="0"/>
              </a:spcBef>
              <a:buNone/>
            </a:pPr>
            <a:endParaRPr lang="en-US" altLang="ja-JP" sz="800" dirty="0">
              <a:latin typeface="+mn-lt"/>
            </a:endParaRPr>
          </a:p>
          <a:p>
            <a:pPr eaLnBrk="1" hangingPunct="1">
              <a:spcBef>
                <a:spcPct val="0"/>
              </a:spcBef>
            </a:pPr>
            <a:r>
              <a:rPr lang="ja-JP" altLang="en-US" sz="2400" dirty="0">
                <a:latin typeface="+mn-lt"/>
              </a:rPr>
              <a:t>ただし、断面の数は変更しない。</a:t>
            </a:r>
            <a:endParaRPr lang="en-US" altLang="ja-JP" sz="2400" dirty="0">
              <a:latin typeface="+mn-lt"/>
            </a:endParaRPr>
          </a:p>
          <a:p>
            <a:pPr marL="0" indent="0" eaLnBrk="1" hangingPunct="1">
              <a:spcBef>
                <a:spcPct val="0"/>
              </a:spcBef>
              <a:buNone/>
            </a:pPr>
            <a:r>
              <a:rPr lang="ja-JP" altLang="en-US" sz="2400" dirty="0"/>
              <a:t>    （</a:t>
            </a:r>
            <a:r>
              <a:rPr lang="en-US" altLang="ja-JP" sz="2400" dirty="0"/>
              <a:t>axis = </a:t>
            </a:r>
            <a:r>
              <a:rPr lang="en-US" altLang="ja-JP" sz="2400" dirty="0" err="1"/>
              <a:t>xy</a:t>
            </a:r>
            <a:r>
              <a:rPr lang="ja-JP" altLang="en-US" sz="2400" dirty="0"/>
              <a:t>の</a:t>
            </a:r>
            <a:r>
              <a:rPr lang="en-US" altLang="ja-JP" sz="2400" dirty="0" err="1"/>
              <a:t>nz</a:t>
            </a:r>
            <a:r>
              <a:rPr lang="en-US" altLang="ja-JP" sz="2400" dirty="0"/>
              <a:t> </a:t>
            </a:r>
            <a:r>
              <a:rPr lang="ja-JP" altLang="en-US" sz="2400" dirty="0"/>
              <a:t>及び </a:t>
            </a:r>
            <a:r>
              <a:rPr lang="en-US" altLang="ja-JP" sz="2400" dirty="0"/>
              <a:t>axis = </a:t>
            </a:r>
            <a:r>
              <a:rPr lang="en-US" altLang="ja-JP" sz="2400" dirty="0" err="1"/>
              <a:t>xz</a:t>
            </a:r>
            <a:r>
              <a:rPr lang="ja-JP" altLang="en-US" sz="2400" dirty="0"/>
              <a:t>の</a:t>
            </a:r>
            <a:r>
              <a:rPr lang="en-US" altLang="ja-JP" sz="2400" dirty="0" err="1"/>
              <a:t>ny</a:t>
            </a:r>
            <a:r>
              <a:rPr lang="ja-JP" altLang="en-US" sz="2400" dirty="0"/>
              <a:t>）</a:t>
            </a:r>
            <a:endParaRPr lang="en-US" altLang="ja-JP" sz="2400" dirty="0">
              <a:latin typeface="+mn-lt"/>
            </a:endParaRPr>
          </a:p>
        </p:txBody>
      </p:sp>
      <p:cxnSp>
        <p:nvCxnSpPr>
          <p:cNvPr id="22" name="直線コネクタ 21"/>
          <p:cNvCxnSpPr/>
          <p:nvPr/>
        </p:nvCxnSpPr>
        <p:spPr>
          <a:xfrm>
            <a:off x="1814349" y="2521471"/>
            <a:ext cx="6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814349" y="3198118"/>
            <a:ext cx="6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814349" y="4653136"/>
            <a:ext cx="6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814349" y="5291683"/>
            <a:ext cx="6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4</a:t>
            </a:r>
            <a:r>
              <a:rPr lang="ja-JP" altLang="en-US" sz="4800" dirty="0">
                <a:latin typeface="Century Gothic" panose="020B0502020202020204" pitchFamily="34" charset="0"/>
              </a:rPr>
              <a:t>の答え合わせ</a:t>
            </a:r>
          </a:p>
        </p:txBody>
      </p:sp>
      <p:sp>
        <p:nvSpPr>
          <p:cNvPr id="71688"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16" name="テキスト ボックス 20"/>
          <p:cNvSpPr txBox="1">
            <a:spLocks noChangeArrowheads="1"/>
          </p:cNvSpPr>
          <p:nvPr/>
        </p:nvSpPr>
        <p:spPr bwMode="auto">
          <a:xfrm>
            <a:off x="180000" y="737164"/>
            <a:ext cx="8784000"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a:solidFill>
                  <a:srgbClr val="000000"/>
                </a:solidFill>
                <a:latin typeface="+mn-lt"/>
              </a:rPr>
              <a:t>[T-Track]</a:t>
            </a:r>
            <a:r>
              <a:rPr lang="ja-JP" altLang="en-US" sz="2400" dirty="0">
                <a:solidFill>
                  <a:srgbClr val="000000"/>
                </a:solidFill>
                <a:latin typeface="+mn-lt"/>
              </a:rPr>
              <a:t>の形状メッシュの群数を増やして、解像度を上げましょう。</a:t>
            </a:r>
          </a:p>
        </p:txBody>
      </p:sp>
      <p:sp>
        <p:nvSpPr>
          <p:cNvPr id="17" name="Text Box 1031"/>
          <p:cNvSpPr txBox="1">
            <a:spLocks noChangeArrowheads="1"/>
          </p:cNvSpPr>
          <p:nvPr/>
        </p:nvSpPr>
        <p:spPr bwMode="auto">
          <a:xfrm>
            <a:off x="1509564" y="1422301"/>
            <a:ext cx="1980000" cy="423894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T r a c k ]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mesh = xyz</a:t>
            </a:r>
          </a:p>
          <a:p>
            <a:pPr eaLnBrk="1" hangingPunct="1">
              <a:spcBef>
                <a:spcPct val="0"/>
              </a:spcBef>
              <a:buFontTx/>
              <a:buNone/>
            </a:pPr>
            <a:r>
              <a:rPr lang="pt-BR" altLang="ja-JP" sz="1400" dirty="0">
                <a:solidFill>
                  <a:srgbClr val="000000"/>
                </a:solidFill>
                <a:latin typeface="Tahoma" panose="020B0604030504040204" pitchFamily="34" charset="0"/>
              </a:rPr>
              <a:t>  x-type = 2</a:t>
            </a:r>
          </a:p>
          <a:p>
            <a:pPr eaLnBrk="1" hangingPunct="1">
              <a:spcBef>
                <a:spcPct val="0"/>
              </a:spcBef>
              <a:buFontTx/>
              <a:buNone/>
            </a:pPr>
            <a:r>
              <a:rPr lang="pt-BR" altLang="ja-JP" sz="1400" dirty="0">
                <a:solidFill>
                  <a:srgbClr val="000000"/>
                </a:solidFill>
                <a:latin typeface="Tahoma" panose="020B0604030504040204" pitchFamily="34" charset="0"/>
              </a:rPr>
              <a:t>    nx = </a:t>
            </a:r>
            <a:r>
              <a:rPr lang="en-US" altLang="ja-JP" sz="1400" dirty="0">
                <a:solidFill>
                  <a:srgbClr val="FF0000"/>
                </a:solidFill>
                <a:latin typeface="Tahoma" panose="020B0604030504040204" pitchFamily="34" charset="0"/>
              </a:rPr>
              <a:t>100</a:t>
            </a:r>
            <a:endParaRPr lang="pt-BR" altLang="ja-JP" sz="1400" dirty="0">
              <a:solidFill>
                <a:srgbClr val="FF0000"/>
              </a:solidFill>
              <a:latin typeface="Tahoma" panose="020B0604030504040204" pitchFamily="34" charset="0"/>
            </a:endParaRP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y-type =    2</a:t>
            </a:r>
          </a:p>
          <a:p>
            <a:pPr eaLnBrk="1" hangingPunct="1">
              <a:spcBef>
                <a:spcPct val="0"/>
              </a:spcBef>
              <a:buFontTx/>
              <a:buNone/>
            </a:pPr>
            <a:r>
              <a:rPr lang="pt-BR" altLang="ja-JP" sz="1400" dirty="0">
                <a:solidFill>
                  <a:srgbClr val="000000"/>
                </a:solidFill>
                <a:latin typeface="Tahoma" panose="020B0604030504040204" pitchFamily="34" charset="0"/>
              </a:rPr>
              <a:t>    ny = </a:t>
            </a:r>
            <a:r>
              <a:rPr lang="en-US" altLang="ja-JP" sz="1400" dirty="0">
                <a:solidFill>
                  <a:srgbClr val="FF0000"/>
                </a:solidFill>
                <a:latin typeface="Tahoma" panose="020B0604030504040204" pitchFamily="34" charset="0"/>
              </a:rPr>
              <a:t>100</a:t>
            </a:r>
            <a:endParaRPr lang="pt-BR" altLang="ja-JP" sz="1400" dirty="0">
              <a:solidFill>
                <a:srgbClr val="FF0000"/>
              </a:solidFill>
              <a:latin typeface="Tahoma" panose="020B0604030504040204" pitchFamily="34" charset="0"/>
            </a:endParaRP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None/>
            </a:pP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T - T r a c k ]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mesh = xyz</a:t>
            </a:r>
          </a:p>
          <a:p>
            <a:pPr eaLnBrk="1" hangingPunct="1">
              <a:spcBef>
                <a:spcPct val="0"/>
              </a:spcBef>
              <a:buFontTx/>
              <a:buNone/>
            </a:pPr>
            <a:r>
              <a:rPr lang="pt-BR" altLang="ja-JP" sz="1400" dirty="0">
                <a:solidFill>
                  <a:srgbClr val="000000"/>
                </a:solidFill>
                <a:latin typeface="Tahoma" panose="020B0604030504040204" pitchFamily="34" charset="0"/>
              </a:rPr>
              <a:t>  x-type = 2</a:t>
            </a:r>
          </a:p>
          <a:p>
            <a:pPr eaLnBrk="1" hangingPunct="1">
              <a:spcBef>
                <a:spcPct val="0"/>
              </a:spcBef>
              <a:buFontTx/>
              <a:buNone/>
            </a:pPr>
            <a:r>
              <a:rPr lang="pt-BR" altLang="ja-JP" sz="1400" dirty="0">
                <a:solidFill>
                  <a:srgbClr val="000000"/>
                </a:solidFill>
                <a:latin typeface="Tahoma" panose="020B0604030504040204" pitchFamily="34" charset="0"/>
              </a:rPr>
              <a:t>    nx = </a:t>
            </a:r>
            <a:r>
              <a:rPr lang="pt-BR" altLang="ja-JP" sz="1400" dirty="0">
                <a:solidFill>
                  <a:srgbClr val="FF0000"/>
                </a:solidFill>
                <a:latin typeface="Tahoma" panose="020B0604030504040204" pitchFamily="34" charset="0"/>
              </a:rPr>
              <a:t>100</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z-type = 2</a:t>
            </a:r>
          </a:p>
          <a:p>
            <a:pPr eaLnBrk="1" hangingPunct="1">
              <a:spcBef>
                <a:spcPct val="0"/>
              </a:spcBef>
              <a:buFontTx/>
              <a:buNone/>
            </a:pPr>
            <a:r>
              <a:rPr lang="pt-BR" altLang="ja-JP" sz="1400" dirty="0">
                <a:solidFill>
                  <a:srgbClr val="000000"/>
                </a:solidFill>
                <a:latin typeface="Tahoma" panose="020B0604030504040204" pitchFamily="34" charset="0"/>
              </a:rPr>
              <a:t>    nz = </a:t>
            </a:r>
            <a:r>
              <a:rPr lang="pt-BR" altLang="ja-JP" sz="1400" dirty="0">
                <a:solidFill>
                  <a:srgbClr val="FF0000"/>
                </a:solidFill>
                <a:latin typeface="Tahoma" panose="020B0604030504040204" pitchFamily="34" charset="0"/>
              </a:rPr>
              <a:t>200</a:t>
            </a:r>
          </a:p>
          <a:p>
            <a:pPr eaLnBrk="1" hangingPunct="1">
              <a:spcBef>
                <a:spcPct val="0"/>
              </a:spcBef>
              <a:buNone/>
            </a:pPr>
            <a:r>
              <a:rPr lang="ja-JP" altLang="en-US" sz="1400" dirty="0">
                <a:solidFill>
                  <a:srgbClr val="000000"/>
                </a:solidFill>
                <a:latin typeface="Tahoma" panose="020B0604030504040204" pitchFamily="34" charset="0"/>
              </a:rPr>
              <a:t>・ ・ ・ ・ ・ ・</a:t>
            </a:r>
            <a:endParaRPr lang="en-US" altLang="ja-JP" sz="1400" dirty="0">
              <a:solidFill>
                <a:srgbClr val="000000"/>
              </a:solidFill>
              <a:latin typeface="Tahoma" panose="020B0604030504040204" pitchFamily="34" charset="0"/>
            </a:endParaRPr>
          </a:p>
        </p:txBody>
      </p:sp>
      <p:sp>
        <p:nvSpPr>
          <p:cNvPr id="18" name="Text Box 1030"/>
          <p:cNvSpPr txBox="1">
            <a:spLocks noChangeArrowheads="1"/>
          </p:cNvSpPr>
          <p:nvPr/>
        </p:nvSpPr>
        <p:spPr bwMode="auto">
          <a:xfrm>
            <a:off x="179512" y="1422301"/>
            <a:ext cx="1196975"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pic>
        <p:nvPicPr>
          <p:cNvPr id="19" name="図 18"/>
          <p:cNvPicPr>
            <a:picLocks noChangeAspect="1"/>
          </p:cNvPicPr>
          <p:nvPr/>
        </p:nvPicPr>
        <p:blipFill rotWithShape="1">
          <a:blip r:embed="rId3"/>
          <a:srcRect l="15351" t="27917" r="31100" b="10250"/>
          <a:stretch/>
        </p:blipFill>
        <p:spPr>
          <a:xfrm>
            <a:off x="3597382" y="1412776"/>
            <a:ext cx="2270762" cy="1870063"/>
          </a:xfrm>
          <a:prstGeom prst="rect">
            <a:avLst/>
          </a:prstGeom>
        </p:spPr>
      </p:pic>
      <p:pic>
        <p:nvPicPr>
          <p:cNvPr id="21" name="図 20"/>
          <p:cNvPicPr>
            <a:picLocks noChangeAspect="1"/>
          </p:cNvPicPr>
          <p:nvPr/>
        </p:nvPicPr>
        <p:blipFill rotWithShape="1">
          <a:blip r:embed="rId4"/>
          <a:srcRect l="14563" t="42271" r="30312" b="21292"/>
          <a:stretch/>
        </p:blipFill>
        <p:spPr>
          <a:xfrm>
            <a:off x="6012160" y="1622818"/>
            <a:ext cx="3061133" cy="1443086"/>
          </a:xfrm>
          <a:prstGeom prst="rect">
            <a:avLst/>
          </a:prstGeom>
        </p:spPr>
      </p:pic>
      <p:sp>
        <p:nvSpPr>
          <p:cNvPr id="22" name="Text Box 1030"/>
          <p:cNvSpPr txBox="1">
            <a:spLocks noChangeArrowheads="1"/>
          </p:cNvSpPr>
          <p:nvPr/>
        </p:nvSpPr>
        <p:spPr bwMode="auto">
          <a:xfrm>
            <a:off x="6799537" y="5507385"/>
            <a:ext cx="1450975" cy="369887"/>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track_xz</a:t>
            </a:r>
            <a:r>
              <a:rPr lang="en-US" altLang="ja-JP" sz="1800" dirty="0">
                <a:solidFill>
                  <a:srgbClr val="000000"/>
                </a:solidFill>
                <a:latin typeface="Tahoma" panose="020B0604030504040204" pitchFamily="34" charset="0"/>
              </a:rPr>
              <a:t>.eps</a:t>
            </a:r>
          </a:p>
        </p:txBody>
      </p:sp>
      <p:sp>
        <p:nvSpPr>
          <p:cNvPr id="23" name="Text Box 1030"/>
          <p:cNvSpPr txBox="1">
            <a:spLocks noChangeArrowheads="1"/>
          </p:cNvSpPr>
          <p:nvPr/>
        </p:nvSpPr>
        <p:spPr bwMode="auto">
          <a:xfrm>
            <a:off x="4001708" y="5507384"/>
            <a:ext cx="1443037" cy="369888"/>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track_xy</a:t>
            </a:r>
            <a:r>
              <a:rPr lang="en-US" altLang="ja-JP" sz="1800" dirty="0">
                <a:solidFill>
                  <a:srgbClr val="000000"/>
                </a:solidFill>
                <a:latin typeface="Tahoma" panose="020B0604030504040204" pitchFamily="34" charset="0"/>
              </a:rPr>
              <a:t>.eps</a:t>
            </a:r>
          </a:p>
        </p:txBody>
      </p:sp>
      <p:sp>
        <p:nvSpPr>
          <p:cNvPr id="25" name="テキスト ボックス 13"/>
          <p:cNvSpPr txBox="1">
            <a:spLocks noChangeArrowheads="1"/>
          </p:cNvSpPr>
          <p:nvPr/>
        </p:nvSpPr>
        <p:spPr bwMode="auto">
          <a:xfrm>
            <a:off x="849667" y="5939988"/>
            <a:ext cx="7444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rPr>
              <a:t>メッシュを細かく取ることにより、図示した場合の解像度が増加した。</a:t>
            </a:r>
            <a:endParaRPr lang="en-US" altLang="ja-JP" sz="2000" dirty="0">
              <a:solidFill>
                <a:srgbClr val="000000"/>
              </a:solidFill>
            </a:endParaRPr>
          </a:p>
        </p:txBody>
      </p:sp>
      <p:pic>
        <p:nvPicPr>
          <p:cNvPr id="28" name="図 27"/>
          <p:cNvPicPr>
            <a:picLocks noChangeAspect="1"/>
          </p:cNvPicPr>
          <p:nvPr/>
        </p:nvPicPr>
        <p:blipFill rotWithShape="1">
          <a:blip r:embed="rId5"/>
          <a:srcRect l="15350" t="27917" r="31100" b="10250"/>
          <a:stretch/>
        </p:blipFill>
        <p:spPr>
          <a:xfrm>
            <a:off x="3597349" y="3580171"/>
            <a:ext cx="2270804" cy="1870063"/>
          </a:xfrm>
          <a:prstGeom prst="rect">
            <a:avLst/>
          </a:prstGeom>
        </p:spPr>
      </p:pic>
      <p:pic>
        <p:nvPicPr>
          <p:cNvPr id="30" name="図 29"/>
          <p:cNvPicPr>
            <a:picLocks noChangeAspect="1"/>
          </p:cNvPicPr>
          <p:nvPr/>
        </p:nvPicPr>
        <p:blipFill rotWithShape="1">
          <a:blip r:embed="rId6"/>
          <a:srcRect l="14561" t="42271" r="30314" b="21292"/>
          <a:stretch/>
        </p:blipFill>
        <p:spPr>
          <a:xfrm>
            <a:off x="6014038" y="3795316"/>
            <a:ext cx="3061133" cy="1443086"/>
          </a:xfrm>
          <a:prstGeom prst="rect">
            <a:avLst/>
          </a:prstGeom>
        </p:spPr>
      </p:pic>
      <p:sp>
        <p:nvSpPr>
          <p:cNvPr id="5" name="下矢印 4"/>
          <p:cNvSpPr/>
          <p:nvPr/>
        </p:nvSpPr>
        <p:spPr>
          <a:xfrm>
            <a:off x="4509485" y="3190417"/>
            <a:ext cx="432000" cy="360000"/>
          </a:xfrm>
          <a:prstGeom prst="downArrow">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下矢印 32"/>
          <p:cNvSpPr/>
          <p:nvPr/>
        </p:nvSpPr>
        <p:spPr>
          <a:xfrm>
            <a:off x="7309024" y="3190417"/>
            <a:ext cx="432000" cy="360000"/>
          </a:xfrm>
          <a:prstGeom prst="downArrow">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2695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031"/>
          <p:cNvSpPr txBox="1">
            <a:spLocks noChangeArrowheads="1"/>
          </p:cNvSpPr>
          <p:nvPr/>
        </p:nvSpPr>
        <p:spPr bwMode="auto">
          <a:xfrm>
            <a:off x="1504231" y="1773238"/>
            <a:ext cx="1980000" cy="208781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T - T </a:t>
            </a:r>
            <a:r>
              <a:rPr lang="en-US" altLang="ja-JP" sz="1400" dirty="0">
                <a:latin typeface="Tahoma" panose="020B0604030504040204" pitchFamily="34" charset="0"/>
              </a:rPr>
              <a:t>r</a:t>
            </a:r>
            <a:r>
              <a:rPr lang="pt-BR" altLang="ja-JP" sz="1400" dirty="0">
                <a:latin typeface="Tahoma" panose="020B0604030504040204" pitchFamily="34" charset="0"/>
              </a:rPr>
              <a:t> a c k ]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en-US" altLang="ja-JP" sz="1400" dirty="0">
                <a:latin typeface="Tahoma" panose="020B0604030504040204" pitchFamily="34" charset="0"/>
              </a:rPr>
              <a:t>e-type = 1</a:t>
            </a:r>
          </a:p>
          <a:p>
            <a:pPr eaLnBrk="1" hangingPunct="1">
              <a:spcBef>
                <a:spcPct val="0"/>
              </a:spcBef>
              <a:buFontTx/>
              <a:buNone/>
            </a:pPr>
            <a:r>
              <a:rPr lang="en-US" altLang="ja-JP" sz="1400" dirty="0">
                <a:latin typeface="Tahoma" panose="020B0604030504040204" pitchFamily="34" charset="0"/>
              </a:rPr>
              <a:t>  ne = 1</a:t>
            </a:r>
          </a:p>
          <a:p>
            <a:pPr eaLnBrk="1" hangingPunct="1">
              <a:spcBef>
                <a:spcPct val="0"/>
              </a:spcBef>
              <a:buFontTx/>
              <a:buNone/>
            </a:pPr>
            <a:r>
              <a:rPr lang="en-US" altLang="ja-JP" sz="1400" dirty="0">
                <a:latin typeface="Tahoma" panose="020B0604030504040204" pitchFamily="34" charset="0"/>
              </a:rPr>
              <a:t>  0.0  5000.0</a:t>
            </a:r>
          </a:p>
          <a:p>
            <a:pPr eaLnBrk="1" hangingPunct="1">
              <a:spcBef>
                <a:spcPct val="0"/>
              </a:spcBef>
              <a:buFontTx/>
              <a:buNone/>
            </a:pPr>
            <a:r>
              <a:rPr lang="en-US" altLang="ja-JP" sz="1400" dirty="0">
                <a:latin typeface="Tahoma" panose="020B0604030504040204" pitchFamily="34" charset="0"/>
              </a:rPr>
              <a:t>t-type = 1</a:t>
            </a:r>
          </a:p>
          <a:p>
            <a:pPr eaLnBrk="1" hangingPunct="1">
              <a:spcBef>
                <a:spcPct val="0"/>
              </a:spcBef>
              <a:buFontTx/>
              <a:buNone/>
            </a:pPr>
            <a:r>
              <a:rPr lang="en-US" altLang="ja-JP" sz="1400" dirty="0">
                <a:latin typeface="Tahoma" panose="020B0604030504040204" pitchFamily="34" charset="0"/>
              </a:rPr>
              <a:t>  </a:t>
            </a:r>
            <a:r>
              <a:rPr lang="en-US" altLang="ja-JP" sz="1400" dirty="0" err="1">
                <a:latin typeface="Tahoma" panose="020B0604030504040204" pitchFamily="34" charset="0"/>
              </a:rPr>
              <a:t>nt</a:t>
            </a:r>
            <a:r>
              <a:rPr lang="en-US" altLang="ja-JP" sz="1400" dirty="0">
                <a:latin typeface="Tahoma" panose="020B0604030504040204" pitchFamily="34" charset="0"/>
              </a:rPr>
              <a:t> = 1</a:t>
            </a:r>
          </a:p>
          <a:p>
            <a:pPr eaLnBrk="1" hangingPunct="1">
              <a:spcBef>
                <a:spcPct val="0"/>
              </a:spcBef>
              <a:buFontTx/>
              <a:buNone/>
            </a:pPr>
            <a:r>
              <a:rPr lang="en-US" altLang="ja-JP" sz="1400" dirty="0">
                <a:latin typeface="Tahoma" panose="020B0604030504040204" pitchFamily="34" charset="0"/>
              </a:rPr>
              <a:t>  0.0  1.0e+9</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p:txBody>
      </p:sp>
      <p:sp>
        <p:nvSpPr>
          <p:cNvPr id="77828"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5</a:t>
            </a:r>
            <a:endParaRPr lang="ja-JP" altLang="en-US" sz="4800" dirty="0">
              <a:latin typeface="Century Gothic" panose="020B0502020202020204" pitchFamily="34" charset="0"/>
            </a:endParaRPr>
          </a:p>
        </p:txBody>
      </p:sp>
      <p:sp>
        <p:nvSpPr>
          <p:cNvPr id="77834"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77839" name="Rectangle 1043"/>
          <p:cNvSpPr>
            <a:spLocks noChangeArrowheads="1"/>
          </p:cNvSpPr>
          <p:nvPr/>
        </p:nvSpPr>
        <p:spPr bwMode="auto">
          <a:xfrm>
            <a:off x="1557188" y="2887763"/>
            <a:ext cx="1296000" cy="6477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800">
              <a:solidFill>
                <a:srgbClr val="000000"/>
              </a:solidFill>
              <a:latin typeface="Arial" panose="020B0604020202020204" pitchFamily="34" charset="0"/>
            </a:endParaRPr>
          </a:p>
        </p:txBody>
      </p:sp>
      <p:sp>
        <p:nvSpPr>
          <p:cNvPr id="16" name="テキスト ボックス 16"/>
          <p:cNvSpPr txBox="1">
            <a:spLocks noChangeArrowheads="1"/>
          </p:cNvSpPr>
          <p:nvPr/>
        </p:nvSpPr>
        <p:spPr bwMode="auto">
          <a:xfrm>
            <a:off x="3563888" y="1740406"/>
            <a:ext cx="5544244"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solidFill>
                  <a:srgbClr val="000000"/>
                </a:solidFill>
                <a:latin typeface="+mn-lt"/>
              </a:rPr>
              <a:t>2</a:t>
            </a:r>
            <a:r>
              <a:rPr lang="ja-JP" altLang="en-US" sz="2400" dirty="0">
                <a:solidFill>
                  <a:srgbClr val="000000"/>
                </a:solidFill>
                <a:latin typeface="+mn-lt"/>
              </a:rPr>
              <a:t>つ目の</a:t>
            </a:r>
            <a:r>
              <a:rPr lang="en-US" altLang="ja-JP" sz="2400" dirty="0">
                <a:solidFill>
                  <a:srgbClr val="000000"/>
                </a:solidFill>
                <a:latin typeface="+mn-lt"/>
              </a:rPr>
              <a:t>[T-Track] </a:t>
            </a:r>
            <a:r>
              <a:rPr lang="ja-JP" altLang="en-US" sz="2400" dirty="0">
                <a:solidFill>
                  <a:srgbClr val="000000"/>
                </a:solidFill>
                <a:latin typeface="+mn-lt"/>
              </a:rPr>
              <a:t>（“</a:t>
            </a:r>
            <a:r>
              <a:rPr lang="en-US" altLang="ja-JP" sz="2400" dirty="0">
                <a:solidFill>
                  <a:srgbClr val="000000"/>
                </a:solidFill>
                <a:latin typeface="+mn-lt"/>
              </a:rPr>
              <a:t>axis=</a:t>
            </a:r>
            <a:r>
              <a:rPr lang="en-US" altLang="ja-JP" sz="2400" dirty="0" err="1">
                <a:solidFill>
                  <a:srgbClr val="000000"/>
                </a:solidFill>
                <a:latin typeface="+mn-lt"/>
              </a:rPr>
              <a:t>xz</a:t>
            </a:r>
            <a:r>
              <a:rPr lang="en-US" altLang="ja-JP" sz="2400" dirty="0">
                <a:solidFill>
                  <a:srgbClr val="000000"/>
                </a:solidFill>
                <a:latin typeface="+mn-lt"/>
              </a:rPr>
              <a:t>”</a:t>
            </a:r>
            <a:r>
              <a:rPr lang="ja-JP" altLang="en-US" sz="2400" dirty="0">
                <a:solidFill>
                  <a:srgbClr val="000000"/>
                </a:solidFill>
                <a:latin typeface="+mn-lt"/>
              </a:rPr>
              <a:t>の方）の</a:t>
            </a:r>
            <a:endParaRPr lang="en-US" altLang="ja-JP" sz="2400" dirty="0">
              <a:solidFill>
                <a:srgbClr val="000000"/>
              </a:solidFill>
              <a:latin typeface="+mn-lt"/>
            </a:endParaRPr>
          </a:p>
          <a:p>
            <a:pPr marL="0" indent="0" eaLnBrk="1" hangingPunct="1">
              <a:spcBef>
                <a:spcPct val="0"/>
              </a:spcBef>
              <a:buNone/>
              <a:defRPr/>
            </a:pPr>
            <a:r>
              <a:rPr lang="ja-JP" altLang="en-US" sz="2400" dirty="0">
                <a:solidFill>
                  <a:srgbClr val="000000"/>
                </a:solidFill>
                <a:latin typeface="+mn-lt"/>
              </a:rPr>
              <a:t>　  </a:t>
            </a:r>
            <a:r>
              <a:rPr lang="en-US" altLang="ja-JP" sz="2400" dirty="0">
                <a:solidFill>
                  <a:srgbClr val="000000"/>
                </a:solidFill>
                <a:latin typeface="+mn-lt"/>
              </a:rPr>
              <a:t>t-type</a:t>
            </a:r>
            <a:r>
              <a:rPr lang="ja-JP" altLang="en-US" sz="2400" dirty="0">
                <a:solidFill>
                  <a:srgbClr val="000000"/>
                </a:solidFill>
                <a:latin typeface="+mn-lt"/>
              </a:rPr>
              <a:t>サブセクションを変更する。</a:t>
            </a:r>
            <a:endParaRPr lang="en-US" altLang="ja-JP" sz="2400" dirty="0">
              <a:solidFill>
                <a:srgbClr val="000000"/>
              </a:solidFill>
              <a:latin typeface="+mn-lt"/>
            </a:endParaRPr>
          </a:p>
          <a:p>
            <a:pPr marL="0" indent="0" eaLnBrk="1" hangingPunct="1">
              <a:spcBef>
                <a:spcPct val="0"/>
              </a:spcBef>
              <a:buNone/>
              <a:defRPr/>
            </a:pPr>
            <a:endParaRPr lang="en-US" altLang="ja-JP" sz="800" dirty="0">
              <a:solidFill>
                <a:srgbClr val="000000"/>
              </a:solidFill>
              <a:latin typeface="+mn-lt"/>
            </a:endParaRPr>
          </a:p>
          <a:p>
            <a:pPr eaLnBrk="1" hangingPunct="1">
              <a:spcBef>
                <a:spcPct val="0"/>
              </a:spcBef>
              <a:defRPr/>
            </a:pPr>
            <a:r>
              <a:rPr lang="ja-JP" altLang="en-US" sz="2400" dirty="0">
                <a:solidFill>
                  <a:srgbClr val="000000"/>
                </a:solidFill>
                <a:latin typeface="+mn-lt"/>
              </a:rPr>
              <a:t> </a:t>
            </a:r>
            <a:r>
              <a:rPr lang="en-US" altLang="ja-JP" sz="2400" dirty="0">
                <a:solidFill>
                  <a:srgbClr val="000000"/>
                </a:solidFill>
                <a:latin typeface="+mn-lt"/>
              </a:rPr>
              <a:t>“t-type=2”</a:t>
            </a:r>
            <a:r>
              <a:rPr lang="ja-JP" altLang="en-US" sz="2400" dirty="0">
                <a:solidFill>
                  <a:srgbClr val="000000"/>
                </a:solidFill>
                <a:latin typeface="+mn-lt"/>
              </a:rPr>
              <a:t>とし、</a:t>
            </a:r>
            <a:r>
              <a:rPr lang="en-US" altLang="ja-JP" sz="2400" dirty="0">
                <a:solidFill>
                  <a:srgbClr val="000000"/>
                </a:solidFill>
                <a:latin typeface="+mn-lt"/>
              </a:rPr>
              <a:t>0</a:t>
            </a:r>
            <a:r>
              <a:rPr lang="ja-JP" altLang="en-US" sz="2400" dirty="0">
                <a:solidFill>
                  <a:srgbClr val="000000"/>
                </a:solidFill>
                <a:latin typeface="+mn-lt"/>
              </a:rPr>
              <a:t>～</a:t>
            </a:r>
            <a:r>
              <a:rPr lang="en-US" altLang="ja-JP" sz="2400" dirty="0">
                <a:solidFill>
                  <a:srgbClr val="000000"/>
                </a:solidFill>
                <a:latin typeface="+mn-lt"/>
              </a:rPr>
              <a:t>5 </a:t>
            </a:r>
            <a:r>
              <a:rPr lang="en-US" altLang="ja-JP" sz="2400" dirty="0" err="1">
                <a:solidFill>
                  <a:srgbClr val="000000"/>
                </a:solidFill>
                <a:latin typeface="+mn-lt"/>
              </a:rPr>
              <a:t>nsec</a:t>
            </a:r>
            <a:r>
              <a:rPr lang="ja-JP" altLang="en-US" sz="2400" dirty="0" err="1">
                <a:solidFill>
                  <a:srgbClr val="000000"/>
                </a:solidFill>
                <a:latin typeface="+mn-lt"/>
              </a:rPr>
              <a:t>までを</a:t>
            </a:r>
            <a:r>
              <a:rPr lang="en-US" altLang="ja-JP" sz="2400" dirty="0">
                <a:solidFill>
                  <a:srgbClr val="000000"/>
                </a:solidFill>
                <a:latin typeface="+mn-lt"/>
              </a:rPr>
              <a:t>5</a:t>
            </a:r>
            <a:r>
              <a:rPr lang="ja-JP" altLang="en-US" sz="2400" dirty="0">
                <a:solidFill>
                  <a:srgbClr val="000000"/>
                </a:solidFill>
                <a:latin typeface="+mn-lt"/>
              </a:rPr>
              <a:t>等分するように各種パラメータを定義する。</a:t>
            </a:r>
            <a:endParaRPr lang="en-US" altLang="ja-JP" sz="2400" dirty="0">
              <a:solidFill>
                <a:srgbClr val="000000"/>
              </a:solidFill>
              <a:latin typeface="+mn-lt"/>
            </a:endParaRPr>
          </a:p>
          <a:p>
            <a:pPr marL="0" indent="0" eaLnBrk="1" hangingPunct="1">
              <a:spcBef>
                <a:spcPct val="0"/>
              </a:spcBef>
              <a:buNone/>
              <a:defRPr/>
            </a:pPr>
            <a:r>
              <a:rPr lang="ja-JP" altLang="en-US" sz="2400" dirty="0">
                <a:solidFill>
                  <a:srgbClr val="000000"/>
                </a:solidFill>
                <a:latin typeface="+mn-lt"/>
              </a:rPr>
              <a:t>　　（</a:t>
            </a:r>
            <a:r>
              <a:rPr lang="en-US" altLang="ja-JP" sz="2400" dirty="0" err="1">
                <a:solidFill>
                  <a:srgbClr val="000000"/>
                </a:solidFill>
                <a:latin typeface="+mn-lt"/>
              </a:rPr>
              <a:t>nt</a:t>
            </a:r>
            <a:r>
              <a:rPr lang="en-US" altLang="ja-JP" sz="2400" dirty="0">
                <a:solidFill>
                  <a:srgbClr val="000000"/>
                </a:solidFill>
                <a:latin typeface="+mn-lt"/>
              </a:rPr>
              <a:t>, </a:t>
            </a:r>
            <a:r>
              <a:rPr lang="en-US" altLang="ja-JP" sz="2400" dirty="0" err="1">
                <a:solidFill>
                  <a:srgbClr val="000000"/>
                </a:solidFill>
                <a:latin typeface="+mn-lt"/>
              </a:rPr>
              <a:t>tmin</a:t>
            </a:r>
            <a:r>
              <a:rPr lang="en-US" altLang="ja-JP" sz="2400" dirty="0">
                <a:solidFill>
                  <a:srgbClr val="000000"/>
                </a:solidFill>
                <a:latin typeface="+mn-lt"/>
              </a:rPr>
              <a:t>, </a:t>
            </a:r>
            <a:r>
              <a:rPr lang="en-US" altLang="ja-JP" sz="2400" dirty="0" err="1">
                <a:solidFill>
                  <a:srgbClr val="000000"/>
                </a:solidFill>
                <a:latin typeface="+mn-lt"/>
              </a:rPr>
              <a:t>tmax</a:t>
            </a:r>
            <a:r>
              <a:rPr lang="ja-JP" altLang="en-US" sz="2400" dirty="0">
                <a:solidFill>
                  <a:srgbClr val="000000"/>
                </a:solidFill>
                <a:latin typeface="+mn-lt"/>
              </a:rPr>
              <a:t>をそれぞれ定義、</a:t>
            </a:r>
            <a:endParaRPr lang="en-US" altLang="ja-JP" sz="2400" dirty="0">
              <a:solidFill>
                <a:srgbClr val="000000"/>
              </a:solidFill>
              <a:latin typeface="+mn-lt"/>
            </a:endParaRPr>
          </a:p>
          <a:p>
            <a:pPr marL="0" indent="0" eaLnBrk="1" hangingPunct="1">
              <a:spcBef>
                <a:spcPct val="0"/>
              </a:spcBef>
              <a:buNone/>
              <a:defRPr/>
            </a:pPr>
            <a:r>
              <a:rPr lang="ja-JP" altLang="en-US" sz="2400" dirty="0">
                <a:solidFill>
                  <a:srgbClr val="000000"/>
                </a:solidFill>
                <a:latin typeface="+mn-lt"/>
              </a:rPr>
              <a:t>　　</a:t>
            </a:r>
            <a:r>
              <a:rPr lang="en-US" altLang="ja-JP" sz="2400" dirty="0">
                <a:solidFill>
                  <a:srgbClr val="000000"/>
                </a:solidFill>
                <a:latin typeface="+mn-lt"/>
              </a:rPr>
              <a:t>29</a:t>
            </a:r>
            <a:r>
              <a:rPr lang="ja-JP" altLang="en-US" sz="2400" dirty="0">
                <a:solidFill>
                  <a:srgbClr val="000000"/>
                </a:solidFill>
                <a:latin typeface="+mn-lt"/>
              </a:rPr>
              <a:t>ページの「メッシュの定義」を参考）</a:t>
            </a:r>
            <a:endParaRPr lang="en-US" altLang="ja-JP" sz="2400" dirty="0">
              <a:solidFill>
                <a:srgbClr val="000000"/>
              </a:solidFill>
              <a:latin typeface="+mn-lt"/>
            </a:endParaRPr>
          </a:p>
        </p:txBody>
      </p:sp>
      <p:sp>
        <p:nvSpPr>
          <p:cNvPr id="18" name="Text Box 1030"/>
          <p:cNvSpPr txBox="1">
            <a:spLocks noChangeArrowheads="1"/>
          </p:cNvSpPr>
          <p:nvPr/>
        </p:nvSpPr>
        <p:spPr bwMode="auto">
          <a:xfrm>
            <a:off x="179512" y="1772494"/>
            <a:ext cx="1196975"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sp>
        <p:nvSpPr>
          <p:cNvPr id="21" name="テキスト ボックス 20"/>
          <p:cNvSpPr txBox="1">
            <a:spLocks noChangeArrowheads="1"/>
          </p:cNvSpPr>
          <p:nvPr/>
        </p:nvSpPr>
        <p:spPr bwMode="auto">
          <a:xfrm>
            <a:off x="999071" y="737164"/>
            <a:ext cx="7145858"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rPr>
              <a:t>[T-Track]</a:t>
            </a:r>
            <a:r>
              <a:rPr lang="ja-JP" altLang="en-US" sz="2400" dirty="0">
                <a:solidFill>
                  <a:srgbClr val="000000"/>
                </a:solidFill>
              </a:rPr>
              <a:t>の時間メッシュを分割して、粒子フルエンスの時間変化を確認しましょう。</a:t>
            </a:r>
            <a:endParaRPr lang="ja-JP" altLang="en-US" sz="24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023771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5</a:t>
            </a:r>
            <a:r>
              <a:rPr lang="ja-JP" altLang="en-US" sz="4800" dirty="0">
                <a:latin typeface="Century Gothic" panose="020B0502020202020204" pitchFamily="34" charset="0"/>
              </a:rPr>
              <a:t>の答え合わせ</a:t>
            </a:r>
          </a:p>
        </p:txBody>
      </p:sp>
      <p:sp>
        <p:nvSpPr>
          <p:cNvPr id="77834"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15" name="テキスト ボックス 20"/>
          <p:cNvSpPr txBox="1">
            <a:spLocks noChangeArrowheads="1"/>
          </p:cNvSpPr>
          <p:nvPr/>
        </p:nvSpPr>
        <p:spPr bwMode="auto">
          <a:xfrm>
            <a:off x="999071" y="737164"/>
            <a:ext cx="7145858"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rPr>
              <a:t>[T-Track]</a:t>
            </a:r>
            <a:r>
              <a:rPr lang="ja-JP" altLang="en-US" sz="2400" dirty="0">
                <a:solidFill>
                  <a:srgbClr val="000000"/>
                </a:solidFill>
              </a:rPr>
              <a:t>の時間メッシュを分割して、粒子フルエンスの時間変化を確認しましょう。</a:t>
            </a:r>
            <a:endParaRPr lang="ja-JP" altLang="en-US" sz="2400" dirty="0">
              <a:solidFill>
                <a:srgbClr val="000000"/>
              </a:solidFill>
              <a:latin typeface="Century Gothic" panose="020B0502020202020204" pitchFamily="34" charset="0"/>
            </a:endParaRPr>
          </a:p>
        </p:txBody>
      </p:sp>
      <p:pic>
        <p:nvPicPr>
          <p:cNvPr id="2" name="図 1"/>
          <p:cNvPicPr>
            <a:picLocks noChangeAspect="1"/>
          </p:cNvPicPr>
          <p:nvPr/>
        </p:nvPicPr>
        <p:blipFill rotWithShape="1">
          <a:blip r:embed="rId3"/>
          <a:srcRect l="14563" t="42482" r="30312" b="21291"/>
          <a:stretch/>
        </p:blipFill>
        <p:spPr>
          <a:xfrm>
            <a:off x="5471307" y="2074376"/>
            <a:ext cx="3061133" cy="1434739"/>
          </a:xfrm>
          <a:prstGeom prst="rect">
            <a:avLst/>
          </a:prstGeom>
        </p:spPr>
      </p:pic>
      <p:sp>
        <p:nvSpPr>
          <p:cNvPr id="25" name="テキスト ボックス 2"/>
          <p:cNvSpPr txBox="1">
            <a:spLocks noChangeArrowheads="1"/>
          </p:cNvSpPr>
          <p:nvPr/>
        </p:nvSpPr>
        <p:spPr bwMode="auto">
          <a:xfrm>
            <a:off x="3851920" y="2365334"/>
            <a:ext cx="1664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t>1</a:t>
            </a:r>
            <a:r>
              <a:rPr lang="ja-JP" altLang="en-US" sz="1800" dirty="0"/>
              <a:t>ページ目</a:t>
            </a:r>
            <a:endParaRPr lang="en-US" altLang="ja-JP" sz="1800" dirty="0"/>
          </a:p>
          <a:p>
            <a:pPr>
              <a:spcBef>
                <a:spcPct val="0"/>
              </a:spcBef>
              <a:buFontTx/>
              <a:buNone/>
            </a:pPr>
            <a:r>
              <a:rPr lang="ja-JP" altLang="en-US" sz="1800" dirty="0"/>
              <a:t>（</a:t>
            </a:r>
            <a:r>
              <a:rPr lang="en-US" altLang="ja-JP" sz="1800" dirty="0"/>
              <a:t>t = 0 ~ 1 </a:t>
            </a:r>
            <a:r>
              <a:rPr lang="en-US" altLang="ja-JP" sz="1800" dirty="0" err="1"/>
              <a:t>nsec</a:t>
            </a:r>
            <a:r>
              <a:rPr lang="ja-JP" altLang="en-US" sz="1800" dirty="0"/>
              <a:t>）</a:t>
            </a:r>
          </a:p>
        </p:txBody>
      </p:sp>
      <p:pic>
        <p:nvPicPr>
          <p:cNvPr id="3" name="図 2"/>
          <p:cNvPicPr>
            <a:picLocks noChangeAspect="1"/>
          </p:cNvPicPr>
          <p:nvPr/>
        </p:nvPicPr>
        <p:blipFill rotWithShape="1">
          <a:blip r:embed="rId4"/>
          <a:srcRect l="14563" t="42470" r="30312" b="21292"/>
          <a:stretch/>
        </p:blipFill>
        <p:spPr>
          <a:xfrm>
            <a:off x="5471307" y="3289925"/>
            <a:ext cx="3061133" cy="1435219"/>
          </a:xfrm>
          <a:prstGeom prst="rect">
            <a:avLst/>
          </a:prstGeom>
        </p:spPr>
      </p:pic>
      <p:pic>
        <p:nvPicPr>
          <p:cNvPr id="4" name="図 3"/>
          <p:cNvPicPr>
            <a:picLocks noChangeAspect="1"/>
          </p:cNvPicPr>
          <p:nvPr/>
        </p:nvPicPr>
        <p:blipFill rotWithShape="1">
          <a:blip r:embed="rId5"/>
          <a:srcRect l="14563" t="42271" r="30312" b="21292"/>
          <a:stretch/>
        </p:blipFill>
        <p:spPr>
          <a:xfrm>
            <a:off x="5471307" y="4506194"/>
            <a:ext cx="3061133" cy="1443086"/>
          </a:xfrm>
          <a:prstGeom prst="rect">
            <a:avLst/>
          </a:prstGeom>
        </p:spPr>
      </p:pic>
      <p:sp>
        <p:nvSpPr>
          <p:cNvPr id="26" name="テキスト ボックス 2"/>
          <p:cNvSpPr txBox="1">
            <a:spLocks noChangeArrowheads="1"/>
          </p:cNvSpPr>
          <p:nvPr/>
        </p:nvSpPr>
        <p:spPr bwMode="auto">
          <a:xfrm>
            <a:off x="3851920" y="3581123"/>
            <a:ext cx="1664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t>2</a:t>
            </a:r>
            <a:r>
              <a:rPr lang="ja-JP" altLang="en-US" sz="1800" dirty="0"/>
              <a:t>ページ目</a:t>
            </a:r>
            <a:endParaRPr lang="en-US" altLang="ja-JP" sz="1800" dirty="0"/>
          </a:p>
          <a:p>
            <a:pPr>
              <a:spcBef>
                <a:spcPct val="0"/>
              </a:spcBef>
              <a:buFontTx/>
              <a:buNone/>
            </a:pPr>
            <a:r>
              <a:rPr lang="ja-JP" altLang="en-US" sz="1800" dirty="0"/>
              <a:t>（</a:t>
            </a:r>
            <a:r>
              <a:rPr lang="en-US" altLang="ja-JP" sz="1800" dirty="0"/>
              <a:t>t = 1 ~ 2 </a:t>
            </a:r>
            <a:r>
              <a:rPr lang="en-US" altLang="ja-JP" sz="1800" dirty="0" err="1"/>
              <a:t>nsec</a:t>
            </a:r>
            <a:r>
              <a:rPr lang="ja-JP" altLang="en-US" sz="1800" dirty="0"/>
              <a:t>）</a:t>
            </a:r>
          </a:p>
        </p:txBody>
      </p:sp>
      <p:sp>
        <p:nvSpPr>
          <p:cNvPr id="27" name="テキスト ボックス 2"/>
          <p:cNvSpPr txBox="1">
            <a:spLocks noChangeArrowheads="1"/>
          </p:cNvSpPr>
          <p:nvPr/>
        </p:nvSpPr>
        <p:spPr bwMode="auto">
          <a:xfrm>
            <a:off x="3851920" y="4797152"/>
            <a:ext cx="1664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t>3</a:t>
            </a:r>
            <a:r>
              <a:rPr lang="ja-JP" altLang="en-US" sz="1800" dirty="0"/>
              <a:t>ページ目</a:t>
            </a:r>
            <a:endParaRPr lang="en-US" altLang="ja-JP" sz="1800" dirty="0"/>
          </a:p>
          <a:p>
            <a:pPr>
              <a:spcBef>
                <a:spcPct val="0"/>
              </a:spcBef>
              <a:buFontTx/>
              <a:buNone/>
            </a:pPr>
            <a:r>
              <a:rPr lang="ja-JP" altLang="en-US" sz="1800" dirty="0"/>
              <a:t>（</a:t>
            </a:r>
            <a:r>
              <a:rPr lang="en-US" altLang="ja-JP" sz="1800" dirty="0"/>
              <a:t>t = 2 ~ 3 </a:t>
            </a:r>
            <a:r>
              <a:rPr lang="en-US" altLang="ja-JP" sz="1800" dirty="0" err="1"/>
              <a:t>nsec</a:t>
            </a:r>
            <a:r>
              <a:rPr lang="ja-JP" altLang="en-US" sz="1800" dirty="0"/>
              <a:t>）</a:t>
            </a:r>
          </a:p>
        </p:txBody>
      </p:sp>
      <p:sp>
        <p:nvSpPr>
          <p:cNvPr id="28" name="Text Box 1030"/>
          <p:cNvSpPr txBox="1">
            <a:spLocks noChangeArrowheads="1"/>
          </p:cNvSpPr>
          <p:nvPr/>
        </p:nvSpPr>
        <p:spPr bwMode="auto">
          <a:xfrm>
            <a:off x="6226894" y="1661542"/>
            <a:ext cx="1450975" cy="369887"/>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err="1">
                <a:solidFill>
                  <a:srgbClr val="000000"/>
                </a:solidFill>
                <a:latin typeface="Tahoma" panose="020B0604030504040204" pitchFamily="34" charset="0"/>
              </a:rPr>
              <a:t>track_xz.eps</a:t>
            </a:r>
            <a:endParaRPr lang="en-US" altLang="ja-JP" sz="1800" dirty="0">
              <a:solidFill>
                <a:srgbClr val="000000"/>
              </a:solidFill>
              <a:latin typeface="Tahoma" panose="020B0604030504040204" pitchFamily="34" charset="0"/>
            </a:endParaRPr>
          </a:p>
        </p:txBody>
      </p:sp>
      <p:sp>
        <p:nvSpPr>
          <p:cNvPr id="29" name="テキスト ボックス 1"/>
          <p:cNvSpPr txBox="1">
            <a:spLocks noChangeArrowheads="1"/>
          </p:cNvSpPr>
          <p:nvPr/>
        </p:nvSpPr>
        <p:spPr bwMode="auto">
          <a:xfrm>
            <a:off x="323528" y="4869160"/>
            <a:ext cx="33843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err="1"/>
              <a:t>GSview</a:t>
            </a:r>
            <a:r>
              <a:rPr lang="ja-JP" altLang="en-US" sz="1800" dirty="0"/>
              <a:t>では，</a:t>
            </a:r>
            <a:endParaRPr lang="en-US" altLang="ja-JP" sz="1800" dirty="0"/>
          </a:p>
          <a:p>
            <a:pPr>
              <a:spcBef>
                <a:spcPct val="0"/>
              </a:spcBef>
              <a:buFontTx/>
              <a:buNone/>
            </a:pPr>
            <a:r>
              <a:rPr lang="ja-JP" altLang="en-US" sz="1800" dirty="0"/>
              <a:t>スペースとバックスペースキーで</a:t>
            </a:r>
            <a:endParaRPr lang="en-US" altLang="ja-JP" sz="1800" dirty="0"/>
          </a:p>
          <a:p>
            <a:pPr>
              <a:spcBef>
                <a:spcPct val="0"/>
              </a:spcBef>
              <a:buFontTx/>
              <a:buNone/>
            </a:pPr>
            <a:r>
              <a:rPr lang="ja-JP" altLang="en-US" sz="1800" dirty="0"/>
              <a:t>図のページを切り替えられます。</a:t>
            </a:r>
          </a:p>
        </p:txBody>
      </p:sp>
      <p:sp>
        <p:nvSpPr>
          <p:cNvPr id="30" name="Text Box 1031"/>
          <p:cNvSpPr txBox="1">
            <a:spLocks noChangeArrowheads="1"/>
          </p:cNvSpPr>
          <p:nvPr/>
        </p:nvSpPr>
        <p:spPr bwMode="auto">
          <a:xfrm>
            <a:off x="1504231" y="1661542"/>
            <a:ext cx="1980000" cy="24875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T - T </a:t>
            </a:r>
            <a:r>
              <a:rPr lang="en-US" altLang="ja-JP" sz="1400" dirty="0">
                <a:latin typeface="Tahoma" panose="020B0604030504040204" pitchFamily="34" charset="0"/>
              </a:rPr>
              <a:t>r</a:t>
            </a:r>
            <a:r>
              <a:rPr lang="pt-BR" altLang="ja-JP" sz="1400" dirty="0">
                <a:latin typeface="Tahoma" panose="020B0604030504040204" pitchFamily="34" charset="0"/>
              </a:rPr>
              <a:t> a c k ]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en-US" altLang="ja-JP" sz="1400" dirty="0">
                <a:latin typeface="Tahoma" panose="020B0604030504040204" pitchFamily="34" charset="0"/>
              </a:rPr>
              <a:t>e-type = 1</a:t>
            </a:r>
          </a:p>
          <a:p>
            <a:pPr eaLnBrk="1" hangingPunct="1">
              <a:spcBef>
                <a:spcPct val="0"/>
              </a:spcBef>
              <a:buFontTx/>
              <a:buNone/>
            </a:pPr>
            <a:r>
              <a:rPr lang="en-US" altLang="ja-JP" sz="1400" dirty="0">
                <a:latin typeface="Tahoma" panose="020B0604030504040204" pitchFamily="34" charset="0"/>
              </a:rPr>
              <a:t>  ne = 1</a:t>
            </a:r>
          </a:p>
          <a:p>
            <a:pPr eaLnBrk="1" hangingPunct="1">
              <a:spcBef>
                <a:spcPct val="0"/>
              </a:spcBef>
              <a:buFontTx/>
              <a:buNone/>
            </a:pPr>
            <a:r>
              <a:rPr lang="en-US" altLang="ja-JP" sz="1400" dirty="0">
                <a:latin typeface="Tahoma" panose="020B0604030504040204" pitchFamily="34" charset="0"/>
              </a:rPr>
              <a:t>  0.0  5000.0</a:t>
            </a:r>
          </a:p>
          <a:p>
            <a:pPr eaLnBrk="1" hangingPunct="1">
              <a:spcBef>
                <a:spcPct val="0"/>
              </a:spcBef>
              <a:buFontTx/>
              <a:buNone/>
            </a:pPr>
            <a:r>
              <a:rPr lang="en-US" altLang="ja-JP" sz="1400" dirty="0">
                <a:latin typeface="Tahoma" panose="020B0604030504040204" pitchFamily="34" charset="0"/>
              </a:rPr>
              <a:t>t-type = </a:t>
            </a:r>
            <a:r>
              <a:rPr lang="en-US" altLang="ja-JP" sz="1400" dirty="0">
                <a:solidFill>
                  <a:srgbClr val="FF0000"/>
                </a:solidFill>
                <a:latin typeface="Tahoma" panose="020B0604030504040204" pitchFamily="34" charset="0"/>
              </a:rPr>
              <a:t>2</a:t>
            </a:r>
          </a:p>
          <a:p>
            <a:pPr eaLnBrk="1" hangingPunct="1">
              <a:spcBef>
                <a:spcPct val="0"/>
              </a:spcBef>
              <a:buFontTx/>
              <a:buNone/>
            </a:pPr>
            <a:r>
              <a:rPr lang="en-US" altLang="ja-JP" sz="1400" dirty="0">
                <a:latin typeface="Tahoma" panose="020B0604030504040204" pitchFamily="34" charset="0"/>
              </a:rPr>
              <a:t>  </a:t>
            </a:r>
            <a:r>
              <a:rPr lang="en-US" altLang="ja-JP" sz="1400" dirty="0" err="1">
                <a:latin typeface="Tahoma" panose="020B0604030504040204" pitchFamily="34" charset="0"/>
              </a:rPr>
              <a:t>nt</a:t>
            </a:r>
            <a:r>
              <a:rPr lang="en-US" altLang="ja-JP" sz="1400" dirty="0">
                <a:latin typeface="Tahoma" panose="020B0604030504040204" pitchFamily="34" charset="0"/>
              </a:rPr>
              <a:t> = </a:t>
            </a:r>
            <a:r>
              <a:rPr lang="en-US" altLang="ja-JP" sz="1400" dirty="0">
                <a:solidFill>
                  <a:srgbClr val="FF0000"/>
                </a:solidFill>
                <a:latin typeface="Tahoma" panose="020B0604030504040204" pitchFamily="34" charset="0"/>
              </a:rPr>
              <a:t>5</a:t>
            </a:r>
          </a:p>
          <a:p>
            <a:pPr eaLnBrk="1" hangingPunct="1">
              <a:spcBef>
                <a:spcPct val="0"/>
              </a:spcBef>
              <a:buFontTx/>
              <a:buNone/>
            </a:pPr>
            <a:r>
              <a:rPr lang="en-US" altLang="ja-JP" sz="1400" dirty="0">
                <a:solidFill>
                  <a:srgbClr val="FF0000"/>
                </a:solidFill>
                <a:latin typeface="Tahoma" panose="020B0604030504040204" pitchFamily="34" charset="0"/>
              </a:rPr>
              <a:t>$</a:t>
            </a:r>
            <a:r>
              <a:rPr lang="en-US" altLang="ja-JP" sz="1400" dirty="0">
                <a:latin typeface="Tahoma" panose="020B0604030504040204" pitchFamily="34" charset="0"/>
              </a:rPr>
              <a:t>  0.0  1.0e+9</a:t>
            </a:r>
          </a:p>
          <a:p>
            <a:pPr eaLnBrk="1" hangingPunct="1">
              <a:spcBef>
                <a:spcPct val="0"/>
              </a:spcBef>
              <a:buFontTx/>
              <a:buNone/>
            </a:pPr>
            <a:r>
              <a:rPr lang="en-US" altLang="ja-JP" sz="1400" dirty="0">
                <a:solidFill>
                  <a:srgbClr val="FF0000"/>
                </a:solidFill>
                <a:latin typeface="Tahoma" panose="020B0604030504040204" pitchFamily="34" charset="0"/>
              </a:rPr>
              <a:t>  </a:t>
            </a:r>
            <a:r>
              <a:rPr lang="en-US" altLang="ja-JP" sz="1400" dirty="0" err="1">
                <a:solidFill>
                  <a:srgbClr val="FF0000"/>
                </a:solidFill>
                <a:latin typeface="Tahoma" panose="020B0604030504040204" pitchFamily="34" charset="0"/>
              </a:rPr>
              <a:t>tmin</a:t>
            </a:r>
            <a:r>
              <a:rPr lang="en-US" altLang="ja-JP" sz="1400" dirty="0">
                <a:solidFill>
                  <a:srgbClr val="FF0000"/>
                </a:solidFill>
                <a:latin typeface="Tahoma" panose="020B0604030504040204" pitchFamily="34" charset="0"/>
              </a:rPr>
              <a:t> =  0.0</a:t>
            </a:r>
          </a:p>
          <a:p>
            <a:pPr eaLnBrk="1" hangingPunct="1">
              <a:spcBef>
                <a:spcPct val="0"/>
              </a:spcBef>
              <a:buFontTx/>
              <a:buNone/>
            </a:pPr>
            <a:r>
              <a:rPr lang="en-US" altLang="ja-JP" sz="1400" dirty="0">
                <a:solidFill>
                  <a:srgbClr val="FF0000"/>
                </a:solidFill>
                <a:latin typeface="Tahoma" panose="020B0604030504040204" pitchFamily="34" charset="0"/>
              </a:rPr>
              <a:t>  </a:t>
            </a:r>
            <a:r>
              <a:rPr lang="en-US" altLang="ja-JP" sz="1400" dirty="0" err="1">
                <a:solidFill>
                  <a:srgbClr val="FF0000"/>
                </a:solidFill>
                <a:latin typeface="Tahoma" panose="020B0604030504040204" pitchFamily="34" charset="0"/>
              </a:rPr>
              <a:t>tmax</a:t>
            </a:r>
            <a:r>
              <a:rPr lang="en-US" altLang="ja-JP" sz="1400" dirty="0">
                <a:solidFill>
                  <a:srgbClr val="FF0000"/>
                </a:solidFill>
                <a:latin typeface="Tahoma" panose="020B0604030504040204" pitchFamily="34" charset="0"/>
              </a:rPr>
              <a:t> =  5.0</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p:txBody>
      </p:sp>
      <p:sp>
        <p:nvSpPr>
          <p:cNvPr id="31" name="Text Box 1030"/>
          <p:cNvSpPr txBox="1">
            <a:spLocks noChangeArrowheads="1"/>
          </p:cNvSpPr>
          <p:nvPr/>
        </p:nvSpPr>
        <p:spPr bwMode="auto">
          <a:xfrm>
            <a:off x="179512" y="1660798"/>
            <a:ext cx="1196975"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sp>
        <p:nvSpPr>
          <p:cNvPr id="18" name="テキスト ボックス 1">
            <a:extLst>
              <a:ext uri="{FF2B5EF4-FFF2-40B4-BE49-F238E27FC236}">
                <a16:creationId xmlns:a16="http://schemas.microsoft.com/office/drawing/2014/main" id="{E25191A5-1C2F-4B54-BB79-B9C505644A2D}"/>
              </a:ext>
            </a:extLst>
          </p:cNvPr>
          <p:cNvSpPr txBox="1">
            <a:spLocks noChangeArrowheads="1"/>
          </p:cNvSpPr>
          <p:nvPr/>
        </p:nvSpPr>
        <p:spPr bwMode="auto">
          <a:xfrm>
            <a:off x="324514" y="5894891"/>
            <a:ext cx="6695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solidFill>
                  <a:srgbClr val="FF0000"/>
                </a:solidFill>
              </a:rPr>
              <a:t>p.5</a:t>
            </a:r>
            <a:r>
              <a:rPr lang="ja-JP" altLang="en-US" sz="1800" dirty="0">
                <a:solidFill>
                  <a:srgbClr val="FF0000"/>
                </a:solidFill>
              </a:rPr>
              <a:t>で示したような</a:t>
            </a:r>
            <a:r>
              <a:rPr lang="en-US" altLang="ja-JP" sz="1800" dirty="0">
                <a:solidFill>
                  <a:srgbClr val="FF0000"/>
                </a:solidFill>
              </a:rPr>
              <a:t>GIF</a:t>
            </a:r>
            <a:r>
              <a:rPr lang="ja-JP" altLang="en-US" sz="1800" dirty="0">
                <a:solidFill>
                  <a:srgbClr val="FF0000"/>
                </a:solidFill>
              </a:rPr>
              <a:t>動画も作成可能。</a:t>
            </a:r>
            <a:r>
              <a:rPr lang="ja-JP" altLang="en-US" sz="1600" dirty="0">
                <a:solidFill>
                  <a:srgbClr val="FF0000"/>
                </a:solidFill>
              </a:rPr>
              <a:t>（</a:t>
            </a:r>
            <a:r>
              <a:rPr lang="en-US" altLang="ja-JP" sz="1600" dirty="0" err="1">
                <a:solidFill>
                  <a:srgbClr val="FF0000"/>
                </a:solidFill>
              </a:rPr>
              <a:t>phits</a:t>
            </a:r>
            <a:r>
              <a:rPr lang="en-US" altLang="ja-JP" sz="1600" dirty="0">
                <a:solidFill>
                  <a:srgbClr val="FF0000"/>
                </a:solidFill>
              </a:rPr>
              <a:t>/utility/animation </a:t>
            </a:r>
            <a:r>
              <a:rPr lang="ja-JP" altLang="en-US" sz="1600" dirty="0">
                <a:solidFill>
                  <a:srgbClr val="FF0000"/>
                </a:solidFill>
              </a:rPr>
              <a:t>を参照）</a:t>
            </a:r>
          </a:p>
        </p:txBody>
      </p:sp>
    </p:spTree>
    <p:extLst>
      <p:ext uri="{BB962C8B-B14F-4D97-AF65-F5344CB8AC3E}">
        <p14:creationId xmlns:p14="http://schemas.microsoft.com/office/powerpoint/2010/main" val="4020651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228600" y="228600"/>
            <a:ext cx="8686800" cy="1143000"/>
          </a:xfrm>
        </p:spPr>
        <p:txBody>
          <a:bodyPr/>
          <a:lstStyle/>
          <a:p>
            <a:pPr eaLnBrk="1" hangingPunct="1"/>
            <a:r>
              <a:rPr lang="en-US" altLang="ja-JP" sz="4800">
                <a:latin typeface="Century Gothic" panose="020B0502020202020204" pitchFamily="34" charset="0"/>
              </a:rPr>
              <a:t>Tally</a:t>
            </a:r>
            <a:r>
              <a:rPr lang="ja-JP" altLang="en-US" sz="4800">
                <a:latin typeface="Century Gothic" panose="020B0502020202020204" pitchFamily="34" charset="0"/>
              </a:rPr>
              <a:t>の使い方</a:t>
            </a:r>
          </a:p>
        </p:txBody>
      </p:sp>
      <p:sp>
        <p:nvSpPr>
          <p:cNvPr id="73737"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12" name="AutoShape 2"/>
          <p:cNvSpPr>
            <a:spLocks noChangeArrowheads="1"/>
          </p:cNvSpPr>
          <p:nvPr/>
        </p:nvSpPr>
        <p:spPr bwMode="auto">
          <a:xfrm>
            <a:off x="647700" y="1411685"/>
            <a:ext cx="7848600" cy="86518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buFontTx/>
              <a:buNone/>
              <a:defRPr/>
            </a:pPr>
            <a:r>
              <a:rPr lang="ja-JP" altLang="en-US" sz="2400" dirty="0">
                <a:latin typeface="Century" pitchFamily="18" charset="0"/>
              </a:rPr>
              <a:t>どの</a:t>
            </a:r>
            <a:r>
              <a:rPr lang="ja-JP" altLang="en-US" sz="2400" dirty="0">
                <a:solidFill>
                  <a:schemeClr val="accent6"/>
                </a:solidFill>
                <a:latin typeface="Century" pitchFamily="18" charset="0"/>
              </a:rPr>
              <a:t>空間（面）</a:t>
            </a:r>
            <a:r>
              <a:rPr lang="ja-JP" altLang="en-US" sz="2400" dirty="0">
                <a:latin typeface="Century" pitchFamily="18" charset="0"/>
              </a:rPr>
              <a:t>における、どの</a:t>
            </a:r>
            <a:r>
              <a:rPr lang="ja-JP" altLang="en-US" sz="2400" dirty="0">
                <a:solidFill>
                  <a:srgbClr val="FF0000"/>
                </a:solidFill>
                <a:latin typeface="Century" pitchFamily="18" charset="0"/>
              </a:rPr>
              <a:t>粒子</a:t>
            </a:r>
            <a:r>
              <a:rPr lang="ja-JP" altLang="en-US" sz="2400" dirty="0">
                <a:latin typeface="Century" pitchFamily="18" charset="0"/>
              </a:rPr>
              <a:t>の、どういった</a:t>
            </a:r>
            <a:r>
              <a:rPr lang="ja-JP" altLang="en-US" sz="2400" dirty="0">
                <a:solidFill>
                  <a:schemeClr val="accent6"/>
                </a:solidFill>
                <a:latin typeface="Century" pitchFamily="18" charset="0"/>
              </a:rPr>
              <a:t>物理量</a:t>
            </a:r>
            <a:r>
              <a:rPr lang="ja-JP" altLang="en-US" sz="2400" dirty="0">
                <a:latin typeface="Century" pitchFamily="18" charset="0"/>
              </a:rPr>
              <a:t>を、どういう</a:t>
            </a:r>
            <a:r>
              <a:rPr lang="ja-JP" altLang="en-US" sz="2400" dirty="0">
                <a:solidFill>
                  <a:schemeClr val="accent6"/>
                </a:solidFill>
                <a:latin typeface="Century" pitchFamily="18" charset="0"/>
              </a:rPr>
              <a:t>形式</a:t>
            </a:r>
            <a:r>
              <a:rPr lang="ja-JP" altLang="en-US" sz="2400" dirty="0">
                <a:latin typeface="Century" pitchFamily="18" charset="0"/>
              </a:rPr>
              <a:t>で、見たいかを指定する。</a:t>
            </a:r>
            <a:endParaRPr lang="en-US" altLang="ja-JP" sz="1800" dirty="0">
              <a:latin typeface="Century" pitchFamily="18" charset="0"/>
            </a:endParaRPr>
          </a:p>
        </p:txBody>
      </p:sp>
      <p:sp>
        <p:nvSpPr>
          <p:cNvPr id="13" name="Rectangle 8"/>
          <p:cNvSpPr txBox="1">
            <a:spLocks noChangeArrowheads="1"/>
          </p:cNvSpPr>
          <p:nvPr/>
        </p:nvSpPr>
        <p:spPr bwMode="auto">
          <a:xfrm>
            <a:off x="744538" y="2565400"/>
            <a:ext cx="789305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 typeface="Wingdings" pitchFamily="2" charset="2"/>
              <a:buChar char="l"/>
              <a:defRPr/>
            </a:pPr>
            <a:r>
              <a:rPr lang="ja-JP" altLang="en-US" sz="2400" dirty="0"/>
              <a:t>空間（面）：形状メッシュ</a:t>
            </a:r>
            <a:r>
              <a:rPr lang="en-US" altLang="ja-JP" sz="2400" dirty="0"/>
              <a:t>(mesh =)</a:t>
            </a:r>
            <a:r>
              <a:rPr lang="ja-JP" altLang="en-US" sz="2400" dirty="0"/>
              <a:t>を用いて定義する。</a:t>
            </a:r>
            <a:endParaRPr lang="en-US" altLang="ja-JP" sz="2400" dirty="0"/>
          </a:p>
          <a:p>
            <a:pPr eaLnBrk="1" hangingPunct="1">
              <a:buFont typeface="Wingdings" pitchFamily="2" charset="2"/>
              <a:buChar char="l"/>
              <a:defRPr/>
            </a:pPr>
            <a:r>
              <a:rPr lang="ja-JP" altLang="en-US" sz="2400" dirty="0">
                <a:solidFill>
                  <a:srgbClr val="FF0000"/>
                </a:solidFill>
              </a:rPr>
              <a:t>粒子：粒子名</a:t>
            </a:r>
            <a:r>
              <a:rPr lang="en-US" altLang="ja-JP" sz="2400" dirty="0">
                <a:solidFill>
                  <a:srgbClr val="FF0000"/>
                </a:solidFill>
              </a:rPr>
              <a:t>(part =)</a:t>
            </a:r>
            <a:r>
              <a:rPr lang="ja-JP" altLang="en-US" sz="2400" dirty="0">
                <a:solidFill>
                  <a:srgbClr val="FF0000"/>
                </a:solidFill>
              </a:rPr>
              <a:t>を指定する。</a:t>
            </a:r>
            <a:endParaRPr lang="en-US" altLang="ja-JP" sz="2400" dirty="0">
              <a:solidFill>
                <a:srgbClr val="FF0000"/>
              </a:solidFill>
            </a:endParaRPr>
          </a:p>
          <a:p>
            <a:pPr eaLnBrk="1" hangingPunct="1">
              <a:buFont typeface="Wingdings" pitchFamily="2" charset="2"/>
              <a:buChar char="l"/>
              <a:defRPr/>
            </a:pPr>
            <a:r>
              <a:rPr lang="ja-JP" altLang="en-US" sz="2400" dirty="0"/>
              <a:t>物理量：単位</a:t>
            </a:r>
            <a:r>
              <a:rPr lang="en-US" altLang="ja-JP" sz="2400" dirty="0"/>
              <a:t>(unit =)</a:t>
            </a:r>
            <a:r>
              <a:rPr lang="ja-JP" altLang="en-US" sz="2400" dirty="0"/>
              <a:t>を選ぶ。</a:t>
            </a:r>
            <a:endParaRPr lang="en-US" altLang="ja-JP" sz="2400" dirty="0"/>
          </a:p>
          <a:p>
            <a:pPr eaLnBrk="1" hangingPunct="1">
              <a:buFont typeface="Wingdings" pitchFamily="2" charset="2"/>
              <a:buChar char="l"/>
              <a:defRPr/>
            </a:pPr>
            <a:r>
              <a:rPr lang="ja-JP" altLang="en-US" sz="2400" dirty="0"/>
              <a:t>形式：出力データの横軸</a:t>
            </a:r>
            <a:r>
              <a:rPr lang="en-US" altLang="ja-JP" sz="2400" dirty="0"/>
              <a:t>(axis =)</a:t>
            </a:r>
            <a:r>
              <a:rPr lang="ja-JP" altLang="en-US" sz="2400" dirty="0"/>
              <a:t>を決める。</a:t>
            </a:r>
            <a:endParaRPr lang="en-US" altLang="ja-JP" sz="2400" dirty="0"/>
          </a:p>
          <a:p>
            <a:pPr marL="0" indent="0" eaLnBrk="1" hangingPunct="1">
              <a:buFontTx/>
              <a:buNone/>
              <a:defRPr/>
            </a:pPr>
            <a:r>
              <a:rPr lang="ja-JP" altLang="en-US" sz="2400" dirty="0"/>
              <a:t>　　（空間の</a:t>
            </a:r>
            <a:r>
              <a:rPr lang="en-US" altLang="ja-JP" sz="2400" i="1" dirty="0"/>
              <a:t>X,Y,Z </a:t>
            </a:r>
            <a:r>
              <a:rPr lang="ja-JP" altLang="en-US" sz="2400" dirty="0"/>
              <a:t>座標</a:t>
            </a:r>
            <a:r>
              <a:rPr lang="en-US" altLang="ja-JP" sz="2400" dirty="0"/>
              <a:t>(</a:t>
            </a:r>
            <a:r>
              <a:rPr lang="en-US" altLang="ja-JP" sz="2400" dirty="0" err="1"/>
              <a:t>x,y,z</a:t>
            </a:r>
            <a:r>
              <a:rPr lang="en-US" altLang="ja-JP" sz="2400" dirty="0"/>
              <a:t>)</a:t>
            </a:r>
            <a:r>
              <a:rPr lang="ja-JP" altLang="en-US" sz="2400" dirty="0" err="1"/>
              <a:t>、</a:t>
            </a:r>
            <a:r>
              <a:rPr lang="ja-JP" altLang="en-US" sz="2400" dirty="0"/>
              <a:t>エネルギー</a:t>
            </a:r>
            <a:r>
              <a:rPr lang="en-US" altLang="ja-JP" sz="2400" dirty="0"/>
              <a:t>(</a:t>
            </a:r>
            <a:r>
              <a:rPr lang="en-US" altLang="ja-JP" sz="2400" dirty="0" err="1"/>
              <a:t>eng</a:t>
            </a:r>
            <a:r>
              <a:rPr lang="en-US" altLang="ja-JP" sz="2400" dirty="0"/>
              <a:t>)</a:t>
            </a:r>
            <a:r>
              <a:rPr lang="ja-JP" altLang="en-US" sz="2400" dirty="0" err="1"/>
              <a:t>、</a:t>
            </a:r>
            <a:r>
              <a:rPr lang="ja-JP" altLang="en-US" sz="2400" dirty="0"/>
              <a:t>時間</a:t>
            </a:r>
            <a:r>
              <a:rPr lang="en-US" altLang="ja-JP" sz="2400" dirty="0"/>
              <a:t>(t)</a:t>
            </a:r>
            <a:r>
              <a:rPr lang="ja-JP" altLang="en-US" sz="2400" dirty="0"/>
              <a:t>に</a:t>
            </a:r>
            <a:endParaRPr lang="en-US" altLang="ja-JP" sz="2400" dirty="0"/>
          </a:p>
          <a:p>
            <a:pPr marL="0" indent="0" eaLnBrk="1" hangingPunct="1">
              <a:buFontTx/>
              <a:buNone/>
              <a:defRPr/>
            </a:pPr>
            <a:r>
              <a:rPr lang="ja-JP" altLang="en-US" sz="2400" dirty="0"/>
              <a:t>　　　応じたメッシュ定義文が必要）</a:t>
            </a:r>
            <a:endParaRPr lang="en-US" altLang="ja-JP"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23370"/>
            <a:ext cx="3492500" cy="169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755"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6</a:t>
            </a:r>
            <a:endParaRPr lang="ja-JP" altLang="en-US" sz="4800" dirty="0">
              <a:latin typeface="Century Gothic" panose="020B0502020202020204" pitchFamily="34" charset="0"/>
            </a:endParaRPr>
          </a:p>
        </p:txBody>
      </p:sp>
      <p:sp>
        <p:nvSpPr>
          <p:cNvPr id="74759" name="テキスト ボックス 20"/>
          <p:cNvSpPr txBox="1">
            <a:spLocks noChangeArrowheads="1"/>
          </p:cNvSpPr>
          <p:nvPr/>
        </p:nvSpPr>
        <p:spPr bwMode="auto">
          <a:xfrm>
            <a:off x="323850" y="737164"/>
            <a:ext cx="8424863" cy="4619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000000"/>
                </a:solidFill>
                <a:latin typeface="+mn-lt"/>
              </a:rPr>
              <a:t>粒子フルエンスの分布を粒子毎に分けてタリーしてみましょう。</a:t>
            </a:r>
          </a:p>
        </p:txBody>
      </p:sp>
      <p:sp>
        <p:nvSpPr>
          <p:cNvPr id="110599" name="テキスト ボックス 16"/>
          <p:cNvSpPr txBox="1">
            <a:spLocks noChangeArrowheads="1"/>
          </p:cNvSpPr>
          <p:nvPr/>
        </p:nvSpPr>
        <p:spPr bwMode="auto">
          <a:xfrm>
            <a:off x="611560" y="1228725"/>
            <a:ext cx="814863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ja-JP" altLang="en-US" sz="2400" dirty="0">
                <a:solidFill>
                  <a:srgbClr val="000000"/>
                </a:solidFill>
                <a:latin typeface="+mn-lt"/>
              </a:rPr>
              <a:t>２つ目の</a:t>
            </a:r>
            <a:r>
              <a:rPr lang="en-US" altLang="ja-JP" sz="2400" dirty="0">
                <a:solidFill>
                  <a:srgbClr val="000000"/>
                </a:solidFill>
                <a:latin typeface="+mn-lt"/>
              </a:rPr>
              <a:t>[T-Track]</a:t>
            </a:r>
            <a:r>
              <a:rPr lang="ja-JP" altLang="en-US" sz="2400" dirty="0">
                <a:solidFill>
                  <a:srgbClr val="000000"/>
                </a:solidFill>
                <a:latin typeface="+mn-lt"/>
              </a:rPr>
              <a:t>の</a:t>
            </a:r>
            <a:r>
              <a:rPr lang="en-US" altLang="ja-JP" sz="2400" dirty="0">
                <a:solidFill>
                  <a:srgbClr val="000000"/>
                </a:solidFill>
                <a:latin typeface="+mn-lt"/>
              </a:rPr>
              <a:t>part</a:t>
            </a:r>
            <a:r>
              <a:rPr lang="ja-JP" altLang="en-US" sz="2400" dirty="0">
                <a:solidFill>
                  <a:srgbClr val="000000"/>
                </a:solidFill>
                <a:latin typeface="+mn-lt"/>
              </a:rPr>
              <a:t>パラメータを書き換える。</a:t>
            </a:r>
            <a:endParaRPr lang="en-US" altLang="ja-JP" sz="2400" dirty="0">
              <a:solidFill>
                <a:srgbClr val="000000"/>
              </a:solidFill>
              <a:latin typeface="+mn-lt"/>
            </a:endParaRPr>
          </a:p>
          <a:p>
            <a:pPr eaLnBrk="1" hangingPunct="1">
              <a:spcBef>
                <a:spcPct val="0"/>
              </a:spcBef>
              <a:defRPr/>
            </a:pPr>
            <a:r>
              <a:rPr lang="ja-JP" altLang="en-US" sz="2400" dirty="0">
                <a:solidFill>
                  <a:srgbClr val="000000"/>
                </a:solidFill>
                <a:latin typeface="+mn-lt"/>
              </a:rPr>
              <a:t>粒子は</a:t>
            </a:r>
            <a:r>
              <a:rPr lang="en-US" altLang="ja-JP" sz="2400" dirty="0">
                <a:solidFill>
                  <a:srgbClr val="000000"/>
                </a:solidFill>
                <a:latin typeface="+mn-lt"/>
              </a:rPr>
              <a:t>proton, neutron</a:t>
            </a:r>
            <a:r>
              <a:rPr lang="ja-JP" altLang="en-US" sz="2400" dirty="0">
                <a:solidFill>
                  <a:srgbClr val="000000"/>
                </a:solidFill>
                <a:latin typeface="+mn-lt"/>
              </a:rPr>
              <a:t>など粒子の名前で、重イオンは</a:t>
            </a:r>
            <a:r>
              <a:rPr lang="en-US" altLang="ja-JP" sz="2400" dirty="0">
                <a:solidFill>
                  <a:srgbClr val="000000"/>
                </a:solidFill>
                <a:latin typeface="+mn-lt"/>
              </a:rPr>
              <a:t>12C</a:t>
            </a:r>
            <a:r>
              <a:rPr lang="ja-JP" altLang="en-US" sz="2400" dirty="0">
                <a:solidFill>
                  <a:srgbClr val="000000"/>
                </a:solidFill>
                <a:latin typeface="+mn-lt"/>
              </a:rPr>
              <a:t>のように「質量数＋元素記号」で表現（</a:t>
            </a:r>
            <a:r>
              <a:rPr lang="en-US" altLang="ja-JP" sz="2400" dirty="0">
                <a:solidFill>
                  <a:srgbClr val="000000"/>
                </a:solidFill>
                <a:latin typeface="+mn-lt"/>
              </a:rPr>
              <a:t>all</a:t>
            </a:r>
            <a:r>
              <a:rPr lang="ja-JP" altLang="en-US" sz="2400" dirty="0">
                <a:solidFill>
                  <a:srgbClr val="000000"/>
                </a:solidFill>
                <a:latin typeface="+mn-lt"/>
              </a:rPr>
              <a:t>は全粒子）</a:t>
            </a:r>
            <a:endParaRPr lang="en-US" altLang="ja-JP" sz="2400" dirty="0">
              <a:solidFill>
                <a:srgbClr val="000000"/>
              </a:solidFill>
              <a:latin typeface="+mn-lt"/>
            </a:endParaRPr>
          </a:p>
          <a:p>
            <a:pPr eaLnBrk="1" hangingPunct="1">
              <a:spcBef>
                <a:spcPct val="0"/>
              </a:spcBef>
              <a:defRPr/>
            </a:pPr>
            <a:r>
              <a:rPr lang="ja-JP" altLang="en-US" sz="2400" dirty="0">
                <a:solidFill>
                  <a:srgbClr val="000000"/>
                </a:solidFill>
                <a:latin typeface="+mn-lt"/>
              </a:rPr>
              <a:t>複数の粒子を指定するときはスペース区切り</a:t>
            </a:r>
            <a:endParaRPr lang="en-US" altLang="ja-JP" sz="2400" dirty="0">
              <a:solidFill>
                <a:srgbClr val="000000"/>
              </a:solidFill>
              <a:latin typeface="+mn-lt"/>
            </a:endParaRPr>
          </a:p>
          <a:p>
            <a:pPr marL="0" indent="0" eaLnBrk="1" hangingPunct="1">
              <a:spcBef>
                <a:spcPct val="0"/>
              </a:spcBef>
              <a:buFontTx/>
              <a:buNone/>
              <a:defRPr/>
            </a:pPr>
            <a:r>
              <a:rPr lang="en-US" altLang="ja-JP" sz="2400" dirty="0">
                <a:solidFill>
                  <a:srgbClr val="000000"/>
                </a:solidFill>
                <a:latin typeface="+mn-lt"/>
              </a:rPr>
              <a:t>    </a:t>
            </a:r>
            <a:r>
              <a:rPr lang="ja-JP" altLang="en-US" sz="2400" dirty="0">
                <a:solidFill>
                  <a:srgbClr val="000000"/>
                </a:solidFill>
                <a:latin typeface="+mn-lt"/>
              </a:rPr>
              <a:t>　例： </a:t>
            </a:r>
            <a:r>
              <a:rPr lang="en-US" altLang="ja-JP" sz="2400" dirty="0">
                <a:solidFill>
                  <a:srgbClr val="000000"/>
                </a:solidFill>
                <a:latin typeface="+mn-lt"/>
              </a:rPr>
              <a:t>part = 12C proton neutron</a:t>
            </a:r>
          </a:p>
          <a:p>
            <a:pPr eaLnBrk="1" hangingPunct="1">
              <a:spcBef>
                <a:spcPct val="0"/>
              </a:spcBef>
              <a:defRPr/>
            </a:pPr>
            <a:r>
              <a:rPr lang="ja-JP" altLang="en-US" sz="2400" dirty="0">
                <a:solidFill>
                  <a:srgbClr val="000000"/>
                </a:solidFill>
                <a:latin typeface="+mn-lt"/>
              </a:rPr>
              <a:t>全時間をタリーするために、</a:t>
            </a:r>
            <a:r>
              <a:rPr lang="en-US" altLang="ja-JP" sz="2400" dirty="0">
                <a:solidFill>
                  <a:srgbClr val="000000"/>
                </a:solidFill>
                <a:latin typeface="+mn-lt"/>
              </a:rPr>
              <a:t>t-type</a:t>
            </a:r>
            <a:r>
              <a:rPr lang="ja-JP" altLang="en-US" sz="2400" dirty="0">
                <a:solidFill>
                  <a:srgbClr val="000000"/>
                </a:solidFill>
                <a:latin typeface="+mn-lt"/>
              </a:rPr>
              <a:t>サブセクションを元に戻す。</a:t>
            </a:r>
            <a:endParaRPr lang="en-US" altLang="ja-JP" sz="2400" dirty="0">
              <a:solidFill>
                <a:srgbClr val="000000"/>
              </a:solidFill>
              <a:latin typeface="+mn-lt"/>
            </a:endParaRPr>
          </a:p>
        </p:txBody>
      </p:sp>
      <p:sp>
        <p:nvSpPr>
          <p:cNvPr id="74761"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74762" name="Text Box 1031"/>
          <p:cNvSpPr txBox="1">
            <a:spLocks noChangeArrowheads="1"/>
          </p:cNvSpPr>
          <p:nvPr/>
        </p:nvSpPr>
        <p:spPr bwMode="auto">
          <a:xfrm>
            <a:off x="1504230" y="3573016"/>
            <a:ext cx="1980000" cy="2628776"/>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T r a c k ]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latin typeface="Tahoma" panose="020B0604030504040204" pitchFamily="34" charset="0"/>
              </a:rPr>
              <a:t>t-type = 2</a:t>
            </a:r>
          </a:p>
          <a:p>
            <a:pPr eaLnBrk="1" hangingPunct="1">
              <a:spcBef>
                <a:spcPct val="0"/>
              </a:spcBef>
              <a:buFontTx/>
              <a:buNone/>
            </a:pPr>
            <a:r>
              <a:rPr lang="en-US" altLang="ja-JP" sz="1400" dirty="0">
                <a:latin typeface="Tahoma" panose="020B0604030504040204" pitchFamily="34" charset="0"/>
              </a:rPr>
              <a:t>  </a:t>
            </a:r>
            <a:r>
              <a:rPr lang="en-US" altLang="ja-JP" sz="1400" dirty="0" err="1">
                <a:latin typeface="Tahoma" panose="020B0604030504040204" pitchFamily="34" charset="0"/>
              </a:rPr>
              <a:t>nt</a:t>
            </a:r>
            <a:r>
              <a:rPr lang="en-US" altLang="ja-JP" sz="1400" dirty="0">
                <a:latin typeface="Tahoma" panose="020B0604030504040204" pitchFamily="34" charset="0"/>
              </a:rPr>
              <a:t> = 5</a:t>
            </a:r>
          </a:p>
          <a:p>
            <a:pPr eaLnBrk="1" hangingPunct="1">
              <a:spcBef>
                <a:spcPct val="0"/>
              </a:spcBef>
              <a:buFontTx/>
              <a:buNone/>
            </a:pPr>
            <a:r>
              <a:rPr lang="en-US" altLang="ja-JP" sz="1400" dirty="0">
                <a:latin typeface="Tahoma" panose="020B0604030504040204" pitchFamily="34" charset="0"/>
              </a:rPr>
              <a:t>$  0.0  1.0e+9</a:t>
            </a:r>
          </a:p>
          <a:p>
            <a:pPr eaLnBrk="1" hangingPunct="1">
              <a:spcBef>
                <a:spcPct val="0"/>
              </a:spcBef>
              <a:buFontTx/>
              <a:buNone/>
            </a:pPr>
            <a:r>
              <a:rPr lang="pt-BR" altLang="ja-JP" sz="1400" dirty="0">
                <a:latin typeface="Tahoma" panose="020B0604030504040204" pitchFamily="34" charset="0"/>
              </a:rPr>
              <a:t>  tmin =     0.0</a:t>
            </a:r>
          </a:p>
          <a:p>
            <a:pPr eaLnBrk="1" hangingPunct="1">
              <a:spcBef>
                <a:spcPct val="0"/>
              </a:spcBef>
              <a:buFontTx/>
              <a:buNone/>
            </a:pPr>
            <a:r>
              <a:rPr lang="pt-BR" altLang="ja-JP" sz="1400" dirty="0">
                <a:latin typeface="Tahoma" panose="020B0604030504040204" pitchFamily="34" charset="0"/>
              </a:rPr>
              <a:t>  tmax =    </a:t>
            </a:r>
            <a:r>
              <a:rPr lang="en-US" altLang="ja-JP" sz="1400" dirty="0">
                <a:latin typeface="Tahoma" panose="020B0604030504040204" pitchFamily="34" charset="0"/>
              </a:rPr>
              <a:t>5</a:t>
            </a:r>
            <a:r>
              <a:rPr lang="pt-BR" altLang="ja-JP" sz="1400" dirty="0">
                <a:latin typeface="Tahoma" panose="020B0604030504040204" pitchFamily="34" charset="0"/>
              </a:rPr>
              <a:t>.0</a:t>
            </a:r>
            <a:endParaRPr lang="en-US" altLang="ja-JP" sz="1400" dirty="0">
              <a:latin typeface="Tahoma" panose="020B0604030504040204" pitchFamily="34" charset="0"/>
            </a:endParaRP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axis = xz</a:t>
            </a:r>
          </a:p>
          <a:p>
            <a:pPr eaLnBrk="1" hangingPunct="1">
              <a:spcBef>
                <a:spcPct val="0"/>
              </a:spcBef>
              <a:buFontTx/>
              <a:buNone/>
            </a:pPr>
            <a:r>
              <a:rPr lang="pt-BR" altLang="ja-JP" sz="1400" dirty="0">
                <a:solidFill>
                  <a:srgbClr val="000000"/>
                </a:solidFill>
                <a:latin typeface="Tahoma" panose="020B0604030504040204" pitchFamily="34" charset="0"/>
              </a:rPr>
              <a:t>file = track_xz.out</a:t>
            </a:r>
          </a:p>
          <a:p>
            <a:pPr eaLnBrk="1" hangingPunct="1">
              <a:spcBef>
                <a:spcPct val="0"/>
              </a:spcBef>
              <a:buFontTx/>
              <a:buNone/>
            </a:pPr>
            <a:r>
              <a:rPr lang="pt-BR" altLang="ja-JP" sz="1400" dirty="0">
                <a:solidFill>
                  <a:srgbClr val="000000"/>
                </a:solidFill>
                <a:latin typeface="Tahoma" panose="020B0604030504040204" pitchFamily="34" charset="0"/>
              </a:rPr>
              <a:t>part = all</a:t>
            </a:r>
          </a:p>
          <a:p>
            <a:pPr eaLnBrk="1" hangingPunct="1">
              <a:spcBef>
                <a:spcPct val="0"/>
              </a:spcBef>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p:txBody>
      </p:sp>
      <p:sp>
        <p:nvSpPr>
          <p:cNvPr id="74763" name="Text Box 1030"/>
          <p:cNvSpPr txBox="1">
            <a:spLocks noChangeArrowheads="1"/>
          </p:cNvSpPr>
          <p:nvPr/>
        </p:nvSpPr>
        <p:spPr bwMode="auto">
          <a:xfrm>
            <a:off x="179512" y="3573016"/>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sp>
        <p:nvSpPr>
          <p:cNvPr id="74764" name="Text Box 1030"/>
          <p:cNvSpPr txBox="1">
            <a:spLocks noChangeArrowheads="1"/>
          </p:cNvSpPr>
          <p:nvPr/>
        </p:nvSpPr>
        <p:spPr bwMode="auto">
          <a:xfrm>
            <a:off x="3707904" y="3573016"/>
            <a:ext cx="1450975" cy="369888"/>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track_xz</a:t>
            </a:r>
            <a:r>
              <a:rPr lang="en-US" altLang="ja-JP" sz="1800" dirty="0">
                <a:solidFill>
                  <a:srgbClr val="000000"/>
                </a:solidFill>
                <a:latin typeface="Tahoma" panose="020B0604030504040204" pitchFamily="34" charset="0"/>
              </a:rPr>
              <a:t>.eps</a:t>
            </a:r>
          </a:p>
        </p:txBody>
      </p:sp>
      <p:sp>
        <p:nvSpPr>
          <p:cNvPr id="74765" name="テキスト ボックス 13"/>
          <p:cNvSpPr txBox="1">
            <a:spLocks noChangeArrowheads="1"/>
          </p:cNvSpPr>
          <p:nvPr/>
        </p:nvSpPr>
        <p:spPr bwMode="auto">
          <a:xfrm>
            <a:off x="5076056" y="5555461"/>
            <a:ext cx="3406726" cy="646331"/>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baseline="30000" dirty="0">
                <a:solidFill>
                  <a:srgbClr val="000000"/>
                </a:solidFill>
              </a:rPr>
              <a:t>12</a:t>
            </a:r>
            <a:r>
              <a:rPr lang="en-US" altLang="ja-JP" sz="1800" dirty="0">
                <a:solidFill>
                  <a:srgbClr val="000000"/>
                </a:solidFill>
              </a:rPr>
              <a:t>C</a:t>
            </a:r>
            <a:r>
              <a:rPr lang="ja-JP" altLang="en-US" sz="1800" dirty="0" err="1">
                <a:solidFill>
                  <a:srgbClr val="000000"/>
                </a:solidFill>
              </a:rPr>
              <a:t>、</a:t>
            </a:r>
            <a:r>
              <a:rPr lang="ja-JP" altLang="en-US" sz="1800" dirty="0">
                <a:solidFill>
                  <a:srgbClr val="000000"/>
                </a:solidFill>
              </a:rPr>
              <a:t>陽子、中性子の振る舞いはそれぞれどうなっているだろうか。</a:t>
            </a:r>
          </a:p>
        </p:txBody>
      </p:sp>
      <p:cxnSp>
        <p:nvCxnSpPr>
          <p:cNvPr id="19" name="直線コネクタ 18"/>
          <p:cNvCxnSpPr/>
          <p:nvPr/>
        </p:nvCxnSpPr>
        <p:spPr>
          <a:xfrm>
            <a:off x="1580034" y="5996349"/>
            <a:ext cx="79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043"/>
          <p:cNvSpPr>
            <a:spLocks noChangeArrowheads="1"/>
          </p:cNvSpPr>
          <p:nvPr/>
        </p:nvSpPr>
        <p:spPr bwMode="auto">
          <a:xfrm>
            <a:off x="1557188" y="4038219"/>
            <a:ext cx="1440000" cy="111066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800">
              <a:solidFill>
                <a:srgbClr val="000000"/>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6</a:t>
            </a:r>
            <a:r>
              <a:rPr lang="ja-JP" altLang="en-US" sz="4800" dirty="0">
                <a:latin typeface="Century Gothic" panose="020B0502020202020204" pitchFamily="34" charset="0"/>
              </a:rPr>
              <a:t>の答え合わせ</a:t>
            </a:r>
          </a:p>
        </p:txBody>
      </p:sp>
      <p:sp>
        <p:nvSpPr>
          <p:cNvPr id="75785"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75792" name="Text Box 1030"/>
          <p:cNvSpPr txBox="1">
            <a:spLocks noChangeArrowheads="1"/>
          </p:cNvSpPr>
          <p:nvPr/>
        </p:nvSpPr>
        <p:spPr bwMode="auto">
          <a:xfrm>
            <a:off x="6301320" y="1372171"/>
            <a:ext cx="1450975" cy="369887"/>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solidFill>
                  <a:srgbClr val="000000"/>
                </a:solidFill>
                <a:latin typeface="Tahoma" panose="020B0604030504040204" pitchFamily="34" charset="0"/>
              </a:rPr>
              <a:t>track_xz.eps</a:t>
            </a:r>
          </a:p>
        </p:txBody>
      </p:sp>
      <p:sp>
        <p:nvSpPr>
          <p:cNvPr id="75795" name="テキスト ボックス 2"/>
          <p:cNvSpPr txBox="1">
            <a:spLocks noChangeArrowheads="1"/>
          </p:cNvSpPr>
          <p:nvPr/>
        </p:nvSpPr>
        <p:spPr bwMode="auto">
          <a:xfrm>
            <a:off x="4039369" y="2096497"/>
            <a:ext cx="12506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latin typeface="+mn-lt"/>
              </a:rPr>
              <a:t>1</a:t>
            </a:r>
            <a:r>
              <a:rPr lang="ja-JP" altLang="en-US" sz="1800" dirty="0">
                <a:latin typeface="+mn-lt"/>
              </a:rPr>
              <a:t>ページ目</a:t>
            </a:r>
            <a:endParaRPr lang="en-US" altLang="ja-JP" sz="1800" dirty="0">
              <a:latin typeface="+mn-lt"/>
            </a:endParaRPr>
          </a:p>
          <a:p>
            <a:pPr>
              <a:spcBef>
                <a:spcPct val="0"/>
              </a:spcBef>
              <a:buFontTx/>
              <a:buNone/>
            </a:pPr>
            <a:r>
              <a:rPr lang="en-US" altLang="ja-JP" sz="1800" dirty="0">
                <a:latin typeface="+mn-lt"/>
              </a:rPr>
              <a:t>(part = </a:t>
            </a:r>
            <a:r>
              <a:rPr lang="en-US" altLang="ja-JP" sz="1800" baseline="30000" dirty="0">
                <a:latin typeface="+mn-lt"/>
              </a:rPr>
              <a:t>12</a:t>
            </a:r>
            <a:r>
              <a:rPr lang="en-US" altLang="ja-JP" sz="1800" dirty="0">
                <a:latin typeface="+mn-lt"/>
              </a:rPr>
              <a:t>C)</a:t>
            </a:r>
            <a:endParaRPr lang="ja-JP" altLang="en-US" sz="1800" dirty="0">
              <a:latin typeface="+mn-lt"/>
            </a:endParaRPr>
          </a:p>
        </p:txBody>
      </p:sp>
      <p:sp>
        <p:nvSpPr>
          <p:cNvPr id="75796" name="テキスト ボックス 20"/>
          <p:cNvSpPr txBox="1">
            <a:spLocks noChangeArrowheads="1"/>
          </p:cNvSpPr>
          <p:nvPr/>
        </p:nvSpPr>
        <p:spPr bwMode="auto">
          <a:xfrm>
            <a:off x="4039369" y="3582541"/>
            <a:ext cx="1545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latin typeface="+mn-lt"/>
              </a:rPr>
              <a:t>2</a:t>
            </a:r>
            <a:r>
              <a:rPr lang="ja-JP" altLang="en-US" sz="1800" dirty="0">
                <a:latin typeface="+mn-lt"/>
              </a:rPr>
              <a:t>ページ目</a:t>
            </a:r>
            <a:endParaRPr lang="en-US" altLang="ja-JP" sz="1800" dirty="0">
              <a:latin typeface="+mn-lt"/>
            </a:endParaRPr>
          </a:p>
          <a:p>
            <a:pPr>
              <a:spcBef>
                <a:spcPct val="0"/>
              </a:spcBef>
              <a:buFontTx/>
              <a:buNone/>
            </a:pPr>
            <a:r>
              <a:rPr lang="en-US" altLang="ja-JP" sz="1800" dirty="0">
                <a:latin typeface="+mn-lt"/>
              </a:rPr>
              <a:t>(part = proton)</a:t>
            </a:r>
            <a:endParaRPr lang="ja-JP" altLang="en-US" sz="1800" dirty="0">
              <a:latin typeface="+mn-lt"/>
            </a:endParaRPr>
          </a:p>
        </p:txBody>
      </p:sp>
      <p:sp>
        <p:nvSpPr>
          <p:cNvPr id="75797" name="テキスト ボックス 21"/>
          <p:cNvSpPr txBox="1">
            <a:spLocks noChangeArrowheads="1"/>
          </p:cNvSpPr>
          <p:nvPr/>
        </p:nvSpPr>
        <p:spPr bwMode="auto">
          <a:xfrm>
            <a:off x="4039369" y="5083746"/>
            <a:ext cx="1648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latin typeface="+mn-lt"/>
              </a:rPr>
              <a:t>3</a:t>
            </a:r>
            <a:r>
              <a:rPr lang="ja-JP" altLang="en-US" sz="1800" dirty="0">
                <a:latin typeface="+mn-lt"/>
              </a:rPr>
              <a:t>ページ目</a:t>
            </a:r>
            <a:endParaRPr lang="en-US" altLang="ja-JP" sz="1800" dirty="0">
              <a:latin typeface="+mn-lt"/>
            </a:endParaRPr>
          </a:p>
          <a:p>
            <a:pPr>
              <a:spcBef>
                <a:spcPct val="0"/>
              </a:spcBef>
              <a:buFontTx/>
              <a:buNone/>
            </a:pPr>
            <a:r>
              <a:rPr lang="en-US" altLang="ja-JP" sz="1800" dirty="0">
                <a:latin typeface="+mn-lt"/>
              </a:rPr>
              <a:t>(part = neutron)</a:t>
            </a:r>
            <a:endParaRPr lang="ja-JP" altLang="en-US" sz="1800" dirty="0">
              <a:latin typeface="+mn-lt"/>
            </a:endParaRPr>
          </a:p>
        </p:txBody>
      </p:sp>
      <p:pic>
        <p:nvPicPr>
          <p:cNvPr id="36" name="図 35"/>
          <p:cNvPicPr>
            <a:picLocks noChangeAspect="1"/>
          </p:cNvPicPr>
          <p:nvPr/>
        </p:nvPicPr>
        <p:blipFill rotWithShape="1">
          <a:blip r:embed="rId3"/>
          <a:srcRect l="14563" t="42271" r="30312" b="21292"/>
          <a:stretch/>
        </p:blipFill>
        <p:spPr>
          <a:xfrm>
            <a:off x="5652120" y="1810320"/>
            <a:ext cx="3061133" cy="1443086"/>
          </a:xfrm>
          <a:prstGeom prst="rect">
            <a:avLst/>
          </a:prstGeom>
        </p:spPr>
      </p:pic>
      <p:pic>
        <p:nvPicPr>
          <p:cNvPr id="37" name="図 36"/>
          <p:cNvPicPr>
            <a:picLocks noChangeAspect="1"/>
          </p:cNvPicPr>
          <p:nvPr/>
        </p:nvPicPr>
        <p:blipFill rotWithShape="1">
          <a:blip r:embed="rId4"/>
          <a:srcRect l="14563" t="42271" r="30312" b="21292"/>
          <a:stretch/>
        </p:blipFill>
        <p:spPr>
          <a:xfrm>
            <a:off x="5652120" y="3302273"/>
            <a:ext cx="3061133" cy="1443086"/>
          </a:xfrm>
          <a:prstGeom prst="rect">
            <a:avLst/>
          </a:prstGeom>
        </p:spPr>
      </p:pic>
      <p:pic>
        <p:nvPicPr>
          <p:cNvPr id="38" name="図 37"/>
          <p:cNvPicPr>
            <a:picLocks noChangeAspect="1"/>
          </p:cNvPicPr>
          <p:nvPr/>
        </p:nvPicPr>
        <p:blipFill rotWithShape="1">
          <a:blip r:embed="rId5"/>
          <a:srcRect l="14563" t="42271" r="30312" b="21292"/>
          <a:stretch/>
        </p:blipFill>
        <p:spPr>
          <a:xfrm>
            <a:off x="5652120" y="4794226"/>
            <a:ext cx="3061133" cy="1443086"/>
          </a:xfrm>
          <a:prstGeom prst="rect">
            <a:avLst/>
          </a:prstGeom>
        </p:spPr>
      </p:pic>
      <p:sp>
        <p:nvSpPr>
          <p:cNvPr id="39" name="Text Box 1031"/>
          <p:cNvSpPr txBox="1">
            <a:spLocks noChangeArrowheads="1"/>
          </p:cNvSpPr>
          <p:nvPr/>
        </p:nvSpPr>
        <p:spPr bwMode="auto">
          <a:xfrm>
            <a:off x="1504230" y="1372171"/>
            <a:ext cx="2340000" cy="2628776"/>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T r a c k ]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latin typeface="Tahoma" panose="020B0604030504040204" pitchFamily="34" charset="0"/>
              </a:rPr>
              <a:t>t-type = </a:t>
            </a:r>
            <a:r>
              <a:rPr lang="en-US" altLang="ja-JP" sz="1400" dirty="0">
                <a:solidFill>
                  <a:srgbClr val="FF0000"/>
                </a:solidFill>
                <a:latin typeface="Tahoma" panose="020B0604030504040204" pitchFamily="34" charset="0"/>
              </a:rPr>
              <a:t>1</a:t>
            </a:r>
          </a:p>
          <a:p>
            <a:pPr eaLnBrk="1" hangingPunct="1">
              <a:spcBef>
                <a:spcPct val="0"/>
              </a:spcBef>
              <a:buFontTx/>
              <a:buNone/>
            </a:pPr>
            <a:r>
              <a:rPr lang="en-US" altLang="ja-JP" sz="1400" dirty="0">
                <a:latin typeface="Tahoma" panose="020B0604030504040204" pitchFamily="34" charset="0"/>
              </a:rPr>
              <a:t>  </a:t>
            </a:r>
            <a:r>
              <a:rPr lang="en-US" altLang="ja-JP" sz="1400" dirty="0" err="1">
                <a:latin typeface="Tahoma" panose="020B0604030504040204" pitchFamily="34" charset="0"/>
              </a:rPr>
              <a:t>nt</a:t>
            </a:r>
            <a:r>
              <a:rPr lang="en-US" altLang="ja-JP" sz="1400" dirty="0">
                <a:latin typeface="Tahoma" panose="020B0604030504040204" pitchFamily="34" charset="0"/>
              </a:rPr>
              <a:t> = </a:t>
            </a:r>
            <a:r>
              <a:rPr lang="en-US" altLang="ja-JP" sz="1400" dirty="0">
                <a:solidFill>
                  <a:srgbClr val="FF0000"/>
                </a:solidFill>
                <a:latin typeface="Tahoma" panose="020B0604030504040204" pitchFamily="34" charset="0"/>
              </a:rPr>
              <a:t>1</a:t>
            </a:r>
          </a:p>
          <a:p>
            <a:pPr eaLnBrk="1" hangingPunct="1">
              <a:spcBef>
                <a:spcPct val="0"/>
              </a:spcBef>
              <a:buFontTx/>
              <a:buNone/>
            </a:pPr>
            <a:r>
              <a:rPr lang="en-US" altLang="ja-JP" sz="1400" dirty="0">
                <a:latin typeface="Tahoma" panose="020B0604030504040204" pitchFamily="34" charset="0"/>
              </a:rPr>
              <a:t>  0.0  1.0e+9</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tmin =     0.0</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tmax =    </a:t>
            </a:r>
            <a:r>
              <a:rPr lang="en-US" altLang="ja-JP" sz="1400" dirty="0">
                <a:latin typeface="Tahoma" panose="020B0604030504040204" pitchFamily="34" charset="0"/>
              </a:rPr>
              <a:t>5</a:t>
            </a:r>
            <a:r>
              <a:rPr lang="pt-BR" altLang="ja-JP" sz="1400" dirty="0">
                <a:latin typeface="Tahoma" panose="020B0604030504040204" pitchFamily="34" charset="0"/>
              </a:rPr>
              <a:t>.0</a:t>
            </a:r>
            <a:endParaRPr lang="en-US" altLang="ja-JP" sz="1400" dirty="0">
              <a:latin typeface="Tahoma" panose="020B0604030504040204" pitchFamily="34" charset="0"/>
            </a:endParaRP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axis = xz</a:t>
            </a:r>
          </a:p>
          <a:p>
            <a:pPr eaLnBrk="1" hangingPunct="1">
              <a:spcBef>
                <a:spcPct val="0"/>
              </a:spcBef>
              <a:buFontTx/>
              <a:buNone/>
            </a:pPr>
            <a:r>
              <a:rPr lang="pt-BR" altLang="ja-JP" sz="1400" dirty="0">
                <a:solidFill>
                  <a:srgbClr val="000000"/>
                </a:solidFill>
                <a:latin typeface="Tahoma" panose="020B0604030504040204" pitchFamily="34" charset="0"/>
              </a:rPr>
              <a:t>file = track_xz.out</a:t>
            </a:r>
          </a:p>
          <a:p>
            <a:pPr eaLnBrk="1" hangingPunct="1">
              <a:spcBef>
                <a:spcPct val="0"/>
              </a:spcBef>
              <a:buFontTx/>
              <a:buNone/>
            </a:pPr>
            <a:r>
              <a:rPr lang="pt-BR" altLang="ja-JP" sz="1400" dirty="0">
                <a:solidFill>
                  <a:srgbClr val="000000"/>
                </a:solidFill>
                <a:latin typeface="Tahoma" panose="020B0604030504040204" pitchFamily="34" charset="0"/>
              </a:rPr>
              <a:t>part = </a:t>
            </a:r>
            <a:r>
              <a:rPr lang="pt-BR" altLang="ja-JP" sz="1400" dirty="0">
                <a:solidFill>
                  <a:srgbClr val="FF0000"/>
                </a:solidFill>
                <a:latin typeface="Tahoma" panose="020B0604030504040204" pitchFamily="34" charset="0"/>
              </a:rPr>
              <a:t>12C proton neutron</a:t>
            </a:r>
          </a:p>
          <a:p>
            <a:pPr eaLnBrk="1" hangingPunct="1">
              <a:spcBef>
                <a:spcPct val="0"/>
              </a:spcBef>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p:txBody>
      </p:sp>
      <p:sp>
        <p:nvSpPr>
          <p:cNvPr id="40" name="Text Box 1030"/>
          <p:cNvSpPr txBox="1">
            <a:spLocks noChangeArrowheads="1"/>
          </p:cNvSpPr>
          <p:nvPr/>
        </p:nvSpPr>
        <p:spPr bwMode="auto">
          <a:xfrm>
            <a:off x="179512" y="1372171"/>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sp>
        <p:nvSpPr>
          <p:cNvPr id="42" name="テキスト ボックス 20"/>
          <p:cNvSpPr txBox="1">
            <a:spLocks noChangeArrowheads="1"/>
          </p:cNvSpPr>
          <p:nvPr/>
        </p:nvSpPr>
        <p:spPr bwMode="auto">
          <a:xfrm>
            <a:off x="323850" y="737164"/>
            <a:ext cx="8424863" cy="4619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000000"/>
                </a:solidFill>
                <a:latin typeface="+mn-lt"/>
              </a:rPr>
              <a:t>粒子フルエンスの分布を粒子毎に分けてタリーしてみましょう。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a:xfrm>
            <a:off x="228600" y="228600"/>
            <a:ext cx="8686800" cy="1143000"/>
          </a:xfrm>
        </p:spPr>
        <p:txBody>
          <a:bodyPr/>
          <a:lstStyle/>
          <a:p>
            <a:pPr eaLnBrk="1" hangingPunct="1"/>
            <a:r>
              <a:rPr lang="en-US" altLang="ja-JP" sz="4800">
                <a:latin typeface="Century Gothic" panose="020B0502020202020204" pitchFamily="34" charset="0"/>
              </a:rPr>
              <a:t>Tally</a:t>
            </a:r>
            <a:r>
              <a:rPr lang="ja-JP" altLang="en-US" sz="4800">
                <a:latin typeface="Century Gothic" panose="020B0502020202020204" pitchFamily="34" charset="0"/>
              </a:rPr>
              <a:t>の使い方</a:t>
            </a:r>
          </a:p>
        </p:txBody>
      </p:sp>
      <p:sp>
        <p:nvSpPr>
          <p:cNvPr id="76809"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12" name="AutoShape 2"/>
          <p:cNvSpPr>
            <a:spLocks noChangeArrowheads="1"/>
          </p:cNvSpPr>
          <p:nvPr/>
        </p:nvSpPr>
        <p:spPr bwMode="auto">
          <a:xfrm>
            <a:off x="647700" y="1411685"/>
            <a:ext cx="7848600" cy="86518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buFontTx/>
              <a:buNone/>
              <a:defRPr/>
            </a:pPr>
            <a:r>
              <a:rPr lang="ja-JP" altLang="en-US" sz="2400" dirty="0">
                <a:latin typeface="Century" pitchFamily="18" charset="0"/>
              </a:rPr>
              <a:t>どの</a:t>
            </a:r>
            <a:r>
              <a:rPr lang="ja-JP" altLang="en-US" sz="2400" dirty="0">
                <a:solidFill>
                  <a:schemeClr val="accent6"/>
                </a:solidFill>
                <a:latin typeface="Century" pitchFamily="18" charset="0"/>
              </a:rPr>
              <a:t>空間（面）</a:t>
            </a:r>
            <a:r>
              <a:rPr lang="ja-JP" altLang="en-US" sz="2400" dirty="0">
                <a:latin typeface="Century" pitchFamily="18" charset="0"/>
              </a:rPr>
              <a:t>における、どの</a:t>
            </a:r>
            <a:r>
              <a:rPr lang="ja-JP" altLang="en-US" sz="2400" dirty="0">
                <a:solidFill>
                  <a:schemeClr val="accent6"/>
                </a:solidFill>
                <a:latin typeface="Century" pitchFamily="18" charset="0"/>
              </a:rPr>
              <a:t>粒子</a:t>
            </a:r>
            <a:r>
              <a:rPr lang="ja-JP" altLang="en-US" sz="2400" dirty="0">
                <a:latin typeface="Century" pitchFamily="18" charset="0"/>
              </a:rPr>
              <a:t>の、どういった</a:t>
            </a:r>
            <a:r>
              <a:rPr lang="ja-JP" altLang="en-US" sz="2400" dirty="0">
                <a:solidFill>
                  <a:schemeClr val="accent6"/>
                </a:solidFill>
                <a:latin typeface="Century" pitchFamily="18" charset="0"/>
              </a:rPr>
              <a:t>物理量</a:t>
            </a:r>
            <a:r>
              <a:rPr lang="ja-JP" altLang="en-US" sz="2400" dirty="0">
                <a:latin typeface="Century" pitchFamily="18" charset="0"/>
              </a:rPr>
              <a:t>を、どういう</a:t>
            </a:r>
            <a:r>
              <a:rPr lang="ja-JP" altLang="en-US" sz="2400" dirty="0">
                <a:solidFill>
                  <a:srgbClr val="FF0000"/>
                </a:solidFill>
                <a:latin typeface="Century" pitchFamily="18" charset="0"/>
              </a:rPr>
              <a:t>形式</a:t>
            </a:r>
            <a:r>
              <a:rPr lang="ja-JP" altLang="en-US" sz="2400" dirty="0">
                <a:latin typeface="Century" pitchFamily="18" charset="0"/>
              </a:rPr>
              <a:t>で、見たいかを指定する。</a:t>
            </a:r>
            <a:endParaRPr lang="en-US" altLang="ja-JP" sz="1800" dirty="0">
              <a:latin typeface="Century" pitchFamily="18" charset="0"/>
            </a:endParaRPr>
          </a:p>
        </p:txBody>
      </p:sp>
      <p:sp>
        <p:nvSpPr>
          <p:cNvPr id="13" name="Rectangle 8"/>
          <p:cNvSpPr txBox="1">
            <a:spLocks noChangeArrowheads="1"/>
          </p:cNvSpPr>
          <p:nvPr/>
        </p:nvSpPr>
        <p:spPr bwMode="auto">
          <a:xfrm>
            <a:off x="744538" y="2565400"/>
            <a:ext cx="789305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 typeface="Wingdings" pitchFamily="2" charset="2"/>
              <a:buChar char="l"/>
              <a:defRPr/>
            </a:pPr>
            <a:r>
              <a:rPr lang="ja-JP" altLang="en-US" sz="2400" dirty="0"/>
              <a:t>空間（面）：形状メッシュ</a:t>
            </a:r>
            <a:r>
              <a:rPr lang="en-US" altLang="ja-JP" sz="2400" dirty="0"/>
              <a:t>(mesh =)</a:t>
            </a:r>
            <a:r>
              <a:rPr lang="ja-JP" altLang="en-US" sz="2400" dirty="0"/>
              <a:t>を用いて定義する。</a:t>
            </a:r>
            <a:endParaRPr lang="en-US" altLang="ja-JP" sz="2400" dirty="0"/>
          </a:p>
          <a:p>
            <a:pPr eaLnBrk="1" hangingPunct="1">
              <a:buFont typeface="Wingdings" pitchFamily="2" charset="2"/>
              <a:buChar char="l"/>
              <a:defRPr/>
            </a:pPr>
            <a:r>
              <a:rPr lang="ja-JP" altLang="en-US" sz="2400" dirty="0"/>
              <a:t>粒子：粒子名</a:t>
            </a:r>
            <a:r>
              <a:rPr lang="en-US" altLang="ja-JP" sz="2400" dirty="0"/>
              <a:t>(part =)</a:t>
            </a:r>
            <a:r>
              <a:rPr lang="ja-JP" altLang="en-US" sz="2400" dirty="0"/>
              <a:t>を指定する。</a:t>
            </a:r>
            <a:endParaRPr lang="en-US" altLang="ja-JP" sz="2400" dirty="0"/>
          </a:p>
          <a:p>
            <a:pPr eaLnBrk="1" hangingPunct="1">
              <a:buFont typeface="Wingdings" pitchFamily="2" charset="2"/>
              <a:buChar char="l"/>
              <a:defRPr/>
            </a:pPr>
            <a:r>
              <a:rPr lang="ja-JP" altLang="en-US" sz="2400" dirty="0"/>
              <a:t>物理量：単位</a:t>
            </a:r>
            <a:r>
              <a:rPr lang="en-US" altLang="ja-JP" sz="2400" dirty="0"/>
              <a:t>(unit =)</a:t>
            </a:r>
            <a:r>
              <a:rPr lang="ja-JP" altLang="en-US" sz="2400" dirty="0"/>
              <a:t>を選ぶ。</a:t>
            </a:r>
            <a:endParaRPr lang="en-US" altLang="ja-JP" sz="2400" dirty="0"/>
          </a:p>
          <a:p>
            <a:pPr eaLnBrk="1" hangingPunct="1">
              <a:buFont typeface="Wingdings" pitchFamily="2" charset="2"/>
              <a:buChar char="l"/>
              <a:defRPr/>
            </a:pPr>
            <a:r>
              <a:rPr lang="ja-JP" altLang="en-US" sz="2400" dirty="0">
                <a:solidFill>
                  <a:srgbClr val="FF0000"/>
                </a:solidFill>
              </a:rPr>
              <a:t>形式：出力データの横軸</a:t>
            </a:r>
            <a:r>
              <a:rPr lang="en-US" altLang="ja-JP" sz="2400" dirty="0">
                <a:solidFill>
                  <a:srgbClr val="FF0000"/>
                </a:solidFill>
              </a:rPr>
              <a:t>(axis =)</a:t>
            </a:r>
            <a:r>
              <a:rPr lang="ja-JP" altLang="en-US" sz="2400" dirty="0">
                <a:solidFill>
                  <a:srgbClr val="FF0000"/>
                </a:solidFill>
              </a:rPr>
              <a:t>を決める。</a:t>
            </a:r>
            <a:endParaRPr lang="en-US" altLang="ja-JP" sz="2400" dirty="0">
              <a:solidFill>
                <a:srgbClr val="FF0000"/>
              </a:solidFill>
            </a:endParaRPr>
          </a:p>
          <a:p>
            <a:pPr marL="0" indent="0" eaLnBrk="1" hangingPunct="1">
              <a:buFontTx/>
              <a:buNone/>
              <a:defRPr/>
            </a:pPr>
            <a:r>
              <a:rPr lang="ja-JP" altLang="en-US" sz="2400" dirty="0">
                <a:solidFill>
                  <a:srgbClr val="FF0000"/>
                </a:solidFill>
              </a:rPr>
              <a:t>　　（空間の</a:t>
            </a:r>
            <a:r>
              <a:rPr lang="en-US" altLang="ja-JP" sz="2400" i="1" dirty="0">
                <a:solidFill>
                  <a:srgbClr val="FF0000"/>
                </a:solidFill>
              </a:rPr>
              <a:t>X,Y,Z </a:t>
            </a:r>
            <a:r>
              <a:rPr lang="ja-JP" altLang="en-US" sz="2400" dirty="0">
                <a:solidFill>
                  <a:srgbClr val="FF0000"/>
                </a:solidFill>
              </a:rPr>
              <a:t>座標</a:t>
            </a:r>
            <a:r>
              <a:rPr lang="en-US" altLang="ja-JP" sz="2400" dirty="0">
                <a:solidFill>
                  <a:srgbClr val="FF0000"/>
                </a:solidFill>
              </a:rPr>
              <a:t>(</a:t>
            </a:r>
            <a:r>
              <a:rPr lang="en-US" altLang="ja-JP" sz="2400" dirty="0" err="1">
                <a:solidFill>
                  <a:srgbClr val="FF0000"/>
                </a:solidFill>
              </a:rPr>
              <a:t>x,y,z</a:t>
            </a:r>
            <a:r>
              <a:rPr lang="en-US" altLang="ja-JP" sz="2400" dirty="0">
                <a:solidFill>
                  <a:srgbClr val="FF0000"/>
                </a:solidFill>
              </a:rPr>
              <a:t>)</a:t>
            </a:r>
            <a:r>
              <a:rPr lang="ja-JP" altLang="en-US" sz="2400" dirty="0" err="1">
                <a:solidFill>
                  <a:srgbClr val="FF0000"/>
                </a:solidFill>
              </a:rPr>
              <a:t>、</a:t>
            </a:r>
            <a:r>
              <a:rPr lang="ja-JP" altLang="en-US" sz="2400" dirty="0">
                <a:solidFill>
                  <a:srgbClr val="FF0000"/>
                </a:solidFill>
              </a:rPr>
              <a:t>エネルギー</a:t>
            </a:r>
            <a:r>
              <a:rPr lang="en-US" altLang="ja-JP" sz="2400" dirty="0">
                <a:solidFill>
                  <a:srgbClr val="FF0000"/>
                </a:solidFill>
              </a:rPr>
              <a:t>(</a:t>
            </a:r>
            <a:r>
              <a:rPr lang="en-US" altLang="ja-JP" sz="2400" dirty="0" err="1">
                <a:solidFill>
                  <a:srgbClr val="FF0000"/>
                </a:solidFill>
              </a:rPr>
              <a:t>eng</a:t>
            </a:r>
            <a:r>
              <a:rPr lang="en-US" altLang="ja-JP" sz="2400" dirty="0">
                <a:solidFill>
                  <a:srgbClr val="FF0000"/>
                </a:solidFill>
              </a:rPr>
              <a:t>)</a:t>
            </a:r>
            <a:r>
              <a:rPr lang="ja-JP" altLang="en-US" sz="2400" dirty="0" err="1">
                <a:solidFill>
                  <a:srgbClr val="FF0000"/>
                </a:solidFill>
              </a:rPr>
              <a:t>、</a:t>
            </a:r>
            <a:r>
              <a:rPr lang="ja-JP" altLang="en-US" sz="2400" dirty="0">
                <a:solidFill>
                  <a:srgbClr val="FF0000"/>
                </a:solidFill>
              </a:rPr>
              <a:t>時間</a:t>
            </a:r>
            <a:r>
              <a:rPr lang="en-US" altLang="ja-JP" sz="2400" dirty="0">
                <a:solidFill>
                  <a:srgbClr val="FF0000"/>
                </a:solidFill>
              </a:rPr>
              <a:t>(t)</a:t>
            </a:r>
            <a:r>
              <a:rPr lang="ja-JP" altLang="en-US" sz="2400" dirty="0">
                <a:solidFill>
                  <a:srgbClr val="FF0000"/>
                </a:solidFill>
              </a:rPr>
              <a:t>に</a:t>
            </a:r>
            <a:endParaRPr lang="en-US" altLang="ja-JP" sz="2400" dirty="0">
              <a:solidFill>
                <a:srgbClr val="FF0000"/>
              </a:solidFill>
            </a:endParaRPr>
          </a:p>
          <a:p>
            <a:pPr marL="0" indent="0" eaLnBrk="1" hangingPunct="1">
              <a:buFontTx/>
              <a:buNone/>
              <a:defRPr/>
            </a:pPr>
            <a:r>
              <a:rPr lang="ja-JP" altLang="en-US" sz="2400" dirty="0">
                <a:solidFill>
                  <a:srgbClr val="FF0000"/>
                </a:solidFill>
              </a:rPr>
              <a:t>　　　応じたメッシュ定義文が必要）</a:t>
            </a:r>
            <a:endParaRPr lang="en-US" altLang="ja-JP" sz="24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ChangeArrowheads="1"/>
          </p:cNvSpPr>
          <p:nvPr>
            <p:ph type="title" idx="4294967295"/>
          </p:nvPr>
        </p:nvSpPr>
        <p:spPr>
          <a:xfrm>
            <a:off x="0" y="-242888"/>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7</a:t>
            </a:r>
            <a:endParaRPr lang="ja-JP" altLang="en-US" sz="4800">
              <a:latin typeface="Century Gothic" panose="020B0502020202020204" pitchFamily="34" charset="0"/>
            </a:endParaRPr>
          </a:p>
        </p:txBody>
      </p:sp>
      <p:sp>
        <p:nvSpPr>
          <p:cNvPr id="77832" name="テキスト ボックス 20"/>
          <p:cNvSpPr txBox="1">
            <a:spLocks noChangeArrowheads="1"/>
          </p:cNvSpPr>
          <p:nvPr/>
        </p:nvSpPr>
        <p:spPr bwMode="auto">
          <a:xfrm>
            <a:off x="252822" y="737164"/>
            <a:ext cx="863835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Century Gothic" panose="020B0502020202020204" pitchFamily="34" charset="0"/>
              </a:rPr>
              <a:t>エネルギーの関数として粒子フルエンスの分布をタリーしましょう。</a:t>
            </a:r>
          </a:p>
        </p:txBody>
      </p:sp>
      <p:sp>
        <p:nvSpPr>
          <p:cNvPr id="76809" name="テキスト ボックス 16"/>
          <p:cNvSpPr txBox="1">
            <a:spLocks noChangeArrowheads="1"/>
          </p:cNvSpPr>
          <p:nvPr/>
        </p:nvSpPr>
        <p:spPr bwMode="auto">
          <a:xfrm>
            <a:off x="3563888" y="1412776"/>
            <a:ext cx="527950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solidFill>
                  <a:srgbClr val="000000"/>
                </a:solidFill>
                <a:latin typeface="+mn-lt"/>
              </a:rPr>
              <a:t>2</a:t>
            </a:r>
            <a:r>
              <a:rPr lang="ja-JP" altLang="en-US" sz="2400" dirty="0">
                <a:solidFill>
                  <a:srgbClr val="000000"/>
                </a:solidFill>
                <a:latin typeface="+mn-lt"/>
              </a:rPr>
              <a:t>つ目の</a:t>
            </a:r>
            <a:r>
              <a:rPr lang="en-US" altLang="ja-JP" sz="2400" dirty="0">
                <a:solidFill>
                  <a:srgbClr val="000000"/>
                </a:solidFill>
                <a:latin typeface="+mn-lt"/>
              </a:rPr>
              <a:t>[T-Track]</a:t>
            </a:r>
            <a:r>
              <a:rPr lang="ja-JP" altLang="en-US" sz="2400" dirty="0">
                <a:solidFill>
                  <a:srgbClr val="000000"/>
                </a:solidFill>
                <a:latin typeface="+mn-lt"/>
              </a:rPr>
              <a:t>セクションの</a:t>
            </a:r>
            <a:r>
              <a:rPr lang="en-US" altLang="ja-JP" sz="2400" dirty="0">
                <a:solidFill>
                  <a:srgbClr val="000000"/>
                </a:solidFill>
                <a:latin typeface="+mn-lt"/>
              </a:rPr>
              <a:t>axis</a:t>
            </a:r>
            <a:r>
              <a:rPr lang="ja-JP" altLang="en-US" sz="2400" dirty="0">
                <a:solidFill>
                  <a:srgbClr val="000000"/>
                </a:solidFill>
                <a:latin typeface="+mn-lt"/>
              </a:rPr>
              <a:t>を</a:t>
            </a:r>
            <a:r>
              <a:rPr lang="en-US" altLang="ja-JP" sz="2400" dirty="0" err="1">
                <a:solidFill>
                  <a:srgbClr val="000000"/>
                </a:solidFill>
                <a:latin typeface="+mn-lt"/>
              </a:rPr>
              <a:t>xz</a:t>
            </a:r>
            <a:r>
              <a:rPr lang="ja-JP" altLang="en-US" sz="2400" dirty="0">
                <a:solidFill>
                  <a:srgbClr val="000000"/>
                </a:solidFill>
                <a:latin typeface="+mn-lt"/>
              </a:rPr>
              <a:t>から</a:t>
            </a:r>
            <a:r>
              <a:rPr lang="en-US" altLang="ja-JP" sz="2400" dirty="0" err="1">
                <a:solidFill>
                  <a:srgbClr val="000000"/>
                </a:solidFill>
                <a:latin typeface="+mn-lt"/>
              </a:rPr>
              <a:t>eng</a:t>
            </a:r>
            <a:r>
              <a:rPr lang="ja-JP" altLang="en-US" sz="2400" dirty="0">
                <a:solidFill>
                  <a:srgbClr val="000000"/>
                </a:solidFill>
                <a:latin typeface="+mn-lt"/>
              </a:rPr>
              <a:t>に変更する。</a:t>
            </a:r>
            <a:endParaRPr lang="en-US" altLang="ja-JP" sz="2400" dirty="0">
              <a:solidFill>
                <a:srgbClr val="000000"/>
              </a:solidFill>
              <a:latin typeface="+mn-lt"/>
            </a:endParaRPr>
          </a:p>
          <a:p>
            <a:pPr marL="0" indent="0" eaLnBrk="1" hangingPunct="1">
              <a:spcBef>
                <a:spcPct val="0"/>
              </a:spcBef>
              <a:buNone/>
              <a:defRPr/>
            </a:pPr>
            <a:endParaRPr lang="en-US" altLang="ja-JP" sz="800" dirty="0">
              <a:solidFill>
                <a:srgbClr val="000000"/>
              </a:solidFill>
              <a:latin typeface="+mn-lt"/>
            </a:endParaRPr>
          </a:p>
          <a:p>
            <a:pPr eaLnBrk="1" hangingPunct="1">
              <a:spcBef>
                <a:spcPct val="0"/>
              </a:spcBef>
              <a:defRPr/>
            </a:pPr>
            <a:r>
              <a:rPr lang="ja-JP" altLang="en-US" sz="2400" dirty="0">
                <a:solidFill>
                  <a:srgbClr val="000000"/>
                </a:solidFill>
                <a:latin typeface="+mn-lt"/>
              </a:rPr>
              <a:t>出力結果のページ数を減らすために、</a:t>
            </a:r>
            <a:r>
              <a:rPr lang="en-US" altLang="ja-JP" sz="2400" dirty="0" err="1">
                <a:solidFill>
                  <a:srgbClr val="000000"/>
                </a:solidFill>
                <a:latin typeface="+mn-lt"/>
              </a:rPr>
              <a:t>nx</a:t>
            </a:r>
            <a:r>
              <a:rPr lang="ja-JP" altLang="en-US" sz="2400" dirty="0">
                <a:solidFill>
                  <a:srgbClr val="000000"/>
                </a:solidFill>
                <a:latin typeface="+mn-lt"/>
              </a:rPr>
              <a:t>と</a:t>
            </a:r>
            <a:r>
              <a:rPr lang="en-US" altLang="ja-JP" sz="2400" dirty="0" err="1">
                <a:solidFill>
                  <a:srgbClr val="000000"/>
                </a:solidFill>
                <a:latin typeface="+mn-lt"/>
              </a:rPr>
              <a:t>nz</a:t>
            </a:r>
            <a:r>
              <a:rPr lang="ja-JP" altLang="en-US" sz="2400" dirty="0">
                <a:solidFill>
                  <a:srgbClr val="000000"/>
                </a:solidFill>
                <a:latin typeface="+mn-lt"/>
              </a:rPr>
              <a:t>は</a:t>
            </a:r>
            <a:r>
              <a:rPr lang="en-US" altLang="ja-JP" sz="2400" dirty="0">
                <a:solidFill>
                  <a:srgbClr val="000000"/>
                </a:solidFill>
                <a:latin typeface="+mn-lt"/>
              </a:rPr>
              <a:t>1</a:t>
            </a:r>
            <a:r>
              <a:rPr lang="ja-JP" altLang="en-US" sz="2400" dirty="0">
                <a:solidFill>
                  <a:srgbClr val="000000"/>
                </a:solidFill>
                <a:latin typeface="+mn-lt"/>
              </a:rPr>
              <a:t>に変更する。</a:t>
            </a:r>
            <a:endParaRPr lang="en-US" altLang="ja-JP" sz="2400" dirty="0">
              <a:solidFill>
                <a:srgbClr val="000000"/>
              </a:solidFill>
              <a:latin typeface="+mn-lt"/>
            </a:endParaRPr>
          </a:p>
          <a:p>
            <a:pPr marL="0" indent="0" eaLnBrk="1" hangingPunct="1">
              <a:spcBef>
                <a:spcPct val="0"/>
              </a:spcBef>
              <a:buNone/>
              <a:defRPr/>
            </a:pPr>
            <a:endParaRPr lang="en-US" altLang="ja-JP" sz="800" dirty="0">
              <a:solidFill>
                <a:srgbClr val="000000"/>
              </a:solidFill>
              <a:latin typeface="+mn-lt"/>
            </a:endParaRPr>
          </a:p>
          <a:p>
            <a:pPr eaLnBrk="1" hangingPunct="1">
              <a:spcBef>
                <a:spcPct val="0"/>
              </a:spcBef>
              <a:defRPr/>
            </a:pPr>
            <a:r>
              <a:rPr lang="en-US" altLang="ja-JP" sz="2400" dirty="0">
                <a:solidFill>
                  <a:srgbClr val="000000"/>
                </a:solidFill>
                <a:latin typeface="+mn-lt"/>
              </a:rPr>
              <a:t>“e-type = 2”</a:t>
            </a:r>
            <a:r>
              <a:rPr lang="ja-JP" altLang="en-US" sz="2400" dirty="0">
                <a:solidFill>
                  <a:srgbClr val="000000"/>
                </a:solidFill>
                <a:latin typeface="+mn-lt"/>
              </a:rPr>
              <a:t>とし、</a:t>
            </a:r>
            <a:r>
              <a:rPr lang="en-US" altLang="ja-JP" sz="2400" dirty="0">
                <a:solidFill>
                  <a:srgbClr val="000000"/>
                </a:solidFill>
                <a:latin typeface="+mn-lt"/>
              </a:rPr>
              <a:t>0</a:t>
            </a:r>
            <a:r>
              <a:rPr lang="ja-JP" altLang="en-US" sz="2400" dirty="0">
                <a:solidFill>
                  <a:srgbClr val="000000"/>
                </a:solidFill>
                <a:latin typeface="+mn-lt"/>
              </a:rPr>
              <a:t>～</a:t>
            </a:r>
            <a:r>
              <a:rPr lang="en-US" altLang="ja-JP" sz="2400" dirty="0">
                <a:solidFill>
                  <a:srgbClr val="000000"/>
                </a:solidFill>
                <a:latin typeface="+mn-lt"/>
              </a:rPr>
              <a:t>5000MeV</a:t>
            </a:r>
            <a:r>
              <a:rPr lang="ja-JP" altLang="en-US" sz="2400" dirty="0" err="1">
                <a:solidFill>
                  <a:srgbClr val="000000"/>
                </a:solidFill>
                <a:latin typeface="+mn-lt"/>
              </a:rPr>
              <a:t>までを</a:t>
            </a:r>
            <a:r>
              <a:rPr lang="en-US" altLang="ja-JP" sz="2400" dirty="0">
                <a:solidFill>
                  <a:srgbClr val="000000"/>
                </a:solidFill>
                <a:latin typeface="+mn-lt"/>
              </a:rPr>
              <a:t>100</a:t>
            </a:r>
            <a:r>
              <a:rPr lang="ja-JP" altLang="en-US" sz="2400" dirty="0">
                <a:solidFill>
                  <a:srgbClr val="000000"/>
                </a:solidFill>
                <a:latin typeface="+mn-lt"/>
              </a:rPr>
              <a:t>等分するようにパラメータを定義する。</a:t>
            </a:r>
            <a:endParaRPr lang="en-US" altLang="ja-JP" sz="2400" dirty="0">
              <a:solidFill>
                <a:srgbClr val="000000"/>
              </a:solidFill>
              <a:latin typeface="+mn-lt"/>
            </a:endParaRPr>
          </a:p>
          <a:p>
            <a:pPr marL="0" indent="0" eaLnBrk="1" hangingPunct="1">
              <a:spcBef>
                <a:spcPct val="0"/>
              </a:spcBef>
              <a:buNone/>
              <a:defRPr/>
            </a:pPr>
            <a:r>
              <a:rPr lang="ja-JP" altLang="en-US" sz="2400" dirty="0">
                <a:solidFill>
                  <a:srgbClr val="000000"/>
                </a:solidFill>
                <a:latin typeface="+mn-lt"/>
              </a:rPr>
              <a:t>　　（</a:t>
            </a:r>
            <a:r>
              <a:rPr lang="en-US" altLang="ja-JP" sz="2400" dirty="0">
                <a:solidFill>
                  <a:srgbClr val="000000"/>
                </a:solidFill>
                <a:latin typeface="+mn-lt"/>
              </a:rPr>
              <a:t>ne, </a:t>
            </a:r>
            <a:r>
              <a:rPr lang="en-US" altLang="ja-JP" sz="2400" dirty="0" err="1">
                <a:solidFill>
                  <a:srgbClr val="000000"/>
                </a:solidFill>
                <a:latin typeface="+mn-lt"/>
              </a:rPr>
              <a:t>emin</a:t>
            </a:r>
            <a:r>
              <a:rPr lang="en-US" altLang="ja-JP" sz="2400" dirty="0">
                <a:solidFill>
                  <a:srgbClr val="000000"/>
                </a:solidFill>
                <a:latin typeface="+mn-lt"/>
              </a:rPr>
              <a:t>, </a:t>
            </a:r>
            <a:r>
              <a:rPr lang="en-US" altLang="ja-JP" sz="2400" dirty="0" err="1">
                <a:solidFill>
                  <a:srgbClr val="000000"/>
                </a:solidFill>
                <a:latin typeface="+mn-lt"/>
              </a:rPr>
              <a:t>emax</a:t>
            </a:r>
            <a:r>
              <a:rPr lang="ja-JP" altLang="en-US" sz="2400" dirty="0">
                <a:solidFill>
                  <a:srgbClr val="000000"/>
                </a:solidFill>
                <a:latin typeface="+mn-lt"/>
              </a:rPr>
              <a:t>をそれぞれ定義、</a:t>
            </a:r>
            <a:endParaRPr lang="en-US" altLang="ja-JP" sz="2400" dirty="0">
              <a:solidFill>
                <a:srgbClr val="000000"/>
              </a:solidFill>
              <a:latin typeface="+mn-lt"/>
            </a:endParaRPr>
          </a:p>
          <a:p>
            <a:pPr marL="0" indent="0" eaLnBrk="1" hangingPunct="1">
              <a:spcBef>
                <a:spcPct val="0"/>
              </a:spcBef>
              <a:buNone/>
              <a:defRPr/>
            </a:pPr>
            <a:r>
              <a:rPr lang="ja-JP" altLang="en-US" sz="2400" dirty="0">
                <a:solidFill>
                  <a:srgbClr val="000000"/>
                </a:solidFill>
                <a:latin typeface="+mn-lt"/>
              </a:rPr>
              <a:t>　　</a:t>
            </a:r>
            <a:r>
              <a:rPr lang="en-US" altLang="ja-JP" sz="2400" dirty="0">
                <a:solidFill>
                  <a:srgbClr val="000000"/>
                </a:solidFill>
                <a:latin typeface="+mn-lt"/>
              </a:rPr>
              <a:t>29</a:t>
            </a:r>
            <a:r>
              <a:rPr lang="ja-JP" altLang="en-US" sz="2400" dirty="0">
                <a:solidFill>
                  <a:srgbClr val="000000"/>
                </a:solidFill>
                <a:latin typeface="+mn-lt"/>
              </a:rPr>
              <a:t>ページの「メッシュの定義」を参考）</a:t>
            </a:r>
            <a:endParaRPr lang="en-US" altLang="ja-JP" sz="2400" dirty="0">
              <a:solidFill>
                <a:srgbClr val="000000"/>
              </a:solidFill>
              <a:latin typeface="+mn-lt"/>
            </a:endParaRPr>
          </a:p>
          <a:p>
            <a:pPr marL="0" indent="0" eaLnBrk="1" hangingPunct="1">
              <a:spcBef>
                <a:spcPct val="0"/>
              </a:spcBef>
              <a:buNone/>
              <a:defRPr/>
            </a:pPr>
            <a:endParaRPr lang="en-US" altLang="ja-JP" sz="800" dirty="0">
              <a:solidFill>
                <a:srgbClr val="000000"/>
              </a:solidFill>
              <a:latin typeface="+mn-lt"/>
            </a:endParaRPr>
          </a:p>
          <a:p>
            <a:pPr eaLnBrk="1" hangingPunct="1">
              <a:spcBef>
                <a:spcPct val="0"/>
              </a:spcBef>
              <a:defRPr/>
            </a:pPr>
            <a:r>
              <a:rPr lang="ja-JP" altLang="en-US" sz="2400" dirty="0">
                <a:solidFill>
                  <a:srgbClr val="000000"/>
                </a:solidFill>
                <a:latin typeface="+mn-lt"/>
              </a:rPr>
              <a:t>出力ファイル名を</a:t>
            </a:r>
            <a:r>
              <a:rPr lang="en-US" altLang="ja-JP" sz="2400" dirty="0">
                <a:solidFill>
                  <a:srgbClr val="000000"/>
                </a:solidFill>
                <a:latin typeface="+mn-lt"/>
              </a:rPr>
              <a:t>“</a:t>
            </a:r>
            <a:r>
              <a:rPr lang="en-US" altLang="ja-JP" sz="2400" dirty="0" err="1">
                <a:solidFill>
                  <a:srgbClr val="000000"/>
                </a:solidFill>
                <a:latin typeface="+mn-lt"/>
              </a:rPr>
              <a:t>track_eng.out</a:t>
            </a:r>
            <a:r>
              <a:rPr lang="en-US" altLang="ja-JP" sz="2400" dirty="0">
                <a:solidFill>
                  <a:srgbClr val="000000"/>
                </a:solidFill>
                <a:latin typeface="+mn-lt"/>
              </a:rPr>
              <a:t>”</a:t>
            </a:r>
            <a:r>
              <a:rPr lang="ja-JP" altLang="en-US" sz="2400" dirty="0">
                <a:solidFill>
                  <a:srgbClr val="000000"/>
                </a:solidFill>
                <a:latin typeface="+mn-lt"/>
              </a:rPr>
              <a:t>に変更する。</a:t>
            </a:r>
            <a:endParaRPr lang="en-US" altLang="ja-JP" sz="2400" dirty="0">
              <a:solidFill>
                <a:srgbClr val="000000"/>
              </a:solidFill>
              <a:latin typeface="+mn-lt"/>
            </a:endParaRPr>
          </a:p>
        </p:txBody>
      </p:sp>
      <p:sp>
        <p:nvSpPr>
          <p:cNvPr id="77834"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16" name="Text Box 1031"/>
          <p:cNvSpPr txBox="1">
            <a:spLocks noChangeArrowheads="1"/>
          </p:cNvSpPr>
          <p:nvPr/>
        </p:nvSpPr>
        <p:spPr bwMode="auto">
          <a:xfrm>
            <a:off x="1504230" y="1412776"/>
            <a:ext cx="1980000" cy="331236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T - T r a c k ]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x-type = 2</a:t>
            </a:r>
          </a:p>
          <a:p>
            <a:pPr eaLnBrk="1" hangingPunct="1">
              <a:spcBef>
                <a:spcPct val="0"/>
              </a:spcBef>
              <a:buFontTx/>
              <a:buNone/>
            </a:pPr>
            <a:r>
              <a:rPr lang="pt-BR" altLang="ja-JP" sz="1400" dirty="0">
                <a:latin typeface="Tahoma" panose="020B0604030504040204" pitchFamily="34" charset="0"/>
              </a:rPr>
              <a:t>    nx = 100</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z-type = 2</a:t>
            </a:r>
          </a:p>
          <a:p>
            <a:pPr eaLnBrk="1" hangingPunct="1">
              <a:spcBef>
                <a:spcPct val="0"/>
              </a:spcBef>
              <a:buFontTx/>
              <a:buNone/>
            </a:pPr>
            <a:r>
              <a:rPr lang="pt-BR" altLang="ja-JP" sz="1400" dirty="0">
                <a:latin typeface="Tahoma" panose="020B0604030504040204" pitchFamily="34" charset="0"/>
              </a:rPr>
              <a:t>    nz = 200</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en-US" altLang="ja-JP" sz="1400" dirty="0">
                <a:latin typeface="Tahoma" panose="020B0604030504040204" pitchFamily="34" charset="0"/>
              </a:rPr>
              <a:t>e-type = 1</a:t>
            </a:r>
          </a:p>
          <a:p>
            <a:pPr eaLnBrk="1" hangingPunct="1">
              <a:spcBef>
                <a:spcPct val="0"/>
              </a:spcBef>
              <a:buFontTx/>
              <a:buNone/>
            </a:pPr>
            <a:r>
              <a:rPr lang="en-US" altLang="ja-JP" sz="1400" dirty="0">
                <a:latin typeface="Tahoma" panose="020B0604030504040204" pitchFamily="34" charset="0"/>
              </a:rPr>
              <a:t>  ne = 1</a:t>
            </a:r>
          </a:p>
          <a:p>
            <a:pPr eaLnBrk="1" hangingPunct="1">
              <a:spcBef>
                <a:spcPct val="0"/>
              </a:spcBef>
              <a:buFontTx/>
              <a:buNone/>
            </a:pPr>
            <a:r>
              <a:rPr lang="en-US" altLang="ja-JP" sz="1400" dirty="0">
                <a:latin typeface="Tahoma" panose="020B0604030504040204" pitchFamily="34" charset="0"/>
              </a:rPr>
              <a:t>  0.0  5000.0</a:t>
            </a:r>
          </a:p>
          <a:p>
            <a:pPr eaLnBrk="1" hangingPunct="1">
              <a:spcBef>
                <a:spcPct val="0"/>
              </a:spcBef>
              <a:buFontTx/>
              <a:buNone/>
            </a:pPr>
            <a:r>
              <a:rPr lang="pt-BR" altLang="ja-JP" sz="1400" dirty="0">
                <a:latin typeface="Tahoma" panose="020B0604030504040204" pitchFamily="34" charset="0"/>
              </a:rPr>
              <a:t>unit = 1</a:t>
            </a:r>
          </a:p>
          <a:p>
            <a:pPr eaLnBrk="1" hangingPunct="1">
              <a:spcBef>
                <a:spcPct val="0"/>
              </a:spcBef>
              <a:buFontTx/>
              <a:buNone/>
            </a:pPr>
            <a:r>
              <a:rPr lang="pt-BR" altLang="ja-JP" sz="1400" dirty="0">
                <a:latin typeface="Tahoma" panose="020B0604030504040204" pitchFamily="34" charset="0"/>
              </a:rPr>
              <a:t>axis = xz  </a:t>
            </a:r>
          </a:p>
          <a:p>
            <a:pPr eaLnBrk="1" hangingPunct="1">
              <a:spcBef>
                <a:spcPct val="0"/>
              </a:spcBef>
              <a:buFontTx/>
              <a:buNone/>
            </a:pPr>
            <a:r>
              <a:rPr lang="pt-BR" altLang="ja-JP" sz="1400" dirty="0">
                <a:latin typeface="Tahoma" panose="020B0604030504040204" pitchFamily="34" charset="0"/>
              </a:rPr>
              <a:t>file = track_xz.out</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p:txBody>
      </p:sp>
      <p:sp>
        <p:nvSpPr>
          <p:cNvPr id="17" name="Text Box 1030"/>
          <p:cNvSpPr txBox="1">
            <a:spLocks noChangeArrowheads="1"/>
          </p:cNvSpPr>
          <p:nvPr/>
        </p:nvSpPr>
        <p:spPr bwMode="auto">
          <a:xfrm>
            <a:off x="179512" y="1412776"/>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cxnSp>
        <p:nvCxnSpPr>
          <p:cNvPr id="18" name="直線コネクタ 17"/>
          <p:cNvCxnSpPr/>
          <p:nvPr/>
        </p:nvCxnSpPr>
        <p:spPr>
          <a:xfrm>
            <a:off x="1816734" y="2305447"/>
            <a:ext cx="7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043"/>
          <p:cNvSpPr>
            <a:spLocks noChangeArrowheads="1"/>
          </p:cNvSpPr>
          <p:nvPr/>
        </p:nvSpPr>
        <p:spPr bwMode="auto">
          <a:xfrm>
            <a:off x="1557188" y="3163386"/>
            <a:ext cx="1440000" cy="64470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800">
              <a:solidFill>
                <a:srgbClr val="000000"/>
              </a:solidFill>
              <a:latin typeface="Arial" panose="020B0604020202020204" pitchFamily="34" charset="0"/>
            </a:endParaRPr>
          </a:p>
        </p:txBody>
      </p:sp>
      <p:cxnSp>
        <p:nvCxnSpPr>
          <p:cNvPr id="20" name="直線コネクタ 19"/>
          <p:cNvCxnSpPr/>
          <p:nvPr/>
        </p:nvCxnSpPr>
        <p:spPr>
          <a:xfrm>
            <a:off x="1816734" y="2943994"/>
            <a:ext cx="7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600622" y="4221088"/>
            <a:ext cx="72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600622" y="4437112"/>
            <a:ext cx="144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769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5350" t="22396" r="16138" b="10250"/>
          <a:stretch/>
        </p:blipFill>
        <p:spPr>
          <a:xfrm>
            <a:off x="3895480" y="1809626"/>
            <a:ext cx="4842120" cy="3395066"/>
          </a:xfrm>
          <a:prstGeom prst="rect">
            <a:avLst/>
          </a:prstGeom>
        </p:spPr>
      </p:pic>
      <p:sp>
        <p:nvSpPr>
          <p:cNvPr id="78852" name="Rectangle 2"/>
          <p:cNvSpPr>
            <a:spLocks noGrp="1" noChangeArrowheads="1"/>
          </p:cNvSpPr>
          <p:nvPr>
            <p:ph type="title" idx="4294967295"/>
          </p:nvPr>
        </p:nvSpPr>
        <p:spPr>
          <a:xfrm>
            <a:off x="0" y="-242888"/>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7</a:t>
            </a:r>
            <a:r>
              <a:rPr lang="ja-JP" altLang="en-US" sz="4800">
                <a:latin typeface="Century Gothic" panose="020B0502020202020204" pitchFamily="34" charset="0"/>
              </a:rPr>
              <a:t>の答え合わせ</a:t>
            </a:r>
          </a:p>
        </p:txBody>
      </p:sp>
      <p:sp>
        <p:nvSpPr>
          <p:cNvPr id="78856"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78863" name="テキスト ボックス 16"/>
          <p:cNvSpPr txBox="1">
            <a:spLocks noChangeArrowheads="1"/>
          </p:cNvSpPr>
          <p:nvPr/>
        </p:nvSpPr>
        <p:spPr bwMode="auto">
          <a:xfrm>
            <a:off x="6516216" y="5076473"/>
            <a:ext cx="2422362" cy="584775"/>
          </a:xfrm>
          <a:prstGeom prst="rect">
            <a:avLst/>
          </a:prstGeom>
          <a:solidFill>
            <a:schemeClr val="bg1"/>
          </a:solidFill>
          <a:ln w="19050">
            <a:solidFill>
              <a:srgbClr val="00B05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dirty="0">
                <a:solidFill>
                  <a:srgbClr val="000000"/>
                </a:solidFill>
                <a:latin typeface="ＭＳ Ｐゴシック" panose="020B0600070205080204" pitchFamily="50" charset="-128"/>
                <a:cs typeface="Tahoma" panose="020B0604030504040204" pitchFamily="34" charset="0"/>
              </a:rPr>
              <a:t>炭素線源のエネルギーは</a:t>
            </a:r>
            <a:r>
              <a:rPr lang="en-US" altLang="ja-JP" sz="1600" dirty="0">
                <a:solidFill>
                  <a:srgbClr val="000000"/>
                </a:solidFill>
                <a:latin typeface="ＭＳ Ｐゴシック" panose="020B0600070205080204" pitchFamily="50" charset="-128"/>
                <a:cs typeface="Tahoma" panose="020B0604030504040204" pitchFamily="34" charset="0"/>
              </a:rPr>
              <a:t>250×12 = 3000 MeV</a:t>
            </a:r>
            <a:endParaRPr lang="ja-JP" altLang="en-US" sz="1600" dirty="0">
              <a:solidFill>
                <a:srgbClr val="000000"/>
              </a:solidFill>
              <a:latin typeface="ＭＳ Ｐゴシック" panose="020B0600070205080204" pitchFamily="50" charset="-128"/>
              <a:cs typeface="Tahoma" panose="020B0604030504040204" pitchFamily="34" charset="0"/>
            </a:endParaRPr>
          </a:p>
        </p:txBody>
      </p:sp>
      <p:cxnSp>
        <p:nvCxnSpPr>
          <p:cNvPr id="29" name="直線矢印コネクタ 28"/>
          <p:cNvCxnSpPr/>
          <p:nvPr/>
        </p:nvCxnSpPr>
        <p:spPr>
          <a:xfrm>
            <a:off x="6300192" y="3033762"/>
            <a:ext cx="648072" cy="2042711"/>
          </a:xfrm>
          <a:prstGeom prst="straightConnector1">
            <a:avLst/>
          </a:prstGeom>
          <a:ln w="1905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20"/>
          <p:cNvSpPr txBox="1">
            <a:spLocks noChangeArrowheads="1"/>
          </p:cNvSpPr>
          <p:nvPr/>
        </p:nvSpPr>
        <p:spPr bwMode="auto">
          <a:xfrm>
            <a:off x="252822" y="737164"/>
            <a:ext cx="863835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Century Gothic" panose="020B0502020202020204" pitchFamily="34" charset="0"/>
              </a:rPr>
              <a:t>エネルギーの関数として粒子フルエンスの分布をタリーしましょう。</a:t>
            </a:r>
          </a:p>
        </p:txBody>
      </p:sp>
      <p:sp>
        <p:nvSpPr>
          <p:cNvPr id="19" name="Text Box 1031"/>
          <p:cNvSpPr txBox="1">
            <a:spLocks noChangeArrowheads="1"/>
          </p:cNvSpPr>
          <p:nvPr/>
        </p:nvSpPr>
        <p:spPr bwMode="auto">
          <a:xfrm>
            <a:off x="1504230" y="1412775"/>
            <a:ext cx="1980000" cy="37037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T - T r a c k ]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x-type = 2</a:t>
            </a:r>
          </a:p>
          <a:p>
            <a:pPr eaLnBrk="1" hangingPunct="1">
              <a:spcBef>
                <a:spcPct val="0"/>
              </a:spcBef>
              <a:buFontTx/>
              <a:buNone/>
            </a:pPr>
            <a:r>
              <a:rPr lang="pt-BR" altLang="ja-JP" sz="1400" dirty="0">
                <a:latin typeface="Tahoma" panose="020B0604030504040204" pitchFamily="34" charset="0"/>
              </a:rPr>
              <a:t>    nx = </a:t>
            </a:r>
            <a:r>
              <a:rPr lang="pt-BR" altLang="ja-JP" sz="1400" dirty="0">
                <a:solidFill>
                  <a:srgbClr val="FF0000"/>
                </a:solidFill>
                <a:latin typeface="Tahoma" panose="020B0604030504040204" pitchFamily="34" charset="0"/>
              </a:rPr>
              <a:t>1</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z-type = 2</a:t>
            </a:r>
          </a:p>
          <a:p>
            <a:pPr eaLnBrk="1" hangingPunct="1">
              <a:spcBef>
                <a:spcPct val="0"/>
              </a:spcBef>
              <a:buFontTx/>
              <a:buNone/>
            </a:pPr>
            <a:r>
              <a:rPr lang="pt-BR" altLang="ja-JP" sz="1400" dirty="0">
                <a:latin typeface="Tahoma" panose="020B0604030504040204" pitchFamily="34" charset="0"/>
              </a:rPr>
              <a:t>    nz = </a:t>
            </a:r>
            <a:r>
              <a:rPr lang="pt-BR" altLang="ja-JP" sz="1400" dirty="0">
                <a:solidFill>
                  <a:srgbClr val="FF0000"/>
                </a:solidFill>
                <a:latin typeface="Tahoma" panose="020B0604030504040204" pitchFamily="34" charset="0"/>
              </a:rPr>
              <a:t>1</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en-US" altLang="ja-JP" sz="1400" dirty="0">
                <a:latin typeface="Tahoma" panose="020B0604030504040204" pitchFamily="34" charset="0"/>
              </a:rPr>
              <a:t>e-type = </a:t>
            </a:r>
            <a:r>
              <a:rPr lang="en-US" altLang="ja-JP" sz="1400" dirty="0">
                <a:solidFill>
                  <a:srgbClr val="FF0000"/>
                </a:solidFill>
                <a:latin typeface="Tahoma" panose="020B0604030504040204" pitchFamily="34" charset="0"/>
              </a:rPr>
              <a:t>2</a:t>
            </a:r>
          </a:p>
          <a:p>
            <a:pPr eaLnBrk="1" hangingPunct="1">
              <a:spcBef>
                <a:spcPct val="0"/>
              </a:spcBef>
              <a:buFontTx/>
              <a:buNone/>
            </a:pPr>
            <a:r>
              <a:rPr lang="en-US" altLang="ja-JP" sz="1400" dirty="0">
                <a:latin typeface="Tahoma" panose="020B0604030504040204" pitchFamily="34" charset="0"/>
              </a:rPr>
              <a:t>  ne = </a:t>
            </a:r>
            <a:r>
              <a:rPr lang="en-US" altLang="ja-JP" sz="1400" dirty="0">
                <a:solidFill>
                  <a:srgbClr val="FF0000"/>
                </a:solidFill>
                <a:latin typeface="Tahoma" panose="020B0604030504040204" pitchFamily="34" charset="0"/>
              </a:rPr>
              <a:t>100</a:t>
            </a:r>
          </a:p>
          <a:p>
            <a:pPr eaLnBrk="1" hangingPunct="1">
              <a:spcBef>
                <a:spcPct val="0"/>
              </a:spcBef>
              <a:buFontTx/>
              <a:buNone/>
            </a:pPr>
            <a:r>
              <a:rPr lang="en-US" altLang="ja-JP" sz="1400" dirty="0">
                <a:solidFill>
                  <a:srgbClr val="FF0000"/>
                </a:solidFill>
                <a:latin typeface="Tahoma" panose="020B0604030504040204" pitchFamily="34" charset="0"/>
              </a:rPr>
              <a:t>$</a:t>
            </a:r>
            <a:r>
              <a:rPr lang="en-US" altLang="ja-JP" sz="1400" dirty="0">
                <a:latin typeface="Tahoma" panose="020B0604030504040204" pitchFamily="34" charset="0"/>
              </a:rPr>
              <a:t>  0.0  5000.0</a:t>
            </a:r>
          </a:p>
          <a:p>
            <a:pPr eaLnBrk="1" hangingPunct="1">
              <a:spcBef>
                <a:spcPct val="0"/>
              </a:spcBef>
              <a:buFontTx/>
              <a:buNone/>
            </a:pPr>
            <a:r>
              <a:rPr lang="pt-BR" altLang="ja-JP" sz="1400" dirty="0">
                <a:solidFill>
                  <a:srgbClr val="FF0000"/>
                </a:solidFill>
                <a:latin typeface="Tahoma" panose="020B0604030504040204" pitchFamily="34" charset="0"/>
              </a:rPr>
              <a:t>  emin = 0.0</a:t>
            </a:r>
          </a:p>
          <a:p>
            <a:pPr eaLnBrk="1" hangingPunct="1">
              <a:spcBef>
                <a:spcPct val="0"/>
              </a:spcBef>
              <a:buFontTx/>
              <a:buNone/>
            </a:pPr>
            <a:r>
              <a:rPr lang="pt-BR" altLang="ja-JP" sz="1400" dirty="0">
                <a:solidFill>
                  <a:srgbClr val="FF0000"/>
                </a:solidFill>
                <a:latin typeface="Tahoma" panose="020B0604030504040204" pitchFamily="34" charset="0"/>
              </a:rPr>
              <a:t>  emax = 5000.0</a:t>
            </a:r>
          </a:p>
          <a:p>
            <a:pPr eaLnBrk="1" hangingPunct="1">
              <a:spcBef>
                <a:spcPct val="0"/>
              </a:spcBef>
              <a:buFontTx/>
              <a:buNone/>
            </a:pPr>
            <a:r>
              <a:rPr lang="pt-BR" altLang="ja-JP" sz="1400" dirty="0">
                <a:latin typeface="Tahoma" panose="020B0604030504040204" pitchFamily="34" charset="0"/>
              </a:rPr>
              <a:t>unit = 1</a:t>
            </a:r>
          </a:p>
          <a:p>
            <a:pPr eaLnBrk="1" hangingPunct="1">
              <a:spcBef>
                <a:spcPct val="0"/>
              </a:spcBef>
              <a:buFontTx/>
              <a:buNone/>
            </a:pPr>
            <a:r>
              <a:rPr lang="pt-BR" altLang="ja-JP" sz="1400" dirty="0">
                <a:latin typeface="Tahoma" panose="020B0604030504040204" pitchFamily="34" charset="0"/>
              </a:rPr>
              <a:t>axis = </a:t>
            </a:r>
            <a:r>
              <a:rPr lang="pt-BR" altLang="ja-JP" sz="1400" dirty="0">
                <a:solidFill>
                  <a:srgbClr val="FF0000"/>
                </a:solidFill>
                <a:latin typeface="Tahoma" panose="020B0604030504040204" pitchFamily="34" charset="0"/>
              </a:rPr>
              <a:t>eng</a:t>
            </a:r>
            <a:r>
              <a:rPr lang="pt-BR" altLang="ja-JP" sz="1400" dirty="0">
                <a:latin typeface="Tahoma" panose="020B0604030504040204" pitchFamily="34" charset="0"/>
              </a:rPr>
              <a:t>  </a:t>
            </a:r>
          </a:p>
          <a:p>
            <a:pPr eaLnBrk="1" hangingPunct="1">
              <a:spcBef>
                <a:spcPct val="0"/>
              </a:spcBef>
              <a:buFontTx/>
              <a:buNone/>
            </a:pPr>
            <a:r>
              <a:rPr lang="pt-BR" altLang="ja-JP" sz="1400" dirty="0">
                <a:latin typeface="Tahoma" panose="020B0604030504040204" pitchFamily="34" charset="0"/>
              </a:rPr>
              <a:t>file = track_</a:t>
            </a:r>
            <a:r>
              <a:rPr lang="pt-BR" altLang="ja-JP" sz="1400" dirty="0">
                <a:solidFill>
                  <a:srgbClr val="FF0000"/>
                </a:solidFill>
                <a:latin typeface="Tahoma" panose="020B0604030504040204" pitchFamily="34" charset="0"/>
              </a:rPr>
              <a:t>eng</a:t>
            </a:r>
            <a:r>
              <a:rPr lang="pt-BR" altLang="ja-JP" sz="1400" dirty="0">
                <a:latin typeface="Tahoma" panose="020B0604030504040204" pitchFamily="34" charset="0"/>
              </a:rPr>
              <a:t>.out</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p:txBody>
      </p:sp>
      <p:sp>
        <p:nvSpPr>
          <p:cNvPr id="20" name="Text Box 1030"/>
          <p:cNvSpPr txBox="1">
            <a:spLocks noChangeArrowheads="1"/>
          </p:cNvSpPr>
          <p:nvPr/>
        </p:nvSpPr>
        <p:spPr bwMode="auto">
          <a:xfrm>
            <a:off x="179512" y="1412776"/>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sp>
        <p:nvSpPr>
          <p:cNvPr id="22" name="Text Box 1030"/>
          <p:cNvSpPr txBox="1">
            <a:spLocks noChangeArrowheads="1"/>
          </p:cNvSpPr>
          <p:nvPr/>
        </p:nvSpPr>
        <p:spPr bwMode="auto">
          <a:xfrm>
            <a:off x="3775720" y="1412776"/>
            <a:ext cx="1612900" cy="36830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a:t>
            </a:r>
            <a:r>
              <a:rPr lang="en-US" altLang="ja-JP" sz="1800" dirty="0" err="1">
                <a:solidFill>
                  <a:srgbClr val="000000"/>
                </a:solidFill>
                <a:latin typeface="Tahoma" panose="020B0604030504040204" pitchFamily="34" charset="0"/>
              </a:rPr>
              <a:t>eng</a:t>
            </a:r>
            <a:r>
              <a:rPr lang="pt-BR" altLang="ja-JP" sz="1800" dirty="0">
                <a:solidFill>
                  <a:srgbClr val="000000"/>
                </a:solidFill>
                <a:latin typeface="Tahoma" panose="020B0604030504040204" pitchFamily="34" charset="0"/>
              </a:rPr>
              <a:t>.</a:t>
            </a:r>
            <a:r>
              <a:rPr lang="en-US" altLang="ja-JP" sz="1800" dirty="0">
                <a:solidFill>
                  <a:srgbClr val="000000"/>
                </a:solidFill>
                <a:latin typeface="Tahoma" panose="020B0604030504040204" pitchFamily="34" charset="0"/>
              </a:rPr>
              <a:t>eps</a:t>
            </a:r>
          </a:p>
        </p:txBody>
      </p:sp>
      <p:sp>
        <p:nvSpPr>
          <p:cNvPr id="25" name="テキスト ボックス 1"/>
          <p:cNvSpPr txBox="1">
            <a:spLocks noChangeArrowheads="1"/>
          </p:cNvSpPr>
          <p:nvPr/>
        </p:nvSpPr>
        <p:spPr bwMode="auto">
          <a:xfrm>
            <a:off x="179512" y="5517232"/>
            <a:ext cx="83529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dirty="0"/>
              <a:t>デフォルト設定では、</a:t>
            </a:r>
            <a:r>
              <a:rPr lang="en-US" altLang="ja-JP" sz="1800" dirty="0" err="1"/>
              <a:t>emin</a:t>
            </a:r>
            <a:r>
              <a:rPr lang="en-US" altLang="ja-JP" sz="1800" dirty="0"/>
              <a:t>, </a:t>
            </a:r>
            <a:r>
              <a:rPr lang="en-US" altLang="ja-JP" sz="1800" dirty="0" err="1"/>
              <a:t>emax</a:t>
            </a:r>
            <a:r>
              <a:rPr lang="ja-JP" altLang="en-US" sz="1800" dirty="0"/>
              <a:t>の値は </a:t>
            </a:r>
            <a:r>
              <a:rPr lang="en-US" altLang="ja-JP" sz="1800" dirty="0"/>
              <a:t>“MeV” </a:t>
            </a:r>
            <a:r>
              <a:rPr lang="ja-JP" altLang="en-US" sz="1800" dirty="0"/>
              <a:t>で定義する。</a:t>
            </a:r>
            <a:endParaRPr lang="en-US" altLang="ja-JP" sz="1800" dirty="0"/>
          </a:p>
          <a:p>
            <a:pPr>
              <a:spcBef>
                <a:spcPct val="0"/>
              </a:spcBef>
              <a:buFontTx/>
              <a:buNone/>
            </a:pPr>
            <a:r>
              <a:rPr lang="en-US" altLang="ja-JP" sz="1800" dirty="0"/>
              <a:t>“MeV/u” </a:t>
            </a:r>
            <a:r>
              <a:rPr lang="ja-JP" altLang="en-US" sz="1800" dirty="0"/>
              <a:t>で定義したい場合は、</a:t>
            </a:r>
            <a:r>
              <a:rPr lang="en-US" altLang="ja-JP" sz="1800" dirty="0"/>
              <a:t>[Parameters]</a:t>
            </a:r>
            <a:r>
              <a:rPr lang="ja-JP" altLang="en-US" sz="1800" dirty="0"/>
              <a:t>セクションで</a:t>
            </a:r>
            <a:r>
              <a:rPr lang="en-US" altLang="ja-JP" sz="1800" dirty="0"/>
              <a:t>“</a:t>
            </a:r>
            <a:r>
              <a:rPr lang="en-US" altLang="ja-JP" sz="1800" dirty="0" err="1"/>
              <a:t>iMeVperU</a:t>
            </a:r>
            <a:r>
              <a:rPr lang="en-US" altLang="ja-JP" sz="1800" dirty="0"/>
              <a:t> = 1”</a:t>
            </a:r>
            <a:r>
              <a:rPr lang="ja-JP" altLang="en-US" sz="1800" dirty="0"/>
              <a:t>と設定する。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540000" y="3357563"/>
            <a:ext cx="8064000" cy="2159000"/>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buFontTx/>
              <a:buNone/>
              <a:defRPr/>
            </a:pPr>
            <a:r>
              <a:rPr lang="ja-JP" altLang="en-US" sz="2400" dirty="0">
                <a:latin typeface="+mn-lt"/>
              </a:rPr>
              <a:t>適当な日本語訳がないので</a:t>
            </a:r>
            <a:r>
              <a:rPr lang="en-US" altLang="ja-JP" sz="2400" dirty="0">
                <a:latin typeface="+mn-lt"/>
              </a:rPr>
              <a:t>…PHITS</a:t>
            </a:r>
            <a:r>
              <a:rPr lang="ja-JP" altLang="en-US" sz="2400" dirty="0">
                <a:latin typeface="+mn-lt"/>
              </a:rPr>
              <a:t>（の専門）用語として、</a:t>
            </a:r>
            <a:endParaRPr lang="en-US" altLang="ja-JP" sz="2400" dirty="0">
              <a:latin typeface="+mn-lt"/>
            </a:endParaRPr>
          </a:p>
          <a:p>
            <a:pPr eaLnBrk="1" hangingPunct="1">
              <a:buFont typeface="Wingdings" pitchFamily="2" charset="2"/>
              <a:buChar char="l"/>
              <a:defRPr/>
            </a:pPr>
            <a:r>
              <a:rPr lang="en-US" altLang="ja-JP" sz="2400" dirty="0">
                <a:solidFill>
                  <a:schemeClr val="accent2"/>
                </a:solidFill>
                <a:latin typeface="+mn-lt"/>
              </a:rPr>
              <a:t> Tally = </a:t>
            </a:r>
            <a:r>
              <a:rPr lang="ja-JP" altLang="en-US" sz="2400" dirty="0">
                <a:solidFill>
                  <a:schemeClr val="accent2"/>
                </a:solidFill>
                <a:latin typeface="+mn-lt"/>
              </a:rPr>
              <a:t>（仮想的な）検出器</a:t>
            </a:r>
            <a:endParaRPr lang="en-US" altLang="ja-JP" sz="2400" dirty="0">
              <a:solidFill>
                <a:schemeClr val="accent2"/>
              </a:solidFill>
              <a:latin typeface="+mn-lt"/>
            </a:endParaRPr>
          </a:p>
          <a:p>
            <a:pPr eaLnBrk="1" hangingPunct="1">
              <a:buFont typeface="Wingdings" pitchFamily="2" charset="2"/>
              <a:buChar char="l"/>
              <a:defRPr/>
            </a:pPr>
            <a:r>
              <a:rPr lang="en-US" altLang="ja-JP" sz="2400" dirty="0">
                <a:solidFill>
                  <a:schemeClr val="accent2"/>
                </a:solidFill>
                <a:latin typeface="+mn-lt"/>
              </a:rPr>
              <a:t> Tally</a:t>
            </a:r>
            <a:r>
              <a:rPr lang="ja-JP" altLang="en-US" sz="2400" dirty="0">
                <a:solidFill>
                  <a:schemeClr val="accent2"/>
                </a:solidFill>
                <a:latin typeface="+mn-lt"/>
              </a:rPr>
              <a:t>する </a:t>
            </a:r>
            <a:r>
              <a:rPr lang="en-US" altLang="ja-JP" sz="2400" dirty="0">
                <a:solidFill>
                  <a:schemeClr val="accent2"/>
                </a:solidFill>
                <a:latin typeface="+mn-lt"/>
              </a:rPr>
              <a:t>= </a:t>
            </a:r>
            <a:r>
              <a:rPr lang="ja-JP" altLang="en-US" sz="2400" dirty="0">
                <a:solidFill>
                  <a:schemeClr val="accent2"/>
                </a:solidFill>
                <a:latin typeface="+mn-lt"/>
              </a:rPr>
              <a:t>（仮想的に）検出器を用意し物理量を測定する</a:t>
            </a:r>
            <a:endParaRPr lang="en-US" altLang="ja-JP" sz="2400" dirty="0">
              <a:solidFill>
                <a:schemeClr val="accent2"/>
              </a:solidFill>
              <a:latin typeface="+mn-lt"/>
            </a:endParaRPr>
          </a:p>
          <a:p>
            <a:pPr marL="0" indent="0" eaLnBrk="1" hangingPunct="1">
              <a:buFontTx/>
              <a:buNone/>
              <a:defRPr/>
            </a:pPr>
            <a:r>
              <a:rPr lang="ja-JP" altLang="en-US" sz="2400" dirty="0">
                <a:latin typeface="+mn-lt"/>
              </a:rPr>
              <a:t>といった使い方をしている。</a:t>
            </a:r>
            <a:endParaRPr lang="en-US" altLang="ja-JP" sz="1800" dirty="0">
              <a:latin typeface="+mn-lt"/>
            </a:endParaRPr>
          </a:p>
        </p:txBody>
      </p:sp>
      <p:sp>
        <p:nvSpPr>
          <p:cNvPr id="43011" name="AutoShape 2"/>
          <p:cNvSpPr>
            <a:spLocks noChangeArrowheads="1"/>
          </p:cNvSpPr>
          <p:nvPr/>
        </p:nvSpPr>
        <p:spPr bwMode="auto">
          <a:xfrm>
            <a:off x="989670" y="1484313"/>
            <a:ext cx="7164660" cy="129698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buFontTx/>
              <a:buNone/>
            </a:pPr>
            <a:r>
              <a:rPr lang="en-US" altLang="ja-JP" sz="2400" dirty="0">
                <a:solidFill>
                  <a:schemeClr val="accent2"/>
                </a:solidFill>
                <a:latin typeface="+mn-lt"/>
              </a:rPr>
              <a:t>Tally</a:t>
            </a:r>
            <a:r>
              <a:rPr lang="en-US" altLang="ja-JP" sz="2400" dirty="0">
                <a:latin typeface="+mn-lt"/>
              </a:rPr>
              <a:t>: a record of the number or amount of something, 	especially one that you can keep adding to;</a:t>
            </a:r>
          </a:p>
          <a:p>
            <a:pPr marL="0" indent="0" algn="r" eaLnBrk="1" hangingPunct="1">
              <a:buFontTx/>
              <a:buNone/>
            </a:pPr>
            <a:r>
              <a:rPr lang="en-US" altLang="ja-JP" sz="1800" dirty="0">
                <a:latin typeface="+mn-lt"/>
              </a:rPr>
              <a:t>[Oxford Advanced Learner’s Dictionary (7th edition), OXFORD.]</a:t>
            </a:r>
          </a:p>
        </p:txBody>
      </p:sp>
      <p:sp>
        <p:nvSpPr>
          <p:cNvPr id="43012" name="Rectangle 2"/>
          <p:cNvSpPr>
            <a:spLocks noGrp="1" noChangeArrowheads="1"/>
          </p:cNvSpPr>
          <p:nvPr>
            <p:ph type="title"/>
          </p:nvPr>
        </p:nvSpPr>
        <p:spPr>
          <a:xfrm>
            <a:off x="228600" y="228600"/>
            <a:ext cx="8686800" cy="1143000"/>
          </a:xfrm>
        </p:spPr>
        <p:txBody>
          <a:bodyPr/>
          <a:lstStyle/>
          <a:p>
            <a:pPr eaLnBrk="1" hangingPunct="1"/>
            <a:r>
              <a:rPr lang="en-US" altLang="ja-JP" sz="4800" dirty="0">
                <a:latin typeface="Century Gothic" panose="020B0502020202020204" pitchFamily="34" charset="0"/>
              </a:rPr>
              <a:t>Tally</a:t>
            </a:r>
            <a:r>
              <a:rPr lang="ja-JP" altLang="en-US" sz="4800" dirty="0">
                <a:latin typeface="Century Gothic" panose="020B0502020202020204" pitchFamily="34" charset="0"/>
              </a:rPr>
              <a:t>とは何か</a:t>
            </a:r>
          </a:p>
        </p:txBody>
      </p:sp>
      <p:sp>
        <p:nvSpPr>
          <p:cNvPr id="4301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What is tally?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idx="4294967295"/>
          </p:nvPr>
        </p:nvSpPr>
        <p:spPr>
          <a:xfrm>
            <a:off x="0" y="-242888"/>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8</a:t>
            </a:r>
            <a:endParaRPr lang="ja-JP" altLang="en-US" sz="4800">
              <a:latin typeface="Century Gothic" panose="020B0502020202020204" pitchFamily="34" charset="0"/>
            </a:endParaRPr>
          </a:p>
        </p:txBody>
      </p:sp>
      <p:sp>
        <p:nvSpPr>
          <p:cNvPr id="2" name="テキスト ボックス 20"/>
          <p:cNvSpPr txBox="1">
            <a:spLocks noChangeArrowheads="1"/>
          </p:cNvSpPr>
          <p:nvPr/>
        </p:nvSpPr>
        <p:spPr bwMode="auto">
          <a:xfrm>
            <a:off x="553653" y="737164"/>
            <a:ext cx="8036694"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latin typeface="+mn-lt"/>
              </a:rPr>
              <a:t>エネルギー軸（横軸）を対数</a:t>
            </a:r>
            <a:r>
              <a:rPr lang="en-US" altLang="ja-JP" sz="2400" dirty="0">
                <a:latin typeface="+mn-lt"/>
              </a:rPr>
              <a:t>(log)</a:t>
            </a:r>
            <a:r>
              <a:rPr lang="ja-JP" altLang="en-US" sz="2400" dirty="0">
                <a:latin typeface="+mn-lt"/>
              </a:rPr>
              <a:t>スケールに変えてみましょう。</a:t>
            </a:r>
          </a:p>
        </p:txBody>
      </p:sp>
      <p:sp>
        <p:nvSpPr>
          <p:cNvPr id="79882"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16" name="Text Box 1031"/>
          <p:cNvSpPr txBox="1">
            <a:spLocks noChangeArrowheads="1"/>
          </p:cNvSpPr>
          <p:nvPr/>
        </p:nvSpPr>
        <p:spPr bwMode="auto">
          <a:xfrm>
            <a:off x="1504230" y="1412775"/>
            <a:ext cx="1980000" cy="37037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T - T r a c k ]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x-type = 2</a:t>
            </a:r>
          </a:p>
          <a:p>
            <a:pPr eaLnBrk="1" hangingPunct="1">
              <a:spcBef>
                <a:spcPct val="0"/>
              </a:spcBef>
              <a:buFontTx/>
              <a:buNone/>
            </a:pPr>
            <a:r>
              <a:rPr lang="pt-BR" altLang="ja-JP" sz="1400" dirty="0">
                <a:latin typeface="Tahoma" panose="020B0604030504040204" pitchFamily="34" charset="0"/>
              </a:rPr>
              <a:t>    nx = 1</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z-type = 2</a:t>
            </a:r>
          </a:p>
          <a:p>
            <a:pPr eaLnBrk="1" hangingPunct="1">
              <a:spcBef>
                <a:spcPct val="0"/>
              </a:spcBef>
              <a:buFontTx/>
              <a:buNone/>
            </a:pPr>
            <a:r>
              <a:rPr lang="pt-BR" altLang="ja-JP" sz="1400" dirty="0">
                <a:latin typeface="Tahoma" panose="020B0604030504040204" pitchFamily="34" charset="0"/>
              </a:rPr>
              <a:t>    nz = 1</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en-US" altLang="ja-JP" sz="1400" dirty="0">
                <a:latin typeface="Tahoma" panose="020B0604030504040204" pitchFamily="34" charset="0"/>
              </a:rPr>
              <a:t>e-type = 2</a:t>
            </a:r>
          </a:p>
          <a:p>
            <a:pPr eaLnBrk="1" hangingPunct="1">
              <a:spcBef>
                <a:spcPct val="0"/>
              </a:spcBef>
              <a:buFontTx/>
              <a:buNone/>
            </a:pPr>
            <a:r>
              <a:rPr lang="en-US" altLang="ja-JP" sz="1400" dirty="0">
                <a:latin typeface="Tahoma" panose="020B0604030504040204" pitchFamily="34" charset="0"/>
              </a:rPr>
              <a:t>  ne = 100</a:t>
            </a:r>
          </a:p>
          <a:p>
            <a:pPr eaLnBrk="1" hangingPunct="1">
              <a:spcBef>
                <a:spcPct val="0"/>
              </a:spcBef>
              <a:buFontTx/>
              <a:buNone/>
            </a:pPr>
            <a:r>
              <a:rPr lang="en-US" altLang="ja-JP" sz="1400" dirty="0">
                <a:latin typeface="Tahoma" panose="020B0604030504040204" pitchFamily="34" charset="0"/>
              </a:rPr>
              <a:t>$  0.0  5000.0</a:t>
            </a:r>
          </a:p>
          <a:p>
            <a:pPr eaLnBrk="1" hangingPunct="1">
              <a:spcBef>
                <a:spcPct val="0"/>
              </a:spcBef>
              <a:buFontTx/>
              <a:buNone/>
            </a:pPr>
            <a:r>
              <a:rPr lang="pt-BR" altLang="ja-JP" sz="1400" dirty="0">
                <a:latin typeface="Tahoma" panose="020B0604030504040204" pitchFamily="34" charset="0"/>
              </a:rPr>
              <a:t>  emin = 0.0</a:t>
            </a:r>
          </a:p>
          <a:p>
            <a:pPr eaLnBrk="1" hangingPunct="1">
              <a:spcBef>
                <a:spcPct val="0"/>
              </a:spcBef>
              <a:buFontTx/>
              <a:buNone/>
            </a:pPr>
            <a:r>
              <a:rPr lang="pt-BR" altLang="ja-JP" sz="1400" dirty="0">
                <a:latin typeface="Tahoma" panose="020B0604030504040204" pitchFamily="34" charset="0"/>
              </a:rPr>
              <a:t>  emax = 5000.0</a:t>
            </a:r>
          </a:p>
          <a:p>
            <a:pPr eaLnBrk="1" hangingPunct="1">
              <a:spcBef>
                <a:spcPct val="0"/>
              </a:spcBef>
              <a:buFontTx/>
              <a:buNone/>
            </a:pPr>
            <a:r>
              <a:rPr lang="pt-BR" altLang="ja-JP" sz="1400" dirty="0">
                <a:latin typeface="Tahoma" panose="020B0604030504040204" pitchFamily="34" charset="0"/>
              </a:rPr>
              <a:t>unit = 1</a:t>
            </a:r>
          </a:p>
          <a:p>
            <a:pPr eaLnBrk="1" hangingPunct="1">
              <a:spcBef>
                <a:spcPct val="0"/>
              </a:spcBef>
              <a:buFontTx/>
              <a:buNone/>
            </a:pPr>
            <a:r>
              <a:rPr lang="pt-BR" altLang="ja-JP" sz="1400" dirty="0">
                <a:latin typeface="Tahoma" panose="020B0604030504040204" pitchFamily="34" charset="0"/>
              </a:rPr>
              <a:t>axis = eng  </a:t>
            </a:r>
          </a:p>
          <a:p>
            <a:pPr eaLnBrk="1" hangingPunct="1">
              <a:spcBef>
                <a:spcPct val="0"/>
              </a:spcBef>
              <a:buFontTx/>
              <a:buNone/>
            </a:pPr>
            <a:r>
              <a:rPr lang="pt-BR" altLang="ja-JP" sz="1400" dirty="0">
                <a:latin typeface="Tahoma" panose="020B0604030504040204" pitchFamily="34" charset="0"/>
              </a:rPr>
              <a:t>file = track_eng.out</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p:txBody>
      </p:sp>
      <p:sp>
        <p:nvSpPr>
          <p:cNvPr id="17" name="Text Box 1030"/>
          <p:cNvSpPr txBox="1">
            <a:spLocks noChangeArrowheads="1"/>
          </p:cNvSpPr>
          <p:nvPr/>
        </p:nvSpPr>
        <p:spPr bwMode="auto">
          <a:xfrm>
            <a:off x="179512" y="1412776"/>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sp>
        <p:nvSpPr>
          <p:cNvPr id="18" name="テキスト ボックス 16"/>
          <p:cNvSpPr txBox="1">
            <a:spLocks noChangeArrowheads="1"/>
          </p:cNvSpPr>
          <p:nvPr/>
        </p:nvSpPr>
        <p:spPr bwMode="auto">
          <a:xfrm>
            <a:off x="3563888" y="1412776"/>
            <a:ext cx="5184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solidFill>
                  <a:srgbClr val="000000"/>
                </a:solidFill>
                <a:latin typeface="+mn-lt"/>
              </a:rPr>
              <a:t>“e-type = 3”</a:t>
            </a:r>
            <a:r>
              <a:rPr lang="ja-JP" altLang="en-US" sz="2400" dirty="0">
                <a:solidFill>
                  <a:srgbClr val="000000"/>
                </a:solidFill>
                <a:latin typeface="+mn-lt"/>
              </a:rPr>
              <a:t>とし、</a:t>
            </a:r>
            <a:r>
              <a:rPr lang="en-US" altLang="ja-JP" sz="2400" dirty="0" err="1">
                <a:solidFill>
                  <a:srgbClr val="000000"/>
                </a:solidFill>
                <a:latin typeface="+mn-lt"/>
              </a:rPr>
              <a:t>emin</a:t>
            </a:r>
            <a:r>
              <a:rPr lang="ja-JP" altLang="en-US" sz="2400" dirty="0">
                <a:solidFill>
                  <a:srgbClr val="000000"/>
                </a:solidFill>
                <a:latin typeface="+mn-lt"/>
              </a:rPr>
              <a:t>の値を</a:t>
            </a:r>
            <a:r>
              <a:rPr lang="en-US" altLang="ja-JP" sz="2400" dirty="0">
                <a:solidFill>
                  <a:srgbClr val="000000"/>
                </a:solidFill>
                <a:latin typeface="+mn-lt"/>
              </a:rPr>
              <a:t>0MeV</a:t>
            </a:r>
            <a:r>
              <a:rPr lang="ja-JP" altLang="en-US" sz="2400" dirty="0">
                <a:solidFill>
                  <a:srgbClr val="000000"/>
                </a:solidFill>
                <a:latin typeface="+mn-lt"/>
              </a:rPr>
              <a:t>以外の値に変更する。</a:t>
            </a:r>
            <a:endParaRPr lang="en-US" altLang="ja-JP" sz="2400" dirty="0">
              <a:solidFill>
                <a:srgbClr val="000000"/>
              </a:solidFill>
              <a:latin typeface="+mn-lt"/>
            </a:endParaRPr>
          </a:p>
        </p:txBody>
      </p:sp>
      <p:cxnSp>
        <p:nvCxnSpPr>
          <p:cNvPr id="19" name="直線コネクタ 18"/>
          <p:cNvCxnSpPr/>
          <p:nvPr/>
        </p:nvCxnSpPr>
        <p:spPr>
          <a:xfrm>
            <a:off x="1591097" y="3404617"/>
            <a:ext cx="8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705397" y="4014589"/>
            <a:ext cx="9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図 22"/>
          <p:cNvPicPr>
            <a:picLocks noChangeAspect="1"/>
          </p:cNvPicPr>
          <p:nvPr/>
        </p:nvPicPr>
        <p:blipFill rotWithShape="1">
          <a:blip r:embed="rId3"/>
          <a:srcRect l="15350" t="22396" r="16138" b="10250"/>
          <a:stretch/>
        </p:blipFill>
        <p:spPr>
          <a:xfrm>
            <a:off x="4108194" y="2724711"/>
            <a:ext cx="4496254" cy="3152561"/>
          </a:xfrm>
          <a:prstGeom prst="rect">
            <a:avLst/>
          </a:prstGeom>
        </p:spPr>
      </p:pic>
      <p:sp>
        <p:nvSpPr>
          <p:cNvPr id="24" name="Text Box 1030"/>
          <p:cNvSpPr txBox="1">
            <a:spLocks noChangeArrowheads="1"/>
          </p:cNvSpPr>
          <p:nvPr/>
        </p:nvSpPr>
        <p:spPr bwMode="auto">
          <a:xfrm>
            <a:off x="3775720" y="2340620"/>
            <a:ext cx="1612900" cy="36830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a:solidFill>
                  <a:srgbClr val="000000"/>
                </a:solidFill>
                <a:latin typeface="Tahoma" panose="020B0604030504040204" pitchFamily="34" charset="0"/>
              </a:rPr>
              <a:t>track_</a:t>
            </a:r>
            <a:r>
              <a:rPr lang="en-US" altLang="ja-JP" sz="1800">
                <a:solidFill>
                  <a:srgbClr val="000000"/>
                </a:solidFill>
                <a:latin typeface="Tahoma" panose="020B0604030504040204" pitchFamily="34" charset="0"/>
              </a:rPr>
              <a:t>eng</a:t>
            </a:r>
            <a:r>
              <a:rPr lang="pt-BR" altLang="ja-JP" sz="1800">
                <a:solidFill>
                  <a:srgbClr val="000000"/>
                </a:solidFill>
                <a:latin typeface="Tahoma" panose="020B0604030504040204" pitchFamily="34" charset="0"/>
              </a:rPr>
              <a:t>.</a:t>
            </a:r>
            <a:r>
              <a:rPr lang="en-US" altLang="ja-JP" sz="1800">
                <a:solidFill>
                  <a:srgbClr val="000000"/>
                </a:solidFill>
                <a:latin typeface="Tahoma" panose="020B0604030504040204" pitchFamily="34" charset="0"/>
              </a:rPr>
              <a:t>eps</a:t>
            </a:r>
          </a:p>
        </p:txBody>
      </p:sp>
      <p:sp>
        <p:nvSpPr>
          <p:cNvPr id="25" name="テキスト ボックス 13"/>
          <p:cNvSpPr txBox="1">
            <a:spLocks noChangeArrowheads="1"/>
          </p:cNvSpPr>
          <p:nvPr/>
        </p:nvSpPr>
        <p:spPr bwMode="auto">
          <a:xfrm>
            <a:off x="3923928" y="5940425"/>
            <a:ext cx="4040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rPr>
              <a:t>対数スケールで見るとどうなるだろうか。</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8</a:t>
            </a:r>
            <a:r>
              <a:rPr lang="ja-JP" altLang="en-US" sz="4800" dirty="0">
                <a:latin typeface="Century Gothic" panose="020B0502020202020204" pitchFamily="34" charset="0"/>
              </a:rPr>
              <a:t>の答え合わせ</a:t>
            </a:r>
          </a:p>
        </p:txBody>
      </p:sp>
      <p:sp>
        <p:nvSpPr>
          <p:cNvPr id="80904"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80907" name="テキスト ボックス 8"/>
          <p:cNvSpPr txBox="1">
            <a:spLocks noChangeArrowheads="1"/>
          </p:cNvSpPr>
          <p:nvPr/>
        </p:nvSpPr>
        <p:spPr bwMode="auto">
          <a:xfrm>
            <a:off x="3995936" y="5291361"/>
            <a:ext cx="3960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t>陽子と中性子の粒子フルエンス分布も同時に確認できるようになった。</a:t>
            </a:r>
            <a:endParaRPr lang="en-US" altLang="ja-JP" sz="1800" dirty="0"/>
          </a:p>
        </p:txBody>
      </p:sp>
      <p:sp>
        <p:nvSpPr>
          <p:cNvPr id="14" name="テキスト ボックス 20"/>
          <p:cNvSpPr txBox="1">
            <a:spLocks noChangeArrowheads="1"/>
          </p:cNvSpPr>
          <p:nvPr/>
        </p:nvSpPr>
        <p:spPr bwMode="auto">
          <a:xfrm>
            <a:off x="553653" y="737164"/>
            <a:ext cx="8036694"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latin typeface="+mn-lt"/>
              </a:rPr>
              <a:t>エネルギー軸（横軸）を対数</a:t>
            </a:r>
            <a:r>
              <a:rPr lang="en-US" altLang="ja-JP" sz="2400" dirty="0">
                <a:latin typeface="+mn-lt"/>
              </a:rPr>
              <a:t>(log)</a:t>
            </a:r>
            <a:r>
              <a:rPr lang="ja-JP" altLang="en-US" sz="2400" dirty="0">
                <a:latin typeface="+mn-lt"/>
              </a:rPr>
              <a:t>スケールに変えてみましょう。</a:t>
            </a:r>
          </a:p>
        </p:txBody>
      </p:sp>
      <p:sp>
        <p:nvSpPr>
          <p:cNvPr id="15" name="Text Box 1031"/>
          <p:cNvSpPr txBox="1">
            <a:spLocks noChangeArrowheads="1"/>
          </p:cNvSpPr>
          <p:nvPr/>
        </p:nvSpPr>
        <p:spPr bwMode="auto">
          <a:xfrm>
            <a:off x="1504230" y="1412775"/>
            <a:ext cx="1980000" cy="37037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T - T r a c k ] </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x-type = 2</a:t>
            </a:r>
          </a:p>
          <a:p>
            <a:pPr eaLnBrk="1" hangingPunct="1">
              <a:spcBef>
                <a:spcPct val="0"/>
              </a:spcBef>
              <a:buFontTx/>
              <a:buNone/>
            </a:pPr>
            <a:r>
              <a:rPr lang="pt-BR" altLang="ja-JP" sz="1400" dirty="0">
                <a:latin typeface="Tahoma" panose="020B0604030504040204" pitchFamily="34" charset="0"/>
              </a:rPr>
              <a:t>    nx = 1</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z-type = 2</a:t>
            </a:r>
          </a:p>
          <a:p>
            <a:pPr eaLnBrk="1" hangingPunct="1">
              <a:spcBef>
                <a:spcPct val="0"/>
              </a:spcBef>
              <a:buFontTx/>
              <a:buNone/>
            </a:pPr>
            <a:r>
              <a:rPr lang="pt-BR" altLang="ja-JP" sz="1400" dirty="0">
                <a:latin typeface="Tahoma" panose="020B0604030504040204" pitchFamily="34" charset="0"/>
              </a:rPr>
              <a:t>    nz = 1</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a:p>
            <a:pPr eaLnBrk="1" hangingPunct="1">
              <a:spcBef>
                <a:spcPct val="0"/>
              </a:spcBef>
              <a:buFontTx/>
              <a:buNone/>
            </a:pPr>
            <a:r>
              <a:rPr lang="en-US" altLang="ja-JP" sz="1400" dirty="0">
                <a:latin typeface="Tahoma" panose="020B0604030504040204" pitchFamily="34" charset="0"/>
              </a:rPr>
              <a:t>e-type = </a:t>
            </a:r>
            <a:r>
              <a:rPr lang="en-US" altLang="ja-JP" sz="1400" dirty="0">
                <a:solidFill>
                  <a:srgbClr val="FF0000"/>
                </a:solidFill>
                <a:latin typeface="Tahoma" panose="020B0604030504040204" pitchFamily="34" charset="0"/>
              </a:rPr>
              <a:t>3</a:t>
            </a:r>
          </a:p>
          <a:p>
            <a:pPr eaLnBrk="1" hangingPunct="1">
              <a:spcBef>
                <a:spcPct val="0"/>
              </a:spcBef>
              <a:buFontTx/>
              <a:buNone/>
            </a:pPr>
            <a:r>
              <a:rPr lang="en-US" altLang="ja-JP" sz="1400" dirty="0">
                <a:latin typeface="Tahoma" panose="020B0604030504040204" pitchFamily="34" charset="0"/>
              </a:rPr>
              <a:t>  ne = 100</a:t>
            </a:r>
          </a:p>
          <a:p>
            <a:pPr eaLnBrk="1" hangingPunct="1">
              <a:spcBef>
                <a:spcPct val="0"/>
              </a:spcBef>
              <a:buFontTx/>
              <a:buNone/>
            </a:pPr>
            <a:r>
              <a:rPr lang="en-US" altLang="ja-JP" sz="1400" dirty="0">
                <a:latin typeface="Tahoma" panose="020B0604030504040204" pitchFamily="34" charset="0"/>
              </a:rPr>
              <a:t>$  0.0  5000.0</a:t>
            </a:r>
          </a:p>
          <a:p>
            <a:pPr eaLnBrk="1" hangingPunct="1">
              <a:spcBef>
                <a:spcPct val="0"/>
              </a:spcBef>
              <a:buFontTx/>
              <a:buNone/>
            </a:pPr>
            <a:r>
              <a:rPr lang="pt-BR" altLang="ja-JP" sz="1400" dirty="0">
                <a:latin typeface="Tahoma" panose="020B0604030504040204" pitchFamily="34" charset="0"/>
              </a:rPr>
              <a:t>  emin = </a:t>
            </a:r>
            <a:r>
              <a:rPr lang="pt-BR" altLang="ja-JP" sz="1400" dirty="0">
                <a:solidFill>
                  <a:srgbClr val="FF0000"/>
                </a:solidFill>
                <a:latin typeface="Tahoma" panose="020B0604030504040204" pitchFamily="34" charset="0"/>
              </a:rPr>
              <a:t>1.0</a:t>
            </a:r>
          </a:p>
          <a:p>
            <a:pPr eaLnBrk="1" hangingPunct="1">
              <a:spcBef>
                <a:spcPct val="0"/>
              </a:spcBef>
              <a:buFontTx/>
              <a:buNone/>
            </a:pPr>
            <a:r>
              <a:rPr lang="pt-BR" altLang="ja-JP" sz="1400" dirty="0">
                <a:latin typeface="Tahoma" panose="020B0604030504040204" pitchFamily="34" charset="0"/>
              </a:rPr>
              <a:t>  emax = 5000.0</a:t>
            </a:r>
          </a:p>
          <a:p>
            <a:pPr eaLnBrk="1" hangingPunct="1">
              <a:spcBef>
                <a:spcPct val="0"/>
              </a:spcBef>
              <a:buFontTx/>
              <a:buNone/>
            </a:pPr>
            <a:r>
              <a:rPr lang="pt-BR" altLang="ja-JP" sz="1400" dirty="0">
                <a:latin typeface="Tahoma" panose="020B0604030504040204" pitchFamily="34" charset="0"/>
              </a:rPr>
              <a:t>unit = 1</a:t>
            </a:r>
          </a:p>
          <a:p>
            <a:pPr eaLnBrk="1" hangingPunct="1">
              <a:spcBef>
                <a:spcPct val="0"/>
              </a:spcBef>
              <a:buFontTx/>
              <a:buNone/>
            </a:pPr>
            <a:r>
              <a:rPr lang="pt-BR" altLang="ja-JP" sz="1400" dirty="0">
                <a:latin typeface="Tahoma" panose="020B0604030504040204" pitchFamily="34" charset="0"/>
              </a:rPr>
              <a:t>axis = eng  </a:t>
            </a:r>
          </a:p>
          <a:p>
            <a:pPr eaLnBrk="1" hangingPunct="1">
              <a:spcBef>
                <a:spcPct val="0"/>
              </a:spcBef>
              <a:buFontTx/>
              <a:buNone/>
            </a:pPr>
            <a:r>
              <a:rPr lang="pt-BR" altLang="ja-JP" sz="1400" dirty="0">
                <a:latin typeface="Tahoma" panose="020B0604030504040204" pitchFamily="34" charset="0"/>
              </a:rPr>
              <a:t>file = track_eng.out</a:t>
            </a: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p:txBody>
      </p:sp>
      <p:sp>
        <p:nvSpPr>
          <p:cNvPr id="16" name="Text Box 1030"/>
          <p:cNvSpPr txBox="1">
            <a:spLocks noChangeArrowheads="1"/>
          </p:cNvSpPr>
          <p:nvPr/>
        </p:nvSpPr>
        <p:spPr bwMode="auto">
          <a:xfrm>
            <a:off x="179512" y="1412776"/>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pic>
        <p:nvPicPr>
          <p:cNvPr id="20" name="図 19"/>
          <p:cNvPicPr>
            <a:picLocks noChangeAspect="1"/>
          </p:cNvPicPr>
          <p:nvPr/>
        </p:nvPicPr>
        <p:blipFill rotWithShape="1">
          <a:blip r:embed="rId3"/>
          <a:srcRect l="14563" t="22396" r="16138" b="9146"/>
          <a:stretch/>
        </p:blipFill>
        <p:spPr>
          <a:xfrm>
            <a:off x="3832870" y="1812394"/>
            <a:ext cx="4897742" cy="3450714"/>
          </a:xfrm>
          <a:prstGeom prst="rect">
            <a:avLst/>
          </a:prstGeom>
        </p:spPr>
      </p:pic>
      <p:sp>
        <p:nvSpPr>
          <p:cNvPr id="21" name="Text Box 1030"/>
          <p:cNvSpPr txBox="1">
            <a:spLocks noChangeArrowheads="1"/>
          </p:cNvSpPr>
          <p:nvPr/>
        </p:nvSpPr>
        <p:spPr bwMode="auto">
          <a:xfrm>
            <a:off x="3775720" y="1412776"/>
            <a:ext cx="1612900" cy="36830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a:t>
            </a:r>
            <a:r>
              <a:rPr lang="en-US" altLang="ja-JP" sz="1800" dirty="0" err="1">
                <a:solidFill>
                  <a:srgbClr val="000000"/>
                </a:solidFill>
                <a:latin typeface="Tahoma" panose="020B0604030504040204" pitchFamily="34" charset="0"/>
              </a:rPr>
              <a:t>eng</a:t>
            </a:r>
            <a:r>
              <a:rPr lang="pt-BR" altLang="ja-JP" sz="1800" dirty="0">
                <a:solidFill>
                  <a:srgbClr val="000000"/>
                </a:solidFill>
                <a:latin typeface="Tahoma" panose="020B0604030504040204" pitchFamily="34" charset="0"/>
              </a:rPr>
              <a:t>.</a:t>
            </a:r>
            <a:r>
              <a:rPr lang="en-US" altLang="ja-JP" sz="1800" dirty="0">
                <a:solidFill>
                  <a:srgbClr val="000000"/>
                </a:solidFill>
                <a:latin typeface="Tahoma" panose="020B0604030504040204" pitchFamily="34" charset="0"/>
              </a:rPr>
              <a:t>eps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9</a:t>
            </a:r>
            <a:endParaRPr lang="ja-JP" altLang="en-US" sz="4800" dirty="0">
              <a:latin typeface="Century Gothic" panose="020B0502020202020204" pitchFamily="34" charset="0"/>
            </a:endParaRPr>
          </a:p>
        </p:txBody>
      </p:sp>
      <p:sp>
        <p:nvSpPr>
          <p:cNvPr id="81928" name="テキスト ボックス 20"/>
          <p:cNvSpPr txBox="1">
            <a:spLocks noChangeArrowheads="1"/>
          </p:cNvSpPr>
          <p:nvPr/>
        </p:nvSpPr>
        <p:spPr bwMode="auto">
          <a:xfrm>
            <a:off x="318418" y="737164"/>
            <a:ext cx="8507164"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Century Gothic" panose="020B0502020202020204" pitchFamily="34" charset="0"/>
              </a:rPr>
              <a:t>領域別（円柱の内側と外側）のエネルギー分布をタリーしましょう。</a:t>
            </a:r>
          </a:p>
        </p:txBody>
      </p:sp>
      <p:sp>
        <p:nvSpPr>
          <p:cNvPr id="81929" name="テキスト ボックス 16"/>
          <p:cNvSpPr txBox="1">
            <a:spLocks noChangeArrowheads="1"/>
          </p:cNvSpPr>
          <p:nvPr/>
        </p:nvSpPr>
        <p:spPr bwMode="auto">
          <a:xfrm>
            <a:off x="3924300" y="1412775"/>
            <a:ext cx="5112196"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dirty="0">
                <a:solidFill>
                  <a:srgbClr val="000000"/>
                </a:solidFill>
                <a:latin typeface="+mn-lt"/>
              </a:rPr>
              <a:t>形状メッシュを</a:t>
            </a:r>
            <a:r>
              <a:rPr lang="en-US" altLang="ja-JP" sz="2400" dirty="0">
                <a:solidFill>
                  <a:srgbClr val="000000"/>
                </a:solidFill>
                <a:latin typeface="+mn-lt"/>
              </a:rPr>
              <a:t>xyz</a:t>
            </a:r>
            <a:r>
              <a:rPr lang="ja-JP" altLang="en-US" sz="2400" dirty="0">
                <a:solidFill>
                  <a:srgbClr val="000000"/>
                </a:solidFill>
                <a:latin typeface="+mn-lt"/>
              </a:rPr>
              <a:t>メッシュから</a:t>
            </a:r>
            <a:r>
              <a:rPr lang="en-US" altLang="ja-JP" sz="2400" dirty="0" err="1">
                <a:solidFill>
                  <a:srgbClr val="000000"/>
                </a:solidFill>
                <a:latin typeface="+mn-lt"/>
              </a:rPr>
              <a:t>reg</a:t>
            </a:r>
            <a:r>
              <a:rPr lang="ja-JP" altLang="en-US" sz="2400" dirty="0">
                <a:solidFill>
                  <a:srgbClr val="000000"/>
                </a:solidFill>
                <a:latin typeface="+mn-lt"/>
              </a:rPr>
              <a:t>メッシュに変更する。（</a:t>
            </a:r>
            <a:r>
              <a:rPr lang="en-US" altLang="ja-JP" sz="2400" dirty="0">
                <a:solidFill>
                  <a:srgbClr val="000000"/>
                </a:solidFill>
                <a:latin typeface="+mn-lt"/>
              </a:rPr>
              <a:t>mesh = </a:t>
            </a:r>
            <a:r>
              <a:rPr lang="en-US" altLang="ja-JP" sz="2400" dirty="0" err="1">
                <a:solidFill>
                  <a:srgbClr val="000000"/>
                </a:solidFill>
                <a:latin typeface="+mn-lt"/>
              </a:rPr>
              <a:t>reg</a:t>
            </a:r>
            <a:r>
              <a:rPr lang="ja-JP" altLang="en-US" sz="2400" dirty="0">
                <a:solidFill>
                  <a:srgbClr val="000000"/>
                </a:solidFill>
                <a:latin typeface="+mn-lt"/>
              </a:rPr>
              <a:t>）</a:t>
            </a:r>
            <a:endParaRPr lang="en-US" altLang="ja-JP" sz="2400" dirty="0">
              <a:solidFill>
                <a:srgbClr val="000000"/>
              </a:solidFill>
              <a:latin typeface="+mn-lt"/>
            </a:endParaRPr>
          </a:p>
          <a:p>
            <a:pPr marL="0" indent="0" eaLnBrk="1" hangingPunct="1">
              <a:spcBef>
                <a:spcPct val="0"/>
              </a:spcBef>
              <a:buNone/>
            </a:pPr>
            <a:endParaRPr lang="en-US" altLang="ja-JP" sz="800" dirty="0">
              <a:solidFill>
                <a:srgbClr val="000000"/>
              </a:solidFill>
              <a:latin typeface="+mn-lt"/>
            </a:endParaRPr>
          </a:p>
          <a:p>
            <a:pPr eaLnBrk="1" hangingPunct="1">
              <a:spcBef>
                <a:spcPct val="0"/>
              </a:spcBef>
            </a:pPr>
            <a:r>
              <a:rPr lang="en-US" altLang="ja-JP" sz="2400" dirty="0" err="1">
                <a:solidFill>
                  <a:srgbClr val="000000"/>
                </a:solidFill>
                <a:latin typeface="+mn-lt"/>
              </a:rPr>
              <a:t>reg</a:t>
            </a:r>
            <a:r>
              <a:rPr lang="ja-JP" altLang="en-US" sz="2400" dirty="0">
                <a:solidFill>
                  <a:srgbClr val="000000"/>
                </a:solidFill>
                <a:latin typeface="+mn-lt"/>
              </a:rPr>
              <a:t>パラメータを追加し、領域番号を与えることでタリー領域を指定する。</a:t>
            </a:r>
            <a:endParaRPr lang="en-US" altLang="ja-JP" sz="2400" dirty="0">
              <a:solidFill>
                <a:srgbClr val="000000"/>
              </a:solidFill>
              <a:latin typeface="+mn-lt"/>
            </a:endParaRPr>
          </a:p>
          <a:p>
            <a:pPr marL="0" indent="0" eaLnBrk="1" hangingPunct="1">
              <a:spcBef>
                <a:spcPct val="0"/>
              </a:spcBef>
              <a:buNone/>
            </a:pPr>
            <a:endParaRPr lang="en-US" altLang="ja-JP" sz="800" dirty="0">
              <a:solidFill>
                <a:srgbClr val="000000"/>
              </a:solidFill>
              <a:latin typeface="+mn-lt"/>
            </a:endParaRPr>
          </a:p>
          <a:p>
            <a:pPr eaLnBrk="1" hangingPunct="1">
              <a:spcBef>
                <a:spcPct val="0"/>
              </a:spcBef>
            </a:pPr>
            <a:r>
              <a:rPr lang="ja-JP" altLang="en-US" sz="2400" dirty="0">
                <a:solidFill>
                  <a:srgbClr val="000000"/>
                </a:solidFill>
                <a:latin typeface="+mn-lt"/>
              </a:rPr>
              <a:t>領域番号は、円柱の内側が</a:t>
            </a:r>
            <a:r>
              <a:rPr lang="en-US" altLang="ja-JP" sz="2400" dirty="0">
                <a:solidFill>
                  <a:srgbClr val="000000"/>
                </a:solidFill>
                <a:latin typeface="+mn-lt"/>
              </a:rPr>
              <a:t>101, </a:t>
            </a:r>
            <a:r>
              <a:rPr lang="ja-JP" altLang="en-US" sz="2400" dirty="0">
                <a:solidFill>
                  <a:srgbClr val="000000"/>
                </a:solidFill>
                <a:latin typeface="+mn-lt"/>
              </a:rPr>
              <a:t>　円柱の外側が</a:t>
            </a:r>
            <a:r>
              <a:rPr lang="en-US" altLang="ja-JP" sz="2400" dirty="0">
                <a:solidFill>
                  <a:srgbClr val="000000"/>
                </a:solidFill>
                <a:latin typeface="+mn-lt"/>
              </a:rPr>
              <a:t>110</a:t>
            </a:r>
            <a:r>
              <a:rPr lang="ja-JP" altLang="en-US" sz="2400" dirty="0" err="1">
                <a:solidFill>
                  <a:srgbClr val="000000"/>
                </a:solidFill>
                <a:latin typeface="+mn-lt"/>
              </a:rPr>
              <a:t>。</a:t>
            </a:r>
            <a:endParaRPr lang="en-US" altLang="ja-JP" sz="2400" dirty="0">
              <a:solidFill>
                <a:srgbClr val="000000"/>
              </a:solidFill>
              <a:latin typeface="+mn-lt"/>
            </a:endParaRPr>
          </a:p>
          <a:p>
            <a:pPr marL="0" indent="0" eaLnBrk="1" hangingPunct="1">
              <a:spcBef>
                <a:spcPct val="0"/>
              </a:spcBef>
              <a:buNone/>
            </a:pPr>
            <a:endParaRPr lang="en-US" altLang="ja-JP" sz="800" dirty="0">
              <a:solidFill>
                <a:srgbClr val="000000"/>
              </a:solidFill>
              <a:latin typeface="+mn-lt"/>
            </a:endParaRPr>
          </a:p>
          <a:p>
            <a:pPr eaLnBrk="1" hangingPunct="1">
              <a:spcBef>
                <a:spcPct val="0"/>
              </a:spcBef>
            </a:pPr>
            <a:r>
              <a:rPr lang="ja-JP" altLang="en-US" sz="2400" dirty="0">
                <a:solidFill>
                  <a:srgbClr val="000000"/>
                </a:solidFill>
                <a:latin typeface="+mn-lt"/>
              </a:rPr>
              <a:t>複数の領域番号を指定するときはスペース区切りで与える。</a:t>
            </a:r>
            <a:endParaRPr lang="en-US" altLang="ja-JP" sz="2400" dirty="0">
              <a:solidFill>
                <a:srgbClr val="000000"/>
              </a:solidFill>
              <a:latin typeface="+mn-lt"/>
            </a:endParaRPr>
          </a:p>
          <a:p>
            <a:pPr marL="0" indent="0" eaLnBrk="1" hangingPunct="1">
              <a:spcBef>
                <a:spcPct val="0"/>
              </a:spcBef>
              <a:buNone/>
            </a:pPr>
            <a:endParaRPr lang="en-US" altLang="ja-JP" sz="800" dirty="0">
              <a:solidFill>
                <a:srgbClr val="000000"/>
              </a:solidFill>
              <a:latin typeface="+mn-lt"/>
            </a:endParaRPr>
          </a:p>
          <a:p>
            <a:pPr eaLnBrk="1" hangingPunct="1">
              <a:spcBef>
                <a:spcPct val="0"/>
              </a:spcBef>
            </a:pPr>
            <a:r>
              <a:rPr lang="en-US" altLang="ja-JP" sz="2400" dirty="0">
                <a:solidFill>
                  <a:srgbClr val="000000"/>
                </a:solidFill>
                <a:latin typeface="+mn-lt"/>
              </a:rPr>
              <a:t>mesh = xyz</a:t>
            </a:r>
            <a:r>
              <a:rPr lang="ja-JP" altLang="en-US" sz="2400" dirty="0">
                <a:solidFill>
                  <a:srgbClr val="000000"/>
                </a:solidFill>
                <a:latin typeface="+mn-lt"/>
              </a:rPr>
              <a:t>のサブセクションを削除もしくはコメントアウトする。</a:t>
            </a:r>
            <a:endParaRPr lang="en-US" altLang="ja-JP" sz="2400" dirty="0">
              <a:solidFill>
                <a:srgbClr val="000000"/>
              </a:solidFill>
              <a:latin typeface="+mn-lt"/>
            </a:endParaRPr>
          </a:p>
        </p:txBody>
      </p:sp>
      <p:sp>
        <p:nvSpPr>
          <p:cNvPr id="81930"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13" name="Text Box 1031"/>
          <p:cNvSpPr txBox="1">
            <a:spLocks noChangeArrowheads="1"/>
          </p:cNvSpPr>
          <p:nvPr/>
        </p:nvSpPr>
        <p:spPr bwMode="auto">
          <a:xfrm>
            <a:off x="1504230" y="1412775"/>
            <a:ext cx="2340000" cy="3312369"/>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T - T r a c k ] </a:t>
            </a:r>
          </a:p>
          <a:p>
            <a:pPr eaLnBrk="1" hangingPunct="1">
              <a:spcBef>
                <a:spcPct val="0"/>
              </a:spcBef>
              <a:buFontTx/>
              <a:buNone/>
            </a:pPr>
            <a:r>
              <a:rPr lang="pt-BR" altLang="ja-JP" sz="1400" dirty="0">
                <a:latin typeface="Tahoma" panose="020B0604030504040204" pitchFamily="34" charset="0"/>
              </a:rPr>
              <a:t>mesh = xyz</a:t>
            </a:r>
          </a:p>
          <a:p>
            <a:pPr eaLnBrk="1" hangingPunct="1">
              <a:spcBef>
                <a:spcPct val="0"/>
              </a:spcBef>
              <a:buFontTx/>
              <a:buNone/>
            </a:pPr>
            <a:endParaRPr lang="pt-BR"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x-type = 2</a:t>
            </a:r>
          </a:p>
          <a:p>
            <a:pPr eaLnBrk="1" hangingPunct="1">
              <a:spcBef>
                <a:spcPct val="0"/>
              </a:spcBef>
              <a:buFontTx/>
              <a:buNone/>
            </a:pPr>
            <a:r>
              <a:rPr lang="pt-BR" altLang="ja-JP" sz="1400" dirty="0">
                <a:latin typeface="Tahoma" panose="020B0604030504040204" pitchFamily="34" charset="0"/>
              </a:rPr>
              <a:t>    nx = 1</a:t>
            </a:r>
          </a:p>
          <a:p>
            <a:pPr eaLnBrk="1" hangingPunct="1">
              <a:spcBef>
                <a:spcPct val="0"/>
              </a:spcBef>
              <a:buFontTx/>
              <a:buNone/>
            </a:pPr>
            <a:r>
              <a:rPr lang="pt-BR" altLang="ja-JP" sz="1400" dirty="0">
                <a:latin typeface="Tahoma" panose="020B0604030504040204" pitchFamily="34" charset="0"/>
              </a:rPr>
              <a:t>    xmin = -25.</a:t>
            </a:r>
          </a:p>
          <a:p>
            <a:pPr eaLnBrk="1" hangingPunct="1">
              <a:spcBef>
                <a:spcPct val="0"/>
              </a:spcBef>
              <a:buFontTx/>
              <a:buNone/>
            </a:pPr>
            <a:r>
              <a:rPr lang="pt-BR" altLang="ja-JP" sz="1400" dirty="0">
                <a:latin typeface="Tahoma" panose="020B0604030504040204" pitchFamily="34" charset="0"/>
              </a:rPr>
              <a:t>    xmax =  25.</a:t>
            </a:r>
          </a:p>
          <a:p>
            <a:pPr eaLnBrk="1" hangingPunct="1">
              <a:spcBef>
                <a:spcPct val="0"/>
              </a:spcBef>
              <a:buFontTx/>
              <a:buNone/>
            </a:pPr>
            <a:r>
              <a:rPr lang="pt-BR" altLang="ja-JP" sz="1400" dirty="0">
                <a:latin typeface="Tahoma" panose="020B0604030504040204" pitchFamily="34" charset="0"/>
              </a:rPr>
              <a:t>  y-type = 1</a:t>
            </a:r>
          </a:p>
          <a:p>
            <a:pPr eaLnBrk="1" hangingPunct="1">
              <a:spcBef>
                <a:spcPct val="0"/>
              </a:spcBef>
              <a:buFontTx/>
              <a:buNone/>
            </a:pPr>
            <a:r>
              <a:rPr lang="pt-BR" altLang="ja-JP" sz="1400" dirty="0">
                <a:latin typeface="Tahoma" panose="020B0604030504040204" pitchFamily="34" charset="0"/>
              </a:rPr>
              <a:t>    ny = 1</a:t>
            </a:r>
          </a:p>
          <a:p>
            <a:pPr eaLnBrk="1" hangingPunct="1">
              <a:spcBef>
                <a:spcPct val="0"/>
              </a:spcBef>
              <a:buFontTx/>
              <a:buNone/>
            </a:pPr>
            <a:r>
              <a:rPr lang="pt-BR" altLang="ja-JP" sz="1400" dirty="0">
                <a:latin typeface="Tahoma" panose="020B0604030504040204" pitchFamily="34" charset="0"/>
              </a:rPr>
              <a:t>    -5.0  5.0</a:t>
            </a:r>
          </a:p>
          <a:p>
            <a:pPr eaLnBrk="1" hangingPunct="1">
              <a:spcBef>
                <a:spcPct val="0"/>
              </a:spcBef>
              <a:buFontTx/>
              <a:buNone/>
            </a:pPr>
            <a:r>
              <a:rPr lang="pt-BR" altLang="ja-JP" sz="1400" dirty="0">
                <a:latin typeface="Tahoma" panose="020B0604030504040204" pitchFamily="34" charset="0"/>
              </a:rPr>
              <a:t>  z-type = 2</a:t>
            </a:r>
          </a:p>
          <a:p>
            <a:pPr eaLnBrk="1" hangingPunct="1">
              <a:spcBef>
                <a:spcPct val="0"/>
              </a:spcBef>
              <a:buFontTx/>
              <a:buNone/>
            </a:pPr>
            <a:r>
              <a:rPr lang="pt-BR" altLang="ja-JP" sz="1400" dirty="0">
                <a:latin typeface="Tahoma" panose="020B0604030504040204" pitchFamily="34" charset="0"/>
              </a:rPr>
              <a:t>    nz = </a:t>
            </a:r>
            <a:r>
              <a:rPr lang="en-US" altLang="ja-JP" sz="1400" dirty="0">
                <a:latin typeface="Tahoma" panose="020B0604030504040204" pitchFamily="34" charset="0"/>
              </a:rPr>
              <a:t>1</a:t>
            </a:r>
            <a:endParaRPr lang="pt-BR"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zmin = -20.</a:t>
            </a:r>
          </a:p>
          <a:p>
            <a:pPr eaLnBrk="1" hangingPunct="1">
              <a:spcBef>
                <a:spcPct val="0"/>
              </a:spcBef>
              <a:buFontTx/>
              <a:buNone/>
            </a:pPr>
            <a:r>
              <a:rPr lang="pt-BR" altLang="ja-JP" sz="1400" dirty="0">
                <a:latin typeface="Tahoma" panose="020B0604030504040204" pitchFamily="34" charset="0"/>
              </a:rPr>
              <a:t>    zmax =  80.</a:t>
            </a:r>
            <a:endParaRPr lang="pt-BR" altLang="ja-JP" sz="1400" dirty="0">
              <a:solidFill>
                <a:srgbClr val="FF0000"/>
              </a:solidFill>
              <a:latin typeface="Tahoma" panose="020B0604030504040204" pitchFamily="34" charset="0"/>
            </a:endParaRP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p:txBody>
      </p:sp>
      <p:sp>
        <p:nvSpPr>
          <p:cNvPr id="14" name="Text Box 1030"/>
          <p:cNvSpPr txBox="1">
            <a:spLocks noChangeArrowheads="1"/>
          </p:cNvSpPr>
          <p:nvPr/>
        </p:nvSpPr>
        <p:spPr bwMode="auto">
          <a:xfrm>
            <a:off x="179512" y="1412776"/>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cxnSp>
        <p:nvCxnSpPr>
          <p:cNvPr id="15" name="直線コネクタ 14"/>
          <p:cNvCxnSpPr/>
          <p:nvPr/>
        </p:nvCxnSpPr>
        <p:spPr>
          <a:xfrm>
            <a:off x="1591097" y="1873399"/>
            <a:ext cx="93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右中かっこ 15"/>
          <p:cNvSpPr/>
          <p:nvPr/>
        </p:nvSpPr>
        <p:spPr>
          <a:xfrm>
            <a:off x="2771800" y="2133203"/>
            <a:ext cx="322545" cy="2375917"/>
          </a:xfrm>
          <a:prstGeom prst="rightBrace">
            <a:avLst>
              <a:gd name="adj1" fmla="val 8333"/>
              <a:gd name="adj2" fmla="val 5031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 name="テキスト ボックス 2"/>
          <p:cNvSpPr txBox="1"/>
          <p:nvPr/>
        </p:nvSpPr>
        <p:spPr>
          <a:xfrm>
            <a:off x="3083551" y="2944379"/>
            <a:ext cx="729687" cy="954107"/>
          </a:xfrm>
          <a:prstGeom prst="rect">
            <a:avLst/>
          </a:prstGeom>
          <a:noFill/>
        </p:spPr>
        <p:txBody>
          <a:bodyPr wrap="none" rtlCol="0">
            <a:spAutoFit/>
          </a:bodyPr>
          <a:lstStyle/>
          <a:p>
            <a:r>
              <a:rPr lang="ja-JP" altLang="en-US" sz="1400" dirty="0">
                <a:solidFill>
                  <a:srgbClr val="FF0000"/>
                </a:solidFill>
              </a:rPr>
              <a:t>削除</a:t>
            </a:r>
            <a:endParaRPr lang="en-US" altLang="ja-JP" sz="1400" dirty="0">
              <a:solidFill>
                <a:srgbClr val="FF0000"/>
              </a:solidFill>
            </a:endParaRPr>
          </a:p>
          <a:p>
            <a:r>
              <a:rPr kumimoji="1" lang="en-US" altLang="ja-JP" sz="1400" dirty="0">
                <a:solidFill>
                  <a:srgbClr val="FF0000"/>
                </a:solidFill>
              </a:rPr>
              <a:t>or</a:t>
            </a:r>
          </a:p>
          <a:p>
            <a:r>
              <a:rPr kumimoji="1" lang="ja-JP" altLang="en-US" sz="1400" dirty="0">
                <a:solidFill>
                  <a:srgbClr val="FF0000"/>
                </a:solidFill>
              </a:rPr>
              <a:t>コメント</a:t>
            </a:r>
            <a:endParaRPr kumimoji="1" lang="en-US" altLang="ja-JP" sz="1400" dirty="0">
              <a:solidFill>
                <a:srgbClr val="FF0000"/>
              </a:solidFill>
            </a:endParaRPr>
          </a:p>
          <a:p>
            <a:r>
              <a:rPr kumimoji="1" lang="ja-JP" altLang="en-US" sz="1400" dirty="0">
                <a:solidFill>
                  <a:srgbClr val="FF0000"/>
                </a:solidFill>
              </a:rPr>
              <a:t>アウト</a:t>
            </a:r>
          </a:p>
        </p:txBody>
      </p:sp>
      <p:sp>
        <p:nvSpPr>
          <p:cNvPr id="18" name="角丸四角形 17"/>
          <p:cNvSpPr/>
          <p:nvPr/>
        </p:nvSpPr>
        <p:spPr>
          <a:xfrm>
            <a:off x="1587202" y="1922803"/>
            <a:ext cx="968574" cy="144000"/>
          </a:xfrm>
          <a:prstGeom prst="roundRect">
            <a:avLst>
              <a:gd name="adj" fmla="val 50000"/>
            </a:avLst>
          </a:prstGeom>
          <a:solidFill>
            <a:srgbClr val="FF0000">
              <a:alpha val="34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テキスト ボックス 18"/>
          <p:cNvSpPr txBox="1"/>
          <p:nvPr/>
        </p:nvSpPr>
        <p:spPr>
          <a:xfrm>
            <a:off x="2541946" y="1833392"/>
            <a:ext cx="1309974" cy="307777"/>
          </a:xfrm>
          <a:prstGeom prst="rect">
            <a:avLst/>
          </a:prstGeom>
          <a:noFill/>
        </p:spPr>
        <p:txBody>
          <a:bodyPr wrap="none" rtlCol="0">
            <a:spAutoFit/>
          </a:bodyPr>
          <a:lstStyle/>
          <a:p>
            <a:r>
              <a:rPr lang="ja-JP" altLang="en-US" sz="1400" dirty="0">
                <a:solidFill>
                  <a:srgbClr val="FF0000"/>
                </a:solidFill>
              </a:rPr>
              <a:t>パラメータ追加</a:t>
            </a:r>
            <a:endParaRPr kumimoji="1" lang="ja-JP" altLang="en-US" sz="1400"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82952"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9</a:t>
            </a:r>
            <a:r>
              <a:rPr lang="ja-JP" altLang="en-US" sz="4800" dirty="0">
                <a:latin typeface="Century Gothic" panose="020B0502020202020204" pitchFamily="34" charset="0"/>
              </a:rPr>
              <a:t>の答え合わせ</a:t>
            </a:r>
          </a:p>
        </p:txBody>
      </p:sp>
      <p:sp>
        <p:nvSpPr>
          <p:cNvPr id="18" name="テキスト ボックス 20"/>
          <p:cNvSpPr txBox="1">
            <a:spLocks noChangeArrowheads="1"/>
          </p:cNvSpPr>
          <p:nvPr/>
        </p:nvSpPr>
        <p:spPr bwMode="auto">
          <a:xfrm>
            <a:off x="318418" y="737164"/>
            <a:ext cx="8507164"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Century Gothic" panose="020B0502020202020204" pitchFamily="34" charset="0"/>
              </a:rPr>
              <a:t>領域別（円柱の内側と外側）のエネルギー分布をタリーしましょう。</a:t>
            </a:r>
          </a:p>
        </p:txBody>
      </p:sp>
      <p:sp>
        <p:nvSpPr>
          <p:cNvPr id="19" name="Text Box 1031"/>
          <p:cNvSpPr txBox="1">
            <a:spLocks noChangeArrowheads="1"/>
          </p:cNvSpPr>
          <p:nvPr/>
        </p:nvSpPr>
        <p:spPr bwMode="auto">
          <a:xfrm>
            <a:off x="1504230" y="1412775"/>
            <a:ext cx="1980000" cy="3312369"/>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latin typeface="Tahoma" panose="020B0604030504040204" pitchFamily="34" charset="0"/>
              </a:rPr>
              <a:t>[ T - T r a c k ] </a:t>
            </a:r>
          </a:p>
          <a:p>
            <a:pPr eaLnBrk="1" hangingPunct="1">
              <a:spcBef>
                <a:spcPct val="0"/>
              </a:spcBef>
              <a:buFontTx/>
              <a:buNone/>
            </a:pPr>
            <a:r>
              <a:rPr lang="pt-BR" altLang="ja-JP" sz="1400" dirty="0">
                <a:latin typeface="Tahoma" panose="020B0604030504040204" pitchFamily="34" charset="0"/>
              </a:rPr>
              <a:t>mesh = </a:t>
            </a:r>
            <a:r>
              <a:rPr lang="pt-BR" altLang="ja-JP" sz="1400" dirty="0">
                <a:solidFill>
                  <a:srgbClr val="FF0000"/>
                </a:solidFill>
                <a:latin typeface="Tahoma" panose="020B0604030504040204" pitchFamily="34" charset="0"/>
              </a:rPr>
              <a:t>reg</a:t>
            </a:r>
          </a:p>
          <a:p>
            <a:pPr eaLnBrk="1" hangingPunct="1">
              <a:spcBef>
                <a:spcPct val="0"/>
              </a:spcBef>
              <a:buFontTx/>
              <a:buNone/>
            </a:pPr>
            <a:r>
              <a:rPr lang="pt-BR" altLang="ja-JP" sz="1400" dirty="0">
                <a:latin typeface="Tahoma" panose="020B0604030504040204" pitchFamily="34" charset="0"/>
              </a:rPr>
              <a:t>  </a:t>
            </a:r>
            <a:r>
              <a:rPr lang="pt-BR" altLang="ja-JP" sz="1400" dirty="0">
                <a:solidFill>
                  <a:srgbClr val="FF0000"/>
                </a:solidFill>
                <a:latin typeface="Tahoma" panose="020B0604030504040204" pitchFamily="34" charset="0"/>
              </a:rPr>
              <a:t>reg = 101 110</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x-type = 2</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nx = 1</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xmin = -25.</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xmax =  25.</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y-type = 1</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ny = 1</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-5.0  5.0</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z-type = 2</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nz = </a:t>
            </a:r>
            <a:r>
              <a:rPr lang="en-US" altLang="ja-JP" sz="1400" dirty="0">
                <a:latin typeface="Tahoma" panose="020B0604030504040204" pitchFamily="34" charset="0"/>
              </a:rPr>
              <a:t>1</a:t>
            </a:r>
            <a:endParaRPr lang="pt-BR" altLang="ja-JP" sz="1400" dirty="0">
              <a:latin typeface="Tahoma" panose="020B0604030504040204" pitchFamily="34" charset="0"/>
            </a:endParaRP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zmin = -20.</a:t>
            </a:r>
          </a:p>
          <a:p>
            <a:pPr eaLnBrk="1" hangingPunct="1">
              <a:spcBef>
                <a:spcPct val="0"/>
              </a:spcBef>
              <a:buFontTx/>
              <a:buNone/>
            </a:pPr>
            <a:r>
              <a:rPr lang="pt-BR" altLang="ja-JP" sz="1400" dirty="0">
                <a:solidFill>
                  <a:srgbClr val="FF0000"/>
                </a:solidFill>
                <a:latin typeface="Tahoma" panose="020B0604030504040204" pitchFamily="34" charset="0"/>
              </a:rPr>
              <a:t>$</a:t>
            </a:r>
            <a:r>
              <a:rPr lang="pt-BR" altLang="ja-JP" sz="1400" dirty="0">
                <a:latin typeface="Tahoma" panose="020B0604030504040204" pitchFamily="34" charset="0"/>
              </a:rPr>
              <a:t>    zmax =  80.</a:t>
            </a:r>
            <a:endParaRPr lang="pt-BR" altLang="ja-JP" sz="1400" dirty="0">
              <a:solidFill>
                <a:srgbClr val="FF0000"/>
              </a:solidFill>
              <a:latin typeface="Tahoma" panose="020B0604030504040204" pitchFamily="34" charset="0"/>
            </a:endParaRPr>
          </a:p>
          <a:p>
            <a:pPr eaLnBrk="1" hangingPunct="1">
              <a:spcBef>
                <a:spcPct val="0"/>
              </a:spcBef>
              <a:buFontTx/>
              <a:buNone/>
            </a:pPr>
            <a:r>
              <a:rPr lang="ja-JP" altLang="en-US" sz="1400" dirty="0">
                <a:latin typeface="Tahoma" panose="020B0604030504040204" pitchFamily="34" charset="0"/>
              </a:rPr>
              <a:t>・ ・ ・ ・ ・ ・ </a:t>
            </a:r>
            <a:endParaRPr lang="en-US" altLang="ja-JP" sz="1400" dirty="0">
              <a:latin typeface="Tahoma" panose="020B0604030504040204" pitchFamily="34" charset="0"/>
            </a:endParaRPr>
          </a:p>
        </p:txBody>
      </p:sp>
      <p:sp>
        <p:nvSpPr>
          <p:cNvPr id="20" name="Text Box 1030"/>
          <p:cNvSpPr txBox="1">
            <a:spLocks noChangeArrowheads="1"/>
          </p:cNvSpPr>
          <p:nvPr/>
        </p:nvSpPr>
        <p:spPr bwMode="auto">
          <a:xfrm>
            <a:off x="179512" y="1412776"/>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sp>
        <p:nvSpPr>
          <p:cNvPr id="22" name="Text Box 1030"/>
          <p:cNvSpPr txBox="1">
            <a:spLocks noChangeArrowheads="1"/>
          </p:cNvSpPr>
          <p:nvPr/>
        </p:nvSpPr>
        <p:spPr bwMode="auto">
          <a:xfrm>
            <a:off x="3775720" y="1412776"/>
            <a:ext cx="1612900" cy="36830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track_</a:t>
            </a:r>
            <a:r>
              <a:rPr lang="en-US" altLang="ja-JP" sz="1800" dirty="0" err="1">
                <a:solidFill>
                  <a:srgbClr val="000000"/>
                </a:solidFill>
                <a:latin typeface="Tahoma" panose="020B0604030504040204" pitchFamily="34" charset="0"/>
              </a:rPr>
              <a:t>eng</a:t>
            </a:r>
            <a:r>
              <a:rPr lang="pt-BR" altLang="ja-JP" sz="1800" dirty="0">
                <a:solidFill>
                  <a:srgbClr val="000000"/>
                </a:solidFill>
                <a:latin typeface="Tahoma" panose="020B0604030504040204" pitchFamily="34" charset="0"/>
              </a:rPr>
              <a:t>.</a:t>
            </a:r>
            <a:r>
              <a:rPr lang="en-US" altLang="ja-JP" sz="1800" dirty="0">
                <a:solidFill>
                  <a:srgbClr val="000000"/>
                </a:solidFill>
                <a:latin typeface="Tahoma" panose="020B0604030504040204" pitchFamily="34" charset="0"/>
              </a:rPr>
              <a:t>eps</a:t>
            </a:r>
          </a:p>
        </p:txBody>
      </p:sp>
      <p:pic>
        <p:nvPicPr>
          <p:cNvPr id="2" name="図 1"/>
          <p:cNvPicPr>
            <a:picLocks noChangeAspect="1"/>
          </p:cNvPicPr>
          <p:nvPr/>
        </p:nvPicPr>
        <p:blipFill rotWithShape="1">
          <a:blip r:embed="rId3"/>
          <a:srcRect l="15350" t="22396" r="16138" b="9146"/>
          <a:stretch/>
        </p:blipFill>
        <p:spPr>
          <a:xfrm>
            <a:off x="5569333" y="1324244"/>
            <a:ext cx="3458657" cy="2464796"/>
          </a:xfrm>
          <a:prstGeom prst="rect">
            <a:avLst/>
          </a:prstGeom>
        </p:spPr>
      </p:pic>
      <p:pic>
        <p:nvPicPr>
          <p:cNvPr id="3" name="図 2"/>
          <p:cNvPicPr>
            <a:picLocks noChangeAspect="1"/>
          </p:cNvPicPr>
          <p:nvPr/>
        </p:nvPicPr>
        <p:blipFill rotWithShape="1">
          <a:blip r:embed="rId4"/>
          <a:srcRect l="16138" t="22396" r="16138" b="9146"/>
          <a:stretch/>
        </p:blipFill>
        <p:spPr>
          <a:xfrm>
            <a:off x="5606728" y="3844524"/>
            <a:ext cx="3418877" cy="2464796"/>
          </a:xfrm>
          <a:prstGeom prst="rect">
            <a:avLst/>
          </a:prstGeom>
        </p:spPr>
      </p:pic>
      <p:sp>
        <p:nvSpPr>
          <p:cNvPr id="25" name="テキスト ボックス 2"/>
          <p:cNvSpPr txBox="1">
            <a:spLocks noChangeArrowheads="1"/>
          </p:cNvSpPr>
          <p:nvPr/>
        </p:nvSpPr>
        <p:spPr bwMode="auto">
          <a:xfrm>
            <a:off x="3771604" y="2169731"/>
            <a:ext cx="1808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latin typeface="+mn-lt"/>
              </a:rPr>
              <a:t>1</a:t>
            </a:r>
            <a:r>
              <a:rPr lang="ja-JP" altLang="en-US" sz="1800" dirty="0">
                <a:latin typeface="+mn-lt"/>
              </a:rPr>
              <a:t>ページ目</a:t>
            </a:r>
            <a:endParaRPr lang="en-US" altLang="ja-JP" sz="1800" dirty="0">
              <a:latin typeface="+mn-lt"/>
            </a:endParaRPr>
          </a:p>
          <a:p>
            <a:pPr>
              <a:spcBef>
                <a:spcPct val="0"/>
              </a:spcBef>
              <a:buFontTx/>
              <a:buNone/>
            </a:pPr>
            <a:r>
              <a:rPr lang="en-US" altLang="ja-JP" sz="1800" dirty="0">
                <a:latin typeface="+mn-lt"/>
              </a:rPr>
              <a:t>(</a:t>
            </a:r>
            <a:r>
              <a:rPr lang="en-US" altLang="ja-JP" sz="1800" dirty="0" err="1">
                <a:latin typeface="+mn-lt"/>
              </a:rPr>
              <a:t>reg</a:t>
            </a:r>
            <a:r>
              <a:rPr lang="en-US" altLang="ja-JP" sz="1800" dirty="0">
                <a:latin typeface="+mn-lt"/>
              </a:rPr>
              <a:t> = 101: </a:t>
            </a:r>
            <a:r>
              <a:rPr lang="ja-JP" altLang="en-US" sz="1800" dirty="0">
                <a:latin typeface="+mn-lt"/>
              </a:rPr>
              <a:t>水中</a:t>
            </a:r>
            <a:r>
              <a:rPr lang="en-US" altLang="ja-JP" sz="1800" dirty="0">
                <a:latin typeface="+mn-lt"/>
              </a:rPr>
              <a:t>)</a:t>
            </a:r>
            <a:endParaRPr lang="ja-JP" altLang="en-US" sz="1800" dirty="0">
              <a:latin typeface="+mn-lt"/>
            </a:endParaRPr>
          </a:p>
        </p:txBody>
      </p:sp>
      <p:sp>
        <p:nvSpPr>
          <p:cNvPr id="26" name="テキスト ボックス 20"/>
          <p:cNvSpPr txBox="1">
            <a:spLocks noChangeArrowheads="1"/>
          </p:cNvSpPr>
          <p:nvPr/>
        </p:nvSpPr>
        <p:spPr bwMode="auto">
          <a:xfrm>
            <a:off x="3771604" y="4690011"/>
            <a:ext cx="17999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latin typeface="+mn-lt"/>
              </a:rPr>
              <a:t>2</a:t>
            </a:r>
            <a:r>
              <a:rPr lang="ja-JP" altLang="en-US" sz="1800" dirty="0">
                <a:latin typeface="+mn-lt"/>
              </a:rPr>
              <a:t>ページ目</a:t>
            </a:r>
            <a:endParaRPr lang="en-US" altLang="ja-JP" sz="1800" dirty="0">
              <a:latin typeface="+mn-lt"/>
            </a:endParaRPr>
          </a:p>
          <a:p>
            <a:pPr>
              <a:spcBef>
                <a:spcPct val="0"/>
              </a:spcBef>
              <a:buFontTx/>
              <a:buNone/>
            </a:pPr>
            <a:r>
              <a:rPr lang="en-US" altLang="ja-JP" sz="1800" dirty="0">
                <a:latin typeface="+mn-lt"/>
              </a:rPr>
              <a:t>(</a:t>
            </a:r>
            <a:r>
              <a:rPr lang="en-US" altLang="ja-JP" sz="1800" dirty="0" err="1">
                <a:latin typeface="+mn-lt"/>
              </a:rPr>
              <a:t>reg</a:t>
            </a:r>
            <a:r>
              <a:rPr lang="en-US" altLang="ja-JP" sz="1800" dirty="0">
                <a:latin typeface="+mn-lt"/>
              </a:rPr>
              <a:t> = 110: </a:t>
            </a:r>
            <a:r>
              <a:rPr lang="ja-JP" altLang="en-US" sz="1800" dirty="0">
                <a:latin typeface="+mn-lt"/>
              </a:rPr>
              <a:t>真空</a:t>
            </a:r>
            <a:r>
              <a:rPr lang="en-US" altLang="ja-JP" sz="1800" dirty="0">
                <a:latin typeface="+mn-lt"/>
              </a:rPr>
              <a:t>)</a:t>
            </a:r>
            <a:endParaRPr lang="ja-JP" altLang="en-US" sz="1800" dirty="0">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10</a:t>
            </a:r>
            <a:endParaRPr lang="ja-JP" altLang="en-US" sz="4800" dirty="0">
              <a:latin typeface="Century Gothic" panose="020B0502020202020204" pitchFamily="34" charset="0"/>
            </a:endParaRPr>
          </a:p>
        </p:txBody>
      </p:sp>
      <p:sp>
        <p:nvSpPr>
          <p:cNvPr id="82951" name="テキスト ボックス 16"/>
          <p:cNvSpPr txBox="1">
            <a:spLocks noChangeArrowheads="1"/>
          </p:cNvSpPr>
          <p:nvPr/>
        </p:nvSpPr>
        <p:spPr bwMode="auto">
          <a:xfrm>
            <a:off x="665579" y="1673513"/>
            <a:ext cx="78128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ja-JP" altLang="en-US" sz="2400" dirty="0">
                <a:solidFill>
                  <a:srgbClr val="000000"/>
                </a:solidFill>
                <a:latin typeface="+mn-lt"/>
              </a:rPr>
              <a:t>ファイル</a:t>
            </a:r>
            <a:r>
              <a:rPr lang="en-US" altLang="ja-JP" sz="2400" dirty="0">
                <a:solidFill>
                  <a:srgbClr val="000000"/>
                </a:solidFill>
                <a:latin typeface="+mn-lt"/>
              </a:rPr>
              <a:t>”t-</a:t>
            </a:r>
            <a:r>
              <a:rPr lang="en-US" altLang="ja-JP" sz="2400" dirty="0" err="1">
                <a:solidFill>
                  <a:srgbClr val="000000"/>
                </a:solidFill>
                <a:latin typeface="+mn-lt"/>
              </a:rPr>
              <a:t>deposit.inp</a:t>
            </a:r>
            <a:r>
              <a:rPr lang="en-US" altLang="ja-JP" sz="2400" dirty="0">
                <a:solidFill>
                  <a:srgbClr val="000000"/>
                </a:solidFill>
                <a:latin typeface="+mn-lt"/>
              </a:rPr>
              <a:t>”</a:t>
            </a:r>
            <a:r>
              <a:rPr lang="ja-JP" altLang="en-US" sz="2400" dirty="0">
                <a:solidFill>
                  <a:srgbClr val="000000"/>
                </a:solidFill>
                <a:latin typeface="+mn-lt"/>
              </a:rPr>
              <a:t>の</a:t>
            </a:r>
            <a:r>
              <a:rPr lang="en-US" altLang="ja-JP" sz="2400" dirty="0">
                <a:solidFill>
                  <a:srgbClr val="000000"/>
                </a:solidFill>
                <a:latin typeface="+mn-lt"/>
              </a:rPr>
              <a:t>[T-Deposit]</a:t>
            </a:r>
            <a:r>
              <a:rPr lang="ja-JP" altLang="en-US" sz="2400" dirty="0">
                <a:solidFill>
                  <a:srgbClr val="000000"/>
                </a:solidFill>
                <a:latin typeface="+mn-lt"/>
              </a:rPr>
              <a:t>セクションをコピーし、</a:t>
            </a:r>
            <a:r>
              <a:rPr lang="en-US" altLang="ja-JP" sz="2400" dirty="0">
                <a:solidFill>
                  <a:srgbClr val="000000"/>
                </a:solidFill>
                <a:latin typeface="+mn-lt"/>
              </a:rPr>
              <a:t>lec02.inp</a:t>
            </a:r>
            <a:r>
              <a:rPr lang="ja-JP" altLang="en-US" sz="2400" dirty="0">
                <a:solidFill>
                  <a:srgbClr val="000000"/>
                </a:solidFill>
                <a:latin typeface="+mn-lt"/>
              </a:rPr>
              <a:t>に張り付ける。</a:t>
            </a:r>
            <a:endParaRPr lang="en-US" altLang="ja-JP" sz="2400" dirty="0">
              <a:solidFill>
                <a:srgbClr val="000000"/>
              </a:solidFill>
              <a:latin typeface="+mn-lt"/>
            </a:endParaRPr>
          </a:p>
          <a:p>
            <a:pPr marL="0" indent="0" eaLnBrk="1" hangingPunct="1">
              <a:spcBef>
                <a:spcPct val="0"/>
              </a:spcBef>
              <a:buNone/>
              <a:defRPr/>
            </a:pPr>
            <a:endParaRPr lang="en-US" altLang="ja-JP" sz="800" dirty="0">
              <a:solidFill>
                <a:srgbClr val="000000"/>
              </a:solidFill>
              <a:latin typeface="+mn-lt"/>
            </a:endParaRPr>
          </a:p>
          <a:p>
            <a:pPr eaLnBrk="1" hangingPunct="1">
              <a:spcBef>
                <a:spcPct val="0"/>
              </a:spcBef>
              <a:defRPr/>
            </a:pPr>
            <a:r>
              <a:rPr lang="en-US" altLang="ja-JP" sz="2400" dirty="0">
                <a:solidFill>
                  <a:srgbClr val="000000"/>
                </a:solidFill>
                <a:latin typeface="+mn-lt"/>
              </a:rPr>
              <a:t>lec02.inp</a:t>
            </a:r>
            <a:r>
              <a:rPr lang="ja-JP" altLang="en-US" sz="2400" dirty="0">
                <a:solidFill>
                  <a:srgbClr val="000000"/>
                </a:solidFill>
                <a:latin typeface="+mn-lt"/>
              </a:rPr>
              <a:t>をインプットファイルとして、</a:t>
            </a:r>
            <a:r>
              <a:rPr lang="en-US" altLang="ja-JP" sz="2400" dirty="0">
                <a:solidFill>
                  <a:srgbClr val="000000"/>
                </a:solidFill>
                <a:latin typeface="+mn-lt"/>
              </a:rPr>
              <a:t>PHITS</a:t>
            </a:r>
            <a:r>
              <a:rPr lang="ja-JP" altLang="en-US" sz="2400" dirty="0">
                <a:solidFill>
                  <a:srgbClr val="000000"/>
                </a:solidFill>
                <a:latin typeface="+mn-lt"/>
              </a:rPr>
              <a:t>を実行する。</a:t>
            </a:r>
            <a:endParaRPr lang="en-US" altLang="ja-JP" sz="2400" dirty="0">
              <a:solidFill>
                <a:srgbClr val="000000"/>
              </a:solidFill>
              <a:latin typeface="+mn-lt"/>
            </a:endParaRPr>
          </a:p>
        </p:txBody>
      </p:sp>
      <p:sp>
        <p:nvSpPr>
          <p:cNvPr id="83976" name="Text Box 1031"/>
          <p:cNvSpPr txBox="1">
            <a:spLocks noChangeArrowheads="1"/>
          </p:cNvSpPr>
          <p:nvPr/>
        </p:nvSpPr>
        <p:spPr bwMode="auto">
          <a:xfrm>
            <a:off x="483753" y="3573487"/>
            <a:ext cx="3240000" cy="26638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D e p o s i t ]</a:t>
            </a:r>
          </a:p>
          <a:p>
            <a:pPr eaLnBrk="1" hangingPunct="1">
              <a:spcBef>
                <a:spcPct val="0"/>
              </a:spcBef>
              <a:buFontTx/>
              <a:buNone/>
            </a:pPr>
            <a:r>
              <a:rPr lang="pt-BR" altLang="ja-JP" sz="1400" dirty="0">
                <a:solidFill>
                  <a:srgbClr val="000000"/>
                </a:solidFill>
                <a:latin typeface="Tahoma" panose="020B0604030504040204" pitchFamily="34" charset="0"/>
              </a:rPr>
              <a:t>title = </a:t>
            </a:r>
            <a:r>
              <a:rPr lang="en-US" altLang="ja-JP" sz="1400" dirty="0">
                <a:solidFill>
                  <a:srgbClr val="000000"/>
                </a:solidFill>
                <a:latin typeface="Tahoma" panose="020B0604030504040204" pitchFamily="34" charset="0"/>
              </a:rPr>
              <a:t>Energy deposition in xyz mesh</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mesh = xyz</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unit = 1</a:t>
            </a:r>
          </a:p>
          <a:p>
            <a:pPr eaLnBrk="1" hangingPunct="1">
              <a:spcBef>
                <a:spcPct val="0"/>
              </a:spcBef>
              <a:buFontTx/>
              <a:buNone/>
            </a:pPr>
            <a:r>
              <a:rPr lang="pt-BR" altLang="ja-JP" sz="1400" dirty="0">
                <a:solidFill>
                  <a:srgbClr val="000000"/>
                </a:solidFill>
                <a:latin typeface="Tahoma" panose="020B0604030504040204" pitchFamily="34" charset="0"/>
              </a:rPr>
              <a:t>material = all</a:t>
            </a:r>
          </a:p>
          <a:p>
            <a:pPr eaLnBrk="1" hangingPunct="1">
              <a:spcBef>
                <a:spcPct val="0"/>
              </a:spcBef>
              <a:buFontTx/>
              <a:buNone/>
            </a:pPr>
            <a:r>
              <a:rPr lang="pt-BR" altLang="ja-JP" sz="1400" dirty="0">
                <a:solidFill>
                  <a:srgbClr val="000000"/>
                </a:solidFill>
                <a:latin typeface="Tahoma" panose="020B0604030504040204" pitchFamily="34" charset="0"/>
              </a:rPr>
              <a:t>output = dose</a:t>
            </a:r>
          </a:p>
          <a:p>
            <a:pPr eaLnBrk="1" hangingPunct="1">
              <a:spcBef>
                <a:spcPct val="0"/>
              </a:spcBef>
              <a:buFontTx/>
              <a:buNone/>
            </a:pPr>
            <a:r>
              <a:rPr lang="pt-BR" altLang="ja-JP" sz="1400" dirty="0">
                <a:solidFill>
                  <a:srgbClr val="000000"/>
                </a:solidFill>
                <a:latin typeface="Tahoma" panose="020B0604030504040204" pitchFamily="34" charset="0"/>
              </a:rPr>
              <a:t>axis = xz</a:t>
            </a:r>
          </a:p>
          <a:p>
            <a:pPr eaLnBrk="1" hangingPunct="1">
              <a:spcBef>
                <a:spcPct val="0"/>
              </a:spcBef>
              <a:buFontTx/>
              <a:buNone/>
            </a:pPr>
            <a:r>
              <a:rPr lang="pt-BR" altLang="ja-JP" sz="1400" dirty="0">
                <a:solidFill>
                  <a:srgbClr val="000000"/>
                </a:solidFill>
                <a:latin typeface="Tahoma" panose="020B0604030504040204" pitchFamily="34" charset="0"/>
              </a:rPr>
              <a:t>file = deposit.out</a:t>
            </a:r>
          </a:p>
          <a:p>
            <a:pPr eaLnBrk="1" hangingPunct="1">
              <a:spcBef>
                <a:spcPct val="0"/>
              </a:spcBef>
              <a:buFontTx/>
              <a:buNone/>
            </a:pPr>
            <a:r>
              <a:rPr lang="pt-BR" altLang="ja-JP" sz="1400" dirty="0">
                <a:solidFill>
                  <a:srgbClr val="000000"/>
                </a:solidFill>
                <a:latin typeface="Tahoma" panose="020B0604030504040204" pitchFamily="34" charset="0"/>
              </a:rPr>
              <a:t>part = all</a:t>
            </a:r>
          </a:p>
          <a:p>
            <a:pPr eaLnBrk="1" hangingPunct="1">
              <a:spcBef>
                <a:spcPct val="0"/>
              </a:spcBef>
              <a:buFontTx/>
              <a:buNone/>
            </a:pPr>
            <a:r>
              <a:rPr lang="pt-BR" altLang="ja-JP" sz="1400" dirty="0">
                <a:solidFill>
                  <a:srgbClr val="000000"/>
                </a:solidFill>
                <a:latin typeface="Tahoma" panose="020B0604030504040204" pitchFamily="34" charset="0"/>
              </a:rPr>
              <a:t>gshow = 1</a:t>
            </a:r>
          </a:p>
          <a:p>
            <a:pPr eaLnBrk="1" hangingPunct="1">
              <a:spcBef>
                <a:spcPct val="0"/>
              </a:spcBef>
              <a:buFontTx/>
              <a:buNone/>
            </a:pPr>
            <a:r>
              <a:rPr lang="pt-BR" altLang="ja-JP" sz="1400" dirty="0">
                <a:solidFill>
                  <a:srgbClr val="000000"/>
                </a:solidFill>
                <a:latin typeface="Tahoma" panose="020B0604030504040204" pitchFamily="34" charset="0"/>
              </a:rPr>
              <a:t>epsout = 1</a:t>
            </a:r>
          </a:p>
        </p:txBody>
      </p:sp>
      <p:sp>
        <p:nvSpPr>
          <p:cNvPr id="83977" name="Text Box 1030"/>
          <p:cNvSpPr txBox="1">
            <a:spLocks noChangeArrowheads="1"/>
          </p:cNvSpPr>
          <p:nvPr/>
        </p:nvSpPr>
        <p:spPr bwMode="auto">
          <a:xfrm>
            <a:off x="483753" y="3071837"/>
            <a:ext cx="159543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t-deposit.inp</a:t>
            </a:r>
          </a:p>
        </p:txBody>
      </p:sp>
      <p:sp>
        <p:nvSpPr>
          <p:cNvPr id="83978"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82955" name="テキスト ボックス 20"/>
          <p:cNvSpPr txBox="1">
            <a:spLocks noChangeArrowheads="1"/>
          </p:cNvSpPr>
          <p:nvPr/>
        </p:nvSpPr>
        <p:spPr bwMode="auto">
          <a:xfrm>
            <a:off x="3923928" y="3586193"/>
            <a:ext cx="4464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1800" dirty="0">
                <a:solidFill>
                  <a:srgbClr val="3333CC"/>
                </a:solidFill>
                <a:latin typeface="+mn-lt"/>
              </a:rPr>
              <a:t>[T-Deposit]</a:t>
            </a:r>
            <a:r>
              <a:rPr lang="ja-JP" altLang="en-US" sz="1800" dirty="0">
                <a:solidFill>
                  <a:srgbClr val="3333CC"/>
                </a:solidFill>
                <a:latin typeface="+mn-lt"/>
              </a:rPr>
              <a:t>は、</a:t>
            </a:r>
            <a:r>
              <a:rPr lang="ja-JP" altLang="en-US" sz="1800" dirty="0">
                <a:solidFill>
                  <a:srgbClr val="000000"/>
                </a:solidFill>
                <a:latin typeface="+mn-lt"/>
              </a:rPr>
              <a:t>指定した空間（物質）に対して付与されたエネルギーを計算するタリー。</a:t>
            </a:r>
          </a:p>
        </p:txBody>
      </p:sp>
      <p:sp>
        <p:nvSpPr>
          <p:cNvPr id="14" name="テキスト ボックス 20"/>
          <p:cNvSpPr txBox="1">
            <a:spLocks noChangeArrowheads="1"/>
          </p:cNvSpPr>
          <p:nvPr/>
        </p:nvSpPr>
        <p:spPr bwMode="auto">
          <a:xfrm>
            <a:off x="664673" y="737164"/>
            <a:ext cx="7814655"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defRPr/>
            </a:pPr>
            <a:r>
              <a:rPr lang="en-US" altLang="ja-JP" sz="2400" dirty="0">
                <a:solidFill>
                  <a:srgbClr val="000000"/>
                </a:solidFill>
              </a:rPr>
              <a:t>[T-Deposit]</a:t>
            </a:r>
            <a:r>
              <a:rPr lang="ja-JP" altLang="en-US" sz="2400" dirty="0">
                <a:solidFill>
                  <a:srgbClr val="000000"/>
                </a:solidFill>
              </a:rPr>
              <a:t>を用いて、円柱の水に対する付与エネルギー量（吸収線量）の空間分布を確認しましょう。</a:t>
            </a:r>
          </a:p>
        </p:txBody>
      </p:sp>
    </p:spTree>
    <p:extLst>
      <p:ext uri="{BB962C8B-B14F-4D97-AF65-F5344CB8AC3E}">
        <p14:creationId xmlns:p14="http://schemas.microsoft.com/office/powerpoint/2010/main" val="2930700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rotWithShape="1">
          <a:blip r:embed="rId3"/>
          <a:srcRect l="14563" t="42271" r="30313" b="21292"/>
          <a:stretch/>
        </p:blipFill>
        <p:spPr>
          <a:xfrm>
            <a:off x="1789203" y="1927894"/>
            <a:ext cx="5565595" cy="2623792"/>
          </a:xfrm>
          <a:prstGeom prst="rect">
            <a:avLst/>
          </a:prstGeom>
        </p:spPr>
      </p:pic>
      <p:sp>
        <p:nvSpPr>
          <p:cNvPr id="84995"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10</a:t>
            </a:r>
            <a:r>
              <a:rPr lang="ja-JP" altLang="en-US" sz="4800" dirty="0">
                <a:latin typeface="Century Gothic" panose="020B0502020202020204" pitchFamily="34" charset="0"/>
              </a:rPr>
              <a:t>の答え合わせ</a:t>
            </a:r>
          </a:p>
        </p:txBody>
      </p:sp>
      <p:sp>
        <p:nvSpPr>
          <p:cNvPr id="84999"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85000" name="Text Box 1030"/>
          <p:cNvSpPr txBox="1">
            <a:spLocks noChangeArrowheads="1"/>
          </p:cNvSpPr>
          <p:nvPr/>
        </p:nvSpPr>
        <p:spPr bwMode="auto">
          <a:xfrm>
            <a:off x="3779912" y="4645585"/>
            <a:ext cx="1344612" cy="371475"/>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deposit.</a:t>
            </a:r>
            <a:r>
              <a:rPr lang="en-US" altLang="ja-JP" sz="1800" dirty="0">
                <a:solidFill>
                  <a:srgbClr val="000000"/>
                </a:solidFill>
                <a:latin typeface="Tahoma" panose="020B0604030504040204" pitchFamily="34" charset="0"/>
              </a:rPr>
              <a:t>eps</a:t>
            </a:r>
          </a:p>
        </p:txBody>
      </p:sp>
      <p:cxnSp>
        <p:nvCxnSpPr>
          <p:cNvPr id="16" name="直線矢印コネクタ 15"/>
          <p:cNvCxnSpPr/>
          <p:nvPr/>
        </p:nvCxnSpPr>
        <p:spPr>
          <a:xfrm flipH="1">
            <a:off x="2375988" y="3212976"/>
            <a:ext cx="1080000" cy="1440000"/>
          </a:xfrm>
          <a:prstGeom prst="straightConnector1">
            <a:avLst/>
          </a:prstGeom>
          <a:ln w="19050">
            <a:solidFill>
              <a:srgbClr val="FF00FF"/>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4644008" y="3212976"/>
            <a:ext cx="1080000" cy="1440000"/>
          </a:xfrm>
          <a:prstGeom prst="straightConnector1">
            <a:avLst/>
          </a:prstGeom>
          <a:ln w="1905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テキスト ボックス 20"/>
          <p:cNvSpPr txBox="1">
            <a:spLocks noChangeArrowheads="1"/>
          </p:cNvSpPr>
          <p:nvPr/>
        </p:nvSpPr>
        <p:spPr bwMode="auto">
          <a:xfrm>
            <a:off x="664673" y="737164"/>
            <a:ext cx="7814655"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defRPr/>
            </a:pPr>
            <a:r>
              <a:rPr lang="en-US" altLang="ja-JP" sz="2400" dirty="0">
                <a:solidFill>
                  <a:srgbClr val="000000"/>
                </a:solidFill>
              </a:rPr>
              <a:t>[T-Deposit]</a:t>
            </a:r>
            <a:r>
              <a:rPr lang="ja-JP" altLang="en-US" sz="2400" dirty="0">
                <a:solidFill>
                  <a:srgbClr val="000000"/>
                </a:solidFill>
              </a:rPr>
              <a:t>を用いて、円柱の水に対する付与エネルギー量（吸収線量）の空間分布を確認しましょう。</a:t>
            </a:r>
          </a:p>
        </p:txBody>
      </p:sp>
      <p:sp>
        <p:nvSpPr>
          <p:cNvPr id="85001" name="テキスト ボックス 16"/>
          <p:cNvSpPr txBox="1">
            <a:spLocks noChangeArrowheads="1"/>
          </p:cNvSpPr>
          <p:nvPr/>
        </p:nvSpPr>
        <p:spPr bwMode="auto">
          <a:xfrm>
            <a:off x="990650" y="4645585"/>
            <a:ext cx="1966913" cy="707886"/>
          </a:xfrm>
          <a:prstGeom prst="rect">
            <a:avLst/>
          </a:prstGeom>
          <a:solidFill>
            <a:schemeClr val="bg1"/>
          </a:solidFill>
          <a:ln w="19050">
            <a:solidFill>
              <a:srgbClr val="FF00FF"/>
            </a:solidFill>
            <a:miter lim="800000"/>
            <a:headEnd/>
            <a:tailEnd/>
          </a:ln>
        </p:spPr>
        <p:txBody>
          <a:bodyPr wrap="square"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latin typeface="ＭＳ Ｐゴシック" panose="020B0600070205080204" pitchFamily="50" charset="-128"/>
                <a:cs typeface="Tahoma" panose="020B0604030504040204" pitchFamily="34" charset="0"/>
              </a:rPr>
              <a:t>炭素ビームよるエネルギー付与</a:t>
            </a:r>
          </a:p>
        </p:txBody>
      </p:sp>
      <p:sp>
        <p:nvSpPr>
          <p:cNvPr id="85003" name="テキスト ボックス 16"/>
          <p:cNvSpPr txBox="1">
            <a:spLocks noChangeArrowheads="1"/>
          </p:cNvSpPr>
          <p:nvPr/>
        </p:nvSpPr>
        <p:spPr bwMode="auto">
          <a:xfrm>
            <a:off x="5508104" y="4645585"/>
            <a:ext cx="3381250" cy="1015663"/>
          </a:xfrm>
          <a:prstGeom prst="rect">
            <a:avLst/>
          </a:prstGeom>
          <a:solidFill>
            <a:schemeClr val="bg1"/>
          </a:solidFill>
          <a:ln w="19050">
            <a:solidFill>
              <a:srgbClr val="00B050"/>
            </a:solidFill>
            <a:miter lim="800000"/>
            <a:headEnd/>
            <a:tailEnd/>
          </a:ln>
        </p:spPr>
        <p:txBody>
          <a:bodyPr wrap="square"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latin typeface="+mn-lt"/>
                <a:cs typeface="Tahoma" panose="020B0604030504040204" pitchFamily="34" charset="0"/>
              </a:rPr>
              <a:t>核反応により発生した陽子や中性子などの</a:t>
            </a:r>
            <a:r>
              <a:rPr lang="en-US" altLang="ja-JP" sz="2000" dirty="0">
                <a:solidFill>
                  <a:srgbClr val="000000"/>
                </a:solidFill>
                <a:latin typeface="+mn-lt"/>
                <a:cs typeface="Tahoma" panose="020B0604030504040204" pitchFamily="34" charset="0"/>
              </a:rPr>
              <a:t>2</a:t>
            </a:r>
            <a:r>
              <a:rPr lang="ja-JP" altLang="en-US" sz="2000" dirty="0">
                <a:solidFill>
                  <a:srgbClr val="000000"/>
                </a:solidFill>
                <a:latin typeface="+mn-lt"/>
                <a:cs typeface="Tahoma" panose="020B0604030504040204" pitchFamily="34" charset="0"/>
              </a:rPr>
              <a:t>次粒子によるエネルギー付与</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228600" y="228600"/>
            <a:ext cx="8686800" cy="1143000"/>
          </a:xfrm>
        </p:spPr>
        <p:txBody>
          <a:bodyPr/>
          <a:lstStyle/>
          <a:p>
            <a:pPr eaLnBrk="1" hangingPunct="1"/>
            <a:r>
              <a:rPr lang="en-US" altLang="ja-JP" sz="4800" dirty="0">
                <a:latin typeface="Century Gothic" panose="020B0502020202020204" pitchFamily="34" charset="0"/>
              </a:rPr>
              <a:t>Tally</a:t>
            </a:r>
            <a:r>
              <a:rPr lang="ja-JP" altLang="en-US" sz="4800" dirty="0">
                <a:latin typeface="Century Gothic" panose="020B0502020202020204" pitchFamily="34" charset="0"/>
              </a:rPr>
              <a:t>の使い方</a:t>
            </a:r>
          </a:p>
        </p:txBody>
      </p:sp>
      <p:sp>
        <p:nvSpPr>
          <p:cNvPr id="86025"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12" name="AutoShape 2"/>
          <p:cNvSpPr>
            <a:spLocks noChangeArrowheads="1"/>
          </p:cNvSpPr>
          <p:nvPr/>
        </p:nvSpPr>
        <p:spPr bwMode="auto">
          <a:xfrm>
            <a:off x="647700" y="1411685"/>
            <a:ext cx="7848600" cy="86518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buFontTx/>
              <a:buNone/>
              <a:defRPr/>
            </a:pPr>
            <a:r>
              <a:rPr lang="ja-JP" altLang="en-US" sz="2400" dirty="0">
                <a:latin typeface="Century" pitchFamily="18" charset="0"/>
              </a:rPr>
              <a:t>どの</a:t>
            </a:r>
            <a:r>
              <a:rPr lang="ja-JP" altLang="en-US" sz="2400" dirty="0">
                <a:solidFill>
                  <a:schemeClr val="accent6"/>
                </a:solidFill>
                <a:latin typeface="Century" pitchFamily="18" charset="0"/>
              </a:rPr>
              <a:t>空間（面）</a:t>
            </a:r>
            <a:r>
              <a:rPr lang="ja-JP" altLang="en-US" sz="2400" dirty="0">
                <a:latin typeface="Century" pitchFamily="18" charset="0"/>
              </a:rPr>
              <a:t>における、どの</a:t>
            </a:r>
            <a:r>
              <a:rPr lang="ja-JP" altLang="en-US" sz="2400" dirty="0">
                <a:solidFill>
                  <a:schemeClr val="accent6"/>
                </a:solidFill>
                <a:latin typeface="Century" pitchFamily="18" charset="0"/>
              </a:rPr>
              <a:t>粒子</a:t>
            </a:r>
            <a:r>
              <a:rPr lang="ja-JP" altLang="en-US" sz="2400" dirty="0">
                <a:latin typeface="Century" pitchFamily="18" charset="0"/>
              </a:rPr>
              <a:t>の、どういった</a:t>
            </a:r>
            <a:r>
              <a:rPr lang="ja-JP" altLang="en-US" sz="2400" dirty="0">
                <a:solidFill>
                  <a:srgbClr val="FF0000"/>
                </a:solidFill>
                <a:latin typeface="Century" pitchFamily="18" charset="0"/>
              </a:rPr>
              <a:t>物理量</a:t>
            </a:r>
            <a:r>
              <a:rPr lang="ja-JP" altLang="en-US" sz="2400" dirty="0">
                <a:latin typeface="Century" pitchFamily="18" charset="0"/>
              </a:rPr>
              <a:t>を、どういう</a:t>
            </a:r>
            <a:r>
              <a:rPr lang="ja-JP" altLang="en-US" sz="2400" dirty="0">
                <a:solidFill>
                  <a:schemeClr val="accent6"/>
                </a:solidFill>
                <a:latin typeface="Century" pitchFamily="18" charset="0"/>
              </a:rPr>
              <a:t>形式</a:t>
            </a:r>
            <a:r>
              <a:rPr lang="ja-JP" altLang="en-US" sz="2400" dirty="0">
                <a:latin typeface="Century" pitchFamily="18" charset="0"/>
              </a:rPr>
              <a:t>で、見たいかを指定する。</a:t>
            </a:r>
            <a:endParaRPr lang="en-US" altLang="ja-JP" sz="1800" dirty="0">
              <a:latin typeface="Century" pitchFamily="18" charset="0"/>
            </a:endParaRPr>
          </a:p>
        </p:txBody>
      </p:sp>
      <p:sp>
        <p:nvSpPr>
          <p:cNvPr id="13" name="Rectangle 8"/>
          <p:cNvSpPr txBox="1">
            <a:spLocks noChangeArrowheads="1"/>
          </p:cNvSpPr>
          <p:nvPr/>
        </p:nvSpPr>
        <p:spPr bwMode="auto">
          <a:xfrm>
            <a:off x="744538" y="2565400"/>
            <a:ext cx="789305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 typeface="Wingdings" pitchFamily="2" charset="2"/>
              <a:buChar char="l"/>
              <a:defRPr/>
            </a:pPr>
            <a:r>
              <a:rPr lang="ja-JP" altLang="en-US" sz="2400" dirty="0"/>
              <a:t>空間（面）：形状メッシュ</a:t>
            </a:r>
            <a:r>
              <a:rPr lang="en-US" altLang="ja-JP" sz="2400" dirty="0"/>
              <a:t>(mesh =)</a:t>
            </a:r>
            <a:r>
              <a:rPr lang="ja-JP" altLang="en-US" sz="2400" dirty="0"/>
              <a:t>を用いて定義する。</a:t>
            </a:r>
            <a:endParaRPr lang="en-US" altLang="ja-JP" sz="2400" dirty="0"/>
          </a:p>
          <a:p>
            <a:pPr eaLnBrk="1" hangingPunct="1">
              <a:buFont typeface="Wingdings" pitchFamily="2" charset="2"/>
              <a:buChar char="l"/>
              <a:defRPr/>
            </a:pPr>
            <a:r>
              <a:rPr lang="ja-JP" altLang="en-US" sz="2400" dirty="0"/>
              <a:t>粒子：粒子名</a:t>
            </a:r>
            <a:r>
              <a:rPr lang="en-US" altLang="ja-JP" sz="2400" dirty="0"/>
              <a:t>(part =)</a:t>
            </a:r>
            <a:r>
              <a:rPr lang="ja-JP" altLang="en-US" sz="2400" dirty="0"/>
              <a:t>を指定する。</a:t>
            </a:r>
            <a:endParaRPr lang="en-US" altLang="ja-JP" sz="2400" dirty="0"/>
          </a:p>
          <a:p>
            <a:pPr eaLnBrk="1" hangingPunct="1">
              <a:buFont typeface="Wingdings" pitchFamily="2" charset="2"/>
              <a:buChar char="l"/>
              <a:defRPr/>
            </a:pPr>
            <a:r>
              <a:rPr lang="ja-JP" altLang="en-US" sz="2400" dirty="0">
                <a:solidFill>
                  <a:srgbClr val="FF0000"/>
                </a:solidFill>
              </a:rPr>
              <a:t>物理量：単位</a:t>
            </a:r>
            <a:r>
              <a:rPr lang="en-US" altLang="ja-JP" sz="2400" dirty="0">
                <a:solidFill>
                  <a:srgbClr val="FF0000"/>
                </a:solidFill>
              </a:rPr>
              <a:t>(unit =)</a:t>
            </a:r>
            <a:r>
              <a:rPr lang="ja-JP" altLang="en-US" sz="2400" dirty="0">
                <a:solidFill>
                  <a:srgbClr val="FF0000"/>
                </a:solidFill>
              </a:rPr>
              <a:t>を選ぶ。</a:t>
            </a:r>
            <a:endParaRPr lang="en-US" altLang="ja-JP" sz="2400" dirty="0">
              <a:solidFill>
                <a:srgbClr val="FF0000"/>
              </a:solidFill>
            </a:endParaRPr>
          </a:p>
          <a:p>
            <a:pPr eaLnBrk="1" hangingPunct="1">
              <a:buFont typeface="Wingdings" pitchFamily="2" charset="2"/>
              <a:buChar char="l"/>
              <a:defRPr/>
            </a:pPr>
            <a:r>
              <a:rPr lang="ja-JP" altLang="en-US" sz="2400" dirty="0"/>
              <a:t>形式：出力データの横軸</a:t>
            </a:r>
            <a:r>
              <a:rPr lang="en-US" altLang="ja-JP" sz="2400" dirty="0"/>
              <a:t>(axis =)</a:t>
            </a:r>
            <a:r>
              <a:rPr lang="ja-JP" altLang="en-US" sz="2400" dirty="0"/>
              <a:t>を決める。</a:t>
            </a:r>
            <a:endParaRPr lang="en-US" altLang="ja-JP" sz="2400" dirty="0"/>
          </a:p>
          <a:p>
            <a:pPr marL="0" indent="0" eaLnBrk="1" hangingPunct="1">
              <a:buFontTx/>
              <a:buNone/>
              <a:defRPr/>
            </a:pPr>
            <a:r>
              <a:rPr lang="ja-JP" altLang="en-US" sz="2400" dirty="0"/>
              <a:t>　　（空間の</a:t>
            </a:r>
            <a:r>
              <a:rPr lang="en-US" altLang="ja-JP" sz="2400" i="1" dirty="0"/>
              <a:t>X,Y,Z </a:t>
            </a:r>
            <a:r>
              <a:rPr lang="ja-JP" altLang="en-US" sz="2400" dirty="0"/>
              <a:t>座標</a:t>
            </a:r>
            <a:r>
              <a:rPr lang="en-US" altLang="ja-JP" sz="2400" dirty="0"/>
              <a:t>(</a:t>
            </a:r>
            <a:r>
              <a:rPr lang="en-US" altLang="ja-JP" sz="2400" dirty="0" err="1"/>
              <a:t>x,y,z</a:t>
            </a:r>
            <a:r>
              <a:rPr lang="en-US" altLang="ja-JP" sz="2400" dirty="0"/>
              <a:t>)</a:t>
            </a:r>
            <a:r>
              <a:rPr lang="ja-JP" altLang="en-US" sz="2400" dirty="0" err="1"/>
              <a:t>、</a:t>
            </a:r>
            <a:r>
              <a:rPr lang="ja-JP" altLang="en-US" sz="2400" dirty="0"/>
              <a:t>エネルギー</a:t>
            </a:r>
            <a:r>
              <a:rPr lang="en-US" altLang="ja-JP" sz="2400" dirty="0"/>
              <a:t>(</a:t>
            </a:r>
            <a:r>
              <a:rPr lang="en-US" altLang="ja-JP" sz="2400" dirty="0" err="1"/>
              <a:t>eng</a:t>
            </a:r>
            <a:r>
              <a:rPr lang="en-US" altLang="ja-JP" sz="2400" dirty="0"/>
              <a:t>)</a:t>
            </a:r>
            <a:r>
              <a:rPr lang="ja-JP" altLang="en-US" sz="2400" dirty="0" err="1"/>
              <a:t>、</a:t>
            </a:r>
            <a:r>
              <a:rPr lang="ja-JP" altLang="en-US" sz="2400" dirty="0"/>
              <a:t>時間</a:t>
            </a:r>
            <a:r>
              <a:rPr lang="en-US" altLang="ja-JP" sz="2400" dirty="0"/>
              <a:t>(t)</a:t>
            </a:r>
            <a:r>
              <a:rPr lang="ja-JP" altLang="en-US" sz="2400" dirty="0"/>
              <a:t>に</a:t>
            </a:r>
            <a:endParaRPr lang="en-US" altLang="ja-JP" sz="2400" dirty="0"/>
          </a:p>
          <a:p>
            <a:pPr marL="0" indent="0" eaLnBrk="1" hangingPunct="1">
              <a:buFontTx/>
              <a:buNone/>
              <a:defRPr/>
            </a:pPr>
            <a:r>
              <a:rPr lang="ja-JP" altLang="en-US" sz="2400" dirty="0"/>
              <a:t>　　　応じたメッシュ定義文が必要）</a:t>
            </a:r>
            <a:endParaRPr lang="en-US" altLang="ja-JP"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11</a:t>
            </a:r>
            <a:endParaRPr lang="ja-JP" altLang="en-US" sz="4800" dirty="0">
              <a:latin typeface="Century Gothic" panose="020B0502020202020204" pitchFamily="34" charset="0"/>
            </a:endParaRPr>
          </a:p>
        </p:txBody>
      </p:sp>
      <p:sp>
        <p:nvSpPr>
          <p:cNvPr id="87049"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86026" name="テキスト ボックス 20"/>
          <p:cNvSpPr txBox="1">
            <a:spLocks noChangeArrowheads="1"/>
          </p:cNvSpPr>
          <p:nvPr/>
        </p:nvSpPr>
        <p:spPr bwMode="auto">
          <a:xfrm>
            <a:off x="3995936" y="3650124"/>
            <a:ext cx="46995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000" dirty="0">
                <a:solidFill>
                  <a:srgbClr val="000000"/>
                </a:solidFill>
                <a:latin typeface="+mn-lt"/>
              </a:rPr>
              <a:t>エネルギーが付与される物質の密度から</a:t>
            </a:r>
            <a:r>
              <a:rPr lang="en-US" altLang="ja-JP" sz="2000" dirty="0" err="1">
                <a:solidFill>
                  <a:srgbClr val="000000"/>
                </a:solidFill>
                <a:latin typeface="+mn-lt"/>
              </a:rPr>
              <a:t>Gy</a:t>
            </a:r>
            <a:r>
              <a:rPr lang="en-US" altLang="ja-JP" sz="2000" dirty="0">
                <a:solidFill>
                  <a:srgbClr val="000000"/>
                </a:solidFill>
                <a:latin typeface="+mn-lt"/>
              </a:rPr>
              <a:t>=J/kg</a:t>
            </a:r>
            <a:r>
              <a:rPr lang="ja-JP" altLang="en-US" sz="2000" dirty="0">
                <a:solidFill>
                  <a:srgbClr val="000000"/>
                </a:solidFill>
                <a:latin typeface="+mn-lt"/>
              </a:rPr>
              <a:t>を計算して出力する。</a:t>
            </a:r>
            <a:endParaRPr lang="en-US" altLang="ja-JP" sz="2000" dirty="0">
              <a:solidFill>
                <a:srgbClr val="000000"/>
              </a:solidFill>
              <a:latin typeface="+mn-lt"/>
            </a:endParaRPr>
          </a:p>
        </p:txBody>
      </p:sp>
      <p:sp>
        <p:nvSpPr>
          <p:cNvPr id="87053" name="テキスト ボックス 1"/>
          <p:cNvSpPr txBox="1">
            <a:spLocks noChangeArrowheads="1"/>
          </p:cNvSpPr>
          <p:nvPr/>
        </p:nvSpPr>
        <p:spPr bwMode="auto">
          <a:xfrm>
            <a:off x="643681" y="1585367"/>
            <a:ext cx="7856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dirty="0">
                <a:solidFill>
                  <a:srgbClr val="FF0000"/>
                </a:solidFill>
              </a:rPr>
              <a:t>単位中の </a:t>
            </a:r>
            <a:r>
              <a:rPr lang="en-US" altLang="ja-JP" sz="2400" dirty="0">
                <a:solidFill>
                  <a:srgbClr val="FF0000"/>
                </a:solidFill>
              </a:rPr>
              <a:t>/source </a:t>
            </a:r>
            <a:r>
              <a:rPr lang="ja-JP" altLang="en-US" sz="2400" dirty="0">
                <a:solidFill>
                  <a:srgbClr val="FF0000"/>
                </a:solidFill>
              </a:rPr>
              <a:t>の概念は基礎実習</a:t>
            </a:r>
            <a:r>
              <a:rPr lang="en-US" altLang="ja-JP" sz="2400" dirty="0">
                <a:solidFill>
                  <a:srgbClr val="FF0000"/>
                </a:solidFill>
              </a:rPr>
              <a:t>III</a:t>
            </a:r>
            <a:r>
              <a:rPr lang="ja-JP" altLang="en-US" sz="2400" dirty="0">
                <a:solidFill>
                  <a:srgbClr val="FF0000"/>
                </a:solidFill>
              </a:rPr>
              <a:t>で詳しく学習します。</a:t>
            </a:r>
            <a:endParaRPr lang="en-US" altLang="ja-JP" sz="2400" dirty="0">
              <a:solidFill>
                <a:srgbClr val="FF0000"/>
              </a:solidFill>
            </a:endParaRPr>
          </a:p>
        </p:txBody>
      </p:sp>
      <p:sp>
        <p:nvSpPr>
          <p:cNvPr id="15" name="テキスト ボックス 20"/>
          <p:cNvSpPr txBox="1">
            <a:spLocks noChangeArrowheads="1"/>
          </p:cNvSpPr>
          <p:nvPr/>
        </p:nvSpPr>
        <p:spPr bwMode="auto">
          <a:xfrm>
            <a:off x="782133" y="737164"/>
            <a:ext cx="7579735"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defRPr/>
            </a:pPr>
            <a:r>
              <a:rPr lang="en-US" altLang="ja-JP" sz="2400" dirty="0">
                <a:solidFill>
                  <a:srgbClr val="000000"/>
                </a:solidFill>
              </a:rPr>
              <a:t>[T-Deposit]</a:t>
            </a:r>
            <a:r>
              <a:rPr lang="ja-JP" altLang="en-US" sz="2400" dirty="0">
                <a:solidFill>
                  <a:srgbClr val="000000"/>
                </a:solidFill>
              </a:rPr>
              <a:t>で出力される量の単位を</a:t>
            </a:r>
            <a:r>
              <a:rPr lang="en-US" altLang="ja-JP" sz="2400" dirty="0">
                <a:solidFill>
                  <a:srgbClr val="000000"/>
                </a:solidFill>
              </a:rPr>
              <a:t>[MeV/cm</a:t>
            </a:r>
            <a:r>
              <a:rPr lang="en-US" altLang="ja-JP" sz="2400" baseline="30000" dirty="0">
                <a:solidFill>
                  <a:srgbClr val="000000"/>
                </a:solidFill>
              </a:rPr>
              <a:t>3</a:t>
            </a:r>
            <a:r>
              <a:rPr lang="en-US" altLang="ja-JP" sz="2400" dirty="0">
                <a:solidFill>
                  <a:srgbClr val="000000"/>
                </a:solidFill>
              </a:rPr>
              <a:t>/source]</a:t>
            </a:r>
            <a:r>
              <a:rPr lang="ja-JP" altLang="en-US" sz="2400" dirty="0">
                <a:solidFill>
                  <a:srgbClr val="000000"/>
                </a:solidFill>
              </a:rPr>
              <a:t>から</a:t>
            </a:r>
            <a:r>
              <a:rPr lang="en-US" altLang="ja-JP" sz="2400" dirty="0">
                <a:solidFill>
                  <a:srgbClr val="000000"/>
                </a:solidFill>
              </a:rPr>
              <a:t>[</a:t>
            </a:r>
            <a:r>
              <a:rPr lang="en-US" altLang="ja-JP" sz="2400" dirty="0" err="1">
                <a:solidFill>
                  <a:srgbClr val="000000"/>
                </a:solidFill>
              </a:rPr>
              <a:t>Gy</a:t>
            </a:r>
            <a:r>
              <a:rPr lang="en-US" altLang="ja-JP" sz="2400" dirty="0">
                <a:solidFill>
                  <a:srgbClr val="000000"/>
                </a:solidFill>
              </a:rPr>
              <a:t>/source]</a:t>
            </a:r>
            <a:r>
              <a:rPr lang="ja-JP" altLang="en-US" sz="2400" dirty="0">
                <a:solidFill>
                  <a:srgbClr val="000000"/>
                </a:solidFill>
              </a:rPr>
              <a:t>に変更しましょう。</a:t>
            </a:r>
          </a:p>
        </p:txBody>
      </p:sp>
      <p:sp>
        <p:nvSpPr>
          <p:cNvPr id="16" name="Text Box 1031"/>
          <p:cNvSpPr txBox="1">
            <a:spLocks noChangeArrowheads="1"/>
          </p:cNvSpPr>
          <p:nvPr/>
        </p:nvSpPr>
        <p:spPr bwMode="auto">
          <a:xfrm>
            <a:off x="1504230" y="2276872"/>
            <a:ext cx="1980000" cy="2263404"/>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D e p o s i t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unit = 1</a:t>
            </a:r>
          </a:p>
          <a:p>
            <a:pPr eaLnBrk="1" hangingPunct="1">
              <a:spcBef>
                <a:spcPct val="0"/>
              </a:spcBef>
              <a:buFontTx/>
              <a:buNone/>
            </a:pPr>
            <a:r>
              <a:rPr lang="pt-BR" altLang="ja-JP" sz="1400" dirty="0">
                <a:solidFill>
                  <a:srgbClr val="000000"/>
                </a:solidFill>
                <a:latin typeface="Tahoma" panose="020B0604030504040204" pitchFamily="34" charset="0"/>
              </a:rPr>
              <a:t>material = all</a:t>
            </a:r>
          </a:p>
          <a:p>
            <a:pPr eaLnBrk="1" hangingPunct="1">
              <a:spcBef>
                <a:spcPct val="0"/>
              </a:spcBef>
              <a:buFontTx/>
              <a:buNone/>
            </a:pPr>
            <a:r>
              <a:rPr lang="pt-BR" altLang="ja-JP" sz="1400" dirty="0">
                <a:solidFill>
                  <a:srgbClr val="000000"/>
                </a:solidFill>
                <a:latin typeface="Tahoma" panose="020B0604030504040204" pitchFamily="34" charset="0"/>
              </a:rPr>
              <a:t>output = dose</a:t>
            </a:r>
          </a:p>
          <a:p>
            <a:pPr eaLnBrk="1" hangingPunct="1">
              <a:spcBef>
                <a:spcPct val="0"/>
              </a:spcBef>
              <a:buFontTx/>
              <a:buNone/>
            </a:pPr>
            <a:r>
              <a:rPr lang="pt-BR" altLang="ja-JP" sz="1400" dirty="0">
                <a:solidFill>
                  <a:srgbClr val="000000"/>
                </a:solidFill>
                <a:latin typeface="Tahoma" panose="020B0604030504040204" pitchFamily="34" charset="0"/>
              </a:rPr>
              <a:t>axis = xz</a:t>
            </a:r>
          </a:p>
          <a:p>
            <a:pPr eaLnBrk="1" hangingPunct="1">
              <a:spcBef>
                <a:spcPct val="0"/>
              </a:spcBef>
              <a:buFontTx/>
              <a:buNone/>
            </a:pPr>
            <a:r>
              <a:rPr lang="pt-BR" altLang="ja-JP" sz="1400" dirty="0">
                <a:solidFill>
                  <a:srgbClr val="000000"/>
                </a:solidFill>
                <a:latin typeface="Tahoma" panose="020B0604030504040204" pitchFamily="34" charset="0"/>
              </a:rPr>
              <a:t>file = deposit.out</a:t>
            </a:r>
          </a:p>
          <a:p>
            <a:pPr eaLnBrk="1" hangingPunct="1">
              <a:spcBef>
                <a:spcPct val="0"/>
              </a:spcBef>
              <a:buFontTx/>
              <a:buNone/>
            </a:pPr>
            <a:r>
              <a:rPr lang="pt-BR" altLang="ja-JP" sz="1400" dirty="0">
                <a:solidFill>
                  <a:srgbClr val="000000"/>
                </a:solidFill>
                <a:latin typeface="Tahoma" panose="020B0604030504040204" pitchFamily="34" charset="0"/>
              </a:rPr>
              <a:t>part = all</a:t>
            </a:r>
          </a:p>
          <a:p>
            <a:pPr eaLnBrk="1" hangingPunct="1">
              <a:spcBef>
                <a:spcPct val="0"/>
              </a:spcBef>
              <a:buFontTx/>
              <a:buNone/>
            </a:pPr>
            <a:r>
              <a:rPr lang="pt-BR" altLang="ja-JP" sz="1400" dirty="0">
                <a:solidFill>
                  <a:srgbClr val="000000"/>
                </a:solidFill>
                <a:latin typeface="Tahoma" panose="020B0604030504040204" pitchFamily="34" charset="0"/>
              </a:rPr>
              <a:t>gshow = 1</a:t>
            </a:r>
          </a:p>
          <a:p>
            <a:pPr eaLnBrk="1" hangingPunct="1">
              <a:spcBef>
                <a:spcPct val="0"/>
              </a:spcBef>
              <a:buFontTx/>
              <a:buNone/>
            </a:pPr>
            <a:r>
              <a:rPr lang="pt-BR" altLang="ja-JP" sz="1400" dirty="0">
                <a:solidFill>
                  <a:srgbClr val="000000"/>
                </a:solidFill>
                <a:latin typeface="Tahoma" panose="020B0604030504040204" pitchFamily="34" charset="0"/>
              </a:rPr>
              <a:t>epsout = 1</a:t>
            </a:r>
          </a:p>
        </p:txBody>
      </p:sp>
      <p:sp>
        <p:nvSpPr>
          <p:cNvPr id="17" name="Text Box 1030"/>
          <p:cNvSpPr txBox="1">
            <a:spLocks noChangeArrowheads="1"/>
          </p:cNvSpPr>
          <p:nvPr/>
        </p:nvSpPr>
        <p:spPr bwMode="auto">
          <a:xfrm>
            <a:off x="179512" y="2276872"/>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cxnSp>
        <p:nvCxnSpPr>
          <p:cNvPr id="19" name="直線コネクタ 18"/>
          <p:cNvCxnSpPr/>
          <p:nvPr/>
        </p:nvCxnSpPr>
        <p:spPr>
          <a:xfrm>
            <a:off x="1591097" y="2949327"/>
            <a:ext cx="6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テキスト ボックス 16"/>
          <p:cNvSpPr txBox="1">
            <a:spLocks noChangeArrowheads="1"/>
          </p:cNvSpPr>
          <p:nvPr/>
        </p:nvSpPr>
        <p:spPr bwMode="auto">
          <a:xfrm>
            <a:off x="3563888" y="2276872"/>
            <a:ext cx="51316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pPr>
            <a:r>
              <a:rPr lang="en-US" altLang="ja-JP" sz="2400" dirty="0">
                <a:solidFill>
                  <a:srgbClr val="000000"/>
                </a:solidFill>
                <a:latin typeface="+mn-lt"/>
              </a:rPr>
              <a:t>[T-Deposit]</a:t>
            </a:r>
            <a:r>
              <a:rPr lang="ja-JP" altLang="en-US" sz="2400" dirty="0">
                <a:solidFill>
                  <a:srgbClr val="000000"/>
                </a:solidFill>
                <a:latin typeface="+mn-lt"/>
              </a:rPr>
              <a:t>セクションにある</a:t>
            </a:r>
            <a:r>
              <a:rPr lang="en-US" altLang="ja-JP" sz="2400" dirty="0">
                <a:solidFill>
                  <a:srgbClr val="000000"/>
                </a:solidFill>
                <a:latin typeface="+mn-lt"/>
              </a:rPr>
              <a:t>“unit”</a:t>
            </a:r>
            <a:r>
              <a:rPr lang="ja-JP" altLang="en-US" sz="2400" dirty="0">
                <a:solidFill>
                  <a:srgbClr val="000000"/>
                </a:solidFill>
                <a:latin typeface="+mn-lt"/>
              </a:rPr>
              <a:t>を</a:t>
            </a:r>
            <a:r>
              <a:rPr lang="en-US" altLang="ja-JP" sz="2400" dirty="0">
                <a:solidFill>
                  <a:srgbClr val="000000"/>
                </a:solidFill>
                <a:latin typeface="+mn-lt"/>
              </a:rPr>
              <a:t>1</a:t>
            </a:r>
            <a:r>
              <a:rPr lang="ja-JP" altLang="en-US" sz="2400" dirty="0">
                <a:solidFill>
                  <a:srgbClr val="000000"/>
                </a:solidFill>
                <a:latin typeface="+mn-lt"/>
              </a:rPr>
              <a:t>から</a:t>
            </a:r>
            <a:r>
              <a:rPr lang="en-US" altLang="ja-JP" sz="2400" dirty="0">
                <a:solidFill>
                  <a:srgbClr val="000000"/>
                </a:solidFill>
                <a:latin typeface="+mn-lt"/>
              </a:rPr>
              <a:t>0</a:t>
            </a:r>
            <a:r>
              <a:rPr lang="ja-JP" altLang="en-US" sz="2400" dirty="0">
                <a:solidFill>
                  <a:srgbClr val="000000"/>
                </a:solidFill>
                <a:latin typeface="+mn-lt"/>
              </a:rPr>
              <a:t>に変える。</a:t>
            </a:r>
            <a:endParaRPr lang="en-US" altLang="ja-JP" sz="2400" dirty="0">
              <a:solidFill>
                <a:srgbClr val="000000"/>
              </a:solidFill>
              <a:latin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idx="4294967295"/>
          </p:nvPr>
        </p:nvSpPr>
        <p:spPr>
          <a:xfrm>
            <a:off x="0" y="-242888"/>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11</a:t>
            </a:r>
            <a:r>
              <a:rPr lang="ja-JP" altLang="en-US" sz="4800">
                <a:latin typeface="Century Gothic" panose="020B0502020202020204" pitchFamily="34" charset="0"/>
              </a:rPr>
              <a:t>の答え合わせ</a:t>
            </a:r>
          </a:p>
        </p:txBody>
      </p:sp>
      <p:sp>
        <p:nvSpPr>
          <p:cNvPr id="88071"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88072" name="Text Box 1030"/>
          <p:cNvSpPr txBox="1">
            <a:spLocks noChangeArrowheads="1"/>
          </p:cNvSpPr>
          <p:nvPr/>
        </p:nvSpPr>
        <p:spPr bwMode="auto">
          <a:xfrm>
            <a:off x="5559501" y="4437112"/>
            <a:ext cx="1344612" cy="369887"/>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dirty="0">
                <a:solidFill>
                  <a:srgbClr val="000000"/>
                </a:solidFill>
                <a:latin typeface="Tahoma" panose="020B0604030504040204" pitchFamily="34" charset="0"/>
              </a:rPr>
              <a:t>deposit.</a:t>
            </a:r>
            <a:r>
              <a:rPr lang="en-US" altLang="ja-JP" sz="1800" dirty="0">
                <a:solidFill>
                  <a:srgbClr val="000000"/>
                </a:solidFill>
                <a:latin typeface="Tahoma" panose="020B0604030504040204" pitchFamily="34" charset="0"/>
              </a:rPr>
              <a:t>eps</a:t>
            </a:r>
          </a:p>
        </p:txBody>
      </p:sp>
      <p:sp>
        <p:nvSpPr>
          <p:cNvPr id="16" name="テキスト ボックス 20"/>
          <p:cNvSpPr txBox="1">
            <a:spLocks noChangeArrowheads="1"/>
          </p:cNvSpPr>
          <p:nvPr/>
        </p:nvSpPr>
        <p:spPr bwMode="auto">
          <a:xfrm>
            <a:off x="782133" y="737164"/>
            <a:ext cx="7579735"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defRPr/>
            </a:pPr>
            <a:r>
              <a:rPr lang="en-US" altLang="ja-JP" sz="2400" dirty="0">
                <a:solidFill>
                  <a:srgbClr val="000000"/>
                </a:solidFill>
              </a:rPr>
              <a:t>[T-Deposit]</a:t>
            </a:r>
            <a:r>
              <a:rPr lang="ja-JP" altLang="en-US" sz="2400" dirty="0">
                <a:solidFill>
                  <a:srgbClr val="000000"/>
                </a:solidFill>
              </a:rPr>
              <a:t>で出力される量の単位を</a:t>
            </a:r>
            <a:r>
              <a:rPr lang="en-US" altLang="ja-JP" sz="2400" dirty="0">
                <a:solidFill>
                  <a:srgbClr val="000000"/>
                </a:solidFill>
              </a:rPr>
              <a:t>[MeV/cm</a:t>
            </a:r>
            <a:r>
              <a:rPr lang="en-US" altLang="ja-JP" sz="2400" baseline="30000" dirty="0">
                <a:solidFill>
                  <a:srgbClr val="000000"/>
                </a:solidFill>
              </a:rPr>
              <a:t>3</a:t>
            </a:r>
            <a:r>
              <a:rPr lang="en-US" altLang="ja-JP" sz="2400" dirty="0">
                <a:solidFill>
                  <a:srgbClr val="000000"/>
                </a:solidFill>
              </a:rPr>
              <a:t>/source]</a:t>
            </a:r>
            <a:r>
              <a:rPr lang="ja-JP" altLang="en-US" sz="2400" dirty="0">
                <a:solidFill>
                  <a:srgbClr val="000000"/>
                </a:solidFill>
              </a:rPr>
              <a:t>から</a:t>
            </a:r>
            <a:r>
              <a:rPr lang="en-US" altLang="ja-JP" sz="2400" dirty="0">
                <a:solidFill>
                  <a:srgbClr val="000000"/>
                </a:solidFill>
              </a:rPr>
              <a:t>[</a:t>
            </a:r>
            <a:r>
              <a:rPr lang="en-US" altLang="ja-JP" sz="2400" dirty="0" err="1">
                <a:solidFill>
                  <a:srgbClr val="000000"/>
                </a:solidFill>
              </a:rPr>
              <a:t>Gy</a:t>
            </a:r>
            <a:r>
              <a:rPr lang="en-US" altLang="ja-JP" sz="2400" dirty="0">
                <a:solidFill>
                  <a:srgbClr val="000000"/>
                </a:solidFill>
              </a:rPr>
              <a:t>/source]</a:t>
            </a:r>
            <a:r>
              <a:rPr lang="ja-JP" altLang="en-US" sz="2400" dirty="0">
                <a:solidFill>
                  <a:srgbClr val="000000"/>
                </a:solidFill>
              </a:rPr>
              <a:t>に変更しましょう。</a:t>
            </a:r>
          </a:p>
        </p:txBody>
      </p:sp>
      <p:sp>
        <p:nvSpPr>
          <p:cNvPr id="17" name="Text Box 1031"/>
          <p:cNvSpPr txBox="1">
            <a:spLocks noChangeArrowheads="1"/>
          </p:cNvSpPr>
          <p:nvPr/>
        </p:nvSpPr>
        <p:spPr bwMode="auto">
          <a:xfrm>
            <a:off x="1504230" y="1844824"/>
            <a:ext cx="1980000" cy="2263404"/>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D e p o s i t ]</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unit = </a:t>
            </a:r>
            <a:r>
              <a:rPr lang="en-US" altLang="ja-JP" sz="1400" dirty="0">
                <a:solidFill>
                  <a:srgbClr val="FF0000"/>
                </a:solidFill>
                <a:latin typeface="Tahoma" panose="020B0604030504040204" pitchFamily="34" charset="0"/>
              </a:rPr>
              <a:t>0</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material = all</a:t>
            </a:r>
          </a:p>
          <a:p>
            <a:pPr eaLnBrk="1" hangingPunct="1">
              <a:spcBef>
                <a:spcPct val="0"/>
              </a:spcBef>
              <a:buFontTx/>
              <a:buNone/>
            </a:pPr>
            <a:r>
              <a:rPr lang="pt-BR" altLang="ja-JP" sz="1400" dirty="0">
                <a:solidFill>
                  <a:srgbClr val="000000"/>
                </a:solidFill>
                <a:latin typeface="Tahoma" panose="020B0604030504040204" pitchFamily="34" charset="0"/>
              </a:rPr>
              <a:t>output = dose</a:t>
            </a:r>
          </a:p>
          <a:p>
            <a:pPr eaLnBrk="1" hangingPunct="1">
              <a:spcBef>
                <a:spcPct val="0"/>
              </a:spcBef>
              <a:buFontTx/>
              <a:buNone/>
            </a:pPr>
            <a:r>
              <a:rPr lang="pt-BR" altLang="ja-JP" sz="1400" dirty="0">
                <a:solidFill>
                  <a:srgbClr val="000000"/>
                </a:solidFill>
                <a:latin typeface="Tahoma" panose="020B0604030504040204" pitchFamily="34" charset="0"/>
              </a:rPr>
              <a:t>axis = xz</a:t>
            </a:r>
          </a:p>
          <a:p>
            <a:pPr eaLnBrk="1" hangingPunct="1">
              <a:spcBef>
                <a:spcPct val="0"/>
              </a:spcBef>
              <a:buFontTx/>
              <a:buNone/>
            </a:pPr>
            <a:r>
              <a:rPr lang="pt-BR" altLang="ja-JP" sz="1400" dirty="0">
                <a:solidFill>
                  <a:srgbClr val="000000"/>
                </a:solidFill>
                <a:latin typeface="Tahoma" panose="020B0604030504040204" pitchFamily="34" charset="0"/>
              </a:rPr>
              <a:t>file = deposit.out</a:t>
            </a:r>
          </a:p>
          <a:p>
            <a:pPr eaLnBrk="1" hangingPunct="1">
              <a:spcBef>
                <a:spcPct val="0"/>
              </a:spcBef>
              <a:buFontTx/>
              <a:buNone/>
            </a:pPr>
            <a:r>
              <a:rPr lang="pt-BR" altLang="ja-JP" sz="1400" dirty="0">
                <a:solidFill>
                  <a:srgbClr val="000000"/>
                </a:solidFill>
                <a:latin typeface="Tahoma" panose="020B0604030504040204" pitchFamily="34" charset="0"/>
              </a:rPr>
              <a:t>part = all</a:t>
            </a:r>
          </a:p>
          <a:p>
            <a:pPr eaLnBrk="1" hangingPunct="1">
              <a:spcBef>
                <a:spcPct val="0"/>
              </a:spcBef>
              <a:buFontTx/>
              <a:buNone/>
            </a:pPr>
            <a:r>
              <a:rPr lang="pt-BR" altLang="ja-JP" sz="1400" dirty="0">
                <a:solidFill>
                  <a:srgbClr val="000000"/>
                </a:solidFill>
                <a:latin typeface="Tahoma" panose="020B0604030504040204" pitchFamily="34" charset="0"/>
              </a:rPr>
              <a:t>gshow = 1</a:t>
            </a:r>
          </a:p>
          <a:p>
            <a:pPr eaLnBrk="1" hangingPunct="1">
              <a:spcBef>
                <a:spcPct val="0"/>
              </a:spcBef>
              <a:buFontTx/>
              <a:buNone/>
            </a:pPr>
            <a:r>
              <a:rPr lang="pt-BR" altLang="ja-JP" sz="1400" dirty="0">
                <a:solidFill>
                  <a:srgbClr val="000000"/>
                </a:solidFill>
                <a:latin typeface="Tahoma" panose="020B0604030504040204" pitchFamily="34" charset="0"/>
              </a:rPr>
              <a:t>epsout = 1</a:t>
            </a:r>
          </a:p>
        </p:txBody>
      </p:sp>
      <p:sp>
        <p:nvSpPr>
          <p:cNvPr id="19" name="Text Box 1030"/>
          <p:cNvSpPr txBox="1">
            <a:spLocks noChangeArrowheads="1"/>
          </p:cNvSpPr>
          <p:nvPr/>
        </p:nvSpPr>
        <p:spPr bwMode="auto">
          <a:xfrm>
            <a:off x="179512" y="1844824"/>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pic>
        <p:nvPicPr>
          <p:cNvPr id="2" name="図 1"/>
          <p:cNvPicPr>
            <a:picLocks noChangeAspect="1"/>
          </p:cNvPicPr>
          <p:nvPr/>
        </p:nvPicPr>
        <p:blipFill rotWithShape="1">
          <a:blip r:embed="rId3"/>
          <a:srcRect l="14563" t="42271" r="30312" b="21292"/>
          <a:stretch/>
        </p:blipFill>
        <p:spPr>
          <a:xfrm>
            <a:off x="3677077" y="1872502"/>
            <a:ext cx="5287411" cy="2492602"/>
          </a:xfrm>
          <a:prstGeom prst="rect">
            <a:avLst/>
          </a:prstGeom>
        </p:spPr>
      </p:pic>
      <p:cxnSp>
        <p:nvCxnSpPr>
          <p:cNvPr id="21" name="直線矢印コネクタ 20"/>
          <p:cNvCxnSpPr/>
          <p:nvPr/>
        </p:nvCxnSpPr>
        <p:spPr>
          <a:xfrm flipH="1">
            <a:off x="8142723" y="3999731"/>
            <a:ext cx="360000" cy="1080000"/>
          </a:xfrm>
          <a:prstGeom prst="straightConnector1">
            <a:avLst/>
          </a:prstGeom>
          <a:ln w="1905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16"/>
          <p:cNvSpPr txBox="1">
            <a:spLocks noChangeArrowheads="1"/>
          </p:cNvSpPr>
          <p:nvPr/>
        </p:nvSpPr>
        <p:spPr bwMode="auto">
          <a:xfrm>
            <a:off x="5559502" y="5063470"/>
            <a:ext cx="2943222" cy="707886"/>
          </a:xfrm>
          <a:prstGeom prst="rect">
            <a:avLst/>
          </a:prstGeom>
          <a:solidFill>
            <a:schemeClr val="bg1"/>
          </a:solidFill>
          <a:ln w="19050">
            <a:solidFill>
              <a:srgbClr val="00B05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latin typeface="ＭＳ Ｐゴシック" panose="020B0600070205080204" pitchFamily="50" charset="-128"/>
                <a:cs typeface="Tahoma" panose="020B0604030504040204" pitchFamily="34" charset="0"/>
              </a:rPr>
              <a:t>単位と数値のスケールが変わっている。</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idx="4294967295"/>
          </p:nvPr>
        </p:nvSpPr>
        <p:spPr>
          <a:xfrm>
            <a:off x="0" y="-242888"/>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12</a:t>
            </a:r>
            <a:endParaRPr lang="ja-JP" altLang="en-US" sz="4800">
              <a:latin typeface="Century Gothic" panose="020B0502020202020204" pitchFamily="34" charset="0"/>
            </a:endParaRPr>
          </a:p>
        </p:txBody>
      </p:sp>
      <p:sp>
        <p:nvSpPr>
          <p:cNvPr id="88071" name="テキスト ボックス 20"/>
          <p:cNvSpPr txBox="1">
            <a:spLocks noChangeArrowheads="1"/>
          </p:cNvSpPr>
          <p:nvPr/>
        </p:nvSpPr>
        <p:spPr bwMode="auto">
          <a:xfrm>
            <a:off x="272096" y="737164"/>
            <a:ext cx="8599809"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[T-Deposit]</a:t>
            </a:r>
            <a:r>
              <a:rPr lang="ja-JP" altLang="en-US" sz="2400" dirty="0">
                <a:solidFill>
                  <a:srgbClr val="000000"/>
                </a:solidFill>
                <a:latin typeface="+mn-lt"/>
              </a:rPr>
              <a:t>の形状メッシュを</a:t>
            </a:r>
            <a:r>
              <a:rPr lang="en-US" altLang="ja-JP" sz="2400" dirty="0">
                <a:solidFill>
                  <a:srgbClr val="000000"/>
                </a:solidFill>
                <a:latin typeface="+mn-lt"/>
              </a:rPr>
              <a:t>xyz</a:t>
            </a:r>
            <a:r>
              <a:rPr lang="ja-JP" altLang="en-US" sz="2400" dirty="0">
                <a:solidFill>
                  <a:srgbClr val="000000"/>
                </a:solidFill>
                <a:latin typeface="+mn-lt"/>
              </a:rPr>
              <a:t>メッシュから</a:t>
            </a:r>
            <a:r>
              <a:rPr lang="en-US" altLang="ja-JP" sz="2400" dirty="0">
                <a:solidFill>
                  <a:srgbClr val="000000"/>
                </a:solidFill>
                <a:latin typeface="+mn-lt"/>
              </a:rPr>
              <a:t>r-z</a:t>
            </a:r>
            <a:r>
              <a:rPr lang="ja-JP" altLang="en-US" sz="2400" dirty="0">
                <a:solidFill>
                  <a:srgbClr val="000000"/>
                </a:solidFill>
                <a:latin typeface="+mn-lt"/>
              </a:rPr>
              <a:t>メッシュに変更して、水部分における付与エネルギーの深さ分布を出力しましょう。</a:t>
            </a:r>
          </a:p>
        </p:txBody>
      </p:sp>
      <p:sp>
        <p:nvSpPr>
          <p:cNvPr id="89097"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27" name="Text Box 1031"/>
          <p:cNvSpPr txBox="1">
            <a:spLocks noChangeArrowheads="1"/>
          </p:cNvSpPr>
          <p:nvPr/>
        </p:nvSpPr>
        <p:spPr bwMode="auto">
          <a:xfrm>
            <a:off x="1504230" y="1700808"/>
            <a:ext cx="2340000" cy="396044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Deposit ]</a:t>
            </a:r>
          </a:p>
          <a:p>
            <a:pPr eaLnBrk="1" hangingPunct="1">
              <a:spcBef>
                <a:spcPct val="0"/>
              </a:spcBef>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mesh = xyz</a:t>
            </a:r>
          </a:p>
          <a:p>
            <a:pPr eaLnBrk="1" hangingPunct="1">
              <a:spcBef>
                <a:spcPct val="0"/>
              </a:spcBef>
              <a:buFontTx/>
              <a:buNone/>
            </a:pPr>
            <a:r>
              <a:rPr lang="en-US" altLang="ja-JP" sz="1400" dirty="0">
                <a:solidFill>
                  <a:srgbClr val="000000"/>
                </a:solidFill>
                <a:latin typeface="Tahoma" panose="020B0604030504040204" pitchFamily="34" charset="0"/>
              </a:rPr>
              <a:t> </a:t>
            </a:r>
            <a:r>
              <a:rPr lang="ja-JP" altLang="en-US" sz="1400" dirty="0">
                <a:solidFill>
                  <a:srgbClr val="000000"/>
                </a:solidFill>
                <a:latin typeface="Tahoma" panose="020B0604030504040204" pitchFamily="34" charset="0"/>
              </a:rPr>
              <a:t> </a:t>
            </a:r>
            <a:r>
              <a:rPr lang="en-US" altLang="ja-JP" sz="1400" dirty="0">
                <a:solidFill>
                  <a:srgbClr val="000000"/>
                </a:solidFill>
                <a:latin typeface="Tahoma" panose="020B0604030504040204" pitchFamily="34" charset="0"/>
              </a:rPr>
              <a:t>x-type = 2</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nx</a:t>
            </a:r>
            <a:r>
              <a:rPr lang="en-US" altLang="ja-JP" sz="1400" dirty="0">
                <a:solidFill>
                  <a:srgbClr val="000000"/>
                </a:solidFill>
                <a:latin typeface="Tahoma" panose="020B0604030504040204" pitchFamily="34" charset="0"/>
              </a:rPr>
              <a:t> = 100</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xmin</a:t>
            </a:r>
            <a:r>
              <a:rPr lang="en-US" altLang="ja-JP" sz="1400" dirty="0">
                <a:solidFill>
                  <a:srgbClr val="000000"/>
                </a:solidFill>
                <a:latin typeface="Tahoma" panose="020B0604030504040204" pitchFamily="34" charset="0"/>
              </a:rPr>
              <a:t> = -25.</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xmax</a:t>
            </a:r>
            <a:r>
              <a:rPr lang="en-US" altLang="ja-JP" sz="1400" dirty="0">
                <a:solidFill>
                  <a:srgbClr val="000000"/>
                </a:solidFill>
                <a:latin typeface="Tahoma" panose="020B0604030504040204" pitchFamily="34" charset="0"/>
              </a:rPr>
              <a:t> =  25.</a:t>
            </a:r>
          </a:p>
          <a:p>
            <a:pPr eaLnBrk="1" hangingPunct="1">
              <a:spcBef>
                <a:spcPct val="0"/>
              </a:spcBef>
              <a:buFontTx/>
              <a:buNone/>
            </a:pPr>
            <a:r>
              <a:rPr lang="en-US" altLang="ja-JP" sz="1400" dirty="0">
                <a:solidFill>
                  <a:srgbClr val="000000"/>
                </a:solidFill>
                <a:latin typeface="Tahoma" panose="020B0604030504040204" pitchFamily="34" charset="0"/>
              </a:rPr>
              <a:t>  y-type = 1</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ny</a:t>
            </a:r>
            <a:r>
              <a:rPr lang="en-US" altLang="ja-JP" sz="1400" dirty="0">
                <a:solidFill>
                  <a:srgbClr val="000000"/>
                </a:solidFill>
                <a:latin typeface="Tahoma" panose="020B0604030504040204" pitchFamily="34" charset="0"/>
              </a:rPr>
              <a:t> = 1</a:t>
            </a:r>
          </a:p>
          <a:p>
            <a:pPr eaLnBrk="1" hangingPunct="1">
              <a:spcBef>
                <a:spcPct val="0"/>
              </a:spcBef>
              <a:buFontTx/>
              <a:buNone/>
            </a:pPr>
            <a:r>
              <a:rPr lang="en-US" altLang="ja-JP" sz="1400" dirty="0">
                <a:solidFill>
                  <a:srgbClr val="000000"/>
                </a:solidFill>
                <a:latin typeface="Tahoma" panose="020B0604030504040204" pitchFamily="34" charset="0"/>
              </a:rPr>
              <a:t>    -5.0  5.0</a:t>
            </a:r>
          </a:p>
          <a:p>
            <a:pPr eaLnBrk="1" hangingPunct="1">
              <a:spcBef>
                <a:spcPct val="0"/>
              </a:spcBef>
              <a:buFontTx/>
              <a:buNone/>
            </a:pPr>
            <a:r>
              <a:rPr lang="en-US" altLang="ja-JP" sz="1400" dirty="0">
                <a:solidFill>
                  <a:srgbClr val="000000"/>
                </a:solidFill>
                <a:latin typeface="Tahoma" panose="020B0604030504040204" pitchFamily="34" charset="0"/>
              </a:rPr>
              <a:t>  z-type = 2</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nz</a:t>
            </a:r>
            <a:r>
              <a:rPr lang="en-US" altLang="ja-JP" sz="1400" dirty="0">
                <a:solidFill>
                  <a:srgbClr val="000000"/>
                </a:solidFill>
                <a:latin typeface="Tahoma" panose="020B0604030504040204" pitchFamily="34" charset="0"/>
              </a:rPr>
              <a:t> = 200</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zmin</a:t>
            </a:r>
            <a:r>
              <a:rPr lang="en-US" altLang="ja-JP" sz="1400" dirty="0">
                <a:solidFill>
                  <a:srgbClr val="000000"/>
                </a:solidFill>
                <a:latin typeface="Tahoma" panose="020B0604030504040204" pitchFamily="34" charset="0"/>
              </a:rPr>
              <a:t> = -20.</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zmax</a:t>
            </a:r>
            <a:r>
              <a:rPr lang="en-US" altLang="ja-JP" sz="1400" dirty="0">
                <a:solidFill>
                  <a:srgbClr val="000000"/>
                </a:solidFill>
                <a:latin typeface="Tahoma" panose="020B0604030504040204" pitchFamily="34" charset="0"/>
              </a:rPr>
              <a:t> =  80.</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axis = </a:t>
            </a:r>
            <a:r>
              <a:rPr lang="en-US" altLang="ja-JP" sz="1400" dirty="0" err="1">
                <a:solidFill>
                  <a:srgbClr val="000000"/>
                </a:solidFill>
                <a:latin typeface="Tahoma" panose="020B0604030504040204" pitchFamily="34" charset="0"/>
              </a:rPr>
              <a:t>xz</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file = </a:t>
            </a:r>
            <a:r>
              <a:rPr lang="en-US" altLang="ja-JP" sz="1400" dirty="0" err="1">
                <a:solidFill>
                  <a:srgbClr val="000000"/>
                </a:solidFill>
                <a:latin typeface="Tahoma" panose="020B0604030504040204" pitchFamily="34" charset="0"/>
              </a:rPr>
              <a:t>deposit.out</a:t>
            </a:r>
            <a:endParaRPr lang="en-US" altLang="ja-JP" sz="1400" dirty="0">
              <a:solidFill>
                <a:srgbClr val="000000"/>
              </a:solidFill>
              <a:latin typeface="Tahoma" panose="020B0604030504040204" pitchFamily="34" charset="0"/>
            </a:endParaRP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p:txBody>
      </p:sp>
      <p:sp>
        <p:nvSpPr>
          <p:cNvPr id="28" name="Text Box 1030"/>
          <p:cNvSpPr txBox="1">
            <a:spLocks noChangeArrowheads="1"/>
          </p:cNvSpPr>
          <p:nvPr/>
        </p:nvSpPr>
        <p:spPr bwMode="auto">
          <a:xfrm>
            <a:off x="179512" y="1700808"/>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sp>
        <p:nvSpPr>
          <p:cNvPr id="29" name="右中かっこ 28"/>
          <p:cNvSpPr/>
          <p:nvPr/>
        </p:nvSpPr>
        <p:spPr>
          <a:xfrm>
            <a:off x="2771800" y="2420889"/>
            <a:ext cx="322545" cy="811176"/>
          </a:xfrm>
          <a:prstGeom prst="rightBrace">
            <a:avLst>
              <a:gd name="adj1" fmla="val 8333"/>
              <a:gd name="adj2" fmla="val 5031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0" name="テキスト ボックス 29"/>
          <p:cNvSpPr txBox="1"/>
          <p:nvPr/>
        </p:nvSpPr>
        <p:spPr>
          <a:xfrm>
            <a:off x="3083551" y="2348880"/>
            <a:ext cx="729687" cy="954107"/>
          </a:xfrm>
          <a:prstGeom prst="rect">
            <a:avLst/>
          </a:prstGeom>
          <a:noFill/>
        </p:spPr>
        <p:txBody>
          <a:bodyPr wrap="none" rtlCol="0">
            <a:spAutoFit/>
          </a:bodyPr>
          <a:lstStyle/>
          <a:p>
            <a:r>
              <a:rPr lang="ja-JP" altLang="en-US" sz="1400" dirty="0">
                <a:solidFill>
                  <a:srgbClr val="FF0000"/>
                </a:solidFill>
              </a:rPr>
              <a:t>削除</a:t>
            </a:r>
            <a:endParaRPr lang="en-US" altLang="ja-JP" sz="1400" dirty="0">
              <a:solidFill>
                <a:srgbClr val="FF0000"/>
              </a:solidFill>
            </a:endParaRPr>
          </a:p>
          <a:p>
            <a:r>
              <a:rPr kumimoji="1" lang="en-US" altLang="ja-JP" sz="1400" dirty="0">
                <a:solidFill>
                  <a:srgbClr val="FF0000"/>
                </a:solidFill>
              </a:rPr>
              <a:t>or</a:t>
            </a:r>
          </a:p>
          <a:p>
            <a:r>
              <a:rPr kumimoji="1" lang="ja-JP" altLang="en-US" sz="1400" dirty="0">
                <a:solidFill>
                  <a:srgbClr val="FF0000"/>
                </a:solidFill>
              </a:rPr>
              <a:t>コメント</a:t>
            </a:r>
            <a:endParaRPr kumimoji="1" lang="en-US" altLang="ja-JP" sz="1400" dirty="0">
              <a:solidFill>
                <a:srgbClr val="FF0000"/>
              </a:solidFill>
            </a:endParaRPr>
          </a:p>
          <a:p>
            <a:r>
              <a:rPr kumimoji="1" lang="ja-JP" altLang="en-US" sz="1400" dirty="0">
                <a:solidFill>
                  <a:srgbClr val="FF0000"/>
                </a:solidFill>
              </a:rPr>
              <a:t>アウト</a:t>
            </a:r>
          </a:p>
        </p:txBody>
      </p:sp>
      <p:cxnSp>
        <p:nvCxnSpPr>
          <p:cNvPr id="31" name="直線コネクタ 30"/>
          <p:cNvCxnSpPr/>
          <p:nvPr/>
        </p:nvCxnSpPr>
        <p:spPr>
          <a:xfrm>
            <a:off x="1591097" y="2396505"/>
            <a:ext cx="93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右中かっこ 31"/>
          <p:cNvSpPr/>
          <p:nvPr/>
        </p:nvSpPr>
        <p:spPr>
          <a:xfrm>
            <a:off x="2771800" y="3294510"/>
            <a:ext cx="322545" cy="532576"/>
          </a:xfrm>
          <a:prstGeom prst="rightBrace">
            <a:avLst>
              <a:gd name="adj1" fmla="val 8333"/>
              <a:gd name="adj2" fmla="val 5031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3" name="テキスト ボックス 32"/>
          <p:cNvSpPr txBox="1"/>
          <p:nvPr/>
        </p:nvSpPr>
        <p:spPr>
          <a:xfrm>
            <a:off x="3083551" y="3303920"/>
            <a:ext cx="806631" cy="523220"/>
          </a:xfrm>
          <a:prstGeom prst="rect">
            <a:avLst/>
          </a:prstGeom>
          <a:noFill/>
        </p:spPr>
        <p:txBody>
          <a:bodyPr wrap="none" rtlCol="0">
            <a:spAutoFit/>
          </a:bodyPr>
          <a:lstStyle/>
          <a:p>
            <a:r>
              <a:rPr lang="en-US" altLang="ja-JP" sz="1400" dirty="0">
                <a:solidFill>
                  <a:srgbClr val="FF0000"/>
                </a:solidFill>
              </a:rPr>
              <a:t>r-type</a:t>
            </a:r>
            <a:r>
              <a:rPr lang="ja-JP" altLang="en-US" sz="1400" dirty="0">
                <a:solidFill>
                  <a:srgbClr val="FF0000"/>
                </a:solidFill>
              </a:rPr>
              <a:t>に</a:t>
            </a:r>
            <a:endParaRPr lang="en-US" altLang="ja-JP" sz="1400" dirty="0">
              <a:solidFill>
                <a:srgbClr val="FF0000"/>
              </a:solidFill>
            </a:endParaRPr>
          </a:p>
          <a:p>
            <a:r>
              <a:rPr kumimoji="1" lang="ja-JP" altLang="en-US" sz="1400" dirty="0">
                <a:solidFill>
                  <a:srgbClr val="FF0000"/>
                </a:solidFill>
              </a:rPr>
              <a:t>変更</a:t>
            </a:r>
          </a:p>
        </p:txBody>
      </p:sp>
      <p:cxnSp>
        <p:nvCxnSpPr>
          <p:cNvPr id="34" name="直線コネクタ 33"/>
          <p:cNvCxnSpPr/>
          <p:nvPr/>
        </p:nvCxnSpPr>
        <p:spPr>
          <a:xfrm>
            <a:off x="1591097" y="5147667"/>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16"/>
          <p:cNvSpPr txBox="1">
            <a:spLocks noChangeArrowheads="1"/>
          </p:cNvSpPr>
          <p:nvPr/>
        </p:nvSpPr>
        <p:spPr bwMode="auto">
          <a:xfrm>
            <a:off x="3924300" y="1700808"/>
            <a:ext cx="511219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pPr>
            <a:r>
              <a:rPr lang="ja-JP" altLang="en-US" sz="2400" dirty="0">
                <a:solidFill>
                  <a:srgbClr val="000000"/>
                </a:solidFill>
                <a:latin typeface="+mn-lt"/>
              </a:rPr>
              <a:t>形状メッシュを</a:t>
            </a:r>
            <a:r>
              <a:rPr lang="en-US" altLang="ja-JP" sz="2400" dirty="0">
                <a:solidFill>
                  <a:srgbClr val="000000"/>
                </a:solidFill>
                <a:latin typeface="+mn-lt"/>
              </a:rPr>
              <a:t>xyz</a:t>
            </a:r>
            <a:r>
              <a:rPr lang="ja-JP" altLang="en-US" sz="2400" dirty="0">
                <a:solidFill>
                  <a:srgbClr val="000000"/>
                </a:solidFill>
                <a:latin typeface="+mn-lt"/>
              </a:rPr>
              <a:t>メッシュから</a:t>
            </a:r>
            <a:r>
              <a:rPr lang="en-US" altLang="ja-JP" sz="2400" dirty="0">
                <a:solidFill>
                  <a:srgbClr val="000000"/>
                </a:solidFill>
                <a:latin typeface="+mn-lt"/>
              </a:rPr>
              <a:t>r-z</a:t>
            </a:r>
            <a:r>
              <a:rPr lang="ja-JP" altLang="en-US" sz="2400" dirty="0">
                <a:solidFill>
                  <a:srgbClr val="000000"/>
                </a:solidFill>
                <a:latin typeface="+mn-lt"/>
              </a:rPr>
              <a:t>メッシュに変更する。（</a:t>
            </a:r>
            <a:r>
              <a:rPr lang="en-US" altLang="ja-JP" sz="2400" dirty="0">
                <a:solidFill>
                  <a:srgbClr val="000000"/>
                </a:solidFill>
                <a:latin typeface="+mn-lt"/>
              </a:rPr>
              <a:t>mesh = r-z</a:t>
            </a:r>
            <a:r>
              <a:rPr lang="ja-JP" altLang="en-US" sz="2400" dirty="0">
                <a:solidFill>
                  <a:srgbClr val="000000"/>
                </a:solidFill>
                <a:latin typeface="+mn-lt"/>
              </a:rPr>
              <a:t>）</a:t>
            </a:r>
            <a:endParaRPr lang="en-US" altLang="ja-JP" sz="2400" dirty="0">
              <a:solidFill>
                <a:srgbClr val="000000"/>
              </a:solidFill>
              <a:latin typeface="+mn-lt"/>
            </a:endParaRPr>
          </a:p>
          <a:p>
            <a:pPr marL="0" indent="0" eaLnBrk="1" hangingPunct="1">
              <a:spcBef>
                <a:spcPct val="0"/>
              </a:spcBef>
              <a:buNone/>
            </a:pPr>
            <a:endParaRPr lang="en-US" altLang="ja-JP" sz="800" dirty="0">
              <a:solidFill>
                <a:srgbClr val="000000"/>
              </a:solidFill>
              <a:latin typeface="+mn-lt"/>
            </a:endParaRPr>
          </a:p>
          <a:p>
            <a:pPr eaLnBrk="1" hangingPunct="1">
              <a:spcBef>
                <a:spcPct val="0"/>
              </a:spcBef>
            </a:pPr>
            <a:r>
              <a:rPr lang="en-US" altLang="ja-JP" sz="2400" dirty="0">
                <a:solidFill>
                  <a:srgbClr val="000000"/>
                </a:solidFill>
                <a:latin typeface="+mn-lt"/>
              </a:rPr>
              <a:t>x-type</a:t>
            </a:r>
            <a:r>
              <a:rPr lang="ja-JP" altLang="en-US" sz="2400" dirty="0">
                <a:solidFill>
                  <a:srgbClr val="000000"/>
                </a:solidFill>
                <a:latin typeface="+mn-lt"/>
              </a:rPr>
              <a:t>サブセクションを削除もしくはコメントアウトする。</a:t>
            </a:r>
            <a:endParaRPr lang="en-US" altLang="ja-JP" sz="2400" dirty="0">
              <a:solidFill>
                <a:srgbClr val="000000"/>
              </a:solidFill>
              <a:latin typeface="+mn-lt"/>
            </a:endParaRPr>
          </a:p>
          <a:p>
            <a:pPr marL="0" indent="0" eaLnBrk="1" hangingPunct="1">
              <a:spcBef>
                <a:spcPct val="0"/>
              </a:spcBef>
              <a:buNone/>
            </a:pPr>
            <a:endParaRPr lang="en-US" altLang="ja-JP" sz="800" dirty="0">
              <a:solidFill>
                <a:srgbClr val="000000"/>
              </a:solidFill>
              <a:latin typeface="+mn-lt"/>
            </a:endParaRPr>
          </a:p>
          <a:p>
            <a:pPr eaLnBrk="1" hangingPunct="1">
              <a:spcBef>
                <a:spcPct val="0"/>
              </a:spcBef>
            </a:pPr>
            <a:r>
              <a:rPr lang="en-US" altLang="ja-JP" sz="2400" dirty="0">
                <a:solidFill>
                  <a:srgbClr val="000000"/>
                </a:solidFill>
              </a:rPr>
              <a:t>y-type</a:t>
            </a:r>
            <a:r>
              <a:rPr lang="ja-JP" altLang="en-US" sz="2400" dirty="0">
                <a:solidFill>
                  <a:srgbClr val="000000"/>
                </a:solidFill>
              </a:rPr>
              <a:t>サブセクションを</a:t>
            </a:r>
            <a:r>
              <a:rPr lang="en-US" altLang="ja-JP" sz="2400" dirty="0">
                <a:solidFill>
                  <a:srgbClr val="000000"/>
                </a:solidFill>
              </a:rPr>
              <a:t>r-type</a:t>
            </a:r>
            <a:r>
              <a:rPr lang="ja-JP" altLang="en-US" sz="2400" dirty="0">
                <a:solidFill>
                  <a:srgbClr val="000000"/>
                </a:solidFill>
              </a:rPr>
              <a:t>サブセクションに変更し、</a:t>
            </a:r>
            <a:r>
              <a:rPr lang="en-US" altLang="ja-JP" sz="2400" dirty="0">
                <a:solidFill>
                  <a:srgbClr val="000000"/>
                </a:solidFill>
              </a:rPr>
              <a:t>0~10cm</a:t>
            </a:r>
            <a:r>
              <a:rPr lang="ja-JP" altLang="en-US" sz="2400" dirty="0" err="1">
                <a:solidFill>
                  <a:srgbClr val="000000"/>
                </a:solidFill>
              </a:rPr>
              <a:t>までを</a:t>
            </a:r>
            <a:r>
              <a:rPr lang="en-US" altLang="ja-JP" sz="2400" dirty="0">
                <a:solidFill>
                  <a:srgbClr val="000000"/>
                </a:solidFill>
              </a:rPr>
              <a:t>1</a:t>
            </a:r>
            <a:r>
              <a:rPr lang="ja-JP" altLang="en-US" sz="2400" dirty="0">
                <a:solidFill>
                  <a:srgbClr val="000000"/>
                </a:solidFill>
              </a:rPr>
              <a:t>群とするようにパラメータを定義する。</a:t>
            </a:r>
            <a:endParaRPr lang="en-US" altLang="ja-JP" sz="2400" dirty="0">
              <a:solidFill>
                <a:srgbClr val="000000"/>
              </a:solidFill>
            </a:endParaRPr>
          </a:p>
          <a:p>
            <a:pPr marL="0" indent="0" eaLnBrk="1" hangingPunct="1">
              <a:spcBef>
                <a:spcPct val="0"/>
              </a:spcBef>
              <a:buNone/>
            </a:pPr>
            <a:endParaRPr lang="en-US" altLang="ja-JP" sz="800" dirty="0">
              <a:solidFill>
                <a:srgbClr val="000000"/>
              </a:solidFill>
              <a:latin typeface="+mn-lt"/>
            </a:endParaRPr>
          </a:p>
          <a:p>
            <a:pPr eaLnBrk="1" hangingPunct="1">
              <a:spcBef>
                <a:spcPct val="0"/>
              </a:spcBef>
            </a:pPr>
            <a:r>
              <a:rPr lang="en-US" altLang="ja-JP" sz="2400" dirty="0">
                <a:solidFill>
                  <a:srgbClr val="000000"/>
                </a:solidFill>
              </a:rPr>
              <a:t>axis</a:t>
            </a:r>
            <a:r>
              <a:rPr lang="ja-JP" altLang="en-US" sz="2400" dirty="0">
                <a:solidFill>
                  <a:srgbClr val="000000"/>
                </a:solidFill>
              </a:rPr>
              <a:t>を</a:t>
            </a:r>
            <a:r>
              <a:rPr lang="en-US" altLang="ja-JP" sz="2400" dirty="0" err="1">
                <a:solidFill>
                  <a:srgbClr val="000000"/>
                </a:solidFill>
              </a:rPr>
              <a:t>xz</a:t>
            </a:r>
            <a:r>
              <a:rPr lang="ja-JP" altLang="en-US" sz="2400" dirty="0">
                <a:solidFill>
                  <a:srgbClr val="000000"/>
                </a:solidFill>
              </a:rPr>
              <a:t>から</a:t>
            </a:r>
            <a:r>
              <a:rPr lang="en-US" altLang="ja-JP" sz="2400" dirty="0">
                <a:solidFill>
                  <a:srgbClr val="000000"/>
                </a:solidFill>
              </a:rPr>
              <a:t>z</a:t>
            </a:r>
            <a:r>
              <a:rPr lang="ja-JP" altLang="en-US" sz="2400" dirty="0">
                <a:solidFill>
                  <a:srgbClr val="000000"/>
                </a:solidFill>
              </a:rPr>
              <a:t>に変更する。</a:t>
            </a:r>
            <a:endParaRPr lang="en-US" altLang="ja-JP" sz="2400" dirty="0">
              <a:solidFill>
                <a:srgbClr val="000000"/>
              </a:solidFill>
              <a:latin typeface="+mn-lt"/>
            </a:endParaRPr>
          </a:p>
        </p:txBody>
      </p:sp>
      <p:grpSp>
        <p:nvGrpSpPr>
          <p:cNvPr id="3" name="グループ化 2"/>
          <p:cNvGrpSpPr/>
          <p:nvPr/>
        </p:nvGrpSpPr>
        <p:grpSpPr>
          <a:xfrm>
            <a:off x="6341938" y="5104234"/>
            <a:ext cx="2622550" cy="1092200"/>
            <a:chOff x="6300788" y="5226050"/>
            <a:chExt cx="2622550" cy="1092200"/>
          </a:xfrm>
        </p:grpSpPr>
        <p:sp>
          <p:nvSpPr>
            <p:cNvPr id="48" name="テキスト ボックス 69"/>
            <p:cNvSpPr txBox="1">
              <a:spLocks noChangeArrowheads="1"/>
            </p:cNvSpPr>
            <p:nvPr/>
          </p:nvSpPr>
          <p:spPr bwMode="auto">
            <a:xfrm>
              <a:off x="8569325" y="54229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rPr>
                <a:t>Z</a:t>
              </a:r>
              <a:endParaRPr lang="ja-JP" altLang="en-US" sz="1800" dirty="0">
                <a:solidFill>
                  <a:srgbClr val="000000"/>
                </a:solidFill>
              </a:endParaRPr>
            </a:p>
          </p:txBody>
        </p:sp>
        <p:sp>
          <p:nvSpPr>
            <p:cNvPr id="49" name="テキスト ボックス 70"/>
            <p:cNvSpPr txBox="1">
              <a:spLocks noChangeArrowheads="1"/>
            </p:cNvSpPr>
            <p:nvPr/>
          </p:nvSpPr>
          <p:spPr bwMode="auto">
            <a:xfrm>
              <a:off x="6300788" y="5238750"/>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rPr>
                <a:t>R</a:t>
              </a:r>
              <a:endParaRPr lang="ja-JP" altLang="en-US" sz="1800" dirty="0">
                <a:solidFill>
                  <a:srgbClr val="000000"/>
                </a:solidFill>
              </a:endParaRPr>
            </a:p>
          </p:txBody>
        </p:sp>
        <p:grpSp>
          <p:nvGrpSpPr>
            <p:cNvPr id="50" name="グループ化 65"/>
            <p:cNvGrpSpPr>
              <a:grpSpLocks/>
            </p:cNvGrpSpPr>
            <p:nvPr/>
          </p:nvGrpSpPr>
          <p:grpSpPr bwMode="auto">
            <a:xfrm rot="5400000">
              <a:off x="7091363" y="5106988"/>
              <a:ext cx="1052512" cy="1370012"/>
              <a:chOff x="3845644" y="3742886"/>
              <a:chExt cx="1296144" cy="1370741"/>
            </a:xfrm>
          </p:grpSpPr>
          <p:grpSp>
            <p:nvGrpSpPr>
              <p:cNvPr id="51" name="グループ化 62"/>
              <p:cNvGrpSpPr>
                <a:grpSpLocks/>
              </p:cNvGrpSpPr>
              <p:nvPr/>
            </p:nvGrpSpPr>
            <p:grpSpPr bwMode="auto">
              <a:xfrm>
                <a:off x="3845644" y="3742886"/>
                <a:ext cx="1296144" cy="1370741"/>
                <a:chOff x="3852741" y="3677963"/>
                <a:chExt cx="1296144" cy="1370741"/>
              </a:xfrm>
            </p:grpSpPr>
            <p:sp>
              <p:nvSpPr>
                <p:cNvPr id="53" name="円柱 52"/>
                <p:cNvSpPr/>
                <p:nvPr/>
              </p:nvSpPr>
              <p:spPr>
                <a:xfrm>
                  <a:off x="3852740" y="4308535"/>
                  <a:ext cx="1296144" cy="689342"/>
                </a:xfrm>
                <a:prstGeom prst="can">
                  <a:avLst>
                    <a:gd name="adj" fmla="val 50000"/>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54" name="円柱 53"/>
                <p:cNvSpPr/>
                <p:nvPr/>
              </p:nvSpPr>
              <p:spPr>
                <a:xfrm>
                  <a:off x="3852740" y="3971806"/>
                  <a:ext cx="1296144" cy="689342"/>
                </a:xfrm>
                <a:prstGeom prst="can">
                  <a:avLst>
                    <a:gd name="adj" fmla="val 50000"/>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sp>
              <p:nvSpPr>
                <p:cNvPr id="55" name="円柱 54"/>
                <p:cNvSpPr/>
                <p:nvPr/>
              </p:nvSpPr>
              <p:spPr>
                <a:xfrm>
                  <a:off x="3852740" y="3627135"/>
                  <a:ext cx="1296144" cy="689342"/>
                </a:xfrm>
                <a:prstGeom prst="can">
                  <a:avLst>
                    <a:gd name="adj" fmla="val 50000"/>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grpSp>
          <p:sp>
            <p:nvSpPr>
              <p:cNvPr id="52" name="円/楕円 51"/>
              <p:cNvSpPr/>
              <p:nvPr/>
            </p:nvSpPr>
            <p:spPr>
              <a:xfrm>
                <a:off x="4090014" y="3768299"/>
                <a:ext cx="807403" cy="193778"/>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FFFF"/>
                  </a:solidFill>
                </a:endParaRPr>
              </a:p>
            </p:txBody>
          </p:sp>
        </p:grpSp>
        <p:cxnSp>
          <p:nvCxnSpPr>
            <p:cNvPr id="56" name="直線矢印コネクタ 55"/>
            <p:cNvCxnSpPr/>
            <p:nvPr/>
          </p:nvCxnSpPr>
          <p:spPr>
            <a:xfrm>
              <a:off x="6638925" y="5808663"/>
              <a:ext cx="2284413" cy="142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6638925" y="5226050"/>
              <a:ext cx="0" cy="5857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8" name="テキスト ボックス 13"/>
          <p:cNvSpPr txBox="1">
            <a:spLocks noChangeArrowheads="1"/>
          </p:cNvSpPr>
          <p:nvPr/>
        </p:nvSpPr>
        <p:spPr bwMode="auto">
          <a:xfrm>
            <a:off x="2247851" y="5858455"/>
            <a:ext cx="4648299" cy="36933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rPr>
              <a:t>r-z</a:t>
            </a:r>
            <a:r>
              <a:rPr lang="ja-JP" altLang="en-US" sz="1800" dirty="0">
                <a:solidFill>
                  <a:srgbClr val="000000"/>
                </a:solidFill>
              </a:rPr>
              <a:t>メッシュで深さ方向</a:t>
            </a:r>
            <a:r>
              <a:rPr lang="en-US" altLang="ja-JP" sz="1800" dirty="0">
                <a:solidFill>
                  <a:srgbClr val="000000"/>
                </a:solidFill>
              </a:rPr>
              <a:t>(z</a:t>
            </a:r>
            <a:r>
              <a:rPr lang="ja-JP" altLang="en-US" sz="1800" dirty="0">
                <a:solidFill>
                  <a:srgbClr val="000000"/>
                </a:solidFill>
              </a:rPr>
              <a:t>方向）の分布を調べる。</a:t>
            </a:r>
            <a:endParaRPr lang="en-US" altLang="ja-JP" sz="18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216074" y="1484313"/>
            <a:ext cx="8711852" cy="129698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buFontTx/>
              <a:buNone/>
            </a:pPr>
            <a:r>
              <a:rPr lang="en-US" altLang="ja-JP" sz="2400" dirty="0">
                <a:latin typeface="+mn-lt"/>
              </a:rPr>
              <a:t>PHITS</a:t>
            </a:r>
            <a:r>
              <a:rPr lang="ja-JP" altLang="en-US" sz="2400" dirty="0">
                <a:latin typeface="+mn-lt"/>
              </a:rPr>
              <a:t>は仮想空間におけるモンテカルロシミュレーションなので、</a:t>
            </a:r>
            <a:r>
              <a:rPr lang="ja-JP" altLang="en-US" sz="2400" dirty="0">
                <a:solidFill>
                  <a:srgbClr val="FF0000"/>
                </a:solidFill>
                <a:latin typeface="+mn-lt"/>
              </a:rPr>
              <a:t>任意の</a:t>
            </a:r>
            <a:r>
              <a:rPr lang="ja-JP" altLang="en-US" sz="2400" dirty="0">
                <a:solidFill>
                  <a:schemeClr val="accent2"/>
                </a:solidFill>
                <a:latin typeface="+mn-lt"/>
              </a:rPr>
              <a:t>位置</a:t>
            </a:r>
            <a:r>
              <a:rPr lang="ja-JP" altLang="en-US" sz="2400" dirty="0">
                <a:latin typeface="+mn-lt"/>
              </a:rPr>
              <a:t>、</a:t>
            </a:r>
            <a:r>
              <a:rPr lang="ja-JP" altLang="en-US" sz="2400" dirty="0">
                <a:solidFill>
                  <a:schemeClr val="accent2"/>
                </a:solidFill>
                <a:latin typeface="+mn-lt"/>
              </a:rPr>
              <a:t>時間</a:t>
            </a:r>
            <a:r>
              <a:rPr lang="ja-JP" altLang="en-US" sz="2400" dirty="0">
                <a:latin typeface="+mn-lt"/>
              </a:rPr>
              <a:t>における粒子や放射線の</a:t>
            </a:r>
            <a:r>
              <a:rPr lang="ja-JP" altLang="en-US" sz="2400" dirty="0">
                <a:solidFill>
                  <a:schemeClr val="accent2"/>
                </a:solidFill>
                <a:latin typeface="+mn-lt"/>
              </a:rPr>
              <a:t>振る舞い（粒子の数やエネルギーなど）</a:t>
            </a:r>
            <a:r>
              <a:rPr lang="ja-JP" altLang="en-US" sz="2400" dirty="0">
                <a:latin typeface="+mn-lt"/>
              </a:rPr>
              <a:t>を調べることが可能。</a:t>
            </a:r>
            <a:endParaRPr lang="en-US" altLang="ja-JP" sz="1800" dirty="0">
              <a:latin typeface="+mn-lt"/>
            </a:endParaRPr>
          </a:p>
        </p:txBody>
      </p:sp>
      <p:sp>
        <p:nvSpPr>
          <p:cNvPr id="44035" name="Rectangle 2"/>
          <p:cNvSpPr>
            <a:spLocks noGrp="1" noChangeArrowheads="1"/>
          </p:cNvSpPr>
          <p:nvPr>
            <p:ph type="title"/>
          </p:nvPr>
        </p:nvSpPr>
        <p:spPr>
          <a:xfrm>
            <a:off x="228600" y="228600"/>
            <a:ext cx="8686800" cy="1143000"/>
          </a:xfrm>
        </p:spPr>
        <p:txBody>
          <a:bodyPr/>
          <a:lstStyle/>
          <a:p>
            <a:pPr eaLnBrk="1" hangingPunct="1"/>
            <a:r>
              <a:rPr lang="en-US" altLang="ja-JP" sz="4800" dirty="0">
                <a:latin typeface="Century Gothic" panose="020B0502020202020204" pitchFamily="34" charset="0"/>
              </a:rPr>
              <a:t>Tally</a:t>
            </a:r>
            <a:r>
              <a:rPr lang="ja-JP" altLang="en-US" sz="4800" dirty="0">
                <a:latin typeface="Century Gothic" panose="020B0502020202020204" pitchFamily="34" charset="0"/>
              </a:rPr>
              <a:t>とは何か</a:t>
            </a:r>
          </a:p>
        </p:txBody>
      </p:sp>
      <p:sp>
        <p:nvSpPr>
          <p:cNvPr id="44038"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What is tally?</a:t>
            </a:r>
          </a:p>
        </p:txBody>
      </p:sp>
      <p:pic>
        <p:nvPicPr>
          <p:cNvPr id="440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3224088"/>
            <a:ext cx="43084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2"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3339976"/>
            <a:ext cx="34099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638" y="3212976"/>
            <a:ext cx="4319587"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4181475" y="3959101"/>
            <a:ext cx="288925" cy="7207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4045" name="テキスト ボックス 4"/>
          <p:cNvSpPr txBox="1">
            <a:spLocks noChangeArrowheads="1"/>
          </p:cNvSpPr>
          <p:nvPr/>
        </p:nvSpPr>
        <p:spPr bwMode="auto">
          <a:xfrm>
            <a:off x="2132186" y="5851401"/>
            <a:ext cx="38600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latin typeface="+mn-lt"/>
              </a:rPr>
              <a:t>[T-Track](</a:t>
            </a:r>
            <a:r>
              <a:rPr lang="ja-JP" altLang="en-US" sz="1800" dirty="0">
                <a:latin typeface="+mn-lt"/>
              </a:rPr>
              <a:t>トラック長タリー</a:t>
            </a:r>
            <a:r>
              <a:rPr lang="en-US" altLang="ja-JP" sz="1800" dirty="0">
                <a:latin typeface="+mn-lt"/>
              </a:rPr>
              <a:t>)</a:t>
            </a:r>
            <a:r>
              <a:rPr lang="ja-JP" altLang="en-US" sz="1800" dirty="0">
                <a:latin typeface="+mn-lt"/>
              </a:rPr>
              <a:t>による結果</a:t>
            </a:r>
            <a:endParaRPr lang="en-US" altLang="ja-JP" sz="1800" dirty="0">
              <a:latin typeface="+mn-lt"/>
            </a:endParaRPr>
          </a:p>
        </p:txBody>
      </p:sp>
      <p:sp>
        <p:nvSpPr>
          <p:cNvPr id="8" name="上矢印 7"/>
          <p:cNvSpPr/>
          <p:nvPr/>
        </p:nvSpPr>
        <p:spPr>
          <a:xfrm rot="16200000">
            <a:off x="5807870" y="3423319"/>
            <a:ext cx="100012" cy="885825"/>
          </a:xfrm>
          <a:prstGeom prst="up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4047" name="テキスト ボックス 8"/>
          <p:cNvSpPr txBox="1">
            <a:spLocks noChangeArrowheads="1"/>
          </p:cNvSpPr>
          <p:nvPr/>
        </p:nvSpPr>
        <p:spPr bwMode="auto">
          <a:xfrm>
            <a:off x="6156176" y="3268358"/>
            <a:ext cx="2500313" cy="1200150"/>
          </a:xfrm>
          <a:prstGeom prst="rect">
            <a:avLst/>
          </a:prstGeom>
          <a:solidFill>
            <a:schemeClr val="bg1"/>
          </a:solidFill>
          <a:ln w="25400">
            <a:solidFill>
              <a:srgbClr val="FFC00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t>この領域を通過する</a:t>
            </a:r>
            <a:endParaRPr lang="en-US" altLang="ja-JP" sz="1800" dirty="0"/>
          </a:p>
          <a:p>
            <a:pPr eaLnBrk="1" hangingPunct="1">
              <a:spcBef>
                <a:spcPct val="0"/>
              </a:spcBef>
              <a:buFontTx/>
              <a:buNone/>
            </a:pPr>
            <a:r>
              <a:rPr lang="ja-JP" altLang="en-US" sz="1800" dirty="0"/>
              <a:t>中性子の数はどの位で、</a:t>
            </a:r>
            <a:endParaRPr lang="en-US" altLang="ja-JP" sz="1800" dirty="0"/>
          </a:p>
          <a:p>
            <a:pPr eaLnBrk="1" hangingPunct="1">
              <a:spcBef>
                <a:spcPct val="0"/>
              </a:spcBef>
              <a:buFontTx/>
              <a:buNone/>
            </a:pPr>
            <a:r>
              <a:rPr lang="ja-JP" altLang="en-US" sz="1800" dirty="0"/>
              <a:t>エネルギーの分布は</a:t>
            </a:r>
            <a:endParaRPr lang="en-US" altLang="ja-JP" sz="1800" dirty="0"/>
          </a:p>
          <a:p>
            <a:pPr eaLnBrk="1" hangingPunct="1">
              <a:spcBef>
                <a:spcPct val="0"/>
              </a:spcBef>
              <a:buFontTx/>
              <a:buNone/>
            </a:pPr>
            <a:r>
              <a:rPr lang="ja-JP" altLang="en-US" sz="1800" dirty="0"/>
              <a:t>どうなっているか</a:t>
            </a:r>
          </a:p>
        </p:txBody>
      </p:sp>
      <p:sp>
        <p:nvSpPr>
          <p:cNvPr id="10" name="円柱 9"/>
          <p:cNvSpPr/>
          <p:nvPr/>
        </p:nvSpPr>
        <p:spPr>
          <a:xfrm rot="14794304">
            <a:off x="5122862" y="3798764"/>
            <a:ext cx="246063" cy="265112"/>
          </a:xfrm>
          <a:prstGeom prst="ca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idx="4294967295"/>
          </p:nvPr>
        </p:nvSpPr>
        <p:spPr>
          <a:xfrm>
            <a:off x="0" y="-242888"/>
            <a:ext cx="8686800" cy="1143001"/>
          </a:xfrm>
        </p:spPr>
        <p:txBody>
          <a:bodyPr/>
          <a:lstStyle/>
          <a:p>
            <a:pPr eaLnBrk="1" hangingPunct="1"/>
            <a:r>
              <a:rPr lang="ja-JP" altLang="en-US" sz="4800">
                <a:latin typeface="Century Gothic" panose="020B0502020202020204" pitchFamily="34" charset="0"/>
              </a:rPr>
              <a:t>課題</a:t>
            </a:r>
            <a:r>
              <a:rPr lang="en-US" altLang="ja-JP" sz="4800">
                <a:latin typeface="Century Gothic" panose="020B0502020202020204" pitchFamily="34" charset="0"/>
              </a:rPr>
              <a:t>12</a:t>
            </a:r>
            <a:r>
              <a:rPr lang="ja-JP" altLang="en-US" sz="4800">
                <a:latin typeface="Century Gothic" panose="020B0502020202020204" pitchFamily="34" charset="0"/>
              </a:rPr>
              <a:t>の答え合わせ</a:t>
            </a:r>
          </a:p>
        </p:txBody>
      </p:sp>
      <p:sp>
        <p:nvSpPr>
          <p:cNvPr id="90120"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calculating physical quantities</a:t>
            </a:r>
          </a:p>
        </p:txBody>
      </p:sp>
      <p:sp>
        <p:nvSpPr>
          <p:cNvPr id="90123" name="テキスト ボックス 16"/>
          <p:cNvSpPr txBox="1">
            <a:spLocks noChangeArrowheads="1"/>
          </p:cNvSpPr>
          <p:nvPr/>
        </p:nvSpPr>
        <p:spPr bwMode="auto">
          <a:xfrm>
            <a:off x="4749874" y="5589240"/>
            <a:ext cx="3437384" cy="707886"/>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latin typeface="+mn-lt"/>
                <a:cs typeface="Tahoma" panose="020B0604030504040204" pitchFamily="34" charset="0"/>
              </a:rPr>
              <a:t>炭素ビームのブラッグピークが</a:t>
            </a:r>
            <a:r>
              <a:rPr lang="en-US" altLang="ja-JP" sz="2000" dirty="0">
                <a:solidFill>
                  <a:srgbClr val="000000"/>
                </a:solidFill>
                <a:latin typeface="+mn-lt"/>
                <a:cs typeface="Tahoma" panose="020B0604030504040204" pitchFamily="34" charset="0"/>
              </a:rPr>
              <a:t>z = 12 cm</a:t>
            </a:r>
            <a:r>
              <a:rPr lang="ja-JP" altLang="en-US" sz="2000" dirty="0">
                <a:solidFill>
                  <a:srgbClr val="000000"/>
                </a:solidFill>
                <a:latin typeface="+mn-lt"/>
                <a:cs typeface="Tahoma" panose="020B0604030504040204" pitchFamily="34" charset="0"/>
              </a:rPr>
              <a:t>の辺りで見える。</a:t>
            </a:r>
          </a:p>
        </p:txBody>
      </p:sp>
      <p:sp>
        <p:nvSpPr>
          <p:cNvPr id="15" name="テキスト ボックス 20"/>
          <p:cNvSpPr txBox="1">
            <a:spLocks noChangeArrowheads="1"/>
          </p:cNvSpPr>
          <p:nvPr/>
        </p:nvSpPr>
        <p:spPr bwMode="auto">
          <a:xfrm>
            <a:off x="272096" y="737164"/>
            <a:ext cx="8599809"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[T-Deposit]</a:t>
            </a:r>
            <a:r>
              <a:rPr lang="ja-JP" altLang="en-US" sz="2400" dirty="0">
                <a:solidFill>
                  <a:srgbClr val="000000"/>
                </a:solidFill>
                <a:latin typeface="+mn-lt"/>
              </a:rPr>
              <a:t>の形状メッシュを</a:t>
            </a:r>
            <a:r>
              <a:rPr lang="en-US" altLang="ja-JP" sz="2400" dirty="0">
                <a:solidFill>
                  <a:srgbClr val="000000"/>
                </a:solidFill>
                <a:latin typeface="+mn-lt"/>
              </a:rPr>
              <a:t>xyz</a:t>
            </a:r>
            <a:r>
              <a:rPr lang="ja-JP" altLang="en-US" sz="2400" dirty="0">
                <a:solidFill>
                  <a:srgbClr val="000000"/>
                </a:solidFill>
                <a:latin typeface="+mn-lt"/>
              </a:rPr>
              <a:t>メッシュから</a:t>
            </a:r>
            <a:r>
              <a:rPr lang="en-US" altLang="ja-JP" sz="2400" dirty="0">
                <a:solidFill>
                  <a:srgbClr val="000000"/>
                </a:solidFill>
                <a:latin typeface="+mn-lt"/>
              </a:rPr>
              <a:t>r-z</a:t>
            </a:r>
            <a:r>
              <a:rPr lang="ja-JP" altLang="en-US" sz="2400" dirty="0">
                <a:solidFill>
                  <a:srgbClr val="000000"/>
                </a:solidFill>
                <a:latin typeface="+mn-lt"/>
              </a:rPr>
              <a:t>メッシュに変更して、水部分における付与エネルギーの深さ分布を出力しましょう。</a:t>
            </a:r>
          </a:p>
        </p:txBody>
      </p:sp>
      <p:sp>
        <p:nvSpPr>
          <p:cNvPr id="16" name="Text Box 1031"/>
          <p:cNvSpPr txBox="1">
            <a:spLocks noChangeArrowheads="1"/>
          </p:cNvSpPr>
          <p:nvPr/>
        </p:nvSpPr>
        <p:spPr bwMode="auto">
          <a:xfrm>
            <a:off x="1504230" y="1700808"/>
            <a:ext cx="2340000" cy="396044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T - Deposit ]</a:t>
            </a:r>
          </a:p>
          <a:p>
            <a:pPr eaLnBrk="1" hangingPunct="1">
              <a:spcBef>
                <a:spcPct val="0"/>
              </a:spcBef>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mesh = </a:t>
            </a:r>
            <a:r>
              <a:rPr lang="pt-BR" altLang="ja-JP" sz="1400" dirty="0">
                <a:solidFill>
                  <a:srgbClr val="FF0000"/>
                </a:solidFill>
                <a:latin typeface="Tahoma" panose="020B0604030504040204" pitchFamily="34" charset="0"/>
              </a:rPr>
              <a:t>r-z</a:t>
            </a:r>
          </a:p>
          <a:p>
            <a:pPr eaLnBrk="1" hangingPunct="1">
              <a:spcBef>
                <a:spcPct val="0"/>
              </a:spcBef>
              <a:buFontTx/>
              <a:buNone/>
            </a:pPr>
            <a:r>
              <a:rPr lang="en-US" altLang="ja-JP" sz="1400" dirty="0">
                <a:solidFill>
                  <a:srgbClr val="FF0000"/>
                </a:solidFill>
                <a:latin typeface="Tahoma" panose="020B0604030504040204" pitchFamily="34" charset="0"/>
              </a:rPr>
              <a:t>$</a:t>
            </a:r>
            <a:r>
              <a:rPr lang="en-US" altLang="ja-JP" sz="1400" dirty="0">
                <a:solidFill>
                  <a:srgbClr val="000000"/>
                </a:solidFill>
                <a:latin typeface="Tahoma" panose="020B0604030504040204" pitchFamily="34" charset="0"/>
              </a:rPr>
              <a:t> </a:t>
            </a:r>
            <a:r>
              <a:rPr lang="ja-JP" altLang="en-US" sz="1400" dirty="0">
                <a:solidFill>
                  <a:srgbClr val="000000"/>
                </a:solidFill>
                <a:latin typeface="Tahoma" panose="020B0604030504040204" pitchFamily="34" charset="0"/>
              </a:rPr>
              <a:t> </a:t>
            </a:r>
            <a:r>
              <a:rPr lang="en-US" altLang="ja-JP" sz="1400" dirty="0">
                <a:solidFill>
                  <a:srgbClr val="000000"/>
                </a:solidFill>
                <a:latin typeface="Tahoma" panose="020B0604030504040204" pitchFamily="34" charset="0"/>
              </a:rPr>
              <a:t>x-type = 2</a:t>
            </a:r>
          </a:p>
          <a:p>
            <a:pPr eaLnBrk="1" hangingPunct="1">
              <a:spcBef>
                <a:spcPct val="0"/>
              </a:spcBef>
              <a:buFontTx/>
              <a:buNone/>
            </a:pPr>
            <a:r>
              <a:rPr lang="en-US" altLang="ja-JP" sz="1400" dirty="0">
                <a:solidFill>
                  <a:srgbClr val="FF0000"/>
                </a:solidFill>
                <a:latin typeface="Tahoma" panose="020B0604030504040204" pitchFamily="34" charset="0"/>
              </a:rPr>
              <a:t>$</a:t>
            </a: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nx</a:t>
            </a:r>
            <a:r>
              <a:rPr lang="en-US" altLang="ja-JP" sz="1400" dirty="0">
                <a:solidFill>
                  <a:srgbClr val="000000"/>
                </a:solidFill>
                <a:latin typeface="Tahoma" panose="020B0604030504040204" pitchFamily="34" charset="0"/>
              </a:rPr>
              <a:t> = 100</a:t>
            </a:r>
          </a:p>
          <a:p>
            <a:pPr eaLnBrk="1" hangingPunct="1">
              <a:spcBef>
                <a:spcPct val="0"/>
              </a:spcBef>
              <a:buFontTx/>
              <a:buNone/>
            </a:pPr>
            <a:r>
              <a:rPr lang="en-US" altLang="ja-JP" sz="1400" dirty="0">
                <a:solidFill>
                  <a:srgbClr val="FF0000"/>
                </a:solidFill>
                <a:latin typeface="Tahoma" panose="020B0604030504040204" pitchFamily="34" charset="0"/>
              </a:rPr>
              <a:t>$</a:t>
            </a: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xmin</a:t>
            </a:r>
            <a:r>
              <a:rPr lang="en-US" altLang="ja-JP" sz="1400" dirty="0">
                <a:solidFill>
                  <a:srgbClr val="000000"/>
                </a:solidFill>
                <a:latin typeface="Tahoma" panose="020B0604030504040204" pitchFamily="34" charset="0"/>
              </a:rPr>
              <a:t> = -25.</a:t>
            </a:r>
          </a:p>
          <a:p>
            <a:pPr eaLnBrk="1" hangingPunct="1">
              <a:spcBef>
                <a:spcPct val="0"/>
              </a:spcBef>
              <a:buFontTx/>
              <a:buNone/>
            </a:pPr>
            <a:r>
              <a:rPr lang="en-US" altLang="ja-JP" sz="1400" dirty="0">
                <a:solidFill>
                  <a:srgbClr val="FF0000"/>
                </a:solidFill>
                <a:latin typeface="Tahoma" panose="020B0604030504040204" pitchFamily="34" charset="0"/>
              </a:rPr>
              <a:t>$</a:t>
            </a: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xmax</a:t>
            </a:r>
            <a:r>
              <a:rPr lang="en-US" altLang="ja-JP" sz="1400" dirty="0">
                <a:solidFill>
                  <a:srgbClr val="000000"/>
                </a:solidFill>
                <a:latin typeface="Tahoma" panose="020B0604030504040204" pitchFamily="34" charset="0"/>
              </a:rPr>
              <a:t> =  25.</a:t>
            </a:r>
          </a:p>
          <a:p>
            <a:pPr eaLnBrk="1" hangingPunct="1">
              <a:spcBef>
                <a:spcPct val="0"/>
              </a:spcBef>
              <a:buFontTx/>
              <a:buNone/>
            </a:pPr>
            <a:r>
              <a:rPr lang="en-US" altLang="ja-JP" sz="1400" dirty="0">
                <a:solidFill>
                  <a:srgbClr val="FF0000"/>
                </a:solidFill>
                <a:latin typeface="Tahoma" panose="020B0604030504040204" pitchFamily="34" charset="0"/>
              </a:rPr>
              <a:t>  r</a:t>
            </a:r>
            <a:r>
              <a:rPr lang="en-US" altLang="ja-JP" sz="1400" dirty="0">
                <a:latin typeface="Tahoma" panose="020B0604030504040204" pitchFamily="34" charset="0"/>
              </a:rPr>
              <a:t>-type = 1</a:t>
            </a:r>
          </a:p>
          <a:p>
            <a:pPr eaLnBrk="1" hangingPunct="1">
              <a:spcBef>
                <a:spcPct val="0"/>
              </a:spcBef>
              <a:buFontTx/>
              <a:buNone/>
            </a:pPr>
            <a:r>
              <a:rPr lang="en-US" altLang="ja-JP" sz="1400" dirty="0">
                <a:latin typeface="Tahoma" panose="020B0604030504040204" pitchFamily="34" charset="0"/>
              </a:rPr>
              <a:t>    </a:t>
            </a:r>
            <a:r>
              <a:rPr lang="en-US" altLang="ja-JP" sz="1400" dirty="0" err="1">
                <a:latin typeface="Tahoma" panose="020B0604030504040204" pitchFamily="34" charset="0"/>
              </a:rPr>
              <a:t>n</a:t>
            </a:r>
            <a:r>
              <a:rPr lang="en-US" altLang="ja-JP" sz="1400" dirty="0" err="1">
                <a:solidFill>
                  <a:srgbClr val="FF0000"/>
                </a:solidFill>
                <a:latin typeface="Tahoma" panose="020B0604030504040204" pitchFamily="34" charset="0"/>
              </a:rPr>
              <a:t>r</a:t>
            </a:r>
            <a:r>
              <a:rPr lang="en-US" altLang="ja-JP" sz="1400" dirty="0">
                <a:latin typeface="Tahoma" panose="020B0604030504040204" pitchFamily="34" charset="0"/>
              </a:rPr>
              <a:t> = 1</a:t>
            </a:r>
          </a:p>
          <a:p>
            <a:pPr eaLnBrk="1" hangingPunct="1">
              <a:spcBef>
                <a:spcPct val="0"/>
              </a:spcBef>
              <a:buFontTx/>
              <a:buNone/>
            </a:pPr>
            <a:r>
              <a:rPr lang="en-US" altLang="ja-JP" sz="1400" dirty="0">
                <a:solidFill>
                  <a:srgbClr val="FF0000"/>
                </a:solidFill>
                <a:latin typeface="Tahoma" panose="020B0604030504040204" pitchFamily="34" charset="0"/>
              </a:rPr>
              <a:t>    0.0  10.0</a:t>
            </a:r>
          </a:p>
          <a:p>
            <a:pPr eaLnBrk="1" hangingPunct="1">
              <a:spcBef>
                <a:spcPct val="0"/>
              </a:spcBef>
              <a:buFontTx/>
              <a:buNone/>
            </a:pPr>
            <a:r>
              <a:rPr lang="en-US" altLang="ja-JP" sz="1400" dirty="0">
                <a:solidFill>
                  <a:srgbClr val="000000"/>
                </a:solidFill>
                <a:latin typeface="Tahoma" panose="020B0604030504040204" pitchFamily="34" charset="0"/>
              </a:rPr>
              <a:t>  z-type = 2</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nz</a:t>
            </a:r>
            <a:r>
              <a:rPr lang="en-US" altLang="ja-JP" sz="1400" dirty="0">
                <a:solidFill>
                  <a:srgbClr val="000000"/>
                </a:solidFill>
                <a:latin typeface="Tahoma" panose="020B0604030504040204" pitchFamily="34" charset="0"/>
              </a:rPr>
              <a:t> = 200</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zmin</a:t>
            </a:r>
            <a:r>
              <a:rPr lang="en-US" altLang="ja-JP" sz="1400" dirty="0">
                <a:solidFill>
                  <a:srgbClr val="000000"/>
                </a:solidFill>
                <a:latin typeface="Tahoma" panose="020B0604030504040204" pitchFamily="34" charset="0"/>
              </a:rPr>
              <a:t> = -20.</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zmax</a:t>
            </a:r>
            <a:r>
              <a:rPr lang="en-US" altLang="ja-JP" sz="1400" dirty="0">
                <a:solidFill>
                  <a:srgbClr val="000000"/>
                </a:solidFill>
                <a:latin typeface="Tahoma" panose="020B0604030504040204" pitchFamily="34" charset="0"/>
              </a:rPr>
              <a:t> =  80.</a:t>
            </a: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axis = </a:t>
            </a:r>
            <a:r>
              <a:rPr lang="en-US" altLang="ja-JP" sz="1400" dirty="0">
                <a:solidFill>
                  <a:srgbClr val="FF0000"/>
                </a:solidFill>
                <a:latin typeface="Tahoma" panose="020B0604030504040204" pitchFamily="34" charset="0"/>
              </a:rPr>
              <a:t>z</a:t>
            </a:r>
          </a:p>
          <a:p>
            <a:pPr eaLnBrk="1" hangingPunct="1">
              <a:spcBef>
                <a:spcPct val="0"/>
              </a:spcBef>
              <a:buFontTx/>
              <a:buNone/>
            </a:pPr>
            <a:r>
              <a:rPr lang="en-US" altLang="ja-JP" sz="1400" dirty="0">
                <a:solidFill>
                  <a:srgbClr val="000000"/>
                </a:solidFill>
                <a:latin typeface="Tahoma" panose="020B0604030504040204" pitchFamily="34" charset="0"/>
              </a:rPr>
              <a:t>file = </a:t>
            </a:r>
            <a:r>
              <a:rPr lang="en-US" altLang="ja-JP" sz="1400" dirty="0" err="1">
                <a:solidFill>
                  <a:srgbClr val="000000"/>
                </a:solidFill>
                <a:latin typeface="Tahoma" panose="020B0604030504040204" pitchFamily="34" charset="0"/>
              </a:rPr>
              <a:t>deposit.out</a:t>
            </a:r>
            <a:endParaRPr lang="en-US" altLang="ja-JP" sz="1400" dirty="0">
              <a:solidFill>
                <a:srgbClr val="000000"/>
              </a:solidFill>
              <a:latin typeface="Tahoma" panose="020B0604030504040204" pitchFamily="34" charset="0"/>
            </a:endParaRP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p:txBody>
      </p:sp>
      <p:sp>
        <p:nvSpPr>
          <p:cNvPr id="17" name="Text Box 1030"/>
          <p:cNvSpPr txBox="1">
            <a:spLocks noChangeArrowheads="1"/>
          </p:cNvSpPr>
          <p:nvPr/>
        </p:nvSpPr>
        <p:spPr bwMode="auto">
          <a:xfrm>
            <a:off x="179512" y="1700808"/>
            <a:ext cx="1195388"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pic>
        <p:nvPicPr>
          <p:cNvPr id="18" name="図 17"/>
          <p:cNvPicPr>
            <a:picLocks noChangeAspect="1"/>
          </p:cNvPicPr>
          <p:nvPr/>
        </p:nvPicPr>
        <p:blipFill rotWithShape="1">
          <a:blip r:embed="rId3"/>
          <a:srcRect l="14563" t="27917" r="24800" b="10250"/>
          <a:stretch/>
        </p:blipFill>
        <p:spPr>
          <a:xfrm>
            <a:off x="4246889" y="1700807"/>
            <a:ext cx="4591661" cy="3339399"/>
          </a:xfrm>
          <a:prstGeom prst="rect">
            <a:avLst/>
          </a:prstGeom>
        </p:spPr>
      </p:pic>
      <p:sp>
        <p:nvSpPr>
          <p:cNvPr id="19" name="Text Box 1030"/>
          <p:cNvSpPr txBox="1">
            <a:spLocks noChangeArrowheads="1"/>
          </p:cNvSpPr>
          <p:nvPr/>
        </p:nvSpPr>
        <p:spPr bwMode="auto">
          <a:xfrm>
            <a:off x="5800626" y="5147344"/>
            <a:ext cx="1344612" cy="369888"/>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800">
                <a:solidFill>
                  <a:srgbClr val="000000"/>
                </a:solidFill>
                <a:latin typeface="Tahoma" panose="020B0604030504040204" pitchFamily="34" charset="0"/>
              </a:rPr>
              <a:t>deposit.</a:t>
            </a:r>
            <a:r>
              <a:rPr lang="en-US" altLang="ja-JP" sz="1800">
                <a:solidFill>
                  <a:srgbClr val="000000"/>
                </a:solidFill>
                <a:latin typeface="Tahoma" panose="020B0604030504040204" pitchFamily="34" charset="0"/>
              </a:rPr>
              <a:t>eps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idx="4294967295"/>
          </p:nvPr>
        </p:nvSpPr>
        <p:spPr>
          <a:xfrm>
            <a:off x="0" y="-242888"/>
            <a:ext cx="8686800" cy="1143001"/>
          </a:xfrm>
        </p:spPr>
        <p:txBody>
          <a:bodyPr/>
          <a:lstStyle/>
          <a:p>
            <a:pPr eaLnBrk="1" hangingPunct="1"/>
            <a:r>
              <a:rPr lang="ja-JP" altLang="en-US" sz="4800"/>
              <a:t>描画ソフト</a:t>
            </a:r>
            <a:r>
              <a:rPr lang="en-US" altLang="ja-JP" sz="4800"/>
              <a:t>ANGEL</a:t>
            </a:r>
            <a:endParaRPr lang="ja-JP" altLang="en-US" sz="4800"/>
          </a:p>
        </p:txBody>
      </p:sp>
      <p:sp>
        <p:nvSpPr>
          <p:cNvPr id="91144"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Tally for calculating physical quantities</a:t>
            </a:r>
          </a:p>
        </p:txBody>
      </p:sp>
      <p:sp>
        <p:nvSpPr>
          <p:cNvPr id="2" name="角丸四角形 1"/>
          <p:cNvSpPr/>
          <p:nvPr/>
        </p:nvSpPr>
        <p:spPr>
          <a:xfrm>
            <a:off x="142875" y="836613"/>
            <a:ext cx="8753475" cy="2976562"/>
          </a:xfrm>
          <a:prstGeom prst="roundRect">
            <a:avLst>
              <a:gd name="adj" fmla="val 891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91146" name="テキスト ボックス 2"/>
          <p:cNvSpPr txBox="1">
            <a:spLocks noChangeArrowheads="1"/>
          </p:cNvSpPr>
          <p:nvPr/>
        </p:nvSpPr>
        <p:spPr bwMode="auto">
          <a:xfrm>
            <a:off x="3481388" y="765175"/>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dirty="0">
                <a:solidFill>
                  <a:srgbClr val="3333CC"/>
                </a:solidFill>
                <a:latin typeface="ＭＳ Ｐゴシック" panose="020B0600070205080204" pitchFamily="50" charset="-128"/>
              </a:rPr>
              <a:t>ANGEL</a:t>
            </a:r>
            <a:r>
              <a:rPr lang="ja-JP" altLang="en-US" sz="2400" dirty="0">
                <a:solidFill>
                  <a:srgbClr val="3333CC"/>
                </a:solidFill>
                <a:latin typeface="ＭＳ Ｐゴシック" panose="020B0600070205080204" pitchFamily="50" charset="-128"/>
              </a:rPr>
              <a:t>とは？</a:t>
            </a:r>
          </a:p>
        </p:txBody>
      </p:sp>
      <p:sp>
        <p:nvSpPr>
          <p:cNvPr id="91147" name="テキスト ボックス 3"/>
          <p:cNvSpPr txBox="1">
            <a:spLocks noChangeArrowheads="1"/>
          </p:cNvSpPr>
          <p:nvPr/>
        </p:nvSpPr>
        <p:spPr bwMode="auto">
          <a:xfrm>
            <a:off x="142875" y="1196975"/>
            <a:ext cx="88201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ts val="600"/>
              </a:spcBef>
            </a:pPr>
            <a:r>
              <a:rPr lang="en-US" altLang="ja-JP" sz="1800" dirty="0">
                <a:solidFill>
                  <a:srgbClr val="000000"/>
                </a:solidFill>
              </a:rPr>
              <a:t>PHITS</a:t>
            </a:r>
            <a:r>
              <a:rPr lang="ja-JP" altLang="en-US" sz="1800" dirty="0">
                <a:solidFill>
                  <a:srgbClr val="000000"/>
                </a:solidFill>
              </a:rPr>
              <a:t>のタリー出力をテキスト形式（*</a:t>
            </a:r>
            <a:r>
              <a:rPr lang="en-US" altLang="ja-JP" sz="1800" dirty="0">
                <a:solidFill>
                  <a:srgbClr val="000000"/>
                </a:solidFill>
              </a:rPr>
              <a:t>.out</a:t>
            </a:r>
            <a:r>
              <a:rPr lang="ja-JP" altLang="en-US" sz="1800" dirty="0">
                <a:solidFill>
                  <a:srgbClr val="000000"/>
                </a:solidFill>
              </a:rPr>
              <a:t>）から画像形式（*</a:t>
            </a:r>
            <a:r>
              <a:rPr lang="en-US" altLang="ja-JP" sz="1800" dirty="0">
                <a:solidFill>
                  <a:srgbClr val="000000"/>
                </a:solidFill>
              </a:rPr>
              <a:t>.eps</a:t>
            </a:r>
            <a:r>
              <a:rPr lang="ja-JP" altLang="en-US" sz="1800" dirty="0">
                <a:solidFill>
                  <a:srgbClr val="000000"/>
                </a:solidFill>
              </a:rPr>
              <a:t>）に変換するプログラム</a:t>
            </a:r>
            <a:endParaRPr lang="en-US" altLang="ja-JP" sz="1800" dirty="0">
              <a:solidFill>
                <a:srgbClr val="000000"/>
              </a:solidFill>
            </a:endParaRPr>
          </a:p>
          <a:p>
            <a:pPr>
              <a:spcBef>
                <a:spcPts val="600"/>
              </a:spcBef>
            </a:pPr>
            <a:r>
              <a:rPr lang="ja-JP" altLang="en-US" sz="1800" dirty="0">
                <a:solidFill>
                  <a:srgbClr val="000000"/>
                </a:solidFill>
              </a:rPr>
              <a:t>タリー中に</a:t>
            </a:r>
            <a:r>
              <a:rPr lang="en-US" altLang="ja-JP" sz="1800" dirty="0" err="1">
                <a:solidFill>
                  <a:srgbClr val="000000"/>
                </a:solidFill>
              </a:rPr>
              <a:t>epsout</a:t>
            </a:r>
            <a:r>
              <a:rPr lang="en-US" altLang="ja-JP" sz="1800" dirty="0">
                <a:solidFill>
                  <a:srgbClr val="000000"/>
                </a:solidFill>
              </a:rPr>
              <a:t>=1</a:t>
            </a:r>
            <a:r>
              <a:rPr lang="ja-JP" altLang="en-US" sz="1800" dirty="0">
                <a:solidFill>
                  <a:srgbClr val="000000"/>
                </a:solidFill>
              </a:rPr>
              <a:t>と指定することにより，</a:t>
            </a:r>
            <a:r>
              <a:rPr lang="en-US" altLang="ja-JP" sz="1800" dirty="0">
                <a:solidFill>
                  <a:srgbClr val="000000"/>
                </a:solidFill>
              </a:rPr>
              <a:t>PHITS</a:t>
            </a:r>
            <a:r>
              <a:rPr lang="ja-JP" altLang="en-US" sz="1800" dirty="0">
                <a:solidFill>
                  <a:srgbClr val="000000"/>
                </a:solidFill>
              </a:rPr>
              <a:t>計算と連動して実行する。</a:t>
            </a:r>
            <a:endParaRPr lang="en-US" altLang="ja-JP" sz="1800" dirty="0">
              <a:solidFill>
                <a:srgbClr val="000000"/>
              </a:solidFill>
            </a:endParaRPr>
          </a:p>
          <a:p>
            <a:pPr>
              <a:spcBef>
                <a:spcPts val="600"/>
              </a:spcBef>
            </a:pPr>
            <a:r>
              <a:rPr lang="ja-JP" altLang="en-US" sz="1800" dirty="0">
                <a:solidFill>
                  <a:srgbClr val="000000"/>
                </a:solidFill>
              </a:rPr>
              <a:t>タリー中に</a:t>
            </a:r>
            <a:r>
              <a:rPr lang="en-US" altLang="ja-JP" sz="1800" dirty="0">
                <a:solidFill>
                  <a:srgbClr val="000000"/>
                </a:solidFill>
              </a:rPr>
              <a:t>angel</a:t>
            </a:r>
            <a:r>
              <a:rPr lang="ja-JP" altLang="en-US" sz="1800" dirty="0">
                <a:solidFill>
                  <a:srgbClr val="000000"/>
                </a:solidFill>
              </a:rPr>
              <a:t>パラメータを書き込むことにより，軸の調整などができる。　　　　　　　　　　（</a:t>
            </a:r>
            <a:r>
              <a:rPr lang="en-US" altLang="ja-JP" sz="1800" dirty="0">
                <a:solidFill>
                  <a:srgbClr val="000000"/>
                </a:solidFill>
              </a:rPr>
              <a:t>angel</a:t>
            </a:r>
            <a:r>
              <a:rPr lang="ja-JP" altLang="en-US" sz="1800" dirty="0">
                <a:solidFill>
                  <a:srgbClr val="000000"/>
                </a:solidFill>
              </a:rPr>
              <a:t>パラメータについては</a:t>
            </a:r>
            <a:r>
              <a:rPr lang="en-US" altLang="ja-JP" sz="1800" dirty="0">
                <a:solidFill>
                  <a:srgbClr val="000000"/>
                </a:solidFill>
              </a:rPr>
              <a:t>ANGEL</a:t>
            </a:r>
            <a:r>
              <a:rPr lang="ja-JP" altLang="en-US" sz="1800" dirty="0">
                <a:solidFill>
                  <a:srgbClr val="000000"/>
                </a:solidFill>
              </a:rPr>
              <a:t>のマニュアルを参照）</a:t>
            </a:r>
            <a:endParaRPr lang="en-US" altLang="ja-JP" sz="1800" dirty="0">
              <a:solidFill>
                <a:srgbClr val="000000"/>
              </a:solidFill>
            </a:endParaRPr>
          </a:p>
          <a:p>
            <a:pPr>
              <a:spcBef>
                <a:spcPts val="600"/>
              </a:spcBef>
            </a:pPr>
            <a:r>
              <a:rPr lang="en-US" altLang="ja-JP" sz="1800" dirty="0">
                <a:solidFill>
                  <a:srgbClr val="000000"/>
                </a:solidFill>
              </a:rPr>
              <a:t>angel</a:t>
            </a:r>
            <a:r>
              <a:rPr lang="ja-JP" altLang="en-US" sz="1800" dirty="0">
                <a:solidFill>
                  <a:srgbClr val="000000"/>
                </a:solidFill>
              </a:rPr>
              <a:t>パラメータは、テキスト形式のタリー出力ファイルに直接書き込むことも可能</a:t>
            </a:r>
            <a:endParaRPr lang="en-US" altLang="ja-JP" sz="1800" dirty="0">
              <a:solidFill>
                <a:srgbClr val="000000"/>
              </a:solidFill>
            </a:endParaRPr>
          </a:p>
          <a:p>
            <a:pPr>
              <a:spcBef>
                <a:spcPts val="600"/>
              </a:spcBef>
            </a:pPr>
            <a:r>
              <a:rPr lang="ja-JP" altLang="en-US" sz="1800" dirty="0">
                <a:solidFill>
                  <a:srgbClr val="000000"/>
                </a:solidFill>
              </a:rPr>
              <a:t>書き変えたタリー出力ファイルを</a:t>
            </a:r>
            <a:r>
              <a:rPr lang="ja-JP" altLang="en-US" sz="1800" dirty="0">
                <a:solidFill>
                  <a:srgbClr val="FF0000"/>
                </a:solidFill>
              </a:rPr>
              <a:t>「右クリック→送る→</a:t>
            </a:r>
            <a:r>
              <a:rPr lang="en-US" altLang="ja-JP" sz="1800" dirty="0">
                <a:solidFill>
                  <a:srgbClr val="FF0000"/>
                </a:solidFill>
              </a:rPr>
              <a:t>ANGEL</a:t>
            </a:r>
            <a:r>
              <a:rPr lang="ja-JP" altLang="en-US" sz="1800" dirty="0">
                <a:solidFill>
                  <a:srgbClr val="FF0000"/>
                </a:solidFill>
              </a:rPr>
              <a:t>」</a:t>
            </a:r>
            <a:r>
              <a:rPr lang="ja-JP" altLang="en-US" sz="1800" dirty="0">
                <a:solidFill>
                  <a:srgbClr val="000000"/>
                </a:solidFill>
              </a:rPr>
              <a:t>（</a:t>
            </a:r>
            <a:r>
              <a:rPr lang="en-US" altLang="ja-JP" sz="1800" dirty="0">
                <a:solidFill>
                  <a:srgbClr val="000000"/>
                </a:solidFill>
              </a:rPr>
              <a:t>Windows</a:t>
            </a:r>
            <a:r>
              <a:rPr lang="ja-JP" altLang="en-US" sz="1800" dirty="0">
                <a:solidFill>
                  <a:srgbClr val="000000"/>
                </a:solidFill>
              </a:rPr>
              <a:t>）もしくは　　　　</a:t>
            </a:r>
            <a:r>
              <a:rPr lang="ja-JP" altLang="en-US" sz="1800" dirty="0">
                <a:solidFill>
                  <a:srgbClr val="FF0000"/>
                </a:solidFill>
              </a:rPr>
              <a:t>「</a:t>
            </a:r>
            <a:r>
              <a:rPr lang="en-US" altLang="ja-JP" sz="1800" dirty="0">
                <a:solidFill>
                  <a:srgbClr val="FF0000"/>
                </a:solidFill>
              </a:rPr>
              <a:t>ANGEL</a:t>
            </a:r>
            <a:r>
              <a:rPr lang="ja-JP" altLang="en-US" sz="1800" dirty="0">
                <a:solidFill>
                  <a:srgbClr val="FF0000"/>
                </a:solidFill>
              </a:rPr>
              <a:t>アイコンにドラッグ＆ドロップ」</a:t>
            </a:r>
            <a:r>
              <a:rPr lang="ja-JP" altLang="en-US" sz="1800" dirty="0">
                <a:solidFill>
                  <a:srgbClr val="000000"/>
                </a:solidFill>
              </a:rPr>
              <a:t>（</a:t>
            </a:r>
            <a:r>
              <a:rPr lang="en-US" altLang="ja-JP" sz="1800" dirty="0">
                <a:solidFill>
                  <a:srgbClr val="000000"/>
                </a:solidFill>
              </a:rPr>
              <a:t>Mac</a:t>
            </a:r>
            <a:r>
              <a:rPr lang="ja-JP" altLang="en-US" sz="1800" dirty="0">
                <a:solidFill>
                  <a:srgbClr val="000000"/>
                </a:solidFill>
              </a:rPr>
              <a:t>）することにより，</a:t>
            </a:r>
            <a:r>
              <a:rPr lang="en-US" altLang="ja-JP" sz="1800" dirty="0">
                <a:solidFill>
                  <a:srgbClr val="000000"/>
                </a:solidFill>
              </a:rPr>
              <a:t>ANGEL</a:t>
            </a:r>
            <a:r>
              <a:rPr lang="ja-JP" altLang="en-US" sz="1800" dirty="0">
                <a:solidFill>
                  <a:srgbClr val="000000"/>
                </a:solidFill>
              </a:rPr>
              <a:t>単体で動かすことができる。（グラフの再描画のために</a:t>
            </a:r>
            <a:r>
              <a:rPr lang="en-US" altLang="ja-JP" sz="1800" dirty="0">
                <a:solidFill>
                  <a:srgbClr val="000000"/>
                </a:solidFill>
              </a:rPr>
              <a:t>PHITS</a:t>
            </a:r>
            <a:r>
              <a:rPr lang="ja-JP" altLang="en-US" sz="1800" dirty="0">
                <a:solidFill>
                  <a:srgbClr val="000000"/>
                </a:solidFill>
              </a:rPr>
              <a:t>そのものを再実行する必要はない。）</a:t>
            </a:r>
            <a:endParaRPr lang="en-US" altLang="ja-JP" sz="1800" dirty="0">
              <a:solidFill>
                <a:srgbClr val="000000"/>
              </a:solidFill>
            </a:endParaRPr>
          </a:p>
        </p:txBody>
      </p:sp>
      <p:sp>
        <p:nvSpPr>
          <p:cNvPr id="91148" name="テキスト ボックス 16"/>
          <p:cNvSpPr txBox="1">
            <a:spLocks noChangeArrowheads="1"/>
          </p:cNvSpPr>
          <p:nvPr/>
        </p:nvSpPr>
        <p:spPr bwMode="auto">
          <a:xfrm>
            <a:off x="3018525" y="4048026"/>
            <a:ext cx="3060700" cy="11382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例えば、</a:t>
            </a:r>
            <a:r>
              <a:rPr lang="en-US" altLang="ja-JP" sz="2400" dirty="0" err="1">
                <a:solidFill>
                  <a:srgbClr val="000000"/>
                </a:solidFill>
              </a:rPr>
              <a:t>deposit.out</a:t>
            </a:r>
            <a:r>
              <a:rPr lang="ja-JP" altLang="en-US" sz="2400" dirty="0">
                <a:solidFill>
                  <a:srgbClr val="000000"/>
                </a:solidFill>
              </a:rPr>
              <a:t>に</a:t>
            </a:r>
            <a:endParaRPr lang="en-US" altLang="ja-JP" sz="2400" dirty="0">
              <a:solidFill>
                <a:srgbClr val="000000"/>
              </a:solidFill>
            </a:endParaRPr>
          </a:p>
          <a:p>
            <a:pPr eaLnBrk="1" hangingPunct="1">
              <a:spcBef>
                <a:spcPct val="0"/>
              </a:spcBef>
              <a:buFontTx/>
              <a:buNone/>
            </a:pPr>
            <a:r>
              <a:rPr lang="en-US" altLang="ja-JP" sz="2000" dirty="0">
                <a:solidFill>
                  <a:srgbClr val="000000"/>
                </a:solidFill>
              </a:rPr>
              <a:t>p:</a:t>
            </a:r>
            <a:r>
              <a:rPr lang="pt-BR" altLang="ja-JP" sz="2000" dirty="0">
                <a:solidFill>
                  <a:srgbClr val="000000"/>
                </a:solidFill>
              </a:rPr>
              <a:t> ymin(1e-11) ymax(1e-9)</a:t>
            </a:r>
          </a:p>
          <a:p>
            <a:pPr eaLnBrk="1" hangingPunct="1">
              <a:spcBef>
                <a:spcPct val="0"/>
              </a:spcBef>
              <a:buFontTx/>
              <a:buNone/>
            </a:pPr>
            <a:r>
              <a:rPr lang="ja-JP" altLang="en-US" sz="2400" dirty="0">
                <a:solidFill>
                  <a:srgbClr val="000000"/>
                </a:solidFill>
              </a:rPr>
              <a:t>を加え</a:t>
            </a:r>
            <a:r>
              <a:rPr lang="en-US" altLang="ja-JP" sz="2400" dirty="0">
                <a:solidFill>
                  <a:srgbClr val="000000"/>
                </a:solidFill>
              </a:rPr>
              <a:t>ANGEL</a:t>
            </a:r>
            <a:r>
              <a:rPr lang="ja-JP" altLang="en-US" sz="2400" dirty="0">
                <a:solidFill>
                  <a:srgbClr val="000000"/>
                </a:solidFill>
              </a:rPr>
              <a:t>を実行</a:t>
            </a:r>
            <a:endParaRPr lang="pt-BR" altLang="ja-JP" sz="2400" dirty="0">
              <a:solidFill>
                <a:srgbClr val="000000"/>
              </a:solidFill>
            </a:endParaRPr>
          </a:p>
        </p:txBody>
      </p:sp>
      <p:sp>
        <p:nvSpPr>
          <p:cNvPr id="3" name="右矢印 2"/>
          <p:cNvSpPr/>
          <p:nvPr/>
        </p:nvSpPr>
        <p:spPr>
          <a:xfrm>
            <a:off x="3026463" y="5271988"/>
            <a:ext cx="3044825" cy="28733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150" name="テキスト ボックス 16"/>
          <p:cNvSpPr txBox="1">
            <a:spLocks noChangeArrowheads="1"/>
          </p:cNvSpPr>
          <p:nvPr/>
        </p:nvSpPr>
        <p:spPr bwMode="auto">
          <a:xfrm>
            <a:off x="3197913" y="5631334"/>
            <a:ext cx="2701925" cy="4619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rPr>
              <a:t>縦軸の範囲を変更</a:t>
            </a:r>
            <a:endParaRPr lang="pt-BR" altLang="ja-JP" sz="2400">
              <a:solidFill>
                <a:srgbClr val="000000"/>
              </a:solidFill>
            </a:endParaRPr>
          </a:p>
        </p:txBody>
      </p:sp>
      <p:pic>
        <p:nvPicPr>
          <p:cNvPr id="16" name="図 15"/>
          <p:cNvPicPr>
            <a:picLocks noChangeAspect="1"/>
          </p:cNvPicPr>
          <p:nvPr/>
        </p:nvPicPr>
        <p:blipFill rotWithShape="1">
          <a:blip r:embed="rId3"/>
          <a:srcRect l="14564" t="27917" r="34690" b="10250"/>
          <a:stretch/>
        </p:blipFill>
        <p:spPr>
          <a:xfrm>
            <a:off x="179512" y="3933056"/>
            <a:ext cx="2664296" cy="2315317"/>
          </a:xfrm>
          <a:prstGeom prst="rect">
            <a:avLst/>
          </a:prstGeom>
        </p:spPr>
      </p:pic>
      <p:pic>
        <p:nvPicPr>
          <p:cNvPr id="4" name="図 3"/>
          <p:cNvPicPr>
            <a:picLocks noChangeAspect="1"/>
          </p:cNvPicPr>
          <p:nvPr/>
        </p:nvPicPr>
        <p:blipFill rotWithShape="1">
          <a:blip r:embed="rId4"/>
          <a:srcRect l="14563" t="27917" r="34268" b="10250"/>
          <a:stretch/>
        </p:blipFill>
        <p:spPr>
          <a:xfrm>
            <a:off x="6228184" y="3933056"/>
            <a:ext cx="2686485" cy="231531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テキスト ボックス 1"/>
          <p:cNvSpPr txBox="1">
            <a:spLocks noChangeArrowheads="1"/>
          </p:cNvSpPr>
          <p:nvPr/>
        </p:nvSpPr>
        <p:spPr bwMode="auto">
          <a:xfrm>
            <a:off x="663575" y="819150"/>
            <a:ext cx="7689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Wingdings" panose="05000000000000000000" pitchFamily="2" charset="2"/>
              <a:buChar char="ü"/>
            </a:pPr>
            <a:r>
              <a:rPr lang="ja-JP" altLang="en-US" sz="2400">
                <a:solidFill>
                  <a:srgbClr val="000000"/>
                </a:solidFill>
                <a:latin typeface="Arial" panose="020B0604020202020204" pitchFamily="34" charset="0"/>
                <a:cs typeface="Arial" panose="020B0604020202020204" pitchFamily="34" charset="0"/>
              </a:rPr>
              <a:t>汎用の</a:t>
            </a:r>
            <a:r>
              <a:rPr lang="en-US" altLang="ja-JP" sz="2400">
                <a:solidFill>
                  <a:srgbClr val="000000"/>
                </a:solidFill>
                <a:latin typeface="Arial" panose="020B0604020202020204" pitchFamily="34" charset="0"/>
                <a:cs typeface="Arial" panose="020B0604020202020204" pitchFamily="34" charset="0"/>
              </a:rPr>
              <a:t>3</a:t>
            </a:r>
            <a:r>
              <a:rPr lang="ja-JP" altLang="en-US" sz="2400">
                <a:solidFill>
                  <a:srgbClr val="000000"/>
                </a:solidFill>
                <a:latin typeface="Arial" panose="020B0604020202020204" pitchFamily="34" charset="0"/>
                <a:cs typeface="Arial" panose="020B0604020202020204" pitchFamily="34" charset="0"/>
              </a:rPr>
              <a:t>次元可視化目的に使えるフリーソフト</a:t>
            </a:r>
            <a:endParaRPr lang="en-US" altLang="ja-JP" sz="2400">
              <a:solidFill>
                <a:srgbClr val="000000"/>
              </a:solidFill>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ü"/>
            </a:pPr>
            <a:r>
              <a:rPr lang="en-US" altLang="ja-JP" sz="2400">
                <a:solidFill>
                  <a:srgbClr val="000000"/>
                </a:solidFill>
              </a:rPr>
              <a:t>mesh = xyz</a:t>
            </a:r>
            <a:r>
              <a:rPr lang="ja-JP" altLang="en-US" sz="2400">
                <a:solidFill>
                  <a:srgbClr val="000000"/>
                </a:solidFill>
              </a:rPr>
              <a:t>のタリー結果を３次元的に可視化できる</a:t>
            </a:r>
            <a:endParaRPr lang="en-US" altLang="ja-JP" sz="2400">
              <a:solidFill>
                <a:srgbClr val="000000"/>
              </a:solidFill>
            </a:endParaRPr>
          </a:p>
          <a:p>
            <a:pPr eaLnBrk="1" hangingPunct="1">
              <a:spcBef>
                <a:spcPct val="0"/>
              </a:spcBef>
              <a:buFont typeface="Wingdings" panose="05000000000000000000" pitchFamily="2" charset="2"/>
              <a:buChar char="ü"/>
            </a:pPr>
            <a:r>
              <a:rPr lang="ja-JP" altLang="en-US" sz="2400">
                <a:solidFill>
                  <a:srgbClr val="000000"/>
                </a:solidFill>
              </a:rPr>
              <a:t>各タリーセクション内に</a:t>
            </a:r>
            <a:r>
              <a:rPr lang="en-US" altLang="ja-JP" sz="2400">
                <a:solidFill>
                  <a:srgbClr val="000000"/>
                </a:solidFill>
              </a:rPr>
              <a:t>vtkout = 1</a:t>
            </a:r>
            <a:r>
              <a:rPr lang="ja-JP" altLang="en-US" sz="2400">
                <a:solidFill>
                  <a:srgbClr val="000000"/>
                </a:solidFill>
              </a:rPr>
              <a:t>と書くことにより</a:t>
            </a:r>
            <a:r>
              <a:rPr lang="en-US" altLang="ja-JP" sz="2400">
                <a:solidFill>
                  <a:srgbClr val="000000"/>
                </a:solidFill>
              </a:rPr>
              <a:t>ParaView</a:t>
            </a:r>
            <a:r>
              <a:rPr lang="ja-JP" altLang="en-US" sz="2400">
                <a:solidFill>
                  <a:srgbClr val="000000"/>
                </a:solidFill>
              </a:rPr>
              <a:t>用のフォーマットでタリー結果を出力可能</a:t>
            </a:r>
          </a:p>
        </p:txBody>
      </p:sp>
      <p:pic>
        <p:nvPicPr>
          <p:cNvPr id="92167" name="図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2420938"/>
            <a:ext cx="2103437"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図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463" y="2420938"/>
            <a:ext cx="4833937"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209550" y="-89867"/>
            <a:ext cx="8686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t>3</a:t>
            </a:r>
            <a:r>
              <a:rPr lang="ja-JP" altLang="en-US" sz="4800" kern="0" dirty="0"/>
              <a:t>次元可視化ソフト</a:t>
            </a:r>
            <a:r>
              <a:rPr lang="en-US" altLang="ja-JP" sz="4800" kern="0" dirty="0" err="1"/>
              <a:t>ParaView</a:t>
            </a:r>
            <a:endParaRPr lang="ja-JP" altLang="en-US" sz="4800" kern="0" dirty="0"/>
          </a:p>
        </p:txBody>
      </p:sp>
      <p:sp>
        <p:nvSpPr>
          <p:cNvPr id="92170" name="テキスト ボックス 1"/>
          <p:cNvSpPr txBox="1">
            <a:spLocks noChangeArrowheads="1"/>
          </p:cNvSpPr>
          <p:nvPr/>
        </p:nvSpPr>
        <p:spPr bwMode="auto">
          <a:xfrm>
            <a:off x="995363" y="5588000"/>
            <a:ext cx="7291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solidFill>
                  <a:srgbClr val="3333CC"/>
                </a:solidFill>
              </a:rPr>
              <a:t>ParaView + PHITS sample (lecture\advanced\ParaView)</a:t>
            </a:r>
            <a:endParaRPr lang="ja-JP" altLang="en-US" sz="2400">
              <a:solidFill>
                <a:srgbClr val="3333CC"/>
              </a:solidFill>
            </a:endParaRPr>
          </a:p>
        </p:txBody>
      </p:sp>
      <p:sp>
        <p:nvSpPr>
          <p:cNvPr id="92171" name="テキスト ボックス 46"/>
          <p:cNvSpPr txBox="1">
            <a:spLocks noChangeArrowheads="1"/>
          </p:cNvSpPr>
          <p:nvPr/>
        </p:nvSpPr>
        <p:spPr bwMode="auto">
          <a:xfrm>
            <a:off x="3013075" y="5921375"/>
            <a:ext cx="272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hlinkClick r:id="rId5"/>
              </a:rPr>
              <a:t>http://www.paraview.org</a:t>
            </a:r>
            <a:endParaRPr lang="ja-JP" altLang="en-US" sz="2000">
              <a:solidFill>
                <a:srgbClr val="000000"/>
              </a:solidFill>
            </a:endParaRPr>
          </a:p>
        </p:txBody>
      </p:sp>
      <p:sp>
        <p:nvSpPr>
          <p:cNvPr id="13" name="Text Box 5"/>
          <p:cNvSpPr txBox="1">
            <a:spLocks noChangeArrowheads="1"/>
          </p:cNvSpPr>
          <p:nvPr/>
        </p:nvSpPr>
        <p:spPr bwMode="auto">
          <a:xfrm>
            <a:off x="1939925" y="64008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Tally for calculating physical quantities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0" y="228600"/>
            <a:ext cx="8686800" cy="1143000"/>
          </a:xfrm>
        </p:spPr>
        <p:txBody>
          <a:bodyPr/>
          <a:lstStyle/>
          <a:p>
            <a:pPr eaLnBrk="1" hangingPunct="1"/>
            <a:r>
              <a:rPr lang="ja-JP" altLang="en-US" sz="4800">
                <a:solidFill>
                  <a:schemeClr val="tx1"/>
                </a:solidFill>
              </a:rPr>
              <a:t>実習内容</a:t>
            </a:r>
          </a:p>
        </p:txBody>
      </p:sp>
      <p:sp>
        <p:nvSpPr>
          <p:cNvPr id="93189"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93191" name="Rectangle 3"/>
          <p:cNvSpPr>
            <a:spLocks noChangeArrowheads="1"/>
          </p:cNvSpPr>
          <p:nvPr/>
        </p:nvSpPr>
        <p:spPr bwMode="auto">
          <a:xfrm>
            <a:off x="2771775" y="1557338"/>
            <a:ext cx="377507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en-US" altLang="ja-JP">
                <a:latin typeface="Century Gothic" panose="020B0502020202020204" pitchFamily="34" charset="0"/>
              </a:rPr>
              <a:t>Tally</a:t>
            </a:r>
            <a:r>
              <a:rPr lang="ja-JP" altLang="en-US">
                <a:latin typeface="Century Gothic" panose="020B0502020202020204" pitchFamily="34" charset="0"/>
              </a:rPr>
              <a:t>とは何か</a:t>
            </a:r>
            <a:endParaRPr lang="en-US" altLang="ja-JP">
              <a:latin typeface="Century Gothic" panose="020B0502020202020204" pitchFamily="34" charset="0"/>
            </a:endParaRPr>
          </a:p>
          <a:p>
            <a:pPr eaLnBrk="1" hangingPunct="1">
              <a:buFont typeface="Wingdings" panose="05000000000000000000" pitchFamily="2" charset="2"/>
              <a:buChar char="l"/>
            </a:pPr>
            <a:r>
              <a:rPr lang="en-US" altLang="ja-JP">
                <a:latin typeface="Century Gothic" panose="020B0502020202020204" pitchFamily="34" charset="0"/>
              </a:rPr>
              <a:t>Tally</a:t>
            </a:r>
            <a:r>
              <a:rPr lang="ja-JP" altLang="en-US">
                <a:latin typeface="Century Gothic" panose="020B0502020202020204" pitchFamily="34" charset="0"/>
              </a:rPr>
              <a:t>の使い方</a:t>
            </a:r>
            <a:endParaRPr lang="en-US" altLang="ja-JP">
              <a:latin typeface="Century Gothic" panose="020B0502020202020204" pitchFamily="34" charset="0"/>
            </a:endParaRPr>
          </a:p>
          <a:p>
            <a:pPr lvl="1" eaLnBrk="1" hangingPunct="1">
              <a:buFont typeface="Wingdings" panose="05000000000000000000" pitchFamily="2" charset="2"/>
              <a:buChar char="Ø"/>
            </a:pPr>
            <a:r>
              <a:rPr lang="ja-JP" altLang="en-US">
                <a:latin typeface="Century Gothic" panose="020B0502020202020204" pitchFamily="34" charset="0"/>
              </a:rPr>
              <a:t>ジオメトリの確認</a:t>
            </a:r>
            <a:endParaRPr lang="en-US" altLang="ja-JP">
              <a:latin typeface="Century Gothic" panose="020B0502020202020204" pitchFamily="34" charset="0"/>
            </a:endParaRPr>
          </a:p>
          <a:p>
            <a:pPr lvl="1" eaLnBrk="1" hangingPunct="1">
              <a:buFont typeface="Wingdings" panose="05000000000000000000" pitchFamily="2" charset="2"/>
              <a:buChar char="Ø"/>
            </a:pPr>
            <a:r>
              <a:rPr lang="ja-JP" altLang="en-US">
                <a:latin typeface="Century Gothic" panose="020B0502020202020204" pitchFamily="34" charset="0"/>
              </a:rPr>
              <a:t>物理量の導出</a:t>
            </a:r>
            <a:endParaRPr lang="en-US" altLang="ja-JP">
              <a:latin typeface="Century Gothic" panose="020B0502020202020204" pitchFamily="34" charset="0"/>
            </a:endParaRPr>
          </a:p>
          <a:p>
            <a:pPr eaLnBrk="1" hangingPunct="1">
              <a:buFont typeface="Wingdings" panose="05000000000000000000" pitchFamily="2" charset="2"/>
              <a:buChar char="l"/>
            </a:pPr>
            <a:r>
              <a:rPr lang="ja-JP" altLang="en-US">
                <a:solidFill>
                  <a:srgbClr val="FF0000"/>
                </a:solidFill>
                <a:latin typeface="Century Gothic" panose="020B0502020202020204" pitchFamily="34" charset="0"/>
              </a:rPr>
              <a:t>各</a:t>
            </a:r>
            <a:r>
              <a:rPr lang="en-US" altLang="ja-JP">
                <a:solidFill>
                  <a:srgbClr val="FF0000"/>
                </a:solidFill>
                <a:latin typeface="Century Gothic" panose="020B0502020202020204" pitchFamily="34" charset="0"/>
              </a:rPr>
              <a:t>Tally</a:t>
            </a:r>
            <a:r>
              <a:rPr lang="ja-JP" altLang="en-US">
                <a:solidFill>
                  <a:srgbClr val="FF0000"/>
                </a:solidFill>
                <a:latin typeface="Century Gothic" panose="020B0502020202020204" pitchFamily="34" charset="0"/>
              </a:rPr>
              <a:t>の紹介</a:t>
            </a:r>
            <a:endParaRPr lang="en-US" altLang="ja-JP">
              <a:solidFill>
                <a:srgbClr val="FF0000"/>
              </a:solidFill>
              <a:latin typeface="Century Gothic" panose="020B0502020202020204" pitchFamily="34" charset="0"/>
            </a:endParaRPr>
          </a:p>
          <a:p>
            <a:pPr eaLnBrk="1" hangingPunct="1">
              <a:buFont typeface="Wingdings" panose="05000000000000000000" pitchFamily="2" charset="2"/>
              <a:buChar char="l"/>
            </a:pPr>
            <a:r>
              <a:rPr lang="ja-JP" altLang="en-US">
                <a:latin typeface="Century Gothic" panose="020B0502020202020204" pitchFamily="34" charset="0"/>
              </a:rPr>
              <a:t>まとめ</a:t>
            </a:r>
            <a:endParaRPr lang="en-US" altLang="ja-JP">
              <a:latin typeface="Century Gothic" panose="020B0502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15900" y="-242888"/>
            <a:ext cx="8686800" cy="1143000"/>
          </a:xfrm>
        </p:spPr>
        <p:txBody>
          <a:bodyPr/>
          <a:lstStyle/>
          <a:p>
            <a:pPr eaLnBrk="1" hangingPunct="1"/>
            <a:r>
              <a:rPr lang="en-US" altLang="ja-JP" sz="4800" dirty="0">
                <a:latin typeface="Century Gothic" panose="020B0502020202020204" pitchFamily="34" charset="0"/>
              </a:rPr>
              <a:t>Tally</a:t>
            </a:r>
            <a:r>
              <a:rPr lang="ja-JP" altLang="en-US" sz="4800" dirty="0">
                <a:latin typeface="Century Gothic" panose="020B0502020202020204" pitchFamily="34" charset="0"/>
              </a:rPr>
              <a:t>の種類（ジオメトリの確認）</a:t>
            </a:r>
          </a:p>
        </p:txBody>
      </p:sp>
      <p:graphicFrame>
        <p:nvGraphicFramePr>
          <p:cNvPr id="3" name="表 2"/>
          <p:cNvGraphicFramePr>
            <a:graphicFrameLocks noGrp="1"/>
          </p:cNvGraphicFramePr>
          <p:nvPr>
            <p:extLst>
              <p:ext uri="{D42A27DB-BD31-4B8C-83A1-F6EECF244321}">
                <p14:modId xmlns:p14="http://schemas.microsoft.com/office/powerpoint/2010/main" val="4162539325"/>
              </p:ext>
            </p:extLst>
          </p:nvPr>
        </p:nvGraphicFramePr>
        <p:xfrm>
          <a:off x="409890" y="1016144"/>
          <a:ext cx="8324221" cy="1188720"/>
        </p:xfrm>
        <a:graphic>
          <a:graphicData uri="http://schemas.openxmlformats.org/drawingml/2006/table">
            <a:tbl>
              <a:tblPr firstRow="1">
                <a:tableStyleId>{22838BEF-8BB2-4498-84A7-C5851F593DF1}</a:tableStyleId>
              </a:tblPr>
              <a:tblGrid>
                <a:gridCol w="1478822">
                  <a:extLst>
                    <a:ext uri="{9D8B030D-6E8A-4147-A177-3AD203B41FA5}">
                      <a16:colId xmlns:a16="http://schemas.microsoft.com/office/drawing/2014/main" val="20000"/>
                    </a:ext>
                  </a:extLst>
                </a:gridCol>
                <a:gridCol w="6845399">
                  <a:extLst>
                    <a:ext uri="{9D8B030D-6E8A-4147-A177-3AD203B41FA5}">
                      <a16:colId xmlns:a16="http://schemas.microsoft.com/office/drawing/2014/main" val="20001"/>
                    </a:ext>
                  </a:extLst>
                </a:gridCol>
              </a:tblGrid>
              <a:tr h="289516">
                <a:tc>
                  <a:txBody>
                    <a:bodyPr/>
                    <a:lstStyle/>
                    <a:p>
                      <a:r>
                        <a:rPr kumimoji="1" lang="en-US" altLang="ja-JP" sz="2000" b="0" dirty="0"/>
                        <a:t>[T-</a:t>
                      </a:r>
                      <a:r>
                        <a:rPr kumimoji="1" lang="en-US" altLang="ja-JP" sz="2000" b="0" dirty="0" err="1"/>
                        <a:t>Gshow</a:t>
                      </a:r>
                      <a:r>
                        <a:rPr kumimoji="1" lang="en-US" altLang="ja-JP" sz="2000" b="0" dirty="0"/>
                        <a:t>]</a:t>
                      </a:r>
                      <a:endParaRPr kumimoji="1" lang="ja-JP" altLang="en-US" sz="2000" b="0" dirty="0"/>
                    </a:p>
                  </a:txBody>
                  <a:tcPr marL="91457" marR="91457"/>
                </a:tc>
                <a:tc>
                  <a:txBody>
                    <a:bodyPr/>
                    <a:lstStyle/>
                    <a:p>
                      <a:r>
                        <a:rPr kumimoji="1" lang="ja-JP" altLang="en-US" sz="2000" b="0" dirty="0"/>
                        <a:t>ジオメトリ（仮想空間）を</a:t>
                      </a:r>
                      <a:r>
                        <a:rPr kumimoji="1" lang="en-US" altLang="ja-JP" sz="2000" b="0" dirty="0"/>
                        <a:t>2</a:t>
                      </a:r>
                      <a:r>
                        <a:rPr kumimoji="1" lang="ja-JP" altLang="en-US" sz="2000" b="0" dirty="0"/>
                        <a:t>次元で表示するタリー</a:t>
                      </a:r>
                    </a:p>
                  </a:txBody>
                  <a:tcPr marL="91457" marR="91457"/>
                </a:tc>
                <a:extLst>
                  <a:ext uri="{0D108BD9-81ED-4DB2-BD59-A6C34878D82A}">
                    <a16:rowId xmlns:a16="http://schemas.microsoft.com/office/drawing/2014/main" val="10000"/>
                  </a:ext>
                </a:extLst>
              </a:tr>
              <a:tr h="289516">
                <a:tc>
                  <a:txBody>
                    <a:bodyPr/>
                    <a:lstStyle/>
                    <a:p>
                      <a:r>
                        <a:rPr kumimoji="1" lang="en-US" altLang="ja-JP" sz="2000" dirty="0"/>
                        <a:t>[T-</a:t>
                      </a:r>
                      <a:r>
                        <a:rPr kumimoji="1" lang="en-US" altLang="ja-JP" sz="2000" dirty="0" err="1"/>
                        <a:t>Rshow</a:t>
                      </a:r>
                      <a:r>
                        <a:rPr kumimoji="1" lang="en-US" altLang="ja-JP" sz="2000" dirty="0"/>
                        <a:t>]</a:t>
                      </a:r>
                      <a:endParaRPr kumimoji="1" lang="ja-JP" altLang="en-US" sz="2000" dirty="0"/>
                    </a:p>
                  </a:txBody>
                  <a:tcPr marL="91457" marR="91457"/>
                </a:tc>
                <a:tc>
                  <a:txBody>
                    <a:bodyPr/>
                    <a:lstStyle/>
                    <a:p>
                      <a:r>
                        <a:rPr kumimoji="1" lang="ja-JP" altLang="en-US" sz="2000" dirty="0"/>
                        <a:t>ジオメトリを</a:t>
                      </a:r>
                      <a:r>
                        <a:rPr kumimoji="1" lang="en-US" altLang="ja-JP" sz="2000" dirty="0"/>
                        <a:t>2</a:t>
                      </a:r>
                      <a:r>
                        <a:rPr kumimoji="1" lang="ja-JP" altLang="en-US" sz="2000" dirty="0"/>
                        <a:t>次元で物理量による色分けをして表示するタリー</a:t>
                      </a:r>
                    </a:p>
                  </a:txBody>
                  <a:tcPr marL="91457" marR="91457"/>
                </a:tc>
                <a:extLst>
                  <a:ext uri="{0D108BD9-81ED-4DB2-BD59-A6C34878D82A}">
                    <a16:rowId xmlns:a16="http://schemas.microsoft.com/office/drawing/2014/main" val="10001"/>
                  </a:ext>
                </a:extLst>
              </a:tr>
              <a:tr h="289516">
                <a:tc>
                  <a:txBody>
                    <a:bodyPr/>
                    <a:lstStyle/>
                    <a:p>
                      <a:r>
                        <a:rPr kumimoji="1" lang="en-US" altLang="ja-JP" sz="2000" dirty="0"/>
                        <a:t>[T-3Dshow]</a:t>
                      </a:r>
                      <a:endParaRPr kumimoji="1" lang="ja-JP" altLang="en-US" sz="2000" dirty="0"/>
                    </a:p>
                  </a:txBody>
                  <a:tcPr marL="91457" marR="91457"/>
                </a:tc>
                <a:tc>
                  <a:txBody>
                    <a:bodyPr/>
                    <a:lstStyle/>
                    <a:p>
                      <a:r>
                        <a:rPr kumimoji="1" lang="ja-JP" altLang="en-US" sz="2000" dirty="0"/>
                        <a:t>ジオメトリを</a:t>
                      </a:r>
                      <a:r>
                        <a:rPr kumimoji="1" lang="en-US" altLang="ja-JP" sz="2000" dirty="0"/>
                        <a:t>3</a:t>
                      </a:r>
                      <a:r>
                        <a:rPr kumimoji="1" lang="ja-JP" altLang="en-US" sz="2000" dirty="0"/>
                        <a:t>次元で表示するタリー</a:t>
                      </a:r>
                    </a:p>
                  </a:txBody>
                  <a:tcPr marL="91457" marR="91457"/>
                </a:tc>
                <a:extLst>
                  <a:ext uri="{0D108BD9-81ED-4DB2-BD59-A6C34878D82A}">
                    <a16:rowId xmlns:a16="http://schemas.microsoft.com/office/drawing/2014/main" val="10002"/>
                  </a:ext>
                </a:extLst>
              </a:tr>
            </a:tbl>
          </a:graphicData>
        </a:graphic>
      </p:graphicFrame>
      <p:sp>
        <p:nvSpPr>
          <p:cNvPr id="1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pic>
        <p:nvPicPr>
          <p:cNvPr id="95241" name="Picture 2"/>
          <p:cNvPicPr>
            <a:picLocks noChangeAspect="1" noChangeArrowheads="1"/>
          </p:cNvPicPr>
          <p:nvPr/>
        </p:nvPicPr>
        <p:blipFill>
          <a:blip r:embed="rId3">
            <a:extLst>
              <a:ext uri="{28A0092B-C50C-407E-A947-70E740481C1C}">
                <a14:useLocalDpi xmlns:a14="http://schemas.microsoft.com/office/drawing/2010/main" val="0"/>
              </a:ext>
            </a:extLst>
          </a:blip>
          <a:srcRect l="8363" t="18027" r="20232" b="6084"/>
          <a:stretch>
            <a:fillRect/>
          </a:stretch>
        </p:blipFill>
        <p:spPr bwMode="auto">
          <a:xfrm>
            <a:off x="2831762" y="3423668"/>
            <a:ext cx="3818945" cy="286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2"/>
          <p:cNvSpPr>
            <a:spLocks noChangeArrowheads="1"/>
          </p:cNvSpPr>
          <p:nvPr/>
        </p:nvSpPr>
        <p:spPr bwMode="auto">
          <a:xfrm>
            <a:off x="405575" y="836240"/>
            <a:ext cx="8332850" cy="2448744"/>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a:solidFill>
                  <a:srgbClr val="000000"/>
                </a:solidFill>
                <a:latin typeface="Century" panose="02040604050505020304" pitchFamily="18" charset="0"/>
              </a:rPr>
              <a:t>仮想空間に定義したジオメトリの</a:t>
            </a:r>
            <a:r>
              <a:rPr lang="ja-JP" altLang="en-US" sz="2400" dirty="0">
                <a:solidFill>
                  <a:srgbClr val="FF0000"/>
                </a:solidFill>
                <a:latin typeface="Century" panose="02040604050505020304" pitchFamily="18" charset="0"/>
              </a:rPr>
              <a:t>境界線</a:t>
            </a:r>
            <a:r>
              <a:rPr lang="ja-JP" altLang="en-US" sz="2400" dirty="0">
                <a:solidFill>
                  <a:srgbClr val="000000"/>
                </a:solidFill>
                <a:latin typeface="Century" panose="02040604050505020304" pitchFamily="18" charset="0"/>
              </a:rPr>
              <a:t>や</a:t>
            </a:r>
            <a:r>
              <a:rPr lang="ja-JP" altLang="en-US" sz="2400" dirty="0">
                <a:solidFill>
                  <a:srgbClr val="FF0000"/>
                </a:solidFill>
                <a:latin typeface="Century" panose="02040604050505020304" pitchFamily="18" charset="0"/>
              </a:rPr>
              <a:t>領域番号</a:t>
            </a:r>
            <a:r>
              <a:rPr lang="ja-JP" altLang="en-US" sz="2400" dirty="0">
                <a:solidFill>
                  <a:srgbClr val="000000"/>
                </a:solidFill>
                <a:latin typeface="Century" panose="02040604050505020304" pitchFamily="18" charset="0"/>
              </a:rPr>
              <a:t>、</a:t>
            </a:r>
            <a:r>
              <a:rPr lang="ja-JP" altLang="en-US" sz="2400" dirty="0">
                <a:solidFill>
                  <a:srgbClr val="FF0000"/>
                </a:solidFill>
                <a:latin typeface="Century" panose="02040604050505020304" pitchFamily="18" charset="0"/>
              </a:rPr>
              <a:t>物質番号</a:t>
            </a:r>
            <a:r>
              <a:rPr lang="ja-JP" altLang="en-US" sz="2400" dirty="0">
                <a:solidFill>
                  <a:srgbClr val="000000"/>
                </a:solidFill>
                <a:latin typeface="Century" panose="02040604050505020304" pitchFamily="18" charset="0"/>
              </a:rPr>
              <a:t>を表示する。</a:t>
            </a:r>
            <a:r>
              <a:rPr lang="en-US" altLang="ja-JP" sz="2400" dirty="0">
                <a:solidFill>
                  <a:srgbClr val="000000"/>
                </a:solidFill>
                <a:latin typeface="Century" panose="02040604050505020304" pitchFamily="18" charset="0"/>
              </a:rPr>
              <a:t>[T-</a:t>
            </a:r>
            <a:r>
              <a:rPr lang="en-US" altLang="ja-JP" sz="2400" dirty="0" err="1">
                <a:solidFill>
                  <a:srgbClr val="000000"/>
                </a:solidFill>
                <a:latin typeface="Century" panose="02040604050505020304" pitchFamily="18" charset="0"/>
              </a:rPr>
              <a:t>Rshow</a:t>
            </a:r>
            <a:r>
              <a:rPr lang="en-US" altLang="ja-JP" sz="2400" dirty="0">
                <a:solidFill>
                  <a:srgbClr val="000000"/>
                </a:solidFill>
                <a:latin typeface="Century" panose="02040604050505020304" pitchFamily="18" charset="0"/>
              </a:rPr>
              <a:t>]</a:t>
            </a:r>
            <a:r>
              <a:rPr lang="ja-JP" altLang="en-US" sz="2400" dirty="0">
                <a:solidFill>
                  <a:srgbClr val="000000"/>
                </a:solidFill>
                <a:latin typeface="Century" panose="02040604050505020304" pitchFamily="18" charset="0"/>
              </a:rPr>
              <a:t>では、領域毎に与える値</a:t>
            </a:r>
            <a:r>
              <a:rPr lang="en-US" altLang="ja-JP" sz="2400" dirty="0">
                <a:solidFill>
                  <a:srgbClr val="000000"/>
                </a:solidFill>
                <a:latin typeface="Century" panose="02040604050505020304" pitchFamily="18" charset="0"/>
              </a:rPr>
              <a:t>(e.g.,</a:t>
            </a:r>
            <a:r>
              <a:rPr lang="ja-JP" altLang="en-US" sz="2400" dirty="0">
                <a:solidFill>
                  <a:srgbClr val="000000"/>
                </a:solidFill>
                <a:latin typeface="Century" panose="02040604050505020304" pitchFamily="18" charset="0"/>
              </a:rPr>
              <a:t>密度</a:t>
            </a:r>
            <a:r>
              <a:rPr lang="en-US" altLang="ja-JP" sz="2400" dirty="0">
                <a:solidFill>
                  <a:srgbClr val="000000"/>
                </a:solidFill>
                <a:latin typeface="Century" panose="02040604050505020304" pitchFamily="18" charset="0"/>
              </a:rPr>
              <a:t>)</a:t>
            </a:r>
            <a:r>
              <a:rPr lang="ja-JP" altLang="en-US" sz="2400" dirty="0" err="1">
                <a:solidFill>
                  <a:srgbClr val="000000"/>
                </a:solidFill>
                <a:latin typeface="Century" panose="02040604050505020304" pitchFamily="18" charset="0"/>
              </a:rPr>
              <a:t>に依</a:t>
            </a:r>
            <a:r>
              <a:rPr lang="ja-JP" altLang="en-US" sz="2400" dirty="0">
                <a:solidFill>
                  <a:srgbClr val="000000"/>
                </a:solidFill>
                <a:latin typeface="Century" panose="02040604050505020304" pitchFamily="18" charset="0"/>
              </a:rPr>
              <a:t>存した色付けが可能。</a:t>
            </a:r>
            <a:endParaRPr lang="en-US" altLang="ja-JP" sz="2400" dirty="0">
              <a:solidFill>
                <a:srgbClr val="000000"/>
              </a:solidFill>
              <a:latin typeface="Century" panose="02040604050505020304" pitchFamily="18" charset="0"/>
            </a:endParaRPr>
          </a:p>
          <a:p>
            <a:pPr eaLnBrk="1" hangingPunct="1">
              <a:buFontTx/>
              <a:buNone/>
            </a:pPr>
            <a:r>
              <a:rPr lang="en-US" altLang="ja-JP" sz="2400" dirty="0">
                <a:solidFill>
                  <a:srgbClr val="000000"/>
                </a:solidFill>
                <a:latin typeface="Century" panose="02040604050505020304" pitchFamily="18" charset="0"/>
              </a:rPr>
              <a:t>[Parameters]</a:t>
            </a:r>
            <a:r>
              <a:rPr lang="ja-JP" altLang="en-US" sz="2400" dirty="0">
                <a:solidFill>
                  <a:srgbClr val="000000"/>
                </a:solidFill>
                <a:latin typeface="Century" panose="02040604050505020304" pitchFamily="18" charset="0"/>
              </a:rPr>
              <a:t>セクションで</a:t>
            </a:r>
            <a:r>
              <a:rPr lang="en-US" altLang="ja-JP" sz="2400" dirty="0" err="1">
                <a:solidFill>
                  <a:srgbClr val="000000"/>
                </a:solidFill>
                <a:latin typeface="Century" panose="02040604050505020304" pitchFamily="18" charset="0"/>
              </a:rPr>
              <a:t>icntl</a:t>
            </a:r>
            <a:r>
              <a:rPr lang="en-US" altLang="ja-JP" sz="2400" dirty="0">
                <a:solidFill>
                  <a:srgbClr val="000000"/>
                </a:solidFill>
                <a:latin typeface="Century" panose="02040604050505020304" pitchFamily="18" charset="0"/>
              </a:rPr>
              <a:t> = 7,9</a:t>
            </a:r>
            <a:r>
              <a:rPr lang="ja-JP" altLang="en-US" sz="2400" dirty="0">
                <a:solidFill>
                  <a:srgbClr val="000000"/>
                </a:solidFill>
                <a:latin typeface="Century" panose="02040604050505020304" pitchFamily="18" charset="0"/>
              </a:rPr>
              <a:t>を指定すると、それぞれ輸送計算を行わずに</a:t>
            </a:r>
            <a:r>
              <a:rPr lang="en-US" altLang="ja-JP" sz="2400" dirty="0">
                <a:solidFill>
                  <a:srgbClr val="000000"/>
                </a:solidFill>
                <a:latin typeface="Century" panose="02040604050505020304" pitchFamily="18" charset="0"/>
              </a:rPr>
              <a:t>[T-</a:t>
            </a:r>
            <a:r>
              <a:rPr lang="en-US" altLang="ja-JP" sz="2400" dirty="0" err="1">
                <a:solidFill>
                  <a:srgbClr val="000000"/>
                </a:solidFill>
                <a:latin typeface="Century" panose="02040604050505020304" pitchFamily="18" charset="0"/>
              </a:rPr>
              <a:t>Gshow</a:t>
            </a:r>
            <a:r>
              <a:rPr lang="en-US" altLang="ja-JP" sz="2400" dirty="0">
                <a:solidFill>
                  <a:srgbClr val="000000"/>
                </a:solidFill>
                <a:latin typeface="Century" panose="02040604050505020304" pitchFamily="18" charset="0"/>
              </a:rPr>
              <a:t>], [T-</a:t>
            </a:r>
            <a:r>
              <a:rPr lang="en-US" altLang="ja-JP" sz="2400" dirty="0" err="1">
                <a:solidFill>
                  <a:srgbClr val="000000"/>
                </a:solidFill>
                <a:latin typeface="Century" panose="02040604050505020304" pitchFamily="18" charset="0"/>
              </a:rPr>
              <a:t>Rshow</a:t>
            </a:r>
            <a:r>
              <a:rPr lang="en-US" altLang="ja-JP" sz="2400" dirty="0">
                <a:solidFill>
                  <a:srgbClr val="000000"/>
                </a:solidFill>
                <a:latin typeface="Century" panose="02040604050505020304" pitchFamily="18" charset="0"/>
              </a:rPr>
              <a:t>]</a:t>
            </a:r>
            <a:r>
              <a:rPr lang="ja-JP" altLang="en-US" sz="2400" dirty="0">
                <a:solidFill>
                  <a:srgbClr val="000000"/>
                </a:solidFill>
                <a:latin typeface="Century" panose="02040604050505020304" pitchFamily="18" charset="0"/>
              </a:rPr>
              <a:t>の出力が可能。</a:t>
            </a:r>
            <a:endParaRPr lang="en-US" altLang="ja-JP" sz="2400" dirty="0">
              <a:solidFill>
                <a:srgbClr val="000000"/>
              </a:solidFill>
              <a:latin typeface="Century" panose="02040604050505020304" pitchFamily="18" charset="0"/>
            </a:endParaRPr>
          </a:p>
          <a:p>
            <a:pPr eaLnBrk="1" hangingPunct="1">
              <a:buFontTx/>
              <a:buNone/>
            </a:pPr>
            <a:r>
              <a:rPr lang="ja-JP" altLang="en-US" sz="2400" dirty="0">
                <a:solidFill>
                  <a:srgbClr val="3333CC"/>
                </a:solidFill>
                <a:latin typeface="Century" panose="02040604050505020304" pitchFamily="18" charset="0"/>
              </a:rPr>
              <a:t>他のタリーにおいてオプション指定も可能。</a:t>
            </a:r>
            <a:endParaRPr lang="en-US" altLang="ja-JP" sz="1800" dirty="0">
              <a:solidFill>
                <a:srgbClr val="3333CC"/>
              </a:solidFill>
              <a:latin typeface="Century" panose="02040604050505020304" pitchFamily="18" charset="0"/>
            </a:endParaRPr>
          </a:p>
        </p:txBody>
      </p:sp>
      <p:sp>
        <p:nvSpPr>
          <p:cNvPr id="2" name="テキスト ボックス 1"/>
          <p:cNvSpPr txBox="1"/>
          <p:nvPr/>
        </p:nvSpPr>
        <p:spPr>
          <a:xfrm>
            <a:off x="0" y="0"/>
            <a:ext cx="9144000" cy="830997"/>
          </a:xfrm>
          <a:prstGeom prst="rect">
            <a:avLst/>
          </a:prstGeom>
          <a:noFill/>
        </p:spPr>
        <p:txBody>
          <a:bodyPr wrap="square" rtlCol="0">
            <a:spAutoFit/>
          </a:bodyPr>
          <a:lstStyle/>
          <a:p>
            <a:pPr algn="ctr"/>
            <a:r>
              <a:rPr kumimoji="1" lang="en-US" altLang="ja-JP" sz="4800" dirty="0"/>
              <a:t>[T-</a:t>
            </a:r>
            <a:r>
              <a:rPr kumimoji="1" lang="en-US" altLang="ja-JP" sz="4800" dirty="0" err="1"/>
              <a:t>Gshow</a:t>
            </a:r>
            <a:r>
              <a:rPr kumimoji="1" lang="en-US" altLang="ja-JP" sz="4800" dirty="0"/>
              <a:t>], [T-</a:t>
            </a:r>
            <a:r>
              <a:rPr kumimoji="1" lang="en-US" altLang="ja-JP" sz="4800" dirty="0" err="1"/>
              <a:t>Rshow</a:t>
            </a:r>
            <a:r>
              <a:rPr kumimoji="1" lang="en-US" altLang="ja-JP" sz="4800" dirty="0"/>
              <a:t>]</a:t>
            </a:r>
            <a:endParaRPr kumimoji="1" lang="ja-JP" altLang="en-US" sz="4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pic>
        <p:nvPicPr>
          <p:cNvPr id="962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204864"/>
            <a:ext cx="4548188" cy="32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2204864"/>
            <a:ext cx="4549775" cy="32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0" y="0"/>
            <a:ext cx="9144000" cy="830997"/>
          </a:xfrm>
          <a:prstGeom prst="rect">
            <a:avLst/>
          </a:prstGeom>
          <a:noFill/>
        </p:spPr>
        <p:txBody>
          <a:bodyPr wrap="square" rtlCol="0">
            <a:spAutoFit/>
          </a:bodyPr>
          <a:lstStyle/>
          <a:p>
            <a:pPr algn="ctr"/>
            <a:r>
              <a:rPr kumimoji="1" lang="en-US" altLang="ja-JP" sz="4800" dirty="0"/>
              <a:t>[T-3Dshow]</a:t>
            </a:r>
            <a:endParaRPr kumimoji="1" lang="ja-JP" altLang="en-US" sz="4800" dirty="0"/>
          </a:p>
        </p:txBody>
      </p:sp>
      <p:sp>
        <p:nvSpPr>
          <p:cNvPr id="17" name="AutoShape 2"/>
          <p:cNvSpPr>
            <a:spLocks noChangeArrowheads="1"/>
          </p:cNvSpPr>
          <p:nvPr/>
        </p:nvSpPr>
        <p:spPr bwMode="auto">
          <a:xfrm>
            <a:off x="143508" y="1052736"/>
            <a:ext cx="8856984" cy="936104"/>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a:solidFill>
                  <a:srgbClr val="000000"/>
                </a:solidFill>
                <a:latin typeface="Century" panose="02040604050505020304" pitchFamily="18" charset="0"/>
              </a:rPr>
              <a:t>仮想空間に定義したジオメトリの</a:t>
            </a:r>
            <a:r>
              <a:rPr lang="en-US" altLang="ja-JP" sz="2400" dirty="0">
                <a:solidFill>
                  <a:srgbClr val="000000"/>
                </a:solidFill>
                <a:latin typeface="Century" panose="02040604050505020304" pitchFamily="18" charset="0"/>
              </a:rPr>
              <a:t>3</a:t>
            </a:r>
            <a:r>
              <a:rPr lang="ja-JP" altLang="en-US" sz="2400" dirty="0">
                <a:solidFill>
                  <a:srgbClr val="000000"/>
                </a:solidFill>
                <a:latin typeface="Century" panose="02040604050505020304" pitchFamily="18" charset="0"/>
              </a:rPr>
              <a:t>次元パース図を出力する。</a:t>
            </a:r>
            <a:r>
              <a:rPr lang="en-US" altLang="ja-JP" sz="2400" dirty="0">
                <a:solidFill>
                  <a:srgbClr val="000000"/>
                </a:solidFill>
                <a:latin typeface="Century" panose="02040604050505020304" pitchFamily="18" charset="0"/>
              </a:rPr>
              <a:t>[Parameters]</a:t>
            </a:r>
            <a:r>
              <a:rPr lang="ja-JP" altLang="en-US" sz="2400" dirty="0">
                <a:solidFill>
                  <a:srgbClr val="000000"/>
                </a:solidFill>
                <a:latin typeface="Century" panose="02040604050505020304" pitchFamily="18" charset="0"/>
              </a:rPr>
              <a:t>セクションで</a:t>
            </a:r>
            <a:r>
              <a:rPr lang="en-US" altLang="ja-JP" sz="2400" dirty="0" err="1">
                <a:solidFill>
                  <a:srgbClr val="000000"/>
                </a:solidFill>
                <a:latin typeface="Century" panose="02040604050505020304" pitchFamily="18" charset="0"/>
              </a:rPr>
              <a:t>icntl</a:t>
            </a:r>
            <a:r>
              <a:rPr lang="en-US" altLang="ja-JP" sz="2400" dirty="0">
                <a:solidFill>
                  <a:srgbClr val="000000"/>
                </a:solidFill>
                <a:latin typeface="Century" panose="02040604050505020304" pitchFamily="18" charset="0"/>
              </a:rPr>
              <a:t> = 11</a:t>
            </a:r>
            <a:r>
              <a:rPr lang="ja-JP" altLang="en-US" sz="2400" dirty="0">
                <a:solidFill>
                  <a:srgbClr val="000000"/>
                </a:solidFill>
                <a:latin typeface="Century" panose="02040604050505020304" pitchFamily="18" charset="0"/>
              </a:rPr>
              <a:t>を指定した場合のみ利用可能。</a:t>
            </a:r>
            <a:endParaRPr lang="en-US" altLang="ja-JP" sz="1800" dirty="0">
              <a:solidFill>
                <a:srgbClr val="000000"/>
              </a:solidFill>
              <a:latin typeface="Century" panose="02040604050505020304" pitchFamily="18" charset="0"/>
            </a:endParaRPr>
          </a:p>
        </p:txBody>
      </p:sp>
      <p:sp>
        <p:nvSpPr>
          <p:cNvPr id="2" name="テキスト ボックス 1">
            <a:extLst>
              <a:ext uri="{FF2B5EF4-FFF2-40B4-BE49-F238E27FC236}">
                <a16:creationId xmlns:a16="http://schemas.microsoft.com/office/drawing/2014/main" id="{B297E214-3AA3-44D7-A0F1-A94346919218}"/>
              </a:ext>
            </a:extLst>
          </p:cNvPr>
          <p:cNvSpPr txBox="1"/>
          <p:nvPr/>
        </p:nvSpPr>
        <p:spPr>
          <a:xfrm>
            <a:off x="1226373" y="5548997"/>
            <a:ext cx="6691254" cy="646331"/>
          </a:xfrm>
          <a:prstGeom prst="rect">
            <a:avLst/>
          </a:prstGeom>
          <a:noFill/>
        </p:spPr>
        <p:txBody>
          <a:bodyPr wrap="none" rtlCol="0">
            <a:spAutoFit/>
          </a:bodyPr>
          <a:lstStyle/>
          <a:p>
            <a:pPr algn="ctr"/>
            <a:r>
              <a:rPr kumimoji="1" lang="ja-JP" altLang="en-US" dirty="0">
                <a:solidFill>
                  <a:srgbClr val="FF0000"/>
                </a:solidFill>
              </a:rPr>
              <a:t>光源と視点がそれぞれ設定できるため陰影がきれいに表示される。</a:t>
            </a:r>
            <a:endParaRPr kumimoji="1" lang="en-US" altLang="ja-JP" dirty="0">
              <a:solidFill>
                <a:srgbClr val="FF0000"/>
              </a:solidFill>
            </a:endParaRPr>
          </a:p>
          <a:p>
            <a:pPr algn="ctr"/>
            <a:r>
              <a:rPr kumimoji="1" lang="ja-JP" altLang="en-US" dirty="0">
                <a:solidFill>
                  <a:srgbClr val="FF0000"/>
                </a:solidFill>
              </a:rPr>
              <a:t>→ プレゼンテーション用のジオメトリ描画などに最適！</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30" name="グループ化 1"/>
          <p:cNvGrpSpPr>
            <a:grpSpLocks noChangeAspect="1"/>
          </p:cNvGrpSpPr>
          <p:nvPr/>
        </p:nvGrpSpPr>
        <p:grpSpPr bwMode="auto">
          <a:xfrm>
            <a:off x="180975" y="785713"/>
            <a:ext cx="8782050" cy="5235575"/>
            <a:chOff x="228600" y="1004888"/>
            <a:chExt cx="8782050" cy="5235575"/>
          </a:xfrm>
        </p:grpSpPr>
        <p:sp>
          <p:nvSpPr>
            <p:cNvPr id="52232" name="AutoShape 49"/>
            <p:cNvSpPr>
              <a:spLocks noChangeArrowheads="1"/>
            </p:cNvSpPr>
            <p:nvPr/>
          </p:nvSpPr>
          <p:spPr bwMode="auto">
            <a:xfrm rot="-180000">
              <a:off x="538163" y="2882900"/>
              <a:ext cx="2813050" cy="3357563"/>
            </a:xfrm>
            <a:prstGeom prst="rtTriangle">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2233" name="AutoShape 8"/>
            <p:cNvSpPr>
              <a:spLocks noChangeArrowheads="1"/>
            </p:cNvSpPr>
            <p:nvPr/>
          </p:nvSpPr>
          <p:spPr bwMode="auto">
            <a:xfrm rot="1067494" flipH="1">
              <a:off x="3203575" y="2420938"/>
              <a:ext cx="2881313" cy="1584325"/>
            </a:xfrm>
            <a:prstGeom prst="parallelogram">
              <a:avLst>
                <a:gd name="adj" fmla="val 45466"/>
              </a:avLst>
            </a:prstGeom>
            <a:solidFill>
              <a:srgbClr val="CC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2234" name="Oval 9"/>
            <p:cNvSpPr>
              <a:spLocks noChangeArrowheads="1"/>
            </p:cNvSpPr>
            <p:nvPr/>
          </p:nvSpPr>
          <p:spPr bwMode="auto">
            <a:xfrm rot="2291493">
              <a:off x="4348163" y="3019425"/>
              <a:ext cx="582612" cy="360363"/>
            </a:xfrm>
            <a:prstGeom prst="ellipse">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2235" name="Oval 10"/>
            <p:cNvSpPr>
              <a:spLocks noChangeArrowheads="1"/>
            </p:cNvSpPr>
            <p:nvPr/>
          </p:nvSpPr>
          <p:spPr bwMode="auto">
            <a:xfrm>
              <a:off x="684213" y="5014913"/>
              <a:ext cx="1871662" cy="935037"/>
            </a:xfrm>
            <a:prstGeom prst="ellipse">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2236" name="Line 13"/>
            <p:cNvSpPr>
              <a:spLocks noChangeAspect="1" noChangeShapeType="1"/>
            </p:cNvSpPr>
            <p:nvPr/>
          </p:nvSpPr>
          <p:spPr bwMode="auto">
            <a:xfrm flipV="1">
              <a:off x="1619251" y="3200399"/>
              <a:ext cx="2979739" cy="2305052"/>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2237" name="Line 14"/>
            <p:cNvSpPr>
              <a:spLocks noChangeShapeType="1"/>
            </p:cNvSpPr>
            <p:nvPr/>
          </p:nvSpPr>
          <p:spPr bwMode="auto">
            <a:xfrm flipV="1">
              <a:off x="900113" y="1412875"/>
              <a:ext cx="6048375" cy="37449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2238" name="Line 15"/>
            <p:cNvSpPr>
              <a:spLocks noChangeShapeType="1"/>
            </p:cNvSpPr>
            <p:nvPr/>
          </p:nvSpPr>
          <p:spPr bwMode="auto">
            <a:xfrm flipV="1">
              <a:off x="2339975" y="1412875"/>
              <a:ext cx="4608513" cy="43926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2239" name="Line 16"/>
            <p:cNvSpPr>
              <a:spLocks noChangeShapeType="1"/>
            </p:cNvSpPr>
            <p:nvPr/>
          </p:nvSpPr>
          <p:spPr bwMode="auto">
            <a:xfrm flipH="1" flipV="1">
              <a:off x="1619250" y="5516563"/>
              <a:ext cx="1200150" cy="427037"/>
            </a:xfrm>
            <a:prstGeom prst="line">
              <a:avLst/>
            </a:prstGeom>
            <a:noFill/>
            <a:ln w="127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2240" name="Text Box 17"/>
            <p:cNvSpPr txBox="1">
              <a:spLocks noChangeArrowheads="1"/>
            </p:cNvSpPr>
            <p:nvPr/>
          </p:nvSpPr>
          <p:spPr bwMode="auto">
            <a:xfrm>
              <a:off x="2787650" y="5778500"/>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ja-JP" altLang="en-US" sz="1800">
                  <a:solidFill>
                    <a:srgbClr val="0070C0"/>
                  </a:solidFill>
                  <a:latin typeface="Arial" panose="020B0604020202020204" pitchFamily="34" charset="0"/>
                </a:rPr>
                <a:t>原点 </a:t>
              </a:r>
              <a:r>
                <a:rPr kumimoji="0" lang="en-US" altLang="ja-JP" sz="1800">
                  <a:solidFill>
                    <a:srgbClr val="0070C0"/>
                  </a:solidFill>
                  <a:latin typeface="Arial" panose="020B0604020202020204" pitchFamily="34" charset="0"/>
                </a:rPr>
                <a:t>(</a:t>
              </a:r>
              <a:r>
                <a:rPr kumimoji="0" lang="en-US" altLang="ja-JP" sz="1800">
                  <a:solidFill>
                    <a:srgbClr val="FF0000"/>
                  </a:solidFill>
                  <a:latin typeface="Arial" panose="020B0604020202020204" pitchFamily="34" charset="0"/>
                </a:rPr>
                <a:t>x0</a:t>
              </a:r>
              <a:r>
                <a:rPr kumimoji="0" lang="en-US" altLang="ja-JP" sz="1800">
                  <a:solidFill>
                    <a:srgbClr val="0070C0"/>
                  </a:solidFill>
                  <a:latin typeface="Arial" panose="020B0604020202020204" pitchFamily="34" charset="0"/>
                </a:rPr>
                <a:t>,</a:t>
              </a:r>
              <a:r>
                <a:rPr kumimoji="0" lang="en-US" altLang="ja-JP" sz="1800">
                  <a:solidFill>
                    <a:srgbClr val="FF0000"/>
                  </a:solidFill>
                  <a:latin typeface="Arial" panose="020B0604020202020204" pitchFamily="34" charset="0"/>
                </a:rPr>
                <a:t>y0</a:t>
              </a:r>
              <a:r>
                <a:rPr kumimoji="0" lang="en-US" altLang="ja-JP" sz="1800">
                  <a:solidFill>
                    <a:srgbClr val="0070C0"/>
                  </a:solidFill>
                  <a:latin typeface="Arial" panose="020B0604020202020204" pitchFamily="34" charset="0"/>
                </a:rPr>
                <a:t>,</a:t>
              </a:r>
              <a:r>
                <a:rPr kumimoji="0" lang="en-US" altLang="ja-JP" sz="1800">
                  <a:solidFill>
                    <a:srgbClr val="FF0000"/>
                  </a:solidFill>
                  <a:latin typeface="Arial" panose="020B0604020202020204" pitchFamily="34" charset="0"/>
                </a:rPr>
                <a:t>z0</a:t>
              </a:r>
              <a:r>
                <a:rPr kumimoji="0" lang="en-US" altLang="ja-JP" sz="1800">
                  <a:solidFill>
                    <a:srgbClr val="0070C0"/>
                  </a:solidFill>
                  <a:latin typeface="Arial" panose="020B0604020202020204" pitchFamily="34" charset="0"/>
                </a:rPr>
                <a:t>)</a:t>
              </a:r>
            </a:p>
          </p:txBody>
        </p:sp>
        <p:sp>
          <p:nvSpPr>
            <p:cNvPr id="52241" name="Text Box 18"/>
            <p:cNvSpPr txBox="1">
              <a:spLocks noChangeArrowheads="1"/>
            </p:cNvSpPr>
            <p:nvPr/>
          </p:nvSpPr>
          <p:spPr bwMode="auto">
            <a:xfrm>
              <a:off x="7010400" y="1295400"/>
              <a:ext cx="200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en-US" altLang="ja-JP" sz="1800">
                  <a:solidFill>
                    <a:srgbClr val="0070C0"/>
                  </a:solidFill>
                  <a:latin typeface="Arial" panose="020B0604020202020204" pitchFamily="34" charset="0"/>
                </a:rPr>
                <a:t>(</a:t>
              </a:r>
              <a:r>
                <a:rPr kumimoji="0" lang="en-US" altLang="ja-JP" sz="1800">
                  <a:solidFill>
                    <a:srgbClr val="FF0000"/>
                  </a:solidFill>
                  <a:latin typeface="Arial" panose="020B0604020202020204" pitchFamily="34" charset="0"/>
                </a:rPr>
                <a:t>e-the</a:t>
              </a:r>
              <a:r>
                <a:rPr kumimoji="0" lang="en-US" altLang="ja-JP" sz="1800">
                  <a:solidFill>
                    <a:srgbClr val="0070C0"/>
                  </a:solidFill>
                  <a:latin typeface="Arial" panose="020B0604020202020204" pitchFamily="34" charset="0"/>
                </a:rPr>
                <a:t>,</a:t>
              </a:r>
              <a:r>
                <a:rPr kumimoji="0" lang="en-US" altLang="ja-JP" sz="1800">
                  <a:solidFill>
                    <a:srgbClr val="FF0000"/>
                  </a:solidFill>
                  <a:latin typeface="Arial" panose="020B0604020202020204" pitchFamily="34" charset="0"/>
                </a:rPr>
                <a:t>e-phi</a:t>
              </a:r>
              <a:r>
                <a:rPr kumimoji="0" lang="en-US" altLang="ja-JP" sz="1800">
                  <a:solidFill>
                    <a:srgbClr val="0070C0"/>
                  </a:solidFill>
                  <a:latin typeface="Arial" panose="020B0604020202020204" pitchFamily="34" charset="0"/>
                </a:rPr>
                <a:t>,</a:t>
              </a:r>
              <a:r>
                <a:rPr kumimoji="0" lang="en-US" altLang="ja-JP" sz="1800">
                  <a:solidFill>
                    <a:srgbClr val="FF0000"/>
                  </a:solidFill>
                  <a:latin typeface="Arial" panose="020B0604020202020204" pitchFamily="34" charset="0"/>
                </a:rPr>
                <a:t>e-dst</a:t>
              </a:r>
              <a:r>
                <a:rPr kumimoji="0" lang="en-US" altLang="ja-JP" sz="1800">
                  <a:solidFill>
                    <a:srgbClr val="0070C0"/>
                  </a:solidFill>
                  <a:latin typeface="Arial" panose="020B0604020202020204" pitchFamily="34" charset="0"/>
                </a:rPr>
                <a:t>)</a:t>
              </a:r>
            </a:p>
          </p:txBody>
        </p:sp>
        <p:sp>
          <p:nvSpPr>
            <p:cNvPr id="52242" name="AutoShape 19"/>
            <p:cNvSpPr>
              <a:spLocks/>
            </p:cNvSpPr>
            <p:nvPr/>
          </p:nvSpPr>
          <p:spPr bwMode="auto">
            <a:xfrm rot="-370765">
              <a:off x="5795963" y="2708275"/>
              <a:ext cx="215900" cy="1654175"/>
            </a:xfrm>
            <a:prstGeom prst="rightBrace">
              <a:avLst>
                <a:gd name="adj1" fmla="val 63848"/>
                <a:gd name="adj2" fmla="val 50681"/>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endParaRPr kumimoji="0" lang="ja-JP" altLang="ja-JP" sz="1800">
                <a:solidFill>
                  <a:srgbClr val="000000"/>
                </a:solidFill>
                <a:latin typeface="Arial" panose="020B0604020202020204" pitchFamily="34" charset="0"/>
              </a:endParaRPr>
            </a:p>
          </p:txBody>
        </p:sp>
        <p:sp>
          <p:nvSpPr>
            <p:cNvPr id="52243" name="AutoShape 20"/>
            <p:cNvSpPr>
              <a:spLocks/>
            </p:cNvSpPr>
            <p:nvPr/>
          </p:nvSpPr>
          <p:spPr bwMode="auto">
            <a:xfrm rot="6457787">
              <a:off x="4643436" y="3284535"/>
              <a:ext cx="215900" cy="2089152"/>
            </a:xfrm>
            <a:prstGeom prst="rightBrace">
              <a:avLst>
                <a:gd name="adj1" fmla="val 80637"/>
                <a:gd name="adj2" fmla="val 50681"/>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endParaRPr kumimoji="0" lang="ja-JP" altLang="ja-JP" sz="1800">
                <a:solidFill>
                  <a:srgbClr val="000000"/>
                </a:solidFill>
                <a:latin typeface="Arial" panose="020B0604020202020204" pitchFamily="34" charset="0"/>
              </a:endParaRPr>
            </a:p>
          </p:txBody>
        </p:sp>
        <p:sp>
          <p:nvSpPr>
            <p:cNvPr id="52244" name="Arc 21"/>
            <p:cNvSpPr>
              <a:spLocks/>
            </p:cNvSpPr>
            <p:nvPr/>
          </p:nvSpPr>
          <p:spPr bwMode="auto">
            <a:xfrm rot="-5089338">
              <a:off x="1789907" y="2969419"/>
              <a:ext cx="2609850" cy="2808287"/>
            </a:xfrm>
            <a:custGeom>
              <a:avLst/>
              <a:gdLst>
                <a:gd name="T0" fmla="*/ 2147483647 w 21600"/>
                <a:gd name="T1" fmla="*/ 0 h 21603"/>
                <a:gd name="T2" fmla="*/ 2147483647 w 21600"/>
                <a:gd name="T3" fmla="*/ 2147483647 h 21603"/>
                <a:gd name="T4" fmla="*/ 0 w 21600"/>
                <a:gd name="T5" fmla="*/ 2147483647 h 21603"/>
                <a:gd name="T6" fmla="*/ 0 60000 65536"/>
                <a:gd name="T7" fmla="*/ 0 60000 65536"/>
                <a:gd name="T8" fmla="*/ 0 60000 65536"/>
              </a:gdLst>
              <a:ahLst/>
              <a:cxnLst>
                <a:cxn ang="T6">
                  <a:pos x="T0" y="T1"/>
                </a:cxn>
                <a:cxn ang="T7">
                  <a:pos x="T2" y="T3"/>
                </a:cxn>
                <a:cxn ang="T8">
                  <a:pos x="T4" y="T5"/>
                </a:cxn>
              </a:cxnLst>
              <a:rect l="0" t="0" r="r" b="b"/>
              <a:pathLst>
                <a:path w="21600" h="21603" fill="none" extrusionOk="0">
                  <a:moveTo>
                    <a:pt x="538" y="-1"/>
                  </a:moveTo>
                  <a:cubicBezTo>
                    <a:pt x="12254" y="291"/>
                    <a:pt x="21600" y="9873"/>
                    <a:pt x="21600" y="21593"/>
                  </a:cubicBezTo>
                  <a:cubicBezTo>
                    <a:pt x="21600" y="21596"/>
                    <a:pt x="21599" y="21599"/>
                    <a:pt x="21599" y="21602"/>
                  </a:cubicBezTo>
                </a:path>
                <a:path w="21600" h="21603" stroke="0" extrusionOk="0">
                  <a:moveTo>
                    <a:pt x="538" y="-1"/>
                  </a:moveTo>
                  <a:cubicBezTo>
                    <a:pt x="12254" y="291"/>
                    <a:pt x="21600" y="9873"/>
                    <a:pt x="21600" y="21593"/>
                  </a:cubicBezTo>
                  <a:cubicBezTo>
                    <a:pt x="21600" y="21596"/>
                    <a:pt x="21599" y="21599"/>
                    <a:pt x="21599" y="21602"/>
                  </a:cubicBezTo>
                  <a:lnTo>
                    <a:pt x="0" y="21593"/>
                  </a:lnTo>
                  <a:lnTo>
                    <a:pt x="538" y="-1"/>
                  </a:lnTo>
                  <a:close/>
                </a:path>
              </a:pathLst>
            </a:cu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245" name="Arc 22"/>
            <p:cNvSpPr>
              <a:spLocks/>
            </p:cNvSpPr>
            <p:nvPr/>
          </p:nvSpPr>
          <p:spPr bwMode="auto">
            <a:xfrm rot="-5089338">
              <a:off x="2079625" y="909638"/>
              <a:ext cx="4583113" cy="5183187"/>
            </a:xfrm>
            <a:custGeom>
              <a:avLst/>
              <a:gdLst>
                <a:gd name="T0" fmla="*/ 2147483647 w 21577"/>
                <a:gd name="T1" fmla="*/ 0 h 21600"/>
                <a:gd name="T2" fmla="*/ 2147483647 w 21577"/>
                <a:gd name="T3" fmla="*/ 2147483647 h 21600"/>
                <a:gd name="T4" fmla="*/ 0 w 21577"/>
                <a:gd name="T5" fmla="*/ 2147483647 h 21600"/>
                <a:gd name="T6" fmla="*/ 0 60000 65536"/>
                <a:gd name="T7" fmla="*/ 0 60000 65536"/>
                <a:gd name="T8" fmla="*/ 0 60000 65536"/>
              </a:gdLst>
              <a:ahLst/>
              <a:cxnLst>
                <a:cxn ang="T6">
                  <a:pos x="T0" y="T1"/>
                </a:cxn>
                <a:cxn ang="T7">
                  <a:pos x="T2" y="T3"/>
                </a:cxn>
                <a:cxn ang="T8">
                  <a:pos x="T4" y="T5"/>
                </a:cxn>
              </a:cxnLst>
              <a:rect l="0" t="0" r="r" b="b"/>
              <a:pathLst>
                <a:path w="21577" h="21600" fill="none" extrusionOk="0">
                  <a:moveTo>
                    <a:pt x="107" y="0"/>
                  </a:moveTo>
                  <a:cubicBezTo>
                    <a:pt x="11607" y="57"/>
                    <a:pt x="21045" y="9114"/>
                    <a:pt x="21576" y="20602"/>
                  </a:cubicBezTo>
                </a:path>
                <a:path w="21577" h="21600" stroke="0" extrusionOk="0">
                  <a:moveTo>
                    <a:pt x="107" y="0"/>
                  </a:moveTo>
                  <a:cubicBezTo>
                    <a:pt x="11607" y="57"/>
                    <a:pt x="21045" y="9114"/>
                    <a:pt x="21576" y="20602"/>
                  </a:cubicBezTo>
                  <a:lnTo>
                    <a:pt x="0" y="21600"/>
                  </a:lnTo>
                  <a:lnTo>
                    <a:pt x="107" y="0"/>
                  </a:lnTo>
                  <a:close/>
                </a:path>
              </a:pathLst>
            </a:cu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246" name="Text Box 23"/>
            <p:cNvSpPr txBox="1">
              <a:spLocks noChangeArrowheads="1"/>
            </p:cNvSpPr>
            <p:nvPr/>
          </p:nvSpPr>
          <p:spPr bwMode="auto">
            <a:xfrm>
              <a:off x="5940425" y="3349626"/>
              <a:ext cx="1022350" cy="64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en-US" altLang="ja-JP" sz="1800">
                  <a:solidFill>
                    <a:srgbClr val="FF0000"/>
                  </a:solidFill>
                  <a:latin typeface="Arial" panose="020B0604020202020204" pitchFamily="34" charset="0"/>
                </a:rPr>
                <a:t>w-hgt</a:t>
              </a:r>
            </a:p>
            <a:p>
              <a:pPr>
                <a:spcBef>
                  <a:spcPct val="0"/>
                </a:spcBef>
                <a:buFontTx/>
                <a:buNone/>
              </a:pPr>
              <a:r>
                <a:rPr kumimoji="0" lang="en-US" altLang="ja-JP" sz="1800">
                  <a:solidFill>
                    <a:srgbClr val="0070C0"/>
                  </a:solidFill>
                  <a:latin typeface="Arial" panose="020B0604020202020204" pitchFamily="34" charset="0"/>
                </a:rPr>
                <a:t>(</a:t>
              </a:r>
              <a:r>
                <a:rPr kumimoji="0" lang="en-US" altLang="ja-JP" sz="1800">
                  <a:solidFill>
                    <a:srgbClr val="FF0000"/>
                  </a:solidFill>
                  <a:latin typeface="Arial" panose="020B0604020202020204" pitchFamily="34" charset="0"/>
                </a:rPr>
                <a:t>w-mnh</a:t>
              </a:r>
              <a:r>
                <a:rPr kumimoji="0" lang="en-US" altLang="ja-JP" sz="1800">
                  <a:solidFill>
                    <a:srgbClr val="0070C0"/>
                  </a:solidFill>
                  <a:latin typeface="Arial" panose="020B0604020202020204" pitchFamily="34" charset="0"/>
                </a:rPr>
                <a:t>)</a:t>
              </a:r>
            </a:p>
          </p:txBody>
        </p:sp>
        <p:sp>
          <p:nvSpPr>
            <p:cNvPr id="52247" name="Text Box 24"/>
            <p:cNvSpPr txBox="1">
              <a:spLocks noChangeArrowheads="1"/>
            </p:cNvSpPr>
            <p:nvPr/>
          </p:nvSpPr>
          <p:spPr bwMode="auto">
            <a:xfrm>
              <a:off x="2627313" y="3029743"/>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en-US" altLang="ja-JP" sz="1800">
                  <a:solidFill>
                    <a:srgbClr val="FF0000"/>
                  </a:solidFill>
                  <a:latin typeface="Arial" panose="020B0604020202020204" pitchFamily="34" charset="0"/>
                </a:rPr>
                <a:t>w-dst</a:t>
              </a:r>
            </a:p>
          </p:txBody>
        </p:sp>
        <p:sp>
          <p:nvSpPr>
            <p:cNvPr id="52248" name="Text Box 25"/>
            <p:cNvSpPr txBox="1">
              <a:spLocks noChangeArrowheads="1"/>
            </p:cNvSpPr>
            <p:nvPr/>
          </p:nvSpPr>
          <p:spPr bwMode="auto">
            <a:xfrm>
              <a:off x="4140200" y="4365626"/>
              <a:ext cx="1060450" cy="64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en-US" altLang="ja-JP" sz="1800">
                  <a:solidFill>
                    <a:srgbClr val="FF0000"/>
                  </a:solidFill>
                  <a:latin typeface="Arial" panose="020B0604020202020204" pitchFamily="34" charset="0"/>
                </a:rPr>
                <a:t>w-wdt</a:t>
              </a:r>
            </a:p>
            <a:p>
              <a:pPr algn="ctr">
                <a:spcBef>
                  <a:spcPct val="0"/>
                </a:spcBef>
                <a:buFontTx/>
                <a:buNone/>
              </a:pPr>
              <a:r>
                <a:rPr kumimoji="0" lang="en-US" altLang="ja-JP" sz="1800">
                  <a:solidFill>
                    <a:srgbClr val="0070C0"/>
                  </a:solidFill>
                  <a:latin typeface="Arial" panose="020B0604020202020204" pitchFamily="34" charset="0"/>
                </a:rPr>
                <a:t>(</a:t>
              </a:r>
              <a:r>
                <a:rPr kumimoji="0" lang="en-US" altLang="ja-JP" sz="1800">
                  <a:solidFill>
                    <a:srgbClr val="FF0000"/>
                  </a:solidFill>
                  <a:latin typeface="Arial" panose="020B0604020202020204" pitchFamily="34" charset="0"/>
                </a:rPr>
                <a:t>w-mnw</a:t>
              </a:r>
              <a:r>
                <a:rPr kumimoji="0" lang="en-US" altLang="ja-JP" sz="1800">
                  <a:solidFill>
                    <a:srgbClr val="0070C0"/>
                  </a:solidFill>
                  <a:latin typeface="Arial" panose="020B0604020202020204" pitchFamily="34" charset="0"/>
                </a:rPr>
                <a:t>)</a:t>
              </a:r>
            </a:p>
          </p:txBody>
        </p:sp>
        <p:sp>
          <p:nvSpPr>
            <p:cNvPr id="52249" name="Text Box 26"/>
            <p:cNvSpPr txBox="1">
              <a:spLocks noChangeArrowheads="1"/>
            </p:cNvSpPr>
            <p:nvPr/>
          </p:nvSpPr>
          <p:spPr bwMode="auto">
            <a:xfrm>
              <a:off x="2473325" y="23495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en-US" altLang="ja-JP" sz="1800">
                  <a:solidFill>
                    <a:srgbClr val="FF0000"/>
                  </a:solidFill>
                  <a:latin typeface="Arial" panose="020B0604020202020204" pitchFamily="34" charset="0"/>
                </a:rPr>
                <a:t>e-dst</a:t>
              </a:r>
            </a:p>
          </p:txBody>
        </p:sp>
        <p:sp>
          <p:nvSpPr>
            <p:cNvPr id="52250" name="Line 27"/>
            <p:cNvSpPr>
              <a:spLocks noChangeShapeType="1"/>
            </p:cNvSpPr>
            <p:nvPr/>
          </p:nvSpPr>
          <p:spPr bwMode="auto">
            <a:xfrm>
              <a:off x="3733800" y="1600200"/>
              <a:ext cx="642938" cy="690563"/>
            </a:xfrm>
            <a:prstGeom prst="line">
              <a:avLst/>
            </a:prstGeom>
            <a:noFill/>
            <a:ln w="127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2251" name="Text Box 28"/>
            <p:cNvSpPr txBox="1">
              <a:spLocks noChangeArrowheads="1"/>
            </p:cNvSpPr>
            <p:nvPr/>
          </p:nvSpPr>
          <p:spPr bwMode="auto">
            <a:xfrm>
              <a:off x="2286000" y="1385888"/>
              <a:ext cx="1463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ja-JP" altLang="en-US" sz="1800">
                  <a:solidFill>
                    <a:srgbClr val="0070C0"/>
                  </a:solidFill>
                  <a:latin typeface="Arial" panose="020B0604020202020204" pitchFamily="34" charset="0"/>
                </a:rPr>
                <a:t>画面フレーム</a:t>
              </a:r>
            </a:p>
          </p:txBody>
        </p:sp>
        <p:sp>
          <p:nvSpPr>
            <p:cNvPr id="52252" name="Text Box 29"/>
            <p:cNvSpPr txBox="1">
              <a:spLocks noChangeArrowheads="1"/>
            </p:cNvSpPr>
            <p:nvPr/>
          </p:nvSpPr>
          <p:spPr bwMode="auto">
            <a:xfrm>
              <a:off x="6781800" y="1004888"/>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ja-JP" altLang="en-US" sz="1800">
                  <a:solidFill>
                    <a:srgbClr val="0070C0"/>
                  </a:solidFill>
                  <a:latin typeface="Arial" panose="020B0604020202020204" pitchFamily="34" charset="0"/>
                </a:rPr>
                <a:t>視点</a:t>
              </a:r>
            </a:p>
          </p:txBody>
        </p:sp>
        <p:grpSp>
          <p:nvGrpSpPr>
            <p:cNvPr id="52253" name="Group 40"/>
            <p:cNvGrpSpPr>
              <a:grpSpLocks/>
            </p:cNvGrpSpPr>
            <p:nvPr/>
          </p:nvGrpSpPr>
          <p:grpSpPr bwMode="auto">
            <a:xfrm>
              <a:off x="228600" y="1828800"/>
              <a:ext cx="2057400" cy="762000"/>
              <a:chOff x="144" y="1152"/>
              <a:chExt cx="1296" cy="480"/>
            </a:xfrm>
          </p:grpSpPr>
          <p:sp>
            <p:nvSpPr>
              <p:cNvPr id="52263" name="Rectangle 37"/>
              <p:cNvSpPr>
                <a:spLocks noChangeArrowheads="1"/>
              </p:cNvSpPr>
              <p:nvPr/>
            </p:nvSpPr>
            <p:spPr bwMode="auto">
              <a:xfrm>
                <a:off x="144" y="1152"/>
                <a:ext cx="1296" cy="480"/>
              </a:xfrm>
              <a:prstGeom prst="rect">
                <a:avLst/>
              </a:prstGeom>
              <a:solidFill>
                <a:schemeClr val="bg1"/>
              </a:solidFill>
              <a:ln w="28575">
                <a:solidFill>
                  <a:schemeClr val="tx1"/>
                </a:solidFill>
                <a:miter lim="800000"/>
                <a:headEnd/>
                <a:tailEnd/>
              </a:ln>
              <a:effectLst>
                <a:outerShdw dist="7184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endParaRPr>
              </a:p>
            </p:txBody>
          </p:sp>
          <p:sp>
            <p:nvSpPr>
              <p:cNvPr id="52264" name="Text Box 31"/>
              <p:cNvSpPr txBox="1">
                <a:spLocks noChangeArrowheads="1"/>
              </p:cNvSpPr>
              <p:nvPr/>
            </p:nvSpPr>
            <p:spPr bwMode="auto">
              <a:xfrm>
                <a:off x="172" y="116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ja-JP" altLang="en-US" sz="1800">
                    <a:solidFill>
                      <a:srgbClr val="0070C0"/>
                    </a:solidFill>
                    <a:latin typeface="Arial" panose="020B0604020202020204" pitchFamily="34" charset="0"/>
                  </a:rPr>
                  <a:t>光源</a:t>
                </a:r>
              </a:p>
            </p:txBody>
          </p:sp>
          <p:sp>
            <p:nvSpPr>
              <p:cNvPr id="52265" name="Text Box 32"/>
              <p:cNvSpPr txBox="1">
                <a:spLocks noChangeArrowheads="1"/>
              </p:cNvSpPr>
              <p:nvPr/>
            </p:nvSpPr>
            <p:spPr bwMode="auto">
              <a:xfrm>
                <a:off x="280" y="1336"/>
                <a:ext cx="1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en-US" altLang="ja-JP" sz="1800">
                    <a:solidFill>
                      <a:srgbClr val="0070C0"/>
                    </a:solidFill>
                    <a:latin typeface="Arial" panose="020B0604020202020204" pitchFamily="34" charset="0"/>
                  </a:rPr>
                  <a:t>(</a:t>
                </a:r>
                <a:r>
                  <a:rPr kumimoji="0" lang="en-US" altLang="ja-JP" sz="1800">
                    <a:solidFill>
                      <a:srgbClr val="FF0000"/>
                    </a:solidFill>
                    <a:latin typeface="Arial" panose="020B0604020202020204" pitchFamily="34" charset="0"/>
                  </a:rPr>
                  <a:t>l-the</a:t>
                </a:r>
                <a:r>
                  <a:rPr kumimoji="0" lang="en-US" altLang="ja-JP" sz="1800">
                    <a:solidFill>
                      <a:srgbClr val="0070C0"/>
                    </a:solidFill>
                    <a:latin typeface="Arial" panose="020B0604020202020204" pitchFamily="34" charset="0"/>
                  </a:rPr>
                  <a:t>,</a:t>
                </a:r>
                <a:r>
                  <a:rPr kumimoji="0" lang="en-US" altLang="ja-JP" sz="1800">
                    <a:solidFill>
                      <a:srgbClr val="FF0000"/>
                    </a:solidFill>
                    <a:latin typeface="Arial" panose="020B0604020202020204" pitchFamily="34" charset="0"/>
                  </a:rPr>
                  <a:t>l-phi</a:t>
                </a:r>
                <a:r>
                  <a:rPr kumimoji="0" lang="en-US" altLang="ja-JP" sz="1800">
                    <a:solidFill>
                      <a:srgbClr val="0070C0"/>
                    </a:solidFill>
                    <a:latin typeface="Arial" panose="020B0604020202020204" pitchFamily="34" charset="0"/>
                  </a:rPr>
                  <a:t>,</a:t>
                </a:r>
                <a:r>
                  <a:rPr kumimoji="0" lang="en-US" altLang="ja-JP" sz="1800">
                    <a:solidFill>
                      <a:srgbClr val="FF0000"/>
                    </a:solidFill>
                    <a:latin typeface="Arial" panose="020B0604020202020204" pitchFamily="34" charset="0"/>
                  </a:rPr>
                  <a:t>l-dst</a:t>
                </a:r>
                <a:r>
                  <a:rPr kumimoji="0" lang="en-US" altLang="ja-JP" sz="1800">
                    <a:solidFill>
                      <a:srgbClr val="0070C0"/>
                    </a:solidFill>
                    <a:latin typeface="Arial" panose="020B0604020202020204" pitchFamily="34" charset="0"/>
                  </a:rPr>
                  <a:t>)</a:t>
                </a:r>
              </a:p>
            </p:txBody>
          </p:sp>
        </p:grpSp>
        <p:sp>
          <p:nvSpPr>
            <p:cNvPr id="52254" name="Text Box 36"/>
            <p:cNvSpPr txBox="1">
              <a:spLocks noChangeArrowheads="1"/>
            </p:cNvSpPr>
            <p:nvPr/>
          </p:nvSpPr>
          <p:spPr bwMode="auto">
            <a:xfrm>
              <a:off x="5943600" y="4419599"/>
              <a:ext cx="3003550" cy="6540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en-US" altLang="ja-JP" sz="1800">
                  <a:solidFill>
                    <a:srgbClr val="000000"/>
                  </a:solidFill>
                  <a:latin typeface="Arial" panose="020B0604020202020204" pitchFamily="34" charset="0"/>
                </a:rPr>
                <a:t>w-mnw × w-mnh </a:t>
              </a:r>
              <a:r>
                <a:rPr kumimoji="0" lang="ja-JP" altLang="en-US" sz="1800">
                  <a:solidFill>
                    <a:srgbClr val="000000"/>
                  </a:solidFill>
                  <a:latin typeface="Arial" panose="020B0604020202020204" pitchFamily="34" charset="0"/>
                </a:rPr>
                <a:t>＝ 画素数</a:t>
              </a:r>
            </a:p>
            <a:p>
              <a:pPr>
                <a:spcBef>
                  <a:spcPct val="0"/>
                </a:spcBef>
                <a:buFontTx/>
                <a:buNone/>
              </a:pPr>
              <a:r>
                <a:rPr kumimoji="0" lang="ja-JP" altLang="en-US" sz="1800">
                  <a:solidFill>
                    <a:srgbClr val="000000"/>
                  </a:solidFill>
                  <a:latin typeface="Arial" panose="020B0604020202020204" pitchFamily="34" charset="0"/>
                </a:rPr>
                <a:t>     </a:t>
              </a:r>
              <a:r>
                <a:rPr kumimoji="0" lang="en-US" altLang="ja-JP" sz="1800">
                  <a:solidFill>
                    <a:srgbClr val="000000"/>
                  </a:solidFill>
                  <a:latin typeface="Arial" panose="020B0604020202020204" pitchFamily="34" charset="0"/>
                </a:rPr>
                <a:t>100 × 100  (default)</a:t>
              </a:r>
            </a:p>
          </p:txBody>
        </p:sp>
        <p:sp>
          <p:nvSpPr>
            <p:cNvPr id="52255" name="Line 41"/>
            <p:cNvSpPr>
              <a:spLocks noChangeShapeType="1"/>
            </p:cNvSpPr>
            <p:nvPr/>
          </p:nvSpPr>
          <p:spPr bwMode="auto">
            <a:xfrm flipH="1" flipV="1">
              <a:off x="457200" y="3048000"/>
              <a:ext cx="152400" cy="3124200"/>
            </a:xfrm>
            <a:prstGeom prst="line">
              <a:avLst/>
            </a:prstGeom>
            <a:noFill/>
            <a:ln w="9525">
              <a:solidFill>
                <a:srgbClr val="FF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2256" name="Line 42"/>
            <p:cNvSpPr>
              <a:spLocks noChangeShapeType="1"/>
            </p:cNvSpPr>
            <p:nvPr/>
          </p:nvSpPr>
          <p:spPr bwMode="auto">
            <a:xfrm flipH="1" flipV="1">
              <a:off x="457200" y="2971800"/>
              <a:ext cx="2590800" cy="2743200"/>
            </a:xfrm>
            <a:prstGeom prst="line">
              <a:avLst/>
            </a:prstGeom>
            <a:noFill/>
            <a:ln w="9525">
              <a:solidFill>
                <a:srgbClr val="FF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4" name="AutoShape 33"/>
            <p:cNvSpPr>
              <a:spLocks noChangeArrowheads="1"/>
            </p:cNvSpPr>
            <p:nvPr/>
          </p:nvSpPr>
          <p:spPr bwMode="auto">
            <a:xfrm>
              <a:off x="304800" y="2819401"/>
              <a:ext cx="287338" cy="287337"/>
            </a:xfrm>
            <a:prstGeom prst="star5">
              <a:avLst/>
            </a:prstGeom>
            <a:solidFill>
              <a:srgbClr val="FFFF00"/>
            </a:solidFill>
            <a:ln w="127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ja-JP" altLang="en-US">
                <a:solidFill>
                  <a:srgbClr val="000000"/>
                </a:solidFill>
                <a:latin typeface="Times New Roman"/>
                <a:ea typeface="ＭＳ Ｐゴシック"/>
              </a:endParaRPr>
            </a:p>
          </p:txBody>
        </p:sp>
        <p:sp>
          <p:nvSpPr>
            <p:cNvPr id="52258" name="テキスト ボックス 20"/>
            <p:cNvSpPr txBox="1">
              <a:spLocks noChangeArrowheads="1"/>
            </p:cNvSpPr>
            <p:nvPr/>
          </p:nvSpPr>
          <p:spPr bwMode="auto">
            <a:xfrm>
              <a:off x="7086600" y="1600200"/>
              <a:ext cx="1524000" cy="4572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FF00FF"/>
                  </a:solidFill>
                  <a:latin typeface="Century Gothic" panose="020B0502020202020204" pitchFamily="34" charset="0"/>
                </a:rPr>
                <a:t>極座標系</a:t>
              </a:r>
            </a:p>
          </p:txBody>
        </p:sp>
        <p:sp>
          <p:nvSpPr>
            <p:cNvPr id="52259" name="テキスト ボックス 20"/>
            <p:cNvSpPr txBox="1">
              <a:spLocks noChangeArrowheads="1"/>
            </p:cNvSpPr>
            <p:nvPr/>
          </p:nvSpPr>
          <p:spPr bwMode="auto">
            <a:xfrm>
              <a:off x="457200" y="1371600"/>
              <a:ext cx="1524000" cy="4572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a:solidFill>
                    <a:srgbClr val="FF00FF"/>
                  </a:solidFill>
                  <a:latin typeface="Century Gothic" panose="020B0502020202020204" pitchFamily="34" charset="0"/>
                </a:rPr>
                <a:t>極座標系</a:t>
              </a:r>
            </a:p>
          </p:txBody>
        </p:sp>
        <p:sp>
          <p:nvSpPr>
            <p:cNvPr id="52260" name="テキスト ボックス 20"/>
            <p:cNvSpPr txBox="1">
              <a:spLocks noChangeArrowheads="1"/>
            </p:cNvSpPr>
            <p:nvPr/>
          </p:nvSpPr>
          <p:spPr bwMode="auto">
            <a:xfrm>
              <a:off x="4419600" y="5715000"/>
              <a:ext cx="2057400" cy="4572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solidFill>
                    <a:srgbClr val="FF00FF"/>
                  </a:solidFill>
                  <a:latin typeface="Century Gothic" panose="020B0502020202020204" pitchFamily="34" charset="0"/>
                </a:rPr>
                <a:t>XYZ</a:t>
              </a:r>
              <a:r>
                <a:rPr lang="ja-JP" altLang="en-US" sz="2400">
                  <a:solidFill>
                    <a:srgbClr val="FF00FF"/>
                  </a:solidFill>
                  <a:latin typeface="Century Gothic" panose="020B0502020202020204" pitchFamily="34" charset="0"/>
                </a:rPr>
                <a:t>座標系</a:t>
              </a:r>
            </a:p>
          </p:txBody>
        </p:sp>
        <p:sp>
          <p:nvSpPr>
            <p:cNvPr id="52261" name="Line 46"/>
            <p:cNvSpPr>
              <a:spLocks noChangeAspect="1" noChangeShapeType="1"/>
            </p:cNvSpPr>
            <p:nvPr/>
          </p:nvSpPr>
          <p:spPr bwMode="auto">
            <a:xfrm flipV="1">
              <a:off x="4389438" y="2641600"/>
              <a:ext cx="931862" cy="720725"/>
            </a:xfrm>
            <a:prstGeom prst="line">
              <a:avLst/>
            </a:prstGeom>
            <a:noFill/>
            <a:ln w="2857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2262" name="Line 47"/>
            <p:cNvSpPr>
              <a:spLocks noChangeAspect="1" noChangeShapeType="1"/>
            </p:cNvSpPr>
            <p:nvPr/>
          </p:nvSpPr>
          <p:spPr bwMode="auto">
            <a:xfrm flipV="1">
              <a:off x="5303838" y="1397000"/>
              <a:ext cx="1630361" cy="1262062"/>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4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sp>
        <p:nvSpPr>
          <p:cNvPr id="44" name="テキスト ボックス 43"/>
          <p:cNvSpPr txBox="1"/>
          <p:nvPr/>
        </p:nvSpPr>
        <p:spPr>
          <a:xfrm>
            <a:off x="0" y="0"/>
            <a:ext cx="9144000" cy="830997"/>
          </a:xfrm>
          <a:prstGeom prst="rect">
            <a:avLst/>
          </a:prstGeom>
          <a:noFill/>
        </p:spPr>
        <p:txBody>
          <a:bodyPr wrap="square" rtlCol="0">
            <a:spAutoFit/>
          </a:bodyPr>
          <a:lstStyle/>
          <a:p>
            <a:pPr algn="ctr"/>
            <a:r>
              <a:rPr kumimoji="1" lang="en-US" altLang="ja-JP" sz="4800" dirty="0"/>
              <a:t>[T-3Dshow]</a:t>
            </a:r>
            <a:endParaRPr kumimoji="1" lang="ja-JP" altLang="en-US" sz="4800" dirty="0"/>
          </a:p>
        </p:txBody>
      </p:sp>
    </p:spTree>
    <p:extLst>
      <p:ext uri="{BB962C8B-B14F-4D97-AF65-F5344CB8AC3E}">
        <p14:creationId xmlns:p14="http://schemas.microsoft.com/office/powerpoint/2010/main" val="2443956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7" name="Picture 2" descr="C:\phits\utility\rotate3dshow\rotate3dshow.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1196975"/>
            <a:ext cx="5535612"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8" name="Rectangle 8"/>
          <p:cNvSpPr txBox="1">
            <a:spLocks noChangeArrowheads="1"/>
          </p:cNvSpPr>
          <p:nvPr/>
        </p:nvSpPr>
        <p:spPr bwMode="auto">
          <a:xfrm>
            <a:off x="228600" y="5300663"/>
            <a:ext cx="86439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buFontTx/>
              <a:buNone/>
            </a:pPr>
            <a:r>
              <a:rPr lang="en-US" altLang="ja-JP" sz="2400" dirty="0">
                <a:solidFill>
                  <a:srgbClr val="000000"/>
                </a:solidFill>
                <a:latin typeface="Century" panose="02040604050505020304" pitchFamily="18" charset="0"/>
              </a:rPr>
              <a:t>[t-3dshow]</a:t>
            </a:r>
            <a:r>
              <a:rPr lang="ja-JP" altLang="en-US" sz="2400" dirty="0">
                <a:solidFill>
                  <a:srgbClr val="000000"/>
                </a:solidFill>
                <a:latin typeface="Century" panose="02040604050505020304" pitchFamily="18" charset="0"/>
              </a:rPr>
              <a:t>を応用すれば，</a:t>
            </a:r>
            <a:r>
              <a:rPr lang="en-US" altLang="ja-JP" sz="2400" dirty="0">
                <a:solidFill>
                  <a:srgbClr val="000000"/>
                </a:solidFill>
                <a:latin typeface="Century" panose="02040604050505020304" pitchFamily="18" charset="0"/>
              </a:rPr>
              <a:t>3</a:t>
            </a:r>
            <a:r>
              <a:rPr lang="ja-JP" altLang="en-US" sz="2400" dirty="0">
                <a:solidFill>
                  <a:srgbClr val="000000"/>
                </a:solidFill>
                <a:latin typeface="Century" panose="02040604050505020304" pitchFamily="18" charset="0"/>
              </a:rPr>
              <a:t>次元体系を回転させることができる</a:t>
            </a:r>
            <a:endParaRPr lang="en-US" altLang="ja-JP" sz="2400" dirty="0">
              <a:solidFill>
                <a:srgbClr val="000000"/>
              </a:solidFill>
              <a:latin typeface="Century" panose="02040604050505020304" pitchFamily="18" charset="0"/>
            </a:endParaRPr>
          </a:p>
          <a:p>
            <a:pPr algn="ctr" eaLnBrk="1" hangingPunct="1">
              <a:buFontTx/>
              <a:buNone/>
            </a:pPr>
            <a:r>
              <a:rPr lang="ja-JP" altLang="en-US" sz="2400" dirty="0">
                <a:solidFill>
                  <a:srgbClr val="000000"/>
                </a:solidFill>
                <a:latin typeface="Century" panose="02040604050505020304" pitchFamily="18" charset="0"/>
              </a:rPr>
              <a:t>詳細は</a:t>
            </a:r>
            <a:r>
              <a:rPr lang="en-US" altLang="ja-JP" sz="2400" dirty="0" err="1">
                <a:solidFill>
                  <a:srgbClr val="000000"/>
                </a:solidFill>
                <a:latin typeface="Century" panose="02040604050505020304" pitchFamily="18" charset="0"/>
              </a:rPr>
              <a:t>phits</a:t>
            </a:r>
            <a:r>
              <a:rPr lang="en-US" altLang="ja-JP" sz="2400" dirty="0">
                <a:solidFill>
                  <a:srgbClr val="000000"/>
                </a:solidFill>
                <a:latin typeface="Century" panose="02040604050505020304" pitchFamily="18" charset="0"/>
              </a:rPr>
              <a:t>\utility\animation\rotate3dshow</a:t>
            </a:r>
            <a:r>
              <a:rPr lang="ja-JP" altLang="en-US" sz="2400" dirty="0">
                <a:solidFill>
                  <a:srgbClr val="000000"/>
                </a:solidFill>
                <a:latin typeface="Century" panose="02040604050505020304" pitchFamily="18" charset="0"/>
              </a:rPr>
              <a:t>参照</a:t>
            </a:r>
            <a:endParaRPr lang="en-US" altLang="ja-JP" sz="1800" dirty="0">
              <a:solidFill>
                <a:srgbClr val="000000"/>
              </a:solidFill>
              <a:latin typeface="Century" panose="02040604050505020304" pitchFamily="18" charset="0"/>
            </a:endParaRPr>
          </a:p>
        </p:txBody>
      </p:sp>
      <p:sp>
        <p:nvSpPr>
          <p:cNvPr id="10"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sp>
        <p:nvSpPr>
          <p:cNvPr id="11" name="テキスト ボックス 10"/>
          <p:cNvSpPr txBox="1"/>
          <p:nvPr/>
        </p:nvSpPr>
        <p:spPr>
          <a:xfrm>
            <a:off x="0" y="0"/>
            <a:ext cx="9144000" cy="830997"/>
          </a:xfrm>
          <a:prstGeom prst="rect">
            <a:avLst/>
          </a:prstGeom>
          <a:noFill/>
        </p:spPr>
        <p:txBody>
          <a:bodyPr wrap="square" rtlCol="0">
            <a:spAutoFit/>
          </a:bodyPr>
          <a:lstStyle/>
          <a:p>
            <a:pPr algn="ctr"/>
            <a:r>
              <a:rPr kumimoji="1" lang="en-US" altLang="ja-JP" sz="4800" dirty="0"/>
              <a:t>[T-3Dshow]</a:t>
            </a:r>
            <a:r>
              <a:rPr kumimoji="1" lang="ja-JP" altLang="en-US" sz="4800" dirty="0"/>
              <a:t>（おまけ）</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15900" y="-242888"/>
            <a:ext cx="8686800" cy="1143000"/>
          </a:xfrm>
        </p:spPr>
        <p:txBody>
          <a:bodyPr/>
          <a:lstStyle/>
          <a:p>
            <a:pPr eaLnBrk="1" hangingPunct="1"/>
            <a:r>
              <a:rPr lang="en-US" altLang="ja-JP" sz="4800" dirty="0">
                <a:latin typeface="Century Gothic" panose="020B0502020202020204" pitchFamily="34" charset="0"/>
              </a:rPr>
              <a:t>Tally</a:t>
            </a:r>
            <a:r>
              <a:rPr lang="ja-JP" altLang="en-US" sz="4800" dirty="0">
                <a:latin typeface="Century Gothic" panose="020B0502020202020204" pitchFamily="34" charset="0"/>
              </a:rPr>
              <a:t>の種類（物理量の導出）</a:t>
            </a:r>
          </a:p>
        </p:txBody>
      </p:sp>
      <p:graphicFrame>
        <p:nvGraphicFramePr>
          <p:cNvPr id="3" name="表 2"/>
          <p:cNvGraphicFramePr>
            <a:graphicFrameLocks noGrp="1"/>
          </p:cNvGraphicFramePr>
          <p:nvPr>
            <p:extLst>
              <p:ext uri="{D42A27DB-BD31-4B8C-83A1-F6EECF244321}">
                <p14:modId xmlns:p14="http://schemas.microsoft.com/office/powerpoint/2010/main" val="3340170613"/>
              </p:ext>
            </p:extLst>
          </p:nvPr>
        </p:nvGraphicFramePr>
        <p:xfrm>
          <a:off x="1618505" y="750912"/>
          <a:ext cx="6265863" cy="5486400"/>
        </p:xfrm>
        <a:graphic>
          <a:graphicData uri="http://schemas.openxmlformats.org/drawingml/2006/table">
            <a:tbl>
              <a:tblPr firstRow="1">
                <a:tableStyleId>{22838BEF-8BB2-4498-84A7-C5851F593DF1}</a:tableStyleId>
              </a:tblPr>
              <a:tblGrid>
                <a:gridCol w="1396167">
                  <a:extLst>
                    <a:ext uri="{9D8B030D-6E8A-4147-A177-3AD203B41FA5}">
                      <a16:colId xmlns:a16="http://schemas.microsoft.com/office/drawing/2014/main" val="20000"/>
                    </a:ext>
                  </a:extLst>
                </a:gridCol>
                <a:gridCol w="4869696">
                  <a:extLst>
                    <a:ext uri="{9D8B030D-6E8A-4147-A177-3AD203B41FA5}">
                      <a16:colId xmlns:a16="http://schemas.microsoft.com/office/drawing/2014/main" val="20001"/>
                    </a:ext>
                  </a:extLst>
                </a:gridCol>
              </a:tblGrid>
              <a:tr h="289516">
                <a:tc>
                  <a:txBody>
                    <a:bodyPr/>
                    <a:lstStyle/>
                    <a:p>
                      <a:r>
                        <a:rPr kumimoji="1" lang="en-US" altLang="ja-JP" sz="1400" b="0" dirty="0"/>
                        <a:t>[T-Track]</a:t>
                      </a:r>
                      <a:endParaRPr kumimoji="1" lang="ja-JP" altLang="en-US" sz="1400" b="0" dirty="0"/>
                    </a:p>
                  </a:txBody>
                  <a:tcPr marL="91457" marR="91457"/>
                </a:tc>
                <a:tc>
                  <a:txBody>
                    <a:bodyPr/>
                    <a:lstStyle/>
                    <a:p>
                      <a:r>
                        <a:rPr kumimoji="1" lang="ja-JP" altLang="en-US" sz="1400" b="0" dirty="0"/>
                        <a:t>粒子の飛跡長</a:t>
                      </a:r>
                      <a:r>
                        <a:rPr kumimoji="1" lang="en-US" altLang="ja-JP" sz="1400" b="0" dirty="0"/>
                        <a:t>(track length)</a:t>
                      </a:r>
                      <a:r>
                        <a:rPr kumimoji="1" lang="ja-JP" altLang="en-US" sz="1400" b="0" dirty="0"/>
                        <a:t>やフルエンスを導出するタリー</a:t>
                      </a:r>
                    </a:p>
                  </a:txBody>
                  <a:tcPr marL="91457" marR="91457"/>
                </a:tc>
                <a:extLst>
                  <a:ext uri="{0D108BD9-81ED-4DB2-BD59-A6C34878D82A}">
                    <a16:rowId xmlns:a16="http://schemas.microsoft.com/office/drawing/2014/main" val="10003"/>
                  </a:ext>
                </a:extLst>
              </a:tr>
              <a:tr h="289516">
                <a:tc>
                  <a:txBody>
                    <a:bodyPr/>
                    <a:lstStyle/>
                    <a:p>
                      <a:r>
                        <a:rPr kumimoji="1" lang="en-US" altLang="ja-JP" sz="1400" dirty="0"/>
                        <a:t>[T-Cross]</a:t>
                      </a:r>
                      <a:endParaRPr kumimoji="1" lang="ja-JP" altLang="en-US" sz="1400" dirty="0"/>
                    </a:p>
                  </a:txBody>
                  <a:tcPr marL="91457" marR="91457"/>
                </a:tc>
                <a:tc>
                  <a:txBody>
                    <a:bodyPr/>
                    <a:lstStyle/>
                    <a:p>
                      <a:r>
                        <a:rPr kumimoji="1" lang="ja-JP" altLang="en-US" sz="1400" dirty="0"/>
                        <a:t>粒子の面横断回数や</a:t>
                      </a:r>
                      <a:r>
                        <a:rPr kumimoji="1" lang="ja-JP" altLang="en-US" sz="1400" b="0" dirty="0"/>
                        <a:t>フルエンスを導出するタリー</a:t>
                      </a:r>
                      <a:endParaRPr kumimoji="1" lang="ja-JP" altLang="en-US" sz="1400" dirty="0"/>
                    </a:p>
                  </a:txBody>
                  <a:tcPr marL="91457" marR="91457"/>
                </a:tc>
                <a:extLst>
                  <a:ext uri="{0D108BD9-81ED-4DB2-BD59-A6C34878D82A}">
                    <a16:rowId xmlns:a16="http://schemas.microsoft.com/office/drawing/2014/main" val="10004"/>
                  </a:ext>
                </a:extLst>
              </a:tr>
              <a:tr h="289516">
                <a:tc>
                  <a:txBody>
                    <a:bodyPr/>
                    <a:lstStyle/>
                    <a:p>
                      <a:r>
                        <a:rPr kumimoji="1" lang="en-US" altLang="ja-JP" sz="1400" dirty="0"/>
                        <a:t>[T-Point]</a:t>
                      </a:r>
                      <a:endParaRPr kumimoji="1" lang="ja-JP" altLang="en-US" sz="1400" dirty="0"/>
                    </a:p>
                  </a:txBody>
                  <a:tcPr marL="91457" marR="91457"/>
                </a:tc>
                <a:tc>
                  <a:txBody>
                    <a:bodyPr/>
                    <a:lstStyle/>
                    <a:p>
                      <a:r>
                        <a:rPr kumimoji="1" lang="ja-JP" altLang="en-US" sz="1400" dirty="0"/>
                        <a:t>ある点や線上のフルエンスを導出するタリー</a:t>
                      </a:r>
                    </a:p>
                  </a:txBody>
                  <a:tcPr marL="91457" marR="91457"/>
                </a:tc>
                <a:extLst>
                  <a:ext uri="{0D108BD9-81ED-4DB2-BD59-A6C34878D82A}">
                    <a16:rowId xmlns:a16="http://schemas.microsoft.com/office/drawing/2014/main" val="10005"/>
                  </a:ext>
                </a:extLst>
              </a:tr>
              <a:tr h="289516">
                <a:tc>
                  <a:txBody>
                    <a:bodyPr/>
                    <a:lstStyle/>
                    <a:p>
                      <a:r>
                        <a:rPr kumimoji="1" lang="en-US" altLang="ja-JP" sz="1400" dirty="0"/>
                        <a:t>[T-Deposit]</a:t>
                      </a:r>
                      <a:endParaRPr kumimoji="1" lang="ja-JP" altLang="en-US" sz="1400" dirty="0"/>
                    </a:p>
                  </a:txBody>
                  <a:tcPr marL="91457" marR="91457"/>
                </a:tc>
                <a:tc>
                  <a:txBody>
                    <a:bodyPr/>
                    <a:lstStyle/>
                    <a:p>
                      <a:r>
                        <a:rPr kumimoji="1" lang="ja-JP" altLang="en-US" sz="1400" dirty="0"/>
                        <a:t>荷電粒子の物質におけるエネルギー付与を導出するタリー</a:t>
                      </a:r>
                    </a:p>
                  </a:txBody>
                  <a:tcPr marL="91457" marR="91457"/>
                </a:tc>
                <a:extLst>
                  <a:ext uri="{0D108BD9-81ED-4DB2-BD59-A6C34878D82A}">
                    <a16:rowId xmlns:a16="http://schemas.microsoft.com/office/drawing/2014/main" val="10006"/>
                  </a:ext>
                </a:extLst>
              </a:tr>
              <a:tr h="289516">
                <a:tc>
                  <a:txBody>
                    <a:bodyPr/>
                    <a:lstStyle/>
                    <a:p>
                      <a:r>
                        <a:rPr kumimoji="1" lang="en-US" altLang="ja-JP" sz="1400" dirty="0"/>
                        <a:t>[T-Deposit2]</a:t>
                      </a:r>
                      <a:endParaRPr kumimoji="1" lang="ja-JP" altLang="en-US" sz="1400" dirty="0"/>
                    </a:p>
                  </a:txBody>
                  <a:tcPr marL="91457" marR="91457"/>
                </a:tc>
                <a:tc>
                  <a:txBody>
                    <a:bodyPr/>
                    <a:lstStyle/>
                    <a:p>
                      <a:r>
                        <a:rPr kumimoji="1" lang="en-US" altLang="ja-JP" sz="1400" dirty="0"/>
                        <a:t>2</a:t>
                      </a:r>
                      <a:r>
                        <a:rPr kumimoji="1" lang="ja-JP" altLang="en-US" sz="1400" dirty="0" err="1"/>
                        <a:t>つの</a:t>
                      </a:r>
                      <a:r>
                        <a:rPr kumimoji="1" lang="ja-JP" altLang="en-US" sz="1400" dirty="0"/>
                        <a:t>領域でのエネルギー付与の相関を出力するタリー</a:t>
                      </a:r>
                    </a:p>
                  </a:txBody>
                  <a:tcPr marL="91457" marR="91457"/>
                </a:tc>
                <a:extLst>
                  <a:ext uri="{0D108BD9-81ED-4DB2-BD59-A6C34878D82A}">
                    <a16:rowId xmlns:a16="http://schemas.microsoft.com/office/drawing/2014/main" val="10007"/>
                  </a:ext>
                </a:extLst>
              </a:tr>
              <a:tr h="289516">
                <a:tc>
                  <a:txBody>
                    <a:bodyPr/>
                    <a:lstStyle/>
                    <a:p>
                      <a:r>
                        <a:rPr kumimoji="1" lang="en-US" altLang="ja-JP" sz="1400" dirty="0"/>
                        <a:t>[T-Yield]</a:t>
                      </a:r>
                      <a:endParaRPr kumimoji="1" lang="ja-JP" altLang="en-US" sz="1400" dirty="0"/>
                    </a:p>
                  </a:txBody>
                  <a:tcPr marL="91457" marR="91457"/>
                </a:tc>
                <a:tc>
                  <a:txBody>
                    <a:bodyPr/>
                    <a:lstStyle/>
                    <a:p>
                      <a:r>
                        <a:rPr kumimoji="1" lang="ja-JP" altLang="en-US" sz="1400" dirty="0"/>
                        <a:t>残留核の生成量を導出するタリー</a:t>
                      </a:r>
                    </a:p>
                  </a:txBody>
                  <a:tcPr marL="91457" marR="91457"/>
                </a:tc>
                <a:extLst>
                  <a:ext uri="{0D108BD9-81ED-4DB2-BD59-A6C34878D82A}">
                    <a16:rowId xmlns:a16="http://schemas.microsoft.com/office/drawing/2014/main" val="10008"/>
                  </a:ext>
                </a:extLst>
              </a:tr>
              <a:tr h="289516">
                <a:tc>
                  <a:txBody>
                    <a:bodyPr/>
                    <a:lstStyle/>
                    <a:p>
                      <a:r>
                        <a:rPr kumimoji="1" lang="en-US" altLang="ja-JP" sz="1400" dirty="0"/>
                        <a:t>[T-Product]</a:t>
                      </a:r>
                      <a:endParaRPr kumimoji="1" lang="ja-JP" altLang="en-US" sz="1400" dirty="0"/>
                    </a:p>
                  </a:txBody>
                  <a:tcPr marL="91457" marR="91457"/>
                </a:tc>
                <a:tc>
                  <a:txBody>
                    <a:bodyPr/>
                    <a:lstStyle/>
                    <a:p>
                      <a:r>
                        <a:rPr kumimoji="1" lang="ja-JP" altLang="en-US" sz="1400" dirty="0"/>
                        <a:t>線源や核反応による生成粒子を導出するタリー</a:t>
                      </a:r>
                    </a:p>
                  </a:txBody>
                  <a:tcPr marL="91457" marR="91457"/>
                </a:tc>
                <a:extLst>
                  <a:ext uri="{0D108BD9-81ED-4DB2-BD59-A6C34878D82A}">
                    <a16:rowId xmlns:a16="http://schemas.microsoft.com/office/drawing/2014/main" val="10009"/>
                  </a:ext>
                </a:extLst>
              </a:tr>
              <a:tr h="289516">
                <a:tc>
                  <a:txBody>
                    <a:bodyPr/>
                    <a:lstStyle/>
                    <a:p>
                      <a:r>
                        <a:rPr kumimoji="1" lang="en-US" altLang="ja-JP" sz="1400" dirty="0"/>
                        <a:t>[T-DPA]</a:t>
                      </a:r>
                      <a:endParaRPr kumimoji="1" lang="ja-JP" altLang="en-US" sz="1400" dirty="0"/>
                    </a:p>
                  </a:txBody>
                  <a:tcPr marL="91457" marR="914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原子あたりのはじき出し数</a:t>
                      </a:r>
                      <a:r>
                        <a:rPr kumimoji="1" lang="en-US" altLang="ja-JP" sz="1400" dirty="0"/>
                        <a:t>(DPA)</a:t>
                      </a:r>
                      <a:r>
                        <a:rPr kumimoji="1" lang="ja-JP" altLang="en-US" sz="1400" dirty="0"/>
                        <a:t>を導出するタリー</a:t>
                      </a:r>
                    </a:p>
                  </a:txBody>
                  <a:tcPr marL="91457" marR="91457"/>
                </a:tc>
                <a:extLst>
                  <a:ext uri="{0D108BD9-81ED-4DB2-BD59-A6C34878D82A}">
                    <a16:rowId xmlns:a16="http://schemas.microsoft.com/office/drawing/2014/main" val="10010"/>
                  </a:ext>
                </a:extLst>
              </a:tr>
              <a:tr h="289516">
                <a:tc>
                  <a:txBody>
                    <a:bodyPr/>
                    <a:lstStyle/>
                    <a:p>
                      <a:r>
                        <a:rPr kumimoji="1" lang="en-US" altLang="ja-JP" sz="1400" dirty="0"/>
                        <a:t>[T-LET]</a:t>
                      </a:r>
                      <a:endParaRPr kumimoji="1" lang="ja-JP" altLang="en-US" sz="1400" dirty="0"/>
                    </a:p>
                  </a:txBody>
                  <a:tcPr marL="91457" marR="91457"/>
                </a:tc>
                <a:tc>
                  <a:txBody>
                    <a:bodyPr/>
                    <a:lstStyle/>
                    <a:p>
                      <a:r>
                        <a:rPr kumimoji="1" lang="en-US" altLang="ja-JP" sz="1400" dirty="0"/>
                        <a:t>LET</a:t>
                      </a:r>
                      <a:r>
                        <a:rPr kumimoji="1" lang="ja-JP" altLang="en-US" sz="1400" dirty="0"/>
                        <a:t>の関数として飛跡長や線量を導出するタリー</a:t>
                      </a:r>
                    </a:p>
                  </a:txBody>
                  <a:tcPr marL="91457" marR="91457"/>
                </a:tc>
                <a:extLst>
                  <a:ext uri="{0D108BD9-81ED-4DB2-BD59-A6C34878D82A}">
                    <a16:rowId xmlns:a16="http://schemas.microsoft.com/office/drawing/2014/main" val="10011"/>
                  </a:ext>
                </a:extLst>
              </a:tr>
              <a:tr h="289516">
                <a:tc>
                  <a:txBody>
                    <a:bodyPr/>
                    <a:lstStyle/>
                    <a:p>
                      <a:r>
                        <a:rPr kumimoji="1" lang="en-US" altLang="ja-JP" sz="1400" dirty="0"/>
                        <a:t>[T-SED]</a:t>
                      </a:r>
                      <a:endParaRPr kumimoji="1" lang="ja-JP" altLang="en-US" sz="1400" dirty="0"/>
                    </a:p>
                  </a:txBody>
                  <a:tcPr marL="91457" marR="91457"/>
                </a:tc>
                <a:tc>
                  <a:txBody>
                    <a:bodyPr/>
                    <a:lstStyle/>
                    <a:p>
                      <a:r>
                        <a:rPr kumimoji="1" lang="ja-JP" altLang="en-US" sz="1400" dirty="0"/>
                        <a:t>微小領域におけるエネルギー付与分布を導出するタリー</a:t>
                      </a:r>
                    </a:p>
                  </a:txBody>
                  <a:tcPr marL="91457" marR="91457"/>
                </a:tc>
                <a:extLst>
                  <a:ext uri="{0D108BD9-81ED-4DB2-BD59-A6C34878D82A}">
                    <a16:rowId xmlns:a16="http://schemas.microsoft.com/office/drawing/2014/main" val="10012"/>
                  </a:ext>
                </a:extLst>
              </a:tr>
              <a:tr h="289516">
                <a:tc>
                  <a:txBody>
                    <a:bodyPr/>
                    <a:lstStyle/>
                    <a:p>
                      <a:r>
                        <a:rPr kumimoji="1" lang="en-US" altLang="ja-JP" sz="1400" dirty="0"/>
                        <a:t>[T-Interact]</a:t>
                      </a:r>
                      <a:endParaRPr kumimoji="1" lang="ja-JP" altLang="en-US" sz="1400" dirty="0"/>
                    </a:p>
                  </a:txBody>
                  <a:tcPr marL="91457" marR="91457"/>
                </a:tc>
                <a:tc>
                  <a:txBody>
                    <a:bodyPr/>
                    <a:lstStyle/>
                    <a:p>
                      <a:r>
                        <a:rPr kumimoji="1" lang="ja-JP" altLang="en-US" sz="1400" dirty="0"/>
                        <a:t>反応数を導出するタリー</a:t>
                      </a:r>
                    </a:p>
                  </a:txBody>
                  <a:tcPr marL="91457" marR="91457"/>
                </a:tc>
                <a:extLst>
                  <a:ext uri="{0D108BD9-81ED-4DB2-BD59-A6C34878D82A}">
                    <a16:rowId xmlns:a16="http://schemas.microsoft.com/office/drawing/2014/main" val="946435772"/>
                  </a:ext>
                </a:extLst>
              </a:tr>
              <a:tr h="289516">
                <a:tc>
                  <a:txBody>
                    <a:bodyPr/>
                    <a:lstStyle/>
                    <a:p>
                      <a:r>
                        <a:rPr kumimoji="1" lang="en-US" altLang="ja-JP" sz="1400" dirty="0"/>
                        <a:t>[T-DCHAIN]</a:t>
                      </a:r>
                      <a:endParaRPr kumimoji="1" lang="ja-JP" altLang="en-US" sz="1400" dirty="0"/>
                    </a:p>
                  </a:txBody>
                  <a:tcPr marL="91457" marR="91457"/>
                </a:tc>
                <a:tc>
                  <a:txBody>
                    <a:bodyPr/>
                    <a:lstStyle/>
                    <a:p>
                      <a:r>
                        <a:rPr kumimoji="1" lang="en-US" altLang="ja-JP" sz="1400" dirty="0"/>
                        <a:t>DCHAIN</a:t>
                      </a:r>
                      <a:r>
                        <a:rPr kumimoji="1" lang="ja-JP" altLang="en-US" sz="1400" dirty="0"/>
                        <a:t>用入力ファイルを作成するタリー</a:t>
                      </a:r>
                    </a:p>
                  </a:txBody>
                  <a:tcPr marL="91457" marR="91457"/>
                </a:tc>
                <a:extLst>
                  <a:ext uri="{0D108BD9-81ED-4DB2-BD59-A6C34878D82A}">
                    <a16:rowId xmlns:a16="http://schemas.microsoft.com/office/drawing/2014/main" val="10014"/>
                  </a:ext>
                </a:extLst>
              </a:tr>
              <a:tr h="289516">
                <a:tc>
                  <a:txBody>
                    <a:bodyPr/>
                    <a:lstStyle/>
                    <a:p>
                      <a:r>
                        <a:rPr kumimoji="1" lang="en-US" altLang="ja-JP" sz="1400" dirty="0"/>
                        <a:t>[T-Time]</a:t>
                      </a:r>
                      <a:endParaRPr kumimoji="1" lang="ja-JP" altLang="en-US" sz="1400" dirty="0"/>
                    </a:p>
                  </a:txBody>
                  <a:tcPr marL="91457" marR="91457"/>
                </a:tc>
                <a:tc>
                  <a:txBody>
                    <a:bodyPr/>
                    <a:lstStyle/>
                    <a:p>
                      <a:r>
                        <a:rPr kumimoji="1" lang="en-US" altLang="ja-JP" sz="1400" dirty="0"/>
                        <a:t>Energy cut off</a:t>
                      </a:r>
                      <a:r>
                        <a:rPr kumimoji="1" lang="ja-JP" altLang="en-US" sz="1400" dirty="0"/>
                        <a:t>と</a:t>
                      </a:r>
                      <a:r>
                        <a:rPr kumimoji="1" lang="en-US" altLang="ja-JP" sz="1400" dirty="0"/>
                        <a:t>escape</a:t>
                      </a:r>
                      <a:r>
                        <a:rPr kumimoji="1" lang="ja-JP" altLang="en-US" sz="1400" dirty="0"/>
                        <a:t>粒子の個数を導出するタリー</a:t>
                      </a:r>
                    </a:p>
                  </a:txBody>
                  <a:tcPr marL="91457" marR="91457"/>
                </a:tc>
                <a:extLst>
                  <a:ext uri="{0D108BD9-81ED-4DB2-BD59-A6C34878D82A}">
                    <a16:rowId xmlns:a16="http://schemas.microsoft.com/office/drawing/2014/main" val="10013"/>
                  </a:ext>
                </a:extLst>
              </a:tr>
              <a:tr h="289516">
                <a:tc>
                  <a:txBody>
                    <a:bodyPr/>
                    <a:lstStyle/>
                    <a:p>
                      <a:r>
                        <a:rPr kumimoji="1" lang="en-US" altLang="ja-JP" sz="1400" dirty="0"/>
                        <a:t>[T-</a:t>
                      </a:r>
                      <a:r>
                        <a:rPr kumimoji="1" lang="en-US" altLang="ja-JP" sz="1400" dirty="0" err="1"/>
                        <a:t>Adjoint</a:t>
                      </a:r>
                      <a:r>
                        <a:rPr kumimoji="1" lang="en-US" altLang="ja-JP" sz="1400" dirty="0"/>
                        <a:t>]</a:t>
                      </a:r>
                      <a:endParaRPr kumimoji="1" lang="ja-JP" altLang="en-US" sz="1400" dirty="0"/>
                    </a:p>
                  </a:txBody>
                  <a:tcPr marL="91457" marR="91457"/>
                </a:tc>
                <a:tc>
                  <a:txBody>
                    <a:bodyPr/>
                    <a:lstStyle/>
                    <a:p>
                      <a:r>
                        <a:rPr kumimoji="1" lang="ja-JP" altLang="en-US" sz="1400" dirty="0"/>
                        <a:t>光子輸送の</a:t>
                      </a:r>
                      <a:r>
                        <a:rPr kumimoji="1" lang="en-US" altLang="ja-JP" sz="1400" dirty="0" err="1"/>
                        <a:t>adjoint</a:t>
                      </a:r>
                      <a:r>
                        <a:rPr kumimoji="1" lang="en-US" altLang="ja-JP" sz="1400" dirty="0"/>
                        <a:t> mode</a:t>
                      </a:r>
                      <a:r>
                        <a:rPr kumimoji="1" lang="ja-JP" altLang="en-US" sz="1400" dirty="0"/>
                        <a:t>計算で結果を出力するタリー</a:t>
                      </a:r>
                    </a:p>
                  </a:txBody>
                  <a:tcPr marL="91457" marR="91457"/>
                </a:tc>
                <a:extLst>
                  <a:ext uri="{0D108BD9-81ED-4DB2-BD59-A6C34878D82A}">
                    <a16:rowId xmlns:a16="http://schemas.microsoft.com/office/drawing/2014/main" val="10016"/>
                  </a:ext>
                </a:extLst>
              </a:tr>
              <a:tr h="289516">
                <a:tc>
                  <a:txBody>
                    <a:bodyPr/>
                    <a:lstStyle/>
                    <a:p>
                      <a:r>
                        <a:rPr kumimoji="1" lang="en-US" altLang="ja-JP" sz="1400" dirty="0"/>
                        <a:t>[T-Volume]</a:t>
                      </a:r>
                      <a:endParaRPr kumimoji="1" lang="ja-JP" altLang="en-US" sz="1400" dirty="0"/>
                    </a:p>
                  </a:txBody>
                  <a:tcPr marL="91457" marR="91457"/>
                </a:tc>
                <a:tc>
                  <a:txBody>
                    <a:bodyPr/>
                    <a:lstStyle/>
                    <a:p>
                      <a:r>
                        <a:rPr kumimoji="1" lang="ja-JP" altLang="en-US" sz="1400" dirty="0"/>
                        <a:t>セルの体積を自動で計算するタリー</a:t>
                      </a:r>
                    </a:p>
                  </a:txBody>
                  <a:tcPr marL="91457" marR="91457"/>
                </a:tc>
                <a:extLst>
                  <a:ext uri="{0D108BD9-81ED-4DB2-BD59-A6C34878D82A}">
                    <a16:rowId xmlns:a16="http://schemas.microsoft.com/office/drawing/2014/main" val="10017"/>
                  </a:ext>
                </a:extLst>
              </a:tr>
              <a:tr h="289516">
                <a:tc>
                  <a:txBody>
                    <a:bodyPr/>
                    <a:lstStyle/>
                    <a:p>
                      <a:r>
                        <a:rPr kumimoji="1" lang="en-US" altLang="ja-JP" sz="1400" dirty="0"/>
                        <a:t>[T-WWG]</a:t>
                      </a:r>
                      <a:endParaRPr kumimoji="1" lang="ja-JP" altLang="en-US" sz="1400" dirty="0"/>
                    </a:p>
                  </a:txBody>
                  <a:tcPr marL="91457" marR="91457"/>
                </a:tc>
                <a:tc>
                  <a:txBody>
                    <a:bodyPr/>
                    <a:lstStyle/>
                    <a:p>
                      <a:r>
                        <a:rPr kumimoji="1" lang="en-US" altLang="ja-JP" sz="1400" dirty="0"/>
                        <a:t>[Weight Window]</a:t>
                      </a:r>
                      <a:r>
                        <a:rPr kumimoji="1" lang="ja-JP" altLang="en-US" sz="1400" dirty="0"/>
                        <a:t>セクションのパラメーターを出力するタリー</a:t>
                      </a:r>
                    </a:p>
                  </a:txBody>
                  <a:tcPr marL="91457" marR="91457"/>
                </a:tc>
                <a:extLst>
                  <a:ext uri="{0D108BD9-81ED-4DB2-BD59-A6C34878D82A}">
                    <a16:rowId xmlns:a16="http://schemas.microsoft.com/office/drawing/2014/main" val="10018"/>
                  </a:ext>
                </a:extLst>
              </a:tr>
              <a:tr h="289516">
                <a:tc>
                  <a:txBody>
                    <a:bodyPr/>
                    <a:lstStyle/>
                    <a:p>
                      <a:r>
                        <a:rPr kumimoji="1" lang="en-US" altLang="ja-JP" sz="1400" dirty="0"/>
                        <a:t>[T-WWBG]</a:t>
                      </a:r>
                      <a:endParaRPr kumimoji="1" lang="ja-JP" altLang="en-US" sz="1400" dirty="0"/>
                    </a:p>
                  </a:txBody>
                  <a:tcPr marL="91457" marR="91457"/>
                </a:tc>
                <a:tc>
                  <a:txBody>
                    <a:bodyPr/>
                    <a:lstStyle/>
                    <a:p>
                      <a:r>
                        <a:rPr kumimoji="1" lang="en-US" altLang="ja-JP" sz="1400" dirty="0"/>
                        <a:t>[WW Bias]</a:t>
                      </a:r>
                      <a:r>
                        <a:rPr kumimoji="1" lang="ja-JP" altLang="en-US" sz="1400" dirty="0"/>
                        <a:t>セクションのパラメータを出力するタリー</a:t>
                      </a:r>
                    </a:p>
                  </a:txBody>
                  <a:tcPr marL="91457" marR="91457"/>
                </a:tc>
                <a:extLst>
                  <a:ext uri="{0D108BD9-81ED-4DB2-BD59-A6C34878D82A}">
                    <a16:rowId xmlns:a16="http://schemas.microsoft.com/office/drawing/2014/main" val="10019"/>
                  </a:ext>
                </a:extLst>
              </a:tr>
              <a:tr h="289516">
                <a:tc>
                  <a:txBody>
                    <a:bodyPr/>
                    <a:lstStyle/>
                    <a:p>
                      <a:r>
                        <a:rPr kumimoji="1" lang="en-US" altLang="ja-JP" sz="1400" dirty="0"/>
                        <a:t>[T-</a:t>
                      </a:r>
                      <a:r>
                        <a:rPr kumimoji="1" lang="en-US" altLang="ja-JP" sz="1400" dirty="0" err="1"/>
                        <a:t>Userdefined</a:t>
                      </a:r>
                      <a:r>
                        <a:rPr kumimoji="1" lang="en-US" altLang="ja-JP" sz="1400" dirty="0"/>
                        <a:t>]</a:t>
                      </a:r>
                      <a:endParaRPr kumimoji="1" lang="ja-JP" altLang="en-US" sz="1400" dirty="0"/>
                    </a:p>
                  </a:txBody>
                  <a:tcPr marL="91457" marR="91457"/>
                </a:tc>
                <a:tc>
                  <a:txBody>
                    <a:bodyPr/>
                    <a:lstStyle/>
                    <a:p>
                      <a:r>
                        <a:rPr kumimoji="1" lang="ja-JP" altLang="en-US" sz="1400" dirty="0"/>
                        <a:t>ユーザー定義による任意の物理量を導出するタリー</a:t>
                      </a:r>
                    </a:p>
                  </a:txBody>
                  <a:tcPr marL="91457" marR="91457"/>
                </a:tc>
                <a:extLst>
                  <a:ext uri="{0D108BD9-81ED-4DB2-BD59-A6C34878D82A}">
                    <a16:rowId xmlns:a16="http://schemas.microsoft.com/office/drawing/2014/main" val="10020"/>
                  </a:ext>
                </a:extLst>
              </a:tr>
            </a:tbl>
          </a:graphicData>
        </a:graphic>
      </p:graphicFrame>
      <p:sp>
        <p:nvSpPr>
          <p:cNvPr id="1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sp>
        <p:nvSpPr>
          <p:cNvPr id="2" name="左中かっこ 1">
            <a:extLst>
              <a:ext uri="{FF2B5EF4-FFF2-40B4-BE49-F238E27FC236}">
                <a16:creationId xmlns:a16="http://schemas.microsoft.com/office/drawing/2014/main" id="{A3244932-5A36-40E3-ADFE-E19A56A6ED53}"/>
              </a:ext>
            </a:extLst>
          </p:cNvPr>
          <p:cNvSpPr/>
          <p:nvPr/>
        </p:nvSpPr>
        <p:spPr>
          <a:xfrm>
            <a:off x="1295052" y="750912"/>
            <a:ext cx="216024" cy="3672000"/>
          </a:xfrm>
          <a:prstGeom prst="leftBrace">
            <a:avLst>
              <a:gd name="adj1" fmla="val 3299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D807F22-9983-4477-B3A4-7A5D8D7FAB9F}"/>
              </a:ext>
            </a:extLst>
          </p:cNvPr>
          <p:cNvSpPr txBox="1"/>
          <p:nvPr/>
        </p:nvSpPr>
        <p:spPr>
          <a:xfrm>
            <a:off x="108705" y="2213512"/>
            <a:ext cx="1362868" cy="646331"/>
          </a:xfrm>
          <a:prstGeom prst="rect">
            <a:avLst/>
          </a:prstGeom>
          <a:noFill/>
        </p:spPr>
        <p:txBody>
          <a:bodyPr wrap="square" rtlCol="0">
            <a:spAutoFit/>
          </a:bodyPr>
          <a:lstStyle/>
          <a:p>
            <a:r>
              <a:rPr kumimoji="1" lang="ja-JP" altLang="en-US" dirty="0"/>
              <a:t>次ページ</a:t>
            </a:r>
            <a:endParaRPr kumimoji="1" lang="en-US" altLang="ja-JP" dirty="0"/>
          </a:p>
          <a:p>
            <a:r>
              <a:rPr kumimoji="1" lang="ja-JP" altLang="en-US" dirty="0"/>
              <a:t>以降で紹介</a:t>
            </a:r>
          </a:p>
        </p:txBody>
      </p:sp>
    </p:spTree>
    <p:extLst>
      <p:ext uri="{BB962C8B-B14F-4D97-AF65-F5344CB8AC3E}">
        <p14:creationId xmlns:p14="http://schemas.microsoft.com/office/powerpoint/2010/main" val="389898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612000" y="1268413"/>
            <a:ext cx="7920000" cy="129698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buFontTx/>
              <a:buNone/>
            </a:pPr>
            <a:r>
              <a:rPr lang="ja-JP" altLang="en-US" sz="2400" dirty="0">
                <a:solidFill>
                  <a:schemeClr val="accent2"/>
                </a:solidFill>
                <a:latin typeface="+mn-lt"/>
              </a:rPr>
              <a:t>物理量として意味のある測定結果</a:t>
            </a:r>
            <a:r>
              <a:rPr lang="ja-JP" altLang="en-US" sz="2400" dirty="0">
                <a:latin typeface="+mn-lt"/>
              </a:rPr>
              <a:t>を得るためには、</a:t>
            </a:r>
            <a:r>
              <a:rPr lang="ja-JP" altLang="en-US" sz="2400" dirty="0">
                <a:solidFill>
                  <a:srgbClr val="FF0000"/>
                </a:solidFill>
                <a:latin typeface="+mn-lt"/>
              </a:rPr>
              <a:t>適切な条件</a:t>
            </a:r>
            <a:r>
              <a:rPr lang="ja-JP" altLang="en-US" sz="2400" dirty="0">
                <a:latin typeface="+mn-lt"/>
              </a:rPr>
              <a:t>（検出器の位置、検出粒子の種類やエネルギーなど）を設定する必要がある。</a:t>
            </a:r>
            <a:endParaRPr lang="en-US" altLang="ja-JP" sz="1800" dirty="0">
              <a:latin typeface="+mn-lt"/>
            </a:endParaRPr>
          </a:p>
        </p:txBody>
      </p:sp>
      <p:sp>
        <p:nvSpPr>
          <p:cNvPr id="45059" name="Rectangle 2"/>
          <p:cNvSpPr>
            <a:spLocks noGrp="1" noChangeArrowheads="1"/>
          </p:cNvSpPr>
          <p:nvPr>
            <p:ph type="title"/>
          </p:nvPr>
        </p:nvSpPr>
        <p:spPr>
          <a:xfrm>
            <a:off x="228600" y="228600"/>
            <a:ext cx="8686800" cy="1143000"/>
          </a:xfrm>
        </p:spPr>
        <p:txBody>
          <a:bodyPr/>
          <a:lstStyle/>
          <a:p>
            <a:pPr eaLnBrk="1" hangingPunct="1"/>
            <a:r>
              <a:rPr lang="en-US" altLang="ja-JP" sz="4800" dirty="0">
                <a:latin typeface="Century Gothic" panose="020B0502020202020204" pitchFamily="34" charset="0"/>
              </a:rPr>
              <a:t>Tally</a:t>
            </a:r>
            <a:r>
              <a:rPr lang="ja-JP" altLang="en-US" sz="4800" dirty="0">
                <a:latin typeface="Century Gothic" panose="020B0502020202020204" pitchFamily="34" charset="0"/>
              </a:rPr>
              <a:t>とは何か</a:t>
            </a:r>
          </a:p>
        </p:txBody>
      </p:sp>
      <p:sp>
        <p:nvSpPr>
          <p:cNvPr id="45062"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What is tally?</a:t>
            </a:r>
          </a:p>
        </p:txBody>
      </p:sp>
      <p:sp>
        <p:nvSpPr>
          <p:cNvPr id="45065" name="AutoShape 2"/>
          <p:cNvSpPr>
            <a:spLocks noChangeArrowheads="1"/>
          </p:cNvSpPr>
          <p:nvPr/>
        </p:nvSpPr>
        <p:spPr bwMode="auto">
          <a:xfrm>
            <a:off x="612000" y="2708920"/>
            <a:ext cx="7920000" cy="3455988"/>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buFontTx/>
              <a:buNone/>
              <a:defRPr/>
            </a:pPr>
            <a:r>
              <a:rPr lang="ja-JP" altLang="en-US" sz="2400" dirty="0">
                <a:solidFill>
                  <a:srgbClr val="000000"/>
                </a:solidFill>
                <a:latin typeface="+mn-lt"/>
              </a:rPr>
              <a:t>しかし、個人で用途に応じた条件を設定するのは大変！！</a:t>
            </a:r>
            <a:endParaRPr lang="en-US" altLang="ja-JP" sz="2400" dirty="0">
              <a:solidFill>
                <a:srgbClr val="000000"/>
              </a:solidFill>
              <a:latin typeface="+mn-lt"/>
            </a:endParaRPr>
          </a:p>
          <a:p>
            <a:pPr marL="0" indent="0" eaLnBrk="1" hangingPunct="1">
              <a:buFontTx/>
              <a:buNone/>
              <a:defRPr/>
            </a:pPr>
            <a:r>
              <a:rPr lang="en-US" altLang="ja-JP" sz="2400" dirty="0">
                <a:solidFill>
                  <a:srgbClr val="000000"/>
                </a:solidFill>
                <a:latin typeface="+mn-lt"/>
              </a:rPr>
              <a:t>…</a:t>
            </a:r>
            <a:r>
              <a:rPr lang="ja-JP" altLang="en-US" sz="2400" dirty="0">
                <a:solidFill>
                  <a:srgbClr val="000000"/>
                </a:solidFill>
                <a:latin typeface="+mn-lt"/>
              </a:rPr>
              <a:t>なので、欲しい物理量に対応した</a:t>
            </a:r>
            <a:r>
              <a:rPr lang="en-US" altLang="ja-JP" sz="2400" dirty="0">
                <a:solidFill>
                  <a:srgbClr val="000000"/>
                </a:solidFill>
                <a:latin typeface="+mn-lt"/>
              </a:rPr>
              <a:t>Tally</a:t>
            </a:r>
            <a:r>
              <a:rPr lang="ja-JP" altLang="en-US" sz="2400" dirty="0">
                <a:solidFill>
                  <a:srgbClr val="000000"/>
                </a:solidFill>
                <a:latin typeface="+mn-lt"/>
              </a:rPr>
              <a:t>を用いる。</a:t>
            </a:r>
            <a:endParaRPr lang="en-US" altLang="ja-JP" sz="2400" dirty="0">
              <a:solidFill>
                <a:srgbClr val="000000"/>
              </a:solidFill>
              <a:latin typeface="+mn-lt"/>
            </a:endParaRPr>
          </a:p>
          <a:p>
            <a:pPr eaLnBrk="1" hangingPunct="1">
              <a:buFont typeface="Wingdings" pitchFamily="2" charset="2"/>
              <a:buChar char="n"/>
              <a:defRPr/>
            </a:pPr>
            <a:r>
              <a:rPr lang="ja-JP" altLang="en-US" sz="2400" dirty="0">
                <a:solidFill>
                  <a:srgbClr val="000000"/>
                </a:solidFill>
                <a:latin typeface="+mn-lt"/>
              </a:rPr>
              <a:t> ジオメトリの確認</a:t>
            </a:r>
            <a:endParaRPr lang="en-US" altLang="ja-JP" sz="2400" dirty="0">
              <a:solidFill>
                <a:srgbClr val="000000"/>
              </a:solidFill>
              <a:latin typeface="+mn-lt"/>
            </a:endParaRPr>
          </a:p>
          <a:p>
            <a:pPr lvl="1" eaLnBrk="1" hangingPunct="1">
              <a:defRPr/>
            </a:pPr>
            <a:r>
              <a:rPr lang="ja-JP" altLang="en-US" sz="2000" dirty="0">
                <a:solidFill>
                  <a:srgbClr val="000000"/>
                </a:solidFill>
                <a:latin typeface="+mn-lt"/>
              </a:rPr>
              <a:t>作成した体系を見たい</a:t>
            </a:r>
            <a:r>
              <a:rPr lang="en-US" altLang="ja-JP" sz="2000" dirty="0">
                <a:solidFill>
                  <a:srgbClr val="000000"/>
                </a:solidFill>
                <a:latin typeface="+mn-lt"/>
              </a:rPr>
              <a:t>	</a:t>
            </a:r>
            <a:r>
              <a:rPr lang="ja-JP" altLang="en-US" sz="2000" dirty="0">
                <a:solidFill>
                  <a:srgbClr val="000000"/>
                </a:solidFill>
                <a:latin typeface="+mn-lt"/>
              </a:rPr>
              <a:t>→　　</a:t>
            </a:r>
            <a:r>
              <a:rPr lang="en-US" altLang="ja-JP" sz="2000" dirty="0" err="1">
                <a:solidFill>
                  <a:srgbClr val="000000"/>
                </a:solidFill>
                <a:latin typeface="+mn-lt"/>
              </a:rPr>
              <a:t>gshow</a:t>
            </a:r>
            <a:r>
              <a:rPr lang="ja-JP" altLang="en-US" sz="2000" dirty="0">
                <a:solidFill>
                  <a:srgbClr val="000000"/>
                </a:solidFill>
                <a:latin typeface="+mn-lt"/>
              </a:rPr>
              <a:t>オプション</a:t>
            </a:r>
            <a:r>
              <a:rPr lang="en-US" altLang="ja-JP" sz="2000" dirty="0">
                <a:solidFill>
                  <a:srgbClr val="000000"/>
                </a:solidFill>
                <a:latin typeface="+mn-lt"/>
              </a:rPr>
              <a:t>, [T-3Dshow]</a:t>
            </a:r>
          </a:p>
          <a:p>
            <a:pPr eaLnBrk="1" hangingPunct="1">
              <a:buFont typeface="Wingdings" pitchFamily="2" charset="2"/>
              <a:buChar char="n"/>
              <a:defRPr/>
            </a:pPr>
            <a:r>
              <a:rPr lang="ja-JP" altLang="en-US" sz="2400" dirty="0">
                <a:solidFill>
                  <a:srgbClr val="000000"/>
                </a:solidFill>
                <a:latin typeface="+mn-lt"/>
              </a:rPr>
              <a:t> 物理量の導出</a:t>
            </a:r>
            <a:endParaRPr lang="en-US" altLang="ja-JP" sz="2400" dirty="0">
              <a:solidFill>
                <a:srgbClr val="000000"/>
              </a:solidFill>
              <a:latin typeface="+mn-lt"/>
            </a:endParaRPr>
          </a:p>
          <a:p>
            <a:pPr lvl="1" eaLnBrk="1" hangingPunct="1">
              <a:defRPr/>
            </a:pPr>
            <a:r>
              <a:rPr lang="ja-JP" altLang="en-US" sz="2000" dirty="0">
                <a:solidFill>
                  <a:srgbClr val="000000"/>
                </a:solidFill>
                <a:latin typeface="+mn-lt"/>
              </a:rPr>
              <a:t>粒子束（フルエンス）</a:t>
            </a:r>
            <a:r>
              <a:rPr lang="en-US" altLang="ja-JP" sz="2000" dirty="0">
                <a:solidFill>
                  <a:srgbClr val="000000"/>
                </a:solidFill>
                <a:latin typeface="+mn-lt"/>
              </a:rPr>
              <a:t>	</a:t>
            </a:r>
            <a:r>
              <a:rPr lang="ja-JP" altLang="en-US" sz="2000" dirty="0">
                <a:solidFill>
                  <a:srgbClr val="000000"/>
                </a:solidFill>
                <a:latin typeface="+mn-lt"/>
              </a:rPr>
              <a:t>→　　</a:t>
            </a:r>
            <a:r>
              <a:rPr lang="en-US" altLang="ja-JP" sz="2000" dirty="0">
                <a:solidFill>
                  <a:srgbClr val="000000"/>
                </a:solidFill>
                <a:latin typeface="+mn-lt"/>
              </a:rPr>
              <a:t>[T-Track], [T-Cross]</a:t>
            </a:r>
          </a:p>
          <a:p>
            <a:pPr lvl="1" eaLnBrk="1" hangingPunct="1">
              <a:defRPr/>
            </a:pPr>
            <a:r>
              <a:rPr lang="ja-JP" altLang="en-US" sz="2000" dirty="0">
                <a:solidFill>
                  <a:srgbClr val="000000"/>
                </a:solidFill>
                <a:latin typeface="+mn-lt"/>
              </a:rPr>
              <a:t>付与エネルギー（発熱）</a:t>
            </a:r>
            <a:r>
              <a:rPr lang="en-US" altLang="ja-JP" sz="2000" dirty="0">
                <a:solidFill>
                  <a:srgbClr val="000000"/>
                </a:solidFill>
                <a:latin typeface="+mn-lt"/>
              </a:rPr>
              <a:t>	</a:t>
            </a:r>
            <a:r>
              <a:rPr lang="ja-JP" altLang="en-US" sz="2000" dirty="0">
                <a:solidFill>
                  <a:srgbClr val="000000"/>
                </a:solidFill>
                <a:latin typeface="+mn-lt"/>
              </a:rPr>
              <a:t>→　　</a:t>
            </a:r>
            <a:r>
              <a:rPr lang="en-US" altLang="ja-JP" sz="2000" dirty="0">
                <a:solidFill>
                  <a:srgbClr val="000000"/>
                </a:solidFill>
                <a:latin typeface="+mn-lt"/>
              </a:rPr>
              <a:t>[T-Deposit], [T-Deposit2]</a:t>
            </a:r>
          </a:p>
          <a:p>
            <a:pPr lvl="1" eaLnBrk="1" hangingPunct="1">
              <a:defRPr/>
            </a:pPr>
            <a:r>
              <a:rPr lang="ja-JP" altLang="en-US" sz="2000" dirty="0">
                <a:solidFill>
                  <a:srgbClr val="000000"/>
                </a:solidFill>
                <a:latin typeface="+mn-lt"/>
              </a:rPr>
              <a:t>核反応による生成粒子</a:t>
            </a:r>
            <a:r>
              <a:rPr lang="en-US" altLang="ja-JP" sz="2000" dirty="0">
                <a:solidFill>
                  <a:srgbClr val="000000"/>
                </a:solidFill>
                <a:latin typeface="+mn-lt"/>
              </a:rPr>
              <a:t>	</a:t>
            </a:r>
            <a:r>
              <a:rPr lang="ja-JP" altLang="en-US" sz="2000" dirty="0">
                <a:solidFill>
                  <a:srgbClr val="000000"/>
                </a:solidFill>
                <a:latin typeface="+mn-lt"/>
              </a:rPr>
              <a:t>→　　</a:t>
            </a:r>
            <a:r>
              <a:rPr lang="en-US" altLang="ja-JP" sz="2000" dirty="0">
                <a:solidFill>
                  <a:srgbClr val="000000"/>
                </a:solidFill>
                <a:latin typeface="+mn-lt"/>
              </a:rPr>
              <a:t>[T-Yield], [T-Product]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pic>
        <p:nvPicPr>
          <p:cNvPr id="98311" name="Picture 2"/>
          <p:cNvPicPr>
            <a:picLocks noChangeAspect="1" noChangeArrowheads="1"/>
          </p:cNvPicPr>
          <p:nvPr/>
        </p:nvPicPr>
        <p:blipFill>
          <a:blip r:embed="rId3">
            <a:extLst>
              <a:ext uri="{28A0092B-C50C-407E-A947-70E740481C1C}">
                <a14:useLocalDpi xmlns:a14="http://schemas.microsoft.com/office/drawing/2010/main" val="0"/>
              </a:ext>
            </a:extLst>
          </a:blip>
          <a:srcRect t="78287" r="71663" b="2"/>
          <a:stretch>
            <a:fillRect/>
          </a:stretch>
        </p:blipFill>
        <p:spPr bwMode="auto">
          <a:xfrm>
            <a:off x="3261469" y="2905918"/>
            <a:ext cx="2606675" cy="28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0" y="0"/>
            <a:ext cx="9144000" cy="830997"/>
          </a:xfrm>
          <a:prstGeom prst="rect">
            <a:avLst/>
          </a:prstGeom>
          <a:noFill/>
        </p:spPr>
        <p:txBody>
          <a:bodyPr wrap="square" rtlCol="0">
            <a:spAutoFit/>
          </a:bodyPr>
          <a:lstStyle/>
          <a:p>
            <a:pPr algn="ctr"/>
            <a:r>
              <a:rPr kumimoji="1" lang="en-US" altLang="ja-JP" sz="4800" dirty="0"/>
              <a:t>[T-Track]</a:t>
            </a:r>
            <a:endParaRPr kumimoji="1" lang="ja-JP" altLang="en-US" sz="4800" dirty="0"/>
          </a:p>
        </p:txBody>
      </p:sp>
      <p:sp>
        <p:nvSpPr>
          <p:cNvPr id="13" name="テキスト ボックス 20"/>
          <p:cNvSpPr txBox="1">
            <a:spLocks noChangeArrowheads="1"/>
          </p:cNvSpPr>
          <p:nvPr/>
        </p:nvSpPr>
        <p:spPr bwMode="auto">
          <a:xfrm>
            <a:off x="622102" y="5837202"/>
            <a:ext cx="7899797" cy="40011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a:solidFill>
                  <a:srgbClr val="000000"/>
                </a:solidFill>
                <a:latin typeface="Century Gothic" panose="020B0502020202020204" pitchFamily="34" charset="0"/>
              </a:rPr>
              <a:t>※ 使い方次第（空間を細かく区切ること）で、</a:t>
            </a:r>
            <a:r>
              <a:rPr lang="ja-JP" altLang="en-US" sz="2000" u="sng" dirty="0">
                <a:solidFill>
                  <a:srgbClr val="FF0000"/>
                </a:solidFill>
                <a:latin typeface="Century Gothic" panose="020B0502020202020204" pitchFamily="34" charset="0"/>
              </a:rPr>
              <a:t>放射線の飛跡</a:t>
            </a:r>
            <a:r>
              <a:rPr lang="ja-JP" altLang="en-US" sz="2000" dirty="0">
                <a:solidFill>
                  <a:srgbClr val="000000"/>
                </a:solidFill>
                <a:latin typeface="Century Gothic" panose="020B0502020202020204" pitchFamily="34" charset="0"/>
              </a:rPr>
              <a:t>を観測できる。</a:t>
            </a:r>
          </a:p>
        </p:txBody>
      </p:sp>
      <p:sp>
        <p:nvSpPr>
          <p:cNvPr id="14" name="AutoShape 2"/>
          <p:cNvSpPr>
            <a:spLocks noChangeArrowheads="1"/>
          </p:cNvSpPr>
          <p:nvPr/>
        </p:nvSpPr>
        <p:spPr bwMode="auto">
          <a:xfrm>
            <a:off x="620561" y="980728"/>
            <a:ext cx="7902878" cy="1663476"/>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a:solidFill>
                  <a:srgbClr val="000000"/>
                </a:solidFill>
                <a:latin typeface="+mn-lt"/>
              </a:rPr>
              <a:t>指定した任意の空間における粒子の</a:t>
            </a:r>
            <a:r>
              <a:rPr lang="ja-JP" altLang="en-US" sz="2400" dirty="0">
                <a:solidFill>
                  <a:srgbClr val="FF0000"/>
                </a:solidFill>
                <a:latin typeface="+mn-lt"/>
              </a:rPr>
              <a:t>フルエンス</a:t>
            </a:r>
            <a:r>
              <a:rPr lang="ja-JP" altLang="en-US" sz="2400" dirty="0">
                <a:solidFill>
                  <a:srgbClr val="000000"/>
                </a:solidFill>
                <a:latin typeface="+mn-lt"/>
              </a:rPr>
              <a:t>を求める。</a:t>
            </a:r>
            <a:endParaRPr lang="en-US" altLang="ja-JP" sz="2400" dirty="0">
              <a:solidFill>
                <a:srgbClr val="000000"/>
              </a:solidFill>
              <a:latin typeface="+mn-lt"/>
            </a:endParaRPr>
          </a:p>
          <a:p>
            <a:pPr eaLnBrk="1" hangingPunct="1">
              <a:buFontTx/>
              <a:buNone/>
            </a:pPr>
            <a:r>
              <a:rPr lang="ja-JP" altLang="en-US" sz="2400" dirty="0">
                <a:solidFill>
                  <a:srgbClr val="000000"/>
                </a:solidFill>
                <a:latin typeface="+mn-lt"/>
              </a:rPr>
              <a:t>指定した空間中での</a:t>
            </a:r>
            <a:r>
              <a:rPr lang="ja-JP" altLang="en-US" sz="2400" dirty="0">
                <a:solidFill>
                  <a:srgbClr val="3333CC"/>
                </a:solidFill>
                <a:latin typeface="+mn-lt"/>
              </a:rPr>
              <a:t>飛跡長</a:t>
            </a:r>
            <a:r>
              <a:rPr lang="en-US" altLang="ja-JP" sz="2400" dirty="0">
                <a:solidFill>
                  <a:srgbClr val="3333CC"/>
                </a:solidFill>
                <a:latin typeface="+mn-lt"/>
              </a:rPr>
              <a:t>(track length)</a:t>
            </a:r>
            <a:r>
              <a:rPr lang="ja-JP" altLang="en-US" sz="2400" dirty="0">
                <a:solidFill>
                  <a:srgbClr val="000000"/>
                </a:solidFill>
                <a:latin typeface="+mn-lt"/>
              </a:rPr>
              <a:t>をカウントしており、その和を空間の体積で割ることによって、単位面積当たりの粒子の流量</a:t>
            </a:r>
            <a:r>
              <a:rPr lang="en-US" altLang="ja-JP" sz="2400" dirty="0">
                <a:solidFill>
                  <a:srgbClr val="000000"/>
                </a:solidFill>
                <a:latin typeface="+mn-lt"/>
              </a:rPr>
              <a:t>(1/cm</a:t>
            </a:r>
            <a:r>
              <a:rPr lang="en-US" altLang="ja-JP" sz="2400" baseline="30000" dirty="0">
                <a:solidFill>
                  <a:srgbClr val="000000"/>
                </a:solidFill>
                <a:latin typeface="+mn-lt"/>
              </a:rPr>
              <a:t>2</a:t>
            </a:r>
            <a:r>
              <a:rPr lang="en-US" altLang="ja-JP" sz="2400" dirty="0">
                <a:solidFill>
                  <a:srgbClr val="000000"/>
                </a:solidFill>
                <a:latin typeface="+mn-lt"/>
              </a:rPr>
              <a:t>)</a:t>
            </a:r>
            <a:r>
              <a:rPr lang="ja-JP" altLang="en-US" sz="2400" dirty="0">
                <a:solidFill>
                  <a:srgbClr val="000000"/>
                </a:solidFill>
                <a:latin typeface="+mn-lt"/>
              </a:rPr>
              <a:t>を得る。</a:t>
            </a:r>
            <a:endParaRPr lang="en-US" altLang="ja-JP" sz="1800" dirty="0">
              <a:solidFill>
                <a:srgbClr val="000000"/>
              </a:solidFill>
              <a:latin typeface="+mn-lt"/>
            </a:endParaRPr>
          </a:p>
        </p:txBody>
      </p:sp>
    </p:spTree>
    <p:extLst>
      <p:ext uri="{BB962C8B-B14F-4D97-AF65-F5344CB8AC3E}">
        <p14:creationId xmlns:p14="http://schemas.microsoft.com/office/powerpoint/2010/main" val="4081351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sp>
        <p:nvSpPr>
          <p:cNvPr id="11" name="テキスト ボックス 10"/>
          <p:cNvSpPr txBox="1"/>
          <p:nvPr/>
        </p:nvSpPr>
        <p:spPr>
          <a:xfrm>
            <a:off x="0" y="0"/>
            <a:ext cx="9144000" cy="830997"/>
          </a:xfrm>
          <a:prstGeom prst="rect">
            <a:avLst/>
          </a:prstGeom>
          <a:noFill/>
        </p:spPr>
        <p:txBody>
          <a:bodyPr wrap="square" rtlCol="0">
            <a:spAutoFit/>
          </a:bodyPr>
          <a:lstStyle/>
          <a:p>
            <a:pPr algn="ctr"/>
            <a:r>
              <a:rPr kumimoji="1" lang="en-US" altLang="ja-JP" sz="4800" dirty="0"/>
              <a:t>[T-Cross]</a:t>
            </a:r>
            <a:endParaRPr kumimoji="1" lang="ja-JP" altLang="en-US" sz="4800" dirty="0"/>
          </a:p>
        </p:txBody>
      </p:sp>
      <p:sp>
        <p:nvSpPr>
          <p:cNvPr id="12" name="AutoShape 2"/>
          <p:cNvSpPr>
            <a:spLocks noChangeArrowheads="1"/>
          </p:cNvSpPr>
          <p:nvPr/>
        </p:nvSpPr>
        <p:spPr bwMode="auto">
          <a:xfrm>
            <a:off x="512549" y="980728"/>
            <a:ext cx="8118902" cy="2016224"/>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a:solidFill>
                  <a:srgbClr val="000000"/>
                </a:solidFill>
                <a:latin typeface="+mn-lt"/>
              </a:rPr>
              <a:t>指定した任意の面における粒子の</a:t>
            </a:r>
            <a:r>
              <a:rPr lang="ja-JP" altLang="en-US" sz="2400" dirty="0">
                <a:solidFill>
                  <a:srgbClr val="FF0000"/>
                </a:solidFill>
                <a:latin typeface="+mn-lt"/>
              </a:rPr>
              <a:t>カレント</a:t>
            </a:r>
            <a:r>
              <a:rPr lang="ja-JP" altLang="en-US" sz="2400" dirty="0">
                <a:solidFill>
                  <a:srgbClr val="000000"/>
                </a:solidFill>
                <a:latin typeface="+mn-lt"/>
              </a:rPr>
              <a:t>または</a:t>
            </a:r>
            <a:r>
              <a:rPr lang="ja-JP" altLang="en-US" sz="2400" dirty="0">
                <a:solidFill>
                  <a:srgbClr val="FF0000"/>
                </a:solidFill>
                <a:latin typeface="+mn-lt"/>
              </a:rPr>
              <a:t>フラックス（正確にはフルエンス）</a:t>
            </a:r>
            <a:r>
              <a:rPr lang="ja-JP" altLang="en-US" sz="2400" dirty="0">
                <a:solidFill>
                  <a:srgbClr val="000000"/>
                </a:solidFill>
                <a:latin typeface="+mn-lt"/>
              </a:rPr>
              <a:t>を求める。</a:t>
            </a:r>
            <a:endParaRPr lang="en-US" altLang="ja-JP" sz="2400" dirty="0">
              <a:solidFill>
                <a:srgbClr val="000000"/>
              </a:solidFill>
              <a:latin typeface="+mn-lt"/>
            </a:endParaRPr>
          </a:p>
          <a:p>
            <a:pPr eaLnBrk="1" hangingPunct="1">
              <a:buFontTx/>
              <a:buNone/>
            </a:pPr>
            <a:r>
              <a:rPr lang="ja-JP" altLang="en-US" sz="2400" dirty="0">
                <a:solidFill>
                  <a:srgbClr val="000000"/>
                </a:solidFill>
                <a:latin typeface="+mn-lt"/>
              </a:rPr>
              <a:t>粒子が面を通過する度に</a:t>
            </a:r>
            <a:r>
              <a:rPr lang="ja-JP" altLang="en-US" sz="2400" dirty="0">
                <a:solidFill>
                  <a:srgbClr val="3333CC"/>
                </a:solidFill>
                <a:latin typeface="+mn-lt"/>
              </a:rPr>
              <a:t>そのままカウントする</a:t>
            </a:r>
            <a:r>
              <a:rPr lang="ja-JP" altLang="en-US" sz="2400" dirty="0">
                <a:solidFill>
                  <a:srgbClr val="000000"/>
                </a:solidFill>
                <a:latin typeface="+mn-lt"/>
              </a:rPr>
              <a:t>ものがカレントで、面に対する</a:t>
            </a:r>
            <a:r>
              <a:rPr lang="ja-JP" altLang="en-US" sz="2400" dirty="0">
                <a:solidFill>
                  <a:srgbClr val="3333CC"/>
                </a:solidFill>
                <a:latin typeface="+mn-lt"/>
              </a:rPr>
              <a:t>入射角度に応じた重みを付けて求めた</a:t>
            </a:r>
            <a:r>
              <a:rPr lang="ja-JP" altLang="en-US" sz="2400" dirty="0">
                <a:solidFill>
                  <a:srgbClr val="000000"/>
                </a:solidFill>
                <a:latin typeface="+mn-lt"/>
              </a:rPr>
              <a:t>ものがフラックス。共に、単位面積あたりの粒子の流量を評価する。</a:t>
            </a:r>
            <a:endParaRPr lang="en-US" altLang="ja-JP" sz="1800" dirty="0">
              <a:solidFill>
                <a:srgbClr val="000000"/>
              </a:solidFill>
              <a:latin typeface="+mn-lt"/>
            </a:endParaRPr>
          </a:p>
        </p:txBody>
      </p:sp>
      <p:grpSp>
        <p:nvGrpSpPr>
          <p:cNvPr id="9" name="Group 2">
            <a:extLst>
              <a:ext uri="{FF2B5EF4-FFF2-40B4-BE49-F238E27FC236}">
                <a16:creationId xmlns:a16="http://schemas.microsoft.com/office/drawing/2014/main" id="{4C4ED824-0373-491E-94A5-C0DBA0501F44}"/>
              </a:ext>
            </a:extLst>
          </p:cNvPr>
          <p:cNvGrpSpPr/>
          <p:nvPr/>
        </p:nvGrpSpPr>
        <p:grpSpPr>
          <a:xfrm>
            <a:off x="2555776" y="3321397"/>
            <a:ext cx="4032448" cy="2555875"/>
            <a:chOff x="3276600" y="3565525"/>
            <a:chExt cx="4032448" cy="2555875"/>
          </a:xfrm>
        </p:grpSpPr>
        <p:pic>
          <p:nvPicPr>
            <p:cNvPr id="10" name="Picture 2">
              <a:extLst>
                <a:ext uri="{FF2B5EF4-FFF2-40B4-BE49-F238E27FC236}">
                  <a16:creationId xmlns:a16="http://schemas.microsoft.com/office/drawing/2014/main" id="{0F629975-CD01-4603-8DAD-D2C6270D1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9546" r="53951"/>
            <a:stretch>
              <a:fillRect/>
            </a:stretch>
          </p:blipFill>
          <p:spPr bwMode="auto">
            <a:xfrm>
              <a:off x="3276600" y="3632200"/>
              <a:ext cx="395605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
              <a:extLst>
                <a:ext uri="{FF2B5EF4-FFF2-40B4-BE49-F238E27FC236}">
                  <a16:creationId xmlns:a16="http://schemas.microsoft.com/office/drawing/2014/main" id="{45DA6102-241C-4E87-A76C-C9B96C0F9A9C}"/>
                </a:ext>
              </a:extLst>
            </p:cNvPr>
            <p:cNvSpPr txBox="1"/>
            <p:nvPr/>
          </p:nvSpPr>
          <p:spPr>
            <a:xfrm>
              <a:off x="5296470" y="3565525"/>
              <a:ext cx="2012578" cy="707886"/>
            </a:xfrm>
            <a:prstGeom prst="rect">
              <a:avLst/>
            </a:prstGeom>
            <a:solidFill>
              <a:schemeClr val="bg1"/>
            </a:solidFill>
          </p:spPr>
          <p:txBody>
            <a:bodyPr wrap="square" rtlCol="0">
              <a:spAutoFit/>
            </a:bodyPr>
            <a:lstStyle/>
            <a:p>
              <a:r>
                <a:rPr lang="en-US" sz="2000" dirty="0"/>
                <a:t>direction of particle trajectory</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pic>
        <p:nvPicPr>
          <p:cNvPr id="100361" name="図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0" y="3206750"/>
            <a:ext cx="361791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2" name="図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3163888"/>
            <a:ext cx="364807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3" name="テキスト ボックス 1"/>
          <p:cNvSpPr txBox="1">
            <a:spLocks noChangeArrowheads="1"/>
          </p:cNvSpPr>
          <p:nvPr/>
        </p:nvSpPr>
        <p:spPr bwMode="auto">
          <a:xfrm>
            <a:off x="1265238" y="3271838"/>
            <a:ext cx="102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t>[T-Point]</a:t>
            </a:r>
            <a:endParaRPr lang="ja-JP" altLang="en-US" sz="1800" dirty="0"/>
          </a:p>
        </p:txBody>
      </p:sp>
      <p:sp>
        <p:nvSpPr>
          <p:cNvPr id="100364" name="テキスト ボックス 12"/>
          <p:cNvSpPr txBox="1">
            <a:spLocks noChangeArrowheads="1"/>
          </p:cNvSpPr>
          <p:nvPr/>
        </p:nvSpPr>
        <p:spPr bwMode="auto">
          <a:xfrm>
            <a:off x="5435600" y="3219450"/>
            <a:ext cx="1065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a:t>[T-Track]</a:t>
            </a:r>
            <a:endParaRPr lang="ja-JP" altLang="en-US" sz="1800" dirty="0"/>
          </a:p>
        </p:txBody>
      </p:sp>
      <p:sp>
        <p:nvSpPr>
          <p:cNvPr id="100365" name="正方形/長方形 2"/>
          <p:cNvSpPr>
            <a:spLocks noChangeArrowheads="1"/>
          </p:cNvSpPr>
          <p:nvPr/>
        </p:nvSpPr>
        <p:spPr bwMode="auto">
          <a:xfrm>
            <a:off x="599955" y="5683250"/>
            <a:ext cx="77726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800" dirty="0">
                <a:solidFill>
                  <a:schemeClr val="accent2"/>
                </a:solidFill>
                <a:latin typeface="Century" panose="02040604050505020304" pitchFamily="18" charset="0"/>
              </a:rPr>
              <a:t>同じ条件に対して</a:t>
            </a:r>
            <a:r>
              <a:rPr lang="en-US" altLang="ja-JP" sz="1800" dirty="0">
                <a:solidFill>
                  <a:schemeClr val="accent2"/>
                </a:solidFill>
                <a:latin typeface="Century" panose="02040604050505020304" pitchFamily="18" charset="0"/>
              </a:rPr>
              <a:t>[T-Point]</a:t>
            </a:r>
            <a:r>
              <a:rPr lang="ja-JP" altLang="en-US" sz="1800" dirty="0">
                <a:solidFill>
                  <a:schemeClr val="accent2"/>
                </a:solidFill>
                <a:latin typeface="Century" panose="02040604050505020304" pitchFamily="18" charset="0"/>
              </a:rPr>
              <a:t>と</a:t>
            </a:r>
            <a:r>
              <a:rPr lang="en-US" altLang="ja-JP" sz="1800" dirty="0">
                <a:solidFill>
                  <a:schemeClr val="accent2"/>
                </a:solidFill>
                <a:latin typeface="Century" panose="02040604050505020304" pitchFamily="18" charset="0"/>
              </a:rPr>
              <a:t>[T-Track]</a:t>
            </a:r>
            <a:r>
              <a:rPr lang="ja-JP" altLang="en-US" sz="1800" dirty="0">
                <a:solidFill>
                  <a:schemeClr val="accent2"/>
                </a:solidFill>
                <a:latin typeface="Century" panose="02040604050505020304" pitchFamily="18" charset="0"/>
              </a:rPr>
              <a:t>で計算した中性子及び光子フルエンス</a:t>
            </a:r>
            <a:endParaRPr lang="en-US" altLang="ja-JP" sz="1800" dirty="0">
              <a:solidFill>
                <a:schemeClr val="accent2"/>
              </a:solidFill>
              <a:latin typeface="Century" panose="02040604050505020304" pitchFamily="18" charset="0"/>
            </a:endParaRPr>
          </a:p>
          <a:p>
            <a:pPr algn="ctr" eaLnBrk="1" hangingPunct="1">
              <a:spcBef>
                <a:spcPct val="0"/>
              </a:spcBef>
              <a:buFontTx/>
              <a:buNone/>
            </a:pPr>
            <a:r>
              <a:rPr lang="ja-JP" altLang="en-US" sz="1800" dirty="0">
                <a:solidFill>
                  <a:srgbClr val="000000"/>
                </a:solidFill>
                <a:latin typeface="Century" panose="02040604050505020304" pitchFamily="18" charset="0"/>
              </a:rPr>
              <a:t>（</a:t>
            </a:r>
            <a:r>
              <a:rPr lang="en-US" altLang="ja-JP" sz="1800" dirty="0">
                <a:solidFill>
                  <a:srgbClr val="000000"/>
                </a:solidFill>
                <a:latin typeface="Century" panose="02040604050505020304" pitchFamily="18" charset="0"/>
              </a:rPr>
              <a:t>utility/</a:t>
            </a:r>
            <a:r>
              <a:rPr lang="en-US" altLang="ja-JP" sz="1800" dirty="0" err="1">
                <a:solidFill>
                  <a:srgbClr val="000000"/>
                </a:solidFill>
                <a:latin typeface="Century" panose="02040604050505020304" pitchFamily="18" charset="0"/>
              </a:rPr>
              <a:t>tpoint</a:t>
            </a:r>
            <a:r>
              <a:rPr lang="ja-JP" altLang="en-US" sz="1800" dirty="0">
                <a:solidFill>
                  <a:srgbClr val="000000"/>
                </a:solidFill>
                <a:latin typeface="Century" panose="02040604050505020304" pitchFamily="18" charset="0"/>
              </a:rPr>
              <a:t>参照）</a:t>
            </a:r>
            <a:endParaRPr lang="en-US" altLang="ja-JP" sz="1400" dirty="0">
              <a:solidFill>
                <a:srgbClr val="000000"/>
              </a:solidFill>
              <a:latin typeface="Century" panose="02040604050505020304" pitchFamily="18" charset="0"/>
            </a:endParaRPr>
          </a:p>
        </p:txBody>
      </p:sp>
      <p:sp>
        <p:nvSpPr>
          <p:cNvPr id="15" name="テキスト ボックス 14"/>
          <p:cNvSpPr txBox="1"/>
          <p:nvPr/>
        </p:nvSpPr>
        <p:spPr>
          <a:xfrm>
            <a:off x="0" y="0"/>
            <a:ext cx="9144000" cy="830997"/>
          </a:xfrm>
          <a:prstGeom prst="rect">
            <a:avLst/>
          </a:prstGeom>
          <a:noFill/>
        </p:spPr>
        <p:txBody>
          <a:bodyPr wrap="square" rtlCol="0">
            <a:spAutoFit/>
          </a:bodyPr>
          <a:lstStyle/>
          <a:p>
            <a:pPr algn="ctr"/>
            <a:r>
              <a:rPr kumimoji="1" lang="en-US" altLang="ja-JP" sz="4800" dirty="0"/>
              <a:t>[T-Point]</a:t>
            </a:r>
            <a:endParaRPr kumimoji="1" lang="ja-JP" altLang="en-US" sz="4800" dirty="0"/>
          </a:p>
        </p:txBody>
      </p:sp>
      <p:sp>
        <p:nvSpPr>
          <p:cNvPr id="16" name="AutoShape 2"/>
          <p:cNvSpPr>
            <a:spLocks noChangeArrowheads="1"/>
          </p:cNvSpPr>
          <p:nvPr/>
        </p:nvSpPr>
        <p:spPr bwMode="auto">
          <a:xfrm>
            <a:off x="167313" y="980728"/>
            <a:ext cx="8809375" cy="2016224"/>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a:solidFill>
                  <a:srgbClr val="000000"/>
                </a:solidFill>
                <a:latin typeface="+mn-lt"/>
              </a:rPr>
              <a:t>指定した点や線分上における</a:t>
            </a:r>
            <a:r>
              <a:rPr lang="ja-JP" altLang="en-US" sz="2400" dirty="0">
                <a:solidFill>
                  <a:srgbClr val="FF0000"/>
                </a:solidFill>
                <a:latin typeface="+mn-lt"/>
              </a:rPr>
              <a:t>中性子及び光子フラックス（正確にはフルエンス）</a:t>
            </a:r>
            <a:r>
              <a:rPr lang="ja-JP" altLang="en-US" sz="2400" dirty="0">
                <a:solidFill>
                  <a:srgbClr val="000000"/>
                </a:solidFill>
                <a:latin typeface="+mn-lt"/>
              </a:rPr>
              <a:t>を求める。</a:t>
            </a:r>
            <a:endParaRPr lang="en-US" altLang="ja-JP" sz="2400" dirty="0">
              <a:solidFill>
                <a:srgbClr val="000000"/>
              </a:solidFill>
              <a:latin typeface="+mn-lt"/>
            </a:endParaRPr>
          </a:p>
          <a:p>
            <a:pPr eaLnBrk="1" hangingPunct="1">
              <a:buFontTx/>
              <a:buNone/>
            </a:pPr>
            <a:r>
              <a:rPr lang="en-US" altLang="ja-JP" sz="2400" dirty="0">
                <a:solidFill>
                  <a:srgbClr val="000000"/>
                </a:solidFill>
                <a:latin typeface="+mn-lt"/>
              </a:rPr>
              <a:t>[T-Track]</a:t>
            </a:r>
            <a:r>
              <a:rPr lang="ja-JP" altLang="en-US" sz="2400" dirty="0">
                <a:solidFill>
                  <a:srgbClr val="000000"/>
                </a:solidFill>
                <a:latin typeface="+mn-lt"/>
              </a:rPr>
              <a:t>がある領域を対象とするのに対し、</a:t>
            </a:r>
            <a:r>
              <a:rPr lang="en-US" altLang="ja-JP" sz="2400" dirty="0">
                <a:solidFill>
                  <a:srgbClr val="000000"/>
                </a:solidFill>
                <a:latin typeface="+mn-lt"/>
              </a:rPr>
              <a:t>[T-Point]</a:t>
            </a:r>
            <a:r>
              <a:rPr lang="ja-JP" altLang="en-US" sz="2400" dirty="0">
                <a:solidFill>
                  <a:srgbClr val="000000"/>
                </a:solidFill>
                <a:latin typeface="+mn-lt"/>
              </a:rPr>
              <a:t>は点や線など体積を持たない領域に対して計算できる。ただし、核データの利用が必須など、その使用にはいくつかの制限がある。</a:t>
            </a:r>
            <a:endParaRPr lang="en-US" altLang="ja-JP" sz="2400" dirty="0">
              <a:solidFill>
                <a:srgbClr val="000000"/>
              </a:solidFill>
              <a:latin typeface="+mn-l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1"/>
          <p:cNvPicPr>
            <a:picLocks noChangeAspect="1" noChangeArrowheads="1"/>
          </p:cNvPicPr>
          <p:nvPr/>
        </p:nvPicPr>
        <p:blipFill>
          <a:blip r:embed="rId3">
            <a:extLst>
              <a:ext uri="{28A0092B-C50C-407E-A947-70E740481C1C}">
                <a14:useLocalDpi xmlns:a14="http://schemas.microsoft.com/office/drawing/2010/main" val="0"/>
              </a:ext>
            </a:extLst>
          </a:blip>
          <a:srcRect l="1924" t="2086"/>
          <a:stretch>
            <a:fillRect/>
          </a:stretch>
        </p:blipFill>
        <p:spPr bwMode="auto">
          <a:xfrm>
            <a:off x="2819697" y="2990850"/>
            <a:ext cx="3192463" cy="281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382"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sp>
        <p:nvSpPr>
          <p:cNvPr id="12" name="テキスト ボックス 11"/>
          <p:cNvSpPr txBox="1"/>
          <p:nvPr/>
        </p:nvSpPr>
        <p:spPr>
          <a:xfrm>
            <a:off x="0" y="0"/>
            <a:ext cx="9144000" cy="830997"/>
          </a:xfrm>
          <a:prstGeom prst="rect">
            <a:avLst/>
          </a:prstGeom>
          <a:noFill/>
        </p:spPr>
        <p:txBody>
          <a:bodyPr wrap="square" rtlCol="0">
            <a:spAutoFit/>
          </a:bodyPr>
          <a:lstStyle/>
          <a:p>
            <a:pPr algn="ctr"/>
            <a:r>
              <a:rPr kumimoji="1" lang="en-US" altLang="ja-JP" sz="4800" dirty="0"/>
              <a:t>[T-Deposit]</a:t>
            </a:r>
            <a:endParaRPr kumimoji="1" lang="ja-JP" altLang="en-US" sz="4800" dirty="0"/>
          </a:p>
        </p:txBody>
      </p:sp>
      <p:sp>
        <p:nvSpPr>
          <p:cNvPr id="13" name="AutoShape 2"/>
          <p:cNvSpPr>
            <a:spLocks noChangeArrowheads="1"/>
          </p:cNvSpPr>
          <p:nvPr/>
        </p:nvSpPr>
        <p:spPr bwMode="auto">
          <a:xfrm>
            <a:off x="296525" y="980728"/>
            <a:ext cx="8550950" cy="1728192"/>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a:solidFill>
                  <a:srgbClr val="000000"/>
                </a:solidFill>
                <a:latin typeface="+mn-lt"/>
              </a:rPr>
              <a:t>指定した任意の空間における</a:t>
            </a:r>
            <a:r>
              <a:rPr lang="ja-JP" altLang="en-US" sz="2400" dirty="0">
                <a:solidFill>
                  <a:srgbClr val="FF0000"/>
                </a:solidFill>
                <a:latin typeface="+mn-lt"/>
              </a:rPr>
              <a:t>付与エネルギー（熱量）</a:t>
            </a:r>
            <a:r>
              <a:rPr lang="ja-JP" altLang="en-US" sz="2400" dirty="0">
                <a:solidFill>
                  <a:srgbClr val="000000"/>
                </a:solidFill>
                <a:latin typeface="+mn-lt"/>
              </a:rPr>
              <a:t>を求める。</a:t>
            </a:r>
            <a:endParaRPr lang="en-US" altLang="ja-JP" sz="2400" dirty="0">
              <a:solidFill>
                <a:srgbClr val="000000"/>
              </a:solidFill>
              <a:latin typeface="+mn-lt"/>
            </a:endParaRPr>
          </a:p>
          <a:p>
            <a:pPr eaLnBrk="1" hangingPunct="1">
              <a:buFontTx/>
              <a:buNone/>
            </a:pPr>
            <a:r>
              <a:rPr lang="ja-JP" altLang="en-US" sz="2400" dirty="0">
                <a:solidFill>
                  <a:srgbClr val="000000"/>
                </a:solidFill>
                <a:latin typeface="+mn-lt"/>
              </a:rPr>
              <a:t>基本的には荷電粒子（陽子や電子など）による付与エネルギーを評価する。中性子や光子による付与エネルギーを</a:t>
            </a:r>
            <a:r>
              <a:rPr lang="en-US" altLang="ja-JP" sz="2400" dirty="0" err="1">
                <a:solidFill>
                  <a:srgbClr val="000000"/>
                </a:solidFill>
                <a:latin typeface="+mn-lt"/>
              </a:rPr>
              <a:t>Kerma</a:t>
            </a:r>
            <a:r>
              <a:rPr lang="ja-JP" altLang="en-US" sz="2400" dirty="0">
                <a:solidFill>
                  <a:srgbClr val="000000"/>
                </a:solidFill>
                <a:latin typeface="+mn-lt"/>
              </a:rPr>
              <a:t>近似を使って計算することも可能。</a:t>
            </a:r>
            <a:endParaRPr lang="en-US" altLang="ja-JP" sz="1800" dirty="0">
              <a:solidFill>
                <a:srgbClr val="000000"/>
              </a:solidFill>
              <a:latin typeface="+mn-lt"/>
            </a:endParaRPr>
          </a:p>
        </p:txBody>
      </p:sp>
      <p:sp>
        <p:nvSpPr>
          <p:cNvPr id="2" name="正方形/長方形 1"/>
          <p:cNvSpPr/>
          <p:nvPr/>
        </p:nvSpPr>
        <p:spPr>
          <a:xfrm>
            <a:off x="2833489" y="5867980"/>
            <a:ext cx="3582144" cy="369332"/>
          </a:xfrm>
          <a:prstGeom prst="rect">
            <a:avLst/>
          </a:prstGeom>
        </p:spPr>
        <p:txBody>
          <a:bodyPr wrap="square">
            <a:spAutoFit/>
          </a:bodyPr>
          <a:lstStyle/>
          <a:p>
            <a:pPr eaLnBrk="1" hangingPunct="1"/>
            <a:r>
              <a:rPr lang="en-US" altLang="ja-JP" dirty="0">
                <a:solidFill>
                  <a:srgbClr val="3333CC"/>
                </a:solidFill>
                <a:cs typeface="Arial" panose="020B0604020202020204" pitchFamily="34" charset="0"/>
              </a:rPr>
              <a:t>[T-Deposit]</a:t>
            </a:r>
            <a:r>
              <a:rPr lang="ja-JP" altLang="en-US" dirty="0">
                <a:solidFill>
                  <a:srgbClr val="3333CC"/>
                </a:solidFill>
                <a:cs typeface="Arial" panose="020B0604020202020204" pitchFamily="34" charset="0"/>
              </a:rPr>
              <a:t>で計算した</a:t>
            </a:r>
            <a:r>
              <a:rPr lang="en-US" altLang="ja-JP" dirty="0">
                <a:solidFill>
                  <a:srgbClr val="3333CC"/>
                </a:solidFill>
                <a:cs typeface="Arial" panose="020B0604020202020204" pitchFamily="34" charset="0"/>
              </a:rPr>
              <a:t>Bragg</a:t>
            </a:r>
            <a:r>
              <a:rPr lang="ja-JP" altLang="en-US" dirty="0">
                <a:solidFill>
                  <a:srgbClr val="3333CC"/>
                </a:solidFill>
                <a:cs typeface="Arial" panose="020B0604020202020204" pitchFamily="34" charset="0"/>
              </a:rPr>
              <a:t>曲線</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pic>
        <p:nvPicPr>
          <p:cNvPr id="10240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913" y="2492375"/>
            <a:ext cx="4046537"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10" name="テキスト ボックス 10"/>
          <p:cNvSpPr txBox="1">
            <a:spLocks noChangeArrowheads="1"/>
          </p:cNvSpPr>
          <p:nvPr/>
        </p:nvSpPr>
        <p:spPr bwMode="auto">
          <a:xfrm>
            <a:off x="769389" y="5876925"/>
            <a:ext cx="760522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3333CC"/>
                </a:solidFill>
                <a:latin typeface="+mn-lt"/>
                <a:cs typeface="Arial" panose="020B0604020202020204" pitchFamily="34" charset="0"/>
              </a:rPr>
              <a:t>[T-Deposit2]</a:t>
            </a:r>
            <a:r>
              <a:rPr lang="ja-JP" altLang="en-US" sz="2000" dirty="0">
                <a:solidFill>
                  <a:srgbClr val="3333CC"/>
                </a:solidFill>
                <a:latin typeface="+mn-lt"/>
                <a:cs typeface="Arial" panose="020B0604020202020204" pitchFamily="34" charset="0"/>
              </a:rPr>
              <a:t>で計算した、</a:t>
            </a:r>
            <a:r>
              <a:rPr lang="en-US" altLang="ja-JP" sz="2000" dirty="0">
                <a:solidFill>
                  <a:srgbClr val="3333CC"/>
                </a:solidFill>
                <a:latin typeface="+mn-lt"/>
                <a:cs typeface="Arial" panose="020B0604020202020204" pitchFamily="34" charset="0"/>
              </a:rPr>
              <a:t>2</a:t>
            </a:r>
            <a:r>
              <a:rPr lang="ja-JP" altLang="en-US" sz="2000" dirty="0" err="1">
                <a:solidFill>
                  <a:srgbClr val="3333CC"/>
                </a:solidFill>
                <a:latin typeface="+mn-lt"/>
                <a:cs typeface="Arial" panose="020B0604020202020204" pitchFamily="34" charset="0"/>
              </a:rPr>
              <a:t>つの検</a:t>
            </a:r>
            <a:r>
              <a:rPr lang="ja-JP" altLang="en-US" sz="2000" dirty="0">
                <a:solidFill>
                  <a:srgbClr val="3333CC"/>
                </a:solidFill>
                <a:latin typeface="+mn-lt"/>
                <a:cs typeface="Arial" panose="020B0604020202020204" pitchFamily="34" charset="0"/>
              </a:rPr>
              <a:t>出器内でのエネルギー付与の相関</a:t>
            </a:r>
          </a:p>
        </p:txBody>
      </p:sp>
      <p:sp>
        <p:nvSpPr>
          <p:cNvPr id="12" name="テキスト ボックス 11"/>
          <p:cNvSpPr txBox="1"/>
          <p:nvPr/>
        </p:nvSpPr>
        <p:spPr>
          <a:xfrm>
            <a:off x="0" y="0"/>
            <a:ext cx="9144000" cy="830997"/>
          </a:xfrm>
          <a:prstGeom prst="rect">
            <a:avLst/>
          </a:prstGeom>
          <a:noFill/>
        </p:spPr>
        <p:txBody>
          <a:bodyPr wrap="square" rtlCol="0">
            <a:spAutoFit/>
          </a:bodyPr>
          <a:lstStyle/>
          <a:p>
            <a:pPr algn="ctr"/>
            <a:r>
              <a:rPr kumimoji="1" lang="en-US" altLang="ja-JP" sz="4800" dirty="0"/>
              <a:t>[T-Deposit2]</a:t>
            </a:r>
            <a:endParaRPr kumimoji="1" lang="ja-JP" altLang="en-US" sz="4800" dirty="0"/>
          </a:p>
        </p:txBody>
      </p:sp>
      <p:sp>
        <p:nvSpPr>
          <p:cNvPr id="11" name="AutoShape 2"/>
          <p:cNvSpPr>
            <a:spLocks noChangeArrowheads="1"/>
          </p:cNvSpPr>
          <p:nvPr/>
        </p:nvSpPr>
        <p:spPr bwMode="auto">
          <a:xfrm>
            <a:off x="1282135" y="980728"/>
            <a:ext cx="6579731" cy="1368152"/>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2400" dirty="0">
                <a:solidFill>
                  <a:srgbClr val="000000"/>
                </a:solidFill>
                <a:latin typeface="+mn-lt"/>
              </a:rPr>
              <a:t>[T-Deposit]</a:t>
            </a:r>
            <a:r>
              <a:rPr lang="ja-JP" altLang="en-US" sz="2400" dirty="0">
                <a:solidFill>
                  <a:srgbClr val="000000"/>
                </a:solidFill>
                <a:latin typeface="+mn-lt"/>
              </a:rPr>
              <a:t>を</a:t>
            </a:r>
            <a:r>
              <a:rPr lang="en-US" altLang="ja-JP" sz="2400" dirty="0">
                <a:solidFill>
                  <a:srgbClr val="000000"/>
                </a:solidFill>
                <a:latin typeface="+mn-lt"/>
              </a:rPr>
              <a:t>2</a:t>
            </a:r>
            <a:r>
              <a:rPr lang="ja-JP" altLang="en-US" sz="2400" dirty="0" err="1">
                <a:solidFill>
                  <a:srgbClr val="000000"/>
                </a:solidFill>
                <a:latin typeface="+mn-lt"/>
              </a:rPr>
              <a:t>つの</a:t>
            </a:r>
            <a:r>
              <a:rPr lang="ja-JP" altLang="en-US" sz="2400" dirty="0">
                <a:solidFill>
                  <a:srgbClr val="000000"/>
                </a:solidFill>
                <a:latin typeface="+mn-lt"/>
              </a:rPr>
              <a:t>領域において同時に実行し、</a:t>
            </a:r>
            <a:r>
              <a:rPr lang="ja-JP" altLang="en-US" sz="2400" dirty="0">
                <a:solidFill>
                  <a:srgbClr val="FF0000"/>
                </a:solidFill>
                <a:latin typeface="+mn-lt"/>
              </a:rPr>
              <a:t>得られたエネルギー付与の相関</a:t>
            </a:r>
            <a:r>
              <a:rPr lang="ja-JP" altLang="en-US" sz="2400" dirty="0">
                <a:solidFill>
                  <a:srgbClr val="000000"/>
                </a:solidFill>
                <a:latin typeface="+mn-lt"/>
              </a:rPr>
              <a:t>を出力する。</a:t>
            </a:r>
            <a:endParaRPr lang="en-US" altLang="ja-JP" sz="2400" dirty="0">
              <a:solidFill>
                <a:srgbClr val="000000"/>
              </a:solidFill>
              <a:latin typeface="+mn-lt"/>
            </a:endParaRPr>
          </a:p>
          <a:p>
            <a:pPr eaLnBrk="1" hangingPunct="1">
              <a:buFontTx/>
              <a:buNone/>
            </a:pPr>
            <a:r>
              <a:rPr lang="en-US" altLang="ja-JP" sz="2400" i="1" dirty="0" err="1">
                <a:solidFill>
                  <a:srgbClr val="000000"/>
                </a:solidFill>
                <a:latin typeface="+mn-lt"/>
              </a:rPr>
              <a:t>dE</a:t>
            </a:r>
            <a:r>
              <a:rPr lang="en-US" altLang="ja-JP" sz="2400" i="1" dirty="0">
                <a:solidFill>
                  <a:srgbClr val="000000"/>
                </a:solidFill>
                <a:latin typeface="+mn-lt"/>
              </a:rPr>
              <a:t>-E </a:t>
            </a:r>
            <a:r>
              <a:rPr lang="ja-JP" altLang="en-US" sz="2400" dirty="0">
                <a:solidFill>
                  <a:srgbClr val="000000"/>
                </a:solidFill>
                <a:latin typeface="+mn-lt"/>
              </a:rPr>
              <a:t>カウンターなどの模擬が可能。</a:t>
            </a:r>
            <a:endParaRPr lang="en-US" altLang="ja-JP" sz="1800" dirty="0">
              <a:solidFill>
                <a:srgbClr val="000000"/>
              </a:solidFill>
              <a:latin typeface="+mn-lt"/>
            </a:endParaRPr>
          </a:p>
        </p:txBody>
      </p:sp>
    </p:spTree>
    <p:extLst>
      <p:ext uri="{BB962C8B-B14F-4D97-AF65-F5344CB8AC3E}">
        <p14:creationId xmlns:p14="http://schemas.microsoft.com/office/powerpoint/2010/main" val="4032244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pic>
        <p:nvPicPr>
          <p:cNvPr id="103433"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689126"/>
            <a:ext cx="4716463" cy="333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4" name="テキスト ボックス 6"/>
          <p:cNvSpPr txBox="1">
            <a:spLocks noChangeArrowheads="1"/>
          </p:cNvSpPr>
          <p:nvPr/>
        </p:nvSpPr>
        <p:spPr bwMode="auto">
          <a:xfrm>
            <a:off x="1908175" y="3213001"/>
            <a:ext cx="1008063" cy="1965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15000"/>
              </a:spcBef>
              <a:buFontTx/>
              <a:buNone/>
            </a:pPr>
            <a:r>
              <a:rPr lang="ja-JP" altLang="en-US" sz="1200" dirty="0">
                <a:solidFill>
                  <a:srgbClr val="FF00FF"/>
                </a:solidFill>
                <a:latin typeface="Arial" panose="020B0604020202020204" pitchFamily="34" charset="0"/>
              </a:rPr>
              <a:t>フッ素</a:t>
            </a:r>
          </a:p>
          <a:p>
            <a:pPr algn="ctr" eaLnBrk="1" hangingPunct="1">
              <a:spcBef>
                <a:spcPct val="15000"/>
              </a:spcBef>
              <a:buFontTx/>
              <a:buNone/>
            </a:pPr>
            <a:r>
              <a:rPr lang="ja-JP" altLang="en-US" sz="1200" dirty="0">
                <a:solidFill>
                  <a:srgbClr val="FF00FF"/>
                </a:solidFill>
                <a:latin typeface="Arial" panose="020B0604020202020204" pitchFamily="34" charset="0"/>
              </a:rPr>
              <a:t>酸素</a:t>
            </a:r>
          </a:p>
          <a:p>
            <a:pPr algn="ctr" eaLnBrk="1" hangingPunct="1">
              <a:spcBef>
                <a:spcPct val="15000"/>
              </a:spcBef>
              <a:buFontTx/>
              <a:buNone/>
            </a:pPr>
            <a:r>
              <a:rPr lang="ja-JP" altLang="en-US" sz="1200" dirty="0">
                <a:solidFill>
                  <a:srgbClr val="FF00FF"/>
                </a:solidFill>
                <a:latin typeface="Arial" panose="020B0604020202020204" pitchFamily="34" charset="0"/>
              </a:rPr>
              <a:t>窒素</a:t>
            </a:r>
          </a:p>
          <a:p>
            <a:pPr algn="ctr" eaLnBrk="1" hangingPunct="1">
              <a:spcBef>
                <a:spcPct val="15000"/>
              </a:spcBef>
              <a:buFontTx/>
              <a:buNone/>
            </a:pPr>
            <a:r>
              <a:rPr lang="ja-JP" altLang="en-US" sz="1200" dirty="0">
                <a:solidFill>
                  <a:srgbClr val="FF00FF"/>
                </a:solidFill>
                <a:latin typeface="Arial" panose="020B0604020202020204" pitchFamily="34" charset="0"/>
              </a:rPr>
              <a:t>炭素</a:t>
            </a:r>
          </a:p>
          <a:p>
            <a:pPr algn="ctr" eaLnBrk="1" hangingPunct="1">
              <a:spcBef>
                <a:spcPct val="15000"/>
              </a:spcBef>
              <a:buFontTx/>
              <a:buNone/>
            </a:pPr>
            <a:r>
              <a:rPr lang="ja-JP" altLang="en-US" sz="1200" dirty="0">
                <a:solidFill>
                  <a:srgbClr val="FF00FF"/>
                </a:solidFill>
                <a:latin typeface="Arial" panose="020B0604020202020204" pitchFamily="34" charset="0"/>
              </a:rPr>
              <a:t>ホウ素</a:t>
            </a:r>
          </a:p>
          <a:p>
            <a:pPr algn="ctr" eaLnBrk="1" hangingPunct="1">
              <a:spcBef>
                <a:spcPct val="15000"/>
              </a:spcBef>
              <a:buFontTx/>
              <a:buNone/>
            </a:pPr>
            <a:r>
              <a:rPr lang="ja-JP" altLang="en-US" sz="1200" dirty="0">
                <a:solidFill>
                  <a:srgbClr val="FF00FF"/>
                </a:solidFill>
                <a:latin typeface="Arial" panose="020B0604020202020204" pitchFamily="34" charset="0"/>
              </a:rPr>
              <a:t>ベリリウム</a:t>
            </a:r>
          </a:p>
          <a:p>
            <a:pPr algn="ctr" eaLnBrk="1" hangingPunct="1">
              <a:spcBef>
                <a:spcPct val="15000"/>
              </a:spcBef>
              <a:buFontTx/>
              <a:buNone/>
            </a:pPr>
            <a:r>
              <a:rPr lang="ja-JP" altLang="en-US" sz="1200" dirty="0">
                <a:solidFill>
                  <a:srgbClr val="FF00FF"/>
                </a:solidFill>
                <a:latin typeface="Arial" panose="020B0604020202020204" pitchFamily="34" charset="0"/>
              </a:rPr>
              <a:t>リチウム</a:t>
            </a:r>
          </a:p>
          <a:p>
            <a:pPr algn="ctr" eaLnBrk="1" hangingPunct="1">
              <a:spcBef>
                <a:spcPct val="15000"/>
              </a:spcBef>
              <a:buFontTx/>
              <a:buNone/>
            </a:pPr>
            <a:r>
              <a:rPr lang="ja-JP" altLang="en-US" sz="1200" dirty="0">
                <a:solidFill>
                  <a:srgbClr val="FF00FF"/>
                </a:solidFill>
                <a:latin typeface="Arial" panose="020B0604020202020204" pitchFamily="34" charset="0"/>
              </a:rPr>
              <a:t>ヘリウム</a:t>
            </a:r>
          </a:p>
          <a:p>
            <a:pPr algn="ctr" eaLnBrk="1" hangingPunct="1">
              <a:spcBef>
                <a:spcPct val="15000"/>
              </a:spcBef>
              <a:buFontTx/>
              <a:buNone/>
            </a:pPr>
            <a:r>
              <a:rPr lang="ja-JP" altLang="en-US" sz="1200" dirty="0">
                <a:solidFill>
                  <a:srgbClr val="FF00FF"/>
                </a:solidFill>
                <a:latin typeface="Arial" panose="020B0604020202020204" pitchFamily="34" charset="0"/>
              </a:rPr>
              <a:t>水素</a:t>
            </a:r>
          </a:p>
        </p:txBody>
      </p:sp>
      <p:sp>
        <p:nvSpPr>
          <p:cNvPr id="11" name="テキスト ボックス 10"/>
          <p:cNvSpPr txBox="1"/>
          <p:nvPr/>
        </p:nvSpPr>
        <p:spPr>
          <a:xfrm>
            <a:off x="0" y="0"/>
            <a:ext cx="9144000" cy="830997"/>
          </a:xfrm>
          <a:prstGeom prst="rect">
            <a:avLst/>
          </a:prstGeom>
          <a:noFill/>
        </p:spPr>
        <p:txBody>
          <a:bodyPr wrap="square" rtlCol="0">
            <a:spAutoFit/>
          </a:bodyPr>
          <a:lstStyle/>
          <a:p>
            <a:pPr algn="ctr"/>
            <a:r>
              <a:rPr kumimoji="1" lang="en-US" altLang="ja-JP" sz="4800" dirty="0"/>
              <a:t>[T-yield], [T-Product]</a:t>
            </a:r>
            <a:endParaRPr kumimoji="1" lang="ja-JP" altLang="en-US" sz="4800" dirty="0"/>
          </a:p>
        </p:txBody>
      </p:sp>
      <p:sp>
        <p:nvSpPr>
          <p:cNvPr id="12" name="AutoShape 2"/>
          <p:cNvSpPr>
            <a:spLocks noChangeArrowheads="1"/>
          </p:cNvSpPr>
          <p:nvPr/>
        </p:nvSpPr>
        <p:spPr bwMode="auto">
          <a:xfrm>
            <a:off x="323528" y="980728"/>
            <a:ext cx="8496944" cy="1676748"/>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a:solidFill>
                  <a:srgbClr val="000000"/>
                </a:solidFill>
                <a:latin typeface="Century" panose="02040604050505020304" pitchFamily="18" charset="0"/>
              </a:rPr>
              <a:t>指定した任意の空間において、</a:t>
            </a:r>
            <a:r>
              <a:rPr lang="ja-JP" altLang="en-US" sz="2400" dirty="0">
                <a:solidFill>
                  <a:srgbClr val="FF0000"/>
                </a:solidFill>
                <a:latin typeface="Century" panose="02040604050505020304" pitchFamily="18" charset="0"/>
              </a:rPr>
              <a:t>原子核反応や原子相互作用を通じて生成される核種</a:t>
            </a:r>
            <a:r>
              <a:rPr lang="ja-JP" altLang="en-US" sz="2400" dirty="0">
                <a:solidFill>
                  <a:srgbClr val="000000"/>
                </a:solidFill>
                <a:latin typeface="Century" panose="02040604050505020304" pitchFamily="18" charset="0"/>
              </a:rPr>
              <a:t>を求める。</a:t>
            </a:r>
            <a:endParaRPr lang="en-US" altLang="ja-JP" sz="2400" dirty="0">
              <a:solidFill>
                <a:srgbClr val="000000"/>
              </a:solidFill>
              <a:latin typeface="Century" panose="02040604050505020304" pitchFamily="18" charset="0"/>
            </a:endParaRPr>
          </a:p>
          <a:p>
            <a:pPr eaLnBrk="1" hangingPunct="1">
              <a:buFontTx/>
              <a:buNone/>
            </a:pPr>
            <a:r>
              <a:rPr lang="en-US" altLang="ja-JP" sz="2400" dirty="0">
                <a:solidFill>
                  <a:srgbClr val="000000"/>
                </a:solidFill>
                <a:latin typeface="Century" panose="02040604050505020304" pitchFamily="18" charset="0"/>
              </a:rPr>
              <a:t>[T-Yield]</a:t>
            </a:r>
            <a:r>
              <a:rPr lang="ja-JP" altLang="en-US" sz="2400" dirty="0">
                <a:solidFill>
                  <a:srgbClr val="000000"/>
                </a:solidFill>
                <a:latin typeface="Century" panose="02040604050505020304" pitchFamily="18" charset="0"/>
              </a:rPr>
              <a:t>では、</a:t>
            </a:r>
            <a:r>
              <a:rPr lang="ja-JP" altLang="en-US" sz="2400" dirty="0">
                <a:solidFill>
                  <a:srgbClr val="3333CC"/>
                </a:solidFill>
                <a:latin typeface="Century" panose="02040604050505020304" pitchFamily="18" charset="0"/>
              </a:rPr>
              <a:t>核図表</a:t>
            </a:r>
            <a:r>
              <a:rPr lang="en-US" altLang="ja-JP" sz="2400" dirty="0">
                <a:solidFill>
                  <a:srgbClr val="3333CC"/>
                </a:solidFill>
                <a:latin typeface="Century" panose="02040604050505020304" pitchFamily="18" charset="0"/>
              </a:rPr>
              <a:t>(nuclear chart)</a:t>
            </a:r>
            <a:r>
              <a:rPr lang="ja-JP" altLang="en-US" sz="2400" dirty="0">
                <a:solidFill>
                  <a:srgbClr val="000000"/>
                </a:solidFill>
                <a:latin typeface="Century" panose="02040604050505020304" pitchFamily="18" charset="0"/>
              </a:rPr>
              <a:t>の形式で出力が可能。</a:t>
            </a:r>
            <a:r>
              <a:rPr lang="en-US" altLang="ja-JP" sz="2400" dirty="0">
                <a:solidFill>
                  <a:srgbClr val="000000"/>
                </a:solidFill>
                <a:latin typeface="Century" panose="02040604050505020304" pitchFamily="18" charset="0"/>
              </a:rPr>
              <a:t>[T-Product]</a:t>
            </a:r>
            <a:r>
              <a:rPr lang="ja-JP" altLang="en-US" sz="2400" dirty="0">
                <a:solidFill>
                  <a:srgbClr val="000000"/>
                </a:solidFill>
                <a:latin typeface="Century" panose="02040604050505020304" pitchFamily="18" charset="0"/>
              </a:rPr>
              <a:t>では、エネルギーや時間に関する分布を評価できる。</a:t>
            </a:r>
            <a:endParaRPr lang="en-US" altLang="ja-JP" sz="2400" dirty="0">
              <a:solidFill>
                <a:srgbClr val="000000"/>
              </a:solidFill>
              <a:latin typeface="Century" panose="02040604050505020304" pitchFamily="18" charset="0"/>
            </a:endParaRPr>
          </a:p>
        </p:txBody>
      </p:sp>
      <p:sp>
        <p:nvSpPr>
          <p:cNvPr id="13" name="テキスト ボックス 10"/>
          <p:cNvSpPr txBox="1">
            <a:spLocks noChangeArrowheads="1"/>
          </p:cNvSpPr>
          <p:nvPr/>
        </p:nvSpPr>
        <p:spPr bwMode="auto">
          <a:xfrm>
            <a:off x="1124999" y="5876925"/>
            <a:ext cx="689400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3333CC"/>
                </a:solidFill>
                <a:latin typeface="+mn-lt"/>
                <a:cs typeface="Arial" panose="020B0604020202020204" pitchFamily="34" charset="0"/>
              </a:rPr>
              <a:t>[T-Yield]</a:t>
            </a:r>
            <a:r>
              <a:rPr lang="ja-JP" altLang="en-US" sz="2000" dirty="0">
                <a:solidFill>
                  <a:srgbClr val="3333CC"/>
                </a:solidFill>
                <a:latin typeface="+mn-lt"/>
                <a:cs typeface="Arial" panose="020B0604020202020204" pitchFamily="34" charset="0"/>
              </a:rPr>
              <a:t>で計算した、原子核反応からの生成各種のチャート図</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pic>
        <p:nvPicPr>
          <p:cNvPr id="104460" name="Picture 33"/>
          <p:cNvPicPr>
            <a:picLocks noChangeAspect="1" noChangeArrowheads="1"/>
          </p:cNvPicPr>
          <p:nvPr/>
        </p:nvPicPr>
        <p:blipFill rotWithShape="1">
          <a:blip r:embed="rId3">
            <a:extLst>
              <a:ext uri="{28A0092B-C50C-407E-A947-70E740481C1C}">
                <a14:useLocalDpi xmlns:a14="http://schemas.microsoft.com/office/drawing/2010/main" val="0"/>
              </a:ext>
            </a:extLst>
          </a:blip>
          <a:srcRect l="5539" t="15385" r="18166" b="5127"/>
          <a:stretch/>
        </p:blipFill>
        <p:spPr bwMode="auto">
          <a:xfrm>
            <a:off x="2771800" y="3089547"/>
            <a:ext cx="3773789" cy="27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61" name="テキスト ボックス 33"/>
          <p:cNvSpPr txBox="1">
            <a:spLocks noChangeArrowheads="1"/>
          </p:cNvSpPr>
          <p:nvPr/>
        </p:nvSpPr>
        <p:spPr bwMode="auto">
          <a:xfrm>
            <a:off x="2337286" y="5877272"/>
            <a:ext cx="4469429"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3333CC"/>
                </a:solidFill>
                <a:latin typeface="+mn-lt"/>
                <a:cs typeface="Arial" panose="020B0604020202020204" pitchFamily="34" charset="0"/>
              </a:rPr>
              <a:t>[T-DPA]</a:t>
            </a:r>
            <a:r>
              <a:rPr lang="ja-JP" altLang="en-US" sz="2000" dirty="0">
                <a:solidFill>
                  <a:srgbClr val="3333CC"/>
                </a:solidFill>
                <a:latin typeface="+mn-lt"/>
                <a:cs typeface="Arial" panose="020B0604020202020204" pitchFamily="34" charset="0"/>
              </a:rPr>
              <a:t>で計算した</a:t>
            </a:r>
            <a:r>
              <a:rPr lang="en-US" altLang="ja-JP" sz="2000" dirty="0">
                <a:solidFill>
                  <a:srgbClr val="3333CC"/>
                </a:solidFill>
                <a:latin typeface="+mn-lt"/>
                <a:cs typeface="Arial" panose="020B0604020202020204" pitchFamily="34" charset="0"/>
              </a:rPr>
              <a:t>DPA</a:t>
            </a:r>
            <a:r>
              <a:rPr lang="ja-JP" altLang="en-US" sz="2000" dirty="0">
                <a:solidFill>
                  <a:srgbClr val="3333CC"/>
                </a:solidFill>
                <a:latin typeface="+mn-lt"/>
                <a:cs typeface="Arial" panose="020B0604020202020204" pitchFamily="34" charset="0"/>
              </a:rPr>
              <a:t>の深さ分布の例</a:t>
            </a:r>
          </a:p>
        </p:txBody>
      </p:sp>
      <p:sp>
        <p:nvSpPr>
          <p:cNvPr id="16" name="テキスト ボックス 15"/>
          <p:cNvSpPr txBox="1"/>
          <p:nvPr/>
        </p:nvSpPr>
        <p:spPr>
          <a:xfrm>
            <a:off x="0" y="0"/>
            <a:ext cx="9144000" cy="830997"/>
          </a:xfrm>
          <a:prstGeom prst="rect">
            <a:avLst/>
          </a:prstGeom>
          <a:noFill/>
        </p:spPr>
        <p:txBody>
          <a:bodyPr wrap="square" rtlCol="0">
            <a:spAutoFit/>
          </a:bodyPr>
          <a:lstStyle/>
          <a:p>
            <a:pPr algn="ctr"/>
            <a:r>
              <a:rPr kumimoji="1" lang="en-US" altLang="ja-JP" sz="4800" dirty="0"/>
              <a:t>[T-DPA]</a:t>
            </a:r>
            <a:endParaRPr kumimoji="1" lang="ja-JP" altLang="en-US" sz="4800" dirty="0"/>
          </a:p>
        </p:txBody>
      </p:sp>
      <p:sp>
        <p:nvSpPr>
          <p:cNvPr id="17" name="AutoShape 2"/>
          <p:cNvSpPr>
            <a:spLocks noChangeArrowheads="1"/>
          </p:cNvSpPr>
          <p:nvPr/>
        </p:nvSpPr>
        <p:spPr bwMode="auto">
          <a:xfrm>
            <a:off x="323528" y="980728"/>
            <a:ext cx="8424936" cy="2016224"/>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a:solidFill>
                  <a:srgbClr val="000000"/>
                </a:solidFill>
                <a:latin typeface="+mn-lt"/>
              </a:rPr>
              <a:t>指定した任意の空間における</a:t>
            </a:r>
            <a:r>
              <a:rPr lang="ja-JP" altLang="en-US" sz="2400" dirty="0">
                <a:solidFill>
                  <a:srgbClr val="FF0000"/>
                </a:solidFill>
                <a:latin typeface="+mn-lt"/>
              </a:rPr>
              <a:t>原子あたりのはじき出し数（</a:t>
            </a:r>
            <a:r>
              <a:rPr lang="en-US" altLang="ja-JP" sz="2400" dirty="0">
                <a:solidFill>
                  <a:srgbClr val="FF0000"/>
                </a:solidFill>
                <a:latin typeface="+mn-lt"/>
              </a:rPr>
              <a:t>DPA; Displacement Per Atom</a:t>
            </a:r>
            <a:r>
              <a:rPr lang="ja-JP" altLang="en-US" sz="2400" dirty="0">
                <a:solidFill>
                  <a:srgbClr val="FF0000"/>
                </a:solidFill>
                <a:latin typeface="+mn-lt"/>
              </a:rPr>
              <a:t>）</a:t>
            </a:r>
            <a:r>
              <a:rPr lang="ja-JP" altLang="en-US" sz="2400" dirty="0">
                <a:solidFill>
                  <a:srgbClr val="000000"/>
                </a:solidFill>
                <a:latin typeface="+mn-lt"/>
              </a:rPr>
              <a:t>を求める。</a:t>
            </a:r>
            <a:endParaRPr lang="en-US" altLang="ja-JP" sz="2400" dirty="0">
              <a:solidFill>
                <a:srgbClr val="000000"/>
              </a:solidFill>
              <a:latin typeface="+mn-lt"/>
            </a:endParaRPr>
          </a:p>
          <a:p>
            <a:pPr eaLnBrk="1" hangingPunct="1">
              <a:buFontTx/>
              <a:buNone/>
            </a:pPr>
            <a:r>
              <a:rPr lang="en-US" altLang="ja-JP" sz="2400" dirty="0">
                <a:solidFill>
                  <a:srgbClr val="000000"/>
                </a:solidFill>
                <a:latin typeface="+mn-lt"/>
              </a:rPr>
              <a:t>DPA</a:t>
            </a:r>
            <a:r>
              <a:rPr lang="ja-JP" altLang="en-US" sz="2400" dirty="0" err="1">
                <a:solidFill>
                  <a:srgbClr val="000000"/>
                </a:solidFill>
                <a:latin typeface="+mn-lt"/>
              </a:rPr>
              <a:t>は照</a:t>
            </a:r>
            <a:r>
              <a:rPr lang="ja-JP" altLang="en-US" sz="2400" dirty="0">
                <a:solidFill>
                  <a:srgbClr val="000000"/>
                </a:solidFill>
                <a:latin typeface="+mn-lt"/>
              </a:rPr>
              <a:t>射領域に存在する全原子数に対するはじき出された原子数の比で</a:t>
            </a:r>
            <a:r>
              <a:rPr lang="ja-JP" altLang="en-US" sz="2400" dirty="0">
                <a:latin typeface="+mn-lt"/>
              </a:rPr>
              <a:t>、</a:t>
            </a:r>
            <a:r>
              <a:rPr lang="ja-JP" altLang="en-US" sz="2400" dirty="0">
                <a:solidFill>
                  <a:srgbClr val="000000"/>
                </a:solidFill>
                <a:latin typeface="+mn-lt"/>
              </a:rPr>
              <a:t>粒子フルエンスとはじき出し断面積の積で計算する。</a:t>
            </a:r>
            <a:endParaRPr lang="en-US" altLang="ja-JP" sz="2400" dirty="0">
              <a:solidFill>
                <a:srgbClr val="000000"/>
              </a:solidFill>
              <a:latin typeface="+mn-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pic>
        <p:nvPicPr>
          <p:cNvPr id="105481"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7406" t="12233" r="8321" b="4730"/>
          <a:stretch/>
        </p:blipFill>
        <p:spPr bwMode="auto">
          <a:xfrm>
            <a:off x="2411760" y="2470158"/>
            <a:ext cx="4752528" cy="333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0" y="0"/>
            <a:ext cx="9144000" cy="830997"/>
          </a:xfrm>
          <a:prstGeom prst="rect">
            <a:avLst/>
          </a:prstGeom>
          <a:noFill/>
        </p:spPr>
        <p:txBody>
          <a:bodyPr wrap="square" rtlCol="0">
            <a:spAutoFit/>
          </a:bodyPr>
          <a:lstStyle/>
          <a:p>
            <a:pPr algn="ctr"/>
            <a:r>
              <a:rPr kumimoji="1" lang="en-US" altLang="ja-JP" sz="4800" dirty="0"/>
              <a:t>[T-LET], [T-SED]</a:t>
            </a:r>
            <a:endParaRPr kumimoji="1" lang="ja-JP" altLang="en-US" sz="4800" dirty="0"/>
          </a:p>
        </p:txBody>
      </p:sp>
      <p:sp>
        <p:nvSpPr>
          <p:cNvPr id="11" name="AutoShape 2"/>
          <p:cNvSpPr>
            <a:spLocks noChangeArrowheads="1"/>
          </p:cNvSpPr>
          <p:nvPr/>
        </p:nvSpPr>
        <p:spPr bwMode="auto">
          <a:xfrm>
            <a:off x="899592" y="980728"/>
            <a:ext cx="7344816" cy="1296144"/>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a:solidFill>
                  <a:srgbClr val="000000"/>
                </a:solidFill>
                <a:latin typeface="Century" panose="02040604050505020304" pitchFamily="18" charset="0"/>
              </a:rPr>
              <a:t>指定した任意の空間における</a:t>
            </a:r>
            <a:r>
              <a:rPr lang="ja-JP" altLang="en-US" sz="2400" dirty="0">
                <a:solidFill>
                  <a:srgbClr val="FF0000"/>
                </a:solidFill>
                <a:latin typeface="Century" panose="02040604050505020304" pitchFamily="18" charset="0"/>
              </a:rPr>
              <a:t>飛跡長</a:t>
            </a:r>
            <a:r>
              <a:rPr lang="ja-JP" altLang="en-US" sz="2400" dirty="0">
                <a:solidFill>
                  <a:srgbClr val="000000"/>
                </a:solidFill>
                <a:latin typeface="Century" panose="02040604050505020304" pitchFamily="18" charset="0"/>
              </a:rPr>
              <a:t>や</a:t>
            </a:r>
            <a:r>
              <a:rPr lang="ja-JP" altLang="en-US" sz="2400" dirty="0">
                <a:solidFill>
                  <a:srgbClr val="FF0000"/>
                </a:solidFill>
                <a:latin typeface="Century" panose="02040604050505020304" pitchFamily="18" charset="0"/>
              </a:rPr>
              <a:t>線量</a:t>
            </a:r>
            <a:r>
              <a:rPr lang="en-US" altLang="ja-JP" sz="2400" dirty="0">
                <a:solidFill>
                  <a:srgbClr val="FF0000"/>
                </a:solidFill>
                <a:latin typeface="Century" panose="02040604050505020304" pitchFamily="18" charset="0"/>
              </a:rPr>
              <a:t>(dose)</a:t>
            </a:r>
            <a:r>
              <a:rPr lang="ja-JP" altLang="en-US" sz="2400" dirty="0">
                <a:solidFill>
                  <a:srgbClr val="000000"/>
                </a:solidFill>
                <a:latin typeface="Century" panose="02040604050505020304" pitchFamily="18" charset="0"/>
              </a:rPr>
              <a:t>を</a:t>
            </a:r>
            <a:r>
              <a:rPr lang="en-US" altLang="ja-JP" sz="2400" dirty="0">
                <a:solidFill>
                  <a:srgbClr val="3333CC"/>
                </a:solidFill>
                <a:latin typeface="Century" panose="02040604050505020304" pitchFamily="18" charset="0"/>
              </a:rPr>
              <a:t>LET(</a:t>
            </a:r>
            <a:r>
              <a:rPr lang="en-US" altLang="ja-JP" sz="2400" i="1" dirty="0" err="1">
                <a:solidFill>
                  <a:srgbClr val="3333CC"/>
                </a:solidFill>
                <a:latin typeface="Century" panose="02040604050505020304" pitchFamily="18" charset="0"/>
              </a:rPr>
              <a:t>dE</a:t>
            </a:r>
            <a:r>
              <a:rPr lang="en-US" altLang="ja-JP" sz="2400" i="1" dirty="0">
                <a:solidFill>
                  <a:srgbClr val="3333CC"/>
                </a:solidFill>
                <a:latin typeface="Century" panose="02040604050505020304" pitchFamily="18" charset="0"/>
              </a:rPr>
              <a:t>/dx</a:t>
            </a:r>
            <a:r>
              <a:rPr lang="en-US" altLang="ja-JP" sz="2400" dirty="0">
                <a:solidFill>
                  <a:srgbClr val="3333CC"/>
                </a:solidFill>
                <a:latin typeface="Century" panose="02040604050505020304" pitchFamily="18" charset="0"/>
              </a:rPr>
              <a:t>)</a:t>
            </a:r>
            <a:r>
              <a:rPr lang="ja-JP" altLang="en-US" sz="2400" dirty="0">
                <a:solidFill>
                  <a:srgbClr val="000000"/>
                </a:solidFill>
                <a:latin typeface="Century" panose="02040604050505020304" pitchFamily="18" charset="0"/>
              </a:rPr>
              <a:t>や</a:t>
            </a:r>
            <a:r>
              <a:rPr lang="en-US" altLang="ja-JP" sz="2400" dirty="0">
                <a:solidFill>
                  <a:srgbClr val="3333CC"/>
                </a:solidFill>
                <a:latin typeface="Century" panose="02040604050505020304" pitchFamily="18" charset="0"/>
              </a:rPr>
              <a:t>lineal energy(y)</a:t>
            </a:r>
            <a:r>
              <a:rPr lang="en-US" altLang="ja-JP" sz="2400" dirty="0">
                <a:solidFill>
                  <a:srgbClr val="000000"/>
                </a:solidFill>
                <a:latin typeface="Century" panose="02040604050505020304" pitchFamily="18" charset="0"/>
              </a:rPr>
              <a:t>, </a:t>
            </a:r>
            <a:r>
              <a:rPr lang="en-US" altLang="ja-JP" sz="2400" dirty="0">
                <a:solidFill>
                  <a:srgbClr val="3333CC"/>
                </a:solidFill>
                <a:latin typeface="Century" panose="02040604050505020304" pitchFamily="18" charset="0"/>
              </a:rPr>
              <a:t>specific energy(z)</a:t>
            </a:r>
            <a:r>
              <a:rPr lang="ja-JP" altLang="en-US" sz="2400" dirty="0">
                <a:solidFill>
                  <a:srgbClr val="000000"/>
                </a:solidFill>
                <a:latin typeface="Century" panose="02040604050505020304" pitchFamily="18" charset="0"/>
              </a:rPr>
              <a:t>の関数として出力する。</a:t>
            </a:r>
            <a:endParaRPr lang="en-US" altLang="ja-JP" sz="1800" dirty="0">
              <a:solidFill>
                <a:srgbClr val="000000"/>
              </a:solidFill>
              <a:latin typeface="Century" panose="02040604050505020304" pitchFamily="18" charset="0"/>
            </a:endParaRPr>
          </a:p>
        </p:txBody>
      </p:sp>
      <p:sp>
        <p:nvSpPr>
          <p:cNvPr id="12" name="テキスト ボックス 33"/>
          <p:cNvSpPr txBox="1">
            <a:spLocks noChangeArrowheads="1"/>
          </p:cNvSpPr>
          <p:nvPr/>
        </p:nvSpPr>
        <p:spPr bwMode="auto">
          <a:xfrm>
            <a:off x="1880141" y="5877272"/>
            <a:ext cx="5383718"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3333CC"/>
                </a:solidFill>
                <a:latin typeface="+mn-lt"/>
                <a:cs typeface="Arial" panose="020B0604020202020204" pitchFamily="34" charset="0"/>
              </a:rPr>
              <a:t>[T-LET]</a:t>
            </a:r>
            <a:r>
              <a:rPr lang="ja-JP" altLang="en-US" sz="2000" dirty="0">
                <a:solidFill>
                  <a:srgbClr val="3333CC"/>
                </a:solidFill>
                <a:latin typeface="+mn-lt"/>
                <a:cs typeface="Arial" panose="020B0604020202020204" pitchFamily="34" charset="0"/>
              </a:rPr>
              <a:t>で計算した、</a:t>
            </a:r>
            <a:r>
              <a:rPr lang="en-US" altLang="ja-JP" sz="2000" dirty="0">
                <a:solidFill>
                  <a:srgbClr val="3333CC"/>
                </a:solidFill>
                <a:latin typeface="+mn-lt"/>
                <a:cs typeface="Arial" panose="020B0604020202020204" pitchFamily="34" charset="0"/>
              </a:rPr>
              <a:t>LET</a:t>
            </a:r>
            <a:r>
              <a:rPr lang="ja-JP" altLang="en-US" sz="2000" dirty="0">
                <a:solidFill>
                  <a:srgbClr val="3333CC"/>
                </a:solidFill>
                <a:latin typeface="+mn-lt"/>
                <a:cs typeface="Arial" panose="020B0604020202020204" pitchFamily="34" charset="0"/>
              </a:rPr>
              <a:t>に対する</a:t>
            </a:r>
            <a:r>
              <a:rPr lang="en-US" altLang="ja-JP" sz="2000" dirty="0">
                <a:solidFill>
                  <a:srgbClr val="3333CC"/>
                </a:solidFill>
                <a:latin typeface="+mn-lt"/>
                <a:cs typeface="Arial" panose="020B0604020202020204" pitchFamily="34" charset="0"/>
              </a:rPr>
              <a:t>Dose</a:t>
            </a:r>
            <a:r>
              <a:rPr lang="ja-JP" altLang="en-US" sz="2000" dirty="0">
                <a:solidFill>
                  <a:srgbClr val="3333CC"/>
                </a:solidFill>
                <a:latin typeface="+mn-lt"/>
                <a:cs typeface="Arial" panose="020B0604020202020204" pitchFamily="34" charset="0"/>
              </a:rPr>
              <a:t>量の分布</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a:srcRect l="23226" t="24407" r="24800" b="17094"/>
          <a:stretch/>
        </p:blipFill>
        <p:spPr>
          <a:xfrm>
            <a:off x="2350399" y="2397738"/>
            <a:ext cx="4813889" cy="3501017"/>
          </a:xfrm>
          <a:prstGeom prst="rect">
            <a:avLst/>
          </a:prstGeom>
        </p:spPr>
      </p:pic>
      <p:sp>
        <p:nvSpPr>
          <p:cNvPr id="10547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Kinds of tallies in PHITS</a:t>
            </a:r>
          </a:p>
        </p:txBody>
      </p:sp>
      <p:sp>
        <p:nvSpPr>
          <p:cNvPr id="10" name="テキスト ボックス 9"/>
          <p:cNvSpPr txBox="1"/>
          <p:nvPr/>
        </p:nvSpPr>
        <p:spPr>
          <a:xfrm>
            <a:off x="0" y="0"/>
            <a:ext cx="9144000" cy="830997"/>
          </a:xfrm>
          <a:prstGeom prst="rect">
            <a:avLst/>
          </a:prstGeom>
          <a:noFill/>
        </p:spPr>
        <p:txBody>
          <a:bodyPr wrap="square" rtlCol="0">
            <a:spAutoFit/>
          </a:bodyPr>
          <a:lstStyle/>
          <a:p>
            <a:pPr algn="ctr"/>
            <a:r>
              <a:rPr kumimoji="1" lang="en-US" altLang="ja-JP" sz="4800" dirty="0"/>
              <a:t>[T-Interact]</a:t>
            </a:r>
            <a:endParaRPr kumimoji="1" lang="ja-JP" altLang="en-US" sz="4800" dirty="0"/>
          </a:p>
        </p:txBody>
      </p:sp>
      <p:sp>
        <p:nvSpPr>
          <p:cNvPr id="11" name="AutoShape 2"/>
          <p:cNvSpPr>
            <a:spLocks noChangeArrowheads="1"/>
          </p:cNvSpPr>
          <p:nvPr/>
        </p:nvSpPr>
        <p:spPr bwMode="auto">
          <a:xfrm>
            <a:off x="451892" y="980728"/>
            <a:ext cx="8240216" cy="1296144"/>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400" dirty="0">
                <a:solidFill>
                  <a:srgbClr val="000000"/>
                </a:solidFill>
                <a:latin typeface="Century" panose="02040604050505020304" pitchFamily="18" charset="0"/>
              </a:rPr>
              <a:t>指定した任意の空間において、</a:t>
            </a:r>
            <a:r>
              <a:rPr lang="ja-JP" altLang="en-US" sz="2400" dirty="0">
                <a:solidFill>
                  <a:srgbClr val="FF0000"/>
                </a:solidFill>
                <a:latin typeface="Century" panose="02040604050505020304" pitchFamily="18" charset="0"/>
              </a:rPr>
              <a:t>原子核反応や原子相互作用が生じた回数</a:t>
            </a:r>
            <a:r>
              <a:rPr lang="ja-JP" altLang="en-US" sz="2400" dirty="0">
                <a:solidFill>
                  <a:srgbClr val="000000"/>
                </a:solidFill>
                <a:latin typeface="Century" panose="02040604050505020304" pitchFamily="18" charset="0"/>
              </a:rPr>
              <a:t>を求める。反応数の平均値や、ヒストリー毎の頻度分布を出力することが可能。</a:t>
            </a:r>
            <a:endParaRPr lang="en-US" altLang="ja-JP" sz="1800" dirty="0">
              <a:solidFill>
                <a:srgbClr val="000000"/>
              </a:solidFill>
              <a:latin typeface="Century" panose="02040604050505020304" pitchFamily="18" charset="0"/>
            </a:endParaRPr>
          </a:p>
        </p:txBody>
      </p:sp>
      <p:sp>
        <p:nvSpPr>
          <p:cNvPr id="12" name="テキスト ボックス 33"/>
          <p:cNvSpPr txBox="1">
            <a:spLocks noChangeArrowheads="1"/>
          </p:cNvSpPr>
          <p:nvPr/>
        </p:nvSpPr>
        <p:spPr bwMode="auto">
          <a:xfrm>
            <a:off x="2195132" y="5877272"/>
            <a:ext cx="4753737" cy="400110"/>
          </a:xfrm>
          <a:prstGeom prst="rect">
            <a:avLst/>
          </a:prstGeom>
          <a:noFill/>
          <a:ln>
            <a:noFill/>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a:solidFill>
                  <a:srgbClr val="3333CC"/>
                </a:solidFill>
                <a:latin typeface="+mn-lt"/>
                <a:cs typeface="Arial" panose="020B0604020202020204" pitchFamily="34" charset="0"/>
              </a:rPr>
              <a:t>[T-Interact]</a:t>
            </a:r>
            <a:r>
              <a:rPr lang="ja-JP" altLang="en-US" sz="2000" dirty="0">
                <a:solidFill>
                  <a:srgbClr val="3333CC"/>
                </a:solidFill>
                <a:latin typeface="+mn-lt"/>
                <a:cs typeface="Arial" panose="020B0604020202020204" pitchFamily="34" charset="0"/>
              </a:rPr>
              <a:t>で計算した反応数の頻度分布</a:t>
            </a:r>
          </a:p>
        </p:txBody>
      </p:sp>
    </p:spTree>
    <p:extLst>
      <p:ext uri="{BB962C8B-B14F-4D97-AF65-F5344CB8AC3E}">
        <p14:creationId xmlns:p14="http://schemas.microsoft.com/office/powerpoint/2010/main" val="42703399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Text Box 5"/>
          <p:cNvSpPr txBox="1">
            <a:spLocks noChangeArrowheads="1"/>
          </p:cNvSpPr>
          <p:nvPr/>
        </p:nvSpPr>
        <p:spPr bwMode="auto">
          <a:xfrm>
            <a:off x="2209800" y="6429345"/>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000" dirty="0">
                <a:solidFill>
                  <a:srgbClr val="000000"/>
                </a:solidFill>
                <a:latin typeface="Tahoma" panose="020B0604030504040204" pitchFamily="34" charset="0"/>
              </a:rPr>
              <a:t>詳細は</a:t>
            </a:r>
            <a:r>
              <a:rPr lang="en-US" altLang="ja-JP" sz="2000" dirty="0">
                <a:solidFill>
                  <a:srgbClr val="000000"/>
                </a:solidFill>
                <a:latin typeface="Tahoma" panose="020B0604030504040204" pitchFamily="34" charset="0"/>
              </a:rPr>
              <a:t>recommendation/</a:t>
            </a:r>
            <a:r>
              <a:rPr lang="en-US" altLang="ja-JP" sz="2000" dirty="0" err="1">
                <a:solidFill>
                  <a:srgbClr val="000000"/>
                </a:solidFill>
                <a:latin typeface="Tahoma" panose="020B0604030504040204" pitchFamily="34" charset="0"/>
              </a:rPr>
              <a:t>dchain</a:t>
            </a:r>
            <a:r>
              <a:rPr lang="ja-JP" altLang="en-US" sz="2000" dirty="0">
                <a:solidFill>
                  <a:srgbClr val="000000"/>
                </a:solidFill>
                <a:latin typeface="Tahoma" panose="020B0604030504040204" pitchFamily="34" charset="0"/>
              </a:rPr>
              <a:t>参照</a:t>
            </a:r>
            <a:endParaRPr lang="en-US" altLang="ja-JP" sz="2000" dirty="0">
              <a:solidFill>
                <a:srgbClr val="000000"/>
              </a:solidFill>
              <a:latin typeface="Tahoma" panose="020B0604030504040204" pitchFamily="34" charset="0"/>
            </a:endParaRPr>
          </a:p>
        </p:txBody>
      </p:sp>
      <p:pic>
        <p:nvPicPr>
          <p:cNvPr id="106505" name="Picture 2" descr="DCH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2637208"/>
            <a:ext cx="29972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0" y="0"/>
            <a:ext cx="9144000" cy="830997"/>
          </a:xfrm>
          <a:prstGeom prst="rect">
            <a:avLst/>
          </a:prstGeom>
          <a:noFill/>
        </p:spPr>
        <p:txBody>
          <a:bodyPr wrap="square" rtlCol="0">
            <a:spAutoFit/>
          </a:bodyPr>
          <a:lstStyle/>
          <a:p>
            <a:pPr algn="ctr"/>
            <a:r>
              <a:rPr kumimoji="1" lang="en-US" altLang="ja-JP" sz="4800" dirty="0"/>
              <a:t>[T-DCHAIN]</a:t>
            </a:r>
            <a:endParaRPr kumimoji="1" lang="ja-JP" altLang="en-US" sz="4800" dirty="0"/>
          </a:p>
        </p:txBody>
      </p:sp>
      <p:sp>
        <p:nvSpPr>
          <p:cNvPr id="12" name="AutoShape 2"/>
          <p:cNvSpPr>
            <a:spLocks noChangeArrowheads="1"/>
          </p:cNvSpPr>
          <p:nvPr/>
        </p:nvSpPr>
        <p:spPr bwMode="auto">
          <a:xfrm>
            <a:off x="235743" y="853580"/>
            <a:ext cx="8647113" cy="165769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2400" dirty="0">
                <a:solidFill>
                  <a:srgbClr val="000000"/>
                </a:solidFill>
                <a:latin typeface="+mn-lt"/>
              </a:rPr>
              <a:t>DCHAIN</a:t>
            </a:r>
            <a:r>
              <a:rPr lang="ja-JP" altLang="en-US" sz="2400" dirty="0">
                <a:solidFill>
                  <a:srgbClr val="000000"/>
                </a:solidFill>
                <a:latin typeface="+mn-lt"/>
              </a:rPr>
              <a:t>用の入力ファイルを作成する。</a:t>
            </a:r>
            <a:endParaRPr lang="en-US" altLang="ja-JP" sz="2400" dirty="0">
              <a:solidFill>
                <a:srgbClr val="000000"/>
              </a:solidFill>
              <a:latin typeface="+mn-lt"/>
            </a:endParaRPr>
          </a:p>
          <a:p>
            <a:pPr eaLnBrk="1" hangingPunct="1">
              <a:buFontTx/>
              <a:buNone/>
            </a:pPr>
            <a:r>
              <a:rPr lang="en-US" altLang="ja-JP" sz="2400" dirty="0">
                <a:solidFill>
                  <a:srgbClr val="000000"/>
                </a:solidFill>
                <a:latin typeface="+mn-lt"/>
              </a:rPr>
              <a:t>DCHAIN</a:t>
            </a:r>
            <a:r>
              <a:rPr lang="ja-JP" altLang="en-US" sz="2400" dirty="0">
                <a:solidFill>
                  <a:srgbClr val="000000"/>
                </a:solidFill>
                <a:latin typeface="+mn-lt"/>
              </a:rPr>
              <a:t>は、核反応により生成された残留核（</a:t>
            </a:r>
            <a:r>
              <a:rPr lang="en-US" altLang="ja-JP" sz="2400" dirty="0">
                <a:solidFill>
                  <a:srgbClr val="000000"/>
                </a:solidFill>
                <a:latin typeface="+mn-lt"/>
              </a:rPr>
              <a:t>[T-Yield]</a:t>
            </a:r>
            <a:r>
              <a:rPr lang="ja-JP" altLang="en-US" sz="2400" dirty="0">
                <a:solidFill>
                  <a:srgbClr val="000000"/>
                </a:solidFill>
                <a:latin typeface="+mn-lt"/>
              </a:rPr>
              <a:t>で計算）と</a:t>
            </a:r>
            <a:r>
              <a:rPr lang="en-US" altLang="ja-JP" sz="2400" dirty="0">
                <a:solidFill>
                  <a:srgbClr val="000000"/>
                </a:solidFill>
                <a:latin typeface="+mn-lt"/>
              </a:rPr>
              <a:t>20MeV</a:t>
            </a:r>
            <a:r>
              <a:rPr lang="ja-JP" altLang="en-US" sz="2400" dirty="0">
                <a:solidFill>
                  <a:srgbClr val="000000"/>
                </a:solidFill>
                <a:latin typeface="+mn-lt"/>
              </a:rPr>
              <a:t>以下の中性子のフルエンス（</a:t>
            </a:r>
            <a:r>
              <a:rPr lang="en-US" altLang="ja-JP" sz="2400" dirty="0">
                <a:solidFill>
                  <a:srgbClr val="000000"/>
                </a:solidFill>
                <a:latin typeface="+mn-lt"/>
              </a:rPr>
              <a:t>[T-Track]</a:t>
            </a:r>
            <a:r>
              <a:rPr lang="ja-JP" altLang="en-US" sz="2400" dirty="0">
                <a:solidFill>
                  <a:srgbClr val="000000"/>
                </a:solidFill>
                <a:latin typeface="+mn-lt"/>
              </a:rPr>
              <a:t>で計算）を用いて、照射中や照射後の残留放射能の時間変化を計算するプログラム。</a:t>
            </a:r>
            <a:endParaRPr lang="en-US" altLang="ja-JP" sz="1800" dirty="0">
              <a:solidFill>
                <a:srgbClr val="000000"/>
              </a:solidFill>
              <a:latin typeface="+mn-lt"/>
            </a:endParaRPr>
          </a:p>
        </p:txBody>
      </p:sp>
      <p:sp>
        <p:nvSpPr>
          <p:cNvPr id="13" name="テキスト ボックス 33"/>
          <p:cNvSpPr txBox="1">
            <a:spLocks noChangeArrowheads="1"/>
          </p:cNvSpPr>
          <p:nvPr/>
        </p:nvSpPr>
        <p:spPr bwMode="auto">
          <a:xfrm>
            <a:off x="214006" y="5776823"/>
            <a:ext cx="886332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3333CC"/>
                </a:solidFill>
                <a:latin typeface="+mn-lt"/>
                <a:cs typeface="Arial" panose="020B0604020202020204" pitchFamily="34" charset="0"/>
              </a:rPr>
              <a:t>150MeV</a:t>
            </a:r>
            <a:r>
              <a:rPr lang="ja-JP" altLang="en-US" sz="2000" dirty="0">
                <a:solidFill>
                  <a:srgbClr val="3333CC"/>
                </a:solidFill>
                <a:latin typeface="+mn-lt"/>
                <a:cs typeface="Arial" panose="020B0604020202020204" pitchFamily="34" charset="0"/>
              </a:rPr>
              <a:t>陽子を水ファントムに</a:t>
            </a:r>
            <a:r>
              <a:rPr lang="en-US" altLang="ja-JP" sz="2000" dirty="0">
                <a:solidFill>
                  <a:srgbClr val="3333CC"/>
                </a:solidFill>
                <a:latin typeface="+mn-lt"/>
                <a:cs typeface="Arial" panose="020B0604020202020204" pitchFamily="34" charset="0"/>
              </a:rPr>
              <a:t>6</a:t>
            </a:r>
            <a:r>
              <a:rPr lang="ja-JP" altLang="en-US" sz="2000" dirty="0">
                <a:solidFill>
                  <a:srgbClr val="3333CC"/>
                </a:solidFill>
                <a:latin typeface="+mn-lt"/>
                <a:cs typeface="Arial" panose="020B0604020202020204" pitchFamily="34" charset="0"/>
              </a:rPr>
              <a:t>分間で</a:t>
            </a:r>
            <a:r>
              <a:rPr lang="en-US" altLang="ja-JP" sz="2000" dirty="0">
                <a:solidFill>
                  <a:srgbClr val="3333CC"/>
                </a:solidFill>
                <a:latin typeface="+mn-lt"/>
                <a:cs typeface="Arial" panose="020B0604020202020204" pitchFamily="34" charset="0"/>
              </a:rPr>
              <a:t>5Gy</a:t>
            </a:r>
            <a:r>
              <a:rPr lang="ja-JP" altLang="en-US" sz="2000" dirty="0">
                <a:solidFill>
                  <a:srgbClr val="3333CC"/>
                </a:solidFill>
                <a:latin typeface="+mn-lt"/>
                <a:cs typeface="Arial" panose="020B0604020202020204" pitchFamily="34" charset="0"/>
              </a:rPr>
              <a:t>照射したときの残留放射能の時間変化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28600"/>
            <a:ext cx="8686800" cy="1143000"/>
          </a:xfrm>
        </p:spPr>
        <p:txBody>
          <a:bodyPr/>
          <a:lstStyle/>
          <a:p>
            <a:pPr eaLnBrk="1" hangingPunct="1"/>
            <a:r>
              <a:rPr lang="ja-JP" altLang="en-US" sz="4800">
                <a:solidFill>
                  <a:schemeClr val="tx1"/>
                </a:solidFill>
              </a:rPr>
              <a:t>実習内容</a:t>
            </a:r>
          </a:p>
        </p:txBody>
      </p:sp>
      <p:sp>
        <p:nvSpPr>
          <p:cNvPr id="46085"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46087" name="Rectangle 3"/>
          <p:cNvSpPr>
            <a:spLocks noChangeArrowheads="1"/>
          </p:cNvSpPr>
          <p:nvPr/>
        </p:nvSpPr>
        <p:spPr bwMode="auto">
          <a:xfrm>
            <a:off x="2771775" y="1557338"/>
            <a:ext cx="377507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en-US" altLang="ja-JP">
                <a:latin typeface="Century Gothic" panose="020B0502020202020204" pitchFamily="34" charset="0"/>
              </a:rPr>
              <a:t>Tally</a:t>
            </a:r>
            <a:r>
              <a:rPr lang="ja-JP" altLang="en-US">
                <a:latin typeface="Century Gothic" panose="020B0502020202020204" pitchFamily="34" charset="0"/>
              </a:rPr>
              <a:t>とは何か</a:t>
            </a:r>
            <a:endParaRPr lang="en-US" altLang="ja-JP">
              <a:latin typeface="Century Gothic" panose="020B0502020202020204" pitchFamily="34" charset="0"/>
            </a:endParaRPr>
          </a:p>
          <a:p>
            <a:pPr eaLnBrk="1" hangingPunct="1">
              <a:buFont typeface="Wingdings" panose="05000000000000000000" pitchFamily="2" charset="2"/>
              <a:buChar char="l"/>
            </a:pPr>
            <a:r>
              <a:rPr lang="en-US" altLang="ja-JP">
                <a:solidFill>
                  <a:srgbClr val="FF0000"/>
                </a:solidFill>
                <a:latin typeface="Century Gothic" panose="020B0502020202020204" pitchFamily="34" charset="0"/>
              </a:rPr>
              <a:t>Tally</a:t>
            </a:r>
            <a:r>
              <a:rPr lang="ja-JP" altLang="en-US">
                <a:solidFill>
                  <a:srgbClr val="FF0000"/>
                </a:solidFill>
                <a:latin typeface="Century Gothic" panose="020B0502020202020204" pitchFamily="34" charset="0"/>
              </a:rPr>
              <a:t>の使い方</a:t>
            </a:r>
            <a:endParaRPr lang="en-US" altLang="ja-JP">
              <a:solidFill>
                <a:srgbClr val="FF0000"/>
              </a:solidFill>
              <a:latin typeface="Century Gothic" panose="020B0502020202020204" pitchFamily="34" charset="0"/>
            </a:endParaRPr>
          </a:p>
          <a:p>
            <a:pPr lvl="1" eaLnBrk="1" hangingPunct="1">
              <a:buFont typeface="Wingdings" panose="05000000000000000000" pitchFamily="2" charset="2"/>
              <a:buChar char="Ø"/>
            </a:pPr>
            <a:r>
              <a:rPr lang="ja-JP" altLang="en-US">
                <a:solidFill>
                  <a:srgbClr val="FF0000"/>
                </a:solidFill>
                <a:latin typeface="Century Gothic" panose="020B0502020202020204" pitchFamily="34" charset="0"/>
              </a:rPr>
              <a:t>ジオメトリの確認</a:t>
            </a:r>
            <a:endParaRPr lang="en-US" altLang="ja-JP">
              <a:solidFill>
                <a:srgbClr val="FF0000"/>
              </a:solidFill>
              <a:latin typeface="Century Gothic" panose="020B0502020202020204" pitchFamily="34" charset="0"/>
            </a:endParaRPr>
          </a:p>
          <a:p>
            <a:pPr lvl="1" eaLnBrk="1" hangingPunct="1">
              <a:buFont typeface="Wingdings" panose="05000000000000000000" pitchFamily="2" charset="2"/>
              <a:buChar char="Ø"/>
            </a:pPr>
            <a:r>
              <a:rPr lang="ja-JP" altLang="en-US">
                <a:latin typeface="Century Gothic" panose="020B0502020202020204" pitchFamily="34" charset="0"/>
              </a:rPr>
              <a:t>物理量の導出</a:t>
            </a:r>
            <a:endParaRPr lang="en-US" altLang="ja-JP">
              <a:latin typeface="Century Gothic" panose="020B0502020202020204" pitchFamily="34" charset="0"/>
            </a:endParaRPr>
          </a:p>
          <a:p>
            <a:pPr eaLnBrk="1" hangingPunct="1">
              <a:buFont typeface="Wingdings" panose="05000000000000000000" pitchFamily="2" charset="2"/>
              <a:buChar char="l"/>
            </a:pPr>
            <a:r>
              <a:rPr lang="ja-JP" altLang="en-US">
                <a:latin typeface="Century Gothic" panose="020B0502020202020204" pitchFamily="34" charset="0"/>
              </a:rPr>
              <a:t>各</a:t>
            </a:r>
            <a:r>
              <a:rPr lang="en-US" altLang="ja-JP">
                <a:latin typeface="Century Gothic" panose="020B0502020202020204" pitchFamily="34" charset="0"/>
              </a:rPr>
              <a:t>Tally</a:t>
            </a:r>
            <a:r>
              <a:rPr lang="ja-JP" altLang="en-US">
                <a:latin typeface="Century Gothic" panose="020B0502020202020204" pitchFamily="34" charset="0"/>
              </a:rPr>
              <a:t>の紹介</a:t>
            </a:r>
            <a:endParaRPr lang="en-US" altLang="ja-JP">
              <a:latin typeface="Century Gothic" panose="020B0502020202020204" pitchFamily="34" charset="0"/>
            </a:endParaRPr>
          </a:p>
          <a:p>
            <a:pPr eaLnBrk="1" hangingPunct="1">
              <a:buFont typeface="Wingdings" panose="05000000000000000000" pitchFamily="2" charset="2"/>
              <a:buChar char="l"/>
            </a:pPr>
            <a:r>
              <a:rPr lang="ja-JP" altLang="en-US">
                <a:latin typeface="Century Gothic" panose="020B0502020202020204" pitchFamily="34" charset="0"/>
              </a:rPr>
              <a:t>まとめ</a:t>
            </a:r>
            <a:endParaRPr lang="en-US" altLang="ja-JP">
              <a:latin typeface="Century Gothic" panose="020B0502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228600" y="228600"/>
            <a:ext cx="8686800" cy="1143000"/>
          </a:xfrm>
        </p:spPr>
        <p:txBody>
          <a:bodyPr/>
          <a:lstStyle/>
          <a:p>
            <a:pPr eaLnBrk="1" hangingPunct="1"/>
            <a:r>
              <a:rPr lang="ja-JP" altLang="en-US" sz="4800">
                <a:solidFill>
                  <a:schemeClr val="tx1"/>
                </a:solidFill>
              </a:rPr>
              <a:t>実習内容</a:t>
            </a:r>
          </a:p>
        </p:txBody>
      </p:sp>
      <p:sp>
        <p:nvSpPr>
          <p:cNvPr id="107525"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107527" name="Rectangle 3"/>
          <p:cNvSpPr>
            <a:spLocks noChangeArrowheads="1"/>
          </p:cNvSpPr>
          <p:nvPr/>
        </p:nvSpPr>
        <p:spPr bwMode="auto">
          <a:xfrm>
            <a:off x="2771775" y="1557338"/>
            <a:ext cx="377507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914400" indent="-4572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en-US" altLang="ja-JP">
                <a:latin typeface="Century Gothic" panose="020B0502020202020204" pitchFamily="34" charset="0"/>
              </a:rPr>
              <a:t>Tally</a:t>
            </a:r>
            <a:r>
              <a:rPr lang="ja-JP" altLang="en-US">
                <a:latin typeface="Century Gothic" panose="020B0502020202020204" pitchFamily="34" charset="0"/>
              </a:rPr>
              <a:t>とは何か</a:t>
            </a:r>
            <a:endParaRPr lang="en-US" altLang="ja-JP">
              <a:latin typeface="Century Gothic" panose="020B0502020202020204" pitchFamily="34" charset="0"/>
            </a:endParaRPr>
          </a:p>
          <a:p>
            <a:pPr eaLnBrk="1" hangingPunct="1">
              <a:buFont typeface="Wingdings" panose="05000000000000000000" pitchFamily="2" charset="2"/>
              <a:buChar char="l"/>
            </a:pPr>
            <a:r>
              <a:rPr lang="en-US" altLang="ja-JP">
                <a:latin typeface="Century Gothic" panose="020B0502020202020204" pitchFamily="34" charset="0"/>
              </a:rPr>
              <a:t>Tally</a:t>
            </a:r>
            <a:r>
              <a:rPr lang="ja-JP" altLang="en-US">
                <a:latin typeface="Century Gothic" panose="020B0502020202020204" pitchFamily="34" charset="0"/>
              </a:rPr>
              <a:t>の使い方</a:t>
            </a:r>
            <a:endParaRPr lang="en-US" altLang="ja-JP">
              <a:latin typeface="Century Gothic" panose="020B0502020202020204" pitchFamily="34" charset="0"/>
            </a:endParaRPr>
          </a:p>
          <a:p>
            <a:pPr lvl="1" eaLnBrk="1" hangingPunct="1">
              <a:buFont typeface="Wingdings" panose="05000000000000000000" pitchFamily="2" charset="2"/>
              <a:buChar char="Ø"/>
            </a:pPr>
            <a:r>
              <a:rPr lang="ja-JP" altLang="en-US">
                <a:latin typeface="Century Gothic" panose="020B0502020202020204" pitchFamily="34" charset="0"/>
              </a:rPr>
              <a:t>ジオメトリの確認</a:t>
            </a:r>
            <a:endParaRPr lang="en-US" altLang="ja-JP">
              <a:latin typeface="Century Gothic" panose="020B0502020202020204" pitchFamily="34" charset="0"/>
            </a:endParaRPr>
          </a:p>
          <a:p>
            <a:pPr lvl="1" eaLnBrk="1" hangingPunct="1">
              <a:buFont typeface="Wingdings" panose="05000000000000000000" pitchFamily="2" charset="2"/>
              <a:buChar char="Ø"/>
            </a:pPr>
            <a:r>
              <a:rPr lang="ja-JP" altLang="en-US">
                <a:latin typeface="Century Gothic" panose="020B0502020202020204" pitchFamily="34" charset="0"/>
              </a:rPr>
              <a:t>物理量の導出</a:t>
            </a:r>
            <a:endParaRPr lang="en-US" altLang="ja-JP">
              <a:latin typeface="Century Gothic" panose="020B0502020202020204" pitchFamily="34" charset="0"/>
            </a:endParaRPr>
          </a:p>
          <a:p>
            <a:pPr eaLnBrk="1" hangingPunct="1">
              <a:buFont typeface="Wingdings" panose="05000000000000000000" pitchFamily="2" charset="2"/>
              <a:buChar char="l"/>
            </a:pPr>
            <a:r>
              <a:rPr lang="ja-JP" altLang="en-US">
                <a:latin typeface="Century Gothic" panose="020B0502020202020204" pitchFamily="34" charset="0"/>
              </a:rPr>
              <a:t>各</a:t>
            </a:r>
            <a:r>
              <a:rPr lang="en-US" altLang="ja-JP">
                <a:latin typeface="Century Gothic" panose="020B0502020202020204" pitchFamily="34" charset="0"/>
              </a:rPr>
              <a:t>Tally</a:t>
            </a:r>
            <a:r>
              <a:rPr lang="ja-JP" altLang="en-US">
                <a:latin typeface="Century Gothic" panose="020B0502020202020204" pitchFamily="34" charset="0"/>
              </a:rPr>
              <a:t>の紹介</a:t>
            </a:r>
            <a:endParaRPr lang="en-US" altLang="ja-JP">
              <a:latin typeface="Century Gothic" panose="020B0502020202020204" pitchFamily="34" charset="0"/>
            </a:endParaRPr>
          </a:p>
          <a:p>
            <a:pPr eaLnBrk="1" hangingPunct="1">
              <a:buFont typeface="Wingdings" panose="05000000000000000000" pitchFamily="2" charset="2"/>
              <a:buChar char="l"/>
            </a:pPr>
            <a:r>
              <a:rPr lang="ja-JP" altLang="en-US">
                <a:solidFill>
                  <a:srgbClr val="FF0000"/>
                </a:solidFill>
                <a:latin typeface="Century Gothic" panose="020B0502020202020204" pitchFamily="34" charset="0"/>
              </a:rPr>
              <a:t>まとめ</a:t>
            </a:r>
            <a:endParaRPr lang="en-US" altLang="ja-JP">
              <a:solidFill>
                <a:srgbClr val="FF0000"/>
              </a:solidFill>
              <a:latin typeface="Century Gothic" panose="020B0502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215900" y="115888"/>
            <a:ext cx="8686800" cy="896937"/>
          </a:xfrm>
        </p:spPr>
        <p:txBody>
          <a:bodyPr/>
          <a:lstStyle/>
          <a:p>
            <a:pPr eaLnBrk="1" hangingPunct="1"/>
            <a:r>
              <a:rPr lang="ja-JP" altLang="en-US" sz="4800">
                <a:latin typeface="Century Gothic" panose="020B0502020202020204" pitchFamily="34" charset="0"/>
              </a:rPr>
              <a:t>まとめ</a:t>
            </a:r>
          </a:p>
        </p:txBody>
      </p:sp>
      <p:sp>
        <p:nvSpPr>
          <p:cNvPr id="10854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Summary</a:t>
            </a:r>
          </a:p>
        </p:txBody>
      </p:sp>
      <p:sp>
        <p:nvSpPr>
          <p:cNvPr id="96263" name="Rectangle 8"/>
          <p:cNvSpPr>
            <a:spLocks noGrp="1" noChangeArrowheads="1"/>
          </p:cNvSpPr>
          <p:nvPr>
            <p:ph type="body" idx="4294967295"/>
          </p:nvPr>
        </p:nvSpPr>
        <p:spPr>
          <a:xfrm>
            <a:off x="229047" y="981075"/>
            <a:ext cx="8685906" cy="3816077"/>
          </a:xfrm>
        </p:spPr>
        <p:txBody>
          <a:bodyPr/>
          <a:lstStyle/>
          <a:p>
            <a:pPr eaLnBrk="1" hangingPunct="1">
              <a:spcBef>
                <a:spcPts val="1500"/>
              </a:spcBef>
              <a:defRPr/>
            </a:pPr>
            <a:r>
              <a:rPr lang="en-US" altLang="ja-JP" sz="2400" dirty="0"/>
              <a:t>PHITS</a:t>
            </a:r>
            <a:r>
              <a:rPr lang="ja-JP" altLang="en-US" sz="2400" dirty="0"/>
              <a:t>では、粒子や放射線の振る舞いを調べるために仮想的な</a:t>
            </a:r>
            <a:r>
              <a:rPr lang="en-US" altLang="ja-JP" sz="2400" dirty="0"/>
              <a:t>“</a:t>
            </a:r>
            <a:r>
              <a:rPr lang="ja-JP" altLang="en-US" sz="2400" dirty="0">
                <a:solidFill>
                  <a:srgbClr val="FF0000"/>
                </a:solidFill>
              </a:rPr>
              <a:t>検出器（タリー）</a:t>
            </a:r>
            <a:r>
              <a:rPr lang="en-US" altLang="ja-JP" sz="2400" dirty="0"/>
              <a:t>”</a:t>
            </a:r>
            <a:r>
              <a:rPr lang="ja-JP" altLang="en-US" sz="2400" dirty="0"/>
              <a:t>を使用する。</a:t>
            </a:r>
            <a:endParaRPr lang="en-US" altLang="ja-JP" sz="2400" dirty="0"/>
          </a:p>
          <a:p>
            <a:pPr eaLnBrk="1" hangingPunct="1">
              <a:spcBef>
                <a:spcPts val="1500"/>
              </a:spcBef>
              <a:defRPr/>
            </a:pPr>
            <a:r>
              <a:rPr lang="en-US" altLang="ja-JP" sz="2400" dirty="0"/>
              <a:t>PHITS</a:t>
            </a:r>
            <a:r>
              <a:rPr lang="ja-JP" altLang="en-US" sz="2400" dirty="0" err="1"/>
              <a:t>には</a:t>
            </a:r>
            <a:r>
              <a:rPr lang="ja-JP" altLang="en-US" sz="2400" dirty="0"/>
              <a:t>利用できる数多くのタリーが用意されており、大きく分けると</a:t>
            </a:r>
            <a:r>
              <a:rPr lang="ja-JP" altLang="en-US" sz="2400" dirty="0">
                <a:solidFill>
                  <a:srgbClr val="FF0000"/>
                </a:solidFill>
              </a:rPr>
              <a:t>ジオメトリの確認</a:t>
            </a:r>
            <a:r>
              <a:rPr lang="ja-JP" altLang="en-US" sz="2400" dirty="0"/>
              <a:t>と</a:t>
            </a:r>
            <a:r>
              <a:rPr lang="ja-JP" altLang="en-US" sz="2400" dirty="0">
                <a:solidFill>
                  <a:srgbClr val="FF0000"/>
                </a:solidFill>
              </a:rPr>
              <a:t>物理量の導出</a:t>
            </a:r>
            <a:r>
              <a:rPr lang="ja-JP" altLang="en-US" sz="2400" dirty="0"/>
              <a:t>に関するものがある。</a:t>
            </a:r>
            <a:endParaRPr lang="en-US" altLang="ja-JP" sz="2400" dirty="0"/>
          </a:p>
          <a:p>
            <a:pPr eaLnBrk="1" hangingPunct="1">
              <a:spcBef>
                <a:spcPts val="1500"/>
              </a:spcBef>
              <a:defRPr/>
            </a:pPr>
            <a:r>
              <a:rPr lang="ja-JP" altLang="en-US" sz="2400" dirty="0">
                <a:latin typeface="Century" panose="02040604050505020304" pitchFamily="18" charset="0"/>
              </a:rPr>
              <a:t>各タリーでは，どの</a:t>
            </a:r>
            <a:r>
              <a:rPr lang="ja-JP" altLang="en-US" sz="2400" dirty="0">
                <a:solidFill>
                  <a:srgbClr val="FF0000"/>
                </a:solidFill>
                <a:latin typeface="Century" panose="02040604050505020304" pitchFamily="18" charset="0"/>
              </a:rPr>
              <a:t>空間（面）</a:t>
            </a:r>
            <a:r>
              <a:rPr lang="ja-JP" altLang="en-US" sz="2400" dirty="0">
                <a:latin typeface="Century" panose="02040604050505020304" pitchFamily="18" charset="0"/>
              </a:rPr>
              <a:t>の、どの</a:t>
            </a:r>
            <a:r>
              <a:rPr lang="ja-JP" altLang="en-US" sz="2400" dirty="0">
                <a:solidFill>
                  <a:srgbClr val="FF0000"/>
                </a:solidFill>
                <a:latin typeface="Century" panose="02040604050505020304" pitchFamily="18" charset="0"/>
              </a:rPr>
              <a:t>粒子</a:t>
            </a:r>
            <a:r>
              <a:rPr lang="ja-JP" altLang="en-US" sz="2400" dirty="0">
                <a:latin typeface="Century" panose="02040604050505020304" pitchFamily="18" charset="0"/>
              </a:rPr>
              <a:t>に関する、どうような</a:t>
            </a:r>
            <a:r>
              <a:rPr lang="ja-JP" altLang="en-US" sz="2400" dirty="0">
                <a:solidFill>
                  <a:srgbClr val="FF0000"/>
                </a:solidFill>
                <a:latin typeface="Century" panose="02040604050505020304" pitchFamily="18" charset="0"/>
              </a:rPr>
              <a:t>物理量</a:t>
            </a:r>
            <a:r>
              <a:rPr lang="ja-JP" altLang="en-US" sz="2400" dirty="0">
                <a:latin typeface="Century" panose="02040604050505020304" pitchFamily="18" charset="0"/>
              </a:rPr>
              <a:t>を、どういった</a:t>
            </a:r>
            <a:r>
              <a:rPr lang="ja-JP" altLang="en-US" sz="2400" dirty="0">
                <a:solidFill>
                  <a:srgbClr val="FF0000"/>
                </a:solidFill>
                <a:latin typeface="Century" panose="02040604050505020304" pitchFamily="18" charset="0"/>
              </a:rPr>
              <a:t>形式</a:t>
            </a:r>
            <a:r>
              <a:rPr lang="ja-JP" altLang="en-US" sz="2400" dirty="0">
                <a:latin typeface="Century" panose="02040604050505020304" pitchFamily="18" charset="0"/>
              </a:rPr>
              <a:t>で、見たいかを指定する必要がある。</a:t>
            </a:r>
            <a:endParaRPr lang="en-US" altLang="ja-JP" sz="2400" dirty="0">
              <a:latin typeface="Century" panose="02040604050505020304" pitchFamily="18" charset="0"/>
            </a:endParaRPr>
          </a:p>
          <a:p>
            <a:pPr eaLnBrk="1" hangingPunct="1">
              <a:spcBef>
                <a:spcPts val="1500"/>
              </a:spcBef>
              <a:defRPr/>
            </a:pPr>
            <a:r>
              <a:rPr lang="ja-JP" altLang="en-US" sz="2400" dirty="0">
                <a:latin typeface="Century" panose="02040604050505020304" pitchFamily="18" charset="0"/>
              </a:rPr>
              <a:t>各タリーのサンプルは</a:t>
            </a:r>
            <a:r>
              <a:rPr lang="en-US" altLang="ja-JP" sz="2400" dirty="0">
                <a:latin typeface="Century" panose="02040604050505020304" pitchFamily="18" charset="0"/>
              </a:rPr>
              <a:t>sample/tally</a:t>
            </a:r>
            <a:r>
              <a:rPr lang="ja-JP" altLang="en-US" sz="2400" dirty="0">
                <a:latin typeface="Century" panose="02040604050505020304" pitchFamily="18" charset="0"/>
              </a:rPr>
              <a:t>フォルダにあるので，それをコピー</a:t>
            </a:r>
            <a:r>
              <a:rPr lang="en-US" altLang="ja-JP" sz="2400" dirty="0">
                <a:latin typeface="Century" panose="02040604050505020304" pitchFamily="18" charset="0"/>
              </a:rPr>
              <a:t>&amp;</a:t>
            </a:r>
            <a:r>
              <a:rPr lang="ja-JP" altLang="en-US" sz="2400" dirty="0">
                <a:latin typeface="Century" panose="02040604050505020304" pitchFamily="18" charset="0"/>
              </a:rPr>
              <a:t>ペーストして各自の計算したい条件に調整する。</a:t>
            </a:r>
            <a:endParaRPr lang="en-US" altLang="ja-JP" sz="2400" dirty="0">
              <a:latin typeface="Century" panose="020406040505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215900" y="-242888"/>
            <a:ext cx="8686800" cy="1143000"/>
          </a:xfrm>
        </p:spPr>
        <p:txBody>
          <a:bodyPr/>
          <a:lstStyle/>
          <a:p>
            <a:pPr eaLnBrk="1" hangingPunct="1"/>
            <a:r>
              <a:rPr lang="ja-JP" altLang="en-US" sz="4800" dirty="0">
                <a:latin typeface="Century Gothic" panose="020B0502020202020204" pitchFamily="34" charset="0"/>
              </a:rPr>
              <a:t>宿題</a:t>
            </a:r>
          </a:p>
        </p:txBody>
      </p:sp>
      <p:sp>
        <p:nvSpPr>
          <p:cNvPr id="109573" name="Text Box 5"/>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Homework</a:t>
            </a:r>
          </a:p>
        </p:txBody>
      </p:sp>
      <p:sp>
        <p:nvSpPr>
          <p:cNvPr id="109575" name="Rectangle 8"/>
          <p:cNvSpPr>
            <a:spLocks noGrp="1" noChangeArrowheads="1"/>
          </p:cNvSpPr>
          <p:nvPr>
            <p:ph type="body" idx="4294967295"/>
          </p:nvPr>
        </p:nvSpPr>
        <p:spPr>
          <a:xfrm>
            <a:off x="360362" y="981075"/>
            <a:ext cx="8316093" cy="5184775"/>
          </a:xfrm>
          <a:noFill/>
        </p:spPr>
        <p:txBody>
          <a:bodyPr/>
          <a:lstStyle/>
          <a:p>
            <a:pPr eaLnBrk="1" hangingPunct="1"/>
            <a:r>
              <a:rPr lang="ja-JP" altLang="en-US" sz="2800" dirty="0"/>
              <a:t>宿題体系の粒子フルエンスを，陽子，中性子ごとに表示するようにする。</a:t>
            </a:r>
            <a:endParaRPr lang="en-US" altLang="ja-JP" sz="2800" dirty="0"/>
          </a:p>
          <a:p>
            <a:pPr eaLnBrk="1" hangingPunct="1"/>
            <a:r>
              <a:rPr lang="en-US" altLang="ja-JP" sz="2800" dirty="0"/>
              <a:t>[T-Deposit]</a:t>
            </a:r>
            <a:r>
              <a:rPr lang="ja-JP" altLang="en-US" sz="2800" dirty="0"/>
              <a:t>を調整し，陽子のブラッグピークが見えるようにする。</a:t>
            </a:r>
            <a:endParaRPr lang="en-US" altLang="ja-JP" sz="2800" dirty="0"/>
          </a:p>
          <a:p>
            <a:pPr eaLnBrk="1" hangingPunct="1"/>
            <a:r>
              <a:rPr lang="ja-JP" altLang="en-US" sz="2800" dirty="0"/>
              <a:t>円柱中心部分（半径</a:t>
            </a:r>
            <a:r>
              <a:rPr lang="en-US" altLang="ja-JP" sz="2800" dirty="0"/>
              <a:t>2.5cm</a:t>
            </a:r>
            <a:r>
              <a:rPr lang="ja-JP" altLang="en-US" sz="2800" dirty="0"/>
              <a:t>以内）とその外側で吸収線量</a:t>
            </a:r>
            <a:r>
              <a:rPr lang="en-US" altLang="ja-JP" sz="2800" dirty="0"/>
              <a:t>-</a:t>
            </a:r>
            <a:r>
              <a:rPr lang="ja-JP" altLang="en-US" sz="2800" dirty="0"/>
              <a:t>深さ分布の違いを調べる。（</a:t>
            </a:r>
            <a:r>
              <a:rPr lang="en-US" altLang="ja-JP" sz="2800" dirty="0"/>
              <a:t>r-z</a:t>
            </a:r>
            <a:r>
              <a:rPr lang="ja-JP" altLang="en-US" sz="2800" dirty="0"/>
              <a:t>メッシュでタリーする）</a:t>
            </a:r>
          </a:p>
          <a:p>
            <a:pPr eaLnBrk="1" hangingPunct="1"/>
            <a:r>
              <a:rPr lang="ja-JP" altLang="en-US" sz="2800" dirty="0"/>
              <a:t>吸収線量を表示する軸を内側と外側で統一する　　　　　　　→　</a:t>
            </a:r>
            <a:r>
              <a:rPr lang="en-US" altLang="ja-JP" sz="2800" dirty="0"/>
              <a:t>[T-Deposit]</a:t>
            </a:r>
            <a:r>
              <a:rPr lang="ja-JP" altLang="en-US" sz="2800" dirty="0"/>
              <a:t>に</a:t>
            </a:r>
            <a:r>
              <a:rPr lang="en-US" altLang="ja-JP" sz="2800" dirty="0"/>
              <a:t>ANGEL</a:t>
            </a:r>
            <a:r>
              <a:rPr lang="ja-JP" altLang="en-US" sz="2800" dirty="0"/>
              <a:t>パラメータ　　　　　　　　　　　　 </a:t>
            </a:r>
            <a:r>
              <a:rPr lang="en-US" altLang="ja-JP" sz="2800" dirty="0">
                <a:solidFill>
                  <a:srgbClr val="FF0000"/>
                </a:solidFill>
              </a:rPr>
              <a:t>angel = </a:t>
            </a:r>
            <a:r>
              <a:rPr lang="en-US" altLang="ja-JP" sz="2800" dirty="0" err="1">
                <a:solidFill>
                  <a:srgbClr val="FF0000"/>
                </a:solidFill>
              </a:rPr>
              <a:t>ymin</a:t>
            </a:r>
            <a:r>
              <a:rPr lang="en-US" altLang="ja-JP" sz="2800" dirty="0">
                <a:solidFill>
                  <a:srgbClr val="FF0000"/>
                </a:solidFill>
              </a:rPr>
              <a:t>(</a:t>
            </a:r>
            <a:r>
              <a:rPr lang="ja-JP" altLang="en-US" sz="2800" dirty="0">
                <a:solidFill>
                  <a:srgbClr val="FF0000"/>
                </a:solidFill>
              </a:rPr>
              <a:t>最小値</a:t>
            </a:r>
            <a:r>
              <a:rPr lang="en-US" altLang="ja-JP" sz="2800" dirty="0">
                <a:solidFill>
                  <a:srgbClr val="FF0000"/>
                </a:solidFill>
              </a:rPr>
              <a:t>)  </a:t>
            </a:r>
            <a:r>
              <a:rPr lang="en-US" altLang="ja-JP" sz="2800" dirty="0" err="1">
                <a:solidFill>
                  <a:srgbClr val="FF0000"/>
                </a:solidFill>
              </a:rPr>
              <a:t>ymax</a:t>
            </a:r>
            <a:r>
              <a:rPr lang="en-US" altLang="ja-JP" sz="2800" dirty="0">
                <a:solidFill>
                  <a:srgbClr val="FF0000"/>
                </a:solidFill>
              </a:rPr>
              <a:t>(</a:t>
            </a:r>
            <a:r>
              <a:rPr lang="ja-JP" altLang="en-US" sz="2800" dirty="0">
                <a:solidFill>
                  <a:srgbClr val="FF0000"/>
                </a:solidFill>
              </a:rPr>
              <a:t>最大値</a:t>
            </a:r>
            <a:r>
              <a:rPr lang="en-US" altLang="ja-JP" sz="2800" dirty="0">
                <a:solidFill>
                  <a:srgbClr val="FF0000"/>
                </a:solidFill>
              </a:rPr>
              <a:t>)</a:t>
            </a:r>
            <a:r>
              <a:rPr lang="ja-JP" altLang="en-US" sz="2800" dirty="0">
                <a:solidFill>
                  <a:srgbClr val="FF0000"/>
                </a:solidFill>
              </a:rPr>
              <a:t>　</a:t>
            </a:r>
            <a:r>
              <a:rPr lang="ja-JP" altLang="en-US" sz="2800" dirty="0"/>
              <a:t>　　　　　　　　を加える。</a:t>
            </a:r>
            <a:endParaRPr lang="en-US" altLang="ja-JP"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9" name="Rectangle 2"/>
          <p:cNvSpPr>
            <a:spLocks noGrp="1" noChangeArrowheads="1"/>
          </p:cNvSpPr>
          <p:nvPr>
            <p:ph type="title" idx="4294967295"/>
          </p:nvPr>
        </p:nvSpPr>
        <p:spPr>
          <a:xfrm>
            <a:off x="215900" y="0"/>
            <a:ext cx="8686800" cy="752475"/>
          </a:xfrm>
        </p:spPr>
        <p:txBody>
          <a:bodyPr/>
          <a:lstStyle/>
          <a:p>
            <a:pPr eaLnBrk="1" hangingPunct="1"/>
            <a:r>
              <a:rPr lang="ja-JP" altLang="en-US" sz="4800">
                <a:latin typeface="Century Gothic" panose="020B0502020202020204" pitchFamily="34" charset="0"/>
              </a:rPr>
              <a:t>宿題（解答例</a:t>
            </a:r>
            <a:r>
              <a:rPr lang="en-US" altLang="ja-JP" sz="4800">
                <a:latin typeface="Century Gothic" panose="020B0502020202020204" pitchFamily="34" charset="0"/>
              </a:rPr>
              <a:t>）</a:t>
            </a:r>
          </a:p>
        </p:txBody>
      </p:sp>
      <p:sp>
        <p:nvSpPr>
          <p:cNvPr id="11060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Homework</a:t>
            </a:r>
          </a:p>
        </p:txBody>
      </p:sp>
      <p:sp>
        <p:nvSpPr>
          <p:cNvPr id="110603" name="テキスト ボックス 2"/>
          <p:cNvSpPr txBox="1">
            <a:spLocks noChangeArrowheads="1"/>
          </p:cNvSpPr>
          <p:nvPr/>
        </p:nvSpPr>
        <p:spPr bwMode="auto">
          <a:xfrm>
            <a:off x="650074" y="5589240"/>
            <a:ext cx="376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t>陽子（上）・中性子（下）フルエンス</a:t>
            </a:r>
          </a:p>
        </p:txBody>
      </p:sp>
      <p:sp>
        <p:nvSpPr>
          <p:cNvPr id="110605" name="テキスト ボックス 16"/>
          <p:cNvSpPr txBox="1">
            <a:spLocks noChangeArrowheads="1"/>
          </p:cNvSpPr>
          <p:nvPr/>
        </p:nvSpPr>
        <p:spPr bwMode="auto">
          <a:xfrm>
            <a:off x="5040313" y="5589240"/>
            <a:ext cx="3894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dirty="0">
                <a:solidFill>
                  <a:srgbClr val="000000"/>
                </a:solidFill>
              </a:rPr>
              <a:t>円柱中心（上）と端側（下）における</a:t>
            </a:r>
            <a:endParaRPr lang="en-US" altLang="ja-JP" sz="2000" dirty="0">
              <a:solidFill>
                <a:srgbClr val="000000"/>
              </a:solidFill>
            </a:endParaRPr>
          </a:p>
          <a:p>
            <a:pPr algn="ctr" eaLnBrk="1" hangingPunct="1">
              <a:spcBef>
                <a:spcPct val="0"/>
              </a:spcBef>
              <a:buFontTx/>
              <a:buNone/>
            </a:pPr>
            <a:r>
              <a:rPr lang="ja-JP" altLang="en-US" sz="2000" dirty="0">
                <a:solidFill>
                  <a:srgbClr val="000000"/>
                </a:solidFill>
              </a:rPr>
              <a:t>吸収線量の深さ分布</a:t>
            </a:r>
            <a:endParaRPr lang="en-US" altLang="ja-JP" sz="2000" dirty="0">
              <a:solidFill>
                <a:srgbClr val="000000"/>
              </a:solidFill>
            </a:endParaRPr>
          </a:p>
        </p:txBody>
      </p:sp>
      <p:pic>
        <p:nvPicPr>
          <p:cNvPr id="18" name="図 17"/>
          <p:cNvPicPr>
            <a:picLocks noChangeAspect="1"/>
          </p:cNvPicPr>
          <p:nvPr/>
        </p:nvPicPr>
        <p:blipFill rotWithShape="1">
          <a:blip r:embed="rId3"/>
          <a:srcRect l="13775" t="43375" r="30313" b="22396"/>
          <a:stretch/>
        </p:blipFill>
        <p:spPr>
          <a:xfrm>
            <a:off x="133658" y="1064619"/>
            <a:ext cx="4798382" cy="2095077"/>
          </a:xfrm>
          <a:prstGeom prst="rect">
            <a:avLst/>
          </a:prstGeom>
        </p:spPr>
      </p:pic>
      <p:pic>
        <p:nvPicPr>
          <p:cNvPr id="19" name="図 18"/>
          <p:cNvPicPr>
            <a:picLocks noChangeAspect="1"/>
          </p:cNvPicPr>
          <p:nvPr/>
        </p:nvPicPr>
        <p:blipFill rotWithShape="1">
          <a:blip r:embed="rId4"/>
          <a:srcRect l="13775" t="43375" r="30313" b="22396"/>
          <a:stretch/>
        </p:blipFill>
        <p:spPr>
          <a:xfrm>
            <a:off x="133658" y="3422155"/>
            <a:ext cx="4798382" cy="2095077"/>
          </a:xfrm>
          <a:prstGeom prst="rect">
            <a:avLst/>
          </a:prstGeom>
        </p:spPr>
      </p:pic>
      <p:pic>
        <p:nvPicPr>
          <p:cNvPr id="24" name="図 23"/>
          <p:cNvPicPr>
            <a:picLocks noChangeAspect="1"/>
          </p:cNvPicPr>
          <p:nvPr/>
        </p:nvPicPr>
        <p:blipFill rotWithShape="1">
          <a:blip r:embed="rId5"/>
          <a:srcRect l="14563" t="27917" r="35037" b="10250"/>
          <a:stretch/>
        </p:blipFill>
        <p:spPr>
          <a:xfrm>
            <a:off x="5508104" y="764704"/>
            <a:ext cx="2798750" cy="2448893"/>
          </a:xfrm>
          <a:prstGeom prst="rect">
            <a:avLst/>
          </a:prstGeom>
        </p:spPr>
      </p:pic>
      <p:pic>
        <p:nvPicPr>
          <p:cNvPr id="25" name="図 24"/>
          <p:cNvPicPr>
            <a:picLocks noChangeAspect="1"/>
          </p:cNvPicPr>
          <p:nvPr/>
        </p:nvPicPr>
        <p:blipFill rotWithShape="1">
          <a:blip r:embed="rId6"/>
          <a:srcRect l="14563" t="27917" r="35037" b="10250"/>
          <a:stretch/>
        </p:blipFill>
        <p:spPr>
          <a:xfrm>
            <a:off x="5508104" y="3068960"/>
            <a:ext cx="2798750" cy="24488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558800" y="1843733"/>
            <a:ext cx="8026400" cy="86518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squar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buFontTx/>
              <a:buNone/>
            </a:pPr>
            <a:r>
              <a:rPr lang="en-US" altLang="ja-JP" sz="2400" dirty="0">
                <a:latin typeface="+mn-lt"/>
              </a:rPr>
              <a:t>[Material], [Surface], [Cell]</a:t>
            </a:r>
            <a:r>
              <a:rPr lang="ja-JP" altLang="en-US" sz="2400" dirty="0">
                <a:latin typeface="+mn-lt"/>
              </a:rPr>
              <a:t>セクションで定義したジオメトリ  （仮想空間）を</a:t>
            </a:r>
            <a:r>
              <a:rPr lang="en-US" altLang="ja-JP" sz="2400" dirty="0">
                <a:latin typeface="+mn-lt"/>
              </a:rPr>
              <a:t>2</a:t>
            </a:r>
            <a:r>
              <a:rPr lang="ja-JP" altLang="en-US" sz="2400" dirty="0">
                <a:latin typeface="+mn-lt"/>
              </a:rPr>
              <a:t>次元的、或いは</a:t>
            </a:r>
            <a:r>
              <a:rPr lang="en-US" altLang="ja-JP" sz="2400" dirty="0">
                <a:latin typeface="+mn-lt"/>
              </a:rPr>
              <a:t>3</a:t>
            </a:r>
            <a:r>
              <a:rPr lang="ja-JP" altLang="en-US" sz="2400" dirty="0">
                <a:latin typeface="+mn-lt"/>
              </a:rPr>
              <a:t>次元的に表示させ確認する。</a:t>
            </a:r>
            <a:endParaRPr lang="en-US" altLang="ja-JP" sz="1800" dirty="0">
              <a:latin typeface="+mn-lt"/>
            </a:endParaRPr>
          </a:p>
        </p:txBody>
      </p:sp>
      <p:sp>
        <p:nvSpPr>
          <p:cNvPr id="47107" name="Rectangle 2"/>
          <p:cNvSpPr>
            <a:spLocks noGrp="1" noChangeArrowheads="1"/>
          </p:cNvSpPr>
          <p:nvPr>
            <p:ph type="title"/>
          </p:nvPr>
        </p:nvSpPr>
        <p:spPr>
          <a:xfrm>
            <a:off x="228600" y="228600"/>
            <a:ext cx="8686800" cy="1143000"/>
          </a:xfrm>
        </p:spPr>
        <p:txBody>
          <a:bodyPr/>
          <a:lstStyle/>
          <a:p>
            <a:pPr eaLnBrk="1" hangingPunct="1"/>
            <a:r>
              <a:rPr lang="en-US" altLang="ja-JP" dirty="0">
                <a:latin typeface="Century Gothic" panose="020B0502020202020204" pitchFamily="34" charset="0"/>
              </a:rPr>
              <a:t>Tally</a:t>
            </a:r>
            <a:r>
              <a:rPr lang="ja-JP" altLang="en-US" dirty="0">
                <a:latin typeface="Century Gothic" panose="020B0502020202020204" pitchFamily="34" charset="0"/>
              </a:rPr>
              <a:t>の使い方</a:t>
            </a:r>
            <a:r>
              <a:rPr lang="en-US" altLang="ja-JP" dirty="0">
                <a:latin typeface="Century Gothic" panose="020B0502020202020204" pitchFamily="34" charset="0"/>
              </a:rPr>
              <a:t>(</a:t>
            </a:r>
            <a:r>
              <a:rPr lang="ja-JP" altLang="en-US" dirty="0">
                <a:latin typeface="Century Gothic" panose="020B0502020202020204" pitchFamily="34" charset="0"/>
              </a:rPr>
              <a:t>ジオメトリの確認</a:t>
            </a:r>
            <a:r>
              <a:rPr lang="en-US" altLang="ja-JP" dirty="0">
                <a:latin typeface="Century Gothic" panose="020B0502020202020204" pitchFamily="34" charset="0"/>
              </a:rPr>
              <a:t>)</a:t>
            </a:r>
            <a:endParaRPr lang="ja-JP" altLang="en-US" dirty="0">
              <a:latin typeface="Century Gothic" panose="020B0502020202020204" pitchFamily="34" charset="0"/>
            </a:endParaRPr>
          </a:p>
        </p:txBody>
      </p:sp>
      <p:sp>
        <p:nvSpPr>
          <p:cNvPr id="47112" name="Rectangle 8"/>
          <p:cNvSpPr txBox="1">
            <a:spLocks noChangeArrowheads="1"/>
          </p:cNvSpPr>
          <p:nvPr/>
        </p:nvSpPr>
        <p:spPr bwMode="auto">
          <a:xfrm>
            <a:off x="899592" y="3068638"/>
            <a:ext cx="72118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 typeface="Wingdings" panose="05000000000000000000" pitchFamily="2" charset="2"/>
              <a:buChar char="l"/>
            </a:pPr>
            <a:r>
              <a:rPr lang="en-US" altLang="ja-JP" sz="2400" dirty="0" err="1">
                <a:solidFill>
                  <a:srgbClr val="000000"/>
                </a:solidFill>
                <a:latin typeface="+mn-lt"/>
              </a:rPr>
              <a:t>gshow</a:t>
            </a:r>
            <a:r>
              <a:rPr lang="ja-JP" altLang="en-US" sz="2400" dirty="0">
                <a:solidFill>
                  <a:srgbClr val="000000"/>
                </a:solidFill>
                <a:latin typeface="+mn-lt"/>
              </a:rPr>
              <a:t>オプションを用いた</a:t>
            </a:r>
            <a:r>
              <a:rPr lang="en-US" altLang="ja-JP" sz="2400" dirty="0">
                <a:solidFill>
                  <a:srgbClr val="000000"/>
                </a:solidFill>
                <a:latin typeface="+mn-lt"/>
              </a:rPr>
              <a:t>2</a:t>
            </a:r>
            <a:r>
              <a:rPr lang="ja-JP" altLang="en-US" sz="2400" dirty="0">
                <a:solidFill>
                  <a:srgbClr val="000000"/>
                </a:solidFill>
                <a:latin typeface="+mn-lt"/>
              </a:rPr>
              <a:t>次元的な表示（断面図）</a:t>
            </a:r>
            <a:endParaRPr lang="en-US" altLang="ja-JP" sz="2400" dirty="0">
              <a:solidFill>
                <a:srgbClr val="000000"/>
              </a:solidFill>
              <a:latin typeface="+mn-lt"/>
            </a:endParaRPr>
          </a:p>
          <a:p>
            <a:pPr eaLnBrk="1" hangingPunct="1">
              <a:buFont typeface="Wingdings" panose="05000000000000000000" pitchFamily="2" charset="2"/>
              <a:buChar char="l"/>
            </a:pPr>
            <a:r>
              <a:rPr lang="en-US" altLang="ja-JP" sz="2400" dirty="0">
                <a:solidFill>
                  <a:srgbClr val="000000"/>
                </a:solidFill>
                <a:latin typeface="+mn-lt"/>
              </a:rPr>
              <a:t>[T-3Dshow]</a:t>
            </a:r>
            <a:r>
              <a:rPr lang="ja-JP" altLang="en-US" sz="2400" dirty="0">
                <a:solidFill>
                  <a:srgbClr val="000000"/>
                </a:solidFill>
                <a:latin typeface="+mn-lt"/>
              </a:rPr>
              <a:t>や</a:t>
            </a:r>
            <a:r>
              <a:rPr lang="en-US" altLang="ja-JP" sz="2400" dirty="0">
                <a:solidFill>
                  <a:srgbClr val="000000"/>
                </a:solidFill>
                <a:latin typeface="+mn-lt"/>
              </a:rPr>
              <a:t>PHIG-3D</a:t>
            </a:r>
            <a:r>
              <a:rPr lang="ja-JP" altLang="en-US" sz="2400" dirty="0">
                <a:solidFill>
                  <a:srgbClr val="000000"/>
                </a:solidFill>
                <a:latin typeface="+mn-lt"/>
              </a:rPr>
              <a:t>を用いた</a:t>
            </a:r>
            <a:r>
              <a:rPr lang="en-US" altLang="ja-JP" sz="2400" dirty="0">
                <a:solidFill>
                  <a:srgbClr val="000000"/>
                </a:solidFill>
                <a:latin typeface="+mn-lt"/>
              </a:rPr>
              <a:t>3</a:t>
            </a:r>
            <a:r>
              <a:rPr lang="ja-JP" altLang="en-US" sz="2400" dirty="0">
                <a:solidFill>
                  <a:srgbClr val="000000"/>
                </a:solidFill>
                <a:latin typeface="+mn-lt"/>
              </a:rPr>
              <a:t>次元的な表示</a:t>
            </a:r>
            <a:endParaRPr lang="en-US" altLang="ja-JP" sz="2400" dirty="0">
              <a:solidFill>
                <a:srgbClr val="000000"/>
              </a:solidFill>
              <a:latin typeface="+mn-lt"/>
            </a:endParaRPr>
          </a:p>
        </p:txBody>
      </p:sp>
      <p:sp>
        <p:nvSpPr>
          <p:cNvPr id="47114" name="Text Box 5"/>
          <p:cNvSpPr txBox="1">
            <a:spLocks noChangeArrowheads="1"/>
          </p:cNvSpPr>
          <p:nvPr/>
        </p:nvSpPr>
        <p:spPr bwMode="auto">
          <a:xfrm>
            <a:off x="1763713" y="6400800"/>
            <a:ext cx="5688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Tally for checking geometry</a:t>
            </a:r>
          </a:p>
        </p:txBody>
      </p:sp>
      <p:sp>
        <p:nvSpPr>
          <p:cNvPr id="5" name="テキスト ボックス 4"/>
          <p:cNvSpPr txBox="1"/>
          <p:nvPr/>
        </p:nvSpPr>
        <p:spPr>
          <a:xfrm>
            <a:off x="846138" y="4437112"/>
            <a:ext cx="7451725" cy="830997"/>
          </a:xfrm>
          <a:prstGeom prst="rect">
            <a:avLst/>
          </a:prstGeom>
          <a:noFill/>
        </p:spPr>
        <p:txBody>
          <a:bodyPr wrap="square" rtlCol="0">
            <a:spAutoFit/>
          </a:bodyPr>
          <a:lstStyle/>
          <a:p>
            <a:pPr eaLnBrk="1" hangingPunct="1">
              <a:buFontTx/>
              <a:buNone/>
            </a:pPr>
            <a:r>
              <a:rPr lang="ja-JP" altLang="en-US" sz="2400" dirty="0">
                <a:solidFill>
                  <a:srgbClr val="FF0000"/>
                </a:solidFill>
                <a:latin typeface="Century" panose="02040604050505020304" pitchFamily="18" charset="0"/>
              </a:rPr>
              <a:t>新しいジオメトリを組むたびに、正しく定義されているかを確認することが重要！！</a:t>
            </a:r>
            <a:endParaRPr lang="en-US" altLang="ja-JP" sz="2400" dirty="0">
              <a:solidFill>
                <a:srgbClr val="FF0000"/>
              </a:solidFill>
              <a:latin typeface="Century" panose="020406040505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242888"/>
            <a:ext cx="8686800" cy="1143001"/>
          </a:xfrm>
        </p:spPr>
        <p:txBody>
          <a:bodyPr/>
          <a:lstStyle/>
          <a:p>
            <a:pPr eaLnBrk="1" hangingPunct="1"/>
            <a:r>
              <a:rPr lang="ja-JP" altLang="en-US" sz="4800" dirty="0">
                <a:latin typeface="Century Gothic" panose="020B0502020202020204" pitchFamily="34" charset="0"/>
              </a:rPr>
              <a:t>課題</a:t>
            </a:r>
            <a:r>
              <a:rPr lang="en-US" altLang="ja-JP" sz="4800" dirty="0">
                <a:latin typeface="Century Gothic" panose="020B0502020202020204" pitchFamily="34" charset="0"/>
              </a:rPr>
              <a:t>1</a:t>
            </a:r>
            <a:endParaRPr lang="ja-JP" altLang="en-US" sz="4800" dirty="0">
              <a:latin typeface="Century Gothic" panose="020B0502020202020204" pitchFamily="34" charset="0"/>
            </a:endParaRPr>
          </a:p>
        </p:txBody>
      </p:sp>
      <p:sp>
        <p:nvSpPr>
          <p:cNvPr id="52230" name="テキスト ボックス 20"/>
          <p:cNvSpPr txBox="1">
            <a:spLocks noChangeArrowheads="1"/>
          </p:cNvSpPr>
          <p:nvPr/>
        </p:nvSpPr>
        <p:spPr bwMode="auto">
          <a:xfrm>
            <a:off x="569516" y="737164"/>
            <a:ext cx="8004969" cy="8302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[T-Track]</a:t>
            </a:r>
            <a:r>
              <a:rPr lang="ja-JP" altLang="en-US" sz="2400" dirty="0">
                <a:solidFill>
                  <a:srgbClr val="000000"/>
                </a:solidFill>
                <a:latin typeface="+mn-lt"/>
              </a:rPr>
              <a:t>にある</a:t>
            </a:r>
            <a:r>
              <a:rPr lang="en-US" altLang="ja-JP" sz="2400" dirty="0" err="1">
                <a:solidFill>
                  <a:srgbClr val="000000"/>
                </a:solidFill>
                <a:latin typeface="+mn-lt"/>
              </a:rPr>
              <a:t>gshow</a:t>
            </a:r>
            <a:r>
              <a:rPr lang="ja-JP" altLang="en-US" sz="2400" dirty="0">
                <a:solidFill>
                  <a:srgbClr val="000000"/>
                </a:solidFill>
                <a:latin typeface="+mn-lt"/>
              </a:rPr>
              <a:t>オプションを用いて、</a:t>
            </a:r>
            <a:r>
              <a:rPr lang="en-US" altLang="ja-JP" sz="2400" dirty="0">
                <a:solidFill>
                  <a:srgbClr val="000000"/>
                </a:solidFill>
                <a:latin typeface="+mn-lt"/>
              </a:rPr>
              <a:t>lec02.inp</a:t>
            </a:r>
            <a:r>
              <a:rPr lang="ja-JP" altLang="en-US" sz="2400" dirty="0">
                <a:solidFill>
                  <a:srgbClr val="000000"/>
                </a:solidFill>
                <a:latin typeface="+mn-lt"/>
              </a:rPr>
              <a:t>の体系を</a:t>
            </a:r>
            <a:r>
              <a:rPr lang="en-US" altLang="ja-JP" sz="2400" dirty="0">
                <a:solidFill>
                  <a:srgbClr val="000000"/>
                </a:solidFill>
                <a:latin typeface="+mn-lt"/>
              </a:rPr>
              <a:t>2</a:t>
            </a:r>
            <a:r>
              <a:rPr lang="ja-JP" altLang="en-US" sz="2400" dirty="0">
                <a:solidFill>
                  <a:srgbClr val="000000"/>
                </a:solidFill>
                <a:latin typeface="+mn-lt"/>
              </a:rPr>
              <a:t>次元的に確認してみましょう。</a:t>
            </a:r>
          </a:p>
        </p:txBody>
      </p:sp>
      <p:sp>
        <p:nvSpPr>
          <p:cNvPr id="48135" name="Text Box 5"/>
          <p:cNvSpPr txBox="1">
            <a:spLocks noChangeArrowheads="1"/>
          </p:cNvSpPr>
          <p:nvPr/>
        </p:nvSpPr>
        <p:spPr bwMode="auto">
          <a:xfrm>
            <a:off x="1763713" y="6400800"/>
            <a:ext cx="5688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Tally for checking geometry</a:t>
            </a:r>
          </a:p>
        </p:txBody>
      </p:sp>
      <p:sp>
        <p:nvSpPr>
          <p:cNvPr id="52247" name="テキスト ボックス 16"/>
          <p:cNvSpPr txBox="1">
            <a:spLocks noChangeArrowheads="1"/>
          </p:cNvSpPr>
          <p:nvPr/>
        </p:nvSpPr>
        <p:spPr bwMode="auto">
          <a:xfrm>
            <a:off x="647564" y="1662633"/>
            <a:ext cx="78488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solidFill>
                  <a:srgbClr val="000000"/>
                </a:solidFill>
                <a:latin typeface="+mn-lt"/>
              </a:rPr>
              <a:t>[Parameters]</a:t>
            </a:r>
            <a:r>
              <a:rPr lang="ja-JP" altLang="en-US" sz="2400" dirty="0">
                <a:solidFill>
                  <a:srgbClr val="000000"/>
                </a:solidFill>
                <a:latin typeface="+mn-lt"/>
              </a:rPr>
              <a:t>セクションで</a:t>
            </a:r>
            <a:r>
              <a:rPr lang="en-US" altLang="ja-JP" sz="2400" dirty="0">
                <a:solidFill>
                  <a:srgbClr val="000000"/>
                </a:solidFill>
                <a:latin typeface="+mn-lt"/>
              </a:rPr>
              <a:t>“</a:t>
            </a:r>
            <a:r>
              <a:rPr lang="en-US" altLang="ja-JP" sz="2400" dirty="0" err="1">
                <a:solidFill>
                  <a:srgbClr val="000000"/>
                </a:solidFill>
                <a:latin typeface="+mn-lt"/>
              </a:rPr>
              <a:t>icntl</a:t>
            </a:r>
            <a:r>
              <a:rPr lang="en-US" altLang="ja-JP" sz="2400" dirty="0">
                <a:solidFill>
                  <a:srgbClr val="000000"/>
                </a:solidFill>
                <a:latin typeface="+mn-lt"/>
              </a:rPr>
              <a:t>=8”</a:t>
            </a:r>
            <a:r>
              <a:rPr lang="ja-JP" altLang="en-US" sz="2400" dirty="0">
                <a:solidFill>
                  <a:srgbClr val="000000"/>
                </a:solidFill>
                <a:latin typeface="+mn-lt"/>
              </a:rPr>
              <a:t>として</a:t>
            </a:r>
            <a:r>
              <a:rPr lang="en-US" altLang="ja-JP" sz="2400" dirty="0">
                <a:solidFill>
                  <a:srgbClr val="000000"/>
                </a:solidFill>
                <a:latin typeface="+mn-lt"/>
              </a:rPr>
              <a:t>PHITS</a:t>
            </a:r>
            <a:r>
              <a:rPr lang="ja-JP" altLang="en-US" sz="2400" dirty="0">
                <a:solidFill>
                  <a:srgbClr val="000000"/>
                </a:solidFill>
                <a:latin typeface="+mn-lt"/>
              </a:rPr>
              <a:t>を実行する。</a:t>
            </a:r>
            <a:endParaRPr lang="en-US" altLang="ja-JP" sz="2400" dirty="0">
              <a:solidFill>
                <a:srgbClr val="000000"/>
              </a:solidFill>
              <a:latin typeface="+mn-lt"/>
            </a:endParaRPr>
          </a:p>
          <a:p>
            <a:pPr marL="0" indent="0" eaLnBrk="1" hangingPunct="1">
              <a:spcBef>
                <a:spcPct val="0"/>
              </a:spcBef>
              <a:buNone/>
              <a:defRPr/>
            </a:pPr>
            <a:r>
              <a:rPr lang="ja-JP" altLang="en-US" sz="2400" dirty="0">
                <a:solidFill>
                  <a:srgbClr val="000000"/>
                </a:solidFill>
                <a:latin typeface="+mn-lt"/>
              </a:rPr>
              <a:t>    （</a:t>
            </a:r>
            <a:r>
              <a:rPr lang="en-US" altLang="ja-JP" sz="2400" dirty="0" err="1">
                <a:solidFill>
                  <a:srgbClr val="000000"/>
                </a:solidFill>
                <a:latin typeface="+mn-lt"/>
              </a:rPr>
              <a:t>gshow</a:t>
            </a:r>
            <a:r>
              <a:rPr lang="ja-JP" altLang="en-US" sz="2400" dirty="0">
                <a:solidFill>
                  <a:srgbClr val="000000"/>
                </a:solidFill>
                <a:latin typeface="+mn-lt"/>
              </a:rPr>
              <a:t>オプションを使うときは</a:t>
            </a:r>
            <a:r>
              <a:rPr lang="en-US" altLang="ja-JP" sz="2400" dirty="0" err="1">
                <a:solidFill>
                  <a:srgbClr val="000000"/>
                </a:solidFill>
                <a:latin typeface="+mn-lt"/>
              </a:rPr>
              <a:t>icntl</a:t>
            </a:r>
            <a:r>
              <a:rPr lang="en-US" altLang="ja-JP" sz="2400" dirty="0">
                <a:solidFill>
                  <a:srgbClr val="000000"/>
                </a:solidFill>
                <a:latin typeface="+mn-lt"/>
              </a:rPr>
              <a:t>=8</a:t>
            </a:r>
            <a:r>
              <a:rPr lang="ja-JP" altLang="en-US" sz="2400" dirty="0">
                <a:solidFill>
                  <a:srgbClr val="000000"/>
                </a:solidFill>
                <a:latin typeface="+mn-lt"/>
              </a:rPr>
              <a:t>）</a:t>
            </a:r>
            <a:endParaRPr lang="en-US" altLang="ja-JP" sz="2400" dirty="0">
              <a:solidFill>
                <a:srgbClr val="000000"/>
              </a:solidFill>
              <a:latin typeface="+mn-lt"/>
            </a:endParaRPr>
          </a:p>
        </p:txBody>
      </p:sp>
      <p:sp>
        <p:nvSpPr>
          <p:cNvPr id="26" name="Text Box 1031"/>
          <p:cNvSpPr txBox="1">
            <a:spLocks noChangeArrowheads="1"/>
          </p:cNvSpPr>
          <p:nvPr/>
        </p:nvSpPr>
        <p:spPr bwMode="auto">
          <a:xfrm>
            <a:off x="1510333" y="2712938"/>
            <a:ext cx="2438400" cy="33083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M a t e r i a l ]</a:t>
            </a:r>
          </a:p>
          <a:p>
            <a:pPr eaLnBrk="1" hangingPunct="1">
              <a:spcBef>
                <a:spcPct val="0"/>
              </a:spcBef>
              <a:buFontTx/>
              <a:buNone/>
            </a:pPr>
            <a:r>
              <a:rPr lang="pt-BR" altLang="ja-JP" sz="1400" dirty="0">
                <a:solidFill>
                  <a:srgbClr val="000000"/>
                </a:solidFill>
                <a:latin typeface="Tahoma" panose="020B0604030504040204" pitchFamily="34" charset="0"/>
              </a:rPr>
              <a:t>mat[1]    H 2  O 1</a:t>
            </a:r>
          </a:p>
          <a:p>
            <a:pPr eaLnBrk="1" hangingPunct="1">
              <a:spcBef>
                <a:spcPct val="0"/>
              </a:spcBef>
              <a:buFontTx/>
              <a:buNone/>
            </a:pPr>
            <a:endParaRPr lang="pt-BR" altLang="ja-JP" sz="1400" dirty="0">
              <a:solidFill>
                <a:srgbClr val="000000"/>
              </a:solidFill>
              <a:latin typeface="Tahoma" panose="020B0604030504040204" pitchFamily="34" charset="0"/>
            </a:endParaRPr>
          </a:p>
          <a:p>
            <a:pPr eaLnBrk="1" hangingPunct="1">
              <a:spcBef>
                <a:spcPct val="0"/>
              </a:spcBef>
              <a:buFontTx/>
              <a:buNone/>
            </a:pPr>
            <a:r>
              <a:rPr lang="ja-JP" altLang="en-US" sz="1400" dirty="0">
                <a:solidFill>
                  <a:srgbClr val="000000"/>
                </a:solidFill>
                <a:latin typeface="Tahoma" panose="020B0604030504040204" pitchFamily="34" charset="0"/>
              </a:rPr>
              <a:t>・ ・ ・ ・ ・ ・ </a:t>
            </a:r>
            <a:endParaRPr lang="en-US" altLang="ja-JP" sz="1400" dirty="0">
              <a:solidFill>
                <a:srgbClr val="000000"/>
              </a:solidFill>
              <a:latin typeface="Tahoma" panose="020B0604030504040204" pitchFamily="34" charset="0"/>
            </a:endParaRPr>
          </a:p>
          <a:p>
            <a:pPr eaLnBrk="1" hangingPunct="1">
              <a:spcBef>
                <a:spcPct val="0"/>
              </a:spcBef>
              <a:buFontTx/>
              <a:buNone/>
            </a:pP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S u r f a c e ]</a:t>
            </a:r>
          </a:p>
          <a:p>
            <a:pPr eaLnBrk="1" hangingPunct="1">
              <a:spcBef>
                <a:spcPct val="0"/>
              </a:spcBef>
              <a:buFontTx/>
              <a:buNone/>
            </a:pPr>
            <a:r>
              <a:rPr lang="pt-BR" altLang="ja-JP" sz="1400" dirty="0">
                <a:solidFill>
                  <a:srgbClr val="000000"/>
                </a:solidFill>
                <a:latin typeface="Tahoma" panose="020B0604030504040204" pitchFamily="34" charset="0"/>
              </a:rPr>
              <a:t>  10  so     500.</a:t>
            </a:r>
          </a:p>
          <a:p>
            <a:pPr eaLnBrk="1" hangingPunct="1">
              <a:spcBef>
                <a:spcPct val="0"/>
              </a:spcBef>
              <a:buFontTx/>
              <a:buNone/>
            </a:pPr>
            <a:r>
              <a:rPr lang="pt-BR" altLang="ja-JP" sz="1400" dirty="0">
                <a:solidFill>
                  <a:srgbClr val="000000"/>
                </a:solidFill>
                <a:latin typeface="Tahoma" panose="020B0604030504040204" pitchFamily="34" charset="0"/>
              </a:rPr>
              <a:t>  11  cz      10.</a:t>
            </a:r>
          </a:p>
          <a:p>
            <a:pPr eaLnBrk="1" hangingPunct="1">
              <a:spcBef>
                <a:spcPct val="0"/>
              </a:spcBef>
              <a:buFontTx/>
              <a:buNone/>
            </a:pPr>
            <a:r>
              <a:rPr lang="pt-BR" altLang="ja-JP" sz="1400" dirty="0">
                <a:solidFill>
                  <a:srgbClr val="000000"/>
                </a:solidFill>
                <a:latin typeface="Tahoma" panose="020B0604030504040204" pitchFamily="34" charset="0"/>
              </a:rPr>
              <a:t>  12  pz       0.</a:t>
            </a:r>
          </a:p>
          <a:p>
            <a:pPr eaLnBrk="1" hangingPunct="1">
              <a:spcBef>
                <a:spcPct val="0"/>
              </a:spcBef>
              <a:buFontTx/>
              <a:buNone/>
            </a:pPr>
            <a:r>
              <a:rPr lang="pt-BR" altLang="ja-JP" sz="1400" dirty="0">
                <a:solidFill>
                  <a:srgbClr val="000000"/>
                </a:solidFill>
                <a:latin typeface="Tahoma" panose="020B0604030504040204" pitchFamily="34" charset="0"/>
              </a:rPr>
              <a:t>  13  pz      50.</a:t>
            </a:r>
          </a:p>
          <a:p>
            <a:pPr eaLnBrk="1" hangingPunct="1">
              <a:spcBef>
                <a:spcPct val="0"/>
              </a:spcBef>
              <a:buFontTx/>
              <a:buNone/>
            </a:pP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 C e l l ]</a:t>
            </a:r>
          </a:p>
          <a:p>
            <a:pPr eaLnBrk="1" hangingPunct="1">
              <a:spcBef>
                <a:spcPct val="0"/>
              </a:spcBef>
              <a:buFontTx/>
              <a:buNone/>
            </a:pPr>
            <a:r>
              <a:rPr lang="pt-BR" altLang="ja-JP" sz="1400" dirty="0">
                <a:solidFill>
                  <a:srgbClr val="000000"/>
                </a:solidFill>
                <a:latin typeface="Tahoma" panose="020B0604030504040204" pitchFamily="34" charset="0"/>
              </a:rPr>
              <a:t> 100    -1      10</a:t>
            </a:r>
          </a:p>
          <a:p>
            <a:pPr eaLnBrk="1" hangingPunct="1">
              <a:spcBef>
                <a:spcPct val="0"/>
              </a:spcBef>
              <a:buFontTx/>
              <a:buNone/>
            </a:pPr>
            <a:r>
              <a:rPr lang="pt-BR" altLang="ja-JP" sz="1400" dirty="0">
                <a:solidFill>
                  <a:srgbClr val="000000"/>
                </a:solidFill>
                <a:latin typeface="Tahoma" panose="020B0604030504040204" pitchFamily="34" charset="0"/>
              </a:rPr>
              <a:t> 101     1 -1.  -11  12  -13</a:t>
            </a:r>
          </a:p>
          <a:p>
            <a:pPr eaLnBrk="1" hangingPunct="1">
              <a:spcBef>
                <a:spcPct val="0"/>
              </a:spcBef>
              <a:buFontTx/>
              <a:buNone/>
            </a:pPr>
            <a:r>
              <a:rPr lang="pt-BR" altLang="ja-JP" sz="1400" dirty="0">
                <a:solidFill>
                  <a:srgbClr val="000000"/>
                </a:solidFill>
                <a:latin typeface="Tahoma" panose="020B0604030504040204" pitchFamily="34" charset="0"/>
              </a:rPr>
              <a:t> 110     0      -10  #101</a:t>
            </a:r>
          </a:p>
        </p:txBody>
      </p:sp>
      <p:sp>
        <p:nvSpPr>
          <p:cNvPr id="27" name="テキスト ボックス 1"/>
          <p:cNvSpPr txBox="1">
            <a:spLocks noChangeArrowheads="1"/>
          </p:cNvSpPr>
          <p:nvPr/>
        </p:nvSpPr>
        <p:spPr bwMode="auto">
          <a:xfrm>
            <a:off x="4716016" y="3157041"/>
            <a:ext cx="380278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FF0000"/>
                </a:solidFill>
              </a:rPr>
              <a:t>z</a:t>
            </a:r>
            <a:r>
              <a:rPr lang="ja-JP" altLang="en-US" sz="2000" dirty="0">
                <a:solidFill>
                  <a:srgbClr val="FF0000"/>
                </a:solidFill>
              </a:rPr>
              <a:t>軸を中心軸</a:t>
            </a:r>
            <a:r>
              <a:rPr lang="ja-JP" altLang="en-US" sz="2000" dirty="0">
                <a:solidFill>
                  <a:srgbClr val="000000"/>
                </a:solidFill>
              </a:rPr>
              <a:t>とする</a:t>
            </a:r>
            <a:endParaRPr lang="en-US" altLang="ja-JP" sz="2000" dirty="0">
              <a:solidFill>
                <a:srgbClr val="000000"/>
              </a:solidFill>
            </a:endParaRPr>
          </a:p>
          <a:p>
            <a:pPr eaLnBrk="1" hangingPunct="1">
              <a:spcBef>
                <a:spcPct val="0"/>
              </a:spcBef>
              <a:buFontTx/>
              <a:buNone/>
            </a:pPr>
            <a:r>
              <a:rPr lang="ja-JP" altLang="en-US" sz="2000" dirty="0">
                <a:solidFill>
                  <a:srgbClr val="FF0000"/>
                </a:solidFill>
              </a:rPr>
              <a:t>半径</a:t>
            </a:r>
            <a:r>
              <a:rPr lang="en-US" altLang="ja-JP" sz="2000" dirty="0">
                <a:solidFill>
                  <a:srgbClr val="FF0000"/>
                </a:solidFill>
              </a:rPr>
              <a:t>10</a:t>
            </a:r>
            <a:r>
              <a:rPr lang="en-US" altLang="ja-JP" sz="2000" dirty="0">
                <a:solidFill>
                  <a:srgbClr val="000000"/>
                </a:solidFill>
              </a:rPr>
              <a:t>cm,</a:t>
            </a:r>
            <a:r>
              <a:rPr lang="ja-JP" altLang="en-US" sz="2000" dirty="0">
                <a:solidFill>
                  <a:srgbClr val="000000"/>
                </a:solidFill>
              </a:rPr>
              <a:t> </a:t>
            </a:r>
            <a:r>
              <a:rPr lang="ja-JP" altLang="en-US" sz="2000" dirty="0">
                <a:solidFill>
                  <a:srgbClr val="FF0000"/>
                </a:solidFill>
              </a:rPr>
              <a:t>高さ</a:t>
            </a:r>
            <a:r>
              <a:rPr lang="en-US" altLang="ja-JP" sz="2000" dirty="0">
                <a:solidFill>
                  <a:srgbClr val="FF0000"/>
                </a:solidFill>
              </a:rPr>
              <a:t>50</a:t>
            </a:r>
            <a:r>
              <a:rPr lang="en-US" altLang="ja-JP" sz="2000" dirty="0">
                <a:solidFill>
                  <a:srgbClr val="000000"/>
                </a:solidFill>
              </a:rPr>
              <a:t>cm</a:t>
            </a:r>
            <a:r>
              <a:rPr lang="ja-JP" altLang="en-US" sz="2000" dirty="0">
                <a:solidFill>
                  <a:srgbClr val="000000"/>
                </a:solidFill>
              </a:rPr>
              <a:t>の</a:t>
            </a:r>
            <a:r>
              <a:rPr lang="ja-JP" altLang="en-US" sz="2000" dirty="0">
                <a:solidFill>
                  <a:srgbClr val="FF0000"/>
                </a:solidFill>
              </a:rPr>
              <a:t>水</a:t>
            </a:r>
            <a:r>
              <a:rPr lang="ja-JP" altLang="en-US" sz="2000" dirty="0">
                <a:solidFill>
                  <a:srgbClr val="000000"/>
                </a:solidFill>
              </a:rPr>
              <a:t>の</a:t>
            </a:r>
            <a:r>
              <a:rPr lang="ja-JP" altLang="en-US" sz="2000" dirty="0">
                <a:solidFill>
                  <a:srgbClr val="FF0000"/>
                </a:solidFill>
              </a:rPr>
              <a:t>円柱</a:t>
            </a:r>
            <a:endParaRPr lang="en-US" altLang="ja-JP" sz="2000" dirty="0">
              <a:solidFill>
                <a:srgbClr val="FF0000"/>
              </a:solidFill>
            </a:endParaRPr>
          </a:p>
        </p:txBody>
      </p:sp>
      <p:sp>
        <p:nvSpPr>
          <p:cNvPr id="30" name="Text Box 1030"/>
          <p:cNvSpPr txBox="1">
            <a:spLocks noChangeArrowheads="1"/>
          </p:cNvSpPr>
          <p:nvPr/>
        </p:nvSpPr>
        <p:spPr bwMode="auto">
          <a:xfrm>
            <a:off x="179512" y="2712938"/>
            <a:ext cx="1196975" cy="4000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latin typeface="Tahoma" panose="020B0604030504040204" pitchFamily="34" charset="0"/>
              </a:rPr>
              <a:t>lec02.inp</a:t>
            </a:r>
          </a:p>
        </p:txBody>
      </p:sp>
      <p:sp>
        <p:nvSpPr>
          <p:cNvPr id="33" name="正方形/長方形 32"/>
          <p:cNvSpPr/>
          <p:nvPr/>
        </p:nvSpPr>
        <p:spPr>
          <a:xfrm>
            <a:off x="1642592" y="4243287"/>
            <a:ext cx="1224000" cy="68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36" name="正方形/長方形 35"/>
          <p:cNvSpPr/>
          <p:nvPr/>
        </p:nvSpPr>
        <p:spPr>
          <a:xfrm>
            <a:off x="2658096" y="5540275"/>
            <a:ext cx="1035050" cy="203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grpSp>
        <p:nvGrpSpPr>
          <p:cNvPr id="12" name="グループ化 11"/>
          <p:cNvGrpSpPr/>
          <p:nvPr/>
        </p:nvGrpSpPr>
        <p:grpSpPr>
          <a:xfrm>
            <a:off x="5076056" y="3995340"/>
            <a:ext cx="2932113" cy="1885950"/>
            <a:chOff x="4953000" y="4135438"/>
            <a:chExt cx="2932113" cy="1885950"/>
          </a:xfrm>
        </p:grpSpPr>
        <p:sp>
          <p:nvSpPr>
            <p:cNvPr id="39" name="フローチャート : 直接アクセス記憶 30"/>
            <p:cNvSpPr/>
            <p:nvPr/>
          </p:nvSpPr>
          <p:spPr>
            <a:xfrm rot="10800000">
              <a:off x="4953000" y="4135438"/>
              <a:ext cx="2932113" cy="1397000"/>
            </a:xfrm>
            <a:prstGeom prst="flowChartMagneticDrum">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2400" dirty="0">
                <a:solidFill>
                  <a:srgbClr val="FFFFFF"/>
                </a:solidFill>
              </a:endParaRPr>
            </a:p>
          </p:txBody>
        </p:sp>
        <p:cxnSp>
          <p:nvCxnSpPr>
            <p:cNvPr id="40" name="直線矢印コネクタ 39"/>
            <p:cNvCxnSpPr/>
            <p:nvPr/>
          </p:nvCxnSpPr>
          <p:spPr>
            <a:xfrm>
              <a:off x="5381625" y="5648325"/>
              <a:ext cx="2143125"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テキスト ボックス 6"/>
            <p:cNvSpPr txBox="1">
              <a:spLocks noChangeArrowheads="1"/>
            </p:cNvSpPr>
            <p:nvPr/>
          </p:nvSpPr>
          <p:spPr bwMode="auto">
            <a:xfrm>
              <a:off x="6192838" y="5683250"/>
              <a:ext cx="744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latin typeface="Helvetica" panose="020B0604020202020204" pitchFamily="34" charset="0"/>
                  <a:cs typeface="Helvetica" panose="020B0604020202020204" pitchFamily="34" charset="0"/>
                </a:rPr>
                <a:t>50 cm</a:t>
              </a:r>
              <a:endParaRPr lang="ja-JP" altLang="en-US" sz="1600" dirty="0">
                <a:solidFill>
                  <a:srgbClr val="000000"/>
                </a:solidFill>
                <a:latin typeface="Helvetica" panose="020B0604020202020204" pitchFamily="34" charset="0"/>
                <a:cs typeface="Helvetica" panose="020B0604020202020204" pitchFamily="34" charset="0"/>
              </a:endParaRPr>
            </a:p>
          </p:txBody>
        </p:sp>
        <p:cxnSp>
          <p:nvCxnSpPr>
            <p:cNvPr id="42" name="直線矢印コネクタ 41"/>
            <p:cNvCxnSpPr/>
            <p:nvPr/>
          </p:nvCxnSpPr>
          <p:spPr>
            <a:xfrm flipV="1">
              <a:off x="5400675" y="4833938"/>
              <a:ext cx="0" cy="65405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テキスト ボックス 15"/>
            <p:cNvSpPr txBox="1">
              <a:spLocks noChangeArrowheads="1"/>
            </p:cNvSpPr>
            <p:nvPr/>
          </p:nvSpPr>
          <p:spPr bwMode="auto">
            <a:xfrm rot="-5400000">
              <a:off x="5197475" y="4946650"/>
              <a:ext cx="744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600" dirty="0">
                  <a:solidFill>
                    <a:srgbClr val="000000"/>
                  </a:solidFill>
                  <a:latin typeface="Helvetica" panose="020B0604020202020204" pitchFamily="34" charset="0"/>
                  <a:cs typeface="Helvetica" panose="020B0604020202020204" pitchFamily="34" charset="0"/>
                </a:rPr>
                <a:t>10 cm</a:t>
              </a:r>
              <a:endParaRPr lang="ja-JP" altLang="en-US" sz="1600" dirty="0">
                <a:solidFill>
                  <a:srgbClr val="000000"/>
                </a:solidFill>
                <a:latin typeface="Helvetica" panose="020B0604020202020204" pitchFamily="34" charset="0"/>
                <a:cs typeface="Helvetica" panose="020B0604020202020204" pitchFamily="34" charset="0"/>
              </a:endParaRPr>
            </a:p>
          </p:txBody>
        </p:sp>
      </p:grpSp>
      <p:cxnSp>
        <p:nvCxnSpPr>
          <p:cNvPr id="44" name="カギ線コネクタ 43"/>
          <p:cNvCxnSpPr>
            <a:stCxn id="33" idx="3"/>
            <a:endCxn id="36" idx="0"/>
          </p:cNvCxnSpPr>
          <p:nvPr/>
        </p:nvCxnSpPr>
        <p:spPr>
          <a:xfrm>
            <a:off x="2866592" y="4585287"/>
            <a:ext cx="309029" cy="954988"/>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カギ線コネクタ 45"/>
          <p:cNvCxnSpPr>
            <a:stCxn id="36" idx="3"/>
            <a:endCxn id="27" idx="1"/>
          </p:cNvCxnSpPr>
          <p:nvPr/>
        </p:nvCxnSpPr>
        <p:spPr>
          <a:xfrm flipV="1">
            <a:off x="3693146" y="3511054"/>
            <a:ext cx="1022870" cy="2130821"/>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24955</TotalTime>
  <Words>7439</Words>
  <Application>Microsoft Office PowerPoint</Application>
  <PresentationFormat>画面に合わせる (4:3)</PresentationFormat>
  <Paragraphs>1019</Paragraphs>
  <Slides>73</Slides>
  <Notes>64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73</vt:i4>
      </vt:variant>
    </vt:vector>
  </HeadingPairs>
  <TitlesOfParts>
    <vt:vector size="83" baseType="lpstr">
      <vt:lpstr>ＭＳ Ｐゴシック</vt:lpstr>
      <vt:lpstr>Arial</vt:lpstr>
      <vt:lpstr>Calibri</vt:lpstr>
      <vt:lpstr>Century</vt:lpstr>
      <vt:lpstr>Century Gothic</vt:lpstr>
      <vt:lpstr>Helvetica</vt:lpstr>
      <vt:lpstr>Tahoma</vt:lpstr>
      <vt:lpstr>Times New Roman</vt:lpstr>
      <vt:lpstr>Wingdings</vt:lpstr>
      <vt:lpstr>標準デザイン</vt:lpstr>
      <vt:lpstr>PowerPoint プレゼンテーション</vt:lpstr>
      <vt:lpstr>本実習の目標</vt:lpstr>
      <vt:lpstr>実習内容</vt:lpstr>
      <vt:lpstr>Tallyとは何か</vt:lpstr>
      <vt:lpstr>Tallyとは何か</vt:lpstr>
      <vt:lpstr>Tallyとは何か</vt:lpstr>
      <vt:lpstr>実習内容</vt:lpstr>
      <vt:lpstr>Tallyの使い方(ジオメトリの確認)</vt:lpstr>
      <vt:lpstr>課題1</vt:lpstr>
      <vt:lpstr>課題1の答え合わせ</vt:lpstr>
      <vt:lpstr>課題2</vt:lpstr>
      <vt:lpstr>課題2の答え合わせ</vt:lpstr>
      <vt:lpstr>実習内容</vt:lpstr>
      <vt:lpstr>Tallyの使い方（物理量の導出）</vt:lpstr>
      <vt:lpstr>PowerPoint プレゼンテーション</vt:lpstr>
      <vt:lpstr>[T-Track]の計算方法は…</vt:lpstr>
      <vt:lpstr>PowerPoint プレゼンテーション</vt:lpstr>
      <vt:lpstr>PowerPoint プレゼンテーション</vt:lpstr>
      <vt:lpstr>PowerPoint プレゼンテーション</vt:lpstr>
      <vt:lpstr>PowerPoint プレゼンテーション</vt:lpstr>
      <vt:lpstr>課題3</vt:lpstr>
      <vt:lpstr>PowerPoint プレゼンテーション</vt:lpstr>
      <vt:lpstr>PowerPoint プレゼンテーション</vt:lpstr>
      <vt:lpstr>*_err.epsファイルの活用</vt:lpstr>
      <vt:lpstr>Red Screen</vt:lpstr>
      <vt:lpstr>Tallyの使い方（物理量の導出）</vt:lpstr>
      <vt:lpstr>形状メッシュ(mesh=)の種類</vt:lpstr>
      <vt:lpstr>PowerPoint プレゼンテーション</vt:lpstr>
      <vt:lpstr>メッシュの定義</vt:lpstr>
      <vt:lpstr>課題4</vt:lpstr>
      <vt:lpstr>課題4の答え合わせ</vt:lpstr>
      <vt:lpstr>課題5</vt:lpstr>
      <vt:lpstr>課題5の答え合わせ</vt:lpstr>
      <vt:lpstr>Tallyの使い方</vt:lpstr>
      <vt:lpstr>課題6</vt:lpstr>
      <vt:lpstr>課題6の答え合わせ</vt:lpstr>
      <vt:lpstr>Tallyの使い方</vt:lpstr>
      <vt:lpstr>課題7</vt:lpstr>
      <vt:lpstr>課題7の答え合わせ</vt:lpstr>
      <vt:lpstr>課題8</vt:lpstr>
      <vt:lpstr>課題8の答え合わせ</vt:lpstr>
      <vt:lpstr>課題9</vt:lpstr>
      <vt:lpstr>課題9の答え合わせ</vt:lpstr>
      <vt:lpstr>課題10</vt:lpstr>
      <vt:lpstr>課題10の答え合わせ</vt:lpstr>
      <vt:lpstr>Tallyの使い方</vt:lpstr>
      <vt:lpstr>課題11</vt:lpstr>
      <vt:lpstr>課題11の答え合わせ</vt:lpstr>
      <vt:lpstr>課題12</vt:lpstr>
      <vt:lpstr>課題12の答え合わせ</vt:lpstr>
      <vt:lpstr>描画ソフトANGEL</vt:lpstr>
      <vt:lpstr>PowerPoint プレゼンテーション</vt:lpstr>
      <vt:lpstr>実習内容</vt:lpstr>
      <vt:lpstr>Tallyの種類（ジオメトリの確認）</vt:lpstr>
      <vt:lpstr>PowerPoint プレゼンテーション</vt:lpstr>
      <vt:lpstr>PowerPoint プレゼンテーション</vt:lpstr>
      <vt:lpstr>PowerPoint プレゼンテーション</vt:lpstr>
      <vt:lpstr>PowerPoint プレゼンテーション</vt:lpstr>
      <vt:lpstr>Tallyの種類（物理量の導出）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実習内容</vt:lpstr>
      <vt:lpstr>まとめ</vt:lpstr>
      <vt:lpstr>宿題</vt:lpstr>
      <vt:lpstr>宿題（解答例）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SHashimoto</dc:creator>
  <cp:lastModifiedBy>Victor</cp:lastModifiedBy>
  <cp:revision>1276</cp:revision>
  <cp:lastPrinted>2021-04-30T06:50:47Z</cp:lastPrinted>
  <dcterms:created xsi:type="dcterms:W3CDTF">2012-03-22T09:06:34Z</dcterms:created>
  <dcterms:modified xsi:type="dcterms:W3CDTF">2022-03-25T05:44:36Z</dcterms:modified>
</cp:coreProperties>
</file>