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9"/>
  </p:notesMasterIdLst>
  <p:handoutMasterIdLst>
    <p:handoutMasterId r:id="rId90"/>
  </p:handoutMasterIdLst>
  <p:sldIdLst>
    <p:sldId id="256" r:id="rId2"/>
    <p:sldId id="528" r:id="rId3"/>
    <p:sldId id="426" r:id="rId4"/>
    <p:sldId id="341" r:id="rId5"/>
    <p:sldId id="525" r:id="rId6"/>
    <p:sldId id="427" r:id="rId7"/>
    <p:sldId id="601" r:id="rId8"/>
    <p:sldId id="603" r:id="rId9"/>
    <p:sldId id="549" r:id="rId10"/>
    <p:sldId id="527" r:id="rId11"/>
    <p:sldId id="596" r:id="rId12"/>
    <p:sldId id="597" r:id="rId13"/>
    <p:sldId id="587" r:id="rId14"/>
    <p:sldId id="594" r:id="rId15"/>
    <p:sldId id="595" r:id="rId16"/>
    <p:sldId id="507" r:id="rId17"/>
    <p:sldId id="508" r:id="rId18"/>
    <p:sldId id="509" r:id="rId19"/>
    <p:sldId id="530" r:id="rId20"/>
    <p:sldId id="531" r:id="rId21"/>
    <p:sldId id="550" r:id="rId22"/>
    <p:sldId id="602" r:id="rId23"/>
    <p:sldId id="578" r:id="rId24"/>
    <p:sldId id="442" r:id="rId25"/>
    <p:sldId id="551" r:id="rId26"/>
    <p:sldId id="552" r:id="rId27"/>
    <p:sldId id="577" r:id="rId28"/>
    <p:sldId id="548" r:id="rId29"/>
    <p:sldId id="588" r:id="rId30"/>
    <p:sldId id="448" r:id="rId31"/>
    <p:sldId id="534" r:id="rId32"/>
    <p:sldId id="535" r:id="rId33"/>
    <p:sldId id="536" r:id="rId34"/>
    <p:sldId id="553" r:id="rId35"/>
    <p:sldId id="554" r:id="rId36"/>
    <p:sldId id="555" r:id="rId37"/>
    <p:sldId id="556" r:id="rId38"/>
    <p:sldId id="557" r:id="rId39"/>
    <p:sldId id="457" r:id="rId40"/>
    <p:sldId id="589" r:id="rId41"/>
    <p:sldId id="350" r:id="rId42"/>
    <p:sldId id="581" r:id="rId43"/>
    <p:sldId id="582" r:id="rId44"/>
    <p:sldId id="499" r:id="rId45"/>
    <p:sldId id="583" r:id="rId46"/>
    <p:sldId id="584" r:id="rId47"/>
    <p:sldId id="585" r:id="rId48"/>
    <p:sldId id="586" r:id="rId49"/>
    <p:sldId id="565" r:id="rId50"/>
    <p:sldId id="590" r:id="rId51"/>
    <p:sldId id="631" r:id="rId52"/>
    <p:sldId id="632" r:id="rId53"/>
    <p:sldId id="633" r:id="rId54"/>
    <p:sldId id="634" r:id="rId55"/>
    <p:sldId id="636" r:id="rId56"/>
    <p:sldId id="637" r:id="rId57"/>
    <p:sldId id="591" r:id="rId58"/>
    <p:sldId id="641" r:id="rId59"/>
    <p:sldId id="643" r:id="rId60"/>
    <p:sldId id="644" r:id="rId61"/>
    <p:sldId id="645" r:id="rId62"/>
    <p:sldId id="638" r:id="rId63"/>
    <p:sldId id="604" r:id="rId64"/>
    <p:sldId id="605" r:id="rId65"/>
    <p:sldId id="606" r:id="rId66"/>
    <p:sldId id="607" r:id="rId67"/>
    <p:sldId id="608" r:id="rId68"/>
    <p:sldId id="609" r:id="rId69"/>
    <p:sldId id="610" r:id="rId70"/>
    <p:sldId id="611" r:id="rId71"/>
    <p:sldId id="640" r:id="rId72"/>
    <p:sldId id="613" r:id="rId73"/>
    <p:sldId id="614" r:id="rId74"/>
    <p:sldId id="639" r:id="rId75"/>
    <p:sldId id="616" r:id="rId76"/>
    <p:sldId id="617" r:id="rId77"/>
    <p:sldId id="618" r:id="rId78"/>
    <p:sldId id="619" r:id="rId79"/>
    <p:sldId id="620" r:id="rId80"/>
    <p:sldId id="621" r:id="rId81"/>
    <p:sldId id="622" r:id="rId82"/>
    <p:sldId id="623" r:id="rId83"/>
    <p:sldId id="624" r:id="rId84"/>
    <p:sldId id="625" r:id="rId85"/>
    <p:sldId id="626" r:id="rId86"/>
    <p:sldId id="627" r:id="rId87"/>
    <p:sldId id="628" r:id="rId88"/>
  </p:sldIdLst>
  <p:sldSz cx="9144000" cy="6858000" type="screen4x3"/>
  <p:notesSz cx="7099300" cy="10234613"/>
  <p:defaultTextStyle>
    <a:defPPr>
      <a:defRPr lang="ja-JP"/>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FF"/>
    <a:srgbClr val="00CCFF"/>
    <a:srgbClr val="00FF00"/>
    <a:srgbClr val="CCFFFF"/>
    <a:srgbClr val="FF6600"/>
    <a:srgbClr val="00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99" autoAdjust="0"/>
    <p:restoredTop sz="96370" autoAdjust="0"/>
  </p:normalViewPr>
  <p:slideViewPr>
    <p:cSldViewPr>
      <p:cViewPr varScale="1">
        <p:scale>
          <a:sx n="114" d="100"/>
          <a:sy n="114" d="100"/>
        </p:scale>
        <p:origin x="1524" y="3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Lst>
  </p:outlineViewPr>
  <p:notesTextViewPr>
    <p:cViewPr>
      <p:scale>
        <a:sx n="3" d="2"/>
        <a:sy n="3" d="2"/>
      </p:scale>
      <p:origin x="0" y="0"/>
    </p:cViewPr>
  </p:notesTextViewPr>
  <p:sorterViewPr>
    <p:cViewPr>
      <p:scale>
        <a:sx n="66" d="100"/>
        <a:sy n="66" d="100"/>
      </p:scale>
      <p:origin x="0" y="215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8" Type="http://schemas.openxmlformats.org/officeDocument/2006/relationships/slide" Target="slides/slide13.xml"/><Relationship Id="rId13" Type="http://schemas.openxmlformats.org/officeDocument/2006/relationships/slide" Target="slides/slide51.xml"/><Relationship Id="rId18" Type="http://schemas.openxmlformats.org/officeDocument/2006/relationships/slide" Target="slides/slide57.xml"/><Relationship Id="rId3" Type="http://schemas.openxmlformats.org/officeDocument/2006/relationships/slide" Target="slides/slide4.xml"/><Relationship Id="rId21" Type="http://schemas.openxmlformats.org/officeDocument/2006/relationships/slide" Target="slides/slide64.xml"/><Relationship Id="rId7" Type="http://schemas.openxmlformats.org/officeDocument/2006/relationships/slide" Target="slides/slide12.xml"/><Relationship Id="rId12" Type="http://schemas.openxmlformats.org/officeDocument/2006/relationships/slide" Target="slides/slide50.xml"/><Relationship Id="rId17" Type="http://schemas.openxmlformats.org/officeDocument/2006/relationships/slide" Target="slides/slide55.xml"/><Relationship Id="rId25" Type="http://schemas.openxmlformats.org/officeDocument/2006/relationships/slide" Target="slides/slide87.xml"/><Relationship Id="rId2" Type="http://schemas.openxmlformats.org/officeDocument/2006/relationships/slide" Target="slides/slide3.xml"/><Relationship Id="rId16" Type="http://schemas.openxmlformats.org/officeDocument/2006/relationships/slide" Target="slides/slide54.xml"/><Relationship Id="rId20" Type="http://schemas.openxmlformats.org/officeDocument/2006/relationships/slide" Target="slides/slide63.xml"/><Relationship Id="rId1" Type="http://schemas.openxmlformats.org/officeDocument/2006/relationships/slide" Target="slides/slide1.xml"/><Relationship Id="rId6" Type="http://schemas.openxmlformats.org/officeDocument/2006/relationships/slide" Target="slides/slide11.xml"/><Relationship Id="rId11" Type="http://schemas.openxmlformats.org/officeDocument/2006/relationships/slide" Target="slides/slide40.xml"/><Relationship Id="rId24" Type="http://schemas.openxmlformats.org/officeDocument/2006/relationships/slide" Target="slides/slide86.xml"/><Relationship Id="rId5" Type="http://schemas.openxmlformats.org/officeDocument/2006/relationships/slide" Target="slides/slide7.xml"/><Relationship Id="rId15" Type="http://schemas.openxmlformats.org/officeDocument/2006/relationships/slide" Target="slides/slide53.xml"/><Relationship Id="rId23" Type="http://schemas.openxmlformats.org/officeDocument/2006/relationships/slide" Target="slides/slide85.xml"/><Relationship Id="rId10" Type="http://schemas.openxmlformats.org/officeDocument/2006/relationships/slide" Target="slides/slide30.xml"/><Relationship Id="rId19" Type="http://schemas.openxmlformats.org/officeDocument/2006/relationships/slide" Target="slides/slide58.xml"/><Relationship Id="rId4" Type="http://schemas.openxmlformats.org/officeDocument/2006/relationships/slide" Target="slides/slide6.xml"/><Relationship Id="rId9" Type="http://schemas.openxmlformats.org/officeDocument/2006/relationships/slide" Target="slides/slide29.xml"/><Relationship Id="rId14" Type="http://schemas.openxmlformats.org/officeDocument/2006/relationships/slide" Target="slides/slide52.xml"/><Relationship Id="rId22" Type="http://schemas.openxmlformats.org/officeDocument/2006/relationships/slide" Target="slides/slide8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atin typeface="Times New Roman" charset="0"/>
                <a:ea typeface="ＭＳ Ｐゴシック" pitchFamily="50" charset="-128"/>
              </a:defRPr>
            </a:lvl1pPr>
          </a:lstStyle>
          <a:p>
            <a:pPr>
              <a:defRPr/>
            </a:pPr>
            <a:endParaRPr lang="ja-JP" altLang="en-US"/>
          </a:p>
        </p:txBody>
      </p:sp>
      <p:sp>
        <p:nvSpPr>
          <p:cNvPr id="48131"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atin typeface="Times New Roman" charset="0"/>
                <a:ea typeface="ＭＳ Ｐゴシック" pitchFamily="50" charset="-128"/>
              </a:defRPr>
            </a:lvl1pPr>
          </a:lstStyle>
          <a:p>
            <a:pPr>
              <a:defRPr/>
            </a:pPr>
            <a:fld id="{03169BB4-3035-4339-BEF6-B24A15C5FB8F}" type="datetimeFigureOut">
              <a:rPr lang="ja-JP" altLang="en-US"/>
              <a:pPr>
                <a:defRPr/>
              </a:pPr>
              <a:t>2022/3/24</a:t>
            </a:fld>
            <a:endParaRPr lang="ja-JP" altLang="en-US"/>
          </a:p>
        </p:txBody>
      </p:sp>
      <p:sp>
        <p:nvSpPr>
          <p:cNvPr id="48132"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a:latin typeface="Times New Roman" charset="0"/>
                <a:ea typeface="ＭＳ Ｐゴシック" pitchFamily="50" charset="-128"/>
              </a:defRPr>
            </a:lvl1pPr>
          </a:lstStyle>
          <a:p>
            <a:pPr>
              <a:defRPr/>
            </a:pPr>
            <a:endParaRPr lang="ja-JP" altLang="en-US"/>
          </a:p>
        </p:txBody>
      </p:sp>
      <p:sp>
        <p:nvSpPr>
          <p:cNvPr id="48133"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a:lvl1pPr>
          </a:lstStyle>
          <a:p>
            <a:fld id="{0CFAA2DA-07F4-4748-81A6-67F400593FBD}" type="slidenum">
              <a:rPr lang="ja-JP" altLang="en-US"/>
              <a:pPr/>
              <a:t>‹#›</a:t>
            </a:fld>
            <a:endParaRPr lang="ja-JP" altLang="en-US"/>
          </a:p>
        </p:txBody>
      </p:sp>
    </p:spTree>
    <p:extLst>
      <p:ext uri="{BB962C8B-B14F-4D97-AF65-F5344CB8AC3E}">
        <p14:creationId xmlns:p14="http://schemas.microsoft.com/office/powerpoint/2010/main" val="3598789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ea typeface="ＭＳ Ｐゴシック" pitchFamily="50" charset="-128"/>
              </a:defRPr>
            </a:lvl1pPr>
          </a:lstStyle>
          <a:p>
            <a:pPr>
              <a:defRPr/>
            </a:pPr>
            <a:endParaRPr lang="ja-JP" altLang="en-US"/>
          </a:p>
        </p:txBody>
      </p:sp>
      <p:sp>
        <p:nvSpPr>
          <p:cNvPr id="51203" name="Rectangle 3"/>
          <p:cNvSpPr>
            <a:spLocks noGrp="1" noChangeArrowheads="1"/>
          </p:cNvSpPr>
          <p:nvPr>
            <p:ph type="dt" idx="1"/>
          </p:nvPr>
        </p:nvSpPr>
        <p:spPr bwMode="auto">
          <a:xfrm>
            <a:off x="4038600" y="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ea typeface="ＭＳ Ｐゴシック" pitchFamily="50" charset="-128"/>
              </a:defRPr>
            </a:lvl1pPr>
          </a:lstStyle>
          <a:p>
            <a:pPr>
              <a:defRPr/>
            </a:pPr>
            <a:fld id="{730A10E9-3C8B-485D-BB4C-05F6A9C6F6C2}" type="datetimeFigureOut">
              <a:rPr lang="ja-JP" altLang="en-US"/>
              <a:pPr>
                <a:defRPr/>
              </a:pPr>
              <a:t>2022/3/24</a:t>
            </a:fld>
            <a:endParaRPr lang="ja-JP" altLang="en-US"/>
          </a:p>
        </p:txBody>
      </p:sp>
      <p:sp>
        <p:nvSpPr>
          <p:cNvPr id="102404" name="Rectangle 4"/>
          <p:cNvSpPr>
            <a:spLocks noGrp="1" noRot="1" noChangeAspect="1" noChangeArrowheads="1" noTextEdit="1"/>
          </p:cNvSpPr>
          <p:nvPr>
            <p:ph type="sldImg" idx="2"/>
          </p:nvPr>
        </p:nvSpPr>
        <p:spPr bwMode="auto">
          <a:xfrm>
            <a:off x="1041400" y="762000"/>
            <a:ext cx="5080000" cy="381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p:cNvSpPr>
            <a:spLocks noGrp="1" noChangeArrowheads="1"/>
          </p:cNvSpPr>
          <p:nvPr>
            <p:ph type="body" sz="quarter" idx="3"/>
          </p:nvPr>
        </p:nvSpPr>
        <p:spPr bwMode="auto">
          <a:xfrm>
            <a:off x="914400" y="4876800"/>
            <a:ext cx="52578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2 レベル</a:t>
            </a:r>
          </a:p>
          <a:p>
            <a:pPr lvl="2"/>
            <a:r>
              <a:rPr lang="ja-JP" altLang="en-US" noProof="0"/>
              <a:t>第 3 レベル</a:t>
            </a:r>
          </a:p>
          <a:p>
            <a:pPr lvl="3"/>
            <a:r>
              <a:rPr lang="ja-JP" altLang="en-US" noProof="0"/>
              <a:t>第 4 レベル</a:t>
            </a:r>
          </a:p>
          <a:p>
            <a:pPr lvl="4"/>
            <a:r>
              <a:rPr lang="ja-JP" altLang="en-US" noProof="0"/>
              <a:t>第 5 レベル</a:t>
            </a:r>
          </a:p>
        </p:txBody>
      </p:sp>
      <p:sp>
        <p:nvSpPr>
          <p:cNvPr id="51206" name="Rectangle 6"/>
          <p:cNvSpPr>
            <a:spLocks noGrp="1" noChangeArrowheads="1"/>
          </p:cNvSpPr>
          <p:nvPr>
            <p:ph type="ftr" sz="quarter" idx="4"/>
          </p:nvPr>
        </p:nvSpPr>
        <p:spPr bwMode="auto">
          <a:xfrm>
            <a:off x="0" y="97536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ea typeface="ＭＳ Ｐゴシック" pitchFamily="50" charset="-128"/>
              </a:defRPr>
            </a:lvl1pPr>
          </a:lstStyle>
          <a:p>
            <a:pPr>
              <a:defRPr/>
            </a:pPr>
            <a:endParaRPr lang="ja-JP" altLang="en-US"/>
          </a:p>
        </p:txBody>
      </p:sp>
      <p:sp>
        <p:nvSpPr>
          <p:cNvPr id="51207" name="Rectangle 7"/>
          <p:cNvSpPr>
            <a:spLocks noGrp="1" noChangeArrowheads="1"/>
          </p:cNvSpPr>
          <p:nvPr>
            <p:ph type="sldNum" sz="quarter" idx="5"/>
          </p:nvPr>
        </p:nvSpPr>
        <p:spPr bwMode="auto">
          <a:xfrm>
            <a:off x="4038600" y="97536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7D2EF72E-2142-4305-98FA-13BC43C6C895}" type="slidenum">
              <a:rPr lang="ja-JP" altLang="en-US"/>
              <a:pPr/>
              <a:t>‹#›</a:t>
            </a:fld>
            <a:endParaRPr lang="ja-JP" altLang="en-US"/>
          </a:p>
        </p:txBody>
      </p:sp>
    </p:spTree>
    <p:extLst>
      <p:ext uri="{BB962C8B-B14F-4D97-AF65-F5344CB8AC3E}">
        <p14:creationId xmlns:p14="http://schemas.microsoft.com/office/powerpoint/2010/main" val="16397520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1pPr>
    <a:lvl2pPr marL="4572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2pPr>
    <a:lvl3pPr marL="9144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3pPr>
    <a:lvl4pPr marL="13716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4pPr>
    <a:lvl5pPr marL="18288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26"/>
          <p:cNvSpPr>
            <a:spLocks noGrp="1" noRot="1" noChangeAspect="1" noChangeArrowheads="1" noTextEdit="1"/>
          </p:cNvSpPr>
          <p:nvPr>
            <p:ph type="sldImg"/>
          </p:nvPr>
        </p:nvSpPr>
        <p:spPr>
          <a:ln/>
        </p:spPr>
      </p:sp>
      <p:sp>
        <p:nvSpPr>
          <p:cNvPr id="10342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2188324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a:t>XYZ</a:t>
            </a:r>
            <a:r>
              <a:rPr lang="ja-JP" altLang="en-US"/>
              <a:t>座標系（無限に広がる空間）</a:t>
            </a:r>
          </a:p>
        </p:txBody>
      </p:sp>
    </p:spTree>
    <p:extLst>
      <p:ext uri="{BB962C8B-B14F-4D97-AF65-F5344CB8AC3E}">
        <p14:creationId xmlns:p14="http://schemas.microsoft.com/office/powerpoint/2010/main" val="2658847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物質を満たす1</a:t>
            </a:r>
          </a:p>
        </p:txBody>
      </p:sp>
    </p:spTree>
    <p:extLst>
      <p:ext uri="{BB962C8B-B14F-4D97-AF65-F5344CB8AC3E}">
        <p14:creationId xmlns:p14="http://schemas.microsoft.com/office/powerpoint/2010/main" val="3735526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球の骨組み</a:t>
            </a:r>
          </a:p>
        </p:txBody>
      </p:sp>
    </p:spTree>
    <p:extLst>
      <p:ext uri="{BB962C8B-B14F-4D97-AF65-F5344CB8AC3E}">
        <p14:creationId xmlns:p14="http://schemas.microsoft.com/office/powerpoint/2010/main" val="290334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球の骨組み</a:t>
            </a:r>
          </a:p>
        </p:txBody>
      </p:sp>
    </p:spTree>
    <p:extLst>
      <p:ext uri="{BB962C8B-B14F-4D97-AF65-F5344CB8AC3E}">
        <p14:creationId xmlns:p14="http://schemas.microsoft.com/office/powerpoint/2010/main" val="1144069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ここまで。</a:t>
            </a:r>
          </a:p>
          <a:p>
            <a:pPr eaLnBrk="1" hangingPunct="1"/>
            <a:r>
              <a:rPr lang="ja-JP" altLang="en-US"/>
              <a:t>領域の二重定義でエラーが出るはずです。</a:t>
            </a:r>
          </a:p>
          <a:p>
            <a:pPr eaLnBrk="1" hangingPunct="1"/>
            <a:endParaRPr lang="ja-JP" altLang="en-US"/>
          </a:p>
        </p:txBody>
      </p:sp>
    </p:spTree>
    <p:extLst>
      <p:ext uri="{BB962C8B-B14F-4D97-AF65-F5344CB8AC3E}">
        <p14:creationId xmlns:p14="http://schemas.microsoft.com/office/powerpoint/2010/main" val="4014468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4272138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3658547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2644942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a:solidFill>
                <a:srgbClr val="0000CC"/>
              </a:solidFill>
            </a:endParaRPr>
          </a:p>
        </p:txBody>
      </p:sp>
    </p:spTree>
    <p:extLst>
      <p:ext uri="{BB962C8B-B14F-4D97-AF65-F5344CB8AC3E}">
        <p14:creationId xmlns:p14="http://schemas.microsoft.com/office/powerpoint/2010/main" val="2072885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課題[</a:t>
            </a:r>
            <a:r>
              <a:rPr lang="en-US" altLang="ja-JP"/>
              <a:t>Surface]</a:t>
            </a:r>
            <a:r>
              <a:rPr lang="ja-JP" altLang="en-US"/>
              <a:t>セクション</a:t>
            </a:r>
          </a:p>
          <a:p>
            <a:pPr eaLnBrk="1" hangingPunct="1"/>
            <a:r>
              <a:rPr lang="ja-JP" altLang="en-US"/>
              <a:t>半径5</a:t>
            </a:r>
            <a:r>
              <a:rPr lang="en-US" altLang="ja-JP"/>
              <a:t>cm</a:t>
            </a:r>
            <a:r>
              <a:rPr lang="ja-JP" altLang="en-US"/>
              <a:t>の球を作ってみよう。</a:t>
            </a:r>
          </a:p>
          <a:p>
            <a:pPr eaLnBrk="1" hangingPunct="1"/>
            <a:endParaRPr lang="ja-JP" altLang="en-US"/>
          </a:p>
        </p:txBody>
      </p:sp>
    </p:spTree>
    <p:extLst>
      <p:ext uri="{BB962C8B-B14F-4D97-AF65-F5344CB8AC3E}">
        <p14:creationId xmlns:p14="http://schemas.microsoft.com/office/powerpoint/2010/main" val="318267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a:solidFill>
                <a:srgbClr val="0000CC"/>
              </a:solidFill>
            </a:endParaRPr>
          </a:p>
        </p:txBody>
      </p:sp>
    </p:spTree>
    <p:extLst>
      <p:ext uri="{BB962C8B-B14F-4D97-AF65-F5344CB8AC3E}">
        <p14:creationId xmlns:p14="http://schemas.microsoft.com/office/powerpoint/2010/main" val="3633645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課題[</a:t>
            </a:r>
            <a:r>
              <a:rPr lang="en-US" altLang="ja-JP"/>
              <a:t>Cell]</a:t>
            </a:r>
            <a:r>
              <a:rPr lang="ja-JP" altLang="en-US"/>
              <a:t>セクション</a:t>
            </a:r>
          </a:p>
          <a:p>
            <a:pPr eaLnBrk="1" hangingPunct="1"/>
            <a:r>
              <a:rPr lang="ja-JP" altLang="en-US"/>
              <a:t>半径5</a:t>
            </a:r>
            <a:r>
              <a:rPr lang="en-US" altLang="ja-JP"/>
              <a:t>cm</a:t>
            </a:r>
            <a:r>
              <a:rPr lang="ja-JP" altLang="en-US"/>
              <a:t>の球を作ってみよう。</a:t>
            </a:r>
          </a:p>
          <a:p>
            <a:pPr eaLnBrk="1" hangingPunct="1"/>
            <a:endParaRPr lang="ja-JP" altLang="en-US"/>
          </a:p>
        </p:txBody>
      </p:sp>
    </p:spTree>
    <p:extLst>
      <p:ext uri="{BB962C8B-B14F-4D97-AF65-F5344CB8AC3E}">
        <p14:creationId xmlns:p14="http://schemas.microsoft.com/office/powerpoint/2010/main" val="408455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ここまで。</a:t>
            </a:r>
          </a:p>
          <a:p>
            <a:pPr eaLnBrk="1" hangingPunct="1"/>
            <a:r>
              <a:rPr lang="ja-JP" altLang="en-US"/>
              <a:t>領域の二重定義でエラーが出るはずです。</a:t>
            </a:r>
          </a:p>
          <a:p>
            <a:pPr eaLnBrk="1" hangingPunct="1"/>
            <a:endParaRPr lang="ja-JP" altLang="en-US"/>
          </a:p>
        </p:txBody>
      </p:sp>
    </p:spTree>
    <p:extLst>
      <p:ext uri="{BB962C8B-B14F-4D97-AF65-F5344CB8AC3E}">
        <p14:creationId xmlns:p14="http://schemas.microsoft.com/office/powerpoint/2010/main" val="2913125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未定義⇔二重定義　おおよそ対をなす言葉。</a:t>
            </a:r>
          </a:p>
          <a:p>
            <a:pPr eaLnBrk="1" hangingPunct="1"/>
            <a:endParaRPr lang="ja-JP" altLang="en-US"/>
          </a:p>
        </p:txBody>
      </p:sp>
    </p:spTree>
    <p:extLst>
      <p:ext uri="{BB962C8B-B14F-4D97-AF65-F5344CB8AC3E}">
        <p14:creationId xmlns:p14="http://schemas.microsoft.com/office/powerpoint/2010/main" val="1708711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未定義⇔二重定義　おおよそ対をなす言葉。</a:t>
            </a:r>
          </a:p>
          <a:p>
            <a:pPr eaLnBrk="1" hangingPunct="1"/>
            <a:endParaRPr lang="ja-JP" altLang="en-US"/>
          </a:p>
        </p:txBody>
      </p:sp>
    </p:spTree>
    <p:extLst>
      <p:ext uri="{BB962C8B-B14F-4D97-AF65-F5344CB8AC3E}">
        <p14:creationId xmlns:p14="http://schemas.microsoft.com/office/powerpoint/2010/main" val="3478744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「実習」　前の基本的な話から</a:t>
            </a:r>
          </a:p>
          <a:p>
            <a:pPr eaLnBrk="1" hangingPunct="1"/>
            <a:endParaRPr lang="ja-JP" altLang="en-US"/>
          </a:p>
        </p:txBody>
      </p:sp>
    </p:spTree>
    <p:extLst>
      <p:ext uri="{BB962C8B-B14F-4D97-AF65-F5344CB8AC3E}">
        <p14:creationId xmlns:p14="http://schemas.microsoft.com/office/powerpoint/2010/main" val="40175428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2650416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ブール代数（積）の表現</a:t>
            </a:r>
          </a:p>
          <a:p>
            <a:pPr eaLnBrk="1" hangingPunct="1"/>
            <a:endParaRPr lang="ja-JP" altLang="en-US"/>
          </a:p>
        </p:txBody>
      </p:sp>
    </p:spTree>
    <p:extLst>
      <p:ext uri="{BB962C8B-B14F-4D97-AF65-F5344CB8AC3E}">
        <p14:creationId xmlns:p14="http://schemas.microsoft.com/office/powerpoint/2010/main" val="3191473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ブール代数（否定）の表現</a:t>
            </a:r>
          </a:p>
          <a:p>
            <a:pPr eaLnBrk="1" hangingPunct="1"/>
            <a:endParaRPr lang="ja-JP" altLang="en-US"/>
          </a:p>
        </p:txBody>
      </p:sp>
    </p:spTree>
    <p:extLst>
      <p:ext uri="{BB962C8B-B14F-4D97-AF65-F5344CB8AC3E}">
        <p14:creationId xmlns:p14="http://schemas.microsoft.com/office/powerpoint/2010/main" val="3552624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2333808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課題[</a:t>
            </a:r>
            <a:r>
              <a:rPr lang="en-US" altLang="ja-JP"/>
              <a:t>Surface]</a:t>
            </a:r>
            <a:r>
              <a:rPr lang="ja-JP" altLang="en-US"/>
              <a:t>セクション</a:t>
            </a:r>
          </a:p>
          <a:p>
            <a:pPr eaLnBrk="1" hangingPunct="1"/>
            <a:r>
              <a:rPr lang="ja-JP" altLang="en-US"/>
              <a:t>半径5</a:t>
            </a:r>
            <a:r>
              <a:rPr lang="en-US" altLang="ja-JP"/>
              <a:t>cm</a:t>
            </a:r>
            <a:r>
              <a:rPr lang="ja-JP" altLang="en-US"/>
              <a:t>の球をもう1つ追加してみよう。</a:t>
            </a:r>
          </a:p>
          <a:p>
            <a:pPr eaLnBrk="1" hangingPunct="1"/>
            <a:endParaRPr lang="ja-JP" altLang="en-US"/>
          </a:p>
        </p:txBody>
      </p:sp>
    </p:spTree>
    <p:extLst>
      <p:ext uri="{BB962C8B-B14F-4D97-AF65-F5344CB8AC3E}">
        <p14:creationId xmlns:p14="http://schemas.microsoft.com/office/powerpoint/2010/main" val="3127252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「実習」　前の基本的な話から</a:t>
            </a:r>
          </a:p>
          <a:p>
            <a:pPr eaLnBrk="1" hangingPunct="1"/>
            <a:endParaRPr lang="ja-JP" altLang="en-US"/>
          </a:p>
        </p:txBody>
      </p:sp>
    </p:spTree>
    <p:extLst>
      <p:ext uri="{BB962C8B-B14F-4D97-AF65-F5344CB8AC3E}">
        <p14:creationId xmlns:p14="http://schemas.microsoft.com/office/powerpoint/2010/main" val="29733617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この他に、</a:t>
            </a:r>
            <a:r>
              <a:rPr lang="en-US" altLang="ja-JP"/>
              <a:t>sx, (sy,) sz </a:t>
            </a:r>
            <a:r>
              <a:rPr lang="ja-JP" altLang="en-US"/>
              <a:t>が使用できます。</a:t>
            </a:r>
          </a:p>
          <a:p>
            <a:pPr eaLnBrk="1" hangingPunct="1"/>
            <a:r>
              <a:rPr lang="ja-JP" altLang="en-US"/>
              <a:t>（汎用表現は</a:t>
            </a:r>
            <a:r>
              <a:rPr lang="en-US" altLang="ja-JP"/>
              <a:t>s</a:t>
            </a:r>
            <a:r>
              <a:rPr lang="ja-JP" altLang="en-US"/>
              <a:t>で</a:t>
            </a:r>
            <a:r>
              <a:rPr lang="en-US" altLang="ja-JP"/>
              <a:t>XYZ</a:t>
            </a:r>
            <a:r>
              <a:rPr lang="ja-JP" altLang="en-US"/>
              <a:t>座標と半径の数値入力が必要となります。）</a:t>
            </a:r>
          </a:p>
          <a:p>
            <a:pPr eaLnBrk="1" hangingPunct="1"/>
            <a:r>
              <a:rPr lang="ja-JP" altLang="en-US"/>
              <a:t>数値を変えることで中心座標と半径を変えることができます。</a:t>
            </a:r>
          </a:p>
          <a:p>
            <a:pPr eaLnBrk="1" hangingPunct="1"/>
            <a:endParaRPr lang="ja-JP" altLang="en-US"/>
          </a:p>
        </p:txBody>
      </p:sp>
    </p:spTree>
    <p:extLst>
      <p:ext uri="{BB962C8B-B14F-4D97-AF65-F5344CB8AC3E}">
        <p14:creationId xmlns:p14="http://schemas.microsoft.com/office/powerpoint/2010/main" val="13552106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球が重なる場合</a:t>
            </a:r>
          </a:p>
          <a:p>
            <a:pPr eaLnBrk="1" hangingPunct="1"/>
            <a:endParaRPr lang="ja-JP" altLang="en-US"/>
          </a:p>
        </p:txBody>
      </p:sp>
    </p:spTree>
    <p:extLst>
      <p:ext uri="{BB962C8B-B14F-4D97-AF65-F5344CB8AC3E}">
        <p14:creationId xmlns:p14="http://schemas.microsoft.com/office/powerpoint/2010/main" val="24769639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球が重なる場合</a:t>
            </a:r>
          </a:p>
          <a:p>
            <a:pPr eaLnBrk="1" hangingPunct="1"/>
            <a:endParaRPr lang="ja-JP" altLang="en-US"/>
          </a:p>
        </p:txBody>
      </p:sp>
    </p:spTree>
    <p:extLst>
      <p:ext uri="{BB962C8B-B14F-4D97-AF65-F5344CB8AC3E}">
        <p14:creationId xmlns:p14="http://schemas.microsoft.com/office/powerpoint/2010/main" val="5004554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ブール代数（和）の表現</a:t>
            </a:r>
          </a:p>
          <a:p>
            <a:pPr eaLnBrk="1" hangingPunct="1"/>
            <a:endParaRPr lang="ja-JP" altLang="en-US"/>
          </a:p>
        </p:txBody>
      </p:sp>
    </p:spTree>
    <p:extLst>
      <p:ext uri="{BB962C8B-B14F-4D97-AF65-F5344CB8AC3E}">
        <p14:creationId xmlns:p14="http://schemas.microsoft.com/office/powerpoint/2010/main" val="29307523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たまねぎ体系</a:t>
            </a:r>
          </a:p>
          <a:p>
            <a:pPr eaLnBrk="1" hangingPunct="1"/>
            <a:r>
              <a:rPr lang="ja-JP" altLang="en-US"/>
              <a:t>コード内では、セル番号の否定はすべて展開されています。</a:t>
            </a:r>
          </a:p>
          <a:p>
            <a:pPr eaLnBrk="1" hangingPunct="1"/>
            <a:r>
              <a:rPr lang="ja-JP" altLang="en-US"/>
              <a:t>空間認識に係る負荷は、計算速度に関係してきますので注意が必要です。</a:t>
            </a:r>
          </a:p>
          <a:p>
            <a:pPr eaLnBrk="1" hangingPunct="1"/>
            <a:endParaRPr lang="ja-JP" altLang="en-US"/>
          </a:p>
        </p:txBody>
      </p:sp>
    </p:spTree>
    <p:extLst>
      <p:ext uri="{BB962C8B-B14F-4D97-AF65-F5344CB8AC3E}">
        <p14:creationId xmlns:p14="http://schemas.microsoft.com/office/powerpoint/2010/main" val="15960180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「実習」　前の基本的な話から</a:t>
            </a:r>
          </a:p>
          <a:p>
            <a:pPr eaLnBrk="1" hangingPunct="1"/>
            <a:endParaRPr lang="ja-JP" altLang="en-US"/>
          </a:p>
        </p:txBody>
      </p:sp>
    </p:spTree>
    <p:extLst>
      <p:ext uri="{BB962C8B-B14F-4D97-AF65-F5344CB8AC3E}">
        <p14:creationId xmlns:p14="http://schemas.microsoft.com/office/powerpoint/2010/main" val="12902022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36505338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42537242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24119978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2642783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所謂「</a:t>
            </a:r>
            <a:r>
              <a:rPr lang="en-US" altLang="ja-JP"/>
              <a:t>PHITS</a:t>
            </a:r>
            <a:r>
              <a:rPr lang="ja-JP" altLang="en-US"/>
              <a:t>言語」</a:t>
            </a:r>
          </a:p>
          <a:p>
            <a:pPr eaLnBrk="1" hangingPunct="1"/>
            <a:r>
              <a:rPr lang="ja-JP" altLang="en-US"/>
              <a:t>角括弧（：大カッコ←最近では望ましくない呼び名らしい。）</a:t>
            </a:r>
          </a:p>
        </p:txBody>
      </p:sp>
    </p:spTree>
    <p:extLst>
      <p:ext uri="{BB962C8B-B14F-4D97-AF65-F5344CB8AC3E}">
        <p14:creationId xmlns:p14="http://schemas.microsoft.com/office/powerpoint/2010/main" val="15803455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2695314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円柱を作る。</a:t>
            </a:r>
          </a:p>
          <a:p>
            <a:pPr eaLnBrk="1" hangingPunct="1"/>
            <a:r>
              <a:rPr lang="en-US" altLang="ja-JP"/>
              <a:t>XYZ</a:t>
            </a:r>
            <a:r>
              <a:rPr lang="ja-JP" altLang="en-US"/>
              <a:t>座標系はある意味固定されているものなので、</a:t>
            </a:r>
          </a:p>
          <a:p>
            <a:pPr eaLnBrk="1" hangingPunct="1"/>
            <a:r>
              <a:rPr lang="ja-JP" altLang="en-US"/>
              <a:t>円柱と、空間をぶった切る“平面”の組み合わせで円柱を作ります。</a:t>
            </a:r>
          </a:p>
          <a:p>
            <a:pPr eaLnBrk="1" hangingPunct="1"/>
            <a:endParaRPr lang="ja-JP" altLang="en-US"/>
          </a:p>
        </p:txBody>
      </p:sp>
    </p:spTree>
    <p:extLst>
      <p:ext uri="{BB962C8B-B14F-4D97-AF65-F5344CB8AC3E}">
        <p14:creationId xmlns:p14="http://schemas.microsoft.com/office/powerpoint/2010/main" val="29930155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4083484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27864524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3813932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「実習」　前の基本的な話から</a:t>
            </a:r>
          </a:p>
          <a:p>
            <a:pPr eaLnBrk="1" hangingPunct="1"/>
            <a:endParaRPr lang="ja-JP" altLang="en-US"/>
          </a:p>
        </p:txBody>
      </p:sp>
    </p:spTree>
    <p:extLst>
      <p:ext uri="{BB962C8B-B14F-4D97-AF65-F5344CB8AC3E}">
        <p14:creationId xmlns:p14="http://schemas.microsoft.com/office/powerpoint/2010/main" val="42372822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p>
        </p:txBody>
      </p:sp>
    </p:spTree>
    <p:extLst>
      <p:ext uri="{BB962C8B-B14F-4D97-AF65-F5344CB8AC3E}">
        <p14:creationId xmlns:p14="http://schemas.microsoft.com/office/powerpoint/2010/main" val="33937117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物質を入れ替える。</a:t>
            </a:r>
          </a:p>
          <a:p>
            <a:pPr eaLnBrk="1" hangingPunct="1"/>
            <a:r>
              <a:rPr lang="ja-JP" altLang="en-US"/>
              <a:t>同番号は同色</a:t>
            </a:r>
          </a:p>
        </p:txBody>
      </p:sp>
    </p:spTree>
    <p:extLst>
      <p:ext uri="{BB962C8B-B14F-4D97-AF65-F5344CB8AC3E}">
        <p14:creationId xmlns:p14="http://schemas.microsoft.com/office/powerpoint/2010/main" val="41419593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物質を入れ替える。</a:t>
            </a:r>
          </a:p>
          <a:p>
            <a:pPr eaLnBrk="1" hangingPunct="1"/>
            <a:r>
              <a:rPr lang="ja-JP" altLang="en-US"/>
              <a:t>同番号は同色</a:t>
            </a:r>
          </a:p>
        </p:txBody>
      </p:sp>
    </p:spTree>
    <p:extLst>
      <p:ext uri="{BB962C8B-B14F-4D97-AF65-F5344CB8AC3E}">
        <p14:creationId xmlns:p14="http://schemas.microsoft.com/office/powerpoint/2010/main" val="17514210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物質を入れ替える。</a:t>
            </a:r>
          </a:p>
          <a:p>
            <a:pPr eaLnBrk="1" hangingPunct="1"/>
            <a:r>
              <a:rPr lang="ja-JP" altLang="en-US"/>
              <a:t>同番号は同色</a:t>
            </a:r>
          </a:p>
        </p:txBody>
      </p:sp>
    </p:spTree>
    <p:extLst>
      <p:ext uri="{BB962C8B-B14F-4D97-AF65-F5344CB8AC3E}">
        <p14:creationId xmlns:p14="http://schemas.microsoft.com/office/powerpoint/2010/main" val="3494626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この三大要素をテキストで表現しないといけない。</a:t>
            </a:r>
          </a:p>
        </p:txBody>
      </p:sp>
    </p:spTree>
    <p:extLst>
      <p:ext uri="{BB962C8B-B14F-4D97-AF65-F5344CB8AC3E}">
        <p14:creationId xmlns:p14="http://schemas.microsoft.com/office/powerpoint/2010/main" val="33709377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物質の色を変える。</a:t>
            </a:r>
          </a:p>
        </p:txBody>
      </p:sp>
    </p:spTree>
    <p:extLst>
      <p:ext uri="{BB962C8B-B14F-4D97-AF65-F5344CB8AC3E}">
        <p14:creationId xmlns:p14="http://schemas.microsoft.com/office/powerpoint/2010/main" val="40515395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「実習」　前の基本的な話から</a:t>
            </a:r>
          </a:p>
          <a:p>
            <a:pPr eaLnBrk="1" hangingPunct="1"/>
            <a:endParaRPr lang="ja-JP" altLang="en-US"/>
          </a:p>
        </p:txBody>
      </p:sp>
    </p:spTree>
    <p:extLst>
      <p:ext uri="{BB962C8B-B14F-4D97-AF65-F5344CB8AC3E}">
        <p14:creationId xmlns:p14="http://schemas.microsoft.com/office/powerpoint/2010/main" val="32434054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37215901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13671714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「実習」　前の基本的な話から</a:t>
            </a:r>
          </a:p>
          <a:p>
            <a:pPr eaLnBrk="1" hangingPunct="1"/>
            <a:endParaRPr lang="ja-JP" altLang="en-US"/>
          </a:p>
        </p:txBody>
      </p:sp>
    </p:spTree>
    <p:extLst>
      <p:ext uri="{BB962C8B-B14F-4D97-AF65-F5344CB8AC3E}">
        <p14:creationId xmlns:p14="http://schemas.microsoft.com/office/powerpoint/2010/main" val="32304824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《休憩はさむ》</a:t>
            </a:r>
          </a:p>
          <a:p>
            <a:pPr eaLnBrk="1" hangingPunct="1"/>
            <a:r>
              <a:rPr lang="ja-JP" altLang="en-US"/>
              <a:t>次は[</a:t>
            </a:r>
            <a:r>
              <a:rPr lang="en-US" altLang="ja-JP"/>
              <a:t>Source]</a:t>
            </a:r>
            <a:r>
              <a:rPr lang="ja-JP" altLang="en-US"/>
              <a:t>セクション（線源）の話です。</a:t>
            </a:r>
          </a:p>
          <a:p>
            <a:pPr eaLnBrk="1" hangingPunct="1"/>
            <a:endParaRPr lang="ja-JP" altLang="en-US"/>
          </a:p>
        </p:txBody>
      </p:sp>
    </p:spTree>
    <p:extLst>
      <p:ext uri="{BB962C8B-B14F-4D97-AF65-F5344CB8AC3E}">
        <p14:creationId xmlns:p14="http://schemas.microsoft.com/office/powerpoint/2010/main" val="27711023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放射状かビーム状に大きく分類されます。</a:t>
            </a:r>
          </a:p>
          <a:p>
            <a:pPr eaLnBrk="1" hangingPunct="1"/>
            <a:r>
              <a:rPr lang="ja-JP" altLang="en-US"/>
              <a:t>（放射線の名の由来通り）</a:t>
            </a:r>
          </a:p>
          <a:p>
            <a:pPr eaLnBrk="1" hangingPunct="1"/>
            <a:endParaRPr lang="ja-JP" altLang="en-US"/>
          </a:p>
        </p:txBody>
      </p:sp>
    </p:spTree>
    <p:extLst>
      <p:ext uri="{BB962C8B-B14F-4D97-AF65-F5344CB8AC3E}">
        <p14:creationId xmlns:p14="http://schemas.microsoft.com/office/powerpoint/2010/main" val="39626100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15585883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サンプルインプットの結果</a:t>
            </a:r>
          </a:p>
        </p:txBody>
      </p:sp>
    </p:spTree>
    <p:extLst>
      <p:ext uri="{BB962C8B-B14F-4D97-AF65-F5344CB8AC3E}">
        <p14:creationId xmlns:p14="http://schemas.microsoft.com/office/powerpoint/2010/main" val="14900658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サンプルインプットの結果</a:t>
            </a:r>
          </a:p>
        </p:txBody>
      </p:sp>
    </p:spTree>
    <p:extLst>
      <p:ext uri="{BB962C8B-B14F-4D97-AF65-F5344CB8AC3E}">
        <p14:creationId xmlns:p14="http://schemas.microsoft.com/office/powerpoint/2010/main" val="1565337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実際の実験条件を忠実に再現できるように様々なセクションが用意されている。</a:t>
            </a:r>
          </a:p>
        </p:txBody>
      </p:sp>
    </p:spTree>
    <p:extLst>
      <p:ext uri="{BB962C8B-B14F-4D97-AF65-F5344CB8AC3E}">
        <p14:creationId xmlns:p14="http://schemas.microsoft.com/office/powerpoint/2010/main" val="10948207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課題[</a:t>
            </a:r>
            <a:r>
              <a:rPr lang="en-US" altLang="ja-JP"/>
              <a:t>Source</a:t>
            </a:r>
            <a:r>
              <a:rPr lang="ja-JP" altLang="en-US"/>
              <a:t>]セクション</a:t>
            </a:r>
          </a:p>
          <a:p>
            <a:pPr eaLnBrk="1" hangingPunct="1"/>
            <a:endParaRPr lang="ja-JP" altLang="en-US"/>
          </a:p>
        </p:txBody>
      </p:sp>
    </p:spTree>
    <p:extLst>
      <p:ext uri="{BB962C8B-B14F-4D97-AF65-F5344CB8AC3E}">
        <p14:creationId xmlns:p14="http://schemas.microsoft.com/office/powerpoint/2010/main" val="3874413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課題[</a:t>
            </a:r>
            <a:r>
              <a:rPr lang="en-US" altLang="ja-JP"/>
              <a:t>Source</a:t>
            </a:r>
            <a:r>
              <a:rPr lang="ja-JP" altLang="en-US"/>
              <a:t>]セクション</a:t>
            </a:r>
          </a:p>
          <a:p>
            <a:pPr eaLnBrk="1" hangingPunct="1"/>
            <a:endParaRPr lang="ja-JP" altLang="en-US"/>
          </a:p>
        </p:txBody>
      </p:sp>
    </p:spTree>
    <p:extLst>
      <p:ext uri="{BB962C8B-B14F-4D97-AF65-F5344CB8AC3E}">
        <p14:creationId xmlns:p14="http://schemas.microsoft.com/office/powerpoint/2010/main" val="33035794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課題[</a:t>
            </a:r>
            <a:r>
              <a:rPr lang="en-US" altLang="ja-JP"/>
              <a:t>Source</a:t>
            </a:r>
            <a:r>
              <a:rPr lang="ja-JP" altLang="en-US"/>
              <a:t>]セクション</a:t>
            </a:r>
          </a:p>
          <a:p>
            <a:pPr eaLnBrk="1" hangingPunct="1"/>
            <a:endParaRPr lang="ja-JP" altLang="en-US"/>
          </a:p>
        </p:txBody>
      </p:sp>
    </p:spTree>
    <p:extLst>
      <p:ext uri="{BB962C8B-B14F-4D97-AF65-F5344CB8AC3E}">
        <p14:creationId xmlns:p14="http://schemas.microsoft.com/office/powerpoint/2010/main" val="4153153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課題[</a:t>
            </a:r>
            <a:r>
              <a:rPr lang="en-US" altLang="ja-JP"/>
              <a:t>Source</a:t>
            </a:r>
            <a:r>
              <a:rPr lang="ja-JP" altLang="en-US"/>
              <a:t>]セクション</a:t>
            </a:r>
          </a:p>
          <a:p>
            <a:pPr eaLnBrk="1" hangingPunct="1"/>
            <a:endParaRPr lang="ja-JP" altLang="en-US"/>
          </a:p>
        </p:txBody>
      </p:sp>
    </p:spTree>
    <p:extLst>
      <p:ext uri="{BB962C8B-B14F-4D97-AF65-F5344CB8AC3E}">
        <p14:creationId xmlns:p14="http://schemas.microsoft.com/office/powerpoint/2010/main" val="33450486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課題[</a:t>
            </a:r>
            <a:r>
              <a:rPr lang="en-US" altLang="ja-JP"/>
              <a:t>Source</a:t>
            </a:r>
            <a:r>
              <a:rPr lang="ja-JP" altLang="en-US"/>
              <a:t>]セクション</a:t>
            </a:r>
          </a:p>
          <a:p>
            <a:pPr eaLnBrk="1" hangingPunct="1"/>
            <a:endParaRPr lang="ja-JP" altLang="en-US"/>
          </a:p>
        </p:txBody>
      </p:sp>
    </p:spTree>
    <p:extLst>
      <p:ext uri="{BB962C8B-B14F-4D97-AF65-F5344CB8AC3E}">
        <p14:creationId xmlns:p14="http://schemas.microsoft.com/office/powerpoint/2010/main" val="40565432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32399438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「実習」　前の基本的な話から</a:t>
            </a:r>
          </a:p>
          <a:p>
            <a:pPr eaLnBrk="1" hangingPunct="1"/>
            <a:endParaRPr lang="ja-JP" altLang="en-US"/>
          </a:p>
        </p:txBody>
      </p:sp>
    </p:spTree>
    <p:extLst>
      <p:ext uri="{BB962C8B-B14F-4D97-AF65-F5344CB8AC3E}">
        <p14:creationId xmlns:p14="http://schemas.microsoft.com/office/powerpoint/2010/main" val="34053457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《休憩はさむ》</a:t>
            </a:r>
          </a:p>
          <a:p>
            <a:pPr eaLnBrk="1" hangingPunct="1"/>
            <a:r>
              <a:rPr lang="ja-JP" altLang="en-US"/>
              <a:t>まとめ</a:t>
            </a:r>
          </a:p>
          <a:p>
            <a:pPr eaLnBrk="1" hangingPunct="1"/>
            <a:endParaRPr lang="ja-JP" altLang="en-US"/>
          </a:p>
        </p:txBody>
      </p:sp>
    </p:spTree>
    <p:extLst>
      <p:ext uri="{BB962C8B-B14F-4D97-AF65-F5344CB8AC3E}">
        <p14:creationId xmlns:p14="http://schemas.microsoft.com/office/powerpoint/2010/main" val="36534037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33454692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1400872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興味のある物理量を得ることに適した</a:t>
            </a:r>
            <a:r>
              <a:rPr lang="en-US" altLang="ja-JP"/>
              <a:t>Tally（</a:t>
            </a:r>
            <a:r>
              <a:rPr lang="ja-JP" altLang="en-US"/>
              <a:t>検出器）が用意されている</a:t>
            </a:r>
            <a:r>
              <a:rPr lang="en-US" altLang="ja-JP"/>
              <a:t>。</a:t>
            </a:r>
          </a:p>
        </p:txBody>
      </p:sp>
    </p:spTree>
    <p:extLst>
      <p:ext uri="{BB962C8B-B14F-4D97-AF65-F5344CB8AC3E}">
        <p14:creationId xmlns:p14="http://schemas.microsoft.com/office/powerpoint/2010/main" val="1054521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「実習」　前の基本的な話から</a:t>
            </a:r>
          </a:p>
          <a:p>
            <a:pPr eaLnBrk="1" hangingPunct="1"/>
            <a:endParaRPr lang="ja-JP" altLang="en-US"/>
          </a:p>
        </p:txBody>
      </p:sp>
    </p:spTree>
    <p:extLst>
      <p:ext uri="{BB962C8B-B14F-4D97-AF65-F5344CB8AC3E}">
        <p14:creationId xmlns:p14="http://schemas.microsoft.com/office/powerpoint/2010/main" val="3766500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3944210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Tree>
    <p:extLst>
      <p:ext uri="{BB962C8B-B14F-4D97-AF65-F5344CB8AC3E}">
        <p14:creationId xmlns:p14="http://schemas.microsoft.com/office/powerpoint/2010/main" val="1347303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85656C1D-A0E4-4894-B766-752C565B9C64}" type="slidenum">
              <a:rPr lang="en-US" altLang="ja-JP"/>
              <a:pPr/>
              <a:t>‹#›</a:t>
            </a:fld>
            <a:endParaRPr lang="en-US" altLang="ja-JP"/>
          </a:p>
        </p:txBody>
      </p:sp>
    </p:spTree>
    <p:extLst>
      <p:ext uri="{BB962C8B-B14F-4D97-AF65-F5344CB8AC3E}">
        <p14:creationId xmlns:p14="http://schemas.microsoft.com/office/powerpoint/2010/main" val="1994341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A713D808-7D6D-40D6-BC10-FDB01196358E}" type="slidenum">
              <a:rPr lang="en-US" altLang="ja-JP"/>
              <a:pPr/>
              <a:t>‹#›</a:t>
            </a:fld>
            <a:endParaRPr lang="en-US" altLang="ja-JP"/>
          </a:p>
        </p:txBody>
      </p:sp>
    </p:spTree>
    <p:extLst>
      <p:ext uri="{BB962C8B-B14F-4D97-AF65-F5344CB8AC3E}">
        <p14:creationId xmlns:p14="http://schemas.microsoft.com/office/powerpoint/2010/main" val="196674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4C91B703-D8A0-41AA-A21C-FDF9BA75AF98}" type="slidenum">
              <a:rPr lang="en-US" altLang="ja-JP"/>
              <a:pPr/>
              <a:t>‹#›</a:t>
            </a:fld>
            <a:endParaRPr lang="en-US" altLang="ja-JP"/>
          </a:p>
        </p:txBody>
      </p:sp>
    </p:spTree>
    <p:extLst>
      <p:ext uri="{BB962C8B-B14F-4D97-AF65-F5344CB8AC3E}">
        <p14:creationId xmlns:p14="http://schemas.microsoft.com/office/powerpoint/2010/main" val="2772563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9077FAB5-4D49-4B70-9831-30C70C8D3515}" type="slidenum">
              <a:rPr lang="en-US" altLang="ja-JP"/>
              <a:pPr/>
              <a:t>‹#›</a:t>
            </a:fld>
            <a:endParaRPr lang="en-US" altLang="ja-JP"/>
          </a:p>
        </p:txBody>
      </p:sp>
    </p:spTree>
    <p:extLst>
      <p:ext uri="{BB962C8B-B14F-4D97-AF65-F5344CB8AC3E}">
        <p14:creationId xmlns:p14="http://schemas.microsoft.com/office/powerpoint/2010/main" val="2660135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4DFAC204-713D-4BE2-A142-8E48B9DF7548}" type="slidenum">
              <a:rPr lang="en-US" altLang="ja-JP"/>
              <a:pPr/>
              <a:t>‹#›</a:t>
            </a:fld>
            <a:endParaRPr lang="en-US" altLang="ja-JP"/>
          </a:p>
        </p:txBody>
      </p:sp>
    </p:spTree>
    <p:extLst>
      <p:ext uri="{BB962C8B-B14F-4D97-AF65-F5344CB8AC3E}">
        <p14:creationId xmlns:p14="http://schemas.microsoft.com/office/powerpoint/2010/main" val="393085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35F47656-3058-400E-88E1-8A3DA0D9A2B9}" type="slidenum">
              <a:rPr lang="en-US" altLang="ja-JP"/>
              <a:pPr/>
              <a:t>‹#›</a:t>
            </a:fld>
            <a:endParaRPr lang="en-US" altLang="ja-JP"/>
          </a:p>
        </p:txBody>
      </p:sp>
    </p:spTree>
    <p:extLst>
      <p:ext uri="{BB962C8B-B14F-4D97-AF65-F5344CB8AC3E}">
        <p14:creationId xmlns:p14="http://schemas.microsoft.com/office/powerpoint/2010/main" val="2370745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4F343011-A72D-4E6C-8051-63D4D32BBFC7}" type="slidenum">
              <a:rPr lang="en-US" altLang="ja-JP"/>
              <a:pPr/>
              <a:t>‹#›</a:t>
            </a:fld>
            <a:endParaRPr lang="en-US" altLang="ja-JP"/>
          </a:p>
        </p:txBody>
      </p:sp>
    </p:spTree>
    <p:extLst>
      <p:ext uri="{BB962C8B-B14F-4D97-AF65-F5344CB8AC3E}">
        <p14:creationId xmlns:p14="http://schemas.microsoft.com/office/powerpoint/2010/main" val="3749834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94DE8EA6-BD83-4B80-9348-645B3ECCE3F1}" type="slidenum">
              <a:rPr lang="en-US" altLang="ja-JP"/>
              <a:pPr/>
              <a:t>‹#›</a:t>
            </a:fld>
            <a:endParaRPr lang="en-US" altLang="ja-JP"/>
          </a:p>
        </p:txBody>
      </p:sp>
    </p:spTree>
    <p:extLst>
      <p:ext uri="{BB962C8B-B14F-4D97-AF65-F5344CB8AC3E}">
        <p14:creationId xmlns:p14="http://schemas.microsoft.com/office/powerpoint/2010/main" val="358510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1A29CA4D-AC21-4E32-9D49-16B91744F2D6}" type="slidenum">
              <a:rPr lang="en-US" altLang="ja-JP"/>
              <a:pPr/>
              <a:t>‹#›</a:t>
            </a:fld>
            <a:endParaRPr lang="en-US" altLang="ja-JP"/>
          </a:p>
        </p:txBody>
      </p:sp>
    </p:spTree>
    <p:extLst>
      <p:ext uri="{BB962C8B-B14F-4D97-AF65-F5344CB8AC3E}">
        <p14:creationId xmlns:p14="http://schemas.microsoft.com/office/powerpoint/2010/main" val="3378488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4E07C05D-716E-430B-8F1B-696FE9865A7B}" type="slidenum">
              <a:rPr lang="en-US" altLang="ja-JP"/>
              <a:pPr/>
              <a:t>‹#›</a:t>
            </a:fld>
            <a:endParaRPr lang="en-US" altLang="ja-JP"/>
          </a:p>
        </p:txBody>
      </p:sp>
    </p:spTree>
    <p:extLst>
      <p:ext uri="{BB962C8B-B14F-4D97-AF65-F5344CB8AC3E}">
        <p14:creationId xmlns:p14="http://schemas.microsoft.com/office/powerpoint/2010/main" val="3318519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5">
            <a:extLst>
              <a:ext uri="{FF2B5EF4-FFF2-40B4-BE49-F238E27FC236}">
                <a16:creationId xmlns:a16="http://schemas.microsoft.com/office/drawing/2014/main" id="{D4C7CC2A-BBF8-4611-B641-662D88D625F9}"/>
              </a:ext>
            </a:extLst>
          </p:cNvPr>
          <p:cNvSpPr>
            <a:spLocks noChangeArrowheads="1"/>
          </p:cNvSpPr>
          <p:nvPr userDrawn="1"/>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8" name="Text Box 8">
            <a:extLst>
              <a:ext uri="{FF2B5EF4-FFF2-40B4-BE49-F238E27FC236}">
                <a16:creationId xmlns:a16="http://schemas.microsoft.com/office/drawing/2014/main" id="{662CC009-7FEF-4C67-B242-8448E0B3ED28}"/>
              </a:ext>
            </a:extLst>
          </p:cNvPr>
          <p:cNvSpPr txBox="1">
            <a:spLocks noChangeArrowheads="1"/>
          </p:cNvSpPr>
          <p:nvPr userDrawn="1"/>
        </p:nvSpPr>
        <p:spPr bwMode="auto">
          <a:xfrm>
            <a:off x="8424862"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fld id="{7C192A15-7A00-4CA8-8E06-AD9085343294}" type="slidenum">
              <a:rPr lang="en-US" altLang="ja-JP" sz="2400">
                <a:latin typeface="Tahoma" panose="020B0604030504040204" pitchFamily="34" charset="0"/>
              </a:rPr>
              <a:pPr algn="ctr" eaLnBrk="1" hangingPunct="1">
                <a:spcBef>
                  <a:spcPct val="50000"/>
                </a:spcBef>
                <a:buFontTx/>
                <a:buNone/>
              </a:pPr>
              <a:t>‹#›</a:t>
            </a:fld>
            <a:endParaRPr lang="en-US" altLang="ja-JP" sz="2400" dirty="0">
              <a:latin typeface="Tahoma" panose="020B0604030504040204" pitchFamily="34" charset="0"/>
            </a:endParaRPr>
          </a:p>
        </p:txBody>
      </p:sp>
      <p:pic>
        <p:nvPicPr>
          <p:cNvPr id="9" name="図 8">
            <a:extLst>
              <a:ext uri="{FF2B5EF4-FFF2-40B4-BE49-F238E27FC236}">
                <a16:creationId xmlns:a16="http://schemas.microsoft.com/office/drawing/2014/main" id="{FDF95EDF-EEFA-4BD0-B7FE-AC963D0671B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6752" y="6400800"/>
            <a:ext cx="424763" cy="457200"/>
          </a:xfrm>
          <a:prstGeom prst="rect">
            <a:avLst/>
          </a:prstGeom>
        </p:spPr>
      </p:pic>
    </p:spTree>
  </p:cSld>
  <p:clrMap bg1="lt1" tx1="dk1" bg2="lt2" tx2="dk2" accent1="accent1" accent2="accent2" accent3="accent3" accent4="accent4" accent5="accent5" accent6="accent6" hlink="hlink" folHlink="folHlink"/>
  <p:sldLayoutIdLst>
    <p:sldLayoutId id="2147487557" r:id="rId1"/>
    <p:sldLayoutId id="2147487558" r:id="rId2"/>
    <p:sldLayoutId id="2147487559" r:id="rId3"/>
    <p:sldLayoutId id="2147487560" r:id="rId4"/>
    <p:sldLayoutId id="2147487561" r:id="rId5"/>
    <p:sldLayoutId id="2147487562" r:id="rId6"/>
    <p:sldLayoutId id="2147487563" r:id="rId7"/>
    <p:sldLayoutId id="2147487564" r:id="rId8"/>
    <p:sldLayoutId id="2147487565" r:id="rId9"/>
    <p:sldLayoutId id="2147487566" r:id="rId10"/>
    <p:sldLayoutId id="2147487567"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62.xml.rels><?xml version="1.0" encoding="UTF-8" standalone="yes"?>
<Relationships xmlns="http://schemas.openxmlformats.org/package/2006/relationships"><Relationship Id="rId3" Type="http://schemas.openxmlformats.org/officeDocument/2006/relationships/hyperlink" Target="https://www.oecd-nea.org/tools/abstract/detail/iaea1437/"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subTitle" idx="1"/>
          </p:nvPr>
        </p:nvSpPr>
        <p:spPr>
          <a:xfrm>
            <a:off x="419100" y="3276600"/>
            <a:ext cx="8305800" cy="1752600"/>
          </a:xfrm>
        </p:spPr>
        <p:txBody>
          <a:bodyPr/>
          <a:lstStyle/>
          <a:p>
            <a:pPr eaLnBrk="1" hangingPunct="1">
              <a:defRPr/>
            </a:pPr>
            <a:r>
              <a:rPr lang="en-US" altLang="ja-JP" sz="4500" dirty="0">
                <a:solidFill>
                  <a:srgbClr val="010000"/>
                </a:solidFill>
                <a:ea typeface="+mj-ea"/>
              </a:rPr>
              <a:t>PHITS</a:t>
            </a:r>
            <a:r>
              <a:rPr lang="ja-JP" altLang="en-US" sz="4500" dirty="0">
                <a:solidFill>
                  <a:srgbClr val="010000"/>
                </a:solidFill>
                <a:latin typeface="+mj-ea"/>
                <a:ea typeface="+mj-ea"/>
              </a:rPr>
              <a:t>講習会</a:t>
            </a:r>
            <a:r>
              <a:rPr lang="ja-JP" altLang="en-US" sz="4500" b="1" i="1" dirty="0">
                <a:solidFill>
                  <a:srgbClr val="010000"/>
                </a:solidFill>
                <a:latin typeface="+mj-ea"/>
                <a:ea typeface="+mj-ea"/>
              </a:rPr>
              <a:t>　</a:t>
            </a:r>
            <a:r>
              <a:rPr lang="ja-JP" altLang="en-US" sz="4500" dirty="0">
                <a:solidFill>
                  <a:srgbClr val="010000"/>
                </a:solidFill>
                <a:latin typeface="+mj-ea"/>
                <a:ea typeface="+mj-ea"/>
              </a:rPr>
              <a:t>基礎実習</a:t>
            </a:r>
            <a:r>
              <a:rPr lang="ja-JP" altLang="en-US" sz="4500" dirty="0">
                <a:solidFill>
                  <a:srgbClr val="010000"/>
                </a:solidFill>
                <a:ea typeface="+mj-ea"/>
              </a:rPr>
              <a:t>（</a:t>
            </a:r>
            <a:r>
              <a:rPr lang="en-US" altLang="ja-JP" sz="4500" dirty="0">
                <a:solidFill>
                  <a:srgbClr val="010000"/>
                </a:solidFill>
                <a:ea typeface="+mj-ea"/>
              </a:rPr>
              <a:t>I</a:t>
            </a:r>
            <a:r>
              <a:rPr lang="ja-JP" altLang="en-US" sz="4500" dirty="0">
                <a:solidFill>
                  <a:srgbClr val="010000"/>
                </a:solidFill>
                <a:ea typeface="+mj-ea"/>
              </a:rPr>
              <a:t>）：</a:t>
            </a:r>
            <a:endParaRPr lang="en-US" altLang="ja-JP" sz="4500" dirty="0">
              <a:solidFill>
                <a:srgbClr val="010000"/>
              </a:solidFill>
              <a:ea typeface="+mj-ea"/>
            </a:endParaRPr>
          </a:p>
          <a:p>
            <a:pPr eaLnBrk="1" hangingPunct="1">
              <a:defRPr/>
            </a:pPr>
            <a:r>
              <a:rPr lang="ja-JP" altLang="en-US" sz="4500" dirty="0">
                <a:solidFill>
                  <a:srgbClr val="010000"/>
                </a:solidFill>
                <a:latin typeface="+mj-ea"/>
                <a:ea typeface="+mj-ea"/>
              </a:rPr>
              <a:t>体系及び線源の定義</a:t>
            </a:r>
            <a:endParaRPr lang="en-US" altLang="ja-JP" dirty="0">
              <a:solidFill>
                <a:srgbClr val="010000"/>
              </a:solidFill>
              <a:latin typeface="+mj-ea"/>
              <a:ea typeface="+mj-ea"/>
            </a:endParaRPr>
          </a:p>
        </p:txBody>
      </p:sp>
      <p:sp>
        <p:nvSpPr>
          <p:cNvPr id="15367" name="Text Box 7"/>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dirty="0">
                <a:latin typeface="Tahoma" panose="020B0604030504040204" pitchFamily="34" charset="0"/>
              </a:rPr>
              <a:t>title</a:t>
            </a:r>
          </a:p>
        </p:txBody>
      </p:sp>
      <p:sp>
        <p:nvSpPr>
          <p:cNvPr id="15369" name="Text Box 15"/>
          <p:cNvSpPr txBox="1">
            <a:spLocks noChangeArrowheads="1"/>
          </p:cNvSpPr>
          <p:nvPr/>
        </p:nvSpPr>
        <p:spPr bwMode="auto">
          <a:xfrm>
            <a:off x="3154363" y="5194300"/>
            <a:ext cx="2809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en-US" altLang="ja-JP" sz="2800" dirty="0">
                <a:solidFill>
                  <a:srgbClr val="FF0000"/>
                </a:solidFill>
                <a:latin typeface="+mn-ea"/>
                <a:ea typeface="+mn-ea"/>
              </a:rPr>
              <a:t>2022</a:t>
            </a:r>
            <a:r>
              <a:rPr lang="ja-JP" altLang="en-US" sz="2800" dirty="0">
                <a:solidFill>
                  <a:srgbClr val="FF0000"/>
                </a:solidFill>
                <a:latin typeface="+mn-ea"/>
                <a:ea typeface="+mn-ea"/>
              </a:rPr>
              <a:t>年</a:t>
            </a:r>
            <a:r>
              <a:rPr lang="en-US" altLang="ja-JP" sz="2800" dirty="0">
                <a:solidFill>
                  <a:srgbClr val="FF0000"/>
                </a:solidFill>
                <a:latin typeface="+mn-ea"/>
                <a:ea typeface="+mn-ea"/>
              </a:rPr>
              <a:t>3</a:t>
            </a:r>
            <a:r>
              <a:rPr lang="ja-JP" altLang="en-US" sz="2800" dirty="0">
                <a:solidFill>
                  <a:srgbClr val="FF0000"/>
                </a:solidFill>
                <a:latin typeface="+mn-ea"/>
                <a:ea typeface="+mn-ea"/>
              </a:rPr>
              <a:t>月改訂</a:t>
            </a:r>
            <a:endParaRPr lang="en-US" altLang="ja-JP" sz="2800" dirty="0">
              <a:solidFill>
                <a:srgbClr val="FF0000"/>
              </a:solidFill>
              <a:latin typeface="+mn-ea"/>
              <a:ea typeface="+mn-ea"/>
            </a:endParaRPr>
          </a:p>
        </p:txBody>
      </p:sp>
      <p:pic>
        <p:nvPicPr>
          <p:cNvPr id="11" name="図 10">
            <a:extLst>
              <a:ext uri="{FF2B5EF4-FFF2-40B4-BE49-F238E27FC236}">
                <a16:creationId xmlns:a16="http://schemas.microsoft.com/office/drawing/2014/main" id="{BB8347D3-1FAF-4F5C-B57A-052B579555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17" y="542630"/>
            <a:ext cx="7560523" cy="2855443"/>
          </a:xfrm>
          <a:prstGeom prst="rect">
            <a:avLst/>
          </a:prstGeom>
        </p:spPr>
      </p:pic>
      <p:pic>
        <p:nvPicPr>
          <p:cNvPr id="12" name="図 11">
            <a:extLst>
              <a:ext uri="{FF2B5EF4-FFF2-40B4-BE49-F238E27FC236}">
                <a16:creationId xmlns:a16="http://schemas.microsoft.com/office/drawing/2014/main" id="{02116A12-A9B2-4BB6-9200-D51E42181F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105971"/>
            <a:ext cx="1574530" cy="1307034"/>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6"/>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General description</a:t>
            </a:r>
          </a:p>
        </p:txBody>
      </p:sp>
      <p:sp>
        <p:nvSpPr>
          <p:cNvPr id="24582" name="Text Box 1031"/>
          <p:cNvSpPr txBox="1">
            <a:spLocks noChangeArrowheads="1"/>
          </p:cNvSpPr>
          <p:nvPr/>
        </p:nvSpPr>
        <p:spPr bwMode="auto">
          <a:xfrm>
            <a:off x="468313" y="865188"/>
            <a:ext cx="1377950" cy="476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phits.out</a:t>
            </a:r>
          </a:p>
        </p:txBody>
      </p:sp>
      <p:sp>
        <p:nvSpPr>
          <p:cNvPr id="24583" name="テキスト ボックス 20"/>
          <p:cNvSpPr txBox="1">
            <a:spLocks noChangeArrowheads="1"/>
          </p:cNvSpPr>
          <p:nvPr/>
        </p:nvSpPr>
        <p:spPr bwMode="auto">
          <a:xfrm>
            <a:off x="1854200" y="884238"/>
            <a:ext cx="6700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a:solidFill>
                  <a:srgbClr val="006600"/>
                </a:solidFill>
                <a:latin typeface="Century Gothic" panose="020B0502020202020204" pitchFamily="34" charset="0"/>
              </a:rPr>
              <a:t>計算結果の</a:t>
            </a:r>
            <a:r>
              <a:rPr lang="en-US" altLang="ja-JP" sz="2000">
                <a:solidFill>
                  <a:srgbClr val="006600"/>
                </a:solidFill>
                <a:latin typeface="Century Gothic" panose="020B0502020202020204" pitchFamily="34" charset="0"/>
              </a:rPr>
              <a:t>Summary</a:t>
            </a:r>
            <a:r>
              <a:rPr lang="ja-JP" altLang="en-US" sz="2000">
                <a:solidFill>
                  <a:srgbClr val="006600"/>
                </a:solidFill>
                <a:latin typeface="Century Gothic" panose="020B0502020202020204" pitchFamily="34" charset="0"/>
              </a:rPr>
              <a:t>，エラー情報が表示される場合もあり</a:t>
            </a:r>
            <a:endParaRPr lang="en-US" altLang="ja-JP" sz="2000">
              <a:solidFill>
                <a:srgbClr val="006600"/>
              </a:solidFill>
              <a:latin typeface="Century Gothic" panose="020B0502020202020204" pitchFamily="34" charset="0"/>
            </a:endParaRPr>
          </a:p>
        </p:txBody>
      </p:sp>
      <p:sp>
        <p:nvSpPr>
          <p:cNvPr id="24584" name="テキスト ボックス 1"/>
          <p:cNvSpPr txBox="1">
            <a:spLocks noChangeArrowheads="1"/>
          </p:cNvSpPr>
          <p:nvPr/>
        </p:nvSpPr>
        <p:spPr bwMode="auto">
          <a:xfrm>
            <a:off x="896938" y="1347788"/>
            <a:ext cx="7240587"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800100" indent="-34290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 typeface="Wingdings" panose="05000000000000000000" pitchFamily="2" charset="2"/>
              <a:buChar char="n"/>
            </a:pPr>
            <a:r>
              <a:rPr lang="en-US" altLang="ja-JP" sz="2000">
                <a:solidFill>
                  <a:srgbClr val="000000"/>
                </a:solidFill>
              </a:rPr>
              <a:t>PHITS</a:t>
            </a:r>
            <a:r>
              <a:rPr lang="ja-JP" altLang="en-US" sz="2000">
                <a:solidFill>
                  <a:srgbClr val="000000"/>
                </a:solidFill>
              </a:rPr>
              <a:t>ロゴ＋</a:t>
            </a:r>
            <a:r>
              <a:rPr lang="ja-JP" altLang="en-US" sz="2000">
                <a:solidFill>
                  <a:srgbClr val="FF0000"/>
                </a:solidFill>
              </a:rPr>
              <a:t>バージョン情報</a:t>
            </a:r>
            <a:endParaRPr lang="en-US" altLang="ja-JP" sz="2000">
              <a:solidFill>
                <a:srgbClr val="FF0000"/>
              </a:solidFill>
            </a:endParaRPr>
          </a:p>
          <a:p>
            <a:pPr eaLnBrk="1" hangingPunct="1">
              <a:spcBef>
                <a:spcPct val="0"/>
              </a:spcBef>
              <a:buFont typeface="Wingdings" panose="05000000000000000000" pitchFamily="2" charset="2"/>
              <a:buChar char="n"/>
            </a:pPr>
            <a:r>
              <a:rPr lang="ja-JP" altLang="en-US" sz="2000">
                <a:solidFill>
                  <a:srgbClr val="000000"/>
                </a:solidFill>
              </a:rPr>
              <a:t>インプットエコー</a:t>
            </a:r>
            <a:endParaRPr lang="en-US" altLang="ja-JP" sz="2000">
              <a:solidFill>
                <a:srgbClr val="000000"/>
              </a:solidFill>
            </a:endParaRPr>
          </a:p>
          <a:p>
            <a:pPr lvl="1" eaLnBrk="1" hangingPunct="1">
              <a:spcBef>
                <a:spcPct val="0"/>
              </a:spcBef>
              <a:buFont typeface="Arial" panose="020B0604020202020204" pitchFamily="34" charset="0"/>
              <a:buChar char="•"/>
            </a:pPr>
            <a:r>
              <a:rPr lang="ja-JP" altLang="en-US" sz="2000"/>
              <a:t>入力ファイルから読み込んだ各パラメーターの値</a:t>
            </a:r>
            <a:endParaRPr lang="en-US" altLang="ja-JP" sz="2000"/>
          </a:p>
          <a:p>
            <a:pPr lvl="1" eaLnBrk="1" hangingPunct="1">
              <a:spcBef>
                <a:spcPct val="0"/>
              </a:spcBef>
              <a:buFont typeface="Arial" panose="020B0604020202020204" pitchFamily="34" charset="0"/>
              <a:buChar char="•"/>
            </a:pPr>
            <a:r>
              <a:rPr lang="ja-JP" altLang="en-US" sz="2000"/>
              <a:t>デフォルトの値やパラメーターの説明が記載されている</a:t>
            </a:r>
            <a:endParaRPr lang="en-US" altLang="ja-JP" sz="2000"/>
          </a:p>
          <a:p>
            <a:pPr lvl="1" eaLnBrk="1" hangingPunct="1">
              <a:spcBef>
                <a:spcPct val="0"/>
              </a:spcBef>
              <a:buFont typeface="Arial" panose="020B0604020202020204" pitchFamily="34" charset="0"/>
              <a:buChar char="•"/>
            </a:pPr>
            <a:r>
              <a:rPr lang="en-US" altLang="ja-JP" sz="2000"/>
              <a:t>“off”</a:t>
            </a:r>
            <a:r>
              <a:rPr lang="ja-JP" altLang="en-US" sz="2000"/>
              <a:t>を用いて読み飛ばしたセクションは含まれない</a:t>
            </a:r>
            <a:endParaRPr lang="en-US" altLang="ja-JP" sz="2000"/>
          </a:p>
          <a:p>
            <a:pPr eaLnBrk="1" hangingPunct="1">
              <a:spcBef>
                <a:spcPct val="0"/>
              </a:spcBef>
              <a:buFont typeface="Wingdings" panose="05000000000000000000" pitchFamily="2" charset="2"/>
              <a:buChar char="n"/>
            </a:pPr>
            <a:r>
              <a:rPr lang="ja-JP" altLang="en-US" sz="2000">
                <a:solidFill>
                  <a:srgbClr val="FF0000"/>
                </a:solidFill>
              </a:rPr>
              <a:t>計算に使用したメモリのレポート</a:t>
            </a:r>
            <a:endParaRPr lang="en-US" altLang="ja-JP" sz="2000">
              <a:solidFill>
                <a:srgbClr val="FF0000"/>
              </a:solidFill>
            </a:endParaRPr>
          </a:p>
          <a:p>
            <a:pPr lvl="1" eaLnBrk="1" hangingPunct="1">
              <a:spcBef>
                <a:spcPct val="0"/>
              </a:spcBef>
              <a:buFont typeface="Arial" panose="020B0604020202020204" pitchFamily="34" charset="0"/>
              <a:buChar char="•"/>
            </a:pPr>
            <a:r>
              <a:rPr lang="en-US" altLang="ja-JP" sz="2000"/>
              <a:t>Geometry(</a:t>
            </a:r>
            <a:r>
              <a:rPr lang="ja-JP" altLang="en-US" sz="2000"/>
              <a:t>体系</a:t>
            </a:r>
            <a:r>
              <a:rPr lang="en-US" altLang="ja-JP" sz="2000"/>
              <a:t>), Material(</a:t>
            </a:r>
            <a:r>
              <a:rPr lang="ja-JP" altLang="en-US" sz="2000"/>
              <a:t>物質</a:t>
            </a:r>
            <a:r>
              <a:rPr lang="en-US" altLang="ja-JP" sz="2000"/>
              <a:t>), tally(</a:t>
            </a:r>
            <a:r>
              <a:rPr lang="ja-JP" altLang="en-US" sz="2000"/>
              <a:t>検出器</a:t>
            </a:r>
            <a:r>
              <a:rPr lang="en-US" altLang="ja-JP" sz="2000"/>
              <a:t>)</a:t>
            </a:r>
            <a:r>
              <a:rPr lang="ja-JP" altLang="en-US" sz="2000"/>
              <a:t>等のそれぞれの使用状況</a:t>
            </a:r>
            <a:endParaRPr lang="en-US" altLang="ja-JP" sz="2000"/>
          </a:p>
          <a:p>
            <a:pPr eaLnBrk="1" hangingPunct="1">
              <a:spcBef>
                <a:spcPct val="0"/>
              </a:spcBef>
              <a:buFont typeface="Wingdings" panose="05000000000000000000" pitchFamily="2" charset="2"/>
              <a:buChar char="n"/>
            </a:pPr>
            <a:r>
              <a:rPr lang="ja-JP" altLang="en-US" sz="2000"/>
              <a:t>各バッチの情報</a:t>
            </a:r>
            <a:r>
              <a:rPr lang="en-US" altLang="ja-JP" sz="2000"/>
              <a:t>(</a:t>
            </a:r>
            <a:r>
              <a:rPr lang="ja-JP" altLang="en-US" sz="2000"/>
              <a:t>バッチについては</a:t>
            </a:r>
            <a:r>
              <a:rPr lang="ja-JP" altLang="en-US" sz="2000">
                <a:solidFill>
                  <a:srgbClr val="0000FF"/>
                </a:solidFill>
              </a:rPr>
              <a:t>基礎実習（</a:t>
            </a:r>
            <a:r>
              <a:rPr lang="en-US" altLang="ja-JP" sz="2000">
                <a:solidFill>
                  <a:srgbClr val="0000FF"/>
                </a:solidFill>
              </a:rPr>
              <a:t>III</a:t>
            </a:r>
            <a:r>
              <a:rPr lang="ja-JP" altLang="en-US" sz="2000">
                <a:solidFill>
                  <a:srgbClr val="0000FF"/>
                </a:solidFill>
              </a:rPr>
              <a:t>）</a:t>
            </a:r>
            <a:r>
              <a:rPr lang="ja-JP" altLang="en-US" sz="2000"/>
              <a:t>にて説明</a:t>
            </a:r>
            <a:r>
              <a:rPr lang="en-US" altLang="ja-JP" sz="2000"/>
              <a:t>)</a:t>
            </a:r>
          </a:p>
          <a:p>
            <a:pPr eaLnBrk="1" hangingPunct="1">
              <a:spcBef>
                <a:spcPct val="0"/>
              </a:spcBef>
              <a:buFont typeface="Wingdings" panose="05000000000000000000" pitchFamily="2" charset="2"/>
              <a:buChar char="n"/>
            </a:pPr>
            <a:r>
              <a:rPr lang="en-US" altLang="ja-JP" sz="2000"/>
              <a:t>PHITS</a:t>
            </a:r>
            <a:r>
              <a:rPr lang="ja-JP" altLang="en-US" sz="2000"/>
              <a:t>計算全体のまとめ</a:t>
            </a:r>
            <a:endParaRPr lang="en-US" altLang="ja-JP" sz="2000"/>
          </a:p>
          <a:p>
            <a:pPr lvl="1" eaLnBrk="1" hangingPunct="1">
              <a:spcBef>
                <a:spcPct val="0"/>
              </a:spcBef>
              <a:buFont typeface="Arial" panose="020B0604020202020204" pitchFamily="34" charset="0"/>
              <a:buChar char="•"/>
            </a:pPr>
            <a:r>
              <a:rPr lang="ja-JP" altLang="en-US" sz="2000"/>
              <a:t>ソース粒子の発生回数、核反応が起きた回数等</a:t>
            </a:r>
            <a:endParaRPr lang="en-US" altLang="ja-JP" sz="2000"/>
          </a:p>
          <a:p>
            <a:pPr lvl="1" eaLnBrk="1" hangingPunct="1">
              <a:spcBef>
                <a:spcPct val="0"/>
              </a:spcBef>
              <a:buFont typeface="Arial" panose="020B0604020202020204" pitchFamily="34" charset="0"/>
              <a:buChar char="•"/>
            </a:pPr>
            <a:r>
              <a:rPr lang="ja-JP" altLang="en-US" sz="2000"/>
              <a:t>輸送した粒子の情報</a:t>
            </a:r>
            <a:endParaRPr lang="en-US" altLang="ja-JP" sz="2000"/>
          </a:p>
          <a:p>
            <a:pPr lvl="1" eaLnBrk="1" hangingPunct="1">
              <a:spcBef>
                <a:spcPct val="0"/>
              </a:spcBef>
              <a:buFont typeface="Arial" panose="020B0604020202020204" pitchFamily="34" charset="0"/>
              <a:buChar char="•"/>
            </a:pPr>
            <a:r>
              <a:rPr lang="ja-JP" altLang="en-US" sz="2000"/>
              <a:t>核反応等で生成した粒子の数</a:t>
            </a:r>
            <a:endParaRPr lang="en-US" altLang="ja-JP" sz="2000"/>
          </a:p>
          <a:p>
            <a:pPr lvl="1" eaLnBrk="1" hangingPunct="1">
              <a:spcBef>
                <a:spcPct val="0"/>
              </a:spcBef>
              <a:buFont typeface="Arial" panose="020B0604020202020204" pitchFamily="34" charset="0"/>
              <a:buChar char="•"/>
            </a:pPr>
            <a:r>
              <a:rPr lang="en-US" altLang="ja-JP" sz="2000"/>
              <a:t>CPU time(</a:t>
            </a:r>
            <a:r>
              <a:rPr lang="ja-JP" altLang="en-US" sz="2000"/>
              <a:t>計算時間</a:t>
            </a:r>
            <a:r>
              <a:rPr lang="en-US" altLang="ja-JP" sz="2000"/>
              <a:t>)</a:t>
            </a:r>
          </a:p>
          <a:p>
            <a:pPr lvl="1" eaLnBrk="1" hangingPunct="1">
              <a:spcBef>
                <a:spcPct val="0"/>
              </a:spcBef>
              <a:buFont typeface="Arial" panose="020B0604020202020204" pitchFamily="34" charset="0"/>
              <a:buChar char="•"/>
            </a:pPr>
            <a:r>
              <a:rPr lang="ja-JP" altLang="en-US" sz="2000"/>
              <a:t>核データの利用回数、核反応モデル毎の使用回数</a:t>
            </a:r>
            <a:r>
              <a:rPr lang="en-US" altLang="ja-JP" sz="2000"/>
              <a:t>(</a:t>
            </a:r>
            <a:r>
              <a:rPr lang="ja-JP" altLang="en-US" sz="2000"/>
              <a:t>核データや核反応モデルについては</a:t>
            </a:r>
            <a:r>
              <a:rPr lang="ja-JP" altLang="en-US" sz="2000">
                <a:solidFill>
                  <a:srgbClr val="0000FF"/>
                </a:solidFill>
              </a:rPr>
              <a:t>基礎実習（</a:t>
            </a:r>
            <a:r>
              <a:rPr lang="en-US" altLang="ja-JP" sz="2000">
                <a:solidFill>
                  <a:srgbClr val="0000FF"/>
                </a:solidFill>
              </a:rPr>
              <a:t>III</a:t>
            </a:r>
            <a:r>
              <a:rPr lang="ja-JP" altLang="en-US" sz="2000">
                <a:solidFill>
                  <a:srgbClr val="0000FF"/>
                </a:solidFill>
              </a:rPr>
              <a:t>）</a:t>
            </a:r>
            <a:r>
              <a:rPr lang="ja-JP" altLang="en-US" sz="2000"/>
              <a:t>にて説明</a:t>
            </a:r>
            <a:r>
              <a:rPr lang="en-US" altLang="ja-JP" sz="2000"/>
              <a:t>)</a:t>
            </a:r>
          </a:p>
        </p:txBody>
      </p:sp>
      <p:sp>
        <p:nvSpPr>
          <p:cNvPr id="24585" name="Rectangle 2"/>
          <p:cNvSpPr txBox="1">
            <a:spLocks noChangeArrowheads="1"/>
          </p:cNvSpPr>
          <p:nvPr/>
        </p:nvSpPr>
        <p:spPr bwMode="auto">
          <a:xfrm>
            <a:off x="228600" y="0"/>
            <a:ext cx="8686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4800">
                <a:solidFill>
                  <a:schemeClr val="tx2"/>
                </a:solidFill>
                <a:latin typeface="Century Gothic" panose="020B0502020202020204" pitchFamily="34" charset="0"/>
              </a:rPr>
              <a:t>標準出力ファイル</a:t>
            </a:r>
          </a:p>
        </p:txBody>
      </p:sp>
      <p:sp>
        <p:nvSpPr>
          <p:cNvPr id="24586" name="Line 17"/>
          <p:cNvSpPr>
            <a:spLocks noChangeShapeType="1"/>
          </p:cNvSpPr>
          <p:nvPr/>
        </p:nvSpPr>
        <p:spPr bwMode="auto">
          <a:xfrm flipH="1">
            <a:off x="4484688" y="1557338"/>
            <a:ext cx="1009650" cy="0"/>
          </a:xfrm>
          <a:prstGeom prst="line">
            <a:avLst/>
          </a:prstGeom>
          <a:noFill/>
          <a:ln w="25400">
            <a:solidFill>
              <a:srgbClr val="7030A0"/>
            </a:solidFill>
            <a:round/>
            <a:headEnd/>
            <a:tailEnd type="stealth" w="lg" len="lg"/>
          </a:ln>
          <a:extLst>
            <a:ext uri="{909E8E84-426E-40DD-AFC4-6F175D3DCCD1}">
              <a14:hiddenFill xmlns:a14="http://schemas.microsoft.com/office/drawing/2010/main">
                <a:noFill/>
              </a14:hiddenFill>
            </a:ext>
          </a:extLst>
        </p:spPr>
        <p:txBody>
          <a:bodyPr/>
          <a:lstStyle/>
          <a:p>
            <a:endParaRPr lang="ja-JP" altLang="en-US"/>
          </a:p>
        </p:txBody>
      </p:sp>
      <p:sp>
        <p:nvSpPr>
          <p:cNvPr id="24587" name="テキスト ボックス 27"/>
          <p:cNvSpPr txBox="1">
            <a:spLocks noChangeArrowheads="1"/>
          </p:cNvSpPr>
          <p:nvPr/>
        </p:nvSpPr>
        <p:spPr bwMode="auto">
          <a:xfrm>
            <a:off x="5508625" y="1403350"/>
            <a:ext cx="2935288" cy="307975"/>
          </a:xfrm>
          <a:prstGeom prst="rect">
            <a:avLst/>
          </a:prstGeom>
          <a:solidFill>
            <a:schemeClr val="bg1"/>
          </a:solidFill>
          <a:ln w="19050">
            <a:solidFill>
              <a:srgbClr val="FF0000"/>
            </a:solidFill>
            <a:miter lim="800000"/>
            <a:headEnd/>
            <a:tailEnd/>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400"/>
              <a:t>事務局がお尋ねする場合があります</a:t>
            </a:r>
          </a:p>
        </p:txBody>
      </p:sp>
      <p:sp>
        <p:nvSpPr>
          <p:cNvPr id="24588" name="Line 17"/>
          <p:cNvSpPr>
            <a:spLocks noChangeShapeType="1"/>
          </p:cNvSpPr>
          <p:nvPr/>
        </p:nvSpPr>
        <p:spPr bwMode="auto">
          <a:xfrm flipH="1">
            <a:off x="4787900" y="3068638"/>
            <a:ext cx="1008063" cy="0"/>
          </a:xfrm>
          <a:prstGeom prst="line">
            <a:avLst/>
          </a:prstGeom>
          <a:noFill/>
          <a:ln w="25400">
            <a:solidFill>
              <a:srgbClr val="7030A0"/>
            </a:solidFill>
            <a:round/>
            <a:headEnd/>
            <a:tailEnd type="stealth" w="lg" len="lg"/>
          </a:ln>
          <a:extLst>
            <a:ext uri="{909E8E84-426E-40DD-AFC4-6F175D3DCCD1}">
              <a14:hiddenFill xmlns:a14="http://schemas.microsoft.com/office/drawing/2010/main">
                <a:noFill/>
              </a14:hiddenFill>
            </a:ext>
          </a:extLst>
        </p:spPr>
        <p:txBody>
          <a:bodyPr/>
          <a:lstStyle/>
          <a:p>
            <a:endParaRPr lang="ja-JP" altLang="en-US"/>
          </a:p>
        </p:txBody>
      </p:sp>
      <p:sp>
        <p:nvSpPr>
          <p:cNvPr id="24589" name="テキスト ボックス 30"/>
          <p:cNvSpPr txBox="1">
            <a:spLocks noChangeArrowheads="1"/>
          </p:cNvSpPr>
          <p:nvPr/>
        </p:nvSpPr>
        <p:spPr bwMode="auto">
          <a:xfrm>
            <a:off x="5203825" y="2914650"/>
            <a:ext cx="3835400" cy="307975"/>
          </a:xfrm>
          <a:prstGeom prst="rect">
            <a:avLst/>
          </a:prstGeom>
          <a:solidFill>
            <a:schemeClr val="bg1"/>
          </a:solidFill>
          <a:ln w="19050">
            <a:solidFill>
              <a:srgbClr val="FF0000"/>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400"/>
              <a:t>使用量が多すぎてエラーが表示される場合あり</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85738" y="-171450"/>
            <a:ext cx="8686800" cy="1143000"/>
          </a:xfrm>
        </p:spPr>
        <p:txBody>
          <a:bodyPr/>
          <a:lstStyle/>
          <a:p>
            <a:pPr eaLnBrk="1" hangingPunct="1"/>
            <a:r>
              <a:rPr lang="ja-JP" altLang="en-US" sz="4800">
                <a:latin typeface="Century Gothic" panose="020B0502020202020204" pitchFamily="34" charset="0"/>
              </a:rPr>
              <a:t>セクションの種類</a:t>
            </a:r>
          </a:p>
        </p:txBody>
      </p:sp>
      <p:sp>
        <p:nvSpPr>
          <p:cNvPr id="25605" name="Text Box 6"/>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latin typeface="Tahoma" panose="020B0604030504040204" pitchFamily="34" charset="0"/>
              </a:rPr>
              <a:t>General description</a:t>
            </a:r>
          </a:p>
        </p:txBody>
      </p:sp>
      <p:graphicFrame>
        <p:nvGraphicFramePr>
          <p:cNvPr id="2" name="表 1"/>
          <p:cNvGraphicFramePr>
            <a:graphicFrameLocks noGrp="1"/>
          </p:cNvGraphicFramePr>
          <p:nvPr/>
        </p:nvGraphicFramePr>
        <p:xfrm>
          <a:off x="1028700" y="839788"/>
          <a:ext cx="2624138" cy="5121270"/>
        </p:xfrm>
        <a:graphic>
          <a:graphicData uri="http://schemas.openxmlformats.org/drawingml/2006/table">
            <a:tbl>
              <a:tblPr firstRow="1" bandRow="1">
                <a:tableStyleId>{5C22544A-7EE6-4342-B048-85BDC9FD1C3A}</a:tableStyleId>
              </a:tblPr>
              <a:tblGrid>
                <a:gridCol w="2624138">
                  <a:extLst>
                    <a:ext uri="{9D8B030D-6E8A-4147-A177-3AD203B41FA5}">
                      <a16:colId xmlns:a16="http://schemas.microsoft.com/office/drawing/2014/main" val="20000"/>
                    </a:ext>
                  </a:extLst>
                </a:gridCol>
              </a:tblGrid>
              <a:tr h="365805">
                <a:tc>
                  <a:txBody>
                    <a:bodyPr/>
                    <a:lstStyle/>
                    <a:p>
                      <a:r>
                        <a:rPr kumimoji="1" lang="ja-JP" altLang="en-US" sz="1800" dirty="0"/>
                        <a:t>セクション名</a:t>
                      </a:r>
                    </a:p>
                  </a:txBody>
                  <a:tcPr marL="91459" marR="91459" marT="45726" marB="45726"/>
                </a:tc>
                <a:extLst>
                  <a:ext uri="{0D108BD9-81ED-4DB2-BD59-A6C34878D82A}">
                    <a16:rowId xmlns:a16="http://schemas.microsoft.com/office/drawing/2014/main" val="10000"/>
                  </a:ext>
                </a:extLst>
              </a:tr>
              <a:tr h="365805">
                <a:tc>
                  <a:txBody>
                    <a:bodyPr/>
                    <a:lstStyle/>
                    <a:p>
                      <a:r>
                        <a:rPr kumimoji="1" lang="en-US" altLang="ja-JP" sz="1800" dirty="0"/>
                        <a:t>[title]</a:t>
                      </a:r>
                      <a:endParaRPr kumimoji="1" lang="ja-JP" altLang="en-US" sz="1800" dirty="0"/>
                    </a:p>
                  </a:txBody>
                  <a:tcPr marL="91459" marR="91459" marT="45726" marB="45726"/>
                </a:tc>
                <a:extLst>
                  <a:ext uri="{0D108BD9-81ED-4DB2-BD59-A6C34878D82A}">
                    <a16:rowId xmlns:a16="http://schemas.microsoft.com/office/drawing/2014/main" val="10001"/>
                  </a:ext>
                </a:extLst>
              </a:tr>
              <a:tr h="365805">
                <a:tc>
                  <a:txBody>
                    <a:bodyPr/>
                    <a:lstStyle/>
                    <a:p>
                      <a:r>
                        <a:rPr kumimoji="1" lang="en-US" altLang="ja-JP" sz="1800" dirty="0"/>
                        <a:t>[parameters]</a:t>
                      </a:r>
                      <a:endParaRPr kumimoji="1" lang="ja-JP" altLang="en-US" sz="1800" dirty="0"/>
                    </a:p>
                  </a:txBody>
                  <a:tcPr marL="91459" marR="91459" marT="45726" marB="45726"/>
                </a:tc>
                <a:extLst>
                  <a:ext uri="{0D108BD9-81ED-4DB2-BD59-A6C34878D82A}">
                    <a16:rowId xmlns:a16="http://schemas.microsoft.com/office/drawing/2014/main" val="10002"/>
                  </a:ext>
                </a:extLst>
              </a:tr>
              <a:tr h="365805">
                <a:tc>
                  <a:txBody>
                    <a:bodyPr/>
                    <a:lstStyle/>
                    <a:p>
                      <a:r>
                        <a:rPr kumimoji="1" lang="en-US" altLang="ja-JP" sz="1800" dirty="0"/>
                        <a:t>[source]</a:t>
                      </a:r>
                      <a:endParaRPr kumimoji="1" lang="ja-JP" altLang="en-US" sz="1800" dirty="0"/>
                    </a:p>
                  </a:txBody>
                  <a:tcPr marL="91459" marR="91459" marT="45726" marB="45726"/>
                </a:tc>
                <a:extLst>
                  <a:ext uri="{0D108BD9-81ED-4DB2-BD59-A6C34878D82A}">
                    <a16:rowId xmlns:a16="http://schemas.microsoft.com/office/drawing/2014/main" val="10003"/>
                  </a:ext>
                </a:extLst>
              </a:tr>
              <a:tr h="365805">
                <a:tc>
                  <a:txBody>
                    <a:bodyPr/>
                    <a:lstStyle/>
                    <a:p>
                      <a:r>
                        <a:rPr kumimoji="1" lang="en-US" altLang="ja-JP" sz="1800" dirty="0"/>
                        <a:t>[material]</a:t>
                      </a:r>
                      <a:endParaRPr kumimoji="1" lang="ja-JP" altLang="en-US" sz="1800" dirty="0"/>
                    </a:p>
                  </a:txBody>
                  <a:tcPr marL="91459" marR="91459" marT="45726" marB="45726"/>
                </a:tc>
                <a:extLst>
                  <a:ext uri="{0D108BD9-81ED-4DB2-BD59-A6C34878D82A}">
                    <a16:rowId xmlns:a16="http://schemas.microsoft.com/office/drawing/2014/main" val="10004"/>
                  </a:ext>
                </a:extLst>
              </a:tr>
              <a:tr h="365805">
                <a:tc>
                  <a:txBody>
                    <a:bodyPr/>
                    <a:lstStyle/>
                    <a:p>
                      <a:r>
                        <a:rPr kumimoji="1" lang="en-US" altLang="ja-JP" sz="1800" dirty="0"/>
                        <a:t>[surface]</a:t>
                      </a:r>
                      <a:endParaRPr kumimoji="1" lang="ja-JP" altLang="en-US" sz="1800" dirty="0"/>
                    </a:p>
                  </a:txBody>
                  <a:tcPr marL="91459" marR="91459" marT="45726" marB="45726"/>
                </a:tc>
                <a:extLst>
                  <a:ext uri="{0D108BD9-81ED-4DB2-BD59-A6C34878D82A}">
                    <a16:rowId xmlns:a16="http://schemas.microsoft.com/office/drawing/2014/main" val="10005"/>
                  </a:ext>
                </a:extLst>
              </a:tr>
              <a:tr h="365805">
                <a:tc>
                  <a:txBody>
                    <a:bodyPr/>
                    <a:lstStyle/>
                    <a:p>
                      <a:r>
                        <a:rPr kumimoji="1" lang="en-US" altLang="ja-JP" sz="1800" dirty="0"/>
                        <a:t>[cell]</a:t>
                      </a:r>
                      <a:endParaRPr kumimoji="1" lang="ja-JP" altLang="en-US" sz="1800" dirty="0"/>
                    </a:p>
                  </a:txBody>
                  <a:tcPr marL="91459" marR="91459" marT="45726" marB="45726"/>
                </a:tc>
                <a:extLst>
                  <a:ext uri="{0D108BD9-81ED-4DB2-BD59-A6C34878D82A}">
                    <a16:rowId xmlns:a16="http://schemas.microsoft.com/office/drawing/2014/main" val="10006"/>
                  </a:ext>
                </a:extLst>
              </a:tr>
              <a:tr h="365805">
                <a:tc>
                  <a:txBody>
                    <a:bodyPr/>
                    <a:lstStyle/>
                    <a:p>
                      <a:r>
                        <a:rPr kumimoji="1" lang="en-US" altLang="ja-JP" sz="1800" dirty="0"/>
                        <a:t>[transform]</a:t>
                      </a:r>
                      <a:endParaRPr kumimoji="1" lang="ja-JP" altLang="en-US" sz="1800" dirty="0"/>
                    </a:p>
                  </a:txBody>
                  <a:tcPr marL="91459" marR="91459" marT="45726" marB="45726"/>
                </a:tc>
                <a:extLst>
                  <a:ext uri="{0D108BD9-81ED-4DB2-BD59-A6C34878D82A}">
                    <a16:rowId xmlns:a16="http://schemas.microsoft.com/office/drawing/2014/main" val="10007"/>
                  </a:ext>
                </a:extLst>
              </a:tr>
              <a:tr h="365805">
                <a:tc>
                  <a:txBody>
                    <a:bodyPr/>
                    <a:lstStyle/>
                    <a:p>
                      <a:r>
                        <a:rPr kumimoji="1" lang="en-US" altLang="ja-JP" sz="1800" dirty="0"/>
                        <a:t>[temperature]</a:t>
                      </a:r>
                      <a:endParaRPr kumimoji="1" lang="ja-JP" altLang="en-US" sz="1800" dirty="0"/>
                    </a:p>
                  </a:txBody>
                  <a:tcPr marL="91459" marR="91459" marT="45726" marB="45726"/>
                </a:tc>
                <a:extLst>
                  <a:ext uri="{0D108BD9-81ED-4DB2-BD59-A6C34878D82A}">
                    <a16:rowId xmlns:a16="http://schemas.microsoft.com/office/drawing/2014/main" val="10008"/>
                  </a:ext>
                </a:extLst>
              </a:tr>
              <a:tr h="365805">
                <a:tc>
                  <a:txBody>
                    <a:bodyPr/>
                    <a:lstStyle/>
                    <a:p>
                      <a:r>
                        <a:rPr kumimoji="1" lang="en-US" altLang="ja-JP" sz="1800" dirty="0"/>
                        <a:t>[mat time change]</a:t>
                      </a:r>
                      <a:endParaRPr kumimoji="1" lang="ja-JP" altLang="en-US" sz="1800" dirty="0"/>
                    </a:p>
                  </a:txBody>
                  <a:tcPr marL="91459" marR="91459" marT="45726" marB="45726"/>
                </a:tc>
                <a:extLst>
                  <a:ext uri="{0D108BD9-81ED-4DB2-BD59-A6C34878D82A}">
                    <a16:rowId xmlns:a16="http://schemas.microsoft.com/office/drawing/2014/main" val="10009"/>
                  </a:ext>
                </a:extLst>
              </a:tr>
              <a:tr h="365805">
                <a:tc>
                  <a:txBody>
                    <a:bodyPr/>
                    <a:lstStyle/>
                    <a:p>
                      <a:r>
                        <a:rPr kumimoji="1" lang="en-US" altLang="ja-JP" sz="1800" dirty="0"/>
                        <a:t>[magnetic field]</a:t>
                      </a:r>
                      <a:endParaRPr kumimoji="1" lang="ja-JP" altLang="en-US" sz="1800" dirty="0"/>
                    </a:p>
                  </a:txBody>
                  <a:tcPr marL="91459" marR="91459" marT="45726" marB="45726"/>
                </a:tc>
                <a:extLst>
                  <a:ext uri="{0D108BD9-81ED-4DB2-BD59-A6C34878D82A}">
                    <a16:rowId xmlns:a16="http://schemas.microsoft.com/office/drawing/2014/main" val="10010"/>
                  </a:ext>
                </a:extLst>
              </a:tr>
              <a:tr h="365805">
                <a:tc>
                  <a:txBody>
                    <a:bodyPr/>
                    <a:lstStyle/>
                    <a:p>
                      <a:r>
                        <a:rPr kumimoji="1" lang="en-US" altLang="ja-JP" sz="1800" dirty="0"/>
                        <a:t>[electro magnetic field]</a:t>
                      </a:r>
                      <a:endParaRPr kumimoji="1" lang="ja-JP" altLang="en-US" sz="1800" dirty="0"/>
                    </a:p>
                  </a:txBody>
                  <a:tcPr marL="91459" marR="91459" marT="45726" marB="45726"/>
                </a:tc>
                <a:extLst>
                  <a:ext uri="{0D108BD9-81ED-4DB2-BD59-A6C34878D82A}">
                    <a16:rowId xmlns:a16="http://schemas.microsoft.com/office/drawing/2014/main" val="10011"/>
                  </a:ext>
                </a:extLst>
              </a:tr>
              <a:tr h="365805">
                <a:tc>
                  <a:txBody>
                    <a:bodyPr/>
                    <a:lstStyle/>
                    <a:p>
                      <a:r>
                        <a:rPr kumimoji="1" lang="en-US" altLang="ja-JP" sz="1800" dirty="0"/>
                        <a:t>[delta ray]</a:t>
                      </a:r>
                      <a:endParaRPr kumimoji="1" lang="ja-JP" altLang="en-US" sz="1800" dirty="0"/>
                    </a:p>
                  </a:txBody>
                  <a:tcPr marL="91459" marR="91459" marT="45726" marB="45726"/>
                </a:tc>
                <a:extLst>
                  <a:ext uri="{0D108BD9-81ED-4DB2-BD59-A6C34878D82A}">
                    <a16:rowId xmlns:a16="http://schemas.microsoft.com/office/drawing/2014/main" val="10012"/>
                  </a:ext>
                </a:extLst>
              </a:tr>
              <a:tr h="365805">
                <a:tc>
                  <a:txBody>
                    <a:bodyPr/>
                    <a:lstStyle/>
                    <a:p>
                      <a:r>
                        <a:rPr kumimoji="1" lang="en-US" altLang="ja-JP" sz="1800" dirty="0"/>
                        <a:t>[track structure]</a:t>
                      </a:r>
                      <a:endParaRPr kumimoji="1" lang="ja-JP" altLang="en-US" sz="1800" dirty="0"/>
                    </a:p>
                  </a:txBody>
                  <a:tcPr marL="91459" marR="91459" marT="45726" marB="45726"/>
                </a:tc>
                <a:extLst>
                  <a:ext uri="{0D108BD9-81ED-4DB2-BD59-A6C34878D82A}">
                    <a16:rowId xmlns:a16="http://schemas.microsoft.com/office/drawing/2014/main" val="10013"/>
                  </a:ext>
                </a:extLst>
              </a:tr>
            </a:tbl>
          </a:graphicData>
        </a:graphic>
      </p:graphicFrame>
      <p:graphicFrame>
        <p:nvGraphicFramePr>
          <p:cNvPr id="11" name="表 10"/>
          <p:cNvGraphicFramePr>
            <a:graphicFrameLocks noGrp="1"/>
          </p:cNvGraphicFramePr>
          <p:nvPr/>
        </p:nvGraphicFramePr>
        <p:xfrm>
          <a:off x="4140200" y="836613"/>
          <a:ext cx="2592388" cy="5121270"/>
        </p:xfrm>
        <a:graphic>
          <a:graphicData uri="http://schemas.openxmlformats.org/drawingml/2006/table">
            <a:tbl>
              <a:tblPr firstRow="1" bandRow="1">
                <a:tableStyleId>{5C22544A-7EE6-4342-B048-85BDC9FD1C3A}</a:tableStyleId>
              </a:tblPr>
              <a:tblGrid>
                <a:gridCol w="2592388">
                  <a:extLst>
                    <a:ext uri="{9D8B030D-6E8A-4147-A177-3AD203B41FA5}">
                      <a16:colId xmlns:a16="http://schemas.microsoft.com/office/drawing/2014/main" val="20000"/>
                    </a:ext>
                  </a:extLst>
                </a:gridCol>
              </a:tblGrid>
              <a:tr h="365805">
                <a:tc>
                  <a:txBody>
                    <a:bodyPr/>
                    <a:lstStyle/>
                    <a:p>
                      <a:r>
                        <a:rPr kumimoji="1" lang="ja-JP" altLang="en-US" sz="1800" dirty="0"/>
                        <a:t>セクション名</a:t>
                      </a:r>
                    </a:p>
                  </a:txBody>
                  <a:tcPr marL="91444" marR="91444" marT="45726" marB="45726"/>
                </a:tc>
                <a:extLst>
                  <a:ext uri="{0D108BD9-81ED-4DB2-BD59-A6C34878D82A}">
                    <a16:rowId xmlns:a16="http://schemas.microsoft.com/office/drawing/2014/main" val="10000"/>
                  </a:ext>
                </a:extLst>
              </a:tr>
              <a:tr h="3658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t>[super mirror]</a:t>
                      </a:r>
                      <a:endParaRPr kumimoji="1" lang="ja-JP" altLang="en-US" sz="1800" dirty="0"/>
                    </a:p>
                  </a:txBody>
                  <a:tcPr marL="91444" marR="91444" marT="45726" marB="45726"/>
                </a:tc>
                <a:extLst>
                  <a:ext uri="{0D108BD9-81ED-4DB2-BD59-A6C34878D82A}">
                    <a16:rowId xmlns:a16="http://schemas.microsoft.com/office/drawing/2014/main" val="10001"/>
                  </a:ext>
                </a:extLst>
              </a:tr>
              <a:tr h="3658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t>[elastic option]</a:t>
                      </a:r>
                      <a:endParaRPr kumimoji="1" lang="ja-JP" altLang="en-US" sz="1800" dirty="0"/>
                    </a:p>
                  </a:txBody>
                  <a:tcPr marL="91444" marR="91444" marT="45726" marB="45726"/>
                </a:tc>
                <a:extLst>
                  <a:ext uri="{0D108BD9-81ED-4DB2-BD59-A6C34878D82A}">
                    <a16:rowId xmlns:a16="http://schemas.microsoft.com/office/drawing/2014/main" val="10002"/>
                  </a:ext>
                </a:extLst>
              </a:tr>
              <a:tr h="365805">
                <a:tc>
                  <a:txBody>
                    <a:bodyPr/>
                    <a:lstStyle/>
                    <a:p>
                      <a:r>
                        <a:rPr kumimoji="1" lang="en-US" altLang="ja-JP" sz="1800" dirty="0"/>
                        <a:t>[frag data]</a:t>
                      </a:r>
                      <a:endParaRPr kumimoji="1" lang="ja-JP" altLang="en-US" sz="1800" dirty="0"/>
                    </a:p>
                  </a:txBody>
                  <a:tcPr marL="91444" marR="91444" marT="45726" marB="45726"/>
                </a:tc>
                <a:extLst>
                  <a:ext uri="{0D108BD9-81ED-4DB2-BD59-A6C34878D82A}">
                    <a16:rowId xmlns:a16="http://schemas.microsoft.com/office/drawing/2014/main" val="10003"/>
                  </a:ext>
                </a:extLst>
              </a:tr>
              <a:tr h="365805">
                <a:tc>
                  <a:txBody>
                    <a:bodyPr/>
                    <a:lstStyle/>
                    <a:p>
                      <a:r>
                        <a:rPr kumimoji="1" lang="en-US" altLang="ja-JP" sz="1800" dirty="0"/>
                        <a:t>[importance]</a:t>
                      </a:r>
                      <a:endParaRPr kumimoji="1" lang="ja-JP" altLang="en-US" sz="1800" dirty="0"/>
                    </a:p>
                  </a:txBody>
                  <a:tcPr marL="91444" marR="91444" marT="45726" marB="45726"/>
                </a:tc>
                <a:extLst>
                  <a:ext uri="{0D108BD9-81ED-4DB2-BD59-A6C34878D82A}">
                    <a16:rowId xmlns:a16="http://schemas.microsoft.com/office/drawing/2014/main" val="10004"/>
                  </a:ext>
                </a:extLst>
              </a:tr>
              <a:tr h="365805">
                <a:tc>
                  <a:txBody>
                    <a:bodyPr/>
                    <a:lstStyle/>
                    <a:p>
                      <a:r>
                        <a:rPr kumimoji="1" lang="en-US" altLang="ja-JP" sz="1800" dirty="0"/>
                        <a:t>[weight window]</a:t>
                      </a:r>
                      <a:endParaRPr kumimoji="1" lang="ja-JP" altLang="en-US" sz="1800" dirty="0"/>
                    </a:p>
                  </a:txBody>
                  <a:tcPr marL="91444" marR="91444" marT="45726" marB="45726"/>
                </a:tc>
                <a:extLst>
                  <a:ext uri="{0D108BD9-81ED-4DB2-BD59-A6C34878D82A}">
                    <a16:rowId xmlns:a16="http://schemas.microsoft.com/office/drawing/2014/main" val="10005"/>
                  </a:ext>
                </a:extLst>
              </a:tr>
              <a:tr h="365805">
                <a:tc>
                  <a:txBody>
                    <a:bodyPr/>
                    <a:lstStyle/>
                    <a:p>
                      <a:r>
                        <a:rPr kumimoji="1" lang="en-US" altLang="ja-JP" sz="1800" dirty="0"/>
                        <a:t>[forced collisions]</a:t>
                      </a:r>
                      <a:endParaRPr kumimoji="1" lang="ja-JP" altLang="en-US" sz="1800" dirty="0"/>
                    </a:p>
                  </a:txBody>
                  <a:tcPr marL="91444" marR="91444" marT="45726" marB="45726"/>
                </a:tc>
                <a:extLst>
                  <a:ext uri="{0D108BD9-81ED-4DB2-BD59-A6C34878D82A}">
                    <a16:rowId xmlns:a16="http://schemas.microsoft.com/office/drawing/2014/main" val="10006"/>
                  </a:ext>
                </a:extLst>
              </a:tr>
              <a:tr h="365805">
                <a:tc>
                  <a:txBody>
                    <a:bodyPr/>
                    <a:lstStyle/>
                    <a:p>
                      <a:r>
                        <a:rPr kumimoji="1" lang="en-US" altLang="ja-JP" sz="1800" dirty="0"/>
                        <a:t>[volume]</a:t>
                      </a:r>
                      <a:endParaRPr kumimoji="1" lang="ja-JP" altLang="en-US" sz="1800" dirty="0"/>
                    </a:p>
                  </a:txBody>
                  <a:tcPr marL="91444" marR="91444" marT="45726" marB="45726"/>
                </a:tc>
                <a:extLst>
                  <a:ext uri="{0D108BD9-81ED-4DB2-BD59-A6C34878D82A}">
                    <a16:rowId xmlns:a16="http://schemas.microsoft.com/office/drawing/2014/main" val="10007"/>
                  </a:ext>
                </a:extLst>
              </a:tr>
              <a:tr h="365805">
                <a:tc>
                  <a:txBody>
                    <a:bodyPr/>
                    <a:lstStyle/>
                    <a:p>
                      <a:r>
                        <a:rPr kumimoji="1" lang="en-US" altLang="ja-JP" sz="1800" dirty="0"/>
                        <a:t>[multiplier]</a:t>
                      </a:r>
                      <a:endParaRPr kumimoji="1" lang="ja-JP" altLang="en-US" sz="1800" dirty="0"/>
                    </a:p>
                  </a:txBody>
                  <a:tcPr marL="91444" marR="91444" marT="45726" marB="45726"/>
                </a:tc>
                <a:extLst>
                  <a:ext uri="{0D108BD9-81ED-4DB2-BD59-A6C34878D82A}">
                    <a16:rowId xmlns:a16="http://schemas.microsoft.com/office/drawing/2014/main" val="10008"/>
                  </a:ext>
                </a:extLst>
              </a:tr>
              <a:tr h="365805">
                <a:tc>
                  <a:txBody>
                    <a:bodyPr/>
                    <a:lstStyle/>
                    <a:p>
                      <a:r>
                        <a:rPr kumimoji="1" lang="en-US" altLang="ja-JP" sz="1800" dirty="0"/>
                        <a:t>[mat name color]</a:t>
                      </a:r>
                      <a:endParaRPr kumimoji="1" lang="ja-JP" altLang="en-US" sz="1800" dirty="0"/>
                    </a:p>
                  </a:txBody>
                  <a:tcPr marL="91444" marR="91444" marT="45726" marB="45726"/>
                </a:tc>
                <a:extLst>
                  <a:ext uri="{0D108BD9-81ED-4DB2-BD59-A6C34878D82A}">
                    <a16:rowId xmlns:a16="http://schemas.microsoft.com/office/drawing/2014/main" val="10009"/>
                  </a:ext>
                </a:extLst>
              </a:tr>
              <a:tr h="365805">
                <a:tc>
                  <a:txBody>
                    <a:bodyPr/>
                    <a:lstStyle/>
                    <a:p>
                      <a:r>
                        <a:rPr kumimoji="1" lang="en-US" altLang="ja-JP" sz="1800" dirty="0"/>
                        <a:t>[</a:t>
                      </a:r>
                      <a:r>
                        <a:rPr kumimoji="1" lang="en-US" altLang="ja-JP" sz="1800" dirty="0" err="1"/>
                        <a:t>reg</a:t>
                      </a:r>
                      <a:r>
                        <a:rPr kumimoji="1" lang="en-US" altLang="ja-JP" sz="1800" dirty="0"/>
                        <a:t> name]</a:t>
                      </a:r>
                      <a:endParaRPr kumimoji="1" lang="ja-JP" altLang="en-US" sz="1800" dirty="0"/>
                    </a:p>
                  </a:txBody>
                  <a:tcPr marL="91444" marR="91444" marT="45726" marB="45726"/>
                </a:tc>
                <a:extLst>
                  <a:ext uri="{0D108BD9-81ED-4DB2-BD59-A6C34878D82A}">
                    <a16:rowId xmlns:a16="http://schemas.microsoft.com/office/drawing/2014/main" val="10010"/>
                  </a:ext>
                </a:extLst>
              </a:tr>
              <a:tr h="365805">
                <a:tc>
                  <a:txBody>
                    <a:bodyPr/>
                    <a:lstStyle/>
                    <a:p>
                      <a:r>
                        <a:rPr kumimoji="1" lang="en-US" altLang="ja-JP" sz="1800" dirty="0"/>
                        <a:t>[counter]</a:t>
                      </a:r>
                      <a:endParaRPr kumimoji="1" lang="ja-JP" altLang="en-US" sz="1800" dirty="0"/>
                    </a:p>
                  </a:txBody>
                  <a:tcPr marL="91444" marR="91444" marT="45726" marB="45726"/>
                </a:tc>
                <a:extLst>
                  <a:ext uri="{0D108BD9-81ED-4DB2-BD59-A6C34878D82A}">
                    <a16:rowId xmlns:a16="http://schemas.microsoft.com/office/drawing/2014/main" val="10011"/>
                  </a:ext>
                </a:extLst>
              </a:tr>
              <a:tr h="365805">
                <a:tc>
                  <a:txBody>
                    <a:bodyPr/>
                    <a:lstStyle/>
                    <a:p>
                      <a:r>
                        <a:rPr kumimoji="1" lang="en-US" altLang="ja-JP" sz="1800" dirty="0"/>
                        <a:t>[timer]</a:t>
                      </a:r>
                      <a:endParaRPr kumimoji="1" lang="ja-JP" altLang="en-US" sz="1800" dirty="0"/>
                    </a:p>
                  </a:txBody>
                  <a:tcPr marL="91444" marR="91444" marT="45726" marB="45726"/>
                </a:tc>
                <a:extLst>
                  <a:ext uri="{0D108BD9-81ED-4DB2-BD59-A6C34878D82A}">
                    <a16:rowId xmlns:a16="http://schemas.microsoft.com/office/drawing/2014/main" val="10012"/>
                  </a:ext>
                </a:extLst>
              </a:tr>
              <a:tr h="365805">
                <a:tc>
                  <a:txBody>
                    <a:bodyPr/>
                    <a:lstStyle/>
                    <a:p>
                      <a:r>
                        <a:rPr kumimoji="1" lang="en-US" altLang="ja-JP" sz="1800" dirty="0"/>
                        <a:t>[end]</a:t>
                      </a:r>
                      <a:endParaRPr kumimoji="1" lang="ja-JP" altLang="en-US" sz="1800" dirty="0"/>
                    </a:p>
                  </a:txBody>
                  <a:tcPr marL="91444" marR="91444" marT="45726" marB="45726"/>
                </a:tc>
                <a:extLst>
                  <a:ext uri="{0D108BD9-81ED-4DB2-BD59-A6C34878D82A}">
                    <a16:rowId xmlns:a16="http://schemas.microsoft.com/office/drawing/2014/main" val="10013"/>
                  </a:ext>
                </a:extLst>
              </a:tr>
            </a:tbl>
          </a:graphicData>
        </a:graphic>
      </p:graphicFrame>
      <p:sp>
        <p:nvSpPr>
          <p:cNvPr id="25671" name="テキスト ボックス 20"/>
          <p:cNvSpPr txBox="1">
            <a:spLocks noChangeArrowheads="1"/>
          </p:cNvSpPr>
          <p:nvPr/>
        </p:nvSpPr>
        <p:spPr bwMode="auto">
          <a:xfrm>
            <a:off x="6851650" y="5002213"/>
            <a:ext cx="22621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a:solidFill>
                  <a:srgbClr val="FF0000"/>
                </a:solidFill>
                <a:latin typeface="Century Gothic" panose="020B0502020202020204" pitchFamily="34" charset="0"/>
              </a:rPr>
              <a:t>※ </a:t>
            </a:r>
            <a:r>
              <a:rPr lang="ja-JP" altLang="en-US" sz="2000" dirty="0">
                <a:solidFill>
                  <a:srgbClr val="FF0000"/>
                </a:solidFill>
                <a:latin typeface="Century Gothic" panose="020B0502020202020204" pitchFamily="34" charset="0"/>
              </a:rPr>
              <a:t>各セクションについてはマニュアル</a:t>
            </a:r>
            <a:r>
              <a:rPr lang="en-US" altLang="ja-JP" sz="2000" dirty="0">
                <a:solidFill>
                  <a:srgbClr val="FF0000"/>
                </a:solidFill>
                <a:latin typeface="Century Gothic" panose="020B0502020202020204" pitchFamily="34" charset="0"/>
              </a:rPr>
              <a:t>4</a:t>
            </a:r>
            <a:r>
              <a:rPr lang="ja-JP" altLang="en-US" sz="2000" dirty="0">
                <a:solidFill>
                  <a:srgbClr val="FF0000"/>
                </a:solidFill>
                <a:latin typeface="Century Gothic" panose="020B0502020202020204" pitchFamily="34" charset="0"/>
              </a:rPr>
              <a:t>節を参照してください。</a:t>
            </a:r>
            <a:endParaRPr lang="en-US" altLang="ja-JP" sz="2000" dirty="0">
              <a:solidFill>
                <a:srgbClr val="FF0000"/>
              </a:solidFill>
              <a:latin typeface="Century Gothic" panose="020B0502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100013"/>
            <a:ext cx="8686800" cy="1143001"/>
          </a:xfrm>
        </p:spPr>
        <p:txBody>
          <a:bodyPr/>
          <a:lstStyle/>
          <a:p>
            <a:pPr eaLnBrk="1" hangingPunct="1"/>
            <a:r>
              <a:rPr lang="en-US" altLang="ja-JP" sz="4800">
                <a:latin typeface="Century Gothic" panose="020B0502020202020204" pitchFamily="34" charset="0"/>
              </a:rPr>
              <a:t>Tally</a:t>
            </a:r>
            <a:r>
              <a:rPr lang="ja-JP" altLang="en-US" sz="4800">
                <a:latin typeface="Century Gothic" panose="020B0502020202020204" pitchFamily="34" charset="0"/>
              </a:rPr>
              <a:t>（検出器）セクション</a:t>
            </a:r>
          </a:p>
        </p:txBody>
      </p:sp>
      <p:sp>
        <p:nvSpPr>
          <p:cNvPr id="26629" name="Text Box 6"/>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latin typeface="Tahoma" panose="020B0604030504040204" pitchFamily="34" charset="0"/>
              </a:rPr>
              <a:t>General description</a:t>
            </a:r>
          </a:p>
        </p:txBody>
      </p:sp>
      <p:sp>
        <p:nvSpPr>
          <p:cNvPr id="26631" name="テキスト ボックス 20"/>
          <p:cNvSpPr txBox="1">
            <a:spLocks noChangeArrowheads="1"/>
          </p:cNvSpPr>
          <p:nvPr/>
        </p:nvSpPr>
        <p:spPr bwMode="auto">
          <a:xfrm>
            <a:off x="1187450" y="5157788"/>
            <a:ext cx="714375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dirty="0">
                <a:solidFill>
                  <a:srgbClr val="FF0000"/>
                </a:solidFill>
                <a:latin typeface="Century Gothic" panose="020B0502020202020204" pitchFamily="34" charset="0"/>
              </a:rPr>
              <a:t>Tally</a:t>
            </a:r>
            <a:r>
              <a:rPr lang="ja-JP" altLang="en-US" sz="2400" dirty="0">
                <a:solidFill>
                  <a:srgbClr val="FF0000"/>
                </a:solidFill>
                <a:latin typeface="Century Gothic" panose="020B0502020202020204" pitchFamily="34" charset="0"/>
              </a:rPr>
              <a:t>セクションは複数個定義できます。</a:t>
            </a:r>
          </a:p>
          <a:p>
            <a:pPr eaLnBrk="1" hangingPunct="1">
              <a:spcBef>
                <a:spcPct val="0"/>
              </a:spcBef>
              <a:buFontTx/>
              <a:buNone/>
            </a:pPr>
            <a:r>
              <a:rPr lang="ja-JP" altLang="en-US" sz="2400" dirty="0">
                <a:solidFill>
                  <a:srgbClr val="FF0000"/>
                </a:solidFill>
                <a:latin typeface="Century Gothic" panose="020B0502020202020204" pitchFamily="34" charset="0"/>
              </a:rPr>
              <a:t>情報を取得する検出器の役割を果たすものです。</a:t>
            </a:r>
            <a:endParaRPr lang="en-US" altLang="ja-JP" sz="2400" dirty="0">
              <a:solidFill>
                <a:srgbClr val="FF0000"/>
              </a:solidFill>
              <a:latin typeface="Century Gothic" panose="020B0502020202020204" pitchFamily="34" charset="0"/>
            </a:endParaRPr>
          </a:p>
          <a:p>
            <a:pPr eaLnBrk="1" hangingPunct="1">
              <a:spcBef>
                <a:spcPct val="0"/>
              </a:spcBef>
              <a:buFontTx/>
              <a:buNone/>
            </a:pPr>
            <a:r>
              <a:rPr lang="ja-JP" altLang="en-US" sz="2000" dirty="0">
                <a:solidFill>
                  <a:srgbClr val="FF0000"/>
                </a:solidFill>
                <a:latin typeface="Century Gothic" panose="020B0502020202020204" pitchFamily="34" charset="0"/>
              </a:rPr>
              <a:t>＊各タリーセクションについてはマニュアル</a:t>
            </a:r>
            <a:r>
              <a:rPr lang="en-US" altLang="ja-JP" sz="2000" dirty="0">
                <a:solidFill>
                  <a:srgbClr val="FF0000"/>
                </a:solidFill>
                <a:latin typeface="Century Gothic" panose="020B0502020202020204" pitchFamily="34" charset="0"/>
              </a:rPr>
              <a:t>6</a:t>
            </a:r>
            <a:r>
              <a:rPr lang="ja-JP" altLang="en-US" sz="2000" dirty="0">
                <a:solidFill>
                  <a:srgbClr val="FF0000"/>
                </a:solidFill>
                <a:latin typeface="Century Gothic" panose="020B0502020202020204" pitchFamily="34" charset="0"/>
              </a:rPr>
              <a:t>節をご参照ください。</a:t>
            </a:r>
          </a:p>
        </p:txBody>
      </p:sp>
      <p:graphicFrame>
        <p:nvGraphicFramePr>
          <p:cNvPr id="11" name="表 10"/>
          <p:cNvGraphicFramePr>
            <a:graphicFrameLocks noGrp="1"/>
          </p:cNvGraphicFramePr>
          <p:nvPr/>
        </p:nvGraphicFramePr>
        <p:xfrm>
          <a:off x="1619250" y="1052513"/>
          <a:ext cx="2624138" cy="4024317"/>
        </p:xfrm>
        <a:graphic>
          <a:graphicData uri="http://schemas.openxmlformats.org/drawingml/2006/table">
            <a:tbl>
              <a:tblPr firstRow="1" bandRow="1">
                <a:tableStyleId>{5C22544A-7EE6-4342-B048-85BDC9FD1C3A}</a:tableStyleId>
              </a:tblPr>
              <a:tblGrid>
                <a:gridCol w="2624138">
                  <a:extLst>
                    <a:ext uri="{9D8B030D-6E8A-4147-A177-3AD203B41FA5}">
                      <a16:colId xmlns:a16="http://schemas.microsoft.com/office/drawing/2014/main" val="20000"/>
                    </a:ext>
                  </a:extLst>
                </a:gridCol>
              </a:tblGrid>
              <a:tr h="365847">
                <a:tc>
                  <a:txBody>
                    <a:bodyPr/>
                    <a:lstStyle/>
                    <a:p>
                      <a:r>
                        <a:rPr kumimoji="1" lang="ja-JP" altLang="en-US" sz="1800" dirty="0"/>
                        <a:t>セクション名</a:t>
                      </a:r>
                    </a:p>
                  </a:txBody>
                  <a:tcPr marL="91459" marR="91459" marT="45731" marB="45731"/>
                </a:tc>
                <a:extLst>
                  <a:ext uri="{0D108BD9-81ED-4DB2-BD59-A6C34878D82A}">
                    <a16:rowId xmlns:a16="http://schemas.microsoft.com/office/drawing/2014/main" val="10000"/>
                  </a:ext>
                </a:extLst>
              </a:tr>
              <a:tr h="365847">
                <a:tc>
                  <a:txBody>
                    <a:bodyPr/>
                    <a:lstStyle/>
                    <a:p>
                      <a:r>
                        <a:rPr kumimoji="1" lang="en-US" altLang="ja-JP" sz="1800" dirty="0"/>
                        <a:t>[t-track]</a:t>
                      </a:r>
                      <a:endParaRPr kumimoji="1" lang="ja-JP" altLang="en-US" sz="1800" dirty="0"/>
                    </a:p>
                  </a:txBody>
                  <a:tcPr marL="91459" marR="91459" marT="45731" marB="45731"/>
                </a:tc>
                <a:extLst>
                  <a:ext uri="{0D108BD9-81ED-4DB2-BD59-A6C34878D82A}">
                    <a16:rowId xmlns:a16="http://schemas.microsoft.com/office/drawing/2014/main" val="10001"/>
                  </a:ext>
                </a:extLst>
              </a:tr>
              <a:tr h="365847">
                <a:tc>
                  <a:txBody>
                    <a:bodyPr/>
                    <a:lstStyle/>
                    <a:p>
                      <a:r>
                        <a:rPr kumimoji="1" lang="en-US" altLang="ja-JP" sz="1800" dirty="0"/>
                        <a:t>[t-cross]</a:t>
                      </a:r>
                      <a:endParaRPr kumimoji="1" lang="ja-JP" altLang="en-US" sz="1800" dirty="0"/>
                    </a:p>
                  </a:txBody>
                  <a:tcPr marL="91459" marR="91459" marT="45731" marB="45731"/>
                </a:tc>
                <a:extLst>
                  <a:ext uri="{0D108BD9-81ED-4DB2-BD59-A6C34878D82A}">
                    <a16:rowId xmlns:a16="http://schemas.microsoft.com/office/drawing/2014/main" val="10002"/>
                  </a:ext>
                </a:extLst>
              </a:tr>
              <a:tr h="365847">
                <a:tc>
                  <a:txBody>
                    <a:bodyPr/>
                    <a:lstStyle/>
                    <a:p>
                      <a:r>
                        <a:rPr kumimoji="1" lang="en-US" altLang="ja-JP" sz="1800" dirty="0"/>
                        <a:t>[t-point]</a:t>
                      </a:r>
                      <a:endParaRPr kumimoji="1" lang="ja-JP" altLang="en-US" sz="1800" dirty="0"/>
                    </a:p>
                  </a:txBody>
                  <a:tcPr marL="91459" marR="91459" marT="45731" marB="45731"/>
                </a:tc>
                <a:extLst>
                  <a:ext uri="{0D108BD9-81ED-4DB2-BD59-A6C34878D82A}">
                    <a16:rowId xmlns:a16="http://schemas.microsoft.com/office/drawing/2014/main" val="10003"/>
                  </a:ext>
                </a:extLst>
              </a:tr>
              <a:tr h="365847">
                <a:tc>
                  <a:txBody>
                    <a:bodyPr/>
                    <a:lstStyle/>
                    <a:p>
                      <a:r>
                        <a:rPr kumimoji="1" lang="en-US" altLang="ja-JP" sz="1800" dirty="0"/>
                        <a:t>[t-deposit]</a:t>
                      </a:r>
                      <a:endParaRPr kumimoji="1" lang="ja-JP" altLang="en-US" sz="1800" dirty="0"/>
                    </a:p>
                  </a:txBody>
                  <a:tcPr marL="91459" marR="91459" marT="45731" marB="45731"/>
                </a:tc>
                <a:extLst>
                  <a:ext uri="{0D108BD9-81ED-4DB2-BD59-A6C34878D82A}">
                    <a16:rowId xmlns:a16="http://schemas.microsoft.com/office/drawing/2014/main" val="10004"/>
                  </a:ext>
                </a:extLst>
              </a:tr>
              <a:tr h="365847">
                <a:tc>
                  <a:txBody>
                    <a:bodyPr/>
                    <a:lstStyle/>
                    <a:p>
                      <a:r>
                        <a:rPr kumimoji="1" lang="en-US" altLang="ja-JP" sz="1800" dirty="0"/>
                        <a:t>[t-deposit2]</a:t>
                      </a:r>
                      <a:endParaRPr kumimoji="1" lang="ja-JP" altLang="en-US" sz="1800" dirty="0"/>
                    </a:p>
                  </a:txBody>
                  <a:tcPr marL="91459" marR="91459" marT="45731" marB="45731"/>
                </a:tc>
                <a:extLst>
                  <a:ext uri="{0D108BD9-81ED-4DB2-BD59-A6C34878D82A}">
                    <a16:rowId xmlns:a16="http://schemas.microsoft.com/office/drawing/2014/main" val="10005"/>
                  </a:ext>
                </a:extLst>
              </a:tr>
              <a:tr h="365847">
                <a:tc>
                  <a:txBody>
                    <a:bodyPr/>
                    <a:lstStyle/>
                    <a:p>
                      <a:r>
                        <a:rPr kumimoji="1" lang="en-US" altLang="ja-JP" sz="1800" dirty="0"/>
                        <a:t>[t-yield]</a:t>
                      </a:r>
                      <a:endParaRPr kumimoji="1" lang="ja-JP" altLang="en-US" sz="1800" dirty="0"/>
                    </a:p>
                  </a:txBody>
                  <a:tcPr marL="91459" marR="91459" marT="45731" marB="45731"/>
                </a:tc>
                <a:extLst>
                  <a:ext uri="{0D108BD9-81ED-4DB2-BD59-A6C34878D82A}">
                    <a16:rowId xmlns:a16="http://schemas.microsoft.com/office/drawing/2014/main" val="10006"/>
                  </a:ext>
                </a:extLst>
              </a:tr>
              <a:tr h="365847">
                <a:tc>
                  <a:txBody>
                    <a:bodyPr/>
                    <a:lstStyle/>
                    <a:p>
                      <a:r>
                        <a:rPr kumimoji="1" lang="en-US" altLang="ja-JP" sz="1800" dirty="0"/>
                        <a:t>[t-product]</a:t>
                      </a:r>
                      <a:endParaRPr kumimoji="1" lang="ja-JP" altLang="en-US" sz="1800" dirty="0"/>
                    </a:p>
                  </a:txBody>
                  <a:tcPr marL="91459" marR="91459" marT="45731" marB="45731"/>
                </a:tc>
                <a:extLst>
                  <a:ext uri="{0D108BD9-81ED-4DB2-BD59-A6C34878D82A}">
                    <a16:rowId xmlns:a16="http://schemas.microsoft.com/office/drawing/2014/main" val="10007"/>
                  </a:ext>
                </a:extLst>
              </a:tr>
              <a:tr h="365847">
                <a:tc>
                  <a:txBody>
                    <a:bodyPr/>
                    <a:lstStyle/>
                    <a:p>
                      <a:r>
                        <a:rPr kumimoji="1" lang="en-US" altLang="ja-JP" sz="1800" dirty="0"/>
                        <a:t>[t-</a:t>
                      </a:r>
                      <a:r>
                        <a:rPr kumimoji="1" lang="en-US" altLang="ja-JP" sz="1800" dirty="0" err="1"/>
                        <a:t>dpa</a:t>
                      </a:r>
                      <a:r>
                        <a:rPr kumimoji="1" lang="en-US" altLang="ja-JP" sz="1800" dirty="0"/>
                        <a:t>]</a:t>
                      </a:r>
                      <a:endParaRPr kumimoji="1" lang="ja-JP" altLang="en-US" sz="1800" dirty="0"/>
                    </a:p>
                  </a:txBody>
                  <a:tcPr marL="91459" marR="91459" marT="45731" marB="45731"/>
                </a:tc>
                <a:extLst>
                  <a:ext uri="{0D108BD9-81ED-4DB2-BD59-A6C34878D82A}">
                    <a16:rowId xmlns:a16="http://schemas.microsoft.com/office/drawing/2014/main" val="10008"/>
                  </a:ext>
                </a:extLst>
              </a:tr>
              <a:tr h="365847">
                <a:tc>
                  <a:txBody>
                    <a:bodyPr/>
                    <a:lstStyle/>
                    <a:p>
                      <a:r>
                        <a:rPr kumimoji="1" lang="en-US" altLang="ja-JP" sz="1800" dirty="0"/>
                        <a:t>[t-let]</a:t>
                      </a:r>
                      <a:endParaRPr kumimoji="1" lang="ja-JP" altLang="en-US" sz="1800" dirty="0"/>
                    </a:p>
                  </a:txBody>
                  <a:tcPr marL="91459" marR="91459" marT="45731" marB="45731"/>
                </a:tc>
                <a:extLst>
                  <a:ext uri="{0D108BD9-81ED-4DB2-BD59-A6C34878D82A}">
                    <a16:rowId xmlns:a16="http://schemas.microsoft.com/office/drawing/2014/main" val="10009"/>
                  </a:ext>
                </a:extLst>
              </a:tr>
              <a:tr h="3658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t>[t-</a:t>
                      </a:r>
                      <a:r>
                        <a:rPr kumimoji="1" lang="en-US" altLang="ja-JP" sz="1800" dirty="0" err="1"/>
                        <a:t>sed</a:t>
                      </a:r>
                      <a:r>
                        <a:rPr kumimoji="1" lang="en-US" altLang="ja-JP" sz="1800" dirty="0"/>
                        <a:t>]</a:t>
                      </a:r>
                      <a:endParaRPr kumimoji="1" lang="ja-JP" altLang="en-US" sz="1800" dirty="0"/>
                    </a:p>
                  </a:txBody>
                  <a:tcPr marL="91459" marR="91459" marT="45731" marB="45731"/>
                </a:tc>
                <a:extLst>
                  <a:ext uri="{0D108BD9-81ED-4DB2-BD59-A6C34878D82A}">
                    <a16:rowId xmlns:a16="http://schemas.microsoft.com/office/drawing/2014/main" val="10010"/>
                  </a:ext>
                </a:extLst>
              </a:tr>
            </a:tbl>
          </a:graphicData>
        </a:graphic>
      </p:graphicFrame>
      <p:graphicFrame>
        <p:nvGraphicFramePr>
          <p:cNvPr id="12" name="表 11"/>
          <p:cNvGraphicFramePr>
            <a:graphicFrameLocks noGrp="1"/>
          </p:cNvGraphicFramePr>
          <p:nvPr/>
        </p:nvGraphicFramePr>
        <p:xfrm>
          <a:off x="4902200" y="1052513"/>
          <a:ext cx="2622550" cy="3657600"/>
        </p:xfrm>
        <a:graphic>
          <a:graphicData uri="http://schemas.openxmlformats.org/drawingml/2006/table">
            <a:tbl>
              <a:tblPr firstRow="1" bandRow="1">
                <a:tableStyleId>{5C22544A-7EE6-4342-B048-85BDC9FD1C3A}</a:tableStyleId>
              </a:tblPr>
              <a:tblGrid>
                <a:gridCol w="2622550">
                  <a:extLst>
                    <a:ext uri="{9D8B030D-6E8A-4147-A177-3AD203B41FA5}">
                      <a16:colId xmlns:a16="http://schemas.microsoft.com/office/drawing/2014/main" val="20000"/>
                    </a:ext>
                  </a:extLst>
                </a:gridCol>
              </a:tblGrid>
              <a:tr h="365760">
                <a:tc>
                  <a:txBody>
                    <a:bodyPr/>
                    <a:lstStyle/>
                    <a:p>
                      <a:r>
                        <a:rPr kumimoji="1" lang="ja-JP" altLang="en-US" sz="1800" dirty="0"/>
                        <a:t>セクション名</a:t>
                      </a:r>
                    </a:p>
                  </a:txBody>
                  <a:tcPr marL="91404" marR="91404" marT="45682" marB="45682"/>
                </a:tc>
                <a:extLst>
                  <a:ext uri="{0D108BD9-81ED-4DB2-BD59-A6C34878D82A}">
                    <a16:rowId xmlns:a16="http://schemas.microsoft.com/office/drawing/2014/main" val="10000"/>
                  </a:ext>
                </a:extLst>
              </a:tr>
              <a:tr h="365760">
                <a:tc>
                  <a:txBody>
                    <a:bodyPr/>
                    <a:lstStyle/>
                    <a:p>
                      <a:r>
                        <a:rPr kumimoji="1" lang="en-US" altLang="ja-JP" sz="1800" dirty="0"/>
                        <a:t>[t-time]</a:t>
                      </a:r>
                      <a:endParaRPr kumimoji="1" lang="ja-JP" altLang="en-US" sz="1800" dirty="0"/>
                    </a:p>
                  </a:txBody>
                  <a:tcPr marL="91404" marR="91404" marT="45682" marB="45682"/>
                </a:tc>
                <a:extLst>
                  <a:ext uri="{0D108BD9-81ED-4DB2-BD59-A6C34878D82A}">
                    <a16:rowId xmlns:a16="http://schemas.microsoft.com/office/drawing/2014/main" val="10001"/>
                  </a:ext>
                </a:extLst>
              </a:tr>
              <a:tr h="365760">
                <a:tc>
                  <a:txBody>
                    <a:bodyPr/>
                    <a:lstStyle/>
                    <a:p>
                      <a:r>
                        <a:rPr kumimoji="1" lang="en-US" altLang="ja-JP" sz="1800" dirty="0"/>
                        <a:t>[t-interact]</a:t>
                      </a:r>
                      <a:endParaRPr kumimoji="1" lang="ja-JP" altLang="en-US" sz="1800" dirty="0"/>
                    </a:p>
                  </a:txBody>
                  <a:tcPr marL="91404" marR="91404" marT="45682" marB="45682"/>
                </a:tc>
                <a:extLst>
                  <a:ext uri="{0D108BD9-81ED-4DB2-BD59-A6C34878D82A}">
                    <a16:rowId xmlns:a16="http://schemas.microsoft.com/office/drawing/2014/main" val="10002"/>
                  </a:ext>
                </a:extLst>
              </a:tr>
              <a:tr h="365760">
                <a:tc>
                  <a:txBody>
                    <a:bodyPr/>
                    <a:lstStyle/>
                    <a:p>
                      <a:r>
                        <a:rPr kumimoji="1" lang="en-US" altLang="ja-JP" sz="1800" dirty="0"/>
                        <a:t>[t-</a:t>
                      </a:r>
                      <a:r>
                        <a:rPr kumimoji="1" lang="en-US" altLang="ja-JP" sz="1800" dirty="0" err="1"/>
                        <a:t>dchain</a:t>
                      </a:r>
                      <a:r>
                        <a:rPr kumimoji="1" lang="en-US" altLang="ja-JP" sz="1800" dirty="0"/>
                        <a:t>]</a:t>
                      </a:r>
                      <a:endParaRPr kumimoji="1" lang="ja-JP" altLang="en-US" sz="1800" dirty="0"/>
                    </a:p>
                  </a:txBody>
                  <a:tcPr marL="91404" marR="91404" marT="45682" marB="45682"/>
                </a:tc>
                <a:extLst>
                  <a:ext uri="{0D108BD9-81ED-4DB2-BD59-A6C34878D82A}">
                    <a16:rowId xmlns:a16="http://schemas.microsoft.com/office/drawing/2014/main" val="10003"/>
                  </a:ext>
                </a:extLst>
              </a:tr>
              <a:tr h="365760">
                <a:tc>
                  <a:txBody>
                    <a:bodyPr/>
                    <a:lstStyle/>
                    <a:p>
                      <a:r>
                        <a:rPr kumimoji="1" lang="en-US" altLang="ja-JP" sz="1800" dirty="0"/>
                        <a:t>[t-</a:t>
                      </a:r>
                      <a:r>
                        <a:rPr kumimoji="1" lang="en-US" altLang="ja-JP" sz="1800" dirty="0" err="1"/>
                        <a:t>wwg</a:t>
                      </a:r>
                      <a:r>
                        <a:rPr kumimoji="1" lang="en-US" altLang="ja-JP" sz="1800" dirty="0"/>
                        <a:t>]</a:t>
                      </a:r>
                      <a:endParaRPr kumimoji="1" lang="ja-JP" altLang="en-US" sz="1800" dirty="0"/>
                    </a:p>
                  </a:txBody>
                  <a:tcPr marL="91404" marR="91404" marT="45682" marB="45682"/>
                </a:tc>
                <a:extLst>
                  <a:ext uri="{0D108BD9-81ED-4DB2-BD59-A6C34878D82A}">
                    <a16:rowId xmlns:a16="http://schemas.microsoft.com/office/drawing/2014/main" val="10004"/>
                  </a:ext>
                </a:extLst>
              </a:tr>
              <a:tr h="365760">
                <a:tc>
                  <a:txBody>
                    <a:bodyPr/>
                    <a:lstStyle/>
                    <a:p>
                      <a:r>
                        <a:rPr kumimoji="1" lang="en-US" altLang="ja-JP" sz="1800" dirty="0"/>
                        <a:t>[t-</a:t>
                      </a:r>
                      <a:r>
                        <a:rPr kumimoji="1" lang="en-US" altLang="ja-JP" sz="1800" dirty="0" err="1"/>
                        <a:t>wwbg</a:t>
                      </a:r>
                      <a:r>
                        <a:rPr kumimoji="1" lang="en-US" altLang="ja-JP" sz="1800" dirty="0"/>
                        <a:t>]</a:t>
                      </a:r>
                      <a:endParaRPr kumimoji="1" lang="ja-JP" altLang="en-US" sz="1800" dirty="0"/>
                    </a:p>
                  </a:txBody>
                  <a:tcPr marL="91404" marR="91404" marT="45682" marB="45682"/>
                </a:tc>
                <a:extLst>
                  <a:ext uri="{0D108BD9-81ED-4DB2-BD59-A6C34878D82A}">
                    <a16:rowId xmlns:a16="http://schemas.microsoft.com/office/drawing/2014/main" val="10005"/>
                  </a:ext>
                </a:extLst>
              </a:tr>
              <a:tr h="365760">
                <a:tc>
                  <a:txBody>
                    <a:bodyPr/>
                    <a:lstStyle/>
                    <a:p>
                      <a:r>
                        <a:rPr kumimoji="1" lang="en-US" altLang="ja-JP" sz="1800" dirty="0"/>
                        <a:t>[t-</a:t>
                      </a:r>
                      <a:r>
                        <a:rPr kumimoji="1" lang="en-US" altLang="ja-JP" sz="1800" dirty="0" err="1"/>
                        <a:t>userdefined</a:t>
                      </a:r>
                      <a:r>
                        <a:rPr kumimoji="1" lang="en-US" altLang="ja-JP" sz="1800" dirty="0"/>
                        <a:t>]</a:t>
                      </a:r>
                      <a:endParaRPr kumimoji="1" lang="ja-JP" altLang="en-US" sz="1800" dirty="0"/>
                    </a:p>
                  </a:txBody>
                  <a:tcPr marL="91404" marR="91404" marT="45682" marB="45682"/>
                </a:tc>
                <a:extLst>
                  <a:ext uri="{0D108BD9-81ED-4DB2-BD59-A6C34878D82A}">
                    <a16:rowId xmlns:a16="http://schemas.microsoft.com/office/drawing/2014/main" val="10006"/>
                  </a:ext>
                </a:extLst>
              </a:tr>
              <a:tr h="365760">
                <a:tc>
                  <a:txBody>
                    <a:bodyPr/>
                    <a:lstStyle/>
                    <a:p>
                      <a:r>
                        <a:rPr kumimoji="1" lang="en-US" altLang="ja-JP" sz="1800" dirty="0"/>
                        <a:t>[t-</a:t>
                      </a:r>
                      <a:r>
                        <a:rPr kumimoji="1" lang="en-US" altLang="ja-JP" sz="1800" dirty="0" err="1"/>
                        <a:t>gshow</a:t>
                      </a:r>
                      <a:r>
                        <a:rPr kumimoji="1" lang="en-US" altLang="ja-JP" sz="1800" dirty="0"/>
                        <a:t>]</a:t>
                      </a:r>
                      <a:endParaRPr kumimoji="1" lang="ja-JP" altLang="en-US" sz="1800" dirty="0"/>
                    </a:p>
                  </a:txBody>
                  <a:tcPr marL="91404" marR="91404" marT="45682" marB="45682"/>
                </a:tc>
                <a:extLst>
                  <a:ext uri="{0D108BD9-81ED-4DB2-BD59-A6C34878D82A}">
                    <a16:rowId xmlns:a16="http://schemas.microsoft.com/office/drawing/2014/main" val="10007"/>
                  </a:ext>
                </a:extLst>
              </a:tr>
              <a:tr h="365760">
                <a:tc>
                  <a:txBody>
                    <a:bodyPr/>
                    <a:lstStyle/>
                    <a:p>
                      <a:r>
                        <a:rPr kumimoji="1" lang="en-US" altLang="ja-JP" sz="1800" dirty="0"/>
                        <a:t>[t-</a:t>
                      </a:r>
                      <a:r>
                        <a:rPr kumimoji="1" lang="en-US" altLang="ja-JP" sz="1800" dirty="0" err="1"/>
                        <a:t>rshow</a:t>
                      </a:r>
                      <a:r>
                        <a:rPr kumimoji="1" lang="en-US" altLang="ja-JP" sz="1800" dirty="0"/>
                        <a:t>]</a:t>
                      </a:r>
                      <a:endParaRPr kumimoji="1" lang="ja-JP" altLang="en-US" sz="1800" dirty="0"/>
                    </a:p>
                  </a:txBody>
                  <a:tcPr marL="91404" marR="91404" marT="45682" marB="45682"/>
                </a:tc>
                <a:extLst>
                  <a:ext uri="{0D108BD9-81ED-4DB2-BD59-A6C34878D82A}">
                    <a16:rowId xmlns:a16="http://schemas.microsoft.com/office/drawing/2014/main" val="10008"/>
                  </a:ext>
                </a:extLst>
              </a:tr>
              <a:tr h="365760">
                <a:tc>
                  <a:txBody>
                    <a:bodyPr/>
                    <a:lstStyle/>
                    <a:p>
                      <a:r>
                        <a:rPr kumimoji="1" lang="en-US" altLang="ja-JP" sz="1800" dirty="0"/>
                        <a:t>[t-3dshow]</a:t>
                      </a:r>
                      <a:endParaRPr kumimoji="1" lang="ja-JP" altLang="en-US" sz="1800" dirty="0"/>
                    </a:p>
                  </a:txBody>
                  <a:tcPr marL="91404" marR="91404" marT="45682" marB="45682"/>
                </a:tc>
                <a:extLst>
                  <a:ext uri="{0D108BD9-81ED-4DB2-BD59-A6C34878D82A}">
                    <a16:rowId xmlns:a16="http://schemas.microsoft.com/office/drawing/2014/main" val="10009"/>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219075" y="0"/>
            <a:ext cx="8686800" cy="1143000"/>
          </a:xfrm>
        </p:spPr>
        <p:txBody>
          <a:bodyPr/>
          <a:lstStyle/>
          <a:p>
            <a:pPr eaLnBrk="1" hangingPunct="1"/>
            <a:r>
              <a:rPr lang="ja-JP" altLang="en-US" sz="4800">
                <a:solidFill>
                  <a:schemeClr val="tx1"/>
                </a:solidFill>
              </a:rPr>
              <a:t>実習内容</a:t>
            </a:r>
          </a:p>
        </p:txBody>
      </p:sp>
      <p:sp>
        <p:nvSpPr>
          <p:cNvPr id="27651" name="Rectangle 3"/>
          <p:cNvSpPr>
            <a:spLocks noGrp="1" noChangeArrowheads="1"/>
          </p:cNvSpPr>
          <p:nvPr>
            <p:ph type="body" idx="4294967295"/>
          </p:nvPr>
        </p:nvSpPr>
        <p:spPr>
          <a:xfrm>
            <a:off x="923925" y="908050"/>
            <a:ext cx="7589838" cy="5329238"/>
          </a:xfrm>
        </p:spPr>
        <p:txBody>
          <a:bodyPr/>
          <a:lstStyle/>
          <a:p>
            <a:pPr eaLnBrk="1" hangingPunct="1"/>
            <a:r>
              <a:rPr lang="en-US" altLang="ja-JP" sz="2800" dirty="0">
                <a:latin typeface="Century Gothic" panose="020B0502020202020204" pitchFamily="34" charset="0"/>
              </a:rPr>
              <a:t>PHITS</a:t>
            </a:r>
            <a:r>
              <a:rPr lang="ja-JP" altLang="en-US" sz="2800" dirty="0">
                <a:latin typeface="Century Gothic" panose="020B0502020202020204" pitchFamily="34" charset="0"/>
              </a:rPr>
              <a:t>の入力ファイルについて</a:t>
            </a:r>
            <a:endParaRPr lang="en-US" altLang="ja-JP" sz="2800" dirty="0">
              <a:latin typeface="Century Gothic" panose="020B0502020202020204" pitchFamily="34" charset="0"/>
            </a:endParaRPr>
          </a:p>
          <a:p>
            <a:pPr eaLnBrk="1" hangingPunct="1"/>
            <a:r>
              <a:rPr lang="ja-JP" altLang="en-US" sz="2800" dirty="0">
                <a:solidFill>
                  <a:srgbClr val="FF0000"/>
                </a:solidFill>
                <a:latin typeface="Century Gothic" panose="020B0502020202020204" pitchFamily="34" charset="0"/>
              </a:rPr>
              <a:t>３次元体系</a:t>
            </a:r>
            <a:endParaRPr lang="en-US" altLang="ja-JP" sz="2800" dirty="0">
              <a:solidFill>
                <a:srgbClr val="FF0000"/>
              </a:solidFill>
              <a:latin typeface="Century Gothic" panose="020B0502020202020204" pitchFamily="34" charset="0"/>
            </a:endParaRPr>
          </a:p>
          <a:p>
            <a:pPr lvl="1" eaLnBrk="1" hangingPunct="1"/>
            <a:r>
              <a:rPr lang="ja-JP" altLang="en-US" sz="2400" dirty="0">
                <a:solidFill>
                  <a:srgbClr val="FF0000"/>
                </a:solidFill>
                <a:latin typeface="Century Gothic" panose="020B0502020202020204" pitchFamily="34" charset="0"/>
              </a:rPr>
              <a:t>基本的な定義の方法</a:t>
            </a:r>
            <a:endParaRPr lang="en-US" altLang="ja-JP" sz="2400" dirty="0">
              <a:solidFill>
                <a:srgbClr val="FF0000"/>
              </a:solidFill>
              <a:latin typeface="Century Gothic" panose="020B0502020202020204" pitchFamily="34" charset="0"/>
            </a:endParaRPr>
          </a:p>
          <a:p>
            <a:pPr lvl="1" eaLnBrk="1" hangingPunct="1"/>
            <a:r>
              <a:rPr lang="ja-JP" altLang="en-US" sz="2400" dirty="0">
                <a:solidFill>
                  <a:srgbClr val="000000"/>
                </a:solidFill>
                <a:latin typeface="Century Gothic" panose="020B0502020202020204" pitchFamily="34" charset="0"/>
              </a:rPr>
              <a:t>領域を定義する方法</a:t>
            </a:r>
            <a:endParaRPr lang="en-US" altLang="ja-JP" sz="2400" dirty="0">
              <a:solidFill>
                <a:srgbClr val="000000"/>
              </a:solidFill>
              <a:latin typeface="Century Gothic" panose="020B0502020202020204" pitchFamily="34" charset="0"/>
            </a:endParaRPr>
          </a:p>
          <a:p>
            <a:pPr lvl="1" eaLnBrk="1" hangingPunct="1"/>
            <a:r>
              <a:rPr lang="ja-JP" altLang="en-US" sz="2400" dirty="0">
                <a:latin typeface="Century Gothic" panose="020B0502020202020204" pitchFamily="34" charset="0"/>
              </a:rPr>
              <a:t>直方体、円柱の定義方法</a:t>
            </a:r>
            <a:endParaRPr lang="en-US" altLang="ja-JP" sz="2400" dirty="0">
              <a:latin typeface="Century Gothic" panose="020B0502020202020204" pitchFamily="34" charset="0"/>
            </a:endParaRPr>
          </a:p>
          <a:p>
            <a:pPr lvl="1" eaLnBrk="1" hangingPunct="1"/>
            <a:r>
              <a:rPr lang="ja-JP" altLang="en-US" sz="2400" dirty="0">
                <a:solidFill>
                  <a:srgbClr val="000000"/>
                </a:solidFill>
                <a:latin typeface="Century Gothic" panose="020B0502020202020204" pitchFamily="34" charset="0"/>
              </a:rPr>
              <a:t>物質の追加方法</a:t>
            </a:r>
            <a:endParaRPr lang="en-US" altLang="ja-JP" sz="2400" dirty="0">
              <a:solidFill>
                <a:srgbClr val="000000"/>
              </a:solidFill>
              <a:latin typeface="Century Gothic" panose="020B0502020202020204" pitchFamily="34" charset="0"/>
            </a:endParaRPr>
          </a:p>
          <a:p>
            <a:pPr lvl="1" eaLnBrk="1" hangingPunct="1"/>
            <a:r>
              <a:rPr lang="ja-JP" altLang="en-US" sz="2400" dirty="0">
                <a:solidFill>
                  <a:srgbClr val="000000"/>
                </a:solidFill>
                <a:latin typeface="Century Gothic" panose="020B0502020202020204" pitchFamily="34" charset="0"/>
              </a:rPr>
              <a:t>ジオメトリ描画・作成ソフト</a:t>
            </a:r>
            <a:endParaRPr lang="en-US" altLang="ja-JP" sz="2400" dirty="0">
              <a:solidFill>
                <a:srgbClr val="000000"/>
              </a:solidFill>
              <a:latin typeface="Century Gothic" panose="020B0502020202020204" pitchFamily="34" charset="0"/>
            </a:endParaRPr>
          </a:p>
          <a:p>
            <a:pPr eaLnBrk="1" hangingPunct="1"/>
            <a:r>
              <a:rPr lang="ja-JP" altLang="en-US" sz="2800" dirty="0">
                <a:latin typeface="Century Gothic" panose="020B0502020202020204" pitchFamily="34" charset="0"/>
              </a:rPr>
              <a:t>線源</a:t>
            </a:r>
            <a:endParaRPr lang="en-US" altLang="ja-JP" sz="2800" dirty="0">
              <a:latin typeface="Century Gothic" panose="020B0502020202020204" pitchFamily="34" charset="0"/>
            </a:endParaRPr>
          </a:p>
          <a:p>
            <a:pPr eaLnBrk="1" hangingPunct="1"/>
            <a:r>
              <a:rPr lang="ja-JP" altLang="en-US" sz="2800" dirty="0">
                <a:latin typeface="Century Gothic" panose="020B0502020202020204" pitchFamily="34" charset="0"/>
              </a:rPr>
              <a:t>まとめと宿題</a:t>
            </a:r>
            <a:endParaRPr lang="en-US" altLang="ja-JP" sz="2800" dirty="0">
              <a:latin typeface="Century Gothic" panose="020B0502020202020204" pitchFamily="34" charset="0"/>
            </a:endParaRPr>
          </a:p>
        </p:txBody>
      </p:sp>
      <p:sp>
        <p:nvSpPr>
          <p:cNvPr id="27654" name="Text Box 6"/>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400">
                <a:latin typeface="Tahoma" panose="020B0604030504040204" pitchFamily="34" charset="0"/>
              </a:rPr>
              <a:t>Contents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0"/>
          <p:cNvSpPr>
            <a:spLocks noChangeArrowheads="1"/>
          </p:cNvSpPr>
          <p:nvPr/>
        </p:nvSpPr>
        <p:spPr bwMode="auto">
          <a:xfrm>
            <a:off x="7454900" y="2570163"/>
            <a:ext cx="1477963" cy="449262"/>
          </a:xfrm>
          <a:prstGeom prst="parallelogram">
            <a:avLst>
              <a:gd name="adj" fmla="val 104998"/>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28675" name="Rectangle 2"/>
          <p:cNvSpPr>
            <a:spLocks noGrp="1" noChangeArrowheads="1"/>
          </p:cNvSpPr>
          <p:nvPr>
            <p:ph type="title" idx="4294967295"/>
          </p:nvPr>
        </p:nvSpPr>
        <p:spPr>
          <a:xfrm>
            <a:off x="228600" y="-161925"/>
            <a:ext cx="8686800" cy="1143000"/>
          </a:xfrm>
        </p:spPr>
        <p:txBody>
          <a:bodyPr/>
          <a:lstStyle/>
          <a:p>
            <a:pPr eaLnBrk="1" hangingPunct="1"/>
            <a:r>
              <a:rPr lang="ja-JP" altLang="en-US" sz="4800">
                <a:latin typeface="Century Gothic" panose="020B0502020202020204" pitchFamily="34" charset="0"/>
              </a:rPr>
              <a:t>基本的な定義の方法</a:t>
            </a:r>
          </a:p>
        </p:txBody>
      </p:sp>
      <p:sp>
        <p:nvSpPr>
          <p:cNvPr id="28678"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latin typeface="Tahoma" panose="020B0604030504040204" pitchFamily="34" charset="0"/>
              </a:rPr>
              <a:t>Geometry (General definition)</a:t>
            </a:r>
          </a:p>
        </p:txBody>
      </p:sp>
      <p:sp>
        <p:nvSpPr>
          <p:cNvPr id="12" name="テキスト ボックス 20"/>
          <p:cNvSpPr txBox="1">
            <a:spLocks noChangeArrowheads="1"/>
          </p:cNvSpPr>
          <p:nvPr/>
        </p:nvSpPr>
        <p:spPr bwMode="auto">
          <a:xfrm>
            <a:off x="717550" y="768350"/>
            <a:ext cx="7685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FF0000"/>
                </a:solidFill>
                <a:latin typeface="+mn-ea"/>
                <a:ea typeface="+mn-ea"/>
              </a:rPr>
              <a:t>PHITS</a:t>
            </a:r>
            <a:r>
              <a:rPr lang="ja-JP" altLang="en-US" sz="2400" dirty="0">
                <a:solidFill>
                  <a:srgbClr val="FF0000"/>
                </a:solidFill>
                <a:latin typeface="+mn-ea"/>
                <a:ea typeface="+mn-ea"/>
              </a:rPr>
              <a:t>で</a:t>
            </a:r>
            <a:r>
              <a:rPr lang="en-US" altLang="ja-JP" sz="2400" dirty="0">
                <a:solidFill>
                  <a:srgbClr val="FF0000"/>
                </a:solidFill>
                <a:latin typeface="+mn-ea"/>
                <a:ea typeface="+mn-ea"/>
              </a:rPr>
              <a:t>3</a:t>
            </a:r>
            <a:r>
              <a:rPr lang="ja-JP" altLang="en-US" sz="2400" dirty="0">
                <a:solidFill>
                  <a:srgbClr val="FF0000"/>
                </a:solidFill>
                <a:latin typeface="+mn-ea"/>
                <a:ea typeface="+mn-ea"/>
              </a:rPr>
              <a:t>次元体系を定義する際は次の手順で行います。</a:t>
            </a:r>
          </a:p>
        </p:txBody>
      </p:sp>
      <p:sp>
        <p:nvSpPr>
          <p:cNvPr id="28681" name="Text Box 13"/>
          <p:cNvSpPr txBox="1">
            <a:spLocks noChangeArrowheads="1"/>
          </p:cNvSpPr>
          <p:nvPr/>
        </p:nvSpPr>
        <p:spPr bwMode="auto">
          <a:xfrm>
            <a:off x="427038" y="1341438"/>
            <a:ext cx="3540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a:solidFill>
                  <a:schemeClr val="tx2"/>
                </a:solidFill>
                <a:latin typeface="Tahoma" panose="020B0604030504040204" pitchFamily="34" charset="0"/>
              </a:rPr>
              <a:t>1) [Material]</a:t>
            </a:r>
            <a:r>
              <a:rPr lang="ja-JP" altLang="en-US" sz="2000">
                <a:solidFill>
                  <a:schemeClr val="tx2"/>
                </a:solidFill>
                <a:latin typeface="Tahoma" panose="020B0604030504040204" pitchFamily="34" charset="0"/>
              </a:rPr>
              <a:t>で物質を定義する</a:t>
            </a:r>
            <a:endParaRPr lang="en-US" altLang="ja-JP" sz="2000">
              <a:solidFill>
                <a:schemeClr val="tx2"/>
              </a:solidFill>
              <a:latin typeface="Tahoma" panose="020B0604030504040204" pitchFamily="34" charset="0"/>
            </a:endParaRPr>
          </a:p>
        </p:txBody>
      </p:sp>
      <p:sp>
        <p:nvSpPr>
          <p:cNvPr id="28682" name="Text Box 13"/>
          <p:cNvSpPr txBox="1">
            <a:spLocks noChangeArrowheads="1"/>
          </p:cNvSpPr>
          <p:nvPr/>
        </p:nvSpPr>
        <p:spPr bwMode="auto">
          <a:xfrm>
            <a:off x="4670425" y="1322388"/>
            <a:ext cx="4384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a:solidFill>
                  <a:schemeClr val="tx2"/>
                </a:solidFill>
                <a:latin typeface="Tahoma" panose="020B0604030504040204" pitchFamily="34" charset="0"/>
              </a:rPr>
              <a:t>2) [Surface]</a:t>
            </a:r>
            <a:r>
              <a:rPr lang="ja-JP" altLang="en-US" sz="2000">
                <a:solidFill>
                  <a:schemeClr val="tx2"/>
                </a:solidFill>
                <a:latin typeface="Tahoma" panose="020B0604030504040204" pitchFamily="34" charset="0"/>
              </a:rPr>
              <a:t>で容れ物の面を定義する</a:t>
            </a:r>
            <a:endParaRPr lang="en-US" altLang="ja-JP" sz="2000">
              <a:solidFill>
                <a:schemeClr val="tx2"/>
              </a:solidFill>
              <a:latin typeface="Tahoma" panose="020B0604030504040204" pitchFamily="34" charset="0"/>
            </a:endParaRPr>
          </a:p>
        </p:txBody>
      </p:sp>
      <p:sp>
        <p:nvSpPr>
          <p:cNvPr id="28683" name="Text Box 13"/>
          <p:cNvSpPr txBox="1">
            <a:spLocks noChangeArrowheads="1"/>
          </p:cNvSpPr>
          <p:nvPr/>
        </p:nvSpPr>
        <p:spPr bwMode="auto">
          <a:xfrm>
            <a:off x="1795463" y="4221163"/>
            <a:ext cx="5529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a:solidFill>
                  <a:schemeClr val="tx2"/>
                </a:solidFill>
                <a:latin typeface="Tahoma" panose="020B0604030504040204" pitchFamily="34" charset="0"/>
              </a:rPr>
              <a:t>3) [Cell]</a:t>
            </a:r>
            <a:r>
              <a:rPr lang="ja-JP" altLang="en-US" sz="2000">
                <a:solidFill>
                  <a:schemeClr val="tx2"/>
                </a:solidFill>
                <a:latin typeface="Tahoma" panose="020B0604030504040204" pitchFamily="34" charset="0"/>
              </a:rPr>
              <a:t>で物質を入れて容れ物（セル）を定義する</a:t>
            </a:r>
            <a:endParaRPr lang="en-US" altLang="ja-JP" sz="2000">
              <a:solidFill>
                <a:schemeClr val="tx2"/>
              </a:solidFill>
              <a:latin typeface="Tahoma" panose="020B0604030504040204" pitchFamily="34" charset="0"/>
            </a:endParaRPr>
          </a:p>
        </p:txBody>
      </p:sp>
      <p:sp>
        <p:nvSpPr>
          <p:cNvPr id="2" name="角丸四角形 1"/>
          <p:cNvSpPr/>
          <p:nvPr/>
        </p:nvSpPr>
        <p:spPr>
          <a:xfrm>
            <a:off x="427038" y="1960563"/>
            <a:ext cx="1512887" cy="82073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角丸四角形 16"/>
          <p:cNvSpPr/>
          <p:nvPr/>
        </p:nvSpPr>
        <p:spPr>
          <a:xfrm>
            <a:off x="2317750" y="1979613"/>
            <a:ext cx="1533525" cy="82073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686" name="テキスト ボックス 2"/>
          <p:cNvSpPr txBox="1">
            <a:spLocks noChangeArrowheads="1"/>
          </p:cNvSpPr>
          <p:nvPr/>
        </p:nvSpPr>
        <p:spPr bwMode="auto">
          <a:xfrm>
            <a:off x="623888" y="2144713"/>
            <a:ext cx="1068387" cy="4000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a:t>水</a:t>
            </a:r>
            <a:r>
              <a:rPr lang="en-US" altLang="ja-JP" sz="2000"/>
              <a:t>(H</a:t>
            </a:r>
            <a:r>
              <a:rPr lang="en-US" altLang="ja-JP" sz="2000" baseline="-25000"/>
              <a:t>2</a:t>
            </a:r>
            <a:r>
              <a:rPr lang="en-US" altLang="ja-JP" sz="2000"/>
              <a:t>O)</a:t>
            </a:r>
            <a:endParaRPr lang="ja-JP" altLang="en-US" sz="2000"/>
          </a:p>
        </p:txBody>
      </p:sp>
      <p:sp>
        <p:nvSpPr>
          <p:cNvPr id="28687" name="テキスト ボックス 18"/>
          <p:cNvSpPr txBox="1">
            <a:spLocks noChangeArrowheads="1"/>
          </p:cNvSpPr>
          <p:nvPr/>
        </p:nvSpPr>
        <p:spPr bwMode="auto">
          <a:xfrm>
            <a:off x="2428875" y="2170113"/>
            <a:ext cx="1309688" cy="4000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a:t>アルミ</a:t>
            </a:r>
            <a:r>
              <a:rPr lang="en-US" altLang="ja-JP" sz="2000"/>
              <a:t>(Al)</a:t>
            </a:r>
            <a:endParaRPr lang="ja-JP" altLang="en-US" sz="2000"/>
          </a:p>
        </p:txBody>
      </p:sp>
      <p:sp>
        <p:nvSpPr>
          <p:cNvPr id="4" name="円/楕円 3"/>
          <p:cNvSpPr/>
          <p:nvPr/>
        </p:nvSpPr>
        <p:spPr>
          <a:xfrm>
            <a:off x="4821238" y="1892300"/>
            <a:ext cx="1063625" cy="10636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689" name="テキスト ボックス 23"/>
          <p:cNvSpPr txBox="1">
            <a:spLocks noChangeArrowheads="1"/>
          </p:cNvSpPr>
          <p:nvPr/>
        </p:nvSpPr>
        <p:spPr bwMode="auto">
          <a:xfrm>
            <a:off x="5006975" y="2511425"/>
            <a:ext cx="749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a:t>球面</a:t>
            </a:r>
          </a:p>
        </p:txBody>
      </p:sp>
      <p:sp>
        <p:nvSpPr>
          <p:cNvPr id="28690" name="テキスト ボックス 24"/>
          <p:cNvSpPr txBox="1">
            <a:spLocks noChangeArrowheads="1"/>
          </p:cNvSpPr>
          <p:nvPr/>
        </p:nvSpPr>
        <p:spPr bwMode="auto">
          <a:xfrm>
            <a:off x="6119813" y="2252663"/>
            <a:ext cx="1012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a:t>直方体の面</a:t>
            </a:r>
          </a:p>
        </p:txBody>
      </p:sp>
      <p:sp>
        <p:nvSpPr>
          <p:cNvPr id="7" name="右矢印 6"/>
          <p:cNvSpPr/>
          <p:nvPr/>
        </p:nvSpPr>
        <p:spPr>
          <a:xfrm rot="2834570">
            <a:off x="2423319" y="3169444"/>
            <a:ext cx="1001713" cy="727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右矢印 28"/>
          <p:cNvSpPr/>
          <p:nvPr/>
        </p:nvSpPr>
        <p:spPr>
          <a:xfrm rot="8244645">
            <a:off x="5565775" y="3178175"/>
            <a:ext cx="1001713" cy="727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円/楕円 29"/>
          <p:cNvSpPr/>
          <p:nvPr/>
        </p:nvSpPr>
        <p:spPr>
          <a:xfrm>
            <a:off x="2486025" y="4621213"/>
            <a:ext cx="1063625" cy="1065212"/>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694" name="テキスト ボックス 32"/>
          <p:cNvSpPr txBox="1">
            <a:spLocks noChangeArrowheads="1"/>
          </p:cNvSpPr>
          <p:nvPr/>
        </p:nvSpPr>
        <p:spPr bwMode="auto">
          <a:xfrm>
            <a:off x="2387600" y="5699125"/>
            <a:ext cx="1308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a:t>球状の水</a:t>
            </a:r>
          </a:p>
        </p:txBody>
      </p:sp>
      <p:sp>
        <p:nvSpPr>
          <p:cNvPr id="28695" name="テキスト ボックス 33"/>
          <p:cNvSpPr txBox="1">
            <a:spLocks noChangeArrowheads="1"/>
          </p:cNvSpPr>
          <p:nvPr/>
        </p:nvSpPr>
        <p:spPr bwMode="auto">
          <a:xfrm>
            <a:off x="3883025" y="5651500"/>
            <a:ext cx="1309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a:t>直方体のアルミ</a:t>
            </a:r>
          </a:p>
        </p:txBody>
      </p:sp>
      <p:sp>
        <p:nvSpPr>
          <p:cNvPr id="28696" name="テキスト ボックス 34"/>
          <p:cNvSpPr txBox="1">
            <a:spLocks noChangeArrowheads="1"/>
          </p:cNvSpPr>
          <p:nvPr/>
        </p:nvSpPr>
        <p:spPr bwMode="auto">
          <a:xfrm>
            <a:off x="5597525" y="5654675"/>
            <a:ext cx="1544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a:t>円柱状の水</a:t>
            </a:r>
          </a:p>
        </p:txBody>
      </p:sp>
      <p:sp>
        <p:nvSpPr>
          <p:cNvPr id="28697" name="Text Box 13"/>
          <p:cNvSpPr txBox="1">
            <a:spLocks noChangeArrowheads="1"/>
          </p:cNvSpPr>
          <p:nvPr/>
        </p:nvSpPr>
        <p:spPr bwMode="auto">
          <a:xfrm>
            <a:off x="3730625" y="3748088"/>
            <a:ext cx="1689100" cy="40005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a:solidFill>
                  <a:schemeClr val="tx2"/>
                </a:solidFill>
                <a:latin typeface="Tahoma" panose="020B0604030504040204" pitchFamily="34" charset="0"/>
              </a:rPr>
              <a:t>組み合わせる</a:t>
            </a:r>
            <a:endParaRPr lang="en-US" altLang="ja-JP" sz="2000">
              <a:solidFill>
                <a:schemeClr val="tx2"/>
              </a:solidFill>
              <a:latin typeface="Tahoma" panose="020B0604030504040204" pitchFamily="34" charset="0"/>
            </a:endParaRPr>
          </a:p>
        </p:txBody>
      </p:sp>
      <p:sp>
        <p:nvSpPr>
          <p:cNvPr id="28698" name="AutoShape 11"/>
          <p:cNvSpPr>
            <a:spLocks noChangeArrowheads="1"/>
          </p:cNvSpPr>
          <p:nvPr/>
        </p:nvSpPr>
        <p:spPr bwMode="auto">
          <a:xfrm>
            <a:off x="6108700" y="1927225"/>
            <a:ext cx="1201738" cy="1000125"/>
          </a:xfrm>
          <a:prstGeom prst="cube">
            <a:avLst>
              <a:gd name="adj" fmla="val 2500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endParaRPr>
          </a:p>
        </p:txBody>
      </p:sp>
      <p:sp>
        <p:nvSpPr>
          <p:cNvPr id="8" name="円柱 7"/>
          <p:cNvSpPr/>
          <p:nvPr/>
        </p:nvSpPr>
        <p:spPr>
          <a:xfrm>
            <a:off x="7689850" y="1949450"/>
            <a:ext cx="952500" cy="947738"/>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700" name="テキスト ボックス 38"/>
          <p:cNvSpPr txBox="1">
            <a:spLocks noChangeArrowheads="1"/>
          </p:cNvSpPr>
          <p:nvPr/>
        </p:nvSpPr>
        <p:spPr bwMode="auto">
          <a:xfrm>
            <a:off x="7694613" y="2430463"/>
            <a:ext cx="947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a:t>円柱面</a:t>
            </a:r>
          </a:p>
        </p:txBody>
      </p:sp>
      <p:sp>
        <p:nvSpPr>
          <p:cNvPr id="28701" name="AutoShape 11"/>
          <p:cNvSpPr>
            <a:spLocks noChangeArrowheads="1"/>
          </p:cNvSpPr>
          <p:nvPr/>
        </p:nvSpPr>
        <p:spPr bwMode="auto">
          <a:xfrm>
            <a:off x="3990975" y="4621213"/>
            <a:ext cx="1201738" cy="1000125"/>
          </a:xfrm>
          <a:prstGeom prst="cube">
            <a:avLst>
              <a:gd name="adj" fmla="val 25000"/>
            </a:avLst>
          </a:prstGeom>
          <a:solidFill>
            <a:srgbClr val="FFC000"/>
          </a:solidFill>
          <a:ln w="28575">
            <a:solidFill>
              <a:srgbClr val="FF0000"/>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endParaRPr>
          </a:p>
        </p:txBody>
      </p:sp>
      <p:sp>
        <p:nvSpPr>
          <p:cNvPr id="41" name="円柱 40"/>
          <p:cNvSpPr/>
          <p:nvPr/>
        </p:nvSpPr>
        <p:spPr>
          <a:xfrm>
            <a:off x="5803900" y="4675188"/>
            <a:ext cx="952500" cy="946150"/>
          </a:xfrm>
          <a:prstGeom prst="can">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円/楕円 42"/>
          <p:cNvSpPr/>
          <p:nvPr/>
        </p:nvSpPr>
        <p:spPr>
          <a:xfrm>
            <a:off x="4821238" y="2276475"/>
            <a:ext cx="1063625" cy="265113"/>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4" name="円/楕円 43"/>
          <p:cNvSpPr/>
          <p:nvPr/>
        </p:nvSpPr>
        <p:spPr>
          <a:xfrm>
            <a:off x="2486025" y="5022850"/>
            <a:ext cx="1063625" cy="263525"/>
          </a:xfrm>
          <a:prstGeom prst="ellipse">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円/楕円 44"/>
          <p:cNvSpPr/>
          <p:nvPr/>
        </p:nvSpPr>
        <p:spPr>
          <a:xfrm>
            <a:off x="7686675" y="1944688"/>
            <a:ext cx="955675" cy="238125"/>
          </a:xfrm>
          <a:prstGeom prst="ellipse">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706" name="AutoShape 20"/>
          <p:cNvSpPr>
            <a:spLocks noChangeArrowheads="1"/>
          </p:cNvSpPr>
          <p:nvPr/>
        </p:nvSpPr>
        <p:spPr bwMode="auto">
          <a:xfrm>
            <a:off x="7454900" y="1847850"/>
            <a:ext cx="1477963" cy="447675"/>
          </a:xfrm>
          <a:prstGeom prst="parallelogram">
            <a:avLst>
              <a:gd name="adj" fmla="val 105386"/>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76200" y="1272425"/>
            <a:ext cx="8960296" cy="3596735"/>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円/楕円 3"/>
          <p:cNvSpPr/>
          <p:nvPr/>
        </p:nvSpPr>
        <p:spPr>
          <a:xfrm>
            <a:off x="611560" y="1340768"/>
            <a:ext cx="7992888" cy="34566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698" name="Oval 6"/>
          <p:cNvSpPr>
            <a:spLocks noChangeArrowheads="1"/>
          </p:cNvSpPr>
          <p:nvPr/>
        </p:nvSpPr>
        <p:spPr bwMode="auto">
          <a:xfrm>
            <a:off x="6155903" y="3584898"/>
            <a:ext cx="1368425" cy="431800"/>
          </a:xfrm>
          <a:prstGeom prst="ellipse">
            <a:avLst/>
          </a:prstGeom>
          <a:gradFill rotWithShape="1">
            <a:gsLst>
              <a:gs pos="0">
                <a:srgbClr val="83D3FF"/>
              </a:gs>
              <a:gs pos="50000">
                <a:srgbClr val="B5E2FF"/>
              </a:gs>
              <a:gs pos="100000">
                <a:srgbClr val="DBF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endParaRPr lang="ja-JP" altLang="en-US" sz="2400"/>
          </a:p>
        </p:txBody>
      </p:sp>
      <p:sp>
        <p:nvSpPr>
          <p:cNvPr id="6" name="平行四辺形 5"/>
          <p:cNvSpPr/>
          <p:nvPr/>
        </p:nvSpPr>
        <p:spPr>
          <a:xfrm>
            <a:off x="5666581" y="2371304"/>
            <a:ext cx="1209675" cy="423862"/>
          </a:xfrm>
          <a:prstGeom prst="parallelogram">
            <a:avLst>
              <a:gd name="adj" fmla="val 81281"/>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700" name="Oval 6"/>
          <p:cNvSpPr>
            <a:spLocks noChangeArrowheads="1"/>
          </p:cNvSpPr>
          <p:nvPr/>
        </p:nvSpPr>
        <p:spPr bwMode="auto">
          <a:xfrm>
            <a:off x="3598662" y="3937000"/>
            <a:ext cx="1368425" cy="431800"/>
          </a:xfrm>
          <a:prstGeom prst="ellipse">
            <a:avLst/>
          </a:prstGeom>
          <a:gradFill rotWithShape="1">
            <a:gsLst>
              <a:gs pos="0">
                <a:srgbClr val="83D3FF"/>
              </a:gs>
              <a:gs pos="50000">
                <a:srgbClr val="B5E2FF"/>
              </a:gs>
              <a:gs pos="100000">
                <a:srgbClr val="DBF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endParaRPr lang="ja-JP" altLang="en-US" sz="2400"/>
          </a:p>
        </p:txBody>
      </p:sp>
      <p:sp>
        <p:nvSpPr>
          <p:cNvPr id="29701" name="Rectangle 2"/>
          <p:cNvSpPr>
            <a:spLocks noGrp="1" noChangeArrowheads="1"/>
          </p:cNvSpPr>
          <p:nvPr>
            <p:ph type="title" idx="4294967295"/>
          </p:nvPr>
        </p:nvSpPr>
        <p:spPr>
          <a:xfrm>
            <a:off x="209550" y="-100013"/>
            <a:ext cx="8686800" cy="1143001"/>
          </a:xfrm>
        </p:spPr>
        <p:txBody>
          <a:bodyPr/>
          <a:lstStyle/>
          <a:p>
            <a:pPr eaLnBrk="1" hangingPunct="1"/>
            <a:r>
              <a:rPr lang="en-US" altLang="ja-JP" sz="4800">
                <a:latin typeface="Century Gothic" panose="020B0502020202020204" pitchFamily="34" charset="0"/>
              </a:rPr>
              <a:t>3</a:t>
            </a:r>
            <a:r>
              <a:rPr lang="ja-JP" altLang="en-US" sz="4800">
                <a:latin typeface="Century Gothic" panose="020B0502020202020204" pitchFamily="34" charset="0"/>
              </a:rPr>
              <a:t>次元体系の座標系</a:t>
            </a:r>
          </a:p>
        </p:txBody>
      </p:sp>
      <p:sp>
        <p:nvSpPr>
          <p:cNvPr id="29704"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latin typeface="Tahoma" panose="020B0604030504040204" pitchFamily="34" charset="0"/>
              </a:rPr>
              <a:t>Geometry (General definition)</a:t>
            </a:r>
          </a:p>
        </p:txBody>
      </p:sp>
      <p:sp>
        <p:nvSpPr>
          <p:cNvPr id="29706" name="テキスト ボックス 20"/>
          <p:cNvSpPr txBox="1">
            <a:spLocks noChangeArrowheads="1"/>
          </p:cNvSpPr>
          <p:nvPr/>
        </p:nvSpPr>
        <p:spPr bwMode="auto">
          <a:xfrm>
            <a:off x="811213" y="4797425"/>
            <a:ext cx="7810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dirty="0">
                <a:solidFill>
                  <a:srgbClr val="0000FF"/>
                </a:solidFill>
                <a:latin typeface="Century Gothic" panose="020B0502020202020204" pitchFamily="34" charset="0"/>
              </a:rPr>
              <a:t>バーチャルな世界の無限に広がる空間を使用できます。</a:t>
            </a:r>
            <a:endParaRPr lang="en-US" altLang="ja-JP" sz="2400" dirty="0">
              <a:solidFill>
                <a:srgbClr val="0000FF"/>
              </a:solidFill>
              <a:latin typeface="Century Gothic" panose="020B0502020202020204" pitchFamily="34" charset="0"/>
            </a:endParaRPr>
          </a:p>
        </p:txBody>
      </p:sp>
      <p:sp>
        <p:nvSpPr>
          <p:cNvPr id="12" name="テキスト ボックス 20"/>
          <p:cNvSpPr txBox="1">
            <a:spLocks noChangeArrowheads="1"/>
          </p:cNvSpPr>
          <p:nvPr/>
        </p:nvSpPr>
        <p:spPr bwMode="auto">
          <a:xfrm>
            <a:off x="458913" y="810760"/>
            <a:ext cx="82261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FF0000"/>
                </a:solidFill>
                <a:latin typeface="+mn-ea"/>
                <a:ea typeface="+mn-ea"/>
              </a:rPr>
              <a:t>PHITS</a:t>
            </a:r>
            <a:r>
              <a:rPr lang="ja-JP" altLang="en-US" sz="2400" dirty="0">
                <a:solidFill>
                  <a:srgbClr val="FF0000"/>
                </a:solidFill>
                <a:latin typeface="+mn-ea"/>
                <a:ea typeface="+mn-ea"/>
              </a:rPr>
              <a:t>では、</a:t>
            </a:r>
            <a:r>
              <a:rPr lang="en-US" altLang="ja-JP" sz="2400" dirty="0">
                <a:solidFill>
                  <a:srgbClr val="FF0000"/>
                </a:solidFill>
                <a:latin typeface="+mn-ea"/>
                <a:ea typeface="+mn-ea"/>
              </a:rPr>
              <a:t>XYZ</a:t>
            </a:r>
            <a:r>
              <a:rPr lang="ja-JP" altLang="en-US" sz="2400" dirty="0">
                <a:solidFill>
                  <a:srgbClr val="FF0000"/>
                </a:solidFill>
                <a:latin typeface="+mn-ea"/>
                <a:ea typeface="+mn-ea"/>
              </a:rPr>
              <a:t>座標系に体系（容れ物の集合）を構築します。</a:t>
            </a:r>
          </a:p>
        </p:txBody>
      </p:sp>
      <p:cxnSp>
        <p:nvCxnSpPr>
          <p:cNvPr id="14" name="直線矢印コネクタ 13"/>
          <p:cNvCxnSpPr/>
          <p:nvPr/>
        </p:nvCxnSpPr>
        <p:spPr>
          <a:xfrm>
            <a:off x="3182739" y="3305646"/>
            <a:ext cx="196532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3182739" y="1818952"/>
            <a:ext cx="0" cy="14866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a:off x="2197100" y="3305646"/>
            <a:ext cx="985639" cy="9874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711" name="テキスト ボックス 27"/>
          <p:cNvSpPr txBox="1">
            <a:spLocks noChangeArrowheads="1"/>
          </p:cNvSpPr>
          <p:nvPr/>
        </p:nvSpPr>
        <p:spPr bwMode="auto">
          <a:xfrm>
            <a:off x="2504877" y="3886671"/>
            <a:ext cx="4429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800">
                <a:solidFill>
                  <a:srgbClr val="000000"/>
                </a:solidFill>
              </a:rPr>
              <a:t>X</a:t>
            </a:r>
            <a:endParaRPr lang="ja-JP" altLang="en-US" sz="2800">
              <a:solidFill>
                <a:srgbClr val="000000"/>
              </a:solidFill>
            </a:endParaRPr>
          </a:p>
        </p:txBody>
      </p:sp>
      <p:sp>
        <p:nvSpPr>
          <p:cNvPr id="29712" name="テキスト ボックス 28"/>
          <p:cNvSpPr txBox="1">
            <a:spLocks noChangeArrowheads="1"/>
          </p:cNvSpPr>
          <p:nvPr/>
        </p:nvSpPr>
        <p:spPr bwMode="auto">
          <a:xfrm>
            <a:off x="4139952" y="2715096"/>
            <a:ext cx="444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800" dirty="0">
                <a:solidFill>
                  <a:srgbClr val="000000"/>
                </a:solidFill>
              </a:rPr>
              <a:t>Y</a:t>
            </a:r>
            <a:endParaRPr lang="ja-JP" altLang="en-US" sz="2800" dirty="0">
              <a:solidFill>
                <a:srgbClr val="000000"/>
              </a:solidFill>
            </a:endParaRPr>
          </a:p>
        </p:txBody>
      </p:sp>
      <p:sp>
        <p:nvSpPr>
          <p:cNvPr id="29713" name="テキスト ボックス 29"/>
          <p:cNvSpPr txBox="1">
            <a:spLocks noChangeArrowheads="1"/>
          </p:cNvSpPr>
          <p:nvPr/>
        </p:nvSpPr>
        <p:spPr bwMode="auto">
          <a:xfrm>
            <a:off x="2644577" y="2011734"/>
            <a:ext cx="4048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800">
                <a:solidFill>
                  <a:srgbClr val="000000"/>
                </a:solidFill>
              </a:rPr>
              <a:t>Z</a:t>
            </a:r>
            <a:endParaRPr lang="ja-JP" altLang="en-US" sz="2800">
              <a:solidFill>
                <a:srgbClr val="000000"/>
              </a:solidFill>
            </a:endParaRPr>
          </a:p>
        </p:txBody>
      </p:sp>
      <p:sp>
        <p:nvSpPr>
          <p:cNvPr id="23" name="円/楕円 22"/>
          <p:cNvSpPr/>
          <p:nvPr/>
        </p:nvSpPr>
        <p:spPr>
          <a:xfrm>
            <a:off x="3452612" y="3305175"/>
            <a:ext cx="1063625" cy="1063625"/>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円/楕円 27"/>
          <p:cNvSpPr/>
          <p:nvPr/>
        </p:nvSpPr>
        <p:spPr>
          <a:xfrm>
            <a:off x="3460773" y="3705224"/>
            <a:ext cx="1062037" cy="263525"/>
          </a:xfrm>
          <a:prstGeom prst="ellipse">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716" name="AutoShape 11"/>
          <p:cNvSpPr>
            <a:spLocks noChangeArrowheads="1"/>
          </p:cNvSpPr>
          <p:nvPr/>
        </p:nvSpPr>
        <p:spPr bwMode="auto">
          <a:xfrm>
            <a:off x="5091906" y="1772816"/>
            <a:ext cx="1200150" cy="1000125"/>
          </a:xfrm>
          <a:prstGeom prst="cube">
            <a:avLst>
              <a:gd name="adj" fmla="val 25000"/>
            </a:avLst>
          </a:prstGeom>
          <a:solidFill>
            <a:srgbClr val="FFC000"/>
          </a:solidFill>
          <a:ln w="28575">
            <a:solidFill>
              <a:srgbClr val="FF0000"/>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endParaRPr>
          </a:p>
        </p:txBody>
      </p:sp>
      <p:sp>
        <p:nvSpPr>
          <p:cNvPr id="30" name="円柱 29"/>
          <p:cNvSpPr/>
          <p:nvPr/>
        </p:nvSpPr>
        <p:spPr>
          <a:xfrm>
            <a:off x="6111453" y="3068960"/>
            <a:ext cx="952500" cy="947738"/>
          </a:xfrm>
          <a:prstGeom prst="can">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テキスト ボックス 20"/>
          <p:cNvSpPr txBox="1">
            <a:spLocks noChangeArrowheads="1"/>
          </p:cNvSpPr>
          <p:nvPr/>
        </p:nvSpPr>
        <p:spPr bwMode="auto">
          <a:xfrm>
            <a:off x="793948" y="5157192"/>
            <a:ext cx="78105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dirty="0">
                <a:solidFill>
                  <a:srgbClr val="0000FF"/>
                </a:solidFill>
                <a:latin typeface="Century Gothic" panose="020B0502020202020204" pitchFamily="34" charset="0"/>
              </a:rPr>
              <a:t>ただし、真空や空気の領域も明示的に定義する必要があり、また、計算体系の外側の領域も</a:t>
            </a:r>
            <a:r>
              <a:rPr lang="en-US" altLang="ja-JP" sz="2400" dirty="0">
                <a:solidFill>
                  <a:srgbClr val="FF0000"/>
                </a:solidFill>
                <a:latin typeface="Century Gothic" panose="020B0502020202020204" pitchFamily="34" charset="0"/>
              </a:rPr>
              <a:t>”</a:t>
            </a:r>
            <a:r>
              <a:rPr lang="ja-JP" altLang="en-US" sz="2400" dirty="0">
                <a:solidFill>
                  <a:srgbClr val="FF0000"/>
                </a:solidFill>
                <a:latin typeface="Century Gothic" panose="020B0502020202020204" pitchFamily="34" charset="0"/>
              </a:rPr>
              <a:t>外部ボイド</a:t>
            </a:r>
            <a:r>
              <a:rPr lang="en-US" altLang="ja-JP" sz="2400" dirty="0">
                <a:solidFill>
                  <a:srgbClr val="FF0000"/>
                </a:solidFill>
                <a:latin typeface="Century Gothic" panose="020B0502020202020204" pitchFamily="34" charset="0"/>
              </a:rPr>
              <a:t>”</a:t>
            </a:r>
            <a:r>
              <a:rPr lang="ja-JP" altLang="en-US" sz="2400" dirty="0">
                <a:solidFill>
                  <a:srgbClr val="0000FF"/>
                </a:solidFill>
                <a:latin typeface="Century Gothic" panose="020B0502020202020204" pitchFamily="34" charset="0"/>
              </a:rPr>
              <a:t>として定義する必要があります。</a:t>
            </a:r>
            <a:endParaRPr lang="en-US" altLang="ja-JP" sz="2400" dirty="0">
              <a:solidFill>
                <a:srgbClr val="0000FF"/>
              </a:solidFill>
              <a:latin typeface="Century Gothic" panose="020B0502020202020204" pitchFamily="34" charset="0"/>
            </a:endParaRPr>
          </a:p>
        </p:txBody>
      </p:sp>
      <p:sp>
        <p:nvSpPr>
          <p:cNvPr id="7" name="テキスト ボックス 6"/>
          <p:cNvSpPr txBox="1"/>
          <p:nvPr/>
        </p:nvSpPr>
        <p:spPr>
          <a:xfrm>
            <a:off x="7386216" y="4335760"/>
            <a:ext cx="1564852" cy="461665"/>
          </a:xfrm>
          <a:prstGeom prst="rect">
            <a:avLst/>
          </a:prstGeom>
          <a:solidFill>
            <a:schemeClr val="bg1"/>
          </a:solidFill>
        </p:spPr>
        <p:txBody>
          <a:bodyPr wrap="none" rtlCol="0">
            <a:spAutoFit/>
          </a:bodyPr>
          <a:lstStyle/>
          <a:p>
            <a:r>
              <a:rPr kumimoji="1" lang="ja-JP" altLang="en-US" dirty="0"/>
              <a:t>外部ボイド</a:t>
            </a:r>
          </a:p>
        </p:txBody>
      </p:sp>
      <p:sp>
        <p:nvSpPr>
          <p:cNvPr id="31" name="テキスト ボックス 30"/>
          <p:cNvSpPr txBox="1"/>
          <p:nvPr/>
        </p:nvSpPr>
        <p:spPr>
          <a:xfrm>
            <a:off x="1259632" y="2357441"/>
            <a:ext cx="1133644" cy="830997"/>
          </a:xfrm>
          <a:prstGeom prst="rect">
            <a:avLst/>
          </a:prstGeom>
          <a:solidFill>
            <a:schemeClr val="bg1"/>
          </a:solidFill>
        </p:spPr>
        <p:txBody>
          <a:bodyPr wrap="none" rtlCol="0">
            <a:spAutoFit/>
          </a:bodyPr>
          <a:lstStyle/>
          <a:p>
            <a:r>
              <a:rPr kumimoji="1" lang="ja-JP" altLang="en-US" dirty="0"/>
              <a:t>真空</a:t>
            </a:r>
            <a:endParaRPr kumimoji="1" lang="en-US" altLang="ja-JP" dirty="0"/>
          </a:p>
          <a:p>
            <a:r>
              <a:rPr lang="en-US" altLang="ja-JP" dirty="0"/>
              <a:t>or </a:t>
            </a:r>
            <a:r>
              <a:rPr lang="ja-JP" altLang="en-US" dirty="0"/>
              <a:t>空気</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5" grpId="0"/>
      <p:bldP spid="7" grpId="0" animBg="1"/>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ext Box 1030"/>
          <p:cNvSpPr txBox="1">
            <a:spLocks noChangeArrowheads="1"/>
          </p:cNvSpPr>
          <p:nvPr/>
        </p:nvSpPr>
        <p:spPr bwMode="auto">
          <a:xfrm>
            <a:off x="269875" y="1414463"/>
            <a:ext cx="1400175"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30726" name="Text Box 1031"/>
          <p:cNvSpPr txBox="1">
            <a:spLocks noChangeArrowheads="1"/>
          </p:cNvSpPr>
          <p:nvPr/>
        </p:nvSpPr>
        <p:spPr bwMode="auto">
          <a:xfrm>
            <a:off x="1765300" y="1414463"/>
            <a:ext cx="3598863" cy="215900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latin typeface="Tahoma" panose="020B0604030504040204" pitchFamily="34" charset="0"/>
              </a:rPr>
              <a:t>[ M a t e r i a l ]</a:t>
            </a:r>
          </a:p>
          <a:p>
            <a:pPr eaLnBrk="1" hangingPunct="1">
              <a:spcBef>
                <a:spcPct val="0"/>
              </a:spcBef>
              <a:buFontTx/>
              <a:buNone/>
            </a:pPr>
            <a:r>
              <a:rPr lang="pt-BR" altLang="ja-JP" sz="1400">
                <a:latin typeface="Tahoma" panose="020B0604030504040204" pitchFamily="34" charset="0"/>
              </a:rPr>
              <a:t>mat[1]    </a:t>
            </a:r>
            <a:r>
              <a:rPr lang="pt-BR" altLang="ja-JP" sz="1400">
                <a:solidFill>
                  <a:srgbClr val="000000"/>
                </a:solidFill>
                <a:latin typeface="Tahoma" panose="020B0604030504040204" pitchFamily="34" charset="0"/>
              </a:rPr>
              <a:t>H 2  O 1</a:t>
            </a:r>
          </a:p>
          <a:p>
            <a:pPr eaLnBrk="1" hangingPunct="1">
              <a:spcBef>
                <a:spcPct val="0"/>
              </a:spcBef>
              <a:buFontTx/>
              <a:buNone/>
            </a:pP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S u r f a c e ]</a:t>
            </a:r>
          </a:p>
          <a:p>
            <a:pPr eaLnBrk="1" hangingPunct="1">
              <a:spcBef>
                <a:spcPct val="0"/>
              </a:spcBef>
              <a:buFontTx/>
              <a:buNone/>
            </a:pPr>
            <a:r>
              <a:rPr lang="pt-BR" altLang="ja-JP" sz="1400">
                <a:solidFill>
                  <a:srgbClr val="000000"/>
                </a:solidFill>
                <a:latin typeface="Tahoma" panose="020B0604030504040204" pitchFamily="34" charset="0"/>
              </a:rPr>
              <a:t>  10  so      10.</a:t>
            </a:r>
          </a:p>
          <a:p>
            <a:pPr eaLnBrk="1" hangingPunct="1">
              <a:spcBef>
                <a:spcPct val="0"/>
              </a:spcBef>
              <a:buFontTx/>
              <a:buNone/>
            </a:pP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C e l l ]</a:t>
            </a:r>
          </a:p>
          <a:p>
            <a:pPr eaLnBrk="1" hangingPunct="1">
              <a:spcBef>
                <a:spcPct val="0"/>
              </a:spcBef>
              <a:buFontTx/>
              <a:buNone/>
            </a:pPr>
            <a:r>
              <a:rPr lang="pt-BR" altLang="ja-JP" sz="1400">
                <a:solidFill>
                  <a:srgbClr val="000000"/>
                </a:solidFill>
                <a:latin typeface="Tahoma" panose="020B0604030504040204" pitchFamily="34" charset="0"/>
              </a:rPr>
              <a:t> 100     1 -1.0    -10</a:t>
            </a:r>
          </a:p>
          <a:p>
            <a:pPr eaLnBrk="1" hangingPunct="1">
              <a:spcBef>
                <a:spcPct val="0"/>
              </a:spcBef>
              <a:buFontTx/>
              <a:buNone/>
            </a:pPr>
            <a:r>
              <a:rPr lang="pt-BR" altLang="ja-JP" sz="1400">
                <a:solidFill>
                  <a:srgbClr val="000000"/>
                </a:solidFill>
                <a:latin typeface="Tahoma" panose="020B0604030504040204" pitchFamily="34" charset="0"/>
              </a:rPr>
              <a:t> 101    -1           10</a:t>
            </a:r>
          </a:p>
        </p:txBody>
      </p:sp>
      <p:sp>
        <p:nvSpPr>
          <p:cNvPr id="30727" name="Line 37"/>
          <p:cNvSpPr>
            <a:spLocks noChangeShapeType="1"/>
          </p:cNvSpPr>
          <p:nvPr/>
        </p:nvSpPr>
        <p:spPr bwMode="auto">
          <a:xfrm>
            <a:off x="5715000" y="4551363"/>
            <a:ext cx="1524000" cy="0"/>
          </a:xfrm>
          <a:prstGeom prst="line">
            <a:avLst/>
          </a:prstGeom>
          <a:noFill/>
          <a:ln w="254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28" name="Line 38"/>
          <p:cNvSpPr>
            <a:spLocks noChangeShapeType="1"/>
          </p:cNvSpPr>
          <p:nvPr/>
        </p:nvSpPr>
        <p:spPr bwMode="auto">
          <a:xfrm>
            <a:off x="6248400" y="3560763"/>
            <a:ext cx="0" cy="1524000"/>
          </a:xfrm>
          <a:prstGeom prst="line">
            <a:avLst/>
          </a:prstGeom>
          <a:noFill/>
          <a:ln w="254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30729" name="グループ化 4"/>
          <p:cNvGrpSpPr>
            <a:grpSpLocks/>
          </p:cNvGrpSpPr>
          <p:nvPr/>
        </p:nvGrpSpPr>
        <p:grpSpPr bwMode="auto">
          <a:xfrm>
            <a:off x="2146300" y="1592263"/>
            <a:ext cx="6781800" cy="830262"/>
            <a:chOff x="2133600" y="1727200"/>
            <a:chExt cx="6781800" cy="831733"/>
          </a:xfrm>
        </p:grpSpPr>
        <p:grpSp>
          <p:nvGrpSpPr>
            <p:cNvPr id="30736" name="グループ化 1"/>
            <p:cNvGrpSpPr>
              <a:grpSpLocks/>
            </p:cNvGrpSpPr>
            <p:nvPr/>
          </p:nvGrpSpPr>
          <p:grpSpPr bwMode="auto">
            <a:xfrm>
              <a:off x="4343400" y="1727200"/>
              <a:ext cx="4572000" cy="831733"/>
              <a:chOff x="4343400" y="1727200"/>
              <a:chExt cx="4572000" cy="831733"/>
            </a:xfrm>
          </p:grpSpPr>
          <p:sp>
            <p:nvSpPr>
              <p:cNvPr id="30738" name="テキスト ボックス 20"/>
              <p:cNvSpPr txBox="1">
                <a:spLocks noChangeArrowheads="1"/>
              </p:cNvSpPr>
              <p:nvPr/>
            </p:nvSpPr>
            <p:spPr bwMode="auto">
              <a:xfrm>
                <a:off x="5715000" y="1727200"/>
                <a:ext cx="3200400" cy="83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FF0000"/>
                    </a:solidFill>
                    <a:latin typeface="Century Gothic" panose="020B0502020202020204" pitchFamily="34" charset="0"/>
                  </a:rPr>
                  <a:t>H : O = 2 : 1</a:t>
                </a:r>
              </a:p>
              <a:p>
                <a:pPr eaLnBrk="1" hangingPunct="1">
                  <a:spcBef>
                    <a:spcPct val="0"/>
                  </a:spcBef>
                  <a:buFontTx/>
                  <a:buNone/>
                </a:pPr>
                <a:r>
                  <a:rPr lang="ja-JP" altLang="en-US" sz="2400">
                    <a:solidFill>
                      <a:srgbClr val="FF0000"/>
                    </a:solidFill>
                    <a:latin typeface="Century Gothic" panose="020B0502020202020204" pitchFamily="34" charset="0"/>
                  </a:rPr>
                  <a:t>　　　⇒ </a:t>
                </a:r>
                <a:r>
                  <a:rPr lang="en-US" altLang="ja-JP" sz="2400">
                    <a:solidFill>
                      <a:srgbClr val="FF0000"/>
                    </a:solidFill>
                    <a:latin typeface="Century Gothic" panose="020B0502020202020204" pitchFamily="34" charset="0"/>
                  </a:rPr>
                  <a:t>H</a:t>
                </a:r>
                <a:r>
                  <a:rPr lang="en-US" altLang="ja-JP" sz="2400" baseline="-25000">
                    <a:solidFill>
                      <a:srgbClr val="FF0000"/>
                    </a:solidFill>
                    <a:latin typeface="Century Gothic" panose="020B0502020202020204" pitchFamily="34" charset="0"/>
                  </a:rPr>
                  <a:t>2</a:t>
                </a:r>
                <a:r>
                  <a:rPr lang="en-US" altLang="ja-JP" sz="2400">
                    <a:solidFill>
                      <a:srgbClr val="FF0000"/>
                    </a:solidFill>
                    <a:latin typeface="Century Gothic" panose="020B0502020202020204" pitchFamily="34" charset="0"/>
                  </a:rPr>
                  <a:t>O（</a:t>
                </a:r>
                <a:r>
                  <a:rPr lang="ja-JP" altLang="en-US" sz="2400">
                    <a:solidFill>
                      <a:srgbClr val="FF0000"/>
                    </a:solidFill>
                    <a:latin typeface="Century Gothic" panose="020B0502020202020204" pitchFamily="34" charset="0"/>
                  </a:rPr>
                  <a:t>水）</a:t>
                </a:r>
              </a:p>
            </p:txBody>
          </p:sp>
          <p:sp>
            <p:nvSpPr>
              <p:cNvPr id="30739" name="Line 17"/>
              <p:cNvSpPr>
                <a:spLocks noChangeShapeType="1"/>
              </p:cNvSpPr>
              <p:nvPr/>
            </p:nvSpPr>
            <p:spPr bwMode="auto">
              <a:xfrm>
                <a:off x="4343400" y="1943100"/>
                <a:ext cx="12954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sp>
          <p:nvSpPr>
            <p:cNvPr id="30737" name="Line 19"/>
            <p:cNvSpPr>
              <a:spLocks noChangeShapeType="1"/>
            </p:cNvSpPr>
            <p:nvPr/>
          </p:nvSpPr>
          <p:spPr bwMode="auto">
            <a:xfrm>
              <a:off x="2133600" y="2057400"/>
              <a:ext cx="3048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30730" name="Rectangle 2"/>
          <p:cNvSpPr txBox="1">
            <a:spLocks noChangeArrowheads="1"/>
          </p:cNvSpPr>
          <p:nvPr/>
        </p:nvSpPr>
        <p:spPr bwMode="auto">
          <a:xfrm>
            <a:off x="73025" y="0"/>
            <a:ext cx="895985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4800">
                <a:solidFill>
                  <a:srgbClr val="000000"/>
                </a:solidFill>
                <a:latin typeface="Century Gothic" panose="020B0502020202020204" pitchFamily="34" charset="0"/>
              </a:rPr>
              <a:t>物質を定義する</a:t>
            </a:r>
          </a:p>
        </p:txBody>
      </p:sp>
      <p:sp>
        <p:nvSpPr>
          <p:cNvPr id="30731" name="テキスト ボックス 20"/>
          <p:cNvSpPr txBox="1">
            <a:spLocks noChangeArrowheads="1"/>
          </p:cNvSpPr>
          <p:nvPr/>
        </p:nvSpPr>
        <p:spPr bwMode="auto">
          <a:xfrm>
            <a:off x="301625" y="4078288"/>
            <a:ext cx="86264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pPr>
            <a:r>
              <a:rPr lang="en-US" altLang="ja-JP" sz="2000">
                <a:solidFill>
                  <a:srgbClr val="000000"/>
                </a:solidFill>
                <a:latin typeface="Century Gothic" panose="020B0502020202020204" pitchFamily="34" charset="0"/>
              </a:rPr>
              <a:t>H   </a:t>
            </a:r>
            <a:r>
              <a:rPr lang="en-US" altLang="ja-JP" sz="2000">
                <a:solidFill>
                  <a:srgbClr val="FF0000"/>
                </a:solidFill>
                <a:latin typeface="Century Gothic" panose="020B0502020202020204" pitchFamily="34" charset="0"/>
              </a:rPr>
              <a:t>2</a:t>
            </a:r>
            <a:r>
              <a:rPr lang="en-US" altLang="ja-JP" sz="2000">
                <a:solidFill>
                  <a:srgbClr val="000000"/>
                </a:solidFill>
                <a:latin typeface="Century Gothic" panose="020B0502020202020204" pitchFamily="34" charset="0"/>
              </a:rPr>
              <a:t>   O   </a:t>
            </a:r>
            <a:r>
              <a:rPr lang="en-US" altLang="ja-JP" sz="2000">
                <a:solidFill>
                  <a:srgbClr val="FF0000"/>
                </a:solidFill>
                <a:latin typeface="Century Gothic" panose="020B0502020202020204" pitchFamily="34" charset="0"/>
              </a:rPr>
              <a:t>1</a:t>
            </a:r>
            <a:r>
              <a:rPr lang="en-US" altLang="ja-JP" sz="2000">
                <a:solidFill>
                  <a:srgbClr val="000000"/>
                </a:solidFill>
                <a:latin typeface="Century Gothic" panose="020B0502020202020204" pitchFamily="34" charset="0"/>
              </a:rPr>
              <a:t>  </a:t>
            </a:r>
            <a:r>
              <a:rPr lang="en-US" altLang="ja-JP" sz="2000">
                <a:solidFill>
                  <a:srgbClr val="FF0000"/>
                </a:solidFill>
                <a:latin typeface="Century Gothic" panose="020B0502020202020204" pitchFamily="34" charset="0"/>
              </a:rPr>
              <a:t>(</a:t>
            </a:r>
            <a:r>
              <a:rPr lang="ja-JP" altLang="en-US" sz="2000">
                <a:solidFill>
                  <a:srgbClr val="FF0000"/>
                </a:solidFill>
                <a:latin typeface="Century Gothic" panose="020B0502020202020204" pitchFamily="34" charset="0"/>
              </a:rPr>
              <a:t>組成比を正の値で与えた場合</a:t>
            </a:r>
            <a:r>
              <a:rPr lang="en-US" altLang="ja-JP" sz="2000">
                <a:solidFill>
                  <a:srgbClr val="FF0000"/>
                </a:solidFill>
                <a:latin typeface="Century Gothic" panose="020B0502020202020204" pitchFamily="34" charset="0"/>
              </a:rPr>
              <a:t>: </a:t>
            </a:r>
            <a:r>
              <a:rPr lang="ja-JP" altLang="en-US" sz="2000">
                <a:solidFill>
                  <a:srgbClr val="FF0000"/>
                </a:solidFill>
                <a:latin typeface="Century Gothic" panose="020B0502020202020204" pitchFamily="34" charset="0"/>
              </a:rPr>
              <a:t>原子比率</a:t>
            </a:r>
            <a:r>
              <a:rPr lang="en-US" altLang="ja-JP" sz="2000">
                <a:solidFill>
                  <a:srgbClr val="FF0000"/>
                </a:solidFill>
                <a:latin typeface="Century Gothic" panose="020B0502020202020204" pitchFamily="34" charset="0"/>
              </a:rPr>
              <a:t>)</a:t>
            </a:r>
          </a:p>
          <a:p>
            <a:pPr eaLnBrk="1" hangingPunct="1">
              <a:lnSpc>
                <a:spcPct val="150000"/>
              </a:lnSpc>
              <a:spcBef>
                <a:spcPct val="0"/>
              </a:spcBef>
            </a:pPr>
            <a:r>
              <a:rPr lang="en-US" altLang="ja-JP" sz="2000">
                <a:solidFill>
                  <a:srgbClr val="000000"/>
                </a:solidFill>
                <a:latin typeface="Century Gothic" panose="020B0502020202020204" pitchFamily="34" charset="0"/>
              </a:rPr>
              <a:t>H  </a:t>
            </a:r>
            <a:r>
              <a:rPr lang="en-US" altLang="ja-JP" sz="2000">
                <a:solidFill>
                  <a:srgbClr val="FF0000"/>
                </a:solidFill>
                <a:latin typeface="Century Gothic" panose="020B0502020202020204" pitchFamily="34" charset="0"/>
              </a:rPr>
              <a:t>-2/18   </a:t>
            </a:r>
            <a:r>
              <a:rPr lang="en-US" altLang="ja-JP" sz="2000">
                <a:solidFill>
                  <a:srgbClr val="000000"/>
                </a:solidFill>
                <a:latin typeface="Century Gothic" panose="020B0502020202020204" pitchFamily="34" charset="0"/>
              </a:rPr>
              <a:t>O  </a:t>
            </a:r>
            <a:r>
              <a:rPr lang="en-US" altLang="ja-JP" sz="2000">
                <a:solidFill>
                  <a:srgbClr val="FF0000"/>
                </a:solidFill>
                <a:latin typeface="Century Gothic" panose="020B0502020202020204" pitchFamily="34" charset="0"/>
              </a:rPr>
              <a:t>-16/18  (</a:t>
            </a:r>
            <a:r>
              <a:rPr lang="ja-JP" altLang="en-US" sz="2000">
                <a:solidFill>
                  <a:srgbClr val="FF0000"/>
                </a:solidFill>
                <a:latin typeface="Century Gothic" panose="020B0502020202020204" pitchFamily="34" charset="0"/>
              </a:rPr>
              <a:t>組成比を負の値で与えた場合</a:t>
            </a:r>
            <a:r>
              <a:rPr lang="en-US" altLang="ja-JP" sz="2000">
                <a:solidFill>
                  <a:srgbClr val="FF0000"/>
                </a:solidFill>
                <a:latin typeface="Century Gothic" panose="020B0502020202020204" pitchFamily="34" charset="0"/>
              </a:rPr>
              <a:t>: </a:t>
            </a:r>
            <a:r>
              <a:rPr lang="ja-JP" altLang="en-US" sz="2000">
                <a:solidFill>
                  <a:srgbClr val="FF0000"/>
                </a:solidFill>
                <a:latin typeface="Century Gothic" panose="020B0502020202020204" pitchFamily="34" charset="0"/>
              </a:rPr>
              <a:t>質量比</a:t>
            </a:r>
            <a:r>
              <a:rPr lang="en-US" altLang="ja-JP" sz="2000">
                <a:solidFill>
                  <a:srgbClr val="FF0000"/>
                </a:solidFill>
                <a:latin typeface="Century Gothic" panose="020B0502020202020204" pitchFamily="34" charset="0"/>
              </a:rPr>
              <a:t>)</a:t>
            </a:r>
          </a:p>
        </p:txBody>
      </p:sp>
      <p:sp>
        <p:nvSpPr>
          <p:cNvPr id="30732" name="テキスト ボックス 20"/>
          <p:cNvSpPr txBox="1">
            <a:spLocks noChangeArrowheads="1"/>
          </p:cNvSpPr>
          <p:nvPr/>
        </p:nvSpPr>
        <p:spPr bwMode="auto">
          <a:xfrm>
            <a:off x="84138" y="3614738"/>
            <a:ext cx="8428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solidFill>
                  <a:srgbClr val="0000FF"/>
                </a:solidFill>
                <a:latin typeface="Century Gothic" panose="020B0502020202020204" pitchFamily="34" charset="0"/>
              </a:rPr>
              <a:t>物質</a:t>
            </a:r>
            <a:r>
              <a:rPr lang="en-US" altLang="ja-JP" sz="2400">
                <a:solidFill>
                  <a:srgbClr val="0000FF"/>
                </a:solidFill>
                <a:latin typeface="Century Gothic" panose="020B0502020202020204" pitchFamily="34" charset="0"/>
              </a:rPr>
              <a:t>(material)</a:t>
            </a:r>
            <a:r>
              <a:rPr lang="ja-JP" altLang="en-US" sz="2400">
                <a:solidFill>
                  <a:srgbClr val="0000FF"/>
                </a:solidFill>
                <a:latin typeface="Century Gothic" panose="020B0502020202020204" pitchFamily="34" charset="0"/>
              </a:rPr>
              <a:t>を定義する際は幾つかの書式が利用できます。</a:t>
            </a:r>
            <a:endParaRPr lang="en-US" altLang="ja-JP" sz="2400">
              <a:solidFill>
                <a:srgbClr val="0000FF"/>
              </a:solidFill>
              <a:latin typeface="Century Gothic" panose="020B0502020202020204" pitchFamily="34" charset="0"/>
            </a:endParaRPr>
          </a:p>
        </p:txBody>
      </p:sp>
      <p:sp>
        <p:nvSpPr>
          <p:cNvPr id="30733" name="テキスト ボックス 20"/>
          <p:cNvSpPr txBox="1">
            <a:spLocks noChangeArrowheads="1"/>
          </p:cNvSpPr>
          <p:nvPr/>
        </p:nvSpPr>
        <p:spPr bwMode="auto">
          <a:xfrm>
            <a:off x="846138" y="855663"/>
            <a:ext cx="6392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pPr>
            <a:r>
              <a:rPr lang="ja-JP" altLang="en-US" sz="2400">
                <a:solidFill>
                  <a:srgbClr val="FF0000"/>
                </a:solidFill>
                <a:latin typeface="Century Gothic" panose="020B0502020202020204" pitchFamily="34" charset="0"/>
              </a:rPr>
              <a:t>物質番号</a:t>
            </a:r>
            <a:r>
              <a:rPr lang="en-US" altLang="ja-JP" sz="2400">
                <a:solidFill>
                  <a:srgbClr val="FF0000"/>
                </a:solidFill>
                <a:latin typeface="Century Gothic" panose="020B0502020202020204" pitchFamily="34" charset="0"/>
              </a:rPr>
              <a:t>, (</a:t>
            </a:r>
            <a:r>
              <a:rPr lang="ja-JP" altLang="en-US" sz="2400">
                <a:solidFill>
                  <a:srgbClr val="FF0000"/>
                </a:solidFill>
                <a:latin typeface="Century Gothic" panose="020B0502020202020204" pitchFamily="34" charset="0"/>
              </a:rPr>
              <a:t>元素</a:t>
            </a:r>
            <a:r>
              <a:rPr lang="en-US" altLang="ja-JP" sz="2400">
                <a:solidFill>
                  <a:srgbClr val="FF0000"/>
                </a:solidFill>
                <a:latin typeface="Century Gothic" panose="020B0502020202020204" pitchFamily="34" charset="0"/>
              </a:rPr>
              <a:t>, </a:t>
            </a:r>
            <a:r>
              <a:rPr lang="ja-JP" altLang="en-US" sz="2400">
                <a:solidFill>
                  <a:srgbClr val="FF0000"/>
                </a:solidFill>
                <a:latin typeface="Century Gothic" panose="020B0502020202020204" pitchFamily="34" charset="0"/>
              </a:rPr>
              <a:t>組成比</a:t>
            </a:r>
            <a:r>
              <a:rPr lang="en-US" altLang="ja-JP" sz="2400">
                <a:solidFill>
                  <a:srgbClr val="FF0000"/>
                </a:solidFill>
                <a:latin typeface="Century Gothic" panose="020B0502020202020204" pitchFamily="34" charset="0"/>
              </a:rPr>
              <a:t>)…    </a:t>
            </a:r>
          </a:p>
        </p:txBody>
      </p:sp>
      <p:sp>
        <p:nvSpPr>
          <p:cNvPr id="30734"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Geometry (General definition)</a:t>
            </a:r>
          </a:p>
        </p:txBody>
      </p:sp>
      <p:sp>
        <p:nvSpPr>
          <p:cNvPr id="30735" name="テキスト ボックス 20"/>
          <p:cNvSpPr txBox="1">
            <a:spLocks noChangeArrowheads="1"/>
          </p:cNvSpPr>
          <p:nvPr/>
        </p:nvSpPr>
        <p:spPr bwMode="auto">
          <a:xfrm>
            <a:off x="644525" y="4868863"/>
            <a:ext cx="75787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ja-JP" altLang="en-US" sz="2000">
                <a:latin typeface="Century Gothic" panose="020B0502020202020204" pitchFamily="34" charset="0"/>
              </a:rPr>
              <a:t>＊元素の質量数が指定されない場合は天然同位体比が使われます。質量数を指定する場合は、元素記号の左側に質量数を加えた書式（例、</a:t>
            </a:r>
            <a:r>
              <a:rPr lang="en-US" altLang="ja-JP" sz="2000">
                <a:latin typeface="Century Gothic" panose="020B0502020202020204" pitchFamily="34" charset="0"/>
              </a:rPr>
              <a:t>1H, 16O</a:t>
            </a:r>
            <a:r>
              <a:rPr lang="ja-JP" altLang="en-US" sz="2000">
                <a:latin typeface="Century Gothic" panose="020B0502020202020204" pitchFamily="34" charset="0"/>
              </a:rPr>
              <a:t>）か、原子番号</a:t>
            </a:r>
            <a:r>
              <a:rPr lang="en-US" altLang="ja-JP" sz="2000">
                <a:latin typeface="Century Gothic" panose="020B0502020202020204" pitchFamily="34" charset="0"/>
              </a:rPr>
              <a:t>Z</a:t>
            </a:r>
            <a:r>
              <a:rPr lang="ja-JP" altLang="en-US" sz="2000">
                <a:latin typeface="Century Gothic" panose="020B0502020202020204" pitchFamily="34" charset="0"/>
              </a:rPr>
              <a:t>と質量数</a:t>
            </a:r>
            <a:r>
              <a:rPr lang="en-US" altLang="ja-JP" sz="2000">
                <a:latin typeface="Century Gothic" panose="020B0502020202020204" pitchFamily="34" charset="0"/>
              </a:rPr>
              <a:t>A</a:t>
            </a:r>
            <a:r>
              <a:rPr lang="ja-JP" altLang="en-US" sz="2000">
                <a:latin typeface="Century Gothic" panose="020B0502020202020204" pitchFamily="34" charset="0"/>
              </a:rPr>
              <a:t>を用いた式 </a:t>
            </a:r>
            <a:r>
              <a:rPr lang="en-US" altLang="ja-JP" sz="2000">
                <a:latin typeface="Century Gothic" panose="020B0502020202020204" pitchFamily="34" charset="0"/>
              </a:rPr>
              <a:t>Z*1000+A    </a:t>
            </a:r>
            <a:r>
              <a:rPr lang="ja-JP" altLang="en-US" sz="2000">
                <a:latin typeface="Century Gothic" panose="020B0502020202020204" pitchFamily="34" charset="0"/>
              </a:rPr>
              <a:t>（例、</a:t>
            </a:r>
            <a:r>
              <a:rPr lang="en-US" altLang="ja-JP" sz="2000">
                <a:latin typeface="Century Gothic" panose="020B0502020202020204" pitchFamily="34" charset="0"/>
              </a:rPr>
              <a:t> 1001, 8016</a:t>
            </a:r>
            <a:r>
              <a:rPr lang="ja-JP" altLang="en-US" sz="2000">
                <a:latin typeface="Century Gothic" panose="020B0502020202020204" pitchFamily="34" charset="0"/>
              </a:rPr>
              <a:t>）を使用してください。</a:t>
            </a:r>
            <a:endParaRPr lang="en-US" altLang="ja-JP" sz="2000">
              <a:latin typeface="Century Gothic" panose="020B0502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228600" y="0"/>
            <a:ext cx="8686800" cy="1052513"/>
          </a:xfrm>
        </p:spPr>
        <p:txBody>
          <a:bodyPr/>
          <a:lstStyle/>
          <a:p>
            <a:pPr eaLnBrk="1" hangingPunct="1"/>
            <a:r>
              <a:rPr lang="ja-JP" altLang="en-US" sz="4800">
                <a:latin typeface="Century Gothic" panose="020B0502020202020204" pitchFamily="34" charset="0"/>
              </a:rPr>
              <a:t>面を定義する</a:t>
            </a:r>
            <a:endParaRPr lang="en-US" altLang="ja-JP" sz="4800">
              <a:latin typeface="Century Gothic" panose="020B0502020202020204" pitchFamily="34" charset="0"/>
            </a:endParaRPr>
          </a:p>
        </p:txBody>
      </p:sp>
      <p:sp>
        <p:nvSpPr>
          <p:cNvPr id="31750" name="Text Box 1030"/>
          <p:cNvSpPr txBox="1">
            <a:spLocks noChangeArrowheads="1"/>
          </p:cNvSpPr>
          <p:nvPr/>
        </p:nvSpPr>
        <p:spPr bwMode="auto">
          <a:xfrm>
            <a:off x="174625" y="2058988"/>
            <a:ext cx="1401763"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31751" name="Text Box 1031"/>
          <p:cNvSpPr txBox="1">
            <a:spLocks noChangeArrowheads="1"/>
          </p:cNvSpPr>
          <p:nvPr/>
        </p:nvSpPr>
        <p:spPr bwMode="auto">
          <a:xfrm>
            <a:off x="1779588" y="2058988"/>
            <a:ext cx="3598862" cy="215900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M a t e r i a l ]</a:t>
            </a:r>
          </a:p>
          <a:p>
            <a:pPr eaLnBrk="1" hangingPunct="1">
              <a:spcBef>
                <a:spcPct val="0"/>
              </a:spcBef>
              <a:buFontTx/>
              <a:buNone/>
            </a:pPr>
            <a:r>
              <a:rPr lang="pt-BR" altLang="ja-JP" sz="1400">
                <a:solidFill>
                  <a:srgbClr val="000000"/>
                </a:solidFill>
                <a:latin typeface="Tahoma" panose="020B0604030504040204" pitchFamily="34" charset="0"/>
              </a:rPr>
              <a:t>mat[1]    H 2  O 1</a:t>
            </a:r>
          </a:p>
          <a:p>
            <a:pPr eaLnBrk="1" hangingPunct="1">
              <a:spcBef>
                <a:spcPct val="0"/>
              </a:spcBef>
              <a:buFontTx/>
              <a:buNone/>
            </a:pPr>
            <a:endParaRPr lang="pt-BR" altLang="ja-JP" sz="1400">
              <a:latin typeface="Tahoma" panose="020B0604030504040204" pitchFamily="34" charset="0"/>
            </a:endParaRPr>
          </a:p>
          <a:p>
            <a:pPr eaLnBrk="1" hangingPunct="1">
              <a:spcBef>
                <a:spcPct val="0"/>
              </a:spcBef>
              <a:buFontTx/>
              <a:buNone/>
            </a:pPr>
            <a:r>
              <a:rPr lang="pt-BR" altLang="ja-JP" sz="1400">
                <a:latin typeface="Tahoma" panose="020B0604030504040204" pitchFamily="34" charset="0"/>
              </a:rPr>
              <a:t>[ S u r f a c e ]</a:t>
            </a:r>
          </a:p>
          <a:p>
            <a:pPr eaLnBrk="1" hangingPunct="1">
              <a:spcBef>
                <a:spcPct val="0"/>
              </a:spcBef>
              <a:buFontTx/>
              <a:buNone/>
            </a:pPr>
            <a:r>
              <a:rPr lang="pt-BR" altLang="ja-JP" sz="1400">
                <a:latin typeface="Tahoma" panose="020B0604030504040204" pitchFamily="34" charset="0"/>
              </a:rPr>
              <a:t>  10  so      </a:t>
            </a:r>
            <a:r>
              <a:rPr lang="pt-BR" altLang="ja-JP" sz="1400">
                <a:solidFill>
                  <a:srgbClr val="000000"/>
                </a:solidFill>
                <a:latin typeface="Tahoma" panose="020B0604030504040204" pitchFamily="34" charset="0"/>
              </a:rPr>
              <a:t>10.</a:t>
            </a:r>
          </a:p>
          <a:p>
            <a:pPr eaLnBrk="1" hangingPunct="1">
              <a:spcBef>
                <a:spcPct val="0"/>
              </a:spcBef>
              <a:buFontTx/>
              <a:buNone/>
            </a:pP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C e l l ]</a:t>
            </a:r>
          </a:p>
          <a:p>
            <a:pPr eaLnBrk="1" hangingPunct="1">
              <a:spcBef>
                <a:spcPct val="0"/>
              </a:spcBef>
              <a:buFontTx/>
              <a:buNone/>
            </a:pPr>
            <a:r>
              <a:rPr lang="pt-BR" altLang="ja-JP" sz="1400">
                <a:solidFill>
                  <a:srgbClr val="000000"/>
                </a:solidFill>
                <a:latin typeface="Tahoma" panose="020B0604030504040204" pitchFamily="34" charset="0"/>
              </a:rPr>
              <a:t> 100     1 -1.               -10</a:t>
            </a:r>
          </a:p>
          <a:p>
            <a:pPr eaLnBrk="1" hangingPunct="1">
              <a:spcBef>
                <a:spcPct val="0"/>
              </a:spcBef>
              <a:buFontTx/>
              <a:buNone/>
            </a:pPr>
            <a:r>
              <a:rPr lang="pt-BR" altLang="ja-JP" sz="1400">
                <a:solidFill>
                  <a:srgbClr val="000000"/>
                </a:solidFill>
                <a:latin typeface="Tahoma" panose="020B0604030504040204" pitchFamily="34" charset="0"/>
              </a:rPr>
              <a:t> 101    -1              10</a:t>
            </a:r>
          </a:p>
        </p:txBody>
      </p:sp>
      <p:grpSp>
        <p:nvGrpSpPr>
          <p:cNvPr id="31752" name="グループ化 3"/>
          <p:cNvGrpSpPr>
            <a:grpSpLocks/>
          </p:cNvGrpSpPr>
          <p:nvPr/>
        </p:nvGrpSpPr>
        <p:grpSpPr bwMode="auto">
          <a:xfrm>
            <a:off x="2224088" y="2554288"/>
            <a:ext cx="6856412" cy="1016000"/>
            <a:chOff x="2197100" y="2045341"/>
            <a:chExt cx="6856706" cy="1014718"/>
          </a:xfrm>
        </p:grpSpPr>
        <p:sp>
          <p:nvSpPr>
            <p:cNvPr id="31757" name="Line 60"/>
            <p:cNvSpPr>
              <a:spLocks noChangeShapeType="1"/>
            </p:cNvSpPr>
            <p:nvPr/>
          </p:nvSpPr>
          <p:spPr bwMode="auto">
            <a:xfrm>
              <a:off x="2197100" y="2667000"/>
              <a:ext cx="3048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31758" name="グループ化 1"/>
            <p:cNvGrpSpPr>
              <a:grpSpLocks/>
            </p:cNvGrpSpPr>
            <p:nvPr/>
          </p:nvGrpSpPr>
          <p:grpSpPr bwMode="auto">
            <a:xfrm>
              <a:off x="3505200" y="2045341"/>
              <a:ext cx="5548606" cy="1014718"/>
              <a:chOff x="3505200" y="2045341"/>
              <a:chExt cx="5548606" cy="1014718"/>
            </a:xfrm>
          </p:grpSpPr>
          <p:sp>
            <p:nvSpPr>
              <p:cNvPr id="31759" name="Line 61"/>
              <p:cNvSpPr>
                <a:spLocks noChangeShapeType="1"/>
              </p:cNvSpPr>
              <p:nvPr/>
            </p:nvSpPr>
            <p:spPr bwMode="auto">
              <a:xfrm>
                <a:off x="3505200" y="2552700"/>
                <a:ext cx="2133600" cy="0"/>
              </a:xfrm>
              <a:prstGeom prst="line">
                <a:avLst/>
              </a:prstGeom>
              <a:noFill/>
              <a:ln w="254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31760" name="テキスト ボックス 20"/>
              <p:cNvSpPr txBox="1">
                <a:spLocks noChangeArrowheads="1"/>
              </p:cNvSpPr>
              <p:nvPr/>
            </p:nvSpPr>
            <p:spPr bwMode="auto">
              <a:xfrm>
                <a:off x="5732310" y="2045341"/>
                <a:ext cx="3321496" cy="1014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a:solidFill>
                      <a:srgbClr val="0000FF"/>
                    </a:solidFill>
                    <a:latin typeface="Century Gothic" panose="020B0502020202020204" pitchFamily="34" charset="0"/>
                  </a:rPr>
                  <a:t>“XYZ</a:t>
                </a:r>
                <a:r>
                  <a:rPr lang="ja-JP" altLang="en-US" sz="2000">
                    <a:solidFill>
                      <a:srgbClr val="0000FF"/>
                    </a:solidFill>
                    <a:latin typeface="Century Gothic" panose="020B0502020202020204" pitchFamily="34" charset="0"/>
                  </a:rPr>
                  <a:t>座標系の原点を中心とした球の</a:t>
                </a:r>
                <a:r>
                  <a:rPr lang="ja-JP" altLang="en-US" sz="2000" u="sng">
                    <a:solidFill>
                      <a:srgbClr val="0000FF"/>
                    </a:solidFill>
                    <a:latin typeface="Century Gothic" panose="020B0502020202020204" pitchFamily="34" charset="0"/>
                  </a:rPr>
                  <a:t>表面</a:t>
                </a:r>
                <a:r>
                  <a:rPr lang="ja-JP" altLang="en-US" sz="2000">
                    <a:solidFill>
                      <a:srgbClr val="0000FF"/>
                    </a:solidFill>
                    <a:latin typeface="Century Gothic" panose="020B0502020202020204" pitchFamily="34" charset="0"/>
                  </a:rPr>
                  <a:t>”を表す記号。</a:t>
                </a:r>
              </a:p>
              <a:p>
                <a:pPr eaLnBrk="1" hangingPunct="1">
                  <a:spcBef>
                    <a:spcPct val="0"/>
                  </a:spcBef>
                  <a:buFontTx/>
                  <a:buNone/>
                </a:pPr>
                <a:r>
                  <a:rPr lang="ja-JP" altLang="en-US" sz="2000">
                    <a:solidFill>
                      <a:srgbClr val="0000FF"/>
                    </a:solidFill>
                    <a:latin typeface="Century Gothic" panose="020B0502020202020204" pitchFamily="34" charset="0"/>
                  </a:rPr>
                  <a:t>半径は</a:t>
                </a:r>
                <a:r>
                  <a:rPr lang="en-US" altLang="ja-JP" sz="2000">
                    <a:solidFill>
                      <a:srgbClr val="0000FF"/>
                    </a:solidFill>
                    <a:latin typeface="Century Gothic" panose="020B0502020202020204" pitchFamily="34" charset="0"/>
                  </a:rPr>
                  <a:t>10cm</a:t>
                </a:r>
                <a:endParaRPr lang="ja-JP" altLang="en-US" sz="2000">
                  <a:solidFill>
                    <a:srgbClr val="0000FF"/>
                  </a:solidFill>
                  <a:latin typeface="Century Gothic" panose="020B0502020202020204" pitchFamily="34" charset="0"/>
                </a:endParaRPr>
              </a:p>
            </p:txBody>
          </p:sp>
        </p:grpSp>
      </p:grpSp>
      <p:sp>
        <p:nvSpPr>
          <p:cNvPr id="31753" name="テキスト ボックス 20"/>
          <p:cNvSpPr txBox="1">
            <a:spLocks noChangeArrowheads="1"/>
          </p:cNvSpPr>
          <p:nvPr/>
        </p:nvSpPr>
        <p:spPr bwMode="auto">
          <a:xfrm>
            <a:off x="765175" y="1052513"/>
            <a:ext cx="7667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pPr>
            <a:r>
              <a:rPr lang="ja-JP" altLang="en-US" sz="2400">
                <a:solidFill>
                  <a:srgbClr val="FF0000"/>
                </a:solidFill>
                <a:latin typeface="Century Gothic" panose="020B0502020202020204" pitchFamily="34" charset="0"/>
              </a:rPr>
              <a:t>面番号</a:t>
            </a:r>
            <a:r>
              <a:rPr lang="en-US" altLang="ja-JP" sz="2400">
                <a:solidFill>
                  <a:srgbClr val="FF0000"/>
                </a:solidFill>
                <a:latin typeface="Century Gothic" panose="020B0502020202020204" pitchFamily="34" charset="0"/>
              </a:rPr>
              <a:t>, </a:t>
            </a:r>
            <a:r>
              <a:rPr lang="ja-JP" altLang="en-US" sz="2400">
                <a:solidFill>
                  <a:srgbClr val="FF0000"/>
                </a:solidFill>
                <a:latin typeface="Century Gothic" panose="020B0502020202020204" pitchFamily="34" charset="0"/>
              </a:rPr>
              <a:t>形状</a:t>
            </a:r>
            <a:r>
              <a:rPr lang="en-US" altLang="ja-JP" sz="2400">
                <a:solidFill>
                  <a:srgbClr val="FF0000"/>
                </a:solidFill>
                <a:latin typeface="Century Gothic" panose="020B0502020202020204" pitchFamily="34" charset="0"/>
              </a:rPr>
              <a:t>, </a:t>
            </a:r>
            <a:r>
              <a:rPr lang="ja-JP" altLang="en-US" sz="2400">
                <a:solidFill>
                  <a:srgbClr val="FF0000"/>
                </a:solidFill>
                <a:latin typeface="Century Gothic" panose="020B0502020202020204" pitchFamily="34" charset="0"/>
              </a:rPr>
              <a:t>パラメーター（大きさ</a:t>
            </a:r>
            <a:r>
              <a:rPr lang="en-US" altLang="ja-JP" sz="2400">
                <a:solidFill>
                  <a:srgbClr val="FF0000"/>
                </a:solidFill>
                <a:latin typeface="Century Gothic" panose="020B0502020202020204" pitchFamily="34" charset="0"/>
              </a:rPr>
              <a:t>, </a:t>
            </a:r>
            <a:r>
              <a:rPr lang="ja-JP" altLang="en-US" sz="2400">
                <a:solidFill>
                  <a:srgbClr val="FF0000"/>
                </a:solidFill>
                <a:latin typeface="Century Gothic" panose="020B0502020202020204" pitchFamily="34" charset="0"/>
              </a:rPr>
              <a:t>位置座標）</a:t>
            </a:r>
            <a:r>
              <a:rPr lang="en-US" altLang="ja-JP" sz="2400">
                <a:solidFill>
                  <a:srgbClr val="FF0000"/>
                </a:solidFill>
                <a:latin typeface="Century Gothic" panose="020B0502020202020204" pitchFamily="34" charset="0"/>
              </a:rPr>
              <a:t> </a:t>
            </a:r>
          </a:p>
          <a:p>
            <a:pPr eaLnBrk="1" hangingPunct="1">
              <a:spcBef>
                <a:spcPct val="0"/>
              </a:spcBef>
            </a:pPr>
            <a:r>
              <a:rPr lang="ja-JP" altLang="en-US" sz="2400">
                <a:solidFill>
                  <a:srgbClr val="FF0000"/>
                </a:solidFill>
                <a:latin typeface="Century Gothic" panose="020B0502020202020204" pitchFamily="34" charset="0"/>
              </a:rPr>
              <a:t>長さに関するパラメーターの単位は</a:t>
            </a:r>
            <a:r>
              <a:rPr lang="en-US" altLang="ja-JP" sz="2400">
                <a:solidFill>
                  <a:srgbClr val="FF0000"/>
                </a:solidFill>
                <a:latin typeface="Century Gothic" panose="020B0502020202020204" pitchFamily="34" charset="0"/>
              </a:rPr>
              <a:t> “cm”</a:t>
            </a:r>
            <a:endParaRPr lang="ja-JP" altLang="en-US" sz="2400">
              <a:solidFill>
                <a:srgbClr val="FF0000"/>
              </a:solidFill>
              <a:latin typeface="Century Gothic" panose="020B0502020202020204" pitchFamily="34" charset="0"/>
            </a:endParaRPr>
          </a:p>
        </p:txBody>
      </p:sp>
      <p:sp>
        <p:nvSpPr>
          <p:cNvPr id="31754" name="テキスト ボックス 20"/>
          <p:cNvSpPr txBox="1">
            <a:spLocks noChangeArrowheads="1"/>
          </p:cNvSpPr>
          <p:nvPr/>
        </p:nvSpPr>
        <p:spPr bwMode="auto">
          <a:xfrm>
            <a:off x="174625" y="4292600"/>
            <a:ext cx="5981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solidFill>
                  <a:srgbClr val="0000FF"/>
                </a:solidFill>
                <a:latin typeface="Century Gothic" panose="020B0502020202020204" pitchFamily="34" charset="0"/>
              </a:rPr>
              <a:t>様々な形状の面を</a:t>
            </a:r>
            <a:r>
              <a:rPr lang="en-US" altLang="ja-JP" sz="2400">
                <a:solidFill>
                  <a:srgbClr val="0000FF"/>
                </a:solidFill>
                <a:latin typeface="Century Gothic" panose="020B0502020202020204" pitchFamily="34" charset="0"/>
              </a:rPr>
              <a:t>PHITS</a:t>
            </a:r>
            <a:r>
              <a:rPr lang="ja-JP" altLang="en-US" sz="2400">
                <a:solidFill>
                  <a:srgbClr val="0000FF"/>
                </a:solidFill>
                <a:latin typeface="Century Gothic" panose="020B0502020202020204" pitchFamily="34" charset="0"/>
              </a:rPr>
              <a:t>では定義できます。</a:t>
            </a:r>
            <a:endParaRPr lang="en-US" altLang="ja-JP" sz="2400">
              <a:solidFill>
                <a:srgbClr val="0000FF"/>
              </a:solidFill>
              <a:latin typeface="Century Gothic" panose="020B0502020202020204" pitchFamily="34" charset="0"/>
            </a:endParaRPr>
          </a:p>
        </p:txBody>
      </p:sp>
      <p:sp>
        <p:nvSpPr>
          <p:cNvPr id="31755" name="テキスト ボックス 20"/>
          <p:cNvSpPr txBox="1">
            <a:spLocks noChangeArrowheads="1"/>
          </p:cNvSpPr>
          <p:nvPr/>
        </p:nvSpPr>
        <p:spPr bwMode="auto">
          <a:xfrm>
            <a:off x="611188" y="4652963"/>
            <a:ext cx="324008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pPr>
            <a:r>
              <a:rPr lang="en-US" altLang="ja-JP" sz="2000" dirty="0">
                <a:solidFill>
                  <a:srgbClr val="000000"/>
                </a:solidFill>
                <a:latin typeface="Century Gothic" panose="020B0502020202020204" pitchFamily="34" charset="0"/>
              </a:rPr>
              <a:t>so, </a:t>
            </a:r>
            <a:r>
              <a:rPr lang="en-US" altLang="ja-JP" sz="2000" dirty="0" err="1">
                <a:solidFill>
                  <a:srgbClr val="000000"/>
                </a:solidFill>
                <a:latin typeface="Century Gothic" panose="020B0502020202020204" pitchFamily="34" charset="0"/>
              </a:rPr>
              <a:t>sx</a:t>
            </a:r>
            <a:r>
              <a:rPr lang="en-US" altLang="ja-JP" sz="2000" dirty="0">
                <a:solidFill>
                  <a:srgbClr val="000000"/>
                </a:solidFill>
                <a:latin typeface="Century Gothic" panose="020B0502020202020204" pitchFamily="34" charset="0"/>
              </a:rPr>
              <a:t>, </a:t>
            </a:r>
            <a:r>
              <a:rPr lang="en-US" altLang="ja-JP" sz="2000" dirty="0" err="1">
                <a:solidFill>
                  <a:srgbClr val="000000"/>
                </a:solidFill>
                <a:latin typeface="Century Gothic" panose="020B0502020202020204" pitchFamily="34" charset="0"/>
              </a:rPr>
              <a:t>sy</a:t>
            </a:r>
            <a:r>
              <a:rPr lang="en-US" altLang="ja-JP" sz="2000" dirty="0">
                <a:solidFill>
                  <a:srgbClr val="000000"/>
                </a:solidFill>
                <a:latin typeface="Century Gothic" panose="020B0502020202020204" pitchFamily="34" charset="0"/>
              </a:rPr>
              <a:t>, </a:t>
            </a:r>
            <a:r>
              <a:rPr lang="en-US" altLang="ja-JP" sz="2000" dirty="0" err="1">
                <a:solidFill>
                  <a:srgbClr val="000000"/>
                </a:solidFill>
                <a:latin typeface="Century Gothic" panose="020B0502020202020204" pitchFamily="34" charset="0"/>
              </a:rPr>
              <a:t>sz</a:t>
            </a:r>
            <a:r>
              <a:rPr lang="en-US" altLang="ja-JP" sz="2000" dirty="0">
                <a:solidFill>
                  <a:srgbClr val="000000"/>
                </a:solidFill>
                <a:latin typeface="Century Gothic" panose="020B0502020202020204" pitchFamily="34" charset="0"/>
              </a:rPr>
              <a:t>, s  </a:t>
            </a:r>
            <a:r>
              <a:rPr lang="en-US" altLang="ja-JP" sz="2000" dirty="0">
                <a:solidFill>
                  <a:srgbClr val="FF0000"/>
                </a:solidFill>
                <a:latin typeface="Century Gothic" panose="020B0502020202020204" pitchFamily="34" charset="0"/>
              </a:rPr>
              <a:t>(</a:t>
            </a:r>
            <a:r>
              <a:rPr lang="ja-JP" altLang="en-US" sz="2000" dirty="0">
                <a:solidFill>
                  <a:srgbClr val="FF0000"/>
                </a:solidFill>
                <a:latin typeface="Century Gothic" panose="020B0502020202020204" pitchFamily="34" charset="0"/>
              </a:rPr>
              <a:t>球面</a:t>
            </a:r>
            <a:r>
              <a:rPr lang="en-US" altLang="ja-JP" sz="2000" dirty="0">
                <a:solidFill>
                  <a:srgbClr val="FF0000"/>
                </a:solidFill>
                <a:latin typeface="Century Gothic" panose="020B0502020202020204" pitchFamily="34" charset="0"/>
              </a:rPr>
              <a:t>)</a:t>
            </a:r>
          </a:p>
          <a:p>
            <a:pPr eaLnBrk="1" hangingPunct="1">
              <a:spcBef>
                <a:spcPct val="0"/>
              </a:spcBef>
            </a:pPr>
            <a:r>
              <a:rPr lang="en-US" altLang="ja-JP" sz="2000" dirty="0">
                <a:solidFill>
                  <a:srgbClr val="000000"/>
                </a:solidFill>
                <a:latin typeface="Century Gothic" panose="020B0502020202020204" pitchFamily="34" charset="0"/>
              </a:rPr>
              <a:t>px, </a:t>
            </a:r>
            <a:r>
              <a:rPr lang="en-US" altLang="ja-JP" sz="2000" dirty="0" err="1">
                <a:solidFill>
                  <a:srgbClr val="000000"/>
                </a:solidFill>
                <a:latin typeface="Century Gothic" panose="020B0502020202020204" pitchFamily="34" charset="0"/>
              </a:rPr>
              <a:t>py</a:t>
            </a:r>
            <a:r>
              <a:rPr lang="en-US" altLang="ja-JP" sz="2000" dirty="0">
                <a:solidFill>
                  <a:srgbClr val="000000"/>
                </a:solidFill>
                <a:latin typeface="Century Gothic" panose="020B0502020202020204" pitchFamily="34" charset="0"/>
              </a:rPr>
              <a:t>, </a:t>
            </a:r>
            <a:r>
              <a:rPr lang="en-US" altLang="ja-JP" sz="2000" dirty="0" err="1">
                <a:solidFill>
                  <a:srgbClr val="000000"/>
                </a:solidFill>
                <a:latin typeface="Century Gothic" panose="020B0502020202020204" pitchFamily="34" charset="0"/>
              </a:rPr>
              <a:t>pz</a:t>
            </a:r>
            <a:r>
              <a:rPr lang="en-US" altLang="ja-JP" sz="2000" dirty="0">
                <a:solidFill>
                  <a:srgbClr val="000000"/>
                </a:solidFill>
                <a:latin typeface="Century Gothic" panose="020B0502020202020204" pitchFamily="34" charset="0"/>
              </a:rPr>
              <a:t> </a:t>
            </a:r>
            <a:r>
              <a:rPr lang="en-US" altLang="ja-JP" sz="2000" dirty="0">
                <a:solidFill>
                  <a:srgbClr val="FF0000"/>
                </a:solidFill>
                <a:latin typeface="Century Gothic" panose="020B0502020202020204" pitchFamily="34" charset="0"/>
              </a:rPr>
              <a:t>(</a:t>
            </a:r>
            <a:r>
              <a:rPr lang="ja-JP" altLang="en-US" sz="2000" dirty="0">
                <a:solidFill>
                  <a:srgbClr val="FF0000"/>
                </a:solidFill>
                <a:latin typeface="Century Gothic" panose="020B0502020202020204" pitchFamily="34" charset="0"/>
              </a:rPr>
              <a:t>平面</a:t>
            </a:r>
            <a:r>
              <a:rPr lang="en-US" altLang="ja-JP" sz="2000" dirty="0">
                <a:solidFill>
                  <a:srgbClr val="FF0000"/>
                </a:solidFill>
                <a:latin typeface="Century Gothic" panose="020B0502020202020204" pitchFamily="34" charset="0"/>
              </a:rPr>
              <a:t>)</a:t>
            </a:r>
          </a:p>
          <a:p>
            <a:pPr eaLnBrk="1" hangingPunct="1">
              <a:spcBef>
                <a:spcPct val="0"/>
              </a:spcBef>
            </a:pPr>
            <a:r>
              <a:rPr lang="en-US" altLang="ja-JP" sz="2000" dirty="0">
                <a:solidFill>
                  <a:srgbClr val="000000"/>
                </a:solidFill>
                <a:latin typeface="Century Gothic" panose="020B0502020202020204" pitchFamily="34" charset="0"/>
              </a:rPr>
              <a:t>cx, cy, </a:t>
            </a:r>
            <a:r>
              <a:rPr lang="en-US" altLang="ja-JP" sz="2000" dirty="0" err="1">
                <a:solidFill>
                  <a:srgbClr val="000000"/>
                </a:solidFill>
                <a:latin typeface="Century Gothic" panose="020B0502020202020204" pitchFamily="34" charset="0"/>
              </a:rPr>
              <a:t>cz</a:t>
            </a:r>
            <a:r>
              <a:rPr lang="en-US" altLang="ja-JP" sz="2000" dirty="0">
                <a:solidFill>
                  <a:srgbClr val="000000"/>
                </a:solidFill>
                <a:latin typeface="Century Gothic" panose="020B0502020202020204" pitchFamily="34" charset="0"/>
              </a:rPr>
              <a:t> </a:t>
            </a:r>
            <a:r>
              <a:rPr lang="en-US" altLang="ja-JP" sz="2000" dirty="0">
                <a:solidFill>
                  <a:srgbClr val="FF0000"/>
                </a:solidFill>
                <a:latin typeface="Century Gothic" panose="020B0502020202020204" pitchFamily="34" charset="0"/>
              </a:rPr>
              <a:t>(</a:t>
            </a:r>
            <a:r>
              <a:rPr lang="ja-JP" altLang="en-US" sz="2000" dirty="0">
                <a:solidFill>
                  <a:srgbClr val="FF0000"/>
                </a:solidFill>
                <a:latin typeface="Century Gothic" panose="020B0502020202020204" pitchFamily="34" charset="0"/>
              </a:rPr>
              <a:t>円柱側面</a:t>
            </a:r>
            <a:r>
              <a:rPr lang="en-US" altLang="ja-JP" sz="2000" dirty="0">
                <a:solidFill>
                  <a:srgbClr val="FF0000"/>
                </a:solidFill>
                <a:latin typeface="Century Gothic" panose="020B0502020202020204" pitchFamily="34" charset="0"/>
              </a:rPr>
              <a:t>)</a:t>
            </a:r>
          </a:p>
          <a:p>
            <a:pPr eaLnBrk="1" hangingPunct="1">
              <a:spcBef>
                <a:spcPct val="0"/>
              </a:spcBef>
            </a:pPr>
            <a:r>
              <a:rPr lang="en-US" altLang="ja-JP" sz="2000" dirty="0" err="1">
                <a:solidFill>
                  <a:srgbClr val="000000"/>
                </a:solidFill>
                <a:latin typeface="Century Gothic" panose="020B0502020202020204" pitchFamily="34" charset="0"/>
              </a:rPr>
              <a:t>rpp</a:t>
            </a:r>
            <a:r>
              <a:rPr lang="en-US" altLang="ja-JP" sz="2000" dirty="0">
                <a:solidFill>
                  <a:srgbClr val="000000"/>
                </a:solidFill>
                <a:latin typeface="Century Gothic" panose="020B0502020202020204" pitchFamily="34" charset="0"/>
              </a:rPr>
              <a:t> </a:t>
            </a:r>
            <a:r>
              <a:rPr lang="en-US" altLang="ja-JP" sz="2000" dirty="0">
                <a:solidFill>
                  <a:srgbClr val="FF0000"/>
                </a:solidFill>
                <a:latin typeface="Century Gothic" panose="020B0502020202020204" pitchFamily="34" charset="0"/>
              </a:rPr>
              <a:t>(</a:t>
            </a:r>
            <a:r>
              <a:rPr lang="ja-JP" altLang="en-US" sz="2000" dirty="0">
                <a:solidFill>
                  <a:srgbClr val="FF0000"/>
                </a:solidFill>
                <a:latin typeface="Century Gothic" panose="020B0502020202020204" pitchFamily="34" charset="0"/>
              </a:rPr>
              <a:t>直方体</a:t>
            </a:r>
            <a:r>
              <a:rPr lang="en-US" altLang="ja-JP" sz="2000" dirty="0">
                <a:solidFill>
                  <a:srgbClr val="FF0000"/>
                </a:solidFill>
                <a:latin typeface="Century Gothic" panose="020B0502020202020204" pitchFamily="34" charset="0"/>
              </a:rPr>
              <a:t>)</a:t>
            </a:r>
          </a:p>
          <a:p>
            <a:pPr eaLnBrk="1" hangingPunct="1">
              <a:spcBef>
                <a:spcPct val="0"/>
              </a:spcBef>
              <a:buFontTx/>
              <a:buNone/>
            </a:pPr>
            <a:r>
              <a:rPr lang="en-US" altLang="ja-JP" sz="2000" dirty="0">
                <a:solidFill>
                  <a:srgbClr val="FF0000"/>
                </a:solidFill>
                <a:latin typeface="Century Gothic" panose="020B0502020202020204" pitchFamily="34" charset="0"/>
              </a:rPr>
              <a:t>  </a:t>
            </a:r>
            <a:r>
              <a:rPr lang="en-US" altLang="ja-JP" sz="2000" dirty="0">
                <a:solidFill>
                  <a:srgbClr val="000000"/>
                </a:solidFill>
                <a:latin typeface="Century Gothic" panose="020B0502020202020204" pitchFamily="34" charset="0"/>
              </a:rPr>
              <a:t>etc. (</a:t>
            </a:r>
            <a:r>
              <a:rPr lang="ja-JP" altLang="en-US" sz="2000" dirty="0">
                <a:solidFill>
                  <a:srgbClr val="000000"/>
                </a:solidFill>
                <a:latin typeface="Century Gothic" panose="020B0502020202020204" pitchFamily="34" charset="0"/>
              </a:rPr>
              <a:t>マニュアル</a:t>
            </a:r>
            <a:r>
              <a:rPr lang="en-US" altLang="ja-JP" sz="2000" dirty="0">
                <a:solidFill>
                  <a:srgbClr val="000000"/>
                </a:solidFill>
                <a:latin typeface="Century Gothic" panose="020B0502020202020204" pitchFamily="34" charset="0"/>
              </a:rPr>
              <a:t>5.5</a:t>
            </a:r>
            <a:r>
              <a:rPr lang="ja-JP" altLang="en-US" sz="2000" dirty="0">
                <a:solidFill>
                  <a:srgbClr val="000000"/>
                </a:solidFill>
                <a:latin typeface="Century Gothic" panose="020B0502020202020204" pitchFamily="34" charset="0"/>
              </a:rPr>
              <a:t>参照</a:t>
            </a:r>
            <a:r>
              <a:rPr lang="en-US" altLang="ja-JP" sz="2000" dirty="0">
                <a:solidFill>
                  <a:srgbClr val="000000"/>
                </a:solidFill>
                <a:latin typeface="Century Gothic" panose="020B0502020202020204" pitchFamily="34" charset="0"/>
              </a:rPr>
              <a:t>)</a:t>
            </a:r>
          </a:p>
        </p:txBody>
      </p:sp>
      <p:sp>
        <p:nvSpPr>
          <p:cNvPr id="31756"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Geometry (General definition)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228600" y="0"/>
            <a:ext cx="8686800" cy="1052513"/>
          </a:xfrm>
        </p:spPr>
        <p:txBody>
          <a:bodyPr/>
          <a:lstStyle/>
          <a:p>
            <a:pPr eaLnBrk="1" hangingPunct="1"/>
            <a:r>
              <a:rPr lang="ja-JP" altLang="en-US" sz="4800">
                <a:latin typeface="Century Gothic" panose="020B0502020202020204" pitchFamily="34" charset="0"/>
              </a:rPr>
              <a:t>容れ物（セル）を定義する</a:t>
            </a:r>
            <a:endParaRPr lang="en-US" altLang="ja-JP" sz="4800">
              <a:latin typeface="Century Gothic" panose="020B0502020202020204" pitchFamily="34" charset="0"/>
            </a:endParaRPr>
          </a:p>
        </p:txBody>
      </p:sp>
      <p:sp>
        <p:nvSpPr>
          <p:cNvPr id="32774" name="Text Box 1030"/>
          <p:cNvSpPr txBox="1">
            <a:spLocks noChangeArrowheads="1"/>
          </p:cNvSpPr>
          <p:nvPr/>
        </p:nvSpPr>
        <p:spPr bwMode="auto">
          <a:xfrm>
            <a:off x="257175" y="1874838"/>
            <a:ext cx="1401763"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32775" name="Text Box 1031"/>
          <p:cNvSpPr txBox="1">
            <a:spLocks noChangeArrowheads="1"/>
          </p:cNvSpPr>
          <p:nvPr/>
        </p:nvSpPr>
        <p:spPr bwMode="auto">
          <a:xfrm>
            <a:off x="1779588" y="1874838"/>
            <a:ext cx="3598862" cy="215900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M a t e r i a l ]</a:t>
            </a:r>
          </a:p>
          <a:p>
            <a:pPr eaLnBrk="1" hangingPunct="1">
              <a:spcBef>
                <a:spcPct val="0"/>
              </a:spcBef>
              <a:buFontTx/>
              <a:buNone/>
            </a:pPr>
            <a:r>
              <a:rPr lang="pt-BR" altLang="ja-JP" sz="1400">
                <a:solidFill>
                  <a:srgbClr val="000000"/>
                </a:solidFill>
                <a:latin typeface="Tahoma" panose="020B0604030504040204" pitchFamily="34" charset="0"/>
              </a:rPr>
              <a:t>mat[1]    H 2  O 1</a:t>
            </a:r>
          </a:p>
          <a:p>
            <a:pPr eaLnBrk="1" hangingPunct="1">
              <a:spcBef>
                <a:spcPct val="0"/>
              </a:spcBef>
              <a:buFontTx/>
              <a:buNone/>
            </a:pP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S u r f a c e ]</a:t>
            </a:r>
          </a:p>
          <a:p>
            <a:pPr eaLnBrk="1" hangingPunct="1">
              <a:spcBef>
                <a:spcPct val="0"/>
              </a:spcBef>
              <a:buFontTx/>
              <a:buNone/>
            </a:pPr>
            <a:r>
              <a:rPr lang="pt-BR" altLang="ja-JP" sz="1400">
                <a:solidFill>
                  <a:srgbClr val="000000"/>
                </a:solidFill>
                <a:latin typeface="Tahoma" panose="020B0604030504040204" pitchFamily="34" charset="0"/>
              </a:rPr>
              <a:t>  10  so      10.</a:t>
            </a:r>
          </a:p>
          <a:p>
            <a:pPr eaLnBrk="1" hangingPunct="1">
              <a:spcBef>
                <a:spcPct val="0"/>
              </a:spcBef>
              <a:buFontTx/>
              <a:buNone/>
            </a:pPr>
            <a:endParaRPr lang="pt-BR" altLang="ja-JP" sz="1400">
              <a:latin typeface="Tahoma" panose="020B0604030504040204" pitchFamily="34" charset="0"/>
            </a:endParaRPr>
          </a:p>
          <a:p>
            <a:pPr eaLnBrk="1" hangingPunct="1">
              <a:spcBef>
                <a:spcPct val="0"/>
              </a:spcBef>
              <a:buFontTx/>
              <a:buNone/>
            </a:pPr>
            <a:r>
              <a:rPr lang="pt-BR" altLang="ja-JP" sz="1400">
                <a:latin typeface="Tahoma" panose="020B0604030504040204" pitchFamily="34" charset="0"/>
              </a:rPr>
              <a:t>[ C e l l ]</a:t>
            </a:r>
          </a:p>
          <a:p>
            <a:pPr eaLnBrk="1" hangingPunct="1">
              <a:spcBef>
                <a:spcPct val="0"/>
              </a:spcBef>
              <a:buFontTx/>
              <a:buNone/>
            </a:pPr>
            <a:r>
              <a:rPr lang="pt-BR" altLang="ja-JP" sz="1400">
                <a:latin typeface="Tahoma" panose="020B0604030504040204" pitchFamily="34" charset="0"/>
              </a:rPr>
              <a:t> 100     1 -1.0    -10</a:t>
            </a:r>
          </a:p>
          <a:p>
            <a:pPr eaLnBrk="1" hangingPunct="1">
              <a:spcBef>
                <a:spcPct val="0"/>
              </a:spcBef>
              <a:buFontTx/>
              <a:buNone/>
            </a:pPr>
            <a:r>
              <a:rPr lang="pt-BR" altLang="ja-JP" sz="1400">
                <a:latin typeface="Tahoma" panose="020B0604030504040204" pitchFamily="34" charset="0"/>
              </a:rPr>
              <a:t> 101    -1           10</a:t>
            </a:r>
          </a:p>
        </p:txBody>
      </p:sp>
      <p:sp>
        <p:nvSpPr>
          <p:cNvPr id="32776" name="Line 61"/>
          <p:cNvSpPr>
            <a:spLocks noChangeShapeType="1"/>
          </p:cNvSpPr>
          <p:nvPr/>
        </p:nvSpPr>
        <p:spPr bwMode="auto">
          <a:xfrm flipV="1">
            <a:off x="3995738" y="2770188"/>
            <a:ext cx="1670050" cy="87471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2777" name="テキスト ボックス 20"/>
          <p:cNvSpPr txBox="1">
            <a:spLocks noChangeArrowheads="1"/>
          </p:cNvSpPr>
          <p:nvPr/>
        </p:nvSpPr>
        <p:spPr bwMode="auto">
          <a:xfrm>
            <a:off x="5757863" y="1800225"/>
            <a:ext cx="3322637"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FF0000"/>
                </a:solidFill>
                <a:latin typeface="Century Gothic" panose="020B0502020202020204" pitchFamily="34" charset="0"/>
              </a:rPr>
              <a:t>100</a:t>
            </a:r>
            <a:r>
              <a:rPr lang="en-US" altLang="ja-JP" sz="2400">
                <a:solidFill>
                  <a:srgbClr val="0000FF"/>
                </a:solidFill>
                <a:latin typeface="Century Gothic" panose="020B0502020202020204" pitchFamily="34" charset="0"/>
              </a:rPr>
              <a:t>: </a:t>
            </a:r>
            <a:r>
              <a:rPr lang="ja-JP" altLang="en-US" sz="2400">
                <a:solidFill>
                  <a:srgbClr val="0000FF"/>
                </a:solidFill>
                <a:latin typeface="Century Gothic" panose="020B0502020202020204" pitchFamily="34" charset="0"/>
              </a:rPr>
              <a:t>セル番号</a:t>
            </a:r>
            <a:endParaRPr lang="en-US" altLang="ja-JP" sz="2400">
              <a:solidFill>
                <a:srgbClr val="0000FF"/>
              </a:solidFill>
              <a:latin typeface="Century Gothic" panose="020B0502020202020204" pitchFamily="34" charset="0"/>
            </a:endParaRPr>
          </a:p>
          <a:p>
            <a:pPr eaLnBrk="1" hangingPunct="1">
              <a:spcBef>
                <a:spcPct val="0"/>
              </a:spcBef>
              <a:buFontTx/>
              <a:buNone/>
            </a:pPr>
            <a:r>
              <a:rPr lang="en-US" altLang="ja-JP" sz="2400">
                <a:solidFill>
                  <a:srgbClr val="FF0000"/>
                </a:solidFill>
                <a:latin typeface="Century Gothic" panose="020B0502020202020204" pitchFamily="34" charset="0"/>
              </a:rPr>
              <a:t>1    </a:t>
            </a:r>
            <a:r>
              <a:rPr lang="en-US" altLang="ja-JP" sz="2400">
                <a:solidFill>
                  <a:srgbClr val="0000FF"/>
                </a:solidFill>
                <a:latin typeface="Century Gothic" panose="020B0502020202020204" pitchFamily="34" charset="0"/>
              </a:rPr>
              <a:t>: </a:t>
            </a:r>
            <a:r>
              <a:rPr lang="ja-JP" altLang="en-US" sz="2400">
                <a:solidFill>
                  <a:srgbClr val="0000FF"/>
                </a:solidFill>
                <a:latin typeface="Century Gothic" panose="020B0502020202020204" pitchFamily="34" charset="0"/>
              </a:rPr>
              <a:t>物質番号</a:t>
            </a:r>
            <a:endParaRPr lang="en-US" altLang="ja-JP" sz="2400">
              <a:solidFill>
                <a:srgbClr val="0000FF"/>
              </a:solidFill>
              <a:latin typeface="Century Gothic" panose="020B0502020202020204" pitchFamily="34" charset="0"/>
            </a:endParaRPr>
          </a:p>
          <a:p>
            <a:pPr eaLnBrk="1" hangingPunct="1">
              <a:spcBef>
                <a:spcPct val="0"/>
              </a:spcBef>
              <a:buFontTx/>
              <a:buNone/>
            </a:pPr>
            <a:r>
              <a:rPr lang="en-US" altLang="ja-JP" sz="2400">
                <a:solidFill>
                  <a:srgbClr val="FF0000"/>
                </a:solidFill>
                <a:latin typeface="Century Gothic" panose="020B0502020202020204" pitchFamily="34" charset="0"/>
              </a:rPr>
              <a:t>-1.0</a:t>
            </a:r>
            <a:r>
              <a:rPr lang="en-US" altLang="ja-JP" sz="2400">
                <a:solidFill>
                  <a:srgbClr val="0000FF"/>
                </a:solidFill>
                <a:latin typeface="Century Gothic" panose="020B0502020202020204" pitchFamily="34" charset="0"/>
              </a:rPr>
              <a:t> : </a:t>
            </a:r>
            <a:r>
              <a:rPr lang="ja-JP" altLang="en-US" sz="2400">
                <a:solidFill>
                  <a:srgbClr val="0000FF"/>
                </a:solidFill>
                <a:latin typeface="Century Gothic" panose="020B0502020202020204" pitchFamily="34" charset="0"/>
              </a:rPr>
              <a:t>物質密度</a:t>
            </a:r>
            <a:endParaRPr lang="en-US" altLang="ja-JP" sz="2400">
              <a:solidFill>
                <a:srgbClr val="0000FF"/>
              </a:solidFill>
              <a:latin typeface="Century Gothic" panose="020B0502020202020204" pitchFamily="34" charset="0"/>
            </a:endParaRPr>
          </a:p>
          <a:p>
            <a:pPr eaLnBrk="1" hangingPunct="1">
              <a:spcBef>
                <a:spcPct val="0"/>
              </a:spcBef>
              <a:buFontTx/>
              <a:buNone/>
            </a:pPr>
            <a:r>
              <a:rPr lang="en-US" altLang="ja-JP" sz="2400">
                <a:solidFill>
                  <a:srgbClr val="0000FF"/>
                </a:solidFill>
                <a:latin typeface="Century Gothic" panose="020B0502020202020204" pitchFamily="34" charset="0"/>
              </a:rPr>
              <a:t>        = 1.0 g/cm</a:t>
            </a:r>
            <a:r>
              <a:rPr lang="en-US" altLang="ja-JP" sz="2400" baseline="30000">
                <a:solidFill>
                  <a:srgbClr val="0000FF"/>
                </a:solidFill>
                <a:latin typeface="Century Gothic" panose="020B0502020202020204" pitchFamily="34" charset="0"/>
              </a:rPr>
              <a:t>3</a:t>
            </a:r>
          </a:p>
          <a:p>
            <a:pPr eaLnBrk="1" hangingPunct="1">
              <a:spcBef>
                <a:spcPct val="0"/>
              </a:spcBef>
              <a:buFontTx/>
              <a:buNone/>
            </a:pPr>
            <a:r>
              <a:rPr lang="en-US" altLang="ja-JP" sz="1800">
                <a:solidFill>
                  <a:srgbClr val="0000FF"/>
                </a:solidFill>
                <a:latin typeface="Century Gothic" panose="020B0502020202020204" pitchFamily="34" charset="0"/>
              </a:rPr>
              <a:t>   (</a:t>
            </a:r>
            <a:r>
              <a:rPr lang="ja-JP" altLang="en-US" sz="1800">
                <a:solidFill>
                  <a:srgbClr val="0000FF"/>
                </a:solidFill>
                <a:latin typeface="Century Gothic" panose="020B0502020202020204" pitchFamily="34" charset="0"/>
              </a:rPr>
              <a:t>正の場合</a:t>
            </a:r>
            <a:r>
              <a:rPr lang="en-US" altLang="ja-JP" sz="1800">
                <a:solidFill>
                  <a:srgbClr val="0000FF"/>
                </a:solidFill>
                <a:latin typeface="Century Gothic" panose="020B0502020202020204" pitchFamily="34" charset="0"/>
              </a:rPr>
              <a:t>:10</a:t>
            </a:r>
            <a:r>
              <a:rPr lang="en-US" altLang="ja-JP" sz="1800" baseline="30000">
                <a:solidFill>
                  <a:srgbClr val="0000FF"/>
                </a:solidFill>
                <a:latin typeface="Century Gothic" panose="020B0502020202020204" pitchFamily="34" charset="0"/>
              </a:rPr>
              <a:t>24</a:t>
            </a:r>
            <a:r>
              <a:rPr lang="en-US" altLang="ja-JP" sz="1800">
                <a:solidFill>
                  <a:srgbClr val="0000FF"/>
                </a:solidFill>
                <a:latin typeface="Century Gothic" panose="020B0502020202020204" pitchFamily="34" charset="0"/>
              </a:rPr>
              <a:t> atoms/cm</a:t>
            </a:r>
            <a:r>
              <a:rPr lang="en-US" altLang="ja-JP" sz="1800" baseline="30000">
                <a:solidFill>
                  <a:srgbClr val="0000FF"/>
                </a:solidFill>
                <a:latin typeface="Century Gothic" panose="020B0502020202020204" pitchFamily="34" charset="0"/>
              </a:rPr>
              <a:t>3</a:t>
            </a:r>
            <a:r>
              <a:rPr lang="en-US" altLang="ja-JP" sz="1800">
                <a:solidFill>
                  <a:srgbClr val="0000FF"/>
                </a:solidFill>
                <a:latin typeface="Century Gothic" panose="020B0502020202020204" pitchFamily="34" charset="0"/>
              </a:rPr>
              <a:t>)</a:t>
            </a:r>
          </a:p>
          <a:p>
            <a:pPr eaLnBrk="1" hangingPunct="1">
              <a:spcBef>
                <a:spcPct val="0"/>
              </a:spcBef>
              <a:buFontTx/>
              <a:buNone/>
            </a:pPr>
            <a:r>
              <a:rPr lang="en-US" altLang="ja-JP" sz="2400">
                <a:solidFill>
                  <a:srgbClr val="FF0000"/>
                </a:solidFill>
                <a:latin typeface="Century Gothic" panose="020B0502020202020204" pitchFamily="34" charset="0"/>
              </a:rPr>
              <a:t>-10 </a:t>
            </a:r>
            <a:r>
              <a:rPr lang="en-US" altLang="ja-JP" sz="2400">
                <a:solidFill>
                  <a:srgbClr val="0000FF"/>
                </a:solidFill>
                <a:latin typeface="Century Gothic" panose="020B0502020202020204" pitchFamily="34" charset="0"/>
              </a:rPr>
              <a:t>: 10</a:t>
            </a:r>
            <a:r>
              <a:rPr lang="ja-JP" altLang="en-US" sz="2400">
                <a:solidFill>
                  <a:srgbClr val="0000FF"/>
                </a:solidFill>
                <a:latin typeface="Century Gothic" panose="020B0502020202020204" pitchFamily="34" charset="0"/>
              </a:rPr>
              <a:t>番の面の内側</a:t>
            </a:r>
          </a:p>
        </p:txBody>
      </p:sp>
      <p:sp>
        <p:nvSpPr>
          <p:cNvPr id="32778" name="テキスト ボックス 20"/>
          <p:cNvSpPr txBox="1">
            <a:spLocks noChangeArrowheads="1"/>
          </p:cNvSpPr>
          <p:nvPr/>
        </p:nvSpPr>
        <p:spPr bwMode="auto">
          <a:xfrm>
            <a:off x="3419475" y="4508500"/>
            <a:ext cx="48244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FF0000"/>
                </a:solidFill>
                <a:latin typeface="Century Gothic" panose="020B0502020202020204" pitchFamily="34" charset="0"/>
              </a:rPr>
              <a:t>101</a:t>
            </a:r>
            <a:r>
              <a:rPr lang="en-US" altLang="ja-JP" sz="2400">
                <a:solidFill>
                  <a:srgbClr val="0000FF"/>
                </a:solidFill>
                <a:latin typeface="Century Gothic" panose="020B0502020202020204" pitchFamily="34" charset="0"/>
              </a:rPr>
              <a:t>: </a:t>
            </a:r>
            <a:r>
              <a:rPr lang="ja-JP" altLang="en-US" sz="2400">
                <a:solidFill>
                  <a:srgbClr val="0000FF"/>
                </a:solidFill>
                <a:latin typeface="Century Gothic" panose="020B0502020202020204" pitchFamily="34" charset="0"/>
              </a:rPr>
              <a:t>セル番号</a:t>
            </a:r>
            <a:endParaRPr lang="en-US" altLang="ja-JP" sz="2400">
              <a:solidFill>
                <a:srgbClr val="0000FF"/>
              </a:solidFill>
              <a:latin typeface="Century Gothic" panose="020B0502020202020204" pitchFamily="34" charset="0"/>
            </a:endParaRPr>
          </a:p>
          <a:p>
            <a:pPr eaLnBrk="1" hangingPunct="1">
              <a:spcBef>
                <a:spcPct val="0"/>
              </a:spcBef>
              <a:buFontTx/>
              <a:buNone/>
            </a:pPr>
            <a:r>
              <a:rPr lang="en-US" altLang="ja-JP" sz="2400">
                <a:solidFill>
                  <a:srgbClr val="FF0000"/>
                </a:solidFill>
                <a:latin typeface="Century Gothic" panose="020B0502020202020204" pitchFamily="34" charset="0"/>
              </a:rPr>
              <a:t>-1 </a:t>
            </a:r>
            <a:r>
              <a:rPr lang="en-US" altLang="ja-JP" sz="2400">
                <a:solidFill>
                  <a:srgbClr val="0000FF"/>
                </a:solidFill>
                <a:latin typeface="Century Gothic" panose="020B0502020202020204" pitchFamily="34" charset="0"/>
              </a:rPr>
              <a:t>:</a:t>
            </a:r>
            <a:r>
              <a:rPr lang="ja-JP" altLang="en-US" sz="2400">
                <a:solidFill>
                  <a:srgbClr val="0000FF"/>
                </a:solidFill>
                <a:latin typeface="Century Gothic" panose="020B0502020202020204" pitchFamily="34" charset="0"/>
              </a:rPr>
              <a:t>外部ボイド（仮想空間の領域外）</a:t>
            </a:r>
            <a:endParaRPr lang="en-US" altLang="ja-JP" sz="2400">
              <a:solidFill>
                <a:srgbClr val="0000FF"/>
              </a:solidFill>
              <a:latin typeface="Century Gothic" panose="020B0502020202020204" pitchFamily="34" charset="0"/>
            </a:endParaRPr>
          </a:p>
          <a:p>
            <a:pPr eaLnBrk="1" hangingPunct="1">
              <a:spcBef>
                <a:spcPct val="0"/>
              </a:spcBef>
              <a:buFontTx/>
              <a:buNone/>
            </a:pPr>
            <a:r>
              <a:rPr lang="ja-JP" altLang="en-US" sz="2400">
                <a:solidFill>
                  <a:srgbClr val="0000FF"/>
                </a:solidFill>
                <a:latin typeface="Century Gothic" panose="020B0502020202020204" pitchFamily="34" charset="0"/>
              </a:rPr>
              <a:t>　　＊密度の項は不要</a:t>
            </a:r>
            <a:endParaRPr lang="en-US" altLang="ja-JP" sz="2400">
              <a:solidFill>
                <a:srgbClr val="0000FF"/>
              </a:solidFill>
              <a:latin typeface="Century Gothic" panose="020B0502020202020204" pitchFamily="34" charset="0"/>
            </a:endParaRPr>
          </a:p>
          <a:p>
            <a:pPr eaLnBrk="1" hangingPunct="1">
              <a:spcBef>
                <a:spcPct val="0"/>
              </a:spcBef>
              <a:buFontTx/>
              <a:buNone/>
            </a:pPr>
            <a:r>
              <a:rPr lang="en-US" altLang="ja-JP" sz="2400">
                <a:solidFill>
                  <a:srgbClr val="FF0000"/>
                </a:solidFill>
                <a:latin typeface="Century Gothic" panose="020B0502020202020204" pitchFamily="34" charset="0"/>
              </a:rPr>
              <a:t>10 </a:t>
            </a:r>
            <a:r>
              <a:rPr lang="en-US" altLang="ja-JP" sz="2400">
                <a:solidFill>
                  <a:srgbClr val="0000FF"/>
                </a:solidFill>
                <a:latin typeface="Century Gothic" panose="020B0502020202020204" pitchFamily="34" charset="0"/>
              </a:rPr>
              <a:t>: 10</a:t>
            </a:r>
            <a:r>
              <a:rPr lang="ja-JP" altLang="en-US" sz="2400">
                <a:solidFill>
                  <a:srgbClr val="0000FF"/>
                </a:solidFill>
                <a:latin typeface="Century Gothic" panose="020B0502020202020204" pitchFamily="34" charset="0"/>
              </a:rPr>
              <a:t>番の面の外側</a:t>
            </a:r>
          </a:p>
        </p:txBody>
      </p:sp>
      <p:sp>
        <p:nvSpPr>
          <p:cNvPr id="32779" name="テキスト ボックス 20"/>
          <p:cNvSpPr txBox="1">
            <a:spLocks noChangeArrowheads="1"/>
          </p:cNvSpPr>
          <p:nvPr/>
        </p:nvSpPr>
        <p:spPr bwMode="auto">
          <a:xfrm>
            <a:off x="284163" y="1036638"/>
            <a:ext cx="87963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pPr>
            <a:r>
              <a:rPr lang="ja-JP" altLang="en-US" sz="2400">
                <a:solidFill>
                  <a:srgbClr val="FF0000"/>
                </a:solidFill>
                <a:latin typeface="Century Gothic" panose="020B0502020202020204" pitchFamily="34" charset="0"/>
              </a:rPr>
              <a:t>セル番号</a:t>
            </a:r>
            <a:r>
              <a:rPr lang="en-US" altLang="ja-JP" sz="2400">
                <a:solidFill>
                  <a:srgbClr val="FF0000"/>
                </a:solidFill>
                <a:latin typeface="Century Gothic" panose="020B0502020202020204" pitchFamily="34" charset="0"/>
              </a:rPr>
              <a:t>, </a:t>
            </a:r>
            <a:r>
              <a:rPr lang="ja-JP" altLang="en-US" sz="2400">
                <a:solidFill>
                  <a:srgbClr val="FF0000"/>
                </a:solidFill>
                <a:latin typeface="Century Gothic" panose="020B0502020202020204" pitchFamily="34" charset="0"/>
              </a:rPr>
              <a:t>物質番号</a:t>
            </a:r>
            <a:r>
              <a:rPr lang="en-US" altLang="ja-JP" sz="2400">
                <a:solidFill>
                  <a:srgbClr val="FF0000"/>
                </a:solidFill>
                <a:latin typeface="Century Gothic" panose="020B0502020202020204" pitchFamily="34" charset="0"/>
              </a:rPr>
              <a:t>, </a:t>
            </a:r>
            <a:r>
              <a:rPr lang="ja-JP" altLang="en-US" sz="2400">
                <a:solidFill>
                  <a:srgbClr val="FF0000"/>
                </a:solidFill>
                <a:latin typeface="Century Gothic" panose="020B0502020202020204" pitchFamily="34" charset="0"/>
              </a:rPr>
              <a:t>密度</a:t>
            </a:r>
            <a:r>
              <a:rPr lang="en-US" altLang="ja-JP" sz="2400">
                <a:solidFill>
                  <a:srgbClr val="FF0000"/>
                </a:solidFill>
                <a:latin typeface="Century Gothic" panose="020B0502020202020204" pitchFamily="34" charset="0"/>
              </a:rPr>
              <a:t>, </a:t>
            </a:r>
            <a:r>
              <a:rPr lang="ja-JP" altLang="en-US" sz="2400">
                <a:solidFill>
                  <a:srgbClr val="FF0000"/>
                </a:solidFill>
                <a:latin typeface="Century Gothic" panose="020B0502020202020204" pitchFamily="34" charset="0"/>
              </a:rPr>
              <a:t>面番号</a:t>
            </a:r>
          </a:p>
        </p:txBody>
      </p:sp>
      <p:sp>
        <p:nvSpPr>
          <p:cNvPr id="32780" name="Line 61"/>
          <p:cNvSpPr>
            <a:spLocks noChangeShapeType="1"/>
          </p:cNvSpPr>
          <p:nvPr/>
        </p:nvSpPr>
        <p:spPr bwMode="auto">
          <a:xfrm>
            <a:off x="3692525" y="3841750"/>
            <a:ext cx="87313" cy="66675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2781"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Geometry (General definition)</a:t>
            </a:r>
          </a:p>
        </p:txBody>
      </p:sp>
      <p:sp>
        <p:nvSpPr>
          <p:cNvPr id="32782" name="Line 60"/>
          <p:cNvSpPr>
            <a:spLocks noChangeShapeType="1"/>
          </p:cNvSpPr>
          <p:nvPr/>
        </p:nvSpPr>
        <p:spPr bwMode="auto">
          <a:xfrm>
            <a:off x="1939925" y="3644900"/>
            <a:ext cx="2055813"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83" name="Line 60"/>
          <p:cNvSpPr>
            <a:spLocks noChangeShapeType="1"/>
          </p:cNvSpPr>
          <p:nvPr/>
        </p:nvSpPr>
        <p:spPr bwMode="auto">
          <a:xfrm flipV="1">
            <a:off x="1939925" y="3841750"/>
            <a:ext cx="1752600" cy="1588"/>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228600" y="228600"/>
            <a:ext cx="8686800" cy="1143000"/>
          </a:xfrm>
        </p:spPr>
        <p:txBody>
          <a:bodyPr/>
          <a:lstStyle/>
          <a:p>
            <a:pPr eaLnBrk="1" hangingPunct="1"/>
            <a:r>
              <a:rPr lang="ja-JP" altLang="en-US" sz="4800">
                <a:latin typeface="Century Gothic" panose="020B0502020202020204" pitchFamily="34" charset="0"/>
              </a:rPr>
              <a:t>体系の確認</a:t>
            </a:r>
          </a:p>
        </p:txBody>
      </p:sp>
      <p:sp>
        <p:nvSpPr>
          <p:cNvPr id="33797"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Geometry (General definition)</a:t>
            </a:r>
          </a:p>
        </p:txBody>
      </p:sp>
      <p:sp>
        <p:nvSpPr>
          <p:cNvPr id="33799" name="Text Box 1030"/>
          <p:cNvSpPr txBox="1">
            <a:spLocks noChangeArrowheads="1"/>
          </p:cNvSpPr>
          <p:nvPr/>
        </p:nvSpPr>
        <p:spPr bwMode="auto">
          <a:xfrm>
            <a:off x="179388" y="1549400"/>
            <a:ext cx="14017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33800" name="Text Box 1031"/>
          <p:cNvSpPr txBox="1">
            <a:spLocks noChangeArrowheads="1"/>
          </p:cNvSpPr>
          <p:nvPr/>
        </p:nvSpPr>
        <p:spPr bwMode="auto">
          <a:xfrm>
            <a:off x="1752600" y="1549400"/>
            <a:ext cx="2159000" cy="101600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P a r a m e t e r s ]</a:t>
            </a:r>
          </a:p>
          <a:p>
            <a:pPr eaLnBrk="1" hangingPunct="1">
              <a:spcBef>
                <a:spcPct val="0"/>
              </a:spcBef>
              <a:buFontTx/>
              <a:buNone/>
            </a:pPr>
            <a:r>
              <a:rPr lang="pt-BR" altLang="ja-JP" sz="1400">
                <a:latin typeface="Tahoma" panose="020B0604030504040204" pitchFamily="34" charset="0"/>
              </a:rPr>
              <a:t> icntl    = </a:t>
            </a:r>
            <a:r>
              <a:rPr lang="pt-BR" altLang="ja-JP" sz="1400">
                <a:solidFill>
                  <a:srgbClr val="FF0000"/>
                </a:solidFill>
                <a:latin typeface="Tahoma" panose="020B0604030504040204" pitchFamily="34" charset="0"/>
              </a:rPr>
              <a:t>8</a:t>
            </a:r>
          </a:p>
          <a:p>
            <a:pPr eaLnBrk="1" hangingPunct="1">
              <a:spcBef>
                <a:spcPct val="0"/>
              </a:spcBef>
              <a:buFontTx/>
              <a:buNone/>
            </a:pPr>
            <a:r>
              <a:rPr lang="pt-BR" altLang="ja-JP" sz="1400">
                <a:solidFill>
                  <a:srgbClr val="000000"/>
                </a:solidFill>
                <a:latin typeface="Tahoma" panose="020B0604030504040204" pitchFamily="34" charset="0"/>
              </a:rPr>
              <a:t>file(1)  = c:/phits</a:t>
            </a:r>
          </a:p>
          <a:p>
            <a:pPr eaLnBrk="1" hangingPunct="1">
              <a:spcBef>
                <a:spcPct val="0"/>
              </a:spcBef>
              <a:buFontTx/>
              <a:buNone/>
            </a:pPr>
            <a:r>
              <a:rPr lang="pt-BR" altLang="ja-JP" sz="1400">
                <a:solidFill>
                  <a:srgbClr val="000000"/>
                </a:solidFill>
                <a:latin typeface="Tahoma" panose="020B0604030504040204" pitchFamily="34" charset="0"/>
              </a:rPr>
              <a:t>file(6)  = phits.out</a:t>
            </a:r>
          </a:p>
        </p:txBody>
      </p:sp>
      <p:sp>
        <p:nvSpPr>
          <p:cNvPr id="33801" name="テキスト ボックス 20"/>
          <p:cNvSpPr txBox="1">
            <a:spLocks noChangeArrowheads="1"/>
          </p:cNvSpPr>
          <p:nvPr/>
        </p:nvSpPr>
        <p:spPr bwMode="auto">
          <a:xfrm>
            <a:off x="179388" y="2646363"/>
            <a:ext cx="50784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solidFill>
                  <a:srgbClr val="000000"/>
                </a:solidFill>
                <a:latin typeface="Century Gothic" panose="020B0502020202020204" pitchFamily="34" charset="0"/>
              </a:rPr>
              <a:t>体系を確認する手順</a:t>
            </a:r>
          </a:p>
          <a:p>
            <a:pPr eaLnBrk="1" hangingPunct="1">
              <a:spcBef>
                <a:spcPct val="0"/>
              </a:spcBef>
              <a:buFontTx/>
              <a:buNone/>
            </a:pPr>
            <a:r>
              <a:rPr lang="ja-JP" altLang="en-US" sz="2400">
                <a:solidFill>
                  <a:srgbClr val="000000"/>
                </a:solidFill>
                <a:latin typeface="Century Gothic" panose="020B0502020202020204" pitchFamily="34" charset="0"/>
              </a:rPr>
              <a:t>　1）　[</a:t>
            </a:r>
            <a:r>
              <a:rPr lang="en-US" altLang="ja-JP" sz="2400">
                <a:solidFill>
                  <a:srgbClr val="000000"/>
                </a:solidFill>
                <a:latin typeface="Century Gothic" panose="020B0502020202020204" pitchFamily="34" charset="0"/>
              </a:rPr>
              <a:t>Parameters]</a:t>
            </a:r>
            <a:r>
              <a:rPr lang="ja-JP" altLang="en-US" sz="2400">
                <a:solidFill>
                  <a:srgbClr val="000000"/>
                </a:solidFill>
                <a:latin typeface="Century Gothic" panose="020B0502020202020204" pitchFamily="34" charset="0"/>
              </a:rPr>
              <a:t>セクションに</a:t>
            </a:r>
          </a:p>
          <a:p>
            <a:pPr eaLnBrk="1" hangingPunct="1">
              <a:spcBef>
                <a:spcPct val="0"/>
              </a:spcBef>
              <a:buFontTx/>
              <a:buNone/>
            </a:pPr>
            <a:r>
              <a:rPr lang="en-US" altLang="ja-JP" sz="2400">
                <a:solidFill>
                  <a:srgbClr val="000000"/>
                </a:solidFill>
                <a:latin typeface="Century Gothic" panose="020B0502020202020204" pitchFamily="34" charset="0"/>
              </a:rPr>
              <a:t>　　　</a:t>
            </a:r>
            <a:r>
              <a:rPr lang="ja-JP" altLang="en-US" sz="2400">
                <a:solidFill>
                  <a:srgbClr val="000000"/>
                </a:solidFill>
                <a:latin typeface="Century Gothic" panose="020B0502020202020204" pitchFamily="34" charset="0"/>
              </a:rPr>
              <a:t>ある</a:t>
            </a:r>
            <a:r>
              <a:rPr lang="en-US" altLang="ja-JP" sz="2400">
                <a:solidFill>
                  <a:srgbClr val="000000"/>
                </a:solidFill>
                <a:latin typeface="Century Gothic" panose="020B0502020202020204" pitchFamily="34" charset="0"/>
              </a:rPr>
              <a:t>icntl</a:t>
            </a:r>
            <a:r>
              <a:rPr lang="ja-JP" altLang="en-US" sz="2400">
                <a:solidFill>
                  <a:srgbClr val="000000"/>
                </a:solidFill>
                <a:latin typeface="Century Gothic" panose="020B0502020202020204" pitchFamily="34" charset="0"/>
              </a:rPr>
              <a:t>パラメータを変更する。</a:t>
            </a:r>
          </a:p>
          <a:p>
            <a:pPr eaLnBrk="1" hangingPunct="1">
              <a:spcBef>
                <a:spcPct val="0"/>
              </a:spcBef>
              <a:buFontTx/>
              <a:buNone/>
            </a:pPr>
            <a:r>
              <a:rPr lang="ja-JP" altLang="en-US" sz="2400">
                <a:solidFill>
                  <a:srgbClr val="000000"/>
                </a:solidFill>
                <a:latin typeface="Century Gothic" panose="020B0502020202020204" pitchFamily="34" charset="0"/>
              </a:rPr>
              <a:t>　2）　</a:t>
            </a:r>
            <a:r>
              <a:rPr lang="en-US" altLang="ja-JP" sz="2400">
                <a:solidFill>
                  <a:srgbClr val="000000"/>
                </a:solidFill>
                <a:latin typeface="Century Gothic" panose="020B0502020202020204" pitchFamily="34" charset="0"/>
              </a:rPr>
              <a:t>PHITS</a:t>
            </a:r>
            <a:r>
              <a:rPr lang="ja-JP" altLang="en-US" sz="2400">
                <a:solidFill>
                  <a:srgbClr val="000000"/>
                </a:solidFill>
                <a:latin typeface="Century Gothic" panose="020B0502020202020204" pitchFamily="34" charset="0"/>
              </a:rPr>
              <a:t>を実行する。</a:t>
            </a:r>
          </a:p>
          <a:p>
            <a:pPr eaLnBrk="1" hangingPunct="1">
              <a:spcBef>
                <a:spcPct val="0"/>
              </a:spcBef>
              <a:buFontTx/>
              <a:buNone/>
            </a:pPr>
            <a:r>
              <a:rPr lang="ja-JP" altLang="en-US" sz="2400">
                <a:solidFill>
                  <a:srgbClr val="000000"/>
                </a:solidFill>
                <a:latin typeface="Century Gothic" panose="020B0502020202020204" pitchFamily="34" charset="0"/>
              </a:rPr>
              <a:t>　3）　</a:t>
            </a:r>
            <a:r>
              <a:rPr lang="en-US" altLang="ja-JP" sz="2400">
                <a:solidFill>
                  <a:srgbClr val="000000"/>
                </a:solidFill>
                <a:latin typeface="Century Gothic" panose="020B0502020202020204" pitchFamily="34" charset="0"/>
              </a:rPr>
              <a:t>eps</a:t>
            </a:r>
            <a:r>
              <a:rPr lang="ja-JP" altLang="en-US" sz="2400">
                <a:solidFill>
                  <a:srgbClr val="000000"/>
                </a:solidFill>
                <a:latin typeface="Century Gothic" panose="020B0502020202020204" pitchFamily="34" charset="0"/>
              </a:rPr>
              <a:t>ファイル“</a:t>
            </a:r>
            <a:r>
              <a:rPr lang="en-US" altLang="ja-JP" sz="2400" u="sng">
                <a:solidFill>
                  <a:srgbClr val="000000"/>
                </a:solidFill>
                <a:latin typeface="Century Gothic" panose="020B0502020202020204" pitchFamily="34" charset="0"/>
              </a:rPr>
              <a:t>track_xz.eps</a:t>
            </a:r>
            <a:r>
              <a:rPr lang="en-US" altLang="ja-JP" sz="2400">
                <a:solidFill>
                  <a:srgbClr val="000000"/>
                </a:solidFill>
                <a:latin typeface="Century Gothic" panose="020B0502020202020204" pitchFamily="34" charset="0"/>
              </a:rPr>
              <a:t>”</a:t>
            </a:r>
          </a:p>
          <a:p>
            <a:pPr eaLnBrk="1" hangingPunct="1">
              <a:spcBef>
                <a:spcPct val="0"/>
              </a:spcBef>
              <a:buFontTx/>
              <a:buNone/>
            </a:pPr>
            <a:r>
              <a:rPr lang="ja-JP" altLang="en-US" sz="2400">
                <a:solidFill>
                  <a:srgbClr val="000000"/>
                </a:solidFill>
                <a:latin typeface="Century Gothic" panose="020B0502020202020204" pitchFamily="34" charset="0"/>
              </a:rPr>
              <a:t>　　　を表示させる。</a:t>
            </a:r>
          </a:p>
        </p:txBody>
      </p:sp>
      <p:sp>
        <p:nvSpPr>
          <p:cNvPr id="33802" name="テキスト ボックス 20"/>
          <p:cNvSpPr txBox="1">
            <a:spLocks noChangeArrowheads="1"/>
          </p:cNvSpPr>
          <p:nvPr/>
        </p:nvSpPr>
        <p:spPr bwMode="auto">
          <a:xfrm>
            <a:off x="5668963" y="5180013"/>
            <a:ext cx="2287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a:solidFill>
                  <a:srgbClr val="0000FF"/>
                </a:solidFill>
                <a:latin typeface="Century Gothic" panose="020B0502020202020204" pitchFamily="34" charset="0"/>
              </a:rPr>
              <a:t>track_xz.eps</a:t>
            </a:r>
          </a:p>
        </p:txBody>
      </p:sp>
      <p:grpSp>
        <p:nvGrpSpPr>
          <p:cNvPr id="33803" name="グループ化 5"/>
          <p:cNvGrpSpPr>
            <a:grpSpLocks/>
          </p:cNvGrpSpPr>
          <p:nvPr/>
        </p:nvGrpSpPr>
        <p:grpSpPr bwMode="auto">
          <a:xfrm>
            <a:off x="1803400" y="1600200"/>
            <a:ext cx="4167188" cy="646113"/>
            <a:chOff x="1803400" y="1600200"/>
            <a:chExt cx="4167375" cy="646331"/>
          </a:xfrm>
        </p:grpSpPr>
        <p:sp>
          <p:nvSpPr>
            <p:cNvPr id="33808" name="Line 21"/>
            <p:cNvSpPr>
              <a:spLocks noChangeShapeType="1"/>
            </p:cNvSpPr>
            <p:nvPr/>
          </p:nvSpPr>
          <p:spPr bwMode="auto">
            <a:xfrm flipH="1">
              <a:off x="1803400" y="2032000"/>
              <a:ext cx="10795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cxnSp>
          <p:nvCxnSpPr>
            <p:cNvPr id="3" name="直線矢印コネクタ 2"/>
            <p:cNvCxnSpPr/>
            <p:nvPr/>
          </p:nvCxnSpPr>
          <p:spPr>
            <a:xfrm flipH="1">
              <a:off x="2882948" y="1916220"/>
              <a:ext cx="1328798"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810" name="テキスト ボックス 4"/>
            <p:cNvSpPr txBox="1">
              <a:spLocks noChangeArrowheads="1"/>
            </p:cNvSpPr>
            <p:nvPr/>
          </p:nvSpPr>
          <p:spPr bwMode="auto">
            <a:xfrm>
              <a:off x="4211960" y="1600200"/>
              <a:ext cx="1758815" cy="646331"/>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a:solidFill>
                    <a:srgbClr val="000000"/>
                  </a:solidFill>
                </a:rPr>
                <a:t>作成した体系を</a:t>
              </a:r>
              <a:endParaRPr lang="en-US" altLang="ja-JP" sz="1800">
                <a:solidFill>
                  <a:srgbClr val="000000"/>
                </a:solidFill>
              </a:endParaRPr>
            </a:p>
            <a:p>
              <a:pPr eaLnBrk="1" hangingPunct="1">
                <a:spcBef>
                  <a:spcPct val="0"/>
                </a:spcBef>
                <a:buFontTx/>
                <a:buNone/>
              </a:pPr>
              <a:r>
                <a:rPr lang="ja-JP" altLang="en-US" sz="1800">
                  <a:solidFill>
                    <a:srgbClr val="000000"/>
                  </a:solidFill>
                </a:rPr>
                <a:t>確認する時の値</a:t>
              </a:r>
            </a:p>
          </p:txBody>
        </p:sp>
      </p:grpSp>
      <p:sp>
        <p:nvSpPr>
          <p:cNvPr id="33804" name="テキスト ボックス 1"/>
          <p:cNvSpPr txBox="1">
            <a:spLocks noChangeArrowheads="1"/>
          </p:cNvSpPr>
          <p:nvPr/>
        </p:nvSpPr>
        <p:spPr bwMode="auto">
          <a:xfrm>
            <a:off x="3062288" y="4468813"/>
            <a:ext cx="1698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a:t>ダブルクリック</a:t>
            </a:r>
          </a:p>
        </p:txBody>
      </p:sp>
      <p:sp>
        <p:nvSpPr>
          <p:cNvPr id="33805" name="テキスト ボックス 3"/>
          <p:cNvSpPr txBox="1">
            <a:spLocks noChangeArrowheads="1"/>
          </p:cNvSpPr>
          <p:nvPr/>
        </p:nvSpPr>
        <p:spPr bwMode="auto">
          <a:xfrm>
            <a:off x="5280025" y="5580063"/>
            <a:ext cx="3721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a:t>原点を中心とする半径</a:t>
            </a:r>
            <a:r>
              <a:rPr lang="en-US" altLang="ja-JP" sz="2000"/>
              <a:t>10cm</a:t>
            </a:r>
            <a:r>
              <a:rPr lang="ja-JP" altLang="en-US" sz="2000"/>
              <a:t>の球（</a:t>
            </a:r>
            <a:r>
              <a:rPr lang="en-US" altLang="ja-JP" sz="2000"/>
              <a:t>XZ</a:t>
            </a:r>
            <a:r>
              <a:rPr lang="ja-JP" altLang="en-US" sz="2000"/>
              <a:t>平面による断面図）</a:t>
            </a:r>
          </a:p>
        </p:txBody>
      </p:sp>
      <p:sp>
        <p:nvSpPr>
          <p:cNvPr id="33806" name="テキスト ボックス 3"/>
          <p:cNvSpPr txBox="1">
            <a:spLocks noChangeArrowheads="1"/>
          </p:cNvSpPr>
          <p:nvPr/>
        </p:nvSpPr>
        <p:spPr bwMode="auto">
          <a:xfrm>
            <a:off x="512763" y="5184775"/>
            <a:ext cx="4248150" cy="40005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a:t>lec01.inp</a:t>
            </a:r>
            <a:r>
              <a:rPr lang="ja-JP" altLang="en-US" sz="2000"/>
              <a:t>の体系を確認してみましょう。</a:t>
            </a:r>
          </a:p>
        </p:txBody>
      </p:sp>
      <p:pic>
        <p:nvPicPr>
          <p:cNvPr id="33807"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91113" y="2344738"/>
            <a:ext cx="3910012"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038" y="2578100"/>
            <a:ext cx="6910387" cy="302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7" name="Rectangle 2"/>
          <p:cNvSpPr>
            <a:spLocks noGrp="1" noChangeArrowheads="1"/>
          </p:cNvSpPr>
          <p:nvPr>
            <p:ph type="title"/>
          </p:nvPr>
        </p:nvSpPr>
        <p:spPr>
          <a:xfrm>
            <a:off x="1939925" y="115888"/>
            <a:ext cx="5080000" cy="896937"/>
          </a:xfrm>
        </p:spPr>
        <p:txBody>
          <a:bodyPr/>
          <a:lstStyle/>
          <a:p>
            <a:pPr eaLnBrk="1" hangingPunct="1"/>
            <a:r>
              <a:rPr lang="ja-JP" altLang="en-US" sz="4800">
                <a:latin typeface="Century Gothic" panose="020B0502020202020204" pitchFamily="34" charset="0"/>
              </a:rPr>
              <a:t>本実習の目標</a:t>
            </a:r>
          </a:p>
        </p:txBody>
      </p:sp>
      <p:sp>
        <p:nvSpPr>
          <p:cNvPr id="16390"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Purpose</a:t>
            </a:r>
          </a:p>
        </p:txBody>
      </p:sp>
      <p:sp>
        <p:nvSpPr>
          <p:cNvPr id="16391"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fld id="{C985DDF9-58DF-4680-B1A5-BDF25A471D36}" type="slidenum">
              <a:rPr lang="en-US" altLang="ja-JP" sz="2400">
                <a:solidFill>
                  <a:srgbClr val="000000"/>
                </a:solidFill>
                <a:latin typeface="Tahoma" panose="020B0604030504040204" pitchFamily="34" charset="0"/>
              </a:rPr>
              <a:pPr algn="ctr" eaLnBrk="1" hangingPunct="1">
                <a:spcBef>
                  <a:spcPct val="50000"/>
                </a:spcBef>
                <a:buFontTx/>
                <a:buNone/>
              </a:pPr>
              <a:t>2</a:t>
            </a:fld>
            <a:endParaRPr lang="en-US" altLang="ja-JP" sz="2400">
              <a:solidFill>
                <a:srgbClr val="000000"/>
              </a:solidFill>
              <a:latin typeface="Tahoma" panose="020B0604030504040204" pitchFamily="34" charset="0"/>
            </a:endParaRPr>
          </a:p>
        </p:txBody>
      </p:sp>
      <p:sp>
        <p:nvSpPr>
          <p:cNvPr id="16392" name="Rectangle 8"/>
          <p:cNvSpPr txBox="1">
            <a:spLocks noChangeArrowheads="1"/>
          </p:cNvSpPr>
          <p:nvPr/>
        </p:nvSpPr>
        <p:spPr bwMode="auto">
          <a:xfrm>
            <a:off x="965200" y="981075"/>
            <a:ext cx="7500938"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sz="2800">
                <a:solidFill>
                  <a:srgbClr val="000000"/>
                </a:solidFill>
                <a:latin typeface="Century" panose="02040604050505020304" pitchFamily="18" charset="0"/>
              </a:rPr>
              <a:t>PHITS</a:t>
            </a:r>
            <a:r>
              <a:rPr lang="ja-JP" altLang="en-US" sz="2800">
                <a:solidFill>
                  <a:srgbClr val="000000"/>
                </a:solidFill>
                <a:latin typeface="Century" panose="02040604050505020304" pitchFamily="18" charset="0"/>
              </a:rPr>
              <a:t>入力ファイルの基礎的な書式を理解し，基本的な体系と線源を設定して粒子輸送シミュレーションが実行できるようになる</a:t>
            </a:r>
            <a:endParaRPr lang="en-US" altLang="ja-JP" sz="2800">
              <a:solidFill>
                <a:srgbClr val="000000"/>
              </a:solidFill>
              <a:latin typeface="Century" panose="02040604050505020304" pitchFamily="18" charset="0"/>
            </a:endParaRPr>
          </a:p>
        </p:txBody>
      </p:sp>
      <p:sp>
        <p:nvSpPr>
          <p:cNvPr id="16393" name="テキスト ボックス 2"/>
          <p:cNvSpPr txBox="1">
            <a:spLocks noChangeArrowheads="1"/>
          </p:cNvSpPr>
          <p:nvPr/>
        </p:nvSpPr>
        <p:spPr bwMode="auto">
          <a:xfrm>
            <a:off x="1189038" y="5603875"/>
            <a:ext cx="68754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a:solidFill>
                  <a:srgbClr val="000000"/>
                </a:solidFill>
              </a:rPr>
              <a:t>本実習の最後に行うシミュレーション結果。円柱の水に</a:t>
            </a:r>
            <a:r>
              <a:rPr lang="en-US" altLang="ja-JP" sz="2000">
                <a:solidFill>
                  <a:srgbClr val="000000"/>
                </a:solidFill>
              </a:rPr>
              <a:t>290MeV</a:t>
            </a:r>
            <a:r>
              <a:rPr lang="ja-JP" altLang="en-US" sz="2000">
                <a:solidFill>
                  <a:srgbClr val="000000"/>
                </a:solidFill>
              </a:rPr>
              <a:t>陽子ビームを入射した時の体系内での粒子フルエンス</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テキスト ボックス 20"/>
          <p:cNvSpPr txBox="1">
            <a:spLocks noChangeArrowheads="1"/>
          </p:cNvSpPr>
          <p:nvPr/>
        </p:nvSpPr>
        <p:spPr bwMode="auto">
          <a:xfrm>
            <a:off x="709613" y="1247775"/>
            <a:ext cx="7240587" cy="52228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800">
                <a:solidFill>
                  <a:srgbClr val="000000"/>
                </a:solidFill>
                <a:latin typeface="Century Gothic" panose="020B0502020202020204" pitchFamily="34" charset="0"/>
              </a:rPr>
              <a:t>球の半径を</a:t>
            </a:r>
            <a:r>
              <a:rPr lang="en-US" altLang="ja-JP" sz="2800">
                <a:solidFill>
                  <a:srgbClr val="000000"/>
                </a:solidFill>
                <a:latin typeface="Century Gothic" panose="020B0502020202020204" pitchFamily="34" charset="0"/>
              </a:rPr>
              <a:t>10cm</a:t>
            </a:r>
            <a:r>
              <a:rPr lang="ja-JP" altLang="en-US" sz="2800">
                <a:solidFill>
                  <a:srgbClr val="000000"/>
                </a:solidFill>
                <a:latin typeface="Century Gothic" panose="020B0502020202020204" pitchFamily="34" charset="0"/>
              </a:rPr>
              <a:t>から</a:t>
            </a:r>
            <a:r>
              <a:rPr lang="en-US" altLang="ja-JP" sz="2800">
                <a:solidFill>
                  <a:srgbClr val="000000"/>
                </a:solidFill>
                <a:latin typeface="Century Gothic" panose="020B0502020202020204" pitchFamily="34" charset="0"/>
              </a:rPr>
              <a:t>20cm</a:t>
            </a:r>
            <a:r>
              <a:rPr lang="ja-JP" altLang="en-US" sz="2800">
                <a:solidFill>
                  <a:srgbClr val="000000"/>
                </a:solidFill>
                <a:latin typeface="Century Gothic" panose="020B0502020202020204" pitchFamily="34" charset="0"/>
              </a:rPr>
              <a:t>に変えてみよう。</a:t>
            </a:r>
          </a:p>
        </p:txBody>
      </p:sp>
      <p:sp>
        <p:nvSpPr>
          <p:cNvPr id="34819" name="Rectangle 2"/>
          <p:cNvSpPr>
            <a:spLocks noGrp="1" noChangeArrowheads="1"/>
          </p:cNvSpPr>
          <p:nvPr>
            <p:ph type="title" idx="4294967295"/>
          </p:nvPr>
        </p:nvSpPr>
        <p:spPr>
          <a:xfrm>
            <a:off x="228600" y="228600"/>
            <a:ext cx="8686800" cy="1143000"/>
          </a:xfrm>
        </p:spPr>
        <p:txBody>
          <a:bodyPr/>
          <a:lstStyle/>
          <a:p>
            <a:pPr eaLnBrk="1" hangingPunct="1"/>
            <a:r>
              <a:rPr lang="ja-JP" altLang="en-US" sz="4800">
                <a:latin typeface="Century Gothic" panose="020B0502020202020204" pitchFamily="34" charset="0"/>
              </a:rPr>
              <a:t>課題</a:t>
            </a:r>
            <a:r>
              <a:rPr lang="en-US" altLang="ja-JP" sz="4800">
                <a:latin typeface="Century Gothic" panose="020B0502020202020204" pitchFamily="34" charset="0"/>
              </a:rPr>
              <a:t>1</a:t>
            </a:r>
            <a:endParaRPr lang="ja-JP" altLang="en-US" sz="4800">
              <a:latin typeface="Century Gothic" panose="020B0502020202020204" pitchFamily="34" charset="0"/>
            </a:endParaRPr>
          </a:p>
        </p:txBody>
      </p:sp>
      <p:sp>
        <p:nvSpPr>
          <p:cNvPr id="34822" name="Text Box 5"/>
          <p:cNvSpPr txBox="1">
            <a:spLocks noChangeArrowheads="1"/>
          </p:cNvSpPr>
          <p:nvPr/>
        </p:nvSpPr>
        <p:spPr bwMode="auto">
          <a:xfrm>
            <a:off x="2197100" y="6400800"/>
            <a:ext cx="472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Geometry (General definition)</a:t>
            </a:r>
          </a:p>
        </p:txBody>
      </p:sp>
      <p:sp>
        <p:nvSpPr>
          <p:cNvPr id="34824" name="Text Box 1030"/>
          <p:cNvSpPr txBox="1">
            <a:spLocks noChangeArrowheads="1"/>
          </p:cNvSpPr>
          <p:nvPr/>
        </p:nvSpPr>
        <p:spPr bwMode="auto">
          <a:xfrm>
            <a:off x="179388" y="2028825"/>
            <a:ext cx="14017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34825" name="Text Box 1031"/>
          <p:cNvSpPr txBox="1">
            <a:spLocks noChangeArrowheads="1"/>
          </p:cNvSpPr>
          <p:nvPr/>
        </p:nvSpPr>
        <p:spPr bwMode="auto">
          <a:xfrm>
            <a:off x="722313" y="2565400"/>
            <a:ext cx="3598862" cy="215900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M a t e r i a l ]</a:t>
            </a:r>
          </a:p>
          <a:p>
            <a:pPr eaLnBrk="1" hangingPunct="1">
              <a:spcBef>
                <a:spcPct val="0"/>
              </a:spcBef>
              <a:buFontTx/>
              <a:buNone/>
            </a:pPr>
            <a:r>
              <a:rPr lang="pt-BR" altLang="ja-JP" sz="1400">
                <a:solidFill>
                  <a:srgbClr val="000000"/>
                </a:solidFill>
                <a:latin typeface="Tahoma" panose="020B0604030504040204" pitchFamily="34" charset="0"/>
              </a:rPr>
              <a:t>mat[1]    H 2  O 1</a:t>
            </a:r>
          </a:p>
          <a:p>
            <a:pPr eaLnBrk="1" hangingPunct="1">
              <a:spcBef>
                <a:spcPct val="0"/>
              </a:spcBef>
              <a:buFontTx/>
              <a:buNone/>
            </a:pP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S u r f a c e ]</a:t>
            </a:r>
          </a:p>
          <a:p>
            <a:pPr eaLnBrk="1" hangingPunct="1">
              <a:spcBef>
                <a:spcPct val="0"/>
              </a:spcBef>
              <a:buFontTx/>
              <a:buNone/>
            </a:pPr>
            <a:r>
              <a:rPr lang="pt-BR" altLang="ja-JP" sz="1400">
                <a:latin typeface="Tahoma" panose="020B0604030504040204" pitchFamily="34" charset="0"/>
              </a:rPr>
              <a:t>  10  so      10.</a:t>
            </a:r>
          </a:p>
          <a:p>
            <a:pPr eaLnBrk="1" hangingPunct="1">
              <a:spcBef>
                <a:spcPct val="0"/>
              </a:spcBef>
              <a:buFontTx/>
              <a:buNone/>
            </a:pP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C e l l ]</a:t>
            </a:r>
          </a:p>
          <a:p>
            <a:pPr eaLnBrk="1" hangingPunct="1">
              <a:spcBef>
                <a:spcPct val="0"/>
              </a:spcBef>
              <a:buFontTx/>
              <a:buNone/>
            </a:pPr>
            <a:r>
              <a:rPr lang="pt-BR" altLang="ja-JP" sz="1400">
                <a:solidFill>
                  <a:srgbClr val="000000"/>
                </a:solidFill>
                <a:latin typeface="Tahoma" panose="020B0604030504040204" pitchFamily="34" charset="0"/>
              </a:rPr>
              <a:t> 100     1 -1.0    -10</a:t>
            </a:r>
          </a:p>
          <a:p>
            <a:pPr eaLnBrk="1" hangingPunct="1">
              <a:spcBef>
                <a:spcPct val="0"/>
              </a:spcBef>
              <a:buFontTx/>
              <a:buNone/>
            </a:pPr>
            <a:r>
              <a:rPr lang="pt-BR" altLang="ja-JP" sz="1400">
                <a:solidFill>
                  <a:srgbClr val="000000"/>
                </a:solidFill>
                <a:latin typeface="Tahoma" panose="020B0604030504040204" pitchFamily="34" charset="0"/>
              </a:rPr>
              <a:t> 101    -1           10</a:t>
            </a:r>
          </a:p>
        </p:txBody>
      </p:sp>
      <p:sp>
        <p:nvSpPr>
          <p:cNvPr id="34826" name="Line 15"/>
          <p:cNvSpPr>
            <a:spLocks noChangeShapeType="1"/>
          </p:cNvSpPr>
          <p:nvPr/>
        </p:nvSpPr>
        <p:spPr bwMode="auto">
          <a:xfrm>
            <a:off x="1581150" y="3702050"/>
            <a:ext cx="5588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3"/>
          <p:cNvPicPr>
            <a:picLocks noChangeAspect="1" noChangeArrowheads="1"/>
          </p:cNvPicPr>
          <p:nvPr/>
        </p:nvPicPr>
        <p:blipFill>
          <a:blip r:embed="rId3">
            <a:extLst>
              <a:ext uri="{28A0092B-C50C-407E-A947-70E740481C1C}">
                <a14:useLocalDpi xmlns:a14="http://schemas.microsoft.com/office/drawing/2010/main" val="0"/>
              </a:ext>
            </a:extLst>
          </a:blip>
          <a:srcRect l="10938" t="13171" r="13153" b="8871"/>
          <a:stretch>
            <a:fillRect/>
          </a:stretch>
        </p:blipFill>
        <p:spPr bwMode="auto">
          <a:xfrm>
            <a:off x="5211763" y="2054225"/>
            <a:ext cx="3932237" cy="2855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3" name="テキスト ボックス 20"/>
          <p:cNvSpPr txBox="1">
            <a:spLocks noChangeArrowheads="1"/>
          </p:cNvSpPr>
          <p:nvPr/>
        </p:nvSpPr>
        <p:spPr bwMode="auto">
          <a:xfrm>
            <a:off x="709613" y="1247775"/>
            <a:ext cx="7240587" cy="52228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800">
                <a:solidFill>
                  <a:srgbClr val="000000"/>
                </a:solidFill>
                <a:latin typeface="Century Gothic" panose="020B0502020202020204" pitchFamily="34" charset="0"/>
              </a:rPr>
              <a:t>球の半径を</a:t>
            </a:r>
            <a:r>
              <a:rPr lang="en-US" altLang="ja-JP" sz="2800">
                <a:solidFill>
                  <a:srgbClr val="000000"/>
                </a:solidFill>
                <a:latin typeface="Century Gothic" panose="020B0502020202020204" pitchFamily="34" charset="0"/>
              </a:rPr>
              <a:t>10cm</a:t>
            </a:r>
            <a:r>
              <a:rPr lang="ja-JP" altLang="en-US" sz="2800">
                <a:solidFill>
                  <a:srgbClr val="000000"/>
                </a:solidFill>
                <a:latin typeface="Century Gothic" panose="020B0502020202020204" pitchFamily="34" charset="0"/>
              </a:rPr>
              <a:t>から</a:t>
            </a:r>
            <a:r>
              <a:rPr lang="en-US" altLang="ja-JP" sz="2800">
                <a:solidFill>
                  <a:srgbClr val="000000"/>
                </a:solidFill>
                <a:latin typeface="Century Gothic" panose="020B0502020202020204" pitchFamily="34" charset="0"/>
              </a:rPr>
              <a:t>20cm</a:t>
            </a:r>
            <a:r>
              <a:rPr lang="ja-JP" altLang="en-US" sz="2800">
                <a:solidFill>
                  <a:srgbClr val="000000"/>
                </a:solidFill>
                <a:latin typeface="Century Gothic" panose="020B0502020202020204" pitchFamily="34" charset="0"/>
              </a:rPr>
              <a:t>に変えてみよう。</a:t>
            </a:r>
          </a:p>
        </p:txBody>
      </p:sp>
      <p:sp>
        <p:nvSpPr>
          <p:cNvPr id="35844" name="Rectangle 2"/>
          <p:cNvSpPr>
            <a:spLocks noGrp="1" noChangeArrowheads="1"/>
          </p:cNvSpPr>
          <p:nvPr>
            <p:ph type="title" idx="4294967295"/>
          </p:nvPr>
        </p:nvSpPr>
        <p:spPr>
          <a:xfrm>
            <a:off x="228600" y="228600"/>
            <a:ext cx="8686800" cy="1143000"/>
          </a:xfrm>
        </p:spPr>
        <p:txBody>
          <a:bodyPr/>
          <a:lstStyle/>
          <a:p>
            <a:pPr eaLnBrk="1" hangingPunct="1"/>
            <a:r>
              <a:rPr lang="ja-JP" altLang="en-US" sz="4800">
                <a:latin typeface="Century Gothic" panose="020B0502020202020204" pitchFamily="34" charset="0"/>
              </a:rPr>
              <a:t>課題</a:t>
            </a:r>
            <a:r>
              <a:rPr lang="en-US" altLang="ja-JP" sz="4800">
                <a:latin typeface="Century Gothic" panose="020B0502020202020204" pitchFamily="34" charset="0"/>
              </a:rPr>
              <a:t>1</a:t>
            </a:r>
            <a:r>
              <a:rPr lang="ja-JP" altLang="en-US" sz="4800">
                <a:latin typeface="Century Gothic" panose="020B0502020202020204" pitchFamily="34" charset="0"/>
              </a:rPr>
              <a:t>の答え合わせ</a:t>
            </a:r>
          </a:p>
        </p:txBody>
      </p:sp>
      <p:sp>
        <p:nvSpPr>
          <p:cNvPr id="35847" name="Text Box 5"/>
          <p:cNvSpPr txBox="1">
            <a:spLocks noChangeArrowheads="1"/>
          </p:cNvSpPr>
          <p:nvPr/>
        </p:nvSpPr>
        <p:spPr bwMode="auto">
          <a:xfrm>
            <a:off x="2197100" y="6400800"/>
            <a:ext cx="472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Geometry (General definition)</a:t>
            </a:r>
          </a:p>
        </p:txBody>
      </p:sp>
      <p:sp>
        <p:nvSpPr>
          <p:cNvPr id="35849" name="Text Box 1030"/>
          <p:cNvSpPr txBox="1">
            <a:spLocks noChangeArrowheads="1"/>
          </p:cNvSpPr>
          <p:nvPr/>
        </p:nvSpPr>
        <p:spPr bwMode="auto">
          <a:xfrm>
            <a:off x="179388" y="2028825"/>
            <a:ext cx="14017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35850" name="Text Box 1031"/>
          <p:cNvSpPr txBox="1">
            <a:spLocks noChangeArrowheads="1"/>
          </p:cNvSpPr>
          <p:nvPr/>
        </p:nvSpPr>
        <p:spPr bwMode="auto">
          <a:xfrm>
            <a:off x="722313" y="2565400"/>
            <a:ext cx="3598862" cy="215900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M a t e r i a l ]</a:t>
            </a:r>
          </a:p>
          <a:p>
            <a:pPr eaLnBrk="1" hangingPunct="1">
              <a:spcBef>
                <a:spcPct val="0"/>
              </a:spcBef>
              <a:buFontTx/>
              <a:buNone/>
            </a:pPr>
            <a:r>
              <a:rPr lang="pt-BR" altLang="ja-JP" sz="1400">
                <a:solidFill>
                  <a:srgbClr val="000000"/>
                </a:solidFill>
                <a:latin typeface="Tahoma" panose="020B0604030504040204" pitchFamily="34" charset="0"/>
              </a:rPr>
              <a:t>mat[1]    H 2  O 1</a:t>
            </a:r>
          </a:p>
          <a:p>
            <a:pPr eaLnBrk="1" hangingPunct="1">
              <a:spcBef>
                <a:spcPct val="0"/>
              </a:spcBef>
              <a:buFontTx/>
              <a:buNone/>
            </a:pP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S u r f a c e ]</a:t>
            </a:r>
          </a:p>
          <a:p>
            <a:pPr eaLnBrk="1" hangingPunct="1">
              <a:spcBef>
                <a:spcPct val="0"/>
              </a:spcBef>
              <a:buFontTx/>
              <a:buNone/>
            </a:pPr>
            <a:r>
              <a:rPr lang="pt-BR" altLang="ja-JP" sz="1400">
                <a:solidFill>
                  <a:srgbClr val="000000"/>
                </a:solidFill>
                <a:latin typeface="Tahoma" panose="020B0604030504040204" pitchFamily="34" charset="0"/>
              </a:rPr>
              <a:t>  10  so      </a:t>
            </a:r>
            <a:r>
              <a:rPr lang="pt-BR" altLang="ja-JP" sz="1400">
                <a:solidFill>
                  <a:srgbClr val="FF0000"/>
                </a:solidFill>
                <a:latin typeface="Tahoma" panose="020B0604030504040204" pitchFamily="34" charset="0"/>
              </a:rPr>
              <a:t>20</a:t>
            </a:r>
            <a:r>
              <a:rPr lang="pt-BR" altLang="ja-JP" sz="1400">
                <a:solidFill>
                  <a:srgbClr val="000000"/>
                </a:solidFill>
                <a:latin typeface="Tahoma" panose="020B0604030504040204" pitchFamily="34" charset="0"/>
              </a:rPr>
              <a:t>.</a:t>
            </a:r>
          </a:p>
          <a:p>
            <a:pPr eaLnBrk="1" hangingPunct="1">
              <a:spcBef>
                <a:spcPct val="0"/>
              </a:spcBef>
              <a:buFontTx/>
              <a:buNone/>
            </a:pP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C e l l ]</a:t>
            </a:r>
          </a:p>
          <a:p>
            <a:pPr eaLnBrk="1" hangingPunct="1">
              <a:spcBef>
                <a:spcPct val="0"/>
              </a:spcBef>
              <a:buFontTx/>
              <a:buNone/>
            </a:pPr>
            <a:r>
              <a:rPr lang="pt-BR" altLang="ja-JP" sz="1400">
                <a:solidFill>
                  <a:srgbClr val="000000"/>
                </a:solidFill>
                <a:latin typeface="Tahoma" panose="020B0604030504040204" pitchFamily="34" charset="0"/>
              </a:rPr>
              <a:t> 100     1 -1.0    -10</a:t>
            </a:r>
          </a:p>
          <a:p>
            <a:pPr eaLnBrk="1" hangingPunct="1">
              <a:spcBef>
                <a:spcPct val="0"/>
              </a:spcBef>
              <a:buFontTx/>
              <a:buNone/>
            </a:pPr>
            <a:r>
              <a:rPr lang="pt-BR" altLang="ja-JP" sz="1400">
                <a:solidFill>
                  <a:srgbClr val="000000"/>
                </a:solidFill>
                <a:latin typeface="Tahoma" panose="020B0604030504040204" pitchFamily="34" charset="0"/>
              </a:rPr>
              <a:t> 101    -1           10</a:t>
            </a:r>
          </a:p>
        </p:txBody>
      </p:sp>
      <p:sp>
        <p:nvSpPr>
          <p:cNvPr id="35851" name="テキスト ボックス 20"/>
          <p:cNvSpPr txBox="1">
            <a:spLocks noChangeArrowheads="1"/>
          </p:cNvSpPr>
          <p:nvPr/>
        </p:nvSpPr>
        <p:spPr bwMode="auto">
          <a:xfrm>
            <a:off x="5597525" y="4884738"/>
            <a:ext cx="2287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a:solidFill>
                  <a:srgbClr val="0000FF"/>
                </a:solidFill>
                <a:latin typeface="Century Gothic" panose="020B0502020202020204" pitchFamily="34" charset="0"/>
              </a:rPr>
              <a:t>track_xz.eps</a:t>
            </a:r>
          </a:p>
        </p:txBody>
      </p:sp>
      <p:sp>
        <p:nvSpPr>
          <p:cNvPr id="35852" name="テキスト ボックス 12"/>
          <p:cNvSpPr txBox="1">
            <a:spLocks noChangeArrowheads="1"/>
          </p:cNvSpPr>
          <p:nvPr/>
        </p:nvSpPr>
        <p:spPr bwMode="auto">
          <a:xfrm>
            <a:off x="5597525" y="5373688"/>
            <a:ext cx="2376488" cy="708025"/>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a:t>球の半径が</a:t>
            </a:r>
            <a:r>
              <a:rPr lang="en-US" altLang="ja-JP" sz="2000"/>
              <a:t>20cm</a:t>
            </a:r>
            <a:r>
              <a:rPr lang="ja-JP" altLang="en-US" sz="2000"/>
              <a:t>になっていますか？</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215900" y="30163"/>
            <a:ext cx="8686800" cy="1143000"/>
          </a:xfrm>
        </p:spPr>
        <p:txBody>
          <a:bodyPr/>
          <a:lstStyle/>
          <a:p>
            <a:pPr eaLnBrk="1" hangingPunct="1"/>
            <a:r>
              <a:rPr lang="ja-JP" altLang="en-US" sz="4800">
                <a:latin typeface="Century Gothic" panose="020B0502020202020204" pitchFamily="34" charset="0"/>
              </a:rPr>
              <a:t>入力ファイルのエラー</a:t>
            </a:r>
          </a:p>
        </p:txBody>
      </p:sp>
      <p:sp>
        <p:nvSpPr>
          <p:cNvPr id="36869" name="Text Box 5"/>
          <p:cNvSpPr txBox="1">
            <a:spLocks noChangeArrowheads="1"/>
          </p:cNvSpPr>
          <p:nvPr/>
        </p:nvSpPr>
        <p:spPr bwMode="auto">
          <a:xfrm>
            <a:off x="2197100" y="6400800"/>
            <a:ext cx="472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Geometry (General definition)</a:t>
            </a:r>
          </a:p>
        </p:txBody>
      </p:sp>
      <p:sp>
        <p:nvSpPr>
          <p:cNvPr id="36871" name="Text Box 1030"/>
          <p:cNvSpPr txBox="1">
            <a:spLocks noChangeArrowheads="1"/>
          </p:cNvSpPr>
          <p:nvPr/>
        </p:nvSpPr>
        <p:spPr bwMode="auto">
          <a:xfrm>
            <a:off x="204788" y="1141413"/>
            <a:ext cx="1401762"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36872" name="Text Box 1031"/>
          <p:cNvSpPr txBox="1">
            <a:spLocks noChangeArrowheads="1"/>
          </p:cNvSpPr>
          <p:nvPr/>
        </p:nvSpPr>
        <p:spPr bwMode="auto">
          <a:xfrm>
            <a:off x="747713" y="1677988"/>
            <a:ext cx="2239962" cy="215900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M a t e r i a l ]</a:t>
            </a:r>
          </a:p>
          <a:p>
            <a:pPr eaLnBrk="1" hangingPunct="1">
              <a:spcBef>
                <a:spcPct val="0"/>
              </a:spcBef>
              <a:buFontTx/>
              <a:buNone/>
            </a:pPr>
            <a:r>
              <a:rPr lang="pt-BR" altLang="ja-JP" sz="1400">
                <a:solidFill>
                  <a:srgbClr val="000000"/>
                </a:solidFill>
                <a:latin typeface="Tahoma" panose="020B0604030504040204" pitchFamily="34" charset="0"/>
              </a:rPr>
              <a:t>mat[1]    H 2  O 1</a:t>
            </a:r>
          </a:p>
          <a:p>
            <a:pPr eaLnBrk="1" hangingPunct="1">
              <a:spcBef>
                <a:spcPct val="0"/>
              </a:spcBef>
              <a:buFontTx/>
              <a:buNone/>
            </a:pP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S u r f a c e ]</a:t>
            </a:r>
          </a:p>
          <a:p>
            <a:pPr eaLnBrk="1" hangingPunct="1">
              <a:spcBef>
                <a:spcPct val="0"/>
              </a:spcBef>
              <a:buFontTx/>
              <a:buNone/>
            </a:pPr>
            <a:r>
              <a:rPr lang="pt-BR" altLang="ja-JP" sz="1400">
                <a:solidFill>
                  <a:srgbClr val="000000"/>
                </a:solidFill>
                <a:latin typeface="Tahoma" panose="020B0604030504040204" pitchFamily="34" charset="0"/>
              </a:rPr>
              <a:t>  10  so      </a:t>
            </a:r>
            <a:r>
              <a:rPr lang="pt-BR" altLang="ja-JP" sz="1400">
                <a:solidFill>
                  <a:srgbClr val="FF0000"/>
                </a:solidFill>
                <a:latin typeface="Tahoma" panose="020B0604030504040204" pitchFamily="34" charset="0"/>
              </a:rPr>
              <a:t>20</a:t>
            </a:r>
            <a:r>
              <a:rPr lang="pt-BR" altLang="ja-JP" sz="1400">
                <a:solidFill>
                  <a:srgbClr val="000000"/>
                </a:solidFill>
                <a:latin typeface="Tahoma" panose="020B0604030504040204" pitchFamily="34" charset="0"/>
              </a:rPr>
              <a:t>.</a:t>
            </a:r>
          </a:p>
          <a:p>
            <a:pPr eaLnBrk="1" hangingPunct="1">
              <a:spcBef>
                <a:spcPct val="0"/>
              </a:spcBef>
              <a:buFontTx/>
              <a:buNone/>
            </a:pP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C e l l ]</a:t>
            </a:r>
          </a:p>
          <a:p>
            <a:pPr eaLnBrk="1" hangingPunct="1">
              <a:spcBef>
                <a:spcPct val="0"/>
              </a:spcBef>
              <a:buFontTx/>
              <a:buNone/>
            </a:pPr>
            <a:r>
              <a:rPr lang="pt-BR" altLang="ja-JP" sz="1400">
                <a:solidFill>
                  <a:srgbClr val="000000"/>
                </a:solidFill>
                <a:latin typeface="Tahoma" panose="020B0604030504040204" pitchFamily="34" charset="0"/>
              </a:rPr>
              <a:t> 100     1 -1.0    -10</a:t>
            </a:r>
          </a:p>
          <a:p>
            <a:pPr eaLnBrk="1" hangingPunct="1">
              <a:spcBef>
                <a:spcPct val="0"/>
              </a:spcBef>
              <a:buFontTx/>
              <a:buNone/>
            </a:pPr>
            <a:r>
              <a:rPr lang="pt-BR" altLang="ja-JP" sz="1400">
                <a:solidFill>
                  <a:srgbClr val="000000"/>
                </a:solidFill>
                <a:latin typeface="Tahoma" panose="020B0604030504040204" pitchFamily="34" charset="0"/>
              </a:rPr>
              <a:t> 101    -1           10</a:t>
            </a:r>
          </a:p>
        </p:txBody>
      </p:sp>
      <p:pic>
        <p:nvPicPr>
          <p:cNvPr id="36873"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131888"/>
            <a:ext cx="5472113"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円/楕円 2"/>
          <p:cNvSpPr/>
          <p:nvPr/>
        </p:nvSpPr>
        <p:spPr>
          <a:xfrm>
            <a:off x="5364163" y="2276475"/>
            <a:ext cx="576262" cy="360363"/>
          </a:xfrm>
          <a:prstGeom prst="ellipse">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5" name="直線コネクタ 4"/>
          <p:cNvCxnSpPr/>
          <p:nvPr/>
        </p:nvCxnSpPr>
        <p:spPr>
          <a:xfrm flipH="1">
            <a:off x="4427538" y="2636838"/>
            <a:ext cx="1223962" cy="2160587"/>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sp>
        <p:nvSpPr>
          <p:cNvPr id="36876" name="テキスト ボックス 6"/>
          <p:cNvSpPr txBox="1">
            <a:spLocks noChangeArrowheads="1"/>
          </p:cNvSpPr>
          <p:nvPr/>
        </p:nvSpPr>
        <p:spPr bwMode="auto">
          <a:xfrm>
            <a:off x="1331913" y="4816475"/>
            <a:ext cx="66246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0"/>
              </a:spcBef>
              <a:buFontTx/>
              <a:buNone/>
            </a:pPr>
            <a:r>
              <a:rPr lang="ja-JP" altLang="en-US" sz="2400"/>
              <a:t>間違いのあった行番号とその内容が表示されます</a:t>
            </a:r>
            <a:endParaRPr lang="en-US" altLang="ja-JP" sz="2400"/>
          </a:p>
          <a:p>
            <a:pPr algn="ctr">
              <a:spcBef>
                <a:spcPct val="0"/>
              </a:spcBef>
              <a:buFontTx/>
              <a:buNone/>
            </a:pPr>
            <a:r>
              <a:rPr lang="ja-JP" altLang="en-US" sz="2400"/>
              <a:t>（</a:t>
            </a:r>
            <a:r>
              <a:rPr lang="en-US" altLang="ja-JP" sz="2400"/>
              <a:t>phits.out</a:t>
            </a:r>
            <a:r>
              <a:rPr lang="ja-JP" altLang="en-US" sz="2400"/>
              <a:t>に出力される場合もあります）</a:t>
            </a:r>
          </a:p>
        </p:txBody>
      </p:sp>
      <p:sp>
        <p:nvSpPr>
          <p:cNvPr id="8" name="二等辺三角形 7"/>
          <p:cNvSpPr/>
          <p:nvPr/>
        </p:nvSpPr>
        <p:spPr>
          <a:xfrm flipV="1">
            <a:off x="4157663" y="5659438"/>
            <a:ext cx="790575" cy="2159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878" name="テキスト ボックス 19"/>
          <p:cNvSpPr txBox="1">
            <a:spLocks noChangeArrowheads="1"/>
          </p:cNvSpPr>
          <p:nvPr/>
        </p:nvSpPr>
        <p:spPr bwMode="auto">
          <a:xfrm>
            <a:off x="387350" y="5870575"/>
            <a:ext cx="8513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400"/>
              <a:t>対応する行番号の内容を確認して入力ファイルを修正して下さい</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403350" y="98425"/>
            <a:ext cx="5948363" cy="896938"/>
          </a:xfrm>
        </p:spPr>
        <p:txBody>
          <a:bodyPr/>
          <a:lstStyle/>
          <a:p>
            <a:pPr eaLnBrk="1" hangingPunct="1"/>
            <a:r>
              <a:rPr lang="ja-JP" altLang="en-US" sz="4000"/>
              <a:t>インプットファイルについて</a:t>
            </a:r>
            <a:endParaRPr lang="ja-JP" altLang="en-US" sz="4000">
              <a:latin typeface="Century Gothic" panose="020B0502020202020204" pitchFamily="34" charset="0"/>
            </a:endParaRPr>
          </a:p>
        </p:txBody>
      </p:sp>
      <p:sp>
        <p:nvSpPr>
          <p:cNvPr id="37894" name="Rectangle 8"/>
          <p:cNvSpPr txBox="1">
            <a:spLocks noChangeArrowheads="1"/>
          </p:cNvSpPr>
          <p:nvPr/>
        </p:nvSpPr>
        <p:spPr bwMode="auto">
          <a:xfrm>
            <a:off x="595313" y="1042988"/>
            <a:ext cx="7926387"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ja-JP" altLang="en-US" sz="2400">
                <a:solidFill>
                  <a:srgbClr val="000000"/>
                </a:solidFill>
              </a:rPr>
              <a:t>　　</a:t>
            </a:r>
            <a:r>
              <a:rPr lang="en-US" altLang="ja-JP" sz="2400">
                <a:solidFill>
                  <a:srgbClr val="000000"/>
                </a:solidFill>
              </a:rPr>
              <a:t>PHITS</a:t>
            </a:r>
            <a:r>
              <a:rPr lang="ja-JP" altLang="en-US" sz="2400">
                <a:solidFill>
                  <a:srgbClr val="000000"/>
                </a:solidFill>
              </a:rPr>
              <a:t>の講習会資料は、基本的に途中で課題や例題を出して、その問題を実習することを想定して作成しています。</a:t>
            </a:r>
            <a:endParaRPr lang="en-US" altLang="ja-JP" sz="2400">
              <a:solidFill>
                <a:srgbClr val="000000"/>
              </a:solidFill>
            </a:endParaRPr>
          </a:p>
          <a:p>
            <a:pPr eaLnBrk="1" hangingPunct="1">
              <a:buFontTx/>
              <a:buNone/>
            </a:pPr>
            <a:r>
              <a:rPr lang="ja-JP" altLang="en-US" sz="2400">
                <a:solidFill>
                  <a:srgbClr val="000000"/>
                </a:solidFill>
              </a:rPr>
              <a:t>　　基本的には，１つのインプットファイル（基礎実習</a:t>
            </a:r>
            <a:r>
              <a:rPr lang="en-US" altLang="ja-JP" sz="2400">
                <a:solidFill>
                  <a:srgbClr val="000000"/>
                </a:solidFill>
              </a:rPr>
              <a:t>1</a:t>
            </a:r>
            <a:r>
              <a:rPr lang="ja-JP" altLang="en-US" sz="2400">
                <a:solidFill>
                  <a:srgbClr val="000000"/>
                </a:solidFill>
              </a:rPr>
              <a:t>の場合は</a:t>
            </a:r>
            <a:r>
              <a:rPr lang="en-US" altLang="ja-JP" sz="2400">
                <a:solidFill>
                  <a:srgbClr val="000000"/>
                </a:solidFill>
              </a:rPr>
              <a:t>lec01.inp</a:t>
            </a:r>
            <a:r>
              <a:rPr lang="ja-JP" altLang="en-US" sz="2400">
                <a:solidFill>
                  <a:srgbClr val="000000"/>
                </a:solidFill>
              </a:rPr>
              <a:t>）を編集して行きますが，各課題の変更内容を反映させたインプットファイルも各レクチャーフォルダの</a:t>
            </a:r>
            <a:r>
              <a:rPr lang="en-US" altLang="ja-JP" sz="2400">
                <a:solidFill>
                  <a:srgbClr val="000000"/>
                </a:solidFill>
              </a:rPr>
              <a:t>/input/</a:t>
            </a:r>
            <a:r>
              <a:rPr lang="ja-JP" altLang="en-US" sz="2400">
                <a:solidFill>
                  <a:srgbClr val="000000"/>
                </a:solidFill>
              </a:rPr>
              <a:t>フォルダ中に用意しています。もし、幾つかの課題を飛ばしたい場合がありましたら、</a:t>
            </a:r>
            <a:r>
              <a:rPr lang="en-US" altLang="ja-JP" sz="2400">
                <a:solidFill>
                  <a:srgbClr val="000000"/>
                </a:solidFill>
              </a:rPr>
              <a:t> /input/</a:t>
            </a:r>
            <a:r>
              <a:rPr lang="ja-JP" altLang="en-US" sz="2400">
                <a:solidFill>
                  <a:srgbClr val="000000"/>
                </a:solidFill>
              </a:rPr>
              <a:t>フォルダにあるファイルをコピーして、挑戦したい課題に進んでください。</a:t>
            </a:r>
            <a:r>
              <a:rPr lang="en-US" altLang="ja-JP" sz="2400">
                <a:solidFill>
                  <a:srgbClr val="000000"/>
                </a:solidFill>
              </a:rPr>
              <a:t> </a:t>
            </a:r>
          </a:p>
          <a:p>
            <a:pPr eaLnBrk="1" hangingPunct="1">
              <a:buFontTx/>
              <a:buNone/>
            </a:pPr>
            <a:r>
              <a:rPr lang="ja-JP" altLang="en-US" sz="2400">
                <a:solidFill>
                  <a:srgbClr val="000000"/>
                </a:solidFill>
              </a:rPr>
              <a:t>　　ただし、ファイル名に付けられている数字は、挑戦すべき課題の番号に対応しています。例えば、課題</a:t>
            </a:r>
            <a:r>
              <a:rPr lang="en-US" altLang="ja-JP" sz="2400">
                <a:solidFill>
                  <a:srgbClr val="000000"/>
                </a:solidFill>
              </a:rPr>
              <a:t>3</a:t>
            </a:r>
            <a:r>
              <a:rPr lang="ja-JP" altLang="en-US" sz="2400">
                <a:solidFill>
                  <a:srgbClr val="000000"/>
                </a:solidFill>
              </a:rPr>
              <a:t>に挑戦する場合は、</a:t>
            </a:r>
            <a:r>
              <a:rPr lang="en-US" altLang="ja-JP" sz="2400">
                <a:solidFill>
                  <a:srgbClr val="000000"/>
                </a:solidFill>
              </a:rPr>
              <a:t>lec01-3.inp</a:t>
            </a:r>
            <a:r>
              <a:rPr lang="ja-JP" altLang="en-US" sz="2400">
                <a:solidFill>
                  <a:srgbClr val="000000"/>
                </a:solidFill>
              </a:rPr>
              <a:t>のファイルをご使用ください。課題</a:t>
            </a:r>
            <a:r>
              <a:rPr lang="en-US" altLang="ja-JP" sz="2400">
                <a:solidFill>
                  <a:srgbClr val="000000"/>
                </a:solidFill>
              </a:rPr>
              <a:t>1</a:t>
            </a:r>
            <a:r>
              <a:rPr lang="ja-JP" altLang="en-US" sz="2400">
                <a:solidFill>
                  <a:srgbClr val="000000"/>
                </a:solidFill>
              </a:rPr>
              <a:t>と課題</a:t>
            </a:r>
            <a:r>
              <a:rPr lang="en-US" altLang="ja-JP" sz="2400">
                <a:solidFill>
                  <a:srgbClr val="000000"/>
                </a:solidFill>
              </a:rPr>
              <a:t>2</a:t>
            </a:r>
            <a:r>
              <a:rPr lang="ja-JP" altLang="en-US" sz="2400">
                <a:solidFill>
                  <a:srgbClr val="000000"/>
                </a:solidFill>
              </a:rPr>
              <a:t>で行われるべき編集が反映された内容となっています。</a:t>
            </a:r>
            <a:endParaRPr lang="en-US" altLang="ja-JP" sz="2400">
              <a:solidFill>
                <a:srgbClr val="000000"/>
              </a:solidFill>
            </a:endParaRPr>
          </a:p>
        </p:txBody>
      </p:sp>
      <p:sp>
        <p:nvSpPr>
          <p:cNvPr id="37895" name="Text Box 5"/>
          <p:cNvSpPr txBox="1">
            <a:spLocks noChangeArrowheads="1"/>
          </p:cNvSpPr>
          <p:nvPr/>
        </p:nvSpPr>
        <p:spPr bwMode="auto">
          <a:xfrm>
            <a:off x="2197100" y="6400800"/>
            <a:ext cx="472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Geometry (General definition)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228600" y="228600"/>
            <a:ext cx="8686800" cy="1143000"/>
          </a:xfrm>
        </p:spPr>
        <p:txBody>
          <a:bodyPr/>
          <a:lstStyle/>
          <a:p>
            <a:pPr eaLnBrk="1" hangingPunct="1"/>
            <a:r>
              <a:rPr lang="ja-JP" altLang="en-US" sz="4800">
                <a:latin typeface="Century Gothic" panose="020B0502020202020204" pitchFamily="34" charset="0"/>
              </a:rPr>
              <a:t>新しい面の定義方法</a:t>
            </a:r>
          </a:p>
        </p:txBody>
      </p:sp>
      <p:sp>
        <p:nvSpPr>
          <p:cNvPr id="38917" name="Text Box 5"/>
          <p:cNvSpPr txBox="1">
            <a:spLocks noChangeArrowheads="1"/>
          </p:cNvSpPr>
          <p:nvPr/>
        </p:nvSpPr>
        <p:spPr bwMode="auto">
          <a:xfrm>
            <a:off x="2197100" y="6400800"/>
            <a:ext cx="472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Geometry (General definition)</a:t>
            </a:r>
          </a:p>
        </p:txBody>
      </p:sp>
      <p:sp>
        <p:nvSpPr>
          <p:cNvPr id="38919" name="Text Box 1030"/>
          <p:cNvSpPr txBox="1">
            <a:spLocks noChangeArrowheads="1"/>
          </p:cNvSpPr>
          <p:nvPr/>
        </p:nvSpPr>
        <p:spPr bwMode="auto">
          <a:xfrm>
            <a:off x="179388" y="3644900"/>
            <a:ext cx="14017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latin typeface="Tahoma" panose="020B0604030504040204" pitchFamily="34" charset="0"/>
              </a:rPr>
              <a:t>lec01.inp</a:t>
            </a:r>
          </a:p>
        </p:txBody>
      </p:sp>
      <p:sp>
        <p:nvSpPr>
          <p:cNvPr id="38920" name="Text Box 1031"/>
          <p:cNvSpPr txBox="1">
            <a:spLocks noChangeArrowheads="1"/>
          </p:cNvSpPr>
          <p:nvPr/>
        </p:nvSpPr>
        <p:spPr bwMode="auto">
          <a:xfrm>
            <a:off x="1752600" y="3654425"/>
            <a:ext cx="3598863" cy="2239963"/>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latin typeface="Tahoma" panose="020B0604030504040204" pitchFamily="34" charset="0"/>
              </a:rPr>
              <a:t>[ M a t e r i a l ]</a:t>
            </a:r>
          </a:p>
          <a:p>
            <a:pPr eaLnBrk="1" hangingPunct="1">
              <a:spcBef>
                <a:spcPct val="0"/>
              </a:spcBef>
              <a:buFontTx/>
              <a:buNone/>
            </a:pPr>
            <a:r>
              <a:rPr lang="pt-BR" altLang="ja-JP" sz="1400">
                <a:latin typeface="Tahoma" panose="020B0604030504040204" pitchFamily="34" charset="0"/>
              </a:rPr>
              <a:t>mat[1]    H 2  O 1</a:t>
            </a:r>
          </a:p>
          <a:p>
            <a:pPr eaLnBrk="1" hangingPunct="1">
              <a:spcBef>
                <a:spcPct val="0"/>
              </a:spcBef>
              <a:buFontTx/>
              <a:buNone/>
            </a:pPr>
            <a:endParaRPr lang="pt-BR" altLang="ja-JP" sz="1400">
              <a:latin typeface="Tahoma" panose="020B0604030504040204" pitchFamily="34" charset="0"/>
            </a:endParaRPr>
          </a:p>
          <a:p>
            <a:pPr eaLnBrk="1" hangingPunct="1">
              <a:spcBef>
                <a:spcPct val="0"/>
              </a:spcBef>
              <a:buFontTx/>
              <a:buNone/>
            </a:pPr>
            <a:r>
              <a:rPr lang="pt-BR" altLang="ja-JP" sz="1400">
                <a:latin typeface="Tahoma" panose="020B0604030504040204" pitchFamily="34" charset="0"/>
              </a:rPr>
              <a:t>[ S u r f a c e ]</a:t>
            </a:r>
          </a:p>
          <a:p>
            <a:pPr eaLnBrk="1" hangingPunct="1">
              <a:spcBef>
                <a:spcPct val="0"/>
              </a:spcBef>
              <a:buFontTx/>
              <a:buNone/>
            </a:pPr>
            <a:r>
              <a:rPr lang="pt-BR" altLang="ja-JP" sz="1400">
                <a:latin typeface="Tahoma" panose="020B0604030504040204" pitchFamily="34" charset="0"/>
              </a:rPr>
              <a:t>  10  so      20.</a:t>
            </a:r>
          </a:p>
          <a:p>
            <a:pPr eaLnBrk="1" hangingPunct="1">
              <a:spcBef>
                <a:spcPct val="0"/>
              </a:spcBef>
              <a:buFontTx/>
              <a:buNone/>
            </a:pPr>
            <a:r>
              <a:rPr lang="pt-BR" altLang="ja-JP" sz="1400">
                <a:latin typeface="Tahoma" panose="020B0604030504040204" pitchFamily="34" charset="0"/>
              </a:rPr>
              <a:t>  </a:t>
            </a:r>
            <a:r>
              <a:rPr lang="pt-BR" altLang="ja-JP" sz="1400">
                <a:solidFill>
                  <a:srgbClr val="FF0000"/>
                </a:solidFill>
                <a:latin typeface="Tahoma" panose="020B0604030504040204" pitchFamily="34" charset="0"/>
              </a:rPr>
              <a:t>11  so       5.</a:t>
            </a:r>
          </a:p>
          <a:p>
            <a:pPr eaLnBrk="1" hangingPunct="1">
              <a:spcBef>
                <a:spcPct val="0"/>
              </a:spcBef>
              <a:buFontTx/>
              <a:buNone/>
            </a:pPr>
            <a:endParaRPr lang="pt-BR" altLang="ja-JP" sz="1400">
              <a:latin typeface="Tahoma" panose="020B0604030504040204" pitchFamily="34" charset="0"/>
            </a:endParaRPr>
          </a:p>
          <a:p>
            <a:pPr eaLnBrk="1" hangingPunct="1">
              <a:spcBef>
                <a:spcPct val="0"/>
              </a:spcBef>
              <a:buFontTx/>
              <a:buNone/>
            </a:pPr>
            <a:r>
              <a:rPr lang="pt-BR" altLang="ja-JP" sz="1400">
                <a:latin typeface="Tahoma" panose="020B0604030504040204" pitchFamily="34" charset="0"/>
              </a:rPr>
              <a:t>[ C e l l ]</a:t>
            </a:r>
          </a:p>
          <a:p>
            <a:pPr eaLnBrk="1" hangingPunct="1">
              <a:spcBef>
                <a:spcPct val="0"/>
              </a:spcBef>
              <a:buFontTx/>
              <a:buNone/>
            </a:pPr>
            <a:r>
              <a:rPr lang="pt-BR" altLang="ja-JP" sz="1400">
                <a:latin typeface="Tahoma" panose="020B0604030504040204" pitchFamily="34" charset="0"/>
              </a:rPr>
              <a:t> 100     1 -1.0    -10</a:t>
            </a:r>
          </a:p>
          <a:p>
            <a:pPr eaLnBrk="1" hangingPunct="1">
              <a:spcBef>
                <a:spcPct val="0"/>
              </a:spcBef>
              <a:buFontTx/>
              <a:buNone/>
            </a:pPr>
            <a:r>
              <a:rPr lang="pt-BR" altLang="ja-JP" sz="1400">
                <a:latin typeface="Tahoma" panose="020B0604030504040204" pitchFamily="34" charset="0"/>
              </a:rPr>
              <a:t> 101    -1           10</a:t>
            </a:r>
          </a:p>
        </p:txBody>
      </p:sp>
      <p:sp>
        <p:nvSpPr>
          <p:cNvPr id="38921" name="テキスト ボックス 20"/>
          <p:cNvSpPr txBox="1">
            <a:spLocks noChangeArrowheads="1"/>
          </p:cNvSpPr>
          <p:nvPr/>
        </p:nvSpPr>
        <p:spPr bwMode="auto">
          <a:xfrm>
            <a:off x="684213" y="1196975"/>
            <a:ext cx="8001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800">
                <a:latin typeface="Century Gothic" panose="020B0502020202020204" pitchFamily="34" charset="0"/>
              </a:rPr>
              <a:t>　</a:t>
            </a:r>
            <a:r>
              <a:rPr lang="en-US" altLang="ja-JP" sz="2800">
                <a:latin typeface="Century Gothic" panose="020B0502020202020204" pitchFamily="34" charset="0"/>
              </a:rPr>
              <a:t>XYZ</a:t>
            </a:r>
            <a:r>
              <a:rPr lang="ja-JP" altLang="en-US" sz="2800">
                <a:latin typeface="Century Gothic" panose="020B0502020202020204" pitchFamily="34" charset="0"/>
              </a:rPr>
              <a:t>座標系の原点を中心とした半径5</a:t>
            </a:r>
            <a:r>
              <a:rPr lang="en-US" altLang="ja-JP" sz="2800">
                <a:latin typeface="Century Gothic" panose="020B0502020202020204" pitchFamily="34" charset="0"/>
              </a:rPr>
              <a:t>cm</a:t>
            </a:r>
            <a:r>
              <a:rPr lang="ja-JP" altLang="en-US" sz="2800">
                <a:latin typeface="Century Gothic" panose="020B0502020202020204" pitchFamily="34" charset="0"/>
              </a:rPr>
              <a:t>の球面を</a:t>
            </a:r>
            <a:r>
              <a:rPr lang="en-US" altLang="ja-JP" sz="2800">
                <a:latin typeface="Century Gothic" panose="020B0502020202020204" pitchFamily="34" charset="0"/>
              </a:rPr>
              <a:t>[surface]</a:t>
            </a:r>
            <a:r>
              <a:rPr lang="ja-JP" altLang="en-US" sz="2800">
                <a:latin typeface="Century Gothic" panose="020B0502020202020204" pitchFamily="34" charset="0"/>
              </a:rPr>
              <a:t>セクションに追加してみよう</a:t>
            </a:r>
          </a:p>
          <a:p>
            <a:pPr eaLnBrk="1" hangingPunct="1">
              <a:spcBef>
                <a:spcPct val="0"/>
              </a:spcBef>
              <a:buFontTx/>
              <a:buNone/>
            </a:pPr>
            <a:r>
              <a:rPr lang="ja-JP" altLang="en-US" sz="2800">
                <a:latin typeface="Century Gothic" panose="020B0502020202020204" pitchFamily="34" charset="0"/>
              </a:rPr>
              <a:t>※ 1列目の数値“10”は面の識別番号（</a:t>
            </a:r>
            <a:r>
              <a:rPr lang="ja-JP" altLang="en-US" sz="2800" u="sng">
                <a:latin typeface="Century Gothic" panose="020B0502020202020204" pitchFamily="34" charset="0"/>
              </a:rPr>
              <a:t>面番号</a:t>
            </a:r>
            <a:endParaRPr lang="en-US" altLang="ja-JP" sz="2800" u="sng">
              <a:latin typeface="Century Gothic" panose="020B0502020202020204" pitchFamily="34" charset="0"/>
            </a:endParaRPr>
          </a:p>
          <a:p>
            <a:pPr eaLnBrk="1" hangingPunct="1">
              <a:spcBef>
                <a:spcPct val="0"/>
              </a:spcBef>
              <a:buFontTx/>
              <a:buNone/>
            </a:pPr>
            <a:r>
              <a:rPr lang="ja-JP" altLang="en-US" sz="2800">
                <a:latin typeface="Century Gothic" panose="020B0502020202020204" pitchFamily="34" charset="0"/>
              </a:rPr>
              <a:t>　　と言う）です。面番号は</a:t>
            </a:r>
            <a:r>
              <a:rPr lang="en-US" altLang="ja-JP" sz="2800">
                <a:latin typeface="Century Gothic" panose="020B0502020202020204" pitchFamily="34" charset="0"/>
              </a:rPr>
              <a:t>1~999999</a:t>
            </a:r>
            <a:r>
              <a:rPr lang="ja-JP" altLang="en-US" sz="2800">
                <a:latin typeface="Century Gothic" panose="020B0502020202020204" pitchFamily="34" charset="0"/>
              </a:rPr>
              <a:t>まで自由に</a:t>
            </a:r>
            <a:endParaRPr lang="en-US" altLang="ja-JP" sz="2800">
              <a:latin typeface="Century Gothic" panose="020B0502020202020204" pitchFamily="34" charset="0"/>
            </a:endParaRPr>
          </a:p>
          <a:p>
            <a:pPr eaLnBrk="1" hangingPunct="1">
              <a:spcBef>
                <a:spcPct val="0"/>
              </a:spcBef>
              <a:buFontTx/>
              <a:buNone/>
            </a:pPr>
            <a:r>
              <a:rPr lang="ja-JP" altLang="en-US" sz="2800">
                <a:latin typeface="Century Gothic" panose="020B0502020202020204" pitchFamily="34" charset="0"/>
              </a:rPr>
              <a:t>　　付けられますが，今回は仮に“</a:t>
            </a:r>
            <a:r>
              <a:rPr lang="ja-JP" altLang="en-US" sz="2800">
                <a:solidFill>
                  <a:srgbClr val="FF0000"/>
                </a:solidFill>
                <a:latin typeface="Century Gothic" panose="020B0502020202020204" pitchFamily="34" charset="0"/>
              </a:rPr>
              <a:t>11</a:t>
            </a:r>
            <a:r>
              <a:rPr lang="ja-JP" altLang="en-US" sz="2800">
                <a:latin typeface="Century Gothic" panose="020B0502020202020204" pitchFamily="34" charset="0"/>
              </a:rPr>
              <a:t>”としましょう。</a:t>
            </a:r>
            <a:endParaRPr lang="ja-JP" altLang="en-US" sz="2000" b="1">
              <a:latin typeface="Century Gothic" panose="020B0502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テキスト ボックス 20"/>
          <p:cNvSpPr txBox="1">
            <a:spLocks noChangeArrowheads="1"/>
          </p:cNvSpPr>
          <p:nvPr/>
        </p:nvSpPr>
        <p:spPr bwMode="auto">
          <a:xfrm>
            <a:off x="609600" y="1971675"/>
            <a:ext cx="81391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pPr>
            <a:r>
              <a:rPr lang="ja-JP" altLang="en-US" sz="2400">
                <a:solidFill>
                  <a:srgbClr val="000000"/>
                </a:solidFill>
                <a:latin typeface="Century Gothic" panose="020B0502020202020204" pitchFamily="34" charset="0"/>
              </a:rPr>
              <a:t>1列目の数値“100”は容れ物の識別番号（</a:t>
            </a:r>
            <a:r>
              <a:rPr lang="ja-JP" altLang="en-US" sz="2400" u="sng">
                <a:solidFill>
                  <a:srgbClr val="000000"/>
                </a:solidFill>
                <a:latin typeface="Century Gothic" panose="020B0502020202020204" pitchFamily="34" charset="0"/>
              </a:rPr>
              <a:t>セル番号</a:t>
            </a:r>
            <a:r>
              <a:rPr lang="ja-JP" altLang="en-US" sz="2400">
                <a:solidFill>
                  <a:srgbClr val="000000"/>
                </a:solidFill>
                <a:latin typeface="Century Gothic" panose="020B0502020202020204" pitchFamily="34" charset="0"/>
              </a:rPr>
              <a:t>と言う）です。セル番号も</a:t>
            </a:r>
            <a:r>
              <a:rPr lang="en-US" altLang="ja-JP" sz="2400">
                <a:solidFill>
                  <a:srgbClr val="000000"/>
                </a:solidFill>
                <a:latin typeface="Century Gothic" panose="020B0502020202020204" pitchFamily="34" charset="0"/>
              </a:rPr>
              <a:t>1~999999</a:t>
            </a:r>
            <a:r>
              <a:rPr lang="ja-JP" altLang="en-US" sz="2400">
                <a:solidFill>
                  <a:srgbClr val="000000"/>
                </a:solidFill>
                <a:latin typeface="Century Gothic" panose="020B0502020202020204" pitchFamily="34" charset="0"/>
              </a:rPr>
              <a:t>まで自由に付けられますが，今回は仮に“</a:t>
            </a:r>
            <a:r>
              <a:rPr lang="ja-JP" altLang="en-US" sz="2400">
                <a:solidFill>
                  <a:srgbClr val="FF0000"/>
                </a:solidFill>
                <a:latin typeface="Century Gothic" panose="020B0502020202020204" pitchFamily="34" charset="0"/>
              </a:rPr>
              <a:t>102</a:t>
            </a:r>
            <a:r>
              <a:rPr lang="ja-JP" altLang="en-US" sz="2400">
                <a:solidFill>
                  <a:srgbClr val="000000"/>
                </a:solidFill>
                <a:latin typeface="Century Gothic" panose="020B0502020202020204" pitchFamily="34" charset="0"/>
              </a:rPr>
              <a:t>”としましょう。</a:t>
            </a:r>
            <a:endParaRPr lang="en-US" altLang="ja-JP" sz="2400">
              <a:solidFill>
                <a:srgbClr val="000000"/>
              </a:solidFill>
              <a:latin typeface="Century Gothic" panose="020B0502020202020204" pitchFamily="34" charset="0"/>
            </a:endParaRPr>
          </a:p>
        </p:txBody>
      </p:sp>
      <p:sp>
        <p:nvSpPr>
          <p:cNvPr id="39939" name="Rectangle 2"/>
          <p:cNvSpPr>
            <a:spLocks noGrp="1" noChangeArrowheads="1"/>
          </p:cNvSpPr>
          <p:nvPr>
            <p:ph type="title" idx="4294967295"/>
          </p:nvPr>
        </p:nvSpPr>
        <p:spPr>
          <a:xfrm>
            <a:off x="250825" y="0"/>
            <a:ext cx="8686800" cy="1143000"/>
          </a:xfrm>
        </p:spPr>
        <p:txBody>
          <a:bodyPr/>
          <a:lstStyle/>
          <a:p>
            <a:pPr eaLnBrk="1" hangingPunct="1"/>
            <a:r>
              <a:rPr lang="ja-JP" altLang="en-US" sz="4800">
                <a:latin typeface="Century Gothic" panose="020B0502020202020204" pitchFamily="34" charset="0"/>
              </a:rPr>
              <a:t>課題</a:t>
            </a:r>
            <a:r>
              <a:rPr lang="en-US" altLang="ja-JP" sz="4800">
                <a:latin typeface="Century Gothic" panose="020B0502020202020204" pitchFamily="34" charset="0"/>
              </a:rPr>
              <a:t>2</a:t>
            </a:r>
            <a:endParaRPr lang="ja-JP" altLang="en-US" sz="4800">
              <a:latin typeface="Century Gothic" panose="020B0502020202020204" pitchFamily="34" charset="0"/>
            </a:endParaRPr>
          </a:p>
        </p:txBody>
      </p:sp>
      <p:sp>
        <p:nvSpPr>
          <p:cNvPr id="39942"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Geometry (General definition)</a:t>
            </a:r>
          </a:p>
        </p:txBody>
      </p:sp>
      <p:sp>
        <p:nvSpPr>
          <p:cNvPr id="39944" name="Text Box 1030"/>
          <p:cNvSpPr txBox="1">
            <a:spLocks noChangeArrowheads="1"/>
          </p:cNvSpPr>
          <p:nvPr/>
        </p:nvSpPr>
        <p:spPr bwMode="auto">
          <a:xfrm>
            <a:off x="179388" y="3321050"/>
            <a:ext cx="14017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39945" name="Text Box 1031"/>
          <p:cNvSpPr txBox="1">
            <a:spLocks noChangeArrowheads="1"/>
          </p:cNvSpPr>
          <p:nvPr/>
        </p:nvSpPr>
        <p:spPr bwMode="auto">
          <a:xfrm>
            <a:off x="1752600" y="3321050"/>
            <a:ext cx="3598863" cy="2555875"/>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M a t e r i a l ]</a:t>
            </a:r>
          </a:p>
          <a:p>
            <a:pPr eaLnBrk="1" hangingPunct="1">
              <a:spcBef>
                <a:spcPct val="0"/>
              </a:spcBef>
              <a:buFontTx/>
              <a:buNone/>
            </a:pPr>
            <a:r>
              <a:rPr lang="pt-BR" altLang="ja-JP" sz="1400">
                <a:solidFill>
                  <a:srgbClr val="000000"/>
                </a:solidFill>
                <a:latin typeface="Tahoma" panose="020B0604030504040204" pitchFamily="34" charset="0"/>
              </a:rPr>
              <a:t>mat[1]    H 2  O 1</a:t>
            </a:r>
          </a:p>
          <a:p>
            <a:pPr eaLnBrk="1" hangingPunct="1">
              <a:spcBef>
                <a:spcPct val="0"/>
              </a:spcBef>
              <a:buFontTx/>
              <a:buNone/>
            </a:pP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S u r f a c e ]</a:t>
            </a:r>
          </a:p>
          <a:p>
            <a:pPr eaLnBrk="1" hangingPunct="1">
              <a:spcBef>
                <a:spcPct val="0"/>
              </a:spcBef>
              <a:buFontTx/>
              <a:buNone/>
            </a:pPr>
            <a:r>
              <a:rPr lang="pt-BR" altLang="ja-JP" sz="1400">
                <a:solidFill>
                  <a:srgbClr val="000000"/>
                </a:solidFill>
                <a:latin typeface="Tahoma" panose="020B0604030504040204" pitchFamily="34" charset="0"/>
              </a:rPr>
              <a:t>  10  so      20.</a:t>
            </a:r>
          </a:p>
          <a:p>
            <a:pPr eaLnBrk="1" hangingPunct="1">
              <a:spcBef>
                <a:spcPct val="0"/>
              </a:spcBef>
              <a:buFontTx/>
              <a:buNone/>
            </a:pPr>
            <a:r>
              <a:rPr lang="pt-BR" altLang="ja-JP" sz="1400">
                <a:solidFill>
                  <a:srgbClr val="000000"/>
                </a:solidFill>
                <a:latin typeface="Tahoma" panose="020B0604030504040204" pitchFamily="34" charset="0"/>
              </a:rPr>
              <a:t>  11  so       5.</a:t>
            </a:r>
          </a:p>
          <a:p>
            <a:pPr eaLnBrk="1" hangingPunct="1">
              <a:spcBef>
                <a:spcPct val="0"/>
              </a:spcBef>
              <a:buFontTx/>
              <a:buNone/>
            </a:pP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C e l l ]</a:t>
            </a:r>
          </a:p>
          <a:p>
            <a:pPr eaLnBrk="1" hangingPunct="1">
              <a:spcBef>
                <a:spcPct val="0"/>
              </a:spcBef>
              <a:buFontTx/>
              <a:buNone/>
            </a:pPr>
            <a:r>
              <a:rPr lang="pt-BR" altLang="ja-JP" sz="1400">
                <a:latin typeface="Tahoma" panose="020B0604030504040204" pitchFamily="34" charset="0"/>
              </a:rPr>
              <a:t> 100     1 -1.0    -10</a:t>
            </a:r>
          </a:p>
          <a:p>
            <a:pPr eaLnBrk="1" hangingPunct="1">
              <a:spcBef>
                <a:spcPct val="0"/>
              </a:spcBef>
              <a:buFontTx/>
              <a:buNone/>
            </a:pPr>
            <a:r>
              <a:rPr lang="pt-BR" altLang="ja-JP" sz="1400">
                <a:solidFill>
                  <a:srgbClr val="000000"/>
                </a:solidFill>
                <a:latin typeface="Tahoma" panose="020B0604030504040204" pitchFamily="34" charset="0"/>
              </a:rPr>
              <a:t> 101    -1           10</a:t>
            </a:r>
          </a:p>
          <a:p>
            <a:pPr eaLnBrk="1" hangingPunct="1">
              <a:spcBef>
                <a:spcPct val="0"/>
              </a:spcBef>
              <a:buFontTx/>
              <a:buNone/>
            </a:pPr>
            <a:r>
              <a:rPr lang="en-US" altLang="ja-JP" sz="1400">
                <a:solidFill>
                  <a:srgbClr val="FF0000"/>
                </a:solidFill>
                <a:latin typeface="Tahoma" panose="020B0604030504040204" pitchFamily="34" charset="0"/>
              </a:rPr>
              <a:t> 102    *** *** ***</a:t>
            </a:r>
            <a:endParaRPr lang="pt-BR" altLang="ja-JP" sz="1400">
              <a:solidFill>
                <a:srgbClr val="FF0000"/>
              </a:solidFill>
              <a:latin typeface="Tahoma" panose="020B0604030504040204" pitchFamily="34" charset="0"/>
            </a:endParaRPr>
          </a:p>
        </p:txBody>
      </p:sp>
      <p:sp>
        <p:nvSpPr>
          <p:cNvPr id="39946" name="テキスト ボックス 20"/>
          <p:cNvSpPr txBox="1">
            <a:spLocks noChangeArrowheads="1"/>
          </p:cNvSpPr>
          <p:nvPr/>
        </p:nvSpPr>
        <p:spPr bwMode="auto">
          <a:xfrm>
            <a:off x="558800" y="942975"/>
            <a:ext cx="8001000" cy="95408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800">
                <a:solidFill>
                  <a:srgbClr val="000000"/>
                </a:solidFill>
                <a:latin typeface="Century Gothic" panose="020B0502020202020204" pitchFamily="34" charset="0"/>
              </a:rPr>
              <a:t>新しく定義した面（面番号</a:t>
            </a:r>
            <a:r>
              <a:rPr lang="en-US" altLang="ja-JP" sz="2800">
                <a:solidFill>
                  <a:srgbClr val="000000"/>
                </a:solidFill>
                <a:latin typeface="Century Gothic" panose="020B0502020202020204" pitchFamily="34" charset="0"/>
              </a:rPr>
              <a:t>11</a:t>
            </a:r>
            <a:r>
              <a:rPr lang="ja-JP" altLang="en-US" sz="2800">
                <a:solidFill>
                  <a:srgbClr val="000000"/>
                </a:solidFill>
                <a:latin typeface="Century Gothic" panose="020B0502020202020204" pitchFamily="34" charset="0"/>
              </a:rPr>
              <a:t>）を使って，半径5 </a:t>
            </a:r>
            <a:r>
              <a:rPr lang="en-US" altLang="ja-JP" sz="2800">
                <a:solidFill>
                  <a:srgbClr val="000000"/>
                </a:solidFill>
                <a:latin typeface="Century Gothic" panose="020B0502020202020204" pitchFamily="34" charset="0"/>
              </a:rPr>
              <a:t>cm</a:t>
            </a:r>
            <a:r>
              <a:rPr lang="ja-JP" altLang="en-US" sz="2800">
                <a:solidFill>
                  <a:srgbClr val="000000"/>
                </a:solidFill>
                <a:latin typeface="Century Gothic" panose="020B0502020202020204" pitchFamily="34" charset="0"/>
              </a:rPr>
              <a:t>の水球を</a:t>
            </a:r>
            <a:r>
              <a:rPr lang="en-US" altLang="ja-JP" sz="2800">
                <a:solidFill>
                  <a:srgbClr val="000000"/>
                </a:solidFill>
                <a:latin typeface="Century Gothic" panose="020B0502020202020204" pitchFamily="34" charset="0"/>
              </a:rPr>
              <a:t>[cell]</a:t>
            </a:r>
            <a:r>
              <a:rPr lang="ja-JP" altLang="en-US" sz="2800">
                <a:solidFill>
                  <a:srgbClr val="000000"/>
                </a:solidFill>
                <a:latin typeface="Century Gothic" panose="020B0502020202020204" pitchFamily="34" charset="0"/>
              </a:rPr>
              <a:t>セクションに加えてみよう。</a:t>
            </a:r>
            <a:endParaRPr lang="en-US" altLang="ja-JP" sz="2800">
              <a:solidFill>
                <a:srgbClr val="000000"/>
              </a:solidFill>
              <a:latin typeface="Century Gothic" panose="020B0502020202020204" pitchFamily="34" charset="0"/>
            </a:endParaRPr>
          </a:p>
        </p:txBody>
      </p:sp>
      <p:sp>
        <p:nvSpPr>
          <p:cNvPr id="39947" name="Line 12"/>
          <p:cNvSpPr>
            <a:spLocks noChangeShapeType="1"/>
          </p:cNvSpPr>
          <p:nvPr/>
        </p:nvSpPr>
        <p:spPr bwMode="auto">
          <a:xfrm>
            <a:off x="1835150" y="5732463"/>
            <a:ext cx="1584325"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250825" y="0"/>
            <a:ext cx="8686800" cy="1143000"/>
          </a:xfrm>
        </p:spPr>
        <p:txBody>
          <a:bodyPr/>
          <a:lstStyle/>
          <a:p>
            <a:pPr eaLnBrk="1" hangingPunct="1"/>
            <a:r>
              <a:rPr lang="ja-JP" altLang="en-US" sz="4800">
                <a:latin typeface="Century Gothic" panose="020B0502020202020204" pitchFamily="34" charset="0"/>
              </a:rPr>
              <a:t>課題</a:t>
            </a:r>
            <a:r>
              <a:rPr lang="en-US" altLang="ja-JP" sz="4800">
                <a:latin typeface="Century Gothic" panose="020B0502020202020204" pitchFamily="34" charset="0"/>
              </a:rPr>
              <a:t>2</a:t>
            </a:r>
            <a:r>
              <a:rPr lang="ja-JP" altLang="en-US" sz="4800">
                <a:latin typeface="Century Gothic" panose="020B0502020202020204" pitchFamily="34" charset="0"/>
              </a:rPr>
              <a:t>の答え合わせ</a:t>
            </a:r>
          </a:p>
        </p:txBody>
      </p:sp>
      <p:sp>
        <p:nvSpPr>
          <p:cNvPr id="40965"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Geometry (General definition)</a:t>
            </a:r>
          </a:p>
        </p:txBody>
      </p:sp>
      <p:sp>
        <p:nvSpPr>
          <p:cNvPr id="40967" name="Text Box 1030"/>
          <p:cNvSpPr txBox="1">
            <a:spLocks noChangeArrowheads="1"/>
          </p:cNvSpPr>
          <p:nvPr/>
        </p:nvSpPr>
        <p:spPr bwMode="auto">
          <a:xfrm>
            <a:off x="306388" y="1954213"/>
            <a:ext cx="1401762"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40968" name="Text Box 1031"/>
          <p:cNvSpPr txBox="1">
            <a:spLocks noChangeArrowheads="1"/>
          </p:cNvSpPr>
          <p:nvPr/>
        </p:nvSpPr>
        <p:spPr bwMode="auto">
          <a:xfrm>
            <a:off x="684213" y="2492375"/>
            <a:ext cx="3598862" cy="2555875"/>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M a t e r i a l ]</a:t>
            </a:r>
          </a:p>
          <a:p>
            <a:pPr eaLnBrk="1" hangingPunct="1">
              <a:spcBef>
                <a:spcPct val="0"/>
              </a:spcBef>
              <a:buFontTx/>
              <a:buNone/>
            </a:pPr>
            <a:r>
              <a:rPr lang="pt-BR" altLang="ja-JP" sz="1400">
                <a:solidFill>
                  <a:srgbClr val="000000"/>
                </a:solidFill>
                <a:latin typeface="Tahoma" panose="020B0604030504040204" pitchFamily="34" charset="0"/>
              </a:rPr>
              <a:t>mat[1]    H 2  O 1</a:t>
            </a:r>
          </a:p>
          <a:p>
            <a:pPr eaLnBrk="1" hangingPunct="1">
              <a:spcBef>
                <a:spcPct val="0"/>
              </a:spcBef>
              <a:buFontTx/>
              <a:buNone/>
            </a:pP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S u r f a c e ]</a:t>
            </a:r>
          </a:p>
          <a:p>
            <a:pPr eaLnBrk="1" hangingPunct="1">
              <a:spcBef>
                <a:spcPct val="0"/>
              </a:spcBef>
              <a:buFontTx/>
              <a:buNone/>
            </a:pPr>
            <a:r>
              <a:rPr lang="pt-BR" altLang="ja-JP" sz="1400">
                <a:solidFill>
                  <a:srgbClr val="000000"/>
                </a:solidFill>
                <a:latin typeface="Tahoma" panose="020B0604030504040204" pitchFamily="34" charset="0"/>
              </a:rPr>
              <a:t>  10  so      20.</a:t>
            </a:r>
          </a:p>
          <a:p>
            <a:pPr eaLnBrk="1" hangingPunct="1">
              <a:spcBef>
                <a:spcPct val="0"/>
              </a:spcBef>
              <a:buFontTx/>
              <a:buNone/>
            </a:pPr>
            <a:r>
              <a:rPr lang="pt-BR" altLang="ja-JP" sz="1400">
                <a:solidFill>
                  <a:srgbClr val="000000"/>
                </a:solidFill>
                <a:latin typeface="Tahoma" panose="020B0604030504040204" pitchFamily="34" charset="0"/>
              </a:rPr>
              <a:t>  11  so       5.</a:t>
            </a:r>
          </a:p>
          <a:p>
            <a:pPr eaLnBrk="1" hangingPunct="1">
              <a:spcBef>
                <a:spcPct val="0"/>
              </a:spcBef>
              <a:buFontTx/>
              <a:buNone/>
            </a:pP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C e l l ]</a:t>
            </a:r>
          </a:p>
          <a:p>
            <a:pPr eaLnBrk="1" hangingPunct="1">
              <a:spcBef>
                <a:spcPct val="0"/>
              </a:spcBef>
              <a:buFontTx/>
              <a:buNone/>
            </a:pPr>
            <a:r>
              <a:rPr lang="pt-BR" altLang="ja-JP" sz="1400">
                <a:solidFill>
                  <a:srgbClr val="000000"/>
                </a:solidFill>
                <a:latin typeface="Tahoma" panose="020B0604030504040204" pitchFamily="34" charset="0"/>
              </a:rPr>
              <a:t> 100     1 -1.0    -10</a:t>
            </a:r>
          </a:p>
          <a:p>
            <a:pPr eaLnBrk="1" hangingPunct="1">
              <a:spcBef>
                <a:spcPct val="0"/>
              </a:spcBef>
              <a:buFontTx/>
              <a:buNone/>
            </a:pPr>
            <a:r>
              <a:rPr lang="pt-BR" altLang="ja-JP" sz="1400">
                <a:solidFill>
                  <a:srgbClr val="000000"/>
                </a:solidFill>
                <a:latin typeface="Tahoma" panose="020B0604030504040204" pitchFamily="34" charset="0"/>
              </a:rPr>
              <a:t> 101    -1           10</a:t>
            </a:r>
          </a:p>
          <a:p>
            <a:pPr eaLnBrk="1" hangingPunct="1">
              <a:spcBef>
                <a:spcPct val="0"/>
              </a:spcBef>
              <a:buFontTx/>
              <a:buNone/>
            </a:pPr>
            <a:r>
              <a:rPr lang="en-US" altLang="ja-JP" sz="1400">
                <a:solidFill>
                  <a:srgbClr val="FF0000"/>
                </a:solidFill>
                <a:latin typeface="Tahoma" panose="020B0604030504040204" pitchFamily="34" charset="0"/>
              </a:rPr>
              <a:t> 102    </a:t>
            </a:r>
            <a:r>
              <a:rPr lang="ja-JP" altLang="en-US" sz="1400">
                <a:solidFill>
                  <a:srgbClr val="FF0000"/>
                </a:solidFill>
                <a:latin typeface="Tahoma" panose="020B0604030504040204" pitchFamily="34" charset="0"/>
              </a:rPr>
              <a:t> </a:t>
            </a:r>
            <a:r>
              <a:rPr lang="en-US" altLang="ja-JP" sz="1400">
                <a:solidFill>
                  <a:srgbClr val="FF0000"/>
                </a:solidFill>
                <a:latin typeface="Tahoma" panose="020B0604030504040204" pitchFamily="34" charset="0"/>
              </a:rPr>
              <a:t>1 -1.0    -11</a:t>
            </a:r>
            <a:endParaRPr lang="pt-BR" altLang="ja-JP" sz="1400">
              <a:solidFill>
                <a:srgbClr val="FF0000"/>
              </a:solidFill>
              <a:latin typeface="Tahoma" panose="020B0604030504040204" pitchFamily="34" charset="0"/>
            </a:endParaRPr>
          </a:p>
        </p:txBody>
      </p:sp>
      <p:sp>
        <p:nvSpPr>
          <p:cNvPr id="40969" name="テキスト ボックス 20"/>
          <p:cNvSpPr txBox="1">
            <a:spLocks noChangeArrowheads="1"/>
          </p:cNvSpPr>
          <p:nvPr/>
        </p:nvSpPr>
        <p:spPr bwMode="auto">
          <a:xfrm>
            <a:off x="558800" y="942975"/>
            <a:ext cx="8001000" cy="95408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800">
                <a:solidFill>
                  <a:srgbClr val="000000"/>
                </a:solidFill>
                <a:latin typeface="Century Gothic" panose="020B0502020202020204" pitchFamily="34" charset="0"/>
              </a:rPr>
              <a:t>新しく定義した面（面番号</a:t>
            </a:r>
            <a:r>
              <a:rPr lang="en-US" altLang="ja-JP" sz="2800">
                <a:solidFill>
                  <a:srgbClr val="000000"/>
                </a:solidFill>
                <a:latin typeface="Century Gothic" panose="020B0502020202020204" pitchFamily="34" charset="0"/>
              </a:rPr>
              <a:t>11</a:t>
            </a:r>
            <a:r>
              <a:rPr lang="ja-JP" altLang="en-US" sz="2800">
                <a:solidFill>
                  <a:srgbClr val="000000"/>
                </a:solidFill>
                <a:latin typeface="Century Gothic" panose="020B0502020202020204" pitchFamily="34" charset="0"/>
              </a:rPr>
              <a:t>）を使って，半径5 </a:t>
            </a:r>
            <a:r>
              <a:rPr lang="en-US" altLang="ja-JP" sz="2800">
                <a:solidFill>
                  <a:srgbClr val="000000"/>
                </a:solidFill>
                <a:latin typeface="Century Gothic" panose="020B0502020202020204" pitchFamily="34" charset="0"/>
              </a:rPr>
              <a:t>cm</a:t>
            </a:r>
            <a:r>
              <a:rPr lang="ja-JP" altLang="en-US" sz="2800">
                <a:solidFill>
                  <a:srgbClr val="000000"/>
                </a:solidFill>
                <a:latin typeface="Century Gothic" panose="020B0502020202020204" pitchFamily="34" charset="0"/>
              </a:rPr>
              <a:t>の水球を</a:t>
            </a:r>
            <a:r>
              <a:rPr lang="en-US" altLang="ja-JP" sz="2800">
                <a:solidFill>
                  <a:srgbClr val="000000"/>
                </a:solidFill>
                <a:latin typeface="Century Gothic" panose="020B0502020202020204" pitchFamily="34" charset="0"/>
              </a:rPr>
              <a:t>[cell]</a:t>
            </a:r>
            <a:r>
              <a:rPr lang="ja-JP" altLang="en-US" sz="2800">
                <a:solidFill>
                  <a:srgbClr val="000000"/>
                </a:solidFill>
                <a:latin typeface="Century Gothic" panose="020B0502020202020204" pitchFamily="34" charset="0"/>
              </a:rPr>
              <a:t>セクションに加えてみよう。</a:t>
            </a:r>
            <a:endParaRPr lang="en-US" altLang="ja-JP" sz="2800">
              <a:solidFill>
                <a:srgbClr val="000000"/>
              </a:solidFill>
              <a:latin typeface="Century Gothic" panose="020B0502020202020204" pitchFamily="34" charset="0"/>
            </a:endParaRPr>
          </a:p>
        </p:txBody>
      </p:sp>
      <p:sp>
        <p:nvSpPr>
          <p:cNvPr id="40970" name="テキスト ボックス 20"/>
          <p:cNvSpPr txBox="1">
            <a:spLocks noChangeArrowheads="1"/>
          </p:cNvSpPr>
          <p:nvPr/>
        </p:nvSpPr>
        <p:spPr bwMode="auto">
          <a:xfrm>
            <a:off x="5326063" y="4584700"/>
            <a:ext cx="320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a:solidFill>
                  <a:srgbClr val="0000FF"/>
                </a:solidFill>
                <a:latin typeface="Century Gothic" panose="020B0502020202020204" pitchFamily="34" charset="0"/>
              </a:rPr>
              <a:t>track_xz.eps</a:t>
            </a:r>
          </a:p>
        </p:txBody>
      </p:sp>
      <p:sp>
        <p:nvSpPr>
          <p:cNvPr id="40971" name="テキスト ボックス 19"/>
          <p:cNvSpPr txBox="1">
            <a:spLocks noChangeArrowheads="1"/>
          </p:cNvSpPr>
          <p:nvPr/>
        </p:nvSpPr>
        <p:spPr bwMode="auto">
          <a:xfrm>
            <a:off x="5076825" y="4975225"/>
            <a:ext cx="393065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a:solidFill>
                  <a:srgbClr val="000000"/>
                </a:solidFill>
              </a:rPr>
              <a:t>半径</a:t>
            </a:r>
            <a:r>
              <a:rPr lang="en-US" altLang="ja-JP" sz="2000">
                <a:solidFill>
                  <a:srgbClr val="000000"/>
                </a:solidFill>
              </a:rPr>
              <a:t>5cm</a:t>
            </a:r>
            <a:r>
              <a:rPr lang="ja-JP" altLang="en-US" sz="2000">
                <a:solidFill>
                  <a:srgbClr val="000000"/>
                </a:solidFill>
              </a:rPr>
              <a:t>の球の領域は体系エラー（二重定義）となっている。</a:t>
            </a:r>
            <a:endParaRPr lang="en-US" altLang="ja-JP" sz="2000">
              <a:solidFill>
                <a:srgbClr val="000000"/>
              </a:solidFill>
            </a:endParaRPr>
          </a:p>
          <a:p>
            <a:pPr eaLnBrk="1" hangingPunct="1">
              <a:spcBef>
                <a:spcPct val="0"/>
              </a:spcBef>
              <a:buFontTx/>
              <a:buNone/>
            </a:pPr>
            <a:r>
              <a:rPr lang="en-US" altLang="ja-JP" sz="2000">
                <a:solidFill>
                  <a:srgbClr val="000000"/>
                </a:solidFill>
              </a:rPr>
              <a:t>(</a:t>
            </a:r>
            <a:r>
              <a:rPr lang="ja-JP" altLang="en-US" sz="2000">
                <a:solidFill>
                  <a:srgbClr val="000000"/>
                </a:solidFill>
              </a:rPr>
              <a:t>体系エラーファイル</a:t>
            </a:r>
            <a:r>
              <a:rPr lang="en-US" altLang="ja-JP" sz="2000">
                <a:solidFill>
                  <a:srgbClr val="000000"/>
                </a:solidFill>
              </a:rPr>
              <a:t>track_xz_geo.out</a:t>
            </a:r>
            <a:r>
              <a:rPr lang="ja-JP" altLang="en-US" sz="2000">
                <a:solidFill>
                  <a:srgbClr val="000000"/>
                </a:solidFill>
              </a:rPr>
              <a:t>が出力される</a:t>
            </a:r>
            <a:r>
              <a:rPr lang="en-US" altLang="ja-JP" sz="2000">
                <a:solidFill>
                  <a:srgbClr val="000000"/>
                </a:solidFill>
              </a:rPr>
              <a:t>)</a:t>
            </a:r>
          </a:p>
        </p:txBody>
      </p:sp>
      <p:pic>
        <p:nvPicPr>
          <p:cNvPr id="40972" name="Picture 14"/>
          <p:cNvPicPr>
            <a:picLocks noChangeAspect="1" noChangeArrowheads="1"/>
          </p:cNvPicPr>
          <p:nvPr/>
        </p:nvPicPr>
        <p:blipFill>
          <a:blip r:embed="rId3">
            <a:extLst>
              <a:ext uri="{28A0092B-C50C-407E-A947-70E740481C1C}">
                <a14:useLocalDpi xmlns:a14="http://schemas.microsoft.com/office/drawing/2010/main" val="0"/>
              </a:ext>
            </a:extLst>
          </a:blip>
          <a:srcRect l="10536" t="13092" r="13422" b="9206"/>
          <a:stretch>
            <a:fillRect/>
          </a:stretch>
        </p:blipFill>
        <p:spPr bwMode="auto">
          <a:xfrm>
            <a:off x="4976813" y="1922463"/>
            <a:ext cx="3771900" cy="272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73" name="テキスト ボックス 15"/>
          <p:cNvSpPr txBox="1">
            <a:spLocks noChangeArrowheads="1"/>
          </p:cNvSpPr>
          <p:nvPr/>
        </p:nvSpPr>
        <p:spPr bwMode="auto">
          <a:xfrm>
            <a:off x="558800" y="5005388"/>
            <a:ext cx="43195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a:solidFill>
                  <a:srgbClr val="0000FF"/>
                </a:solidFill>
                <a:latin typeface="Century Gothic" panose="020B0502020202020204" pitchFamily="34" charset="0"/>
              </a:rPr>
              <a:t>セル番号102と</a:t>
            </a:r>
            <a:endParaRPr lang="en-US" altLang="ja-JP" sz="2000">
              <a:solidFill>
                <a:srgbClr val="0000FF"/>
              </a:solidFill>
              <a:latin typeface="Century Gothic" panose="020B0502020202020204" pitchFamily="34" charset="0"/>
            </a:endParaRPr>
          </a:p>
          <a:p>
            <a:pPr eaLnBrk="1" hangingPunct="1">
              <a:spcBef>
                <a:spcPct val="0"/>
              </a:spcBef>
              <a:buFontTx/>
              <a:buNone/>
            </a:pPr>
            <a:r>
              <a:rPr lang="ja-JP" altLang="en-US" sz="2000">
                <a:solidFill>
                  <a:srgbClr val="0000FF"/>
                </a:solidFill>
                <a:latin typeface="Century Gothic" panose="020B0502020202020204" pitchFamily="34" charset="0"/>
              </a:rPr>
              <a:t>セル番号100は領域が被っている。</a:t>
            </a:r>
          </a:p>
          <a:p>
            <a:pPr eaLnBrk="1" hangingPunct="1">
              <a:spcBef>
                <a:spcPct val="0"/>
              </a:spcBef>
              <a:buFontTx/>
              <a:buNone/>
            </a:pPr>
            <a:r>
              <a:rPr lang="ja-JP" altLang="en-US" sz="2000">
                <a:solidFill>
                  <a:srgbClr val="0000FF"/>
                </a:solidFill>
                <a:latin typeface="Century Gothic" panose="020B0502020202020204" pitchFamily="34" charset="0"/>
              </a:rPr>
              <a:t>　⇒　二重定義</a:t>
            </a:r>
          </a:p>
          <a:p>
            <a:pPr eaLnBrk="1" hangingPunct="1">
              <a:spcBef>
                <a:spcPct val="0"/>
              </a:spcBef>
              <a:buFontTx/>
              <a:buNone/>
            </a:pPr>
            <a:r>
              <a:rPr lang="ja-JP" altLang="en-US" sz="2000">
                <a:solidFill>
                  <a:srgbClr val="0000FF"/>
                </a:solidFill>
                <a:latin typeface="Century Gothic" panose="020B0502020202020204" pitchFamily="34" charset="0"/>
              </a:rPr>
              <a:t>　　　どっちとも取ることができ混乱。</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0" y="-63500"/>
            <a:ext cx="8686800" cy="1143000"/>
          </a:xfrm>
        </p:spPr>
        <p:txBody>
          <a:bodyPr/>
          <a:lstStyle/>
          <a:p>
            <a:pPr eaLnBrk="1" hangingPunct="1"/>
            <a:r>
              <a:rPr lang="ja-JP" altLang="en-US" sz="4800">
                <a:latin typeface="Century Gothic" panose="020B0502020202020204" pitchFamily="34" charset="0"/>
              </a:rPr>
              <a:t>体系エラーファイル</a:t>
            </a:r>
          </a:p>
        </p:txBody>
      </p:sp>
      <p:sp>
        <p:nvSpPr>
          <p:cNvPr id="41989"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Geometry (General definition)</a:t>
            </a:r>
          </a:p>
        </p:txBody>
      </p:sp>
      <p:sp>
        <p:nvSpPr>
          <p:cNvPr id="10" name="Rectangle 3"/>
          <p:cNvSpPr txBox="1">
            <a:spLocks noChangeArrowheads="1"/>
          </p:cNvSpPr>
          <p:nvPr/>
        </p:nvSpPr>
        <p:spPr bwMode="auto">
          <a:xfrm>
            <a:off x="468313" y="908050"/>
            <a:ext cx="813593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defRPr/>
            </a:pPr>
            <a:r>
              <a:rPr lang="en-US" altLang="ja-JP" kern="0" dirty="0">
                <a:latin typeface="Century Gothic" pitchFamily="34" charset="0"/>
              </a:rPr>
              <a:t> </a:t>
            </a:r>
            <a:r>
              <a:rPr lang="ja-JP" altLang="en-US" kern="0" dirty="0">
                <a:latin typeface="Century Gothic" pitchFamily="34" charset="0"/>
              </a:rPr>
              <a:t>体系エラーが起こっている場合、どの領域（座標）で起こっているのかをまとめた体系エラーファイル（*</a:t>
            </a:r>
            <a:r>
              <a:rPr lang="en-US" altLang="ja-JP" kern="0" dirty="0">
                <a:latin typeface="Century Gothic" pitchFamily="34" charset="0"/>
              </a:rPr>
              <a:t>_</a:t>
            </a:r>
            <a:r>
              <a:rPr lang="en-US" altLang="ja-JP" kern="0" dirty="0" err="1">
                <a:latin typeface="Century Gothic" pitchFamily="34" charset="0"/>
              </a:rPr>
              <a:t>geo.out</a:t>
            </a:r>
            <a:r>
              <a:rPr lang="ja-JP" altLang="en-US" kern="0" dirty="0">
                <a:latin typeface="Century Gothic" pitchFamily="34" charset="0"/>
              </a:rPr>
              <a:t>）が作成されます。</a:t>
            </a:r>
            <a:endParaRPr lang="en-US" altLang="ja-JP" kern="0" dirty="0">
              <a:latin typeface="Century Gothic" pitchFamily="34" charset="0"/>
            </a:endParaRPr>
          </a:p>
        </p:txBody>
      </p:sp>
      <p:sp>
        <p:nvSpPr>
          <p:cNvPr id="41992" name="Text Box 1030"/>
          <p:cNvSpPr txBox="1">
            <a:spLocks noChangeArrowheads="1"/>
          </p:cNvSpPr>
          <p:nvPr/>
        </p:nvSpPr>
        <p:spPr bwMode="auto">
          <a:xfrm>
            <a:off x="527050" y="2457450"/>
            <a:ext cx="2506663"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track_xz_geo.out</a:t>
            </a:r>
          </a:p>
        </p:txBody>
      </p:sp>
      <p:sp>
        <p:nvSpPr>
          <p:cNvPr id="41993" name="Text Box 1031"/>
          <p:cNvSpPr txBox="1">
            <a:spLocks noChangeArrowheads="1"/>
          </p:cNvSpPr>
          <p:nvPr/>
        </p:nvSpPr>
        <p:spPr bwMode="auto">
          <a:xfrm>
            <a:off x="1692275" y="2981325"/>
            <a:ext cx="5543550" cy="1808163"/>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it-IT" altLang="ja-JP" sz="1400">
              <a:latin typeface="Tahoma" panose="020B0604030504040204" pitchFamily="34" charset="0"/>
            </a:endParaRPr>
          </a:p>
          <a:p>
            <a:pPr eaLnBrk="1" hangingPunct="1">
              <a:spcBef>
                <a:spcPct val="0"/>
              </a:spcBef>
              <a:buFontTx/>
              <a:buNone/>
            </a:pPr>
            <a:r>
              <a:rPr lang="it-IT" altLang="ja-JP" sz="1400">
                <a:latin typeface="Tahoma" panose="020B0604030504040204" pitchFamily="34" charset="0"/>
              </a:rPr>
              <a:t>Errors of cell definition in EPS Page No. =   1</a:t>
            </a:r>
          </a:p>
          <a:p>
            <a:pPr eaLnBrk="1" hangingPunct="1">
              <a:spcBef>
                <a:spcPct val="0"/>
              </a:spcBef>
              <a:buFontTx/>
              <a:buNone/>
            </a:pPr>
            <a:r>
              <a:rPr lang="it-IT" altLang="ja-JP" sz="1400">
                <a:latin typeface="Tahoma" panose="020B0604030504040204" pitchFamily="34" charset="0"/>
              </a:rPr>
              <a:t>Overlapped Cell IDs  x, y, z  coodinates</a:t>
            </a:r>
          </a:p>
          <a:p>
            <a:pPr eaLnBrk="1" hangingPunct="1">
              <a:spcBef>
                <a:spcPct val="0"/>
              </a:spcBef>
              <a:buFontTx/>
              <a:buNone/>
            </a:pPr>
            <a:r>
              <a:rPr lang="it-IT" altLang="ja-JP" sz="1400">
                <a:latin typeface="Tahoma" panose="020B0604030504040204" pitchFamily="34" charset="0"/>
              </a:rPr>
              <a:t>(Cells 0       0  indicate undefined region)</a:t>
            </a:r>
          </a:p>
          <a:p>
            <a:pPr eaLnBrk="1" hangingPunct="1">
              <a:spcBef>
                <a:spcPct val="0"/>
              </a:spcBef>
              <a:buFontTx/>
              <a:buNone/>
            </a:pPr>
            <a:r>
              <a:rPr lang="it-IT" altLang="ja-JP" sz="1400">
                <a:latin typeface="Tahoma" panose="020B0604030504040204" pitchFamily="34" charset="0"/>
              </a:rPr>
              <a:t>     100     102    -4.847761E+00  1.234568E-11 -1.211940E+00</a:t>
            </a:r>
          </a:p>
          <a:p>
            <a:pPr eaLnBrk="1" hangingPunct="1">
              <a:spcBef>
                <a:spcPct val="0"/>
              </a:spcBef>
              <a:buFontTx/>
              <a:buNone/>
            </a:pPr>
            <a:r>
              <a:rPr lang="it-IT" altLang="ja-JP" sz="1400">
                <a:latin typeface="Tahoma" panose="020B0604030504040204" pitchFamily="34" charset="0"/>
              </a:rPr>
              <a:t>     100     102    -4.847761E+00  1.234568E-11 -1.009950E+00</a:t>
            </a:r>
          </a:p>
          <a:p>
            <a:pPr eaLnBrk="1" hangingPunct="1">
              <a:spcBef>
                <a:spcPct val="0"/>
              </a:spcBef>
              <a:buFontTx/>
              <a:buNone/>
            </a:pPr>
            <a:r>
              <a:rPr lang="it-IT" altLang="ja-JP" sz="1400">
                <a:latin typeface="Tahoma" panose="020B0604030504040204" pitchFamily="34" charset="0"/>
              </a:rPr>
              <a:t>     100     102    -4.847761E+00  1.234568E-11 -8.079602E-01</a:t>
            </a:r>
          </a:p>
          <a:p>
            <a:pPr eaLnBrk="1" hangingPunct="1">
              <a:spcBef>
                <a:spcPct val="0"/>
              </a:spcBef>
              <a:buFontTx/>
              <a:buNone/>
            </a:pPr>
            <a:r>
              <a:rPr lang="ja-JP" altLang="en-US" sz="1400">
                <a:solidFill>
                  <a:srgbClr val="000000"/>
                </a:solidFill>
                <a:latin typeface="Tahoma" panose="020B0604030504040204" pitchFamily="34" charset="0"/>
              </a:rPr>
              <a:t>・・・ ・・・ ・・・ ・・・</a:t>
            </a:r>
            <a:endParaRPr lang="pt-BR" altLang="ja-JP" sz="1400">
              <a:solidFill>
                <a:srgbClr val="000000"/>
              </a:solidFill>
              <a:latin typeface="Tahoma" panose="020B0604030504040204" pitchFamily="34" charset="0"/>
            </a:endParaRPr>
          </a:p>
        </p:txBody>
      </p:sp>
      <p:sp>
        <p:nvSpPr>
          <p:cNvPr id="41994" name="Line 61"/>
          <p:cNvSpPr>
            <a:spLocks noChangeShapeType="1"/>
          </p:cNvSpPr>
          <p:nvPr/>
        </p:nvSpPr>
        <p:spPr bwMode="auto">
          <a:xfrm flipV="1">
            <a:off x="1331913" y="4132263"/>
            <a:ext cx="711200" cy="736600"/>
          </a:xfrm>
          <a:prstGeom prst="line">
            <a:avLst/>
          </a:prstGeom>
          <a:noFill/>
          <a:ln w="254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 name="円/楕円 1"/>
          <p:cNvSpPr/>
          <p:nvPr/>
        </p:nvSpPr>
        <p:spPr>
          <a:xfrm>
            <a:off x="1998663" y="3790950"/>
            <a:ext cx="1017587" cy="360363"/>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41996" name="テキスト ボックス 19"/>
          <p:cNvSpPr txBox="1">
            <a:spLocks noChangeArrowheads="1"/>
          </p:cNvSpPr>
          <p:nvPr/>
        </p:nvSpPr>
        <p:spPr bwMode="auto">
          <a:xfrm>
            <a:off x="671513" y="4868863"/>
            <a:ext cx="2527300" cy="708025"/>
          </a:xfrm>
          <a:prstGeom prst="rect">
            <a:avLst/>
          </a:prstGeom>
          <a:solidFill>
            <a:schemeClr val="bg1"/>
          </a:solidFill>
          <a:ln w="25400">
            <a:solidFill>
              <a:srgbClr val="00B0F0"/>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a:solidFill>
                  <a:srgbClr val="000000"/>
                </a:solidFill>
              </a:rPr>
              <a:t>2</a:t>
            </a:r>
            <a:r>
              <a:rPr lang="ja-JP" altLang="en-US" sz="2000">
                <a:solidFill>
                  <a:srgbClr val="000000"/>
                </a:solidFill>
              </a:rPr>
              <a:t>重定義となっているセル番号</a:t>
            </a:r>
            <a:endParaRPr lang="en-US" altLang="ja-JP" sz="2000">
              <a:solidFill>
                <a:srgbClr val="000000"/>
              </a:solidFill>
            </a:endParaRPr>
          </a:p>
        </p:txBody>
      </p:sp>
      <p:sp>
        <p:nvSpPr>
          <p:cNvPr id="18" name="円/楕円 17"/>
          <p:cNvSpPr/>
          <p:nvPr/>
        </p:nvSpPr>
        <p:spPr>
          <a:xfrm>
            <a:off x="3132138" y="3743325"/>
            <a:ext cx="3821112" cy="43021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41998" name="Line 61"/>
          <p:cNvSpPr>
            <a:spLocks noChangeShapeType="1"/>
          </p:cNvSpPr>
          <p:nvPr/>
        </p:nvSpPr>
        <p:spPr bwMode="auto">
          <a:xfrm flipH="1">
            <a:off x="6080125" y="3406775"/>
            <a:ext cx="723900" cy="336550"/>
          </a:xfrm>
          <a:prstGeom prst="line">
            <a:avLst/>
          </a:prstGeom>
          <a:noFill/>
          <a:ln w="25400">
            <a:solidFill>
              <a:srgbClr val="00B05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1999" name="テキスト ボックス 19"/>
          <p:cNvSpPr txBox="1">
            <a:spLocks noChangeArrowheads="1"/>
          </p:cNvSpPr>
          <p:nvPr/>
        </p:nvSpPr>
        <p:spPr bwMode="auto">
          <a:xfrm>
            <a:off x="6227763" y="2667000"/>
            <a:ext cx="2519362" cy="708025"/>
          </a:xfrm>
          <a:prstGeom prst="rect">
            <a:avLst/>
          </a:prstGeom>
          <a:solidFill>
            <a:schemeClr val="bg1"/>
          </a:solidFill>
          <a:ln w="25400">
            <a:solidFill>
              <a:srgbClr val="00B050"/>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a:solidFill>
                  <a:srgbClr val="000000"/>
                </a:solidFill>
              </a:rPr>
              <a:t>体系エラーが起こっている</a:t>
            </a:r>
            <a:r>
              <a:rPr lang="en-US" altLang="ja-JP" sz="2000">
                <a:solidFill>
                  <a:srgbClr val="000000"/>
                </a:solidFill>
              </a:rPr>
              <a:t>x, y, z</a:t>
            </a:r>
            <a:r>
              <a:rPr lang="ja-JP" altLang="en-US" sz="2000">
                <a:solidFill>
                  <a:srgbClr val="000000"/>
                </a:solidFill>
              </a:rPr>
              <a:t>座標</a:t>
            </a:r>
            <a:endParaRPr lang="en-US" altLang="ja-JP" sz="2000">
              <a:solidFill>
                <a:srgbClr val="000000"/>
              </a:solidFill>
            </a:endParaRPr>
          </a:p>
        </p:txBody>
      </p:sp>
      <p:sp>
        <p:nvSpPr>
          <p:cNvPr id="42000" name="テキスト ボックス 19"/>
          <p:cNvSpPr txBox="1">
            <a:spLocks noChangeArrowheads="1"/>
          </p:cNvSpPr>
          <p:nvPr/>
        </p:nvSpPr>
        <p:spPr bwMode="auto">
          <a:xfrm>
            <a:off x="3435350" y="4976813"/>
            <a:ext cx="5586413" cy="1200150"/>
          </a:xfrm>
          <a:prstGeom prst="rect">
            <a:avLst/>
          </a:prstGeom>
          <a:solidFill>
            <a:schemeClr val="bg1"/>
          </a:solidFill>
          <a:ln w="25400">
            <a:solidFill>
              <a:srgbClr val="0000FF"/>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rPr>
              <a:t>1</a:t>
            </a:r>
            <a:r>
              <a:rPr lang="ja-JP" altLang="en-US" sz="2400">
                <a:solidFill>
                  <a:srgbClr val="000000"/>
                </a:solidFill>
              </a:rPr>
              <a:t>つしかエラーが起こっていない場合でも、複数の座標点における情報が書き出されます。</a:t>
            </a:r>
            <a:endParaRPr lang="en-US" altLang="ja-JP" sz="240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0" y="228600"/>
            <a:ext cx="8686800" cy="1143000"/>
          </a:xfrm>
        </p:spPr>
        <p:txBody>
          <a:bodyPr/>
          <a:lstStyle/>
          <a:p>
            <a:pPr eaLnBrk="1" hangingPunct="1"/>
            <a:r>
              <a:rPr lang="ja-JP" altLang="en-US" sz="4800">
                <a:latin typeface="Century Gothic" panose="020B0502020202020204" pitchFamily="34" charset="0"/>
              </a:rPr>
              <a:t>体系エラー（未定義）</a:t>
            </a:r>
          </a:p>
        </p:txBody>
      </p:sp>
      <p:sp>
        <p:nvSpPr>
          <p:cNvPr id="43013"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Geometry (General definition)</a:t>
            </a:r>
          </a:p>
        </p:txBody>
      </p:sp>
      <p:sp>
        <p:nvSpPr>
          <p:cNvPr id="43015" name="Rectangle 8"/>
          <p:cNvSpPr>
            <a:spLocks noChangeArrowheads="1"/>
          </p:cNvSpPr>
          <p:nvPr/>
        </p:nvSpPr>
        <p:spPr bwMode="auto">
          <a:xfrm>
            <a:off x="495300" y="1341438"/>
            <a:ext cx="8377238"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a:solidFill>
                  <a:srgbClr val="000000"/>
                </a:solidFill>
                <a:latin typeface="Century Gothic" panose="020B0502020202020204" pitchFamily="34" charset="0"/>
              </a:rPr>
              <a:t>二重定義　⇔　未定義</a:t>
            </a:r>
          </a:p>
          <a:p>
            <a:pPr eaLnBrk="1" hangingPunct="1">
              <a:buFontTx/>
              <a:buNone/>
            </a:pPr>
            <a:endParaRPr lang="ja-JP" altLang="en-US" sz="1200">
              <a:solidFill>
                <a:srgbClr val="000000"/>
              </a:solidFill>
              <a:latin typeface="Century Gothic" panose="020B0502020202020204" pitchFamily="34" charset="0"/>
            </a:endParaRPr>
          </a:p>
          <a:p>
            <a:pPr eaLnBrk="1" hangingPunct="1">
              <a:buFontTx/>
              <a:buNone/>
            </a:pPr>
            <a:r>
              <a:rPr lang="ja-JP" altLang="en-US">
                <a:solidFill>
                  <a:srgbClr val="000000"/>
                </a:solidFill>
                <a:latin typeface="Century Gothic" panose="020B0502020202020204" pitchFamily="34" charset="0"/>
              </a:rPr>
              <a:t>　現在位置（対応する物質）</a:t>
            </a:r>
            <a:endParaRPr lang="en-US" altLang="ja-JP">
              <a:solidFill>
                <a:srgbClr val="000000"/>
              </a:solidFill>
              <a:latin typeface="Century Gothic" panose="020B0502020202020204" pitchFamily="34" charset="0"/>
            </a:endParaRPr>
          </a:p>
          <a:p>
            <a:pPr eaLnBrk="1" hangingPunct="1">
              <a:buFontTx/>
              <a:buNone/>
            </a:pPr>
            <a:r>
              <a:rPr lang="ja-JP" altLang="en-US">
                <a:solidFill>
                  <a:srgbClr val="000000"/>
                </a:solidFill>
                <a:latin typeface="Century Gothic" panose="020B0502020202020204" pitchFamily="34" charset="0"/>
              </a:rPr>
              <a:t>を見失い、困ってしまう。</a:t>
            </a:r>
          </a:p>
          <a:p>
            <a:pPr eaLnBrk="1" hangingPunct="1">
              <a:buFontTx/>
              <a:buNone/>
            </a:pPr>
            <a:endParaRPr lang="en-US" altLang="ja-JP" sz="1200">
              <a:solidFill>
                <a:srgbClr val="000000"/>
              </a:solidFill>
              <a:latin typeface="Century Gothic" panose="020B0502020202020204" pitchFamily="34" charset="0"/>
            </a:endParaRPr>
          </a:p>
          <a:p>
            <a:pPr eaLnBrk="1" hangingPunct="1">
              <a:buFontTx/>
              <a:buNone/>
            </a:pPr>
            <a:endParaRPr lang="en-US" altLang="ja-JP" sz="1200">
              <a:solidFill>
                <a:srgbClr val="000000"/>
              </a:solidFill>
              <a:latin typeface="Century Gothic" panose="020B0502020202020204" pitchFamily="34" charset="0"/>
            </a:endParaRPr>
          </a:p>
          <a:p>
            <a:pPr eaLnBrk="1" hangingPunct="1">
              <a:buFontTx/>
              <a:buNone/>
            </a:pPr>
            <a:endParaRPr lang="en-US" altLang="ja-JP" sz="1200">
              <a:solidFill>
                <a:srgbClr val="000000"/>
              </a:solidFill>
              <a:latin typeface="Century Gothic" panose="020B0502020202020204" pitchFamily="34" charset="0"/>
            </a:endParaRPr>
          </a:p>
          <a:p>
            <a:pPr eaLnBrk="1" hangingPunct="1">
              <a:buFontTx/>
              <a:buNone/>
            </a:pPr>
            <a:endParaRPr lang="en-US" altLang="ja-JP" sz="1200">
              <a:solidFill>
                <a:srgbClr val="000000"/>
              </a:solidFill>
              <a:latin typeface="Century Gothic" panose="020B0502020202020204" pitchFamily="34" charset="0"/>
            </a:endParaRPr>
          </a:p>
          <a:p>
            <a:pPr eaLnBrk="1" hangingPunct="1">
              <a:buFontTx/>
              <a:buNone/>
            </a:pPr>
            <a:endParaRPr lang="en-US" altLang="ja-JP" sz="1200">
              <a:solidFill>
                <a:srgbClr val="000000"/>
              </a:solidFill>
              <a:latin typeface="Century Gothic" panose="020B0502020202020204" pitchFamily="34" charset="0"/>
            </a:endParaRPr>
          </a:p>
          <a:p>
            <a:pPr eaLnBrk="1" hangingPunct="1">
              <a:buFontTx/>
              <a:buNone/>
            </a:pPr>
            <a:endParaRPr lang="en-US" altLang="ja-JP" sz="1200">
              <a:solidFill>
                <a:srgbClr val="000000"/>
              </a:solidFill>
              <a:latin typeface="Century Gothic" panose="020B0502020202020204" pitchFamily="34" charset="0"/>
            </a:endParaRPr>
          </a:p>
          <a:p>
            <a:pPr eaLnBrk="1" hangingPunct="1">
              <a:buFontTx/>
              <a:buNone/>
            </a:pPr>
            <a:endParaRPr lang="ja-JP" altLang="en-US" sz="1200">
              <a:solidFill>
                <a:srgbClr val="000000"/>
              </a:solidFill>
              <a:latin typeface="Century Gothic" panose="020B0502020202020204" pitchFamily="34" charset="0"/>
            </a:endParaRPr>
          </a:p>
          <a:p>
            <a:pPr eaLnBrk="1" hangingPunct="1">
              <a:spcBef>
                <a:spcPct val="0"/>
              </a:spcBef>
              <a:buFontTx/>
              <a:buNone/>
            </a:pPr>
            <a:r>
              <a:rPr lang="ja-JP" altLang="en-US" sz="2400">
                <a:solidFill>
                  <a:srgbClr val="000000"/>
                </a:solidFill>
                <a:latin typeface="Century Gothic" panose="020B0502020202020204" pitchFamily="34" charset="0"/>
              </a:rPr>
              <a:t>注) </a:t>
            </a:r>
            <a:r>
              <a:rPr lang="en-US" altLang="ja-JP" sz="2400">
                <a:solidFill>
                  <a:srgbClr val="000000"/>
                </a:solidFill>
                <a:latin typeface="Century Gothic" panose="020B0502020202020204" pitchFamily="34" charset="0"/>
              </a:rPr>
              <a:t>PHITS</a:t>
            </a:r>
            <a:r>
              <a:rPr lang="ja-JP" altLang="en-US" sz="2400">
                <a:solidFill>
                  <a:srgbClr val="000000"/>
                </a:solidFill>
                <a:latin typeface="Century Gothic" panose="020B0502020202020204" pitchFamily="34" charset="0"/>
              </a:rPr>
              <a:t>ではバーチャルな世界の無限に広がる空間を使用することができる。逆に、全ての空間は何かしらの物質で満たす必要がある。</a:t>
            </a:r>
          </a:p>
          <a:p>
            <a:pPr eaLnBrk="1" hangingPunct="1">
              <a:spcBef>
                <a:spcPct val="0"/>
              </a:spcBef>
              <a:buFontTx/>
              <a:buNone/>
            </a:pPr>
            <a:r>
              <a:rPr lang="ja-JP" altLang="en-US" sz="2400">
                <a:solidFill>
                  <a:srgbClr val="000000"/>
                </a:solidFill>
                <a:latin typeface="Century Gothic" panose="020B0502020202020204" pitchFamily="34" charset="0"/>
              </a:rPr>
              <a:t>　　3次元体系の定義には、一意となる指定方法が求められる。</a:t>
            </a:r>
          </a:p>
        </p:txBody>
      </p:sp>
      <p:sp>
        <p:nvSpPr>
          <p:cNvPr id="43016" name="テキスト ボックス 19"/>
          <p:cNvSpPr txBox="1">
            <a:spLocks noChangeArrowheads="1"/>
          </p:cNvSpPr>
          <p:nvPr/>
        </p:nvSpPr>
        <p:spPr bwMode="auto">
          <a:xfrm>
            <a:off x="5091113" y="3611563"/>
            <a:ext cx="4014787" cy="1016000"/>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a:solidFill>
                  <a:srgbClr val="000000"/>
                </a:solidFill>
              </a:rPr>
              <a:t>未定義領域がある場合</a:t>
            </a:r>
            <a:endParaRPr lang="en-US" altLang="ja-JP" sz="2000">
              <a:solidFill>
                <a:srgbClr val="000000"/>
              </a:solidFill>
            </a:endParaRPr>
          </a:p>
          <a:p>
            <a:pPr eaLnBrk="1" hangingPunct="1">
              <a:spcBef>
                <a:spcPct val="0"/>
              </a:spcBef>
              <a:buFontTx/>
              <a:buNone/>
            </a:pPr>
            <a:r>
              <a:rPr lang="ja-JP" altLang="en-US" sz="2000">
                <a:solidFill>
                  <a:srgbClr val="000000"/>
                </a:solidFill>
              </a:rPr>
              <a:t>（ただし、周りの定義された領域が未表示となる場合があります。）</a:t>
            </a:r>
            <a:endParaRPr lang="en-US" altLang="ja-JP" sz="2000">
              <a:solidFill>
                <a:srgbClr val="000000"/>
              </a:solidFill>
            </a:endParaRPr>
          </a:p>
        </p:txBody>
      </p:sp>
      <p:pic>
        <p:nvPicPr>
          <p:cNvPr id="4301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l="11024" t="12898" r="13316" b="9206"/>
          <a:stretch>
            <a:fillRect/>
          </a:stretch>
        </p:blipFill>
        <p:spPr bwMode="auto">
          <a:xfrm>
            <a:off x="5459413" y="1125538"/>
            <a:ext cx="3387725" cy="2462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0" y="0"/>
            <a:ext cx="8686800" cy="1143000"/>
          </a:xfrm>
        </p:spPr>
        <p:txBody>
          <a:bodyPr/>
          <a:lstStyle/>
          <a:p>
            <a:pPr eaLnBrk="1" hangingPunct="1"/>
            <a:r>
              <a:rPr lang="ja-JP" altLang="en-US" sz="4800">
                <a:solidFill>
                  <a:schemeClr val="tx1"/>
                </a:solidFill>
              </a:rPr>
              <a:t>実習内容</a:t>
            </a:r>
          </a:p>
        </p:txBody>
      </p:sp>
      <p:sp>
        <p:nvSpPr>
          <p:cNvPr id="44035" name="Rectangle 3"/>
          <p:cNvSpPr>
            <a:spLocks noGrp="1" noChangeArrowheads="1"/>
          </p:cNvSpPr>
          <p:nvPr>
            <p:ph type="body" idx="4294967295"/>
          </p:nvPr>
        </p:nvSpPr>
        <p:spPr>
          <a:xfrm>
            <a:off x="1554163" y="908050"/>
            <a:ext cx="7589837" cy="5329238"/>
          </a:xfrm>
        </p:spPr>
        <p:txBody>
          <a:bodyPr/>
          <a:lstStyle/>
          <a:p>
            <a:pPr eaLnBrk="1" hangingPunct="1"/>
            <a:r>
              <a:rPr lang="en-US" altLang="ja-JP" sz="2800" dirty="0">
                <a:latin typeface="Century Gothic" panose="020B0502020202020204" pitchFamily="34" charset="0"/>
              </a:rPr>
              <a:t>PHITS</a:t>
            </a:r>
            <a:r>
              <a:rPr lang="ja-JP" altLang="en-US" sz="2800" dirty="0">
                <a:latin typeface="Century Gothic" panose="020B0502020202020204" pitchFamily="34" charset="0"/>
              </a:rPr>
              <a:t>の入力ファイルについて</a:t>
            </a:r>
            <a:endParaRPr lang="en-US" altLang="ja-JP" sz="2800" dirty="0">
              <a:latin typeface="Century Gothic" panose="020B0502020202020204" pitchFamily="34" charset="0"/>
            </a:endParaRPr>
          </a:p>
          <a:p>
            <a:pPr eaLnBrk="1" hangingPunct="1"/>
            <a:r>
              <a:rPr lang="ja-JP" altLang="en-US" sz="2800" dirty="0">
                <a:latin typeface="Century Gothic" panose="020B0502020202020204" pitchFamily="34" charset="0"/>
              </a:rPr>
              <a:t>３次元体系</a:t>
            </a:r>
            <a:endParaRPr lang="en-US" altLang="ja-JP" sz="2800" dirty="0">
              <a:latin typeface="Century Gothic" panose="020B0502020202020204" pitchFamily="34" charset="0"/>
            </a:endParaRPr>
          </a:p>
          <a:p>
            <a:pPr lvl="1" eaLnBrk="1" hangingPunct="1"/>
            <a:r>
              <a:rPr lang="ja-JP" altLang="en-US" sz="2400" dirty="0">
                <a:solidFill>
                  <a:srgbClr val="000000"/>
                </a:solidFill>
                <a:latin typeface="Century Gothic" panose="020B0502020202020204" pitchFamily="34" charset="0"/>
              </a:rPr>
              <a:t>基本的な定義の方法</a:t>
            </a:r>
            <a:endParaRPr lang="en-US" altLang="ja-JP" sz="2400" dirty="0">
              <a:solidFill>
                <a:srgbClr val="000000"/>
              </a:solidFill>
              <a:latin typeface="Century Gothic" panose="020B0502020202020204" pitchFamily="34" charset="0"/>
            </a:endParaRPr>
          </a:p>
          <a:p>
            <a:pPr lvl="1" eaLnBrk="1" hangingPunct="1"/>
            <a:r>
              <a:rPr lang="ja-JP" altLang="en-US" sz="2400" dirty="0">
                <a:solidFill>
                  <a:srgbClr val="FF0000"/>
                </a:solidFill>
                <a:latin typeface="Century Gothic" panose="020B0502020202020204" pitchFamily="34" charset="0"/>
              </a:rPr>
              <a:t>領域を定義する方法</a:t>
            </a:r>
            <a:endParaRPr lang="en-US" altLang="ja-JP" sz="2400" dirty="0">
              <a:solidFill>
                <a:srgbClr val="FF0000"/>
              </a:solidFill>
              <a:latin typeface="Century Gothic" panose="020B0502020202020204" pitchFamily="34" charset="0"/>
            </a:endParaRPr>
          </a:p>
          <a:p>
            <a:pPr lvl="1" eaLnBrk="1" hangingPunct="1"/>
            <a:r>
              <a:rPr lang="ja-JP" altLang="en-US" sz="2400" dirty="0">
                <a:latin typeface="Century Gothic" panose="020B0502020202020204" pitchFamily="34" charset="0"/>
              </a:rPr>
              <a:t>直方体、円柱の定義方法</a:t>
            </a:r>
            <a:endParaRPr lang="en-US" altLang="ja-JP" sz="2400" dirty="0">
              <a:latin typeface="Century Gothic" panose="020B0502020202020204" pitchFamily="34" charset="0"/>
            </a:endParaRPr>
          </a:p>
          <a:p>
            <a:pPr lvl="1" eaLnBrk="1" hangingPunct="1"/>
            <a:r>
              <a:rPr lang="ja-JP" altLang="en-US" sz="2400" dirty="0">
                <a:solidFill>
                  <a:srgbClr val="000000"/>
                </a:solidFill>
                <a:latin typeface="Century Gothic" panose="020B0502020202020204" pitchFamily="34" charset="0"/>
              </a:rPr>
              <a:t>物質の追加方法</a:t>
            </a:r>
            <a:endParaRPr lang="en-US" altLang="ja-JP" sz="2400" dirty="0">
              <a:solidFill>
                <a:srgbClr val="000000"/>
              </a:solidFill>
              <a:latin typeface="Century Gothic" panose="020B0502020202020204" pitchFamily="34" charset="0"/>
            </a:endParaRPr>
          </a:p>
          <a:p>
            <a:pPr lvl="1" eaLnBrk="1" hangingPunct="1"/>
            <a:r>
              <a:rPr lang="ja-JP" altLang="en-US" sz="2400" dirty="0">
                <a:solidFill>
                  <a:srgbClr val="000000"/>
                </a:solidFill>
                <a:latin typeface="Century Gothic" panose="020B0502020202020204" pitchFamily="34" charset="0"/>
              </a:rPr>
              <a:t>ジオメトリ描画・作成ソフト</a:t>
            </a:r>
            <a:endParaRPr lang="en-US" altLang="ja-JP" sz="2400" dirty="0">
              <a:solidFill>
                <a:srgbClr val="000000"/>
              </a:solidFill>
              <a:latin typeface="Century Gothic" panose="020B0502020202020204" pitchFamily="34" charset="0"/>
            </a:endParaRPr>
          </a:p>
          <a:p>
            <a:pPr eaLnBrk="1" hangingPunct="1"/>
            <a:r>
              <a:rPr lang="ja-JP" altLang="en-US" sz="2800" dirty="0">
                <a:latin typeface="Century Gothic" panose="020B0502020202020204" pitchFamily="34" charset="0"/>
              </a:rPr>
              <a:t>線源</a:t>
            </a:r>
            <a:endParaRPr lang="en-US" altLang="ja-JP" sz="2800" dirty="0">
              <a:latin typeface="Century Gothic" panose="020B0502020202020204" pitchFamily="34" charset="0"/>
            </a:endParaRPr>
          </a:p>
          <a:p>
            <a:pPr eaLnBrk="1" hangingPunct="1"/>
            <a:r>
              <a:rPr lang="ja-JP" altLang="en-US" sz="2800" dirty="0">
                <a:latin typeface="Century Gothic" panose="020B0502020202020204" pitchFamily="34" charset="0"/>
              </a:rPr>
              <a:t>まとめと宿題</a:t>
            </a:r>
            <a:endParaRPr lang="en-US" altLang="ja-JP" sz="2800" dirty="0">
              <a:latin typeface="Century Gothic" panose="020B0502020202020204" pitchFamily="34" charset="0"/>
            </a:endParaRPr>
          </a:p>
        </p:txBody>
      </p:sp>
      <p:sp>
        <p:nvSpPr>
          <p:cNvPr id="44038" name="Text Box 6"/>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400">
                <a:latin typeface="Tahoma" panose="020B0604030504040204" pitchFamily="34" charset="0"/>
              </a:rPr>
              <a:t>Contents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219075" y="0"/>
            <a:ext cx="8686800" cy="1143000"/>
          </a:xfrm>
        </p:spPr>
        <p:txBody>
          <a:bodyPr/>
          <a:lstStyle/>
          <a:p>
            <a:pPr eaLnBrk="1" hangingPunct="1"/>
            <a:r>
              <a:rPr lang="ja-JP" altLang="en-US" sz="4800">
                <a:solidFill>
                  <a:schemeClr val="tx1"/>
                </a:solidFill>
              </a:rPr>
              <a:t>実習内容</a:t>
            </a:r>
          </a:p>
        </p:txBody>
      </p:sp>
      <p:sp>
        <p:nvSpPr>
          <p:cNvPr id="17411" name="Rectangle 3"/>
          <p:cNvSpPr>
            <a:spLocks noGrp="1" noChangeArrowheads="1"/>
          </p:cNvSpPr>
          <p:nvPr>
            <p:ph type="body" idx="4294967295"/>
          </p:nvPr>
        </p:nvSpPr>
        <p:spPr>
          <a:xfrm>
            <a:off x="923925" y="908050"/>
            <a:ext cx="7589838" cy="5329238"/>
          </a:xfrm>
        </p:spPr>
        <p:txBody>
          <a:bodyPr/>
          <a:lstStyle/>
          <a:p>
            <a:pPr eaLnBrk="1" hangingPunct="1"/>
            <a:r>
              <a:rPr lang="en-US" altLang="ja-JP" sz="2800" dirty="0">
                <a:solidFill>
                  <a:srgbClr val="FF0000"/>
                </a:solidFill>
                <a:latin typeface="Century Gothic" panose="020B0502020202020204" pitchFamily="34" charset="0"/>
              </a:rPr>
              <a:t>PHITS</a:t>
            </a:r>
            <a:r>
              <a:rPr lang="ja-JP" altLang="en-US" sz="2800" dirty="0">
                <a:solidFill>
                  <a:srgbClr val="FF0000"/>
                </a:solidFill>
                <a:latin typeface="Century Gothic" panose="020B0502020202020204" pitchFamily="34" charset="0"/>
              </a:rPr>
              <a:t>の入力ファイルについて</a:t>
            </a:r>
            <a:endParaRPr lang="en-US" altLang="ja-JP" sz="2800" dirty="0">
              <a:solidFill>
                <a:srgbClr val="FF0000"/>
              </a:solidFill>
              <a:latin typeface="Century Gothic" panose="020B0502020202020204" pitchFamily="34" charset="0"/>
            </a:endParaRPr>
          </a:p>
          <a:p>
            <a:pPr eaLnBrk="1" hangingPunct="1"/>
            <a:r>
              <a:rPr lang="ja-JP" altLang="en-US" sz="2800" dirty="0">
                <a:latin typeface="Century Gothic" panose="020B0502020202020204" pitchFamily="34" charset="0"/>
              </a:rPr>
              <a:t>３次元体系</a:t>
            </a:r>
            <a:endParaRPr lang="en-US" altLang="ja-JP" sz="2800" dirty="0">
              <a:latin typeface="Century Gothic" panose="020B0502020202020204" pitchFamily="34" charset="0"/>
            </a:endParaRPr>
          </a:p>
          <a:p>
            <a:pPr lvl="1" eaLnBrk="1" hangingPunct="1"/>
            <a:r>
              <a:rPr lang="ja-JP" altLang="en-US" sz="2400" dirty="0">
                <a:solidFill>
                  <a:srgbClr val="000000"/>
                </a:solidFill>
                <a:latin typeface="Century Gothic" panose="020B0502020202020204" pitchFamily="34" charset="0"/>
              </a:rPr>
              <a:t>基本的な定義の方法</a:t>
            </a:r>
            <a:endParaRPr lang="en-US" altLang="ja-JP" sz="2400" dirty="0">
              <a:solidFill>
                <a:srgbClr val="000000"/>
              </a:solidFill>
              <a:latin typeface="Century Gothic" panose="020B0502020202020204" pitchFamily="34" charset="0"/>
            </a:endParaRPr>
          </a:p>
          <a:p>
            <a:pPr lvl="1" eaLnBrk="1" hangingPunct="1"/>
            <a:r>
              <a:rPr lang="ja-JP" altLang="en-US" sz="2400" dirty="0">
                <a:solidFill>
                  <a:srgbClr val="000000"/>
                </a:solidFill>
                <a:latin typeface="Century Gothic" panose="020B0502020202020204" pitchFamily="34" charset="0"/>
              </a:rPr>
              <a:t>領域を定義する方法</a:t>
            </a:r>
            <a:endParaRPr lang="en-US" altLang="ja-JP" sz="2400" dirty="0">
              <a:solidFill>
                <a:srgbClr val="000000"/>
              </a:solidFill>
              <a:latin typeface="Century Gothic" panose="020B0502020202020204" pitchFamily="34" charset="0"/>
            </a:endParaRPr>
          </a:p>
          <a:p>
            <a:pPr lvl="1" eaLnBrk="1" hangingPunct="1"/>
            <a:r>
              <a:rPr lang="ja-JP" altLang="en-US" sz="2400" dirty="0">
                <a:latin typeface="Century Gothic" panose="020B0502020202020204" pitchFamily="34" charset="0"/>
              </a:rPr>
              <a:t>直方体、円柱の定義方法</a:t>
            </a:r>
            <a:endParaRPr lang="en-US" altLang="ja-JP" sz="2400" dirty="0">
              <a:latin typeface="Century Gothic" panose="020B0502020202020204" pitchFamily="34" charset="0"/>
            </a:endParaRPr>
          </a:p>
          <a:p>
            <a:pPr lvl="1" eaLnBrk="1" hangingPunct="1"/>
            <a:r>
              <a:rPr lang="ja-JP" altLang="en-US" sz="2400" dirty="0">
                <a:solidFill>
                  <a:srgbClr val="000000"/>
                </a:solidFill>
                <a:latin typeface="Century Gothic" panose="020B0502020202020204" pitchFamily="34" charset="0"/>
              </a:rPr>
              <a:t>物質の追加方法</a:t>
            </a:r>
            <a:endParaRPr lang="en-US" altLang="ja-JP" sz="2400" dirty="0">
              <a:solidFill>
                <a:srgbClr val="000000"/>
              </a:solidFill>
              <a:latin typeface="Century Gothic" panose="020B0502020202020204" pitchFamily="34" charset="0"/>
            </a:endParaRPr>
          </a:p>
          <a:p>
            <a:pPr lvl="1" eaLnBrk="1" hangingPunct="1"/>
            <a:r>
              <a:rPr lang="ja-JP" altLang="en-US" sz="2400" dirty="0">
                <a:solidFill>
                  <a:srgbClr val="000000"/>
                </a:solidFill>
                <a:latin typeface="Century Gothic" panose="020B0502020202020204" pitchFamily="34" charset="0"/>
              </a:rPr>
              <a:t>ジオメトリ描画・作成ソフト</a:t>
            </a:r>
            <a:endParaRPr lang="en-US" altLang="ja-JP" sz="2400" dirty="0">
              <a:solidFill>
                <a:srgbClr val="000000"/>
              </a:solidFill>
              <a:latin typeface="Century Gothic" panose="020B0502020202020204" pitchFamily="34" charset="0"/>
            </a:endParaRPr>
          </a:p>
          <a:p>
            <a:pPr eaLnBrk="1" hangingPunct="1"/>
            <a:r>
              <a:rPr lang="ja-JP" altLang="en-US" sz="2800" dirty="0">
                <a:latin typeface="Century Gothic" panose="020B0502020202020204" pitchFamily="34" charset="0"/>
              </a:rPr>
              <a:t>線源</a:t>
            </a:r>
            <a:endParaRPr lang="en-US" altLang="ja-JP" sz="2800" dirty="0">
              <a:latin typeface="Century Gothic" panose="020B0502020202020204" pitchFamily="34" charset="0"/>
            </a:endParaRPr>
          </a:p>
          <a:p>
            <a:pPr eaLnBrk="1" hangingPunct="1"/>
            <a:r>
              <a:rPr lang="ja-JP" altLang="en-US" sz="2800" dirty="0">
                <a:latin typeface="Century Gothic" panose="020B0502020202020204" pitchFamily="34" charset="0"/>
              </a:rPr>
              <a:t>まとめと宿題</a:t>
            </a:r>
            <a:endParaRPr lang="en-US" altLang="ja-JP" sz="2800" dirty="0">
              <a:latin typeface="Century Gothic" panose="020B0502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4294967295"/>
          </p:nvPr>
        </p:nvSpPr>
        <p:spPr>
          <a:xfrm>
            <a:off x="611188" y="981075"/>
            <a:ext cx="8137525" cy="3600450"/>
          </a:xfrm>
        </p:spPr>
        <p:txBody>
          <a:bodyPr/>
          <a:lstStyle/>
          <a:p>
            <a:pPr marL="0" indent="0" eaLnBrk="1" hangingPunct="1">
              <a:buFontTx/>
              <a:buNone/>
              <a:defRPr/>
            </a:pPr>
            <a:r>
              <a:rPr lang="ja-JP" altLang="en-US" sz="2800" dirty="0">
                <a:solidFill>
                  <a:srgbClr val="262626"/>
                </a:solidFill>
                <a:latin typeface="Century Gothic" pitchFamily="34" charset="0"/>
              </a:rPr>
              <a:t>領域を定義するために次の考え方を使います。</a:t>
            </a:r>
            <a:endParaRPr lang="en-US" altLang="ja-JP" sz="2800" dirty="0">
              <a:solidFill>
                <a:srgbClr val="FF00FF"/>
              </a:solidFill>
              <a:latin typeface="Century Gothic" pitchFamily="34" charset="0"/>
            </a:endParaRPr>
          </a:p>
          <a:p>
            <a:pPr eaLnBrk="1" hangingPunct="1">
              <a:defRPr/>
            </a:pPr>
            <a:r>
              <a:rPr lang="ja-JP" altLang="en-US" sz="2800" dirty="0">
                <a:latin typeface="Century Gothic" pitchFamily="34" charset="0"/>
              </a:rPr>
              <a:t>面の</a:t>
            </a:r>
            <a:r>
              <a:rPr lang="ja-JP" altLang="en-US" sz="2800" dirty="0">
                <a:solidFill>
                  <a:srgbClr val="FF00FF"/>
                </a:solidFill>
                <a:latin typeface="Century Gothic" pitchFamily="34" charset="0"/>
              </a:rPr>
              <a:t>外側</a:t>
            </a:r>
            <a:r>
              <a:rPr lang="ja-JP" altLang="en-US" sz="2800" dirty="0">
                <a:latin typeface="Century Gothic" pitchFamily="34" charset="0"/>
              </a:rPr>
              <a:t>と</a:t>
            </a:r>
            <a:r>
              <a:rPr lang="ja-JP" altLang="en-US" sz="2800" dirty="0">
                <a:solidFill>
                  <a:srgbClr val="FF00FF"/>
                </a:solidFill>
                <a:latin typeface="Century Gothic" pitchFamily="34" charset="0"/>
              </a:rPr>
              <a:t>内側</a:t>
            </a:r>
            <a:r>
              <a:rPr lang="ja-JP" altLang="en-US" sz="2800" dirty="0">
                <a:latin typeface="Century Gothic" pitchFamily="34" charset="0"/>
              </a:rPr>
              <a:t>を</a:t>
            </a:r>
            <a:r>
              <a:rPr lang="en-US" altLang="ja-JP" sz="2800" dirty="0">
                <a:solidFill>
                  <a:srgbClr val="FF00FF"/>
                </a:solidFill>
                <a:latin typeface="Century Gothic" pitchFamily="34" charset="0"/>
              </a:rPr>
              <a:t>+</a:t>
            </a:r>
            <a:r>
              <a:rPr lang="ja-JP" altLang="en-US" sz="2800" dirty="0">
                <a:solidFill>
                  <a:srgbClr val="FF00FF"/>
                </a:solidFill>
                <a:latin typeface="Century Gothic" pitchFamily="34" charset="0"/>
              </a:rPr>
              <a:t>（プラス）</a:t>
            </a:r>
            <a:r>
              <a:rPr lang="ja-JP" altLang="en-US" sz="2800" dirty="0">
                <a:latin typeface="Century Gothic" pitchFamily="34" charset="0"/>
              </a:rPr>
              <a:t>と</a:t>
            </a:r>
            <a:r>
              <a:rPr lang="en-US" altLang="ja-JP" sz="2800" dirty="0">
                <a:solidFill>
                  <a:srgbClr val="FF00FF"/>
                </a:solidFill>
                <a:latin typeface="Century Gothic" pitchFamily="34" charset="0"/>
              </a:rPr>
              <a:t>-</a:t>
            </a:r>
            <a:r>
              <a:rPr lang="ja-JP" altLang="en-US" sz="2800" dirty="0">
                <a:solidFill>
                  <a:srgbClr val="FF00FF"/>
                </a:solidFill>
                <a:latin typeface="Century Gothic" pitchFamily="34" charset="0"/>
              </a:rPr>
              <a:t>（マイナス）</a:t>
            </a:r>
            <a:r>
              <a:rPr lang="ja-JP" altLang="en-US" sz="2800" dirty="0">
                <a:latin typeface="Century Gothic" pitchFamily="34" charset="0"/>
              </a:rPr>
              <a:t>で区別。</a:t>
            </a:r>
            <a:endParaRPr lang="en-US" altLang="ja-JP" sz="2800" dirty="0">
              <a:latin typeface="Century Gothic" pitchFamily="34" charset="0"/>
            </a:endParaRPr>
          </a:p>
          <a:p>
            <a:pPr eaLnBrk="1" hangingPunct="1">
              <a:defRPr/>
            </a:pPr>
            <a:endParaRPr lang="en-US" altLang="ja-JP" sz="2800" dirty="0">
              <a:solidFill>
                <a:srgbClr val="FF00FF"/>
              </a:solidFill>
              <a:latin typeface="Century Gothic" pitchFamily="34" charset="0"/>
            </a:endParaRPr>
          </a:p>
          <a:p>
            <a:pPr eaLnBrk="1" hangingPunct="1">
              <a:defRPr/>
            </a:pPr>
            <a:endParaRPr lang="en-US" altLang="ja-JP" sz="2800" dirty="0">
              <a:solidFill>
                <a:srgbClr val="FF00FF"/>
              </a:solidFill>
              <a:latin typeface="Century Gothic" pitchFamily="34" charset="0"/>
            </a:endParaRPr>
          </a:p>
          <a:p>
            <a:pPr eaLnBrk="1" hangingPunct="1">
              <a:defRPr/>
            </a:pPr>
            <a:endParaRPr lang="en-US" altLang="ja-JP" sz="2800" dirty="0">
              <a:solidFill>
                <a:srgbClr val="FF00FF"/>
              </a:solidFill>
              <a:latin typeface="Century Gothic" pitchFamily="34" charset="0"/>
            </a:endParaRPr>
          </a:p>
          <a:p>
            <a:pPr eaLnBrk="1" hangingPunct="1">
              <a:defRPr/>
            </a:pPr>
            <a:endParaRPr lang="en-US" altLang="ja-JP" sz="2800" dirty="0">
              <a:solidFill>
                <a:srgbClr val="FF00FF"/>
              </a:solidFill>
              <a:latin typeface="Century Gothic" pitchFamily="34" charset="0"/>
            </a:endParaRPr>
          </a:p>
          <a:p>
            <a:pPr eaLnBrk="1" hangingPunct="1">
              <a:defRPr/>
            </a:pPr>
            <a:r>
              <a:rPr lang="ja-JP" altLang="en-US" sz="2800" dirty="0">
                <a:solidFill>
                  <a:srgbClr val="FF00FF"/>
                </a:solidFill>
                <a:latin typeface="Century Gothic" pitchFamily="34" charset="0"/>
              </a:rPr>
              <a:t>集合論理演算</a:t>
            </a:r>
            <a:r>
              <a:rPr lang="ja-JP" altLang="en-US" sz="2800" dirty="0">
                <a:solidFill>
                  <a:srgbClr val="262626"/>
                </a:solidFill>
                <a:latin typeface="Century Gothic" pitchFamily="34" charset="0"/>
              </a:rPr>
              <a:t>を用いる。</a:t>
            </a:r>
          </a:p>
        </p:txBody>
      </p:sp>
      <p:sp>
        <p:nvSpPr>
          <p:cNvPr id="45059" name="Rectangle 27"/>
          <p:cNvSpPr>
            <a:spLocks noChangeArrowheads="1"/>
          </p:cNvSpPr>
          <p:nvPr/>
        </p:nvSpPr>
        <p:spPr bwMode="auto">
          <a:xfrm>
            <a:off x="2197100" y="2022475"/>
            <a:ext cx="4476750" cy="1982788"/>
          </a:xfrm>
          <a:prstGeom prst="rect">
            <a:avLst/>
          </a:prstGeom>
          <a:solidFill>
            <a:srgbClr val="99CCFF"/>
          </a:solidFill>
          <a:ln w="31750">
            <a:solidFill>
              <a:schemeClr val="tx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5060" name="テキスト ボックス 20"/>
          <p:cNvSpPr txBox="1">
            <a:spLocks noChangeArrowheads="1"/>
          </p:cNvSpPr>
          <p:nvPr/>
        </p:nvSpPr>
        <p:spPr bwMode="auto">
          <a:xfrm>
            <a:off x="2165350" y="2389188"/>
            <a:ext cx="216693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800">
                <a:latin typeface="Gulim" panose="020B0600000101010101" pitchFamily="34" charset="-127"/>
              </a:rPr>
              <a:t>+11</a:t>
            </a:r>
          </a:p>
          <a:p>
            <a:pPr algn="ctr" eaLnBrk="1" hangingPunct="1">
              <a:spcBef>
                <a:spcPct val="0"/>
              </a:spcBef>
              <a:buFontTx/>
              <a:buNone/>
            </a:pPr>
            <a:r>
              <a:rPr lang="en-US" altLang="ja-JP" sz="2400">
                <a:latin typeface="Gulim" panose="020B0600000101010101" pitchFamily="34" charset="-127"/>
              </a:rPr>
              <a:t>(</a:t>
            </a:r>
            <a:r>
              <a:rPr lang="ja-JP" altLang="en-US" sz="2400">
                <a:latin typeface="Gulim" panose="020B0600000101010101" pitchFamily="34" charset="-127"/>
              </a:rPr>
              <a:t>面</a:t>
            </a:r>
            <a:r>
              <a:rPr lang="en-US" altLang="ja-JP" sz="2400">
                <a:latin typeface="Gulim" panose="020B0600000101010101" pitchFamily="34" charset="-127"/>
              </a:rPr>
              <a:t>11</a:t>
            </a:r>
            <a:r>
              <a:rPr lang="ja-JP" altLang="en-US" sz="2400">
                <a:latin typeface="Gulim" panose="020B0600000101010101" pitchFamily="34" charset="-127"/>
              </a:rPr>
              <a:t>の外側）</a:t>
            </a:r>
            <a:endParaRPr lang="en-US" altLang="ja-JP" sz="2400">
              <a:latin typeface="Gulim" panose="020B0600000101010101" pitchFamily="34" charset="-127"/>
            </a:endParaRPr>
          </a:p>
        </p:txBody>
      </p:sp>
      <p:sp>
        <p:nvSpPr>
          <p:cNvPr id="45061" name="Rectangle 2"/>
          <p:cNvSpPr>
            <a:spLocks noGrp="1" noChangeArrowheads="1"/>
          </p:cNvSpPr>
          <p:nvPr>
            <p:ph type="title" idx="4294967295"/>
          </p:nvPr>
        </p:nvSpPr>
        <p:spPr>
          <a:xfrm>
            <a:off x="225425" y="0"/>
            <a:ext cx="8686800" cy="1143000"/>
          </a:xfrm>
        </p:spPr>
        <p:txBody>
          <a:bodyPr/>
          <a:lstStyle/>
          <a:p>
            <a:pPr eaLnBrk="1" hangingPunct="1"/>
            <a:r>
              <a:rPr lang="ja-JP" altLang="en-US" sz="4800">
                <a:latin typeface="Century Gothic" panose="020B0502020202020204" pitchFamily="34" charset="0"/>
              </a:rPr>
              <a:t>領域を定義する方法</a:t>
            </a:r>
          </a:p>
        </p:txBody>
      </p:sp>
      <p:sp>
        <p:nvSpPr>
          <p:cNvPr id="45064" name="Text Box 6"/>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latin typeface="Tahoma" panose="020B0604030504040204" pitchFamily="34" charset="0"/>
              </a:rPr>
              <a:t>Geometry</a:t>
            </a:r>
          </a:p>
        </p:txBody>
      </p:sp>
      <p:sp>
        <p:nvSpPr>
          <p:cNvPr id="45066" name="Oval 21"/>
          <p:cNvSpPr>
            <a:spLocks noChangeArrowheads="1"/>
          </p:cNvSpPr>
          <p:nvPr/>
        </p:nvSpPr>
        <p:spPr bwMode="auto">
          <a:xfrm>
            <a:off x="4425950" y="2082800"/>
            <a:ext cx="1871663" cy="1800225"/>
          </a:xfrm>
          <a:prstGeom prst="ellipse">
            <a:avLst/>
          </a:prstGeom>
          <a:solidFill>
            <a:srgbClr val="FF99CC"/>
          </a:solidFill>
          <a:ln w="31750">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5067" name="テキスト ボックス 20"/>
          <p:cNvSpPr txBox="1">
            <a:spLocks noChangeArrowheads="1"/>
          </p:cNvSpPr>
          <p:nvPr/>
        </p:nvSpPr>
        <p:spPr bwMode="auto">
          <a:xfrm>
            <a:off x="4294188" y="2389188"/>
            <a:ext cx="21399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800">
                <a:latin typeface="Gulim" panose="020B0600000101010101" pitchFamily="34" charset="-127"/>
                <a:ea typeface="Gulim" panose="020B0600000101010101" pitchFamily="34" charset="-127"/>
              </a:rPr>
              <a:t>-11</a:t>
            </a:r>
          </a:p>
          <a:p>
            <a:pPr algn="ctr" eaLnBrk="1" hangingPunct="1">
              <a:spcBef>
                <a:spcPct val="0"/>
              </a:spcBef>
              <a:buFontTx/>
              <a:buNone/>
            </a:pPr>
            <a:r>
              <a:rPr lang="en-US" altLang="ja-JP" sz="2400">
                <a:latin typeface="Gulim" panose="020B0600000101010101" pitchFamily="34" charset="-127"/>
                <a:ea typeface="Gulim" panose="020B0600000101010101" pitchFamily="34" charset="-127"/>
              </a:rPr>
              <a:t>(</a:t>
            </a:r>
            <a:r>
              <a:rPr lang="ja-JP" altLang="en-US" sz="2400">
                <a:latin typeface="Gulim" panose="020B0600000101010101" pitchFamily="34" charset="-127"/>
                <a:ea typeface="Gulim" panose="020B0600000101010101" pitchFamily="34" charset="-127"/>
              </a:rPr>
              <a:t>面</a:t>
            </a:r>
            <a:r>
              <a:rPr lang="en-US" altLang="ja-JP" sz="2400">
                <a:latin typeface="Gulim" panose="020B0600000101010101" pitchFamily="34" charset="-127"/>
                <a:ea typeface="Gulim" panose="020B0600000101010101" pitchFamily="34" charset="-127"/>
              </a:rPr>
              <a:t>11</a:t>
            </a:r>
            <a:r>
              <a:rPr lang="ja-JP" altLang="en-US" sz="2400">
                <a:latin typeface="Gulim" panose="020B0600000101010101" pitchFamily="34" charset="-127"/>
                <a:ea typeface="Gulim" panose="020B0600000101010101" pitchFamily="34" charset="-127"/>
              </a:rPr>
              <a:t>の内側</a:t>
            </a:r>
            <a:r>
              <a:rPr lang="en-US" altLang="ja-JP" sz="2400">
                <a:latin typeface="Gulim" panose="020B0600000101010101" pitchFamily="34" charset="-127"/>
                <a:ea typeface="Gulim" panose="020B0600000101010101" pitchFamily="34" charset="-127"/>
              </a:rPr>
              <a:t>)</a:t>
            </a:r>
          </a:p>
        </p:txBody>
      </p:sp>
      <p:sp>
        <p:nvSpPr>
          <p:cNvPr id="45068" name="Line 12"/>
          <p:cNvSpPr>
            <a:spLocks noChangeShapeType="1"/>
          </p:cNvSpPr>
          <p:nvPr/>
        </p:nvSpPr>
        <p:spPr bwMode="auto">
          <a:xfrm flipH="1">
            <a:off x="6234113" y="2635250"/>
            <a:ext cx="1514475" cy="52388"/>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5069" name="テキスト ボックス 20"/>
          <p:cNvSpPr txBox="1">
            <a:spLocks noChangeArrowheads="1"/>
          </p:cNvSpPr>
          <p:nvPr/>
        </p:nvSpPr>
        <p:spPr bwMode="auto">
          <a:xfrm>
            <a:off x="7696200" y="2435225"/>
            <a:ext cx="1352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000">
                <a:solidFill>
                  <a:srgbClr val="FF0000"/>
                </a:solidFill>
                <a:latin typeface="Century Gothic" panose="020B0502020202020204" pitchFamily="34" charset="0"/>
              </a:rPr>
              <a:t>面番号</a:t>
            </a:r>
            <a:r>
              <a:rPr lang="en-US" altLang="ja-JP" sz="2000">
                <a:solidFill>
                  <a:srgbClr val="FF0000"/>
                </a:solidFill>
                <a:latin typeface="Century Gothic" panose="020B0502020202020204" pitchFamily="34" charset="0"/>
              </a:rPr>
              <a:t>11</a:t>
            </a:r>
          </a:p>
        </p:txBody>
      </p:sp>
      <p:sp>
        <p:nvSpPr>
          <p:cNvPr id="45070" name="テキスト ボックス 20"/>
          <p:cNvSpPr txBox="1">
            <a:spLocks noChangeArrowheads="1"/>
          </p:cNvSpPr>
          <p:nvPr/>
        </p:nvSpPr>
        <p:spPr bwMode="auto">
          <a:xfrm>
            <a:off x="1544638" y="5868988"/>
            <a:ext cx="1217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latin typeface="Century Gothic" panose="020B0502020202020204" pitchFamily="34" charset="0"/>
              </a:rPr>
              <a:t>積集合</a:t>
            </a:r>
          </a:p>
        </p:txBody>
      </p:sp>
      <p:sp>
        <p:nvSpPr>
          <p:cNvPr id="45071" name="テキスト ボックス 25"/>
          <p:cNvSpPr txBox="1">
            <a:spLocks noChangeArrowheads="1"/>
          </p:cNvSpPr>
          <p:nvPr/>
        </p:nvSpPr>
        <p:spPr bwMode="auto">
          <a:xfrm>
            <a:off x="4151313" y="5832475"/>
            <a:ext cx="1216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latin typeface="Century Gothic" panose="020B0502020202020204" pitchFamily="34" charset="0"/>
              </a:rPr>
              <a:t>和集合</a:t>
            </a:r>
          </a:p>
        </p:txBody>
      </p:sp>
      <p:sp>
        <p:nvSpPr>
          <p:cNvPr id="45072" name="テキスト ボックス 26"/>
          <p:cNvSpPr txBox="1">
            <a:spLocks noChangeArrowheads="1"/>
          </p:cNvSpPr>
          <p:nvPr/>
        </p:nvSpPr>
        <p:spPr bwMode="auto">
          <a:xfrm>
            <a:off x="6900863" y="5822950"/>
            <a:ext cx="892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latin typeface="Century Gothic" panose="020B0502020202020204" pitchFamily="34" charset="0"/>
              </a:rPr>
              <a:t>否定</a:t>
            </a:r>
          </a:p>
        </p:txBody>
      </p:sp>
      <p:grpSp>
        <p:nvGrpSpPr>
          <p:cNvPr id="45073" name="グループ化 1"/>
          <p:cNvGrpSpPr>
            <a:grpSpLocks/>
          </p:cNvGrpSpPr>
          <p:nvPr/>
        </p:nvGrpSpPr>
        <p:grpSpPr bwMode="auto">
          <a:xfrm>
            <a:off x="3408363" y="4581525"/>
            <a:ext cx="2532062" cy="1282700"/>
            <a:chOff x="3408363" y="4581525"/>
            <a:chExt cx="2532062" cy="1282700"/>
          </a:xfrm>
        </p:grpSpPr>
        <p:sp>
          <p:nvSpPr>
            <p:cNvPr id="45084" name="Rectangle 27"/>
            <p:cNvSpPr>
              <a:spLocks noChangeArrowheads="1"/>
            </p:cNvSpPr>
            <p:nvPr/>
          </p:nvSpPr>
          <p:spPr bwMode="auto">
            <a:xfrm>
              <a:off x="3408363" y="4581525"/>
              <a:ext cx="2532062" cy="1282700"/>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5085" name="Oval 21"/>
            <p:cNvSpPr>
              <a:spLocks noChangeArrowheads="1"/>
            </p:cNvSpPr>
            <p:nvPr/>
          </p:nvSpPr>
          <p:spPr bwMode="auto">
            <a:xfrm>
              <a:off x="4460875" y="4683125"/>
              <a:ext cx="1190625" cy="1085850"/>
            </a:xfrm>
            <a:prstGeom prst="ellipse">
              <a:avLst/>
            </a:prstGeom>
            <a:solidFill>
              <a:srgbClr val="FFC000"/>
            </a:solidFill>
            <a:ln w="31750">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5086" name="Oval 21"/>
            <p:cNvSpPr>
              <a:spLocks noChangeArrowheads="1"/>
            </p:cNvSpPr>
            <p:nvPr/>
          </p:nvSpPr>
          <p:spPr bwMode="auto">
            <a:xfrm>
              <a:off x="3708400" y="4679950"/>
              <a:ext cx="1192213" cy="1085850"/>
            </a:xfrm>
            <a:prstGeom prst="ellipse">
              <a:avLst/>
            </a:prstGeom>
            <a:solidFill>
              <a:srgbClr val="FFC000"/>
            </a:solidFill>
            <a:ln w="31750">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5087" name="Oval 21"/>
            <p:cNvSpPr>
              <a:spLocks noChangeArrowheads="1"/>
            </p:cNvSpPr>
            <p:nvPr/>
          </p:nvSpPr>
          <p:spPr bwMode="auto">
            <a:xfrm>
              <a:off x="4460875" y="4683125"/>
              <a:ext cx="1190625" cy="1085850"/>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grpSp>
      <p:grpSp>
        <p:nvGrpSpPr>
          <p:cNvPr id="45074" name="グループ化 2"/>
          <p:cNvGrpSpPr>
            <a:grpSpLocks/>
          </p:cNvGrpSpPr>
          <p:nvPr/>
        </p:nvGrpSpPr>
        <p:grpSpPr bwMode="auto">
          <a:xfrm>
            <a:off x="6156325" y="4581525"/>
            <a:ext cx="2532063" cy="1282700"/>
            <a:chOff x="6156325" y="4581525"/>
            <a:chExt cx="2532063" cy="1282700"/>
          </a:xfrm>
        </p:grpSpPr>
        <p:sp>
          <p:nvSpPr>
            <p:cNvPr id="45080" name="Rectangle 27"/>
            <p:cNvSpPr>
              <a:spLocks noChangeArrowheads="1"/>
            </p:cNvSpPr>
            <p:nvPr/>
          </p:nvSpPr>
          <p:spPr bwMode="auto">
            <a:xfrm>
              <a:off x="6156325" y="4581525"/>
              <a:ext cx="2532063" cy="1282700"/>
            </a:xfrm>
            <a:prstGeom prst="rect">
              <a:avLst/>
            </a:prstGeom>
            <a:solidFill>
              <a:srgbClr val="FFC000"/>
            </a:solidFill>
            <a:ln w="31750">
              <a:solidFill>
                <a:schemeClr val="tx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5081" name="Oval 21"/>
            <p:cNvSpPr>
              <a:spLocks noChangeArrowheads="1"/>
            </p:cNvSpPr>
            <p:nvPr/>
          </p:nvSpPr>
          <p:spPr bwMode="auto">
            <a:xfrm>
              <a:off x="7208838" y="4683125"/>
              <a:ext cx="1192212" cy="1085850"/>
            </a:xfrm>
            <a:prstGeom prst="ellipse">
              <a:avLst/>
            </a:prstGeom>
            <a:solidFill>
              <a:schemeClr val="bg1"/>
            </a:solidFill>
            <a:ln w="31750">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5082" name="Oval 21"/>
            <p:cNvSpPr>
              <a:spLocks noChangeArrowheads="1"/>
            </p:cNvSpPr>
            <p:nvPr/>
          </p:nvSpPr>
          <p:spPr bwMode="auto">
            <a:xfrm>
              <a:off x="6456363" y="4679950"/>
              <a:ext cx="1192212" cy="1085850"/>
            </a:xfrm>
            <a:prstGeom prst="ellipse">
              <a:avLst/>
            </a:prstGeom>
            <a:solidFill>
              <a:schemeClr val="bg1"/>
            </a:solidFill>
            <a:ln w="31750">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5083" name="Oval 21"/>
            <p:cNvSpPr>
              <a:spLocks noChangeArrowheads="1"/>
            </p:cNvSpPr>
            <p:nvPr/>
          </p:nvSpPr>
          <p:spPr bwMode="auto">
            <a:xfrm>
              <a:off x="7208838" y="4683125"/>
              <a:ext cx="1192212" cy="1085850"/>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grpSp>
      <p:grpSp>
        <p:nvGrpSpPr>
          <p:cNvPr id="45075" name="グループ化 3"/>
          <p:cNvGrpSpPr>
            <a:grpSpLocks/>
          </p:cNvGrpSpPr>
          <p:nvPr/>
        </p:nvGrpSpPr>
        <p:grpSpPr bwMode="auto">
          <a:xfrm>
            <a:off x="755650" y="4581525"/>
            <a:ext cx="2532063" cy="1282700"/>
            <a:chOff x="755650" y="4581525"/>
            <a:chExt cx="2532063" cy="1282700"/>
          </a:xfrm>
        </p:grpSpPr>
        <p:sp>
          <p:nvSpPr>
            <p:cNvPr id="45076" name="Rectangle 27"/>
            <p:cNvSpPr>
              <a:spLocks noChangeArrowheads="1"/>
            </p:cNvSpPr>
            <p:nvPr/>
          </p:nvSpPr>
          <p:spPr bwMode="auto">
            <a:xfrm>
              <a:off x="755650" y="4581525"/>
              <a:ext cx="2532063" cy="1282700"/>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5077" name="Oval 21"/>
            <p:cNvSpPr>
              <a:spLocks noChangeArrowheads="1"/>
            </p:cNvSpPr>
            <p:nvPr/>
          </p:nvSpPr>
          <p:spPr bwMode="auto">
            <a:xfrm>
              <a:off x="1808163" y="4683125"/>
              <a:ext cx="1192212" cy="1085850"/>
            </a:xfrm>
            <a:prstGeom prst="ellipse">
              <a:avLst/>
            </a:prstGeom>
            <a:solidFill>
              <a:schemeClr val="bg1"/>
            </a:solidFill>
            <a:ln w="31750">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5078" name="Oval 21"/>
            <p:cNvSpPr>
              <a:spLocks noChangeArrowheads="1"/>
            </p:cNvSpPr>
            <p:nvPr/>
          </p:nvSpPr>
          <p:spPr bwMode="auto">
            <a:xfrm>
              <a:off x="1055688" y="4679950"/>
              <a:ext cx="1192212" cy="1085850"/>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5079" name="Oval 21"/>
            <p:cNvSpPr>
              <a:spLocks noChangeArrowheads="1"/>
            </p:cNvSpPr>
            <p:nvPr/>
          </p:nvSpPr>
          <p:spPr bwMode="auto">
            <a:xfrm>
              <a:off x="1808163" y="4830763"/>
              <a:ext cx="439737" cy="784225"/>
            </a:xfrm>
            <a:prstGeom prst="ellipse">
              <a:avLst/>
            </a:prstGeom>
            <a:solidFill>
              <a:srgbClr val="FFC000"/>
            </a:solidFill>
            <a:ln w="31750">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6"/>
          <p:cNvPicPr>
            <a:picLocks noChangeAspect="1" noChangeArrowheads="1"/>
          </p:cNvPicPr>
          <p:nvPr/>
        </p:nvPicPr>
        <p:blipFill>
          <a:blip r:embed="rId3">
            <a:extLst>
              <a:ext uri="{28A0092B-C50C-407E-A947-70E740481C1C}">
                <a14:useLocalDpi xmlns:a14="http://schemas.microsoft.com/office/drawing/2010/main" val="0"/>
              </a:ext>
            </a:extLst>
          </a:blip>
          <a:srcRect l="11008" t="12309" r="13174" b="8852"/>
          <a:stretch>
            <a:fillRect/>
          </a:stretch>
        </p:blipFill>
        <p:spPr bwMode="auto">
          <a:xfrm>
            <a:off x="5149850" y="2724150"/>
            <a:ext cx="3968750" cy="2916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083" name="Text Box 1031"/>
          <p:cNvSpPr txBox="1">
            <a:spLocks noChangeArrowheads="1"/>
          </p:cNvSpPr>
          <p:nvPr/>
        </p:nvSpPr>
        <p:spPr bwMode="auto">
          <a:xfrm>
            <a:off x="881063" y="2873375"/>
            <a:ext cx="3598862" cy="2557463"/>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M a t e r i a l ]</a:t>
            </a:r>
          </a:p>
          <a:p>
            <a:pPr eaLnBrk="1" hangingPunct="1">
              <a:spcBef>
                <a:spcPct val="0"/>
              </a:spcBef>
              <a:buFontTx/>
              <a:buNone/>
            </a:pPr>
            <a:r>
              <a:rPr lang="pt-BR" altLang="ja-JP" sz="1400">
                <a:solidFill>
                  <a:srgbClr val="000000"/>
                </a:solidFill>
                <a:latin typeface="Tahoma" panose="020B0604030504040204" pitchFamily="34" charset="0"/>
              </a:rPr>
              <a:t>mat[1]    H 2  O 1</a:t>
            </a:r>
          </a:p>
          <a:p>
            <a:pPr eaLnBrk="1" hangingPunct="1">
              <a:spcBef>
                <a:spcPct val="0"/>
              </a:spcBef>
              <a:buFontTx/>
              <a:buNone/>
            </a:pP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S u r f a c e ]</a:t>
            </a:r>
          </a:p>
          <a:p>
            <a:pPr eaLnBrk="1" hangingPunct="1">
              <a:spcBef>
                <a:spcPct val="0"/>
              </a:spcBef>
              <a:buFontTx/>
              <a:buNone/>
            </a:pPr>
            <a:r>
              <a:rPr lang="pt-BR" altLang="ja-JP" sz="1400">
                <a:solidFill>
                  <a:srgbClr val="000000"/>
                </a:solidFill>
                <a:latin typeface="Tahoma" panose="020B0604030504040204" pitchFamily="34" charset="0"/>
              </a:rPr>
              <a:t>  10  so      20.</a:t>
            </a:r>
          </a:p>
          <a:p>
            <a:pPr eaLnBrk="1" hangingPunct="1">
              <a:spcBef>
                <a:spcPct val="0"/>
              </a:spcBef>
              <a:buFontTx/>
              <a:buNone/>
            </a:pPr>
            <a:r>
              <a:rPr lang="pt-BR" altLang="ja-JP" sz="1400">
                <a:solidFill>
                  <a:srgbClr val="000000"/>
                </a:solidFill>
                <a:latin typeface="Tahoma" panose="020B0604030504040204" pitchFamily="34" charset="0"/>
              </a:rPr>
              <a:t>  11  so       5.</a:t>
            </a:r>
          </a:p>
          <a:p>
            <a:pPr eaLnBrk="1" hangingPunct="1">
              <a:spcBef>
                <a:spcPct val="0"/>
              </a:spcBef>
              <a:buFontTx/>
              <a:buNone/>
            </a:pP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C e l l ]</a:t>
            </a:r>
          </a:p>
          <a:p>
            <a:pPr eaLnBrk="1" hangingPunct="1">
              <a:spcBef>
                <a:spcPct val="0"/>
              </a:spcBef>
              <a:buFontTx/>
              <a:buNone/>
            </a:pPr>
            <a:r>
              <a:rPr lang="pt-BR" altLang="ja-JP" sz="1400">
                <a:solidFill>
                  <a:srgbClr val="000000"/>
                </a:solidFill>
                <a:latin typeface="Tahoma" panose="020B0604030504040204" pitchFamily="34" charset="0"/>
              </a:rPr>
              <a:t> 100     1 -1.0    -10  </a:t>
            </a:r>
            <a:r>
              <a:rPr lang="pt-BR" altLang="ja-JP" sz="1400">
                <a:solidFill>
                  <a:srgbClr val="FF0000"/>
                </a:solidFill>
                <a:latin typeface="Tahoma" panose="020B0604030504040204" pitchFamily="34" charset="0"/>
              </a:rPr>
              <a:t>11</a:t>
            </a:r>
          </a:p>
          <a:p>
            <a:pPr eaLnBrk="1" hangingPunct="1">
              <a:spcBef>
                <a:spcPct val="0"/>
              </a:spcBef>
              <a:buFontTx/>
              <a:buNone/>
            </a:pPr>
            <a:r>
              <a:rPr lang="pt-BR" altLang="ja-JP" sz="1400">
                <a:solidFill>
                  <a:srgbClr val="000000"/>
                </a:solidFill>
                <a:latin typeface="Tahoma" panose="020B0604030504040204" pitchFamily="34" charset="0"/>
              </a:rPr>
              <a:t> 101    -1           10</a:t>
            </a:r>
          </a:p>
          <a:p>
            <a:pPr eaLnBrk="1" hangingPunct="1">
              <a:spcBef>
                <a:spcPct val="0"/>
              </a:spcBef>
              <a:buFontTx/>
              <a:buNone/>
            </a:pPr>
            <a:r>
              <a:rPr lang="en-US" altLang="ja-JP" sz="1400">
                <a:latin typeface="Tahoma" panose="020B0604030504040204" pitchFamily="34" charset="0"/>
              </a:rPr>
              <a:t> 102    </a:t>
            </a:r>
            <a:r>
              <a:rPr lang="ja-JP" altLang="en-US" sz="1400">
                <a:latin typeface="Tahoma" panose="020B0604030504040204" pitchFamily="34" charset="0"/>
              </a:rPr>
              <a:t> </a:t>
            </a:r>
            <a:r>
              <a:rPr lang="en-US" altLang="ja-JP" sz="1400">
                <a:latin typeface="Tahoma" panose="020B0604030504040204" pitchFamily="34" charset="0"/>
              </a:rPr>
              <a:t>1 -1.0    -11</a:t>
            </a:r>
            <a:endParaRPr lang="pt-BR" altLang="ja-JP" sz="1400">
              <a:latin typeface="Tahoma" panose="020B0604030504040204" pitchFamily="34" charset="0"/>
            </a:endParaRPr>
          </a:p>
        </p:txBody>
      </p:sp>
      <p:sp>
        <p:nvSpPr>
          <p:cNvPr id="46084" name="Rectangle 2"/>
          <p:cNvSpPr>
            <a:spLocks noGrp="1" noChangeArrowheads="1"/>
          </p:cNvSpPr>
          <p:nvPr>
            <p:ph type="title" idx="4294967295"/>
          </p:nvPr>
        </p:nvSpPr>
        <p:spPr>
          <a:xfrm>
            <a:off x="250825" y="171450"/>
            <a:ext cx="6918325" cy="912813"/>
          </a:xfrm>
        </p:spPr>
        <p:txBody>
          <a:bodyPr/>
          <a:lstStyle/>
          <a:p>
            <a:pPr eaLnBrk="1" hangingPunct="1"/>
            <a:r>
              <a:rPr lang="ja-JP" altLang="en-US">
                <a:latin typeface="Century Gothic" panose="020B0502020202020204" pitchFamily="34" charset="0"/>
              </a:rPr>
              <a:t>積集合：</a:t>
            </a:r>
            <a:r>
              <a:rPr lang="en-US" altLang="ja-JP">
                <a:latin typeface="Century Gothic" panose="020B0502020202020204" pitchFamily="34" charset="0"/>
              </a:rPr>
              <a:t>A</a:t>
            </a:r>
            <a:r>
              <a:rPr lang="ja-JP" altLang="en-US">
                <a:latin typeface="Century Gothic" panose="020B0502020202020204" pitchFamily="34" charset="0"/>
              </a:rPr>
              <a:t>かつ</a:t>
            </a:r>
            <a:r>
              <a:rPr lang="en-US" altLang="ja-JP">
                <a:latin typeface="Century Gothic" panose="020B0502020202020204" pitchFamily="34" charset="0"/>
              </a:rPr>
              <a:t>B </a:t>
            </a:r>
            <a:r>
              <a:rPr lang="ja-JP" altLang="en-US">
                <a:latin typeface="Century Gothic" panose="020B0502020202020204" pitchFamily="34" charset="0"/>
              </a:rPr>
              <a:t>（</a:t>
            </a:r>
            <a:r>
              <a:rPr lang="en-US" altLang="ja-JP">
                <a:latin typeface="Century Gothic" panose="020B0502020202020204" pitchFamily="34" charset="0"/>
              </a:rPr>
              <a:t>A and B</a:t>
            </a:r>
            <a:r>
              <a:rPr lang="ja-JP" altLang="en-US">
                <a:latin typeface="Century Gothic" panose="020B0502020202020204" pitchFamily="34" charset="0"/>
              </a:rPr>
              <a:t>）</a:t>
            </a:r>
            <a:endParaRPr lang="en-US" altLang="ja-JP">
              <a:latin typeface="Century Gothic" panose="020B0502020202020204" pitchFamily="34" charset="0"/>
            </a:endParaRPr>
          </a:p>
        </p:txBody>
      </p:sp>
      <p:sp>
        <p:nvSpPr>
          <p:cNvPr id="46087"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Geometry</a:t>
            </a:r>
          </a:p>
        </p:txBody>
      </p:sp>
      <p:sp>
        <p:nvSpPr>
          <p:cNvPr id="46089" name="Text Box 1030"/>
          <p:cNvSpPr txBox="1">
            <a:spLocks noChangeArrowheads="1"/>
          </p:cNvSpPr>
          <p:nvPr/>
        </p:nvSpPr>
        <p:spPr bwMode="auto">
          <a:xfrm>
            <a:off x="250825" y="2312988"/>
            <a:ext cx="1401763"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46090" name="テキスト ボックス 20"/>
          <p:cNvSpPr txBox="1">
            <a:spLocks noChangeArrowheads="1"/>
          </p:cNvSpPr>
          <p:nvPr/>
        </p:nvSpPr>
        <p:spPr bwMode="auto">
          <a:xfrm>
            <a:off x="819150" y="1050925"/>
            <a:ext cx="78644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800">
                <a:solidFill>
                  <a:srgbClr val="000000"/>
                </a:solidFill>
                <a:latin typeface="Century Gothic" panose="020B0502020202020204" pitchFamily="34" charset="0"/>
              </a:rPr>
              <a:t>2</a:t>
            </a:r>
            <a:r>
              <a:rPr lang="ja-JP" altLang="en-US" sz="2800">
                <a:solidFill>
                  <a:srgbClr val="000000"/>
                </a:solidFill>
                <a:latin typeface="Century Gothic" panose="020B0502020202020204" pitchFamily="34" charset="0"/>
              </a:rPr>
              <a:t>つの領域で</a:t>
            </a:r>
            <a:r>
              <a:rPr lang="ja-JP" altLang="en-US" sz="2800">
                <a:solidFill>
                  <a:srgbClr val="FF0000"/>
                </a:solidFill>
                <a:latin typeface="Century Gothic" panose="020B0502020202020204" pitchFamily="34" charset="0"/>
              </a:rPr>
              <a:t>共有する部分</a:t>
            </a:r>
            <a:r>
              <a:rPr lang="ja-JP" altLang="en-US" sz="2800">
                <a:solidFill>
                  <a:srgbClr val="000000"/>
                </a:solidFill>
                <a:latin typeface="Century Gothic" panose="020B0502020202020204" pitchFamily="34" charset="0"/>
              </a:rPr>
              <a:t>を指定する場合は、符号をもつ</a:t>
            </a:r>
            <a:r>
              <a:rPr lang="en-US" altLang="ja-JP" sz="2800">
                <a:solidFill>
                  <a:srgbClr val="000000"/>
                </a:solidFill>
                <a:latin typeface="Century Gothic" panose="020B0502020202020204" pitchFamily="34" charset="0"/>
              </a:rPr>
              <a:t>2</a:t>
            </a:r>
            <a:r>
              <a:rPr lang="ja-JP" altLang="en-US" sz="2800">
                <a:solidFill>
                  <a:srgbClr val="000000"/>
                </a:solidFill>
                <a:latin typeface="Century Gothic" panose="020B0502020202020204" pitchFamily="34" charset="0"/>
              </a:rPr>
              <a:t>つの面番号を</a:t>
            </a:r>
            <a:r>
              <a:rPr lang="ja-JP" altLang="en-US" sz="2800">
                <a:solidFill>
                  <a:srgbClr val="FF0000"/>
                </a:solidFill>
                <a:latin typeface="Century Gothic" panose="020B0502020202020204" pitchFamily="34" charset="0"/>
              </a:rPr>
              <a:t>“</a:t>
            </a:r>
            <a:r>
              <a:rPr lang="ja-JP" altLang="en-US" sz="2800" u="sng">
                <a:solidFill>
                  <a:srgbClr val="FF0000"/>
                </a:solidFill>
                <a:latin typeface="Century Gothic" panose="020B0502020202020204" pitchFamily="34" charset="0"/>
              </a:rPr>
              <a:t>スペース</a:t>
            </a:r>
            <a:r>
              <a:rPr lang="ja-JP" altLang="en-US" sz="2800">
                <a:solidFill>
                  <a:srgbClr val="FF0000"/>
                </a:solidFill>
                <a:latin typeface="Century Gothic" panose="020B0502020202020204" pitchFamily="34" charset="0"/>
              </a:rPr>
              <a:t>”</a:t>
            </a:r>
            <a:r>
              <a:rPr lang="ja-JP" altLang="en-US" sz="2800">
                <a:solidFill>
                  <a:srgbClr val="000000"/>
                </a:solidFill>
                <a:latin typeface="Century Gothic" panose="020B0502020202020204" pitchFamily="34" charset="0"/>
              </a:rPr>
              <a:t>で繋げます（積）。</a:t>
            </a:r>
            <a:endParaRPr lang="en-US" altLang="ja-JP" sz="2800">
              <a:solidFill>
                <a:srgbClr val="000000"/>
              </a:solidFill>
              <a:latin typeface="Century Gothic" panose="020B0502020202020204" pitchFamily="34" charset="0"/>
            </a:endParaRPr>
          </a:p>
        </p:txBody>
      </p:sp>
      <p:sp>
        <p:nvSpPr>
          <p:cNvPr id="46091" name="Line 12"/>
          <p:cNvSpPr>
            <a:spLocks noChangeShapeType="1"/>
          </p:cNvSpPr>
          <p:nvPr/>
        </p:nvSpPr>
        <p:spPr bwMode="auto">
          <a:xfrm>
            <a:off x="2268538" y="4845050"/>
            <a:ext cx="5969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6092" name="Line 12"/>
          <p:cNvSpPr>
            <a:spLocks noChangeShapeType="1"/>
          </p:cNvSpPr>
          <p:nvPr/>
        </p:nvSpPr>
        <p:spPr bwMode="auto">
          <a:xfrm>
            <a:off x="2608263" y="4845050"/>
            <a:ext cx="307975" cy="8509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6093" name="テキスト ボックス 20"/>
          <p:cNvSpPr txBox="1">
            <a:spLocks noChangeArrowheads="1"/>
          </p:cNvSpPr>
          <p:nvPr/>
        </p:nvSpPr>
        <p:spPr bwMode="auto">
          <a:xfrm>
            <a:off x="447675" y="5695950"/>
            <a:ext cx="52435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FF"/>
                </a:solidFill>
                <a:latin typeface="Century Gothic" panose="020B0502020202020204" pitchFamily="34" charset="0"/>
              </a:rPr>
              <a:t>10</a:t>
            </a:r>
            <a:r>
              <a:rPr lang="ja-JP" altLang="en-US" sz="2400">
                <a:solidFill>
                  <a:srgbClr val="0000FF"/>
                </a:solidFill>
                <a:latin typeface="Century Gothic" panose="020B0502020202020204" pitchFamily="34" charset="0"/>
              </a:rPr>
              <a:t>番の面の内側</a:t>
            </a:r>
            <a:r>
              <a:rPr lang="ja-JP" altLang="en-US" sz="2400">
                <a:solidFill>
                  <a:srgbClr val="FF0000"/>
                </a:solidFill>
                <a:latin typeface="Century Gothic" panose="020B0502020202020204" pitchFamily="34" charset="0"/>
              </a:rPr>
              <a:t>かつ</a:t>
            </a:r>
            <a:r>
              <a:rPr lang="en-US" altLang="ja-JP" sz="2400">
                <a:solidFill>
                  <a:srgbClr val="0000FF"/>
                </a:solidFill>
                <a:latin typeface="Century Gothic" panose="020B0502020202020204" pitchFamily="34" charset="0"/>
              </a:rPr>
              <a:t>11</a:t>
            </a:r>
            <a:r>
              <a:rPr lang="ja-JP" altLang="en-US" sz="2400">
                <a:solidFill>
                  <a:srgbClr val="0000FF"/>
                </a:solidFill>
                <a:latin typeface="Century Gothic" panose="020B0502020202020204" pitchFamily="34" charset="0"/>
              </a:rPr>
              <a:t>番の面の外側</a:t>
            </a:r>
          </a:p>
        </p:txBody>
      </p:sp>
      <p:sp>
        <p:nvSpPr>
          <p:cNvPr id="46094" name="テキスト ボックス 20"/>
          <p:cNvSpPr txBox="1">
            <a:spLocks noChangeArrowheads="1"/>
          </p:cNvSpPr>
          <p:nvPr/>
        </p:nvSpPr>
        <p:spPr bwMode="auto">
          <a:xfrm>
            <a:off x="5326063" y="5637213"/>
            <a:ext cx="3200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a:solidFill>
                  <a:srgbClr val="0000FF"/>
                </a:solidFill>
                <a:latin typeface="Century Gothic" panose="020B0502020202020204" pitchFamily="34" charset="0"/>
              </a:rPr>
              <a:t>track_xz.eps</a:t>
            </a:r>
          </a:p>
          <a:p>
            <a:pPr algn="ctr" eaLnBrk="1" hangingPunct="1">
              <a:spcBef>
                <a:spcPct val="0"/>
              </a:spcBef>
              <a:buFontTx/>
              <a:buNone/>
            </a:pPr>
            <a:r>
              <a:rPr lang="ja-JP" altLang="en-US" sz="2000">
                <a:solidFill>
                  <a:srgbClr val="FF0000"/>
                </a:solidFill>
                <a:latin typeface="Century Gothic" panose="020B0502020202020204" pitchFamily="34" charset="0"/>
              </a:rPr>
              <a:t>課題</a:t>
            </a:r>
            <a:r>
              <a:rPr lang="en-US" altLang="ja-JP" sz="2000">
                <a:solidFill>
                  <a:srgbClr val="FF0000"/>
                </a:solidFill>
                <a:latin typeface="Century Gothic" panose="020B0502020202020204" pitchFamily="34" charset="0"/>
              </a:rPr>
              <a:t>2</a:t>
            </a:r>
            <a:r>
              <a:rPr lang="ja-JP" altLang="en-US" sz="2000">
                <a:solidFill>
                  <a:srgbClr val="FF0000"/>
                </a:solidFill>
                <a:latin typeface="Century Gothic" panose="020B0502020202020204" pitchFamily="34" charset="0"/>
              </a:rPr>
              <a:t>の本当の答え</a:t>
            </a:r>
            <a:endParaRPr lang="en-US" altLang="ja-JP" sz="2000">
              <a:solidFill>
                <a:srgbClr val="FF0000"/>
              </a:solidFill>
              <a:latin typeface="Century Gothic" panose="020B0502020202020204" pitchFamily="34" charset="0"/>
            </a:endParaRPr>
          </a:p>
        </p:txBody>
      </p:sp>
      <p:sp>
        <p:nvSpPr>
          <p:cNvPr id="46095" name="テキスト ボックス 20"/>
          <p:cNvSpPr txBox="1">
            <a:spLocks noChangeArrowheads="1"/>
          </p:cNvSpPr>
          <p:nvPr/>
        </p:nvSpPr>
        <p:spPr bwMode="auto">
          <a:xfrm>
            <a:off x="1835150" y="2133600"/>
            <a:ext cx="5832475" cy="52228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800">
                <a:solidFill>
                  <a:srgbClr val="FF0000"/>
                </a:solidFill>
                <a:latin typeface="Century Gothic" panose="020B0502020202020204" pitchFamily="34" charset="0"/>
              </a:rPr>
              <a:t>+11</a:t>
            </a:r>
            <a:r>
              <a:rPr lang="ja-JP" altLang="en-US" sz="2800">
                <a:latin typeface="Century Gothic" panose="020B0502020202020204" pitchFamily="34" charset="0"/>
              </a:rPr>
              <a:t>を加えてみましょう。（</a:t>
            </a:r>
            <a:r>
              <a:rPr lang="en-US" altLang="ja-JP" sz="2800">
                <a:latin typeface="Century Gothic" panose="020B0502020202020204" pitchFamily="34" charset="0"/>
              </a:rPr>
              <a:t>+</a:t>
            </a:r>
            <a:r>
              <a:rPr lang="ja-JP" altLang="en-US" sz="2800">
                <a:latin typeface="Century Gothic" panose="020B0502020202020204" pitchFamily="34" charset="0"/>
              </a:rPr>
              <a:t>は省略可）</a:t>
            </a:r>
          </a:p>
        </p:txBody>
      </p:sp>
      <p:grpSp>
        <p:nvGrpSpPr>
          <p:cNvPr id="46096" name="グループ化 20"/>
          <p:cNvGrpSpPr>
            <a:grpSpLocks noChangeAspect="1"/>
          </p:cNvGrpSpPr>
          <p:nvPr/>
        </p:nvGrpSpPr>
        <p:grpSpPr bwMode="auto">
          <a:xfrm>
            <a:off x="7119938" y="152400"/>
            <a:ext cx="1773237" cy="898525"/>
            <a:chOff x="755650" y="4581525"/>
            <a:chExt cx="2532063" cy="1282700"/>
          </a:xfrm>
        </p:grpSpPr>
        <p:sp>
          <p:nvSpPr>
            <p:cNvPr id="46097" name="Rectangle 27"/>
            <p:cNvSpPr>
              <a:spLocks noChangeArrowheads="1"/>
            </p:cNvSpPr>
            <p:nvPr/>
          </p:nvSpPr>
          <p:spPr bwMode="auto">
            <a:xfrm>
              <a:off x="755650" y="4581525"/>
              <a:ext cx="2532063" cy="1282700"/>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6098" name="Oval 21"/>
            <p:cNvSpPr>
              <a:spLocks noChangeArrowheads="1"/>
            </p:cNvSpPr>
            <p:nvPr/>
          </p:nvSpPr>
          <p:spPr bwMode="auto">
            <a:xfrm>
              <a:off x="1808163" y="4683125"/>
              <a:ext cx="1192212" cy="1085850"/>
            </a:xfrm>
            <a:prstGeom prst="ellipse">
              <a:avLst/>
            </a:prstGeom>
            <a:solidFill>
              <a:schemeClr val="bg1"/>
            </a:solidFill>
            <a:ln w="31750">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6099" name="Oval 21"/>
            <p:cNvSpPr>
              <a:spLocks noChangeArrowheads="1"/>
            </p:cNvSpPr>
            <p:nvPr/>
          </p:nvSpPr>
          <p:spPr bwMode="auto">
            <a:xfrm>
              <a:off x="1055688" y="4679950"/>
              <a:ext cx="1192212" cy="1085850"/>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6100" name="Oval 21"/>
            <p:cNvSpPr>
              <a:spLocks noChangeArrowheads="1"/>
            </p:cNvSpPr>
            <p:nvPr/>
          </p:nvSpPr>
          <p:spPr bwMode="auto">
            <a:xfrm>
              <a:off x="1808163" y="4830763"/>
              <a:ext cx="439737" cy="784225"/>
            </a:xfrm>
            <a:prstGeom prst="ellipse">
              <a:avLst/>
            </a:prstGeom>
            <a:solidFill>
              <a:srgbClr val="FFC000"/>
            </a:solidFill>
            <a:ln w="31750">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031"/>
          <p:cNvSpPr txBox="1">
            <a:spLocks noChangeArrowheads="1"/>
          </p:cNvSpPr>
          <p:nvPr/>
        </p:nvSpPr>
        <p:spPr bwMode="auto">
          <a:xfrm>
            <a:off x="1774825" y="3946525"/>
            <a:ext cx="3598863" cy="104140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C e l l ]</a:t>
            </a:r>
          </a:p>
          <a:p>
            <a:pPr eaLnBrk="1" hangingPunct="1">
              <a:spcBef>
                <a:spcPct val="0"/>
              </a:spcBef>
              <a:buFontTx/>
              <a:buNone/>
            </a:pPr>
            <a:r>
              <a:rPr lang="pt-BR" altLang="ja-JP" sz="1400">
                <a:solidFill>
                  <a:srgbClr val="000000"/>
                </a:solidFill>
                <a:latin typeface="Tahoma" panose="020B0604030504040204" pitchFamily="34" charset="0"/>
              </a:rPr>
              <a:t> 100     1 -1.0    -10  </a:t>
            </a:r>
            <a:r>
              <a:rPr lang="pt-BR" altLang="ja-JP" sz="1400">
                <a:solidFill>
                  <a:srgbClr val="FF0000"/>
                </a:solidFill>
                <a:latin typeface="Tahoma" panose="020B0604030504040204" pitchFamily="34" charset="0"/>
              </a:rPr>
              <a:t>#102</a:t>
            </a:r>
          </a:p>
          <a:p>
            <a:pPr eaLnBrk="1" hangingPunct="1">
              <a:spcBef>
                <a:spcPct val="0"/>
              </a:spcBef>
              <a:buFontTx/>
              <a:buNone/>
            </a:pPr>
            <a:r>
              <a:rPr lang="pt-BR" altLang="ja-JP" sz="1400">
                <a:solidFill>
                  <a:srgbClr val="000000"/>
                </a:solidFill>
                <a:latin typeface="Tahoma" panose="020B0604030504040204" pitchFamily="34" charset="0"/>
              </a:rPr>
              <a:t> 101    -1           10</a:t>
            </a:r>
          </a:p>
          <a:p>
            <a:pPr eaLnBrk="1" hangingPunct="1">
              <a:spcBef>
                <a:spcPct val="0"/>
              </a:spcBef>
              <a:buFontTx/>
              <a:buNone/>
            </a:pPr>
            <a:r>
              <a:rPr lang="en-US" altLang="ja-JP" sz="1400">
                <a:latin typeface="Tahoma" panose="020B0604030504040204" pitchFamily="34" charset="0"/>
              </a:rPr>
              <a:t> 102    </a:t>
            </a:r>
            <a:r>
              <a:rPr lang="ja-JP" altLang="en-US" sz="1400">
                <a:latin typeface="Tahoma" panose="020B0604030504040204" pitchFamily="34" charset="0"/>
              </a:rPr>
              <a:t> </a:t>
            </a:r>
            <a:r>
              <a:rPr lang="en-US" altLang="ja-JP" sz="1400">
                <a:latin typeface="Tahoma" panose="020B0604030504040204" pitchFamily="34" charset="0"/>
              </a:rPr>
              <a:t>1 -1.0    -11</a:t>
            </a:r>
          </a:p>
        </p:txBody>
      </p:sp>
      <p:sp>
        <p:nvSpPr>
          <p:cNvPr id="47107" name="Rectangle 2"/>
          <p:cNvSpPr>
            <a:spLocks noGrp="1" noChangeArrowheads="1"/>
          </p:cNvSpPr>
          <p:nvPr>
            <p:ph type="title" idx="4294967295"/>
          </p:nvPr>
        </p:nvSpPr>
        <p:spPr>
          <a:xfrm>
            <a:off x="1277938" y="280988"/>
            <a:ext cx="5280025" cy="901700"/>
          </a:xfrm>
        </p:spPr>
        <p:txBody>
          <a:bodyPr/>
          <a:lstStyle/>
          <a:p>
            <a:pPr eaLnBrk="1" hangingPunct="1"/>
            <a:r>
              <a:rPr lang="ja-JP" altLang="en-US">
                <a:latin typeface="Century Gothic" panose="020B0502020202020204" pitchFamily="34" charset="0"/>
              </a:rPr>
              <a:t>否定：</a:t>
            </a:r>
            <a:r>
              <a:rPr lang="en-US" altLang="ja-JP">
                <a:latin typeface="Century Gothic" panose="020B0502020202020204" pitchFamily="34" charset="0"/>
              </a:rPr>
              <a:t>C</a:t>
            </a:r>
            <a:r>
              <a:rPr lang="ja-JP" altLang="en-US">
                <a:latin typeface="Century Gothic" panose="020B0502020202020204" pitchFamily="34" charset="0"/>
              </a:rPr>
              <a:t>以外</a:t>
            </a:r>
            <a:r>
              <a:rPr lang="en-US" altLang="ja-JP">
                <a:latin typeface="Century Gothic" panose="020B0502020202020204" pitchFamily="34" charset="0"/>
              </a:rPr>
              <a:t>(not C)</a:t>
            </a:r>
          </a:p>
        </p:txBody>
      </p:sp>
      <p:sp>
        <p:nvSpPr>
          <p:cNvPr id="47110"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Geometry</a:t>
            </a:r>
          </a:p>
        </p:txBody>
      </p:sp>
      <p:sp>
        <p:nvSpPr>
          <p:cNvPr id="47112" name="Text Box 1030"/>
          <p:cNvSpPr txBox="1">
            <a:spLocks noChangeArrowheads="1"/>
          </p:cNvSpPr>
          <p:nvPr/>
        </p:nvSpPr>
        <p:spPr bwMode="auto">
          <a:xfrm>
            <a:off x="250825" y="1900238"/>
            <a:ext cx="1401763"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47113" name="Text Box 1031"/>
          <p:cNvSpPr txBox="1">
            <a:spLocks noChangeArrowheads="1"/>
          </p:cNvSpPr>
          <p:nvPr/>
        </p:nvSpPr>
        <p:spPr bwMode="auto">
          <a:xfrm>
            <a:off x="1774825" y="1900238"/>
            <a:ext cx="3598863" cy="106680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C e l l ]</a:t>
            </a:r>
          </a:p>
          <a:p>
            <a:pPr eaLnBrk="1" hangingPunct="1">
              <a:spcBef>
                <a:spcPct val="0"/>
              </a:spcBef>
              <a:buFontTx/>
              <a:buNone/>
            </a:pPr>
            <a:r>
              <a:rPr lang="pt-BR" altLang="ja-JP" sz="1400">
                <a:solidFill>
                  <a:srgbClr val="000000"/>
                </a:solidFill>
                <a:latin typeface="Tahoma" panose="020B0604030504040204" pitchFamily="34" charset="0"/>
              </a:rPr>
              <a:t> 100     1 -1.0    -10  </a:t>
            </a:r>
            <a:r>
              <a:rPr lang="pt-BR" altLang="ja-JP" sz="1400">
                <a:solidFill>
                  <a:srgbClr val="FF0000"/>
                </a:solidFill>
                <a:latin typeface="Tahoma" panose="020B0604030504040204" pitchFamily="34" charset="0"/>
              </a:rPr>
              <a:t>11</a:t>
            </a:r>
          </a:p>
          <a:p>
            <a:pPr eaLnBrk="1" hangingPunct="1">
              <a:spcBef>
                <a:spcPct val="0"/>
              </a:spcBef>
              <a:buFontTx/>
              <a:buNone/>
            </a:pPr>
            <a:r>
              <a:rPr lang="pt-BR" altLang="ja-JP" sz="1400">
                <a:solidFill>
                  <a:srgbClr val="000000"/>
                </a:solidFill>
                <a:latin typeface="Tahoma" panose="020B0604030504040204" pitchFamily="34" charset="0"/>
              </a:rPr>
              <a:t> 101    -1           10</a:t>
            </a:r>
          </a:p>
          <a:p>
            <a:pPr eaLnBrk="1" hangingPunct="1">
              <a:spcBef>
                <a:spcPct val="0"/>
              </a:spcBef>
              <a:buFontTx/>
              <a:buNone/>
            </a:pPr>
            <a:r>
              <a:rPr lang="en-US" altLang="ja-JP" sz="1400">
                <a:latin typeface="Tahoma" panose="020B0604030504040204" pitchFamily="34" charset="0"/>
              </a:rPr>
              <a:t> 102    </a:t>
            </a:r>
            <a:r>
              <a:rPr lang="ja-JP" altLang="en-US" sz="1400">
                <a:latin typeface="Tahoma" panose="020B0604030504040204" pitchFamily="34" charset="0"/>
              </a:rPr>
              <a:t> </a:t>
            </a:r>
            <a:r>
              <a:rPr lang="en-US" altLang="ja-JP" sz="1400">
                <a:latin typeface="Tahoma" panose="020B0604030504040204" pitchFamily="34" charset="0"/>
              </a:rPr>
              <a:t>1 -1.0    -11</a:t>
            </a:r>
          </a:p>
        </p:txBody>
      </p:sp>
      <p:sp>
        <p:nvSpPr>
          <p:cNvPr id="38925" name="テキスト ボックス 20"/>
          <p:cNvSpPr txBox="1">
            <a:spLocks noChangeArrowheads="1"/>
          </p:cNvSpPr>
          <p:nvPr/>
        </p:nvSpPr>
        <p:spPr bwMode="auto">
          <a:xfrm>
            <a:off x="379413" y="3197225"/>
            <a:ext cx="898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solidFill>
                  <a:srgbClr val="0000FF"/>
                </a:solidFill>
                <a:latin typeface="Century Gothic" panose="020B0502020202020204" pitchFamily="34" charset="0"/>
              </a:rPr>
              <a:t>同義</a:t>
            </a:r>
          </a:p>
        </p:txBody>
      </p:sp>
      <p:sp>
        <p:nvSpPr>
          <p:cNvPr id="47115" name="テキスト ボックス 20"/>
          <p:cNvSpPr txBox="1">
            <a:spLocks noChangeArrowheads="1"/>
          </p:cNvSpPr>
          <p:nvPr/>
        </p:nvSpPr>
        <p:spPr bwMode="auto">
          <a:xfrm>
            <a:off x="688975" y="1196975"/>
            <a:ext cx="84201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800">
                <a:solidFill>
                  <a:srgbClr val="000000"/>
                </a:solidFill>
                <a:latin typeface="Century Gothic" panose="020B0502020202020204" pitchFamily="34" charset="0"/>
              </a:rPr>
              <a:t>領域を</a:t>
            </a:r>
            <a:r>
              <a:rPr lang="ja-JP" altLang="en-US" sz="2800">
                <a:solidFill>
                  <a:srgbClr val="FF0000"/>
                </a:solidFill>
                <a:latin typeface="Century Gothic" panose="020B0502020202020204" pitchFamily="34" charset="0"/>
              </a:rPr>
              <a:t>取り除く</a:t>
            </a:r>
            <a:r>
              <a:rPr lang="ja-JP" altLang="en-US" sz="2800">
                <a:solidFill>
                  <a:srgbClr val="000000"/>
                </a:solidFill>
                <a:latin typeface="Century Gothic" panose="020B0502020202020204" pitchFamily="34" charset="0"/>
              </a:rPr>
              <a:t>場合は否定（</a:t>
            </a:r>
            <a:r>
              <a:rPr lang="en-US" altLang="ja-JP" sz="2800">
                <a:solidFill>
                  <a:srgbClr val="FF0000"/>
                </a:solidFill>
                <a:latin typeface="Century Gothic" panose="020B0502020202020204" pitchFamily="34" charset="0"/>
              </a:rPr>
              <a:t>”#”</a:t>
            </a:r>
            <a:r>
              <a:rPr lang="ja-JP" altLang="en-US" sz="2800">
                <a:solidFill>
                  <a:srgbClr val="000000"/>
                </a:solidFill>
                <a:latin typeface="Century Gothic" panose="020B0502020202020204" pitchFamily="34" charset="0"/>
              </a:rPr>
              <a:t>）が使用できます。</a:t>
            </a:r>
            <a:endParaRPr lang="en-US" altLang="ja-JP" sz="2800">
              <a:solidFill>
                <a:srgbClr val="000000"/>
              </a:solidFill>
              <a:latin typeface="Century Gothic" panose="020B0502020202020204" pitchFamily="34" charset="0"/>
            </a:endParaRPr>
          </a:p>
        </p:txBody>
      </p:sp>
      <p:grpSp>
        <p:nvGrpSpPr>
          <p:cNvPr id="21" name="グループ化 20"/>
          <p:cNvGrpSpPr>
            <a:grpSpLocks/>
          </p:cNvGrpSpPr>
          <p:nvPr/>
        </p:nvGrpSpPr>
        <p:grpSpPr bwMode="auto">
          <a:xfrm>
            <a:off x="4487863" y="3813175"/>
            <a:ext cx="4335462" cy="1200150"/>
            <a:chOff x="4343400" y="2978134"/>
            <a:chExt cx="4336034" cy="1200329"/>
          </a:xfrm>
        </p:grpSpPr>
        <p:sp>
          <p:nvSpPr>
            <p:cNvPr id="47127" name="テキスト ボックス 20"/>
            <p:cNvSpPr txBox="1">
              <a:spLocks noChangeArrowheads="1"/>
            </p:cNvSpPr>
            <p:nvPr/>
          </p:nvSpPr>
          <p:spPr bwMode="auto">
            <a:xfrm>
              <a:off x="5647025" y="2978134"/>
              <a:ext cx="303240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latin typeface="Century Gothic" panose="020B0502020202020204" pitchFamily="34" charset="0"/>
                </a:rPr>
                <a:t>10</a:t>
              </a:r>
              <a:r>
                <a:rPr lang="ja-JP" altLang="en-US" sz="2400">
                  <a:latin typeface="Century Gothic" panose="020B0502020202020204" pitchFamily="34" charset="0"/>
                </a:rPr>
                <a:t>番の面の内側から</a:t>
              </a:r>
              <a:r>
                <a:rPr lang="ja-JP" altLang="en-US" sz="2400">
                  <a:solidFill>
                    <a:srgbClr val="FF0000"/>
                  </a:solidFill>
                  <a:latin typeface="Century Gothic" panose="020B0502020202020204" pitchFamily="34" charset="0"/>
                </a:rPr>
                <a:t>セル番号102の領域</a:t>
              </a:r>
              <a:r>
                <a:rPr lang="ja-JP" altLang="en-US" sz="2400">
                  <a:latin typeface="Century Gothic" panose="020B0502020202020204" pitchFamily="34" charset="0"/>
                </a:rPr>
                <a:t>を取り除く。</a:t>
              </a:r>
            </a:p>
          </p:txBody>
        </p:sp>
        <p:sp>
          <p:nvSpPr>
            <p:cNvPr id="47128" name="Line 15"/>
            <p:cNvSpPr>
              <a:spLocks noChangeShapeType="1"/>
            </p:cNvSpPr>
            <p:nvPr/>
          </p:nvSpPr>
          <p:spPr bwMode="auto">
            <a:xfrm>
              <a:off x="4343400" y="3505200"/>
              <a:ext cx="1295400" cy="0"/>
            </a:xfrm>
            <a:prstGeom prst="line">
              <a:avLst/>
            </a:prstGeom>
            <a:noFill/>
            <a:ln w="254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grpSp>
      <p:sp>
        <p:nvSpPr>
          <p:cNvPr id="24" name="テキスト ボックス 20"/>
          <p:cNvSpPr txBox="1">
            <a:spLocks noChangeArrowheads="1"/>
          </p:cNvSpPr>
          <p:nvPr/>
        </p:nvSpPr>
        <p:spPr bwMode="auto">
          <a:xfrm>
            <a:off x="836613" y="5097463"/>
            <a:ext cx="71358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solidFill>
                  <a:srgbClr val="0000FF"/>
                </a:solidFill>
                <a:latin typeface="Century Gothic" panose="020B0502020202020204" pitchFamily="34" charset="0"/>
              </a:rPr>
              <a:t>注) 通常は</a:t>
            </a:r>
            <a:r>
              <a:rPr lang="ja-JP" altLang="en-US" sz="2400" u="sng">
                <a:solidFill>
                  <a:srgbClr val="0000FF"/>
                </a:solidFill>
                <a:latin typeface="Century Gothic" panose="020B0502020202020204" pitchFamily="34" charset="0"/>
              </a:rPr>
              <a:t>面番号</a:t>
            </a:r>
            <a:r>
              <a:rPr lang="ja-JP" altLang="en-US" sz="2400">
                <a:solidFill>
                  <a:srgbClr val="0000FF"/>
                </a:solidFill>
                <a:latin typeface="Century Gothic" panose="020B0502020202020204" pitchFamily="34" charset="0"/>
              </a:rPr>
              <a:t>を使って容れ物を作りますが、</a:t>
            </a:r>
          </a:p>
          <a:p>
            <a:pPr eaLnBrk="1" hangingPunct="1">
              <a:spcBef>
                <a:spcPct val="0"/>
              </a:spcBef>
              <a:buFontTx/>
              <a:buNone/>
            </a:pPr>
            <a:r>
              <a:rPr lang="ja-JP" altLang="en-US" sz="2400">
                <a:solidFill>
                  <a:srgbClr val="0000FF"/>
                </a:solidFill>
                <a:latin typeface="Century Gothic" panose="020B0502020202020204" pitchFamily="34" charset="0"/>
              </a:rPr>
              <a:t>“#”を使う場合は</a:t>
            </a:r>
            <a:r>
              <a:rPr lang="ja-JP" altLang="en-US" sz="2400" u="sng">
                <a:solidFill>
                  <a:srgbClr val="0000FF"/>
                </a:solidFill>
                <a:latin typeface="Century Gothic" panose="020B0502020202020204" pitchFamily="34" charset="0"/>
              </a:rPr>
              <a:t>セル番号</a:t>
            </a:r>
            <a:r>
              <a:rPr lang="ja-JP" altLang="en-US" sz="2400">
                <a:solidFill>
                  <a:srgbClr val="0000FF"/>
                </a:solidFill>
                <a:latin typeface="Century Gothic" panose="020B0502020202020204" pitchFamily="34" charset="0"/>
              </a:rPr>
              <a:t>を指定してください。</a:t>
            </a:r>
            <a:endParaRPr lang="en-US" altLang="ja-JP" sz="2400">
              <a:solidFill>
                <a:srgbClr val="0000FF"/>
              </a:solidFill>
              <a:latin typeface="Century Gothic" panose="020B0502020202020204" pitchFamily="34" charset="0"/>
            </a:endParaRPr>
          </a:p>
        </p:txBody>
      </p:sp>
      <p:sp>
        <p:nvSpPr>
          <p:cNvPr id="47118" name="テキスト ボックス 20"/>
          <p:cNvSpPr txBox="1">
            <a:spLocks noChangeArrowheads="1"/>
          </p:cNvSpPr>
          <p:nvPr/>
        </p:nvSpPr>
        <p:spPr bwMode="auto">
          <a:xfrm>
            <a:off x="2916238" y="3141663"/>
            <a:ext cx="6132512" cy="522287"/>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800">
                <a:solidFill>
                  <a:srgbClr val="FF0000"/>
                </a:solidFill>
                <a:latin typeface="Century Gothic" panose="020B0502020202020204" pitchFamily="34" charset="0"/>
              </a:rPr>
              <a:t>#</a:t>
            </a:r>
            <a:r>
              <a:rPr lang="ja-JP" altLang="en-US" sz="2800">
                <a:solidFill>
                  <a:srgbClr val="000000"/>
                </a:solidFill>
                <a:latin typeface="Century Gothic" panose="020B0502020202020204" pitchFamily="34" charset="0"/>
              </a:rPr>
              <a:t>を使った表現に書き直してみましょう。</a:t>
            </a:r>
          </a:p>
        </p:txBody>
      </p:sp>
      <p:sp>
        <p:nvSpPr>
          <p:cNvPr id="7" name="下矢印 6"/>
          <p:cNvSpPr/>
          <p:nvPr/>
        </p:nvSpPr>
        <p:spPr>
          <a:xfrm>
            <a:off x="2124075" y="3160713"/>
            <a:ext cx="508000" cy="503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8" name="左大かっこ 7"/>
          <p:cNvSpPr/>
          <p:nvPr/>
        </p:nvSpPr>
        <p:spPr>
          <a:xfrm>
            <a:off x="1277938" y="2708275"/>
            <a:ext cx="374650" cy="1704975"/>
          </a:xfrm>
          <a:prstGeom prst="leftBracket">
            <a:avLst/>
          </a:prstGeom>
          <a:ln w="254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19" name="テキスト ボックス 20"/>
          <p:cNvSpPr txBox="1">
            <a:spLocks noChangeArrowheads="1"/>
          </p:cNvSpPr>
          <p:nvPr/>
        </p:nvSpPr>
        <p:spPr bwMode="auto">
          <a:xfrm>
            <a:off x="2306638" y="5929313"/>
            <a:ext cx="6840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a:latin typeface="Century Gothic" panose="020B0502020202020204" pitchFamily="34" charset="0"/>
              </a:rPr>
              <a:t>＊ただし、後述する（）を使う場合、（）は面番号で指定します。</a:t>
            </a:r>
          </a:p>
        </p:txBody>
      </p:sp>
      <p:grpSp>
        <p:nvGrpSpPr>
          <p:cNvPr id="47122" name="グループ化 26"/>
          <p:cNvGrpSpPr>
            <a:grpSpLocks noChangeAspect="1"/>
          </p:cNvGrpSpPr>
          <p:nvPr/>
        </p:nvGrpSpPr>
        <p:grpSpPr bwMode="auto">
          <a:xfrm>
            <a:off x="7042150" y="285750"/>
            <a:ext cx="1773238" cy="896938"/>
            <a:chOff x="6156325" y="4581525"/>
            <a:chExt cx="2532063" cy="1282700"/>
          </a:xfrm>
        </p:grpSpPr>
        <p:sp>
          <p:nvSpPr>
            <p:cNvPr id="47123" name="Rectangle 27"/>
            <p:cNvSpPr>
              <a:spLocks noChangeArrowheads="1"/>
            </p:cNvSpPr>
            <p:nvPr/>
          </p:nvSpPr>
          <p:spPr bwMode="auto">
            <a:xfrm>
              <a:off x="6156325" y="4581525"/>
              <a:ext cx="2532063" cy="1282700"/>
            </a:xfrm>
            <a:prstGeom prst="rect">
              <a:avLst/>
            </a:prstGeom>
            <a:solidFill>
              <a:srgbClr val="FFC000"/>
            </a:solidFill>
            <a:ln w="31750">
              <a:solidFill>
                <a:schemeClr val="tx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7124" name="Oval 21"/>
            <p:cNvSpPr>
              <a:spLocks noChangeArrowheads="1"/>
            </p:cNvSpPr>
            <p:nvPr/>
          </p:nvSpPr>
          <p:spPr bwMode="auto">
            <a:xfrm>
              <a:off x="7208838" y="4683125"/>
              <a:ext cx="1192212" cy="1085850"/>
            </a:xfrm>
            <a:prstGeom prst="ellipse">
              <a:avLst/>
            </a:prstGeom>
            <a:solidFill>
              <a:schemeClr val="bg1"/>
            </a:solidFill>
            <a:ln w="31750">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7125" name="Oval 21"/>
            <p:cNvSpPr>
              <a:spLocks noChangeArrowheads="1"/>
            </p:cNvSpPr>
            <p:nvPr/>
          </p:nvSpPr>
          <p:spPr bwMode="auto">
            <a:xfrm>
              <a:off x="6456363" y="4679950"/>
              <a:ext cx="1192212" cy="1085850"/>
            </a:xfrm>
            <a:prstGeom prst="ellipse">
              <a:avLst/>
            </a:prstGeom>
            <a:solidFill>
              <a:schemeClr val="bg1"/>
            </a:solidFill>
            <a:ln w="31750">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7126" name="Oval 21"/>
            <p:cNvSpPr>
              <a:spLocks noChangeArrowheads="1"/>
            </p:cNvSpPr>
            <p:nvPr/>
          </p:nvSpPr>
          <p:spPr bwMode="auto">
            <a:xfrm>
              <a:off x="7208838" y="4683125"/>
              <a:ext cx="1192212" cy="1085850"/>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92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nimBg="1"/>
      <p:bldP spid="38925" grpId="0"/>
      <p:bldP spid="24" grpId="0"/>
      <p:bldP spid="8" grpId="0" animBg="1"/>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3"/>
          <p:cNvPicPr>
            <a:picLocks noChangeAspect="1" noChangeArrowheads="1"/>
          </p:cNvPicPr>
          <p:nvPr/>
        </p:nvPicPr>
        <p:blipFill>
          <a:blip r:embed="rId3">
            <a:extLst>
              <a:ext uri="{28A0092B-C50C-407E-A947-70E740481C1C}">
                <a14:useLocalDpi xmlns:a14="http://schemas.microsoft.com/office/drawing/2010/main" val="0"/>
              </a:ext>
            </a:extLst>
          </a:blip>
          <a:srcRect l="11238" t="12862" r="13245" b="8832"/>
          <a:stretch>
            <a:fillRect/>
          </a:stretch>
        </p:blipFill>
        <p:spPr bwMode="auto">
          <a:xfrm>
            <a:off x="5102225" y="3095625"/>
            <a:ext cx="4038600" cy="2960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131" name="Rectangle 2"/>
          <p:cNvSpPr>
            <a:spLocks noGrp="1" noChangeArrowheads="1"/>
          </p:cNvSpPr>
          <p:nvPr>
            <p:ph type="title" idx="4294967295"/>
          </p:nvPr>
        </p:nvSpPr>
        <p:spPr>
          <a:xfrm>
            <a:off x="228600" y="228600"/>
            <a:ext cx="8686800" cy="1143000"/>
          </a:xfrm>
        </p:spPr>
        <p:txBody>
          <a:bodyPr/>
          <a:lstStyle/>
          <a:p>
            <a:pPr eaLnBrk="1" hangingPunct="1"/>
            <a:r>
              <a:rPr lang="ja-JP" altLang="en-US" sz="4800">
                <a:latin typeface="Century Gothic" panose="020B0502020202020204" pitchFamily="34" charset="0"/>
              </a:rPr>
              <a:t>仮想空間の領域</a:t>
            </a:r>
            <a:endParaRPr lang="en-US" altLang="ja-JP" sz="4800">
              <a:latin typeface="Century Gothic" panose="020B0502020202020204" pitchFamily="34" charset="0"/>
            </a:endParaRPr>
          </a:p>
        </p:txBody>
      </p:sp>
      <p:sp>
        <p:nvSpPr>
          <p:cNvPr id="48134"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Geometry</a:t>
            </a:r>
          </a:p>
        </p:txBody>
      </p:sp>
      <p:sp>
        <p:nvSpPr>
          <p:cNvPr id="48136" name="Text Box 1030"/>
          <p:cNvSpPr txBox="1">
            <a:spLocks noChangeArrowheads="1"/>
          </p:cNvSpPr>
          <p:nvPr/>
        </p:nvSpPr>
        <p:spPr bwMode="auto">
          <a:xfrm>
            <a:off x="250825" y="3232150"/>
            <a:ext cx="1401763"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48137" name="テキスト ボックス 20"/>
          <p:cNvSpPr txBox="1">
            <a:spLocks noChangeArrowheads="1"/>
          </p:cNvSpPr>
          <p:nvPr/>
        </p:nvSpPr>
        <p:spPr bwMode="auto">
          <a:xfrm>
            <a:off x="1171575" y="1196975"/>
            <a:ext cx="69818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800">
                <a:solidFill>
                  <a:srgbClr val="000000"/>
                </a:solidFill>
                <a:latin typeface="Century Gothic" panose="020B0502020202020204" pitchFamily="34" charset="0"/>
              </a:rPr>
              <a:t>粒子輸送を行うための仮想空間は、ある程度広く設定しておく方が便利です。</a:t>
            </a:r>
            <a:endParaRPr lang="en-US" altLang="ja-JP" sz="2800">
              <a:solidFill>
                <a:srgbClr val="000000"/>
              </a:solidFill>
              <a:latin typeface="Century Gothic" panose="020B0502020202020204" pitchFamily="34" charset="0"/>
            </a:endParaRPr>
          </a:p>
        </p:txBody>
      </p:sp>
      <p:sp>
        <p:nvSpPr>
          <p:cNvPr id="48138" name="Text Box 1031"/>
          <p:cNvSpPr txBox="1">
            <a:spLocks noChangeArrowheads="1"/>
          </p:cNvSpPr>
          <p:nvPr/>
        </p:nvSpPr>
        <p:spPr bwMode="auto">
          <a:xfrm>
            <a:off x="881063" y="3808413"/>
            <a:ext cx="3598862" cy="2500312"/>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M a t e r i a l ]</a:t>
            </a:r>
          </a:p>
          <a:p>
            <a:pPr eaLnBrk="1" hangingPunct="1">
              <a:spcBef>
                <a:spcPct val="0"/>
              </a:spcBef>
              <a:buFontTx/>
              <a:buNone/>
            </a:pPr>
            <a:r>
              <a:rPr lang="pt-BR" altLang="ja-JP" sz="1400">
                <a:solidFill>
                  <a:srgbClr val="000000"/>
                </a:solidFill>
                <a:latin typeface="Tahoma" panose="020B0604030504040204" pitchFamily="34" charset="0"/>
              </a:rPr>
              <a:t>mat[1]    H 2  O 1</a:t>
            </a:r>
          </a:p>
          <a:p>
            <a:pPr eaLnBrk="1" hangingPunct="1">
              <a:spcBef>
                <a:spcPct val="0"/>
              </a:spcBef>
              <a:buFontTx/>
              <a:buNone/>
            </a:pP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S u r f a c e ]</a:t>
            </a:r>
          </a:p>
          <a:p>
            <a:pPr eaLnBrk="1" hangingPunct="1">
              <a:spcBef>
                <a:spcPct val="0"/>
              </a:spcBef>
              <a:buFontTx/>
              <a:buNone/>
            </a:pPr>
            <a:r>
              <a:rPr lang="pt-BR" altLang="ja-JP" sz="1400">
                <a:latin typeface="Tahoma" panose="020B0604030504040204" pitchFamily="34" charset="0"/>
              </a:rPr>
              <a:t>  10  so     </a:t>
            </a:r>
            <a:r>
              <a:rPr lang="pt-BR" altLang="ja-JP" sz="1400">
                <a:solidFill>
                  <a:srgbClr val="FF0000"/>
                </a:solidFill>
                <a:latin typeface="Tahoma" panose="020B0604030504040204" pitchFamily="34" charset="0"/>
              </a:rPr>
              <a:t>500.</a:t>
            </a:r>
          </a:p>
          <a:p>
            <a:pPr eaLnBrk="1" hangingPunct="1">
              <a:spcBef>
                <a:spcPct val="0"/>
              </a:spcBef>
              <a:buFontTx/>
              <a:buNone/>
            </a:pPr>
            <a:r>
              <a:rPr lang="pt-BR" altLang="ja-JP" sz="1400">
                <a:solidFill>
                  <a:srgbClr val="000000"/>
                </a:solidFill>
                <a:latin typeface="Tahoma" panose="020B0604030504040204" pitchFamily="34" charset="0"/>
              </a:rPr>
              <a:t>  11  so       5.</a:t>
            </a:r>
          </a:p>
          <a:p>
            <a:pPr eaLnBrk="1" hangingPunct="1">
              <a:spcBef>
                <a:spcPct val="0"/>
              </a:spcBef>
              <a:buFontTx/>
              <a:buNone/>
            </a:pPr>
            <a:endParaRPr lang="pt-BR" altLang="ja-JP" sz="1400">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C e l l ]</a:t>
            </a:r>
          </a:p>
          <a:p>
            <a:pPr eaLnBrk="1" hangingPunct="1">
              <a:spcBef>
                <a:spcPct val="0"/>
              </a:spcBef>
              <a:buFontTx/>
              <a:buNone/>
            </a:pPr>
            <a:r>
              <a:rPr lang="pt-BR" altLang="ja-JP" sz="1400">
                <a:solidFill>
                  <a:srgbClr val="000000"/>
                </a:solidFill>
                <a:latin typeface="Tahoma" panose="020B0604030504040204" pitchFamily="34" charset="0"/>
              </a:rPr>
              <a:t> 100     1 -1.0    -</a:t>
            </a:r>
            <a:r>
              <a:rPr lang="pt-BR" altLang="ja-JP" sz="1400">
                <a:latin typeface="Tahoma" panose="020B0604030504040204" pitchFamily="34" charset="0"/>
              </a:rPr>
              <a:t>10  #102</a:t>
            </a:r>
          </a:p>
          <a:p>
            <a:pPr eaLnBrk="1" hangingPunct="1">
              <a:spcBef>
                <a:spcPct val="0"/>
              </a:spcBef>
              <a:buFontTx/>
              <a:buNone/>
            </a:pPr>
            <a:r>
              <a:rPr lang="pt-BR" altLang="ja-JP" sz="1400">
                <a:solidFill>
                  <a:srgbClr val="000000"/>
                </a:solidFill>
                <a:latin typeface="Tahoma" panose="020B0604030504040204" pitchFamily="34" charset="0"/>
              </a:rPr>
              <a:t> 101    -1           10</a:t>
            </a:r>
          </a:p>
          <a:p>
            <a:pPr eaLnBrk="1" hangingPunct="1">
              <a:spcBef>
                <a:spcPct val="0"/>
              </a:spcBef>
              <a:buFontTx/>
              <a:buNone/>
            </a:pPr>
            <a:r>
              <a:rPr lang="en-US" altLang="ja-JP" sz="1400">
                <a:latin typeface="Tahoma" panose="020B0604030504040204" pitchFamily="34" charset="0"/>
              </a:rPr>
              <a:t> 102    </a:t>
            </a:r>
            <a:r>
              <a:rPr lang="ja-JP" altLang="en-US" sz="1400">
                <a:latin typeface="Tahoma" panose="020B0604030504040204" pitchFamily="34" charset="0"/>
              </a:rPr>
              <a:t> </a:t>
            </a:r>
            <a:r>
              <a:rPr lang="en-US" altLang="ja-JP" sz="1400">
                <a:latin typeface="Tahoma" panose="020B0604030504040204" pitchFamily="34" charset="0"/>
              </a:rPr>
              <a:t>1 -1.0    -11</a:t>
            </a:r>
          </a:p>
        </p:txBody>
      </p:sp>
      <p:sp>
        <p:nvSpPr>
          <p:cNvPr id="48139" name="テキスト ボックス 20"/>
          <p:cNvSpPr txBox="1">
            <a:spLocks noChangeArrowheads="1"/>
          </p:cNvSpPr>
          <p:nvPr/>
        </p:nvSpPr>
        <p:spPr bwMode="auto">
          <a:xfrm>
            <a:off x="5326063" y="5981700"/>
            <a:ext cx="320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a:solidFill>
                  <a:srgbClr val="0000FF"/>
                </a:solidFill>
                <a:latin typeface="Century Gothic" panose="020B0502020202020204" pitchFamily="34" charset="0"/>
              </a:rPr>
              <a:t>track_xz.eps</a:t>
            </a:r>
          </a:p>
        </p:txBody>
      </p:sp>
      <p:sp>
        <p:nvSpPr>
          <p:cNvPr id="48140" name="テキスト ボックス 20"/>
          <p:cNvSpPr txBox="1">
            <a:spLocks noChangeArrowheads="1"/>
          </p:cNvSpPr>
          <p:nvPr/>
        </p:nvSpPr>
        <p:spPr bwMode="auto">
          <a:xfrm>
            <a:off x="1331913" y="2106613"/>
            <a:ext cx="6108700" cy="95567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800">
                <a:solidFill>
                  <a:srgbClr val="000000"/>
                </a:solidFill>
                <a:latin typeface="Century Gothic" panose="020B0502020202020204" pitchFamily="34" charset="0"/>
              </a:rPr>
              <a:t>球の半径を</a:t>
            </a:r>
            <a:r>
              <a:rPr lang="en-US" altLang="ja-JP" sz="2800">
                <a:solidFill>
                  <a:srgbClr val="000000"/>
                </a:solidFill>
                <a:latin typeface="Century Gothic" panose="020B0502020202020204" pitchFamily="34" charset="0"/>
              </a:rPr>
              <a:t>20cm</a:t>
            </a:r>
            <a:r>
              <a:rPr lang="ja-JP" altLang="en-US" sz="2800">
                <a:solidFill>
                  <a:srgbClr val="000000"/>
                </a:solidFill>
                <a:latin typeface="Century Gothic" panose="020B0502020202020204" pitchFamily="34" charset="0"/>
              </a:rPr>
              <a:t>から</a:t>
            </a:r>
            <a:r>
              <a:rPr lang="en-US" altLang="ja-JP" sz="2800">
                <a:solidFill>
                  <a:srgbClr val="000000"/>
                </a:solidFill>
                <a:latin typeface="Century Gothic" panose="020B0502020202020204" pitchFamily="34" charset="0"/>
              </a:rPr>
              <a:t>500cm</a:t>
            </a:r>
            <a:r>
              <a:rPr lang="ja-JP" altLang="en-US" sz="2800">
                <a:solidFill>
                  <a:srgbClr val="000000"/>
                </a:solidFill>
                <a:latin typeface="Century Gothic" panose="020B0502020202020204" pitchFamily="34" charset="0"/>
              </a:rPr>
              <a:t>に変えておきましょう。</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3"/>
          <p:cNvPicPr>
            <a:picLocks noChangeAspect="1" noChangeArrowheads="1"/>
          </p:cNvPicPr>
          <p:nvPr/>
        </p:nvPicPr>
        <p:blipFill>
          <a:blip r:embed="rId3">
            <a:extLst>
              <a:ext uri="{28A0092B-C50C-407E-A947-70E740481C1C}">
                <a14:useLocalDpi xmlns:a14="http://schemas.microsoft.com/office/drawing/2010/main" val="0"/>
              </a:ext>
            </a:extLst>
          </a:blip>
          <a:srcRect l="11238" t="12862" r="13245" b="8832"/>
          <a:stretch>
            <a:fillRect/>
          </a:stretch>
        </p:blipFill>
        <p:spPr bwMode="auto">
          <a:xfrm>
            <a:off x="5102225" y="2997200"/>
            <a:ext cx="4038600" cy="295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155" name="テキスト ボックス 20"/>
          <p:cNvSpPr txBox="1">
            <a:spLocks noChangeArrowheads="1"/>
          </p:cNvSpPr>
          <p:nvPr/>
        </p:nvSpPr>
        <p:spPr bwMode="auto">
          <a:xfrm>
            <a:off x="5137150" y="5907088"/>
            <a:ext cx="320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a:solidFill>
                  <a:srgbClr val="0000FF"/>
                </a:solidFill>
                <a:latin typeface="Century Gothic" panose="020B0502020202020204" pitchFamily="34" charset="0"/>
              </a:rPr>
              <a:t>track_xz.eps</a:t>
            </a:r>
          </a:p>
        </p:txBody>
      </p:sp>
      <p:sp>
        <p:nvSpPr>
          <p:cNvPr id="49156" name="Rectangle 2"/>
          <p:cNvSpPr>
            <a:spLocks noGrp="1" noChangeArrowheads="1"/>
          </p:cNvSpPr>
          <p:nvPr>
            <p:ph type="title" idx="4294967295"/>
          </p:nvPr>
        </p:nvSpPr>
        <p:spPr>
          <a:xfrm>
            <a:off x="228600" y="44450"/>
            <a:ext cx="8686800" cy="1143000"/>
          </a:xfrm>
        </p:spPr>
        <p:txBody>
          <a:bodyPr/>
          <a:lstStyle/>
          <a:p>
            <a:pPr eaLnBrk="1" hangingPunct="1"/>
            <a:r>
              <a:rPr lang="ja-JP" altLang="en-US" sz="4800">
                <a:latin typeface="Century Gothic" panose="020B0502020202020204" pitchFamily="34" charset="0"/>
              </a:rPr>
              <a:t>課題</a:t>
            </a:r>
            <a:r>
              <a:rPr lang="en-US" altLang="ja-JP" sz="4800">
                <a:latin typeface="Century Gothic" panose="020B0502020202020204" pitchFamily="34" charset="0"/>
              </a:rPr>
              <a:t>3</a:t>
            </a:r>
            <a:endParaRPr lang="ja-JP" altLang="en-US" sz="4800">
              <a:latin typeface="Century Gothic" panose="020B0502020202020204" pitchFamily="34" charset="0"/>
            </a:endParaRPr>
          </a:p>
        </p:txBody>
      </p:sp>
      <p:sp>
        <p:nvSpPr>
          <p:cNvPr id="49159"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Geometry</a:t>
            </a:r>
          </a:p>
        </p:txBody>
      </p:sp>
      <p:sp>
        <p:nvSpPr>
          <p:cNvPr id="49161" name="Text Box 1030"/>
          <p:cNvSpPr txBox="1">
            <a:spLocks noChangeArrowheads="1"/>
          </p:cNvSpPr>
          <p:nvPr/>
        </p:nvSpPr>
        <p:spPr bwMode="auto">
          <a:xfrm>
            <a:off x="241300" y="2359025"/>
            <a:ext cx="1400175"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49162" name="Text Box 1031"/>
          <p:cNvSpPr txBox="1">
            <a:spLocks noChangeArrowheads="1"/>
          </p:cNvSpPr>
          <p:nvPr/>
        </p:nvSpPr>
        <p:spPr bwMode="auto">
          <a:xfrm>
            <a:off x="139700" y="2946400"/>
            <a:ext cx="3598863" cy="2962275"/>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M a t e r i a l ]</a:t>
            </a:r>
          </a:p>
          <a:p>
            <a:pPr eaLnBrk="1" hangingPunct="1">
              <a:spcBef>
                <a:spcPct val="0"/>
              </a:spcBef>
              <a:buFontTx/>
              <a:buNone/>
            </a:pPr>
            <a:r>
              <a:rPr lang="pt-BR" altLang="ja-JP" sz="1400">
                <a:solidFill>
                  <a:srgbClr val="000000"/>
                </a:solidFill>
                <a:latin typeface="Tahoma" panose="020B0604030504040204" pitchFamily="34" charset="0"/>
              </a:rPr>
              <a:t>mat[1]    H 2  O 1</a:t>
            </a:r>
          </a:p>
          <a:p>
            <a:pPr eaLnBrk="1" hangingPunct="1">
              <a:spcBef>
                <a:spcPct val="0"/>
              </a:spcBef>
              <a:buFontTx/>
              <a:buNone/>
            </a:pP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S u r f a c e ]</a:t>
            </a:r>
          </a:p>
          <a:p>
            <a:pPr eaLnBrk="1" hangingPunct="1">
              <a:spcBef>
                <a:spcPct val="0"/>
              </a:spcBef>
              <a:buFontTx/>
              <a:buNone/>
            </a:pPr>
            <a:r>
              <a:rPr lang="pt-BR" altLang="ja-JP" sz="1400">
                <a:solidFill>
                  <a:srgbClr val="000000"/>
                </a:solidFill>
                <a:latin typeface="Tahoma" panose="020B0604030504040204" pitchFamily="34" charset="0"/>
              </a:rPr>
              <a:t>  10  so     500.</a:t>
            </a:r>
          </a:p>
          <a:p>
            <a:pPr eaLnBrk="1" hangingPunct="1">
              <a:spcBef>
                <a:spcPct val="0"/>
              </a:spcBef>
              <a:buFontTx/>
              <a:buNone/>
            </a:pPr>
            <a:r>
              <a:rPr lang="pt-BR" altLang="ja-JP" sz="1400">
                <a:solidFill>
                  <a:srgbClr val="000000"/>
                </a:solidFill>
                <a:latin typeface="Tahoma" panose="020B0604030504040204" pitchFamily="34" charset="0"/>
              </a:rPr>
              <a:t>  11  so       5.</a:t>
            </a:r>
          </a:p>
          <a:p>
            <a:pPr eaLnBrk="1" hangingPunct="1">
              <a:spcBef>
                <a:spcPct val="0"/>
              </a:spcBef>
              <a:buFontTx/>
              <a:buNone/>
            </a:pPr>
            <a:r>
              <a:rPr lang="pt-BR" altLang="ja-JP" sz="1400">
                <a:solidFill>
                  <a:srgbClr val="FF0000"/>
                </a:solidFill>
                <a:latin typeface="Tahoma" panose="020B0604030504040204" pitchFamily="34" charset="0"/>
              </a:rPr>
              <a:t>  12  sz      11.  5.</a:t>
            </a:r>
          </a:p>
          <a:p>
            <a:pPr eaLnBrk="1" hangingPunct="1">
              <a:spcBef>
                <a:spcPct val="0"/>
              </a:spcBef>
              <a:buFontTx/>
              <a:buNone/>
            </a:pPr>
            <a:endParaRPr lang="pt-BR" altLang="ja-JP" sz="1400">
              <a:solidFill>
                <a:srgbClr val="FF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C e l l ]</a:t>
            </a:r>
          </a:p>
          <a:p>
            <a:pPr eaLnBrk="1" hangingPunct="1">
              <a:spcBef>
                <a:spcPct val="0"/>
              </a:spcBef>
              <a:buFontTx/>
              <a:buNone/>
            </a:pPr>
            <a:r>
              <a:rPr lang="pt-BR" altLang="ja-JP" sz="1400">
                <a:solidFill>
                  <a:srgbClr val="000000"/>
                </a:solidFill>
                <a:latin typeface="Tahoma" panose="020B0604030504040204" pitchFamily="34" charset="0"/>
              </a:rPr>
              <a:t> 100     1 -1.0    -</a:t>
            </a:r>
            <a:r>
              <a:rPr lang="pt-BR" altLang="ja-JP" sz="1400">
                <a:latin typeface="Tahoma" panose="020B0604030504040204" pitchFamily="34" charset="0"/>
              </a:rPr>
              <a:t>10  #102 </a:t>
            </a:r>
            <a:r>
              <a:rPr lang="pt-BR" altLang="ja-JP" sz="1400">
                <a:solidFill>
                  <a:srgbClr val="FF0000"/>
                </a:solidFill>
                <a:latin typeface="Tahoma" panose="020B0604030504040204" pitchFamily="34" charset="0"/>
              </a:rPr>
              <a:t>#103</a:t>
            </a:r>
          </a:p>
          <a:p>
            <a:pPr eaLnBrk="1" hangingPunct="1">
              <a:spcBef>
                <a:spcPct val="0"/>
              </a:spcBef>
              <a:buFontTx/>
              <a:buNone/>
            </a:pPr>
            <a:r>
              <a:rPr lang="pt-BR" altLang="ja-JP" sz="1400">
                <a:solidFill>
                  <a:srgbClr val="000000"/>
                </a:solidFill>
                <a:latin typeface="Tahoma" panose="020B0604030504040204" pitchFamily="34" charset="0"/>
              </a:rPr>
              <a:t> 101    -1           10</a:t>
            </a:r>
          </a:p>
          <a:p>
            <a:pPr eaLnBrk="1" hangingPunct="1">
              <a:spcBef>
                <a:spcPct val="0"/>
              </a:spcBef>
              <a:buFontTx/>
              <a:buNone/>
            </a:pPr>
            <a:r>
              <a:rPr lang="en-US" altLang="ja-JP" sz="1400">
                <a:latin typeface="Tahoma" panose="020B0604030504040204" pitchFamily="34" charset="0"/>
              </a:rPr>
              <a:t> 102    </a:t>
            </a:r>
            <a:r>
              <a:rPr lang="ja-JP" altLang="en-US" sz="1400">
                <a:latin typeface="Tahoma" panose="020B0604030504040204" pitchFamily="34" charset="0"/>
              </a:rPr>
              <a:t> </a:t>
            </a:r>
            <a:r>
              <a:rPr lang="en-US" altLang="ja-JP" sz="1400">
                <a:latin typeface="Tahoma" panose="020B0604030504040204" pitchFamily="34" charset="0"/>
              </a:rPr>
              <a:t>1 -1.0    -11</a:t>
            </a:r>
          </a:p>
          <a:p>
            <a:pPr eaLnBrk="1" hangingPunct="1">
              <a:spcBef>
                <a:spcPct val="0"/>
              </a:spcBef>
              <a:buFontTx/>
              <a:buNone/>
            </a:pPr>
            <a:r>
              <a:rPr lang="pt-BR" altLang="ja-JP" sz="1400">
                <a:solidFill>
                  <a:srgbClr val="FF0000"/>
                </a:solidFill>
                <a:latin typeface="Tahoma" panose="020B0604030504040204" pitchFamily="34" charset="0"/>
              </a:rPr>
              <a:t> 103     1 -1.0    -12</a:t>
            </a:r>
          </a:p>
          <a:p>
            <a:pPr eaLnBrk="1" hangingPunct="1">
              <a:spcBef>
                <a:spcPct val="0"/>
              </a:spcBef>
              <a:buFontTx/>
              <a:buNone/>
            </a:pPr>
            <a:endParaRPr lang="pt-BR" altLang="ja-JP" sz="1400">
              <a:solidFill>
                <a:srgbClr val="FF0000"/>
              </a:solidFill>
              <a:latin typeface="Tahoma" panose="020B0604030504040204" pitchFamily="34" charset="0"/>
            </a:endParaRPr>
          </a:p>
        </p:txBody>
      </p:sp>
      <p:grpSp>
        <p:nvGrpSpPr>
          <p:cNvPr id="49163" name="グループ化 2"/>
          <p:cNvGrpSpPr>
            <a:grpSpLocks/>
          </p:cNvGrpSpPr>
          <p:nvPr/>
        </p:nvGrpSpPr>
        <p:grpSpPr bwMode="auto">
          <a:xfrm>
            <a:off x="257175" y="4119563"/>
            <a:ext cx="4879975" cy="1322387"/>
            <a:chOff x="1591502" y="2728609"/>
            <a:chExt cx="4879444" cy="1323439"/>
          </a:xfrm>
        </p:grpSpPr>
        <p:sp>
          <p:nvSpPr>
            <p:cNvPr id="49165" name="Line 12"/>
            <p:cNvSpPr>
              <a:spLocks noChangeShapeType="1"/>
            </p:cNvSpPr>
            <p:nvPr/>
          </p:nvSpPr>
          <p:spPr bwMode="auto">
            <a:xfrm>
              <a:off x="1591502" y="3111265"/>
              <a:ext cx="15113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49166" name="グループ化 1"/>
            <p:cNvGrpSpPr>
              <a:grpSpLocks/>
            </p:cNvGrpSpPr>
            <p:nvPr/>
          </p:nvGrpSpPr>
          <p:grpSpPr bwMode="auto">
            <a:xfrm>
              <a:off x="3108088" y="2728609"/>
              <a:ext cx="3362858" cy="1323439"/>
              <a:chOff x="3108088" y="2728609"/>
              <a:chExt cx="3362858" cy="1323439"/>
            </a:xfrm>
          </p:grpSpPr>
          <p:sp>
            <p:nvSpPr>
              <p:cNvPr id="49167" name="Line 24"/>
              <p:cNvSpPr>
                <a:spLocks noChangeShapeType="1"/>
              </p:cNvSpPr>
              <p:nvPr/>
            </p:nvSpPr>
            <p:spPr bwMode="auto">
              <a:xfrm flipV="1">
                <a:off x="3108088" y="2980209"/>
                <a:ext cx="1213768" cy="0"/>
              </a:xfrm>
              <a:prstGeom prst="line">
                <a:avLst/>
              </a:prstGeom>
              <a:noFill/>
              <a:ln w="254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49168" name="テキスト ボックス 20"/>
              <p:cNvSpPr txBox="1">
                <a:spLocks noChangeArrowheads="1"/>
              </p:cNvSpPr>
              <p:nvPr/>
            </p:nvSpPr>
            <p:spPr bwMode="auto">
              <a:xfrm>
                <a:off x="4177112" y="2728609"/>
                <a:ext cx="2293834" cy="13234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a:solidFill>
                      <a:srgbClr val="FF0000"/>
                    </a:solidFill>
                    <a:latin typeface="Century Gothic" panose="020B0502020202020204" pitchFamily="34" charset="0"/>
                  </a:rPr>
                  <a:t>sz   z   r </a:t>
                </a:r>
              </a:p>
              <a:p>
                <a:pPr eaLnBrk="1" hangingPunct="1">
                  <a:spcBef>
                    <a:spcPct val="0"/>
                  </a:spcBef>
                  <a:buFontTx/>
                  <a:buNone/>
                </a:pPr>
                <a:r>
                  <a:rPr lang="en-US" altLang="ja-JP" sz="2000">
                    <a:solidFill>
                      <a:srgbClr val="FF0000"/>
                    </a:solidFill>
                    <a:latin typeface="Century Gothic" panose="020B0502020202020204" pitchFamily="34" charset="0"/>
                  </a:rPr>
                  <a:t>XYZ</a:t>
                </a:r>
                <a:r>
                  <a:rPr lang="ja-JP" altLang="en-US" sz="2000">
                    <a:solidFill>
                      <a:srgbClr val="FF0000"/>
                    </a:solidFill>
                    <a:latin typeface="Century Gothic" panose="020B0502020202020204" pitchFamily="34" charset="0"/>
                  </a:rPr>
                  <a:t>座標系の座標　　　（0,  0,  </a:t>
                </a:r>
                <a:r>
                  <a:rPr lang="en-US" altLang="ja-JP" sz="2000">
                    <a:solidFill>
                      <a:srgbClr val="FF0000"/>
                    </a:solidFill>
                    <a:latin typeface="Century Gothic" panose="020B0502020202020204" pitchFamily="34" charset="0"/>
                  </a:rPr>
                  <a:t>z</a:t>
                </a:r>
                <a:r>
                  <a:rPr lang="ja-JP" altLang="en-US" sz="2000">
                    <a:solidFill>
                      <a:srgbClr val="FF0000"/>
                    </a:solidFill>
                    <a:latin typeface="Century Gothic" panose="020B0502020202020204" pitchFamily="34" charset="0"/>
                  </a:rPr>
                  <a:t>）を中心とした</a:t>
                </a:r>
                <a:r>
                  <a:rPr lang="ja-JP" altLang="en-US" sz="2000" u="sng">
                    <a:solidFill>
                      <a:srgbClr val="FF0000"/>
                    </a:solidFill>
                    <a:latin typeface="Century Gothic" panose="020B0502020202020204" pitchFamily="34" charset="0"/>
                  </a:rPr>
                  <a:t>半径</a:t>
                </a:r>
                <a:r>
                  <a:rPr lang="en-US" altLang="ja-JP" sz="2000" u="sng">
                    <a:solidFill>
                      <a:srgbClr val="FF0000"/>
                    </a:solidFill>
                    <a:latin typeface="Century Gothic" panose="020B0502020202020204" pitchFamily="34" charset="0"/>
                  </a:rPr>
                  <a:t>r</a:t>
                </a:r>
                <a:r>
                  <a:rPr lang="ja-JP" altLang="en-US" sz="2000">
                    <a:solidFill>
                      <a:srgbClr val="FF0000"/>
                    </a:solidFill>
                    <a:latin typeface="Century Gothic" panose="020B0502020202020204" pitchFamily="34" charset="0"/>
                  </a:rPr>
                  <a:t>の球</a:t>
                </a:r>
              </a:p>
            </p:txBody>
          </p:sp>
        </p:grpSp>
      </p:grpSp>
      <p:sp>
        <p:nvSpPr>
          <p:cNvPr id="49164" name="テキスト ボックス 20"/>
          <p:cNvSpPr txBox="1">
            <a:spLocks noChangeArrowheads="1"/>
          </p:cNvSpPr>
          <p:nvPr/>
        </p:nvSpPr>
        <p:spPr bwMode="auto">
          <a:xfrm>
            <a:off x="601663" y="1177925"/>
            <a:ext cx="7899400" cy="95408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800">
                <a:solidFill>
                  <a:srgbClr val="000000"/>
                </a:solidFill>
                <a:latin typeface="Century Gothic" panose="020B0502020202020204" pitchFamily="34" charset="0"/>
              </a:rPr>
              <a:t>左下のインプットにおいて、セル番号“103”の球が右下の図のどの位置に描かれるか考えてみましょう。</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5"/>
          <p:cNvPicPr>
            <a:picLocks noChangeAspect="1" noChangeArrowheads="1"/>
          </p:cNvPicPr>
          <p:nvPr/>
        </p:nvPicPr>
        <p:blipFill>
          <a:blip r:embed="rId3">
            <a:extLst>
              <a:ext uri="{28A0092B-C50C-407E-A947-70E740481C1C}">
                <a14:useLocalDpi xmlns:a14="http://schemas.microsoft.com/office/drawing/2010/main" val="0"/>
              </a:ext>
            </a:extLst>
          </a:blip>
          <a:srcRect l="10609" t="13696" r="13133" b="8282"/>
          <a:stretch>
            <a:fillRect/>
          </a:stretch>
        </p:blipFill>
        <p:spPr bwMode="auto">
          <a:xfrm>
            <a:off x="5062538" y="3016250"/>
            <a:ext cx="4081462" cy="2951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179" name="テキスト ボックス 20"/>
          <p:cNvSpPr txBox="1">
            <a:spLocks noChangeArrowheads="1"/>
          </p:cNvSpPr>
          <p:nvPr/>
        </p:nvSpPr>
        <p:spPr bwMode="auto">
          <a:xfrm>
            <a:off x="5100638" y="5908675"/>
            <a:ext cx="320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a:solidFill>
                  <a:srgbClr val="0000FF"/>
                </a:solidFill>
                <a:latin typeface="Century Gothic" panose="020B0502020202020204" pitchFamily="34" charset="0"/>
              </a:rPr>
              <a:t>track_xz.eps</a:t>
            </a:r>
          </a:p>
        </p:txBody>
      </p:sp>
      <p:sp>
        <p:nvSpPr>
          <p:cNvPr id="50180" name="Rectangle 2"/>
          <p:cNvSpPr>
            <a:spLocks noGrp="1" noChangeArrowheads="1"/>
          </p:cNvSpPr>
          <p:nvPr>
            <p:ph type="title" idx="4294967295"/>
          </p:nvPr>
        </p:nvSpPr>
        <p:spPr>
          <a:xfrm>
            <a:off x="228600" y="44450"/>
            <a:ext cx="8686800" cy="1143000"/>
          </a:xfrm>
        </p:spPr>
        <p:txBody>
          <a:bodyPr/>
          <a:lstStyle/>
          <a:p>
            <a:pPr eaLnBrk="1" hangingPunct="1"/>
            <a:r>
              <a:rPr lang="ja-JP" altLang="en-US" sz="4800">
                <a:latin typeface="Century Gothic" panose="020B0502020202020204" pitchFamily="34" charset="0"/>
              </a:rPr>
              <a:t>課題</a:t>
            </a:r>
            <a:r>
              <a:rPr lang="en-US" altLang="ja-JP" sz="4800">
                <a:latin typeface="Century Gothic" panose="020B0502020202020204" pitchFamily="34" charset="0"/>
              </a:rPr>
              <a:t>3</a:t>
            </a:r>
            <a:r>
              <a:rPr lang="ja-JP" altLang="en-US" sz="4800">
                <a:latin typeface="Century Gothic" panose="020B0502020202020204" pitchFamily="34" charset="0"/>
              </a:rPr>
              <a:t>の答え合わせ</a:t>
            </a:r>
          </a:p>
        </p:txBody>
      </p:sp>
      <p:sp>
        <p:nvSpPr>
          <p:cNvPr id="50183"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Geometry</a:t>
            </a:r>
          </a:p>
        </p:txBody>
      </p:sp>
      <p:sp>
        <p:nvSpPr>
          <p:cNvPr id="50185" name="Text Box 1030"/>
          <p:cNvSpPr txBox="1">
            <a:spLocks noChangeArrowheads="1"/>
          </p:cNvSpPr>
          <p:nvPr/>
        </p:nvSpPr>
        <p:spPr bwMode="auto">
          <a:xfrm>
            <a:off x="257175" y="2349500"/>
            <a:ext cx="1401763"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50186" name="Text Box 1031"/>
          <p:cNvSpPr txBox="1">
            <a:spLocks noChangeArrowheads="1"/>
          </p:cNvSpPr>
          <p:nvPr/>
        </p:nvSpPr>
        <p:spPr bwMode="auto">
          <a:xfrm>
            <a:off x="139700" y="2946400"/>
            <a:ext cx="3598863" cy="2962275"/>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M a t e r i a l ]</a:t>
            </a:r>
          </a:p>
          <a:p>
            <a:pPr eaLnBrk="1" hangingPunct="1">
              <a:spcBef>
                <a:spcPct val="0"/>
              </a:spcBef>
              <a:buFontTx/>
              <a:buNone/>
            </a:pPr>
            <a:r>
              <a:rPr lang="pt-BR" altLang="ja-JP" sz="1400">
                <a:solidFill>
                  <a:srgbClr val="000000"/>
                </a:solidFill>
                <a:latin typeface="Tahoma" panose="020B0604030504040204" pitchFamily="34" charset="0"/>
              </a:rPr>
              <a:t>mat[1]    H 2  O 1</a:t>
            </a:r>
          </a:p>
          <a:p>
            <a:pPr eaLnBrk="1" hangingPunct="1">
              <a:spcBef>
                <a:spcPct val="0"/>
              </a:spcBef>
              <a:buFontTx/>
              <a:buNone/>
            </a:pP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S u r f a c e ]</a:t>
            </a:r>
          </a:p>
          <a:p>
            <a:pPr eaLnBrk="1" hangingPunct="1">
              <a:spcBef>
                <a:spcPct val="0"/>
              </a:spcBef>
              <a:buFontTx/>
              <a:buNone/>
            </a:pPr>
            <a:r>
              <a:rPr lang="pt-BR" altLang="ja-JP" sz="1400">
                <a:solidFill>
                  <a:srgbClr val="000000"/>
                </a:solidFill>
                <a:latin typeface="Tahoma" panose="020B0604030504040204" pitchFamily="34" charset="0"/>
              </a:rPr>
              <a:t>  10  so     500.</a:t>
            </a:r>
          </a:p>
          <a:p>
            <a:pPr eaLnBrk="1" hangingPunct="1">
              <a:spcBef>
                <a:spcPct val="0"/>
              </a:spcBef>
              <a:buFontTx/>
              <a:buNone/>
            </a:pPr>
            <a:r>
              <a:rPr lang="pt-BR" altLang="ja-JP" sz="1400">
                <a:solidFill>
                  <a:srgbClr val="000000"/>
                </a:solidFill>
                <a:latin typeface="Tahoma" panose="020B0604030504040204" pitchFamily="34" charset="0"/>
              </a:rPr>
              <a:t>  11  so       5.</a:t>
            </a:r>
          </a:p>
          <a:p>
            <a:pPr eaLnBrk="1" hangingPunct="1">
              <a:spcBef>
                <a:spcPct val="0"/>
              </a:spcBef>
              <a:buFontTx/>
              <a:buNone/>
            </a:pPr>
            <a:r>
              <a:rPr lang="pt-BR" altLang="ja-JP" sz="1400">
                <a:solidFill>
                  <a:srgbClr val="FF0000"/>
                </a:solidFill>
                <a:latin typeface="Tahoma" panose="020B0604030504040204" pitchFamily="34" charset="0"/>
              </a:rPr>
              <a:t>  12  sz      11.  5.</a:t>
            </a:r>
          </a:p>
          <a:p>
            <a:pPr eaLnBrk="1" hangingPunct="1">
              <a:spcBef>
                <a:spcPct val="0"/>
              </a:spcBef>
              <a:buFontTx/>
              <a:buNone/>
            </a:pPr>
            <a:endParaRPr lang="pt-BR" altLang="ja-JP" sz="1400">
              <a:solidFill>
                <a:srgbClr val="FF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C e l l ]</a:t>
            </a:r>
          </a:p>
          <a:p>
            <a:pPr eaLnBrk="1" hangingPunct="1">
              <a:spcBef>
                <a:spcPct val="0"/>
              </a:spcBef>
              <a:buFontTx/>
              <a:buNone/>
            </a:pPr>
            <a:r>
              <a:rPr lang="pt-BR" altLang="ja-JP" sz="1400">
                <a:solidFill>
                  <a:srgbClr val="000000"/>
                </a:solidFill>
                <a:latin typeface="Tahoma" panose="020B0604030504040204" pitchFamily="34" charset="0"/>
              </a:rPr>
              <a:t> 100     1 -1.0    -10  #102 </a:t>
            </a:r>
            <a:r>
              <a:rPr lang="pt-BR" altLang="ja-JP" sz="1400">
                <a:solidFill>
                  <a:srgbClr val="FF0000"/>
                </a:solidFill>
                <a:latin typeface="Tahoma" panose="020B0604030504040204" pitchFamily="34" charset="0"/>
              </a:rPr>
              <a:t>#103</a:t>
            </a:r>
          </a:p>
          <a:p>
            <a:pPr eaLnBrk="1" hangingPunct="1">
              <a:spcBef>
                <a:spcPct val="0"/>
              </a:spcBef>
              <a:buFontTx/>
              <a:buNone/>
            </a:pPr>
            <a:r>
              <a:rPr lang="pt-BR" altLang="ja-JP" sz="1400">
                <a:solidFill>
                  <a:srgbClr val="000000"/>
                </a:solidFill>
                <a:latin typeface="Tahoma" panose="020B0604030504040204" pitchFamily="34" charset="0"/>
              </a:rPr>
              <a:t> 101    -1           10</a:t>
            </a:r>
          </a:p>
          <a:p>
            <a:pPr eaLnBrk="1" hangingPunct="1">
              <a:spcBef>
                <a:spcPct val="0"/>
              </a:spcBef>
              <a:buFontTx/>
              <a:buNone/>
            </a:pPr>
            <a:r>
              <a:rPr lang="en-US" altLang="ja-JP" sz="1400">
                <a:solidFill>
                  <a:srgbClr val="000000"/>
                </a:solidFill>
                <a:latin typeface="Tahoma" panose="020B0604030504040204" pitchFamily="34" charset="0"/>
              </a:rPr>
              <a:t> 102    </a:t>
            </a:r>
            <a:r>
              <a:rPr lang="ja-JP" altLang="en-US" sz="1400">
                <a:solidFill>
                  <a:srgbClr val="000000"/>
                </a:solidFill>
                <a:latin typeface="Tahoma" panose="020B0604030504040204" pitchFamily="34" charset="0"/>
              </a:rPr>
              <a:t> </a:t>
            </a:r>
            <a:r>
              <a:rPr lang="en-US" altLang="ja-JP" sz="1400">
                <a:solidFill>
                  <a:srgbClr val="000000"/>
                </a:solidFill>
                <a:latin typeface="Tahoma" panose="020B0604030504040204" pitchFamily="34" charset="0"/>
              </a:rPr>
              <a:t>1 -1.0    -11</a:t>
            </a:r>
          </a:p>
          <a:p>
            <a:pPr eaLnBrk="1" hangingPunct="1">
              <a:spcBef>
                <a:spcPct val="0"/>
              </a:spcBef>
              <a:buFontTx/>
              <a:buNone/>
            </a:pPr>
            <a:r>
              <a:rPr lang="pt-BR" altLang="ja-JP" sz="1400">
                <a:solidFill>
                  <a:srgbClr val="FF0000"/>
                </a:solidFill>
                <a:latin typeface="Tahoma" panose="020B0604030504040204" pitchFamily="34" charset="0"/>
              </a:rPr>
              <a:t> 103     1 -1.0    -12</a:t>
            </a:r>
          </a:p>
          <a:p>
            <a:pPr eaLnBrk="1" hangingPunct="1">
              <a:spcBef>
                <a:spcPct val="0"/>
              </a:spcBef>
              <a:buFontTx/>
              <a:buNone/>
            </a:pPr>
            <a:endParaRPr lang="pt-BR" altLang="ja-JP" sz="1400">
              <a:solidFill>
                <a:srgbClr val="FF0000"/>
              </a:solidFill>
              <a:latin typeface="Tahoma" panose="020B0604030504040204" pitchFamily="34" charset="0"/>
            </a:endParaRPr>
          </a:p>
        </p:txBody>
      </p:sp>
      <p:sp>
        <p:nvSpPr>
          <p:cNvPr id="50187" name="テキスト ボックス 20"/>
          <p:cNvSpPr txBox="1">
            <a:spLocks noChangeArrowheads="1"/>
          </p:cNvSpPr>
          <p:nvPr/>
        </p:nvSpPr>
        <p:spPr bwMode="auto">
          <a:xfrm>
            <a:off x="601663" y="1177925"/>
            <a:ext cx="7899400" cy="95408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800">
                <a:solidFill>
                  <a:srgbClr val="000000"/>
                </a:solidFill>
                <a:latin typeface="Century Gothic" panose="020B0502020202020204" pitchFamily="34" charset="0"/>
              </a:rPr>
              <a:t>左下のインプットにおいて、セル番号“103”の球が右下の図のどの位置に描かれるか考えてみましょう。</a:t>
            </a:r>
          </a:p>
        </p:txBody>
      </p:sp>
      <p:sp>
        <p:nvSpPr>
          <p:cNvPr id="50188" name="テキスト ボックス 20"/>
          <p:cNvSpPr txBox="1">
            <a:spLocks noChangeArrowheads="1"/>
          </p:cNvSpPr>
          <p:nvPr/>
        </p:nvSpPr>
        <p:spPr bwMode="auto">
          <a:xfrm>
            <a:off x="2887663" y="2979738"/>
            <a:ext cx="2224087" cy="1016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Century Gothic" panose="020B0502020202020204" pitchFamily="34" charset="0"/>
              </a:rPr>
              <a:t>座標（0,  0,  </a:t>
            </a:r>
            <a:r>
              <a:rPr lang="en-US" altLang="ja-JP" sz="2000">
                <a:solidFill>
                  <a:srgbClr val="FF0000"/>
                </a:solidFill>
                <a:latin typeface="Century Gothic" panose="020B0502020202020204" pitchFamily="34" charset="0"/>
              </a:rPr>
              <a:t>11</a:t>
            </a:r>
            <a:r>
              <a:rPr lang="ja-JP" altLang="en-US" sz="2000">
                <a:solidFill>
                  <a:srgbClr val="FF0000"/>
                </a:solidFill>
                <a:latin typeface="Century Gothic" panose="020B0502020202020204" pitchFamily="34" charset="0"/>
              </a:rPr>
              <a:t>）を中心とした</a:t>
            </a:r>
            <a:r>
              <a:rPr lang="ja-JP" altLang="en-US" sz="2000" u="sng">
                <a:solidFill>
                  <a:srgbClr val="FF0000"/>
                </a:solidFill>
                <a:latin typeface="Century Gothic" panose="020B0502020202020204" pitchFamily="34" charset="0"/>
              </a:rPr>
              <a:t>半径</a:t>
            </a:r>
            <a:r>
              <a:rPr lang="en-US" altLang="ja-JP" sz="2000" u="sng">
                <a:solidFill>
                  <a:srgbClr val="FF0000"/>
                </a:solidFill>
                <a:latin typeface="Century Gothic" panose="020B0502020202020204" pitchFamily="34" charset="0"/>
              </a:rPr>
              <a:t>5cm</a:t>
            </a:r>
            <a:r>
              <a:rPr lang="ja-JP" altLang="en-US" sz="2000">
                <a:solidFill>
                  <a:srgbClr val="FF0000"/>
                </a:solidFill>
                <a:latin typeface="Century Gothic" panose="020B0502020202020204" pitchFamily="34" charset="0"/>
              </a:rPr>
              <a:t>の球</a:t>
            </a:r>
          </a:p>
        </p:txBody>
      </p:sp>
      <p:sp>
        <p:nvSpPr>
          <p:cNvPr id="50189" name="Line 24"/>
          <p:cNvSpPr>
            <a:spLocks noChangeShapeType="1"/>
          </p:cNvSpPr>
          <p:nvPr/>
        </p:nvSpPr>
        <p:spPr bwMode="auto">
          <a:xfrm flipH="1" flipV="1">
            <a:off x="5100638" y="3429000"/>
            <a:ext cx="2024062" cy="728663"/>
          </a:xfrm>
          <a:prstGeom prst="line">
            <a:avLst/>
          </a:prstGeom>
          <a:noFill/>
          <a:ln w="254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14" name="テキスト ボックス 20"/>
          <p:cNvSpPr txBox="1">
            <a:spLocks noChangeArrowheads="1"/>
          </p:cNvSpPr>
          <p:nvPr/>
        </p:nvSpPr>
        <p:spPr bwMode="auto">
          <a:xfrm>
            <a:off x="284163" y="5051425"/>
            <a:ext cx="4864100" cy="1201738"/>
          </a:xfrm>
          <a:prstGeom prst="rect">
            <a:avLst/>
          </a:prstGeom>
          <a:solidFill>
            <a:schemeClr val="bg1"/>
          </a:solidFill>
          <a:ln w="19050">
            <a:solidFill>
              <a:srgbClr val="0070C0"/>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latin typeface="Century Gothic" panose="020B0502020202020204" pitchFamily="34" charset="0"/>
              </a:rPr>
              <a:t>省略表現　</a:t>
            </a:r>
            <a:r>
              <a:rPr lang="en-US" altLang="ja-JP" sz="2400">
                <a:latin typeface="Century Gothic" panose="020B0502020202020204" pitchFamily="34" charset="0"/>
              </a:rPr>
              <a:t>sx, sy, sz　</a:t>
            </a:r>
            <a:r>
              <a:rPr lang="ja-JP" altLang="en-US" sz="2400">
                <a:latin typeface="Century Gothic" panose="020B0502020202020204" pitchFamily="34" charset="0"/>
              </a:rPr>
              <a:t>があります。</a:t>
            </a:r>
          </a:p>
          <a:p>
            <a:pPr eaLnBrk="1" hangingPunct="1">
              <a:spcBef>
                <a:spcPct val="0"/>
              </a:spcBef>
              <a:buFontTx/>
              <a:buNone/>
            </a:pPr>
            <a:r>
              <a:rPr lang="ja-JP" altLang="en-US" sz="2400">
                <a:latin typeface="Century Gothic" panose="020B0502020202020204" pitchFamily="34" charset="0"/>
              </a:rPr>
              <a:t>汎用表現　</a:t>
            </a:r>
            <a:r>
              <a:rPr lang="en-US" altLang="ja-JP" sz="2400">
                <a:latin typeface="Century Gothic" panose="020B0502020202020204" pitchFamily="34" charset="0"/>
              </a:rPr>
              <a:t>s　</a:t>
            </a:r>
            <a:r>
              <a:rPr lang="ja-JP" altLang="en-US" sz="2400">
                <a:latin typeface="Century Gothic" panose="020B0502020202020204" pitchFamily="34" charset="0"/>
              </a:rPr>
              <a:t>を用いる場合は、</a:t>
            </a:r>
          </a:p>
          <a:p>
            <a:pPr eaLnBrk="1" hangingPunct="1">
              <a:spcBef>
                <a:spcPct val="0"/>
              </a:spcBef>
              <a:buFontTx/>
              <a:buNone/>
            </a:pPr>
            <a:r>
              <a:rPr lang="en-US" altLang="ja-JP" sz="2400">
                <a:latin typeface="Century Gothic" panose="020B0502020202020204" pitchFamily="34" charset="0"/>
              </a:rPr>
              <a:t>XYZ</a:t>
            </a:r>
            <a:r>
              <a:rPr lang="ja-JP" altLang="en-US" sz="2400">
                <a:latin typeface="Century Gothic" panose="020B0502020202020204" pitchFamily="34" charset="0"/>
              </a:rPr>
              <a:t>座標と半径の入力が必要です。</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8"/>
          <p:cNvPicPr>
            <a:picLocks noChangeAspect="1" noChangeArrowheads="1"/>
          </p:cNvPicPr>
          <p:nvPr/>
        </p:nvPicPr>
        <p:blipFill>
          <a:blip r:embed="rId3">
            <a:extLst>
              <a:ext uri="{28A0092B-C50C-407E-A947-70E740481C1C}">
                <a14:useLocalDpi xmlns:a14="http://schemas.microsoft.com/office/drawing/2010/main" val="0"/>
              </a:ext>
            </a:extLst>
          </a:blip>
          <a:srcRect l="11049" t="10522" r="13463" b="8904"/>
          <a:stretch>
            <a:fillRect/>
          </a:stretch>
        </p:blipFill>
        <p:spPr bwMode="auto">
          <a:xfrm>
            <a:off x="4992688" y="2222500"/>
            <a:ext cx="408940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03" name="Text Box 1031"/>
          <p:cNvSpPr txBox="1">
            <a:spLocks noChangeArrowheads="1"/>
          </p:cNvSpPr>
          <p:nvPr/>
        </p:nvSpPr>
        <p:spPr bwMode="auto">
          <a:xfrm>
            <a:off x="684213" y="2586038"/>
            <a:ext cx="3598862" cy="2499146"/>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solidFill>
                  <a:srgbClr val="000000"/>
                </a:solidFill>
                <a:latin typeface="Tahoma" panose="020B0604030504040204" pitchFamily="34" charset="0"/>
              </a:rPr>
              <a:t>[ S u r f a c e ]</a:t>
            </a:r>
          </a:p>
          <a:p>
            <a:pPr eaLnBrk="1" hangingPunct="1">
              <a:spcBef>
                <a:spcPct val="0"/>
              </a:spcBef>
              <a:buFontTx/>
              <a:buNone/>
            </a:pPr>
            <a:r>
              <a:rPr lang="pt-BR" altLang="ja-JP" sz="1400" dirty="0">
                <a:solidFill>
                  <a:srgbClr val="000000"/>
                </a:solidFill>
                <a:latin typeface="Tahoma" panose="020B0604030504040204" pitchFamily="34" charset="0"/>
              </a:rPr>
              <a:t>  10  so     500.</a:t>
            </a:r>
          </a:p>
          <a:p>
            <a:pPr eaLnBrk="1" hangingPunct="1">
              <a:spcBef>
                <a:spcPct val="0"/>
              </a:spcBef>
              <a:buFontTx/>
              <a:buNone/>
            </a:pPr>
            <a:r>
              <a:rPr lang="pt-BR" altLang="ja-JP" sz="1400" dirty="0">
                <a:latin typeface="Tahoma" panose="020B0604030504040204" pitchFamily="34" charset="0"/>
              </a:rPr>
              <a:t>  11  so       5.</a:t>
            </a:r>
          </a:p>
          <a:p>
            <a:pPr eaLnBrk="1" hangingPunct="1">
              <a:spcBef>
                <a:spcPct val="0"/>
              </a:spcBef>
              <a:buFontTx/>
              <a:buNone/>
            </a:pPr>
            <a:r>
              <a:rPr lang="pt-BR" altLang="ja-JP" sz="1400" dirty="0">
                <a:latin typeface="Tahoma" panose="020B0604030504040204" pitchFamily="34" charset="0"/>
              </a:rPr>
              <a:t>  12  sz      </a:t>
            </a:r>
            <a:r>
              <a:rPr lang="pt-BR" altLang="ja-JP" sz="1400" dirty="0">
                <a:solidFill>
                  <a:srgbClr val="FF0000"/>
                </a:solidFill>
                <a:latin typeface="Tahoma" panose="020B0604030504040204" pitchFamily="34" charset="0"/>
              </a:rPr>
              <a:t>8.</a:t>
            </a:r>
            <a:r>
              <a:rPr lang="pt-BR" altLang="ja-JP" sz="1400" dirty="0">
                <a:latin typeface="Tahoma" panose="020B0604030504040204" pitchFamily="34" charset="0"/>
              </a:rPr>
              <a:t>  5.</a:t>
            </a:r>
          </a:p>
          <a:p>
            <a:pPr eaLnBrk="1" hangingPunct="1">
              <a:spcBef>
                <a:spcPct val="0"/>
              </a:spcBef>
              <a:buFontTx/>
              <a:buNone/>
            </a:pPr>
            <a:endParaRPr lang="pt-BR" altLang="ja-JP" sz="1400" dirty="0">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 C e l l ]</a:t>
            </a:r>
          </a:p>
          <a:p>
            <a:pPr eaLnBrk="1" hangingPunct="1">
              <a:spcBef>
                <a:spcPct val="0"/>
              </a:spcBef>
              <a:buFontTx/>
              <a:buNone/>
            </a:pPr>
            <a:r>
              <a:rPr lang="pt-BR" altLang="ja-JP" sz="1400" dirty="0">
                <a:latin typeface="Tahoma" panose="020B0604030504040204" pitchFamily="34" charset="0"/>
              </a:rPr>
              <a:t> 100     1 -1.0    -10  #102 #103</a:t>
            </a:r>
          </a:p>
          <a:p>
            <a:pPr eaLnBrk="1" hangingPunct="1">
              <a:spcBef>
                <a:spcPct val="0"/>
              </a:spcBef>
              <a:buFontTx/>
              <a:buNone/>
            </a:pPr>
            <a:r>
              <a:rPr lang="pt-BR" altLang="ja-JP" sz="1400" dirty="0">
                <a:latin typeface="Tahoma" panose="020B0604030504040204" pitchFamily="34" charset="0"/>
              </a:rPr>
              <a:t> 101    -1           10</a:t>
            </a:r>
          </a:p>
          <a:p>
            <a:pPr eaLnBrk="1" hangingPunct="1">
              <a:spcBef>
                <a:spcPct val="0"/>
              </a:spcBef>
              <a:buFontTx/>
              <a:buNone/>
            </a:pPr>
            <a:r>
              <a:rPr lang="en-US" altLang="ja-JP" sz="1400" dirty="0">
                <a:latin typeface="Tahoma" panose="020B0604030504040204" pitchFamily="34" charset="0"/>
              </a:rPr>
              <a:t> 102    </a:t>
            </a:r>
            <a:r>
              <a:rPr lang="ja-JP" altLang="en-US" sz="1400" dirty="0">
                <a:latin typeface="Tahoma" panose="020B0604030504040204" pitchFamily="34" charset="0"/>
              </a:rPr>
              <a:t> </a:t>
            </a:r>
            <a:r>
              <a:rPr lang="en-US" altLang="ja-JP" sz="1400" dirty="0">
                <a:latin typeface="Tahoma" panose="020B0604030504040204" pitchFamily="34" charset="0"/>
              </a:rPr>
              <a:t>1 -1.0    -11</a:t>
            </a:r>
          </a:p>
          <a:p>
            <a:pPr eaLnBrk="1" hangingPunct="1">
              <a:spcBef>
                <a:spcPct val="0"/>
              </a:spcBef>
              <a:buFontTx/>
              <a:buNone/>
            </a:pPr>
            <a:r>
              <a:rPr lang="pt-BR" altLang="ja-JP" sz="1400" dirty="0">
                <a:latin typeface="Tahoma" panose="020B0604030504040204" pitchFamily="34" charset="0"/>
              </a:rPr>
              <a:t> 103     1 -1.0    -12</a:t>
            </a:r>
          </a:p>
          <a:p>
            <a:pPr eaLnBrk="1" hangingPunct="1">
              <a:spcBef>
                <a:spcPct val="0"/>
              </a:spcBef>
              <a:buFontTx/>
              <a:buNone/>
            </a:pPr>
            <a:endParaRPr lang="pt-BR" altLang="ja-JP" sz="1400" dirty="0">
              <a:solidFill>
                <a:srgbClr val="FF0000"/>
              </a:solidFill>
              <a:latin typeface="Tahoma" panose="020B0604030504040204" pitchFamily="34" charset="0"/>
            </a:endParaRPr>
          </a:p>
        </p:txBody>
      </p:sp>
      <p:sp>
        <p:nvSpPr>
          <p:cNvPr id="51204" name="Rectangle 2"/>
          <p:cNvSpPr>
            <a:spLocks noGrp="1" noChangeArrowheads="1"/>
          </p:cNvSpPr>
          <p:nvPr>
            <p:ph type="title" idx="4294967295"/>
          </p:nvPr>
        </p:nvSpPr>
        <p:spPr>
          <a:xfrm>
            <a:off x="228600" y="-171450"/>
            <a:ext cx="8686800" cy="1143000"/>
          </a:xfrm>
        </p:spPr>
        <p:txBody>
          <a:bodyPr/>
          <a:lstStyle/>
          <a:p>
            <a:pPr eaLnBrk="1" hangingPunct="1"/>
            <a:r>
              <a:rPr lang="ja-JP" altLang="en-US" sz="4800">
                <a:latin typeface="Century Gothic" panose="020B0502020202020204" pitchFamily="34" charset="0"/>
              </a:rPr>
              <a:t>課題</a:t>
            </a:r>
            <a:r>
              <a:rPr lang="en-US" altLang="ja-JP" sz="4800">
                <a:latin typeface="Century Gothic" panose="020B0502020202020204" pitchFamily="34" charset="0"/>
              </a:rPr>
              <a:t>4</a:t>
            </a:r>
            <a:endParaRPr lang="ja-JP" altLang="en-US" sz="4800">
              <a:latin typeface="Century Gothic" panose="020B0502020202020204" pitchFamily="34" charset="0"/>
            </a:endParaRPr>
          </a:p>
        </p:txBody>
      </p:sp>
      <p:sp>
        <p:nvSpPr>
          <p:cNvPr id="51207"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Geometry</a:t>
            </a:r>
          </a:p>
        </p:txBody>
      </p:sp>
      <p:sp>
        <p:nvSpPr>
          <p:cNvPr id="51209" name="Text Box 1030"/>
          <p:cNvSpPr txBox="1">
            <a:spLocks noChangeArrowheads="1"/>
          </p:cNvSpPr>
          <p:nvPr/>
        </p:nvSpPr>
        <p:spPr bwMode="auto">
          <a:xfrm>
            <a:off x="546100" y="2079625"/>
            <a:ext cx="1401763"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51210" name="テキスト ボックス 20"/>
          <p:cNvSpPr txBox="1">
            <a:spLocks noChangeArrowheads="1"/>
          </p:cNvSpPr>
          <p:nvPr/>
        </p:nvSpPr>
        <p:spPr bwMode="auto">
          <a:xfrm>
            <a:off x="5076825" y="5365750"/>
            <a:ext cx="3200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800">
                <a:solidFill>
                  <a:srgbClr val="0000FF"/>
                </a:solidFill>
                <a:latin typeface="Century Gothic" panose="020B0502020202020204" pitchFamily="34" charset="0"/>
              </a:rPr>
              <a:t>出て欲しい結果</a:t>
            </a:r>
          </a:p>
          <a:p>
            <a:pPr algn="ctr" eaLnBrk="1" hangingPunct="1">
              <a:spcBef>
                <a:spcPct val="0"/>
              </a:spcBef>
              <a:buFontTx/>
              <a:buNone/>
            </a:pPr>
            <a:r>
              <a:rPr lang="en-US" altLang="ja-JP" sz="2000">
                <a:solidFill>
                  <a:srgbClr val="0000FF"/>
                </a:solidFill>
                <a:latin typeface="Century Gothic" panose="020B0502020202020204" pitchFamily="34" charset="0"/>
              </a:rPr>
              <a:t>track_xz.eps</a:t>
            </a:r>
          </a:p>
        </p:txBody>
      </p:sp>
      <p:sp>
        <p:nvSpPr>
          <p:cNvPr id="51216" name="Line 17"/>
          <p:cNvSpPr>
            <a:spLocks noChangeShapeType="1"/>
          </p:cNvSpPr>
          <p:nvPr/>
        </p:nvSpPr>
        <p:spPr bwMode="auto">
          <a:xfrm>
            <a:off x="2458641" y="4740912"/>
            <a:ext cx="472282"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217" name="Line 18"/>
          <p:cNvSpPr>
            <a:spLocks noChangeShapeType="1"/>
          </p:cNvSpPr>
          <p:nvPr/>
        </p:nvSpPr>
        <p:spPr bwMode="auto">
          <a:xfrm>
            <a:off x="803275" y="4975226"/>
            <a:ext cx="2016125"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212" name="テキスト ボックス 20"/>
          <p:cNvSpPr txBox="1">
            <a:spLocks noChangeArrowheads="1"/>
          </p:cNvSpPr>
          <p:nvPr/>
        </p:nvSpPr>
        <p:spPr bwMode="auto">
          <a:xfrm>
            <a:off x="346075" y="5057353"/>
            <a:ext cx="49466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dirty="0">
                <a:solidFill>
                  <a:srgbClr val="000000"/>
                </a:solidFill>
                <a:latin typeface="Century Gothic" panose="020B0502020202020204" pitchFamily="34" charset="0"/>
              </a:rPr>
              <a:t>球が重なるので、</a:t>
            </a:r>
          </a:p>
          <a:p>
            <a:pPr eaLnBrk="1" hangingPunct="1">
              <a:spcBef>
                <a:spcPct val="0"/>
              </a:spcBef>
              <a:buFontTx/>
              <a:buNone/>
            </a:pPr>
            <a:r>
              <a:rPr lang="ja-JP" altLang="en-US" sz="2000" dirty="0">
                <a:solidFill>
                  <a:srgbClr val="000000"/>
                </a:solidFill>
                <a:latin typeface="Century Gothic" panose="020B0502020202020204" pitchFamily="34" charset="0"/>
              </a:rPr>
              <a:t>二重定義の体系エラー となる。</a:t>
            </a:r>
          </a:p>
          <a:p>
            <a:pPr eaLnBrk="1" hangingPunct="1">
              <a:spcBef>
                <a:spcPct val="0"/>
              </a:spcBef>
              <a:buFontTx/>
              <a:buNone/>
            </a:pPr>
            <a:r>
              <a:rPr lang="ja-JP" altLang="en-US" sz="2000" dirty="0">
                <a:solidFill>
                  <a:srgbClr val="000000"/>
                </a:solidFill>
                <a:latin typeface="Century Gothic" panose="020B0502020202020204" pitchFamily="34" charset="0"/>
              </a:rPr>
              <a:t> </a:t>
            </a:r>
            <a:r>
              <a:rPr lang="ja-JP" altLang="en-US" sz="2000" b="1" dirty="0">
                <a:solidFill>
                  <a:srgbClr val="FF0000"/>
                </a:solidFill>
                <a:latin typeface="Century Gothic" panose="020B0502020202020204" pitchFamily="34" charset="0"/>
              </a:rPr>
              <a:t>← </a:t>
            </a:r>
            <a:r>
              <a:rPr lang="ja-JP" altLang="en-US" sz="2000" dirty="0">
                <a:solidFill>
                  <a:srgbClr val="FF0000"/>
                </a:solidFill>
                <a:latin typeface="Century Gothic" panose="020B0502020202020204" pitchFamily="34" charset="0"/>
              </a:rPr>
              <a:t>重なりの部分を領域</a:t>
            </a:r>
            <a:r>
              <a:rPr lang="en-US" altLang="ja-JP" sz="2000" dirty="0">
                <a:solidFill>
                  <a:srgbClr val="FF0000"/>
                </a:solidFill>
                <a:latin typeface="Century Gothic" panose="020B0502020202020204" pitchFamily="34" charset="0"/>
              </a:rPr>
              <a:t>102,103</a:t>
            </a:r>
            <a:r>
              <a:rPr lang="ja-JP" altLang="en-US" sz="2000" dirty="0">
                <a:solidFill>
                  <a:srgbClr val="FF0000"/>
                </a:solidFill>
                <a:latin typeface="Century Gothic" panose="020B0502020202020204" pitchFamily="34" charset="0"/>
              </a:rPr>
              <a:t>から除いて</a:t>
            </a:r>
            <a:endParaRPr lang="en-US" altLang="ja-JP" sz="2000" dirty="0">
              <a:solidFill>
                <a:srgbClr val="FF0000"/>
              </a:solidFill>
              <a:latin typeface="Century Gothic" panose="020B0502020202020204" pitchFamily="34" charset="0"/>
            </a:endParaRPr>
          </a:p>
          <a:p>
            <a:pPr eaLnBrk="1" hangingPunct="1">
              <a:spcBef>
                <a:spcPct val="0"/>
              </a:spcBef>
              <a:buFontTx/>
              <a:buNone/>
            </a:pPr>
            <a:r>
              <a:rPr lang="ja-JP" altLang="en-US" sz="2000" dirty="0">
                <a:solidFill>
                  <a:srgbClr val="FF0000"/>
                </a:solidFill>
                <a:latin typeface="Century Gothic" panose="020B0502020202020204" pitchFamily="34" charset="0"/>
              </a:rPr>
              <a:t>　　新しい領域</a:t>
            </a:r>
            <a:r>
              <a:rPr lang="en-US" altLang="ja-JP" sz="2000" dirty="0">
                <a:solidFill>
                  <a:srgbClr val="FF0000"/>
                </a:solidFill>
                <a:latin typeface="Century Gothic" panose="020B0502020202020204" pitchFamily="34" charset="0"/>
              </a:rPr>
              <a:t>104</a:t>
            </a:r>
            <a:r>
              <a:rPr lang="ja-JP" altLang="en-US" sz="2000" dirty="0">
                <a:solidFill>
                  <a:srgbClr val="FF0000"/>
                </a:solidFill>
                <a:latin typeface="Century Gothic" panose="020B0502020202020204" pitchFamily="34" charset="0"/>
              </a:rPr>
              <a:t>を定義してみよう</a:t>
            </a:r>
            <a:endParaRPr lang="en-US" altLang="ja-JP" sz="2000" dirty="0">
              <a:solidFill>
                <a:srgbClr val="FF0000"/>
              </a:solidFill>
              <a:latin typeface="Century Gothic" panose="020B0502020202020204" pitchFamily="34" charset="0"/>
            </a:endParaRPr>
          </a:p>
        </p:txBody>
      </p:sp>
      <p:sp>
        <p:nvSpPr>
          <p:cNvPr id="51213" name="テキスト ボックス 14"/>
          <p:cNvSpPr txBox="1">
            <a:spLocks noChangeArrowheads="1"/>
          </p:cNvSpPr>
          <p:nvPr/>
        </p:nvSpPr>
        <p:spPr bwMode="auto">
          <a:xfrm>
            <a:off x="2197100" y="3213100"/>
            <a:ext cx="1766888" cy="36988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a:solidFill>
                  <a:srgbClr val="000000"/>
                </a:solidFill>
              </a:rPr>
              <a:t>球の中心を移動</a:t>
            </a:r>
          </a:p>
        </p:txBody>
      </p:sp>
      <p:sp>
        <p:nvSpPr>
          <p:cNvPr id="51214" name="テキスト ボックス 20"/>
          <p:cNvSpPr txBox="1">
            <a:spLocks noChangeArrowheads="1"/>
          </p:cNvSpPr>
          <p:nvPr/>
        </p:nvSpPr>
        <p:spPr bwMode="auto">
          <a:xfrm>
            <a:off x="346075" y="981075"/>
            <a:ext cx="8426450" cy="95408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800">
                <a:solidFill>
                  <a:srgbClr val="000000"/>
                </a:solidFill>
                <a:latin typeface="Century Gothic" panose="020B0502020202020204" pitchFamily="34" charset="0"/>
              </a:rPr>
              <a:t>右の球の中心を</a:t>
            </a:r>
            <a:r>
              <a:rPr lang="en-US" altLang="ja-JP" sz="2800">
                <a:solidFill>
                  <a:srgbClr val="000000"/>
                </a:solidFill>
                <a:latin typeface="Century Gothic" panose="020B0502020202020204" pitchFamily="34" charset="0"/>
              </a:rPr>
              <a:t>(0,0,8)</a:t>
            </a:r>
            <a:r>
              <a:rPr lang="ja-JP" altLang="en-US" sz="2800">
                <a:solidFill>
                  <a:srgbClr val="000000"/>
                </a:solidFill>
                <a:latin typeface="Century Gothic" panose="020B0502020202020204" pitchFamily="34" charset="0"/>
              </a:rPr>
              <a:t>として左の球と重なるようにした場合に、二重定義のエラーがでないようにしましょう。</a:t>
            </a:r>
          </a:p>
        </p:txBody>
      </p:sp>
      <p:sp>
        <p:nvSpPr>
          <p:cNvPr id="51215" name="Line 24"/>
          <p:cNvSpPr>
            <a:spLocks noChangeShapeType="1"/>
          </p:cNvSpPr>
          <p:nvPr/>
        </p:nvSpPr>
        <p:spPr bwMode="auto">
          <a:xfrm flipH="1">
            <a:off x="3778250" y="3787775"/>
            <a:ext cx="3025775" cy="1520825"/>
          </a:xfrm>
          <a:prstGeom prst="line">
            <a:avLst/>
          </a:prstGeom>
          <a:noFill/>
          <a:ln w="254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18" name="Line 17"/>
          <p:cNvSpPr>
            <a:spLocks noChangeShapeType="1"/>
          </p:cNvSpPr>
          <p:nvPr/>
        </p:nvSpPr>
        <p:spPr bwMode="auto">
          <a:xfrm>
            <a:off x="3419872" y="4077072"/>
            <a:ext cx="472282"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 name="Line 17"/>
          <p:cNvSpPr>
            <a:spLocks noChangeShapeType="1"/>
          </p:cNvSpPr>
          <p:nvPr/>
        </p:nvSpPr>
        <p:spPr bwMode="auto">
          <a:xfrm>
            <a:off x="2458641" y="4491960"/>
            <a:ext cx="472282"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8"/>
          <p:cNvPicPr>
            <a:picLocks noChangeAspect="1" noChangeArrowheads="1"/>
          </p:cNvPicPr>
          <p:nvPr/>
        </p:nvPicPr>
        <p:blipFill>
          <a:blip r:embed="rId3">
            <a:extLst>
              <a:ext uri="{28A0092B-C50C-407E-A947-70E740481C1C}">
                <a14:useLocalDpi xmlns:a14="http://schemas.microsoft.com/office/drawing/2010/main" val="0"/>
              </a:ext>
            </a:extLst>
          </a:blip>
          <a:srcRect l="11049" t="10522" r="13463" b="8904"/>
          <a:stretch>
            <a:fillRect/>
          </a:stretch>
        </p:blipFill>
        <p:spPr bwMode="auto">
          <a:xfrm>
            <a:off x="4992688" y="2222500"/>
            <a:ext cx="408940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227" name="Text Box 1031"/>
          <p:cNvSpPr txBox="1">
            <a:spLocks noChangeArrowheads="1"/>
          </p:cNvSpPr>
          <p:nvPr/>
        </p:nvSpPr>
        <p:spPr bwMode="auto">
          <a:xfrm>
            <a:off x="684213" y="2586038"/>
            <a:ext cx="3598862" cy="2498725"/>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S u r f a c e ]</a:t>
            </a:r>
          </a:p>
          <a:p>
            <a:pPr eaLnBrk="1" hangingPunct="1">
              <a:spcBef>
                <a:spcPct val="0"/>
              </a:spcBef>
              <a:buFontTx/>
              <a:buNone/>
            </a:pPr>
            <a:r>
              <a:rPr lang="pt-BR" altLang="ja-JP" sz="1400">
                <a:solidFill>
                  <a:srgbClr val="000000"/>
                </a:solidFill>
                <a:latin typeface="Tahoma" panose="020B0604030504040204" pitchFamily="34" charset="0"/>
              </a:rPr>
              <a:t>  10  so     500.</a:t>
            </a:r>
          </a:p>
          <a:p>
            <a:pPr eaLnBrk="1" hangingPunct="1">
              <a:spcBef>
                <a:spcPct val="0"/>
              </a:spcBef>
              <a:buFontTx/>
              <a:buNone/>
            </a:pPr>
            <a:r>
              <a:rPr lang="pt-BR" altLang="ja-JP" sz="1400">
                <a:solidFill>
                  <a:srgbClr val="000000"/>
                </a:solidFill>
                <a:latin typeface="Tahoma" panose="020B0604030504040204" pitchFamily="34" charset="0"/>
              </a:rPr>
              <a:t>  11  so       5.</a:t>
            </a:r>
          </a:p>
          <a:p>
            <a:pPr eaLnBrk="1" hangingPunct="1">
              <a:spcBef>
                <a:spcPct val="0"/>
              </a:spcBef>
              <a:buFontTx/>
              <a:buNone/>
            </a:pPr>
            <a:r>
              <a:rPr lang="pt-BR" altLang="ja-JP" sz="1400">
                <a:solidFill>
                  <a:srgbClr val="000000"/>
                </a:solidFill>
                <a:latin typeface="Tahoma" panose="020B0604030504040204" pitchFamily="34" charset="0"/>
              </a:rPr>
              <a:t>  12  </a:t>
            </a:r>
            <a:r>
              <a:rPr lang="pt-BR" altLang="ja-JP" sz="1400">
                <a:latin typeface="Tahoma" panose="020B0604030504040204" pitchFamily="34" charset="0"/>
              </a:rPr>
              <a:t>sz      8.  </a:t>
            </a:r>
            <a:r>
              <a:rPr lang="pt-BR" altLang="ja-JP" sz="1400">
                <a:solidFill>
                  <a:srgbClr val="000000"/>
                </a:solidFill>
                <a:latin typeface="Tahoma" panose="020B0604030504040204" pitchFamily="34" charset="0"/>
              </a:rPr>
              <a:t>5.</a:t>
            </a:r>
          </a:p>
          <a:p>
            <a:pPr eaLnBrk="1" hangingPunct="1">
              <a:spcBef>
                <a:spcPct val="0"/>
              </a:spcBef>
              <a:buFontTx/>
              <a:buNone/>
            </a:pP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C e l l ]</a:t>
            </a:r>
          </a:p>
          <a:p>
            <a:pPr eaLnBrk="1" hangingPunct="1">
              <a:spcBef>
                <a:spcPct val="0"/>
              </a:spcBef>
              <a:buFontTx/>
              <a:buNone/>
            </a:pPr>
            <a:r>
              <a:rPr lang="pt-BR" altLang="ja-JP" sz="1400">
                <a:solidFill>
                  <a:srgbClr val="000000"/>
                </a:solidFill>
                <a:latin typeface="Tahoma" panose="020B0604030504040204" pitchFamily="34" charset="0"/>
              </a:rPr>
              <a:t> 100     1 -1.0    -10  #102 #103</a:t>
            </a:r>
            <a:r>
              <a:rPr lang="ja-JP" altLang="en-US" sz="1400">
                <a:solidFill>
                  <a:srgbClr val="000000"/>
                </a:solidFill>
                <a:latin typeface="Tahoma" panose="020B0604030504040204" pitchFamily="34" charset="0"/>
              </a:rPr>
              <a:t> </a:t>
            </a:r>
            <a:r>
              <a:rPr lang="en-US" altLang="ja-JP" sz="1400">
                <a:solidFill>
                  <a:srgbClr val="FF0000"/>
                </a:solidFill>
                <a:latin typeface="Tahoma" panose="020B0604030504040204" pitchFamily="34" charset="0"/>
              </a:rPr>
              <a:t>#104</a:t>
            </a:r>
            <a:endParaRPr lang="pt-BR" altLang="ja-JP" sz="1400">
              <a:solidFill>
                <a:srgbClr val="FF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101    -1           10</a:t>
            </a:r>
          </a:p>
          <a:p>
            <a:pPr eaLnBrk="1" hangingPunct="1">
              <a:spcBef>
                <a:spcPct val="0"/>
              </a:spcBef>
              <a:buFontTx/>
              <a:buNone/>
            </a:pPr>
            <a:r>
              <a:rPr lang="en-US" altLang="ja-JP" sz="1400">
                <a:solidFill>
                  <a:srgbClr val="000000"/>
                </a:solidFill>
                <a:latin typeface="Tahoma" panose="020B0604030504040204" pitchFamily="34" charset="0"/>
              </a:rPr>
              <a:t> 102    </a:t>
            </a:r>
            <a:r>
              <a:rPr lang="ja-JP" altLang="en-US" sz="1400">
                <a:solidFill>
                  <a:srgbClr val="000000"/>
                </a:solidFill>
                <a:latin typeface="Tahoma" panose="020B0604030504040204" pitchFamily="34" charset="0"/>
              </a:rPr>
              <a:t> </a:t>
            </a:r>
            <a:r>
              <a:rPr lang="en-US" altLang="ja-JP" sz="1400">
                <a:solidFill>
                  <a:srgbClr val="000000"/>
                </a:solidFill>
                <a:latin typeface="Tahoma" panose="020B0604030504040204" pitchFamily="34" charset="0"/>
              </a:rPr>
              <a:t>1 -1.0    -11  </a:t>
            </a:r>
            <a:r>
              <a:rPr lang="en-US" altLang="ja-JP" sz="1400">
                <a:solidFill>
                  <a:srgbClr val="FF0000"/>
                </a:solidFill>
                <a:latin typeface="Tahoma" panose="020B0604030504040204" pitchFamily="34" charset="0"/>
              </a:rPr>
              <a:t>12</a:t>
            </a:r>
          </a:p>
          <a:p>
            <a:pPr eaLnBrk="1" hangingPunct="1">
              <a:spcBef>
                <a:spcPct val="0"/>
              </a:spcBef>
              <a:buFontTx/>
              <a:buNone/>
            </a:pPr>
            <a:r>
              <a:rPr lang="pt-BR" altLang="ja-JP" sz="1400">
                <a:solidFill>
                  <a:srgbClr val="000000"/>
                </a:solidFill>
                <a:latin typeface="Tahoma" panose="020B0604030504040204" pitchFamily="34" charset="0"/>
              </a:rPr>
              <a:t> 103     1 -1.0    -12  </a:t>
            </a:r>
            <a:r>
              <a:rPr lang="pt-BR" altLang="ja-JP" sz="1400">
                <a:solidFill>
                  <a:srgbClr val="FF0000"/>
                </a:solidFill>
                <a:latin typeface="Tahoma" panose="020B0604030504040204" pitchFamily="34" charset="0"/>
              </a:rPr>
              <a:t>11</a:t>
            </a:r>
          </a:p>
          <a:p>
            <a:pPr eaLnBrk="1" hangingPunct="1">
              <a:spcBef>
                <a:spcPct val="0"/>
              </a:spcBef>
              <a:buFontTx/>
              <a:buNone/>
            </a:pPr>
            <a:r>
              <a:rPr lang="pt-BR" altLang="ja-JP" sz="1400">
                <a:solidFill>
                  <a:srgbClr val="000000"/>
                </a:solidFill>
                <a:latin typeface="Tahoma" panose="020B0604030504040204" pitchFamily="34" charset="0"/>
              </a:rPr>
              <a:t> </a:t>
            </a:r>
            <a:r>
              <a:rPr lang="pt-BR" altLang="ja-JP" sz="1400">
                <a:solidFill>
                  <a:srgbClr val="FF0000"/>
                </a:solidFill>
                <a:latin typeface="Tahoma" panose="020B0604030504040204" pitchFamily="34" charset="0"/>
              </a:rPr>
              <a:t>104     1 -1.0    -11 -12</a:t>
            </a:r>
          </a:p>
        </p:txBody>
      </p:sp>
      <p:sp>
        <p:nvSpPr>
          <p:cNvPr id="52228" name="Rectangle 2"/>
          <p:cNvSpPr>
            <a:spLocks noGrp="1" noChangeArrowheads="1"/>
          </p:cNvSpPr>
          <p:nvPr>
            <p:ph type="title" idx="4294967295"/>
          </p:nvPr>
        </p:nvSpPr>
        <p:spPr>
          <a:xfrm>
            <a:off x="228600" y="-171450"/>
            <a:ext cx="8686800" cy="1143000"/>
          </a:xfrm>
        </p:spPr>
        <p:txBody>
          <a:bodyPr/>
          <a:lstStyle/>
          <a:p>
            <a:pPr eaLnBrk="1" hangingPunct="1"/>
            <a:r>
              <a:rPr lang="ja-JP" altLang="en-US" sz="4800">
                <a:latin typeface="Century Gothic" panose="020B0502020202020204" pitchFamily="34" charset="0"/>
              </a:rPr>
              <a:t>課題</a:t>
            </a:r>
            <a:r>
              <a:rPr lang="en-US" altLang="ja-JP" sz="4800">
                <a:latin typeface="Century Gothic" panose="020B0502020202020204" pitchFamily="34" charset="0"/>
              </a:rPr>
              <a:t>4</a:t>
            </a:r>
            <a:r>
              <a:rPr lang="ja-JP" altLang="en-US" sz="4800">
                <a:latin typeface="Century Gothic" panose="020B0502020202020204" pitchFamily="34" charset="0"/>
              </a:rPr>
              <a:t>の答え合わせ</a:t>
            </a:r>
          </a:p>
        </p:txBody>
      </p:sp>
      <p:sp>
        <p:nvSpPr>
          <p:cNvPr id="52231"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Geometry</a:t>
            </a:r>
          </a:p>
        </p:txBody>
      </p:sp>
      <p:sp>
        <p:nvSpPr>
          <p:cNvPr id="52233" name="Text Box 1030"/>
          <p:cNvSpPr txBox="1">
            <a:spLocks noChangeArrowheads="1"/>
          </p:cNvSpPr>
          <p:nvPr/>
        </p:nvSpPr>
        <p:spPr bwMode="auto">
          <a:xfrm>
            <a:off x="546100" y="2079625"/>
            <a:ext cx="1401763"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52234" name="テキスト ボックス 20"/>
          <p:cNvSpPr txBox="1">
            <a:spLocks noChangeArrowheads="1"/>
          </p:cNvSpPr>
          <p:nvPr/>
        </p:nvSpPr>
        <p:spPr bwMode="auto">
          <a:xfrm>
            <a:off x="5076825" y="5365750"/>
            <a:ext cx="320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a:solidFill>
                  <a:srgbClr val="0000FF"/>
                </a:solidFill>
                <a:latin typeface="Century Gothic" panose="020B0502020202020204" pitchFamily="34" charset="0"/>
              </a:rPr>
              <a:t>track_xz.eps</a:t>
            </a:r>
          </a:p>
        </p:txBody>
      </p:sp>
      <p:sp>
        <p:nvSpPr>
          <p:cNvPr id="52235" name="テキスト ボックス 20"/>
          <p:cNvSpPr txBox="1">
            <a:spLocks noChangeArrowheads="1"/>
          </p:cNvSpPr>
          <p:nvPr/>
        </p:nvSpPr>
        <p:spPr bwMode="auto">
          <a:xfrm>
            <a:off x="346075" y="981075"/>
            <a:ext cx="8426450" cy="95408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800">
                <a:solidFill>
                  <a:srgbClr val="000000"/>
                </a:solidFill>
                <a:latin typeface="Century Gothic" panose="020B0502020202020204" pitchFamily="34" charset="0"/>
              </a:rPr>
              <a:t>右の球の中心を</a:t>
            </a:r>
            <a:r>
              <a:rPr lang="en-US" altLang="ja-JP" sz="2800">
                <a:solidFill>
                  <a:srgbClr val="000000"/>
                </a:solidFill>
                <a:latin typeface="Century Gothic" panose="020B0502020202020204" pitchFamily="34" charset="0"/>
              </a:rPr>
              <a:t>(0,0,8)</a:t>
            </a:r>
            <a:r>
              <a:rPr lang="ja-JP" altLang="en-US" sz="2800">
                <a:solidFill>
                  <a:srgbClr val="000000"/>
                </a:solidFill>
                <a:latin typeface="Century Gothic" panose="020B0502020202020204" pitchFamily="34" charset="0"/>
              </a:rPr>
              <a:t>として左の球と重なるようにした場合に、二重定義のエラーがでないようにしましょう。</a:t>
            </a:r>
          </a:p>
        </p:txBody>
      </p:sp>
      <p:sp>
        <p:nvSpPr>
          <p:cNvPr id="52236" name="テキスト ボックス 20"/>
          <p:cNvSpPr txBox="1">
            <a:spLocks noChangeArrowheads="1"/>
          </p:cNvSpPr>
          <p:nvPr/>
        </p:nvSpPr>
        <p:spPr bwMode="auto">
          <a:xfrm>
            <a:off x="1554163" y="5137150"/>
            <a:ext cx="1858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solidFill>
                  <a:srgbClr val="FF0000"/>
                </a:solidFill>
                <a:latin typeface="Century Gothic" panose="020B0502020202020204" pitchFamily="34" charset="0"/>
              </a:rPr>
              <a:t>解答の一例</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031"/>
          <p:cNvSpPr txBox="1">
            <a:spLocks noChangeArrowheads="1"/>
          </p:cNvSpPr>
          <p:nvPr/>
        </p:nvSpPr>
        <p:spPr bwMode="auto">
          <a:xfrm>
            <a:off x="1752600" y="2405063"/>
            <a:ext cx="3598863" cy="161925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latin typeface="Tahoma" panose="020B0604030504040204" pitchFamily="34" charset="0"/>
              </a:rPr>
              <a:t>[ C e l l ]</a:t>
            </a:r>
          </a:p>
          <a:p>
            <a:pPr eaLnBrk="1" hangingPunct="1">
              <a:spcBef>
                <a:spcPct val="0"/>
              </a:spcBef>
              <a:buFontTx/>
              <a:buNone/>
            </a:pPr>
            <a:r>
              <a:rPr lang="pt-BR" altLang="ja-JP" sz="1400">
                <a:latin typeface="Tahoma" panose="020B0604030504040204" pitchFamily="34" charset="0"/>
              </a:rPr>
              <a:t> 100     1 -1.0    -10  </a:t>
            </a:r>
            <a:r>
              <a:rPr lang="pt-BR" altLang="ja-JP" sz="1400">
                <a:solidFill>
                  <a:srgbClr val="FF0000"/>
                </a:solidFill>
                <a:latin typeface="Tahoma" panose="020B0604030504040204" pitchFamily="34" charset="0"/>
              </a:rPr>
              <a:t>#102 #103</a:t>
            </a:r>
            <a:r>
              <a:rPr lang="ja-JP" altLang="en-US" sz="1400">
                <a:solidFill>
                  <a:srgbClr val="FF0000"/>
                </a:solidFill>
                <a:latin typeface="Tahoma" panose="020B0604030504040204" pitchFamily="34" charset="0"/>
              </a:rPr>
              <a:t> </a:t>
            </a:r>
            <a:r>
              <a:rPr lang="en-US" altLang="ja-JP" sz="1400">
                <a:solidFill>
                  <a:srgbClr val="FF0000"/>
                </a:solidFill>
                <a:latin typeface="Tahoma" panose="020B0604030504040204" pitchFamily="34" charset="0"/>
              </a:rPr>
              <a:t>#104</a:t>
            </a:r>
            <a:endParaRPr lang="pt-BR" altLang="ja-JP" sz="1400">
              <a:solidFill>
                <a:srgbClr val="FF0000"/>
              </a:solidFill>
              <a:latin typeface="Tahoma" panose="020B0604030504040204" pitchFamily="34" charset="0"/>
            </a:endParaRPr>
          </a:p>
          <a:p>
            <a:pPr eaLnBrk="1" hangingPunct="1">
              <a:spcBef>
                <a:spcPct val="0"/>
              </a:spcBef>
              <a:buFontTx/>
              <a:buNone/>
            </a:pPr>
            <a:r>
              <a:rPr lang="pt-BR" altLang="ja-JP" sz="1400">
                <a:latin typeface="Tahoma" panose="020B0604030504040204" pitchFamily="34" charset="0"/>
              </a:rPr>
              <a:t> 101    -1           10</a:t>
            </a:r>
          </a:p>
          <a:p>
            <a:pPr eaLnBrk="1" hangingPunct="1">
              <a:spcBef>
                <a:spcPct val="0"/>
              </a:spcBef>
              <a:buFontTx/>
              <a:buNone/>
            </a:pPr>
            <a:r>
              <a:rPr lang="en-US" altLang="ja-JP" sz="1400">
                <a:latin typeface="Tahoma" panose="020B0604030504040204" pitchFamily="34" charset="0"/>
              </a:rPr>
              <a:t> 102    </a:t>
            </a:r>
            <a:r>
              <a:rPr lang="ja-JP" altLang="en-US" sz="1400">
                <a:latin typeface="Tahoma" panose="020B0604030504040204" pitchFamily="34" charset="0"/>
              </a:rPr>
              <a:t> </a:t>
            </a:r>
            <a:r>
              <a:rPr lang="en-US" altLang="ja-JP" sz="1400">
                <a:latin typeface="Tahoma" panose="020B0604030504040204" pitchFamily="34" charset="0"/>
              </a:rPr>
              <a:t>1 -1.0    -11  12</a:t>
            </a:r>
          </a:p>
          <a:p>
            <a:pPr eaLnBrk="1" hangingPunct="1">
              <a:spcBef>
                <a:spcPct val="0"/>
              </a:spcBef>
              <a:buFontTx/>
              <a:buNone/>
            </a:pPr>
            <a:r>
              <a:rPr lang="pt-BR" altLang="ja-JP" sz="1400">
                <a:latin typeface="Tahoma" panose="020B0604030504040204" pitchFamily="34" charset="0"/>
              </a:rPr>
              <a:t> 103     1 -1.0    -12  11</a:t>
            </a:r>
          </a:p>
          <a:p>
            <a:pPr eaLnBrk="1" hangingPunct="1">
              <a:spcBef>
                <a:spcPct val="0"/>
              </a:spcBef>
              <a:buFontTx/>
              <a:buNone/>
            </a:pPr>
            <a:r>
              <a:rPr lang="pt-BR" altLang="ja-JP" sz="1400">
                <a:latin typeface="Tahoma" panose="020B0604030504040204" pitchFamily="34" charset="0"/>
              </a:rPr>
              <a:t> 104     1 -1.0    -11 -12</a:t>
            </a:r>
          </a:p>
        </p:txBody>
      </p:sp>
      <p:sp>
        <p:nvSpPr>
          <p:cNvPr id="53251" name="Rectangle 2"/>
          <p:cNvSpPr>
            <a:spLocks noGrp="1" noChangeArrowheads="1"/>
          </p:cNvSpPr>
          <p:nvPr>
            <p:ph type="title" idx="4294967295"/>
          </p:nvPr>
        </p:nvSpPr>
        <p:spPr>
          <a:xfrm>
            <a:off x="0" y="330200"/>
            <a:ext cx="7215188" cy="720725"/>
          </a:xfrm>
        </p:spPr>
        <p:txBody>
          <a:bodyPr/>
          <a:lstStyle/>
          <a:p>
            <a:pPr eaLnBrk="1" hangingPunct="1"/>
            <a:r>
              <a:rPr lang="ja-JP" altLang="en-US">
                <a:latin typeface="Century Gothic" panose="020B0502020202020204" pitchFamily="34" charset="0"/>
              </a:rPr>
              <a:t>和集合：</a:t>
            </a:r>
            <a:r>
              <a:rPr lang="en-US" altLang="ja-JP">
                <a:latin typeface="Century Gothic" panose="020B0502020202020204" pitchFamily="34" charset="0"/>
              </a:rPr>
              <a:t>A</a:t>
            </a:r>
            <a:r>
              <a:rPr lang="ja-JP" altLang="en-US">
                <a:latin typeface="Century Gothic" panose="020B0502020202020204" pitchFamily="34" charset="0"/>
              </a:rPr>
              <a:t>または</a:t>
            </a:r>
            <a:r>
              <a:rPr lang="en-US" altLang="ja-JP">
                <a:latin typeface="Century Gothic" panose="020B0502020202020204" pitchFamily="34" charset="0"/>
              </a:rPr>
              <a:t>B (A or B)</a:t>
            </a:r>
          </a:p>
        </p:txBody>
      </p:sp>
      <p:sp>
        <p:nvSpPr>
          <p:cNvPr id="53254"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Geometry</a:t>
            </a:r>
          </a:p>
        </p:txBody>
      </p:sp>
      <p:sp>
        <p:nvSpPr>
          <p:cNvPr id="53256" name="Text Box 1030"/>
          <p:cNvSpPr txBox="1">
            <a:spLocks noChangeArrowheads="1"/>
          </p:cNvSpPr>
          <p:nvPr/>
        </p:nvSpPr>
        <p:spPr bwMode="auto">
          <a:xfrm>
            <a:off x="179388" y="2405063"/>
            <a:ext cx="1401762"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53257" name="Text Box 1031"/>
          <p:cNvSpPr txBox="1">
            <a:spLocks noChangeArrowheads="1"/>
          </p:cNvSpPr>
          <p:nvPr/>
        </p:nvSpPr>
        <p:spPr bwMode="auto">
          <a:xfrm>
            <a:off x="1752600" y="4132263"/>
            <a:ext cx="3598863" cy="161925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latin typeface="Tahoma" panose="020B0604030504040204" pitchFamily="34" charset="0"/>
              </a:rPr>
              <a:t>[ C e l l ]</a:t>
            </a:r>
          </a:p>
          <a:p>
            <a:pPr eaLnBrk="1" hangingPunct="1">
              <a:spcBef>
                <a:spcPct val="0"/>
              </a:spcBef>
              <a:buFontTx/>
              <a:buNone/>
            </a:pPr>
            <a:r>
              <a:rPr lang="pt-BR" altLang="ja-JP" sz="1400">
                <a:latin typeface="Tahoma" panose="020B0604030504040204" pitchFamily="34" charset="0"/>
              </a:rPr>
              <a:t> 100     1 -1.0    -10  </a:t>
            </a:r>
            <a:r>
              <a:rPr lang="pt-BR" altLang="ja-JP" sz="1400">
                <a:solidFill>
                  <a:srgbClr val="FF0000"/>
                </a:solidFill>
                <a:latin typeface="Tahoma" panose="020B0604030504040204" pitchFamily="34" charset="0"/>
              </a:rPr>
              <a:t>#(-11 : -12)</a:t>
            </a:r>
          </a:p>
          <a:p>
            <a:pPr eaLnBrk="1" hangingPunct="1">
              <a:spcBef>
                <a:spcPct val="0"/>
              </a:spcBef>
              <a:buFontTx/>
              <a:buNone/>
            </a:pPr>
            <a:r>
              <a:rPr lang="pt-BR" altLang="ja-JP" sz="1400">
                <a:latin typeface="Tahoma" panose="020B0604030504040204" pitchFamily="34" charset="0"/>
              </a:rPr>
              <a:t> 101    -1           10</a:t>
            </a:r>
          </a:p>
          <a:p>
            <a:pPr eaLnBrk="1" hangingPunct="1">
              <a:spcBef>
                <a:spcPct val="0"/>
              </a:spcBef>
              <a:buFontTx/>
              <a:buNone/>
            </a:pPr>
            <a:r>
              <a:rPr lang="en-US" altLang="ja-JP" sz="1400">
                <a:latin typeface="Tahoma" panose="020B0604030504040204" pitchFamily="34" charset="0"/>
              </a:rPr>
              <a:t> 102    </a:t>
            </a:r>
            <a:r>
              <a:rPr lang="ja-JP" altLang="en-US" sz="1400">
                <a:latin typeface="Tahoma" panose="020B0604030504040204" pitchFamily="34" charset="0"/>
              </a:rPr>
              <a:t> </a:t>
            </a:r>
            <a:r>
              <a:rPr lang="en-US" altLang="ja-JP" sz="1400">
                <a:latin typeface="Tahoma" panose="020B0604030504040204" pitchFamily="34" charset="0"/>
              </a:rPr>
              <a:t>1 -1.0    -11  12</a:t>
            </a:r>
          </a:p>
          <a:p>
            <a:pPr eaLnBrk="1" hangingPunct="1">
              <a:spcBef>
                <a:spcPct val="0"/>
              </a:spcBef>
              <a:buFontTx/>
              <a:buNone/>
            </a:pPr>
            <a:r>
              <a:rPr lang="pt-BR" altLang="ja-JP" sz="1400">
                <a:latin typeface="Tahoma" panose="020B0604030504040204" pitchFamily="34" charset="0"/>
              </a:rPr>
              <a:t> 103     1 -1.0    -12  11</a:t>
            </a:r>
          </a:p>
          <a:p>
            <a:pPr eaLnBrk="1" hangingPunct="1">
              <a:spcBef>
                <a:spcPct val="0"/>
              </a:spcBef>
              <a:buFontTx/>
              <a:buNone/>
            </a:pPr>
            <a:r>
              <a:rPr lang="pt-BR" altLang="ja-JP" sz="1400">
                <a:latin typeface="Tahoma" panose="020B0604030504040204" pitchFamily="34" charset="0"/>
              </a:rPr>
              <a:t> 104     1 -1.0    -11 -12</a:t>
            </a:r>
          </a:p>
        </p:txBody>
      </p:sp>
      <p:grpSp>
        <p:nvGrpSpPr>
          <p:cNvPr id="53258" name="グループ化 1"/>
          <p:cNvGrpSpPr>
            <a:grpSpLocks/>
          </p:cNvGrpSpPr>
          <p:nvPr/>
        </p:nvGrpSpPr>
        <p:grpSpPr bwMode="auto">
          <a:xfrm>
            <a:off x="4533900" y="4292600"/>
            <a:ext cx="4572000" cy="822325"/>
            <a:chOff x="4343400" y="3644900"/>
            <a:chExt cx="4572000" cy="822325"/>
          </a:xfrm>
        </p:grpSpPr>
        <p:sp>
          <p:nvSpPr>
            <p:cNvPr id="53267" name="テキスト ボックス 20"/>
            <p:cNvSpPr txBox="1">
              <a:spLocks noChangeArrowheads="1"/>
            </p:cNvSpPr>
            <p:nvPr/>
          </p:nvSpPr>
          <p:spPr bwMode="auto">
            <a:xfrm>
              <a:off x="5715000" y="3644900"/>
              <a:ext cx="3200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solidFill>
                    <a:srgbClr val="FF0000"/>
                  </a:solidFill>
                  <a:latin typeface="Century Gothic" panose="020B0502020202020204" pitchFamily="34" charset="0"/>
                </a:rPr>
                <a:t>和（</a:t>
              </a:r>
              <a:r>
                <a:rPr lang="en-US" altLang="ja-JP" sz="2400">
                  <a:solidFill>
                    <a:srgbClr val="FF0000"/>
                  </a:solidFill>
                  <a:latin typeface="Century Gothic" panose="020B0502020202020204" pitchFamily="34" charset="0"/>
                </a:rPr>
                <a:t>OR）</a:t>
              </a:r>
              <a:r>
                <a:rPr lang="ja-JP" altLang="en-US" sz="2400">
                  <a:solidFill>
                    <a:srgbClr val="FF0000"/>
                  </a:solidFill>
                  <a:latin typeface="Century Gothic" panose="020B0502020202020204" pitchFamily="34" charset="0"/>
                </a:rPr>
                <a:t>は、</a:t>
              </a:r>
            </a:p>
            <a:p>
              <a:pPr eaLnBrk="1" hangingPunct="1">
                <a:spcBef>
                  <a:spcPct val="0"/>
                </a:spcBef>
                <a:buFontTx/>
                <a:buNone/>
              </a:pPr>
              <a:r>
                <a:rPr lang="ja-JP" altLang="en-US" sz="2400">
                  <a:solidFill>
                    <a:srgbClr val="FF0000"/>
                  </a:solidFill>
                  <a:latin typeface="Century Gothic" panose="020B0502020202020204" pitchFamily="34" charset="0"/>
                </a:rPr>
                <a:t>　　“:”で表現する。</a:t>
              </a:r>
            </a:p>
          </p:txBody>
        </p:sp>
        <p:sp>
          <p:nvSpPr>
            <p:cNvPr id="53268" name="Line 11"/>
            <p:cNvSpPr>
              <a:spLocks noChangeShapeType="1"/>
            </p:cNvSpPr>
            <p:nvPr/>
          </p:nvSpPr>
          <p:spPr bwMode="auto">
            <a:xfrm>
              <a:off x="4343400" y="3873500"/>
              <a:ext cx="1295400" cy="0"/>
            </a:xfrm>
            <a:prstGeom prst="line">
              <a:avLst/>
            </a:prstGeom>
            <a:noFill/>
            <a:ln w="254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grpSp>
      <p:sp>
        <p:nvSpPr>
          <p:cNvPr id="53259" name="テキスト ボックス 20"/>
          <p:cNvSpPr txBox="1">
            <a:spLocks noChangeArrowheads="1"/>
          </p:cNvSpPr>
          <p:nvPr/>
        </p:nvSpPr>
        <p:spPr bwMode="auto">
          <a:xfrm>
            <a:off x="5486400" y="3841750"/>
            <a:ext cx="10858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800">
                <a:solidFill>
                  <a:srgbClr val="0000FF"/>
                </a:solidFill>
                <a:latin typeface="Century Gothic" panose="020B0502020202020204" pitchFamily="34" charset="0"/>
              </a:rPr>
              <a:t>同義</a:t>
            </a:r>
          </a:p>
        </p:txBody>
      </p:sp>
      <p:sp>
        <p:nvSpPr>
          <p:cNvPr id="53260" name="テキスト ボックス 20"/>
          <p:cNvSpPr txBox="1">
            <a:spLocks noChangeArrowheads="1"/>
          </p:cNvSpPr>
          <p:nvPr/>
        </p:nvSpPr>
        <p:spPr bwMode="auto">
          <a:xfrm>
            <a:off x="3224213" y="5765800"/>
            <a:ext cx="4908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a:latin typeface="Century Gothic" panose="020B0502020202020204" pitchFamily="34" charset="0"/>
              </a:rPr>
              <a:t>＊</a:t>
            </a:r>
            <a:r>
              <a:rPr lang="en-US" altLang="ja-JP" sz="2000">
                <a:latin typeface="Century Gothic" panose="020B0502020202020204" pitchFamily="34" charset="0"/>
              </a:rPr>
              <a:t>#</a:t>
            </a:r>
            <a:r>
              <a:rPr lang="ja-JP" altLang="en-US" sz="2000">
                <a:latin typeface="Century Gothic" panose="020B0502020202020204" pitchFamily="34" charset="0"/>
              </a:rPr>
              <a:t>で（）を使う場合は面番号で指定します。</a:t>
            </a:r>
          </a:p>
        </p:txBody>
      </p:sp>
      <p:sp>
        <p:nvSpPr>
          <p:cNvPr id="53261" name="テキスト ボックス 20"/>
          <p:cNvSpPr txBox="1">
            <a:spLocks noChangeArrowheads="1"/>
          </p:cNvSpPr>
          <p:nvPr/>
        </p:nvSpPr>
        <p:spPr bwMode="auto">
          <a:xfrm>
            <a:off x="611188" y="1230313"/>
            <a:ext cx="80724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800">
                <a:solidFill>
                  <a:srgbClr val="000000"/>
                </a:solidFill>
                <a:latin typeface="Century Gothic" panose="020B0502020202020204" pitchFamily="34" charset="0"/>
              </a:rPr>
              <a:t>2</a:t>
            </a:r>
            <a:r>
              <a:rPr lang="ja-JP" altLang="en-US" sz="2800">
                <a:solidFill>
                  <a:srgbClr val="000000"/>
                </a:solidFill>
                <a:latin typeface="Century Gothic" panose="020B0502020202020204" pitchFamily="34" charset="0"/>
              </a:rPr>
              <a:t>つの領域の</a:t>
            </a:r>
            <a:r>
              <a:rPr lang="ja-JP" altLang="en-US" sz="2800">
                <a:solidFill>
                  <a:srgbClr val="FF0000"/>
                </a:solidFill>
                <a:latin typeface="Century Gothic" panose="020B0502020202020204" pitchFamily="34" charset="0"/>
              </a:rPr>
              <a:t>どちらかに含まれる部分</a:t>
            </a:r>
            <a:r>
              <a:rPr lang="ja-JP" altLang="en-US" sz="2800">
                <a:solidFill>
                  <a:srgbClr val="000000"/>
                </a:solidFill>
                <a:latin typeface="Century Gothic" panose="020B0502020202020204" pitchFamily="34" charset="0"/>
              </a:rPr>
              <a:t>を指定する場合は、符号をもつ</a:t>
            </a:r>
            <a:r>
              <a:rPr lang="en-US" altLang="ja-JP" sz="2800">
                <a:solidFill>
                  <a:srgbClr val="000000"/>
                </a:solidFill>
                <a:latin typeface="Century Gothic" panose="020B0502020202020204" pitchFamily="34" charset="0"/>
              </a:rPr>
              <a:t>2</a:t>
            </a:r>
            <a:r>
              <a:rPr lang="ja-JP" altLang="en-US" sz="2800">
                <a:solidFill>
                  <a:srgbClr val="000000"/>
                </a:solidFill>
                <a:latin typeface="Century Gothic" panose="020B0502020202020204" pitchFamily="34" charset="0"/>
              </a:rPr>
              <a:t>つの面番号を</a:t>
            </a:r>
            <a:r>
              <a:rPr lang="ja-JP" altLang="en-US" sz="2800">
                <a:solidFill>
                  <a:srgbClr val="FF0000"/>
                </a:solidFill>
                <a:latin typeface="Century Gothic" panose="020B0502020202020204" pitchFamily="34" charset="0"/>
              </a:rPr>
              <a:t>“</a:t>
            </a:r>
            <a:r>
              <a:rPr lang="en-US" altLang="ja-JP" sz="2800">
                <a:solidFill>
                  <a:srgbClr val="FF0000"/>
                </a:solidFill>
                <a:latin typeface="Century Gothic" panose="020B0502020202020204" pitchFamily="34" charset="0"/>
              </a:rPr>
              <a:t>:</a:t>
            </a:r>
            <a:r>
              <a:rPr lang="ja-JP" altLang="en-US" sz="2800">
                <a:solidFill>
                  <a:srgbClr val="FF0000"/>
                </a:solidFill>
                <a:latin typeface="Century Gothic" panose="020B0502020202020204" pitchFamily="34" charset="0"/>
              </a:rPr>
              <a:t>”</a:t>
            </a:r>
            <a:r>
              <a:rPr lang="ja-JP" altLang="en-US" sz="2800">
                <a:solidFill>
                  <a:srgbClr val="000000"/>
                </a:solidFill>
                <a:latin typeface="Century Gothic" panose="020B0502020202020204" pitchFamily="34" charset="0"/>
              </a:rPr>
              <a:t>で繋げます（和）。</a:t>
            </a:r>
            <a:endParaRPr lang="en-US" altLang="ja-JP" sz="2800">
              <a:solidFill>
                <a:srgbClr val="000000"/>
              </a:solidFill>
              <a:latin typeface="Century Gothic" panose="020B0502020202020204" pitchFamily="34" charset="0"/>
            </a:endParaRPr>
          </a:p>
        </p:txBody>
      </p:sp>
      <p:grpSp>
        <p:nvGrpSpPr>
          <p:cNvPr id="53262" name="グループ化 20"/>
          <p:cNvGrpSpPr>
            <a:grpSpLocks noChangeAspect="1"/>
          </p:cNvGrpSpPr>
          <p:nvPr/>
        </p:nvGrpSpPr>
        <p:grpSpPr bwMode="auto">
          <a:xfrm>
            <a:off x="7100888" y="260350"/>
            <a:ext cx="1771650" cy="898525"/>
            <a:chOff x="3408363" y="4581525"/>
            <a:chExt cx="2532062" cy="1282700"/>
          </a:xfrm>
        </p:grpSpPr>
        <p:sp>
          <p:nvSpPr>
            <p:cNvPr id="53263" name="Rectangle 27"/>
            <p:cNvSpPr>
              <a:spLocks noChangeArrowheads="1"/>
            </p:cNvSpPr>
            <p:nvPr/>
          </p:nvSpPr>
          <p:spPr bwMode="auto">
            <a:xfrm>
              <a:off x="3408363" y="4581525"/>
              <a:ext cx="2532062" cy="1282700"/>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53264" name="Oval 21"/>
            <p:cNvSpPr>
              <a:spLocks noChangeArrowheads="1"/>
            </p:cNvSpPr>
            <p:nvPr/>
          </p:nvSpPr>
          <p:spPr bwMode="auto">
            <a:xfrm>
              <a:off x="4460875" y="4683125"/>
              <a:ext cx="1190625" cy="1085850"/>
            </a:xfrm>
            <a:prstGeom prst="ellipse">
              <a:avLst/>
            </a:prstGeom>
            <a:solidFill>
              <a:srgbClr val="FFC000"/>
            </a:solidFill>
            <a:ln w="31750">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53265" name="Oval 21"/>
            <p:cNvSpPr>
              <a:spLocks noChangeArrowheads="1"/>
            </p:cNvSpPr>
            <p:nvPr/>
          </p:nvSpPr>
          <p:spPr bwMode="auto">
            <a:xfrm>
              <a:off x="3708400" y="4679950"/>
              <a:ext cx="1192213" cy="1085850"/>
            </a:xfrm>
            <a:prstGeom prst="ellipse">
              <a:avLst/>
            </a:prstGeom>
            <a:solidFill>
              <a:srgbClr val="FFC000"/>
            </a:solidFill>
            <a:ln w="31750">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53266" name="Oval 21"/>
            <p:cNvSpPr>
              <a:spLocks noChangeArrowheads="1"/>
            </p:cNvSpPr>
            <p:nvPr/>
          </p:nvSpPr>
          <p:spPr bwMode="auto">
            <a:xfrm>
              <a:off x="4460875" y="4683125"/>
              <a:ext cx="1190625" cy="1085850"/>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185738" y="-104775"/>
            <a:ext cx="8686800" cy="1143000"/>
          </a:xfrm>
        </p:spPr>
        <p:txBody>
          <a:bodyPr/>
          <a:lstStyle/>
          <a:p>
            <a:pPr eaLnBrk="1" hangingPunct="1"/>
            <a:r>
              <a:rPr lang="en-US" altLang="ja-JP" sz="4800">
                <a:latin typeface="Century Gothic" panose="020B0502020202020204" pitchFamily="34" charset="0"/>
              </a:rPr>
              <a:t>“#”</a:t>
            </a:r>
            <a:r>
              <a:rPr lang="ja-JP" altLang="en-US" sz="4800">
                <a:latin typeface="Century Gothic" panose="020B0502020202020204" pitchFamily="34" charset="0"/>
              </a:rPr>
              <a:t>の多用で複雑になる例</a:t>
            </a:r>
            <a:endParaRPr lang="en-US" altLang="ja-JP" sz="4800">
              <a:latin typeface="Century Gothic" panose="020B0502020202020204" pitchFamily="34" charset="0"/>
            </a:endParaRPr>
          </a:p>
        </p:txBody>
      </p:sp>
      <p:sp>
        <p:nvSpPr>
          <p:cNvPr id="54277"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latin typeface="Tahoma" panose="020B0604030504040204" pitchFamily="34" charset="0"/>
              </a:rPr>
              <a:t>Geometry</a:t>
            </a:r>
          </a:p>
        </p:txBody>
      </p:sp>
      <p:sp>
        <p:nvSpPr>
          <p:cNvPr id="54279" name="Text Box 1030"/>
          <p:cNvSpPr txBox="1">
            <a:spLocks noChangeArrowheads="1"/>
          </p:cNvSpPr>
          <p:nvPr/>
        </p:nvSpPr>
        <p:spPr bwMode="auto">
          <a:xfrm>
            <a:off x="395288" y="908050"/>
            <a:ext cx="22399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latin typeface="Tahoma" panose="020B0604030504040204" pitchFamily="34" charset="0"/>
              </a:rPr>
              <a:t>input/onion.inp</a:t>
            </a:r>
          </a:p>
        </p:txBody>
      </p:sp>
      <p:sp>
        <p:nvSpPr>
          <p:cNvPr id="54280" name="Text Box 1031"/>
          <p:cNvSpPr txBox="1">
            <a:spLocks noChangeArrowheads="1"/>
          </p:cNvSpPr>
          <p:nvPr/>
        </p:nvSpPr>
        <p:spPr bwMode="auto">
          <a:xfrm>
            <a:off x="1169988" y="1465263"/>
            <a:ext cx="4138612" cy="377825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latin typeface="Tahoma" panose="020B0604030504040204" pitchFamily="34" charset="0"/>
              </a:rPr>
              <a:t>[ M a t e r i a l ]</a:t>
            </a:r>
          </a:p>
          <a:p>
            <a:pPr eaLnBrk="1" hangingPunct="1">
              <a:spcBef>
                <a:spcPct val="0"/>
              </a:spcBef>
              <a:buFontTx/>
              <a:buNone/>
            </a:pPr>
            <a:r>
              <a:rPr lang="pt-BR" altLang="ja-JP" sz="1400">
                <a:latin typeface="Tahoma" panose="020B0604030504040204" pitchFamily="34" charset="0"/>
              </a:rPr>
              <a:t>mat[1]    H 2  O 1</a:t>
            </a:r>
            <a:endParaRPr lang="pt-BR" altLang="ja-JP" sz="1400">
              <a:solidFill>
                <a:srgbClr val="FF0000"/>
              </a:solidFill>
              <a:latin typeface="Tahoma" panose="020B0604030504040204" pitchFamily="34" charset="0"/>
            </a:endParaRPr>
          </a:p>
          <a:p>
            <a:pPr eaLnBrk="1" hangingPunct="1">
              <a:spcBef>
                <a:spcPct val="0"/>
              </a:spcBef>
              <a:buFontTx/>
              <a:buNone/>
            </a:pPr>
            <a:endParaRPr lang="pt-BR" altLang="ja-JP" sz="1400">
              <a:latin typeface="Tahoma" panose="020B0604030504040204" pitchFamily="34" charset="0"/>
            </a:endParaRPr>
          </a:p>
          <a:p>
            <a:pPr eaLnBrk="1" hangingPunct="1">
              <a:spcBef>
                <a:spcPct val="0"/>
              </a:spcBef>
              <a:buFontTx/>
              <a:buNone/>
            </a:pPr>
            <a:r>
              <a:rPr lang="pt-BR" altLang="ja-JP" sz="1400">
                <a:latin typeface="Tahoma" panose="020B0604030504040204" pitchFamily="34" charset="0"/>
              </a:rPr>
              <a:t>[ S u r f a c e ]</a:t>
            </a:r>
          </a:p>
          <a:p>
            <a:pPr eaLnBrk="1" hangingPunct="1">
              <a:spcBef>
                <a:spcPct val="0"/>
              </a:spcBef>
              <a:buFontTx/>
              <a:buNone/>
            </a:pPr>
            <a:r>
              <a:rPr lang="pt-BR" altLang="ja-JP" sz="1400">
                <a:latin typeface="Tahoma" panose="020B0604030504040204" pitchFamily="34" charset="0"/>
              </a:rPr>
              <a:t>  11  so       5.</a:t>
            </a:r>
          </a:p>
          <a:p>
            <a:pPr eaLnBrk="1" hangingPunct="1">
              <a:spcBef>
                <a:spcPct val="0"/>
              </a:spcBef>
              <a:buFontTx/>
              <a:buNone/>
            </a:pPr>
            <a:r>
              <a:rPr lang="pt-BR" altLang="ja-JP" sz="1400">
                <a:latin typeface="Tahoma" panose="020B0604030504040204" pitchFamily="34" charset="0"/>
              </a:rPr>
              <a:t>  12  so      10.</a:t>
            </a:r>
          </a:p>
          <a:p>
            <a:pPr eaLnBrk="1" hangingPunct="1">
              <a:spcBef>
                <a:spcPct val="0"/>
              </a:spcBef>
              <a:buFontTx/>
              <a:buNone/>
            </a:pPr>
            <a:r>
              <a:rPr lang="pt-BR" altLang="ja-JP" sz="1400">
                <a:latin typeface="Tahoma" panose="020B0604030504040204" pitchFamily="34" charset="0"/>
              </a:rPr>
              <a:t>  13  so      15.</a:t>
            </a:r>
          </a:p>
          <a:p>
            <a:pPr eaLnBrk="1" hangingPunct="1">
              <a:spcBef>
                <a:spcPct val="0"/>
              </a:spcBef>
              <a:buFontTx/>
              <a:buNone/>
            </a:pPr>
            <a:r>
              <a:rPr lang="pt-BR" altLang="ja-JP" sz="1400">
                <a:latin typeface="Tahoma" panose="020B0604030504040204" pitchFamily="34" charset="0"/>
              </a:rPr>
              <a:t>  14  so      20.</a:t>
            </a:r>
          </a:p>
          <a:p>
            <a:pPr eaLnBrk="1" hangingPunct="1">
              <a:spcBef>
                <a:spcPct val="0"/>
              </a:spcBef>
              <a:buFontTx/>
              <a:buNone/>
            </a:pPr>
            <a:r>
              <a:rPr lang="pt-BR" altLang="ja-JP" sz="1400">
                <a:latin typeface="Tahoma" panose="020B0604030504040204" pitchFamily="34" charset="0"/>
              </a:rPr>
              <a:t>  15  so      25.</a:t>
            </a:r>
          </a:p>
          <a:p>
            <a:pPr eaLnBrk="1" hangingPunct="1">
              <a:spcBef>
                <a:spcPct val="0"/>
              </a:spcBef>
              <a:buFontTx/>
              <a:buNone/>
            </a:pPr>
            <a:endParaRPr lang="pt-BR" altLang="ja-JP" sz="1400">
              <a:latin typeface="Tahoma" panose="020B0604030504040204" pitchFamily="34" charset="0"/>
            </a:endParaRPr>
          </a:p>
          <a:p>
            <a:pPr eaLnBrk="1" hangingPunct="1">
              <a:spcBef>
                <a:spcPct val="0"/>
              </a:spcBef>
              <a:buFontTx/>
              <a:buNone/>
            </a:pPr>
            <a:r>
              <a:rPr lang="pt-BR" altLang="ja-JP" sz="1400">
                <a:latin typeface="Tahoma" panose="020B0604030504040204" pitchFamily="34" charset="0"/>
              </a:rPr>
              <a:t>[ C e l l ]</a:t>
            </a:r>
          </a:p>
          <a:p>
            <a:pPr eaLnBrk="1" hangingPunct="1">
              <a:spcBef>
                <a:spcPct val="0"/>
              </a:spcBef>
              <a:buFontTx/>
              <a:buNone/>
            </a:pPr>
            <a:r>
              <a:rPr lang="pt-BR" altLang="ja-JP" sz="1400">
                <a:latin typeface="Tahoma" panose="020B0604030504040204" pitchFamily="34" charset="0"/>
              </a:rPr>
              <a:t> 101     1 -1.         -11</a:t>
            </a:r>
          </a:p>
          <a:p>
            <a:pPr eaLnBrk="1" hangingPunct="1">
              <a:spcBef>
                <a:spcPct val="0"/>
              </a:spcBef>
              <a:buFontTx/>
              <a:buNone/>
            </a:pPr>
            <a:r>
              <a:rPr lang="pt-BR" altLang="ja-JP" sz="1400">
                <a:latin typeface="Tahoma" panose="020B0604030504040204" pitchFamily="34" charset="0"/>
              </a:rPr>
              <a:t> 102     1 -1.         -12 #101</a:t>
            </a:r>
          </a:p>
          <a:p>
            <a:pPr eaLnBrk="1" hangingPunct="1">
              <a:spcBef>
                <a:spcPct val="0"/>
              </a:spcBef>
              <a:buFontTx/>
              <a:buNone/>
            </a:pPr>
            <a:r>
              <a:rPr lang="pt-BR" altLang="ja-JP" sz="1400">
                <a:latin typeface="Tahoma" panose="020B0604030504040204" pitchFamily="34" charset="0"/>
              </a:rPr>
              <a:t> 103     1 -1.         -13 #101 #102</a:t>
            </a:r>
          </a:p>
          <a:p>
            <a:pPr eaLnBrk="1" hangingPunct="1">
              <a:spcBef>
                <a:spcPct val="0"/>
              </a:spcBef>
              <a:buFontTx/>
              <a:buNone/>
            </a:pPr>
            <a:r>
              <a:rPr lang="pt-BR" altLang="ja-JP" sz="1400">
                <a:latin typeface="Tahoma" panose="020B0604030504040204" pitchFamily="34" charset="0"/>
              </a:rPr>
              <a:t> 104     1 -1.         -14 #101 #102 #103</a:t>
            </a:r>
          </a:p>
          <a:p>
            <a:pPr eaLnBrk="1" hangingPunct="1">
              <a:spcBef>
                <a:spcPct val="0"/>
              </a:spcBef>
              <a:buFontTx/>
              <a:buNone/>
            </a:pPr>
            <a:r>
              <a:rPr lang="pt-BR" altLang="ja-JP" sz="1400">
                <a:latin typeface="Tahoma" panose="020B0604030504040204" pitchFamily="34" charset="0"/>
              </a:rPr>
              <a:t> 105     1 -1.         -15 #101 #102 #103 #104</a:t>
            </a:r>
          </a:p>
          <a:p>
            <a:pPr eaLnBrk="1" hangingPunct="1">
              <a:spcBef>
                <a:spcPct val="0"/>
              </a:spcBef>
              <a:buFontTx/>
              <a:buNone/>
            </a:pPr>
            <a:r>
              <a:rPr lang="pt-BR" altLang="ja-JP" sz="1400">
                <a:latin typeface="Tahoma" panose="020B0604030504040204" pitchFamily="34" charset="0"/>
              </a:rPr>
              <a:t> 106    -1               15</a:t>
            </a:r>
          </a:p>
        </p:txBody>
      </p:sp>
      <p:sp>
        <p:nvSpPr>
          <p:cNvPr id="54281" name="テキスト ボックス 20"/>
          <p:cNvSpPr txBox="1">
            <a:spLocks noChangeArrowheads="1"/>
          </p:cNvSpPr>
          <p:nvPr/>
        </p:nvSpPr>
        <p:spPr bwMode="auto">
          <a:xfrm>
            <a:off x="755650" y="5568950"/>
            <a:ext cx="7962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latin typeface="Century Gothic" panose="020B0502020202020204" pitchFamily="34" charset="0"/>
              </a:rPr>
              <a:t>セル番号の否定</a:t>
            </a:r>
            <a:r>
              <a:rPr lang="en-US" altLang="ja-JP" sz="2400">
                <a:latin typeface="Century Gothic" panose="020B0502020202020204" pitchFamily="34" charset="0"/>
              </a:rPr>
              <a:t>(#)</a:t>
            </a:r>
            <a:r>
              <a:rPr lang="ja-JP" altLang="en-US" sz="2400">
                <a:latin typeface="Century Gothic" panose="020B0502020202020204" pitchFamily="34" charset="0"/>
              </a:rPr>
              <a:t>は便利ですが展開できる場合もあります。スマートな記述を心がけましょう。</a:t>
            </a:r>
          </a:p>
        </p:txBody>
      </p:sp>
      <p:sp>
        <p:nvSpPr>
          <p:cNvPr id="54282" name="Text Box 1031"/>
          <p:cNvSpPr txBox="1">
            <a:spLocks noChangeArrowheads="1"/>
          </p:cNvSpPr>
          <p:nvPr/>
        </p:nvSpPr>
        <p:spPr bwMode="auto">
          <a:xfrm>
            <a:off x="5437188" y="1458913"/>
            <a:ext cx="2879725" cy="377825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latin typeface="Tahoma" panose="020B0604030504040204" pitchFamily="34" charset="0"/>
              </a:rPr>
              <a:t>[ M a t e r i a l ]</a:t>
            </a:r>
          </a:p>
          <a:p>
            <a:pPr eaLnBrk="1" hangingPunct="1">
              <a:spcBef>
                <a:spcPct val="0"/>
              </a:spcBef>
              <a:buFontTx/>
              <a:buNone/>
            </a:pPr>
            <a:r>
              <a:rPr lang="pt-BR" altLang="ja-JP" sz="1400">
                <a:latin typeface="Tahoma" panose="020B0604030504040204" pitchFamily="34" charset="0"/>
              </a:rPr>
              <a:t>mat[1]    H 2  O 1</a:t>
            </a:r>
            <a:endParaRPr lang="pt-BR" altLang="ja-JP" sz="1400">
              <a:solidFill>
                <a:srgbClr val="FF0000"/>
              </a:solidFill>
              <a:latin typeface="Tahoma" panose="020B0604030504040204" pitchFamily="34" charset="0"/>
            </a:endParaRPr>
          </a:p>
          <a:p>
            <a:pPr eaLnBrk="1" hangingPunct="1">
              <a:spcBef>
                <a:spcPct val="0"/>
              </a:spcBef>
              <a:buFontTx/>
              <a:buNone/>
            </a:pPr>
            <a:endParaRPr lang="pt-BR" altLang="ja-JP" sz="1400">
              <a:latin typeface="Tahoma" panose="020B0604030504040204" pitchFamily="34" charset="0"/>
            </a:endParaRPr>
          </a:p>
          <a:p>
            <a:pPr eaLnBrk="1" hangingPunct="1">
              <a:spcBef>
                <a:spcPct val="0"/>
              </a:spcBef>
              <a:buFontTx/>
              <a:buNone/>
            </a:pPr>
            <a:r>
              <a:rPr lang="pt-BR" altLang="ja-JP" sz="1400">
                <a:latin typeface="Tahoma" panose="020B0604030504040204" pitchFamily="34" charset="0"/>
              </a:rPr>
              <a:t>[ S u r f a c e ]</a:t>
            </a:r>
          </a:p>
          <a:p>
            <a:pPr eaLnBrk="1" hangingPunct="1">
              <a:spcBef>
                <a:spcPct val="0"/>
              </a:spcBef>
              <a:buFontTx/>
              <a:buNone/>
            </a:pPr>
            <a:r>
              <a:rPr lang="pt-BR" altLang="ja-JP" sz="1400">
                <a:latin typeface="Tahoma" panose="020B0604030504040204" pitchFamily="34" charset="0"/>
              </a:rPr>
              <a:t>  11  so       5.</a:t>
            </a:r>
          </a:p>
          <a:p>
            <a:pPr eaLnBrk="1" hangingPunct="1">
              <a:spcBef>
                <a:spcPct val="0"/>
              </a:spcBef>
              <a:buFontTx/>
              <a:buNone/>
            </a:pPr>
            <a:r>
              <a:rPr lang="pt-BR" altLang="ja-JP" sz="1400">
                <a:latin typeface="Tahoma" panose="020B0604030504040204" pitchFamily="34" charset="0"/>
              </a:rPr>
              <a:t>  12  so      10.</a:t>
            </a:r>
          </a:p>
          <a:p>
            <a:pPr eaLnBrk="1" hangingPunct="1">
              <a:spcBef>
                <a:spcPct val="0"/>
              </a:spcBef>
              <a:buFontTx/>
              <a:buNone/>
            </a:pPr>
            <a:r>
              <a:rPr lang="pt-BR" altLang="ja-JP" sz="1400">
                <a:latin typeface="Tahoma" panose="020B0604030504040204" pitchFamily="34" charset="0"/>
              </a:rPr>
              <a:t>  13  so      15.</a:t>
            </a:r>
          </a:p>
          <a:p>
            <a:pPr eaLnBrk="1" hangingPunct="1">
              <a:spcBef>
                <a:spcPct val="0"/>
              </a:spcBef>
              <a:buFontTx/>
              <a:buNone/>
            </a:pPr>
            <a:r>
              <a:rPr lang="pt-BR" altLang="ja-JP" sz="1400">
                <a:latin typeface="Tahoma" panose="020B0604030504040204" pitchFamily="34" charset="0"/>
              </a:rPr>
              <a:t>  14  so      20.</a:t>
            </a:r>
          </a:p>
          <a:p>
            <a:pPr eaLnBrk="1" hangingPunct="1">
              <a:spcBef>
                <a:spcPct val="0"/>
              </a:spcBef>
              <a:buFontTx/>
              <a:buNone/>
            </a:pPr>
            <a:r>
              <a:rPr lang="pt-BR" altLang="ja-JP" sz="1400">
                <a:latin typeface="Tahoma" panose="020B0604030504040204" pitchFamily="34" charset="0"/>
              </a:rPr>
              <a:t>  15  so      25.</a:t>
            </a:r>
          </a:p>
          <a:p>
            <a:pPr eaLnBrk="1" hangingPunct="1">
              <a:spcBef>
                <a:spcPct val="0"/>
              </a:spcBef>
              <a:buFontTx/>
              <a:buNone/>
            </a:pPr>
            <a:endParaRPr lang="pt-BR" altLang="ja-JP" sz="1400">
              <a:latin typeface="Tahoma" panose="020B0604030504040204" pitchFamily="34" charset="0"/>
            </a:endParaRPr>
          </a:p>
          <a:p>
            <a:pPr eaLnBrk="1" hangingPunct="1">
              <a:spcBef>
                <a:spcPct val="0"/>
              </a:spcBef>
              <a:buFontTx/>
              <a:buNone/>
            </a:pPr>
            <a:r>
              <a:rPr lang="pt-BR" altLang="ja-JP" sz="1400">
                <a:latin typeface="Tahoma" panose="020B0604030504040204" pitchFamily="34" charset="0"/>
              </a:rPr>
              <a:t>[ C e l l ]</a:t>
            </a:r>
          </a:p>
          <a:p>
            <a:pPr eaLnBrk="1" hangingPunct="1">
              <a:spcBef>
                <a:spcPct val="0"/>
              </a:spcBef>
              <a:buFontTx/>
              <a:buNone/>
            </a:pPr>
            <a:r>
              <a:rPr lang="pt-BR" altLang="ja-JP" sz="1400">
                <a:latin typeface="Tahoma" panose="020B0604030504040204" pitchFamily="34" charset="0"/>
              </a:rPr>
              <a:t> 101     1 -1.                -11</a:t>
            </a:r>
          </a:p>
          <a:p>
            <a:pPr eaLnBrk="1" hangingPunct="1">
              <a:spcBef>
                <a:spcPct val="0"/>
              </a:spcBef>
              <a:buFontTx/>
              <a:buNone/>
            </a:pPr>
            <a:r>
              <a:rPr lang="pt-BR" altLang="ja-JP" sz="1400">
                <a:latin typeface="Tahoma" panose="020B0604030504040204" pitchFamily="34" charset="0"/>
              </a:rPr>
              <a:t> 102     1 -1.          11   -12</a:t>
            </a:r>
          </a:p>
          <a:p>
            <a:pPr eaLnBrk="1" hangingPunct="1">
              <a:spcBef>
                <a:spcPct val="0"/>
              </a:spcBef>
              <a:buFontTx/>
              <a:buNone/>
            </a:pPr>
            <a:r>
              <a:rPr lang="pt-BR" altLang="ja-JP" sz="1400">
                <a:latin typeface="Tahoma" panose="020B0604030504040204" pitchFamily="34" charset="0"/>
              </a:rPr>
              <a:t> 103     1 -1.          12   -13</a:t>
            </a:r>
          </a:p>
          <a:p>
            <a:pPr eaLnBrk="1" hangingPunct="1">
              <a:spcBef>
                <a:spcPct val="0"/>
              </a:spcBef>
              <a:buFontTx/>
              <a:buNone/>
            </a:pPr>
            <a:r>
              <a:rPr lang="pt-BR" altLang="ja-JP" sz="1400">
                <a:latin typeface="Tahoma" panose="020B0604030504040204" pitchFamily="34" charset="0"/>
              </a:rPr>
              <a:t> 104     1 -1.          13   -14</a:t>
            </a:r>
          </a:p>
          <a:p>
            <a:pPr eaLnBrk="1" hangingPunct="1">
              <a:spcBef>
                <a:spcPct val="0"/>
              </a:spcBef>
              <a:buFontTx/>
              <a:buNone/>
            </a:pPr>
            <a:r>
              <a:rPr lang="pt-BR" altLang="ja-JP" sz="1400">
                <a:latin typeface="Tahoma" panose="020B0604030504040204" pitchFamily="34" charset="0"/>
              </a:rPr>
              <a:t> 105     1 -1.          14   -15</a:t>
            </a:r>
          </a:p>
          <a:p>
            <a:pPr eaLnBrk="1" hangingPunct="1">
              <a:spcBef>
                <a:spcPct val="0"/>
              </a:spcBef>
              <a:buFontTx/>
              <a:buNone/>
            </a:pPr>
            <a:r>
              <a:rPr lang="pt-BR" altLang="ja-JP" sz="1400">
                <a:latin typeface="Tahoma" panose="020B0604030504040204" pitchFamily="34" charset="0"/>
              </a:rPr>
              <a:t> 106    -1               15</a:t>
            </a:r>
          </a:p>
        </p:txBody>
      </p:sp>
      <p:pic>
        <p:nvPicPr>
          <p:cNvPr id="5428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988" y="1643063"/>
            <a:ext cx="2166937"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4" name="テキスト ボックス 20"/>
          <p:cNvSpPr txBox="1">
            <a:spLocks noChangeArrowheads="1"/>
          </p:cNvSpPr>
          <p:nvPr/>
        </p:nvSpPr>
        <p:spPr bwMode="auto">
          <a:xfrm>
            <a:off x="4894263" y="5133975"/>
            <a:ext cx="1085850" cy="519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800">
                <a:solidFill>
                  <a:srgbClr val="0000FF"/>
                </a:solidFill>
                <a:latin typeface="Century Gothic" panose="020B0502020202020204" pitchFamily="34" charset="0"/>
              </a:rPr>
              <a:t>同義</a:t>
            </a:r>
          </a:p>
        </p:txBody>
      </p:sp>
      <p:sp>
        <p:nvSpPr>
          <p:cNvPr id="54285" name="テキスト ボックス 20"/>
          <p:cNvSpPr txBox="1">
            <a:spLocks noChangeArrowheads="1"/>
          </p:cNvSpPr>
          <p:nvPr/>
        </p:nvSpPr>
        <p:spPr bwMode="auto">
          <a:xfrm>
            <a:off x="2987675" y="836613"/>
            <a:ext cx="2122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800">
                <a:latin typeface="Century Gothic" panose="020B0502020202020204" pitchFamily="34" charset="0"/>
              </a:rPr>
              <a:t>玉ねぎ体系</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85738" y="0"/>
            <a:ext cx="8686800" cy="971550"/>
          </a:xfrm>
        </p:spPr>
        <p:txBody>
          <a:bodyPr/>
          <a:lstStyle/>
          <a:p>
            <a:pPr eaLnBrk="1" hangingPunct="1"/>
            <a:r>
              <a:rPr lang="en-US" altLang="ja-JP" sz="4800">
                <a:latin typeface="Century Gothic" panose="020B0502020202020204" pitchFamily="34" charset="0"/>
              </a:rPr>
              <a:t>PHITS</a:t>
            </a:r>
            <a:r>
              <a:rPr lang="ja-JP" altLang="en-US" sz="4800">
                <a:latin typeface="Century Gothic" panose="020B0502020202020204" pitchFamily="34" charset="0"/>
              </a:rPr>
              <a:t>入力ファイルの書式</a:t>
            </a:r>
          </a:p>
        </p:txBody>
      </p:sp>
      <p:sp>
        <p:nvSpPr>
          <p:cNvPr id="18437" name="Text Box 5"/>
          <p:cNvSpPr txBox="1">
            <a:spLocks noChangeArrowheads="1"/>
          </p:cNvSpPr>
          <p:nvPr/>
        </p:nvSpPr>
        <p:spPr bwMode="auto">
          <a:xfrm>
            <a:off x="2197100" y="6400800"/>
            <a:ext cx="472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latin typeface="Tahoma" panose="020B0604030504040204" pitchFamily="34" charset="0"/>
              </a:rPr>
              <a:t>General description</a:t>
            </a:r>
          </a:p>
        </p:txBody>
      </p:sp>
      <p:sp>
        <p:nvSpPr>
          <p:cNvPr id="18439" name="Rectangle 8"/>
          <p:cNvSpPr>
            <a:spLocks noGrp="1" noChangeArrowheads="1"/>
          </p:cNvSpPr>
          <p:nvPr>
            <p:ph type="body" idx="4294967295"/>
          </p:nvPr>
        </p:nvSpPr>
        <p:spPr>
          <a:xfrm>
            <a:off x="474663" y="923925"/>
            <a:ext cx="8116887" cy="754063"/>
          </a:xfrm>
          <a:noFill/>
        </p:spPr>
        <p:txBody>
          <a:bodyPr/>
          <a:lstStyle/>
          <a:p>
            <a:pPr marL="0" indent="0" algn="ctr" eaLnBrk="1" hangingPunct="1">
              <a:buFontTx/>
              <a:buNone/>
            </a:pPr>
            <a:r>
              <a:rPr lang="en-US" altLang="ja-JP">
                <a:solidFill>
                  <a:srgbClr val="FF0000"/>
                </a:solidFill>
                <a:latin typeface="Century Gothic" panose="020B0502020202020204" pitchFamily="34" charset="0"/>
              </a:rPr>
              <a:t> </a:t>
            </a:r>
            <a:r>
              <a:rPr lang="ja-JP" altLang="en-US">
                <a:solidFill>
                  <a:srgbClr val="FF0000"/>
                </a:solidFill>
                <a:latin typeface="Century Gothic" panose="020B0502020202020204" pitchFamily="34" charset="0"/>
              </a:rPr>
              <a:t>全ての計算条件はテキスト入力（</a:t>
            </a:r>
            <a:r>
              <a:rPr lang="en-US" altLang="ja-JP">
                <a:solidFill>
                  <a:srgbClr val="FF0000"/>
                </a:solidFill>
                <a:latin typeface="Century Gothic" panose="020B0502020202020204" pitchFamily="34" charset="0"/>
              </a:rPr>
              <a:t>PHITS</a:t>
            </a:r>
            <a:r>
              <a:rPr lang="ja-JP" altLang="en-US">
                <a:solidFill>
                  <a:srgbClr val="FF0000"/>
                </a:solidFill>
                <a:latin typeface="Century Gothic" panose="020B0502020202020204" pitchFamily="34" charset="0"/>
              </a:rPr>
              <a:t>語）</a:t>
            </a:r>
          </a:p>
          <a:p>
            <a:pPr marL="0" indent="0" algn="ctr" eaLnBrk="1" hangingPunct="1">
              <a:buFontTx/>
              <a:buNone/>
            </a:pPr>
            <a:endParaRPr lang="en-US" altLang="ja-JP">
              <a:solidFill>
                <a:srgbClr val="FF0000"/>
              </a:solidFill>
              <a:latin typeface="Century Gothic" panose="020B0502020202020204" pitchFamily="34" charset="0"/>
            </a:endParaRPr>
          </a:p>
        </p:txBody>
      </p:sp>
      <p:sp>
        <p:nvSpPr>
          <p:cNvPr id="18440" name="テキスト ボックス 20"/>
          <p:cNvSpPr txBox="1">
            <a:spLocks noChangeArrowheads="1"/>
          </p:cNvSpPr>
          <p:nvPr/>
        </p:nvSpPr>
        <p:spPr bwMode="auto">
          <a:xfrm>
            <a:off x="1317625" y="3160713"/>
            <a:ext cx="64309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u="sng">
                <a:latin typeface="Century Gothic" panose="020B0502020202020204" pitchFamily="34" charset="0"/>
              </a:rPr>
              <a:t>キーワード（パラメータ）</a:t>
            </a:r>
            <a:r>
              <a:rPr lang="ja-JP" altLang="en-US" sz="2400">
                <a:latin typeface="Century Gothic" panose="020B0502020202020204" pitchFamily="34" charset="0"/>
              </a:rPr>
              <a:t> </a:t>
            </a:r>
            <a:r>
              <a:rPr lang="en-US" altLang="ja-JP" sz="2400">
                <a:latin typeface="Century Gothic" panose="020B0502020202020204" pitchFamily="34" charset="0"/>
              </a:rPr>
              <a:t>= </a:t>
            </a:r>
            <a:r>
              <a:rPr lang="ja-JP" altLang="en-US" sz="2400">
                <a:latin typeface="Century Gothic" panose="020B0502020202020204" pitchFamily="34" charset="0"/>
              </a:rPr>
              <a:t>数値 または 文字列</a:t>
            </a:r>
          </a:p>
        </p:txBody>
      </p:sp>
      <p:sp>
        <p:nvSpPr>
          <p:cNvPr id="18441" name="テキスト ボックス 20"/>
          <p:cNvSpPr txBox="1">
            <a:spLocks noChangeArrowheads="1"/>
          </p:cNvSpPr>
          <p:nvPr/>
        </p:nvSpPr>
        <p:spPr bwMode="auto">
          <a:xfrm>
            <a:off x="1296988" y="2144713"/>
            <a:ext cx="5616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solidFill>
                  <a:srgbClr val="0000CC"/>
                </a:solidFill>
                <a:latin typeface="Century Gothic" panose="020B0502020202020204" pitchFamily="34" charset="0"/>
              </a:rPr>
              <a:t>[</a:t>
            </a:r>
            <a:r>
              <a:rPr lang="ja-JP" altLang="en-US" sz="2400">
                <a:latin typeface="Century Gothic" panose="020B0502020202020204" pitchFamily="34" charset="0"/>
              </a:rPr>
              <a:t>  </a:t>
            </a:r>
            <a:r>
              <a:rPr lang="ja-JP" altLang="en-US" sz="2400" i="1">
                <a:latin typeface="Century Gothic" panose="020B0502020202020204" pitchFamily="34" charset="0"/>
              </a:rPr>
              <a:t>セクション名</a:t>
            </a:r>
            <a:r>
              <a:rPr lang="ja-JP" altLang="en-US" sz="2400">
                <a:latin typeface="Century Gothic" panose="020B0502020202020204" pitchFamily="34" charset="0"/>
              </a:rPr>
              <a:t>  </a:t>
            </a:r>
            <a:r>
              <a:rPr lang="ja-JP" altLang="en-US" sz="2400">
                <a:solidFill>
                  <a:srgbClr val="0000CC"/>
                </a:solidFill>
                <a:latin typeface="Century Gothic" panose="020B0502020202020204" pitchFamily="34" charset="0"/>
              </a:rPr>
              <a:t>]</a:t>
            </a:r>
            <a:r>
              <a:rPr lang="ja-JP" altLang="en-US" sz="2400">
                <a:latin typeface="Century Gothic" panose="020B0502020202020204" pitchFamily="34" charset="0"/>
              </a:rPr>
              <a:t> ←セクションのはじまり</a:t>
            </a:r>
          </a:p>
        </p:txBody>
      </p:sp>
      <p:sp>
        <p:nvSpPr>
          <p:cNvPr id="18442" name="テキスト ボックス 20"/>
          <p:cNvSpPr txBox="1">
            <a:spLocks noChangeArrowheads="1"/>
          </p:cNvSpPr>
          <p:nvPr/>
        </p:nvSpPr>
        <p:spPr bwMode="auto">
          <a:xfrm>
            <a:off x="657225" y="1600200"/>
            <a:ext cx="66579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800">
                <a:solidFill>
                  <a:srgbClr val="0000FF"/>
                </a:solidFill>
              </a:rPr>
              <a:t>入力ファイルは複数のセクションで構成</a:t>
            </a:r>
            <a:endParaRPr lang="ja-JP" altLang="en-US" sz="2800">
              <a:solidFill>
                <a:srgbClr val="0000FF"/>
              </a:solidFill>
              <a:latin typeface="Century Gothic" panose="020B0502020202020204" pitchFamily="34" charset="0"/>
            </a:endParaRPr>
          </a:p>
        </p:txBody>
      </p:sp>
      <p:sp>
        <p:nvSpPr>
          <p:cNvPr id="18443" name="テキスト ボックス 20"/>
          <p:cNvSpPr txBox="1">
            <a:spLocks noChangeArrowheads="1"/>
          </p:cNvSpPr>
          <p:nvPr/>
        </p:nvSpPr>
        <p:spPr bwMode="auto">
          <a:xfrm>
            <a:off x="647700" y="2636838"/>
            <a:ext cx="6657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800">
                <a:solidFill>
                  <a:srgbClr val="0000FF"/>
                </a:solidFill>
              </a:rPr>
              <a:t>入力ファイルの基本書式</a:t>
            </a:r>
            <a:endParaRPr lang="ja-JP" altLang="en-US" sz="2800">
              <a:solidFill>
                <a:srgbClr val="0000FF"/>
              </a:solidFill>
              <a:latin typeface="Century Gothic" panose="020B0502020202020204" pitchFamily="34" charset="0"/>
            </a:endParaRPr>
          </a:p>
        </p:txBody>
      </p:sp>
      <p:sp>
        <p:nvSpPr>
          <p:cNvPr id="18444" name="テキスト ボックス 1"/>
          <p:cNvSpPr txBox="1">
            <a:spLocks noChangeArrowheads="1"/>
          </p:cNvSpPr>
          <p:nvPr/>
        </p:nvSpPr>
        <p:spPr bwMode="auto">
          <a:xfrm>
            <a:off x="1520825" y="3629025"/>
            <a:ext cx="2162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a:t>（スペースは無視）</a:t>
            </a:r>
          </a:p>
        </p:txBody>
      </p:sp>
      <p:sp>
        <p:nvSpPr>
          <p:cNvPr id="18445" name="テキスト ボックス 20"/>
          <p:cNvSpPr txBox="1">
            <a:spLocks noChangeArrowheads="1"/>
          </p:cNvSpPr>
          <p:nvPr/>
        </p:nvSpPr>
        <p:spPr bwMode="auto">
          <a:xfrm>
            <a:off x="1311275" y="4365625"/>
            <a:ext cx="77676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latin typeface="Century Gothic" panose="020B0502020202020204" pitchFamily="34" charset="0"/>
              </a:rPr>
              <a:t>数値（文字列）１　　数値（文字列）２　　数値（文字列）３　</a:t>
            </a:r>
            <a:r>
              <a:rPr lang="en-US" altLang="ja-JP" sz="2400">
                <a:latin typeface="Century Gothic" panose="020B0502020202020204" pitchFamily="34" charset="0"/>
              </a:rPr>
              <a:t>…</a:t>
            </a:r>
            <a:endParaRPr lang="ja-JP" altLang="en-US" sz="2400">
              <a:latin typeface="Century Gothic" panose="020B0502020202020204" pitchFamily="34" charset="0"/>
            </a:endParaRPr>
          </a:p>
        </p:txBody>
      </p:sp>
      <p:sp>
        <p:nvSpPr>
          <p:cNvPr id="18446" name="テキスト ボックス 2"/>
          <p:cNvSpPr txBox="1">
            <a:spLocks noChangeArrowheads="1"/>
          </p:cNvSpPr>
          <p:nvPr/>
        </p:nvSpPr>
        <p:spPr bwMode="auto">
          <a:xfrm>
            <a:off x="3986213" y="3933825"/>
            <a:ext cx="11572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solidFill>
                  <a:srgbClr val="0000FF"/>
                </a:solidFill>
              </a:rPr>
              <a:t>もしくは</a:t>
            </a:r>
          </a:p>
        </p:txBody>
      </p:sp>
      <p:sp>
        <p:nvSpPr>
          <p:cNvPr id="18447" name="テキスト ボックス 16"/>
          <p:cNvSpPr txBox="1">
            <a:spLocks noChangeArrowheads="1"/>
          </p:cNvSpPr>
          <p:nvPr/>
        </p:nvSpPr>
        <p:spPr bwMode="auto">
          <a:xfrm>
            <a:off x="1592263" y="4827588"/>
            <a:ext cx="67865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pPr>
            <a:r>
              <a:rPr lang="ja-JP" altLang="en-US" sz="2000"/>
              <a:t>スペース区切り</a:t>
            </a:r>
            <a:endParaRPr lang="en-US" altLang="ja-JP" sz="2000"/>
          </a:p>
          <a:p>
            <a:pPr eaLnBrk="1" hangingPunct="1">
              <a:spcBef>
                <a:spcPct val="0"/>
              </a:spcBef>
            </a:pPr>
            <a:r>
              <a:rPr lang="ja-JP" altLang="en-US" sz="2000"/>
              <a:t>１行に書けるのは２００文字まで。それ以上は継続行に書く</a:t>
            </a:r>
            <a:endParaRPr lang="en-US" altLang="ja-JP" sz="2000"/>
          </a:p>
          <a:p>
            <a:pPr eaLnBrk="1" hangingPunct="1">
              <a:spcBef>
                <a:spcPct val="0"/>
              </a:spcBef>
            </a:pPr>
            <a:r>
              <a:rPr lang="ja-JP" altLang="en-US" sz="2000"/>
              <a:t>継続行は，文頭に６個以上のスペースを入れる</a:t>
            </a:r>
          </a:p>
        </p:txBody>
      </p:sp>
      <p:sp>
        <p:nvSpPr>
          <p:cNvPr id="18448" name="テキスト ボックス 20"/>
          <p:cNvSpPr txBox="1">
            <a:spLocks noChangeArrowheads="1"/>
          </p:cNvSpPr>
          <p:nvPr/>
        </p:nvSpPr>
        <p:spPr bwMode="auto">
          <a:xfrm>
            <a:off x="1317625" y="5867400"/>
            <a:ext cx="7761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solidFill>
                  <a:srgbClr val="FF0000"/>
                </a:solidFill>
                <a:latin typeface="Century Gothic" panose="020B0502020202020204" pitchFamily="34" charset="0"/>
              </a:rPr>
              <a:t>パラメータを数式で与えることも可能</a:t>
            </a:r>
            <a:r>
              <a:rPr lang="en-US" altLang="ja-JP" sz="2400">
                <a:solidFill>
                  <a:srgbClr val="FF0000"/>
                </a:solidFill>
                <a:latin typeface="Century Gothic" panose="020B0502020202020204" pitchFamily="34" charset="0"/>
              </a:rPr>
              <a:t>:  </a:t>
            </a:r>
            <a:r>
              <a:rPr lang="ja-JP" altLang="en-US" sz="2400">
                <a:solidFill>
                  <a:srgbClr val="FF0000"/>
                </a:solidFill>
                <a:latin typeface="Century Gothic" panose="020B0502020202020204" pitchFamily="34" charset="0"/>
              </a:rPr>
              <a:t>例 </a:t>
            </a:r>
            <a:r>
              <a:rPr lang="en-US" altLang="ja-JP" sz="2400">
                <a:solidFill>
                  <a:srgbClr val="FF0000"/>
                </a:solidFill>
                <a:latin typeface="Century Gothic" panose="020B0502020202020204" pitchFamily="34" charset="0"/>
              </a:rPr>
              <a:t>1.0+exp(-2.0)</a:t>
            </a:r>
            <a:endParaRPr lang="ja-JP" altLang="en-US" sz="2400">
              <a:solidFill>
                <a:srgbClr val="FF0000"/>
              </a:solidFill>
              <a:latin typeface="Century Gothic" panose="020B0502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219075" y="0"/>
            <a:ext cx="8686800" cy="1143000"/>
          </a:xfrm>
        </p:spPr>
        <p:txBody>
          <a:bodyPr/>
          <a:lstStyle/>
          <a:p>
            <a:pPr eaLnBrk="1" hangingPunct="1"/>
            <a:r>
              <a:rPr lang="ja-JP" altLang="en-US" sz="4800">
                <a:solidFill>
                  <a:schemeClr val="tx1"/>
                </a:solidFill>
              </a:rPr>
              <a:t>実習内容</a:t>
            </a:r>
          </a:p>
        </p:txBody>
      </p:sp>
      <p:sp>
        <p:nvSpPr>
          <p:cNvPr id="55299" name="Rectangle 3"/>
          <p:cNvSpPr>
            <a:spLocks noGrp="1" noChangeArrowheads="1"/>
          </p:cNvSpPr>
          <p:nvPr>
            <p:ph type="body" idx="4294967295"/>
          </p:nvPr>
        </p:nvSpPr>
        <p:spPr>
          <a:xfrm>
            <a:off x="923925" y="908050"/>
            <a:ext cx="7589838" cy="5329238"/>
          </a:xfrm>
        </p:spPr>
        <p:txBody>
          <a:bodyPr/>
          <a:lstStyle/>
          <a:p>
            <a:pPr eaLnBrk="1" hangingPunct="1"/>
            <a:r>
              <a:rPr lang="en-US" altLang="ja-JP" sz="2800">
                <a:latin typeface="Century Gothic" panose="020B0502020202020204" pitchFamily="34" charset="0"/>
              </a:rPr>
              <a:t>PHITS</a:t>
            </a:r>
            <a:r>
              <a:rPr lang="ja-JP" altLang="en-US" sz="2800">
                <a:latin typeface="Century Gothic" panose="020B0502020202020204" pitchFamily="34" charset="0"/>
              </a:rPr>
              <a:t>の入力ファイルについて</a:t>
            </a:r>
            <a:endParaRPr lang="en-US" altLang="ja-JP" sz="2800">
              <a:latin typeface="Century Gothic" panose="020B0502020202020204" pitchFamily="34" charset="0"/>
            </a:endParaRPr>
          </a:p>
          <a:p>
            <a:pPr eaLnBrk="1" hangingPunct="1"/>
            <a:r>
              <a:rPr lang="ja-JP" altLang="en-US" sz="2800">
                <a:latin typeface="Century Gothic" panose="020B0502020202020204" pitchFamily="34" charset="0"/>
              </a:rPr>
              <a:t>３次元体系</a:t>
            </a:r>
            <a:endParaRPr lang="en-US" altLang="ja-JP" sz="2800">
              <a:latin typeface="Century Gothic" panose="020B0502020202020204" pitchFamily="34" charset="0"/>
            </a:endParaRPr>
          </a:p>
          <a:p>
            <a:pPr lvl="1" eaLnBrk="1" hangingPunct="1"/>
            <a:r>
              <a:rPr lang="ja-JP" altLang="en-US" sz="2400">
                <a:latin typeface="Century Gothic" panose="020B0502020202020204" pitchFamily="34" charset="0"/>
              </a:rPr>
              <a:t>基本的な定義の方法</a:t>
            </a:r>
            <a:endParaRPr lang="en-US" altLang="ja-JP" sz="2400">
              <a:latin typeface="Century Gothic" panose="020B0502020202020204" pitchFamily="34" charset="0"/>
            </a:endParaRPr>
          </a:p>
          <a:p>
            <a:pPr lvl="1" eaLnBrk="1" hangingPunct="1"/>
            <a:r>
              <a:rPr lang="ja-JP" altLang="en-US" sz="2400">
                <a:latin typeface="Century Gothic" panose="020B0502020202020204" pitchFamily="34" charset="0"/>
              </a:rPr>
              <a:t>領域を定義する方法</a:t>
            </a:r>
            <a:endParaRPr lang="en-US" altLang="ja-JP" sz="2400">
              <a:latin typeface="Century Gothic" panose="020B0502020202020204" pitchFamily="34" charset="0"/>
            </a:endParaRPr>
          </a:p>
          <a:p>
            <a:pPr lvl="1" eaLnBrk="1" hangingPunct="1"/>
            <a:r>
              <a:rPr lang="ja-JP" altLang="en-US" sz="2400">
                <a:solidFill>
                  <a:srgbClr val="FF0000"/>
                </a:solidFill>
                <a:latin typeface="Century Gothic" panose="020B0502020202020204" pitchFamily="34" charset="0"/>
              </a:rPr>
              <a:t>直方体、円柱の定義方法</a:t>
            </a:r>
            <a:endParaRPr lang="en-US" altLang="ja-JP" sz="2400">
              <a:solidFill>
                <a:srgbClr val="FF0000"/>
              </a:solidFill>
              <a:latin typeface="Century Gothic" panose="020B0502020202020204" pitchFamily="34" charset="0"/>
            </a:endParaRPr>
          </a:p>
          <a:p>
            <a:pPr lvl="1" eaLnBrk="1" hangingPunct="1"/>
            <a:r>
              <a:rPr lang="ja-JP" altLang="en-US" sz="2400">
                <a:latin typeface="Century Gothic" panose="020B0502020202020204" pitchFamily="34" charset="0"/>
              </a:rPr>
              <a:t>物質の追加方法</a:t>
            </a:r>
            <a:endParaRPr lang="en-US" altLang="ja-JP" sz="2400">
              <a:latin typeface="Century Gothic" panose="020B0502020202020204" pitchFamily="34" charset="0"/>
            </a:endParaRPr>
          </a:p>
          <a:p>
            <a:pPr lvl="1" eaLnBrk="1" hangingPunct="1"/>
            <a:r>
              <a:rPr lang="ja-JP" altLang="en-US" sz="2400">
                <a:latin typeface="Century Gothic" panose="020B0502020202020204" pitchFamily="34" charset="0"/>
              </a:rPr>
              <a:t>ジオメトリ作成用外部ソフト</a:t>
            </a:r>
            <a:endParaRPr lang="en-US" altLang="ja-JP" sz="2400">
              <a:latin typeface="Century Gothic" panose="020B0502020202020204" pitchFamily="34" charset="0"/>
            </a:endParaRPr>
          </a:p>
          <a:p>
            <a:pPr eaLnBrk="1" hangingPunct="1"/>
            <a:r>
              <a:rPr lang="ja-JP" altLang="en-US" sz="2800">
                <a:latin typeface="Century Gothic" panose="020B0502020202020204" pitchFamily="34" charset="0"/>
              </a:rPr>
              <a:t>線源</a:t>
            </a:r>
            <a:endParaRPr lang="en-US" altLang="ja-JP" sz="2800">
              <a:latin typeface="Century Gothic" panose="020B0502020202020204" pitchFamily="34" charset="0"/>
            </a:endParaRPr>
          </a:p>
          <a:p>
            <a:pPr eaLnBrk="1" hangingPunct="1"/>
            <a:r>
              <a:rPr lang="ja-JP" altLang="en-US" sz="2800">
                <a:latin typeface="Century Gothic" panose="020B0502020202020204" pitchFamily="34" charset="0"/>
              </a:rPr>
              <a:t>まとめと宿題</a:t>
            </a:r>
            <a:endParaRPr lang="en-US" altLang="ja-JP" sz="2800">
              <a:latin typeface="Century Gothic" panose="020B0502020202020204" pitchFamily="34" charset="0"/>
            </a:endParaRPr>
          </a:p>
        </p:txBody>
      </p:sp>
      <p:sp>
        <p:nvSpPr>
          <p:cNvPr id="55302" name="Text Box 6"/>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400">
                <a:latin typeface="Tahoma" panose="020B0604030504040204" pitchFamily="34" charset="0"/>
              </a:rPr>
              <a:t>Contents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228600" y="228600"/>
            <a:ext cx="8686800" cy="1143000"/>
          </a:xfrm>
        </p:spPr>
        <p:txBody>
          <a:bodyPr/>
          <a:lstStyle/>
          <a:p>
            <a:pPr eaLnBrk="1" hangingPunct="1"/>
            <a:r>
              <a:rPr lang="ja-JP" altLang="en-US" sz="4800">
                <a:latin typeface="Century Gothic" panose="020B0502020202020204" pitchFamily="34" charset="0"/>
              </a:rPr>
              <a:t>直方体の作り方</a:t>
            </a:r>
          </a:p>
        </p:txBody>
      </p:sp>
      <p:sp>
        <p:nvSpPr>
          <p:cNvPr id="56324" name="Text Box 5"/>
          <p:cNvSpPr txBox="1">
            <a:spLocks noChangeArrowheads="1"/>
          </p:cNvSpPr>
          <p:nvPr/>
        </p:nvSpPr>
        <p:spPr bwMode="auto">
          <a:xfrm>
            <a:off x="2197100" y="6400800"/>
            <a:ext cx="515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latin typeface="Tahoma" panose="020B0604030504040204" pitchFamily="34" charset="0"/>
              </a:rPr>
              <a:t>Geometry</a:t>
            </a:r>
          </a:p>
        </p:txBody>
      </p:sp>
      <p:sp>
        <p:nvSpPr>
          <p:cNvPr id="56326" name="テキスト ボックス 20"/>
          <p:cNvSpPr txBox="1">
            <a:spLocks noChangeArrowheads="1"/>
          </p:cNvSpPr>
          <p:nvPr/>
        </p:nvSpPr>
        <p:spPr bwMode="auto">
          <a:xfrm>
            <a:off x="449263" y="1644650"/>
            <a:ext cx="1601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FF0000"/>
                </a:solidFill>
                <a:latin typeface="Century Gothic" panose="020B0502020202020204" pitchFamily="34" charset="0"/>
              </a:rPr>
              <a:t>rpp</a:t>
            </a:r>
            <a:r>
              <a:rPr lang="ja-JP" altLang="en-US" sz="2400">
                <a:solidFill>
                  <a:srgbClr val="0000CC"/>
                </a:solidFill>
                <a:latin typeface="Century Gothic" panose="020B0502020202020204" pitchFamily="34" charset="0"/>
              </a:rPr>
              <a:t>を使う</a:t>
            </a:r>
          </a:p>
        </p:txBody>
      </p:sp>
      <p:sp>
        <p:nvSpPr>
          <p:cNvPr id="56327" name="AutoShape 11"/>
          <p:cNvSpPr>
            <a:spLocks noChangeArrowheads="1"/>
          </p:cNvSpPr>
          <p:nvPr/>
        </p:nvSpPr>
        <p:spPr bwMode="auto">
          <a:xfrm>
            <a:off x="3014663" y="2201863"/>
            <a:ext cx="1079500" cy="1303337"/>
          </a:xfrm>
          <a:prstGeom prst="cube">
            <a:avLst>
              <a:gd name="adj" fmla="val 25000"/>
            </a:avLst>
          </a:prstGeom>
          <a:solidFill>
            <a:srgbClr val="99CCFF"/>
          </a:solidFill>
          <a:ln w="19050">
            <a:solidFill>
              <a:schemeClr val="tx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endParaRPr>
          </a:p>
        </p:txBody>
      </p:sp>
      <p:cxnSp>
        <p:nvCxnSpPr>
          <p:cNvPr id="24" name="直線矢印コネクタ 23"/>
          <p:cNvCxnSpPr/>
          <p:nvPr/>
        </p:nvCxnSpPr>
        <p:spPr>
          <a:xfrm>
            <a:off x="1042988" y="3114675"/>
            <a:ext cx="90011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V="1">
            <a:off x="1042988" y="2251075"/>
            <a:ext cx="0" cy="863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a:off x="541338" y="3114675"/>
            <a:ext cx="501650" cy="4968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331" name="テキスト ボックス 27"/>
          <p:cNvSpPr txBox="1">
            <a:spLocks noChangeArrowheads="1"/>
          </p:cNvSpPr>
          <p:nvPr/>
        </p:nvSpPr>
        <p:spPr bwMode="auto">
          <a:xfrm>
            <a:off x="720725" y="3359150"/>
            <a:ext cx="2952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200">
                <a:solidFill>
                  <a:srgbClr val="000000"/>
                </a:solidFill>
              </a:rPr>
              <a:t>X</a:t>
            </a:r>
            <a:endParaRPr lang="ja-JP" altLang="en-US" sz="1200">
              <a:solidFill>
                <a:srgbClr val="000000"/>
              </a:solidFill>
            </a:endParaRPr>
          </a:p>
        </p:txBody>
      </p:sp>
      <p:sp>
        <p:nvSpPr>
          <p:cNvPr id="56332" name="テキスト ボックス 28"/>
          <p:cNvSpPr txBox="1">
            <a:spLocks noChangeArrowheads="1"/>
          </p:cNvSpPr>
          <p:nvPr/>
        </p:nvSpPr>
        <p:spPr bwMode="auto">
          <a:xfrm>
            <a:off x="1536700" y="3114675"/>
            <a:ext cx="2952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200">
                <a:solidFill>
                  <a:srgbClr val="000000"/>
                </a:solidFill>
              </a:rPr>
              <a:t>Y</a:t>
            </a:r>
            <a:endParaRPr lang="ja-JP" altLang="en-US" sz="1200">
              <a:solidFill>
                <a:srgbClr val="000000"/>
              </a:solidFill>
            </a:endParaRPr>
          </a:p>
        </p:txBody>
      </p:sp>
      <p:sp>
        <p:nvSpPr>
          <p:cNvPr id="56333" name="テキスト ボックス 29"/>
          <p:cNvSpPr txBox="1">
            <a:spLocks noChangeArrowheads="1"/>
          </p:cNvSpPr>
          <p:nvPr/>
        </p:nvSpPr>
        <p:spPr bwMode="auto">
          <a:xfrm>
            <a:off x="708025" y="2406650"/>
            <a:ext cx="279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200">
                <a:solidFill>
                  <a:srgbClr val="000000"/>
                </a:solidFill>
              </a:rPr>
              <a:t>Z</a:t>
            </a:r>
            <a:endParaRPr lang="ja-JP" altLang="en-US" sz="1200">
              <a:solidFill>
                <a:srgbClr val="000000"/>
              </a:solidFill>
            </a:endParaRPr>
          </a:p>
        </p:txBody>
      </p:sp>
      <p:sp>
        <p:nvSpPr>
          <p:cNvPr id="56334" name="Text Box 1031"/>
          <p:cNvSpPr txBox="1">
            <a:spLocks noChangeArrowheads="1"/>
          </p:cNvSpPr>
          <p:nvPr/>
        </p:nvSpPr>
        <p:spPr bwMode="auto">
          <a:xfrm>
            <a:off x="5221288" y="2047875"/>
            <a:ext cx="3311525" cy="128270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S u r f a c e ]</a:t>
            </a:r>
          </a:p>
          <a:p>
            <a:pPr eaLnBrk="1" hangingPunct="1">
              <a:spcBef>
                <a:spcPct val="0"/>
              </a:spcBef>
              <a:buFontTx/>
              <a:buNone/>
            </a:pPr>
            <a:r>
              <a:rPr lang="ja-JP" altLang="en-US" sz="1400">
                <a:solidFill>
                  <a:srgbClr val="000000"/>
                </a:solidFill>
                <a:latin typeface="Tahoma" panose="020B0604030504040204" pitchFamily="34" charset="0"/>
              </a:rPr>
              <a:t>　　　　・</a:t>
            </a:r>
            <a:endParaRPr lang="pt-BR" altLang="ja-JP" sz="1400">
              <a:solidFill>
                <a:srgbClr val="000000"/>
              </a:solidFill>
              <a:latin typeface="Tahoma" panose="020B0604030504040204" pitchFamily="34" charset="0"/>
            </a:endParaRPr>
          </a:p>
          <a:p>
            <a:pPr eaLnBrk="1" hangingPunct="1">
              <a:spcBef>
                <a:spcPct val="0"/>
              </a:spcBef>
              <a:buFontTx/>
              <a:buNone/>
            </a:pPr>
            <a:r>
              <a:rPr lang="ja-JP" altLang="en-US" sz="1400">
                <a:solidFill>
                  <a:srgbClr val="000000"/>
                </a:solidFill>
                <a:latin typeface="Tahoma" panose="020B0604030504040204" pitchFamily="34" charset="0"/>
              </a:rPr>
              <a:t>　　　　・</a:t>
            </a:r>
            <a:endParaRPr lang="pt-BR" altLang="ja-JP" sz="1400">
              <a:solidFill>
                <a:srgbClr val="000000"/>
              </a:solidFill>
              <a:latin typeface="Tahoma" panose="020B0604030504040204" pitchFamily="34" charset="0"/>
            </a:endParaRPr>
          </a:p>
          <a:p>
            <a:pPr eaLnBrk="1" hangingPunct="1">
              <a:spcBef>
                <a:spcPct val="0"/>
              </a:spcBef>
              <a:buFontTx/>
              <a:buNone/>
            </a:pPr>
            <a:r>
              <a:rPr lang="ja-JP" altLang="en-US" sz="1400">
                <a:solidFill>
                  <a:srgbClr val="000000"/>
                </a:solidFill>
                <a:latin typeface="Tahoma" panose="020B0604030504040204" pitchFamily="34" charset="0"/>
              </a:rPr>
              <a:t>　　　　・</a:t>
            </a: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13  </a:t>
            </a:r>
            <a:r>
              <a:rPr lang="pt-BR" altLang="ja-JP" sz="1400">
                <a:solidFill>
                  <a:srgbClr val="FF0000"/>
                </a:solidFill>
                <a:latin typeface="Tahoma" panose="020B0604030504040204" pitchFamily="34" charset="0"/>
              </a:rPr>
              <a:t>rpp</a:t>
            </a:r>
            <a:r>
              <a:rPr lang="pt-BR" altLang="ja-JP" sz="1400">
                <a:solidFill>
                  <a:srgbClr val="000000"/>
                </a:solidFill>
                <a:latin typeface="Tahoma" panose="020B0604030504040204" pitchFamily="34" charset="0"/>
              </a:rPr>
              <a:t>  x</a:t>
            </a:r>
            <a:r>
              <a:rPr lang="pt-BR" altLang="ja-JP" sz="1400" baseline="-25000">
                <a:solidFill>
                  <a:srgbClr val="000000"/>
                </a:solidFill>
                <a:latin typeface="Tahoma" panose="020B0604030504040204" pitchFamily="34" charset="0"/>
              </a:rPr>
              <a:t>min</a:t>
            </a:r>
            <a:r>
              <a:rPr lang="pt-BR" altLang="ja-JP" sz="1400">
                <a:solidFill>
                  <a:srgbClr val="000000"/>
                </a:solidFill>
                <a:latin typeface="Tahoma" panose="020B0604030504040204" pitchFamily="34" charset="0"/>
              </a:rPr>
              <a:t>  x</a:t>
            </a:r>
            <a:r>
              <a:rPr lang="pt-BR" altLang="ja-JP" sz="1400" baseline="-25000">
                <a:solidFill>
                  <a:srgbClr val="000000"/>
                </a:solidFill>
                <a:latin typeface="Tahoma" panose="020B0604030504040204" pitchFamily="34" charset="0"/>
              </a:rPr>
              <a:t>max</a:t>
            </a:r>
            <a:r>
              <a:rPr lang="pt-BR" altLang="ja-JP" sz="1400">
                <a:solidFill>
                  <a:srgbClr val="000000"/>
                </a:solidFill>
                <a:latin typeface="Tahoma" panose="020B0604030504040204" pitchFamily="34" charset="0"/>
              </a:rPr>
              <a:t>  y</a:t>
            </a:r>
            <a:r>
              <a:rPr lang="pt-BR" altLang="ja-JP" sz="1400" baseline="-25000">
                <a:solidFill>
                  <a:srgbClr val="000000"/>
                </a:solidFill>
                <a:latin typeface="Tahoma" panose="020B0604030504040204" pitchFamily="34" charset="0"/>
              </a:rPr>
              <a:t>min</a:t>
            </a:r>
            <a:r>
              <a:rPr lang="pt-BR" altLang="ja-JP" sz="1400">
                <a:solidFill>
                  <a:srgbClr val="000000"/>
                </a:solidFill>
                <a:latin typeface="Tahoma" panose="020B0604030504040204" pitchFamily="34" charset="0"/>
              </a:rPr>
              <a:t>  y</a:t>
            </a:r>
            <a:r>
              <a:rPr lang="pt-BR" altLang="ja-JP" sz="1400" baseline="-25000">
                <a:solidFill>
                  <a:srgbClr val="000000"/>
                </a:solidFill>
                <a:latin typeface="Tahoma" panose="020B0604030504040204" pitchFamily="34" charset="0"/>
              </a:rPr>
              <a:t>max</a:t>
            </a:r>
            <a:r>
              <a:rPr lang="pt-BR" altLang="ja-JP" sz="1400">
                <a:solidFill>
                  <a:srgbClr val="000000"/>
                </a:solidFill>
                <a:latin typeface="Tahoma" panose="020B0604030504040204" pitchFamily="34" charset="0"/>
              </a:rPr>
              <a:t>  z</a:t>
            </a:r>
            <a:r>
              <a:rPr lang="pt-BR" altLang="ja-JP" sz="1400" baseline="-25000">
                <a:solidFill>
                  <a:srgbClr val="000000"/>
                </a:solidFill>
                <a:latin typeface="Tahoma" panose="020B0604030504040204" pitchFamily="34" charset="0"/>
              </a:rPr>
              <a:t>min</a:t>
            </a:r>
            <a:r>
              <a:rPr lang="pt-BR" altLang="ja-JP" sz="1400">
                <a:solidFill>
                  <a:srgbClr val="000000"/>
                </a:solidFill>
                <a:latin typeface="Tahoma" panose="020B0604030504040204" pitchFamily="34" charset="0"/>
              </a:rPr>
              <a:t>  z</a:t>
            </a:r>
            <a:r>
              <a:rPr lang="pt-BR" altLang="ja-JP" sz="1400" baseline="-25000">
                <a:solidFill>
                  <a:srgbClr val="000000"/>
                </a:solidFill>
                <a:latin typeface="Tahoma" panose="020B0604030504040204" pitchFamily="34" charset="0"/>
              </a:rPr>
              <a:t>max </a:t>
            </a:r>
            <a:r>
              <a:rPr lang="ja-JP" altLang="en-US" sz="1400">
                <a:solidFill>
                  <a:srgbClr val="FF0000"/>
                </a:solidFill>
                <a:latin typeface="Tahoma" panose="020B0604030504040204" pitchFamily="34" charset="0"/>
              </a:rPr>
              <a:t>　</a:t>
            </a:r>
            <a:endParaRPr lang="pt-BR" altLang="ja-JP" sz="1400">
              <a:solidFill>
                <a:srgbClr val="FF0000"/>
              </a:solidFill>
              <a:latin typeface="Tahoma" panose="020B0604030504040204" pitchFamily="34" charset="0"/>
            </a:endParaRPr>
          </a:p>
        </p:txBody>
      </p:sp>
      <p:sp>
        <p:nvSpPr>
          <p:cNvPr id="56335" name="テキスト ボックス 35"/>
          <p:cNvSpPr txBox="1">
            <a:spLocks noChangeArrowheads="1"/>
          </p:cNvSpPr>
          <p:nvPr/>
        </p:nvSpPr>
        <p:spPr bwMode="auto">
          <a:xfrm>
            <a:off x="4502150" y="3040063"/>
            <a:ext cx="430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200">
                <a:solidFill>
                  <a:srgbClr val="000000"/>
                </a:solidFill>
                <a:latin typeface="Tahoma" panose="020B0604030504040204" pitchFamily="34" charset="0"/>
              </a:rPr>
              <a:t>x</a:t>
            </a:r>
            <a:r>
              <a:rPr lang="pt-BR" altLang="ja-JP" sz="1200" baseline="-25000">
                <a:solidFill>
                  <a:srgbClr val="000000"/>
                </a:solidFill>
                <a:latin typeface="Tahoma" panose="020B0604030504040204" pitchFamily="34" charset="0"/>
              </a:rPr>
              <a:t>min</a:t>
            </a:r>
            <a:endParaRPr lang="ja-JP" altLang="en-US" sz="1200">
              <a:solidFill>
                <a:srgbClr val="000000"/>
              </a:solidFill>
            </a:endParaRPr>
          </a:p>
        </p:txBody>
      </p:sp>
      <p:sp>
        <p:nvSpPr>
          <p:cNvPr id="56336" name="テキスト ボックス 1"/>
          <p:cNvSpPr txBox="1">
            <a:spLocks noChangeArrowheads="1"/>
          </p:cNvSpPr>
          <p:nvPr/>
        </p:nvSpPr>
        <p:spPr bwMode="auto">
          <a:xfrm>
            <a:off x="4254500" y="3330575"/>
            <a:ext cx="454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200">
                <a:solidFill>
                  <a:srgbClr val="000000"/>
                </a:solidFill>
                <a:latin typeface="Tahoma" panose="020B0604030504040204" pitchFamily="34" charset="0"/>
              </a:rPr>
              <a:t>x</a:t>
            </a:r>
            <a:r>
              <a:rPr lang="pt-BR" altLang="ja-JP" sz="1200" baseline="-25000">
                <a:solidFill>
                  <a:srgbClr val="000000"/>
                </a:solidFill>
                <a:latin typeface="Tahoma" panose="020B0604030504040204" pitchFamily="34" charset="0"/>
              </a:rPr>
              <a:t>max</a:t>
            </a:r>
            <a:endParaRPr lang="ja-JP" altLang="en-US" sz="1200">
              <a:solidFill>
                <a:srgbClr val="000000"/>
              </a:solidFill>
            </a:endParaRPr>
          </a:p>
        </p:txBody>
      </p:sp>
      <p:sp>
        <p:nvSpPr>
          <p:cNvPr id="56337" name="テキスト ボックス 37"/>
          <p:cNvSpPr txBox="1">
            <a:spLocks noChangeArrowheads="1"/>
          </p:cNvSpPr>
          <p:nvPr/>
        </p:nvSpPr>
        <p:spPr bwMode="auto">
          <a:xfrm>
            <a:off x="3673475" y="3729038"/>
            <a:ext cx="454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200">
                <a:solidFill>
                  <a:srgbClr val="000000"/>
                </a:solidFill>
                <a:latin typeface="Tahoma" panose="020B0604030504040204" pitchFamily="34" charset="0"/>
              </a:rPr>
              <a:t>y</a:t>
            </a:r>
            <a:r>
              <a:rPr lang="pt-BR" altLang="ja-JP" sz="1200" baseline="-25000">
                <a:solidFill>
                  <a:srgbClr val="000000"/>
                </a:solidFill>
                <a:latin typeface="Tahoma" panose="020B0604030504040204" pitchFamily="34" charset="0"/>
              </a:rPr>
              <a:t>max</a:t>
            </a:r>
            <a:endParaRPr lang="ja-JP" altLang="en-US" sz="1200">
              <a:solidFill>
                <a:srgbClr val="000000"/>
              </a:solidFill>
            </a:endParaRPr>
          </a:p>
        </p:txBody>
      </p:sp>
      <p:sp>
        <p:nvSpPr>
          <p:cNvPr id="56338" name="テキスト ボックス 38"/>
          <p:cNvSpPr txBox="1">
            <a:spLocks noChangeArrowheads="1"/>
          </p:cNvSpPr>
          <p:nvPr/>
        </p:nvSpPr>
        <p:spPr bwMode="auto">
          <a:xfrm>
            <a:off x="2835275" y="3727450"/>
            <a:ext cx="430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200">
                <a:solidFill>
                  <a:srgbClr val="000000"/>
                </a:solidFill>
                <a:latin typeface="Tahoma" panose="020B0604030504040204" pitchFamily="34" charset="0"/>
              </a:rPr>
              <a:t>y</a:t>
            </a:r>
            <a:r>
              <a:rPr lang="pt-BR" altLang="ja-JP" sz="1200" baseline="-25000">
                <a:solidFill>
                  <a:srgbClr val="000000"/>
                </a:solidFill>
                <a:latin typeface="Tahoma" panose="020B0604030504040204" pitchFamily="34" charset="0"/>
              </a:rPr>
              <a:t>min</a:t>
            </a:r>
            <a:endParaRPr lang="ja-JP" altLang="en-US" sz="1200">
              <a:solidFill>
                <a:srgbClr val="000000"/>
              </a:solidFill>
            </a:endParaRPr>
          </a:p>
        </p:txBody>
      </p:sp>
      <p:sp>
        <p:nvSpPr>
          <p:cNvPr id="56339" name="テキスト ボックス 39"/>
          <p:cNvSpPr txBox="1">
            <a:spLocks noChangeArrowheads="1"/>
          </p:cNvSpPr>
          <p:nvPr/>
        </p:nvSpPr>
        <p:spPr bwMode="auto">
          <a:xfrm>
            <a:off x="2346325" y="3284538"/>
            <a:ext cx="4206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200">
                <a:solidFill>
                  <a:srgbClr val="000000"/>
                </a:solidFill>
                <a:latin typeface="Tahoma" panose="020B0604030504040204" pitchFamily="34" charset="0"/>
              </a:rPr>
              <a:t>z</a:t>
            </a:r>
            <a:r>
              <a:rPr lang="pt-BR" altLang="ja-JP" sz="1200" baseline="-25000">
                <a:solidFill>
                  <a:srgbClr val="000000"/>
                </a:solidFill>
                <a:latin typeface="Tahoma" panose="020B0604030504040204" pitchFamily="34" charset="0"/>
              </a:rPr>
              <a:t>min</a:t>
            </a:r>
            <a:endParaRPr lang="ja-JP" altLang="en-US" sz="1200">
              <a:solidFill>
                <a:srgbClr val="000000"/>
              </a:solidFill>
            </a:endParaRPr>
          </a:p>
        </p:txBody>
      </p:sp>
      <p:sp>
        <p:nvSpPr>
          <p:cNvPr id="56340" name="テキスト ボックス 40"/>
          <p:cNvSpPr txBox="1">
            <a:spLocks noChangeArrowheads="1"/>
          </p:cNvSpPr>
          <p:nvPr/>
        </p:nvSpPr>
        <p:spPr bwMode="auto">
          <a:xfrm>
            <a:off x="2322513" y="2297113"/>
            <a:ext cx="4445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200">
                <a:solidFill>
                  <a:srgbClr val="000000"/>
                </a:solidFill>
                <a:latin typeface="Tahoma" panose="020B0604030504040204" pitchFamily="34" charset="0"/>
              </a:rPr>
              <a:t>z</a:t>
            </a:r>
            <a:r>
              <a:rPr lang="pt-BR" altLang="ja-JP" sz="1200" baseline="-25000">
                <a:solidFill>
                  <a:srgbClr val="000000"/>
                </a:solidFill>
                <a:latin typeface="Tahoma" panose="020B0604030504040204" pitchFamily="34" charset="0"/>
              </a:rPr>
              <a:t>max</a:t>
            </a:r>
            <a:endParaRPr lang="ja-JP" altLang="en-US" sz="1200">
              <a:solidFill>
                <a:srgbClr val="000000"/>
              </a:solidFill>
            </a:endParaRPr>
          </a:p>
        </p:txBody>
      </p:sp>
      <p:cxnSp>
        <p:nvCxnSpPr>
          <p:cNvPr id="37" name="直線矢印コネクタ 36"/>
          <p:cNvCxnSpPr/>
          <p:nvPr/>
        </p:nvCxnSpPr>
        <p:spPr>
          <a:xfrm>
            <a:off x="2698750" y="3505200"/>
            <a:ext cx="323850" cy="0"/>
          </a:xfrm>
          <a:prstGeom prst="straightConnector1">
            <a:avLst/>
          </a:prstGeom>
          <a:ln w="254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4103688" y="3213100"/>
            <a:ext cx="450850" cy="0"/>
          </a:xfrm>
          <a:prstGeom prst="straightConnector1">
            <a:avLst/>
          </a:prstGeom>
          <a:ln w="254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a:off x="3843338" y="3505200"/>
            <a:ext cx="449262" cy="0"/>
          </a:xfrm>
          <a:prstGeom prst="straightConnector1">
            <a:avLst/>
          </a:prstGeom>
          <a:ln w="254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3840163" y="3505200"/>
            <a:ext cx="0" cy="319088"/>
          </a:xfrm>
          <a:prstGeom prst="straightConnector1">
            <a:avLst/>
          </a:prstGeom>
          <a:ln w="254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a:off x="3016250" y="3484563"/>
            <a:ext cx="0" cy="319087"/>
          </a:xfrm>
          <a:prstGeom prst="straightConnector1">
            <a:avLst/>
          </a:prstGeom>
          <a:ln w="254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2698750" y="2495550"/>
            <a:ext cx="307975" cy="0"/>
          </a:xfrm>
          <a:prstGeom prst="straightConnector1">
            <a:avLst/>
          </a:prstGeom>
          <a:ln w="254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56347" name="テキスト ボックス 20"/>
          <p:cNvSpPr txBox="1">
            <a:spLocks noChangeArrowheads="1"/>
          </p:cNvSpPr>
          <p:nvPr/>
        </p:nvSpPr>
        <p:spPr bwMode="auto">
          <a:xfrm>
            <a:off x="1979613" y="4292600"/>
            <a:ext cx="60483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solidFill>
                  <a:srgbClr val="000000"/>
                </a:solidFill>
                <a:latin typeface="Century Gothic" panose="020B0502020202020204" pitchFamily="34" charset="0"/>
              </a:rPr>
              <a:t>直方体を形作るための</a:t>
            </a:r>
            <a:r>
              <a:rPr lang="en-US" altLang="ja-JP" sz="2400">
                <a:solidFill>
                  <a:srgbClr val="000000"/>
                </a:solidFill>
                <a:latin typeface="Century Gothic" panose="020B0502020202020204" pitchFamily="34" charset="0"/>
              </a:rPr>
              <a:t>x, y, z</a:t>
            </a:r>
            <a:r>
              <a:rPr lang="ja-JP" altLang="en-US" sz="2400">
                <a:solidFill>
                  <a:srgbClr val="000000"/>
                </a:solidFill>
                <a:latin typeface="Century Gothic" panose="020B0502020202020204" pitchFamily="34" charset="0"/>
              </a:rPr>
              <a:t>に関する最小値と最大値を与える</a:t>
            </a:r>
            <a:endParaRPr lang="en-US" altLang="ja-JP" sz="2400">
              <a:solidFill>
                <a:srgbClr val="000000"/>
              </a:solidFill>
              <a:latin typeface="Century Gothic" panose="020B0502020202020204" pitchFamily="34" charset="0"/>
            </a:endParaRPr>
          </a:p>
          <a:p>
            <a:pPr eaLnBrk="1" hangingPunct="1">
              <a:spcBef>
                <a:spcPct val="0"/>
              </a:spcBef>
              <a:buFontTx/>
              <a:buNone/>
            </a:pPr>
            <a:r>
              <a:rPr lang="ja-JP" altLang="en-US" sz="2400">
                <a:solidFill>
                  <a:srgbClr val="000000"/>
                </a:solidFill>
                <a:latin typeface="Century Gothic" panose="020B0502020202020204" pitchFamily="34" charset="0"/>
              </a:rPr>
              <a:t>（ただし、</a:t>
            </a:r>
            <a:r>
              <a:rPr lang="en-US" altLang="ja-JP" sz="2400">
                <a:solidFill>
                  <a:srgbClr val="000000"/>
                </a:solidFill>
                <a:latin typeface="Century Gothic" panose="020B0502020202020204" pitchFamily="34" charset="0"/>
              </a:rPr>
              <a:t>rpp</a:t>
            </a:r>
            <a:r>
              <a:rPr lang="ja-JP" altLang="en-US" sz="2400">
                <a:solidFill>
                  <a:srgbClr val="000000"/>
                </a:solidFill>
                <a:latin typeface="Century Gothic" panose="020B0502020202020204" pitchFamily="34" charset="0"/>
              </a:rPr>
              <a:t>で定義できるのは直方体の</a:t>
            </a:r>
            <a:r>
              <a:rPr lang="ja-JP" altLang="en-US" sz="2400">
                <a:solidFill>
                  <a:srgbClr val="FF0000"/>
                </a:solidFill>
                <a:latin typeface="Century Gothic" panose="020B0502020202020204" pitchFamily="34" charset="0"/>
              </a:rPr>
              <a:t>面</a:t>
            </a:r>
            <a:r>
              <a:rPr lang="ja-JP" altLang="en-US" sz="2400">
                <a:solidFill>
                  <a:srgbClr val="000000"/>
                </a:solidFill>
                <a:latin typeface="Century Gothic" panose="020B0502020202020204" pitchFamily="34" charset="0"/>
              </a:rPr>
              <a:t>なので、</a:t>
            </a:r>
            <a:r>
              <a:rPr lang="en-US" altLang="ja-JP" sz="2400">
                <a:solidFill>
                  <a:srgbClr val="000000"/>
                </a:solidFill>
                <a:latin typeface="Century Gothic" panose="020B0502020202020204" pitchFamily="34" charset="0"/>
              </a:rPr>
              <a:t>[surface]</a:t>
            </a:r>
            <a:r>
              <a:rPr lang="ja-JP" altLang="en-US" sz="2400">
                <a:solidFill>
                  <a:srgbClr val="000000"/>
                </a:solidFill>
                <a:latin typeface="Century Gothic" panose="020B0502020202020204" pitchFamily="34" charset="0"/>
              </a:rPr>
              <a:t>セクションで定義する）</a:t>
            </a:r>
            <a:endParaRPr lang="en-US" altLang="ja-JP" sz="2400">
              <a:solidFill>
                <a:srgbClr val="000000"/>
              </a:solidFill>
              <a:latin typeface="Century Gothic" panose="020B0502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031"/>
          <p:cNvSpPr txBox="1">
            <a:spLocks noChangeArrowheads="1"/>
          </p:cNvSpPr>
          <p:nvPr/>
        </p:nvSpPr>
        <p:spPr bwMode="auto">
          <a:xfrm>
            <a:off x="1116013" y="4076700"/>
            <a:ext cx="2989262" cy="1296988"/>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S u r f a c e ]</a:t>
            </a:r>
          </a:p>
          <a:p>
            <a:pPr eaLnBrk="1" hangingPunct="1">
              <a:spcBef>
                <a:spcPct val="0"/>
              </a:spcBef>
              <a:buFontTx/>
              <a:buNone/>
            </a:pPr>
            <a:r>
              <a:rPr lang="pt-BR" altLang="ja-JP" sz="1400">
                <a:solidFill>
                  <a:srgbClr val="000000"/>
                </a:solidFill>
                <a:latin typeface="Tahoma" panose="020B0604030504040204" pitchFamily="34" charset="0"/>
              </a:rPr>
              <a:t>  10  so     500.</a:t>
            </a:r>
          </a:p>
          <a:p>
            <a:pPr eaLnBrk="1" hangingPunct="1">
              <a:spcBef>
                <a:spcPct val="0"/>
              </a:spcBef>
              <a:buFontTx/>
              <a:buNone/>
            </a:pPr>
            <a:r>
              <a:rPr lang="pt-BR" altLang="ja-JP" sz="1400">
                <a:solidFill>
                  <a:srgbClr val="000000"/>
                </a:solidFill>
                <a:latin typeface="Tahoma" panose="020B0604030504040204" pitchFamily="34" charset="0"/>
              </a:rPr>
              <a:t>  11  so       5.</a:t>
            </a:r>
          </a:p>
          <a:p>
            <a:pPr eaLnBrk="1" hangingPunct="1">
              <a:spcBef>
                <a:spcPct val="0"/>
              </a:spcBef>
              <a:buFontTx/>
              <a:buNone/>
            </a:pPr>
            <a:r>
              <a:rPr lang="pt-BR" altLang="ja-JP" sz="1400">
                <a:solidFill>
                  <a:srgbClr val="000000"/>
                </a:solidFill>
                <a:latin typeface="Tahoma" panose="020B0604030504040204" pitchFamily="34" charset="0"/>
              </a:rPr>
              <a:t>  12  sz       8.  5.</a:t>
            </a:r>
          </a:p>
          <a:p>
            <a:pPr eaLnBrk="1" hangingPunct="1">
              <a:spcBef>
                <a:spcPct val="0"/>
              </a:spcBef>
              <a:buFontTx/>
              <a:buNone/>
            </a:pPr>
            <a:r>
              <a:rPr lang="en-US" altLang="ja-JP" sz="1400">
                <a:solidFill>
                  <a:srgbClr val="FF0000"/>
                </a:solidFill>
                <a:latin typeface="Tahoma" panose="020B0604030504040204" pitchFamily="34" charset="0"/>
              </a:rPr>
              <a:t>  13  rpp *** *** ***</a:t>
            </a:r>
            <a:r>
              <a:rPr lang="en-US" altLang="ja-JP" sz="1400">
                <a:solidFill>
                  <a:srgbClr val="000000"/>
                </a:solidFill>
                <a:latin typeface="Tahoma" panose="020B0604030504040204" pitchFamily="34" charset="0"/>
              </a:rPr>
              <a:t> </a:t>
            </a:r>
            <a:r>
              <a:rPr lang="en-US" altLang="ja-JP" sz="1400">
                <a:solidFill>
                  <a:srgbClr val="FF0000"/>
                </a:solidFill>
                <a:latin typeface="Tahoma" panose="020B0604030504040204" pitchFamily="34" charset="0"/>
              </a:rPr>
              <a:t>*** *** ***</a:t>
            </a:r>
            <a:endParaRPr lang="pt-BR" altLang="ja-JP" sz="1400">
              <a:solidFill>
                <a:srgbClr val="FF0000"/>
              </a:solidFill>
              <a:latin typeface="Tahoma" panose="020B0604030504040204" pitchFamily="34" charset="0"/>
            </a:endParaRPr>
          </a:p>
        </p:txBody>
      </p:sp>
      <p:sp>
        <p:nvSpPr>
          <p:cNvPr id="57347" name="Text Box 1031"/>
          <p:cNvSpPr txBox="1">
            <a:spLocks noChangeArrowheads="1"/>
          </p:cNvSpPr>
          <p:nvPr/>
        </p:nvSpPr>
        <p:spPr bwMode="auto">
          <a:xfrm>
            <a:off x="4460875" y="3703638"/>
            <a:ext cx="3711575" cy="167005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C e l l ]</a:t>
            </a:r>
          </a:p>
          <a:p>
            <a:pPr eaLnBrk="1" hangingPunct="1">
              <a:spcBef>
                <a:spcPct val="0"/>
              </a:spcBef>
              <a:buFontTx/>
              <a:buNone/>
            </a:pPr>
            <a:r>
              <a:rPr lang="pt-BR" altLang="ja-JP" sz="1400">
                <a:solidFill>
                  <a:srgbClr val="000000"/>
                </a:solidFill>
                <a:latin typeface="Tahoma" panose="020B0604030504040204" pitchFamily="34" charset="0"/>
              </a:rPr>
              <a:t> 100     1 -1.0  -10  #102 #103 #104 </a:t>
            </a:r>
            <a:r>
              <a:rPr lang="pt-BR" altLang="ja-JP" sz="1400">
                <a:solidFill>
                  <a:srgbClr val="FF0000"/>
                </a:solidFill>
                <a:latin typeface="Tahoma" panose="020B0604030504040204" pitchFamily="34" charset="0"/>
              </a:rPr>
              <a:t>***</a:t>
            </a:r>
          </a:p>
          <a:p>
            <a:pPr eaLnBrk="1" hangingPunct="1">
              <a:spcBef>
                <a:spcPct val="0"/>
              </a:spcBef>
              <a:buFontTx/>
              <a:buNone/>
            </a:pPr>
            <a:r>
              <a:rPr lang="pt-BR" altLang="ja-JP" sz="1400">
                <a:solidFill>
                  <a:srgbClr val="000000"/>
                </a:solidFill>
                <a:latin typeface="Tahoma" panose="020B0604030504040204" pitchFamily="34" charset="0"/>
              </a:rPr>
              <a:t> 101    -1        10</a:t>
            </a:r>
          </a:p>
          <a:p>
            <a:pPr eaLnBrk="1" hangingPunct="1">
              <a:spcBef>
                <a:spcPct val="0"/>
              </a:spcBef>
              <a:buFontTx/>
              <a:buNone/>
            </a:pPr>
            <a:r>
              <a:rPr lang="pt-BR" altLang="ja-JP" sz="1400">
                <a:solidFill>
                  <a:srgbClr val="000000"/>
                </a:solidFill>
                <a:latin typeface="Tahoma" panose="020B0604030504040204" pitchFamily="34" charset="0"/>
              </a:rPr>
              <a:t> 102     1 -1.0  -11  12</a:t>
            </a:r>
          </a:p>
          <a:p>
            <a:pPr eaLnBrk="1" hangingPunct="1">
              <a:spcBef>
                <a:spcPct val="0"/>
              </a:spcBef>
              <a:buFontTx/>
              <a:buNone/>
            </a:pPr>
            <a:r>
              <a:rPr lang="pt-BR" altLang="ja-JP" sz="1400">
                <a:solidFill>
                  <a:srgbClr val="000000"/>
                </a:solidFill>
                <a:latin typeface="Tahoma" panose="020B0604030504040204" pitchFamily="34" charset="0"/>
              </a:rPr>
              <a:t> 103     1 -1.0  -12  11</a:t>
            </a:r>
          </a:p>
          <a:p>
            <a:pPr eaLnBrk="1" hangingPunct="1">
              <a:spcBef>
                <a:spcPct val="0"/>
              </a:spcBef>
              <a:buFontTx/>
              <a:buNone/>
            </a:pPr>
            <a:r>
              <a:rPr lang="pt-BR" altLang="ja-JP" sz="1400">
                <a:solidFill>
                  <a:srgbClr val="000000"/>
                </a:solidFill>
                <a:latin typeface="Tahoma" panose="020B0604030504040204" pitchFamily="34" charset="0"/>
              </a:rPr>
              <a:t> 104     1 -1.0  -11 -12</a:t>
            </a:r>
          </a:p>
          <a:p>
            <a:pPr eaLnBrk="1" hangingPunct="1">
              <a:spcBef>
                <a:spcPct val="0"/>
              </a:spcBef>
              <a:buFontTx/>
              <a:buNone/>
            </a:pPr>
            <a:r>
              <a:rPr lang="pt-BR" altLang="ja-JP" sz="1400">
                <a:solidFill>
                  <a:srgbClr val="FF0000"/>
                </a:solidFill>
                <a:latin typeface="Tahoma" panose="020B0604030504040204" pitchFamily="34" charset="0"/>
              </a:rPr>
              <a:t> 105     1 -1.0   ***</a:t>
            </a:r>
          </a:p>
        </p:txBody>
      </p:sp>
      <p:sp>
        <p:nvSpPr>
          <p:cNvPr id="57348" name="Rectangle 2"/>
          <p:cNvSpPr>
            <a:spLocks noGrp="1" noChangeArrowheads="1"/>
          </p:cNvSpPr>
          <p:nvPr>
            <p:ph type="title" idx="4294967295"/>
          </p:nvPr>
        </p:nvSpPr>
        <p:spPr>
          <a:xfrm>
            <a:off x="228600" y="-100013"/>
            <a:ext cx="8686800" cy="1143001"/>
          </a:xfrm>
        </p:spPr>
        <p:txBody>
          <a:bodyPr/>
          <a:lstStyle/>
          <a:p>
            <a:pPr eaLnBrk="1" hangingPunct="1"/>
            <a:r>
              <a:rPr lang="ja-JP" altLang="en-US" sz="4800">
                <a:latin typeface="Century Gothic" panose="020B0502020202020204" pitchFamily="34" charset="0"/>
              </a:rPr>
              <a:t>課題</a:t>
            </a:r>
            <a:r>
              <a:rPr lang="en-US" altLang="ja-JP" sz="4800">
                <a:latin typeface="Century Gothic" panose="020B0502020202020204" pitchFamily="34" charset="0"/>
              </a:rPr>
              <a:t>5</a:t>
            </a:r>
            <a:endParaRPr lang="ja-JP" altLang="en-US" sz="4800">
              <a:latin typeface="Century Gothic" panose="020B0502020202020204" pitchFamily="34" charset="0"/>
            </a:endParaRPr>
          </a:p>
        </p:txBody>
      </p:sp>
      <p:sp>
        <p:nvSpPr>
          <p:cNvPr id="57351" name="Text Box 5"/>
          <p:cNvSpPr txBox="1">
            <a:spLocks noChangeArrowheads="1"/>
          </p:cNvSpPr>
          <p:nvPr/>
        </p:nvSpPr>
        <p:spPr bwMode="auto">
          <a:xfrm>
            <a:off x="2197100" y="6400800"/>
            <a:ext cx="5175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Geometry</a:t>
            </a:r>
          </a:p>
        </p:txBody>
      </p:sp>
      <p:sp>
        <p:nvSpPr>
          <p:cNvPr id="57353" name="Text Box 1030"/>
          <p:cNvSpPr txBox="1">
            <a:spLocks noChangeArrowheads="1"/>
          </p:cNvSpPr>
          <p:nvPr/>
        </p:nvSpPr>
        <p:spPr bwMode="auto">
          <a:xfrm>
            <a:off x="903288" y="3470275"/>
            <a:ext cx="14017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57354" name="Line 11"/>
          <p:cNvSpPr>
            <a:spLocks noChangeShapeType="1"/>
          </p:cNvSpPr>
          <p:nvPr/>
        </p:nvSpPr>
        <p:spPr bwMode="auto">
          <a:xfrm flipV="1">
            <a:off x="4591050" y="5229225"/>
            <a:ext cx="1852613" cy="635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7355" name="テキスト ボックス 20"/>
          <p:cNvSpPr txBox="1">
            <a:spLocks noChangeArrowheads="1"/>
          </p:cNvSpPr>
          <p:nvPr/>
        </p:nvSpPr>
        <p:spPr bwMode="auto">
          <a:xfrm>
            <a:off x="741363" y="854075"/>
            <a:ext cx="7412037" cy="95408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800">
                <a:solidFill>
                  <a:srgbClr val="000000"/>
                </a:solidFill>
                <a:latin typeface="Century Gothic" panose="020B0502020202020204" pitchFamily="34" charset="0"/>
              </a:rPr>
              <a:t>rpp</a:t>
            </a:r>
            <a:r>
              <a:rPr lang="ja-JP" altLang="en-US" sz="2800">
                <a:solidFill>
                  <a:srgbClr val="000000"/>
                </a:solidFill>
                <a:latin typeface="Century Gothic" panose="020B0502020202020204" pitchFamily="34" charset="0"/>
              </a:rPr>
              <a:t>を使って</a:t>
            </a:r>
            <a:r>
              <a:rPr lang="en-US" altLang="ja-JP" sz="2800">
                <a:solidFill>
                  <a:srgbClr val="000000"/>
                </a:solidFill>
                <a:latin typeface="Century Gothic" panose="020B0502020202020204" pitchFamily="34" charset="0"/>
              </a:rPr>
              <a:t>1</a:t>
            </a:r>
            <a:r>
              <a:rPr lang="ja-JP" altLang="en-US" sz="2800">
                <a:solidFill>
                  <a:srgbClr val="000000"/>
                </a:solidFill>
                <a:latin typeface="Century Gothic" panose="020B0502020202020204" pitchFamily="34" charset="0"/>
              </a:rPr>
              <a:t>辺が</a:t>
            </a:r>
            <a:r>
              <a:rPr lang="en-US" altLang="ja-JP" sz="2800">
                <a:solidFill>
                  <a:srgbClr val="000000"/>
                </a:solidFill>
                <a:latin typeface="Century Gothic" panose="020B0502020202020204" pitchFamily="34" charset="0"/>
              </a:rPr>
              <a:t>10cm</a:t>
            </a:r>
            <a:r>
              <a:rPr lang="ja-JP" altLang="en-US" sz="2800">
                <a:solidFill>
                  <a:srgbClr val="000000"/>
                </a:solidFill>
                <a:latin typeface="Century Gothic" panose="020B0502020202020204" pitchFamily="34" charset="0"/>
              </a:rPr>
              <a:t>の立方体を</a:t>
            </a:r>
            <a:r>
              <a:rPr lang="en-US" altLang="ja-JP" sz="2800">
                <a:solidFill>
                  <a:srgbClr val="000000"/>
                </a:solidFill>
                <a:latin typeface="Century Gothic" panose="020B0502020202020204" pitchFamily="34" charset="0"/>
              </a:rPr>
              <a:t>(0,0,-11)</a:t>
            </a:r>
            <a:r>
              <a:rPr lang="ja-JP" altLang="en-US" sz="2800">
                <a:solidFill>
                  <a:srgbClr val="000000"/>
                </a:solidFill>
                <a:latin typeface="Century Gothic" panose="020B0502020202020204" pitchFamily="34" charset="0"/>
              </a:rPr>
              <a:t>の点を中心として定義しましょう。</a:t>
            </a:r>
          </a:p>
        </p:txBody>
      </p:sp>
      <p:sp>
        <p:nvSpPr>
          <p:cNvPr id="57356" name="テキスト ボックス 1"/>
          <p:cNvSpPr txBox="1">
            <a:spLocks noChangeArrowheads="1"/>
          </p:cNvSpPr>
          <p:nvPr/>
        </p:nvSpPr>
        <p:spPr bwMode="auto">
          <a:xfrm>
            <a:off x="741363" y="1881188"/>
            <a:ext cx="7485062"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pPr>
            <a:r>
              <a:rPr lang="en-US" altLang="ja-JP" sz="2400">
                <a:solidFill>
                  <a:srgbClr val="000000"/>
                </a:solidFill>
              </a:rPr>
              <a:t>x</a:t>
            </a:r>
            <a:r>
              <a:rPr lang="ja-JP" altLang="en-US" sz="2400">
                <a:solidFill>
                  <a:srgbClr val="000000"/>
                </a:solidFill>
              </a:rPr>
              <a:t>と</a:t>
            </a:r>
            <a:r>
              <a:rPr lang="en-US" altLang="ja-JP" sz="2400">
                <a:solidFill>
                  <a:srgbClr val="000000"/>
                </a:solidFill>
              </a:rPr>
              <a:t>y</a:t>
            </a:r>
            <a:r>
              <a:rPr lang="ja-JP" altLang="en-US" sz="2400">
                <a:solidFill>
                  <a:srgbClr val="000000"/>
                </a:solidFill>
              </a:rPr>
              <a:t>に関して</a:t>
            </a:r>
            <a:r>
              <a:rPr lang="en-US" altLang="ja-JP" sz="2400">
                <a:solidFill>
                  <a:srgbClr val="000000"/>
                </a:solidFill>
              </a:rPr>
              <a:t>-5.0cm</a:t>
            </a:r>
            <a:r>
              <a:rPr lang="ja-JP" altLang="en-US" sz="2400">
                <a:solidFill>
                  <a:srgbClr val="000000"/>
                </a:solidFill>
              </a:rPr>
              <a:t>から</a:t>
            </a:r>
            <a:r>
              <a:rPr lang="en-US" altLang="ja-JP" sz="2400">
                <a:solidFill>
                  <a:srgbClr val="000000"/>
                </a:solidFill>
              </a:rPr>
              <a:t>5.0cm</a:t>
            </a:r>
            <a:r>
              <a:rPr lang="ja-JP" altLang="en-US" sz="2400">
                <a:solidFill>
                  <a:srgbClr val="000000"/>
                </a:solidFill>
              </a:rPr>
              <a:t>まで、</a:t>
            </a:r>
            <a:r>
              <a:rPr lang="en-US" altLang="ja-JP" sz="2400">
                <a:solidFill>
                  <a:srgbClr val="000000"/>
                </a:solidFill>
              </a:rPr>
              <a:t>z</a:t>
            </a:r>
            <a:r>
              <a:rPr lang="ja-JP" altLang="en-US" sz="2400">
                <a:solidFill>
                  <a:srgbClr val="000000"/>
                </a:solidFill>
              </a:rPr>
              <a:t>に関しては</a:t>
            </a:r>
            <a:r>
              <a:rPr lang="en-US" altLang="ja-JP" sz="2400">
                <a:solidFill>
                  <a:srgbClr val="000000"/>
                </a:solidFill>
              </a:rPr>
              <a:t>-16cm</a:t>
            </a:r>
            <a:r>
              <a:rPr lang="ja-JP" altLang="en-US" sz="2400">
                <a:solidFill>
                  <a:srgbClr val="000000"/>
                </a:solidFill>
              </a:rPr>
              <a:t>から</a:t>
            </a:r>
            <a:r>
              <a:rPr lang="en-US" altLang="ja-JP" sz="2400">
                <a:solidFill>
                  <a:srgbClr val="000000"/>
                </a:solidFill>
              </a:rPr>
              <a:t>-6.0cm</a:t>
            </a:r>
            <a:r>
              <a:rPr lang="ja-JP" altLang="en-US" sz="2400">
                <a:solidFill>
                  <a:srgbClr val="000000"/>
                </a:solidFill>
              </a:rPr>
              <a:t>の範囲に配置する</a:t>
            </a:r>
            <a:endParaRPr lang="en-US" altLang="ja-JP" sz="2400">
              <a:solidFill>
                <a:srgbClr val="000000"/>
              </a:solidFill>
            </a:endParaRPr>
          </a:p>
          <a:p>
            <a:pPr eaLnBrk="1" hangingPunct="1">
              <a:spcBef>
                <a:spcPct val="0"/>
              </a:spcBef>
            </a:pPr>
            <a:r>
              <a:rPr lang="en-US" altLang="ja-JP" sz="2400">
                <a:solidFill>
                  <a:srgbClr val="000000"/>
                </a:solidFill>
              </a:rPr>
              <a:t>rpp</a:t>
            </a:r>
            <a:r>
              <a:rPr lang="ja-JP" altLang="en-US" sz="2400">
                <a:solidFill>
                  <a:srgbClr val="000000"/>
                </a:solidFill>
              </a:rPr>
              <a:t>で定義した面の内側の領域を</a:t>
            </a:r>
            <a:r>
              <a:rPr lang="ja-JP" altLang="en-US" sz="2400">
                <a:solidFill>
                  <a:srgbClr val="FF0000"/>
                </a:solidFill>
              </a:rPr>
              <a:t>－（マイナス）</a:t>
            </a:r>
            <a:r>
              <a:rPr lang="ja-JP" altLang="en-US" sz="2400">
                <a:solidFill>
                  <a:srgbClr val="000000"/>
                </a:solidFill>
              </a:rPr>
              <a:t>で指定する</a:t>
            </a:r>
          </a:p>
        </p:txBody>
      </p:sp>
      <p:sp>
        <p:nvSpPr>
          <p:cNvPr id="57357" name="テキスト ボックス 20"/>
          <p:cNvSpPr txBox="1">
            <a:spLocks noChangeArrowheads="1"/>
          </p:cNvSpPr>
          <p:nvPr/>
        </p:nvSpPr>
        <p:spPr bwMode="auto">
          <a:xfrm>
            <a:off x="2195513" y="5491163"/>
            <a:ext cx="5113337" cy="8318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solidFill>
                  <a:srgbClr val="000000"/>
                </a:solidFill>
                <a:latin typeface="Century Gothic" panose="020B0502020202020204" pitchFamily="34" charset="0"/>
              </a:rPr>
              <a:t>立方体を作ることができたか、</a:t>
            </a:r>
          </a:p>
          <a:p>
            <a:pPr eaLnBrk="1" hangingPunct="1">
              <a:spcBef>
                <a:spcPct val="0"/>
              </a:spcBef>
              <a:buFontTx/>
              <a:buNone/>
            </a:pPr>
            <a:r>
              <a:rPr lang="en-US" altLang="ja-JP" sz="2400">
                <a:solidFill>
                  <a:srgbClr val="000000"/>
                </a:solidFill>
                <a:latin typeface="Century Gothic" panose="020B0502020202020204" pitchFamily="34" charset="0"/>
              </a:rPr>
              <a:t>PHITS</a:t>
            </a:r>
            <a:r>
              <a:rPr lang="ja-JP" altLang="en-US" sz="2400">
                <a:solidFill>
                  <a:srgbClr val="000000"/>
                </a:solidFill>
                <a:latin typeface="Century Gothic" panose="020B0502020202020204" pitchFamily="34" charset="0"/>
              </a:rPr>
              <a:t>を実行して確認してみましょう。</a:t>
            </a:r>
          </a:p>
        </p:txBody>
      </p:sp>
      <p:sp>
        <p:nvSpPr>
          <p:cNvPr id="57358" name="Line 11"/>
          <p:cNvSpPr>
            <a:spLocks noChangeShapeType="1"/>
          </p:cNvSpPr>
          <p:nvPr/>
        </p:nvSpPr>
        <p:spPr bwMode="auto">
          <a:xfrm>
            <a:off x="1257300" y="5229225"/>
            <a:ext cx="2738438"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7359" name="Line 11"/>
          <p:cNvSpPr>
            <a:spLocks noChangeShapeType="1"/>
          </p:cNvSpPr>
          <p:nvPr/>
        </p:nvSpPr>
        <p:spPr bwMode="auto">
          <a:xfrm flipV="1">
            <a:off x="7524750" y="4148138"/>
            <a:ext cx="360363" cy="7937"/>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3"/>
          <p:cNvPicPr>
            <a:picLocks noChangeAspect="1" noChangeArrowheads="1"/>
          </p:cNvPicPr>
          <p:nvPr/>
        </p:nvPicPr>
        <p:blipFill>
          <a:blip r:embed="rId3">
            <a:extLst>
              <a:ext uri="{28A0092B-C50C-407E-A947-70E740481C1C}">
                <a14:useLocalDpi xmlns:a14="http://schemas.microsoft.com/office/drawing/2010/main" val="0"/>
              </a:ext>
            </a:extLst>
          </a:blip>
          <a:srcRect l="10757" t="18306" r="35808" b="8780"/>
          <a:stretch>
            <a:fillRect/>
          </a:stretch>
        </p:blipFill>
        <p:spPr bwMode="auto">
          <a:xfrm>
            <a:off x="5630863" y="2292350"/>
            <a:ext cx="3351212" cy="323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371" name="Rectangle 2"/>
          <p:cNvSpPr>
            <a:spLocks noGrp="1" noChangeArrowheads="1"/>
          </p:cNvSpPr>
          <p:nvPr>
            <p:ph type="title" idx="4294967295"/>
          </p:nvPr>
        </p:nvSpPr>
        <p:spPr>
          <a:xfrm>
            <a:off x="228600" y="-100013"/>
            <a:ext cx="8686800" cy="1143001"/>
          </a:xfrm>
        </p:spPr>
        <p:txBody>
          <a:bodyPr/>
          <a:lstStyle/>
          <a:p>
            <a:pPr eaLnBrk="1" hangingPunct="1"/>
            <a:r>
              <a:rPr lang="ja-JP" altLang="en-US" sz="4800">
                <a:latin typeface="Century Gothic" panose="020B0502020202020204" pitchFamily="34" charset="0"/>
              </a:rPr>
              <a:t>課題</a:t>
            </a:r>
            <a:r>
              <a:rPr lang="en-US" altLang="ja-JP" sz="4800">
                <a:latin typeface="Century Gothic" panose="020B0502020202020204" pitchFamily="34" charset="0"/>
              </a:rPr>
              <a:t>5</a:t>
            </a:r>
            <a:r>
              <a:rPr lang="ja-JP" altLang="en-US" sz="4800">
                <a:latin typeface="Century Gothic" panose="020B0502020202020204" pitchFamily="34" charset="0"/>
              </a:rPr>
              <a:t>の答え合わせ</a:t>
            </a:r>
          </a:p>
        </p:txBody>
      </p:sp>
      <p:sp>
        <p:nvSpPr>
          <p:cNvPr id="58374" name="Text Box 5"/>
          <p:cNvSpPr txBox="1">
            <a:spLocks noChangeArrowheads="1"/>
          </p:cNvSpPr>
          <p:nvPr/>
        </p:nvSpPr>
        <p:spPr bwMode="auto">
          <a:xfrm>
            <a:off x="2197100" y="6400800"/>
            <a:ext cx="5175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Geometry</a:t>
            </a:r>
          </a:p>
        </p:txBody>
      </p:sp>
      <p:sp>
        <p:nvSpPr>
          <p:cNvPr id="58376" name="テキスト ボックス 20"/>
          <p:cNvSpPr txBox="1">
            <a:spLocks noChangeArrowheads="1"/>
          </p:cNvSpPr>
          <p:nvPr/>
        </p:nvSpPr>
        <p:spPr bwMode="auto">
          <a:xfrm>
            <a:off x="5943600" y="5470525"/>
            <a:ext cx="320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a:solidFill>
                  <a:srgbClr val="0000FF"/>
                </a:solidFill>
                <a:latin typeface="Century Gothic" panose="020B0502020202020204" pitchFamily="34" charset="0"/>
              </a:rPr>
              <a:t>track_xz.eps</a:t>
            </a:r>
          </a:p>
        </p:txBody>
      </p:sp>
      <p:sp>
        <p:nvSpPr>
          <p:cNvPr id="58377" name="Text Box 1031"/>
          <p:cNvSpPr txBox="1">
            <a:spLocks noChangeArrowheads="1"/>
          </p:cNvSpPr>
          <p:nvPr/>
        </p:nvSpPr>
        <p:spPr bwMode="auto">
          <a:xfrm>
            <a:off x="681038" y="2667000"/>
            <a:ext cx="2989262" cy="129540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S u r f a c e ]</a:t>
            </a:r>
          </a:p>
          <a:p>
            <a:pPr eaLnBrk="1" hangingPunct="1">
              <a:spcBef>
                <a:spcPct val="0"/>
              </a:spcBef>
              <a:buFontTx/>
              <a:buNone/>
            </a:pPr>
            <a:r>
              <a:rPr lang="pt-BR" altLang="ja-JP" sz="1400">
                <a:solidFill>
                  <a:srgbClr val="000000"/>
                </a:solidFill>
                <a:latin typeface="Tahoma" panose="020B0604030504040204" pitchFamily="34" charset="0"/>
              </a:rPr>
              <a:t>  10  so     500.</a:t>
            </a:r>
          </a:p>
          <a:p>
            <a:pPr eaLnBrk="1" hangingPunct="1">
              <a:spcBef>
                <a:spcPct val="0"/>
              </a:spcBef>
              <a:buFontTx/>
              <a:buNone/>
            </a:pPr>
            <a:r>
              <a:rPr lang="pt-BR" altLang="ja-JP" sz="1400">
                <a:solidFill>
                  <a:srgbClr val="000000"/>
                </a:solidFill>
                <a:latin typeface="Tahoma" panose="020B0604030504040204" pitchFamily="34" charset="0"/>
              </a:rPr>
              <a:t>  11  so       5.</a:t>
            </a:r>
          </a:p>
          <a:p>
            <a:pPr eaLnBrk="1" hangingPunct="1">
              <a:spcBef>
                <a:spcPct val="0"/>
              </a:spcBef>
              <a:buFontTx/>
              <a:buNone/>
            </a:pPr>
            <a:r>
              <a:rPr lang="pt-BR" altLang="ja-JP" sz="1400">
                <a:solidFill>
                  <a:srgbClr val="000000"/>
                </a:solidFill>
                <a:latin typeface="Tahoma" panose="020B0604030504040204" pitchFamily="34" charset="0"/>
              </a:rPr>
              <a:t>  12  sz       8.  5.</a:t>
            </a:r>
          </a:p>
          <a:p>
            <a:pPr eaLnBrk="1" hangingPunct="1">
              <a:spcBef>
                <a:spcPct val="0"/>
              </a:spcBef>
              <a:buFontTx/>
              <a:buNone/>
            </a:pPr>
            <a:r>
              <a:rPr lang="en-US" altLang="ja-JP" sz="1400">
                <a:solidFill>
                  <a:srgbClr val="FF0000"/>
                </a:solidFill>
                <a:latin typeface="Tahoma" panose="020B0604030504040204" pitchFamily="34" charset="0"/>
              </a:rPr>
              <a:t>  13  rpp </a:t>
            </a:r>
            <a:r>
              <a:rPr lang="pt-BR" altLang="ja-JP" sz="1400">
                <a:solidFill>
                  <a:srgbClr val="FF0000"/>
                </a:solidFill>
                <a:latin typeface="Tahoma" panose="020B0604030504040204" pitchFamily="34" charset="0"/>
              </a:rPr>
              <a:t>-5. 5. -5. 5. -16. -6.</a:t>
            </a:r>
          </a:p>
        </p:txBody>
      </p:sp>
      <p:sp>
        <p:nvSpPr>
          <p:cNvPr id="58378" name="Text Box 1031"/>
          <p:cNvSpPr txBox="1">
            <a:spLocks noChangeArrowheads="1"/>
          </p:cNvSpPr>
          <p:nvPr/>
        </p:nvSpPr>
        <p:spPr bwMode="auto">
          <a:xfrm>
            <a:off x="695325" y="4157663"/>
            <a:ext cx="3711575" cy="167005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C e l l ]</a:t>
            </a:r>
          </a:p>
          <a:p>
            <a:pPr eaLnBrk="1" hangingPunct="1">
              <a:spcBef>
                <a:spcPct val="0"/>
              </a:spcBef>
              <a:buFontTx/>
              <a:buNone/>
            </a:pPr>
            <a:r>
              <a:rPr lang="pt-BR" altLang="ja-JP" sz="1400">
                <a:solidFill>
                  <a:srgbClr val="000000"/>
                </a:solidFill>
                <a:latin typeface="Tahoma" panose="020B0604030504040204" pitchFamily="34" charset="0"/>
              </a:rPr>
              <a:t> 100     1 -1.0  -10  #102 #103 #104 </a:t>
            </a:r>
            <a:r>
              <a:rPr lang="pt-BR" altLang="ja-JP" sz="1400">
                <a:solidFill>
                  <a:srgbClr val="FF0000"/>
                </a:solidFill>
                <a:latin typeface="Tahoma" panose="020B0604030504040204" pitchFamily="34" charset="0"/>
              </a:rPr>
              <a:t>#105</a:t>
            </a:r>
          </a:p>
          <a:p>
            <a:pPr eaLnBrk="1" hangingPunct="1">
              <a:spcBef>
                <a:spcPct val="0"/>
              </a:spcBef>
              <a:buFontTx/>
              <a:buNone/>
            </a:pPr>
            <a:r>
              <a:rPr lang="pt-BR" altLang="ja-JP" sz="1400">
                <a:solidFill>
                  <a:srgbClr val="000000"/>
                </a:solidFill>
                <a:latin typeface="Tahoma" panose="020B0604030504040204" pitchFamily="34" charset="0"/>
              </a:rPr>
              <a:t> 101    -1        10</a:t>
            </a:r>
          </a:p>
          <a:p>
            <a:pPr eaLnBrk="1" hangingPunct="1">
              <a:spcBef>
                <a:spcPct val="0"/>
              </a:spcBef>
              <a:buFontTx/>
              <a:buNone/>
            </a:pPr>
            <a:r>
              <a:rPr lang="pt-BR" altLang="ja-JP" sz="1400">
                <a:solidFill>
                  <a:srgbClr val="000000"/>
                </a:solidFill>
                <a:latin typeface="Tahoma" panose="020B0604030504040204" pitchFamily="34" charset="0"/>
              </a:rPr>
              <a:t> 102     1 -1.0  -11  12</a:t>
            </a:r>
          </a:p>
          <a:p>
            <a:pPr eaLnBrk="1" hangingPunct="1">
              <a:spcBef>
                <a:spcPct val="0"/>
              </a:spcBef>
              <a:buFontTx/>
              <a:buNone/>
            </a:pPr>
            <a:r>
              <a:rPr lang="pt-BR" altLang="ja-JP" sz="1400">
                <a:solidFill>
                  <a:srgbClr val="000000"/>
                </a:solidFill>
                <a:latin typeface="Tahoma" panose="020B0604030504040204" pitchFamily="34" charset="0"/>
              </a:rPr>
              <a:t> 103     1 -1.0  -12  11</a:t>
            </a:r>
          </a:p>
          <a:p>
            <a:pPr eaLnBrk="1" hangingPunct="1">
              <a:spcBef>
                <a:spcPct val="0"/>
              </a:spcBef>
              <a:buFontTx/>
              <a:buNone/>
            </a:pPr>
            <a:r>
              <a:rPr lang="pt-BR" altLang="ja-JP" sz="1400">
                <a:solidFill>
                  <a:srgbClr val="000000"/>
                </a:solidFill>
                <a:latin typeface="Tahoma" panose="020B0604030504040204" pitchFamily="34" charset="0"/>
              </a:rPr>
              <a:t> 104     1 -1.0  -11 -12</a:t>
            </a:r>
          </a:p>
          <a:p>
            <a:pPr eaLnBrk="1" hangingPunct="1">
              <a:spcBef>
                <a:spcPct val="0"/>
              </a:spcBef>
              <a:buFontTx/>
              <a:buNone/>
            </a:pPr>
            <a:r>
              <a:rPr lang="pt-BR" altLang="ja-JP" sz="1400">
                <a:solidFill>
                  <a:srgbClr val="FF0000"/>
                </a:solidFill>
                <a:latin typeface="Tahoma" panose="020B0604030504040204" pitchFamily="34" charset="0"/>
              </a:rPr>
              <a:t> 105     1 -1.0  -13</a:t>
            </a:r>
          </a:p>
        </p:txBody>
      </p:sp>
      <p:sp>
        <p:nvSpPr>
          <p:cNvPr id="58379" name="Text Box 1030"/>
          <p:cNvSpPr txBox="1">
            <a:spLocks noChangeArrowheads="1"/>
          </p:cNvSpPr>
          <p:nvPr/>
        </p:nvSpPr>
        <p:spPr bwMode="auto">
          <a:xfrm>
            <a:off x="468313" y="2060575"/>
            <a:ext cx="14017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58380" name="テキスト ボックス 20"/>
          <p:cNvSpPr txBox="1">
            <a:spLocks noChangeArrowheads="1"/>
          </p:cNvSpPr>
          <p:nvPr/>
        </p:nvSpPr>
        <p:spPr bwMode="auto">
          <a:xfrm>
            <a:off x="741363" y="854075"/>
            <a:ext cx="7412037" cy="95408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800">
                <a:solidFill>
                  <a:srgbClr val="000000"/>
                </a:solidFill>
                <a:latin typeface="Century Gothic" panose="020B0502020202020204" pitchFamily="34" charset="0"/>
              </a:rPr>
              <a:t>rpp</a:t>
            </a:r>
            <a:r>
              <a:rPr lang="ja-JP" altLang="en-US" sz="2800">
                <a:solidFill>
                  <a:srgbClr val="000000"/>
                </a:solidFill>
                <a:latin typeface="Century Gothic" panose="020B0502020202020204" pitchFamily="34" charset="0"/>
              </a:rPr>
              <a:t>を使って</a:t>
            </a:r>
            <a:r>
              <a:rPr lang="en-US" altLang="ja-JP" sz="2800">
                <a:solidFill>
                  <a:srgbClr val="000000"/>
                </a:solidFill>
                <a:latin typeface="Century Gothic" panose="020B0502020202020204" pitchFamily="34" charset="0"/>
              </a:rPr>
              <a:t>1</a:t>
            </a:r>
            <a:r>
              <a:rPr lang="ja-JP" altLang="en-US" sz="2800">
                <a:solidFill>
                  <a:srgbClr val="000000"/>
                </a:solidFill>
                <a:latin typeface="Century Gothic" panose="020B0502020202020204" pitchFamily="34" charset="0"/>
              </a:rPr>
              <a:t>辺が</a:t>
            </a:r>
            <a:r>
              <a:rPr lang="en-US" altLang="ja-JP" sz="2800">
                <a:solidFill>
                  <a:srgbClr val="000000"/>
                </a:solidFill>
                <a:latin typeface="Century Gothic" panose="020B0502020202020204" pitchFamily="34" charset="0"/>
              </a:rPr>
              <a:t>10cm</a:t>
            </a:r>
            <a:r>
              <a:rPr lang="ja-JP" altLang="en-US" sz="2800">
                <a:solidFill>
                  <a:srgbClr val="000000"/>
                </a:solidFill>
                <a:latin typeface="Century Gothic" panose="020B0502020202020204" pitchFamily="34" charset="0"/>
              </a:rPr>
              <a:t>の立方体を</a:t>
            </a:r>
            <a:r>
              <a:rPr lang="en-US" altLang="ja-JP" sz="2800">
                <a:solidFill>
                  <a:srgbClr val="000000"/>
                </a:solidFill>
                <a:latin typeface="Century Gothic" panose="020B0502020202020204" pitchFamily="34" charset="0"/>
              </a:rPr>
              <a:t>(0,0,-11)</a:t>
            </a:r>
            <a:r>
              <a:rPr lang="ja-JP" altLang="en-US" sz="2800">
                <a:solidFill>
                  <a:srgbClr val="000000"/>
                </a:solidFill>
                <a:latin typeface="Century Gothic" panose="020B0502020202020204" pitchFamily="34" charset="0"/>
              </a:rPr>
              <a:t>の点を中心として定義しましょう。</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Text Box 5"/>
          <p:cNvSpPr txBox="1">
            <a:spLocks noChangeArrowheads="1"/>
          </p:cNvSpPr>
          <p:nvPr/>
        </p:nvSpPr>
        <p:spPr bwMode="auto">
          <a:xfrm>
            <a:off x="2197100" y="6400800"/>
            <a:ext cx="5175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latin typeface="Tahoma" panose="020B0604030504040204" pitchFamily="34" charset="0"/>
              </a:rPr>
              <a:t>Geometry</a:t>
            </a:r>
          </a:p>
        </p:txBody>
      </p:sp>
      <p:sp>
        <p:nvSpPr>
          <p:cNvPr id="59398" name="Text Box 1030"/>
          <p:cNvSpPr txBox="1">
            <a:spLocks noChangeArrowheads="1"/>
          </p:cNvSpPr>
          <p:nvPr/>
        </p:nvSpPr>
        <p:spPr bwMode="auto">
          <a:xfrm>
            <a:off x="795338" y="982663"/>
            <a:ext cx="1401762"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cxnSp>
        <p:nvCxnSpPr>
          <p:cNvPr id="5" name="直線矢印コネクタ 4"/>
          <p:cNvCxnSpPr/>
          <p:nvPr/>
        </p:nvCxnSpPr>
        <p:spPr>
          <a:xfrm flipV="1">
            <a:off x="5795963" y="915988"/>
            <a:ext cx="0" cy="1295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H="1">
            <a:off x="4716463" y="2211388"/>
            <a:ext cx="1079500" cy="9366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6732588" y="2211388"/>
            <a:ext cx="142081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402" name="テキスト ボックス 9"/>
          <p:cNvSpPr txBox="1">
            <a:spLocks noChangeArrowheads="1"/>
          </p:cNvSpPr>
          <p:nvPr/>
        </p:nvSpPr>
        <p:spPr bwMode="auto">
          <a:xfrm>
            <a:off x="7827963" y="2139950"/>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t>x</a:t>
            </a:r>
            <a:endParaRPr lang="ja-JP" altLang="en-US" sz="2400"/>
          </a:p>
        </p:txBody>
      </p:sp>
      <p:sp>
        <p:nvSpPr>
          <p:cNvPr id="59403" name="テキスト ボックス 34"/>
          <p:cNvSpPr txBox="1">
            <a:spLocks noChangeArrowheads="1"/>
          </p:cNvSpPr>
          <p:nvPr/>
        </p:nvSpPr>
        <p:spPr bwMode="auto">
          <a:xfrm>
            <a:off x="5432425" y="692150"/>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t>y</a:t>
            </a:r>
            <a:endParaRPr lang="ja-JP" altLang="en-US" sz="2400"/>
          </a:p>
        </p:txBody>
      </p:sp>
      <p:sp>
        <p:nvSpPr>
          <p:cNvPr id="59404" name="テキスト ボックス 35"/>
          <p:cNvSpPr txBox="1">
            <a:spLocks noChangeArrowheads="1"/>
          </p:cNvSpPr>
          <p:nvPr/>
        </p:nvSpPr>
        <p:spPr bwMode="auto">
          <a:xfrm>
            <a:off x="4778375" y="3013075"/>
            <a:ext cx="320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t>z</a:t>
            </a:r>
            <a:endParaRPr lang="ja-JP" altLang="en-US" sz="2400"/>
          </a:p>
        </p:txBody>
      </p:sp>
      <p:cxnSp>
        <p:nvCxnSpPr>
          <p:cNvPr id="12" name="直線コネクタ 11"/>
          <p:cNvCxnSpPr/>
          <p:nvPr/>
        </p:nvCxnSpPr>
        <p:spPr>
          <a:xfrm>
            <a:off x="6310313" y="1665288"/>
            <a:ext cx="0" cy="180975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9406" name="テキスト ボックス 12"/>
          <p:cNvSpPr txBox="1">
            <a:spLocks noChangeArrowheads="1"/>
          </p:cNvSpPr>
          <p:nvPr/>
        </p:nvSpPr>
        <p:spPr bwMode="auto">
          <a:xfrm>
            <a:off x="6553200" y="2165350"/>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t>3</a:t>
            </a:r>
            <a:endParaRPr lang="ja-JP" altLang="en-US" sz="2400"/>
          </a:p>
        </p:txBody>
      </p:sp>
      <p:sp>
        <p:nvSpPr>
          <p:cNvPr id="59407" name="テキスト ボックス 20"/>
          <p:cNvSpPr txBox="1">
            <a:spLocks noChangeArrowheads="1"/>
          </p:cNvSpPr>
          <p:nvPr/>
        </p:nvSpPr>
        <p:spPr bwMode="auto">
          <a:xfrm>
            <a:off x="6624638" y="2886075"/>
            <a:ext cx="2112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800">
                <a:solidFill>
                  <a:srgbClr val="000000"/>
                </a:solidFill>
                <a:latin typeface="Century Gothic" panose="020B0502020202020204" pitchFamily="34" charset="0"/>
              </a:rPr>
              <a:t>   </a:t>
            </a:r>
            <a:r>
              <a:rPr lang="ja-JP" altLang="en-US" sz="2800">
                <a:solidFill>
                  <a:srgbClr val="000000"/>
                </a:solidFill>
                <a:latin typeface="Century Gothic" panose="020B0502020202020204" pitchFamily="34" charset="0"/>
              </a:rPr>
              <a:t>ｐｘ   </a:t>
            </a:r>
            <a:r>
              <a:rPr lang="en-US" altLang="ja-JP" sz="2800">
                <a:solidFill>
                  <a:srgbClr val="000000"/>
                </a:solidFill>
                <a:latin typeface="Century Gothic" panose="020B0502020202020204" pitchFamily="34" charset="0"/>
              </a:rPr>
              <a:t>3.0</a:t>
            </a:r>
            <a:endParaRPr lang="ja-JP" altLang="en-US" sz="2800">
              <a:solidFill>
                <a:srgbClr val="000000"/>
              </a:solidFill>
              <a:latin typeface="Century Gothic" panose="020B0502020202020204" pitchFamily="34" charset="0"/>
            </a:endParaRPr>
          </a:p>
        </p:txBody>
      </p:sp>
      <p:cxnSp>
        <p:nvCxnSpPr>
          <p:cNvPr id="41" name="直線コネクタ 40"/>
          <p:cNvCxnSpPr/>
          <p:nvPr/>
        </p:nvCxnSpPr>
        <p:spPr>
          <a:xfrm>
            <a:off x="7221538" y="881063"/>
            <a:ext cx="0" cy="179863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5815013" y="2211388"/>
            <a:ext cx="485775" cy="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6310313" y="2211388"/>
            <a:ext cx="484187" cy="0"/>
          </a:xfrm>
          <a:prstGeom prst="straightConnector1">
            <a:avLst/>
          </a:prstGeom>
          <a:ln w="28575">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H="1">
            <a:off x="6337300" y="881063"/>
            <a:ext cx="841375" cy="727075"/>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H="1">
            <a:off x="6373813" y="2679700"/>
            <a:ext cx="842962" cy="727075"/>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9413" name="テキスト ボックス 20"/>
          <p:cNvSpPr txBox="1">
            <a:spLocks noChangeArrowheads="1"/>
          </p:cNvSpPr>
          <p:nvPr/>
        </p:nvSpPr>
        <p:spPr bwMode="auto">
          <a:xfrm>
            <a:off x="5287963" y="5272088"/>
            <a:ext cx="3786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solidFill>
                  <a:srgbClr val="FF0000"/>
                </a:solidFill>
                <a:latin typeface="Century Gothic" panose="020B0502020202020204" pitchFamily="34" charset="0"/>
              </a:rPr>
              <a:t>平面の上下関係は＋ </a:t>
            </a:r>
            <a:r>
              <a:rPr lang="en-US" altLang="ja-JP" sz="2400">
                <a:solidFill>
                  <a:srgbClr val="FF0000"/>
                </a:solidFill>
                <a:latin typeface="Century Gothic" panose="020B0502020202020204" pitchFamily="34" charset="0"/>
              </a:rPr>
              <a:t>or ー</a:t>
            </a:r>
            <a:endParaRPr lang="ja-JP" altLang="en-US" sz="2400">
              <a:solidFill>
                <a:srgbClr val="FF0000"/>
              </a:solidFill>
              <a:latin typeface="Century Gothic" panose="020B0502020202020204" pitchFamily="34" charset="0"/>
            </a:endParaRPr>
          </a:p>
        </p:txBody>
      </p:sp>
      <p:grpSp>
        <p:nvGrpSpPr>
          <p:cNvPr id="59414" name="グループ化 3"/>
          <p:cNvGrpSpPr>
            <a:grpSpLocks/>
          </p:cNvGrpSpPr>
          <p:nvPr/>
        </p:nvGrpSpPr>
        <p:grpSpPr bwMode="auto">
          <a:xfrm>
            <a:off x="6256338" y="3687763"/>
            <a:ext cx="1957387" cy="1458912"/>
            <a:chOff x="6385126" y="2759848"/>
            <a:chExt cx="1956633" cy="1458912"/>
          </a:xfrm>
        </p:grpSpPr>
        <p:sp>
          <p:nvSpPr>
            <p:cNvPr id="59421" name="AutoShape 14"/>
            <p:cNvSpPr>
              <a:spLocks noChangeArrowheads="1"/>
            </p:cNvSpPr>
            <p:nvPr/>
          </p:nvSpPr>
          <p:spPr bwMode="auto">
            <a:xfrm rot="5400000" flipV="1">
              <a:off x="6604375" y="3191487"/>
              <a:ext cx="1458912" cy="595634"/>
            </a:xfrm>
            <a:prstGeom prst="parallelogram">
              <a:avLst>
                <a:gd name="adj" fmla="val 37296"/>
              </a:avLst>
            </a:prstGeom>
            <a:solidFill>
              <a:srgbClr val="99CCFF">
                <a:alpha val="50195"/>
              </a:srgbClr>
            </a:solidFill>
            <a:ln w="19050">
              <a:solidFill>
                <a:schemeClr val="tx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endParaRPr>
            </a:p>
          </p:txBody>
        </p:sp>
        <p:sp>
          <p:nvSpPr>
            <p:cNvPr id="29" name="Line 11"/>
            <p:cNvSpPr>
              <a:spLocks noChangeShapeType="1"/>
            </p:cNvSpPr>
            <p:nvPr/>
          </p:nvSpPr>
          <p:spPr bwMode="auto">
            <a:xfrm>
              <a:off x="6427971" y="3496448"/>
              <a:ext cx="844225" cy="0"/>
            </a:xfrm>
            <a:prstGeom prst="line">
              <a:avLst/>
            </a:prstGeom>
            <a:ln w="38100">
              <a:prstDash val="sysDash"/>
              <a:round/>
              <a:headEnd type="none" w="med" len="med"/>
              <a:tailEnd type="none"/>
            </a:ln>
          </p:spPr>
          <p:style>
            <a:lnRef idx="1">
              <a:schemeClr val="dk1"/>
            </a:lnRef>
            <a:fillRef idx="0">
              <a:schemeClr val="dk1"/>
            </a:fillRef>
            <a:effectRef idx="0">
              <a:schemeClr val="dk1"/>
            </a:effectRef>
            <a:fontRef idx="minor">
              <a:schemeClr val="tx1"/>
            </a:fontRef>
          </p:style>
          <p:txBody>
            <a:bodyPr/>
            <a:lstStyle/>
            <a:p>
              <a:pPr eaLnBrk="1" hangingPunct="1">
                <a:defRPr/>
              </a:pPr>
              <a:endParaRPr lang="ja-JP" altLang="en-US">
                <a:solidFill>
                  <a:srgbClr val="000000"/>
                </a:solidFill>
              </a:endParaRPr>
            </a:p>
          </p:txBody>
        </p:sp>
        <p:sp>
          <p:nvSpPr>
            <p:cNvPr id="30" name="Line 11"/>
            <p:cNvSpPr>
              <a:spLocks noChangeShapeType="1"/>
            </p:cNvSpPr>
            <p:nvPr/>
          </p:nvSpPr>
          <p:spPr bwMode="auto">
            <a:xfrm flipV="1">
              <a:off x="7291239" y="3496448"/>
              <a:ext cx="768054" cy="0"/>
            </a:xfrm>
            <a:prstGeom prst="line">
              <a:avLst/>
            </a:prstGeom>
            <a:ln w="38100">
              <a:round/>
              <a:headEnd type="none" w="med" len="med"/>
              <a:tailEnd type="triangle"/>
            </a:ln>
          </p:spPr>
          <p:style>
            <a:lnRef idx="1">
              <a:schemeClr val="dk1"/>
            </a:lnRef>
            <a:fillRef idx="0">
              <a:schemeClr val="dk1"/>
            </a:fillRef>
            <a:effectRef idx="0">
              <a:schemeClr val="dk1"/>
            </a:effectRef>
            <a:fontRef idx="minor">
              <a:schemeClr val="tx1"/>
            </a:fontRef>
          </p:style>
          <p:txBody>
            <a:bodyPr/>
            <a:lstStyle/>
            <a:p>
              <a:pPr eaLnBrk="1" hangingPunct="1">
                <a:defRPr/>
              </a:pPr>
              <a:endParaRPr lang="ja-JP" altLang="en-US">
                <a:solidFill>
                  <a:srgbClr val="000000"/>
                </a:solidFill>
              </a:endParaRPr>
            </a:p>
          </p:txBody>
        </p:sp>
        <p:sp>
          <p:nvSpPr>
            <p:cNvPr id="59424" name="テキスト ボックス 2"/>
            <p:cNvSpPr txBox="1">
              <a:spLocks noChangeArrowheads="1"/>
            </p:cNvSpPr>
            <p:nvPr/>
          </p:nvSpPr>
          <p:spPr bwMode="auto">
            <a:xfrm>
              <a:off x="7759548" y="3582653"/>
              <a:ext cx="5822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a:solidFill>
                    <a:srgbClr val="000000"/>
                  </a:solidFill>
                </a:rPr>
                <a:t>X</a:t>
              </a:r>
              <a:r>
                <a:rPr lang="ja-JP" altLang="en-US" sz="1800">
                  <a:solidFill>
                    <a:srgbClr val="000000"/>
                  </a:solidFill>
                </a:rPr>
                <a:t>軸</a:t>
              </a:r>
            </a:p>
          </p:txBody>
        </p:sp>
        <p:sp>
          <p:nvSpPr>
            <p:cNvPr id="59425" name="テキスト ボックス 18"/>
            <p:cNvSpPr txBox="1">
              <a:spLocks noChangeArrowheads="1"/>
            </p:cNvSpPr>
            <p:nvPr/>
          </p:nvSpPr>
          <p:spPr bwMode="auto">
            <a:xfrm>
              <a:off x="7015358" y="3589617"/>
              <a:ext cx="7448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a:solidFill>
                    <a:srgbClr val="000000"/>
                  </a:solidFill>
                </a:rPr>
                <a:t>X=x</a:t>
              </a:r>
              <a:r>
                <a:rPr lang="en-US" altLang="ja-JP" sz="1800" baseline="-25000">
                  <a:solidFill>
                    <a:srgbClr val="000000"/>
                  </a:solidFill>
                </a:rPr>
                <a:t>0</a:t>
              </a:r>
              <a:endParaRPr lang="ja-JP" altLang="en-US" sz="1800" baseline="-25000">
                <a:solidFill>
                  <a:srgbClr val="000000"/>
                </a:solidFill>
              </a:endParaRPr>
            </a:p>
          </p:txBody>
        </p:sp>
        <p:sp>
          <p:nvSpPr>
            <p:cNvPr id="59426" name="テキスト ボックス 19"/>
            <p:cNvSpPr txBox="1">
              <a:spLocks noChangeArrowheads="1"/>
            </p:cNvSpPr>
            <p:nvPr/>
          </p:nvSpPr>
          <p:spPr bwMode="auto">
            <a:xfrm>
              <a:off x="7635857" y="3029814"/>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rPr>
                <a:t>＋側</a:t>
              </a:r>
            </a:p>
          </p:txBody>
        </p:sp>
        <p:sp>
          <p:nvSpPr>
            <p:cNvPr id="59427" name="テキスト ボックス 20"/>
            <p:cNvSpPr txBox="1">
              <a:spLocks noChangeArrowheads="1"/>
            </p:cNvSpPr>
            <p:nvPr/>
          </p:nvSpPr>
          <p:spPr bwMode="auto">
            <a:xfrm>
              <a:off x="6385126" y="3047977"/>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rPr>
                <a:t>－側</a:t>
              </a:r>
            </a:p>
          </p:txBody>
        </p:sp>
      </p:grpSp>
      <p:sp>
        <p:nvSpPr>
          <p:cNvPr id="59415" name="テキスト ボックス 20"/>
          <p:cNvSpPr txBox="1">
            <a:spLocks noChangeArrowheads="1"/>
          </p:cNvSpPr>
          <p:nvPr/>
        </p:nvSpPr>
        <p:spPr bwMode="auto">
          <a:xfrm>
            <a:off x="1557338" y="5743575"/>
            <a:ext cx="6318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solidFill>
                  <a:srgbClr val="000000"/>
                </a:solidFill>
                <a:latin typeface="Century Gothic" panose="020B0502020202020204" pitchFamily="34" charset="0"/>
              </a:rPr>
              <a:t>赤字の部分を加えて</a:t>
            </a:r>
            <a:r>
              <a:rPr lang="en-US" altLang="ja-JP" sz="2400">
                <a:solidFill>
                  <a:srgbClr val="000000"/>
                </a:solidFill>
                <a:latin typeface="Century Gothic" panose="020B0502020202020204" pitchFamily="34" charset="0"/>
              </a:rPr>
              <a:t>PHITS</a:t>
            </a:r>
            <a:r>
              <a:rPr lang="ja-JP" altLang="en-US" sz="2400">
                <a:solidFill>
                  <a:srgbClr val="000000"/>
                </a:solidFill>
                <a:latin typeface="Century Gothic" panose="020B0502020202020204" pitchFamily="34" charset="0"/>
              </a:rPr>
              <a:t>を実行してみましょう。</a:t>
            </a:r>
          </a:p>
        </p:txBody>
      </p:sp>
      <p:sp>
        <p:nvSpPr>
          <p:cNvPr id="40" name="Rectangle 2"/>
          <p:cNvSpPr txBox="1">
            <a:spLocks noChangeArrowheads="1"/>
          </p:cNvSpPr>
          <p:nvPr/>
        </p:nvSpPr>
        <p:spPr bwMode="auto">
          <a:xfrm>
            <a:off x="209550" y="-100013"/>
            <a:ext cx="86868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defRPr/>
            </a:pPr>
            <a:r>
              <a:rPr lang="ja-JP" altLang="en-US" sz="4800" kern="0" dirty="0">
                <a:latin typeface="Century Gothic" pitchFamily="34" charset="0"/>
              </a:rPr>
              <a:t>平面による領域の分割</a:t>
            </a:r>
          </a:p>
        </p:txBody>
      </p:sp>
      <p:sp>
        <p:nvSpPr>
          <p:cNvPr id="59417" name="Text Box 1031"/>
          <p:cNvSpPr txBox="1">
            <a:spLocks noChangeArrowheads="1"/>
          </p:cNvSpPr>
          <p:nvPr/>
        </p:nvSpPr>
        <p:spPr bwMode="auto">
          <a:xfrm>
            <a:off x="1114425" y="3565525"/>
            <a:ext cx="3824288" cy="1609725"/>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latin typeface="Tahoma" panose="020B0604030504040204" pitchFamily="34" charset="0"/>
              </a:rPr>
              <a:t>[ C e l l ]</a:t>
            </a:r>
          </a:p>
          <a:p>
            <a:pPr eaLnBrk="1" hangingPunct="1">
              <a:spcBef>
                <a:spcPct val="0"/>
              </a:spcBef>
              <a:buFontTx/>
              <a:buNone/>
            </a:pPr>
            <a:r>
              <a:rPr lang="pt-BR" altLang="ja-JP" sz="1400" dirty="0">
                <a:latin typeface="Tahoma" panose="020B0604030504040204" pitchFamily="34" charset="0"/>
              </a:rPr>
              <a:t> 100     1 -1.0  -10  #102 #103 #104 #105</a:t>
            </a:r>
            <a:endParaRPr lang="pt-BR" altLang="ja-JP" sz="1400" dirty="0">
              <a:solidFill>
                <a:srgbClr val="FF0000"/>
              </a:solidFill>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 101    -1        10</a:t>
            </a:r>
          </a:p>
          <a:p>
            <a:pPr eaLnBrk="1" hangingPunct="1">
              <a:spcBef>
                <a:spcPct val="0"/>
              </a:spcBef>
              <a:buFontTx/>
              <a:buNone/>
            </a:pPr>
            <a:r>
              <a:rPr lang="pt-BR" altLang="ja-JP" sz="1400" dirty="0">
                <a:latin typeface="Tahoma" panose="020B0604030504040204" pitchFamily="34" charset="0"/>
              </a:rPr>
              <a:t> 102     1 -1.0  -11  12 </a:t>
            </a:r>
            <a:r>
              <a:rPr lang="pt-BR" altLang="ja-JP" sz="1400" dirty="0">
                <a:solidFill>
                  <a:srgbClr val="FF0000"/>
                </a:solidFill>
                <a:latin typeface="Tahoma" panose="020B0604030504040204" pitchFamily="34" charset="0"/>
              </a:rPr>
              <a:t>-14</a:t>
            </a:r>
            <a:endParaRPr lang="pt-BR" altLang="ja-JP" sz="1400" dirty="0">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 103     1 -1.0  -12  11</a:t>
            </a:r>
          </a:p>
          <a:p>
            <a:pPr eaLnBrk="1" hangingPunct="1">
              <a:spcBef>
                <a:spcPct val="0"/>
              </a:spcBef>
              <a:buFontTx/>
              <a:buNone/>
            </a:pPr>
            <a:r>
              <a:rPr lang="pt-BR" altLang="ja-JP" sz="1400" dirty="0">
                <a:latin typeface="Tahoma" panose="020B0604030504040204" pitchFamily="34" charset="0"/>
              </a:rPr>
              <a:t> 104     1 -1.0  -11 -12</a:t>
            </a:r>
          </a:p>
          <a:p>
            <a:pPr eaLnBrk="1" hangingPunct="1">
              <a:spcBef>
                <a:spcPct val="0"/>
              </a:spcBef>
              <a:buFontTx/>
              <a:buNone/>
            </a:pPr>
            <a:r>
              <a:rPr lang="pt-BR" altLang="ja-JP" sz="1400" dirty="0">
                <a:latin typeface="Tahoma" panose="020B0604030504040204" pitchFamily="34" charset="0"/>
              </a:rPr>
              <a:t> 105     1 -1.0  -13</a:t>
            </a:r>
            <a:endParaRPr lang="pt-BR" altLang="ja-JP" sz="1400" dirty="0">
              <a:solidFill>
                <a:srgbClr val="FF0000"/>
              </a:solidFill>
              <a:latin typeface="Tahoma" panose="020B0604030504040204" pitchFamily="34" charset="0"/>
            </a:endParaRPr>
          </a:p>
        </p:txBody>
      </p:sp>
      <p:sp>
        <p:nvSpPr>
          <p:cNvPr id="59418" name="Text Box 1031"/>
          <p:cNvSpPr txBox="1">
            <a:spLocks noChangeArrowheads="1"/>
          </p:cNvSpPr>
          <p:nvPr/>
        </p:nvSpPr>
        <p:spPr bwMode="auto">
          <a:xfrm>
            <a:off x="1116013" y="1547813"/>
            <a:ext cx="2603500" cy="140335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S u r f a c e ]</a:t>
            </a:r>
          </a:p>
          <a:p>
            <a:pPr eaLnBrk="1" hangingPunct="1">
              <a:spcBef>
                <a:spcPct val="0"/>
              </a:spcBef>
              <a:buFontTx/>
              <a:buNone/>
            </a:pPr>
            <a:r>
              <a:rPr lang="pt-BR" altLang="ja-JP" sz="1400">
                <a:solidFill>
                  <a:srgbClr val="000000"/>
                </a:solidFill>
                <a:latin typeface="Tahoma" panose="020B0604030504040204" pitchFamily="34" charset="0"/>
              </a:rPr>
              <a:t>  10  so     500.</a:t>
            </a:r>
          </a:p>
          <a:p>
            <a:pPr eaLnBrk="1" hangingPunct="1">
              <a:spcBef>
                <a:spcPct val="0"/>
              </a:spcBef>
              <a:buFontTx/>
              <a:buNone/>
            </a:pPr>
            <a:r>
              <a:rPr lang="pt-BR" altLang="ja-JP" sz="1400">
                <a:solidFill>
                  <a:srgbClr val="000000"/>
                </a:solidFill>
                <a:latin typeface="Tahoma" panose="020B0604030504040204" pitchFamily="34" charset="0"/>
              </a:rPr>
              <a:t>  11  so       5.</a:t>
            </a:r>
          </a:p>
          <a:p>
            <a:pPr eaLnBrk="1" hangingPunct="1">
              <a:spcBef>
                <a:spcPct val="0"/>
              </a:spcBef>
              <a:buFontTx/>
              <a:buNone/>
            </a:pPr>
            <a:r>
              <a:rPr lang="pt-BR" altLang="ja-JP" sz="1400">
                <a:solidFill>
                  <a:srgbClr val="000000"/>
                </a:solidFill>
                <a:latin typeface="Tahoma" panose="020B0604030504040204" pitchFamily="34" charset="0"/>
              </a:rPr>
              <a:t>  12  sz       8.  5.</a:t>
            </a:r>
          </a:p>
          <a:p>
            <a:pPr eaLnBrk="1" hangingPunct="1">
              <a:spcBef>
                <a:spcPct val="0"/>
              </a:spcBef>
              <a:buFontTx/>
              <a:buNone/>
            </a:pPr>
            <a:r>
              <a:rPr lang="en-US" altLang="ja-JP" sz="1400">
                <a:solidFill>
                  <a:srgbClr val="FF0000"/>
                </a:solidFill>
                <a:latin typeface="Tahoma" panose="020B0604030504040204" pitchFamily="34" charset="0"/>
              </a:rPr>
              <a:t>  </a:t>
            </a:r>
            <a:r>
              <a:rPr lang="en-US" altLang="ja-JP" sz="1400">
                <a:latin typeface="Tahoma" panose="020B0604030504040204" pitchFamily="34" charset="0"/>
              </a:rPr>
              <a:t>13  </a:t>
            </a:r>
            <a:r>
              <a:rPr lang="nn-NO" altLang="ja-JP" sz="1400">
                <a:latin typeface="Tahoma" panose="020B0604030504040204" pitchFamily="34" charset="0"/>
              </a:rPr>
              <a:t>rpp -5. 5. -5. 5. -16. -6.</a:t>
            </a:r>
          </a:p>
          <a:p>
            <a:pPr eaLnBrk="1" hangingPunct="1">
              <a:spcBef>
                <a:spcPct val="0"/>
              </a:spcBef>
              <a:buFontTx/>
              <a:buNone/>
            </a:pPr>
            <a:r>
              <a:rPr lang="pt-BR" altLang="ja-JP" sz="1400">
                <a:solidFill>
                  <a:srgbClr val="FF0000"/>
                </a:solidFill>
                <a:latin typeface="Tahoma" panose="020B0604030504040204" pitchFamily="34" charset="0"/>
              </a:rPr>
              <a:t>  14  px   3.0</a:t>
            </a:r>
          </a:p>
        </p:txBody>
      </p:sp>
      <p:sp>
        <p:nvSpPr>
          <p:cNvPr id="59419" name="テキスト ボックス 20"/>
          <p:cNvSpPr txBox="1">
            <a:spLocks noChangeArrowheads="1"/>
          </p:cNvSpPr>
          <p:nvPr/>
        </p:nvSpPr>
        <p:spPr bwMode="auto">
          <a:xfrm>
            <a:off x="1258888" y="2951163"/>
            <a:ext cx="2714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solidFill>
                  <a:srgbClr val="000000"/>
                </a:solidFill>
                <a:latin typeface="Century Gothic" panose="020B0502020202020204" pitchFamily="34" charset="0"/>
              </a:rPr>
              <a:t>ｐｘ：</a:t>
            </a:r>
            <a:r>
              <a:rPr lang="en-US" altLang="ja-JP" sz="2400">
                <a:solidFill>
                  <a:srgbClr val="000000"/>
                </a:solidFill>
                <a:latin typeface="Century Gothic" panose="020B0502020202020204" pitchFamily="34" charset="0"/>
              </a:rPr>
              <a:t>X</a:t>
            </a:r>
            <a:r>
              <a:rPr lang="ja-JP" altLang="en-US" sz="2400">
                <a:solidFill>
                  <a:srgbClr val="000000"/>
                </a:solidFill>
                <a:latin typeface="Century Gothic" panose="020B0502020202020204" pitchFamily="34" charset="0"/>
              </a:rPr>
              <a:t>軸に垂直な面</a:t>
            </a:r>
          </a:p>
        </p:txBody>
      </p:sp>
      <p:sp>
        <p:nvSpPr>
          <p:cNvPr id="59420" name="Line 16"/>
          <p:cNvSpPr>
            <a:spLocks noChangeShapeType="1"/>
          </p:cNvSpPr>
          <p:nvPr/>
        </p:nvSpPr>
        <p:spPr bwMode="auto">
          <a:xfrm>
            <a:off x="3347863" y="4417219"/>
            <a:ext cx="1940099" cy="1085056"/>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31" t="5200" r="18884" b="1777"/>
          <a:stretch/>
        </p:blipFill>
        <p:spPr bwMode="auto">
          <a:xfrm>
            <a:off x="5724128" y="1184274"/>
            <a:ext cx="3234480" cy="3096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419" name="Rectangle 2"/>
          <p:cNvSpPr>
            <a:spLocks noGrp="1" noChangeArrowheads="1"/>
          </p:cNvSpPr>
          <p:nvPr>
            <p:ph type="title" idx="4294967295"/>
          </p:nvPr>
        </p:nvSpPr>
        <p:spPr>
          <a:xfrm>
            <a:off x="209550" y="-100013"/>
            <a:ext cx="8686800" cy="1143001"/>
          </a:xfrm>
        </p:spPr>
        <p:txBody>
          <a:bodyPr/>
          <a:lstStyle/>
          <a:p>
            <a:pPr eaLnBrk="1" hangingPunct="1"/>
            <a:r>
              <a:rPr lang="ja-JP" altLang="en-US" sz="4800">
                <a:latin typeface="Century Gothic" panose="020B0502020202020204" pitchFamily="34" charset="0"/>
              </a:rPr>
              <a:t>平面による領域の分割</a:t>
            </a:r>
          </a:p>
        </p:txBody>
      </p:sp>
      <p:sp>
        <p:nvSpPr>
          <p:cNvPr id="60422" name="Text Box 5"/>
          <p:cNvSpPr txBox="1">
            <a:spLocks noChangeArrowheads="1"/>
          </p:cNvSpPr>
          <p:nvPr/>
        </p:nvSpPr>
        <p:spPr bwMode="auto">
          <a:xfrm>
            <a:off x="2197100" y="6400800"/>
            <a:ext cx="5175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latin typeface="Tahoma" panose="020B0604030504040204" pitchFamily="34" charset="0"/>
              </a:rPr>
              <a:t>Geometry</a:t>
            </a:r>
          </a:p>
        </p:txBody>
      </p:sp>
      <p:sp>
        <p:nvSpPr>
          <p:cNvPr id="60424" name="Text Box 1030"/>
          <p:cNvSpPr txBox="1">
            <a:spLocks noChangeArrowheads="1"/>
          </p:cNvSpPr>
          <p:nvPr/>
        </p:nvSpPr>
        <p:spPr bwMode="auto">
          <a:xfrm>
            <a:off x="795338" y="982663"/>
            <a:ext cx="1401762"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60425" name="Text Box 1031"/>
          <p:cNvSpPr txBox="1">
            <a:spLocks noChangeArrowheads="1"/>
          </p:cNvSpPr>
          <p:nvPr/>
        </p:nvSpPr>
        <p:spPr bwMode="auto">
          <a:xfrm>
            <a:off x="1116013" y="1547813"/>
            <a:ext cx="2603500" cy="140335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S u r f a c e ]</a:t>
            </a:r>
          </a:p>
          <a:p>
            <a:pPr eaLnBrk="1" hangingPunct="1">
              <a:spcBef>
                <a:spcPct val="0"/>
              </a:spcBef>
              <a:buFontTx/>
              <a:buNone/>
            </a:pPr>
            <a:r>
              <a:rPr lang="pt-BR" altLang="ja-JP" sz="1400">
                <a:solidFill>
                  <a:srgbClr val="000000"/>
                </a:solidFill>
                <a:latin typeface="Tahoma" panose="020B0604030504040204" pitchFamily="34" charset="0"/>
              </a:rPr>
              <a:t>  10  so     500.</a:t>
            </a:r>
          </a:p>
          <a:p>
            <a:pPr eaLnBrk="1" hangingPunct="1">
              <a:spcBef>
                <a:spcPct val="0"/>
              </a:spcBef>
              <a:buFontTx/>
              <a:buNone/>
            </a:pPr>
            <a:r>
              <a:rPr lang="pt-BR" altLang="ja-JP" sz="1400">
                <a:solidFill>
                  <a:srgbClr val="000000"/>
                </a:solidFill>
                <a:latin typeface="Tahoma" panose="020B0604030504040204" pitchFamily="34" charset="0"/>
              </a:rPr>
              <a:t>  11  so       5.</a:t>
            </a:r>
          </a:p>
          <a:p>
            <a:pPr eaLnBrk="1" hangingPunct="1">
              <a:spcBef>
                <a:spcPct val="0"/>
              </a:spcBef>
              <a:buFontTx/>
              <a:buNone/>
            </a:pPr>
            <a:r>
              <a:rPr lang="pt-BR" altLang="ja-JP" sz="1400">
                <a:solidFill>
                  <a:srgbClr val="000000"/>
                </a:solidFill>
                <a:latin typeface="Tahoma" panose="020B0604030504040204" pitchFamily="34" charset="0"/>
              </a:rPr>
              <a:t>  12  sz       8.  5.</a:t>
            </a:r>
          </a:p>
          <a:p>
            <a:pPr eaLnBrk="1" hangingPunct="1">
              <a:spcBef>
                <a:spcPct val="0"/>
              </a:spcBef>
              <a:buFontTx/>
              <a:buNone/>
            </a:pPr>
            <a:r>
              <a:rPr lang="en-US" altLang="ja-JP" sz="1400">
                <a:solidFill>
                  <a:srgbClr val="FF0000"/>
                </a:solidFill>
                <a:latin typeface="Tahoma" panose="020B0604030504040204" pitchFamily="34" charset="0"/>
              </a:rPr>
              <a:t>  </a:t>
            </a:r>
            <a:r>
              <a:rPr lang="en-US" altLang="ja-JP" sz="1400">
                <a:latin typeface="Tahoma" panose="020B0604030504040204" pitchFamily="34" charset="0"/>
              </a:rPr>
              <a:t>13  </a:t>
            </a:r>
            <a:r>
              <a:rPr lang="nn-NO" altLang="ja-JP" sz="1400">
                <a:latin typeface="Tahoma" panose="020B0604030504040204" pitchFamily="34" charset="0"/>
              </a:rPr>
              <a:t>rpp -5. 5. -5. 5. -16. -6.</a:t>
            </a:r>
          </a:p>
          <a:p>
            <a:pPr eaLnBrk="1" hangingPunct="1">
              <a:spcBef>
                <a:spcPct val="0"/>
              </a:spcBef>
              <a:buFontTx/>
              <a:buNone/>
            </a:pPr>
            <a:r>
              <a:rPr lang="pt-BR" altLang="ja-JP" sz="1400">
                <a:solidFill>
                  <a:srgbClr val="FF0000"/>
                </a:solidFill>
                <a:latin typeface="Tahoma" panose="020B0604030504040204" pitchFamily="34" charset="0"/>
              </a:rPr>
              <a:t>  14  px   3.0</a:t>
            </a:r>
          </a:p>
        </p:txBody>
      </p:sp>
      <p:sp>
        <p:nvSpPr>
          <p:cNvPr id="60426" name="テキスト ボックス 20"/>
          <p:cNvSpPr txBox="1">
            <a:spLocks noChangeArrowheads="1"/>
          </p:cNvSpPr>
          <p:nvPr/>
        </p:nvSpPr>
        <p:spPr bwMode="auto">
          <a:xfrm>
            <a:off x="1258888" y="2951163"/>
            <a:ext cx="2714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solidFill>
                  <a:srgbClr val="000000"/>
                </a:solidFill>
                <a:latin typeface="Century Gothic" panose="020B0502020202020204" pitchFamily="34" charset="0"/>
              </a:rPr>
              <a:t>ｐｘ：</a:t>
            </a:r>
            <a:r>
              <a:rPr lang="en-US" altLang="ja-JP" sz="2400">
                <a:solidFill>
                  <a:srgbClr val="000000"/>
                </a:solidFill>
                <a:latin typeface="Century Gothic" panose="020B0502020202020204" pitchFamily="34" charset="0"/>
              </a:rPr>
              <a:t>X</a:t>
            </a:r>
            <a:r>
              <a:rPr lang="ja-JP" altLang="en-US" sz="2400">
                <a:solidFill>
                  <a:srgbClr val="000000"/>
                </a:solidFill>
                <a:latin typeface="Century Gothic" panose="020B0502020202020204" pitchFamily="34" charset="0"/>
              </a:rPr>
              <a:t>軸に垂直な面</a:t>
            </a:r>
          </a:p>
        </p:txBody>
      </p:sp>
      <p:sp>
        <p:nvSpPr>
          <p:cNvPr id="60427" name="テキスト ボックス 20"/>
          <p:cNvSpPr txBox="1">
            <a:spLocks noChangeArrowheads="1"/>
          </p:cNvSpPr>
          <p:nvPr/>
        </p:nvSpPr>
        <p:spPr bwMode="auto">
          <a:xfrm>
            <a:off x="5943600" y="4249738"/>
            <a:ext cx="320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a:solidFill>
                  <a:srgbClr val="0000FF"/>
                </a:solidFill>
                <a:latin typeface="Century Gothic" panose="020B0502020202020204" pitchFamily="34" charset="0"/>
              </a:rPr>
              <a:t>track_xz.eps</a:t>
            </a:r>
          </a:p>
        </p:txBody>
      </p:sp>
      <p:sp>
        <p:nvSpPr>
          <p:cNvPr id="60428" name="Line 16"/>
          <p:cNvSpPr>
            <a:spLocks noChangeShapeType="1"/>
          </p:cNvSpPr>
          <p:nvPr/>
        </p:nvSpPr>
        <p:spPr bwMode="auto">
          <a:xfrm flipH="1">
            <a:off x="6443662" y="2951162"/>
            <a:ext cx="928687" cy="1603375"/>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60429" name="テキスト ボックス 45"/>
          <p:cNvSpPr txBox="1">
            <a:spLocks noChangeArrowheads="1"/>
          </p:cNvSpPr>
          <p:nvPr/>
        </p:nvSpPr>
        <p:spPr bwMode="auto">
          <a:xfrm>
            <a:off x="5364088" y="4635500"/>
            <a:ext cx="37799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dirty="0">
                <a:solidFill>
                  <a:srgbClr val="FF0000"/>
                </a:solidFill>
              </a:rPr>
              <a:t>領域</a:t>
            </a:r>
            <a:r>
              <a:rPr lang="en-US" altLang="ja-JP" sz="2000" dirty="0">
                <a:solidFill>
                  <a:srgbClr val="FF0000"/>
                </a:solidFill>
              </a:rPr>
              <a:t>102: </a:t>
            </a:r>
            <a:r>
              <a:rPr lang="ja-JP" altLang="en-US" sz="2000" dirty="0">
                <a:solidFill>
                  <a:srgbClr val="FF0000"/>
                </a:solidFill>
              </a:rPr>
              <a:t>面</a:t>
            </a:r>
            <a:r>
              <a:rPr lang="en-US" altLang="ja-JP" sz="2000" dirty="0">
                <a:solidFill>
                  <a:srgbClr val="FF0000"/>
                </a:solidFill>
              </a:rPr>
              <a:t>11</a:t>
            </a:r>
            <a:r>
              <a:rPr lang="ja-JP" altLang="en-US" sz="2000" dirty="0">
                <a:solidFill>
                  <a:srgbClr val="FF0000"/>
                </a:solidFill>
              </a:rPr>
              <a:t>の内側かつ面</a:t>
            </a:r>
            <a:r>
              <a:rPr lang="en-US" altLang="ja-JP" sz="2000" dirty="0">
                <a:solidFill>
                  <a:srgbClr val="FF0000"/>
                </a:solidFill>
              </a:rPr>
              <a:t>12</a:t>
            </a:r>
            <a:r>
              <a:rPr lang="ja-JP" altLang="en-US" sz="2000" dirty="0">
                <a:solidFill>
                  <a:srgbClr val="FF0000"/>
                </a:solidFill>
              </a:rPr>
              <a:t>の外側かつ面</a:t>
            </a:r>
            <a:r>
              <a:rPr lang="en-US" altLang="ja-JP" sz="2000" dirty="0">
                <a:solidFill>
                  <a:srgbClr val="FF0000"/>
                </a:solidFill>
              </a:rPr>
              <a:t>14</a:t>
            </a:r>
            <a:r>
              <a:rPr lang="ja-JP" altLang="en-US" sz="2000" dirty="0">
                <a:solidFill>
                  <a:srgbClr val="FF0000"/>
                </a:solidFill>
              </a:rPr>
              <a:t>のマイナス側</a:t>
            </a:r>
            <a:endParaRPr lang="en-US" altLang="ja-JP" sz="2000" dirty="0">
              <a:solidFill>
                <a:srgbClr val="FF0000"/>
              </a:solidFill>
            </a:endParaRPr>
          </a:p>
          <a:p>
            <a:pPr>
              <a:spcBef>
                <a:spcPct val="0"/>
              </a:spcBef>
              <a:buFontTx/>
              <a:buNone/>
            </a:pPr>
            <a:r>
              <a:rPr lang="ja-JP" altLang="en-US" sz="2000" dirty="0">
                <a:solidFill>
                  <a:srgbClr val="FF0000"/>
                </a:solidFill>
              </a:rPr>
              <a:t>（</a:t>
            </a:r>
            <a:r>
              <a:rPr lang="en-US" altLang="ja-JP" sz="2000" dirty="0">
                <a:solidFill>
                  <a:srgbClr val="FF0000"/>
                </a:solidFill>
              </a:rPr>
              <a:t>x=3.0cm</a:t>
            </a:r>
            <a:r>
              <a:rPr lang="ja-JP" altLang="en-US" sz="2000" dirty="0">
                <a:solidFill>
                  <a:srgbClr val="FF0000"/>
                </a:solidFill>
              </a:rPr>
              <a:t>の面よりプラス側がカットされた）</a:t>
            </a:r>
          </a:p>
        </p:txBody>
      </p:sp>
      <p:sp>
        <p:nvSpPr>
          <p:cNvPr id="60430" name="テキスト ボックス 20"/>
          <p:cNvSpPr txBox="1">
            <a:spLocks noChangeArrowheads="1"/>
          </p:cNvSpPr>
          <p:nvPr/>
        </p:nvSpPr>
        <p:spPr bwMode="auto">
          <a:xfrm>
            <a:off x="1259632" y="5526088"/>
            <a:ext cx="68929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dirty="0">
                <a:solidFill>
                  <a:srgbClr val="000000"/>
                </a:solidFill>
                <a:latin typeface="Century Gothic" panose="020B0502020202020204" pitchFamily="34" charset="0"/>
              </a:rPr>
              <a:t>他に、</a:t>
            </a:r>
            <a:r>
              <a:rPr lang="en-US" altLang="ja-JP" sz="2400" dirty="0" err="1">
                <a:solidFill>
                  <a:srgbClr val="000000"/>
                </a:solidFill>
                <a:latin typeface="Century Gothic" panose="020B0502020202020204" pitchFamily="34" charset="0"/>
              </a:rPr>
              <a:t>py</a:t>
            </a:r>
            <a:r>
              <a:rPr lang="en-US" altLang="ja-JP" sz="2400" dirty="0">
                <a:solidFill>
                  <a:srgbClr val="000000"/>
                </a:solidFill>
                <a:latin typeface="Century Gothic" panose="020B0502020202020204" pitchFamily="34" charset="0"/>
              </a:rPr>
              <a:t>, </a:t>
            </a:r>
            <a:r>
              <a:rPr lang="en-US" altLang="ja-JP" sz="2400" dirty="0" err="1">
                <a:solidFill>
                  <a:srgbClr val="000000"/>
                </a:solidFill>
                <a:latin typeface="Century Gothic" panose="020B0502020202020204" pitchFamily="34" charset="0"/>
              </a:rPr>
              <a:t>pz</a:t>
            </a:r>
            <a:r>
              <a:rPr lang="ja-JP" altLang="en-US" sz="2400" dirty="0">
                <a:solidFill>
                  <a:srgbClr val="000000"/>
                </a:solidFill>
                <a:latin typeface="Century Gothic" panose="020B0502020202020204" pitchFamily="34" charset="0"/>
              </a:rPr>
              <a:t>などがあります。</a:t>
            </a:r>
            <a:endParaRPr lang="en-US" altLang="ja-JP" sz="2400" dirty="0">
              <a:solidFill>
                <a:srgbClr val="000000"/>
              </a:solidFill>
              <a:latin typeface="Century Gothic" panose="020B0502020202020204" pitchFamily="34" charset="0"/>
            </a:endParaRPr>
          </a:p>
          <a:p>
            <a:pPr eaLnBrk="1" hangingPunct="1">
              <a:spcBef>
                <a:spcPct val="0"/>
              </a:spcBef>
              <a:buFontTx/>
              <a:buNone/>
            </a:pPr>
            <a:r>
              <a:rPr lang="ja-JP" altLang="en-US" sz="2400" dirty="0">
                <a:solidFill>
                  <a:srgbClr val="000000"/>
                </a:solidFill>
                <a:latin typeface="Century Gothic" panose="020B0502020202020204" pitchFamily="34" charset="0"/>
              </a:rPr>
              <a:t>平面のプラス側とマイナス側を意識して使いましょう</a:t>
            </a:r>
          </a:p>
        </p:txBody>
      </p:sp>
      <p:sp>
        <p:nvSpPr>
          <p:cNvPr id="60431" name="Text Box 1031"/>
          <p:cNvSpPr txBox="1">
            <a:spLocks noChangeArrowheads="1"/>
          </p:cNvSpPr>
          <p:nvPr/>
        </p:nvSpPr>
        <p:spPr bwMode="auto">
          <a:xfrm>
            <a:off x="1114425" y="3565525"/>
            <a:ext cx="3824288" cy="1609725"/>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latin typeface="Tahoma" panose="020B0604030504040204" pitchFamily="34" charset="0"/>
              </a:rPr>
              <a:t>[ C e l l ]</a:t>
            </a:r>
          </a:p>
          <a:p>
            <a:pPr eaLnBrk="1" hangingPunct="1">
              <a:spcBef>
                <a:spcPct val="0"/>
              </a:spcBef>
              <a:buFontTx/>
              <a:buNone/>
            </a:pPr>
            <a:r>
              <a:rPr lang="pt-BR" altLang="ja-JP" sz="1400" dirty="0">
                <a:latin typeface="Tahoma" panose="020B0604030504040204" pitchFamily="34" charset="0"/>
              </a:rPr>
              <a:t> 100     1 -1.0  -10  #102 #103 #104 #105</a:t>
            </a:r>
            <a:endParaRPr lang="pt-BR" altLang="ja-JP" sz="1400" dirty="0">
              <a:solidFill>
                <a:srgbClr val="FF0000"/>
              </a:solidFill>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 101    -1        10</a:t>
            </a:r>
          </a:p>
          <a:p>
            <a:pPr eaLnBrk="1" hangingPunct="1">
              <a:spcBef>
                <a:spcPct val="0"/>
              </a:spcBef>
              <a:buNone/>
            </a:pPr>
            <a:r>
              <a:rPr lang="pt-BR" altLang="ja-JP" sz="1400" dirty="0">
                <a:latin typeface="Tahoma" panose="020B0604030504040204" pitchFamily="34" charset="0"/>
              </a:rPr>
              <a:t> 102     1 -1.0  -11  12 </a:t>
            </a:r>
            <a:r>
              <a:rPr lang="pt-BR" altLang="ja-JP" sz="1400" dirty="0">
                <a:solidFill>
                  <a:srgbClr val="FF0000"/>
                </a:solidFill>
                <a:latin typeface="Tahoma" panose="020B0604030504040204" pitchFamily="34" charset="0"/>
              </a:rPr>
              <a:t>-14</a:t>
            </a:r>
          </a:p>
          <a:p>
            <a:pPr eaLnBrk="1" hangingPunct="1">
              <a:spcBef>
                <a:spcPct val="0"/>
              </a:spcBef>
              <a:buFontTx/>
              <a:buNone/>
            </a:pPr>
            <a:r>
              <a:rPr lang="pt-BR" altLang="ja-JP" sz="1400" dirty="0">
                <a:latin typeface="Tahoma" panose="020B0604030504040204" pitchFamily="34" charset="0"/>
              </a:rPr>
              <a:t> 103     1 -1.0  -12  11</a:t>
            </a:r>
          </a:p>
          <a:p>
            <a:pPr eaLnBrk="1" hangingPunct="1">
              <a:spcBef>
                <a:spcPct val="0"/>
              </a:spcBef>
              <a:buFontTx/>
              <a:buNone/>
            </a:pPr>
            <a:r>
              <a:rPr lang="pt-BR" altLang="ja-JP" sz="1400" dirty="0">
                <a:latin typeface="Tahoma" panose="020B0604030504040204" pitchFamily="34" charset="0"/>
              </a:rPr>
              <a:t> 104     1 -1.0  -11 -12</a:t>
            </a:r>
          </a:p>
          <a:p>
            <a:pPr eaLnBrk="1" hangingPunct="1">
              <a:spcBef>
                <a:spcPct val="0"/>
              </a:spcBef>
              <a:buFontTx/>
              <a:buNone/>
            </a:pPr>
            <a:r>
              <a:rPr lang="pt-BR" altLang="ja-JP" sz="1400" dirty="0">
                <a:latin typeface="Tahoma" panose="020B0604030504040204" pitchFamily="34" charset="0"/>
              </a:rPr>
              <a:t> 105     1 -1.0  -13</a:t>
            </a:r>
            <a:endParaRPr lang="pt-BR" altLang="ja-JP" sz="1400" dirty="0">
              <a:solidFill>
                <a:srgbClr val="FF0000"/>
              </a:solidFill>
              <a:latin typeface="Tahoma" panose="020B060403050404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2"/>
          <p:cNvSpPr>
            <a:spLocks noChangeArrowheads="1"/>
          </p:cNvSpPr>
          <p:nvPr/>
        </p:nvSpPr>
        <p:spPr bwMode="auto">
          <a:xfrm>
            <a:off x="762000" y="1689100"/>
            <a:ext cx="1079500" cy="1800225"/>
          </a:xfrm>
          <a:prstGeom prst="can">
            <a:avLst>
              <a:gd name="adj" fmla="val 41691"/>
            </a:avLst>
          </a:prstGeom>
          <a:solidFill>
            <a:srgbClr val="99CCFF"/>
          </a:solidFill>
          <a:ln w="19050">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61443" name="Rectangle 2"/>
          <p:cNvSpPr>
            <a:spLocks noGrp="1" noChangeArrowheads="1"/>
          </p:cNvSpPr>
          <p:nvPr>
            <p:ph type="title" idx="4294967295"/>
          </p:nvPr>
        </p:nvSpPr>
        <p:spPr>
          <a:xfrm>
            <a:off x="228600" y="228600"/>
            <a:ext cx="8686800" cy="1143000"/>
          </a:xfrm>
        </p:spPr>
        <p:txBody>
          <a:bodyPr/>
          <a:lstStyle/>
          <a:p>
            <a:pPr eaLnBrk="1" hangingPunct="1"/>
            <a:r>
              <a:rPr lang="ja-JP" altLang="en-US" sz="4800">
                <a:latin typeface="Century Gothic" panose="020B0502020202020204" pitchFamily="34" charset="0"/>
              </a:rPr>
              <a:t>円柱の作り方</a:t>
            </a:r>
          </a:p>
        </p:txBody>
      </p:sp>
      <p:sp>
        <p:nvSpPr>
          <p:cNvPr id="61446" name="Text Box 5"/>
          <p:cNvSpPr txBox="1">
            <a:spLocks noChangeArrowheads="1"/>
          </p:cNvSpPr>
          <p:nvPr/>
        </p:nvSpPr>
        <p:spPr bwMode="auto">
          <a:xfrm>
            <a:off x="2197100" y="6400800"/>
            <a:ext cx="5038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latin typeface="Tahoma" panose="020B0604030504040204" pitchFamily="34" charset="0"/>
              </a:rPr>
              <a:t>Geometry</a:t>
            </a:r>
          </a:p>
        </p:txBody>
      </p:sp>
      <p:sp>
        <p:nvSpPr>
          <p:cNvPr id="61448" name="テキスト ボックス 20"/>
          <p:cNvSpPr txBox="1">
            <a:spLocks noChangeArrowheads="1"/>
          </p:cNvSpPr>
          <p:nvPr/>
        </p:nvSpPr>
        <p:spPr bwMode="auto">
          <a:xfrm>
            <a:off x="304800" y="11430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solidFill>
                  <a:srgbClr val="0000CC"/>
                </a:solidFill>
                <a:latin typeface="Century Gothic" panose="020B0502020202020204" pitchFamily="34" charset="0"/>
              </a:rPr>
              <a:t>円柱の作り方</a:t>
            </a:r>
          </a:p>
        </p:txBody>
      </p:sp>
      <p:sp>
        <p:nvSpPr>
          <p:cNvPr id="61449" name="テキスト ボックス 20"/>
          <p:cNvSpPr txBox="1">
            <a:spLocks noChangeArrowheads="1"/>
          </p:cNvSpPr>
          <p:nvPr/>
        </p:nvSpPr>
        <p:spPr bwMode="auto">
          <a:xfrm>
            <a:off x="2743200" y="1371600"/>
            <a:ext cx="62484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800">
                <a:latin typeface="Century Gothic" panose="020B0502020202020204" pitchFamily="34" charset="0"/>
              </a:rPr>
              <a:t>XYZ</a:t>
            </a:r>
            <a:r>
              <a:rPr lang="ja-JP" altLang="en-US" sz="2800">
                <a:latin typeface="Century Gothic" panose="020B0502020202020204" pitchFamily="34" charset="0"/>
              </a:rPr>
              <a:t>座標系は固定されていると考える。</a:t>
            </a:r>
          </a:p>
          <a:p>
            <a:pPr eaLnBrk="1" hangingPunct="1">
              <a:spcBef>
                <a:spcPct val="0"/>
              </a:spcBef>
              <a:buFontTx/>
              <a:buNone/>
            </a:pPr>
            <a:r>
              <a:rPr lang="ja-JP" altLang="en-US" sz="2800">
                <a:latin typeface="Century Gothic" panose="020B0502020202020204" pitchFamily="34" charset="0"/>
              </a:rPr>
              <a:t>⇒ 円柱と平面の組み合わせによって</a:t>
            </a:r>
          </a:p>
          <a:p>
            <a:pPr eaLnBrk="1" hangingPunct="1">
              <a:spcBef>
                <a:spcPct val="0"/>
              </a:spcBef>
              <a:buFontTx/>
              <a:buNone/>
            </a:pPr>
            <a:r>
              <a:rPr lang="ja-JP" altLang="en-US" sz="2800">
                <a:latin typeface="Century Gothic" panose="020B0502020202020204" pitchFamily="34" charset="0"/>
              </a:rPr>
              <a:t>　　円柱の容れ物を作ります。</a:t>
            </a:r>
          </a:p>
        </p:txBody>
      </p:sp>
      <p:sp>
        <p:nvSpPr>
          <p:cNvPr id="61450" name="AutoShape 23"/>
          <p:cNvSpPr>
            <a:spLocks noChangeArrowheads="1"/>
          </p:cNvSpPr>
          <p:nvPr/>
        </p:nvSpPr>
        <p:spPr bwMode="auto">
          <a:xfrm>
            <a:off x="1727200" y="3657600"/>
            <a:ext cx="1619250" cy="2519363"/>
          </a:xfrm>
          <a:prstGeom prst="can">
            <a:avLst>
              <a:gd name="adj" fmla="val 38897"/>
            </a:avLst>
          </a:prstGeom>
          <a:solidFill>
            <a:srgbClr val="99CCFF"/>
          </a:solidFill>
          <a:ln w="19050">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61451" name="AutoShape 25"/>
          <p:cNvSpPr>
            <a:spLocks noChangeArrowheads="1"/>
          </p:cNvSpPr>
          <p:nvPr/>
        </p:nvSpPr>
        <p:spPr bwMode="auto">
          <a:xfrm>
            <a:off x="4686300" y="5232400"/>
            <a:ext cx="3009900" cy="660400"/>
          </a:xfrm>
          <a:prstGeom prst="parallelogram">
            <a:avLst>
              <a:gd name="adj" fmla="val 83178"/>
            </a:avLst>
          </a:prstGeom>
          <a:solidFill>
            <a:srgbClr val="99CCFF"/>
          </a:solidFill>
          <a:ln w="19050">
            <a:solidFill>
              <a:schemeClr val="tx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61452" name="AutoShape 24"/>
          <p:cNvSpPr>
            <a:spLocks noChangeArrowheads="1"/>
          </p:cNvSpPr>
          <p:nvPr/>
        </p:nvSpPr>
        <p:spPr bwMode="auto">
          <a:xfrm>
            <a:off x="5334000" y="4003675"/>
            <a:ext cx="1619250" cy="1800225"/>
          </a:xfrm>
          <a:prstGeom prst="can">
            <a:avLst>
              <a:gd name="adj" fmla="val 27794"/>
            </a:avLst>
          </a:prstGeom>
          <a:solidFill>
            <a:srgbClr val="99CCFF"/>
          </a:solidFill>
          <a:ln w="19050">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61453" name="AutoShape 20"/>
          <p:cNvSpPr>
            <a:spLocks noChangeArrowheads="1"/>
          </p:cNvSpPr>
          <p:nvPr/>
        </p:nvSpPr>
        <p:spPr bwMode="auto">
          <a:xfrm>
            <a:off x="4686300" y="3886200"/>
            <a:ext cx="3009900" cy="660400"/>
          </a:xfrm>
          <a:prstGeom prst="parallelogram">
            <a:avLst>
              <a:gd name="adj" fmla="val 83178"/>
            </a:avLst>
          </a:prstGeom>
          <a:solidFill>
            <a:srgbClr val="99CCFF">
              <a:alpha val="50195"/>
            </a:srgbClr>
          </a:solidFill>
          <a:ln w="19050">
            <a:solidFill>
              <a:schemeClr val="tx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61454" name="Oval 26"/>
          <p:cNvSpPr>
            <a:spLocks noChangeArrowheads="1"/>
          </p:cNvSpPr>
          <p:nvPr/>
        </p:nvSpPr>
        <p:spPr bwMode="auto">
          <a:xfrm>
            <a:off x="1733550" y="4686300"/>
            <a:ext cx="1619250" cy="647700"/>
          </a:xfrm>
          <a:prstGeom prst="ellipse">
            <a:avLst/>
          </a:prstGeom>
          <a:noFill/>
          <a:ln w="190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228600" y="-26988"/>
            <a:ext cx="8686800" cy="1143001"/>
          </a:xfrm>
        </p:spPr>
        <p:txBody>
          <a:bodyPr/>
          <a:lstStyle/>
          <a:p>
            <a:pPr eaLnBrk="1" hangingPunct="1"/>
            <a:r>
              <a:rPr lang="ja-JP" altLang="en-US" sz="4800">
                <a:latin typeface="Century Gothic" panose="020B0502020202020204" pitchFamily="34" charset="0"/>
              </a:rPr>
              <a:t>課題６</a:t>
            </a:r>
          </a:p>
        </p:txBody>
      </p:sp>
      <p:sp>
        <p:nvSpPr>
          <p:cNvPr id="62469" name="Text Box 5"/>
          <p:cNvSpPr txBox="1">
            <a:spLocks noChangeArrowheads="1"/>
          </p:cNvSpPr>
          <p:nvPr/>
        </p:nvSpPr>
        <p:spPr bwMode="auto">
          <a:xfrm>
            <a:off x="2197100" y="6400800"/>
            <a:ext cx="5038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Geometry</a:t>
            </a:r>
          </a:p>
        </p:txBody>
      </p:sp>
      <p:sp>
        <p:nvSpPr>
          <p:cNvPr id="62471" name="Text Box 1030"/>
          <p:cNvSpPr txBox="1">
            <a:spLocks noChangeArrowheads="1"/>
          </p:cNvSpPr>
          <p:nvPr/>
        </p:nvSpPr>
        <p:spPr bwMode="auto">
          <a:xfrm>
            <a:off x="827088" y="2420938"/>
            <a:ext cx="1401762"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62472" name="テキスト ボックス 20"/>
          <p:cNvSpPr txBox="1">
            <a:spLocks noChangeArrowheads="1"/>
          </p:cNvSpPr>
          <p:nvPr/>
        </p:nvSpPr>
        <p:spPr bwMode="auto">
          <a:xfrm>
            <a:off x="5372100" y="5110163"/>
            <a:ext cx="3733800" cy="12001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solidFill>
                  <a:srgbClr val="000000"/>
                </a:solidFill>
                <a:latin typeface="Century Gothic" panose="020B0502020202020204" pitchFamily="34" charset="0"/>
              </a:rPr>
              <a:t>円柱を作ることが</a:t>
            </a:r>
            <a:endParaRPr lang="en-US" altLang="ja-JP" sz="2400">
              <a:solidFill>
                <a:srgbClr val="000000"/>
              </a:solidFill>
              <a:latin typeface="Century Gothic" panose="020B0502020202020204" pitchFamily="34" charset="0"/>
            </a:endParaRPr>
          </a:p>
          <a:p>
            <a:pPr eaLnBrk="1" hangingPunct="1">
              <a:spcBef>
                <a:spcPct val="0"/>
              </a:spcBef>
              <a:buFontTx/>
              <a:buNone/>
            </a:pPr>
            <a:r>
              <a:rPr lang="ja-JP" altLang="en-US" sz="2400">
                <a:solidFill>
                  <a:srgbClr val="000000"/>
                </a:solidFill>
                <a:latin typeface="Century Gothic" panose="020B0502020202020204" pitchFamily="34" charset="0"/>
              </a:rPr>
              <a:t>できたか、</a:t>
            </a:r>
            <a:r>
              <a:rPr lang="en-US" altLang="ja-JP" sz="2400">
                <a:solidFill>
                  <a:srgbClr val="000000"/>
                </a:solidFill>
                <a:latin typeface="Century Gothic" panose="020B0502020202020204" pitchFamily="34" charset="0"/>
              </a:rPr>
              <a:t>PHITS</a:t>
            </a:r>
            <a:r>
              <a:rPr lang="ja-JP" altLang="en-US" sz="2400">
                <a:solidFill>
                  <a:srgbClr val="000000"/>
                </a:solidFill>
                <a:latin typeface="Century Gothic" panose="020B0502020202020204" pitchFamily="34" charset="0"/>
              </a:rPr>
              <a:t>計算を</a:t>
            </a:r>
            <a:endParaRPr lang="en-US" altLang="ja-JP" sz="2400">
              <a:solidFill>
                <a:srgbClr val="000000"/>
              </a:solidFill>
              <a:latin typeface="Century Gothic" panose="020B0502020202020204" pitchFamily="34" charset="0"/>
            </a:endParaRPr>
          </a:p>
          <a:p>
            <a:pPr eaLnBrk="1" hangingPunct="1">
              <a:spcBef>
                <a:spcPct val="0"/>
              </a:spcBef>
              <a:buFontTx/>
              <a:buNone/>
            </a:pPr>
            <a:r>
              <a:rPr lang="ja-JP" altLang="en-US" sz="2400">
                <a:solidFill>
                  <a:srgbClr val="000000"/>
                </a:solidFill>
                <a:latin typeface="Century Gothic" panose="020B0502020202020204" pitchFamily="34" charset="0"/>
              </a:rPr>
              <a:t>実行して確認してみましょう。</a:t>
            </a:r>
          </a:p>
        </p:txBody>
      </p:sp>
      <p:sp>
        <p:nvSpPr>
          <p:cNvPr id="62473" name="テキスト ボックス 20"/>
          <p:cNvSpPr txBox="1">
            <a:spLocks noChangeArrowheads="1"/>
          </p:cNvSpPr>
          <p:nvPr/>
        </p:nvSpPr>
        <p:spPr bwMode="auto">
          <a:xfrm>
            <a:off x="2517775" y="908050"/>
            <a:ext cx="3976688" cy="52387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800">
                <a:solidFill>
                  <a:srgbClr val="000000"/>
                </a:solidFill>
                <a:latin typeface="Century Gothic" panose="020B0502020202020204" pitchFamily="34" charset="0"/>
              </a:rPr>
              <a:t>円柱を作ってみましょう。</a:t>
            </a:r>
          </a:p>
        </p:txBody>
      </p:sp>
      <p:sp>
        <p:nvSpPr>
          <p:cNvPr id="62474" name="テキスト ボックス 15"/>
          <p:cNvSpPr txBox="1">
            <a:spLocks noChangeArrowheads="1"/>
          </p:cNvSpPr>
          <p:nvPr/>
        </p:nvSpPr>
        <p:spPr bwMode="auto">
          <a:xfrm>
            <a:off x="596900" y="1477963"/>
            <a:ext cx="80787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pPr>
            <a:r>
              <a:rPr lang="en-US" altLang="ja-JP" sz="2400">
                <a:solidFill>
                  <a:srgbClr val="000000"/>
                </a:solidFill>
              </a:rPr>
              <a:t>[surface]</a:t>
            </a:r>
            <a:r>
              <a:rPr lang="ja-JP" altLang="en-US" sz="2400">
                <a:solidFill>
                  <a:srgbClr val="000000"/>
                </a:solidFill>
              </a:rPr>
              <a:t>と</a:t>
            </a:r>
            <a:r>
              <a:rPr lang="en-US" altLang="ja-JP" sz="2400">
                <a:solidFill>
                  <a:srgbClr val="000000"/>
                </a:solidFill>
              </a:rPr>
              <a:t>[cell]</a:t>
            </a:r>
            <a:r>
              <a:rPr lang="ja-JP" altLang="en-US" sz="2400">
                <a:solidFill>
                  <a:srgbClr val="000000"/>
                </a:solidFill>
              </a:rPr>
              <a:t>セクションに赤文字の部分を追加する</a:t>
            </a:r>
            <a:endParaRPr lang="en-US" altLang="ja-JP" sz="2400">
              <a:solidFill>
                <a:srgbClr val="000000"/>
              </a:solidFill>
            </a:endParaRPr>
          </a:p>
          <a:p>
            <a:pPr eaLnBrk="1" hangingPunct="1">
              <a:spcBef>
                <a:spcPct val="0"/>
              </a:spcBef>
            </a:pPr>
            <a:r>
              <a:rPr lang="ja-JP" altLang="en-US" sz="2400">
                <a:solidFill>
                  <a:srgbClr val="000000"/>
                </a:solidFill>
              </a:rPr>
              <a:t>領域</a:t>
            </a:r>
            <a:r>
              <a:rPr lang="en-US" altLang="ja-JP" sz="2400">
                <a:solidFill>
                  <a:srgbClr val="000000"/>
                </a:solidFill>
              </a:rPr>
              <a:t>106</a:t>
            </a:r>
            <a:r>
              <a:rPr lang="ja-JP" altLang="en-US" sz="2400">
                <a:solidFill>
                  <a:srgbClr val="000000"/>
                </a:solidFill>
              </a:rPr>
              <a:t>は、領域</a:t>
            </a:r>
            <a:r>
              <a:rPr lang="en-US" altLang="ja-JP" sz="2400">
                <a:solidFill>
                  <a:srgbClr val="000000"/>
                </a:solidFill>
              </a:rPr>
              <a:t>100, 102, 103, 104, 105</a:t>
            </a:r>
            <a:r>
              <a:rPr lang="ja-JP" altLang="en-US" sz="2400">
                <a:solidFill>
                  <a:srgbClr val="000000"/>
                </a:solidFill>
              </a:rPr>
              <a:t>と重複部分あり</a:t>
            </a:r>
          </a:p>
        </p:txBody>
      </p:sp>
      <p:sp>
        <p:nvSpPr>
          <p:cNvPr id="62475" name="Text Box 1031"/>
          <p:cNvSpPr txBox="1">
            <a:spLocks noChangeArrowheads="1"/>
          </p:cNvSpPr>
          <p:nvPr/>
        </p:nvSpPr>
        <p:spPr bwMode="auto">
          <a:xfrm>
            <a:off x="976313" y="2997200"/>
            <a:ext cx="2447925" cy="2016125"/>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S u r f a c e ]</a:t>
            </a:r>
          </a:p>
          <a:p>
            <a:pPr eaLnBrk="1" hangingPunct="1">
              <a:spcBef>
                <a:spcPct val="0"/>
              </a:spcBef>
              <a:buFontTx/>
              <a:buNone/>
            </a:pPr>
            <a:r>
              <a:rPr lang="pt-BR" altLang="ja-JP" sz="1400">
                <a:solidFill>
                  <a:srgbClr val="000000"/>
                </a:solidFill>
                <a:latin typeface="Tahoma" panose="020B0604030504040204" pitchFamily="34" charset="0"/>
              </a:rPr>
              <a:t>  10  so     500.</a:t>
            </a:r>
          </a:p>
          <a:p>
            <a:pPr eaLnBrk="1" hangingPunct="1">
              <a:spcBef>
                <a:spcPct val="0"/>
              </a:spcBef>
              <a:buFontTx/>
              <a:buNone/>
            </a:pPr>
            <a:r>
              <a:rPr lang="pt-BR" altLang="ja-JP" sz="1400">
                <a:solidFill>
                  <a:srgbClr val="000000"/>
                </a:solidFill>
                <a:latin typeface="Tahoma" panose="020B0604030504040204" pitchFamily="34" charset="0"/>
              </a:rPr>
              <a:t>  11  so       5.</a:t>
            </a:r>
          </a:p>
          <a:p>
            <a:pPr eaLnBrk="1" hangingPunct="1">
              <a:spcBef>
                <a:spcPct val="0"/>
              </a:spcBef>
              <a:buFontTx/>
              <a:buNone/>
            </a:pPr>
            <a:r>
              <a:rPr lang="pt-BR" altLang="ja-JP" sz="1400">
                <a:solidFill>
                  <a:srgbClr val="000000"/>
                </a:solidFill>
                <a:latin typeface="Tahoma" panose="020B0604030504040204" pitchFamily="34" charset="0"/>
              </a:rPr>
              <a:t>  12  sz       8.  5.</a:t>
            </a:r>
          </a:p>
          <a:p>
            <a:pPr eaLnBrk="1" hangingPunct="1">
              <a:spcBef>
                <a:spcPct val="0"/>
              </a:spcBef>
              <a:buFontTx/>
              <a:buNone/>
            </a:pPr>
            <a:r>
              <a:rPr lang="en-US" altLang="ja-JP" sz="1400">
                <a:solidFill>
                  <a:srgbClr val="FF0000"/>
                </a:solidFill>
                <a:latin typeface="Tahoma" panose="020B0604030504040204" pitchFamily="34" charset="0"/>
              </a:rPr>
              <a:t>  </a:t>
            </a:r>
            <a:r>
              <a:rPr lang="en-US" altLang="ja-JP" sz="1400">
                <a:latin typeface="Tahoma" panose="020B0604030504040204" pitchFamily="34" charset="0"/>
              </a:rPr>
              <a:t>13  </a:t>
            </a:r>
            <a:r>
              <a:rPr lang="nn-NO" altLang="ja-JP" sz="1400">
                <a:latin typeface="Tahoma" panose="020B0604030504040204" pitchFamily="34" charset="0"/>
              </a:rPr>
              <a:t>rpp -5. 5. -5. 5. -16. -6.</a:t>
            </a:r>
          </a:p>
          <a:p>
            <a:pPr eaLnBrk="1" hangingPunct="1">
              <a:spcBef>
                <a:spcPct val="0"/>
              </a:spcBef>
              <a:buFontTx/>
              <a:buNone/>
            </a:pPr>
            <a:r>
              <a:rPr lang="pt-BR" altLang="ja-JP" sz="1400">
                <a:latin typeface="Tahoma" panose="020B0604030504040204" pitchFamily="34" charset="0"/>
              </a:rPr>
              <a:t>  14  px     3.0</a:t>
            </a:r>
          </a:p>
          <a:p>
            <a:pPr eaLnBrk="1" hangingPunct="1">
              <a:spcBef>
                <a:spcPct val="0"/>
              </a:spcBef>
              <a:buFontTx/>
              <a:buNone/>
            </a:pPr>
            <a:r>
              <a:rPr lang="en-US" altLang="ja-JP" sz="1400">
                <a:solidFill>
                  <a:srgbClr val="FF0000"/>
                </a:solidFill>
                <a:latin typeface="Tahoma" panose="020B0604030504040204" pitchFamily="34" charset="0"/>
              </a:rPr>
              <a:t> </a:t>
            </a:r>
            <a:r>
              <a:rPr lang="pl-PL" altLang="ja-JP" sz="1400">
                <a:solidFill>
                  <a:srgbClr val="FF0000"/>
                </a:solidFill>
                <a:latin typeface="Tahoma" panose="020B0604030504040204" pitchFamily="34" charset="0"/>
              </a:rPr>
              <a:t> 15  cz       1.</a:t>
            </a:r>
          </a:p>
          <a:p>
            <a:pPr eaLnBrk="1" hangingPunct="1">
              <a:spcBef>
                <a:spcPct val="0"/>
              </a:spcBef>
              <a:buFontTx/>
              <a:buNone/>
            </a:pPr>
            <a:r>
              <a:rPr lang="pl-PL" altLang="ja-JP" sz="1400">
                <a:solidFill>
                  <a:srgbClr val="FF0000"/>
                </a:solidFill>
                <a:latin typeface="Tahoma" panose="020B0604030504040204" pitchFamily="34" charset="0"/>
              </a:rPr>
              <a:t>  16  pz     -19.</a:t>
            </a:r>
          </a:p>
          <a:p>
            <a:pPr eaLnBrk="1" hangingPunct="1">
              <a:spcBef>
                <a:spcPct val="0"/>
              </a:spcBef>
              <a:buFontTx/>
              <a:buNone/>
            </a:pPr>
            <a:r>
              <a:rPr lang="pl-PL" altLang="ja-JP" sz="1400">
                <a:solidFill>
                  <a:srgbClr val="FF0000"/>
                </a:solidFill>
                <a:latin typeface="Tahoma" panose="020B0604030504040204" pitchFamily="34" charset="0"/>
              </a:rPr>
              <a:t>  17  pz      19.</a:t>
            </a:r>
            <a:endParaRPr lang="pt-BR" altLang="ja-JP" sz="1400">
              <a:solidFill>
                <a:srgbClr val="FF0000"/>
              </a:solidFill>
              <a:latin typeface="Tahoma" panose="020B0604030504040204" pitchFamily="34" charset="0"/>
            </a:endParaRPr>
          </a:p>
        </p:txBody>
      </p:sp>
      <p:sp>
        <p:nvSpPr>
          <p:cNvPr id="62476" name="Text Box 1031"/>
          <p:cNvSpPr txBox="1">
            <a:spLocks noChangeArrowheads="1"/>
          </p:cNvSpPr>
          <p:nvPr/>
        </p:nvSpPr>
        <p:spPr bwMode="auto">
          <a:xfrm>
            <a:off x="3635375" y="2384425"/>
            <a:ext cx="4211638" cy="1871663"/>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latin typeface="Tahoma" panose="020B0604030504040204" pitchFamily="34" charset="0"/>
              </a:rPr>
              <a:t>[ C e l l ]</a:t>
            </a:r>
          </a:p>
          <a:p>
            <a:pPr eaLnBrk="1" hangingPunct="1">
              <a:spcBef>
                <a:spcPct val="0"/>
              </a:spcBef>
              <a:buFontTx/>
              <a:buNone/>
            </a:pPr>
            <a:r>
              <a:rPr lang="pt-BR" altLang="ja-JP" sz="1400" dirty="0">
                <a:latin typeface="Tahoma" panose="020B0604030504040204" pitchFamily="34" charset="0"/>
              </a:rPr>
              <a:t> 100     1 -1.0  -10  #102 #103 #104 #105 </a:t>
            </a:r>
            <a:r>
              <a:rPr lang="pt-BR" altLang="ja-JP" sz="1400" u="sng" dirty="0">
                <a:solidFill>
                  <a:srgbClr val="FF0000"/>
                </a:solidFill>
                <a:latin typeface="Tahoma" panose="020B0604030504040204" pitchFamily="34" charset="0"/>
              </a:rPr>
              <a:t>***</a:t>
            </a:r>
          </a:p>
          <a:p>
            <a:pPr eaLnBrk="1" hangingPunct="1">
              <a:spcBef>
                <a:spcPct val="0"/>
              </a:spcBef>
              <a:buFontTx/>
              <a:buNone/>
            </a:pPr>
            <a:r>
              <a:rPr lang="pt-BR" altLang="ja-JP" sz="1400" dirty="0">
                <a:latin typeface="Tahoma" panose="020B0604030504040204" pitchFamily="34" charset="0"/>
              </a:rPr>
              <a:t> 101    -1        10</a:t>
            </a:r>
          </a:p>
          <a:p>
            <a:pPr eaLnBrk="1" hangingPunct="1">
              <a:spcBef>
                <a:spcPct val="0"/>
              </a:spcBef>
              <a:buFontTx/>
              <a:buNone/>
            </a:pPr>
            <a:r>
              <a:rPr lang="pt-BR" altLang="ja-JP" sz="1400" dirty="0">
                <a:latin typeface="Tahoma" panose="020B0604030504040204" pitchFamily="34" charset="0"/>
              </a:rPr>
              <a:t> 102     1 -1.0  -11  12 -14</a:t>
            </a:r>
            <a:r>
              <a:rPr lang="pt-BR" altLang="ja-JP" sz="1400" dirty="0">
                <a:solidFill>
                  <a:srgbClr val="FF0000"/>
                </a:solidFill>
                <a:latin typeface="Tahoma" panose="020B0604030504040204" pitchFamily="34" charset="0"/>
              </a:rPr>
              <a:t> </a:t>
            </a:r>
            <a:r>
              <a:rPr lang="pt-BR" altLang="ja-JP" sz="1400" u="sng" dirty="0">
                <a:solidFill>
                  <a:srgbClr val="FF0000"/>
                </a:solidFill>
                <a:latin typeface="Tahoma" panose="020B0604030504040204" pitchFamily="34" charset="0"/>
              </a:rPr>
              <a:t>***</a:t>
            </a:r>
            <a:endParaRPr lang="pt-BR" altLang="ja-JP" sz="1400" dirty="0">
              <a:solidFill>
                <a:srgbClr val="FF0000"/>
              </a:solidFill>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 103     1 -1.0  -12  11</a:t>
            </a:r>
            <a:r>
              <a:rPr lang="pt-BR" altLang="ja-JP" sz="1400" dirty="0">
                <a:solidFill>
                  <a:srgbClr val="FF0000"/>
                </a:solidFill>
                <a:latin typeface="Tahoma" panose="020B0604030504040204" pitchFamily="34" charset="0"/>
              </a:rPr>
              <a:t> </a:t>
            </a:r>
            <a:r>
              <a:rPr lang="pt-BR" altLang="ja-JP" sz="1400" u="sng" dirty="0">
                <a:solidFill>
                  <a:srgbClr val="FF0000"/>
                </a:solidFill>
                <a:latin typeface="Tahoma" panose="020B0604030504040204" pitchFamily="34" charset="0"/>
              </a:rPr>
              <a:t>***</a:t>
            </a:r>
            <a:endParaRPr lang="pt-BR" altLang="ja-JP" sz="1400" dirty="0">
              <a:solidFill>
                <a:srgbClr val="FF0000"/>
              </a:solidFill>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 104     1 -1.0  -11 -12</a:t>
            </a:r>
            <a:r>
              <a:rPr lang="pt-BR" altLang="ja-JP" sz="1400" dirty="0">
                <a:solidFill>
                  <a:srgbClr val="FF0000"/>
                </a:solidFill>
                <a:latin typeface="Tahoma" panose="020B0604030504040204" pitchFamily="34" charset="0"/>
              </a:rPr>
              <a:t> </a:t>
            </a:r>
            <a:r>
              <a:rPr lang="pt-BR" altLang="ja-JP" sz="1400" u="sng" dirty="0">
                <a:solidFill>
                  <a:srgbClr val="FF0000"/>
                </a:solidFill>
                <a:latin typeface="Tahoma" panose="020B0604030504040204" pitchFamily="34" charset="0"/>
              </a:rPr>
              <a:t>***</a:t>
            </a:r>
            <a:endParaRPr lang="pt-BR" altLang="ja-JP" sz="1400" dirty="0">
              <a:solidFill>
                <a:srgbClr val="FF0000"/>
              </a:solidFill>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 105     1 -1.0  -13</a:t>
            </a:r>
            <a:r>
              <a:rPr lang="pt-BR" altLang="ja-JP" sz="1400" dirty="0">
                <a:solidFill>
                  <a:srgbClr val="FF0000"/>
                </a:solidFill>
                <a:latin typeface="Tahoma" panose="020B0604030504040204" pitchFamily="34" charset="0"/>
              </a:rPr>
              <a:t> </a:t>
            </a:r>
            <a:r>
              <a:rPr lang="pt-BR" altLang="ja-JP" sz="1400" u="sng" dirty="0">
                <a:solidFill>
                  <a:srgbClr val="FF0000"/>
                </a:solidFill>
                <a:latin typeface="Tahoma" panose="020B0604030504040204" pitchFamily="34" charset="0"/>
              </a:rPr>
              <a:t>***</a:t>
            </a:r>
            <a:endParaRPr lang="pt-BR" altLang="ja-JP" sz="1400" dirty="0">
              <a:solidFill>
                <a:srgbClr val="FF0000"/>
              </a:solidFill>
              <a:latin typeface="Tahoma" panose="020B0604030504040204" pitchFamily="34" charset="0"/>
            </a:endParaRPr>
          </a:p>
          <a:p>
            <a:pPr eaLnBrk="1" hangingPunct="1">
              <a:spcBef>
                <a:spcPct val="0"/>
              </a:spcBef>
              <a:buFontTx/>
              <a:buNone/>
            </a:pPr>
            <a:r>
              <a:rPr lang="pt-BR" altLang="ja-JP" sz="1400" dirty="0">
                <a:solidFill>
                  <a:srgbClr val="FF0000"/>
                </a:solidFill>
                <a:latin typeface="Tahoma" panose="020B0604030504040204" pitchFamily="34" charset="0"/>
              </a:rPr>
              <a:t> 106     1 -1.0 </a:t>
            </a:r>
            <a:r>
              <a:rPr lang="pt-BR" altLang="ja-JP" sz="1400" u="sng" dirty="0">
                <a:solidFill>
                  <a:srgbClr val="FF0000"/>
                </a:solidFill>
                <a:latin typeface="Tahoma" panose="020B0604030504040204" pitchFamily="34" charset="0"/>
              </a:rPr>
              <a:t>*** *** ***</a:t>
            </a:r>
            <a:endParaRPr lang="pt-BR" altLang="ja-JP" sz="1400" dirty="0">
              <a:solidFill>
                <a:srgbClr val="FF0000"/>
              </a:solidFill>
              <a:latin typeface="Tahoma" panose="020B0604030504040204" pitchFamily="34" charset="0"/>
            </a:endParaRPr>
          </a:p>
        </p:txBody>
      </p:sp>
      <p:sp>
        <p:nvSpPr>
          <p:cNvPr id="62477" name="テキスト ボックス 20"/>
          <p:cNvSpPr txBox="1">
            <a:spLocks noChangeArrowheads="1"/>
          </p:cNvSpPr>
          <p:nvPr/>
        </p:nvSpPr>
        <p:spPr bwMode="auto">
          <a:xfrm>
            <a:off x="1939925" y="5480050"/>
            <a:ext cx="34051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FF0000"/>
                </a:solidFill>
                <a:latin typeface="Century Gothic" panose="020B0502020202020204" pitchFamily="34" charset="0"/>
              </a:rPr>
              <a:t>cz</a:t>
            </a:r>
            <a:r>
              <a:rPr lang="ja-JP" altLang="en-US" sz="2400">
                <a:solidFill>
                  <a:srgbClr val="FF0000"/>
                </a:solidFill>
                <a:latin typeface="Century Gothic" panose="020B0502020202020204" pitchFamily="34" charset="0"/>
              </a:rPr>
              <a:t>（円柱側面）の場合は、</a:t>
            </a:r>
          </a:p>
          <a:p>
            <a:pPr eaLnBrk="1" hangingPunct="1">
              <a:spcBef>
                <a:spcPct val="0"/>
              </a:spcBef>
              <a:buFontTx/>
              <a:buNone/>
            </a:pPr>
            <a:r>
              <a:rPr lang="ja-JP" altLang="en-US" sz="2400">
                <a:solidFill>
                  <a:srgbClr val="FF0000"/>
                </a:solidFill>
                <a:latin typeface="Century Gothic" panose="020B0502020202020204" pitchFamily="34" charset="0"/>
              </a:rPr>
              <a:t>内側がー、外側が＋</a:t>
            </a:r>
          </a:p>
        </p:txBody>
      </p:sp>
      <p:sp>
        <p:nvSpPr>
          <p:cNvPr id="62478" name="Line 15"/>
          <p:cNvSpPr>
            <a:spLocks noChangeShapeType="1"/>
          </p:cNvSpPr>
          <p:nvPr/>
        </p:nvSpPr>
        <p:spPr bwMode="auto">
          <a:xfrm flipH="1">
            <a:off x="3779838" y="4149725"/>
            <a:ext cx="1296987" cy="1330325"/>
          </a:xfrm>
          <a:prstGeom prst="line">
            <a:avLst/>
          </a:prstGeom>
          <a:noFill/>
          <a:ln w="254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62479" name="テキスト ボックス 20"/>
          <p:cNvSpPr txBox="1">
            <a:spLocks noChangeArrowheads="1"/>
          </p:cNvSpPr>
          <p:nvPr/>
        </p:nvSpPr>
        <p:spPr bwMode="auto">
          <a:xfrm>
            <a:off x="5392738" y="4295775"/>
            <a:ext cx="3295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Century Gothic" panose="020B0502020202020204" pitchFamily="34" charset="0"/>
              </a:rPr>
              <a:t>新しい</a:t>
            </a:r>
            <a:r>
              <a:rPr lang="en-US" altLang="ja-JP" sz="2000">
                <a:solidFill>
                  <a:srgbClr val="FF0000"/>
                </a:solidFill>
                <a:latin typeface="Century Gothic" panose="020B0502020202020204" pitchFamily="34" charset="0"/>
              </a:rPr>
              <a:t>cell</a:t>
            </a:r>
            <a:r>
              <a:rPr lang="ja-JP" altLang="en-US" sz="2000">
                <a:solidFill>
                  <a:srgbClr val="FF0000"/>
                </a:solidFill>
                <a:latin typeface="Century Gothic" panose="020B0502020202020204" pitchFamily="34" charset="0"/>
              </a:rPr>
              <a:t>を定義した場合は必ず古い領域から除く</a:t>
            </a:r>
          </a:p>
        </p:txBody>
      </p:sp>
      <p:sp>
        <p:nvSpPr>
          <p:cNvPr id="62480" name="Line 15"/>
          <p:cNvSpPr>
            <a:spLocks noChangeShapeType="1"/>
          </p:cNvSpPr>
          <p:nvPr/>
        </p:nvSpPr>
        <p:spPr bwMode="auto">
          <a:xfrm flipH="1">
            <a:off x="6875463" y="2882900"/>
            <a:ext cx="433387" cy="1412875"/>
          </a:xfrm>
          <a:prstGeom prst="line">
            <a:avLst/>
          </a:prstGeom>
          <a:noFill/>
          <a:ln w="254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62481" name="Line 15"/>
          <p:cNvSpPr>
            <a:spLocks noChangeShapeType="1"/>
          </p:cNvSpPr>
          <p:nvPr/>
        </p:nvSpPr>
        <p:spPr bwMode="auto">
          <a:xfrm>
            <a:off x="6011863" y="3505200"/>
            <a:ext cx="863600" cy="790575"/>
          </a:xfrm>
          <a:prstGeom prst="line">
            <a:avLst/>
          </a:prstGeom>
          <a:noFill/>
          <a:ln w="254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828" t="5962" r="19044" b="3120"/>
          <a:stretch/>
        </p:blipFill>
        <p:spPr bwMode="auto">
          <a:xfrm>
            <a:off x="6178869" y="2914584"/>
            <a:ext cx="2789897" cy="2675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491" name="Rectangle 2"/>
          <p:cNvSpPr>
            <a:spLocks noGrp="1" noChangeArrowheads="1"/>
          </p:cNvSpPr>
          <p:nvPr>
            <p:ph type="title" idx="4294967295"/>
          </p:nvPr>
        </p:nvSpPr>
        <p:spPr>
          <a:xfrm>
            <a:off x="228600" y="-26988"/>
            <a:ext cx="8686800" cy="1143001"/>
          </a:xfrm>
        </p:spPr>
        <p:txBody>
          <a:bodyPr/>
          <a:lstStyle/>
          <a:p>
            <a:pPr eaLnBrk="1" hangingPunct="1"/>
            <a:r>
              <a:rPr lang="ja-JP" altLang="en-US" sz="4800">
                <a:latin typeface="Century Gothic" panose="020B0502020202020204" pitchFamily="34" charset="0"/>
              </a:rPr>
              <a:t>課題６の答え合わせ</a:t>
            </a:r>
          </a:p>
        </p:txBody>
      </p:sp>
      <p:sp>
        <p:nvSpPr>
          <p:cNvPr id="63494" name="Text Box 5"/>
          <p:cNvSpPr txBox="1">
            <a:spLocks noChangeArrowheads="1"/>
          </p:cNvSpPr>
          <p:nvPr/>
        </p:nvSpPr>
        <p:spPr bwMode="auto">
          <a:xfrm>
            <a:off x="2197100" y="6400800"/>
            <a:ext cx="5038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Geometry</a:t>
            </a:r>
          </a:p>
        </p:txBody>
      </p:sp>
      <p:sp>
        <p:nvSpPr>
          <p:cNvPr id="63496" name="テキスト ボックス 20"/>
          <p:cNvSpPr txBox="1">
            <a:spLocks noChangeArrowheads="1"/>
          </p:cNvSpPr>
          <p:nvPr/>
        </p:nvSpPr>
        <p:spPr bwMode="auto">
          <a:xfrm>
            <a:off x="2517775" y="908050"/>
            <a:ext cx="3976688" cy="52387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800">
                <a:solidFill>
                  <a:srgbClr val="000000"/>
                </a:solidFill>
                <a:latin typeface="Century Gothic" panose="020B0502020202020204" pitchFamily="34" charset="0"/>
              </a:rPr>
              <a:t>円柱を作ってみましょう。</a:t>
            </a:r>
          </a:p>
        </p:txBody>
      </p:sp>
      <p:sp>
        <p:nvSpPr>
          <p:cNvPr id="63497" name="テキスト ボックス 20"/>
          <p:cNvSpPr txBox="1">
            <a:spLocks noChangeArrowheads="1"/>
          </p:cNvSpPr>
          <p:nvPr/>
        </p:nvSpPr>
        <p:spPr bwMode="auto">
          <a:xfrm>
            <a:off x="6173788" y="5470525"/>
            <a:ext cx="320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a:solidFill>
                  <a:srgbClr val="0000FF"/>
                </a:solidFill>
                <a:latin typeface="Century Gothic" panose="020B0502020202020204" pitchFamily="34" charset="0"/>
              </a:rPr>
              <a:t>track_xz.eps</a:t>
            </a:r>
          </a:p>
        </p:txBody>
      </p:sp>
      <p:sp>
        <p:nvSpPr>
          <p:cNvPr id="63498" name="Text Box 1030"/>
          <p:cNvSpPr txBox="1">
            <a:spLocks noChangeArrowheads="1"/>
          </p:cNvSpPr>
          <p:nvPr/>
        </p:nvSpPr>
        <p:spPr bwMode="auto">
          <a:xfrm>
            <a:off x="306388" y="1447800"/>
            <a:ext cx="14017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63499" name="Line 16"/>
          <p:cNvSpPr>
            <a:spLocks noChangeShapeType="1"/>
          </p:cNvSpPr>
          <p:nvPr/>
        </p:nvSpPr>
        <p:spPr bwMode="auto">
          <a:xfrm flipH="1" flipV="1">
            <a:off x="5978525" y="3270250"/>
            <a:ext cx="825500" cy="765175"/>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63500" name="テキスト ボックス 18"/>
          <p:cNvSpPr txBox="1">
            <a:spLocks noChangeArrowheads="1"/>
          </p:cNvSpPr>
          <p:nvPr/>
        </p:nvSpPr>
        <p:spPr bwMode="auto">
          <a:xfrm>
            <a:off x="3592513" y="2849563"/>
            <a:ext cx="23860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a:solidFill>
                  <a:srgbClr val="FF0000"/>
                </a:solidFill>
              </a:rPr>
              <a:t>領域</a:t>
            </a:r>
            <a:r>
              <a:rPr lang="en-US" altLang="ja-JP" sz="2000">
                <a:solidFill>
                  <a:srgbClr val="FF0000"/>
                </a:solidFill>
              </a:rPr>
              <a:t>106: </a:t>
            </a:r>
            <a:r>
              <a:rPr lang="ja-JP" altLang="en-US" sz="2000">
                <a:solidFill>
                  <a:srgbClr val="FF0000"/>
                </a:solidFill>
              </a:rPr>
              <a:t>半径</a:t>
            </a:r>
            <a:r>
              <a:rPr lang="en-US" altLang="ja-JP" sz="2000">
                <a:solidFill>
                  <a:srgbClr val="FF0000"/>
                </a:solidFill>
              </a:rPr>
              <a:t>1.0cm</a:t>
            </a:r>
            <a:r>
              <a:rPr lang="ja-JP" altLang="en-US" sz="2000">
                <a:solidFill>
                  <a:srgbClr val="FF0000"/>
                </a:solidFill>
              </a:rPr>
              <a:t>高さ</a:t>
            </a:r>
            <a:r>
              <a:rPr lang="en-US" altLang="ja-JP" sz="2000">
                <a:solidFill>
                  <a:srgbClr val="FF0000"/>
                </a:solidFill>
              </a:rPr>
              <a:t>38cm</a:t>
            </a:r>
            <a:r>
              <a:rPr lang="ja-JP" altLang="en-US" sz="2000">
                <a:solidFill>
                  <a:srgbClr val="FF0000"/>
                </a:solidFill>
              </a:rPr>
              <a:t>の円柱</a:t>
            </a:r>
          </a:p>
        </p:txBody>
      </p:sp>
      <p:sp>
        <p:nvSpPr>
          <p:cNvPr id="63501" name="Text Box 1031"/>
          <p:cNvSpPr txBox="1">
            <a:spLocks noChangeArrowheads="1"/>
          </p:cNvSpPr>
          <p:nvPr/>
        </p:nvSpPr>
        <p:spPr bwMode="auto">
          <a:xfrm>
            <a:off x="542925" y="4292600"/>
            <a:ext cx="4211638" cy="1871663"/>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latin typeface="Tahoma" panose="020B0604030504040204" pitchFamily="34" charset="0"/>
              </a:rPr>
              <a:t>[ C e l l ]</a:t>
            </a:r>
          </a:p>
          <a:p>
            <a:pPr eaLnBrk="1" hangingPunct="1">
              <a:spcBef>
                <a:spcPct val="0"/>
              </a:spcBef>
              <a:buFontTx/>
              <a:buNone/>
            </a:pPr>
            <a:r>
              <a:rPr lang="pt-BR" altLang="ja-JP" sz="1400" dirty="0">
                <a:latin typeface="Tahoma" panose="020B0604030504040204" pitchFamily="34" charset="0"/>
              </a:rPr>
              <a:t> 100     1 -1.0  -10  #102 #103 #104 #105 </a:t>
            </a:r>
            <a:r>
              <a:rPr lang="pt-BR" altLang="ja-JP" sz="1400" dirty="0">
                <a:solidFill>
                  <a:srgbClr val="FF0000"/>
                </a:solidFill>
                <a:latin typeface="Tahoma" panose="020B0604030504040204" pitchFamily="34" charset="0"/>
              </a:rPr>
              <a:t>#106</a:t>
            </a:r>
          </a:p>
          <a:p>
            <a:pPr eaLnBrk="1" hangingPunct="1">
              <a:spcBef>
                <a:spcPct val="0"/>
              </a:spcBef>
              <a:buFontTx/>
              <a:buNone/>
            </a:pPr>
            <a:r>
              <a:rPr lang="pt-BR" altLang="ja-JP" sz="1400" dirty="0">
                <a:latin typeface="Tahoma" panose="020B0604030504040204" pitchFamily="34" charset="0"/>
              </a:rPr>
              <a:t> 101    -1        10</a:t>
            </a:r>
          </a:p>
          <a:p>
            <a:pPr eaLnBrk="1" hangingPunct="1">
              <a:spcBef>
                <a:spcPct val="0"/>
              </a:spcBef>
              <a:buFontTx/>
              <a:buNone/>
            </a:pPr>
            <a:r>
              <a:rPr lang="pt-BR" altLang="ja-JP" sz="1400" dirty="0">
                <a:latin typeface="Tahoma" panose="020B0604030504040204" pitchFamily="34" charset="0"/>
              </a:rPr>
              <a:t> 102     1 -1.0  -11  12 -14</a:t>
            </a:r>
            <a:r>
              <a:rPr lang="pt-BR" altLang="ja-JP" sz="1400" dirty="0">
                <a:solidFill>
                  <a:srgbClr val="FF0000"/>
                </a:solidFill>
                <a:latin typeface="Tahoma" panose="020B0604030504040204" pitchFamily="34" charset="0"/>
              </a:rPr>
              <a:t> #106</a:t>
            </a:r>
          </a:p>
          <a:p>
            <a:pPr eaLnBrk="1" hangingPunct="1">
              <a:spcBef>
                <a:spcPct val="0"/>
              </a:spcBef>
              <a:buFontTx/>
              <a:buNone/>
            </a:pPr>
            <a:r>
              <a:rPr lang="pt-BR" altLang="ja-JP" sz="1400" dirty="0">
                <a:latin typeface="Tahoma" panose="020B0604030504040204" pitchFamily="34" charset="0"/>
              </a:rPr>
              <a:t> 103     1 -1.0  -12  11</a:t>
            </a:r>
            <a:r>
              <a:rPr lang="pt-BR" altLang="ja-JP" sz="1400" dirty="0">
                <a:solidFill>
                  <a:srgbClr val="FF0000"/>
                </a:solidFill>
                <a:latin typeface="Tahoma" panose="020B0604030504040204" pitchFamily="34" charset="0"/>
              </a:rPr>
              <a:t> #106</a:t>
            </a:r>
          </a:p>
          <a:p>
            <a:pPr eaLnBrk="1" hangingPunct="1">
              <a:spcBef>
                <a:spcPct val="0"/>
              </a:spcBef>
              <a:buFontTx/>
              <a:buNone/>
            </a:pPr>
            <a:r>
              <a:rPr lang="pt-BR" altLang="ja-JP" sz="1400" dirty="0">
                <a:latin typeface="Tahoma" panose="020B0604030504040204" pitchFamily="34" charset="0"/>
              </a:rPr>
              <a:t> 104     1 -1.0  -11 -12</a:t>
            </a:r>
            <a:r>
              <a:rPr lang="pt-BR" altLang="ja-JP" sz="1400" dirty="0">
                <a:solidFill>
                  <a:srgbClr val="FF0000"/>
                </a:solidFill>
                <a:latin typeface="Tahoma" panose="020B0604030504040204" pitchFamily="34" charset="0"/>
              </a:rPr>
              <a:t> #106</a:t>
            </a:r>
          </a:p>
          <a:p>
            <a:pPr eaLnBrk="1" hangingPunct="1">
              <a:spcBef>
                <a:spcPct val="0"/>
              </a:spcBef>
              <a:buFontTx/>
              <a:buNone/>
            </a:pPr>
            <a:r>
              <a:rPr lang="pt-BR" altLang="ja-JP" sz="1400" dirty="0">
                <a:latin typeface="Tahoma" panose="020B0604030504040204" pitchFamily="34" charset="0"/>
              </a:rPr>
              <a:t> 105     1 -1.0  -13</a:t>
            </a:r>
            <a:r>
              <a:rPr lang="pt-BR" altLang="ja-JP" sz="1400" dirty="0">
                <a:solidFill>
                  <a:srgbClr val="FF0000"/>
                </a:solidFill>
                <a:latin typeface="Tahoma" panose="020B0604030504040204" pitchFamily="34" charset="0"/>
              </a:rPr>
              <a:t> #106</a:t>
            </a:r>
          </a:p>
          <a:p>
            <a:pPr eaLnBrk="1" hangingPunct="1">
              <a:spcBef>
                <a:spcPct val="0"/>
              </a:spcBef>
              <a:buFontTx/>
              <a:buNone/>
            </a:pPr>
            <a:r>
              <a:rPr lang="pt-BR" altLang="ja-JP" sz="1400" dirty="0">
                <a:solidFill>
                  <a:srgbClr val="FF0000"/>
                </a:solidFill>
                <a:latin typeface="Tahoma" panose="020B0604030504040204" pitchFamily="34" charset="0"/>
              </a:rPr>
              <a:t> 106     1 -1.0  -15  16 -17</a:t>
            </a:r>
          </a:p>
        </p:txBody>
      </p:sp>
      <p:sp>
        <p:nvSpPr>
          <p:cNvPr id="63502" name="Text Box 1031"/>
          <p:cNvSpPr txBox="1">
            <a:spLocks noChangeArrowheads="1"/>
          </p:cNvSpPr>
          <p:nvPr/>
        </p:nvSpPr>
        <p:spPr bwMode="auto">
          <a:xfrm>
            <a:off x="542925" y="2060575"/>
            <a:ext cx="2447925" cy="2016125"/>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S u r f a c e ]</a:t>
            </a:r>
          </a:p>
          <a:p>
            <a:pPr eaLnBrk="1" hangingPunct="1">
              <a:spcBef>
                <a:spcPct val="0"/>
              </a:spcBef>
              <a:buFontTx/>
              <a:buNone/>
            </a:pPr>
            <a:r>
              <a:rPr lang="pt-BR" altLang="ja-JP" sz="1400">
                <a:solidFill>
                  <a:srgbClr val="000000"/>
                </a:solidFill>
                <a:latin typeface="Tahoma" panose="020B0604030504040204" pitchFamily="34" charset="0"/>
              </a:rPr>
              <a:t>  10  so     500.</a:t>
            </a:r>
          </a:p>
          <a:p>
            <a:pPr eaLnBrk="1" hangingPunct="1">
              <a:spcBef>
                <a:spcPct val="0"/>
              </a:spcBef>
              <a:buFontTx/>
              <a:buNone/>
            </a:pPr>
            <a:r>
              <a:rPr lang="pt-BR" altLang="ja-JP" sz="1400">
                <a:solidFill>
                  <a:srgbClr val="000000"/>
                </a:solidFill>
                <a:latin typeface="Tahoma" panose="020B0604030504040204" pitchFamily="34" charset="0"/>
              </a:rPr>
              <a:t>  11  so       5.</a:t>
            </a:r>
          </a:p>
          <a:p>
            <a:pPr eaLnBrk="1" hangingPunct="1">
              <a:spcBef>
                <a:spcPct val="0"/>
              </a:spcBef>
              <a:buFontTx/>
              <a:buNone/>
            </a:pPr>
            <a:r>
              <a:rPr lang="pt-BR" altLang="ja-JP" sz="1400">
                <a:solidFill>
                  <a:srgbClr val="000000"/>
                </a:solidFill>
                <a:latin typeface="Tahoma" panose="020B0604030504040204" pitchFamily="34" charset="0"/>
              </a:rPr>
              <a:t>  12  sz       8.  5.</a:t>
            </a:r>
          </a:p>
          <a:p>
            <a:pPr eaLnBrk="1" hangingPunct="1">
              <a:spcBef>
                <a:spcPct val="0"/>
              </a:spcBef>
              <a:buFontTx/>
              <a:buNone/>
            </a:pPr>
            <a:r>
              <a:rPr lang="en-US" altLang="ja-JP" sz="1400">
                <a:solidFill>
                  <a:srgbClr val="FF0000"/>
                </a:solidFill>
                <a:latin typeface="Tahoma" panose="020B0604030504040204" pitchFamily="34" charset="0"/>
              </a:rPr>
              <a:t>  </a:t>
            </a:r>
            <a:r>
              <a:rPr lang="en-US" altLang="ja-JP" sz="1400">
                <a:latin typeface="Tahoma" panose="020B0604030504040204" pitchFamily="34" charset="0"/>
              </a:rPr>
              <a:t>13  </a:t>
            </a:r>
            <a:r>
              <a:rPr lang="nn-NO" altLang="ja-JP" sz="1400">
                <a:latin typeface="Tahoma" panose="020B0604030504040204" pitchFamily="34" charset="0"/>
              </a:rPr>
              <a:t>rpp -5. 5. -5. 5. -16. -6.</a:t>
            </a:r>
          </a:p>
          <a:p>
            <a:pPr eaLnBrk="1" hangingPunct="1">
              <a:spcBef>
                <a:spcPct val="0"/>
              </a:spcBef>
              <a:buFontTx/>
              <a:buNone/>
            </a:pPr>
            <a:r>
              <a:rPr lang="pt-BR" altLang="ja-JP" sz="1400">
                <a:latin typeface="Tahoma" panose="020B0604030504040204" pitchFamily="34" charset="0"/>
              </a:rPr>
              <a:t>  14  px     3.0</a:t>
            </a:r>
          </a:p>
          <a:p>
            <a:pPr eaLnBrk="1" hangingPunct="1">
              <a:spcBef>
                <a:spcPct val="0"/>
              </a:spcBef>
              <a:buFontTx/>
              <a:buNone/>
            </a:pPr>
            <a:r>
              <a:rPr lang="en-US" altLang="ja-JP" sz="1400">
                <a:solidFill>
                  <a:srgbClr val="FF0000"/>
                </a:solidFill>
                <a:latin typeface="Tahoma" panose="020B0604030504040204" pitchFamily="34" charset="0"/>
              </a:rPr>
              <a:t> </a:t>
            </a:r>
            <a:r>
              <a:rPr lang="pl-PL" altLang="ja-JP" sz="1400">
                <a:solidFill>
                  <a:srgbClr val="FF0000"/>
                </a:solidFill>
                <a:latin typeface="Tahoma" panose="020B0604030504040204" pitchFamily="34" charset="0"/>
              </a:rPr>
              <a:t> 15  cz       1.</a:t>
            </a:r>
          </a:p>
          <a:p>
            <a:pPr eaLnBrk="1" hangingPunct="1">
              <a:spcBef>
                <a:spcPct val="0"/>
              </a:spcBef>
              <a:buFontTx/>
              <a:buNone/>
            </a:pPr>
            <a:r>
              <a:rPr lang="pl-PL" altLang="ja-JP" sz="1400">
                <a:solidFill>
                  <a:srgbClr val="FF0000"/>
                </a:solidFill>
                <a:latin typeface="Tahoma" panose="020B0604030504040204" pitchFamily="34" charset="0"/>
              </a:rPr>
              <a:t>  16  pz     -19.</a:t>
            </a:r>
          </a:p>
          <a:p>
            <a:pPr eaLnBrk="1" hangingPunct="1">
              <a:spcBef>
                <a:spcPct val="0"/>
              </a:spcBef>
              <a:buFontTx/>
              <a:buNone/>
            </a:pPr>
            <a:r>
              <a:rPr lang="pl-PL" altLang="ja-JP" sz="1400">
                <a:solidFill>
                  <a:srgbClr val="FF0000"/>
                </a:solidFill>
                <a:latin typeface="Tahoma" panose="020B0604030504040204" pitchFamily="34" charset="0"/>
              </a:rPr>
              <a:t>  17  pz      19.</a:t>
            </a:r>
            <a:endParaRPr lang="pt-BR" altLang="ja-JP" sz="1400">
              <a:solidFill>
                <a:srgbClr val="FF0000"/>
              </a:solidFill>
              <a:latin typeface="Tahoma" panose="020B060403050404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228600" y="228600"/>
            <a:ext cx="8686800" cy="1143000"/>
          </a:xfrm>
        </p:spPr>
        <p:txBody>
          <a:bodyPr/>
          <a:lstStyle/>
          <a:p>
            <a:pPr eaLnBrk="1" hangingPunct="1"/>
            <a:r>
              <a:rPr lang="en-US" altLang="ja-JP" sz="4800">
                <a:latin typeface="Century Gothic" panose="020B0502020202020204" pitchFamily="34" charset="0"/>
              </a:rPr>
              <a:t>Cell &amp; Surface</a:t>
            </a:r>
            <a:r>
              <a:rPr lang="ja-JP" altLang="en-US" sz="4800">
                <a:latin typeface="Century Gothic" panose="020B0502020202020204" pitchFamily="34" charset="0"/>
              </a:rPr>
              <a:t>番号の整理</a:t>
            </a:r>
          </a:p>
        </p:txBody>
      </p:sp>
      <p:sp>
        <p:nvSpPr>
          <p:cNvPr id="64517" name="Text Box 5"/>
          <p:cNvSpPr txBox="1">
            <a:spLocks noChangeArrowheads="1"/>
          </p:cNvSpPr>
          <p:nvPr/>
        </p:nvSpPr>
        <p:spPr bwMode="auto">
          <a:xfrm>
            <a:off x="2197100" y="6400800"/>
            <a:ext cx="5038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Geometry</a:t>
            </a:r>
          </a:p>
        </p:txBody>
      </p:sp>
      <p:sp>
        <p:nvSpPr>
          <p:cNvPr id="64519" name="Text Box 1030"/>
          <p:cNvSpPr txBox="1">
            <a:spLocks noChangeArrowheads="1"/>
          </p:cNvSpPr>
          <p:nvPr/>
        </p:nvSpPr>
        <p:spPr bwMode="auto">
          <a:xfrm>
            <a:off x="1008063" y="2495550"/>
            <a:ext cx="14017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64520" name="Text Box 1031"/>
          <p:cNvSpPr txBox="1">
            <a:spLocks noChangeArrowheads="1"/>
          </p:cNvSpPr>
          <p:nvPr/>
        </p:nvSpPr>
        <p:spPr bwMode="auto">
          <a:xfrm>
            <a:off x="1392238" y="2989263"/>
            <a:ext cx="2519362" cy="2112962"/>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S u r f a c e ]</a:t>
            </a:r>
          </a:p>
          <a:p>
            <a:pPr eaLnBrk="1" hangingPunct="1">
              <a:spcBef>
                <a:spcPct val="0"/>
              </a:spcBef>
              <a:buFontTx/>
              <a:buNone/>
            </a:pPr>
            <a:r>
              <a:rPr lang="pt-BR" altLang="ja-JP" sz="1400">
                <a:solidFill>
                  <a:srgbClr val="000000"/>
                </a:solidFill>
                <a:latin typeface="Tahoma" panose="020B0604030504040204" pitchFamily="34" charset="0"/>
              </a:rPr>
              <a:t>  999  so     500.</a:t>
            </a:r>
          </a:p>
          <a:p>
            <a:pPr eaLnBrk="1" hangingPunct="1">
              <a:spcBef>
                <a:spcPct val="0"/>
              </a:spcBef>
              <a:buFontTx/>
              <a:buNone/>
            </a:pPr>
            <a:r>
              <a:rPr lang="pt-BR" altLang="ja-JP" sz="1400">
                <a:solidFill>
                  <a:srgbClr val="000000"/>
                </a:solidFill>
                <a:latin typeface="Tahoma" panose="020B0604030504040204" pitchFamily="34" charset="0"/>
              </a:rPr>
              <a:t>  11  so       5.</a:t>
            </a:r>
          </a:p>
          <a:p>
            <a:pPr eaLnBrk="1" hangingPunct="1">
              <a:spcBef>
                <a:spcPct val="0"/>
              </a:spcBef>
              <a:buFontTx/>
              <a:buNone/>
            </a:pPr>
            <a:r>
              <a:rPr lang="pt-BR" altLang="ja-JP" sz="1400">
                <a:solidFill>
                  <a:srgbClr val="000000"/>
                </a:solidFill>
                <a:latin typeface="Tahoma" panose="020B0604030504040204" pitchFamily="34" charset="0"/>
              </a:rPr>
              <a:t>  12  sz      </a:t>
            </a:r>
            <a:r>
              <a:rPr lang="ja-JP" altLang="en-US" sz="1400">
                <a:solidFill>
                  <a:srgbClr val="000000"/>
                </a:solidFill>
                <a:latin typeface="Tahoma" panose="020B0604030504040204" pitchFamily="34" charset="0"/>
              </a:rPr>
              <a:t> </a:t>
            </a:r>
            <a:r>
              <a:rPr lang="en-US" altLang="ja-JP" sz="1400">
                <a:solidFill>
                  <a:srgbClr val="000000"/>
                </a:solidFill>
                <a:latin typeface="Tahoma" panose="020B0604030504040204" pitchFamily="34" charset="0"/>
              </a:rPr>
              <a:t>8</a:t>
            </a:r>
            <a:r>
              <a:rPr lang="pt-BR" altLang="ja-JP" sz="1400">
                <a:solidFill>
                  <a:srgbClr val="000000"/>
                </a:solidFill>
                <a:latin typeface="Tahoma" panose="020B0604030504040204" pitchFamily="34" charset="0"/>
              </a:rPr>
              <a:t>.  5.</a:t>
            </a:r>
          </a:p>
          <a:p>
            <a:pPr eaLnBrk="1" hangingPunct="1">
              <a:spcBef>
                <a:spcPct val="0"/>
              </a:spcBef>
              <a:buFontTx/>
              <a:buNone/>
            </a:pPr>
            <a:r>
              <a:rPr lang="pt-BR" altLang="ja-JP" sz="1400">
                <a:solidFill>
                  <a:srgbClr val="000000"/>
                </a:solidFill>
                <a:latin typeface="Tahoma" panose="020B0604030504040204" pitchFamily="34" charset="0"/>
              </a:rPr>
              <a:t> 101  px      3.</a:t>
            </a:r>
          </a:p>
          <a:p>
            <a:pPr eaLnBrk="1" hangingPunct="1">
              <a:spcBef>
                <a:spcPct val="0"/>
              </a:spcBef>
              <a:buFontTx/>
              <a:buNone/>
            </a:pPr>
            <a:r>
              <a:rPr lang="pt-BR" altLang="ja-JP" sz="1400">
                <a:solidFill>
                  <a:srgbClr val="000000"/>
                </a:solidFill>
                <a:latin typeface="Tahoma" panose="020B0604030504040204" pitchFamily="34" charset="0"/>
              </a:rPr>
              <a:t> 111  pz      -19.</a:t>
            </a:r>
          </a:p>
          <a:p>
            <a:pPr eaLnBrk="1" hangingPunct="1">
              <a:spcBef>
                <a:spcPct val="0"/>
              </a:spcBef>
              <a:buFontTx/>
              <a:buNone/>
            </a:pPr>
            <a:r>
              <a:rPr lang="pt-BR" altLang="ja-JP" sz="1400">
                <a:solidFill>
                  <a:srgbClr val="000000"/>
                </a:solidFill>
                <a:latin typeface="Tahoma" panose="020B0604030504040204" pitchFamily="34" charset="0"/>
              </a:rPr>
              <a:t> 112  pz       19.</a:t>
            </a:r>
          </a:p>
          <a:p>
            <a:pPr eaLnBrk="1" hangingPunct="1">
              <a:spcBef>
                <a:spcPct val="0"/>
              </a:spcBef>
              <a:buFontTx/>
              <a:buNone/>
            </a:pPr>
            <a:r>
              <a:rPr lang="pt-BR" altLang="ja-JP" sz="1400">
                <a:solidFill>
                  <a:srgbClr val="000000"/>
                </a:solidFill>
                <a:latin typeface="Tahoma" panose="020B0604030504040204" pitchFamily="34" charset="0"/>
              </a:rPr>
              <a:t> 201  cz       1.</a:t>
            </a:r>
          </a:p>
          <a:p>
            <a:pPr eaLnBrk="1" hangingPunct="1">
              <a:spcBef>
                <a:spcPct val="0"/>
              </a:spcBef>
              <a:buFontTx/>
              <a:buNone/>
            </a:pPr>
            <a:r>
              <a:rPr lang="en-US" altLang="ja-JP" sz="1400">
                <a:latin typeface="Tahoma" panose="020B0604030504040204" pitchFamily="34" charset="0"/>
              </a:rPr>
              <a:t> 301  </a:t>
            </a:r>
            <a:r>
              <a:rPr lang="nn-NO" altLang="ja-JP" sz="1400">
                <a:latin typeface="Tahoma" panose="020B0604030504040204" pitchFamily="34" charset="0"/>
              </a:rPr>
              <a:t>rpp -5. 5. -5. 5. -16. -6.</a:t>
            </a:r>
          </a:p>
        </p:txBody>
      </p:sp>
      <p:sp>
        <p:nvSpPr>
          <p:cNvPr id="64521" name="テキスト ボックス 20"/>
          <p:cNvSpPr txBox="1">
            <a:spLocks noChangeArrowheads="1"/>
          </p:cNvSpPr>
          <p:nvPr/>
        </p:nvSpPr>
        <p:spPr bwMode="auto">
          <a:xfrm>
            <a:off x="584200" y="1196975"/>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800">
                <a:solidFill>
                  <a:srgbClr val="000000"/>
                </a:solidFill>
                <a:latin typeface="Century Gothic" panose="020B0502020202020204" pitchFamily="34" charset="0"/>
              </a:rPr>
              <a:t>ある程度ジオメトリを作ったら</a:t>
            </a:r>
            <a:r>
              <a:rPr lang="en-US" altLang="ja-JP" sz="2800">
                <a:solidFill>
                  <a:srgbClr val="000000"/>
                </a:solidFill>
                <a:latin typeface="Century Gothic" panose="020B0502020202020204" pitchFamily="34" charset="0"/>
              </a:rPr>
              <a:t>cell &amp; surface</a:t>
            </a:r>
            <a:r>
              <a:rPr lang="ja-JP" altLang="en-US" sz="2800">
                <a:solidFill>
                  <a:srgbClr val="000000"/>
                </a:solidFill>
                <a:latin typeface="Century Gothic" panose="020B0502020202020204" pitchFamily="34" charset="0"/>
              </a:rPr>
              <a:t>番号を整理したほうがよい（ルールは自分次第）</a:t>
            </a:r>
          </a:p>
        </p:txBody>
      </p:sp>
      <p:sp>
        <p:nvSpPr>
          <p:cNvPr id="64522" name="テキスト ボックス 1"/>
          <p:cNvSpPr txBox="1">
            <a:spLocks noChangeArrowheads="1"/>
          </p:cNvSpPr>
          <p:nvPr/>
        </p:nvSpPr>
        <p:spPr bwMode="auto">
          <a:xfrm>
            <a:off x="547688" y="5300663"/>
            <a:ext cx="4210050" cy="708025"/>
          </a:xfrm>
          <a:prstGeom prst="rect">
            <a:avLst/>
          </a:prstGeom>
          <a:solidFill>
            <a:schemeClr val="bg1"/>
          </a:solidFill>
          <a:ln w="25400">
            <a:solidFill>
              <a:srgbClr val="0000FF"/>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a:solidFill>
                  <a:srgbClr val="000000"/>
                </a:solidFill>
              </a:rPr>
              <a:t>例えば、</a:t>
            </a:r>
            <a:endParaRPr lang="en-US" altLang="ja-JP" sz="2000">
              <a:solidFill>
                <a:srgbClr val="000000"/>
              </a:solidFill>
            </a:endParaRPr>
          </a:p>
          <a:p>
            <a:pPr eaLnBrk="1" hangingPunct="1">
              <a:spcBef>
                <a:spcPct val="0"/>
              </a:spcBef>
              <a:buFontTx/>
              <a:buNone/>
            </a:pPr>
            <a:r>
              <a:rPr lang="en-US" altLang="ja-JP" sz="2000">
                <a:solidFill>
                  <a:srgbClr val="000000"/>
                </a:solidFill>
              </a:rPr>
              <a:t>px, py, pz</a:t>
            </a:r>
            <a:r>
              <a:rPr lang="ja-JP" altLang="en-US" sz="2000">
                <a:solidFill>
                  <a:srgbClr val="000000"/>
                </a:solidFill>
              </a:rPr>
              <a:t>毎にまとめて、昇順に並べる</a:t>
            </a:r>
          </a:p>
        </p:txBody>
      </p:sp>
      <p:sp>
        <p:nvSpPr>
          <p:cNvPr id="3" name="右中かっこ 2"/>
          <p:cNvSpPr/>
          <p:nvPr/>
        </p:nvSpPr>
        <p:spPr>
          <a:xfrm flipH="1">
            <a:off x="1392238" y="3933825"/>
            <a:ext cx="139700" cy="514350"/>
          </a:xfrm>
          <a:prstGeom prst="rightBrace">
            <a:avLst>
              <a:gd name="adj1" fmla="val 8333"/>
              <a:gd name="adj2" fmla="val 48609"/>
            </a:avLst>
          </a:prstGeom>
          <a:noFill/>
          <a:ln w="254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solidFill>
                <a:srgbClr val="000000"/>
              </a:solidFill>
            </a:endParaRPr>
          </a:p>
        </p:txBody>
      </p:sp>
      <p:sp>
        <p:nvSpPr>
          <p:cNvPr id="64525" name="Line 16"/>
          <p:cNvSpPr>
            <a:spLocks noChangeShapeType="1"/>
          </p:cNvSpPr>
          <p:nvPr/>
        </p:nvSpPr>
        <p:spPr bwMode="auto">
          <a:xfrm flipH="1">
            <a:off x="827088" y="4191000"/>
            <a:ext cx="565150" cy="1109663"/>
          </a:xfrm>
          <a:prstGeom prst="line">
            <a:avLst/>
          </a:prstGeom>
          <a:noFill/>
          <a:ln w="38100">
            <a:solidFill>
              <a:srgbClr val="0000FF"/>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14" name="Text Box 1031">
            <a:extLst>
              <a:ext uri="{FF2B5EF4-FFF2-40B4-BE49-F238E27FC236}">
                <a16:creationId xmlns:a16="http://schemas.microsoft.com/office/drawing/2014/main" id="{50750932-0A89-43F2-8D53-8D3946E6A91E}"/>
              </a:ext>
            </a:extLst>
          </p:cNvPr>
          <p:cNvSpPr txBox="1">
            <a:spLocks noChangeArrowheads="1"/>
          </p:cNvSpPr>
          <p:nvPr/>
        </p:nvSpPr>
        <p:spPr bwMode="auto">
          <a:xfrm>
            <a:off x="4211638" y="2988990"/>
            <a:ext cx="4229100" cy="1808162"/>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dirty="0">
                <a:latin typeface="Tahoma" panose="020B0604030504040204" pitchFamily="34" charset="0"/>
              </a:rPr>
              <a:t>[ C e l l ]</a:t>
            </a:r>
          </a:p>
          <a:p>
            <a:pPr eaLnBrk="1" hangingPunct="1">
              <a:spcBef>
                <a:spcPct val="0"/>
              </a:spcBef>
              <a:buFontTx/>
              <a:buNone/>
            </a:pPr>
            <a:r>
              <a:rPr lang="pt-BR" altLang="ja-JP" sz="1400" dirty="0">
                <a:latin typeface="Tahoma" panose="020B0604030504040204" pitchFamily="34" charset="0"/>
              </a:rPr>
              <a:t> 100     1 -1.0  -999  #102 #103 #104 #105 #106</a:t>
            </a:r>
          </a:p>
          <a:p>
            <a:pPr eaLnBrk="1" hangingPunct="1">
              <a:spcBef>
                <a:spcPct val="0"/>
              </a:spcBef>
              <a:buFontTx/>
              <a:buNone/>
            </a:pPr>
            <a:r>
              <a:rPr lang="pt-BR" altLang="ja-JP" sz="1400" dirty="0">
                <a:latin typeface="Tahoma" panose="020B0604030504040204" pitchFamily="34" charset="0"/>
              </a:rPr>
              <a:t> 101    -1        999</a:t>
            </a:r>
          </a:p>
          <a:p>
            <a:pPr eaLnBrk="1" hangingPunct="1">
              <a:spcBef>
                <a:spcPct val="0"/>
              </a:spcBef>
              <a:buFontTx/>
              <a:buNone/>
            </a:pPr>
            <a:r>
              <a:rPr lang="pt-BR" altLang="ja-JP" sz="1400" dirty="0">
                <a:latin typeface="Tahoma" panose="020B0604030504040204" pitchFamily="34" charset="0"/>
              </a:rPr>
              <a:t> 102     1 -1.0  -11  12 -101 #106</a:t>
            </a:r>
          </a:p>
          <a:p>
            <a:pPr eaLnBrk="1" hangingPunct="1">
              <a:spcBef>
                <a:spcPct val="0"/>
              </a:spcBef>
              <a:buFontTx/>
              <a:buNone/>
            </a:pPr>
            <a:r>
              <a:rPr lang="pt-BR" altLang="ja-JP" sz="1400" dirty="0">
                <a:latin typeface="Tahoma" panose="020B0604030504040204" pitchFamily="34" charset="0"/>
              </a:rPr>
              <a:t> 103     1 -1.0  -12  11 #106</a:t>
            </a:r>
          </a:p>
          <a:p>
            <a:pPr eaLnBrk="1" hangingPunct="1">
              <a:spcBef>
                <a:spcPct val="0"/>
              </a:spcBef>
              <a:buFontTx/>
              <a:buNone/>
            </a:pPr>
            <a:r>
              <a:rPr lang="pt-BR" altLang="ja-JP" sz="1400" dirty="0">
                <a:latin typeface="Tahoma" panose="020B0604030504040204" pitchFamily="34" charset="0"/>
              </a:rPr>
              <a:t> 104     1 -1.0  -11 -12 #106</a:t>
            </a:r>
          </a:p>
          <a:p>
            <a:pPr eaLnBrk="1" hangingPunct="1">
              <a:spcBef>
                <a:spcPct val="0"/>
              </a:spcBef>
              <a:buFontTx/>
              <a:buNone/>
            </a:pPr>
            <a:r>
              <a:rPr lang="pt-BR" altLang="ja-JP" sz="1400" dirty="0">
                <a:latin typeface="Tahoma" panose="020B0604030504040204" pitchFamily="34" charset="0"/>
              </a:rPr>
              <a:t> 105     1 -1.0 -301 #106</a:t>
            </a:r>
          </a:p>
          <a:p>
            <a:pPr eaLnBrk="1" hangingPunct="1">
              <a:spcBef>
                <a:spcPct val="0"/>
              </a:spcBef>
              <a:buFontTx/>
              <a:buNone/>
            </a:pPr>
            <a:r>
              <a:rPr lang="pt-BR" altLang="ja-JP" sz="1400" dirty="0">
                <a:latin typeface="Tahoma" panose="020B0604030504040204" pitchFamily="34" charset="0"/>
              </a:rPr>
              <a:t> 106     1 -1.0  111 -112 -201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title"/>
          </p:nvPr>
        </p:nvSpPr>
        <p:spPr>
          <a:xfrm>
            <a:off x="228600" y="-26988"/>
            <a:ext cx="8686800" cy="1143001"/>
          </a:xfrm>
        </p:spPr>
        <p:txBody>
          <a:bodyPr/>
          <a:lstStyle/>
          <a:p>
            <a:pPr eaLnBrk="1" hangingPunct="1"/>
            <a:r>
              <a:rPr lang="ja-JP" altLang="en-US" sz="4800">
                <a:latin typeface="Century Gothic" panose="020B0502020202020204" pitchFamily="34" charset="0"/>
              </a:rPr>
              <a:t>入力補助</a:t>
            </a:r>
          </a:p>
        </p:txBody>
      </p:sp>
      <p:sp>
        <p:nvSpPr>
          <p:cNvPr id="19461" name="Text Box 6"/>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latin typeface="Tahoma" panose="020B0604030504040204" pitchFamily="34" charset="0"/>
              </a:rPr>
              <a:t>General description</a:t>
            </a:r>
          </a:p>
        </p:txBody>
      </p:sp>
      <p:sp>
        <p:nvSpPr>
          <p:cNvPr id="19463" name="テキスト ボックス 20"/>
          <p:cNvSpPr txBox="1">
            <a:spLocks noChangeArrowheads="1"/>
          </p:cNvSpPr>
          <p:nvPr/>
        </p:nvSpPr>
        <p:spPr bwMode="auto">
          <a:xfrm>
            <a:off x="466725" y="981075"/>
            <a:ext cx="8281988" cy="41544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FF0000"/>
                </a:solidFill>
                <a:latin typeface="Century Gothic" panose="020B0502020202020204" pitchFamily="34" charset="0"/>
              </a:rPr>
              <a:t>[         ]off</a:t>
            </a:r>
          </a:p>
          <a:p>
            <a:pPr eaLnBrk="1" hangingPunct="1">
              <a:spcBef>
                <a:spcPct val="0"/>
              </a:spcBef>
              <a:buFontTx/>
              <a:buNone/>
            </a:pPr>
            <a:r>
              <a:rPr lang="ja-JP" altLang="en-US" sz="2400">
                <a:solidFill>
                  <a:srgbClr val="000000"/>
                </a:solidFill>
                <a:latin typeface="Century Gothic" panose="020B0502020202020204" pitchFamily="34" charset="0"/>
              </a:rPr>
              <a:t>　　　セクションの読み飛ばし。</a:t>
            </a:r>
          </a:p>
          <a:p>
            <a:pPr eaLnBrk="1" hangingPunct="1">
              <a:spcBef>
                <a:spcPct val="0"/>
              </a:spcBef>
              <a:buFontTx/>
              <a:buNone/>
            </a:pPr>
            <a:r>
              <a:rPr lang="ja-JP" altLang="en-US" sz="2400">
                <a:solidFill>
                  <a:srgbClr val="000000"/>
                </a:solidFill>
                <a:latin typeface="Century Gothic" panose="020B0502020202020204" pitchFamily="34" charset="0"/>
              </a:rPr>
              <a:t>コメント</a:t>
            </a:r>
          </a:p>
          <a:p>
            <a:pPr eaLnBrk="1" hangingPunct="1">
              <a:spcBef>
                <a:spcPct val="0"/>
              </a:spcBef>
              <a:buFontTx/>
              <a:buNone/>
            </a:pPr>
            <a:r>
              <a:rPr lang="ja-JP" altLang="en-US" sz="2400">
                <a:solidFill>
                  <a:srgbClr val="000000"/>
                </a:solidFill>
                <a:latin typeface="Century Gothic" panose="020B0502020202020204" pitchFamily="34" charset="0"/>
              </a:rPr>
              <a:t>　　　文頭５カラム内にある</a:t>
            </a:r>
            <a:r>
              <a:rPr lang="en-US" altLang="ja-JP" sz="2400">
                <a:solidFill>
                  <a:srgbClr val="FF0000"/>
                </a:solidFill>
                <a:latin typeface="Century Gothic" panose="020B0502020202020204" pitchFamily="34" charset="0"/>
              </a:rPr>
              <a:t>C</a:t>
            </a:r>
            <a:r>
              <a:rPr lang="ja-JP" altLang="en-US" sz="2400">
                <a:latin typeface="Century Gothic" panose="020B0502020202020204" pitchFamily="34" charset="0"/>
              </a:rPr>
              <a:t>（</a:t>
            </a:r>
            <a:r>
              <a:rPr lang="en-US" altLang="ja-JP" sz="2400">
                <a:latin typeface="Century Gothic" panose="020B0502020202020204" pitchFamily="34" charset="0"/>
              </a:rPr>
              <a:t>[material]</a:t>
            </a:r>
            <a:r>
              <a:rPr lang="ja-JP" altLang="en-US" sz="2400">
                <a:latin typeface="Century Gothic" panose="020B0502020202020204" pitchFamily="34" charset="0"/>
              </a:rPr>
              <a:t>セクションは除く）</a:t>
            </a:r>
            <a:endParaRPr lang="en-US" altLang="ja-JP" sz="2400">
              <a:latin typeface="Century Gothic" panose="020B0502020202020204" pitchFamily="34" charset="0"/>
            </a:endParaRPr>
          </a:p>
          <a:p>
            <a:pPr eaLnBrk="1" hangingPunct="1">
              <a:spcBef>
                <a:spcPct val="0"/>
              </a:spcBef>
              <a:buFontTx/>
              <a:buNone/>
            </a:pPr>
            <a:r>
              <a:rPr lang="ja-JP" altLang="en-US" sz="2400">
                <a:solidFill>
                  <a:srgbClr val="FF0000"/>
                </a:solidFill>
                <a:latin typeface="Century Gothic" panose="020B0502020202020204" pitchFamily="34" charset="0"/>
              </a:rPr>
              <a:t>　　　</a:t>
            </a:r>
            <a:r>
              <a:rPr lang="ja-JP" altLang="en-US" sz="2400">
                <a:latin typeface="Century Gothic" panose="020B0502020202020204" pitchFamily="34" charset="0"/>
              </a:rPr>
              <a:t>文中にある</a:t>
            </a:r>
            <a:r>
              <a:rPr lang="en-US" altLang="ja-JP" sz="2400">
                <a:solidFill>
                  <a:srgbClr val="FF0000"/>
                </a:solidFill>
                <a:latin typeface="Century Gothic" panose="020B0502020202020204" pitchFamily="34" charset="0"/>
              </a:rPr>
              <a:t>$</a:t>
            </a:r>
            <a:r>
              <a:rPr lang="ja-JP" altLang="en-US" sz="2400">
                <a:solidFill>
                  <a:srgbClr val="000000"/>
                </a:solidFill>
                <a:latin typeface="Century Gothic" panose="020B0502020202020204" pitchFamily="34" charset="0"/>
              </a:rPr>
              <a:t>もしくは</a:t>
            </a:r>
            <a:r>
              <a:rPr lang="en-US" altLang="ja-JP" sz="2400">
                <a:solidFill>
                  <a:srgbClr val="FF0000"/>
                </a:solidFill>
                <a:latin typeface="Century Gothic" panose="020B0502020202020204" pitchFamily="34" charset="0"/>
              </a:rPr>
              <a:t>#</a:t>
            </a:r>
          </a:p>
          <a:p>
            <a:pPr eaLnBrk="1" hangingPunct="1">
              <a:spcBef>
                <a:spcPct val="0"/>
              </a:spcBef>
              <a:buFontTx/>
              <a:buNone/>
            </a:pPr>
            <a:r>
              <a:rPr lang="ja-JP" altLang="en-US" sz="2400">
                <a:solidFill>
                  <a:srgbClr val="FF0000"/>
                </a:solidFill>
                <a:latin typeface="Century Gothic" panose="020B0502020202020204" pitchFamily="34" charset="0"/>
              </a:rPr>
              <a:t>　　　</a:t>
            </a:r>
            <a:r>
              <a:rPr lang="ja-JP" altLang="en-US" sz="2400">
                <a:latin typeface="Century Gothic" panose="020B0502020202020204" pitchFamily="34" charset="0"/>
              </a:rPr>
              <a:t>ただし、</a:t>
            </a:r>
            <a:r>
              <a:rPr lang="en-US" altLang="ja-JP" sz="2400">
                <a:latin typeface="Century Gothic" panose="020B0502020202020204" pitchFamily="34" charset="0"/>
              </a:rPr>
              <a:t>[cell]</a:t>
            </a:r>
            <a:r>
              <a:rPr lang="ja-JP" altLang="en-US" sz="2400">
                <a:latin typeface="Century Gothic" panose="020B0502020202020204" pitchFamily="34" charset="0"/>
              </a:rPr>
              <a:t>と</a:t>
            </a:r>
            <a:r>
              <a:rPr lang="en-US" altLang="ja-JP" sz="2400">
                <a:latin typeface="Century Gothic" panose="020B0502020202020204" pitchFamily="34" charset="0"/>
              </a:rPr>
              <a:t>[surface]</a:t>
            </a:r>
            <a:r>
              <a:rPr lang="ja-JP" altLang="en-US" sz="2400">
                <a:latin typeface="Century Gothic" panose="020B0502020202020204" pitchFamily="34" charset="0"/>
              </a:rPr>
              <a:t>セクションでは</a:t>
            </a:r>
            <a:r>
              <a:rPr lang="en-US" altLang="ja-JP" sz="2400">
                <a:solidFill>
                  <a:srgbClr val="FF0000"/>
                </a:solidFill>
                <a:latin typeface="Century Gothic" panose="020B0502020202020204" pitchFamily="34" charset="0"/>
              </a:rPr>
              <a:t>#</a:t>
            </a:r>
            <a:r>
              <a:rPr lang="ja-JP" altLang="en-US" sz="2400">
                <a:latin typeface="Century Gothic" panose="020B0502020202020204" pitchFamily="34" charset="0"/>
              </a:rPr>
              <a:t>は使えません</a:t>
            </a:r>
            <a:endParaRPr lang="en-US" altLang="ja-JP" sz="2400">
              <a:latin typeface="Century Gothic" panose="020B0502020202020204" pitchFamily="34" charset="0"/>
            </a:endParaRPr>
          </a:p>
          <a:p>
            <a:pPr eaLnBrk="1" hangingPunct="1">
              <a:spcBef>
                <a:spcPct val="0"/>
              </a:spcBef>
              <a:buFontTx/>
              <a:buNone/>
            </a:pPr>
            <a:r>
              <a:rPr lang="ja-JP" altLang="en-US" sz="2400">
                <a:latin typeface="Century Gothic" panose="020B0502020202020204" pitchFamily="34" charset="0"/>
              </a:rPr>
              <a:t>　　　　→ </a:t>
            </a:r>
            <a:r>
              <a:rPr lang="en-US" altLang="ja-JP" sz="2400">
                <a:solidFill>
                  <a:srgbClr val="FF0000"/>
                </a:solidFill>
                <a:latin typeface="Century Gothic" panose="020B0502020202020204" pitchFamily="34" charset="0"/>
              </a:rPr>
              <a:t>$</a:t>
            </a:r>
            <a:r>
              <a:rPr lang="ja-JP" altLang="en-US" sz="2400">
                <a:solidFill>
                  <a:srgbClr val="FF0000"/>
                </a:solidFill>
                <a:latin typeface="Century Gothic" panose="020B0502020202020204" pitchFamily="34" charset="0"/>
              </a:rPr>
              <a:t>を奨励！</a:t>
            </a:r>
            <a:endParaRPr lang="en-US" altLang="ja-JP" sz="2400">
              <a:solidFill>
                <a:srgbClr val="FF0000"/>
              </a:solidFill>
              <a:latin typeface="Century Gothic" panose="020B0502020202020204" pitchFamily="34" charset="0"/>
            </a:endParaRPr>
          </a:p>
          <a:p>
            <a:pPr eaLnBrk="1" hangingPunct="1">
              <a:spcBef>
                <a:spcPct val="0"/>
              </a:spcBef>
              <a:buFontTx/>
              <a:buNone/>
            </a:pPr>
            <a:r>
              <a:rPr lang="en-US" altLang="ja-JP" sz="2400">
                <a:solidFill>
                  <a:srgbClr val="FF0000"/>
                </a:solidFill>
                <a:latin typeface="Century Gothic" panose="020B0502020202020204" pitchFamily="34" charset="0"/>
              </a:rPr>
              <a:t>qp:</a:t>
            </a:r>
          </a:p>
          <a:p>
            <a:pPr eaLnBrk="1" hangingPunct="1">
              <a:spcBef>
                <a:spcPct val="0"/>
              </a:spcBef>
              <a:buFontTx/>
              <a:buNone/>
            </a:pPr>
            <a:r>
              <a:rPr lang="ja-JP" altLang="en-US" sz="2400">
                <a:solidFill>
                  <a:srgbClr val="000000"/>
                </a:solidFill>
                <a:latin typeface="Century Gothic" panose="020B0502020202020204" pitchFamily="34" charset="0"/>
              </a:rPr>
              <a:t>　　　次のセクションまで読み飛ばし。</a:t>
            </a:r>
          </a:p>
          <a:p>
            <a:pPr eaLnBrk="1" hangingPunct="1">
              <a:spcBef>
                <a:spcPct val="0"/>
              </a:spcBef>
              <a:buFontTx/>
              <a:buNone/>
            </a:pPr>
            <a:r>
              <a:rPr lang="en-US" altLang="ja-JP" sz="2400">
                <a:solidFill>
                  <a:srgbClr val="FF0000"/>
                </a:solidFill>
                <a:latin typeface="Century Gothic" panose="020B0502020202020204" pitchFamily="34" charset="0"/>
              </a:rPr>
              <a:t>q:</a:t>
            </a:r>
          </a:p>
          <a:p>
            <a:pPr eaLnBrk="1" hangingPunct="1">
              <a:spcBef>
                <a:spcPct val="0"/>
              </a:spcBef>
              <a:buFontTx/>
              <a:buNone/>
            </a:pPr>
            <a:r>
              <a:rPr lang="ja-JP" altLang="en-US" sz="2400">
                <a:solidFill>
                  <a:srgbClr val="000000"/>
                </a:solidFill>
                <a:latin typeface="Century Gothic" panose="020B0502020202020204" pitchFamily="34" charset="0"/>
              </a:rPr>
              <a:t>　　　</a:t>
            </a:r>
            <a:r>
              <a:rPr lang="en-US" altLang="ja-JP" sz="2400">
                <a:solidFill>
                  <a:srgbClr val="000000"/>
                </a:solidFill>
                <a:latin typeface="Century Gothic" panose="020B0502020202020204" pitchFamily="34" charset="0"/>
              </a:rPr>
              <a:t>[End]</a:t>
            </a:r>
            <a:r>
              <a:rPr lang="ja-JP" altLang="en-US" sz="2400">
                <a:solidFill>
                  <a:srgbClr val="000000"/>
                </a:solidFill>
                <a:latin typeface="Century Gothic" panose="020B0502020202020204" pitchFamily="34" charset="0"/>
              </a:rPr>
              <a:t>セクションと同義。</a:t>
            </a:r>
            <a:endParaRPr lang="ja-JP" altLang="en-US" sz="2400">
              <a:latin typeface="Century Gothic" panose="020B0502020202020204" pitchFamily="34" charset="0"/>
            </a:endParaRPr>
          </a:p>
        </p:txBody>
      </p:sp>
      <p:sp>
        <p:nvSpPr>
          <p:cNvPr id="19464" name="テキスト ボックス 1"/>
          <p:cNvSpPr txBox="1">
            <a:spLocks noChangeArrowheads="1"/>
          </p:cNvSpPr>
          <p:nvPr/>
        </p:nvSpPr>
        <p:spPr bwMode="auto">
          <a:xfrm>
            <a:off x="130175" y="5164138"/>
            <a:ext cx="8955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 typeface="Wingdings" panose="05000000000000000000" pitchFamily="2" charset="2"/>
              <a:buChar char="ü"/>
            </a:pPr>
            <a:r>
              <a:rPr lang="ja-JP" altLang="en-US" sz="2400"/>
              <a:t>全角文字は，コメント文内のみ利用可能（</a:t>
            </a:r>
            <a:r>
              <a:rPr lang="ja-JP" altLang="en-US" sz="2400">
                <a:solidFill>
                  <a:srgbClr val="FF0000"/>
                </a:solidFill>
              </a:rPr>
              <a:t>全角スペースに注意！</a:t>
            </a:r>
            <a:r>
              <a:rPr lang="ja-JP" altLang="en-US" sz="2400"/>
              <a:t>）</a:t>
            </a:r>
            <a:endParaRPr lang="en-US" altLang="ja-JP" sz="2400"/>
          </a:p>
          <a:p>
            <a:pPr eaLnBrk="1" hangingPunct="1">
              <a:spcBef>
                <a:spcPct val="0"/>
              </a:spcBef>
              <a:buFont typeface="Wingdings" panose="05000000000000000000" pitchFamily="2" charset="2"/>
              <a:buChar char="ü"/>
            </a:pPr>
            <a:r>
              <a:rPr lang="ja-JP" altLang="en-US" sz="2400"/>
              <a:t>大文字と小文字は区別しません</a:t>
            </a:r>
            <a:endParaRPr lang="en-US" altLang="ja-JP" sz="2400"/>
          </a:p>
          <a:p>
            <a:pPr eaLnBrk="1" hangingPunct="1">
              <a:spcBef>
                <a:spcPct val="0"/>
              </a:spcBef>
              <a:buFont typeface="Wingdings" panose="05000000000000000000" pitchFamily="2" charset="2"/>
              <a:buChar char="ü"/>
            </a:pPr>
            <a:r>
              <a:rPr lang="ja-JP" altLang="en-US" sz="2400"/>
              <a:t>フォルダ名に全角文字があると正しく動作しない可能性があります</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219075" y="0"/>
            <a:ext cx="8686800" cy="1143000"/>
          </a:xfrm>
        </p:spPr>
        <p:txBody>
          <a:bodyPr/>
          <a:lstStyle/>
          <a:p>
            <a:pPr eaLnBrk="1" hangingPunct="1"/>
            <a:r>
              <a:rPr lang="ja-JP" altLang="en-US" sz="4800">
                <a:solidFill>
                  <a:schemeClr val="tx1"/>
                </a:solidFill>
              </a:rPr>
              <a:t>実習内容</a:t>
            </a:r>
          </a:p>
        </p:txBody>
      </p:sp>
      <p:sp>
        <p:nvSpPr>
          <p:cNvPr id="65539" name="Rectangle 3"/>
          <p:cNvSpPr>
            <a:spLocks noGrp="1" noChangeArrowheads="1"/>
          </p:cNvSpPr>
          <p:nvPr>
            <p:ph type="body" idx="4294967295"/>
          </p:nvPr>
        </p:nvSpPr>
        <p:spPr>
          <a:xfrm>
            <a:off x="923925" y="908050"/>
            <a:ext cx="7589838" cy="5329238"/>
          </a:xfrm>
        </p:spPr>
        <p:txBody>
          <a:bodyPr/>
          <a:lstStyle/>
          <a:p>
            <a:pPr eaLnBrk="1" hangingPunct="1"/>
            <a:r>
              <a:rPr lang="en-US" altLang="ja-JP" sz="2800" dirty="0">
                <a:latin typeface="Century Gothic" panose="020B0502020202020204" pitchFamily="34" charset="0"/>
              </a:rPr>
              <a:t>PHITS</a:t>
            </a:r>
            <a:r>
              <a:rPr lang="ja-JP" altLang="en-US" sz="2800" dirty="0">
                <a:latin typeface="Century Gothic" panose="020B0502020202020204" pitchFamily="34" charset="0"/>
              </a:rPr>
              <a:t>の入力ファイルについて</a:t>
            </a:r>
            <a:endParaRPr lang="en-US" altLang="ja-JP" sz="2800" dirty="0">
              <a:latin typeface="Century Gothic" panose="020B0502020202020204" pitchFamily="34" charset="0"/>
            </a:endParaRPr>
          </a:p>
          <a:p>
            <a:pPr eaLnBrk="1" hangingPunct="1"/>
            <a:r>
              <a:rPr lang="ja-JP" altLang="en-US" sz="2800" dirty="0">
                <a:latin typeface="Century Gothic" panose="020B0502020202020204" pitchFamily="34" charset="0"/>
              </a:rPr>
              <a:t>３次元体系</a:t>
            </a:r>
            <a:endParaRPr lang="en-US" altLang="ja-JP" sz="2800" dirty="0">
              <a:latin typeface="Century Gothic" panose="020B0502020202020204" pitchFamily="34" charset="0"/>
            </a:endParaRPr>
          </a:p>
          <a:p>
            <a:pPr lvl="1" eaLnBrk="1" hangingPunct="1"/>
            <a:r>
              <a:rPr lang="ja-JP" altLang="en-US" sz="2400" dirty="0">
                <a:solidFill>
                  <a:srgbClr val="000000"/>
                </a:solidFill>
                <a:latin typeface="Century Gothic" panose="020B0502020202020204" pitchFamily="34" charset="0"/>
              </a:rPr>
              <a:t>基本的な定義の方法</a:t>
            </a:r>
            <a:endParaRPr lang="en-US" altLang="ja-JP" sz="2400" dirty="0">
              <a:solidFill>
                <a:srgbClr val="000000"/>
              </a:solidFill>
              <a:latin typeface="Century Gothic" panose="020B0502020202020204" pitchFamily="34" charset="0"/>
            </a:endParaRPr>
          </a:p>
          <a:p>
            <a:pPr lvl="1" eaLnBrk="1" hangingPunct="1"/>
            <a:r>
              <a:rPr lang="ja-JP" altLang="en-US" sz="2400" dirty="0">
                <a:solidFill>
                  <a:srgbClr val="000000"/>
                </a:solidFill>
                <a:latin typeface="Century Gothic" panose="020B0502020202020204" pitchFamily="34" charset="0"/>
              </a:rPr>
              <a:t>領域を定義する方法</a:t>
            </a:r>
            <a:endParaRPr lang="en-US" altLang="ja-JP" sz="2400" dirty="0">
              <a:solidFill>
                <a:srgbClr val="000000"/>
              </a:solidFill>
              <a:latin typeface="Century Gothic" panose="020B0502020202020204" pitchFamily="34" charset="0"/>
            </a:endParaRPr>
          </a:p>
          <a:p>
            <a:pPr lvl="1" eaLnBrk="1" hangingPunct="1"/>
            <a:r>
              <a:rPr lang="ja-JP" altLang="en-US" sz="2400" dirty="0">
                <a:latin typeface="Century Gothic" panose="020B0502020202020204" pitchFamily="34" charset="0"/>
              </a:rPr>
              <a:t>直方体、円柱の定義方法</a:t>
            </a:r>
            <a:endParaRPr lang="en-US" altLang="ja-JP" sz="2400" dirty="0">
              <a:latin typeface="Century Gothic" panose="020B0502020202020204" pitchFamily="34" charset="0"/>
            </a:endParaRPr>
          </a:p>
          <a:p>
            <a:pPr lvl="1" eaLnBrk="1" hangingPunct="1"/>
            <a:r>
              <a:rPr lang="ja-JP" altLang="en-US" sz="2400" dirty="0">
                <a:solidFill>
                  <a:srgbClr val="FF0000"/>
                </a:solidFill>
                <a:latin typeface="Century Gothic" panose="020B0502020202020204" pitchFamily="34" charset="0"/>
              </a:rPr>
              <a:t>物質の追加方法</a:t>
            </a:r>
            <a:endParaRPr lang="en-US" altLang="ja-JP" sz="2400" dirty="0">
              <a:solidFill>
                <a:srgbClr val="FF0000"/>
              </a:solidFill>
              <a:latin typeface="Century Gothic" panose="020B0502020202020204" pitchFamily="34" charset="0"/>
            </a:endParaRPr>
          </a:p>
          <a:p>
            <a:pPr lvl="1" eaLnBrk="1" hangingPunct="1"/>
            <a:r>
              <a:rPr lang="ja-JP" altLang="en-US" sz="2400" dirty="0">
                <a:solidFill>
                  <a:srgbClr val="000000"/>
                </a:solidFill>
                <a:latin typeface="Century Gothic" panose="020B0502020202020204" pitchFamily="34" charset="0"/>
              </a:rPr>
              <a:t>ジオメトリ描画・作成ソフト</a:t>
            </a:r>
            <a:endParaRPr lang="en-US" altLang="ja-JP" sz="2400" dirty="0">
              <a:solidFill>
                <a:srgbClr val="000000"/>
              </a:solidFill>
              <a:latin typeface="Century Gothic" panose="020B0502020202020204" pitchFamily="34" charset="0"/>
            </a:endParaRPr>
          </a:p>
          <a:p>
            <a:pPr eaLnBrk="1" hangingPunct="1"/>
            <a:r>
              <a:rPr lang="ja-JP" altLang="en-US" sz="2800" dirty="0">
                <a:latin typeface="Century Gothic" panose="020B0502020202020204" pitchFamily="34" charset="0"/>
              </a:rPr>
              <a:t>線源</a:t>
            </a:r>
            <a:endParaRPr lang="en-US" altLang="ja-JP" sz="2800" dirty="0">
              <a:latin typeface="Century Gothic" panose="020B0502020202020204" pitchFamily="34" charset="0"/>
            </a:endParaRPr>
          </a:p>
          <a:p>
            <a:pPr eaLnBrk="1" hangingPunct="1"/>
            <a:r>
              <a:rPr lang="ja-JP" altLang="en-US" sz="2800" dirty="0">
                <a:latin typeface="Century Gothic" panose="020B0502020202020204" pitchFamily="34" charset="0"/>
              </a:rPr>
              <a:t>まとめと宿題</a:t>
            </a:r>
            <a:endParaRPr lang="en-US" altLang="ja-JP" sz="2800" dirty="0">
              <a:latin typeface="Century Gothic" panose="020B0502020202020204" pitchFamily="34" charset="0"/>
            </a:endParaRPr>
          </a:p>
        </p:txBody>
      </p:sp>
      <p:sp>
        <p:nvSpPr>
          <p:cNvPr id="65542" name="Text Box 6"/>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400">
                <a:latin typeface="Tahoma" panose="020B0604030504040204" pitchFamily="34" charset="0"/>
              </a:rPr>
              <a:t>Contents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228600" y="228600"/>
            <a:ext cx="8686800" cy="1143000"/>
          </a:xfrm>
        </p:spPr>
        <p:txBody>
          <a:bodyPr/>
          <a:lstStyle/>
          <a:p>
            <a:pPr eaLnBrk="1" hangingPunct="1"/>
            <a:r>
              <a:rPr lang="ja-JP" altLang="en-US" sz="4800">
                <a:latin typeface="Century Gothic" panose="020B0502020202020204" pitchFamily="34" charset="0"/>
              </a:rPr>
              <a:t>物質の追加方法</a:t>
            </a:r>
          </a:p>
        </p:txBody>
      </p:sp>
      <p:sp>
        <p:nvSpPr>
          <p:cNvPr id="66565"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latin typeface="Tahoma" panose="020B0604030504040204" pitchFamily="34" charset="0"/>
              </a:rPr>
              <a:t>Geometry (How to add material)</a:t>
            </a:r>
            <a:endParaRPr lang="ja-JP" altLang="en-US" sz="2400">
              <a:latin typeface="Tahoma" panose="020B0604030504040204" pitchFamily="34" charset="0"/>
            </a:endParaRPr>
          </a:p>
        </p:txBody>
      </p:sp>
      <p:sp>
        <p:nvSpPr>
          <p:cNvPr id="65545" name="テキスト ボックス 20"/>
          <p:cNvSpPr txBox="1">
            <a:spLocks noChangeArrowheads="1"/>
          </p:cNvSpPr>
          <p:nvPr/>
        </p:nvSpPr>
        <p:spPr bwMode="auto">
          <a:xfrm>
            <a:off x="684213" y="2566988"/>
            <a:ext cx="80264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342900" indent="-342900" eaLnBrk="1" hangingPunct="1">
              <a:spcBef>
                <a:spcPct val="0"/>
              </a:spcBef>
              <a:defRPr/>
            </a:pPr>
            <a:r>
              <a:rPr lang="ja-JP" altLang="en-US" sz="2400" dirty="0">
                <a:latin typeface="Century Gothic" pitchFamily="34" charset="0"/>
              </a:rPr>
              <a:t>金（密度: 19.32 </a:t>
            </a:r>
            <a:r>
              <a:rPr lang="en-US" altLang="ja-JP" sz="1600" dirty="0">
                <a:latin typeface="Century Gothic" pitchFamily="34" charset="0"/>
              </a:rPr>
              <a:t>g/cm</a:t>
            </a:r>
            <a:r>
              <a:rPr lang="en-US" altLang="ja-JP" sz="1600" baseline="30000" dirty="0">
                <a:latin typeface="Century Gothic" pitchFamily="34" charset="0"/>
              </a:rPr>
              <a:t>3</a:t>
            </a:r>
            <a:r>
              <a:rPr lang="en-US" altLang="ja-JP" sz="2400" dirty="0">
                <a:latin typeface="Century Gothic" pitchFamily="34" charset="0"/>
              </a:rPr>
              <a:t>）</a:t>
            </a:r>
          </a:p>
          <a:p>
            <a:pPr eaLnBrk="1" hangingPunct="1">
              <a:spcBef>
                <a:spcPct val="0"/>
              </a:spcBef>
              <a:buFontTx/>
              <a:buNone/>
              <a:defRPr/>
            </a:pPr>
            <a:r>
              <a:rPr lang="en-US" altLang="ja-JP" sz="2400" dirty="0">
                <a:latin typeface="Century Gothic" pitchFamily="34" charset="0"/>
              </a:rPr>
              <a:t>		　　　</a:t>
            </a:r>
            <a:r>
              <a:rPr lang="en-US" altLang="ja-JP" sz="2400" dirty="0">
                <a:solidFill>
                  <a:srgbClr val="FF0000"/>
                </a:solidFill>
                <a:latin typeface="Century Gothic" pitchFamily="34" charset="0"/>
              </a:rPr>
              <a:t>  Au   1</a:t>
            </a:r>
          </a:p>
          <a:p>
            <a:pPr marL="342900" indent="-342900" eaLnBrk="1" hangingPunct="1">
              <a:spcBef>
                <a:spcPct val="0"/>
              </a:spcBef>
              <a:defRPr/>
            </a:pPr>
            <a:r>
              <a:rPr lang="ja-JP" altLang="en-US" sz="2400" dirty="0">
                <a:latin typeface="Century Gothic" pitchFamily="34" charset="0"/>
              </a:rPr>
              <a:t>銅（密度: 8.93 </a:t>
            </a:r>
            <a:r>
              <a:rPr lang="en-US" altLang="ja-JP" sz="1600" dirty="0">
                <a:latin typeface="Century Gothic" pitchFamily="34" charset="0"/>
              </a:rPr>
              <a:t>g/cm</a:t>
            </a:r>
            <a:r>
              <a:rPr lang="en-US" altLang="ja-JP" sz="1600" baseline="30000" dirty="0">
                <a:latin typeface="Century Gothic" pitchFamily="34" charset="0"/>
              </a:rPr>
              <a:t>3</a:t>
            </a:r>
            <a:r>
              <a:rPr lang="en-US" altLang="ja-JP" sz="2400" dirty="0">
                <a:latin typeface="Century Gothic" pitchFamily="34" charset="0"/>
              </a:rPr>
              <a:t>）</a:t>
            </a:r>
          </a:p>
          <a:p>
            <a:pPr eaLnBrk="1" hangingPunct="1">
              <a:spcBef>
                <a:spcPct val="0"/>
              </a:spcBef>
              <a:buFontTx/>
              <a:buNone/>
              <a:defRPr/>
            </a:pPr>
            <a:r>
              <a:rPr lang="ja-JP" altLang="en-US" sz="2400" dirty="0">
                <a:latin typeface="Century Gothic" pitchFamily="34" charset="0"/>
              </a:rPr>
              <a:t>		 　　　 </a:t>
            </a:r>
            <a:r>
              <a:rPr lang="en-US" altLang="ja-JP" sz="2400" dirty="0">
                <a:solidFill>
                  <a:srgbClr val="FF0000"/>
                </a:solidFill>
                <a:latin typeface="Century Gothic" pitchFamily="34" charset="0"/>
              </a:rPr>
              <a:t>Cu   1 </a:t>
            </a:r>
          </a:p>
          <a:p>
            <a:pPr marL="342900" indent="-342900" eaLnBrk="1" hangingPunct="1">
              <a:spcBef>
                <a:spcPct val="0"/>
              </a:spcBef>
              <a:defRPr/>
            </a:pPr>
            <a:r>
              <a:rPr lang="ja-JP" altLang="en-US" sz="2400" dirty="0">
                <a:latin typeface="Century Gothic" pitchFamily="34" charset="0"/>
              </a:rPr>
              <a:t>空気（密度: 1.20</a:t>
            </a:r>
            <a:r>
              <a:rPr lang="en-US" altLang="ja-JP" sz="2400" dirty="0">
                <a:latin typeface="Century Gothic" pitchFamily="34" charset="0"/>
              </a:rPr>
              <a:t>x10</a:t>
            </a:r>
            <a:r>
              <a:rPr lang="en-US" altLang="ja-JP" sz="2400" baseline="30000" dirty="0">
                <a:latin typeface="Century Gothic" pitchFamily="34" charset="0"/>
              </a:rPr>
              <a:t>-3</a:t>
            </a:r>
            <a:r>
              <a:rPr lang="en-US" altLang="ja-JP" sz="2400" dirty="0">
                <a:latin typeface="Century Gothic" pitchFamily="34" charset="0"/>
              </a:rPr>
              <a:t> </a:t>
            </a:r>
            <a:r>
              <a:rPr lang="en-US" altLang="ja-JP" sz="1600" dirty="0">
                <a:latin typeface="Century Gothic" pitchFamily="34" charset="0"/>
              </a:rPr>
              <a:t>g/cm</a:t>
            </a:r>
            <a:r>
              <a:rPr lang="en-US" altLang="ja-JP" sz="1600" baseline="30000" dirty="0">
                <a:latin typeface="Century Gothic" pitchFamily="34" charset="0"/>
              </a:rPr>
              <a:t>3</a:t>
            </a:r>
            <a:r>
              <a:rPr lang="en-US" altLang="ja-JP" sz="2400" dirty="0">
                <a:latin typeface="Century Gothic" pitchFamily="34" charset="0"/>
              </a:rPr>
              <a:t>）</a:t>
            </a:r>
          </a:p>
          <a:p>
            <a:pPr eaLnBrk="1" hangingPunct="1">
              <a:spcBef>
                <a:spcPct val="0"/>
              </a:spcBef>
              <a:buFontTx/>
              <a:buNone/>
              <a:defRPr/>
            </a:pPr>
            <a:r>
              <a:rPr lang="ja-JP" altLang="en-US" sz="2400" dirty="0">
                <a:latin typeface="Century Gothic" pitchFamily="34" charset="0"/>
              </a:rPr>
              <a:t>		 　　　</a:t>
            </a:r>
            <a:r>
              <a:rPr lang="ja-JP" altLang="en-US" sz="2400" dirty="0">
                <a:solidFill>
                  <a:srgbClr val="FF0000"/>
                </a:solidFill>
                <a:latin typeface="Century Gothic" pitchFamily="34" charset="0"/>
              </a:rPr>
              <a:t> </a:t>
            </a:r>
            <a:r>
              <a:rPr lang="en-US" altLang="ja-JP" sz="2400" dirty="0">
                <a:solidFill>
                  <a:srgbClr val="FF0000"/>
                </a:solidFill>
                <a:latin typeface="Century Gothic" pitchFamily="34" charset="0"/>
              </a:rPr>
              <a:t>N   8        O   2</a:t>
            </a:r>
          </a:p>
          <a:p>
            <a:pPr marL="342900" indent="-342900" eaLnBrk="1" hangingPunct="1">
              <a:spcBef>
                <a:spcPct val="0"/>
              </a:spcBef>
              <a:defRPr/>
            </a:pPr>
            <a:r>
              <a:rPr lang="ja-JP" altLang="en-US" sz="2400" dirty="0">
                <a:latin typeface="Century Gothic" pitchFamily="34" charset="0"/>
              </a:rPr>
              <a:t>ポリエチレン（密度: 0.9</a:t>
            </a:r>
            <a:r>
              <a:rPr lang="en-US" altLang="ja-JP" sz="2400" dirty="0">
                <a:latin typeface="Century Gothic" pitchFamily="34" charset="0"/>
              </a:rPr>
              <a:t> </a:t>
            </a:r>
            <a:r>
              <a:rPr lang="en-US" altLang="ja-JP" sz="1600" dirty="0">
                <a:latin typeface="Century Gothic" pitchFamily="34" charset="0"/>
              </a:rPr>
              <a:t>g/cm</a:t>
            </a:r>
            <a:r>
              <a:rPr lang="en-US" altLang="ja-JP" sz="1600" baseline="30000" dirty="0">
                <a:latin typeface="Century Gothic" pitchFamily="34" charset="0"/>
              </a:rPr>
              <a:t>3</a:t>
            </a:r>
            <a:r>
              <a:rPr lang="en-US" altLang="ja-JP" sz="2400" dirty="0">
                <a:latin typeface="Century Gothic" pitchFamily="34" charset="0"/>
              </a:rPr>
              <a:t>）</a:t>
            </a:r>
          </a:p>
          <a:p>
            <a:pPr eaLnBrk="1" hangingPunct="1">
              <a:spcBef>
                <a:spcPct val="0"/>
              </a:spcBef>
              <a:buFontTx/>
              <a:buNone/>
              <a:defRPr/>
            </a:pPr>
            <a:r>
              <a:rPr lang="ja-JP" altLang="en-US" sz="2400" dirty="0">
                <a:latin typeface="Century Gothic" pitchFamily="34" charset="0"/>
              </a:rPr>
              <a:t>		 　　　 </a:t>
            </a:r>
            <a:r>
              <a:rPr lang="en-US" altLang="ja-JP" sz="2400" dirty="0">
                <a:solidFill>
                  <a:srgbClr val="FF0000"/>
                </a:solidFill>
                <a:latin typeface="Century Gothic" pitchFamily="34" charset="0"/>
              </a:rPr>
              <a:t>C   2        H   4</a:t>
            </a:r>
          </a:p>
        </p:txBody>
      </p:sp>
      <p:sp>
        <p:nvSpPr>
          <p:cNvPr id="66568" name="Picture 11"/>
          <p:cNvSpPr>
            <a:spLocks noChangeAspect="1" noChangeArrowheads="1"/>
          </p:cNvSpPr>
          <p:nvPr/>
        </p:nvSpPr>
        <p:spPr bwMode="auto">
          <a:xfrm>
            <a:off x="6556375" y="4606925"/>
            <a:ext cx="8572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66569" name="テキスト ボックス 20"/>
          <p:cNvSpPr txBox="1">
            <a:spLocks noChangeArrowheads="1"/>
          </p:cNvSpPr>
          <p:nvPr/>
        </p:nvSpPr>
        <p:spPr bwMode="auto">
          <a:xfrm>
            <a:off x="571500" y="1196975"/>
            <a:ext cx="81391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800">
                <a:latin typeface="Century Gothic" panose="020B0502020202020204" pitchFamily="34" charset="0"/>
              </a:rPr>
              <a:t>[material]</a:t>
            </a:r>
            <a:r>
              <a:rPr lang="ja-JP" altLang="en-US" sz="2800">
                <a:latin typeface="Century Gothic" panose="020B0502020202020204" pitchFamily="34" charset="0"/>
              </a:rPr>
              <a:t>セクションにおいて、</a:t>
            </a:r>
            <a:endParaRPr lang="en-US" altLang="ja-JP" sz="2800">
              <a:latin typeface="Century Gothic" panose="020B0502020202020204" pitchFamily="34" charset="0"/>
            </a:endParaRPr>
          </a:p>
          <a:p>
            <a:pPr eaLnBrk="1" hangingPunct="1">
              <a:spcBef>
                <a:spcPct val="0"/>
              </a:spcBef>
              <a:buFontTx/>
              <a:buNone/>
            </a:pPr>
            <a:r>
              <a:rPr lang="ja-JP" altLang="en-US" sz="2800">
                <a:latin typeface="Century Gothic" panose="020B0502020202020204" pitchFamily="34" charset="0"/>
              </a:rPr>
              <a:t>各物質の元素組成比を加える。</a:t>
            </a:r>
            <a:endParaRPr lang="en-US" altLang="ja-JP" sz="2800">
              <a:latin typeface="Century Gothic" panose="020B0502020202020204" pitchFamily="34" charset="0"/>
            </a:endParaRPr>
          </a:p>
          <a:p>
            <a:pPr eaLnBrk="1" hangingPunct="1">
              <a:spcBef>
                <a:spcPct val="0"/>
              </a:spcBef>
              <a:buFontTx/>
              <a:buNone/>
            </a:pPr>
            <a:r>
              <a:rPr lang="ja-JP" altLang="en-US" sz="2800">
                <a:latin typeface="Century Gothic" panose="020B0502020202020204" pitchFamily="34" charset="0"/>
              </a:rPr>
              <a:t>（計算に使用する密度は</a:t>
            </a:r>
            <a:r>
              <a:rPr lang="en-US" altLang="ja-JP" sz="2800">
                <a:latin typeface="Century Gothic" panose="020B0502020202020204" pitchFamily="34" charset="0"/>
              </a:rPr>
              <a:t>[cell]</a:t>
            </a:r>
            <a:r>
              <a:rPr lang="ja-JP" altLang="en-US" sz="2800">
                <a:latin typeface="Century Gothic" panose="020B0502020202020204" pitchFamily="34" charset="0"/>
              </a:rPr>
              <a:t>セクションで与える）</a:t>
            </a:r>
          </a:p>
        </p:txBody>
      </p:sp>
      <p:pic>
        <p:nvPicPr>
          <p:cNvPr id="6657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4624388"/>
            <a:ext cx="8572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228600" y="-17463"/>
            <a:ext cx="8686800" cy="1143001"/>
          </a:xfrm>
        </p:spPr>
        <p:txBody>
          <a:bodyPr/>
          <a:lstStyle/>
          <a:p>
            <a:pPr eaLnBrk="1" hangingPunct="1"/>
            <a:r>
              <a:rPr lang="ja-JP" altLang="en-US" sz="4800">
                <a:latin typeface="Century Gothic" panose="020B0502020202020204" pitchFamily="34" charset="0"/>
              </a:rPr>
              <a:t>課題</a:t>
            </a:r>
            <a:r>
              <a:rPr lang="en-US" altLang="ja-JP" sz="4800">
                <a:latin typeface="Century Gothic" panose="020B0502020202020204" pitchFamily="34" charset="0"/>
              </a:rPr>
              <a:t>7</a:t>
            </a:r>
            <a:endParaRPr lang="ja-JP" altLang="en-US" sz="4800">
              <a:latin typeface="Century Gothic" panose="020B0502020202020204" pitchFamily="34" charset="0"/>
            </a:endParaRPr>
          </a:p>
        </p:txBody>
      </p:sp>
      <p:sp>
        <p:nvSpPr>
          <p:cNvPr id="67588"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endParaRPr>
          </a:p>
        </p:txBody>
      </p:sp>
      <p:sp>
        <p:nvSpPr>
          <p:cNvPr id="67589" name="Text Box 6"/>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Geometry (How to add material)</a:t>
            </a:r>
            <a:endParaRPr lang="ja-JP" altLang="en-US" sz="2400">
              <a:solidFill>
                <a:srgbClr val="000000"/>
              </a:solidFill>
              <a:latin typeface="Tahoma" panose="020B0604030504040204" pitchFamily="34" charset="0"/>
            </a:endParaRPr>
          </a:p>
        </p:txBody>
      </p:sp>
      <p:sp>
        <p:nvSpPr>
          <p:cNvPr id="67591" name="Text Box 1030"/>
          <p:cNvSpPr txBox="1">
            <a:spLocks noChangeArrowheads="1"/>
          </p:cNvSpPr>
          <p:nvPr/>
        </p:nvSpPr>
        <p:spPr bwMode="auto">
          <a:xfrm>
            <a:off x="179388" y="3028950"/>
            <a:ext cx="14017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67593" name="テキスト ボックス 20"/>
          <p:cNvSpPr txBox="1">
            <a:spLocks noChangeArrowheads="1"/>
          </p:cNvSpPr>
          <p:nvPr/>
        </p:nvSpPr>
        <p:spPr bwMode="auto">
          <a:xfrm>
            <a:off x="6472238" y="4913313"/>
            <a:ext cx="2608262" cy="13239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a:solidFill>
                  <a:srgbClr val="000000"/>
                </a:solidFill>
                <a:latin typeface="Century Gothic" panose="020B0502020202020204" pitchFamily="34" charset="0"/>
              </a:rPr>
              <a:t>物質（番号）によって</a:t>
            </a:r>
          </a:p>
          <a:p>
            <a:pPr eaLnBrk="1" hangingPunct="1">
              <a:spcBef>
                <a:spcPct val="0"/>
              </a:spcBef>
              <a:buFontTx/>
              <a:buNone/>
            </a:pPr>
            <a:r>
              <a:rPr lang="ja-JP" altLang="en-US" sz="2000">
                <a:solidFill>
                  <a:srgbClr val="000000"/>
                </a:solidFill>
                <a:latin typeface="Century Gothic" panose="020B0502020202020204" pitchFamily="34" charset="0"/>
              </a:rPr>
              <a:t>表示される色が変わります。計算を実行して確認してみましょう。</a:t>
            </a:r>
          </a:p>
        </p:txBody>
      </p:sp>
      <p:sp>
        <p:nvSpPr>
          <p:cNvPr id="67594" name="テキスト ボックス 20"/>
          <p:cNvSpPr txBox="1">
            <a:spLocks noChangeArrowheads="1"/>
          </p:cNvSpPr>
          <p:nvPr/>
        </p:nvSpPr>
        <p:spPr bwMode="auto">
          <a:xfrm>
            <a:off x="684213" y="915988"/>
            <a:ext cx="8188325" cy="52387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800">
                <a:solidFill>
                  <a:srgbClr val="000000"/>
                </a:solidFill>
                <a:latin typeface="Century Gothic" panose="020B0502020202020204" pitchFamily="34" charset="0"/>
              </a:rPr>
              <a:t>円柱部分（セル番号</a:t>
            </a:r>
            <a:r>
              <a:rPr lang="en-US" altLang="ja-JP" sz="2800">
                <a:solidFill>
                  <a:srgbClr val="000000"/>
                </a:solidFill>
                <a:latin typeface="Century Gothic" panose="020B0502020202020204" pitchFamily="34" charset="0"/>
              </a:rPr>
              <a:t>106</a:t>
            </a:r>
            <a:r>
              <a:rPr lang="ja-JP" altLang="en-US" sz="2800">
                <a:solidFill>
                  <a:srgbClr val="000000"/>
                </a:solidFill>
                <a:latin typeface="Century Gothic" panose="020B0502020202020204" pitchFamily="34" charset="0"/>
              </a:rPr>
              <a:t>）の物質を銅に変えてみよう。</a:t>
            </a:r>
          </a:p>
        </p:txBody>
      </p:sp>
      <p:sp>
        <p:nvSpPr>
          <p:cNvPr id="67595" name="テキスト ボックス 13"/>
          <p:cNvSpPr txBox="1">
            <a:spLocks noChangeArrowheads="1"/>
          </p:cNvSpPr>
          <p:nvPr/>
        </p:nvSpPr>
        <p:spPr bwMode="auto">
          <a:xfrm>
            <a:off x="1095375" y="1477963"/>
            <a:ext cx="69278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pPr>
            <a:r>
              <a:rPr lang="ja-JP" altLang="en-US" sz="2400">
                <a:solidFill>
                  <a:srgbClr val="000000"/>
                </a:solidFill>
              </a:rPr>
              <a:t>銅の元素記号は</a:t>
            </a:r>
            <a:r>
              <a:rPr lang="en-US" altLang="ja-JP" sz="2400">
                <a:solidFill>
                  <a:srgbClr val="FF0000"/>
                </a:solidFill>
                <a:latin typeface="Century Gothic" panose="020B0502020202020204" pitchFamily="34" charset="0"/>
              </a:rPr>
              <a:t>Cu </a:t>
            </a:r>
            <a:endParaRPr lang="en-US" altLang="ja-JP" sz="2400">
              <a:solidFill>
                <a:srgbClr val="000000"/>
              </a:solidFill>
            </a:endParaRPr>
          </a:p>
          <a:p>
            <a:pPr eaLnBrk="1" hangingPunct="1">
              <a:spcBef>
                <a:spcPct val="0"/>
              </a:spcBef>
            </a:pPr>
            <a:r>
              <a:rPr lang="ja-JP" altLang="en-US" sz="2400">
                <a:solidFill>
                  <a:srgbClr val="000000"/>
                </a:solidFill>
              </a:rPr>
              <a:t>密度は</a:t>
            </a:r>
            <a:r>
              <a:rPr lang="ja-JP" altLang="en-US" sz="2400">
                <a:solidFill>
                  <a:srgbClr val="FF0000"/>
                </a:solidFill>
                <a:latin typeface="Century Gothic" panose="020B0502020202020204" pitchFamily="34" charset="0"/>
              </a:rPr>
              <a:t>8.93</a:t>
            </a:r>
            <a:r>
              <a:rPr lang="ja-JP" altLang="en-US" sz="2400">
                <a:latin typeface="Century Gothic" panose="020B0502020202020204" pitchFamily="34" charset="0"/>
              </a:rPr>
              <a:t> </a:t>
            </a:r>
            <a:r>
              <a:rPr lang="en-US" altLang="ja-JP" sz="1600">
                <a:latin typeface="Century Gothic" panose="020B0502020202020204" pitchFamily="34" charset="0"/>
              </a:rPr>
              <a:t>g/cm</a:t>
            </a:r>
            <a:r>
              <a:rPr lang="en-US" altLang="ja-JP" sz="1600" baseline="30000">
                <a:latin typeface="Century Gothic" panose="020B0502020202020204" pitchFamily="34" charset="0"/>
              </a:rPr>
              <a:t>3</a:t>
            </a:r>
            <a:endParaRPr lang="en-US" altLang="ja-JP" sz="2400">
              <a:solidFill>
                <a:srgbClr val="000000"/>
              </a:solidFill>
            </a:endParaRPr>
          </a:p>
          <a:p>
            <a:pPr eaLnBrk="1" hangingPunct="1">
              <a:spcBef>
                <a:spcPct val="0"/>
              </a:spcBef>
            </a:pPr>
            <a:r>
              <a:rPr lang="en-US" altLang="ja-JP" sz="2400">
                <a:solidFill>
                  <a:srgbClr val="000000"/>
                </a:solidFill>
              </a:rPr>
              <a:t>[material]</a:t>
            </a:r>
            <a:r>
              <a:rPr lang="ja-JP" altLang="en-US" sz="2400">
                <a:solidFill>
                  <a:srgbClr val="000000"/>
                </a:solidFill>
              </a:rPr>
              <a:t>セクションで物質番号</a:t>
            </a:r>
            <a:r>
              <a:rPr lang="en-US" altLang="ja-JP" sz="2400">
                <a:solidFill>
                  <a:srgbClr val="000000"/>
                </a:solidFill>
              </a:rPr>
              <a:t>2</a:t>
            </a:r>
            <a:r>
              <a:rPr lang="ja-JP" altLang="en-US" sz="2400">
                <a:solidFill>
                  <a:srgbClr val="000000"/>
                </a:solidFill>
              </a:rPr>
              <a:t>の物質を定義し、それを</a:t>
            </a:r>
            <a:r>
              <a:rPr lang="en-US" altLang="ja-JP" sz="2400">
                <a:solidFill>
                  <a:srgbClr val="000000"/>
                </a:solidFill>
              </a:rPr>
              <a:t>[cell]</a:t>
            </a:r>
            <a:r>
              <a:rPr lang="ja-JP" altLang="en-US" sz="2400">
                <a:solidFill>
                  <a:srgbClr val="000000"/>
                </a:solidFill>
              </a:rPr>
              <a:t>セクションで使用する</a:t>
            </a:r>
          </a:p>
        </p:txBody>
      </p:sp>
      <p:sp>
        <p:nvSpPr>
          <p:cNvPr id="67596" name="Text Box 1031"/>
          <p:cNvSpPr txBox="1">
            <a:spLocks noChangeArrowheads="1"/>
          </p:cNvSpPr>
          <p:nvPr/>
        </p:nvSpPr>
        <p:spPr bwMode="auto">
          <a:xfrm>
            <a:off x="1674813" y="3213100"/>
            <a:ext cx="4192587" cy="2879725"/>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solidFill>
                  <a:srgbClr val="000000"/>
                </a:solidFill>
                <a:latin typeface="Tahoma" panose="020B0604030504040204" pitchFamily="34" charset="0"/>
              </a:rPr>
              <a:t>[ M a t e r i a l ]</a:t>
            </a:r>
          </a:p>
          <a:p>
            <a:pPr eaLnBrk="1" hangingPunct="1">
              <a:spcBef>
                <a:spcPct val="0"/>
              </a:spcBef>
              <a:buFontTx/>
              <a:buNone/>
            </a:pPr>
            <a:r>
              <a:rPr lang="pt-BR" altLang="ja-JP" sz="1400" dirty="0">
                <a:solidFill>
                  <a:srgbClr val="000000"/>
                </a:solidFill>
                <a:latin typeface="Tahoma" panose="020B0604030504040204" pitchFamily="34" charset="0"/>
              </a:rPr>
              <a:t>mat[1]    H 2  O 1</a:t>
            </a:r>
          </a:p>
          <a:p>
            <a:pPr eaLnBrk="1" hangingPunct="1">
              <a:spcBef>
                <a:spcPct val="0"/>
              </a:spcBef>
              <a:buFontTx/>
              <a:buNone/>
            </a:pPr>
            <a:r>
              <a:rPr lang="pt-BR" altLang="ja-JP" sz="1400" dirty="0">
                <a:solidFill>
                  <a:srgbClr val="FF0000"/>
                </a:solidFill>
                <a:latin typeface="Tahoma" panose="020B0604030504040204" pitchFamily="34" charset="0"/>
              </a:rPr>
              <a:t>mat[2]    ******</a:t>
            </a:r>
          </a:p>
          <a:p>
            <a:pPr eaLnBrk="1" hangingPunct="1">
              <a:spcBef>
                <a:spcPct val="0"/>
              </a:spcBef>
              <a:buFontTx/>
              <a:buNone/>
            </a:pPr>
            <a:endParaRPr lang="pt-BR" altLang="ja-JP" sz="1400" dirty="0">
              <a:solidFill>
                <a:srgbClr val="FF0000"/>
              </a:solidFill>
              <a:latin typeface="Tahoma" panose="020B0604030504040204" pitchFamily="34" charset="0"/>
            </a:endParaRPr>
          </a:p>
          <a:p>
            <a:pPr eaLnBrk="1" hangingPunct="1">
              <a:spcBef>
                <a:spcPct val="0"/>
              </a:spcBef>
              <a:buFontTx/>
              <a:buNone/>
            </a:pPr>
            <a:r>
              <a:rPr lang="ja-JP" altLang="en-US" sz="1400" dirty="0">
                <a:latin typeface="Tahoma" panose="020B0604030504040204" pitchFamily="34" charset="0"/>
              </a:rPr>
              <a:t>・・・ ・・・ ・・・ ・・・</a:t>
            </a:r>
            <a:endParaRPr lang="pt-BR"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 C e l l ]</a:t>
            </a:r>
          </a:p>
          <a:p>
            <a:pPr eaLnBrk="1" hangingPunct="1">
              <a:spcBef>
                <a:spcPct val="0"/>
              </a:spcBef>
              <a:buFontTx/>
              <a:buNone/>
            </a:pPr>
            <a:r>
              <a:rPr lang="pt-BR" altLang="ja-JP" sz="1400" dirty="0">
                <a:latin typeface="Tahoma" panose="020B0604030504040204" pitchFamily="34" charset="0"/>
              </a:rPr>
              <a:t> 100     1 -1.0  -10  #102 #103 #104 #105 #106</a:t>
            </a:r>
          </a:p>
          <a:p>
            <a:pPr eaLnBrk="1" hangingPunct="1">
              <a:spcBef>
                <a:spcPct val="0"/>
              </a:spcBef>
              <a:buFontTx/>
              <a:buNone/>
            </a:pPr>
            <a:r>
              <a:rPr lang="pt-BR" altLang="ja-JP" sz="1400" dirty="0">
                <a:latin typeface="Tahoma" panose="020B0604030504040204" pitchFamily="34" charset="0"/>
              </a:rPr>
              <a:t> 101    -1        10</a:t>
            </a:r>
          </a:p>
          <a:p>
            <a:pPr eaLnBrk="1" hangingPunct="1">
              <a:spcBef>
                <a:spcPct val="0"/>
              </a:spcBef>
              <a:buFontTx/>
              <a:buNone/>
            </a:pPr>
            <a:r>
              <a:rPr lang="pt-BR" altLang="ja-JP" sz="1400" dirty="0">
                <a:latin typeface="Tahoma" panose="020B0604030504040204" pitchFamily="34" charset="0"/>
              </a:rPr>
              <a:t> 102     1 -1.0  -11  12 -14 #106</a:t>
            </a:r>
          </a:p>
          <a:p>
            <a:pPr eaLnBrk="1" hangingPunct="1">
              <a:spcBef>
                <a:spcPct val="0"/>
              </a:spcBef>
              <a:buFontTx/>
              <a:buNone/>
            </a:pPr>
            <a:r>
              <a:rPr lang="pt-BR" altLang="ja-JP" sz="1400" dirty="0">
                <a:latin typeface="Tahoma" panose="020B0604030504040204" pitchFamily="34" charset="0"/>
              </a:rPr>
              <a:t> 103     1 -1.0  -12  11 #106</a:t>
            </a:r>
          </a:p>
          <a:p>
            <a:pPr eaLnBrk="1" hangingPunct="1">
              <a:spcBef>
                <a:spcPct val="0"/>
              </a:spcBef>
              <a:buFontTx/>
              <a:buNone/>
            </a:pPr>
            <a:r>
              <a:rPr lang="pt-BR" altLang="ja-JP" sz="1400" dirty="0">
                <a:latin typeface="Tahoma" panose="020B0604030504040204" pitchFamily="34" charset="0"/>
              </a:rPr>
              <a:t> 104     1 -1.0  -11 -12 #106</a:t>
            </a:r>
          </a:p>
          <a:p>
            <a:pPr eaLnBrk="1" hangingPunct="1">
              <a:spcBef>
                <a:spcPct val="0"/>
              </a:spcBef>
              <a:buFontTx/>
              <a:buNone/>
            </a:pPr>
            <a:r>
              <a:rPr lang="pt-BR" altLang="ja-JP" sz="1400" dirty="0">
                <a:latin typeface="Tahoma" panose="020B0604030504040204" pitchFamily="34" charset="0"/>
              </a:rPr>
              <a:t> 105     1 -1.0  -13 #106</a:t>
            </a:r>
          </a:p>
          <a:p>
            <a:pPr eaLnBrk="1" hangingPunct="1">
              <a:spcBef>
                <a:spcPct val="0"/>
              </a:spcBef>
              <a:buFontTx/>
              <a:buNone/>
            </a:pPr>
            <a:r>
              <a:rPr lang="pt-BR" altLang="ja-JP" sz="1400" dirty="0">
                <a:latin typeface="Tahoma" panose="020B0604030504040204" pitchFamily="34" charset="0"/>
              </a:rPr>
              <a:t> 106     1 -1.0  -15  16 -17</a:t>
            </a:r>
          </a:p>
        </p:txBody>
      </p:sp>
      <p:sp>
        <p:nvSpPr>
          <p:cNvPr id="67597" name="Line 12"/>
          <p:cNvSpPr>
            <a:spLocks noChangeShapeType="1"/>
          </p:cNvSpPr>
          <p:nvPr/>
        </p:nvSpPr>
        <p:spPr bwMode="auto">
          <a:xfrm>
            <a:off x="2339975" y="6021388"/>
            <a:ext cx="5969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44" t="4366" r="11664" b="1912"/>
          <a:stretch/>
        </p:blipFill>
        <p:spPr bwMode="auto">
          <a:xfrm>
            <a:off x="5944411" y="2792485"/>
            <a:ext cx="3103527" cy="2686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611" name="Text Box 1031"/>
          <p:cNvSpPr txBox="1">
            <a:spLocks noChangeArrowheads="1"/>
          </p:cNvSpPr>
          <p:nvPr/>
        </p:nvSpPr>
        <p:spPr bwMode="auto">
          <a:xfrm>
            <a:off x="395288" y="2427288"/>
            <a:ext cx="4164012" cy="2873375"/>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solidFill>
                  <a:srgbClr val="000000"/>
                </a:solidFill>
                <a:latin typeface="Tahoma" panose="020B0604030504040204" pitchFamily="34" charset="0"/>
              </a:rPr>
              <a:t>[ M a t e r i a l ]</a:t>
            </a:r>
          </a:p>
          <a:p>
            <a:pPr eaLnBrk="1" hangingPunct="1">
              <a:spcBef>
                <a:spcPct val="0"/>
              </a:spcBef>
              <a:buFontTx/>
              <a:buNone/>
            </a:pPr>
            <a:r>
              <a:rPr lang="pt-BR" altLang="ja-JP" sz="1400" dirty="0">
                <a:solidFill>
                  <a:srgbClr val="000000"/>
                </a:solidFill>
                <a:latin typeface="Tahoma" panose="020B0604030504040204" pitchFamily="34" charset="0"/>
              </a:rPr>
              <a:t>mat[1]    H 2  O 1</a:t>
            </a:r>
          </a:p>
          <a:p>
            <a:pPr eaLnBrk="1" hangingPunct="1">
              <a:spcBef>
                <a:spcPct val="0"/>
              </a:spcBef>
              <a:buFontTx/>
              <a:buNone/>
            </a:pPr>
            <a:r>
              <a:rPr lang="pt-BR" altLang="ja-JP" sz="1400" dirty="0">
                <a:solidFill>
                  <a:srgbClr val="FF0000"/>
                </a:solidFill>
                <a:latin typeface="Tahoma" panose="020B0604030504040204" pitchFamily="34" charset="0"/>
              </a:rPr>
              <a:t>mat[2]    Cu 1</a:t>
            </a:r>
          </a:p>
          <a:p>
            <a:pPr eaLnBrk="1" hangingPunct="1">
              <a:spcBef>
                <a:spcPct val="0"/>
              </a:spcBef>
              <a:buFontTx/>
              <a:buNone/>
            </a:pPr>
            <a:endParaRPr lang="pt-BR" altLang="ja-JP" sz="1400" dirty="0">
              <a:solidFill>
                <a:srgbClr val="FF0000"/>
              </a:solidFill>
              <a:latin typeface="Tahoma" panose="020B0604030504040204" pitchFamily="34" charset="0"/>
            </a:endParaRPr>
          </a:p>
          <a:p>
            <a:pPr eaLnBrk="1" hangingPunct="1">
              <a:spcBef>
                <a:spcPct val="0"/>
              </a:spcBef>
              <a:buFontTx/>
              <a:buNone/>
            </a:pPr>
            <a:r>
              <a:rPr lang="ja-JP" altLang="en-US" sz="1400" dirty="0">
                <a:latin typeface="Tahoma" panose="020B0604030504040204" pitchFamily="34" charset="0"/>
              </a:rPr>
              <a:t>・・・ ・・・ ・・・ ・・・</a:t>
            </a:r>
            <a:endParaRPr lang="pt-BR"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 C e l l ]</a:t>
            </a:r>
          </a:p>
          <a:p>
            <a:pPr eaLnBrk="1" hangingPunct="1">
              <a:spcBef>
                <a:spcPct val="0"/>
              </a:spcBef>
              <a:buFontTx/>
              <a:buNone/>
            </a:pPr>
            <a:r>
              <a:rPr lang="pt-BR" altLang="ja-JP" sz="1400" dirty="0">
                <a:latin typeface="Tahoma" panose="020B0604030504040204" pitchFamily="34" charset="0"/>
              </a:rPr>
              <a:t> 100     1 -1.0  -10  #102 #103 #104 #105 #106</a:t>
            </a:r>
          </a:p>
          <a:p>
            <a:pPr eaLnBrk="1" hangingPunct="1">
              <a:spcBef>
                <a:spcPct val="0"/>
              </a:spcBef>
              <a:buFontTx/>
              <a:buNone/>
            </a:pPr>
            <a:r>
              <a:rPr lang="pt-BR" altLang="ja-JP" sz="1400" dirty="0">
                <a:latin typeface="Tahoma" panose="020B0604030504040204" pitchFamily="34" charset="0"/>
              </a:rPr>
              <a:t> 101    -1        10</a:t>
            </a:r>
          </a:p>
          <a:p>
            <a:pPr eaLnBrk="1" hangingPunct="1">
              <a:spcBef>
                <a:spcPct val="0"/>
              </a:spcBef>
              <a:buFontTx/>
              <a:buNone/>
            </a:pPr>
            <a:r>
              <a:rPr lang="pt-BR" altLang="ja-JP" sz="1400" dirty="0">
                <a:latin typeface="Tahoma" panose="020B0604030504040204" pitchFamily="34" charset="0"/>
              </a:rPr>
              <a:t> 102     1 -1.0  -11  12 -14 #106</a:t>
            </a:r>
          </a:p>
          <a:p>
            <a:pPr eaLnBrk="1" hangingPunct="1">
              <a:spcBef>
                <a:spcPct val="0"/>
              </a:spcBef>
              <a:buFontTx/>
              <a:buNone/>
            </a:pPr>
            <a:r>
              <a:rPr lang="pt-BR" altLang="ja-JP" sz="1400" dirty="0">
                <a:latin typeface="Tahoma" panose="020B0604030504040204" pitchFamily="34" charset="0"/>
              </a:rPr>
              <a:t> 103     1 -1.0  -12  11 #106</a:t>
            </a:r>
          </a:p>
          <a:p>
            <a:pPr eaLnBrk="1" hangingPunct="1">
              <a:spcBef>
                <a:spcPct val="0"/>
              </a:spcBef>
              <a:buFontTx/>
              <a:buNone/>
            </a:pPr>
            <a:r>
              <a:rPr lang="pt-BR" altLang="ja-JP" sz="1400" dirty="0">
                <a:latin typeface="Tahoma" panose="020B0604030504040204" pitchFamily="34" charset="0"/>
              </a:rPr>
              <a:t> 104     1 -1.0  -11 -12 #106</a:t>
            </a:r>
          </a:p>
          <a:p>
            <a:pPr eaLnBrk="1" hangingPunct="1">
              <a:spcBef>
                <a:spcPct val="0"/>
              </a:spcBef>
              <a:buFontTx/>
              <a:buNone/>
            </a:pPr>
            <a:r>
              <a:rPr lang="pt-BR" altLang="ja-JP" sz="1400" dirty="0">
                <a:latin typeface="Tahoma" panose="020B0604030504040204" pitchFamily="34" charset="0"/>
              </a:rPr>
              <a:t> 105     1 -1.0  -13 #106</a:t>
            </a:r>
          </a:p>
          <a:p>
            <a:pPr eaLnBrk="1" hangingPunct="1">
              <a:spcBef>
                <a:spcPct val="0"/>
              </a:spcBef>
              <a:buFontTx/>
              <a:buNone/>
            </a:pPr>
            <a:r>
              <a:rPr lang="pt-BR" altLang="ja-JP" sz="1400" dirty="0">
                <a:latin typeface="Tahoma" panose="020B0604030504040204" pitchFamily="34" charset="0"/>
              </a:rPr>
              <a:t> 106     </a:t>
            </a:r>
            <a:r>
              <a:rPr lang="pt-BR" altLang="ja-JP" sz="1400" dirty="0">
                <a:solidFill>
                  <a:srgbClr val="FF0000"/>
                </a:solidFill>
                <a:latin typeface="Tahoma" panose="020B0604030504040204" pitchFamily="34" charset="0"/>
              </a:rPr>
              <a:t>2 -8.93</a:t>
            </a:r>
            <a:r>
              <a:rPr lang="pt-BR" altLang="ja-JP" sz="1400" dirty="0">
                <a:latin typeface="Tahoma" panose="020B0604030504040204" pitchFamily="34" charset="0"/>
              </a:rPr>
              <a:t> -15  16 -17</a:t>
            </a:r>
          </a:p>
        </p:txBody>
      </p:sp>
      <p:sp>
        <p:nvSpPr>
          <p:cNvPr id="68612" name="Rectangle 2"/>
          <p:cNvSpPr>
            <a:spLocks noGrp="1" noChangeArrowheads="1"/>
          </p:cNvSpPr>
          <p:nvPr>
            <p:ph type="title" idx="4294967295"/>
          </p:nvPr>
        </p:nvSpPr>
        <p:spPr>
          <a:xfrm>
            <a:off x="228600" y="-17463"/>
            <a:ext cx="8686800" cy="1143001"/>
          </a:xfrm>
        </p:spPr>
        <p:txBody>
          <a:bodyPr/>
          <a:lstStyle/>
          <a:p>
            <a:pPr eaLnBrk="1" hangingPunct="1"/>
            <a:r>
              <a:rPr lang="ja-JP" altLang="en-US" sz="4800">
                <a:latin typeface="Century Gothic" panose="020B0502020202020204" pitchFamily="34" charset="0"/>
              </a:rPr>
              <a:t>課題</a:t>
            </a:r>
            <a:r>
              <a:rPr lang="en-US" altLang="ja-JP" sz="4800">
                <a:latin typeface="Century Gothic" panose="020B0502020202020204" pitchFamily="34" charset="0"/>
              </a:rPr>
              <a:t>7</a:t>
            </a:r>
            <a:r>
              <a:rPr lang="ja-JP" altLang="en-US" sz="4800">
                <a:latin typeface="Century Gothic" panose="020B0502020202020204" pitchFamily="34" charset="0"/>
              </a:rPr>
              <a:t>の答え合わせ</a:t>
            </a:r>
          </a:p>
        </p:txBody>
      </p:sp>
      <p:sp>
        <p:nvSpPr>
          <p:cNvPr id="68614"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endParaRPr>
          </a:p>
        </p:txBody>
      </p:sp>
      <p:sp>
        <p:nvSpPr>
          <p:cNvPr id="68615" name="Text Box 6"/>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Geometry (How to add material)</a:t>
            </a:r>
            <a:endParaRPr lang="ja-JP" altLang="en-US" sz="2400">
              <a:solidFill>
                <a:srgbClr val="000000"/>
              </a:solidFill>
              <a:latin typeface="Tahoma" panose="020B0604030504040204" pitchFamily="34" charset="0"/>
            </a:endParaRPr>
          </a:p>
        </p:txBody>
      </p:sp>
      <p:sp>
        <p:nvSpPr>
          <p:cNvPr id="68617" name="Text Box 1030"/>
          <p:cNvSpPr txBox="1">
            <a:spLocks noChangeArrowheads="1"/>
          </p:cNvSpPr>
          <p:nvPr/>
        </p:nvSpPr>
        <p:spPr bwMode="auto">
          <a:xfrm>
            <a:off x="684213" y="1773238"/>
            <a:ext cx="1401762"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68619" name="テキスト ボックス 20"/>
          <p:cNvSpPr txBox="1">
            <a:spLocks noChangeArrowheads="1"/>
          </p:cNvSpPr>
          <p:nvPr/>
        </p:nvSpPr>
        <p:spPr bwMode="auto">
          <a:xfrm>
            <a:off x="684213" y="915988"/>
            <a:ext cx="8188325" cy="52387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800">
                <a:solidFill>
                  <a:srgbClr val="000000"/>
                </a:solidFill>
                <a:latin typeface="Century Gothic" panose="020B0502020202020204" pitchFamily="34" charset="0"/>
              </a:rPr>
              <a:t>円柱部分（セル番号</a:t>
            </a:r>
            <a:r>
              <a:rPr lang="en-US" altLang="ja-JP" sz="2800">
                <a:solidFill>
                  <a:srgbClr val="000000"/>
                </a:solidFill>
                <a:latin typeface="Century Gothic" panose="020B0502020202020204" pitchFamily="34" charset="0"/>
              </a:rPr>
              <a:t>106</a:t>
            </a:r>
            <a:r>
              <a:rPr lang="ja-JP" altLang="en-US" sz="2800">
                <a:solidFill>
                  <a:srgbClr val="000000"/>
                </a:solidFill>
                <a:latin typeface="Century Gothic" panose="020B0502020202020204" pitchFamily="34" charset="0"/>
              </a:rPr>
              <a:t>）の物質を銅に変えてみよう。</a:t>
            </a:r>
          </a:p>
        </p:txBody>
      </p:sp>
      <p:sp>
        <p:nvSpPr>
          <p:cNvPr id="2" name="正方形/長方形 1"/>
          <p:cNvSpPr/>
          <p:nvPr/>
        </p:nvSpPr>
        <p:spPr>
          <a:xfrm>
            <a:off x="8748713" y="2646363"/>
            <a:ext cx="395287" cy="57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68621" name="テキスト ボックス 20"/>
          <p:cNvSpPr txBox="1">
            <a:spLocks noChangeArrowheads="1"/>
          </p:cNvSpPr>
          <p:nvPr/>
        </p:nvSpPr>
        <p:spPr bwMode="auto">
          <a:xfrm>
            <a:off x="5795963" y="5405438"/>
            <a:ext cx="320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a:solidFill>
                  <a:srgbClr val="0000FF"/>
                </a:solidFill>
                <a:latin typeface="Century Gothic" panose="020B0502020202020204" pitchFamily="34" charset="0"/>
              </a:rPr>
              <a:t>track_xz.eps</a:t>
            </a:r>
          </a:p>
        </p:txBody>
      </p:sp>
      <p:sp>
        <p:nvSpPr>
          <p:cNvPr id="3" name="テキスト ボックス 2"/>
          <p:cNvSpPr txBox="1">
            <a:spLocks noChangeArrowheads="1"/>
          </p:cNvSpPr>
          <p:nvPr/>
        </p:nvSpPr>
        <p:spPr bwMode="auto">
          <a:xfrm>
            <a:off x="3627438" y="2646363"/>
            <a:ext cx="2332037" cy="646112"/>
          </a:xfrm>
          <a:prstGeom prst="rect">
            <a:avLst/>
          </a:prstGeom>
          <a:solidFill>
            <a:schemeClr val="bg1"/>
          </a:solidFill>
          <a:ln w="19050">
            <a:solidFill>
              <a:srgbClr val="0000FF"/>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a:t>天然の</a:t>
            </a:r>
            <a:r>
              <a:rPr lang="en-US" altLang="ja-JP" sz="1800"/>
              <a:t>Cu</a:t>
            </a:r>
            <a:r>
              <a:rPr lang="ja-JP" altLang="en-US" sz="1800"/>
              <a:t>の同位体比が使用される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14" t="5900" r="11697" b="1102"/>
          <a:stretch/>
        </p:blipFill>
        <p:spPr bwMode="auto">
          <a:xfrm>
            <a:off x="5062839" y="2795595"/>
            <a:ext cx="3622559" cy="3028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9635" name="Text Box 1031"/>
          <p:cNvSpPr txBox="1">
            <a:spLocks noChangeArrowheads="1"/>
          </p:cNvSpPr>
          <p:nvPr/>
        </p:nvSpPr>
        <p:spPr bwMode="auto">
          <a:xfrm>
            <a:off x="431800" y="2868613"/>
            <a:ext cx="4284663" cy="1935162"/>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latin typeface="Tahoma" panose="020B0604030504040204" pitchFamily="34" charset="0"/>
              </a:rPr>
              <a:t>[ C e l l ]</a:t>
            </a:r>
          </a:p>
          <a:p>
            <a:pPr eaLnBrk="1" hangingPunct="1">
              <a:spcBef>
                <a:spcPct val="0"/>
              </a:spcBef>
              <a:buFontTx/>
              <a:buNone/>
            </a:pPr>
            <a:r>
              <a:rPr lang="pt-BR" altLang="ja-JP" sz="1400" dirty="0">
                <a:latin typeface="Tahoma" panose="020B0604030504040204" pitchFamily="34" charset="0"/>
              </a:rPr>
              <a:t> 100     </a:t>
            </a:r>
            <a:r>
              <a:rPr lang="pt-BR" altLang="ja-JP" sz="1400" dirty="0">
                <a:solidFill>
                  <a:srgbClr val="FF0000"/>
                </a:solidFill>
                <a:latin typeface="Tahoma" panose="020B0604030504040204" pitchFamily="34" charset="0"/>
              </a:rPr>
              <a:t>0</a:t>
            </a:r>
            <a:r>
              <a:rPr lang="pt-BR" altLang="ja-JP" sz="1400" dirty="0">
                <a:latin typeface="Tahoma" panose="020B0604030504040204" pitchFamily="34" charset="0"/>
              </a:rPr>
              <a:t>       -10  #102 #103 #104 #105 #106</a:t>
            </a:r>
          </a:p>
          <a:p>
            <a:pPr eaLnBrk="1" hangingPunct="1">
              <a:spcBef>
                <a:spcPct val="0"/>
              </a:spcBef>
              <a:buFontTx/>
              <a:buNone/>
            </a:pPr>
            <a:r>
              <a:rPr lang="pt-BR" altLang="ja-JP" sz="1400" dirty="0">
                <a:latin typeface="Tahoma" panose="020B0604030504040204" pitchFamily="34" charset="0"/>
              </a:rPr>
              <a:t> 101    -1        10</a:t>
            </a:r>
          </a:p>
          <a:p>
            <a:pPr eaLnBrk="1" hangingPunct="1">
              <a:spcBef>
                <a:spcPct val="0"/>
              </a:spcBef>
              <a:buFontTx/>
              <a:buNone/>
            </a:pPr>
            <a:r>
              <a:rPr lang="pt-BR" altLang="ja-JP" sz="1400" dirty="0">
                <a:latin typeface="Tahoma" panose="020B0604030504040204" pitchFamily="34" charset="0"/>
              </a:rPr>
              <a:t> 102     1 -1.0  -11  12 -14 #106</a:t>
            </a:r>
          </a:p>
          <a:p>
            <a:pPr eaLnBrk="1" hangingPunct="1">
              <a:spcBef>
                <a:spcPct val="0"/>
              </a:spcBef>
              <a:buFontTx/>
              <a:buNone/>
            </a:pPr>
            <a:r>
              <a:rPr lang="pt-BR" altLang="ja-JP" sz="1400" dirty="0">
                <a:latin typeface="Tahoma" panose="020B0604030504040204" pitchFamily="34" charset="0"/>
              </a:rPr>
              <a:t> 103     1 -1.0  -12  11 #106</a:t>
            </a:r>
          </a:p>
          <a:p>
            <a:pPr eaLnBrk="1" hangingPunct="1">
              <a:spcBef>
                <a:spcPct val="0"/>
              </a:spcBef>
              <a:buFontTx/>
              <a:buNone/>
            </a:pPr>
            <a:r>
              <a:rPr lang="pt-BR" altLang="ja-JP" sz="1400" dirty="0">
                <a:latin typeface="Tahoma" panose="020B0604030504040204" pitchFamily="34" charset="0"/>
              </a:rPr>
              <a:t> 104     1 -1.0  -11 -12 #106</a:t>
            </a:r>
          </a:p>
          <a:p>
            <a:pPr eaLnBrk="1" hangingPunct="1">
              <a:spcBef>
                <a:spcPct val="0"/>
              </a:spcBef>
              <a:buFontTx/>
              <a:buNone/>
            </a:pPr>
            <a:r>
              <a:rPr lang="pt-BR" altLang="ja-JP" sz="1400" dirty="0">
                <a:latin typeface="Tahoma" panose="020B0604030504040204" pitchFamily="34" charset="0"/>
              </a:rPr>
              <a:t> 105     1 -1.0  -13 #106</a:t>
            </a:r>
          </a:p>
          <a:p>
            <a:pPr eaLnBrk="1" hangingPunct="1">
              <a:spcBef>
                <a:spcPct val="0"/>
              </a:spcBef>
              <a:buFontTx/>
              <a:buNone/>
            </a:pPr>
            <a:r>
              <a:rPr lang="pt-BR" altLang="ja-JP" sz="1400" dirty="0">
                <a:latin typeface="Tahoma" panose="020B0604030504040204" pitchFamily="34" charset="0"/>
              </a:rPr>
              <a:t> 106     2 -8.93 -15  16 -17</a:t>
            </a:r>
          </a:p>
        </p:txBody>
      </p:sp>
      <p:sp>
        <p:nvSpPr>
          <p:cNvPr id="69636" name="Rectangle 2"/>
          <p:cNvSpPr>
            <a:spLocks noGrp="1" noChangeArrowheads="1"/>
          </p:cNvSpPr>
          <p:nvPr>
            <p:ph type="title" idx="4294967295"/>
          </p:nvPr>
        </p:nvSpPr>
        <p:spPr>
          <a:xfrm>
            <a:off x="228600" y="228600"/>
            <a:ext cx="8686800" cy="1143000"/>
          </a:xfrm>
        </p:spPr>
        <p:txBody>
          <a:bodyPr/>
          <a:lstStyle/>
          <a:p>
            <a:pPr eaLnBrk="1" hangingPunct="1"/>
            <a:r>
              <a:rPr lang="ja-JP" altLang="en-US" sz="4800">
                <a:latin typeface="Century Gothic" panose="020B0502020202020204" pitchFamily="34" charset="0"/>
              </a:rPr>
              <a:t>物質を入れない（真空）</a:t>
            </a:r>
          </a:p>
        </p:txBody>
      </p:sp>
      <p:sp>
        <p:nvSpPr>
          <p:cNvPr id="69638"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endParaRPr>
          </a:p>
        </p:txBody>
      </p:sp>
      <p:sp>
        <p:nvSpPr>
          <p:cNvPr id="69639" name="Text Box 6"/>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Geometry (How to add material)</a:t>
            </a:r>
            <a:endParaRPr lang="ja-JP" altLang="en-US" sz="2400">
              <a:solidFill>
                <a:srgbClr val="000000"/>
              </a:solidFill>
              <a:latin typeface="Tahoma" panose="020B0604030504040204" pitchFamily="34" charset="0"/>
            </a:endParaRPr>
          </a:p>
        </p:txBody>
      </p:sp>
      <p:sp>
        <p:nvSpPr>
          <p:cNvPr id="69641" name="Text Box 1030"/>
          <p:cNvSpPr txBox="1">
            <a:spLocks noChangeArrowheads="1"/>
          </p:cNvSpPr>
          <p:nvPr/>
        </p:nvSpPr>
        <p:spPr bwMode="auto">
          <a:xfrm>
            <a:off x="336550" y="2276475"/>
            <a:ext cx="1401763"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69643" name="テキスト ボックス 20"/>
          <p:cNvSpPr txBox="1">
            <a:spLocks noChangeArrowheads="1"/>
          </p:cNvSpPr>
          <p:nvPr/>
        </p:nvSpPr>
        <p:spPr bwMode="auto">
          <a:xfrm>
            <a:off x="684213" y="1196975"/>
            <a:ext cx="76327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800">
                <a:solidFill>
                  <a:srgbClr val="000000"/>
                </a:solidFill>
                <a:latin typeface="Century Gothic" panose="020B0502020202020204" pitchFamily="34" charset="0"/>
              </a:rPr>
              <a:t>領域に物質を入れない場合（真空にする場合）は、物質（番号）を</a:t>
            </a:r>
            <a:r>
              <a:rPr lang="en-US" altLang="ja-JP" sz="2800">
                <a:solidFill>
                  <a:srgbClr val="FF0000"/>
                </a:solidFill>
                <a:latin typeface="Century Gothic" panose="020B0502020202020204" pitchFamily="34" charset="0"/>
              </a:rPr>
              <a:t>0</a:t>
            </a:r>
            <a:r>
              <a:rPr lang="ja-JP" altLang="en-US" sz="2800">
                <a:solidFill>
                  <a:srgbClr val="000000"/>
                </a:solidFill>
                <a:latin typeface="Century Gothic" panose="020B0502020202020204" pitchFamily="34" charset="0"/>
              </a:rPr>
              <a:t>にして密度の値は与えません。</a:t>
            </a:r>
          </a:p>
        </p:txBody>
      </p:sp>
      <p:sp>
        <p:nvSpPr>
          <p:cNvPr id="69644" name="テキスト ボックス 20"/>
          <p:cNvSpPr txBox="1">
            <a:spLocks noChangeArrowheads="1"/>
          </p:cNvSpPr>
          <p:nvPr/>
        </p:nvSpPr>
        <p:spPr bwMode="auto">
          <a:xfrm>
            <a:off x="5313363" y="5837238"/>
            <a:ext cx="320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a:solidFill>
                  <a:srgbClr val="0000FF"/>
                </a:solidFill>
                <a:latin typeface="Century Gothic" panose="020B0502020202020204" pitchFamily="34" charset="0"/>
              </a:rPr>
              <a:t>track_xz.eps</a:t>
            </a:r>
          </a:p>
        </p:txBody>
      </p:sp>
      <p:sp>
        <p:nvSpPr>
          <p:cNvPr id="14" name="正方形/長方形 13"/>
          <p:cNvSpPr/>
          <p:nvPr/>
        </p:nvSpPr>
        <p:spPr>
          <a:xfrm>
            <a:off x="8316913" y="2732088"/>
            <a:ext cx="674687" cy="57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69646" name="テキスト ボックス 20"/>
          <p:cNvSpPr txBox="1">
            <a:spLocks noChangeArrowheads="1"/>
          </p:cNvSpPr>
          <p:nvPr/>
        </p:nvSpPr>
        <p:spPr bwMode="auto">
          <a:xfrm>
            <a:off x="827088" y="5130800"/>
            <a:ext cx="360045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a:solidFill>
                  <a:srgbClr val="000000"/>
                </a:solidFill>
                <a:latin typeface="Century Gothic" panose="020B0502020202020204" pitchFamily="34" charset="0"/>
              </a:rPr>
              <a:t>領域</a:t>
            </a:r>
            <a:r>
              <a:rPr lang="en-US" altLang="ja-JP" sz="2000">
                <a:solidFill>
                  <a:srgbClr val="000000"/>
                </a:solidFill>
                <a:latin typeface="Century Gothic" panose="020B0502020202020204" pitchFamily="34" charset="0"/>
              </a:rPr>
              <a:t>100</a:t>
            </a:r>
            <a:r>
              <a:rPr lang="ja-JP" altLang="en-US" sz="2000">
                <a:solidFill>
                  <a:srgbClr val="000000"/>
                </a:solidFill>
                <a:latin typeface="Century Gothic" panose="020B0502020202020204" pitchFamily="34" charset="0"/>
              </a:rPr>
              <a:t>を真空にしてみましょう</a:t>
            </a:r>
            <a:endParaRPr lang="en-US" altLang="ja-JP" sz="2000">
              <a:solidFill>
                <a:srgbClr val="000000"/>
              </a:solidFill>
              <a:latin typeface="Century Gothic" panose="020B05020202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idx="4294967295"/>
          </p:nvPr>
        </p:nvSpPr>
        <p:spPr>
          <a:xfrm>
            <a:off x="228600" y="19049"/>
            <a:ext cx="8686800" cy="1143000"/>
          </a:xfrm>
        </p:spPr>
        <p:txBody>
          <a:bodyPr/>
          <a:lstStyle/>
          <a:p>
            <a:pPr eaLnBrk="1" hangingPunct="1"/>
            <a:r>
              <a:rPr lang="ja-JP" altLang="en-US" sz="4800" dirty="0">
                <a:latin typeface="Century Gothic" panose="020B0502020202020204" pitchFamily="34" charset="0"/>
              </a:rPr>
              <a:t>物質の色を変える</a:t>
            </a:r>
            <a:endParaRPr lang="en-US" altLang="ja-JP" sz="4800" dirty="0">
              <a:latin typeface="Century Gothic" panose="020B0502020202020204" pitchFamily="34" charset="0"/>
            </a:endParaRPr>
          </a:p>
        </p:txBody>
      </p:sp>
      <p:sp>
        <p:nvSpPr>
          <p:cNvPr id="71685"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71686" name="Text Box 6"/>
          <p:cNvSpPr txBox="1">
            <a:spLocks noChangeArrowheads="1"/>
          </p:cNvSpPr>
          <p:nvPr/>
        </p:nvSpPr>
        <p:spPr bwMode="auto">
          <a:xfrm>
            <a:off x="228600" y="5603577"/>
            <a:ext cx="52565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1800" dirty="0">
                <a:latin typeface="Tahoma" panose="020B0604030504040204" pitchFamily="34" charset="0"/>
              </a:rPr>
              <a:t>[mat name color]</a:t>
            </a:r>
            <a:r>
              <a:rPr lang="ja-JP" altLang="en-US" sz="1800" dirty="0">
                <a:latin typeface="Tahoma" panose="020B0604030504040204" pitchFamily="34" charset="0"/>
              </a:rPr>
              <a:t>セクションのみ大文字・小文字を区別しますので、色の名前は小文字で指定してください</a:t>
            </a:r>
          </a:p>
        </p:txBody>
      </p:sp>
      <p:sp>
        <p:nvSpPr>
          <p:cNvPr id="71688" name="Text Box 1030"/>
          <p:cNvSpPr txBox="1">
            <a:spLocks noChangeArrowheads="1"/>
          </p:cNvSpPr>
          <p:nvPr/>
        </p:nvSpPr>
        <p:spPr bwMode="auto">
          <a:xfrm>
            <a:off x="242421" y="1939041"/>
            <a:ext cx="14017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latin typeface="Tahoma" panose="020B0604030504040204" pitchFamily="34" charset="0"/>
              </a:rPr>
              <a:t>lec01.inp</a:t>
            </a:r>
          </a:p>
        </p:txBody>
      </p:sp>
      <p:sp>
        <p:nvSpPr>
          <p:cNvPr id="71689" name="Text Box 1031"/>
          <p:cNvSpPr txBox="1">
            <a:spLocks noChangeArrowheads="1"/>
          </p:cNvSpPr>
          <p:nvPr/>
        </p:nvSpPr>
        <p:spPr bwMode="auto">
          <a:xfrm>
            <a:off x="498602" y="2529671"/>
            <a:ext cx="3598863" cy="102870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solidFill>
                  <a:srgbClr val="FF0000"/>
                </a:solidFill>
                <a:latin typeface="Tahoma" panose="020B0604030504040204" pitchFamily="34" charset="0"/>
              </a:rPr>
              <a:t>[ M a t  N a m e  C o l o r ]</a:t>
            </a:r>
          </a:p>
          <a:p>
            <a:pPr eaLnBrk="1" hangingPunct="1">
              <a:spcBef>
                <a:spcPct val="0"/>
              </a:spcBef>
              <a:buFontTx/>
              <a:buNone/>
            </a:pPr>
            <a:r>
              <a:rPr lang="pt-BR" altLang="ja-JP" sz="1400" dirty="0">
                <a:solidFill>
                  <a:srgbClr val="FF0000"/>
                </a:solidFill>
                <a:latin typeface="Tahoma" panose="020B0604030504040204" pitchFamily="34" charset="0"/>
              </a:rPr>
              <a:t>    mat   name      color</a:t>
            </a:r>
          </a:p>
          <a:p>
            <a:pPr eaLnBrk="1" hangingPunct="1">
              <a:spcBef>
                <a:spcPct val="0"/>
              </a:spcBef>
              <a:buFontTx/>
              <a:buNone/>
            </a:pPr>
            <a:r>
              <a:rPr lang="pt-BR" altLang="ja-JP" sz="1400" dirty="0">
                <a:solidFill>
                  <a:srgbClr val="FF0000"/>
                </a:solidFill>
                <a:latin typeface="Tahoma" panose="020B0604030504040204" pitchFamily="34" charset="0"/>
              </a:rPr>
              <a:t>     1    Water     pastelblue</a:t>
            </a:r>
          </a:p>
          <a:p>
            <a:pPr eaLnBrk="1" hangingPunct="1">
              <a:spcBef>
                <a:spcPct val="0"/>
              </a:spcBef>
              <a:buFontTx/>
              <a:buNone/>
            </a:pPr>
            <a:r>
              <a:rPr lang="pt-BR" altLang="ja-JP" sz="1400" dirty="0">
                <a:solidFill>
                  <a:srgbClr val="FF0000"/>
                </a:solidFill>
                <a:latin typeface="Tahoma" panose="020B0604030504040204" pitchFamily="34" charset="0"/>
              </a:rPr>
              <a:t>     2    Copper    darkred</a:t>
            </a:r>
          </a:p>
        </p:txBody>
      </p:sp>
      <p:sp>
        <p:nvSpPr>
          <p:cNvPr id="71691" name="テキスト ボックス 20"/>
          <p:cNvSpPr txBox="1">
            <a:spLocks noChangeArrowheads="1"/>
          </p:cNvSpPr>
          <p:nvPr/>
        </p:nvSpPr>
        <p:spPr bwMode="auto">
          <a:xfrm>
            <a:off x="767883" y="3674179"/>
            <a:ext cx="33321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800" dirty="0">
                <a:latin typeface="Century Gothic" panose="020B0502020202020204" pitchFamily="34" charset="0"/>
              </a:rPr>
              <a:t>物質（番号）毎に</a:t>
            </a:r>
          </a:p>
          <a:p>
            <a:pPr eaLnBrk="1" hangingPunct="1">
              <a:spcBef>
                <a:spcPct val="0"/>
              </a:spcBef>
              <a:buFontTx/>
              <a:buNone/>
            </a:pPr>
            <a:r>
              <a:rPr lang="ja-JP" altLang="en-US" sz="2800" dirty="0">
                <a:latin typeface="Century Gothic" panose="020B0502020202020204" pitchFamily="34" charset="0"/>
              </a:rPr>
              <a:t>表示する色と名称を指定できます。</a:t>
            </a:r>
            <a:endParaRPr lang="en-US" altLang="ja-JP" sz="2800" dirty="0">
              <a:latin typeface="Century Gothic" panose="020B0502020202020204" pitchFamily="34" charset="0"/>
            </a:endParaRPr>
          </a:p>
        </p:txBody>
      </p:sp>
      <p:pic>
        <p:nvPicPr>
          <p:cNvPr id="4" name="図 3">
            <a:extLst>
              <a:ext uri="{FF2B5EF4-FFF2-40B4-BE49-F238E27FC236}">
                <a16:creationId xmlns:a16="http://schemas.microsoft.com/office/drawing/2014/main" id="{9BD4C974-0CC0-4D07-9D2B-C9A8F40639F8}"/>
              </a:ext>
            </a:extLst>
          </p:cNvPr>
          <p:cNvPicPr>
            <a:picLocks noChangeAspect="1"/>
          </p:cNvPicPr>
          <p:nvPr/>
        </p:nvPicPr>
        <p:blipFill rotWithShape="1">
          <a:blip r:embed="rId3"/>
          <a:srcRect l="10625" t="18997" r="25588" b="8737"/>
          <a:stretch/>
        </p:blipFill>
        <p:spPr>
          <a:xfrm>
            <a:off x="5067746" y="2355770"/>
            <a:ext cx="3960428" cy="3168353"/>
          </a:xfrm>
          <a:prstGeom prst="rect">
            <a:avLst/>
          </a:prstGeom>
        </p:spPr>
      </p:pic>
      <p:sp>
        <p:nvSpPr>
          <p:cNvPr id="16" name="正方形/長方形 15">
            <a:extLst>
              <a:ext uri="{FF2B5EF4-FFF2-40B4-BE49-F238E27FC236}">
                <a16:creationId xmlns:a16="http://schemas.microsoft.com/office/drawing/2014/main" id="{3329C3D8-D054-4B78-A7B8-9FDEDDE6E151}"/>
              </a:ext>
            </a:extLst>
          </p:cNvPr>
          <p:cNvSpPr/>
          <p:nvPr/>
        </p:nvSpPr>
        <p:spPr>
          <a:xfrm>
            <a:off x="8434746" y="2256896"/>
            <a:ext cx="674687" cy="57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7" name="テキスト ボックス 20">
            <a:extLst>
              <a:ext uri="{FF2B5EF4-FFF2-40B4-BE49-F238E27FC236}">
                <a16:creationId xmlns:a16="http://schemas.microsoft.com/office/drawing/2014/main" id="{EB7B09E3-42A6-403F-9B41-70920D6736E5}"/>
              </a:ext>
            </a:extLst>
          </p:cNvPr>
          <p:cNvSpPr txBox="1">
            <a:spLocks noChangeArrowheads="1"/>
          </p:cNvSpPr>
          <p:nvPr/>
        </p:nvSpPr>
        <p:spPr bwMode="auto">
          <a:xfrm>
            <a:off x="5313363" y="5621238"/>
            <a:ext cx="320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dirty="0" err="1">
                <a:solidFill>
                  <a:srgbClr val="0000FF"/>
                </a:solidFill>
                <a:latin typeface="Century Gothic" panose="020B0502020202020204" pitchFamily="34" charset="0"/>
              </a:rPr>
              <a:t>track_xz.eps</a:t>
            </a:r>
            <a:endParaRPr lang="en-US" altLang="ja-JP" sz="2000" dirty="0">
              <a:solidFill>
                <a:srgbClr val="0000FF"/>
              </a:solidFill>
              <a:latin typeface="Century Gothic" panose="020B0502020202020204" pitchFamily="34" charset="0"/>
            </a:endParaRPr>
          </a:p>
        </p:txBody>
      </p:sp>
      <p:sp>
        <p:nvSpPr>
          <p:cNvPr id="2" name="テキスト ボックス 1">
            <a:extLst>
              <a:ext uri="{FF2B5EF4-FFF2-40B4-BE49-F238E27FC236}">
                <a16:creationId xmlns:a16="http://schemas.microsoft.com/office/drawing/2014/main" id="{14DF7084-346E-461A-B329-09AB97F3C323}"/>
              </a:ext>
            </a:extLst>
          </p:cNvPr>
          <p:cNvSpPr txBox="1"/>
          <p:nvPr/>
        </p:nvSpPr>
        <p:spPr>
          <a:xfrm>
            <a:off x="108500" y="5249485"/>
            <a:ext cx="697627" cy="400110"/>
          </a:xfrm>
          <a:prstGeom prst="rect">
            <a:avLst/>
          </a:prstGeom>
          <a:noFill/>
        </p:spPr>
        <p:txBody>
          <a:bodyPr wrap="none" rtlCol="0">
            <a:spAutoFit/>
          </a:bodyPr>
          <a:lstStyle/>
          <a:p>
            <a:r>
              <a:rPr kumimoji="1" lang="ja-JP" altLang="en-US" sz="2000" dirty="0">
                <a:solidFill>
                  <a:srgbClr val="FF0000"/>
                </a:solidFill>
              </a:rPr>
              <a:t>注意</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209550" y="16808"/>
            <a:ext cx="8686800" cy="1143000"/>
          </a:xfrm>
        </p:spPr>
        <p:txBody>
          <a:bodyPr/>
          <a:lstStyle/>
          <a:p>
            <a:pPr eaLnBrk="1" hangingPunct="1"/>
            <a:r>
              <a:rPr lang="ja-JP" altLang="en-US" sz="4800" dirty="0"/>
              <a:t>登録された色名称</a:t>
            </a:r>
            <a:endParaRPr lang="en-US" altLang="ja-JP" sz="4800" dirty="0"/>
          </a:p>
        </p:txBody>
      </p:sp>
      <p:pic>
        <p:nvPicPr>
          <p:cNvPr id="72710"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51000"/>
            <a:ext cx="38100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1371600"/>
            <a:ext cx="3800475"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2" name="テキスト ボックス 6"/>
          <p:cNvSpPr txBox="1">
            <a:spLocks noChangeArrowheads="1"/>
          </p:cNvSpPr>
          <p:nvPr/>
        </p:nvSpPr>
        <p:spPr bwMode="auto">
          <a:xfrm>
            <a:off x="771525" y="5732463"/>
            <a:ext cx="3600450" cy="401637"/>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a:latin typeface="Century Gothic" panose="020B0502020202020204" pitchFamily="34" charset="0"/>
              </a:rPr>
              <a:t>Angel</a:t>
            </a:r>
            <a:r>
              <a:rPr lang="ja-JP" altLang="en-US" sz="2000">
                <a:latin typeface="Century Gothic" panose="020B0502020202020204" pitchFamily="34" charset="0"/>
              </a:rPr>
              <a:t>による画像出力の場合</a:t>
            </a:r>
            <a:endParaRPr lang="en-US" altLang="ja-JP" sz="2000">
              <a:latin typeface="Century Gothic" panose="020B0502020202020204" pitchFamily="34" charset="0"/>
            </a:endParaRPr>
          </a:p>
        </p:txBody>
      </p:sp>
      <p:sp>
        <p:nvSpPr>
          <p:cNvPr id="72713" name="Text Box 6"/>
          <p:cNvSpPr txBox="1">
            <a:spLocks noChangeArrowheads="1"/>
          </p:cNvSpPr>
          <p:nvPr/>
        </p:nvSpPr>
        <p:spPr bwMode="auto">
          <a:xfrm>
            <a:off x="2197100" y="6400800"/>
            <a:ext cx="5183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latin typeface="Tahoma" panose="020B0604030504040204" pitchFamily="34" charset="0"/>
              </a:rPr>
              <a:t>Geometry (Change material colors)</a:t>
            </a:r>
            <a:endParaRPr lang="ja-JP" altLang="en-US" sz="2400">
              <a:latin typeface="Tahoma" panose="020B060403050404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219075" y="0"/>
            <a:ext cx="8686800" cy="1143000"/>
          </a:xfrm>
        </p:spPr>
        <p:txBody>
          <a:bodyPr/>
          <a:lstStyle/>
          <a:p>
            <a:pPr eaLnBrk="1" hangingPunct="1"/>
            <a:r>
              <a:rPr lang="ja-JP" altLang="en-US" sz="4800">
                <a:solidFill>
                  <a:schemeClr val="tx1"/>
                </a:solidFill>
              </a:rPr>
              <a:t>実習内容</a:t>
            </a:r>
          </a:p>
        </p:txBody>
      </p:sp>
      <p:sp>
        <p:nvSpPr>
          <p:cNvPr id="73731" name="Rectangle 3"/>
          <p:cNvSpPr>
            <a:spLocks noGrp="1" noChangeArrowheads="1"/>
          </p:cNvSpPr>
          <p:nvPr>
            <p:ph type="body" idx="4294967295"/>
          </p:nvPr>
        </p:nvSpPr>
        <p:spPr>
          <a:xfrm>
            <a:off x="923925" y="908050"/>
            <a:ext cx="7589838" cy="5329238"/>
          </a:xfrm>
        </p:spPr>
        <p:txBody>
          <a:bodyPr/>
          <a:lstStyle/>
          <a:p>
            <a:pPr eaLnBrk="1" hangingPunct="1"/>
            <a:r>
              <a:rPr lang="en-US" altLang="ja-JP" sz="2800" dirty="0">
                <a:latin typeface="Century Gothic" panose="020B0502020202020204" pitchFamily="34" charset="0"/>
              </a:rPr>
              <a:t>PHITS</a:t>
            </a:r>
            <a:r>
              <a:rPr lang="ja-JP" altLang="en-US" sz="2800" dirty="0">
                <a:latin typeface="Century Gothic" panose="020B0502020202020204" pitchFamily="34" charset="0"/>
              </a:rPr>
              <a:t>の入力ファイルについて</a:t>
            </a:r>
            <a:endParaRPr lang="en-US" altLang="ja-JP" sz="2800" dirty="0">
              <a:latin typeface="Century Gothic" panose="020B0502020202020204" pitchFamily="34" charset="0"/>
            </a:endParaRPr>
          </a:p>
          <a:p>
            <a:pPr eaLnBrk="1" hangingPunct="1"/>
            <a:r>
              <a:rPr lang="ja-JP" altLang="en-US" sz="2800" dirty="0">
                <a:latin typeface="Century Gothic" panose="020B0502020202020204" pitchFamily="34" charset="0"/>
              </a:rPr>
              <a:t>３次元体系</a:t>
            </a:r>
            <a:endParaRPr lang="en-US" altLang="ja-JP" sz="2800" dirty="0">
              <a:latin typeface="Century Gothic" panose="020B0502020202020204" pitchFamily="34" charset="0"/>
            </a:endParaRPr>
          </a:p>
          <a:p>
            <a:pPr lvl="1" eaLnBrk="1" hangingPunct="1"/>
            <a:r>
              <a:rPr lang="ja-JP" altLang="en-US" sz="2400" dirty="0">
                <a:solidFill>
                  <a:srgbClr val="000000"/>
                </a:solidFill>
                <a:latin typeface="Century Gothic" panose="020B0502020202020204" pitchFamily="34" charset="0"/>
              </a:rPr>
              <a:t>基本的な定義の方法</a:t>
            </a:r>
            <a:endParaRPr lang="en-US" altLang="ja-JP" sz="2400" dirty="0">
              <a:solidFill>
                <a:srgbClr val="000000"/>
              </a:solidFill>
              <a:latin typeface="Century Gothic" panose="020B0502020202020204" pitchFamily="34" charset="0"/>
            </a:endParaRPr>
          </a:p>
          <a:p>
            <a:pPr lvl="1" eaLnBrk="1" hangingPunct="1"/>
            <a:r>
              <a:rPr lang="ja-JP" altLang="en-US" sz="2400" dirty="0">
                <a:solidFill>
                  <a:srgbClr val="000000"/>
                </a:solidFill>
                <a:latin typeface="Century Gothic" panose="020B0502020202020204" pitchFamily="34" charset="0"/>
              </a:rPr>
              <a:t>領域を定義する方法</a:t>
            </a:r>
            <a:endParaRPr lang="en-US" altLang="ja-JP" sz="2400" dirty="0">
              <a:solidFill>
                <a:srgbClr val="000000"/>
              </a:solidFill>
              <a:latin typeface="Century Gothic" panose="020B0502020202020204" pitchFamily="34" charset="0"/>
            </a:endParaRPr>
          </a:p>
          <a:p>
            <a:pPr lvl="1" eaLnBrk="1" hangingPunct="1"/>
            <a:r>
              <a:rPr lang="ja-JP" altLang="en-US" sz="2400" dirty="0">
                <a:latin typeface="Century Gothic" panose="020B0502020202020204" pitchFamily="34" charset="0"/>
              </a:rPr>
              <a:t>直方体、円柱の定義方法</a:t>
            </a:r>
            <a:endParaRPr lang="en-US" altLang="ja-JP" sz="2400" dirty="0">
              <a:latin typeface="Century Gothic" panose="020B0502020202020204" pitchFamily="34" charset="0"/>
            </a:endParaRPr>
          </a:p>
          <a:p>
            <a:pPr lvl="1" eaLnBrk="1" hangingPunct="1"/>
            <a:r>
              <a:rPr lang="ja-JP" altLang="en-US" sz="2400" dirty="0">
                <a:solidFill>
                  <a:srgbClr val="000000"/>
                </a:solidFill>
                <a:latin typeface="Century Gothic" panose="020B0502020202020204" pitchFamily="34" charset="0"/>
              </a:rPr>
              <a:t>物質の追加方法</a:t>
            </a:r>
            <a:endParaRPr lang="en-US" altLang="ja-JP" sz="2400" dirty="0">
              <a:solidFill>
                <a:srgbClr val="000000"/>
              </a:solidFill>
              <a:latin typeface="Century Gothic" panose="020B0502020202020204" pitchFamily="34" charset="0"/>
            </a:endParaRPr>
          </a:p>
          <a:p>
            <a:pPr lvl="1" eaLnBrk="1" hangingPunct="1"/>
            <a:r>
              <a:rPr lang="ja-JP" altLang="en-US" sz="2400" dirty="0">
                <a:solidFill>
                  <a:srgbClr val="FF0000"/>
                </a:solidFill>
                <a:latin typeface="Century Gothic" panose="020B0502020202020204" pitchFamily="34" charset="0"/>
              </a:rPr>
              <a:t>ジオメトリ描画・作成ソフト</a:t>
            </a:r>
            <a:endParaRPr lang="en-US" altLang="ja-JP" sz="2400" dirty="0">
              <a:solidFill>
                <a:srgbClr val="FF0000"/>
              </a:solidFill>
              <a:latin typeface="Century Gothic" panose="020B0502020202020204" pitchFamily="34" charset="0"/>
            </a:endParaRPr>
          </a:p>
          <a:p>
            <a:pPr eaLnBrk="1" hangingPunct="1"/>
            <a:r>
              <a:rPr lang="ja-JP" altLang="en-US" sz="2800" dirty="0">
                <a:latin typeface="Century Gothic" panose="020B0502020202020204" pitchFamily="34" charset="0"/>
              </a:rPr>
              <a:t>線源</a:t>
            </a:r>
            <a:endParaRPr lang="en-US" altLang="ja-JP" sz="2800" dirty="0">
              <a:latin typeface="Century Gothic" panose="020B0502020202020204" pitchFamily="34" charset="0"/>
            </a:endParaRPr>
          </a:p>
          <a:p>
            <a:pPr eaLnBrk="1" hangingPunct="1"/>
            <a:r>
              <a:rPr lang="ja-JP" altLang="en-US" sz="2800" dirty="0">
                <a:latin typeface="Century Gothic" panose="020B0502020202020204" pitchFamily="34" charset="0"/>
              </a:rPr>
              <a:t>まとめと宿題</a:t>
            </a:r>
            <a:endParaRPr lang="en-US" altLang="ja-JP" sz="2800" dirty="0">
              <a:latin typeface="Century Gothic" panose="020B0502020202020204" pitchFamily="34" charset="0"/>
            </a:endParaRPr>
          </a:p>
        </p:txBody>
      </p:sp>
      <p:sp>
        <p:nvSpPr>
          <p:cNvPr id="73734" name="Text Box 6"/>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400">
                <a:latin typeface="Tahoma" panose="020B0604030504040204" pitchFamily="34" charset="0"/>
              </a:rPr>
              <a:t>Contents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idx="4294967295"/>
          </p:nvPr>
        </p:nvSpPr>
        <p:spPr>
          <a:xfrm>
            <a:off x="170024" y="-132234"/>
            <a:ext cx="9105900" cy="896938"/>
          </a:xfrm>
        </p:spPr>
        <p:txBody>
          <a:bodyPr/>
          <a:lstStyle/>
          <a:p>
            <a:pPr eaLnBrk="1" hangingPunct="1"/>
            <a:r>
              <a:rPr lang="ja-JP" altLang="en-US" dirty="0">
                <a:latin typeface="Century Gothic" panose="020B0502020202020204" pitchFamily="34" charset="0"/>
              </a:rPr>
              <a:t>　</a:t>
            </a:r>
            <a:r>
              <a:rPr lang="en-US" altLang="ja-JP" dirty="0">
                <a:latin typeface="Century Gothic" panose="020B0502020202020204" pitchFamily="34" charset="0"/>
              </a:rPr>
              <a:t>PHIG-3D</a:t>
            </a:r>
            <a:r>
              <a:rPr lang="ja-JP" altLang="en-US" dirty="0">
                <a:latin typeface="Century Gothic" panose="020B0502020202020204" pitchFamily="34" charset="0"/>
              </a:rPr>
              <a:t>による体系の確認</a:t>
            </a:r>
          </a:p>
        </p:txBody>
      </p:sp>
      <p:sp>
        <p:nvSpPr>
          <p:cNvPr id="70662" name="Text Box 5"/>
          <p:cNvSpPr txBox="1">
            <a:spLocks noChangeArrowheads="1"/>
          </p:cNvSpPr>
          <p:nvPr/>
        </p:nvSpPr>
        <p:spPr bwMode="auto">
          <a:xfrm>
            <a:off x="1939925" y="6400800"/>
            <a:ext cx="63044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ja-JP" altLang="en-US" sz="1200" dirty="0">
                <a:solidFill>
                  <a:srgbClr val="000000"/>
                </a:solidFill>
                <a:latin typeface="Tahoma" panose="020B0604030504040204" pitchFamily="34" charset="0"/>
              </a:rPr>
              <a:t>*開発元が不明というエラーが出る場合は、一度、</a:t>
            </a:r>
            <a:r>
              <a:rPr lang="en-US" altLang="ja-JP" sz="1200" dirty="0">
                <a:solidFill>
                  <a:srgbClr val="000000"/>
                </a:solidFill>
                <a:latin typeface="Tahoma" panose="020B0604030504040204" pitchFamily="34" charset="0"/>
              </a:rPr>
              <a:t>PHIG-3D</a:t>
            </a:r>
            <a:r>
              <a:rPr lang="ja-JP" altLang="en-US" sz="1200" dirty="0">
                <a:solidFill>
                  <a:srgbClr val="000000"/>
                </a:solidFill>
                <a:latin typeface="Tahoma" panose="020B0604030504040204" pitchFamily="34" charset="0"/>
              </a:rPr>
              <a:t>のアイコンと</a:t>
            </a:r>
            <a:r>
              <a:rPr lang="en-US" altLang="ja-JP" sz="1200" dirty="0" err="1">
                <a:solidFill>
                  <a:srgbClr val="000000"/>
                </a:solidFill>
                <a:latin typeface="Tahoma" panose="020B0604030504040204" pitchFamily="34" charset="0"/>
              </a:rPr>
              <a:t>phits</a:t>
            </a:r>
            <a:r>
              <a:rPr lang="en-US" altLang="ja-JP" sz="1200" dirty="0">
                <a:solidFill>
                  <a:srgbClr val="000000"/>
                </a:solidFill>
                <a:latin typeface="Tahoma" panose="020B0604030504040204" pitchFamily="34" charset="0"/>
              </a:rPr>
              <a:t>/phig3d/macos-x86_64/phig3d_app</a:t>
            </a:r>
            <a:r>
              <a:rPr lang="ja-JP" altLang="en-US" sz="1200" dirty="0">
                <a:solidFill>
                  <a:srgbClr val="000000"/>
                </a:solidFill>
                <a:latin typeface="Tahoma" panose="020B0604030504040204" pitchFamily="34" charset="0"/>
              </a:rPr>
              <a:t>をコントロールキーを</a:t>
            </a:r>
            <a:r>
              <a:rPr lang="ja-JP" altLang="en-US" sz="1200">
                <a:solidFill>
                  <a:srgbClr val="000000"/>
                </a:solidFill>
                <a:latin typeface="Tahoma" panose="020B0604030504040204" pitchFamily="34" charset="0"/>
              </a:rPr>
              <a:t>押しながら開いてください</a:t>
            </a:r>
            <a:endParaRPr lang="en-US" altLang="ja-JP" sz="1200" dirty="0">
              <a:solidFill>
                <a:srgbClr val="000000"/>
              </a:solidFill>
              <a:latin typeface="Tahoma" panose="020B0604030504040204" pitchFamily="34" charset="0"/>
            </a:endParaRPr>
          </a:p>
        </p:txBody>
      </p:sp>
      <p:sp>
        <p:nvSpPr>
          <p:cNvPr id="70665" name="テキスト ボックス 20"/>
          <p:cNvSpPr txBox="1">
            <a:spLocks noChangeArrowheads="1"/>
          </p:cNvSpPr>
          <p:nvPr/>
        </p:nvSpPr>
        <p:spPr bwMode="auto">
          <a:xfrm>
            <a:off x="573411" y="639841"/>
            <a:ext cx="8299127" cy="46166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dirty="0">
                <a:solidFill>
                  <a:srgbClr val="000000"/>
                </a:solidFill>
                <a:latin typeface="Century Gothic" panose="020B0502020202020204" pitchFamily="34" charset="0"/>
              </a:rPr>
              <a:t>作成した体系を</a:t>
            </a:r>
            <a:r>
              <a:rPr lang="en-US" altLang="ja-JP" sz="2400" dirty="0">
                <a:solidFill>
                  <a:srgbClr val="000000"/>
                </a:solidFill>
                <a:latin typeface="Century Gothic" panose="020B0502020202020204" pitchFamily="34" charset="0"/>
              </a:rPr>
              <a:t>PHIG-3D</a:t>
            </a:r>
            <a:r>
              <a:rPr lang="ja-JP" altLang="en-US" sz="2400" dirty="0">
                <a:solidFill>
                  <a:srgbClr val="000000"/>
                </a:solidFill>
                <a:latin typeface="Century Gothic" panose="020B0502020202020204" pitchFamily="34" charset="0"/>
              </a:rPr>
              <a:t>を使って</a:t>
            </a:r>
            <a:r>
              <a:rPr lang="en-US" altLang="ja-JP" sz="2400" dirty="0">
                <a:solidFill>
                  <a:srgbClr val="000000"/>
                </a:solidFill>
                <a:latin typeface="Century Gothic" panose="020B0502020202020204" pitchFamily="34" charset="0"/>
              </a:rPr>
              <a:t>3</a:t>
            </a:r>
            <a:r>
              <a:rPr lang="ja-JP" altLang="en-US" sz="2400" dirty="0">
                <a:solidFill>
                  <a:srgbClr val="000000"/>
                </a:solidFill>
                <a:latin typeface="Century Gothic" panose="020B0502020202020204" pitchFamily="34" charset="0"/>
              </a:rPr>
              <a:t>次元的に確認してみよう。</a:t>
            </a:r>
          </a:p>
        </p:txBody>
      </p:sp>
      <p:sp>
        <p:nvSpPr>
          <p:cNvPr id="21" name="テキスト ボックス 20">
            <a:extLst>
              <a:ext uri="{FF2B5EF4-FFF2-40B4-BE49-F238E27FC236}">
                <a16:creationId xmlns:a16="http://schemas.microsoft.com/office/drawing/2014/main" id="{8D91EC46-CF0A-4D0C-944A-4A9F1E2A100B}"/>
              </a:ext>
            </a:extLst>
          </p:cNvPr>
          <p:cNvSpPr txBox="1"/>
          <p:nvPr/>
        </p:nvSpPr>
        <p:spPr>
          <a:xfrm>
            <a:off x="422436" y="4473592"/>
            <a:ext cx="8299127" cy="1200329"/>
          </a:xfrm>
          <a:prstGeom prst="rect">
            <a:avLst/>
          </a:prstGeom>
          <a:noFill/>
        </p:spPr>
        <p:txBody>
          <a:bodyPr wrap="square">
            <a:spAutoFit/>
          </a:bodyPr>
          <a:lstStyle/>
          <a:p>
            <a:r>
              <a:rPr lang="en-US" altLang="ja-JP" dirty="0"/>
              <a:t>Windows: lec01.inp</a:t>
            </a:r>
            <a:r>
              <a:rPr lang="ja-JP" altLang="en-US" dirty="0"/>
              <a:t>を右クリックし、「送る」→「</a:t>
            </a:r>
            <a:r>
              <a:rPr lang="en-US" altLang="ja-JP" dirty="0"/>
              <a:t>PHIG-3D</a:t>
            </a:r>
            <a:r>
              <a:rPr lang="ja-JP" altLang="en-US" dirty="0"/>
              <a:t>」を選択</a:t>
            </a:r>
            <a:endParaRPr lang="en-US" altLang="ja-JP" dirty="0"/>
          </a:p>
          <a:p>
            <a:r>
              <a:rPr lang="en-US" altLang="ja-JP" dirty="0"/>
              <a:t>MacOS: lec01.inp</a:t>
            </a:r>
            <a:r>
              <a:rPr lang="ja-JP" altLang="en-US" dirty="0"/>
              <a:t>を</a:t>
            </a:r>
            <a:r>
              <a:rPr lang="en-US" altLang="ja-JP" dirty="0"/>
              <a:t>Dock</a:t>
            </a:r>
            <a:r>
              <a:rPr lang="ja-JP" altLang="en-US" dirty="0"/>
              <a:t>にある</a:t>
            </a:r>
            <a:r>
              <a:rPr lang="en-US" altLang="ja-JP" dirty="0"/>
              <a:t>PHIG-3D</a:t>
            </a:r>
            <a:r>
              <a:rPr lang="ja-JP" altLang="en-US" dirty="0"/>
              <a:t>にドラッグ＆ドロップ*</a:t>
            </a:r>
            <a:endParaRPr lang="en-US" altLang="ja-JP" dirty="0"/>
          </a:p>
          <a:p>
            <a:r>
              <a:rPr lang="en-US" altLang="ja-JP" dirty="0"/>
              <a:t>Linux: lec01.inp</a:t>
            </a:r>
            <a:r>
              <a:rPr lang="ja-JP" altLang="en-US" dirty="0"/>
              <a:t>があるフォルダで、「</a:t>
            </a:r>
            <a:r>
              <a:rPr lang="en-US" altLang="ja-JP"/>
              <a:t>phig3d</a:t>
            </a:r>
            <a:r>
              <a:rPr lang="en-US" altLang="ja-JP" dirty="0"/>
              <a:t>.sh lec01.inp</a:t>
            </a:r>
            <a:r>
              <a:rPr lang="ja-JP" altLang="en-US" dirty="0"/>
              <a:t>」を実行</a:t>
            </a:r>
          </a:p>
        </p:txBody>
      </p:sp>
      <p:sp>
        <p:nvSpPr>
          <p:cNvPr id="22" name="テキスト ボックス 21">
            <a:extLst>
              <a:ext uri="{FF2B5EF4-FFF2-40B4-BE49-F238E27FC236}">
                <a16:creationId xmlns:a16="http://schemas.microsoft.com/office/drawing/2014/main" id="{48E83931-0808-4FBD-8991-E93DCE5037C6}"/>
              </a:ext>
            </a:extLst>
          </p:cNvPr>
          <p:cNvSpPr txBox="1"/>
          <p:nvPr/>
        </p:nvSpPr>
        <p:spPr>
          <a:xfrm>
            <a:off x="1457908" y="1101506"/>
            <a:ext cx="7414630" cy="707886"/>
          </a:xfrm>
          <a:prstGeom prst="rect">
            <a:avLst/>
          </a:prstGeom>
          <a:noFill/>
        </p:spPr>
        <p:txBody>
          <a:bodyPr wrap="square">
            <a:spAutoFit/>
          </a:bodyPr>
          <a:lstStyle/>
          <a:p>
            <a:r>
              <a:rPr lang="en-US" altLang="ja-JP" sz="2000" dirty="0">
                <a:solidFill>
                  <a:srgbClr val="FF0000"/>
                </a:solidFill>
              </a:rPr>
              <a:t>PH</a:t>
            </a:r>
            <a:r>
              <a:rPr lang="en-US" altLang="ja-JP" sz="2000" dirty="0"/>
              <a:t>ITS </a:t>
            </a:r>
            <a:r>
              <a:rPr lang="en-US" altLang="ja-JP" sz="2000" dirty="0">
                <a:solidFill>
                  <a:srgbClr val="FF0000"/>
                </a:solidFill>
              </a:rPr>
              <a:t>I</a:t>
            </a:r>
            <a:r>
              <a:rPr lang="en-US" altLang="ja-JP" sz="2000" dirty="0"/>
              <a:t>nteractive </a:t>
            </a:r>
            <a:r>
              <a:rPr lang="en-US" altLang="ja-JP" sz="2000" dirty="0">
                <a:solidFill>
                  <a:srgbClr val="FF0000"/>
                </a:solidFill>
              </a:rPr>
              <a:t>G</a:t>
            </a:r>
            <a:r>
              <a:rPr lang="en-US" altLang="ja-JP" sz="2000" dirty="0"/>
              <a:t>eometry Viewer in </a:t>
            </a:r>
            <a:r>
              <a:rPr lang="en-US" altLang="ja-JP" sz="2000" dirty="0">
                <a:solidFill>
                  <a:srgbClr val="FF0000"/>
                </a:solidFill>
              </a:rPr>
              <a:t>3D</a:t>
            </a:r>
            <a:r>
              <a:rPr lang="en-US" altLang="ja-JP" sz="2000" dirty="0"/>
              <a:t> (PHIG-3D)</a:t>
            </a:r>
            <a:r>
              <a:rPr lang="ja-JP" altLang="en-US" sz="2000" dirty="0"/>
              <a:t> </a:t>
            </a:r>
            <a:r>
              <a:rPr lang="en-US" altLang="ja-JP" sz="2000" dirty="0"/>
              <a:t>:</a:t>
            </a:r>
          </a:p>
          <a:p>
            <a:r>
              <a:rPr lang="en-US" altLang="ja-JP" sz="2000" dirty="0"/>
              <a:t>PHITS</a:t>
            </a:r>
            <a:r>
              <a:rPr lang="ja-JP" altLang="en-US" sz="2000" dirty="0"/>
              <a:t>専用の入力幾何形状可視化ソフトウェア</a:t>
            </a:r>
            <a:endParaRPr lang="en-US" altLang="ja-JP" sz="2000" dirty="0"/>
          </a:p>
        </p:txBody>
      </p:sp>
      <p:pic>
        <p:nvPicPr>
          <p:cNvPr id="3" name="図 2">
            <a:extLst>
              <a:ext uri="{FF2B5EF4-FFF2-40B4-BE49-F238E27FC236}">
                <a16:creationId xmlns:a16="http://schemas.microsoft.com/office/drawing/2014/main" id="{333A0214-D3ED-4881-9893-6EFE7500D748}"/>
              </a:ext>
            </a:extLst>
          </p:cNvPr>
          <p:cNvPicPr>
            <a:picLocks noChangeAspect="1"/>
          </p:cNvPicPr>
          <p:nvPr/>
        </p:nvPicPr>
        <p:blipFill>
          <a:blip r:embed="rId3"/>
          <a:stretch>
            <a:fillRect/>
          </a:stretch>
        </p:blipFill>
        <p:spPr>
          <a:xfrm>
            <a:off x="2197100" y="1765618"/>
            <a:ext cx="4591257" cy="2672255"/>
          </a:xfrm>
          <a:prstGeom prst="rect">
            <a:avLst/>
          </a:prstGeom>
        </p:spPr>
      </p:pic>
      <p:sp>
        <p:nvSpPr>
          <p:cNvPr id="14" name="テキスト ボックス 13">
            <a:extLst>
              <a:ext uri="{FF2B5EF4-FFF2-40B4-BE49-F238E27FC236}">
                <a16:creationId xmlns:a16="http://schemas.microsoft.com/office/drawing/2014/main" id="{9567C12A-2FFA-4983-8B95-00FF03378F7C}"/>
              </a:ext>
            </a:extLst>
          </p:cNvPr>
          <p:cNvSpPr txBox="1"/>
          <p:nvPr/>
        </p:nvSpPr>
        <p:spPr>
          <a:xfrm>
            <a:off x="467544" y="5621477"/>
            <a:ext cx="8299126" cy="707886"/>
          </a:xfrm>
          <a:prstGeom prst="rect">
            <a:avLst/>
          </a:prstGeom>
          <a:noFill/>
        </p:spPr>
        <p:txBody>
          <a:bodyPr wrap="square">
            <a:spAutoFit/>
          </a:bodyPr>
          <a:lstStyle/>
          <a:p>
            <a:r>
              <a:rPr lang="en-US" altLang="ja-JP" sz="2000" dirty="0" err="1"/>
              <a:t>Ohnish</a:t>
            </a:r>
            <a:r>
              <a:rPr lang="en-US" altLang="ja-JP" sz="2000" dirty="0"/>
              <a:t>, </a:t>
            </a:r>
            <a:r>
              <a:rPr lang="en-US" altLang="ja-JP" sz="2000" dirty="0" err="1"/>
              <a:t>Gxsview</a:t>
            </a:r>
            <a:r>
              <a:rPr lang="en-US" altLang="ja-JP" sz="2000" dirty="0"/>
              <a:t>: Geometry and cross section viewer for calculating radiation transport, </a:t>
            </a:r>
            <a:r>
              <a:rPr lang="en-US" altLang="ja-JP" sz="2000" dirty="0" err="1"/>
              <a:t>SoftwareX</a:t>
            </a:r>
            <a:r>
              <a:rPr lang="en-US" altLang="ja-JP" sz="2000" dirty="0"/>
              <a:t>, 14, 100681 (2021).</a:t>
            </a:r>
            <a:endParaRPr lang="ja-JP" altLang="en-US" sz="2000" dirty="0"/>
          </a:p>
        </p:txBody>
      </p:sp>
      <p:sp>
        <p:nvSpPr>
          <p:cNvPr id="5" name="正方形/長方形 4">
            <a:extLst>
              <a:ext uri="{FF2B5EF4-FFF2-40B4-BE49-F238E27FC236}">
                <a16:creationId xmlns:a16="http://schemas.microsoft.com/office/drawing/2014/main" id="{6DF2A1C8-434E-43FA-80D8-F1CA4308CE6A}"/>
              </a:ext>
            </a:extLst>
          </p:cNvPr>
          <p:cNvSpPr/>
          <p:nvPr/>
        </p:nvSpPr>
        <p:spPr>
          <a:xfrm>
            <a:off x="280373" y="4487660"/>
            <a:ext cx="8501294" cy="114788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3966158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C7F27CF-29F9-4E2C-84B2-2CF04D5C0451}"/>
              </a:ext>
            </a:extLst>
          </p:cNvPr>
          <p:cNvPicPr>
            <a:picLocks noChangeAspect="1"/>
          </p:cNvPicPr>
          <p:nvPr/>
        </p:nvPicPr>
        <p:blipFill>
          <a:blip r:embed="rId2"/>
          <a:stretch>
            <a:fillRect/>
          </a:stretch>
        </p:blipFill>
        <p:spPr>
          <a:xfrm>
            <a:off x="3555446" y="1212827"/>
            <a:ext cx="5550454" cy="3225167"/>
          </a:xfrm>
          <a:prstGeom prst="rect">
            <a:avLst/>
          </a:prstGeom>
        </p:spPr>
      </p:pic>
      <p:sp>
        <p:nvSpPr>
          <p:cNvPr id="72706" name="Rectangle 2"/>
          <p:cNvSpPr>
            <a:spLocks noGrp="1" noChangeArrowheads="1"/>
          </p:cNvSpPr>
          <p:nvPr>
            <p:ph type="title" idx="4294967295"/>
          </p:nvPr>
        </p:nvSpPr>
        <p:spPr>
          <a:xfrm>
            <a:off x="179626" y="5767"/>
            <a:ext cx="8686800" cy="1143000"/>
          </a:xfrm>
        </p:spPr>
        <p:txBody>
          <a:bodyPr/>
          <a:lstStyle/>
          <a:p>
            <a:pPr eaLnBrk="1" hangingPunct="1"/>
            <a:r>
              <a:rPr lang="ja-JP" altLang="en-US" sz="4000" kern="0" dirty="0">
                <a:latin typeface="Century Gothic" panose="020B0502020202020204" pitchFamily="34" charset="0"/>
              </a:rPr>
              <a:t>断面図の表示</a:t>
            </a:r>
          </a:p>
        </p:txBody>
      </p:sp>
      <p:pic>
        <p:nvPicPr>
          <p:cNvPr id="11" name="図 10">
            <a:extLst>
              <a:ext uri="{FF2B5EF4-FFF2-40B4-BE49-F238E27FC236}">
                <a16:creationId xmlns:a16="http://schemas.microsoft.com/office/drawing/2014/main" id="{34F10710-0922-438C-BE01-F262A38A2409}"/>
              </a:ext>
            </a:extLst>
          </p:cNvPr>
          <p:cNvPicPr/>
          <p:nvPr/>
        </p:nvPicPr>
        <p:blipFill rotWithShape="1">
          <a:blip r:embed="rId3"/>
          <a:srcRect l="6932" t="54884" r="75553" b="26584"/>
          <a:stretch/>
        </p:blipFill>
        <p:spPr>
          <a:xfrm>
            <a:off x="118375" y="1882305"/>
            <a:ext cx="3113872" cy="1917467"/>
          </a:xfrm>
          <a:prstGeom prst="rect">
            <a:avLst/>
          </a:prstGeom>
        </p:spPr>
      </p:pic>
      <p:sp>
        <p:nvSpPr>
          <p:cNvPr id="12" name="Text Box 5">
            <a:extLst>
              <a:ext uri="{FF2B5EF4-FFF2-40B4-BE49-F238E27FC236}">
                <a16:creationId xmlns:a16="http://schemas.microsoft.com/office/drawing/2014/main" id="{2A646F99-EFF0-45F1-A5D0-BEFAD47BCBA1}"/>
              </a:ext>
            </a:extLst>
          </p:cNvPr>
          <p:cNvSpPr txBox="1">
            <a:spLocks noChangeArrowheads="1"/>
          </p:cNvSpPr>
          <p:nvPr/>
        </p:nvSpPr>
        <p:spPr bwMode="auto">
          <a:xfrm>
            <a:off x="2267744" y="6408448"/>
            <a:ext cx="51832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dirty="0">
                <a:solidFill>
                  <a:srgbClr val="000000"/>
                </a:solidFill>
                <a:latin typeface="Tahoma" panose="020B0604030504040204" pitchFamily="34" charset="0"/>
              </a:rPr>
              <a:t>Geometry (3D plot with PHIG-3D)</a:t>
            </a:r>
          </a:p>
        </p:txBody>
      </p:sp>
      <p:sp>
        <p:nvSpPr>
          <p:cNvPr id="13" name="テキスト ボックス 12">
            <a:extLst>
              <a:ext uri="{FF2B5EF4-FFF2-40B4-BE49-F238E27FC236}">
                <a16:creationId xmlns:a16="http://schemas.microsoft.com/office/drawing/2014/main" id="{F6E2200A-423D-42A2-B862-ED99ABD3502E}"/>
              </a:ext>
            </a:extLst>
          </p:cNvPr>
          <p:cNvSpPr txBox="1"/>
          <p:nvPr/>
        </p:nvSpPr>
        <p:spPr>
          <a:xfrm>
            <a:off x="497831" y="4894379"/>
            <a:ext cx="8267970" cy="954107"/>
          </a:xfrm>
          <a:prstGeom prst="rect">
            <a:avLst/>
          </a:prstGeom>
          <a:noFill/>
        </p:spPr>
        <p:txBody>
          <a:bodyPr wrap="square">
            <a:spAutoFit/>
          </a:bodyPr>
          <a:lstStyle/>
          <a:p>
            <a:r>
              <a:rPr lang="ja-JP" altLang="en-US" sz="2800" dirty="0"/>
              <a:t>「</a:t>
            </a:r>
            <a:r>
              <a:rPr lang="en-US" altLang="ja-JP" sz="2800" dirty="0"/>
              <a:t>Setting</a:t>
            </a:r>
            <a:r>
              <a:rPr lang="ja-JP" altLang="en-US" sz="2800" dirty="0"/>
              <a:t>」 → 「補助平面表示」 の </a:t>
            </a:r>
            <a:r>
              <a:rPr lang="en-US" altLang="ja-JP" sz="2800" dirty="0"/>
              <a:t>X</a:t>
            </a:r>
            <a:r>
              <a:rPr lang="ja-JP" altLang="en-US" sz="2800" dirty="0"/>
              <a:t>ボックスにチェック → ＋を選択 → 「描画」</a:t>
            </a:r>
          </a:p>
        </p:txBody>
      </p:sp>
      <p:sp>
        <p:nvSpPr>
          <p:cNvPr id="2" name="四角形: 角を丸くする 1">
            <a:extLst>
              <a:ext uri="{FF2B5EF4-FFF2-40B4-BE49-F238E27FC236}">
                <a16:creationId xmlns:a16="http://schemas.microsoft.com/office/drawing/2014/main" id="{F8D8C3ED-A91D-4C86-B422-145802E32C22}"/>
              </a:ext>
            </a:extLst>
          </p:cNvPr>
          <p:cNvSpPr/>
          <p:nvPr/>
        </p:nvSpPr>
        <p:spPr>
          <a:xfrm>
            <a:off x="3923928" y="1570860"/>
            <a:ext cx="360040" cy="1089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29F99858-F6AE-47E2-AAC3-074F2463C726}"/>
              </a:ext>
            </a:extLst>
          </p:cNvPr>
          <p:cNvSpPr txBox="1"/>
          <p:nvPr/>
        </p:nvSpPr>
        <p:spPr>
          <a:xfrm>
            <a:off x="1702925" y="1311460"/>
            <a:ext cx="1610414" cy="523220"/>
          </a:xfrm>
          <a:prstGeom prst="rect">
            <a:avLst/>
          </a:prstGeom>
          <a:noFill/>
        </p:spPr>
        <p:txBody>
          <a:bodyPr wrap="square">
            <a:spAutoFit/>
          </a:bodyPr>
          <a:lstStyle/>
          <a:p>
            <a:r>
              <a:rPr lang="ja-JP" altLang="en-US" sz="2800" dirty="0"/>
              <a:t>「</a:t>
            </a:r>
            <a:r>
              <a:rPr lang="en-US" altLang="ja-JP" sz="2800" dirty="0"/>
              <a:t>Setting</a:t>
            </a:r>
            <a:r>
              <a:rPr lang="ja-JP" altLang="en-US" sz="2800" dirty="0"/>
              <a:t>」</a:t>
            </a:r>
          </a:p>
        </p:txBody>
      </p:sp>
      <p:sp>
        <p:nvSpPr>
          <p:cNvPr id="4" name="四角形: 角を丸くする 3">
            <a:extLst>
              <a:ext uri="{FF2B5EF4-FFF2-40B4-BE49-F238E27FC236}">
                <a16:creationId xmlns:a16="http://schemas.microsoft.com/office/drawing/2014/main" id="{5C79288E-7F3D-4050-8406-96676FD16D77}"/>
              </a:ext>
            </a:extLst>
          </p:cNvPr>
          <p:cNvSpPr/>
          <p:nvPr/>
        </p:nvSpPr>
        <p:spPr>
          <a:xfrm>
            <a:off x="3939832" y="2924944"/>
            <a:ext cx="896960" cy="59763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a:extLst>
              <a:ext uri="{FF2B5EF4-FFF2-40B4-BE49-F238E27FC236}">
                <a16:creationId xmlns:a16="http://schemas.microsoft.com/office/drawing/2014/main" id="{BE4F52BD-EFD2-470D-A7F9-C7E4B048F97D}"/>
              </a:ext>
            </a:extLst>
          </p:cNvPr>
          <p:cNvSpPr txBox="1"/>
          <p:nvPr/>
        </p:nvSpPr>
        <p:spPr>
          <a:xfrm>
            <a:off x="2329418" y="3814335"/>
            <a:ext cx="1610414" cy="523220"/>
          </a:xfrm>
          <a:prstGeom prst="rect">
            <a:avLst/>
          </a:prstGeom>
          <a:noFill/>
        </p:spPr>
        <p:txBody>
          <a:bodyPr wrap="square">
            <a:spAutoFit/>
          </a:bodyPr>
          <a:lstStyle/>
          <a:p>
            <a:r>
              <a:rPr lang="ja-JP" altLang="en-US" sz="2800" dirty="0"/>
              <a:t>「描画」</a:t>
            </a:r>
          </a:p>
        </p:txBody>
      </p:sp>
      <p:sp>
        <p:nvSpPr>
          <p:cNvPr id="21" name="四角形: 角を丸くする 20">
            <a:extLst>
              <a:ext uri="{FF2B5EF4-FFF2-40B4-BE49-F238E27FC236}">
                <a16:creationId xmlns:a16="http://schemas.microsoft.com/office/drawing/2014/main" id="{FAFD9F7A-6EE8-402F-A9D7-45352C33B728}"/>
              </a:ext>
            </a:extLst>
          </p:cNvPr>
          <p:cNvSpPr/>
          <p:nvPr/>
        </p:nvSpPr>
        <p:spPr>
          <a:xfrm>
            <a:off x="4271776" y="3920884"/>
            <a:ext cx="360040" cy="2917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四角形: 角を丸くする 22">
            <a:extLst>
              <a:ext uri="{FF2B5EF4-FFF2-40B4-BE49-F238E27FC236}">
                <a16:creationId xmlns:a16="http://schemas.microsoft.com/office/drawing/2014/main" id="{43CBE394-93A9-4920-9E23-D4D2F48F4ADF}"/>
              </a:ext>
            </a:extLst>
          </p:cNvPr>
          <p:cNvSpPr/>
          <p:nvPr/>
        </p:nvSpPr>
        <p:spPr>
          <a:xfrm>
            <a:off x="123354" y="2506963"/>
            <a:ext cx="659542" cy="28803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四角形: 角を丸くする 23">
            <a:extLst>
              <a:ext uri="{FF2B5EF4-FFF2-40B4-BE49-F238E27FC236}">
                <a16:creationId xmlns:a16="http://schemas.microsoft.com/office/drawing/2014/main" id="{FD59F8C1-1ED1-4BD0-BC37-F8EE95263CBC}"/>
              </a:ext>
            </a:extLst>
          </p:cNvPr>
          <p:cNvSpPr/>
          <p:nvPr/>
        </p:nvSpPr>
        <p:spPr>
          <a:xfrm>
            <a:off x="1493990" y="2506963"/>
            <a:ext cx="299502" cy="3021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テキスト ボックス 24">
            <a:extLst>
              <a:ext uri="{FF2B5EF4-FFF2-40B4-BE49-F238E27FC236}">
                <a16:creationId xmlns:a16="http://schemas.microsoft.com/office/drawing/2014/main" id="{25BB3A5A-E528-4FA9-8E08-B788481F387F}"/>
              </a:ext>
            </a:extLst>
          </p:cNvPr>
          <p:cNvSpPr txBox="1"/>
          <p:nvPr/>
        </p:nvSpPr>
        <p:spPr>
          <a:xfrm>
            <a:off x="4572000" y="5383563"/>
            <a:ext cx="3995471" cy="523220"/>
          </a:xfrm>
          <a:prstGeom prst="rect">
            <a:avLst/>
          </a:prstGeom>
          <a:noFill/>
        </p:spPr>
        <p:txBody>
          <a:bodyPr wrap="square">
            <a:spAutoFit/>
          </a:bodyPr>
          <a:lstStyle/>
          <a:p>
            <a:r>
              <a:rPr lang="ja-JP" altLang="en-US" sz="2800" dirty="0">
                <a:solidFill>
                  <a:srgbClr val="FF0000"/>
                </a:solidFill>
              </a:rPr>
              <a:t>断面図が表示される</a:t>
            </a:r>
          </a:p>
        </p:txBody>
      </p:sp>
      <p:sp>
        <p:nvSpPr>
          <p:cNvPr id="26" name="テキスト ボックス 20">
            <a:extLst>
              <a:ext uri="{FF2B5EF4-FFF2-40B4-BE49-F238E27FC236}">
                <a16:creationId xmlns:a16="http://schemas.microsoft.com/office/drawing/2014/main" id="{C90DCAC8-9A90-4B2F-905D-7C23F40637D8}"/>
              </a:ext>
            </a:extLst>
          </p:cNvPr>
          <p:cNvSpPr txBox="1">
            <a:spLocks noChangeArrowheads="1"/>
          </p:cNvSpPr>
          <p:nvPr/>
        </p:nvSpPr>
        <p:spPr bwMode="auto">
          <a:xfrm>
            <a:off x="5367071" y="4407510"/>
            <a:ext cx="3200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000" dirty="0">
                <a:solidFill>
                  <a:srgbClr val="0000FF"/>
                </a:solidFill>
                <a:latin typeface="Century Gothic" panose="020B0502020202020204" pitchFamily="34" charset="0"/>
              </a:rPr>
              <a:t>断面図</a:t>
            </a:r>
            <a:endParaRPr lang="en-US" altLang="ja-JP" sz="2000" dirty="0">
              <a:solidFill>
                <a:srgbClr val="0000FF"/>
              </a:solidFill>
              <a:latin typeface="Century Gothic" panose="020B0502020202020204" pitchFamily="34" charset="0"/>
            </a:endParaRPr>
          </a:p>
        </p:txBody>
      </p:sp>
      <p:cxnSp>
        <p:nvCxnSpPr>
          <p:cNvPr id="30" name="直線矢印コネクタ 29">
            <a:extLst>
              <a:ext uri="{FF2B5EF4-FFF2-40B4-BE49-F238E27FC236}">
                <a16:creationId xmlns:a16="http://schemas.microsoft.com/office/drawing/2014/main" id="{FCA92D1A-3CF9-465D-8EC4-0E5D820BBCDA}"/>
              </a:ext>
            </a:extLst>
          </p:cNvPr>
          <p:cNvCxnSpPr/>
          <p:nvPr/>
        </p:nvCxnSpPr>
        <p:spPr>
          <a:xfrm flipH="1">
            <a:off x="3379820" y="1651720"/>
            <a:ext cx="504056" cy="0"/>
          </a:xfrm>
          <a:prstGeom prst="straightConnector1">
            <a:avLst/>
          </a:prstGeom>
          <a:ln w="381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6744764F-3AE7-4F71-BB25-509B41197B83}"/>
              </a:ext>
            </a:extLst>
          </p:cNvPr>
          <p:cNvCxnSpPr/>
          <p:nvPr/>
        </p:nvCxnSpPr>
        <p:spPr>
          <a:xfrm flipH="1">
            <a:off x="3313339" y="3212976"/>
            <a:ext cx="504056" cy="0"/>
          </a:xfrm>
          <a:prstGeom prst="straightConnector1">
            <a:avLst/>
          </a:prstGeom>
          <a:ln w="381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9A492E0E-CA86-425A-A60D-8AE943666D5D}"/>
              </a:ext>
            </a:extLst>
          </p:cNvPr>
          <p:cNvCxnSpPr/>
          <p:nvPr/>
        </p:nvCxnSpPr>
        <p:spPr>
          <a:xfrm flipH="1">
            <a:off x="3687804" y="4077072"/>
            <a:ext cx="504056" cy="0"/>
          </a:xfrm>
          <a:prstGeom prst="straightConnector1">
            <a:avLst/>
          </a:prstGeom>
          <a:ln w="381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2C113B41-B7CC-4E9F-98AE-800FB1096BF9}"/>
              </a:ext>
            </a:extLst>
          </p:cNvPr>
          <p:cNvSpPr/>
          <p:nvPr/>
        </p:nvSpPr>
        <p:spPr>
          <a:xfrm>
            <a:off x="264507" y="4837741"/>
            <a:ext cx="8501294" cy="114788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497980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228600" y="228600"/>
            <a:ext cx="8686800" cy="1143000"/>
          </a:xfrm>
        </p:spPr>
        <p:txBody>
          <a:bodyPr/>
          <a:lstStyle/>
          <a:p>
            <a:pPr eaLnBrk="1" hangingPunct="1"/>
            <a:r>
              <a:rPr lang="ja-JP" altLang="en-US" sz="4800">
                <a:latin typeface="Century Gothic" panose="020B0502020202020204" pitchFamily="34" charset="0"/>
              </a:rPr>
              <a:t>入力ファイルに必要なもの</a:t>
            </a:r>
          </a:p>
        </p:txBody>
      </p:sp>
      <p:sp>
        <p:nvSpPr>
          <p:cNvPr id="20485"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latin typeface="Tahoma" panose="020B0604030504040204" pitchFamily="34" charset="0"/>
              </a:rPr>
              <a:t>General description</a:t>
            </a:r>
          </a:p>
        </p:txBody>
      </p:sp>
      <p:sp>
        <p:nvSpPr>
          <p:cNvPr id="20487" name="Rectangle 8"/>
          <p:cNvSpPr>
            <a:spLocks noGrp="1" noChangeArrowheads="1"/>
          </p:cNvSpPr>
          <p:nvPr>
            <p:ph type="body" idx="4294967295"/>
          </p:nvPr>
        </p:nvSpPr>
        <p:spPr>
          <a:xfrm>
            <a:off x="495300" y="1524000"/>
            <a:ext cx="8153400" cy="4419600"/>
          </a:xfrm>
          <a:noFill/>
        </p:spPr>
        <p:txBody>
          <a:bodyPr/>
          <a:lstStyle/>
          <a:p>
            <a:pPr eaLnBrk="1" hangingPunct="1"/>
            <a:r>
              <a:rPr lang="en-US" altLang="ja-JP">
                <a:latin typeface="Century Gothic" panose="020B0502020202020204" pitchFamily="34" charset="0"/>
              </a:rPr>
              <a:t> PHITS</a:t>
            </a:r>
            <a:r>
              <a:rPr lang="ja-JP" altLang="en-US">
                <a:latin typeface="Century Gothic" panose="020B0502020202020204" pitchFamily="34" charset="0"/>
              </a:rPr>
              <a:t>コードによる</a:t>
            </a:r>
            <a:r>
              <a:rPr lang="ja-JP" altLang="en-US" u="sng">
                <a:latin typeface="Century Gothic" panose="020B0502020202020204" pitchFamily="34" charset="0"/>
              </a:rPr>
              <a:t>シミュレーション計算</a:t>
            </a:r>
            <a:r>
              <a:rPr lang="ja-JP" altLang="en-US">
                <a:latin typeface="Century Gothic" panose="020B0502020202020204" pitchFamily="34" charset="0"/>
              </a:rPr>
              <a:t>は、コンピュータ上（バーチャルな世界）に</a:t>
            </a:r>
            <a:r>
              <a:rPr lang="en-US" altLang="ja-JP">
                <a:solidFill>
                  <a:srgbClr val="0000CC"/>
                </a:solidFill>
                <a:latin typeface="Century Gothic" panose="020B0502020202020204" pitchFamily="34" charset="0"/>
              </a:rPr>
              <a:t>3</a:t>
            </a:r>
            <a:r>
              <a:rPr lang="ja-JP" altLang="en-US">
                <a:solidFill>
                  <a:srgbClr val="0000CC"/>
                </a:solidFill>
                <a:latin typeface="Century Gothic" panose="020B0502020202020204" pitchFamily="34" charset="0"/>
              </a:rPr>
              <a:t>次元の実験体系</a:t>
            </a:r>
            <a:r>
              <a:rPr lang="ja-JP" altLang="en-US">
                <a:latin typeface="Century Gothic" panose="020B0502020202020204" pitchFamily="34" charset="0"/>
              </a:rPr>
              <a:t>を構築し、体系内で</a:t>
            </a:r>
            <a:r>
              <a:rPr lang="ja-JP" altLang="en-US">
                <a:solidFill>
                  <a:srgbClr val="0000CC"/>
                </a:solidFill>
                <a:latin typeface="Century Gothic" panose="020B0502020202020204" pitchFamily="34" charset="0"/>
              </a:rPr>
              <a:t>発生した放射線</a:t>
            </a:r>
            <a:r>
              <a:rPr lang="ja-JP" altLang="en-US">
                <a:latin typeface="Century Gothic" panose="020B0502020202020204" pitchFamily="34" charset="0"/>
              </a:rPr>
              <a:t>の振る舞いを</a:t>
            </a:r>
            <a:r>
              <a:rPr lang="ja-JP" altLang="en-US">
                <a:solidFill>
                  <a:srgbClr val="0000CC"/>
                </a:solidFill>
                <a:latin typeface="Century Gothic" panose="020B0502020202020204" pitchFamily="34" charset="0"/>
              </a:rPr>
              <a:t>観察する</a:t>
            </a:r>
            <a:r>
              <a:rPr lang="ja-JP" altLang="en-US">
                <a:latin typeface="Century Gothic" panose="020B0502020202020204" pitchFamily="34" charset="0"/>
              </a:rPr>
              <a:t>ものである。</a:t>
            </a:r>
          </a:p>
          <a:p>
            <a:pPr eaLnBrk="1" hangingPunct="1">
              <a:buFontTx/>
              <a:buNone/>
            </a:pPr>
            <a:endParaRPr lang="en-US" altLang="ja-JP" sz="1600">
              <a:latin typeface="Century Gothic" panose="020B0502020202020204" pitchFamily="34" charset="0"/>
            </a:endParaRPr>
          </a:p>
          <a:p>
            <a:pPr eaLnBrk="1" hangingPunct="1">
              <a:buFontTx/>
              <a:buNone/>
            </a:pPr>
            <a:r>
              <a:rPr lang="ja-JP" altLang="en-US">
                <a:latin typeface="Century Gothic" panose="020B0502020202020204" pitchFamily="34" charset="0"/>
              </a:rPr>
              <a:t>		　⇒  ①　</a:t>
            </a:r>
            <a:r>
              <a:rPr lang="en-US" altLang="ja-JP">
                <a:latin typeface="Century Gothic" panose="020B0502020202020204" pitchFamily="34" charset="0"/>
              </a:rPr>
              <a:t>3</a:t>
            </a:r>
            <a:r>
              <a:rPr lang="ja-JP" altLang="en-US">
                <a:latin typeface="Century Gothic" panose="020B0502020202020204" pitchFamily="34" charset="0"/>
              </a:rPr>
              <a:t>次元体系</a:t>
            </a:r>
          </a:p>
          <a:p>
            <a:pPr eaLnBrk="1" hangingPunct="1">
              <a:buFontTx/>
              <a:buNone/>
            </a:pPr>
            <a:r>
              <a:rPr lang="ja-JP" altLang="en-US">
                <a:latin typeface="Century Gothic" panose="020B0502020202020204" pitchFamily="34" charset="0"/>
              </a:rPr>
              <a:t>		　　　 ②　線源</a:t>
            </a:r>
          </a:p>
          <a:p>
            <a:pPr eaLnBrk="1" hangingPunct="1">
              <a:buFontTx/>
              <a:buNone/>
            </a:pPr>
            <a:r>
              <a:rPr lang="ja-JP" altLang="en-US">
                <a:latin typeface="Century Gothic" panose="020B0502020202020204" pitchFamily="34" charset="0"/>
              </a:rPr>
              <a:t>		　　　 ③　検出器</a:t>
            </a:r>
          </a:p>
        </p:txBody>
      </p:sp>
      <p:sp>
        <p:nvSpPr>
          <p:cNvPr id="20488" name="テキスト ボックス 20"/>
          <p:cNvSpPr txBox="1">
            <a:spLocks noChangeArrowheads="1"/>
          </p:cNvSpPr>
          <p:nvPr/>
        </p:nvSpPr>
        <p:spPr bwMode="auto">
          <a:xfrm>
            <a:off x="5334000" y="4464050"/>
            <a:ext cx="28956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4600">
                <a:solidFill>
                  <a:srgbClr val="FF00FF"/>
                </a:solidFill>
                <a:latin typeface="Century Gothic" panose="020B0502020202020204" pitchFamily="34" charset="0"/>
              </a:rPr>
              <a:t>三大要素</a:t>
            </a:r>
          </a:p>
        </p:txBody>
      </p:sp>
      <p:sp>
        <p:nvSpPr>
          <p:cNvPr id="20489" name="テキスト ボックス 20"/>
          <p:cNvSpPr txBox="1">
            <a:spLocks noChangeArrowheads="1"/>
          </p:cNvSpPr>
          <p:nvPr/>
        </p:nvSpPr>
        <p:spPr bwMode="auto">
          <a:xfrm>
            <a:off x="4559300" y="5257800"/>
            <a:ext cx="4279900" cy="830263"/>
          </a:xfrm>
          <a:prstGeom prst="rect">
            <a:avLst/>
          </a:prstGeom>
          <a:noFill/>
          <a:ln w="19050">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solidFill>
                  <a:srgbClr val="0000CC"/>
                </a:solidFill>
                <a:latin typeface="Century Gothic" panose="020B0502020202020204" pitchFamily="34" charset="0"/>
              </a:rPr>
              <a:t>サンプルインプット「</a:t>
            </a:r>
            <a:r>
              <a:rPr lang="en-US" altLang="ja-JP" sz="2400">
                <a:solidFill>
                  <a:srgbClr val="0000CC"/>
                </a:solidFill>
                <a:latin typeface="Century Gothic" panose="020B0502020202020204" pitchFamily="34" charset="0"/>
              </a:rPr>
              <a:t>lec01.inp」</a:t>
            </a:r>
          </a:p>
          <a:p>
            <a:pPr eaLnBrk="1" hangingPunct="1">
              <a:spcBef>
                <a:spcPct val="0"/>
              </a:spcBef>
              <a:buFontTx/>
              <a:buNone/>
            </a:pPr>
            <a:r>
              <a:rPr lang="ja-JP" altLang="en-US" sz="2400">
                <a:solidFill>
                  <a:srgbClr val="0000CC"/>
                </a:solidFill>
                <a:latin typeface="Century Gothic" panose="020B0502020202020204" pitchFamily="34" charset="0"/>
              </a:rPr>
              <a:t>で確認してみよう。</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62A9802E-C33A-482F-9294-D56550D525C8}"/>
              </a:ext>
            </a:extLst>
          </p:cNvPr>
          <p:cNvPicPr>
            <a:picLocks noChangeAspect="1"/>
          </p:cNvPicPr>
          <p:nvPr/>
        </p:nvPicPr>
        <p:blipFill>
          <a:blip r:embed="rId2"/>
          <a:stretch>
            <a:fillRect/>
          </a:stretch>
        </p:blipFill>
        <p:spPr>
          <a:xfrm>
            <a:off x="3635896" y="1124744"/>
            <a:ext cx="5496749" cy="3204351"/>
          </a:xfrm>
          <a:prstGeom prst="rect">
            <a:avLst/>
          </a:prstGeom>
        </p:spPr>
      </p:pic>
      <p:sp>
        <p:nvSpPr>
          <p:cNvPr id="72706" name="Rectangle 2"/>
          <p:cNvSpPr>
            <a:spLocks noGrp="1" noChangeArrowheads="1"/>
          </p:cNvSpPr>
          <p:nvPr>
            <p:ph type="title" idx="4294967295"/>
          </p:nvPr>
        </p:nvSpPr>
        <p:spPr>
          <a:xfrm>
            <a:off x="306076" y="-8002"/>
            <a:ext cx="8686800" cy="1143000"/>
          </a:xfrm>
        </p:spPr>
        <p:txBody>
          <a:bodyPr/>
          <a:lstStyle/>
          <a:p>
            <a:pPr eaLnBrk="1" hangingPunct="1"/>
            <a:r>
              <a:rPr lang="ja-JP" altLang="en-US" sz="4000" kern="0" dirty="0">
                <a:latin typeface="Century Gothic" panose="020B0502020202020204" pitchFamily="34" charset="0"/>
              </a:rPr>
              <a:t>表示するセルの選択</a:t>
            </a:r>
          </a:p>
        </p:txBody>
      </p:sp>
      <p:sp>
        <p:nvSpPr>
          <p:cNvPr id="12" name="Text Box 5">
            <a:extLst>
              <a:ext uri="{FF2B5EF4-FFF2-40B4-BE49-F238E27FC236}">
                <a16:creationId xmlns:a16="http://schemas.microsoft.com/office/drawing/2014/main" id="{2A646F99-EFF0-45F1-A5D0-BEFAD47BCBA1}"/>
              </a:ext>
            </a:extLst>
          </p:cNvPr>
          <p:cNvSpPr txBox="1">
            <a:spLocks noChangeArrowheads="1"/>
          </p:cNvSpPr>
          <p:nvPr/>
        </p:nvSpPr>
        <p:spPr bwMode="auto">
          <a:xfrm>
            <a:off x="2267744" y="6408448"/>
            <a:ext cx="51832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dirty="0">
                <a:solidFill>
                  <a:srgbClr val="000000"/>
                </a:solidFill>
                <a:latin typeface="Tahoma" panose="020B0604030504040204" pitchFamily="34" charset="0"/>
              </a:rPr>
              <a:t>Geometry (3D plot with PHIG-3D)</a:t>
            </a:r>
          </a:p>
        </p:txBody>
      </p:sp>
      <p:sp>
        <p:nvSpPr>
          <p:cNvPr id="13" name="テキスト ボックス 12">
            <a:extLst>
              <a:ext uri="{FF2B5EF4-FFF2-40B4-BE49-F238E27FC236}">
                <a16:creationId xmlns:a16="http://schemas.microsoft.com/office/drawing/2014/main" id="{F6E2200A-423D-42A2-B862-ED99ABD3502E}"/>
              </a:ext>
            </a:extLst>
          </p:cNvPr>
          <p:cNvSpPr txBox="1"/>
          <p:nvPr/>
        </p:nvSpPr>
        <p:spPr>
          <a:xfrm>
            <a:off x="959457" y="4797152"/>
            <a:ext cx="7799784" cy="523220"/>
          </a:xfrm>
          <a:prstGeom prst="rect">
            <a:avLst/>
          </a:prstGeom>
          <a:noFill/>
        </p:spPr>
        <p:txBody>
          <a:bodyPr wrap="square">
            <a:spAutoFit/>
          </a:bodyPr>
          <a:lstStyle/>
          <a:p>
            <a:r>
              <a:rPr lang="ja-JP" altLang="en-US" sz="2800" dirty="0"/>
              <a:t>「</a:t>
            </a:r>
            <a:r>
              <a:rPr lang="en-US" altLang="ja-JP" sz="2800" dirty="0"/>
              <a:t>Cell</a:t>
            </a:r>
            <a:r>
              <a:rPr lang="ja-JP" altLang="en-US" sz="2800" dirty="0"/>
              <a:t>」 → </a:t>
            </a:r>
            <a:r>
              <a:rPr lang="en-US" altLang="ja-JP" sz="2800" dirty="0"/>
              <a:t>Cell 102 </a:t>
            </a:r>
            <a:r>
              <a:rPr lang="ja-JP" altLang="en-US" sz="2800" dirty="0"/>
              <a:t>のチェックを外す → 「描画」</a:t>
            </a:r>
          </a:p>
        </p:txBody>
      </p:sp>
      <p:sp>
        <p:nvSpPr>
          <p:cNvPr id="2" name="四角形: 角を丸くする 1">
            <a:extLst>
              <a:ext uri="{FF2B5EF4-FFF2-40B4-BE49-F238E27FC236}">
                <a16:creationId xmlns:a16="http://schemas.microsoft.com/office/drawing/2014/main" id="{F8D8C3ED-A91D-4C86-B422-145802E32C22}"/>
              </a:ext>
            </a:extLst>
          </p:cNvPr>
          <p:cNvSpPr/>
          <p:nvPr/>
        </p:nvSpPr>
        <p:spPr>
          <a:xfrm>
            <a:off x="3923928" y="1371269"/>
            <a:ext cx="360040" cy="1089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29F99858-F6AE-47E2-AAC3-074F2463C726}"/>
              </a:ext>
            </a:extLst>
          </p:cNvPr>
          <p:cNvSpPr txBox="1"/>
          <p:nvPr/>
        </p:nvSpPr>
        <p:spPr>
          <a:xfrm>
            <a:off x="2082338" y="1125972"/>
            <a:ext cx="1610414" cy="523220"/>
          </a:xfrm>
          <a:prstGeom prst="rect">
            <a:avLst/>
          </a:prstGeom>
          <a:noFill/>
        </p:spPr>
        <p:txBody>
          <a:bodyPr wrap="square">
            <a:spAutoFit/>
          </a:bodyPr>
          <a:lstStyle/>
          <a:p>
            <a:r>
              <a:rPr lang="ja-JP" altLang="en-US" sz="2800" dirty="0"/>
              <a:t>「</a:t>
            </a:r>
            <a:r>
              <a:rPr lang="en-US" altLang="ja-JP" sz="2800" dirty="0"/>
              <a:t>Cell</a:t>
            </a:r>
            <a:r>
              <a:rPr lang="ja-JP" altLang="en-US" sz="2800" dirty="0"/>
              <a:t>」</a:t>
            </a:r>
          </a:p>
        </p:txBody>
      </p:sp>
      <p:sp>
        <p:nvSpPr>
          <p:cNvPr id="4" name="四角形: 角を丸くする 3">
            <a:extLst>
              <a:ext uri="{FF2B5EF4-FFF2-40B4-BE49-F238E27FC236}">
                <a16:creationId xmlns:a16="http://schemas.microsoft.com/office/drawing/2014/main" id="{5C79288E-7F3D-4050-8406-96676FD16D77}"/>
              </a:ext>
            </a:extLst>
          </p:cNvPr>
          <p:cNvSpPr/>
          <p:nvPr/>
        </p:nvSpPr>
        <p:spPr>
          <a:xfrm>
            <a:off x="4003316" y="1697288"/>
            <a:ext cx="896960" cy="7277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四角形: 角を丸くする 20">
            <a:extLst>
              <a:ext uri="{FF2B5EF4-FFF2-40B4-BE49-F238E27FC236}">
                <a16:creationId xmlns:a16="http://schemas.microsoft.com/office/drawing/2014/main" id="{FAFD9F7A-6EE8-402F-A9D7-45352C33B728}"/>
              </a:ext>
            </a:extLst>
          </p:cNvPr>
          <p:cNvSpPr/>
          <p:nvPr/>
        </p:nvSpPr>
        <p:spPr>
          <a:xfrm>
            <a:off x="4289436" y="3819541"/>
            <a:ext cx="360040" cy="2917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0DB03117-3D72-4DC5-AD97-53F1E6944F86}"/>
              </a:ext>
            </a:extLst>
          </p:cNvPr>
          <p:cNvSpPr txBox="1"/>
          <p:nvPr/>
        </p:nvSpPr>
        <p:spPr>
          <a:xfrm>
            <a:off x="839168" y="5796811"/>
            <a:ext cx="8040363" cy="400110"/>
          </a:xfrm>
          <a:prstGeom prst="rect">
            <a:avLst/>
          </a:prstGeom>
          <a:noFill/>
        </p:spPr>
        <p:txBody>
          <a:bodyPr wrap="square">
            <a:spAutoFit/>
          </a:bodyPr>
          <a:lstStyle/>
          <a:p>
            <a:r>
              <a:rPr lang="ja-JP" altLang="en-US" sz="2000" dirty="0"/>
              <a:t>詳細は、フォルダ</a:t>
            </a:r>
            <a:r>
              <a:rPr lang="en-US" altLang="ja-JP" sz="2000" dirty="0"/>
              <a:t>(</a:t>
            </a:r>
            <a:r>
              <a:rPr lang="en-US" altLang="ja-JP" sz="2000" dirty="0" err="1"/>
              <a:t>phits</a:t>
            </a:r>
            <a:r>
              <a:rPr lang="en-US" altLang="ja-JP" sz="2000" dirty="0"/>
              <a:t>/phig3d/manual)</a:t>
            </a:r>
            <a:r>
              <a:rPr lang="ja-JP" altLang="en-US" sz="2000" dirty="0"/>
              <a:t>の中にあるマニュアルを参照</a:t>
            </a:r>
            <a:endParaRPr lang="en-US" altLang="ja-JP" sz="2000" dirty="0"/>
          </a:p>
        </p:txBody>
      </p:sp>
      <p:pic>
        <p:nvPicPr>
          <p:cNvPr id="14" name="図 13">
            <a:extLst>
              <a:ext uri="{FF2B5EF4-FFF2-40B4-BE49-F238E27FC236}">
                <a16:creationId xmlns:a16="http://schemas.microsoft.com/office/drawing/2014/main" id="{6D77642E-0CDF-43B5-87D6-B1EEECB3D509}"/>
              </a:ext>
            </a:extLst>
          </p:cNvPr>
          <p:cNvPicPr>
            <a:picLocks noChangeAspect="1"/>
          </p:cNvPicPr>
          <p:nvPr/>
        </p:nvPicPr>
        <p:blipFill rotWithShape="1">
          <a:blip r:embed="rId2"/>
          <a:srcRect l="7190" t="14558" r="76339" b="59095"/>
          <a:stretch/>
        </p:blipFill>
        <p:spPr>
          <a:xfrm>
            <a:off x="158268" y="1692117"/>
            <a:ext cx="2942420" cy="2743567"/>
          </a:xfrm>
          <a:prstGeom prst="rect">
            <a:avLst/>
          </a:prstGeom>
        </p:spPr>
      </p:pic>
      <p:sp>
        <p:nvSpPr>
          <p:cNvPr id="20" name="テキスト ボックス 19">
            <a:extLst>
              <a:ext uri="{FF2B5EF4-FFF2-40B4-BE49-F238E27FC236}">
                <a16:creationId xmlns:a16="http://schemas.microsoft.com/office/drawing/2014/main" id="{BE4F52BD-EFD2-470D-A7F9-C7E4B048F97D}"/>
              </a:ext>
            </a:extLst>
          </p:cNvPr>
          <p:cNvSpPr txBox="1"/>
          <p:nvPr/>
        </p:nvSpPr>
        <p:spPr>
          <a:xfrm>
            <a:off x="2386759" y="3728160"/>
            <a:ext cx="1610414" cy="523220"/>
          </a:xfrm>
          <a:prstGeom prst="rect">
            <a:avLst/>
          </a:prstGeom>
          <a:noFill/>
        </p:spPr>
        <p:txBody>
          <a:bodyPr wrap="square">
            <a:spAutoFit/>
          </a:bodyPr>
          <a:lstStyle/>
          <a:p>
            <a:r>
              <a:rPr lang="ja-JP" altLang="en-US" sz="2800" dirty="0"/>
              <a:t>「描画」</a:t>
            </a:r>
          </a:p>
        </p:txBody>
      </p:sp>
      <p:sp>
        <p:nvSpPr>
          <p:cNvPr id="25" name="四角形: 角を丸くする 24">
            <a:extLst>
              <a:ext uri="{FF2B5EF4-FFF2-40B4-BE49-F238E27FC236}">
                <a16:creationId xmlns:a16="http://schemas.microsoft.com/office/drawing/2014/main" id="{09069E08-F423-4E4F-A85F-08DBEDB2EAC2}"/>
              </a:ext>
            </a:extLst>
          </p:cNvPr>
          <p:cNvSpPr/>
          <p:nvPr/>
        </p:nvSpPr>
        <p:spPr>
          <a:xfrm>
            <a:off x="479128" y="2875814"/>
            <a:ext cx="708496" cy="32545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a:extLst>
              <a:ext uri="{FF2B5EF4-FFF2-40B4-BE49-F238E27FC236}">
                <a16:creationId xmlns:a16="http://schemas.microsoft.com/office/drawing/2014/main" id="{BF998201-5DA0-46CC-959C-7A479712B6B2}"/>
              </a:ext>
            </a:extLst>
          </p:cNvPr>
          <p:cNvSpPr txBox="1"/>
          <p:nvPr/>
        </p:nvSpPr>
        <p:spPr>
          <a:xfrm>
            <a:off x="2471720" y="5307135"/>
            <a:ext cx="3995471" cy="523220"/>
          </a:xfrm>
          <a:prstGeom prst="rect">
            <a:avLst/>
          </a:prstGeom>
          <a:noFill/>
        </p:spPr>
        <p:txBody>
          <a:bodyPr wrap="square">
            <a:spAutoFit/>
          </a:bodyPr>
          <a:lstStyle/>
          <a:p>
            <a:r>
              <a:rPr lang="en-US" altLang="ja-JP" sz="2800" dirty="0">
                <a:solidFill>
                  <a:srgbClr val="FF0000"/>
                </a:solidFill>
              </a:rPr>
              <a:t>Cell 102 </a:t>
            </a:r>
            <a:r>
              <a:rPr lang="ja-JP" altLang="en-US" sz="2800" dirty="0">
                <a:solidFill>
                  <a:srgbClr val="FF0000"/>
                </a:solidFill>
              </a:rPr>
              <a:t>の物質が消える</a:t>
            </a:r>
          </a:p>
        </p:txBody>
      </p:sp>
      <p:sp>
        <p:nvSpPr>
          <p:cNvPr id="27" name="テキスト ボックス 20">
            <a:extLst>
              <a:ext uri="{FF2B5EF4-FFF2-40B4-BE49-F238E27FC236}">
                <a16:creationId xmlns:a16="http://schemas.microsoft.com/office/drawing/2014/main" id="{07DCBAE4-F71D-45FA-B990-97A06ABC66DB}"/>
              </a:ext>
            </a:extLst>
          </p:cNvPr>
          <p:cNvSpPr txBox="1">
            <a:spLocks noChangeArrowheads="1"/>
          </p:cNvSpPr>
          <p:nvPr/>
        </p:nvSpPr>
        <p:spPr bwMode="auto">
          <a:xfrm>
            <a:off x="5436096" y="4302380"/>
            <a:ext cx="3200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000" dirty="0">
                <a:solidFill>
                  <a:srgbClr val="0000FF"/>
                </a:solidFill>
                <a:latin typeface="Century Gothic" panose="020B0502020202020204" pitchFamily="34" charset="0"/>
              </a:rPr>
              <a:t>断面図</a:t>
            </a:r>
            <a:endParaRPr lang="en-US" altLang="ja-JP" sz="2000" dirty="0">
              <a:solidFill>
                <a:srgbClr val="0000FF"/>
              </a:solidFill>
              <a:latin typeface="Century Gothic" panose="020B0502020202020204" pitchFamily="34" charset="0"/>
            </a:endParaRPr>
          </a:p>
        </p:txBody>
      </p:sp>
      <p:cxnSp>
        <p:nvCxnSpPr>
          <p:cNvPr id="31" name="直線矢印コネクタ 30">
            <a:extLst>
              <a:ext uri="{FF2B5EF4-FFF2-40B4-BE49-F238E27FC236}">
                <a16:creationId xmlns:a16="http://schemas.microsoft.com/office/drawing/2014/main" id="{79ABE4F7-13E5-4651-9C73-D84C0D174EA8}"/>
              </a:ext>
            </a:extLst>
          </p:cNvPr>
          <p:cNvCxnSpPr/>
          <p:nvPr/>
        </p:nvCxnSpPr>
        <p:spPr>
          <a:xfrm flipH="1">
            <a:off x="3252045" y="1456467"/>
            <a:ext cx="504056" cy="0"/>
          </a:xfrm>
          <a:prstGeom prst="straightConnector1">
            <a:avLst/>
          </a:prstGeom>
          <a:ln w="381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E7EFC4EA-E923-4836-A8B9-570E52B66B64}"/>
              </a:ext>
            </a:extLst>
          </p:cNvPr>
          <p:cNvCxnSpPr/>
          <p:nvPr/>
        </p:nvCxnSpPr>
        <p:spPr>
          <a:xfrm flipH="1">
            <a:off x="3283244" y="2132856"/>
            <a:ext cx="504056" cy="0"/>
          </a:xfrm>
          <a:prstGeom prst="straightConnector1">
            <a:avLst/>
          </a:prstGeom>
          <a:ln w="381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80132FA7-D4A0-4003-AF64-1F8BB340E986}"/>
              </a:ext>
            </a:extLst>
          </p:cNvPr>
          <p:cNvCxnSpPr/>
          <p:nvPr/>
        </p:nvCxnSpPr>
        <p:spPr>
          <a:xfrm flipH="1">
            <a:off x="3635896" y="4005064"/>
            <a:ext cx="504056" cy="0"/>
          </a:xfrm>
          <a:prstGeom prst="straightConnector1">
            <a:avLst/>
          </a:prstGeom>
          <a:ln w="381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C735B36D-CADC-4DAB-A39E-1F0DBBF0ECB5}"/>
              </a:ext>
            </a:extLst>
          </p:cNvPr>
          <p:cNvSpPr/>
          <p:nvPr/>
        </p:nvSpPr>
        <p:spPr>
          <a:xfrm>
            <a:off x="321353" y="4710138"/>
            <a:ext cx="8501294" cy="114788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2590786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8683B191-5015-49D9-8A6B-6A58D01A3140}"/>
              </a:ext>
            </a:extLst>
          </p:cNvPr>
          <p:cNvPicPr>
            <a:picLocks noChangeAspect="1"/>
          </p:cNvPicPr>
          <p:nvPr/>
        </p:nvPicPr>
        <p:blipFill rotWithShape="1">
          <a:blip r:embed="rId2"/>
          <a:srcRect l="22290" t="2417" r="65752" b="87825"/>
          <a:stretch/>
        </p:blipFill>
        <p:spPr>
          <a:xfrm>
            <a:off x="41434" y="1916832"/>
            <a:ext cx="1888533" cy="894721"/>
          </a:xfrm>
          <a:prstGeom prst="rect">
            <a:avLst/>
          </a:prstGeom>
        </p:spPr>
      </p:pic>
      <p:sp>
        <p:nvSpPr>
          <p:cNvPr id="72706" name="Rectangle 2"/>
          <p:cNvSpPr>
            <a:spLocks noGrp="1" noChangeArrowheads="1"/>
          </p:cNvSpPr>
          <p:nvPr>
            <p:ph type="title" idx="4294967295"/>
          </p:nvPr>
        </p:nvSpPr>
        <p:spPr>
          <a:xfrm>
            <a:off x="35496" y="-243271"/>
            <a:ext cx="8686800" cy="1143000"/>
          </a:xfrm>
        </p:spPr>
        <p:txBody>
          <a:bodyPr/>
          <a:lstStyle/>
          <a:p>
            <a:pPr eaLnBrk="1" hangingPunct="1"/>
            <a:r>
              <a:rPr lang="ja-JP" altLang="en-US" sz="4000" kern="0" dirty="0">
                <a:latin typeface="Century Gothic" panose="020B0502020202020204" pitchFamily="34" charset="0"/>
              </a:rPr>
              <a:t>色の変更</a:t>
            </a:r>
          </a:p>
        </p:txBody>
      </p:sp>
      <p:sp>
        <p:nvSpPr>
          <p:cNvPr id="12" name="Text Box 5">
            <a:extLst>
              <a:ext uri="{FF2B5EF4-FFF2-40B4-BE49-F238E27FC236}">
                <a16:creationId xmlns:a16="http://schemas.microsoft.com/office/drawing/2014/main" id="{2A646F99-EFF0-45F1-A5D0-BEFAD47BCBA1}"/>
              </a:ext>
            </a:extLst>
          </p:cNvPr>
          <p:cNvSpPr txBox="1">
            <a:spLocks noChangeArrowheads="1"/>
          </p:cNvSpPr>
          <p:nvPr/>
        </p:nvSpPr>
        <p:spPr bwMode="auto">
          <a:xfrm>
            <a:off x="2267744" y="6408448"/>
            <a:ext cx="51832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dirty="0">
                <a:solidFill>
                  <a:srgbClr val="000000"/>
                </a:solidFill>
                <a:latin typeface="Tahoma" panose="020B0604030504040204" pitchFamily="34" charset="0"/>
              </a:rPr>
              <a:t>Geometry (3D plot with PHIG-3D)</a:t>
            </a:r>
          </a:p>
        </p:txBody>
      </p:sp>
      <p:sp>
        <p:nvSpPr>
          <p:cNvPr id="2" name="四角形: 角を丸くする 1">
            <a:extLst>
              <a:ext uri="{FF2B5EF4-FFF2-40B4-BE49-F238E27FC236}">
                <a16:creationId xmlns:a16="http://schemas.microsoft.com/office/drawing/2014/main" id="{F8D8C3ED-A91D-4C86-B422-145802E32C22}"/>
              </a:ext>
            </a:extLst>
          </p:cNvPr>
          <p:cNvSpPr/>
          <p:nvPr/>
        </p:nvSpPr>
        <p:spPr>
          <a:xfrm>
            <a:off x="35496" y="1925302"/>
            <a:ext cx="511464" cy="39962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B23EE2F5-4869-4B8D-89DB-D9CF3A38167F}"/>
              </a:ext>
            </a:extLst>
          </p:cNvPr>
          <p:cNvSpPr txBox="1"/>
          <p:nvPr/>
        </p:nvSpPr>
        <p:spPr>
          <a:xfrm>
            <a:off x="514244" y="3901764"/>
            <a:ext cx="5281892" cy="1384995"/>
          </a:xfrm>
          <a:prstGeom prst="rect">
            <a:avLst/>
          </a:prstGeom>
          <a:noFill/>
        </p:spPr>
        <p:txBody>
          <a:bodyPr wrap="square">
            <a:spAutoFit/>
          </a:bodyPr>
          <a:lstStyle/>
          <a:p>
            <a:r>
              <a:rPr lang="ja-JP" altLang="en-US" sz="2800" dirty="0"/>
              <a:t>「ツール」 → 「設定」 → 「色」　→バックグラウンドまたは物質の色をクリック → 色を選択 → 「</a:t>
            </a:r>
            <a:r>
              <a:rPr lang="en-US" altLang="ja-JP" sz="2800" dirty="0"/>
              <a:t>OK</a:t>
            </a:r>
            <a:r>
              <a:rPr lang="ja-JP" altLang="en-US" sz="2800" dirty="0"/>
              <a:t>」</a:t>
            </a:r>
          </a:p>
        </p:txBody>
      </p:sp>
      <p:pic>
        <p:nvPicPr>
          <p:cNvPr id="14" name="図 13">
            <a:extLst>
              <a:ext uri="{FF2B5EF4-FFF2-40B4-BE49-F238E27FC236}">
                <a16:creationId xmlns:a16="http://schemas.microsoft.com/office/drawing/2014/main" id="{6125482C-95CB-4466-9F77-30D43144280D}"/>
              </a:ext>
            </a:extLst>
          </p:cNvPr>
          <p:cNvPicPr>
            <a:picLocks noChangeAspect="1"/>
          </p:cNvPicPr>
          <p:nvPr/>
        </p:nvPicPr>
        <p:blipFill rotWithShape="1">
          <a:blip r:embed="rId3"/>
          <a:srcRect l="34431" t="22953" r="14305" b="19838"/>
          <a:stretch/>
        </p:blipFill>
        <p:spPr>
          <a:xfrm>
            <a:off x="6134575" y="3588439"/>
            <a:ext cx="2967991" cy="1929933"/>
          </a:xfrm>
          <a:prstGeom prst="rect">
            <a:avLst/>
          </a:prstGeom>
        </p:spPr>
      </p:pic>
      <p:pic>
        <p:nvPicPr>
          <p:cNvPr id="26" name="図 25">
            <a:extLst>
              <a:ext uri="{FF2B5EF4-FFF2-40B4-BE49-F238E27FC236}">
                <a16:creationId xmlns:a16="http://schemas.microsoft.com/office/drawing/2014/main" id="{CC254669-51D7-4029-8425-E5F46EE083AD}"/>
              </a:ext>
            </a:extLst>
          </p:cNvPr>
          <p:cNvPicPr>
            <a:picLocks noChangeAspect="1"/>
          </p:cNvPicPr>
          <p:nvPr/>
        </p:nvPicPr>
        <p:blipFill rotWithShape="1">
          <a:blip r:embed="rId4"/>
          <a:srcRect l="45844" t="25608" r="16926" b="24767"/>
          <a:stretch/>
        </p:blipFill>
        <p:spPr>
          <a:xfrm>
            <a:off x="5616449" y="750034"/>
            <a:ext cx="3486117" cy="2713586"/>
          </a:xfrm>
          <a:prstGeom prst="rect">
            <a:avLst/>
          </a:prstGeom>
        </p:spPr>
      </p:pic>
      <p:pic>
        <p:nvPicPr>
          <p:cNvPr id="31" name="図 30">
            <a:extLst>
              <a:ext uri="{FF2B5EF4-FFF2-40B4-BE49-F238E27FC236}">
                <a16:creationId xmlns:a16="http://schemas.microsoft.com/office/drawing/2014/main" id="{9E4685B5-94C5-4070-8D33-2A6E730D56F6}"/>
              </a:ext>
            </a:extLst>
          </p:cNvPr>
          <p:cNvPicPr>
            <a:picLocks noChangeAspect="1"/>
          </p:cNvPicPr>
          <p:nvPr/>
        </p:nvPicPr>
        <p:blipFill rotWithShape="1">
          <a:blip r:embed="rId4"/>
          <a:srcRect t="25608" r="53664" b="24767"/>
          <a:stretch/>
        </p:blipFill>
        <p:spPr>
          <a:xfrm>
            <a:off x="2051959" y="1034848"/>
            <a:ext cx="3648440" cy="2281844"/>
          </a:xfrm>
          <a:prstGeom prst="rect">
            <a:avLst/>
          </a:prstGeom>
        </p:spPr>
      </p:pic>
      <p:sp>
        <p:nvSpPr>
          <p:cNvPr id="32" name="四角形: 角を丸くする 31">
            <a:extLst>
              <a:ext uri="{FF2B5EF4-FFF2-40B4-BE49-F238E27FC236}">
                <a16:creationId xmlns:a16="http://schemas.microsoft.com/office/drawing/2014/main" id="{FAE0716E-C2C9-41CA-BA2C-682054D2FC43}"/>
              </a:ext>
            </a:extLst>
          </p:cNvPr>
          <p:cNvSpPr/>
          <p:nvPr/>
        </p:nvSpPr>
        <p:spPr>
          <a:xfrm>
            <a:off x="287000" y="2227402"/>
            <a:ext cx="787912" cy="39693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四角形: 角を丸くする 32">
            <a:extLst>
              <a:ext uri="{FF2B5EF4-FFF2-40B4-BE49-F238E27FC236}">
                <a16:creationId xmlns:a16="http://schemas.microsoft.com/office/drawing/2014/main" id="{4594A8A1-E737-4B40-9681-47F6CD6081C1}"/>
              </a:ext>
            </a:extLst>
          </p:cNvPr>
          <p:cNvSpPr/>
          <p:nvPr/>
        </p:nvSpPr>
        <p:spPr>
          <a:xfrm>
            <a:off x="2339490" y="1169499"/>
            <a:ext cx="511464" cy="39962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テキスト ボックス 33">
            <a:extLst>
              <a:ext uri="{FF2B5EF4-FFF2-40B4-BE49-F238E27FC236}">
                <a16:creationId xmlns:a16="http://schemas.microsoft.com/office/drawing/2014/main" id="{0C05F86E-46A1-40B0-9DFC-4072173F7A60}"/>
              </a:ext>
            </a:extLst>
          </p:cNvPr>
          <p:cNvSpPr txBox="1"/>
          <p:nvPr/>
        </p:nvSpPr>
        <p:spPr>
          <a:xfrm>
            <a:off x="766580" y="1124744"/>
            <a:ext cx="1610414" cy="523220"/>
          </a:xfrm>
          <a:prstGeom prst="rect">
            <a:avLst/>
          </a:prstGeom>
          <a:noFill/>
        </p:spPr>
        <p:txBody>
          <a:bodyPr wrap="square">
            <a:spAutoFit/>
          </a:bodyPr>
          <a:lstStyle/>
          <a:p>
            <a:r>
              <a:rPr lang="ja-JP" altLang="en-US" sz="2800" dirty="0"/>
              <a:t>「色」</a:t>
            </a:r>
          </a:p>
        </p:txBody>
      </p:sp>
      <p:sp>
        <p:nvSpPr>
          <p:cNvPr id="35" name="四角形: 角を丸くする 34">
            <a:extLst>
              <a:ext uri="{FF2B5EF4-FFF2-40B4-BE49-F238E27FC236}">
                <a16:creationId xmlns:a16="http://schemas.microsoft.com/office/drawing/2014/main" id="{51F7D342-8EB3-496F-AB1A-50714AB689DF}"/>
              </a:ext>
            </a:extLst>
          </p:cNvPr>
          <p:cNvSpPr/>
          <p:nvPr/>
        </p:nvSpPr>
        <p:spPr>
          <a:xfrm>
            <a:off x="2181470" y="1858066"/>
            <a:ext cx="3363876" cy="8518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四角形: 角を丸くする 36">
            <a:extLst>
              <a:ext uri="{FF2B5EF4-FFF2-40B4-BE49-F238E27FC236}">
                <a16:creationId xmlns:a16="http://schemas.microsoft.com/office/drawing/2014/main" id="{93EAFC6A-7895-49BA-AC50-3D870B5A02AF}"/>
              </a:ext>
            </a:extLst>
          </p:cNvPr>
          <p:cNvSpPr/>
          <p:nvPr/>
        </p:nvSpPr>
        <p:spPr>
          <a:xfrm>
            <a:off x="8092984" y="3212976"/>
            <a:ext cx="511464" cy="3263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テキスト ボックス 42">
            <a:extLst>
              <a:ext uri="{FF2B5EF4-FFF2-40B4-BE49-F238E27FC236}">
                <a16:creationId xmlns:a16="http://schemas.microsoft.com/office/drawing/2014/main" id="{48741EFC-659C-4195-A719-6E46087EACE8}"/>
              </a:ext>
            </a:extLst>
          </p:cNvPr>
          <p:cNvSpPr txBox="1"/>
          <p:nvPr/>
        </p:nvSpPr>
        <p:spPr>
          <a:xfrm>
            <a:off x="346134" y="5893535"/>
            <a:ext cx="8092984" cy="400110"/>
          </a:xfrm>
          <a:prstGeom prst="rect">
            <a:avLst/>
          </a:prstGeom>
          <a:noFill/>
        </p:spPr>
        <p:txBody>
          <a:bodyPr wrap="square">
            <a:spAutoFit/>
          </a:bodyPr>
          <a:lstStyle/>
          <a:p>
            <a:r>
              <a:rPr lang="pt-BR" altLang="ja-JP" sz="2000" dirty="0"/>
              <a:t>*[ Mat Name Color ]</a:t>
            </a:r>
            <a:r>
              <a:rPr lang="ja-JP" altLang="en-US" sz="2000" dirty="0"/>
              <a:t>セクションを用いた材料の色の変更も可能</a:t>
            </a:r>
            <a:endParaRPr lang="pt-BR" altLang="ja-JP" sz="2000" dirty="0"/>
          </a:p>
        </p:txBody>
      </p:sp>
      <p:sp>
        <p:nvSpPr>
          <p:cNvPr id="44" name="テキスト ボックス 20">
            <a:extLst>
              <a:ext uri="{FF2B5EF4-FFF2-40B4-BE49-F238E27FC236}">
                <a16:creationId xmlns:a16="http://schemas.microsoft.com/office/drawing/2014/main" id="{47EC67A1-DCD1-4C8B-8BE0-2F6D7A691505}"/>
              </a:ext>
            </a:extLst>
          </p:cNvPr>
          <p:cNvSpPr txBox="1">
            <a:spLocks noChangeArrowheads="1"/>
          </p:cNvSpPr>
          <p:nvPr/>
        </p:nvSpPr>
        <p:spPr bwMode="auto">
          <a:xfrm>
            <a:off x="6018370" y="5506166"/>
            <a:ext cx="3200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000" dirty="0">
                <a:solidFill>
                  <a:srgbClr val="0000FF"/>
                </a:solidFill>
                <a:latin typeface="Century Gothic" panose="020B0502020202020204" pitchFamily="34" charset="0"/>
              </a:rPr>
              <a:t>色の変更後の断面図</a:t>
            </a:r>
            <a:endParaRPr lang="en-US" altLang="ja-JP" sz="2000" dirty="0">
              <a:solidFill>
                <a:srgbClr val="0000FF"/>
              </a:solidFill>
              <a:latin typeface="Century Gothic" panose="020B0502020202020204" pitchFamily="34" charset="0"/>
            </a:endParaRPr>
          </a:p>
        </p:txBody>
      </p:sp>
      <p:cxnSp>
        <p:nvCxnSpPr>
          <p:cNvPr id="29" name="直線矢印コネクタ 28">
            <a:extLst>
              <a:ext uri="{FF2B5EF4-FFF2-40B4-BE49-F238E27FC236}">
                <a16:creationId xmlns:a16="http://schemas.microsoft.com/office/drawing/2014/main" id="{7D63936D-F012-4B34-BDAE-8C6104952C12}"/>
              </a:ext>
            </a:extLst>
          </p:cNvPr>
          <p:cNvCxnSpPr/>
          <p:nvPr/>
        </p:nvCxnSpPr>
        <p:spPr>
          <a:xfrm flipH="1">
            <a:off x="1644960" y="1340768"/>
            <a:ext cx="504056" cy="0"/>
          </a:xfrm>
          <a:prstGeom prst="straightConnector1">
            <a:avLst/>
          </a:prstGeom>
          <a:ln w="381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48" name="正方形/長方形 47">
            <a:extLst>
              <a:ext uri="{FF2B5EF4-FFF2-40B4-BE49-F238E27FC236}">
                <a16:creationId xmlns:a16="http://schemas.microsoft.com/office/drawing/2014/main" id="{C2FB1FE0-E52A-4E2C-A29C-D1C6EF9526CC}"/>
              </a:ext>
            </a:extLst>
          </p:cNvPr>
          <p:cNvSpPr/>
          <p:nvPr/>
        </p:nvSpPr>
        <p:spPr>
          <a:xfrm>
            <a:off x="369223" y="3910950"/>
            <a:ext cx="5281892" cy="147744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5870707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220663" y="1588"/>
            <a:ext cx="8686800" cy="979487"/>
          </a:xfrm>
        </p:spPr>
        <p:txBody>
          <a:bodyPr/>
          <a:lstStyle/>
          <a:p>
            <a:pPr eaLnBrk="1" hangingPunct="1"/>
            <a:r>
              <a:rPr lang="ja-JP" altLang="en-US" sz="3600" dirty="0">
                <a:latin typeface="Century Gothic" panose="020B0502020202020204" pitchFamily="34" charset="0"/>
              </a:rPr>
              <a:t>体系作成・</a:t>
            </a:r>
            <a:r>
              <a:rPr lang="en-US" altLang="ja-JP" sz="3600" dirty="0">
                <a:latin typeface="Century Gothic" panose="020B0502020202020204" pitchFamily="34" charset="0"/>
              </a:rPr>
              <a:t>CAD</a:t>
            </a:r>
            <a:r>
              <a:rPr lang="ja-JP" altLang="en-US" sz="3600" dirty="0">
                <a:latin typeface="Century Gothic" panose="020B0502020202020204" pitchFamily="34" charset="0"/>
              </a:rPr>
              <a:t>変換外部ソフト</a:t>
            </a:r>
            <a:r>
              <a:rPr lang="en-US" altLang="ja-JP" sz="3600" dirty="0" err="1">
                <a:latin typeface="Century Gothic" panose="020B0502020202020204" pitchFamily="34" charset="0"/>
              </a:rPr>
              <a:t>SuperMC</a:t>
            </a:r>
            <a:endParaRPr lang="ja-JP" altLang="en-US" sz="3600" dirty="0">
              <a:latin typeface="Century Gothic" panose="020B0502020202020204" pitchFamily="34" charset="0"/>
            </a:endParaRPr>
          </a:p>
        </p:txBody>
      </p:sp>
      <p:sp>
        <p:nvSpPr>
          <p:cNvPr id="75781" name="Text Box 5"/>
          <p:cNvSpPr txBox="1">
            <a:spLocks noChangeArrowheads="1"/>
          </p:cNvSpPr>
          <p:nvPr/>
        </p:nvSpPr>
        <p:spPr bwMode="auto">
          <a:xfrm>
            <a:off x="2051050" y="6400800"/>
            <a:ext cx="5184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400" dirty="0">
                <a:solidFill>
                  <a:srgbClr val="000000"/>
                </a:solidFill>
                <a:latin typeface="Arial" panose="020B0604020202020204" pitchFamily="34" charset="0"/>
                <a:cs typeface="Arial" panose="020B0604020202020204" pitchFamily="34" charset="0"/>
              </a:rPr>
              <a:t>Useful Software</a:t>
            </a:r>
          </a:p>
        </p:txBody>
      </p:sp>
      <p:sp>
        <p:nvSpPr>
          <p:cNvPr id="75783" name="テキスト ボックス 2"/>
          <p:cNvSpPr txBox="1">
            <a:spLocks noChangeArrowheads="1"/>
          </p:cNvSpPr>
          <p:nvPr/>
        </p:nvSpPr>
        <p:spPr bwMode="auto">
          <a:xfrm>
            <a:off x="220663" y="839788"/>
            <a:ext cx="88852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pPr>
            <a:r>
              <a:rPr lang="ja-JP" altLang="en-US" sz="2400" dirty="0">
                <a:latin typeface="Arial" panose="020B0604020202020204" pitchFamily="34" charset="0"/>
                <a:cs typeface="Arial" panose="020B0604020202020204" pitchFamily="34" charset="0"/>
              </a:rPr>
              <a:t>中国科学院で開発されたフリーソフト</a:t>
            </a:r>
            <a:r>
              <a:rPr lang="en-US" altLang="ja-JP" sz="2400" dirty="0">
                <a:latin typeface="Arial" panose="020B0604020202020204" pitchFamily="34" charset="0"/>
                <a:cs typeface="Arial" panose="020B0604020202020204" pitchFamily="34" charset="0"/>
              </a:rPr>
              <a:t> (</a:t>
            </a:r>
            <a:r>
              <a:rPr lang="ja-JP" altLang="en-US" sz="2400" dirty="0">
                <a:latin typeface="Arial" panose="020B0604020202020204" pitchFamily="34" charset="0"/>
                <a:cs typeface="Arial" panose="020B0604020202020204" pitchFamily="34" charset="0"/>
              </a:rPr>
              <a:t>登録が必要</a:t>
            </a:r>
            <a:r>
              <a:rPr lang="en-US" altLang="ja-JP" sz="2400" dirty="0">
                <a:latin typeface="Arial" panose="020B0604020202020204" pitchFamily="34" charset="0"/>
                <a:cs typeface="Arial" panose="020B0604020202020204" pitchFamily="34" charset="0"/>
              </a:rPr>
              <a:t>)</a:t>
            </a:r>
          </a:p>
          <a:p>
            <a:pPr eaLnBrk="1" hangingPunct="1">
              <a:spcBef>
                <a:spcPct val="0"/>
              </a:spcBef>
            </a:pPr>
            <a:r>
              <a:rPr lang="en-US" altLang="ja-JP" sz="2400" dirty="0">
                <a:latin typeface="Arial" panose="020B0604020202020204" pitchFamily="34" charset="0"/>
                <a:cs typeface="Arial" panose="020B0604020202020204" pitchFamily="34" charset="0"/>
              </a:rPr>
              <a:t>CAD</a:t>
            </a:r>
            <a:r>
              <a:rPr lang="ja-JP" altLang="en-US" sz="2400" dirty="0">
                <a:latin typeface="Arial" panose="020B0604020202020204" pitchFamily="34" charset="0"/>
                <a:cs typeface="Arial" panose="020B0604020202020204" pitchFamily="34" charset="0"/>
              </a:rPr>
              <a:t>ジオメトリを様々なモンテカルロコード（</a:t>
            </a:r>
            <a:r>
              <a:rPr lang="en-US" altLang="ja-JP" sz="2400" dirty="0">
                <a:latin typeface="Arial" panose="020B0604020202020204" pitchFamily="34" charset="0"/>
                <a:cs typeface="Arial" panose="020B0604020202020204" pitchFamily="34" charset="0"/>
              </a:rPr>
              <a:t>MCNP,FLUKA,GEANT4,TRIPOLI,PHITS</a:t>
            </a:r>
            <a:r>
              <a:rPr lang="ja-JP" altLang="en-US" sz="2400" dirty="0">
                <a:latin typeface="Arial" panose="020B0604020202020204" pitchFamily="34" charset="0"/>
                <a:cs typeface="Arial" panose="020B0604020202020204" pitchFamily="34" charset="0"/>
              </a:rPr>
              <a:t>）の形式に変換可能</a:t>
            </a:r>
            <a:endParaRPr lang="en-US" altLang="ja-JP" sz="2400" dirty="0">
              <a:latin typeface="Arial" panose="020B0604020202020204" pitchFamily="34" charset="0"/>
              <a:cs typeface="Arial" panose="020B0604020202020204" pitchFamily="34" charset="0"/>
            </a:endParaRPr>
          </a:p>
          <a:p>
            <a:pPr eaLnBrk="1" hangingPunct="1">
              <a:spcBef>
                <a:spcPct val="0"/>
              </a:spcBef>
            </a:pPr>
            <a:r>
              <a:rPr lang="ja-JP" altLang="en-US" sz="2400" dirty="0">
                <a:latin typeface="Arial" panose="020B0604020202020204" pitchFamily="34" charset="0"/>
                <a:cs typeface="Arial" panose="020B0604020202020204" pitchFamily="34" charset="0"/>
              </a:rPr>
              <a:t>変換できる</a:t>
            </a:r>
            <a:r>
              <a:rPr lang="en-US" altLang="ja-JP" sz="2400" dirty="0">
                <a:latin typeface="Arial" panose="020B0604020202020204" pitchFamily="34" charset="0"/>
                <a:cs typeface="Arial" panose="020B0604020202020204" pitchFamily="34" charset="0"/>
              </a:rPr>
              <a:t>CAD</a:t>
            </a:r>
            <a:r>
              <a:rPr lang="ja-JP" altLang="en-US" sz="2400" dirty="0">
                <a:latin typeface="Arial" panose="020B0604020202020204" pitchFamily="34" charset="0"/>
                <a:cs typeface="Arial" panose="020B0604020202020204" pitchFamily="34" charset="0"/>
              </a:rPr>
              <a:t>形式は*</a:t>
            </a:r>
            <a:r>
              <a:rPr lang="en-US" altLang="ja-JP" sz="2400" dirty="0">
                <a:latin typeface="Arial" panose="020B0604020202020204" pitchFamily="34" charset="0"/>
                <a:cs typeface="Arial" panose="020B0604020202020204" pitchFamily="34" charset="0"/>
              </a:rPr>
              <a:t>.sat, *.sab, *.</a:t>
            </a:r>
            <a:r>
              <a:rPr lang="en-US" altLang="ja-JP" sz="2400" dirty="0" err="1">
                <a:latin typeface="Arial" panose="020B0604020202020204" pitchFamily="34" charset="0"/>
                <a:cs typeface="Arial" panose="020B0604020202020204" pitchFamily="34" charset="0"/>
              </a:rPr>
              <a:t>stp</a:t>
            </a:r>
            <a:r>
              <a:rPr lang="en-US" altLang="ja-JP" sz="2400" dirty="0">
                <a:latin typeface="Arial" panose="020B0604020202020204" pitchFamily="34" charset="0"/>
                <a:cs typeface="Arial" panose="020B0604020202020204" pitchFamily="34" charset="0"/>
              </a:rPr>
              <a:t>, *.step</a:t>
            </a:r>
            <a:r>
              <a:rPr lang="ja-JP" altLang="en-US" sz="2400" dirty="0">
                <a:latin typeface="Arial" panose="020B0604020202020204" pitchFamily="34" charset="0"/>
                <a:cs typeface="Arial" panose="020B0604020202020204" pitchFamily="34" charset="0"/>
              </a:rPr>
              <a:t>形式</a:t>
            </a:r>
          </a:p>
        </p:txBody>
      </p:sp>
      <p:sp>
        <p:nvSpPr>
          <p:cNvPr id="75784" name="テキスト ボックス 1"/>
          <p:cNvSpPr txBox="1">
            <a:spLocks noChangeArrowheads="1"/>
          </p:cNvSpPr>
          <p:nvPr/>
        </p:nvSpPr>
        <p:spPr bwMode="auto">
          <a:xfrm>
            <a:off x="1595438" y="5584825"/>
            <a:ext cx="588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3333CC"/>
                </a:solidFill>
              </a:rPr>
              <a:t>SuperMC + PHITS sample (utility\SuperMC)</a:t>
            </a:r>
            <a:endParaRPr lang="ja-JP" altLang="en-US" sz="2400">
              <a:solidFill>
                <a:srgbClr val="3333CC"/>
              </a:solidFill>
            </a:endParaRPr>
          </a:p>
        </p:txBody>
      </p:sp>
      <p:sp>
        <p:nvSpPr>
          <p:cNvPr id="75785" name="テキスト ボックス 46"/>
          <p:cNvSpPr txBox="1">
            <a:spLocks noChangeArrowheads="1"/>
          </p:cNvSpPr>
          <p:nvPr/>
        </p:nvSpPr>
        <p:spPr bwMode="auto">
          <a:xfrm>
            <a:off x="1483408" y="5929253"/>
            <a:ext cx="59614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a:solidFill>
                  <a:srgbClr val="000000"/>
                </a:solidFill>
                <a:hlinkClick r:id="rId3"/>
              </a:rPr>
              <a:t>https://www.oecd-nea.org/tools/abstract/detail/iaea1437/</a:t>
            </a:r>
            <a:endParaRPr lang="ja-JP" altLang="en-US" sz="2000" dirty="0">
              <a:solidFill>
                <a:srgbClr val="000000"/>
              </a:solidFill>
            </a:endParaRPr>
          </a:p>
        </p:txBody>
      </p:sp>
      <p:grpSp>
        <p:nvGrpSpPr>
          <p:cNvPr id="75786" name="グループ化 1"/>
          <p:cNvGrpSpPr>
            <a:grpSpLocks/>
          </p:cNvGrpSpPr>
          <p:nvPr/>
        </p:nvGrpSpPr>
        <p:grpSpPr bwMode="auto">
          <a:xfrm>
            <a:off x="674688" y="2481263"/>
            <a:ext cx="7519987" cy="3127375"/>
            <a:chOff x="148332" y="2364662"/>
            <a:chExt cx="8491612" cy="3531105"/>
          </a:xfrm>
        </p:grpSpPr>
        <p:pic>
          <p:nvPicPr>
            <p:cNvPr id="75787" name="図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3560" y="2415779"/>
              <a:ext cx="3456384"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8" name="図 11"/>
            <p:cNvPicPr>
              <a:picLocks noChangeAspect="1" noChangeArrowheads="1"/>
            </p:cNvPicPr>
            <p:nvPr/>
          </p:nvPicPr>
          <p:blipFill>
            <a:blip r:embed="rId5">
              <a:extLst>
                <a:ext uri="{28A0092B-C50C-407E-A947-70E740481C1C}">
                  <a14:useLocalDpi xmlns:a14="http://schemas.microsoft.com/office/drawing/2010/main" val="0"/>
                </a:ext>
              </a:extLst>
            </a:blip>
            <a:srcRect t="2" r="56300" b="31348"/>
            <a:stretch>
              <a:fillRect/>
            </a:stretch>
          </p:blipFill>
          <p:spPr bwMode="auto">
            <a:xfrm>
              <a:off x="148332" y="2364662"/>
              <a:ext cx="3995936" cy="353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矢印: 右 12"/>
            <p:cNvSpPr/>
            <p:nvPr/>
          </p:nvSpPr>
          <p:spPr>
            <a:xfrm>
              <a:off x="4507969" y="3606822"/>
              <a:ext cx="577222" cy="1046784"/>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219075" y="0"/>
            <a:ext cx="8686800" cy="1143000"/>
          </a:xfrm>
        </p:spPr>
        <p:txBody>
          <a:bodyPr/>
          <a:lstStyle/>
          <a:p>
            <a:pPr eaLnBrk="1" hangingPunct="1"/>
            <a:r>
              <a:rPr lang="ja-JP" altLang="en-US" sz="4800">
                <a:solidFill>
                  <a:schemeClr val="tx1"/>
                </a:solidFill>
              </a:rPr>
              <a:t>実習内容</a:t>
            </a:r>
          </a:p>
        </p:txBody>
      </p:sp>
      <p:sp>
        <p:nvSpPr>
          <p:cNvPr id="76803" name="Rectangle 3"/>
          <p:cNvSpPr>
            <a:spLocks noGrp="1" noChangeArrowheads="1"/>
          </p:cNvSpPr>
          <p:nvPr>
            <p:ph type="body" idx="4294967295"/>
          </p:nvPr>
        </p:nvSpPr>
        <p:spPr>
          <a:xfrm>
            <a:off x="923925" y="908050"/>
            <a:ext cx="7589838" cy="5329238"/>
          </a:xfrm>
        </p:spPr>
        <p:txBody>
          <a:bodyPr/>
          <a:lstStyle/>
          <a:p>
            <a:pPr eaLnBrk="1" hangingPunct="1"/>
            <a:r>
              <a:rPr lang="en-US" altLang="ja-JP" sz="2800" dirty="0">
                <a:latin typeface="Century Gothic" panose="020B0502020202020204" pitchFamily="34" charset="0"/>
              </a:rPr>
              <a:t>PHITS</a:t>
            </a:r>
            <a:r>
              <a:rPr lang="ja-JP" altLang="en-US" sz="2800" dirty="0">
                <a:latin typeface="Century Gothic" panose="020B0502020202020204" pitchFamily="34" charset="0"/>
              </a:rPr>
              <a:t>の入力ファイルについて</a:t>
            </a:r>
            <a:endParaRPr lang="en-US" altLang="ja-JP" sz="2800" dirty="0">
              <a:latin typeface="Century Gothic" panose="020B0502020202020204" pitchFamily="34" charset="0"/>
            </a:endParaRPr>
          </a:p>
          <a:p>
            <a:pPr eaLnBrk="1" hangingPunct="1"/>
            <a:r>
              <a:rPr lang="ja-JP" altLang="en-US" sz="2800" dirty="0">
                <a:latin typeface="Century Gothic" panose="020B0502020202020204" pitchFamily="34" charset="0"/>
              </a:rPr>
              <a:t>３次元体系</a:t>
            </a:r>
            <a:endParaRPr lang="en-US" altLang="ja-JP" sz="2800" dirty="0">
              <a:latin typeface="Century Gothic" panose="020B0502020202020204" pitchFamily="34" charset="0"/>
            </a:endParaRPr>
          </a:p>
          <a:p>
            <a:pPr lvl="1" eaLnBrk="1" hangingPunct="1"/>
            <a:r>
              <a:rPr lang="ja-JP" altLang="en-US" sz="2400" dirty="0">
                <a:solidFill>
                  <a:srgbClr val="000000"/>
                </a:solidFill>
                <a:latin typeface="Century Gothic" panose="020B0502020202020204" pitchFamily="34" charset="0"/>
              </a:rPr>
              <a:t>基本的な定義の方法</a:t>
            </a:r>
            <a:endParaRPr lang="en-US" altLang="ja-JP" sz="2400" dirty="0">
              <a:solidFill>
                <a:srgbClr val="000000"/>
              </a:solidFill>
              <a:latin typeface="Century Gothic" panose="020B0502020202020204" pitchFamily="34" charset="0"/>
            </a:endParaRPr>
          </a:p>
          <a:p>
            <a:pPr lvl="1" eaLnBrk="1" hangingPunct="1"/>
            <a:r>
              <a:rPr lang="ja-JP" altLang="en-US" sz="2400" dirty="0">
                <a:solidFill>
                  <a:srgbClr val="000000"/>
                </a:solidFill>
                <a:latin typeface="Century Gothic" panose="020B0502020202020204" pitchFamily="34" charset="0"/>
              </a:rPr>
              <a:t>領域を定義する方法</a:t>
            </a:r>
            <a:endParaRPr lang="en-US" altLang="ja-JP" sz="2400" dirty="0">
              <a:solidFill>
                <a:srgbClr val="000000"/>
              </a:solidFill>
              <a:latin typeface="Century Gothic" panose="020B0502020202020204" pitchFamily="34" charset="0"/>
            </a:endParaRPr>
          </a:p>
          <a:p>
            <a:pPr lvl="1" eaLnBrk="1" hangingPunct="1"/>
            <a:r>
              <a:rPr lang="ja-JP" altLang="en-US" sz="2400" dirty="0">
                <a:latin typeface="Century Gothic" panose="020B0502020202020204" pitchFamily="34" charset="0"/>
              </a:rPr>
              <a:t>直方体、円柱の定義方法</a:t>
            </a:r>
            <a:endParaRPr lang="en-US" altLang="ja-JP" sz="2400" dirty="0">
              <a:latin typeface="Century Gothic" panose="020B0502020202020204" pitchFamily="34" charset="0"/>
            </a:endParaRPr>
          </a:p>
          <a:p>
            <a:pPr lvl="1" eaLnBrk="1" hangingPunct="1"/>
            <a:r>
              <a:rPr lang="ja-JP" altLang="en-US" sz="2400" dirty="0">
                <a:solidFill>
                  <a:srgbClr val="000000"/>
                </a:solidFill>
                <a:latin typeface="Century Gothic" panose="020B0502020202020204" pitchFamily="34" charset="0"/>
              </a:rPr>
              <a:t>物質の追加方法</a:t>
            </a:r>
            <a:endParaRPr lang="en-US" altLang="ja-JP" sz="2400" dirty="0">
              <a:solidFill>
                <a:srgbClr val="000000"/>
              </a:solidFill>
              <a:latin typeface="Century Gothic" panose="020B0502020202020204" pitchFamily="34" charset="0"/>
            </a:endParaRPr>
          </a:p>
          <a:p>
            <a:pPr lvl="1" eaLnBrk="1" hangingPunct="1"/>
            <a:r>
              <a:rPr lang="ja-JP" altLang="en-US" sz="2400" dirty="0">
                <a:solidFill>
                  <a:srgbClr val="000000"/>
                </a:solidFill>
                <a:latin typeface="Century Gothic" panose="020B0502020202020204" pitchFamily="34" charset="0"/>
              </a:rPr>
              <a:t>ジオメトリ描画・作成ソフト</a:t>
            </a:r>
            <a:endParaRPr lang="en-US" altLang="ja-JP" sz="2400" dirty="0">
              <a:solidFill>
                <a:srgbClr val="000000"/>
              </a:solidFill>
              <a:latin typeface="Century Gothic" panose="020B0502020202020204" pitchFamily="34" charset="0"/>
            </a:endParaRPr>
          </a:p>
          <a:p>
            <a:pPr eaLnBrk="1" hangingPunct="1"/>
            <a:r>
              <a:rPr lang="ja-JP" altLang="en-US" sz="2800" dirty="0">
                <a:solidFill>
                  <a:srgbClr val="FF0000"/>
                </a:solidFill>
                <a:latin typeface="Century Gothic" panose="020B0502020202020204" pitchFamily="34" charset="0"/>
              </a:rPr>
              <a:t>線源</a:t>
            </a:r>
            <a:endParaRPr lang="en-US" altLang="ja-JP" sz="2800" dirty="0">
              <a:solidFill>
                <a:srgbClr val="FF0000"/>
              </a:solidFill>
              <a:latin typeface="Century Gothic" panose="020B0502020202020204" pitchFamily="34" charset="0"/>
            </a:endParaRPr>
          </a:p>
          <a:p>
            <a:pPr eaLnBrk="1" hangingPunct="1"/>
            <a:r>
              <a:rPr lang="ja-JP" altLang="en-US" sz="2800" dirty="0">
                <a:latin typeface="Century Gothic" panose="020B0502020202020204" pitchFamily="34" charset="0"/>
              </a:rPr>
              <a:t>まとめと宿題</a:t>
            </a:r>
            <a:endParaRPr lang="en-US" altLang="ja-JP" sz="2800" dirty="0">
              <a:latin typeface="Century Gothic" panose="020B0502020202020204" pitchFamily="34" charset="0"/>
            </a:endParaRPr>
          </a:p>
        </p:txBody>
      </p:sp>
      <p:sp>
        <p:nvSpPr>
          <p:cNvPr id="76806" name="Text Box 6"/>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400">
                <a:latin typeface="Tahoma" panose="020B0604030504040204" pitchFamily="34" charset="0"/>
              </a:rPr>
              <a:t>Contents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228600" y="228600"/>
            <a:ext cx="8686800" cy="1143000"/>
          </a:xfrm>
        </p:spPr>
        <p:txBody>
          <a:bodyPr/>
          <a:lstStyle/>
          <a:p>
            <a:pPr eaLnBrk="1" hangingPunct="1"/>
            <a:r>
              <a:rPr lang="ja-JP" altLang="en-US" sz="4800">
                <a:latin typeface="Century Gothic" panose="020B0502020202020204" pitchFamily="34" charset="0"/>
              </a:rPr>
              <a:t>入力ファイルに必要なもの</a:t>
            </a:r>
          </a:p>
        </p:txBody>
      </p:sp>
      <p:sp>
        <p:nvSpPr>
          <p:cNvPr id="77829"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latin typeface="Tahoma" panose="020B0604030504040204" pitchFamily="34" charset="0"/>
              </a:rPr>
              <a:t>Source</a:t>
            </a:r>
          </a:p>
        </p:txBody>
      </p:sp>
      <p:sp>
        <p:nvSpPr>
          <p:cNvPr id="77831" name="Rectangle 8"/>
          <p:cNvSpPr>
            <a:spLocks noGrp="1" noChangeArrowheads="1"/>
          </p:cNvSpPr>
          <p:nvPr>
            <p:ph type="body" idx="4294967295"/>
          </p:nvPr>
        </p:nvSpPr>
        <p:spPr>
          <a:xfrm>
            <a:off x="495300" y="1524000"/>
            <a:ext cx="8153400" cy="4419600"/>
          </a:xfrm>
          <a:noFill/>
        </p:spPr>
        <p:txBody>
          <a:bodyPr/>
          <a:lstStyle/>
          <a:p>
            <a:pPr eaLnBrk="1" hangingPunct="1"/>
            <a:r>
              <a:rPr lang="en-US" altLang="ja-JP">
                <a:latin typeface="Century Gothic" panose="020B0502020202020204" pitchFamily="34" charset="0"/>
              </a:rPr>
              <a:t> PHITS</a:t>
            </a:r>
            <a:r>
              <a:rPr lang="ja-JP" altLang="en-US">
                <a:latin typeface="Century Gothic" panose="020B0502020202020204" pitchFamily="34" charset="0"/>
              </a:rPr>
              <a:t>コードによる</a:t>
            </a:r>
            <a:r>
              <a:rPr lang="ja-JP" altLang="en-US" u="sng">
                <a:latin typeface="Century Gothic" panose="020B0502020202020204" pitchFamily="34" charset="0"/>
              </a:rPr>
              <a:t>シミュレーション計算</a:t>
            </a:r>
            <a:r>
              <a:rPr lang="ja-JP" altLang="en-US">
                <a:latin typeface="Century Gothic" panose="020B0502020202020204" pitchFamily="34" charset="0"/>
              </a:rPr>
              <a:t>は、コンピュータ上（バーチャルな世界）に</a:t>
            </a:r>
            <a:r>
              <a:rPr lang="en-US" altLang="ja-JP">
                <a:solidFill>
                  <a:srgbClr val="0000CC"/>
                </a:solidFill>
                <a:latin typeface="Century Gothic" panose="020B0502020202020204" pitchFamily="34" charset="0"/>
              </a:rPr>
              <a:t>3</a:t>
            </a:r>
            <a:r>
              <a:rPr lang="ja-JP" altLang="en-US">
                <a:solidFill>
                  <a:srgbClr val="0000CC"/>
                </a:solidFill>
                <a:latin typeface="Century Gothic" panose="020B0502020202020204" pitchFamily="34" charset="0"/>
              </a:rPr>
              <a:t>次元の実験体系</a:t>
            </a:r>
            <a:r>
              <a:rPr lang="ja-JP" altLang="en-US">
                <a:latin typeface="Century Gothic" panose="020B0502020202020204" pitchFamily="34" charset="0"/>
              </a:rPr>
              <a:t>を構築し、体系内で</a:t>
            </a:r>
            <a:r>
              <a:rPr lang="ja-JP" altLang="en-US">
                <a:solidFill>
                  <a:srgbClr val="FF0000"/>
                </a:solidFill>
                <a:latin typeface="Century Gothic" panose="020B0502020202020204" pitchFamily="34" charset="0"/>
              </a:rPr>
              <a:t>発生した放射線</a:t>
            </a:r>
            <a:r>
              <a:rPr lang="ja-JP" altLang="en-US">
                <a:latin typeface="Century Gothic" panose="020B0502020202020204" pitchFamily="34" charset="0"/>
              </a:rPr>
              <a:t>の振る舞いを</a:t>
            </a:r>
            <a:r>
              <a:rPr lang="ja-JP" altLang="en-US">
                <a:solidFill>
                  <a:srgbClr val="0000CC"/>
                </a:solidFill>
                <a:latin typeface="Century Gothic" panose="020B0502020202020204" pitchFamily="34" charset="0"/>
              </a:rPr>
              <a:t>観察する</a:t>
            </a:r>
            <a:r>
              <a:rPr lang="ja-JP" altLang="en-US">
                <a:latin typeface="Century Gothic" panose="020B0502020202020204" pitchFamily="34" charset="0"/>
              </a:rPr>
              <a:t>ものである。</a:t>
            </a:r>
          </a:p>
          <a:p>
            <a:pPr eaLnBrk="1" hangingPunct="1">
              <a:buFontTx/>
              <a:buNone/>
            </a:pPr>
            <a:endParaRPr lang="en-US" altLang="ja-JP" sz="1600">
              <a:latin typeface="Century Gothic" panose="020B0502020202020204" pitchFamily="34" charset="0"/>
            </a:endParaRPr>
          </a:p>
          <a:p>
            <a:pPr eaLnBrk="1" hangingPunct="1">
              <a:buFontTx/>
              <a:buNone/>
            </a:pPr>
            <a:r>
              <a:rPr lang="ja-JP" altLang="en-US">
                <a:latin typeface="Century Gothic" panose="020B0502020202020204" pitchFamily="34" charset="0"/>
              </a:rPr>
              <a:t>		　⇒  ①　</a:t>
            </a:r>
            <a:r>
              <a:rPr lang="en-US" altLang="ja-JP">
                <a:latin typeface="Century Gothic" panose="020B0502020202020204" pitchFamily="34" charset="0"/>
              </a:rPr>
              <a:t>3</a:t>
            </a:r>
            <a:r>
              <a:rPr lang="ja-JP" altLang="en-US">
                <a:latin typeface="Century Gothic" panose="020B0502020202020204" pitchFamily="34" charset="0"/>
              </a:rPr>
              <a:t>次元体系</a:t>
            </a:r>
          </a:p>
          <a:p>
            <a:pPr eaLnBrk="1" hangingPunct="1">
              <a:buFontTx/>
              <a:buNone/>
            </a:pPr>
            <a:r>
              <a:rPr lang="ja-JP" altLang="en-US">
                <a:latin typeface="Century Gothic" panose="020B0502020202020204" pitchFamily="34" charset="0"/>
              </a:rPr>
              <a:t>		　　　 </a:t>
            </a:r>
            <a:r>
              <a:rPr lang="ja-JP" altLang="en-US">
                <a:solidFill>
                  <a:srgbClr val="FF0000"/>
                </a:solidFill>
                <a:latin typeface="Century Gothic" panose="020B0502020202020204" pitchFamily="34" charset="0"/>
              </a:rPr>
              <a:t>②　線源</a:t>
            </a:r>
          </a:p>
          <a:p>
            <a:pPr eaLnBrk="1" hangingPunct="1">
              <a:buFontTx/>
              <a:buNone/>
            </a:pPr>
            <a:r>
              <a:rPr lang="ja-JP" altLang="en-US">
                <a:latin typeface="Century Gothic" panose="020B0502020202020204" pitchFamily="34" charset="0"/>
              </a:rPr>
              <a:t>		　　　 ③　検出器</a:t>
            </a:r>
          </a:p>
        </p:txBody>
      </p:sp>
      <p:grpSp>
        <p:nvGrpSpPr>
          <p:cNvPr id="3" name="グループ化 2"/>
          <p:cNvGrpSpPr>
            <a:grpSpLocks/>
          </p:cNvGrpSpPr>
          <p:nvPr/>
        </p:nvGrpSpPr>
        <p:grpSpPr bwMode="auto">
          <a:xfrm>
            <a:off x="5257800" y="4381500"/>
            <a:ext cx="3581400" cy="719138"/>
            <a:chOff x="5257800" y="4381500"/>
            <a:chExt cx="3581400" cy="719138"/>
          </a:xfrm>
        </p:grpSpPr>
        <p:grpSp>
          <p:nvGrpSpPr>
            <p:cNvPr id="77833" name="グループ化 1"/>
            <p:cNvGrpSpPr>
              <a:grpSpLocks/>
            </p:cNvGrpSpPr>
            <p:nvPr/>
          </p:nvGrpSpPr>
          <p:grpSpPr bwMode="auto">
            <a:xfrm>
              <a:off x="5935663" y="4381500"/>
              <a:ext cx="2903537" cy="719138"/>
              <a:chOff x="5935663" y="4381500"/>
              <a:chExt cx="2903537" cy="719138"/>
            </a:xfrm>
          </p:grpSpPr>
          <p:sp>
            <p:nvSpPr>
              <p:cNvPr id="77835" name="Text Box 13"/>
              <p:cNvSpPr txBox="1">
                <a:spLocks noChangeArrowheads="1"/>
              </p:cNvSpPr>
              <p:nvPr/>
            </p:nvSpPr>
            <p:spPr bwMode="auto">
              <a:xfrm>
                <a:off x="5935663" y="4391025"/>
                <a:ext cx="2457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a:solidFill>
                      <a:schemeClr val="tx2"/>
                    </a:solidFill>
                    <a:latin typeface="Tahoma" panose="020B0604030504040204" pitchFamily="34" charset="0"/>
                  </a:rPr>
                  <a:t>[Source]</a:t>
                </a:r>
              </a:p>
              <a:p>
                <a:pPr eaLnBrk="1" hangingPunct="1">
                  <a:spcBef>
                    <a:spcPct val="0"/>
                  </a:spcBef>
                  <a:buFontTx/>
                  <a:buNone/>
                </a:pPr>
                <a:r>
                  <a:rPr lang="en-US" altLang="ja-JP" sz="2000">
                    <a:solidFill>
                      <a:schemeClr val="tx2"/>
                    </a:solidFill>
                    <a:latin typeface="Tahoma" panose="020B0604030504040204" pitchFamily="34" charset="0"/>
                  </a:rPr>
                  <a:t>	</a:t>
                </a:r>
                <a:r>
                  <a:rPr lang="en-US" altLang="ja-JP" sz="2000"/>
                  <a:t>define source</a:t>
                </a:r>
              </a:p>
            </p:txBody>
          </p:sp>
          <p:sp>
            <p:nvSpPr>
              <p:cNvPr id="77836" name="Rectangle 1041"/>
              <p:cNvSpPr>
                <a:spLocks noChangeArrowheads="1"/>
              </p:cNvSpPr>
              <p:nvPr/>
            </p:nvSpPr>
            <p:spPr bwMode="auto">
              <a:xfrm>
                <a:off x="5959475" y="4381500"/>
                <a:ext cx="2879725" cy="719138"/>
              </a:xfrm>
              <a:prstGeom prst="rect">
                <a:avLst/>
              </a:prstGeom>
              <a:noFill/>
              <a:ln w="254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ja-JP" sz="1800">
                  <a:latin typeface="Arial" panose="020B0604020202020204" pitchFamily="34" charset="0"/>
                </a:endParaRPr>
              </a:p>
            </p:txBody>
          </p:sp>
        </p:grpSp>
        <p:sp>
          <p:nvSpPr>
            <p:cNvPr id="77834" name="AutoShape 10"/>
            <p:cNvSpPr>
              <a:spLocks noChangeArrowheads="1"/>
            </p:cNvSpPr>
            <p:nvPr/>
          </p:nvSpPr>
          <p:spPr bwMode="auto">
            <a:xfrm>
              <a:off x="5257800" y="4419600"/>
              <a:ext cx="360363" cy="647700"/>
            </a:xfrm>
            <a:prstGeom prst="rightArrow">
              <a:avLst>
                <a:gd name="adj1" fmla="val 50000"/>
                <a:gd name="adj2" fmla="val 25000"/>
              </a:avLst>
            </a:prstGeom>
            <a:solidFill>
              <a:srgbClr val="FF99CC"/>
            </a:solidFill>
            <a:ln w="25400">
              <a:solidFill>
                <a:srgbClr val="0000CC"/>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228600" y="228600"/>
            <a:ext cx="8686800" cy="1143000"/>
          </a:xfrm>
        </p:spPr>
        <p:txBody>
          <a:bodyPr/>
          <a:lstStyle/>
          <a:p>
            <a:pPr eaLnBrk="1" hangingPunct="1"/>
            <a:r>
              <a:rPr lang="ja-JP" altLang="en-US" sz="4800">
                <a:latin typeface="Century Gothic" panose="020B0502020202020204" pitchFamily="34" charset="0"/>
              </a:rPr>
              <a:t>線源の種類</a:t>
            </a:r>
          </a:p>
        </p:txBody>
      </p:sp>
      <p:sp>
        <p:nvSpPr>
          <p:cNvPr id="78853"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latin typeface="Tahoma" panose="020B0604030504040204" pitchFamily="34" charset="0"/>
              </a:rPr>
              <a:t>Source</a:t>
            </a:r>
          </a:p>
        </p:txBody>
      </p:sp>
      <p:sp>
        <p:nvSpPr>
          <p:cNvPr id="51207" name="Rectangle 8"/>
          <p:cNvSpPr>
            <a:spLocks noChangeArrowheads="1"/>
          </p:cNvSpPr>
          <p:nvPr/>
        </p:nvSpPr>
        <p:spPr bwMode="auto">
          <a:xfrm>
            <a:off x="855663" y="1524000"/>
            <a:ext cx="8016875"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eaLnBrk="1" hangingPunct="1">
              <a:spcBef>
                <a:spcPct val="20000"/>
              </a:spcBef>
              <a:buFont typeface="Arial" pitchFamily="34" charset="0"/>
              <a:buChar char="•"/>
              <a:defRPr/>
            </a:pPr>
            <a:r>
              <a:rPr lang="ja-JP" altLang="en-US" dirty="0">
                <a:solidFill>
                  <a:srgbClr val="FF0000"/>
                </a:solidFill>
                <a:latin typeface="Century Gothic" pitchFamily="34" charset="0"/>
              </a:rPr>
              <a:t>放射性同位元素（</a:t>
            </a:r>
            <a:r>
              <a:rPr lang="en-US" altLang="ja-JP" dirty="0">
                <a:solidFill>
                  <a:srgbClr val="FF0000"/>
                </a:solidFill>
                <a:latin typeface="Century Gothic" pitchFamily="34" charset="0"/>
              </a:rPr>
              <a:t>RI）</a:t>
            </a:r>
            <a:r>
              <a:rPr lang="ja-JP" altLang="en-US" dirty="0">
                <a:solidFill>
                  <a:srgbClr val="FF0000"/>
                </a:solidFill>
                <a:latin typeface="Century Gothic" pitchFamily="34" charset="0"/>
              </a:rPr>
              <a:t>使用施設</a:t>
            </a:r>
            <a:endParaRPr lang="en-US" altLang="ja-JP" dirty="0">
              <a:solidFill>
                <a:srgbClr val="FF0000"/>
              </a:solidFill>
              <a:latin typeface="Century Gothic" pitchFamily="34" charset="0"/>
            </a:endParaRPr>
          </a:p>
          <a:p>
            <a:pPr eaLnBrk="1" hangingPunct="1">
              <a:spcBef>
                <a:spcPct val="20000"/>
              </a:spcBef>
              <a:defRPr/>
            </a:pPr>
            <a:r>
              <a:rPr lang="ja-JP" altLang="en-US" dirty="0">
                <a:latin typeface="Century Gothic" pitchFamily="34" charset="0"/>
              </a:rPr>
              <a:t>　　→点線源（放射）</a:t>
            </a:r>
          </a:p>
          <a:p>
            <a:pPr marL="457200" indent="-457200" eaLnBrk="1" hangingPunct="1">
              <a:spcBef>
                <a:spcPct val="20000"/>
              </a:spcBef>
              <a:buFont typeface="Arial" pitchFamily="34" charset="0"/>
              <a:buChar char="•"/>
              <a:defRPr/>
            </a:pPr>
            <a:r>
              <a:rPr lang="ja-JP" altLang="en-US" dirty="0">
                <a:solidFill>
                  <a:srgbClr val="FF0000"/>
                </a:solidFill>
                <a:latin typeface="Century Gothic" pitchFamily="34" charset="0"/>
              </a:rPr>
              <a:t>加速器施設</a:t>
            </a:r>
            <a:endParaRPr lang="en-US" altLang="ja-JP" dirty="0">
              <a:solidFill>
                <a:srgbClr val="FF0000"/>
              </a:solidFill>
              <a:latin typeface="Century Gothic" pitchFamily="34" charset="0"/>
            </a:endParaRPr>
          </a:p>
          <a:p>
            <a:pPr eaLnBrk="1" hangingPunct="1">
              <a:spcBef>
                <a:spcPct val="20000"/>
              </a:spcBef>
              <a:defRPr/>
            </a:pPr>
            <a:r>
              <a:rPr lang="ja-JP" altLang="en-US" dirty="0">
                <a:latin typeface="Century Gothic" pitchFamily="34" charset="0"/>
              </a:rPr>
              <a:t>　　→特定の方向をもったペンシル状或いはブロードなビーム</a:t>
            </a:r>
            <a:endParaRPr lang="en-US" altLang="ja-JP" dirty="0">
              <a:latin typeface="Century Gothic" pitchFamily="34" charset="0"/>
            </a:endParaRPr>
          </a:p>
          <a:p>
            <a:pPr eaLnBrk="1" hangingPunct="1">
              <a:spcBef>
                <a:spcPct val="20000"/>
              </a:spcBef>
              <a:defRPr/>
            </a:pPr>
            <a:r>
              <a:rPr lang="ja-JP" altLang="en-US" dirty="0">
                <a:latin typeface="Century Gothic" pitchFamily="34" charset="0"/>
              </a:rPr>
              <a:t>　　→コーン状の線源</a:t>
            </a:r>
          </a:p>
          <a:p>
            <a:pPr marL="342900" indent="-342900" eaLnBrk="1" hangingPunct="1">
              <a:spcBef>
                <a:spcPct val="20000"/>
              </a:spcBef>
              <a:buFont typeface="Arial" pitchFamily="34" charset="0"/>
              <a:buChar char="•"/>
              <a:defRPr/>
            </a:pPr>
            <a:r>
              <a:rPr lang="ja-JP" altLang="en-US" dirty="0">
                <a:solidFill>
                  <a:srgbClr val="FF0000"/>
                </a:solidFill>
                <a:latin typeface="Century Gothic" pitchFamily="34" charset="0"/>
              </a:rPr>
              <a:t>放射性廃棄物、内部被ばく</a:t>
            </a:r>
            <a:endParaRPr lang="en-US" altLang="ja-JP" dirty="0">
              <a:solidFill>
                <a:srgbClr val="FF0000"/>
              </a:solidFill>
              <a:latin typeface="Century Gothic" pitchFamily="34" charset="0"/>
            </a:endParaRPr>
          </a:p>
          <a:p>
            <a:pPr eaLnBrk="1" hangingPunct="1">
              <a:spcBef>
                <a:spcPct val="20000"/>
              </a:spcBef>
              <a:defRPr/>
            </a:pPr>
            <a:r>
              <a:rPr lang="ja-JP" altLang="en-US" dirty="0">
                <a:latin typeface="Century Gothic" pitchFamily="34" charset="0"/>
              </a:rPr>
              <a:t>　　→体積等方線源</a:t>
            </a:r>
            <a:endParaRPr lang="en-US" altLang="ja-JP" dirty="0">
              <a:latin typeface="Century Gothic" pitchFamily="34" charset="0"/>
            </a:endParaRPr>
          </a:p>
          <a:p>
            <a:pPr marL="342900" indent="-342900" eaLnBrk="1" hangingPunct="1">
              <a:spcBef>
                <a:spcPct val="20000"/>
              </a:spcBef>
              <a:buFont typeface="Arial" pitchFamily="34" charset="0"/>
              <a:buChar char="•"/>
              <a:defRPr/>
            </a:pPr>
            <a:r>
              <a:rPr lang="ja-JP" altLang="en-US" dirty="0">
                <a:solidFill>
                  <a:srgbClr val="FF0000"/>
                </a:solidFill>
                <a:latin typeface="Century Gothic" pitchFamily="34" charset="0"/>
              </a:rPr>
              <a:t>宇宙線、外部被ばく</a:t>
            </a:r>
            <a:endParaRPr lang="en-US" altLang="ja-JP" dirty="0">
              <a:solidFill>
                <a:srgbClr val="FF0000"/>
              </a:solidFill>
              <a:latin typeface="Century Gothic" pitchFamily="34" charset="0"/>
            </a:endParaRPr>
          </a:p>
          <a:p>
            <a:pPr eaLnBrk="1" hangingPunct="1">
              <a:spcBef>
                <a:spcPct val="20000"/>
              </a:spcBef>
              <a:defRPr/>
            </a:pPr>
            <a:r>
              <a:rPr lang="ja-JP" altLang="en-US" dirty="0">
                <a:latin typeface="Century Gothic" pitchFamily="34" charset="0"/>
              </a:rPr>
              <a:t>　　→面状の等方線源</a:t>
            </a:r>
            <a:endParaRPr lang="ja-JP" altLang="en-US" sz="3200" dirty="0">
              <a:latin typeface="Century Gothic"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228600" y="228600"/>
            <a:ext cx="8686800" cy="1143000"/>
          </a:xfrm>
        </p:spPr>
        <p:txBody>
          <a:bodyPr/>
          <a:lstStyle/>
          <a:p>
            <a:pPr eaLnBrk="1" hangingPunct="1"/>
            <a:r>
              <a:rPr lang="ja-JP" altLang="en-US" sz="4800">
                <a:latin typeface="Century Gothic" panose="020B0502020202020204" pitchFamily="34" charset="0"/>
              </a:rPr>
              <a:t>線源の設定に必要なもの</a:t>
            </a:r>
          </a:p>
        </p:txBody>
      </p:sp>
      <p:sp>
        <p:nvSpPr>
          <p:cNvPr id="79877"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latin typeface="Tahoma" panose="020B0604030504040204" pitchFamily="34" charset="0"/>
              </a:rPr>
              <a:t>Source</a:t>
            </a:r>
          </a:p>
        </p:txBody>
      </p:sp>
      <p:sp>
        <p:nvSpPr>
          <p:cNvPr id="52231" name="Rectangle 8"/>
          <p:cNvSpPr>
            <a:spLocks noChangeArrowheads="1"/>
          </p:cNvSpPr>
          <p:nvPr/>
        </p:nvSpPr>
        <p:spPr bwMode="auto">
          <a:xfrm>
            <a:off x="495300" y="1524000"/>
            <a:ext cx="84201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eaLnBrk="1" hangingPunct="1">
              <a:spcBef>
                <a:spcPct val="20000"/>
              </a:spcBef>
              <a:buFont typeface="Arial" pitchFamily="34" charset="0"/>
              <a:buChar char="•"/>
              <a:defRPr/>
            </a:pPr>
            <a:r>
              <a:rPr lang="ja-JP" altLang="en-US" sz="2800" dirty="0">
                <a:solidFill>
                  <a:srgbClr val="FF0000"/>
                </a:solidFill>
                <a:latin typeface="Century Gothic" pitchFamily="34" charset="0"/>
              </a:rPr>
              <a:t>放射線の発生位置</a:t>
            </a:r>
          </a:p>
          <a:p>
            <a:pPr marL="342900" indent="-342900" eaLnBrk="1" hangingPunct="1">
              <a:spcBef>
                <a:spcPct val="20000"/>
              </a:spcBef>
              <a:defRPr/>
            </a:pPr>
            <a:r>
              <a:rPr lang="ja-JP" altLang="en-US" sz="2800" dirty="0">
                <a:latin typeface="Century Gothic" pitchFamily="34" charset="0"/>
              </a:rPr>
              <a:t>　　　← 形状によって指定方式が異なります。</a:t>
            </a:r>
          </a:p>
          <a:p>
            <a:pPr marL="457200" indent="-457200" eaLnBrk="1" hangingPunct="1">
              <a:spcBef>
                <a:spcPct val="20000"/>
              </a:spcBef>
              <a:buFont typeface="Arial" pitchFamily="34" charset="0"/>
              <a:buChar char="•"/>
              <a:defRPr/>
            </a:pPr>
            <a:r>
              <a:rPr lang="ja-JP" altLang="en-US" sz="2800" dirty="0">
                <a:solidFill>
                  <a:srgbClr val="FF0000"/>
                </a:solidFill>
                <a:latin typeface="Century Gothic" pitchFamily="34" charset="0"/>
              </a:rPr>
              <a:t>放射線のエネルギー</a:t>
            </a:r>
          </a:p>
          <a:p>
            <a:pPr marL="342900" indent="-342900" eaLnBrk="1" hangingPunct="1">
              <a:spcBef>
                <a:spcPct val="20000"/>
              </a:spcBef>
              <a:defRPr/>
            </a:pPr>
            <a:r>
              <a:rPr lang="ja-JP" altLang="en-US" sz="2800" dirty="0">
                <a:latin typeface="Century Gothic" pitchFamily="34" charset="0"/>
              </a:rPr>
              <a:t>　　　←</a:t>
            </a:r>
            <a:r>
              <a:rPr lang="en-US" altLang="ja-JP" sz="2800" dirty="0">
                <a:latin typeface="Century Gothic" pitchFamily="34" charset="0"/>
              </a:rPr>
              <a:t> </a:t>
            </a:r>
            <a:r>
              <a:rPr lang="ja-JP" altLang="en-US" sz="2800" dirty="0">
                <a:latin typeface="Century Gothic" pitchFamily="34" charset="0"/>
              </a:rPr>
              <a:t>単色、スペクトル</a:t>
            </a:r>
            <a:endParaRPr lang="en-US" altLang="ja-JP" sz="2800" dirty="0">
              <a:latin typeface="Century Gothic" pitchFamily="34" charset="0"/>
            </a:endParaRPr>
          </a:p>
          <a:p>
            <a:pPr marL="457200" indent="-457200" eaLnBrk="1" hangingPunct="1">
              <a:spcBef>
                <a:spcPct val="20000"/>
              </a:spcBef>
              <a:buFont typeface="Arial" pitchFamily="34" charset="0"/>
              <a:buChar char="•"/>
              <a:defRPr/>
            </a:pPr>
            <a:r>
              <a:rPr lang="ja-JP" altLang="en-US" sz="2800" dirty="0">
                <a:solidFill>
                  <a:srgbClr val="FF0000"/>
                </a:solidFill>
                <a:latin typeface="Century Gothic" pitchFamily="34" charset="0"/>
              </a:rPr>
              <a:t>放射線の種類（線種）</a:t>
            </a:r>
          </a:p>
          <a:p>
            <a:pPr marL="342900" indent="-342900" eaLnBrk="1" hangingPunct="1">
              <a:spcBef>
                <a:spcPct val="20000"/>
              </a:spcBef>
              <a:defRPr/>
            </a:pPr>
            <a:r>
              <a:rPr lang="ja-JP" altLang="en-US" sz="2800" dirty="0">
                <a:latin typeface="Century Gothic" pitchFamily="34" charset="0"/>
              </a:rPr>
              <a:t>　　　← 中性子、ガンマ線、陽子線、重粒子、など</a:t>
            </a:r>
            <a:endParaRPr lang="en-US" altLang="ja-JP" sz="2800" dirty="0">
              <a:latin typeface="Century Gothic" pitchFamily="34" charset="0"/>
            </a:endParaRPr>
          </a:p>
          <a:p>
            <a:pPr marL="457200" indent="-457200" eaLnBrk="1" hangingPunct="1">
              <a:spcBef>
                <a:spcPct val="20000"/>
              </a:spcBef>
              <a:buFont typeface="Arial" pitchFamily="34" charset="0"/>
              <a:buChar char="•"/>
              <a:defRPr/>
            </a:pPr>
            <a:r>
              <a:rPr lang="ja-JP" altLang="en-US" sz="2800" dirty="0">
                <a:solidFill>
                  <a:srgbClr val="FF0000"/>
                </a:solidFill>
                <a:latin typeface="Century Gothic" pitchFamily="34" charset="0"/>
              </a:rPr>
              <a:t>放射線の方向</a:t>
            </a:r>
            <a:endParaRPr lang="en-US" altLang="ja-JP" sz="2800" dirty="0">
              <a:solidFill>
                <a:srgbClr val="FF0000"/>
              </a:solidFill>
              <a:latin typeface="Century Gothic" pitchFamily="34" charset="0"/>
            </a:endParaRPr>
          </a:p>
          <a:p>
            <a:pPr eaLnBrk="1" hangingPunct="1">
              <a:spcBef>
                <a:spcPct val="20000"/>
              </a:spcBef>
              <a:defRPr/>
            </a:pPr>
            <a:r>
              <a:rPr lang="ja-JP" altLang="en-US" sz="2800" dirty="0">
                <a:latin typeface="Century Gothic" pitchFamily="34" charset="0"/>
              </a:rPr>
              <a:t>　　　← 等方、特定の方向、コーン状、など</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228600" y="228600"/>
            <a:ext cx="8686800" cy="1143000"/>
          </a:xfrm>
        </p:spPr>
        <p:txBody>
          <a:bodyPr/>
          <a:lstStyle/>
          <a:p>
            <a:pPr eaLnBrk="1" hangingPunct="1"/>
            <a:r>
              <a:rPr lang="ja-JP" altLang="en-US" sz="4800">
                <a:latin typeface="Century Gothic" panose="020B0502020202020204" pitchFamily="34" charset="0"/>
              </a:rPr>
              <a:t>線源の発生位置</a:t>
            </a:r>
          </a:p>
        </p:txBody>
      </p:sp>
      <p:sp>
        <p:nvSpPr>
          <p:cNvPr id="80901" name="Text Box 5"/>
          <p:cNvSpPr txBox="1">
            <a:spLocks noChangeArrowheads="1"/>
          </p:cNvSpPr>
          <p:nvPr/>
        </p:nvSpPr>
        <p:spPr bwMode="auto">
          <a:xfrm>
            <a:off x="2197100" y="6400800"/>
            <a:ext cx="472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latin typeface="Tahoma" panose="020B0604030504040204" pitchFamily="34" charset="0"/>
              </a:rPr>
              <a:t>Source</a:t>
            </a:r>
          </a:p>
        </p:txBody>
      </p:sp>
      <p:sp>
        <p:nvSpPr>
          <p:cNvPr id="80903" name="Text Box 1030"/>
          <p:cNvSpPr txBox="1">
            <a:spLocks noChangeArrowheads="1"/>
          </p:cNvSpPr>
          <p:nvPr/>
        </p:nvSpPr>
        <p:spPr bwMode="auto">
          <a:xfrm>
            <a:off x="179388" y="1539875"/>
            <a:ext cx="14017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latin typeface="Tahoma" panose="020B0604030504040204" pitchFamily="34" charset="0"/>
              </a:rPr>
              <a:t>lec01.inp</a:t>
            </a:r>
          </a:p>
        </p:txBody>
      </p:sp>
      <p:sp>
        <p:nvSpPr>
          <p:cNvPr id="80904" name="Text Box 1031"/>
          <p:cNvSpPr txBox="1">
            <a:spLocks noChangeArrowheads="1"/>
          </p:cNvSpPr>
          <p:nvPr/>
        </p:nvSpPr>
        <p:spPr bwMode="auto">
          <a:xfrm>
            <a:off x="1752600" y="1549400"/>
            <a:ext cx="2519363" cy="215900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latin typeface="Tahoma" panose="020B0604030504040204" pitchFamily="34" charset="0"/>
              </a:rPr>
              <a:t>[ S o u r c e ]</a:t>
            </a:r>
          </a:p>
          <a:p>
            <a:pPr eaLnBrk="1" hangingPunct="1">
              <a:spcBef>
                <a:spcPct val="0"/>
              </a:spcBef>
              <a:buFontTx/>
              <a:buNone/>
            </a:pPr>
            <a:r>
              <a:rPr lang="pt-BR" altLang="ja-JP" sz="1400">
                <a:latin typeface="Tahoma" panose="020B0604030504040204" pitchFamily="34" charset="0"/>
              </a:rPr>
              <a:t>s-type    = 1</a:t>
            </a:r>
          </a:p>
          <a:p>
            <a:pPr eaLnBrk="1" hangingPunct="1">
              <a:spcBef>
                <a:spcPct val="0"/>
              </a:spcBef>
              <a:buFontTx/>
              <a:buNone/>
            </a:pPr>
            <a:r>
              <a:rPr lang="pt-BR" altLang="ja-JP" sz="1400">
                <a:latin typeface="Tahoma" panose="020B0604030504040204" pitchFamily="34" charset="0"/>
              </a:rPr>
              <a:t>proj      = proton</a:t>
            </a:r>
          </a:p>
          <a:p>
            <a:pPr eaLnBrk="1" hangingPunct="1">
              <a:spcBef>
                <a:spcPct val="0"/>
              </a:spcBef>
              <a:buFontTx/>
              <a:buNone/>
            </a:pPr>
            <a:r>
              <a:rPr lang="pt-BR" altLang="ja-JP" sz="1400">
                <a:latin typeface="Tahoma" panose="020B0604030504040204" pitchFamily="34" charset="0"/>
              </a:rPr>
              <a:t>dir       = 1.0</a:t>
            </a:r>
          </a:p>
          <a:p>
            <a:pPr eaLnBrk="1" hangingPunct="1">
              <a:spcBef>
                <a:spcPct val="0"/>
              </a:spcBef>
              <a:buFontTx/>
              <a:buNone/>
            </a:pPr>
            <a:r>
              <a:rPr lang="pt-BR" altLang="ja-JP" sz="1400">
                <a:latin typeface="Tahoma" panose="020B0604030504040204" pitchFamily="34" charset="0"/>
              </a:rPr>
              <a:t>r0        = </a:t>
            </a:r>
            <a:r>
              <a:rPr lang="ja-JP" altLang="en-US" sz="1400">
                <a:latin typeface="Tahoma" panose="020B0604030504040204" pitchFamily="34" charset="0"/>
              </a:rPr>
              <a:t>　</a:t>
            </a:r>
            <a:r>
              <a:rPr lang="pt-BR" altLang="ja-JP" sz="1400">
                <a:latin typeface="Tahoma" panose="020B0604030504040204" pitchFamily="34" charset="0"/>
              </a:rPr>
              <a:t>0.</a:t>
            </a:r>
          </a:p>
          <a:p>
            <a:pPr eaLnBrk="1" hangingPunct="1">
              <a:spcBef>
                <a:spcPct val="0"/>
              </a:spcBef>
              <a:buFontTx/>
              <a:buNone/>
            </a:pPr>
            <a:r>
              <a:rPr lang="pt-BR" altLang="ja-JP" sz="1400">
                <a:latin typeface="Tahoma" panose="020B0604030504040204" pitchFamily="34" charset="0"/>
              </a:rPr>
              <a:t>z0        =   0. </a:t>
            </a:r>
          </a:p>
          <a:p>
            <a:pPr eaLnBrk="1" hangingPunct="1">
              <a:spcBef>
                <a:spcPct val="0"/>
              </a:spcBef>
              <a:buFontTx/>
              <a:buNone/>
            </a:pPr>
            <a:r>
              <a:rPr lang="pt-BR" altLang="ja-JP" sz="1400">
                <a:latin typeface="Tahoma" panose="020B0604030504040204" pitchFamily="34" charset="0"/>
              </a:rPr>
              <a:t>z1        =   0.</a:t>
            </a:r>
          </a:p>
          <a:p>
            <a:pPr eaLnBrk="1" hangingPunct="1">
              <a:spcBef>
                <a:spcPct val="0"/>
              </a:spcBef>
              <a:buFontTx/>
              <a:buNone/>
            </a:pPr>
            <a:r>
              <a:rPr lang="pt-BR" altLang="ja-JP" sz="1400">
                <a:latin typeface="Tahoma" panose="020B0604030504040204" pitchFamily="34" charset="0"/>
              </a:rPr>
              <a:t>e0        = 150</a:t>
            </a:r>
          </a:p>
        </p:txBody>
      </p:sp>
      <p:sp>
        <p:nvSpPr>
          <p:cNvPr id="80905" name="テキスト ボックス 20"/>
          <p:cNvSpPr txBox="1">
            <a:spLocks noChangeArrowheads="1"/>
          </p:cNvSpPr>
          <p:nvPr/>
        </p:nvSpPr>
        <p:spPr bwMode="auto">
          <a:xfrm>
            <a:off x="4343400" y="1539875"/>
            <a:ext cx="4657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latin typeface="Century Gothic" panose="020B0502020202020204" pitchFamily="34" charset="0"/>
              </a:rPr>
              <a:t>[ </a:t>
            </a:r>
            <a:r>
              <a:rPr lang="en-US" altLang="ja-JP" sz="2400">
                <a:latin typeface="Century Gothic" panose="020B0502020202020204" pitchFamily="34" charset="0"/>
              </a:rPr>
              <a:t>Source ]</a:t>
            </a:r>
            <a:r>
              <a:rPr lang="ja-JP" altLang="en-US" sz="2400">
                <a:latin typeface="Century Gothic" panose="020B0502020202020204" pitchFamily="34" charset="0"/>
              </a:rPr>
              <a:t>セクション</a:t>
            </a:r>
            <a:endParaRPr lang="en-US" altLang="ja-JP" sz="2400">
              <a:latin typeface="Century Gothic" panose="020B0502020202020204" pitchFamily="34" charset="0"/>
            </a:endParaRPr>
          </a:p>
          <a:p>
            <a:pPr eaLnBrk="1" hangingPunct="1">
              <a:spcBef>
                <a:spcPct val="0"/>
              </a:spcBef>
              <a:buFontTx/>
              <a:buNone/>
            </a:pPr>
            <a:r>
              <a:rPr lang="en-US" altLang="ja-JP" sz="2400">
                <a:latin typeface="Century Gothic" panose="020B0502020202020204" pitchFamily="34" charset="0"/>
              </a:rPr>
              <a:t>　　: </a:t>
            </a:r>
            <a:r>
              <a:rPr lang="ja-JP" altLang="en-US" sz="2400">
                <a:latin typeface="Century Gothic" panose="020B0502020202020204" pitchFamily="34" charset="0"/>
              </a:rPr>
              <a:t>放射線の線源情報を定義する。</a:t>
            </a:r>
          </a:p>
        </p:txBody>
      </p:sp>
      <p:sp>
        <p:nvSpPr>
          <p:cNvPr id="80906" name="テキスト ボックス 20"/>
          <p:cNvSpPr txBox="1">
            <a:spLocks noChangeArrowheads="1"/>
          </p:cNvSpPr>
          <p:nvPr/>
        </p:nvSpPr>
        <p:spPr bwMode="auto">
          <a:xfrm>
            <a:off x="4343400" y="2514600"/>
            <a:ext cx="4445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latin typeface="Century Gothic" panose="020B0502020202020204" pitchFamily="34" charset="0"/>
              </a:rPr>
              <a:t>最初に</a:t>
            </a:r>
            <a:r>
              <a:rPr lang="en-US" altLang="ja-JP" sz="2400">
                <a:latin typeface="Century Gothic" panose="020B0502020202020204" pitchFamily="34" charset="0"/>
              </a:rPr>
              <a:t>s-type</a:t>
            </a:r>
            <a:r>
              <a:rPr lang="ja-JP" altLang="en-US" sz="2400">
                <a:latin typeface="Century Gothic" panose="020B0502020202020204" pitchFamily="34" charset="0"/>
              </a:rPr>
              <a:t>を決定します。</a:t>
            </a:r>
          </a:p>
          <a:p>
            <a:pPr eaLnBrk="1" hangingPunct="1">
              <a:spcBef>
                <a:spcPct val="0"/>
              </a:spcBef>
              <a:buFontTx/>
              <a:buNone/>
            </a:pPr>
            <a:r>
              <a:rPr lang="en-US" altLang="ja-JP" sz="2400">
                <a:solidFill>
                  <a:srgbClr val="FF0000"/>
                </a:solidFill>
                <a:latin typeface="Century Gothic" panose="020B0502020202020204" pitchFamily="34" charset="0"/>
              </a:rPr>
              <a:t>s-type</a:t>
            </a:r>
            <a:r>
              <a:rPr lang="en-US" altLang="ja-JP" sz="2400">
                <a:latin typeface="Century Gothic" panose="020B0502020202020204" pitchFamily="34" charset="0"/>
              </a:rPr>
              <a:t>:</a:t>
            </a:r>
            <a:r>
              <a:rPr lang="ja-JP" altLang="en-US" sz="2400">
                <a:latin typeface="Century Gothic" panose="020B0502020202020204" pitchFamily="34" charset="0"/>
              </a:rPr>
              <a:t>　線源形状の種類</a:t>
            </a:r>
          </a:p>
          <a:p>
            <a:pPr eaLnBrk="1" hangingPunct="1">
              <a:spcBef>
                <a:spcPct val="0"/>
              </a:spcBef>
              <a:buFontTx/>
              <a:buNone/>
            </a:pPr>
            <a:r>
              <a:rPr lang="ja-JP" altLang="en-US" sz="2400">
                <a:latin typeface="Century Gothic" panose="020B0502020202020204" pitchFamily="34" charset="0"/>
              </a:rPr>
              <a:t> 　</a:t>
            </a:r>
            <a:r>
              <a:rPr lang="en-US" altLang="ja-JP" sz="2400">
                <a:latin typeface="Century Gothic" panose="020B0502020202020204" pitchFamily="34" charset="0"/>
              </a:rPr>
              <a:t>= 1</a:t>
            </a:r>
            <a:r>
              <a:rPr lang="ja-JP" altLang="en-US" sz="2400">
                <a:latin typeface="Century Gothic" panose="020B0502020202020204" pitchFamily="34" charset="0"/>
              </a:rPr>
              <a:t>　　</a:t>
            </a:r>
            <a:r>
              <a:rPr lang="ja-JP" altLang="en-US" sz="2400">
                <a:solidFill>
                  <a:srgbClr val="FF0000"/>
                </a:solidFill>
                <a:latin typeface="Century Gothic" panose="020B0502020202020204" pitchFamily="34" charset="0"/>
              </a:rPr>
              <a:t>円柱（ペンシル）</a:t>
            </a:r>
          </a:p>
        </p:txBody>
      </p:sp>
      <p:sp>
        <p:nvSpPr>
          <p:cNvPr id="80907" name="Rectangle 1043"/>
          <p:cNvSpPr>
            <a:spLocks noChangeArrowheads="1"/>
          </p:cNvSpPr>
          <p:nvPr/>
        </p:nvSpPr>
        <p:spPr bwMode="auto">
          <a:xfrm>
            <a:off x="1790700" y="2435225"/>
            <a:ext cx="1258888" cy="665163"/>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ja-JP" sz="1800">
              <a:latin typeface="Arial" panose="020B0604020202020204" pitchFamily="34" charset="0"/>
            </a:endParaRPr>
          </a:p>
        </p:txBody>
      </p:sp>
      <p:sp>
        <p:nvSpPr>
          <p:cNvPr id="80908" name="Line 21"/>
          <p:cNvSpPr>
            <a:spLocks noChangeShapeType="1"/>
          </p:cNvSpPr>
          <p:nvPr/>
        </p:nvSpPr>
        <p:spPr bwMode="auto">
          <a:xfrm flipH="1">
            <a:off x="1803400" y="2057400"/>
            <a:ext cx="1258888"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09" name="テキスト ボックス 20"/>
          <p:cNvSpPr txBox="1">
            <a:spLocks noChangeArrowheads="1"/>
          </p:cNvSpPr>
          <p:nvPr/>
        </p:nvSpPr>
        <p:spPr bwMode="auto">
          <a:xfrm>
            <a:off x="571500" y="5653088"/>
            <a:ext cx="5994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800">
                <a:solidFill>
                  <a:schemeClr val="accent2"/>
                </a:solidFill>
                <a:latin typeface="Century Gothic" panose="020B0502020202020204" pitchFamily="34" charset="0"/>
              </a:rPr>
              <a:t>円柱を定義するときに必要な情報は？</a:t>
            </a:r>
          </a:p>
        </p:txBody>
      </p:sp>
      <p:sp>
        <p:nvSpPr>
          <p:cNvPr id="80910" name="AutoShape 16"/>
          <p:cNvSpPr>
            <a:spLocks noChangeArrowheads="1"/>
          </p:cNvSpPr>
          <p:nvPr/>
        </p:nvSpPr>
        <p:spPr bwMode="auto">
          <a:xfrm rot="5400000">
            <a:off x="6096001" y="4200525"/>
            <a:ext cx="1079500" cy="1438275"/>
          </a:xfrm>
          <a:prstGeom prst="can">
            <a:avLst>
              <a:gd name="adj" fmla="val 33309"/>
            </a:avLst>
          </a:prstGeom>
          <a:solidFill>
            <a:schemeClr val="bg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228600" y="228600"/>
            <a:ext cx="8686800" cy="1143000"/>
          </a:xfrm>
        </p:spPr>
        <p:txBody>
          <a:bodyPr/>
          <a:lstStyle/>
          <a:p>
            <a:pPr eaLnBrk="1" hangingPunct="1"/>
            <a:r>
              <a:rPr lang="ja-JP" altLang="en-US" sz="4800">
                <a:latin typeface="Century Gothic" panose="020B0502020202020204" pitchFamily="34" charset="0"/>
              </a:rPr>
              <a:t>円柱形状線源</a:t>
            </a:r>
          </a:p>
        </p:txBody>
      </p:sp>
      <p:sp>
        <p:nvSpPr>
          <p:cNvPr id="81925"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latin typeface="Tahoma" panose="020B0604030504040204" pitchFamily="34" charset="0"/>
              </a:rPr>
              <a:t>Source</a:t>
            </a:r>
          </a:p>
        </p:txBody>
      </p:sp>
      <p:sp>
        <p:nvSpPr>
          <p:cNvPr id="81927" name="AutoShape 14"/>
          <p:cNvSpPr>
            <a:spLocks noChangeArrowheads="1"/>
          </p:cNvSpPr>
          <p:nvPr/>
        </p:nvSpPr>
        <p:spPr bwMode="auto">
          <a:xfrm rot="5400000">
            <a:off x="3313113" y="2417762"/>
            <a:ext cx="2159000" cy="2879725"/>
          </a:xfrm>
          <a:prstGeom prst="can">
            <a:avLst>
              <a:gd name="adj" fmla="val 33346"/>
            </a:avLst>
          </a:prstGeom>
          <a:solidFill>
            <a:schemeClr val="bg1"/>
          </a:solidFill>
          <a:ln w="2857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81928" name="テキスト ボックス 20"/>
          <p:cNvSpPr txBox="1">
            <a:spLocks noChangeArrowheads="1"/>
          </p:cNvSpPr>
          <p:nvPr/>
        </p:nvSpPr>
        <p:spPr bwMode="auto">
          <a:xfrm>
            <a:off x="61913" y="4406900"/>
            <a:ext cx="25923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B050"/>
                </a:solidFill>
                <a:latin typeface="Century Gothic" panose="020B0502020202020204" pitchFamily="34" charset="0"/>
              </a:rPr>
              <a:t>XY</a:t>
            </a:r>
            <a:r>
              <a:rPr lang="ja-JP" altLang="en-US" sz="2400">
                <a:solidFill>
                  <a:srgbClr val="00B050"/>
                </a:solidFill>
                <a:latin typeface="Century Gothic" panose="020B0502020202020204" pitchFamily="34" charset="0"/>
              </a:rPr>
              <a:t>平面上の中心: （</a:t>
            </a:r>
            <a:r>
              <a:rPr lang="en-US" altLang="ja-JP" sz="2400">
                <a:solidFill>
                  <a:srgbClr val="00B050"/>
                </a:solidFill>
                <a:latin typeface="Century Gothic" panose="020B0502020202020204" pitchFamily="34" charset="0"/>
              </a:rPr>
              <a:t>x0, y0）</a:t>
            </a:r>
          </a:p>
        </p:txBody>
      </p:sp>
      <p:sp>
        <p:nvSpPr>
          <p:cNvPr id="81929" name="テキスト ボックス 6"/>
          <p:cNvSpPr txBox="1">
            <a:spLocks noChangeArrowheads="1"/>
          </p:cNvSpPr>
          <p:nvPr/>
        </p:nvSpPr>
        <p:spPr bwMode="auto">
          <a:xfrm>
            <a:off x="2601913" y="5470525"/>
            <a:ext cx="3914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800">
                <a:solidFill>
                  <a:srgbClr val="0070C0"/>
                </a:solidFill>
              </a:rPr>
              <a:t>PHITS</a:t>
            </a:r>
            <a:r>
              <a:rPr lang="ja-JP" altLang="en-US" sz="2800">
                <a:solidFill>
                  <a:srgbClr val="0070C0"/>
                </a:solidFill>
              </a:rPr>
              <a:t>の基本軸は </a:t>
            </a:r>
            <a:r>
              <a:rPr lang="en-US" altLang="ja-JP" sz="2800">
                <a:solidFill>
                  <a:srgbClr val="0070C0"/>
                </a:solidFill>
              </a:rPr>
              <a:t>+Z </a:t>
            </a:r>
            <a:r>
              <a:rPr lang="ja-JP" altLang="en-US" sz="2800">
                <a:solidFill>
                  <a:srgbClr val="0070C0"/>
                </a:solidFill>
              </a:rPr>
              <a:t>軸</a:t>
            </a:r>
          </a:p>
        </p:txBody>
      </p:sp>
      <p:sp>
        <p:nvSpPr>
          <p:cNvPr id="81930" name="Line 18"/>
          <p:cNvSpPr>
            <a:spLocks noChangeShapeType="1"/>
          </p:cNvSpPr>
          <p:nvPr/>
        </p:nvSpPr>
        <p:spPr bwMode="auto">
          <a:xfrm>
            <a:off x="5467350" y="3857625"/>
            <a:ext cx="1079500" cy="0"/>
          </a:xfrm>
          <a:prstGeom prst="line">
            <a:avLst/>
          </a:prstGeom>
          <a:noFill/>
          <a:ln w="28575">
            <a:solidFill>
              <a:srgbClr val="0070C0"/>
            </a:solidFill>
            <a:round/>
            <a:headEnd/>
            <a:tailEnd type="arrow" w="lg" len="lg"/>
          </a:ln>
          <a:extLst>
            <a:ext uri="{909E8E84-426E-40DD-AFC4-6F175D3DCCD1}">
              <a14:hiddenFill xmlns:a14="http://schemas.microsoft.com/office/drawing/2010/main">
                <a:noFill/>
              </a14:hiddenFill>
            </a:ext>
          </a:extLst>
        </p:spPr>
        <p:txBody>
          <a:bodyPr/>
          <a:lstStyle/>
          <a:p>
            <a:endParaRPr lang="ja-JP" altLang="en-US"/>
          </a:p>
        </p:txBody>
      </p:sp>
      <p:sp>
        <p:nvSpPr>
          <p:cNvPr id="81931" name="Line 19"/>
          <p:cNvSpPr>
            <a:spLocks noChangeShapeType="1"/>
          </p:cNvSpPr>
          <p:nvPr/>
        </p:nvSpPr>
        <p:spPr bwMode="auto">
          <a:xfrm flipV="1">
            <a:off x="2514600" y="3857625"/>
            <a:ext cx="438150" cy="4763"/>
          </a:xfrm>
          <a:prstGeom prst="line">
            <a:avLst/>
          </a:prstGeom>
          <a:noFill/>
          <a:ln w="28575">
            <a:solidFill>
              <a:srgbClr val="0070C0"/>
            </a:solidFill>
            <a:round/>
            <a:headEnd/>
            <a:tailEnd type="none" w="lg" len="lg"/>
          </a:ln>
          <a:extLst>
            <a:ext uri="{909E8E84-426E-40DD-AFC4-6F175D3DCCD1}">
              <a14:hiddenFill xmlns:a14="http://schemas.microsoft.com/office/drawing/2010/main">
                <a:noFill/>
              </a14:hiddenFill>
            </a:ext>
          </a:extLst>
        </p:spPr>
        <p:txBody>
          <a:bodyPr/>
          <a:lstStyle/>
          <a:p>
            <a:endParaRPr lang="ja-JP" altLang="en-US"/>
          </a:p>
        </p:txBody>
      </p:sp>
      <p:sp>
        <p:nvSpPr>
          <p:cNvPr id="81932" name="Line 20"/>
          <p:cNvSpPr>
            <a:spLocks noChangeShapeType="1"/>
          </p:cNvSpPr>
          <p:nvPr/>
        </p:nvSpPr>
        <p:spPr bwMode="auto">
          <a:xfrm rot="4800000" flipH="1" flipV="1">
            <a:off x="5187950" y="3240088"/>
            <a:ext cx="800100" cy="355600"/>
          </a:xfrm>
          <a:prstGeom prst="line">
            <a:avLst/>
          </a:prstGeom>
          <a:noFill/>
          <a:ln w="28575">
            <a:solidFill>
              <a:srgbClr val="00B050"/>
            </a:solidFill>
            <a:round/>
            <a:headEnd/>
            <a:tailEnd type="arrow" w="lg" len="lg"/>
          </a:ln>
          <a:extLst>
            <a:ext uri="{909E8E84-426E-40DD-AFC4-6F175D3DCCD1}">
              <a14:hiddenFill xmlns:a14="http://schemas.microsoft.com/office/drawing/2010/main">
                <a:noFill/>
              </a14:hiddenFill>
            </a:ext>
          </a:extLst>
        </p:spPr>
        <p:txBody>
          <a:bodyPr/>
          <a:lstStyle/>
          <a:p>
            <a:endParaRPr lang="ja-JP" altLang="en-US"/>
          </a:p>
        </p:txBody>
      </p:sp>
      <p:sp>
        <p:nvSpPr>
          <p:cNvPr id="81933" name="テキスト ボックス 20"/>
          <p:cNvSpPr txBox="1">
            <a:spLocks noChangeArrowheads="1"/>
          </p:cNvSpPr>
          <p:nvPr/>
        </p:nvSpPr>
        <p:spPr bwMode="auto">
          <a:xfrm>
            <a:off x="5849938" y="2554288"/>
            <a:ext cx="161607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u="sng">
                <a:solidFill>
                  <a:srgbClr val="00B050"/>
                </a:solidFill>
                <a:latin typeface="Century Gothic" panose="020B0502020202020204" pitchFamily="34" charset="0"/>
              </a:rPr>
              <a:t>外半径</a:t>
            </a:r>
            <a:r>
              <a:rPr lang="en-US" altLang="ja-JP" sz="2400" u="sng">
                <a:solidFill>
                  <a:srgbClr val="00B050"/>
                </a:solidFill>
                <a:latin typeface="Century Gothic" panose="020B0502020202020204" pitchFamily="34" charset="0"/>
              </a:rPr>
              <a:t>: r0</a:t>
            </a:r>
            <a:endParaRPr lang="ja-JP" altLang="en-US" sz="2400" u="sng">
              <a:solidFill>
                <a:srgbClr val="00B050"/>
              </a:solidFill>
              <a:latin typeface="Century Gothic" panose="020B0502020202020204" pitchFamily="34" charset="0"/>
            </a:endParaRPr>
          </a:p>
        </p:txBody>
      </p:sp>
      <p:sp>
        <p:nvSpPr>
          <p:cNvPr id="81934" name="テキスト ボックス 20"/>
          <p:cNvSpPr txBox="1">
            <a:spLocks noChangeArrowheads="1"/>
          </p:cNvSpPr>
          <p:nvPr/>
        </p:nvSpPr>
        <p:spPr bwMode="auto">
          <a:xfrm>
            <a:off x="5561013" y="4135438"/>
            <a:ext cx="197167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B050"/>
                </a:solidFill>
                <a:latin typeface="Century Gothic" panose="020B0502020202020204" pitchFamily="34" charset="0"/>
              </a:rPr>
              <a:t>（</a:t>
            </a:r>
            <a:r>
              <a:rPr lang="ja-JP" altLang="en-US" sz="2400">
                <a:solidFill>
                  <a:srgbClr val="00B050"/>
                </a:solidFill>
                <a:latin typeface="Century Gothic" panose="020B0502020202020204" pitchFamily="34" charset="0"/>
              </a:rPr>
              <a:t>内半径</a:t>
            </a:r>
            <a:r>
              <a:rPr lang="en-US" altLang="ja-JP" sz="2400">
                <a:solidFill>
                  <a:srgbClr val="00B050"/>
                </a:solidFill>
                <a:latin typeface="Century Gothic" panose="020B0502020202020204" pitchFamily="34" charset="0"/>
              </a:rPr>
              <a:t>: r1</a:t>
            </a:r>
            <a:r>
              <a:rPr lang="ja-JP" altLang="en-US" sz="2400">
                <a:solidFill>
                  <a:srgbClr val="00B050"/>
                </a:solidFill>
                <a:latin typeface="Century Gothic" panose="020B0502020202020204" pitchFamily="34" charset="0"/>
              </a:rPr>
              <a:t>）</a:t>
            </a:r>
          </a:p>
        </p:txBody>
      </p:sp>
      <p:sp>
        <p:nvSpPr>
          <p:cNvPr id="81935" name="Line 24"/>
          <p:cNvSpPr>
            <a:spLocks noChangeShapeType="1"/>
          </p:cNvSpPr>
          <p:nvPr/>
        </p:nvSpPr>
        <p:spPr bwMode="auto">
          <a:xfrm>
            <a:off x="5467350" y="2062163"/>
            <a:ext cx="0" cy="3238500"/>
          </a:xfrm>
          <a:prstGeom prst="line">
            <a:avLst/>
          </a:prstGeom>
          <a:noFill/>
          <a:ln w="19050">
            <a:solidFill>
              <a:srgbClr val="00B05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936" name="テキスト ボックス 20"/>
          <p:cNvSpPr txBox="1">
            <a:spLocks noChangeArrowheads="1"/>
          </p:cNvSpPr>
          <p:nvPr/>
        </p:nvSpPr>
        <p:spPr bwMode="auto">
          <a:xfrm>
            <a:off x="1617663" y="1600200"/>
            <a:ext cx="2668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u="sng">
                <a:solidFill>
                  <a:srgbClr val="00B050"/>
                </a:solidFill>
                <a:latin typeface="Century Gothic" panose="020B0502020202020204" pitchFamily="34" charset="0"/>
              </a:rPr>
              <a:t>Z</a:t>
            </a:r>
            <a:r>
              <a:rPr lang="ja-JP" altLang="en-US" sz="2400" u="sng">
                <a:solidFill>
                  <a:srgbClr val="00B050"/>
                </a:solidFill>
                <a:latin typeface="Century Gothic" panose="020B0502020202020204" pitchFamily="34" charset="0"/>
              </a:rPr>
              <a:t>の下限座標: （</a:t>
            </a:r>
            <a:r>
              <a:rPr lang="en-US" altLang="ja-JP" sz="2400" u="sng">
                <a:solidFill>
                  <a:srgbClr val="00B050"/>
                </a:solidFill>
                <a:latin typeface="Century Gothic" panose="020B0502020202020204" pitchFamily="34" charset="0"/>
              </a:rPr>
              <a:t>z0）</a:t>
            </a:r>
          </a:p>
        </p:txBody>
      </p:sp>
      <p:sp>
        <p:nvSpPr>
          <p:cNvPr id="81937" name="テキスト ボックス 20"/>
          <p:cNvSpPr txBox="1">
            <a:spLocks noChangeArrowheads="1"/>
          </p:cNvSpPr>
          <p:nvPr/>
        </p:nvSpPr>
        <p:spPr bwMode="auto">
          <a:xfrm>
            <a:off x="5180013" y="1604963"/>
            <a:ext cx="2735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u="sng">
                <a:solidFill>
                  <a:srgbClr val="00B050"/>
                </a:solidFill>
                <a:latin typeface="Century Gothic" panose="020B0502020202020204" pitchFamily="34" charset="0"/>
              </a:rPr>
              <a:t>Z</a:t>
            </a:r>
            <a:r>
              <a:rPr lang="ja-JP" altLang="en-US" sz="2400" u="sng">
                <a:solidFill>
                  <a:srgbClr val="00B050"/>
                </a:solidFill>
                <a:latin typeface="Century Gothic" panose="020B0502020202020204" pitchFamily="34" charset="0"/>
              </a:rPr>
              <a:t>の上限座標: （</a:t>
            </a:r>
            <a:r>
              <a:rPr lang="en-US" altLang="ja-JP" sz="2400" u="sng">
                <a:solidFill>
                  <a:srgbClr val="00B050"/>
                </a:solidFill>
                <a:latin typeface="Century Gothic" panose="020B0502020202020204" pitchFamily="34" charset="0"/>
              </a:rPr>
              <a:t>z1）</a:t>
            </a:r>
          </a:p>
        </p:txBody>
      </p:sp>
      <p:sp>
        <p:nvSpPr>
          <p:cNvPr id="81938" name="Line 28"/>
          <p:cNvSpPr>
            <a:spLocks noChangeShapeType="1"/>
          </p:cNvSpPr>
          <p:nvPr/>
        </p:nvSpPr>
        <p:spPr bwMode="auto">
          <a:xfrm flipV="1">
            <a:off x="2946400" y="3857625"/>
            <a:ext cx="2592388" cy="0"/>
          </a:xfrm>
          <a:prstGeom prst="line">
            <a:avLst/>
          </a:prstGeom>
          <a:noFill/>
          <a:ln w="28575">
            <a:solidFill>
              <a:srgbClr val="0070C0"/>
            </a:solidFill>
            <a:prstDash val="dash"/>
            <a:round/>
            <a:headEnd/>
            <a:tailEnd type="none" w="lg" len="lg"/>
          </a:ln>
          <a:extLst>
            <a:ext uri="{909E8E84-426E-40DD-AFC4-6F175D3DCCD1}">
              <a14:hiddenFill xmlns:a14="http://schemas.microsoft.com/office/drawing/2010/main">
                <a:noFill/>
              </a14:hiddenFill>
            </a:ext>
          </a:extLst>
        </p:spPr>
        <p:txBody>
          <a:bodyPr/>
          <a:lstStyle/>
          <a:p>
            <a:endParaRPr lang="ja-JP" altLang="en-US"/>
          </a:p>
        </p:txBody>
      </p:sp>
      <p:sp>
        <p:nvSpPr>
          <p:cNvPr id="81939" name="Oval 30"/>
          <p:cNvSpPr>
            <a:spLocks noChangeArrowheads="1"/>
          </p:cNvSpPr>
          <p:nvPr/>
        </p:nvSpPr>
        <p:spPr bwMode="auto">
          <a:xfrm rot="5400000">
            <a:off x="2226469" y="3502819"/>
            <a:ext cx="2159000" cy="719138"/>
          </a:xfrm>
          <a:prstGeom prst="ellipse">
            <a:avLst/>
          </a:pr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81940" name="Line 22"/>
          <p:cNvSpPr>
            <a:spLocks noChangeShapeType="1"/>
          </p:cNvSpPr>
          <p:nvPr/>
        </p:nvSpPr>
        <p:spPr bwMode="auto">
          <a:xfrm rot="8100000" flipV="1">
            <a:off x="5499894" y="3853657"/>
            <a:ext cx="114300" cy="328612"/>
          </a:xfrm>
          <a:prstGeom prst="line">
            <a:avLst/>
          </a:prstGeom>
          <a:noFill/>
          <a:ln w="28575">
            <a:solidFill>
              <a:srgbClr val="00B050"/>
            </a:solidFill>
            <a:round/>
            <a:headEnd/>
            <a:tailEnd type="arrow" w="lg" len="lg"/>
          </a:ln>
          <a:extLst>
            <a:ext uri="{909E8E84-426E-40DD-AFC4-6F175D3DCCD1}">
              <a14:hiddenFill xmlns:a14="http://schemas.microsoft.com/office/drawing/2010/main">
                <a:noFill/>
              </a14:hiddenFill>
            </a:ext>
          </a:extLst>
        </p:spPr>
        <p:txBody>
          <a:bodyPr/>
          <a:lstStyle/>
          <a:p>
            <a:endParaRPr lang="ja-JP" altLang="en-US"/>
          </a:p>
        </p:txBody>
      </p:sp>
      <p:sp>
        <p:nvSpPr>
          <p:cNvPr id="81941" name="Line 24"/>
          <p:cNvSpPr>
            <a:spLocks noChangeShapeType="1"/>
          </p:cNvSpPr>
          <p:nvPr/>
        </p:nvSpPr>
        <p:spPr bwMode="auto">
          <a:xfrm flipH="1">
            <a:off x="3306763" y="2057400"/>
            <a:ext cx="1587" cy="3243263"/>
          </a:xfrm>
          <a:prstGeom prst="line">
            <a:avLst/>
          </a:prstGeom>
          <a:noFill/>
          <a:ln w="19050">
            <a:solidFill>
              <a:srgbClr val="00B05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942" name="Line 20"/>
          <p:cNvSpPr>
            <a:spLocks noChangeShapeType="1"/>
          </p:cNvSpPr>
          <p:nvPr/>
        </p:nvSpPr>
        <p:spPr bwMode="auto">
          <a:xfrm rot="4800000" flipH="1" flipV="1">
            <a:off x="2634456" y="3852070"/>
            <a:ext cx="415925" cy="836612"/>
          </a:xfrm>
          <a:prstGeom prst="line">
            <a:avLst/>
          </a:prstGeom>
          <a:noFill/>
          <a:ln w="28575">
            <a:solidFill>
              <a:srgbClr val="00B050"/>
            </a:solidFill>
            <a:prstDash val="sysDash"/>
            <a:round/>
            <a:headEnd/>
            <a:tailEnd type="arrow" w="lg" len="lg"/>
          </a:ln>
          <a:extLst>
            <a:ext uri="{909E8E84-426E-40DD-AFC4-6F175D3DCCD1}">
              <a14:hiddenFill xmlns:a14="http://schemas.microsoft.com/office/drawing/2010/main">
                <a:noFill/>
              </a14:hiddenFill>
            </a:ext>
          </a:extLst>
        </p:spPr>
        <p:txBody>
          <a:bodyPr/>
          <a:lstStyle/>
          <a:p>
            <a:endParaRPr lang="ja-JP" altLang="en-US"/>
          </a:p>
        </p:txBody>
      </p:sp>
      <p:sp>
        <p:nvSpPr>
          <p:cNvPr id="2" name="円/楕円 1"/>
          <p:cNvSpPr/>
          <p:nvPr/>
        </p:nvSpPr>
        <p:spPr>
          <a:xfrm>
            <a:off x="3252788" y="3792538"/>
            <a:ext cx="107950" cy="138112"/>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テキスト ボックス 20"/>
          <p:cNvSpPr txBox="1">
            <a:spLocks noChangeArrowheads="1"/>
          </p:cNvSpPr>
          <p:nvPr/>
        </p:nvSpPr>
        <p:spPr bwMode="auto">
          <a:xfrm>
            <a:off x="6048375" y="3335338"/>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70C0"/>
                </a:solidFill>
                <a:latin typeface="+mn-lt"/>
              </a:rPr>
              <a:t>Z-axis</a:t>
            </a:r>
          </a:p>
        </p:txBody>
      </p:sp>
      <p:sp>
        <p:nvSpPr>
          <p:cNvPr id="3" name="Oval 2"/>
          <p:cNvSpPr/>
          <p:nvPr/>
        </p:nvSpPr>
        <p:spPr>
          <a:xfrm>
            <a:off x="5318125" y="3094038"/>
            <a:ext cx="333375" cy="150971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3154363" y="3103563"/>
            <a:ext cx="333375" cy="1508125"/>
          </a:xfrm>
          <a:prstGeom prst="ellipse">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228600" y="228600"/>
            <a:ext cx="8686800" cy="1143000"/>
          </a:xfrm>
        </p:spPr>
        <p:txBody>
          <a:bodyPr/>
          <a:lstStyle/>
          <a:p>
            <a:pPr eaLnBrk="1" hangingPunct="1"/>
            <a:r>
              <a:rPr lang="ja-JP" altLang="en-US" sz="4800">
                <a:latin typeface="Century Gothic" panose="020B0502020202020204" pitchFamily="34" charset="0"/>
              </a:rPr>
              <a:t>円柱形状線源の応用</a:t>
            </a:r>
          </a:p>
        </p:txBody>
      </p:sp>
      <p:sp>
        <p:nvSpPr>
          <p:cNvPr id="82949"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latin typeface="Tahoma" panose="020B0604030504040204" pitchFamily="34" charset="0"/>
              </a:rPr>
              <a:t>Source</a:t>
            </a:r>
          </a:p>
        </p:txBody>
      </p:sp>
      <p:sp>
        <p:nvSpPr>
          <p:cNvPr id="82951" name="テキスト ボックス 20"/>
          <p:cNvSpPr txBox="1">
            <a:spLocks noChangeArrowheads="1"/>
          </p:cNvSpPr>
          <p:nvPr/>
        </p:nvSpPr>
        <p:spPr bwMode="auto">
          <a:xfrm>
            <a:off x="266700" y="5280025"/>
            <a:ext cx="2781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800">
                <a:latin typeface="Century Gothic" panose="020B0502020202020204" pitchFamily="34" charset="0"/>
              </a:rPr>
              <a:t>円柱形状線源</a:t>
            </a:r>
          </a:p>
        </p:txBody>
      </p:sp>
      <p:grpSp>
        <p:nvGrpSpPr>
          <p:cNvPr id="82952" name="グループ化 1"/>
          <p:cNvGrpSpPr>
            <a:grpSpLocks/>
          </p:cNvGrpSpPr>
          <p:nvPr/>
        </p:nvGrpSpPr>
        <p:grpSpPr bwMode="auto">
          <a:xfrm rot="5400000">
            <a:off x="368300" y="1284288"/>
            <a:ext cx="2520950" cy="3041650"/>
            <a:chOff x="611188" y="2434089"/>
            <a:chExt cx="2520950" cy="3042786"/>
          </a:xfrm>
        </p:grpSpPr>
        <p:sp>
          <p:nvSpPr>
            <p:cNvPr id="82991" name="AutoShape 8"/>
            <p:cNvSpPr>
              <a:spLocks noChangeArrowheads="1"/>
            </p:cNvSpPr>
            <p:nvPr/>
          </p:nvSpPr>
          <p:spPr bwMode="auto">
            <a:xfrm>
              <a:off x="762001" y="2784476"/>
              <a:ext cx="2159000" cy="2324099"/>
            </a:xfrm>
            <a:prstGeom prst="can">
              <a:avLst>
                <a:gd name="adj" fmla="val 33346"/>
              </a:avLst>
            </a:prstGeom>
            <a:solidFill>
              <a:schemeClr val="bg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82992" name="Line 12"/>
            <p:cNvSpPr>
              <a:spLocks noChangeShapeType="1"/>
            </p:cNvSpPr>
            <p:nvPr/>
          </p:nvSpPr>
          <p:spPr bwMode="auto">
            <a:xfrm flipV="1">
              <a:off x="1858963" y="2434089"/>
              <a:ext cx="0" cy="719138"/>
            </a:xfrm>
            <a:prstGeom prst="line">
              <a:avLst/>
            </a:prstGeom>
            <a:noFill/>
            <a:ln w="19050">
              <a:solidFill>
                <a:srgbClr val="0070C0"/>
              </a:solidFill>
              <a:round/>
              <a:headEnd/>
              <a:tailEnd type="arrow" w="lg" len="lg"/>
            </a:ln>
            <a:extLst>
              <a:ext uri="{909E8E84-426E-40DD-AFC4-6F175D3DCCD1}">
                <a14:hiddenFill xmlns:a14="http://schemas.microsoft.com/office/drawing/2010/main">
                  <a:noFill/>
                </a14:hiddenFill>
              </a:ext>
            </a:extLst>
          </p:spPr>
          <p:txBody>
            <a:bodyPr/>
            <a:lstStyle/>
            <a:p>
              <a:endParaRPr lang="ja-JP" altLang="en-US"/>
            </a:p>
          </p:txBody>
        </p:sp>
        <p:sp>
          <p:nvSpPr>
            <p:cNvPr id="82993" name="Line 13"/>
            <p:cNvSpPr>
              <a:spLocks noChangeShapeType="1"/>
            </p:cNvSpPr>
            <p:nvPr/>
          </p:nvSpPr>
          <p:spPr bwMode="auto">
            <a:xfrm flipV="1">
              <a:off x="1841500" y="5116513"/>
              <a:ext cx="0" cy="360362"/>
            </a:xfrm>
            <a:prstGeom prst="line">
              <a:avLst/>
            </a:prstGeom>
            <a:noFill/>
            <a:ln w="19050">
              <a:solidFill>
                <a:srgbClr val="0070C0"/>
              </a:solidFill>
              <a:round/>
              <a:headEnd/>
              <a:tailEnd type="none" w="lg" len="lg"/>
            </a:ln>
            <a:extLst>
              <a:ext uri="{909E8E84-426E-40DD-AFC4-6F175D3DCCD1}">
                <a14:hiddenFill xmlns:a14="http://schemas.microsoft.com/office/drawing/2010/main">
                  <a:noFill/>
                </a14:hiddenFill>
              </a:ext>
            </a:extLst>
          </p:spPr>
          <p:txBody>
            <a:bodyPr/>
            <a:lstStyle/>
            <a:p>
              <a:endParaRPr lang="ja-JP" altLang="en-US"/>
            </a:p>
          </p:txBody>
        </p:sp>
        <p:sp>
          <p:nvSpPr>
            <p:cNvPr id="82994" name="Line 22"/>
            <p:cNvSpPr>
              <a:spLocks noChangeShapeType="1"/>
            </p:cNvSpPr>
            <p:nvPr/>
          </p:nvSpPr>
          <p:spPr bwMode="auto">
            <a:xfrm flipV="1">
              <a:off x="1841499" y="3130550"/>
              <a:ext cx="12701" cy="2047875"/>
            </a:xfrm>
            <a:prstGeom prst="line">
              <a:avLst/>
            </a:prstGeom>
            <a:noFill/>
            <a:ln w="19050">
              <a:solidFill>
                <a:srgbClr val="0070C0"/>
              </a:solidFill>
              <a:prstDash val="dash"/>
              <a:round/>
              <a:headEnd/>
              <a:tailEnd type="none" w="lg" len="lg"/>
            </a:ln>
            <a:extLst>
              <a:ext uri="{909E8E84-426E-40DD-AFC4-6F175D3DCCD1}">
                <a14:hiddenFill xmlns:a14="http://schemas.microsoft.com/office/drawing/2010/main">
                  <a:noFill/>
                </a14:hiddenFill>
              </a:ext>
            </a:extLst>
          </p:spPr>
          <p:txBody>
            <a:bodyPr/>
            <a:lstStyle/>
            <a:p>
              <a:endParaRPr lang="ja-JP" altLang="en-US"/>
            </a:p>
          </p:txBody>
        </p:sp>
        <p:sp>
          <p:nvSpPr>
            <p:cNvPr id="82995" name="Oval 37"/>
            <p:cNvSpPr>
              <a:spLocks noChangeArrowheads="1"/>
            </p:cNvSpPr>
            <p:nvPr/>
          </p:nvSpPr>
          <p:spPr bwMode="auto">
            <a:xfrm>
              <a:off x="762000" y="4389438"/>
              <a:ext cx="2159000" cy="719137"/>
            </a:xfrm>
            <a:prstGeom prst="ellipse">
              <a:avLst/>
            </a:prstGeom>
            <a:noFill/>
            <a:ln w="127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cxnSp>
          <p:nvCxnSpPr>
            <p:cNvPr id="3" name="直線矢印コネクタ 2"/>
            <p:cNvCxnSpPr/>
            <p:nvPr/>
          </p:nvCxnSpPr>
          <p:spPr bwMode="auto">
            <a:xfrm flipV="1">
              <a:off x="1173163" y="3304363"/>
              <a:ext cx="196850" cy="179454"/>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bwMode="auto">
            <a:xfrm>
              <a:off x="2195514" y="3756970"/>
              <a:ext cx="312737" cy="171514"/>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bwMode="auto">
            <a:xfrm>
              <a:off x="2384425" y="4890868"/>
              <a:ext cx="0" cy="289033"/>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bwMode="auto">
            <a:xfrm flipV="1">
              <a:off x="2295525" y="3401237"/>
              <a:ext cx="312738" cy="57171"/>
            </a:xfrm>
            <a:prstGeom prst="straightConnector1">
              <a:avLst/>
            </a:prstGeom>
            <a:ln w="635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bwMode="auto">
            <a:xfrm>
              <a:off x="2384425" y="4349329"/>
              <a:ext cx="311150" cy="0"/>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bwMode="auto">
            <a:xfrm flipH="1" flipV="1">
              <a:off x="609600" y="3363122"/>
              <a:ext cx="241300" cy="252507"/>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bwMode="auto">
            <a:xfrm flipH="1" flipV="1">
              <a:off x="1006476" y="4793996"/>
              <a:ext cx="207963" cy="55583"/>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bwMode="auto">
            <a:xfrm flipV="1">
              <a:off x="1006475" y="3998360"/>
              <a:ext cx="312738" cy="114343"/>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bwMode="auto">
            <a:xfrm flipV="1">
              <a:off x="2817814" y="2900989"/>
              <a:ext cx="312737" cy="114343"/>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bwMode="auto">
            <a:xfrm flipV="1">
              <a:off x="1574800" y="3515580"/>
              <a:ext cx="312738" cy="114343"/>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bwMode="auto">
            <a:xfrm flipV="1">
              <a:off x="1427163" y="4277864"/>
              <a:ext cx="155575" cy="296974"/>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bwMode="auto">
            <a:xfrm flipH="1">
              <a:off x="850900" y="4396972"/>
              <a:ext cx="130175" cy="19057"/>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bwMode="auto">
            <a:xfrm flipV="1">
              <a:off x="2763838" y="3712503"/>
              <a:ext cx="311150" cy="36527"/>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bwMode="auto">
            <a:xfrm>
              <a:off x="2039938" y="4652654"/>
              <a:ext cx="311150" cy="0"/>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bwMode="auto">
            <a:xfrm flipV="1">
              <a:off x="2695575" y="4630421"/>
              <a:ext cx="312738" cy="114343"/>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bwMode="auto">
            <a:xfrm flipV="1">
              <a:off x="852489" y="2948632"/>
              <a:ext cx="128587" cy="169925"/>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bwMode="auto">
            <a:xfrm flipH="1" flipV="1">
              <a:off x="609600" y="3839551"/>
              <a:ext cx="371475" cy="12705"/>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bwMode="auto">
            <a:xfrm flipV="1">
              <a:off x="1373189" y="4787643"/>
              <a:ext cx="312737" cy="114343"/>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bwMode="auto">
            <a:xfrm flipH="1">
              <a:off x="2124075" y="3018507"/>
              <a:ext cx="71438" cy="228685"/>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bwMode="auto">
            <a:xfrm flipH="1">
              <a:off x="695325" y="4892457"/>
              <a:ext cx="130175" cy="19057"/>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bwMode="auto">
            <a:xfrm flipH="1">
              <a:off x="1206501" y="3668037"/>
              <a:ext cx="130175" cy="19057"/>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p:nvPr/>
          </p:nvCxnSpPr>
          <p:spPr bwMode="auto">
            <a:xfrm>
              <a:off x="1206500" y="3132850"/>
              <a:ext cx="311150" cy="0"/>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82953" name="テキスト ボックス 20"/>
          <p:cNvSpPr txBox="1">
            <a:spLocks noChangeArrowheads="1"/>
          </p:cNvSpPr>
          <p:nvPr/>
        </p:nvSpPr>
        <p:spPr bwMode="auto">
          <a:xfrm>
            <a:off x="3708400" y="5281613"/>
            <a:ext cx="27813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800">
                <a:latin typeface="Century Gothic" panose="020B0502020202020204" pitchFamily="34" charset="0"/>
              </a:rPr>
              <a:t>円面状線源</a:t>
            </a:r>
          </a:p>
        </p:txBody>
      </p:sp>
      <p:sp>
        <p:nvSpPr>
          <p:cNvPr id="82954" name="テキスト ボックス 20"/>
          <p:cNvSpPr txBox="1">
            <a:spLocks noChangeArrowheads="1"/>
          </p:cNvSpPr>
          <p:nvPr/>
        </p:nvSpPr>
        <p:spPr bwMode="auto">
          <a:xfrm>
            <a:off x="4259263" y="4010025"/>
            <a:ext cx="1820862"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B050"/>
                </a:solidFill>
                <a:latin typeface="Century Gothic" panose="020B0502020202020204" pitchFamily="34" charset="0"/>
              </a:rPr>
              <a:t>z0 = z1</a:t>
            </a:r>
          </a:p>
          <a:p>
            <a:pPr eaLnBrk="1" hangingPunct="1">
              <a:spcBef>
                <a:spcPct val="0"/>
              </a:spcBef>
              <a:buFontTx/>
              <a:buNone/>
            </a:pPr>
            <a:r>
              <a:rPr lang="ja-JP" altLang="en-US" sz="2400">
                <a:solidFill>
                  <a:srgbClr val="00B050"/>
                </a:solidFill>
                <a:latin typeface="Century Gothic" panose="020B0502020202020204" pitchFamily="34" charset="0"/>
              </a:rPr>
              <a:t>例）</a:t>
            </a:r>
          </a:p>
          <a:p>
            <a:pPr eaLnBrk="1" hangingPunct="1">
              <a:lnSpc>
                <a:spcPct val="80000"/>
              </a:lnSpc>
              <a:spcBef>
                <a:spcPct val="0"/>
              </a:spcBef>
              <a:buFontTx/>
              <a:buNone/>
            </a:pPr>
            <a:r>
              <a:rPr lang="en-US" altLang="ja-JP" sz="2400">
                <a:solidFill>
                  <a:srgbClr val="00B050"/>
                </a:solidFill>
                <a:latin typeface="Century Gothic" panose="020B0502020202020204" pitchFamily="34" charset="0"/>
              </a:rPr>
              <a:t>   z0 = 5.0</a:t>
            </a:r>
          </a:p>
          <a:p>
            <a:pPr eaLnBrk="1" hangingPunct="1">
              <a:lnSpc>
                <a:spcPct val="80000"/>
              </a:lnSpc>
              <a:spcBef>
                <a:spcPct val="0"/>
              </a:spcBef>
              <a:buFontTx/>
              <a:buNone/>
            </a:pPr>
            <a:r>
              <a:rPr lang="en-US" altLang="ja-JP" sz="2400">
                <a:solidFill>
                  <a:srgbClr val="00B050"/>
                </a:solidFill>
                <a:latin typeface="Century Gothic" panose="020B0502020202020204" pitchFamily="34" charset="0"/>
              </a:rPr>
              <a:t>   z1 = 5.0</a:t>
            </a:r>
          </a:p>
        </p:txBody>
      </p:sp>
      <p:grpSp>
        <p:nvGrpSpPr>
          <p:cNvPr id="82955" name="グループ化 3"/>
          <p:cNvGrpSpPr>
            <a:grpSpLocks/>
          </p:cNvGrpSpPr>
          <p:nvPr/>
        </p:nvGrpSpPr>
        <p:grpSpPr bwMode="auto">
          <a:xfrm rot="5400000">
            <a:off x="3887788" y="2049463"/>
            <a:ext cx="2159000" cy="1511300"/>
            <a:chOff x="3708400" y="2903538"/>
            <a:chExt cx="2159000" cy="1511300"/>
          </a:xfrm>
        </p:grpSpPr>
        <p:sp>
          <p:nvSpPr>
            <p:cNvPr id="82970" name="Oval 23"/>
            <p:cNvSpPr>
              <a:spLocks noChangeArrowheads="1"/>
            </p:cNvSpPr>
            <p:nvPr/>
          </p:nvSpPr>
          <p:spPr bwMode="auto">
            <a:xfrm>
              <a:off x="3708400" y="3317875"/>
              <a:ext cx="2159000" cy="719138"/>
            </a:xfrm>
            <a:prstGeom prst="ellipse">
              <a:avLst/>
            </a:prstGeom>
            <a:solidFill>
              <a:schemeClr val="bg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82971" name="Line 24"/>
            <p:cNvSpPr>
              <a:spLocks noChangeShapeType="1"/>
            </p:cNvSpPr>
            <p:nvPr/>
          </p:nvSpPr>
          <p:spPr bwMode="auto">
            <a:xfrm flipV="1">
              <a:off x="4787900" y="2903538"/>
              <a:ext cx="0" cy="719137"/>
            </a:xfrm>
            <a:prstGeom prst="line">
              <a:avLst/>
            </a:prstGeom>
            <a:noFill/>
            <a:ln w="19050">
              <a:solidFill>
                <a:srgbClr val="0070C0"/>
              </a:solidFill>
              <a:round/>
              <a:headEnd/>
              <a:tailEnd type="arrow" w="lg" len="lg"/>
            </a:ln>
            <a:extLst>
              <a:ext uri="{909E8E84-426E-40DD-AFC4-6F175D3DCCD1}">
                <a14:hiddenFill xmlns:a14="http://schemas.microsoft.com/office/drawing/2010/main">
                  <a:noFill/>
                </a14:hiddenFill>
              </a:ext>
            </a:extLst>
          </p:spPr>
          <p:txBody>
            <a:bodyPr/>
            <a:lstStyle/>
            <a:p>
              <a:endParaRPr lang="ja-JP" altLang="en-US"/>
            </a:p>
          </p:txBody>
        </p:sp>
        <p:sp>
          <p:nvSpPr>
            <p:cNvPr id="82972" name="Line 25"/>
            <p:cNvSpPr>
              <a:spLocks noChangeShapeType="1"/>
            </p:cNvSpPr>
            <p:nvPr/>
          </p:nvSpPr>
          <p:spPr bwMode="auto">
            <a:xfrm flipV="1">
              <a:off x="4787900" y="4054475"/>
              <a:ext cx="0" cy="360363"/>
            </a:xfrm>
            <a:prstGeom prst="line">
              <a:avLst/>
            </a:prstGeom>
            <a:noFill/>
            <a:ln w="19050">
              <a:solidFill>
                <a:srgbClr val="0070C0"/>
              </a:solidFill>
              <a:round/>
              <a:headEnd/>
              <a:tailEnd type="none" w="lg" len="lg"/>
            </a:ln>
            <a:extLst>
              <a:ext uri="{909E8E84-426E-40DD-AFC4-6F175D3DCCD1}">
                <a14:hiddenFill xmlns:a14="http://schemas.microsoft.com/office/drawing/2010/main">
                  <a:noFill/>
                </a14:hiddenFill>
              </a:ext>
            </a:extLst>
          </p:spPr>
          <p:txBody>
            <a:bodyPr/>
            <a:lstStyle/>
            <a:p>
              <a:endParaRPr lang="ja-JP" altLang="en-US"/>
            </a:p>
          </p:txBody>
        </p:sp>
        <p:sp>
          <p:nvSpPr>
            <p:cNvPr id="82973" name="Line 26"/>
            <p:cNvSpPr>
              <a:spLocks noChangeShapeType="1"/>
            </p:cNvSpPr>
            <p:nvPr/>
          </p:nvSpPr>
          <p:spPr bwMode="auto">
            <a:xfrm flipV="1">
              <a:off x="4787900" y="3622675"/>
              <a:ext cx="0" cy="431800"/>
            </a:xfrm>
            <a:prstGeom prst="line">
              <a:avLst/>
            </a:prstGeom>
            <a:noFill/>
            <a:ln w="19050">
              <a:solidFill>
                <a:srgbClr val="0070C0"/>
              </a:solidFill>
              <a:prstDash val="dash"/>
              <a:round/>
              <a:headEnd/>
              <a:tailEnd type="none" w="lg" len="lg"/>
            </a:ln>
            <a:extLst>
              <a:ext uri="{909E8E84-426E-40DD-AFC4-6F175D3DCCD1}">
                <a14:hiddenFill xmlns:a14="http://schemas.microsoft.com/office/drawing/2010/main">
                  <a:noFill/>
                </a14:hiddenFill>
              </a:ext>
            </a:extLst>
          </p:spPr>
          <p:txBody>
            <a:bodyPr/>
            <a:lstStyle/>
            <a:p>
              <a:endParaRPr lang="ja-JP" altLang="en-US"/>
            </a:p>
          </p:txBody>
        </p:sp>
        <p:cxnSp>
          <p:nvCxnSpPr>
            <p:cNvPr id="75" name="直線矢印コネクタ 74"/>
            <p:cNvCxnSpPr/>
            <p:nvPr/>
          </p:nvCxnSpPr>
          <p:spPr bwMode="auto">
            <a:xfrm>
              <a:off x="5075237" y="3573463"/>
              <a:ext cx="311150" cy="0"/>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p:nvPr/>
          </p:nvCxnSpPr>
          <p:spPr bwMode="auto">
            <a:xfrm>
              <a:off x="4265612" y="3554413"/>
              <a:ext cx="312738" cy="0"/>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bwMode="auto">
            <a:xfrm>
              <a:off x="4110037" y="3784601"/>
              <a:ext cx="311150" cy="0"/>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bwMode="auto">
            <a:xfrm flipV="1">
              <a:off x="4951412" y="3271838"/>
              <a:ext cx="312738" cy="95250"/>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bwMode="auto">
            <a:xfrm flipV="1">
              <a:off x="4395787" y="3895726"/>
              <a:ext cx="311150" cy="93662"/>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bwMode="auto">
            <a:xfrm flipV="1">
              <a:off x="5553075" y="3525838"/>
              <a:ext cx="312737" cy="93663"/>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bwMode="auto">
            <a:xfrm flipV="1">
              <a:off x="5095876" y="3841752"/>
              <a:ext cx="312737" cy="93662"/>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bwMode="auto">
            <a:xfrm flipH="1">
              <a:off x="3849687" y="3681413"/>
              <a:ext cx="73025" cy="201613"/>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bwMode="auto">
            <a:xfrm flipH="1">
              <a:off x="4075112" y="3833813"/>
              <a:ext cx="71438" cy="201613"/>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線矢印コネクタ 87"/>
            <p:cNvCxnSpPr/>
            <p:nvPr/>
          </p:nvCxnSpPr>
          <p:spPr bwMode="auto">
            <a:xfrm flipH="1">
              <a:off x="4635501" y="3381377"/>
              <a:ext cx="71437" cy="203200"/>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bwMode="auto">
            <a:xfrm flipH="1" flipV="1">
              <a:off x="3706812" y="3597276"/>
              <a:ext cx="142875" cy="84137"/>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bwMode="auto">
            <a:xfrm flipH="1" flipV="1">
              <a:off x="4194176" y="3613152"/>
              <a:ext cx="142875" cy="82550"/>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p:nvPr/>
          </p:nvCxnSpPr>
          <p:spPr bwMode="auto">
            <a:xfrm flipH="1" flipV="1">
              <a:off x="4075112" y="3508376"/>
              <a:ext cx="142875" cy="84137"/>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bwMode="auto">
            <a:xfrm flipH="1" flipV="1">
              <a:off x="5553075" y="3805238"/>
              <a:ext cx="144462" cy="84138"/>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線矢印コネクタ 93"/>
            <p:cNvCxnSpPr/>
            <p:nvPr/>
          </p:nvCxnSpPr>
          <p:spPr bwMode="auto">
            <a:xfrm flipH="1" flipV="1">
              <a:off x="4714876" y="3603627"/>
              <a:ext cx="142875" cy="82550"/>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線矢印コネクタ 94"/>
            <p:cNvCxnSpPr/>
            <p:nvPr/>
          </p:nvCxnSpPr>
          <p:spPr bwMode="auto">
            <a:xfrm flipH="1">
              <a:off x="5002212" y="3502026"/>
              <a:ext cx="144463" cy="109537"/>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線矢印コネクタ 96"/>
            <p:cNvCxnSpPr/>
            <p:nvPr/>
          </p:nvCxnSpPr>
          <p:spPr bwMode="auto">
            <a:xfrm flipH="1">
              <a:off x="5002213" y="3783014"/>
              <a:ext cx="144463" cy="107950"/>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82956" name="テキスト ボックス 20"/>
          <p:cNvSpPr txBox="1">
            <a:spLocks noChangeArrowheads="1"/>
          </p:cNvSpPr>
          <p:nvPr/>
        </p:nvSpPr>
        <p:spPr bwMode="auto">
          <a:xfrm>
            <a:off x="6921500" y="5280025"/>
            <a:ext cx="1866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800">
                <a:latin typeface="Century Gothic" panose="020B0502020202020204" pitchFamily="34" charset="0"/>
              </a:rPr>
              <a:t>点線源</a:t>
            </a:r>
          </a:p>
        </p:txBody>
      </p:sp>
      <p:sp>
        <p:nvSpPr>
          <p:cNvPr id="82957" name="テキスト ボックス 20"/>
          <p:cNvSpPr txBox="1">
            <a:spLocks noChangeArrowheads="1"/>
          </p:cNvSpPr>
          <p:nvPr/>
        </p:nvSpPr>
        <p:spPr bwMode="auto">
          <a:xfrm>
            <a:off x="7254875" y="394335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B050"/>
                </a:solidFill>
                <a:latin typeface="Century Gothic" panose="020B0502020202020204" pitchFamily="34" charset="0"/>
              </a:rPr>
              <a:t>z0 = z1</a:t>
            </a:r>
          </a:p>
          <a:p>
            <a:pPr eaLnBrk="1" hangingPunct="1">
              <a:spcBef>
                <a:spcPct val="0"/>
              </a:spcBef>
              <a:buFontTx/>
              <a:buNone/>
            </a:pPr>
            <a:r>
              <a:rPr lang="en-US" altLang="ja-JP" sz="2400">
                <a:solidFill>
                  <a:srgbClr val="00B050"/>
                </a:solidFill>
                <a:latin typeface="Century Gothic" panose="020B0502020202020204" pitchFamily="34" charset="0"/>
              </a:rPr>
              <a:t>r0 = 0.0</a:t>
            </a:r>
          </a:p>
        </p:txBody>
      </p:sp>
      <p:grpSp>
        <p:nvGrpSpPr>
          <p:cNvPr id="82958" name="グループ化 4"/>
          <p:cNvGrpSpPr>
            <a:grpSpLocks/>
          </p:cNvGrpSpPr>
          <p:nvPr/>
        </p:nvGrpSpPr>
        <p:grpSpPr bwMode="auto">
          <a:xfrm rot="5400000">
            <a:off x="7577138" y="2346325"/>
            <a:ext cx="566737" cy="881063"/>
            <a:chOff x="7524750" y="2898775"/>
            <a:chExt cx="566738" cy="881063"/>
          </a:xfrm>
        </p:grpSpPr>
        <p:sp>
          <p:nvSpPr>
            <p:cNvPr id="82962" name="Line 33"/>
            <p:cNvSpPr>
              <a:spLocks noChangeShapeType="1"/>
            </p:cNvSpPr>
            <p:nvPr/>
          </p:nvSpPr>
          <p:spPr bwMode="auto">
            <a:xfrm flipV="1">
              <a:off x="7785100" y="2898775"/>
              <a:ext cx="0" cy="719138"/>
            </a:xfrm>
            <a:prstGeom prst="line">
              <a:avLst/>
            </a:prstGeom>
            <a:noFill/>
            <a:ln w="19050">
              <a:solidFill>
                <a:srgbClr val="0070C0"/>
              </a:solidFill>
              <a:round/>
              <a:headEnd/>
              <a:tailEnd type="arrow" w="lg" len="lg"/>
            </a:ln>
            <a:extLst>
              <a:ext uri="{909E8E84-426E-40DD-AFC4-6F175D3DCCD1}">
                <a14:hiddenFill xmlns:a14="http://schemas.microsoft.com/office/drawing/2010/main">
                  <a:noFill/>
                </a14:hiddenFill>
              </a:ext>
            </a:extLst>
          </p:spPr>
          <p:txBody>
            <a:bodyPr/>
            <a:lstStyle/>
            <a:p>
              <a:endParaRPr lang="ja-JP" altLang="en-US"/>
            </a:p>
          </p:txBody>
        </p:sp>
        <p:sp>
          <p:nvSpPr>
            <p:cNvPr id="82963" name="Oval 27"/>
            <p:cNvSpPr>
              <a:spLocks noChangeArrowheads="1"/>
            </p:cNvSpPr>
            <p:nvPr/>
          </p:nvSpPr>
          <p:spPr bwMode="auto">
            <a:xfrm>
              <a:off x="7772400" y="3611563"/>
              <a:ext cx="36513" cy="36512"/>
            </a:xfrm>
            <a:prstGeom prst="ellipse">
              <a:avLst/>
            </a:prstGeom>
            <a:solidFill>
              <a:schemeClr val="bg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cxnSp>
          <p:nvCxnSpPr>
            <p:cNvPr id="99" name="直線矢印コネクタ 98"/>
            <p:cNvCxnSpPr/>
            <p:nvPr/>
          </p:nvCxnSpPr>
          <p:spPr bwMode="auto">
            <a:xfrm flipH="1">
              <a:off x="7666038" y="3638551"/>
              <a:ext cx="144463" cy="109538"/>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p:nvPr/>
          </p:nvCxnSpPr>
          <p:spPr bwMode="auto">
            <a:xfrm flipH="1" flipV="1">
              <a:off x="7523162" y="3573463"/>
              <a:ext cx="287339" cy="61912"/>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bwMode="auto">
            <a:xfrm flipV="1">
              <a:off x="7835901" y="3487739"/>
              <a:ext cx="34925" cy="101600"/>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直線矢印コネクタ 103"/>
            <p:cNvCxnSpPr/>
            <p:nvPr/>
          </p:nvCxnSpPr>
          <p:spPr bwMode="auto">
            <a:xfrm flipV="1">
              <a:off x="7810500" y="3484563"/>
              <a:ext cx="279400" cy="117475"/>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直線矢印コネクタ 105"/>
            <p:cNvCxnSpPr/>
            <p:nvPr/>
          </p:nvCxnSpPr>
          <p:spPr bwMode="auto">
            <a:xfrm flipH="1">
              <a:off x="7558088" y="3651251"/>
              <a:ext cx="225425" cy="1588"/>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p:nvPr/>
          </p:nvCxnSpPr>
          <p:spPr bwMode="auto">
            <a:xfrm>
              <a:off x="7810500" y="3640138"/>
              <a:ext cx="188912" cy="141287"/>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84" name="テキスト ボックス 20"/>
          <p:cNvSpPr txBox="1">
            <a:spLocks noChangeArrowheads="1"/>
          </p:cNvSpPr>
          <p:nvPr/>
        </p:nvSpPr>
        <p:spPr bwMode="auto">
          <a:xfrm>
            <a:off x="2844800" y="2265363"/>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70C0"/>
                </a:solidFill>
                <a:latin typeface="+mn-lt"/>
              </a:rPr>
              <a:t>Z-axis</a:t>
            </a:r>
          </a:p>
        </p:txBody>
      </p:sp>
      <p:sp>
        <p:nvSpPr>
          <p:cNvPr id="85" name="テキスト ボックス 20"/>
          <p:cNvSpPr txBox="1">
            <a:spLocks noChangeArrowheads="1"/>
          </p:cNvSpPr>
          <p:nvPr/>
        </p:nvSpPr>
        <p:spPr bwMode="auto">
          <a:xfrm>
            <a:off x="7864475" y="2233613"/>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70C0"/>
                </a:solidFill>
                <a:latin typeface="+mn-lt"/>
              </a:rPr>
              <a:t>Z-axis</a:t>
            </a:r>
          </a:p>
        </p:txBody>
      </p:sp>
      <p:sp>
        <p:nvSpPr>
          <p:cNvPr id="86" name="テキスト ボックス 20"/>
          <p:cNvSpPr txBox="1">
            <a:spLocks noChangeArrowheads="1"/>
          </p:cNvSpPr>
          <p:nvPr/>
        </p:nvSpPr>
        <p:spPr bwMode="auto">
          <a:xfrm>
            <a:off x="5375275" y="2271713"/>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70C0"/>
                </a:solidFill>
                <a:latin typeface="+mn-lt"/>
              </a:rPr>
              <a:t>Z-axis</a:t>
            </a:r>
          </a:p>
        </p:txBody>
      </p:sp>
      <p:sp>
        <p:nvSpPr>
          <p:cNvPr id="2" name="テキスト ボックス 1"/>
          <p:cNvSpPr txBox="1"/>
          <p:nvPr/>
        </p:nvSpPr>
        <p:spPr>
          <a:xfrm>
            <a:off x="846753" y="5929253"/>
            <a:ext cx="8295861" cy="400110"/>
          </a:xfrm>
          <a:prstGeom prst="rect">
            <a:avLst/>
          </a:prstGeom>
          <a:noFill/>
        </p:spPr>
        <p:txBody>
          <a:bodyPr wrap="none" rtlCol="0">
            <a:spAutoFit/>
          </a:bodyPr>
          <a:lstStyle/>
          <a:p>
            <a:r>
              <a:rPr kumimoji="1" lang="ja-JP" altLang="en-US" sz="2000" dirty="0">
                <a:solidFill>
                  <a:srgbClr val="FF0000"/>
                </a:solidFill>
              </a:rPr>
              <a:t>＊ただし、体系の境界面と一致させると正しく輸送されない場合があります。</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44450"/>
            <a:ext cx="8686800" cy="1143000"/>
          </a:xfrm>
        </p:spPr>
        <p:txBody>
          <a:bodyPr/>
          <a:lstStyle/>
          <a:p>
            <a:pPr eaLnBrk="1" hangingPunct="1"/>
            <a:r>
              <a:rPr lang="ja-JP" altLang="en-US" sz="4800">
                <a:latin typeface="Century Gothic" panose="020B0502020202020204" pitchFamily="34" charset="0"/>
              </a:rPr>
              <a:t>サンプルインプットの構成</a:t>
            </a:r>
          </a:p>
        </p:txBody>
      </p:sp>
      <p:sp>
        <p:nvSpPr>
          <p:cNvPr id="21509" name="Text Box 6"/>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latin typeface="Tahoma" panose="020B0604030504040204" pitchFamily="34" charset="0"/>
              </a:rPr>
              <a:t>General description</a:t>
            </a:r>
          </a:p>
        </p:txBody>
      </p:sp>
      <p:sp>
        <p:nvSpPr>
          <p:cNvPr id="21511" name="Text Box 13"/>
          <p:cNvSpPr txBox="1">
            <a:spLocks noChangeArrowheads="1"/>
          </p:cNvSpPr>
          <p:nvPr/>
        </p:nvSpPr>
        <p:spPr bwMode="auto">
          <a:xfrm>
            <a:off x="1893888" y="1052513"/>
            <a:ext cx="302895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a:solidFill>
                  <a:schemeClr val="tx2"/>
                </a:solidFill>
                <a:latin typeface="Tahoma" panose="020B0604030504040204" pitchFamily="34" charset="0"/>
              </a:rPr>
              <a:t>[Title]</a:t>
            </a:r>
          </a:p>
          <a:p>
            <a:pPr eaLnBrk="1" hangingPunct="1">
              <a:spcBef>
                <a:spcPct val="0"/>
              </a:spcBef>
              <a:buFontTx/>
              <a:buNone/>
            </a:pPr>
            <a:r>
              <a:rPr lang="en-US" altLang="ja-JP" sz="2000">
                <a:solidFill>
                  <a:schemeClr val="tx2"/>
                </a:solidFill>
                <a:latin typeface="Tahoma" panose="020B0604030504040204" pitchFamily="34" charset="0"/>
              </a:rPr>
              <a:t>	</a:t>
            </a:r>
            <a:r>
              <a:rPr lang="en-US" altLang="ja-JP" sz="2000"/>
              <a:t>title comments</a:t>
            </a:r>
            <a:endParaRPr lang="en-US" altLang="ja-JP" sz="2000">
              <a:solidFill>
                <a:schemeClr val="tx2"/>
              </a:solidFill>
              <a:latin typeface="Tahoma" panose="020B0604030504040204" pitchFamily="34" charset="0"/>
            </a:endParaRPr>
          </a:p>
          <a:p>
            <a:pPr eaLnBrk="1" hangingPunct="1">
              <a:spcBef>
                <a:spcPct val="0"/>
              </a:spcBef>
              <a:buFontTx/>
              <a:buNone/>
            </a:pPr>
            <a:r>
              <a:rPr lang="en-US" altLang="ja-JP" sz="2000">
                <a:latin typeface="Tahoma" panose="020B0604030504040204" pitchFamily="34" charset="0"/>
              </a:rPr>
              <a:t>[Parameters]</a:t>
            </a:r>
          </a:p>
          <a:p>
            <a:pPr eaLnBrk="1" hangingPunct="1">
              <a:spcBef>
                <a:spcPct val="0"/>
              </a:spcBef>
              <a:buFontTx/>
              <a:buNone/>
            </a:pPr>
            <a:r>
              <a:rPr lang="en-US" altLang="ja-JP" sz="2000">
                <a:solidFill>
                  <a:schemeClr val="tx2"/>
                </a:solidFill>
                <a:latin typeface="Tahoma" panose="020B0604030504040204" pitchFamily="34" charset="0"/>
              </a:rPr>
              <a:t>	</a:t>
            </a:r>
            <a:r>
              <a:rPr lang="en-US" altLang="ja-JP" sz="2000"/>
              <a:t>define parameters</a:t>
            </a:r>
            <a:endParaRPr lang="en-US" altLang="ja-JP" sz="2000">
              <a:solidFill>
                <a:schemeClr val="tx2"/>
              </a:solidFill>
              <a:latin typeface="Tahoma" panose="020B0604030504040204" pitchFamily="34" charset="0"/>
            </a:endParaRPr>
          </a:p>
          <a:p>
            <a:pPr eaLnBrk="1" hangingPunct="1">
              <a:spcBef>
                <a:spcPct val="0"/>
              </a:spcBef>
              <a:buFontTx/>
              <a:buNone/>
            </a:pPr>
            <a:r>
              <a:rPr lang="en-US" altLang="ja-JP" sz="2000">
                <a:solidFill>
                  <a:schemeClr val="tx2"/>
                </a:solidFill>
                <a:latin typeface="Tahoma" panose="020B0604030504040204" pitchFamily="34" charset="0"/>
              </a:rPr>
              <a:t>[Source]</a:t>
            </a:r>
          </a:p>
          <a:p>
            <a:pPr eaLnBrk="1" hangingPunct="1">
              <a:spcBef>
                <a:spcPct val="0"/>
              </a:spcBef>
              <a:buFontTx/>
              <a:buNone/>
            </a:pPr>
            <a:r>
              <a:rPr lang="en-US" altLang="ja-JP" sz="2000">
                <a:solidFill>
                  <a:schemeClr val="tx2"/>
                </a:solidFill>
                <a:latin typeface="Tahoma" panose="020B0604030504040204" pitchFamily="34" charset="0"/>
              </a:rPr>
              <a:t>	</a:t>
            </a:r>
            <a:r>
              <a:rPr lang="en-US" altLang="ja-JP" sz="2000"/>
              <a:t>define source</a:t>
            </a:r>
            <a:endParaRPr lang="en-US" altLang="ja-JP" sz="2000">
              <a:solidFill>
                <a:schemeClr val="tx2"/>
              </a:solidFill>
              <a:latin typeface="Tahoma" panose="020B0604030504040204" pitchFamily="34" charset="0"/>
            </a:endParaRPr>
          </a:p>
          <a:p>
            <a:pPr eaLnBrk="1" hangingPunct="1">
              <a:spcBef>
                <a:spcPct val="0"/>
              </a:spcBef>
              <a:buFontTx/>
              <a:buNone/>
            </a:pPr>
            <a:r>
              <a:rPr lang="en-US" altLang="ja-JP" sz="2000">
                <a:solidFill>
                  <a:schemeClr val="tx2"/>
                </a:solidFill>
                <a:latin typeface="Tahoma" panose="020B0604030504040204" pitchFamily="34" charset="0"/>
              </a:rPr>
              <a:t>[Material]</a:t>
            </a:r>
          </a:p>
          <a:p>
            <a:pPr eaLnBrk="1" hangingPunct="1">
              <a:spcBef>
                <a:spcPct val="0"/>
              </a:spcBef>
              <a:buFontTx/>
              <a:buNone/>
            </a:pPr>
            <a:r>
              <a:rPr lang="en-US" altLang="ja-JP" sz="2000">
                <a:solidFill>
                  <a:schemeClr val="tx2"/>
                </a:solidFill>
                <a:latin typeface="Tahoma" panose="020B0604030504040204" pitchFamily="34" charset="0"/>
              </a:rPr>
              <a:t>	</a:t>
            </a:r>
            <a:r>
              <a:rPr lang="en-US" altLang="ja-JP" sz="2000"/>
              <a:t>define materials</a:t>
            </a:r>
            <a:endParaRPr lang="en-US" altLang="ja-JP" sz="2000">
              <a:solidFill>
                <a:schemeClr val="tx2"/>
              </a:solidFill>
              <a:latin typeface="Tahoma" panose="020B0604030504040204" pitchFamily="34" charset="0"/>
            </a:endParaRPr>
          </a:p>
          <a:p>
            <a:pPr eaLnBrk="1" hangingPunct="1">
              <a:spcBef>
                <a:spcPct val="0"/>
              </a:spcBef>
              <a:buFontTx/>
              <a:buNone/>
            </a:pPr>
            <a:r>
              <a:rPr lang="en-US" altLang="ja-JP" sz="2000">
                <a:solidFill>
                  <a:schemeClr val="tx2"/>
                </a:solidFill>
                <a:latin typeface="Tahoma" panose="020B0604030504040204" pitchFamily="34" charset="0"/>
              </a:rPr>
              <a:t>[Surface]</a:t>
            </a:r>
          </a:p>
          <a:p>
            <a:pPr eaLnBrk="1" hangingPunct="1">
              <a:spcBef>
                <a:spcPct val="0"/>
              </a:spcBef>
              <a:buFontTx/>
              <a:buNone/>
            </a:pPr>
            <a:r>
              <a:rPr lang="en-US" altLang="ja-JP" sz="2000">
                <a:solidFill>
                  <a:schemeClr val="tx2"/>
                </a:solidFill>
                <a:latin typeface="Tahoma" panose="020B0604030504040204" pitchFamily="34" charset="0"/>
              </a:rPr>
              <a:t>	</a:t>
            </a:r>
            <a:r>
              <a:rPr lang="en-US" altLang="ja-JP" sz="2000"/>
              <a:t>define surfaces</a:t>
            </a:r>
            <a:endParaRPr lang="en-US" altLang="ja-JP" sz="2000">
              <a:solidFill>
                <a:schemeClr val="tx2"/>
              </a:solidFill>
              <a:latin typeface="Tahoma" panose="020B0604030504040204" pitchFamily="34" charset="0"/>
            </a:endParaRPr>
          </a:p>
          <a:p>
            <a:pPr eaLnBrk="1" hangingPunct="1">
              <a:spcBef>
                <a:spcPct val="0"/>
              </a:spcBef>
              <a:buFontTx/>
              <a:buNone/>
            </a:pPr>
            <a:r>
              <a:rPr lang="en-US" altLang="ja-JP" sz="2000">
                <a:solidFill>
                  <a:schemeClr val="tx2"/>
                </a:solidFill>
                <a:latin typeface="Tahoma" panose="020B0604030504040204" pitchFamily="34" charset="0"/>
              </a:rPr>
              <a:t>[Cell]</a:t>
            </a:r>
          </a:p>
          <a:p>
            <a:pPr eaLnBrk="1" hangingPunct="1">
              <a:spcBef>
                <a:spcPct val="0"/>
              </a:spcBef>
              <a:buFontTx/>
              <a:buNone/>
            </a:pPr>
            <a:r>
              <a:rPr lang="en-US" altLang="ja-JP" sz="2000">
                <a:solidFill>
                  <a:schemeClr val="tx2"/>
                </a:solidFill>
                <a:latin typeface="Tahoma" panose="020B0604030504040204" pitchFamily="34" charset="0"/>
              </a:rPr>
              <a:t>	</a:t>
            </a:r>
            <a:r>
              <a:rPr lang="en-US" altLang="ja-JP" sz="2000"/>
              <a:t>define cells</a:t>
            </a:r>
            <a:endParaRPr lang="en-US" altLang="ja-JP" sz="2000">
              <a:solidFill>
                <a:schemeClr val="tx2"/>
              </a:solidFill>
              <a:latin typeface="Tahoma" panose="020B0604030504040204" pitchFamily="34" charset="0"/>
            </a:endParaRPr>
          </a:p>
          <a:p>
            <a:pPr eaLnBrk="1" hangingPunct="1">
              <a:spcBef>
                <a:spcPct val="0"/>
              </a:spcBef>
              <a:buFontTx/>
              <a:buNone/>
            </a:pPr>
            <a:r>
              <a:rPr lang="en-US" altLang="ja-JP" sz="2000">
                <a:solidFill>
                  <a:schemeClr val="tx2"/>
                </a:solidFill>
                <a:latin typeface="Tahoma" panose="020B0604030504040204" pitchFamily="34" charset="0"/>
              </a:rPr>
              <a:t>[T-Track]</a:t>
            </a:r>
          </a:p>
          <a:p>
            <a:pPr eaLnBrk="1" hangingPunct="1">
              <a:spcBef>
                <a:spcPct val="0"/>
              </a:spcBef>
              <a:buFontTx/>
              <a:buNone/>
            </a:pPr>
            <a:r>
              <a:rPr lang="en-US" altLang="ja-JP" sz="2000">
                <a:solidFill>
                  <a:schemeClr val="tx2"/>
                </a:solidFill>
                <a:latin typeface="Tahoma" panose="020B0604030504040204" pitchFamily="34" charset="0"/>
              </a:rPr>
              <a:t>	</a:t>
            </a:r>
            <a:r>
              <a:rPr lang="en-US" altLang="ja-JP" sz="2000"/>
              <a:t>track length tally</a:t>
            </a:r>
            <a:endParaRPr lang="en-US" altLang="ja-JP" sz="2000">
              <a:solidFill>
                <a:schemeClr val="tx2"/>
              </a:solidFill>
              <a:latin typeface="Tahoma" panose="020B0604030504040204" pitchFamily="34" charset="0"/>
            </a:endParaRPr>
          </a:p>
          <a:p>
            <a:pPr eaLnBrk="1" hangingPunct="1">
              <a:spcBef>
                <a:spcPct val="0"/>
              </a:spcBef>
              <a:buFontTx/>
              <a:buNone/>
            </a:pPr>
            <a:r>
              <a:rPr lang="en-US" altLang="ja-JP" sz="2000">
                <a:solidFill>
                  <a:schemeClr val="tx2"/>
                </a:solidFill>
                <a:latin typeface="Tahoma" panose="020B0604030504040204" pitchFamily="34" charset="0"/>
              </a:rPr>
              <a:t>[T-3dshow]</a:t>
            </a:r>
          </a:p>
          <a:p>
            <a:pPr eaLnBrk="1" hangingPunct="1">
              <a:spcBef>
                <a:spcPct val="0"/>
              </a:spcBef>
              <a:buFontTx/>
              <a:buNone/>
            </a:pPr>
            <a:r>
              <a:rPr lang="en-US" altLang="ja-JP" sz="2000">
                <a:solidFill>
                  <a:schemeClr val="tx2"/>
                </a:solidFill>
                <a:latin typeface="Tahoma" panose="020B0604030504040204" pitchFamily="34" charset="0"/>
              </a:rPr>
              <a:t>	3d show</a:t>
            </a:r>
            <a:r>
              <a:rPr lang="en-US" altLang="ja-JP" sz="2000"/>
              <a:t> tally</a:t>
            </a:r>
            <a:endParaRPr lang="en-US" altLang="ja-JP" sz="2000">
              <a:solidFill>
                <a:schemeClr val="tx2"/>
              </a:solidFill>
              <a:latin typeface="Tahoma" panose="020B0604030504040204" pitchFamily="34" charset="0"/>
            </a:endParaRPr>
          </a:p>
          <a:p>
            <a:pPr eaLnBrk="1" hangingPunct="1">
              <a:spcBef>
                <a:spcPct val="0"/>
              </a:spcBef>
              <a:buFontTx/>
              <a:buNone/>
            </a:pPr>
            <a:r>
              <a:rPr lang="en-US" altLang="ja-JP" sz="2000">
                <a:solidFill>
                  <a:schemeClr val="tx2"/>
                </a:solidFill>
                <a:latin typeface="Tahoma" panose="020B0604030504040204" pitchFamily="34" charset="0"/>
              </a:rPr>
              <a:t>[End]	</a:t>
            </a:r>
            <a:endParaRPr lang="en-US" altLang="ja-JP" sz="2000">
              <a:latin typeface="Tahoma" panose="020B0604030504040204" pitchFamily="34" charset="0"/>
              <a:sym typeface="Wingdings" panose="05000000000000000000" pitchFamily="2" charset="2"/>
            </a:endParaRPr>
          </a:p>
        </p:txBody>
      </p:sp>
      <p:sp>
        <p:nvSpPr>
          <p:cNvPr id="21512" name="Text Box 14"/>
          <p:cNvSpPr txBox="1">
            <a:spLocks noChangeArrowheads="1"/>
          </p:cNvSpPr>
          <p:nvPr/>
        </p:nvSpPr>
        <p:spPr bwMode="auto">
          <a:xfrm>
            <a:off x="85725" y="3449638"/>
            <a:ext cx="1401763"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latin typeface="Tahoma" panose="020B0604030504040204" pitchFamily="34" charset="0"/>
              </a:rPr>
              <a:t>lec01.inp</a:t>
            </a:r>
          </a:p>
        </p:txBody>
      </p:sp>
      <p:sp>
        <p:nvSpPr>
          <p:cNvPr id="21513" name="AutoShape 15"/>
          <p:cNvSpPr>
            <a:spLocks/>
          </p:cNvSpPr>
          <p:nvPr/>
        </p:nvSpPr>
        <p:spPr bwMode="auto">
          <a:xfrm>
            <a:off x="1619250" y="1125538"/>
            <a:ext cx="274638" cy="5111750"/>
          </a:xfrm>
          <a:prstGeom prst="leftBrace">
            <a:avLst>
              <a:gd name="adj1" fmla="val 158294"/>
              <a:gd name="adj2" fmla="val 5000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21514" name="テキスト ボックス 20"/>
          <p:cNvSpPr txBox="1">
            <a:spLocks noChangeArrowheads="1"/>
          </p:cNvSpPr>
          <p:nvPr/>
        </p:nvSpPr>
        <p:spPr bwMode="auto">
          <a:xfrm>
            <a:off x="4964113" y="903288"/>
            <a:ext cx="3943350" cy="139858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800">
                <a:latin typeface="Century Gothic" panose="020B0502020202020204" pitchFamily="34" charset="0"/>
              </a:rPr>
              <a:t>入力ファイルは、</a:t>
            </a:r>
          </a:p>
          <a:p>
            <a:pPr eaLnBrk="1" hangingPunct="1">
              <a:spcBef>
                <a:spcPct val="0"/>
              </a:spcBef>
              <a:buFontTx/>
              <a:buNone/>
            </a:pPr>
            <a:r>
              <a:rPr lang="en-US" altLang="ja-JP" sz="2800">
                <a:latin typeface="Century Gothic" panose="020B0502020202020204" pitchFamily="34" charset="0"/>
              </a:rPr>
              <a:t>9</a:t>
            </a:r>
            <a:r>
              <a:rPr lang="ja-JP" altLang="en-US" sz="2800">
                <a:latin typeface="Century Gothic" panose="020B0502020202020204" pitchFamily="34" charset="0"/>
              </a:rPr>
              <a:t>つの</a:t>
            </a:r>
            <a:r>
              <a:rPr lang="ja-JP" altLang="en-US" sz="2800">
                <a:solidFill>
                  <a:srgbClr val="FF0000"/>
                </a:solidFill>
                <a:latin typeface="Century Gothic" panose="020B0502020202020204" pitchFamily="34" charset="0"/>
              </a:rPr>
              <a:t>[         ]セクション</a:t>
            </a:r>
            <a:r>
              <a:rPr lang="ja-JP" altLang="en-US" sz="2800">
                <a:latin typeface="Century Gothic" panose="020B0502020202020204" pitchFamily="34" charset="0"/>
              </a:rPr>
              <a:t>で構成されています。</a:t>
            </a:r>
          </a:p>
        </p:txBody>
      </p:sp>
      <p:sp>
        <p:nvSpPr>
          <p:cNvPr id="19467" name="Rectangle 1041"/>
          <p:cNvSpPr>
            <a:spLocks noChangeArrowheads="1"/>
          </p:cNvSpPr>
          <p:nvPr/>
        </p:nvSpPr>
        <p:spPr bwMode="auto">
          <a:xfrm>
            <a:off x="1927225" y="2276475"/>
            <a:ext cx="2879725" cy="609600"/>
          </a:xfrm>
          <a:prstGeom prst="rect">
            <a:avLst/>
          </a:prstGeom>
          <a:noFill/>
          <a:ln w="254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ja-JP" sz="1800">
              <a:latin typeface="Arial" panose="020B0604020202020204" pitchFamily="34" charset="0"/>
            </a:endParaRPr>
          </a:p>
        </p:txBody>
      </p:sp>
      <p:sp>
        <p:nvSpPr>
          <p:cNvPr id="19468" name="Rectangle 1041"/>
          <p:cNvSpPr>
            <a:spLocks noChangeArrowheads="1"/>
          </p:cNvSpPr>
          <p:nvPr/>
        </p:nvSpPr>
        <p:spPr bwMode="auto">
          <a:xfrm>
            <a:off x="1927225" y="2959100"/>
            <a:ext cx="2879725" cy="1790700"/>
          </a:xfrm>
          <a:prstGeom prst="rect">
            <a:avLst/>
          </a:prstGeom>
          <a:noFill/>
          <a:ln w="254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ja-JP" sz="1800">
              <a:latin typeface="Arial" panose="020B0604020202020204" pitchFamily="34" charset="0"/>
            </a:endParaRPr>
          </a:p>
        </p:txBody>
      </p:sp>
      <p:sp>
        <p:nvSpPr>
          <p:cNvPr id="19469" name="Rectangle 1041"/>
          <p:cNvSpPr>
            <a:spLocks noChangeArrowheads="1"/>
          </p:cNvSpPr>
          <p:nvPr/>
        </p:nvSpPr>
        <p:spPr bwMode="auto">
          <a:xfrm>
            <a:off x="1917700" y="4797425"/>
            <a:ext cx="2879725" cy="1223963"/>
          </a:xfrm>
          <a:prstGeom prst="rect">
            <a:avLst/>
          </a:prstGeom>
          <a:noFill/>
          <a:ln w="254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ja-JP" sz="1800">
              <a:latin typeface="Arial" panose="020B0604020202020204" pitchFamily="34" charset="0"/>
            </a:endParaRPr>
          </a:p>
        </p:txBody>
      </p:sp>
      <p:grpSp>
        <p:nvGrpSpPr>
          <p:cNvPr id="3" name="グループ化 2"/>
          <p:cNvGrpSpPr>
            <a:grpSpLocks/>
          </p:cNvGrpSpPr>
          <p:nvPr/>
        </p:nvGrpSpPr>
        <p:grpSpPr bwMode="auto">
          <a:xfrm>
            <a:off x="5715000" y="2293938"/>
            <a:ext cx="3276600" cy="990600"/>
            <a:chOff x="5715000" y="2743200"/>
            <a:chExt cx="3276600" cy="990600"/>
          </a:xfrm>
        </p:grpSpPr>
        <p:sp>
          <p:nvSpPr>
            <p:cNvPr id="21526" name="テキスト ボックス 20"/>
            <p:cNvSpPr txBox="1">
              <a:spLocks noChangeArrowheads="1"/>
            </p:cNvSpPr>
            <p:nvPr/>
          </p:nvSpPr>
          <p:spPr bwMode="auto">
            <a:xfrm>
              <a:off x="5715000" y="2743200"/>
              <a:ext cx="2895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a:latin typeface="Century Gothic" panose="020B0502020202020204" pitchFamily="34" charset="0"/>
                </a:rPr>
                <a:t>②　線源</a:t>
              </a:r>
            </a:p>
          </p:txBody>
        </p:sp>
        <p:sp>
          <p:nvSpPr>
            <p:cNvPr id="21527" name="テキスト ボックス 20"/>
            <p:cNvSpPr txBox="1">
              <a:spLocks noChangeArrowheads="1"/>
            </p:cNvSpPr>
            <p:nvPr/>
          </p:nvSpPr>
          <p:spPr bwMode="auto">
            <a:xfrm>
              <a:off x="5715000" y="32766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latin typeface="Century Gothic" panose="020B0502020202020204" pitchFamily="34" charset="0"/>
                </a:rPr>
                <a:t>　</a:t>
              </a:r>
              <a:r>
                <a:rPr lang="ja-JP" altLang="en-US" sz="2400">
                  <a:solidFill>
                    <a:srgbClr val="0000FF"/>
                  </a:solidFill>
                  <a:latin typeface="Century Gothic" panose="020B0502020202020204" pitchFamily="34" charset="0"/>
                </a:rPr>
                <a:t>放射線の発生</a:t>
              </a:r>
            </a:p>
          </p:txBody>
        </p:sp>
      </p:grpSp>
      <p:grpSp>
        <p:nvGrpSpPr>
          <p:cNvPr id="2" name="グループ化 1"/>
          <p:cNvGrpSpPr>
            <a:grpSpLocks/>
          </p:cNvGrpSpPr>
          <p:nvPr/>
        </p:nvGrpSpPr>
        <p:grpSpPr bwMode="auto">
          <a:xfrm>
            <a:off x="5715000" y="3446463"/>
            <a:ext cx="3276600" cy="990600"/>
            <a:chOff x="5715000" y="4038600"/>
            <a:chExt cx="3276600" cy="990600"/>
          </a:xfrm>
        </p:grpSpPr>
        <p:sp>
          <p:nvSpPr>
            <p:cNvPr id="21524" name="テキスト ボックス 20"/>
            <p:cNvSpPr txBox="1">
              <a:spLocks noChangeArrowheads="1"/>
            </p:cNvSpPr>
            <p:nvPr/>
          </p:nvSpPr>
          <p:spPr bwMode="auto">
            <a:xfrm>
              <a:off x="5715000" y="4038600"/>
              <a:ext cx="2895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a:latin typeface="Century Gothic" panose="020B0502020202020204" pitchFamily="34" charset="0"/>
                </a:rPr>
                <a:t>①　3次元体系</a:t>
              </a:r>
            </a:p>
          </p:txBody>
        </p:sp>
        <p:sp>
          <p:nvSpPr>
            <p:cNvPr id="21525" name="テキスト ボックス 20"/>
            <p:cNvSpPr txBox="1">
              <a:spLocks noChangeArrowheads="1"/>
            </p:cNvSpPr>
            <p:nvPr/>
          </p:nvSpPr>
          <p:spPr bwMode="auto">
            <a:xfrm>
              <a:off x="5715000" y="45720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solidFill>
                    <a:srgbClr val="0000FF"/>
                  </a:solidFill>
                  <a:latin typeface="Century Gothic" panose="020B0502020202020204" pitchFamily="34" charset="0"/>
                </a:rPr>
                <a:t>　実験体系</a:t>
              </a:r>
            </a:p>
          </p:txBody>
        </p:sp>
      </p:grpSp>
      <p:grpSp>
        <p:nvGrpSpPr>
          <p:cNvPr id="4" name="グループ化 3"/>
          <p:cNvGrpSpPr>
            <a:grpSpLocks/>
          </p:cNvGrpSpPr>
          <p:nvPr/>
        </p:nvGrpSpPr>
        <p:grpSpPr bwMode="auto">
          <a:xfrm>
            <a:off x="5715000" y="4868863"/>
            <a:ext cx="3276600" cy="990600"/>
            <a:chOff x="5715000" y="5257800"/>
            <a:chExt cx="3276600" cy="990600"/>
          </a:xfrm>
        </p:grpSpPr>
        <p:sp>
          <p:nvSpPr>
            <p:cNvPr id="21522" name="テキスト ボックス 20"/>
            <p:cNvSpPr txBox="1">
              <a:spLocks noChangeArrowheads="1"/>
            </p:cNvSpPr>
            <p:nvPr/>
          </p:nvSpPr>
          <p:spPr bwMode="auto">
            <a:xfrm>
              <a:off x="5715000" y="5257800"/>
              <a:ext cx="2895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a:latin typeface="Century Gothic" panose="020B0502020202020204" pitchFamily="34" charset="0"/>
                </a:rPr>
                <a:t>③　検出器</a:t>
              </a:r>
            </a:p>
          </p:txBody>
        </p:sp>
        <p:sp>
          <p:nvSpPr>
            <p:cNvPr id="21523" name="テキスト ボックス 20"/>
            <p:cNvSpPr txBox="1">
              <a:spLocks noChangeArrowheads="1"/>
            </p:cNvSpPr>
            <p:nvPr/>
          </p:nvSpPr>
          <p:spPr bwMode="auto">
            <a:xfrm>
              <a:off x="5715000" y="57912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solidFill>
                    <a:srgbClr val="0000FF"/>
                  </a:solidFill>
                  <a:latin typeface="Century Gothic" panose="020B0502020202020204" pitchFamily="34" charset="0"/>
                </a:rPr>
                <a:t>　観察する</a:t>
              </a:r>
            </a:p>
          </p:txBody>
        </p:sp>
      </p:grpSp>
      <p:sp>
        <p:nvSpPr>
          <p:cNvPr id="21521" name="正方形/長方形 4"/>
          <p:cNvSpPr>
            <a:spLocks noChangeArrowheads="1"/>
          </p:cNvSpPr>
          <p:nvPr/>
        </p:nvSpPr>
        <p:spPr bwMode="auto">
          <a:xfrm>
            <a:off x="4830763" y="5908675"/>
            <a:ext cx="4278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latin typeface="Century Gothic" panose="020B0502020202020204" pitchFamily="34" charset="0"/>
              </a:rPr>
              <a:t>※ </a:t>
            </a:r>
            <a:r>
              <a:rPr lang="ja-JP" altLang="en-US" sz="2400">
                <a:latin typeface="Century Gothic" panose="020B0502020202020204" pitchFamily="34" charset="0"/>
              </a:rPr>
              <a:t>セクションは順不同で記載可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46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6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animBg="1"/>
      <p:bldP spid="19468" grpId="0" animBg="1"/>
      <p:bldP spid="1946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70" name="グループ化 1"/>
          <p:cNvGrpSpPr>
            <a:grpSpLocks/>
          </p:cNvGrpSpPr>
          <p:nvPr/>
        </p:nvGrpSpPr>
        <p:grpSpPr bwMode="auto">
          <a:xfrm>
            <a:off x="683568" y="1916832"/>
            <a:ext cx="3486150" cy="971550"/>
            <a:chOff x="1763688" y="3176959"/>
            <a:chExt cx="3486231" cy="972245"/>
          </a:xfrm>
        </p:grpSpPr>
        <p:sp>
          <p:nvSpPr>
            <p:cNvPr id="83982" name="Text Box 1031"/>
            <p:cNvSpPr txBox="1">
              <a:spLocks noChangeArrowheads="1"/>
            </p:cNvSpPr>
            <p:nvPr/>
          </p:nvSpPr>
          <p:spPr bwMode="auto">
            <a:xfrm>
              <a:off x="1763688" y="3176959"/>
              <a:ext cx="2159000" cy="972245"/>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P a r a m e t e r s ]</a:t>
              </a:r>
            </a:p>
            <a:p>
              <a:pPr eaLnBrk="1" hangingPunct="1">
                <a:spcBef>
                  <a:spcPct val="0"/>
                </a:spcBef>
                <a:buFontTx/>
                <a:buNone/>
              </a:pPr>
              <a:r>
                <a:rPr lang="pt-BR" altLang="ja-JP" sz="1400">
                  <a:solidFill>
                    <a:srgbClr val="000000"/>
                  </a:solidFill>
                  <a:latin typeface="Tahoma" panose="020B0604030504040204" pitchFamily="34" charset="0"/>
                </a:rPr>
                <a:t> icntl    = </a:t>
              </a:r>
              <a:r>
                <a:rPr lang="pt-BR" altLang="ja-JP" sz="1400">
                  <a:solidFill>
                    <a:srgbClr val="FF0000"/>
                  </a:solidFill>
                  <a:latin typeface="Tahoma" panose="020B0604030504040204" pitchFamily="34" charset="0"/>
                </a:rPr>
                <a:t>0</a:t>
              </a:r>
            </a:p>
            <a:p>
              <a:pPr eaLnBrk="1" hangingPunct="1">
                <a:spcBef>
                  <a:spcPct val="0"/>
                </a:spcBef>
                <a:buFontTx/>
                <a:buNone/>
              </a:pPr>
              <a:r>
                <a:rPr lang="pt-BR" altLang="ja-JP" sz="1400">
                  <a:solidFill>
                    <a:srgbClr val="000000"/>
                  </a:solidFill>
                  <a:latin typeface="Tahoma" panose="020B0604030504040204" pitchFamily="34" charset="0"/>
                </a:rPr>
                <a:t>file(1)  = c:/phits</a:t>
              </a:r>
            </a:p>
            <a:p>
              <a:pPr eaLnBrk="1" hangingPunct="1">
                <a:spcBef>
                  <a:spcPct val="0"/>
                </a:spcBef>
                <a:buFontTx/>
                <a:buNone/>
              </a:pPr>
              <a:r>
                <a:rPr lang="pt-BR" altLang="ja-JP" sz="1400">
                  <a:solidFill>
                    <a:srgbClr val="000000"/>
                  </a:solidFill>
                  <a:latin typeface="Tahoma" panose="020B0604030504040204" pitchFamily="34" charset="0"/>
                </a:rPr>
                <a:t>file(6)  = phits.out</a:t>
              </a:r>
            </a:p>
          </p:txBody>
        </p:sp>
        <p:sp>
          <p:nvSpPr>
            <p:cNvPr id="83983" name="Line 21"/>
            <p:cNvSpPr>
              <a:spLocks noChangeShapeType="1"/>
            </p:cNvSpPr>
            <p:nvPr/>
          </p:nvSpPr>
          <p:spPr bwMode="auto">
            <a:xfrm flipH="1">
              <a:off x="1835696" y="3630425"/>
              <a:ext cx="10795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cxnSp>
          <p:nvCxnSpPr>
            <p:cNvPr id="21" name="直線矢印コネクタ 20"/>
            <p:cNvCxnSpPr/>
            <p:nvPr/>
          </p:nvCxnSpPr>
          <p:spPr>
            <a:xfrm flipH="1">
              <a:off x="2843213" y="3543933"/>
              <a:ext cx="1330356"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3984" name="テキスト ボックス 18"/>
            <p:cNvSpPr txBox="1">
              <a:spLocks noChangeArrowheads="1"/>
            </p:cNvSpPr>
            <p:nvPr/>
          </p:nvSpPr>
          <p:spPr bwMode="auto">
            <a:xfrm>
              <a:off x="4141923" y="3221226"/>
              <a:ext cx="1107996" cy="646331"/>
            </a:xfrm>
            <a:prstGeom prst="rect">
              <a:avLst/>
            </a:prstGeom>
            <a:solidFill>
              <a:schemeClr val="bg1"/>
            </a:solidFill>
            <a:ln w="19050">
              <a:solidFill>
                <a:srgbClr val="FF0000"/>
              </a:solidFill>
              <a:miter lim="800000"/>
              <a:headEnd/>
              <a:tailEnd/>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dirty="0">
                  <a:solidFill>
                    <a:srgbClr val="000000"/>
                  </a:solidFill>
                </a:rPr>
                <a:t>輸送計算</a:t>
              </a:r>
              <a:endParaRPr lang="en-US" altLang="ja-JP" sz="1800" dirty="0">
                <a:solidFill>
                  <a:srgbClr val="000000"/>
                </a:solidFill>
              </a:endParaRPr>
            </a:p>
            <a:p>
              <a:pPr eaLnBrk="1" hangingPunct="1">
                <a:spcBef>
                  <a:spcPct val="0"/>
                </a:spcBef>
                <a:buFontTx/>
                <a:buNone/>
              </a:pPr>
              <a:r>
                <a:rPr lang="ja-JP" altLang="en-US" sz="1800" dirty="0">
                  <a:solidFill>
                    <a:srgbClr val="000000"/>
                  </a:solidFill>
                </a:rPr>
                <a:t>を行う</a:t>
              </a:r>
            </a:p>
          </p:txBody>
        </p:sp>
      </p:grpSp>
      <p:sp>
        <p:nvSpPr>
          <p:cNvPr id="83971" name="Rectangle 2"/>
          <p:cNvSpPr>
            <a:spLocks noGrp="1" noChangeArrowheads="1"/>
          </p:cNvSpPr>
          <p:nvPr>
            <p:ph type="title" idx="4294967295"/>
          </p:nvPr>
        </p:nvSpPr>
        <p:spPr>
          <a:xfrm>
            <a:off x="209550" y="-86450"/>
            <a:ext cx="8686800" cy="1143000"/>
          </a:xfrm>
        </p:spPr>
        <p:txBody>
          <a:bodyPr/>
          <a:lstStyle/>
          <a:p>
            <a:pPr eaLnBrk="1" hangingPunct="1"/>
            <a:r>
              <a:rPr lang="ja-JP" altLang="en-US" sz="4800" dirty="0">
                <a:latin typeface="Century Gothic" panose="020B0502020202020204" pitchFamily="34" charset="0"/>
              </a:rPr>
              <a:t>課題</a:t>
            </a:r>
            <a:r>
              <a:rPr lang="en-US" altLang="ja-JP" sz="4800" dirty="0">
                <a:latin typeface="Century Gothic" panose="020B0502020202020204" pitchFamily="34" charset="0"/>
              </a:rPr>
              <a:t>8</a:t>
            </a:r>
            <a:endParaRPr lang="ja-JP" altLang="en-US" sz="4800" dirty="0">
              <a:latin typeface="Century Gothic" panose="020B0502020202020204" pitchFamily="34" charset="0"/>
            </a:endParaRPr>
          </a:p>
        </p:txBody>
      </p:sp>
      <p:sp>
        <p:nvSpPr>
          <p:cNvPr id="83974"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Source</a:t>
            </a:r>
          </a:p>
        </p:txBody>
      </p:sp>
      <p:sp>
        <p:nvSpPr>
          <p:cNvPr id="83976" name="Text Box 1030"/>
          <p:cNvSpPr txBox="1">
            <a:spLocks noChangeArrowheads="1"/>
          </p:cNvSpPr>
          <p:nvPr/>
        </p:nvSpPr>
        <p:spPr bwMode="auto">
          <a:xfrm>
            <a:off x="306388" y="1412776"/>
            <a:ext cx="1457325"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400">
                <a:solidFill>
                  <a:srgbClr val="000000"/>
                </a:solidFill>
                <a:latin typeface="Tahoma" panose="020B0604030504040204" pitchFamily="34" charset="0"/>
              </a:rPr>
              <a:t>lec01.inp</a:t>
            </a:r>
          </a:p>
        </p:txBody>
      </p:sp>
      <p:cxnSp>
        <p:nvCxnSpPr>
          <p:cNvPr id="17" name="直線矢印コネクタ 16"/>
          <p:cNvCxnSpPr>
            <a:cxnSpLocks/>
            <a:stCxn id="83984" idx="1"/>
          </p:cNvCxnSpPr>
          <p:nvPr/>
        </p:nvCxnSpPr>
        <p:spPr>
          <a:xfrm flipH="1" flipV="1">
            <a:off x="1763070" y="2283544"/>
            <a:ext cx="1298678" cy="45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3978" name="Text Box 1031"/>
          <p:cNvSpPr txBox="1">
            <a:spLocks noChangeArrowheads="1"/>
          </p:cNvSpPr>
          <p:nvPr/>
        </p:nvSpPr>
        <p:spPr bwMode="auto">
          <a:xfrm>
            <a:off x="683568" y="2956595"/>
            <a:ext cx="2159000" cy="1912937"/>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latin typeface="Tahoma" panose="020B0604030504040204" pitchFamily="34" charset="0"/>
              </a:rPr>
              <a:t>[ S o u r c e ]</a:t>
            </a:r>
          </a:p>
          <a:p>
            <a:pPr eaLnBrk="1" hangingPunct="1">
              <a:spcBef>
                <a:spcPct val="0"/>
              </a:spcBef>
              <a:buFontTx/>
              <a:buNone/>
            </a:pPr>
            <a:r>
              <a:rPr lang="pt-BR" altLang="ja-JP" sz="1400">
                <a:latin typeface="Tahoma" panose="020B0604030504040204" pitchFamily="34" charset="0"/>
              </a:rPr>
              <a:t>s-type    = 1</a:t>
            </a:r>
          </a:p>
          <a:p>
            <a:pPr eaLnBrk="1" hangingPunct="1">
              <a:spcBef>
                <a:spcPct val="0"/>
              </a:spcBef>
              <a:buFontTx/>
              <a:buNone/>
            </a:pPr>
            <a:r>
              <a:rPr lang="pt-BR" altLang="ja-JP" sz="1400">
                <a:latin typeface="Tahoma" panose="020B0604030504040204" pitchFamily="34" charset="0"/>
              </a:rPr>
              <a:t>proj      = proton</a:t>
            </a:r>
          </a:p>
          <a:p>
            <a:pPr eaLnBrk="1" hangingPunct="1">
              <a:spcBef>
                <a:spcPct val="0"/>
              </a:spcBef>
              <a:buFontTx/>
              <a:buNone/>
            </a:pPr>
            <a:r>
              <a:rPr lang="pt-BR" altLang="ja-JP" sz="1400">
                <a:latin typeface="Tahoma" panose="020B0604030504040204" pitchFamily="34" charset="0"/>
              </a:rPr>
              <a:t>dir       =   1.0</a:t>
            </a:r>
          </a:p>
          <a:p>
            <a:pPr eaLnBrk="1" hangingPunct="1">
              <a:spcBef>
                <a:spcPct val="0"/>
              </a:spcBef>
              <a:buFontTx/>
              <a:buNone/>
            </a:pPr>
            <a:r>
              <a:rPr lang="pt-BR" altLang="ja-JP" sz="1400">
                <a:latin typeface="Tahoma" panose="020B0604030504040204" pitchFamily="34" charset="0"/>
              </a:rPr>
              <a:t>r0        =   0.</a:t>
            </a:r>
          </a:p>
          <a:p>
            <a:pPr eaLnBrk="1" hangingPunct="1">
              <a:spcBef>
                <a:spcPct val="0"/>
              </a:spcBef>
              <a:buFontTx/>
              <a:buNone/>
            </a:pPr>
            <a:r>
              <a:rPr lang="pt-BR" altLang="ja-JP" sz="1400">
                <a:latin typeface="Tahoma" panose="020B0604030504040204" pitchFamily="34" charset="0"/>
              </a:rPr>
              <a:t>z0        =   0. </a:t>
            </a:r>
          </a:p>
          <a:p>
            <a:pPr eaLnBrk="1" hangingPunct="1">
              <a:spcBef>
                <a:spcPct val="0"/>
              </a:spcBef>
              <a:buFontTx/>
              <a:buNone/>
            </a:pPr>
            <a:r>
              <a:rPr lang="pt-BR" altLang="ja-JP" sz="1400">
                <a:latin typeface="Tahoma" panose="020B0604030504040204" pitchFamily="34" charset="0"/>
              </a:rPr>
              <a:t>z1        =   0.</a:t>
            </a:r>
          </a:p>
          <a:p>
            <a:pPr eaLnBrk="1" hangingPunct="1">
              <a:spcBef>
                <a:spcPct val="0"/>
              </a:spcBef>
              <a:buFontTx/>
              <a:buNone/>
            </a:pPr>
            <a:r>
              <a:rPr lang="pt-BR" altLang="ja-JP" sz="1400">
                <a:latin typeface="Tahoma" panose="020B0604030504040204" pitchFamily="34" charset="0"/>
              </a:rPr>
              <a:t>e0        = 150</a:t>
            </a:r>
          </a:p>
        </p:txBody>
      </p:sp>
      <p:sp>
        <p:nvSpPr>
          <p:cNvPr id="83979" name="テキスト ボックス 25"/>
          <p:cNvSpPr txBox="1">
            <a:spLocks noChangeArrowheads="1"/>
          </p:cNvSpPr>
          <p:nvPr/>
        </p:nvSpPr>
        <p:spPr bwMode="auto">
          <a:xfrm>
            <a:off x="2198480" y="3839431"/>
            <a:ext cx="2030412" cy="708025"/>
          </a:xfrm>
          <a:prstGeom prst="rect">
            <a:avLst/>
          </a:prstGeom>
          <a:solidFill>
            <a:schemeClr val="bg1"/>
          </a:solidFill>
          <a:ln w="25400">
            <a:solidFill>
              <a:srgbClr val="0000FF"/>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a:t>中心位置が原点</a:t>
            </a:r>
            <a:r>
              <a:rPr lang="en-US" altLang="ja-JP" sz="2000"/>
              <a:t>(0,0,0)</a:t>
            </a:r>
            <a:r>
              <a:rPr lang="ja-JP" altLang="en-US" sz="2000"/>
              <a:t>の点線源</a:t>
            </a:r>
          </a:p>
        </p:txBody>
      </p:sp>
      <p:sp>
        <p:nvSpPr>
          <p:cNvPr id="27" name="右中かっこ 26"/>
          <p:cNvSpPr/>
          <p:nvPr/>
        </p:nvSpPr>
        <p:spPr>
          <a:xfrm>
            <a:off x="1924993" y="3929732"/>
            <a:ext cx="271462" cy="538163"/>
          </a:xfrm>
          <a:prstGeom prst="rightBrace">
            <a:avLst>
              <a:gd name="adj1" fmla="val 8333"/>
              <a:gd name="adj2" fmla="val 48761"/>
            </a:avLst>
          </a:prstGeom>
          <a:noFill/>
          <a:ln w="254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83981" name="テキスト ボックス 20"/>
          <p:cNvSpPr txBox="1">
            <a:spLocks noChangeArrowheads="1"/>
          </p:cNvSpPr>
          <p:nvPr/>
        </p:nvSpPr>
        <p:spPr bwMode="auto">
          <a:xfrm>
            <a:off x="1939925" y="979387"/>
            <a:ext cx="5256213" cy="52228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800">
                <a:solidFill>
                  <a:srgbClr val="000000"/>
                </a:solidFill>
                <a:latin typeface="Century Gothic" panose="020B0502020202020204" pitchFamily="34" charset="0"/>
              </a:rPr>
              <a:t>輸送計算を実行させてみましょう。</a:t>
            </a:r>
          </a:p>
        </p:txBody>
      </p:sp>
      <p:sp>
        <p:nvSpPr>
          <p:cNvPr id="18" name="Text Box 1031">
            <a:extLst>
              <a:ext uri="{FF2B5EF4-FFF2-40B4-BE49-F238E27FC236}">
                <a16:creationId xmlns:a16="http://schemas.microsoft.com/office/drawing/2014/main" id="{CAF7634C-7C0F-4CC7-B806-15511B0E3474}"/>
              </a:ext>
            </a:extLst>
          </p:cNvPr>
          <p:cNvSpPr txBox="1">
            <a:spLocks noChangeArrowheads="1"/>
          </p:cNvSpPr>
          <p:nvPr/>
        </p:nvSpPr>
        <p:spPr bwMode="auto">
          <a:xfrm>
            <a:off x="683568" y="4933404"/>
            <a:ext cx="2158950" cy="1318122"/>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fr-FR" altLang="ja-JP" sz="1400" dirty="0">
                <a:solidFill>
                  <a:srgbClr val="000000"/>
                </a:solidFill>
                <a:latin typeface="Tahoma" panose="020B0604030504040204" pitchFamily="34" charset="0"/>
              </a:rPr>
              <a:t>[ T - T r a c k ]</a:t>
            </a:r>
          </a:p>
          <a:p>
            <a:pPr eaLnBrk="1" hangingPunct="1">
              <a:spcBef>
                <a:spcPct val="0"/>
              </a:spcBef>
              <a:buFontTx/>
              <a:buNone/>
            </a:pPr>
            <a:r>
              <a:rPr lang="ja-JP" altLang="en-US" sz="1400" dirty="0">
                <a:latin typeface="Tahoma" panose="020B0604030504040204" pitchFamily="34" charset="0"/>
              </a:rPr>
              <a:t>・・・ ・・・ ・・・ ・・・</a:t>
            </a:r>
            <a:endParaRPr lang="pt-BR"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solidFill>
                  <a:srgbClr val="000000"/>
                </a:solidFill>
                <a:latin typeface="Tahoma" panose="020B0604030504040204" pitchFamily="34" charset="0"/>
              </a:rPr>
              <a:t>t-type =    2</a:t>
            </a:r>
          </a:p>
          <a:p>
            <a:pPr eaLnBrk="1" hangingPunct="1">
              <a:spcBef>
                <a:spcPct val="0"/>
              </a:spcBef>
              <a:buFontTx/>
              <a:buNone/>
            </a:pPr>
            <a:r>
              <a:rPr lang="pt-BR" altLang="ja-JP" sz="1400" dirty="0">
                <a:solidFill>
                  <a:srgbClr val="000000"/>
                </a:solidFill>
                <a:latin typeface="Tahoma" panose="020B0604030504040204" pitchFamily="34" charset="0"/>
              </a:rPr>
              <a:t>     nt =  </a:t>
            </a:r>
            <a:r>
              <a:rPr lang="pt-BR" altLang="ja-JP" sz="1400" dirty="0">
                <a:solidFill>
                  <a:srgbClr val="FF0000"/>
                </a:solidFill>
                <a:latin typeface="Tahoma" panose="020B0604030504040204" pitchFamily="34" charset="0"/>
              </a:rPr>
              <a:t>10</a:t>
            </a:r>
          </a:p>
          <a:p>
            <a:pPr eaLnBrk="1" hangingPunct="1">
              <a:spcBef>
                <a:spcPct val="0"/>
              </a:spcBef>
              <a:buFontTx/>
              <a:buNone/>
            </a:pPr>
            <a:r>
              <a:rPr lang="pt-BR" altLang="ja-JP" sz="1400" dirty="0">
                <a:solidFill>
                  <a:srgbClr val="000000"/>
                </a:solidFill>
                <a:latin typeface="Tahoma" panose="020B0604030504040204" pitchFamily="34" charset="0"/>
              </a:rPr>
              <a:t>  tmin =   0.</a:t>
            </a:r>
          </a:p>
          <a:p>
            <a:pPr eaLnBrk="1" hangingPunct="1">
              <a:spcBef>
                <a:spcPct val="0"/>
              </a:spcBef>
              <a:buFontTx/>
              <a:buNone/>
            </a:pPr>
            <a:r>
              <a:rPr lang="pt-BR" altLang="ja-JP" sz="1400" dirty="0">
                <a:solidFill>
                  <a:srgbClr val="000000"/>
                </a:solidFill>
                <a:latin typeface="Tahoma" panose="020B0604030504040204" pitchFamily="34" charset="0"/>
              </a:rPr>
              <a:t> tmax =   1.</a:t>
            </a:r>
          </a:p>
        </p:txBody>
      </p:sp>
      <p:sp>
        <p:nvSpPr>
          <p:cNvPr id="19" name="Line 21">
            <a:extLst>
              <a:ext uri="{FF2B5EF4-FFF2-40B4-BE49-F238E27FC236}">
                <a16:creationId xmlns:a16="http://schemas.microsoft.com/office/drawing/2014/main" id="{92E7ADA1-75CB-4942-AD69-965FDACD2BB4}"/>
              </a:ext>
            </a:extLst>
          </p:cNvPr>
          <p:cNvSpPr>
            <a:spLocks noChangeShapeType="1"/>
          </p:cNvSpPr>
          <p:nvPr/>
        </p:nvSpPr>
        <p:spPr bwMode="auto">
          <a:xfrm flipH="1">
            <a:off x="981248" y="5794326"/>
            <a:ext cx="781819" cy="5109"/>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 name="テキスト ボックス 25">
            <a:extLst>
              <a:ext uri="{FF2B5EF4-FFF2-40B4-BE49-F238E27FC236}">
                <a16:creationId xmlns:a16="http://schemas.microsoft.com/office/drawing/2014/main" id="{8E397652-D6AD-4A10-BB2F-F108C05C6801}"/>
              </a:ext>
            </a:extLst>
          </p:cNvPr>
          <p:cNvSpPr txBox="1">
            <a:spLocks noChangeArrowheads="1"/>
          </p:cNvSpPr>
          <p:nvPr/>
        </p:nvSpPr>
        <p:spPr bwMode="auto">
          <a:xfrm>
            <a:off x="2083944" y="5542582"/>
            <a:ext cx="2030412" cy="707886"/>
          </a:xfrm>
          <a:prstGeom prst="rect">
            <a:avLst/>
          </a:prstGeom>
          <a:solidFill>
            <a:schemeClr val="bg1"/>
          </a:solidFill>
          <a:ln w="25400">
            <a:solidFill>
              <a:srgbClr val="00B050"/>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dirty="0"/>
              <a:t>輸送計算の時間変化を</a:t>
            </a:r>
            <a:r>
              <a:rPr lang="en-US" altLang="ja-JP" sz="2000" dirty="0"/>
              <a:t>10</a:t>
            </a:r>
            <a:r>
              <a:rPr lang="ja-JP" altLang="en-US" sz="2000" dirty="0"/>
              <a:t>分割</a:t>
            </a:r>
          </a:p>
        </p:txBody>
      </p:sp>
      <p:sp>
        <p:nvSpPr>
          <p:cNvPr id="22" name="右中かっこ 21">
            <a:extLst>
              <a:ext uri="{FF2B5EF4-FFF2-40B4-BE49-F238E27FC236}">
                <a16:creationId xmlns:a16="http://schemas.microsoft.com/office/drawing/2014/main" id="{D0B703C4-65D2-4E2D-A590-381B5A512D09}"/>
              </a:ext>
            </a:extLst>
          </p:cNvPr>
          <p:cNvSpPr/>
          <p:nvPr/>
        </p:nvSpPr>
        <p:spPr>
          <a:xfrm>
            <a:off x="1771313" y="5694312"/>
            <a:ext cx="271462" cy="538163"/>
          </a:xfrm>
          <a:prstGeom prst="rightBrace">
            <a:avLst>
              <a:gd name="adj1" fmla="val 8333"/>
              <a:gd name="adj2" fmla="val 48761"/>
            </a:avLst>
          </a:prstGeom>
          <a:noFill/>
          <a:ln w="254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30" name="テキスト ボックス 1">
            <a:extLst>
              <a:ext uri="{FF2B5EF4-FFF2-40B4-BE49-F238E27FC236}">
                <a16:creationId xmlns:a16="http://schemas.microsoft.com/office/drawing/2014/main" id="{1D68FF9A-3029-4693-AD69-C53452CAB975}"/>
              </a:ext>
            </a:extLst>
          </p:cNvPr>
          <p:cNvSpPr txBox="1">
            <a:spLocks noChangeArrowheads="1"/>
          </p:cNvSpPr>
          <p:nvPr/>
        </p:nvSpPr>
        <p:spPr bwMode="auto">
          <a:xfrm>
            <a:off x="4478264" y="5416948"/>
            <a:ext cx="457629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1800" dirty="0" err="1"/>
              <a:t>track_xz.eps</a:t>
            </a:r>
            <a:r>
              <a:rPr lang="ja-JP" altLang="en-US" sz="1800" dirty="0"/>
              <a:t>が</a:t>
            </a:r>
            <a:r>
              <a:rPr lang="en-US" altLang="ja-JP" sz="1800" dirty="0"/>
              <a:t>10</a:t>
            </a:r>
            <a:r>
              <a:rPr lang="ja-JP" altLang="en-US" sz="1800" dirty="0"/>
              <a:t>ページになります。</a:t>
            </a:r>
            <a:endParaRPr lang="en-US" altLang="ja-JP" sz="1800" dirty="0"/>
          </a:p>
          <a:p>
            <a:pPr>
              <a:spcBef>
                <a:spcPct val="0"/>
              </a:spcBef>
              <a:buFontTx/>
              <a:buNone/>
            </a:pPr>
            <a:r>
              <a:rPr lang="en-US" altLang="ja-JP" sz="1800" dirty="0"/>
              <a:t>*</a:t>
            </a:r>
            <a:r>
              <a:rPr lang="en-US" altLang="ja-JP" sz="1800" dirty="0" err="1"/>
              <a:t>GSview</a:t>
            </a:r>
            <a:r>
              <a:rPr lang="ja-JP" altLang="en-US" sz="1800" dirty="0"/>
              <a:t>では，スペース＆バックスペースキーで図のページを切り替えてください。</a:t>
            </a:r>
          </a:p>
        </p:txBody>
      </p:sp>
      <p:sp>
        <p:nvSpPr>
          <p:cNvPr id="10" name="矢印: 右 9">
            <a:extLst>
              <a:ext uri="{FF2B5EF4-FFF2-40B4-BE49-F238E27FC236}">
                <a16:creationId xmlns:a16="http://schemas.microsoft.com/office/drawing/2014/main" id="{D0870C85-F71C-40EA-B681-2FDD9B17B6B4}"/>
              </a:ext>
            </a:extLst>
          </p:cNvPr>
          <p:cNvSpPr/>
          <p:nvPr/>
        </p:nvSpPr>
        <p:spPr>
          <a:xfrm>
            <a:off x="4226331" y="5677450"/>
            <a:ext cx="199092" cy="4381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70" name="グループ化 1"/>
          <p:cNvGrpSpPr>
            <a:grpSpLocks/>
          </p:cNvGrpSpPr>
          <p:nvPr/>
        </p:nvGrpSpPr>
        <p:grpSpPr bwMode="auto">
          <a:xfrm>
            <a:off x="683568" y="1916832"/>
            <a:ext cx="3486150" cy="971550"/>
            <a:chOff x="1763688" y="3176959"/>
            <a:chExt cx="3486231" cy="972245"/>
          </a:xfrm>
        </p:grpSpPr>
        <p:sp>
          <p:nvSpPr>
            <p:cNvPr id="83982" name="Text Box 1031"/>
            <p:cNvSpPr txBox="1">
              <a:spLocks noChangeArrowheads="1"/>
            </p:cNvSpPr>
            <p:nvPr/>
          </p:nvSpPr>
          <p:spPr bwMode="auto">
            <a:xfrm>
              <a:off x="1763688" y="3176959"/>
              <a:ext cx="2159000" cy="972245"/>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P a r a m e t e r s ]</a:t>
              </a:r>
            </a:p>
            <a:p>
              <a:pPr eaLnBrk="1" hangingPunct="1">
                <a:spcBef>
                  <a:spcPct val="0"/>
                </a:spcBef>
                <a:buFontTx/>
                <a:buNone/>
              </a:pPr>
              <a:r>
                <a:rPr lang="pt-BR" altLang="ja-JP" sz="1400">
                  <a:solidFill>
                    <a:srgbClr val="000000"/>
                  </a:solidFill>
                  <a:latin typeface="Tahoma" panose="020B0604030504040204" pitchFamily="34" charset="0"/>
                </a:rPr>
                <a:t> icntl    = </a:t>
              </a:r>
              <a:r>
                <a:rPr lang="pt-BR" altLang="ja-JP" sz="1400">
                  <a:solidFill>
                    <a:srgbClr val="FF0000"/>
                  </a:solidFill>
                  <a:latin typeface="Tahoma" panose="020B0604030504040204" pitchFamily="34" charset="0"/>
                </a:rPr>
                <a:t>0</a:t>
              </a:r>
            </a:p>
            <a:p>
              <a:pPr eaLnBrk="1" hangingPunct="1">
                <a:spcBef>
                  <a:spcPct val="0"/>
                </a:spcBef>
                <a:buFontTx/>
                <a:buNone/>
              </a:pPr>
              <a:r>
                <a:rPr lang="pt-BR" altLang="ja-JP" sz="1400">
                  <a:solidFill>
                    <a:srgbClr val="000000"/>
                  </a:solidFill>
                  <a:latin typeface="Tahoma" panose="020B0604030504040204" pitchFamily="34" charset="0"/>
                </a:rPr>
                <a:t>file(1)  = c:/phits</a:t>
              </a:r>
            </a:p>
            <a:p>
              <a:pPr eaLnBrk="1" hangingPunct="1">
                <a:spcBef>
                  <a:spcPct val="0"/>
                </a:spcBef>
                <a:buFontTx/>
                <a:buNone/>
              </a:pPr>
              <a:r>
                <a:rPr lang="pt-BR" altLang="ja-JP" sz="1400">
                  <a:solidFill>
                    <a:srgbClr val="000000"/>
                  </a:solidFill>
                  <a:latin typeface="Tahoma" panose="020B0604030504040204" pitchFamily="34" charset="0"/>
                </a:rPr>
                <a:t>file(6)  = phits.out</a:t>
              </a:r>
            </a:p>
          </p:txBody>
        </p:sp>
        <p:sp>
          <p:nvSpPr>
            <p:cNvPr id="83983" name="Line 21"/>
            <p:cNvSpPr>
              <a:spLocks noChangeShapeType="1"/>
            </p:cNvSpPr>
            <p:nvPr/>
          </p:nvSpPr>
          <p:spPr bwMode="auto">
            <a:xfrm flipH="1">
              <a:off x="1835696" y="3630425"/>
              <a:ext cx="10795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cxnSp>
          <p:nvCxnSpPr>
            <p:cNvPr id="21" name="直線矢印コネクタ 20"/>
            <p:cNvCxnSpPr/>
            <p:nvPr/>
          </p:nvCxnSpPr>
          <p:spPr>
            <a:xfrm flipH="1">
              <a:off x="2843213" y="3543933"/>
              <a:ext cx="1330356"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3984" name="テキスト ボックス 18"/>
            <p:cNvSpPr txBox="1">
              <a:spLocks noChangeArrowheads="1"/>
            </p:cNvSpPr>
            <p:nvPr/>
          </p:nvSpPr>
          <p:spPr bwMode="auto">
            <a:xfrm>
              <a:off x="4141923" y="3221226"/>
              <a:ext cx="1107996" cy="646331"/>
            </a:xfrm>
            <a:prstGeom prst="rect">
              <a:avLst/>
            </a:prstGeom>
            <a:solidFill>
              <a:schemeClr val="bg1"/>
            </a:solidFill>
            <a:ln w="19050">
              <a:solidFill>
                <a:srgbClr val="FF0000"/>
              </a:solidFill>
              <a:miter lim="800000"/>
              <a:headEnd/>
              <a:tailEnd/>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a:solidFill>
                    <a:srgbClr val="000000"/>
                  </a:solidFill>
                </a:rPr>
                <a:t>輸送計算</a:t>
              </a:r>
              <a:endParaRPr lang="en-US" altLang="ja-JP" sz="1800">
                <a:solidFill>
                  <a:srgbClr val="000000"/>
                </a:solidFill>
              </a:endParaRPr>
            </a:p>
            <a:p>
              <a:pPr eaLnBrk="1" hangingPunct="1">
                <a:spcBef>
                  <a:spcPct val="0"/>
                </a:spcBef>
                <a:buFontTx/>
                <a:buNone/>
              </a:pPr>
              <a:r>
                <a:rPr lang="ja-JP" altLang="en-US" sz="1800">
                  <a:solidFill>
                    <a:srgbClr val="000000"/>
                  </a:solidFill>
                </a:rPr>
                <a:t>を行う</a:t>
              </a:r>
            </a:p>
          </p:txBody>
        </p:sp>
      </p:grpSp>
      <p:sp>
        <p:nvSpPr>
          <p:cNvPr id="83971" name="Rectangle 2"/>
          <p:cNvSpPr>
            <a:spLocks noGrp="1" noChangeArrowheads="1"/>
          </p:cNvSpPr>
          <p:nvPr>
            <p:ph type="title" idx="4294967295"/>
          </p:nvPr>
        </p:nvSpPr>
        <p:spPr>
          <a:xfrm>
            <a:off x="209550" y="-86450"/>
            <a:ext cx="8686800" cy="1143000"/>
          </a:xfrm>
        </p:spPr>
        <p:txBody>
          <a:bodyPr/>
          <a:lstStyle/>
          <a:p>
            <a:pPr eaLnBrk="1" hangingPunct="1"/>
            <a:r>
              <a:rPr lang="ja-JP" altLang="en-US" sz="4800" dirty="0">
                <a:latin typeface="Century Gothic" panose="020B0502020202020204" pitchFamily="34" charset="0"/>
              </a:rPr>
              <a:t>課題</a:t>
            </a:r>
            <a:r>
              <a:rPr lang="en-US" altLang="ja-JP" sz="4800" dirty="0">
                <a:latin typeface="Century Gothic" panose="020B0502020202020204" pitchFamily="34" charset="0"/>
              </a:rPr>
              <a:t>8</a:t>
            </a:r>
            <a:r>
              <a:rPr lang="ja-JP" altLang="en-US" sz="4800" dirty="0">
                <a:latin typeface="Century Gothic" panose="020B0502020202020204" pitchFamily="34" charset="0"/>
              </a:rPr>
              <a:t>の答え合わせ</a:t>
            </a:r>
          </a:p>
        </p:txBody>
      </p:sp>
      <p:sp>
        <p:nvSpPr>
          <p:cNvPr id="83974"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Source</a:t>
            </a:r>
          </a:p>
        </p:txBody>
      </p:sp>
      <p:sp>
        <p:nvSpPr>
          <p:cNvPr id="83976" name="Text Box 1030"/>
          <p:cNvSpPr txBox="1">
            <a:spLocks noChangeArrowheads="1"/>
          </p:cNvSpPr>
          <p:nvPr/>
        </p:nvSpPr>
        <p:spPr bwMode="auto">
          <a:xfrm>
            <a:off x="306388" y="1412776"/>
            <a:ext cx="1457325"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400">
                <a:solidFill>
                  <a:srgbClr val="000000"/>
                </a:solidFill>
                <a:latin typeface="Tahoma" panose="020B0604030504040204" pitchFamily="34" charset="0"/>
              </a:rPr>
              <a:t>lec01.inp</a:t>
            </a:r>
          </a:p>
        </p:txBody>
      </p:sp>
      <p:cxnSp>
        <p:nvCxnSpPr>
          <p:cNvPr id="17" name="直線矢印コネクタ 16"/>
          <p:cNvCxnSpPr>
            <a:cxnSpLocks/>
            <a:stCxn id="83984" idx="1"/>
          </p:cNvCxnSpPr>
          <p:nvPr/>
        </p:nvCxnSpPr>
        <p:spPr>
          <a:xfrm flipH="1" flipV="1">
            <a:off x="1763070" y="2283544"/>
            <a:ext cx="1298678" cy="45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3978" name="Text Box 1031"/>
          <p:cNvSpPr txBox="1">
            <a:spLocks noChangeArrowheads="1"/>
          </p:cNvSpPr>
          <p:nvPr/>
        </p:nvSpPr>
        <p:spPr bwMode="auto">
          <a:xfrm>
            <a:off x="683568" y="2956595"/>
            <a:ext cx="2159000" cy="1912937"/>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latin typeface="Tahoma" panose="020B0604030504040204" pitchFamily="34" charset="0"/>
              </a:rPr>
              <a:t>[ S o u r c e ]</a:t>
            </a:r>
          </a:p>
          <a:p>
            <a:pPr eaLnBrk="1" hangingPunct="1">
              <a:spcBef>
                <a:spcPct val="0"/>
              </a:spcBef>
              <a:buFontTx/>
              <a:buNone/>
            </a:pPr>
            <a:r>
              <a:rPr lang="pt-BR" altLang="ja-JP" sz="1400">
                <a:latin typeface="Tahoma" panose="020B0604030504040204" pitchFamily="34" charset="0"/>
              </a:rPr>
              <a:t>s-type    = 1</a:t>
            </a:r>
          </a:p>
          <a:p>
            <a:pPr eaLnBrk="1" hangingPunct="1">
              <a:spcBef>
                <a:spcPct val="0"/>
              </a:spcBef>
              <a:buFontTx/>
              <a:buNone/>
            </a:pPr>
            <a:r>
              <a:rPr lang="pt-BR" altLang="ja-JP" sz="1400">
                <a:latin typeface="Tahoma" panose="020B0604030504040204" pitchFamily="34" charset="0"/>
              </a:rPr>
              <a:t>proj      = proton</a:t>
            </a:r>
          </a:p>
          <a:p>
            <a:pPr eaLnBrk="1" hangingPunct="1">
              <a:spcBef>
                <a:spcPct val="0"/>
              </a:spcBef>
              <a:buFontTx/>
              <a:buNone/>
            </a:pPr>
            <a:r>
              <a:rPr lang="pt-BR" altLang="ja-JP" sz="1400">
                <a:latin typeface="Tahoma" panose="020B0604030504040204" pitchFamily="34" charset="0"/>
              </a:rPr>
              <a:t>dir       =   1.0</a:t>
            </a:r>
          </a:p>
          <a:p>
            <a:pPr eaLnBrk="1" hangingPunct="1">
              <a:spcBef>
                <a:spcPct val="0"/>
              </a:spcBef>
              <a:buFontTx/>
              <a:buNone/>
            </a:pPr>
            <a:r>
              <a:rPr lang="pt-BR" altLang="ja-JP" sz="1400">
                <a:latin typeface="Tahoma" panose="020B0604030504040204" pitchFamily="34" charset="0"/>
              </a:rPr>
              <a:t>r0        =   0.</a:t>
            </a:r>
          </a:p>
          <a:p>
            <a:pPr eaLnBrk="1" hangingPunct="1">
              <a:spcBef>
                <a:spcPct val="0"/>
              </a:spcBef>
              <a:buFontTx/>
              <a:buNone/>
            </a:pPr>
            <a:r>
              <a:rPr lang="pt-BR" altLang="ja-JP" sz="1400">
                <a:latin typeface="Tahoma" panose="020B0604030504040204" pitchFamily="34" charset="0"/>
              </a:rPr>
              <a:t>z0        =   0. </a:t>
            </a:r>
          </a:p>
          <a:p>
            <a:pPr eaLnBrk="1" hangingPunct="1">
              <a:spcBef>
                <a:spcPct val="0"/>
              </a:spcBef>
              <a:buFontTx/>
              <a:buNone/>
            </a:pPr>
            <a:r>
              <a:rPr lang="pt-BR" altLang="ja-JP" sz="1400">
                <a:latin typeface="Tahoma" panose="020B0604030504040204" pitchFamily="34" charset="0"/>
              </a:rPr>
              <a:t>z1        =   0.</a:t>
            </a:r>
          </a:p>
          <a:p>
            <a:pPr eaLnBrk="1" hangingPunct="1">
              <a:spcBef>
                <a:spcPct val="0"/>
              </a:spcBef>
              <a:buFontTx/>
              <a:buNone/>
            </a:pPr>
            <a:r>
              <a:rPr lang="pt-BR" altLang="ja-JP" sz="1400">
                <a:latin typeface="Tahoma" panose="020B0604030504040204" pitchFamily="34" charset="0"/>
              </a:rPr>
              <a:t>e0        = 150</a:t>
            </a:r>
          </a:p>
        </p:txBody>
      </p:sp>
      <p:sp>
        <p:nvSpPr>
          <p:cNvPr id="27" name="右中かっこ 26"/>
          <p:cNvSpPr/>
          <p:nvPr/>
        </p:nvSpPr>
        <p:spPr>
          <a:xfrm>
            <a:off x="1924993" y="3929732"/>
            <a:ext cx="271462" cy="538163"/>
          </a:xfrm>
          <a:prstGeom prst="rightBrace">
            <a:avLst>
              <a:gd name="adj1" fmla="val 8333"/>
              <a:gd name="adj2" fmla="val 48761"/>
            </a:avLst>
          </a:prstGeom>
          <a:noFill/>
          <a:ln w="254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83981" name="テキスト ボックス 20"/>
          <p:cNvSpPr txBox="1">
            <a:spLocks noChangeArrowheads="1"/>
          </p:cNvSpPr>
          <p:nvPr/>
        </p:nvSpPr>
        <p:spPr bwMode="auto">
          <a:xfrm>
            <a:off x="1939925" y="979387"/>
            <a:ext cx="5256213" cy="52228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800">
                <a:solidFill>
                  <a:srgbClr val="000000"/>
                </a:solidFill>
                <a:latin typeface="Century Gothic" panose="020B0502020202020204" pitchFamily="34" charset="0"/>
              </a:rPr>
              <a:t>輸送計算を実行させてみましょう。</a:t>
            </a:r>
          </a:p>
        </p:txBody>
      </p:sp>
      <p:sp>
        <p:nvSpPr>
          <p:cNvPr id="18" name="Text Box 1031">
            <a:extLst>
              <a:ext uri="{FF2B5EF4-FFF2-40B4-BE49-F238E27FC236}">
                <a16:creationId xmlns:a16="http://schemas.microsoft.com/office/drawing/2014/main" id="{CAF7634C-7C0F-4CC7-B806-15511B0E3474}"/>
              </a:ext>
            </a:extLst>
          </p:cNvPr>
          <p:cNvSpPr txBox="1">
            <a:spLocks noChangeArrowheads="1"/>
          </p:cNvSpPr>
          <p:nvPr/>
        </p:nvSpPr>
        <p:spPr bwMode="auto">
          <a:xfrm>
            <a:off x="683568" y="4933404"/>
            <a:ext cx="2158950" cy="1318122"/>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fr-FR" altLang="ja-JP" sz="1400" dirty="0">
                <a:solidFill>
                  <a:srgbClr val="000000"/>
                </a:solidFill>
                <a:latin typeface="Tahoma" panose="020B0604030504040204" pitchFamily="34" charset="0"/>
              </a:rPr>
              <a:t>[ T - T r a c k ]</a:t>
            </a:r>
          </a:p>
          <a:p>
            <a:pPr eaLnBrk="1" hangingPunct="1">
              <a:spcBef>
                <a:spcPct val="0"/>
              </a:spcBef>
              <a:buFontTx/>
              <a:buNone/>
            </a:pPr>
            <a:r>
              <a:rPr lang="ja-JP" altLang="en-US" sz="1400" dirty="0">
                <a:latin typeface="Tahoma" panose="020B0604030504040204" pitchFamily="34" charset="0"/>
              </a:rPr>
              <a:t>・・・ ・・・ ・・・ ・・・</a:t>
            </a:r>
            <a:endParaRPr lang="pt-BR"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solidFill>
                  <a:srgbClr val="000000"/>
                </a:solidFill>
                <a:latin typeface="Tahoma" panose="020B0604030504040204" pitchFamily="34" charset="0"/>
              </a:rPr>
              <a:t>t-type =    2</a:t>
            </a:r>
          </a:p>
          <a:p>
            <a:pPr eaLnBrk="1" hangingPunct="1">
              <a:spcBef>
                <a:spcPct val="0"/>
              </a:spcBef>
              <a:buFontTx/>
              <a:buNone/>
            </a:pPr>
            <a:r>
              <a:rPr lang="pt-BR" altLang="ja-JP" sz="1400" dirty="0">
                <a:solidFill>
                  <a:srgbClr val="000000"/>
                </a:solidFill>
                <a:latin typeface="Tahoma" panose="020B0604030504040204" pitchFamily="34" charset="0"/>
              </a:rPr>
              <a:t>     nt =  </a:t>
            </a:r>
            <a:r>
              <a:rPr lang="pt-BR" altLang="ja-JP" sz="1400" dirty="0">
                <a:solidFill>
                  <a:srgbClr val="FF0000"/>
                </a:solidFill>
                <a:latin typeface="Tahoma" panose="020B0604030504040204" pitchFamily="34" charset="0"/>
              </a:rPr>
              <a:t>10</a:t>
            </a:r>
          </a:p>
          <a:p>
            <a:pPr eaLnBrk="1" hangingPunct="1">
              <a:spcBef>
                <a:spcPct val="0"/>
              </a:spcBef>
              <a:buFontTx/>
              <a:buNone/>
            </a:pPr>
            <a:r>
              <a:rPr lang="pt-BR" altLang="ja-JP" sz="1400" dirty="0">
                <a:solidFill>
                  <a:srgbClr val="000000"/>
                </a:solidFill>
                <a:latin typeface="Tahoma" panose="020B0604030504040204" pitchFamily="34" charset="0"/>
              </a:rPr>
              <a:t>  tmin =   0.</a:t>
            </a:r>
          </a:p>
          <a:p>
            <a:pPr eaLnBrk="1" hangingPunct="1">
              <a:spcBef>
                <a:spcPct val="0"/>
              </a:spcBef>
              <a:buFontTx/>
              <a:buNone/>
            </a:pPr>
            <a:r>
              <a:rPr lang="pt-BR" altLang="ja-JP" sz="1400" dirty="0">
                <a:solidFill>
                  <a:srgbClr val="000000"/>
                </a:solidFill>
                <a:latin typeface="Tahoma" panose="020B0604030504040204" pitchFamily="34" charset="0"/>
              </a:rPr>
              <a:t> tmax =   1.</a:t>
            </a:r>
          </a:p>
        </p:txBody>
      </p:sp>
      <p:sp>
        <p:nvSpPr>
          <p:cNvPr id="19" name="Line 21">
            <a:extLst>
              <a:ext uri="{FF2B5EF4-FFF2-40B4-BE49-F238E27FC236}">
                <a16:creationId xmlns:a16="http://schemas.microsoft.com/office/drawing/2014/main" id="{92E7ADA1-75CB-4942-AD69-965FDACD2BB4}"/>
              </a:ext>
            </a:extLst>
          </p:cNvPr>
          <p:cNvSpPr>
            <a:spLocks noChangeShapeType="1"/>
          </p:cNvSpPr>
          <p:nvPr/>
        </p:nvSpPr>
        <p:spPr bwMode="auto">
          <a:xfrm flipH="1">
            <a:off x="981248" y="5794326"/>
            <a:ext cx="781819" cy="5109"/>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 name="テキスト ボックス 25">
            <a:extLst>
              <a:ext uri="{FF2B5EF4-FFF2-40B4-BE49-F238E27FC236}">
                <a16:creationId xmlns:a16="http://schemas.microsoft.com/office/drawing/2014/main" id="{8E397652-D6AD-4A10-BB2F-F108C05C6801}"/>
              </a:ext>
            </a:extLst>
          </p:cNvPr>
          <p:cNvSpPr txBox="1">
            <a:spLocks noChangeArrowheads="1"/>
          </p:cNvSpPr>
          <p:nvPr/>
        </p:nvSpPr>
        <p:spPr bwMode="auto">
          <a:xfrm>
            <a:off x="2083944" y="5542582"/>
            <a:ext cx="2030412" cy="707886"/>
          </a:xfrm>
          <a:prstGeom prst="rect">
            <a:avLst/>
          </a:prstGeom>
          <a:solidFill>
            <a:schemeClr val="bg1"/>
          </a:solidFill>
          <a:ln w="25400">
            <a:solidFill>
              <a:srgbClr val="00B050"/>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dirty="0"/>
              <a:t>輸送計算の時間変化を</a:t>
            </a:r>
            <a:r>
              <a:rPr lang="en-US" altLang="ja-JP" sz="2000" dirty="0"/>
              <a:t>10</a:t>
            </a:r>
            <a:r>
              <a:rPr lang="ja-JP" altLang="en-US" sz="2000" dirty="0"/>
              <a:t>分割</a:t>
            </a:r>
          </a:p>
        </p:txBody>
      </p:sp>
      <p:sp>
        <p:nvSpPr>
          <p:cNvPr id="22" name="右中かっこ 21">
            <a:extLst>
              <a:ext uri="{FF2B5EF4-FFF2-40B4-BE49-F238E27FC236}">
                <a16:creationId xmlns:a16="http://schemas.microsoft.com/office/drawing/2014/main" id="{D0B703C4-65D2-4E2D-A590-381B5A512D09}"/>
              </a:ext>
            </a:extLst>
          </p:cNvPr>
          <p:cNvSpPr/>
          <p:nvPr/>
        </p:nvSpPr>
        <p:spPr>
          <a:xfrm>
            <a:off x="1771313" y="5694312"/>
            <a:ext cx="271462" cy="538163"/>
          </a:xfrm>
          <a:prstGeom prst="rightBrace">
            <a:avLst>
              <a:gd name="adj1" fmla="val 8333"/>
              <a:gd name="adj2" fmla="val 48761"/>
            </a:avLst>
          </a:prstGeom>
          <a:noFill/>
          <a:ln w="254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pic>
        <p:nvPicPr>
          <p:cNvPr id="23" name="図 22">
            <a:extLst>
              <a:ext uri="{FF2B5EF4-FFF2-40B4-BE49-F238E27FC236}">
                <a16:creationId xmlns:a16="http://schemas.microsoft.com/office/drawing/2014/main" id="{8BDAEB93-71E7-42D9-9B3A-C59B41D0B1CB}"/>
              </a:ext>
            </a:extLst>
          </p:cNvPr>
          <p:cNvPicPr>
            <a:picLocks noChangeAspect="1"/>
          </p:cNvPicPr>
          <p:nvPr/>
        </p:nvPicPr>
        <p:blipFill rotWithShape="1">
          <a:blip r:embed="rId3"/>
          <a:srcRect l="2739" t="2249" r="3312" b="1668"/>
          <a:stretch/>
        </p:blipFill>
        <p:spPr>
          <a:xfrm>
            <a:off x="4688074" y="1950319"/>
            <a:ext cx="4267784" cy="3556156"/>
          </a:xfrm>
          <a:prstGeom prst="rect">
            <a:avLst/>
          </a:prstGeom>
        </p:spPr>
      </p:pic>
      <p:pic>
        <p:nvPicPr>
          <p:cNvPr id="24" name="図 23">
            <a:extLst>
              <a:ext uri="{FF2B5EF4-FFF2-40B4-BE49-F238E27FC236}">
                <a16:creationId xmlns:a16="http://schemas.microsoft.com/office/drawing/2014/main" id="{231EDCB1-43C0-4E47-AF07-C0CAFE7E747A}"/>
              </a:ext>
            </a:extLst>
          </p:cNvPr>
          <p:cNvPicPr>
            <a:picLocks noChangeAspect="1"/>
          </p:cNvPicPr>
          <p:nvPr/>
        </p:nvPicPr>
        <p:blipFill rotWithShape="1">
          <a:blip r:embed="rId4"/>
          <a:srcRect l="1355" t="3519" r="5652" b="2956"/>
          <a:stretch/>
        </p:blipFill>
        <p:spPr>
          <a:xfrm>
            <a:off x="4688074" y="1961067"/>
            <a:ext cx="4267786" cy="3556157"/>
          </a:xfrm>
          <a:prstGeom prst="rect">
            <a:avLst/>
          </a:prstGeom>
        </p:spPr>
      </p:pic>
      <p:pic>
        <p:nvPicPr>
          <p:cNvPr id="25" name="図 24">
            <a:extLst>
              <a:ext uri="{FF2B5EF4-FFF2-40B4-BE49-F238E27FC236}">
                <a16:creationId xmlns:a16="http://schemas.microsoft.com/office/drawing/2014/main" id="{B2B31BA5-87C2-442F-ABB2-A6049192A91A}"/>
              </a:ext>
            </a:extLst>
          </p:cNvPr>
          <p:cNvPicPr>
            <a:picLocks noChangeAspect="1"/>
          </p:cNvPicPr>
          <p:nvPr/>
        </p:nvPicPr>
        <p:blipFill rotWithShape="1">
          <a:blip r:embed="rId5"/>
          <a:srcRect l="2003" t="4454" r="4048" b="3901"/>
          <a:stretch/>
        </p:blipFill>
        <p:spPr>
          <a:xfrm>
            <a:off x="4688073" y="1913442"/>
            <a:ext cx="4267786" cy="3556158"/>
          </a:xfrm>
          <a:prstGeom prst="rect">
            <a:avLst/>
          </a:prstGeom>
        </p:spPr>
      </p:pic>
      <p:sp>
        <p:nvSpPr>
          <p:cNvPr id="26" name="テキスト ボックス 20">
            <a:extLst>
              <a:ext uri="{FF2B5EF4-FFF2-40B4-BE49-F238E27FC236}">
                <a16:creationId xmlns:a16="http://schemas.microsoft.com/office/drawing/2014/main" id="{D74F62D8-85D4-4E41-8B75-9DDB54CFE328}"/>
              </a:ext>
            </a:extLst>
          </p:cNvPr>
          <p:cNvSpPr txBox="1">
            <a:spLocks noChangeArrowheads="1"/>
          </p:cNvSpPr>
          <p:nvPr/>
        </p:nvSpPr>
        <p:spPr bwMode="auto">
          <a:xfrm>
            <a:off x="5175250" y="5576888"/>
            <a:ext cx="36972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dirty="0" err="1">
                <a:solidFill>
                  <a:srgbClr val="0000FF"/>
                </a:solidFill>
                <a:latin typeface="Century Gothic" panose="020B0502020202020204" pitchFamily="34" charset="0"/>
              </a:rPr>
              <a:t>track_xz.eps</a:t>
            </a:r>
            <a:endParaRPr lang="en-US" altLang="ja-JP" sz="2000" dirty="0">
              <a:solidFill>
                <a:srgbClr val="0000FF"/>
              </a:solidFill>
              <a:latin typeface="Century Gothic" panose="020B0502020202020204" pitchFamily="34" charset="0"/>
            </a:endParaRPr>
          </a:p>
          <a:p>
            <a:pPr algn="ctr" eaLnBrk="1" hangingPunct="1">
              <a:spcBef>
                <a:spcPct val="0"/>
              </a:spcBef>
              <a:buFontTx/>
              <a:buNone/>
            </a:pPr>
            <a:r>
              <a:rPr lang="en-US" altLang="ja-JP" sz="2000" dirty="0">
                <a:solidFill>
                  <a:srgbClr val="00B050"/>
                </a:solidFill>
                <a:latin typeface="Century Gothic" panose="020B0502020202020204" pitchFamily="34" charset="0"/>
              </a:rPr>
              <a:t>(1</a:t>
            </a:r>
            <a:r>
              <a:rPr lang="ja-JP" altLang="en-US" sz="2000" dirty="0">
                <a:solidFill>
                  <a:srgbClr val="00B050"/>
                </a:solidFill>
                <a:latin typeface="Century Gothic" panose="020B0502020202020204" pitchFamily="34" charset="0"/>
              </a:rPr>
              <a:t>ページ目</a:t>
            </a:r>
            <a:r>
              <a:rPr lang="en-US" altLang="ja-JP" sz="2000" dirty="0">
                <a:solidFill>
                  <a:srgbClr val="00B050"/>
                </a:solidFill>
                <a:latin typeface="Century Gothic" panose="020B0502020202020204" pitchFamily="34" charset="0"/>
              </a:rPr>
              <a:t>[0nsec</a:t>
            </a:r>
            <a:r>
              <a:rPr lang="ja-JP" altLang="en-US" sz="2000" dirty="0">
                <a:solidFill>
                  <a:srgbClr val="00B050"/>
                </a:solidFill>
                <a:latin typeface="Century Gothic" panose="020B0502020202020204" pitchFamily="34" charset="0"/>
              </a:rPr>
              <a:t>～</a:t>
            </a:r>
            <a:r>
              <a:rPr lang="en-US" altLang="ja-JP" sz="2000" dirty="0">
                <a:solidFill>
                  <a:srgbClr val="00B050"/>
                </a:solidFill>
                <a:latin typeface="Century Gothic" panose="020B0502020202020204" pitchFamily="34" charset="0"/>
              </a:rPr>
              <a:t>0.1nsec])</a:t>
            </a:r>
          </a:p>
        </p:txBody>
      </p:sp>
      <p:sp>
        <p:nvSpPr>
          <p:cNvPr id="29" name="Line 21">
            <a:extLst>
              <a:ext uri="{FF2B5EF4-FFF2-40B4-BE49-F238E27FC236}">
                <a16:creationId xmlns:a16="http://schemas.microsoft.com/office/drawing/2014/main" id="{AC7E66B0-801E-4D24-A932-46F3798DE7F3}"/>
              </a:ext>
            </a:extLst>
          </p:cNvPr>
          <p:cNvSpPr>
            <a:spLocks noChangeShapeType="1"/>
          </p:cNvSpPr>
          <p:nvPr/>
        </p:nvSpPr>
        <p:spPr bwMode="auto">
          <a:xfrm flipH="1">
            <a:off x="4266340" y="3573464"/>
            <a:ext cx="2509110" cy="636590"/>
          </a:xfrm>
          <a:prstGeom prst="line">
            <a:avLst/>
          </a:prstGeom>
          <a:noFill/>
          <a:ln w="25400">
            <a:solidFill>
              <a:srgbClr val="0000FF"/>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30" name="テキスト ボックス 25">
            <a:extLst>
              <a:ext uri="{FF2B5EF4-FFF2-40B4-BE49-F238E27FC236}">
                <a16:creationId xmlns:a16="http://schemas.microsoft.com/office/drawing/2014/main" id="{3238E2E6-DF3D-49A1-BEBB-2036D635E2D2}"/>
              </a:ext>
            </a:extLst>
          </p:cNvPr>
          <p:cNvSpPr txBox="1">
            <a:spLocks noChangeArrowheads="1"/>
          </p:cNvSpPr>
          <p:nvPr/>
        </p:nvSpPr>
        <p:spPr bwMode="auto">
          <a:xfrm>
            <a:off x="2198480" y="3839431"/>
            <a:ext cx="2030412" cy="708025"/>
          </a:xfrm>
          <a:prstGeom prst="rect">
            <a:avLst/>
          </a:prstGeom>
          <a:solidFill>
            <a:schemeClr val="bg1"/>
          </a:solidFill>
          <a:ln w="25400">
            <a:solidFill>
              <a:srgbClr val="0000FF"/>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a:t>中心位置が原点</a:t>
            </a:r>
            <a:r>
              <a:rPr lang="en-US" altLang="ja-JP" sz="2000"/>
              <a:t>(0,0,0)</a:t>
            </a:r>
            <a:r>
              <a:rPr lang="ja-JP" altLang="en-US" sz="2000"/>
              <a:t>の点線源</a:t>
            </a:r>
          </a:p>
        </p:txBody>
      </p:sp>
      <p:sp>
        <p:nvSpPr>
          <p:cNvPr id="31" name="テキスト ボックス 20">
            <a:extLst>
              <a:ext uri="{FF2B5EF4-FFF2-40B4-BE49-F238E27FC236}">
                <a16:creationId xmlns:a16="http://schemas.microsoft.com/office/drawing/2014/main" id="{BC1C997F-FCC9-45C1-99A4-D2D96EA8CC29}"/>
              </a:ext>
            </a:extLst>
          </p:cNvPr>
          <p:cNvSpPr txBox="1">
            <a:spLocks noChangeArrowheads="1"/>
          </p:cNvSpPr>
          <p:nvPr/>
        </p:nvSpPr>
        <p:spPr bwMode="auto">
          <a:xfrm>
            <a:off x="5054446" y="5580279"/>
            <a:ext cx="3938896" cy="707886"/>
          </a:xfrm>
          <a:prstGeom prst="rect">
            <a:avLst/>
          </a:prstGeom>
          <a:solidFill>
            <a:schemeClr val="bg1"/>
          </a:solidFill>
          <a:ln>
            <a:noFill/>
          </a:ln>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dirty="0" err="1">
                <a:solidFill>
                  <a:srgbClr val="0000FF"/>
                </a:solidFill>
                <a:latin typeface="Century Gothic" panose="020B0502020202020204" pitchFamily="34" charset="0"/>
              </a:rPr>
              <a:t>track_xz.eps</a:t>
            </a:r>
            <a:endParaRPr lang="en-US" altLang="ja-JP" sz="2000" dirty="0">
              <a:solidFill>
                <a:srgbClr val="0000FF"/>
              </a:solidFill>
              <a:latin typeface="Century Gothic" panose="020B0502020202020204" pitchFamily="34" charset="0"/>
            </a:endParaRPr>
          </a:p>
          <a:p>
            <a:pPr algn="ctr" eaLnBrk="1" hangingPunct="1">
              <a:spcBef>
                <a:spcPct val="0"/>
              </a:spcBef>
              <a:buFontTx/>
              <a:buNone/>
            </a:pPr>
            <a:r>
              <a:rPr lang="en-US" altLang="ja-JP" sz="2000" dirty="0">
                <a:solidFill>
                  <a:srgbClr val="00B050"/>
                </a:solidFill>
                <a:latin typeface="Century Gothic" panose="020B0502020202020204" pitchFamily="34" charset="0"/>
              </a:rPr>
              <a:t>(3</a:t>
            </a:r>
            <a:r>
              <a:rPr lang="ja-JP" altLang="en-US" sz="2000" dirty="0">
                <a:solidFill>
                  <a:srgbClr val="00B050"/>
                </a:solidFill>
                <a:latin typeface="Century Gothic" panose="020B0502020202020204" pitchFamily="34" charset="0"/>
              </a:rPr>
              <a:t>ページ目</a:t>
            </a:r>
            <a:r>
              <a:rPr lang="en-US" altLang="ja-JP" sz="2000" dirty="0">
                <a:solidFill>
                  <a:srgbClr val="00B050"/>
                </a:solidFill>
                <a:latin typeface="Century Gothic" panose="020B0502020202020204" pitchFamily="34" charset="0"/>
              </a:rPr>
              <a:t>[0.2nsec</a:t>
            </a:r>
            <a:r>
              <a:rPr lang="ja-JP" altLang="en-US" sz="2000" dirty="0">
                <a:solidFill>
                  <a:srgbClr val="00B050"/>
                </a:solidFill>
                <a:latin typeface="Century Gothic" panose="020B0502020202020204" pitchFamily="34" charset="0"/>
              </a:rPr>
              <a:t>～</a:t>
            </a:r>
            <a:r>
              <a:rPr lang="en-US" altLang="ja-JP" sz="2000" dirty="0">
                <a:solidFill>
                  <a:srgbClr val="00B050"/>
                </a:solidFill>
                <a:latin typeface="Century Gothic" panose="020B0502020202020204" pitchFamily="34" charset="0"/>
              </a:rPr>
              <a:t>0.3nsec])</a:t>
            </a:r>
          </a:p>
        </p:txBody>
      </p:sp>
      <p:sp>
        <p:nvSpPr>
          <p:cNvPr id="32" name="テキスト ボックス 20">
            <a:extLst>
              <a:ext uri="{FF2B5EF4-FFF2-40B4-BE49-F238E27FC236}">
                <a16:creationId xmlns:a16="http://schemas.microsoft.com/office/drawing/2014/main" id="{69B8DB39-A015-4F29-97D1-27F24FB9DA50}"/>
              </a:ext>
            </a:extLst>
          </p:cNvPr>
          <p:cNvSpPr txBox="1">
            <a:spLocks noChangeArrowheads="1"/>
          </p:cNvSpPr>
          <p:nvPr/>
        </p:nvSpPr>
        <p:spPr bwMode="auto">
          <a:xfrm>
            <a:off x="5115682" y="5591318"/>
            <a:ext cx="3816424" cy="707886"/>
          </a:xfrm>
          <a:prstGeom prst="rect">
            <a:avLst/>
          </a:prstGeom>
          <a:solidFill>
            <a:schemeClr val="bg1"/>
          </a:solidFill>
          <a:ln>
            <a:noFill/>
          </a:ln>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dirty="0" err="1">
                <a:solidFill>
                  <a:srgbClr val="0000FF"/>
                </a:solidFill>
                <a:latin typeface="Century Gothic" panose="020B0502020202020204" pitchFamily="34" charset="0"/>
              </a:rPr>
              <a:t>track_xz.eps</a:t>
            </a:r>
            <a:endParaRPr lang="en-US" altLang="ja-JP" sz="2000" dirty="0">
              <a:solidFill>
                <a:srgbClr val="0000FF"/>
              </a:solidFill>
              <a:latin typeface="Century Gothic" panose="020B0502020202020204" pitchFamily="34" charset="0"/>
            </a:endParaRPr>
          </a:p>
          <a:p>
            <a:pPr algn="ctr" eaLnBrk="1" hangingPunct="1">
              <a:spcBef>
                <a:spcPct val="0"/>
              </a:spcBef>
              <a:buFontTx/>
              <a:buNone/>
            </a:pPr>
            <a:r>
              <a:rPr lang="en-US" altLang="ja-JP" sz="2000" dirty="0">
                <a:solidFill>
                  <a:srgbClr val="00B050"/>
                </a:solidFill>
                <a:latin typeface="Century Gothic" panose="020B0502020202020204" pitchFamily="34" charset="0"/>
              </a:rPr>
              <a:t>(5</a:t>
            </a:r>
            <a:r>
              <a:rPr lang="ja-JP" altLang="en-US" sz="2000" dirty="0">
                <a:solidFill>
                  <a:srgbClr val="00B050"/>
                </a:solidFill>
                <a:latin typeface="Century Gothic" panose="020B0502020202020204" pitchFamily="34" charset="0"/>
              </a:rPr>
              <a:t>ページ目</a:t>
            </a:r>
            <a:r>
              <a:rPr lang="en-US" altLang="ja-JP" sz="2000" dirty="0">
                <a:solidFill>
                  <a:srgbClr val="00B050"/>
                </a:solidFill>
                <a:latin typeface="Century Gothic" panose="020B0502020202020204" pitchFamily="34" charset="0"/>
              </a:rPr>
              <a:t>[0.4nsec</a:t>
            </a:r>
            <a:r>
              <a:rPr lang="ja-JP" altLang="en-US" sz="2000" dirty="0">
                <a:solidFill>
                  <a:srgbClr val="00B050"/>
                </a:solidFill>
                <a:latin typeface="Century Gothic" panose="020B0502020202020204" pitchFamily="34" charset="0"/>
              </a:rPr>
              <a:t>～</a:t>
            </a:r>
            <a:r>
              <a:rPr lang="en-US" altLang="ja-JP" sz="2000" dirty="0">
                <a:solidFill>
                  <a:srgbClr val="00B050"/>
                </a:solidFill>
                <a:latin typeface="Century Gothic" panose="020B0502020202020204" pitchFamily="34" charset="0"/>
              </a:rPr>
              <a:t>0.5nsec])</a:t>
            </a:r>
          </a:p>
        </p:txBody>
      </p:sp>
    </p:spTree>
    <p:extLst>
      <p:ext uri="{BB962C8B-B14F-4D97-AF65-F5344CB8AC3E}">
        <p14:creationId xmlns:p14="http://schemas.microsoft.com/office/powerpoint/2010/main" val="219988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228600" y="228600"/>
            <a:ext cx="8686800" cy="1143000"/>
          </a:xfrm>
        </p:spPr>
        <p:txBody>
          <a:bodyPr/>
          <a:lstStyle/>
          <a:p>
            <a:pPr eaLnBrk="1" hangingPunct="1"/>
            <a:r>
              <a:rPr lang="ja-JP" altLang="en-US" sz="4800">
                <a:latin typeface="Century Gothic" panose="020B0502020202020204" pitchFamily="34" charset="0"/>
              </a:rPr>
              <a:t>課題</a:t>
            </a:r>
            <a:r>
              <a:rPr lang="en-US" altLang="ja-JP" sz="4800">
                <a:latin typeface="Century Gothic" panose="020B0502020202020204" pitchFamily="34" charset="0"/>
              </a:rPr>
              <a:t>9</a:t>
            </a:r>
            <a:endParaRPr lang="ja-JP" altLang="en-US" sz="4800">
              <a:latin typeface="Century Gothic" panose="020B0502020202020204" pitchFamily="34" charset="0"/>
            </a:endParaRPr>
          </a:p>
        </p:txBody>
      </p:sp>
      <p:sp>
        <p:nvSpPr>
          <p:cNvPr id="86021"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Source</a:t>
            </a:r>
          </a:p>
        </p:txBody>
      </p:sp>
      <p:sp>
        <p:nvSpPr>
          <p:cNvPr id="86023" name="Line 37"/>
          <p:cNvSpPr>
            <a:spLocks noChangeShapeType="1"/>
          </p:cNvSpPr>
          <p:nvPr/>
        </p:nvSpPr>
        <p:spPr bwMode="auto">
          <a:xfrm>
            <a:off x="5715000" y="4565650"/>
            <a:ext cx="1524000" cy="0"/>
          </a:xfrm>
          <a:prstGeom prst="line">
            <a:avLst/>
          </a:prstGeom>
          <a:noFill/>
          <a:ln w="254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024" name="Line 38"/>
          <p:cNvSpPr>
            <a:spLocks noChangeShapeType="1"/>
          </p:cNvSpPr>
          <p:nvPr/>
        </p:nvSpPr>
        <p:spPr bwMode="auto">
          <a:xfrm>
            <a:off x="6248400" y="3575050"/>
            <a:ext cx="0" cy="1524000"/>
          </a:xfrm>
          <a:prstGeom prst="line">
            <a:avLst/>
          </a:prstGeom>
          <a:noFill/>
          <a:ln w="254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025" name="Text Box 1030"/>
          <p:cNvSpPr txBox="1">
            <a:spLocks noChangeArrowheads="1"/>
          </p:cNvSpPr>
          <p:nvPr/>
        </p:nvSpPr>
        <p:spPr bwMode="auto">
          <a:xfrm>
            <a:off x="1247775" y="2065338"/>
            <a:ext cx="1401763"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86026" name="Text Box 1031"/>
          <p:cNvSpPr txBox="1">
            <a:spLocks noChangeArrowheads="1"/>
          </p:cNvSpPr>
          <p:nvPr/>
        </p:nvSpPr>
        <p:spPr bwMode="auto">
          <a:xfrm>
            <a:off x="1649413" y="2720975"/>
            <a:ext cx="2159000" cy="1912938"/>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S o u r c e ]</a:t>
            </a:r>
          </a:p>
          <a:p>
            <a:pPr eaLnBrk="1" hangingPunct="1">
              <a:spcBef>
                <a:spcPct val="0"/>
              </a:spcBef>
              <a:buFontTx/>
              <a:buNone/>
            </a:pPr>
            <a:r>
              <a:rPr lang="pt-BR" altLang="ja-JP" sz="1400">
                <a:solidFill>
                  <a:srgbClr val="000000"/>
                </a:solidFill>
                <a:latin typeface="Tahoma" panose="020B0604030504040204" pitchFamily="34" charset="0"/>
              </a:rPr>
              <a:t>s-type    = 1</a:t>
            </a:r>
          </a:p>
          <a:p>
            <a:pPr eaLnBrk="1" hangingPunct="1">
              <a:spcBef>
                <a:spcPct val="0"/>
              </a:spcBef>
              <a:buFontTx/>
              <a:buNone/>
            </a:pPr>
            <a:r>
              <a:rPr lang="pt-BR" altLang="ja-JP" sz="1400">
                <a:solidFill>
                  <a:srgbClr val="000000"/>
                </a:solidFill>
                <a:latin typeface="Tahoma" panose="020B0604030504040204" pitchFamily="34" charset="0"/>
              </a:rPr>
              <a:t>proj      = proton</a:t>
            </a:r>
          </a:p>
          <a:p>
            <a:pPr eaLnBrk="1" hangingPunct="1">
              <a:spcBef>
                <a:spcPct val="0"/>
              </a:spcBef>
              <a:buFontTx/>
              <a:buNone/>
            </a:pPr>
            <a:r>
              <a:rPr lang="pt-BR" altLang="ja-JP" sz="1400">
                <a:solidFill>
                  <a:srgbClr val="000000"/>
                </a:solidFill>
                <a:latin typeface="Tahoma" panose="020B0604030504040204" pitchFamily="34" charset="0"/>
              </a:rPr>
              <a:t>dir       =   1.0</a:t>
            </a:r>
          </a:p>
          <a:p>
            <a:pPr eaLnBrk="1" hangingPunct="1">
              <a:spcBef>
                <a:spcPct val="0"/>
              </a:spcBef>
              <a:buFontTx/>
              <a:buNone/>
            </a:pPr>
            <a:r>
              <a:rPr lang="pt-BR" altLang="ja-JP" sz="1400">
                <a:latin typeface="Tahoma" panose="020B0604030504040204" pitchFamily="34" charset="0"/>
              </a:rPr>
              <a:t>r0        = </a:t>
            </a:r>
            <a:r>
              <a:rPr lang="ja-JP" altLang="en-US" sz="1400">
                <a:latin typeface="Tahoma" panose="020B0604030504040204" pitchFamily="34" charset="0"/>
              </a:rPr>
              <a:t>　</a:t>
            </a:r>
            <a:r>
              <a:rPr lang="pt-BR" altLang="ja-JP" sz="1400">
                <a:latin typeface="Tahoma" panose="020B0604030504040204" pitchFamily="34" charset="0"/>
              </a:rPr>
              <a:t>0.</a:t>
            </a:r>
          </a:p>
          <a:p>
            <a:pPr eaLnBrk="1" hangingPunct="1">
              <a:spcBef>
                <a:spcPct val="0"/>
              </a:spcBef>
              <a:buFontTx/>
              <a:buNone/>
            </a:pPr>
            <a:r>
              <a:rPr lang="pt-BR" altLang="ja-JP" sz="1400">
                <a:solidFill>
                  <a:srgbClr val="000000"/>
                </a:solidFill>
                <a:latin typeface="Tahoma" panose="020B0604030504040204" pitchFamily="34" charset="0"/>
              </a:rPr>
              <a:t>z0        =   0. </a:t>
            </a:r>
          </a:p>
          <a:p>
            <a:pPr eaLnBrk="1" hangingPunct="1">
              <a:spcBef>
                <a:spcPct val="0"/>
              </a:spcBef>
              <a:buFontTx/>
              <a:buNone/>
            </a:pPr>
            <a:r>
              <a:rPr lang="pt-BR" altLang="ja-JP" sz="1400">
                <a:solidFill>
                  <a:srgbClr val="000000"/>
                </a:solidFill>
                <a:latin typeface="Tahoma" panose="020B0604030504040204" pitchFamily="34" charset="0"/>
              </a:rPr>
              <a:t>z1        =   0.</a:t>
            </a:r>
          </a:p>
          <a:p>
            <a:pPr eaLnBrk="1" hangingPunct="1">
              <a:spcBef>
                <a:spcPct val="0"/>
              </a:spcBef>
              <a:buFontTx/>
              <a:buNone/>
            </a:pPr>
            <a:r>
              <a:rPr lang="pt-BR" altLang="ja-JP" sz="1400">
                <a:solidFill>
                  <a:srgbClr val="000000"/>
                </a:solidFill>
                <a:latin typeface="Tahoma" panose="020B0604030504040204" pitchFamily="34" charset="0"/>
              </a:rPr>
              <a:t>e0        = 150</a:t>
            </a:r>
          </a:p>
        </p:txBody>
      </p:sp>
      <p:sp>
        <p:nvSpPr>
          <p:cNvPr id="86027" name="テキスト ボックス 20"/>
          <p:cNvSpPr txBox="1">
            <a:spLocks noChangeArrowheads="1"/>
          </p:cNvSpPr>
          <p:nvPr/>
        </p:nvSpPr>
        <p:spPr bwMode="auto">
          <a:xfrm>
            <a:off x="1255713" y="1181100"/>
            <a:ext cx="6664325" cy="52228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800">
                <a:solidFill>
                  <a:srgbClr val="000000"/>
                </a:solidFill>
                <a:latin typeface="Century Gothic" panose="020B0502020202020204" pitchFamily="34" charset="0"/>
              </a:rPr>
              <a:t>半径が</a:t>
            </a:r>
            <a:r>
              <a:rPr lang="en-US" altLang="ja-JP" sz="2800">
                <a:solidFill>
                  <a:srgbClr val="000000"/>
                </a:solidFill>
                <a:latin typeface="Century Gothic" panose="020B0502020202020204" pitchFamily="34" charset="0"/>
              </a:rPr>
              <a:t>1cm</a:t>
            </a:r>
            <a:r>
              <a:rPr lang="ja-JP" altLang="en-US" sz="2800">
                <a:solidFill>
                  <a:srgbClr val="000000"/>
                </a:solidFill>
                <a:latin typeface="Century Gothic" panose="020B0502020202020204" pitchFamily="34" charset="0"/>
              </a:rPr>
              <a:t>の円面状線源に変えてみよう。</a:t>
            </a:r>
            <a:endParaRPr lang="en-US" altLang="ja-JP" sz="2800">
              <a:solidFill>
                <a:srgbClr val="000000"/>
              </a:solidFill>
              <a:latin typeface="Century Gothic" panose="020B0502020202020204" pitchFamily="34" charset="0"/>
            </a:endParaRPr>
          </a:p>
        </p:txBody>
      </p:sp>
      <p:sp>
        <p:nvSpPr>
          <p:cNvPr id="86028" name="Line 12"/>
          <p:cNvSpPr>
            <a:spLocks noChangeShapeType="1"/>
          </p:cNvSpPr>
          <p:nvPr/>
        </p:nvSpPr>
        <p:spPr bwMode="auto">
          <a:xfrm>
            <a:off x="2476500" y="3822700"/>
            <a:ext cx="404813"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F885009-C4C3-4F94-8F84-15D6713C92BB}"/>
              </a:ext>
            </a:extLst>
          </p:cNvPr>
          <p:cNvPicPr>
            <a:picLocks noChangeAspect="1"/>
          </p:cNvPicPr>
          <p:nvPr/>
        </p:nvPicPr>
        <p:blipFill rotWithShape="1">
          <a:blip r:embed="rId3"/>
          <a:srcRect l="3707" t="2794" r="4407" b="5895"/>
          <a:stretch/>
        </p:blipFill>
        <p:spPr>
          <a:xfrm>
            <a:off x="4711307" y="2154128"/>
            <a:ext cx="4055259" cy="3375135"/>
          </a:xfrm>
          <a:prstGeom prst="rect">
            <a:avLst/>
          </a:prstGeom>
        </p:spPr>
      </p:pic>
      <p:sp>
        <p:nvSpPr>
          <p:cNvPr id="87043" name="Rectangle 2"/>
          <p:cNvSpPr>
            <a:spLocks noGrp="1" noChangeArrowheads="1"/>
          </p:cNvSpPr>
          <p:nvPr>
            <p:ph type="title" idx="4294967295"/>
          </p:nvPr>
        </p:nvSpPr>
        <p:spPr>
          <a:xfrm>
            <a:off x="228600" y="228600"/>
            <a:ext cx="8686800" cy="1143000"/>
          </a:xfrm>
        </p:spPr>
        <p:txBody>
          <a:bodyPr/>
          <a:lstStyle/>
          <a:p>
            <a:pPr eaLnBrk="1" hangingPunct="1"/>
            <a:r>
              <a:rPr lang="ja-JP" altLang="en-US" sz="4800">
                <a:latin typeface="Century Gothic" panose="020B0502020202020204" pitchFamily="34" charset="0"/>
              </a:rPr>
              <a:t>課題</a:t>
            </a:r>
            <a:r>
              <a:rPr lang="en-US" altLang="ja-JP" sz="4800">
                <a:latin typeface="Century Gothic" panose="020B0502020202020204" pitchFamily="34" charset="0"/>
              </a:rPr>
              <a:t>9</a:t>
            </a:r>
            <a:r>
              <a:rPr lang="ja-JP" altLang="en-US" sz="4800">
                <a:latin typeface="Century Gothic" panose="020B0502020202020204" pitchFamily="34" charset="0"/>
              </a:rPr>
              <a:t>の答え合わせ</a:t>
            </a:r>
          </a:p>
        </p:txBody>
      </p:sp>
      <p:sp>
        <p:nvSpPr>
          <p:cNvPr id="87046"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Source</a:t>
            </a:r>
          </a:p>
        </p:txBody>
      </p:sp>
      <p:sp>
        <p:nvSpPr>
          <p:cNvPr id="87048" name="Line 38"/>
          <p:cNvSpPr>
            <a:spLocks noChangeShapeType="1"/>
          </p:cNvSpPr>
          <p:nvPr/>
        </p:nvSpPr>
        <p:spPr bwMode="auto">
          <a:xfrm>
            <a:off x="6248400" y="3575050"/>
            <a:ext cx="0" cy="1524000"/>
          </a:xfrm>
          <a:prstGeom prst="line">
            <a:avLst/>
          </a:prstGeom>
          <a:noFill/>
          <a:ln w="254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7049" name="Text Box 1030"/>
          <p:cNvSpPr txBox="1">
            <a:spLocks noChangeArrowheads="1"/>
          </p:cNvSpPr>
          <p:nvPr/>
        </p:nvSpPr>
        <p:spPr bwMode="auto">
          <a:xfrm>
            <a:off x="1247775" y="2065338"/>
            <a:ext cx="1401763"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87050" name="Text Box 1031"/>
          <p:cNvSpPr txBox="1">
            <a:spLocks noChangeArrowheads="1"/>
          </p:cNvSpPr>
          <p:nvPr/>
        </p:nvSpPr>
        <p:spPr bwMode="auto">
          <a:xfrm>
            <a:off x="1649413" y="2720975"/>
            <a:ext cx="2159000" cy="1912938"/>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S o u r c e ]</a:t>
            </a:r>
          </a:p>
          <a:p>
            <a:pPr eaLnBrk="1" hangingPunct="1">
              <a:spcBef>
                <a:spcPct val="0"/>
              </a:spcBef>
              <a:buFontTx/>
              <a:buNone/>
            </a:pPr>
            <a:r>
              <a:rPr lang="pt-BR" altLang="ja-JP" sz="1400">
                <a:solidFill>
                  <a:srgbClr val="000000"/>
                </a:solidFill>
                <a:latin typeface="Tahoma" panose="020B0604030504040204" pitchFamily="34" charset="0"/>
              </a:rPr>
              <a:t>s-type    = 1</a:t>
            </a:r>
          </a:p>
          <a:p>
            <a:pPr eaLnBrk="1" hangingPunct="1">
              <a:spcBef>
                <a:spcPct val="0"/>
              </a:spcBef>
              <a:buFontTx/>
              <a:buNone/>
            </a:pPr>
            <a:r>
              <a:rPr lang="pt-BR" altLang="ja-JP" sz="1400">
                <a:solidFill>
                  <a:srgbClr val="000000"/>
                </a:solidFill>
                <a:latin typeface="Tahoma" panose="020B0604030504040204" pitchFamily="34" charset="0"/>
              </a:rPr>
              <a:t>proj      = proton</a:t>
            </a:r>
          </a:p>
          <a:p>
            <a:pPr eaLnBrk="1" hangingPunct="1">
              <a:spcBef>
                <a:spcPct val="0"/>
              </a:spcBef>
              <a:buFontTx/>
              <a:buNone/>
            </a:pPr>
            <a:r>
              <a:rPr lang="pt-BR" altLang="ja-JP" sz="1400">
                <a:solidFill>
                  <a:srgbClr val="000000"/>
                </a:solidFill>
                <a:latin typeface="Tahoma" panose="020B0604030504040204" pitchFamily="34" charset="0"/>
              </a:rPr>
              <a:t>dir       =   1.0</a:t>
            </a:r>
          </a:p>
          <a:p>
            <a:pPr eaLnBrk="1" hangingPunct="1">
              <a:spcBef>
                <a:spcPct val="0"/>
              </a:spcBef>
              <a:buFontTx/>
              <a:buNone/>
            </a:pPr>
            <a:r>
              <a:rPr lang="pt-BR" altLang="ja-JP" sz="1400">
                <a:solidFill>
                  <a:srgbClr val="000000"/>
                </a:solidFill>
                <a:latin typeface="Tahoma" panose="020B0604030504040204" pitchFamily="34" charset="0"/>
              </a:rPr>
              <a:t>r0        = </a:t>
            </a:r>
            <a:r>
              <a:rPr lang="ja-JP" altLang="en-US" sz="1400">
                <a:solidFill>
                  <a:srgbClr val="000000"/>
                </a:solidFill>
                <a:latin typeface="Tahoma" panose="020B0604030504040204" pitchFamily="34" charset="0"/>
              </a:rPr>
              <a:t>　</a:t>
            </a:r>
            <a:r>
              <a:rPr lang="en-US" altLang="ja-JP" sz="1400">
                <a:solidFill>
                  <a:srgbClr val="FF0000"/>
                </a:solidFill>
                <a:latin typeface="Tahoma" panose="020B0604030504040204" pitchFamily="34" charset="0"/>
              </a:rPr>
              <a:t>1</a:t>
            </a:r>
            <a:r>
              <a:rPr lang="pt-BR" altLang="ja-JP" sz="1400">
                <a:solidFill>
                  <a:srgbClr val="FF0000"/>
                </a:solidFill>
                <a:latin typeface="Tahoma" panose="020B0604030504040204" pitchFamily="34" charset="0"/>
              </a:rPr>
              <a:t>.</a:t>
            </a:r>
          </a:p>
          <a:p>
            <a:pPr eaLnBrk="1" hangingPunct="1">
              <a:spcBef>
                <a:spcPct val="0"/>
              </a:spcBef>
              <a:buFontTx/>
              <a:buNone/>
            </a:pPr>
            <a:r>
              <a:rPr lang="pt-BR" altLang="ja-JP" sz="1400">
                <a:solidFill>
                  <a:srgbClr val="000000"/>
                </a:solidFill>
                <a:latin typeface="Tahoma" panose="020B0604030504040204" pitchFamily="34" charset="0"/>
              </a:rPr>
              <a:t>z0        =   0. </a:t>
            </a:r>
          </a:p>
          <a:p>
            <a:pPr eaLnBrk="1" hangingPunct="1">
              <a:spcBef>
                <a:spcPct val="0"/>
              </a:spcBef>
              <a:buFontTx/>
              <a:buNone/>
            </a:pPr>
            <a:r>
              <a:rPr lang="pt-BR" altLang="ja-JP" sz="1400">
                <a:solidFill>
                  <a:srgbClr val="000000"/>
                </a:solidFill>
                <a:latin typeface="Tahoma" panose="020B0604030504040204" pitchFamily="34" charset="0"/>
              </a:rPr>
              <a:t>z1        =   0.</a:t>
            </a:r>
          </a:p>
          <a:p>
            <a:pPr eaLnBrk="1" hangingPunct="1">
              <a:spcBef>
                <a:spcPct val="0"/>
              </a:spcBef>
              <a:buFontTx/>
              <a:buNone/>
            </a:pPr>
            <a:r>
              <a:rPr lang="pt-BR" altLang="ja-JP" sz="1400">
                <a:solidFill>
                  <a:srgbClr val="000000"/>
                </a:solidFill>
                <a:latin typeface="Tahoma" panose="020B0604030504040204" pitchFamily="34" charset="0"/>
              </a:rPr>
              <a:t>e0        = 150</a:t>
            </a:r>
          </a:p>
        </p:txBody>
      </p:sp>
      <p:sp>
        <p:nvSpPr>
          <p:cNvPr id="87051" name="テキスト ボックス 20"/>
          <p:cNvSpPr txBox="1">
            <a:spLocks noChangeArrowheads="1"/>
          </p:cNvSpPr>
          <p:nvPr/>
        </p:nvSpPr>
        <p:spPr bwMode="auto">
          <a:xfrm>
            <a:off x="1255713" y="1181100"/>
            <a:ext cx="6664325" cy="52228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800">
                <a:solidFill>
                  <a:srgbClr val="000000"/>
                </a:solidFill>
                <a:latin typeface="Century Gothic" panose="020B0502020202020204" pitchFamily="34" charset="0"/>
              </a:rPr>
              <a:t>半径が</a:t>
            </a:r>
            <a:r>
              <a:rPr lang="en-US" altLang="ja-JP" sz="2800">
                <a:solidFill>
                  <a:srgbClr val="000000"/>
                </a:solidFill>
                <a:latin typeface="Century Gothic" panose="020B0502020202020204" pitchFamily="34" charset="0"/>
              </a:rPr>
              <a:t>1cm</a:t>
            </a:r>
            <a:r>
              <a:rPr lang="ja-JP" altLang="en-US" sz="2800">
                <a:solidFill>
                  <a:srgbClr val="000000"/>
                </a:solidFill>
                <a:latin typeface="Century Gothic" panose="020B0502020202020204" pitchFamily="34" charset="0"/>
              </a:rPr>
              <a:t>の円面状線源に変えてみよう。</a:t>
            </a:r>
            <a:endParaRPr lang="en-US" altLang="ja-JP" sz="2800">
              <a:solidFill>
                <a:srgbClr val="000000"/>
              </a:solidFill>
              <a:latin typeface="Century Gothic" panose="020B0502020202020204" pitchFamily="34" charset="0"/>
            </a:endParaRPr>
          </a:p>
        </p:txBody>
      </p:sp>
      <p:sp>
        <p:nvSpPr>
          <p:cNvPr id="87052" name="テキスト ボックス 20"/>
          <p:cNvSpPr txBox="1">
            <a:spLocks noChangeArrowheads="1"/>
          </p:cNvSpPr>
          <p:nvPr/>
        </p:nvSpPr>
        <p:spPr bwMode="auto">
          <a:xfrm>
            <a:off x="4932040" y="5576888"/>
            <a:ext cx="36724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dirty="0" err="1">
                <a:solidFill>
                  <a:srgbClr val="0000FF"/>
                </a:solidFill>
                <a:latin typeface="Century Gothic" panose="020B0502020202020204" pitchFamily="34" charset="0"/>
              </a:rPr>
              <a:t>track_xz.eps</a:t>
            </a:r>
            <a:endParaRPr lang="en-US" altLang="ja-JP" sz="2000" dirty="0">
              <a:solidFill>
                <a:srgbClr val="0000FF"/>
              </a:solidFill>
              <a:latin typeface="Century Gothic" panose="020B0502020202020204" pitchFamily="34" charset="0"/>
            </a:endParaRPr>
          </a:p>
          <a:p>
            <a:pPr algn="ctr" eaLnBrk="1" hangingPunct="1">
              <a:spcBef>
                <a:spcPct val="0"/>
              </a:spcBef>
              <a:buNone/>
            </a:pPr>
            <a:r>
              <a:rPr lang="en-US" altLang="ja-JP" sz="2000" dirty="0">
                <a:solidFill>
                  <a:srgbClr val="00B050"/>
                </a:solidFill>
                <a:latin typeface="Century Gothic" panose="020B0502020202020204" pitchFamily="34" charset="0"/>
              </a:rPr>
              <a:t>(1</a:t>
            </a:r>
            <a:r>
              <a:rPr lang="ja-JP" altLang="en-US" sz="2000" dirty="0">
                <a:solidFill>
                  <a:srgbClr val="00B050"/>
                </a:solidFill>
                <a:latin typeface="Century Gothic" panose="020B0502020202020204" pitchFamily="34" charset="0"/>
              </a:rPr>
              <a:t>ページ目</a:t>
            </a:r>
            <a:r>
              <a:rPr lang="en-US" altLang="ja-JP" sz="2000" dirty="0">
                <a:solidFill>
                  <a:srgbClr val="00B050"/>
                </a:solidFill>
                <a:latin typeface="Century Gothic" panose="020B0502020202020204" pitchFamily="34" charset="0"/>
              </a:rPr>
              <a:t>[0nsec</a:t>
            </a:r>
            <a:r>
              <a:rPr lang="ja-JP" altLang="en-US" sz="2000" dirty="0">
                <a:solidFill>
                  <a:srgbClr val="00B050"/>
                </a:solidFill>
                <a:latin typeface="Century Gothic" panose="020B0502020202020204" pitchFamily="34" charset="0"/>
              </a:rPr>
              <a:t>～</a:t>
            </a:r>
            <a:r>
              <a:rPr lang="en-US" altLang="ja-JP" sz="2000" dirty="0">
                <a:solidFill>
                  <a:srgbClr val="00B050"/>
                </a:solidFill>
                <a:latin typeface="Century Gothic" panose="020B0502020202020204" pitchFamily="34" charset="0"/>
              </a:rPr>
              <a:t>0.1nsec])</a:t>
            </a:r>
          </a:p>
        </p:txBody>
      </p:sp>
      <p:sp>
        <p:nvSpPr>
          <p:cNvPr id="87053" name="テキスト ボックス 16"/>
          <p:cNvSpPr txBox="1">
            <a:spLocks noChangeArrowheads="1"/>
          </p:cNvSpPr>
          <p:nvPr/>
        </p:nvSpPr>
        <p:spPr bwMode="auto">
          <a:xfrm>
            <a:off x="2111375" y="4868863"/>
            <a:ext cx="2447925" cy="708025"/>
          </a:xfrm>
          <a:prstGeom prst="rect">
            <a:avLst/>
          </a:prstGeom>
          <a:solidFill>
            <a:schemeClr val="bg1"/>
          </a:solidFill>
          <a:ln w="25400">
            <a:solidFill>
              <a:srgbClr val="0000FF"/>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a:solidFill>
                  <a:srgbClr val="000000"/>
                </a:solidFill>
              </a:rPr>
              <a:t>ビームの半径が</a:t>
            </a:r>
            <a:r>
              <a:rPr lang="en-US" altLang="ja-JP" sz="2000">
                <a:solidFill>
                  <a:srgbClr val="000000"/>
                </a:solidFill>
              </a:rPr>
              <a:t>1cm</a:t>
            </a:r>
            <a:r>
              <a:rPr lang="ja-JP" altLang="en-US" sz="2000">
                <a:solidFill>
                  <a:srgbClr val="000000"/>
                </a:solidFill>
              </a:rPr>
              <a:t>（ビーム幅</a:t>
            </a:r>
            <a:r>
              <a:rPr lang="en-US" altLang="ja-JP" sz="2000">
                <a:solidFill>
                  <a:srgbClr val="000000"/>
                </a:solidFill>
              </a:rPr>
              <a:t>2cm</a:t>
            </a:r>
            <a:r>
              <a:rPr lang="ja-JP" altLang="en-US" sz="2000">
                <a:solidFill>
                  <a:srgbClr val="000000"/>
                </a:solidFill>
              </a:rPr>
              <a:t>）</a:t>
            </a:r>
          </a:p>
        </p:txBody>
      </p:sp>
      <p:sp>
        <p:nvSpPr>
          <p:cNvPr id="87054" name="Line 21"/>
          <p:cNvSpPr>
            <a:spLocks noChangeShapeType="1"/>
          </p:cNvSpPr>
          <p:nvPr/>
        </p:nvSpPr>
        <p:spPr bwMode="auto">
          <a:xfrm flipH="1">
            <a:off x="4552950" y="3678238"/>
            <a:ext cx="2035175" cy="1190625"/>
          </a:xfrm>
          <a:prstGeom prst="line">
            <a:avLst/>
          </a:prstGeom>
          <a:noFill/>
          <a:ln w="25400">
            <a:solidFill>
              <a:srgbClr val="0000FF"/>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a:xfrm>
            <a:off x="228600" y="228600"/>
            <a:ext cx="8686800" cy="1143000"/>
          </a:xfrm>
        </p:spPr>
        <p:txBody>
          <a:bodyPr/>
          <a:lstStyle/>
          <a:p>
            <a:pPr eaLnBrk="1" hangingPunct="1"/>
            <a:r>
              <a:rPr lang="ja-JP" altLang="en-US" sz="4800">
                <a:latin typeface="Century Gothic" panose="020B0502020202020204" pitchFamily="34" charset="0"/>
              </a:rPr>
              <a:t>線源のエネルギー</a:t>
            </a:r>
          </a:p>
        </p:txBody>
      </p:sp>
      <p:sp>
        <p:nvSpPr>
          <p:cNvPr id="88069"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latin typeface="Tahoma" panose="020B0604030504040204" pitchFamily="34" charset="0"/>
              </a:rPr>
              <a:t>Source</a:t>
            </a:r>
          </a:p>
        </p:txBody>
      </p:sp>
      <p:sp>
        <p:nvSpPr>
          <p:cNvPr id="88071" name="Text Box 1030"/>
          <p:cNvSpPr txBox="1">
            <a:spLocks noChangeArrowheads="1"/>
          </p:cNvSpPr>
          <p:nvPr/>
        </p:nvSpPr>
        <p:spPr bwMode="auto">
          <a:xfrm>
            <a:off x="250825" y="1549400"/>
            <a:ext cx="1401763"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latin typeface="Tahoma" panose="020B0604030504040204" pitchFamily="34" charset="0"/>
              </a:rPr>
              <a:t>lec01.inp</a:t>
            </a:r>
          </a:p>
        </p:txBody>
      </p:sp>
      <p:sp>
        <p:nvSpPr>
          <p:cNvPr id="88072" name="Text Box 1031"/>
          <p:cNvSpPr txBox="1">
            <a:spLocks noChangeArrowheads="1"/>
          </p:cNvSpPr>
          <p:nvPr/>
        </p:nvSpPr>
        <p:spPr bwMode="auto">
          <a:xfrm>
            <a:off x="1752600" y="1549400"/>
            <a:ext cx="2098675" cy="187960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latin typeface="Tahoma" panose="020B0604030504040204" pitchFamily="34" charset="0"/>
              </a:rPr>
              <a:t>[ S o u r c e ]</a:t>
            </a:r>
          </a:p>
          <a:p>
            <a:pPr eaLnBrk="1" hangingPunct="1">
              <a:spcBef>
                <a:spcPct val="0"/>
              </a:spcBef>
              <a:buFontTx/>
              <a:buNone/>
            </a:pPr>
            <a:r>
              <a:rPr lang="pt-BR" altLang="ja-JP" sz="1400">
                <a:latin typeface="Tahoma" panose="020B0604030504040204" pitchFamily="34" charset="0"/>
              </a:rPr>
              <a:t>s-type    = 1</a:t>
            </a:r>
          </a:p>
          <a:p>
            <a:pPr eaLnBrk="1" hangingPunct="1">
              <a:spcBef>
                <a:spcPct val="0"/>
              </a:spcBef>
              <a:buFontTx/>
              <a:buNone/>
            </a:pPr>
            <a:r>
              <a:rPr lang="pt-BR" altLang="ja-JP" sz="1400">
                <a:latin typeface="Tahoma" panose="020B0604030504040204" pitchFamily="34" charset="0"/>
              </a:rPr>
              <a:t>proj      = proton</a:t>
            </a:r>
          </a:p>
          <a:p>
            <a:pPr eaLnBrk="1" hangingPunct="1">
              <a:spcBef>
                <a:spcPct val="0"/>
              </a:spcBef>
              <a:buFontTx/>
              <a:buNone/>
            </a:pPr>
            <a:r>
              <a:rPr lang="pt-BR" altLang="ja-JP" sz="1400">
                <a:latin typeface="Tahoma" panose="020B0604030504040204" pitchFamily="34" charset="0"/>
              </a:rPr>
              <a:t>dir       =   1.0</a:t>
            </a:r>
          </a:p>
          <a:p>
            <a:pPr eaLnBrk="1" hangingPunct="1">
              <a:spcBef>
                <a:spcPct val="0"/>
              </a:spcBef>
              <a:buFontTx/>
              <a:buNone/>
            </a:pPr>
            <a:r>
              <a:rPr lang="pt-BR" altLang="ja-JP" sz="1400">
                <a:latin typeface="Tahoma" panose="020B0604030504040204" pitchFamily="34" charset="0"/>
              </a:rPr>
              <a:t>r0        =   1.</a:t>
            </a:r>
          </a:p>
          <a:p>
            <a:pPr eaLnBrk="1" hangingPunct="1">
              <a:spcBef>
                <a:spcPct val="0"/>
              </a:spcBef>
              <a:buFontTx/>
              <a:buNone/>
            </a:pPr>
            <a:r>
              <a:rPr lang="pt-BR" altLang="ja-JP" sz="1400">
                <a:latin typeface="Tahoma" panose="020B0604030504040204" pitchFamily="34" charset="0"/>
              </a:rPr>
              <a:t>z0        =   0. </a:t>
            </a:r>
          </a:p>
          <a:p>
            <a:pPr eaLnBrk="1" hangingPunct="1">
              <a:spcBef>
                <a:spcPct val="0"/>
              </a:spcBef>
              <a:buFontTx/>
              <a:buNone/>
            </a:pPr>
            <a:r>
              <a:rPr lang="pt-BR" altLang="ja-JP" sz="1400">
                <a:latin typeface="Tahoma" panose="020B0604030504040204" pitchFamily="34" charset="0"/>
              </a:rPr>
              <a:t>z1        =   0.</a:t>
            </a:r>
          </a:p>
          <a:p>
            <a:pPr eaLnBrk="1" hangingPunct="1">
              <a:spcBef>
                <a:spcPct val="0"/>
              </a:spcBef>
              <a:buFontTx/>
              <a:buNone/>
            </a:pPr>
            <a:r>
              <a:rPr lang="pt-BR" altLang="ja-JP" sz="1400">
                <a:latin typeface="Tahoma" panose="020B0604030504040204" pitchFamily="34" charset="0"/>
              </a:rPr>
              <a:t>e0        = 150</a:t>
            </a:r>
          </a:p>
        </p:txBody>
      </p:sp>
      <p:sp>
        <p:nvSpPr>
          <p:cNvPr id="85001" name="テキスト ボックス 20"/>
          <p:cNvSpPr txBox="1">
            <a:spLocks noChangeArrowheads="1"/>
          </p:cNvSpPr>
          <p:nvPr/>
        </p:nvSpPr>
        <p:spPr bwMode="auto">
          <a:xfrm>
            <a:off x="4356100" y="1435100"/>
            <a:ext cx="489585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ja-JP" altLang="en-US" sz="2400" dirty="0">
                <a:latin typeface="Century Gothic" pitchFamily="34" charset="0"/>
              </a:rPr>
              <a:t>単色エネルギーの場合：</a:t>
            </a:r>
            <a:endParaRPr lang="en-US" altLang="ja-JP" sz="2400" dirty="0">
              <a:latin typeface="Century Gothic" pitchFamily="34" charset="0"/>
            </a:endParaRPr>
          </a:p>
          <a:p>
            <a:pPr eaLnBrk="1" hangingPunct="1">
              <a:spcBef>
                <a:spcPct val="0"/>
              </a:spcBef>
              <a:buFontTx/>
              <a:buNone/>
              <a:defRPr/>
            </a:pPr>
            <a:r>
              <a:rPr lang="en-US" altLang="ja-JP" sz="2400" dirty="0">
                <a:solidFill>
                  <a:srgbClr val="FF0000"/>
                </a:solidFill>
                <a:latin typeface="Century Gothic" pitchFamily="34" charset="0"/>
              </a:rPr>
              <a:t>e0</a:t>
            </a:r>
            <a:r>
              <a:rPr lang="ja-JP" altLang="en-US" sz="2400" dirty="0">
                <a:latin typeface="Century Gothic" pitchFamily="34" charset="0"/>
              </a:rPr>
              <a:t>により指定する</a:t>
            </a:r>
            <a:endParaRPr lang="en-US" altLang="ja-JP" sz="2400" dirty="0">
              <a:latin typeface="Century Gothic" pitchFamily="34" charset="0"/>
            </a:endParaRPr>
          </a:p>
          <a:p>
            <a:pPr eaLnBrk="1" hangingPunct="1">
              <a:spcBef>
                <a:spcPct val="0"/>
              </a:spcBef>
              <a:buFontTx/>
              <a:buNone/>
              <a:defRPr/>
            </a:pPr>
            <a:endParaRPr lang="ja-JP" altLang="en-US" sz="2400" dirty="0">
              <a:latin typeface="Century Gothic" pitchFamily="34" charset="0"/>
            </a:endParaRPr>
          </a:p>
          <a:p>
            <a:pPr eaLnBrk="1" hangingPunct="1">
              <a:spcBef>
                <a:spcPct val="0"/>
              </a:spcBef>
              <a:buFontTx/>
              <a:buNone/>
              <a:defRPr/>
            </a:pPr>
            <a:endParaRPr lang="en-US" altLang="ja-JP" sz="2400" dirty="0">
              <a:latin typeface="Century Gothic" pitchFamily="34" charset="0"/>
            </a:endParaRPr>
          </a:p>
          <a:p>
            <a:pPr eaLnBrk="1" hangingPunct="1">
              <a:spcBef>
                <a:spcPct val="0"/>
              </a:spcBef>
              <a:buFontTx/>
              <a:buNone/>
              <a:defRPr/>
            </a:pPr>
            <a:r>
              <a:rPr lang="ja-JP" altLang="en-US" sz="2400" dirty="0">
                <a:latin typeface="Century Gothic" pitchFamily="34" charset="0"/>
              </a:rPr>
              <a:t>エネルギー分布をもつ場合：</a:t>
            </a:r>
            <a:endParaRPr lang="en-US" altLang="ja-JP" sz="2400" dirty="0">
              <a:latin typeface="Century Gothic" pitchFamily="34" charset="0"/>
            </a:endParaRPr>
          </a:p>
          <a:p>
            <a:pPr eaLnBrk="1" hangingPunct="1">
              <a:spcBef>
                <a:spcPct val="0"/>
              </a:spcBef>
              <a:buFontTx/>
              <a:buNone/>
              <a:defRPr/>
            </a:pPr>
            <a:r>
              <a:rPr lang="en-US" altLang="ja-JP" sz="2400" dirty="0">
                <a:solidFill>
                  <a:srgbClr val="FF0000"/>
                </a:solidFill>
                <a:latin typeface="Century Gothic" pitchFamily="34" charset="0"/>
              </a:rPr>
              <a:t>e-type</a:t>
            </a:r>
            <a:r>
              <a:rPr lang="ja-JP" altLang="en-US" sz="2400" dirty="0">
                <a:latin typeface="Century Gothic" pitchFamily="34" charset="0"/>
              </a:rPr>
              <a:t>サブセクションで指定する</a:t>
            </a:r>
            <a:endParaRPr lang="en-US" altLang="ja-JP" sz="2400" dirty="0">
              <a:latin typeface="Century Gothic" pitchFamily="34" charset="0"/>
            </a:endParaRPr>
          </a:p>
          <a:p>
            <a:pPr eaLnBrk="1" hangingPunct="1">
              <a:spcBef>
                <a:spcPct val="0"/>
              </a:spcBef>
              <a:buFontTx/>
              <a:buNone/>
              <a:defRPr/>
            </a:pPr>
            <a:r>
              <a:rPr lang="ja-JP" altLang="en-US" sz="2400" dirty="0">
                <a:latin typeface="Century Gothic" pitchFamily="34" charset="0"/>
              </a:rPr>
              <a:t>（詳細は、</a:t>
            </a:r>
            <a:r>
              <a:rPr lang="en-US" altLang="ja-JP" sz="2400" dirty="0">
                <a:latin typeface="+mn-lt"/>
              </a:rPr>
              <a:t>lecture\advanced\</a:t>
            </a:r>
            <a:r>
              <a:rPr lang="en-US" altLang="ja-JP" sz="2400" dirty="0" err="1">
                <a:latin typeface="+mn-lt"/>
              </a:rPr>
              <a:t>sourceA</a:t>
            </a:r>
            <a:endParaRPr lang="en-US" altLang="ja-JP" sz="2400" dirty="0">
              <a:latin typeface="+mn-lt"/>
            </a:endParaRPr>
          </a:p>
          <a:p>
            <a:pPr eaLnBrk="1" hangingPunct="1">
              <a:spcBef>
                <a:spcPct val="0"/>
              </a:spcBef>
              <a:buFontTx/>
              <a:buNone/>
              <a:defRPr/>
            </a:pPr>
            <a:r>
              <a:rPr lang="en-US" altLang="ja-JP" sz="2400" dirty="0">
                <a:latin typeface="+mn-lt"/>
              </a:rPr>
              <a:t> </a:t>
            </a:r>
            <a:r>
              <a:rPr lang="ja-JP" altLang="en-US" sz="2400" dirty="0">
                <a:latin typeface="Century Gothic" pitchFamily="34" charset="0"/>
              </a:rPr>
              <a:t>もしくは</a:t>
            </a:r>
            <a:r>
              <a:rPr lang="ja-JP" altLang="en-US" sz="2400" dirty="0">
                <a:latin typeface="+mn-ea"/>
                <a:ea typeface="+mn-ea"/>
              </a:rPr>
              <a:t>マニュアル</a:t>
            </a:r>
            <a:r>
              <a:rPr lang="en-US" altLang="ja-JP" sz="2400" dirty="0">
                <a:latin typeface="+mn-ea"/>
                <a:ea typeface="+mn-ea"/>
              </a:rPr>
              <a:t>5.3.19</a:t>
            </a:r>
            <a:r>
              <a:rPr lang="ja-JP" altLang="en-US" sz="2400" dirty="0">
                <a:latin typeface="+mn-ea"/>
                <a:ea typeface="+mn-ea"/>
              </a:rPr>
              <a:t>を参照</a:t>
            </a:r>
            <a:r>
              <a:rPr lang="ja-JP" altLang="en-US" sz="2400" dirty="0">
                <a:latin typeface="Century Gothic" pitchFamily="34" charset="0"/>
              </a:rPr>
              <a:t>）</a:t>
            </a:r>
          </a:p>
        </p:txBody>
      </p:sp>
      <p:sp>
        <p:nvSpPr>
          <p:cNvPr id="88074" name="Line 21"/>
          <p:cNvSpPr>
            <a:spLocks noChangeShapeType="1"/>
          </p:cNvSpPr>
          <p:nvPr/>
        </p:nvSpPr>
        <p:spPr bwMode="auto">
          <a:xfrm flipH="1">
            <a:off x="1803400" y="3289300"/>
            <a:ext cx="1258888"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12" name="テキスト ボックス 20"/>
          <p:cNvSpPr txBox="1">
            <a:spLocks noChangeArrowheads="1"/>
          </p:cNvSpPr>
          <p:nvPr/>
        </p:nvSpPr>
        <p:spPr bwMode="auto">
          <a:xfrm>
            <a:off x="1116013" y="4027488"/>
            <a:ext cx="36718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ja-JP" altLang="en-US" sz="2400" dirty="0">
                <a:solidFill>
                  <a:srgbClr val="FF0000"/>
                </a:solidFill>
                <a:latin typeface="Century Gothic" pitchFamily="34" charset="0"/>
              </a:rPr>
              <a:t>単位は </a:t>
            </a:r>
            <a:r>
              <a:rPr lang="ja-JP" altLang="en-US" sz="2400" dirty="0">
                <a:solidFill>
                  <a:srgbClr val="FF0000"/>
                </a:solidFill>
                <a:latin typeface="+mn-lt"/>
              </a:rPr>
              <a:t>“</a:t>
            </a:r>
            <a:r>
              <a:rPr lang="en-US" altLang="ja-JP" sz="2400" dirty="0">
                <a:solidFill>
                  <a:srgbClr val="FF0000"/>
                </a:solidFill>
                <a:latin typeface="+mn-lt"/>
              </a:rPr>
              <a:t>MeV/nucleon”</a:t>
            </a:r>
          </a:p>
          <a:p>
            <a:pPr algn="ctr" eaLnBrk="1" hangingPunct="1">
              <a:spcBef>
                <a:spcPct val="0"/>
              </a:spcBef>
              <a:buFontTx/>
              <a:buNone/>
              <a:defRPr/>
            </a:pPr>
            <a:r>
              <a:rPr lang="ja-JP" altLang="en-US" sz="2400" dirty="0">
                <a:solidFill>
                  <a:srgbClr val="FF0000"/>
                </a:solidFill>
                <a:latin typeface="Century Gothic" pitchFamily="34" charset="0"/>
              </a:rPr>
              <a:t>（核子あたりのエネルギー）</a:t>
            </a:r>
          </a:p>
        </p:txBody>
      </p:sp>
      <p:sp>
        <p:nvSpPr>
          <p:cNvPr id="88076" name="Line 21"/>
          <p:cNvSpPr>
            <a:spLocks noChangeShapeType="1"/>
          </p:cNvSpPr>
          <p:nvPr/>
        </p:nvSpPr>
        <p:spPr bwMode="auto">
          <a:xfrm>
            <a:off x="2843213" y="3289300"/>
            <a:ext cx="6350" cy="685800"/>
          </a:xfrm>
          <a:prstGeom prst="line">
            <a:avLst/>
          </a:prstGeom>
          <a:noFill/>
          <a:ln w="254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824" b="5047"/>
          <a:stretch/>
        </p:blipFill>
        <p:spPr bwMode="auto">
          <a:xfrm>
            <a:off x="3273425" y="1196975"/>
            <a:ext cx="561975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Rectangle 2"/>
          <p:cNvSpPr>
            <a:spLocks noGrp="1" noChangeArrowheads="1"/>
          </p:cNvSpPr>
          <p:nvPr>
            <p:ph type="title" idx="4294967295"/>
          </p:nvPr>
        </p:nvSpPr>
        <p:spPr>
          <a:xfrm>
            <a:off x="228600" y="228600"/>
            <a:ext cx="8686800" cy="1143000"/>
          </a:xfrm>
        </p:spPr>
        <p:txBody>
          <a:bodyPr/>
          <a:lstStyle/>
          <a:p>
            <a:pPr eaLnBrk="1" hangingPunct="1"/>
            <a:r>
              <a:rPr lang="ja-JP" altLang="en-US" sz="4800"/>
              <a:t>線源の種類</a:t>
            </a:r>
          </a:p>
        </p:txBody>
      </p:sp>
      <p:sp>
        <p:nvSpPr>
          <p:cNvPr id="89094" name="Text Box 6"/>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latin typeface="Tahoma" panose="020B0604030504040204" pitchFamily="34" charset="0"/>
              </a:rPr>
              <a:t>Source</a:t>
            </a:r>
          </a:p>
        </p:txBody>
      </p:sp>
      <p:sp>
        <p:nvSpPr>
          <p:cNvPr id="89096" name="テキスト ボックス 6"/>
          <p:cNvSpPr txBox="1">
            <a:spLocks noChangeArrowheads="1"/>
          </p:cNvSpPr>
          <p:nvPr/>
        </p:nvSpPr>
        <p:spPr bwMode="auto">
          <a:xfrm>
            <a:off x="492125" y="3659188"/>
            <a:ext cx="2622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latin typeface="Century Gothic" panose="020B0502020202020204" pitchFamily="34" charset="0"/>
              </a:rPr>
              <a:t>‘</a:t>
            </a:r>
            <a:r>
              <a:rPr lang="en-US" altLang="ja-JP" sz="2400">
                <a:solidFill>
                  <a:srgbClr val="0000FF"/>
                </a:solidFill>
                <a:latin typeface="Century Gothic" panose="020B0502020202020204" pitchFamily="34" charset="0"/>
              </a:rPr>
              <a:t>symbol</a:t>
            </a:r>
            <a:r>
              <a:rPr lang="en-US" altLang="ja-JP" sz="2400">
                <a:latin typeface="Century Gothic" panose="020B0502020202020204" pitchFamily="34" charset="0"/>
              </a:rPr>
              <a:t>’</a:t>
            </a:r>
            <a:r>
              <a:rPr lang="ja-JP" altLang="en-US" sz="2400">
                <a:latin typeface="Century Gothic" panose="020B0502020202020204" pitchFamily="34" charset="0"/>
              </a:rPr>
              <a:t>または</a:t>
            </a:r>
            <a:r>
              <a:rPr lang="en-US" altLang="ja-JP" sz="2400">
                <a:latin typeface="Century Gothic" panose="020B0502020202020204" pitchFamily="34" charset="0"/>
              </a:rPr>
              <a:t>‘</a:t>
            </a:r>
            <a:r>
              <a:rPr lang="en-US" altLang="ja-JP" sz="2400">
                <a:solidFill>
                  <a:srgbClr val="00B050"/>
                </a:solidFill>
                <a:latin typeface="Century Gothic" panose="020B0502020202020204" pitchFamily="34" charset="0"/>
              </a:rPr>
              <a:t>kf-code</a:t>
            </a:r>
            <a:r>
              <a:rPr lang="en-US" altLang="ja-JP" sz="2400">
                <a:latin typeface="Century Gothic" panose="020B0502020202020204" pitchFamily="34" charset="0"/>
              </a:rPr>
              <a:t>’</a:t>
            </a:r>
            <a:r>
              <a:rPr lang="ja-JP" altLang="en-US" sz="2400">
                <a:latin typeface="Century Gothic" panose="020B0502020202020204" pitchFamily="34" charset="0"/>
              </a:rPr>
              <a:t>で線種を指定します。</a:t>
            </a:r>
          </a:p>
        </p:txBody>
      </p:sp>
      <p:sp>
        <p:nvSpPr>
          <p:cNvPr id="2" name="正方形/長方形 1"/>
          <p:cNvSpPr/>
          <p:nvPr/>
        </p:nvSpPr>
        <p:spPr>
          <a:xfrm>
            <a:off x="3725863" y="1482725"/>
            <a:ext cx="630237" cy="396875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0" name="正方形/長方形 9"/>
          <p:cNvSpPr/>
          <p:nvPr/>
        </p:nvSpPr>
        <p:spPr>
          <a:xfrm>
            <a:off x="4427538" y="1482725"/>
            <a:ext cx="846137" cy="396875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1" name="正方形/長方形 10"/>
          <p:cNvSpPr/>
          <p:nvPr/>
        </p:nvSpPr>
        <p:spPr>
          <a:xfrm>
            <a:off x="7272338" y="1482725"/>
            <a:ext cx="647700" cy="280828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89100" name="Text Box 1030"/>
          <p:cNvSpPr txBox="1">
            <a:spLocks noChangeArrowheads="1"/>
          </p:cNvSpPr>
          <p:nvPr/>
        </p:nvSpPr>
        <p:spPr bwMode="auto">
          <a:xfrm>
            <a:off x="155575" y="1176338"/>
            <a:ext cx="1401763"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latin typeface="Tahoma" panose="020B0604030504040204" pitchFamily="34" charset="0"/>
              </a:rPr>
              <a:t>lec01.inp</a:t>
            </a:r>
          </a:p>
        </p:txBody>
      </p:sp>
      <p:sp>
        <p:nvSpPr>
          <p:cNvPr id="89101" name="テキスト ボックス 20"/>
          <p:cNvSpPr txBox="1">
            <a:spLocks noChangeArrowheads="1"/>
          </p:cNvSpPr>
          <p:nvPr/>
        </p:nvSpPr>
        <p:spPr bwMode="auto">
          <a:xfrm>
            <a:off x="954088" y="3197225"/>
            <a:ext cx="1808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FF0000"/>
                </a:solidFill>
                <a:latin typeface="Century Gothic" panose="020B0502020202020204" pitchFamily="34" charset="0"/>
              </a:rPr>
              <a:t>proj:</a:t>
            </a:r>
            <a:r>
              <a:rPr lang="ja-JP" altLang="en-US" sz="2400">
                <a:solidFill>
                  <a:srgbClr val="FF0000"/>
                </a:solidFill>
                <a:latin typeface="Century Gothic" panose="020B0502020202020204" pitchFamily="34" charset="0"/>
              </a:rPr>
              <a:t>　線種</a:t>
            </a:r>
            <a:endParaRPr lang="en-US" altLang="ja-JP" sz="1600">
              <a:latin typeface="Century Gothic" panose="020B0502020202020204" pitchFamily="34" charset="0"/>
            </a:endParaRPr>
          </a:p>
        </p:txBody>
      </p:sp>
      <p:sp>
        <p:nvSpPr>
          <p:cNvPr id="89102" name="Text Box 1031"/>
          <p:cNvSpPr txBox="1">
            <a:spLocks noChangeArrowheads="1"/>
          </p:cNvSpPr>
          <p:nvPr/>
        </p:nvSpPr>
        <p:spPr bwMode="auto">
          <a:xfrm>
            <a:off x="1592263" y="1350963"/>
            <a:ext cx="1666875" cy="1806575"/>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latin typeface="Tahoma" panose="020B0604030504040204" pitchFamily="34" charset="0"/>
              </a:rPr>
              <a:t>[ S o u r c e ]</a:t>
            </a:r>
          </a:p>
          <a:p>
            <a:pPr eaLnBrk="1" hangingPunct="1">
              <a:spcBef>
                <a:spcPct val="0"/>
              </a:spcBef>
              <a:buFontTx/>
              <a:buNone/>
            </a:pPr>
            <a:r>
              <a:rPr lang="pt-BR" altLang="ja-JP" sz="1400">
                <a:latin typeface="Tahoma" panose="020B0604030504040204" pitchFamily="34" charset="0"/>
              </a:rPr>
              <a:t>s-type    = 1</a:t>
            </a:r>
          </a:p>
          <a:p>
            <a:pPr eaLnBrk="1" hangingPunct="1">
              <a:spcBef>
                <a:spcPct val="0"/>
              </a:spcBef>
              <a:buFontTx/>
              <a:buNone/>
            </a:pPr>
            <a:r>
              <a:rPr lang="pt-BR" altLang="ja-JP" sz="1400">
                <a:latin typeface="Tahoma" panose="020B0604030504040204" pitchFamily="34" charset="0"/>
              </a:rPr>
              <a:t>proj      = proton</a:t>
            </a:r>
          </a:p>
          <a:p>
            <a:pPr eaLnBrk="1" hangingPunct="1">
              <a:spcBef>
                <a:spcPct val="0"/>
              </a:spcBef>
              <a:buFontTx/>
              <a:buNone/>
            </a:pPr>
            <a:r>
              <a:rPr lang="pt-BR" altLang="ja-JP" sz="1400">
                <a:latin typeface="Tahoma" panose="020B0604030504040204" pitchFamily="34" charset="0"/>
              </a:rPr>
              <a:t>dir       =   1.0</a:t>
            </a:r>
          </a:p>
          <a:p>
            <a:pPr eaLnBrk="1" hangingPunct="1">
              <a:spcBef>
                <a:spcPct val="0"/>
              </a:spcBef>
              <a:buFontTx/>
              <a:buNone/>
            </a:pPr>
            <a:r>
              <a:rPr lang="pt-BR" altLang="ja-JP" sz="1400">
                <a:latin typeface="Tahoma" panose="020B0604030504040204" pitchFamily="34" charset="0"/>
              </a:rPr>
              <a:t>r0        =   1.</a:t>
            </a:r>
          </a:p>
          <a:p>
            <a:pPr eaLnBrk="1" hangingPunct="1">
              <a:spcBef>
                <a:spcPct val="0"/>
              </a:spcBef>
              <a:buFontTx/>
              <a:buNone/>
            </a:pPr>
            <a:r>
              <a:rPr lang="pt-BR" altLang="ja-JP" sz="1400">
                <a:latin typeface="Tahoma" panose="020B0604030504040204" pitchFamily="34" charset="0"/>
              </a:rPr>
              <a:t>z0        =   0. </a:t>
            </a:r>
          </a:p>
          <a:p>
            <a:pPr eaLnBrk="1" hangingPunct="1">
              <a:spcBef>
                <a:spcPct val="0"/>
              </a:spcBef>
              <a:buFontTx/>
              <a:buNone/>
            </a:pPr>
            <a:r>
              <a:rPr lang="pt-BR" altLang="ja-JP" sz="1400">
                <a:latin typeface="Tahoma" panose="020B0604030504040204" pitchFamily="34" charset="0"/>
              </a:rPr>
              <a:t>z1        =   0.</a:t>
            </a:r>
          </a:p>
          <a:p>
            <a:pPr eaLnBrk="1" hangingPunct="1">
              <a:spcBef>
                <a:spcPct val="0"/>
              </a:spcBef>
              <a:buFontTx/>
              <a:buNone/>
            </a:pPr>
            <a:r>
              <a:rPr lang="pt-BR" altLang="ja-JP" sz="1400">
                <a:latin typeface="Tahoma" panose="020B0604030504040204" pitchFamily="34" charset="0"/>
              </a:rPr>
              <a:t>e0        = 150</a:t>
            </a:r>
          </a:p>
        </p:txBody>
      </p:sp>
      <p:sp>
        <p:nvSpPr>
          <p:cNvPr id="89103" name="Line 21"/>
          <p:cNvSpPr>
            <a:spLocks noChangeShapeType="1"/>
          </p:cNvSpPr>
          <p:nvPr/>
        </p:nvSpPr>
        <p:spPr bwMode="auto">
          <a:xfrm flipH="1">
            <a:off x="1654175" y="2049463"/>
            <a:ext cx="1439863"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6" name="テキスト ボックス 6"/>
          <p:cNvSpPr txBox="1">
            <a:spLocks noChangeArrowheads="1"/>
          </p:cNvSpPr>
          <p:nvPr/>
        </p:nvSpPr>
        <p:spPr bwMode="auto">
          <a:xfrm>
            <a:off x="6321425" y="4691063"/>
            <a:ext cx="2819400"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000" baseline="30000" dirty="0">
                <a:latin typeface="+mn-ea"/>
                <a:ea typeface="+mn-ea"/>
              </a:rPr>
              <a:t>137</a:t>
            </a:r>
            <a:r>
              <a:rPr lang="en-US" altLang="ja-JP" sz="2000" dirty="0">
                <a:latin typeface="+mn-ea"/>
                <a:ea typeface="+mn-ea"/>
              </a:rPr>
              <a:t>Cs</a:t>
            </a:r>
            <a:r>
              <a:rPr lang="ja-JP" altLang="en-US" sz="2000" dirty="0">
                <a:latin typeface="+mn-ea"/>
                <a:ea typeface="+mn-ea"/>
              </a:rPr>
              <a:t>などの放射性核種を模擬する場合は、直接</a:t>
            </a:r>
            <a:r>
              <a:rPr lang="en-US" altLang="ja-JP" sz="2000" dirty="0">
                <a:latin typeface="+mn-ea"/>
                <a:ea typeface="+mn-ea"/>
              </a:rPr>
              <a:t>‘photon’</a:t>
            </a:r>
            <a:r>
              <a:rPr lang="ja-JP" altLang="en-US" sz="2000" dirty="0">
                <a:latin typeface="+mn-ea"/>
                <a:ea typeface="+mn-ea"/>
              </a:rPr>
              <a:t>等を指定する必要があるのでご注意ください。</a:t>
            </a:r>
          </a:p>
        </p:txBody>
      </p:sp>
      <p:cxnSp>
        <p:nvCxnSpPr>
          <p:cNvPr id="14" name="直線矢印コネクタ 13"/>
          <p:cNvCxnSpPr/>
          <p:nvPr/>
        </p:nvCxnSpPr>
        <p:spPr>
          <a:xfrm flipH="1">
            <a:off x="2987675" y="5373688"/>
            <a:ext cx="936625" cy="236537"/>
          </a:xfrm>
          <a:prstGeom prst="straightConnector1">
            <a:avLst/>
          </a:prstGeom>
          <a:ln w="38100">
            <a:solidFill>
              <a:srgbClr val="00CCFF"/>
            </a:solidFill>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16"/>
          <p:cNvSpPr txBox="1">
            <a:spLocks noChangeArrowheads="1"/>
          </p:cNvSpPr>
          <p:nvPr/>
        </p:nvSpPr>
        <p:spPr bwMode="auto">
          <a:xfrm>
            <a:off x="923925" y="5451475"/>
            <a:ext cx="2447925" cy="922338"/>
          </a:xfrm>
          <a:prstGeom prst="rect">
            <a:avLst/>
          </a:prstGeom>
          <a:noFill/>
          <a:ln w="25400">
            <a:noFill/>
            <a:miter lim="800000"/>
            <a:headEnd/>
            <a:tailEnd/>
          </a:ln>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ja-JP" altLang="en-US" sz="1800" dirty="0">
                <a:solidFill>
                  <a:srgbClr val="000000"/>
                </a:solidFill>
                <a:latin typeface="+mn-lt"/>
              </a:rPr>
              <a:t>原子核</a:t>
            </a:r>
            <a:r>
              <a:rPr lang="en-US" altLang="ja-JP" sz="1800" dirty="0">
                <a:solidFill>
                  <a:srgbClr val="000000"/>
                </a:solidFill>
                <a:latin typeface="+mn-lt"/>
              </a:rPr>
              <a:t>(nucleus)</a:t>
            </a:r>
            <a:r>
              <a:rPr lang="ja-JP" altLang="en-US" sz="1800" dirty="0">
                <a:solidFill>
                  <a:srgbClr val="000000"/>
                </a:solidFill>
                <a:latin typeface="+mn-lt"/>
              </a:rPr>
              <a:t>は、</a:t>
            </a:r>
            <a:endParaRPr lang="en-US" altLang="ja-JP" sz="1800" dirty="0">
              <a:solidFill>
                <a:srgbClr val="000000"/>
              </a:solidFill>
              <a:latin typeface="+mn-lt"/>
            </a:endParaRPr>
          </a:p>
          <a:p>
            <a:pPr eaLnBrk="1" hangingPunct="1">
              <a:spcBef>
                <a:spcPct val="0"/>
              </a:spcBef>
              <a:buFontTx/>
              <a:buNone/>
              <a:defRPr/>
            </a:pPr>
            <a:r>
              <a:rPr lang="ja-JP" altLang="en-US" sz="1800" dirty="0">
                <a:solidFill>
                  <a:srgbClr val="000000"/>
                </a:solidFill>
                <a:latin typeface="+mn-lt"/>
              </a:rPr>
              <a:t>（質量数）</a:t>
            </a:r>
            <a:r>
              <a:rPr lang="en-US" altLang="ja-JP" sz="1800" dirty="0">
                <a:solidFill>
                  <a:srgbClr val="000000"/>
                </a:solidFill>
                <a:latin typeface="+mn-lt"/>
              </a:rPr>
              <a:t>+</a:t>
            </a:r>
            <a:r>
              <a:rPr lang="ja-JP" altLang="en-US" sz="1800" dirty="0">
                <a:solidFill>
                  <a:srgbClr val="000000"/>
                </a:solidFill>
                <a:latin typeface="+mn-lt"/>
              </a:rPr>
              <a:t>（元素記号）</a:t>
            </a:r>
            <a:endParaRPr lang="en-US" altLang="ja-JP" sz="1800" dirty="0">
              <a:solidFill>
                <a:srgbClr val="000000"/>
              </a:solidFill>
              <a:latin typeface="+mn-lt"/>
            </a:endParaRPr>
          </a:p>
          <a:p>
            <a:pPr eaLnBrk="1" hangingPunct="1">
              <a:spcBef>
                <a:spcPct val="0"/>
              </a:spcBef>
              <a:buFontTx/>
              <a:buNone/>
              <a:defRPr/>
            </a:pPr>
            <a:r>
              <a:rPr lang="ja-JP" altLang="en-US" sz="1800" dirty="0">
                <a:solidFill>
                  <a:srgbClr val="000000"/>
                </a:solidFill>
                <a:latin typeface="+mn-lt"/>
              </a:rPr>
              <a:t>で指定します。例： </a:t>
            </a:r>
            <a:r>
              <a:rPr lang="en-US" altLang="ja-JP" sz="1800" dirty="0">
                <a:solidFill>
                  <a:srgbClr val="000000"/>
                </a:solidFill>
                <a:latin typeface="+mn-lt"/>
              </a:rPr>
              <a:t>12C</a:t>
            </a:r>
          </a:p>
        </p:txBody>
      </p:sp>
      <p:cxnSp>
        <p:nvCxnSpPr>
          <p:cNvPr id="4" name="直線コネクタ 3"/>
          <p:cNvCxnSpPr/>
          <p:nvPr/>
        </p:nvCxnSpPr>
        <p:spPr>
          <a:xfrm>
            <a:off x="3371850" y="5364892"/>
            <a:ext cx="28563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a:xfrm>
            <a:off x="228600" y="228600"/>
            <a:ext cx="8686800" cy="1143000"/>
          </a:xfrm>
        </p:spPr>
        <p:txBody>
          <a:bodyPr/>
          <a:lstStyle/>
          <a:p>
            <a:pPr eaLnBrk="1" hangingPunct="1"/>
            <a:r>
              <a:rPr lang="ja-JP" altLang="en-US" sz="4800">
                <a:latin typeface="Century Gothic" panose="020B0502020202020204" pitchFamily="34" charset="0"/>
              </a:rPr>
              <a:t>課題</a:t>
            </a:r>
            <a:r>
              <a:rPr lang="en-US" altLang="ja-JP" sz="4800">
                <a:latin typeface="Century Gothic" panose="020B0502020202020204" pitchFamily="34" charset="0"/>
              </a:rPr>
              <a:t>10</a:t>
            </a:r>
            <a:endParaRPr lang="ja-JP" altLang="en-US" sz="4800">
              <a:latin typeface="Century Gothic" panose="020B0502020202020204" pitchFamily="34" charset="0"/>
            </a:endParaRPr>
          </a:p>
        </p:txBody>
      </p:sp>
      <p:sp>
        <p:nvSpPr>
          <p:cNvPr id="90117"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Source</a:t>
            </a:r>
          </a:p>
        </p:txBody>
      </p:sp>
      <p:sp>
        <p:nvSpPr>
          <p:cNvPr id="90119" name="Line 37"/>
          <p:cNvSpPr>
            <a:spLocks noChangeShapeType="1"/>
          </p:cNvSpPr>
          <p:nvPr/>
        </p:nvSpPr>
        <p:spPr bwMode="auto">
          <a:xfrm>
            <a:off x="5715000" y="4637088"/>
            <a:ext cx="1524000" cy="0"/>
          </a:xfrm>
          <a:prstGeom prst="line">
            <a:avLst/>
          </a:prstGeom>
          <a:noFill/>
          <a:ln w="254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0120" name="Line 38"/>
          <p:cNvSpPr>
            <a:spLocks noChangeShapeType="1"/>
          </p:cNvSpPr>
          <p:nvPr/>
        </p:nvSpPr>
        <p:spPr bwMode="auto">
          <a:xfrm>
            <a:off x="6248400" y="3646488"/>
            <a:ext cx="0" cy="1524000"/>
          </a:xfrm>
          <a:prstGeom prst="line">
            <a:avLst/>
          </a:prstGeom>
          <a:noFill/>
          <a:ln w="254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0121" name="Text Box 1030"/>
          <p:cNvSpPr txBox="1">
            <a:spLocks noChangeArrowheads="1"/>
          </p:cNvSpPr>
          <p:nvPr/>
        </p:nvSpPr>
        <p:spPr bwMode="auto">
          <a:xfrm>
            <a:off x="1198563" y="2492375"/>
            <a:ext cx="14017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90122" name="Text Box 1031"/>
          <p:cNvSpPr txBox="1">
            <a:spLocks noChangeArrowheads="1"/>
          </p:cNvSpPr>
          <p:nvPr/>
        </p:nvSpPr>
        <p:spPr bwMode="auto">
          <a:xfrm>
            <a:off x="1600200" y="3148013"/>
            <a:ext cx="2159000" cy="1912937"/>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S o u r c e ]</a:t>
            </a:r>
          </a:p>
          <a:p>
            <a:pPr eaLnBrk="1" hangingPunct="1">
              <a:spcBef>
                <a:spcPct val="0"/>
              </a:spcBef>
              <a:buFontTx/>
              <a:buNone/>
            </a:pPr>
            <a:r>
              <a:rPr lang="pt-BR" altLang="ja-JP" sz="1400">
                <a:latin typeface="Tahoma" panose="020B0604030504040204" pitchFamily="34" charset="0"/>
              </a:rPr>
              <a:t>s-type    = 1</a:t>
            </a:r>
          </a:p>
          <a:p>
            <a:pPr eaLnBrk="1" hangingPunct="1">
              <a:spcBef>
                <a:spcPct val="0"/>
              </a:spcBef>
              <a:buFontTx/>
              <a:buNone/>
            </a:pPr>
            <a:r>
              <a:rPr lang="pt-BR" altLang="ja-JP" sz="1400">
                <a:latin typeface="Tahoma" panose="020B0604030504040204" pitchFamily="34" charset="0"/>
              </a:rPr>
              <a:t>proj      = proton</a:t>
            </a:r>
          </a:p>
          <a:p>
            <a:pPr eaLnBrk="1" hangingPunct="1">
              <a:spcBef>
                <a:spcPct val="0"/>
              </a:spcBef>
              <a:buFontTx/>
              <a:buNone/>
            </a:pPr>
            <a:r>
              <a:rPr lang="pt-BR" altLang="ja-JP" sz="1400">
                <a:latin typeface="Tahoma" panose="020B0604030504040204" pitchFamily="34" charset="0"/>
              </a:rPr>
              <a:t>dir       =   1.0</a:t>
            </a:r>
          </a:p>
          <a:p>
            <a:pPr eaLnBrk="1" hangingPunct="1">
              <a:spcBef>
                <a:spcPct val="0"/>
              </a:spcBef>
              <a:buFontTx/>
              <a:buNone/>
            </a:pPr>
            <a:r>
              <a:rPr lang="pt-BR" altLang="ja-JP" sz="1400">
                <a:latin typeface="Tahoma" panose="020B0604030504040204" pitchFamily="34" charset="0"/>
              </a:rPr>
              <a:t>r0        = </a:t>
            </a:r>
            <a:r>
              <a:rPr lang="ja-JP" altLang="en-US" sz="1400">
                <a:latin typeface="Tahoma" panose="020B0604030504040204" pitchFamily="34" charset="0"/>
              </a:rPr>
              <a:t>　</a:t>
            </a:r>
            <a:r>
              <a:rPr lang="en-US" altLang="ja-JP" sz="1400">
                <a:latin typeface="Tahoma" panose="020B0604030504040204" pitchFamily="34" charset="0"/>
              </a:rPr>
              <a:t>1</a:t>
            </a:r>
            <a:r>
              <a:rPr lang="pt-BR" altLang="ja-JP" sz="1400">
                <a:latin typeface="Tahoma" panose="020B0604030504040204" pitchFamily="34" charset="0"/>
              </a:rPr>
              <a:t>.</a:t>
            </a:r>
          </a:p>
          <a:p>
            <a:pPr eaLnBrk="1" hangingPunct="1">
              <a:spcBef>
                <a:spcPct val="0"/>
              </a:spcBef>
              <a:buFontTx/>
              <a:buNone/>
            </a:pPr>
            <a:r>
              <a:rPr lang="pt-BR" altLang="ja-JP" sz="1400">
                <a:latin typeface="Tahoma" panose="020B0604030504040204" pitchFamily="34" charset="0"/>
              </a:rPr>
              <a:t>z0        =   0. </a:t>
            </a:r>
          </a:p>
          <a:p>
            <a:pPr eaLnBrk="1" hangingPunct="1">
              <a:spcBef>
                <a:spcPct val="0"/>
              </a:spcBef>
              <a:buFontTx/>
              <a:buNone/>
            </a:pPr>
            <a:r>
              <a:rPr lang="pt-BR" altLang="ja-JP" sz="1400">
                <a:latin typeface="Tahoma" panose="020B0604030504040204" pitchFamily="34" charset="0"/>
              </a:rPr>
              <a:t>z1        =   0.</a:t>
            </a:r>
          </a:p>
          <a:p>
            <a:pPr eaLnBrk="1" hangingPunct="1">
              <a:spcBef>
                <a:spcPct val="0"/>
              </a:spcBef>
              <a:buFontTx/>
              <a:buNone/>
            </a:pPr>
            <a:r>
              <a:rPr lang="pt-BR" altLang="ja-JP" sz="1400">
                <a:latin typeface="Tahoma" panose="020B0604030504040204" pitchFamily="34" charset="0"/>
              </a:rPr>
              <a:t>e0        = 150</a:t>
            </a:r>
          </a:p>
        </p:txBody>
      </p:sp>
      <p:sp>
        <p:nvSpPr>
          <p:cNvPr id="90123" name="テキスト ボックス 20"/>
          <p:cNvSpPr txBox="1">
            <a:spLocks noChangeArrowheads="1"/>
          </p:cNvSpPr>
          <p:nvPr/>
        </p:nvSpPr>
        <p:spPr bwMode="auto">
          <a:xfrm>
            <a:off x="1255713" y="1181100"/>
            <a:ext cx="6897687" cy="95408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800">
                <a:solidFill>
                  <a:srgbClr val="000000"/>
                </a:solidFill>
                <a:latin typeface="Century Gothic" panose="020B0502020202020204" pitchFamily="34" charset="0"/>
              </a:rPr>
              <a:t>線源粒子を中性子にして、そのエネルギーを</a:t>
            </a:r>
            <a:r>
              <a:rPr lang="en-US" altLang="ja-JP" sz="2800">
                <a:solidFill>
                  <a:srgbClr val="000000"/>
                </a:solidFill>
                <a:latin typeface="Century Gothic" panose="020B0502020202020204" pitchFamily="34" charset="0"/>
              </a:rPr>
              <a:t>100MeV</a:t>
            </a:r>
            <a:r>
              <a:rPr lang="ja-JP" altLang="en-US" sz="2800">
                <a:solidFill>
                  <a:srgbClr val="000000"/>
                </a:solidFill>
                <a:latin typeface="Century Gothic" panose="020B0502020202020204" pitchFamily="34" charset="0"/>
              </a:rPr>
              <a:t>に変えてみよう。</a:t>
            </a:r>
            <a:endParaRPr lang="ja-JP" altLang="en-US" sz="2000" b="1">
              <a:solidFill>
                <a:srgbClr val="0000FF"/>
              </a:solidFill>
              <a:latin typeface="Century Gothic" panose="020B0502020202020204" pitchFamily="34" charset="0"/>
            </a:endParaRPr>
          </a:p>
        </p:txBody>
      </p:sp>
      <p:sp>
        <p:nvSpPr>
          <p:cNvPr id="90124" name="Line 12"/>
          <p:cNvSpPr>
            <a:spLocks noChangeShapeType="1"/>
          </p:cNvSpPr>
          <p:nvPr/>
        </p:nvSpPr>
        <p:spPr bwMode="auto">
          <a:xfrm>
            <a:off x="2476500" y="3822700"/>
            <a:ext cx="582613"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0125" name="Line 12"/>
          <p:cNvSpPr>
            <a:spLocks noChangeShapeType="1"/>
          </p:cNvSpPr>
          <p:nvPr/>
        </p:nvSpPr>
        <p:spPr bwMode="auto">
          <a:xfrm>
            <a:off x="2425700" y="4868863"/>
            <a:ext cx="561975"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4A31578-9727-40B9-A5D0-C05A1428F37C}"/>
              </a:ext>
            </a:extLst>
          </p:cNvPr>
          <p:cNvPicPr>
            <a:picLocks noChangeAspect="1"/>
          </p:cNvPicPr>
          <p:nvPr/>
        </p:nvPicPr>
        <p:blipFill rotWithShape="1">
          <a:blip r:embed="rId3"/>
          <a:srcRect l="3866" t="3499" r="6404" b="3499"/>
          <a:stretch/>
        </p:blipFill>
        <p:spPr>
          <a:xfrm>
            <a:off x="4684682" y="2376488"/>
            <a:ext cx="3826241" cy="3168650"/>
          </a:xfrm>
          <a:prstGeom prst="rect">
            <a:avLst/>
          </a:prstGeom>
        </p:spPr>
      </p:pic>
      <p:sp>
        <p:nvSpPr>
          <p:cNvPr id="91139" name="Rectangle 2"/>
          <p:cNvSpPr>
            <a:spLocks noGrp="1" noChangeArrowheads="1"/>
          </p:cNvSpPr>
          <p:nvPr>
            <p:ph type="title" idx="4294967295"/>
          </p:nvPr>
        </p:nvSpPr>
        <p:spPr>
          <a:xfrm>
            <a:off x="228600" y="228600"/>
            <a:ext cx="8686800" cy="1143000"/>
          </a:xfrm>
        </p:spPr>
        <p:txBody>
          <a:bodyPr/>
          <a:lstStyle/>
          <a:p>
            <a:pPr eaLnBrk="1" hangingPunct="1"/>
            <a:r>
              <a:rPr lang="ja-JP" altLang="en-US" sz="4800">
                <a:latin typeface="Century Gothic" panose="020B0502020202020204" pitchFamily="34" charset="0"/>
              </a:rPr>
              <a:t>課題</a:t>
            </a:r>
            <a:r>
              <a:rPr lang="en-US" altLang="ja-JP" sz="4800">
                <a:latin typeface="Century Gothic" panose="020B0502020202020204" pitchFamily="34" charset="0"/>
              </a:rPr>
              <a:t>10</a:t>
            </a:r>
            <a:r>
              <a:rPr lang="ja-JP" altLang="en-US" sz="4800">
                <a:latin typeface="Century Gothic" panose="020B0502020202020204" pitchFamily="34" charset="0"/>
              </a:rPr>
              <a:t>の答え合わせ</a:t>
            </a:r>
          </a:p>
        </p:txBody>
      </p:sp>
      <p:sp>
        <p:nvSpPr>
          <p:cNvPr id="91142"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Source</a:t>
            </a:r>
          </a:p>
        </p:txBody>
      </p:sp>
      <p:sp>
        <p:nvSpPr>
          <p:cNvPr id="91145" name="Line 38"/>
          <p:cNvSpPr>
            <a:spLocks noChangeShapeType="1"/>
          </p:cNvSpPr>
          <p:nvPr/>
        </p:nvSpPr>
        <p:spPr bwMode="auto">
          <a:xfrm>
            <a:off x="6248400" y="3646488"/>
            <a:ext cx="0" cy="1524000"/>
          </a:xfrm>
          <a:prstGeom prst="line">
            <a:avLst/>
          </a:prstGeom>
          <a:noFill/>
          <a:ln w="254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1146" name="Text Box 1030"/>
          <p:cNvSpPr txBox="1">
            <a:spLocks noChangeArrowheads="1"/>
          </p:cNvSpPr>
          <p:nvPr/>
        </p:nvSpPr>
        <p:spPr bwMode="auto">
          <a:xfrm>
            <a:off x="1198563" y="2492375"/>
            <a:ext cx="14017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91147" name="Text Box 1031"/>
          <p:cNvSpPr txBox="1">
            <a:spLocks noChangeArrowheads="1"/>
          </p:cNvSpPr>
          <p:nvPr/>
        </p:nvSpPr>
        <p:spPr bwMode="auto">
          <a:xfrm>
            <a:off x="1600200" y="3148013"/>
            <a:ext cx="2159000" cy="1912937"/>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S o u r c e ]</a:t>
            </a:r>
          </a:p>
          <a:p>
            <a:pPr eaLnBrk="1" hangingPunct="1">
              <a:spcBef>
                <a:spcPct val="0"/>
              </a:spcBef>
              <a:buFontTx/>
              <a:buNone/>
            </a:pPr>
            <a:r>
              <a:rPr lang="pt-BR" altLang="ja-JP" sz="1400">
                <a:solidFill>
                  <a:srgbClr val="000000"/>
                </a:solidFill>
                <a:latin typeface="Tahoma" panose="020B0604030504040204" pitchFamily="34" charset="0"/>
              </a:rPr>
              <a:t>s-type    = 1</a:t>
            </a:r>
          </a:p>
          <a:p>
            <a:pPr eaLnBrk="1" hangingPunct="1">
              <a:spcBef>
                <a:spcPct val="0"/>
              </a:spcBef>
              <a:buFontTx/>
              <a:buNone/>
            </a:pPr>
            <a:r>
              <a:rPr lang="pt-BR" altLang="ja-JP" sz="1400">
                <a:solidFill>
                  <a:srgbClr val="000000"/>
                </a:solidFill>
                <a:latin typeface="Tahoma" panose="020B0604030504040204" pitchFamily="34" charset="0"/>
              </a:rPr>
              <a:t>proj      = </a:t>
            </a:r>
            <a:r>
              <a:rPr lang="pt-BR" altLang="ja-JP" sz="1400">
                <a:solidFill>
                  <a:srgbClr val="FF0000"/>
                </a:solidFill>
                <a:latin typeface="Tahoma" panose="020B0604030504040204" pitchFamily="34" charset="0"/>
              </a:rPr>
              <a:t>neutron</a:t>
            </a:r>
          </a:p>
          <a:p>
            <a:pPr eaLnBrk="1" hangingPunct="1">
              <a:spcBef>
                <a:spcPct val="0"/>
              </a:spcBef>
              <a:buFontTx/>
              <a:buNone/>
            </a:pPr>
            <a:r>
              <a:rPr lang="pt-BR" altLang="ja-JP" sz="1400">
                <a:solidFill>
                  <a:srgbClr val="000000"/>
                </a:solidFill>
                <a:latin typeface="Tahoma" panose="020B0604030504040204" pitchFamily="34" charset="0"/>
              </a:rPr>
              <a:t>dir       =   1.0</a:t>
            </a:r>
          </a:p>
          <a:p>
            <a:pPr eaLnBrk="1" hangingPunct="1">
              <a:spcBef>
                <a:spcPct val="0"/>
              </a:spcBef>
              <a:buFontTx/>
              <a:buNone/>
            </a:pPr>
            <a:r>
              <a:rPr lang="pt-BR" altLang="ja-JP" sz="1400">
                <a:solidFill>
                  <a:srgbClr val="000000"/>
                </a:solidFill>
                <a:latin typeface="Tahoma" panose="020B0604030504040204" pitchFamily="34" charset="0"/>
              </a:rPr>
              <a:t>r0        = </a:t>
            </a:r>
            <a:r>
              <a:rPr lang="ja-JP" altLang="en-US" sz="1400">
                <a:solidFill>
                  <a:srgbClr val="000000"/>
                </a:solidFill>
                <a:latin typeface="Tahoma" panose="020B0604030504040204" pitchFamily="34" charset="0"/>
              </a:rPr>
              <a:t>　</a:t>
            </a:r>
            <a:r>
              <a:rPr lang="en-US" altLang="ja-JP" sz="1400">
                <a:solidFill>
                  <a:srgbClr val="000000"/>
                </a:solidFill>
                <a:latin typeface="Tahoma" panose="020B0604030504040204" pitchFamily="34" charset="0"/>
              </a:rPr>
              <a:t>1</a:t>
            </a:r>
            <a:r>
              <a:rPr lang="pt-BR" altLang="ja-JP" sz="1400">
                <a:solidFill>
                  <a:srgbClr val="000000"/>
                </a:solidFill>
                <a:latin typeface="Tahoma" panose="020B0604030504040204" pitchFamily="34" charset="0"/>
              </a:rPr>
              <a:t>.</a:t>
            </a:r>
          </a:p>
          <a:p>
            <a:pPr eaLnBrk="1" hangingPunct="1">
              <a:spcBef>
                <a:spcPct val="0"/>
              </a:spcBef>
              <a:buFontTx/>
              <a:buNone/>
            </a:pPr>
            <a:r>
              <a:rPr lang="pt-BR" altLang="ja-JP" sz="1400">
                <a:solidFill>
                  <a:srgbClr val="000000"/>
                </a:solidFill>
                <a:latin typeface="Tahoma" panose="020B0604030504040204" pitchFamily="34" charset="0"/>
              </a:rPr>
              <a:t>z0        =   0. </a:t>
            </a:r>
          </a:p>
          <a:p>
            <a:pPr eaLnBrk="1" hangingPunct="1">
              <a:spcBef>
                <a:spcPct val="0"/>
              </a:spcBef>
              <a:buFontTx/>
              <a:buNone/>
            </a:pPr>
            <a:r>
              <a:rPr lang="pt-BR" altLang="ja-JP" sz="1400">
                <a:solidFill>
                  <a:srgbClr val="000000"/>
                </a:solidFill>
                <a:latin typeface="Tahoma" panose="020B0604030504040204" pitchFamily="34" charset="0"/>
              </a:rPr>
              <a:t>z1        =   0.</a:t>
            </a:r>
          </a:p>
          <a:p>
            <a:pPr eaLnBrk="1" hangingPunct="1">
              <a:spcBef>
                <a:spcPct val="0"/>
              </a:spcBef>
              <a:buFontTx/>
              <a:buNone/>
            </a:pPr>
            <a:r>
              <a:rPr lang="pt-BR" altLang="ja-JP" sz="1400">
                <a:solidFill>
                  <a:srgbClr val="000000"/>
                </a:solidFill>
                <a:latin typeface="Tahoma" panose="020B0604030504040204" pitchFamily="34" charset="0"/>
              </a:rPr>
              <a:t>e0        = </a:t>
            </a:r>
            <a:r>
              <a:rPr lang="pt-BR" altLang="ja-JP" sz="1400">
                <a:solidFill>
                  <a:srgbClr val="FF0000"/>
                </a:solidFill>
                <a:latin typeface="Tahoma" panose="020B0604030504040204" pitchFamily="34" charset="0"/>
              </a:rPr>
              <a:t>100</a:t>
            </a:r>
          </a:p>
        </p:txBody>
      </p:sp>
      <p:sp>
        <p:nvSpPr>
          <p:cNvPr id="91148" name="テキスト ボックス 20"/>
          <p:cNvSpPr txBox="1">
            <a:spLocks noChangeArrowheads="1"/>
          </p:cNvSpPr>
          <p:nvPr/>
        </p:nvSpPr>
        <p:spPr bwMode="auto">
          <a:xfrm>
            <a:off x="1255713" y="1181100"/>
            <a:ext cx="6897687" cy="95408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800">
                <a:solidFill>
                  <a:srgbClr val="000000"/>
                </a:solidFill>
                <a:latin typeface="Century Gothic" panose="020B0502020202020204" pitchFamily="34" charset="0"/>
              </a:rPr>
              <a:t>線源粒子を中性子にして、そのエネルギーを</a:t>
            </a:r>
            <a:r>
              <a:rPr lang="en-US" altLang="ja-JP" sz="2800">
                <a:solidFill>
                  <a:srgbClr val="000000"/>
                </a:solidFill>
                <a:latin typeface="Century Gothic" panose="020B0502020202020204" pitchFamily="34" charset="0"/>
              </a:rPr>
              <a:t>100MeV</a:t>
            </a:r>
            <a:r>
              <a:rPr lang="ja-JP" altLang="en-US" sz="2800">
                <a:solidFill>
                  <a:srgbClr val="000000"/>
                </a:solidFill>
                <a:latin typeface="Century Gothic" panose="020B0502020202020204" pitchFamily="34" charset="0"/>
              </a:rPr>
              <a:t>に変えてみよう。</a:t>
            </a:r>
            <a:endParaRPr lang="ja-JP" altLang="en-US" sz="2000" b="1">
              <a:solidFill>
                <a:srgbClr val="0000FF"/>
              </a:solidFill>
              <a:latin typeface="Century Gothic" panose="020B0502020202020204" pitchFamily="34" charset="0"/>
            </a:endParaRPr>
          </a:p>
        </p:txBody>
      </p:sp>
      <p:sp>
        <p:nvSpPr>
          <p:cNvPr id="91149" name="テキスト ボックス 15"/>
          <p:cNvSpPr txBox="1">
            <a:spLocks noChangeArrowheads="1"/>
          </p:cNvSpPr>
          <p:nvPr/>
        </p:nvSpPr>
        <p:spPr bwMode="auto">
          <a:xfrm>
            <a:off x="533400" y="5310188"/>
            <a:ext cx="3729038" cy="708025"/>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a:solidFill>
                  <a:srgbClr val="000000"/>
                </a:solidFill>
              </a:rPr>
              <a:t>陽子と比べて中性子は物質中を通過しやすい。</a:t>
            </a:r>
            <a:endParaRPr lang="en-US" altLang="ja-JP" sz="2000">
              <a:solidFill>
                <a:srgbClr val="000000"/>
              </a:solidFill>
            </a:endParaRPr>
          </a:p>
        </p:txBody>
      </p:sp>
      <p:sp>
        <p:nvSpPr>
          <p:cNvPr id="91150" name="Line 21"/>
          <p:cNvSpPr>
            <a:spLocks noChangeShapeType="1"/>
          </p:cNvSpPr>
          <p:nvPr/>
        </p:nvSpPr>
        <p:spPr bwMode="auto">
          <a:xfrm flipH="1">
            <a:off x="4262437" y="3861048"/>
            <a:ext cx="3045859" cy="1846015"/>
          </a:xfrm>
          <a:prstGeom prst="line">
            <a:avLst/>
          </a:prstGeom>
          <a:noFill/>
          <a:ln w="25400">
            <a:solidFill>
              <a:srgbClr val="0000FF"/>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91151" name="テキスト ボックス 20"/>
          <p:cNvSpPr txBox="1">
            <a:spLocks noChangeArrowheads="1"/>
          </p:cNvSpPr>
          <p:nvPr/>
        </p:nvSpPr>
        <p:spPr bwMode="auto">
          <a:xfrm>
            <a:off x="4646612" y="5576888"/>
            <a:ext cx="37290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dirty="0" err="1">
                <a:solidFill>
                  <a:srgbClr val="0000FF"/>
                </a:solidFill>
                <a:latin typeface="Century Gothic" panose="020B0502020202020204" pitchFamily="34" charset="0"/>
              </a:rPr>
              <a:t>track_xz.eps</a:t>
            </a:r>
            <a:endParaRPr lang="en-US" altLang="ja-JP" sz="2000" dirty="0">
              <a:solidFill>
                <a:srgbClr val="0000FF"/>
              </a:solidFill>
              <a:latin typeface="Century Gothic" panose="020B0502020202020204" pitchFamily="34" charset="0"/>
            </a:endParaRPr>
          </a:p>
          <a:p>
            <a:pPr algn="ctr" eaLnBrk="1" hangingPunct="1">
              <a:spcBef>
                <a:spcPct val="0"/>
              </a:spcBef>
              <a:buNone/>
            </a:pPr>
            <a:r>
              <a:rPr lang="en-US" altLang="ja-JP" sz="2000" dirty="0">
                <a:solidFill>
                  <a:srgbClr val="00B050"/>
                </a:solidFill>
                <a:latin typeface="Century Gothic" panose="020B0502020202020204" pitchFamily="34" charset="0"/>
              </a:rPr>
              <a:t>(10</a:t>
            </a:r>
            <a:r>
              <a:rPr lang="ja-JP" altLang="en-US" sz="2000" dirty="0">
                <a:solidFill>
                  <a:srgbClr val="00B050"/>
                </a:solidFill>
                <a:latin typeface="Century Gothic" panose="020B0502020202020204" pitchFamily="34" charset="0"/>
              </a:rPr>
              <a:t>ページ目</a:t>
            </a:r>
            <a:r>
              <a:rPr lang="en-US" altLang="ja-JP" sz="2000" dirty="0">
                <a:solidFill>
                  <a:srgbClr val="00B050"/>
                </a:solidFill>
                <a:latin typeface="Century Gothic" panose="020B0502020202020204" pitchFamily="34" charset="0"/>
              </a:rPr>
              <a:t>[0.9nsec</a:t>
            </a:r>
            <a:r>
              <a:rPr lang="ja-JP" altLang="en-US" sz="2000" dirty="0">
                <a:solidFill>
                  <a:srgbClr val="00B050"/>
                </a:solidFill>
                <a:latin typeface="Century Gothic" panose="020B0502020202020204" pitchFamily="34" charset="0"/>
              </a:rPr>
              <a:t>～</a:t>
            </a:r>
            <a:r>
              <a:rPr lang="en-US" altLang="ja-JP" sz="2000" dirty="0">
                <a:solidFill>
                  <a:srgbClr val="00B050"/>
                </a:solidFill>
                <a:latin typeface="Century Gothic" panose="020B0502020202020204" pitchFamily="34" charset="0"/>
              </a:rPr>
              <a:t>1nsec])</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a:xfrm>
            <a:off x="228600" y="-26988"/>
            <a:ext cx="8686800" cy="1143001"/>
          </a:xfrm>
        </p:spPr>
        <p:txBody>
          <a:bodyPr/>
          <a:lstStyle/>
          <a:p>
            <a:pPr eaLnBrk="1" hangingPunct="1"/>
            <a:r>
              <a:rPr lang="ja-JP" altLang="en-US" sz="4800">
                <a:latin typeface="Century Gothic" panose="020B0502020202020204" pitchFamily="34" charset="0"/>
              </a:rPr>
              <a:t>線源の方向の指定</a:t>
            </a:r>
          </a:p>
        </p:txBody>
      </p:sp>
      <p:sp>
        <p:nvSpPr>
          <p:cNvPr id="92165"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latin typeface="Tahoma" panose="020B0604030504040204" pitchFamily="34" charset="0"/>
              </a:rPr>
              <a:t>Source</a:t>
            </a:r>
          </a:p>
        </p:txBody>
      </p:sp>
      <p:sp>
        <p:nvSpPr>
          <p:cNvPr id="92167" name="AutoShape 7"/>
          <p:cNvSpPr>
            <a:spLocks noChangeArrowheads="1"/>
          </p:cNvSpPr>
          <p:nvPr/>
        </p:nvSpPr>
        <p:spPr bwMode="auto">
          <a:xfrm rot="5400000">
            <a:off x="661194" y="2520156"/>
            <a:ext cx="2159000" cy="1817688"/>
          </a:xfrm>
          <a:prstGeom prst="can">
            <a:avLst>
              <a:gd name="adj" fmla="val 33347"/>
            </a:avLst>
          </a:prstGeom>
          <a:solidFill>
            <a:schemeClr val="bg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92168" name="Line 9"/>
          <p:cNvSpPr>
            <a:spLocks noChangeShapeType="1"/>
          </p:cNvSpPr>
          <p:nvPr/>
        </p:nvSpPr>
        <p:spPr bwMode="auto">
          <a:xfrm flipV="1">
            <a:off x="2362200" y="3327400"/>
            <a:ext cx="747713" cy="0"/>
          </a:xfrm>
          <a:prstGeom prst="line">
            <a:avLst/>
          </a:prstGeom>
          <a:noFill/>
          <a:ln w="19050">
            <a:solidFill>
              <a:srgbClr val="0070C0"/>
            </a:solidFill>
            <a:round/>
            <a:headEnd/>
            <a:tailEnd type="arrow" w="lg" len="lg"/>
          </a:ln>
          <a:extLst>
            <a:ext uri="{909E8E84-426E-40DD-AFC4-6F175D3DCCD1}">
              <a14:hiddenFill xmlns:a14="http://schemas.microsoft.com/office/drawing/2010/main">
                <a:noFill/>
              </a14:hiddenFill>
            </a:ext>
          </a:extLst>
        </p:spPr>
        <p:txBody>
          <a:bodyPr/>
          <a:lstStyle/>
          <a:p>
            <a:endParaRPr lang="ja-JP" altLang="en-US"/>
          </a:p>
        </p:txBody>
      </p:sp>
      <p:sp>
        <p:nvSpPr>
          <p:cNvPr id="92169" name="Line 10"/>
          <p:cNvSpPr>
            <a:spLocks noChangeShapeType="1"/>
          </p:cNvSpPr>
          <p:nvPr/>
        </p:nvSpPr>
        <p:spPr bwMode="auto">
          <a:xfrm flipV="1">
            <a:off x="403225" y="3333750"/>
            <a:ext cx="415925" cy="0"/>
          </a:xfrm>
          <a:prstGeom prst="line">
            <a:avLst/>
          </a:prstGeom>
          <a:noFill/>
          <a:ln w="19050">
            <a:solidFill>
              <a:srgbClr val="0070C0"/>
            </a:solidFill>
            <a:round/>
            <a:headEnd/>
            <a:tailEnd type="none" w="lg" len="lg"/>
          </a:ln>
          <a:extLst>
            <a:ext uri="{909E8E84-426E-40DD-AFC4-6F175D3DCCD1}">
              <a14:hiddenFill xmlns:a14="http://schemas.microsoft.com/office/drawing/2010/main">
                <a:noFill/>
              </a14:hiddenFill>
            </a:ext>
          </a:extLst>
        </p:spPr>
        <p:txBody>
          <a:bodyPr/>
          <a:lstStyle/>
          <a:p>
            <a:endParaRPr lang="ja-JP" altLang="en-US"/>
          </a:p>
        </p:txBody>
      </p:sp>
      <p:sp>
        <p:nvSpPr>
          <p:cNvPr id="92170" name="Line 11"/>
          <p:cNvSpPr>
            <a:spLocks noChangeShapeType="1"/>
          </p:cNvSpPr>
          <p:nvPr/>
        </p:nvSpPr>
        <p:spPr bwMode="auto">
          <a:xfrm>
            <a:off x="831850" y="3327400"/>
            <a:ext cx="1530350" cy="6350"/>
          </a:xfrm>
          <a:prstGeom prst="line">
            <a:avLst/>
          </a:prstGeom>
          <a:noFill/>
          <a:ln w="19050">
            <a:solidFill>
              <a:srgbClr val="0070C0"/>
            </a:solidFill>
            <a:prstDash val="dash"/>
            <a:round/>
            <a:headEnd/>
            <a:tailEnd type="none" w="lg" len="lg"/>
          </a:ln>
          <a:extLst>
            <a:ext uri="{909E8E84-426E-40DD-AFC4-6F175D3DCCD1}">
              <a14:hiddenFill xmlns:a14="http://schemas.microsoft.com/office/drawing/2010/main">
                <a:noFill/>
              </a14:hiddenFill>
            </a:ext>
          </a:extLst>
        </p:spPr>
        <p:txBody>
          <a:bodyPr/>
          <a:lstStyle/>
          <a:p>
            <a:endParaRPr lang="ja-JP" altLang="en-US"/>
          </a:p>
        </p:txBody>
      </p:sp>
      <p:sp>
        <p:nvSpPr>
          <p:cNvPr id="92171" name="テキスト ボックス 20"/>
          <p:cNvSpPr txBox="1">
            <a:spLocks noChangeArrowheads="1"/>
          </p:cNvSpPr>
          <p:nvPr/>
        </p:nvSpPr>
        <p:spPr bwMode="auto">
          <a:xfrm>
            <a:off x="4522788" y="2073275"/>
            <a:ext cx="46577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B050"/>
                </a:solidFill>
                <a:latin typeface="ＭＳ Ｐゴシック" panose="020B0600070205080204" pitchFamily="50" charset="-128"/>
              </a:rPr>
              <a:t>dir: +Z</a:t>
            </a:r>
            <a:r>
              <a:rPr lang="ja-JP" altLang="en-US" sz="2400">
                <a:solidFill>
                  <a:srgbClr val="00B050"/>
                </a:solidFill>
                <a:latin typeface="ＭＳ Ｐゴシック" panose="020B0600070205080204" pitchFamily="50" charset="-128"/>
              </a:rPr>
              <a:t>軸からの方向余弦</a:t>
            </a:r>
            <a:r>
              <a:rPr lang="en-US" altLang="ja-JP" sz="2400">
                <a:solidFill>
                  <a:srgbClr val="00B050"/>
                </a:solidFill>
                <a:latin typeface="ＭＳ Ｐゴシック" panose="020B0600070205080204" pitchFamily="50" charset="-128"/>
              </a:rPr>
              <a:t>cos</a:t>
            </a:r>
            <a:r>
              <a:rPr lang="en-US" altLang="ja-JP" sz="2400" i="1">
                <a:solidFill>
                  <a:srgbClr val="00B050"/>
                </a:solidFill>
                <a:latin typeface="Symbol" panose="05050102010706020507" pitchFamily="18" charset="2"/>
              </a:rPr>
              <a:t>q</a:t>
            </a:r>
            <a:endParaRPr lang="en-US" altLang="ja-JP" sz="2400" i="1">
              <a:solidFill>
                <a:srgbClr val="00B050"/>
              </a:solidFill>
              <a:latin typeface="ＭＳ Ｐゴシック" panose="020B0600070205080204" pitchFamily="50" charset="-128"/>
            </a:endParaRPr>
          </a:p>
          <a:p>
            <a:pPr eaLnBrk="1" hangingPunct="1">
              <a:spcBef>
                <a:spcPct val="0"/>
              </a:spcBef>
              <a:buFontTx/>
              <a:buNone/>
            </a:pPr>
            <a:endParaRPr lang="en-US" altLang="ja-JP" sz="2400">
              <a:latin typeface="ＭＳ Ｐゴシック" panose="020B0600070205080204" pitchFamily="50" charset="-128"/>
            </a:endParaRPr>
          </a:p>
          <a:p>
            <a:pPr eaLnBrk="1" hangingPunct="1">
              <a:spcBef>
                <a:spcPct val="0"/>
              </a:spcBef>
              <a:buFontTx/>
              <a:buNone/>
            </a:pPr>
            <a:r>
              <a:rPr lang="ja-JP" altLang="en-US" sz="2400">
                <a:latin typeface="ＭＳ Ｐゴシック" panose="020B0600070205080204" pitchFamily="50" charset="-128"/>
              </a:rPr>
              <a:t>例）</a:t>
            </a:r>
            <a:r>
              <a:rPr lang="en-US" altLang="ja-JP" sz="2400" i="1">
                <a:latin typeface="Symbol" panose="05050102010706020507" pitchFamily="18" charset="2"/>
              </a:rPr>
              <a:t>q </a:t>
            </a:r>
            <a:r>
              <a:rPr lang="en-US" altLang="ja-JP" sz="2400">
                <a:latin typeface="ＭＳ Ｐゴシック" panose="020B0600070205080204" pitchFamily="50" charset="-128"/>
              </a:rPr>
              <a:t>=0 (deg)</a:t>
            </a:r>
            <a:r>
              <a:rPr lang="ja-JP" altLang="en-US" sz="2400">
                <a:latin typeface="ＭＳ Ｐゴシック" panose="020B0600070205080204" pitchFamily="50" charset="-128"/>
              </a:rPr>
              <a:t>の場合は </a:t>
            </a:r>
            <a:r>
              <a:rPr lang="en-US" altLang="ja-JP" sz="2400">
                <a:latin typeface="ＭＳ Ｐゴシック" panose="020B0600070205080204" pitchFamily="50" charset="-128"/>
              </a:rPr>
              <a:t>dir=1.0</a:t>
            </a:r>
          </a:p>
          <a:p>
            <a:pPr eaLnBrk="1" hangingPunct="1">
              <a:spcBef>
                <a:spcPct val="0"/>
              </a:spcBef>
              <a:buFontTx/>
              <a:buNone/>
            </a:pPr>
            <a:r>
              <a:rPr lang="en-US" altLang="ja-JP" sz="2400">
                <a:latin typeface="ＭＳ Ｐゴシック" panose="020B0600070205080204" pitchFamily="50" charset="-128"/>
              </a:rPr>
              <a:t>     </a:t>
            </a:r>
            <a:r>
              <a:rPr lang="en-US" altLang="ja-JP" sz="2400" i="1">
                <a:latin typeface="Symbol" panose="05050102010706020507" pitchFamily="18" charset="2"/>
              </a:rPr>
              <a:t>q </a:t>
            </a:r>
            <a:r>
              <a:rPr lang="en-US" altLang="ja-JP" sz="2400">
                <a:latin typeface="ＭＳ Ｐゴシック" panose="020B0600070205080204" pitchFamily="50" charset="-128"/>
              </a:rPr>
              <a:t>=90 (deg)</a:t>
            </a:r>
            <a:r>
              <a:rPr lang="ja-JP" altLang="en-US" sz="2400">
                <a:latin typeface="ＭＳ Ｐゴシック" panose="020B0600070205080204" pitchFamily="50" charset="-128"/>
              </a:rPr>
              <a:t>の場合は </a:t>
            </a:r>
            <a:r>
              <a:rPr lang="en-US" altLang="ja-JP" sz="2400">
                <a:latin typeface="ＭＳ Ｐゴシック" panose="020B0600070205080204" pitchFamily="50" charset="-128"/>
              </a:rPr>
              <a:t>dir=0.0</a:t>
            </a:r>
          </a:p>
          <a:p>
            <a:pPr eaLnBrk="1" hangingPunct="1">
              <a:spcBef>
                <a:spcPct val="0"/>
              </a:spcBef>
              <a:buFontTx/>
              <a:buNone/>
            </a:pPr>
            <a:endParaRPr lang="en-US" altLang="ja-JP" sz="2400" i="1">
              <a:latin typeface="ＭＳ Ｐゴシック" panose="020B0600070205080204" pitchFamily="50" charset="-128"/>
            </a:endParaRPr>
          </a:p>
          <a:p>
            <a:pPr eaLnBrk="1" hangingPunct="1">
              <a:spcBef>
                <a:spcPct val="0"/>
              </a:spcBef>
              <a:buFontTx/>
              <a:buNone/>
            </a:pPr>
            <a:r>
              <a:rPr lang="ja-JP" altLang="en-US" sz="2400">
                <a:latin typeface="ＭＳ Ｐゴシック" panose="020B0600070205080204" pitchFamily="50" charset="-128"/>
              </a:rPr>
              <a:t>特殊：等方線源の場合は</a:t>
            </a:r>
            <a:r>
              <a:rPr lang="en-US" altLang="ja-JP" sz="2400">
                <a:latin typeface="ＭＳ Ｐゴシック" panose="020B0600070205080204" pitchFamily="50" charset="-128"/>
              </a:rPr>
              <a:t>dir=all</a:t>
            </a:r>
            <a:r>
              <a:rPr lang="en-US" altLang="ja-JP" sz="2400" i="1">
                <a:latin typeface="ＭＳ Ｐゴシック" panose="020B0600070205080204" pitchFamily="50" charset="-128"/>
              </a:rPr>
              <a:t> </a:t>
            </a:r>
          </a:p>
        </p:txBody>
      </p:sp>
      <p:sp>
        <p:nvSpPr>
          <p:cNvPr id="92172" name="Arc 13"/>
          <p:cNvSpPr>
            <a:spLocks/>
          </p:cNvSpPr>
          <p:nvPr/>
        </p:nvSpPr>
        <p:spPr bwMode="auto">
          <a:xfrm rot="5400000">
            <a:off x="1016000" y="3114675"/>
            <a:ext cx="1652588" cy="2173288"/>
          </a:xfrm>
          <a:custGeom>
            <a:avLst/>
            <a:gdLst>
              <a:gd name="T0" fmla="*/ 0 w 21600"/>
              <a:gd name="T1" fmla="*/ 0 h 31208"/>
              <a:gd name="T2" fmla="*/ 2147483647 w 21600"/>
              <a:gd name="T3" fmla="*/ 2147483647 h 31208"/>
              <a:gd name="T4" fmla="*/ 0 w 21600"/>
              <a:gd name="T5" fmla="*/ 2147483647 h 31208"/>
              <a:gd name="T6" fmla="*/ 0 60000 65536"/>
              <a:gd name="T7" fmla="*/ 0 60000 65536"/>
              <a:gd name="T8" fmla="*/ 0 60000 65536"/>
              <a:gd name="T9" fmla="*/ 0 w 21600"/>
              <a:gd name="T10" fmla="*/ 0 h 31208"/>
              <a:gd name="T11" fmla="*/ 21600 w 21600"/>
              <a:gd name="T12" fmla="*/ 31208 h 31208"/>
            </a:gdLst>
            <a:ahLst/>
            <a:cxnLst>
              <a:cxn ang="T6">
                <a:pos x="T0" y="T1"/>
              </a:cxn>
              <a:cxn ang="T7">
                <a:pos x="T2" y="T3"/>
              </a:cxn>
              <a:cxn ang="T8">
                <a:pos x="T4" y="T5"/>
              </a:cxn>
            </a:cxnLst>
            <a:rect l="T9" t="T10" r="T11" b="T12"/>
            <a:pathLst>
              <a:path w="21600" h="31208" fill="none" extrusionOk="0">
                <a:moveTo>
                  <a:pt x="-1" y="0"/>
                </a:moveTo>
                <a:cubicBezTo>
                  <a:pt x="11929" y="0"/>
                  <a:pt x="21600" y="9670"/>
                  <a:pt x="21600" y="21600"/>
                </a:cubicBezTo>
                <a:cubicBezTo>
                  <a:pt x="21600" y="24933"/>
                  <a:pt x="20828" y="28222"/>
                  <a:pt x="19345" y="31208"/>
                </a:cubicBezTo>
              </a:path>
              <a:path w="21600" h="31208" stroke="0" extrusionOk="0">
                <a:moveTo>
                  <a:pt x="-1" y="0"/>
                </a:moveTo>
                <a:cubicBezTo>
                  <a:pt x="11929" y="0"/>
                  <a:pt x="21600" y="9670"/>
                  <a:pt x="21600" y="21600"/>
                </a:cubicBezTo>
                <a:cubicBezTo>
                  <a:pt x="21600" y="24933"/>
                  <a:pt x="20828" y="28222"/>
                  <a:pt x="19345" y="31208"/>
                </a:cubicBezTo>
                <a:lnTo>
                  <a:pt x="0" y="21600"/>
                </a:lnTo>
                <a:lnTo>
                  <a:pt x="-1" y="0"/>
                </a:lnTo>
                <a:close/>
              </a:path>
            </a:pathLst>
          </a:custGeom>
          <a:noFill/>
          <a:ln w="19050">
            <a:solidFill>
              <a:srgbClr val="00B050"/>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92173" name="Line 14"/>
          <p:cNvSpPr>
            <a:spLocks noChangeShapeType="1"/>
          </p:cNvSpPr>
          <p:nvPr/>
        </p:nvSpPr>
        <p:spPr bwMode="auto">
          <a:xfrm flipV="1">
            <a:off x="2751138" y="3101975"/>
            <a:ext cx="852487" cy="0"/>
          </a:xfrm>
          <a:prstGeom prst="line">
            <a:avLst/>
          </a:prstGeom>
          <a:noFill/>
          <a:ln w="38100">
            <a:solidFill>
              <a:srgbClr val="FF0000"/>
            </a:solidFill>
            <a:round/>
            <a:headEnd/>
            <a:tailEnd type="arrow" w="lg" len="lg"/>
          </a:ln>
          <a:extLst>
            <a:ext uri="{909E8E84-426E-40DD-AFC4-6F175D3DCCD1}">
              <a14:hiddenFill xmlns:a14="http://schemas.microsoft.com/office/drawing/2010/main">
                <a:noFill/>
              </a14:hiddenFill>
            </a:ext>
          </a:extLst>
        </p:spPr>
        <p:txBody>
          <a:bodyPr/>
          <a:lstStyle/>
          <a:p>
            <a:endParaRPr lang="ja-JP" altLang="en-US"/>
          </a:p>
        </p:txBody>
      </p:sp>
      <p:sp>
        <p:nvSpPr>
          <p:cNvPr id="92175" name="テキスト ボックス 20"/>
          <p:cNvSpPr txBox="1">
            <a:spLocks noChangeArrowheads="1"/>
          </p:cNvSpPr>
          <p:nvPr/>
        </p:nvSpPr>
        <p:spPr bwMode="auto">
          <a:xfrm>
            <a:off x="2751138" y="2492375"/>
            <a:ext cx="1250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en-US" altLang="ja-JP" sz="2400" dirty="0" err="1">
                <a:latin typeface="+mn-lt"/>
              </a:rPr>
              <a:t>dir</a:t>
            </a:r>
            <a:r>
              <a:rPr lang="en-US" altLang="ja-JP" sz="2400" dirty="0">
                <a:latin typeface="+mn-lt"/>
              </a:rPr>
              <a:t> = 1.0</a:t>
            </a:r>
          </a:p>
        </p:txBody>
      </p:sp>
      <p:sp>
        <p:nvSpPr>
          <p:cNvPr id="2" name="Line 16"/>
          <p:cNvSpPr>
            <a:spLocks noChangeShapeType="1"/>
          </p:cNvSpPr>
          <p:nvPr/>
        </p:nvSpPr>
        <p:spPr bwMode="auto">
          <a:xfrm rot="7800000" flipV="1">
            <a:off x="348456" y="4729957"/>
            <a:ext cx="790575" cy="52388"/>
          </a:xfrm>
          <a:prstGeom prst="line">
            <a:avLst/>
          </a:prstGeom>
          <a:noFill/>
          <a:ln w="31750">
            <a:solidFill>
              <a:srgbClr val="FF0000"/>
            </a:solidFill>
            <a:round/>
            <a:headEnd/>
            <a:tailEnd type="arrow" w="lg" len="lg"/>
          </a:ln>
          <a:extLst>
            <a:ext uri="{909E8E84-426E-40DD-AFC4-6F175D3DCCD1}">
              <a14:hiddenFill xmlns:a14="http://schemas.microsoft.com/office/drawing/2010/main">
                <a:noFill/>
              </a14:hiddenFill>
            </a:ext>
          </a:extLst>
        </p:spPr>
        <p:txBody>
          <a:bodyPr/>
          <a:lstStyle/>
          <a:p>
            <a:endParaRPr lang="ja-JP" altLang="en-US"/>
          </a:p>
        </p:txBody>
      </p:sp>
      <p:sp>
        <p:nvSpPr>
          <p:cNvPr id="92177" name="テキスト ボックス 20"/>
          <p:cNvSpPr txBox="1">
            <a:spLocks noChangeArrowheads="1"/>
          </p:cNvSpPr>
          <p:nvPr/>
        </p:nvSpPr>
        <p:spPr bwMode="auto">
          <a:xfrm>
            <a:off x="263525" y="5300663"/>
            <a:ext cx="1601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en-US" altLang="ja-JP" sz="2400" dirty="0" err="1">
                <a:latin typeface="+mn-lt"/>
              </a:rPr>
              <a:t>dir</a:t>
            </a:r>
            <a:r>
              <a:rPr lang="en-US" altLang="ja-JP" sz="2400" dirty="0">
                <a:latin typeface="+mn-lt"/>
              </a:rPr>
              <a:t> = </a:t>
            </a:r>
            <a:r>
              <a:rPr lang="en-US" altLang="ja-JP" sz="2400" dirty="0" err="1">
                <a:latin typeface="+mn-lt"/>
              </a:rPr>
              <a:t>cos</a:t>
            </a:r>
            <a:r>
              <a:rPr lang="en-US" altLang="ja-JP" sz="2400" i="1" dirty="0" err="1">
                <a:latin typeface="Symbol" pitchFamily="18" charset="2"/>
              </a:rPr>
              <a:t>q</a:t>
            </a:r>
            <a:endParaRPr lang="en-US" altLang="ja-JP" sz="2400" i="1" dirty="0">
              <a:latin typeface="Symbol" pitchFamily="18" charset="2"/>
            </a:endParaRPr>
          </a:p>
        </p:txBody>
      </p:sp>
      <p:sp>
        <p:nvSpPr>
          <p:cNvPr id="92178" name="テキスト ボックス 20"/>
          <p:cNvSpPr txBox="1">
            <a:spLocks noChangeArrowheads="1"/>
          </p:cNvSpPr>
          <p:nvPr/>
        </p:nvSpPr>
        <p:spPr bwMode="auto">
          <a:xfrm>
            <a:off x="3113088" y="3400425"/>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70C0"/>
                </a:solidFill>
                <a:latin typeface="+mn-lt"/>
              </a:rPr>
              <a:t>Z-axis</a:t>
            </a:r>
          </a:p>
        </p:txBody>
      </p:sp>
      <p:sp>
        <p:nvSpPr>
          <p:cNvPr id="3" name="テキスト ボックス 20"/>
          <p:cNvSpPr txBox="1">
            <a:spLocks noChangeArrowheads="1"/>
          </p:cNvSpPr>
          <p:nvPr/>
        </p:nvSpPr>
        <p:spPr bwMode="auto">
          <a:xfrm>
            <a:off x="2436813" y="4691063"/>
            <a:ext cx="909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400" i="1">
                <a:solidFill>
                  <a:srgbClr val="00B050"/>
                </a:solidFill>
                <a:latin typeface="Symbol" panose="05050102010706020507" pitchFamily="18" charset="2"/>
              </a:rPr>
              <a:t>q </a:t>
            </a:r>
            <a:r>
              <a:rPr lang="ja-JP" altLang="en-US" sz="2400">
                <a:solidFill>
                  <a:srgbClr val="00B050"/>
                </a:solidFill>
                <a:latin typeface="Symbol" panose="05050102010706020507" pitchFamily="18" charset="2"/>
              </a:rPr>
              <a:t>度</a:t>
            </a:r>
          </a:p>
        </p:txBody>
      </p:sp>
      <p:sp>
        <p:nvSpPr>
          <p:cNvPr id="21" name="テキスト ボックス 6"/>
          <p:cNvSpPr txBox="1">
            <a:spLocks noChangeArrowheads="1"/>
          </p:cNvSpPr>
          <p:nvPr/>
        </p:nvSpPr>
        <p:spPr bwMode="auto">
          <a:xfrm>
            <a:off x="1403350" y="908050"/>
            <a:ext cx="6534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800" dirty="0">
                <a:solidFill>
                  <a:srgbClr val="0070C0"/>
                </a:solidFill>
                <a:latin typeface="+mn-lt"/>
              </a:rPr>
              <a:t>+Z</a:t>
            </a:r>
            <a:r>
              <a:rPr lang="ja-JP" altLang="en-US" sz="2800" dirty="0">
                <a:solidFill>
                  <a:srgbClr val="0070C0"/>
                </a:solidFill>
                <a:latin typeface="+mn-lt"/>
              </a:rPr>
              <a:t>軸</a:t>
            </a:r>
            <a:r>
              <a:rPr lang="ja-JP" altLang="en-US" sz="2800" dirty="0">
                <a:solidFill>
                  <a:srgbClr val="0070C0"/>
                </a:solidFill>
                <a:latin typeface="Century Gothic" pitchFamily="34" charset="0"/>
              </a:rPr>
              <a:t>を基本軸として極座標系で指定する</a:t>
            </a:r>
          </a:p>
        </p:txBody>
      </p:sp>
      <p:sp>
        <p:nvSpPr>
          <p:cNvPr id="92180" name="テキスト ボックス 6"/>
          <p:cNvSpPr txBox="1">
            <a:spLocks noChangeArrowheads="1"/>
          </p:cNvSpPr>
          <p:nvPr/>
        </p:nvSpPr>
        <p:spPr bwMode="auto">
          <a:xfrm>
            <a:off x="1646238" y="1431925"/>
            <a:ext cx="7110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pPr>
            <a:r>
              <a:rPr lang="ja-JP" altLang="en-US" sz="2400"/>
              <a:t>極角</a:t>
            </a:r>
            <a:r>
              <a:rPr lang="en-US" altLang="ja-JP" sz="2400"/>
              <a:t>(dir), </a:t>
            </a:r>
            <a:r>
              <a:rPr lang="ja-JP" altLang="en-US" sz="2400"/>
              <a:t>方位角</a:t>
            </a:r>
            <a:r>
              <a:rPr lang="en-US" altLang="ja-JP" sz="2400"/>
              <a:t>(phi), </a:t>
            </a:r>
            <a:r>
              <a:rPr lang="ja-JP" altLang="en-US" sz="2400"/>
              <a:t>拡がり</a:t>
            </a:r>
            <a:r>
              <a:rPr lang="en-US" altLang="ja-JP" sz="2400"/>
              <a:t>(dom)</a:t>
            </a:r>
            <a:r>
              <a:rPr lang="ja-JP" altLang="en-US" sz="2400"/>
              <a:t>の</a:t>
            </a:r>
            <a:r>
              <a:rPr lang="en-US" altLang="ja-JP" sz="2400"/>
              <a:t>3</a:t>
            </a:r>
            <a:r>
              <a:rPr lang="ja-JP" altLang="en-US" sz="2400"/>
              <a:t>つを使う</a:t>
            </a:r>
            <a:endParaRPr lang="ja-JP" altLang="en-US" sz="2400">
              <a:latin typeface="Century Gothic" panose="020B0502020202020204" pitchFamily="34" charset="0"/>
            </a:endParaRPr>
          </a:p>
        </p:txBody>
      </p:sp>
      <p:sp>
        <p:nvSpPr>
          <p:cNvPr id="92181" name="Line 16"/>
          <p:cNvSpPr>
            <a:spLocks noChangeShapeType="1"/>
          </p:cNvSpPr>
          <p:nvPr/>
        </p:nvSpPr>
        <p:spPr bwMode="auto">
          <a:xfrm rot="7800000" flipV="1">
            <a:off x="709613" y="3854450"/>
            <a:ext cx="1339850" cy="88900"/>
          </a:xfrm>
          <a:prstGeom prst="line">
            <a:avLst/>
          </a:prstGeom>
          <a:noFill/>
          <a:ln w="31750">
            <a:solidFill>
              <a:srgbClr val="FF0000"/>
            </a:solidFill>
            <a:prstDash val="dash"/>
            <a:round/>
            <a:headEnd/>
            <a:tailEnd type="none" w="lg" len="lg"/>
          </a:ln>
          <a:extLst>
            <a:ext uri="{909E8E84-426E-40DD-AFC4-6F175D3DCCD1}">
              <a14:hiddenFill xmlns:a14="http://schemas.microsoft.com/office/drawing/2010/main">
                <a:noFill/>
              </a14:hiddenFill>
            </a:ext>
          </a:extLst>
        </p:spPr>
        <p:txBody>
          <a:bodyPr/>
          <a:lstStyle/>
          <a:p>
            <a:endParaRPr lang="ja-JP" alt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idx="4294967295"/>
          </p:nvPr>
        </p:nvSpPr>
        <p:spPr>
          <a:xfrm>
            <a:off x="228600" y="-26988"/>
            <a:ext cx="8686800" cy="1143001"/>
          </a:xfrm>
        </p:spPr>
        <p:txBody>
          <a:bodyPr/>
          <a:lstStyle/>
          <a:p>
            <a:pPr eaLnBrk="1" hangingPunct="1"/>
            <a:r>
              <a:rPr lang="ja-JP" altLang="en-US" sz="4800">
                <a:latin typeface="Century Gothic" panose="020B0502020202020204" pitchFamily="34" charset="0"/>
              </a:rPr>
              <a:t>線源の方向の指定</a:t>
            </a:r>
          </a:p>
        </p:txBody>
      </p:sp>
      <p:sp>
        <p:nvSpPr>
          <p:cNvPr id="93189"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latin typeface="Tahoma" panose="020B0604030504040204" pitchFamily="34" charset="0"/>
              </a:rPr>
              <a:t>Source</a:t>
            </a:r>
          </a:p>
        </p:txBody>
      </p:sp>
      <p:sp>
        <p:nvSpPr>
          <p:cNvPr id="92172" name="テキスト ボックス 20"/>
          <p:cNvSpPr txBox="1">
            <a:spLocks noChangeArrowheads="1"/>
          </p:cNvSpPr>
          <p:nvPr/>
        </p:nvSpPr>
        <p:spPr bwMode="auto">
          <a:xfrm>
            <a:off x="4343400" y="2073275"/>
            <a:ext cx="4800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B050"/>
                </a:solidFill>
                <a:latin typeface="+mn-ea"/>
                <a:ea typeface="+mn-ea"/>
              </a:rPr>
              <a:t>phi: +X</a:t>
            </a:r>
            <a:r>
              <a:rPr lang="ja-JP" altLang="en-US" sz="2400" dirty="0">
                <a:solidFill>
                  <a:srgbClr val="00B050"/>
                </a:solidFill>
                <a:latin typeface="+mn-ea"/>
                <a:ea typeface="+mn-ea"/>
              </a:rPr>
              <a:t>軸からの方位角</a:t>
            </a:r>
            <a:r>
              <a:rPr lang="en-US" altLang="ja-JP" sz="2400" i="1" dirty="0">
                <a:solidFill>
                  <a:srgbClr val="00B050"/>
                </a:solidFill>
                <a:latin typeface="Symbol" pitchFamily="18" charset="2"/>
              </a:rPr>
              <a:t>f</a:t>
            </a:r>
            <a:r>
              <a:rPr lang="en-US" altLang="ja-JP" sz="2400" dirty="0">
                <a:solidFill>
                  <a:srgbClr val="00B050"/>
                </a:solidFill>
                <a:latin typeface="+mn-lt"/>
              </a:rPr>
              <a:t> (degree)</a:t>
            </a:r>
          </a:p>
          <a:p>
            <a:pPr eaLnBrk="1" hangingPunct="1">
              <a:spcBef>
                <a:spcPct val="0"/>
              </a:spcBef>
              <a:buFontTx/>
              <a:buNone/>
              <a:defRPr/>
            </a:pPr>
            <a:endParaRPr lang="en-US" altLang="ja-JP" sz="2400" dirty="0">
              <a:latin typeface="+mn-ea"/>
              <a:ea typeface="+mn-ea"/>
            </a:endParaRPr>
          </a:p>
          <a:p>
            <a:pPr eaLnBrk="1" hangingPunct="1">
              <a:spcBef>
                <a:spcPct val="0"/>
              </a:spcBef>
              <a:buFontTx/>
              <a:buNone/>
              <a:defRPr/>
            </a:pPr>
            <a:r>
              <a:rPr lang="ja-JP" altLang="en-US" sz="2400" dirty="0">
                <a:latin typeface="+mn-ea"/>
                <a:ea typeface="+mn-ea"/>
              </a:rPr>
              <a:t>例）</a:t>
            </a:r>
            <a:r>
              <a:rPr lang="en-US" altLang="ja-JP" sz="2400" dirty="0">
                <a:latin typeface="+mn-ea"/>
                <a:ea typeface="+mn-ea"/>
              </a:rPr>
              <a:t>XY</a:t>
            </a:r>
            <a:r>
              <a:rPr lang="ja-JP" altLang="en-US" sz="2400" dirty="0">
                <a:latin typeface="+mn-ea"/>
                <a:ea typeface="+mn-ea"/>
              </a:rPr>
              <a:t>平面上で</a:t>
            </a:r>
            <a:r>
              <a:rPr lang="en-US" altLang="ja-JP" sz="2400" dirty="0">
                <a:latin typeface="+mn-ea"/>
                <a:ea typeface="+mn-ea"/>
              </a:rPr>
              <a:t>X</a:t>
            </a:r>
            <a:r>
              <a:rPr lang="ja-JP" altLang="en-US" sz="2400" dirty="0">
                <a:latin typeface="+mn-ea"/>
                <a:ea typeface="+mn-ea"/>
              </a:rPr>
              <a:t>軸から</a:t>
            </a:r>
            <a:r>
              <a:rPr lang="en-US" altLang="ja-JP" sz="2400" dirty="0">
                <a:latin typeface="+mn-ea"/>
                <a:ea typeface="+mn-ea"/>
              </a:rPr>
              <a:t>45</a:t>
            </a:r>
            <a:r>
              <a:rPr lang="ja-JP" altLang="en-US" sz="2400" dirty="0">
                <a:latin typeface="+mn-ea"/>
                <a:ea typeface="+mn-ea"/>
              </a:rPr>
              <a:t>度の方向は、</a:t>
            </a:r>
            <a:r>
              <a:rPr lang="en-US" altLang="ja-JP" sz="2400" dirty="0" err="1">
                <a:latin typeface="+mn-ea"/>
                <a:ea typeface="+mn-ea"/>
              </a:rPr>
              <a:t>dir</a:t>
            </a:r>
            <a:r>
              <a:rPr lang="en-US" altLang="ja-JP" sz="2400" dirty="0">
                <a:latin typeface="+mn-ea"/>
                <a:ea typeface="+mn-ea"/>
              </a:rPr>
              <a:t>=0.0, phi=45</a:t>
            </a:r>
          </a:p>
        </p:txBody>
      </p:sp>
      <p:sp>
        <p:nvSpPr>
          <p:cNvPr id="21" name="テキスト ボックス 6"/>
          <p:cNvSpPr txBox="1">
            <a:spLocks noChangeArrowheads="1"/>
          </p:cNvSpPr>
          <p:nvPr/>
        </p:nvSpPr>
        <p:spPr bwMode="auto">
          <a:xfrm>
            <a:off x="1403350" y="908050"/>
            <a:ext cx="6534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800" dirty="0">
                <a:solidFill>
                  <a:srgbClr val="0070C0"/>
                </a:solidFill>
                <a:latin typeface="+mn-lt"/>
              </a:rPr>
              <a:t>+Z</a:t>
            </a:r>
            <a:r>
              <a:rPr lang="ja-JP" altLang="en-US" sz="2800" dirty="0">
                <a:solidFill>
                  <a:srgbClr val="0070C0"/>
                </a:solidFill>
                <a:latin typeface="+mn-lt"/>
              </a:rPr>
              <a:t>軸</a:t>
            </a:r>
            <a:r>
              <a:rPr lang="ja-JP" altLang="en-US" sz="2800" dirty="0">
                <a:solidFill>
                  <a:srgbClr val="0070C0"/>
                </a:solidFill>
                <a:latin typeface="Century Gothic" pitchFamily="34" charset="0"/>
              </a:rPr>
              <a:t>を基本軸として極座標系で指定する</a:t>
            </a:r>
          </a:p>
        </p:txBody>
      </p:sp>
      <p:sp>
        <p:nvSpPr>
          <p:cNvPr id="93193" name="テキスト ボックス 6"/>
          <p:cNvSpPr txBox="1">
            <a:spLocks noChangeArrowheads="1"/>
          </p:cNvSpPr>
          <p:nvPr/>
        </p:nvSpPr>
        <p:spPr bwMode="auto">
          <a:xfrm>
            <a:off x="1646238" y="1431925"/>
            <a:ext cx="7110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pPr>
            <a:r>
              <a:rPr lang="ja-JP" altLang="en-US" sz="2400"/>
              <a:t>極角</a:t>
            </a:r>
            <a:r>
              <a:rPr lang="en-US" altLang="ja-JP" sz="2400"/>
              <a:t>(dir), </a:t>
            </a:r>
            <a:r>
              <a:rPr lang="ja-JP" altLang="en-US" sz="2400"/>
              <a:t>方位角</a:t>
            </a:r>
            <a:r>
              <a:rPr lang="en-US" altLang="ja-JP" sz="2400"/>
              <a:t>(phi), </a:t>
            </a:r>
            <a:r>
              <a:rPr lang="ja-JP" altLang="en-US" sz="2400"/>
              <a:t>拡がり</a:t>
            </a:r>
            <a:r>
              <a:rPr lang="en-US" altLang="ja-JP" sz="2400"/>
              <a:t>(dom)</a:t>
            </a:r>
            <a:r>
              <a:rPr lang="ja-JP" altLang="en-US" sz="2400"/>
              <a:t>の</a:t>
            </a:r>
            <a:r>
              <a:rPr lang="en-US" altLang="ja-JP" sz="2400"/>
              <a:t>3</a:t>
            </a:r>
            <a:r>
              <a:rPr lang="ja-JP" altLang="en-US" sz="2400"/>
              <a:t>つを使う</a:t>
            </a:r>
            <a:endParaRPr lang="ja-JP" altLang="en-US" sz="2400">
              <a:latin typeface="Century Gothic" panose="020B0502020202020204" pitchFamily="34" charset="0"/>
            </a:endParaRPr>
          </a:p>
        </p:txBody>
      </p:sp>
      <p:sp>
        <p:nvSpPr>
          <p:cNvPr id="93194" name="AutoShape 7"/>
          <p:cNvSpPr>
            <a:spLocks noChangeArrowheads="1"/>
          </p:cNvSpPr>
          <p:nvPr/>
        </p:nvSpPr>
        <p:spPr bwMode="auto">
          <a:xfrm rot="5400000">
            <a:off x="1614488" y="3462338"/>
            <a:ext cx="2159000" cy="1816100"/>
          </a:xfrm>
          <a:prstGeom prst="can">
            <a:avLst>
              <a:gd name="adj" fmla="val 33347"/>
            </a:avLst>
          </a:prstGeom>
          <a:solidFill>
            <a:schemeClr val="bg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93195" name="Line 9"/>
          <p:cNvSpPr>
            <a:spLocks noChangeShapeType="1"/>
          </p:cNvSpPr>
          <p:nvPr/>
        </p:nvSpPr>
        <p:spPr bwMode="auto">
          <a:xfrm flipV="1">
            <a:off x="3316288" y="4275138"/>
            <a:ext cx="747712" cy="0"/>
          </a:xfrm>
          <a:prstGeom prst="line">
            <a:avLst/>
          </a:prstGeom>
          <a:noFill/>
          <a:ln w="19050">
            <a:solidFill>
              <a:srgbClr val="0070C0"/>
            </a:solidFill>
            <a:round/>
            <a:headEnd/>
            <a:tailEnd type="arrow" w="lg" len="lg"/>
          </a:ln>
          <a:extLst>
            <a:ext uri="{909E8E84-426E-40DD-AFC4-6F175D3DCCD1}">
              <a14:hiddenFill xmlns:a14="http://schemas.microsoft.com/office/drawing/2010/main">
                <a:noFill/>
              </a14:hiddenFill>
            </a:ext>
          </a:extLst>
        </p:spPr>
        <p:txBody>
          <a:bodyPr/>
          <a:lstStyle/>
          <a:p>
            <a:endParaRPr lang="ja-JP" altLang="en-US"/>
          </a:p>
        </p:txBody>
      </p:sp>
      <p:sp>
        <p:nvSpPr>
          <p:cNvPr id="93196" name="Line 10"/>
          <p:cNvSpPr>
            <a:spLocks noChangeShapeType="1"/>
          </p:cNvSpPr>
          <p:nvPr/>
        </p:nvSpPr>
        <p:spPr bwMode="auto">
          <a:xfrm flipV="1">
            <a:off x="1357313" y="4275138"/>
            <a:ext cx="414337" cy="0"/>
          </a:xfrm>
          <a:prstGeom prst="line">
            <a:avLst/>
          </a:prstGeom>
          <a:noFill/>
          <a:ln w="19050">
            <a:solidFill>
              <a:srgbClr val="0070C0"/>
            </a:solidFill>
            <a:round/>
            <a:headEnd/>
            <a:tailEnd type="none" w="lg" len="lg"/>
          </a:ln>
          <a:extLst>
            <a:ext uri="{909E8E84-426E-40DD-AFC4-6F175D3DCCD1}">
              <a14:hiddenFill xmlns:a14="http://schemas.microsoft.com/office/drawing/2010/main">
                <a:noFill/>
              </a14:hiddenFill>
            </a:ext>
          </a:extLst>
        </p:spPr>
        <p:txBody>
          <a:bodyPr/>
          <a:lstStyle/>
          <a:p>
            <a:endParaRPr lang="ja-JP" altLang="en-US"/>
          </a:p>
        </p:txBody>
      </p:sp>
      <p:sp>
        <p:nvSpPr>
          <p:cNvPr id="93197" name="Line 11"/>
          <p:cNvSpPr>
            <a:spLocks noChangeShapeType="1"/>
          </p:cNvSpPr>
          <p:nvPr/>
        </p:nvSpPr>
        <p:spPr bwMode="auto">
          <a:xfrm>
            <a:off x="1785938" y="4268788"/>
            <a:ext cx="1530350" cy="6350"/>
          </a:xfrm>
          <a:prstGeom prst="line">
            <a:avLst/>
          </a:prstGeom>
          <a:noFill/>
          <a:ln w="19050">
            <a:solidFill>
              <a:srgbClr val="0070C0"/>
            </a:solidFill>
            <a:prstDash val="dash"/>
            <a:round/>
            <a:headEnd/>
            <a:tailEnd type="none" w="lg" len="lg"/>
          </a:ln>
          <a:extLst>
            <a:ext uri="{909E8E84-426E-40DD-AFC4-6F175D3DCCD1}">
              <a14:hiddenFill xmlns:a14="http://schemas.microsoft.com/office/drawing/2010/main">
                <a:noFill/>
              </a14:hiddenFill>
            </a:ext>
          </a:extLst>
        </p:spPr>
        <p:txBody>
          <a:bodyPr/>
          <a:lstStyle/>
          <a:p>
            <a:endParaRPr lang="ja-JP" altLang="en-US"/>
          </a:p>
        </p:txBody>
      </p:sp>
      <p:sp>
        <p:nvSpPr>
          <p:cNvPr id="35" name="テキスト ボックス 20"/>
          <p:cNvSpPr txBox="1">
            <a:spLocks noChangeArrowheads="1"/>
          </p:cNvSpPr>
          <p:nvPr/>
        </p:nvSpPr>
        <p:spPr bwMode="auto">
          <a:xfrm>
            <a:off x="3690938" y="3792538"/>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70C0"/>
                </a:solidFill>
                <a:latin typeface="+mn-lt"/>
              </a:rPr>
              <a:t>Z-axis</a:t>
            </a:r>
          </a:p>
        </p:txBody>
      </p:sp>
      <p:sp>
        <p:nvSpPr>
          <p:cNvPr id="93199" name="Line 19"/>
          <p:cNvSpPr>
            <a:spLocks noChangeShapeType="1"/>
          </p:cNvSpPr>
          <p:nvPr/>
        </p:nvSpPr>
        <p:spPr bwMode="auto">
          <a:xfrm flipV="1">
            <a:off x="2503488" y="2619375"/>
            <a:ext cx="0" cy="671513"/>
          </a:xfrm>
          <a:prstGeom prst="line">
            <a:avLst/>
          </a:prstGeom>
          <a:noFill/>
          <a:ln w="19050">
            <a:solidFill>
              <a:srgbClr val="0070C0"/>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93200" name="Line 11"/>
          <p:cNvSpPr>
            <a:spLocks noChangeShapeType="1"/>
          </p:cNvSpPr>
          <p:nvPr/>
        </p:nvSpPr>
        <p:spPr bwMode="auto">
          <a:xfrm>
            <a:off x="2503488" y="3290888"/>
            <a:ext cx="0" cy="1004887"/>
          </a:xfrm>
          <a:prstGeom prst="line">
            <a:avLst/>
          </a:prstGeom>
          <a:noFill/>
          <a:ln w="19050">
            <a:solidFill>
              <a:srgbClr val="0070C0"/>
            </a:solidFill>
            <a:prstDash val="dash"/>
            <a:round/>
            <a:headEnd/>
            <a:tailEnd type="none" w="lg" len="lg"/>
          </a:ln>
          <a:extLst>
            <a:ext uri="{909E8E84-426E-40DD-AFC4-6F175D3DCCD1}">
              <a14:hiddenFill xmlns:a14="http://schemas.microsoft.com/office/drawing/2010/main">
                <a:noFill/>
              </a14:hiddenFill>
            </a:ext>
          </a:extLst>
        </p:spPr>
        <p:txBody>
          <a:bodyPr/>
          <a:lstStyle/>
          <a:p>
            <a:endParaRPr lang="ja-JP" altLang="en-US"/>
          </a:p>
        </p:txBody>
      </p:sp>
      <p:sp>
        <p:nvSpPr>
          <p:cNvPr id="93201" name="Line 18"/>
          <p:cNvSpPr>
            <a:spLocks noChangeShapeType="1"/>
          </p:cNvSpPr>
          <p:nvPr/>
        </p:nvSpPr>
        <p:spPr bwMode="auto">
          <a:xfrm flipH="1">
            <a:off x="1135063" y="4584700"/>
            <a:ext cx="792162" cy="433388"/>
          </a:xfrm>
          <a:prstGeom prst="line">
            <a:avLst/>
          </a:prstGeom>
          <a:noFill/>
          <a:ln w="19050">
            <a:solidFill>
              <a:srgbClr val="0070C0"/>
            </a:solidFill>
            <a:round/>
            <a:headEnd/>
            <a:tailEnd type="arrow" w="lg" len="lg"/>
          </a:ln>
          <a:extLst>
            <a:ext uri="{909E8E84-426E-40DD-AFC4-6F175D3DCCD1}">
              <a14:hiddenFill xmlns:a14="http://schemas.microsoft.com/office/drawing/2010/main">
                <a:noFill/>
              </a14:hiddenFill>
            </a:ext>
          </a:extLst>
        </p:spPr>
        <p:txBody>
          <a:bodyPr/>
          <a:lstStyle/>
          <a:p>
            <a:endParaRPr lang="ja-JP" altLang="en-US"/>
          </a:p>
        </p:txBody>
      </p:sp>
      <p:sp>
        <p:nvSpPr>
          <p:cNvPr id="93202" name="Line 19"/>
          <p:cNvSpPr>
            <a:spLocks noChangeShapeType="1"/>
          </p:cNvSpPr>
          <p:nvPr/>
        </p:nvSpPr>
        <p:spPr bwMode="auto">
          <a:xfrm flipV="1">
            <a:off x="1927225" y="4275138"/>
            <a:ext cx="582613" cy="309562"/>
          </a:xfrm>
          <a:prstGeom prst="line">
            <a:avLst/>
          </a:prstGeom>
          <a:noFill/>
          <a:ln w="19050">
            <a:solidFill>
              <a:srgbClr val="0070C0"/>
            </a:solidFill>
            <a:prstDash val="dash"/>
            <a:round/>
            <a:headEnd/>
            <a:tailEnd type="none" w="lg" len="lg"/>
          </a:ln>
          <a:extLst>
            <a:ext uri="{909E8E84-426E-40DD-AFC4-6F175D3DCCD1}">
              <a14:hiddenFill xmlns:a14="http://schemas.microsoft.com/office/drawing/2010/main">
                <a:noFill/>
              </a14:hiddenFill>
            </a:ext>
          </a:extLst>
        </p:spPr>
        <p:txBody>
          <a:bodyPr/>
          <a:lstStyle/>
          <a:p>
            <a:endParaRPr lang="ja-JP" altLang="en-US"/>
          </a:p>
        </p:txBody>
      </p:sp>
      <p:sp>
        <p:nvSpPr>
          <p:cNvPr id="93203" name="Arc 16"/>
          <p:cNvSpPr>
            <a:spLocks/>
          </p:cNvSpPr>
          <p:nvPr/>
        </p:nvSpPr>
        <p:spPr bwMode="auto">
          <a:xfrm rot="-5400000">
            <a:off x="1643063" y="2852737"/>
            <a:ext cx="768350" cy="828675"/>
          </a:xfrm>
          <a:custGeom>
            <a:avLst/>
            <a:gdLst>
              <a:gd name="T0" fmla="*/ 2147483647 w 21600"/>
              <a:gd name="T1" fmla="*/ 0 h 20517"/>
              <a:gd name="T2" fmla="*/ 2147483647 w 21600"/>
              <a:gd name="T3" fmla="*/ 2147483647 h 20517"/>
              <a:gd name="T4" fmla="*/ 0 w 21600"/>
              <a:gd name="T5" fmla="*/ 2147483647 h 20517"/>
              <a:gd name="T6" fmla="*/ 0 60000 65536"/>
              <a:gd name="T7" fmla="*/ 0 60000 65536"/>
              <a:gd name="T8" fmla="*/ 0 60000 65536"/>
              <a:gd name="T9" fmla="*/ 0 w 21600"/>
              <a:gd name="T10" fmla="*/ 0 h 20517"/>
              <a:gd name="T11" fmla="*/ 21600 w 21600"/>
              <a:gd name="T12" fmla="*/ 20517 h 20517"/>
            </a:gdLst>
            <a:ahLst/>
            <a:cxnLst>
              <a:cxn ang="T6">
                <a:pos x="T0" y="T1"/>
              </a:cxn>
              <a:cxn ang="T7">
                <a:pos x="T2" y="T3"/>
              </a:cxn>
              <a:cxn ang="T8">
                <a:pos x="T4" y="T5"/>
              </a:cxn>
            </a:cxnLst>
            <a:rect l="T9" t="T10" r="T11" b="T12"/>
            <a:pathLst>
              <a:path w="21600" h="20517" fill="none" extrusionOk="0">
                <a:moveTo>
                  <a:pt x="6753" y="-1"/>
                </a:moveTo>
                <a:cubicBezTo>
                  <a:pt x="15612" y="2915"/>
                  <a:pt x="21600" y="11189"/>
                  <a:pt x="21600" y="20517"/>
                </a:cubicBezTo>
              </a:path>
              <a:path w="21600" h="20517" stroke="0" extrusionOk="0">
                <a:moveTo>
                  <a:pt x="6753" y="-1"/>
                </a:moveTo>
                <a:cubicBezTo>
                  <a:pt x="15612" y="2915"/>
                  <a:pt x="21600" y="11189"/>
                  <a:pt x="21600" y="20517"/>
                </a:cubicBezTo>
                <a:lnTo>
                  <a:pt x="0" y="20517"/>
                </a:lnTo>
                <a:lnTo>
                  <a:pt x="6753" y="-1"/>
                </a:lnTo>
                <a:close/>
              </a:path>
            </a:pathLst>
          </a:custGeom>
          <a:noFill/>
          <a:ln w="19050">
            <a:solidFill>
              <a:srgbClr val="00B050"/>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93204" name="Line 14"/>
          <p:cNvSpPr>
            <a:spLocks noChangeShapeType="1"/>
          </p:cNvSpPr>
          <p:nvPr/>
        </p:nvSpPr>
        <p:spPr bwMode="auto">
          <a:xfrm rot="4080000" flipH="1">
            <a:off x="838201" y="3173412"/>
            <a:ext cx="1790700" cy="936625"/>
          </a:xfrm>
          <a:prstGeom prst="line">
            <a:avLst/>
          </a:prstGeom>
          <a:noFill/>
          <a:ln w="28575">
            <a:solidFill>
              <a:srgbClr val="FF0000"/>
            </a:solidFill>
            <a:round/>
            <a:headEnd/>
            <a:tailEnd type="arrow" w="lg" len="lg"/>
          </a:ln>
          <a:extLst>
            <a:ext uri="{909E8E84-426E-40DD-AFC4-6F175D3DCCD1}">
              <a14:hiddenFill xmlns:a14="http://schemas.microsoft.com/office/drawing/2010/main">
                <a:noFill/>
              </a14:hiddenFill>
            </a:ext>
          </a:extLst>
        </p:spPr>
        <p:txBody>
          <a:bodyPr/>
          <a:lstStyle/>
          <a:p>
            <a:endParaRPr lang="ja-JP" altLang="en-US"/>
          </a:p>
        </p:txBody>
      </p:sp>
      <p:sp>
        <p:nvSpPr>
          <p:cNvPr id="93205" name="テキスト ボックス 20"/>
          <p:cNvSpPr txBox="1">
            <a:spLocks noChangeArrowheads="1"/>
          </p:cNvSpPr>
          <p:nvPr/>
        </p:nvSpPr>
        <p:spPr bwMode="auto">
          <a:xfrm>
            <a:off x="1085850" y="2497138"/>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400" i="1">
                <a:solidFill>
                  <a:srgbClr val="00B050"/>
                </a:solidFill>
                <a:latin typeface="Symbol" panose="05050102010706020507" pitchFamily="18" charset="2"/>
              </a:rPr>
              <a:t>f</a:t>
            </a:r>
            <a:r>
              <a:rPr lang="ja-JP" altLang="en-US" sz="2400" i="1">
                <a:solidFill>
                  <a:srgbClr val="00B050"/>
                </a:solidFill>
                <a:latin typeface="Symbol" panose="05050102010706020507" pitchFamily="18" charset="2"/>
              </a:rPr>
              <a:t> </a:t>
            </a:r>
            <a:r>
              <a:rPr lang="ja-JP" altLang="en-US" sz="2400">
                <a:solidFill>
                  <a:srgbClr val="00B050"/>
                </a:solidFill>
                <a:latin typeface="Symbol" panose="05050102010706020507" pitchFamily="18" charset="2"/>
              </a:rPr>
              <a:t>度</a:t>
            </a:r>
          </a:p>
        </p:txBody>
      </p:sp>
      <p:sp>
        <p:nvSpPr>
          <p:cNvPr id="45" name="テキスト ボックス 20"/>
          <p:cNvSpPr txBox="1">
            <a:spLocks noChangeArrowheads="1"/>
          </p:cNvSpPr>
          <p:nvPr/>
        </p:nvSpPr>
        <p:spPr bwMode="auto">
          <a:xfrm>
            <a:off x="701675" y="497205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70C0"/>
                </a:solidFill>
                <a:latin typeface="+mn-lt"/>
              </a:rPr>
              <a:t>Y-axis</a:t>
            </a:r>
          </a:p>
        </p:txBody>
      </p:sp>
      <p:sp>
        <p:nvSpPr>
          <p:cNvPr id="46" name="テキスト ボックス 20"/>
          <p:cNvSpPr txBox="1">
            <a:spLocks noChangeArrowheads="1"/>
          </p:cNvSpPr>
          <p:nvPr/>
        </p:nvSpPr>
        <p:spPr bwMode="auto">
          <a:xfrm>
            <a:off x="2211388" y="2205038"/>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70C0"/>
                </a:solidFill>
                <a:latin typeface="+mn-lt"/>
              </a:rPr>
              <a:t>X-axis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3375" y="3636963"/>
            <a:ext cx="6399213"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p:cNvSpPr>
            <a:spLocks noGrp="1" noChangeArrowheads="1"/>
          </p:cNvSpPr>
          <p:nvPr>
            <p:ph type="title" idx="4294967295"/>
          </p:nvPr>
        </p:nvSpPr>
        <p:spPr>
          <a:xfrm>
            <a:off x="228600" y="0"/>
            <a:ext cx="8686800" cy="858838"/>
          </a:xfrm>
        </p:spPr>
        <p:txBody>
          <a:bodyPr/>
          <a:lstStyle/>
          <a:p>
            <a:pPr eaLnBrk="1" hangingPunct="1"/>
            <a:r>
              <a:rPr lang="ja-JP" altLang="en-US" sz="4800">
                <a:latin typeface="Century Gothic" panose="020B0502020202020204" pitchFamily="34" charset="0"/>
              </a:rPr>
              <a:t>計算結果</a:t>
            </a:r>
          </a:p>
        </p:txBody>
      </p:sp>
      <p:sp>
        <p:nvSpPr>
          <p:cNvPr id="22534" name="Text Box 6"/>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General description</a:t>
            </a:r>
          </a:p>
        </p:txBody>
      </p:sp>
      <p:sp>
        <p:nvSpPr>
          <p:cNvPr id="22536" name="テキスト ボックス 1"/>
          <p:cNvSpPr txBox="1">
            <a:spLocks noChangeArrowheads="1"/>
          </p:cNvSpPr>
          <p:nvPr/>
        </p:nvSpPr>
        <p:spPr bwMode="auto">
          <a:xfrm>
            <a:off x="160338" y="908050"/>
            <a:ext cx="69929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 typeface="Wingdings" panose="05000000000000000000" pitchFamily="2" charset="2"/>
              <a:buChar char="ü"/>
            </a:pPr>
            <a:r>
              <a:rPr lang="en-US" altLang="ja-JP" sz="2400">
                <a:solidFill>
                  <a:schemeClr val="accent2"/>
                </a:solidFill>
              </a:rPr>
              <a:t>batch.out</a:t>
            </a:r>
            <a:r>
              <a:rPr lang="en-US" altLang="ja-JP" sz="2400"/>
              <a:t>: </a:t>
            </a:r>
            <a:r>
              <a:rPr lang="ja-JP" altLang="en-US" sz="2400"/>
              <a:t>計算の進捗状況　→　</a:t>
            </a:r>
            <a:r>
              <a:rPr lang="ja-JP" altLang="en-US" sz="2400">
                <a:solidFill>
                  <a:srgbClr val="FF0000"/>
                </a:solidFill>
              </a:rPr>
              <a:t>基礎実習</a:t>
            </a:r>
            <a:r>
              <a:rPr lang="en-US" altLang="ja-JP" sz="2400">
                <a:solidFill>
                  <a:srgbClr val="FF0000"/>
                </a:solidFill>
              </a:rPr>
              <a:t>III</a:t>
            </a:r>
          </a:p>
          <a:p>
            <a:pPr>
              <a:spcBef>
                <a:spcPct val="0"/>
              </a:spcBef>
              <a:buFont typeface="Wingdings" panose="05000000000000000000" pitchFamily="2" charset="2"/>
              <a:buChar char="ü"/>
            </a:pPr>
            <a:r>
              <a:rPr lang="en-US" altLang="ja-JP" sz="2400">
                <a:solidFill>
                  <a:schemeClr val="accent2"/>
                </a:solidFill>
              </a:rPr>
              <a:t>phits.out</a:t>
            </a:r>
            <a:r>
              <a:rPr lang="en-US" altLang="ja-JP" sz="2400"/>
              <a:t>: PHITS</a:t>
            </a:r>
            <a:r>
              <a:rPr lang="ja-JP" altLang="en-US" sz="2400"/>
              <a:t>計算結果のサマリーファイル</a:t>
            </a:r>
            <a:endParaRPr lang="en-US" altLang="ja-JP" sz="2400"/>
          </a:p>
          <a:p>
            <a:pPr>
              <a:spcBef>
                <a:spcPct val="0"/>
              </a:spcBef>
              <a:buFont typeface="Wingdings" panose="05000000000000000000" pitchFamily="2" charset="2"/>
              <a:buChar char="ü"/>
            </a:pPr>
            <a:r>
              <a:rPr lang="en-US" altLang="ja-JP" sz="2400">
                <a:solidFill>
                  <a:schemeClr val="accent2"/>
                </a:solidFill>
              </a:rPr>
              <a:t>track_xz.eps</a:t>
            </a:r>
            <a:r>
              <a:rPr lang="en-US" altLang="ja-JP" sz="2400"/>
              <a:t>: </a:t>
            </a:r>
            <a:r>
              <a:rPr lang="ja-JP" altLang="en-US" sz="2400"/>
              <a:t>計算結果の画像ファイル</a:t>
            </a:r>
            <a:endParaRPr lang="en-US" altLang="ja-JP" sz="2400"/>
          </a:p>
          <a:p>
            <a:pPr>
              <a:spcBef>
                <a:spcPct val="0"/>
              </a:spcBef>
              <a:buFont typeface="Wingdings" panose="05000000000000000000" pitchFamily="2" charset="2"/>
              <a:buChar char="ü"/>
            </a:pPr>
            <a:r>
              <a:rPr lang="en-US" altLang="ja-JP" sz="2400">
                <a:solidFill>
                  <a:schemeClr val="accent2"/>
                </a:solidFill>
              </a:rPr>
              <a:t>track_xz.out</a:t>
            </a:r>
            <a:r>
              <a:rPr lang="en-US" altLang="ja-JP" sz="2400"/>
              <a:t>: </a:t>
            </a:r>
            <a:r>
              <a:rPr lang="ja-JP" altLang="en-US" sz="2400"/>
              <a:t>計算結果の数値データファイル</a:t>
            </a:r>
            <a:endParaRPr lang="en-US" altLang="ja-JP" sz="2400"/>
          </a:p>
          <a:p>
            <a:pPr>
              <a:spcBef>
                <a:spcPct val="0"/>
              </a:spcBef>
              <a:buFont typeface="Wingdings" panose="05000000000000000000" pitchFamily="2" charset="2"/>
              <a:buChar char="ü"/>
            </a:pPr>
            <a:r>
              <a:rPr lang="en-US" altLang="ja-JP" sz="2400">
                <a:solidFill>
                  <a:schemeClr val="accent2"/>
                </a:solidFill>
              </a:rPr>
              <a:t>track_xz_err.eps</a:t>
            </a:r>
            <a:r>
              <a:rPr lang="en-US" altLang="ja-JP" sz="2400"/>
              <a:t>: </a:t>
            </a:r>
            <a:r>
              <a:rPr lang="ja-JP" altLang="en-US" sz="2400"/>
              <a:t>統計誤差の画像ファイル</a:t>
            </a:r>
            <a:endParaRPr lang="en-US" altLang="ja-JP" sz="2400"/>
          </a:p>
          <a:p>
            <a:pPr>
              <a:spcBef>
                <a:spcPct val="0"/>
              </a:spcBef>
              <a:buFont typeface="Wingdings" panose="05000000000000000000" pitchFamily="2" charset="2"/>
              <a:buChar char="ü"/>
            </a:pPr>
            <a:r>
              <a:rPr lang="en-US" altLang="ja-JP" sz="2400">
                <a:solidFill>
                  <a:schemeClr val="accent2"/>
                </a:solidFill>
              </a:rPr>
              <a:t>track_xz_err.out</a:t>
            </a:r>
            <a:r>
              <a:rPr lang="en-US" altLang="ja-JP" sz="2400"/>
              <a:t>: </a:t>
            </a:r>
            <a:r>
              <a:rPr lang="ja-JP" altLang="en-US" sz="2400"/>
              <a:t>統計誤差の数値データファイル</a:t>
            </a:r>
          </a:p>
        </p:txBody>
      </p:sp>
      <p:sp>
        <p:nvSpPr>
          <p:cNvPr id="4" name="右中かっこ 3"/>
          <p:cNvSpPr/>
          <p:nvPr/>
        </p:nvSpPr>
        <p:spPr>
          <a:xfrm>
            <a:off x="6732588" y="1782763"/>
            <a:ext cx="431800" cy="1295400"/>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2538" name="正方形/長方形 4"/>
          <p:cNvSpPr>
            <a:spLocks noChangeArrowheads="1"/>
          </p:cNvSpPr>
          <p:nvPr/>
        </p:nvSpPr>
        <p:spPr bwMode="auto">
          <a:xfrm>
            <a:off x="7204075" y="2198688"/>
            <a:ext cx="1620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400">
                <a:solidFill>
                  <a:srgbClr val="FF0000"/>
                </a:solidFill>
              </a:rPr>
              <a:t>基礎実習</a:t>
            </a:r>
            <a:r>
              <a:rPr lang="en-US" altLang="ja-JP" sz="2400">
                <a:solidFill>
                  <a:srgbClr val="FF0000"/>
                </a:solidFill>
              </a:rPr>
              <a:t>II</a:t>
            </a:r>
          </a:p>
        </p:txBody>
      </p:sp>
      <p:sp>
        <p:nvSpPr>
          <p:cNvPr id="19" name="円/楕円 18"/>
          <p:cNvSpPr/>
          <p:nvPr/>
        </p:nvSpPr>
        <p:spPr>
          <a:xfrm>
            <a:off x="3649663" y="3863975"/>
            <a:ext cx="1008062" cy="269875"/>
          </a:xfrm>
          <a:prstGeom prst="ellipse">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20" name="直線コネクタ 19"/>
          <p:cNvCxnSpPr>
            <a:endCxn id="19" idx="6"/>
          </p:cNvCxnSpPr>
          <p:nvPr/>
        </p:nvCxnSpPr>
        <p:spPr>
          <a:xfrm flipH="1">
            <a:off x="4657725" y="3994150"/>
            <a:ext cx="2351088" cy="4763"/>
          </a:xfrm>
          <a:prstGeom prst="line">
            <a:avLst/>
          </a:prstGeom>
          <a:ln w="28575">
            <a:solidFill>
              <a:srgbClr val="00FF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541" name="テキスト ボックス 6"/>
          <p:cNvSpPr txBox="1">
            <a:spLocks noChangeArrowheads="1"/>
          </p:cNvSpPr>
          <p:nvPr/>
        </p:nvSpPr>
        <p:spPr bwMode="auto">
          <a:xfrm>
            <a:off x="2362200" y="4999038"/>
            <a:ext cx="2136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400">
                <a:solidFill>
                  <a:schemeClr val="accent2"/>
                </a:solidFill>
              </a:rPr>
              <a:t>ターミナル出力</a:t>
            </a:r>
          </a:p>
        </p:txBody>
      </p:sp>
      <p:sp>
        <p:nvSpPr>
          <p:cNvPr id="22542" name="テキスト ボックス 10"/>
          <p:cNvSpPr txBox="1">
            <a:spLocks noChangeArrowheads="1"/>
          </p:cNvSpPr>
          <p:nvPr/>
        </p:nvSpPr>
        <p:spPr bwMode="auto">
          <a:xfrm>
            <a:off x="6951663" y="3794125"/>
            <a:ext cx="1822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a:t>入力ファイル名</a:t>
            </a:r>
          </a:p>
        </p:txBody>
      </p:sp>
      <p:sp>
        <p:nvSpPr>
          <p:cNvPr id="12" name="角丸四角形 11"/>
          <p:cNvSpPr/>
          <p:nvPr/>
        </p:nvSpPr>
        <p:spPr>
          <a:xfrm>
            <a:off x="333375" y="4129088"/>
            <a:ext cx="6132513" cy="336550"/>
          </a:xfrm>
          <a:prstGeom prst="round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30" name="直線コネクタ 29"/>
          <p:cNvCxnSpPr/>
          <p:nvPr/>
        </p:nvCxnSpPr>
        <p:spPr>
          <a:xfrm flipH="1" flipV="1">
            <a:off x="6465888" y="4294188"/>
            <a:ext cx="623887" cy="414337"/>
          </a:xfrm>
          <a:prstGeom prst="line">
            <a:avLst/>
          </a:prstGeom>
          <a:ln w="28575">
            <a:solidFill>
              <a:srgbClr val="00FF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545" name="テキスト ボックス 32"/>
          <p:cNvSpPr txBox="1">
            <a:spLocks noChangeArrowheads="1"/>
          </p:cNvSpPr>
          <p:nvPr/>
        </p:nvSpPr>
        <p:spPr bwMode="auto">
          <a:xfrm>
            <a:off x="6999288" y="4578350"/>
            <a:ext cx="2055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a:t>計算の進捗状況</a:t>
            </a:r>
            <a:endParaRPr lang="en-US" altLang="ja-JP" sz="2000"/>
          </a:p>
          <a:p>
            <a:pPr>
              <a:spcBef>
                <a:spcPct val="0"/>
              </a:spcBef>
              <a:buFontTx/>
              <a:buNone/>
            </a:pPr>
            <a:r>
              <a:rPr lang="ja-JP" altLang="en-US" sz="2000"/>
              <a:t>と時間情報</a:t>
            </a:r>
          </a:p>
        </p:txBody>
      </p:sp>
      <p:sp>
        <p:nvSpPr>
          <p:cNvPr id="22546" name="テキスト ボックス 33"/>
          <p:cNvSpPr txBox="1">
            <a:spLocks noChangeArrowheads="1"/>
          </p:cNvSpPr>
          <p:nvPr/>
        </p:nvSpPr>
        <p:spPr bwMode="auto">
          <a:xfrm>
            <a:off x="1044575" y="5389563"/>
            <a:ext cx="47085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a:t>（エラー情報が出力される場合もあります）</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228600" y="-26988"/>
            <a:ext cx="8686800" cy="1143001"/>
          </a:xfrm>
        </p:spPr>
        <p:txBody>
          <a:bodyPr/>
          <a:lstStyle/>
          <a:p>
            <a:pPr eaLnBrk="1" hangingPunct="1"/>
            <a:r>
              <a:rPr lang="ja-JP" altLang="en-US" sz="4800">
                <a:latin typeface="Century Gothic" panose="020B0502020202020204" pitchFamily="34" charset="0"/>
              </a:rPr>
              <a:t>線源の方向の指定</a:t>
            </a:r>
          </a:p>
        </p:txBody>
      </p:sp>
      <p:sp>
        <p:nvSpPr>
          <p:cNvPr id="94213"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latin typeface="Tahoma" panose="020B0604030504040204" pitchFamily="34" charset="0"/>
              </a:rPr>
              <a:t>Source</a:t>
            </a:r>
          </a:p>
        </p:txBody>
      </p:sp>
      <p:sp>
        <p:nvSpPr>
          <p:cNvPr id="92172" name="テキスト ボックス 20"/>
          <p:cNvSpPr txBox="1">
            <a:spLocks noChangeArrowheads="1"/>
          </p:cNvSpPr>
          <p:nvPr/>
        </p:nvSpPr>
        <p:spPr bwMode="auto">
          <a:xfrm>
            <a:off x="4343400" y="2073275"/>
            <a:ext cx="4800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err="1">
                <a:solidFill>
                  <a:srgbClr val="00B050"/>
                </a:solidFill>
                <a:latin typeface="+mn-ea"/>
                <a:ea typeface="+mn-ea"/>
              </a:rPr>
              <a:t>dom</a:t>
            </a:r>
            <a:r>
              <a:rPr lang="en-US" altLang="ja-JP" sz="2400" dirty="0">
                <a:solidFill>
                  <a:srgbClr val="00B050"/>
                </a:solidFill>
                <a:latin typeface="+mn-ea"/>
                <a:ea typeface="+mn-ea"/>
              </a:rPr>
              <a:t>: </a:t>
            </a:r>
            <a:r>
              <a:rPr lang="ja-JP" altLang="en-US" sz="2400" dirty="0">
                <a:solidFill>
                  <a:srgbClr val="00B050"/>
                </a:solidFill>
                <a:latin typeface="+mn-ea"/>
                <a:ea typeface="+mn-ea"/>
              </a:rPr>
              <a:t>立体角の範囲</a:t>
            </a:r>
            <a:r>
              <a:rPr lang="en-US" altLang="ja-JP" sz="2400" i="1" dirty="0">
                <a:solidFill>
                  <a:srgbClr val="00B050"/>
                </a:solidFill>
                <a:latin typeface="Symbol" pitchFamily="18" charset="2"/>
              </a:rPr>
              <a:t>W</a:t>
            </a:r>
            <a:r>
              <a:rPr lang="en-US" altLang="ja-JP" sz="2400" dirty="0">
                <a:solidFill>
                  <a:srgbClr val="00B050"/>
                </a:solidFill>
                <a:latin typeface="+mn-lt"/>
              </a:rPr>
              <a:t> (degree)</a:t>
            </a:r>
          </a:p>
          <a:p>
            <a:pPr eaLnBrk="1" hangingPunct="1">
              <a:spcBef>
                <a:spcPct val="0"/>
              </a:spcBef>
              <a:buFontTx/>
              <a:buNone/>
              <a:defRPr/>
            </a:pPr>
            <a:endParaRPr lang="en-US" altLang="ja-JP" sz="2400" dirty="0">
              <a:latin typeface="+mn-ea"/>
              <a:ea typeface="+mn-ea"/>
            </a:endParaRPr>
          </a:p>
          <a:p>
            <a:pPr eaLnBrk="1" hangingPunct="1">
              <a:spcBef>
                <a:spcPct val="0"/>
              </a:spcBef>
              <a:buFontTx/>
              <a:buNone/>
              <a:defRPr/>
            </a:pPr>
            <a:r>
              <a:rPr lang="ja-JP" altLang="en-US" sz="2400" dirty="0">
                <a:latin typeface="+mn-ea"/>
                <a:ea typeface="+mn-ea"/>
              </a:rPr>
              <a:t>例）コーン状に</a:t>
            </a:r>
            <a:r>
              <a:rPr lang="en-US" altLang="ja-JP" sz="2400" dirty="0">
                <a:latin typeface="+mn-ea"/>
                <a:ea typeface="+mn-ea"/>
              </a:rPr>
              <a:t>30</a:t>
            </a:r>
            <a:r>
              <a:rPr lang="ja-JP" altLang="en-US" sz="2400" dirty="0">
                <a:latin typeface="+mn-ea"/>
                <a:ea typeface="+mn-ea"/>
              </a:rPr>
              <a:t>度の拡がりを指定する場合は、</a:t>
            </a:r>
            <a:r>
              <a:rPr lang="en-US" altLang="ja-JP" sz="2400" dirty="0" err="1">
                <a:latin typeface="+mn-ea"/>
                <a:ea typeface="+mn-ea"/>
              </a:rPr>
              <a:t>dom</a:t>
            </a:r>
            <a:r>
              <a:rPr lang="en-US" altLang="ja-JP" sz="2400" dirty="0">
                <a:latin typeface="+mn-ea"/>
                <a:ea typeface="+mn-ea"/>
              </a:rPr>
              <a:t>=30</a:t>
            </a:r>
          </a:p>
        </p:txBody>
      </p:sp>
      <p:sp>
        <p:nvSpPr>
          <p:cNvPr id="21" name="テキスト ボックス 6"/>
          <p:cNvSpPr txBox="1">
            <a:spLocks noChangeArrowheads="1"/>
          </p:cNvSpPr>
          <p:nvPr/>
        </p:nvSpPr>
        <p:spPr bwMode="auto">
          <a:xfrm>
            <a:off x="1403350" y="908050"/>
            <a:ext cx="6534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800" dirty="0">
                <a:solidFill>
                  <a:srgbClr val="0070C0"/>
                </a:solidFill>
                <a:latin typeface="+mn-lt"/>
              </a:rPr>
              <a:t>+Z</a:t>
            </a:r>
            <a:r>
              <a:rPr lang="ja-JP" altLang="en-US" sz="2800" dirty="0">
                <a:solidFill>
                  <a:srgbClr val="0070C0"/>
                </a:solidFill>
                <a:latin typeface="+mn-lt"/>
              </a:rPr>
              <a:t>軸</a:t>
            </a:r>
            <a:r>
              <a:rPr lang="ja-JP" altLang="en-US" sz="2800" dirty="0">
                <a:solidFill>
                  <a:srgbClr val="0070C0"/>
                </a:solidFill>
                <a:latin typeface="Century Gothic" pitchFamily="34" charset="0"/>
              </a:rPr>
              <a:t>を基本軸として極座標系で指定する</a:t>
            </a:r>
          </a:p>
        </p:txBody>
      </p:sp>
      <p:sp>
        <p:nvSpPr>
          <p:cNvPr id="94217" name="テキスト ボックス 6"/>
          <p:cNvSpPr txBox="1">
            <a:spLocks noChangeArrowheads="1"/>
          </p:cNvSpPr>
          <p:nvPr/>
        </p:nvSpPr>
        <p:spPr bwMode="auto">
          <a:xfrm>
            <a:off x="1646238" y="1431925"/>
            <a:ext cx="7110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pPr>
            <a:r>
              <a:rPr lang="ja-JP" altLang="en-US" sz="2400"/>
              <a:t>極角</a:t>
            </a:r>
            <a:r>
              <a:rPr lang="en-US" altLang="ja-JP" sz="2400"/>
              <a:t>(dir), </a:t>
            </a:r>
            <a:r>
              <a:rPr lang="ja-JP" altLang="en-US" sz="2400"/>
              <a:t>方位角</a:t>
            </a:r>
            <a:r>
              <a:rPr lang="en-US" altLang="ja-JP" sz="2400"/>
              <a:t>(phi), </a:t>
            </a:r>
            <a:r>
              <a:rPr lang="ja-JP" altLang="en-US" sz="2400"/>
              <a:t>拡がり</a:t>
            </a:r>
            <a:r>
              <a:rPr lang="en-US" altLang="ja-JP" sz="2400"/>
              <a:t>(dom)</a:t>
            </a:r>
            <a:r>
              <a:rPr lang="ja-JP" altLang="en-US" sz="2400"/>
              <a:t>の</a:t>
            </a:r>
            <a:r>
              <a:rPr lang="en-US" altLang="ja-JP" sz="2400"/>
              <a:t>3</a:t>
            </a:r>
            <a:r>
              <a:rPr lang="ja-JP" altLang="en-US" sz="2400"/>
              <a:t>つを使う</a:t>
            </a:r>
            <a:endParaRPr lang="ja-JP" altLang="en-US" sz="2400">
              <a:latin typeface="Century Gothic" panose="020B0502020202020204" pitchFamily="34" charset="0"/>
            </a:endParaRPr>
          </a:p>
        </p:txBody>
      </p:sp>
      <p:sp>
        <p:nvSpPr>
          <p:cNvPr id="94218" name="Oval 2"/>
          <p:cNvSpPr>
            <a:spLocks noChangeArrowheads="1"/>
          </p:cNvSpPr>
          <p:nvPr/>
        </p:nvSpPr>
        <p:spPr bwMode="auto">
          <a:xfrm rot="-600000">
            <a:off x="2792413" y="3087688"/>
            <a:ext cx="1219200" cy="1905000"/>
          </a:xfrm>
          <a:prstGeom prst="ellipse">
            <a:avLst/>
          </a:prstGeom>
          <a:solidFill>
            <a:srgbClr val="FFFF99">
              <a:alpha val="50195"/>
            </a:srgbClr>
          </a:solidFill>
          <a:ln w="1270">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94219" name="AutoShape 3"/>
          <p:cNvSpPr>
            <a:spLocks noChangeArrowheads="1"/>
          </p:cNvSpPr>
          <p:nvPr/>
        </p:nvSpPr>
        <p:spPr bwMode="auto">
          <a:xfrm rot="-5700000">
            <a:off x="1363663" y="3060700"/>
            <a:ext cx="1955800" cy="2057400"/>
          </a:xfrm>
          <a:prstGeom prst="triangle">
            <a:avLst>
              <a:gd name="adj" fmla="val 20606"/>
            </a:avLst>
          </a:prstGeom>
          <a:solidFill>
            <a:srgbClr val="FFFF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94220" name="Line 10"/>
          <p:cNvSpPr>
            <a:spLocks noChangeShapeType="1"/>
          </p:cNvSpPr>
          <p:nvPr/>
        </p:nvSpPr>
        <p:spPr bwMode="auto">
          <a:xfrm rot="4200000" flipV="1">
            <a:off x="2332038" y="3328988"/>
            <a:ext cx="0" cy="2159000"/>
          </a:xfrm>
          <a:prstGeom prst="line">
            <a:avLst/>
          </a:prstGeom>
          <a:noFill/>
          <a:ln w="28575">
            <a:solidFill>
              <a:srgbClr val="FF0000"/>
            </a:solidFill>
            <a:round/>
            <a:headEnd/>
            <a:tailEnd type="arrow" w="lg" len="lg"/>
          </a:ln>
          <a:extLst>
            <a:ext uri="{909E8E84-426E-40DD-AFC4-6F175D3DCCD1}">
              <a14:hiddenFill xmlns:a14="http://schemas.microsoft.com/office/drawing/2010/main">
                <a:noFill/>
              </a14:hiddenFill>
            </a:ext>
          </a:extLst>
        </p:spPr>
        <p:txBody>
          <a:bodyPr/>
          <a:lstStyle/>
          <a:p>
            <a:endParaRPr lang="ja-JP" altLang="en-US"/>
          </a:p>
        </p:txBody>
      </p:sp>
      <p:sp>
        <p:nvSpPr>
          <p:cNvPr id="94221" name="Line 12"/>
          <p:cNvSpPr>
            <a:spLocks noChangeShapeType="1"/>
          </p:cNvSpPr>
          <p:nvPr/>
        </p:nvSpPr>
        <p:spPr bwMode="auto">
          <a:xfrm flipV="1">
            <a:off x="1344613" y="3163888"/>
            <a:ext cx="1752600" cy="1600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4222" name="Line 13"/>
          <p:cNvSpPr>
            <a:spLocks noChangeShapeType="1"/>
          </p:cNvSpPr>
          <p:nvPr/>
        </p:nvSpPr>
        <p:spPr bwMode="auto">
          <a:xfrm>
            <a:off x="1344613" y="4764088"/>
            <a:ext cx="220980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4223" name="Oval 14"/>
          <p:cNvSpPr>
            <a:spLocks noChangeArrowheads="1"/>
          </p:cNvSpPr>
          <p:nvPr/>
        </p:nvSpPr>
        <p:spPr bwMode="auto">
          <a:xfrm>
            <a:off x="1295400" y="4764088"/>
            <a:ext cx="36513" cy="36512"/>
          </a:xfrm>
          <a:prstGeom prst="ellipse">
            <a:avLst/>
          </a:prstGeom>
          <a:solidFill>
            <a:schemeClr val="bg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94224" name="テキスト ボックス 20"/>
          <p:cNvSpPr txBox="1">
            <a:spLocks noChangeArrowheads="1"/>
          </p:cNvSpPr>
          <p:nvPr/>
        </p:nvSpPr>
        <p:spPr bwMode="auto">
          <a:xfrm>
            <a:off x="1116013" y="4916488"/>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400" i="1">
                <a:solidFill>
                  <a:srgbClr val="00B050"/>
                </a:solidFill>
                <a:latin typeface="Symbol" panose="05050102010706020507" pitchFamily="18" charset="2"/>
              </a:rPr>
              <a:t>W </a:t>
            </a:r>
            <a:r>
              <a:rPr lang="ja-JP" altLang="en-US" sz="2400">
                <a:solidFill>
                  <a:srgbClr val="00B050"/>
                </a:solidFill>
                <a:latin typeface="Symbol" panose="05050102010706020507" pitchFamily="18" charset="2"/>
              </a:rPr>
              <a:t>度</a:t>
            </a:r>
          </a:p>
        </p:txBody>
      </p:sp>
      <p:sp>
        <p:nvSpPr>
          <p:cNvPr id="94225" name="Arc 16"/>
          <p:cNvSpPr>
            <a:spLocks/>
          </p:cNvSpPr>
          <p:nvPr/>
        </p:nvSpPr>
        <p:spPr bwMode="auto">
          <a:xfrm rot="3000000">
            <a:off x="1928812" y="4503738"/>
            <a:ext cx="352425" cy="539750"/>
          </a:xfrm>
          <a:custGeom>
            <a:avLst/>
            <a:gdLst>
              <a:gd name="T0" fmla="*/ 0 w 17159"/>
              <a:gd name="T1" fmla="*/ 0 h 21600"/>
              <a:gd name="T2" fmla="*/ 2147483647 w 17159"/>
              <a:gd name="T3" fmla="*/ 2147483647 h 21600"/>
              <a:gd name="T4" fmla="*/ 0 w 17159"/>
              <a:gd name="T5" fmla="*/ 2147483647 h 21600"/>
              <a:gd name="T6" fmla="*/ 0 60000 65536"/>
              <a:gd name="T7" fmla="*/ 0 60000 65536"/>
              <a:gd name="T8" fmla="*/ 0 60000 65536"/>
              <a:gd name="T9" fmla="*/ 0 w 17159"/>
              <a:gd name="T10" fmla="*/ 0 h 21600"/>
              <a:gd name="T11" fmla="*/ 17159 w 17159"/>
              <a:gd name="T12" fmla="*/ 21600 h 21600"/>
            </a:gdLst>
            <a:ahLst/>
            <a:cxnLst>
              <a:cxn ang="T6">
                <a:pos x="T0" y="T1"/>
              </a:cxn>
              <a:cxn ang="T7">
                <a:pos x="T2" y="T3"/>
              </a:cxn>
              <a:cxn ang="T8">
                <a:pos x="T4" y="T5"/>
              </a:cxn>
            </a:cxnLst>
            <a:rect l="T9" t="T10" r="T11" b="T12"/>
            <a:pathLst>
              <a:path w="17159" h="21600" fill="none" extrusionOk="0">
                <a:moveTo>
                  <a:pt x="-1" y="0"/>
                </a:moveTo>
                <a:cubicBezTo>
                  <a:pt x="6728" y="0"/>
                  <a:pt x="13072" y="3135"/>
                  <a:pt x="17158" y="8480"/>
                </a:cubicBezTo>
              </a:path>
              <a:path w="17159" h="21600" stroke="0" extrusionOk="0">
                <a:moveTo>
                  <a:pt x="-1" y="0"/>
                </a:moveTo>
                <a:cubicBezTo>
                  <a:pt x="6728" y="0"/>
                  <a:pt x="13072" y="3135"/>
                  <a:pt x="17158" y="8480"/>
                </a:cubicBezTo>
                <a:lnTo>
                  <a:pt x="0" y="21600"/>
                </a:lnTo>
                <a:lnTo>
                  <a:pt x="-1" y="0"/>
                </a:lnTo>
                <a:close/>
              </a:path>
            </a:pathLst>
          </a:custGeom>
          <a:noFill/>
          <a:ln w="12700">
            <a:solidFill>
              <a:srgbClr val="00B050"/>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rot="10800000" vert="eaVert" wrap="none" anchor="ctr"/>
          <a:lstStyle/>
          <a:p>
            <a:endParaRPr lang="ja-JP" alt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
            <a:extLst>
              <a:ext uri="{FF2B5EF4-FFF2-40B4-BE49-F238E27FC236}">
                <a16:creationId xmlns:a16="http://schemas.microsoft.com/office/drawing/2014/main" id="{935CB475-6517-48E3-A64B-8E82B29CA241}"/>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2672754" y="2674144"/>
            <a:ext cx="3627438"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4" name="Oval 2"/>
          <p:cNvSpPr>
            <a:spLocks noChangeArrowheads="1"/>
          </p:cNvSpPr>
          <p:nvPr/>
        </p:nvSpPr>
        <p:spPr bwMode="auto">
          <a:xfrm rot="-2622222">
            <a:off x="5122863" y="3213100"/>
            <a:ext cx="381000" cy="879475"/>
          </a:xfrm>
          <a:prstGeom prst="ellipse">
            <a:avLst/>
          </a:prstGeom>
          <a:solidFill>
            <a:srgbClr val="FFFF99">
              <a:alpha val="50195"/>
            </a:srgbClr>
          </a:solidFill>
          <a:ln w="1270">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95235" name="Rectangle 2"/>
          <p:cNvSpPr>
            <a:spLocks noGrp="1" noChangeArrowheads="1"/>
          </p:cNvSpPr>
          <p:nvPr>
            <p:ph type="title" idx="4294967295"/>
          </p:nvPr>
        </p:nvSpPr>
        <p:spPr>
          <a:xfrm>
            <a:off x="228600" y="228600"/>
            <a:ext cx="8686800" cy="1143000"/>
          </a:xfrm>
        </p:spPr>
        <p:txBody>
          <a:bodyPr/>
          <a:lstStyle/>
          <a:p>
            <a:pPr eaLnBrk="1" hangingPunct="1"/>
            <a:r>
              <a:rPr lang="ja-JP" altLang="en-US">
                <a:latin typeface="Century Gothic" panose="020B0502020202020204" pitchFamily="34" charset="0"/>
              </a:rPr>
              <a:t>線源の方向を指定するパラメータ</a:t>
            </a:r>
            <a:endParaRPr lang="en-US" altLang="ja-JP">
              <a:latin typeface="Century Gothic" panose="020B0502020202020204" pitchFamily="34" charset="0"/>
            </a:endParaRPr>
          </a:p>
        </p:txBody>
      </p:sp>
      <p:sp>
        <p:nvSpPr>
          <p:cNvPr id="95238"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latin typeface="Tahoma" panose="020B0604030504040204" pitchFamily="34" charset="0"/>
              </a:rPr>
              <a:t>Source</a:t>
            </a:r>
          </a:p>
        </p:txBody>
      </p:sp>
      <p:sp>
        <p:nvSpPr>
          <p:cNvPr id="95240" name="テキスト ボックス 1"/>
          <p:cNvSpPr txBox="1">
            <a:spLocks noChangeArrowheads="1"/>
          </p:cNvSpPr>
          <p:nvPr/>
        </p:nvSpPr>
        <p:spPr bwMode="auto">
          <a:xfrm>
            <a:off x="2706688" y="1268413"/>
            <a:ext cx="32702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t>方向に関するパラメータ</a:t>
            </a:r>
            <a:endParaRPr lang="en-US" altLang="ja-JP" sz="2400"/>
          </a:p>
          <a:p>
            <a:pPr eaLnBrk="1" hangingPunct="1">
              <a:spcBef>
                <a:spcPct val="0"/>
              </a:spcBef>
              <a:buFontTx/>
              <a:buNone/>
            </a:pPr>
            <a:r>
              <a:rPr lang="en-US" altLang="ja-JP" sz="2400"/>
              <a:t>dir, phi, dom</a:t>
            </a:r>
            <a:r>
              <a:rPr lang="ja-JP" altLang="en-US" sz="2400"/>
              <a:t>の関係</a:t>
            </a:r>
          </a:p>
        </p:txBody>
      </p:sp>
      <p:sp>
        <p:nvSpPr>
          <p:cNvPr id="95241" name="Line 9"/>
          <p:cNvSpPr>
            <a:spLocks noChangeShapeType="1"/>
          </p:cNvSpPr>
          <p:nvPr/>
        </p:nvSpPr>
        <p:spPr bwMode="auto">
          <a:xfrm flipV="1">
            <a:off x="3844925" y="5099050"/>
            <a:ext cx="2355850" cy="7938"/>
          </a:xfrm>
          <a:prstGeom prst="line">
            <a:avLst/>
          </a:prstGeom>
          <a:noFill/>
          <a:ln w="19050">
            <a:solidFill>
              <a:srgbClr val="0070C0"/>
            </a:solidFill>
            <a:round/>
            <a:headEnd/>
            <a:tailEnd type="arrow" w="lg" len="lg"/>
          </a:ln>
          <a:extLst>
            <a:ext uri="{909E8E84-426E-40DD-AFC4-6F175D3DCCD1}">
              <a14:hiddenFill xmlns:a14="http://schemas.microsoft.com/office/drawing/2010/main">
                <a:noFill/>
              </a14:hiddenFill>
            </a:ext>
          </a:extLst>
        </p:spPr>
        <p:txBody>
          <a:bodyPr/>
          <a:lstStyle/>
          <a:p>
            <a:endParaRPr lang="ja-JP" altLang="en-US"/>
          </a:p>
        </p:txBody>
      </p:sp>
      <p:sp>
        <p:nvSpPr>
          <p:cNvPr id="13" name="テキスト ボックス 20"/>
          <p:cNvSpPr txBox="1">
            <a:spLocks noChangeArrowheads="1"/>
          </p:cNvSpPr>
          <p:nvPr/>
        </p:nvSpPr>
        <p:spPr bwMode="auto">
          <a:xfrm>
            <a:off x="5735638" y="5184775"/>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70C0"/>
                </a:solidFill>
                <a:latin typeface="+mn-lt"/>
              </a:rPr>
              <a:t>Z-axis</a:t>
            </a:r>
          </a:p>
        </p:txBody>
      </p:sp>
      <p:sp>
        <p:nvSpPr>
          <p:cNvPr id="95243" name="Line 19"/>
          <p:cNvSpPr>
            <a:spLocks noChangeShapeType="1"/>
          </p:cNvSpPr>
          <p:nvPr/>
        </p:nvSpPr>
        <p:spPr bwMode="auto">
          <a:xfrm flipH="1" flipV="1">
            <a:off x="3867150" y="2701925"/>
            <a:ext cx="0" cy="2439988"/>
          </a:xfrm>
          <a:prstGeom prst="line">
            <a:avLst/>
          </a:prstGeom>
          <a:noFill/>
          <a:ln w="19050">
            <a:solidFill>
              <a:srgbClr val="0070C0"/>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95244" name="Arc 16"/>
          <p:cNvSpPr>
            <a:spLocks/>
          </p:cNvSpPr>
          <p:nvPr/>
        </p:nvSpPr>
        <p:spPr bwMode="auto">
          <a:xfrm rot="-5058207">
            <a:off x="3059113" y="3576637"/>
            <a:ext cx="768350" cy="828675"/>
          </a:xfrm>
          <a:custGeom>
            <a:avLst/>
            <a:gdLst>
              <a:gd name="T0" fmla="*/ 2147483647 w 21600"/>
              <a:gd name="T1" fmla="*/ 0 h 20517"/>
              <a:gd name="T2" fmla="*/ 2147483647 w 21600"/>
              <a:gd name="T3" fmla="*/ 2147483647 h 20517"/>
              <a:gd name="T4" fmla="*/ 0 w 21600"/>
              <a:gd name="T5" fmla="*/ 2147483647 h 20517"/>
              <a:gd name="T6" fmla="*/ 0 60000 65536"/>
              <a:gd name="T7" fmla="*/ 0 60000 65536"/>
              <a:gd name="T8" fmla="*/ 0 60000 65536"/>
              <a:gd name="T9" fmla="*/ 0 w 21600"/>
              <a:gd name="T10" fmla="*/ 0 h 20517"/>
              <a:gd name="T11" fmla="*/ 21600 w 21600"/>
              <a:gd name="T12" fmla="*/ 20517 h 20517"/>
            </a:gdLst>
            <a:ahLst/>
            <a:cxnLst>
              <a:cxn ang="T6">
                <a:pos x="T0" y="T1"/>
              </a:cxn>
              <a:cxn ang="T7">
                <a:pos x="T2" y="T3"/>
              </a:cxn>
              <a:cxn ang="T8">
                <a:pos x="T4" y="T5"/>
              </a:cxn>
            </a:cxnLst>
            <a:rect l="T9" t="T10" r="T11" b="T12"/>
            <a:pathLst>
              <a:path w="21600" h="20517" fill="none" extrusionOk="0">
                <a:moveTo>
                  <a:pt x="6753" y="-1"/>
                </a:moveTo>
                <a:cubicBezTo>
                  <a:pt x="15612" y="2915"/>
                  <a:pt x="21600" y="11189"/>
                  <a:pt x="21600" y="20517"/>
                </a:cubicBezTo>
              </a:path>
              <a:path w="21600" h="20517" stroke="0" extrusionOk="0">
                <a:moveTo>
                  <a:pt x="6753" y="-1"/>
                </a:moveTo>
                <a:cubicBezTo>
                  <a:pt x="15612" y="2915"/>
                  <a:pt x="21600" y="11189"/>
                  <a:pt x="21600" y="20517"/>
                </a:cubicBezTo>
                <a:lnTo>
                  <a:pt x="0" y="20517"/>
                </a:lnTo>
                <a:lnTo>
                  <a:pt x="6753" y="-1"/>
                </a:lnTo>
                <a:close/>
              </a:path>
            </a:pathLst>
          </a:custGeom>
          <a:noFill/>
          <a:ln w="12700">
            <a:solidFill>
              <a:srgbClr val="00B050"/>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0" name="テキスト ボックス 20"/>
          <p:cNvSpPr txBox="1">
            <a:spLocks noChangeArrowheads="1"/>
          </p:cNvSpPr>
          <p:nvPr/>
        </p:nvSpPr>
        <p:spPr bwMode="auto">
          <a:xfrm>
            <a:off x="2541588" y="3203575"/>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en-US" altLang="ja-JP" sz="2400" i="1" dirty="0">
                <a:solidFill>
                  <a:srgbClr val="00B050"/>
                </a:solidFill>
                <a:latin typeface="Symbol" pitchFamily="18" charset="2"/>
              </a:rPr>
              <a:t>f</a:t>
            </a:r>
            <a:r>
              <a:rPr lang="ja-JP" altLang="en-US" sz="2400" i="1" dirty="0">
                <a:solidFill>
                  <a:srgbClr val="00B050"/>
                </a:solidFill>
                <a:latin typeface="Symbol" pitchFamily="18" charset="2"/>
              </a:rPr>
              <a:t> </a:t>
            </a:r>
            <a:r>
              <a:rPr lang="en-US" altLang="ja-JP" sz="2400" dirty="0">
                <a:solidFill>
                  <a:srgbClr val="00B050"/>
                </a:solidFill>
                <a:latin typeface="Symbol" pitchFamily="18" charset="2"/>
              </a:rPr>
              <a:t>=</a:t>
            </a:r>
            <a:r>
              <a:rPr lang="en-US" altLang="ja-JP" sz="2400" dirty="0">
                <a:solidFill>
                  <a:srgbClr val="00B050"/>
                </a:solidFill>
                <a:latin typeface="+mn-lt"/>
              </a:rPr>
              <a:t>phi</a:t>
            </a:r>
            <a:endParaRPr lang="ja-JP" altLang="en-US" sz="2400" dirty="0">
              <a:solidFill>
                <a:srgbClr val="00B050"/>
              </a:solidFill>
              <a:latin typeface="Symbol" pitchFamily="18" charset="2"/>
            </a:endParaRPr>
          </a:p>
        </p:txBody>
      </p:sp>
      <p:sp>
        <p:nvSpPr>
          <p:cNvPr id="21" name="テキスト ボックス 20"/>
          <p:cNvSpPr txBox="1">
            <a:spLocks noChangeArrowheads="1"/>
          </p:cNvSpPr>
          <p:nvPr/>
        </p:nvSpPr>
        <p:spPr bwMode="auto">
          <a:xfrm>
            <a:off x="2436813" y="57912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70C0"/>
                </a:solidFill>
                <a:latin typeface="+mn-lt"/>
              </a:rPr>
              <a:t>Y-axis</a:t>
            </a:r>
          </a:p>
        </p:txBody>
      </p:sp>
      <p:sp>
        <p:nvSpPr>
          <p:cNvPr id="22" name="テキスト ボックス 20"/>
          <p:cNvSpPr txBox="1">
            <a:spLocks noChangeArrowheads="1"/>
          </p:cNvSpPr>
          <p:nvPr/>
        </p:nvSpPr>
        <p:spPr bwMode="auto">
          <a:xfrm>
            <a:off x="3509963" y="2244725"/>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70C0"/>
                </a:solidFill>
                <a:latin typeface="+mn-lt"/>
              </a:rPr>
              <a:t>X-axis</a:t>
            </a:r>
          </a:p>
        </p:txBody>
      </p:sp>
      <p:sp>
        <p:nvSpPr>
          <p:cNvPr id="95248" name="Line 12"/>
          <p:cNvSpPr>
            <a:spLocks noChangeShapeType="1"/>
          </p:cNvSpPr>
          <p:nvPr/>
        </p:nvSpPr>
        <p:spPr bwMode="auto">
          <a:xfrm flipV="1">
            <a:off x="3836988" y="3359150"/>
            <a:ext cx="1139825" cy="1782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5249" name="Line 13"/>
          <p:cNvSpPr>
            <a:spLocks noChangeShapeType="1"/>
          </p:cNvSpPr>
          <p:nvPr/>
        </p:nvSpPr>
        <p:spPr bwMode="auto">
          <a:xfrm flipV="1">
            <a:off x="3867150" y="3990975"/>
            <a:ext cx="1722438" cy="11160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5250" name="Arc 16"/>
          <p:cNvSpPr>
            <a:spLocks/>
          </p:cNvSpPr>
          <p:nvPr/>
        </p:nvSpPr>
        <p:spPr bwMode="auto">
          <a:xfrm rot="289453">
            <a:off x="4694238" y="3779838"/>
            <a:ext cx="314325" cy="539750"/>
          </a:xfrm>
          <a:custGeom>
            <a:avLst/>
            <a:gdLst>
              <a:gd name="T0" fmla="*/ 0 w 17159"/>
              <a:gd name="T1" fmla="*/ 0 h 21600"/>
              <a:gd name="T2" fmla="*/ 2147483647 w 17159"/>
              <a:gd name="T3" fmla="*/ 2147483647 h 21600"/>
              <a:gd name="T4" fmla="*/ 0 w 17159"/>
              <a:gd name="T5" fmla="*/ 2147483647 h 21600"/>
              <a:gd name="T6" fmla="*/ 0 60000 65536"/>
              <a:gd name="T7" fmla="*/ 0 60000 65536"/>
              <a:gd name="T8" fmla="*/ 0 60000 65536"/>
              <a:gd name="T9" fmla="*/ 0 w 17159"/>
              <a:gd name="T10" fmla="*/ 0 h 21600"/>
              <a:gd name="T11" fmla="*/ 17159 w 17159"/>
              <a:gd name="T12" fmla="*/ 21600 h 21600"/>
            </a:gdLst>
            <a:ahLst/>
            <a:cxnLst>
              <a:cxn ang="T6">
                <a:pos x="T0" y="T1"/>
              </a:cxn>
              <a:cxn ang="T7">
                <a:pos x="T2" y="T3"/>
              </a:cxn>
              <a:cxn ang="T8">
                <a:pos x="T4" y="T5"/>
              </a:cxn>
            </a:cxnLst>
            <a:rect l="T9" t="T10" r="T11" b="T12"/>
            <a:pathLst>
              <a:path w="17159" h="21600" fill="none" extrusionOk="0">
                <a:moveTo>
                  <a:pt x="-1" y="0"/>
                </a:moveTo>
                <a:cubicBezTo>
                  <a:pt x="6728" y="0"/>
                  <a:pt x="13072" y="3135"/>
                  <a:pt x="17158" y="8480"/>
                </a:cubicBezTo>
              </a:path>
              <a:path w="17159" h="21600" stroke="0" extrusionOk="0">
                <a:moveTo>
                  <a:pt x="-1" y="0"/>
                </a:moveTo>
                <a:cubicBezTo>
                  <a:pt x="6728" y="0"/>
                  <a:pt x="13072" y="3135"/>
                  <a:pt x="17158" y="8480"/>
                </a:cubicBezTo>
                <a:lnTo>
                  <a:pt x="0" y="21600"/>
                </a:lnTo>
                <a:lnTo>
                  <a:pt x="-1" y="0"/>
                </a:lnTo>
                <a:close/>
              </a:path>
            </a:pathLst>
          </a:custGeom>
          <a:noFill/>
          <a:ln w="12700">
            <a:solidFill>
              <a:srgbClr val="00B050"/>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rot="10800000" vert="eaVert" wrap="none" anchor="ctr"/>
          <a:lstStyle/>
          <a:p>
            <a:endParaRPr lang="ja-JP" altLang="en-US"/>
          </a:p>
        </p:txBody>
      </p:sp>
      <p:sp>
        <p:nvSpPr>
          <p:cNvPr id="95251" name="Line 18"/>
          <p:cNvSpPr>
            <a:spLocks noChangeShapeType="1"/>
          </p:cNvSpPr>
          <p:nvPr/>
        </p:nvSpPr>
        <p:spPr bwMode="auto">
          <a:xfrm flipH="1">
            <a:off x="2673350" y="5124842"/>
            <a:ext cx="1193800" cy="626671"/>
          </a:xfrm>
          <a:prstGeom prst="line">
            <a:avLst/>
          </a:prstGeom>
          <a:noFill/>
          <a:ln w="19050">
            <a:solidFill>
              <a:srgbClr val="0070C0"/>
            </a:solidFill>
            <a:round/>
            <a:headEnd/>
            <a:tailEnd type="arrow" w="lg" len="lg"/>
          </a:ln>
          <a:extLst>
            <a:ext uri="{909E8E84-426E-40DD-AFC4-6F175D3DCCD1}">
              <a14:hiddenFill xmlns:a14="http://schemas.microsoft.com/office/drawing/2010/main">
                <a:noFill/>
              </a14:hiddenFill>
            </a:ext>
          </a:extLst>
        </p:spPr>
        <p:txBody>
          <a:bodyPr/>
          <a:lstStyle/>
          <a:p>
            <a:endParaRPr lang="ja-JP" altLang="en-US"/>
          </a:p>
        </p:txBody>
      </p:sp>
      <p:sp>
        <p:nvSpPr>
          <p:cNvPr id="95252" name="Line 11"/>
          <p:cNvSpPr>
            <a:spLocks noChangeShapeType="1"/>
          </p:cNvSpPr>
          <p:nvPr/>
        </p:nvSpPr>
        <p:spPr bwMode="auto">
          <a:xfrm>
            <a:off x="2817813" y="4110038"/>
            <a:ext cx="2054225" cy="6350"/>
          </a:xfrm>
          <a:prstGeom prst="line">
            <a:avLst/>
          </a:prstGeom>
          <a:noFill/>
          <a:ln w="19050">
            <a:solidFill>
              <a:schemeClr val="tx1"/>
            </a:solidFill>
            <a:prstDash val="dash"/>
            <a:round/>
            <a:headEnd/>
            <a:tailEnd type="none" w="lg" len="lg"/>
          </a:ln>
          <a:extLst>
            <a:ext uri="{909E8E84-426E-40DD-AFC4-6F175D3DCCD1}">
              <a14:hiddenFill xmlns:a14="http://schemas.microsoft.com/office/drawing/2010/main">
                <a:noFill/>
              </a14:hiddenFill>
            </a:ext>
          </a:extLst>
        </p:spPr>
        <p:txBody>
          <a:bodyPr/>
          <a:lstStyle/>
          <a:p>
            <a:endParaRPr lang="ja-JP" altLang="en-US"/>
          </a:p>
        </p:txBody>
      </p:sp>
      <p:sp>
        <p:nvSpPr>
          <p:cNvPr id="95253" name="Line 11"/>
          <p:cNvSpPr>
            <a:spLocks noChangeShapeType="1"/>
          </p:cNvSpPr>
          <p:nvPr/>
        </p:nvSpPr>
        <p:spPr bwMode="auto">
          <a:xfrm>
            <a:off x="2817813" y="4116388"/>
            <a:ext cx="1049337" cy="982662"/>
          </a:xfrm>
          <a:prstGeom prst="line">
            <a:avLst/>
          </a:prstGeom>
          <a:noFill/>
          <a:ln w="19050">
            <a:solidFill>
              <a:schemeClr val="tx1"/>
            </a:solidFill>
            <a:prstDash val="dash"/>
            <a:round/>
            <a:headEnd/>
            <a:tailEnd type="none" w="lg" len="lg"/>
          </a:ln>
          <a:extLst>
            <a:ext uri="{909E8E84-426E-40DD-AFC4-6F175D3DCCD1}">
              <a14:hiddenFill xmlns:a14="http://schemas.microsoft.com/office/drawing/2010/main">
                <a:noFill/>
              </a14:hiddenFill>
            </a:ext>
          </a:extLst>
        </p:spPr>
        <p:txBody>
          <a:bodyPr/>
          <a:lstStyle/>
          <a:p>
            <a:endParaRPr lang="ja-JP" altLang="en-US"/>
          </a:p>
        </p:txBody>
      </p:sp>
      <p:sp>
        <p:nvSpPr>
          <p:cNvPr id="95254" name="Line 11"/>
          <p:cNvSpPr>
            <a:spLocks noChangeShapeType="1"/>
          </p:cNvSpPr>
          <p:nvPr/>
        </p:nvSpPr>
        <p:spPr bwMode="auto">
          <a:xfrm flipV="1">
            <a:off x="3046413" y="4321175"/>
            <a:ext cx="268287" cy="0"/>
          </a:xfrm>
          <a:prstGeom prst="line">
            <a:avLst/>
          </a:prstGeom>
          <a:noFill/>
          <a:ln w="19050">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ja-JP" altLang="en-US"/>
          </a:p>
        </p:txBody>
      </p:sp>
      <p:sp>
        <p:nvSpPr>
          <p:cNvPr id="95255" name="Line 11"/>
          <p:cNvSpPr>
            <a:spLocks noChangeShapeType="1"/>
          </p:cNvSpPr>
          <p:nvPr/>
        </p:nvSpPr>
        <p:spPr bwMode="auto">
          <a:xfrm>
            <a:off x="3117850" y="4108450"/>
            <a:ext cx="203200" cy="212725"/>
          </a:xfrm>
          <a:prstGeom prst="line">
            <a:avLst/>
          </a:prstGeom>
          <a:noFill/>
          <a:ln w="19050">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ja-JP" altLang="en-US"/>
          </a:p>
        </p:txBody>
      </p:sp>
      <p:sp>
        <p:nvSpPr>
          <p:cNvPr id="95256" name="Arc 13"/>
          <p:cNvSpPr>
            <a:spLocks/>
          </p:cNvSpPr>
          <p:nvPr/>
        </p:nvSpPr>
        <p:spPr bwMode="auto">
          <a:xfrm rot="1121820">
            <a:off x="4840288" y="4195763"/>
            <a:ext cx="503237" cy="844550"/>
          </a:xfrm>
          <a:custGeom>
            <a:avLst/>
            <a:gdLst>
              <a:gd name="T0" fmla="*/ 0 w 21600"/>
              <a:gd name="T1" fmla="*/ 0 h 31208"/>
              <a:gd name="T2" fmla="*/ 2147483647 w 21600"/>
              <a:gd name="T3" fmla="*/ 2147483647 h 31208"/>
              <a:gd name="T4" fmla="*/ 0 w 21600"/>
              <a:gd name="T5" fmla="*/ 2147483647 h 31208"/>
              <a:gd name="T6" fmla="*/ 0 60000 65536"/>
              <a:gd name="T7" fmla="*/ 0 60000 65536"/>
              <a:gd name="T8" fmla="*/ 0 60000 65536"/>
              <a:gd name="T9" fmla="*/ 0 w 21600"/>
              <a:gd name="T10" fmla="*/ 0 h 31208"/>
              <a:gd name="T11" fmla="*/ 21600 w 21600"/>
              <a:gd name="T12" fmla="*/ 31208 h 31208"/>
            </a:gdLst>
            <a:ahLst/>
            <a:cxnLst>
              <a:cxn ang="T6">
                <a:pos x="T0" y="T1"/>
              </a:cxn>
              <a:cxn ang="T7">
                <a:pos x="T2" y="T3"/>
              </a:cxn>
              <a:cxn ang="T8">
                <a:pos x="T4" y="T5"/>
              </a:cxn>
            </a:cxnLst>
            <a:rect l="T9" t="T10" r="T11" b="T12"/>
            <a:pathLst>
              <a:path w="21600" h="31208" fill="none" extrusionOk="0">
                <a:moveTo>
                  <a:pt x="-1" y="0"/>
                </a:moveTo>
                <a:cubicBezTo>
                  <a:pt x="11929" y="0"/>
                  <a:pt x="21600" y="9670"/>
                  <a:pt x="21600" y="21600"/>
                </a:cubicBezTo>
                <a:cubicBezTo>
                  <a:pt x="21600" y="24933"/>
                  <a:pt x="20828" y="28222"/>
                  <a:pt x="19345" y="31208"/>
                </a:cubicBezTo>
              </a:path>
              <a:path w="21600" h="31208" stroke="0" extrusionOk="0">
                <a:moveTo>
                  <a:pt x="-1" y="0"/>
                </a:moveTo>
                <a:cubicBezTo>
                  <a:pt x="11929" y="0"/>
                  <a:pt x="21600" y="9670"/>
                  <a:pt x="21600" y="21600"/>
                </a:cubicBezTo>
                <a:cubicBezTo>
                  <a:pt x="21600" y="24933"/>
                  <a:pt x="20828" y="28222"/>
                  <a:pt x="19345" y="31208"/>
                </a:cubicBezTo>
                <a:lnTo>
                  <a:pt x="0" y="21600"/>
                </a:lnTo>
                <a:lnTo>
                  <a:pt x="-1" y="0"/>
                </a:lnTo>
                <a:close/>
              </a:path>
            </a:pathLst>
          </a:custGeom>
          <a:noFill/>
          <a:ln w="12700">
            <a:solidFill>
              <a:srgbClr val="00B050"/>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95257" name="テキスト ボックス 20"/>
          <p:cNvSpPr txBox="1">
            <a:spLocks noChangeArrowheads="1"/>
          </p:cNvSpPr>
          <p:nvPr/>
        </p:nvSpPr>
        <p:spPr bwMode="auto">
          <a:xfrm>
            <a:off x="5106988" y="4413250"/>
            <a:ext cx="909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400" i="1">
                <a:solidFill>
                  <a:srgbClr val="00B050"/>
                </a:solidFill>
                <a:latin typeface="Symbol" panose="05050102010706020507" pitchFamily="18" charset="2"/>
              </a:rPr>
              <a:t>q</a:t>
            </a:r>
            <a:endParaRPr lang="ja-JP" altLang="en-US" sz="2400">
              <a:solidFill>
                <a:srgbClr val="00B050"/>
              </a:solidFill>
              <a:latin typeface="Symbol" panose="05050102010706020507" pitchFamily="18" charset="2"/>
            </a:endParaRPr>
          </a:p>
        </p:txBody>
      </p:sp>
      <p:cxnSp>
        <p:nvCxnSpPr>
          <p:cNvPr id="3" name="曲線コネクタ 2"/>
          <p:cNvCxnSpPr/>
          <p:nvPr/>
        </p:nvCxnSpPr>
        <p:spPr>
          <a:xfrm flipV="1">
            <a:off x="5754688" y="4179888"/>
            <a:ext cx="695325" cy="461962"/>
          </a:xfrm>
          <a:prstGeom prst="curvedConnector2">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4" name="テキスト ボックス 20"/>
          <p:cNvSpPr txBox="1">
            <a:spLocks noChangeArrowheads="1"/>
          </p:cNvSpPr>
          <p:nvPr/>
        </p:nvSpPr>
        <p:spPr bwMode="auto">
          <a:xfrm>
            <a:off x="5754688" y="3729038"/>
            <a:ext cx="160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en-US" altLang="ja-JP" sz="2400" dirty="0" err="1">
                <a:solidFill>
                  <a:srgbClr val="00B050"/>
                </a:solidFill>
                <a:latin typeface="+mn-lt"/>
              </a:rPr>
              <a:t>cos</a:t>
            </a:r>
            <a:r>
              <a:rPr lang="en-US" altLang="ja-JP" sz="2400" i="1" dirty="0" err="1">
                <a:solidFill>
                  <a:srgbClr val="00B050"/>
                </a:solidFill>
                <a:latin typeface="Symbol" pitchFamily="18" charset="2"/>
              </a:rPr>
              <a:t>q</a:t>
            </a:r>
            <a:r>
              <a:rPr lang="en-US" altLang="ja-JP" sz="2400" i="1" dirty="0">
                <a:solidFill>
                  <a:srgbClr val="00B050"/>
                </a:solidFill>
                <a:latin typeface="Symbol" pitchFamily="18" charset="2"/>
              </a:rPr>
              <a:t> </a:t>
            </a:r>
            <a:r>
              <a:rPr lang="en-US" altLang="ja-JP" sz="2400" dirty="0">
                <a:solidFill>
                  <a:srgbClr val="00B050"/>
                </a:solidFill>
              </a:rPr>
              <a:t>=</a:t>
            </a:r>
            <a:r>
              <a:rPr lang="en-US" altLang="ja-JP" sz="2400" dirty="0" err="1">
                <a:solidFill>
                  <a:srgbClr val="00B050"/>
                </a:solidFill>
              </a:rPr>
              <a:t>dir</a:t>
            </a:r>
            <a:endParaRPr lang="ja-JP" altLang="en-US" sz="2400" dirty="0">
              <a:solidFill>
                <a:srgbClr val="00B050"/>
              </a:solidFill>
              <a:latin typeface="Symbol" pitchFamily="18" charset="2"/>
            </a:endParaRPr>
          </a:p>
        </p:txBody>
      </p:sp>
      <p:cxnSp>
        <p:nvCxnSpPr>
          <p:cNvPr id="50" name="曲線コネクタ 49"/>
          <p:cNvCxnSpPr/>
          <p:nvPr/>
        </p:nvCxnSpPr>
        <p:spPr>
          <a:xfrm rot="16200000" flipH="1">
            <a:off x="4484688" y="3313113"/>
            <a:ext cx="701675" cy="212725"/>
          </a:xfrm>
          <a:prstGeom prst="curvedConnector3">
            <a:avLst>
              <a:gd name="adj1" fmla="val 50000"/>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56" name="テキスト ボックス 20"/>
          <p:cNvSpPr txBox="1">
            <a:spLocks noChangeArrowheads="1"/>
          </p:cNvSpPr>
          <p:nvPr/>
        </p:nvSpPr>
        <p:spPr bwMode="auto">
          <a:xfrm>
            <a:off x="4459288" y="2701925"/>
            <a:ext cx="1295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en-US" altLang="ja-JP" sz="2400" i="1" dirty="0">
                <a:solidFill>
                  <a:srgbClr val="00B050"/>
                </a:solidFill>
                <a:latin typeface="Symbol" pitchFamily="18" charset="2"/>
              </a:rPr>
              <a:t>W </a:t>
            </a:r>
            <a:r>
              <a:rPr lang="en-US" altLang="ja-JP" sz="2400" dirty="0">
                <a:solidFill>
                  <a:srgbClr val="00B050"/>
                </a:solidFill>
                <a:latin typeface="+mn-lt"/>
              </a:rPr>
              <a:t>=</a:t>
            </a:r>
            <a:r>
              <a:rPr lang="en-US" altLang="ja-JP" sz="2400" dirty="0" err="1">
                <a:solidFill>
                  <a:srgbClr val="00B050"/>
                </a:solidFill>
                <a:latin typeface="+mn-lt"/>
              </a:rPr>
              <a:t>dom</a:t>
            </a:r>
            <a:endParaRPr lang="ja-JP" altLang="en-US" sz="2400" dirty="0">
              <a:solidFill>
                <a:srgbClr val="00B050"/>
              </a:solidFill>
              <a:latin typeface="Symbol" pitchFamily="18" charset="2"/>
            </a:endParaRPr>
          </a:p>
        </p:txBody>
      </p:sp>
      <p:sp>
        <p:nvSpPr>
          <p:cNvPr id="95262" name="Line 14"/>
          <p:cNvSpPr>
            <a:spLocks noChangeShapeType="1"/>
          </p:cNvSpPr>
          <p:nvPr/>
        </p:nvSpPr>
        <p:spPr bwMode="auto">
          <a:xfrm rot="4080000" flipH="1" flipV="1">
            <a:off x="4195763" y="3432175"/>
            <a:ext cx="812800" cy="1914525"/>
          </a:xfrm>
          <a:prstGeom prst="line">
            <a:avLst/>
          </a:prstGeom>
          <a:noFill/>
          <a:ln w="38100">
            <a:solidFill>
              <a:srgbClr val="FF0000"/>
            </a:solidFill>
            <a:round/>
            <a:headEnd/>
            <a:tailEnd type="arrow" w="lg" len="lg"/>
          </a:ln>
          <a:extLst>
            <a:ext uri="{909E8E84-426E-40DD-AFC4-6F175D3DCCD1}">
              <a14:hiddenFill xmlns:a14="http://schemas.microsoft.com/office/drawing/2010/main">
                <a:noFill/>
              </a14:hiddenFill>
            </a:ext>
          </a:extLst>
        </p:spPr>
        <p:txBody>
          <a:bodyPr/>
          <a:lstStyle/>
          <a:p>
            <a:endParaRPr lang="ja-JP" alt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a:xfrm>
            <a:off x="306388" y="0"/>
            <a:ext cx="8686800" cy="1143000"/>
          </a:xfrm>
        </p:spPr>
        <p:txBody>
          <a:bodyPr/>
          <a:lstStyle/>
          <a:p>
            <a:pPr eaLnBrk="1" hangingPunct="1"/>
            <a:r>
              <a:rPr lang="ja-JP" altLang="en-US" sz="4800">
                <a:latin typeface="Century Gothic" panose="020B0502020202020204" pitchFamily="34" charset="0"/>
              </a:rPr>
              <a:t>課題</a:t>
            </a:r>
            <a:r>
              <a:rPr lang="en-US" altLang="ja-JP" sz="4800">
                <a:latin typeface="Century Gothic" panose="020B0502020202020204" pitchFamily="34" charset="0"/>
              </a:rPr>
              <a:t>11</a:t>
            </a:r>
            <a:endParaRPr lang="ja-JP" altLang="en-US" sz="4800">
              <a:latin typeface="Century Gothic" panose="020B0502020202020204" pitchFamily="34" charset="0"/>
            </a:endParaRPr>
          </a:p>
        </p:txBody>
      </p:sp>
      <p:sp>
        <p:nvSpPr>
          <p:cNvPr id="96261"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Source</a:t>
            </a:r>
          </a:p>
        </p:txBody>
      </p:sp>
      <p:sp>
        <p:nvSpPr>
          <p:cNvPr id="96263" name="Line 37"/>
          <p:cNvSpPr>
            <a:spLocks noChangeShapeType="1"/>
          </p:cNvSpPr>
          <p:nvPr/>
        </p:nvSpPr>
        <p:spPr bwMode="auto">
          <a:xfrm>
            <a:off x="5715000" y="4926013"/>
            <a:ext cx="1524000" cy="0"/>
          </a:xfrm>
          <a:prstGeom prst="line">
            <a:avLst/>
          </a:prstGeom>
          <a:noFill/>
          <a:ln w="254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264" name="Line 38"/>
          <p:cNvSpPr>
            <a:spLocks noChangeShapeType="1"/>
          </p:cNvSpPr>
          <p:nvPr/>
        </p:nvSpPr>
        <p:spPr bwMode="auto">
          <a:xfrm>
            <a:off x="6248400" y="3935413"/>
            <a:ext cx="0" cy="1524000"/>
          </a:xfrm>
          <a:prstGeom prst="line">
            <a:avLst/>
          </a:prstGeom>
          <a:noFill/>
          <a:ln w="254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265" name="Text Box 1030"/>
          <p:cNvSpPr txBox="1">
            <a:spLocks noChangeArrowheads="1"/>
          </p:cNvSpPr>
          <p:nvPr/>
        </p:nvSpPr>
        <p:spPr bwMode="auto">
          <a:xfrm>
            <a:off x="1149350" y="2212975"/>
            <a:ext cx="1401763"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96266" name="Text Box 1031"/>
          <p:cNvSpPr txBox="1">
            <a:spLocks noChangeArrowheads="1"/>
          </p:cNvSpPr>
          <p:nvPr/>
        </p:nvSpPr>
        <p:spPr bwMode="auto">
          <a:xfrm>
            <a:off x="1476375" y="2860675"/>
            <a:ext cx="2159000" cy="1912938"/>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latin typeface="Tahoma" panose="020B0604030504040204" pitchFamily="34" charset="0"/>
              </a:rPr>
              <a:t>[ S o u r c e ]</a:t>
            </a:r>
          </a:p>
          <a:p>
            <a:pPr eaLnBrk="1" hangingPunct="1">
              <a:spcBef>
                <a:spcPct val="0"/>
              </a:spcBef>
              <a:buFontTx/>
              <a:buNone/>
            </a:pPr>
            <a:r>
              <a:rPr lang="pt-BR" altLang="ja-JP" sz="1400">
                <a:latin typeface="Tahoma" panose="020B0604030504040204" pitchFamily="34" charset="0"/>
              </a:rPr>
              <a:t>s-type    = 1</a:t>
            </a:r>
          </a:p>
          <a:p>
            <a:pPr eaLnBrk="1" hangingPunct="1">
              <a:spcBef>
                <a:spcPct val="0"/>
              </a:spcBef>
              <a:buFontTx/>
              <a:buNone/>
            </a:pPr>
            <a:r>
              <a:rPr lang="pt-BR" altLang="ja-JP" sz="1400">
                <a:latin typeface="Tahoma" panose="020B0604030504040204" pitchFamily="34" charset="0"/>
              </a:rPr>
              <a:t>proj      = neutron</a:t>
            </a:r>
          </a:p>
          <a:p>
            <a:pPr eaLnBrk="1" hangingPunct="1">
              <a:spcBef>
                <a:spcPct val="0"/>
              </a:spcBef>
              <a:buFontTx/>
              <a:buNone/>
            </a:pPr>
            <a:r>
              <a:rPr lang="pt-BR" altLang="ja-JP" sz="1400">
                <a:latin typeface="Tahoma" panose="020B0604030504040204" pitchFamily="34" charset="0"/>
              </a:rPr>
              <a:t>dir       =   1.0</a:t>
            </a:r>
          </a:p>
          <a:p>
            <a:pPr eaLnBrk="1" hangingPunct="1">
              <a:spcBef>
                <a:spcPct val="0"/>
              </a:spcBef>
              <a:buFontTx/>
              <a:buNone/>
            </a:pPr>
            <a:r>
              <a:rPr lang="pt-BR" altLang="ja-JP" sz="1400">
                <a:latin typeface="Tahoma" panose="020B0604030504040204" pitchFamily="34" charset="0"/>
              </a:rPr>
              <a:t>r0        = </a:t>
            </a:r>
            <a:r>
              <a:rPr lang="ja-JP" altLang="en-US" sz="1400">
                <a:latin typeface="Tahoma" panose="020B0604030504040204" pitchFamily="34" charset="0"/>
              </a:rPr>
              <a:t>　</a:t>
            </a:r>
            <a:r>
              <a:rPr lang="en-US" altLang="ja-JP" sz="1400">
                <a:latin typeface="Tahoma" panose="020B0604030504040204" pitchFamily="34" charset="0"/>
              </a:rPr>
              <a:t>1</a:t>
            </a:r>
            <a:r>
              <a:rPr lang="pt-BR" altLang="ja-JP" sz="1400">
                <a:latin typeface="Tahoma" panose="020B0604030504040204" pitchFamily="34" charset="0"/>
              </a:rPr>
              <a:t>.</a:t>
            </a:r>
          </a:p>
          <a:p>
            <a:pPr eaLnBrk="1" hangingPunct="1">
              <a:spcBef>
                <a:spcPct val="0"/>
              </a:spcBef>
              <a:buFontTx/>
              <a:buNone/>
            </a:pPr>
            <a:r>
              <a:rPr lang="pt-BR" altLang="ja-JP" sz="1400">
                <a:latin typeface="Tahoma" panose="020B0604030504040204" pitchFamily="34" charset="0"/>
              </a:rPr>
              <a:t>z0        =   0. </a:t>
            </a:r>
          </a:p>
          <a:p>
            <a:pPr eaLnBrk="1" hangingPunct="1">
              <a:spcBef>
                <a:spcPct val="0"/>
              </a:spcBef>
              <a:buFontTx/>
              <a:buNone/>
            </a:pPr>
            <a:r>
              <a:rPr lang="pt-BR" altLang="ja-JP" sz="1400">
                <a:latin typeface="Tahoma" panose="020B0604030504040204" pitchFamily="34" charset="0"/>
              </a:rPr>
              <a:t>z1        =   0.</a:t>
            </a:r>
          </a:p>
          <a:p>
            <a:pPr eaLnBrk="1" hangingPunct="1">
              <a:spcBef>
                <a:spcPct val="0"/>
              </a:spcBef>
              <a:buFontTx/>
              <a:buNone/>
            </a:pPr>
            <a:r>
              <a:rPr lang="pt-BR" altLang="ja-JP" sz="1400">
                <a:latin typeface="Tahoma" panose="020B0604030504040204" pitchFamily="34" charset="0"/>
              </a:rPr>
              <a:t>e0        = 100</a:t>
            </a:r>
          </a:p>
        </p:txBody>
      </p:sp>
      <p:sp>
        <p:nvSpPr>
          <p:cNvPr id="96267" name="テキスト ボックス 20"/>
          <p:cNvSpPr txBox="1">
            <a:spLocks noChangeArrowheads="1"/>
          </p:cNvSpPr>
          <p:nvPr/>
        </p:nvSpPr>
        <p:spPr bwMode="auto">
          <a:xfrm>
            <a:off x="1008063" y="979488"/>
            <a:ext cx="7086600" cy="95408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800">
                <a:solidFill>
                  <a:srgbClr val="000000"/>
                </a:solidFill>
                <a:latin typeface="Century Gothic" panose="020B0502020202020204" pitchFamily="34" charset="0"/>
              </a:rPr>
              <a:t>XYZ</a:t>
            </a:r>
            <a:r>
              <a:rPr lang="ja-JP" altLang="en-US" sz="2800">
                <a:solidFill>
                  <a:srgbClr val="000000"/>
                </a:solidFill>
                <a:latin typeface="Century Gothic" panose="020B0502020202020204" pitchFamily="34" charset="0"/>
              </a:rPr>
              <a:t>座標（0, 0, 10）を中心とする点等方線源に変えてみよう。</a:t>
            </a:r>
            <a:endParaRPr lang="ja-JP" altLang="en-US" sz="2000" b="1">
              <a:solidFill>
                <a:srgbClr val="0000FF"/>
              </a:solidFill>
              <a:latin typeface="Century Gothic" panose="020B0502020202020204" pitchFamily="34" charset="0"/>
            </a:endParaRPr>
          </a:p>
        </p:txBody>
      </p:sp>
      <p:sp>
        <p:nvSpPr>
          <p:cNvPr id="96268" name="Line 12"/>
          <p:cNvSpPr>
            <a:spLocks noChangeShapeType="1"/>
          </p:cNvSpPr>
          <p:nvPr/>
        </p:nvSpPr>
        <p:spPr bwMode="auto">
          <a:xfrm>
            <a:off x="2339975" y="3741738"/>
            <a:ext cx="390525"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269" name="Line 12"/>
          <p:cNvSpPr>
            <a:spLocks noChangeShapeType="1"/>
          </p:cNvSpPr>
          <p:nvPr/>
        </p:nvSpPr>
        <p:spPr bwMode="auto">
          <a:xfrm>
            <a:off x="2339975" y="3933825"/>
            <a:ext cx="390525"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270" name="Line 12"/>
          <p:cNvSpPr>
            <a:spLocks noChangeShapeType="1"/>
          </p:cNvSpPr>
          <p:nvPr/>
        </p:nvSpPr>
        <p:spPr bwMode="auto">
          <a:xfrm>
            <a:off x="2339975" y="4149725"/>
            <a:ext cx="390525"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271" name="Line 12"/>
          <p:cNvSpPr>
            <a:spLocks noChangeShapeType="1"/>
          </p:cNvSpPr>
          <p:nvPr/>
        </p:nvSpPr>
        <p:spPr bwMode="auto">
          <a:xfrm>
            <a:off x="2339975" y="4365625"/>
            <a:ext cx="390525"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AEFA839-7F3D-4E6C-A902-55A45A6B3C99}"/>
              </a:ext>
            </a:extLst>
          </p:cNvPr>
          <p:cNvPicPr>
            <a:picLocks noChangeAspect="1"/>
          </p:cNvPicPr>
          <p:nvPr/>
        </p:nvPicPr>
        <p:blipFill rotWithShape="1">
          <a:blip r:embed="rId3"/>
          <a:srcRect l="3395" t="4697" r="4099" b="1280"/>
          <a:stretch/>
        </p:blipFill>
        <p:spPr>
          <a:xfrm>
            <a:off x="4436735" y="2319867"/>
            <a:ext cx="4072821" cy="3378688"/>
          </a:xfrm>
          <a:prstGeom prst="rect">
            <a:avLst/>
          </a:prstGeom>
        </p:spPr>
      </p:pic>
      <p:sp>
        <p:nvSpPr>
          <p:cNvPr id="97283" name="Rectangle 2"/>
          <p:cNvSpPr>
            <a:spLocks noGrp="1" noChangeArrowheads="1"/>
          </p:cNvSpPr>
          <p:nvPr>
            <p:ph type="title" idx="4294967295"/>
          </p:nvPr>
        </p:nvSpPr>
        <p:spPr>
          <a:xfrm>
            <a:off x="306388" y="0"/>
            <a:ext cx="8686800" cy="1143000"/>
          </a:xfrm>
        </p:spPr>
        <p:txBody>
          <a:bodyPr/>
          <a:lstStyle/>
          <a:p>
            <a:pPr eaLnBrk="1" hangingPunct="1"/>
            <a:r>
              <a:rPr lang="ja-JP" altLang="en-US" sz="4800">
                <a:latin typeface="Century Gothic" panose="020B0502020202020204" pitchFamily="34" charset="0"/>
              </a:rPr>
              <a:t>課題</a:t>
            </a:r>
            <a:r>
              <a:rPr lang="en-US" altLang="ja-JP" sz="4800">
                <a:latin typeface="Century Gothic" panose="020B0502020202020204" pitchFamily="34" charset="0"/>
              </a:rPr>
              <a:t>11</a:t>
            </a:r>
            <a:r>
              <a:rPr lang="ja-JP" altLang="en-US" sz="4800">
                <a:latin typeface="Century Gothic" panose="020B0502020202020204" pitchFamily="34" charset="0"/>
              </a:rPr>
              <a:t>の答え合わせ</a:t>
            </a:r>
          </a:p>
        </p:txBody>
      </p:sp>
      <p:sp>
        <p:nvSpPr>
          <p:cNvPr id="97286"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Source</a:t>
            </a:r>
          </a:p>
        </p:txBody>
      </p:sp>
      <p:sp>
        <p:nvSpPr>
          <p:cNvPr id="97288" name="Line 37"/>
          <p:cNvSpPr>
            <a:spLocks noChangeShapeType="1"/>
          </p:cNvSpPr>
          <p:nvPr/>
        </p:nvSpPr>
        <p:spPr bwMode="auto">
          <a:xfrm>
            <a:off x="5715000" y="4926013"/>
            <a:ext cx="1524000" cy="0"/>
          </a:xfrm>
          <a:prstGeom prst="line">
            <a:avLst/>
          </a:prstGeom>
          <a:noFill/>
          <a:ln w="254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7290" name="Text Box 1030"/>
          <p:cNvSpPr txBox="1">
            <a:spLocks noChangeArrowheads="1"/>
          </p:cNvSpPr>
          <p:nvPr/>
        </p:nvSpPr>
        <p:spPr bwMode="auto">
          <a:xfrm>
            <a:off x="1149350" y="2212975"/>
            <a:ext cx="1401763"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97291" name="Text Box 1031"/>
          <p:cNvSpPr txBox="1">
            <a:spLocks noChangeArrowheads="1"/>
          </p:cNvSpPr>
          <p:nvPr/>
        </p:nvSpPr>
        <p:spPr bwMode="auto">
          <a:xfrm>
            <a:off x="1476375" y="2860675"/>
            <a:ext cx="2159000" cy="1912938"/>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S o u r c e ]</a:t>
            </a:r>
          </a:p>
          <a:p>
            <a:pPr eaLnBrk="1" hangingPunct="1">
              <a:spcBef>
                <a:spcPct val="0"/>
              </a:spcBef>
              <a:buFontTx/>
              <a:buNone/>
            </a:pPr>
            <a:r>
              <a:rPr lang="pt-BR" altLang="ja-JP" sz="1400">
                <a:solidFill>
                  <a:srgbClr val="000000"/>
                </a:solidFill>
                <a:latin typeface="Tahoma" panose="020B0604030504040204" pitchFamily="34" charset="0"/>
              </a:rPr>
              <a:t>s-type    = 1</a:t>
            </a:r>
          </a:p>
          <a:p>
            <a:pPr eaLnBrk="1" hangingPunct="1">
              <a:spcBef>
                <a:spcPct val="0"/>
              </a:spcBef>
              <a:buFontTx/>
              <a:buNone/>
            </a:pPr>
            <a:r>
              <a:rPr lang="pt-BR" altLang="ja-JP" sz="1400">
                <a:solidFill>
                  <a:srgbClr val="000000"/>
                </a:solidFill>
                <a:latin typeface="Tahoma" panose="020B0604030504040204" pitchFamily="34" charset="0"/>
              </a:rPr>
              <a:t>proj      = neutron</a:t>
            </a:r>
          </a:p>
          <a:p>
            <a:pPr eaLnBrk="1" hangingPunct="1">
              <a:spcBef>
                <a:spcPct val="0"/>
              </a:spcBef>
              <a:buFontTx/>
              <a:buNone/>
            </a:pPr>
            <a:r>
              <a:rPr lang="pt-BR" altLang="ja-JP" sz="1400">
                <a:solidFill>
                  <a:srgbClr val="000000"/>
                </a:solidFill>
                <a:latin typeface="Tahoma" panose="020B0604030504040204" pitchFamily="34" charset="0"/>
              </a:rPr>
              <a:t>dir       =   </a:t>
            </a:r>
            <a:r>
              <a:rPr lang="pt-BR" altLang="ja-JP" sz="1400">
                <a:solidFill>
                  <a:srgbClr val="FF0000"/>
                </a:solidFill>
                <a:latin typeface="Tahoma" panose="020B0604030504040204" pitchFamily="34" charset="0"/>
              </a:rPr>
              <a:t>all</a:t>
            </a:r>
          </a:p>
          <a:p>
            <a:pPr eaLnBrk="1" hangingPunct="1">
              <a:spcBef>
                <a:spcPct val="0"/>
              </a:spcBef>
              <a:buFontTx/>
              <a:buNone/>
            </a:pPr>
            <a:r>
              <a:rPr lang="pt-BR" altLang="ja-JP" sz="1400">
                <a:solidFill>
                  <a:srgbClr val="000000"/>
                </a:solidFill>
                <a:latin typeface="Tahoma" panose="020B0604030504040204" pitchFamily="34" charset="0"/>
              </a:rPr>
              <a:t>r0        = </a:t>
            </a:r>
            <a:r>
              <a:rPr lang="ja-JP" altLang="en-US" sz="1400">
                <a:solidFill>
                  <a:srgbClr val="000000"/>
                </a:solidFill>
                <a:latin typeface="Tahoma" panose="020B0604030504040204" pitchFamily="34" charset="0"/>
              </a:rPr>
              <a:t>　</a:t>
            </a:r>
            <a:r>
              <a:rPr lang="en-US" altLang="ja-JP" sz="1400">
                <a:solidFill>
                  <a:srgbClr val="FF0000"/>
                </a:solidFill>
                <a:latin typeface="Tahoma" panose="020B0604030504040204" pitchFamily="34" charset="0"/>
              </a:rPr>
              <a:t>0</a:t>
            </a:r>
            <a:r>
              <a:rPr lang="pt-BR" altLang="ja-JP" sz="1400">
                <a:solidFill>
                  <a:srgbClr val="FF0000"/>
                </a:solidFill>
                <a:latin typeface="Tahoma" panose="020B0604030504040204" pitchFamily="34" charset="0"/>
              </a:rPr>
              <a:t>.</a:t>
            </a:r>
          </a:p>
          <a:p>
            <a:pPr eaLnBrk="1" hangingPunct="1">
              <a:spcBef>
                <a:spcPct val="0"/>
              </a:spcBef>
              <a:buFontTx/>
              <a:buNone/>
            </a:pPr>
            <a:r>
              <a:rPr lang="pt-BR" altLang="ja-JP" sz="1400">
                <a:solidFill>
                  <a:srgbClr val="000000"/>
                </a:solidFill>
                <a:latin typeface="Tahoma" panose="020B0604030504040204" pitchFamily="34" charset="0"/>
              </a:rPr>
              <a:t>z0        =   </a:t>
            </a:r>
            <a:r>
              <a:rPr lang="pt-BR" altLang="ja-JP" sz="1400">
                <a:solidFill>
                  <a:srgbClr val="FF0000"/>
                </a:solidFill>
                <a:latin typeface="Tahoma" panose="020B0604030504040204" pitchFamily="34" charset="0"/>
              </a:rPr>
              <a:t>10. </a:t>
            </a:r>
          </a:p>
          <a:p>
            <a:pPr eaLnBrk="1" hangingPunct="1">
              <a:spcBef>
                <a:spcPct val="0"/>
              </a:spcBef>
              <a:buFontTx/>
              <a:buNone/>
            </a:pPr>
            <a:r>
              <a:rPr lang="pt-BR" altLang="ja-JP" sz="1400">
                <a:solidFill>
                  <a:srgbClr val="000000"/>
                </a:solidFill>
                <a:latin typeface="Tahoma" panose="020B0604030504040204" pitchFamily="34" charset="0"/>
              </a:rPr>
              <a:t>z1        =   </a:t>
            </a:r>
            <a:r>
              <a:rPr lang="pt-BR" altLang="ja-JP" sz="1400">
                <a:solidFill>
                  <a:srgbClr val="FF0000"/>
                </a:solidFill>
                <a:latin typeface="Tahoma" panose="020B0604030504040204" pitchFamily="34" charset="0"/>
              </a:rPr>
              <a:t>10.</a:t>
            </a:r>
          </a:p>
          <a:p>
            <a:pPr eaLnBrk="1" hangingPunct="1">
              <a:spcBef>
                <a:spcPct val="0"/>
              </a:spcBef>
              <a:buFontTx/>
              <a:buNone/>
            </a:pPr>
            <a:r>
              <a:rPr lang="pt-BR" altLang="ja-JP" sz="1400">
                <a:solidFill>
                  <a:srgbClr val="000000"/>
                </a:solidFill>
                <a:latin typeface="Tahoma" panose="020B0604030504040204" pitchFamily="34" charset="0"/>
              </a:rPr>
              <a:t>e0        = 100</a:t>
            </a:r>
          </a:p>
        </p:txBody>
      </p:sp>
      <p:sp>
        <p:nvSpPr>
          <p:cNvPr id="97292" name="テキスト ボックス 20"/>
          <p:cNvSpPr txBox="1">
            <a:spLocks noChangeArrowheads="1"/>
          </p:cNvSpPr>
          <p:nvPr/>
        </p:nvSpPr>
        <p:spPr bwMode="auto">
          <a:xfrm>
            <a:off x="1008063" y="979488"/>
            <a:ext cx="7086600" cy="95408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800">
                <a:solidFill>
                  <a:srgbClr val="000000"/>
                </a:solidFill>
                <a:latin typeface="Century Gothic" panose="020B0502020202020204" pitchFamily="34" charset="0"/>
              </a:rPr>
              <a:t>XYZ</a:t>
            </a:r>
            <a:r>
              <a:rPr lang="ja-JP" altLang="en-US" sz="2800">
                <a:solidFill>
                  <a:srgbClr val="000000"/>
                </a:solidFill>
                <a:latin typeface="Century Gothic" panose="020B0502020202020204" pitchFamily="34" charset="0"/>
              </a:rPr>
              <a:t>座標（0, 0, 10）を中心とする点等方線源に変えてみよう。</a:t>
            </a:r>
            <a:endParaRPr lang="ja-JP" altLang="en-US" sz="2000" b="1">
              <a:solidFill>
                <a:srgbClr val="0000FF"/>
              </a:solidFill>
              <a:latin typeface="Century Gothic" panose="020B0502020202020204" pitchFamily="34" charset="0"/>
            </a:endParaRPr>
          </a:p>
        </p:txBody>
      </p:sp>
      <p:sp>
        <p:nvSpPr>
          <p:cNvPr id="97293" name="テキスト ボックス 20"/>
          <p:cNvSpPr txBox="1">
            <a:spLocks noChangeArrowheads="1"/>
          </p:cNvSpPr>
          <p:nvPr/>
        </p:nvSpPr>
        <p:spPr bwMode="auto">
          <a:xfrm>
            <a:off x="4827588" y="5576888"/>
            <a:ext cx="36819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dirty="0" err="1">
                <a:solidFill>
                  <a:srgbClr val="0000FF"/>
                </a:solidFill>
                <a:latin typeface="Century Gothic" panose="020B0502020202020204" pitchFamily="34" charset="0"/>
              </a:rPr>
              <a:t>track_xz.eps</a:t>
            </a:r>
            <a:endParaRPr lang="en-US" altLang="ja-JP" sz="2000" dirty="0">
              <a:solidFill>
                <a:srgbClr val="0000FF"/>
              </a:solidFill>
              <a:latin typeface="Century Gothic" panose="020B0502020202020204" pitchFamily="34" charset="0"/>
            </a:endParaRPr>
          </a:p>
          <a:p>
            <a:pPr algn="ctr" eaLnBrk="1" hangingPunct="1">
              <a:spcBef>
                <a:spcPct val="0"/>
              </a:spcBef>
              <a:buNone/>
            </a:pPr>
            <a:r>
              <a:rPr lang="en-US" altLang="ja-JP" sz="2000" dirty="0">
                <a:solidFill>
                  <a:srgbClr val="00B050"/>
                </a:solidFill>
                <a:latin typeface="Century Gothic" panose="020B0502020202020204" pitchFamily="34" charset="0"/>
              </a:rPr>
              <a:t>(1</a:t>
            </a:r>
            <a:r>
              <a:rPr lang="ja-JP" altLang="en-US" sz="2000" dirty="0">
                <a:solidFill>
                  <a:srgbClr val="00B050"/>
                </a:solidFill>
                <a:latin typeface="Century Gothic" panose="020B0502020202020204" pitchFamily="34" charset="0"/>
              </a:rPr>
              <a:t>ページ目</a:t>
            </a:r>
            <a:r>
              <a:rPr lang="en-US" altLang="ja-JP" sz="2000" dirty="0">
                <a:solidFill>
                  <a:srgbClr val="00B050"/>
                </a:solidFill>
                <a:latin typeface="Century Gothic" panose="020B0502020202020204" pitchFamily="34" charset="0"/>
              </a:rPr>
              <a:t>[0nsec</a:t>
            </a:r>
            <a:r>
              <a:rPr lang="ja-JP" altLang="en-US" sz="2000" dirty="0">
                <a:solidFill>
                  <a:srgbClr val="00B050"/>
                </a:solidFill>
                <a:latin typeface="Century Gothic" panose="020B0502020202020204" pitchFamily="34" charset="0"/>
              </a:rPr>
              <a:t>～</a:t>
            </a:r>
            <a:r>
              <a:rPr lang="en-US" altLang="ja-JP" sz="2000" dirty="0">
                <a:solidFill>
                  <a:srgbClr val="00B050"/>
                </a:solidFill>
                <a:latin typeface="Century Gothic" panose="020B0502020202020204" pitchFamily="34" charset="0"/>
              </a:rPr>
              <a:t>0.1nsec])</a:t>
            </a:r>
          </a:p>
        </p:txBody>
      </p:sp>
      <p:sp>
        <p:nvSpPr>
          <p:cNvPr id="97294" name="テキスト ボックス 15"/>
          <p:cNvSpPr txBox="1">
            <a:spLocks noChangeArrowheads="1"/>
          </p:cNvSpPr>
          <p:nvPr/>
        </p:nvSpPr>
        <p:spPr bwMode="auto">
          <a:xfrm>
            <a:off x="1187450" y="5013325"/>
            <a:ext cx="2955925" cy="708025"/>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a:solidFill>
                  <a:srgbClr val="000000"/>
                </a:solidFill>
              </a:rPr>
              <a:t>s-type=1</a:t>
            </a:r>
            <a:r>
              <a:rPr lang="ja-JP" altLang="en-US" sz="2000">
                <a:solidFill>
                  <a:srgbClr val="000000"/>
                </a:solidFill>
              </a:rPr>
              <a:t>の場合、</a:t>
            </a:r>
            <a:r>
              <a:rPr lang="en-US" altLang="ja-JP" sz="2000">
                <a:solidFill>
                  <a:srgbClr val="000000"/>
                </a:solidFill>
              </a:rPr>
              <a:t>dir=all</a:t>
            </a:r>
            <a:r>
              <a:rPr lang="ja-JP" altLang="en-US" sz="2000">
                <a:solidFill>
                  <a:srgbClr val="000000"/>
                </a:solidFill>
              </a:rPr>
              <a:t>で等方線源となる。</a:t>
            </a:r>
            <a:endParaRPr lang="en-US" altLang="ja-JP" sz="2000">
              <a:solidFill>
                <a:srgbClr val="000000"/>
              </a:solidFill>
            </a:endParaRPr>
          </a:p>
        </p:txBody>
      </p:sp>
      <p:sp>
        <p:nvSpPr>
          <p:cNvPr id="17" name="Line 21">
            <a:extLst>
              <a:ext uri="{FF2B5EF4-FFF2-40B4-BE49-F238E27FC236}">
                <a16:creationId xmlns:a16="http://schemas.microsoft.com/office/drawing/2014/main" id="{A0FEADD0-7B91-4310-9E2E-F9654DE295D5}"/>
              </a:ext>
            </a:extLst>
          </p:cNvPr>
          <p:cNvSpPr>
            <a:spLocks noChangeShapeType="1"/>
          </p:cNvSpPr>
          <p:nvPr/>
        </p:nvSpPr>
        <p:spPr bwMode="auto">
          <a:xfrm flipH="1">
            <a:off x="4143374" y="3894997"/>
            <a:ext cx="2876897" cy="1491394"/>
          </a:xfrm>
          <a:prstGeom prst="line">
            <a:avLst/>
          </a:prstGeom>
          <a:noFill/>
          <a:ln w="25400">
            <a:solidFill>
              <a:srgbClr val="0000FF"/>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219075" y="0"/>
            <a:ext cx="8686800" cy="1143000"/>
          </a:xfrm>
        </p:spPr>
        <p:txBody>
          <a:bodyPr/>
          <a:lstStyle/>
          <a:p>
            <a:pPr eaLnBrk="1" hangingPunct="1"/>
            <a:r>
              <a:rPr lang="ja-JP" altLang="en-US" sz="4800">
                <a:solidFill>
                  <a:schemeClr val="tx1"/>
                </a:solidFill>
              </a:rPr>
              <a:t>実習内容</a:t>
            </a:r>
          </a:p>
        </p:txBody>
      </p:sp>
      <p:sp>
        <p:nvSpPr>
          <p:cNvPr id="98307" name="Rectangle 3"/>
          <p:cNvSpPr>
            <a:spLocks noGrp="1" noChangeArrowheads="1"/>
          </p:cNvSpPr>
          <p:nvPr>
            <p:ph type="body" idx="4294967295"/>
          </p:nvPr>
        </p:nvSpPr>
        <p:spPr>
          <a:xfrm>
            <a:off x="923925" y="908050"/>
            <a:ext cx="7589838" cy="5329238"/>
          </a:xfrm>
        </p:spPr>
        <p:txBody>
          <a:bodyPr/>
          <a:lstStyle/>
          <a:p>
            <a:pPr eaLnBrk="1" hangingPunct="1"/>
            <a:r>
              <a:rPr lang="en-US" altLang="ja-JP" sz="2800" dirty="0">
                <a:latin typeface="Century Gothic" panose="020B0502020202020204" pitchFamily="34" charset="0"/>
              </a:rPr>
              <a:t>PHITS</a:t>
            </a:r>
            <a:r>
              <a:rPr lang="ja-JP" altLang="en-US" sz="2800" dirty="0">
                <a:latin typeface="Century Gothic" panose="020B0502020202020204" pitchFamily="34" charset="0"/>
              </a:rPr>
              <a:t>の入力ファイルについて</a:t>
            </a:r>
            <a:endParaRPr lang="en-US" altLang="ja-JP" sz="2800" dirty="0">
              <a:latin typeface="Century Gothic" panose="020B0502020202020204" pitchFamily="34" charset="0"/>
            </a:endParaRPr>
          </a:p>
          <a:p>
            <a:pPr eaLnBrk="1" hangingPunct="1"/>
            <a:r>
              <a:rPr lang="ja-JP" altLang="en-US" sz="2800" dirty="0">
                <a:latin typeface="Century Gothic" panose="020B0502020202020204" pitchFamily="34" charset="0"/>
              </a:rPr>
              <a:t>３次元体系</a:t>
            </a:r>
            <a:endParaRPr lang="en-US" altLang="ja-JP" sz="2800" dirty="0">
              <a:latin typeface="Century Gothic" panose="020B0502020202020204" pitchFamily="34" charset="0"/>
            </a:endParaRPr>
          </a:p>
          <a:p>
            <a:pPr lvl="1" eaLnBrk="1" hangingPunct="1"/>
            <a:r>
              <a:rPr lang="ja-JP" altLang="en-US" sz="2400" dirty="0">
                <a:solidFill>
                  <a:srgbClr val="000000"/>
                </a:solidFill>
                <a:latin typeface="Century Gothic" panose="020B0502020202020204" pitchFamily="34" charset="0"/>
              </a:rPr>
              <a:t>基本的な定義の方法</a:t>
            </a:r>
            <a:endParaRPr lang="en-US" altLang="ja-JP" sz="2400" dirty="0">
              <a:solidFill>
                <a:srgbClr val="000000"/>
              </a:solidFill>
              <a:latin typeface="Century Gothic" panose="020B0502020202020204" pitchFamily="34" charset="0"/>
            </a:endParaRPr>
          </a:p>
          <a:p>
            <a:pPr lvl="1" eaLnBrk="1" hangingPunct="1"/>
            <a:r>
              <a:rPr lang="ja-JP" altLang="en-US" sz="2400" dirty="0">
                <a:solidFill>
                  <a:srgbClr val="000000"/>
                </a:solidFill>
                <a:latin typeface="Century Gothic" panose="020B0502020202020204" pitchFamily="34" charset="0"/>
              </a:rPr>
              <a:t>領域を定義する方法</a:t>
            </a:r>
            <a:endParaRPr lang="en-US" altLang="ja-JP" sz="2400" dirty="0">
              <a:solidFill>
                <a:srgbClr val="000000"/>
              </a:solidFill>
              <a:latin typeface="Century Gothic" panose="020B0502020202020204" pitchFamily="34" charset="0"/>
            </a:endParaRPr>
          </a:p>
          <a:p>
            <a:pPr lvl="1" eaLnBrk="1" hangingPunct="1"/>
            <a:r>
              <a:rPr lang="ja-JP" altLang="en-US" sz="2400" dirty="0">
                <a:latin typeface="Century Gothic" panose="020B0502020202020204" pitchFamily="34" charset="0"/>
              </a:rPr>
              <a:t>直方体、円柱の定義方法</a:t>
            </a:r>
            <a:endParaRPr lang="en-US" altLang="ja-JP" sz="2400" dirty="0">
              <a:latin typeface="Century Gothic" panose="020B0502020202020204" pitchFamily="34" charset="0"/>
            </a:endParaRPr>
          </a:p>
          <a:p>
            <a:pPr lvl="1" eaLnBrk="1" hangingPunct="1"/>
            <a:r>
              <a:rPr lang="ja-JP" altLang="en-US" sz="2400" dirty="0">
                <a:solidFill>
                  <a:srgbClr val="000000"/>
                </a:solidFill>
                <a:latin typeface="Century Gothic" panose="020B0502020202020204" pitchFamily="34" charset="0"/>
              </a:rPr>
              <a:t>物質の追加方法</a:t>
            </a:r>
            <a:endParaRPr lang="en-US" altLang="ja-JP" sz="2400" dirty="0">
              <a:solidFill>
                <a:srgbClr val="000000"/>
              </a:solidFill>
              <a:latin typeface="Century Gothic" panose="020B0502020202020204" pitchFamily="34" charset="0"/>
            </a:endParaRPr>
          </a:p>
          <a:p>
            <a:pPr lvl="1" eaLnBrk="1" hangingPunct="1"/>
            <a:r>
              <a:rPr lang="ja-JP" altLang="en-US" sz="2400" dirty="0">
                <a:solidFill>
                  <a:srgbClr val="000000"/>
                </a:solidFill>
                <a:latin typeface="Century Gothic" panose="020B0502020202020204" pitchFamily="34" charset="0"/>
              </a:rPr>
              <a:t>ジオメトリ描画・作成ソフト</a:t>
            </a:r>
            <a:endParaRPr lang="en-US" altLang="ja-JP" sz="2400" dirty="0">
              <a:solidFill>
                <a:srgbClr val="000000"/>
              </a:solidFill>
              <a:latin typeface="Century Gothic" panose="020B0502020202020204" pitchFamily="34" charset="0"/>
            </a:endParaRPr>
          </a:p>
          <a:p>
            <a:pPr eaLnBrk="1" hangingPunct="1"/>
            <a:r>
              <a:rPr lang="ja-JP" altLang="en-US" sz="2800" dirty="0">
                <a:latin typeface="Century Gothic" panose="020B0502020202020204" pitchFamily="34" charset="0"/>
              </a:rPr>
              <a:t>線源</a:t>
            </a:r>
            <a:endParaRPr lang="en-US" altLang="ja-JP" sz="2800" dirty="0">
              <a:latin typeface="Century Gothic" panose="020B0502020202020204" pitchFamily="34" charset="0"/>
            </a:endParaRPr>
          </a:p>
          <a:p>
            <a:pPr eaLnBrk="1" hangingPunct="1"/>
            <a:r>
              <a:rPr lang="ja-JP" altLang="en-US" sz="2800" dirty="0">
                <a:solidFill>
                  <a:srgbClr val="FF0000"/>
                </a:solidFill>
                <a:latin typeface="Century Gothic" panose="020B0502020202020204" pitchFamily="34" charset="0"/>
              </a:rPr>
              <a:t>まとめと宿題</a:t>
            </a:r>
            <a:endParaRPr lang="en-US" altLang="ja-JP" sz="2800" dirty="0">
              <a:solidFill>
                <a:srgbClr val="FF0000"/>
              </a:solidFill>
              <a:latin typeface="Century Gothic" panose="020B0502020202020204" pitchFamily="34" charset="0"/>
            </a:endParaRPr>
          </a:p>
        </p:txBody>
      </p:sp>
      <p:sp>
        <p:nvSpPr>
          <p:cNvPr id="98310" name="Text Box 6"/>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400">
                <a:latin typeface="Tahoma" panose="020B0604030504040204" pitchFamily="34" charset="0"/>
              </a:rPr>
              <a:t>Contents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idx="4294967295"/>
          </p:nvPr>
        </p:nvSpPr>
        <p:spPr>
          <a:xfrm>
            <a:off x="215900" y="115888"/>
            <a:ext cx="8686800" cy="896937"/>
          </a:xfrm>
        </p:spPr>
        <p:txBody>
          <a:bodyPr/>
          <a:lstStyle/>
          <a:p>
            <a:pPr eaLnBrk="1" hangingPunct="1"/>
            <a:r>
              <a:rPr lang="ja-JP" altLang="en-US" sz="4800">
                <a:latin typeface="Century Gothic" panose="020B0502020202020204" pitchFamily="34" charset="0"/>
              </a:rPr>
              <a:t>まとめ</a:t>
            </a:r>
          </a:p>
        </p:txBody>
      </p:sp>
      <p:sp>
        <p:nvSpPr>
          <p:cNvPr id="99333"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Summary</a:t>
            </a:r>
          </a:p>
        </p:txBody>
      </p:sp>
      <p:sp>
        <p:nvSpPr>
          <p:cNvPr id="99335" name="Rectangle 8"/>
          <p:cNvSpPr>
            <a:spLocks noGrp="1" noChangeArrowheads="1"/>
          </p:cNvSpPr>
          <p:nvPr>
            <p:ph type="body" idx="4294967295"/>
          </p:nvPr>
        </p:nvSpPr>
        <p:spPr>
          <a:xfrm>
            <a:off x="476250" y="1052513"/>
            <a:ext cx="7912100" cy="4105275"/>
          </a:xfrm>
        </p:spPr>
        <p:txBody>
          <a:bodyPr/>
          <a:lstStyle/>
          <a:p>
            <a:pPr eaLnBrk="1" hangingPunct="1">
              <a:spcBef>
                <a:spcPts val="1500"/>
              </a:spcBef>
            </a:pPr>
            <a:r>
              <a:rPr lang="en-US" altLang="ja-JP" sz="2400"/>
              <a:t>PHITS</a:t>
            </a:r>
            <a:r>
              <a:rPr lang="ja-JP" altLang="en-US" sz="2400"/>
              <a:t>のインプットファイルは</a:t>
            </a:r>
            <a:r>
              <a:rPr lang="en-US" altLang="ja-JP" sz="2400"/>
              <a:t>“</a:t>
            </a:r>
            <a:r>
              <a:rPr lang="ja-JP" altLang="en-US" sz="2400">
                <a:solidFill>
                  <a:srgbClr val="FF0000"/>
                </a:solidFill>
              </a:rPr>
              <a:t>３次元体系</a:t>
            </a:r>
            <a:r>
              <a:rPr lang="en-US" altLang="ja-JP" sz="2400"/>
              <a:t>”</a:t>
            </a:r>
            <a:r>
              <a:rPr lang="ja-JP" altLang="en-US" sz="2400"/>
              <a:t>と</a:t>
            </a:r>
            <a:r>
              <a:rPr lang="en-US" altLang="ja-JP" sz="2400"/>
              <a:t> “</a:t>
            </a:r>
            <a:r>
              <a:rPr lang="ja-JP" altLang="en-US" sz="2400">
                <a:solidFill>
                  <a:srgbClr val="FF0000"/>
                </a:solidFill>
              </a:rPr>
              <a:t>線源</a:t>
            </a:r>
            <a:r>
              <a:rPr lang="en-US" altLang="ja-JP" sz="2400"/>
              <a:t>”</a:t>
            </a:r>
            <a:r>
              <a:rPr lang="ja-JP" altLang="en-US" sz="2400"/>
              <a:t>及び</a:t>
            </a:r>
            <a:r>
              <a:rPr lang="en-US" altLang="ja-JP" sz="2400"/>
              <a:t>“</a:t>
            </a:r>
            <a:r>
              <a:rPr lang="ja-JP" altLang="en-US" sz="2400">
                <a:solidFill>
                  <a:srgbClr val="FF0000"/>
                </a:solidFill>
              </a:rPr>
              <a:t>検出器（タリー）</a:t>
            </a:r>
            <a:r>
              <a:rPr lang="en-US" altLang="ja-JP" sz="2400"/>
              <a:t>”</a:t>
            </a:r>
            <a:r>
              <a:rPr lang="ja-JP" altLang="en-US" sz="2400"/>
              <a:t>に関するものが主となります。</a:t>
            </a:r>
            <a:endParaRPr lang="ja-JP" altLang="en-US" sz="2400">
              <a:latin typeface="Century Gothic" panose="020B0502020202020204" pitchFamily="34" charset="0"/>
            </a:endParaRPr>
          </a:p>
          <a:p>
            <a:pPr eaLnBrk="1" hangingPunct="1">
              <a:spcBef>
                <a:spcPts val="1500"/>
              </a:spcBef>
            </a:pPr>
            <a:r>
              <a:rPr lang="en-US" altLang="ja-JP" sz="2400"/>
              <a:t>“</a:t>
            </a:r>
            <a:r>
              <a:rPr lang="ja-JP" altLang="en-US" sz="2400">
                <a:solidFill>
                  <a:srgbClr val="FF0000"/>
                </a:solidFill>
              </a:rPr>
              <a:t>３次元体系</a:t>
            </a:r>
            <a:r>
              <a:rPr lang="en-US" altLang="ja-JP" sz="2400"/>
              <a:t>”</a:t>
            </a:r>
            <a:r>
              <a:rPr lang="ja-JP" altLang="en-US" sz="2400"/>
              <a:t>の作成は，物質の定義（</a:t>
            </a:r>
            <a:r>
              <a:rPr lang="en-US" altLang="ja-JP" sz="2400"/>
              <a:t>[material]</a:t>
            </a:r>
            <a:r>
              <a:rPr lang="ja-JP" altLang="en-US" sz="2400"/>
              <a:t>セクション），面の定義（</a:t>
            </a:r>
            <a:r>
              <a:rPr lang="en-US" altLang="ja-JP" sz="2400"/>
              <a:t>[surface]</a:t>
            </a:r>
            <a:r>
              <a:rPr lang="ja-JP" altLang="en-US" sz="2400"/>
              <a:t>セクション）及び容器の定義（</a:t>
            </a:r>
            <a:r>
              <a:rPr lang="en-US" altLang="ja-JP" sz="2400"/>
              <a:t>[cell]</a:t>
            </a:r>
            <a:r>
              <a:rPr lang="ja-JP" altLang="en-US" sz="2400"/>
              <a:t>セクション）を用いて行います。</a:t>
            </a:r>
            <a:endParaRPr lang="ja-JP" altLang="en-US" sz="2400">
              <a:latin typeface="Century Gothic" panose="020B0502020202020204" pitchFamily="34" charset="0"/>
            </a:endParaRPr>
          </a:p>
          <a:p>
            <a:pPr eaLnBrk="1" hangingPunct="1">
              <a:spcBef>
                <a:spcPts val="1500"/>
              </a:spcBef>
            </a:pPr>
            <a:r>
              <a:rPr lang="en-US" altLang="ja-JP" sz="2400"/>
              <a:t>“</a:t>
            </a:r>
            <a:r>
              <a:rPr lang="ja-JP" altLang="en-US" sz="2400">
                <a:solidFill>
                  <a:srgbClr val="FF0000"/>
                </a:solidFill>
              </a:rPr>
              <a:t>線源</a:t>
            </a:r>
            <a:r>
              <a:rPr lang="en-US" altLang="ja-JP" sz="2400"/>
              <a:t>”</a:t>
            </a:r>
            <a:r>
              <a:rPr lang="ja-JP" altLang="en-US" sz="2400"/>
              <a:t>の設定には、その形状や線種、エネルギーや方向を決める必要があります。</a:t>
            </a:r>
            <a:endParaRPr lang="en-US" altLang="ja-JP" sz="2400"/>
          </a:p>
          <a:p>
            <a:pPr eaLnBrk="1" hangingPunct="1">
              <a:spcBef>
                <a:spcPts val="1500"/>
              </a:spcBef>
            </a:pPr>
            <a:r>
              <a:rPr lang="en-US" altLang="ja-JP" sz="2400"/>
              <a:t>“</a:t>
            </a:r>
            <a:r>
              <a:rPr lang="ja-JP" altLang="en-US" sz="2400">
                <a:solidFill>
                  <a:srgbClr val="FF0000"/>
                </a:solidFill>
              </a:rPr>
              <a:t>検出器</a:t>
            </a:r>
            <a:r>
              <a:rPr lang="en-US" altLang="ja-JP" sz="2400"/>
              <a:t>”</a:t>
            </a:r>
            <a:r>
              <a:rPr lang="ja-JP" altLang="en-US" sz="2400"/>
              <a:t>は，３次元体系の確認や，</a:t>
            </a:r>
            <a:r>
              <a:rPr lang="en-US" altLang="ja-JP" sz="2400"/>
              <a:t>PHITS</a:t>
            </a:r>
            <a:r>
              <a:rPr lang="ja-JP" altLang="en-US" sz="2400"/>
              <a:t>シミュレーションから物理量（フラックス，発熱量など）を引き出すために使います。</a:t>
            </a:r>
            <a:endParaRPr lang="ja-JP" altLang="en-US" sz="2400">
              <a:latin typeface="Century Gothic" panose="020B0502020202020204" pitchFamily="34" charset="0"/>
            </a:endParaRPr>
          </a:p>
        </p:txBody>
      </p:sp>
      <p:sp>
        <p:nvSpPr>
          <p:cNvPr id="2" name="テキスト ボックス 1"/>
          <p:cNvSpPr txBox="1">
            <a:spLocks noChangeArrowheads="1"/>
          </p:cNvSpPr>
          <p:nvPr/>
        </p:nvSpPr>
        <p:spPr bwMode="auto">
          <a:xfrm>
            <a:off x="1476375" y="5373688"/>
            <a:ext cx="6048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solidFill>
                  <a:srgbClr val="FF0000"/>
                </a:solidFill>
              </a:rPr>
              <a:t>検出器については</a:t>
            </a:r>
            <a:r>
              <a:rPr lang="en-US" altLang="ja-JP" sz="2400">
                <a:solidFill>
                  <a:srgbClr val="FF0000"/>
                </a:solidFill>
              </a:rPr>
              <a:t>phits-lec02-jp.ppt</a:t>
            </a:r>
            <a:r>
              <a:rPr lang="ja-JP" altLang="en-US" sz="2400">
                <a:solidFill>
                  <a:srgbClr val="FF0000"/>
                </a:solidFill>
              </a:rPr>
              <a:t>を用いた基礎実習（</a:t>
            </a:r>
            <a:r>
              <a:rPr lang="en-US" altLang="ja-JP" sz="2400">
                <a:solidFill>
                  <a:srgbClr val="FF0000"/>
                </a:solidFill>
              </a:rPr>
              <a:t>II</a:t>
            </a:r>
            <a:r>
              <a:rPr lang="ja-JP" altLang="en-US" sz="2400">
                <a:solidFill>
                  <a:srgbClr val="FF0000"/>
                </a:solidFill>
              </a:rPr>
              <a:t>）で更に学んでいただきます。</a:t>
            </a:r>
          </a:p>
        </p:txBody>
      </p:sp>
      <p:sp>
        <p:nvSpPr>
          <p:cNvPr id="3" name="右矢印 2"/>
          <p:cNvSpPr/>
          <p:nvPr/>
        </p:nvSpPr>
        <p:spPr>
          <a:xfrm>
            <a:off x="1104900" y="5514975"/>
            <a:ext cx="322263" cy="23177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a:xfrm>
            <a:off x="215900" y="0"/>
            <a:ext cx="8686800" cy="1143000"/>
          </a:xfrm>
        </p:spPr>
        <p:txBody>
          <a:bodyPr/>
          <a:lstStyle/>
          <a:p>
            <a:pPr eaLnBrk="1" hangingPunct="1"/>
            <a:r>
              <a:rPr lang="ja-JP" altLang="en-US" sz="4800">
                <a:latin typeface="Century Gothic" panose="020B0502020202020204" pitchFamily="34" charset="0"/>
              </a:rPr>
              <a:t>宿題</a:t>
            </a:r>
          </a:p>
        </p:txBody>
      </p:sp>
      <p:sp>
        <p:nvSpPr>
          <p:cNvPr id="100357" name="Text Box 5"/>
          <p:cNvSpPr txBox="1">
            <a:spLocks noChangeArrowheads="1"/>
          </p:cNvSpPr>
          <p:nvPr/>
        </p:nvSpPr>
        <p:spPr bwMode="auto">
          <a:xfrm>
            <a:off x="2197100" y="6400800"/>
            <a:ext cx="472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latin typeface="Tahoma" panose="020B0604030504040204" pitchFamily="34" charset="0"/>
              </a:rPr>
              <a:t>Homework</a:t>
            </a:r>
          </a:p>
        </p:txBody>
      </p:sp>
      <p:sp>
        <p:nvSpPr>
          <p:cNvPr id="100359" name="Rectangle 8"/>
          <p:cNvSpPr>
            <a:spLocks noGrp="1" noChangeArrowheads="1"/>
          </p:cNvSpPr>
          <p:nvPr>
            <p:ph type="body" idx="4294967295"/>
          </p:nvPr>
        </p:nvSpPr>
        <p:spPr>
          <a:xfrm>
            <a:off x="215900" y="1628800"/>
            <a:ext cx="8784976" cy="3024113"/>
          </a:xfrm>
          <a:noFill/>
        </p:spPr>
        <p:txBody>
          <a:bodyPr/>
          <a:lstStyle/>
          <a:p>
            <a:pPr eaLnBrk="1" hangingPunct="1"/>
            <a:r>
              <a:rPr lang="en-US" altLang="ja-JP" sz="2800" dirty="0"/>
              <a:t>z=0cm</a:t>
            </a:r>
            <a:r>
              <a:rPr lang="ja-JP" altLang="en-US" sz="2800" dirty="0"/>
              <a:t>を底面とし，半径</a:t>
            </a:r>
            <a:r>
              <a:rPr lang="en-US" altLang="ja-JP" sz="2800" dirty="0"/>
              <a:t>10cm、</a:t>
            </a:r>
            <a:r>
              <a:rPr lang="ja-JP" altLang="en-US" sz="2800" dirty="0"/>
              <a:t>長さ50</a:t>
            </a:r>
            <a:r>
              <a:rPr lang="en-US" altLang="ja-JP" sz="2800" dirty="0"/>
              <a:t>cm</a:t>
            </a:r>
            <a:r>
              <a:rPr lang="ja-JP" altLang="en-US" sz="2800" dirty="0"/>
              <a:t>の円柱状の水と、それを取り囲む真空の空間を作る</a:t>
            </a:r>
            <a:endParaRPr lang="en-US" altLang="ja-JP" sz="2800" dirty="0"/>
          </a:p>
          <a:p>
            <a:pPr eaLnBrk="1" hangingPunct="1"/>
            <a:r>
              <a:rPr lang="ja-JP" altLang="en-US" sz="2800" dirty="0"/>
              <a:t>体系がきちんと作られていることを確認する（</a:t>
            </a:r>
            <a:r>
              <a:rPr lang="en-US" altLang="ja-JP" sz="2800" dirty="0" err="1"/>
              <a:t>icntl</a:t>
            </a:r>
            <a:r>
              <a:rPr lang="en-US" altLang="ja-JP" sz="2800" dirty="0"/>
              <a:t> = 8)</a:t>
            </a:r>
          </a:p>
          <a:p>
            <a:pPr eaLnBrk="1" hangingPunct="1"/>
            <a:r>
              <a:rPr lang="ja-JP" altLang="en-US" sz="2800" dirty="0"/>
              <a:t>ビーム半径2.5 </a:t>
            </a:r>
            <a:r>
              <a:rPr lang="en-US" altLang="ja-JP" sz="2800" dirty="0"/>
              <a:t>cm、 </a:t>
            </a:r>
            <a:r>
              <a:rPr lang="ja-JP" altLang="en-US" sz="2800" dirty="0"/>
              <a:t>290 </a:t>
            </a:r>
            <a:r>
              <a:rPr lang="en-US" altLang="ja-JP" sz="2800" dirty="0"/>
              <a:t>MeV/u</a:t>
            </a:r>
            <a:r>
              <a:rPr lang="ja-JP" altLang="en-US" sz="2800" dirty="0"/>
              <a:t>の陽子線を水の円面側から撃ち込む</a:t>
            </a:r>
            <a:endParaRPr lang="en-US" altLang="ja-JP" sz="2800" dirty="0"/>
          </a:p>
          <a:p>
            <a:pPr eaLnBrk="1" hangingPunct="1"/>
            <a:r>
              <a:rPr lang="ja-JP" altLang="en-US" sz="2800" dirty="0"/>
              <a:t>輸送計算を実行させ，粒子の飛跡を観察する</a:t>
            </a:r>
            <a:r>
              <a:rPr lang="en-US" altLang="ja-JP" sz="2800" dirty="0"/>
              <a:t>(</a:t>
            </a:r>
            <a:r>
              <a:rPr lang="en-US" altLang="ja-JP" sz="2800" dirty="0" err="1"/>
              <a:t>icntl</a:t>
            </a:r>
            <a:r>
              <a:rPr lang="en-US" altLang="ja-JP" sz="2800" dirty="0"/>
              <a:t> = 0)</a:t>
            </a:r>
            <a:endParaRPr lang="ja-JP" altLang="en-US" sz="2800" dirty="0">
              <a:latin typeface="Century Gothic" panose="020B0502020202020204" pitchFamily="34" charset="0"/>
            </a:endParaRPr>
          </a:p>
        </p:txBody>
      </p:sp>
      <p:sp>
        <p:nvSpPr>
          <p:cNvPr id="8" name="テキスト ボックス 7"/>
          <p:cNvSpPr txBox="1">
            <a:spLocks noChangeArrowheads="1"/>
          </p:cNvSpPr>
          <p:nvPr/>
        </p:nvSpPr>
        <p:spPr bwMode="auto">
          <a:xfrm>
            <a:off x="1547813" y="5478463"/>
            <a:ext cx="61769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FF0000"/>
                </a:solidFill>
              </a:rPr>
              <a:t>phits\lecture\basic\homework\homework1.inp</a:t>
            </a:r>
            <a:r>
              <a:rPr lang="ja-JP" altLang="en-US" sz="2400">
                <a:solidFill>
                  <a:srgbClr val="FF0000"/>
                </a:solidFill>
              </a:rPr>
              <a:t>を参考にインプットを作成する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50" y="1443038"/>
            <a:ext cx="6996113" cy="306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1379" name="Rectangle 2"/>
          <p:cNvSpPr>
            <a:spLocks noGrp="1" noChangeArrowheads="1"/>
          </p:cNvSpPr>
          <p:nvPr>
            <p:ph type="title" idx="4294967295"/>
          </p:nvPr>
        </p:nvSpPr>
        <p:spPr>
          <a:xfrm>
            <a:off x="228600" y="228600"/>
            <a:ext cx="8686800" cy="1143000"/>
          </a:xfrm>
        </p:spPr>
        <p:txBody>
          <a:bodyPr/>
          <a:lstStyle/>
          <a:p>
            <a:pPr eaLnBrk="1" hangingPunct="1"/>
            <a:r>
              <a:rPr lang="ja-JP" altLang="en-US" sz="4800">
                <a:latin typeface="Century Gothic" panose="020B0502020202020204" pitchFamily="34" charset="0"/>
              </a:rPr>
              <a:t>宿題（解答例</a:t>
            </a:r>
            <a:r>
              <a:rPr lang="en-US" altLang="ja-JP" sz="4800">
                <a:latin typeface="Century Gothic" panose="020B0502020202020204" pitchFamily="34" charset="0"/>
              </a:rPr>
              <a:t>）</a:t>
            </a:r>
          </a:p>
        </p:txBody>
      </p:sp>
      <p:sp>
        <p:nvSpPr>
          <p:cNvPr id="101381"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latin typeface="Tahoma" panose="020B0604030504040204" pitchFamily="34" charset="0"/>
              </a:rPr>
              <a:t>Homework</a:t>
            </a:r>
          </a:p>
        </p:txBody>
      </p:sp>
      <p:sp>
        <p:nvSpPr>
          <p:cNvPr id="101383" name="Rectangle 8"/>
          <p:cNvSpPr txBox="1">
            <a:spLocks noChangeArrowheads="1"/>
          </p:cNvSpPr>
          <p:nvPr/>
        </p:nvSpPr>
        <p:spPr bwMode="auto">
          <a:xfrm>
            <a:off x="684213" y="4576763"/>
            <a:ext cx="8280400"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1500"/>
              </a:spcBef>
            </a:pPr>
            <a:r>
              <a:rPr lang="en-US" altLang="ja-JP" sz="2400">
                <a:latin typeface="Century Gothic" panose="020B0502020202020204" pitchFamily="34" charset="0"/>
              </a:rPr>
              <a:t>Z</a:t>
            </a:r>
            <a:r>
              <a:rPr lang="ja-JP" altLang="en-US" sz="2400">
                <a:latin typeface="Century Gothic" panose="020B0502020202020204" pitchFamily="34" charset="0"/>
              </a:rPr>
              <a:t>軸に沿った</a:t>
            </a:r>
            <a:r>
              <a:rPr lang="en-US" altLang="ja-JP" sz="2400">
                <a:latin typeface="Century Gothic" panose="020B0502020202020204" pitchFamily="34" charset="0"/>
              </a:rPr>
              <a:t>0~50cm</a:t>
            </a:r>
            <a:r>
              <a:rPr lang="ja-JP" altLang="en-US" sz="2400">
                <a:latin typeface="Century Gothic" panose="020B0502020202020204" pitchFamily="34" charset="0"/>
              </a:rPr>
              <a:t>まで，半径</a:t>
            </a:r>
            <a:r>
              <a:rPr lang="en-US" altLang="ja-JP" sz="2400">
                <a:latin typeface="Century Gothic" panose="020B0502020202020204" pitchFamily="34" charset="0"/>
              </a:rPr>
              <a:t>10cm</a:t>
            </a:r>
            <a:r>
              <a:rPr lang="ja-JP" altLang="en-US" sz="2400">
                <a:latin typeface="Century Gothic" panose="020B0502020202020204" pitchFamily="34" charset="0"/>
              </a:rPr>
              <a:t>の円柱の水</a:t>
            </a:r>
            <a:endParaRPr lang="en-US" altLang="ja-JP" sz="2400">
              <a:latin typeface="Century Gothic" panose="020B0502020202020204" pitchFamily="34" charset="0"/>
            </a:endParaRPr>
          </a:p>
          <a:p>
            <a:pPr eaLnBrk="1" hangingPunct="1">
              <a:spcBef>
                <a:spcPts val="1500"/>
              </a:spcBef>
            </a:pPr>
            <a:r>
              <a:rPr lang="en-US" altLang="ja-JP" sz="2400">
                <a:latin typeface="Century Gothic" panose="020B0502020202020204" pitchFamily="34" charset="0"/>
              </a:rPr>
              <a:t>Z=-10cm</a:t>
            </a:r>
            <a:r>
              <a:rPr lang="ja-JP" altLang="en-US" sz="2400">
                <a:latin typeface="Century Gothic" panose="020B0502020202020204" pitchFamily="34" charset="0"/>
              </a:rPr>
              <a:t>から発生する半径</a:t>
            </a:r>
            <a:r>
              <a:rPr lang="en-US" altLang="ja-JP" sz="2400">
                <a:latin typeface="Century Gothic" panose="020B0502020202020204" pitchFamily="34" charset="0"/>
              </a:rPr>
              <a:t>2.5cm</a:t>
            </a:r>
            <a:r>
              <a:rPr lang="ja-JP" altLang="en-US" sz="2400">
                <a:latin typeface="Century Gothic" panose="020B0502020202020204" pitchFamily="34" charset="0"/>
              </a:rPr>
              <a:t>の</a:t>
            </a:r>
            <a:r>
              <a:rPr lang="en-US" altLang="ja-JP" sz="2400">
                <a:latin typeface="Century Gothic" panose="020B0502020202020204" pitchFamily="34" charset="0"/>
              </a:rPr>
              <a:t>290MeV</a:t>
            </a:r>
            <a:r>
              <a:rPr lang="ja-JP" altLang="en-US" sz="2400">
                <a:latin typeface="Century Gothic" panose="020B0502020202020204" pitchFamily="34" charset="0"/>
              </a:rPr>
              <a:t>陽子ビーム</a:t>
            </a:r>
            <a:endParaRPr lang="en-US" altLang="ja-JP" sz="2400">
              <a:latin typeface="Century Gothic" panose="020B0502020202020204" pitchFamily="34" charset="0"/>
            </a:endParaRPr>
          </a:p>
          <a:p>
            <a:pPr eaLnBrk="1" hangingPunct="1">
              <a:spcBef>
                <a:spcPts val="1500"/>
              </a:spcBef>
            </a:pPr>
            <a:r>
              <a:rPr lang="ja-JP" altLang="en-US" sz="2400">
                <a:latin typeface="Century Gothic" panose="020B0502020202020204" pitchFamily="34" charset="0"/>
              </a:rPr>
              <a:t>入射粒子を変えてみたらどうなるか？（例えば１２</a:t>
            </a:r>
            <a:r>
              <a:rPr lang="en-US" altLang="ja-JP" sz="2400">
                <a:latin typeface="Century Gothic" panose="020B0502020202020204" pitchFamily="34" charset="0"/>
              </a:rPr>
              <a:t>C</a:t>
            </a:r>
            <a:r>
              <a:rPr lang="ja-JP" altLang="en-US" sz="2400">
                <a:latin typeface="Century Gothic" panose="020B0502020202020204" pitchFamily="34"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773E1CA1-92B9-4693-8563-BFACA58126B6}"/>
              </a:ext>
            </a:extLst>
          </p:cNvPr>
          <p:cNvPicPr>
            <a:picLocks noChangeAspect="1"/>
          </p:cNvPicPr>
          <p:nvPr/>
        </p:nvPicPr>
        <p:blipFill rotWithShape="1">
          <a:blip r:embed="rId2"/>
          <a:srcRect b="33437"/>
          <a:stretch/>
        </p:blipFill>
        <p:spPr>
          <a:xfrm>
            <a:off x="4186312" y="1628800"/>
            <a:ext cx="4910578" cy="3862132"/>
          </a:xfrm>
          <a:prstGeom prst="rect">
            <a:avLst/>
          </a:prstGeom>
        </p:spPr>
      </p:pic>
      <p:pic>
        <p:nvPicPr>
          <p:cNvPr id="5" name="図 4">
            <a:extLst>
              <a:ext uri="{FF2B5EF4-FFF2-40B4-BE49-F238E27FC236}">
                <a16:creationId xmlns:a16="http://schemas.microsoft.com/office/drawing/2014/main" id="{A56A160A-F3FB-4042-ACA5-DA02FAA89E29}"/>
              </a:ext>
            </a:extLst>
          </p:cNvPr>
          <p:cNvPicPr>
            <a:picLocks noChangeAspect="1"/>
          </p:cNvPicPr>
          <p:nvPr/>
        </p:nvPicPr>
        <p:blipFill rotWithShape="1">
          <a:blip r:embed="rId3"/>
          <a:srcRect l="1463" t="993" r="3105" b="3005"/>
          <a:stretch/>
        </p:blipFill>
        <p:spPr>
          <a:xfrm>
            <a:off x="45704" y="1862130"/>
            <a:ext cx="3907644" cy="2771783"/>
          </a:xfrm>
          <a:prstGeom prst="rect">
            <a:avLst/>
          </a:prstGeom>
        </p:spPr>
      </p:pic>
      <p:sp>
        <p:nvSpPr>
          <p:cNvPr id="23556" name="Rectangle 2"/>
          <p:cNvSpPr>
            <a:spLocks noGrp="1" noChangeArrowheads="1"/>
          </p:cNvSpPr>
          <p:nvPr>
            <p:ph type="title" idx="4294967295"/>
          </p:nvPr>
        </p:nvSpPr>
        <p:spPr>
          <a:xfrm>
            <a:off x="228600" y="-171450"/>
            <a:ext cx="8686800" cy="1143000"/>
          </a:xfrm>
        </p:spPr>
        <p:txBody>
          <a:bodyPr/>
          <a:lstStyle/>
          <a:p>
            <a:pPr eaLnBrk="1" hangingPunct="1"/>
            <a:r>
              <a:rPr lang="ja-JP" altLang="en-US" sz="4800">
                <a:latin typeface="Century Gothic" panose="020B0502020202020204" pitchFamily="34" charset="0"/>
              </a:rPr>
              <a:t>計算結果（例）</a:t>
            </a:r>
          </a:p>
        </p:txBody>
      </p:sp>
      <p:sp>
        <p:nvSpPr>
          <p:cNvPr id="23559" name="Text Box 6"/>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General description</a:t>
            </a:r>
          </a:p>
        </p:txBody>
      </p:sp>
      <p:sp>
        <p:nvSpPr>
          <p:cNvPr id="23561" name="Text Box 1031"/>
          <p:cNvSpPr txBox="1">
            <a:spLocks noChangeArrowheads="1"/>
          </p:cNvSpPr>
          <p:nvPr/>
        </p:nvSpPr>
        <p:spPr bwMode="auto">
          <a:xfrm>
            <a:off x="323850" y="1069975"/>
            <a:ext cx="2016125" cy="476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track_xz.eps</a:t>
            </a:r>
          </a:p>
        </p:txBody>
      </p:sp>
      <p:sp>
        <p:nvSpPr>
          <p:cNvPr id="23562" name="Text Box 1031"/>
          <p:cNvSpPr txBox="1">
            <a:spLocks noChangeArrowheads="1"/>
          </p:cNvSpPr>
          <p:nvPr/>
        </p:nvSpPr>
        <p:spPr bwMode="auto">
          <a:xfrm>
            <a:off x="4352925" y="1069975"/>
            <a:ext cx="1377950" cy="476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phits.out</a:t>
            </a:r>
          </a:p>
        </p:txBody>
      </p:sp>
      <p:sp>
        <p:nvSpPr>
          <p:cNvPr id="23563" name="テキスト ボックス 20"/>
          <p:cNvSpPr txBox="1">
            <a:spLocks noChangeArrowheads="1"/>
          </p:cNvSpPr>
          <p:nvPr/>
        </p:nvSpPr>
        <p:spPr bwMode="auto">
          <a:xfrm>
            <a:off x="212725" y="4681538"/>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400">
                <a:solidFill>
                  <a:srgbClr val="006600"/>
                </a:solidFill>
                <a:latin typeface="Century Gothic" panose="020B0502020202020204" pitchFamily="34" charset="0"/>
              </a:rPr>
              <a:t>計算結果の画像表示</a:t>
            </a:r>
            <a:endParaRPr lang="en-US" altLang="ja-JP" sz="2400">
              <a:solidFill>
                <a:srgbClr val="006600"/>
              </a:solidFill>
              <a:latin typeface="Century Gothic" panose="020B0502020202020204" pitchFamily="34" charset="0"/>
            </a:endParaRPr>
          </a:p>
        </p:txBody>
      </p:sp>
      <p:sp>
        <p:nvSpPr>
          <p:cNvPr id="23564" name="テキスト ボックス 20"/>
          <p:cNvSpPr txBox="1">
            <a:spLocks noChangeArrowheads="1"/>
          </p:cNvSpPr>
          <p:nvPr/>
        </p:nvSpPr>
        <p:spPr bwMode="auto">
          <a:xfrm>
            <a:off x="5292725" y="5715000"/>
            <a:ext cx="3162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400">
                <a:solidFill>
                  <a:srgbClr val="006600"/>
                </a:solidFill>
                <a:latin typeface="Century Gothic" panose="020B0502020202020204" pitchFamily="34" charset="0"/>
              </a:rPr>
              <a:t>計算の</a:t>
            </a:r>
            <a:r>
              <a:rPr lang="en-US" altLang="ja-JP" sz="2400">
                <a:solidFill>
                  <a:srgbClr val="006600"/>
                </a:solidFill>
                <a:latin typeface="Century Gothic" panose="020B0502020202020204" pitchFamily="34" charset="0"/>
              </a:rPr>
              <a:t>Summary</a:t>
            </a:r>
          </a:p>
        </p:txBody>
      </p:sp>
      <p:cxnSp>
        <p:nvCxnSpPr>
          <p:cNvPr id="3" name="直線コネクタ 2"/>
          <p:cNvCxnSpPr/>
          <p:nvPr/>
        </p:nvCxnSpPr>
        <p:spPr>
          <a:xfrm>
            <a:off x="6156176" y="3645024"/>
            <a:ext cx="10795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3566" name="テキスト ボックス 3"/>
          <p:cNvSpPr txBox="1">
            <a:spLocks noChangeArrowheads="1"/>
          </p:cNvSpPr>
          <p:nvPr/>
        </p:nvSpPr>
        <p:spPr bwMode="auto">
          <a:xfrm>
            <a:off x="7245350" y="3559866"/>
            <a:ext cx="1816100" cy="400050"/>
          </a:xfrm>
          <a:prstGeom prst="rect">
            <a:avLst/>
          </a:prstGeom>
          <a:solidFill>
            <a:schemeClr val="bg1"/>
          </a:solidFill>
          <a:ln w="9525">
            <a:solidFill>
              <a:srgbClr val="FF0000"/>
            </a:solidFill>
            <a:miter lim="800000"/>
            <a:headEnd/>
            <a:tailEnd/>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a:solidFill>
                  <a:srgbClr val="000000"/>
                </a:solidFill>
              </a:rPr>
              <a:t>バージョン情報</a:t>
            </a:r>
          </a:p>
        </p:txBody>
      </p:sp>
    </p:spTree>
  </p:cSld>
  <p:clrMapOvr>
    <a:masterClrMapping/>
  </p:clrMapOvr>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25738</TotalTime>
  <Words>9517</Words>
  <Application>Microsoft Office PowerPoint</Application>
  <PresentationFormat>画面に合わせる (4:3)</PresentationFormat>
  <Paragraphs>1400</Paragraphs>
  <Slides>87</Slides>
  <Notes>69</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87</vt:i4>
      </vt:variant>
    </vt:vector>
  </HeadingPairs>
  <TitlesOfParts>
    <vt:vector size="98" baseType="lpstr">
      <vt:lpstr>Gulim</vt:lpstr>
      <vt:lpstr>ＭＳ Ｐゴシック</vt:lpstr>
      <vt:lpstr>Arial</vt:lpstr>
      <vt:lpstr>Calibri</vt:lpstr>
      <vt:lpstr>Century</vt:lpstr>
      <vt:lpstr>Century Gothic</vt:lpstr>
      <vt:lpstr>Symbol</vt:lpstr>
      <vt:lpstr>Tahoma</vt:lpstr>
      <vt:lpstr>Times New Roman</vt:lpstr>
      <vt:lpstr>Wingdings</vt:lpstr>
      <vt:lpstr>標準デザイン</vt:lpstr>
      <vt:lpstr>PowerPoint プレゼンテーション</vt:lpstr>
      <vt:lpstr>本実習の目標</vt:lpstr>
      <vt:lpstr>実習内容</vt:lpstr>
      <vt:lpstr>PHITS入力ファイルの書式</vt:lpstr>
      <vt:lpstr>入力補助</vt:lpstr>
      <vt:lpstr>入力ファイルに必要なもの</vt:lpstr>
      <vt:lpstr>サンプルインプットの構成</vt:lpstr>
      <vt:lpstr>計算結果</vt:lpstr>
      <vt:lpstr>計算結果（例）</vt:lpstr>
      <vt:lpstr>PowerPoint プレゼンテーション</vt:lpstr>
      <vt:lpstr>セクションの種類</vt:lpstr>
      <vt:lpstr>Tally（検出器）セクション</vt:lpstr>
      <vt:lpstr>実習内容</vt:lpstr>
      <vt:lpstr>基本的な定義の方法</vt:lpstr>
      <vt:lpstr>3次元体系の座標系</vt:lpstr>
      <vt:lpstr>PowerPoint プレゼンテーション</vt:lpstr>
      <vt:lpstr>面を定義する</vt:lpstr>
      <vt:lpstr>容れ物（セル）を定義する</vt:lpstr>
      <vt:lpstr>体系の確認</vt:lpstr>
      <vt:lpstr>課題1</vt:lpstr>
      <vt:lpstr>課題1の答え合わせ</vt:lpstr>
      <vt:lpstr>入力ファイルのエラー</vt:lpstr>
      <vt:lpstr>インプットファイルについて</vt:lpstr>
      <vt:lpstr>新しい面の定義方法</vt:lpstr>
      <vt:lpstr>課題2</vt:lpstr>
      <vt:lpstr>課題2の答え合わせ</vt:lpstr>
      <vt:lpstr>体系エラーファイル</vt:lpstr>
      <vt:lpstr>体系エラー（未定義）</vt:lpstr>
      <vt:lpstr>実習内容</vt:lpstr>
      <vt:lpstr>領域を定義する方法</vt:lpstr>
      <vt:lpstr>積集合：AかつB （A and B）</vt:lpstr>
      <vt:lpstr>否定：C以外(not C)</vt:lpstr>
      <vt:lpstr>仮想空間の領域</vt:lpstr>
      <vt:lpstr>課題3</vt:lpstr>
      <vt:lpstr>課題3の答え合わせ</vt:lpstr>
      <vt:lpstr>課題4</vt:lpstr>
      <vt:lpstr>課題4の答え合わせ</vt:lpstr>
      <vt:lpstr>和集合：AまたはB (A or B)</vt:lpstr>
      <vt:lpstr>“#”の多用で複雑になる例</vt:lpstr>
      <vt:lpstr>実習内容</vt:lpstr>
      <vt:lpstr>直方体の作り方</vt:lpstr>
      <vt:lpstr>課題5</vt:lpstr>
      <vt:lpstr>課題5の答え合わせ</vt:lpstr>
      <vt:lpstr>PowerPoint プレゼンテーション</vt:lpstr>
      <vt:lpstr>平面による領域の分割</vt:lpstr>
      <vt:lpstr>円柱の作り方</vt:lpstr>
      <vt:lpstr>課題６</vt:lpstr>
      <vt:lpstr>課題６の答え合わせ</vt:lpstr>
      <vt:lpstr>Cell &amp; Surface番号の整理</vt:lpstr>
      <vt:lpstr>実習内容</vt:lpstr>
      <vt:lpstr>物質の追加方法</vt:lpstr>
      <vt:lpstr>課題7</vt:lpstr>
      <vt:lpstr>課題7の答え合わせ</vt:lpstr>
      <vt:lpstr>物質を入れない（真空）</vt:lpstr>
      <vt:lpstr>物質の色を変える</vt:lpstr>
      <vt:lpstr>登録された色名称</vt:lpstr>
      <vt:lpstr>実習内容</vt:lpstr>
      <vt:lpstr>　PHIG-3Dによる体系の確認</vt:lpstr>
      <vt:lpstr>断面図の表示</vt:lpstr>
      <vt:lpstr>表示するセルの選択</vt:lpstr>
      <vt:lpstr>色の変更</vt:lpstr>
      <vt:lpstr>体系作成・CAD変換外部ソフトSuperMC</vt:lpstr>
      <vt:lpstr>実習内容</vt:lpstr>
      <vt:lpstr>入力ファイルに必要なもの</vt:lpstr>
      <vt:lpstr>線源の種類</vt:lpstr>
      <vt:lpstr>線源の設定に必要なもの</vt:lpstr>
      <vt:lpstr>線源の発生位置</vt:lpstr>
      <vt:lpstr>円柱形状線源</vt:lpstr>
      <vt:lpstr>円柱形状線源の応用</vt:lpstr>
      <vt:lpstr>課題8</vt:lpstr>
      <vt:lpstr>課題8の答え合わせ</vt:lpstr>
      <vt:lpstr>課題9</vt:lpstr>
      <vt:lpstr>課題9の答え合わせ</vt:lpstr>
      <vt:lpstr>線源のエネルギー</vt:lpstr>
      <vt:lpstr>線源の種類</vt:lpstr>
      <vt:lpstr>課題10</vt:lpstr>
      <vt:lpstr>課題10の答え合わせ</vt:lpstr>
      <vt:lpstr>線源の方向の指定</vt:lpstr>
      <vt:lpstr>線源の方向の指定</vt:lpstr>
      <vt:lpstr>線源の方向の指定</vt:lpstr>
      <vt:lpstr>線源の方向を指定するパラメータ</vt:lpstr>
      <vt:lpstr>課題11</vt:lpstr>
      <vt:lpstr>課題11の答え合わせ</vt:lpstr>
      <vt:lpstr>実習内容</vt:lpstr>
      <vt:lpstr>まとめ</vt:lpstr>
      <vt:lpstr>宿題</vt:lpstr>
      <vt:lpstr>宿題（解答例）</vt:lpstr>
    </vt:vector>
  </TitlesOfParts>
  <Company>だいきょーど</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PHITS</dc:title>
  <dc:creator>のりひろ</dc:creator>
  <cp:lastModifiedBy>達彦 佐藤</cp:lastModifiedBy>
  <cp:revision>1451</cp:revision>
  <dcterms:created xsi:type="dcterms:W3CDTF">2010-07-09T05:14:57Z</dcterms:created>
  <dcterms:modified xsi:type="dcterms:W3CDTF">2022-03-24T08:43:51Z</dcterms:modified>
</cp:coreProperties>
</file>