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0"/>
  </p:notesMasterIdLst>
  <p:handoutMasterIdLst>
    <p:handoutMasterId r:id="rId91"/>
  </p:handoutMasterIdLst>
  <p:sldIdLst>
    <p:sldId id="256" r:id="rId2"/>
    <p:sldId id="543" r:id="rId3"/>
    <p:sldId id="597" r:id="rId4"/>
    <p:sldId id="341" r:id="rId5"/>
    <p:sldId id="540" r:id="rId6"/>
    <p:sldId id="427" r:id="rId7"/>
    <p:sldId id="311" r:id="rId8"/>
    <p:sldId id="620" r:id="rId9"/>
    <p:sldId id="349" r:id="rId10"/>
    <p:sldId id="542" r:id="rId11"/>
    <p:sldId id="312" r:id="rId12"/>
    <p:sldId id="313" r:id="rId13"/>
    <p:sldId id="598" r:id="rId14"/>
    <p:sldId id="605" r:id="rId15"/>
    <p:sldId id="622" r:id="rId16"/>
    <p:sldId id="439" r:id="rId17"/>
    <p:sldId id="436" r:id="rId18"/>
    <p:sldId id="511" r:id="rId19"/>
    <p:sldId id="546" r:id="rId20"/>
    <p:sldId id="544" r:id="rId21"/>
    <p:sldId id="562" r:id="rId22"/>
    <p:sldId id="646" r:id="rId23"/>
    <p:sldId id="585" r:id="rId24"/>
    <p:sldId id="547" r:id="rId25"/>
    <p:sldId id="563" r:id="rId26"/>
    <p:sldId id="564" r:id="rId27"/>
    <p:sldId id="584" r:id="rId28"/>
    <p:sldId id="447" r:id="rId29"/>
    <p:sldId id="601" r:id="rId30"/>
    <p:sldId id="612" r:id="rId31"/>
    <p:sldId id="550" r:id="rId32"/>
    <p:sldId id="551" r:id="rId33"/>
    <p:sldId id="552" r:id="rId34"/>
    <p:sldId id="452" r:id="rId35"/>
    <p:sldId id="453" r:id="rId36"/>
    <p:sldId id="565" r:id="rId37"/>
    <p:sldId id="566" r:id="rId38"/>
    <p:sldId id="456" r:id="rId39"/>
    <p:sldId id="457" r:id="rId40"/>
    <p:sldId id="599" r:id="rId41"/>
    <p:sldId id="586" r:id="rId42"/>
    <p:sldId id="587" r:id="rId43"/>
    <p:sldId id="588" r:id="rId44"/>
    <p:sldId id="589" r:id="rId45"/>
    <p:sldId id="590" r:id="rId46"/>
    <p:sldId id="592" r:id="rId47"/>
    <p:sldId id="593" r:id="rId48"/>
    <p:sldId id="595" r:id="rId49"/>
    <p:sldId id="596" r:id="rId50"/>
    <p:sldId id="600" r:id="rId51"/>
    <p:sldId id="574" r:id="rId52"/>
    <p:sldId id="575" r:id="rId53"/>
    <p:sldId id="576" r:id="rId54"/>
    <p:sldId id="607" r:id="rId55"/>
    <p:sldId id="636" r:id="rId56"/>
    <p:sldId id="485" r:id="rId57"/>
    <p:sldId id="618" r:id="rId58"/>
    <p:sldId id="641" r:id="rId59"/>
    <p:sldId id="643" r:id="rId60"/>
    <p:sldId id="644" r:id="rId61"/>
    <p:sldId id="645" r:id="rId62"/>
    <p:sldId id="619" r:id="rId63"/>
    <p:sldId id="602" r:id="rId64"/>
    <p:sldId id="468" r:id="rId65"/>
    <p:sldId id="317" r:id="rId66"/>
    <p:sldId id="470" r:id="rId67"/>
    <p:sldId id="387" r:id="rId68"/>
    <p:sldId id="613" r:id="rId69"/>
    <p:sldId id="614" r:id="rId70"/>
    <p:sldId id="624" r:id="rId71"/>
    <p:sldId id="640" r:id="rId72"/>
    <p:sldId id="578" r:id="rId73"/>
    <p:sldId id="579" r:id="rId74"/>
    <p:sldId id="513" r:id="rId75"/>
    <p:sldId id="512" r:id="rId76"/>
    <p:sldId id="580" r:id="rId77"/>
    <p:sldId id="581" r:id="rId78"/>
    <p:sldId id="615" r:id="rId79"/>
    <p:sldId id="610" r:id="rId80"/>
    <p:sldId id="611" r:id="rId81"/>
    <p:sldId id="497" r:id="rId82"/>
    <p:sldId id="582" r:id="rId83"/>
    <p:sldId id="583" r:id="rId84"/>
    <p:sldId id="621" r:id="rId85"/>
    <p:sldId id="486" r:id="rId86"/>
    <p:sldId id="408" r:id="rId87"/>
    <p:sldId id="480" r:id="rId88"/>
    <p:sldId id="623" r:id="rId89"/>
  </p:sldIdLst>
  <p:sldSz cx="9144000" cy="6858000" type="screen4x3"/>
  <p:notesSz cx="7099300" cy="10234613"/>
  <p:defaultTextStyle>
    <a:defPPr>
      <a:defRPr lang="ja-JP"/>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0000CC"/>
    <a:srgbClr val="FF6600"/>
    <a:srgbClr val="00FF00"/>
    <a:srgbClr val="00FFFF"/>
    <a:srgbClr val="00CC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4" autoAdjust="0"/>
    <p:restoredTop sz="96370" autoAdjust="0"/>
  </p:normalViewPr>
  <p:slideViewPr>
    <p:cSldViewPr>
      <p:cViewPr varScale="1">
        <p:scale>
          <a:sx n="114" d="100"/>
          <a:sy n="114" d="100"/>
        </p:scale>
        <p:origin x="1524" y="8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Lst>
  </p:outlineViewPr>
  <p:notesTextViewPr>
    <p:cViewPr>
      <p:scale>
        <a:sx n="100" d="100"/>
        <a:sy n="100" d="100"/>
      </p:scale>
      <p:origin x="0" y="0"/>
    </p:cViewPr>
  </p:notesTextViewPr>
  <p:sorterViewPr>
    <p:cViewPr>
      <p:scale>
        <a:sx n="66" d="100"/>
        <a:sy n="66" d="100"/>
      </p:scale>
      <p:origin x="0" y="2154"/>
    </p:cViewPr>
  </p:sorterViewPr>
  <p:notesViewPr>
    <p:cSldViewPr>
      <p:cViewPr varScale="1">
        <p:scale>
          <a:sx n="75" d="100"/>
          <a:sy n="75" d="100"/>
        </p:scale>
        <p:origin x="-3054" y="-10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8" Type="http://schemas.openxmlformats.org/officeDocument/2006/relationships/slide" Target="slides/slide13.xml"/><Relationship Id="rId13" Type="http://schemas.openxmlformats.org/officeDocument/2006/relationships/slide" Target="slides/slide51.xml"/><Relationship Id="rId18" Type="http://schemas.openxmlformats.org/officeDocument/2006/relationships/slide" Target="slides/slide57.xml"/><Relationship Id="rId3" Type="http://schemas.openxmlformats.org/officeDocument/2006/relationships/slide" Target="slides/slide4.xml"/><Relationship Id="rId21" Type="http://schemas.openxmlformats.org/officeDocument/2006/relationships/slide" Target="slides/slide64.xml"/><Relationship Id="rId7" Type="http://schemas.openxmlformats.org/officeDocument/2006/relationships/slide" Target="slides/slide12.xml"/><Relationship Id="rId12" Type="http://schemas.openxmlformats.org/officeDocument/2006/relationships/slide" Target="slides/slide50.xml"/><Relationship Id="rId17" Type="http://schemas.openxmlformats.org/officeDocument/2006/relationships/slide" Target="slides/slide55.xml"/><Relationship Id="rId25" Type="http://schemas.openxmlformats.org/officeDocument/2006/relationships/slide" Target="slides/slide87.xml"/><Relationship Id="rId2" Type="http://schemas.openxmlformats.org/officeDocument/2006/relationships/slide" Target="slides/slide3.xml"/><Relationship Id="rId16" Type="http://schemas.openxmlformats.org/officeDocument/2006/relationships/slide" Target="slides/slide54.xml"/><Relationship Id="rId20" Type="http://schemas.openxmlformats.org/officeDocument/2006/relationships/slide" Target="slides/slide63.xml"/><Relationship Id="rId1" Type="http://schemas.openxmlformats.org/officeDocument/2006/relationships/slide" Target="slides/slide1.xml"/><Relationship Id="rId6" Type="http://schemas.openxmlformats.org/officeDocument/2006/relationships/slide" Target="slides/slide11.xml"/><Relationship Id="rId11" Type="http://schemas.openxmlformats.org/officeDocument/2006/relationships/slide" Target="slides/slide40.xml"/><Relationship Id="rId24" Type="http://schemas.openxmlformats.org/officeDocument/2006/relationships/slide" Target="slides/slide86.xml"/><Relationship Id="rId5" Type="http://schemas.openxmlformats.org/officeDocument/2006/relationships/slide" Target="slides/slide7.xml"/><Relationship Id="rId15" Type="http://schemas.openxmlformats.org/officeDocument/2006/relationships/slide" Target="slides/slide53.xml"/><Relationship Id="rId23" Type="http://schemas.openxmlformats.org/officeDocument/2006/relationships/slide" Target="slides/slide85.xml"/><Relationship Id="rId10" Type="http://schemas.openxmlformats.org/officeDocument/2006/relationships/slide" Target="slides/slide30.xml"/><Relationship Id="rId19" Type="http://schemas.openxmlformats.org/officeDocument/2006/relationships/slide" Target="slides/slide58.xml"/><Relationship Id="rId4" Type="http://schemas.openxmlformats.org/officeDocument/2006/relationships/slide" Target="slides/slide6.xml"/><Relationship Id="rId9" Type="http://schemas.openxmlformats.org/officeDocument/2006/relationships/slide" Target="slides/slide29.xml"/><Relationship Id="rId14" Type="http://schemas.openxmlformats.org/officeDocument/2006/relationships/slide" Target="slides/slide52.xml"/><Relationship Id="rId22" Type="http://schemas.openxmlformats.org/officeDocument/2006/relationships/slide" Target="slides/slide8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63171DE3-CF65-4E2D-9CE5-08CE430461C8}"/>
              </a:ext>
            </a:extLst>
          </p:cNvPr>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latin typeface="Times New Roman" charset="0"/>
                <a:ea typeface="ＭＳ Ｐゴシック" pitchFamily="50" charset="-128"/>
              </a:defRPr>
            </a:lvl1pPr>
          </a:lstStyle>
          <a:p>
            <a:pPr>
              <a:defRPr/>
            </a:pPr>
            <a:endParaRPr lang="ja-JP" altLang="en-US"/>
          </a:p>
        </p:txBody>
      </p:sp>
      <p:sp>
        <p:nvSpPr>
          <p:cNvPr id="48131" name="Rectangle 3">
            <a:extLst>
              <a:ext uri="{FF2B5EF4-FFF2-40B4-BE49-F238E27FC236}">
                <a16:creationId xmlns:a16="http://schemas.microsoft.com/office/drawing/2014/main" id="{54611D98-B255-4236-8584-DE91A3ED0BB4}"/>
              </a:ext>
            </a:extLst>
          </p:cNvPr>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latin typeface="Times New Roman" charset="0"/>
                <a:ea typeface="ＭＳ Ｐゴシック" pitchFamily="50" charset="-128"/>
              </a:defRPr>
            </a:lvl1pPr>
          </a:lstStyle>
          <a:p>
            <a:pPr>
              <a:defRPr/>
            </a:pPr>
            <a:fld id="{53E007F4-3358-40A5-9DE7-3955998A673A}" type="datetimeFigureOut">
              <a:rPr lang="ja-JP" altLang="en-US"/>
              <a:pPr>
                <a:defRPr/>
              </a:pPr>
              <a:t>2022/3/24</a:t>
            </a:fld>
            <a:endParaRPr lang="ja-JP" altLang="en-US"/>
          </a:p>
        </p:txBody>
      </p:sp>
      <p:sp>
        <p:nvSpPr>
          <p:cNvPr id="48132" name="Rectangle 4">
            <a:extLst>
              <a:ext uri="{FF2B5EF4-FFF2-40B4-BE49-F238E27FC236}">
                <a16:creationId xmlns:a16="http://schemas.microsoft.com/office/drawing/2014/main" id="{D3BC1E19-73FD-4F32-B339-63D423979FC0}"/>
              </a:ext>
            </a:extLst>
          </p:cNvPr>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a:latin typeface="Times New Roman" charset="0"/>
                <a:ea typeface="ＭＳ Ｐゴシック" pitchFamily="50" charset="-128"/>
              </a:defRPr>
            </a:lvl1pPr>
          </a:lstStyle>
          <a:p>
            <a:pPr>
              <a:defRPr/>
            </a:pPr>
            <a:endParaRPr lang="ja-JP" altLang="en-US"/>
          </a:p>
        </p:txBody>
      </p:sp>
      <p:sp>
        <p:nvSpPr>
          <p:cNvPr id="48133" name="Rectangle 5">
            <a:extLst>
              <a:ext uri="{FF2B5EF4-FFF2-40B4-BE49-F238E27FC236}">
                <a16:creationId xmlns:a16="http://schemas.microsoft.com/office/drawing/2014/main" id="{AB2FABD5-6CA3-480F-B8AC-5ADFAB1AF161}"/>
              </a:ext>
            </a:extLst>
          </p:cNvPr>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smtClean="0"/>
            </a:lvl1pPr>
          </a:lstStyle>
          <a:p>
            <a:pPr>
              <a:defRPr/>
            </a:pPr>
            <a:fld id="{98B4329F-47DE-4823-AB3A-2A04BF416945}" type="slidenum">
              <a:rPr lang="ja-JP" altLang="en-US"/>
              <a:pPr>
                <a:defRPr/>
              </a:pPr>
              <a:t>‹#›</a:t>
            </a:fld>
            <a:endParaRPr lang="ja-JP" altLang="en-US"/>
          </a:p>
        </p:txBody>
      </p:sp>
    </p:spTree>
    <p:extLst>
      <p:ext uri="{BB962C8B-B14F-4D97-AF65-F5344CB8AC3E}">
        <p14:creationId xmlns:p14="http://schemas.microsoft.com/office/powerpoint/2010/main" val="2071790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CCDED8FF-D982-4A3B-A039-E6B6D4113B91}"/>
              </a:ext>
            </a:extLst>
          </p:cNvPr>
          <p:cNvSpPr>
            <a:spLocks noGrp="1" noChangeArrowheads="1"/>
          </p:cNvSpPr>
          <p:nvPr>
            <p:ph type="hdr" sz="quarter"/>
          </p:nvPr>
        </p:nvSpPr>
        <p:spPr bwMode="auto">
          <a:xfrm>
            <a:off x="0" y="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ea typeface="ＭＳ Ｐゴシック" pitchFamily="50" charset="-128"/>
              </a:defRPr>
            </a:lvl1pPr>
          </a:lstStyle>
          <a:p>
            <a:pPr>
              <a:defRPr/>
            </a:pPr>
            <a:endParaRPr lang="ja-JP" altLang="en-US"/>
          </a:p>
        </p:txBody>
      </p:sp>
      <p:sp>
        <p:nvSpPr>
          <p:cNvPr id="51203" name="Rectangle 3">
            <a:extLst>
              <a:ext uri="{FF2B5EF4-FFF2-40B4-BE49-F238E27FC236}">
                <a16:creationId xmlns:a16="http://schemas.microsoft.com/office/drawing/2014/main" id="{A74010B8-C84A-4136-8C36-3D2491BA2FCF}"/>
              </a:ext>
            </a:extLst>
          </p:cNvPr>
          <p:cNvSpPr>
            <a:spLocks noGrp="1" noChangeArrowheads="1"/>
          </p:cNvSpPr>
          <p:nvPr>
            <p:ph type="dt" idx="1"/>
          </p:nvPr>
        </p:nvSpPr>
        <p:spPr bwMode="auto">
          <a:xfrm>
            <a:off x="4038600" y="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ea typeface="ＭＳ Ｐゴシック" pitchFamily="50" charset="-128"/>
              </a:defRPr>
            </a:lvl1pPr>
          </a:lstStyle>
          <a:p>
            <a:pPr>
              <a:defRPr/>
            </a:pPr>
            <a:fld id="{FD8302FE-D9AB-4C06-BF3D-C1338CD2E4ED}" type="datetimeFigureOut">
              <a:rPr lang="ja-JP" altLang="en-US"/>
              <a:pPr>
                <a:defRPr/>
              </a:pPr>
              <a:t>2022/3/24</a:t>
            </a:fld>
            <a:endParaRPr lang="ja-JP" altLang="en-US"/>
          </a:p>
        </p:txBody>
      </p:sp>
      <p:sp>
        <p:nvSpPr>
          <p:cNvPr id="112644" name="Rectangle 4">
            <a:extLst>
              <a:ext uri="{FF2B5EF4-FFF2-40B4-BE49-F238E27FC236}">
                <a16:creationId xmlns:a16="http://schemas.microsoft.com/office/drawing/2014/main" id="{43C698E5-A0DA-4797-AD40-2FF6143599AD}"/>
              </a:ext>
            </a:extLst>
          </p:cNvPr>
          <p:cNvSpPr>
            <a:spLocks noGrp="1" noRot="1" noChangeAspect="1" noChangeArrowheads="1" noTextEdit="1"/>
          </p:cNvSpPr>
          <p:nvPr>
            <p:ph type="sldImg" idx="2"/>
          </p:nvPr>
        </p:nvSpPr>
        <p:spPr bwMode="auto">
          <a:xfrm>
            <a:off x="1041400" y="762000"/>
            <a:ext cx="5080000" cy="381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a:extLst>
              <a:ext uri="{FF2B5EF4-FFF2-40B4-BE49-F238E27FC236}">
                <a16:creationId xmlns:a16="http://schemas.microsoft.com/office/drawing/2014/main" id="{726ACF09-2FA0-4EA9-AC64-3273EE772118}"/>
              </a:ext>
            </a:extLst>
          </p:cNvPr>
          <p:cNvSpPr>
            <a:spLocks noGrp="1" noChangeArrowheads="1"/>
          </p:cNvSpPr>
          <p:nvPr>
            <p:ph type="body" sz="quarter" idx="3"/>
          </p:nvPr>
        </p:nvSpPr>
        <p:spPr bwMode="auto">
          <a:xfrm>
            <a:off x="914400" y="4876800"/>
            <a:ext cx="52578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2 レベル</a:t>
            </a:r>
          </a:p>
          <a:p>
            <a:pPr lvl="2"/>
            <a:r>
              <a:rPr lang="ja-JP" altLang="en-US" noProof="0"/>
              <a:t>第 3 レベル</a:t>
            </a:r>
          </a:p>
          <a:p>
            <a:pPr lvl="3"/>
            <a:r>
              <a:rPr lang="ja-JP" altLang="en-US" noProof="0"/>
              <a:t>第 4 レベル</a:t>
            </a:r>
          </a:p>
          <a:p>
            <a:pPr lvl="4"/>
            <a:r>
              <a:rPr lang="ja-JP" altLang="en-US" noProof="0"/>
              <a:t>第 5 レベル</a:t>
            </a:r>
          </a:p>
        </p:txBody>
      </p:sp>
      <p:sp>
        <p:nvSpPr>
          <p:cNvPr id="51206" name="Rectangle 6">
            <a:extLst>
              <a:ext uri="{FF2B5EF4-FFF2-40B4-BE49-F238E27FC236}">
                <a16:creationId xmlns:a16="http://schemas.microsoft.com/office/drawing/2014/main" id="{6D341FD6-6943-4549-8632-42E89A4A157C}"/>
              </a:ext>
            </a:extLst>
          </p:cNvPr>
          <p:cNvSpPr>
            <a:spLocks noGrp="1" noChangeArrowheads="1"/>
          </p:cNvSpPr>
          <p:nvPr>
            <p:ph type="ftr" sz="quarter" idx="4"/>
          </p:nvPr>
        </p:nvSpPr>
        <p:spPr bwMode="auto">
          <a:xfrm>
            <a:off x="0" y="97536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ea typeface="ＭＳ Ｐゴシック" pitchFamily="50" charset="-128"/>
              </a:defRPr>
            </a:lvl1pPr>
          </a:lstStyle>
          <a:p>
            <a:pPr>
              <a:defRPr/>
            </a:pPr>
            <a:endParaRPr lang="ja-JP" altLang="en-US"/>
          </a:p>
        </p:txBody>
      </p:sp>
      <p:sp>
        <p:nvSpPr>
          <p:cNvPr id="51207" name="Rectangle 7">
            <a:extLst>
              <a:ext uri="{FF2B5EF4-FFF2-40B4-BE49-F238E27FC236}">
                <a16:creationId xmlns:a16="http://schemas.microsoft.com/office/drawing/2014/main" id="{A884C6AC-1F4C-4D5D-8F62-464621C21176}"/>
              </a:ext>
            </a:extLst>
          </p:cNvPr>
          <p:cNvSpPr>
            <a:spLocks noGrp="1" noChangeArrowheads="1"/>
          </p:cNvSpPr>
          <p:nvPr>
            <p:ph type="sldNum" sz="quarter" idx="5"/>
          </p:nvPr>
        </p:nvSpPr>
        <p:spPr bwMode="auto">
          <a:xfrm>
            <a:off x="4038600" y="97536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9195283-042B-4C53-A430-956E7D49AFA3}" type="slidenum">
              <a:rPr lang="ja-JP" altLang="en-US"/>
              <a:pPr>
                <a:defRPr/>
              </a:pPr>
              <a:t>‹#›</a:t>
            </a:fld>
            <a:endParaRPr lang="ja-JP" altLang="en-US"/>
          </a:p>
        </p:txBody>
      </p:sp>
    </p:spTree>
    <p:extLst>
      <p:ext uri="{BB962C8B-B14F-4D97-AF65-F5344CB8AC3E}">
        <p14:creationId xmlns:p14="http://schemas.microsoft.com/office/powerpoint/2010/main" val="7568341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1pPr>
    <a:lvl2pPr marL="4572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2pPr>
    <a:lvl3pPr marL="9144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3pPr>
    <a:lvl4pPr marL="13716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4pPr>
    <a:lvl5pPr marL="18288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26">
            <a:extLst>
              <a:ext uri="{FF2B5EF4-FFF2-40B4-BE49-F238E27FC236}">
                <a16:creationId xmlns:a16="http://schemas.microsoft.com/office/drawing/2014/main" id="{4B5DF949-0287-4373-AA9A-B4A6170733ED}"/>
              </a:ext>
            </a:extLst>
          </p:cNvPr>
          <p:cNvSpPr>
            <a:spLocks noGrp="1" noRot="1" noChangeAspect="1" noChangeArrowheads="1" noTextEdit="1"/>
          </p:cNvSpPr>
          <p:nvPr>
            <p:ph type="sldImg"/>
          </p:nvPr>
        </p:nvSpPr>
        <p:spPr>
          <a:ln/>
        </p:spPr>
      </p:sp>
      <p:sp>
        <p:nvSpPr>
          <p:cNvPr id="115715" name="Rectangle 1027">
            <a:extLst>
              <a:ext uri="{FF2B5EF4-FFF2-40B4-BE49-F238E27FC236}">
                <a16:creationId xmlns:a16="http://schemas.microsoft.com/office/drawing/2014/main" id="{02CA89C2-D187-44BA-BF83-D708DAF4DE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a:ea typeface="ＭＳ Ｐゴシック" panose="020B0600070205080204" pitchFamily="34" charset="-128"/>
              </a:rPr>
              <a:t>PHITS</a:t>
            </a:r>
            <a:r>
              <a:rPr lang="ja-JP" altLang="en-US">
                <a:ea typeface="ＭＳ Ｐゴシック" panose="020B0600070205080204" pitchFamily="34" charset="-128"/>
              </a:rPr>
              <a:t>講習会　入門実習</a:t>
            </a:r>
          </a:p>
        </p:txBody>
      </p:sp>
    </p:spTree>
    <p:extLst>
      <p:ext uri="{BB962C8B-B14F-4D97-AF65-F5344CB8AC3E}">
        <p14:creationId xmlns:p14="http://schemas.microsoft.com/office/powerpoint/2010/main" val="4133158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a:t>XYZ</a:t>
            </a:r>
            <a:r>
              <a:rPr lang="ja-JP" altLang="en-US"/>
              <a:t>座標系（無限に広がる空間）</a:t>
            </a:r>
          </a:p>
        </p:txBody>
      </p:sp>
    </p:spTree>
    <p:extLst>
      <p:ext uri="{BB962C8B-B14F-4D97-AF65-F5344CB8AC3E}">
        <p14:creationId xmlns:p14="http://schemas.microsoft.com/office/powerpoint/2010/main" val="2658847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26CEE431-5273-4193-B75D-294AAB87894C}"/>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BB38E9B7-38A0-4636-8D65-7A3A44A287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物質を満たす1</a:t>
            </a:r>
          </a:p>
        </p:txBody>
      </p:sp>
    </p:spTree>
    <p:extLst>
      <p:ext uri="{BB962C8B-B14F-4D97-AF65-F5344CB8AC3E}">
        <p14:creationId xmlns:p14="http://schemas.microsoft.com/office/powerpoint/2010/main" val="2363387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C3BD686A-108A-49C4-95F0-201FFE9DB80E}"/>
              </a:ext>
            </a:extLst>
          </p:cNvPr>
          <p:cNvSpPr>
            <a:spLocks noGrp="1" noRot="1" noChangeAspect="1" noChangeArrowheads="1" noTextEdit="1"/>
          </p:cNvSpPr>
          <p:nvPr>
            <p:ph type="sldImg"/>
          </p:nvPr>
        </p:nvSpPr>
        <p:spPr>
          <a:ln/>
        </p:spPr>
      </p:sp>
      <p:sp>
        <p:nvSpPr>
          <p:cNvPr id="143363" name="Rectangle 3">
            <a:extLst>
              <a:ext uri="{FF2B5EF4-FFF2-40B4-BE49-F238E27FC236}">
                <a16:creationId xmlns:a16="http://schemas.microsoft.com/office/drawing/2014/main" id="{4661B599-68D4-4D1D-A373-F7751A3E54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球の骨組み</a:t>
            </a:r>
          </a:p>
        </p:txBody>
      </p:sp>
    </p:spTree>
    <p:extLst>
      <p:ext uri="{BB962C8B-B14F-4D97-AF65-F5344CB8AC3E}">
        <p14:creationId xmlns:p14="http://schemas.microsoft.com/office/powerpoint/2010/main" val="951092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5DEB21F6-890F-423D-8FE4-B75E9F03B974}"/>
              </a:ext>
            </a:extLst>
          </p:cNvPr>
          <p:cNvSpPr>
            <a:spLocks noGrp="1" noRot="1" noChangeAspect="1" noChangeArrowheads="1" noTextEdit="1"/>
          </p:cNvSpPr>
          <p:nvPr>
            <p:ph type="sldImg"/>
          </p:nvPr>
        </p:nvSpPr>
        <p:spPr>
          <a:ln/>
        </p:spPr>
      </p:sp>
      <p:sp>
        <p:nvSpPr>
          <p:cNvPr id="145411" name="Rectangle 3">
            <a:extLst>
              <a:ext uri="{FF2B5EF4-FFF2-40B4-BE49-F238E27FC236}">
                <a16:creationId xmlns:a16="http://schemas.microsoft.com/office/drawing/2014/main" id="{58DCAF85-6F9A-479F-A20C-5CC861C585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球の骨組み</a:t>
            </a:r>
          </a:p>
        </p:txBody>
      </p:sp>
    </p:spTree>
    <p:extLst>
      <p:ext uri="{BB962C8B-B14F-4D97-AF65-F5344CB8AC3E}">
        <p14:creationId xmlns:p14="http://schemas.microsoft.com/office/powerpoint/2010/main" val="2280192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F911F8BE-7B38-40EA-A7DD-B614C7355C0C}"/>
              </a:ext>
            </a:extLst>
          </p:cNvPr>
          <p:cNvSpPr>
            <a:spLocks noGrp="1" noRot="1" noChangeAspect="1" noChangeArrowheads="1" noTextEdit="1"/>
          </p:cNvSpPr>
          <p:nvPr>
            <p:ph type="sldImg"/>
          </p:nvPr>
        </p:nvSpPr>
        <p:spPr>
          <a:ln/>
        </p:spPr>
      </p:sp>
      <p:sp>
        <p:nvSpPr>
          <p:cNvPr id="147459" name="Rectangle 3">
            <a:extLst>
              <a:ext uri="{FF2B5EF4-FFF2-40B4-BE49-F238E27FC236}">
                <a16:creationId xmlns:a16="http://schemas.microsoft.com/office/drawing/2014/main" id="{0DBF9E03-C4DB-4A8A-84A5-64F845726D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ここまで。</a:t>
            </a:r>
          </a:p>
          <a:p>
            <a:pPr eaLnBrk="1" hangingPunct="1"/>
            <a:r>
              <a:rPr lang="ja-JP" altLang="en-US">
                <a:ea typeface="ＭＳ Ｐゴシック" panose="020B0600070205080204" pitchFamily="34" charset="-128"/>
              </a:rPr>
              <a:t>領域の二重定義でエラーが出るはずです。</a:t>
            </a:r>
          </a:p>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2441643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07E9EB68-4BDB-4ABF-9E93-4B828CE6618F}"/>
              </a:ext>
            </a:extLst>
          </p:cNvPr>
          <p:cNvSpPr>
            <a:spLocks noGrp="1" noRot="1" noChangeAspect="1" noChangeArrowheads="1" noTextEdit="1"/>
          </p:cNvSpPr>
          <p:nvPr>
            <p:ph type="sldImg"/>
          </p:nvPr>
        </p:nvSpPr>
        <p:spPr>
          <a:ln/>
        </p:spPr>
      </p:sp>
      <p:sp>
        <p:nvSpPr>
          <p:cNvPr id="149507" name="Rectangle 3">
            <a:extLst>
              <a:ext uri="{FF2B5EF4-FFF2-40B4-BE49-F238E27FC236}">
                <a16:creationId xmlns:a16="http://schemas.microsoft.com/office/drawing/2014/main" id="{0F9EF861-3DC0-4983-B5C6-13F1E78D44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課題[</a:t>
            </a:r>
            <a:r>
              <a:rPr lang="en-US" altLang="ja-JP">
                <a:ea typeface="ＭＳ Ｐゴシック" panose="020B0600070205080204" pitchFamily="34" charset="-128"/>
              </a:rPr>
              <a:t>Surface]</a:t>
            </a:r>
            <a:r>
              <a:rPr lang="ja-JP" altLang="en-US">
                <a:ea typeface="ＭＳ Ｐゴシック" panose="020B0600070205080204" pitchFamily="34" charset="-128"/>
              </a:rPr>
              <a:t>セクション</a:t>
            </a:r>
          </a:p>
          <a:p>
            <a:pPr eaLnBrk="1" hangingPunct="1"/>
            <a:r>
              <a:rPr lang="ja-JP" altLang="en-US">
                <a:ea typeface="ＭＳ Ｐゴシック" panose="020B0600070205080204" pitchFamily="34" charset="-128"/>
              </a:rPr>
              <a:t>半径5</a:t>
            </a:r>
            <a:r>
              <a:rPr lang="en-US" altLang="ja-JP">
                <a:ea typeface="ＭＳ Ｐゴシック" panose="020B0600070205080204" pitchFamily="34" charset="-128"/>
              </a:rPr>
              <a:t>cm</a:t>
            </a:r>
            <a:r>
              <a:rPr lang="ja-JP" altLang="en-US">
                <a:ea typeface="ＭＳ Ｐゴシック" panose="020B0600070205080204" pitchFamily="34" charset="-128"/>
              </a:rPr>
              <a:t>の球を作ってみよう。</a:t>
            </a:r>
          </a:p>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3274120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2E961686-03B3-4F29-977C-4705C7518F2A}"/>
              </a:ext>
            </a:extLst>
          </p:cNvPr>
          <p:cNvSpPr>
            <a:spLocks noGrp="1" noRot="1" noChangeAspect="1" noChangeArrowheads="1" noTextEdit="1"/>
          </p:cNvSpPr>
          <p:nvPr>
            <p:ph type="sldImg"/>
          </p:nvPr>
        </p:nvSpPr>
        <p:spPr>
          <a:ln/>
        </p:spPr>
      </p:sp>
      <p:sp>
        <p:nvSpPr>
          <p:cNvPr id="151555" name="Rectangle 3">
            <a:extLst>
              <a:ext uri="{FF2B5EF4-FFF2-40B4-BE49-F238E27FC236}">
                <a16:creationId xmlns:a16="http://schemas.microsoft.com/office/drawing/2014/main" id="{BD5C7D69-E7F2-4867-95BE-40D78821C8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課題[</a:t>
            </a:r>
            <a:r>
              <a:rPr lang="en-US" altLang="ja-JP">
                <a:ea typeface="ＭＳ Ｐゴシック" panose="020B0600070205080204" pitchFamily="34" charset="-128"/>
              </a:rPr>
              <a:t>Surface]</a:t>
            </a:r>
            <a:r>
              <a:rPr lang="ja-JP" altLang="en-US">
                <a:ea typeface="ＭＳ Ｐゴシック" panose="020B0600070205080204" pitchFamily="34" charset="-128"/>
              </a:rPr>
              <a:t>セクション</a:t>
            </a:r>
          </a:p>
          <a:p>
            <a:pPr eaLnBrk="1" hangingPunct="1"/>
            <a:r>
              <a:rPr lang="ja-JP" altLang="en-US">
                <a:ea typeface="ＭＳ Ｐゴシック" panose="020B0600070205080204" pitchFamily="34" charset="-128"/>
              </a:rPr>
              <a:t>半径5</a:t>
            </a:r>
            <a:r>
              <a:rPr lang="en-US" altLang="ja-JP">
                <a:ea typeface="ＭＳ Ｐゴシック" panose="020B0600070205080204" pitchFamily="34" charset="-128"/>
              </a:rPr>
              <a:t>cm</a:t>
            </a:r>
            <a:r>
              <a:rPr lang="ja-JP" altLang="en-US">
                <a:ea typeface="ＭＳ Ｐゴシック" panose="020B0600070205080204" pitchFamily="34" charset="-128"/>
              </a:rPr>
              <a:t>の球を作ってみよう。</a:t>
            </a:r>
          </a:p>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2805668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p>
        </p:txBody>
      </p:sp>
    </p:spTree>
    <p:extLst>
      <p:ext uri="{BB962C8B-B14F-4D97-AF65-F5344CB8AC3E}">
        <p14:creationId xmlns:p14="http://schemas.microsoft.com/office/powerpoint/2010/main" val="2644942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70ED87E1-58D5-40AC-B6D0-4FB1A45C488B}"/>
              </a:ext>
            </a:extLst>
          </p:cNvPr>
          <p:cNvSpPr>
            <a:spLocks noGrp="1" noRot="1" noChangeAspect="1" noChangeArrowheads="1" noTextEdit="1"/>
          </p:cNvSpPr>
          <p:nvPr>
            <p:ph type="sldImg"/>
          </p:nvPr>
        </p:nvSpPr>
        <p:spPr>
          <a:ln/>
        </p:spPr>
      </p:sp>
      <p:sp>
        <p:nvSpPr>
          <p:cNvPr id="153603" name="Rectangle 3">
            <a:extLst>
              <a:ext uri="{FF2B5EF4-FFF2-40B4-BE49-F238E27FC236}">
                <a16:creationId xmlns:a16="http://schemas.microsoft.com/office/drawing/2014/main" id="{DFFD2E54-DF64-4021-BFBD-AB8C8B5153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a:solidFill>
                <a:srgbClr val="0000CC"/>
              </a:solidFill>
              <a:ea typeface="ＭＳ Ｐゴシック" panose="020B0600070205080204" pitchFamily="34" charset="-128"/>
            </a:endParaRPr>
          </a:p>
        </p:txBody>
      </p:sp>
    </p:spTree>
    <p:extLst>
      <p:ext uri="{BB962C8B-B14F-4D97-AF65-F5344CB8AC3E}">
        <p14:creationId xmlns:p14="http://schemas.microsoft.com/office/powerpoint/2010/main" val="3602447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65CA73C3-12B3-466F-8EBD-930B379BE796}"/>
              </a:ext>
            </a:extLst>
          </p:cNvPr>
          <p:cNvSpPr>
            <a:spLocks noGrp="1" noRot="1" noChangeAspect="1" noChangeArrowheads="1" noTextEdit="1"/>
          </p:cNvSpPr>
          <p:nvPr>
            <p:ph type="sldImg"/>
          </p:nvPr>
        </p:nvSpPr>
        <p:spPr>
          <a:ln/>
        </p:spPr>
      </p:sp>
      <p:sp>
        <p:nvSpPr>
          <p:cNvPr id="155651" name="Rectangle 3">
            <a:extLst>
              <a:ext uri="{FF2B5EF4-FFF2-40B4-BE49-F238E27FC236}">
                <a16:creationId xmlns:a16="http://schemas.microsoft.com/office/drawing/2014/main" id="{E6D7BD2D-3C96-4E7D-AC1E-8C1B504F45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課題[</a:t>
            </a:r>
            <a:r>
              <a:rPr lang="en-US" altLang="ja-JP">
                <a:ea typeface="ＭＳ Ｐゴシック" panose="020B0600070205080204" pitchFamily="34" charset="-128"/>
              </a:rPr>
              <a:t>Cell]</a:t>
            </a:r>
            <a:r>
              <a:rPr lang="ja-JP" altLang="en-US">
                <a:ea typeface="ＭＳ Ｐゴシック" panose="020B0600070205080204" pitchFamily="34" charset="-128"/>
              </a:rPr>
              <a:t>セクション</a:t>
            </a:r>
          </a:p>
          <a:p>
            <a:pPr eaLnBrk="1" hangingPunct="1"/>
            <a:r>
              <a:rPr lang="ja-JP" altLang="en-US">
                <a:ea typeface="ＭＳ Ｐゴシック" panose="020B0600070205080204" pitchFamily="34" charset="-128"/>
              </a:rPr>
              <a:t>半径5</a:t>
            </a:r>
            <a:r>
              <a:rPr lang="en-US" altLang="ja-JP">
                <a:ea typeface="ＭＳ Ｐゴシック" panose="020B0600070205080204" pitchFamily="34" charset="-128"/>
              </a:rPr>
              <a:t>cm</a:t>
            </a:r>
            <a:r>
              <a:rPr lang="ja-JP" altLang="en-US">
                <a:ea typeface="ＭＳ Ｐゴシック" panose="020B0600070205080204" pitchFamily="34" charset="-128"/>
              </a:rPr>
              <a:t>の球を作ってみよう。</a:t>
            </a:r>
          </a:p>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2021366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4587E6EC-E6DD-499B-BEB4-4DBFF5E95B85}"/>
              </a:ext>
            </a:extLst>
          </p:cNvPr>
          <p:cNvSpPr>
            <a:spLocks noGrp="1" noRot="1" noChangeAspect="1" noChangeArrowheads="1" noTextEdit="1"/>
          </p:cNvSpPr>
          <p:nvPr>
            <p:ph type="sldImg"/>
          </p:nvPr>
        </p:nvSpPr>
        <p:spPr>
          <a:ln/>
        </p:spPr>
      </p:sp>
      <p:sp>
        <p:nvSpPr>
          <p:cNvPr id="117763" name="Rectangle 3">
            <a:extLst>
              <a:ext uri="{FF2B5EF4-FFF2-40B4-BE49-F238E27FC236}">
                <a16:creationId xmlns:a16="http://schemas.microsoft.com/office/drawing/2014/main" id="{A318C8F0-67F2-4A2D-80C3-B433C2ACE7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a:solidFill>
                <a:srgbClr val="0000CC"/>
              </a:solidFill>
              <a:ea typeface="ＭＳ Ｐゴシック" panose="020B0600070205080204" pitchFamily="34" charset="-128"/>
            </a:endParaRPr>
          </a:p>
        </p:txBody>
      </p:sp>
    </p:spTree>
    <p:extLst>
      <p:ext uri="{BB962C8B-B14F-4D97-AF65-F5344CB8AC3E}">
        <p14:creationId xmlns:p14="http://schemas.microsoft.com/office/powerpoint/2010/main" val="3616246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286EB882-A39A-4AAF-B7A3-7B06835BEBF9}"/>
              </a:ext>
            </a:extLst>
          </p:cNvPr>
          <p:cNvSpPr>
            <a:spLocks noGrp="1" noRot="1" noChangeAspect="1" noChangeArrowheads="1" noTextEdit="1"/>
          </p:cNvSpPr>
          <p:nvPr>
            <p:ph type="sldImg"/>
          </p:nvPr>
        </p:nvSpPr>
        <p:spPr>
          <a:ln/>
        </p:spPr>
      </p:sp>
      <p:sp>
        <p:nvSpPr>
          <p:cNvPr id="157699" name="Rectangle 3">
            <a:extLst>
              <a:ext uri="{FF2B5EF4-FFF2-40B4-BE49-F238E27FC236}">
                <a16:creationId xmlns:a16="http://schemas.microsoft.com/office/drawing/2014/main" id="{6A72CE79-2E6E-4DC1-B895-2DF7501C83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課題[</a:t>
            </a:r>
            <a:r>
              <a:rPr lang="en-US" altLang="ja-JP">
                <a:ea typeface="ＭＳ Ｐゴシック" panose="020B0600070205080204" pitchFamily="34" charset="-128"/>
              </a:rPr>
              <a:t>Cell]</a:t>
            </a:r>
            <a:r>
              <a:rPr lang="ja-JP" altLang="en-US">
                <a:ea typeface="ＭＳ Ｐゴシック" panose="020B0600070205080204" pitchFamily="34" charset="-128"/>
              </a:rPr>
              <a:t>セクション</a:t>
            </a:r>
          </a:p>
          <a:p>
            <a:pPr eaLnBrk="1" hangingPunct="1"/>
            <a:r>
              <a:rPr lang="ja-JP" altLang="en-US">
                <a:ea typeface="ＭＳ Ｐゴシック" panose="020B0600070205080204" pitchFamily="34" charset="-128"/>
              </a:rPr>
              <a:t>半径5</a:t>
            </a:r>
            <a:r>
              <a:rPr lang="en-US" altLang="ja-JP">
                <a:ea typeface="ＭＳ Ｐゴシック" panose="020B0600070205080204" pitchFamily="34" charset="-128"/>
              </a:rPr>
              <a:t>cm</a:t>
            </a:r>
            <a:r>
              <a:rPr lang="ja-JP" altLang="en-US">
                <a:ea typeface="ＭＳ Ｐゴシック" panose="020B0600070205080204" pitchFamily="34" charset="-128"/>
              </a:rPr>
              <a:t>の球を作ってみよう。</a:t>
            </a:r>
          </a:p>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1689002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1B966876-B708-44A3-B2C3-25181B6F2700}"/>
              </a:ext>
            </a:extLst>
          </p:cNvPr>
          <p:cNvSpPr>
            <a:spLocks noGrp="1" noRot="1" noChangeAspect="1" noChangeArrowheads="1" noTextEdit="1"/>
          </p:cNvSpPr>
          <p:nvPr>
            <p:ph type="sldImg"/>
          </p:nvPr>
        </p:nvSpPr>
        <p:spPr>
          <a:ln/>
        </p:spPr>
      </p:sp>
      <p:sp>
        <p:nvSpPr>
          <p:cNvPr id="159747" name="Rectangle 3">
            <a:extLst>
              <a:ext uri="{FF2B5EF4-FFF2-40B4-BE49-F238E27FC236}">
                <a16:creationId xmlns:a16="http://schemas.microsoft.com/office/drawing/2014/main" id="{CDAFBD5F-4DD9-4950-9D7D-D5F0ED78C9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課題[</a:t>
            </a:r>
            <a:r>
              <a:rPr lang="en-US" altLang="ja-JP">
                <a:ea typeface="ＭＳ Ｐゴシック" panose="020B0600070205080204" pitchFamily="34" charset="-128"/>
              </a:rPr>
              <a:t>Cell]</a:t>
            </a:r>
            <a:r>
              <a:rPr lang="ja-JP" altLang="en-US">
                <a:ea typeface="ＭＳ Ｐゴシック" panose="020B0600070205080204" pitchFamily="34" charset="-128"/>
              </a:rPr>
              <a:t>セクション</a:t>
            </a:r>
          </a:p>
          <a:p>
            <a:pPr eaLnBrk="1" hangingPunct="1"/>
            <a:r>
              <a:rPr lang="ja-JP" altLang="en-US">
                <a:ea typeface="ＭＳ Ｐゴシック" panose="020B0600070205080204" pitchFamily="34" charset="-128"/>
              </a:rPr>
              <a:t>半径5</a:t>
            </a:r>
            <a:r>
              <a:rPr lang="en-US" altLang="ja-JP">
                <a:ea typeface="ＭＳ Ｐゴシック" panose="020B0600070205080204" pitchFamily="34" charset="-128"/>
              </a:rPr>
              <a:t>cm</a:t>
            </a:r>
            <a:r>
              <a:rPr lang="ja-JP" altLang="en-US">
                <a:ea typeface="ＭＳ Ｐゴシック" panose="020B0600070205080204" pitchFamily="34" charset="-128"/>
              </a:rPr>
              <a:t>の球を作ってみよう。</a:t>
            </a:r>
          </a:p>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820843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69FD17E0-DE25-4F8F-8F8B-7474B5A11366}"/>
              </a:ext>
            </a:extLst>
          </p:cNvPr>
          <p:cNvSpPr>
            <a:spLocks noGrp="1" noRot="1" noChangeAspect="1" noChangeArrowheads="1" noTextEdit="1"/>
          </p:cNvSpPr>
          <p:nvPr>
            <p:ph type="sldImg"/>
          </p:nvPr>
        </p:nvSpPr>
        <p:spPr>
          <a:ln/>
        </p:spPr>
      </p:sp>
      <p:sp>
        <p:nvSpPr>
          <p:cNvPr id="161795" name="Rectangle 3">
            <a:extLst>
              <a:ext uri="{FF2B5EF4-FFF2-40B4-BE49-F238E27FC236}">
                <a16:creationId xmlns:a16="http://schemas.microsoft.com/office/drawing/2014/main" id="{D0CA7016-C803-48F0-BD0C-BA6C71F250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未定義⇔二重定義　おおよそ対をなす言葉。</a:t>
            </a:r>
          </a:p>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4179024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E1945DDE-6750-40F7-8B4A-AFD6870EDF18}"/>
              </a:ext>
            </a:extLst>
          </p:cNvPr>
          <p:cNvSpPr>
            <a:spLocks noGrp="1" noRot="1" noChangeAspect="1" noChangeArrowheads="1" noTextEdit="1"/>
          </p:cNvSpPr>
          <p:nvPr>
            <p:ph type="sldImg"/>
          </p:nvPr>
        </p:nvSpPr>
        <p:spPr>
          <a:ln/>
        </p:spPr>
      </p:sp>
      <p:sp>
        <p:nvSpPr>
          <p:cNvPr id="163843" name="Rectangle 3">
            <a:extLst>
              <a:ext uri="{FF2B5EF4-FFF2-40B4-BE49-F238E27FC236}">
                <a16:creationId xmlns:a16="http://schemas.microsoft.com/office/drawing/2014/main" id="{CF936353-2A7F-4685-831B-BAC3804DDD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未定義⇔二重定義　おおよそ対をなす言葉。</a:t>
            </a:r>
          </a:p>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1177738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F6D7E40F-2C6A-4E14-9BFF-089A078A6391}"/>
              </a:ext>
            </a:extLst>
          </p:cNvPr>
          <p:cNvSpPr>
            <a:spLocks noGrp="1" noRot="1" noChangeAspect="1" noChangeArrowheads="1" noTextEdit="1"/>
          </p:cNvSpPr>
          <p:nvPr>
            <p:ph type="sldImg"/>
          </p:nvPr>
        </p:nvSpPr>
        <p:spPr>
          <a:ln/>
        </p:spPr>
      </p:sp>
      <p:sp>
        <p:nvSpPr>
          <p:cNvPr id="165891" name="Rectangle 3">
            <a:extLst>
              <a:ext uri="{FF2B5EF4-FFF2-40B4-BE49-F238E27FC236}">
                <a16:creationId xmlns:a16="http://schemas.microsoft.com/office/drawing/2014/main" id="{341B28F1-AE15-4CC6-83A2-38A1736030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「実習」　前の基本的な話から</a:t>
            </a:r>
          </a:p>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2655239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DC42A1F6-0566-42DA-8665-CB64383CD179}"/>
              </a:ext>
            </a:extLst>
          </p:cNvPr>
          <p:cNvSpPr>
            <a:spLocks noGrp="1" noRot="1" noChangeAspect="1" noChangeArrowheads="1" noTextEdit="1"/>
          </p:cNvSpPr>
          <p:nvPr>
            <p:ph type="sldImg"/>
          </p:nvPr>
        </p:nvSpPr>
        <p:spPr>
          <a:ln/>
        </p:spPr>
      </p:sp>
      <p:sp>
        <p:nvSpPr>
          <p:cNvPr id="167939" name="Rectangle 3">
            <a:extLst>
              <a:ext uri="{FF2B5EF4-FFF2-40B4-BE49-F238E27FC236}">
                <a16:creationId xmlns:a16="http://schemas.microsoft.com/office/drawing/2014/main" id="{59AD7F18-2F5E-48BC-8180-6D8A6220DC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41350987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5C90D72B-590E-47F8-AD36-CECDDFA833DD}"/>
              </a:ext>
            </a:extLst>
          </p:cNvPr>
          <p:cNvSpPr>
            <a:spLocks noGrp="1" noRot="1" noChangeAspect="1" noChangeArrowheads="1" noTextEdit="1"/>
          </p:cNvSpPr>
          <p:nvPr>
            <p:ph type="sldImg"/>
          </p:nvPr>
        </p:nvSpPr>
        <p:spPr>
          <a:ln/>
        </p:spPr>
      </p:sp>
      <p:sp>
        <p:nvSpPr>
          <p:cNvPr id="169987" name="Rectangle 3">
            <a:extLst>
              <a:ext uri="{FF2B5EF4-FFF2-40B4-BE49-F238E27FC236}">
                <a16:creationId xmlns:a16="http://schemas.microsoft.com/office/drawing/2014/main" id="{4D9EE034-AFBC-411B-A86E-02A29ECAA3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ブール代数（積）の表現</a:t>
            </a:r>
          </a:p>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2503982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A80F268E-E882-4794-8E44-415161492BFC}"/>
              </a:ext>
            </a:extLst>
          </p:cNvPr>
          <p:cNvSpPr>
            <a:spLocks noGrp="1" noRot="1" noChangeAspect="1" noChangeArrowheads="1" noTextEdit="1"/>
          </p:cNvSpPr>
          <p:nvPr>
            <p:ph type="sldImg"/>
          </p:nvPr>
        </p:nvSpPr>
        <p:spPr>
          <a:ln/>
        </p:spPr>
      </p:sp>
      <p:sp>
        <p:nvSpPr>
          <p:cNvPr id="172035" name="Rectangle 3">
            <a:extLst>
              <a:ext uri="{FF2B5EF4-FFF2-40B4-BE49-F238E27FC236}">
                <a16:creationId xmlns:a16="http://schemas.microsoft.com/office/drawing/2014/main" id="{3FE9A259-5CBB-4AF7-9BC1-05572E954D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ブール代数（否定）の表現</a:t>
            </a:r>
          </a:p>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18968173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830324EC-8B8B-4265-A732-A06EE505DFBF}"/>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38DC1929-2157-4765-8386-9B31743374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3601611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3C0AA2A8-8788-4B07-825D-A86418AB2071}"/>
              </a:ext>
            </a:extLst>
          </p:cNvPr>
          <p:cNvSpPr>
            <a:spLocks noGrp="1" noRot="1" noChangeAspect="1" noChangeArrowheads="1" noTextEdit="1"/>
          </p:cNvSpPr>
          <p:nvPr>
            <p:ph type="sldImg"/>
          </p:nvPr>
        </p:nvSpPr>
        <p:spPr>
          <a:ln/>
        </p:spPr>
      </p:sp>
      <p:sp>
        <p:nvSpPr>
          <p:cNvPr id="176131" name="Rectangle 3">
            <a:extLst>
              <a:ext uri="{FF2B5EF4-FFF2-40B4-BE49-F238E27FC236}">
                <a16:creationId xmlns:a16="http://schemas.microsoft.com/office/drawing/2014/main" id="{B4B8EBAE-3F77-44DC-B9E8-C39BEF4B97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課題[</a:t>
            </a:r>
            <a:r>
              <a:rPr lang="en-US" altLang="ja-JP">
                <a:ea typeface="ＭＳ Ｐゴシック" panose="020B0600070205080204" pitchFamily="34" charset="-128"/>
              </a:rPr>
              <a:t>Surface]</a:t>
            </a:r>
            <a:r>
              <a:rPr lang="ja-JP" altLang="en-US">
                <a:ea typeface="ＭＳ Ｐゴシック" panose="020B0600070205080204" pitchFamily="34" charset="-128"/>
              </a:rPr>
              <a:t>セクション</a:t>
            </a:r>
          </a:p>
          <a:p>
            <a:pPr eaLnBrk="1" hangingPunct="1"/>
            <a:r>
              <a:rPr lang="ja-JP" altLang="en-US">
                <a:ea typeface="ＭＳ Ｐゴシック" panose="020B0600070205080204" pitchFamily="34" charset="-128"/>
              </a:rPr>
              <a:t>半径5</a:t>
            </a:r>
            <a:r>
              <a:rPr lang="en-US" altLang="ja-JP">
                <a:ea typeface="ＭＳ Ｐゴシック" panose="020B0600070205080204" pitchFamily="34" charset="-128"/>
              </a:rPr>
              <a:t>cm</a:t>
            </a:r>
            <a:r>
              <a:rPr lang="ja-JP" altLang="en-US">
                <a:ea typeface="ＭＳ Ｐゴシック" panose="020B0600070205080204" pitchFamily="34" charset="-128"/>
              </a:rPr>
              <a:t>の球をもう1つ追加してみよう。</a:t>
            </a:r>
          </a:p>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1625451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ACAAF311-E359-4ED9-87E7-87BEA330410C}"/>
              </a:ext>
            </a:extLst>
          </p:cNvPr>
          <p:cNvSpPr>
            <a:spLocks noGrp="1" noRot="1" noChangeAspect="1" noChangeArrowheads="1" noTextEdit="1"/>
          </p:cNvSpPr>
          <p:nvPr>
            <p:ph type="sldImg"/>
          </p:nvPr>
        </p:nvSpPr>
        <p:spPr>
          <a:ln/>
        </p:spPr>
      </p:sp>
      <p:sp>
        <p:nvSpPr>
          <p:cNvPr id="119811" name="Rectangle 3">
            <a:extLst>
              <a:ext uri="{FF2B5EF4-FFF2-40B4-BE49-F238E27FC236}">
                <a16:creationId xmlns:a16="http://schemas.microsoft.com/office/drawing/2014/main" id="{E7DA26EE-4F1C-4B26-A3B1-36A9BF9A32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「実習」　前の基本的な話から</a:t>
            </a:r>
          </a:p>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1701566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4D8D0991-4DB7-4858-B62C-1375AADA8CD8}"/>
              </a:ext>
            </a:extLst>
          </p:cNvPr>
          <p:cNvSpPr>
            <a:spLocks noGrp="1" noRot="1" noChangeAspect="1" noChangeArrowheads="1" noTextEdit="1"/>
          </p:cNvSpPr>
          <p:nvPr>
            <p:ph type="sldImg"/>
          </p:nvPr>
        </p:nvSpPr>
        <p:spPr>
          <a:ln/>
        </p:spPr>
      </p:sp>
      <p:sp>
        <p:nvSpPr>
          <p:cNvPr id="178179" name="Rectangle 3">
            <a:extLst>
              <a:ext uri="{FF2B5EF4-FFF2-40B4-BE49-F238E27FC236}">
                <a16:creationId xmlns:a16="http://schemas.microsoft.com/office/drawing/2014/main" id="{58581778-58EA-4DCB-A784-44FB12C1B6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この他に、</a:t>
            </a:r>
            <a:r>
              <a:rPr lang="en-US" altLang="ja-JP">
                <a:ea typeface="ＭＳ Ｐゴシック" panose="020B0600070205080204" pitchFamily="34" charset="-128"/>
              </a:rPr>
              <a:t>sx, (sy,) sz </a:t>
            </a:r>
            <a:r>
              <a:rPr lang="ja-JP" altLang="en-US">
                <a:ea typeface="ＭＳ Ｐゴシック" panose="020B0600070205080204" pitchFamily="34" charset="-128"/>
              </a:rPr>
              <a:t>が使用できます。</a:t>
            </a:r>
          </a:p>
          <a:p>
            <a:pPr eaLnBrk="1" hangingPunct="1"/>
            <a:r>
              <a:rPr lang="ja-JP" altLang="en-US">
                <a:ea typeface="ＭＳ Ｐゴシック" panose="020B0600070205080204" pitchFamily="34" charset="-128"/>
              </a:rPr>
              <a:t>（汎用表現は</a:t>
            </a:r>
            <a:r>
              <a:rPr lang="en-US" altLang="ja-JP">
                <a:ea typeface="ＭＳ Ｐゴシック" panose="020B0600070205080204" pitchFamily="34" charset="-128"/>
              </a:rPr>
              <a:t>s</a:t>
            </a:r>
            <a:r>
              <a:rPr lang="ja-JP" altLang="en-US">
                <a:ea typeface="ＭＳ Ｐゴシック" panose="020B0600070205080204" pitchFamily="34" charset="-128"/>
              </a:rPr>
              <a:t>で</a:t>
            </a:r>
            <a:r>
              <a:rPr lang="en-US" altLang="ja-JP">
                <a:ea typeface="ＭＳ Ｐゴシック" panose="020B0600070205080204" pitchFamily="34" charset="-128"/>
              </a:rPr>
              <a:t>XYZ</a:t>
            </a:r>
            <a:r>
              <a:rPr lang="ja-JP" altLang="en-US">
                <a:ea typeface="ＭＳ Ｐゴシック" panose="020B0600070205080204" pitchFamily="34" charset="-128"/>
              </a:rPr>
              <a:t>座標と半径の数値入力が必要となります。）</a:t>
            </a:r>
          </a:p>
          <a:p>
            <a:pPr eaLnBrk="1" hangingPunct="1"/>
            <a:r>
              <a:rPr lang="ja-JP" altLang="en-US">
                <a:ea typeface="ＭＳ Ｐゴシック" panose="020B0600070205080204" pitchFamily="34" charset="-128"/>
              </a:rPr>
              <a:t>数値を変えることで中心座標と半径を変えることができます。</a:t>
            </a:r>
          </a:p>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23392560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EFBDA2BC-3EFE-4FAA-B2D8-9E16078020DD}"/>
              </a:ext>
            </a:extLst>
          </p:cNvPr>
          <p:cNvSpPr>
            <a:spLocks noGrp="1" noRot="1" noChangeAspect="1" noChangeArrowheads="1" noTextEdit="1"/>
          </p:cNvSpPr>
          <p:nvPr>
            <p:ph type="sldImg"/>
          </p:nvPr>
        </p:nvSpPr>
        <p:spPr>
          <a:ln/>
        </p:spPr>
      </p:sp>
      <p:sp>
        <p:nvSpPr>
          <p:cNvPr id="180227" name="Rectangle 3">
            <a:extLst>
              <a:ext uri="{FF2B5EF4-FFF2-40B4-BE49-F238E27FC236}">
                <a16:creationId xmlns:a16="http://schemas.microsoft.com/office/drawing/2014/main" id="{AAF85AA3-B5A4-4D4B-84D6-95C66DB64A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球が重なる場合</a:t>
            </a:r>
          </a:p>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30338716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7D2A8D4D-CC25-45DF-9A3F-F8026F97B9A0}"/>
              </a:ext>
            </a:extLst>
          </p:cNvPr>
          <p:cNvSpPr>
            <a:spLocks noGrp="1" noRot="1" noChangeAspect="1" noChangeArrowheads="1" noTextEdit="1"/>
          </p:cNvSpPr>
          <p:nvPr>
            <p:ph type="sldImg"/>
          </p:nvPr>
        </p:nvSpPr>
        <p:spPr>
          <a:ln/>
        </p:spPr>
      </p:sp>
      <p:sp>
        <p:nvSpPr>
          <p:cNvPr id="182275" name="Rectangle 3">
            <a:extLst>
              <a:ext uri="{FF2B5EF4-FFF2-40B4-BE49-F238E27FC236}">
                <a16:creationId xmlns:a16="http://schemas.microsoft.com/office/drawing/2014/main" id="{6C93AE64-50B5-43D8-B395-BDCF2CF760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球が重なる場合</a:t>
            </a:r>
          </a:p>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34808876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C737E923-9F84-4366-ADC3-5494FAC54EB9}"/>
              </a:ext>
            </a:extLst>
          </p:cNvPr>
          <p:cNvSpPr>
            <a:spLocks noGrp="1" noRot="1" noChangeAspect="1" noChangeArrowheads="1" noTextEdit="1"/>
          </p:cNvSpPr>
          <p:nvPr>
            <p:ph type="sldImg"/>
          </p:nvPr>
        </p:nvSpPr>
        <p:spPr>
          <a:ln/>
        </p:spPr>
      </p:sp>
      <p:sp>
        <p:nvSpPr>
          <p:cNvPr id="184323" name="Rectangle 3">
            <a:extLst>
              <a:ext uri="{FF2B5EF4-FFF2-40B4-BE49-F238E27FC236}">
                <a16:creationId xmlns:a16="http://schemas.microsoft.com/office/drawing/2014/main" id="{2C8AF8FC-1B9B-44DA-A202-7E93012074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ブール代数（和）の表現</a:t>
            </a:r>
          </a:p>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24920647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5972F7C4-4E4F-40A8-B35F-9372D54811E2}"/>
              </a:ext>
            </a:extLst>
          </p:cNvPr>
          <p:cNvSpPr>
            <a:spLocks noGrp="1" noRot="1" noChangeAspect="1" noChangeArrowheads="1" noTextEdit="1"/>
          </p:cNvSpPr>
          <p:nvPr>
            <p:ph type="sldImg"/>
          </p:nvPr>
        </p:nvSpPr>
        <p:spPr>
          <a:ln/>
        </p:spPr>
      </p:sp>
      <p:sp>
        <p:nvSpPr>
          <p:cNvPr id="186371" name="Rectangle 3">
            <a:extLst>
              <a:ext uri="{FF2B5EF4-FFF2-40B4-BE49-F238E27FC236}">
                <a16:creationId xmlns:a16="http://schemas.microsoft.com/office/drawing/2014/main" id="{6BD52F87-93B9-41E2-8EFA-FC7C8A9C99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ミルフィーユ（たまねぎ）体系</a:t>
            </a:r>
          </a:p>
          <a:p>
            <a:pPr eaLnBrk="1" hangingPunct="1"/>
            <a:r>
              <a:rPr lang="ja-JP" altLang="en-US">
                <a:ea typeface="ＭＳ Ｐゴシック" panose="020B0600070205080204" pitchFamily="34" charset="-128"/>
              </a:rPr>
              <a:t>コード内では、セル番号の否定はすべて展開されています。</a:t>
            </a:r>
          </a:p>
          <a:p>
            <a:pPr eaLnBrk="1" hangingPunct="1"/>
            <a:r>
              <a:rPr lang="ja-JP" altLang="en-US">
                <a:ea typeface="ＭＳ Ｐゴシック" panose="020B0600070205080204" pitchFamily="34" charset="-128"/>
              </a:rPr>
              <a:t>空間認識に係る負荷は、計算速度に関係してきますので注意が必要です。</a:t>
            </a:r>
          </a:p>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18798888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B09C6847-38C5-421D-B418-0C1672B575C4}"/>
              </a:ext>
            </a:extLst>
          </p:cNvPr>
          <p:cNvSpPr>
            <a:spLocks noGrp="1" noRot="1" noChangeAspect="1" noChangeArrowheads="1" noTextEdit="1"/>
          </p:cNvSpPr>
          <p:nvPr>
            <p:ph type="sldImg"/>
          </p:nvPr>
        </p:nvSpPr>
        <p:spPr>
          <a:ln/>
        </p:spPr>
      </p:sp>
      <p:sp>
        <p:nvSpPr>
          <p:cNvPr id="188419" name="Rectangle 3">
            <a:extLst>
              <a:ext uri="{FF2B5EF4-FFF2-40B4-BE49-F238E27FC236}">
                <a16:creationId xmlns:a16="http://schemas.microsoft.com/office/drawing/2014/main" id="{F63B92FF-B9EF-4B6F-A9BF-5BD756FBBE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「実習」　前の基本的な話から</a:t>
            </a:r>
          </a:p>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1997393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A3EA937D-31B4-4C3B-8CF8-D55111D5701C}"/>
              </a:ext>
            </a:extLst>
          </p:cNvPr>
          <p:cNvSpPr>
            <a:spLocks noGrp="1" noRot="1" noChangeAspect="1" noChangeArrowheads="1" noTextEdit="1"/>
          </p:cNvSpPr>
          <p:nvPr>
            <p:ph type="sldImg"/>
          </p:nvPr>
        </p:nvSpPr>
        <p:spPr>
          <a:ln/>
        </p:spPr>
      </p:sp>
      <p:sp>
        <p:nvSpPr>
          <p:cNvPr id="190467" name="Rectangle 3">
            <a:extLst>
              <a:ext uri="{FF2B5EF4-FFF2-40B4-BE49-F238E27FC236}">
                <a16:creationId xmlns:a16="http://schemas.microsoft.com/office/drawing/2014/main" id="{02818377-63BD-43FB-A5C8-0F312F8A57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《休憩はさむ》</a:t>
            </a:r>
          </a:p>
          <a:p>
            <a:pPr eaLnBrk="1" hangingPunct="1"/>
            <a:r>
              <a:rPr lang="ja-JP" altLang="en-US">
                <a:ea typeface="ＭＳ Ｐゴシック" panose="020B0600070205080204" pitchFamily="34" charset="-128"/>
              </a:rPr>
              <a:t>直方体を作る。</a:t>
            </a:r>
          </a:p>
          <a:p>
            <a:pPr eaLnBrk="1" hangingPunct="1"/>
            <a:r>
              <a:rPr lang="en-US" altLang="ja-JP">
                <a:ea typeface="ＭＳ Ｐゴシック" panose="020B0600070205080204" pitchFamily="34" charset="-128"/>
              </a:rPr>
              <a:t>XYZ</a:t>
            </a:r>
            <a:r>
              <a:rPr lang="ja-JP" altLang="en-US">
                <a:ea typeface="ＭＳ Ｐゴシック" panose="020B0600070205080204" pitchFamily="34" charset="-128"/>
              </a:rPr>
              <a:t>座標系はある意味固定されているものなので、</a:t>
            </a:r>
          </a:p>
          <a:p>
            <a:pPr eaLnBrk="1" hangingPunct="1"/>
            <a:r>
              <a:rPr lang="ja-JP" altLang="en-US">
                <a:ea typeface="ＭＳ Ｐゴシック" panose="020B0600070205080204" pitchFamily="34" charset="-128"/>
              </a:rPr>
              <a:t>空間をぶった切る“平面”の組み合わせで直方体を作ります。</a:t>
            </a:r>
          </a:p>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39405500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265ACD79-C401-425E-95FA-4B00208A41B9}"/>
              </a:ext>
            </a:extLst>
          </p:cNvPr>
          <p:cNvSpPr>
            <a:spLocks noGrp="1" noRot="1" noChangeAspect="1" noChangeArrowheads="1" noTextEdit="1"/>
          </p:cNvSpPr>
          <p:nvPr>
            <p:ph type="sldImg"/>
          </p:nvPr>
        </p:nvSpPr>
        <p:spPr>
          <a:ln/>
        </p:spPr>
      </p:sp>
      <p:sp>
        <p:nvSpPr>
          <p:cNvPr id="192515" name="Rectangle 3">
            <a:extLst>
              <a:ext uri="{FF2B5EF4-FFF2-40B4-BE49-F238E27FC236}">
                <a16:creationId xmlns:a16="http://schemas.microsoft.com/office/drawing/2014/main" id="{27870935-9406-466A-AB7C-DCBE91873B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28284738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0823B244-B613-415F-B1F3-A4C21C714DDB}"/>
              </a:ext>
            </a:extLst>
          </p:cNvPr>
          <p:cNvSpPr>
            <a:spLocks noGrp="1" noRot="1" noChangeAspect="1" noChangeArrowheads="1" noTextEdit="1"/>
          </p:cNvSpPr>
          <p:nvPr>
            <p:ph type="sldImg"/>
          </p:nvPr>
        </p:nvSpPr>
        <p:spPr>
          <a:ln/>
        </p:spPr>
      </p:sp>
      <p:sp>
        <p:nvSpPr>
          <p:cNvPr id="194563" name="Rectangle 3">
            <a:extLst>
              <a:ext uri="{FF2B5EF4-FFF2-40B4-BE49-F238E27FC236}">
                <a16:creationId xmlns:a16="http://schemas.microsoft.com/office/drawing/2014/main" id="{9B75DCE3-35F4-45CF-BEA7-2C0BD37220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38807384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0AE8E754-5FB6-4E48-8B5C-0A916F03F123}"/>
              </a:ext>
            </a:extLst>
          </p:cNvPr>
          <p:cNvSpPr>
            <a:spLocks noGrp="1" noRot="1" noChangeAspect="1" noChangeArrowheads="1" noTextEdit="1"/>
          </p:cNvSpPr>
          <p:nvPr>
            <p:ph type="sldImg"/>
          </p:nvPr>
        </p:nvSpPr>
        <p:spPr>
          <a:ln/>
        </p:spPr>
      </p:sp>
      <p:sp>
        <p:nvSpPr>
          <p:cNvPr id="196611" name="Rectangle 3">
            <a:extLst>
              <a:ext uri="{FF2B5EF4-FFF2-40B4-BE49-F238E27FC236}">
                <a16:creationId xmlns:a16="http://schemas.microsoft.com/office/drawing/2014/main" id="{83DC84B8-C1A4-47D5-8BB3-1AD0B1E9AB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2669338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EBA67C3D-D876-4DAA-96C1-016FE93AC7EE}"/>
              </a:ext>
            </a:extLst>
          </p:cNvPr>
          <p:cNvSpPr>
            <a:spLocks noGrp="1" noRot="1" noChangeAspect="1" noChangeArrowheads="1" noTextEdit="1"/>
          </p:cNvSpPr>
          <p:nvPr>
            <p:ph type="sldImg"/>
          </p:nvPr>
        </p:nvSpPr>
        <p:spPr>
          <a:ln/>
        </p:spPr>
      </p:sp>
      <p:sp>
        <p:nvSpPr>
          <p:cNvPr id="121859" name="Rectangle 3">
            <a:extLst>
              <a:ext uri="{FF2B5EF4-FFF2-40B4-BE49-F238E27FC236}">
                <a16:creationId xmlns:a16="http://schemas.microsoft.com/office/drawing/2014/main" id="{BC7A9D0B-35CF-4475-ACFC-35DD1E3EA0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所謂「</a:t>
            </a:r>
            <a:r>
              <a:rPr lang="en-US" altLang="ja-JP">
                <a:ea typeface="ＭＳ Ｐゴシック" panose="020B0600070205080204" pitchFamily="34" charset="-128"/>
              </a:rPr>
              <a:t>PHITS</a:t>
            </a:r>
            <a:r>
              <a:rPr lang="ja-JP" altLang="en-US">
                <a:ea typeface="ＭＳ Ｐゴシック" panose="020B0600070205080204" pitchFamily="34" charset="-128"/>
              </a:rPr>
              <a:t>言語」</a:t>
            </a:r>
          </a:p>
          <a:p>
            <a:pPr eaLnBrk="1" hangingPunct="1"/>
            <a:r>
              <a:rPr lang="ja-JP" altLang="en-US">
                <a:ea typeface="ＭＳ Ｐゴシック" panose="020B0600070205080204" pitchFamily="34" charset="-128"/>
              </a:rPr>
              <a:t>角括弧（：大カッコ←最近では望ましくない呼び名らしい。）</a:t>
            </a:r>
          </a:p>
        </p:txBody>
      </p:sp>
    </p:spTree>
    <p:extLst>
      <p:ext uri="{BB962C8B-B14F-4D97-AF65-F5344CB8AC3E}">
        <p14:creationId xmlns:p14="http://schemas.microsoft.com/office/powerpoint/2010/main" val="17746117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B9BB34CD-7E65-45F3-A1FD-F37D0B4FACE4}"/>
              </a:ext>
            </a:extLst>
          </p:cNvPr>
          <p:cNvSpPr>
            <a:spLocks noGrp="1" noRot="1" noChangeAspect="1" noChangeArrowheads="1" noTextEdit="1"/>
          </p:cNvSpPr>
          <p:nvPr>
            <p:ph type="sldImg"/>
          </p:nvPr>
        </p:nvSpPr>
        <p:spPr>
          <a:ln/>
        </p:spPr>
      </p:sp>
      <p:sp>
        <p:nvSpPr>
          <p:cNvPr id="198659" name="Rectangle 3">
            <a:extLst>
              <a:ext uri="{FF2B5EF4-FFF2-40B4-BE49-F238E27FC236}">
                <a16:creationId xmlns:a16="http://schemas.microsoft.com/office/drawing/2014/main" id="{8FA827BB-EE8C-4047-953E-0162EE9F83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561356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C8AFC870-C7CE-47B7-8D36-A1BF27DC1623}"/>
              </a:ext>
            </a:extLst>
          </p:cNvPr>
          <p:cNvSpPr>
            <a:spLocks noGrp="1" noRot="1" noChangeAspect="1" noChangeArrowheads="1" noTextEdit="1"/>
          </p:cNvSpPr>
          <p:nvPr>
            <p:ph type="sldImg"/>
          </p:nvPr>
        </p:nvSpPr>
        <p:spPr>
          <a:ln/>
        </p:spPr>
      </p:sp>
      <p:sp>
        <p:nvSpPr>
          <p:cNvPr id="200707" name="Rectangle 3">
            <a:extLst>
              <a:ext uri="{FF2B5EF4-FFF2-40B4-BE49-F238E27FC236}">
                <a16:creationId xmlns:a16="http://schemas.microsoft.com/office/drawing/2014/main" id="{7B8E8A85-2D59-43D8-A75F-43D417196B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円柱を作る。</a:t>
            </a:r>
          </a:p>
          <a:p>
            <a:pPr eaLnBrk="1" hangingPunct="1"/>
            <a:r>
              <a:rPr lang="en-US" altLang="ja-JP">
                <a:ea typeface="ＭＳ Ｐゴシック" panose="020B0600070205080204" pitchFamily="34" charset="-128"/>
              </a:rPr>
              <a:t>XYZ</a:t>
            </a:r>
            <a:r>
              <a:rPr lang="ja-JP" altLang="en-US">
                <a:ea typeface="ＭＳ Ｐゴシック" panose="020B0600070205080204" pitchFamily="34" charset="-128"/>
              </a:rPr>
              <a:t>座標系はある意味固定されているものなので、</a:t>
            </a:r>
          </a:p>
          <a:p>
            <a:pPr eaLnBrk="1" hangingPunct="1"/>
            <a:r>
              <a:rPr lang="ja-JP" altLang="en-US">
                <a:ea typeface="ＭＳ Ｐゴシック" panose="020B0600070205080204" pitchFamily="34" charset="-128"/>
              </a:rPr>
              <a:t>円柱と、空間をぶった切る“平面”の組み合わせで円柱を作ります。</a:t>
            </a:r>
          </a:p>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12641135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1E973F5C-565F-41F9-9861-EB25563EB42F}"/>
              </a:ext>
            </a:extLst>
          </p:cNvPr>
          <p:cNvSpPr>
            <a:spLocks noGrp="1" noRot="1" noChangeAspect="1" noChangeArrowheads="1" noTextEdit="1"/>
          </p:cNvSpPr>
          <p:nvPr>
            <p:ph type="sldImg"/>
          </p:nvPr>
        </p:nvSpPr>
        <p:spPr>
          <a:ln/>
        </p:spPr>
      </p:sp>
      <p:sp>
        <p:nvSpPr>
          <p:cNvPr id="202755" name="Rectangle 3">
            <a:extLst>
              <a:ext uri="{FF2B5EF4-FFF2-40B4-BE49-F238E27FC236}">
                <a16:creationId xmlns:a16="http://schemas.microsoft.com/office/drawing/2014/main" id="{49EDFF8E-84AA-4D47-BD9B-6D535C1B8F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33725390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DF43F486-57B8-4600-B80E-B5637D74E7B7}"/>
              </a:ext>
            </a:extLst>
          </p:cNvPr>
          <p:cNvSpPr>
            <a:spLocks noGrp="1" noRot="1" noChangeAspect="1" noChangeArrowheads="1" noTextEdit="1"/>
          </p:cNvSpPr>
          <p:nvPr>
            <p:ph type="sldImg"/>
          </p:nvPr>
        </p:nvSpPr>
        <p:spPr>
          <a:ln/>
        </p:spPr>
      </p:sp>
      <p:sp>
        <p:nvSpPr>
          <p:cNvPr id="204803" name="Rectangle 3">
            <a:extLst>
              <a:ext uri="{FF2B5EF4-FFF2-40B4-BE49-F238E27FC236}">
                <a16:creationId xmlns:a16="http://schemas.microsoft.com/office/drawing/2014/main" id="{FA4537EA-6CC7-42F3-9374-FAD0FE577D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22784920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7FCE0EBC-1CCA-44FF-8363-F7C7B6281C6F}"/>
              </a:ext>
            </a:extLst>
          </p:cNvPr>
          <p:cNvSpPr>
            <a:spLocks noGrp="1" noRot="1" noChangeAspect="1" noChangeArrowheads="1" noTextEdit="1"/>
          </p:cNvSpPr>
          <p:nvPr>
            <p:ph type="sldImg"/>
          </p:nvPr>
        </p:nvSpPr>
        <p:spPr>
          <a:ln/>
        </p:spPr>
      </p:sp>
      <p:sp>
        <p:nvSpPr>
          <p:cNvPr id="206851" name="Rectangle 3">
            <a:extLst>
              <a:ext uri="{FF2B5EF4-FFF2-40B4-BE49-F238E27FC236}">
                <a16:creationId xmlns:a16="http://schemas.microsoft.com/office/drawing/2014/main" id="{0E73F2E6-05FE-4FCD-BECE-B2F635D787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12459389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1300A895-205D-4AD6-BB2B-9C4FEA510AEE}"/>
              </a:ext>
            </a:extLst>
          </p:cNvPr>
          <p:cNvSpPr>
            <a:spLocks noGrp="1" noRot="1" noChangeAspect="1" noChangeArrowheads="1" noTextEdit="1"/>
          </p:cNvSpPr>
          <p:nvPr>
            <p:ph type="sldImg"/>
          </p:nvPr>
        </p:nvSpPr>
        <p:spPr>
          <a:ln/>
        </p:spPr>
      </p:sp>
      <p:sp>
        <p:nvSpPr>
          <p:cNvPr id="208899" name="Rectangle 3">
            <a:extLst>
              <a:ext uri="{FF2B5EF4-FFF2-40B4-BE49-F238E27FC236}">
                <a16:creationId xmlns:a16="http://schemas.microsoft.com/office/drawing/2014/main" id="{6E017BE6-0E6D-4267-8919-538E9F95A3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「実習」　前の基本的な話から</a:t>
            </a:r>
          </a:p>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16786998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3C8695B8-D3A4-4452-A334-F77D0C1A1B28}"/>
              </a:ext>
            </a:extLst>
          </p:cNvPr>
          <p:cNvSpPr>
            <a:spLocks noGrp="1" noRot="1" noChangeAspect="1" noChangeArrowheads="1" noTextEdit="1"/>
          </p:cNvSpPr>
          <p:nvPr>
            <p:ph type="sldImg"/>
          </p:nvPr>
        </p:nvSpPr>
        <p:spPr>
          <a:ln/>
        </p:spPr>
      </p:sp>
      <p:sp>
        <p:nvSpPr>
          <p:cNvPr id="210947" name="Rectangle 3">
            <a:extLst>
              <a:ext uri="{FF2B5EF4-FFF2-40B4-BE49-F238E27FC236}">
                <a16:creationId xmlns:a16="http://schemas.microsoft.com/office/drawing/2014/main" id="{464F53E6-E80D-4A3F-BCA2-F942A70A9C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体系の数が多くなったので・・・</a:t>
            </a:r>
            <a:endParaRPr lang="en-US" altLang="ja-JP">
              <a:ea typeface="ＭＳ Ｐゴシック" panose="020B0600070205080204" pitchFamily="34" charset="-128"/>
            </a:endParaRPr>
          </a:p>
          <a:p>
            <a:pPr eaLnBrk="1" hangingPunct="1"/>
            <a:r>
              <a:rPr lang="ja-JP" altLang="en-US">
                <a:ea typeface="ＭＳ Ｐゴシック" panose="020B0600070205080204" pitchFamily="34" charset="-128"/>
              </a:rPr>
              <a:t>金（同位体なし）</a:t>
            </a:r>
          </a:p>
          <a:p>
            <a:pPr eaLnBrk="1" hangingPunct="1"/>
            <a:r>
              <a:rPr lang="ja-JP" altLang="en-US">
                <a:ea typeface="ＭＳ Ｐゴシック" panose="020B0600070205080204" pitchFamily="34" charset="-128"/>
              </a:rPr>
              <a:t>銅（天然存在比）</a:t>
            </a:r>
          </a:p>
          <a:p>
            <a:pPr eaLnBrk="1" hangingPunct="1"/>
            <a:r>
              <a:rPr lang="ja-JP" altLang="en-US">
                <a:ea typeface="ＭＳ Ｐゴシック" panose="020B0600070205080204" pitchFamily="34" charset="-128"/>
              </a:rPr>
              <a:t>空気（我々の世界ではなくてはならないものだが、コンピューターの世界では1物質）⇔真空</a:t>
            </a:r>
          </a:p>
          <a:p>
            <a:pPr eaLnBrk="1" hangingPunct="1"/>
            <a:r>
              <a:rPr lang="ja-JP" altLang="en-US">
                <a:ea typeface="ＭＳ Ｐゴシック" panose="020B0600070205080204" pitchFamily="34" charset="-128"/>
              </a:rPr>
              <a:t>ポリエチレン（化学形による比率）←真空0でも良い。</a:t>
            </a:r>
          </a:p>
          <a:p>
            <a:pPr eaLnBrk="1" hangingPunct="1"/>
            <a:endParaRPr lang="en-US" altLang="ja-JP">
              <a:ea typeface="ＭＳ Ｐゴシック" panose="020B0600070205080204" pitchFamily="34" charset="-128"/>
            </a:endParaRPr>
          </a:p>
        </p:txBody>
      </p:sp>
    </p:spTree>
    <p:extLst>
      <p:ext uri="{BB962C8B-B14F-4D97-AF65-F5344CB8AC3E}">
        <p14:creationId xmlns:p14="http://schemas.microsoft.com/office/powerpoint/2010/main" val="28807570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CA49EA88-A456-428F-B382-12E70F54984B}"/>
              </a:ext>
            </a:extLst>
          </p:cNvPr>
          <p:cNvSpPr>
            <a:spLocks noGrp="1" noRot="1" noChangeAspect="1" noChangeArrowheads="1" noTextEdit="1"/>
          </p:cNvSpPr>
          <p:nvPr>
            <p:ph type="sldImg"/>
          </p:nvPr>
        </p:nvSpPr>
        <p:spPr>
          <a:ln/>
        </p:spPr>
      </p:sp>
      <p:sp>
        <p:nvSpPr>
          <p:cNvPr id="212995" name="Rectangle 3">
            <a:extLst>
              <a:ext uri="{FF2B5EF4-FFF2-40B4-BE49-F238E27FC236}">
                <a16:creationId xmlns:a16="http://schemas.microsoft.com/office/drawing/2014/main" id="{C71F2A46-206D-4D58-9CF6-83C121EA7B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物質を入れ替える。</a:t>
            </a:r>
          </a:p>
          <a:p>
            <a:pPr eaLnBrk="1" hangingPunct="1"/>
            <a:r>
              <a:rPr lang="ja-JP" altLang="en-US">
                <a:ea typeface="ＭＳ Ｐゴシック" panose="020B0600070205080204" pitchFamily="34" charset="-128"/>
              </a:rPr>
              <a:t>同番号は同色</a:t>
            </a:r>
          </a:p>
        </p:txBody>
      </p:sp>
    </p:spTree>
    <p:extLst>
      <p:ext uri="{BB962C8B-B14F-4D97-AF65-F5344CB8AC3E}">
        <p14:creationId xmlns:p14="http://schemas.microsoft.com/office/powerpoint/2010/main" val="22688180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a:extLst>
              <a:ext uri="{FF2B5EF4-FFF2-40B4-BE49-F238E27FC236}">
                <a16:creationId xmlns:a16="http://schemas.microsoft.com/office/drawing/2014/main" id="{9CACF97B-1DAE-43B5-B3EC-AE1C1EFDD5F2}"/>
              </a:ext>
            </a:extLst>
          </p:cNvPr>
          <p:cNvSpPr>
            <a:spLocks noGrp="1" noRot="1" noChangeAspect="1" noChangeArrowheads="1" noTextEdit="1"/>
          </p:cNvSpPr>
          <p:nvPr>
            <p:ph type="sldImg"/>
          </p:nvPr>
        </p:nvSpPr>
        <p:spPr>
          <a:ln/>
        </p:spPr>
      </p:sp>
      <p:sp>
        <p:nvSpPr>
          <p:cNvPr id="215043" name="Rectangle 3">
            <a:extLst>
              <a:ext uri="{FF2B5EF4-FFF2-40B4-BE49-F238E27FC236}">
                <a16:creationId xmlns:a16="http://schemas.microsoft.com/office/drawing/2014/main" id="{7EDBC512-088F-4596-9EC4-1E37BCC9E5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物質を入れ替える。</a:t>
            </a:r>
          </a:p>
          <a:p>
            <a:pPr eaLnBrk="1" hangingPunct="1"/>
            <a:r>
              <a:rPr lang="ja-JP" altLang="en-US">
                <a:ea typeface="ＭＳ Ｐゴシック" panose="020B0600070205080204" pitchFamily="34" charset="-128"/>
              </a:rPr>
              <a:t>同番号は同色</a:t>
            </a:r>
          </a:p>
        </p:txBody>
      </p:sp>
    </p:spTree>
    <p:extLst>
      <p:ext uri="{BB962C8B-B14F-4D97-AF65-F5344CB8AC3E}">
        <p14:creationId xmlns:p14="http://schemas.microsoft.com/office/powerpoint/2010/main" val="12762805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a:extLst>
              <a:ext uri="{FF2B5EF4-FFF2-40B4-BE49-F238E27FC236}">
                <a16:creationId xmlns:a16="http://schemas.microsoft.com/office/drawing/2014/main" id="{DD6BA61B-A009-4840-B91B-1C8969D82BCC}"/>
              </a:ext>
            </a:extLst>
          </p:cNvPr>
          <p:cNvSpPr>
            <a:spLocks noGrp="1" noRot="1" noChangeAspect="1" noChangeArrowheads="1" noTextEdit="1"/>
          </p:cNvSpPr>
          <p:nvPr>
            <p:ph type="sldImg"/>
          </p:nvPr>
        </p:nvSpPr>
        <p:spPr>
          <a:ln/>
        </p:spPr>
      </p:sp>
      <p:sp>
        <p:nvSpPr>
          <p:cNvPr id="217091" name="Rectangle 3">
            <a:extLst>
              <a:ext uri="{FF2B5EF4-FFF2-40B4-BE49-F238E27FC236}">
                <a16:creationId xmlns:a16="http://schemas.microsoft.com/office/drawing/2014/main" id="{7BADD88B-5994-4278-A2CD-24F29E6E55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物質を入れ替える。</a:t>
            </a:r>
          </a:p>
          <a:p>
            <a:pPr eaLnBrk="1" hangingPunct="1"/>
            <a:r>
              <a:rPr lang="ja-JP" altLang="en-US">
                <a:ea typeface="ＭＳ Ｐゴシック" panose="020B0600070205080204" pitchFamily="34" charset="-128"/>
              </a:rPr>
              <a:t>同番号は同色</a:t>
            </a:r>
          </a:p>
        </p:txBody>
      </p:sp>
    </p:spTree>
    <p:extLst>
      <p:ext uri="{BB962C8B-B14F-4D97-AF65-F5344CB8AC3E}">
        <p14:creationId xmlns:p14="http://schemas.microsoft.com/office/powerpoint/2010/main" val="3903230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904F81C5-773E-4A6A-A3B5-32CB5AA3C663}"/>
              </a:ext>
            </a:extLst>
          </p:cNvPr>
          <p:cNvSpPr>
            <a:spLocks noGrp="1" noRot="1" noChangeAspect="1" noChangeArrowheads="1" noTextEdit="1"/>
          </p:cNvSpPr>
          <p:nvPr>
            <p:ph type="sldImg"/>
          </p:nvPr>
        </p:nvSpPr>
        <p:spPr>
          <a:ln/>
        </p:spPr>
      </p:sp>
      <p:sp>
        <p:nvSpPr>
          <p:cNvPr id="124931" name="Rectangle 3">
            <a:extLst>
              <a:ext uri="{FF2B5EF4-FFF2-40B4-BE49-F238E27FC236}">
                <a16:creationId xmlns:a16="http://schemas.microsoft.com/office/drawing/2014/main" id="{EFE4C948-1EF8-4608-BE17-BE419F7A7F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この三大要素をテキストで表現しないといけない。</a:t>
            </a:r>
          </a:p>
        </p:txBody>
      </p:sp>
    </p:spTree>
    <p:extLst>
      <p:ext uri="{BB962C8B-B14F-4D97-AF65-F5344CB8AC3E}">
        <p14:creationId xmlns:p14="http://schemas.microsoft.com/office/powerpoint/2010/main" val="23743830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物質の色を変える。</a:t>
            </a:r>
          </a:p>
        </p:txBody>
      </p:sp>
    </p:spTree>
    <p:extLst>
      <p:ext uri="{BB962C8B-B14F-4D97-AF65-F5344CB8AC3E}">
        <p14:creationId xmlns:p14="http://schemas.microsoft.com/office/powerpoint/2010/main" val="40515395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6E4993C4-D945-4CD6-A5C2-F7B8E7C0AEFA}"/>
              </a:ext>
            </a:extLst>
          </p:cNvPr>
          <p:cNvSpPr>
            <a:spLocks noGrp="1" noRot="1" noChangeAspect="1" noChangeArrowheads="1" noTextEdit="1"/>
          </p:cNvSpPr>
          <p:nvPr>
            <p:ph type="sldImg"/>
          </p:nvPr>
        </p:nvSpPr>
        <p:spPr>
          <a:ln/>
        </p:spPr>
      </p:sp>
      <p:sp>
        <p:nvSpPr>
          <p:cNvPr id="224259" name="Rectangle 3">
            <a:extLst>
              <a:ext uri="{FF2B5EF4-FFF2-40B4-BE49-F238E27FC236}">
                <a16:creationId xmlns:a16="http://schemas.microsoft.com/office/drawing/2014/main" id="{C320F846-9069-4217-BEA6-FF28FC9E55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「実習」　前の基本的な話から</a:t>
            </a:r>
          </a:p>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25386585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37215901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dirty="0">
                <a:effectLst/>
                <a:ea typeface="Cambria" panose="02040503050406030204" pitchFamily="18" charset="0"/>
                <a:cs typeface="Times New Roman" panose="02020603050405020304" pitchFamily="18" charset="0"/>
              </a:rPr>
              <a:t>Cut a geometry with up to three planes. Here a plane is perpendicular to the x, y, and z axes, respectively.  A plane is enabled/disabled with its check box. With a radio button, you can select to “cut a plane with a plus side/ cut a plane with a minus side/display a position of a plane without cutting”</a:t>
            </a: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79195283-042B-4C53-A430-956E7D49AFA3}" type="slidenum">
              <a:rPr lang="ja-JP" altLang="en-US" smtClean="0"/>
              <a:pPr>
                <a:defRPr/>
              </a:pPr>
              <a:t>59</a:t>
            </a:fld>
            <a:endParaRPr lang="ja-JP" altLang="en-US"/>
          </a:p>
        </p:txBody>
      </p:sp>
    </p:spTree>
    <p:extLst>
      <p:ext uri="{BB962C8B-B14F-4D97-AF65-F5344CB8AC3E}">
        <p14:creationId xmlns:p14="http://schemas.microsoft.com/office/powerpoint/2010/main" val="29428358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dirty="0">
                <a:effectLst/>
                <a:latin typeface="Cambria" panose="02040503050406030204" pitchFamily="18" charset="0"/>
                <a:ea typeface="ＭＳ 明朝" panose="02020609040205080304" pitchFamily="17" charset="-128"/>
                <a:cs typeface="Times New Roman" panose="02020603050405020304" pitchFamily="18" charset="0"/>
              </a:rPr>
              <a:t>After an input file is read, the list of cells is displayed in the cell pane. We can select cells for visualization in the cell plane.</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79195283-042B-4C53-A430-956E7D49AFA3}" type="slidenum">
              <a:rPr lang="ja-JP" altLang="en-US" smtClean="0"/>
              <a:pPr>
                <a:defRPr/>
              </a:pPr>
              <a:t>60</a:t>
            </a:fld>
            <a:endParaRPr lang="ja-JP" altLang="en-US"/>
          </a:p>
        </p:txBody>
      </p:sp>
    </p:spTree>
    <p:extLst>
      <p:ext uri="{BB962C8B-B14F-4D97-AF65-F5344CB8AC3E}">
        <p14:creationId xmlns:p14="http://schemas.microsoft.com/office/powerpoint/2010/main" val="10705516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dirty="0">
                <a:effectLst/>
                <a:latin typeface="Cambria" panose="02040503050406030204" pitchFamily="18" charset="0"/>
                <a:ea typeface="ＭＳ 明朝" panose="02020609040205080304" pitchFamily="17" charset="-128"/>
                <a:cs typeface="Times New Roman" panose="02020603050405020304" pitchFamily="18" charset="0"/>
              </a:rPr>
              <a:t>The color table in the lower part of this dialog sets the name of materials and another name corresponding to them (name in legend), display scale of legend and their color. These setting parameters correspond to the [Mat Name Color] section in PHITS.</a:t>
            </a: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79195283-042B-4C53-A430-956E7D49AFA3}" type="slidenum">
              <a:rPr lang="ja-JP" altLang="en-US" smtClean="0"/>
              <a:pPr>
                <a:defRPr/>
              </a:pPr>
              <a:t>61</a:t>
            </a:fld>
            <a:endParaRPr lang="ja-JP" altLang="en-US"/>
          </a:p>
        </p:txBody>
      </p:sp>
    </p:spTree>
    <p:extLst>
      <p:ext uri="{BB962C8B-B14F-4D97-AF65-F5344CB8AC3E}">
        <p14:creationId xmlns:p14="http://schemas.microsoft.com/office/powerpoint/2010/main" val="14912302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a:extLst>
              <a:ext uri="{FF2B5EF4-FFF2-40B4-BE49-F238E27FC236}">
                <a16:creationId xmlns:a16="http://schemas.microsoft.com/office/drawing/2014/main" id="{D0000D75-44CB-4F9A-A415-9B3B91A8FA74}"/>
              </a:ext>
            </a:extLst>
          </p:cNvPr>
          <p:cNvSpPr>
            <a:spLocks noGrp="1" noRot="1" noChangeAspect="1" noChangeArrowheads="1" noTextEdit="1"/>
          </p:cNvSpPr>
          <p:nvPr>
            <p:ph type="sldImg"/>
          </p:nvPr>
        </p:nvSpPr>
        <p:spPr>
          <a:ln/>
        </p:spPr>
      </p:sp>
      <p:sp>
        <p:nvSpPr>
          <p:cNvPr id="228355" name="Rectangle 3">
            <a:extLst>
              <a:ext uri="{FF2B5EF4-FFF2-40B4-BE49-F238E27FC236}">
                <a16:creationId xmlns:a16="http://schemas.microsoft.com/office/drawing/2014/main" id="{2CB08FE0-1C13-479F-9C13-A71530163A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17268365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a:extLst>
              <a:ext uri="{FF2B5EF4-FFF2-40B4-BE49-F238E27FC236}">
                <a16:creationId xmlns:a16="http://schemas.microsoft.com/office/drawing/2014/main" id="{03B3D948-5DD0-43F1-B389-90763660C5B8}"/>
              </a:ext>
            </a:extLst>
          </p:cNvPr>
          <p:cNvSpPr>
            <a:spLocks noGrp="1" noRot="1" noChangeAspect="1" noChangeArrowheads="1" noTextEdit="1"/>
          </p:cNvSpPr>
          <p:nvPr>
            <p:ph type="sldImg"/>
          </p:nvPr>
        </p:nvSpPr>
        <p:spPr>
          <a:ln/>
        </p:spPr>
      </p:sp>
      <p:sp>
        <p:nvSpPr>
          <p:cNvPr id="230403" name="Rectangle 3">
            <a:extLst>
              <a:ext uri="{FF2B5EF4-FFF2-40B4-BE49-F238E27FC236}">
                <a16:creationId xmlns:a16="http://schemas.microsoft.com/office/drawing/2014/main" id="{33BF636F-3AE9-429E-8368-58757A8625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「実習」　前の基本的な話から</a:t>
            </a:r>
          </a:p>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33516005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86BAE347-4E43-4D62-AE43-538314EC1664}"/>
              </a:ext>
            </a:extLst>
          </p:cNvPr>
          <p:cNvSpPr>
            <a:spLocks noGrp="1" noRot="1" noChangeAspect="1" noChangeArrowheads="1" noTextEdit="1"/>
          </p:cNvSpPr>
          <p:nvPr>
            <p:ph type="sldImg"/>
          </p:nvPr>
        </p:nvSpPr>
        <p:spPr>
          <a:ln/>
        </p:spPr>
      </p:sp>
      <p:sp>
        <p:nvSpPr>
          <p:cNvPr id="232451" name="Rectangle 3">
            <a:extLst>
              <a:ext uri="{FF2B5EF4-FFF2-40B4-BE49-F238E27FC236}">
                <a16:creationId xmlns:a16="http://schemas.microsoft.com/office/drawing/2014/main" id="{D318F234-42C8-49E9-96C1-A47EE59822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《休憩はさむ》</a:t>
            </a:r>
          </a:p>
          <a:p>
            <a:pPr eaLnBrk="1" hangingPunct="1"/>
            <a:r>
              <a:rPr lang="ja-JP" altLang="en-US">
                <a:ea typeface="ＭＳ Ｐゴシック" panose="020B0600070205080204" pitchFamily="34" charset="-128"/>
              </a:rPr>
              <a:t>次は[</a:t>
            </a:r>
            <a:r>
              <a:rPr lang="en-US" altLang="ja-JP">
                <a:ea typeface="ＭＳ Ｐゴシック" panose="020B0600070205080204" pitchFamily="34" charset="-128"/>
              </a:rPr>
              <a:t>Source]</a:t>
            </a:r>
            <a:r>
              <a:rPr lang="ja-JP" altLang="en-US">
                <a:ea typeface="ＭＳ Ｐゴシック" panose="020B0600070205080204" pitchFamily="34" charset="-128"/>
              </a:rPr>
              <a:t>セクション（線源）の話です。</a:t>
            </a:r>
          </a:p>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38028267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id="{34E6AA81-681F-4653-B084-B582630103FD}"/>
              </a:ext>
            </a:extLst>
          </p:cNvPr>
          <p:cNvSpPr>
            <a:spLocks noGrp="1" noRot="1" noChangeAspect="1" noChangeArrowheads="1" noTextEdit="1"/>
          </p:cNvSpPr>
          <p:nvPr>
            <p:ph type="sldImg"/>
          </p:nvPr>
        </p:nvSpPr>
        <p:spPr>
          <a:ln/>
        </p:spPr>
      </p:sp>
      <p:sp>
        <p:nvSpPr>
          <p:cNvPr id="234499" name="Rectangle 3">
            <a:extLst>
              <a:ext uri="{FF2B5EF4-FFF2-40B4-BE49-F238E27FC236}">
                <a16:creationId xmlns:a16="http://schemas.microsoft.com/office/drawing/2014/main" id="{C7808A3C-4236-4756-A549-14CCF82766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放射状かビーム状に大きく分類されます。</a:t>
            </a:r>
          </a:p>
          <a:p>
            <a:pPr eaLnBrk="1" hangingPunct="1"/>
            <a:r>
              <a:rPr lang="ja-JP" altLang="en-US">
                <a:ea typeface="ＭＳ Ｐゴシック" panose="020B0600070205080204" pitchFamily="34" charset="-128"/>
              </a:rPr>
              <a:t>（放射線の名の由来通り）</a:t>
            </a:r>
          </a:p>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1535005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131C054F-B4F7-4BAC-A2B8-D879BFD5FC19}"/>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5BB58C67-BDAD-4460-8A79-FFBBC9B575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実際の実験条件を忠実に再現できるように様々なセクションが用意されている。</a:t>
            </a:r>
          </a:p>
        </p:txBody>
      </p:sp>
    </p:spTree>
    <p:extLst>
      <p:ext uri="{BB962C8B-B14F-4D97-AF65-F5344CB8AC3E}">
        <p14:creationId xmlns:p14="http://schemas.microsoft.com/office/powerpoint/2010/main" val="36937036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a:extLst>
              <a:ext uri="{FF2B5EF4-FFF2-40B4-BE49-F238E27FC236}">
                <a16:creationId xmlns:a16="http://schemas.microsoft.com/office/drawing/2014/main" id="{27F786FF-585C-4600-B64E-5978D72D027D}"/>
              </a:ext>
            </a:extLst>
          </p:cNvPr>
          <p:cNvSpPr>
            <a:spLocks noGrp="1" noRot="1" noChangeAspect="1" noChangeArrowheads="1" noTextEdit="1"/>
          </p:cNvSpPr>
          <p:nvPr>
            <p:ph type="sldImg"/>
          </p:nvPr>
        </p:nvSpPr>
        <p:spPr>
          <a:ln/>
        </p:spPr>
      </p:sp>
      <p:sp>
        <p:nvSpPr>
          <p:cNvPr id="236547" name="Rectangle 3">
            <a:extLst>
              <a:ext uri="{FF2B5EF4-FFF2-40B4-BE49-F238E27FC236}">
                <a16:creationId xmlns:a16="http://schemas.microsoft.com/office/drawing/2014/main" id="{08EED206-D0D4-4AE5-B657-6A364FE0F0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基本的な3要素になります。</a:t>
            </a:r>
          </a:p>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21087890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サンプルインプットの結果</a:t>
            </a:r>
          </a:p>
        </p:txBody>
      </p:sp>
    </p:spTree>
    <p:extLst>
      <p:ext uri="{BB962C8B-B14F-4D97-AF65-F5344CB8AC3E}">
        <p14:creationId xmlns:p14="http://schemas.microsoft.com/office/powerpoint/2010/main" val="14900658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サンプルインプットの結果</a:t>
            </a:r>
          </a:p>
        </p:txBody>
      </p:sp>
    </p:spTree>
    <p:extLst>
      <p:ext uri="{BB962C8B-B14F-4D97-AF65-F5344CB8AC3E}">
        <p14:creationId xmlns:p14="http://schemas.microsoft.com/office/powerpoint/2010/main" val="15653374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a:extLst>
              <a:ext uri="{FF2B5EF4-FFF2-40B4-BE49-F238E27FC236}">
                <a16:creationId xmlns:a16="http://schemas.microsoft.com/office/drawing/2014/main" id="{801225FA-D1EF-4810-A425-E33871EA26D6}"/>
              </a:ext>
            </a:extLst>
          </p:cNvPr>
          <p:cNvSpPr>
            <a:spLocks noGrp="1" noRot="1" noChangeAspect="1" noChangeArrowheads="1" noTextEdit="1"/>
          </p:cNvSpPr>
          <p:nvPr>
            <p:ph type="sldImg"/>
          </p:nvPr>
        </p:nvSpPr>
        <p:spPr>
          <a:ln/>
        </p:spPr>
      </p:sp>
      <p:sp>
        <p:nvSpPr>
          <p:cNvPr id="245763" name="Rectangle 3">
            <a:extLst>
              <a:ext uri="{FF2B5EF4-FFF2-40B4-BE49-F238E27FC236}">
                <a16:creationId xmlns:a16="http://schemas.microsoft.com/office/drawing/2014/main" id="{58466AB6-D2D4-45D2-97E4-B688E261ED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課題[</a:t>
            </a:r>
            <a:r>
              <a:rPr lang="en-US" altLang="ja-JP">
                <a:ea typeface="ＭＳ Ｐゴシック" panose="020B0600070205080204" pitchFamily="34" charset="-128"/>
              </a:rPr>
              <a:t>Source</a:t>
            </a:r>
            <a:r>
              <a:rPr lang="ja-JP" altLang="en-US">
                <a:ea typeface="ＭＳ Ｐゴシック" panose="020B0600070205080204" pitchFamily="34" charset="-128"/>
              </a:rPr>
              <a:t>]セクション</a:t>
            </a:r>
          </a:p>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13287518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a:extLst>
              <a:ext uri="{FF2B5EF4-FFF2-40B4-BE49-F238E27FC236}">
                <a16:creationId xmlns:a16="http://schemas.microsoft.com/office/drawing/2014/main" id="{E2BCC269-043A-496B-A78E-5FA8889558BB}"/>
              </a:ext>
            </a:extLst>
          </p:cNvPr>
          <p:cNvSpPr>
            <a:spLocks noGrp="1" noRot="1" noChangeAspect="1" noChangeArrowheads="1" noTextEdit="1"/>
          </p:cNvSpPr>
          <p:nvPr>
            <p:ph type="sldImg"/>
          </p:nvPr>
        </p:nvSpPr>
        <p:spPr>
          <a:ln/>
        </p:spPr>
      </p:sp>
      <p:sp>
        <p:nvSpPr>
          <p:cNvPr id="247811" name="Rectangle 3">
            <a:extLst>
              <a:ext uri="{FF2B5EF4-FFF2-40B4-BE49-F238E27FC236}">
                <a16:creationId xmlns:a16="http://schemas.microsoft.com/office/drawing/2014/main" id="{7E538B61-2CFC-4FDC-9B4A-09EC0766C2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課題[</a:t>
            </a:r>
            <a:r>
              <a:rPr lang="en-US" altLang="ja-JP">
                <a:ea typeface="ＭＳ Ｐゴシック" panose="020B0600070205080204" pitchFamily="34" charset="-128"/>
              </a:rPr>
              <a:t>Source</a:t>
            </a:r>
            <a:r>
              <a:rPr lang="ja-JP" altLang="en-US">
                <a:ea typeface="ＭＳ Ｐゴシック" panose="020B0600070205080204" pitchFamily="34" charset="-128"/>
              </a:rPr>
              <a:t>]セクション</a:t>
            </a:r>
          </a:p>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13067354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a:extLst>
              <a:ext uri="{FF2B5EF4-FFF2-40B4-BE49-F238E27FC236}">
                <a16:creationId xmlns:a16="http://schemas.microsoft.com/office/drawing/2014/main" id="{94D4782C-97B8-48F7-B29F-44B80B8C8062}"/>
              </a:ext>
            </a:extLst>
          </p:cNvPr>
          <p:cNvSpPr>
            <a:spLocks noGrp="1" noRot="1" noChangeAspect="1" noChangeArrowheads="1" noTextEdit="1"/>
          </p:cNvSpPr>
          <p:nvPr>
            <p:ph type="sldImg"/>
          </p:nvPr>
        </p:nvSpPr>
        <p:spPr>
          <a:ln/>
        </p:spPr>
      </p:sp>
      <p:sp>
        <p:nvSpPr>
          <p:cNvPr id="251907" name="Rectangle 3">
            <a:extLst>
              <a:ext uri="{FF2B5EF4-FFF2-40B4-BE49-F238E27FC236}">
                <a16:creationId xmlns:a16="http://schemas.microsoft.com/office/drawing/2014/main" id="{197ADCDC-10DF-4F78-B96D-F4B3B4F319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課題[</a:t>
            </a:r>
            <a:r>
              <a:rPr lang="en-US" altLang="ja-JP">
                <a:ea typeface="ＭＳ Ｐゴシック" panose="020B0600070205080204" pitchFamily="34" charset="-128"/>
              </a:rPr>
              <a:t>Source</a:t>
            </a:r>
            <a:r>
              <a:rPr lang="ja-JP" altLang="en-US">
                <a:ea typeface="ＭＳ Ｐゴシック" panose="020B0600070205080204" pitchFamily="34" charset="-128"/>
              </a:rPr>
              <a:t>]セクション</a:t>
            </a:r>
          </a:p>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2322322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a:extLst>
              <a:ext uri="{FF2B5EF4-FFF2-40B4-BE49-F238E27FC236}">
                <a16:creationId xmlns:a16="http://schemas.microsoft.com/office/drawing/2014/main" id="{DE67BFEB-40AE-402A-8146-CC0159DDB3C0}"/>
              </a:ext>
            </a:extLst>
          </p:cNvPr>
          <p:cNvSpPr>
            <a:spLocks noGrp="1" noRot="1" noChangeAspect="1" noChangeArrowheads="1" noTextEdit="1"/>
          </p:cNvSpPr>
          <p:nvPr>
            <p:ph type="sldImg"/>
          </p:nvPr>
        </p:nvSpPr>
        <p:spPr>
          <a:ln/>
        </p:spPr>
      </p:sp>
      <p:sp>
        <p:nvSpPr>
          <p:cNvPr id="253955" name="Rectangle 3">
            <a:extLst>
              <a:ext uri="{FF2B5EF4-FFF2-40B4-BE49-F238E27FC236}">
                <a16:creationId xmlns:a16="http://schemas.microsoft.com/office/drawing/2014/main" id="{BB449C5D-2289-421E-A065-E94F05AF19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課題[</a:t>
            </a:r>
            <a:r>
              <a:rPr lang="en-US" altLang="ja-JP">
                <a:ea typeface="ＭＳ Ｐゴシック" panose="020B0600070205080204" pitchFamily="34" charset="-128"/>
              </a:rPr>
              <a:t>Source</a:t>
            </a:r>
            <a:r>
              <a:rPr lang="ja-JP" altLang="en-US">
                <a:ea typeface="ＭＳ Ｐゴシック" panose="020B0600070205080204" pitchFamily="34" charset="-128"/>
              </a:rPr>
              <a:t>]セクション</a:t>
            </a:r>
          </a:p>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13095042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a:extLst>
              <a:ext uri="{FF2B5EF4-FFF2-40B4-BE49-F238E27FC236}">
                <a16:creationId xmlns:a16="http://schemas.microsoft.com/office/drawing/2014/main" id="{536CDC53-1513-4AB0-BD81-BCFD4701D230}"/>
              </a:ext>
            </a:extLst>
          </p:cNvPr>
          <p:cNvSpPr>
            <a:spLocks noGrp="1" noRot="1" noChangeAspect="1" noChangeArrowheads="1" noTextEdit="1"/>
          </p:cNvSpPr>
          <p:nvPr>
            <p:ph type="sldImg"/>
          </p:nvPr>
        </p:nvSpPr>
        <p:spPr>
          <a:ln/>
        </p:spPr>
      </p:sp>
      <p:sp>
        <p:nvSpPr>
          <p:cNvPr id="260099" name="Rectangle 3">
            <a:extLst>
              <a:ext uri="{FF2B5EF4-FFF2-40B4-BE49-F238E27FC236}">
                <a16:creationId xmlns:a16="http://schemas.microsoft.com/office/drawing/2014/main" id="{24457A5E-970E-430A-B377-557D9BD379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課題[</a:t>
            </a:r>
            <a:r>
              <a:rPr lang="en-US" altLang="ja-JP">
                <a:ea typeface="ＭＳ Ｐゴシック" panose="020B0600070205080204" pitchFamily="34" charset="-128"/>
              </a:rPr>
              <a:t>Source</a:t>
            </a:r>
            <a:r>
              <a:rPr lang="ja-JP" altLang="en-US">
                <a:ea typeface="ＭＳ Ｐゴシック" panose="020B0600070205080204" pitchFamily="34" charset="-128"/>
              </a:rPr>
              <a:t>]セクション</a:t>
            </a:r>
          </a:p>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9926335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a:extLst>
              <a:ext uri="{FF2B5EF4-FFF2-40B4-BE49-F238E27FC236}">
                <a16:creationId xmlns:a16="http://schemas.microsoft.com/office/drawing/2014/main" id="{50A18012-3878-4FCF-83FE-0129439CFC16}"/>
              </a:ext>
            </a:extLst>
          </p:cNvPr>
          <p:cNvSpPr>
            <a:spLocks noGrp="1" noRot="1" noChangeAspect="1" noChangeArrowheads="1" noTextEdit="1"/>
          </p:cNvSpPr>
          <p:nvPr>
            <p:ph type="sldImg"/>
          </p:nvPr>
        </p:nvSpPr>
        <p:spPr>
          <a:ln/>
        </p:spPr>
      </p:sp>
      <p:sp>
        <p:nvSpPr>
          <p:cNvPr id="262147" name="Rectangle 3">
            <a:extLst>
              <a:ext uri="{FF2B5EF4-FFF2-40B4-BE49-F238E27FC236}">
                <a16:creationId xmlns:a16="http://schemas.microsoft.com/office/drawing/2014/main" id="{20A762C1-F56E-420C-B395-3840D53E13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課題[</a:t>
            </a:r>
            <a:r>
              <a:rPr lang="en-US" altLang="ja-JP">
                <a:ea typeface="ＭＳ Ｐゴシック" panose="020B0600070205080204" pitchFamily="34" charset="-128"/>
              </a:rPr>
              <a:t>Source</a:t>
            </a:r>
            <a:r>
              <a:rPr lang="ja-JP" altLang="en-US">
                <a:ea typeface="ＭＳ Ｐゴシック" panose="020B0600070205080204" pitchFamily="34" charset="-128"/>
              </a:rPr>
              <a:t>]セクション</a:t>
            </a:r>
          </a:p>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34217119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a:extLst>
              <a:ext uri="{FF2B5EF4-FFF2-40B4-BE49-F238E27FC236}">
                <a16:creationId xmlns:a16="http://schemas.microsoft.com/office/drawing/2014/main" id="{0D413163-B7BC-4FB2-B6A9-48828980BFCB}"/>
              </a:ext>
            </a:extLst>
          </p:cNvPr>
          <p:cNvSpPr>
            <a:spLocks noGrp="1" noRot="1" noChangeAspect="1" noChangeArrowheads="1" noTextEdit="1"/>
          </p:cNvSpPr>
          <p:nvPr>
            <p:ph type="sldImg"/>
          </p:nvPr>
        </p:nvSpPr>
        <p:spPr>
          <a:ln/>
        </p:spPr>
      </p:sp>
      <p:sp>
        <p:nvSpPr>
          <p:cNvPr id="266243" name="Rectangle 3">
            <a:extLst>
              <a:ext uri="{FF2B5EF4-FFF2-40B4-BE49-F238E27FC236}">
                <a16:creationId xmlns:a16="http://schemas.microsoft.com/office/drawing/2014/main" id="{5D9E5EB4-CC2C-4F3A-A9C0-A776BC9C4F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「実習」　前の基本的な話から</a:t>
            </a:r>
          </a:p>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994942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DB29B071-EE10-488B-BA60-C8D16C33CDE1}"/>
              </a:ext>
            </a:extLst>
          </p:cNvPr>
          <p:cNvSpPr>
            <a:spLocks noGrp="1" noRot="1" noChangeAspect="1" noChangeArrowheads="1" noTextEdit="1"/>
          </p:cNvSpPr>
          <p:nvPr>
            <p:ph type="sldImg"/>
          </p:nvPr>
        </p:nvSpPr>
        <p:spPr>
          <a:ln/>
        </p:spPr>
      </p:sp>
      <p:sp>
        <p:nvSpPr>
          <p:cNvPr id="133123" name="Rectangle 3">
            <a:extLst>
              <a:ext uri="{FF2B5EF4-FFF2-40B4-BE49-F238E27FC236}">
                <a16:creationId xmlns:a16="http://schemas.microsoft.com/office/drawing/2014/main" id="{8F1A4D88-5FC4-4ED2-983E-BC7528A2BD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興味のある物理量を得ることに適した</a:t>
            </a:r>
            <a:r>
              <a:rPr lang="en-US" altLang="ja-JP">
                <a:ea typeface="ＭＳ Ｐゴシック" panose="020B0600070205080204" pitchFamily="34" charset="-128"/>
              </a:rPr>
              <a:t>Tally（</a:t>
            </a:r>
            <a:r>
              <a:rPr lang="ja-JP" altLang="en-US">
                <a:ea typeface="ＭＳ Ｐゴシック" panose="020B0600070205080204" pitchFamily="34" charset="-128"/>
              </a:rPr>
              <a:t>検出器）が用意されている</a:t>
            </a:r>
            <a:r>
              <a:rPr lang="en-US" altLang="ja-JP">
                <a:ea typeface="ＭＳ Ｐゴシック" panose="020B0600070205080204" pitchFamily="34" charset="-128"/>
              </a:rPr>
              <a:t>。</a:t>
            </a:r>
          </a:p>
        </p:txBody>
      </p:sp>
    </p:spTree>
    <p:extLst>
      <p:ext uri="{BB962C8B-B14F-4D97-AF65-F5344CB8AC3E}">
        <p14:creationId xmlns:p14="http://schemas.microsoft.com/office/powerpoint/2010/main" val="11206626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a:extLst>
              <a:ext uri="{FF2B5EF4-FFF2-40B4-BE49-F238E27FC236}">
                <a16:creationId xmlns:a16="http://schemas.microsoft.com/office/drawing/2014/main" id="{8C910B2D-6DE0-4A62-BBCF-94B0298BD715}"/>
              </a:ext>
            </a:extLst>
          </p:cNvPr>
          <p:cNvSpPr>
            <a:spLocks noGrp="1" noRot="1" noChangeAspect="1" noChangeArrowheads="1" noTextEdit="1"/>
          </p:cNvSpPr>
          <p:nvPr>
            <p:ph type="sldImg"/>
          </p:nvPr>
        </p:nvSpPr>
        <p:spPr>
          <a:ln/>
        </p:spPr>
      </p:sp>
      <p:sp>
        <p:nvSpPr>
          <p:cNvPr id="266243" name="Rectangle 3">
            <a:extLst>
              <a:ext uri="{FF2B5EF4-FFF2-40B4-BE49-F238E27FC236}">
                <a16:creationId xmlns:a16="http://schemas.microsoft.com/office/drawing/2014/main" id="{B85ABF41-C322-4D7C-9992-4C3209780A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《休憩はさむ》</a:t>
            </a:r>
          </a:p>
          <a:p>
            <a:pPr eaLnBrk="1" hangingPunct="1"/>
            <a:r>
              <a:rPr lang="ja-JP" altLang="en-US">
                <a:ea typeface="ＭＳ Ｐゴシック" panose="020B0600070205080204" pitchFamily="34" charset="-128"/>
              </a:rPr>
              <a:t>まとめ</a:t>
            </a:r>
          </a:p>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343090399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a:extLst>
              <a:ext uri="{FF2B5EF4-FFF2-40B4-BE49-F238E27FC236}">
                <a16:creationId xmlns:a16="http://schemas.microsoft.com/office/drawing/2014/main" id="{C7F7BC74-33A8-4071-BDA0-FD90ACB8BFE2}"/>
              </a:ext>
            </a:extLst>
          </p:cNvPr>
          <p:cNvSpPr>
            <a:spLocks noGrp="1" noRot="1" noChangeAspect="1" noChangeArrowheads="1" noTextEdit="1"/>
          </p:cNvSpPr>
          <p:nvPr>
            <p:ph type="sldImg"/>
          </p:nvPr>
        </p:nvSpPr>
        <p:spPr>
          <a:ln/>
        </p:spPr>
      </p:sp>
      <p:sp>
        <p:nvSpPr>
          <p:cNvPr id="268291" name="Rectangle 3">
            <a:extLst>
              <a:ext uri="{FF2B5EF4-FFF2-40B4-BE49-F238E27FC236}">
                <a16:creationId xmlns:a16="http://schemas.microsoft.com/office/drawing/2014/main" id="{5794EC74-39F2-4856-AB28-805DCA977F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宿題（3次元体系）</a:t>
            </a:r>
          </a:p>
        </p:txBody>
      </p:sp>
    </p:spTree>
    <p:extLst>
      <p:ext uri="{BB962C8B-B14F-4D97-AF65-F5344CB8AC3E}">
        <p14:creationId xmlns:p14="http://schemas.microsoft.com/office/powerpoint/2010/main" val="400244784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a:extLst>
              <a:ext uri="{FF2B5EF4-FFF2-40B4-BE49-F238E27FC236}">
                <a16:creationId xmlns:a16="http://schemas.microsoft.com/office/drawing/2014/main" id="{448F9090-BBB0-451A-ABA4-AC4C177CDC0B}"/>
              </a:ext>
            </a:extLst>
          </p:cNvPr>
          <p:cNvSpPr>
            <a:spLocks noGrp="1" noRot="1" noChangeAspect="1" noChangeArrowheads="1" noTextEdit="1"/>
          </p:cNvSpPr>
          <p:nvPr>
            <p:ph type="sldImg"/>
          </p:nvPr>
        </p:nvSpPr>
        <p:spPr>
          <a:ln/>
        </p:spPr>
      </p:sp>
      <p:sp>
        <p:nvSpPr>
          <p:cNvPr id="270339" name="Rectangle 3">
            <a:extLst>
              <a:ext uri="{FF2B5EF4-FFF2-40B4-BE49-F238E27FC236}">
                <a16:creationId xmlns:a16="http://schemas.microsoft.com/office/drawing/2014/main" id="{26F27F59-8CD9-4319-820C-62218F7969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宿題（線源）</a:t>
            </a:r>
          </a:p>
        </p:txBody>
      </p:sp>
    </p:spTree>
    <p:extLst>
      <p:ext uri="{BB962C8B-B14F-4D97-AF65-F5344CB8AC3E}">
        <p14:creationId xmlns:p14="http://schemas.microsoft.com/office/powerpoint/2010/main" val="42784825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4587E6EC-E6DD-499B-BEB4-4DBFF5E95B85}"/>
              </a:ext>
            </a:extLst>
          </p:cNvPr>
          <p:cNvSpPr>
            <a:spLocks noGrp="1" noRot="1" noChangeAspect="1" noChangeArrowheads="1" noTextEdit="1"/>
          </p:cNvSpPr>
          <p:nvPr>
            <p:ph type="sldImg"/>
          </p:nvPr>
        </p:nvSpPr>
        <p:spPr>
          <a:ln/>
        </p:spPr>
      </p:sp>
      <p:sp>
        <p:nvSpPr>
          <p:cNvPr id="117763" name="Rectangle 3">
            <a:extLst>
              <a:ext uri="{FF2B5EF4-FFF2-40B4-BE49-F238E27FC236}">
                <a16:creationId xmlns:a16="http://schemas.microsoft.com/office/drawing/2014/main" id="{A318C8F0-67F2-4A2D-80C3-B433C2ACE7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a:solidFill>
                <a:srgbClr val="0000CC"/>
              </a:solidFill>
              <a:ea typeface="ＭＳ Ｐゴシック" panose="020B0600070205080204" pitchFamily="34" charset="-128"/>
            </a:endParaRPr>
          </a:p>
        </p:txBody>
      </p:sp>
    </p:spTree>
    <p:extLst>
      <p:ext uri="{BB962C8B-B14F-4D97-AF65-F5344CB8AC3E}">
        <p14:creationId xmlns:p14="http://schemas.microsoft.com/office/powerpoint/2010/main" val="141923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EBAED578-9637-436A-BF21-703964381E9E}"/>
              </a:ext>
            </a:extLst>
          </p:cNvPr>
          <p:cNvSpPr>
            <a:spLocks noGrp="1" noRot="1" noChangeAspect="1" noChangeArrowheads="1" noTextEdit="1"/>
          </p:cNvSpPr>
          <p:nvPr>
            <p:ph type="sldImg"/>
          </p:nvPr>
        </p:nvSpPr>
        <p:spPr>
          <a:ln/>
        </p:spPr>
      </p:sp>
      <p:sp>
        <p:nvSpPr>
          <p:cNvPr id="135171" name="Rectangle 3">
            <a:extLst>
              <a:ext uri="{FF2B5EF4-FFF2-40B4-BE49-F238E27FC236}">
                <a16:creationId xmlns:a16="http://schemas.microsoft.com/office/drawing/2014/main" id="{19EB8622-3BB6-4055-83DC-DD0CC2AE74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「実習」　前の基本的な話から</a:t>
            </a:r>
          </a:p>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1904765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3CA1A31A-E4BB-437C-98FA-7E27E91E880E}"/>
              </a:ext>
            </a:extLst>
          </p:cNvPr>
          <p:cNvSpPr>
            <a:spLocks noGrp="1" noRot="1" noChangeAspect="1" noChangeArrowheads="1" noTextEdit="1"/>
          </p:cNvSpPr>
          <p:nvPr>
            <p:ph type="sldImg"/>
          </p:nvPr>
        </p:nvSpPr>
        <p:spPr>
          <a:ln/>
        </p:spPr>
      </p:sp>
      <p:sp>
        <p:nvSpPr>
          <p:cNvPr id="137219" name="Rectangle 3">
            <a:extLst>
              <a:ext uri="{FF2B5EF4-FFF2-40B4-BE49-F238E27FC236}">
                <a16:creationId xmlns:a16="http://schemas.microsoft.com/office/drawing/2014/main" id="{C7DA9995-3567-4901-8A76-1863002E08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ea typeface="ＭＳ Ｐゴシック" panose="020B0600070205080204" pitchFamily="34" charset="-128"/>
            </a:endParaRPr>
          </a:p>
        </p:txBody>
      </p:sp>
    </p:spTree>
    <p:extLst>
      <p:ext uri="{BB962C8B-B14F-4D97-AF65-F5344CB8AC3E}">
        <p14:creationId xmlns:p14="http://schemas.microsoft.com/office/powerpoint/2010/main" val="2853406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FA024F9F-090A-481F-80E4-75CF633DB2F6}"/>
              </a:ext>
            </a:extLst>
          </p:cNvPr>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823A2192-8F1A-4402-B27B-F572B371D32E}"/>
              </a:ext>
            </a:extLst>
          </p:cNvPr>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1F04CF2B-C134-4D2F-81BA-F0F3326CBC6D}"/>
              </a:ext>
            </a:extLst>
          </p:cNvPr>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C351249C-FD52-4F26-B50E-00A025341832}" type="slidenum">
              <a:rPr lang="en-US" altLang="ja-JP"/>
              <a:pPr>
                <a:defRPr/>
              </a:pPr>
              <a:t>‹#›</a:t>
            </a:fld>
            <a:endParaRPr lang="en-US" altLang="ja-JP"/>
          </a:p>
        </p:txBody>
      </p:sp>
    </p:spTree>
    <p:extLst>
      <p:ext uri="{BB962C8B-B14F-4D97-AF65-F5344CB8AC3E}">
        <p14:creationId xmlns:p14="http://schemas.microsoft.com/office/powerpoint/2010/main" val="266880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C68D4E2C-0455-4E69-BA68-E3796D1315B1}"/>
              </a:ext>
            </a:extLst>
          </p:cNvPr>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902EC358-504C-4778-AA4E-D3D3010CD461}"/>
              </a:ext>
            </a:extLst>
          </p:cNvPr>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B7A5284C-677C-4F02-9CD7-E67838F89169}"/>
              </a:ext>
            </a:extLst>
          </p:cNvPr>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CB96EE57-3D34-478C-B2D4-0D50918C5A0F}" type="slidenum">
              <a:rPr lang="en-US" altLang="ja-JP"/>
              <a:pPr>
                <a:defRPr/>
              </a:pPr>
              <a:t>‹#›</a:t>
            </a:fld>
            <a:endParaRPr lang="en-US" altLang="ja-JP"/>
          </a:p>
        </p:txBody>
      </p:sp>
    </p:spTree>
    <p:extLst>
      <p:ext uri="{BB962C8B-B14F-4D97-AF65-F5344CB8AC3E}">
        <p14:creationId xmlns:p14="http://schemas.microsoft.com/office/powerpoint/2010/main" val="3332042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3239D9B1-0E0C-40CA-BC78-2422EBACB818}"/>
              </a:ext>
            </a:extLst>
          </p:cNvPr>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3252B902-52BD-46C7-9BED-7EC35C88AD2B}"/>
              </a:ext>
            </a:extLst>
          </p:cNvPr>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2660694-F40B-4B25-9011-302A7F0FB0DF}"/>
              </a:ext>
            </a:extLst>
          </p:cNvPr>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3D06BF7E-E4E7-4DA1-B4D7-FDB788C99B30}" type="slidenum">
              <a:rPr lang="en-US" altLang="ja-JP"/>
              <a:pPr>
                <a:defRPr/>
              </a:pPr>
              <a:t>‹#›</a:t>
            </a:fld>
            <a:endParaRPr lang="en-US" altLang="ja-JP"/>
          </a:p>
        </p:txBody>
      </p:sp>
    </p:spTree>
    <p:extLst>
      <p:ext uri="{BB962C8B-B14F-4D97-AF65-F5344CB8AC3E}">
        <p14:creationId xmlns:p14="http://schemas.microsoft.com/office/powerpoint/2010/main" val="2445776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56F228E7-8648-44E7-9417-0DFC19E64721}"/>
              </a:ext>
            </a:extLst>
          </p:cNvPr>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D99A2874-7D34-4E68-80CA-656B8A512285}"/>
              </a:ext>
            </a:extLst>
          </p:cNvPr>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B4B5698C-288E-41D5-82FF-676B45CFB249}"/>
              </a:ext>
            </a:extLst>
          </p:cNvPr>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C15B3D2B-E807-4127-9123-185A4C4EE9C3}" type="slidenum">
              <a:rPr lang="en-US" altLang="ja-JP"/>
              <a:pPr>
                <a:defRPr/>
              </a:pPr>
              <a:t>‹#›</a:t>
            </a:fld>
            <a:endParaRPr lang="en-US" altLang="ja-JP"/>
          </a:p>
        </p:txBody>
      </p:sp>
    </p:spTree>
    <p:extLst>
      <p:ext uri="{BB962C8B-B14F-4D97-AF65-F5344CB8AC3E}">
        <p14:creationId xmlns:p14="http://schemas.microsoft.com/office/powerpoint/2010/main" val="1199036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11D8209D-7F6E-4345-B60B-82A04D956BFE}"/>
              </a:ext>
            </a:extLst>
          </p:cNvPr>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59001A30-7AE7-4507-A055-56BFB235AC7A}"/>
              </a:ext>
            </a:extLst>
          </p:cNvPr>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DFBE6255-2A07-4BB7-AE6A-9A4A97098C0F}"/>
              </a:ext>
            </a:extLst>
          </p:cNvPr>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04BCE40D-B4B1-422C-90FE-2E57CDE42064}" type="slidenum">
              <a:rPr lang="en-US" altLang="ja-JP"/>
              <a:pPr>
                <a:defRPr/>
              </a:pPr>
              <a:t>‹#›</a:t>
            </a:fld>
            <a:endParaRPr lang="en-US" altLang="ja-JP"/>
          </a:p>
        </p:txBody>
      </p:sp>
    </p:spTree>
    <p:extLst>
      <p:ext uri="{BB962C8B-B14F-4D97-AF65-F5344CB8AC3E}">
        <p14:creationId xmlns:p14="http://schemas.microsoft.com/office/powerpoint/2010/main" val="4103281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B58437C9-EECE-4466-AA93-AA47C079BAA1}"/>
              </a:ext>
            </a:extLst>
          </p:cNvPr>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EEE5AFF7-F824-4597-8240-EA149CB12614}"/>
              </a:ext>
            </a:extLst>
          </p:cNvPr>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5FB999DA-F31C-4E01-A66A-C731C811C2E4}"/>
              </a:ext>
            </a:extLst>
          </p:cNvPr>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EE449128-B22B-4350-A601-0FADC7EDE8C0}" type="slidenum">
              <a:rPr lang="en-US" altLang="ja-JP"/>
              <a:pPr>
                <a:defRPr/>
              </a:pPr>
              <a:t>‹#›</a:t>
            </a:fld>
            <a:endParaRPr lang="en-US" altLang="ja-JP"/>
          </a:p>
        </p:txBody>
      </p:sp>
    </p:spTree>
    <p:extLst>
      <p:ext uri="{BB962C8B-B14F-4D97-AF65-F5344CB8AC3E}">
        <p14:creationId xmlns:p14="http://schemas.microsoft.com/office/powerpoint/2010/main" val="1698507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AA897E66-BC05-4EB4-A8B0-1D7C56DCE2C0}"/>
              </a:ext>
            </a:extLst>
          </p:cNvPr>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E3B9B137-52C1-4F1E-B130-4282FC71715C}"/>
              </a:ext>
            </a:extLst>
          </p:cNvPr>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38642A6D-F563-4CAF-B411-440CEFCCE8C0}"/>
              </a:ext>
            </a:extLst>
          </p:cNvPr>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4A614E3E-356F-45C5-8BD1-99B0EFAC9F3B}" type="slidenum">
              <a:rPr lang="en-US" altLang="ja-JP"/>
              <a:pPr>
                <a:defRPr/>
              </a:pPr>
              <a:t>‹#›</a:t>
            </a:fld>
            <a:endParaRPr lang="en-US" altLang="ja-JP"/>
          </a:p>
        </p:txBody>
      </p:sp>
    </p:spTree>
    <p:extLst>
      <p:ext uri="{BB962C8B-B14F-4D97-AF65-F5344CB8AC3E}">
        <p14:creationId xmlns:p14="http://schemas.microsoft.com/office/powerpoint/2010/main" val="1271260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B0954286-5B7D-4226-9879-05BAC1075090}"/>
              </a:ext>
            </a:extLst>
          </p:cNvPr>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31FF6200-8F60-4BE2-8C2C-F576859C0683}"/>
              </a:ext>
            </a:extLst>
          </p:cNvPr>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18401A0F-0163-47FF-A91E-78C9491AAE5C}"/>
              </a:ext>
            </a:extLst>
          </p:cNvPr>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590A5B34-F186-4F6D-A45C-2266B975CE36}" type="slidenum">
              <a:rPr lang="en-US" altLang="ja-JP"/>
              <a:pPr>
                <a:defRPr/>
              </a:pPr>
              <a:t>‹#›</a:t>
            </a:fld>
            <a:endParaRPr lang="en-US" altLang="ja-JP"/>
          </a:p>
        </p:txBody>
      </p:sp>
    </p:spTree>
    <p:extLst>
      <p:ext uri="{BB962C8B-B14F-4D97-AF65-F5344CB8AC3E}">
        <p14:creationId xmlns:p14="http://schemas.microsoft.com/office/powerpoint/2010/main" val="3623120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0986F08-7515-4B08-8DED-5EEC0E03D842}"/>
              </a:ext>
            </a:extLst>
          </p:cNvPr>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95F5500E-A196-4126-843C-4719ED390863}"/>
              </a:ext>
            </a:extLst>
          </p:cNvPr>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19BB8C3A-9353-4CB7-AFF0-2DEB1DEC70C3}"/>
              </a:ext>
            </a:extLst>
          </p:cNvPr>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2F77C21D-9317-4824-9A06-BC3E1CE4AFE4}" type="slidenum">
              <a:rPr lang="en-US" altLang="ja-JP"/>
              <a:pPr>
                <a:defRPr/>
              </a:pPr>
              <a:t>‹#›</a:t>
            </a:fld>
            <a:endParaRPr lang="en-US" altLang="ja-JP"/>
          </a:p>
        </p:txBody>
      </p:sp>
    </p:spTree>
    <p:extLst>
      <p:ext uri="{BB962C8B-B14F-4D97-AF65-F5344CB8AC3E}">
        <p14:creationId xmlns:p14="http://schemas.microsoft.com/office/powerpoint/2010/main" val="3040472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D32D04D2-59C6-44EA-9C89-AB8AD71AEAEF}"/>
              </a:ext>
            </a:extLst>
          </p:cNvPr>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C7472C59-639D-495A-A422-7555F561B10F}"/>
              </a:ext>
            </a:extLst>
          </p:cNvPr>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563601E1-36C9-4660-A2DD-62C025B157F0}"/>
              </a:ext>
            </a:extLst>
          </p:cNvPr>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423292C3-6F31-4FCD-B9FF-A7A774739C52}" type="slidenum">
              <a:rPr lang="en-US" altLang="ja-JP"/>
              <a:pPr>
                <a:defRPr/>
              </a:pPr>
              <a:t>‹#›</a:t>
            </a:fld>
            <a:endParaRPr lang="en-US" altLang="ja-JP"/>
          </a:p>
        </p:txBody>
      </p:sp>
    </p:spTree>
    <p:extLst>
      <p:ext uri="{BB962C8B-B14F-4D97-AF65-F5344CB8AC3E}">
        <p14:creationId xmlns:p14="http://schemas.microsoft.com/office/powerpoint/2010/main" val="263988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CEDD9615-9432-437A-BC78-09A2017EC5C7}"/>
              </a:ext>
            </a:extLst>
          </p:cNvPr>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2FDDE929-BD47-46A1-BF98-88654FF3E38F}"/>
              </a:ext>
            </a:extLst>
          </p:cNvPr>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3C6D45B1-BA20-4BBA-8C51-8A4716179F80}"/>
              </a:ext>
            </a:extLst>
          </p:cNvPr>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163F4F9C-EE01-4075-9287-35E4C9151F0C}" type="slidenum">
              <a:rPr lang="en-US" altLang="ja-JP"/>
              <a:pPr>
                <a:defRPr/>
              </a:pPr>
              <a:t>‹#›</a:t>
            </a:fld>
            <a:endParaRPr lang="en-US" altLang="ja-JP"/>
          </a:p>
        </p:txBody>
      </p:sp>
    </p:spTree>
    <p:extLst>
      <p:ext uri="{BB962C8B-B14F-4D97-AF65-F5344CB8AC3E}">
        <p14:creationId xmlns:p14="http://schemas.microsoft.com/office/powerpoint/2010/main" val="517931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FEF256C-7DAC-4F9B-ABF8-BF9563A2C33D}"/>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03F6E08D-830C-45F6-A311-1927CFA242BE}"/>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 name="Rectangle 5">
            <a:extLst>
              <a:ext uri="{FF2B5EF4-FFF2-40B4-BE49-F238E27FC236}">
                <a16:creationId xmlns:a16="http://schemas.microsoft.com/office/drawing/2014/main" id="{55C67B57-DE8E-4CCB-9BC9-52D094C69315}"/>
              </a:ext>
            </a:extLst>
          </p:cNvPr>
          <p:cNvSpPr>
            <a:spLocks noChangeArrowheads="1"/>
          </p:cNvSpPr>
          <p:nvPr userDrawn="1"/>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9" name="Text Box 8">
            <a:extLst>
              <a:ext uri="{FF2B5EF4-FFF2-40B4-BE49-F238E27FC236}">
                <a16:creationId xmlns:a16="http://schemas.microsoft.com/office/drawing/2014/main" id="{0BB36EB8-7C82-4FDD-A344-00CB7CABE7F6}"/>
              </a:ext>
            </a:extLst>
          </p:cNvPr>
          <p:cNvSpPr txBox="1">
            <a:spLocks noChangeArrowheads="1"/>
          </p:cNvSpPr>
          <p:nvPr userDrawn="1"/>
        </p:nvSpPr>
        <p:spPr bwMode="auto">
          <a:xfrm>
            <a:off x="8424862"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fld id="{CF38FD29-3E55-4CF3-AE6D-6CF7FC6AEE9A}" type="slidenum">
              <a:rPr lang="en-US" altLang="ja-JP" sz="2400">
                <a:latin typeface="Tahoma" panose="020B0604030504040204" pitchFamily="34" charset="0"/>
              </a:rPr>
              <a:pPr algn="ctr" eaLnBrk="1" hangingPunct="1">
                <a:spcBef>
                  <a:spcPct val="50000"/>
                </a:spcBef>
                <a:buFontTx/>
                <a:buNone/>
              </a:pPr>
              <a:t>‹#›</a:t>
            </a:fld>
            <a:endParaRPr lang="en-US" altLang="ja-JP" sz="2400" dirty="0">
              <a:latin typeface="Tahoma" panose="020B0604030504040204" pitchFamily="34" charset="0"/>
            </a:endParaRPr>
          </a:p>
        </p:txBody>
      </p:sp>
      <p:pic>
        <p:nvPicPr>
          <p:cNvPr id="10" name="図 9">
            <a:extLst>
              <a:ext uri="{FF2B5EF4-FFF2-40B4-BE49-F238E27FC236}">
                <a16:creationId xmlns:a16="http://schemas.microsoft.com/office/drawing/2014/main" id="{49528959-01C5-4845-9CE7-03ABAF66E6F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6752" y="6400800"/>
            <a:ext cx="424763" cy="457200"/>
          </a:xfrm>
          <a:prstGeom prst="rect">
            <a:avLst/>
          </a:prstGeom>
        </p:spPr>
      </p:pic>
    </p:spTree>
  </p:cSld>
  <p:clrMap bg1="lt1" tx1="dk1" bg2="lt2" tx2="dk2" accent1="accent1" accent2="accent2" accent3="accent3" accent4="accent4" accent5="accent5" accent6="accent6" hlink="hlink" folHlink="folHlink"/>
  <p:sldLayoutIdLst>
    <p:sldLayoutId id="2147497773" r:id="rId1"/>
    <p:sldLayoutId id="2147497774" r:id="rId2"/>
    <p:sldLayoutId id="2147497775" r:id="rId3"/>
    <p:sldLayoutId id="2147497776" r:id="rId4"/>
    <p:sldLayoutId id="2147497777" r:id="rId5"/>
    <p:sldLayoutId id="2147497778" r:id="rId6"/>
    <p:sldLayoutId id="2147497779" r:id="rId7"/>
    <p:sldLayoutId id="2147497780" r:id="rId8"/>
    <p:sldLayoutId id="2147497781" r:id="rId9"/>
    <p:sldLayoutId id="2147497782" r:id="rId10"/>
    <p:sldLayoutId id="2147497783"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8.png"/><Relationship Id="rId4" Type="http://schemas.openxmlformats.org/officeDocument/2006/relationships/image" Target="../media/image32.png"/></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hyperlink" Target="https://www.oecd-nea.org/tools/abstract/detail/iaea1437/" TargetMode="External"/><Relationship Id="rId4" Type="http://schemas.openxmlformats.org/officeDocument/2006/relationships/image" Target="../media/image36.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a:extLst>
              <a:ext uri="{FF2B5EF4-FFF2-40B4-BE49-F238E27FC236}">
                <a16:creationId xmlns:a16="http://schemas.microsoft.com/office/drawing/2014/main" id="{B21E8929-3338-4A4A-95DD-3196D570257E}"/>
              </a:ext>
            </a:extLst>
          </p:cNvPr>
          <p:cNvSpPr>
            <a:spLocks noGrp="1" noChangeArrowheads="1"/>
          </p:cNvSpPr>
          <p:nvPr>
            <p:ph type="subTitle" idx="1"/>
          </p:nvPr>
        </p:nvSpPr>
        <p:spPr>
          <a:xfrm>
            <a:off x="419100" y="3276600"/>
            <a:ext cx="8305800" cy="1752600"/>
          </a:xfrm>
        </p:spPr>
        <p:txBody>
          <a:bodyPr/>
          <a:lstStyle/>
          <a:p>
            <a:pPr eaLnBrk="1" hangingPunct="1">
              <a:defRPr/>
            </a:pPr>
            <a:r>
              <a:rPr lang="en-US" altLang="ja-JP" sz="4500" dirty="0">
                <a:solidFill>
                  <a:srgbClr val="010000"/>
                </a:solidFill>
                <a:latin typeface="+mj-lt"/>
              </a:rPr>
              <a:t>Basic Lecture I:</a:t>
            </a:r>
          </a:p>
          <a:p>
            <a:pPr eaLnBrk="1" hangingPunct="1">
              <a:defRPr/>
            </a:pPr>
            <a:r>
              <a:rPr lang="en-US" altLang="ja-JP" sz="4500" dirty="0">
                <a:solidFill>
                  <a:srgbClr val="010000"/>
                </a:solidFill>
                <a:latin typeface="+mj-lt"/>
              </a:rPr>
              <a:t>Geometry and Source Definition</a:t>
            </a:r>
          </a:p>
        </p:txBody>
      </p:sp>
      <p:sp>
        <p:nvSpPr>
          <p:cNvPr id="114695" name="Text Box 7">
            <a:extLst>
              <a:ext uri="{FF2B5EF4-FFF2-40B4-BE49-F238E27FC236}">
                <a16:creationId xmlns:a16="http://schemas.microsoft.com/office/drawing/2014/main" id="{DF73915B-365E-4981-917F-2BE83E0E41EE}"/>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latin typeface="Tahoma" panose="020B0604030504040204" pitchFamily="34" charset="0"/>
              </a:rPr>
              <a:t>title</a:t>
            </a:r>
          </a:p>
        </p:txBody>
      </p:sp>
      <p:sp>
        <p:nvSpPr>
          <p:cNvPr id="112649" name="Text Box 15">
            <a:extLst>
              <a:ext uri="{FF2B5EF4-FFF2-40B4-BE49-F238E27FC236}">
                <a16:creationId xmlns:a16="http://schemas.microsoft.com/office/drawing/2014/main" id="{74E66484-EE6D-4154-A66B-4FA61CCE865F}"/>
              </a:ext>
            </a:extLst>
          </p:cNvPr>
          <p:cNvSpPr txBox="1">
            <a:spLocks noChangeArrowheads="1"/>
          </p:cNvSpPr>
          <p:nvPr/>
        </p:nvSpPr>
        <p:spPr bwMode="auto">
          <a:xfrm>
            <a:off x="3273425" y="5235575"/>
            <a:ext cx="2559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en-US" altLang="ja-JP" sz="2400" dirty="0">
                <a:solidFill>
                  <a:srgbClr val="FF0000"/>
                </a:solidFill>
                <a:latin typeface="+mn-lt"/>
              </a:rPr>
              <a:t>May 2021 revised</a:t>
            </a:r>
          </a:p>
        </p:txBody>
      </p:sp>
      <p:pic>
        <p:nvPicPr>
          <p:cNvPr id="8" name="図 7">
            <a:extLst>
              <a:ext uri="{FF2B5EF4-FFF2-40B4-BE49-F238E27FC236}">
                <a16:creationId xmlns:a16="http://schemas.microsoft.com/office/drawing/2014/main" id="{861C2C9A-FD23-4FC5-BAD1-DB56D8E481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17" y="542630"/>
            <a:ext cx="7560523" cy="2855443"/>
          </a:xfrm>
          <a:prstGeom prst="rect">
            <a:avLst/>
          </a:prstGeom>
        </p:spPr>
      </p:pic>
      <p:pic>
        <p:nvPicPr>
          <p:cNvPr id="9" name="図 8">
            <a:extLst>
              <a:ext uri="{FF2B5EF4-FFF2-40B4-BE49-F238E27FC236}">
                <a16:creationId xmlns:a16="http://schemas.microsoft.com/office/drawing/2014/main" id="{F7888384-43FF-45FB-BFF3-FC0DC86433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320" y="105971"/>
            <a:ext cx="1574530" cy="1307034"/>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Text Box 6">
            <a:extLst>
              <a:ext uri="{FF2B5EF4-FFF2-40B4-BE49-F238E27FC236}">
                <a16:creationId xmlns:a16="http://schemas.microsoft.com/office/drawing/2014/main" id="{89A5DC02-51BF-4FFC-BE1C-CD815020906D}"/>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General description</a:t>
            </a:r>
          </a:p>
        </p:txBody>
      </p:sp>
      <p:sp>
        <p:nvSpPr>
          <p:cNvPr id="129030" name="Text Box 1031">
            <a:extLst>
              <a:ext uri="{FF2B5EF4-FFF2-40B4-BE49-F238E27FC236}">
                <a16:creationId xmlns:a16="http://schemas.microsoft.com/office/drawing/2014/main" id="{1F4BF5D3-5724-4B09-878A-5AD3569204A5}"/>
              </a:ext>
            </a:extLst>
          </p:cNvPr>
          <p:cNvSpPr txBox="1">
            <a:spLocks noChangeArrowheads="1"/>
          </p:cNvSpPr>
          <p:nvPr/>
        </p:nvSpPr>
        <p:spPr bwMode="auto">
          <a:xfrm>
            <a:off x="588963" y="692150"/>
            <a:ext cx="1377950" cy="476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solidFill>
                  <a:srgbClr val="000000"/>
                </a:solidFill>
                <a:latin typeface="Tahoma" panose="020B0604030504040204" pitchFamily="34" charset="0"/>
              </a:rPr>
              <a:t>phits.out</a:t>
            </a:r>
          </a:p>
        </p:txBody>
      </p:sp>
      <p:sp>
        <p:nvSpPr>
          <p:cNvPr id="129031" name="テキスト ボックス 1">
            <a:extLst>
              <a:ext uri="{FF2B5EF4-FFF2-40B4-BE49-F238E27FC236}">
                <a16:creationId xmlns:a16="http://schemas.microsoft.com/office/drawing/2014/main" id="{901B4B28-FB08-4E23-9C87-C10B1893D4BA}"/>
              </a:ext>
            </a:extLst>
          </p:cNvPr>
          <p:cNvSpPr txBox="1">
            <a:spLocks noChangeArrowheads="1"/>
          </p:cNvSpPr>
          <p:nvPr/>
        </p:nvSpPr>
        <p:spPr bwMode="auto">
          <a:xfrm>
            <a:off x="896938" y="1247775"/>
            <a:ext cx="777875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800100" indent="-34290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Wingdings" panose="05000000000000000000" pitchFamily="2" charset="2"/>
              <a:buChar char="n"/>
            </a:pPr>
            <a:r>
              <a:rPr lang="en-US" altLang="ja-JP" sz="2000">
                <a:solidFill>
                  <a:srgbClr val="0000FF"/>
                </a:solidFill>
              </a:rPr>
              <a:t>PHITS Logo + Version information</a:t>
            </a:r>
          </a:p>
          <a:p>
            <a:pPr eaLnBrk="1" hangingPunct="1">
              <a:spcBef>
                <a:spcPct val="0"/>
              </a:spcBef>
              <a:buFont typeface="Wingdings" panose="05000000000000000000" pitchFamily="2" charset="2"/>
              <a:buChar char="n"/>
            </a:pPr>
            <a:r>
              <a:rPr lang="en-US" altLang="ja-JP" sz="2000">
                <a:solidFill>
                  <a:srgbClr val="0000FF"/>
                </a:solidFill>
              </a:rPr>
              <a:t>Input Echo</a:t>
            </a:r>
          </a:p>
          <a:p>
            <a:pPr lvl="1" eaLnBrk="1" hangingPunct="1">
              <a:spcBef>
                <a:spcPct val="0"/>
              </a:spcBef>
              <a:buFont typeface="Arial" panose="020B0604020202020204" pitchFamily="34" charset="0"/>
              <a:buChar char="•"/>
            </a:pPr>
            <a:r>
              <a:rPr lang="en-US" altLang="ja-JP" sz="2000">
                <a:solidFill>
                  <a:srgbClr val="000000"/>
                </a:solidFill>
              </a:rPr>
              <a:t>Echo of the parameters specified in the input file</a:t>
            </a:r>
          </a:p>
          <a:p>
            <a:pPr lvl="1" eaLnBrk="1" hangingPunct="1">
              <a:spcBef>
                <a:spcPct val="0"/>
              </a:spcBef>
              <a:buFont typeface="Arial" panose="020B0604020202020204" pitchFamily="34" charset="0"/>
              <a:buChar char="•"/>
            </a:pPr>
            <a:r>
              <a:rPr lang="en-US" altLang="ja-JP" sz="2000">
                <a:solidFill>
                  <a:srgbClr val="000000"/>
                </a:solidFill>
              </a:rPr>
              <a:t>Description of the parameters and their default values</a:t>
            </a:r>
          </a:p>
          <a:p>
            <a:pPr eaLnBrk="1" hangingPunct="1">
              <a:spcBef>
                <a:spcPct val="0"/>
              </a:spcBef>
              <a:buFont typeface="Wingdings" panose="05000000000000000000" pitchFamily="2" charset="2"/>
              <a:buChar char="n"/>
            </a:pPr>
            <a:r>
              <a:rPr lang="en-US" altLang="ja-JP" sz="2000">
                <a:solidFill>
                  <a:srgbClr val="0000FF"/>
                </a:solidFill>
              </a:rPr>
              <a:t>Memory status</a:t>
            </a:r>
          </a:p>
          <a:p>
            <a:pPr lvl="1" eaLnBrk="1" hangingPunct="1">
              <a:spcBef>
                <a:spcPct val="0"/>
              </a:spcBef>
              <a:buFont typeface="Arial" panose="020B0604020202020204" pitchFamily="34" charset="0"/>
              <a:buChar char="•"/>
            </a:pPr>
            <a:r>
              <a:rPr lang="en-US" altLang="ja-JP" sz="2000">
                <a:solidFill>
                  <a:srgbClr val="000000"/>
                </a:solidFill>
              </a:rPr>
              <a:t>You can check how many memories are used in the calculation</a:t>
            </a:r>
          </a:p>
          <a:p>
            <a:pPr eaLnBrk="1" hangingPunct="1">
              <a:spcBef>
                <a:spcPct val="0"/>
              </a:spcBef>
              <a:buFont typeface="Wingdings" panose="05000000000000000000" pitchFamily="2" charset="2"/>
              <a:buChar char="n"/>
            </a:pPr>
            <a:r>
              <a:rPr lang="en-US" altLang="ja-JP" sz="2000">
                <a:solidFill>
                  <a:srgbClr val="0000FF"/>
                </a:solidFill>
              </a:rPr>
              <a:t>Batch information</a:t>
            </a:r>
            <a:r>
              <a:rPr lang="en-US" altLang="ja-JP" sz="2000">
                <a:solidFill>
                  <a:srgbClr val="000000"/>
                </a:solidFill>
              </a:rPr>
              <a:t> (You will learn about “Batch” in Lecture 3)</a:t>
            </a:r>
          </a:p>
          <a:p>
            <a:pPr eaLnBrk="1" hangingPunct="1">
              <a:spcBef>
                <a:spcPct val="0"/>
              </a:spcBef>
              <a:buFont typeface="Wingdings" panose="05000000000000000000" pitchFamily="2" charset="2"/>
              <a:buChar char="n"/>
            </a:pPr>
            <a:r>
              <a:rPr lang="en-US" altLang="ja-JP" sz="2000">
                <a:solidFill>
                  <a:srgbClr val="0000FF"/>
                </a:solidFill>
              </a:rPr>
              <a:t>Summary of PHITS simulation</a:t>
            </a:r>
          </a:p>
          <a:p>
            <a:pPr lvl="1" eaLnBrk="1" hangingPunct="1">
              <a:spcBef>
                <a:spcPct val="0"/>
              </a:spcBef>
              <a:buFont typeface="Arial" panose="020B0604020202020204" pitchFamily="34" charset="0"/>
              <a:buChar char="•"/>
            </a:pPr>
            <a:r>
              <a:rPr lang="en-US" altLang="ja-JP" sz="2000">
                <a:solidFill>
                  <a:srgbClr val="000000"/>
                </a:solidFill>
              </a:rPr>
              <a:t>Numbers of events such as source generation and nuclear reaction occurred </a:t>
            </a:r>
          </a:p>
          <a:p>
            <a:pPr lvl="1" eaLnBrk="1" hangingPunct="1">
              <a:spcBef>
                <a:spcPct val="0"/>
              </a:spcBef>
              <a:buFont typeface="Arial" panose="020B0604020202020204" pitchFamily="34" charset="0"/>
              <a:buChar char="•"/>
            </a:pPr>
            <a:r>
              <a:rPr lang="en-US" altLang="ja-JP" sz="2000">
                <a:solidFill>
                  <a:srgbClr val="000000"/>
                </a:solidFill>
              </a:rPr>
              <a:t>Information on transported particles</a:t>
            </a:r>
          </a:p>
          <a:p>
            <a:pPr lvl="1" eaLnBrk="1" hangingPunct="1">
              <a:spcBef>
                <a:spcPct val="0"/>
              </a:spcBef>
              <a:buFont typeface="Arial" panose="020B0604020202020204" pitchFamily="34" charset="0"/>
              <a:buChar char="•"/>
            </a:pPr>
            <a:r>
              <a:rPr lang="en-US" altLang="ja-JP" sz="2000">
                <a:solidFill>
                  <a:srgbClr val="000000"/>
                </a:solidFill>
              </a:rPr>
              <a:t>Numbers of secondary particles</a:t>
            </a:r>
          </a:p>
          <a:p>
            <a:pPr lvl="1" eaLnBrk="1" hangingPunct="1">
              <a:spcBef>
                <a:spcPct val="0"/>
              </a:spcBef>
              <a:buFont typeface="Arial" panose="020B0604020202020204" pitchFamily="34" charset="0"/>
              <a:buChar char="•"/>
            </a:pPr>
            <a:r>
              <a:rPr lang="en-US" altLang="ja-JP" sz="2000"/>
              <a:t>CPU time</a:t>
            </a:r>
          </a:p>
          <a:p>
            <a:pPr lvl="1" eaLnBrk="1" hangingPunct="1">
              <a:spcBef>
                <a:spcPct val="0"/>
              </a:spcBef>
              <a:buFont typeface="Arial" panose="020B0604020202020204" pitchFamily="34" charset="0"/>
              <a:buChar char="•"/>
            </a:pPr>
            <a:r>
              <a:rPr lang="en-US" altLang="ja-JP" sz="2000">
                <a:solidFill>
                  <a:srgbClr val="000000"/>
                </a:solidFill>
              </a:rPr>
              <a:t>Numbers of library data access and use of reaction models</a:t>
            </a:r>
          </a:p>
        </p:txBody>
      </p:sp>
      <p:sp>
        <p:nvSpPr>
          <p:cNvPr id="119816" name="Rectangle 2">
            <a:extLst>
              <a:ext uri="{FF2B5EF4-FFF2-40B4-BE49-F238E27FC236}">
                <a16:creationId xmlns:a16="http://schemas.microsoft.com/office/drawing/2014/main" id="{3A706AB6-161E-4232-842F-6EDDDF92234F}"/>
              </a:ext>
            </a:extLst>
          </p:cNvPr>
          <p:cNvSpPr txBox="1">
            <a:spLocks noChangeArrowheads="1"/>
          </p:cNvSpPr>
          <p:nvPr/>
        </p:nvSpPr>
        <p:spPr bwMode="auto">
          <a:xfrm>
            <a:off x="228600" y="-90488"/>
            <a:ext cx="86868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en-US" altLang="ja-JP" sz="4800" dirty="0">
                <a:solidFill>
                  <a:srgbClr val="000000"/>
                </a:solidFill>
                <a:latin typeface="+mn-lt"/>
              </a:rPr>
              <a:t>Output File</a:t>
            </a:r>
            <a:endParaRPr lang="ja-JP" altLang="en-US" sz="4800" dirty="0">
              <a:solidFill>
                <a:srgbClr val="000000"/>
              </a:solidFill>
              <a:latin typeface="+mn-lt"/>
            </a:endParaRPr>
          </a:p>
        </p:txBody>
      </p:sp>
      <p:sp>
        <p:nvSpPr>
          <p:cNvPr id="129033" name="テキスト ボックス 1">
            <a:extLst>
              <a:ext uri="{FF2B5EF4-FFF2-40B4-BE49-F238E27FC236}">
                <a16:creationId xmlns:a16="http://schemas.microsoft.com/office/drawing/2014/main" id="{CB51409A-00A9-43AD-A97C-790EAC1E213A}"/>
              </a:ext>
            </a:extLst>
          </p:cNvPr>
          <p:cNvSpPr txBox="1">
            <a:spLocks noChangeArrowheads="1"/>
          </p:cNvSpPr>
          <p:nvPr/>
        </p:nvSpPr>
        <p:spPr bwMode="auto">
          <a:xfrm>
            <a:off x="896938" y="5516563"/>
            <a:ext cx="72769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dirty="0">
                <a:solidFill>
                  <a:srgbClr val="FF0000"/>
                </a:solidFill>
              </a:rPr>
              <a:t>Error information is mostly given in the console Window,</a:t>
            </a:r>
          </a:p>
          <a:p>
            <a:pPr eaLnBrk="1" hangingPunct="1">
              <a:spcBef>
                <a:spcPct val="0"/>
              </a:spcBef>
              <a:buFontTx/>
              <a:buNone/>
            </a:pPr>
            <a:r>
              <a:rPr lang="en-US" altLang="ja-JP" sz="2400" dirty="0">
                <a:solidFill>
                  <a:srgbClr val="FF0000"/>
                </a:solidFill>
              </a:rPr>
              <a:t>but occasionally in the output file!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18BB35AA-9260-4386-ADEB-515F7634A471}"/>
              </a:ext>
            </a:extLst>
          </p:cNvPr>
          <p:cNvSpPr>
            <a:spLocks noGrp="1" noChangeArrowheads="1"/>
          </p:cNvSpPr>
          <p:nvPr>
            <p:ph type="title"/>
          </p:nvPr>
        </p:nvSpPr>
        <p:spPr>
          <a:xfrm>
            <a:off x="222250" y="-171450"/>
            <a:ext cx="8686800" cy="1143000"/>
          </a:xfrm>
        </p:spPr>
        <p:txBody>
          <a:bodyPr/>
          <a:lstStyle/>
          <a:p>
            <a:pPr eaLnBrk="1" hangingPunct="1">
              <a:defRPr/>
            </a:pPr>
            <a:r>
              <a:rPr lang="en-US" altLang="ja-JP" sz="4800" dirty="0">
                <a:latin typeface="+mn-lt"/>
              </a:rPr>
              <a:t>List of “section”</a:t>
            </a:r>
            <a:endParaRPr lang="ja-JP" altLang="en-US" sz="4800" dirty="0">
              <a:latin typeface="+mn-lt"/>
            </a:endParaRPr>
          </a:p>
        </p:txBody>
      </p:sp>
      <p:sp>
        <p:nvSpPr>
          <p:cNvPr id="130054" name="Text Box 6">
            <a:extLst>
              <a:ext uri="{FF2B5EF4-FFF2-40B4-BE49-F238E27FC236}">
                <a16:creationId xmlns:a16="http://schemas.microsoft.com/office/drawing/2014/main" id="{A51AC06E-C091-4843-A865-EEA1C65BDA2A}"/>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latin typeface="Tahoma" panose="020B0604030504040204" pitchFamily="34" charset="0"/>
              </a:rPr>
              <a:t>General description</a:t>
            </a:r>
          </a:p>
        </p:txBody>
      </p:sp>
      <p:sp>
        <p:nvSpPr>
          <p:cNvPr id="121929" name="テキスト ボックス 20">
            <a:extLst>
              <a:ext uri="{FF2B5EF4-FFF2-40B4-BE49-F238E27FC236}">
                <a16:creationId xmlns:a16="http://schemas.microsoft.com/office/drawing/2014/main" id="{96590A50-FAB5-4D0A-8871-CA6EECCDE496}"/>
              </a:ext>
            </a:extLst>
          </p:cNvPr>
          <p:cNvSpPr txBox="1">
            <a:spLocks noChangeArrowheads="1"/>
          </p:cNvSpPr>
          <p:nvPr/>
        </p:nvSpPr>
        <p:spPr bwMode="auto">
          <a:xfrm>
            <a:off x="5435600" y="5929313"/>
            <a:ext cx="3602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000" dirty="0">
                <a:solidFill>
                  <a:srgbClr val="FF0000"/>
                </a:solidFill>
                <a:latin typeface="+mn-lt"/>
              </a:rPr>
              <a:t>※See PHITS manual Sec. 5</a:t>
            </a:r>
          </a:p>
        </p:txBody>
      </p:sp>
      <p:graphicFrame>
        <p:nvGraphicFramePr>
          <p:cNvPr id="10" name="表 9">
            <a:extLst>
              <a:ext uri="{FF2B5EF4-FFF2-40B4-BE49-F238E27FC236}">
                <a16:creationId xmlns:a16="http://schemas.microsoft.com/office/drawing/2014/main" id="{115498C0-20CB-41D9-A150-A7F5E772D548}"/>
              </a:ext>
            </a:extLst>
          </p:cNvPr>
          <p:cNvGraphicFramePr>
            <a:graphicFrameLocks noGrp="1"/>
          </p:cNvGraphicFramePr>
          <p:nvPr/>
        </p:nvGraphicFramePr>
        <p:xfrm>
          <a:off x="1820863" y="768350"/>
          <a:ext cx="2624137" cy="5119744"/>
        </p:xfrm>
        <a:graphic>
          <a:graphicData uri="http://schemas.openxmlformats.org/drawingml/2006/table">
            <a:tbl>
              <a:tblPr firstRow="1" bandRow="1">
                <a:tableStyleId>{5C22544A-7EE6-4342-B048-85BDC9FD1C3A}</a:tableStyleId>
              </a:tblPr>
              <a:tblGrid>
                <a:gridCol w="2624137">
                  <a:extLst>
                    <a:ext uri="{9D8B030D-6E8A-4147-A177-3AD203B41FA5}">
                      <a16:colId xmlns:a16="http://schemas.microsoft.com/office/drawing/2014/main" val="20000"/>
                    </a:ext>
                  </a:extLst>
                </a:gridCol>
              </a:tblGrid>
              <a:tr h="365692">
                <a:tc>
                  <a:txBody>
                    <a:bodyPr/>
                    <a:lstStyle/>
                    <a:p>
                      <a:r>
                        <a:rPr kumimoji="1" lang="en-US" altLang="ja-JP" sz="1800" dirty="0"/>
                        <a:t>Section name</a:t>
                      </a:r>
                      <a:endParaRPr kumimoji="1" lang="ja-JP" altLang="en-US" sz="1800" dirty="0"/>
                    </a:p>
                  </a:txBody>
                  <a:tcPr marL="91459" marR="91459" marT="45688" marB="45688"/>
                </a:tc>
                <a:extLst>
                  <a:ext uri="{0D108BD9-81ED-4DB2-BD59-A6C34878D82A}">
                    <a16:rowId xmlns:a16="http://schemas.microsoft.com/office/drawing/2014/main" val="10000"/>
                  </a:ext>
                </a:extLst>
              </a:tr>
              <a:tr h="365692">
                <a:tc>
                  <a:txBody>
                    <a:bodyPr/>
                    <a:lstStyle/>
                    <a:p>
                      <a:r>
                        <a:rPr kumimoji="1" lang="en-US" altLang="ja-JP" sz="1800" dirty="0"/>
                        <a:t>[title]</a:t>
                      </a:r>
                      <a:endParaRPr kumimoji="1" lang="ja-JP" altLang="en-US" sz="1800" dirty="0"/>
                    </a:p>
                  </a:txBody>
                  <a:tcPr marL="91459" marR="91459" marT="45688" marB="45688"/>
                </a:tc>
                <a:extLst>
                  <a:ext uri="{0D108BD9-81ED-4DB2-BD59-A6C34878D82A}">
                    <a16:rowId xmlns:a16="http://schemas.microsoft.com/office/drawing/2014/main" val="10001"/>
                  </a:ext>
                </a:extLst>
              </a:tr>
              <a:tr h="365692">
                <a:tc>
                  <a:txBody>
                    <a:bodyPr/>
                    <a:lstStyle/>
                    <a:p>
                      <a:r>
                        <a:rPr kumimoji="1" lang="en-US" altLang="ja-JP" sz="1800" dirty="0"/>
                        <a:t>[parameters]</a:t>
                      </a:r>
                      <a:endParaRPr kumimoji="1" lang="ja-JP" altLang="en-US" sz="1800" dirty="0"/>
                    </a:p>
                  </a:txBody>
                  <a:tcPr marL="91459" marR="91459" marT="45688" marB="45688"/>
                </a:tc>
                <a:extLst>
                  <a:ext uri="{0D108BD9-81ED-4DB2-BD59-A6C34878D82A}">
                    <a16:rowId xmlns:a16="http://schemas.microsoft.com/office/drawing/2014/main" val="10002"/>
                  </a:ext>
                </a:extLst>
              </a:tr>
              <a:tr h="365692">
                <a:tc>
                  <a:txBody>
                    <a:bodyPr/>
                    <a:lstStyle/>
                    <a:p>
                      <a:r>
                        <a:rPr kumimoji="1" lang="en-US" altLang="ja-JP" sz="1800" dirty="0"/>
                        <a:t>[source]</a:t>
                      </a:r>
                      <a:endParaRPr kumimoji="1" lang="ja-JP" altLang="en-US" sz="1800" dirty="0"/>
                    </a:p>
                  </a:txBody>
                  <a:tcPr marL="91459" marR="91459" marT="45688" marB="45688"/>
                </a:tc>
                <a:extLst>
                  <a:ext uri="{0D108BD9-81ED-4DB2-BD59-A6C34878D82A}">
                    <a16:rowId xmlns:a16="http://schemas.microsoft.com/office/drawing/2014/main" val="10003"/>
                  </a:ext>
                </a:extLst>
              </a:tr>
              <a:tr h="365692">
                <a:tc>
                  <a:txBody>
                    <a:bodyPr/>
                    <a:lstStyle/>
                    <a:p>
                      <a:r>
                        <a:rPr kumimoji="1" lang="en-US" altLang="ja-JP" sz="1800" dirty="0"/>
                        <a:t>[material]</a:t>
                      </a:r>
                      <a:endParaRPr kumimoji="1" lang="ja-JP" altLang="en-US" sz="1800" dirty="0"/>
                    </a:p>
                  </a:txBody>
                  <a:tcPr marL="91459" marR="91459" marT="45688" marB="45688"/>
                </a:tc>
                <a:extLst>
                  <a:ext uri="{0D108BD9-81ED-4DB2-BD59-A6C34878D82A}">
                    <a16:rowId xmlns:a16="http://schemas.microsoft.com/office/drawing/2014/main" val="10004"/>
                  </a:ext>
                </a:extLst>
              </a:tr>
              <a:tr h="365692">
                <a:tc>
                  <a:txBody>
                    <a:bodyPr/>
                    <a:lstStyle/>
                    <a:p>
                      <a:r>
                        <a:rPr kumimoji="1" lang="en-US" altLang="ja-JP" sz="1800" dirty="0"/>
                        <a:t>[surface]</a:t>
                      </a:r>
                      <a:endParaRPr kumimoji="1" lang="ja-JP" altLang="en-US" sz="1800" dirty="0"/>
                    </a:p>
                  </a:txBody>
                  <a:tcPr marL="91459" marR="91459" marT="45688" marB="45688"/>
                </a:tc>
                <a:extLst>
                  <a:ext uri="{0D108BD9-81ED-4DB2-BD59-A6C34878D82A}">
                    <a16:rowId xmlns:a16="http://schemas.microsoft.com/office/drawing/2014/main" val="10005"/>
                  </a:ext>
                </a:extLst>
              </a:tr>
              <a:tr h="365692">
                <a:tc>
                  <a:txBody>
                    <a:bodyPr/>
                    <a:lstStyle/>
                    <a:p>
                      <a:r>
                        <a:rPr kumimoji="1" lang="en-US" altLang="ja-JP" sz="1800" dirty="0"/>
                        <a:t>[cell]</a:t>
                      </a:r>
                      <a:endParaRPr kumimoji="1" lang="ja-JP" altLang="en-US" sz="1800" dirty="0"/>
                    </a:p>
                  </a:txBody>
                  <a:tcPr marL="91459" marR="91459" marT="45688" marB="45688"/>
                </a:tc>
                <a:extLst>
                  <a:ext uri="{0D108BD9-81ED-4DB2-BD59-A6C34878D82A}">
                    <a16:rowId xmlns:a16="http://schemas.microsoft.com/office/drawing/2014/main" val="10006"/>
                  </a:ext>
                </a:extLst>
              </a:tr>
              <a:tr h="365692">
                <a:tc>
                  <a:txBody>
                    <a:bodyPr/>
                    <a:lstStyle/>
                    <a:p>
                      <a:r>
                        <a:rPr kumimoji="1" lang="en-US" altLang="ja-JP" sz="1800" dirty="0"/>
                        <a:t>[transform]</a:t>
                      </a:r>
                      <a:endParaRPr kumimoji="1" lang="ja-JP" altLang="en-US" sz="1800" dirty="0"/>
                    </a:p>
                  </a:txBody>
                  <a:tcPr marL="91459" marR="91459" marT="45688" marB="45688"/>
                </a:tc>
                <a:extLst>
                  <a:ext uri="{0D108BD9-81ED-4DB2-BD59-A6C34878D82A}">
                    <a16:rowId xmlns:a16="http://schemas.microsoft.com/office/drawing/2014/main" val="10007"/>
                  </a:ext>
                </a:extLst>
              </a:tr>
              <a:tr h="365692">
                <a:tc>
                  <a:txBody>
                    <a:bodyPr/>
                    <a:lstStyle/>
                    <a:p>
                      <a:r>
                        <a:rPr kumimoji="1" lang="en-US" altLang="ja-JP" sz="1800" dirty="0"/>
                        <a:t>[temperature]</a:t>
                      </a:r>
                      <a:endParaRPr kumimoji="1" lang="ja-JP" altLang="en-US" sz="1800" dirty="0"/>
                    </a:p>
                  </a:txBody>
                  <a:tcPr marL="91459" marR="91459" marT="45688" marB="45688"/>
                </a:tc>
                <a:extLst>
                  <a:ext uri="{0D108BD9-81ED-4DB2-BD59-A6C34878D82A}">
                    <a16:rowId xmlns:a16="http://schemas.microsoft.com/office/drawing/2014/main" val="10008"/>
                  </a:ext>
                </a:extLst>
              </a:tr>
              <a:tr h="365692">
                <a:tc>
                  <a:txBody>
                    <a:bodyPr/>
                    <a:lstStyle/>
                    <a:p>
                      <a:r>
                        <a:rPr kumimoji="1" lang="en-US" altLang="ja-JP" sz="1800" dirty="0"/>
                        <a:t>[mat time change]</a:t>
                      </a:r>
                      <a:endParaRPr kumimoji="1" lang="ja-JP" altLang="en-US" sz="1800" dirty="0"/>
                    </a:p>
                  </a:txBody>
                  <a:tcPr marL="91459" marR="91459" marT="45688" marB="45688"/>
                </a:tc>
                <a:extLst>
                  <a:ext uri="{0D108BD9-81ED-4DB2-BD59-A6C34878D82A}">
                    <a16:rowId xmlns:a16="http://schemas.microsoft.com/office/drawing/2014/main" val="10009"/>
                  </a:ext>
                </a:extLst>
              </a:tr>
              <a:tr h="365692">
                <a:tc>
                  <a:txBody>
                    <a:bodyPr/>
                    <a:lstStyle/>
                    <a:p>
                      <a:r>
                        <a:rPr kumimoji="1" lang="en-US" altLang="ja-JP" sz="1800" dirty="0"/>
                        <a:t>[magnetic field]</a:t>
                      </a:r>
                      <a:endParaRPr kumimoji="1" lang="ja-JP" altLang="en-US" sz="1800" dirty="0"/>
                    </a:p>
                  </a:txBody>
                  <a:tcPr marL="91459" marR="91459" marT="45688" marB="45688"/>
                </a:tc>
                <a:extLst>
                  <a:ext uri="{0D108BD9-81ED-4DB2-BD59-A6C34878D82A}">
                    <a16:rowId xmlns:a16="http://schemas.microsoft.com/office/drawing/2014/main" val="10010"/>
                  </a:ext>
                </a:extLst>
              </a:tr>
              <a:tr h="365692">
                <a:tc>
                  <a:txBody>
                    <a:bodyPr/>
                    <a:lstStyle/>
                    <a:p>
                      <a:r>
                        <a:rPr kumimoji="1" lang="en-US" altLang="ja-JP" sz="1800" dirty="0"/>
                        <a:t>[electro magnetic field]</a:t>
                      </a:r>
                      <a:endParaRPr kumimoji="1" lang="ja-JP" altLang="en-US" sz="1800" dirty="0"/>
                    </a:p>
                  </a:txBody>
                  <a:tcPr marL="91459" marR="91459" marT="45688" marB="45688"/>
                </a:tc>
                <a:extLst>
                  <a:ext uri="{0D108BD9-81ED-4DB2-BD59-A6C34878D82A}">
                    <a16:rowId xmlns:a16="http://schemas.microsoft.com/office/drawing/2014/main" val="10011"/>
                  </a:ext>
                </a:extLst>
              </a:tr>
              <a:tr h="365692">
                <a:tc>
                  <a:txBody>
                    <a:bodyPr/>
                    <a:lstStyle/>
                    <a:p>
                      <a:r>
                        <a:rPr kumimoji="1" lang="en-US" altLang="ja-JP" sz="1800" dirty="0"/>
                        <a:t>[delta ray]</a:t>
                      </a:r>
                      <a:endParaRPr kumimoji="1" lang="ja-JP" altLang="en-US" sz="1800" dirty="0"/>
                    </a:p>
                  </a:txBody>
                  <a:tcPr marL="91459" marR="91459" marT="45688" marB="45688"/>
                </a:tc>
                <a:extLst>
                  <a:ext uri="{0D108BD9-81ED-4DB2-BD59-A6C34878D82A}">
                    <a16:rowId xmlns:a16="http://schemas.microsoft.com/office/drawing/2014/main" val="10012"/>
                  </a:ext>
                </a:extLst>
              </a:tr>
              <a:tr h="365692">
                <a:tc>
                  <a:txBody>
                    <a:bodyPr/>
                    <a:lstStyle/>
                    <a:p>
                      <a:r>
                        <a:rPr kumimoji="1" lang="en-US" altLang="ja-JP" sz="1800" dirty="0"/>
                        <a:t>[track structure]</a:t>
                      </a:r>
                      <a:endParaRPr kumimoji="1" lang="ja-JP" altLang="en-US" sz="1800" dirty="0"/>
                    </a:p>
                  </a:txBody>
                  <a:tcPr marL="91459" marR="91459" marT="45688" marB="45688"/>
                </a:tc>
                <a:extLst>
                  <a:ext uri="{0D108BD9-81ED-4DB2-BD59-A6C34878D82A}">
                    <a16:rowId xmlns:a16="http://schemas.microsoft.com/office/drawing/2014/main" val="10013"/>
                  </a:ext>
                </a:extLst>
              </a:tr>
            </a:tbl>
          </a:graphicData>
        </a:graphic>
      </p:graphicFrame>
      <p:graphicFrame>
        <p:nvGraphicFramePr>
          <p:cNvPr id="11" name="表 10">
            <a:extLst>
              <a:ext uri="{FF2B5EF4-FFF2-40B4-BE49-F238E27FC236}">
                <a16:creationId xmlns:a16="http://schemas.microsoft.com/office/drawing/2014/main" id="{AE493389-BE3A-4179-B797-6FE01FB2A2EA}"/>
              </a:ext>
            </a:extLst>
          </p:cNvPr>
          <p:cNvGraphicFramePr>
            <a:graphicFrameLocks noGrp="1"/>
          </p:cNvGraphicFramePr>
          <p:nvPr/>
        </p:nvGraphicFramePr>
        <p:xfrm>
          <a:off x="4932363" y="765175"/>
          <a:ext cx="2592387" cy="5121270"/>
        </p:xfrm>
        <a:graphic>
          <a:graphicData uri="http://schemas.openxmlformats.org/drawingml/2006/table">
            <a:tbl>
              <a:tblPr firstRow="1" bandRow="1">
                <a:tableStyleId>{5C22544A-7EE6-4342-B048-85BDC9FD1C3A}</a:tableStyleId>
              </a:tblPr>
              <a:tblGrid>
                <a:gridCol w="2592387">
                  <a:extLst>
                    <a:ext uri="{9D8B030D-6E8A-4147-A177-3AD203B41FA5}">
                      <a16:colId xmlns:a16="http://schemas.microsoft.com/office/drawing/2014/main" val="20000"/>
                    </a:ext>
                  </a:extLst>
                </a:gridCol>
              </a:tblGrid>
              <a:tr h="3658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t>Section name</a:t>
                      </a:r>
                      <a:endParaRPr kumimoji="1" lang="ja-JP" altLang="en-US" sz="1800" dirty="0"/>
                    </a:p>
                  </a:txBody>
                  <a:tcPr marL="91444" marR="91444" marT="45726" marB="45726"/>
                </a:tc>
                <a:extLst>
                  <a:ext uri="{0D108BD9-81ED-4DB2-BD59-A6C34878D82A}">
                    <a16:rowId xmlns:a16="http://schemas.microsoft.com/office/drawing/2014/main" val="10000"/>
                  </a:ext>
                </a:extLst>
              </a:tr>
              <a:tr h="3658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t>[super mirror]</a:t>
                      </a:r>
                      <a:endParaRPr kumimoji="1" lang="ja-JP" altLang="en-US" sz="1800" dirty="0"/>
                    </a:p>
                  </a:txBody>
                  <a:tcPr marL="91444" marR="91444" marT="45726" marB="45726"/>
                </a:tc>
                <a:extLst>
                  <a:ext uri="{0D108BD9-81ED-4DB2-BD59-A6C34878D82A}">
                    <a16:rowId xmlns:a16="http://schemas.microsoft.com/office/drawing/2014/main" val="10001"/>
                  </a:ext>
                </a:extLst>
              </a:tr>
              <a:tr h="3658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t>[elastic option]</a:t>
                      </a:r>
                      <a:endParaRPr kumimoji="1" lang="ja-JP" altLang="en-US" sz="1800" dirty="0"/>
                    </a:p>
                  </a:txBody>
                  <a:tcPr marL="91444" marR="91444" marT="45726" marB="45726"/>
                </a:tc>
                <a:extLst>
                  <a:ext uri="{0D108BD9-81ED-4DB2-BD59-A6C34878D82A}">
                    <a16:rowId xmlns:a16="http://schemas.microsoft.com/office/drawing/2014/main" val="10002"/>
                  </a:ext>
                </a:extLst>
              </a:tr>
              <a:tr h="365805">
                <a:tc>
                  <a:txBody>
                    <a:bodyPr/>
                    <a:lstStyle/>
                    <a:p>
                      <a:r>
                        <a:rPr kumimoji="1" lang="en-US" altLang="ja-JP" sz="1800" dirty="0"/>
                        <a:t>[frag data]</a:t>
                      </a:r>
                      <a:endParaRPr kumimoji="1" lang="ja-JP" altLang="en-US" sz="1800" dirty="0"/>
                    </a:p>
                  </a:txBody>
                  <a:tcPr marL="91444" marR="91444" marT="45726" marB="45726"/>
                </a:tc>
                <a:extLst>
                  <a:ext uri="{0D108BD9-81ED-4DB2-BD59-A6C34878D82A}">
                    <a16:rowId xmlns:a16="http://schemas.microsoft.com/office/drawing/2014/main" val="10003"/>
                  </a:ext>
                </a:extLst>
              </a:tr>
              <a:tr h="365805">
                <a:tc>
                  <a:txBody>
                    <a:bodyPr/>
                    <a:lstStyle/>
                    <a:p>
                      <a:r>
                        <a:rPr kumimoji="1" lang="en-US" altLang="ja-JP" sz="1800" dirty="0"/>
                        <a:t>[importance]</a:t>
                      </a:r>
                      <a:endParaRPr kumimoji="1" lang="ja-JP" altLang="en-US" sz="1800" dirty="0"/>
                    </a:p>
                  </a:txBody>
                  <a:tcPr marL="91444" marR="91444" marT="45726" marB="45726"/>
                </a:tc>
                <a:extLst>
                  <a:ext uri="{0D108BD9-81ED-4DB2-BD59-A6C34878D82A}">
                    <a16:rowId xmlns:a16="http://schemas.microsoft.com/office/drawing/2014/main" val="10004"/>
                  </a:ext>
                </a:extLst>
              </a:tr>
              <a:tr h="365805">
                <a:tc>
                  <a:txBody>
                    <a:bodyPr/>
                    <a:lstStyle/>
                    <a:p>
                      <a:r>
                        <a:rPr kumimoji="1" lang="en-US" altLang="ja-JP" sz="1800" dirty="0"/>
                        <a:t>[weight window]</a:t>
                      </a:r>
                      <a:endParaRPr kumimoji="1" lang="ja-JP" altLang="en-US" sz="1800" dirty="0"/>
                    </a:p>
                  </a:txBody>
                  <a:tcPr marL="91444" marR="91444" marT="45726" marB="45726"/>
                </a:tc>
                <a:extLst>
                  <a:ext uri="{0D108BD9-81ED-4DB2-BD59-A6C34878D82A}">
                    <a16:rowId xmlns:a16="http://schemas.microsoft.com/office/drawing/2014/main" val="10005"/>
                  </a:ext>
                </a:extLst>
              </a:tr>
              <a:tr h="365805">
                <a:tc>
                  <a:txBody>
                    <a:bodyPr/>
                    <a:lstStyle/>
                    <a:p>
                      <a:r>
                        <a:rPr kumimoji="1" lang="en-US" altLang="ja-JP" sz="1800" dirty="0"/>
                        <a:t>[forced collisions]</a:t>
                      </a:r>
                      <a:endParaRPr kumimoji="1" lang="ja-JP" altLang="en-US" sz="1800" dirty="0"/>
                    </a:p>
                  </a:txBody>
                  <a:tcPr marL="91444" marR="91444" marT="45726" marB="45726"/>
                </a:tc>
                <a:extLst>
                  <a:ext uri="{0D108BD9-81ED-4DB2-BD59-A6C34878D82A}">
                    <a16:rowId xmlns:a16="http://schemas.microsoft.com/office/drawing/2014/main" val="10006"/>
                  </a:ext>
                </a:extLst>
              </a:tr>
              <a:tr h="365805">
                <a:tc>
                  <a:txBody>
                    <a:bodyPr/>
                    <a:lstStyle/>
                    <a:p>
                      <a:r>
                        <a:rPr kumimoji="1" lang="en-US" altLang="ja-JP" sz="1800" dirty="0"/>
                        <a:t>[volume]</a:t>
                      </a:r>
                      <a:endParaRPr kumimoji="1" lang="ja-JP" altLang="en-US" sz="1800" dirty="0"/>
                    </a:p>
                  </a:txBody>
                  <a:tcPr marL="91444" marR="91444" marT="45726" marB="45726"/>
                </a:tc>
                <a:extLst>
                  <a:ext uri="{0D108BD9-81ED-4DB2-BD59-A6C34878D82A}">
                    <a16:rowId xmlns:a16="http://schemas.microsoft.com/office/drawing/2014/main" val="10007"/>
                  </a:ext>
                </a:extLst>
              </a:tr>
              <a:tr h="365805">
                <a:tc>
                  <a:txBody>
                    <a:bodyPr/>
                    <a:lstStyle/>
                    <a:p>
                      <a:r>
                        <a:rPr kumimoji="1" lang="en-US" altLang="ja-JP" sz="1800" dirty="0"/>
                        <a:t>[multiplier]</a:t>
                      </a:r>
                      <a:endParaRPr kumimoji="1" lang="ja-JP" altLang="en-US" sz="1800" dirty="0"/>
                    </a:p>
                  </a:txBody>
                  <a:tcPr marL="91444" marR="91444" marT="45726" marB="45726"/>
                </a:tc>
                <a:extLst>
                  <a:ext uri="{0D108BD9-81ED-4DB2-BD59-A6C34878D82A}">
                    <a16:rowId xmlns:a16="http://schemas.microsoft.com/office/drawing/2014/main" val="10008"/>
                  </a:ext>
                </a:extLst>
              </a:tr>
              <a:tr h="365805">
                <a:tc>
                  <a:txBody>
                    <a:bodyPr/>
                    <a:lstStyle/>
                    <a:p>
                      <a:r>
                        <a:rPr kumimoji="1" lang="en-US" altLang="ja-JP" sz="1800" dirty="0"/>
                        <a:t>[mat name color]</a:t>
                      </a:r>
                      <a:endParaRPr kumimoji="1" lang="ja-JP" altLang="en-US" sz="1800" dirty="0"/>
                    </a:p>
                  </a:txBody>
                  <a:tcPr marL="91444" marR="91444" marT="45726" marB="45726"/>
                </a:tc>
                <a:extLst>
                  <a:ext uri="{0D108BD9-81ED-4DB2-BD59-A6C34878D82A}">
                    <a16:rowId xmlns:a16="http://schemas.microsoft.com/office/drawing/2014/main" val="10009"/>
                  </a:ext>
                </a:extLst>
              </a:tr>
              <a:tr h="365805">
                <a:tc>
                  <a:txBody>
                    <a:bodyPr/>
                    <a:lstStyle/>
                    <a:p>
                      <a:r>
                        <a:rPr kumimoji="1" lang="en-US" altLang="ja-JP" sz="1800" dirty="0"/>
                        <a:t>[</a:t>
                      </a:r>
                      <a:r>
                        <a:rPr kumimoji="1" lang="en-US" altLang="ja-JP" sz="1800" dirty="0" err="1"/>
                        <a:t>reg</a:t>
                      </a:r>
                      <a:r>
                        <a:rPr kumimoji="1" lang="en-US" altLang="ja-JP" sz="1800" dirty="0"/>
                        <a:t> name]</a:t>
                      </a:r>
                      <a:endParaRPr kumimoji="1" lang="ja-JP" altLang="en-US" sz="1800" dirty="0"/>
                    </a:p>
                  </a:txBody>
                  <a:tcPr marL="91444" marR="91444" marT="45726" marB="45726"/>
                </a:tc>
                <a:extLst>
                  <a:ext uri="{0D108BD9-81ED-4DB2-BD59-A6C34878D82A}">
                    <a16:rowId xmlns:a16="http://schemas.microsoft.com/office/drawing/2014/main" val="10010"/>
                  </a:ext>
                </a:extLst>
              </a:tr>
              <a:tr h="365805">
                <a:tc>
                  <a:txBody>
                    <a:bodyPr/>
                    <a:lstStyle/>
                    <a:p>
                      <a:r>
                        <a:rPr kumimoji="1" lang="en-US" altLang="ja-JP" sz="1800" dirty="0"/>
                        <a:t>[counter]</a:t>
                      </a:r>
                      <a:endParaRPr kumimoji="1" lang="ja-JP" altLang="en-US" sz="1800" dirty="0"/>
                    </a:p>
                  </a:txBody>
                  <a:tcPr marL="91444" marR="91444" marT="45726" marB="45726"/>
                </a:tc>
                <a:extLst>
                  <a:ext uri="{0D108BD9-81ED-4DB2-BD59-A6C34878D82A}">
                    <a16:rowId xmlns:a16="http://schemas.microsoft.com/office/drawing/2014/main" val="10011"/>
                  </a:ext>
                </a:extLst>
              </a:tr>
              <a:tr h="365805">
                <a:tc>
                  <a:txBody>
                    <a:bodyPr/>
                    <a:lstStyle/>
                    <a:p>
                      <a:r>
                        <a:rPr kumimoji="1" lang="en-US" altLang="ja-JP" sz="1800" dirty="0"/>
                        <a:t>[timer]</a:t>
                      </a:r>
                      <a:endParaRPr kumimoji="1" lang="ja-JP" altLang="en-US" sz="1800" dirty="0"/>
                    </a:p>
                  </a:txBody>
                  <a:tcPr marL="91444" marR="91444" marT="45726" marB="45726"/>
                </a:tc>
                <a:extLst>
                  <a:ext uri="{0D108BD9-81ED-4DB2-BD59-A6C34878D82A}">
                    <a16:rowId xmlns:a16="http://schemas.microsoft.com/office/drawing/2014/main" val="10012"/>
                  </a:ext>
                </a:extLst>
              </a:tr>
              <a:tr h="365805">
                <a:tc>
                  <a:txBody>
                    <a:bodyPr/>
                    <a:lstStyle/>
                    <a:p>
                      <a:r>
                        <a:rPr kumimoji="1" lang="en-US" altLang="ja-JP" sz="1800" dirty="0"/>
                        <a:t>[end]</a:t>
                      </a:r>
                      <a:endParaRPr kumimoji="1" lang="ja-JP" altLang="en-US" sz="1800" dirty="0"/>
                    </a:p>
                  </a:txBody>
                  <a:tcPr marL="91444" marR="91444" marT="45726" marB="45726"/>
                </a:tc>
                <a:extLst>
                  <a:ext uri="{0D108BD9-81ED-4DB2-BD59-A6C34878D82A}">
                    <a16:rowId xmlns:a16="http://schemas.microsoft.com/office/drawing/2014/main" val="1001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FBA916FC-B0B9-4A57-A31F-2EBB0EBDCE4B}"/>
              </a:ext>
            </a:extLst>
          </p:cNvPr>
          <p:cNvSpPr>
            <a:spLocks noGrp="1" noChangeArrowheads="1"/>
          </p:cNvSpPr>
          <p:nvPr>
            <p:ph type="title"/>
          </p:nvPr>
        </p:nvSpPr>
        <p:spPr>
          <a:xfrm>
            <a:off x="228600" y="-171450"/>
            <a:ext cx="8686800" cy="1143000"/>
          </a:xfrm>
        </p:spPr>
        <p:txBody>
          <a:bodyPr/>
          <a:lstStyle/>
          <a:p>
            <a:pPr eaLnBrk="1" hangingPunct="1"/>
            <a:r>
              <a:rPr lang="en-US" altLang="ja-JP" sz="4800"/>
              <a:t>List of tally</a:t>
            </a:r>
            <a:endParaRPr lang="ja-JP" altLang="en-US" sz="4800"/>
          </a:p>
        </p:txBody>
      </p:sp>
      <p:sp>
        <p:nvSpPr>
          <p:cNvPr id="21511" name="テキスト ボックス 20">
            <a:extLst>
              <a:ext uri="{FF2B5EF4-FFF2-40B4-BE49-F238E27FC236}">
                <a16:creationId xmlns:a16="http://schemas.microsoft.com/office/drawing/2014/main" id="{D7BAF17B-B3EB-404F-8DB7-913781F21DB9}"/>
              </a:ext>
            </a:extLst>
          </p:cNvPr>
          <p:cNvSpPr txBox="1">
            <a:spLocks noChangeArrowheads="1"/>
          </p:cNvSpPr>
          <p:nvPr/>
        </p:nvSpPr>
        <p:spPr bwMode="auto">
          <a:xfrm>
            <a:off x="1587500" y="5018088"/>
            <a:ext cx="65659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defRPr/>
            </a:pPr>
            <a:r>
              <a:rPr lang="en-US" altLang="ja-JP" dirty="0">
                <a:solidFill>
                  <a:srgbClr val="FF0000"/>
                </a:solidFill>
                <a:latin typeface="+mn-lt"/>
              </a:rPr>
              <a:t>Several tallies can be defined in one calculation to obtain various information on the particle transport.</a:t>
            </a:r>
          </a:p>
          <a:p>
            <a:pPr eaLnBrk="1" hangingPunct="1">
              <a:defRPr/>
            </a:pPr>
            <a:r>
              <a:rPr lang="en-US" altLang="ja-JP" sz="2000" dirty="0">
                <a:solidFill>
                  <a:srgbClr val="FF0000"/>
                </a:solidFill>
                <a:latin typeface="+mn-lt"/>
              </a:rPr>
              <a:t>*See manual sec. 6 for each tally section.</a:t>
            </a:r>
            <a:endParaRPr lang="ja-JP" altLang="en-US" sz="2000" dirty="0">
              <a:solidFill>
                <a:srgbClr val="FF0000"/>
              </a:solidFill>
              <a:latin typeface="+mn-lt"/>
            </a:endParaRPr>
          </a:p>
        </p:txBody>
      </p:sp>
      <p:sp>
        <p:nvSpPr>
          <p:cNvPr id="132103" name="Text Box 6">
            <a:extLst>
              <a:ext uri="{FF2B5EF4-FFF2-40B4-BE49-F238E27FC236}">
                <a16:creationId xmlns:a16="http://schemas.microsoft.com/office/drawing/2014/main" id="{A562FB2C-F269-435E-BE11-229AE3E72C20}"/>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latin typeface="Tahoma" panose="020B0604030504040204" pitchFamily="34" charset="0"/>
              </a:rPr>
              <a:t>General description</a:t>
            </a:r>
          </a:p>
        </p:txBody>
      </p:sp>
      <p:graphicFrame>
        <p:nvGraphicFramePr>
          <p:cNvPr id="9" name="表 8">
            <a:extLst>
              <a:ext uri="{FF2B5EF4-FFF2-40B4-BE49-F238E27FC236}">
                <a16:creationId xmlns:a16="http://schemas.microsoft.com/office/drawing/2014/main" id="{E0EC0883-BD11-4182-A712-3524B1998B86}"/>
              </a:ext>
            </a:extLst>
          </p:cNvPr>
          <p:cNvGraphicFramePr>
            <a:graphicFrameLocks noGrp="1"/>
          </p:cNvGraphicFramePr>
          <p:nvPr/>
        </p:nvGraphicFramePr>
        <p:xfrm>
          <a:off x="1587500" y="917575"/>
          <a:ext cx="2624138" cy="4024317"/>
        </p:xfrm>
        <a:graphic>
          <a:graphicData uri="http://schemas.openxmlformats.org/drawingml/2006/table">
            <a:tbl>
              <a:tblPr firstRow="1" bandRow="1">
                <a:tableStyleId>{5C22544A-7EE6-4342-B048-85BDC9FD1C3A}</a:tableStyleId>
              </a:tblPr>
              <a:tblGrid>
                <a:gridCol w="2624138">
                  <a:extLst>
                    <a:ext uri="{9D8B030D-6E8A-4147-A177-3AD203B41FA5}">
                      <a16:colId xmlns:a16="http://schemas.microsoft.com/office/drawing/2014/main" val="20000"/>
                    </a:ext>
                  </a:extLst>
                </a:gridCol>
              </a:tblGrid>
              <a:tr h="365847">
                <a:tc>
                  <a:txBody>
                    <a:bodyPr/>
                    <a:lstStyle/>
                    <a:p>
                      <a:r>
                        <a:rPr kumimoji="1" lang="en-US" altLang="ja-JP" sz="1800" dirty="0"/>
                        <a:t>Section name</a:t>
                      </a:r>
                      <a:endParaRPr kumimoji="1" lang="ja-JP" altLang="en-US" sz="1800" dirty="0"/>
                    </a:p>
                  </a:txBody>
                  <a:tcPr marL="91459" marR="91459" marT="45731" marB="45731"/>
                </a:tc>
                <a:extLst>
                  <a:ext uri="{0D108BD9-81ED-4DB2-BD59-A6C34878D82A}">
                    <a16:rowId xmlns:a16="http://schemas.microsoft.com/office/drawing/2014/main" val="10000"/>
                  </a:ext>
                </a:extLst>
              </a:tr>
              <a:tr h="365847">
                <a:tc>
                  <a:txBody>
                    <a:bodyPr/>
                    <a:lstStyle/>
                    <a:p>
                      <a:r>
                        <a:rPr kumimoji="1" lang="en-US" altLang="ja-JP" sz="1800" dirty="0"/>
                        <a:t>[t-track]</a:t>
                      </a:r>
                      <a:endParaRPr kumimoji="1" lang="ja-JP" altLang="en-US" sz="1800" dirty="0"/>
                    </a:p>
                  </a:txBody>
                  <a:tcPr marL="91459" marR="91459" marT="45731" marB="45731"/>
                </a:tc>
                <a:extLst>
                  <a:ext uri="{0D108BD9-81ED-4DB2-BD59-A6C34878D82A}">
                    <a16:rowId xmlns:a16="http://schemas.microsoft.com/office/drawing/2014/main" val="10001"/>
                  </a:ext>
                </a:extLst>
              </a:tr>
              <a:tr h="365847">
                <a:tc>
                  <a:txBody>
                    <a:bodyPr/>
                    <a:lstStyle/>
                    <a:p>
                      <a:r>
                        <a:rPr kumimoji="1" lang="en-US" altLang="ja-JP" sz="1800" dirty="0"/>
                        <a:t>[t-cross]</a:t>
                      </a:r>
                      <a:endParaRPr kumimoji="1" lang="ja-JP" altLang="en-US" sz="1800" dirty="0"/>
                    </a:p>
                  </a:txBody>
                  <a:tcPr marL="91459" marR="91459" marT="45731" marB="45731"/>
                </a:tc>
                <a:extLst>
                  <a:ext uri="{0D108BD9-81ED-4DB2-BD59-A6C34878D82A}">
                    <a16:rowId xmlns:a16="http://schemas.microsoft.com/office/drawing/2014/main" val="10002"/>
                  </a:ext>
                </a:extLst>
              </a:tr>
              <a:tr h="365847">
                <a:tc>
                  <a:txBody>
                    <a:bodyPr/>
                    <a:lstStyle/>
                    <a:p>
                      <a:r>
                        <a:rPr kumimoji="1" lang="en-US" altLang="ja-JP" sz="1800" dirty="0"/>
                        <a:t>[t-point]</a:t>
                      </a:r>
                      <a:endParaRPr kumimoji="1" lang="ja-JP" altLang="en-US" sz="1800" dirty="0"/>
                    </a:p>
                  </a:txBody>
                  <a:tcPr marL="91459" marR="91459" marT="45731" marB="45731"/>
                </a:tc>
                <a:extLst>
                  <a:ext uri="{0D108BD9-81ED-4DB2-BD59-A6C34878D82A}">
                    <a16:rowId xmlns:a16="http://schemas.microsoft.com/office/drawing/2014/main" val="10003"/>
                  </a:ext>
                </a:extLst>
              </a:tr>
              <a:tr h="365847">
                <a:tc>
                  <a:txBody>
                    <a:bodyPr/>
                    <a:lstStyle/>
                    <a:p>
                      <a:r>
                        <a:rPr kumimoji="1" lang="en-US" altLang="ja-JP" sz="1800" dirty="0"/>
                        <a:t>[t-deposit]</a:t>
                      </a:r>
                      <a:endParaRPr kumimoji="1" lang="ja-JP" altLang="en-US" sz="1800" dirty="0"/>
                    </a:p>
                  </a:txBody>
                  <a:tcPr marL="91459" marR="91459" marT="45731" marB="45731"/>
                </a:tc>
                <a:extLst>
                  <a:ext uri="{0D108BD9-81ED-4DB2-BD59-A6C34878D82A}">
                    <a16:rowId xmlns:a16="http://schemas.microsoft.com/office/drawing/2014/main" val="10004"/>
                  </a:ext>
                </a:extLst>
              </a:tr>
              <a:tr h="365847">
                <a:tc>
                  <a:txBody>
                    <a:bodyPr/>
                    <a:lstStyle/>
                    <a:p>
                      <a:r>
                        <a:rPr kumimoji="1" lang="en-US" altLang="ja-JP" sz="1800" dirty="0"/>
                        <a:t>[t-deposit2]</a:t>
                      </a:r>
                      <a:endParaRPr kumimoji="1" lang="ja-JP" altLang="en-US" sz="1800" dirty="0"/>
                    </a:p>
                  </a:txBody>
                  <a:tcPr marL="91459" marR="91459" marT="45731" marB="45731"/>
                </a:tc>
                <a:extLst>
                  <a:ext uri="{0D108BD9-81ED-4DB2-BD59-A6C34878D82A}">
                    <a16:rowId xmlns:a16="http://schemas.microsoft.com/office/drawing/2014/main" val="10005"/>
                  </a:ext>
                </a:extLst>
              </a:tr>
              <a:tr h="365847">
                <a:tc>
                  <a:txBody>
                    <a:bodyPr/>
                    <a:lstStyle/>
                    <a:p>
                      <a:r>
                        <a:rPr kumimoji="1" lang="en-US" altLang="ja-JP" sz="1800" dirty="0"/>
                        <a:t>[t-yield]</a:t>
                      </a:r>
                      <a:endParaRPr kumimoji="1" lang="ja-JP" altLang="en-US" sz="1800" dirty="0"/>
                    </a:p>
                  </a:txBody>
                  <a:tcPr marL="91459" marR="91459" marT="45731" marB="45731"/>
                </a:tc>
                <a:extLst>
                  <a:ext uri="{0D108BD9-81ED-4DB2-BD59-A6C34878D82A}">
                    <a16:rowId xmlns:a16="http://schemas.microsoft.com/office/drawing/2014/main" val="10006"/>
                  </a:ext>
                </a:extLst>
              </a:tr>
              <a:tr h="365847">
                <a:tc>
                  <a:txBody>
                    <a:bodyPr/>
                    <a:lstStyle/>
                    <a:p>
                      <a:r>
                        <a:rPr kumimoji="1" lang="en-US" altLang="ja-JP" sz="1800" dirty="0"/>
                        <a:t>[t-product]</a:t>
                      </a:r>
                      <a:endParaRPr kumimoji="1" lang="ja-JP" altLang="en-US" sz="1800" dirty="0"/>
                    </a:p>
                  </a:txBody>
                  <a:tcPr marL="91459" marR="91459" marT="45731" marB="45731"/>
                </a:tc>
                <a:extLst>
                  <a:ext uri="{0D108BD9-81ED-4DB2-BD59-A6C34878D82A}">
                    <a16:rowId xmlns:a16="http://schemas.microsoft.com/office/drawing/2014/main" val="10007"/>
                  </a:ext>
                </a:extLst>
              </a:tr>
              <a:tr h="365847">
                <a:tc>
                  <a:txBody>
                    <a:bodyPr/>
                    <a:lstStyle/>
                    <a:p>
                      <a:r>
                        <a:rPr kumimoji="1" lang="en-US" altLang="ja-JP" sz="1800" dirty="0"/>
                        <a:t>[t-</a:t>
                      </a:r>
                      <a:r>
                        <a:rPr kumimoji="1" lang="en-US" altLang="ja-JP" sz="1800" dirty="0" err="1"/>
                        <a:t>dpa</a:t>
                      </a:r>
                      <a:r>
                        <a:rPr kumimoji="1" lang="en-US" altLang="ja-JP" sz="1800" dirty="0"/>
                        <a:t>]</a:t>
                      </a:r>
                      <a:endParaRPr kumimoji="1" lang="ja-JP" altLang="en-US" sz="1800" dirty="0"/>
                    </a:p>
                  </a:txBody>
                  <a:tcPr marL="91459" marR="91459" marT="45731" marB="45731"/>
                </a:tc>
                <a:extLst>
                  <a:ext uri="{0D108BD9-81ED-4DB2-BD59-A6C34878D82A}">
                    <a16:rowId xmlns:a16="http://schemas.microsoft.com/office/drawing/2014/main" val="10008"/>
                  </a:ext>
                </a:extLst>
              </a:tr>
              <a:tr h="365847">
                <a:tc>
                  <a:txBody>
                    <a:bodyPr/>
                    <a:lstStyle/>
                    <a:p>
                      <a:r>
                        <a:rPr kumimoji="1" lang="en-US" altLang="ja-JP" sz="1800" dirty="0"/>
                        <a:t>[t-let]</a:t>
                      </a:r>
                      <a:endParaRPr kumimoji="1" lang="ja-JP" altLang="en-US" sz="1800" dirty="0"/>
                    </a:p>
                  </a:txBody>
                  <a:tcPr marL="91459" marR="91459" marT="45731" marB="45731"/>
                </a:tc>
                <a:extLst>
                  <a:ext uri="{0D108BD9-81ED-4DB2-BD59-A6C34878D82A}">
                    <a16:rowId xmlns:a16="http://schemas.microsoft.com/office/drawing/2014/main" val="10009"/>
                  </a:ext>
                </a:extLst>
              </a:tr>
              <a:tr h="3658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t>[t-</a:t>
                      </a:r>
                      <a:r>
                        <a:rPr kumimoji="1" lang="en-US" altLang="ja-JP" sz="1800" dirty="0" err="1"/>
                        <a:t>sed</a:t>
                      </a:r>
                      <a:r>
                        <a:rPr kumimoji="1" lang="en-US" altLang="ja-JP" sz="1800" dirty="0"/>
                        <a:t>]</a:t>
                      </a:r>
                      <a:endParaRPr kumimoji="1" lang="ja-JP" altLang="en-US" sz="1800" dirty="0"/>
                    </a:p>
                  </a:txBody>
                  <a:tcPr marL="91459" marR="91459" marT="45731" marB="45731"/>
                </a:tc>
                <a:extLst>
                  <a:ext uri="{0D108BD9-81ED-4DB2-BD59-A6C34878D82A}">
                    <a16:rowId xmlns:a16="http://schemas.microsoft.com/office/drawing/2014/main" val="10010"/>
                  </a:ext>
                </a:extLst>
              </a:tr>
            </a:tbl>
          </a:graphicData>
        </a:graphic>
      </p:graphicFrame>
      <p:graphicFrame>
        <p:nvGraphicFramePr>
          <p:cNvPr id="10" name="表 9">
            <a:extLst>
              <a:ext uri="{FF2B5EF4-FFF2-40B4-BE49-F238E27FC236}">
                <a16:creationId xmlns:a16="http://schemas.microsoft.com/office/drawing/2014/main" id="{FC34D29C-459D-4429-8B08-BBDFC74BF2E7}"/>
              </a:ext>
            </a:extLst>
          </p:cNvPr>
          <p:cNvGraphicFramePr>
            <a:graphicFrameLocks noGrp="1"/>
          </p:cNvGraphicFramePr>
          <p:nvPr/>
        </p:nvGraphicFramePr>
        <p:xfrm>
          <a:off x="4870450" y="917575"/>
          <a:ext cx="2622550" cy="3657600"/>
        </p:xfrm>
        <a:graphic>
          <a:graphicData uri="http://schemas.openxmlformats.org/drawingml/2006/table">
            <a:tbl>
              <a:tblPr firstRow="1" bandRow="1">
                <a:tableStyleId>{5C22544A-7EE6-4342-B048-85BDC9FD1C3A}</a:tableStyleId>
              </a:tblPr>
              <a:tblGrid>
                <a:gridCol w="2622550">
                  <a:extLst>
                    <a:ext uri="{9D8B030D-6E8A-4147-A177-3AD203B41FA5}">
                      <a16:colId xmlns:a16="http://schemas.microsoft.com/office/drawing/2014/main" val="20000"/>
                    </a:ext>
                  </a:extLst>
                </a:gridCol>
              </a:tblGrid>
              <a:tr h="365760">
                <a:tc>
                  <a:txBody>
                    <a:bodyPr/>
                    <a:lstStyle/>
                    <a:p>
                      <a:r>
                        <a:rPr kumimoji="1" lang="en-US" altLang="ja-JP" sz="1800" dirty="0"/>
                        <a:t>Section name</a:t>
                      </a:r>
                      <a:endParaRPr kumimoji="1" lang="ja-JP" altLang="en-US" sz="1800" dirty="0"/>
                    </a:p>
                  </a:txBody>
                  <a:tcPr marL="91404" marR="91404" marT="45682" marB="45682"/>
                </a:tc>
                <a:extLst>
                  <a:ext uri="{0D108BD9-81ED-4DB2-BD59-A6C34878D82A}">
                    <a16:rowId xmlns:a16="http://schemas.microsoft.com/office/drawing/2014/main" val="10000"/>
                  </a:ext>
                </a:extLst>
              </a:tr>
              <a:tr h="365760">
                <a:tc>
                  <a:txBody>
                    <a:bodyPr/>
                    <a:lstStyle/>
                    <a:p>
                      <a:r>
                        <a:rPr kumimoji="1" lang="en-US" altLang="ja-JP" sz="1800" dirty="0"/>
                        <a:t>[t-time]</a:t>
                      </a:r>
                      <a:endParaRPr kumimoji="1" lang="ja-JP" altLang="en-US" sz="1800" dirty="0"/>
                    </a:p>
                  </a:txBody>
                  <a:tcPr marL="91404" marR="91404" marT="45682" marB="45682"/>
                </a:tc>
                <a:extLst>
                  <a:ext uri="{0D108BD9-81ED-4DB2-BD59-A6C34878D82A}">
                    <a16:rowId xmlns:a16="http://schemas.microsoft.com/office/drawing/2014/main" val="10001"/>
                  </a:ext>
                </a:extLst>
              </a:tr>
              <a:tr h="365760">
                <a:tc>
                  <a:txBody>
                    <a:bodyPr/>
                    <a:lstStyle/>
                    <a:p>
                      <a:r>
                        <a:rPr kumimoji="1" lang="en-US" altLang="ja-JP" sz="1800" dirty="0"/>
                        <a:t>[t-interact]</a:t>
                      </a:r>
                      <a:endParaRPr kumimoji="1" lang="ja-JP" altLang="en-US" sz="1800" dirty="0"/>
                    </a:p>
                  </a:txBody>
                  <a:tcPr marL="91404" marR="91404" marT="45682" marB="45682"/>
                </a:tc>
                <a:extLst>
                  <a:ext uri="{0D108BD9-81ED-4DB2-BD59-A6C34878D82A}">
                    <a16:rowId xmlns:a16="http://schemas.microsoft.com/office/drawing/2014/main" val="10002"/>
                  </a:ext>
                </a:extLst>
              </a:tr>
              <a:tr h="365760">
                <a:tc>
                  <a:txBody>
                    <a:bodyPr/>
                    <a:lstStyle/>
                    <a:p>
                      <a:r>
                        <a:rPr kumimoji="1" lang="en-US" altLang="ja-JP" sz="1800" dirty="0"/>
                        <a:t>[t-</a:t>
                      </a:r>
                      <a:r>
                        <a:rPr kumimoji="1" lang="en-US" altLang="ja-JP" sz="1800" dirty="0" err="1"/>
                        <a:t>dchain</a:t>
                      </a:r>
                      <a:r>
                        <a:rPr kumimoji="1" lang="en-US" altLang="ja-JP" sz="1800" dirty="0"/>
                        <a:t>]</a:t>
                      </a:r>
                      <a:endParaRPr kumimoji="1" lang="ja-JP" altLang="en-US" sz="1800" dirty="0"/>
                    </a:p>
                  </a:txBody>
                  <a:tcPr marL="91404" marR="91404" marT="45682" marB="45682"/>
                </a:tc>
                <a:extLst>
                  <a:ext uri="{0D108BD9-81ED-4DB2-BD59-A6C34878D82A}">
                    <a16:rowId xmlns:a16="http://schemas.microsoft.com/office/drawing/2014/main" val="10003"/>
                  </a:ext>
                </a:extLst>
              </a:tr>
              <a:tr h="365760">
                <a:tc>
                  <a:txBody>
                    <a:bodyPr/>
                    <a:lstStyle/>
                    <a:p>
                      <a:r>
                        <a:rPr kumimoji="1" lang="en-US" altLang="ja-JP" sz="1800" dirty="0"/>
                        <a:t>[t-</a:t>
                      </a:r>
                      <a:r>
                        <a:rPr kumimoji="1" lang="en-US" altLang="ja-JP" sz="1800" dirty="0" err="1"/>
                        <a:t>wwg</a:t>
                      </a:r>
                      <a:r>
                        <a:rPr kumimoji="1" lang="en-US" altLang="ja-JP" sz="1800" dirty="0"/>
                        <a:t>]</a:t>
                      </a:r>
                      <a:endParaRPr kumimoji="1" lang="ja-JP" altLang="en-US" sz="1800" dirty="0"/>
                    </a:p>
                  </a:txBody>
                  <a:tcPr marL="91404" marR="91404" marT="45682" marB="45682"/>
                </a:tc>
                <a:extLst>
                  <a:ext uri="{0D108BD9-81ED-4DB2-BD59-A6C34878D82A}">
                    <a16:rowId xmlns:a16="http://schemas.microsoft.com/office/drawing/2014/main" val="10004"/>
                  </a:ext>
                </a:extLst>
              </a:tr>
              <a:tr h="365760">
                <a:tc>
                  <a:txBody>
                    <a:bodyPr/>
                    <a:lstStyle/>
                    <a:p>
                      <a:r>
                        <a:rPr kumimoji="1" lang="en-US" altLang="ja-JP" sz="1800" dirty="0"/>
                        <a:t>[t-</a:t>
                      </a:r>
                      <a:r>
                        <a:rPr kumimoji="1" lang="en-US" altLang="ja-JP" sz="1800" dirty="0" err="1"/>
                        <a:t>wwbg</a:t>
                      </a:r>
                      <a:r>
                        <a:rPr kumimoji="1" lang="en-US" altLang="ja-JP" sz="1800" dirty="0"/>
                        <a:t>]</a:t>
                      </a:r>
                      <a:endParaRPr kumimoji="1" lang="ja-JP" altLang="en-US" sz="1800" dirty="0"/>
                    </a:p>
                  </a:txBody>
                  <a:tcPr marL="91404" marR="91404" marT="45682" marB="45682"/>
                </a:tc>
                <a:extLst>
                  <a:ext uri="{0D108BD9-81ED-4DB2-BD59-A6C34878D82A}">
                    <a16:rowId xmlns:a16="http://schemas.microsoft.com/office/drawing/2014/main" val="10005"/>
                  </a:ext>
                </a:extLst>
              </a:tr>
              <a:tr h="365760">
                <a:tc>
                  <a:txBody>
                    <a:bodyPr/>
                    <a:lstStyle/>
                    <a:p>
                      <a:r>
                        <a:rPr kumimoji="1" lang="en-US" altLang="ja-JP" sz="1800" dirty="0"/>
                        <a:t>[t-</a:t>
                      </a:r>
                      <a:r>
                        <a:rPr kumimoji="1" lang="en-US" altLang="ja-JP" sz="1800" dirty="0" err="1"/>
                        <a:t>userdefined</a:t>
                      </a:r>
                      <a:r>
                        <a:rPr kumimoji="1" lang="en-US" altLang="ja-JP" sz="1800" dirty="0"/>
                        <a:t>]</a:t>
                      </a:r>
                      <a:endParaRPr kumimoji="1" lang="ja-JP" altLang="en-US" sz="1800" dirty="0"/>
                    </a:p>
                  </a:txBody>
                  <a:tcPr marL="91404" marR="91404" marT="45682" marB="45682"/>
                </a:tc>
                <a:extLst>
                  <a:ext uri="{0D108BD9-81ED-4DB2-BD59-A6C34878D82A}">
                    <a16:rowId xmlns:a16="http://schemas.microsoft.com/office/drawing/2014/main" val="10006"/>
                  </a:ext>
                </a:extLst>
              </a:tr>
              <a:tr h="365760">
                <a:tc>
                  <a:txBody>
                    <a:bodyPr/>
                    <a:lstStyle/>
                    <a:p>
                      <a:r>
                        <a:rPr kumimoji="1" lang="en-US" altLang="ja-JP" sz="1800" dirty="0"/>
                        <a:t>[t-</a:t>
                      </a:r>
                      <a:r>
                        <a:rPr kumimoji="1" lang="en-US" altLang="ja-JP" sz="1800" dirty="0" err="1"/>
                        <a:t>gshow</a:t>
                      </a:r>
                      <a:r>
                        <a:rPr kumimoji="1" lang="en-US" altLang="ja-JP" sz="1800" dirty="0"/>
                        <a:t>]</a:t>
                      </a:r>
                      <a:endParaRPr kumimoji="1" lang="ja-JP" altLang="en-US" sz="1800" dirty="0"/>
                    </a:p>
                  </a:txBody>
                  <a:tcPr marL="91404" marR="91404" marT="45682" marB="45682"/>
                </a:tc>
                <a:extLst>
                  <a:ext uri="{0D108BD9-81ED-4DB2-BD59-A6C34878D82A}">
                    <a16:rowId xmlns:a16="http://schemas.microsoft.com/office/drawing/2014/main" val="10007"/>
                  </a:ext>
                </a:extLst>
              </a:tr>
              <a:tr h="365760">
                <a:tc>
                  <a:txBody>
                    <a:bodyPr/>
                    <a:lstStyle/>
                    <a:p>
                      <a:r>
                        <a:rPr kumimoji="1" lang="en-US" altLang="ja-JP" sz="1800" dirty="0"/>
                        <a:t>[t-</a:t>
                      </a:r>
                      <a:r>
                        <a:rPr kumimoji="1" lang="en-US" altLang="ja-JP" sz="1800" dirty="0" err="1"/>
                        <a:t>rshow</a:t>
                      </a:r>
                      <a:r>
                        <a:rPr kumimoji="1" lang="en-US" altLang="ja-JP" sz="1800" dirty="0"/>
                        <a:t>]</a:t>
                      </a:r>
                      <a:endParaRPr kumimoji="1" lang="ja-JP" altLang="en-US" sz="1800" dirty="0"/>
                    </a:p>
                  </a:txBody>
                  <a:tcPr marL="91404" marR="91404" marT="45682" marB="45682"/>
                </a:tc>
                <a:extLst>
                  <a:ext uri="{0D108BD9-81ED-4DB2-BD59-A6C34878D82A}">
                    <a16:rowId xmlns:a16="http://schemas.microsoft.com/office/drawing/2014/main" val="10008"/>
                  </a:ext>
                </a:extLst>
              </a:tr>
              <a:tr h="365760">
                <a:tc>
                  <a:txBody>
                    <a:bodyPr/>
                    <a:lstStyle/>
                    <a:p>
                      <a:r>
                        <a:rPr kumimoji="1" lang="en-US" altLang="ja-JP" sz="1800" dirty="0"/>
                        <a:t>[t-3dshow]</a:t>
                      </a:r>
                      <a:endParaRPr kumimoji="1" lang="ja-JP" altLang="en-US" sz="1800" dirty="0"/>
                    </a:p>
                  </a:txBody>
                  <a:tcPr marL="91404" marR="91404" marT="45682" marB="45682"/>
                </a:tc>
                <a:extLst>
                  <a:ext uri="{0D108BD9-81ED-4DB2-BD59-A6C34878D82A}">
                    <a16:rowId xmlns:a16="http://schemas.microsoft.com/office/drawing/2014/main" val="10009"/>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a:extLst>
              <a:ext uri="{FF2B5EF4-FFF2-40B4-BE49-F238E27FC236}">
                <a16:creationId xmlns:a16="http://schemas.microsoft.com/office/drawing/2014/main" id="{A1A1AD58-7FBC-4A78-B3D4-099B27BEE1C4}"/>
              </a:ext>
            </a:extLst>
          </p:cNvPr>
          <p:cNvSpPr>
            <a:spLocks noGrp="1" noChangeArrowheads="1"/>
          </p:cNvSpPr>
          <p:nvPr>
            <p:ph type="body" idx="4294967295"/>
          </p:nvPr>
        </p:nvSpPr>
        <p:spPr>
          <a:xfrm>
            <a:off x="1912938" y="1052513"/>
            <a:ext cx="5873750" cy="5205412"/>
          </a:xfrm>
        </p:spPr>
        <p:txBody>
          <a:bodyPr/>
          <a:lstStyle/>
          <a:p>
            <a:pPr eaLnBrk="1" hangingPunct="1">
              <a:spcBef>
                <a:spcPts val="700"/>
              </a:spcBef>
            </a:pPr>
            <a:r>
              <a:rPr lang="en-US" altLang="ja-JP" dirty="0">
                <a:cs typeface="Arial" panose="020B0604020202020204" pitchFamily="34" charset="0"/>
              </a:rPr>
              <a:t>General Description </a:t>
            </a:r>
          </a:p>
          <a:p>
            <a:pPr eaLnBrk="1" hangingPunct="1">
              <a:spcBef>
                <a:spcPts val="700"/>
              </a:spcBef>
            </a:pPr>
            <a:r>
              <a:rPr lang="en-US" altLang="ja-JP" dirty="0">
                <a:solidFill>
                  <a:srgbClr val="FF0000"/>
                </a:solidFill>
                <a:cs typeface="Arial" panose="020B0604020202020204" pitchFamily="34" charset="0"/>
              </a:rPr>
              <a:t>Geometry</a:t>
            </a:r>
          </a:p>
          <a:p>
            <a:pPr eaLnBrk="1" hangingPunct="1">
              <a:spcBef>
                <a:spcPts val="700"/>
              </a:spcBef>
            </a:pPr>
            <a:endParaRPr lang="en-US" altLang="ja-JP" dirty="0">
              <a:cs typeface="Arial" panose="020B0604020202020204" pitchFamily="34" charset="0"/>
            </a:endParaRPr>
          </a:p>
          <a:p>
            <a:pPr eaLnBrk="1" hangingPunct="1">
              <a:spcBef>
                <a:spcPts val="700"/>
              </a:spcBef>
            </a:pPr>
            <a:endParaRPr lang="en-US" altLang="ja-JP" dirty="0">
              <a:cs typeface="Arial" panose="020B0604020202020204" pitchFamily="34" charset="0"/>
            </a:endParaRPr>
          </a:p>
          <a:p>
            <a:pPr eaLnBrk="1" hangingPunct="1">
              <a:spcBef>
                <a:spcPts val="700"/>
              </a:spcBef>
            </a:pPr>
            <a:endParaRPr lang="en-US" altLang="ja-JP" dirty="0">
              <a:cs typeface="Arial" panose="020B0604020202020204" pitchFamily="34" charset="0"/>
            </a:endParaRPr>
          </a:p>
          <a:p>
            <a:pPr eaLnBrk="1" hangingPunct="1">
              <a:spcBef>
                <a:spcPts val="700"/>
              </a:spcBef>
            </a:pPr>
            <a:r>
              <a:rPr lang="en-US" altLang="ja-JP" dirty="0">
                <a:cs typeface="Arial" panose="020B0604020202020204" pitchFamily="34" charset="0"/>
              </a:rPr>
              <a:t>Source</a:t>
            </a:r>
          </a:p>
          <a:p>
            <a:pPr eaLnBrk="1" hangingPunct="1">
              <a:spcBef>
                <a:spcPts val="700"/>
              </a:spcBef>
            </a:pPr>
            <a:r>
              <a:rPr lang="en-US" altLang="ja-JP" dirty="0">
                <a:cs typeface="Arial" panose="020B0604020202020204" pitchFamily="34" charset="0"/>
              </a:rPr>
              <a:t>Summary and Homework</a:t>
            </a:r>
          </a:p>
        </p:txBody>
      </p:sp>
      <p:sp>
        <p:nvSpPr>
          <p:cNvPr id="134149" name="Text Box 6">
            <a:extLst>
              <a:ext uri="{FF2B5EF4-FFF2-40B4-BE49-F238E27FC236}">
                <a16:creationId xmlns:a16="http://schemas.microsoft.com/office/drawing/2014/main" id="{0E0C7639-E7BE-46D5-9D3A-44D9E88961AD}"/>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ja-JP" sz="2400">
                <a:solidFill>
                  <a:srgbClr val="000000"/>
                </a:solidFill>
                <a:latin typeface="Tahoma" panose="020B0604030504040204" pitchFamily="34" charset="0"/>
              </a:rPr>
              <a:t>Contents</a:t>
            </a:r>
          </a:p>
        </p:txBody>
      </p:sp>
      <p:sp>
        <p:nvSpPr>
          <p:cNvPr id="123911" name="Rectangle 2">
            <a:extLst>
              <a:ext uri="{FF2B5EF4-FFF2-40B4-BE49-F238E27FC236}">
                <a16:creationId xmlns:a16="http://schemas.microsoft.com/office/drawing/2014/main" id="{D46B5D13-E08B-4921-84A9-9709A65933A7}"/>
              </a:ext>
            </a:extLst>
          </p:cNvPr>
          <p:cNvSpPr txBox="1">
            <a:spLocks noChangeArrowheads="1"/>
          </p:cNvSpPr>
          <p:nvPr/>
        </p:nvSpPr>
        <p:spPr bwMode="auto">
          <a:xfrm>
            <a:off x="1017588" y="4763"/>
            <a:ext cx="6769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en-US" altLang="ja-JP" sz="4800" dirty="0">
                <a:solidFill>
                  <a:srgbClr val="3333CC"/>
                </a:solidFill>
                <a:latin typeface="+mn-lt"/>
              </a:rPr>
              <a:t>Table of Contents</a:t>
            </a:r>
            <a:endParaRPr lang="ja-JP" altLang="en-US" sz="4800" dirty="0">
              <a:solidFill>
                <a:srgbClr val="3333CC"/>
              </a:solidFill>
              <a:latin typeface="+mn-lt"/>
            </a:endParaRPr>
          </a:p>
        </p:txBody>
      </p:sp>
      <p:sp>
        <p:nvSpPr>
          <p:cNvPr id="123912" name="テキスト ボックス 2">
            <a:extLst>
              <a:ext uri="{FF2B5EF4-FFF2-40B4-BE49-F238E27FC236}">
                <a16:creationId xmlns:a16="http://schemas.microsoft.com/office/drawing/2014/main" id="{ECE3225B-29BF-45AF-9244-3FD2CD608008}"/>
              </a:ext>
            </a:extLst>
          </p:cNvPr>
          <p:cNvSpPr txBox="1">
            <a:spLocks noChangeArrowheads="1"/>
          </p:cNvSpPr>
          <p:nvPr/>
        </p:nvSpPr>
        <p:spPr bwMode="auto">
          <a:xfrm>
            <a:off x="2316163" y="2133600"/>
            <a:ext cx="476726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defRPr/>
            </a:pPr>
            <a:r>
              <a:rPr lang="en-US" altLang="ja-JP" sz="2400" dirty="0">
                <a:solidFill>
                  <a:srgbClr val="FF0000"/>
                </a:solidFill>
                <a:latin typeface="+mn-lt"/>
                <a:cs typeface="Arial" charset="0"/>
              </a:rPr>
              <a:t>General definition</a:t>
            </a:r>
          </a:p>
          <a:p>
            <a:pPr eaLnBrk="1" hangingPunct="1">
              <a:spcBef>
                <a:spcPct val="0"/>
              </a:spcBef>
              <a:defRPr/>
            </a:pPr>
            <a:r>
              <a:rPr lang="en-US" altLang="ja-JP" sz="2400" dirty="0">
                <a:latin typeface="+mn-lt"/>
                <a:cs typeface="Arial" charset="0"/>
              </a:rPr>
              <a:t>How to define cells</a:t>
            </a:r>
          </a:p>
          <a:p>
            <a:pPr eaLnBrk="1" hangingPunct="1">
              <a:spcBef>
                <a:spcPct val="0"/>
              </a:spcBef>
              <a:defRPr/>
            </a:pPr>
            <a:r>
              <a:rPr lang="en-US" altLang="ja-JP" sz="2400" dirty="0">
                <a:latin typeface="+mn-lt"/>
                <a:cs typeface="Arial" charset="0"/>
              </a:rPr>
              <a:t>Definitions of boxes and cylinders</a:t>
            </a:r>
          </a:p>
          <a:p>
            <a:pPr eaLnBrk="1" hangingPunct="1">
              <a:spcBef>
                <a:spcPct val="0"/>
              </a:spcBef>
              <a:defRPr/>
            </a:pPr>
            <a:r>
              <a:rPr lang="en-US" altLang="ja-JP" sz="2400" dirty="0">
                <a:solidFill>
                  <a:srgbClr val="000000"/>
                </a:solidFill>
                <a:cs typeface="Arial" charset="0"/>
              </a:rPr>
              <a:t>How to add materials</a:t>
            </a:r>
          </a:p>
          <a:p>
            <a:pPr eaLnBrk="1" hangingPunct="1">
              <a:spcBef>
                <a:spcPct val="0"/>
              </a:spcBef>
              <a:defRPr/>
            </a:pPr>
            <a:r>
              <a:rPr lang="en-US" altLang="ja-JP" sz="2400" dirty="0">
                <a:solidFill>
                  <a:srgbClr val="000000"/>
                </a:solidFill>
                <a:cs typeface="Arial" charset="0"/>
              </a:rPr>
              <a:t>Supporting software</a:t>
            </a:r>
            <a:endParaRPr lang="ja-JP" altLang="en-US" sz="2400" dirty="0">
              <a:solidFill>
                <a:srgbClr val="000000"/>
              </a:solidFill>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AutoShape 20">
            <a:extLst>
              <a:ext uri="{FF2B5EF4-FFF2-40B4-BE49-F238E27FC236}">
                <a16:creationId xmlns:a16="http://schemas.microsoft.com/office/drawing/2014/main" id="{9BE6F8A9-4AF1-49A6-A7F0-5A4631BE3AE1}"/>
              </a:ext>
            </a:extLst>
          </p:cNvPr>
          <p:cNvSpPr>
            <a:spLocks noChangeArrowheads="1"/>
          </p:cNvSpPr>
          <p:nvPr/>
        </p:nvSpPr>
        <p:spPr bwMode="auto">
          <a:xfrm>
            <a:off x="7454900" y="2570163"/>
            <a:ext cx="1477963" cy="449262"/>
          </a:xfrm>
          <a:prstGeom prst="parallelogram">
            <a:avLst>
              <a:gd name="adj" fmla="val 104998"/>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124931" name="Rectangle 2">
            <a:extLst>
              <a:ext uri="{FF2B5EF4-FFF2-40B4-BE49-F238E27FC236}">
                <a16:creationId xmlns:a16="http://schemas.microsoft.com/office/drawing/2014/main" id="{902FB8D8-7677-4CF0-A5FC-43905D3777D4}"/>
              </a:ext>
            </a:extLst>
          </p:cNvPr>
          <p:cNvSpPr>
            <a:spLocks noGrp="1" noChangeArrowheads="1"/>
          </p:cNvSpPr>
          <p:nvPr>
            <p:ph type="title" idx="4294967295"/>
          </p:nvPr>
        </p:nvSpPr>
        <p:spPr>
          <a:xfrm>
            <a:off x="228600" y="-161925"/>
            <a:ext cx="8686800" cy="1143000"/>
          </a:xfrm>
        </p:spPr>
        <p:txBody>
          <a:bodyPr/>
          <a:lstStyle/>
          <a:p>
            <a:pPr eaLnBrk="1" hangingPunct="1">
              <a:defRPr/>
            </a:pPr>
            <a:r>
              <a:rPr lang="en-US" altLang="ja-JP" sz="4800" dirty="0">
                <a:latin typeface="+mn-lt"/>
              </a:rPr>
              <a:t>General definition</a:t>
            </a:r>
            <a:endParaRPr lang="ja-JP" altLang="en-US" sz="4800" dirty="0">
              <a:latin typeface="+mn-lt"/>
            </a:endParaRPr>
          </a:p>
        </p:txBody>
      </p:sp>
      <p:sp>
        <p:nvSpPr>
          <p:cNvPr id="136198" name="Text Box 5">
            <a:extLst>
              <a:ext uri="{FF2B5EF4-FFF2-40B4-BE49-F238E27FC236}">
                <a16:creationId xmlns:a16="http://schemas.microsoft.com/office/drawing/2014/main" id="{0ADA9081-3904-4C81-910A-15CA3EDD1F63}"/>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dirty="0">
                <a:latin typeface="Tahoma" panose="020B0604030504040204" pitchFamily="34" charset="0"/>
              </a:rPr>
              <a:t>Geometry (General definition)</a:t>
            </a:r>
          </a:p>
        </p:txBody>
      </p:sp>
      <p:sp>
        <p:nvSpPr>
          <p:cNvPr id="12" name="テキスト ボックス 20">
            <a:extLst>
              <a:ext uri="{FF2B5EF4-FFF2-40B4-BE49-F238E27FC236}">
                <a16:creationId xmlns:a16="http://schemas.microsoft.com/office/drawing/2014/main" id="{D955222F-3035-4038-81ED-D0F6D96E579F}"/>
              </a:ext>
            </a:extLst>
          </p:cNvPr>
          <p:cNvSpPr txBox="1">
            <a:spLocks noChangeArrowheads="1"/>
          </p:cNvSpPr>
          <p:nvPr/>
        </p:nvSpPr>
        <p:spPr bwMode="auto">
          <a:xfrm>
            <a:off x="179388" y="692150"/>
            <a:ext cx="8945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FF0000"/>
                </a:solidFill>
                <a:latin typeface="+mn-ea"/>
                <a:ea typeface="+mn-ea"/>
              </a:rPr>
              <a:t>To make a 3-dimensional geometry, follow these three steps:</a:t>
            </a:r>
            <a:endParaRPr lang="ja-JP" altLang="en-US" sz="2400" dirty="0">
              <a:solidFill>
                <a:srgbClr val="FF0000"/>
              </a:solidFill>
              <a:latin typeface="+mn-ea"/>
              <a:ea typeface="+mn-ea"/>
            </a:endParaRPr>
          </a:p>
        </p:txBody>
      </p:sp>
      <p:sp>
        <p:nvSpPr>
          <p:cNvPr id="136201" name="Text Box 13">
            <a:extLst>
              <a:ext uri="{FF2B5EF4-FFF2-40B4-BE49-F238E27FC236}">
                <a16:creationId xmlns:a16="http://schemas.microsoft.com/office/drawing/2014/main" id="{E4D6B88B-BB40-4F43-BF14-0CBC951258C3}"/>
              </a:ext>
            </a:extLst>
          </p:cNvPr>
          <p:cNvSpPr txBox="1">
            <a:spLocks noChangeArrowheads="1"/>
          </p:cNvSpPr>
          <p:nvPr/>
        </p:nvSpPr>
        <p:spPr bwMode="auto">
          <a:xfrm>
            <a:off x="427038" y="1341438"/>
            <a:ext cx="3797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000">
                <a:solidFill>
                  <a:schemeClr val="tx2"/>
                </a:solidFill>
                <a:latin typeface="Tahoma" panose="020B0604030504040204" pitchFamily="34" charset="0"/>
              </a:rPr>
              <a:t>1) Define materials in [Material]</a:t>
            </a:r>
          </a:p>
        </p:txBody>
      </p:sp>
      <p:sp>
        <p:nvSpPr>
          <p:cNvPr id="136202" name="Text Box 13">
            <a:extLst>
              <a:ext uri="{FF2B5EF4-FFF2-40B4-BE49-F238E27FC236}">
                <a16:creationId xmlns:a16="http://schemas.microsoft.com/office/drawing/2014/main" id="{F2220FC8-3C2D-41F7-99DB-830F360785F4}"/>
              </a:ext>
            </a:extLst>
          </p:cNvPr>
          <p:cNvSpPr txBox="1">
            <a:spLocks noChangeArrowheads="1"/>
          </p:cNvSpPr>
          <p:nvPr/>
        </p:nvSpPr>
        <p:spPr bwMode="auto">
          <a:xfrm>
            <a:off x="4670425" y="1322388"/>
            <a:ext cx="4510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000">
                <a:solidFill>
                  <a:schemeClr val="tx2"/>
                </a:solidFill>
                <a:latin typeface="Tahoma" panose="020B0604030504040204" pitchFamily="34" charset="0"/>
              </a:rPr>
              <a:t>2) Define surfaces of cells in [Surface]</a:t>
            </a:r>
          </a:p>
        </p:txBody>
      </p:sp>
      <p:sp>
        <p:nvSpPr>
          <p:cNvPr id="136203" name="Text Box 13">
            <a:extLst>
              <a:ext uri="{FF2B5EF4-FFF2-40B4-BE49-F238E27FC236}">
                <a16:creationId xmlns:a16="http://schemas.microsoft.com/office/drawing/2014/main" id="{0F4F9FFB-D95B-4D8E-A327-66AC3950FD87}"/>
              </a:ext>
            </a:extLst>
          </p:cNvPr>
          <p:cNvSpPr txBox="1">
            <a:spLocks noChangeArrowheads="1"/>
          </p:cNvSpPr>
          <p:nvPr/>
        </p:nvSpPr>
        <p:spPr bwMode="auto">
          <a:xfrm>
            <a:off x="2408238" y="4221163"/>
            <a:ext cx="4432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000">
                <a:solidFill>
                  <a:schemeClr val="tx2"/>
                </a:solidFill>
                <a:latin typeface="Tahoma" panose="020B0604030504040204" pitchFamily="34" charset="0"/>
              </a:rPr>
              <a:t>3) Define cells with materials in [Cell]</a:t>
            </a:r>
          </a:p>
        </p:txBody>
      </p:sp>
      <p:sp>
        <p:nvSpPr>
          <p:cNvPr id="2" name="角丸四角形 1">
            <a:extLst>
              <a:ext uri="{FF2B5EF4-FFF2-40B4-BE49-F238E27FC236}">
                <a16:creationId xmlns:a16="http://schemas.microsoft.com/office/drawing/2014/main" id="{5E9729B1-B964-454D-BCBF-F63F640EF788}"/>
              </a:ext>
            </a:extLst>
          </p:cNvPr>
          <p:cNvSpPr/>
          <p:nvPr/>
        </p:nvSpPr>
        <p:spPr>
          <a:xfrm>
            <a:off x="427038" y="1960563"/>
            <a:ext cx="1512887" cy="82073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角丸四角形 16">
            <a:extLst>
              <a:ext uri="{FF2B5EF4-FFF2-40B4-BE49-F238E27FC236}">
                <a16:creationId xmlns:a16="http://schemas.microsoft.com/office/drawing/2014/main" id="{D36C6F04-B326-4009-B0E5-34B8AB01CA5B}"/>
              </a:ext>
            </a:extLst>
          </p:cNvPr>
          <p:cNvSpPr/>
          <p:nvPr/>
        </p:nvSpPr>
        <p:spPr>
          <a:xfrm>
            <a:off x="2317750" y="1979613"/>
            <a:ext cx="1606550" cy="82073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6206" name="テキスト ボックス 2">
            <a:extLst>
              <a:ext uri="{FF2B5EF4-FFF2-40B4-BE49-F238E27FC236}">
                <a16:creationId xmlns:a16="http://schemas.microsoft.com/office/drawing/2014/main" id="{373E52EA-8842-499C-AF94-F7B3C2F5FDA4}"/>
              </a:ext>
            </a:extLst>
          </p:cNvPr>
          <p:cNvSpPr txBox="1">
            <a:spLocks noChangeArrowheads="1"/>
          </p:cNvSpPr>
          <p:nvPr/>
        </p:nvSpPr>
        <p:spPr bwMode="auto">
          <a:xfrm>
            <a:off x="523875" y="2144713"/>
            <a:ext cx="1416050" cy="4000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ja-JP" sz="2000"/>
              <a:t>Water(H</a:t>
            </a:r>
            <a:r>
              <a:rPr lang="en-US" altLang="ja-JP" sz="2000" baseline="-25000"/>
              <a:t>2</a:t>
            </a:r>
            <a:r>
              <a:rPr lang="en-US" altLang="ja-JP" sz="2000"/>
              <a:t>O)</a:t>
            </a:r>
            <a:endParaRPr lang="ja-JP" altLang="en-US" sz="2000"/>
          </a:p>
        </p:txBody>
      </p:sp>
      <p:sp>
        <p:nvSpPr>
          <p:cNvPr id="136207" name="テキスト ボックス 18">
            <a:extLst>
              <a:ext uri="{FF2B5EF4-FFF2-40B4-BE49-F238E27FC236}">
                <a16:creationId xmlns:a16="http://schemas.microsoft.com/office/drawing/2014/main" id="{D159B328-D98F-423F-B8D2-0E1DD1DC8840}"/>
              </a:ext>
            </a:extLst>
          </p:cNvPr>
          <p:cNvSpPr txBox="1">
            <a:spLocks noChangeArrowheads="1"/>
          </p:cNvSpPr>
          <p:nvPr/>
        </p:nvSpPr>
        <p:spPr bwMode="auto">
          <a:xfrm>
            <a:off x="2408238" y="2017713"/>
            <a:ext cx="1300162" cy="70643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ja-JP" sz="2000"/>
              <a:t>Aluminum (Al)</a:t>
            </a:r>
            <a:endParaRPr lang="ja-JP" altLang="en-US" sz="2000"/>
          </a:p>
        </p:txBody>
      </p:sp>
      <p:sp>
        <p:nvSpPr>
          <p:cNvPr id="4" name="円/楕円 3">
            <a:extLst>
              <a:ext uri="{FF2B5EF4-FFF2-40B4-BE49-F238E27FC236}">
                <a16:creationId xmlns:a16="http://schemas.microsoft.com/office/drawing/2014/main" id="{AE984BBF-82DF-42CD-A8BF-114A87FA36E8}"/>
              </a:ext>
            </a:extLst>
          </p:cNvPr>
          <p:cNvSpPr/>
          <p:nvPr/>
        </p:nvSpPr>
        <p:spPr>
          <a:xfrm>
            <a:off x="4821238" y="1892300"/>
            <a:ext cx="1063625" cy="10636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6209" name="テキスト ボックス 23">
            <a:extLst>
              <a:ext uri="{FF2B5EF4-FFF2-40B4-BE49-F238E27FC236}">
                <a16:creationId xmlns:a16="http://schemas.microsoft.com/office/drawing/2014/main" id="{5D46E51B-88E6-415B-95F9-1D73CD715055}"/>
              </a:ext>
            </a:extLst>
          </p:cNvPr>
          <p:cNvSpPr txBox="1">
            <a:spLocks noChangeArrowheads="1"/>
          </p:cNvSpPr>
          <p:nvPr/>
        </p:nvSpPr>
        <p:spPr bwMode="auto">
          <a:xfrm>
            <a:off x="4951413" y="2252663"/>
            <a:ext cx="1004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ja-JP" sz="1600"/>
              <a:t>sphere surface</a:t>
            </a:r>
            <a:endParaRPr lang="ja-JP" altLang="en-US" sz="1600"/>
          </a:p>
        </p:txBody>
      </p:sp>
      <p:sp>
        <p:nvSpPr>
          <p:cNvPr id="136210" name="テキスト ボックス 24">
            <a:extLst>
              <a:ext uri="{FF2B5EF4-FFF2-40B4-BE49-F238E27FC236}">
                <a16:creationId xmlns:a16="http://schemas.microsoft.com/office/drawing/2014/main" id="{E1700374-E901-4DA9-93A3-C1061132C4BA}"/>
              </a:ext>
            </a:extLst>
          </p:cNvPr>
          <p:cNvSpPr txBox="1">
            <a:spLocks noChangeArrowheads="1"/>
          </p:cNvSpPr>
          <p:nvPr/>
        </p:nvSpPr>
        <p:spPr bwMode="auto">
          <a:xfrm>
            <a:off x="6300788" y="2255838"/>
            <a:ext cx="841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ja-JP" sz="1600"/>
              <a:t>cuboid surface</a:t>
            </a:r>
            <a:endParaRPr lang="ja-JP" altLang="en-US" sz="1600"/>
          </a:p>
        </p:txBody>
      </p:sp>
      <p:sp>
        <p:nvSpPr>
          <p:cNvPr id="7" name="右矢印 6">
            <a:extLst>
              <a:ext uri="{FF2B5EF4-FFF2-40B4-BE49-F238E27FC236}">
                <a16:creationId xmlns:a16="http://schemas.microsoft.com/office/drawing/2014/main" id="{8CB5BEFA-FD10-4D8A-AF82-D077004FAF4F}"/>
              </a:ext>
            </a:extLst>
          </p:cNvPr>
          <p:cNvSpPr/>
          <p:nvPr/>
        </p:nvSpPr>
        <p:spPr>
          <a:xfrm rot="2834570">
            <a:off x="2470945" y="3345656"/>
            <a:ext cx="1001712" cy="727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右矢印 28">
            <a:extLst>
              <a:ext uri="{FF2B5EF4-FFF2-40B4-BE49-F238E27FC236}">
                <a16:creationId xmlns:a16="http://schemas.microsoft.com/office/drawing/2014/main" id="{A6840CA7-444D-46FC-868A-0F905BCA0961}"/>
              </a:ext>
            </a:extLst>
          </p:cNvPr>
          <p:cNvSpPr/>
          <p:nvPr/>
        </p:nvSpPr>
        <p:spPr>
          <a:xfrm rot="8244645">
            <a:off x="5421313" y="3344863"/>
            <a:ext cx="1001712" cy="727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円/楕円 29">
            <a:extLst>
              <a:ext uri="{FF2B5EF4-FFF2-40B4-BE49-F238E27FC236}">
                <a16:creationId xmlns:a16="http://schemas.microsoft.com/office/drawing/2014/main" id="{64E5261E-F3FD-4F0B-B337-AE7D031FBC16}"/>
              </a:ext>
            </a:extLst>
          </p:cNvPr>
          <p:cNvSpPr/>
          <p:nvPr/>
        </p:nvSpPr>
        <p:spPr>
          <a:xfrm>
            <a:off x="2486025" y="4621213"/>
            <a:ext cx="1063625" cy="1065212"/>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6214" name="テキスト ボックス 32">
            <a:extLst>
              <a:ext uri="{FF2B5EF4-FFF2-40B4-BE49-F238E27FC236}">
                <a16:creationId xmlns:a16="http://schemas.microsoft.com/office/drawing/2014/main" id="{F7C20622-49EB-4864-B217-9341D9E5A48F}"/>
              </a:ext>
            </a:extLst>
          </p:cNvPr>
          <p:cNvSpPr txBox="1">
            <a:spLocks noChangeArrowheads="1"/>
          </p:cNvSpPr>
          <p:nvPr/>
        </p:nvSpPr>
        <p:spPr bwMode="auto">
          <a:xfrm>
            <a:off x="2601913" y="5621338"/>
            <a:ext cx="10334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ja-JP" sz="2000"/>
              <a:t>water sphere</a:t>
            </a:r>
            <a:endParaRPr lang="ja-JP" altLang="en-US" sz="2000"/>
          </a:p>
        </p:txBody>
      </p:sp>
      <p:sp>
        <p:nvSpPr>
          <p:cNvPr id="136215" name="テキスト ボックス 33">
            <a:extLst>
              <a:ext uri="{FF2B5EF4-FFF2-40B4-BE49-F238E27FC236}">
                <a16:creationId xmlns:a16="http://schemas.microsoft.com/office/drawing/2014/main" id="{52B6F9EF-1C6A-44F4-B9AF-58D78E12C0C1}"/>
              </a:ext>
            </a:extLst>
          </p:cNvPr>
          <p:cNvSpPr txBox="1">
            <a:spLocks noChangeArrowheads="1"/>
          </p:cNvSpPr>
          <p:nvPr/>
        </p:nvSpPr>
        <p:spPr bwMode="auto">
          <a:xfrm>
            <a:off x="3851275" y="5651500"/>
            <a:ext cx="14239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ja-JP" sz="2000"/>
              <a:t>aluminum cuboid</a:t>
            </a:r>
            <a:endParaRPr lang="ja-JP" altLang="en-US" sz="2000"/>
          </a:p>
        </p:txBody>
      </p:sp>
      <p:sp>
        <p:nvSpPr>
          <p:cNvPr id="136216" name="テキスト ボックス 34">
            <a:extLst>
              <a:ext uri="{FF2B5EF4-FFF2-40B4-BE49-F238E27FC236}">
                <a16:creationId xmlns:a16="http://schemas.microsoft.com/office/drawing/2014/main" id="{C6A032E4-B3A3-4D37-9274-0FB22EBED104}"/>
              </a:ext>
            </a:extLst>
          </p:cNvPr>
          <p:cNvSpPr txBox="1">
            <a:spLocks noChangeArrowheads="1"/>
          </p:cNvSpPr>
          <p:nvPr/>
        </p:nvSpPr>
        <p:spPr bwMode="auto">
          <a:xfrm>
            <a:off x="5884863" y="5651500"/>
            <a:ext cx="1123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ja-JP" sz="2000" dirty="0"/>
              <a:t>water cylinder</a:t>
            </a:r>
            <a:endParaRPr lang="ja-JP" altLang="en-US" sz="2000" dirty="0"/>
          </a:p>
        </p:txBody>
      </p:sp>
      <p:sp>
        <p:nvSpPr>
          <p:cNvPr id="136217" name="Text Box 13">
            <a:extLst>
              <a:ext uri="{FF2B5EF4-FFF2-40B4-BE49-F238E27FC236}">
                <a16:creationId xmlns:a16="http://schemas.microsoft.com/office/drawing/2014/main" id="{72070911-B424-44C6-9A91-FA24D4CC4A17}"/>
              </a:ext>
            </a:extLst>
          </p:cNvPr>
          <p:cNvSpPr txBox="1">
            <a:spLocks noChangeArrowheads="1"/>
          </p:cNvSpPr>
          <p:nvPr/>
        </p:nvSpPr>
        <p:spPr bwMode="auto">
          <a:xfrm>
            <a:off x="3990975" y="3748088"/>
            <a:ext cx="1169988" cy="40005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000">
                <a:solidFill>
                  <a:schemeClr val="tx2"/>
                </a:solidFill>
                <a:latin typeface="Tahoma" panose="020B0604030504040204" pitchFamily="34" charset="0"/>
              </a:rPr>
              <a:t>Combine</a:t>
            </a:r>
          </a:p>
        </p:txBody>
      </p:sp>
      <p:sp>
        <p:nvSpPr>
          <p:cNvPr id="136218" name="AutoShape 11">
            <a:extLst>
              <a:ext uri="{FF2B5EF4-FFF2-40B4-BE49-F238E27FC236}">
                <a16:creationId xmlns:a16="http://schemas.microsoft.com/office/drawing/2014/main" id="{8B82D2AE-5C8B-4882-8B41-213DFF51F505}"/>
              </a:ext>
            </a:extLst>
          </p:cNvPr>
          <p:cNvSpPr>
            <a:spLocks noChangeArrowheads="1"/>
          </p:cNvSpPr>
          <p:nvPr/>
        </p:nvSpPr>
        <p:spPr bwMode="auto">
          <a:xfrm>
            <a:off x="6227763" y="1935163"/>
            <a:ext cx="1200150" cy="1000125"/>
          </a:xfrm>
          <a:prstGeom prst="cube">
            <a:avLst>
              <a:gd name="adj" fmla="val 2500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solidFill>
                <a:srgbClr val="000000"/>
              </a:solidFill>
            </a:endParaRPr>
          </a:p>
        </p:txBody>
      </p:sp>
      <p:sp>
        <p:nvSpPr>
          <p:cNvPr id="8" name="円柱 7">
            <a:extLst>
              <a:ext uri="{FF2B5EF4-FFF2-40B4-BE49-F238E27FC236}">
                <a16:creationId xmlns:a16="http://schemas.microsoft.com/office/drawing/2014/main" id="{52260AEB-EF60-4FD0-81CF-F9385069C8E3}"/>
              </a:ext>
            </a:extLst>
          </p:cNvPr>
          <p:cNvSpPr/>
          <p:nvPr/>
        </p:nvSpPr>
        <p:spPr>
          <a:xfrm>
            <a:off x="7689850" y="1949450"/>
            <a:ext cx="952500" cy="947738"/>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6220" name="テキスト ボックス 38">
            <a:extLst>
              <a:ext uri="{FF2B5EF4-FFF2-40B4-BE49-F238E27FC236}">
                <a16:creationId xmlns:a16="http://schemas.microsoft.com/office/drawing/2014/main" id="{9241908F-F6DB-4F40-AF28-1C44C9DB96AE}"/>
              </a:ext>
            </a:extLst>
          </p:cNvPr>
          <p:cNvSpPr txBox="1">
            <a:spLocks noChangeArrowheads="1"/>
          </p:cNvSpPr>
          <p:nvPr/>
        </p:nvSpPr>
        <p:spPr bwMode="auto">
          <a:xfrm>
            <a:off x="7712075" y="2276475"/>
            <a:ext cx="1052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ja-JP" sz="1600"/>
              <a:t>cylinder surface</a:t>
            </a:r>
            <a:endParaRPr lang="ja-JP" altLang="en-US" sz="1600"/>
          </a:p>
        </p:txBody>
      </p:sp>
      <p:sp>
        <p:nvSpPr>
          <p:cNvPr id="136221" name="AutoShape 11">
            <a:extLst>
              <a:ext uri="{FF2B5EF4-FFF2-40B4-BE49-F238E27FC236}">
                <a16:creationId xmlns:a16="http://schemas.microsoft.com/office/drawing/2014/main" id="{23EFC134-BD24-4C83-A2A7-557A4FE5331C}"/>
              </a:ext>
            </a:extLst>
          </p:cNvPr>
          <p:cNvSpPr>
            <a:spLocks noChangeArrowheads="1"/>
          </p:cNvSpPr>
          <p:nvPr/>
        </p:nvSpPr>
        <p:spPr bwMode="auto">
          <a:xfrm>
            <a:off x="3990975" y="4621213"/>
            <a:ext cx="1201738" cy="1000125"/>
          </a:xfrm>
          <a:prstGeom prst="cube">
            <a:avLst>
              <a:gd name="adj" fmla="val 25000"/>
            </a:avLst>
          </a:prstGeom>
          <a:solidFill>
            <a:srgbClr val="FFC000"/>
          </a:solidFill>
          <a:ln w="28575">
            <a:solidFill>
              <a:srgbClr val="FF0000"/>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solidFill>
                <a:srgbClr val="000000"/>
              </a:solidFill>
            </a:endParaRPr>
          </a:p>
        </p:txBody>
      </p:sp>
      <p:sp>
        <p:nvSpPr>
          <p:cNvPr id="41" name="円柱 40">
            <a:extLst>
              <a:ext uri="{FF2B5EF4-FFF2-40B4-BE49-F238E27FC236}">
                <a16:creationId xmlns:a16="http://schemas.microsoft.com/office/drawing/2014/main" id="{627F585B-0E88-4B47-A6FA-B62A0B4B6C56}"/>
              </a:ext>
            </a:extLst>
          </p:cNvPr>
          <p:cNvSpPr/>
          <p:nvPr/>
        </p:nvSpPr>
        <p:spPr>
          <a:xfrm>
            <a:off x="5803900" y="4675188"/>
            <a:ext cx="952500" cy="946150"/>
          </a:xfrm>
          <a:prstGeom prst="can">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円/楕円 42">
            <a:extLst>
              <a:ext uri="{FF2B5EF4-FFF2-40B4-BE49-F238E27FC236}">
                <a16:creationId xmlns:a16="http://schemas.microsoft.com/office/drawing/2014/main" id="{DC57C0C6-DF3F-48D7-952F-45916CE2CBD5}"/>
              </a:ext>
            </a:extLst>
          </p:cNvPr>
          <p:cNvSpPr/>
          <p:nvPr/>
        </p:nvSpPr>
        <p:spPr>
          <a:xfrm>
            <a:off x="4821238" y="2276475"/>
            <a:ext cx="1063625" cy="265113"/>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4" name="円/楕円 43">
            <a:extLst>
              <a:ext uri="{FF2B5EF4-FFF2-40B4-BE49-F238E27FC236}">
                <a16:creationId xmlns:a16="http://schemas.microsoft.com/office/drawing/2014/main" id="{E3988659-BF90-49D9-9B93-335F2A47993C}"/>
              </a:ext>
            </a:extLst>
          </p:cNvPr>
          <p:cNvSpPr/>
          <p:nvPr/>
        </p:nvSpPr>
        <p:spPr>
          <a:xfrm>
            <a:off x="2486025" y="5022850"/>
            <a:ext cx="1063625" cy="263525"/>
          </a:xfrm>
          <a:prstGeom prst="ellipse">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円/楕円 44">
            <a:extLst>
              <a:ext uri="{FF2B5EF4-FFF2-40B4-BE49-F238E27FC236}">
                <a16:creationId xmlns:a16="http://schemas.microsoft.com/office/drawing/2014/main" id="{0CE1F070-CCCF-431D-BDBE-5AA2F2375493}"/>
              </a:ext>
            </a:extLst>
          </p:cNvPr>
          <p:cNvSpPr/>
          <p:nvPr/>
        </p:nvSpPr>
        <p:spPr>
          <a:xfrm>
            <a:off x="7686675" y="1944688"/>
            <a:ext cx="955675" cy="238125"/>
          </a:xfrm>
          <a:prstGeom prst="ellipse">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6226" name="AutoShape 20">
            <a:extLst>
              <a:ext uri="{FF2B5EF4-FFF2-40B4-BE49-F238E27FC236}">
                <a16:creationId xmlns:a16="http://schemas.microsoft.com/office/drawing/2014/main" id="{60ECFEB8-CBD7-4E4C-BA81-1BC23676D624}"/>
              </a:ext>
            </a:extLst>
          </p:cNvPr>
          <p:cNvSpPr>
            <a:spLocks noChangeArrowheads="1"/>
          </p:cNvSpPr>
          <p:nvPr/>
        </p:nvSpPr>
        <p:spPr bwMode="auto">
          <a:xfrm>
            <a:off x="7454900" y="1847850"/>
            <a:ext cx="1477963" cy="447675"/>
          </a:xfrm>
          <a:prstGeom prst="parallelogram">
            <a:avLst>
              <a:gd name="adj" fmla="val 105386"/>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76200" y="1272425"/>
            <a:ext cx="8960296" cy="3596735"/>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円/楕円 3"/>
          <p:cNvSpPr/>
          <p:nvPr/>
        </p:nvSpPr>
        <p:spPr>
          <a:xfrm>
            <a:off x="611560" y="1340768"/>
            <a:ext cx="7992888" cy="34566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698" name="Oval 6"/>
          <p:cNvSpPr>
            <a:spLocks noChangeArrowheads="1"/>
          </p:cNvSpPr>
          <p:nvPr/>
        </p:nvSpPr>
        <p:spPr bwMode="auto">
          <a:xfrm>
            <a:off x="6155903" y="3584898"/>
            <a:ext cx="1368425" cy="431800"/>
          </a:xfrm>
          <a:prstGeom prst="ellipse">
            <a:avLst/>
          </a:prstGeom>
          <a:gradFill rotWithShape="1">
            <a:gsLst>
              <a:gs pos="0">
                <a:srgbClr val="83D3FF"/>
              </a:gs>
              <a:gs pos="50000">
                <a:srgbClr val="B5E2FF"/>
              </a:gs>
              <a:gs pos="100000">
                <a:srgbClr val="DBF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endParaRPr lang="ja-JP" altLang="en-US" sz="2400"/>
          </a:p>
        </p:txBody>
      </p:sp>
      <p:sp>
        <p:nvSpPr>
          <p:cNvPr id="6" name="平行四辺形 5"/>
          <p:cNvSpPr/>
          <p:nvPr/>
        </p:nvSpPr>
        <p:spPr>
          <a:xfrm>
            <a:off x="5666581" y="2371304"/>
            <a:ext cx="1209675" cy="423862"/>
          </a:xfrm>
          <a:prstGeom prst="parallelogram">
            <a:avLst>
              <a:gd name="adj" fmla="val 81281"/>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700" name="Oval 6"/>
          <p:cNvSpPr>
            <a:spLocks noChangeArrowheads="1"/>
          </p:cNvSpPr>
          <p:nvPr/>
        </p:nvSpPr>
        <p:spPr bwMode="auto">
          <a:xfrm>
            <a:off x="3598662" y="3937000"/>
            <a:ext cx="1368425" cy="431800"/>
          </a:xfrm>
          <a:prstGeom prst="ellipse">
            <a:avLst/>
          </a:prstGeom>
          <a:gradFill rotWithShape="1">
            <a:gsLst>
              <a:gs pos="0">
                <a:srgbClr val="83D3FF"/>
              </a:gs>
              <a:gs pos="50000">
                <a:srgbClr val="B5E2FF"/>
              </a:gs>
              <a:gs pos="100000">
                <a:srgbClr val="DBF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endParaRPr lang="ja-JP" altLang="en-US" sz="2400"/>
          </a:p>
        </p:txBody>
      </p:sp>
      <p:pic>
        <p:nvPicPr>
          <p:cNvPr id="2970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endParaRPr>
          </a:p>
        </p:txBody>
      </p:sp>
      <p:sp>
        <p:nvSpPr>
          <p:cNvPr id="29704"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latin typeface="Tahoma" panose="020B0604030504040204" pitchFamily="34" charset="0"/>
              </a:rPr>
              <a:t>Geometry (General definition)</a:t>
            </a:r>
          </a:p>
        </p:txBody>
      </p:sp>
      <p:sp>
        <p:nvSpPr>
          <p:cNvPr id="29705"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fld id="{8388A63F-D41B-4723-8426-25DC85A5E581}" type="slidenum">
              <a:rPr lang="en-US" altLang="ja-JP" sz="2400">
                <a:solidFill>
                  <a:srgbClr val="000000"/>
                </a:solidFill>
                <a:latin typeface="Tahoma" panose="020B0604030504040204" pitchFamily="34" charset="0"/>
              </a:rPr>
              <a:pPr algn="ctr" eaLnBrk="1" hangingPunct="1">
                <a:spcBef>
                  <a:spcPct val="50000"/>
                </a:spcBef>
                <a:buFontTx/>
                <a:buNone/>
              </a:pPr>
              <a:t>15</a:t>
            </a:fld>
            <a:endParaRPr lang="en-US" altLang="ja-JP" sz="2400">
              <a:solidFill>
                <a:srgbClr val="000000"/>
              </a:solidFill>
              <a:latin typeface="Tahoma" panose="020B0604030504040204" pitchFamily="34" charset="0"/>
            </a:endParaRPr>
          </a:p>
        </p:txBody>
      </p:sp>
      <p:sp>
        <p:nvSpPr>
          <p:cNvPr id="29706" name="テキスト ボックス 20"/>
          <p:cNvSpPr txBox="1">
            <a:spLocks noChangeArrowheads="1"/>
          </p:cNvSpPr>
          <p:nvPr/>
        </p:nvSpPr>
        <p:spPr bwMode="auto">
          <a:xfrm>
            <a:off x="811213" y="4797425"/>
            <a:ext cx="7810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dirty="0">
                <a:solidFill>
                  <a:srgbClr val="0000FF"/>
                </a:solidFill>
              </a:rPr>
              <a:t>You can use an infinite space.</a:t>
            </a:r>
            <a:endParaRPr lang="en-US" altLang="ja-JP" sz="2400" dirty="0">
              <a:solidFill>
                <a:srgbClr val="0000FF"/>
              </a:solidFill>
              <a:latin typeface="Century Gothic" panose="020B0502020202020204" pitchFamily="34" charset="0"/>
            </a:endParaRPr>
          </a:p>
        </p:txBody>
      </p:sp>
      <p:cxnSp>
        <p:nvCxnSpPr>
          <p:cNvPr id="14" name="直線矢印コネクタ 13"/>
          <p:cNvCxnSpPr/>
          <p:nvPr/>
        </p:nvCxnSpPr>
        <p:spPr>
          <a:xfrm>
            <a:off x="3182739" y="3305646"/>
            <a:ext cx="1965325"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3182739" y="1818952"/>
            <a:ext cx="0" cy="14866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a:off x="2197100" y="3305646"/>
            <a:ext cx="985639" cy="9874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711" name="テキスト ボックス 27"/>
          <p:cNvSpPr txBox="1">
            <a:spLocks noChangeArrowheads="1"/>
          </p:cNvSpPr>
          <p:nvPr/>
        </p:nvSpPr>
        <p:spPr bwMode="auto">
          <a:xfrm>
            <a:off x="2504877" y="3886671"/>
            <a:ext cx="4429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800">
                <a:solidFill>
                  <a:srgbClr val="000000"/>
                </a:solidFill>
              </a:rPr>
              <a:t>X</a:t>
            </a:r>
            <a:endParaRPr lang="ja-JP" altLang="en-US" sz="2800">
              <a:solidFill>
                <a:srgbClr val="000000"/>
              </a:solidFill>
            </a:endParaRPr>
          </a:p>
        </p:txBody>
      </p:sp>
      <p:sp>
        <p:nvSpPr>
          <p:cNvPr id="29712" name="テキスト ボックス 28"/>
          <p:cNvSpPr txBox="1">
            <a:spLocks noChangeArrowheads="1"/>
          </p:cNvSpPr>
          <p:nvPr/>
        </p:nvSpPr>
        <p:spPr bwMode="auto">
          <a:xfrm>
            <a:off x="4139952" y="2715096"/>
            <a:ext cx="444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800" dirty="0">
                <a:solidFill>
                  <a:srgbClr val="000000"/>
                </a:solidFill>
              </a:rPr>
              <a:t>Y</a:t>
            </a:r>
            <a:endParaRPr lang="ja-JP" altLang="en-US" sz="2800" dirty="0">
              <a:solidFill>
                <a:srgbClr val="000000"/>
              </a:solidFill>
            </a:endParaRPr>
          </a:p>
        </p:txBody>
      </p:sp>
      <p:sp>
        <p:nvSpPr>
          <p:cNvPr id="29713" name="テキスト ボックス 29"/>
          <p:cNvSpPr txBox="1">
            <a:spLocks noChangeArrowheads="1"/>
          </p:cNvSpPr>
          <p:nvPr/>
        </p:nvSpPr>
        <p:spPr bwMode="auto">
          <a:xfrm>
            <a:off x="2644577" y="2011734"/>
            <a:ext cx="4048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800">
                <a:solidFill>
                  <a:srgbClr val="000000"/>
                </a:solidFill>
              </a:rPr>
              <a:t>Z</a:t>
            </a:r>
            <a:endParaRPr lang="ja-JP" altLang="en-US" sz="2800">
              <a:solidFill>
                <a:srgbClr val="000000"/>
              </a:solidFill>
            </a:endParaRPr>
          </a:p>
        </p:txBody>
      </p:sp>
      <p:sp>
        <p:nvSpPr>
          <p:cNvPr id="23" name="円/楕円 22"/>
          <p:cNvSpPr/>
          <p:nvPr/>
        </p:nvSpPr>
        <p:spPr>
          <a:xfrm>
            <a:off x="3452612" y="3305175"/>
            <a:ext cx="1063625" cy="1063625"/>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円/楕円 27"/>
          <p:cNvSpPr/>
          <p:nvPr/>
        </p:nvSpPr>
        <p:spPr>
          <a:xfrm>
            <a:off x="3460773" y="3705224"/>
            <a:ext cx="1062037" cy="263525"/>
          </a:xfrm>
          <a:prstGeom prst="ellipse">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716" name="AutoShape 11"/>
          <p:cNvSpPr>
            <a:spLocks noChangeArrowheads="1"/>
          </p:cNvSpPr>
          <p:nvPr/>
        </p:nvSpPr>
        <p:spPr bwMode="auto">
          <a:xfrm>
            <a:off x="5091906" y="1772816"/>
            <a:ext cx="1200150" cy="1000125"/>
          </a:xfrm>
          <a:prstGeom prst="cube">
            <a:avLst>
              <a:gd name="adj" fmla="val 25000"/>
            </a:avLst>
          </a:prstGeom>
          <a:solidFill>
            <a:srgbClr val="FFC000"/>
          </a:solidFill>
          <a:ln w="28575">
            <a:solidFill>
              <a:srgbClr val="FF0000"/>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endParaRPr>
          </a:p>
        </p:txBody>
      </p:sp>
      <p:sp>
        <p:nvSpPr>
          <p:cNvPr id="30" name="円柱 29"/>
          <p:cNvSpPr/>
          <p:nvPr/>
        </p:nvSpPr>
        <p:spPr>
          <a:xfrm>
            <a:off x="6111453" y="3068960"/>
            <a:ext cx="952500" cy="947738"/>
          </a:xfrm>
          <a:prstGeom prst="can">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テキスト ボックス 20"/>
          <p:cNvSpPr txBox="1">
            <a:spLocks noChangeArrowheads="1"/>
          </p:cNvSpPr>
          <p:nvPr/>
        </p:nvSpPr>
        <p:spPr bwMode="auto">
          <a:xfrm>
            <a:off x="793948" y="5157192"/>
            <a:ext cx="78105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dirty="0">
                <a:solidFill>
                  <a:srgbClr val="0000FF"/>
                </a:solidFill>
              </a:rPr>
              <a:t>But, void or air regions have to be defined explicitly. Furthermore, the outer boundary of the virtual space </a:t>
            </a:r>
            <a:r>
              <a:rPr lang="en-US" altLang="ja-JP" sz="2400" dirty="0">
                <a:solidFill>
                  <a:srgbClr val="FF0000"/>
                </a:solidFill>
              </a:rPr>
              <a:t>“outer void”</a:t>
            </a:r>
            <a:r>
              <a:rPr lang="en-US" altLang="ja-JP" sz="2400" dirty="0">
                <a:solidFill>
                  <a:srgbClr val="0000FF"/>
                </a:solidFill>
              </a:rPr>
              <a:t> has to be defined.</a:t>
            </a:r>
            <a:endParaRPr lang="en-US" altLang="ja-JP" sz="2400" dirty="0">
              <a:solidFill>
                <a:srgbClr val="0000FF"/>
              </a:solidFill>
              <a:latin typeface="Century Gothic" panose="020B0502020202020204" pitchFamily="34" charset="0"/>
            </a:endParaRPr>
          </a:p>
        </p:txBody>
      </p:sp>
      <p:sp>
        <p:nvSpPr>
          <p:cNvPr id="7" name="テキスト ボックス 6"/>
          <p:cNvSpPr txBox="1"/>
          <p:nvPr/>
        </p:nvSpPr>
        <p:spPr>
          <a:xfrm>
            <a:off x="7524328" y="4335760"/>
            <a:ext cx="1439818" cy="461665"/>
          </a:xfrm>
          <a:prstGeom prst="rect">
            <a:avLst/>
          </a:prstGeom>
          <a:solidFill>
            <a:schemeClr val="bg1"/>
          </a:solidFill>
        </p:spPr>
        <p:txBody>
          <a:bodyPr wrap="none" rtlCol="0">
            <a:spAutoFit/>
          </a:bodyPr>
          <a:lstStyle/>
          <a:p>
            <a:r>
              <a:rPr kumimoji="1" lang="en-US" altLang="ja-JP" dirty="0"/>
              <a:t>outer void</a:t>
            </a:r>
            <a:endParaRPr kumimoji="1" lang="ja-JP" altLang="en-US" dirty="0"/>
          </a:p>
        </p:txBody>
      </p:sp>
      <p:sp>
        <p:nvSpPr>
          <p:cNvPr id="31" name="テキスト ボックス 30"/>
          <p:cNvSpPr txBox="1"/>
          <p:nvPr/>
        </p:nvSpPr>
        <p:spPr>
          <a:xfrm>
            <a:off x="1259632" y="2357441"/>
            <a:ext cx="841897" cy="830997"/>
          </a:xfrm>
          <a:prstGeom prst="rect">
            <a:avLst/>
          </a:prstGeom>
          <a:solidFill>
            <a:schemeClr val="bg1"/>
          </a:solidFill>
        </p:spPr>
        <p:txBody>
          <a:bodyPr wrap="none" rtlCol="0">
            <a:spAutoFit/>
          </a:bodyPr>
          <a:lstStyle/>
          <a:p>
            <a:r>
              <a:rPr kumimoji="1" lang="en-US" altLang="ja-JP" dirty="0"/>
              <a:t>void</a:t>
            </a:r>
          </a:p>
          <a:p>
            <a:r>
              <a:rPr lang="en-US" altLang="ja-JP" dirty="0"/>
              <a:t>or air</a:t>
            </a:r>
            <a:endParaRPr kumimoji="1" lang="ja-JP" altLang="en-US" dirty="0"/>
          </a:p>
        </p:txBody>
      </p:sp>
      <p:sp>
        <p:nvSpPr>
          <p:cNvPr id="27" name="Rectangle 2">
            <a:extLst>
              <a:ext uri="{FF2B5EF4-FFF2-40B4-BE49-F238E27FC236}">
                <a16:creationId xmlns:a16="http://schemas.microsoft.com/office/drawing/2014/main" id="{E3DA16FF-FE59-4339-ACD5-8C53420C21FD}"/>
              </a:ext>
            </a:extLst>
          </p:cNvPr>
          <p:cNvSpPr txBox="1">
            <a:spLocks noChangeArrowheads="1"/>
          </p:cNvSpPr>
          <p:nvPr/>
        </p:nvSpPr>
        <p:spPr bwMode="auto">
          <a:xfrm>
            <a:off x="209550" y="-315416"/>
            <a:ext cx="86868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defRPr/>
            </a:pPr>
            <a:r>
              <a:rPr lang="en-US" altLang="ja-JP" sz="4800" kern="0" dirty="0">
                <a:latin typeface="+mn-lt"/>
              </a:rPr>
              <a:t>3D virtual space</a:t>
            </a:r>
            <a:endParaRPr lang="ja-JP" altLang="en-US" sz="4800" kern="0" dirty="0">
              <a:latin typeface="+mn-lt"/>
            </a:endParaRPr>
          </a:p>
        </p:txBody>
      </p:sp>
      <p:sp>
        <p:nvSpPr>
          <p:cNvPr id="29" name="テキスト ボックス 20">
            <a:extLst>
              <a:ext uri="{FF2B5EF4-FFF2-40B4-BE49-F238E27FC236}">
                <a16:creationId xmlns:a16="http://schemas.microsoft.com/office/drawing/2014/main" id="{B7AD89F9-7FEF-465D-8984-B50B38E09F12}"/>
              </a:ext>
            </a:extLst>
          </p:cNvPr>
          <p:cNvSpPr txBox="1">
            <a:spLocks noChangeArrowheads="1"/>
          </p:cNvSpPr>
          <p:nvPr/>
        </p:nvSpPr>
        <p:spPr bwMode="auto">
          <a:xfrm>
            <a:off x="1116409" y="476672"/>
            <a:ext cx="6911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FF0000"/>
                </a:solidFill>
                <a:latin typeface="+mn-lt"/>
                <a:ea typeface="+mn-ea"/>
              </a:rPr>
              <a:t>3D virtual space in PHITS consists of cells defined in XYZ coordinate system.</a:t>
            </a:r>
            <a:endParaRPr lang="ja-JP" altLang="en-US" sz="2400" dirty="0">
              <a:solidFill>
                <a:srgbClr val="FF0000"/>
              </a:solidFill>
              <a:latin typeface="+mn-lt"/>
              <a:ea typeface="+mn-ea"/>
            </a:endParaRPr>
          </a:p>
        </p:txBody>
      </p:sp>
    </p:spTree>
    <p:extLst>
      <p:ext uri="{BB962C8B-B14F-4D97-AF65-F5344CB8AC3E}">
        <p14:creationId xmlns:p14="http://schemas.microsoft.com/office/powerpoint/2010/main" val="175629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5" grpId="0"/>
      <p:bldP spid="7" grpId="0" animBg="1"/>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1031">
            <a:extLst>
              <a:ext uri="{FF2B5EF4-FFF2-40B4-BE49-F238E27FC236}">
                <a16:creationId xmlns:a16="http://schemas.microsoft.com/office/drawing/2014/main" id="{A0F03FC5-6600-47FF-89EE-E26B30CB4727}"/>
              </a:ext>
            </a:extLst>
          </p:cNvPr>
          <p:cNvSpPr txBox="1">
            <a:spLocks noChangeArrowheads="1"/>
          </p:cNvSpPr>
          <p:nvPr/>
        </p:nvSpPr>
        <p:spPr bwMode="auto">
          <a:xfrm>
            <a:off x="1765300" y="1414463"/>
            <a:ext cx="3598863" cy="215900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a:latin typeface="Tahoma" panose="020B0604030504040204" pitchFamily="34" charset="0"/>
              </a:rPr>
              <a:t>[ M a t e r i a l ]</a:t>
            </a:r>
          </a:p>
          <a:p>
            <a:pPr eaLnBrk="1" hangingPunct="1">
              <a:spcBef>
                <a:spcPct val="0"/>
              </a:spcBef>
              <a:buFontTx/>
              <a:buNone/>
            </a:pPr>
            <a:r>
              <a:rPr lang="pt-BR" altLang="ja-JP" sz="1400">
                <a:latin typeface="Tahoma" panose="020B0604030504040204" pitchFamily="34" charset="0"/>
              </a:rPr>
              <a:t>mat[1]    </a:t>
            </a:r>
            <a:r>
              <a:rPr lang="pt-BR" altLang="ja-JP" sz="1400">
                <a:solidFill>
                  <a:srgbClr val="000000"/>
                </a:solidFill>
                <a:latin typeface="Tahoma" panose="020B0604030504040204" pitchFamily="34" charset="0"/>
              </a:rPr>
              <a:t>H 2  O 1</a:t>
            </a:r>
          </a:p>
          <a:p>
            <a:pPr eaLnBrk="1" hangingPunct="1">
              <a:spcBef>
                <a:spcPct val="0"/>
              </a:spcBef>
              <a:buFontTx/>
              <a:buNone/>
            </a:pP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S u r f a c e ]</a:t>
            </a:r>
          </a:p>
          <a:p>
            <a:pPr eaLnBrk="1" hangingPunct="1">
              <a:spcBef>
                <a:spcPct val="0"/>
              </a:spcBef>
              <a:buFontTx/>
              <a:buNone/>
            </a:pPr>
            <a:r>
              <a:rPr lang="pt-BR" altLang="ja-JP" sz="1400">
                <a:solidFill>
                  <a:srgbClr val="000000"/>
                </a:solidFill>
                <a:latin typeface="Tahoma" panose="020B0604030504040204" pitchFamily="34" charset="0"/>
              </a:rPr>
              <a:t>  10  so      10.</a:t>
            </a:r>
          </a:p>
          <a:p>
            <a:pPr eaLnBrk="1" hangingPunct="1">
              <a:spcBef>
                <a:spcPct val="0"/>
              </a:spcBef>
              <a:buFontTx/>
              <a:buNone/>
            </a:pP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C e l l ]</a:t>
            </a:r>
          </a:p>
          <a:p>
            <a:pPr eaLnBrk="1" hangingPunct="1">
              <a:spcBef>
                <a:spcPct val="0"/>
              </a:spcBef>
              <a:buFontTx/>
              <a:buNone/>
            </a:pPr>
            <a:r>
              <a:rPr lang="pt-BR" altLang="ja-JP" sz="1400">
                <a:solidFill>
                  <a:srgbClr val="000000"/>
                </a:solidFill>
                <a:latin typeface="Tahoma" panose="020B0604030504040204" pitchFamily="34" charset="0"/>
              </a:rPr>
              <a:t> 100     1 -1.0    -10</a:t>
            </a:r>
          </a:p>
          <a:p>
            <a:pPr eaLnBrk="1" hangingPunct="1">
              <a:spcBef>
                <a:spcPct val="0"/>
              </a:spcBef>
              <a:buFontTx/>
              <a:buNone/>
            </a:pPr>
            <a:r>
              <a:rPr lang="pt-BR" altLang="ja-JP" sz="1400">
                <a:solidFill>
                  <a:srgbClr val="000000"/>
                </a:solidFill>
                <a:latin typeface="Tahoma" panose="020B0604030504040204" pitchFamily="34" charset="0"/>
              </a:rPr>
              <a:t> 101    -1           10</a:t>
            </a:r>
          </a:p>
        </p:txBody>
      </p:sp>
      <p:sp>
        <p:nvSpPr>
          <p:cNvPr id="140294" name="Text Box 1030">
            <a:extLst>
              <a:ext uri="{FF2B5EF4-FFF2-40B4-BE49-F238E27FC236}">
                <a16:creationId xmlns:a16="http://schemas.microsoft.com/office/drawing/2014/main" id="{6C385AE4-4321-470C-B2C7-D45ACB7427DF}"/>
              </a:ext>
            </a:extLst>
          </p:cNvPr>
          <p:cNvSpPr txBox="1">
            <a:spLocks noChangeArrowheads="1"/>
          </p:cNvSpPr>
          <p:nvPr/>
        </p:nvSpPr>
        <p:spPr bwMode="auto">
          <a:xfrm>
            <a:off x="179388" y="1414463"/>
            <a:ext cx="1401762"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latin typeface="Tahoma" panose="020B0604030504040204" pitchFamily="34" charset="0"/>
              </a:rPr>
              <a:t>lec01.inp</a:t>
            </a:r>
          </a:p>
        </p:txBody>
      </p:sp>
      <p:sp>
        <p:nvSpPr>
          <p:cNvPr id="140295" name="Line 37">
            <a:extLst>
              <a:ext uri="{FF2B5EF4-FFF2-40B4-BE49-F238E27FC236}">
                <a16:creationId xmlns:a16="http://schemas.microsoft.com/office/drawing/2014/main" id="{A3F01CF8-8700-4067-B762-C2531080C3D4}"/>
              </a:ext>
            </a:extLst>
          </p:cNvPr>
          <p:cNvSpPr>
            <a:spLocks noChangeShapeType="1"/>
          </p:cNvSpPr>
          <p:nvPr/>
        </p:nvSpPr>
        <p:spPr bwMode="auto">
          <a:xfrm>
            <a:off x="5715000" y="4551363"/>
            <a:ext cx="1524000" cy="0"/>
          </a:xfrm>
          <a:prstGeom prst="line">
            <a:avLst/>
          </a:prstGeom>
          <a:noFill/>
          <a:ln w="254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0296" name="Line 38">
            <a:extLst>
              <a:ext uri="{FF2B5EF4-FFF2-40B4-BE49-F238E27FC236}">
                <a16:creationId xmlns:a16="http://schemas.microsoft.com/office/drawing/2014/main" id="{4EF85663-D285-44F8-9E59-AA58E0245997}"/>
              </a:ext>
            </a:extLst>
          </p:cNvPr>
          <p:cNvSpPr>
            <a:spLocks noChangeShapeType="1"/>
          </p:cNvSpPr>
          <p:nvPr/>
        </p:nvSpPr>
        <p:spPr bwMode="auto">
          <a:xfrm>
            <a:off x="6248400" y="3560763"/>
            <a:ext cx="0" cy="1524000"/>
          </a:xfrm>
          <a:prstGeom prst="line">
            <a:avLst/>
          </a:prstGeom>
          <a:noFill/>
          <a:ln w="254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40297" name="グループ化 4">
            <a:extLst>
              <a:ext uri="{FF2B5EF4-FFF2-40B4-BE49-F238E27FC236}">
                <a16:creationId xmlns:a16="http://schemas.microsoft.com/office/drawing/2014/main" id="{7353E561-1A71-48B6-9EEA-56642FD49803}"/>
              </a:ext>
            </a:extLst>
          </p:cNvPr>
          <p:cNvGrpSpPr>
            <a:grpSpLocks/>
          </p:cNvGrpSpPr>
          <p:nvPr/>
        </p:nvGrpSpPr>
        <p:grpSpPr bwMode="auto">
          <a:xfrm>
            <a:off x="2146300" y="1592263"/>
            <a:ext cx="6781800" cy="830262"/>
            <a:chOff x="2133600" y="1727200"/>
            <a:chExt cx="6781800" cy="830997"/>
          </a:xfrm>
        </p:grpSpPr>
        <p:grpSp>
          <p:nvGrpSpPr>
            <p:cNvPr id="140304" name="グループ化 1">
              <a:extLst>
                <a:ext uri="{FF2B5EF4-FFF2-40B4-BE49-F238E27FC236}">
                  <a16:creationId xmlns:a16="http://schemas.microsoft.com/office/drawing/2014/main" id="{167C75EB-BFCC-4676-872C-10D070E5C03F}"/>
                </a:ext>
              </a:extLst>
            </p:cNvPr>
            <p:cNvGrpSpPr>
              <a:grpSpLocks/>
            </p:cNvGrpSpPr>
            <p:nvPr/>
          </p:nvGrpSpPr>
          <p:grpSpPr bwMode="auto">
            <a:xfrm>
              <a:off x="4343400" y="1727200"/>
              <a:ext cx="4572000" cy="830997"/>
              <a:chOff x="4343400" y="1727200"/>
              <a:chExt cx="4572000" cy="830997"/>
            </a:xfrm>
          </p:grpSpPr>
          <p:sp>
            <p:nvSpPr>
              <p:cNvPr id="2" name="テキスト ボックス 20">
                <a:extLst>
                  <a:ext uri="{FF2B5EF4-FFF2-40B4-BE49-F238E27FC236}">
                    <a16:creationId xmlns:a16="http://schemas.microsoft.com/office/drawing/2014/main" id="{0D097D28-54A8-4A5E-AB34-BBF5C07FECE6}"/>
                  </a:ext>
                </a:extLst>
              </p:cNvPr>
              <p:cNvSpPr txBox="1">
                <a:spLocks noChangeArrowheads="1"/>
              </p:cNvSpPr>
              <p:nvPr/>
            </p:nvSpPr>
            <p:spPr bwMode="auto">
              <a:xfrm>
                <a:off x="5715000" y="1727200"/>
                <a:ext cx="3200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FF0000"/>
                    </a:solidFill>
                    <a:latin typeface="Century Gothic" pitchFamily="34" charset="0"/>
                  </a:rPr>
                  <a:t>H : O = 2 : 1</a:t>
                </a:r>
              </a:p>
              <a:p>
                <a:pPr eaLnBrk="1" hangingPunct="1">
                  <a:spcBef>
                    <a:spcPct val="0"/>
                  </a:spcBef>
                  <a:buFontTx/>
                  <a:buNone/>
                  <a:defRPr/>
                </a:pPr>
                <a:r>
                  <a:rPr lang="ja-JP" altLang="en-US" sz="2400" dirty="0">
                    <a:solidFill>
                      <a:srgbClr val="FF0000"/>
                    </a:solidFill>
                    <a:latin typeface="Century Gothic" pitchFamily="34" charset="0"/>
                  </a:rPr>
                  <a:t>　　　⇒ </a:t>
                </a:r>
                <a:r>
                  <a:rPr lang="en-US" altLang="ja-JP" sz="2400" dirty="0">
                    <a:solidFill>
                      <a:srgbClr val="FF0000"/>
                    </a:solidFill>
                    <a:latin typeface="+mn-lt"/>
                  </a:rPr>
                  <a:t>H</a:t>
                </a:r>
                <a:r>
                  <a:rPr lang="en-US" altLang="ja-JP" sz="2400" baseline="-25000" dirty="0">
                    <a:solidFill>
                      <a:srgbClr val="FF0000"/>
                    </a:solidFill>
                    <a:latin typeface="+mn-lt"/>
                  </a:rPr>
                  <a:t>2</a:t>
                </a:r>
                <a:r>
                  <a:rPr lang="en-US" altLang="ja-JP" sz="2400" dirty="0">
                    <a:solidFill>
                      <a:srgbClr val="FF0000"/>
                    </a:solidFill>
                    <a:latin typeface="+mn-lt"/>
                  </a:rPr>
                  <a:t>O（water</a:t>
                </a:r>
                <a:r>
                  <a:rPr lang="ja-JP" altLang="en-US" sz="2400" dirty="0">
                    <a:solidFill>
                      <a:srgbClr val="FF0000"/>
                    </a:solidFill>
                    <a:latin typeface="+mn-lt"/>
                  </a:rPr>
                  <a:t>）</a:t>
                </a:r>
              </a:p>
            </p:txBody>
          </p:sp>
          <p:sp>
            <p:nvSpPr>
              <p:cNvPr id="140307" name="Line 17">
                <a:extLst>
                  <a:ext uri="{FF2B5EF4-FFF2-40B4-BE49-F238E27FC236}">
                    <a16:creationId xmlns:a16="http://schemas.microsoft.com/office/drawing/2014/main" id="{5CEB74FD-3CA8-41B6-8E87-87D9E51C279C}"/>
                  </a:ext>
                </a:extLst>
              </p:cNvPr>
              <p:cNvSpPr>
                <a:spLocks noChangeShapeType="1"/>
              </p:cNvSpPr>
              <p:nvPr/>
            </p:nvSpPr>
            <p:spPr bwMode="auto">
              <a:xfrm>
                <a:off x="4343400" y="1943100"/>
                <a:ext cx="12954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40305" name="Line 19">
              <a:extLst>
                <a:ext uri="{FF2B5EF4-FFF2-40B4-BE49-F238E27FC236}">
                  <a16:creationId xmlns:a16="http://schemas.microsoft.com/office/drawing/2014/main" id="{FC1B3B42-4D05-4F97-908F-8415B65E40B2}"/>
                </a:ext>
              </a:extLst>
            </p:cNvPr>
            <p:cNvSpPr>
              <a:spLocks noChangeShapeType="1"/>
            </p:cNvSpPr>
            <p:nvPr/>
          </p:nvSpPr>
          <p:spPr bwMode="auto">
            <a:xfrm>
              <a:off x="2133600" y="2057400"/>
              <a:ext cx="3048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6986" name="Rectangle 2">
            <a:extLst>
              <a:ext uri="{FF2B5EF4-FFF2-40B4-BE49-F238E27FC236}">
                <a16:creationId xmlns:a16="http://schemas.microsoft.com/office/drawing/2014/main" id="{43FA3533-546E-47D6-9A07-EF65AE1F59A7}"/>
              </a:ext>
            </a:extLst>
          </p:cNvPr>
          <p:cNvSpPr txBox="1">
            <a:spLocks noChangeArrowheads="1"/>
          </p:cNvSpPr>
          <p:nvPr/>
        </p:nvSpPr>
        <p:spPr bwMode="auto">
          <a:xfrm>
            <a:off x="73025" y="0"/>
            <a:ext cx="895985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en-US" altLang="ja-JP" sz="4800" dirty="0">
                <a:solidFill>
                  <a:schemeClr val="tx2"/>
                </a:solidFill>
                <a:latin typeface="+mn-lt"/>
              </a:rPr>
              <a:t>Define materials</a:t>
            </a:r>
            <a:endParaRPr lang="ja-JP" altLang="en-US" sz="4800" dirty="0">
              <a:solidFill>
                <a:schemeClr val="tx2"/>
              </a:solidFill>
              <a:latin typeface="+mn-lt"/>
            </a:endParaRPr>
          </a:p>
        </p:txBody>
      </p:sp>
      <p:sp>
        <p:nvSpPr>
          <p:cNvPr id="126987" name="テキスト ボックス 20">
            <a:extLst>
              <a:ext uri="{FF2B5EF4-FFF2-40B4-BE49-F238E27FC236}">
                <a16:creationId xmlns:a16="http://schemas.microsoft.com/office/drawing/2014/main" id="{49C3AB8F-0C15-421F-9ACD-E20A2ABDA191}"/>
              </a:ext>
            </a:extLst>
          </p:cNvPr>
          <p:cNvSpPr txBox="1">
            <a:spLocks noChangeArrowheads="1"/>
          </p:cNvSpPr>
          <p:nvPr/>
        </p:nvSpPr>
        <p:spPr bwMode="auto">
          <a:xfrm>
            <a:off x="301625" y="4006850"/>
            <a:ext cx="71501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defRPr/>
            </a:pPr>
            <a:r>
              <a:rPr lang="en-US" altLang="ja-JP" sz="2000" dirty="0">
                <a:latin typeface="Century Gothic" pitchFamily="34" charset="0"/>
              </a:rPr>
              <a:t>H   </a:t>
            </a:r>
            <a:r>
              <a:rPr lang="en-US" altLang="ja-JP" sz="2000" dirty="0">
                <a:solidFill>
                  <a:srgbClr val="FF0000"/>
                </a:solidFill>
                <a:latin typeface="Century Gothic" pitchFamily="34" charset="0"/>
              </a:rPr>
              <a:t>2</a:t>
            </a:r>
            <a:r>
              <a:rPr lang="en-US" altLang="ja-JP" sz="2000" dirty="0">
                <a:latin typeface="Century Gothic" pitchFamily="34" charset="0"/>
              </a:rPr>
              <a:t>   O   </a:t>
            </a:r>
            <a:r>
              <a:rPr lang="en-US" altLang="ja-JP" sz="2000" dirty="0">
                <a:solidFill>
                  <a:srgbClr val="FF0000"/>
                </a:solidFill>
                <a:latin typeface="Century Gothic" pitchFamily="34" charset="0"/>
              </a:rPr>
              <a:t>1</a:t>
            </a:r>
            <a:r>
              <a:rPr lang="en-US" altLang="ja-JP" sz="2000" dirty="0">
                <a:latin typeface="Century Gothic" pitchFamily="34" charset="0"/>
              </a:rPr>
              <a:t>  </a:t>
            </a:r>
            <a:r>
              <a:rPr lang="en-US" altLang="ja-JP" sz="2000" dirty="0">
                <a:solidFill>
                  <a:srgbClr val="FF0000"/>
                </a:solidFill>
                <a:latin typeface="+mn-lt"/>
              </a:rPr>
              <a:t>(Positive number: Atomic ratio)</a:t>
            </a:r>
          </a:p>
          <a:p>
            <a:pPr eaLnBrk="1" hangingPunct="1">
              <a:lnSpc>
                <a:spcPct val="150000"/>
              </a:lnSpc>
              <a:spcBef>
                <a:spcPct val="0"/>
              </a:spcBef>
              <a:defRPr/>
            </a:pPr>
            <a:r>
              <a:rPr lang="en-US" altLang="ja-JP" sz="2000" dirty="0">
                <a:latin typeface="Century Gothic" pitchFamily="34" charset="0"/>
              </a:rPr>
              <a:t>H  </a:t>
            </a:r>
            <a:r>
              <a:rPr lang="en-US" altLang="ja-JP" sz="2000" dirty="0">
                <a:solidFill>
                  <a:srgbClr val="FF0000"/>
                </a:solidFill>
                <a:latin typeface="Century Gothic" pitchFamily="34" charset="0"/>
              </a:rPr>
              <a:t>-2/18   </a:t>
            </a:r>
            <a:r>
              <a:rPr lang="en-US" altLang="ja-JP" sz="2000" dirty="0">
                <a:latin typeface="Century Gothic" pitchFamily="34" charset="0"/>
              </a:rPr>
              <a:t>O  </a:t>
            </a:r>
            <a:r>
              <a:rPr lang="en-US" altLang="ja-JP" sz="2000" dirty="0">
                <a:solidFill>
                  <a:srgbClr val="FF0000"/>
                </a:solidFill>
                <a:latin typeface="Century Gothic" pitchFamily="34" charset="0"/>
              </a:rPr>
              <a:t>-16/18  </a:t>
            </a:r>
            <a:r>
              <a:rPr lang="en-US" altLang="ja-JP" sz="2000" dirty="0">
                <a:solidFill>
                  <a:srgbClr val="FF0000"/>
                </a:solidFill>
                <a:latin typeface="+mn-lt"/>
              </a:rPr>
              <a:t>(Negative number: mass ratio)</a:t>
            </a:r>
          </a:p>
        </p:txBody>
      </p:sp>
      <p:sp>
        <p:nvSpPr>
          <p:cNvPr id="126988" name="テキスト ボックス 20">
            <a:extLst>
              <a:ext uri="{FF2B5EF4-FFF2-40B4-BE49-F238E27FC236}">
                <a16:creationId xmlns:a16="http://schemas.microsoft.com/office/drawing/2014/main" id="{D8E94F91-E7CE-451A-863D-4BF1BE541348}"/>
              </a:ext>
            </a:extLst>
          </p:cNvPr>
          <p:cNvSpPr txBox="1">
            <a:spLocks noChangeArrowheads="1"/>
          </p:cNvSpPr>
          <p:nvPr/>
        </p:nvSpPr>
        <p:spPr bwMode="auto">
          <a:xfrm>
            <a:off x="84138" y="3614738"/>
            <a:ext cx="5999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0000FF"/>
                </a:solidFill>
                <a:latin typeface="+mn-lt"/>
              </a:rPr>
              <a:t>Several ways to mix elements</a:t>
            </a:r>
          </a:p>
        </p:txBody>
      </p:sp>
      <p:sp>
        <p:nvSpPr>
          <p:cNvPr id="126989" name="テキスト ボックス 20">
            <a:extLst>
              <a:ext uri="{FF2B5EF4-FFF2-40B4-BE49-F238E27FC236}">
                <a16:creationId xmlns:a16="http://schemas.microsoft.com/office/drawing/2014/main" id="{AA69239B-C59F-4211-A74B-671F0B942E29}"/>
              </a:ext>
            </a:extLst>
          </p:cNvPr>
          <p:cNvSpPr txBox="1">
            <a:spLocks noChangeArrowheads="1"/>
          </p:cNvSpPr>
          <p:nvPr/>
        </p:nvSpPr>
        <p:spPr bwMode="auto">
          <a:xfrm>
            <a:off x="84138" y="855663"/>
            <a:ext cx="8664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342900" indent="-342900" eaLnBrk="1" hangingPunct="1">
              <a:spcBef>
                <a:spcPct val="0"/>
              </a:spcBef>
              <a:defRPr/>
            </a:pPr>
            <a:r>
              <a:rPr lang="en-US" altLang="ja-JP" sz="2400" dirty="0">
                <a:solidFill>
                  <a:srgbClr val="FF0000"/>
                </a:solidFill>
                <a:latin typeface="+mn-lt"/>
              </a:rPr>
              <a:t>Written in the order of material number, (atom &amp; composition)…    </a:t>
            </a:r>
          </a:p>
        </p:txBody>
      </p:sp>
      <p:sp>
        <p:nvSpPr>
          <p:cNvPr id="140302" name="Text Box 5">
            <a:extLst>
              <a:ext uri="{FF2B5EF4-FFF2-40B4-BE49-F238E27FC236}">
                <a16:creationId xmlns:a16="http://schemas.microsoft.com/office/drawing/2014/main" id="{F32FA9AD-998E-4460-9BF9-A00A1860ADD8}"/>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latin typeface="Tahoma" panose="020B0604030504040204" pitchFamily="34" charset="0"/>
              </a:rPr>
              <a:t>Geometry (General definition)</a:t>
            </a:r>
          </a:p>
        </p:txBody>
      </p:sp>
      <p:sp>
        <p:nvSpPr>
          <p:cNvPr id="19" name="テキスト ボックス 20">
            <a:extLst>
              <a:ext uri="{FF2B5EF4-FFF2-40B4-BE49-F238E27FC236}">
                <a16:creationId xmlns:a16="http://schemas.microsoft.com/office/drawing/2014/main" id="{1A3520C8-2855-4F10-8BCE-369A08A96D63}"/>
              </a:ext>
            </a:extLst>
          </p:cNvPr>
          <p:cNvSpPr txBox="1">
            <a:spLocks noChangeArrowheads="1"/>
          </p:cNvSpPr>
          <p:nvPr/>
        </p:nvSpPr>
        <p:spPr bwMode="auto">
          <a:xfrm>
            <a:off x="769938" y="4768850"/>
            <a:ext cx="75787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indent="0" eaLnBrk="1" hangingPunct="1">
              <a:lnSpc>
                <a:spcPts val="2400"/>
              </a:lnSpc>
              <a:spcBef>
                <a:spcPct val="0"/>
              </a:spcBef>
              <a:buFontTx/>
              <a:buNone/>
              <a:defRPr/>
            </a:pPr>
            <a:r>
              <a:rPr lang="en-US" altLang="ja-JP" sz="2000" dirty="0">
                <a:latin typeface="+mn-lt"/>
              </a:rPr>
              <a:t>*When elements are specified without mass number, natural isotopic composition is assumed. Following formats are available to </a:t>
            </a:r>
            <a:r>
              <a:rPr lang="en-US" altLang="ja-JP" sz="2000" dirty="0"/>
              <a:t>specify the mass number</a:t>
            </a:r>
            <a:r>
              <a:rPr lang="en-US" altLang="ja-JP" sz="2000" dirty="0">
                <a:latin typeface="+mn-lt"/>
              </a:rPr>
              <a:t>.</a:t>
            </a:r>
          </a:p>
          <a:p>
            <a:pPr marL="457200" indent="-457200" eaLnBrk="1" hangingPunct="1">
              <a:lnSpc>
                <a:spcPts val="2400"/>
              </a:lnSpc>
              <a:spcBef>
                <a:spcPct val="0"/>
              </a:spcBef>
              <a:buFontTx/>
              <a:buAutoNum type="arabicParenR"/>
              <a:defRPr/>
            </a:pPr>
            <a:r>
              <a:rPr lang="en-US" altLang="ja-JP" sz="2000" dirty="0">
                <a:latin typeface="+mn-lt"/>
              </a:rPr>
              <a:t>Element symbol with mass number  (e.g., 1H, 16O)</a:t>
            </a:r>
          </a:p>
          <a:p>
            <a:pPr marL="457200" indent="-457200" eaLnBrk="1" hangingPunct="1">
              <a:lnSpc>
                <a:spcPts val="2400"/>
              </a:lnSpc>
              <a:spcBef>
                <a:spcPct val="0"/>
              </a:spcBef>
              <a:buFontTx/>
              <a:buAutoNum type="arabicParenR"/>
              <a:defRPr/>
            </a:pPr>
            <a:r>
              <a:rPr lang="en-US" altLang="ja-JP" sz="2000" dirty="0">
                <a:latin typeface="+mn-lt"/>
              </a:rPr>
              <a:t>Formula Z*1000+A    (e.g., 1001, 8016)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1031">
            <a:extLst>
              <a:ext uri="{FF2B5EF4-FFF2-40B4-BE49-F238E27FC236}">
                <a16:creationId xmlns:a16="http://schemas.microsoft.com/office/drawing/2014/main" id="{F6E038B9-CCBC-4F0C-9305-EEA8F187801D}"/>
              </a:ext>
            </a:extLst>
          </p:cNvPr>
          <p:cNvSpPr txBox="1">
            <a:spLocks noChangeArrowheads="1"/>
          </p:cNvSpPr>
          <p:nvPr/>
        </p:nvSpPr>
        <p:spPr bwMode="auto">
          <a:xfrm>
            <a:off x="1779588" y="2058988"/>
            <a:ext cx="3598862" cy="215900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a:solidFill>
                  <a:srgbClr val="000000"/>
                </a:solidFill>
                <a:latin typeface="Tahoma" panose="020B0604030504040204" pitchFamily="34" charset="0"/>
              </a:rPr>
              <a:t>[ M a t e r i a l ]</a:t>
            </a:r>
          </a:p>
          <a:p>
            <a:pPr eaLnBrk="1" hangingPunct="1">
              <a:spcBef>
                <a:spcPct val="0"/>
              </a:spcBef>
              <a:buFontTx/>
              <a:buNone/>
            </a:pPr>
            <a:r>
              <a:rPr lang="pt-BR" altLang="ja-JP" sz="1400">
                <a:solidFill>
                  <a:srgbClr val="000000"/>
                </a:solidFill>
                <a:latin typeface="Tahoma" panose="020B0604030504040204" pitchFamily="34" charset="0"/>
              </a:rPr>
              <a:t>mat[1]    H 2  O 1</a:t>
            </a:r>
          </a:p>
          <a:p>
            <a:pPr eaLnBrk="1" hangingPunct="1">
              <a:spcBef>
                <a:spcPct val="0"/>
              </a:spcBef>
              <a:buFontTx/>
              <a:buNone/>
            </a:pPr>
            <a:endParaRPr lang="pt-BR" altLang="ja-JP" sz="1400">
              <a:latin typeface="Tahoma" panose="020B0604030504040204" pitchFamily="34" charset="0"/>
            </a:endParaRPr>
          </a:p>
          <a:p>
            <a:pPr eaLnBrk="1" hangingPunct="1">
              <a:spcBef>
                <a:spcPct val="0"/>
              </a:spcBef>
              <a:buFontTx/>
              <a:buNone/>
            </a:pPr>
            <a:r>
              <a:rPr lang="pt-BR" altLang="ja-JP" sz="1400">
                <a:latin typeface="Tahoma" panose="020B0604030504040204" pitchFamily="34" charset="0"/>
              </a:rPr>
              <a:t>[ S u r f a c e ]</a:t>
            </a:r>
          </a:p>
          <a:p>
            <a:pPr eaLnBrk="1" hangingPunct="1">
              <a:spcBef>
                <a:spcPct val="0"/>
              </a:spcBef>
              <a:buFontTx/>
              <a:buNone/>
            </a:pPr>
            <a:r>
              <a:rPr lang="pt-BR" altLang="ja-JP" sz="1400">
                <a:latin typeface="Tahoma" panose="020B0604030504040204" pitchFamily="34" charset="0"/>
              </a:rPr>
              <a:t>  10  so      </a:t>
            </a:r>
            <a:r>
              <a:rPr lang="pt-BR" altLang="ja-JP" sz="1400">
                <a:solidFill>
                  <a:srgbClr val="000000"/>
                </a:solidFill>
                <a:latin typeface="Tahoma" panose="020B0604030504040204" pitchFamily="34" charset="0"/>
              </a:rPr>
              <a:t>10.</a:t>
            </a:r>
          </a:p>
          <a:p>
            <a:pPr eaLnBrk="1" hangingPunct="1">
              <a:spcBef>
                <a:spcPct val="0"/>
              </a:spcBef>
              <a:buFontTx/>
              <a:buNone/>
            </a:pP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C e l l ]</a:t>
            </a:r>
          </a:p>
          <a:p>
            <a:pPr eaLnBrk="1" hangingPunct="1">
              <a:spcBef>
                <a:spcPct val="0"/>
              </a:spcBef>
              <a:buFontTx/>
              <a:buNone/>
            </a:pPr>
            <a:r>
              <a:rPr lang="pt-BR" altLang="ja-JP" sz="1400">
                <a:solidFill>
                  <a:srgbClr val="000000"/>
                </a:solidFill>
                <a:latin typeface="Tahoma" panose="020B0604030504040204" pitchFamily="34" charset="0"/>
              </a:rPr>
              <a:t> 100     1 -1.               -10</a:t>
            </a:r>
          </a:p>
          <a:p>
            <a:pPr eaLnBrk="1" hangingPunct="1">
              <a:spcBef>
                <a:spcPct val="0"/>
              </a:spcBef>
              <a:buFontTx/>
              <a:buNone/>
            </a:pPr>
            <a:r>
              <a:rPr lang="pt-BR" altLang="ja-JP" sz="1400">
                <a:solidFill>
                  <a:srgbClr val="000000"/>
                </a:solidFill>
                <a:latin typeface="Tahoma" panose="020B0604030504040204" pitchFamily="34" charset="0"/>
              </a:rPr>
              <a:t> 101    -1              10</a:t>
            </a:r>
          </a:p>
        </p:txBody>
      </p:sp>
      <p:sp>
        <p:nvSpPr>
          <p:cNvPr id="128003" name="Rectangle 2">
            <a:extLst>
              <a:ext uri="{FF2B5EF4-FFF2-40B4-BE49-F238E27FC236}">
                <a16:creationId xmlns:a16="http://schemas.microsoft.com/office/drawing/2014/main" id="{2296F9A9-8E07-4848-97AD-B604D44E5405}"/>
              </a:ext>
            </a:extLst>
          </p:cNvPr>
          <p:cNvSpPr>
            <a:spLocks noGrp="1" noChangeArrowheads="1"/>
          </p:cNvSpPr>
          <p:nvPr>
            <p:ph type="title" idx="4294967295"/>
          </p:nvPr>
        </p:nvSpPr>
        <p:spPr>
          <a:xfrm>
            <a:off x="228600" y="0"/>
            <a:ext cx="8686800" cy="1052513"/>
          </a:xfrm>
        </p:spPr>
        <p:txBody>
          <a:bodyPr/>
          <a:lstStyle/>
          <a:p>
            <a:pPr eaLnBrk="1" hangingPunct="1">
              <a:defRPr/>
            </a:pPr>
            <a:r>
              <a:rPr lang="en-US" altLang="ja-JP" sz="4800" dirty="0">
                <a:latin typeface="+mn-lt"/>
              </a:rPr>
              <a:t>Define surfaces</a:t>
            </a:r>
          </a:p>
        </p:txBody>
      </p:sp>
      <p:sp>
        <p:nvSpPr>
          <p:cNvPr id="142343" name="Text Box 1030">
            <a:extLst>
              <a:ext uri="{FF2B5EF4-FFF2-40B4-BE49-F238E27FC236}">
                <a16:creationId xmlns:a16="http://schemas.microsoft.com/office/drawing/2014/main" id="{25923ED8-ED9B-4997-B96F-9654F543E134}"/>
              </a:ext>
            </a:extLst>
          </p:cNvPr>
          <p:cNvSpPr txBox="1">
            <a:spLocks noChangeArrowheads="1"/>
          </p:cNvSpPr>
          <p:nvPr/>
        </p:nvSpPr>
        <p:spPr bwMode="auto">
          <a:xfrm>
            <a:off x="174625" y="2058988"/>
            <a:ext cx="1401763"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latin typeface="Tahoma" panose="020B0604030504040204" pitchFamily="34" charset="0"/>
              </a:rPr>
              <a:t>lec01.inp</a:t>
            </a:r>
          </a:p>
        </p:txBody>
      </p:sp>
      <p:grpSp>
        <p:nvGrpSpPr>
          <p:cNvPr id="142344" name="グループ化 3">
            <a:extLst>
              <a:ext uri="{FF2B5EF4-FFF2-40B4-BE49-F238E27FC236}">
                <a16:creationId xmlns:a16="http://schemas.microsoft.com/office/drawing/2014/main" id="{F7FDB204-5FAB-4B4C-A239-F40C5001FFE7}"/>
              </a:ext>
            </a:extLst>
          </p:cNvPr>
          <p:cNvGrpSpPr>
            <a:grpSpLocks/>
          </p:cNvGrpSpPr>
          <p:nvPr/>
        </p:nvGrpSpPr>
        <p:grpSpPr bwMode="auto">
          <a:xfrm>
            <a:off x="2224088" y="2246313"/>
            <a:ext cx="6856412" cy="1323975"/>
            <a:chOff x="2197100" y="1737484"/>
            <a:chExt cx="6856706" cy="1321672"/>
          </a:xfrm>
        </p:grpSpPr>
        <p:sp>
          <p:nvSpPr>
            <p:cNvPr id="142349" name="Line 60">
              <a:extLst>
                <a:ext uri="{FF2B5EF4-FFF2-40B4-BE49-F238E27FC236}">
                  <a16:creationId xmlns:a16="http://schemas.microsoft.com/office/drawing/2014/main" id="{0405586F-2C49-41D8-A322-D86333DEE986}"/>
                </a:ext>
              </a:extLst>
            </p:cNvPr>
            <p:cNvSpPr>
              <a:spLocks noChangeShapeType="1"/>
            </p:cNvSpPr>
            <p:nvPr/>
          </p:nvSpPr>
          <p:spPr bwMode="auto">
            <a:xfrm>
              <a:off x="2197100" y="2667000"/>
              <a:ext cx="3048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42350" name="グループ化 1">
              <a:extLst>
                <a:ext uri="{FF2B5EF4-FFF2-40B4-BE49-F238E27FC236}">
                  <a16:creationId xmlns:a16="http://schemas.microsoft.com/office/drawing/2014/main" id="{4E6A5485-D823-4A7D-89A7-938A1284CD31}"/>
                </a:ext>
              </a:extLst>
            </p:cNvPr>
            <p:cNvGrpSpPr>
              <a:grpSpLocks/>
            </p:cNvGrpSpPr>
            <p:nvPr/>
          </p:nvGrpSpPr>
          <p:grpSpPr bwMode="auto">
            <a:xfrm>
              <a:off x="3505200" y="1737484"/>
              <a:ext cx="5548606" cy="1321672"/>
              <a:chOff x="3505200" y="1737484"/>
              <a:chExt cx="5548606" cy="1321672"/>
            </a:xfrm>
          </p:grpSpPr>
          <p:sp>
            <p:nvSpPr>
              <p:cNvPr id="142351" name="Line 61">
                <a:extLst>
                  <a:ext uri="{FF2B5EF4-FFF2-40B4-BE49-F238E27FC236}">
                    <a16:creationId xmlns:a16="http://schemas.microsoft.com/office/drawing/2014/main" id="{E856EA8E-772E-418B-A6AD-95C018E79550}"/>
                  </a:ext>
                </a:extLst>
              </p:cNvPr>
              <p:cNvSpPr>
                <a:spLocks noChangeShapeType="1"/>
              </p:cNvSpPr>
              <p:nvPr/>
            </p:nvSpPr>
            <p:spPr bwMode="auto">
              <a:xfrm>
                <a:off x="3505200" y="2552700"/>
                <a:ext cx="21336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8016" name="テキスト ボックス 20">
                <a:extLst>
                  <a:ext uri="{FF2B5EF4-FFF2-40B4-BE49-F238E27FC236}">
                    <a16:creationId xmlns:a16="http://schemas.microsoft.com/office/drawing/2014/main" id="{8C1421EB-6B0D-4976-AE36-CD5470C6AEAA}"/>
                  </a:ext>
                </a:extLst>
              </p:cNvPr>
              <p:cNvSpPr txBox="1">
                <a:spLocks noChangeArrowheads="1"/>
              </p:cNvSpPr>
              <p:nvPr/>
            </p:nvSpPr>
            <p:spPr bwMode="auto">
              <a:xfrm>
                <a:off x="5732614" y="1737484"/>
                <a:ext cx="3321192" cy="1321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000" dirty="0">
                    <a:solidFill>
                      <a:srgbClr val="0000FF"/>
                    </a:solidFill>
                    <a:latin typeface="+mn-lt"/>
                  </a:rPr>
                  <a:t>surface of </a:t>
                </a:r>
                <a:r>
                  <a:rPr lang="en-US" altLang="ja-JP" sz="2000" dirty="0">
                    <a:solidFill>
                      <a:srgbClr val="FF0000"/>
                    </a:solidFill>
                    <a:latin typeface="+mn-lt"/>
                  </a:rPr>
                  <a:t>s</a:t>
                </a:r>
                <a:r>
                  <a:rPr lang="en-US" altLang="ja-JP" sz="2000" dirty="0">
                    <a:solidFill>
                      <a:srgbClr val="0000FF"/>
                    </a:solidFill>
                    <a:latin typeface="+mn-lt"/>
                  </a:rPr>
                  <a:t>phere (so) </a:t>
                </a:r>
                <a:br>
                  <a:rPr lang="en-US" altLang="ja-JP" sz="2000" dirty="0">
                    <a:solidFill>
                      <a:srgbClr val="0000FF"/>
                    </a:solidFill>
                    <a:latin typeface="+mn-lt"/>
                  </a:rPr>
                </a:br>
                <a:r>
                  <a:rPr lang="en-US" altLang="ja-JP" sz="2000" dirty="0">
                    <a:solidFill>
                      <a:srgbClr val="0000FF"/>
                    </a:solidFill>
                    <a:latin typeface="+mn-lt"/>
                  </a:rPr>
                  <a:t>centered at the </a:t>
                </a:r>
                <a:r>
                  <a:rPr lang="en-US" altLang="ja-JP" sz="2000" dirty="0">
                    <a:solidFill>
                      <a:srgbClr val="FF0000"/>
                    </a:solidFill>
                    <a:latin typeface="+mn-lt"/>
                  </a:rPr>
                  <a:t>o</a:t>
                </a:r>
                <a:r>
                  <a:rPr lang="en-US" altLang="ja-JP" sz="2000" dirty="0">
                    <a:solidFill>
                      <a:srgbClr val="0000FF"/>
                    </a:solidFill>
                    <a:latin typeface="+mn-lt"/>
                  </a:rPr>
                  <a:t>rigin of the XYZ coordinate system with a radius of 1</a:t>
                </a:r>
                <a:r>
                  <a:rPr lang="ja-JP" altLang="en-US" sz="2000" dirty="0">
                    <a:solidFill>
                      <a:srgbClr val="0000FF"/>
                    </a:solidFill>
                    <a:latin typeface="+mn-lt"/>
                  </a:rPr>
                  <a:t>0 </a:t>
                </a:r>
                <a:r>
                  <a:rPr lang="en-US" altLang="ja-JP" sz="2000" dirty="0">
                    <a:solidFill>
                      <a:srgbClr val="0000FF"/>
                    </a:solidFill>
                    <a:latin typeface="+mn-lt"/>
                  </a:rPr>
                  <a:t>cm</a:t>
                </a:r>
                <a:endParaRPr lang="ja-JP" altLang="en-US" sz="2000" dirty="0">
                  <a:solidFill>
                    <a:srgbClr val="0000FF"/>
                  </a:solidFill>
                  <a:latin typeface="+mn-lt"/>
                </a:endParaRPr>
              </a:p>
            </p:txBody>
          </p:sp>
        </p:grpSp>
      </p:grpSp>
      <p:sp>
        <p:nvSpPr>
          <p:cNvPr id="128009" name="テキスト ボックス 20">
            <a:extLst>
              <a:ext uri="{FF2B5EF4-FFF2-40B4-BE49-F238E27FC236}">
                <a16:creationId xmlns:a16="http://schemas.microsoft.com/office/drawing/2014/main" id="{AAC3CBE3-4B0C-43CA-B02D-BD5F468FEC25}"/>
              </a:ext>
            </a:extLst>
          </p:cNvPr>
          <p:cNvSpPr txBox="1">
            <a:spLocks noChangeArrowheads="1"/>
          </p:cNvSpPr>
          <p:nvPr/>
        </p:nvSpPr>
        <p:spPr bwMode="auto">
          <a:xfrm>
            <a:off x="174625" y="1047750"/>
            <a:ext cx="85740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defRPr/>
            </a:pPr>
            <a:r>
              <a:rPr lang="en-US" altLang="ja-JP" sz="2400" dirty="0">
                <a:solidFill>
                  <a:srgbClr val="FF0000"/>
                </a:solidFill>
                <a:latin typeface="+mn-lt"/>
              </a:rPr>
              <a:t>In the order of surface number, shape, parameters </a:t>
            </a:r>
          </a:p>
          <a:p>
            <a:pPr eaLnBrk="1" hangingPunct="1">
              <a:spcBef>
                <a:spcPct val="0"/>
              </a:spcBef>
              <a:defRPr/>
            </a:pPr>
            <a:r>
              <a:rPr lang="en-US" altLang="ja-JP" sz="2400" dirty="0">
                <a:solidFill>
                  <a:srgbClr val="FF0000"/>
                </a:solidFill>
                <a:latin typeface="+mn-lt"/>
              </a:rPr>
              <a:t>Parameters are in units of “cm”</a:t>
            </a:r>
            <a:endParaRPr lang="ja-JP" altLang="en-US" sz="2400" dirty="0">
              <a:solidFill>
                <a:srgbClr val="FF0000"/>
              </a:solidFill>
              <a:latin typeface="+mn-lt"/>
            </a:endParaRPr>
          </a:p>
        </p:txBody>
      </p:sp>
      <p:sp>
        <p:nvSpPr>
          <p:cNvPr id="128010" name="テキスト ボックス 20">
            <a:extLst>
              <a:ext uri="{FF2B5EF4-FFF2-40B4-BE49-F238E27FC236}">
                <a16:creationId xmlns:a16="http://schemas.microsoft.com/office/drawing/2014/main" id="{72C38D4F-EF31-4ACF-9678-6BDA30F0FEB5}"/>
              </a:ext>
            </a:extLst>
          </p:cNvPr>
          <p:cNvSpPr txBox="1">
            <a:spLocks noChangeArrowheads="1"/>
          </p:cNvSpPr>
          <p:nvPr/>
        </p:nvSpPr>
        <p:spPr bwMode="auto">
          <a:xfrm>
            <a:off x="174625" y="4292600"/>
            <a:ext cx="7566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0000FF"/>
                </a:solidFill>
                <a:latin typeface="+mn-lt"/>
              </a:rPr>
              <a:t>Various types of surfaces are available in PHITS</a:t>
            </a:r>
          </a:p>
        </p:txBody>
      </p:sp>
      <p:sp>
        <p:nvSpPr>
          <p:cNvPr id="128011" name="テキスト ボックス 20">
            <a:extLst>
              <a:ext uri="{FF2B5EF4-FFF2-40B4-BE49-F238E27FC236}">
                <a16:creationId xmlns:a16="http://schemas.microsoft.com/office/drawing/2014/main" id="{BE51488F-AE9C-4266-93C5-D7F914BAF89B}"/>
              </a:ext>
            </a:extLst>
          </p:cNvPr>
          <p:cNvSpPr txBox="1">
            <a:spLocks noChangeArrowheads="1"/>
          </p:cNvSpPr>
          <p:nvPr/>
        </p:nvSpPr>
        <p:spPr bwMode="auto">
          <a:xfrm>
            <a:off x="611188" y="4652963"/>
            <a:ext cx="43211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defRPr/>
            </a:pPr>
            <a:r>
              <a:rPr lang="en-US" altLang="ja-JP" sz="2000" dirty="0">
                <a:latin typeface="Century Gothic" pitchFamily="34" charset="0"/>
              </a:rPr>
              <a:t>so, </a:t>
            </a:r>
            <a:r>
              <a:rPr lang="en-US" altLang="ja-JP" sz="2000" dirty="0" err="1">
                <a:latin typeface="Century Gothic" pitchFamily="34" charset="0"/>
              </a:rPr>
              <a:t>sx</a:t>
            </a:r>
            <a:r>
              <a:rPr lang="en-US" altLang="ja-JP" sz="2000" dirty="0">
                <a:latin typeface="Century Gothic" pitchFamily="34" charset="0"/>
              </a:rPr>
              <a:t>, </a:t>
            </a:r>
            <a:r>
              <a:rPr lang="en-US" altLang="ja-JP" sz="2000" dirty="0" err="1">
                <a:latin typeface="Century Gothic" pitchFamily="34" charset="0"/>
              </a:rPr>
              <a:t>sy</a:t>
            </a:r>
            <a:r>
              <a:rPr lang="en-US" altLang="ja-JP" sz="2000" dirty="0">
                <a:latin typeface="Century Gothic" pitchFamily="34" charset="0"/>
              </a:rPr>
              <a:t>, </a:t>
            </a:r>
            <a:r>
              <a:rPr lang="en-US" altLang="ja-JP" sz="2000" dirty="0" err="1">
                <a:latin typeface="Century Gothic" pitchFamily="34" charset="0"/>
              </a:rPr>
              <a:t>sz</a:t>
            </a:r>
            <a:r>
              <a:rPr lang="en-US" altLang="ja-JP" sz="2000" dirty="0">
                <a:latin typeface="Century Gothic" pitchFamily="34" charset="0"/>
              </a:rPr>
              <a:t>, s  </a:t>
            </a:r>
            <a:r>
              <a:rPr lang="en-US" altLang="ja-JP" sz="2000" dirty="0">
                <a:solidFill>
                  <a:srgbClr val="FF0000"/>
                </a:solidFill>
                <a:latin typeface="+mn-lt"/>
              </a:rPr>
              <a:t>(Sphere)</a:t>
            </a:r>
          </a:p>
          <a:p>
            <a:pPr eaLnBrk="1" hangingPunct="1">
              <a:spcBef>
                <a:spcPct val="0"/>
              </a:spcBef>
              <a:defRPr/>
            </a:pPr>
            <a:r>
              <a:rPr lang="en-US" altLang="ja-JP" sz="2000" dirty="0" err="1">
                <a:latin typeface="Century Gothic" pitchFamily="34" charset="0"/>
              </a:rPr>
              <a:t>px</a:t>
            </a:r>
            <a:r>
              <a:rPr lang="en-US" altLang="ja-JP" sz="2000" dirty="0">
                <a:latin typeface="Century Gothic" pitchFamily="34" charset="0"/>
              </a:rPr>
              <a:t>, </a:t>
            </a:r>
            <a:r>
              <a:rPr lang="en-US" altLang="ja-JP" sz="2000" dirty="0" err="1">
                <a:latin typeface="Century Gothic" pitchFamily="34" charset="0"/>
              </a:rPr>
              <a:t>py</a:t>
            </a:r>
            <a:r>
              <a:rPr lang="en-US" altLang="ja-JP" sz="2000" dirty="0">
                <a:latin typeface="Century Gothic" pitchFamily="34" charset="0"/>
              </a:rPr>
              <a:t>, </a:t>
            </a:r>
            <a:r>
              <a:rPr lang="en-US" altLang="ja-JP" sz="2000" dirty="0" err="1">
                <a:latin typeface="Century Gothic" pitchFamily="34" charset="0"/>
              </a:rPr>
              <a:t>pz</a:t>
            </a:r>
            <a:r>
              <a:rPr lang="en-US" altLang="ja-JP" sz="2000" dirty="0">
                <a:latin typeface="Century Gothic" pitchFamily="34" charset="0"/>
              </a:rPr>
              <a:t> </a:t>
            </a:r>
            <a:r>
              <a:rPr lang="en-US" altLang="ja-JP" sz="2000" dirty="0">
                <a:solidFill>
                  <a:srgbClr val="FF0000"/>
                </a:solidFill>
                <a:latin typeface="+mn-lt"/>
              </a:rPr>
              <a:t>(Plane)</a:t>
            </a:r>
          </a:p>
          <a:p>
            <a:pPr eaLnBrk="1" hangingPunct="1">
              <a:spcBef>
                <a:spcPct val="0"/>
              </a:spcBef>
              <a:defRPr/>
            </a:pPr>
            <a:r>
              <a:rPr lang="en-US" altLang="ja-JP" sz="2000" dirty="0">
                <a:latin typeface="Century Gothic" pitchFamily="34" charset="0"/>
              </a:rPr>
              <a:t>cx, cy, </a:t>
            </a:r>
            <a:r>
              <a:rPr lang="en-US" altLang="ja-JP" sz="2000" dirty="0" err="1">
                <a:latin typeface="Century Gothic" pitchFamily="34" charset="0"/>
              </a:rPr>
              <a:t>cz</a:t>
            </a:r>
            <a:r>
              <a:rPr lang="en-US" altLang="ja-JP" sz="2000" dirty="0">
                <a:latin typeface="Century Gothic" pitchFamily="34" charset="0"/>
              </a:rPr>
              <a:t> </a:t>
            </a:r>
            <a:r>
              <a:rPr lang="en-US" altLang="ja-JP" sz="2000" dirty="0">
                <a:solidFill>
                  <a:srgbClr val="FF0000"/>
                </a:solidFill>
                <a:latin typeface="+mn-lt"/>
              </a:rPr>
              <a:t>(Cylinder)</a:t>
            </a:r>
          </a:p>
          <a:p>
            <a:pPr eaLnBrk="1" hangingPunct="1">
              <a:spcBef>
                <a:spcPct val="0"/>
              </a:spcBef>
              <a:defRPr/>
            </a:pPr>
            <a:r>
              <a:rPr lang="en-US" altLang="ja-JP" sz="2000" dirty="0" err="1">
                <a:latin typeface="Century Gothic" pitchFamily="34" charset="0"/>
              </a:rPr>
              <a:t>rpp</a:t>
            </a:r>
            <a:r>
              <a:rPr lang="en-US" altLang="ja-JP" sz="2000" dirty="0">
                <a:latin typeface="Century Gothic" pitchFamily="34" charset="0"/>
              </a:rPr>
              <a:t> </a:t>
            </a:r>
            <a:r>
              <a:rPr lang="en-US" altLang="ja-JP" sz="2000" dirty="0">
                <a:solidFill>
                  <a:srgbClr val="FF0000"/>
                </a:solidFill>
                <a:latin typeface="+mn-lt"/>
              </a:rPr>
              <a:t>(Rectangular Parallelepiped)</a:t>
            </a:r>
          </a:p>
          <a:p>
            <a:pPr eaLnBrk="1" hangingPunct="1">
              <a:spcBef>
                <a:spcPct val="0"/>
              </a:spcBef>
              <a:buFontTx/>
              <a:buNone/>
              <a:defRPr/>
            </a:pPr>
            <a:r>
              <a:rPr lang="en-US" altLang="ja-JP" sz="2000" dirty="0">
                <a:solidFill>
                  <a:srgbClr val="FF0000"/>
                </a:solidFill>
                <a:latin typeface="Century Gothic" pitchFamily="34" charset="0"/>
              </a:rPr>
              <a:t>  </a:t>
            </a:r>
            <a:r>
              <a:rPr lang="en-US" altLang="ja-JP" sz="2000" dirty="0">
                <a:latin typeface="+mn-lt"/>
              </a:rPr>
              <a:t>etc. (see Manual 5.5)</a:t>
            </a:r>
          </a:p>
        </p:txBody>
      </p:sp>
      <p:sp>
        <p:nvSpPr>
          <p:cNvPr id="142348" name="Text Box 5">
            <a:extLst>
              <a:ext uri="{FF2B5EF4-FFF2-40B4-BE49-F238E27FC236}">
                <a16:creationId xmlns:a16="http://schemas.microsoft.com/office/drawing/2014/main" id="{F5365232-0E17-4423-8A13-0392C160DD26}"/>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latin typeface="Tahoma" panose="020B0604030504040204" pitchFamily="34" charset="0"/>
              </a:rPr>
              <a:t>Geometry (General definition)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1031">
            <a:extLst>
              <a:ext uri="{FF2B5EF4-FFF2-40B4-BE49-F238E27FC236}">
                <a16:creationId xmlns:a16="http://schemas.microsoft.com/office/drawing/2014/main" id="{6231401D-9CCB-4D3C-9DED-F795846D9932}"/>
              </a:ext>
            </a:extLst>
          </p:cNvPr>
          <p:cNvSpPr txBox="1">
            <a:spLocks noChangeArrowheads="1"/>
          </p:cNvSpPr>
          <p:nvPr/>
        </p:nvSpPr>
        <p:spPr bwMode="auto">
          <a:xfrm>
            <a:off x="1779588" y="1874838"/>
            <a:ext cx="3224212" cy="215900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a:solidFill>
                  <a:srgbClr val="000000"/>
                </a:solidFill>
                <a:latin typeface="Tahoma" panose="020B0604030504040204" pitchFamily="34" charset="0"/>
              </a:rPr>
              <a:t>[ M a t e r i a l ]</a:t>
            </a:r>
          </a:p>
          <a:p>
            <a:pPr eaLnBrk="1" hangingPunct="1">
              <a:spcBef>
                <a:spcPct val="0"/>
              </a:spcBef>
              <a:buFontTx/>
              <a:buNone/>
            </a:pPr>
            <a:r>
              <a:rPr lang="pt-BR" altLang="ja-JP" sz="1400">
                <a:solidFill>
                  <a:srgbClr val="000000"/>
                </a:solidFill>
                <a:latin typeface="Tahoma" panose="020B0604030504040204" pitchFamily="34" charset="0"/>
              </a:rPr>
              <a:t>mat[1]    H 2  O 1</a:t>
            </a:r>
          </a:p>
          <a:p>
            <a:pPr eaLnBrk="1" hangingPunct="1">
              <a:spcBef>
                <a:spcPct val="0"/>
              </a:spcBef>
              <a:buFontTx/>
              <a:buNone/>
            </a:pP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S u r f a c e ]</a:t>
            </a:r>
          </a:p>
          <a:p>
            <a:pPr eaLnBrk="1" hangingPunct="1">
              <a:spcBef>
                <a:spcPct val="0"/>
              </a:spcBef>
              <a:buFontTx/>
              <a:buNone/>
            </a:pPr>
            <a:r>
              <a:rPr lang="pt-BR" altLang="ja-JP" sz="1400">
                <a:solidFill>
                  <a:srgbClr val="000000"/>
                </a:solidFill>
                <a:latin typeface="Tahoma" panose="020B0604030504040204" pitchFamily="34" charset="0"/>
              </a:rPr>
              <a:t>  10  so      10.</a:t>
            </a:r>
          </a:p>
          <a:p>
            <a:pPr eaLnBrk="1" hangingPunct="1">
              <a:spcBef>
                <a:spcPct val="0"/>
              </a:spcBef>
              <a:buFontTx/>
              <a:buNone/>
            </a:pPr>
            <a:endParaRPr lang="pt-BR" altLang="ja-JP" sz="1400">
              <a:latin typeface="Tahoma" panose="020B0604030504040204" pitchFamily="34" charset="0"/>
            </a:endParaRPr>
          </a:p>
          <a:p>
            <a:pPr eaLnBrk="1" hangingPunct="1">
              <a:spcBef>
                <a:spcPct val="0"/>
              </a:spcBef>
              <a:buFontTx/>
              <a:buNone/>
            </a:pPr>
            <a:r>
              <a:rPr lang="pt-BR" altLang="ja-JP" sz="1400">
                <a:latin typeface="Tahoma" panose="020B0604030504040204" pitchFamily="34" charset="0"/>
              </a:rPr>
              <a:t>[ C e l l ]</a:t>
            </a:r>
          </a:p>
          <a:p>
            <a:pPr eaLnBrk="1" hangingPunct="1">
              <a:spcBef>
                <a:spcPct val="0"/>
              </a:spcBef>
              <a:buFontTx/>
              <a:buNone/>
            </a:pPr>
            <a:r>
              <a:rPr lang="pt-BR" altLang="ja-JP" sz="1400">
                <a:latin typeface="Tahoma" panose="020B0604030504040204" pitchFamily="34" charset="0"/>
              </a:rPr>
              <a:t> 100     1 -1.0    -10</a:t>
            </a:r>
          </a:p>
          <a:p>
            <a:pPr eaLnBrk="1" hangingPunct="1">
              <a:spcBef>
                <a:spcPct val="0"/>
              </a:spcBef>
              <a:buFontTx/>
              <a:buNone/>
            </a:pPr>
            <a:r>
              <a:rPr lang="pt-BR" altLang="ja-JP" sz="1400">
                <a:latin typeface="Tahoma" panose="020B0604030504040204" pitchFamily="34" charset="0"/>
              </a:rPr>
              <a:t> 101    -1           10</a:t>
            </a:r>
          </a:p>
        </p:txBody>
      </p:sp>
      <p:sp>
        <p:nvSpPr>
          <p:cNvPr id="129027" name="Rectangle 2">
            <a:extLst>
              <a:ext uri="{FF2B5EF4-FFF2-40B4-BE49-F238E27FC236}">
                <a16:creationId xmlns:a16="http://schemas.microsoft.com/office/drawing/2014/main" id="{7DFCA044-930A-4A3A-8AE1-8350B5F71D1F}"/>
              </a:ext>
            </a:extLst>
          </p:cNvPr>
          <p:cNvSpPr>
            <a:spLocks noGrp="1" noChangeArrowheads="1"/>
          </p:cNvSpPr>
          <p:nvPr>
            <p:ph type="title" idx="4294967295"/>
          </p:nvPr>
        </p:nvSpPr>
        <p:spPr>
          <a:xfrm>
            <a:off x="228600" y="0"/>
            <a:ext cx="8686800" cy="1052513"/>
          </a:xfrm>
        </p:spPr>
        <p:txBody>
          <a:bodyPr/>
          <a:lstStyle/>
          <a:p>
            <a:pPr eaLnBrk="1" hangingPunct="1">
              <a:defRPr/>
            </a:pPr>
            <a:r>
              <a:rPr lang="en-US" altLang="ja-JP" sz="4800" dirty="0">
                <a:latin typeface="+mn-lt"/>
              </a:rPr>
              <a:t>Define cells</a:t>
            </a:r>
          </a:p>
        </p:txBody>
      </p:sp>
      <p:sp>
        <p:nvSpPr>
          <p:cNvPr id="144391" name="Text Box 1030">
            <a:extLst>
              <a:ext uri="{FF2B5EF4-FFF2-40B4-BE49-F238E27FC236}">
                <a16:creationId xmlns:a16="http://schemas.microsoft.com/office/drawing/2014/main" id="{62245136-4959-4CD5-94F4-02169D5DB78C}"/>
              </a:ext>
            </a:extLst>
          </p:cNvPr>
          <p:cNvSpPr txBox="1">
            <a:spLocks noChangeArrowheads="1"/>
          </p:cNvSpPr>
          <p:nvPr/>
        </p:nvSpPr>
        <p:spPr bwMode="auto">
          <a:xfrm>
            <a:off x="255588" y="1874838"/>
            <a:ext cx="1400175"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latin typeface="Tahoma" panose="020B0604030504040204" pitchFamily="34" charset="0"/>
              </a:rPr>
              <a:t>lec01.inp</a:t>
            </a:r>
          </a:p>
        </p:txBody>
      </p:sp>
      <p:sp>
        <p:nvSpPr>
          <p:cNvPr id="144392" name="Line 61">
            <a:extLst>
              <a:ext uri="{FF2B5EF4-FFF2-40B4-BE49-F238E27FC236}">
                <a16:creationId xmlns:a16="http://schemas.microsoft.com/office/drawing/2014/main" id="{CCD7D956-813D-4D77-A3CB-D6E6C0634C70}"/>
              </a:ext>
            </a:extLst>
          </p:cNvPr>
          <p:cNvSpPr>
            <a:spLocks noChangeShapeType="1"/>
          </p:cNvSpPr>
          <p:nvPr/>
        </p:nvSpPr>
        <p:spPr bwMode="auto">
          <a:xfrm flipV="1">
            <a:off x="3908425" y="2708275"/>
            <a:ext cx="1335088" cy="88265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9033" name="テキスト ボックス 20">
            <a:extLst>
              <a:ext uri="{FF2B5EF4-FFF2-40B4-BE49-F238E27FC236}">
                <a16:creationId xmlns:a16="http://schemas.microsoft.com/office/drawing/2014/main" id="{1CFBBFD2-3A62-4176-B1F7-7977A324F26B}"/>
              </a:ext>
            </a:extLst>
          </p:cNvPr>
          <p:cNvSpPr txBox="1">
            <a:spLocks noChangeArrowheads="1"/>
          </p:cNvSpPr>
          <p:nvPr/>
        </p:nvSpPr>
        <p:spPr bwMode="auto">
          <a:xfrm>
            <a:off x="5243513" y="1717675"/>
            <a:ext cx="4071937"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FF0000"/>
                </a:solidFill>
                <a:latin typeface="+mn-lt"/>
              </a:rPr>
              <a:t>100</a:t>
            </a:r>
            <a:r>
              <a:rPr lang="en-US" altLang="ja-JP" sz="2400" dirty="0">
                <a:solidFill>
                  <a:srgbClr val="0000FF"/>
                </a:solidFill>
                <a:latin typeface="+mn-lt"/>
              </a:rPr>
              <a:t>: Cell number</a:t>
            </a:r>
          </a:p>
          <a:p>
            <a:pPr eaLnBrk="1" hangingPunct="1">
              <a:spcBef>
                <a:spcPct val="0"/>
              </a:spcBef>
              <a:buFontTx/>
              <a:buNone/>
              <a:defRPr/>
            </a:pPr>
            <a:r>
              <a:rPr lang="en-US" altLang="ja-JP" sz="2400" dirty="0">
                <a:solidFill>
                  <a:srgbClr val="FF0000"/>
                </a:solidFill>
                <a:latin typeface="+mn-lt"/>
              </a:rPr>
              <a:t>1    </a:t>
            </a:r>
            <a:r>
              <a:rPr lang="en-US" altLang="ja-JP" sz="2400" dirty="0">
                <a:solidFill>
                  <a:srgbClr val="0000FF"/>
                </a:solidFill>
                <a:latin typeface="+mn-lt"/>
              </a:rPr>
              <a:t>: Material number</a:t>
            </a:r>
          </a:p>
          <a:p>
            <a:pPr eaLnBrk="1" hangingPunct="1">
              <a:spcBef>
                <a:spcPct val="0"/>
              </a:spcBef>
              <a:buFontTx/>
              <a:buNone/>
              <a:defRPr/>
            </a:pPr>
            <a:r>
              <a:rPr lang="en-US" altLang="ja-JP" sz="2400" dirty="0">
                <a:solidFill>
                  <a:srgbClr val="FF0000"/>
                </a:solidFill>
                <a:latin typeface="+mn-lt"/>
              </a:rPr>
              <a:t>-1.</a:t>
            </a:r>
            <a:r>
              <a:rPr lang="en-US" altLang="ja-JP" sz="2400" dirty="0">
                <a:solidFill>
                  <a:srgbClr val="0000FF"/>
                </a:solidFill>
                <a:latin typeface="+mn-lt"/>
              </a:rPr>
              <a:t>  : Material density</a:t>
            </a:r>
          </a:p>
          <a:p>
            <a:pPr eaLnBrk="1" hangingPunct="1">
              <a:spcBef>
                <a:spcPct val="0"/>
              </a:spcBef>
              <a:buFontTx/>
              <a:buNone/>
              <a:defRPr/>
            </a:pPr>
            <a:r>
              <a:rPr lang="en-US" altLang="ja-JP" sz="2400" dirty="0">
                <a:solidFill>
                  <a:srgbClr val="0000FF"/>
                </a:solidFill>
                <a:latin typeface="+mn-lt"/>
              </a:rPr>
              <a:t>        = 1.0 g/cm</a:t>
            </a:r>
            <a:r>
              <a:rPr lang="en-US" altLang="ja-JP" sz="2400" baseline="30000" dirty="0">
                <a:solidFill>
                  <a:srgbClr val="0000FF"/>
                </a:solidFill>
                <a:latin typeface="+mn-lt"/>
              </a:rPr>
              <a:t>3</a:t>
            </a:r>
          </a:p>
          <a:p>
            <a:pPr eaLnBrk="1" hangingPunct="1">
              <a:spcBef>
                <a:spcPct val="0"/>
              </a:spcBef>
              <a:buFontTx/>
              <a:buNone/>
              <a:defRPr/>
            </a:pPr>
            <a:r>
              <a:rPr lang="en-US" altLang="ja-JP" sz="1600" dirty="0">
                <a:solidFill>
                  <a:srgbClr val="0000FF"/>
                </a:solidFill>
                <a:latin typeface="+mn-lt"/>
              </a:rPr>
              <a:t> &gt;0 </a:t>
            </a:r>
            <a:r>
              <a:rPr lang="en-US" altLang="ja-JP" sz="1600" dirty="0">
                <a:solidFill>
                  <a:srgbClr val="0000FF"/>
                </a:solidFill>
                <a:latin typeface="+mn-lt"/>
                <a:cs typeface="Calibri" panose="020F0502020204030204" pitchFamily="34" charset="0"/>
              </a:rPr>
              <a:t>⇒</a:t>
            </a:r>
            <a:r>
              <a:rPr lang="en-US" altLang="ja-JP" sz="1600" dirty="0">
                <a:solidFill>
                  <a:srgbClr val="0000FF"/>
                </a:solidFill>
                <a:latin typeface="+mn-lt"/>
              </a:rPr>
              <a:t> atom density in units 10</a:t>
            </a:r>
            <a:r>
              <a:rPr lang="en-US" altLang="ja-JP" sz="1600" baseline="30000" dirty="0">
                <a:solidFill>
                  <a:srgbClr val="0000FF"/>
                </a:solidFill>
                <a:latin typeface="+mn-lt"/>
              </a:rPr>
              <a:t>24 </a:t>
            </a:r>
            <a:r>
              <a:rPr lang="en-US" altLang="ja-JP" sz="1600" dirty="0">
                <a:solidFill>
                  <a:srgbClr val="0000FF"/>
                </a:solidFill>
                <a:latin typeface="+mn-lt"/>
              </a:rPr>
              <a:t>atoms/cm</a:t>
            </a:r>
            <a:r>
              <a:rPr lang="en-US" altLang="ja-JP" sz="1600" baseline="30000" dirty="0">
                <a:solidFill>
                  <a:srgbClr val="0000FF"/>
                </a:solidFill>
                <a:latin typeface="+mn-lt"/>
              </a:rPr>
              <a:t>3</a:t>
            </a:r>
            <a:br>
              <a:rPr lang="en-US" altLang="ja-JP" sz="1600" baseline="30000" dirty="0">
                <a:solidFill>
                  <a:srgbClr val="0000FF"/>
                </a:solidFill>
                <a:latin typeface="+mn-lt"/>
              </a:rPr>
            </a:br>
            <a:r>
              <a:rPr lang="en-US" altLang="ja-JP" sz="1600" dirty="0">
                <a:solidFill>
                  <a:srgbClr val="0000FF"/>
                </a:solidFill>
                <a:latin typeface="+mn-lt"/>
              </a:rPr>
              <a:t> &lt;0 </a:t>
            </a:r>
            <a:r>
              <a:rPr lang="en-US" altLang="ja-JP" sz="1600" dirty="0">
                <a:solidFill>
                  <a:srgbClr val="0000FF"/>
                </a:solidFill>
                <a:latin typeface="+mn-lt"/>
                <a:cs typeface="Calibri" panose="020F0502020204030204" pitchFamily="34" charset="0"/>
              </a:rPr>
              <a:t>⇒ mass density in units of g/</a:t>
            </a:r>
            <a:r>
              <a:rPr lang="en-US" altLang="ja-JP" sz="1600" dirty="0">
                <a:solidFill>
                  <a:srgbClr val="0000FF"/>
                </a:solidFill>
              </a:rPr>
              <a:t>cm</a:t>
            </a:r>
            <a:r>
              <a:rPr lang="en-US" altLang="ja-JP" sz="1600" baseline="30000" dirty="0">
                <a:solidFill>
                  <a:srgbClr val="0000FF"/>
                </a:solidFill>
              </a:rPr>
              <a:t>3</a:t>
            </a:r>
            <a:endParaRPr lang="en-US" altLang="ja-JP" sz="1600" baseline="30000" dirty="0">
              <a:solidFill>
                <a:srgbClr val="0000FF"/>
              </a:solidFill>
              <a:latin typeface="+mn-lt"/>
            </a:endParaRPr>
          </a:p>
          <a:p>
            <a:pPr eaLnBrk="1" hangingPunct="1">
              <a:spcBef>
                <a:spcPct val="0"/>
              </a:spcBef>
              <a:buFontTx/>
              <a:buNone/>
              <a:defRPr/>
            </a:pPr>
            <a:r>
              <a:rPr lang="en-US" altLang="ja-JP" sz="2400" dirty="0">
                <a:solidFill>
                  <a:srgbClr val="FF0000"/>
                </a:solidFill>
                <a:latin typeface="+mn-lt"/>
              </a:rPr>
              <a:t>-10 </a:t>
            </a:r>
            <a:r>
              <a:rPr lang="en-US" altLang="ja-JP" sz="2400" dirty="0">
                <a:solidFill>
                  <a:srgbClr val="0000FF"/>
                </a:solidFill>
                <a:latin typeface="+mn-lt"/>
              </a:rPr>
              <a:t>: Inside surface 10</a:t>
            </a:r>
            <a:endParaRPr lang="ja-JP" altLang="en-US" sz="2400" dirty="0">
              <a:solidFill>
                <a:srgbClr val="0000FF"/>
              </a:solidFill>
              <a:latin typeface="+mn-lt"/>
            </a:endParaRPr>
          </a:p>
        </p:txBody>
      </p:sp>
      <p:sp>
        <p:nvSpPr>
          <p:cNvPr id="129034" name="テキスト ボックス 20">
            <a:extLst>
              <a:ext uri="{FF2B5EF4-FFF2-40B4-BE49-F238E27FC236}">
                <a16:creationId xmlns:a16="http://schemas.microsoft.com/office/drawing/2014/main" id="{66089C32-B4E7-45FD-8E28-70E4BEB4216E}"/>
              </a:ext>
            </a:extLst>
          </p:cNvPr>
          <p:cNvSpPr txBox="1">
            <a:spLocks noChangeArrowheads="1"/>
          </p:cNvSpPr>
          <p:nvPr/>
        </p:nvSpPr>
        <p:spPr bwMode="auto">
          <a:xfrm>
            <a:off x="4116388" y="4246563"/>
            <a:ext cx="39116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FF0000"/>
                </a:solidFill>
                <a:latin typeface="+mn-lt"/>
              </a:rPr>
              <a:t>101</a:t>
            </a:r>
            <a:r>
              <a:rPr lang="en-US" altLang="ja-JP" sz="2400" dirty="0">
                <a:solidFill>
                  <a:srgbClr val="0000FF"/>
                </a:solidFill>
                <a:latin typeface="+mn-lt"/>
              </a:rPr>
              <a:t>: Cell number</a:t>
            </a:r>
          </a:p>
          <a:p>
            <a:pPr eaLnBrk="1" hangingPunct="1">
              <a:spcBef>
                <a:spcPct val="0"/>
              </a:spcBef>
              <a:buFontTx/>
              <a:buNone/>
              <a:defRPr/>
            </a:pPr>
            <a:r>
              <a:rPr lang="en-US" altLang="ja-JP" sz="2400" dirty="0">
                <a:solidFill>
                  <a:srgbClr val="FF0000"/>
                </a:solidFill>
                <a:latin typeface="+mn-lt"/>
              </a:rPr>
              <a:t>-1    </a:t>
            </a:r>
            <a:r>
              <a:rPr lang="en-US" altLang="ja-JP" sz="2400" dirty="0">
                <a:solidFill>
                  <a:srgbClr val="0000FF"/>
                </a:solidFill>
                <a:latin typeface="+mn-lt"/>
              </a:rPr>
              <a:t>: Outer void</a:t>
            </a:r>
          </a:p>
          <a:p>
            <a:pPr eaLnBrk="1" hangingPunct="1">
              <a:spcBef>
                <a:spcPct val="0"/>
              </a:spcBef>
              <a:buFontTx/>
              <a:buNone/>
              <a:defRPr/>
            </a:pPr>
            <a:r>
              <a:rPr lang="en-US" altLang="ja-JP" sz="2400" dirty="0">
                <a:solidFill>
                  <a:srgbClr val="0000FF"/>
                </a:solidFill>
                <a:latin typeface="+mn-lt"/>
              </a:rPr>
              <a:t>        (density is not necessary)</a:t>
            </a:r>
          </a:p>
          <a:p>
            <a:pPr eaLnBrk="1" hangingPunct="1">
              <a:spcBef>
                <a:spcPct val="0"/>
              </a:spcBef>
              <a:buFontTx/>
              <a:buNone/>
              <a:defRPr/>
            </a:pPr>
            <a:r>
              <a:rPr lang="en-US" altLang="ja-JP" sz="2400" dirty="0">
                <a:solidFill>
                  <a:srgbClr val="FF0000"/>
                </a:solidFill>
                <a:latin typeface="+mn-lt"/>
              </a:rPr>
              <a:t>10 </a:t>
            </a:r>
            <a:r>
              <a:rPr lang="en-US" altLang="ja-JP" sz="2400" dirty="0">
                <a:solidFill>
                  <a:srgbClr val="0000FF"/>
                </a:solidFill>
                <a:latin typeface="+mn-lt"/>
              </a:rPr>
              <a:t>: Outside surface 10</a:t>
            </a:r>
            <a:endParaRPr lang="ja-JP" altLang="en-US" sz="2400" dirty="0">
              <a:solidFill>
                <a:srgbClr val="0000FF"/>
              </a:solidFill>
              <a:latin typeface="+mn-lt"/>
            </a:endParaRPr>
          </a:p>
        </p:txBody>
      </p:sp>
      <p:sp>
        <p:nvSpPr>
          <p:cNvPr id="129035" name="テキスト ボックス 20">
            <a:extLst>
              <a:ext uri="{FF2B5EF4-FFF2-40B4-BE49-F238E27FC236}">
                <a16:creationId xmlns:a16="http://schemas.microsoft.com/office/drawing/2014/main" id="{EA64D960-C13F-4F70-BD3E-9B2F44C134E4}"/>
              </a:ext>
            </a:extLst>
          </p:cNvPr>
          <p:cNvSpPr txBox="1">
            <a:spLocks noChangeArrowheads="1"/>
          </p:cNvSpPr>
          <p:nvPr/>
        </p:nvSpPr>
        <p:spPr bwMode="auto">
          <a:xfrm>
            <a:off x="76200" y="1035050"/>
            <a:ext cx="92392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228600" indent="-228600" eaLnBrk="1" hangingPunct="1">
              <a:spcBef>
                <a:spcPct val="0"/>
              </a:spcBef>
              <a:defRPr/>
            </a:pPr>
            <a:r>
              <a:rPr lang="en-US" altLang="ja-JP" sz="2400" dirty="0">
                <a:solidFill>
                  <a:srgbClr val="FF0000"/>
                </a:solidFill>
                <a:latin typeface="+mn-lt"/>
              </a:rPr>
              <a:t>In the order of cell number, material number, density, surface numbers</a:t>
            </a:r>
            <a:endParaRPr lang="ja-JP" altLang="en-US" sz="2400" dirty="0">
              <a:solidFill>
                <a:srgbClr val="FF0000"/>
              </a:solidFill>
              <a:latin typeface="+mn-lt"/>
            </a:endParaRPr>
          </a:p>
        </p:txBody>
      </p:sp>
      <p:sp>
        <p:nvSpPr>
          <p:cNvPr id="144396" name="Line 61">
            <a:extLst>
              <a:ext uri="{FF2B5EF4-FFF2-40B4-BE49-F238E27FC236}">
                <a16:creationId xmlns:a16="http://schemas.microsoft.com/office/drawing/2014/main" id="{3F14A5FF-4F45-49ED-89D5-0020C7EEBBB8}"/>
              </a:ext>
            </a:extLst>
          </p:cNvPr>
          <p:cNvSpPr>
            <a:spLocks noChangeShapeType="1"/>
          </p:cNvSpPr>
          <p:nvPr/>
        </p:nvSpPr>
        <p:spPr bwMode="auto">
          <a:xfrm>
            <a:off x="3605213" y="3841750"/>
            <a:ext cx="606425" cy="45085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4397" name="Text Box 5">
            <a:extLst>
              <a:ext uri="{FF2B5EF4-FFF2-40B4-BE49-F238E27FC236}">
                <a16:creationId xmlns:a16="http://schemas.microsoft.com/office/drawing/2014/main" id="{09AC0527-1609-4E12-8280-AF51368E7808}"/>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latin typeface="Tahoma" panose="020B0604030504040204" pitchFamily="34" charset="0"/>
              </a:rPr>
              <a:t>Geometry (General definition)</a:t>
            </a:r>
          </a:p>
        </p:txBody>
      </p:sp>
      <p:sp>
        <p:nvSpPr>
          <p:cNvPr id="144398" name="Line 60">
            <a:extLst>
              <a:ext uri="{FF2B5EF4-FFF2-40B4-BE49-F238E27FC236}">
                <a16:creationId xmlns:a16="http://schemas.microsoft.com/office/drawing/2014/main" id="{929B823D-650C-4D19-BF24-6554BA12CC81}"/>
              </a:ext>
            </a:extLst>
          </p:cNvPr>
          <p:cNvSpPr>
            <a:spLocks noChangeShapeType="1"/>
          </p:cNvSpPr>
          <p:nvPr/>
        </p:nvSpPr>
        <p:spPr bwMode="auto">
          <a:xfrm>
            <a:off x="1868488" y="3590925"/>
            <a:ext cx="2055812"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99" name="Line 60">
            <a:extLst>
              <a:ext uri="{FF2B5EF4-FFF2-40B4-BE49-F238E27FC236}">
                <a16:creationId xmlns:a16="http://schemas.microsoft.com/office/drawing/2014/main" id="{6F2F1538-2247-420A-A1A5-D3B3D66EA76A}"/>
              </a:ext>
            </a:extLst>
          </p:cNvPr>
          <p:cNvSpPr>
            <a:spLocks noChangeShapeType="1"/>
          </p:cNvSpPr>
          <p:nvPr/>
        </p:nvSpPr>
        <p:spPr bwMode="auto">
          <a:xfrm flipV="1">
            <a:off x="1868488" y="3835400"/>
            <a:ext cx="1752600" cy="1588"/>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図 1">
            <a:extLst>
              <a:ext uri="{FF2B5EF4-FFF2-40B4-BE49-F238E27FC236}">
                <a16:creationId xmlns:a16="http://schemas.microsoft.com/office/drawing/2014/main" id="{0741FA5C-517D-4E4B-8C09-32918053CF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1638" y="3249613"/>
            <a:ext cx="3656012"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Rectangle 2">
            <a:extLst>
              <a:ext uri="{FF2B5EF4-FFF2-40B4-BE49-F238E27FC236}">
                <a16:creationId xmlns:a16="http://schemas.microsoft.com/office/drawing/2014/main" id="{2DA01676-ED8A-4A09-B752-AFC240E92FC0}"/>
              </a:ext>
            </a:extLst>
          </p:cNvPr>
          <p:cNvSpPr>
            <a:spLocks noGrp="1" noChangeArrowheads="1"/>
          </p:cNvSpPr>
          <p:nvPr>
            <p:ph type="title" idx="4294967295"/>
          </p:nvPr>
        </p:nvSpPr>
        <p:spPr>
          <a:xfrm>
            <a:off x="228600" y="228600"/>
            <a:ext cx="8686800" cy="1143000"/>
          </a:xfrm>
        </p:spPr>
        <p:txBody>
          <a:bodyPr/>
          <a:lstStyle/>
          <a:p>
            <a:pPr eaLnBrk="1" hangingPunct="1">
              <a:defRPr/>
            </a:pPr>
            <a:r>
              <a:rPr lang="en-US" altLang="ja-JP" sz="4800" dirty="0">
                <a:solidFill>
                  <a:schemeClr val="tx1"/>
                </a:solidFill>
                <a:latin typeface="+mn-lt"/>
                <a:cs typeface="Arial" charset="0"/>
              </a:rPr>
              <a:t>Confirmation of your geometry</a:t>
            </a:r>
            <a:endParaRPr lang="ja-JP" altLang="en-US" sz="4800" dirty="0">
              <a:solidFill>
                <a:schemeClr val="tx1"/>
              </a:solidFill>
              <a:latin typeface="+mn-lt"/>
            </a:endParaRPr>
          </a:p>
        </p:txBody>
      </p:sp>
      <p:sp>
        <p:nvSpPr>
          <p:cNvPr id="146439" name="Text Box 1030">
            <a:extLst>
              <a:ext uri="{FF2B5EF4-FFF2-40B4-BE49-F238E27FC236}">
                <a16:creationId xmlns:a16="http://schemas.microsoft.com/office/drawing/2014/main" id="{69F8F5B8-5A09-4200-8C2F-DB0178782692}"/>
              </a:ext>
            </a:extLst>
          </p:cNvPr>
          <p:cNvSpPr txBox="1">
            <a:spLocks noChangeArrowheads="1"/>
          </p:cNvSpPr>
          <p:nvPr/>
        </p:nvSpPr>
        <p:spPr bwMode="auto">
          <a:xfrm>
            <a:off x="163513" y="1538288"/>
            <a:ext cx="1401762" cy="4603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146440" name="Text Box 1031">
            <a:extLst>
              <a:ext uri="{FF2B5EF4-FFF2-40B4-BE49-F238E27FC236}">
                <a16:creationId xmlns:a16="http://schemas.microsoft.com/office/drawing/2014/main" id="{DEFC417B-D131-45CB-83CE-DD4045A99E56}"/>
              </a:ext>
            </a:extLst>
          </p:cNvPr>
          <p:cNvSpPr txBox="1">
            <a:spLocks noChangeArrowheads="1"/>
          </p:cNvSpPr>
          <p:nvPr/>
        </p:nvSpPr>
        <p:spPr bwMode="auto">
          <a:xfrm>
            <a:off x="1752600" y="1549400"/>
            <a:ext cx="2159000" cy="974725"/>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a:solidFill>
                  <a:srgbClr val="000000"/>
                </a:solidFill>
                <a:latin typeface="Tahoma" panose="020B0604030504040204" pitchFamily="34" charset="0"/>
              </a:rPr>
              <a:t>[ P a r a m e t e r s ]</a:t>
            </a:r>
          </a:p>
          <a:p>
            <a:pPr eaLnBrk="1" hangingPunct="1">
              <a:spcBef>
                <a:spcPct val="0"/>
              </a:spcBef>
              <a:buFontTx/>
              <a:buNone/>
            </a:pPr>
            <a:r>
              <a:rPr lang="pt-BR" altLang="ja-JP" sz="1400">
                <a:latin typeface="Tahoma" panose="020B0604030504040204" pitchFamily="34" charset="0"/>
              </a:rPr>
              <a:t> icntl    = </a:t>
            </a:r>
            <a:r>
              <a:rPr lang="pt-BR" altLang="ja-JP" sz="1400">
                <a:solidFill>
                  <a:srgbClr val="FF0000"/>
                </a:solidFill>
                <a:latin typeface="Tahoma" panose="020B0604030504040204" pitchFamily="34" charset="0"/>
              </a:rPr>
              <a:t>8</a:t>
            </a:r>
          </a:p>
          <a:p>
            <a:pPr eaLnBrk="1" hangingPunct="1">
              <a:spcBef>
                <a:spcPct val="0"/>
              </a:spcBef>
              <a:buFontTx/>
              <a:buNone/>
            </a:pPr>
            <a:r>
              <a:rPr lang="pt-BR" altLang="ja-JP" sz="1400">
                <a:solidFill>
                  <a:srgbClr val="000000"/>
                </a:solidFill>
                <a:latin typeface="Tahoma" panose="020B0604030504040204" pitchFamily="34" charset="0"/>
              </a:rPr>
              <a:t>file(1)  = c:/phits</a:t>
            </a:r>
          </a:p>
          <a:p>
            <a:pPr eaLnBrk="1" hangingPunct="1">
              <a:spcBef>
                <a:spcPct val="0"/>
              </a:spcBef>
              <a:buFontTx/>
              <a:buNone/>
            </a:pPr>
            <a:r>
              <a:rPr lang="pt-BR" altLang="ja-JP" sz="1400">
                <a:solidFill>
                  <a:srgbClr val="000000"/>
                </a:solidFill>
                <a:latin typeface="Tahoma" panose="020B0604030504040204" pitchFamily="34" charset="0"/>
              </a:rPr>
              <a:t>file(6)  = phits.out</a:t>
            </a:r>
          </a:p>
        </p:txBody>
      </p:sp>
      <p:sp>
        <p:nvSpPr>
          <p:cNvPr id="146441" name="テキスト ボックス 20">
            <a:extLst>
              <a:ext uri="{FF2B5EF4-FFF2-40B4-BE49-F238E27FC236}">
                <a16:creationId xmlns:a16="http://schemas.microsoft.com/office/drawing/2014/main" id="{B44F2CEF-F507-45A1-A5DD-548AE5A4240D}"/>
              </a:ext>
            </a:extLst>
          </p:cNvPr>
          <p:cNvSpPr txBox="1">
            <a:spLocks noChangeArrowheads="1"/>
          </p:cNvSpPr>
          <p:nvPr/>
        </p:nvSpPr>
        <p:spPr bwMode="auto">
          <a:xfrm>
            <a:off x="5405438" y="5826125"/>
            <a:ext cx="320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ja-JP" sz="2000">
                <a:solidFill>
                  <a:srgbClr val="0000FF"/>
                </a:solidFill>
                <a:latin typeface="Century Gothic" panose="020B0502020202020204" pitchFamily="34" charset="0"/>
              </a:rPr>
              <a:t>track_xz.eps</a:t>
            </a:r>
          </a:p>
        </p:txBody>
      </p:sp>
      <p:grpSp>
        <p:nvGrpSpPr>
          <p:cNvPr id="146442" name="グループ化 5">
            <a:extLst>
              <a:ext uri="{FF2B5EF4-FFF2-40B4-BE49-F238E27FC236}">
                <a16:creationId xmlns:a16="http://schemas.microsoft.com/office/drawing/2014/main" id="{ED5B9436-90E0-4213-9A72-9BACD42B62E5}"/>
              </a:ext>
            </a:extLst>
          </p:cNvPr>
          <p:cNvGrpSpPr>
            <a:grpSpLocks/>
          </p:cNvGrpSpPr>
          <p:nvPr/>
        </p:nvGrpSpPr>
        <p:grpSpPr bwMode="auto">
          <a:xfrm>
            <a:off x="1803400" y="1600200"/>
            <a:ext cx="4281488" cy="923925"/>
            <a:chOff x="1803400" y="1600201"/>
            <a:chExt cx="4280962" cy="923643"/>
          </a:xfrm>
        </p:grpSpPr>
        <p:sp>
          <p:nvSpPr>
            <p:cNvPr id="146447" name="Line 21">
              <a:extLst>
                <a:ext uri="{FF2B5EF4-FFF2-40B4-BE49-F238E27FC236}">
                  <a16:creationId xmlns:a16="http://schemas.microsoft.com/office/drawing/2014/main" id="{7EF2EA94-5F97-46A0-B849-1DE304C8BF58}"/>
                </a:ext>
              </a:extLst>
            </p:cNvPr>
            <p:cNvSpPr>
              <a:spLocks noChangeShapeType="1"/>
            </p:cNvSpPr>
            <p:nvPr/>
          </p:nvSpPr>
          <p:spPr bwMode="auto">
            <a:xfrm flipH="1">
              <a:off x="1803400" y="2032000"/>
              <a:ext cx="10795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3" name="直線矢印コネクタ 2">
              <a:extLst>
                <a:ext uri="{FF2B5EF4-FFF2-40B4-BE49-F238E27FC236}">
                  <a16:creationId xmlns:a16="http://schemas.microsoft.com/office/drawing/2014/main" id="{D9659D5B-537E-4EEB-BB84-F5F67363F116}"/>
                </a:ext>
              </a:extLst>
            </p:cNvPr>
            <p:cNvCxnSpPr/>
            <p:nvPr/>
          </p:nvCxnSpPr>
          <p:spPr>
            <a:xfrm flipH="1">
              <a:off x="2882767" y="1916018"/>
              <a:ext cx="1328575"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6449" name="テキスト ボックス 4">
              <a:extLst>
                <a:ext uri="{FF2B5EF4-FFF2-40B4-BE49-F238E27FC236}">
                  <a16:creationId xmlns:a16="http://schemas.microsoft.com/office/drawing/2014/main" id="{DAEDFB5D-A88E-4570-B3C1-32DB9E3B6BE1}"/>
                </a:ext>
              </a:extLst>
            </p:cNvPr>
            <p:cNvSpPr txBox="1">
              <a:spLocks noChangeArrowheads="1"/>
            </p:cNvSpPr>
            <p:nvPr/>
          </p:nvSpPr>
          <p:spPr bwMode="auto">
            <a:xfrm>
              <a:off x="4211961" y="1600201"/>
              <a:ext cx="1872401" cy="92364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1800">
                  <a:solidFill>
                    <a:srgbClr val="000000"/>
                  </a:solidFill>
                </a:rPr>
                <a:t>Set </a:t>
              </a:r>
              <a:r>
                <a:rPr lang="en-US" altLang="ja-JP" sz="1800">
                  <a:solidFill>
                    <a:srgbClr val="FF0000"/>
                  </a:solidFill>
                </a:rPr>
                <a:t>8</a:t>
              </a:r>
            </a:p>
            <a:p>
              <a:pPr eaLnBrk="1" hangingPunct="1">
                <a:spcBef>
                  <a:spcPct val="0"/>
                </a:spcBef>
                <a:buFontTx/>
                <a:buNone/>
              </a:pPr>
              <a:r>
                <a:rPr lang="en-US" altLang="ja-JP" sz="1800">
                  <a:solidFill>
                    <a:srgbClr val="000000"/>
                  </a:solidFill>
                </a:rPr>
                <a:t>when you confirm</a:t>
              </a:r>
            </a:p>
            <a:p>
              <a:pPr eaLnBrk="1" hangingPunct="1">
                <a:spcBef>
                  <a:spcPct val="0"/>
                </a:spcBef>
                <a:buFontTx/>
                <a:buNone/>
              </a:pPr>
              <a:r>
                <a:rPr lang="en-US" altLang="ja-JP" sz="1800">
                  <a:solidFill>
                    <a:srgbClr val="000000"/>
                  </a:solidFill>
                </a:rPr>
                <a:t>the geometry</a:t>
              </a:r>
              <a:endParaRPr lang="ja-JP" altLang="en-US" sz="1800">
                <a:solidFill>
                  <a:srgbClr val="000000"/>
                </a:solidFill>
              </a:endParaRPr>
            </a:p>
          </p:txBody>
        </p:sp>
      </p:grpSp>
      <p:sp>
        <p:nvSpPr>
          <p:cNvPr id="130059" name="正方形/長方形 1">
            <a:extLst>
              <a:ext uri="{FF2B5EF4-FFF2-40B4-BE49-F238E27FC236}">
                <a16:creationId xmlns:a16="http://schemas.microsoft.com/office/drawing/2014/main" id="{B128E2D2-A926-4B64-88D4-803309487C96}"/>
              </a:ext>
            </a:extLst>
          </p:cNvPr>
          <p:cNvSpPr>
            <a:spLocks noChangeArrowheads="1"/>
          </p:cNvSpPr>
          <p:nvPr/>
        </p:nvSpPr>
        <p:spPr bwMode="auto">
          <a:xfrm>
            <a:off x="163513" y="2908300"/>
            <a:ext cx="4813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FF0000"/>
                </a:solidFill>
                <a:latin typeface="+mn-lt"/>
                <a:cs typeface="Arial" charset="0"/>
              </a:rPr>
              <a:t>Procedure to confirm your geometry</a:t>
            </a:r>
          </a:p>
        </p:txBody>
      </p:sp>
      <p:sp>
        <p:nvSpPr>
          <p:cNvPr id="146444" name="Text Box 5">
            <a:extLst>
              <a:ext uri="{FF2B5EF4-FFF2-40B4-BE49-F238E27FC236}">
                <a16:creationId xmlns:a16="http://schemas.microsoft.com/office/drawing/2014/main" id="{8F05868D-A961-4B1D-85E0-07D75F014533}"/>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Geometry (General definition)</a:t>
            </a:r>
          </a:p>
        </p:txBody>
      </p:sp>
      <p:sp>
        <p:nvSpPr>
          <p:cNvPr id="130061" name="テキスト ボックス 20">
            <a:extLst>
              <a:ext uri="{FF2B5EF4-FFF2-40B4-BE49-F238E27FC236}">
                <a16:creationId xmlns:a16="http://schemas.microsoft.com/office/drawing/2014/main" id="{C959A3ED-E4EC-4C43-B3E9-EBAB906751DA}"/>
              </a:ext>
            </a:extLst>
          </p:cNvPr>
          <p:cNvSpPr txBox="1">
            <a:spLocks noChangeArrowheads="1"/>
          </p:cNvSpPr>
          <p:nvPr/>
        </p:nvSpPr>
        <p:spPr bwMode="auto">
          <a:xfrm>
            <a:off x="163513" y="3403600"/>
            <a:ext cx="5943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 typeface="Times New Roman" pitchFamily="18" charset="0"/>
              <a:buAutoNum type="arabicPeriod"/>
              <a:defRPr/>
            </a:pPr>
            <a:r>
              <a:rPr lang="en-US" altLang="ja-JP" sz="2800" dirty="0">
                <a:solidFill>
                  <a:srgbClr val="000000"/>
                </a:solidFill>
                <a:latin typeface="+mn-lt"/>
              </a:rPr>
              <a:t>Change “</a:t>
            </a:r>
            <a:r>
              <a:rPr lang="en-US" altLang="ja-JP" sz="2800" dirty="0" err="1">
                <a:solidFill>
                  <a:srgbClr val="000000"/>
                </a:solidFill>
                <a:latin typeface="+mn-lt"/>
              </a:rPr>
              <a:t>icntl</a:t>
            </a:r>
            <a:r>
              <a:rPr lang="en-US" altLang="ja-JP" sz="2800" dirty="0">
                <a:solidFill>
                  <a:srgbClr val="000000"/>
                </a:solidFill>
                <a:latin typeface="+mn-lt"/>
              </a:rPr>
              <a:t>” parameter in the </a:t>
            </a:r>
            <a:r>
              <a:rPr lang="ja-JP" altLang="en-US" sz="2800" dirty="0">
                <a:solidFill>
                  <a:srgbClr val="000000"/>
                </a:solidFill>
                <a:latin typeface="+mn-lt"/>
              </a:rPr>
              <a:t>[</a:t>
            </a:r>
            <a:r>
              <a:rPr lang="en-US" altLang="ja-JP" sz="2800" dirty="0">
                <a:solidFill>
                  <a:srgbClr val="000000"/>
                </a:solidFill>
                <a:latin typeface="+mn-lt"/>
              </a:rPr>
              <a:t>Parameters] section.</a:t>
            </a:r>
            <a:endParaRPr lang="ja-JP" altLang="en-US" sz="2800" dirty="0">
              <a:solidFill>
                <a:srgbClr val="000000"/>
              </a:solidFill>
              <a:latin typeface="+mn-lt"/>
            </a:endParaRPr>
          </a:p>
          <a:p>
            <a:pPr eaLnBrk="1" hangingPunct="1">
              <a:spcBef>
                <a:spcPct val="0"/>
              </a:spcBef>
              <a:buFont typeface="Times New Roman" pitchFamily="18" charset="0"/>
              <a:buAutoNum type="arabicPeriod"/>
              <a:defRPr/>
            </a:pPr>
            <a:r>
              <a:rPr lang="en-US" altLang="ja-JP" sz="2800" dirty="0">
                <a:solidFill>
                  <a:srgbClr val="000000"/>
                </a:solidFill>
                <a:latin typeface="+mn-lt"/>
              </a:rPr>
              <a:t>Execute PHITS</a:t>
            </a:r>
            <a:endParaRPr lang="ja-JP" altLang="en-US" sz="2800" dirty="0">
              <a:solidFill>
                <a:srgbClr val="000000"/>
              </a:solidFill>
              <a:latin typeface="+mn-lt"/>
            </a:endParaRPr>
          </a:p>
          <a:p>
            <a:pPr eaLnBrk="1" hangingPunct="1">
              <a:spcBef>
                <a:spcPct val="0"/>
              </a:spcBef>
              <a:buFont typeface="Times New Roman" pitchFamily="18" charset="0"/>
              <a:buAutoNum type="arabicPeriod"/>
              <a:defRPr/>
            </a:pPr>
            <a:r>
              <a:rPr lang="en-US" altLang="ja-JP" sz="2800" dirty="0">
                <a:solidFill>
                  <a:srgbClr val="000000"/>
                </a:solidFill>
                <a:latin typeface="+mn-lt"/>
              </a:rPr>
              <a:t>See an eps file</a:t>
            </a:r>
            <a:r>
              <a:rPr lang="ja-JP" altLang="en-US" sz="2800" dirty="0">
                <a:solidFill>
                  <a:srgbClr val="000000"/>
                </a:solidFill>
                <a:latin typeface="+mn-lt"/>
              </a:rPr>
              <a:t>“</a:t>
            </a:r>
            <a:r>
              <a:rPr lang="en-US" altLang="ja-JP" sz="2800" u="sng" dirty="0" err="1">
                <a:solidFill>
                  <a:srgbClr val="000000"/>
                </a:solidFill>
                <a:latin typeface="+mn-lt"/>
              </a:rPr>
              <a:t>track_xz.eps</a:t>
            </a:r>
            <a:r>
              <a:rPr lang="en-US" altLang="ja-JP" sz="2800" dirty="0">
                <a:solidFill>
                  <a:srgbClr val="000000"/>
                </a:solidFill>
                <a:latin typeface="+mn-lt"/>
              </a:rPr>
              <a:t>”</a:t>
            </a:r>
            <a:endParaRPr lang="ja-JP" altLang="en-US" sz="2800" dirty="0">
              <a:solidFill>
                <a:srgbClr val="000000"/>
              </a:solidFill>
              <a:latin typeface="+mn-lt"/>
            </a:endParaRPr>
          </a:p>
        </p:txBody>
      </p:sp>
      <p:sp>
        <p:nvSpPr>
          <p:cNvPr id="146446" name="テキスト ボックス 3">
            <a:extLst>
              <a:ext uri="{FF2B5EF4-FFF2-40B4-BE49-F238E27FC236}">
                <a16:creationId xmlns:a16="http://schemas.microsoft.com/office/drawing/2014/main" id="{5D794764-0D0C-4875-9EB0-DA100BEEEB44}"/>
              </a:ext>
            </a:extLst>
          </p:cNvPr>
          <p:cNvSpPr txBox="1">
            <a:spLocks noChangeArrowheads="1"/>
          </p:cNvSpPr>
          <p:nvPr/>
        </p:nvSpPr>
        <p:spPr bwMode="auto">
          <a:xfrm>
            <a:off x="755650" y="5426075"/>
            <a:ext cx="3897313" cy="40005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000"/>
              <a:t>Confirm the geometry of lec01.inp.</a:t>
            </a:r>
            <a:endParaRPr lang="ja-JP" altLang="en-US"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9">
            <a:extLst>
              <a:ext uri="{FF2B5EF4-FFF2-40B4-BE49-F238E27FC236}">
                <a16:creationId xmlns:a16="http://schemas.microsoft.com/office/drawing/2014/main" id="{2178955D-0054-4B65-9FDB-CBE61DFAF8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700" y="2138363"/>
            <a:ext cx="6908800" cy="302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2">
            <a:extLst>
              <a:ext uri="{FF2B5EF4-FFF2-40B4-BE49-F238E27FC236}">
                <a16:creationId xmlns:a16="http://schemas.microsoft.com/office/drawing/2014/main" id="{A6E487E3-EB4E-4541-86DC-B3A8B0484C19}"/>
              </a:ext>
            </a:extLst>
          </p:cNvPr>
          <p:cNvSpPr>
            <a:spLocks noGrp="1" noChangeArrowheads="1"/>
          </p:cNvSpPr>
          <p:nvPr>
            <p:ph type="title" idx="4294967295"/>
          </p:nvPr>
        </p:nvSpPr>
        <p:spPr>
          <a:xfrm>
            <a:off x="901700" y="105570"/>
            <a:ext cx="7416800" cy="896937"/>
          </a:xfrm>
        </p:spPr>
        <p:txBody>
          <a:bodyPr/>
          <a:lstStyle/>
          <a:p>
            <a:pPr eaLnBrk="1" hangingPunct="1">
              <a:defRPr/>
            </a:pPr>
            <a:r>
              <a:rPr lang="en-US" altLang="ja-JP" sz="4800" dirty="0">
                <a:latin typeface="+mn-lt"/>
              </a:rPr>
              <a:t>Purpose of This Lecture</a:t>
            </a:r>
            <a:endParaRPr lang="ja-JP" altLang="en-US" sz="4800" dirty="0">
              <a:latin typeface="+mn-lt"/>
            </a:endParaRPr>
          </a:p>
        </p:txBody>
      </p:sp>
      <p:sp>
        <p:nvSpPr>
          <p:cNvPr id="116742" name="Text Box 5">
            <a:extLst>
              <a:ext uri="{FF2B5EF4-FFF2-40B4-BE49-F238E27FC236}">
                <a16:creationId xmlns:a16="http://schemas.microsoft.com/office/drawing/2014/main" id="{643C3BA5-2B81-44D5-A6E5-C084B486BE3C}"/>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Purpose</a:t>
            </a:r>
          </a:p>
        </p:txBody>
      </p:sp>
      <p:sp>
        <p:nvSpPr>
          <p:cNvPr id="3" name="Rectangle 8">
            <a:extLst>
              <a:ext uri="{FF2B5EF4-FFF2-40B4-BE49-F238E27FC236}">
                <a16:creationId xmlns:a16="http://schemas.microsoft.com/office/drawing/2014/main" id="{7897FFD4-4931-4148-A1E9-1BA15A560C79}"/>
              </a:ext>
            </a:extLst>
          </p:cNvPr>
          <p:cNvSpPr txBox="1">
            <a:spLocks noChangeArrowheads="1"/>
          </p:cNvSpPr>
          <p:nvPr/>
        </p:nvSpPr>
        <p:spPr bwMode="auto">
          <a:xfrm>
            <a:off x="965200" y="981075"/>
            <a:ext cx="75009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defRPr/>
            </a:pPr>
            <a:r>
              <a:rPr lang="en-US" altLang="ja-JP" sz="2800" dirty="0">
                <a:solidFill>
                  <a:srgbClr val="000000"/>
                </a:solidFill>
                <a:latin typeface="+mn-lt"/>
              </a:rPr>
              <a:t>Learn </a:t>
            </a:r>
            <a:r>
              <a:rPr lang="en-US" altLang="ja-JP" sz="2800" dirty="0">
                <a:solidFill>
                  <a:srgbClr val="FF0000"/>
                </a:solidFill>
                <a:latin typeface="+mn-lt"/>
              </a:rPr>
              <a:t>input format</a:t>
            </a:r>
            <a:r>
              <a:rPr lang="en-US" altLang="ja-JP" sz="2800" dirty="0">
                <a:solidFill>
                  <a:srgbClr val="000000"/>
                </a:solidFill>
                <a:latin typeface="+mn-lt"/>
              </a:rPr>
              <a:t> of PHITS, and how to define a simple </a:t>
            </a:r>
            <a:r>
              <a:rPr lang="en-US" altLang="ja-JP" sz="2800" dirty="0">
                <a:solidFill>
                  <a:srgbClr val="FF0000"/>
                </a:solidFill>
                <a:latin typeface="+mn-lt"/>
              </a:rPr>
              <a:t>geometry</a:t>
            </a:r>
            <a:r>
              <a:rPr lang="en-US" altLang="ja-JP" sz="2800" dirty="0">
                <a:solidFill>
                  <a:srgbClr val="000000"/>
                </a:solidFill>
                <a:latin typeface="+mn-lt"/>
              </a:rPr>
              <a:t> and a </a:t>
            </a:r>
            <a:r>
              <a:rPr lang="en-US" altLang="ja-JP" sz="2800" dirty="0">
                <a:solidFill>
                  <a:srgbClr val="FF0000"/>
                </a:solidFill>
                <a:latin typeface="+mn-lt"/>
              </a:rPr>
              <a:t>source</a:t>
            </a:r>
            <a:r>
              <a:rPr lang="en-US" altLang="ja-JP" sz="2800" dirty="0">
                <a:solidFill>
                  <a:srgbClr val="000000"/>
                </a:solidFill>
                <a:latin typeface="+mn-lt"/>
              </a:rPr>
              <a:t> term</a:t>
            </a:r>
          </a:p>
        </p:txBody>
      </p:sp>
      <p:sp>
        <p:nvSpPr>
          <p:cNvPr id="16392" name="テキスト ボックス 2">
            <a:extLst>
              <a:ext uri="{FF2B5EF4-FFF2-40B4-BE49-F238E27FC236}">
                <a16:creationId xmlns:a16="http://schemas.microsoft.com/office/drawing/2014/main" id="{D641BA26-6248-417C-A541-0F0E14799606}"/>
              </a:ext>
            </a:extLst>
          </p:cNvPr>
          <p:cNvSpPr txBox="1">
            <a:spLocks noChangeArrowheads="1"/>
          </p:cNvSpPr>
          <p:nvPr/>
        </p:nvSpPr>
        <p:spPr bwMode="auto">
          <a:xfrm>
            <a:off x="0" y="5229225"/>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1" hangingPunct="1">
              <a:defRPr/>
            </a:pPr>
            <a:r>
              <a:rPr lang="en-US" altLang="ja-JP" sz="2000" dirty="0">
                <a:solidFill>
                  <a:srgbClr val="0000CC"/>
                </a:solidFill>
                <a:latin typeface="+mn-lt"/>
                <a:ea typeface="+mj-ea"/>
              </a:rPr>
              <a:t>You can obtain such results at the end of this lecture</a:t>
            </a:r>
          </a:p>
          <a:p>
            <a:pPr algn="ctr" eaLnBrk="1" hangingPunct="1">
              <a:defRPr/>
            </a:pPr>
            <a:r>
              <a:rPr lang="en-US" altLang="ja-JP" sz="1900" dirty="0">
                <a:solidFill>
                  <a:srgbClr val="000000"/>
                </a:solidFill>
                <a:latin typeface="+mn-lt"/>
                <a:ea typeface="+mj-ea"/>
              </a:rPr>
              <a:t>(Particle fluence around a cylindrical water tank irradiated by a 290-MeV proton beam)</a:t>
            </a:r>
            <a:endParaRPr lang="ja-JP" altLang="en-US" sz="1900" dirty="0">
              <a:solidFill>
                <a:srgbClr val="000000"/>
              </a:solidFill>
              <a:latin typeface="+mn-lt"/>
              <a:ea typeface="+mj-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1031">
            <a:extLst>
              <a:ext uri="{FF2B5EF4-FFF2-40B4-BE49-F238E27FC236}">
                <a16:creationId xmlns:a16="http://schemas.microsoft.com/office/drawing/2014/main" id="{B7F8E81B-4065-486C-8B6E-8BB5E453BCEE}"/>
              </a:ext>
            </a:extLst>
          </p:cNvPr>
          <p:cNvSpPr txBox="1">
            <a:spLocks noChangeArrowheads="1"/>
          </p:cNvSpPr>
          <p:nvPr/>
        </p:nvSpPr>
        <p:spPr bwMode="auto">
          <a:xfrm>
            <a:off x="901700" y="2493963"/>
            <a:ext cx="3598863" cy="215900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a:solidFill>
                  <a:srgbClr val="000000"/>
                </a:solidFill>
                <a:latin typeface="Tahoma" panose="020B0604030504040204" pitchFamily="34" charset="0"/>
              </a:rPr>
              <a:t>[ M a t e r i a l ]</a:t>
            </a:r>
          </a:p>
          <a:p>
            <a:pPr eaLnBrk="1" hangingPunct="1">
              <a:spcBef>
                <a:spcPct val="0"/>
              </a:spcBef>
              <a:buFontTx/>
              <a:buNone/>
            </a:pPr>
            <a:r>
              <a:rPr lang="pt-BR" altLang="ja-JP" sz="1400">
                <a:solidFill>
                  <a:srgbClr val="000000"/>
                </a:solidFill>
                <a:latin typeface="Tahoma" panose="020B0604030504040204" pitchFamily="34" charset="0"/>
              </a:rPr>
              <a:t>mat[1]    H 2  O 1</a:t>
            </a:r>
          </a:p>
          <a:p>
            <a:pPr eaLnBrk="1" hangingPunct="1">
              <a:spcBef>
                <a:spcPct val="0"/>
              </a:spcBef>
              <a:buFontTx/>
              <a:buNone/>
            </a:pP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S u r f a c e ]</a:t>
            </a:r>
          </a:p>
          <a:p>
            <a:pPr eaLnBrk="1" hangingPunct="1">
              <a:spcBef>
                <a:spcPct val="0"/>
              </a:spcBef>
              <a:buFontTx/>
              <a:buNone/>
            </a:pPr>
            <a:r>
              <a:rPr lang="pt-BR" altLang="ja-JP" sz="1400">
                <a:latin typeface="Tahoma" panose="020B0604030504040204" pitchFamily="34" charset="0"/>
              </a:rPr>
              <a:t>  10  so      10.</a:t>
            </a:r>
          </a:p>
          <a:p>
            <a:pPr eaLnBrk="1" hangingPunct="1">
              <a:spcBef>
                <a:spcPct val="0"/>
              </a:spcBef>
              <a:buFontTx/>
              <a:buNone/>
            </a:pP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C e l l ]</a:t>
            </a:r>
          </a:p>
          <a:p>
            <a:pPr eaLnBrk="1" hangingPunct="1">
              <a:spcBef>
                <a:spcPct val="0"/>
              </a:spcBef>
              <a:buFontTx/>
              <a:buNone/>
            </a:pPr>
            <a:r>
              <a:rPr lang="pt-BR" altLang="ja-JP" sz="1400">
                <a:solidFill>
                  <a:srgbClr val="000000"/>
                </a:solidFill>
                <a:latin typeface="Tahoma" panose="020B0604030504040204" pitchFamily="34" charset="0"/>
              </a:rPr>
              <a:t> 100     1 -1.0    -10</a:t>
            </a:r>
          </a:p>
          <a:p>
            <a:pPr eaLnBrk="1" hangingPunct="1">
              <a:spcBef>
                <a:spcPct val="0"/>
              </a:spcBef>
              <a:buFontTx/>
              <a:buNone/>
            </a:pPr>
            <a:r>
              <a:rPr lang="pt-BR" altLang="ja-JP" sz="1400">
                <a:solidFill>
                  <a:srgbClr val="000000"/>
                </a:solidFill>
                <a:latin typeface="Tahoma" panose="020B0604030504040204" pitchFamily="34" charset="0"/>
              </a:rPr>
              <a:t> 101    -1           10</a:t>
            </a:r>
          </a:p>
        </p:txBody>
      </p:sp>
      <p:sp>
        <p:nvSpPr>
          <p:cNvPr id="148483" name="Line 15">
            <a:extLst>
              <a:ext uri="{FF2B5EF4-FFF2-40B4-BE49-F238E27FC236}">
                <a16:creationId xmlns:a16="http://schemas.microsoft.com/office/drawing/2014/main" id="{24966990-F47A-4ED0-830F-B0596409083E}"/>
              </a:ext>
            </a:extLst>
          </p:cNvPr>
          <p:cNvSpPr>
            <a:spLocks noChangeShapeType="1"/>
          </p:cNvSpPr>
          <p:nvPr/>
        </p:nvSpPr>
        <p:spPr bwMode="auto">
          <a:xfrm>
            <a:off x="1760538" y="3630613"/>
            <a:ext cx="5588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484" name="テキスト ボックス 20">
            <a:extLst>
              <a:ext uri="{FF2B5EF4-FFF2-40B4-BE49-F238E27FC236}">
                <a16:creationId xmlns:a16="http://schemas.microsoft.com/office/drawing/2014/main" id="{B611FCB2-EE95-453A-BCF3-3BD8DADAC58E}"/>
              </a:ext>
            </a:extLst>
          </p:cNvPr>
          <p:cNvSpPr txBox="1">
            <a:spLocks noChangeArrowheads="1"/>
          </p:cNvSpPr>
          <p:nvPr/>
        </p:nvSpPr>
        <p:spPr bwMode="auto">
          <a:xfrm>
            <a:off x="1660525" y="1196975"/>
            <a:ext cx="5688013" cy="46196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solidFill>
                  <a:srgbClr val="000000"/>
                </a:solidFill>
              </a:rPr>
              <a:t>Change the radius of the sphere to 20 cm.</a:t>
            </a:r>
          </a:p>
        </p:txBody>
      </p:sp>
      <p:sp>
        <p:nvSpPr>
          <p:cNvPr id="131077" name="Rectangle 2">
            <a:extLst>
              <a:ext uri="{FF2B5EF4-FFF2-40B4-BE49-F238E27FC236}">
                <a16:creationId xmlns:a16="http://schemas.microsoft.com/office/drawing/2014/main" id="{F4DD986C-5961-40E3-B056-1E7B5A624F37}"/>
              </a:ext>
            </a:extLst>
          </p:cNvPr>
          <p:cNvSpPr>
            <a:spLocks noGrp="1" noChangeArrowheads="1"/>
          </p:cNvSpPr>
          <p:nvPr>
            <p:ph type="title" idx="4294967295"/>
          </p:nvPr>
        </p:nvSpPr>
        <p:spPr>
          <a:xfrm>
            <a:off x="228600" y="228600"/>
            <a:ext cx="8686800" cy="1143000"/>
          </a:xfrm>
        </p:spPr>
        <p:txBody>
          <a:bodyPr/>
          <a:lstStyle/>
          <a:p>
            <a:pPr eaLnBrk="1" hangingPunct="1">
              <a:defRPr/>
            </a:pPr>
            <a:r>
              <a:rPr lang="en-US" altLang="ja-JP" sz="4800" dirty="0">
                <a:latin typeface="+mn-lt"/>
              </a:rPr>
              <a:t>Exercise 1</a:t>
            </a:r>
            <a:endParaRPr lang="ja-JP" altLang="en-US" sz="4800" dirty="0">
              <a:latin typeface="+mn-lt"/>
            </a:endParaRPr>
          </a:p>
        </p:txBody>
      </p:sp>
      <p:sp>
        <p:nvSpPr>
          <p:cNvPr id="148489" name="Text Box 1030">
            <a:extLst>
              <a:ext uri="{FF2B5EF4-FFF2-40B4-BE49-F238E27FC236}">
                <a16:creationId xmlns:a16="http://schemas.microsoft.com/office/drawing/2014/main" id="{87620646-F4DD-4004-942F-527900CA36EA}"/>
              </a:ext>
            </a:extLst>
          </p:cNvPr>
          <p:cNvSpPr txBox="1">
            <a:spLocks noChangeArrowheads="1"/>
          </p:cNvSpPr>
          <p:nvPr/>
        </p:nvSpPr>
        <p:spPr bwMode="auto">
          <a:xfrm>
            <a:off x="684213" y="1916113"/>
            <a:ext cx="1401762"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148490" name="Text Box 5">
            <a:extLst>
              <a:ext uri="{FF2B5EF4-FFF2-40B4-BE49-F238E27FC236}">
                <a16:creationId xmlns:a16="http://schemas.microsoft.com/office/drawing/2014/main" id="{9DEADA8E-1E8F-400F-A188-5707D386BF56}"/>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Geometry (General definition)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13">
            <a:extLst>
              <a:ext uri="{FF2B5EF4-FFF2-40B4-BE49-F238E27FC236}">
                <a16:creationId xmlns:a16="http://schemas.microsoft.com/office/drawing/2014/main" id="{7DC4D543-21EE-4809-B5DD-A63B9FDAA9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938" t="13171" r="13153" b="8871"/>
          <a:stretch>
            <a:fillRect/>
          </a:stretch>
        </p:blipFill>
        <p:spPr bwMode="auto">
          <a:xfrm>
            <a:off x="5211763" y="2054225"/>
            <a:ext cx="3932237" cy="2855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0531" name="テキスト ボックス 20">
            <a:extLst>
              <a:ext uri="{FF2B5EF4-FFF2-40B4-BE49-F238E27FC236}">
                <a16:creationId xmlns:a16="http://schemas.microsoft.com/office/drawing/2014/main" id="{E9FFF56F-CBE1-49CF-B43C-8EE5964BCDEF}"/>
              </a:ext>
            </a:extLst>
          </p:cNvPr>
          <p:cNvSpPr txBox="1">
            <a:spLocks noChangeArrowheads="1"/>
          </p:cNvSpPr>
          <p:nvPr/>
        </p:nvSpPr>
        <p:spPr bwMode="auto">
          <a:xfrm>
            <a:off x="1660525" y="1196975"/>
            <a:ext cx="5688013" cy="46196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solidFill>
                  <a:srgbClr val="000000"/>
                </a:solidFill>
              </a:rPr>
              <a:t>Change the radius of the sphere to 20 cm.</a:t>
            </a:r>
          </a:p>
        </p:txBody>
      </p:sp>
      <p:sp>
        <p:nvSpPr>
          <p:cNvPr id="2" name="Rectangle 2">
            <a:extLst>
              <a:ext uri="{FF2B5EF4-FFF2-40B4-BE49-F238E27FC236}">
                <a16:creationId xmlns:a16="http://schemas.microsoft.com/office/drawing/2014/main" id="{2375999D-3573-493F-AD47-0512BC30B703}"/>
              </a:ext>
            </a:extLst>
          </p:cNvPr>
          <p:cNvSpPr>
            <a:spLocks noGrp="1" noChangeArrowheads="1"/>
          </p:cNvSpPr>
          <p:nvPr>
            <p:ph type="title" idx="4294967295"/>
          </p:nvPr>
        </p:nvSpPr>
        <p:spPr>
          <a:xfrm>
            <a:off x="228600" y="228600"/>
            <a:ext cx="8686800" cy="1143000"/>
          </a:xfrm>
        </p:spPr>
        <p:txBody>
          <a:bodyPr/>
          <a:lstStyle/>
          <a:p>
            <a:pPr eaLnBrk="1" hangingPunct="1">
              <a:defRPr/>
            </a:pPr>
            <a:r>
              <a:rPr lang="en-US" altLang="ja-JP" sz="4800" dirty="0">
                <a:latin typeface="+mn-lt"/>
              </a:rPr>
              <a:t>Answers 1</a:t>
            </a:r>
            <a:endParaRPr lang="ja-JP" altLang="en-US" sz="4800" dirty="0">
              <a:latin typeface="+mn-lt"/>
            </a:endParaRPr>
          </a:p>
        </p:txBody>
      </p:sp>
      <p:sp>
        <p:nvSpPr>
          <p:cNvPr id="150536" name="Text Box 1030">
            <a:extLst>
              <a:ext uri="{FF2B5EF4-FFF2-40B4-BE49-F238E27FC236}">
                <a16:creationId xmlns:a16="http://schemas.microsoft.com/office/drawing/2014/main" id="{A1E73AC0-7373-4D89-B7FB-1D1287183A59}"/>
              </a:ext>
            </a:extLst>
          </p:cNvPr>
          <p:cNvSpPr txBox="1">
            <a:spLocks noChangeArrowheads="1"/>
          </p:cNvSpPr>
          <p:nvPr/>
        </p:nvSpPr>
        <p:spPr bwMode="auto">
          <a:xfrm>
            <a:off x="684213" y="1916113"/>
            <a:ext cx="1401762"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150537" name="Text Box 5">
            <a:extLst>
              <a:ext uri="{FF2B5EF4-FFF2-40B4-BE49-F238E27FC236}">
                <a16:creationId xmlns:a16="http://schemas.microsoft.com/office/drawing/2014/main" id="{3B93A816-3F94-49A7-94CE-E7CCAAF09270}"/>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Geometry (General definition)</a:t>
            </a:r>
          </a:p>
        </p:txBody>
      </p:sp>
      <p:sp>
        <p:nvSpPr>
          <p:cNvPr id="150538" name="Text Box 1031">
            <a:extLst>
              <a:ext uri="{FF2B5EF4-FFF2-40B4-BE49-F238E27FC236}">
                <a16:creationId xmlns:a16="http://schemas.microsoft.com/office/drawing/2014/main" id="{80F19D8E-A711-4EF5-96E2-E57C7A56383B}"/>
              </a:ext>
            </a:extLst>
          </p:cNvPr>
          <p:cNvSpPr txBox="1">
            <a:spLocks noChangeArrowheads="1"/>
          </p:cNvSpPr>
          <p:nvPr/>
        </p:nvSpPr>
        <p:spPr bwMode="auto">
          <a:xfrm>
            <a:off x="906463" y="2492375"/>
            <a:ext cx="3598862" cy="215900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a:solidFill>
                  <a:srgbClr val="000000"/>
                </a:solidFill>
                <a:latin typeface="Tahoma" panose="020B0604030504040204" pitchFamily="34" charset="0"/>
              </a:rPr>
              <a:t>[ M a t e r i a l ]</a:t>
            </a:r>
          </a:p>
          <a:p>
            <a:pPr eaLnBrk="1" hangingPunct="1">
              <a:spcBef>
                <a:spcPct val="0"/>
              </a:spcBef>
              <a:buFontTx/>
              <a:buNone/>
            </a:pPr>
            <a:r>
              <a:rPr lang="pt-BR" altLang="ja-JP" sz="1400">
                <a:solidFill>
                  <a:srgbClr val="000000"/>
                </a:solidFill>
                <a:latin typeface="Tahoma" panose="020B0604030504040204" pitchFamily="34" charset="0"/>
              </a:rPr>
              <a:t>mat[1]    H 2  O 1</a:t>
            </a:r>
          </a:p>
          <a:p>
            <a:pPr eaLnBrk="1" hangingPunct="1">
              <a:spcBef>
                <a:spcPct val="0"/>
              </a:spcBef>
              <a:buFontTx/>
              <a:buNone/>
            </a:pP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S u r f a c e ]</a:t>
            </a:r>
          </a:p>
          <a:p>
            <a:pPr eaLnBrk="1" hangingPunct="1">
              <a:spcBef>
                <a:spcPct val="0"/>
              </a:spcBef>
              <a:buFontTx/>
              <a:buNone/>
            </a:pPr>
            <a:r>
              <a:rPr lang="pt-BR" altLang="ja-JP" sz="1400">
                <a:solidFill>
                  <a:srgbClr val="000000"/>
                </a:solidFill>
                <a:latin typeface="Tahoma" panose="020B0604030504040204" pitchFamily="34" charset="0"/>
              </a:rPr>
              <a:t>  10  so      </a:t>
            </a:r>
            <a:r>
              <a:rPr lang="pt-BR" altLang="ja-JP" sz="1400">
                <a:solidFill>
                  <a:srgbClr val="FF0000"/>
                </a:solidFill>
                <a:latin typeface="Tahoma" panose="020B0604030504040204" pitchFamily="34" charset="0"/>
              </a:rPr>
              <a:t>20</a:t>
            </a:r>
            <a:r>
              <a:rPr lang="pt-BR" altLang="ja-JP" sz="1400">
                <a:solidFill>
                  <a:srgbClr val="000000"/>
                </a:solidFill>
                <a:latin typeface="Tahoma" panose="020B0604030504040204" pitchFamily="34" charset="0"/>
              </a:rPr>
              <a:t>.</a:t>
            </a:r>
          </a:p>
          <a:p>
            <a:pPr eaLnBrk="1" hangingPunct="1">
              <a:spcBef>
                <a:spcPct val="0"/>
              </a:spcBef>
              <a:buFontTx/>
              <a:buNone/>
            </a:pP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C e l l ]</a:t>
            </a:r>
          </a:p>
          <a:p>
            <a:pPr eaLnBrk="1" hangingPunct="1">
              <a:spcBef>
                <a:spcPct val="0"/>
              </a:spcBef>
              <a:buFontTx/>
              <a:buNone/>
            </a:pPr>
            <a:r>
              <a:rPr lang="pt-BR" altLang="ja-JP" sz="1400">
                <a:solidFill>
                  <a:srgbClr val="000000"/>
                </a:solidFill>
                <a:latin typeface="Tahoma" panose="020B0604030504040204" pitchFamily="34" charset="0"/>
              </a:rPr>
              <a:t> 100     1 -1.0    -10</a:t>
            </a:r>
          </a:p>
          <a:p>
            <a:pPr eaLnBrk="1" hangingPunct="1">
              <a:spcBef>
                <a:spcPct val="0"/>
              </a:spcBef>
              <a:buFontTx/>
              <a:buNone/>
            </a:pPr>
            <a:r>
              <a:rPr lang="pt-BR" altLang="ja-JP" sz="1400">
                <a:solidFill>
                  <a:srgbClr val="000000"/>
                </a:solidFill>
                <a:latin typeface="Tahoma" panose="020B0604030504040204" pitchFamily="34" charset="0"/>
              </a:rPr>
              <a:t> 101    -1           10</a:t>
            </a:r>
          </a:p>
        </p:txBody>
      </p:sp>
      <p:sp>
        <p:nvSpPr>
          <p:cNvPr id="150539" name="テキスト ボックス 20">
            <a:extLst>
              <a:ext uri="{FF2B5EF4-FFF2-40B4-BE49-F238E27FC236}">
                <a16:creationId xmlns:a16="http://schemas.microsoft.com/office/drawing/2014/main" id="{2ED4A4AE-EE1D-4D68-AF78-4CB7249B6059}"/>
              </a:ext>
            </a:extLst>
          </p:cNvPr>
          <p:cNvSpPr txBox="1">
            <a:spLocks noChangeArrowheads="1"/>
          </p:cNvSpPr>
          <p:nvPr/>
        </p:nvSpPr>
        <p:spPr bwMode="auto">
          <a:xfrm>
            <a:off x="5597525" y="4884738"/>
            <a:ext cx="2287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ja-JP" sz="2000">
                <a:solidFill>
                  <a:srgbClr val="0000FF"/>
                </a:solidFill>
                <a:latin typeface="Century Gothic" panose="020B0502020202020204" pitchFamily="34" charset="0"/>
              </a:rPr>
              <a:t>track_xz.eps</a:t>
            </a:r>
          </a:p>
        </p:txBody>
      </p:sp>
      <p:sp>
        <p:nvSpPr>
          <p:cNvPr id="150540" name="テキスト ボックス 12">
            <a:extLst>
              <a:ext uri="{FF2B5EF4-FFF2-40B4-BE49-F238E27FC236}">
                <a16:creationId xmlns:a16="http://schemas.microsoft.com/office/drawing/2014/main" id="{5D1388CE-96B3-4ED4-9628-42263318C55C}"/>
              </a:ext>
            </a:extLst>
          </p:cNvPr>
          <p:cNvSpPr txBox="1">
            <a:spLocks noChangeArrowheads="1"/>
          </p:cNvSpPr>
          <p:nvPr/>
        </p:nvSpPr>
        <p:spPr bwMode="auto">
          <a:xfrm>
            <a:off x="5597525" y="5300663"/>
            <a:ext cx="2376488" cy="708025"/>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000"/>
              <a:t>Is the radius of the sphere 20 cm?</a:t>
            </a:r>
            <a:endParaRPr lang="ja-JP" altLang="en-US" sz="2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215900" y="30163"/>
            <a:ext cx="8686800" cy="1143000"/>
          </a:xfrm>
        </p:spPr>
        <p:txBody>
          <a:bodyPr/>
          <a:lstStyle/>
          <a:p>
            <a:pPr eaLnBrk="1" hangingPunct="1"/>
            <a:r>
              <a:rPr lang="en-US" altLang="ja-JP" sz="4800" dirty="0">
                <a:latin typeface="+mn-lt"/>
              </a:rPr>
              <a:t>Error message from input file</a:t>
            </a:r>
            <a:endParaRPr lang="ja-JP" altLang="en-US" sz="4800" dirty="0">
              <a:latin typeface="+mn-lt"/>
            </a:endParaRPr>
          </a:p>
        </p:txBody>
      </p:sp>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36869" name="Text Box 5"/>
          <p:cNvSpPr txBox="1">
            <a:spLocks noChangeArrowheads="1"/>
          </p:cNvSpPr>
          <p:nvPr/>
        </p:nvSpPr>
        <p:spPr bwMode="auto">
          <a:xfrm>
            <a:off x="2197100" y="6400800"/>
            <a:ext cx="472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ja-JP" sz="2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50" charset="-128"/>
                <a:cs typeface="+mn-cs"/>
              </a:rPr>
              <a:t>Geometry (General definition)</a:t>
            </a:r>
          </a:p>
        </p:txBody>
      </p:sp>
      <p:sp>
        <p:nvSpPr>
          <p:cNvPr id="36870"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fld id="{AE68830A-8E65-450E-AFED-FA155CAF598F}" type="slidenum">
              <a:rPr kumimoji="1" lang="en-US" altLang="ja-JP" sz="2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50" charset="-128"/>
                <a:cs typeface="+mn-cs"/>
              </a:rPr>
              <a:pPr marL="0" marR="0" lvl="0" indent="0" algn="ctr" defTabSz="914400" rtl="0" eaLnBrk="1" fontAlgn="base" latinLnBrk="0" hangingPunct="1">
                <a:lnSpc>
                  <a:spcPct val="100000"/>
                </a:lnSpc>
                <a:spcBef>
                  <a:spcPct val="50000"/>
                </a:spcBef>
                <a:spcAft>
                  <a:spcPct val="0"/>
                </a:spcAft>
                <a:buClrTx/>
                <a:buSzTx/>
                <a:buFontTx/>
                <a:buNone/>
                <a:tabLst/>
                <a:defRPr/>
              </a:pPr>
              <a:t>22</a:t>
            </a:fld>
            <a:endParaRPr kumimoji="1" lang="en-US" altLang="ja-JP" sz="2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50" charset="-128"/>
              <a:cs typeface="+mn-cs"/>
            </a:endParaRPr>
          </a:p>
        </p:txBody>
      </p:sp>
      <p:sp>
        <p:nvSpPr>
          <p:cNvPr id="36871" name="Text Box 1030"/>
          <p:cNvSpPr txBox="1">
            <a:spLocks noChangeArrowheads="1"/>
          </p:cNvSpPr>
          <p:nvPr/>
        </p:nvSpPr>
        <p:spPr bwMode="auto">
          <a:xfrm>
            <a:off x="204788" y="1141413"/>
            <a:ext cx="1401762"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50" charset="-128"/>
                <a:cs typeface="+mn-cs"/>
              </a:rPr>
              <a:t>lec01.inp</a:t>
            </a:r>
          </a:p>
        </p:txBody>
      </p:sp>
      <p:sp>
        <p:nvSpPr>
          <p:cNvPr id="36872" name="Text Box 1031"/>
          <p:cNvSpPr txBox="1">
            <a:spLocks noChangeArrowheads="1"/>
          </p:cNvSpPr>
          <p:nvPr/>
        </p:nvSpPr>
        <p:spPr bwMode="auto">
          <a:xfrm>
            <a:off x="747713" y="1677988"/>
            <a:ext cx="2239962" cy="215900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pt-BR" altLang="ja-JP" sz="1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50" charset="-128"/>
                <a:cs typeface="+mn-cs"/>
              </a:rPr>
              <a:t>[ M a t e r i a l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pt-BR" altLang="ja-JP" sz="1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50" charset="-128"/>
                <a:cs typeface="+mn-cs"/>
              </a:rPr>
              <a:t>mat[1]    H 2  O 1</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pt-BR" altLang="ja-JP" sz="1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pt-BR" altLang="ja-JP" sz="1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50" charset="-128"/>
                <a:cs typeface="+mn-cs"/>
              </a:rPr>
              <a:t>[ S u r f a c 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pt-BR" altLang="ja-JP" sz="1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50" charset="-128"/>
                <a:cs typeface="+mn-cs"/>
              </a:rPr>
              <a:t>  10  so      </a:t>
            </a:r>
            <a:r>
              <a:rPr kumimoji="1" lang="pt-BR" altLang="ja-JP" sz="1400" b="0" i="0" u="none" strike="noStrike" kern="1200" cap="none" spc="0" normalizeH="0" baseline="0" noProof="0">
                <a:ln>
                  <a:noFill/>
                </a:ln>
                <a:solidFill>
                  <a:srgbClr val="FF0000"/>
                </a:solidFill>
                <a:effectLst/>
                <a:uLnTx/>
                <a:uFillTx/>
                <a:latin typeface="Tahoma" panose="020B0604030504040204" pitchFamily="34" charset="0"/>
                <a:ea typeface="ＭＳ Ｐゴシック" panose="020B0600070205080204" pitchFamily="50" charset="-128"/>
                <a:cs typeface="+mn-cs"/>
              </a:rPr>
              <a:t>20</a:t>
            </a:r>
            <a:r>
              <a:rPr kumimoji="1" lang="pt-BR" altLang="ja-JP" sz="1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pt-BR" altLang="ja-JP" sz="1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pt-BR" altLang="ja-JP" sz="1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50" charset="-128"/>
                <a:cs typeface="+mn-cs"/>
              </a:rPr>
              <a:t>[ C e l l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pt-BR" altLang="ja-JP" sz="1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50" charset="-128"/>
                <a:cs typeface="+mn-cs"/>
              </a:rPr>
              <a:t> 100     1 -1.0    -10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pt-BR" altLang="ja-JP" sz="14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50" charset="-128"/>
                <a:cs typeface="+mn-cs"/>
              </a:rPr>
              <a:t> 101    -1           10</a:t>
            </a:r>
          </a:p>
        </p:txBody>
      </p:sp>
      <p:pic>
        <p:nvPicPr>
          <p:cNvPr id="36873"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131888"/>
            <a:ext cx="5472113"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円/楕円 2"/>
          <p:cNvSpPr/>
          <p:nvPr/>
        </p:nvSpPr>
        <p:spPr>
          <a:xfrm>
            <a:off x="5364163" y="2276475"/>
            <a:ext cx="576262" cy="360363"/>
          </a:xfrm>
          <a:prstGeom prst="ellipse">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imes New Roman"/>
              <a:ea typeface="ＭＳ Ｐゴシック"/>
              <a:cs typeface="+mn-cs"/>
            </a:endParaRPr>
          </a:p>
        </p:txBody>
      </p:sp>
      <p:cxnSp>
        <p:nvCxnSpPr>
          <p:cNvPr id="5" name="直線コネクタ 4"/>
          <p:cNvCxnSpPr/>
          <p:nvPr/>
        </p:nvCxnSpPr>
        <p:spPr>
          <a:xfrm flipH="1">
            <a:off x="4427538" y="2636838"/>
            <a:ext cx="1223962" cy="2160587"/>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sp>
        <p:nvSpPr>
          <p:cNvPr id="36876" name="テキスト ボックス 6"/>
          <p:cNvSpPr txBox="1">
            <a:spLocks noChangeArrowheads="1"/>
          </p:cNvSpPr>
          <p:nvPr/>
        </p:nvSpPr>
        <p:spPr bwMode="auto">
          <a:xfrm>
            <a:off x="827584" y="4816475"/>
            <a:ext cx="804495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The line number where the mistake was made and its contents are displayed. It may be output to </a:t>
            </a:r>
            <a:r>
              <a:rPr kumimoji="1" lang="en-US" altLang="ja-JP"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phits.out</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endPar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8" name="二等辺三角形 7"/>
          <p:cNvSpPr/>
          <p:nvPr/>
        </p:nvSpPr>
        <p:spPr>
          <a:xfrm flipV="1">
            <a:off x="4157663" y="5659438"/>
            <a:ext cx="790575" cy="2159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36878" name="テキスト ボックス 19"/>
          <p:cNvSpPr txBox="1">
            <a:spLocks noChangeArrowheads="1"/>
          </p:cNvSpPr>
          <p:nvPr/>
        </p:nvSpPr>
        <p:spPr bwMode="auto">
          <a:xfrm>
            <a:off x="-86580" y="5799435"/>
            <a:ext cx="98732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Check contents of the corresponding line number and correct the input file.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1" name="Rectangle 8">
            <a:extLst>
              <a:ext uri="{FF2B5EF4-FFF2-40B4-BE49-F238E27FC236}">
                <a16:creationId xmlns:a16="http://schemas.microsoft.com/office/drawing/2014/main" id="{F0C9BFDB-EBDE-4F40-AAE7-28A2D6E260CF}"/>
              </a:ext>
            </a:extLst>
          </p:cNvPr>
          <p:cNvSpPr txBox="1">
            <a:spLocks noChangeArrowheads="1"/>
          </p:cNvSpPr>
          <p:nvPr/>
        </p:nvSpPr>
        <p:spPr bwMode="auto">
          <a:xfrm>
            <a:off x="595313" y="1484313"/>
            <a:ext cx="7926387"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buFontTx/>
              <a:buNone/>
            </a:pPr>
            <a:r>
              <a:rPr lang="ja-JP" altLang="en-US" sz="2400">
                <a:solidFill>
                  <a:srgbClr val="000000"/>
                </a:solidFill>
              </a:rPr>
              <a:t>　　</a:t>
            </a:r>
            <a:r>
              <a:rPr lang="en-US" altLang="ja-JP" sz="2400">
                <a:solidFill>
                  <a:srgbClr val="000000"/>
                </a:solidFill>
              </a:rPr>
              <a:t>Every lecture of PHITS tutorial has a lot of exercises, but only one (or a few) input files are included in each folder.</a:t>
            </a:r>
          </a:p>
          <a:p>
            <a:pPr eaLnBrk="1" hangingPunct="1">
              <a:buFontTx/>
              <a:buNone/>
            </a:pPr>
            <a:r>
              <a:rPr lang="en-US" altLang="ja-JP" sz="2400">
                <a:solidFill>
                  <a:srgbClr val="000000"/>
                </a:solidFill>
              </a:rPr>
              <a:t> </a:t>
            </a:r>
          </a:p>
          <a:p>
            <a:pPr eaLnBrk="1" hangingPunct="1">
              <a:buFontTx/>
              <a:buNone/>
            </a:pPr>
            <a:r>
              <a:rPr lang="ja-JP" altLang="en-US" sz="2400">
                <a:solidFill>
                  <a:srgbClr val="000000"/>
                </a:solidFill>
              </a:rPr>
              <a:t>　　</a:t>
            </a:r>
            <a:r>
              <a:rPr lang="en-US" altLang="ja-JP" sz="2400">
                <a:solidFill>
                  <a:srgbClr val="000000"/>
                </a:solidFill>
              </a:rPr>
              <a:t>If you would like to skip some exercises, you can use the input files in “input/” folder, such as lec01-2.inp. For example, if you would like to try the exercise 3, use “lec01-3.inp” in the  “input/” folder. “lec01-3.inp” includes all the revisions that have been done in the exercises 1 and 2.</a:t>
            </a:r>
          </a:p>
        </p:txBody>
      </p:sp>
      <p:sp>
        <p:nvSpPr>
          <p:cNvPr id="152582" name="Text Box 5">
            <a:extLst>
              <a:ext uri="{FF2B5EF4-FFF2-40B4-BE49-F238E27FC236}">
                <a16:creationId xmlns:a16="http://schemas.microsoft.com/office/drawing/2014/main" id="{CF2506E7-7051-4EAB-8F57-3876A1F0E093}"/>
              </a:ext>
            </a:extLst>
          </p:cNvPr>
          <p:cNvSpPr txBox="1">
            <a:spLocks noChangeArrowheads="1"/>
          </p:cNvSpPr>
          <p:nvPr/>
        </p:nvSpPr>
        <p:spPr bwMode="auto">
          <a:xfrm>
            <a:off x="2197100" y="6400800"/>
            <a:ext cx="472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Geometry (General definition)</a:t>
            </a:r>
          </a:p>
        </p:txBody>
      </p:sp>
      <p:sp>
        <p:nvSpPr>
          <p:cNvPr id="133127" name="Rectangle 2">
            <a:extLst>
              <a:ext uri="{FF2B5EF4-FFF2-40B4-BE49-F238E27FC236}">
                <a16:creationId xmlns:a16="http://schemas.microsoft.com/office/drawing/2014/main" id="{E653C85B-9B19-486D-ACDB-09D74EBB24B3}"/>
              </a:ext>
            </a:extLst>
          </p:cNvPr>
          <p:cNvSpPr>
            <a:spLocks noGrp="1" noChangeArrowheads="1"/>
          </p:cNvSpPr>
          <p:nvPr>
            <p:ph type="title" idx="4294967295"/>
          </p:nvPr>
        </p:nvSpPr>
        <p:spPr>
          <a:xfrm>
            <a:off x="215900" y="0"/>
            <a:ext cx="8686800" cy="1143000"/>
          </a:xfrm>
        </p:spPr>
        <p:txBody>
          <a:bodyPr/>
          <a:lstStyle/>
          <a:p>
            <a:pPr eaLnBrk="1" hangingPunct="1">
              <a:defRPr/>
            </a:pPr>
            <a:r>
              <a:rPr lang="en-US" altLang="ja-JP" sz="4800" dirty="0">
                <a:latin typeface="+mn-lt"/>
              </a:rPr>
              <a:t>About Input File</a:t>
            </a:r>
            <a:endParaRPr lang="ja-JP" altLang="en-US" sz="4800" dirty="0">
              <a:latin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テキスト ボックス 20">
            <a:extLst>
              <a:ext uri="{FF2B5EF4-FFF2-40B4-BE49-F238E27FC236}">
                <a16:creationId xmlns:a16="http://schemas.microsoft.com/office/drawing/2014/main" id="{FBC375D2-A9B8-41BA-B7C5-6C30E36910AA}"/>
              </a:ext>
            </a:extLst>
          </p:cNvPr>
          <p:cNvSpPr txBox="1">
            <a:spLocks noChangeArrowheads="1"/>
          </p:cNvSpPr>
          <p:nvPr/>
        </p:nvSpPr>
        <p:spPr bwMode="auto">
          <a:xfrm>
            <a:off x="592138" y="1268413"/>
            <a:ext cx="792003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r>
              <a:rPr lang="en-US" altLang="ja-JP" sz="2400"/>
              <a:t>Define a spherical surface whose radius is 5 cm and center is at the origin of the XYZ coordinate system.</a:t>
            </a:r>
            <a:endParaRPr lang="ja-JP" altLang="en-US" sz="2400">
              <a:latin typeface="Century Gothic" panose="020B0502020202020204" pitchFamily="34" charset="0"/>
            </a:endParaRPr>
          </a:p>
          <a:p>
            <a:pPr eaLnBrk="1" hangingPunct="1">
              <a:spcBef>
                <a:spcPct val="0"/>
              </a:spcBef>
            </a:pPr>
            <a:r>
              <a:rPr lang="en-US" altLang="ja-JP" sz="2400"/>
              <a:t>“</a:t>
            </a:r>
            <a:r>
              <a:rPr lang="ja-JP" altLang="en-US" sz="2400"/>
              <a:t>10</a:t>
            </a:r>
            <a:r>
              <a:rPr lang="en-US" altLang="ja-JP" sz="2400"/>
              <a:t>”</a:t>
            </a:r>
            <a:r>
              <a:rPr lang="ja-JP" altLang="en-US" sz="2400"/>
              <a:t> </a:t>
            </a:r>
            <a:r>
              <a:rPr lang="en-US" altLang="ja-JP" sz="2400"/>
              <a:t>in the 1</a:t>
            </a:r>
            <a:r>
              <a:rPr lang="en-US" altLang="ja-JP" sz="2400" baseline="30000"/>
              <a:t>st</a:t>
            </a:r>
            <a:r>
              <a:rPr lang="en-US" altLang="ja-JP" sz="2400"/>
              <a:t> line of [Surface] section is “surface number”. Use “</a:t>
            </a:r>
            <a:r>
              <a:rPr lang="en-US" altLang="ja-JP" sz="2400">
                <a:solidFill>
                  <a:srgbClr val="FF0000"/>
                </a:solidFill>
              </a:rPr>
              <a:t>11</a:t>
            </a:r>
            <a:r>
              <a:rPr lang="en-US" altLang="ja-JP" sz="2400"/>
              <a:t>” for a new surface.</a:t>
            </a:r>
            <a:endParaRPr lang="ja-JP" altLang="en-US" sz="2400" b="1"/>
          </a:p>
        </p:txBody>
      </p:sp>
      <p:sp>
        <p:nvSpPr>
          <p:cNvPr id="134147" name="Rectangle 2">
            <a:extLst>
              <a:ext uri="{FF2B5EF4-FFF2-40B4-BE49-F238E27FC236}">
                <a16:creationId xmlns:a16="http://schemas.microsoft.com/office/drawing/2014/main" id="{F4A6B473-3724-4473-B128-D6BA4219B8AB}"/>
              </a:ext>
            </a:extLst>
          </p:cNvPr>
          <p:cNvSpPr>
            <a:spLocks noGrp="1" noChangeArrowheads="1"/>
          </p:cNvSpPr>
          <p:nvPr>
            <p:ph type="title" idx="4294967295"/>
          </p:nvPr>
        </p:nvSpPr>
        <p:spPr>
          <a:xfrm>
            <a:off x="228600" y="228600"/>
            <a:ext cx="8686800" cy="1143000"/>
          </a:xfrm>
        </p:spPr>
        <p:txBody>
          <a:bodyPr/>
          <a:lstStyle/>
          <a:p>
            <a:pPr eaLnBrk="1" hangingPunct="1">
              <a:defRPr/>
            </a:pPr>
            <a:r>
              <a:rPr lang="en-US" altLang="ja-JP" sz="4800" dirty="0">
                <a:latin typeface="+mn-lt"/>
              </a:rPr>
              <a:t>Definition of a new surface</a:t>
            </a:r>
            <a:endParaRPr lang="ja-JP" altLang="en-US" sz="4800" dirty="0">
              <a:latin typeface="+mn-lt"/>
            </a:endParaRPr>
          </a:p>
        </p:txBody>
      </p:sp>
      <p:sp>
        <p:nvSpPr>
          <p:cNvPr id="154631" name="Text Box 1030">
            <a:extLst>
              <a:ext uri="{FF2B5EF4-FFF2-40B4-BE49-F238E27FC236}">
                <a16:creationId xmlns:a16="http://schemas.microsoft.com/office/drawing/2014/main" id="{F1F5EFBD-C4FD-489C-A79F-CC8AA81998FB}"/>
              </a:ext>
            </a:extLst>
          </p:cNvPr>
          <p:cNvSpPr txBox="1">
            <a:spLocks noChangeArrowheads="1"/>
          </p:cNvSpPr>
          <p:nvPr/>
        </p:nvSpPr>
        <p:spPr bwMode="auto">
          <a:xfrm>
            <a:off x="795338" y="3125986"/>
            <a:ext cx="14017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154632" name="Line 37">
            <a:extLst>
              <a:ext uri="{FF2B5EF4-FFF2-40B4-BE49-F238E27FC236}">
                <a16:creationId xmlns:a16="http://schemas.microsoft.com/office/drawing/2014/main" id="{430D99E6-B04A-4E66-98EA-775F045D5524}"/>
              </a:ext>
            </a:extLst>
          </p:cNvPr>
          <p:cNvSpPr>
            <a:spLocks noChangeShapeType="1"/>
          </p:cNvSpPr>
          <p:nvPr/>
        </p:nvSpPr>
        <p:spPr bwMode="auto">
          <a:xfrm>
            <a:off x="5715000" y="4038600"/>
            <a:ext cx="1524000" cy="0"/>
          </a:xfrm>
          <a:prstGeom prst="line">
            <a:avLst/>
          </a:prstGeom>
          <a:noFill/>
          <a:ln w="254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4633" name="Line 38">
            <a:extLst>
              <a:ext uri="{FF2B5EF4-FFF2-40B4-BE49-F238E27FC236}">
                <a16:creationId xmlns:a16="http://schemas.microsoft.com/office/drawing/2014/main" id="{AC89745A-FE0F-47BE-B0DB-02F713A37C4D}"/>
              </a:ext>
            </a:extLst>
          </p:cNvPr>
          <p:cNvSpPr>
            <a:spLocks noChangeShapeType="1"/>
          </p:cNvSpPr>
          <p:nvPr/>
        </p:nvSpPr>
        <p:spPr bwMode="auto">
          <a:xfrm>
            <a:off x="6248400" y="2852936"/>
            <a:ext cx="0" cy="1524000"/>
          </a:xfrm>
          <a:prstGeom prst="line">
            <a:avLst/>
          </a:prstGeom>
          <a:noFill/>
          <a:ln w="254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4634" name="Text Box 5">
            <a:extLst>
              <a:ext uri="{FF2B5EF4-FFF2-40B4-BE49-F238E27FC236}">
                <a16:creationId xmlns:a16="http://schemas.microsoft.com/office/drawing/2014/main" id="{4F8AAF14-265F-46D9-8174-BC389FDE1A9D}"/>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Geometry (General definition)</a:t>
            </a:r>
          </a:p>
        </p:txBody>
      </p:sp>
      <p:sp>
        <p:nvSpPr>
          <p:cNvPr id="154635" name="Text Box 1031">
            <a:extLst>
              <a:ext uri="{FF2B5EF4-FFF2-40B4-BE49-F238E27FC236}">
                <a16:creationId xmlns:a16="http://schemas.microsoft.com/office/drawing/2014/main" id="{FAA0776D-E8E5-4AE8-BBB6-F9EB55D5B930}"/>
              </a:ext>
            </a:extLst>
          </p:cNvPr>
          <p:cNvSpPr txBox="1">
            <a:spLocks noChangeArrowheads="1"/>
          </p:cNvSpPr>
          <p:nvPr/>
        </p:nvSpPr>
        <p:spPr bwMode="auto">
          <a:xfrm>
            <a:off x="1116013" y="3665736"/>
            <a:ext cx="3598862" cy="2239963"/>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a:latin typeface="Tahoma" panose="020B0604030504040204" pitchFamily="34" charset="0"/>
              </a:rPr>
              <a:t>[ M a t e r i a l ]</a:t>
            </a:r>
          </a:p>
          <a:p>
            <a:pPr eaLnBrk="1" hangingPunct="1">
              <a:spcBef>
                <a:spcPct val="0"/>
              </a:spcBef>
              <a:buFontTx/>
              <a:buNone/>
            </a:pPr>
            <a:r>
              <a:rPr lang="pt-BR" altLang="ja-JP" sz="1400">
                <a:latin typeface="Tahoma" panose="020B0604030504040204" pitchFamily="34" charset="0"/>
              </a:rPr>
              <a:t>mat[1]    H 2  O 1</a:t>
            </a:r>
          </a:p>
          <a:p>
            <a:pPr eaLnBrk="1" hangingPunct="1">
              <a:spcBef>
                <a:spcPct val="0"/>
              </a:spcBef>
              <a:buFontTx/>
              <a:buNone/>
            </a:pPr>
            <a:endParaRPr lang="pt-BR" altLang="ja-JP" sz="1400">
              <a:latin typeface="Tahoma" panose="020B0604030504040204" pitchFamily="34" charset="0"/>
            </a:endParaRPr>
          </a:p>
          <a:p>
            <a:pPr eaLnBrk="1" hangingPunct="1">
              <a:spcBef>
                <a:spcPct val="0"/>
              </a:spcBef>
              <a:buFontTx/>
              <a:buNone/>
            </a:pPr>
            <a:r>
              <a:rPr lang="pt-BR" altLang="ja-JP" sz="1400">
                <a:latin typeface="Tahoma" panose="020B0604030504040204" pitchFamily="34" charset="0"/>
              </a:rPr>
              <a:t>[ S u r f a c e ]</a:t>
            </a:r>
          </a:p>
          <a:p>
            <a:pPr eaLnBrk="1" hangingPunct="1">
              <a:spcBef>
                <a:spcPct val="0"/>
              </a:spcBef>
              <a:buFontTx/>
              <a:buNone/>
            </a:pPr>
            <a:r>
              <a:rPr lang="pt-BR" altLang="ja-JP" sz="1400">
                <a:latin typeface="Tahoma" panose="020B0604030504040204" pitchFamily="34" charset="0"/>
              </a:rPr>
              <a:t>  10  so      20.</a:t>
            </a:r>
          </a:p>
          <a:p>
            <a:pPr eaLnBrk="1" hangingPunct="1">
              <a:spcBef>
                <a:spcPct val="0"/>
              </a:spcBef>
              <a:buFontTx/>
              <a:buNone/>
            </a:pPr>
            <a:r>
              <a:rPr lang="pt-BR" altLang="ja-JP" sz="1400">
                <a:latin typeface="Tahoma" panose="020B0604030504040204" pitchFamily="34" charset="0"/>
              </a:rPr>
              <a:t>  </a:t>
            </a:r>
            <a:r>
              <a:rPr lang="pt-BR" altLang="ja-JP" sz="1400">
                <a:solidFill>
                  <a:srgbClr val="FF0000"/>
                </a:solidFill>
                <a:latin typeface="Tahoma" panose="020B0604030504040204" pitchFamily="34" charset="0"/>
              </a:rPr>
              <a:t>11  so       5.</a:t>
            </a:r>
          </a:p>
          <a:p>
            <a:pPr eaLnBrk="1" hangingPunct="1">
              <a:spcBef>
                <a:spcPct val="0"/>
              </a:spcBef>
              <a:buFontTx/>
              <a:buNone/>
            </a:pPr>
            <a:endParaRPr lang="pt-BR" altLang="ja-JP" sz="1400">
              <a:latin typeface="Tahoma" panose="020B0604030504040204" pitchFamily="34" charset="0"/>
            </a:endParaRPr>
          </a:p>
          <a:p>
            <a:pPr eaLnBrk="1" hangingPunct="1">
              <a:spcBef>
                <a:spcPct val="0"/>
              </a:spcBef>
              <a:buFontTx/>
              <a:buNone/>
            </a:pPr>
            <a:r>
              <a:rPr lang="pt-BR" altLang="ja-JP" sz="1400">
                <a:latin typeface="Tahoma" panose="020B0604030504040204" pitchFamily="34" charset="0"/>
              </a:rPr>
              <a:t>[ C e l l ]</a:t>
            </a:r>
          </a:p>
          <a:p>
            <a:pPr eaLnBrk="1" hangingPunct="1">
              <a:spcBef>
                <a:spcPct val="0"/>
              </a:spcBef>
              <a:buFontTx/>
              <a:buNone/>
            </a:pPr>
            <a:r>
              <a:rPr lang="pt-BR" altLang="ja-JP" sz="1400">
                <a:latin typeface="Tahoma" panose="020B0604030504040204" pitchFamily="34" charset="0"/>
              </a:rPr>
              <a:t> 100     1 -1.0    -10</a:t>
            </a:r>
          </a:p>
          <a:p>
            <a:pPr eaLnBrk="1" hangingPunct="1">
              <a:spcBef>
                <a:spcPct val="0"/>
              </a:spcBef>
              <a:buFontTx/>
              <a:buNone/>
            </a:pPr>
            <a:r>
              <a:rPr lang="pt-BR" altLang="ja-JP" sz="1400">
                <a:latin typeface="Tahoma" panose="020B0604030504040204" pitchFamily="34" charset="0"/>
              </a:rPr>
              <a:t> 101    -1           10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テキスト ボックス 20">
            <a:extLst>
              <a:ext uri="{FF2B5EF4-FFF2-40B4-BE49-F238E27FC236}">
                <a16:creationId xmlns:a16="http://schemas.microsoft.com/office/drawing/2014/main" id="{9C97F992-38C4-4061-97A8-2B35A4D1D269}"/>
              </a:ext>
            </a:extLst>
          </p:cNvPr>
          <p:cNvSpPr txBox="1">
            <a:spLocks noChangeArrowheads="1"/>
          </p:cNvSpPr>
          <p:nvPr/>
        </p:nvSpPr>
        <p:spPr bwMode="auto">
          <a:xfrm>
            <a:off x="809625" y="1341438"/>
            <a:ext cx="75612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r>
              <a:rPr lang="en-US" altLang="ja-JP" sz="2400">
                <a:solidFill>
                  <a:srgbClr val="000000"/>
                </a:solidFill>
              </a:rPr>
              <a:t>“100” in the 1</a:t>
            </a:r>
            <a:r>
              <a:rPr lang="en-US" altLang="ja-JP" sz="2400" baseline="30000">
                <a:solidFill>
                  <a:srgbClr val="000000"/>
                </a:solidFill>
              </a:rPr>
              <a:t>st</a:t>
            </a:r>
            <a:r>
              <a:rPr lang="en-US" altLang="ja-JP" sz="2400">
                <a:solidFill>
                  <a:srgbClr val="000000"/>
                </a:solidFill>
              </a:rPr>
              <a:t> line of [Cell] section is “cell number”. Use “</a:t>
            </a:r>
            <a:r>
              <a:rPr lang="en-US" altLang="ja-JP" sz="2400">
                <a:solidFill>
                  <a:srgbClr val="FF0000"/>
                </a:solidFill>
              </a:rPr>
              <a:t>102</a:t>
            </a:r>
            <a:r>
              <a:rPr lang="en-US" altLang="ja-JP" sz="2400">
                <a:solidFill>
                  <a:srgbClr val="000000"/>
                </a:solidFill>
              </a:rPr>
              <a:t>” for a new cell.</a:t>
            </a:r>
            <a:endParaRPr lang="en-US" altLang="ja-JP" sz="2400">
              <a:solidFill>
                <a:srgbClr val="000000"/>
              </a:solidFill>
              <a:latin typeface="Century Gothic" panose="020B0502020202020204" pitchFamily="34" charset="0"/>
            </a:endParaRPr>
          </a:p>
        </p:txBody>
      </p:sp>
      <p:sp>
        <p:nvSpPr>
          <p:cNvPr id="135171" name="Rectangle 2">
            <a:extLst>
              <a:ext uri="{FF2B5EF4-FFF2-40B4-BE49-F238E27FC236}">
                <a16:creationId xmlns:a16="http://schemas.microsoft.com/office/drawing/2014/main" id="{58D67B78-5054-4411-B1DF-5AE0C471F04D}"/>
              </a:ext>
            </a:extLst>
          </p:cNvPr>
          <p:cNvSpPr>
            <a:spLocks noGrp="1" noChangeArrowheads="1"/>
          </p:cNvSpPr>
          <p:nvPr>
            <p:ph type="title" idx="4294967295"/>
          </p:nvPr>
        </p:nvSpPr>
        <p:spPr>
          <a:xfrm>
            <a:off x="228600" y="-171450"/>
            <a:ext cx="8686800" cy="1143000"/>
          </a:xfrm>
        </p:spPr>
        <p:txBody>
          <a:bodyPr/>
          <a:lstStyle/>
          <a:p>
            <a:pPr eaLnBrk="1" hangingPunct="1">
              <a:defRPr/>
            </a:pPr>
            <a:r>
              <a:rPr lang="en-US" altLang="ja-JP" sz="4800" dirty="0">
                <a:latin typeface="+mn-lt"/>
              </a:rPr>
              <a:t>Exercise 2</a:t>
            </a:r>
            <a:endParaRPr lang="ja-JP" altLang="en-US" sz="4800" dirty="0">
              <a:latin typeface="+mn-lt"/>
            </a:endParaRPr>
          </a:p>
        </p:txBody>
      </p:sp>
      <p:sp>
        <p:nvSpPr>
          <p:cNvPr id="156679" name="Text Box 1030">
            <a:extLst>
              <a:ext uri="{FF2B5EF4-FFF2-40B4-BE49-F238E27FC236}">
                <a16:creationId xmlns:a16="http://schemas.microsoft.com/office/drawing/2014/main" id="{C62ED208-3A74-4BD0-98F7-F474000F8A1F}"/>
              </a:ext>
            </a:extLst>
          </p:cNvPr>
          <p:cNvSpPr txBox="1">
            <a:spLocks noChangeArrowheads="1"/>
          </p:cNvSpPr>
          <p:nvPr/>
        </p:nvSpPr>
        <p:spPr bwMode="auto">
          <a:xfrm>
            <a:off x="641350" y="2312988"/>
            <a:ext cx="1401763"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156680" name="Line 37">
            <a:extLst>
              <a:ext uri="{FF2B5EF4-FFF2-40B4-BE49-F238E27FC236}">
                <a16:creationId xmlns:a16="http://schemas.microsoft.com/office/drawing/2014/main" id="{5F50DB15-FD1A-4D94-9AF9-0837F864B950}"/>
              </a:ext>
            </a:extLst>
          </p:cNvPr>
          <p:cNvSpPr>
            <a:spLocks noChangeShapeType="1"/>
          </p:cNvSpPr>
          <p:nvPr/>
        </p:nvSpPr>
        <p:spPr bwMode="auto">
          <a:xfrm>
            <a:off x="5715000" y="4038600"/>
            <a:ext cx="1524000" cy="0"/>
          </a:xfrm>
          <a:prstGeom prst="line">
            <a:avLst/>
          </a:prstGeom>
          <a:noFill/>
          <a:ln w="254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6681" name="Line 38">
            <a:extLst>
              <a:ext uri="{FF2B5EF4-FFF2-40B4-BE49-F238E27FC236}">
                <a16:creationId xmlns:a16="http://schemas.microsoft.com/office/drawing/2014/main" id="{A98F0AB7-52D7-40E9-91E8-46F34ABBDBE2}"/>
              </a:ext>
            </a:extLst>
          </p:cNvPr>
          <p:cNvSpPr>
            <a:spLocks noChangeShapeType="1"/>
          </p:cNvSpPr>
          <p:nvPr/>
        </p:nvSpPr>
        <p:spPr bwMode="auto">
          <a:xfrm>
            <a:off x="6248400" y="3048000"/>
            <a:ext cx="0" cy="1524000"/>
          </a:xfrm>
          <a:prstGeom prst="line">
            <a:avLst/>
          </a:prstGeom>
          <a:noFill/>
          <a:ln w="254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6682" name="Text Box 5">
            <a:extLst>
              <a:ext uri="{FF2B5EF4-FFF2-40B4-BE49-F238E27FC236}">
                <a16:creationId xmlns:a16="http://schemas.microsoft.com/office/drawing/2014/main" id="{C4B04418-575C-47F7-9E16-228C4D1210BE}"/>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Geometry (General definition)</a:t>
            </a:r>
          </a:p>
        </p:txBody>
      </p:sp>
      <p:sp>
        <p:nvSpPr>
          <p:cNvPr id="156683" name="テキスト ボックス 20">
            <a:extLst>
              <a:ext uri="{FF2B5EF4-FFF2-40B4-BE49-F238E27FC236}">
                <a16:creationId xmlns:a16="http://schemas.microsoft.com/office/drawing/2014/main" id="{9C625258-4324-40B5-A23F-71BA94B15B68}"/>
              </a:ext>
            </a:extLst>
          </p:cNvPr>
          <p:cNvSpPr txBox="1">
            <a:spLocks noChangeArrowheads="1"/>
          </p:cNvSpPr>
          <p:nvPr/>
        </p:nvSpPr>
        <p:spPr bwMode="auto">
          <a:xfrm>
            <a:off x="766763" y="796925"/>
            <a:ext cx="7212012" cy="46196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solidFill>
                  <a:srgbClr val="000000"/>
                </a:solidFill>
              </a:rPr>
              <a:t>Add a spherical water cell with 5 cm radius to the system.</a:t>
            </a:r>
          </a:p>
        </p:txBody>
      </p:sp>
      <p:sp>
        <p:nvSpPr>
          <p:cNvPr id="156684" name="Text Box 1031">
            <a:extLst>
              <a:ext uri="{FF2B5EF4-FFF2-40B4-BE49-F238E27FC236}">
                <a16:creationId xmlns:a16="http://schemas.microsoft.com/office/drawing/2014/main" id="{662745CE-C5B1-41F0-A4C2-F5E5AB739EEA}"/>
              </a:ext>
            </a:extLst>
          </p:cNvPr>
          <p:cNvSpPr txBox="1">
            <a:spLocks noChangeArrowheads="1"/>
          </p:cNvSpPr>
          <p:nvPr/>
        </p:nvSpPr>
        <p:spPr bwMode="auto">
          <a:xfrm>
            <a:off x="1258888" y="2816225"/>
            <a:ext cx="3598862" cy="2555875"/>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a:solidFill>
                  <a:srgbClr val="000000"/>
                </a:solidFill>
                <a:latin typeface="Tahoma" panose="020B0604030504040204" pitchFamily="34" charset="0"/>
              </a:rPr>
              <a:t>[ M a t e r i a l ]</a:t>
            </a:r>
          </a:p>
          <a:p>
            <a:pPr eaLnBrk="1" hangingPunct="1">
              <a:spcBef>
                <a:spcPct val="0"/>
              </a:spcBef>
              <a:buFontTx/>
              <a:buNone/>
            </a:pPr>
            <a:r>
              <a:rPr lang="pt-BR" altLang="ja-JP" sz="1400">
                <a:solidFill>
                  <a:srgbClr val="000000"/>
                </a:solidFill>
                <a:latin typeface="Tahoma" panose="020B0604030504040204" pitchFamily="34" charset="0"/>
              </a:rPr>
              <a:t>mat[1]    H 2  O 1</a:t>
            </a:r>
          </a:p>
          <a:p>
            <a:pPr eaLnBrk="1" hangingPunct="1">
              <a:spcBef>
                <a:spcPct val="0"/>
              </a:spcBef>
              <a:buFontTx/>
              <a:buNone/>
            </a:pP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S u r f a c e ]</a:t>
            </a:r>
          </a:p>
          <a:p>
            <a:pPr eaLnBrk="1" hangingPunct="1">
              <a:spcBef>
                <a:spcPct val="0"/>
              </a:spcBef>
              <a:buFontTx/>
              <a:buNone/>
            </a:pPr>
            <a:r>
              <a:rPr lang="pt-BR" altLang="ja-JP" sz="1400">
                <a:solidFill>
                  <a:srgbClr val="000000"/>
                </a:solidFill>
                <a:latin typeface="Tahoma" panose="020B0604030504040204" pitchFamily="34" charset="0"/>
              </a:rPr>
              <a:t>  10  so      20.</a:t>
            </a:r>
          </a:p>
          <a:p>
            <a:pPr eaLnBrk="1" hangingPunct="1">
              <a:spcBef>
                <a:spcPct val="0"/>
              </a:spcBef>
              <a:buFontTx/>
              <a:buNone/>
            </a:pPr>
            <a:r>
              <a:rPr lang="pt-BR" altLang="ja-JP" sz="1400">
                <a:solidFill>
                  <a:srgbClr val="000000"/>
                </a:solidFill>
                <a:latin typeface="Tahoma" panose="020B0604030504040204" pitchFamily="34" charset="0"/>
              </a:rPr>
              <a:t>  11  so       5.</a:t>
            </a:r>
          </a:p>
          <a:p>
            <a:pPr eaLnBrk="1" hangingPunct="1">
              <a:spcBef>
                <a:spcPct val="0"/>
              </a:spcBef>
              <a:buFontTx/>
              <a:buNone/>
            </a:pP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C e l l ]</a:t>
            </a:r>
          </a:p>
          <a:p>
            <a:pPr eaLnBrk="1" hangingPunct="1">
              <a:spcBef>
                <a:spcPct val="0"/>
              </a:spcBef>
              <a:buFontTx/>
              <a:buNone/>
            </a:pPr>
            <a:r>
              <a:rPr lang="pt-BR" altLang="ja-JP" sz="1400">
                <a:latin typeface="Tahoma" panose="020B0604030504040204" pitchFamily="34" charset="0"/>
              </a:rPr>
              <a:t> 100     1 -1.0    -10</a:t>
            </a:r>
          </a:p>
          <a:p>
            <a:pPr eaLnBrk="1" hangingPunct="1">
              <a:spcBef>
                <a:spcPct val="0"/>
              </a:spcBef>
              <a:buFontTx/>
              <a:buNone/>
            </a:pPr>
            <a:r>
              <a:rPr lang="pt-BR" altLang="ja-JP" sz="1400">
                <a:solidFill>
                  <a:srgbClr val="000000"/>
                </a:solidFill>
                <a:latin typeface="Tahoma" panose="020B0604030504040204" pitchFamily="34" charset="0"/>
              </a:rPr>
              <a:t> 101    -1           10</a:t>
            </a:r>
          </a:p>
          <a:p>
            <a:pPr eaLnBrk="1" hangingPunct="1">
              <a:spcBef>
                <a:spcPct val="0"/>
              </a:spcBef>
              <a:buFontTx/>
              <a:buNone/>
            </a:pPr>
            <a:r>
              <a:rPr lang="en-US" altLang="ja-JP" sz="1400">
                <a:solidFill>
                  <a:srgbClr val="FF0000"/>
                </a:solidFill>
                <a:latin typeface="Tahoma" panose="020B0604030504040204" pitchFamily="34" charset="0"/>
              </a:rPr>
              <a:t> 102    *** *** ***</a:t>
            </a:r>
            <a:endParaRPr lang="pt-BR" altLang="ja-JP" sz="1400">
              <a:solidFill>
                <a:srgbClr val="FF0000"/>
              </a:solidFill>
              <a:latin typeface="Tahoma" panose="020B0604030504040204" pitchFamily="34" charset="0"/>
            </a:endParaRPr>
          </a:p>
        </p:txBody>
      </p:sp>
      <p:sp>
        <p:nvSpPr>
          <p:cNvPr id="156685" name="Line 12">
            <a:extLst>
              <a:ext uri="{FF2B5EF4-FFF2-40B4-BE49-F238E27FC236}">
                <a16:creationId xmlns:a16="http://schemas.microsoft.com/office/drawing/2014/main" id="{B69374A7-D255-459D-931C-4B2CD1B8DED3}"/>
              </a:ext>
            </a:extLst>
          </p:cNvPr>
          <p:cNvSpPr>
            <a:spLocks noChangeShapeType="1"/>
          </p:cNvSpPr>
          <p:nvPr/>
        </p:nvSpPr>
        <p:spPr bwMode="auto">
          <a:xfrm>
            <a:off x="1341438" y="5227638"/>
            <a:ext cx="1584325"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AC01E19E-0543-4B31-813E-84F481939704}"/>
              </a:ext>
            </a:extLst>
          </p:cNvPr>
          <p:cNvSpPr>
            <a:spLocks noGrp="1" noChangeArrowheads="1"/>
          </p:cNvSpPr>
          <p:nvPr>
            <p:ph type="title" idx="4294967295"/>
          </p:nvPr>
        </p:nvSpPr>
        <p:spPr>
          <a:xfrm>
            <a:off x="228600" y="-192088"/>
            <a:ext cx="8686800" cy="1143001"/>
          </a:xfrm>
        </p:spPr>
        <p:txBody>
          <a:bodyPr/>
          <a:lstStyle/>
          <a:p>
            <a:pPr eaLnBrk="1" hangingPunct="1">
              <a:defRPr/>
            </a:pPr>
            <a:r>
              <a:rPr lang="en-US" altLang="ja-JP" sz="4800" dirty="0">
                <a:latin typeface="+mn-lt"/>
              </a:rPr>
              <a:t>Answer 2</a:t>
            </a:r>
            <a:endParaRPr lang="ja-JP" altLang="en-US" sz="4800" dirty="0">
              <a:latin typeface="+mn-lt"/>
            </a:endParaRPr>
          </a:p>
        </p:txBody>
      </p:sp>
      <p:sp>
        <p:nvSpPr>
          <p:cNvPr id="158726" name="Line 37">
            <a:extLst>
              <a:ext uri="{FF2B5EF4-FFF2-40B4-BE49-F238E27FC236}">
                <a16:creationId xmlns:a16="http://schemas.microsoft.com/office/drawing/2014/main" id="{A985362D-E94D-4C83-8EE1-D06E4A11321F}"/>
              </a:ext>
            </a:extLst>
          </p:cNvPr>
          <p:cNvSpPr>
            <a:spLocks noChangeShapeType="1"/>
          </p:cNvSpPr>
          <p:nvPr/>
        </p:nvSpPr>
        <p:spPr bwMode="auto">
          <a:xfrm>
            <a:off x="5715000" y="4038600"/>
            <a:ext cx="1524000" cy="0"/>
          </a:xfrm>
          <a:prstGeom prst="line">
            <a:avLst/>
          </a:prstGeom>
          <a:noFill/>
          <a:ln w="254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8727" name="Line 38">
            <a:extLst>
              <a:ext uri="{FF2B5EF4-FFF2-40B4-BE49-F238E27FC236}">
                <a16:creationId xmlns:a16="http://schemas.microsoft.com/office/drawing/2014/main" id="{1E0E8519-B9DC-4EE7-B772-F1DC7D96205B}"/>
              </a:ext>
            </a:extLst>
          </p:cNvPr>
          <p:cNvSpPr>
            <a:spLocks noChangeShapeType="1"/>
          </p:cNvSpPr>
          <p:nvPr/>
        </p:nvSpPr>
        <p:spPr bwMode="auto">
          <a:xfrm>
            <a:off x="6248400" y="3048000"/>
            <a:ext cx="0" cy="1524000"/>
          </a:xfrm>
          <a:prstGeom prst="line">
            <a:avLst/>
          </a:prstGeom>
          <a:noFill/>
          <a:ln w="254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8728" name="Text Box 5">
            <a:extLst>
              <a:ext uri="{FF2B5EF4-FFF2-40B4-BE49-F238E27FC236}">
                <a16:creationId xmlns:a16="http://schemas.microsoft.com/office/drawing/2014/main" id="{421326E8-7E4E-4B31-B03A-36A82ED4FB72}"/>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Geometry (General definition)</a:t>
            </a:r>
          </a:p>
        </p:txBody>
      </p:sp>
      <p:sp>
        <p:nvSpPr>
          <p:cNvPr id="158729" name="テキスト ボックス 20">
            <a:extLst>
              <a:ext uri="{FF2B5EF4-FFF2-40B4-BE49-F238E27FC236}">
                <a16:creationId xmlns:a16="http://schemas.microsoft.com/office/drawing/2014/main" id="{11CD0A36-9711-4E4F-992A-33690DF9D05B}"/>
              </a:ext>
            </a:extLst>
          </p:cNvPr>
          <p:cNvSpPr txBox="1">
            <a:spLocks noChangeArrowheads="1"/>
          </p:cNvSpPr>
          <p:nvPr/>
        </p:nvSpPr>
        <p:spPr bwMode="auto">
          <a:xfrm>
            <a:off x="766763" y="776288"/>
            <a:ext cx="7212012" cy="46037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solidFill>
                  <a:srgbClr val="000000"/>
                </a:solidFill>
              </a:rPr>
              <a:t>Add a spherical water cell with 5 cm radius to the system.</a:t>
            </a:r>
          </a:p>
        </p:txBody>
      </p:sp>
      <p:sp>
        <p:nvSpPr>
          <p:cNvPr id="158730" name="Text Box 1030">
            <a:extLst>
              <a:ext uri="{FF2B5EF4-FFF2-40B4-BE49-F238E27FC236}">
                <a16:creationId xmlns:a16="http://schemas.microsoft.com/office/drawing/2014/main" id="{DAAD614B-79DD-4E05-861F-EF95605B3179}"/>
              </a:ext>
            </a:extLst>
          </p:cNvPr>
          <p:cNvSpPr txBox="1">
            <a:spLocks noChangeArrowheads="1"/>
          </p:cNvSpPr>
          <p:nvPr/>
        </p:nvSpPr>
        <p:spPr bwMode="auto">
          <a:xfrm>
            <a:off x="306388" y="1301750"/>
            <a:ext cx="14017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158731" name="Text Box 1031">
            <a:extLst>
              <a:ext uri="{FF2B5EF4-FFF2-40B4-BE49-F238E27FC236}">
                <a16:creationId xmlns:a16="http://schemas.microsoft.com/office/drawing/2014/main" id="{C7DD2F6F-9DCF-4996-BDEF-5F23EC4FC21E}"/>
              </a:ext>
            </a:extLst>
          </p:cNvPr>
          <p:cNvSpPr txBox="1">
            <a:spLocks noChangeArrowheads="1"/>
          </p:cNvSpPr>
          <p:nvPr/>
        </p:nvSpPr>
        <p:spPr bwMode="auto">
          <a:xfrm>
            <a:off x="701675" y="1809750"/>
            <a:ext cx="3598863" cy="2555875"/>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a:solidFill>
                  <a:srgbClr val="000000"/>
                </a:solidFill>
                <a:latin typeface="Tahoma" panose="020B0604030504040204" pitchFamily="34" charset="0"/>
              </a:rPr>
              <a:t>[ M a t e r i a l ]</a:t>
            </a:r>
          </a:p>
          <a:p>
            <a:pPr eaLnBrk="1" hangingPunct="1">
              <a:spcBef>
                <a:spcPct val="0"/>
              </a:spcBef>
              <a:buFontTx/>
              <a:buNone/>
            </a:pPr>
            <a:r>
              <a:rPr lang="pt-BR" altLang="ja-JP" sz="1400">
                <a:solidFill>
                  <a:srgbClr val="000000"/>
                </a:solidFill>
                <a:latin typeface="Tahoma" panose="020B0604030504040204" pitchFamily="34" charset="0"/>
              </a:rPr>
              <a:t>mat[1]    H 2  O 1</a:t>
            </a:r>
          </a:p>
          <a:p>
            <a:pPr eaLnBrk="1" hangingPunct="1">
              <a:spcBef>
                <a:spcPct val="0"/>
              </a:spcBef>
              <a:buFontTx/>
              <a:buNone/>
            </a:pP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S u r f a c e ]</a:t>
            </a:r>
          </a:p>
          <a:p>
            <a:pPr eaLnBrk="1" hangingPunct="1">
              <a:spcBef>
                <a:spcPct val="0"/>
              </a:spcBef>
              <a:buFontTx/>
              <a:buNone/>
            </a:pPr>
            <a:r>
              <a:rPr lang="pt-BR" altLang="ja-JP" sz="1400">
                <a:solidFill>
                  <a:srgbClr val="000000"/>
                </a:solidFill>
                <a:latin typeface="Tahoma" panose="020B0604030504040204" pitchFamily="34" charset="0"/>
              </a:rPr>
              <a:t>  10  so      20.</a:t>
            </a:r>
          </a:p>
          <a:p>
            <a:pPr eaLnBrk="1" hangingPunct="1">
              <a:spcBef>
                <a:spcPct val="0"/>
              </a:spcBef>
              <a:buFontTx/>
              <a:buNone/>
            </a:pPr>
            <a:r>
              <a:rPr lang="pt-BR" altLang="ja-JP" sz="1400">
                <a:solidFill>
                  <a:srgbClr val="000000"/>
                </a:solidFill>
                <a:latin typeface="Tahoma" panose="020B0604030504040204" pitchFamily="34" charset="0"/>
              </a:rPr>
              <a:t>  11  so       5.</a:t>
            </a:r>
          </a:p>
          <a:p>
            <a:pPr eaLnBrk="1" hangingPunct="1">
              <a:spcBef>
                <a:spcPct val="0"/>
              </a:spcBef>
              <a:buFontTx/>
              <a:buNone/>
            </a:pP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C e l l ]</a:t>
            </a:r>
          </a:p>
          <a:p>
            <a:pPr eaLnBrk="1" hangingPunct="1">
              <a:spcBef>
                <a:spcPct val="0"/>
              </a:spcBef>
              <a:buFontTx/>
              <a:buNone/>
            </a:pPr>
            <a:r>
              <a:rPr lang="pt-BR" altLang="ja-JP" sz="1400">
                <a:solidFill>
                  <a:srgbClr val="000000"/>
                </a:solidFill>
                <a:latin typeface="Tahoma" panose="020B0604030504040204" pitchFamily="34" charset="0"/>
              </a:rPr>
              <a:t> 100     1 -1.0    -10</a:t>
            </a:r>
          </a:p>
          <a:p>
            <a:pPr eaLnBrk="1" hangingPunct="1">
              <a:spcBef>
                <a:spcPct val="0"/>
              </a:spcBef>
              <a:buFontTx/>
              <a:buNone/>
            </a:pPr>
            <a:r>
              <a:rPr lang="pt-BR" altLang="ja-JP" sz="1400">
                <a:solidFill>
                  <a:srgbClr val="000000"/>
                </a:solidFill>
                <a:latin typeface="Tahoma" panose="020B0604030504040204" pitchFamily="34" charset="0"/>
              </a:rPr>
              <a:t> 101    -1           10</a:t>
            </a:r>
          </a:p>
          <a:p>
            <a:pPr eaLnBrk="1" hangingPunct="1">
              <a:spcBef>
                <a:spcPct val="0"/>
              </a:spcBef>
              <a:buFontTx/>
              <a:buNone/>
            </a:pPr>
            <a:r>
              <a:rPr lang="en-US" altLang="ja-JP" sz="1400">
                <a:solidFill>
                  <a:srgbClr val="FF0000"/>
                </a:solidFill>
                <a:latin typeface="Tahoma" panose="020B0604030504040204" pitchFamily="34" charset="0"/>
              </a:rPr>
              <a:t> 102    </a:t>
            </a:r>
            <a:r>
              <a:rPr lang="ja-JP" altLang="en-US" sz="1400">
                <a:solidFill>
                  <a:srgbClr val="FF0000"/>
                </a:solidFill>
                <a:latin typeface="Tahoma" panose="020B0604030504040204" pitchFamily="34" charset="0"/>
              </a:rPr>
              <a:t> </a:t>
            </a:r>
            <a:r>
              <a:rPr lang="en-US" altLang="ja-JP" sz="1400">
                <a:solidFill>
                  <a:srgbClr val="FF0000"/>
                </a:solidFill>
                <a:latin typeface="Tahoma" panose="020B0604030504040204" pitchFamily="34" charset="0"/>
              </a:rPr>
              <a:t>1 -1.0    -11</a:t>
            </a:r>
            <a:endParaRPr lang="pt-BR" altLang="ja-JP" sz="1400">
              <a:solidFill>
                <a:srgbClr val="FF0000"/>
              </a:solidFill>
              <a:latin typeface="Tahoma" panose="020B0604030504040204" pitchFamily="34" charset="0"/>
            </a:endParaRPr>
          </a:p>
        </p:txBody>
      </p:sp>
      <p:sp>
        <p:nvSpPr>
          <p:cNvPr id="158732" name="テキスト ボックス 20">
            <a:extLst>
              <a:ext uri="{FF2B5EF4-FFF2-40B4-BE49-F238E27FC236}">
                <a16:creationId xmlns:a16="http://schemas.microsoft.com/office/drawing/2014/main" id="{D3288CEB-5EAB-4D49-B430-CE4423965C87}"/>
              </a:ext>
            </a:extLst>
          </p:cNvPr>
          <p:cNvSpPr txBox="1">
            <a:spLocks noChangeArrowheads="1"/>
          </p:cNvSpPr>
          <p:nvPr/>
        </p:nvSpPr>
        <p:spPr bwMode="auto">
          <a:xfrm>
            <a:off x="701675" y="4365625"/>
            <a:ext cx="4446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000">
                <a:solidFill>
                  <a:srgbClr val="000000"/>
                </a:solidFill>
              </a:rPr>
              <a:t>Part of cell 100 overlaps cell 102.</a:t>
            </a:r>
          </a:p>
          <a:p>
            <a:pPr eaLnBrk="1" hangingPunct="1">
              <a:spcBef>
                <a:spcPct val="0"/>
              </a:spcBef>
              <a:buFontTx/>
              <a:buNone/>
            </a:pPr>
            <a:r>
              <a:rPr lang="ja-JP" altLang="en-US" sz="2000">
                <a:solidFill>
                  <a:srgbClr val="000000"/>
                </a:solidFill>
                <a:latin typeface="Century Gothic" panose="020B0502020202020204" pitchFamily="34" charset="0"/>
              </a:rPr>
              <a:t>⇒</a:t>
            </a:r>
            <a:r>
              <a:rPr lang="ja-JP" altLang="en-US" sz="2000">
                <a:solidFill>
                  <a:srgbClr val="FF0000"/>
                </a:solidFill>
              </a:rPr>
              <a:t>　</a:t>
            </a:r>
            <a:r>
              <a:rPr lang="en-US" altLang="ja-JP" sz="2000">
                <a:solidFill>
                  <a:srgbClr val="FF0000"/>
                </a:solidFill>
              </a:rPr>
              <a:t>Overlapped region!! </a:t>
            </a:r>
          </a:p>
        </p:txBody>
      </p:sp>
      <p:sp>
        <p:nvSpPr>
          <p:cNvPr id="158733" name="正方形/長方形 1">
            <a:extLst>
              <a:ext uri="{FF2B5EF4-FFF2-40B4-BE49-F238E27FC236}">
                <a16:creationId xmlns:a16="http://schemas.microsoft.com/office/drawing/2014/main" id="{71598E99-B870-4488-94FF-BE17C86C7A26}"/>
              </a:ext>
            </a:extLst>
          </p:cNvPr>
          <p:cNvSpPr>
            <a:spLocks noChangeArrowheads="1"/>
          </p:cNvSpPr>
          <p:nvPr/>
        </p:nvSpPr>
        <p:spPr bwMode="auto">
          <a:xfrm>
            <a:off x="42863" y="4991100"/>
            <a:ext cx="53213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000">
                <a:solidFill>
                  <a:srgbClr val="0000FF"/>
                </a:solidFill>
              </a:rPr>
              <a:t>PHITS always identifies the region in which the particle is crossing, so PHITS gets confused when one location is doubly defined.</a:t>
            </a:r>
          </a:p>
          <a:p>
            <a:pPr eaLnBrk="1" hangingPunct="1">
              <a:spcBef>
                <a:spcPct val="0"/>
              </a:spcBef>
              <a:buFontTx/>
              <a:buNone/>
            </a:pPr>
            <a:r>
              <a:rPr lang="en-US" altLang="ja-JP" sz="2000">
                <a:solidFill>
                  <a:srgbClr val="0000FF"/>
                </a:solidFill>
              </a:rPr>
              <a:t> </a:t>
            </a:r>
            <a:r>
              <a:rPr lang="en-US" altLang="ja-JP" sz="2000" b="1">
                <a:solidFill>
                  <a:srgbClr val="FF0000"/>
                </a:solidFill>
              </a:rPr>
              <a:t>(geometry error file: track_xz_geo.out)</a:t>
            </a:r>
            <a:endParaRPr lang="ja-JP" altLang="en-US" sz="2000" b="1">
              <a:solidFill>
                <a:srgbClr val="FF0000"/>
              </a:solidFill>
              <a:latin typeface="Century Gothic" panose="020B0502020202020204" pitchFamily="34" charset="0"/>
            </a:endParaRPr>
          </a:p>
        </p:txBody>
      </p:sp>
      <p:sp>
        <p:nvSpPr>
          <p:cNvPr id="158734" name="テキスト ボックス 20">
            <a:extLst>
              <a:ext uri="{FF2B5EF4-FFF2-40B4-BE49-F238E27FC236}">
                <a16:creationId xmlns:a16="http://schemas.microsoft.com/office/drawing/2014/main" id="{6ECF2D7A-68CA-4109-BA17-42432268C860}"/>
              </a:ext>
            </a:extLst>
          </p:cNvPr>
          <p:cNvSpPr txBox="1">
            <a:spLocks noChangeArrowheads="1"/>
          </p:cNvSpPr>
          <p:nvPr/>
        </p:nvSpPr>
        <p:spPr bwMode="auto">
          <a:xfrm>
            <a:off x="4859338" y="4572000"/>
            <a:ext cx="320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ja-JP" sz="2000">
                <a:solidFill>
                  <a:srgbClr val="0000FF"/>
                </a:solidFill>
                <a:latin typeface="Century Gothic" panose="020B0502020202020204" pitchFamily="34" charset="0"/>
              </a:rPr>
              <a:t>track_xz.eps</a:t>
            </a:r>
          </a:p>
        </p:txBody>
      </p:sp>
      <p:pic>
        <p:nvPicPr>
          <p:cNvPr id="158735" name="Picture 14">
            <a:extLst>
              <a:ext uri="{FF2B5EF4-FFF2-40B4-BE49-F238E27FC236}">
                <a16:creationId xmlns:a16="http://schemas.microsoft.com/office/drawing/2014/main" id="{D91F5CFB-B168-47E0-89AA-947E2A4D95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536" t="13092" r="13422" b="9206"/>
          <a:stretch>
            <a:fillRect/>
          </a:stretch>
        </p:blipFill>
        <p:spPr bwMode="auto">
          <a:xfrm>
            <a:off x="4859338" y="1773238"/>
            <a:ext cx="3889375" cy="280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8736" name="テキスト ボックス 19">
            <a:extLst>
              <a:ext uri="{FF2B5EF4-FFF2-40B4-BE49-F238E27FC236}">
                <a16:creationId xmlns:a16="http://schemas.microsoft.com/office/drawing/2014/main" id="{9B5ABD9D-0753-4490-A419-4B4D57AD8306}"/>
              </a:ext>
            </a:extLst>
          </p:cNvPr>
          <p:cNvSpPr txBox="1">
            <a:spLocks noChangeArrowheads="1"/>
          </p:cNvSpPr>
          <p:nvPr/>
        </p:nvSpPr>
        <p:spPr bwMode="auto">
          <a:xfrm>
            <a:off x="5364163" y="4984750"/>
            <a:ext cx="2360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000">
                <a:solidFill>
                  <a:srgbClr val="000000"/>
                </a:solidFill>
              </a:rPr>
              <a:t>Overlapped region is painted in black.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B34AAEFF-5F65-4EE6-BC8B-B24B34EA5BA2}"/>
              </a:ext>
            </a:extLst>
          </p:cNvPr>
          <p:cNvSpPr>
            <a:spLocks noGrp="1" noChangeArrowheads="1"/>
          </p:cNvSpPr>
          <p:nvPr>
            <p:ph type="title" idx="4294967295"/>
          </p:nvPr>
        </p:nvSpPr>
        <p:spPr>
          <a:xfrm>
            <a:off x="209550" y="-63500"/>
            <a:ext cx="8686800" cy="1143000"/>
          </a:xfrm>
        </p:spPr>
        <p:txBody>
          <a:bodyPr/>
          <a:lstStyle/>
          <a:p>
            <a:pPr eaLnBrk="1" hangingPunct="1">
              <a:defRPr/>
            </a:pPr>
            <a:r>
              <a:rPr lang="en-US" altLang="ja-JP" sz="4800" dirty="0">
                <a:latin typeface="+mn-lt"/>
              </a:rPr>
              <a:t>Geometry error file</a:t>
            </a:r>
            <a:endParaRPr lang="ja-JP" altLang="en-US" sz="4800" dirty="0">
              <a:latin typeface="+mn-lt"/>
            </a:endParaRPr>
          </a:p>
        </p:txBody>
      </p:sp>
      <p:sp>
        <p:nvSpPr>
          <p:cNvPr id="160773" name="Text Box 5">
            <a:extLst>
              <a:ext uri="{FF2B5EF4-FFF2-40B4-BE49-F238E27FC236}">
                <a16:creationId xmlns:a16="http://schemas.microsoft.com/office/drawing/2014/main" id="{125FC5C2-0457-416E-9B5D-4872E906563E}"/>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Geometry (General definition)</a:t>
            </a:r>
          </a:p>
        </p:txBody>
      </p:sp>
      <p:sp>
        <p:nvSpPr>
          <p:cNvPr id="10" name="Rectangle 3">
            <a:extLst>
              <a:ext uri="{FF2B5EF4-FFF2-40B4-BE49-F238E27FC236}">
                <a16:creationId xmlns:a16="http://schemas.microsoft.com/office/drawing/2014/main" id="{BAAD4C74-1D57-4BCF-8F14-14F7585054B7}"/>
              </a:ext>
            </a:extLst>
          </p:cNvPr>
          <p:cNvSpPr txBox="1">
            <a:spLocks noChangeArrowheads="1"/>
          </p:cNvSpPr>
          <p:nvPr/>
        </p:nvSpPr>
        <p:spPr bwMode="auto">
          <a:xfrm>
            <a:off x="725488" y="765175"/>
            <a:ext cx="8081962"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defRPr/>
            </a:pPr>
            <a:r>
              <a:rPr lang="en-US" altLang="ja-JP" kern="0" dirty="0">
                <a:solidFill>
                  <a:srgbClr val="000000"/>
                </a:solidFill>
              </a:rPr>
              <a:t> When a geometry error occurs, PHITS outputs an error file (*_</a:t>
            </a:r>
            <a:r>
              <a:rPr lang="en-US" altLang="ja-JP" kern="0" dirty="0" err="1">
                <a:solidFill>
                  <a:srgbClr val="000000"/>
                </a:solidFill>
              </a:rPr>
              <a:t>geo.out</a:t>
            </a:r>
            <a:r>
              <a:rPr lang="en-US" altLang="ja-JP" kern="0" dirty="0">
                <a:solidFill>
                  <a:srgbClr val="000000"/>
                </a:solidFill>
              </a:rPr>
              <a:t>) to provide detailed information on the error.</a:t>
            </a:r>
          </a:p>
        </p:txBody>
      </p:sp>
      <p:sp>
        <p:nvSpPr>
          <p:cNvPr id="160776" name="Text Box 1030">
            <a:extLst>
              <a:ext uri="{FF2B5EF4-FFF2-40B4-BE49-F238E27FC236}">
                <a16:creationId xmlns:a16="http://schemas.microsoft.com/office/drawing/2014/main" id="{7124E685-50A2-402D-A0AB-F9F951C816CC}"/>
              </a:ext>
            </a:extLst>
          </p:cNvPr>
          <p:cNvSpPr txBox="1">
            <a:spLocks noChangeArrowheads="1"/>
          </p:cNvSpPr>
          <p:nvPr/>
        </p:nvSpPr>
        <p:spPr bwMode="auto">
          <a:xfrm>
            <a:off x="746125" y="2408238"/>
            <a:ext cx="2505075" cy="4603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solidFill>
                  <a:srgbClr val="000000"/>
                </a:solidFill>
                <a:latin typeface="Tahoma" panose="020B0604030504040204" pitchFamily="34" charset="0"/>
              </a:rPr>
              <a:t>track_xz_geo.out</a:t>
            </a:r>
          </a:p>
        </p:txBody>
      </p:sp>
      <p:sp>
        <p:nvSpPr>
          <p:cNvPr id="160777" name="Text Box 1031">
            <a:extLst>
              <a:ext uri="{FF2B5EF4-FFF2-40B4-BE49-F238E27FC236}">
                <a16:creationId xmlns:a16="http://schemas.microsoft.com/office/drawing/2014/main" id="{EF8E8C56-2248-4CCA-948D-CFE68B1C48D3}"/>
              </a:ext>
            </a:extLst>
          </p:cNvPr>
          <p:cNvSpPr txBox="1">
            <a:spLocks noChangeArrowheads="1"/>
          </p:cNvSpPr>
          <p:nvPr/>
        </p:nvSpPr>
        <p:spPr bwMode="auto">
          <a:xfrm>
            <a:off x="1692275" y="2981325"/>
            <a:ext cx="5543550" cy="1808163"/>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it-IT" altLang="ja-JP" sz="1400">
              <a:solidFill>
                <a:srgbClr val="000000"/>
              </a:solidFill>
              <a:latin typeface="Tahoma" panose="020B0604030504040204" pitchFamily="34" charset="0"/>
            </a:endParaRPr>
          </a:p>
          <a:p>
            <a:pPr eaLnBrk="1" hangingPunct="1">
              <a:spcBef>
                <a:spcPct val="0"/>
              </a:spcBef>
              <a:buFontTx/>
              <a:buNone/>
            </a:pPr>
            <a:r>
              <a:rPr lang="it-IT" altLang="ja-JP" sz="1400">
                <a:solidFill>
                  <a:srgbClr val="000000"/>
                </a:solidFill>
                <a:latin typeface="Tahoma" panose="020B0604030504040204" pitchFamily="34" charset="0"/>
              </a:rPr>
              <a:t>Errors of cell definition in EPS Page No. =   1</a:t>
            </a:r>
          </a:p>
          <a:p>
            <a:pPr eaLnBrk="1" hangingPunct="1">
              <a:spcBef>
                <a:spcPct val="0"/>
              </a:spcBef>
              <a:buFontTx/>
              <a:buNone/>
            </a:pPr>
            <a:r>
              <a:rPr lang="it-IT" altLang="ja-JP" sz="1400">
                <a:solidFill>
                  <a:srgbClr val="000000"/>
                </a:solidFill>
                <a:latin typeface="Tahoma" panose="020B0604030504040204" pitchFamily="34" charset="0"/>
              </a:rPr>
              <a:t>Overlapped Cell IDs  x, y, z  coodinates</a:t>
            </a:r>
          </a:p>
          <a:p>
            <a:pPr eaLnBrk="1" hangingPunct="1">
              <a:spcBef>
                <a:spcPct val="0"/>
              </a:spcBef>
              <a:buFontTx/>
              <a:buNone/>
            </a:pPr>
            <a:r>
              <a:rPr lang="it-IT" altLang="ja-JP" sz="1400">
                <a:solidFill>
                  <a:srgbClr val="000000"/>
                </a:solidFill>
                <a:latin typeface="Tahoma" panose="020B0604030504040204" pitchFamily="34" charset="0"/>
              </a:rPr>
              <a:t>(Cells 0       0  indicate undefined region)</a:t>
            </a:r>
          </a:p>
          <a:p>
            <a:pPr eaLnBrk="1" hangingPunct="1">
              <a:spcBef>
                <a:spcPct val="0"/>
              </a:spcBef>
              <a:buFontTx/>
              <a:buNone/>
            </a:pPr>
            <a:r>
              <a:rPr lang="it-IT" altLang="ja-JP" sz="1400">
                <a:solidFill>
                  <a:srgbClr val="000000"/>
                </a:solidFill>
                <a:latin typeface="Tahoma" panose="020B0604030504040204" pitchFamily="34" charset="0"/>
              </a:rPr>
              <a:t>     100     102    -4.847761E+00  1.234568E-11 -1.211940E+00</a:t>
            </a:r>
          </a:p>
          <a:p>
            <a:pPr eaLnBrk="1" hangingPunct="1">
              <a:spcBef>
                <a:spcPct val="0"/>
              </a:spcBef>
              <a:buFontTx/>
              <a:buNone/>
            </a:pPr>
            <a:r>
              <a:rPr lang="it-IT" altLang="ja-JP" sz="1400">
                <a:solidFill>
                  <a:srgbClr val="000000"/>
                </a:solidFill>
                <a:latin typeface="Tahoma" panose="020B0604030504040204" pitchFamily="34" charset="0"/>
              </a:rPr>
              <a:t>     100     102    -4.847761E+00  1.234568E-11 -1.009950E+00</a:t>
            </a:r>
          </a:p>
          <a:p>
            <a:pPr eaLnBrk="1" hangingPunct="1">
              <a:spcBef>
                <a:spcPct val="0"/>
              </a:spcBef>
              <a:buFontTx/>
              <a:buNone/>
            </a:pPr>
            <a:r>
              <a:rPr lang="it-IT" altLang="ja-JP" sz="1400">
                <a:solidFill>
                  <a:srgbClr val="000000"/>
                </a:solidFill>
                <a:latin typeface="Tahoma" panose="020B0604030504040204" pitchFamily="34" charset="0"/>
              </a:rPr>
              <a:t>     100     102    -4.847761E+00  1.234568E-11 -8.079602E-01</a:t>
            </a:r>
          </a:p>
          <a:p>
            <a:pPr eaLnBrk="1" hangingPunct="1">
              <a:spcBef>
                <a:spcPct val="0"/>
              </a:spcBef>
              <a:buFontTx/>
              <a:buNone/>
            </a:pPr>
            <a:r>
              <a:rPr lang="ja-JP" altLang="en-US" sz="1400">
                <a:solidFill>
                  <a:srgbClr val="000000"/>
                </a:solidFill>
                <a:latin typeface="Tahoma" panose="020B0604030504040204" pitchFamily="34" charset="0"/>
              </a:rPr>
              <a:t>・・・ ・・・ ・・・ ・・・</a:t>
            </a:r>
            <a:endParaRPr lang="pt-BR" altLang="ja-JP" sz="1400">
              <a:solidFill>
                <a:srgbClr val="000000"/>
              </a:solidFill>
              <a:latin typeface="Tahoma" panose="020B0604030504040204" pitchFamily="34" charset="0"/>
            </a:endParaRPr>
          </a:p>
        </p:txBody>
      </p:sp>
      <p:sp>
        <p:nvSpPr>
          <p:cNvPr id="160778" name="Line 61">
            <a:extLst>
              <a:ext uri="{FF2B5EF4-FFF2-40B4-BE49-F238E27FC236}">
                <a16:creationId xmlns:a16="http://schemas.microsoft.com/office/drawing/2014/main" id="{4F4A42D8-8087-44C2-9577-7CB6B2C52891}"/>
              </a:ext>
            </a:extLst>
          </p:cNvPr>
          <p:cNvSpPr>
            <a:spLocks noChangeShapeType="1"/>
          </p:cNvSpPr>
          <p:nvPr/>
        </p:nvSpPr>
        <p:spPr bwMode="auto">
          <a:xfrm flipV="1">
            <a:off x="1331913" y="4132263"/>
            <a:ext cx="711200" cy="736600"/>
          </a:xfrm>
          <a:prstGeom prst="line">
            <a:avLst/>
          </a:prstGeom>
          <a:noFill/>
          <a:ln w="254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円/楕円 1">
            <a:extLst>
              <a:ext uri="{FF2B5EF4-FFF2-40B4-BE49-F238E27FC236}">
                <a16:creationId xmlns:a16="http://schemas.microsoft.com/office/drawing/2014/main" id="{797CF1FB-3DD4-4504-9467-91CAC950EBE3}"/>
              </a:ext>
            </a:extLst>
          </p:cNvPr>
          <p:cNvSpPr/>
          <p:nvPr/>
        </p:nvSpPr>
        <p:spPr>
          <a:xfrm>
            <a:off x="1998663" y="3790950"/>
            <a:ext cx="1017587" cy="360363"/>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sp>
        <p:nvSpPr>
          <p:cNvPr id="160780" name="テキスト ボックス 19">
            <a:extLst>
              <a:ext uri="{FF2B5EF4-FFF2-40B4-BE49-F238E27FC236}">
                <a16:creationId xmlns:a16="http://schemas.microsoft.com/office/drawing/2014/main" id="{94D4817B-AAD4-4812-8DA7-8C9C4212B651}"/>
              </a:ext>
            </a:extLst>
          </p:cNvPr>
          <p:cNvSpPr txBox="1">
            <a:spLocks noChangeArrowheads="1"/>
          </p:cNvSpPr>
          <p:nvPr/>
        </p:nvSpPr>
        <p:spPr bwMode="auto">
          <a:xfrm>
            <a:off x="671513" y="4868863"/>
            <a:ext cx="2100262" cy="1016000"/>
          </a:xfrm>
          <a:prstGeom prst="rect">
            <a:avLst/>
          </a:prstGeom>
          <a:solidFill>
            <a:schemeClr val="bg1"/>
          </a:solidFill>
          <a:ln w="25400">
            <a:solidFill>
              <a:srgbClr val="00B0F0"/>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000">
                <a:solidFill>
                  <a:srgbClr val="000000"/>
                </a:solidFill>
              </a:rPr>
              <a:t>Cell numbers. Error is observed there.</a:t>
            </a:r>
          </a:p>
        </p:txBody>
      </p:sp>
      <p:sp>
        <p:nvSpPr>
          <p:cNvPr id="18" name="円/楕円 17">
            <a:extLst>
              <a:ext uri="{FF2B5EF4-FFF2-40B4-BE49-F238E27FC236}">
                <a16:creationId xmlns:a16="http://schemas.microsoft.com/office/drawing/2014/main" id="{56F24063-2A32-4C70-84A5-85AE0969D320}"/>
              </a:ext>
            </a:extLst>
          </p:cNvPr>
          <p:cNvSpPr/>
          <p:nvPr/>
        </p:nvSpPr>
        <p:spPr>
          <a:xfrm>
            <a:off x="3132138" y="3743325"/>
            <a:ext cx="3821112" cy="43021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sp>
        <p:nvSpPr>
          <p:cNvPr id="160782" name="Line 61">
            <a:extLst>
              <a:ext uri="{FF2B5EF4-FFF2-40B4-BE49-F238E27FC236}">
                <a16:creationId xmlns:a16="http://schemas.microsoft.com/office/drawing/2014/main" id="{A1E4105A-C50C-4F21-B94A-905F825CD6F7}"/>
              </a:ext>
            </a:extLst>
          </p:cNvPr>
          <p:cNvSpPr>
            <a:spLocks noChangeShapeType="1"/>
          </p:cNvSpPr>
          <p:nvPr/>
        </p:nvSpPr>
        <p:spPr bwMode="auto">
          <a:xfrm flipH="1">
            <a:off x="6080125" y="3406775"/>
            <a:ext cx="723900" cy="336550"/>
          </a:xfrm>
          <a:prstGeom prst="line">
            <a:avLst/>
          </a:prstGeom>
          <a:noFill/>
          <a:ln w="25400">
            <a:solidFill>
              <a:srgbClr val="00B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0783" name="テキスト ボックス 19">
            <a:extLst>
              <a:ext uri="{FF2B5EF4-FFF2-40B4-BE49-F238E27FC236}">
                <a16:creationId xmlns:a16="http://schemas.microsoft.com/office/drawing/2014/main" id="{C37AD89C-895F-4545-8BEB-8B086AFBAF81}"/>
              </a:ext>
            </a:extLst>
          </p:cNvPr>
          <p:cNvSpPr txBox="1">
            <a:spLocks noChangeArrowheads="1"/>
          </p:cNvSpPr>
          <p:nvPr/>
        </p:nvSpPr>
        <p:spPr bwMode="auto">
          <a:xfrm>
            <a:off x="6011863" y="2667000"/>
            <a:ext cx="3094037" cy="708025"/>
          </a:xfrm>
          <a:prstGeom prst="rect">
            <a:avLst/>
          </a:prstGeom>
          <a:solidFill>
            <a:schemeClr val="bg1"/>
          </a:solidFill>
          <a:ln w="25400">
            <a:solidFill>
              <a:srgbClr val="00B050"/>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000">
                <a:solidFill>
                  <a:srgbClr val="000000"/>
                </a:solidFill>
              </a:rPr>
              <a:t>x, y, z coordinates of where the geometry error occurs.</a:t>
            </a:r>
          </a:p>
        </p:txBody>
      </p:sp>
      <p:sp>
        <p:nvSpPr>
          <p:cNvPr id="160784" name="テキスト ボックス 19">
            <a:extLst>
              <a:ext uri="{FF2B5EF4-FFF2-40B4-BE49-F238E27FC236}">
                <a16:creationId xmlns:a16="http://schemas.microsoft.com/office/drawing/2014/main" id="{8A3525AB-BE68-4B83-9100-B55F913FFEEE}"/>
              </a:ext>
            </a:extLst>
          </p:cNvPr>
          <p:cNvSpPr txBox="1">
            <a:spLocks noChangeArrowheads="1"/>
          </p:cNvSpPr>
          <p:nvPr/>
        </p:nvSpPr>
        <p:spPr bwMode="auto">
          <a:xfrm>
            <a:off x="3851275" y="5145088"/>
            <a:ext cx="4110038" cy="830262"/>
          </a:xfrm>
          <a:prstGeom prst="rect">
            <a:avLst/>
          </a:prstGeom>
          <a:solidFill>
            <a:schemeClr val="bg1"/>
          </a:solidFill>
          <a:ln w="25400">
            <a:solidFill>
              <a:srgbClr val="0000FF"/>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solidFill>
                  <a:srgbClr val="000000"/>
                </a:solidFill>
              </a:rPr>
              <a:t>Even if only one error occurs, many lines may show up.</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10">
            <a:extLst>
              <a:ext uri="{FF2B5EF4-FFF2-40B4-BE49-F238E27FC236}">
                <a16:creationId xmlns:a16="http://schemas.microsoft.com/office/drawing/2014/main" id="{2956A3E3-8F47-4267-8BAA-26ADF4105A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024" t="12898" r="13316" b="9206"/>
          <a:stretch>
            <a:fillRect/>
          </a:stretch>
        </p:blipFill>
        <p:spPr bwMode="auto">
          <a:xfrm>
            <a:off x="2393950" y="2132806"/>
            <a:ext cx="4005263" cy="291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7219" name="Rectangle 2">
            <a:extLst>
              <a:ext uri="{FF2B5EF4-FFF2-40B4-BE49-F238E27FC236}">
                <a16:creationId xmlns:a16="http://schemas.microsoft.com/office/drawing/2014/main" id="{960F020C-7CA8-4EB1-8CA1-C652CE77F3B6}"/>
              </a:ext>
            </a:extLst>
          </p:cNvPr>
          <p:cNvSpPr>
            <a:spLocks noGrp="1" noChangeArrowheads="1"/>
          </p:cNvSpPr>
          <p:nvPr>
            <p:ph type="title" idx="4294967295"/>
          </p:nvPr>
        </p:nvSpPr>
        <p:spPr>
          <a:xfrm>
            <a:off x="228600" y="116632"/>
            <a:ext cx="8686800" cy="1143000"/>
          </a:xfrm>
        </p:spPr>
        <p:txBody>
          <a:bodyPr/>
          <a:lstStyle/>
          <a:p>
            <a:pPr eaLnBrk="1" hangingPunct="1">
              <a:defRPr/>
            </a:pPr>
            <a:r>
              <a:rPr lang="en-US" altLang="ja-JP" dirty="0">
                <a:latin typeface="+mn-lt"/>
              </a:rPr>
              <a:t>Geometry error (undefined region)</a:t>
            </a:r>
            <a:endParaRPr lang="ja-JP" altLang="en-US" dirty="0">
              <a:latin typeface="+mn-lt"/>
            </a:endParaRPr>
          </a:p>
        </p:txBody>
      </p:sp>
      <p:sp>
        <p:nvSpPr>
          <p:cNvPr id="162823" name="正方形/長方形 1">
            <a:extLst>
              <a:ext uri="{FF2B5EF4-FFF2-40B4-BE49-F238E27FC236}">
                <a16:creationId xmlns:a16="http://schemas.microsoft.com/office/drawing/2014/main" id="{305C9A8B-CBC3-47F9-95B4-B7F54ACE077D}"/>
              </a:ext>
            </a:extLst>
          </p:cNvPr>
          <p:cNvSpPr>
            <a:spLocks noChangeArrowheads="1"/>
          </p:cNvSpPr>
          <p:nvPr/>
        </p:nvSpPr>
        <p:spPr bwMode="auto">
          <a:xfrm>
            <a:off x="122238" y="1124744"/>
            <a:ext cx="88741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buFontTx/>
              <a:buNone/>
            </a:pPr>
            <a:r>
              <a:rPr lang="en-US" altLang="ja-JP" sz="2800">
                <a:solidFill>
                  <a:schemeClr val="accent2"/>
                </a:solidFill>
              </a:rPr>
              <a:t>Geometry is defined in an infinite space, but every single point must be filled with certain material (or defined as void).</a:t>
            </a:r>
          </a:p>
        </p:txBody>
      </p:sp>
      <p:sp>
        <p:nvSpPr>
          <p:cNvPr id="162824" name="Text Box 5">
            <a:extLst>
              <a:ext uri="{FF2B5EF4-FFF2-40B4-BE49-F238E27FC236}">
                <a16:creationId xmlns:a16="http://schemas.microsoft.com/office/drawing/2014/main" id="{8301FAEE-B35A-4407-836C-1F43387AAA1E}"/>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latin typeface="Tahoma" panose="020B0604030504040204" pitchFamily="34" charset="0"/>
              </a:rPr>
              <a:t>Geometry (General definition)</a:t>
            </a:r>
          </a:p>
        </p:txBody>
      </p:sp>
      <p:sp>
        <p:nvSpPr>
          <p:cNvPr id="162825" name="テキスト ボックス 19">
            <a:extLst>
              <a:ext uri="{FF2B5EF4-FFF2-40B4-BE49-F238E27FC236}">
                <a16:creationId xmlns:a16="http://schemas.microsoft.com/office/drawing/2014/main" id="{BA3A3ABF-32FF-450E-A84A-EC14F40101A3}"/>
              </a:ext>
            </a:extLst>
          </p:cNvPr>
          <p:cNvSpPr txBox="1">
            <a:spLocks noChangeArrowheads="1"/>
          </p:cNvSpPr>
          <p:nvPr/>
        </p:nvSpPr>
        <p:spPr bwMode="auto">
          <a:xfrm>
            <a:off x="2157413" y="5114131"/>
            <a:ext cx="4319587" cy="1016000"/>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000"/>
              <a:t>Undefined region is painted in purple.</a:t>
            </a:r>
          </a:p>
          <a:p>
            <a:pPr eaLnBrk="1" hangingPunct="1">
              <a:spcBef>
                <a:spcPct val="0"/>
              </a:spcBef>
              <a:buFontTx/>
              <a:buNone/>
            </a:pPr>
            <a:r>
              <a:rPr lang="en-US" altLang="ja-JP" sz="2000"/>
              <a:t>(If undefined region is present, the other region does not appear sometimes.)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a:extLst>
              <a:ext uri="{FF2B5EF4-FFF2-40B4-BE49-F238E27FC236}">
                <a16:creationId xmlns:a16="http://schemas.microsoft.com/office/drawing/2014/main" id="{474F815E-7555-4A5F-96A2-17183049BF1A}"/>
              </a:ext>
            </a:extLst>
          </p:cNvPr>
          <p:cNvSpPr>
            <a:spLocks noGrp="1" noChangeArrowheads="1"/>
          </p:cNvSpPr>
          <p:nvPr>
            <p:ph type="body" idx="4294967295"/>
          </p:nvPr>
        </p:nvSpPr>
        <p:spPr>
          <a:xfrm>
            <a:off x="1912938" y="1052513"/>
            <a:ext cx="5873750" cy="5205412"/>
          </a:xfrm>
        </p:spPr>
        <p:txBody>
          <a:bodyPr/>
          <a:lstStyle/>
          <a:p>
            <a:pPr eaLnBrk="1" hangingPunct="1">
              <a:spcBef>
                <a:spcPts val="700"/>
              </a:spcBef>
            </a:pPr>
            <a:r>
              <a:rPr lang="en-US" altLang="ja-JP">
                <a:cs typeface="Arial" panose="020B0604020202020204" pitchFamily="34" charset="0"/>
              </a:rPr>
              <a:t>General Description </a:t>
            </a:r>
          </a:p>
          <a:p>
            <a:pPr eaLnBrk="1" hangingPunct="1">
              <a:spcBef>
                <a:spcPts val="700"/>
              </a:spcBef>
            </a:pPr>
            <a:r>
              <a:rPr lang="en-US" altLang="ja-JP">
                <a:cs typeface="Arial" panose="020B0604020202020204" pitchFamily="34" charset="0"/>
              </a:rPr>
              <a:t>Geometry</a:t>
            </a:r>
          </a:p>
          <a:p>
            <a:pPr eaLnBrk="1" hangingPunct="1">
              <a:spcBef>
                <a:spcPts val="700"/>
              </a:spcBef>
            </a:pPr>
            <a:endParaRPr lang="en-US" altLang="ja-JP">
              <a:cs typeface="Arial" panose="020B0604020202020204" pitchFamily="34" charset="0"/>
            </a:endParaRPr>
          </a:p>
          <a:p>
            <a:pPr eaLnBrk="1" hangingPunct="1">
              <a:spcBef>
                <a:spcPts val="700"/>
              </a:spcBef>
            </a:pPr>
            <a:endParaRPr lang="en-US" altLang="ja-JP">
              <a:cs typeface="Arial" panose="020B0604020202020204" pitchFamily="34" charset="0"/>
            </a:endParaRPr>
          </a:p>
          <a:p>
            <a:pPr eaLnBrk="1" hangingPunct="1">
              <a:spcBef>
                <a:spcPts val="700"/>
              </a:spcBef>
            </a:pPr>
            <a:endParaRPr lang="en-US" altLang="ja-JP">
              <a:cs typeface="Arial" panose="020B0604020202020204" pitchFamily="34" charset="0"/>
            </a:endParaRPr>
          </a:p>
          <a:p>
            <a:pPr eaLnBrk="1" hangingPunct="1">
              <a:spcBef>
                <a:spcPts val="700"/>
              </a:spcBef>
            </a:pPr>
            <a:r>
              <a:rPr lang="en-US" altLang="ja-JP">
                <a:cs typeface="Arial" panose="020B0604020202020204" pitchFamily="34" charset="0"/>
              </a:rPr>
              <a:t>Source</a:t>
            </a:r>
          </a:p>
          <a:p>
            <a:pPr eaLnBrk="1" hangingPunct="1">
              <a:spcBef>
                <a:spcPts val="700"/>
              </a:spcBef>
            </a:pPr>
            <a:r>
              <a:rPr lang="en-US" altLang="ja-JP">
                <a:cs typeface="Arial" panose="020B0604020202020204" pitchFamily="34" charset="0"/>
              </a:rPr>
              <a:t>Summary and Homework</a:t>
            </a:r>
          </a:p>
        </p:txBody>
      </p:sp>
      <p:sp>
        <p:nvSpPr>
          <p:cNvPr id="164869" name="Text Box 6">
            <a:extLst>
              <a:ext uri="{FF2B5EF4-FFF2-40B4-BE49-F238E27FC236}">
                <a16:creationId xmlns:a16="http://schemas.microsoft.com/office/drawing/2014/main" id="{8E31D5EB-D070-4E30-A47A-A4CA9A55FA65}"/>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ja-JP" sz="2400">
                <a:solidFill>
                  <a:srgbClr val="000000"/>
                </a:solidFill>
                <a:latin typeface="Tahoma" panose="020B0604030504040204" pitchFamily="34" charset="0"/>
              </a:rPr>
              <a:t>Contents</a:t>
            </a:r>
          </a:p>
        </p:txBody>
      </p:sp>
      <p:sp>
        <p:nvSpPr>
          <p:cNvPr id="139271" name="Rectangle 2">
            <a:extLst>
              <a:ext uri="{FF2B5EF4-FFF2-40B4-BE49-F238E27FC236}">
                <a16:creationId xmlns:a16="http://schemas.microsoft.com/office/drawing/2014/main" id="{020790D8-27C5-4CE5-A15E-08F904C88AB2}"/>
              </a:ext>
            </a:extLst>
          </p:cNvPr>
          <p:cNvSpPr txBox="1">
            <a:spLocks noChangeArrowheads="1"/>
          </p:cNvSpPr>
          <p:nvPr/>
        </p:nvSpPr>
        <p:spPr bwMode="auto">
          <a:xfrm>
            <a:off x="1017588" y="4763"/>
            <a:ext cx="6769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en-US" altLang="ja-JP" sz="4800" dirty="0">
                <a:solidFill>
                  <a:srgbClr val="3333CC"/>
                </a:solidFill>
                <a:latin typeface="+mn-lt"/>
              </a:rPr>
              <a:t>Table of Contents</a:t>
            </a:r>
            <a:endParaRPr lang="ja-JP" altLang="en-US" sz="4800" dirty="0">
              <a:solidFill>
                <a:srgbClr val="3333CC"/>
              </a:solidFill>
              <a:latin typeface="+mn-lt"/>
            </a:endParaRPr>
          </a:p>
        </p:txBody>
      </p:sp>
      <p:sp>
        <p:nvSpPr>
          <p:cNvPr id="139272" name="テキスト ボックス 2">
            <a:extLst>
              <a:ext uri="{FF2B5EF4-FFF2-40B4-BE49-F238E27FC236}">
                <a16:creationId xmlns:a16="http://schemas.microsoft.com/office/drawing/2014/main" id="{B1EA407E-6016-44FF-8DAA-40FC0F7FBF36}"/>
              </a:ext>
            </a:extLst>
          </p:cNvPr>
          <p:cNvSpPr txBox="1">
            <a:spLocks noChangeArrowheads="1"/>
          </p:cNvSpPr>
          <p:nvPr/>
        </p:nvSpPr>
        <p:spPr bwMode="auto">
          <a:xfrm>
            <a:off x="2316163" y="2133600"/>
            <a:ext cx="476726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defRPr/>
            </a:pPr>
            <a:r>
              <a:rPr lang="en-US" altLang="ja-JP" sz="2400" dirty="0">
                <a:latin typeface="+mn-lt"/>
                <a:cs typeface="Arial" charset="0"/>
              </a:rPr>
              <a:t>General definition</a:t>
            </a:r>
          </a:p>
          <a:p>
            <a:pPr eaLnBrk="1" hangingPunct="1">
              <a:spcBef>
                <a:spcPct val="0"/>
              </a:spcBef>
              <a:defRPr/>
            </a:pPr>
            <a:r>
              <a:rPr lang="en-US" altLang="ja-JP" sz="2400" dirty="0">
                <a:solidFill>
                  <a:srgbClr val="FF0000"/>
                </a:solidFill>
                <a:latin typeface="+mn-lt"/>
                <a:cs typeface="Arial" charset="0"/>
              </a:rPr>
              <a:t>How to define cells</a:t>
            </a:r>
          </a:p>
          <a:p>
            <a:pPr eaLnBrk="1" hangingPunct="1">
              <a:spcBef>
                <a:spcPct val="0"/>
              </a:spcBef>
              <a:defRPr/>
            </a:pPr>
            <a:r>
              <a:rPr lang="en-US" altLang="ja-JP" sz="2400" dirty="0">
                <a:latin typeface="+mn-lt"/>
                <a:cs typeface="Arial" charset="0"/>
              </a:rPr>
              <a:t>Definitions of boxes and cylinders</a:t>
            </a:r>
          </a:p>
          <a:p>
            <a:pPr eaLnBrk="1" hangingPunct="1">
              <a:spcBef>
                <a:spcPct val="0"/>
              </a:spcBef>
              <a:defRPr/>
            </a:pPr>
            <a:r>
              <a:rPr lang="en-US" altLang="ja-JP" sz="2400" dirty="0">
                <a:solidFill>
                  <a:srgbClr val="000000"/>
                </a:solidFill>
                <a:cs typeface="Arial" charset="0"/>
              </a:rPr>
              <a:t>How to add materials</a:t>
            </a:r>
          </a:p>
          <a:p>
            <a:pPr eaLnBrk="1" hangingPunct="1">
              <a:spcBef>
                <a:spcPct val="0"/>
              </a:spcBef>
            </a:pPr>
            <a:r>
              <a:rPr lang="en-US" altLang="ja-JP" sz="2400" dirty="0">
                <a:solidFill>
                  <a:srgbClr val="000000"/>
                </a:solidFill>
                <a:cs typeface="Arial" panose="020B0604020202020204" pitchFamily="34" charset="0"/>
              </a:rPr>
              <a:t>Geometry drawing software</a:t>
            </a:r>
            <a:endParaRPr lang="ja-JP" altLang="en-US" sz="2400" dirty="0">
              <a:solidFill>
                <a:srgbClr val="000000"/>
              </a:solidFill>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a:extLst>
              <a:ext uri="{FF2B5EF4-FFF2-40B4-BE49-F238E27FC236}">
                <a16:creationId xmlns:a16="http://schemas.microsoft.com/office/drawing/2014/main" id="{F2714984-3276-4C86-A6AD-D319D2B5B43C}"/>
              </a:ext>
            </a:extLst>
          </p:cNvPr>
          <p:cNvSpPr>
            <a:spLocks noGrp="1" noChangeArrowheads="1"/>
          </p:cNvSpPr>
          <p:nvPr>
            <p:ph type="body" idx="4294967295"/>
          </p:nvPr>
        </p:nvSpPr>
        <p:spPr>
          <a:xfrm>
            <a:off x="1979712" y="1052736"/>
            <a:ext cx="5873750" cy="5205412"/>
          </a:xfrm>
        </p:spPr>
        <p:txBody>
          <a:bodyPr/>
          <a:lstStyle/>
          <a:p>
            <a:pPr eaLnBrk="1" hangingPunct="1">
              <a:spcBef>
                <a:spcPts val="700"/>
              </a:spcBef>
            </a:pPr>
            <a:r>
              <a:rPr lang="en-US" altLang="ja-JP" dirty="0">
                <a:solidFill>
                  <a:srgbClr val="FF0000"/>
                </a:solidFill>
                <a:cs typeface="Arial" panose="020B0604020202020204" pitchFamily="34" charset="0"/>
              </a:rPr>
              <a:t>General Description </a:t>
            </a:r>
          </a:p>
          <a:p>
            <a:pPr eaLnBrk="1" hangingPunct="1">
              <a:spcBef>
                <a:spcPts val="700"/>
              </a:spcBef>
            </a:pPr>
            <a:r>
              <a:rPr lang="en-US" altLang="ja-JP" dirty="0">
                <a:cs typeface="Arial" panose="020B0604020202020204" pitchFamily="34" charset="0"/>
              </a:rPr>
              <a:t>Geometry</a:t>
            </a:r>
          </a:p>
          <a:p>
            <a:pPr eaLnBrk="1" hangingPunct="1">
              <a:spcBef>
                <a:spcPts val="700"/>
              </a:spcBef>
            </a:pPr>
            <a:endParaRPr lang="en-US" altLang="ja-JP" dirty="0">
              <a:cs typeface="Arial" panose="020B0604020202020204" pitchFamily="34" charset="0"/>
            </a:endParaRPr>
          </a:p>
          <a:p>
            <a:pPr eaLnBrk="1" hangingPunct="1">
              <a:spcBef>
                <a:spcPts val="700"/>
              </a:spcBef>
            </a:pPr>
            <a:endParaRPr lang="en-US" altLang="ja-JP" dirty="0">
              <a:cs typeface="Arial" panose="020B0604020202020204" pitchFamily="34" charset="0"/>
            </a:endParaRPr>
          </a:p>
          <a:p>
            <a:pPr eaLnBrk="1" hangingPunct="1">
              <a:spcBef>
                <a:spcPts val="700"/>
              </a:spcBef>
            </a:pPr>
            <a:endParaRPr lang="en-US" altLang="ja-JP" dirty="0">
              <a:cs typeface="Arial" panose="020B0604020202020204" pitchFamily="34" charset="0"/>
            </a:endParaRPr>
          </a:p>
          <a:p>
            <a:pPr eaLnBrk="1" hangingPunct="1">
              <a:spcBef>
                <a:spcPts val="1800"/>
              </a:spcBef>
            </a:pPr>
            <a:r>
              <a:rPr lang="en-US" altLang="ja-JP" dirty="0">
                <a:cs typeface="Arial" panose="020B0604020202020204" pitchFamily="34" charset="0"/>
              </a:rPr>
              <a:t>Source</a:t>
            </a:r>
          </a:p>
          <a:p>
            <a:pPr eaLnBrk="1" hangingPunct="1">
              <a:spcBef>
                <a:spcPts val="700"/>
              </a:spcBef>
            </a:pPr>
            <a:r>
              <a:rPr lang="en-US" altLang="ja-JP" dirty="0">
                <a:cs typeface="Arial" panose="020B0604020202020204" pitchFamily="34" charset="0"/>
              </a:rPr>
              <a:t>Summary and Homework</a:t>
            </a:r>
          </a:p>
        </p:txBody>
      </p:sp>
      <p:sp>
        <p:nvSpPr>
          <p:cNvPr id="118789" name="Text Box 6">
            <a:extLst>
              <a:ext uri="{FF2B5EF4-FFF2-40B4-BE49-F238E27FC236}">
                <a16:creationId xmlns:a16="http://schemas.microsoft.com/office/drawing/2014/main" id="{801D3A07-FFE1-444A-8C72-0587BCE9A74B}"/>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ja-JP" sz="2400">
                <a:solidFill>
                  <a:srgbClr val="000000"/>
                </a:solidFill>
                <a:latin typeface="Tahoma" panose="020B0604030504040204" pitchFamily="34" charset="0"/>
              </a:rPr>
              <a:t>Contents</a:t>
            </a:r>
          </a:p>
        </p:txBody>
      </p:sp>
      <p:sp>
        <p:nvSpPr>
          <p:cNvPr id="114695" name="Rectangle 2">
            <a:extLst>
              <a:ext uri="{FF2B5EF4-FFF2-40B4-BE49-F238E27FC236}">
                <a16:creationId xmlns:a16="http://schemas.microsoft.com/office/drawing/2014/main" id="{E8CB70CB-22F0-4FE0-A0FD-9FFD096BC7E0}"/>
              </a:ext>
            </a:extLst>
          </p:cNvPr>
          <p:cNvSpPr txBox="1">
            <a:spLocks noChangeArrowheads="1"/>
          </p:cNvSpPr>
          <p:nvPr/>
        </p:nvSpPr>
        <p:spPr bwMode="auto">
          <a:xfrm>
            <a:off x="1017588" y="4763"/>
            <a:ext cx="6769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en-US" altLang="ja-JP" sz="4800" dirty="0">
                <a:solidFill>
                  <a:srgbClr val="3333CC"/>
                </a:solidFill>
                <a:latin typeface="+mn-lt"/>
              </a:rPr>
              <a:t>Table of Contents</a:t>
            </a:r>
            <a:endParaRPr lang="ja-JP" altLang="en-US" sz="4800" dirty="0">
              <a:solidFill>
                <a:srgbClr val="3333CC"/>
              </a:solidFill>
              <a:latin typeface="+mn-lt"/>
            </a:endParaRPr>
          </a:p>
        </p:txBody>
      </p:sp>
      <p:sp>
        <p:nvSpPr>
          <p:cNvPr id="118792" name="テキスト ボックス 2">
            <a:extLst>
              <a:ext uri="{FF2B5EF4-FFF2-40B4-BE49-F238E27FC236}">
                <a16:creationId xmlns:a16="http://schemas.microsoft.com/office/drawing/2014/main" id="{70E75E14-FB8C-454F-A7D3-8706D6A59AC1}"/>
              </a:ext>
            </a:extLst>
          </p:cNvPr>
          <p:cNvSpPr txBox="1">
            <a:spLocks noChangeArrowheads="1"/>
          </p:cNvSpPr>
          <p:nvPr/>
        </p:nvSpPr>
        <p:spPr bwMode="auto">
          <a:xfrm>
            <a:off x="2316163" y="2133600"/>
            <a:ext cx="476765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r>
              <a:rPr lang="en-US" altLang="ja-JP" sz="2400" dirty="0">
                <a:cs typeface="Arial" panose="020B0604020202020204" pitchFamily="34" charset="0"/>
              </a:rPr>
              <a:t>General definition</a:t>
            </a:r>
          </a:p>
          <a:p>
            <a:pPr eaLnBrk="1" hangingPunct="1">
              <a:spcBef>
                <a:spcPct val="0"/>
              </a:spcBef>
            </a:pPr>
            <a:r>
              <a:rPr lang="en-US" altLang="ja-JP" sz="2400" dirty="0">
                <a:cs typeface="Arial" panose="020B0604020202020204" pitchFamily="34" charset="0"/>
              </a:rPr>
              <a:t>How to define cells</a:t>
            </a:r>
          </a:p>
          <a:p>
            <a:pPr eaLnBrk="1" hangingPunct="1">
              <a:spcBef>
                <a:spcPct val="0"/>
              </a:spcBef>
            </a:pPr>
            <a:r>
              <a:rPr lang="en-US" altLang="ja-JP" sz="2400" dirty="0">
                <a:cs typeface="Arial" panose="020B0604020202020204" pitchFamily="34" charset="0"/>
              </a:rPr>
              <a:t>Definitions of boxes and cylinders</a:t>
            </a:r>
          </a:p>
          <a:p>
            <a:pPr eaLnBrk="1" hangingPunct="1">
              <a:spcBef>
                <a:spcPct val="0"/>
              </a:spcBef>
            </a:pPr>
            <a:r>
              <a:rPr lang="en-US" altLang="ja-JP" sz="2400" dirty="0">
                <a:solidFill>
                  <a:srgbClr val="000000"/>
                </a:solidFill>
                <a:cs typeface="Arial" panose="020B0604020202020204" pitchFamily="34" charset="0"/>
              </a:rPr>
              <a:t>How to add materials</a:t>
            </a:r>
          </a:p>
          <a:p>
            <a:pPr eaLnBrk="1" hangingPunct="1">
              <a:spcBef>
                <a:spcPct val="0"/>
              </a:spcBef>
            </a:pPr>
            <a:r>
              <a:rPr lang="en-US" altLang="ja-JP" sz="2400" dirty="0">
                <a:solidFill>
                  <a:srgbClr val="000000"/>
                </a:solidFill>
                <a:cs typeface="Arial" panose="020B0604020202020204" pitchFamily="34" charset="0"/>
              </a:rPr>
              <a:t>Geometry drawing software</a:t>
            </a:r>
            <a:endParaRPr lang="ja-JP" altLang="en-US" sz="2400" dirty="0">
              <a:solidFill>
                <a:srgbClr val="000000"/>
              </a:solidFill>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a:extLst>
              <a:ext uri="{FF2B5EF4-FFF2-40B4-BE49-F238E27FC236}">
                <a16:creationId xmlns:a16="http://schemas.microsoft.com/office/drawing/2014/main" id="{62DC9843-EE0B-462A-913F-217F565F8746}"/>
              </a:ext>
            </a:extLst>
          </p:cNvPr>
          <p:cNvSpPr>
            <a:spLocks noGrp="1" noChangeArrowheads="1"/>
          </p:cNvSpPr>
          <p:nvPr>
            <p:ph type="body" idx="4294967295"/>
          </p:nvPr>
        </p:nvSpPr>
        <p:spPr>
          <a:xfrm>
            <a:off x="808038" y="493713"/>
            <a:ext cx="7902575" cy="1673225"/>
          </a:xfrm>
        </p:spPr>
        <p:txBody>
          <a:bodyPr/>
          <a:lstStyle/>
          <a:p>
            <a:pPr marL="0" indent="0" eaLnBrk="1" hangingPunct="1">
              <a:buFontTx/>
              <a:buNone/>
              <a:defRPr/>
            </a:pPr>
            <a:r>
              <a:rPr lang="en-US" altLang="ja-JP" sz="2400" dirty="0">
                <a:solidFill>
                  <a:srgbClr val="262626"/>
                </a:solidFill>
              </a:rPr>
              <a:t>Cells are defined by surfaces using “</a:t>
            </a:r>
            <a:r>
              <a:rPr lang="en-US" altLang="ja-JP" sz="2400" dirty="0">
                <a:solidFill>
                  <a:srgbClr val="FF0000"/>
                </a:solidFill>
              </a:rPr>
              <a:t>plus and minus signs</a:t>
            </a:r>
            <a:r>
              <a:rPr lang="en-US" altLang="ja-JP" sz="2400" dirty="0">
                <a:solidFill>
                  <a:srgbClr val="262626"/>
                </a:solidFill>
              </a:rPr>
              <a:t>” and “</a:t>
            </a:r>
            <a:r>
              <a:rPr lang="en-US" altLang="ja-JP" sz="2400" dirty="0">
                <a:solidFill>
                  <a:srgbClr val="FF0000"/>
                </a:solidFill>
              </a:rPr>
              <a:t>Boolean operators</a:t>
            </a:r>
            <a:r>
              <a:rPr lang="en-US" altLang="ja-JP" sz="2400" dirty="0">
                <a:solidFill>
                  <a:srgbClr val="262626"/>
                </a:solidFill>
              </a:rPr>
              <a:t>”.</a:t>
            </a:r>
            <a:endParaRPr lang="en-US" altLang="ja-JP" sz="2400" dirty="0">
              <a:solidFill>
                <a:srgbClr val="FF00FF"/>
              </a:solidFill>
            </a:endParaRPr>
          </a:p>
          <a:p>
            <a:pPr eaLnBrk="1" hangingPunct="1">
              <a:defRPr/>
            </a:pPr>
            <a:r>
              <a:rPr lang="en-US" altLang="ja-JP" sz="2400" dirty="0">
                <a:solidFill>
                  <a:srgbClr val="FF0000"/>
                </a:solidFill>
              </a:rPr>
              <a:t>Outside and inside</a:t>
            </a:r>
            <a:r>
              <a:rPr lang="en-US" altLang="ja-JP" sz="2400" dirty="0"/>
              <a:t> of the surface are defined by putting </a:t>
            </a:r>
            <a:r>
              <a:rPr lang="en-US" altLang="ja-JP" sz="2400" dirty="0">
                <a:solidFill>
                  <a:srgbClr val="FF0000"/>
                </a:solidFill>
              </a:rPr>
              <a:t>plus and minus signs</a:t>
            </a:r>
            <a:r>
              <a:rPr lang="en-US" altLang="ja-JP" sz="2400" dirty="0"/>
              <a:t>, respectively, before the surface number.</a:t>
            </a:r>
          </a:p>
        </p:txBody>
      </p:sp>
      <p:sp>
        <p:nvSpPr>
          <p:cNvPr id="166915" name="Rectangle 27">
            <a:extLst>
              <a:ext uri="{FF2B5EF4-FFF2-40B4-BE49-F238E27FC236}">
                <a16:creationId xmlns:a16="http://schemas.microsoft.com/office/drawing/2014/main" id="{9CBA36B8-6CDD-401A-B1A1-E4A98F31BBC6}"/>
              </a:ext>
            </a:extLst>
          </p:cNvPr>
          <p:cNvSpPr>
            <a:spLocks noChangeArrowheads="1"/>
          </p:cNvSpPr>
          <p:nvPr/>
        </p:nvSpPr>
        <p:spPr bwMode="auto">
          <a:xfrm>
            <a:off x="2397125" y="2166938"/>
            <a:ext cx="4276725" cy="1666875"/>
          </a:xfrm>
          <a:prstGeom prst="rect">
            <a:avLst/>
          </a:prstGeom>
          <a:solidFill>
            <a:srgbClr val="99CCFF"/>
          </a:solidFill>
          <a:ln w="31750">
            <a:solidFill>
              <a:schemeClr val="tx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166916" name="テキスト ボックス 20">
            <a:extLst>
              <a:ext uri="{FF2B5EF4-FFF2-40B4-BE49-F238E27FC236}">
                <a16:creationId xmlns:a16="http://schemas.microsoft.com/office/drawing/2014/main" id="{18BBE1A5-1A8C-4E28-82F6-26264DBFE102}"/>
              </a:ext>
            </a:extLst>
          </p:cNvPr>
          <p:cNvSpPr txBox="1">
            <a:spLocks noChangeArrowheads="1"/>
          </p:cNvSpPr>
          <p:nvPr/>
        </p:nvSpPr>
        <p:spPr bwMode="auto">
          <a:xfrm>
            <a:off x="2339975" y="2365375"/>
            <a:ext cx="21367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ja-JP" sz="2200">
                <a:latin typeface="Gulim" panose="020B0600000101010101" pitchFamily="34" charset="-127"/>
              </a:rPr>
              <a:t>+11</a:t>
            </a:r>
          </a:p>
          <a:p>
            <a:pPr algn="ctr" eaLnBrk="1" hangingPunct="1">
              <a:spcBef>
                <a:spcPct val="0"/>
              </a:spcBef>
              <a:buFontTx/>
              <a:buNone/>
            </a:pPr>
            <a:r>
              <a:rPr lang="en-US" altLang="ja-JP" sz="2200">
                <a:latin typeface="Gulim" panose="020B0600000101010101" pitchFamily="34" charset="-127"/>
              </a:rPr>
              <a:t>(outside the surface 11)</a:t>
            </a:r>
          </a:p>
        </p:txBody>
      </p:sp>
      <p:sp>
        <p:nvSpPr>
          <p:cNvPr id="166919" name="Text Box 6">
            <a:extLst>
              <a:ext uri="{FF2B5EF4-FFF2-40B4-BE49-F238E27FC236}">
                <a16:creationId xmlns:a16="http://schemas.microsoft.com/office/drawing/2014/main" id="{C88CE0B0-4780-41CF-A58C-E200E074DF3D}"/>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latin typeface="Tahoma" panose="020B0604030504040204" pitchFamily="34" charset="0"/>
              </a:rPr>
              <a:t>Geometry</a:t>
            </a:r>
          </a:p>
        </p:txBody>
      </p:sp>
      <p:sp>
        <p:nvSpPr>
          <p:cNvPr id="166921" name="Oval 21">
            <a:extLst>
              <a:ext uri="{FF2B5EF4-FFF2-40B4-BE49-F238E27FC236}">
                <a16:creationId xmlns:a16="http://schemas.microsoft.com/office/drawing/2014/main" id="{3428D199-B656-4EFB-9FBC-6278544F4C5C}"/>
              </a:ext>
            </a:extLst>
          </p:cNvPr>
          <p:cNvSpPr>
            <a:spLocks noChangeArrowheads="1"/>
          </p:cNvSpPr>
          <p:nvPr/>
        </p:nvSpPr>
        <p:spPr bwMode="auto">
          <a:xfrm>
            <a:off x="4702175" y="2227263"/>
            <a:ext cx="1814513" cy="1489075"/>
          </a:xfrm>
          <a:prstGeom prst="ellipse">
            <a:avLst/>
          </a:prstGeom>
          <a:solidFill>
            <a:srgbClr val="FF99CC"/>
          </a:solidFill>
          <a:ln w="31750">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166922" name="テキスト ボックス 20">
            <a:extLst>
              <a:ext uri="{FF2B5EF4-FFF2-40B4-BE49-F238E27FC236}">
                <a16:creationId xmlns:a16="http://schemas.microsoft.com/office/drawing/2014/main" id="{113F1493-7A54-4B7E-A7CC-59A8615F19D0}"/>
              </a:ext>
            </a:extLst>
          </p:cNvPr>
          <p:cNvSpPr txBox="1">
            <a:spLocks noChangeArrowheads="1"/>
          </p:cNvSpPr>
          <p:nvPr/>
        </p:nvSpPr>
        <p:spPr bwMode="auto">
          <a:xfrm>
            <a:off x="4702175" y="2347913"/>
            <a:ext cx="18383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ja-JP" sz="2200">
                <a:latin typeface="Gulim" panose="020B0600000101010101" pitchFamily="34" charset="-127"/>
                <a:ea typeface="Gulim" panose="020B0600000101010101" pitchFamily="34" charset="-127"/>
              </a:rPr>
              <a:t>-11</a:t>
            </a:r>
          </a:p>
          <a:p>
            <a:pPr algn="ctr" eaLnBrk="1" hangingPunct="1">
              <a:spcBef>
                <a:spcPct val="0"/>
              </a:spcBef>
              <a:buFontTx/>
              <a:buNone/>
            </a:pPr>
            <a:r>
              <a:rPr lang="en-US" altLang="ja-JP" sz="2200">
                <a:latin typeface="Gulim" panose="020B0600000101010101" pitchFamily="34" charset="-127"/>
                <a:ea typeface="Gulim" panose="020B0600000101010101" pitchFamily="34" charset="-127"/>
              </a:rPr>
              <a:t>(inside the surface 11)</a:t>
            </a:r>
          </a:p>
        </p:txBody>
      </p:sp>
      <p:sp>
        <p:nvSpPr>
          <p:cNvPr id="166923" name="Line 12">
            <a:extLst>
              <a:ext uri="{FF2B5EF4-FFF2-40B4-BE49-F238E27FC236}">
                <a16:creationId xmlns:a16="http://schemas.microsoft.com/office/drawing/2014/main" id="{D4670591-FFA0-4DA0-BB98-F2C171AE3479}"/>
              </a:ext>
            </a:extLst>
          </p:cNvPr>
          <p:cNvSpPr>
            <a:spLocks noChangeShapeType="1"/>
          </p:cNvSpPr>
          <p:nvPr/>
        </p:nvSpPr>
        <p:spPr bwMode="auto">
          <a:xfrm flipH="1" flipV="1">
            <a:off x="6410325" y="2636838"/>
            <a:ext cx="1114425" cy="134937"/>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70" name="テキスト ボックス 20">
            <a:extLst>
              <a:ext uri="{FF2B5EF4-FFF2-40B4-BE49-F238E27FC236}">
                <a16:creationId xmlns:a16="http://schemas.microsoft.com/office/drawing/2014/main" id="{D80D004A-562E-4958-AF16-361DEE3A52FF}"/>
              </a:ext>
            </a:extLst>
          </p:cNvPr>
          <p:cNvSpPr txBox="1">
            <a:spLocks noChangeArrowheads="1"/>
          </p:cNvSpPr>
          <p:nvPr/>
        </p:nvSpPr>
        <p:spPr bwMode="auto">
          <a:xfrm>
            <a:off x="611188" y="5565775"/>
            <a:ext cx="27876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en-US" altLang="ja-JP" sz="2400" dirty="0">
                <a:latin typeface="+mn-lt"/>
              </a:rPr>
              <a:t>AND</a:t>
            </a:r>
          </a:p>
          <a:p>
            <a:pPr algn="ctr" eaLnBrk="1" hangingPunct="1">
              <a:spcBef>
                <a:spcPct val="0"/>
              </a:spcBef>
              <a:buFontTx/>
              <a:buNone/>
              <a:defRPr/>
            </a:pPr>
            <a:r>
              <a:rPr lang="en-US" altLang="ja-JP" sz="1800" b="1" i="1" dirty="0">
                <a:latin typeface="+mn-lt"/>
              </a:rPr>
              <a:t>blank</a:t>
            </a:r>
            <a:r>
              <a:rPr lang="en-US" altLang="ja-JP" sz="1800" dirty="0">
                <a:latin typeface="+mn-lt"/>
              </a:rPr>
              <a:t> intersection operator</a:t>
            </a:r>
            <a:endParaRPr lang="ja-JP" altLang="en-US" sz="1800" dirty="0">
              <a:latin typeface="+mn-lt"/>
            </a:endParaRPr>
          </a:p>
        </p:txBody>
      </p:sp>
      <p:sp>
        <p:nvSpPr>
          <p:cNvPr id="166925" name="Rectangle 27">
            <a:extLst>
              <a:ext uri="{FF2B5EF4-FFF2-40B4-BE49-F238E27FC236}">
                <a16:creationId xmlns:a16="http://schemas.microsoft.com/office/drawing/2014/main" id="{50564D62-81CD-41A4-8CBC-0B329E74BC6C}"/>
              </a:ext>
            </a:extLst>
          </p:cNvPr>
          <p:cNvSpPr>
            <a:spLocks noChangeArrowheads="1"/>
          </p:cNvSpPr>
          <p:nvPr/>
        </p:nvSpPr>
        <p:spPr bwMode="auto">
          <a:xfrm>
            <a:off x="755650" y="4279900"/>
            <a:ext cx="2532063" cy="1282700"/>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166926" name="Oval 21">
            <a:extLst>
              <a:ext uri="{FF2B5EF4-FFF2-40B4-BE49-F238E27FC236}">
                <a16:creationId xmlns:a16="http://schemas.microsoft.com/office/drawing/2014/main" id="{F5633BEA-B192-4C0C-9BA8-E39595F3F4AF}"/>
              </a:ext>
            </a:extLst>
          </p:cNvPr>
          <p:cNvSpPr>
            <a:spLocks noChangeArrowheads="1"/>
          </p:cNvSpPr>
          <p:nvPr/>
        </p:nvSpPr>
        <p:spPr bwMode="auto">
          <a:xfrm>
            <a:off x="1808163" y="4381500"/>
            <a:ext cx="1192212" cy="1085850"/>
          </a:xfrm>
          <a:prstGeom prst="ellipse">
            <a:avLst/>
          </a:prstGeom>
          <a:solidFill>
            <a:schemeClr val="bg1"/>
          </a:solidFill>
          <a:ln w="31750">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166927" name="Oval 21">
            <a:extLst>
              <a:ext uri="{FF2B5EF4-FFF2-40B4-BE49-F238E27FC236}">
                <a16:creationId xmlns:a16="http://schemas.microsoft.com/office/drawing/2014/main" id="{CEC85D5C-7B84-4A45-A57E-0A2C38A22ECD}"/>
              </a:ext>
            </a:extLst>
          </p:cNvPr>
          <p:cNvSpPr>
            <a:spLocks noChangeArrowheads="1"/>
          </p:cNvSpPr>
          <p:nvPr/>
        </p:nvSpPr>
        <p:spPr bwMode="auto">
          <a:xfrm>
            <a:off x="1055688" y="4378325"/>
            <a:ext cx="1192212" cy="1085850"/>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45074" name="テキスト ボックス 25">
            <a:extLst>
              <a:ext uri="{FF2B5EF4-FFF2-40B4-BE49-F238E27FC236}">
                <a16:creationId xmlns:a16="http://schemas.microsoft.com/office/drawing/2014/main" id="{D1CBC536-53D5-4C76-9810-A5121BFCFB22}"/>
              </a:ext>
            </a:extLst>
          </p:cNvPr>
          <p:cNvSpPr txBox="1">
            <a:spLocks noChangeArrowheads="1"/>
          </p:cNvSpPr>
          <p:nvPr/>
        </p:nvSpPr>
        <p:spPr bwMode="auto">
          <a:xfrm>
            <a:off x="3408363" y="5570538"/>
            <a:ext cx="25415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en-US" altLang="ja-JP" sz="2400" dirty="0">
                <a:latin typeface="+mn-lt"/>
              </a:rPr>
              <a:t>OR</a:t>
            </a:r>
          </a:p>
          <a:p>
            <a:pPr algn="ctr" eaLnBrk="1" hangingPunct="1">
              <a:spcBef>
                <a:spcPct val="0"/>
              </a:spcBef>
              <a:buFontTx/>
              <a:buNone/>
              <a:defRPr/>
            </a:pPr>
            <a:r>
              <a:rPr lang="en-US" altLang="ja-JP" sz="1800" b="1" dirty="0">
                <a:latin typeface="+mn-lt"/>
              </a:rPr>
              <a:t>:</a:t>
            </a:r>
            <a:r>
              <a:rPr lang="en-US" altLang="ja-JP" sz="1800" dirty="0">
                <a:latin typeface="+mn-lt"/>
              </a:rPr>
              <a:t>  union operator</a:t>
            </a:r>
            <a:endParaRPr lang="ja-JP" altLang="en-US" sz="1800" dirty="0">
              <a:latin typeface="+mn-lt"/>
            </a:endParaRPr>
          </a:p>
        </p:txBody>
      </p:sp>
      <p:sp>
        <p:nvSpPr>
          <p:cNvPr id="45075" name="テキスト ボックス 26">
            <a:extLst>
              <a:ext uri="{FF2B5EF4-FFF2-40B4-BE49-F238E27FC236}">
                <a16:creationId xmlns:a16="http://schemas.microsoft.com/office/drawing/2014/main" id="{EE299253-931F-4ECC-A000-EF8248C59B78}"/>
              </a:ext>
            </a:extLst>
          </p:cNvPr>
          <p:cNvSpPr txBox="1">
            <a:spLocks noChangeArrowheads="1"/>
          </p:cNvSpPr>
          <p:nvPr/>
        </p:nvSpPr>
        <p:spPr bwMode="auto">
          <a:xfrm>
            <a:off x="6156325" y="5572125"/>
            <a:ext cx="25320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en-US" altLang="ja-JP" sz="2400" dirty="0">
                <a:latin typeface="+mn-lt"/>
              </a:rPr>
              <a:t>NOT</a:t>
            </a:r>
            <a:br>
              <a:rPr lang="en-US" altLang="ja-JP" sz="2400" dirty="0">
                <a:latin typeface="+mn-lt"/>
              </a:rPr>
            </a:br>
            <a:r>
              <a:rPr lang="en-US" altLang="ja-JP" sz="1800" b="1" dirty="0">
                <a:latin typeface="+mn-lt"/>
              </a:rPr>
              <a:t>#</a:t>
            </a:r>
            <a:r>
              <a:rPr lang="en-US" altLang="ja-JP" sz="1800" dirty="0">
                <a:latin typeface="+mn-lt"/>
              </a:rPr>
              <a:t> complement operator</a:t>
            </a:r>
            <a:endParaRPr lang="ja-JP" altLang="en-US" sz="1800" dirty="0">
              <a:latin typeface="+mn-lt"/>
            </a:endParaRPr>
          </a:p>
        </p:txBody>
      </p:sp>
      <p:sp>
        <p:nvSpPr>
          <p:cNvPr id="166930" name="Rectangle 27">
            <a:extLst>
              <a:ext uri="{FF2B5EF4-FFF2-40B4-BE49-F238E27FC236}">
                <a16:creationId xmlns:a16="http://schemas.microsoft.com/office/drawing/2014/main" id="{DBBF1041-B8E8-4249-B0A2-78BF83EAF04D}"/>
              </a:ext>
            </a:extLst>
          </p:cNvPr>
          <p:cNvSpPr>
            <a:spLocks noChangeArrowheads="1"/>
          </p:cNvSpPr>
          <p:nvPr/>
        </p:nvSpPr>
        <p:spPr bwMode="auto">
          <a:xfrm>
            <a:off x="3408363" y="4279900"/>
            <a:ext cx="2532062" cy="1282700"/>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166931" name="Oval 21">
            <a:extLst>
              <a:ext uri="{FF2B5EF4-FFF2-40B4-BE49-F238E27FC236}">
                <a16:creationId xmlns:a16="http://schemas.microsoft.com/office/drawing/2014/main" id="{ACBCD467-E865-4407-916C-4F516310BAB5}"/>
              </a:ext>
            </a:extLst>
          </p:cNvPr>
          <p:cNvSpPr>
            <a:spLocks noChangeArrowheads="1"/>
          </p:cNvSpPr>
          <p:nvPr/>
        </p:nvSpPr>
        <p:spPr bwMode="auto">
          <a:xfrm>
            <a:off x="4460875" y="4381500"/>
            <a:ext cx="1190625" cy="1085850"/>
          </a:xfrm>
          <a:prstGeom prst="ellipse">
            <a:avLst/>
          </a:prstGeom>
          <a:solidFill>
            <a:srgbClr val="FFC000"/>
          </a:solidFill>
          <a:ln w="31750">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166932" name="Oval 21">
            <a:extLst>
              <a:ext uri="{FF2B5EF4-FFF2-40B4-BE49-F238E27FC236}">
                <a16:creationId xmlns:a16="http://schemas.microsoft.com/office/drawing/2014/main" id="{D93DFD2E-B238-46CC-AA89-7B91234B13AD}"/>
              </a:ext>
            </a:extLst>
          </p:cNvPr>
          <p:cNvSpPr>
            <a:spLocks noChangeArrowheads="1"/>
          </p:cNvSpPr>
          <p:nvPr/>
        </p:nvSpPr>
        <p:spPr bwMode="auto">
          <a:xfrm>
            <a:off x="3708400" y="4378325"/>
            <a:ext cx="1192213" cy="1085850"/>
          </a:xfrm>
          <a:prstGeom prst="ellipse">
            <a:avLst/>
          </a:prstGeom>
          <a:solidFill>
            <a:srgbClr val="FFC000"/>
          </a:solidFill>
          <a:ln w="31750">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166933" name="Rectangle 27">
            <a:extLst>
              <a:ext uri="{FF2B5EF4-FFF2-40B4-BE49-F238E27FC236}">
                <a16:creationId xmlns:a16="http://schemas.microsoft.com/office/drawing/2014/main" id="{FCB39D82-82A5-421B-B538-E5DE2F808C83}"/>
              </a:ext>
            </a:extLst>
          </p:cNvPr>
          <p:cNvSpPr>
            <a:spLocks noChangeArrowheads="1"/>
          </p:cNvSpPr>
          <p:nvPr/>
        </p:nvSpPr>
        <p:spPr bwMode="auto">
          <a:xfrm>
            <a:off x="6156325" y="4279900"/>
            <a:ext cx="2532063" cy="1282700"/>
          </a:xfrm>
          <a:prstGeom prst="rect">
            <a:avLst/>
          </a:prstGeom>
          <a:solidFill>
            <a:srgbClr val="FFC000"/>
          </a:solidFill>
          <a:ln w="31750">
            <a:solidFill>
              <a:schemeClr val="tx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166934" name="Oval 21">
            <a:extLst>
              <a:ext uri="{FF2B5EF4-FFF2-40B4-BE49-F238E27FC236}">
                <a16:creationId xmlns:a16="http://schemas.microsoft.com/office/drawing/2014/main" id="{0AB2D0BF-2CA0-4022-8BFB-A24270AE2E4F}"/>
              </a:ext>
            </a:extLst>
          </p:cNvPr>
          <p:cNvSpPr>
            <a:spLocks noChangeArrowheads="1"/>
          </p:cNvSpPr>
          <p:nvPr/>
        </p:nvSpPr>
        <p:spPr bwMode="auto">
          <a:xfrm>
            <a:off x="7208838" y="4381500"/>
            <a:ext cx="1192212" cy="1085850"/>
          </a:xfrm>
          <a:prstGeom prst="ellipse">
            <a:avLst/>
          </a:prstGeom>
          <a:solidFill>
            <a:schemeClr val="bg1"/>
          </a:solidFill>
          <a:ln w="31750">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166935" name="Oval 21">
            <a:extLst>
              <a:ext uri="{FF2B5EF4-FFF2-40B4-BE49-F238E27FC236}">
                <a16:creationId xmlns:a16="http://schemas.microsoft.com/office/drawing/2014/main" id="{C02CF9E1-0FC4-4465-A8AF-81FDEB01E2CF}"/>
              </a:ext>
            </a:extLst>
          </p:cNvPr>
          <p:cNvSpPr>
            <a:spLocks noChangeArrowheads="1"/>
          </p:cNvSpPr>
          <p:nvPr/>
        </p:nvSpPr>
        <p:spPr bwMode="auto">
          <a:xfrm>
            <a:off x="6456363" y="4378325"/>
            <a:ext cx="1192212" cy="1085850"/>
          </a:xfrm>
          <a:prstGeom prst="ellipse">
            <a:avLst/>
          </a:prstGeom>
          <a:solidFill>
            <a:schemeClr val="bg1"/>
          </a:solidFill>
          <a:ln w="31750">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166936" name="Oval 21">
            <a:extLst>
              <a:ext uri="{FF2B5EF4-FFF2-40B4-BE49-F238E27FC236}">
                <a16:creationId xmlns:a16="http://schemas.microsoft.com/office/drawing/2014/main" id="{DD4C29F6-5ECC-400A-A94C-4D632A3BAE48}"/>
              </a:ext>
            </a:extLst>
          </p:cNvPr>
          <p:cNvSpPr>
            <a:spLocks noChangeArrowheads="1"/>
          </p:cNvSpPr>
          <p:nvPr/>
        </p:nvSpPr>
        <p:spPr bwMode="auto">
          <a:xfrm>
            <a:off x="4460875" y="4381500"/>
            <a:ext cx="1190625" cy="1085850"/>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166937" name="Oval 21">
            <a:extLst>
              <a:ext uri="{FF2B5EF4-FFF2-40B4-BE49-F238E27FC236}">
                <a16:creationId xmlns:a16="http://schemas.microsoft.com/office/drawing/2014/main" id="{AAC1D4E0-962E-429C-9347-FA614E7EBB98}"/>
              </a:ext>
            </a:extLst>
          </p:cNvPr>
          <p:cNvSpPr>
            <a:spLocks noChangeArrowheads="1"/>
          </p:cNvSpPr>
          <p:nvPr/>
        </p:nvSpPr>
        <p:spPr bwMode="auto">
          <a:xfrm>
            <a:off x="7208838" y="4381500"/>
            <a:ext cx="1192212" cy="1085850"/>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166938" name="Oval 21">
            <a:extLst>
              <a:ext uri="{FF2B5EF4-FFF2-40B4-BE49-F238E27FC236}">
                <a16:creationId xmlns:a16="http://schemas.microsoft.com/office/drawing/2014/main" id="{FDA95C44-A359-4673-8585-A56685B0920F}"/>
              </a:ext>
            </a:extLst>
          </p:cNvPr>
          <p:cNvSpPr>
            <a:spLocks noChangeArrowheads="1"/>
          </p:cNvSpPr>
          <p:nvPr/>
        </p:nvSpPr>
        <p:spPr bwMode="auto">
          <a:xfrm>
            <a:off x="1808163" y="4529138"/>
            <a:ext cx="439737" cy="784225"/>
          </a:xfrm>
          <a:prstGeom prst="ellipse">
            <a:avLst/>
          </a:prstGeom>
          <a:solidFill>
            <a:srgbClr val="FFC000"/>
          </a:solidFill>
          <a:ln w="31750">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29" name="Rectangle 2">
            <a:extLst>
              <a:ext uri="{FF2B5EF4-FFF2-40B4-BE49-F238E27FC236}">
                <a16:creationId xmlns:a16="http://schemas.microsoft.com/office/drawing/2014/main" id="{03C8263F-D16F-4ED2-9782-49487F7292C5}"/>
              </a:ext>
            </a:extLst>
          </p:cNvPr>
          <p:cNvSpPr txBox="1">
            <a:spLocks noChangeArrowheads="1"/>
          </p:cNvSpPr>
          <p:nvPr/>
        </p:nvSpPr>
        <p:spPr bwMode="auto">
          <a:xfrm>
            <a:off x="228600" y="-242888"/>
            <a:ext cx="86868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defRPr/>
            </a:pPr>
            <a:r>
              <a:rPr lang="en-US" altLang="ja-JP" kern="0" dirty="0">
                <a:latin typeface="+mn-lt"/>
              </a:rPr>
              <a:t>How to define cells</a:t>
            </a:r>
            <a:endParaRPr lang="ja-JP" altLang="en-US" kern="0" dirty="0">
              <a:latin typeface="+mn-lt"/>
            </a:endParaRPr>
          </a:p>
        </p:txBody>
      </p:sp>
      <p:sp>
        <p:nvSpPr>
          <p:cNvPr id="30" name="テキスト ボックス 20">
            <a:extLst>
              <a:ext uri="{FF2B5EF4-FFF2-40B4-BE49-F238E27FC236}">
                <a16:creationId xmlns:a16="http://schemas.microsoft.com/office/drawing/2014/main" id="{890867C0-AFA2-47DA-BD7E-734D11F0BBB6}"/>
              </a:ext>
            </a:extLst>
          </p:cNvPr>
          <p:cNvSpPr txBox="1">
            <a:spLocks noChangeArrowheads="1"/>
          </p:cNvSpPr>
          <p:nvPr/>
        </p:nvSpPr>
        <p:spPr bwMode="auto">
          <a:xfrm>
            <a:off x="7366000" y="2420938"/>
            <a:ext cx="1598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en-US" altLang="ja-JP" sz="2000" dirty="0">
                <a:solidFill>
                  <a:srgbClr val="FF0000"/>
                </a:solidFill>
                <a:latin typeface="+mn-lt"/>
              </a:rPr>
              <a:t>the surface number 11</a:t>
            </a:r>
          </a:p>
        </p:txBody>
      </p:sp>
      <p:sp>
        <p:nvSpPr>
          <p:cNvPr id="31" name="Rectangle 3">
            <a:extLst>
              <a:ext uri="{FF2B5EF4-FFF2-40B4-BE49-F238E27FC236}">
                <a16:creationId xmlns:a16="http://schemas.microsoft.com/office/drawing/2014/main" id="{674EFB60-9611-4DE5-828E-9EF4B52CE2E9}"/>
              </a:ext>
            </a:extLst>
          </p:cNvPr>
          <p:cNvSpPr txBox="1">
            <a:spLocks noChangeArrowheads="1"/>
          </p:cNvSpPr>
          <p:nvPr/>
        </p:nvSpPr>
        <p:spPr bwMode="auto">
          <a:xfrm>
            <a:off x="855663" y="3789363"/>
            <a:ext cx="28225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defRPr/>
            </a:pPr>
            <a:r>
              <a:rPr lang="en-US" altLang="ja-JP" sz="2400" kern="0" dirty="0">
                <a:solidFill>
                  <a:srgbClr val="FF0000"/>
                </a:solidFill>
              </a:rPr>
              <a:t>Boolean operators</a:t>
            </a:r>
            <a:endParaRPr lang="en-US" altLang="ja-JP" sz="2400" kern="0" dirty="0">
              <a:solidFill>
                <a:srgbClr val="FF00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16">
            <a:extLst>
              <a:ext uri="{FF2B5EF4-FFF2-40B4-BE49-F238E27FC236}">
                <a16:creationId xmlns:a16="http://schemas.microsoft.com/office/drawing/2014/main" id="{89B9873C-A3B2-4790-BB49-CF36C388C2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008" t="12309" r="13174" b="8852"/>
          <a:stretch>
            <a:fillRect/>
          </a:stretch>
        </p:blipFill>
        <p:spPr bwMode="auto">
          <a:xfrm>
            <a:off x="5076825" y="2527300"/>
            <a:ext cx="3968750" cy="291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8963" name="Text Box 1031">
            <a:extLst>
              <a:ext uri="{FF2B5EF4-FFF2-40B4-BE49-F238E27FC236}">
                <a16:creationId xmlns:a16="http://schemas.microsoft.com/office/drawing/2014/main" id="{35DB578B-B83E-4535-9C5E-A6FB3487C15C}"/>
              </a:ext>
            </a:extLst>
          </p:cNvPr>
          <p:cNvSpPr txBox="1">
            <a:spLocks noChangeArrowheads="1"/>
          </p:cNvSpPr>
          <p:nvPr/>
        </p:nvSpPr>
        <p:spPr bwMode="auto">
          <a:xfrm>
            <a:off x="1147763" y="2843213"/>
            <a:ext cx="3598862" cy="2557462"/>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a:solidFill>
                  <a:srgbClr val="000000"/>
                </a:solidFill>
                <a:latin typeface="Tahoma" panose="020B0604030504040204" pitchFamily="34" charset="0"/>
              </a:rPr>
              <a:t>[ M a t e r i a l ]</a:t>
            </a:r>
          </a:p>
          <a:p>
            <a:pPr eaLnBrk="1" hangingPunct="1">
              <a:spcBef>
                <a:spcPct val="0"/>
              </a:spcBef>
              <a:buFontTx/>
              <a:buNone/>
            </a:pPr>
            <a:r>
              <a:rPr lang="pt-BR" altLang="ja-JP" sz="1400">
                <a:solidFill>
                  <a:srgbClr val="000000"/>
                </a:solidFill>
                <a:latin typeface="Tahoma" panose="020B0604030504040204" pitchFamily="34" charset="0"/>
              </a:rPr>
              <a:t>mat[1]    H 2  O 1</a:t>
            </a:r>
          </a:p>
          <a:p>
            <a:pPr eaLnBrk="1" hangingPunct="1">
              <a:spcBef>
                <a:spcPct val="0"/>
              </a:spcBef>
              <a:buFontTx/>
              <a:buNone/>
            </a:pP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S u r f a c e ]</a:t>
            </a:r>
          </a:p>
          <a:p>
            <a:pPr eaLnBrk="1" hangingPunct="1">
              <a:spcBef>
                <a:spcPct val="0"/>
              </a:spcBef>
              <a:buFontTx/>
              <a:buNone/>
            </a:pPr>
            <a:r>
              <a:rPr lang="pt-BR" altLang="ja-JP" sz="1400">
                <a:solidFill>
                  <a:srgbClr val="000000"/>
                </a:solidFill>
                <a:latin typeface="Tahoma" panose="020B0604030504040204" pitchFamily="34" charset="0"/>
              </a:rPr>
              <a:t>  10  so      20.</a:t>
            </a:r>
          </a:p>
          <a:p>
            <a:pPr eaLnBrk="1" hangingPunct="1">
              <a:spcBef>
                <a:spcPct val="0"/>
              </a:spcBef>
              <a:buFontTx/>
              <a:buNone/>
            </a:pPr>
            <a:r>
              <a:rPr lang="pt-BR" altLang="ja-JP" sz="1400">
                <a:solidFill>
                  <a:srgbClr val="000000"/>
                </a:solidFill>
                <a:latin typeface="Tahoma" panose="020B0604030504040204" pitchFamily="34" charset="0"/>
              </a:rPr>
              <a:t>  11  so       5.</a:t>
            </a:r>
          </a:p>
          <a:p>
            <a:pPr eaLnBrk="1" hangingPunct="1">
              <a:spcBef>
                <a:spcPct val="0"/>
              </a:spcBef>
              <a:buFontTx/>
              <a:buNone/>
            </a:pP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C e l l ]</a:t>
            </a:r>
          </a:p>
          <a:p>
            <a:pPr eaLnBrk="1" hangingPunct="1">
              <a:spcBef>
                <a:spcPct val="0"/>
              </a:spcBef>
              <a:buFontTx/>
              <a:buNone/>
            </a:pPr>
            <a:r>
              <a:rPr lang="pt-BR" altLang="ja-JP" sz="1400">
                <a:solidFill>
                  <a:srgbClr val="000000"/>
                </a:solidFill>
                <a:latin typeface="Tahoma" panose="020B0604030504040204" pitchFamily="34" charset="0"/>
              </a:rPr>
              <a:t> 100     1 -1.0    -10  </a:t>
            </a:r>
            <a:r>
              <a:rPr lang="pt-BR" altLang="ja-JP" sz="1400">
                <a:solidFill>
                  <a:srgbClr val="FF0000"/>
                </a:solidFill>
                <a:latin typeface="Tahoma" panose="020B0604030504040204" pitchFamily="34" charset="0"/>
              </a:rPr>
              <a:t>11</a:t>
            </a:r>
          </a:p>
          <a:p>
            <a:pPr eaLnBrk="1" hangingPunct="1">
              <a:spcBef>
                <a:spcPct val="0"/>
              </a:spcBef>
              <a:buFontTx/>
              <a:buNone/>
            </a:pPr>
            <a:r>
              <a:rPr lang="pt-BR" altLang="ja-JP" sz="1400">
                <a:solidFill>
                  <a:srgbClr val="000000"/>
                </a:solidFill>
                <a:latin typeface="Tahoma" panose="020B0604030504040204" pitchFamily="34" charset="0"/>
              </a:rPr>
              <a:t> 101    -1           10</a:t>
            </a:r>
          </a:p>
          <a:p>
            <a:pPr eaLnBrk="1" hangingPunct="1">
              <a:spcBef>
                <a:spcPct val="0"/>
              </a:spcBef>
              <a:buFontTx/>
              <a:buNone/>
            </a:pPr>
            <a:r>
              <a:rPr lang="en-US" altLang="ja-JP" sz="1400">
                <a:latin typeface="Tahoma" panose="020B0604030504040204" pitchFamily="34" charset="0"/>
              </a:rPr>
              <a:t> 102    </a:t>
            </a:r>
            <a:r>
              <a:rPr lang="ja-JP" altLang="en-US" sz="1400">
                <a:latin typeface="Tahoma" panose="020B0604030504040204" pitchFamily="34" charset="0"/>
              </a:rPr>
              <a:t> </a:t>
            </a:r>
            <a:r>
              <a:rPr lang="en-US" altLang="ja-JP" sz="1400">
                <a:latin typeface="Tahoma" panose="020B0604030504040204" pitchFamily="34" charset="0"/>
              </a:rPr>
              <a:t>1 -1.0    -11</a:t>
            </a:r>
            <a:endParaRPr lang="pt-BR" altLang="ja-JP" sz="1400">
              <a:latin typeface="Tahoma" panose="020B0604030504040204" pitchFamily="34" charset="0"/>
            </a:endParaRPr>
          </a:p>
        </p:txBody>
      </p:sp>
      <p:sp>
        <p:nvSpPr>
          <p:cNvPr id="2" name="Rectangle 2">
            <a:extLst>
              <a:ext uri="{FF2B5EF4-FFF2-40B4-BE49-F238E27FC236}">
                <a16:creationId xmlns:a16="http://schemas.microsoft.com/office/drawing/2014/main" id="{EA1E7A5F-4A81-402F-ADFC-7FC5CAA627E7}"/>
              </a:ext>
            </a:extLst>
          </p:cNvPr>
          <p:cNvSpPr>
            <a:spLocks noGrp="1" noChangeArrowheads="1"/>
          </p:cNvSpPr>
          <p:nvPr>
            <p:ph type="title" idx="4294967295"/>
          </p:nvPr>
        </p:nvSpPr>
        <p:spPr>
          <a:xfrm>
            <a:off x="989013" y="69850"/>
            <a:ext cx="6162675" cy="792163"/>
          </a:xfrm>
        </p:spPr>
        <p:txBody>
          <a:bodyPr/>
          <a:lstStyle/>
          <a:p>
            <a:pPr eaLnBrk="1" hangingPunct="1">
              <a:defRPr/>
            </a:pPr>
            <a:r>
              <a:rPr lang="en-US" altLang="ja-JP" dirty="0">
                <a:latin typeface="+mn-lt"/>
              </a:rPr>
              <a:t>Boolean operator </a:t>
            </a:r>
            <a:r>
              <a:rPr lang="ja-JP" altLang="en-US" dirty="0">
                <a:latin typeface="+mn-lt"/>
              </a:rPr>
              <a:t>（</a:t>
            </a:r>
            <a:r>
              <a:rPr lang="en-US" altLang="ja-JP" dirty="0">
                <a:latin typeface="+mn-lt"/>
              </a:rPr>
              <a:t>AND</a:t>
            </a:r>
            <a:r>
              <a:rPr lang="ja-JP" altLang="en-US" dirty="0">
                <a:latin typeface="+mn-lt"/>
              </a:rPr>
              <a:t>）</a:t>
            </a:r>
            <a:endParaRPr lang="en-US" altLang="ja-JP" dirty="0">
              <a:latin typeface="+mn-lt"/>
            </a:endParaRPr>
          </a:p>
        </p:txBody>
      </p:sp>
      <p:sp>
        <p:nvSpPr>
          <p:cNvPr id="168968" name="Text Box 1030">
            <a:extLst>
              <a:ext uri="{FF2B5EF4-FFF2-40B4-BE49-F238E27FC236}">
                <a16:creationId xmlns:a16="http://schemas.microsoft.com/office/drawing/2014/main" id="{3BC1C8E5-7FB9-423D-81A3-27E5283C999F}"/>
              </a:ext>
            </a:extLst>
          </p:cNvPr>
          <p:cNvSpPr txBox="1">
            <a:spLocks noChangeArrowheads="1"/>
          </p:cNvSpPr>
          <p:nvPr/>
        </p:nvSpPr>
        <p:spPr bwMode="auto">
          <a:xfrm>
            <a:off x="739775" y="2266950"/>
            <a:ext cx="1401763"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168969" name="テキスト ボックス 20">
            <a:extLst>
              <a:ext uri="{FF2B5EF4-FFF2-40B4-BE49-F238E27FC236}">
                <a16:creationId xmlns:a16="http://schemas.microsoft.com/office/drawing/2014/main" id="{2154450C-9572-46E5-84CC-D438B97110E9}"/>
              </a:ext>
            </a:extLst>
          </p:cNvPr>
          <p:cNvSpPr txBox="1">
            <a:spLocks noChangeArrowheads="1"/>
          </p:cNvSpPr>
          <p:nvPr/>
        </p:nvSpPr>
        <p:spPr bwMode="auto">
          <a:xfrm>
            <a:off x="427038" y="819150"/>
            <a:ext cx="88249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800">
                <a:solidFill>
                  <a:srgbClr val="000000"/>
                </a:solidFill>
              </a:rPr>
              <a:t>To define a cell inside or outside of two surfaces, connect the two numbers with a </a:t>
            </a:r>
            <a:r>
              <a:rPr lang="en-US" altLang="ja-JP" sz="2800">
                <a:solidFill>
                  <a:srgbClr val="FF0000"/>
                </a:solidFill>
              </a:rPr>
              <a:t>“blank” (AND)</a:t>
            </a:r>
            <a:r>
              <a:rPr lang="en-US" altLang="ja-JP" sz="2800">
                <a:solidFill>
                  <a:srgbClr val="000000"/>
                </a:solidFill>
              </a:rPr>
              <a:t>.</a:t>
            </a:r>
            <a:endParaRPr lang="en-US" altLang="ja-JP" sz="2800">
              <a:solidFill>
                <a:srgbClr val="000000"/>
              </a:solidFill>
              <a:latin typeface="Century Gothic" panose="020B0502020202020204" pitchFamily="34" charset="0"/>
            </a:endParaRPr>
          </a:p>
        </p:txBody>
      </p:sp>
      <p:sp>
        <p:nvSpPr>
          <p:cNvPr id="168970" name="Text Box 6">
            <a:extLst>
              <a:ext uri="{FF2B5EF4-FFF2-40B4-BE49-F238E27FC236}">
                <a16:creationId xmlns:a16="http://schemas.microsoft.com/office/drawing/2014/main" id="{412B8C86-96D4-4689-8B0B-9CF50827EA43}"/>
              </a:ext>
            </a:extLst>
          </p:cNvPr>
          <p:cNvSpPr txBox="1">
            <a:spLocks noChangeArrowheads="1"/>
          </p:cNvSpPr>
          <p:nvPr/>
        </p:nvSpPr>
        <p:spPr bwMode="auto">
          <a:xfrm>
            <a:off x="2197100" y="6400800"/>
            <a:ext cx="472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Geometry</a:t>
            </a:r>
          </a:p>
        </p:txBody>
      </p:sp>
      <p:sp>
        <p:nvSpPr>
          <p:cNvPr id="3" name="テキスト ボックス 20">
            <a:extLst>
              <a:ext uri="{FF2B5EF4-FFF2-40B4-BE49-F238E27FC236}">
                <a16:creationId xmlns:a16="http://schemas.microsoft.com/office/drawing/2014/main" id="{3D6CB59A-B206-4412-B97F-A27108ED1D2B}"/>
              </a:ext>
            </a:extLst>
          </p:cNvPr>
          <p:cNvSpPr txBox="1">
            <a:spLocks noChangeArrowheads="1"/>
          </p:cNvSpPr>
          <p:nvPr/>
        </p:nvSpPr>
        <p:spPr bwMode="auto">
          <a:xfrm>
            <a:off x="5510213" y="5354638"/>
            <a:ext cx="2413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en-US" altLang="ja-JP" sz="2000" dirty="0" err="1">
                <a:solidFill>
                  <a:srgbClr val="0000FF"/>
                </a:solidFill>
                <a:latin typeface="+mn-lt"/>
              </a:rPr>
              <a:t>track_xz.eps</a:t>
            </a:r>
            <a:endParaRPr lang="en-US" altLang="ja-JP" sz="2000" dirty="0">
              <a:solidFill>
                <a:srgbClr val="0000FF"/>
              </a:solidFill>
              <a:latin typeface="+mn-lt"/>
            </a:endParaRPr>
          </a:p>
          <a:p>
            <a:pPr algn="ctr" eaLnBrk="1" hangingPunct="1">
              <a:spcBef>
                <a:spcPct val="0"/>
              </a:spcBef>
              <a:buFontTx/>
              <a:buNone/>
              <a:defRPr/>
            </a:pPr>
            <a:r>
              <a:rPr lang="en-US" altLang="ja-JP" sz="2000" dirty="0">
                <a:solidFill>
                  <a:srgbClr val="FF0000"/>
                </a:solidFill>
                <a:latin typeface="+mn-lt"/>
              </a:rPr>
              <a:t>True answer of the 2</a:t>
            </a:r>
            <a:r>
              <a:rPr lang="en-US" altLang="ja-JP" sz="2000" baseline="30000" dirty="0">
                <a:solidFill>
                  <a:srgbClr val="FF0000"/>
                </a:solidFill>
                <a:latin typeface="+mn-lt"/>
              </a:rPr>
              <a:t>nd</a:t>
            </a:r>
            <a:r>
              <a:rPr lang="en-US" altLang="ja-JP" sz="2000" dirty="0">
                <a:solidFill>
                  <a:srgbClr val="FF0000"/>
                </a:solidFill>
                <a:latin typeface="+mn-lt"/>
              </a:rPr>
              <a:t> exercise.</a:t>
            </a:r>
          </a:p>
        </p:txBody>
      </p:sp>
      <p:sp>
        <p:nvSpPr>
          <p:cNvPr id="168972" name="Line 12">
            <a:extLst>
              <a:ext uri="{FF2B5EF4-FFF2-40B4-BE49-F238E27FC236}">
                <a16:creationId xmlns:a16="http://schemas.microsoft.com/office/drawing/2014/main" id="{55268EEF-2BF5-4819-93A2-E1627C8533E3}"/>
              </a:ext>
            </a:extLst>
          </p:cNvPr>
          <p:cNvSpPr>
            <a:spLocks noChangeShapeType="1"/>
          </p:cNvSpPr>
          <p:nvPr/>
        </p:nvSpPr>
        <p:spPr bwMode="auto">
          <a:xfrm>
            <a:off x="2560638" y="4779963"/>
            <a:ext cx="5969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73" name="Line 12">
            <a:extLst>
              <a:ext uri="{FF2B5EF4-FFF2-40B4-BE49-F238E27FC236}">
                <a16:creationId xmlns:a16="http://schemas.microsoft.com/office/drawing/2014/main" id="{500C54AC-55DF-4C41-9E90-6C810BAF5A15}"/>
              </a:ext>
            </a:extLst>
          </p:cNvPr>
          <p:cNvSpPr>
            <a:spLocks noChangeShapeType="1"/>
          </p:cNvSpPr>
          <p:nvPr/>
        </p:nvSpPr>
        <p:spPr bwMode="auto">
          <a:xfrm>
            <a:off x="2901950" y="4779963"/>
            <a:ext cx="0" cy="8509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1326" name="テキスト ボックス 20">
            <a:extLst>
              <a:ext uri="{FF2B5EF4-FFF2-40B4-BE49-F238E27FC236}">
                <a16:creationId xmlns:a16="http://schemas.microsoft.com/office/drawing/2014/main" id="{196FA86E-ACBE-4D7C-A33F-A3588AEFED6E}"/>
              </a:ext>
            </a:extLst>
          </p:cNvPr>
          <p:cNvSpPr txBox="1">
            <a:spLocks noChangeArrowheads="1"/>
          </p:cNvSpPr>
          <p:nvPr/>
        </p:nvSpPr>
        <p:spPr bwMode="auto">
          <a:xfrm>
            <a:off x="917575" y="5630863"/>
            <a:ext cx="4479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0000FF"/>
                </a:solidFill>
                <a:latin typeface="+mn-lt"/>
              </a:rPr>
              <a:t>Inside of “10”</a:t>
            </a:r>
            <a:r>
              <a:rPr lang="en-US" altLang="ja-JP" sz="2400" dirty="0">
                <a:solidFill>
                  <a:srgbClr val="FF0000"/>
                </a:solidFill>
                <a:latin typeface="+mn-lt"/>
              </a:rPr>
              <a:t>and </a:t>
            </a:r>
            <a:r>
              <a:rPr lang="en-US" altLang="ja-JP" sz="2400" dirty="0">
                <a:solidFill>
                  <a:srgbClr val="0000FF"/>
                </a:solidFill>
                <a:latin typeface="+mn-lt"/>
              </a:rPr>
              <a:t>outside of “11”</a:t>
            </a:r>
            <a:endParaRPr lang="ja-JP" altLang="en-US" sz="2400" dirty="0">
              <a:solidFill>
                <a:srgbClr val="0000FF"/>
              </a:solidFill>
              <a:latin typeface="+mn-lt"/>
            </a:endParaRPr>
          </a:p>
        </p:txBody>
      </p:sp>
      <p:sp>
        <p:nvSpPr>
          <p:cNvPr id="141327" name="テキスト ボックス 20">
            <a:extLst>
              <a:ext uri="{FF2B5EF4-FFF2-40B4-BE49-F238E27FC236}">
                <a16:creationId xmlns:a16="http://schemas.microsoft.com/office/drawing/2014/main" id="{260F86B4-9F5C-4E3C-BB92-51982DDEB2E4}"/>
              </a:ext>
            </a:extLst>
          </p:cNvPr>
          <p:cNvSpPr txBox="1">
            <a:spLocks noChangeArrowheads="1"/>
          </p:cNvSpPr>
          <p:nvPr/>
        </p:nvSpPr>
        <p:spPr bwMode="auto">
          <a:xfrm>
            <a:off x="2503488" y="1773238"/>
            <a:ext cx="5381625" cy="70802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000" dirty="0">
                <a:latin typeface="+mn-lt"/>
              </a:rPr>
              <a:t>Add ‘</a:t>
            </a:r>
            <a:r>
              <a:rPr lang="en-US" altLang="ja-JP" sz="2000" dirty="0">
                <a:solidFill>
                  <a:srgbClr val="FF0000"/>
                </a:solidFill>
                <a:latin typeface="+mn-lt"/>
              </a:rPr>
              <a:t>+11</a:t>
            </a:r>
            <a:r>
              <a:rPr lang="en-US" altLang="ja-JP" sz="2000" dirty="0">
                <a:latin typeface="+mn-lt"/>
              </a:rPr>
              <a:t>’ to the definition of the cell 100.</a:t>
            </a:r>
          </a:p>
          <a:p>
            <a:pPr eaLnBrk="1" hangingPunct="1">
              <a:spcBef>
                <a:spcPct val="0"/>
              </a:spcBef>
              <a:buFontTx/>
              <a:buNone/>
              <a:defRPr/>
            </a:pPr>
            <a:r>
              <a:rPr lang="en-US" altLang="ja-JP" sz="2000" dirty="0">
                <a:latin typeface="+mn-lt"/>
              </a:rPr>
              <a:t>(+ is omissible.)</a:t>
            </a:r>
          </a:p>
        </p:txBody>
      </p:sp>
      <p:grpSp>
        <p:nvGrpSpPr>
          <p:cNvPr id="168976" name="グループ化 20">
            <a:extLst>
              <a:ext uri="{FF2B5EF4-FFF2-40B4-BE49-F238E27FC236}">
                <a16:creationId xmlns:a16="http://schemas.microsoft.com/office/drawing/2014/main" id="{DE43589A-A9D4-4B53-B3E4-E966E45F3A19}"/>
              </a:ext>
            </a:extLst>
          </p:cNvPr>
          <p:cNvGrpSpPr>
            <a:grpSpLocks noChangeAspect="1"/>
          </p:cNvGrpSpPr>
          <p:nvPr/>
        </p:nvGrpSpPr>
        <p:grpSpPr bwMode="auto">
          <a:xfrm>
            <a:off x="7124700" y="30163"/>
            <a:ext cx="1773238" cy="898525"/>
            <a:chOff x="755650" y="4581525"/>
            <a:chExt cx="2532063" cy="1282700"/>
          </a:xfrm>
        </p:grpSpPr>
        <p:sp>
          <p:nvSpPr>
            <p:cNvPr id="168977" name="Rectangle 27">
              <a:extLst>
                <a:ext uri="{FF2B5EF4-FFF2-40B4-BE49-F238E27FC236}">
                  <a16:creationId xmlns:a16="http://schemas.microsoft.com/office/drawing/2014/main" id="{1164C8B3-5A65-422F-A83C-037F1EF317E5}"/>
                </a:ext>
              </a:extLst>
            </p:cNvPr>
            <p:cNvSpPr>
              <a:spLocks noChangeArrowheads="1"/>
            </p:cNvSpPr>
            <p:nvPr/>
          </p:nvSpPr>
          <p:spPr bwMode="auto">
            <a:xfrm>
              <a:off x="755650" y="4581525"/>
              <a:ext cx="2532063" cy="1282700"/>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168978" name="Oval 21">
              <a:extLst>
                <a:ext uri="{FF2B5EF4-FFF2-40B4-BE49-F238E27FC236}">
                  <a16:creationId xmlns:a16="http://schemas.microsoft.com/office/drawing/2014/main" id="{D5D4BA5B-C008-43B8-8F31-F07BA4017737}"/>
                </a:ext>
              </a:extLst>
            </p:cNvPr>
            <p:cNvSpPr>
              <a:spLocks noChangeArrowheads="1"/>
            </p:cNvSpPr>
            <p:nvPr/>
          </p:nvSpPr>
          <p:spPr bwMode="auto">
            <a:xfrm>
              <a:off x="1808163" y="4683125"/>
              <a:ext cx="1192212" cy="1085850"/>
            </a:xfrm>
            <a:prstGeom prst="ellipse">
              <a:avLst/>
            </a:prstGeom>
            <a:solidFill>
              <a:schemeClr val="bg1"/>
            </a:solidFill>
            <a:ln w="31750">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168979" name="Oval 21">
              <a:extLst>
                <a:ext uri="{FF2B5EF4-FFF2-40B4-BE49-F238E27FC236}">
                  <a16:creationId xmlns:a16="http://schemas.microsoft.com/office/drawing/2014/main" id="{26CD8CF1-9501-46F7-A8D8-6A2ECDCB1670}"/>
                </a:ext>
              </a:extLst>
            </p:cNvPr>
            <p:cNvSpPr>
              <a:spLocks noChangeArrowheads="1"/>
            </p:cNvSpPr>
            <p:nvPr/>
          </p:nvSpPr>
          <p:spPr bwMode="auto">
            <a:xfrm>
              <a:off x="1055688" y="4679950"/>
              <a:ext cx="1192212" cy="1085850"/>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168980" name="Oval 21">
              <a:extLst>
                <a:ext uri="{FF2B5EF4-FFF2-40B4-BE49-F238E27FC236}">
                  <a16:creationId xmlns:a16="http://schemas.microsoft.com/office/drawing/2014/main" id="{68CFAB33-667C-4DD5-874A-924ADE6E3328}"/>
                </a:ext>
              </a:extLst>
            </p:cNvPr>
            <p:cNvSpPr>
              <a:spLocks noChangeArrowheads="1"/>
            </p:cNvSpPr>
            <p:nvPr/>
          </p:nvSpPr>
          <p:spPr bwMode="auto">
            <a:xfrm>
              <a:off x="1808163" y="4830763"/>
              <a:ext cx="439737" cy="784225"/>
            </a:xfrm>
            <a:prstGeom prst="ellipse">
              <a:avLst/>
            </a:prstGeom>
            <a:solidFill>
              <a:srgbClr val="FFC000"/>
            </a:solidFill>
            <a:ln w="31750">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031">
            <a:extLst>
              <a:ext uri="{FF2B5EF4-FFF2-40B4-BE49-F238E27FC236}">
                <a16:creationId xmlns:a16="http://schemas.microsoft.com/office/drawing/2014/main" id="{AAD6DD17-0708-44F2-B353-E39B97234759}"/>
              </a:ext>
            </a:extLst>
          </p:cNvPr>
          <p:cNvSpPr txBox="1">
            <a:spLocks noChangeArrowheads="1"/>
          </p:cNvSpPr>
          <p:nvPr/>
        </p:nvSpPr>
        <p:spPr bwMode="auto">
          <a:xfrm>
            <a:off x="1774825" y="3946525"/>
            <a:ext cx="3598863" cy="104140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a:solidFill>
                  <a:srgbClr val="000000"/>
                </a:solidFill>
                <a:latin typeface="Tahoma" panose="020B0604030504040204" pitchFamily="34" charset="0"/>
              </a:rPr>
              <a:t>[ C e l l ]</a:t>
            </a:r>
          </a:p>
          <a:p>
            <a:pPr eaLnBrk="1" hangingPunct="1">
              <a:spcBef>
                <a:spcPct val="0"/>
              </a:spcBef>
              <a:buFontTx/>
              <a:buNone/>
            </a:pPr>
            <a:r>
              <a:rPr lang="pt-BR" altLang="ja-JP" sz="1400">
                <a:solidFill>
                  <a:srgbClr val="000000"/>
                </a:solidFill>
                <a:latin typeface="Tahoma" panose="020B0604030504040204" pitchFamily="34" charset="0"/>
              </a:rPr>
              <a:t> 100     1 -1.0    -10  </a:t>
            </a:r>
            <a:r>
              <a:rPr lang="pt-BR" altLang="ja-JP" sz="1400">
                <a:solidFill>
                  <a:srgbClr val="FF0000"/>
                </a:solidFill>
                <a:latin typeface="Tahoma" panose="020B0604030504040204" pitchFamily="34" charset="0"/>
              </a:rPr>
              <a:t>#102</a:t>
            </a:r>
          </a:p>
          <a:p>
            <a:pPr eaLnBrk="1" hangingPunct="1">
              <a:spcBef>
                <a:spcPct val="0"/>
              </a:spcBef>
              <a:buFontTx/>
              <a:buNone/>
            </a:pPr>
            <a:r>
              <a:rPr lang="pt-BR" altLang="ja-JP" sz="1400">
                <a:solidFill>
                  <a:srgbClr val="000000"/>
                </a:solidFill>
                <a:latin typeface="Tahoma" panose="020B0604030504040204" pitchFamily="34" charset="0"/>
              </a:rPr>
              <a:t> 101    -1           10</a:t>
            </a:r>
          </a:p>
          <a:p>
            <a:pPr eaLnBrk="1" hangingPunct="1">
              <a:spcBef>
                <a:spcPct val="0"/>
              </a:spcBef>
              <a:buFontTx/>
              <a:buNone/>
            </a:pPr>
            <a:r>
              <a:rPr lang="en-US" altLang="ja-JP" sz="1400">
                <a:latin typeface="Tahoma" panose="020B0604030504040204" pitchFamily="34" charset="0"/>
              </a:rPr>
              <a:t> 102    </a:t>
            </a:r>
            <a:r>
              <a:rPr lang="ja-JP" altLang="en-US" sz="1400">
                <a:latin typeface="Tahoma" panose="020B0604030504040204" pitchFamily="34" charset="0"/>
              </a:rPr>
              <a:t> </a:t>
            </a:r>
            <a:r>
              <a:rPr lang="en-US" altLang="ja-JP" sz="1400">
                <a:latin typeface="Tahoma" panose="020B0604030504040204" pitchFamily="34" charset="0"/>
              </a:rPr>
              <a:t>1 -1.0    -11</a:t>
            </a:r>
          </a:p>
        </p:txBody>
      </p:sp>
      <p:sp>
        <p:nvSpPr>
          <p:cNvPr id="171013" name="Text Box 5">
            <a:extLst>
              <a:ext uri="{FF2B5EF4-FFF2-40B4-BE49-F238E27FC236}">
                <a16:creationId xmlns:a16="http://schemas.microsoft.com/office/drawing/2014/main" id="{570D4A3C-8A15-4FA4-A203-D3AE9BEB64A6}"/>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Geometry</a:t>
            </a:r>
          </a:p>
        </p:txBody>
      </p:sp>
      <p:sp>
        <p:nvSpPr>
          <p:cNvPr id="171015" name="Text Box 1030">
            <a:extLst>
              <a:ext uri="{FF2B5EF4-FFF2-40B4-BE49-F238E27FC236}">
                <a16:creationId xmlns:a16="http://schemas.microsoft.com/office/drawing/2014/main" id="{95959C46-F492-4250-B8B5-DD06DB8F0CD3}"/>
              </a:ext>
            </a:extLst>
          </p:cNvPr>
          <p:cNvSpPr txBox="1">
            <a:spLocks noChangeArrowheads="1"/>
          </p:cNvSpPr>
          <p:nvPr/>
        </p:nvSpPr>
        <p:spPr bwMode="auto">
          <a:xfrm>
            <a:off x="250825" y="1900238"/>
            <a:ext cx="1401763"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171016" name="Text Box 1031">
            <a:extLst>
              <a:ext uri="{FF2B5EF4-FFF2-40B4-BE49-F238E27FC236}">
                <a16:creationId xmlns:a16="http://schemas.microsoft.com/office/drawing/2014/main" id="{171AC836-D672-40C7-91F5-8FE1087F3E52}"/>
              </a:ext>
            </a:extLst>
          </p:cNvPr>
          <p:cNvSpPr txBox="1">
            <a:spLocks noChangeArrowheads="1"/>
          </p:cNvSpPr>
          <p:nvPr/>
        </p:nvSpPr>
        <p:spPr bwMode="auto">
          <a:xfrm>
            <a:off x="1774825" y="1900238"/>
            <a:ext cx="3598863" cy="106680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a:solidFill>
                  <a:srgbClr val="000000"/>
                </a:solidFill>
                <a:latin typeface="Tahoma" panose="020B0604030504040204" pitchFamily="34" charset="0"/>
              </a:rPr>
              <a:t>[ C e l l ]</a:t>
            </a:r>
          </a:p>
          <a:p>
            <a:pPr eaLnBrk="1" hangingPunct="1">
              <a:spcBef>
                <a:spcPct val="0"/>
              </a:spcBef>
              <a:buFontTx/>
              <a:buNone/>
            </a:pPr>
            <a:r>
              <a:rPr lang="pt-BR" altLang="ja-JP" sz="1400">
                <a:solidFill>
                  <a:srgbClr val="000000"/>
                </a:solidFill>
                <a:latin typeface="Tahoma" panose="020B0604030504040204" pitchFamily="34" charset="0"/>
              </a:rPr>
              <a:t> 100     1 -1.0    -10  </a:t>
            </a:r>
            <a:r>
              <a:rPr lang="pt-BR" altLang="ja-JP" sz="1400">
                <a:solidFill>
                  <a:srgbClr val="FF0000"/>
                </a:solidFill>
                <a:latin typeface="Tahoma" panose="020B0604030504040204" pitchFamily="34" charset="0"/>
              </a:rPr>
              <a:t>11</a:t>
            </a:r>
          </a:p>
          <a:p>
            <a:pPr eaLnBrk="1" hangingPunct="1">
              <a:spcBef>
                <a:spcPct val="0"/>
              </a:spcBef>
              <a:buFontTx/>
              <a:buNone/>
            </a:pPr>
            <a:r>
              <a:rPr lang="pt-BR" altLang="ja-JP" sz="1400">
                <a:solidFill>
                  <a:srgbClr val="000000"/>
                </a:solidFill>
                <a:latin typeface="Tahoma" panose="020B0604030504040204" pitchFamily="34" charset="0"/>
              </a:rPr>
              <a:t> 101    -1           10</a:t>
            </a:r>
          </a:p>
          <a:p>
            <a:pPr eaLnBrk="1" hangingPunct="1">
              <a:spcBef>
                <a:spcPct val="0"/>
              </a:spcBef>
              <a:buFontTx/>
              <a:buNone/>
            </a:pPr>
            <a:r>
              <a:rPr lang="en-US" altLang="ja-JP" sz="1400">
                <a:latin typeface="Tahoma" panose="020B0604030504040204" pitchFamily="34" charset="0"/>
              </a:rPr>
              <a:t> 102    </a:t>
            </a:r>
            <a:r>
              <a:rPr lang="ja-JP" altLang="en-US" sz="1400">
                <a:latin typeface="Tahoma" panose="020B0604030504040204" pitchFamily="34" charset="0"/>
              </a:rPr>
              <a:t> </a:t>
            </a:r>
            <a:r>
              <a:rPr lang="en-US" altLang="ja-JP" sz="1400">
                <a:latin typeface="Tahoma" panose="020B0604030504040204" pitchFamily="34" charset="0"/>
              </a:rPr>
              <a:t>1 -1.0    -11</a:t>
            </a:r>
          </a:p>
        </p:txBody>
      </p:sp>
      <p:grpSp>
        <p:nvGrpSpPr>
          <p:cNvPr id="21" name="グループ化 20">
            <a:extLst>
              <a:ext uri="{FF2B5EF4-FFF2-40B4-BE49-F238E27FC236}">
                <a16:creationId xmlns:a16="http://schemas.microsoft.com/office/drawing/2014/main" id="{40520C20-4ACC-43CA-B7D2-257D8237980A}"/>
              </a:ext>
            </a:extLst>
          </p:cNvPr>
          <p:cNvGrpSpPr>
            <a:grpSpLocks/>
          </p:cNvGrpSpPr>
          <p:nvPr/>
        </p:nvGrpSpPr>
        <p:grpSpPr bwMode="auto">
          <a:xfrm>
            <a:off x="4487863" y="3813175"/>
            <a:ext cx="4335462" cy="1200150"/>
            <a:chOff x="4343400" y="2978134"/>
            <a:chExt cx="4336034" cy="1200219"/>
          </a:xfrm>
        </p:grpSpPr>
        <p:sp>
          <p:nvSpPr>
            <p:cNvPr id="2" name="テキスト ボックス 20">
              <a:extLst>
                <a:ext uri="{FF2B5EF4-FFF2-40B4-BE49-F238E27FC236}">
                  <a16:creationId xmlns:a16="http://schemas.microsoft.com/office/drawing/2014/main" id="{10F131C8-1C8C-4DA9-99B7-420AA114F26A}"/>
                </a:ext>
              </a:extLst>
            </p:cNvPr>
            <p:cNvSpPr txBox="1">
              <a:spLocks noChangeArrowheads="1"/>
            </p:cNvSpPr>
            <p:nvPr/>
          </p:nvSpPr>
          <p:spPr bwMode="auto">
            <a:xfrm>
              <a:off x="5646909" y="2978134"/>
              <a:ext cx="3032525" cy="12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000000"/>
                  </a:solidFill>
                  <a:latin typeface="+mn-lt"/>
                </a:rPr>
                <a:t>Exclude </a:t>
              </a:r>
              <a:r>
                <a:rPr lang="en-US" altLang="ja-JP" sz="2400" dirty="0">
                  <a:solidFill>
                    <a:srgbClr val="FF0000"/>
                  </a:solidFill>
                  <a:latin typeface="+mn-lt"/>
                </a:rPr>
                <a:t>the cell number 102 </a:t>
              </a:r>
              <a:r>
                <a:rPr lang="en-US" altLang="ja-JP" sz="2400" dirty="0">
                  <a:solidFill>
                    <a:srgbClr val="000000"/>
                  </a:solidFill>
                  <a:latin typeface="+mn-lt"/>
                </a:rPr>
                <a:t>from the inside of the surface 10.</a:t>
              </a:r>
              <a:endParaRPr lang="ja-JP" altLang="en-US" sz="2400" dirty="0">
                <a:solidFill>
                  <a:srgbClr val="000000"/>
                </a:solidFill>
                <a:latin typeface="+mn-lt"/>
              </a:endParaRPr>
            </a:p>
          </p:txBody>
        </p:sp>
        <p:sp>
          <p:nvSpPr>
            <p:cNvPr id="171032" name="Line 15">
              <a:extLst>
                <a:ext uri="{FF2B5EF4-FFF2-40B4-BE49-F238E27FC236}">
                  <a16:creationId xmlns:a16="http://schemas.microsoft.com/office/drawing/2014/main" id="{6DD2171B-F258-4CED-BD97-29CE8FA27F0D}"/>
                </a:ext>
              </a:extLst>
            </p:cNvPr>
            <p:cNvSpPr>
              <a:spLocks noChangeShapeType="1"/>
            </p:cNvSpPr>
            <p:nvPr/>
          </p:nvSpPr>
          <p:spPr bwMode="auto">
            <a:xfrm>
              <a:off x="4343400" y="3505200"/>
              <a:ext cx="1295400" cy="0"/>
            </a:xfrm>
            <a:prstGeom prst="line">
              <a:avLst/>
            </a:prstGeom>
            <a:noFill/>
            <a:ln w="254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24" name="テキスト ボックス 20">
            <a:extLst>
              <a:ext uri="{FF2B5EF4-FFF2-40B4-BE49-F238E27FC236}">
                <a16:creationId xmlns:a16="http://schemas.microsoft.com/office/drawing/2014/main" id="{2D9D0F64-0376-4D6E-80C4-9610C79C5C0C}"/>
              </a:ext>
            </a:extLst>
          </p:cNvPr>
          <p:cNvSpPr txBox="1">
            <a:spLocks noChangeArrowheads="1"/>
          </p:cNvSpPr>
          <p:nvPr/>
        </p:nvSpPr>
        <p:spPr bwMode="auto">
          <a:xfrm>
            <a:off x="1082675" y="5229225"/>
            <a:ext cx="71088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285750" indent="-285750" eaLnBrk="1" hangingPunct="1">
              <a:spcBef>
                <a:spcPct val="0"/>
              </a:spcBef>
              <a:buFontTx/>
              <a:buNone/>
              <a:defRPr/>
            </a:pPr>
            <a:r>
              <a:rPr lang="ja-JP" altLang="en-US" sz="2400" dirty="0">
                <a:solidFill>
                  <a:srgbClr val="0000FF"/>
                </a:solidFill>
                <a:latin typeface="+mn-lt"/>
              </a:rPr>
              <a:t>＊</a:t>
            </a:r>
            <a:r>
              <a:rPr lang="en-US" altLang="ja-JP" sz="2400" dirty="0">
                <a:solidFill>
                  <a:srgbClr val="0000FF"/>
                </a:solidFill>
                <a:latin typeface="+mn-lt"/>
              </a:rPr>
              <a:t>Cells are usually defined by using surface numbers, but # must be followed by a cell number.</a:t>
            </a:r>
            <a:endParaRPr lang="ja-JP" altLang="en-US" sz="2400" dirty="0">
              <a:solidFill>
                <a:srgbClr val="0000FF"/>
              </a:solidFill>
              <a:latin typeface="+mn-lt"/>
            </a:endParaRPr>
          </a:p>
        </p:txBody>
      </p:sp>
      <p:sp>
        <p:nvSpPr>
          <p:cNvPr id="142347" name="テキスト ボックス 20">
            <a:extLst>
              <a:ext uri="{FF2B5EF4-FFF2-40B4-BE49-F238E27FC236}">
                <a16:creationId xmlns:a16="http://schemas.microsoft.com/office/drawing/2014/main" id="{68D2AEC3-BDC0-4122-9267-096A00609FA3}"/>
              </a:ext>
            </a:extLst>
          </p:cNvPr>
          <p:cNvSpPr txBox="1">
            <a:spLocks noChangeArrowheads="1"/>
          </p:cNvSpPr>
          <p:nvPr/>
        </p:nvSpPr>
        <p:spPr bwMode="auto">
          <a:xfrm>
            <a:off x="2771775" y="3190875"/>
            <a:ext cx="2601913" cy="40005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000" dirty="0">
                <a:latin typeface="+mn-lt"/>
              </a:rPr>
              <a:t>Define with </a:t>
            </a:r>
            <a:r>
              <a:rPr lang="en-US" altLang="ja-JP" sz="2000" dirty="0">
                <a:solidFill>
                  <a:srgbClr val="FF0000"/>
                </a:solidFill>
                <a:latin typeface="+mn-lt"/>
              </a:rPr>
              <a:t>#.</a:t>
            </a:r>
            <a:endParaRPr lang="ja-JP" altLang="en-US" sz="2000" dirty="0">
              <a:solidFill>
                <a:srgbClr val="000000"/>
              </a:solidFill>
              <a:latin typeface="+mn-lt"/>
            </a:endParaRPr>
          </a:p>
        </p:txBody>
      </p:sp>
      <p:sp>
        <p:nvSpPr>
          <p:cNvPr id="7" name="下矢印 6">
            <a:extLst>
              <a:ext uri="{FF2B5EF4-FFF2-40B4-BE49-F238E27FC236}">
                <a16:creationId xmlns:a16="http://schemas.microsoft.com/office/drawing/2014/main" id="{8BFB48AE-5B9C-45E5-A676-6560A3818988}"/>
              </a:ext>
            </a:extLst>
          </p:cNvPr>
          <p:cNvSpPr/>
          <p:nvPr/>
        </p:nvSpPr>
        <p:spPr>
          <a:xfrm>
            <a:off x="2124075" y="3160713"/>
            <a:ext cx="508000" cy="503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sp>
        <p:nvSpPr>
          <p:cNvPr id="8" name="左大かっこ 7">
            <a:extLst>
              <a:ext uri="{FF2B5EF4-FFF2-40B4-BE49-F238E27FC236}">
                <a16:creationId xmlns:a16="http://schemas.microsoft.com/office/drawing/2014/main" id="{883A81DF-1372-4EA0-8417-7209732593E5}"/>
              </a:ext>
            </a:extLst>
          </p:cNvPr>
          <p:cNvSpPr/>
          <p:nvPr/>
        </p:nvSpPr>
        <p:spPr>
          <a:xfrm>
            <a:off x="1277938" y="2708275"/>
            <a:ext cx="374650" cy="1704975"/>
          </a:xfrm>
          <a:prstGeom prst="leftBracket">
            <a:avLst/>
          </a:prstGeom>
          <a:ln w="254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solidFill>
                <a:srgbClr val="000000"/>
              </a:solidFill>
            </a:endParaRPr>
          </a:p>
        </p:txBody>
      </p:sp>
      <p:sp>
        <p:nvSpPr>
          <p:cNvPr id="19" name="Rectangle 2">
            <a:extLst>
              <a:ext uri="{FF2B5EF4-FFF2-40B4-BE49-F238E27FC236}">
                <a16:creationId xmlns:a16="http://schemas.microsoft.com/office/drawing/2014/main" id="{1F9DE137-D15E-4BCE-A287-00B99D422757}"/>
              </a:ext>
            </a:extLst>
          </p:cNvPr>
          <p:cNvSpPr txBox="1">
            <a:spLocks noChangeArrowheads="1"/>
          </p:cNvSpPr>
          <p:nvPr/>
        </p:nvSpPr>
        <p:spPr bwMode="auto">
          <a:xfrm>
            <a:off x="755650" y="363538"/>
            <a:ext cx="607218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defRPr/>
            </a:pPr>
            <a:r>
              <a:rPr lang="en-US" altLang="ja-JP" kern="0" dirty="0">
                <a:latin typeface="+mn-lt"/>
              </a:rPr>
              <a:t>Boolean operator </a:t>
            </a:r>
            <a:r>
              <a:rPr lang="ja-JP" altLang="en-US" kern="0" dirty="0">
                <a:latin typeface="+mn-lt"/>
              </a:rPr>
              <a:t>（</a:t>
            </a:r>
            <a:r>
              <a:rPr lang="en-US" altLang="ja-JP" kern="0" dirty="0">
                <a:latin typeface="+mn-lt"/>
              </a:rPr>
              <a:t>NOT</a:t>
            </a:r>
            <a:r>
              <a:rPr lang="ja-JP" altLang="en-US" kern="0" dirty="0">
                <a:latin typeface="+mn-lt"/>
              </a:rPr>
              <a:t>）</a:t>
            </a:r>
            <a:endParaRPr lang="en-US" altLang="ja-JP" kern="0" dirty="0">
              <a:latin typeface="+mn-lt"/>
            </a:endParaRPr>
          </a:p>
        </p:txBody>
      </p:sp>
      <p:sp>
        <p:nvSpPr>
          <p:cNvPr id="171023" name="テキスト ボックス 20">
            <a:extLst>
              <a:ext uri="{FF2B5EF4-FFF2-40B4-BE49-F238E27FC236}">
                <a16:creationId xmlns:a16="http://schemas.microsoft.com/office/drawing/2014/main" id="{8CFC8C73-4713-45F1-BBFC-D497667117AA}"/>
              </a:ext>
            </a:extLst>
          </p:cNvPr>
          <p:cNvSpPr txBox="1">
            <a:spLocks noChangeArrowheads="1"/>
          </p:cNvSpPr>
          <p:nvPr/>
        </p:nvSpPr>
        <p:spPr bwMode="auto">
          <a:xfrm>
            <a:off x="427038" y="1196975"/>
            <a:ext cx="8420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800">
                <a:solidFill>
                  <a:srgbClr val="000000"/>
                </a:solidFill>
              </a:rPr>
              <a:t>Use </a:t>
            </a:r>
            <a:r>
              <a:rPr lang="en-US" altLang="ja-JP" sz="2800">
                <a:solidFill>
                  <a:srgbClr val="FF0000"/>
                </a:solidFill>
              </a:rPr>
              <a:t>NOT (“#”)</a:t>
            </a:r>
            <a:r>
              <a:rPr lang="en-US" altLang="ja-JP" sz="2800"/>
              <a:t> to exclude a region</a:t>
            </a:r>
            <a:r>
              <a:rPr lang="en-US" altLang="ja-JP" sz="2800">
                <a:solidFill>
                  <a:srgbClr val="000000"/>
                </a:solidFill>
              </a:rPr>
              <a:t>.</a:t>
            </a:r>
            <a:endParaRPr lang="en-US" altLang="ja-JP" sz="2800">
              <a:solidFill>
                <a:srgbClr val="000000"/>
              </a:solidFill>
              <a:latin typeface="Century Gothic" panose="020B0502020202020204" pitchFamily="34" charset="0"/>
            </a:endParaRPr>
          </a:p>
        </p:txBody>
      </p:sp>
      <p:sp>
        <p:nvSpPr>
          <p:cNvPr id="38925" name="テキスト ボックス 20">
            <a:extLst>
              <a:ext uri="{FF2B5EF4-FFF2-40B4-BE49-F238E27FC236}">
                <a16:creationId xmlns:a16="http://schemas.microsoft.com/office/drawing/2014/main" id="{B535D51F-B114-4CEC-A9DA-7D4FE07474E9}"/>
              </a:ext>
            </a:extLst>
          </p:cNvPr>
          <p:cNvSpPr txBox="1">
            <a:spLocks noChangeArrowheads="1"/>
          </p:cNvSpPr>
          <p:nvPr/>
        </p:nvSpPr>
        <p:spPr bwMode="auto">
          <a:xfrm>
            <a:off x="-4763" y="3197225"/>
            <a:ext cx="1833563"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0000FF"/>
                </a:solidFill>
                <a:latin typeface="+mn-lt"/>
              </a:rPr>
              <a:t>equivalent</a:t>
            </a:r>
            <a:endParaRPr lang="ja-JP" altLang="en-US" sz="2400" dirty="0">
              <a:solidFill>
                <a:srgbClr val="0000FF"/>
              </a:solidFill>
              <a:latin typeface="+mn-lt"/>
            </a:endParaRPr>
          </a:p>
        </p:txBody>
      </p:sp>
      <p:sp>
        <p:nvSpPr>
          <p:cNvPr id="20" name="テキスト ボックス 20">
            <a:extLst>
              <a:ext uri="{FF2B5EF4-FFF2-40B4-BE49-F238E27FC236}">
                <a16:creationId xmlns:a16="http://schemas.microsoft.com/office/drawing/2014/main" id="{46CBE9EB-E6CC-47C0-BC8A-5A80913E0F54}"/>
              </a:ext>
            </a:extLst>
          </p:cNvPr>
          <p:cNvSpPr txBox="1">
            <a:spLocks noChangeArrowheads="1"/>
          </p:cNvSpPr>
          <p:nvPr/>
        </p:nvSpPr>
        <p:spPr bwMode="auto">
          <a:xfrm>
            <a:off x="1252538" y="5964238"/>
            <a:ext cx="6769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1800" dirty="0">
                <a:latin typeface="+mn-lt"/>
              </a:rPr>
              <a:t>** Use surface numbers inside “()”. This will be explained later.</a:t>
            </a:r>
          </a:p>
        </p:txBody>
      </p:sp>
      <p:grpSp>
        <p:nvGrpSpPr>
          <p:cNvPr id="171026" name="グループ化 26">
            <a:extLst>
              <a:ext uri="{FF2B5EF4-FFF2-40B4-BE49-F238E27FC236}">
                <a16:creationId xmlns:a16="http://schemas.microsoft.com/office/drawing/2014/main" id="{91DCE2A7-DEE2-4395-B1ED-2E8BC725048C}"/>
              </a:ext>
            </a:extLst>
          </p:cNvPr>
          <p:cNvGrpSpPr>
            <a:grpSpLocks noChangeAspect="1"/>
          </p:cNvGrpSpPr>
          <p:nvPr/>
        </p:nvGrpSpPr>
        <p:grpSpPr bwMode="auto">
          <a:xfrm>
            <a:off x="7042150" y="285750"/>
            <a:ext cx="1773238" cy="896938"/>
            <a:chOff x="6156325" y="4581525"/>
            <a:chExt cx="2532063" cy="1282700"/>
          </a:xfrm>
        </p:grpSpPr>
        <p:sp>
          <p:nvSpPr>
            <p:cNvPr id="171027" name="Rectangle 27">
              <a:extLst>
                <a:ext uri="{FF2B5EF4-FFF2-40B4-BE49-F238E27FC236}">
                  <a16:creationId xmlns:a16="http://schemas.microsoft.com/office/drawing/2014/main" id="{BA978C8C-2DED-48D4-A17B-333FDC24FA24}"/>
                </a:ext>
              </a:extLst>
            </p:cNvPr>
            <p:cNvSpPr>
              <a:spLocks noChangeArrowheads="1"/>
            </p:cNvSpPr>
            <p:nvPr/>
          </p:nvSpPr>
          <p:spPr bwMode="auto">
            <a:xfrm>
              <a:off x="6156325" y="4581525"/>
              <a:ext cx="2532063" cy="1282700"/>
            </a:xfrm>
            <a:prstGeom prst="rect">
              <a:avLst/>
            </a:prstGeom>
            <a:solidFill>
              <a:srgbClr val="FFC000"/>
            </a:solidFill>
            <a:ln w="31750">
              <a:solidFill>
                <a:schemeClr val="tx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171028" name="Oval 21">
              <a:extLst>
                <a:ext uri="{FF2B5EF4-FFF2-40B4-BE49-F238E27FC236}">
                  <a16:creationId xmlns:a16="http://schemas.microsoft.com/office/drawing/2014/main" id="{38DA9C40-527C-4EA1-9E1C-A4801E76529B}"/>
                </a:ext>
              </a:extLst>
            </p:cNvPr>
            <p:cNvSpPr>
              <a:spLocks noChangeArrowheads="1"/>
            </p:cNvSpPr>
            <p:nvPr/>
          </p:nvSpPr>
          <p:spPr bwMode="auto">
            <a:xfrm>
              <a:off x="7208838" y="4683125"/>
              <a:ext cx="1192212" cy="1085850"/>
            </a:xfrm>
            <a:prstGeom prst="ellipse">
              <a:avLst/>
            </a:prstGeom>
            <a:solidFill>
              <a:schemeClr val="bg1"/>
            </a:solidFill>
            <a:ln w="31750">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171029" name="Oval 21">
              <a:extLst>
                <a:ext uri="{FF2B5EF4-FFF2-40B4-BE49-F238E27FC236}">
                  <a16:creationId xmlns:a16="http://schemas.microsoft.com/office/drawing/2014/main" id="{125F3F98-1B02-4718-970C-A38248307191}"/>
                </a:ext>
              </a:extLst>
            </p:cNvPr>
            <p:cNvSpPr>
              <a:spLocks noChangeArrowheads="1"/>
            </p:cNvSpPr>
            <p:nvPr/>
          </p:nvSpPr>
          <p:spPr bwMode="auto">
            <a:xfrm>
              <a:off x="6456363" y="4679950"/>
              <a:ext cx="1192212" cy="1085850"/>
            </a:xfrm>
            <a:prstGeom prst="ellipse">
              <a:avLst/>
            </a:prstGeom>
            <a:solidFill>
              <a:schemeClr val="bg1"/>
            </a:solidFill>
            <a:ln w="31750">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171030" name="Oval 21">
              <a:extLst>
                <a:ext uri="{FF2B5EF4-FFF2-40B4-BE49-F238E27FC236}">
                  <a16:creationId xmlns:a16="http://schemas.microsoft.com/office/drawing/2014/main" id="{89281B46-FB68-4163-9478-49E123E267E9}"/>
                </a:ext>
              </a:extLst>
            </p:cNvPr>
            <p:cNvSpPr>
              <a:spLocks noChangeArrowheads="1"/>
            </p:cNvSpPr>
            <p:nvPr/>
          </p:nvSpPr>
          <p:spPr bwMode="auto">
            <a:xfrm>
              <a:off x="7208838" y="4683125"/>
              <a:ext cx="1192212" cy="1085850"/>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92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nimBg="1"/>
      <p:bldP spid="24" grpId="0"/>
      <p:bldP spid="8" grpId="0" animBg="1"/>
      <p:bldP spid="38925" grpId="0" animBg="1"/>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13">
            <a:extLst>
              <a:ext uri="{FF2B5EF4-FFF2-40B4-BE49-F238E27FC236}">
                <a16:creationId xmlns:a16="http://schemas.microsoft.com/office/drawing/2014/main" id="{513501A8-1565-4188-ABE2-8CC32CCB17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238" t="12862" r="13245" b="8832"/>
          <a:stretch>
            <a:fillRect/>
          </a:stretch>
        </p:blipFill>
        <p:spPr bwMode="auto">
          <a:xfrm>
            <a:off x="4932363" y="2989263"/>
            <a:ext cx="4038600" cy="2960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63" name="Rectangle 2">
            <a:extLst>
              <a:ext uri="{FF2B5EF4-FFF2-40B4-BE49-F238E27FC236}">
                <a16:creationId xmlns:a16="http://schemas.microsoft.com/office/drawing/2014/main" id="{5C11AC0C-7AEF-4B22-8BC7-14360D48A0FC}"/>
              </a:ext>
            </a:extLst>
          </p:cNvPr>
          <p:cNvSpPr>
            <a:spLocks noGrp="1" noChangeArrowheads="1"/>
          </p:cNvSpPr>
          <p:nvPr>
            <p:ph type="title" idx="4294967295"/>
          </p:nvPr>
        </p:nvSpPr>
        <p:spPr>
          <a:xfrm>
            <a:off x="0" y="228600"/>
            <a:ext cx="8686800" cy="1143000"/>
          </a:xfrm>
        </p:spPr>
        <p:txBody>
          <a:bodyPr/>
          <a:lstStyle/>
          <a:p>
            <a:pPr eaLnBrk="1" hangingPunct="1">
              <a:defRPr/>
            </a:pPr>
            <a:r>
              <a:rPr lang="en-US" altLang="ja-JP" sz="4800" dirty="0">
                <a:latin typeface="+mn-lt"/>
              </a:rPr>
              <a:t>Extension of virtual space</a:t>
            </a:r>
          </a:p>
        </p:txBody>
      </p:sp>
      <p:sp>
        <p:nvSpPr>
          <p:cNvPr id="173062" name="Text Box 5">
            <a:extLst>
              <a:ext uri="{FF2B5EF4-FFF2-40B4-BE49-F238E27FC236}">
                <a16:creationId xmlns:a16="http://schemas.microsoft.com/office/drawing/2014/main" id="{10704745-1FA0-45DF-B443-A76AAB475CF9}"/>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Geometry</a:t>
            </a:r>
          </a:p>
        </p:txBody>
      </p:sp>
      <p:sp>
        <p:nvSpPr>
          <p:cNvPr id="173064" name="Text Box 1030">
            <a:extLst>
              <a:ext uri="{FF2B5EF4-FFF2-40B4-BE49-F238E27FC236}">
                <a16:creationId xmlns:a16="http://schemas.microsoft.com/office/drawing/2014/main" id="{256E90CB-E214-4BB2-8DE4-A52216F2A109}"/>
              </a:ext>
            </a:extLst>
          </p:cNvPr>
          <p:cNvSpPr txBox="1">
            <a:spLocks noChangeArrowheads="1"/>
          </p:cNvSpPr>
          <p:nvPr/>
        </p:nvSpPr>
        <p:spPr bwMode="auto">
          <a:xfrm>
            <a:off x="260350" y="2997200"/>
            <a:ext cx="1401763"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143369" name="テキスト ボックス 20">
            <a:extLst>
              <a:ext uri="{FF2B5EF4-FFF2-40B4-BE49-F238E27FC236}">
                <a16:creationId xmlns:a16="http://schemas.microsoft.com/office/drawing/2014/main" id="{9BB474CF-DDC1-405F-BF03-89D5E7EB1F3F}"/>
              </a:ext>
            </a:extLst>
          </p:cNvPr>
          <p:cNvSpPr txBox="1">
            <a:spLocks noChangeArrowheads="1"/>
          </p:cNvSpPr>
          <p:nvPr/>
        </p:nvSpPr>
        <p:spPr bwMode="auto">
          <a:xfrm>
            <a:off x="1171575" y="1196975"/>
            <a:ext cx="69818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800" dirty="0">
                <a:solidFill>
                  <a:srgbClr val="000000"/>
                </a:solidFill>
                <a:latin typeface="+mn-lt"/>
              </a:rPr>
              <a:t>3D virtual space should be large enough to contain all the geometrical components.</a:t>
            </a:r>
          </a:p>
        </p:txBody>
      </p:sp>
      <p:sp>
        <p:nvSpPr>
          <p:cNvPr id="173066" name="Text Box 1031">
            <a:extLst>
              <a:ext uri="{FF2B5EF4-FFF2-40B4-BE49-F238E27FC236}">
                <a16:creationId xmlns:a16="http://schemas.microsoft.com/office/drawing/2014/main" id="{FD98BF3C-4D42-4889-B6D3-6F11035DBE44}"/>
              </a:ext>
            </a:extLst>
          </p:cNvPr>
          <p:cNvSpPr txBox="1">
            <a:spLocks noChangeArrowheads="1"/>
          </p:cNvSpPr>
          <p:nvPr/>
        </p:nvSpPr>
        <p:spPr bwMode="auto">
          <a:xfrm>
            <a:off x="890588" y="3573463"/>
            <a:ext cx="3598862" cy="2500312"/>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a:solidFill>
                  <a:srgbClr val="000000"/>
                </a:solidFill>
                <a:latin typeface="Tahoma" panose="020B0604030504040204" pitchFamily="34" charset="0"/>
              </a:rPr>
              <a:t>[ M a t e r i a l ]</a:t>
            </a:r>
          </a:p>
          <a:p>
            <a:pPr eaLnBrk="1" hangingPunct="1">
              <a:spcBef>
                <a:spcPct val="0"/>
              </a:spcBef>
              <a:buFontTx/>
              <a:buNone/>
            </a:pPr>
            <a:r>
              <a:rPr lang="pt-BR" altLang="ja-JP" sz="1400">
                <a:solidFill>
                  <a:srgbClr val="000000"/>
                </a:solidFill>
                <a:latin typeface="Tahoma" panose="020B0604030504040204" pitchFamily="34" charset="0"/>
              </a:rPr>
              <a:t>mat[1]    H 2  O 1</a:t>
            </a:r>
          </a:p>
          <a:p>
            <a:pPr eaLnBrk="1" hangingPunct="1">
              <a:spcBef>
                <a:spcPct val="0"/>
              </a:spcBef>
              <a:buFontTx/>
              <a:buNone/>
            </a:pP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S u r f a c e ]</a:t>
            </a:r>
          </a:p>
          <a:p>
            <a:pPr eaLnBrk="1" hangingPunct="1">
              <a:spcBef>
                <a:spcPct val="0"/>
              </a:spcBef>
              <a:buFontTx/>
              <a:buNone/>
            </a:pPr>
            <a:r>
              <a:rPr lang="pt-BR" altLang="ja-JP" sz="1400">
                <a:latin typeface="Tahoma" panose="020B0604030504040204" pitchFamily="34" charset="0"/>
              </a:rPr>
              <a:t>  10  so     </a:t>
            </a:r>
            <a:r>
              <a:rPr lang="pt-BR" altLang="ja-JP" sz="1400">
                <a:solidFill>
                  <a:srgbClr val="FF0000"/>
                </a:solidFill>
                <a:latin typeface="Tahoma" panose="020B0604030504040204" pitchFamily="34" charset="0"/>
              </a:rPr>
              <a:t>500.</a:t>
            </a:r>
          </a:p>
          <a:p>
            <a:pPr eaLnBrk="1" hangingPunct="1">
              <a:spcBef>
                <a:spcPct val="0"/>
              </a:spcBef>
              <a:buFontTx/>
              <a:buNone/>
            </a:pPr>
            <a:r>
              <a:rPr lang="pt-BR" altLang="ja-JP" sz="1400">
                <a:solidFill>
                  <a:srgbClr val="000000"/>
                </a:solidFill>
                <a:latin typeface="Tahoma" panose="020B0604030504040204" pitchFamily="34" charset="0"/>
              </a:rPr>
              <a:t>  11  so       5.</a:t>
            </a:r>
          </a:p>
          <a:p>
            <a:pPr eaLnBrk="1" hangingPunct="1">
              <a:spcBef>
                <a:spcPct val="0"/>
              </a:spcBef>
              <a:buFontTx/>
              <a:buNone/>
            </a:pPr>
            <a:endParaRPr lang="pt-BR" altLang="ja-JP" sz="1400">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C e l l ]</a:t>
            </a:r>
          </a:p>
          <a:p>
            <a:pPr eaLnBrk="1" hangingPunct="1">
              <a:spcBef>
                <a:spcPct val="0"/>
              </a:spcBef>
              <a:buFontTx/>
              <a:buNone/>
            </a:pPr>
            <a:r>
              <a:rPr lang="pt-BR" altLang="ja-JP" sz="1400">
                <a:solidFill>
                  <a:srgbClr val="000000"/>
                </a:solidFill>
                <a:latin typeface="Tahoma" panose="020B0604030504040204" pitchFamily="34" charset="0"/>
              </a:rPr>
              <a:t> 100     1 -1.0    -</a:t>
            </a:r>
            <a:r>
              <a:rPr lang="pt-BR" altLang="ja-JP" sz="1400">
                <a:latin typeface="Tahoma" panose="020B0604030504040204" pitchFamily="34" charset="0"/>
              </a:rPr>
              <a:t>10  #102</a:t>
            </a:r>
          </a:p>
          <a:p>
            <a:pPr eaLnBrk="1" hangingPunct="1">
              <a:spcBef>
                <a:spcPct val="0"/>
              </a:spcBef>
              <a:buFontTx/>
              <a:buNone/>
            </a:pPr>
            <a:r>
              <a:rPr lang="pt-BR" altLang="ja-JP" sz="1400">
                <a:solidFill>
                  <a:srgbClr val="000000"/>
                </a:solidFill>
                <a:latin typeface="Tahoma" panose="020B0604030504040204" pitchFamily="34" charset="0"/>
              </a:rPr>
              <a:t> 101    -1           10</a:t>
            </a:r>
          </a:p>
          <a:p>
            <a:pPr eaLnBrk="1" hangingPunct="1">
              <a:spcBef>
                <a:spcPct val="0"/>
              </a:spcBef>
              <a:buFontTx/>
              <a:buNone/>
            </a:pPr>
            <a:r>
              <a:rPr lang="en-US" altLang="ja-JP" sz="1400">
                <a:latin typeface="Tahoma" panose="020B0604030504040204" pitchFamily="34" charset="0"/>
              </a:rPr>
              <a:t> 102    </a:t>
            </a:r>
            <a:r>
              <a:rPr lang="ja-JP" altLang="en-US" sz="1400">
                <a:latin typeface="Tahoma" panose="020B0604030504040204" pitchFamily="34" charset="0"/>
              </a:rPr>
              <a:t> </a:t>
            </a:r>
            <a:r>
              <a:rPr lang="en-US" altLang="ja-JP" sz="1400">
                <a:latin typeface="Tahoma" panose="020B0604030504040204" pitchFamily="34" charset="0"/>
              </a:rPr>
              <a:t>1 -1.0    -11</a:t>
            </a:r>
          </a:p>
        </p:txBody>
      </p:sp>
      <p:sp>
        <p:nvSpPr>
          <p:cNvPr id="173067" name="テキスト ボックス 20">
            <a:extLst>
              <a:ext uri="{FF2B5EF4-FFF2-40B4-BE49-F238E27FC236}">
                <a16:creationId xmlns:a16="http://schemas.microsoft.com/office/drawing/2014/main" id="{DA0B2F2B-503F-4FAE-BA24-F688CF2E6F5E}"/>
              </a:ext>
            </a:extLst>
          </p:cNvPr>
          <p:cNvSpPr txBox="1">
            <a:spLocks noChangeArrowheads="1"/>
          </p:cNvSpPr>
          <p:nvPr/>
        </p:nvSpPr>
        <p:spPr bwMode="auto">
          <a:xfrm>
            <a:off x="5092700" y="5845175"/>
            <a:ext cx="320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ja-JP" sz="2000">
                <a:solidFill>
                  <a:srgbClr val="0000FF"/>
                </a:solidFill>
                <a:latin typeface="Century Gothic" panose="020B0502020202020204" pitchFamily="34" charset="0"/>
              </a:rPr>
              <a:t>track_xz.eps</a:t>
            </a:r>
          </a:p>
        </p:txBody>
      </p:sp>
      <p:sp>
        <p:nvSpPr>
          <p:cNvPr id="143372" name="テキスト ボックス 20">
            <a:extLst>
              <a:ext uri="{FF2B5EF4-FFF2-40B4-BE49-F238E27FC236}">
                <a16:creationId xmlns:a16="http://schemas.microsoft.com/office/drawing/2014/main" id="{57ACA676-B426-4BB9-94B9-4BA341E1CC0C}"/>
              </a:ext>
            </a:extLst>
          </p:cNvPr>
          <p:cNvSpPr txBox="1">
            <a:spLocks noChangeArrowheads="1"/>
          </p:cNvSpPr>
          <p:nvPr/>
        </p:nvSpPr>
        <p:spPr bwMode="auto">
          <a:xfrm>
            <a:off x="1763713" y="2205038"/>
            <a:ext cx="3744912" cy="52387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800" dirty="0">
                <a:solidFill>
                  <a:srgbClr val="000000"/>
                </a:solidFill>
                <a:latin typeface="+mn-lt"/>
              </a:rPr>
              <a:t>Change 20 cm to 500 cm.</a:t>
            </a:r>
            <a:endParaRPr lang="ja-JP" altLang="en-US" sz="2800" dirty="0">
              <a:solidFill>
                <a:srgbClr val="000000"/>
              </a:solidFill>
              <a:latin typeface="+mn-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13">
            <a:extLst>
              <a:ext uri="{FF2B5EF4-FFF2-40B4-BE49-F238E27FC236}">
                <a16:creationId xmlns:a16="http://schemas.microsoft.com/office/drawing/2014/main" id="{7CF5437B-3213-47E8-AFF3-7543F5C57A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238" t="12862" r="13245" b="8832"/>
          <a:stretch>
            <a:fillRect/>
          </a:stretch>
        </p:blipFill>
        <p:spPr bwMode="auto">
          <a:xfrm>
            <a:off x="5091113" y="2119313"/>
            <a:ext cx="4038600" cy="2960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5107" name="テキスト ボックス 20">
            <a:extLst>
              <a:ext uri="{FF2B5EF4-FFF2-40B4-BE49-F238E27FC236}">
                <a16:creationId xmlns:a16="http://schemas.microsoft.com/office/drawing/2014/main" id="{AF252430-FF6E-4962-BE83-D5A4D9F6A02C}"/>
              </a:ext>
            </a:extLst>
          </p:cNvPr>
          <p:cNvSpPr txBox="1">
            <a:spLocks noChangeArrowheads="1"/>
          </p:cNvSpPr>
          <p:nvPr/>
        </p:nvSpPr>
        <p:spPr bwMode="auto">
          <a:xfrm>
            <a:off x="5313363" y="5013325"/>
            <a:ext cx="320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ja-JP" sz="2000">
                <a:solidFill>
                  <a:srgbClr val="0000FF"/>
                </a:solidFill>
                <a:latin typeface="Century Gothic" panose="020B0502020202020204" pitchFamily="34" charset="0"/>
              </a:rPr>
              <a:t>track_xz.eps</a:t>
            </a:r>
          </a:p>
        </p:txBody>
      </p:sp>
      <p:sp>
        <p:nvSpPr>
          <p:cNvPr id="144388" name="Rectangle 2">
            <a:extLst>
              <a:ext uri="{FF2B5EF4-FFF2-40B4-BE49-F238E27FC236}">
                <a16:creationId xmlns:a16="http://schemas.microsoft.com/office/drawing/2014/main" id="{7DD64F35-038B-47DC-A8EC-65187A0BBDB7}"/>
              </a:ext>
            </a:extLst>
          </p:cNvPr>
          <p:cNvSpPr>
            <a:spLocks noGrp="1" noChangeArrowheads="1"/>
          </p:cNvSpPr>
          <p:nvPr>
            <p:ph type="title" idx="4294967295"/>
          </p:nvPr>
        </p:nvSpPr>
        <p:spPr>
          <a:xfrm>
            <a:off x="228600" y="228600"/>
            <a:ext cx="8686800" cy="1143000"/>
          </a:xfrm>
        </p:spPr>
        <p:txBody>
          <a:bodyPr/>
          <a:lstStyle/>
          <a:p>
            <a:pPr eaLnBrk="1" hangingPunct="1">
              <a:defRPr/>
            </a:pPr>
            <a:r>
              <a:rPr lang="en-US" altLang="ja-JP" sz="4800" dirty="0">
                <a:latin typeface="+mn-lt"/>
              </a:rPr>
              <a:t>Exercise 3</a:t>
            </a:r>
            <a:endParaRPr lang="ja-JP" altLang="en-US" sz="4800" dirty="0">
              <a:latin typeface="+mn-lt"/>
            </a:endParaRPr>
          </a:p>
        </p:txBody>
      </p:sp>
      <p:sp>
        <p:nvSpPr>
          <p:cNvPr id="175112" name="Text Box 1030">
            <a:extLst>
              <a:ext uri="{FF2B5EF4-FFF2-40B4-BE49-F238E27FC236}">
                <a16:creationId xmlns:a16="http://schemas.microsoft.com/office/drawing/2014/main" id="{7968333D-8641-4752-9565-73252D43CD11}"/>
              </a:ext>
            </a:extLst>
          </p:cNvPr>
          <p:cNvSpPr txBox="1">
            <a:spLocks noChangeArrowheads="1"/>
          </p:cNvSpPr>
          <p:nvPr/>
        </p:nvSpPr>
        <p:spPr bwMode="auto">
          <a:xfrm>
            <a:off x="395288" y="1889125"/>
            <a:ext cx="14017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175113" name="Text Box 1031">
            <a:extLst>
              <a:ext uri="{FF2B5EF4-FFF2-40B4-BE49-F238E27FC236}">
                <a16:creationId xmlns:a16="http://schemas.microsoft.com/office/drawing/2014/main" id="{B1B967C1-32AF-42C0-9429-1B9AF82EA975}"/>
              </a:ext>
            </a:extLst>
          </p:cNvPr>
          <p:cNvSpPr txBox="1">
            <a:spLocks noChangeArrowheads="1"/>
          </p:cNvSpPr>
          <p:nvPr/>
        </p:nvSpPr>
        <p:spPr bwMode="auto">
          <a:xfrm>
            <a:off x="635000" y="2492375"/>
            <a:ext cx="3598863" cy="323850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a:solidFill>
                  <a:srgbClr val="000000"/>
                </a:solidFill>
                <a:latin typeface="Tahoma" panose="020B0604030504040204" pitchFamily="34" charset="0"/>
              </a:rPr>
              <a:t>[ M a t e r i a l ]</a:t>
            </a:r>
          </a:p>
          <a:p>
            <a:pPr eaLnBrk="1" hangingPunct="1">
              <a:spcBef>
                <a:spcPct val="0"/>
              </a:spcBef>
              <a:buFontTx/>
              <a:buNone/>
            </a:pPr>
            <a:r>
              <a:rPr lang="pt-BR" altLang="ja-JP" sz="1400">
                <a:solidFill>
                  <a:srgbClr val="000000"/>
                </a:solidFill>
                <a:latin typeface="Tahoma" panose="020B0604030504040204" pitchFamily="34" charset="0"/>
              </a:rPr>
              <a:t>mat[1]    H 2  O 1</a:t>
            </a:r>
          </a:p>
          <a:p>
            <a:pPr eaLnBrk="1" hangingPunct="1">
              <a:spcBef>
                <a:spcPct val="0"/>
              </a:spcBef>
              <a:buFontTx/>
              <a:buNone/>
            </a:pP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S u r f a c e ]</a:t>
            </a:r>
          </a:p>
          <a:p>
            <a:pPr eaLnBrk="1" hangingPunct="1">
              <a:spcBef>
                <a:spcPct val="0"/>
              </a:spcBef>
              <a:buFontTx/>
              <a:buNone/>
            </a:pPr>
            <a:r>
              <a:rPr lang="pt-BR" altLang="ja-JP" sz="1400">
                <a:solidFill>
                  <a:srgbClr val="000000"/>
                </a:solidFill>
                <a:latin typeface="Tahoma" panose="020B0604030504040204" pitchFamily="34" charset="0"/>
              </a:rPr>
              <a:t>  10  so     500.</a:t>
            </a:r>
          </a:p>
          <a:p>
            <a:pPr eaLnBrk="1" hangingPunct="1">
              <a:spcBef>
                <a:spcPct val="0"/>
              </a:spcBef>
              <a:buFontTx/>
              <a:buNone/>
            </a:pPr>
            <a:r>
              <a:rPr lang="pt-BR" altLang="ja-JP" sz="1400">
                <a:solidFill>
                  <a:srgbClr val="000000"/>
                </a:solidFill>
                <a:latin typeface="Tahoma" panose="020B0604030504040204" pitchFamily="34" charset="0"/>
              </a:rPr>
              <a:t>  11  so       5.</a:t>
            </a:r>
          </a:p>
          <a:p>
            <a:pPr eaLnBrk="1" hangingPunct="1">
              <a:spcBef>
                <a:spcPct val="0"/>
              </a:spcBef>
              <a:buFontTx/>
              <a:buNone/>
            </a:pPr>
            <a:r>
              <a:rPr lang="pt-BR" altLang="ja-JP" sz="1400">
                <a:solidFill>
                  <a:srgbClr val="FF0000"/>
                </a:solidFill>
                <a:latin typeface="Tahoma" panose="020B0604030504040204" pitchFamily="34" charset="0"/>
              </a:rPr>
              <a:t>  12  sz      11.  5.</a:t>
            </a:r>
          </a:p>
          <a:p>
            <a:pPr eaLnBrk="1" hangingPunct="1">
              <a:spcBef>
                <a:spcPct val="0"/>
              </a:spcBef>
              <a:buFontTx/>
              <a:buNone/>
            </a:pPr>
            <a:endParaRPr lang="pt-BR" altLang="ja-JP" sz="1400">
              <a:solidFill>
                <a:srgbClr val="FF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C e l l ]</a:t>
            </a:r>
          </a:p>
          <a:p>
            <a:pPr eaLnBrk="1" hangingPunct="1">
              <a:spcBef>
                <a:spcPct val="0"/>
              </a:spcBef>
              <a:buFontTx/>
              <a:buNone/>
            </a:pPr>
            <a:r>
              <a:rPr lang="pt-BR" altLang="ja-JP" sz="1400">
                <a:solidFill>
                  <a:srgbClr val="000000"/>
                </a:solidFill>
                <a:latin typeface="Tahoma" panose="020B0604030504040204" pitchFamily="34" charset="0"/>
              </a:rPr>
              <a:t> 100     1 -1.0    -</a:t>
            </a:r>
            <a:r>
              <a:rPr lang="pt-BR" altLang="ja-JP" sz="1400">
                <a:latin typeface="Tahoma" panose="020B0604030504040204" pitchFamily="34" charset="0"/>
              </a:rPr>
              <a:t>10  #102 </a:t>
            </a:r>
            <a:r>
              <a:rPr lang="pt-BR" altLang="ja-JP" sz="1400">
                <a:solidFill>
                  <a:srgbClr val="FF0000"/>
                </a:solidFill>
                <a:latin typeface="Tahoma" panose="020B0604030504040204" pitchFamily="34" charset="0"/>
              </a:rPr>
              <a:t>#103</a:t>
            </a:r>
          </a:p>
          <a:p>
            <a:pPr eaLnBrk="1" hangingPunct="1">
              <a:spcBef>
                <a:spcPct val="0"/>
              </a:spcBef>
              <a:buFontTx/>
              <a:buNone/>
            </a:pPr>
            <a:r>
              <a:rPr lang="pt-BR" altLang="ja-JP" sz="1400">
                <a:solidFill>
                  <a:srgbClr val="000000"/>
                </a:solidFill>
                <a:latin typeface="Tahoma" panose="020B0604030504040204" pitchFamily="34" charset="0"/>
              </a:rPr>
              <a:t> 101    -1           10</a:t>
            </a:r>
          </a:p>
          <a:p>
            <a:pPr eaLnBrk="1" hangingPunct="1">
              <a:spcBef>
                <a:spcPct val="0"/>
              </a:spcBef>
              <a:buFontTx/>
              <a:buNone/>
            </a:pPr>
            <a:r>
              <a:rPr lang="en-US" altLang="ja-JP" sz="1400">
                <a:latin typeface="Tahoma" panose="020B0604030504040204" pitchFamily="34" charset="0"/>
              </a:rPr>
              <a:t> 102    </a:t>
            </a:r>
            <a:r>
              <a:rPr lang="ja-JP" altLang="en-US" sz="1400">
                <a:latin typeface="Tahoma" panose="020B0604030504040204" pitchFamily="34" charset="0"/>
              </a:rPr>
              <a:t> </a:t>
            </a:r>
            <a:r>
              <a:rPr lang="en-US" altLang="ja-JP" sz="1400">
                <a:latin typeface="Tahoma" panose="020B0604030504040204" pitchFamily="34" charset="0"/>
              </a:rPr>
              <a:t>1 -1.0    -11</a:t>
            </a:r>
          </a:p>
          <a:p>
            <a:pPr eaLnBrk="1" hangingPunct="1">
              <a:spcBef>
                <a:spcPct val="0"/>
              </a:spcBef>
              <a:buFontTx/>
              <a:buNone/>
            </a:pPr>
            <a:r>
              <a:rPr lang="pt-BR" altLang="ja-JP" sz="1400">
                <a:solidFill>
                  <a:srgbClr val="FF0000"/>
                </a:solidFill>
                <a:latin typeface="Tahoma" panose="020B0604030504040204" pitchFamily="34" charset="0"/>
              </a:rPr>
              <a:t> 103     1 -1.0    -12</a:t>
            </a:r>
          </a:p>
          <a:p>
            <a:pPr eaLnBrk="1" hangingPunct="1">
              <a:spcBef>
                <a:spcPct val="0"/>
              </a:spcBef>
              <a:buFontTx/>
              <a:buNone/>
            </a:pPr>
            <a:endParaRPr lang="pt-BR" altLang="ja-JP" sz="1400">
              <a:solidFill>
                <a:srgbClr val="FF0000"/>
              </a:solidFill>
              <a:latin typeface="Tahoma" panose="020B0604030504040204" pitchFamily="34" charset="0"/>
            </a:endParaRPr>
          </a:p>
        </p:txBody>
      </p:sp>
      <p:grpSp>
        <p:nvGrpSpPr>
          <p:cNvPr id="3" name="グループ化 2">
            <a:extLst>
              <a:ext uri="{FF2B5EF4-FFF2-40B4-BE49-F238E27FC236}">
                <a16:creationId xmlns:a16="http://schemas.microsoft.com/office/drawing/2014/main" id="{44E60060-4B11-48CD-8216-3A44B8B0405B}"/>
              </a:ext>
            </a:extLst>
          </p:cNvPr>
          <p:cNvGrpSpPr>
            <a:grpSpLocks/>
          </p:cNvGrpSpPr>
          <p:nvPr/>
        </p:nvGrpSpPr>
        <p:grpSpPr bwMode="auto">
          <a:xfrm>
            <a:off x="755650" y="2968625"/>
            <a:ext cx="6256338" cy="1570038"/>
            <a:chOff x="1892300" y="2038350"/>
            <a:chExt cx="6256602" cy="1569282"/>
          </a:xfrm>
        </p:grpSpPr>
        <p:sp>
          <p:nvSpPr>
            <p:cNvPr id="175117" name="Line 12">
              <a:extLst>
                <a:ext uri="{FF2B5EF4-FFF2-40B4-BE49-F238E27FC236}">
                  <a16:creationId xmlns:a16="http://schemas.microsoft.com/office/drawing/2014/main" id="{A80BB614-08DB-4F66-909E-672E33E113B4}"/>
                </a:ext>
              </a:extLst>
            </p:cNvPr>
            <p:cNvSpPr>
              <a:spLocks noChangeShapeType="1"/>
            </p:cNvSpPr>
            <p:nvPr/>
          </p:nvSpPr>
          <p:spPr bwMode="auto">
            <a:xfrm>
              <a:off x="1892300" y="3098800"/>
              <a:ext cx="15113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5118" name="グループ化 1">
              <a:extLst>
                <a:ext uri="{FF2B5EF4-FFF2-40B4-BE49-F238E27FC236}">
                  <a16:creationId xmlns:a16="http://schemas.microsoft.com/office/drawing/2014/main" id="{E88B6881-7BE6-4EAA-A9E7-26A3D00C11D3}"/>
                </a:ext>
              </a:extLst>
            </p:cNvPr>
            <p:cNvGrpSpPr>
              <a:grpSpLocks/>
            </p:cNvGrpSpPr>
            <p:nvPr/>
          </p:nvGrpSpPr>
          <p:grpSpPr bwMode="auto">
            <a:xfrm>
              <a:off x="3576902" y="2038350"/>
              <a:ext cx="4572000" cy="1569282"/>
              <a:chOff x="3576902" y="2038350"/>
              <a:chExt cx="4572000" cy="1569282"/>
            </a:xfrm>
          </p:grpSpPr>
          <p:sp>
            <p:nvSpPr>
              <p:cNvPr id="175119" name="Line 24">
                <a:extLst>
                  <a:ext uri="{FF2B5EF4-FFF2-40B4-BE49-F238E27FC236}">
                    <a16:creationId xmlns:a16="http://schemas.microsoft.com/office/drawing/2014/main" id="{D4252941-7DFF-4325-B857-F5820A640E77}"/>
                  </a:ext>
                </a:extLst>
              </p:cNvPr>
              <p:cNvSpPr>
                <a:spLocks noChangeShapeType="1"/>
              </p:cNvSpPr>
              <p:nvPr/>
            </p:nvSpPr>
            <p:spPr bwMode="auto">
              <a:xfrm>
                <a:off x="3576902" y="2997200"/>
                <a:ext cx="1295400" cy="0"/>
              </a:xfrm>
              <a:prstGeom prst="line">
                <a:avLst/>
              </a:prstGeom>
              <a:noFill/>
              <a:ln w="254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44400" name="テキスト ボックス 20">
                <a:extLst>
                  <a:ext uri="{FF2B5EF4-FFF2-40B4-BE49-F238E27FC236}">
                    <a16:creationId xmlns:a16="http://schemas.microsoft.com/office/drawing/2014/main" id="{2881A470-F3EF-4C68-BA60-B604EBE2A8EA}"/>
                  </a:ext>
                </a:extLst>
              </p:cNvPr>
              <p:cNvSpPr txBox="1">
                <a:spLocks noChangeArrowheads="1"/>
              </p:cNvSpPr>
              <p:nvPr/>
            </p:nvSpPr>
            <p:spPr bwMode="auto">
              <a:xfrm>
                <a:off x="4948367" y="2038350"/>
                <a:ext cx="3200535" cy="15692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FF0000"/>
                    </a:solidFill>
                    <a:latin typeface="+mn-lt"/>
                  </a:rPr>
                  <a:t>sphere centered at</a:t>
                </a:r>
                <a:r>
                  <a:rPr lang="en-US" altLang="ja-JP" sz="2400" dirty="0">
                    <a:solidFill>
                      <a:srgbClr val="FF0000"/>
                    </a:solidFill>
                  </a:rPr>
                  <a:t> </a:t>
                </a:r>
                <a:br>
                  <a:rPr lang="en-US" altLang="ja-JP" sz="2400" dirty="0">
                    <a:solidFill>
                      <a:srgbClr val="FF0000"/>
                    </a:solidFill>
                  </a:rPr>
                </a:br>
                <a:r>
                  <a:rPr lang="en-US" altLang="ja-JP" sz="2400" dirty="0">
                    <a:solidFill>
                      <a:srgbClr val="FF0000"/>
                    </a:solidFill>
                  </a:rPr>
                  <a:t>(0, 0, 11)</a:t>
                </a:r>
                <a:r>
                  <a:rPr lang="en-US" altLang="ja-JP" sz="2400" dirty="0">
                    <a:solidFill>
                      <a:srgbClr val="FF0000"/>
                    </a:solidFill>
                    <a:latin typeface="+mn-lt"/>
                  </a:rPr>
                  <a:t> in the XYZ coordinates with a radius of </a:t>
                </a:r>
                <a:r>
                  <a:rPr lang="ja-JP" altLang="en-US" sz="2400" dirty="0">
                    <a:solidFill>
                      <a:srgbClr val="FF0000"/>
                    </a:solidFill>
                    <a:latin typeface="+mn-lt"/>
                  </a:rPr>
                  <a:t>5 </a:t>
                </a:r>
                <a:r>
                  <a:rPr lang="en-US" altLang="ja-JP" sz="2400" dirty="0">
                    <a:solidFill>
                      <a:srgbClr val="FF0000"/>
                    </a:solidFill>
                    <a:latin typeface="+mn-lt"/>
                  </a:rPr>
                  <a:t>cm</a:t>
                </a:r>
                <a:endParaRPr lang="ja-JP" altLang="en-US" sz="2400" dirty="0">
                  <a:solidFill>
                    <a:srgbClr val="FF0000"/>
                  </a:solidFill>
                  <a:latin typeface="+mn-lt"/>
                </a:endParaRPr>
              </a:p>
            </p:txBody>
          </p:sp>
        </p:grpSp>
      </p:grpSp>
      <p:sp>
        <p:nvSpPr>
          <p:cNvPr id="175115" name="Text Box 6">
            <a:extLst>
              <a:ext uri="{FF2B5EF4-FFF2-40B4-BE49-F238E27FC236}">
                <a16:creationId xmlns:a16="http://schemas.microsoft.com/office/drawing/2014/main" id="{CE6F4503-04AB-479A-8FBC-9176A2667698}"/>
              </a:ext>
            </a:extLst>
          </p:cNvPr>
          <p:cNvSpPr txBox="1">
            <a:spLocks noChangeArrowheads="1"/>
          </p:cNvSpPr>
          <p:nvPr/>
        </p:nvSpPr>
        <p:spPr bwMode="auto">
          <a:xfrm>
            <a:off x="2197100" y="6400800"/>
            <a:ext cx="472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latin typeface="Tahoma" panose="020B0604030504040204" pitchFamily="34" charset="0"/>
              </a:rPr>
              <a:t>Geometry</a:t>
            </a:r>
          </a:p>
        </p:txBody>
      </p:sp>
      <p:sp>
        <p:nvSpPr>
          <p:cNvPr id="175116" name="テキスト ボックス 20">
            <a:extLst>
              <a:ext uri="{FF2B5EF4-FFF2-40B4-BE49-F238E27FC236}">
                <a16:creationId xmlns:a16="http://schemas.microsoft.com/office/drawing/2014/main" id="{E5F52049-CFB5-495C-B19A-CB3D26749694}"/>
              </a:ext>
            </a:extLst>
          </p:cNvPr>
          <p:cNvSpPr txBox="1">
            <a:spLocks noChangeArrowheads="1"/>
          </p:cNvSpPr>
          <p:nvPr/>
        </p:nvSpPr>
        <p:spPr bwMode="auto">
          <a:xfrm>
            <a:off x="2008188" y="1196975"/>
            <a:ext cx="5003800" cy="46196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buFontTx/>
              <a:buNone/>
            </a:pPr>
            <a:r>
              <a:rPr lang="en-US" altLang="ja-JP" sz="2400"/>
              <a:t>Where is cell “103?”</a:t>
            </a:r>
            <a:endParaRPr lang="ja-JP" altLang="en-US" sz="2400">
              <a:latin typeface="Century Gothic" panose="020B0502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15">
            <a:extLst>
              <a:ext uri="{FF2B5EF4-FFF2-40B4-BE49-F238E27FC236}">
                <a16:creationId xmlns:a16="http://schemas.microsoft.com/office/drawing/2014/main" id="{0BFA8166-D3C3-44A7-ABFD-39DA3B02C4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609" t="13696" r="13133" b="8282"/>
          <a:stretch>
            <a:fillRect/>
          </a:stretch>
        </p:blipFill>
        <p:spPr bwMode="auto">
          <a:xfrm>
            <a:off x="5062538" y="1916113"/>
            <a:ext cx="4081462"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7155" name="テキスト ボックス 20">
            <a:extLst>
              <a:ext uri="{FF2B5EF4-FFF2-40B4-BE49-F238E27FC236}">
                <a16:creationId xmlns:a16="http://schemas.microsoft.com/office/drawing/2014/main" id="{0EA06019-5309-4396-BE0D-6AA47DD02046}"/>
              </a:ext>
            </a:extLst>
          </p:cNvPr>
          <p:cNvSpPr txBox="1">
            <a:spLocks noChangeArrowheads="1"/>
          </p:cNvSpPr>
          <p:nvPr/>
        </p:nvSpPr>
        <p:spPr bwMode="auto">
          <a:xfrm>
            <a:off x="5148263" y="4860925"/>
            <a:ext cx="320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ja-JP" sz="2000">
                <a:solidFill>
                  <a:srgbClr val="0000FF"/>
                </a:solidFill>
                <a:latin typeface="Century Gothic" panose="020B0502020202020204" pitchFamily="34" charset="0"/>
              </a:rPr>
              <a:t>track_xz.eps</a:t>
            </a:r>
          </a:p>
        </p:txBody>
      </p:sp>
      <p:sp>
        <p:nvSpPr>
          <p:cNvPr id="177156" name="Text Box 1030">
            <a:extLst>
              <a:ext uri="{FF2B5EF4-FFF2-40B4-BE49-F238E27FC236}">
                <a16:creationId xmlns:a16="http://schemas.microsoft.com/office/drawing/2014/main" id="{98D0B94E-EB86-4D2F-93CA-25BFB1A0D37C}"/>
              </a:ext>
            </a:extLst>
          </p:cNvPr>
          <p:cNvSpPr txBox="1">
            <a:spLocks noChangeArrowheads="1"/>
          </p:cNvSpPr>
          <p:nvPr/>
        </p:nvSpPr>
        <p:spPr bwMode="auto">
          <a:xfrm>
            <a:off x="350838" y="1889125"/>
            <a:ext cx="14017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latin typeface="Tahoma" panose="020B0604030504040204" pitchFamily="34" charset="0"/>
              </a:rPr>
              <a:t>lec01.inp</a:t>
            </a:r>
          </a:p>
        </p:txBody>
      </p:sp>
      <p:sp>
        <p:nvSpPr>
          <p:cNvPr id="177157" name="Text Box 1031">
            <a:extLst>
              <a:ext uri="{FF2B5EF4-FFF2-40B4-BE49-F238E27FC236}">
                <a16:creationId xmlns:a16="http://schemas.microsoft.com/office/drawing/2014/main" id="{C84F63A7-A71A-4EAB-A6EC-DAB8D9D0313F}"/>
              </a:ext>
            </a:extLst>
          </p:cNvPr>
          <p:cNvSpPr txBox="1">
            <a:spLocks noChangeArrowheads="1"/>
          </p:cNvSpPr>
          <p:nvPr/>
        </p:nvSpPr>
        <p:spPr bwMode="auto">
          <a:xfrm>
            <a:off x="635000" y="2492375"/>
            <a:ext cx="3598863" cy="323850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a:solidFill>
                  <a:srgbClr val="000000"/>
                </a:solidFill>
                <a:latin typeface="Tahoma" panose="020B0604030504040204" pitchFamily="34" charset="0"/>
              </a:rPr>
              <a:t>[ M a t e r i a l ]</a:t>
            </a:r>
          </a:p>
          <a:p>
            <a:pPr eaLnBrk="1" hangingPunct="1">
              <a:spcBef>
                <a:spcPct val="0"/>
              </a:spcBef>
              <a:buFontTx/>
              <a:buNone/>
            </a:pPr>
            <a:r>
              <a:rPr lang="pt-BR" altLang="ja-JP" sz="1400">
                <a:solidFill>
                  <a:srgbClr val="000000"/>
                </a:solidFill>
                <a:latin typeface="Tahoma" panose="020B0604030504040204" pitchFamily="34" charset="0"/>
              </a:rPr>
              <a:t>mat[1]    H 2  O 1</a:t>
            </a:r>
          </a:p>
          <a:p>
            <a:pPr eaLnBrk="1" hangingPunct="1">
              <a:spcBef>
                <a:spcPct val="0"/>
              </a:spcBef>
              <a:buFontTx/>
              <a:buNone/>
            </a:pP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S u r f a c e ]</a:t>
            </a:r>
          </a:p>
          <a:p>
            <a:pPr eaLnBrk="1" hangingPunct="1">
              <a:spcBef>
                <a:spcPct val="0"/>
              </a:spcBef>
              <a:buFontTx/>
              <a:buNone/>
            </a:pPr>
            <a:r>
              <a:rPr lang="pt-BR" altLang="ja-JP" sz="1400">
                <a:solidFill>
                  <a:srgbClr val="000000"/>
                </a:solidFill>
                <a:latin typeface="Tahoma" panose="020B0604030504040204" pitchFamily="34" charset="0"/>
              </a:rPr>
              <a:t>  10  so     500.</a:t>
            </a:r>
          </a:p>
          <a:p>
            <a:pPr eaLnBrk="1" hangingPunct="1">
              <a:spcBef>
                <a:spcPct val="0"/>
              </a:spcBef>
              <a:buFontTx/>
              <a:buNone/>
            </a:pPr>
            <a:r>
              <a:rPr lang="pt-BR" altLang="ja-JP" sz="1400">
                <a:solidFill>
                  <a:srgbClr val="000000"/>
                </a:solidFill>
                <a:latin typeface="Tahoma" panose="020B0604030504040204" pitchFamily="34" charset="0"/>
              </a:rPr>
              <a:t>  11  so       5.</a:t>
            </a:r>
          </a:p>
          <a:p>
            <a:pPr eaLnBrk="1" hangingPunct="1">
              <a:spcBef>
                <a:spcPct val="0"/>
              </a:spcBef>
              <a:buFontTx/>
              <a:buNone/>
            </a:pPr>
            <a:r>
              <a:rPr lang="pt-BR" altLang="ja-JP" sz="1400">
                <a:solidFill>
                  <a:srgbClr val="FF0000"/>
                </a:solidFill>
                <a:latin typeface="Tahoma" panose="020B0604030504040204" pitchFamily="34" charset="0"/>
              </a:rPr>
              <a:t>  12  sz      11.  5.</a:t>
            </a:r>
          </a:p>
          <a:p>
            <a:pPr eaLnBrk="1" hangingPunct="1">
              <a:spcBef>
                <a:spcPct val="0"/>
              </a:spcBef>
              <a:buFontTx/>
              <a:buNone/>
            </a:pPr>
            <a:endParaRPr lang="pt-BR" altLang="ja-JP" sz="1400">
              <a:solidFill>
                <a:srgbClr val="FF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C e l l ]</a:t>
            </a:r>
          </a:p>
          <a:p>
            <a:pPr eaLnBrk="1" hangingPunct="1">
              <a:spcBef>
                <a:spcPct val="0"/>
              </a:spcBef>
              <a:buFontTx/>
              <a:buNone/>
            </a:pPr>
            <a:r>
              <a:rPr lang="pt-BR" altLang="ja-JP" sz="1400">
                <a:solidFill>
                  <a:srgbClr val="000000"/>
                </a:solidFill>
                <a:latin typeface="Tahoma" panose="020B0604030504040204" pitchFamily="34" charset="0"/>
              </a:rPr>
              <a:t> 100     1 -1.0    -</a:t>
            </a:r>
            <a:r>
              <a:rPr lang="pt-BR" altLang="ja-JP" sz="1400">
                <a:latin typeface="Tahoma" panose="020B0604030504040204" pitchFamily="34" charset="0"/>
              </a:rPr>
              <a:t>10  #102 </a:t>
            </a:r>
            <a:r>
              <a:rPr lang="pt-BR" altLang="ja-JP" sz="1400">
                <a:solidFill>
                  <a:srgbClr val="FF0000"/>
                </a:solidFill>
                <a:latin typeface="Tahoma" panose="020B0604030504040204" pitchFamily="34" charset="0"/>
              </a:rPr>
              <a:t>#103</a:t>
            </a:r>
          </a:p>
          <a:p>
            <a:pPr eaLnBrk="1" hangingPunct="1">
              <a:spcBef>
                <a:spcPct val="0"/>
              </a:spcBef>
              <a:buFontTx/>
              <a:buNone/>
            </a:pPr>
            <a:r>
              <a:rPr lang="pt-BR" altLang="ja-JP" sz="1400">
                <a:solidFill>
                  <a:srgbClr val="000000"/>
                </a:solidFill>
                <a:latin typeface="Tahoma" panose="020B0604030504040204" pitchFamily="34" charset="0"/>
              </a:rPr>
              <a:t> 101    -1           10</a:t>
            </a:r>
          </a:p>
          <a:p>
            <a:pPr eaLnBrk="1" hangingPunct="1">
              <a:spcBef>
                <a:spcPct val="0"/>
              </a:spcBef>
              <a:buFontTx/>
              <a:buNone/>
            </a:pPr>
            <a:r>
              <a:rPr lang="en-US" altLang="ja-JP" sz="1400">
                <a:latin typeface="Tahoma" panose="020B0604030504040204" pitchFamily="34" charset="0"/>
              </a:rPr>
              <a:t> 102    </a:t>
            </a:r>
            <a:r>
              <a:rPr lang="ja-JP" altLang="en-US" sz="1400">
                <a:latin typeface="Tahoma" panose="020B0604030504040204" pitchFamily="34" charset="0"/>
              </a:rPr>
              <a:t> </a:t>
            </a:r>
            <a:r>
              <a:rPr lang="en-US" altLang="ja-JP" sz="1400">
                <a:latin typeface="Tahoma" panose="020B0604030504040204" pitchFamily="34" charset="0"/>
              </a:rPr>
              <a:t>1 -1.0    -11</a:t>
            </a:r>
          </a:p>
          <a:p>
            <a:pPr eaLnBrk="1" hangingPunct="1">
              <a:spcBef>
                <a:spcPct val="0"/>
              </a:spcBef>
              <a:buFontTx/>
              <a:buNone/>
            </a:pPr>
            <a:r>
              <a:rPr lang="pt-BR" altLang="ja-JP" sz="1400">
                <a:solidFill>
                  <a:srgbClr val="FF0000"/>
                </a:solidFill>
                <a:latin typeface="Tahoma" panose="020B0604030504040204" pitchFamily="34" charset="0"/>
              </a:rPr>
              <a:t> 103     1 -1.0    -12</a:t>
            </a:r>
          </a:p>
          <a:p>
            <a:pPr eaLnBrk="1" hangingPunct="1">
              <a:spcBef>
                <a:spcPct val="0"/>
              </a:spcBef>
              <a:buFontTx/>
              <a:buNone/>
            </a:pPr>
            <a:endParaRPr lang="pt-BR" altLang="ja-JP" sz="1400">
              <a:solidFill>
                <a:srgbClr val="FF0000"/>
              </a:solidFill>
              <a:latin typeface="Tahoma" panose="020B0604030504040204" pitchFamily="34" charset="0"/>
            </a:endParaRPr>
          </a:p>
        </p:txBody>
      </p:sp>
      <p:sp>
        <p:nvSpPr>
          <p:cNvPr id="145414" name="Rectangle 2">
            <a:extLst>
              <a:ext uri="{FF2B5EF4-FFF2-40B4-BE49-F238E27FC236}">
                <a16:creationId xmlns:a16="http://schemas.microsoft.com/office/drawing/2014/main" id="{8536E8F9-538C-4E2D-8638-10A0465251A8}"/>
              </a:ext>
            </a:extLst>
          </p:cNvPr>
          <p:cNvSpPr>
            <a:spLocks noGrp="1" noChangeArrowheads="1"/>
          </p:cNvSpPr>
          <p:nvPr>
            <p:ph type="title" idx="4294967295"/>
          </p:nvPr>
        </p:nvSpPr>
        <p:spPr>
          <a:xfrm>
            <a:off x="228600" y="228600"/>
            <a:ext cx="8686800" cy="1143000"/>
          </a:xfrm>
        </p:spPr>
        <p:txBody>
          <a:bodyPr/>
          <a:lstStyle/>
          <a:p>
            <a:pPr eaLnBrk="1" hangingPunct="1">
              <a:defRPr/>
            </a:pPr>
            <a:r>
              <a:rPr lang="en-US" altLang="ja-JP" sz="4800" dirty="0">
                <a:latin typeface="+mn-lt"/>
              </a:rPr>
              <a:t>Answer 3</a:t>
            </a:r>
            <a:endParaRPr lang="ja-JP" altLang="en-US" sz="4800" dirty="0">
              <a:latin typeface="+mn-lt"/>
            </a:endParaRPr>
          </a:p>
        </p:txBody>
      </p:sp>
      <p:sp>
        <p:nvSpPr>
          <p:cNvPr id="177162" name="Text Box 6">
            <a:extLst>
              <a:ext uri="{FF2B5EF4-FFF2-40B4-BE49-F238E27FC236}">
                <a16:creationId xmlns:a16="http://schemas.microsoft.com/office/drawing/2014/main" id="{8BA2C771-8F84-4E12-B2D0-1634AD736531}"/>
              </a:ext>
            </a:extLst>
          </p:cNvPr>
          <p:cNvSpPr txBox="1">
            <a:spLocks noChangeArrowheads="1"/>
          </p:cNvSpPr>
          <p:nvPr/>
        </p:nvSpPr>
        <p:spPr bwMode="auto">
          <a:xfrm>
            <a:off x="2197100" y="6400800"/>
            <a:ext cx="472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latin typeface="Tahoma" panose="020B0604030504040204" pitchFamily="34" charset="0"/>
              </a:rPr>
              <a:t>Geometry</a:t>
            </a:r>
          </a:p>
        </p:txBody>
      </p:sp>
      <p:sp>
        <p:nvSpPr>
          <p:cNvPr id="177163" name="テキスト ボックス 20">
            <a:extLst>
              <a:ext uri="{FF2B5EF4-FFF2-40B4-BE49-F238E27FC236}">
                <a16:creationId xmlns:a16="http://schemas.microsoft.com/office/drawing/2014/main" id="{803A5D35-209D-4046-B992-21A7646C3A06}"/>
              </a:ext>
            </a:extLst>
          </p:cNvPr>
          <p:cNvSpPr txBox="1">
            <a:spLocks noChangeArrowheads="1"/>
          </p:cNvSpPr>
          <p:nvPr/>
        </p:nvSpPr>
        <p:spPr bwMode="auto">
          <a:xfrm>
            <a:off x="2008188" y="1196975"/>
            <a:ext cx="5003800" cy="46196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buFontTx/>
              <a:buNone/>
            </a:pPr>
            <a:r>
              <a:rPr lang="en-US" altLang="ja-JP" sz="2400"/>
              <a:t>Where is cell “103?”</a:t>
            </a:r>
            <a:endParaRPr lang="ja-JP" altLang="en-US" sz="2400">
              <a:latin typeface="Century Gothic" panose="020B0502020202020204" pitchFamily="34" charset="0"/>
            </a:endParaRPr>
          </a:p>
        </p:txBody>
      </p:sp>
      <p:sp>
        <p:nvSpPr>
          <p:cNvPr id="29708" name="テキスト ボックス 20">
            <a:extLst>
              <a:ext uri="{FF2B5EF4-FFF2-40B4-BE49-F238E27FC236}">
                <a16:creationId xmlns:a16="http://schemas.microsoft.com/office/drawing/2014/main" id="{92D81C90-87EE-45A3-B25E-3A1E5A4BA808}"/>
              </a:ext>
            </a:extLst>
          </p:cNvPr>
          <p:cNvSpPr txBox="1">
            <a:spLocks noChangeArrowheads="1"/>
          </p:cNvSpPr>
          <p:nvPr/>
        </p:nvSpPr>
        <p:spPr bwMode="auto">
          <a:xfrm>
            <a:off x="111125" y="5013325"/>
            <a:ext cx="5716588" cy="1262063"/>
          </a:xfrm>
          <a:prstGeom prst="rect">
            <a:avLst/>
          </a:prstGeom>
          <a:solidFill>
            <a:schemeClr val="bg1"/>
          </a:solidFill>
          <a:ln w="19050">
            <a:solidFill>
              <a:srgbClr val="0070C0"/>
            </a:solidFill>
          </a:ln>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defRPr/>
            </a:pPr>
            <a:r>
              <a:rPr lang="en-US" altLang="ja-JP" dirty="0">
                <a:latin typeface="Century Gothic" pitchFamily="34" charset="0"/>
              </a:rPr>
              <a:t>Spheres are defined with </a:t>
            </a:r>
            <a:r>
              <a:rPr lang="en-US" altLang="ja-JP" dirty="0" err="1">
                <a:latin typeface="Century Gothic" pitchFamily="34" charset="0"/>
              </a:rPr>
              <a:t>sx</a:t>
            </a:r>
            <a:r>
              <a:rPr lang="en-US" altLang="ja-JP" dirty="0">
                <a:latin typeface="Century Gothic" pitchFamily="34" charset="0"/>
              </a:rPr>
              <a:t>, </a:t>
            </a:r>
            <a:r>
              <a:rPr lang="en-US" altLang="ja-JP" dirty="0" err="1">
                <a:latin typeface="Century Gothic" pitchFamily="34" charset="0"/>
              </a:rPr>
              <a:t>sy</a:t>
            </a:r>
            <a:r>
              <a:rPr lang="en-US" altLang="ja-JP" dirty="0">
                <a:latin typeface="Century Gothic" pitchFamily="34" charset="0"/>
              </a:rPr>
              <a:t>, </a:t>
            </a:r>
            <a:r>
              <a:rPr lang="en-US" altLang="ja-JP" dirty="0" err="1">
                <a:latin typeface="Century Gothic" pitchFamily="34" charset="0"/>
              </a:rPr>
              <a:t>sz</a:t>
            </a:r>
            <a:r>
              <a:rPr lang="en-US" altLang="ja-JP" dirty="0">
                <a:latin typeface="+mn-lt"/>
              </a:rPr>
              <a:t>.</a:t>
            </a:r>
            <a:endParaRPr lang="ja-JP" altLang="en-US" dirty="0">
              <a:latin typeface="+mn-lt"/>
            </a:endParaRPr>
          </a:p>
          <a:p>
            <a:pPr eaLnBrk="1" hangingPunct="1">
              <a:defRPr/>
            </a:pPr>
            <a:r>
              <a:rPr lang="en-US" altLang="ja-JP" dirty="0">
                <a:latin typeface="+mn-lt"/>
              </a:rPr>
              <a:t>Universal expression </a:t>
            </a:r>
            <a:r>
              <a:rPr lang="en-US" altLang="ja-JP" dirty="0">
                <a:latin typeface="Century Gothic" pitchFamily="34" charset="0"/>
              </a:rPr>
              <a:t>s </a:t>
            </a:r>
            <a:r>
              <a:rPr lang="en-US" altLang="ja-JP" dirty="0">
                <a:latin typeface="+mn-lt"/>
              </a:rPr>
              <a:t>is used with the </a:t>
            </a:r>
            <a:r>
              <a:rPr lang="en-US" altLang="ja-JP" dirty="0">
                <a:latin typeface="Century Gothic" pitchFamily="34" charset="0"/>
              </a:rPr>
              <a:t>XYZ </a:t>
            </a:r>
            <a:r>
              <a:rPr lang="en-US" altLang="ja-JP" dirty="0">
                <a:latin typeface="+mn-lt"/>
              </a:rPr>
              <a:t>coordinates of its center and its radius</a:t>
            </a:r>
            <a:r>
              <a:rPr lang="en-US" altLang="ja-JP" sz="2800" dirty="0">
                <a:latin typeface="+mn-lt"/>
              </a:rPr>
              <a:t>.</a:t>
            </a:r>
            <a:endParaRPr lang="ja-JP" altLang="en-US" sz="2800" dirty="0">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708"/>
                                        </p:tgtEl>
                                        <p:attrNameLst>
                                          <p:attrName>style.visibility</p:attrName>
                                        </p:attrNameLst>
                                      </p:cBhvr>
                                      <p:to>
                                        <p:strVal val="visible"/>
                                      </p:to>
                                    </p:set>
                                    <p:animEffect transition="in" filter="fade">
                                      <p:cBhvr>
                                        <p:cTn id="7" dur="500"/>
                                        <p:tgtEl>
                                          <p:spTgt spid="29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18">
            <a:extLst>
              <a:ext uri="{FF2B5EF4-FFF2-40B4-BE49-F238E27FC236}">
                <a16:creationId xmlns:a16="http://schemas.microsoft.com/office/drawing/2014/main" id="{2F46E64E-AB36-496F-8A2D-6D57E2361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049" t="10522" r="13463" b="8904"/>
          <a:stretch>
            <a:fillRect/>
          </a:stretch>
        </p:blipFill>
        <p:spPr bwMode="auto">
          <a:xfrm>
            <a:off x="5019675" y="1793875"/>
            <a:ext cx="408940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9203" name="Text Box 1031">
            <a:extLst>
              <a:ext uri="{FF2B5EF4-FFF2-40B4-BE49-F238E27FC236}">
                <a16:creationId xmlns:a16="http://schemas.microsoft.com/office/drawing/2014/main" id="{5BEB6A0A-79D1-46AA-A998-573F85EDBD7B}"/>
              </a:ext>
            </a:extLst>
          </p:cNvPr>
          <p:cNvSpPr txBox="1">
            <a:spLocks noChangeArrowheads="1"/>
          </p:cNvSpPr>
          <p:nvPr/>
        </p:nvSpPr>
        <p:spPr bwMode="auto">
          <a:xfrm>
            <a:off x="684213" y="2349500"/>
            <a:ext cx="3598862" cy="2497138"/>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dirty="0">
                <a:solidFill>
                  <a:srgbClr val="000000"/>
                </a:solidFill>
                <a:latin typeface="Tahoma" panose="020B0604030504040204" pitchFamily="34" charset="0"/>
              </a:rPr>
              <a:t>[ S u r f a c e ]</a:t>
            </a:r>
          </a:p>
          <a:p>
            <a:pPr eaLnBrk="1" hangingPunct="1">
              <a:spcBef>
                <a:spcPct val="0"/>
              </a:spcBef>
              <a:buFontTx/>
              <a:buNone/>
            </a:pPr>
            <a:r>
              <a:rPr lang="pt-BR" altLang="ja-JP" sz="1400" dirty="0">
                <a:solidFill>
                  <a:srgbClr val="000000"/>
                </a:solidFill>
                <a:latin typeface="Tahoma" panose="020B0604030504040204" pitchFamily="34" charset="0"/>
              </a:rPr>
              <a:t>  10  so     500.</a:t>
            </a:r>
          </a:p>
          <a:p>
            <a:pPr eaLnBrk="1" hangingPunct="1">
              <a:spcBef>
                <a:spcPct val="0"/>
              </a:spcBef>
              <a:buFontTx/>
              <a:buNone/>
            </a:pPr>
            <a:r>
              <a:rPr lang="pt-BR" altLang="ja-JP" sz="1400" dirty="0">
                <a:latin typeface="Tahoma" panose="020B0604030504040204" pitchFamily="34" charset="0"/>
              </a:rPr>
              <a:t>  11  so       5.</a:t>
            </a:r>
          </a:p>
          <a:p>
            <a:pPr eaLnBrk="1" hangingPunct="1">
              <a:spcBef>
                <a:spcPct val="0"/>
              </a:spcBef>
              <a:buFontTx/>
              <a:buNone/>
            </a:pPr>
            <a:r>
              <a:rPr lang="pt-BR" altLang="ja-JP" sz="1400" dirty="0">
                <a:latin typeface="Tahoma" panose="020B0604030504040204" pitchFamily="34" charset="0"/>
              </a:rPr>
              <a:t>  12  sz      </a:t>
            </a:r>
            <a:r>
              <a:rPr lang="pt-BR" altLang="ja-JP" sz="1400" dirty="0">
                <a:solidFill>
                  <a:srgbClr val="FF0000"/>
                </a:solidFill>
                <a:latin typeface="Tahoma" panose="020B0604030504040204" pitchFamily="34" charset="0"/>
              </a:rPr>
              <a:t>8.</a:t>
            </a:r>
            <a:r>
              <a:rPr lang="pt-BR" altLang="ja-JP" sz="1400" dirty="0">
                <a:latin typeface="Tahoma" panose="020B0604030504040204" pitchFamily="34" charset="0"/>
              </a:rPr>
              <a:t>  5.</a:t>
            </a:r>
          </a:p>
          <a:p>
            <a:pPr eaLnBrk="1" hangingPunct="1">
              <a:spcBef>
                <a:spcPct val="0"/>
              </a:spcBef>
              <a:buFontTx/>
              <a:buNone/>
            </a:pPr>
            <a:endParaRPr lang="pt-BR" altLang="ja-JP" sz="1400" dirty="0">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 C e l l ]</a:t>
            </a:r>
          </a:p>
          <a:p>
            <a:pPr eaLnBrk="1" hangingPunct="1">
              <a:spcBef>
                <a:spcPct val="0"/>
              </a:spcBef>
              <a:buFontTx/>
              <a:buNone/>
            </a:pPr>
            <a:r>
              <a:rPr lang="pt-BR" altLang="ja-JP" sz="1400" dirty="0">
                <a:latin typeface="Tahoma" panose="020B0604030504040204" pitchFamily="34" charset="0"/>
              </a:rPr>
              <a:t> 100     1 -1.0    -10  #102 #103</a:t>
            </a:r>
          </a:p>
          <a:p>
            <a:pPr eaLnBrk="1" hangingPunct="1">
              <a:spcBef>
                <a:spcPct val="0"/>
              </a:spcBef>
              <a:buFontTx/>
              <a:buNone/>
            </a:pPr>
            <a:r>
              <a:rPr lang="pt-BR" altLang="ja-JP" sz="1400" dirty="0">
                <a:latin typeface="Tahoma" panose="020B0604030504040204" pitchFamily="34" charset="0"/>
              </a:rPr>
              <a:t> 101    -1           10</a:t>
            </a:r>
          </a:p>
          <a:p>
            <a:pPr eaLnBrk="1" hangingPunct="1">
              <a:spcBef>
                <a:spcPct val="0"/>
              </a:spcBef>
              <a:buFontTx/>
              <a:buNone/>
            </a:pPr>
            <a:r>
              <a:rPr lang="en-US" altLang="ja-JP" sz="1400" dirty="0">
                <a:latin typeface="Tahoma" panose="020B0604030504040204" pitchFamily="34" charset="0"/>
              </a:rPr>
              <a:t> 102    </a:t>
            </a:r>
            <a:r>
              <a:rPr lang="ja-JP" altLang="en-US" sz="1400" dirty="0">
                <a:latin typeface="Tahoma" panose="020B0604030504040204" pitchFamily="34" charset="0"/>
              </a:rPr>
              <a:t> </a:t>
            </a:r>
            <a:r>
              <a:rPr lang="en-US" altLang="ja-JP" sz="1400" dirty="0">
                <a:latin typeface="Tahoma" panose="020B0604030504040204" pitchFamily="34" charset="0"/>
              </a:rPr>
              <a:t>1 -1.0    -11</a:t>
            </a:r>
          </a:p>
          <a:p>
            <a:pPr eaLnBrk="1" hangingPunct="1">
              <a:spcBef>
                <a:spcPct val="0"/>
              </a:spcBef>
              <a:buFontTx/>
              <a:buNone/>
            </a:pPr>
            <a:r>
              <a:rPr lang="pt-BR" altLang="ja-JP" sz="1400" dirty="0">
                <a:latin typeface="Tahoma" panose="020B0604030504040204" pitchFamily="34" charset="0"/>
              </a:rPr>
              <a:t> 103     1 -1.0    -12</a:t>
            </a:r>
          </a:p>
          <a:p>
            <a:pPr eaLnBrk="1" hangingPunct="1">
              <a:spcBef>
                <a:spcPct val="0"/>
              </a:spcBef>
              <a:buFontTx/>
              <a:buNone/>
            </a:pPr>
            <a:endParaRPr lang="pt-BR" altLang="ja-JP" sz="1400" dirty="0">
              <a:solidFill>
                <a:srgbClr val="FF0000"/>
              </a:solidFill>
              <a:latin typeface="Tahoma" panose="020B0604030504040204" pitchFamily="34" charset="0"/>
            </a:endParaRPr>
          </a:p>
        </p:txBody>
      </p:sp>
      <p:sp>
        <p:nvSpPr>
          <p:cNvPr id="146436" name="Rectangle 2">
            <a:extLst>
              <a:ext uri="{FF2B5EF4-FFF2-40B4-BE49-F238E27FC236}">
                <a16:creationId xmlns:a16="http://schemas.microsoft.com/office/drawing/2014/main" id="{937C31AF-661A-4DA6-9613-54589CF4EBCB}"/>
              </a:ext>
            </a:extLst>
          </p:cNvPr>
          <p:cNvSpPr>
            <a:spLocks noGrp="1" noChangeArrowheads="1"/>
          </p:cNvSpPr>
          <p:nvPr>
            <p:ph type="title" idx="4294967295"/>
          </p:nvPr>
        </p:nvSpPr>
        <p:spPr>
          <a:xfrm>
            <a:off x="228600" y="228600"/>
            <a:ext cx="8686800" cy="1143000"/>
          </a:xfrm>
        </p:spPr>
        <p:txBody>
          <a:bodyPr/>
          <a:lstStyle/>
          <a:p>
            <a:pPr eaLnBrk="1" hangingPunct="1">
              <a:defRPr/>
            </a:pPr>
            <a:r>
              <a:rPr lang="en-US" altLang="ja-JP" sz="4800" dirty="0">
                <a:latin typeface="+mn-lt"/>
              </a:rPr>
              <a:t>Exercise 4</a:t>
            </a:r>
            <a:endParaRPr lang="ja-JP" altLang="en-US" sz="4800" dirty="0">
              <a:latin typeface="+mn-lt"/>
            </a:endParaRPr>
          </a:p>
        </p:txBody>
      </p:sp>
      <p:sp>
        <p:nvSpPr>
          <p:cNvPr id="179208" name="Text Box 1030">
            <a:extLst>
              <a:ext uri="{FF2B5EF4-FFF2-40B4-BE49-F238E27FC236}">
                <a16:creationId xmlns:a16="http://schemas.microsoft.com/office/drawing/2014/main" id="{847CA6EC-A3B0-4792-8404-E59AE307B625}"/>
              </a:ext>
            </a:extLst>
          </p:cNvPr>
          <p:cNvSpPr txBox="1">
            <a:spLocks noChangeArrowheads="1"/>
          </p:cNvSpPr>
          <p:nvPr/>
        </p:nvSpPr>
        <p:spPr bwMode="auto">
          <a:xfrm>
            <a:off x="317500" y="1830388"/>
            <a:ext cx="1401763"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146441" name="テキスト ボックス 20">
            <a:extLst>
              <a:ext uri="{FF2B5EF4-FFF2-40B4-BE49-F238E27FC236}">
                <a16:creationId xmlns:a16="http://schemas.microsoft.com/office/drawing/2014/main" id="{97B2E562-BC75-4D4A-8F4A-7CBD68653100}"/>
              </a:ext>
            </a:extLst>
          </p:cNvPr>
          <p:cNvSpPr txBox="1">
            <a:spLocks noChangeArrowheads="1"/>
          </p:cNvSpPr>
          <p:nvPr/>
        </p:nvSpPr>
        <p:spPr bwMode="auto">
          <a:xfrm>
            <a:off x="5313363" y="4846638"/>
            <a:ext cx="3200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en-US" altLang="ja-JP" sz="2800" dirty="0">
                <a:solidFill>
                  <a:srgbClr val="0000FF"/>
                </a:solidFill>
                <a:latin typeface="+mn-lt"/>
              </a:rPr>
              <a:t>Expected result</a:t>
            </a:r>
            <a:endParaRPr lang="ja-JP" altLang="en-US" sz="2800" dirty="0">
              <a:solidFill>
                <a:srgbClr val="0000FF"/>
              </a:solidFill>
              <a:latin typeface="+mn-lt"/>
            </a:endParaRPr>
          </a:p>
          <a:p>
            <a:pPr algn="ctr" eaLnBrk="1" hangingPunct="1">
              <a:spcBef>
                <a:spcPct val="0"/>
              </a:spcBef>
              <a:buFontTx/>
              <a:buNone/>
              <a:defRPr/>
            </a:pPr>
            <a:r>
              <a:rPr lang="en-US" altLang="ja-JP" sz="2000" dirty="0" err="1">
                <a:solidFill>
                  <a:srgbClr val="0000FF"/>
                </a:solidFill>
                <a:latin typeface="Century Gothic" pitchFamily="34" charset="0"/>
              </a:rPr>
              <a:t>track_xz.eps</a:t>
            </a:r>
            <a:endParaRPr lang="en-US" altLang="ja-JP" sz="2000" dirty="0">
              <a:solidFill>
                <a:srgbClr val="0000FF"/>
              </a:solidFill>
              <a:latin typeface="Century Gothic" pitchFamily="34" charset="0"/>
            </a:endParaRPr>
          </a:p>
        </p:txBody>
      </p:sp>
      <p:sp>
        <p:nvSpPr>
          <p:cNvPr id="179211" name="テキスト ボックス 20">
            <a:extLst>
              <a:ext uri="{FF2B5EF4-FFF2-40B4-BE49-F238E27FC236}">
                <a16:creationId xmlns:a16="http://schemas.microsoft.com/office/drawing/2014/main" id="{28367795-317C-4F35-BED2-B8C6BC53E56C}"/>
              </a:ext>
            </a:extLst>
          </p:cNvPr>
          <p:cNvSpPr txBox="1">
            <a:spLocks noChangeArrowheads="1"/>
          </p:cNvSpPr>
          <p:nvPr/>
        </p:nvSpPr>
        <p:spPr bwMode="auto">
          <a:xfrm>
            <a:off x="179388" y="4941888"/>
            <a:ext cx="5040312"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000">
                <a:solidFill>
                  <a:srgbClr val="000000"/>
                </a:solidFill>
              </a:rPr>
              <a:t>An overlap of the two spheres causes the geometry error (overlapped region).</a:t>
            </a:r>
          </a:p>
          <a:p>
            <a:pPr eaLnBrk="1" hangingPunct="1">
              <a:spcBef>
                <a:spcPct val="0"/>
              </a:spcBef>
              <a:buFontTx/>
              <a:buNone/>
            </a:pPr>
            <a:r>
              <a:rPr lang="ja-JP" altLang="en-US" sz="2000">
                <a:solidFill>
                  <a:srgbClr val="FF0000"/>
                </a:solidFill>
                <a:latin typeface="Century Gothic" panose="020B0502020202020204" pitchFamily="34" charset="0"/>
              </a:rPr>
              <a:t>←</a:t>
            </a:r>
            <a:r>
              <a:rPr lang="ja-JP" altLang="en-US" sz="2000">
                <a:solidFill>
                  <a:srgbClr val="FF0000"/>
                </a:solidFill>
              </a:rPr>
              <a:t> </a:t>
            </a:r>
            <a:r>
              <a:rPr lang="en-US" altLang="ja-JP" sz="2000">
                <a:solidFill>
                  <a:srgbClr val="FF0000"/>
                </a:solidFill>
              </a:rPr>
              <a:t>Let’s exclude this overlap region from cells 102 and 103, and create a new cell 104</a:t>
            </a:r>
            <a:endParaRPr lang="en-US" altLang="ja-JP" sz="2000">
              <a:solidFill>
                <a:srgbClr val="FF0000"/>
              </a:solidFill>
              <a:latin typeface="Century Gothic" panose="020B0502020202020204" pitchFamily="34" charset="0"/>
            </a:endParaRPr>
          </a:p>
        </p:txBody>
      </p:sp>
      <p:sp>
        <p:nvSpPr>
          <p:cNvPr id="179212" name="テキスト ボックス 14">
            <a:extLst>
              <a:ext uri="{FF2B5EF4-FFF2-40B4-BE49-F238E27FC236}">
                <a16:creationId xmlns:a16="http://schemas.microsoft.com/office/drawing/2014/main" id="{B8B4DFCF-F3D3-49D3-9B8B-EC5040EBFC07}"/>
              </a:ext>
            </a:extLst>
          </p:cNvPr>
          <p:cNvSpPr txBox="1">
            <a:spLocks noChangeArrowheads="1"/>
          </p:cNvSpPr>
          <p:nvPr/>
        </p:nvSpPr>
        <p:spPr bwMode="auto">
          <a:xfrm>
            <a:off x="2124075" y="2843213"/>
            <a:ext cx="1989138" cy="6477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1800">
                <a:solidFill>
                  <a:srgbClr val="000000"/>
                </a:solidFill>
              </a:rPr>
              <a:t>Change the center of this sphere</a:t>
            </a:r>
            <a:endParaRPr lang="ja-JP" altLang="en-US" sz="1800">
              <a:solidFill>
                <a:srgbClr val="000000"/>
              </a:solidFill>
            </a:endParaRPr>
          </a:p>
        </p:txBody>
      </p:sp>
      <p:sp>
        <p:nvSpPr>
          <p:cNvPr id="179213" name="Text Box 6">
            <a:extLst>
              <a:ext uri="{FF2B5EF4-FFF2-40B4-BE49-F238E27FC236}">
                <a16:creationId xmlns:a16="http://schemas.microsoft.com/office/drawing/2014/main" id="{CFE76314-075D-44A9-AFB1-3DA0ED23B70F}"/>
              </a:ext>
            </a:extLst>
          </p:cNvPr>
          <p:cNvSpPr txBox="1">
            <a:spLocks noChangeArrowheads="1"/>
          </p:cNvSpPr>
          <p:nvPr/>
        </p:nvSpPr>
        <p:spPr bwMode="auto">
          <a:xfrm>
            <a:off x="2197100" y="6400800"/>
            <a:ext cx="472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Geometry</a:t>
            </a:r>
          </a:p>
        </p:txBody>
      </p:sp>
      <p:sp>
        <p:nvSpPr>
          <p:cNvPr id="179214" name="テキスト ボックス 20">
            <a:extLst>
              <a:ext uri="{FF2B5EF4-FFF2-40B4-BE49-F238E27FC236}">
                <a16:creationId xmlns:a16="http://schemas.microsoft.com/office/drawing/2014/main" id="{019041F4-90E4-4601-8C43-4D7C1B82CABA}"/>
              </a:ext>
            </a:extLst>
          </p:cNvPr>
          <p:cNvSpPr txBox="1">
            <a:spLocks noChangeArrowheads="1"/>
          </p:cNvSpPr>
          <p:nvPr/>
        </p:nvSpPr>
        <p:spPr bwMode="auto">
          <a:xfrm>
            <a:off x="2838450" y="1177925"/>
            <a:ext cx="3429000" cy="46037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buFontTx/>
              <a:buNone/>
            </a:pPr>
            <a:r>
              <a:rPr lang="en-US" altLang="ja-JP" sz="2400"/>
              <a:t>Correct a geometry error.</a:t>
            </a:r>
            <a:endParaRPr lang="ja-JP" altLang="en-US" sz="2400">
              <a:latin typeface="Century Gothic" panose="020B0502020202020204" pitchFamily="34" charset="0"/>
            </a:endParaRPr>
          </a:p>
        </p:txBody>
      </p:sp>
      <p:sp>
        <p:nvSpPr>
          <p:cNvPr id="179215" name="Line 24">
            <a:extLst>
              <a:ext uri="{FF2B5EF4-FFF2-40B4-BE49-F238E27FC236}">
                <a16:creationId xmlns:a16="http://schemas.microsoft.com/office/drawing/2014/main" id="{B1C33F2B-1197-430B-8093-5289560CFC1F}"/>
              </a:ext>
            </a:extLst>
          </p:cNvPr>
          <p:cNvSpPr>
            <a:spLocks noChangeShapeType="1"/>
          </p:cNvSpPr>
          <p:nvPr/>
        </p:nvSpPr>
        <p:spPr bwMode="auto">
          <a:xfrm flipH="1">
            <a:off x="2832100" y="3429000"/>
            <a:ext cx="3900488" cy="1512888"/>
          </a:xfrm>
          <a:prstGeom prst="line">
            <a:avLst/>
          </a:prstGeom>
          <a:noFill/>
          <a:ln w="254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5" name="Line 17"/>
          <p:cNvSpPr>
            <a:spLocks noChangeShapeType="1"/>
          </p:cNvSpPr>
          <p:nvPr/>
        </p:nvSpPr>
        <p:spPr bwMode="auto">
          <a:xfrm>
            <a:off x="2458641" y="4524888"/>
            <a:ext cx="472282"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6" name="Line 18"/>
          <p:cNvSpPr>
            <a:spLocks noChangeShapeType="1"/>
          </p:cNvSpPr>
          <p:nvPr/>
        </p:nvSpPr>
        <p:spPr bwMode="auto">
          <a:xfrm>
            <a:off x="803275" y="4759202"/>
            <a:ext cx="2016125"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7" name="Line 17"/>
          <p:cNvSpPr>
            <a:spLocks noChangeShapeType="1"/>
          </p:cNvSpPr>
          <p:nvPr/>
        </p:nvSpPr>
        <p:spPr bwMode="auto">
          <a:xfrm>
            <a:off x="3419872" y="3861048"/>
            <a:ext cx="472282"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8" name="Line 17"/>
          <p:cNvSpPr>
            <a:spLocks noChangeShapeType="1"/>
          </p:cNvSpPr>
          <p:nvPr/>
        </p:nvSpPr>
        <p:spPr bwMode="auto">
          <a:xfrm>
            <a:off x="2458641" y="4275936"/>
            <a:ext cx="472282"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18">
            <a:extLst>
              <a:ext uri="{FF2B5EF4-FFF2-40B4-BE49-F238E27FC236}">
                <a16:creationId xmlns:a16="http://schemas.microsoft.com/office/drawing/2014/main" id="{EE68D2A5-AB33-4718-9603-3E34279D6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049" t="10522" r="13463" b="8904"/>
          <a:stretch>
            <a:fillRect/>
          </a:stretch>
        </p:blipFill>
        <p:spPr bwMode="auto">
          <a:xfrm>
            <a:off x="5019675" y="1793875"/>
            <a:ext cx="408940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1251" name="Text Box 1031">
            <a:extLst>
              <a:ext uri="{FF2B5EF4-FFF2-40B4-BE49-F238E27FC236}">
                <a16:creationId xmlns:a16="http://schemas.microsoft.com/office/drawing/2014/main" id="{41997EA4-08C5-413C-AAFF-878AB4A16B72}"/>
              </a:ext>
            </a:extLst>
          </p:cNvPr>
          <p:cNvSpPr txBox="1">
            <a:spLocks noChangeArrowheads="1"/>
          </p:cNvSpPr>
          <p:nvPr/>
        </p:nvSpPr>
        <p:spPr bwMode="auto">
          <a:xfrm>
            <a:off x="684213" y="2349500"/>
            <a:ext cx="3598862" cy="246380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a:solidFill>
                  <a:srgbClr val="000000"/>
                </a:solidFill>
                <a:latin typeface="Tahoma" panose="020B0604030504040204" pitchFamily="34" charset="0"/>
              </a:rPr>
              <a:t>[ S u r f a c e ]</a:t>
            </a:r>
          </a:p>
          <a:p>
            <a:pPr eaLnBrk="1" hangingPunct="1">
              <a:spcBef>
                <a:spcPct val="0"/>
              </a:spcBef>
              <a:buFontTx/>
              <a:buNone/>
            </a:pPr>
            <a:r>
              <a:rPr lang="pt-BR" altLang="ja-JP" sz="1400">
                <a:solidFill>
                  <a:srgbClr val="000000"/>
                </a:solidFill>
                <a:latin typeface="Tahoma" panose="020B0604030504040204" pitchFamily="34" charset="0"/>
              </a:rPr>
              <a:t>  10  so     500.</a:t>
            </a:r>
          </a:p>
          <a:p>
            <a:pPr eaLnBrk="1" hangingPunct="1">
              <a:spcBef>
                <a:spcPct val="0"/>
              </a:spcBef>
              <a:buFontTx/>
              <a:buNone/>
            </a:pPr>
            <a:r>
              <a:rPr lang="pt-BR" altLang="ja-JP" sz="1400">
                <a:solidFill>
                  <a:srgbClr val="000000"/>
                </a:solidFill>
                <a:latin typeface="Tahoma" panose="020B0604030504040204" pitchFamily="34" charset="0"/>
              </a:rPr>
              <a:t>  11  so       5.</a:t>
            </a:r>
          </a:p>
          <a:p>
            <a:pPr eaLnBrk="1" hangingPunct="1">
              <a:spcBef>
                <a:spcPct val="0"/>
              </a:spcBef>
              <a:buFontTx/>
              <a:buNone/>
            </a:pPr>
            <a:r>
              <a:rPr lang="pt-BR" altLang="ja-JP" sz="1400">
                <a:solidFill>
                  <a:srgbClr val="000000"/>
                </a:solidFill>
                <a:latin typeface="Tahoma" panose="020B0604030504040204" pitchFamily="34" charset="0"/>
              </a:rPr>
              <a:t>  12  </a:t>
            </a:r>
            <a:r>
              <a:rPr lang="pt-BR" altLang="ja-JP" sz="1400">
                <a:latin typeface="Tahoma" panose="020B0604030504040204" pitchFamily="34" charset="0"/>
              </a:rPr>
              <a:t>sz      8.  </a:t>
            </a:r>
            <a:r>
              <a:rPr lang="pt-BR" altLang="ja-JP" sz="1400">
                <a:solidFill>
                  <a:srgbClr val="000000"/>
                </a:solidFill>
                <a:latin typeface="Tahoma" panose="020B0604030504040204" pitchFamily="34" charset="0"/>
              </a:rPr>
              <a:t>5.</a:t>
            </a:r>
          </a:p>
          <a:p>
            <a:pPr eaLnBrk="1" hangingPunct="1">
              <a:spcBef>
                <a:spcPct val="0"/>
              </a:spcBef>
              <a:buFontTx/>
              <a:buNone/>
            </a:pP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C e l l ]</a:t>
            </a:r>
          </a:p>
          <a:p>
            <a:pPr eaLnBrk="1" hangingPunct="1">
              <a:spcBef>
                <a:spcPct val="0"/>
              </a:spcBef>
              <a:buFontTx/>
              <a:buNone/>
            </a:pPr>
            <a:r>
              <a:rPr lang="pt-BR" altLang="ja-JP" sz="1400">
                <a:solidFill>
                  <a:srgbClr val="000000"/>
                </a:solidFill>
                <a:latin typeface="Tahoma" panose="020B0604030504040204" pitchFamily="34" charset="0"/>
              </a:rPr>
              <a:t> 100     1 -1.0    -10  #102 #103</a:t>
            </a:r>
            <a:r>
              <a:rPr lang="ja-JP" altLang="en-US" sz="1400">
                <a:solidFill>
                  <a:srgbClr val="000000"/>
                </a:solidFill>
                <a:latin typeface="Tahoma" panose="020B0604030504040204" pitchFamily="34" charset="0"/>
              </a:rPr>
              <a:t> </a:t>
            </a:r>
            <a:r>
              <a:rPr lang="en-US" altLang="ja-JP" sz="1400">
                <a:solidFill>
                  <a:srgbClr val="FF0000"/>
                </a:solidFill>
                <a:latin typeface="Tahoma" panose="020B0604030504040204" pitchFamily="34" charset="0"/>
              </a:rPr>
              <a:t>#104</a:t>
            </a:r>
            <a:endParaRPr lang="pt-BR" altLang="ja-JP" sz="1400">
              <a:solidFill>
                <a:srgbClr val="FF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101    -1           10</a:t>
            </a:r>
          </a:p>
          <a:p>
            <a:pPr eaLnBrk="1" hangingPunct="1">
              <a:spcBef>
                <a:spcPct val="0"/>
              </a:spcBef>
              <a:buFontTx/>
              <a:buNone/>
            </a:pPr>
            <a:r>
              <a:rPr lang="en-US" altLang="ja-JP" sz="1400">
                <a:solidFill>
                  <a:srgbClr val="000000"/>
                </a:solidFill>
                <a:latin typeface="Tahoma" panose="020B0604030504040204" pitchFamily="34" charset="0"/>
              </a:rPr>
              <a:t> 102    </a:t>
            </a:r>
            <a:r>
              <a:rPr lang="ja-JP" altLang="en-US" sz="1400">
                <a:solidFill>
                  <a:srgbClr val="000000"/>
                </a:solidFill>
                <a:latin typeface="Tahoma" panose="020B0604030504040204" pitchFamily="34" charset="0"/>
              </a:rPr>
              <a:t> </a:t>
            </a:r>
            <a:r>
              <a:rPr lang="en-US" altLang="ja-JP" sz="1400">
                <a:solidFill>
                  <a:srgbClr val="000000"/>
                </a:solidFill>
                <a:latin typeface="Tahoma" panose="020B0604030504040204" pitchFamily="34" charset="0"/>
              </a:rPr>
              <a:t>1 -1.0    -11  </a:t>
            </a:r>
            <a:r>
              <a:rPr lang="en-US" altLang="ja-JP" sz="1400">
                <a:solidFill>
                  <a:srgbClr val="FF0000"/>
                </a:solidFill>
                <a:latin typeface="Tahoma" panose="020B0604030504040204" pitchFamily="34" charset="0"/>
              </a:rPr>
              <a:t>12</a:t>
            </a:r>
          </a:p>
          <a:p>
            <a:pPr eaLnBrk="1" hangingPunct="1">
              <a:spcBef>
                <a:spcPct val="0"/>
              </a:spcBef>
              <a:buFontTx/>
              <a:buNone/>
            </a:pPr>
            <a:r>
              <a:rPr lang="pt-BR" altLang="ja-JP" sz="1400">
                <a:solidFill>
                  <a:srgbClr val="000000"/>
                </a:solidFill>
                <a:latin typeface="Tahoma" panose="020B0604030504040204" pitchFamily="34" charset="0"/>
              </a:rPr>
              <a:t> 103     1 -1.0    -12  </a:t>
            </a:r>
            <a:r>
              <a:rPr lang="pt-BR" altLang="ja-JP" sz="1400">
                <a:solidFill>
                  <a:srgbClr val="FF0000"/>
                </a:solidFill>
                <a:latin typeface="Tahoma" panose="020B0604030504040204" pitchFamily="34" charset="0"/>
              </a:rPr>
              <a:t>11</a:t>
            </a:r>
          </a:p>
          <a:p>
            <a:pPr eaLnBrk="1" hangingPunct="1">
              <a:spcBef>
                <a:spcPct val="0"/>
              </a:spcBef>
              <a:buFontTx/>
              <a:buNone/>
            </a:pPr>
            <a:r>
              <a:rPr lang="pt-BR" altLang="ja-JP" sz="1400">
                <a:solidFill>
                  <a:srgbClr val="000000"/>
                </a:solidFill>
                <a:latin typeface="Tahoma" panose="020B0604030504040204" pitchFamily="34" charset="0"/>
              </a:rPr>
              <a:t> </a:t>
            </a:r>
            <a:r>
              <a:rPr lang="pt-BR" altLang="ja-JP" sz="1400">
                <a:solidFill>
                  <a:srgbClr val="FF0000"/>
                </a:solidFill>
                <a:latin typeface="Tahoma" panose="020B0604030504040204" pitchFamily="34" charset="0"/>
              </a:rPr>
              <a:t>104     1 -1.0    -11 -12</a:t>
            </a:r>
          </a:p>
        </p:txBody>
      </p:sp>
      <p:sp>
        <p:nvSpPr>
          <p:cNvPr id="147460" name="Rectangle 2">
            <a:extLst>
              <a:ext uri="{FF2B5EF4-FFF2-40B4-BE49-F238E27FC236}">
                <a16:creationId xmlns:a16="http://schemas.microsoft.com/office/drawing/2014/main" id="{0AD03105-279D-49B9-941A-9DB56B761299}"/>
              </a:ext>
            </a:extLst>
          </p:cNvPr>
          <p:cNvSpPr>
            <a:spLocks noGrp="1" noChangeArrowheads="1"/>
          </p:cNvSpPr>
          <p:nvPr>
            <p:ph type="title" idx="4294967295"/>
          </p:nvPr>
        </p:nvSpPr>
        <p:spPr>
          <a:xfrm>
            <a:off x="228600" y="228600"/>
            <a:ext cx="8686800" cy="1143000"/>
          </a:xfrm>
        </p:spPr>
        <p:txBody>
          <a:bodyPr/>
          <a:lstStyle/>
          <a:p>
            <a:pPr eaLnBrk="1" hangingPunct="1">
              <a:defRPr/>
            </a:pPr>
            <a:r>
              <a:rPr lang="en-US" altLang="ja-JP" sz="4800" dirty="0">
                <a:latin typeface="+mn-lt"/>
              </a:rPr>
              <a:t>Answer 4</a:t>
            </a:r>
            <a:endParaRPr lang="ja-JP" altLang="en-US" sz="4800" dirty="0">
              <a:latin typeface="+mn-lt"/>
            </a:endParaRPr>
          </a:p>
        </p:txBody>
      </p:sp>
      <p:sp>
        <p:nvSpPr>
          <p:cNvPr id="181256" name="Text Box 1030">
            <a:extLst>
              <a:ext uri="{FF2B5EF4-FFF2-40B4-BE49-F238E27FC236}">
                <a16:creationId xmlns:a16="http://schemas.microsoft.com/office/drawing/2014/main" id="{27240EE2-A086-499A-B3E7-312ABFFD0FFE}"/>
              </a:ext>
            </a:extLst>
          </p:cNvPr>
          <p:cNvSpPr txBox="1">
            <a:spLocks noChangeArrowheads="1"/>
          </p:cNvSpPr>
          <p:nvPr/>
        </p:nvSpPr>
        <p:spPr bwMode="auto">
          <a:xfrm>
            <a:off x="317500" y="1830388"/>
            <a:ext cx="1401763"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181257" name="テキスト ボックス 20">
            <a:extLst>
              <a:ext uri="{FF2B5EF4-FFF2-40B4-BE49-F238E27FC236}">
                <a16:creationId xmlns:a16="http://schemas.microsoft.com/office/drawing/2014/main" id="{CB3C2BC2-C1B3-4800-8864-2A09D6517A65}"/>
              </a:ext>
            </a:extLst>
          </p:cNvPr>
          <p:cNvSpPr txBox="1">
            <a:spLocks noChangeArrowheads="1"/>
          </p:cNvSpPr>
          <p:nvPr/>
        </p:nvSpPr>
        <p:spPr bwMode="auto">
          <a:xfrm>
            <a:off x="5313363" y="4846638"/>
            <a:ext cx="320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ja-JP" sz="2000">
                <a:solidFill>
                  <a:srgbClr val="0000FF"/>
                </a:solidFill>
                <a:latin typeface="Century Gothic" panose="020B0502020202020204" pitchFamily="34" charset="0"/>
              </a:rPr>
              <a:t>track_xz.eps</a:t>
            </a:r>
          </a:p>
        </p:txBody>
      </p:sp>
      <p:sp>
        <p:nvSpPr>
          <p:cNvPr id="181258" name="Text Box 6">
            <a:extLst>
              <a:ext uri="{FF2B5EF4-FFF2-40B4-BE49-F238E27FC236}">
                <a16:creationId xmlns:a16="http://schemas.microsoft.com/office/drawing/2014/main" id="{04749E7D-C3AA-433C-8DFB-AC20961B6A3D}"/>
              </a:ext>
            </a:extLst>
          </p:cNvPr>
          <p:cNvSpPr txBox="1">
            <a:spLocks noChangeArrowheads="1"/>
          </p:cNvSpPr>
          <p:nvPr/>
        </p:nvSpPr>
        <p:spPr bwMode="auto">
          <a:xfrm>
            <a:off x="2197100" y="6400800"/>
            <a:ext cx="472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Geometry</a:t>
            </a:r>
          </a:p>
        </p:txBody>
      </p:sp>
      <p:sp>
        <p:nvSpPr>
          <p:cNvPr id="181259" name="テキスト ボックス 20">
            <a:extLst>
              <a:ext uri="{FF2B5EF4-FFF2-40B4-BE49-F238E27FC236}">
                <a16:creationId xmlns:a16="http://schemas.microsoft.com/office/drawing/2014/main" id="{2A90B722-0CB7-453B-B3AA-3E5AAA61AE40}"/>
              </a:ext>
            </a:extLst>
          </p:cNvPr>
          <p:cNvSpPr txBox="1">
            <a:spLocks noChangeArrowheads="1"/>
          </p:cNvSpPr>
          <p:nvPr/>
        </p:nvSpPr>
        <p:spPr bwMode="auto">
          <a:xfrm>
            <a:off x="2838450" y="1177925"/>
            <a:ext cx="3429000" cy="46037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buFontTx/>
              <a:buNone/>
            </a:pPr>
            <a:r>
              <a:rPr lang="en-US" altLang="ja-JP" sz="2400">
                <a:solidFill>
                  <a:srgbClr val="000000"/>
                </a:solidFill>
              </a:rPr>
              <a:t>Correct a geometry error.</a:t>
            </a:r>
            <a:endParaRPr lang="ja-JP" altLang="en-US" sz="2400">
              <a:solidFill>
                <a:srgbClr val="000000"/>
              </a:solidFill>
              <a:latin typeface="Century Gothic" panose="020B0502020202020204" pitchFamily="34" charset="0"/>
            </a:endParaRPr>
          </a:p>
        </p:txBody>
      </p:sp>
      <p:sp>
        <p:nvSpPr>
          <p:cNvPr id="147468" name="テキスト ボックス 20">
            <a:extLst>
              <a:ext uri="{FF2B5EF4-FFF2-40B4-BE49-F238E27FC236}">
                <a16:creationId xmlns:a16="http://schemas.microsoft.com/office/drawing/2014/main" id="{52BFBB45-14C8-4D71-8D1C-B11B1A0C7BD7}"/>
              </a:ext>
            </a:extLst>
          </p:cNvPr>
          <p:cNvSpPr txBox="1">
            <a:spLocks noChangeArrowheads="1"/>
          </p:cNvSpPr>
          <p:nvPr/>
        </p:nvSpPr>
        <p:spPr bwMode="auto">
          <a:xfrm>
            <a:off x="684213" y="4875213"/>
            <a:ext cx="3740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FF0000"/>
                </a:solidFill>
                <a:latin typeface="+mn-lt"/>
              </a:rPr>
              <a:t>An example of the answers</a:t>
            </a:r>
            <a:endParaRPr lang="ja-JP" altLang="en-US" sz="2400" dirty="0">
              <a:solidFill>
                <a:srgbClr val="FF0000"/>
              </a:solidFill>
              <a:latin typeface="+mn-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Box 1031">
            <a:extLst>
              <a:ext uri="{FF2B5EF4-FFF2-40B4-BE49-F238E27FC236}">
                <a16:creationId xmlns:a16="http://schemas.microsoft.com/office/drawing/2014/main" id="{8FE60DDB-7F44-4022-BAF1-90AAAB934FE4}"/>
              </a:ext>
            </a:extLst>
          </p:cNvPr>
          <p:cNvSpPr txBox="1">
            <a:spLocks noChangeArrowheads="1"/>
          </p:cNvSpPr>
          <p:nvPr/>
        </p:nvSpPr>
        <p:spPr bwMode="auto">
          <a:xfrm>
            <a:off x="1752600" y="2170113"/>
            <a:ext cx="3598863" cy="161925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a:latin typeface="Tahoma" panose="020B0604030504040204" pitchFamily="34" charset="0"/>
              </a:rPr>
              <a:t>[ C e l l ]</a:t>
            </a:r>
          </a:p>
          <a:p>
            <a:pPr eaLnBrk="1" hangingPunct="1">
              <a:spcBef>
                <a:spcPct val="0"/>
              </a:spcBef>
              <a:buFontTx/>
              <a:buNone/>
            </a:pPr>
            <a:r>
              <a:rPr lang="pt-BR" altLang="ja-JP" sz="1400">
                <a:latin typeface="Tahoma" panose="020B0604030504040204" pitchFamily="34" charset="0"/>
              </a:rPr>
              <a:t> 100     1 -1.0    -10  </a:t>
            </a:r>
            <a:r>
              <a:rPr lang="pt-BR" altLang="ja-JP" sz="1400">
                <a:solidFill>
                  <a:srgbClr val="FF0000"/>
                </a:solidFill>
                <a:latin typeface="Tahoma" panose="020B0604030504040204" pitchFamily="34" charset="0"/>
              </a:rPr>
              <a:t>#102 #103</a:t>
            </a:r>
            <a:r>
              <a:rPr lang="ja-JP" altLang="en-US" sz="1400">
                <a:solidFill>
                  <a:srgbClr val="FF0000"/>
                </a:solidFill>
                <a:latin typeface="Tahoma" panose="020B0604030504040204" pitchFamily="34" charset="0"/>
              </a:rPr>
              <a:t> </a:t>
            </a:r>
            <a:r>
              <a:rPr lang="en-US" altLang="ja-JP" sz="1400">
                <a:solidFill>
                  <a:srgbClr val="FF0000"/>
                </a:solidFill>
                <a:latin typeface="Tahoma" panose="020B0604030504040204" pitchFamily="34" charset="0"/>
              </a:rPr>
              <a:t>#104</a:t>
            </a:r>
            <a:endParaRPr lang="pt-BR" altLang="ja-JP" sz="1400">
              <a:solidFill>
                <a:srgbClr val="FF0000"/>
              </a:solidFill>
              <a:latin typeface="Tahoma" panose="020B0604030504040204" pitchFamily="34" charset="0"/>
            </a:endParaRPr>
          </a:p>
          <a:p>
            <a:pPr eaLnBrk="1" hangingPunct="1">
              <a:spcBef>
                <a:spcPct val="0"/>
              </a:spcBef>
              <a:buFontTx/>
              <a:buNone/>
            </a:pPr>
            <a:r>
              <a:rPr lang="pt-BR" altLang="ja-JP" sz="1400">
                <a:latin typeface="Tahoma" panose="020B0604030504040204" pitchFamily="34" charset="0"/>
              </a:rPr>
              <a:t> 101    -1           10</a:t>
            </a:r>
          </a:p>
          <a:p>
            <a:pPr eaLnBrk="1" hangingPunct="1">
              <a:spcBef>
                <a:spcPct val="0"/>
              </a:spcBef>
              <a:buFontTx/>
              <a:buNone/>
            </a:pPr>
            <a:r>
              <a:rPr lang="en-US" altLang="ja-JP" sz="1400">
                <a:latin typeface="Tahoma" panose="020B0604030504040204" pitchFamily="34" charset="0"/>
              </a:rPr>
              <a:t> 102    </a:t>
            </a:r>
            <a:r>
              <a:rPr lang="ja-JP" altLang="en-US" sz="1400">
                <a:latin typeface="Tahoma" panose="020B0604030504040204" pitchFamily="34" charset="0"/>
              </a:rPr>
              <a:t> </a:t>
            </a:r>
            <a:r>
              <a:rPr lang="en-US" altLang="ja-JP" sz="1400">
                <a:latin typeface="Tahoma" panose="020B0604030504040204" pitchFamily="34" charset="0"/>
              </a:rPr>
              <a:t>1 -1.0    -11  12</a:t>
            </a:r>
          </a:p>
          <a:p>
            <a:pPr eaLnBrk="1" hangingPunct="1">
              <a:spcBef>
                <a:spcPct val="0"/>
              </a:spcBef>
              <a:buFontTx/>
              <a:buNone/>
            </a:pPr>
            <a:r>
              <a:rPr lang="pt-BR" altLang="ja-JP" sz="1400">
                <a:latin typeface="Tahoma" panose="020B0604030504040204" pitchFamily="34" charset="0"/>
              </a:rPr>
              <a:t> 103     1 -1.0    -12  11</a:t>
            </a:r>
          </a:p>
          <a:p>
            <a:pPr eaLnBrk="1" hangingPunct="1">
              <a:spcBef>
                <a:spcPct val="0"/>
              </a:spcBef>
              <a:buFontTx/>
              <a:buNone/>
            </a:pPr>
            <a:r>
              <a:rPr lang="pt-BR" altLang="ja-JP" sz="1400">
                <a:latin typeface="Tahoma" panose="020B0604030504040204" pitchFamily="34" charset="0"/>
              </a:rPr>
              <a:t> 104     1 -1.0    -11 -12</a:t>
            </a:r>
          </a:p>
        </p:txBody>
      </p:sp>
      <p:sp>
        <p:nvSpPr>
          <p:cNvPr id="148483" name="Rectangle 2">
            <a:extLst>
              <a:ext uri="{FF2B5EF4-FFF2-40B4-BE49-F238E27FC236}">
                <a16:creationId xmlns:a16="http://schemas.microsoft.com/office/drawing/2014/main" id="{4FCFC02E-9C16-480F-B70E-804FCC2027C3}"/>
              </a:ext>
            </a:extLst>
          </p:cNvPr>
          <p:cNvSpPr>
            <a:spLocks noGrp="1" noChangeArrowheads="1"/>
          </p:cNvSpPr>
          <p:nvPr>
            <p:ph type="title" idx="4294967295"/>
          </p:nvPr>
        </p:nvSpPr>
        <p:spPr>
          <a:xfrm>
            <a:off x="792163" y="328613"/>
            <a:ext cx="6162675" cy="720725"/>
          </a:xfrm>
        </p:spPr>
        <p:txBody>
          <a:bodyPr/>
          <a:lstStyle/>
          <a:p>
            <a:pPr eaLnBrk="1" hangingPunct="1">
              <a:defRPr/>
            </a:pPr>
            <a:r>
              <a:rPr lang="en-US" altLang="ja-JP" dirty="0">
                <a:latin typeface="+mn-lt"/>
              </a:rPr>
              <a:t>Boolean operator </a:t>
            </a:r>
            <a:r>
              <a:rPr lang="ja-JP" altLang="en-US" dirty="0">
                <a:latin typeface="+mn-lt"/>
              </a:rPr>
              <a:t>（</a:t>
            </a:r>
            <a:r>
              <a:rPr lang="en-US" altLang="ja-JP" dirty="0">
                <a:latin typeface="+mn-lt"/>
              </a:rPr>
              <a:t>OR</a:t>
            </a:r>
            <a:r>
              <a:rPr lang="ja-JP" altLang="en-US" dirty="0">
                <a:latin typeface="+mn-lt"/>
              </a:rPr>
              <a:t>）</a:t>
            </a:r>
            <a:endParaRPr lang="en-US" altLang="ja-JP" dirty="0">
              <a:latin typeface="+mn-lt"/>
            </a:endParaRPr>
          </a:p>
        </p:txBody>
      </p:sp>
      <p:sp>
        <p:nvSpPr>
          <p:cNvPr id="183303" name="Text Box 1030">
            <a:extLst>
              <a:ext uri="{FF2B5EF4-FFF2-40B4-BE49-F238E27FC236}">
                <a16:creationId xmlns:a16="http://schemas.microsoft.com/office/drawing/2014/main" id="{66993BB7-4E37-4CCF-AA50-0BDB7052D702}"/>
              </a:ext>
            </a:extLst>
          </p:cNvPr>
          <p:cNvSpPr txBox="1">
            <a:spLocks noChangeArrowheads="1"/>
          </p:cNvSpPr>
          <p:nvPr/>
        </p:nvSpPr>
        <p:spPr bwMode="auto">
          <a:xfrm>
            <a:off x="250825" y="2170113"/>
            <a:ext cx="1401763"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latin typeface="Tahoma" panose="020B0604030504040204" pitchFamily="34" charset="0"/>
              </a:rPr>
              <a:t>lec01.inp</a:t>
            </a:r>
          </a:p>
        </p:txBody>
      </p:sp>
      <p:sp>
        <p:nvSpPr>
          <p:cNvPr id="183304" name="Text Box 1031">
            <a:extLst>
              <a:ext uri="{FF2B5EF4-FFF2-40B4-BE49-F238E27FC236}">
                <a16:creationId xmlns:a16="http://schemas.microsoft.com/office/drawing/2014/main" id="{BB548F4B-5378-4306-808C-D20E91DD29F4}"/>
              </a:ext>
            </a:extLst>
          </p:cNvPr>
          <p:cNvSpPr txBox="1">
            <a:spLocks noChangeArrowheads="1"/>
          </p:cNvSpPr>
          <p:nvPr/>
        </p:nvSpPr>
        <p:spPr bwMode="auto">
          <a:xfrm>
            <a:off x="1752600" y="3897313"/>
            <a:ext cx="3598863" cy="161925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a:latin typeface="Tahoma" panose="020B0604030504040204" pitchFamily="34" charset="0"/>
              </a:rPr>
              <a:t>[ C e l l ]</a:t>
            </a:r>
          </a:p>
          <a:p>
            <a:pPr eaLnBrk="1" hangingPunct="1">
              <a:spcBef>
                <a:spcPct val="0"/>
              </a:spcBef>
              <a:buFontTx/>
              <a:buNone/>
            </a:pPr>
            <a:r>
              <a:rPr lang="pt-BR" altLang="ja-JP" sz="1400">
                <a:latin typeface="Tahoma" panose="020B0604030504040204" pitchFamily="34" charset="0"/>
              </a:rPr>
              <a:t> 100     1 -1.0    -10  </a:t>
            </a:r>
            <a:r>
              <a:rPr lang="pt-BR" altLang="ja-JP" sz="1400">
                <a:solidFill>
                  <a:srgbClr val="FF0000"/>
                </a:solidFill>
                <a:latin typeface="Tahoma" panose="020B0604030504040204" pitchFamily="34" charset="0"/>
              </a:rPr>
              <a:t>#(-11 : -12)</a:t>
            </a:r>
          </a:p>
          <a:p>
            <a:pPr eaLnBrk="1" hangingPunct="1">
              <a:spcBef>
                <a:spcPct val="0"/>
              </a:spcBef>
              <a:buFontTx/>
              <a:buNone/>
            </a:pPr>
            <a:r>
              <a:rPr lang="pt-BR" altLang="ja-JP" sz="1400">
                <a:latin typeface="Tahoma" panose="020B0604030504040204" pitchFamily="34" charset="0"/>
              </a:rPr>
              <a:t> 101    -1           10</a:t>
            </a:r>
          </a:p>
          <a:p>
            <a:pPr eaLnBrk="1" hangingPunct="1">
              <a:spcBef>
                <a:spcPct val="0"/>
              </a:spcBef>
              <a:buFontTx/>
              <a:buNone/>
            </a:pPr>
            <a:r>
              <a:rPr lang="en-US" altLang="ja-JP" sz="1400">
                <a:latin typeface="Tahoma" panose="020B0604030504040204" pitchFamily="34" charset="0"/>
              </a:rPr>
              <a:t> 102    </a:t>
            </a:r>
            <a:r>
              <a:rPr lang="ja-JP" altLang="en-US" sz="1400">
                <a:latin typeface="Tahoma" panose="020B0604030504040204" pitchFamily="34" charset="0"/>
              </a:rPr>
              <a:t> </a:t>
            </a:r>
            <a:r>
              <a:rPr lang="en-US" altLang="ja-JP" sz="1400">
                <a:latin typeface="Tahoma" panose="020B0604030504040204" pitchFamily="34" charset="0"/>
              </a:rPr>
              <a:t>1 -1.0    -11  12</a:t>
            </a:r>
          </a:p>
          <a:p>
            <a:pPr eaLnBrk="1" hangingPunct="1">
              <a:spcBef>
                <a:spcPct val="0"/>
              </a:spcBef>
              <a:buFontTx/>
              <a:buNone/>
            </a:pPr>
            <a:r>
              <a:rPr lang="pt-BR" altLang="ja-JP" sz="1400">
                <a:latin typeface="Tahoma" panose="020B0604030504040204" pitchFamily="34" charset="0"/>
              </a:rPr>
              <a:t> 103     1 -1.0    -12  11</a:t>
            </a:r>
          </a:p>
          <a:p>
            <a:pPr eaLnBrk="1" hangingPunct="1">
              <a:spcBef>
                <a:spcPct val="0"/>
              </a:spcBef>
              <a:buFontTx/>
              <a:buNone/>
            </a:pPr>
            <a:r>
              <a:rPr lang="pt-BR" altLang="ja-JP" sz="1400">
                <a:latin typeface="Tahoma" panose="020B0604030504040204" pitchFamily="34" charset="0"/>
              </a:rPr>
              <a:t> 104     1 -1.0    -11 -12</a:t>
            </a:r>
          </a:p>
        </p:txBody>
      </p:sp>
      <p:grpSp>
        <p:nvGrpSpPr>
          <p:cNvPr id="183305" name="グループ化 1">
            <a:extLst>
              <a:ext uri="{FF2B5EF4-FFF2-40B4-BE49-F238E27FC236}">
                <a16:creationId xmlns:a16="http://schemas.microsoft.com/office/drawing/2014/main" id="{1F8816F5-B569-434B-ABEF-3111F56B715C}"/>
              </a:ext>
            </a:extLst>
          </p:cNvPr>
          <p:cNvGrpSpPr>
            <a:grpSpLocks/>
          </p:cNvGrpSpPr>
          <p:nvPr/>
        </p:nvGrpSpPr>
        <p:grpSpPr bwMode="auto">
          <a:xfrm>
            <a:off x="4540250" y="4078288"/>
            <a:ext cx="4572000" cy="831850"/>
            <a:chOff x="4343400" y="3644900"/>
            <a:chExt cx="4572000" cy="831856"/>
          </a:xfrm>
        </p:grpSpPr>
        <p:sp>
          <p:nvSpPr>
            <p:cNvPr id="2" name="テキスト ボックス 20">
              <a:extLst>
                <a:ext uri="{FF2B5EF4-FFF2-40B4-BE49-F238E27FC236}">
                  <a16:creationId xmlns:a16="http://schemas.microsoft.com/office/drawing/2014/main" id="{25F04A45-D902-436C-9F9B-42B614996C77}"/>
                </a:ext>
              </a:extLst>
            </p:cNvPr>
            <p:cNvSpPr txBox="1">
              <a:spLocks noChangeArrowheads="1"/>
            </p:cNvSpPr>
            <p:nvPr/>
          </p:nvSpPr>
          <p:spPr bwMode="auto">
            <a:xfrm>
              <a:off x="5715000" y="3644900"/>
              <a:ext cx="3200400" cy="83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FF0000"/>
                  </a:solidFill>
                  <a:latin typeface="+mn-lt"/>
                </a:rPr>
                <a:t>Boolean operator “OR” is expressed by </a:t>
              </a:r>
              <a:r>
                <a:rPr lang="ja-JP" altLang="en-US" sz="2400" dirty="0">
                  <a:solidFill>
                    <a:srgbClr val="FF0000"/>
                  </a:solidFill>
                  <a:latin typeface="+mn-lt"/>
                </a:rPr>
                <a:t>“:”</a:t>
              </a:r>
              <a:r>
                <a:rPr lang="en-US" altLang="ja-JP" sz="2400" dirty="0">
                  <a:solidFill>
                    <a:srgbClr val="FF0000"/>
                  </a:solidFill>
                  <a:latin typeface="+mn-lt"/>
                </a:rPr>
                <a:t>.</a:t>
              </a:r>
              <a:endParaRPr lang="ja-JP" altLang="en-US" sz="2400" dirty="0">
                <a:solidFill>
                  <a:srgbClr val="FF0000"/>
                </a:solidFill>
                <a:latin typeface="+mn-lt"/>
              </a:endParaRPr>
            </a:p>
          </p:txBody>
        </p:sp>
        <p:sp>
          <p:nvSpPr>
            <p:cNvPr id="183316" name="Line 11">
              <a:extLst>
                <a:ext uri="{FF2B5EF4-FFF2-40B4-BE49-F238E27FC236}">
                  <a16:creationId xmlns:a16="http://schemas.microsoft.com/office/drawing/2014/main" id="{4CA3E7F4-7366-4928-9507-329A6655E5C3}"/>
                </a:ext>
              </a:extLst>
            </p:cNvPr>
            <p:cNvSpPr>
              <a:spLocks noChangeShapeType="1"/>
            </p:cNvSpPr>
            <p:nvPr/>
          </p:nvSpPr>
          <p:spPr bwMode="auto">
            <a:xfrm>
              <a:off x="4343400" y="3873500"/>
              <a:ext cx="1295400" cy="0"/>
            </a:xfrm>
            <a:prstGeom prst="line">
              <a:avLst/>
            </a:prstGeom>
            <a:noFill/>
            <a:ln w="254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148490" name="テキスト ボックス 20">
            <a:extLst>
              <a:ext uri="{FF2B5EF4-FFF2-40B4-BE49-F238E27FC236}">
                <a16:creationId xmlns:a16="http://schemas.microsoft.com/office/drawing/2014/main" id="{B4E1E395-14DC-4BDA-ABC2-52F32AD8007D}"/>
              </a:ext>
            </a:extLst>
          </p:cNvPr>
          <p:cNvSpPr txBox="1">
            <a:spLocks noChangeArrowheads="1"/>
          </p:cNvSpPr>
          <p:nvPr/>
        </p:nvSpPr>
        <p:spPr bwMode="auto">
          <a:xfrm>
            <a:off x="5486400" y="3606800"/>
            <a:ext cx="2171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800" dirty="0">
                <a:latin typeface="+mn-lt"/>
              </a:rPr>
              <a:t>equivalent</a:t>
            </a:r>
            <a:endParaRPr lang="ja-JP" altLang="en-US" sz="2800" dirty="0">
              <a:latin typeface="+mn-lt"/>
            </a:endParaRPr>
          </a:p>
        </p:txBody>
      </p:sp>
      <p:sp>
        <p:nvSpPr>
          <p:cNvPr id="183307" name="Text Box 6">
            <a:extLst>
              <a:ext uri="{FF2B5EF4-FFF2-40B4-BE49-F238E27FC236}">
                <a16:creationId xmlns:a16="http://schemas.microsoft.com/office/drawing/2014/main" id="{6D8AE9F4-FA18-496C-B139-394D5239C924}"/>
              </a:ext>
            </a:extLst>
          </p:cNvPr>
          <p:cNvSpPr txBox="1">
            <a:spLocks noChangeArrowheads="1"/>
          </p:cNvSpPr>
          <p:nvPr/>
        </p:nvSpPr>
        <p:spPr bwMode="auto">
          <a:xfrm>
            <a:off x="2197100" y="6400800"/>
            <a:ext cx="472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latin typeface="Tahoma" panose="020B0604030504040204" pitchFamily="34" charset="0"/>
              </a:rPr>
              <a:t>Geometry (Boolean Operator)</a:t>
            </a:r>
          </a:p>
        </p:txBody>
      </p:sp>
      <p:sp>
        <p:nvSpPr>
          <p:cNvPr id="15" name="テキスト ボックス 20">
            <a:extLst>
              <a:ext uri="{FF2B5EF4-FFF2-40B4-BE49-F238E27FC236}">
                <a16:creationId xmlns:a16="http://schemas.microsoft.com/office/drawing/2014/main" id="{5118FC79-E59B-4A92-83B0-4BDFC3C06505}"/>
              </a:ext>
            </a:extLst>
          </p:cNvPr>
          <p:cNvSpPr txBox="1">
            <a:spLocks noChangeArrowheads="1"/>
          </p:cNvSpPr>
          <p:nvPr/>
        </p:nvSpPr>
        <p:spPr bwMode="auto">
          <a:xfrm>
            <a:off x="3386138" y="5661025"/>
            <a:ext cx="5051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000" dirty="0">
                <a:latin typeface="+mn-lt"/>
              </a:rPr>
              <a:t>*You have to use surface numbers inside “#()”.</a:t>
            </a:r>
          </a:p>
        </p:txBody>
      </p:sp>
      <p:sp>
        <p:nvSpPr>
          <p:cNvPr id="183309" name="テキスト ボックス 20">
            <a:extLst>
              <a:ext uri="{FF2B5EF4-FFF2-40B4-BE49-F238E27FC236}">
                <a16:creationId xmlns:a16="http://schemas.microsoft.com/office/drawing/2014/main" id="{24EB5B60-4242-46EC-A057-8C61D719E005}"/>
              </a:ext>
            </a:extLst>
          </p:cNvPr>
          <p:cNvSpPr txBox="1">
            <a:spLocks noChangeArrowheads="1"/>
          </p:cNvSpPr>
          <p:nvPr/>
        </p:nvSpPr>
        <p:spPr bwMode="auto">
          <a:xfrm>
            <a:off x="987425" y="1052513"/>
            <a:ext cx="70850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800">
                <a:solidFill>
                  <a:srgbClr val="000000"/>
                </a:solidFill>
              </a:rPr>
              <a:t>To define a sum of two regions as a cell, connect the two numbers with </a:t>
            </a:r>
            <a:r>
              <a:rPr lang="en-US" altLang="ja-JP" sz="2800">
                <a:solidFill>
                  <a:srgbClr val="FF0000"/>
                </a:solidFill>
              </a:rPr>
              <a:t>“:” (OR) </a:t>
            </a:r>
            <a:r>
              <a:rPr lang="en-US" altLang="ja-JP" sz="2800">
                <a:solidFill>
                  <a:srgbClr val="000000"/>
                </a:solidFill>
              </a:rPr>
              <a:t>sign.</a:t>
            </a:r>
            <a:endParaRPr lang="en-US" altLang="ja-JP" sz="2800">
              <a:solidFill>
                <a:srgbClr val="000000"/>
              </a:solidFill>
              <a:latin typeface="Century Gothic" panose="020B0502020202020204" pitchFamily="34" charset="0"/>
            </a:endParaRPr>
          </a:p>
        </p:txBody>
      </p:sp>
      <p:grpSp>
        <p:nvGrpSpPr>
          <p:cNvPr id="183310" name="グループ化 20">
            <a:extLst>
              <a:ext uri="{FF2B5EF4-FFF2-40B4-BE49-F238E27FC236}">
                <a16:creationId xmlns:a16="http://schemas.microsoft.com/office/drawing/2014/main" id="{B04C3BCF-DB39-4AB1-91E1-15E5F69322B0}"/>
              </a:ext>
            </a:extLst>
          </p:cNvPr>
          <p:cNvGrpSpPr>
            <a:grpSpLocks noChangeAspect="1"/>
          </p:cNvGrpSpPr>
          <p:nvPr/>
        </p:nvGrpSpPr>
        <p:grpSpPr bwMode="auto">
          <a:xfrm>
            <a:off x="7100888" y="260350"/>
            <a:ext cx="1771650" cy="898525"/>
            <a:chOff x="3408363" y="4581525"/>
            <a:chExt cx="2532062" cy="1282700"/>
          </a:xfrm>
        </p:grpSpPr>
        <p:sp>
          <p:nvSpPr>
            <p:cNvPr id="183311" name="Rectangle 27">
              <a:extLst>
                <a:ext uri="{FF2B5EF4-FFF2-40B4-BE49-F238E27FC236}">
                  <a16:creationId xmlns:a16="http://schemas.microsoft.com/office/drawing/2014/main" id="{492547D0-8313-4452-85B2-7AAD9D78C40D}"/>
                </a:ext>
              </a:extLst>
            </p:cNvPr>
            <p:cNvSpPr>
              <a:spLocks noChangeArrowheads="1"/>
            </p:cNvSpPr>
            <p:nvPr/>
          </p:nvSpPr>
          <p:spPr bwMode="auto">
            <a:xfrm>
              <a:off x="3408363" y="4581525"/>
              <a:ext cx="2532062" cy="1282700"/>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183312" name="Oval 21">
              <a:extLst>
                <a:ext uri="{FF2B5EF4-FFF2-40B4-BE49-F238E27FC236}">
                  <a16:creationId xmlns:a16="http://schemas.microsoft.com/office/drawing/2014/main" id="{0F8C5FA3-2272-48A6-8505-8D7A55BF6B7C}"/>
                </a:ext>
              </a:extLst>
            </p:cNvPr>
            <p:cNvSpPr>
              <a:spLocks noChangeArrowheads="1"/>
            </p:cNvSpPr>
            <p:nvPr/>
          </p:nvSpPr>
          <p:spPr bwMode="auto">
            <a:xfrm>
              <a:off x="4460875" y="4683125"/>
              <a:ext cx="1190625" cy="1085850"/>
            </a:xfrm>
            <a:prstGeom prst="ellipse">
              <a:avLst/>
            </a:prstGeom>
            <a:solidFill>
              <a:srgbClr val="FFC000"/>
            </a:solidFill>
            <a:ln w="31750">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183313" name="Oval 21">
              <a:extLst>
                <a:ext uri="{FF2B5EF4-FFF2-40B4-BE49-F238E27FC236}">
                  <a16:creationId xmlns:a16="http://schemas.microsoft.com/office/drawing/2014/main" id="{D2F82DA8-1664-4F26-BBAF-C546527187A2}"/>
                </a:ext>
              </a:extLst>
            </p:cNvPr>
            <p:cNvSpPr>
              <a:spLocks noChangeArrowheads="1"/>
            </p:cNvSpPr>
            <p:nvPr/>
          </p:nvSpPr>
          <p:spPr bwMode="auto">
            <a:xfrm>
              <a:off x="3708400" y="4679950"/>
              <a:ext cx="1192213" cy="1085850"/>
            </a:xfrm>
            <a:prstGeom prst="ellipse">
              <a:avLst/>
            </a:prstGeom>
            <a:solidFill>
              <a:srgbClr val="FFC000"/>
            </a:solidFill>
            <a:ln w="31750">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183314" name="Oval 21">
              <a:extLst>
                <a:ext uri="{FF2B5EF4-FFF2-40B4-BE49-F238E27FC236}">
                  <a16:creationId xmlns:a16="http://schemas.microsoft.com/office/drawing/2014/main" id="{143E66B1-5DDB-421A-9708-CAF63C7E7764}"/>
                </a:ext>
              </a:extLst>
            </p:cNvPr>
            <p:cNvSpPr>
              <a:spLocks noChangeArrowheads="1"/>
            </p:cNvSpPr>
            <p:nvPr/>
          </p:nvSpPr>
          <p:spPr bwMode="auto">
            <a:xfrm>
              <a:off x="4460875" y="4683125"/>
              <a:ext cx="1190625" cy="1085850"/>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4C779B62-5B1E-464C-A8D9-1A87773B191F}"/>
              </a:ext>
            </a:extLst>
          </p:cNvPr>
          <p:cNvSpPr>
            <a:spLocks noGrp="1" noChangeArrowheads="1"/>
          </p:cNvSpPr>
          <p:nvPr>
            <p:ph type="title" idx="4294967295"/>
          </p:nvPr>
        </p:nvSpPr>
        <p:spPr>
          <a:xfrm>
            <a:off x="236538" y="-242888"/>
            <a:ext cx="8686800" cy="1143001"/>
          </a:xfrm>
        </p:spPr>
        <p:txBody>
          <a:bodyPr/>
          <a:lstStyle/>
          <a:p>
            <a:pPr eaLnBrk="1" hangingPunct="1">
              <a:defRPr/>
            </a:pPr>
            <a:r>
              <a:rPr lang="en-US" altLang="ja-JP" sz="4000" dirty="0"/>
              <a:t>A bad example of using unnecessary #’s</a:t>
            </a:r>
            <a:endParaRPr lang="en-US" altLang="ja-JP" sz="4000" dirty="0">
              <a:latin typeface="+mn-lt"/>
            </a:endParaRPr>
          </a:p>
        </p:txBody>
      </p:sp>
      <p:sp>
        <p:nvSpPr>
          <p:cNvPr id="185350" name="Text Box 1030">
            <a:extLst>
              <a:ext uri="{FF2B5EF4-FFF2-40B4-BE49-F238E27FC236}">
                <a16:creationId xmlns:a16="http://schemas.microsoft.com/office/drawing/2014/main" id="{72272EF1-E75C-431F-8E23-FE82138663BF}"/>
              </a:ext>
            </a:extLst>
          </p:cNvPr>
          <p:cNvSpPr txBox="1">
            <a:spLocks noChangeArrowheads="1"/>
          </p:cNvSpPr>
          <p:nvPr/>
        </p:nvSpPr>
        <p:spPr bwMode="auto">
          <a:xfrm>
            <a:off x="415925" y="781050"/>
            <a:ext cx="2239963"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latin typeface="Tahoma" panose="020B0604030504040204" pitchFamily="34" charset="0"/>
              </a:rPr>
              <a:t>input/onion.inp</a:t>
            </a:r>
          </a:p>
        </p:txBody>
      </p:sp>
      <p:sp>
        <p:nvSpPr>
          <p:cNvPr id="185351" name="Text Box 1031">
            <a:extLst>
              <a:ext uri="{FF2B5EF4-FFF2-40B4-BE49-F238E27FC236}">
                <a16:creationId xmlns:a16="http://schemas.microsoft.com/office/drawing/2014/main" id="{F21C51F4-98C7-4568-95C8-68419F36F5C4}"/>
              </a:ext>
            </a:extLst>
          </p:cNvPr>
          <p:cNvSpPr txBox="1">
            <a:spLocks noChangeArrowheads="1"/>
          </p:cNvSpPr>
          <p:nvPr/>
        </p:nvSpPr>
        <p:spPr bwMode="auto">
          <a:xfrm>
            <a:off x="1752600" y="1323975"/>
            <a:ext cx="4138613" cy="377825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a:latin typeface="Tahoma" panose="020B0604030504040204" pitchFamily="34" charset="0"/>
              </a:rPr>
              <a:t>[ M a t e r i a l ]</a:t>
            </a:r>
          </a:p>
          <a:p>
            <a:pPr eaLnBrk="1" hangingPunct="1">
              <a:spcBef>
                <a:spcPct val="0"/>
              </a:spcBef>
              <a:buFontTx/>
              <a:buNone/>
            </a:pPr>
            <a:r>
              <a:rPr lang="pt-BR" altLang="ja-JP" sz="1400">
                <a:latin typeface="Tahoma" panose="020B0604030504040204" pitchFamily="34" charset="0"/>
              </a:rPr>
              <a:t>mat[1]    H 2  O 1</a:t>
            </a:r>
            <a:endParaRPr lang="pt-BR" altLang="ja-JP" sz="1400">
              <a:solidFill>
                <a:srgbClr val="FF0000"/>
              </a:solidFill>
              <a:latin typeface="Tahoma" panose="020B0604030504040204" pitchFamily="34" charset="0"/>
            </a:endParaRPr>
          </a:p>
          <a:p>
            <a:pPr eaLnBrk="1" hangingPunct="1">
              <a:spcBef>
                <a:spcPct val="0"/>
              </a:spcBef>
              <a:buFontTx/>
              <a:buNone/>
            </a:pPr>
            <a:endParaRPr lang="pt-BR" altLang="ja-JP" sz="1400">
              <a:latin typeface="Tahoma" panose="020B0604030504040204" pitchFamily="34" charset="0"/>
            </a:endParaRPr>
          </a:p>
          <a:p>
            <a:pPr eaLnBrk="1" hangingPunct="1">
              <a:spcBef>
                <a:spcPct val="0"/>
              </a:spcBef>
              <a:buFontTx/>
              <a:buNone/>
            </a:pPr>
            <a:r>
              <a:rPr lang="pt-BR" altLang="ja-JP" sz="1400">
                <a:latin typeface="Tahoma" panose="020B0604030504040204" pitchFamily="34" charset="0"/>
              </a:rPr>
              <a:t>[ S u r f a c e ]</a:t>
            </a:r>
          </a:p>
          <a:p>
            <a:pPr eaLnBrk="1" hangingPunct="1">
              <a:spcBef>
                <a:spcPct val="0"/>
              </a:spcBef>
              <a:buFontTx/>
              <a:buNone/>
            </a:pPr>
            <a:r>
              <a:rPr lang="pt-BR" altLang="ja-JP" sz="1400">
                <a:latin typeface="Tahoma" panose="020B0604030504040204" pitchFamily="34" charset="0"/>
              </a:rPr>
              <a:t>  11  so       5.</a:t>
            </a:r>
          </a:p>
          <a:p>
            <a:pPr eaLnBrk="1" hangingPunct="1">
              <a:spcBef>
                <a:spcPct val="0"/>
              </a:spcBef>
              <a:buFontTx/>
              <a:buNone/>
            </a:pPr>
            <a:r>
              <a:rPr lang="pt-BR" altLang="ja-JP" sz="1400">
                <a:latin typeface="Tahoma" panose="020B0604030504040204" pitchFamily="34" charset="0"/>
              </a:rPr>
              <a:t>  12  so      10.</a:t>
            </a:r>
          </a:p>
          <a:p>
            <a:pPr eaLnBrk="1" hangingPunct="1">
              <a:spcBef>
                <a:spcPct val="0"/>
              </a:spcBef>
              <a:buFontTx/>
              <a:buNone/>
            </a:pPr>
            <a:r>
              <a:rPr lang="pt-BR" altLang="ja-JP" sz="1400">
                <a:latin typeface="Tahoma" panose="020B0604030504040204" pitchFamily="34" charset="0"/>
              </a:rPr>
              <a:t>  13  so      15.</a:t>
            </a:r>
          </a:p>
          <a:p>
            <a:pPr eaLnBrk="1" hangingPunct="1">
              <a:spcBef>
                <a:spcPct val="0"/>
              </a:spcBef>
              <a:buFontTx/>
              <a:buNone/>
            </a:pPr>
            <a:r>
              <a:rPr lang="pt-BR" altLang="ja-JP" sz="1400">
                <a:latin typeface="Tahoma" panose="020B0604030504040204" pitchFamily="34" charset="0"/>
              </a:rPr>
              <a:t>  14  so      20.</a:t>
            </a:r>
          </a:p>
          <a:p>
            <a:pPr eaLnBrk="1" hangingPunct="1">
              <a:spcBef>
                <a:spcPct val="0"/>
              </a:spcBef>
              <a:buFontTx/>
              <a:buNone/>
            </a:pPr>
            <a:r>
              <a:rPr lang="pt-BR" altLang="ja-JP" sz="1400">
                <a:latin typeface="Tahoma" panose="020B0604030504040204" pitchFamily="34" charset="0"/>
              </a:rPr>
              <a:t>  15  so      25.</a:t>
            </a:r>
          </a:p>
          <a:p>
            <a:pPr eaLnBrk="1" hangingPunct="1">
              <a:spcBef>
                <a:spcPct val="0"/>
              </a:spcBef>
              <a:buFontTx/>
              <a:buNone/>
            </a:pPr>
            <a:endParaRPr lang="pt-BR" altLang="ja-JP" sz="1400">
              <a:latin typeface="Tahoma" panose="020B0604030504040204" pitchFamily="34" charset="0"/>
            </a:endParaRPr>
          </a:p>
          <a:p>
            <a:pPr eaLnBrk="1" hangingPunct="1">
              <a:spcBef>
                <a:spcPct val="0"/>
              </a:spcBef>
              <a:buFontTx/>
              <a:buNone/>
            </a:pPr>
            <a:r>
              <a:rPr lang="pt-BR" altLang="ja-JP" sz="1400">
                <a:latin typeface="Tahoma" panose="020B0604030504040204" pitchFamily="34" charset="0"/>
              </a:rPr>
              <a:t>[ C e l l ]</a:t>
            </a:r>
          </a:p>
          <a:p>
            <a:pPr eaLnBrk="1" hangingPunct="1">
              <a:spcBef>
                <a:spcPct val="0"/>
              </a:spcBef>
              <a:buFontTx/>
              <a:buNone/>
            </a:pPr>
            <a:r>
              <a:rPr lang="pt-BR" altLang="ja-JP" sz="1400">
                <a:latin typeface="Tahoma" panose="020B0604030504040204" pitchFamily="34" charset="0"/>
              </a:rPr>
              <a:t> 101     1 -1.         -11</a:t>
            </a:r>
          </a:p>
          <a:p>
            <a:pPr eaLnBrk="1" hangingPunct="1">
              <a:spcBef>
                <a:spcPct val="0"/>
              </a:spcBef>
              <a:buFontTx/>
              <a:buNone/>
            </a:pPr>
            <a:r>
              <a:rPr lang="pt-BR" altLang="ja-JP" sz="1400">
                <a:latin typeface="Tahoma" panose="020B0604030504040204" pitchFamily="34" charset="0"/>
              </a:rPr>
              <a:t> 102     1 -1.         -12 #101</a:t>
            </a:r>
          </a:p>
          <a:p>
            <a:pPr eaLnBrk="1" hangingPunct="1">
              <a:spcBef>
                <a:spcPct val="0"/>
              </a:spcBef>
              <a:buFontTx/>
              <a:buNone/>
            </a:pPr>
            <a:r>
              <a:rPr lang="pt-BR" altLang="ja-JP" sz="1400">
                <a:latin typeface="Tahoma" panose="020B0604030504040204" pitchFamily="34" charset="0"/>
              </a:rPr>
              <a:t> 103     1 -1.         -13 #101 #102</a:t>
            </a:r>
          </a:p>
          <a:p>
            <a:pPr eaLnBrk="1" hangingPunct="1">
              <a:spcBef>
                <a:spcPct val="0"/>
              </a:spcBef>
              <a:buFontTx/>
              <a:buNone/>
            </a:pPr>
            <a:r>
              <a:rPr lang="pt-BR" altLang="ja-JP" sz="1400">
                <a:latin typeface="Tahoma" panose="020B0604030504040204" pitchFamily="34" charset="0"/>
              </a:rPr>
              <a:t> 104     1 -1.         -14 #101 #102 #103</a:t>
            </a:r>
          </a:p>
          <a:p>
            <a:pPr eaLnBrk="1" hangingPunct="1">
              <a:spcBef>
                <a:spcPct val="0"/>
              </a:spcBef>
              <a:buFontTx/>
              <a:buNone/>
            </a:pPr>
            <a:r>
              <a:rPr lang="pt-BR" altLang="ja-JP" sz="1400">
                <a:latin typeface="Tahoma" panose="020B0604030504040204" pitchFamily="34" charset="0"/>
              </a:rPr>
              <a:t> 105     1 -1.         -15 #101 #102 #103 #104</a:t>
            </a:r>
          </a:p>
          <a:p>
            <a:pPr eaLnBrk="1" hangingPunct="1">
              <a:spcBef>
                <a:spcPct val="0"/>
              </a:spcBef>
              <a:buFontTx/>
              <a:buNone/>
            </a:pPr>
            <a:r>
              <a:rPr lang="pt-BR" altLang="ja-JP" sz="1400">
                <a:latin typeface="Tahoma" panose="020B0604030504040204" pitchFamily="34" charset="0"/>
              </a:rPr>
              <a:t> 106    -1</a:t>
            </a:r>
            <a:r>
              <a:rPr lang="ja-JP" altLang="en-US" sz="1400">
                <a:latin typeface="Tahoma" panose="020B0604030504040204" pitchFamily="34" charset="0"/>
              </a:rPr>
              <a:t>     </a:t>
            </a:r>
            <a:r>
              <a:rPr lang="pt-BR" altLang="ja-JP" sz="1400">
                <a:latin typeface="Tahoma" panose="020B0604030504040204" pitchFamily="34" charset="0"/>
              </a:rPr>
              <a:t>          15</a:t>
            </a:r>
          </a:p>
        </p:txBody>
      </p:sp>
      <p:sp>
        <p:nvSpPr>
          <p:cNvPr id="185352" name="Text Box 1031">
            <a:extLst>
              <a:ext uri="{FF2B5EF4-FFF2-40B4-BE49-F238E27FC236}">
                <a16:creationId xmlns:a16="http://schemas.microsoft.com/office/drawing/2014/main" id="{E4CF4640-52AE-4C22-9634-D5362470D097}"/>
              </a:ext>
            </a:extLst>
          </p:cNvPr>
          <p:cNvSpPr txBox="1">
            <a:spLocks noChangeArrowheads="1"/>
          </p:cNvSpPr>
          <p:nvPr/>
        </p:nvSpPr>
        <p:spPr bwMode="auto">
          <a:xfrm>
            <a:off x="6019800" y="1317625"/>
            <a:ext cx="2879725" cy="377825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a:latin typeface="Tahoma" panose="020B0604030504040204" pitchFamily="34" charset="0"/>
              </a:rPr>
              <a:t>[ M a t e r i a l ]</a:t>
            </a:r>
          </a:p>
          <a:p>
            <a:pPr eaLnBrk="1" hangingPunct="1">
              <a:spcBef>
                <a:spcPct val="0"/>
              </a:spcBef>
              <a:buFontTx/>
              <a:buNone/>
            </a:pPr>
            <a:r>
              <a:rPr lang="pt-BR" altLang="ja-JP" sz="1400">
                <a:latin typeface="Tahoma" panose="020B0604030504040204" pitchFamily="34" charset="0"/>
              </a:rPr>
              <a:t>mat[1]    H 2  O 1</a:t>
            </a:r>
            <a:endParaRPr lang="pt-BR" altLang="ja-JP" sz="1400">
              <a:solidFill>
                <a:srgbClr val="FF0000"/>
              </a:solidFill>
              <a:latin typeface="Tahoma" panose="020B0604030504040204" pitchFamily="34" charset="0"/>
            </a:endParaRPr>
          </a:p>
          <a:p>
            <a:pPr eaLnBrk="1" hangingPunct="1">
              <a:spcBef>
                <a:spcPct val="0"/>
              </a:spcBef>
              <a:buFontTx/>
              <a:buNone/>
            </a:pPr>
            <a:endParaRPr lang="pt-BR" altLang="ja-JP" sz="1400">
              <a:latin typeface="Tahoma" panose="020B0604030504040204" pitchFamily="34" charset="0"/>
            </a:endParaRPr>
          </a:p>
          <a:p>
            <a:pPr eaLnBrk="1" hangingPunct="1">
              <a:spcBef>
                <a:spcPct val="0"/>
              </a:spcBef>
              <a:buFontTx/>
              <a:buNone/>
            </a:pPr>
            <a:r>
              <a:rPr lang="pt-BR" altLang="ja-JP" sz="1400">
                <a:latin typeface="Tahoma" panose="020B0604030504040204" pitchFamily="34" charset="0"/>
              </a:rPr>
              <a:t>[ S u r f a c e ]</a:t>
            </a:r>
          </a:p>
          <a:p>
            <a:pPr eaLnBrk="1" hangingPunct="1">
              <a:spcBef>
                <a:spcPct val="0"/>
              </a:spcBef>
              <a:buFontTx/>
              <a:buNone/>
            </a:pPr>
            <a:r>
              <a:rPr lang="pt-BR" altLang="ja-JP" sz="1400">
                <a:latin typeface="Tahoma" panose="020B0604030504040204" pitchFamily="34" charset="0"/>
              </a:rPr>
              <a:t>  11  so       5.</a:t>
            </a:r>
          </a:p>
          <a:p>
            <a:pPr eaLnBrk="1" hangingPunct="1">
              <a:spcBef>
                <a:spcPct val="0"/>
              </a:spcBef>
              <a:buFontTx/>
              <a:buNone/>
            </a:pPr>
            <a:r>
              <a:rPr lang="pt-BR" altLang="ja-JP" sz="1400">
                <a:latin typeface="Tahoma" panose="020B0604030504040204" pitchFamily="34" charset="0"/>
              </a:rPr>
              <a:t>  12  so      10.</a:t>
            </a:r>
          </a:p>
          <a:p>
            <a:pPr eaLnBrk="1" hangingPunct="1">
              <a:spcBef>
                <a:spcPct val="0"/>
              </a:spcBef>
              <a:buFontTx/>
              <a:buNone/>
            </a:pPr>
            <a:r>
              <a:rPr lang="pt-BR" altLang="ja-JP" sz="1400">
                <a:latin typeface="Tahoma" panose="020B0604030504040204" pitchFamily="34" charset="0"/>
              </a:rPr>
              <a:t>  13  so      15.</a:t>
            </a:r>
          </a:p>
          <a:p>
            <a:pPr eaLnBrk="1" hangingPunct="1">
              <a:spcBef>
                <a:spcPct val="0"/>
              </a:spcBef>
              <a:buFontTx/>
              <a:buNone/>
            </a:pPr>
            <a:r>
              <a:rPr lang="pt-BR" altLang="ja-JP" sz="1400">
                <a:latin typeface="Tahoma" panose="020B0604030504040204" pitchFamily="34" charset="0"/>
              </a:rPr>
              <a:t>  14  so      20.</a:t>
            </a:r>
          </a:p>
          <a:p>
            <a:pPr eaLnBrk="1" hangingPunct="1">
              <a:spcBef>
                <a:spcPct val="0"/>
              </a:spcBef>
              <a:buFontTx/>
              <a:buNone/>
            </a:pPr>
            <a:r>
              <a:rPr lang="pt-BR" altLang="ja-JP" sz="1400">
                <a:latin typeface="Tahoma" panose="020B0604030504040204" pitchFamily="34" charset="0"/>
              </a:rPr>
              <a:t>  15  so      25.</a:t>
            </a:r>
          </a:p>
          <a:p>
            <a:pPr eaLnBrk="1" hangingPunct="1">
              <a:spcBef>
                <a:spcPct val="0"/>
              </a:spcBef>
              <a:buFontTx/>
              <a:buNone/>
            </a:pPr>
            <a:endParaRPr lang="pt-BR" altLang="ja-JP" sz="1400">
              <a:latin typeface="Tahoma" panose="020B0604030504040204" pitchFamily="34" charset="0"/>
            </a:endParaRPr>
          </a:p>
          <a:p>
            <a:pPr eaLnBrk="1" hangingPunct="1">
              <a:spcBef>
                <a:spcPct val="0"/>
              </a:spcBef>
              <a:buFontTx/>
              <a:buNone/>
            </a:pPr>
            <a:r>
              <a:rPr lang="pt-BR" altLang="ja-JP" sz="1400">
                <a:latin typeface="Tahoma" panose="020B0604030504040204" pitchFamily="34" charset="0"/>
              </a:rPr>
              <a:t>[ C e l l ]</a:t>
            </a:r>
          </a:p>
          <a:p>
            <a:pPr eaLnBrk="1" hangingPunct="1">
              <a:spcBef>
                <a:spcPct val="0"/>
              </a:spcBef>
              <a:buFontTx/>
              <a:buNone/>
            </a:pPr>
            <a:r>
              <a:rPr lang="pt-BR" altLang="ja-JP" sz="1400">
                <a:latin typeface="Tahoma" panose="020B0604030504040204" pitchFamily="34" charset="0"/>
              </a:rPr>
              <a:t> 101     1 -1.                -11</a:t>
            </a:r>
          </a:p>
          <a:p>
            <a:pPr eaLnBrk="1" hangingPunct="1">
              <a:spcBef>
                <a:spcPct val="0"/>
              </a:spcBef>
              <a:buFontTx/>
              <a:buNone/>
            </a:pPr>
            <a:r>
              <a:rPr lang="pt-BR" altLang="ja-JP" sz="1400">
                <a:latin typeface="Tahoma" panose="020B0604030504040204" pitchFamily="34" charset="0"/>
              </a:rPr>
              <a:t> 102     1 -1.          11   -12</a:t>
            </a:r>
          </a:p>
          <a:p>
            <a:pPr eaLnBrk="1" hangingPunct="1">
              <a:spcBef>
                <a:spcPct val="0"/>
              </a:spcBef>
              <a:buFontTx/>
              <a:buNone/>
            </a:pPr>
            <a:r>
              <a:rPr lang="pt-BR" altLang="ja-JP" sz="1400">
                <a:latin typeface="Tahoma" panose="020B0604030504040204" pitchFamily="34" charset="0"/>
              </a:rPr>
              <a:t> 103     1 -1.          12   -13</a:t>
            </a:r>
          </a:p>
          <a:p>
            <a:pPr eaLnBrk="1" hangingPunct="1">
              <a:spcBef>
                <a:spcPct val="0"/>
              </a:spcBef>
              <a:buFontTx/>
              <a:buNone/>
            </a:pPr>
            <a:r>
              <a:rPr lang="pt-BR" altLang="ja-JP" sz="1400">
                <a:latin typeface="Tahoma" panose="020B0604030504040204" pitchFamily="34" charset="0"/>
              </a:rPr>
              <a:t> 104     1 -1.          13   -14</a:t>
            </a:r>
          </a:p>
          <a:p>
            <a:pPr eaLnBrk="1" hangingPunct="1">
              <a:spcBef>
                <a:spcPct val="0"/>
              </a:spcBef>
              <a:buFontTx/>
              <a:buNone/>
            </a:pPr>
            <a:r>
              <a:rPr lang="pt-BR" altLang="ja-JP" sz="1400">
                <a:latin typeface="Tahoma" panose="020B0604030504040204" pitchFamily="34" charset="0"/>
              </a:rPr>
              <a:t> 105     1 -1.          14   -15</a:t>
            </a:r>
          </a:p>
          <a:p>
            <a:pPr eaLnBrk="1" hangingPunct="1">
              <a:spcBef>
                <a:spcPct val="0"/>
              </a:spcBef>
              <a:buFontTx/>
              <a:buNone/>
            </a:pPr>
            <a:r>
              <a:rPr lang="pt-BR" altLang="ja-JP" sz="1400">
                <a:latin typeface="Tahoma" panose="020B0604030504040204" pitchFamily="34" charset="0"/>
              </a:rPr>
              <a:t> 106    -1               15</a:t>
            </a:r>
          </a:p>
        </p:txBody>
      </p:sp>
      <p:pic>
        <p:nvPicPr>
          <p:cNvPr id="185353" name="Picture 12">
            <a:extLst>
              <a:ext uri="{FF2B5EF4-FFF2-40B4-BE49-F238E27FC236}">
                <a16:creationId xmlns:a16="http://schemas.microsoft.com/office/drawing/2014/main" id="{B6CCDDCF-2034-435B-8DC2-6429F254C7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501775"/>
            <a:ext cx="2166938"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54" name="Text Box 6">
            <a:extLst>
              <a:ext uri="{FF2B5EF4-FFF2-40B4-BE49-F238E27FC236}">
                <a16:creationId xmlns:a16="http://schemas.microsoft.com/office/drawing/2014/main" id="{31ABE851-DFAE-485B-8A4F-D6A4E1CA6D1C}"/>
              </a:ext>
            </a:extLst>
          </p:cNvPr>
          <p:cNvSpPr txBox="1">
            <a:spLocks noChangeArrowheads="1"/>
          </p:cNvSpPr>
          <p:nvPr/>
        </p:nvSpPr>
        <p:spPr bwMode="auto">
          <a:xfrm>
            <a:off x="2197100" y="6400800"/>
            <a:ext cx="472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latin typeface="Tahoma" panose="020B0604030504040204" pitchFamily="34" charset="0"/>
              </a:rPr>
              <a:t>Geometry (Boolean Operator)</a:t>
            </a:r>
          </a:p>
        </p:txBody>
      </p:sp>
      <p:sp>
        <p:nvSpPr>
          <p:cNvPr id="12" name="テキスト ボックス 20">
            <a:extLst>
              <a:ext uri="{FF2B5EF4-FFF2-40B4-BE49-F238E27FC236}">
                <a16:creationId xmlns:a16="http://schemas.microsoft.com/office/drawing/2014/main" id="{18FD19A0-189C-4244-8982-28812C8D0285}"/>
              </a:ext>
            </a:extLst>
          </p:cNvPr>
          <p:cNvSpPr txBox="1">
            <a:spLocks noChangeArrowheads="1"/>
          </p:cNvSpPr>
          <p:nvPr/>
        </p:nvSpPr>
        <p:spPr bwMode="auto">
          <a:xfrm>
            <a:off x="2843213" y="765175"/>
            <a:ext cx="2520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800" dirty="0">
                <a:latin typeface="+mn-lt"/>
              </a:rPr>
              <a:t>Onion geometry</a:t>
            </a:r>
            <a:endParaRPr lang="ja-JP" altLang="en-US" sz="2800" dirty="0">
              <a:latin typeface="+mn-lt"/>
            </a:endParaRPr>
          </a:p>
        </p:txBody>
      </p:sp>
      <p:sp>
        <p:nvSpPr>
          <p:cNvPr id="13" name="テキスト ボックス 20">
            <a:extLst>
              <a:ext uri="{FF2B5EF4-FFF2-40B4-BE49-F238E27FC236}">
                <a16:creationId xmlns:a16="http://schemas.microsoft.com/office/drawing/2014/main" id="{BB73711D-6E8B-4004-8609-33A932693FA3}"/>
              </a:ext>
            </a:extLst>
          </p:cNvPr>
          <p:cNvSpPr txBox="1">
            <a:spLocks noChangeArrowheads="1"/>
          </p:cNvSpPr>
          <p:nvPr/>
        </p:nvSpPr>
        <p:spPr bwMode="auto">
          <a:xfrm>
            <a:off x="250825" y="5094288"/>
            <a:ext cx="8689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r>
              <a:rPr lang="en-US" altLang="ja-JP" sz="2400"/>
              <a:t>NOT(#) is convenient, but too many #’s can cause slow tracking.</a:t>
            </a:r>
          </a:p>
          <a:p>
            <a:pPr eaLnBrk="1" hangingPunct="1">
              <a:spcBef>
                <a:spcPct val="0"/>
              </a:spcBef>
            </a:pPr>
            <a:r>
              <a:rPr lang="en-US" altLang="ja-JP" sz="2400"/>
              <a:t>Think twice if the geometry can be defined by simpler expressions using “AND” and “OR”.</a:t>
            </a:r>
            <a:endParaRPr lang="en-US" altLang="ja-JP" sz="2400">
              <a:latin typeface="Century Gothic" panose="020B0502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4E537A24-2F7A-4224-96C0-C8817098EC32}"/>
              </a:ext>
            </a:extLst>
          </p:cNvPr>
          <p:cNvSpPr>
            <a:spLocks noGrp="1" noChangeArrowheads="1"/>
          </p:cNvSpPr>
          <p:nvPr>
            <p:ph type="title" idx="4294967295"/>
          </p:nvPr>
        </p:nvSpPr>
        <p:spPr>
          <a:xfrm>
            <a:off x="209550" y="0"/>
            <a:ext cx="8686800" cy="1143000"/>
          </a:xfrm>
        </p:spPr>
        <p:txBody>
          <a:bodyPr/>
          <a:lstStyle/>
          <a:p>
            <a:pPr eaLnBrk="1" hangingPunct="1">
              <a:defRPr/>
            </a:pPr>
            <a:r>
              <a:rPr lang="en-US" altLang="ja-JP" sz="4800" dirty="0">
                <a:latin typeface="+mn-lt"/>
              </a:rPr>
              <a:t>Format of PHITS input</a:t>
            </a:r>
            <a:endParaRPr lang="ja-JP" altLang="en-US" sz="4800" dirty="0">
              <a:latin typeface="+mn-lt"/>
            </a:endParaRPr>
          </a:p>
        </p:txBody>
      </p:sp>
      <p:sp>
        <p:nvSpPr>
          <p:cNvPr id="120837" name="Text Box 5">
            <a:extLst>
              <a:ext uri="{FF2B5EF4-FFF2-40B4-BE49-F238E27FC236}">
                <a16:creationId xmlns:a16="http://schemas.microsoft.com/office/drawing/2014/main" id="{FD62C0DF-F140-4155-8C8B-55D9750943F7}"/>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latin typeface="Tahoma" panose="020B0604030504040204" pitchFamily="34" charset="0"/>
              </a:rPr>
              <a:t>General description</a:t>
            </a:r>
          </a:p>
        </p:txBody>
      </p:sp>
      <p:sp>
        <p:nvSpPr>
          <p:cNvPr id="120839" name="Rectangle 8">
            <a:extLst>
              <a:ext uri="{FF2B5EF4-FFF2-40B4-BE49-F238E27FC236}">
                <a16:creationId xmlns:a16="http://schemas.microsoft.com/office/drawing/2014/main" id="{24C42A2A-DB5E-40EB-BF38-43E9E45D01A6}"/>
              </a:ext>
            </a:extLst>
          </p:cNvPr>
          <p:cNvSpPr>
            <a:spLocks noGrp="1" noChangeArrowheads="1"/>
          </p:cNvSpPr>
          <p:nvPr>
            <p:ph type="body" idx="4294967295"/>
          </p:nvPr>
        </p:nvSpPr>
        <p:spPr>
          <a:xfrm>
            <a:off x="723900" y="981075"/>
            <a:ext cx="7670800" cy="579438"/>
          </a:xfrm>
          <a:noFill/>
        </p:spPr>
        <p:txBody>
          <a:bodyPr/>
          <a:lstStyle/>
          <a:p>
            <a:pPr marL="0" indent="0" algn="ctr" eaLnBrk="1" hangingPunct="1">
              <a:buFontTx/>
              <a:buNone/>
            </a:pPr>
            <a:r>
              <a:rPr lang="en-US" altLang="ja-JP" sz="2800">
                <a:solidFill>
                  <a:srgbClr val="FF0000"/>
                </a:solidFill>
              </a:rPr>
              <a:t>Calculation conditions are specified by a text file</a:t>
            </a:r>
          </a:p>
        </p:txBody>
      </p:sp>
      <p:sp>
        <p:nvSpPr>
          <p:cNvPr id="120840" name="テキスト ボックス 20">
            <a:extLst>
              <a:ext uri="{FF2B5EF4-FFF2-40B4-BE49-F238E27FC236}">
                <a16:creationId xmlns:a16="http://schemas.microsoft.com/office/drawing/2014/main" id="{76D8C8E5-52E9-4EB7-BE63-FFC90222C74F}"/>
              </a:ext>
            </a:extLst>
          </p:cNvPr>
          <p:cNvSpPr txBox="1">
            <a:spLocks noChangeArrowheads="1"/>
          </p:cNvSpPr>
          <p:nvPr/>
        </p:nvSpPr>
        <p:spPr bwMode="auto">
          <a:xfrm>
            <a:off x="373063" y="2709863"/>
            <a:ext cx="2468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800">
                <a:solidFill>
                  <a:srgbClr val="0000FF"/>
                </a:solidFill>
              </a:rPr>
              <a:t>Basic format</a:t>
            </a:r>
            <a:endParaRPr lang="ja-JP" altLang="en-US" sz="2800">
              <a:solidFill>
                <a:srgbClr val="0000FF"/>
              </a:solidFill>
              <a:latin typeface="Century Gothic" panose="020B0502020202020204" pitchFamily="34" charset="0"/>
            </a:endParaRPr>
          </a:p>
        </p:txBody>
      </p:sp>
      <p:sp>
        <p:nvSpPr>
          <p:cNvPr id="115721" name="テキスト ボックス 20">
            <a:extLst>
              <a:ext uri="{FF2B5EF4-FFF2-40B4-BE49-F238E27FC236}">
                <a16:creationId xmlns:a16="http://schemas.microsoft.com/office/drawing/2014/main" id="{B443F8D0-EFB8-41B5-8D64-2A0075A10281}"/>
              </a:ext>
            </a:extLst>
          </p:cNvPr>
          <p:cNvSpPr txBox="1">
            <a:spLocks noChangeArrowheads="1"/>
          </p:cNvSpPr>
          <p:nvPr/>
        </p:nvSpPr>
        <p:spPr bwMode="auto">
          <a:xfrm>
            <a:off x="1012825" y="3140075"/>
            <a:ext cx="67421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latin typeface="+mn-lt"/>
              </a:rPr>
              <a:t>keyword</a:t>
            </a:r>
            <a:r>
              <a:rPr lang="ja-JP" altLang="en-US" sz="2400" dirty="0">
                <a:latin typeface="+mn-lt"/>
              </a:rPr>
              <a:t>（</a:t>
            </a:r>
            <a:r>
              <a:rPr lang="en-US" altLang="ja-JP" sz="2400" dirty="0">
                <a:latin typeface="+mn-lt"/>
              </a:rPr>
              <a:t>parameter</a:t>
            </a:r>
            <a:r>
              <a:rPr lang="ja-JP" altLang="en-US" sz="2400" dirty="0">
                <a:latin typeface="+mn-lt"/>
              </a:rPr>
              <a:t>） </a:t>
            </a:r>
            <a:r>
              <a:rPr lang="en-US" altLang="ja-JP" sz="2400" dirty="0">
                <a:latin typeface="+mn-lt"/>
              </a:rPr>
              <a:t>= value or character</a:t>
            </a:r>
            <a:endParaRPr lang="ja-JP" altLang="en-US" sz="2400" dirty="0">
              <a:latin typeface="+mn-lt"/>
            </a:endParaRPr>
          </a:p>
        </p:txBody>
      </p:sp>
      <p:sp>
        <p:nvSpPr>
          <p:cNvPr id="115722" name="テキスト ボックス 20">
            <a:extLst>
              <a:ext uri="{FF2B5EF4-FFF2-40B4-BE49-F238E27FC236}">
                <a16:creationId xmlns:a16="http://schemas.microsoft.com/office/drawing/2014/main" id="{7AD366EB-0604-4F6C-B3A5-2A535F585A4F}"/>
              </a:ext>
            </a:extLst>
          </p:cNvPr>
          <p:cNvSpPr txBox="1">
            <a:spLocks noChangeArrowheads="1"/>
          </p:cNvSpPr>
          <p:nvPr/>
        </p:nvSpPr>
        <p:spPr bwMode="auto">
          <a:xfrm>
            <a:off x="979488" y="2224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latin typeface="+mn-lt"/>
              </a:rPr>
              <a:t>[</a:t>
            </a:r>
            <a:r>
              <a:rPr lang="ja-JP" altLang="en-US" sz="2400" dirty="0">
                <a:latin typeface="+mn-lt"/>
              </a:rPr>
              <a:t> </a:t>
            </a:r>
            <a:r>
              <a:rPr lang="en-US" altLang="ja-JP" sz="2400" dirty="0">
                <a:latin typeface="+mn-lt"/>
              </a:rPr>
              <a:t>Section Name</a:t>
            </a:r>
            <a:r>
              <a:rPr lang="ja-JP" altLang="en-US" sz="2400" dirty="0">
                <a:latin typeface="+mn-lt"/>
              </a:rPr>
              <a:t> </a:t>
            </a:r>
            <a:r>
              <a:rPr lang="en-US" altLang="ja-JP" sz="2400" dirty="0">
                <a:latin typeface="+mn-lt"/>
              </a:rPr>
              <a:t>]</a:t>
            </a:r>
            <a:r>
              <a:rPr lang="ja-JP" altLang="en-US" sz="2400" dirty="0">
                <a:latin typeface="+mn-lt"/>
              </a:rPr>
              <a:t> ←</a:t>
            </a:r>
            <a:r>
              <a:rPr lang="en-US" altLang="ja-JP" sz="2400" dirty="0">
                <a:latin typeface="+mn-lt"/>
              </a:rPr>
              <a:t>start of the section</a:t>
            </a:r>
            <a:endParaRPr lang="ja-JP" altLang="en-US" sz="2400" dirty="0">
              <a:latin typeface="+mn-lt"/>
            </a:endParaRPr>
          </a:p>
        </p:txBody>
      </p:sp>
      <p:sp>
        <p:nvSpPr>
          <p:cNvPr id="120843" name="テキスト ボックス 20">
            <a:extLst>
              <a:ext uri="{FF2B5EF4-FFF2-40B4-BE49-F238E27FC236}">
                <a16:creationId xmlns:a16="http://schemas.microsoft.com/office/drawing/2014/main" id="{29FF1036-1284-4741-9D00-2775040523AF}"/>
              </a:ext>
            </a:extLst>
          </p:cNvPr>
          <p:cNvSpPr txBox="1">
            <a:spLocks noChangeArrowheads="1"/>
          </p:cNvSpPr>
          <p:nvPr/>
        </p:nvSpPr>
        <p:spPr bwMode="auto">
          <a:xfrm>
            <a:off x="373063" y="1700213"/>
            <a:ext cx="6657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800">
                <a:solidFill>
                  <a:srgbClr val="0000FF"/>
                </a:solidFill>
              </a:rPr>
              <a:t>An input file consists of several sections</a:t>
            </a:r>
            <a:endParaRPr lang="ja-JP" altLang="en-US" sz="2800">
              <a:solidFill>
                <a:srgbClr val="0000FF"/>
              </a:solidFill>
              <a:latin typeface="Century Gothic" panose="020B0502020202020204" pitchFamily="34" charset="0"/>
            </a:endParaRPr>
          </a:p>
        </p:txBody>
      </p:sp>
      <p:sp>
        <p:nvSpPr>
          <p:cNvPr id="115724" name="テキスト ボックス 20">
            <a:extLst>
              <a:ext uri="{FF2B5EF4-FFF2-40B4-BE49-F238E27FC236}">
                <a16:creationId xmlns:a16="http://schemas.microsoft.com/office/drawing/2014/main" id="{FCD8F549-07CF-491E-AB63-EA9141693120}"/>
              </a:ext>
            </a:extLst>
          </p:cNvPr>
          <p:cNvSpPr txBox="1">
            <a:spLocks noChangeArrowheads="1"/>
          </p:cNvSpPr>
          <p:nvPr/>
        </p:nvSpPr>
        <p:spPr bwMode="auto">
          <a:xfrm>
            <a:off x="1347788" y="3579813"/>
            <a:ext cx="340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000" dirty="0">
                <a:latin typeface="+mn-lt"/>
              </a:rPr>
              <a:t>(“space” means nothing)</a:t>
            </a:r>
            <a:endParaRPr lang="ja-JP" altLang="en-US" sz="2000" dirty="0">
              <a:latin typeface="+mn-lt"/>
            </a:endParaRPr>
          </a:p>
        </p:txBody>
      </p:sp>
      <p:sp>
        <p:nvSpPr>
          <p:cNvPr id="115725" name="テキスト ボックス 20">
            <a:extLst>
              <a:ext uri="{FF2B5EF4-FFF2-40B4-BE49-F238E27FC236}">
                <a16:creationId xmlns:a16="http://schemas.microsoft.com/office/drawing/2014/main" id="{5B18783D-EC65-41EC-A19E-3700CE217888}"/>
              </a:ext>
            </a:extLst>
          </p:cNvPr>
          <p:cNvSpPr txBox="1">
            <a:spLocks noChangeArrowheads="1"/>
          </p:cNvSpPr>
          <p:nvPr/>
        </p:nvSpPr>
        <p:spPr bwMode="auto">
          <a:xfrm>
            <a:off x="1012825" y="4403725"/>
            <a:ext cx="7231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latin typeface="+mn-lt"/>
              </a:rPr>
              <a:t>parameter1    parameter2    parameter3  …</a:t>
            </a:r>
            <a:endParaRPr lang="ja-JP" altLang="en-US" sz="2400" dirty="0">
              <a:latin typeface="+mn-lt"/>
            </a:endParaRPr>
          </a:p>
        </p:txBody>
      </p:sp>
      <p:sp>
        <p:nvSpPr>
          <p:cNvPr id="115726" name="テキスト ボックス 20">
            <a:extLst>
              <a:ext uri="{FF2B5EF4-FFF2-40B4-BE49-F238E27FC236}">
                <a16:creationId xmlns:a16="http://schemas.microsoft.com/office/drawing/2014/main" id="{398D111D-73C6-4292-8DEE-363E430BDEE0}"/>
              </a:ext>
            </a:extLst>
          </p:cNvPr>
          <p:cNvSpPr txBox="1">
            <a:spLocks noChangeArrowheads="1"/>
          </p:cNvSpPr>
          <p:nvPr/>
        </p:nvSpPr>
        <p:spPr bwMode="auto">
          <a:xfrm>
            <a:off x="1331913" y="4867275"/>
            <a:ext cx="66960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defRPr/>
            </a:pPr>
            <a:r>
              <a:rPr lang="en-US" altLang="ja-JP" sz="2000" dirty="0">
                <a:latin typeface="+mn-lt"/>
              </a:rPr>
              <a:t>Parameters are separated by “space”</a:t>
            </a:r>
          </a:p>
          <a:p>
            <a:pPr eaLnBrk="1" hangingPunct="1">
              <a:spcBef>
                <a:spcPct val="0"/>
              </a:spcBef>
              <a:defRPr/>
            </a:pPr>
            <a:r>
              <a:rPr lang="en-US" altLang="ja-JP" sz="2000" dirty="0">
                <a:latin typeface="+mn-lt"/>
              </a:rPr>
              <a:t>Up to 200 characters in one line</a:t>
            </a:r>
          </a:p>
          <a:p>
            <a:pPr eaLnBrk="1" hangingPunct="1">
              <a:spcBef>
                <a:spcPct val="0"/>
              </a:spcBef>
              <a:defRPr/>
            </a:pPr>
            <a:r>
              <a:rPr lang="en-US" altLang="ja-JP" sz="2000" dirty="0">
                <a:latin typeface="+mn-lt"/>
              </a:rPr>
              <a:t>Lines starting with more than 6 spaces are successive lines</a:t>
            </a:r>
            <a:endParaRPr lang="ja-JP" altLang="en-US" sz="2000" dirty="0">
              <a:latin typeface="+mn-lt"/>
            </a:endParaRPr>
          </a:p>
        </p:txBody>
      </p:sp>
      <p:sp>
        <p:nvSpPr>
          <p:cNvPr id="115727" name="テキスト ボックス 20">
            <a:extLst>
              <a:ext uri="{FF2B5EF4-FFF2-40B4-BE49-F238E27FC236}">
                <a16:creationId xmlns:a16="http://schemas.microsoft.com/office/drawing/2014/main" id="{9FB8A42D-49D3-46A6-9ABA-4DE43D1A2E65}"/>
              </a:ext>
            </a:extLst>
          </p:cNvPr>
          <p:cNvSpPr txBox="1">
            <a:spLocks noChangeArrowheads="1"/>
          </p:cNvSpPr>
          <p:nvPr/>
        </p:nvSpPr>
        <p:spPr bwMode="auto">
          <a:xfrm>
            <a:off x="4081463" y="3963988"/>
            <a:ext cx="677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en-US" altLang="ja-JP" sz="2400" dirty="0">
                <a:latin typeface="+mn-lt"/>
              </a:rPr>
              <a:t>or</a:t>
            </a:r>
            <a:endParaRPr lang="ja-JP" altLang="en-US" sz="2400" dirty="0">
              <a:latin typeface="+mn-lt"/>
            </a:endParaRPr>
          </a:p>
        </p:txBody>
      </p:sp>
      <p:sp>
        <p:nvSpPr>
          <p:cNvPr id="120848" name="Rectangle 8">
            <a:extLst>
              <a:ext uri="{FF2B5EF4-FFF2-40B4-BE49-F238E27FC236}">
                <a16:creationId xmlns:a16="http://schemas.microsoft.com/office/drawing/2014/main" id="{32BEF5B1-8416-4CBD-8BA5-8D9F446F56E3}"/>
              </a:ext>
            </a:extLst>
          </p:cNvPr>
          <p:cNvSpPr txBox="1">
            <a:spLocks noChangeArrowheads="1"/>
          </p:cNvSpPr>
          <p:nvPr/>
        </p:nvSpPr>
        <p:spPr bwMode="auto">
          <a:xfrm>
            <a:off x="827088" y="5821363"/>
            <a:ext cx="82788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buFontTx/>
              <a:buNone/>
            </a:pPr>
            <a:r>
              <a:rPr lang="en-US" altLang="ja-JP" sz="2200">
                <a:solidFill>
                  <a:srgbClr val="FF0000"/>
                </a:solidFill>
              </a:rPr>
              <a:t>Parameters can be given in mathematic equations: </a:t>
            </a:r>
            <a:r>
              <a:rPr lang="en-US" altLang="ja-JP" sz="2200" i="1">
                <a:solidFill>
                  <a:srgbClr val="FF0000"/>
                </a:solidFill>
              </a:rPr>
              <a:t>e.g</a:t>
            </a:r>
            <a:r>
              <a:rPr lang="en-US" altLang="ja-JP" sz="2200">
                <a:solidFill>
                  <a:srgbClr val="FF0000"/>
                </a:solidFill>
              </a:rPr>
              <a:t>. 1.0+exp(-2.0)</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a:extLst>
              <a:ext uri="{FF2B5EF4-FFF2-40B4-BE49-F238E27FC236}">
                <a16:creationId xmlns:a16="http://schemas.microsoft.com/office/drawing/2014/main" id="{A20E9408-A27A-4BB1-879C-BE0E54BD2092}"/>
              </a:ext>
            </a:extLst>
          </p:cNvPr>
          <p:cNvSpPr>
            <a:spLocks noGrp="1" noChangeArrowheads="1"/>
          </p:cNvSpPr>
          <p:nvPr>
            <p:ph type="body" idx="4294967295"/>
          </p:nvPr>
        </p:nvSpPr>
        <p:spPr>
          <a:xfrm>
            <a:off x="1912938" y="1052513"/>
            <a:ext cx="5873750" cy="5205412"/>
          </a:xfrm>
        </p:spPr>
        <p:txBody>
          <a:bodyPr/>
          <a:lstStyle/>
          <a:p>
            <a:pPr eaLnBrk="1" hangingPunct="1">
              <a:spcBef>
                <a:spcPts val="700"/>
              </a:spcBef>
            </a:pPr>
            <a:r>
              <a:rPr lang="en-US" altLang="ja-JP">
                <a:cs typeface="Arial" panose="020B0604020202020204" pitchFamily="34" charset="0"/>
              </a:rPr>
              <a:t>General Description </a:t>
            </a:r>
          </a:p>
          <a:p>
            <a:pPr eaLnBrk="1" hangingPunct="1">
              <a:spcBef>
                <a:spcPts val="700"/>
              </a:spcBef>
            </a:pPr>
            <a:r>
              <a:rPr lang="en-US" altLang="ja-JP">
                <a:cs typeface="Arial" panose="020B0604020202020204" pitchFamily="34" charset="0"/>
              </a:rPr>
              <a:t>Geometry</a:t>
            </a:r>
          </a:p>
          <a:p>
            <a:pPr eaLnBrk="1" hangingPunct="1">
              <a:spcBef>
                <a:spcPts val="700"/>
              </a:spcBef>
            </a:pPr>
            <a:endParaRPr lang="en-US" altLang="ja-JP">
              <a:cs typeface="Arial" panose="020B0604020202020204" pitchFamily="34" charset="0"/>
            </a:endParaRPr>
          </a:p>
          <a:p>
            <a:pPr eaLnBrk="1" hangingPunct="1">
              <a:spcBef>
                <a:spcPts val="700"/>
              </a:spcBef>
            </a:pPr>
            <a:endParaRPr lang="en-US" altLang="ja-JP">
              <a:cs typeface="Arial" panose="020B0604020202020204" pitchFamily="34" charset="0"/>
            </a:endParaRPr>
          </a:p>
          <a:p>
            <a:pPr eaLnBrk="1" hangingPunct="1">
              <a:spcBef>
                <a:spcPts val="700"/>
              </a:spcBef>
            </a:pPr>
            <a:endParaRPr lang="en-US" altLang="ja-JP">
              <a:cs typeface="Arial" panose="020B0604020202020204" pitchFamily="34" charset="0"/>
            </a:endParaRPr>
          </a:p>
          <a:p>
            <a:pPr eaLnBrk="1" hangingPunct="1">
              <a:spcBef>
                <a:spcPts val="700"/>
              </a:spcBef>
            </a:pPr>
            <a:r>
              <a:rPr lang="en-US" altLang="ja-JP">
                <a:cs typeface="Arial" panose="020B0604020202020204" pitchFamily="34" charset="0"/>
              </a:rPr>
              <a:t>Source</a:t>
            </a:r>
          </a:p>
          <a:p>
            <a:pPr eaLnBrk="1" hangingPunct="1">
              <a:spcBef>
                <a:spcPts val="700"/>
              </a:spcBef>
            </a:pPr>
            <a:r>
              <a:rPr lang="en-US" altLang="ja-JP">
                <a:cs typeface="Arial" panose="020B0604020202020204" pitchFamily="34" charset="0"/>
              </a:rPr>
              <a:t>Summary and Homework</a:t>
            </a:r>
          </a:p>
        </p:txBody>
      </p:sp>
      <p:sp>
        <p:nvSpPr>
          <p:cNvPr id="187397" name="Text Box 6">
            <a:extLst>
              <a:ext uri="{FF2B5EF4-FFF2-40B4-BE49-F238E27FC236}">
                <a16:creationId xmlns:a16="http://schemas.microsoft.com/office/drawing/2014/main" id="{E81FE20A-F38C-4672-BD2B-6269237794AC}"/>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ja-JP" sz="2400">
                <a:solidFill>
                  <a:srgbClr val="000000"/>
                </a:solidFill>
                <a:latin typeface="Tahoma" panose="020B0604030504040204" pitchFamily="34" charset="0"/>
              </a:rPr>
              <a:t>Contents</a:t>
            </a:r>
          </a:p>
        </p:txBody>
      </p:sp>
      <p:sp>
        <p:nvSpPr>
          <p:cNvPr id="150535" name="Rectangle 2">
            <a:extLst>
              <a:ext uri="{FF2B5EF4-FFF2-40B4-BE49-F238E27FC236}">
                <a16:creationId xmlns:a16="http://schemas.microsoft.com/office/drawing/2014/main" id="{64173773-5953-4C61-9959-3CC039A289F9}"/>
              </a:ext>
            </a:extLst>
          </p:cNvPr>
          <p:cNvSpPr txBox="1">
            <a:spLocks noChangeArrowheads="1"/>
          </p:cNvSpPr>
          <p:nvPr/>
        </p:nvSpPr>
        <p:spPr bwMode="auto">
          <a:xfrm>
            <a:off x="1017588" y="4763"/>
            <a:ext cx="6769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en-US" altLang="ja-JP" sz="4800" dirty="0">
                <a:solidFill>
                  <a:srgbClr val="3333CC"/>
                </a:solidFill>
                <a:latin typeface="+mn-lt"/>
              </a:rPr>
              <a:t>Table of Contents</a:t>
            </a:r>
            <a:endParaRPr lang="ja-JP" altLang="en-US" sz="4800" dirty="0">
              <a:solidFill>
                <a:srgbClr val="3333CC"/>
              </a:solidFill>
              <a:latin typeface="+mn-lt"/>
            </a:endParaRPr>
          </a:p>
        </p:txBody>
      </p:sp>
      <p:sp>
        <p:nvSpPr>
          <p:cNvPr id="150536" name="テキスト ボックス 2">
            <a:extLst>
              <a:ext uri="{FF2B5EF4-FFF2-40B4-BE49-F238E27FC236}">
                <a16:creationId xmlns:a16="http://schemas.microsoft.com/office/drawing/2014/main" id="{F02F998D-A8BB-4107-91A6-01CB12F1F5D2}"/>
              </a:ext>
            </a:extLst>
          </p:cNvPr>
          <p:cNvSpPr txBox="1">
            <a:spLocks noChangeArrowheads="1"/>
          </p:cNvSpPr>
          <p:nvPr/>
        </p:nvSpPr>
        <p:spPr bwMode="auto">
          <a:xfrm>
            <a:off x="2316163" y="2133600"/>
            <a:ext cx="476726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defRPr/>
            </a:pPr>
            <a:r>
              <a:rPr lang="en-US" altLang="ja-JP" sz="2400" dirty="0">
                <a:latin typeface="+mn-lt"/>
                <a:cs typeface="Arial" charset="0"/>
              </a:rPr>
              <a:t>General definition</a:t>
            </a:r>
          </a:p>
          <a:p>
            <a:pPr eaLnBrk="1" hangingPunct="1">
              <a:spcBef>
                <a:spcPct val="0"/>
              </a:spcBef>
              <a:defRPr/>
            </a:pPr>
            <a:r>
              <a:rPr lang="en-US" altLang="ja-JP" sz="2400" dirty="0">
                <a:latin typeface="+mn-lt"/>
                <a:cs typeface="Arial" charset="0"/>
              </a:rPr>
              <a:t>How to define cells</a:t>
            </a:r>
          </a:p>
          <a:p>
            <a:pPr eaLnBrk="1" hangingPunct="1">
              <a:spcBef>
                <a:spcPct val="0"/>
              </a:spcBef>
              <a:defRPr/>
            </a:pPr>
            <a:r>
              <a:rPr lang="en-US" altLang="ja-JP" sz="2400" dirty="0">
                <a:solidFill>
                  <a:srgbClr val="FF0000"/>
                </a:solidFill>
                <a:latin typeface="+mn-lt"/>
                <a:cs typeface="Arial" charset="0"/>
              </a:rPr>
              <a:t>Definitions of boxes and cylinders</a:t>
            </a:r>
          </a:p>
          <a:p>
            <a:pPr eaLnBrk="1" hangingPunct="1">
              <a:spcBef>
                <a:spcPct val="0"/>
              </a:spcBef>
              <a:defRPr/>
            </a:pPr>
            <a:r>
              <a:rPr lang="en-US" altLang="ja-JP" sz="2400" dirty="0">
                <a:solidFill>
                  <a:srgbClr val="000000"/>
                </a:solidFill>
                <a:cs typeface="Arial" charset="0"/>
              </a:rPr>
              <a:t>How to add materials</a:t>
            </a:r>
          </a:p>
          <a:p>
            <a:pPr eaLnBrk="1" hangingPunct="1">
              <a:spcBef>
                <a:spcPct val="0"/>
              </a:spcBef>
            </a:pPr>
            <a:r>
              <a:rPr lang="en-US" altLang="ja-JP" sz="2400" dirty="0">
                <a:solidFill>
                  <a:srgbClr val="000000"/>
                </a:solidFill>
                <a:cs typeface="Arial" panose="020B0604020202020204" pitchFamily="34" charset="0"/>
              </a:rPr>
              <a:t>Geometry drawing software</a:t>
            </a:r>
            <a:endParaRPr lang="ja-JP" altLang="en-US" sz="2400" dirty="0">
              <a:solidFill>
                <a:srgbClr val="000000"/>
              </a:solidFill>
              <a:cs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F76F2CFD-548C-413C-9E43-55B82CD036A5}"/>
              </a:ext>
            </a:extLst>
          </p:cNvPr>
          <p:cNvSpPr>
            <a:spLocks noGrp="1" noChangeArrowheads="1"/>
          </p:cNvSpPr>
          <p:nvPr>
            <p:ph type="title" idx="4294967295"/>
          </p:nvPr>
        </p:nvSpPr>
        <p:spPr>
          <a:xfrm>
            <a:off x="228600" y="228600"/>
            <a:ext cx="8686800" cy="1143000"/>
          </a:xfrm>
        </p:spPr>
        <p:txBody>
          <a:bodyPr/>
          <a:lstStyle/>
          <a:p>
            <a:pPr eaLnBrk="1" hangingPunct="1">
              <a:defRPr/>
            </a:pPr>
            <a:r>
              <a:rPr lang="en-US" altLang="ja-JP" sz="4800" dirty="0">
                <a:latin typeface="+mn-lt"/>
              </a:rPr>
              <a:t>How to make a box</a:t>
            </a:r>
            <a:endParaRPr lang="ja-JP" altLang="en-US" sz="4800" dirty="0">
              <a:latin typeface="+mn-lt"/>
            </a:endParaRPr>
          </a:p>
        </p:txBody>
      </p:sp>
      <p:sp>
        <p:nvSpPr>
          <p:cNvPr id="189444" name="Text Box 5">
            <a:extLst>
              <a:ext uri="{FF2B5EF4-FFF2-40B4-BE49-F238E27FC236}">
                <a16:creationId xmlns:a16="http://schemas.microsoft.com/office/drawing/2014/main" id="{F19B3EF9-421F-4647-9DD4-6894BC46D03E}"/>
              </a:ext>
            </a:extLst>
          </p:cNvPr>
          <p:cNvSpPr txBox="1">
            <a:spLocks noChangeArrowheads="1"/>
          </p:cNvSpPr>
          <p:nvPr/>
        </p:nvSpPr>
        <p:spPr bwMode="auto">
          <a:xfrm>
            <a:off x="2051050" y="6400800"/>
            <a:ext cx="5184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latin typeface="Tahoma" panose="020B0604030504040204" pitchFamily="34" charset="0"/>
              </a:rPr>
              <a:t>Geometry</a:t>
            </a:r>
          </a:p>
        </p:txBody>
      </p:sp>
      <p:sp>
        <p:nvSpPr>
          <p:cNvPr id="34837" name="テキスト ボックス 20">
            <a:extLst>
              <a:ext uri="{FF2B5EF4-FFF2-40B4-BE49-F238E27FC236}">
                <a16:creationId xmlns:a16="http://schemas.microsoft.com/office/drawing/2014/main" id="{AF51F574-DE91-4D11-9FBC-AFD371071A9C}"/>
              </a:ext>
            </a:extLst>
          </p:cNvPr>
          <p:cNvSpPr txBox="1">
            <a:spLocks noChangeArrowheads="1"/>
          </p:cNvSpPr>
          <p:nvPr/>
        </p:nvSpPr>
        <p:spPr bwMode="auto">
          <a:xfrm>
            <a:off x="323850" y="1357313"/>
            <a:ext cx="885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defRPr/>
            </a:pPr>
            <a:r>
              <a:rPr lang="en-US" altLang="ja-JP" sz="2800" dirty="0">
                <a:latin typeface="+mn-lt"/>
              </a:rPr>
              <a:t>Boxes can be defined using </a:t>
            </a:r>
            <a:r>
              <a:rPr lang="en-US" altLang="ja-JP" sz="2800" dirty="0" err="1">
                <a:solidFill>
                  <a:srgbClr val="FF0000"/>
                </a:solidFill>
                <a:latin typeface="Century Gothic" pitchFamily="34" charset="0"/>
              </a:rPr>
              <a:t>rpp</a:t>
            </a:r>
            <a:r>
              <a:rPr lang="en-US" altLang="ja-JP" sz="2800" dirty="0">
                <a:solidFill>
                  <a:srgbClr val="FF0000"/>
                </a:solidFill>
                <a:latin typeface="Century Gothic" pitchFamily="34" charset="0"/>
              </a:rPr>
              <a:t> </a:t>
            </a:r>
            <a:r>
              <a:rPr lang="en-US" altLang="ja-JP" sz="2800" dirty="0">
                <a:latin typeface="+mn-lt"/>
              </a:rPr>
              <a:t>(rectangular parallelepiped)</a:t>
            </a:r>
            <a:endParaRPr lang="ja-JP" altLang="en-US" sz="2800" dirty="0">
              <a:latin typeface="+mn-lt"/>
            </a:endParaRPr>
          </a:p>
        </p:txBody>
      </p:sp>
      <p:sp>
        <p:nvSpPr>
          <p:cNvPr id="189447" name="AutoShape 11">
            <a:extLst>
              <a:ext uri="{FF2B5EF4-FFF2-40B4-BE49-F238E27FC236}">
                <a16:creationId xmlns:a16="http://schemas.microsoft.com/office/drawing/2014/main" id="{35A0D76F-DAAD-48F5-84CA-E6975A9208C3}"/>
              </a:ext>
            </a:extLst>
          </p:cNvPr>
          <p:cNvSpPr>
            <a:spLocks noChangeArrowheads="1"/>
          </p:cNvSpPr>
          <p:nvPr/>
        </p:nvSpPr>
        <p:spPr bwMode="auto">
          <a:xfrm>
            <a:off x="3014663" y="2201863"/>
            <a:ext cx="1079500" cy="1303337"/>
          </a:xfrm>
          <a:prstGeom prst="cube">
            <a:avLst>
              <a:gd name="adj" fmla="val 25000"/>
            </a:avLst>
          </a:prstGeom>
          <a:solidFill>
            <a:srgbClr val="99CCFF"/>
          </a:solidFill>
          <a:ln w="19050">
            <a:solidFill>
              <a:schemeClr val="tx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solidFill>
                <a:srgbClr val="000000"/>
              </a:solidFill>
            </a:endParaRPr>
          </a:p>
        </p:txBody>
      </p:sp>
      <p:cxnSp>
        <p:nvCxnSpPr>
          <p:cNvPr id="23" name="直線矢印コネクタ 22">
            <a:extLst>
              <a:ext uri="{FF2B5EF4-FFF2-40B4-BE49-F238E27FC236}">
                <a16:creationId xmlns:a16="http://schemas.microsoft.com/office/drawing/2014/main" id="{C361CAB9-9B2C-4F06-A12F-08164C36624F}"/>
              </a:ext>
            </a:extLst>
          </p:cNvPr>
          <p:cNvCxnSpPr/>
          <p:nvPr/>
        </p:nvCxnSpPr>
        <p:spPr>
          <a:xfrm>
            <a:off x="1042988" y="3114675"/>
            <a:ext cx="90011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E58287F9-8FE2-4E5B-BB1A-832CE4B1ACCE}"/>
              </a:ext>
            </a:extLst>
          </p:cNvPr>
          <p:cNvCxnSpPr/>
          <p:nvPr/>
        </p:nvCxnSpPr>
        <p:spPr>
          <a:xfrm flipV="1">
            <a:off x="1042988" y="2251075"/>
            <a:ext cx="0" cy="863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C362F483-3D60-4B53-A966-2AAEEBB7B1F4}"/>
              </a:ext>
            </a:extLst>
          </p:cNvPr>
          <p:cNvCxnSpPr/>
          <p:nvPr/>
        </p:nvCxnSpPr>
        <p:spPr>
          <a:xfrm flipH="1">
            <a:off x="541338" y="3114675"/>
            <a:ext cx="501650" cy="4968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9451" name="テキスト ボックス 27">
            <a:extLst>
              <a:ext uri="{FF2B5EF4-FFF2-40B4-BE49-F238E27FC236}">
                <a16:creationId xmlns:a16="http://schemas.microsoft.com/office/drawing/2014/main" id="{97CCA596-13E5-4433-BCF0-44635BA9B68C}"/>
              </a:ext>
            </a:extLst>
          </p:cNvPr>
          <p:cNvSpPr txBox="1">
            <a:spLocks noChangeArrowheads="1"/>
          </p:cNvSpPr>
          <p:nvPr/>
        </p:nvSpPr>
        <p:spPr bwMode="auto">
          <a:xfrm>
            <a:off x="720725" y="3359150"/>
            <a:ext cx="2952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1200">
                <a:solidFill>
                  <a:srgbClr val="000000"/>
                </a:solidFill>
              </a:rPr>
              <a:t>X</a:t>
            </a:r>
            <a:endParaRPr lang="ja-JP" altLang="en-US" sz="1200">
              <a:solidFill>
                <a:srgbClr val="000000"/>
              </a:solidFill>
            </a:endParaRPr>
          </a:p>
        </p:txBody>
      </p:sp>
      <p:sp>
        <p:nvSpPr>
          <p:cNvPr id="189452" name="テキスト ボックス 28">
            <a:extLst>
              <a:ext uri="{FF2B5EF4-FFF2-40B4-BE49-F238E27FC236}">
                <a16:creationId xmlns:a16="http://schemas.microsoft.com/office/drawing/2014/main" id="{72C98FD3-7CC1-4CCC-AC9A-E328D26BFECC}"/>
              </a:ext>
            </a:extLst>
          </p:cNvPr>
          <p:cNvSpPr txBox="1">
            <a:spLocks noChangeArrowheads="1"/>
          </p:cNvSpPr>
          <p:nvPr/>
        </p:nvSpPr>
        <p:spPr bwMode="auto">
          <a:xfrm>
            <a:off x="1536700" y="3114675"/>
            <a:ext cx="2952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1200">
                <a:solidFill>
                  <a:srgbClr val="000000"/>
                </a:solidFill>
              </a:rPr>
              <a:t>Y</a:t>
            </a:r>
            <a:endParaRPr lang="ja-JP" altLang="en-US" sz="1200">
              <a:solidFill>
                <a:srgbClr val="000000"/>
              </a:solidFill>
            </a:endParaRPr>
          </a:p>
        </p:txBody>
      </p:sp>
      <p:sp>
        <p:nvSpPr>
          <p:cNvPr id="189453" name="テキスト ボックス 29">
            <a:extLst>
              <a:ext uri="{FF2B5EF4-FFF2-40B4-BE49-F238E27FC236}">
                <a16:creationId xmlns:a16="http://schemas.microsoft.com/office/drawing/2014/main" id="{EC151133-936D-49CA-8133-605A653C687A}"/>
              </a:ext>
            </a:extLst>
          </p:cNvPr>
          <p:cNvSpPr txBox="1">
            <a:spLocks noChangeArrowheads="1"/>
          </p:cNvSpPr>
          <p:nvPr/>
        </p:nvSpPr>
        <p:spPr bwMode="auto">
          <a:xfrm>
            <a:off x="708025" y="2406650"/>
            <a:ext cx="279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1200">
                <a:solidFill>
                  <a:srgbClr val="000000"/>
                </a:solidFill>
              </a:rPr>
              <a:t>Z</a:t>
            </a:r>
            <a:endParaRPr lang="ja-JP" altLang="en-US" sz="1200">
              <a:solidFill>
                <a:srgbClr val="000000"/>
              </a:solidFill>
            </a:endParaRPr>
          </a:p>
        </p:txBody>
      </p:sp>
      <p:sp>
        <p:nvSpPr>
          <p:cNvPr id="189454" name="Text Box 1031">
            <a:extLst>
              <a:ext uri="{FF2B5EF4-FFF2-40B4-BE49-F238E27FC236}">
                <a16:creationId xmlns:a16="http://schemas.microsoft.com/office/drawing/2014/main" id="{F4F0E92F-DC8C-449E-89E0-9EDE1E56027E}"/>
              </a:ext>
            </a:extLst>
          </p:cNvPr>
          <p:cNvSpPr txBox="1">
            <a:spLocks noChangeArrowheads="1"/>
          </p:cNvSpPr>
          <p:nvPr/>
        </p:nvSpPr>
        <p:spPr bwMode="auto">
          <a:xfrm>
            <a:off x="5221288" y="2047875"/>
            <a:ext cx="3311525" cy="128270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a:solidFill>
                  <a:srgbClr val="000000"/>
                </a:solidFill>
                <a:latin typeface="Tahoma" panose="020B0604030504040204" pitchFamily="34" charset="0"/>
              </a:rPr>
              <a:t>[ S u r f a c e ]</a:t>
            </a:r>
          </a:p>
          <a:p>
            <a:pPr eaLnBrk="1" hangingPunct="1">
              <a:spcBef>
                <a:spcPct val="0"/>
              </a:spcBef>
              <a:buFontTx/>
              <a:buNone/>
            </a:pPr>
            <a:r>
              <a:rPr lang="ja-JP" altLang="en-US" sz="1400">
                <a:solidFill>
                  <a:srgbClr val="000000"/>
                </a:solidFill>
                <a:latin typeface="Tahoma" panose="020B0604030504040204" pitchFamily="34" charset="0"/>
              </a:rPr>
              <a:t>　　　　・</a:t>
            </a:r>
            <a:endParaRPr lang="pt-BR" altLang="ja-JP" sz="1400">
              <a:solidFill>
                <a:srgbClr val="000000"/>
              </a:solidFill>
              <a:latin typeface="Tahoma" panose="020B0604030504040204" pitchFamily="34" charset="0"/>
            </a:endParaRPr>
          </a:p>
          <a:p>
            <a:pPr eaLnBrk="1" hangingPunct="1">
              <a:spcBef>
                <a:spcPct val="0"/>
              </a:spcBef>
              <a:buFontTx/>
              <a:buNone/>
            </a:pPr>
            <a:r>
              <a:rPr lang="ja-JP" altLang="en-US" sz="1400">
                <a:solidFill>
                  <a:srgbClr val="000000"/>
                </a:solidFill>
                <a:latin typeface="Tahoma" panose="020B0604030504040204" pitchFamily="34" charset="0"/>
              </a:rPr>
              <a:t>　　　　・</a:t>
            </a:r>
            <a:endParaRPr lang="pt-BR" altLang="ja-JP" sz="1400">
              <a:solidFill>
                <a:srgbClr val="000000"/>
              </a:solidFill>
              <a:latin typeface="Tahoma" panose="020B0604030504040204" pitchFamily="34" charset="0"/>
            </a:endParaRPr>
          </a:p>
          <a:p>
            <a:pPr eaLnBrk="1" hangingPunct="1">
              <a:spcBef>
                <a:spcPct val="0"/>
              </a:spcBef>
              <a:buFontTx/>
              <a:buNone/>
            </a:pPr>
            <a:r>
              <a:rPr lang="ja-JP" altLang="en-US" sz="1400">
                <a:solidFill>
                  <a:srgbClr val="000000"/>
                </a:solidFill>
                <a:latin typeface="Tahoma" panose="020B0604030504040204" pitchFamily="34" charset="0"/>
              </a:rPr>
              <a:t>　　　　・</a:t>
            </a:r>
            <a:endParaRPr lang="pt-BR" altLang="ja-JP" sz="1400">
              <a:solidFill>
                <a:srgbClr val="000000"/>
              </a:solidFill>
              <a:latin typeface="Tahoma" panose="020B0604030504040204" pitchFamily="34" charset="0"/>
            </a:endParaRPr>
          </a:p>
          <a:p>
            <a:pPr eaLnBrk="1" hangingPunct="1">
              <a:spcBef>
                <a:spcPct val="0"/>
              </a:spcBef>
              <a:buFontTx/>
              <a:buNone/>
            </a:pPr>
            <a:r>
              <a:rPr lang="pt-BR" altLang="ja-JP" sz="1400">
                <a:solidFill>
                  <a:srgbClr val="000000"/>
                </a:solidFill>
                <a:latin typeface="Tahoma" panose="020B0604030504040204" pitchFamily="34" charset="0"/>
              </a:rPr>
              <a:t>  13  </a:t>
            </a:r>
            <a:r>
              <a:rPr lang="pt-BR" altLang="ja-JP" sz="1400">
                <a:solidFill>
                  <a:srgbClr val="FF0000"/>
                </a:solidFill>
                <a:latin typeface="Tahoma" panose="020B0604030504040204" pitchFamily="34" charset="0"/>
              </a:rPr>
              <a:t>rpp</a:t>
            </a:r>
            <a:r>
              <a:rPr lang="pt-BR" altLang="ja-JP" sz="1400">
                <a:solidFill>
                  <a:srgbClr val="000000"/>
                </a:solidFill>
                <a:latin typeface="Tahoma" panose="020B0604030504040204" pitchFamily="34" charset="0"/>
              </a:rPr>
              <a:t>  x</a:t>
            </a:r>
            <a:r>
              <a:rPr lang="pt-BR" altLang="ja-JP" sz="1400" baseline="-25000">
                <a:solidFill>
                  <a:srgbClr val="000000"/>
                </a:solidFill>
                <a:latin typeface="Tahoma" panose="020B0604030504040204" pitchFamily="34" charset="0"/>
              </a:rPr>
              <a:t>min</a:t>
            </a:r>
            <a:r>
              <a:rPr lang="pt-BR" altLang="ja-JP" sz="1400">
                <a:solidFill>
                  <a:srgbClr val="000000"/>
                </a:solidFill>
                <a:latin typeface="Tahoma" panose="020B0604030504040204" pitchFamily="34" charset="0"/>
              </a:rPr>
              <a:t>  x</a:t>
            </a:r>
            <a:r>
              <a:rPr lang="pt-BR" altLang="ja-JP" sz="1400" baseline="-25000">
                <a:solidFill>
                  <a:srgbClr val="000000"/>
                </a:solidFill>
                <a:latin typeface="Tahoma" panose="020B0604030504040204" pitchFamily="34" charset="0"/>
              </a:rPr>
              <a:t>max</a:t>
            </a:r>
            <a:r>
              <a:rPr lang="pt-BR" altLang="ja-JP" sz="1400">
                <a:solidFill>
                  <a:srgbClr val="000000"/>
                </a:solidFill>
                <a:latin typeface="Tahoma" panose="020B0604030504040204" pitchFamily="34" charset="0"/>
              </a:rPr>
              <a:t>  y</a:t>
            </a:r>
            <a:r>
              <a:rPr lang="pt-BR" altLang="ja-JP" sz="1400" baseline="-25000">
                <a:solidFill>
                  <a:srgbClr val="000000"/>
                </a:solidFill>
                <a:latin typeface="Tahoma" panose="020B0604030504040204" pitchFamily="34" charset="0"/>
              </a:rPr>
              <a:t>min</a:t>
            </a:r>
            <a:r>
              <a:rPr lang="pt-BR" altLang="ja-JP" sz="1400">
                <a:solidFill>
                  <a:srgbClr val="000000"/>
                </a:solidFill>
                <a:latin typeface="Tahoma" panose="020B0604030504040204" pitchFamily="34" charset="0"/>
              </a:rPr>
              <a:t>  y</a:t>
            </a:r>
            <a:r>
              <a:rPr lang="pt-BR" altLang="ja-JP" sz="1400" baseline="-25000">
                <a:solidFill>
                  <a:srgbClr val="000000"/>
                </a:solidFill>
                <a:latin typeface="Tahoma" panose="020B0604030504040204" pitchFamily="34" charset="0"/>
              </a:rPr>
              <a:t>max</a:t>
            </a:r>
            <a:r>
              <a:rPr lang="pt-BR" altLang="ja-JP" sz="1400">
                <a:solidFill>
                  <a:srgbClr val="000000"/>
                </a:solidFill>
                <a:latin typeface="Tahoma" panose="020B0604030504040204" pitchFamily="34" charset="0"/>
              </a:rPr>
              <a:t>  z</a:t>
            </a:r>
            <a:r>
              <a:rPr lang="pt-BR" altLang="ja-JP" sz="1400" baseline="-25000">
                <a:solidFill>
                  <a:srgbClr val="000000"/>
                </a:solidFill>
                <a:latin typeface="Tahoma" panose="020B0604030504040204" pitchFamily="34" charset="0"/>
              </a:rPr>
              <a:t>min</a:t>
            </a:r>
            <a:r>
              <a:rPr lang="pt-BR" altLang="ja-JP" sz="1400">
                <a:solidFill>
                  <a:srgbClr val="000000"/>
                </a:solidFill>
                <a:latin typeface="Tahoma" panose="020B0604030504040204" pitchFamily="34" charset="0"/>
              </a:rPr>
              <a:t>  z</a:t>
            </a:r>
            <a:r>
              <a:rPr lang="pt-BR" altLang="ja-JP" sz="1400" baseline="-25000">
                <a:solidFill>
                  <a:srgbClr val="000000"/>
                </a:solidFill>
                <a:latin typeface="Tahoma" panose="020B0604030504040204" pitchFamily="34" charset="0"/>
              </a:rPr>
              <a:t>max </a:t>
            </a:r>
            <a:r>
              <a:rPr lang="ja-JP" altLang="en-US" sz="1400">
                <a:solidFill>
                  <a:srgbClr val="FF0000"/>
                </a:solidFill>
                <a:latin typeface="Tahoma" panose="020B0604030504040204" pitchFamily="34" charset="0"/>
              </a:rPr>
              <a:t>　</a:t>
            </a:r>
            <a:endParaRPr lang="pt-BR" altLang="ja-JP" sz="1400">
              <a:solidFill>
                <a:srgbClr val="FF0000"/>
              </a:solidFill>
              <a:latin typeface="Tahoma" panose="020B0604030504040204" pitchFamily="34" charset="0"/>
            </a:endParaRPr>
          </a:p>
        </p:txBody>
      </p:sp>
      <p:sp>
        <p:nvSpPr>
          <p:cNvPr id="189455" name="テキスト ボックス 35">
            <a:extLst>
              <a:ext uri="{FF2B5EF4-FFF2-40B4-BE49-F238E27FC236}">
                <a16:creationId xmlns:a16="http://schemas.microsoft.com/office/drawing/2014/main" id="{90E82C84-BBA2-4F86-BD62-8B943EAE4BBD}"/>
              </a:ext>
            </a:extLst>
          </p:cNvPr>
          <p:cNvSpPr txBox="1">
            <a:spLocks noChangeArrowheads="1"/>
          </p:cNvSpPr>
          <p:nvPr/>
        </p:nvSpPr>
        <p:spPr bwMode="auto">
          <a:xfrm>
            <a:off x="4502150" y="3040063"/>
            <a:ext cx="430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200">
                <a:solidFill>
                  <a:srgbClr val="000000"/>
                </a:solidFill>
                <a:latin typeface="Tahoma" panose="020B0604030504040204" pitchFamily="34" charset="0"/>
              </a:rPr>
              <a:t>x</a:t>
            </a:r>
            <a:r>
              <a:rPr lang="pt-BR" altLang="ja-JP" sz="1200" baseline="-25000">
                <a:solidFill>
                  <a:srgbClr val="000000"/>
                </a:solidFill>
                <a:latin typeface="Tahoma" panose="020B0604030504040204" pitchFamily="34" charset="0"/>
              </a:rPr>
              <a:t>min</a:t>
            </a:r>
            <a:endParaRPr lang="ja-JP" altLang="en-US" sz="1200">
              <a:solidFill>
                <a:srgbClr val="000000"/>
              </a:solidFill>
            </a:endParaRPr>
          </a:p>
        </p:txBody>
      </p:sp>
      <p:sp>
        <p:nvSpPr>
          <p:cNvPr id="189456" name="テキスト ボックス 1">
            <a:extLst>
              <a:ext uri="{FF2B5EF4-FFF2-40B4-BE49-F238E27FC236}">
                <a16:creationId xmlns:a16="http://schemas.microsoft.com/office/drawing/2014/main" id="{A64C22D9-F4B4-444F-8E20-C7FC1D8C774F}"/>
              </a:ext>
            </a:extLst>
          </p:cNvPr>
          <p:cNvSpPr txBox="1">
            <a:spLocks noChangeArrowheads="1"/>
          </p:cNvSpPr>
          <p:nvPr/>
        </p:nvSpPr>
        <p:spPr bwMode="auto">
          <a:xfrm>
            <a:off x="4254500" y="3330575"/>
            <a:ext cx="454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200">
                <a:solidFill>
                  <a:srgbClr val="000000"/>
                </a:solidFill>
                <a:latin typeface="Tahoma" panose="020B0604030504040204" pitchFamily="34" charset="0"/>
              </a:rPr>
              <a:t>x</a:t>
            </a:r>
            <a:r>
              <a:rPr lang="pt-BR" altLang="ja-JP" sz="1200" baseline="-25000">
                <a:solidFill>
                  <a:srgbClr val="000000"/>
                </a:solidFill>
                <a:latin typeface="Tahoma" panose="020B0604030504040204" pitchFamily="34" charset="0"/>
              </a:rPr>
              <a:t>max</a:t>
            </a:r>
            <a:endParaRPr lang="ja-JP" altLang="en-US" sz="1200">
              <a:solidFill>
                <a:srgbClr val="000000"/>
              </a:solidFill>
            </a:endParaRPr>
          </a:p>
        </p:txBody>
      </p:sp>
      <p:sp>
        <p:nvSpPr>
          <p:cNvPr id="189457" name="テキスト ボックス 37">
            <a:extLst>
              <a:ext uri="{FF2B5EF4-FFF2-40B4-BE49-F238E27FC236}">
                <a16:creationId xmlns:a16="http://schemas.microsoft.com/office/drawing/2014/main" id="{2C756219-7B1F-46DA-ABD4-F93699F3F8CD}"/>
              </a:ext>
            </a:extLst>
          </p:cNvPr>
          <p:cNvSpPr txBox="1">
            <a:spLocks noChangeArrowheads="1"/>
          </p:cNvSpPr>
          <p:nvPr/>
        </p:nvSpPr>
        <p:spPr bwMode="auto">
          <a:xfrm>
            <a:off x="3673475" y="3729038"/>
            <a:ext cx="454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200">
                <a:solidFill>
                  <a:srgbClr val="000000"/>
                </a:solidFill>
                <a:latin typeface="Tahoma" panose="020B0604030504040204" pitchFamily="34" charset="0"/>
              </a:rPr>
              <a:t>y</a:t>
            </a:r>
            <a:r>
              <a:rPr lang="pt-BR" altLang="ja-JP" sz="1200" baseline="-25000">
                <a:solidFill>
                  <a:srgbClr val="000000"/>
                </a:solidFill>
                <a:latin typeface="Tahoma" panose="020B0604030504040204" pitchFamily="34" charset="0"/>
              </a:rPr>
              <a:t>max</a:t>
            </a:r>
            <a:endParaRPr lang="ja-JP" altLang="en-US" sz="1200">
              <a:solidFill>
                <a:srgbClr val="000000"/>
              </a:solidFill>
            </a:endParaRPr>
          </a:p>
        </p:txBody>
      </p:sp>
      <p:sp>
        <p:nvSpPr>
          <p:cNvPr id="189458" name="テキスト ボックス 38">
            <a:extLst>
              <a:ext uri="{FF2B5EF4-FFF2-40B4-BE49-F238E27FC236}">
                <a16:creationId xmlns:a16="http://schemas.microsoft.com/office/drawing/2014/main" id="{1C57359F-B97C-4473-AE13-1205BC9DB277}"/>
              </a:ext>
            </a:extLst>
          </p:cNvPr>
          <p:cNvSpPr txBox="1">
            <a:spLocks noChangeArrowheads="1"/>
          </p:cNvSpPr>
          <p:nvPr/>
        </p:nvSpPr>
        <p:spPr bwMode="auto">
          <a:xfrm>
            <a:off x="2835275" y="3727450"/>
            <a:ext cx="430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200">
                <a:solidFill>
                  <a:srgbClr val="000000"/>
                </a:solidFill>
                <a:latin typeface="Tahoma" panose="020B0604030504040204" pitchFamily="34" charset="0"/>
              </a:rPr>
              <a:t>y</a:t>
            </a:r>
            <a:r>
              <a:rPr lang="pt-BR" altLang="ja-JP" sz="1200" baseline="-25000">
                <a:solidFill>
                  <a:srgbClr val="000000"/>
                </a:solidFill>
                <a:latin typeface="Tahoma" panose="020B0604030504040204" pitchFamily="34" charset="0"/>
              </a:rPr>
              <a:t>min</a:t>
            </a:r>
            <a:endParaRPr lang="ja-JP" altLang="en-US" sz="1200">
              <a:solidFill>
                <a:srgbClr val="000000"/>
              </a:solidFill>
            </a:endParaRPr>
          </a:p>
        </p:txBody>
      </p:sp>
      <p:sp>
        <p:nvSpPr>
          <p:cNvPr id="189459" name="テキスト ボックス 39">
            <a:extLst>
              <a:ext uri="{FF2B5EF4-FFF2-40B4-BE49-F238E27FC236}">
                <a16:creationId xmlns:a16="http://schemas.microsoft.com/office/drawing/2014/main" id="{837B2402-CBEA-4BFD-A39D-28300CDE8BEE}"/>
              </a:ext>
            </a:extLst>
          </p:cNvPr>
          <p:cNvSpPr txBox="1">
            <a:spLocks noChangeArrowheads="1"/>
          </p:cNvSpPr>
          <p:nvPr/>
        </p:nvSpPr>
        <p:spPr bwMode="auto">
          <a:xfrm>
            <a:off x="2346325" y="3284538"/>
            <a:ext cx="4206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200">
                <a:solidFill>
                  <a:srgbClr val="000000"/>
                </a:solidFill>
                <a:latin typeface="Tahoma" panose="020B0604030504040204" pitchFamily="34" charset="0"/>
              </a:rPr>
              <a:t>z</a:t>
            </a:r>
            <a:r>
              <a:rPr lang="pt-BR" altLang="ja-JP" sz="1200" baseline="-25000">
                <a:solidFill>
                  <a:srgbClr val="000000"/>
                </a:solidFill>
                <a:latin typeface="Tahoma" panose="020B0604030504040204" pitchFamily="34" charset="0"/>
              </a:rPr>
              <a:t>min</a:t>
            </a:r>
            <a:endParaRPr lang="ja-JP" altLang="en-US" sz="1200">
              <a:solidFill>
                <a:srgbClr val="000000"/>
              </a:solidFill>
            </a:endParaRPr>
          </a:p>
        </p:txBody>
      </p:sp>
      <p:sp>
        <p:nvSpPr>
          <p:cNvPr id="189460" name="テキスト ボックス 40">
            <a:extLst>
              <a:ext uri="{FF2B5EF4-FFF2-40B4-BE49-F238E27FC236}">
                <a16:creationId xmlns:a16="http://schemas.microsoft.com/office/drawing/2014/main" id="{FA61A060-31C4-45D5-9C67-77818485D0EA}"/>
              </a:ext>
            </a:extLst>
          </p:cNvPr>
          <p:cNvSpPr txBox="1">
            <a:spLocks noChangeArrowheads="1"/>
          </p:cNvSpPr>
          <p:nvPr/>
        </p:nvSpPr>
        <p:spPr bwMode="auto">
          <a:xfrm>
            <a:off x="2322513" y="2297113"/>
            <a:ext cx="4445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200">
                <a:solidFill>
                  <a:srgbClr val="000000"/>
                </a:solidFill>
                <a:latin typeface="Tahoma" panose="020B0604030504040204" pitchFamily="34" charset="0"/>
              </a:rPr>
              <a:t>z</a:t>
            </a:r>
            <a:r>
              <a:rPr lang="pt-BR" altLang="ja-JP" sz="1200" baseline="-25000">
                <a:solidFill>
                  <a:srgbClr val="000000"/>
                </a:solidFill>
                <a:latin typeface="Tahoma" panose="020B0604030504040204" pitchFamily="34" charset="0"/>
              </a:rPr>
              <a:t>max</a:t>
            </a:r>
            <a:endParaRPr lang="ja-JP" altLang="en-US" sz="1200">
              <a:solidFill>
                <a:srgbClr val="000000"/>
              </a:solidFill>
            </a:endParaRPr>
          </a:p>
        </p:txBody>
      </p:sp>
      <p:cxnSp>
        <p:nvCxnSpPr>
          <p:cNvPr id="36" name="直線矢印コネクタ 35">
            <a:extLst>
              <a:ext uri="{FF2B5EF4-FFF2-40B4-BE49-F238E27FC236}">
                <a16:creationId xmlns:a16="http://schemas.microsoft.com/office/drawing/2014/main" id="{DBE4122C-60DC-4678-8314-7DAAC8B6A49E}"/>
              </a:ext>
            </a:extLst>
          </p:cNvPr>
          <p:cNvCxnSpPr/>
          <p:nvPr/>
        </p:nvCxnSpPr>
        <p:spPr>
          <a:xfrm>
            <a:off x="2698750" y="3505200"/>
            <a:ext cx="323850" cy="0"/>
          </a:xfrm>
          <a:prstGeom prst="straightConnector1">
            <a:avLst/>
          </a:prstGeom>
          <a:ln w="254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56AAE6D0-42D9-45C7-A536-B4F37D2FF8E7}"/>
              </a:ext>
            </a:extLst>
          </p:cNvPr>
          <p:cNvCxnSpPr/>
          <p:nvPr/>
        </p:nvCxnSpPr>
        <p:spPr>
          <a:xfrm>
            <a:off x="4103688" y="3213100"/>
            <a:ext cx="450850" cy="0"/>
          </a:xfrm>
          <a:prstGeom prst="straightConnector1">
            <a:avLst/>
          </a:prstGeom>
          <a:ln w="254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1E502A2E-AAC3-4FDB-823C-90919BA824EA}"/>
              </a:ext>
            </a:extLst>
          </p:cNvPr>
          <p:cNvCxnSpPr/>
          <p:nvPr/>
        </p:nvCxnSpPr>
        <p:spPr>
          <a:xfrm>
            <a:off x="3843338" y="3505200"/>
            <a:ext cx="449262" cy="0"/>
          </a:xfrm>
          <a:prstGeom prst="straightConnector1">
            <a:avLst/>
          </a:prstGeom>
          <a:ln w="254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660EB93E-87D5-4A45-B191-1ECBD084E4C5}"/>
              </a:ext>
            </a:extLst>
          </p:cNvPr>
          <p:cNvCxnSpPr/>
          <p:nvPr/>
        </p:nvCxnSpPr>
        <p:spPr>
          <a:xfrm>
            <a:off x="3840163" y="3505200"/>
            <a:ext cx="0" cy="319088"/>
          </a:xfrm>
          <a:prstGeom prst="straightConnector1">
            <a:avLst/>
          </a:prstGeom>
          <a:ln w="254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7557EC2C-61F1-4E0D-9814-9FBF116DDD31}"/>
              </a:ext>
            </a:extLst>
          </p:cNvPr>
          <p:cNvCxnSpPr/>
          <p:nvPr/>
        </p:nvCxnSpPr>
        <p:spPr>
          <a:xfrm>
            <a:off x="3016250" y="3484563"/>
            <a:ext cx="0" cy="319087"/>
          </a:xfrm>
          <a:prstGeom prst="straightConnector1">
            <a:avLst/>
          </a:prstGeom>
          <a:ln w="254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ED8D7981-5B9F-49A7-B346-CA22F82CF641}"/>
              </a:ext>
            </a:extLst>
          </p:cNvPr>
          <p:cNvCxnSpPr/>
          <p:nvPr/>
        </p:nvCxnSpPr>
        <p:spPr>
          <a:xfrm>
            <a:off x="2698750" y="2495550"/>
            <a:ext cx="307975" cy="0"/>
          </a:xfrm>
          <a:prstGeom prst="straightConnector1">
            <a:avLst/>
          </a:prstGeom>
          <a:ln w="254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151579" name="テキスト ボックス 20">
            <a:extLst>
              <a:ext uri="{FF2B5EF4-FFF2-40B4-BE49-F238E27FC236}">
                <a16:creationId xmlns:a16="http://schemas.microsoft.com/office/drawing/2014/main" id="{09F65B3E-B64B-4861-AD77-22B94D1091A3}"/>
              </a:ext>
            </a:extLst>
          </p:cNvPr>
          <p:cNvSpPr txBox="1">
            <a:spLocks noChangeArrowheads="1"/>
          </p:cNvSpPr>
          <p:nvPr/>
        </p:nvSpPr>
        <p:spPr bwMode="auto">
          <a:xfrm>
            <a:off x="1403350" y="4292600"/>
            <a:ext cx="6408738"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spcAft>
                <a:spcPts val="1200"/>
              </a:spcAft>
              <a:buFontTx/>
              <a:buNone/>
              <a:defRPr/>
            </a:pPr>
            <a:r>
              <a:rPr lang="en-US" altLang="ja-JP" sz="2400" dirty="0">
                <a:solidFill>
                  <a:srgbClr val="000000"/>
                </a:solidFill>
                <a:latin typeface="+mn-lt"/>
              </a:rPr>
              <a:t>Set the lower and upper boundaries of x, y, z coordinates to define boxes.</a:t>
            </a:r>
          </a:p>
          <a:p>
            <a:pPr eaLnBrk="1" hangingPunct="1">
              <a:spcBef>
                <a:spcPct val="0"/>
              </a:spcBef>
              <a:buFontTx/>
              <a:buNone/>
              <a:defRPr/>
            </a:pPr>
            <a:r>
              <a:rPr lang="en-US" altLang="ja-JP" sz="2400" dirty="0">
                <a:solidFill>
                  <a:srgbClr val="000000"/>
                </a:solidFill>
                <a:latin typeface="+mn-lt"/>
              </a:rPr>
              <a:t>*</a:t>
            </a:r>
            <a:r>
              <a:rPr lang="en-US" altLang="ja-JP" sz="2400" dirty="0" err="1">
                <a:solidFill>
                  <a:srgbClr val="000000"/>
                </a:solidFill>
                <a:latin typeface="+mn-lt"/>
              </a:rPr>
              <a:t>rpp</a:t>
            </a:r>
            <a:r>
              <a:rPr lang="en-US" altLang="ja-JP" sz="2400" dirty="0">
                <a:solidFill>
                  <a:srgbClr val="000000"/>
                </a:solidFill>
                <a:latin typeface="+mn-lt"/>
              </a:rPr>
              <a:t> is defined in the [surface] section, because </a:t>
            </a:r>
            <a:r>
              <a:rPr lang="en-US" altLang="ja-JP" sz="2400" dirty="0" err="1">
                <a:solidFill>
                  <a:srgbClr val="000000"/>
                </a:solidFill>
                <a:latin typeface="+mn-lt"/>
              </a:rPr>
              <a:t>rpp</a:t>
            </a:r>
            <a:r>
              <a:rPr lang="en-US" altLang="ja-JP" sz="2400" dirty="0">
                <a:solidFill>
                  <a:srgbClr val="000000"/>
                </a:solidFill>
                <a:latin typeface="+mn-lt"/>
              </a:rPr>
              <a:t> corresponds to 6 surfaces of the box.</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ext Box 1031">
            <a:extLst>
              <a:ext uri="{FF2B5EF4-FFF2-40B4-BE49-F238E27FC236}">
                <a16:creationId xmlns:a16="http://schemas.microsoft.com/office/drawing/2014/main" id="{4A0460B9-493F-412C-8B9E-6A5A0061B181}"/>
              </a:ext>
            </a:extLst>
          </p:cNvPr>
          <p:cNvSpPr txBox="1">
            <a:spLocks noChangeArrowheads="1"/>
          </p:cNvSpPr>
          <p:nvPr/>
        </p:nvSpPr>
        <p:spPr bwMode="auto">
          <a:xfrm>
            <a:off x="1116013" y="3890963"/>
            <a:ext cx="2989262" cy="1296987"/>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a:solidFill>
                  <a:srgbClr val="000000"/>
                </a:solidFill>
                <a:latin typeface="Tahoma" panose="020B0604030504040204" pitchFamily="34" charset="0"/>
              </a:rPr>
              <a:t>[ S u r f a c e ]</a:t>
            </a:r>
          </a:p>
          <a:p>
            <a:pPr eaLnBrk="1" hangingPunct="1">
              <a:spcBef>
                <a:spcPct val="0"/>
              </a:spcBef>
              <a:buFontTx/>
              <a:buNone/>
            </a:pPr>
            <a:r>
              <a:rPr lang="pt-BR" altLang="ja-JP" sz="1400">
                <a:solidFill>
                  <a:srgbClr val="000000"/>
                </a:solidFill>
                <a:latin typeface="Tahoma" panose="020B0604030504040204" pitchFamily="34" charset="0"/>
              </a:rPr>
              <a:t>  10  so     500.</a:t>
            </a:r>
          </a:p>
          <a:p>
            <a:pPr eaLnBrk="1" hangingPunct="1">
              <a:spcBef>
                <a:spcPct val="0"/>
              </a:spcBef>
              <a:buFontTx/>
              <a:buNone/>
            </a:pPr>
            <a:r>
              <a:rPr lang="pt-BR" altLang="ja-JP" sz="1400">
                <a:solidFill>
                  <a:srgbClr val="000000"/>
                </a:solidFill>
                <a:latin typeface="Tahoma" panose="020B0604030504040204" pitchFamily="34" charset="0"/>
              </a:rPr>
              <a:t>  11  so       5.</a:t>
            </a:r>
          </a:p>
          <a:p>
            <a:pPr eaLnBrk="1" hangingPunct="1">
              <a:spcBef>
                <a:spcPct val="0"/>
              </a:spcBef>
              <a:buFontTx/>
              <a:buNone/>
            </a:pPr>
            <a:r>
              <a:rPr lang="pt-BR" altLang="ja-JP" sz="1400">
                <a:solidFill>
                  <a:srgbClr val="000000"/>
                </a:solidFill>
                <a:latin typeface="Tahoma" panose="020B0604030504040204" pitchFamily="34" charset="0"/>
              </a:rPr>
              <a:t>  12  sz       8.  5.</a:t>
            </a:r>
          </a:p>
          <a:p>
            <a:pPr eaLnBrk="1" hangingPunct="1">
              <a:spcBef>
                <a:spcPct val="0"/>
              </a:spcBef>
              <a:buFontTx/>
              <a:buNone/>
            </a:pPr>
            <a:r>
              <a:rPr lang="en-US" altLang="ja-JP" sz="1400">
                <a:solidFill>
                  <a:srgbClr val="FF0000"/>
                </a:solidFill>
                <a:latin typeface="Tahoma" panose="020B0604030504040204" pitchFamily="34" charset="0"/>
              </a:rPr>
              <a:t>  13  rpp *** *** ***</a:t>
            </a:r>
            <a:r>
              <a:rPr lang="en-US" altLang="ja-JP" sz="1400">
                <a:solidFill>
                  <a:srgbClr val="000000"/>
                </a:solidFill>
                <a:latin typeface="Tahoma" panose="020B0604030504040204" pitchFamily="34" charset="0"/>
              </a:rPr>
              <a:t> </a:t>
            </a:r>
            <a:r>
              <a:rPr lang="en-US" altLang="ja-JP" sz="1400">
                <a:solidFill>
                  <a:srgbClr val="FF0000"/>
                </a:solidFill>
                <a:latin typeface="Tahoma" panose="020B0604030504040204" pitchFamily="34" charset="0"/>
              </a:rPr>
              <a:t>*** *** ***</a:t>
            </a:r>
            <a:endParaRPr lang="pt-BR" altLang="ja-JP" sz="1400">
              <a:solidFill>
                <a:srgbClr val="FF0000"/>
              </a:solidFill>
              <a:latin typeface="Tahoma" panose="020B0604030504040204" pitchFamily="34" charset="0"/>
            </a:endParaRPr>
          </a:p>
        </p:txBody>
      </p:sp>
      <p:sp>
        <p:nvSpPr>
          <p:cNvPr id="191491" name="Text Box 1031">
            <a:extLst>
              <a:ext uri="{FF2B5EF4-FFF2-40B4-BE49-F238E27FC236}">
                <a16:creationId xmlns:a16="http://schemas.microsoft.com/office/drawing/2014/main" id="{29FB835F-D8AF-4B48-BB6D-F4951DEDD42C}"/>
              </a:ext>
            </a:extLst>
          </p:cNvPr>
          <p:cNvSpPr txBox="1">
            <a:spLocks noChangeArrowheads="1"/>
          </p:cNvSpPr>
          <p:nvPr/>
        </p:nvSpPr>
        <p:spPr bwMode="auto">
          <a:xfrm>
            <a:off x="4460875" y="3517900"/>
            <a:ext cx="3711575" cy="167005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a:solidFill>
                  <a:srgbClr val="000000"/>
                </a:solidFill>
                <a:latin typeface="Tahoma" panose="020B0604030504040204" pitchFamily="34" charset="0"/>
              </a:rPr>
              <a:t>[ C e l l ]</a:t>
            </a:r>
          </a:p>
          <a:p>
            <a:pPr eaLnBrk="1" hangingPunct="1">
              <a:spcBef>
                <a:spcPct val="0"/>
              </a:spcBef>
              <a:buFontTx/>
              <a:buNone/>
            </a:pPr>
            <a:r>
              <a:rPr lang="pt-BR" altLang="ja-JP" sz="1400">
                <a:solidFill>
                  <a:srgbClr val="000000"/>
                </a:solidFill>
                <a:latin typeface="Tahoma" panose="020B0604030504040204" pitchFamily="34" charset="0"/>
              </a:rPr>
              <a:t> 100     1 -1.0  -10  #102 #103 #104 </a:t>
            </a:r>
            <a:r>
              <a:rPr lang="pt-BR" altLang="ja-JP" sz="1400">
                <a:solidFill>
                  <a:srgbClr val="FF0000"/>
                </a:solidFill>
                <a:latin typeface="Tahoma" panose="020B0604030504040204" pitchFamily="34" charset="0"/>
              </a:rPr>
              <a:t>***</a:t>
            </a:r>
          </a:p>
          <a:p>
            <a:pPr eaLnBrk="1" hangingPunct="1">
              <a:spcBef>
                <a:spcPct val="0"/>
              </a:spcBef>
              <a:buFontTx/>
              <a:buNone/>
            </a:pPr>
            <a:r>
              <a:rPr lang="pt-BR" altLang="ja-JP" sz="1400">
                <a:solidFill>
                  <a:srgbClr val="000000"/>
                </a:solidFill>
                <a:latin typeface="Tahoma" panose="020B0604030504040204" pitchFamily="34" charset="0"/>
              </a:rPr>
              <a:t> 101    -1        10</a:t>
            </a:r>
          </a:p>
          <a:p>
            <a:pPr eaLnBrk="1" hangingPunct="1">
              <a:spcBef>
                <a:spcPct val="0"/>
              </a:spcBef>
              <a:buFontTx/>
              <a:buNone/>
            </a:pPr>
            <a:r>
              <a:rPr lang="pt-BR" altLang="ja-JP" sz="1400">
                <a:solidFill>
                  <a:srgbClr val="000000"/>
                </a:solidFill>
                <a:latin typeface="Tahoma" panose="020B0604030504040204" pitchFamily="34" charset="0"/>
              </a:rPr>
              <a:t> 102     1 -1.0  -11  12</a:t>
            </a:r>
          </a:p>
          <a:p>
            <a:pPr eaLnBrk="1" hangingPunct="1">
              <a:spcBef>
                <a:spcPct val="0"/>
              </a:spcBef>
              <a:buFontTx/>
              <a:buNone/>
            </a:pPr>
            <a:r>
              <a:rPr lang="pt-BR" altLang="ja-JP" sz="1400">
                <a:solidFill>
                  <a:srgbClr val="000000"/>
                </a:solidFill>
                <a:latin typeface="Tahoma" panose="020B0604030504040204" pitchFamily="34" charset="0"/>
              </a:rPr>
              <a:t> 103     1 -1.0  -12  11</a:t>
            </a:r>
          </a:p>
          <a:p>
            <a:pPr eaLnBrk="1" hangingPunct="1">
              <a:spcBef>
                <a:spcPct val="0"/>
              </a:spcBef>
              <a:buFontTx/>
              <a:buNone/>
            </a:pPr>
            <a:r>
              <a:rPr lang="pt-BR" altLang="ja-JP" sz="1400">
                <a:solidFill>
                  <a:srgbClr val="000000"/>
                </a:solidFill>
                <a:latin typeface="Tahoma" panose="020B0604030504040204" pitchFamily="34" charset="0"/>
              </a:rPr>
              <a:t> 104     1 -1.0  -11 -12</a:t>
            </a:r>
          </a:p>
          <a:p>
            <a:pPr eaLnBrk="1" hangingPunct="1">
              <a:spcBef>
                <a:spcPct val="0"/>
              </a:spcBef>
              <a:buFontTx/>
              <a:buNone/>
            </a:pPr>
            <a:r>
              <a:rPr lang="pt-BR" altLang="ja-JP" sz="1400">
                <a:solidFill>
                  <a:srgbClr val="FF0000"/>
                </a:solidFill>
                <a:latin typeface="Tahoma" panose="020B0604030504040204" pitchFamily="34" charset="0"/>
              </a:rPr>
              <a:t> 105     1 -1.0   ***</a:t>
            </a:r>
          </a:p>
        </p:txBody>
      </p:sp>
      <p:sp>
        <p:nvSpPr>
          <p:cNvPr id="191494" name="Text Box 5">
            <a:extLst>
              <a:ext uri="{FF2B5EF4-FFF2-40B4-BE49-F238E27FC236}">
                <a16:creationId xmlns:a16="http://schemas.microsoft.com/office/drawing/2014/main" id="{556E8F9A-E278-47FF-9E68-0EE48681CB99}"/>
              </a:ext>
            </a:extLst>
          </p:cNvPr>
          <p:cNvSpPr txBox="1">
            <a:spLocks noChangeArrowheads="1"/>
          </p:cNvSpPr>
          <p:nvPr/>
        </p:nvSpPr>
        <p:spPr bwMode="auto">
          <a:xfrm>
            <a:off x="2197100" y="6400800"/>
            <a:ext cx="5175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dirty="0">
                <a:solidFill>
                  <a:srgbClr val="000000"/>
                </a:solidFill>
                <a:latin typeface="Tahoma" panose="020B0604030504040204" pitchFamily="34" charset="0"/>
              </a:rPr>
              <a:t>Geometry</a:t>
            </a:r>
          </a:p>
        </p:txBody>
      </p:sp>
      <p:sp>
        <p:nvSpPr>
          <p:cNvPr id="191496" name="Text Box 1030">
            <a:extLst>
              <a:ext uri="{FF2B5EF4-FFF2-40B4-BE49-F238E27FC236}">
                <a16:creationId xmlns:a16="http://schemas.microsoft.com/office/drawing/2014/main" id="{313FF8C6-61CD-46BC-AB65-62DFD75B40CA}"/>
              </a:ext>
            </a:extLst>
          </p:cNvPr>
          <p:cNvSpPr txBox="1">
            <a:spLocks noChangeArrowheads="1"/>
          </p:cNvSpPr>
          <p:nvPr/>
        </p:nvSpPr>
        <p:spPr bwMode="auto">
          <a:xfrm>
            <a:off x="903288" y="3357563"/>
            <a:ext cx="1401762"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191497" name="Line 11">
            <a:extLst>
              <a:ext uri="{FF2B5EF4-FFF2-40B4-BE49-F238E27FC236}">
                <a16:creationId xmlns:a16="http://schemas.microsoft.com/office/drawing/2014/main" id="{3E25800A-17CA-4B29-ABB6-9CAAD17DC156}"/>
              </a:ext>
            </a:extLst>
          </p:cNvPr>
          <p:cNvSpPr>
            <a:spLocks noChangeShapeType="1"/>
          </p:cNvSpPr>
          <p:nvPr/>
        </p:nvSpPr>
        <p:spPr bwMode="auto">
          <a:xfrm flipV="1">
            <a:off x="4591050" y="5043488"/>
            <a:ext cx="1852613" cy="635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586" name="テキスト ボックス 20">
            <a:extLst>
              <a:ext uri="{FF2B5EF4-FFF2-40B4-BE49-F238E27FC236}">
                <a16:creationId xmlns:a16="http://schemas.microsoft.com/office/drawing/2014/main" id="{B627323A-7C4B-4890-82E0-6334DD383B08}"/>
              </a:ext>
            </a:extLst>
          </p:cNvPr>
          <p:cNvSpPr txBox="1">
            <a:spLocks noChangeArrowheads="1"/>
          </p:cNvSpPr>
          <p:nvPr/>
        </p:nvSpPr>
        <p:spPr bwMode="auto">
          <a:xfrm>
            <a:off x="1116013" y="620713"/>
            <a:ext cx="7056437" cy="95408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800" dirty="0">
                <a:solidFill>
                  <a:srgbClr val="000000"/>
                </a:solidFill>
                <a:latin typeface="+mn-lt"/>
              </a:rPr>
              <a:t>Let’s define a 10-cm cube centered at (0, 0, -11) using </a:t>
            </a:r>
            <a:r>
              <a:rPr lang="en-US" altLang="ja-JP" sz="2800" dirty="0" err="1">
                <a:solidFill>
                  <a:srgbClr val="000000"/>
                </a:solidFill>
                <a:latin typeface="+mn-lt"/>
              </a:rPr>
              <a:t>rpp</a:t>
            </a:r>
            <a:r>
              <a:rPr lang="en-US" altLang="ja-JP" sz="2800" dirty="0">
                <a:solidFill>
                  <a:srgbClr val="000000"/>
                </a:solidFill>
                <a:latin typeface="+mn-lt"/>
              </a:rPr>
              <a:t>.</a:t>
            </a:r>
          </a:p>
        </p:txBody>
      </p:sp>
      <p:sp>
        <p:nvSpPr>
          <p:cNvPr id="191499" name="テキスト ボックス 1">
            <a:extLst>
              <a:ext uri="{FF2B5EF4-FFF2-40B4-BE49-F238E27FC236}">
                <a16:creationId xmlns:a16="http://schemas.microsoft.com/office/drawing/2014/main" id="{1F5D1962-6B83-4BDC-984C-6402C6039855}"/>
              </a:ext>
            </a:extLst>
          </p:cNvPr>
          <p:cNvSpPr txBox="1">
            <a:spLocks noChangeArrowheads="1"/>
          </p:cNvSpPr>
          <p:nvPr/>
        </p:nvSpPr>
        <p:spPr bwMode="auto">
          <a:xfrm>
            <a:off x="741363" y="1628775"/>
            <a:ext cx="74850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r>
              <a:rPr lang="en-US" altLang="ja-JP" sz="2400">
                <a:solidFill>
                  <a:srgbClr val="000000"/>
                </a:solidFill>
              </a:rPr>
              <a:t>Set </a:t>
            </a:r>
            <a:r>
              <a:rPr lang="en-US" altLang="ja-JP" sz="2400" i="1">
                <a:solidFill>
                  <a:srgbClr val="000000"/>
                </a:solidFill>
              </a:rPr>
              <a:t>x</a:t>
            </a:r>
            <a:r>
              <a:rPr lang="en-US" altLang="ja-JP" sz="2400" i="1" baseline="-25000">
                <a:solidFill>
                  <a:srgbClr val="000000"/>
                </a:solidFill>
              </a:rPr>
              <a:t>min</a:t>
            </a:r>
            <a:r>
              <a:rPr lang="en-US" altLang="ja-JP" sz="2400">
                <a:solidFill>
                  <a:srgbClr val="000000"/>
                </a:solidFill>
              </a:rPr>
              <a:t> = </a:t>
            </a:r>
            <a:r>
              <a:rPr lang="en-US" altLang="ja-JP" sz="2400" i="1">
                <a:solidFill>
                  <a:srgbClr val="000000"/>
                </a:solidFill>
              </a:rPr>
              <a:t>y</a:t>
            </a:r>
            <a:r>
              <a:rPr lang="en-US" altLang="ja-JP" sz="2400" i="1" baseline="-25000">
                <a:solidFill>
                  <a:srgbClr val="000000"/>
                </a:solidFill>
              </a:rPr>
              <a:t>min</a:t>
            </a:r>
            <a:r>
              <a:rPr lang="en-US" altLang="ja-JP" sz="2400">
                <a:solidFill>
                  <a:srgbClr val="000000"/>
                </a:solidFill>
              </a:rPr>
              <a:t> = -5.0 cm, and </a:t>
            </a:r>
            <a:r>
              <a:rPr lang="en-US" altLang="ja-JP" sz="2400" i="1">
                <a:solidFill>
                  <a:srgbClr val="000000"/>
                </a:solidFill>
              </a:rPr>
              <a:t>x</a:t>
            </a:r>
            <a:r>
              <a:rPr lang="en-US" altLang="ja-JP" sz="2400" i="1" baseline="-25000">
                <a:solidFill>
                  <a:srgbClr val="000000"/>
                </a:solidFill>
              </a:rPr>
              <a:t>max</a:t>
            </a:r>
            <a:r>
              <a:rPr lang="en-US" altLang="ja-JP" sz="2400">
                <a:solidFill>
                  <a:srgbClr val="000000"/>
                </a:solidFill>
              </a:rPr>
              <a:t> = </a:t>
            </a:r>
            <a:r>
              <a:rPr lang="en-US" altLang="ja-JP" sz="2400" i="1">
                <a:solidFill>
                  <a:srgbClr val="000000"/>
                </a:solidFill>
              </a:rPr>
              <a:t>y</a:t>
            </a:r>
            <a:r>
              <a:rPr lang="en-US" altLang="ja-JP" sz="2400" i="1" baseline="-25000">
                <a:solidFill>
                  <a:srgbClr val="000000"/>
                </a:solidFill>
              </a:rPr>
              <a:t>max</a:t>
            </a:r>
            <a:r>
              <a:rPr lang="en-US" altLang="ja-JP" sz="2400">
                <a:solidFill>
                  <a:srgbClr val="000000"/>
                </a:solidFill>
              </a:rPr>
              <a:t> = 5.0 cm</a:t>
            </a:r>
          </a:p>
          <a:p>
            <a:pPr eaLnBrk="1" hangingPunct="1">
              <a:spcBef>
                <a:spcPct val="0"/>
              </a:spcBef>
            </a:pPr>
            <a:r>
              <a:rPr lang="en-US" altLang="ja-JP" sz="2400">
                <a:solidFill>
                  <a:srgbClr val="000000"/>
                </a:solidFill>
              </a:rPr>
              <a:t>Set </a:t>
            </a:r>
            <a:r>
              <a:rPr lang="en-US" altLang="ja-JP" sz="2400" i="1">
                <a:solidFill>
                  <a:srgbClr val="000000"/>
                </a:solidFill>
              </a:rPr>
              <a:t>z</a:t>
            </a:r>
            <a:r>
              <a:rPr lang="en-US" altLang="ja-JP" sz="2400" i="1" baseline="-25000">
                <a:solidFill>
                  <a:srgbClr val="000000"/>
                </a:solidFill>
              </a:rPr>
              <a:t>min</a:t>
            </a:r>
            <a:r>
              <a:rPr lang="en-US" altLang="ja-JP" sz="2400">
                <a:solidFill>
                  <a:srgbClr val="000000"/>
                </a:solidFill>
              </a:rPr>
              <a:t> = -16.0 cm, and </a:t>
            </a:r>
            <a:r>
              <a:rPr lang="en-US" altLang="ja-JP" sz="2400" i="1">
                <a:solidFill>
                  <a:srgbClr val="000000"/>
                </a:solidFill>
              </a:rPr>
              <a:t>z</a:t>
            </a:r>
            <a:r>
              <a:rPr lang="en-US" altLang="ja-JP" sz="2400" i="1" baseline="-25000">
                <a:solidFill>
                  <a:srgbClr val="000000"/>
                </a:solidFill>
              </a:rPr>
              <a:t>max</a:t>
            </a:r>
            <a:r>
              <a:rPr lang="en-US" altLang="ja-JP" sz="2400">
                <a:solidFill>
                  <a:srgbClr val="000000"/>
                </a:solidFill>
              </a:rPr>
              <a:t> = -6.0 cm</a:t>
            </a:r>
          </a:p>
          <a:p>
            <a:pPr eaLnBrk="1" hangingPunct="1">
              <a:spcBef>
                <a:spcPct val="0"/>
              </a:spcBef>
            </a:pPr>
            <a:r>
              <a:rPr lang="en-US" altLang="ja-JP" sz="2400">
                <a:solidFill>
                  <a:srgbClr val="000000"/>
                </a:solidFill>
              </a:rPr>
              <a:t>Define the inside of the surface specified by rpp as a cell using a symbol </a:t>
            </a:r>
            <a:r>
              <a:rPr lang="en-US" altLang="ja-JP" sz="2400">
                <a:solidFill>
                  <a:srgbClr val="FF0000"/>
                </a:solidFill>
              </a:rPr>
              <a:t>-(minus)</a:t>
            </a:r>
            <a:r>
              <a:rPr lang="en-US" altLang="ja-JP" sz="2400">
                <a:solidFill>
                  <a:srgbClr val="000000"/>
                </a:solidFill>
              </a:rPr>
              <a:t>.</a:t>
            </a:r>
          </a:p>
        </p:txBody>
      </p:sp>
      <p:sp>
        <p:nvSpPr>
          <p:cNvPr id="191500" name="Line 11">
            <a:extLst>
              <a:ext uri="{FF2B5EF4-FFF2-40B4-BE49-F238E27FC236}">
                <a16:creationId xmlns:a16="http://schemas.microsoft.com/office/drawing/2014/main" id="{EB5B9EEC-77EB-499F-B6AA-174E398018B7}"/>
              </a:ext>
            </a:extLst>
          </p:cNvPr>
          <p:cNvSpPr>
            <a:spLocks noChangeShapeType="1"/>
          </p:cNvSpPr>
          <p:nvPr/>
        </p:nvSpPr>
        <p:spPr bwMode="auto">
          <a:xfrm>
            <a:off x="1257300" y="5043488"/>
            <a:ext cx="2738438"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501" name="Line 11">
            <a:extLst>
              <a:ext uri="{FF2B5EF4-FFF2-40B4-BE49-F238E27FC236}">
                <a16:creationId xmlns:a16="http://schemas.microsoft.com/office/drawing/2014/main" id="{D4AE0FDB-1C1B-4C14-9497-B3235FC2CACA}"/>
              </a:ext>
            </a:extLst>
          </p:cNvPr>
          <p:cNvSpPr>
            <a:spLocks noChangeShapeType="1"/>
          </p:cNvSpPr>
          <p:nvPr/>
        </p:nvSpPr>
        <p:spPr bwMode="auto">
          <a:xfrm flipV="1">
            <a:off x="7524750" y="3962400"/>
            <a:ext cx="360363" cy="7938"/>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Rectangle 2">
            <a:extLst>
              <a:ext uri="{FF2B5EF4-FFF2-40B4-BE49-F238E27FC236}">
                <a16:creationId xmlns:a16="http://schemas.microsoft.com/office/drawing/2014/main" id="{4B1634C2-BFC5-490F-9E5E-01A45EBFCE01}"/>
              </a:ext>
            </a:extLst>
          </p:cNvPr>
          <p:cNvSpPr txBox="1">
            <a:spLocks noChangeArrowheads="1"/>
          </p:cNvSpPr>
          <p:nvPr/>
        </p:nvSpPr>
        <p:spPr bwMode="auto">
          <a:xfrm>
            <a:off x="228600" y="-242888"/>
            <a:ext cx="86868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defRPr/>
            </a:pPr>
            <a:r>
              <a:rPr lang="en-US" altLang="ja-JP" sz="4800" kern="0" dirty="0">
                <a:latin typeface="+mn-lt"/>
              </a:rPr>
              <a:t>Exercise 5</a:t>
            </a:r>
            <a:endParaRPr lang="ja-JP" altLang="en-US" sz="4800" kern="0" dirty="0">
              <a:latin typeface="+mn-lt"/>
            </a:endParaRPr>
          </a:p>
        </p:txBody>
      </p:sp>
      <p:sp>
        <p:nvSpPr>
          <p:cNvPr id="152591" name="テキスト ボックス 20">
            <a:extLst>
              <a:ext uri="{FF2B5EF4-FFF2-40B4-BE49-F238E27FC236}">
                <a16:creationId xmlns:a16="http://schemas.microsoft.com/office/drawing/2014/main" id="{8654A6E8-03E7-4091-B987-DF805B62FE55}"/>
              </a:ext>
            </a:extLst>
          </p:cNvPr>
          <p:cNvSpPr txBox="1">
            <a:spLocks noChangeArrowheads="1"/>
          </p:cNvSpPr>
          <p:nvPr/>
        </p:nvSpPr>
        <p:spPr bwMode="auto">
          <a:xfrm>
            <a:off x="1412875" y="5373688"/>
            <a:ext cx="6376988" cy="83026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defRPr/>
            </a:pPr>
            <a:r>
              <a:rPr lang="en-US" altLang="ja-JP" sz="2400" dirty="0">
                <a:solidFill>
                  <a:srgbClr val="000000"/>
                </a:solidFill>
              </a:rPr>
              <a:t>Let’s execute </a:t>
            </a:r>
            <a:r>
              <a:rPr lang="en-US" altLang="ja-JP" sz="2400" dirty="0">
                <a:solidFill>
                  <a:srgbClr val="000000"/>
                </a:solidFill>
                <a:latin typeface="+mn-lt"/>
              </a:rPr>
              <a:t>PHITS </a:t>
            </a:r>
            <a:r>
              <a:rPr lang="en-US" altLang="ja-JP" sz="2400" dirty="0">
                <a:solidFill>
                  <a:srgbClr val="000000"/>
                </a:solidFill>
              </a:rPr>
              <a:t>and see the result to confirm whether a cube is correctly defined or not.</a:t>
            </a:r>
            <a:endParaRPr lang="ja-JP" altLang="en-US" sz="2400" dirty="0">
              <a:solidFill>
                <a:srgbClr val="000000"/>
              </a:solidFill>
              <a:latin typeface="Century Gothic"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13">
            <a:extLst>
              <a:ext uri="{FF2B5EF4-FFF2-40B4-BE49-F238E27FC236}">
                <a16:creationId xmlns:a16="http://schemas.microsoft.com/office/drawing/2014/main" id="{9C364241-E165-4A2C-8384-06BC22E568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757" t="18306" r="35808" b="8780"/>
          <a:stretch>
            <a:fillRect/>
          </a:stretch>
        </p:blipFill>
        <p:spPr bwMode="auto">
          <a:xfrm>
            <a:off x="5757863" y="2276475"/>
            <a:ext cx="3351212" cy="323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3541" name="Text Box 5">
            <a:extLst>
              <a:ext uri="{FF2B5EF4-FFF2-40B4-BE49-F238E27FC236}">
                <a16:creationId xmlns:a16="http://schemas.microsoft.com/office/drawing/2014/main" id="{1DEAA413-C053-4798-8D80-62F818D80B52}"/>
              </a:ext>
            </a:extLst>
          </p:cNvPr>
          <p:cNvSpPr txBox="1">
            <a:spLocks noChangeArrowheads="1"/>
          </p:cNvSpPr>
          <p:nvPr/>
        </p:nvSpPr>
        <p:spPr bwMode="auto">
          <a:xfrm>
            <a:off x="2197100" y="6400800"/>
            <a:ext cx="5175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dirty="0">
                <a:solidFill>
                  <a:srgbClr val="000000"/>
                </a:solidFill>
                <a:latin typeface="Tahoma" panose="020B0604030504040204" pitchFamily="34" charset="0"/>
              </a:rPr>
              <a:t>Geometry</a:t>
            </a:r>
          </a:p>
        </p:txBody>
      </p:sp>
      <p:sp>
        <p:nvSpPr>
          <p:cNvPr id="17" name="Rectangle 2">
            <a:extLst>
              <a:ext uri="{FF2B5EF4-FFF2-40B4-BE49-F238E27FC236}">
                <a16:creationId xmlns:a16="http://schemas.microsoft.com/office/drawing/2014/main" id="{4B9E5627-2CB5-4599-B6D7-F63F7BC2ABB0}"/>
              </a:ext>
            </a:extLst>
          </p:cNvPr>
          <p:cNvSpPr txBox="1">
            <a:spLocks noChangeArrowheads="1"/>
          </p:cNvSpPr>
          <p:nvPr/>
        </p:nvSpPr>
        <p:spPr bwMode="auto">
          <a:xfrm>
            <a:off x="211138" y="-23495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defRPr/>
            </a:pPr>
            <a:r>
              <a:rPr lang="en-US" altLang="ja-JP" sz="4800" kern="0" dirty="0">
                <a:latin typeface="+mn-lt"/>
              </a:rPr>
              <a:t>Answer 5</a:t>
            </a:r>
            <a:endParaRPr lang="ja-JP" altLang="en-US" sz="4800" kern="0" dirty="0">
              <a:latin typeface="+mn-lt"/>
            </a:endParaRPr>
          </a:p>
        </p:txBody>
      </p:sp>
      <p:sp>
        <p:nvSpPr>
          <p:cNvPr id="193544" name="テキスト ボックス 20">
            <a:extLst>
              <a:ext uri="{FF2B5EF4-FFF2-40B4-BE49-F238E27FC236}">
                <a16:creationId xmlns:a16="http://schemas.microsoft.com/office/drawing/2014/main" id="{75273A23-68AA-47E1-9AD1-C5047B0A23BB}"/>
              </a:ext>
            </a:extLst>
          </p:cNvPr>
          <p:cNvSpPr txBox="1">
            <a:spLocks noChangeArrowheads="1"/>
          </p:cNvSpPr>
          <p:nvPr/>
        </p:nvSpPr>
        <p:spPr bwMode="auto">
          <a:xfrm>
            <a:off x="5943600" y="5470525"/>
            <a:ext cx="320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ja-JP" sz="2000">
                <a:solidFill>
                  <a:srgbClr val="0000FF"/>
                </a:solidFill>
                <a:latin typeface="Century Gothic" panose="020B0502020202020204" pitchFamily="34" charset="0"/>
              </a:rPr>
              <a:t>track_xz.eps</a:t>
            </a:r>
          </a:p>
        </p:txBody>
      </p:sp>
      <p:sp>
        <p:nvSpPr>
          <p:cNvPr id="193545" name="Text Box 1031">
            <a:extLst>
              <a:ext uri="{FF2B5EF4-FFF2-40B4-BE49-F238E27FC236}">
                <a16:creationId xmlns:a16="http://schemas.microsoft.com/office/drawing/2014/main" id="{A55FF130-2006-438B-9410-27BFBBA9A15D}"/>
              </a:ext>
            </a:extLst>
          </p:cNvPr>
          <p:cNvSpPr txBox="1">
            <a:spLocks noChangeArrowheads="1"/>
          </p:cNvSpPr>
          <p:nvPr/>
        </p:nvSpPr>
        <p:spPr bwMode="auto">
          <a:xfrm>
            <a:off x="681038" y="2667000"/>
            <a:ext cx="2989262" cy="129540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a:solidFill>
                  <a:srgbClr val="000000"/>
                </a:solidFill>
                <a:latin typeface="Tahoma" panose="020B0604030504040204" pitchFamily="34" charset="0"/>
              </a:rPr>
              <a:t>[ S u r f a c e ]</a:t>
            </a:r>
          </a:p>
          <a:p>
            <a:pPr eaLnBrk="1" hangingPunct="1">
              <a:spcBef>
                <a:spcPct val="0"/>
              </a:spcBef>
              <a:buFontTx/>
              <a:buNone/>
            </a:pPr>
            <a:r>
              <a:rPr lang="pt-BR" altLang="ja-JP" sz="1400">
                <a:solidFill>
                  <a:srgbClr val="000000"/>
                </a:solidFill>
                <a:latin typeface="Tahoma" panose="020B0604030504040204" pitchFamily="34" charset="0"/>
              </a:rPr>
              <a:t>  10  so     500.</a:t>
            </a:r>
          </a:p>
          <a:p>
            <a:pPr eaLnBrk="1" hangingPunct="1">
              <a:spcBef>
                <a:spcPct val="0"/>
              </a:spcBef>
              <a:buFontTx/>
              <a:buNone/>
            </a:pPr>
            <a:r>
              <a:rPr lang="pt-BR" altLang="ja-JP" sz="1400">
                <a:solidFill>
                  <a:srgbClr val="000000"/>
                </a:solidFill>
                <a:latin typeface="Tahoma" panose="020B0604030504040204" pitchFamily="34" charset="0"/>
              </a:rPr>
              <a:t>  11  so       5.</a:t>
            </a:r>
          </a:p>
          <a:p>
            <a:pPr eaLnBrk="1" hangingPunct="1">
              <a:spcBef>
                <a:spcPct val="0"/>
              </a:spcBef>
              <a:buFontTx/>
              <a:buNone/>
            </a:pPr>
            <a:r>
              <a:rPr lang="pt-BR" altLang="ja-JP" sz="1400">
                <a:solidFill>
                  <a:srgbClr val="000000"/>
                </a:solidFill>
                <a:latin typeface="Tahoma" panose="020B0604030504040204" pitchFamily="34" charset="0"/>
              </a:rPr>
              <a:t>  12  sz       8.  5.</a:t>
            </a:r>
          </a:p>
          <a:p>
            <a:pPr eaLnBrk="1" hangingPunct="1">
              <a:spcBef>
                <a:spcPct val="0"/>
              </a:spcBef>
              <a:buFontTx/>
              <a:buNone/>
            </a:pPr>
            <a:r>
              <a:rPr lang="en-US" altLang="ja-JP" sz="1400">
                <a:solidFill>
                  <a:srgbClr val="FF0000"/>
                </a:solidFill>
                <a:latin typeface="Tahoma" panose="020B0604030504040204" pitchFamily="34" charset="0"/>
              </a:rPr>
              <a:t>  13  rpp </a:t>
            </a:r>
            <a:r>
              <a:rPr lang="pt-BR" altLang="ja-JP" sz="1400">
                <a:solidFill>
                  <a:srgbClr val="FF0000"/>
                </a:solidFill>
                <a:latin typeface="Tahoma" panose="020B0604030504040204" pitchFamily="34" charset="0"/>
              </a:rPr>
              <a:t>-5. 5. -5. 5. -16. -6.</a:t>
            </a:r>
          </a:p>
        </p:txBody>
      </p:sp>
      <p:sp>
        <p:nvSpPr>
          <p:cNvPr id="193546" name="Text Box 1031">
            <a:extLst>
              <a:ext uri="{FF2B5EF4-FFF2-40B4-BE49-F238E27FC236}">
                <a16:creationId xmlns:a16="http://schemas.microsoft.com/office/drawing/2014/main" id="{7FC9A9BE-7A40-411B-AAA6-5B76FC177FC2}"/>
              </a:ext>
            </a:extLst>
          </p:cNvPr>
          <p:cNvSpPr txBox="1">
            <a:spLocks noChangeArrowheads="1"/>
          </p:cNvSpPr>
          <p:nvPr/>
        </p:nvSpPr>
        <p:spPr bwMode="auto">
          <a:xfrm>
            <a:off x="695325" y="4157663"/>
            <a:ext cx="3711575" cy="167005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a:solidFill>
                  <a:srgbClr val="000000"/>
                </a:solidFill>
                <a:latin typeface="Tahoma" panose="020B0604030504040204" pitchFamily="34" charset="0"/>
              </a:rPr>
              <a:t>[ C e l l ]</a:t>
            </a:r>
          </a:p>
          <a:p>
            <a:pPr eaLnBrk="1" hangingPunct="1">
              <a:spcBef>
                <a:spcPct val="0"/>
              </a:spcBef>
              <a:buFontTx/>
              <a:buNone/>
            </a:pPr>
            <a:r>
              <a:rPr lang="pt-BR" altLang="ja-JP" sz="1400">
                <a:solidFill>
                  <a:srgbClr val="000000"/>
                </a:solidFill>
                <a:latin typeface="Tahoma" panose="020B0604030504040204" pitchFamily="34" charset="0"/>
              </a:rPr>
              <a:t> 100     1 -1.0  -10  #102 #103 #104 </a:t>
            </a:r>
            <a:r>
              <a:rPr lang="pt-BR" altLang="ja-JP" sz="1400">
                <a:solidFill>
                  <a:srgbClr val="FF0000"/>
                </a:solidFill>
                <a:latin typeface="Tahoma" panose="020B0604030504040204" pitchFamily="34" charset="0"/>
              </a:rPr>
              <a:t>#105</a:t>
            </a:r>
          </a:p>
          <a:p>
            <a:pPr eaLnBrk="1" hangingPunct="1">
              <a:spcBef>
                <a:spcPct val="0"/>
              </a:spcBef>
              <a:buFontTx/>
              <a:buNone/>
            </a:pPr>
            <a:r>
              <a:rPr lang="pt-BR" altLang="ja-JP" sz="1400">
                <a:solidFill>
                  <a:srgbClr val="000000"/>
                </a:solidFill>
                <a:latin typeface="Tahoma" panose="020B0604030504040204" pitchFamily="34" charset="0"/>
              </a:rPr>
              <a:t> 101    -1        10</a:t>
            </a:r>
          </a:p>
          <a:p>
            <a:pPr eaLnBrk="1" hangingPunct="1">
              <a:spcBef>
                <a:spcPct val="0"/>
              </a:spcBef>
              <a:buFontTx/>
              <a:buNone/>
            </a:pPr>
            <a:r>
              <a:rPr lang="pt-BR" altLang="ja-JP" sz="1400">
                <a:solidFill>
                  <a:srgbClr val="000000"/>
                </a:solidFill>
                <a:latin typeface="Tahoma" panose="020B0604030504040204" pitchFamily="34" charset="0"/>
              </a:rPr>
              <a:t> 102     1 -1.0  -11  12</a:t>
            </a:r>
          </a:p>
          <a:p>
            <a:pPr eaLnBrk="1" hangingPunct="1">
              <a:spcBef>
                <a:spcPct val="0"/>
              </a:spcBef>
              <a:buFontTx/>
              <a:buNone/>
            </a:pPr>
            <a:r>
              <a:rPr lang="pt-BR" altLang="ja-JP" sz="1400">
                <a:solidFill>
                  <a:srgbClr val="000000"/>
                </a:solidFill>
                <a:latin typeface="Tahoma" panose="020B0604030504040204" pitchFamily="34" charset="0"/>
              </a:rPr>
              <a:t> 103     1 -1.0  -12  11</a:t>
            </a:r>
          </a:p>
          <a:p>
            <a:pPr eaLnBrk="1" hangingPunct="1">
              <a:spcBef>
                <a:spcPct val="0"/>
              </a:spcBef>
              <a:buFontTx/>
              <a:buNone/>
            </a:pPr>
            <a:r>
              <a:rPr lang="pt-BR" altLang="ja-JP" sz="1400">
                <a:solidFill>
                  <a:srgbClr val="000000"/>
                </a:solidFill>
                <a:latin typeface="Tahoma" panose="020B0604030504040204" pitchFamily="34" charset="0"/>
              </a:rPr>
              <a:t> 104     1 -1.0  -11 -12</a:t>
            </a:r>
          </a:p>
          <a:p>
            <a:pPr eaLnBrk="1" hangingPunct="1">
              <a:spcBef>
                <a:spcPct val="0"/>
              </a:spcBef>
              <a:buFontTx/>
              <a:buNone/>
            </a:pPr>
            <a:r>
              <a:rPr lang="pt-BR" altLang="ja-JP" sz="1400">
                <a:solidFill>
                  <a:srgbClr val="FF0000"/>
                </a:solidFill>
                <a:latin typeface="Tahoma" panose="020B0604030504040204" pitchFamily="34" charset="0"/>
              </a:rPr>
              <a:t> 105     1 -1.0  -13</a:t>
            </a:r>
          </a:p>
        </p:txBody>
      </p:sp>
      <p:sp>
        <p:nvSpPr>
          <p:cNvPr id="193547" name="Text Box 1030">
            <a:extLst>
              <a:ext uri="{FF2B5EF4-FFF2-40B4-BE49-F238E27FC236}">
                <a16:creationId xmlns:a16="http://schemas.microsoft.com/office/drawing/2014/main" id="{9D1F1A3C-4DB3-4CD1-8E76-B91E292F9C01}"/>
              </a:ext>
            </a:extLst>
          </p:cNvPr>
          <p:cNvSpPr txBox="1">
            <a:spLocks noChangeArrowheads="1"/>
          </p:cNvSpPr>
          <p:nvPr/>
        </p:nvSpPr>
        <p:spPr bwMode="auto">
          <a:xfrm>
            <a:off x="468313" y="2060575"/>
            <a:ext cx="14017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13" name="テキスト ボックス 20">
            <a:extLst>
              <a:ext uri="{FF2B5EF4-FFF2-40B4-BE49-F238E27FC236}">
                <a16:creationId xmlns:a16="http://schemas.microsoft.com/office/drawing/2014/main" id="{240531EE-34AC-4115-920D-EF07671AD2F9}"/>
              </a:ext>
            </a:extLst>
          </p:cNvPr>
          <p:cNvSpPr txBox="1">
            <a:spLocks noChangeArrowheads="1"/>
          </p:cNvSpPr>
          <p:nvPr/>
        </p:nvSpPr>
        <p:spPr bwMode="auto">
          <a:xfrm>
            <a:off x="1022313" y="819944"/>
            <a:ext cx="7064449" cy="95408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800" dirty="0">
                <a:solidFill>
                  <a:srgbClr val="000000"/>
                </a:solidFill>
                <a:latin typeface="+mn-lt"/>
              </a:rPr>
              <a:t>Let’s define a 10cm cube centered at (0, 0, -11) using </a:t>
            </a:r>
            <a:r>
              <a:rPr lang="en-US" altLang="ja-JP" sz="2800" dirty="0" err="1">
                <a:solidFill>
                  <a:srgbClr val="000000"/>
                </a:solidFill>
                <a:latin typeface="+mn-lt"/>
              </a:rPr>
              <a:t>rpp</a:t>
            </a:r>
            <a:r>
              <a:rPr lang="en-US" altLang="ja-JP" sz="2800" dirty="0">
                <a:solidFill>
                  <a:srgbClr val="000000"/>
                </a:solidFill>
                <a:latin typeface="+mn-lt"/>
              </a:rPr>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ext Box 1031">
            <a:extLst>
              <a:ext uri="{FF2B5EF4-FFF2-40B4-BE49-F238E27FC236}">
                <a16:creationId xmlns:a16="http://schemas.microsoft.com/office/drawing/2014/main" id="{805CB386-47AC-4014-99F1-557F1D346816}"/>
              </a:ext>
            </a:extLst>
          </p:cNvPr>
          <p:cNvSpPr txBox="1">
            <a:spLocks noChangeArrowheads="1"/>
          </p:cNvSpPr>
          <p:nvPr/>
        </p:nvSpPr>
        <p:spPr bwMode="auto">
          <a:xfrm>
            <a:off x="901700" y="3900488"/>
            <a:ext cx="3824288" cy="1609725"/>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dirty="0">
                <a:latin typeface="Tahoma" panose="020B0604030504040204" pitchFamily="34" charset="0"/>
              </a:rPr>
              <a:t>[ C e l l ]</a:t>
            </a:r>
          </a:p>
          <a:p>
            <a:pPr eaLnBrk="1" hangingPunct="1">
              <a:spcBef>
                <a:spcPct val="0"/>
              </a:spcBef>
              <a:buFontTx/>
              <a:buNone/>
            </a:pPr>
            <a:r>
              <a:rPr lang="pt-BR" altLang="ja-JP" sz="1400" dirty="0">
                <a:latin typeface="Tahoma" panose="020B0604030504040204" pitchFamily="34" charset="0"/>
              </a:rPr>
              <a:t> 100     1 -1.0  -10  #102 #103 #104 #105</a:t>
            </a:r>
            <a:endParaRPr lang="pt-BR" altLang="ja-JP" sz="1400" dirty="0">
              <a:solidFill>
                <a:srgbClr val="FF0000"/>
              </a:solidFill>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 101    -1        10</a:t>
            </a:r>
          </a:p>
          <a:p>
            <a:pPr eaLnBrk="1" hangingPunct="1">
              <a:spcBef>
                <a:spcPct val="0"/>
              </a:spcBef>
              <a:buFontTx/>
              <a:buNone/>
            </a:pPr>
            <a:r>
              <a:rPr lang="pt-BR" altLang="ja-JP" sz="1400" dirty="0">
                <a:latin typeface="Tahoma" panose="020B0604030504040204" pitchFamily="34" charset="0"/>
              </a:rPr>
              <a:t> 102     1 -1.0  -11  12 </a:t>
            </a:r>
            <a:r>
              <a:rPr lang="pt-BR" altLang="ja-JP" sz="1400" dirty="0">
                <a:solidFill>
                  <a:srgbClr val="FF0000"/>
                </a:solidFill>
                <a:latin typeface="Tahoma" panose="020B0604030504040204" pitchFamily="34" charset="0"/>
              </a:rPr>
              <a:t>-14</a:t>
            </a:r>
            <a:endParaRPr lang="pt-BR" altLang="ja-JP" sz="1400" dirty="0">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 103     1 -1.0  -12  11</a:t>
            </a:r>
          </a:p>
          <a:p>
            <a:pPr eaLnBrk="1" hangingPunct="1">
              <a:spcBef>
                <a:spcPct val="0"/>
              </a:spcBef>
              <a:buFontTx/>
              <a:buNone/>
            </a:pPr>
            <a:r>
              <a:rPr lang="pt-BR" altLang="ja-JP" sz="1400" dirty="0">
                <a:latin typeface="Tahoma" panose="020B0604030504040204" pitchFamily="34" charset="0"/>
              </a:rPr>
              <a:t> 104     1 -1.0  -11 -12</a:t>
            </a:r>
          </a:p>
          <a:p>
            <a:pPr eaLnBrk="1" hangingPunct="1">
              <a:spcBef>
                <a:spcPct val="0"/>
              </a:spcBef>
              <a:buFontTx/>
              <a:buNone/>
            </a:pPr>
            <a:r>
              <a:rPr lang="pt-BR" altLang="ja-JP" sz="1400" dirty="0">
                <a:latin typeface="Tahoma" panose="020B0604030504040204" pitchFamily="34" charset="0"/>
              </a:rPr>
              <a:t> 105     1 -1.0  -13</a:t>
            </a:r>
            <a:endParaRPr lang="pt-BR" altLang="ja-JP" sz="1400" dirty="0">
              <a:solidFill>
                <a:srgbClr val="FF0000"/>
              </a:solidFill>
              <a:latin typeface="Tahoma" panose="020B0604030504040204" pitchFamily="34" charset="0"/>
            </a:endParaRPr>
          </a:p>
        </p:txBody>
      </p:sp>
      <p:sp>
        <p:nvSpPr>
          <p:cNvPr id="195587" name="Text Box 1031">
            <a:extLst>
              <a:ext uri="{FF2B5EF4-FFF2-40B4-BE49-F238E27FC236}">
                <a16:creationId xmlns:a16="http://schemas.microsoft.com/office/drawing/2014/main" id="{37801A4D-CD0D-4788-A727-EED9FD057DAE}"/>
              </a:ext>
            </a:extLst>
          </p:cNvPr>
          <p:cNvSpPr txBox="1">
            <a:spLocks noChangeArrowheads="1"/>
          </p:cNvSpPr>
          <p:nvPr/>
        </p:nvSpPr>
        <p:spPr bwMode="auto">
          <a:xfrm>
            <a:off x="895350" y="1547813"/>
            <a:ext cx="2603500" cy="140335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a:solidFill>
                  <a:srgbClr val="000000"/>
                </a:solidFill>
                <a:latin typeface="Tahoma" panose="020B0604030504040204" pitchFamily="34" charset="0"/>
              </a:rPr>
              <a:t>[ S u r f a c e ]</a:t>
            </a:r>
          </a:p>
          <a:p>
            <a:pPr eaLnBrk="1" hangingPunct="1">
              <a:spcBef>
                <a:spcPct val="0"/>
              </a:spcBef>
              <a:buFontTx/>
              <a:buNone/>
            </a:pPr>
            <a:r>
              <a:rPr lang="pt-BR" altLang="ja-JP" sz="1400">
                <a:solidFill>
                  <a:srgbClr val="000000"/>
                </a:solidFill>
                <a:latin typeface="Tahoma" panose="020B0604030504040204" pitchFamily="34" charset="0"/>
              </a:rPr>
              <a:t>  10  so     500.</a:t>
            </a:r>
          </a:p>
          <a:p>
            <a:pPr eaLnBrk="1" hangingPunct="1">
              <a:spcBef>
                <a:spcPct val="0"/>
              </a:spcBef>
              <a:buFontTx/>
              <a:buNone/>
            </a:pPr>
            <a:r>
              <a:rPr lang="pt-BR" altLang="ja-JP" sz="1400">
                <a:solidFill>
                  <a:srgbClr val="000000"/>
                </a:solidFill>
                <a:latin typeface="Tahoma" panose="020B0604030504040204" pitchFamily="34" charset="0"/>
              </a:rPr>
              <a:t>  11  so       5.</a:t>
            </a:r>
          </a:p>
          <a:p>
            <a:pPr eaLnBrk="1" hangingPunct="1">
              <a:spcBef>
                <a:spcPct val="0"/>
              </a:spcBef>
              <a:buFontTx/>
              <a:buNone/>
            </a:pPr>
            <a:r>
              <a:rPr lang="pt-BR" altLang="ja-JP" sz="1400">
                <a:solidFill>
                  <a:srgbClr val="000000"/>
                </a:solidFill>
                <a:latin typeface="Tahoma" panose="020B0604030504040204" pitchFamily="34" charset="0"/>
              </a:rPr>
              <a:t>  12  sz       8.  5.</a:t>
            </a:r>
          </a:p>
          <a:p>
            <a:pPr eaLnBrk="1" hangingPunct="1">
              <a:spcBef>
                <a:spcPct val="0"/>
              </a:spcBef>
              <a:buFontTx/>
              <a:buNone/>
            </a:pPr>
            <a:r>
              <a:rPr lang="en-US" altLang="ja-JP" sz="1400">
                <a:solidFill>
                  <a:srgbClr val="FF0000"/>
                </a:solidFill>
                <a:latin typeface="Tahoma" panose="020B0604030504040204" pitchFamily="34" charset="0"/>
              </a:rPr>
              <a:t>  </a:t>
            </a:r>
            <a:r>
              <a:rPr lang="en-US" altLang="ja-JP" sz="1400">
                <a:latin typeface="Tahoma" panose="020B0604030504040204" pitchFamily="34" charset="0"/>
              </a:rPr>
              <a:t>13  rpp </a:t>
            </a:r>
            <a:r>
              <a:rPr lang="nn-NO" altLang="ja-JP" sz="1400">
                <a:latin typeface="Tahoma" panose="020B0604030504040204" pitchFamily="34" charset="0"/>
              </a:rPr>
              <a:t>-5. 5. -5. 5. -16. -6.</a:t>
            </a:r>
          </a:p>
          <a:p>
            <a:pPr eaLnBrk="1" hangingPunct="1">
              <a:spcBef>
                <a:spcPct val="0"/>
              </a:spcBef>
              <a:buFontTx/>
              <a:buNone/>
            </a:pPr>
            <a:r>
              <a:rPr lang="nn-NO" altLang="ja-JP" sz="1400">
                <a:solidFill>
                  <a:srgbClr val="FF0000"/>
                </a:solidFill>
                <a:latin typeface="Tahoma" panose="020B0604030504040204" pitchFamily="34" charset="0"/>
              </a:rPr>
              <a:t>  </a:t>
            </a:r>
            <a:r>
              <a:rPr lang="pt-BR" altLang="ja-JP" sz="1400">
                <a:solidFill>
                  <a:srgbClr val="FF0000"/>
                </a:solidFill>
                <a:latin typeface="Tahoma" panose="020B0604030504040204" pitchFamily="34" charset="0"/>
              </a:rPr>
              <a:t>14  px   3.0</a:t>
            </a:r>
          </a:p>
        </p:txBody>
      </p:sp>
      <p:sp>
        <p:nvSpPr>
          <p:cNvPr id="195588" name="テキスト ボックス 42">
            <a:extLst>
              <a:ext uri="{FF2B5EF4-FFF2-40B4-BE49-F238E27FC236}">
                <a16:creationId xmlns:a16="http://schemas.microsoft.com/office/drawing/2014/main" id="{B87E899B-B63C-43A4-99CA-BA11FD96AC92}"/>
              </a:ext>
            </a:extLst>
          </p:cNvPr>
          <p:cNvSpPr txBox="1">
            <a:spLocks noChangeArrowheads="1"/>
          </p:cNvSpPr>
          <p:nvPr/>
        </p:nvSpPr>
        <p:spPr bwMode="auto">
          <a:xfrm>
            <a:off x="901700" y="3009900"/>
            <a:ext cx="33956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ja-JP" altLang="en-US" sz="2000">
                <a:solidFill>
                  <a:srgbClr val="000000"/>
                </a:solidFill>
                <a:latin typeface="Century Gothic" panose="020B0502020202020204" pitchFamily="34" charset="0"/>
              </a:rPr>
              <a:t>ｐｘ：</a:t>
            </a:r>
            <a:r>
              <a:rPr lang="en-US" altLang="ja-JP" sz="2000">
                <a:solidFill>
                  <a:srgbClr val="000000"/>
                </a:solidFill>
                <a:latin typeface="Century Gothic" panose="020B0502020202020204" pitchFamily="34" charset="0"/>
              </a:rPr>
              <a:t>plane perpendicular to X-axis</a:t>
            </a:r>
            <a:endParaRPr lang="ja-JP" altLang="en-US" sz="2000">
              <a:solidFill>
                <a:srgbClr val="000000"/>
              </a:solidFill>
              <a:latin typeface="Century Gothic" panose="020B0502020202020204" pitchFamily="34" charset="0"/>
            </a:endParaRPr>
          </a:p>
        </p:txBody>
      </p:sp>
      <p:sp>
        <p:nvSpPr>
          <p:cNvPr id="195591" name="Text Box 5">
            <a:extLst>
              <a:ext uri="{FF2B5EF4-FFF2-40B4-BE49-F238E27FC236}">
                <a16:creationId xmlns:a16="http://schemas.microsoft.com/office/drawing/2014/main" id="{B6555495-8E44-4565-9367-C9EC27E30BC0}"/>
              </a:ext>
            </a:extLst>
          </p:cNvPr>
          <p:cNvSpPr txBox="1">
            <a:spLocks noChangeArrowheads="1"/>
          </p:cNvSpPr>
          <p:nvPr/>
        </p:nvSpPr>
        <p:spPr bwMode="auto">
          <a:xfrm>
            <a:off x="2197100" y="6400800"/>
            <a:ext cx="5175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dirty="0">
                <a:latin typeface="Tahoma" panose="020B0604030504040204" pitchFamily="34" charset="0"/>
              </a:rPr>
              <a:t>Geometry</a:t>
            </a:r>
          </a:p>
        </p:txBody>
      </p:sp>
      <p:sp>
        <p:nvSpPr>
          <p:cNvPr id="195593" name="Text Box 1030">
            <a:extLst>
              <a:ext uri="{FF2B5EF4-FFF2-40B4-BE49-F238E27FC236}">
                <a16:creationId xmlns:a16="http://schemas.microsoft.com/office/drawing/2014/main" id="{581BD4E0-4EB5-42F1-9F3C-61426D66CF09}"/>
              </a:ext>
            </a:extLst>
          </p:cNvPr>
          <p:cNvSpPr txBox="1">
            <a:spLocks noChangeArrowheads="1"/>
          </p:cNvSpPr>
          <p:nvPr/>
        </p:nvSpPr>
        <p:spPr bwMode="auto">
          <a:xfrm>
            <a:off x="795338" y="982663"/>
            <a:ext cx="1401762"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cxnSp>
        <p:nvCxnSpPr>
          <p:cNvPr id="5" name="直線矢印コネクタ 4">
            <a:extLst>
              <a:ext uri="{FF2B5EF4-FFF2-40B4-BE49-F238E27FC236}">
                <a16:creationId xmlns:a16="http://schemas.microsoft.com/office/drawing/2014/main" id="{C3AC94CE-B1AE-4077-9742-CEF82C256C1B}"/>
              </a:ext>
            </a:extLst>
          </p:cNvPr>
          <p:cNvCxnSpPr/>
          <p:nvPr/>
        </p:nvCxnSpPr>
        <p:spPr>
          <a:xfrm flipV="1">
            <a:off x="5795963" y="915988"/>
            <a:ext cx="0" cy="1295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78B0962D-6A0E-41A6-A18C-DF7CD55301EF}"/>
              </a:ext>
            </a:extLst>
          </p:cNvPr>
          <p:cNvCxnSpPr/>
          <p:nvPr/>
        </p:nvCxnSpPr>
        <p:spPr>
          <a:xfrm flipH="1">
            <a:off x="4716463" y="2211388"/>
            <a:ext cx="1079500" cy="9366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D8480030-6ABF-492B-AB86-4AF3FCB5D463}"/>
              </a:ext>
            </a:extLst>
          </p:cNvPr>
          <p:cNvCxnSpPr/>
          <p:nvPr/>
        </p:nvCxnSpPr>
        <p:spPr>
          <a:xfrm>
            <a:off x="6732588" y="2211388"/>
            <a:ext cx="142081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597" name="テキスト ボックス 9">
            <a:extLst>
              <a:ext uri="{FF2B5EF4-FFF2-40B4-BE49-F238E27FC236}">
                <a16:creationId xmlns:a16="http://schemas.microsoft.com/office/drawing/2014/main" id="{5A5DD28A-558A-46D2-91CB-0BB4F620D7AD}"/>
              </a:ext>
            </a:extLst>
          </p:cNvPr>
          <p:cNvSpPr txBox="1">
            <a:spLocks noChangeArrowheads="1"/>
          </p:cNvSpPr>
          <p:nvPr/>
        </p:nvSpPr>
        <p:spPr bwMode="auto">
          <a:xfrm>
            <a:off x="7827963" y="2139950"/>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t>x</a:t>
            </a:r>
            <a:endParaRPr lang="ja-JP" altLang="en-US" sz="2400"/>
          </a:p>
        </p:txBody>
      </p:sp>
      <p:sp>
        <p:nvSpPr>
          <p:cNvPr id="195598" name="テキスト ボックス 34">
            <a:extLst>
              <a:ext uri="{FF2B5EF4-FFF2-40B4-BE49-F238E27FC236}">
                <a16:creationId xmlns:a16="http://schemas.microsoft.com/office/drawing/2014/main" id="{E39BF8C7-53BF-46E2-AC00-7548A191FABF}"/>
              </a:ext>
            </a:extLst>
          </p:cNvPr>
          <p:cNvSpPr txBox="1">
            <a:spLocks noChangeArrowheads="1"/>
          </p:cNvSpPr>
          <p:nvPr/>
        </p:nvSpPr>
        <p:spPr bwMode="auto">
          <a:xfrm>
            <a:off x="5432425" y="692150"/>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t>y</a:t>
            </a:r>
            <a:endParaRPr lang="ja-JP" altLang="en-US" sz="2400"/>
          </a:p>
        </p:txBody>
      </p:sp>
      <p:sp>
        <p:nvSpPr>
          <p:cNvPr id="195599" name="テキスト ボックス 35">
            <a:extLst>
              <a:ext uri="{FF2B5EF4-FFF2-40B4-BE49-F238E27FC236}">
                <a16:creationId xmlns:a16="http://schemas.microsoft.com/office/drawing/2014/main" id="{1E960DF1-1A86-4CC1-B0C4-EA82C6E763F0}"/>
              </a:ext>
            </a:extLst>
          </p:cNvPr>
          <p:cNvSpPr txBox="1">
            <a:spLocks noChangeArrowheads="1"/>
          </p:cNvSpPr>
          <p:nvPr/>
        </p:nvSpPr>
        <p:spPr bwMode="auto">
          <a:xfrm>
            <a:off x="4778375" y="3013075"/>
            <a:ext cx="320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t>z</a:t>
            </a:r>
            <a:endParaRPr lang="ja-JP" altLang="en-US" sz="2400"/>
          </a:p>
        </p:txBody>
      </p:sp>
      <p:cxnSp>
        <p:nvCxnSpPr>
          <p:cNvPr id="12" name="直線コネクタ 11">
            <a:extLst>
              <a:ext uri="{FF2B5EF4-FFF2-40B4-BE49-F238E27FC236}">
                <a16:creationId xmlns:a16="http://schemas.microsoft.com/office/drawing/2014/main" id="{9C748CB6-1379-4BF8-AF1D-791254016B56}"/>
              </a:ext>
            </a:extLst>
          </p:cNvPr>
          <p:cNvCxnSpPr/>
          <p:nvPr/>
        </p:nvCxnSpPr>
        <p:spPr>
          <a:xfrm>
            <a:off x="6310313" y="1665288"/>
            <a:ext cx="0" cy="180975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95601" name="テキスト ボックス 12">
            <a:extLst>
              <a:ext uri="{FF2B5EF4-FFF2-40B4-BE49-F238E27FC236}">
                <a16:creationId xmlns:a16="http://schemas.microsoft.com/office/drawing/2014/main" id="{EED1B719-F7C8-4FF5-9B0E-373F3D4C1573}"/>
              </a:ext>
            </a:extLst>
          </p:cNvPr>
          <p:cNvSpPr txBox="1">
            <a:spLocks noChangeArrowheads="1"/>
          </p:cNvSpPr>
          <p:nvPr/>
        </p:nvSpPr>
        <p:spPr bwMode="auto">
          <a:xfrm>
            <a:off x="6553200" y="2165350"/>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t>3</a:t>
            </a:r>
            <a:endParaRPr lang="ja-JP" altLang="en-US" sz="2400"/>
          </a:p>
        </p:txBody>
      </p:sp>
      <p:sp>
        <p:nvSpPr>
          <p:cNvPr id="195602" name="テキスト ボックス 20">
            <a:extLst>
              <a:ext uri="{FF2B5EF4-FFF2-40B4-BE49-F238E27FC236}">
                <a16:creationId xmlns:a16="http://schemas.microsoft.com/office/drawing/2014/main" id="{13347E59-9143-4E30-A6FB-3A8D64FCB529}"/>
              </a:ext>
            </a:extLst>
          </p:cNvPr>
          <p:cNvSpPr txBox="1">
            <a:spLocks noChangeArrowheads="1"/>
          </p:cNvSpPr>
          <p:nvPr/>
        </p:nvSpPr>
        <p:spPr bwMode="auto">
          <a:xfrm>
            <a:off x="6624638" y="2886075"/>
            <a:ext cx="2112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800">
                <a:solidFill>
                  <a:srgbClr val="000000"/>
                </a:solidFill>
                <a:latin typeface="Century Gothic" panose="020B0502020202020204" pitchFamily="34" charset="0"/>
              </a:rPr>
              <a:t>   </a:t>
            </a:r>
            <a:r>
              <a:rPr lang="ja-JP" altLang="en-US" sz="2800">
                <a:solidFill>
                  <a:srgbClr val="000000"/>
                </a:solidFill>
                <a:latin typeface="Century Gothic" panose="020B0502020202020204" pitchFamily="34" charset="0"/>
              </a:rPr>
              <a:t>ｐｘ   </a:t>
            </a:r>
            <a:r>
              <a:rPr lang="en-US" altLang="ja-JP" sz="2800">
                <a:solidFill>
                  <a:srgbClr val="000000"/>
                </a:solidFill>
                <a:latin typeface="Century Gothic" panose="020B0502020202020204" pitchFamily="34" charset="0"/>
              </a:rPr>
              <a:t>3.0</a:t>
            </a:r>
            <a:endParaRPr lang="ja-JP" altLang="en-US" sz="2800">
              <a:solidFill>
                <a:srgbClr val="000000"/>
              </a:solidFill>
              <a:latin typeface="Century Gothic" panose="020B0502020202020204" pitchFamily="34" charset="0"/>
            </a:endParaRPr>
          </a:p>
        </p:txBody>
      </p:sp>
      <p:cxnSp>
        <p:nvCxnSpPr>
          <p:cNvPr id="41" name="直線コネクタ 40">
            <a:extLst>
              <a:ext uri="{FF2B5EF4-FFF2-40B4-BE49-F238E27FC236}">
                <a16:creationId xmlns:a16="http://schemas.microsoft.com/office/drawing/2014/main" id="{8943F84F-E423-4BDF-8FE6-48D4CDD49B70}"/>
              </a:ext>
            </a:extLst>
          </p:cNvPr>
          <p:cNvCxnSpPr/>
          <p:nvPr/>
        </p:nvCxnSpPr>
        <p:spPr>
          <a:xfrm>
            <a:off x="7221538" y="881063"/>
            <a:ext cx="0" cy="179863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5FC7B327-BB14-4492-BCBD-BAA7DC302A02}"/>
              </a:ext>
            </a:extLst>
          </p:cNvPr>
          <p:cNvCxnSpPr/>
          <p:nvPr/>
        </p:nvCxnSpPr>
        <p:spPr>
          <a:xfrm>
            <a:off x="5815013" y="2211388"/>
            <a:ext cx="485775" cy="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B49801F2-A564-4405-ABB6-2C29A90A629E}"/>
              </a:ext>
            </a:extLst>
          </p:cNvPr>
          <p:cNvCxnSpPr/>
          <p:nvPr/>
        </p:nvCxnSpPr>
        <p:spPr>
          <a:xfrm>
            <a:off x="6310313" y="2211388"/>
            <a:ext cx="484187" cy="0"/>
          </a:xfrm>
          <a:prstGeom prst="straightConnector1">
            <a:avLst/>
          </a:prstGeom>
          <a:ln w="28575">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F645A829-3FFE-425A-AA1A-3F0734F113C4}"/>
              </a:ext>
            </a:extLst>
          </p:cNvPr>
          <p:cNvCxnSpPr/>
          <p:nvPr/>
        </p:nvCxnSpPr>
        <p:spPr>
          <a:xfrm flipH="1">
            <a:off x="6337300" y="881063"/>
            <a:ext cx="841375" cy="727075"/>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1D8F0DEB-5FFD-4AF4-98BF-DB44AD84E5C6}"/>
              </a:ext>
            </a:extLst>
          </p:cNvPr>
          <p:cNvCxnSpPr/>
          <p:nvPr/>
        </p:nvCxnSpPr>
        <p:spPr>
          <a:xfrm flipH="1">
            <a:off x="6373813" y="2679700"/>
            <a:ext cx="842962" cy="727075"/>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54645" name="テキスト ボックス 20">
            <a:extLst>
              <a:ext uri="{FF2B5EF4-FFF2-40B4-BE49-F238E27FC236}">
                <a16:creationId xmlns:a16="http://schemas.microsoft.com/office/drawing/2014/main" id="{B18265DE-2A69-4457-A2D3-DC717695C9DA}"/>
              </a:ext>
            </a:extLst>
          </p:cNvPr>
          <p:cNvSpPr txBox="1">
            <a:spLocks noChangeArrowheads="1"/>
          </p:cNvSpPr>
          <p:nvPr/>
        </p:nvSpPr>
        <p:spPr bwMode="auto">
          <a:xfrm>
            <a:off x="1176338" y="5916613"/>
            <a:ext cx="6670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000000"/>
                </a:solidFill>
                <a:latin typeface="+mn-lt"/>
              </a:rPr>
              <a:t>Let’s add red texts and then execute PHITS.</a:t>
            </a:r>
            <a:endParaRPr lang="ja-JP" altLang="en-US" sz="2400" dirty="0">
              <a:solidFill>
                <a:srgbClr val="000000"/>
              </a:solidFill>
              <a:latin typeface="+mn-lt"/>
            </a:endParaRPr>
          </a:p>
        </p:txBody>
      </p:sp>
      <p:sp>
        <p:nvSpPr>
          <p:cNvPr id="40" name="Rectangle 2">
            <a:extLst>
              <a:ext uri="{FF2B5EF4-FFF2-40B4-BE49-F238E27FC236}">
                <a16:creationId xmlns:a16="http://schemas.microsoft.com/office/drawing/2014/main" id="{29425868-3A15-45DC-83F7-B3114FE88228}"/>
              </a:ext>
            </a:extLst>
          </p:cNvPr>
          <p:cNvSpPr txBox="1">
            <a:spLocks noChangeArrowheads="1"/>
          </p:cNvSpPr>
          <p:nvPr/>
        </p:nvSpPr>
        <p:spPr bwMode="auto">
          <a:xfrm>
            <a:off x="209550" y="-100013"/>
            <a:ext cx="86868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defRPr/>
            </a:pPr>
            <a:r>
              <a:rPr lang="en-US" altLang="ja-JP" sz="4800" kern="0" dirty="0">
                <a:latin typeface="+mn-lt"/>
              </a:rPr>
              <a:t>Cells divided by a plane</a:t>
            </a:r>
          </a:p>
        </p:txBody>
      </p:sp>
      <p:sp>
        <p:nvSpPr>
          <p:cNvPr id="195610" name="Line 16">
            <a:extLst>
              <a:ext uri="{FF2B5EF4-FFF2-40B4-BE49-F238E27FC236}">
                <a16:creationId xmlns:a16="http://schemas.microsoft.com/office/drawing/2014/main" id="{292AA6C3-7607-4625-918A-8AC8EC7893E8}"/>
              </a:ext>
            </a:extLst>
          </p:cNvPr>
          <p:cNvSpPr>
            <a:spLocks noChangeShapeType="1"/>
          </p:cNvSpPr>
          <p:nvPr/>
        </p:nvSpPr>
        <p:spPr bwMode="auto">
          <a:xfrm>
            <a:off x="3203848" y="4705350"/>
            <a:ext cx="1904727" cy="523875"/>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nvGrpSpPr>
          <p:cNvPr id="195611" name="グループ化 3">
            <a:extLst>
              <a:ext uri="{FF2B5EF4-FFF2-40B4-BE49-F238E27FC236}">
                <a16:creationId xmlns:a16="http://schemas.microsoft.com/office/drawing/2014/main" id="{150A71AD-5787-4595-A81B-D8212E5C2ADA}"/>
              </a:ext>
            </a:extLst>
          </p:cNvPr>
          <p:cNvGrpSpPr>
            <a:grpSpLocks/>
          </p:cNvGrpSpPr>
          <p:nvPr/>
        </p:nvGrpSpPr>
        <p:grpSpPr bwMode="auto">
          <a:xfrm>
            <a:off x="5795963" y="3495675"/>
            <a:ext cx="2312987" cy="1458913"/>
            <a:chOff x="6749809" y="4789489"/>
            <a:chExt cx="2312568" cy="1458912"/>
          </a:xfrm>
        </p:grpSpPr>
        <p:sp>
          <p:nvSpPr>
            <p:cNvPr id="195613" name="AutoShape 14">
              <a:extLst>
                <a:ext uri="{FF2B5EF4-FFF2-40B4-BE49-F238E27FC236}">
                  <a16:creationId xmlns:a16="http://schemas.microsoft.com/office/drawing/2014/main" id="{782CF90C-4EF3-433B-90AF-94262044C660}"/>
                </a:ext>
              </a:extLst>
            </p:cNvPr>
            <p:cNvSpPr>
              <a:spLocks noChangeArrowheads="1"/>
            </p:cNvSpPr>
            <p:nvPr/>
          </p:nvSpPr>
          <p:spPr bwMode="auto">
            <a:xfrm rot="5400000" flipV="1">
              <a:off x="7126129" y="5221128"/>
              <a:ext cx="1458912" cy="595634"/>
            </a:xfrm>
            <a:prstGeom prst="parallelogram">
              <a:avLst>
                <a:gd name="adj" fmla="val 37296"/>
              </a:avLst>
            </a:prstGeom>
            <a:solidFill>
              <a:srgbClr val="99CCFF">
                <a:alpha val="50195"/>
              </a:srgbClr>
            </a:solidFill>
            <a:ln w="19050">
              <a:solidFill>
                <a:schemeClr val="tx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38" name="Line 11">
              <a:extLst>
                <a:ext uri="{FF2B5EF4-FFF2-40B4-BE49-F238E27FC236}">
                  <a16:creationId xmlns:a16="http://schemas.microsoft.com/office/drawing/2014/main" id="{87AB0CDD-CF82-4E73-B78D-CC64A77D43D5}"/>
                </a:ext>
              </a:extLst>
            </p:cNvPr>
            <p:cNvSpPr>
              <a:spLocks noChangeShapeType="1"/>
            </p:cNvSpPr>
            <p:nvPr/>
          </p:nvSpPr>
          <p:spPr bwMode="auto">
            <a:xfrm>
              <a:off x="6949798" y="5526088"/>
              <a:ext cx="844397" cy="0"/>
            </a:xfrm>
            <a:prstGeom prst="line">
              <a:avLst/>
            </a:prstGeom>
            <a:ln w="38100">
              <a:prstDash val="sysDash"/>
              <a:round/>
              <a:headEnd type="none" w="med" len="med"/>
              <a:tailEnd type="none"/>
            </a:ln>
          </p:spPr>
          <p:style>
            <a:lnRef idx="1">
              <a:schemeClr val="dk1"/>
            </a:lnRef>
            <a:fillRef idx="0">
              <a:schemeClr val="dk1"/>
            </a:fillRef>
            <a:effectRef idx="0">
              <a:schemeClr val="dk1"/>
            </a:effectRef>
            <a:fontRef idx="minor">
              <a:schemeClr val="tx1"/>
            </a:fontRef>
          </p:style>
          <p:txBody>
            <a:bodyPr/>
            <a:lstStyle/>
            <a:p>
              <a:pPr eaLnBrk="1" hangingPunct="1">
                <a:defRPr/>
              </a:pPr>
              <a:endParaRPr lang="ja-JP" altLang="en-US"/>
            </a:p>
          </p:txBody>
        </p:sp>
        <p:sp>
          <p:nvSpPr>
            <p:cNvPr id="39" name="Line 11">
              <a:extLst>
                <a:ext uri="{FF2B5EF4-FFF2-40B4-BE49-F238E27FC236}">
                  <a16:creationId xmlns:a16="http://schemas.microsoft.com/office/drawing/2014/main" id="{01BC0F77-9200-4071-B307-3294BE643788}"/>
                </a:ext>
              </a:extLst>
            </p:cNvPr>
            <p:cNvSpPr>
              <a:spLocks noChangeShapeType="1"/>
            </p:cNvSpPr>
            <p:nvPr/>
          </p:nvSpPr>
          <p:spPr bwMode="auto">
            <a:xfrm flipV="1">
              <a:off x="7813241" y="5526088"/>
              <a:ext cx="766623" cy="0"/>
            </a:xfrm>
            <a:prstGeom prst="line">
              <a:avLst/>
            </a:prstGeom>
            <a:ln w="38100">
              <a:round/>
              <a:headEnd type="none" w="med" len="med"/>
              <a:tailEnd type="triangle"/>
            </a:ln>
          </p:spPr>
          <p:style>
            <a:lnRef idx="1">
              <a:schemeClr val="dk1"/>
            </a:lnRef>
            <a:fillRef idx="0">
              <a:schemeClr val="dk1"/>
            </a:fillRef>
            <a:effectRef idx="0">
              <a:schemeClr val="dk1"/>
            </a:effectRef>
            <a:fontRef idx="minor">
              <a:schemeClr val="tx1"/>
            </a:fontRef>
          </p:style>
          <p:txBody>
            <a:bodyPr/>
            <a:lstStyle/>
            <a:p>
              <a:pPr eaLnBrk="1" hangingPunct="1">
                <a:defRPr/>
              </a:pPr>
              <a:endParaRPr lang="ja-JP" altLang="en-US"/>
            </a:p>
          </p:txBody>
        </p:sp>
        <p:sp>
          <p:nvSpPr>
            <p:cNvPr id="195616" name="テキスト ボックス 2">
              <a:extLst>
                <a:ext uri="{FF2B5EF4-FFF2-40B4-BE49-F238E27FC236}">
                  <a16:creationId xmlns:a16="http://schemas.microsoft.com/office/drawing/2014/main" id="{BA8F4520-D89E-4AFB-97A9-DF1E9934A33C}"/>
                </a:ext>
              </a:extLst>
            </p:cNvPr>
            <p:cNvSpPr txBox="1">
              <a:spLocks noChangeArrowheads="1"/>
            </p:cNvSpPr>
            <p:nvPr/>
          </p:nvSpPr>
          <p:spPr bwMode="auto">
            <a:xfrm>
              <a:off x="8281394" y="5612345"/>
              <a:ext cx="780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1800"/>
                <a:t>X axis</a:t>
              </a:r>
              <a:endParaRPr lang="ja-JP" altLang="en-US" sz="1800"/>
            </a:p>
          </p:txBody>
        </p:sp>
        <p:sp>
          <p:nvSpPr>
            <p:cNvPr id="195617" name="テキスト ボックス 18">
              <a:extLst>
                <a:ext uri="{FF2B5EF4-FFF2-40B4-BE49-F238E27FC236}">
                  <a16:creationId xmlns:a16="http://schemas.microsoft.com/office/drawing/2014/main" id="{8422ED14-D6F7-45A5-A1A9-BA0544C9CB91}"/>
                </a:ext>
              </a:extLst>
            </p:cNvPr>
            <p:cNvSpPr txBox="1">
              <a:spLocks noChangeArrowheads="1"/>
            </p:cNvSpPr>
            <p:nvPr/>
          </p:nvSpPr>
          <p:spPr bwMode="auto">
            <a:xfrm>
              <a:off x="7537204" y="5619309"/>
              <a:ext cx="7448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1800"/>
                <a:t>X=x</a:t>
              </a:r>
              <a:r>
                <a:rPr lang="en-US" altLang="ja-JP" sz="1800" baseline="-25000"/>
                <a:t>0</a:t>
              </a:r>
              <a:endParaRPr lang="ja-JP" altLang="en-US" sz="1800" baseline="-25000"/>
            </a:p>
          </p:txBody>
        </p:sp>
        <p:sp>
          <p:nvSpPr>
            <p:cNvPr id="195618" name="テキスト ボックス 19">
              <a:extLst>
                <a:ext uri="{FF2B5EF4-FFF2-40B4-BE49-F238E27FC236}">
                  <a16:creationId xmlns:a16="http://schemas.microsoft.com/office/drawing/2014/main" id="{428D3B47-7D83-4758-9933-58FD4314837D}"/>
                </a:ext>
              </a:extLst>
            </p:cNvPr>
            <p:cNvSpPr txBox="1">
              <a:spLocks noChangeArrowheads="1"/>
            </p:cNvSpPr>
            <p:nvPr/>
          </p:nvSpPr>
          <p:spPr bwMode="auto">
            <a:xfrm>
              <a:off x="8157703" y="5059506"/>
              <a:ext cx="7873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ja-JP" altLang="en-US" sz="1800">
                  <a:solidFill>
                    <a:srgbClr val="FF0000"/>
                  </a:solidFill>
                </a:rPr>
                <a:t>＋</a:t>
              </a:r>
              <a:r>
                <a:rPr lang="en-US" altLang="ja-JP" sz="1800">
                  <a:solidFill>
                    <a:srgbClr val="FF0000"/>
                  </a:solidFill>
                </a:rPr>
                <a:t>side</a:t>
              </a:r>
              <a:endParaRPr lang="ja-JP" altLang="en-US" sz="1800">
                <a:solidFill>
                  <a:srgbClr val="FF0000"/>
                </a:solidFill>
              </a:endParaRPr>
            </a:p>
          </p:txBody>
        </p:sp>
        <p:sp>
          <p:nvSpPr>
            <p:cNvPr id="195619" name="テキスト ボックス 20">
              <a:extLst>
                <a:ext uri="{FF2B5EF4-FFF2-40B4-BE49-F238E27FC236}">
                  <a16:creationId xmlns:a16="http://schemas.microsoft.com/office/drawing/2014/main" id="{BD0AF105-6A5B-4B5E-AF0D-AABDD55DBCC2}"/>
                </a:ext>
              </a:extLst>
            </p:cNvPr>
            <p:cNvSpPr txBox="1">
              <a:spLocks noChangeArrowheads="1"/>
            </p:cNvSpPr>
            <p:nvPr/>
          </p:nvSpPr>
          <p:spPr bwMode="auto">
            <a:xfrm>
              <a:off x="6749809" y="5077669"/>
              <a:ext cx="7873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ja-JP" altLang="en-US" sz="1800">
                  <a:solidFill>
                    <a:srgbClr val="FF0000"/>
                  </a:solidFill>
                </a:rPr>
                <a:t>－</a:t>
              </a:r>
              <a:r>
                <a:rPr lang="en-US" altLang="ja-JP" sz="1800">
                  <a:solidFill>
                    <a:srgbClr val="FF0000"/>
                  </a:solidFill>
                </a:rPr>
                <a:t>side</a:t>
              </a:r>
              <a:endParaRPr lang="ja-JP" altLang="en-US" sz="1800">
                <a:solidFill>
                  <a:srgbClr val="FF0000"/>
                </a:solidFill>
              </a:endParaRPr>
            </a:p>
          </p:txBody>
        </p:sp>
      </p:grpSp>
      <p:sp>
        <p:nvSpPr>
          <p:cNvPr id="50" name="テキスト ボックス 20">
            <a:extLst>
              <a:ext uri="{FF2B5EF4-FFF2-40B4-BE49-F238E27FC236}">
                <a16:creationId xmlns:a16="http://schemas.microsoft.com/office/drawing/2014/main" id="{B6D4E1A1-6952-46E1-A811-90C97DCF1520}"/>
              </a:ext>
            </a:extLst>
          </p:cNvPr>
          <p:cNvSpPr txBox="1">
            <a:spLocks noChangeArrowheads="1"/>
          </p:cNvSpPr>
          <p:nvPr/>
        </p:nvSpPr>
        <p:spPr bwMode="auto">
          <a:xfrm>
            <a:off x="5092700" y="4954588"/>
            <a:ext cx="4013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defRPr/>
            </a:pPr>
            <a:r>
              <a:rPr lang="en-US" altLang="ja-JP" sz="2000" dirty="0">
                <a:solidFill>
                  <a:srgbClr val="FF0000"/>
                </a:solidFill>
                <a:latin typeface="+mn-lt"/>
              </a:rPr>
              <a:t>To distinguish the two regions divided by a plane, use symbols “+” or “-”.</a:t>
            </a:r>
            <a:endParaRPr lang="ja-JP" altLang="en-US" sz="2000" dirty="0">
              <a:solidFill>
                <a:srgbClr val="FF0000"/>
              </a:solidFill>
              <a:latin typeface="Century Gothic"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31" t="5200" r="18884" b="1777"/>
          <a:stretch/>
        </p:blipFill>
        <p:spPr bwMode="auto">
          <a:xfrm>
            <a:off x="5724128" y="836712"/>
            <a:ext cx="3234480" cy="3096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7637" name="Text Box 5">
            <a:extLst>
              <a:ext uri="{FF2B5EF4-FFF2-40B4-BE49-F238E27FC236}">
                <a16:creationId xmlns:a16="http://schemas.microsoft.com/office/drawing/2014/main" id="{04FBA607-6708-4ACE-8C5F-FB62FDFCFBA0}"/>
              </a:ext>
            </a:extLst>
          </p:cNvPr>
          <p:cNvSpPr txBox="1">
            <a:spLocks noChangeArrowheads="1"/>
          </p:cNvSpPr>
          <p:nvPr/>
        </p:nvSpPr>
        <p:spPr bwMode="auto">
          <a:xfrm>
            <a:off x="2197100" y="6400800"/>
            <a:ext cx="5175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dirty="0">
                <a:latin typeface="Tahoma" panose="020B0604030504040204" pitchFamily="34" charset="0"/>
              </a:rPr>
              <a:t>Geometry</a:t>
            </a:r>
          </a:p>
        </p:txBody>
      </p:sp>
      <p:sp>
        <p:nvSpPr>
          <p:cNvPr id="197639" name="Text Box 1030">
            <a:extLst>
              <a:ext uri="{FF2B5EF4-FFF2-40B4-BE49-F238E27FC236}">
                <a16:creationId xmlns:a16="http://schemas.microsoft.com/office/drawing/2014/main" id="{1F806ED7-5C72-4E86-B7B6-ED3242ADF5CE}"/>
              </a:ext>
            </a:extLst>
          </p:cNvPr>
          <p:cNvSpPr txBox="1">
            <a:spLocks noChangeArrowheads="1"/>
          </p:cNvSpPr>
          <p:nvPr/>
        </p:nvSpPr>
        <p:spPr bwMode="auto">
          <a:xfrm>
            <a:off x="795338" y="982663"/>
            <a:ext cx="1401762"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197640" name="テキスト ボックス 20">
            <a:extLst>
              <a:ext uri="{FF2B5EF4-FFF2-40B4-BE49-F238E27FC236}">
                <a16:creationId xmlns:a16="http://schemas.microsoft.com/office/drawing/2014/main" id="{24FFF6C4-EC44-450C-BE9C-E70401BFD5BE}"/>
              </a:ext>
            </a:extLst>
          </p:cNvPr>
          <p:cNvSpPr txBox="1">
            <a:spLocks noChangeArrowheads="1"/>
          </p:cNvSpPr>
          <p:nvPr/>
        </p:nvSpPr>
        <p:spPr bwMode="auto">
          <a:xfrm>
            <a:off x="6591339" y="3873526"/>
            <a:ext cx="1868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ja-JP" sz="2000" dirty="0" err="1">
                <a:solidFill>
                  <a:srgbClr val="0000FF"/>
                </a:solidFill>
                <a:latin typeface="Century Gothic" panose="020B0502020202020204" pitchFamily="34" charset="0"/>
              </a:rPr>
              <a:t>track_xz.eps</a:t>
            </a:r>
            <a:endParaRPr lang="en-US" altLang="ja-JP" sz="2000" dirty="0">
              <a:solidFill>
                <a:srgbClr val="0000FF"/>
              </a:solidFill>
              <a:latin typeface="Century Gothic" panose="020B0502020202020204" pitchFamily="34" charset="0"/>
            </a:endParaRPr>
          </a:p>
        </p:txBody>
      </p:sp>
      <p:sp>
        <p:nvSpPr>
          <p:cNvPr id="197641" name="Line 16">
            <a:extLst>
              <a:ext uri="{FF2B5EF4-FFF2-40B4-BE49-F238E27FC236}">
                <a16:creationId xmlns:a16="http://schemas.microsoft.com/office/drawing/2014/main" id="{F7DFD35A-CF6F-476F-921D-6040F5C52115}"/>
              </a:ext>
            </a:extLst>
          </p:cNvPr>
          <p:cNvSpPr>
            <a:spLocks noChangeShapeType="1"/>
          </p:cNvSpPr>
          <p:nvPr/>
        </p:nvSpPr>
        <p:spPr bwMode="auto">
          <a:xfrm flipH="1">
            <a:off x="5504974" y="2663560"/>
            <a:ext cx="1872704" cy="1774825"/>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97642" name="テキスト ボックス 45">
            <a:extLst>
              <a:ext uri="{FF2B5EF4-FFF2-40B4-BE49-F238E27FC236}">
                <a16:creationId xmlns:a16="http://schemas.microsoft.com/office/drawing/2014/main" id="{5F22CC62-8D67-4430-B9A0-21451E37B510}"/>
              </a:ext>
            </a:extLst>
          </p:cNvPr>
          <p:cNvSpPr txBox="1">
            <a:spLocks noChangeArrowheads="1"/>
          </p:cNvSpPr>
          <p:nvPr/>
        </p:nvSpPr>
        <p:spPr bwMode="auto">
          <a:xfrm>
            <a:off x="4784725" y="4438385"/>
            <a:ext cx="446449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ja-JP" sz="2000" dirty="0">
                <a:solidFill>
                  <a:srgbClr val="FF0000"/>
                </a:solidFill>
              </a:rPr>
              <a:t>Cell 102: inside of the surface 11 “AND” outside of the surface 12 “AND” negative region of the surface 14.</a:t>
            </a:r>
          </a:p>
          <a:p>
            <a:pPr>
              <a:spcBef>
                <a:spcPct val="0"/>
              </a:spcBef>
              <a:buFontTx/>
              <a:buNone/>
            </a:pPr>
            <a:r>
              <a:rPr lang="en-US" altLang="ja-JP" sz="2000" dirty="0">
                <a:solidFill>
                  <a:srgbClr val="FF0000"/>
                </a:solidFill>
              </a:rPr>
              <a:t>(The positive region of the surface 14 </a:t>
            </a:r>
            <a:br>
              <a:rPr lang="en-US" altLang="ja-JP" sz="2000" dirty="0">
                <a:solidFill>
                  <a:srgbClr val="FF0000"/>
                </a:solidFill>
              </a:rPr>
            </a:br>
            <a:r>
              <a:rPr lang="en-US" altLang="ja-JP" sz="2000" dirty="0">
                <a:solidFill>
                  <a:srgbClr val="FF0000"/>
                </a:solidFill>
              </a:rPr>
              <a:t>in the sphere with the 5-cm radius is cut.)</a:t>
            </a:r>
            <a:endParaRPr lang="ja-JP" altLang="en-US" sz="2000" dirty="0">
              <a:solidFill>
                <a:srgbClr val="FF0000"/>
              </a:solidFill>
            </a:endParaRPr>
          </a:p>
        </p:txBody>
      </p:sp>
      <p:sp>
        <p:nvSpPr>
          <p:cNvPr id="155662" name="テキスト ボックス 20">
            <a:extLst>
              <a:ext uri="{FF2B5EF4-FFF2-40B4-BE49-F238E27FC236}">
                <a16:creationId xmlns:a16="http://schemas.microsoft.com/office/drawing/2014/main" id="{9FE98D0F-731B-4D25-8426-DA28BF2E4741}"/>
              </a:ext>
            </a:extLst>
          </p:cNvPr>
          <p:cNvSpPr txBox="1">
            <a:spLocks noChangeArrowheads="1"/>
          </p:cNvSpPr>
          <p:nvPr/>
        </p:nvSpPr>
        <p:spPr bwMode="auto">
          <a:xfrm>
            <a:off x="965200" y="5595938"/>
            <a:ext cx="70627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err="1">
                <a:solidFill>
                  <a:srgbClr val="000000"/>
                </a:solidFill>
                <a:latin typeface="+mn-lt"/>
              </a:rPr>
              <a:t>py</a:t>
            </a:r>
            <a:r>
              <a:rPr lang="en-US" altLang="ja-JP" sz="2400" dirty="0">
                <a:solidFill>
                  <a:srgbClr val="000000"/>
                </a:solidFill>
                <a:latin typeface="+mn-lt"/>
              </a:rPr>
              <a:t> and </a:t>
            </a:r>
            <a:r>
              <a:rPr lang="en-US" altLang="ja-JP" sz="2400" dirty="0" err="1">
                <a:solidFill>
                  <a:srgbClr val="000000"/>
                </a:solidFill>
                <a:latin typeface="+mn-lt"/>
              </a:rPr>
              <a:t>pz</a:t>
            </a:r>
            <a:r>
              <a:rPr lang="en-US" altLang="ja-JP" sz="2400" dirty="0">
                <a:solidFill>
                  <a:srgbClr val="000000"/>
                </a:solidFill>
                <a:latin typeface="+mn-lt"/>
              </a:rPr>
              <a:t> are also available.</a:t>
            </a:r>
          </a:p>
          <a:p>
            <a:pPr eaLnBrk="1" hangingPunct="1">
              <a:spcBef>
                <a:spcPct val="0"/>
              </a:spcBef>
              <a:buFontTx/>
              <a:buNone/>
              <a:defRPr/>
            </a:pPr>
            <a:r>
              <a:rPr lang="en-US" altLang="ja-JP" sz="2000" dirty="0">
                <a:solidFill>
                  <a:srgbClr val="000000"/>
                </a:solidFill>
                <a:latin typeface="+mn-lt"/>
              </a:rPr>
              <a:t>*Be careful of the meaning of plus and minus when you use planes.</a:t>
            </a:r>
            <a:endParaRPr lang="ja-JP" altLang="en-US" sz="2000" dirty="0">
              <a:solidFill>
                <a:srgbClr val="000000"/>
              </a:solidFill>
              <a:latin typeface="+mn-lt"/>
            </a:endParaRPr>
          </a:p>
        </p:txBody>
      </p:sp>
      <p:sp>
        <p:nvSpPr>
          <p:cNvPr id="18" name="Rectangle 2">
            <a:extLst>
              <a:ext uri="{FF2B5EF4-FFF2-40B4-BE49-F238E27FC236}">
                <a16:creationId xmlns:a16="http://schemas.microsoft.com/office/drawing/2014/main" id="{31FA2951-8693-43C2-8C45-38606C8D0D2B}"/>
              </a:ext>
            </a:extLst>
          </p:cNvPr>
          <p:cNvSpPr txBox="1">
            <a:spLocks noChangeArrowheads="1"/>
          </p:cNvSpPr>
          <p:nvPr/>
        </p:nvSpPr>
        <p:spPr bwMode="auto">
          <a:xfrm>
            <a:off x="209550" y="-100013"/>
            <a:ext cx="86868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defRPr/>
            </a:pPr>
            <a:r>
              <a:rPr lang="en-US" altLang="ja-JP" sz="4800" kern="0" dirty="0">
                <a:latin typeface="+mn-lt"/>
              </a:rPr>
              <a:t>Cells divided by a plane</a:t>
            </a:r>
          </a:p>
        </p:txBody>
      </p:sp>
      <p:sp>
        <p:nvSpPr>
          <p:cNvPr id="197645" name="Text Box 1031">
            <a:extLst>
              <a:ext uri="{FF2B5EF4-FFF2-40B4-BE49-F238E27FC236}">
                <a16:creationId xmlns:a16="http://schemas.microsoft.com/office/drawing/2014/main" id="{96F44DEF-BA59-4201-BC4D-7012BA2842B5}"/>
              </a:ext>
            </a:extLst>
          </p:cNvPr>
          <p:cNvSpPr txBox="1">
            <a:spLocks noChangeArrowheads="1"/>
          </p:cNvSpPr>
          <p:nvPr/>
        </p:nvSpPr>
        <p:spPr bwMode="auto">
          <a:xfrm>
            <a:off x="901700" y="3900488"/>
            <a:ext cx="3824288" cy="1609725"/>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dirty="0">
                <a:latin typeface="Tahoma" panose="020B0604030504040204" pitchFamily="34" charset="0"/>
              </a:rPr>
              <a:t>[ C e l l ]</a:t>
            </a:r>
          </a:p>
          <a:p>
            <a:pPr eaLnBrk="1" hangingPunct="1">
              <a:spcBef>
                <a:spcPct val="0"/>
              </a:spcBef>
              <a:buFontTx/>
              <a:buNone/>
            </a:pPr>
            <a:r>
              <a:rPr lang="pt-BR" altLang="ja-JP" sz="1400" dirty="0">
                <a:latin typeface="Tahoma" panose="020B0604030504040204" pitchFamily="34" charset="0"/>
              </a:rPr>
              <a:t> 100     1 -1.0  -10  #102 #103 #104 #105</a:t>
            </a:r>
            <a:endParaRPr lang="pt-BR" altLang="ja-JP" sz="1400" dirty="0">
              <a:solidFill>
                <a:srgbClr val="FF0000"/>
              </a:solidFill>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 101    -1        10</a:t>
            </a:r>
          </a:p>
          <a:p>
            <a:pPr eaLnBrk="1" hangingPunct="1">
              <a:spcBef>
                <a:spcPct val="0"/>
              </a:spcBef>
              <a:buFontTx/>
              <a:buNone/>
            </a:pPr>
            <a:r>
              <a:rPr lang="pt-BR" altLang="ja-JP" sz="1400" dirty="0">
                <a:latin typeface="Tahoma" panose="020B0604030504040204" pitchFamily="34" charset="0"/>
              </a:rPr>
              <a:t> 102     1 -1.0  -11  12 </a:t>
            </a:r>
            <a:r>
              <a:rPr lang="pt-BR" altLang="ja-JP" sz="1400" dirty="0">
                <a:solidFill>
                  <a:srgbClr val="FF0000"/>
                </a:solidFill>
                <a:latin typeface="Tahoma" panose="020B0604030504040204" pitchFamily="34" charset="0"/>
              </a:rPr>
              <a:t>-14</a:t>
            </a:r>
            <a:endParaRPr lang="pt-BR" altLang="ja-JP" sz="1400" dirty="0">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 103     1 -1.0  -12  11</a:t>
            </a:r>
          </a:p>
          <a:p>
            <a:pPr eaLnBrk="1" hangingPunct="1">
              <a:spcBef>
                <a:spcPct val="0"/>
              </a:spcBef>
              <a:buFontTx/>
              <a:buNone/>
            </a:pPr>
            <a:r>
              <a:rPr lang="pt-BR" altLang="ja-JP" sz="1400" dirty="0">
                <a:latin typeface="Tahoma" panose="020B0604030504040204" pitchFamily="34" charset="0"/>
              </a:rPr>
              <a:t> 104     1 -1.0  -11 -12</a:t>
            </a:r>
          </a:p>
          <a:p>
            <a:pPr eaLnBrk="1" hangingPunct="1">
              <a:spcBef>
                <a:spcPct val="0"/>
              </a:spcBef>
              <a:buFontTx/>
              <a:buNone/>
            </a:pPr>
            <a:r>
              <a:rPr lang="pt-BR" altLang="ja-JP" sz="1400" dirty="0">
                <a:latin typeface="Tahoma" panose="020B0604030504040204" pitchFamily="34" charset="0"/>
              </a:rPr>
              <a:t> 105     1 -1.0  -13</a:t>
            </a:r>
            <a:endParaRPr lang="pt-BR" altLang="ja-JP" sz="1400" dirty="0">
              <a:solidFill>
                <a:srgbClr val="FF0000"/>
              </a:solidFill>
              <a:latin typeface="Tahoma" panose="020B0604030504040204" pitchFamily="34" charset="0"/>
            </a:endParaRPr>
          </a:p>
        </p:txBody>
      </p:sp>
      <p:sp>
        <p:nvSpPr>
          <p:cNvPr id="197646" name="Text Box 1031">
            <a:extLst>
              <a:ext uri="{FF2B5EF4-FFF2-40B4-BE49-F238E27FC236}">
                <a16:creationId xmlns:a16="http://schemas.microsoft.com/office/drawing/2014/main" id="{958908AB-A141-44C3-943A-CEEEF97290BC}"/>
              </a:ext>
            </a:extLst>
          </p:cNvPr>
          <p:cNvSpPr txBox="1">
            <a:spLocks noChangeArrowheads="1"/>
          </p:cNvSpPr>
          <p:nvPr/>
        </p:nvSpPr>
        <p:spPr bwMode="auto">
          <a:xfrm>
            <a:off x="895350" y="1547813"/>
            <a:ext cx="2603500" cy="140335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a:solidFill>
                  <a:srgbClr val="000000"/>
                </a:solidFill>
                <a:latin typeface="Tahoma" panose="020B0604030504040204" pitchFamily="34" charset="0"/>
              </a:rPr>
              <a:t>[ S u r f a c e ]</a:t>
            </a:r>
          </a:p>
          <a:p>
            <a:pPr eaLnBrk="1" hangingPunct="1">
              <a:spcBef>
                <a:spcPct val="0"/>
              </a:spcBef>
              <a:buFontTx/>
              <a:buNone/>
            </a:pPr>
            <a:r>
              <a:rPr lang="pt-BR" altLang="ja-JP" sz="1400">
                <a:solidFill>
                  <a:srgbClr val="000000"/>
                </a:solidFill>
                <a:latin typeface="Tahoma" panose="020B0604030504040204" pitchFamily="34" charset="0"/>
              </a:rPr>
              <a:t>  10  so     500.</a:t>
            </a:r>
          </a:p>
          <a:p>
            <a:pPr eaLnBrk="1" hangingPunct="1">
              <a:spcBef>
                <a:spcPct val="0"/>
              </a:spcBef>
              <a:buFontTx/>
              <a:buNone/>
            </a:pPr>
            <a:r>
              <a:rPr lang="pt-BR" altLang="ja-JP" sz="1400">
                <a:solidFill>
                  <a:srgbClr val="000000"/>
                </a:solidFill>
                <a:latin typeface="Tahoma" panose="020B0604030504040204" pitchFamily="34" charset="0"/>
              </a:rPr>
              <a:t>  11  so       5.</a:t>
            </a:r>
          </a:p>
          <a:p>
            <a:pPr eaLnBrk="1" hangingPunct="1">
              <a:spcBef>
                <a:spcPct val="0"/>
              </a:spcBef>
              <a:buFontTx/>
              <a:buNone/>
            </a:pPr>
            <a:r>
              <a:rPr lang="pt-BR" altLang="ja-JP" sz="1400">
                <a:solidFill>
                  <a:srgbClr val="000000"/>
                </a:solidFill>
                <a:latin typeface="Tahoma" panose="020B0604030504040204" pitchFamily="34" charset="0"/>
              </a:rPr>
              <a:t>  12  sz       8.  5.</a:t>
            </a:r>
          </a:p>
          <a:p>
            <a:pPr eaLnBrk="1" hangingPunct="1">
              <a:spcBef>
                <a:spcPct val="0"/>
              </a:spcBef>
              <a:buFontTx/>
              <a:buNone/>
            </a:pPr>
            <a:r>
              <a:rPr lang="en-US" altLang="ja-JP" sz="1400">
                <a:solidFill>
                  <a:srgbClr val="FF0000"/>
                </a:solidFill>
                <a:latin typeface="Tahoma" panose="020B0604030504040204" pitchFamily="34" charset="0"/>
              </a:rPr>
              <a:t>  </a:t>
            </a:r>
            <a:r>
              <a:rPr lang="en-US" altLang="ja-JP" sz="1400">
                <a:latin typeface="Tahoma" panose="020B0604030504040204" pitchFamily="34" charset="0"/>
              </a:rPr>
              <a:t>13  rpp </a:t>
            </a:r>
            <a:r>
              <a:rPr lang="nn-NO" altLang="ja-JP" sz="1400">
                <a:latin typeface="Tahoma" panose="020B0604030504040204" pitchFamily="34" charset="0"/>
              </a:rPr>
              <a:t>-5. 5. -5. 5. -16. -6.</a:t>
            </a:r>
          </a:p>
          <a:p>
            <a:pPr eaLnBrk="1" hangingPunct="1">
              <a:spcBef>
                <a:spcPct val="0"/>
              </a:spcBef>
              <a:buFontTx/>
              <a:buNone/>
            </a:pPr>
            <a:r>
              <a:rPr lang="nn-NO" altLang="ja-JP" sz="1400">
                <a:solidFill>
                  <a:srgbClr val="FF0000"/>
                </a:solidFill>
                <a:latin typeface="Tahoma" panose="020B0604030504040204" pitchFamily="34" charset="0"/>
              </a:rPr>
              <a:t>  </a:t>
            </a:r>
            <a:r>
              <a:rPr lang="pt-BR" altLang="ja-JP" sz="1400">
                <a:solidFill>
                  <a:srgbClr val="FF0000"/>
                </a:solidFill>
                <a:latin typeface="Tahoma" panose="020B0604030504040204" pitchFamily="34" charset="0"/>
              </a:rPr>
              <a:t>14  px   3.0</a:t>
            </a:r>
          </a:p>
        </p:txBody>
      </p:sp>
      <p:sp>
        <p:nvSpPr>
          <p:cNvPr id="197647" name="テキスト ボックス 20">
            <a:extLst>
              <a:ext uri="{FF2B5EF4-FFF2-40B4-BE49-F238E27FC236}">
                <a16:creationId xmlns:a16="http://schemas.microsoft.com/office/drawing/2014/main" id="{B292E313-D26A-4236-ADB6-51D3FDCCFB4D}"/>
              </a:ext>
            </a:extLst>
          </p:cNvPr>
          <p:cNvSpPr txBox="1">
            <a:spLocks noChangeArrowheads="1"/>
          </p:cNvSpPr>
          <p:nvPr/>
        </p:nvSpPr>
        <p:spPr bwMode="auto">
          <a:xfrm>
            <a:off x="901700" y="3009900"/>
            <a:ext cx="33956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ja-JP" altLang="en-US" sz="2000">
                <a:solidFill>
                  <a:srgbClr val="000000"/>
                </a:solidFill>
                <a:latin typeface="Century Gothic" panose="020B0502020202020204" pitchFamily="34" charset="0"/>
              </a:rPr>
              <a:t>ｐｘ：</a:t>
            </a:r>
            <a:r>
              <a:rPr lang="en-US" altLang="ja-JP" sz="2000">
                <a:solidFill>
                  <a:srgbClr val="000000"/>
                </a:solidFill>
                <a:latin typeface="Century Gothic" panose="020B0502020202020204" pitchFamily="34" charset="0"/>
              </a:rPr>
              <a:t>Plane perpendicular to X-axis</a:t>
            </a:r>
            <a:endParaRPr lang="ja-JP" altLang="en-US" sz="2000">
              <a:solidFill>
                <a:srgbClr val="000000"/>
              </a:solidFill>
              <a:latin typeface="Century Gothic" panose="020B0502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AutoShape 22">
            <a:extLst>
              <a:ext uri="{FF2B5EF4-FFF2-40B4-BE49-F238E27FC236}">
                <a16:creationId xmlns:a16="http://schemas.microsoft.com/office/drawing/2014/main" id="{9F11B387-2E9F-42EA-B8A8-6C4C4DF2D7EC}"/>
              </a:ext>
            </a:extLst>
          </p:cNvPr>
          <p:cNvSpPr>
            <a:spLocks noChangeArrowheads="1"/>
          </p:cNvSpPr>
          <p:nvPr/>
        </p:nvSpPr>
        <p:spPr bwMode="auto">
          <a:xfrm>
            <a:off x="762000" y="1689100"/>
            <a:ext cx="1079500" cy="1800225"/>
          </a:xfrm>
          <a:prstGeom prst="can">
            <a:avLst>
              <a:gd name="adj" fmla="val 41691"/>
            </a:avLst>
          </a:prstGeom>
          <a:solidFill>
            <a:srgbClr val="99CCFF"/>
          </a:solidFill>
          <a:ln w="19050">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156675" name="Rectangle 2">
            <a:extLst>
              <a:ext uri="{FF2B5EF4-FFF2-40B4-BE49-F238E27FC236}">
                <a16:creationId xmlns:a16="http://schemas.microsoft.com/office/drawing/2014/main" id="{62AE9AC3-BEDA-4102-8986-D4BBEC276990}"/>
              </a:ext>
            </a:extLst>
          </p:cNvPr>
          <p:cNvSpPr>
            <a:spLocks noGrp="1" noChangeArrowheads="1"/>
          </p:cNvSpPr>
          <p:nvPr>
            <p:ph type="title" idx="4294967295"/>
          </p:nvPr>
        </p:nvSpPr>
        <p:spPr>
          <a:xfrm>
            <a:off x="228600" y="228600"/>
            <a:ext cx="8686800" cy="1143000"/>
          </a:xfrm>
        </p:spPr>
        <p:txBody>
          <a:bodyPr/>
          <a:lstStyle/>
          <a:p>
            <a:pPr eaLnBrk="1" hangingPunct="1">
              <a:defRPr/>
            </a:pPr>
            <a:r>
              <a:rPr lang="en-US" altLang="ja-JP" sz="4800" dirty="0">
                <a:latin typeface="+mn-lt"/>
              </a:rPr>
              <a:t>How to make a cylinder</a:t>
            </a:r>
            <a:endParaRPr lang="ja-JP" altLang="en-US" sz="4800" dirty="0">
              <a:latin typeface="+mn-lt"/>
            </a:endParaRPr>
          </a:p>
        </p:txBody>
      </p:sp>
      <p:sp>
        <p:nvSpPr>
          <p:cNvPr id="199687" name="テキスト ボックス 20">
            <a:extLst>
              <a:ext uri="{FF2B5EF4-FFF2-40B4-BE49-F238E27FC236}">
                <a16:creationId xmlns:a16="http://schemas.microsoft.com/office/drawing/2014/main" id="{1C46A766-0E77-41A7-BBED-6162D1111D1F}"/>
              </a:ext>
            </a:extLst>
          </p:cNvPr>
          <p:cNvSpPr txBox="1">
            <a:spLocks noChangeArrowheads="1"/>
          </p:cNvSpPr>
          <p:nvPr/>
        </p:nvSpPr>
        <p:spPr bwMode="auto">
          <a:xfrm>
            <a:off x="2339975" y="1371600"/>
            <a:ext cx="66516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800"/>
              <a:t>A cylinder is defined using an infinite cylindrical tube and two planes</a:t>
            </a:r>
            <a:endParaRPr lang="ja-JP" altLang="en-US" sz="2800">
              <a:latin typeface="Century Gothic" panose="020B0502020202020204" pitchFamily="34" charset="0"/>
            </a:endParaRPr>
          </a:p>
        </p:txBody>
      </p:sp>
      <p:sp>
        <p:nvSpPr>
          <p:cNvPr id="199688" name="AutoShape 23">
            <a:extLst>
              <a:ext uri="{FF2B5EF4-FFF2-40B4-BE49-F238E27FC236}">
                <a16:creationId xmlns:a16="http://schemas.microsoft.com/office/drawing/2014/main" id="{32629057-00D1-44AB-82CD-5FC77171CBE1}"/>
              </a:ext>
            </a:extLst>
          </p:cNvPr>
          <p:cNvSpPr>
            <a:spLocks noChangeArrowheads="1"/>
          </p:cNvSpPr>
          <p:nvPr/>
        </p:nvSpPr>
        <p:spPr bwMode="auto">
          <a:xfrm>
            <a:off x="1727200" y="3657600"/>
            <a:ext cx="1619250" cy="2519363"/>
          </a:xfrm>
          <a:prstGeom prst="can">
            <a:avLst>
              <a:gd name="adj" fmla="val 38897"/>
            </a:avLst>
          </a:prstGeom>
          <a:solidFill>
            <a:srgbClr val="99CCFF"/>
          </a:solidFill>
          <a:ln w="19050">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199689" name="AutoShape 25">
            <a:extLst>
              <a:ext uri="{FF2B5EF4-FFF2-40B4-BE49-F238E27FC236}">
                <a16:creationId xmlns:a16="http://schemas.microsoft.com/office/drawing/2014/main" id="{1D3E0BEB-F453-4E6F-8A5C-F97039B0E302}"/>
              </a:ext>
            </a:extLst>
          </p:cNvPr>
          <p:cNvSpPr>
            <a:spLocks noChangeArrowheads="1"/>
          </p:cNvSpPr>
          <p:nvPr/>
        </p:nvSpPr>
        <p:spPr bwMode="auto">
          <a:xfrm>
            <a:off x="4686300" y="5232400"/>
            <a:ext cx="3009900" cy="660400"/>
          </a:xfrm>
          <a:prstGeom prst="parallelogram">
            <a:avLst>
              <a:gd name="adj" fmla="val 83178"/>
            </a:avLst>
          </a:prstGeom>
          <a:solidFill>
            <a:srgbClr val="99CCFF"/>
          </a:solidFill>
          <a:ln w="19050">
            <a:solidFill>
              <a:schemeClr val="tx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199690" name="AutoShape 24">
            <a:extLst>
              <a:ext uri="{FF2B5EF4-FFF2-40B4-BE49-F238E27FC236}">
                <a16:creationId xmlns:a16="http://schemas.microsoft.com/office/drawing/2014/main" id="{20B64AD9-FA61-436A-AD07-41BB0F03B407}"/>
              </a:ext>
            </a:extLst>
          </p:cNvPr>
          <p:cNvSpPr>
            <a:spLocks noChangeArrowheads="1"/>
          </p:cNvSpPr>
          <p:nvPr/>
        </p:nvSpPr>
        <p:spPr bwMode="auto">
          <a:xfrm>
            <a:off x="5334000" y="4003675"/>
            <a:ext cx="1619250" cy="1800225"/>
          </a:xfrm>
          <a:prstGeom prst="can">
            <a:avLst>
              <a:gd name="adj" fmla="val 27794"/>
            </a:avLst>
          </a:prstGeom>
          <a:solidFill>
            <a:srgbClr val="99CCFF"/>
          </a:solidFill>
          <a:ln w="19050">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199691" name="AutoShape 20">
            <a:extLst>
              <a:ext uri="{FF2B5EF4-FFF2-40B4-BE49-F238E27FC236}">
                <a16:creationId xmlns:a16="http://schemas.microsoft.com/office/drawing/2014/main" id="{18B70FFB-9B46-42AD-9DA2-251D27623DF5}"/>
              </a:ext>
            </a:extLst>
          </p:cNvPr>
          <p:cNvSpPr>
            <a:spLocks noChangeArrowheads="1"/>
          </p:cNvSpPr>
          <p:nvPr/>
        </p:nvSpPr>
        <p:spPr bwMode="auto">
          <a:xfrm>
            <a:off x="4686300" y="3886200"/>
            <a:ext cx="3009900" cy="660400"/>
          </a:xfrm>
          <a:prstGeom prst="parallelogram">
            <a:avLst>
              <a:gd name="adj" fmla="val 83178"/>
            </a:avLst>
          </a:prstGeom>
          <a:solidFill>
            <a:srgbClr val="99CCFF">
              <a:alpha val="50195"/>
            </a:srgbClr>
          </a:solidFill>
          <a:ln w="19050">
            <a:solidFill>
              <a:schemeClr val="tx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199692" name="Oval 26">
            <a:extLst>
              <a:ext uri="{FF2B5EF4-FFF2-40B4-BE49-F238E27FC236}">
                <a16:creationId xmlns:a16="http://schemas.microsoft.com/office/drawing/2014/main" id="{3E82E00C-CE78-42FC-8557-B1C6B20CB7A2}"/>
              </a:ext>
            </a:extLst>
          </p:cNvPr>
          <p:cNvSpPr>
            <a:spLocks noChangeArrowheads="1"/>
          </p:cNvSpPr>
          <p:nvPr/>
        </p:nvSpPr>
        <p:spPr bwMode="auto">
          <a:xfrm>
            <a:off x="1733550" y="4686300"/>
            <a:ext cx="1619250" cy="647700"/>
          </a:xfrm>
          <a:prstGeom prst="ellipse">
            <a:avLst/>
          </a:prstGeom>
          <a:noFill/>
          <a:ln w="190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199693" name="Text Box 5">
            <a:extLst>
              <a:ext uri="{FF2B5EF4-FFF2-40B4-BE49-F238E27FC236}">
                <a16:creationId xmlns:a16="http://schemas.microsoft.com/office/drawing/2014/main" id="{8A06245E-D941-4DC7-87AA-FAD0705A3D00}"/>
              </a:ext>
            </a:extLst>
          </p:cNvPr>
          <p:cNvSpPr txBox="1">
            <a:spLocks noChangeArrowheads="1"/>
          </p:cNvSpPr>
          <p:nvPr/>
        </p:nvSpPr>
        <p:spPr bwMode="auto">
          <a:xfrm>
            <a:off x="2051050" y="6400800"/>
            <a:ext cx="5184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dirty="0">
                <a:latin typeface="Tahoma" panose="020B0604030504040204" pitchFamily="34" charset="0"/>
              </a:rPr>
              <a:t>Geometry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ext Box 1031">
            <a:extLst>
              <a:ext uri="{FF2B5EF4-FFF2-40B4-BE49-F238E27FC236}">
                <a16:creationId xmlns:a16="http://schemas.microsoft.com/office/drawing/2014/main" id="{CB451A42-5E78-4D59-921E-3C43E236413C}"/>
              </a:ext>
            </a:extLst>
          </p:cNvPr>
          <p:cNvSpPr txBox="1">
            <a:spLocks noChangeArrowheads="1"/>
          </p:cNvSpPr>
          <p:nvPr/>
        </p:nvSpPr>
        <p:spPr bwMode="auto">
          <a:xfrm>
            <a:off x="3348038" y="2613025"/>
            <a:ext cx="4211637" cy="1871663"/>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dirty="0">
                <a:latin typeface="Tahoma" panose="020B0604030504040204" pitchFamily="34" charset="0"/>
              </a:rPr>
              <a:t>[ C e l l ]</a:t>
            </a:r>
          </a:p>
          <a:p>
            <a:pPr eaLnBrk="1" hangingPunct="1">
              <a:spcBef>
                <a:spcPct val="0"/>
              </a:spcBef>
              <a:buFontTx/>
              <a:buNone/>
            </a:pPr>
            <a:r>
              <a:rPr lang="pt-BR" altLang="ja-JP" sz="1400" dirty="0">
                <a:latin typeface="Tahoma" panose="020B0604030504040204" pitchFamily="34" charset="0"/>
              </a:rPr>
              <a:t> 100     1 -1.0  -10  #102 #103 #104 #105 </a:t>
            </a:r>
            <a:r>
              <a:rPr lang="pt-BR" altLang="ja-JP" sz="1400" u="sng" dirty="0">
                <a:solidFill>
                  <a:srgbClr val="FF0000"/>
                </a:solidFill>
                <a:latin typeface="Tahoma" panose="020B0604030504040204" pitchFamily="34" charset="0"/>
              </a:rPr>
              <a:t>*** </a:t>
            </a:r>
            <a:endParaRPr lang="pt-BR" altLang="ja-JP" sz="1400" dirty="0">
              <a:solidFill>
                <a:srgbClr val="FF0000"/>
              </a:solidFill>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 101    -1        10</a:t>
            </a:r>
          </a:p>
          <a:p>
            <a:pPr eaLnBrk="1" hangingPunct="1">
              <a:spcBef>
                <a:spcPct val="0"/>
              </a:spcBef>
              <a:buFontTx/>
              <a:buNone/>
            </a:pPr>
            <a:r>
              <a:rPr lang="pt-BR" altLang="ja-JP" sz="1400" dirty="0">
                <a:latin typeface="Tahoma" panose="020B0604030504040204" pitchFamily="34" charset="0"/>
              </a:rPr>
              <a:t> 102     1 -1.0  -11  12 -14</a:t>
            </a:r>
            <a:r>
              <a:rPr lang="pt-BR" altLang="ja-JP" sz="1400" dirty="0">
                <a:solidFill>
                  <a:srgbClr val="FF0000"/>
                </a:solidFill>
                <a:latin typeface="Tahoma" panose="020B0604030504040204" pitchFamily="34" charset="0"/>
              </a:rPr>
              <a:t> </a:t>
            </a:r>
            <a:r>
              <a:rPr lang="pt-BR" altLang="ja-JP" sz="1400" u="sng" dirty="0">
                <a:solidFill>
                  <a:srgbClr val="FF0000"/>
                </a:solidFill>
                <a:latin typeface="Tahoma" panose="020B0604030504040204" pitchFamily="34" charset="0"/>
              </a:rPr>
              <a:t>*** </a:t>
            </a:r>
            <a:endParaRPr lang="pt-BR" altLang="ja-JP" sz="1400" dirty="0">
              <a:solidFill>
                <a:srgbClr val="FF0000"/>
              </a:solidFill>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 103     1 -1.0  -12  11</a:t>
            </a:r>
            <a:r>
              <a:rPr lang="pt-BR" altLang="ja-JP" sz="1400" dirty="0">
                <a:solidFill>
                  <a:srgbClr val="FF0000"/>
                </a:solidFill>
                <a:latin typeface="Tahoma" panose="020B0604030504040204" pitchFamily="34" charset="0"/>
              </a:rPr>
              <a:t> </a:t>
            </a:r>
            <a:r>
              <a:rPr lang="pt-BR" altLang="ja-JP" sz="1400" u="sng" dirty="0">
                <a:solidFill>
                  <a:srgbClr val="FF0000"/>
                </a:solidFill>
                <a:latin typeface="Tahoma" panose="020B0604030504040204" pitchFamily="34" charset="0"/>
              </a:rPr>
              <a:t>*** </a:t>
            </a:r>
            <a:endParaRPr lang="pt-BR" altLang="ja-JP" sz="1400" dirty="0">
              <a:solidFill>
                <a:srgbClr val="FF0000"/>
              </a:solidFill>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 104     1 -1.0  -11 -12</a:t>
            </a:r>
            <a:r>
              <a:rPr lang="pt-BR" altLang="ja-JP" sz="1400" dirty="0">
                <a:solidFill>
                  <a:srgbClr val="FF0000"/>
                </a:solidFill>
                <a:latin typeface="Tahoma" panose="020B0604030504040204" pitchFamily="34" charset="0"/>
              </a:rPr>
              <a:t> </a:t>
            </a:r>
            <a:r>
              <a:rPr lang="pt-BR" altLang="ja-JP" sz="1400" u="sng" dirty="0">
                <a:solidFill>
                  <a:srgbClr val="FF0000"/>
                </a:solidFill>
                <a:latin typeface="Tahoma" panose="020B0604030504040204" pitchFamily="34" charset="0"/>
              </a:rPr>
              <a:t>*** </a:t>
            </a:r>
            <a:endParaRPr lang="pt-BR" altLang="ja-JP" sz="1400" dirty="0">
              <a:solidFill>
                <a:srgbClr val="FF0000"/>
              </a:solidFill>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 105     1 -1.0  -13</a:t>
            </a:r>
            <a:r>
              <a:rPr lang="pt-BR" altLang="ja-JP" sz="1400" dirty="0">
                <a:solidFill>
                  <a:srgbClr val="FF0000"/>
                </a:solidFill>
                <a:latin typeface="Tahoma" panose="020B0604030504040204" pitchFamily="34" charset="0"/>
              </a:rPr>
              <a:t> </a:t>
            </a:r>
            <a:r>
              <a:rPr lang="pt-BR" altLang="ja-JP" sz="1400" u="sng" dirty="0">
                <a:solidFill>
                  <a:srgbClr val="FF0000"/>
                </a:solidFill>
                <a:latin typeface="Tahoma" panose="020B0604030504040204" pitchFamily="34" charset="0"/>
              </a:rPr>
              <a:t>*** </a:t>
            </a:r>
            <a:endParaRPr lang="pt-BR" altLang="ja-JP" sz="1400" dirty="0">
              <a:solidFill>
                <a:srgbClr val="FF0000"/>
              </a:solidFill>
              <a:latin typeface="Tahoma" panose="020B0604030504040204" pitchFamily="34" charset="0"/>
            </a:endParaRPr>
          </a:p>
          <a:p>
            <a:pPr eaLnBrk="1" hangingPunct="1">
              <a:spcBef>
                <a:spcPct val="0"/>
              </a:spcBef>
              <a:buFontTx/>
              <a:buNone/>
            </a:pPr>
            <a:r>
              <a:rPr lang="pt-BR" altLang="ja-JP" sz="1400" dirty="0">
                <a:solidFill>
                  <a:srgbClr val="FF0000"/>
                </a:solidFill>
                <a:latin typeface="Tahoma" panose="020B0604030504040204" pitchFamily="34" charset="0"/>
              </a:rPr>
              <a:t> 106     1 -1.0 </a:t>
            </a:r>
            <a:r>
              <a:rPr lang="pt-BR" altLang="ja-JP" sz="1400" u="sng" dirty="0">
                <a:solidFill>
                  <a:srgbClr val="FF0000"/>
                </a:solidFill>
                <a:latin typeface="Tahoma" panose="020B0604030504040204" pitchFamily="34" charset="0"/>
              </a:rPr>
              <a:t>*** *** *** </a:t>
            </a:r>
            <a:endParaRPr lang="pt-BR" altLang="ja-JP" sz="1400" dirty="0">
              <a:solidFill>
                <a:srgbClr val="FF0000"/>
              </a:solidFill>
              <a:latin typeface="Tahoma" panose="020B0604030504040204" pitchFamily="34" charset="0"/>
            </a:endParaRPr>
          </a:p>
        </p:txBody>
      </p:sp>
      <p:sp>
        <p:nvSpPr>
          <p:cNvPr id="201733" name="Text Box 5">
            <a:extLst>
              <a:ext uri="{FF2B5EF4-FFF2-40B4-BE49-F238E27FC236}">
                <a16:creationId xmlns:a16="http://schemas.microsoft.com/office/drawing/2014/main" id="{3746457B-515A-4D01-8432-76E9981BDC29}"/>
              </a:ext>
            </a:extLst>
          </p:cNvPr>
          <p:cNvSpPr txBox="1">
            <a:spLocks noChangeArrowheads="1"/>
          </p:cNvSpPr>
          <p:nvPr/>
        </p:nvSpPr>
        <p:spPr bwMode="auto">
          <a:xfrm>
            <a:off x="2197100" y="6400800"/>
            <a:ext cx="5038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dirty="0">
                <a:solidFill>
                  <a:srgbClr val="000000"/>
                </a:solidFill>
                <a:latin typeface="Tahoma" panose="020B0604030504040204" pitchFamily="34" charset="0"/>
              </a:rPr>
              <a:t>Geometry</a:t>
            </a:r>
          </a:p>
        </p:txBody>
      </p:sp>
      <p:sp>
        <p:nvSpPr>
          <p:cNvPr id="201735" name="Text Box 1030">
            <a:extLst>
              <a:ext uri="{FF2B5EF4-FFF2-40B4-BE49-F238E27FC236}">
                <a16:creationId xmlns:a16="http://schemas.microsoft.com/office/drawing/2014/main" id="{E15BC50F-421D-442D-80F3-67AFF1183B30}"/>
              </a:ext>
            </a:extLst>
          </p:cNvPr>
          <p:cNvSpPr txBox="1">
            <a:spLocks noChangeArrowheads="1"/>
          </p:cNvSpPr>
          <p:nvPr/>
        </p:nvSpPr>
        <p:spPr bwMode="auto">
          <a:xfrm>
            <a:off x="174625" y="2060575"/>
            <a:ext cx="1401763"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201736" name="テキスト ボックス 15">
            <a:extLst>
              <a:ext uri="{FF2B5EF4-FFF2-40B4-BE49-F238E27FC236}">
                <a16:creationId xmlns:a16="http://schemas.microsoft.com/office/drawing/2014/main" id="{1299C183-8A96-4A37-AA1E-0C9C584D9148}"/>
              </a:ext>
            </a:extLst>
          </p:cNvPr>
          <p:cNvSpPr txBox="1">
            <a:spLocks noChangeArrowheads="1"/>
          </p:cNvSpPr>
          <p:nvPr/>
        </p:nvSpPr>
        <p:spPr bwMode="auto">
          <a:xfrm>
            <a:off x="596900" y="1262063"/>
            <a:ext cx="80787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r>
              <a:rPr lang="en-US" altLang="ja-JP" sz="2400">
                <a:solidFill>
                  <a:srgbClr val="000000"/>
                </a:solidFill>
              </a:rPr>
              <a:t>Add red texts in the [surface] and [cell] sections.</a:t>
            </a:r>
          </a:p>
          <a:p>
            <a:pPr eaLnBrk="1" hangingPunct="1">
              <a:spcBef>
                <a:spcPct val="0"/>
              </a:spcBef>
            </a:pPr>
            <a:r>
              <a:rPr lang="en-US" altLang="ja-JP" sz="2400">
                <a:solidFill>
                  <a:srgbClr val="000000"/>
                </a:solidFill>
              </a:rPr>
              <a:t>The cell 106 overlaps the cells 100, 102, 103, 104 and 105.</a:t>
            </a:r>
            <a:endParaRPr lang="ja-JP" altLang="en-US" sz="2400">
              <a:solidFill>
                <a:srgbClr val="000000"/>
              </a:solidFill>
            </a:endParaRPr>
          </a:p>
        </p:txBody>
      </p:sp>
      <p:sp>
        <p:nvSpPr>
          <p:cNvPr id="201737" name="Text Box 1031">
            <a:extLst>
              <a:ext uri="{FF2B5EF4-FFF2-40B4-BE49-F238E27FC236}">
                <a16:creationId xmlns:a16="http://schemas.microsoft.com/office/drawing/2014/main" id="{9D6DBA76-0E09-4A5B-A95C-14F69635CE8D}"/>
              </a:ext>
            </a:extLst>
          </p:cNvPr>
          <p:cNvSpPr txBox="1">
            <a:spLocks noChangeArrowheads="1"/>
          </p:cNvSpPr>
          <p:nvPr/>
        </p:nvSpPr>
        <p:spPr bwMode="auto">
          <a:xfrm>
            <a:off x="323850" y="2636838"/>
            <a:ext cx="2447925" cy="2016125"/>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a:solidFill>
                  <a:srgbClr val="000000"/>
                </a:solidFill>
                <a:latin typeface="Tahoma" panose="020B0604030504040204" pitchFamily="34" charset="0"/>
              </a:rPr>
              <a:t>[ S u r f a c e ]</a:t>
            </a:r>
          </a:p>
          <a:p>
            <a:pPr eaLnBrk="1" hangingPunct="1">
              <a:spcBef>
                <a:spcPct val="0"/>
              </a:spcBef>
              <a:buFontTx/>
              <a:buNone/>
            </a:pPr>
            <a:r>
              <a:rPr lang="pt-BR" altLang="ja-JP" sz="1400">
                <a:solidFill>
                  <a:srgbClr val="000000"/>
                </a:solidFill>
                <a:latin typeface="Tahoma" panose="020B0604030504040204" pitchFamily="34" charset="0"/>
              </a:rPr>
              <a:t>  10  so     500.</a:t>
            </a:r>
          </a:p>
          <a:p>
            <a:pPr eaLnBrk="1" hangingPunct="1">
              <a:spcBef>
                <a:spcPct val="0"/>
              </a:spcBef>
              <a:buFontTx/>
              <a:buNone/>
            </a:pPr>
            <a:r>
              <a:rPr lang="pt-BR" altLang="ja-JP" sz="1400">
                <a:solidFill>
                  <a:srgbClr val="000000"/>
                </a:solidFill>
                <a:latin typeface="Tahoma" panose="020B0604030504040204" pitchFamily="34" charset="0"/>
              </a:rPr>
              <a:t>  11  so       5.</a:t>
            </a:r>
          </a:p>
          <a:p>
            <a:pPr eaLnBrk="1" hangingPunct="1">
              <a:spcBef>
                <a:spcPct val="0"/>
              </a:spcBef>
              <a:buFontTx/>
              <a:buNone/>
            </a:pPr>
            <a:r>
              <a:rPr lang="pt-BR" altLang="ja-JP" sz="1400">
                <a:solidFill>
                  <a:srgbClr val="000000"/>
                </a:solidFill>
                <a:latin typeface="Tahoma" panose="020B0604030504040204" pitchFamily="34" charset="0"/>
              </a:rPr>
              <a:t>  12  sz       8.  5.</a:t>
            </a:r>
          </a:p>
          <a:p>
            <a:pPr eaLnBrk="1" hangingPunct="1">
              <a:spcBef>
                <a:spcPct val="0"/>
              </a:spcBef>
              <a:buFontTx/>
              <a:buNone/>
            </a:pPr>
            <a:r>
              <a:rPr lang="en-US" altLang="ja-JP" sz="1400">
                <a:solidFill>
                  <a:srgbClr val="FF0000"/>
                </a:solidFill>
                <a:latin typeface="Tahoma" panose="020B0604030504040204" pitchFamily="34" charset="0"/>
              </a:rPr>
              <a:t>  </a:t>
            </a:r>
            <a:r>
              <a:rPr lang="en-US" altLang="ja-JP" sz="1400">
                <a:latin typeface="Tahoma" panose="020B0604030504040204" pitchFamily="34" charset="0"/>
              </a:rPr>
              <a:t>13  rpp </a:t>
            </a:r>
            <a:r>
              <a:rPr lang="nn-NO" altLang="ja-JP" sz="1400">
                <a:latin typeface="Tahoma" panose="020B0604030504040204" pitchFamily="34" charset="0"/>
              </a:rPr>
              <a:t>-5. 5. -5. 5. -16. -6.</a:t>
            </a:r>
          </a:p>
          <a:p>
            <a:pPr eaLnBrk="1" hangingPunct="1">
              <a:spcBef>
                <a:spcPct val="0"/>
              </a:spcBef>
              <a:buFontTx/>
              <a:buNone/>
            </a:pPr>
            <a:r>
              <a:rPr lang="pt-BR" altLang="ja-JP" sz="1400">
                <a:latin typeface="Tahoma" panose="020B0604030504040204" pitchFamily="34" charset="0"/>
              </a:rPr>
              <a:t>  14  px     3.0</a:t>
            </a:r>
          </a:p>
          <a:p>
            <a:pPr eaLnBrk="1" hangingPunct="1">
              <a:spcBef>
                <a:spcPct val="0"/>
              </a:spcBef>
              <a:buFontTx/>
              <a:buNone/>
            </a:pPr>
            <a:r>
              <a:rPr lang="en-US" altLang="ja-JP" sz="1400">
                <a:solidFill>
                  <a:srgbClr val="FF0000"/>
                </a:solidFill>
                <a:latin typeface="Tahoma" panose="020B0604030504040204" pitchFamily="34" charset="0"/>
              </a:rPr>
              <a:t> </a:t>
            </a:r>
            <a:r>
              <a:rPr lang="pl-PL" altLang="ja-JP" sz="1400">
                <a:solidFill>
                  <a:srgbClr val="FF0000"/>
                </a:solidFill>
                <a:latin typeface="Tahoma" panose="020B0604030504040204" pitchFamily="34" charset="0"/>
              </a:rPr>
              <a:t> 15  cz       1.</a:t>
            </a:r>
          </a:p>
          <a:p>
            <a:pPr eaLnBrk="1" hangingPunct="1">
              <a:spcBef>
                <a:spcPct val="0"/>
              </a:spcBef>
              <a:buFontTx/>
              <a:buNone/>
            </a:pPr>
            <a:r>
              <a:rPr lang="pl-PL" altLang="ja-JP" sz="1400">
                <a:solidFill>
                  <a:srgbClr val="FF0000"/>
                </a:solidFill>
                <a:latin typeface="Tahoma" panose="020B0604030504040204" pitchFamily="34" charset="0"/>
              </a:rPr>
              <a:t>  16  pz     -19.</a:t>
            </a:r>
          </a:p>
          <a:p>
            <a:pPr eaLnBrk="1" hangingPunct="1">
              <a:spcBef>
                <a:spcPct val="0"/>
              </a:spcBef>
              <a:buFontTx/>
              <a:buNone/>
            </a:pPr>
            <a:r>
              <a:rPr lang="pl-PL" altLang="ja-JP" sz="1400">
                <a:solidFill>
                  <a:srgbClr val="FF0000"/>
                </a:solidFill>
                <a:latin typeface="Tahoma" panose="020B0604030504040204" pitchFamily="34" charset="0"/>
              </a:rPr>
              <a:t>  17  pz      19.</a:t>
            </a:r>
            <a:endParaRPr lang="pt-BR" altLang="ja-JP" sz="1400">
              <a:solidFill>
                <a:srgbClr val="FF0000"/>
              </a:solidFill>
              <a:latin typeface="Tahoma" panose="020B0604030504040204" pitchFamily="34" charset="0"/>
            </a:endParaRPr>
          </a:p>
        </p:txBody>
      </p:sp>
      <p:sp>
        <p:nvSpPr>
          <p:cNvPr id="16" name="Rectangle 2">
            <a:extLst>
              <a:ext uri="{FF2B5EF4-FFF2-40B4-BE49-F238E27FC236}">
                <a16:creationId xmlns:a16="http://schemas.microsoft.com/office/drawing/2014/main" id="{523B6B7D-1A2E-4463-9A31-E60465535FF0}"/>
              </a:ext>
            </a:extLst>
          </p:cNvPr>
          <p:cNvSpPr txBox="1">
            <a:spLocks noChangeArrowheads="1"/>
          </p:cNvSpPr>
          <p:nvPr/>
        </p:nvSpPr>
        <p:spPr bwMode="auto">
          <a:xfrm>
            <a:off x="228600" y="-242888"/>
            <a:ext cx="86868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defRPr/>
            </a:pPr>
            <a:r>
              <a:rPr lang="en-US" altLang="ja-JP" sz="4800" kern="0" dirty="0">
                <a:latin typeface="+mn-lt"/>
              </a:rPr>
              <a:t>Exercise 6</a:t>
            </a:r>
            <a:endParaRPr lang="ja-JP" altLang="en-US" sz="4800" kern="0" dirty="0">
              <a:latin typeface="+mn-lt"/>
            </a:endParaRPr>
          </a:p>
        </p:txBody>
      </p:sp>
      <p:sp>
        <p:nvSpPr>
          <p:cNvPr id="157708" name="テキスト ボックス 20">
            <a:extLst>
              <a:ext uri="{FF2B5EF4-FFF2-40B4-BE49-F238E27FC236}">
                <a16:creationId xmlns:a16="http://schemas.microsoft.com/office/drawing/2014/main" id="{61A9CBD9-5150-4F7B-BF87-B1265950E601}"/>
              </a:ext>
            </a:extLst>
          </p:cNvPr>
          <p:cNvSpPr txBox="1">
            <a:spLocks noChangeArrowheads="1"/>
          </p:cNvSpPr>
          <p:nvPr/>
        </p:nvSpPr>
        <p:spPr bwMode="auto">
          <a:xfrm>
            <a:off x="2517775" y="692150"/>
            <a:ext cx="3494088" cy="52387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800" dirty="0">
                <a:latin typeface="+mn-lt"/>
                <a:cs typeface="Arial" charset="0"/>
              </a:rPr>
              <a:t>Let’s define a cylinder.</a:t>
            </a:r>
            <a:endParaRPr lang="en-US" altLang="ja-JP" sz="2400" dirty="0">
              <a:latin typeface="+mn-lt"/>
            </a:endParaRPr>
          </a:p>
        </p:txBody>
      </p:sp>
      <p:sp>
        <p:nvSpPr>
          <p:cNvPr id="201740" name="テキスト ボックス 20">
            <a:extLst>
              <a:ext uri="{FF2B5EF4-FFF2-40B4-BE49-F238E27FC236}">
                <a16:creationId xmlns:a16="http://schemas.microsoft.com/office/drawing/2014/main" id="{A8E7E021-9A28-4FCE-BECE-1F6606847317}"/>
              </a:ext>
            </a:extLst>
          </p:cNvPr>
          <p:cNvSpPr txBox="1">
            <a:spLocks noChangeArrowheads="1"/>
          </p:cNvSpPr>
          <p:nvPr/>
        </p:nvSpPr>
        <p:spPr bwMode="auto">
          <a:xfrm>
            <a:off x="1181100" y="4868863"/>
            <a:ext cx="3502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buFontTx/>
              <a:buNone/>
            </a:pPr>
            <a:r>
              <a:rPr lang="en-US" altLang="ja-JP" sz="2400">
                <a:solidFill>
                  <a:srgbClr val="FF0000"/>
                </a:solidFill>
              </a:rPr>
              <a:t>The inside and outside correspond to “-” and “+” symbols, respectively.</a:t>
            </a:r>
            <a:endParaRPr lang="ja-JP" altLang="en-US" sz="2400">
              <a:solidFill>
                <a:srgbClr val="FF0000"/>
              </a:solidFill>
              <a:latin typeface="Century Gothic" panose="020B0502020202020204" pitchFamily="34" charset="0"/>
            </a:endParaRPr>
          </a:p>
        </p:txBody>
      </p:sp>
      <p:sp>
        <p:nvSpPr>
          <p:cNvPr id="201741" name="テキスト ボックス 20">
            <a:extLst>
              <a:ext uri="{FF2B5EF4-FFF2-40B4-BE49-F238E27FC236}">
                <a16:creationId xmlns:a16="http://schemas.microsoft.com/office/drawing/2014/main" id="{D849DF67-DA98-4F28-99EC-53AF6E0D328F}"/>
              </a:ext>
            </a:extLst>
          </p:cNvPr>
          <p:cNvSpPr txBox="1">
            <a:spLocks noChangeArrowheads="1"/>
          </p:cNvSpPr>
          <p:nvPr/>
        </p:nvSpPr>
        <p:spPr bwMode="auto">
          <a:xfrm>
            <a:off x="4632325" y="5159375"/>
            <a:ext cx="4464050" cy="12001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solidFill>
                  <a:srgbClr val="000000"/>
                </a:solidFill>
              </a:rPr>
              <a:t>Let’s execute </a:t>
            </a:r>
            <a:r>
              <a:rPr lang="en-US" altLang="ja-JP" sz="2400">
                <a:solidFill>
                  <a:srgbClr val="000000"/>
                </a:solidFill>
                <a:latin typeface="Century Gothic" panose="020B0502020202020204" pitchFamily="34" charset="0"/>
              </a:rPr>
              <a:t>PHITS </a:t>
            </a:r>
            <a:r>
              <a:rPr lang="en-US" altLang="ja-JP" sz="2400">
                <a:solidFill>
                  <a:srgbClr val="000000"/>
                </a:solidFill>
              </a:rPr>
              <a:t>and see the result to confirm whether a cylinder is correctly defined or not.</a:t>
            </a:r>
            <a:endParaRPr lang="ja-JP" altLang="en-US" sz="2400">
              <a:solidFill>
                <a:srgbClr val="000000"/>
              </a:solidFill>
              <a:latin typeface="Century Gothic" panose="020B0502020202020204" pitchFamily="34" charset="0"/>
            </a:endParaRPr>
          </a:p>
        </p:txBody>
      </p:sp>
      <p:sp>
        <p:nvSpPr>
          <p:cNvPr id="201742" name="Line 15">
            <a:extLst>
              <a:ext uri="{FF2B5EF4-FFF2-40B4-BE49-F238E27FC236}">
                <a16:creationId xmlns:a16="http://schemas.microsoft.com/office/drawing/2014/main" id="{341A89A5-D646-4C71-A59B-C333773A89FC}"/>
              </a:ext>
            </a:extLst>
          </p:cNvPr>
          <p:cNvSpPr>
            <a:spLocks noChangeShapeType="1"/>
          </p:cNvSpPr>
          <p:nvPr/>
        </p:nvSpPr>
        <p:spPr bwMode="auto">
          <a:xfrm>
            <a:off x="5724525" y="3933825"/>
            <a:ext cx="431800" cy="719138"/>
          </a:xfrm>
          <a:prstGeom prst="line">
            <a:avLst/>
          </a:prstGeom>
          <a:noFill/>
          <a:ln w="254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01743" name="テキスト ボックス 20">
            <a:extLst>
              <a:ext uri="{FF2B5EF4-FFF2-40B4-BE49-F238E27FC236}">
                <a16:creationId xmlns:a16="http://schemas.microsoft.com/office/drawing/2014/main" id="{2C2B40C6-F14D-4844-8FF8-73E8AC320F30}"/>
              </a:ext>
            </a:extLst>
          </p:cNvPr>
          <p:cNvSpPr txBox="1">
            <a:spLocks noChangeArrowheads="1"/>
          </p:cNvSpPr>
          <p:nvPr/>
        </p:nvSpPr>
        <p:spPr bwMode="auto">
          <a:xfrm>
            <a:off x="4932363" y="4583113"/>
            <a:ext cx="39830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buFontTx/>
              <a:buNone/>
            </a:pPr>
            <a:r>
              <a:rPr lang="en-US" altLang="ja-JP" sz="2400">
                <a:solidFill>
                  <a:srgbClr val="FF0000"/>
                </a:solidFill>
              </a:rPr>
              <a:t>New cell should be excluded</a:t>
            </a:r>
            <a:endParaRPr lang="ja-JP" altLang="en-US" sz="2400">
              <a:solidFill>
                <a:srgbClr val="FF0000"/>
              </a:solidFill>
              <a:latin typeface="Century Gothic" panose="020B0502020202020204" pitchFamily="34" charset="0"/>
            </a:endParaRPr>
          </a:p>
        </p:txBody>
      </p:sp>
      <p:sp>
        <p:nvSpPr>
          <p:cNvPr id="201744" name="Line 15">
            <a:extLst>
              <a:ext uri="{FF2B5EF4-FFF2-40B4-BE49-F238E27FC236}">
                <a16:creationId xmlns:a16="http://schemas.microsoft.com/office/drawing/2014/main" id="{8AE9CB69-3270-4611-B06F-4AA0F47109AC}"/>
              </a:ext>
            </a:extLst>
          </p:cNvPr>
          <p:cNvSpPr>
            <a:spLocks noChangeShapeType="1"/>
          </p:cNvSpPr>
          <p:nvPr/>
        </p:nvSpPr>
        <p:spPr bwMode="auto">
          <a:xfrm flipH="1">
            <a:off x="2843213" y="4365625"/>
            <a:ext cx="1792287" cy="576263"/>
          </a:xfrm>
          <a:prstGeom prst="line">
            <a:avLst/>
          </a:prstGeom>
          <a:noFill/>
          <a:ln w="254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01745" name="Line 15">
            <a:extLst>
              <a:ext uri="{FF2B5EF4-FFF2-40B4-BE49-F238E27FC236}">
                <a16:creationId xmlns:a16="http://schemas.microsoft.com/office/drawing/2014/main" id="{FA595B41-E1B6-49B3-B80B-0721B461E8D9}"/>
              </a:ext>
            </a:extLst>
          </p:cNvPr>
          <p:cNvSpPr>
            <a:spLocks noChangeShapeType="1"/>
          </p:cNvSpPr>
          <p:nvPr/>
        </p:nvSpPr>
        <p:spPr bwMode="auto">
          <a:xfrm flipH="1">
            <a:off x="6156325" y="3141663"/>
            <a:ext cx="863600" cy="1511300"/>
          </a:xfrm>
          <a:prstGeom prst="line">
            <a:avLst/>
          </a:prstGeom>
          <a:noFill/>
          <a:ln w="254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828" t="5962" r="19044" b="3120"/>
          <a:stretch/>
        </p:blipFill>
        <p:spPr bwMode="auto">
          <a:xfrm>
            <a:off x="6178869" y="2914584"/>
            <a:ext cx="2789897" cy="2675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3781" name="Text Box 5">
            <a:extLst>
              <a:ext uri="{FF2B5EF4-FFF2-40B4-BE49-F238E27FC236}">
                <a16:creationId xmlns:a16="http://schemas.microsoft.com/office/drawing/2014/main" id="{9B219B4D-F121-4832-A2F9-B1F6992AEE42}"/>
              </a:ext>
            </a:extLst>
          </p:cNvPr>
          <p:cNvSpPr txBox="1">
            <a:spLocks noChangeArrowheads="1"/>
          </p:cNvSpPr>
          <p:nvPr/>
        </p:nvSpPr>
        <p:spPr bwMode="auto">
          <a:xfrm>
            <a:off x="2197100" y="6400800"/>
            <a:ext cx="5038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dirty="0">
                <a:solidFill>
                  <a:srgbClr val="000000"/>
                </a:solidFill>
                <a:latin typeface="Tahoma" panose="020B0604030504040204" pitchFamily="34" charset="0"/>
              </a:rPr>
              <a:t>Geometry</a:t>
            </a:r>
          </a:p>
        </p:txBody>
      </p:sp>
      <p:sp>
        <p:nvSpPr>
          <p:cNvPr id="203783" name="テキスト ボックス 20">
            <a:extLst>
              <a:ext uri="{FF2B5EF4-FFF2-40B4-BE49-F238E27FC236}">
                <a16:creationId xmlns:a16="http://schemas.microsoft.com/office/drawing/2014/main" id="{F346011D-A7B3-4805-8FC5-2CAC285BE684}"/>
              </a:ext>
            </a:extLst>
          </p:cNvPr>
          <p:cNvSpPr txBox="1">
            <a:spLocks noChangeArrowheads="1"/>
          </p:cNvSpPr>
          <p:nvPr/>
        </p:nvSpPr>
        <p:spPr bwMode="auto">
          <a:xfrm>
            <a:off x="6173788" y="5470525"/>
            <a:ext cx="320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ja-JP" sz="2000">
                <a:solidFill>
                  <a:srgbClr val="0000FF"/>
                </a:solidFill>
                <a:latin typeface="Century Gothic" panose="020B0502020202020204" pitchFamily="34" charset="0"/>
              </a:rPr>
              <a:t>track_xz.eps</a:t>
            </a:r>
          </a:p>
        </p:txBody>
      </p:sp>
      <p:sp>
        <p:nvSpPr>
          <p:cNvPr id="203784" name="Text Box 1030">
            <a:extLst>
              <a:ext uri="{FF2B5EF4-FFF2-40B4-BE49-F238E27FC236}">
                <a16:creationId xmlns:a16="http://schemas.microsoft.com/office/drawing/2014/main" id="{4A45CB3F-C357-438B-8AB2-DFC693A23B56}"/>
              </a:ext>
            </a:extLst>
          </p:cNvPr>
          <p:cNvSpPr txBox="1">
            <a:spLocks noChangeArrowheads="1"/>
          </p:cNvSpPr>
          <p:nvPr/>
        </p:nvSpPr>
        <p:spPr bwMode="auto">
          <a:xfrm>
            <a:off x="306388" y="1447800"/>
            <a:ext cx="14017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203785" name="Text Box 1031">
            <a:extLst>
              <a:ext uri="{FF2B5EF4-FFF2-40B4-BE49-F238E27FC236}">
                <a16:creationId xmlns:a16="http://schemas.microsoft.com/office/drawing/2014/main" id="{87D5456C-E067-4769-BEF6-DD999045CC94}"/>
              </a:ext>
            </a:extLst>
          </p:cNvPr>
          <p:cNvSpPr txBox="1">
            <a:spLocks noChangeArrowheads="1"/>
          </p:cNvSpPr>
          <p:nvPr/>
        </p:nvSpPr>
        <p:spPr bwMode="auto">
          <a:xfrm>
            <a:off x="484188" y="2019300"/>
            <a:ext cx="2447925" cy="2016125"/>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a:solidFill>
                  <a:srgbClr val="000000"/>
                </a:solidFill>
                <a:latin typeface="Tahoma" panose="020B0604030504040204" pitchFamily="34" charset="0"/>
              </a:rPr>
              <a:t>[ S u r f a c e ]</a:t>
            </a:r>
          </a:p>
          <a:p>
            <a:pPr eaLnBrk="1" hangingPunct="1">
              <a:spcBef>
                <a:spcPct val="0"/>
              </a:spcBef>
              <a:buFontTx/>
              <a:buNone/>
            </a:pPr>
            <a:r>
              <a:rPr lang="pt-BR" altLang="ja-JP" sz="1400">
                <a:solidFill>
                  <a:srgbClr val="000000"/>
                </a:solidFill>
                <a:latin typeface="Tahoma" panose="020B0604030504040204" pitchFamily="34" charset="0"/>
              </a:rPr>
              <a:t>  10  so     500.</a:t>
            </a:r>
          </a:p>
          <a:p>
            <a:pPr eaLnBrk="1" hangingPunct="1">
              <a:spcBef>
                <a:spcPct val="0"/>
              </a:spcBef>
              <a:buFontTx/>
              <a:buNone/>
            </a:pPr>
            <a:r>
              <a:rPr lang="pt-BR" altLang="ja-JP" sz="1400">
                <a:solidFill>
                  <a:srgbClr val="000000"/>
                </a:solidFill>
                <a:latin typeface="Tahoma" panose="020B0604030504040204" pitchFamily="34" charset="0"/>
              </a:rPr>
              <a:t>  11  so       5.</a:t>
            </a:r>
          </a:p>
          <a:p>
            <a:pPr eaLnBrk="1" hangingPunct="1">
              <a:spcBef>
                <a:spcPct val="0"/>
              </a:spcBef>
              <a:buFontTx/>
              <a:buNone/>
            </a:pPr>
            <a:r>
              <a:rPr lang="pt-BR" altLang="ja-JP" sz="1400">
                <a:solidFill>
                  <a:srgbClr val="000000"/>
                </a:solidFill>
                <a:latin typeface="Tahoma" panose="020B0604030504040204" pitchFamily="34" charset="0"/>
              </a:rPr>
              <a:t>  12  sz       8.  5.</a:t>
            </a:r>
          </a:p>
          <a:p>
            <a:pPr eaLnBrk="1" hangingPunct="1">
              <a:spcBef>
                <a:spcPct val="0"/>
              </a:spcBef>
              <a:buFontTx/>
              <a:buNone/>
            </a:pPr>
            <a:r>
              <a:rPr lang="en-US" altLang="ja-JP" sz="1400">
                <a:solidFill>
                  <a:srgbClr val="FF0000"/>
                </a:solidFill>
                <a:latin typeface="Tahoma" panose="020B0604030504040204" pitchFamily="34" charset="0"/>
              </a:rPr>
              <a:t>  </a:t>
            </a:r>
            <a:r>
              <a:rPr lang="en-US" altLang="ja-JP" sz="1400">
                <a:latin typeface="Tahoma" panose="020B0604030504040204" pitchFamily="34" charset="0"/>
              </a:rPr>
              <a:t>13  rpp </a:t>
            </a:r>
            <a:r>
              <a:rPr lang="nn-NO" altLang="ja-JP" sz="1400">
                <a:latin typeface="Tahoma" panose="020B0604030504040204" pitchFamily="34" charset="0"/>
              </a:rPr>
              <a:t>-5. 5. -5. 5. -16. -6.</a:t>
            </a:r>
          </a:p>
          <a:p>
            <a:pPr eaLnBrk="1" hangingPunct="1">
              <a:spcBef>
                <a:spcPct val="0"/>
              </a:spcBef>
              <a:buFontTx/>
              <a:buNone/>
            </a:pPr>
            <a:r>
              <a:rPr lang="pt-BR" altLang="ja-JP" sz="1400">
                <a:latin typeface="Tahoma" panose="020B0604030504040204" pitchFamily="34" charset="0"/>
              </a:rPr>
              <a:t>  14  px     3.0</a:t>
            </a:r>
          </a:p>
          <a:p>
            <a:pPr eaLnBrk="1" hangingPunct="1">
              <a:spcBef>
                <a:spcPct val="0"/>
              </a:spcBef>
              <a:buFontTx/>
              <a:buNone/>
            </a:pPr>
            <a:r>
              <a:rPr lang="en-US" altLang="ja-JP" sz="1400">
                <a:solidFill>
                  <a:srgbClr val="FF0000"/>
                </a:solidFill>
                <a:latin typeface="Tahoma" panose="020B0604030504040204" pitchFamily="34" charset="0"/>
              </a:rPr>
              <a:t> </a:t>
            </a:r>
            <a:r>
              <a:rPr lang="pl-PL" altLang="ja-JP" sz="1400">
                <a:solidFill>
                  <a:srgbClr val="FF0000"/>
                </a:solidFill>
                <a:latin typeface="Tahoma" panose="020B0604030504040204" pitchFamily="34" charset="0"/>
              </a:rPr>
              <a:t> 15  cz       1.</a:t>
            </a:r>
          </a:p>
          <a:p>
            <a:pPr eaLnBrk="1" hangingPunct="1">
              <a:spcBef>
                <a:spcPct val="0"/>
              </a:spcBef>
              <a:buFontTx/>
              <a:buNone/>
            </a:pPr>
            <a:r>
              <a:rPr lang="pl-PL" altLang="ja-JP" sz="1400">
                <a:solidFill>
                  <a:srgbClr val="FF0000"/>
                </a:solidFill>
                <a:latin typeface="Tahoma" panose="020B0604030504040204" pitchFamily="34" charset="0"/>
              </a:rPr>
              <a:t>  16  pz     -19.</a:t>
            </a:r>
          </a:p>
          <a:p>
            <a:pPr eaLnBrk="1" hangingPunct="1">
              <a:spcBef>
                <a:spcPct val="0"/>
              </a:spcBef>
              <a:buFontTx/>
              <a:buNone/>
            </a:pPr>
            <a:r>
              <a:rPr lang="pl-PL" altLang="ja-JP" sz="1400">
                <a:solidFill>
                  <a:srgbClr val="FF0000"/>
                </a:solidFill>
                <a:latin typeface="Tahoma" panose="020B0604030504040204" pitchFamily="34" charset="0"/>
              </a:rPr>
              <a:t>  17  pz      19.</a:t>
            </a:r>
            <a:endParaRPr lang="pt-BR" altLang="ja-JP" sz="1400">
              <a:solidFill>
                <a:srgbClr val="FF0000"/>
              </a:solidFill>
              <a:latin typeface="Tahoma" panose="020B0604030504040204" pitchFamily="34" charset="0"/>
            </a:endParaRPr>
          </a:p>
        </p:txBody>
      </p:sp>
      <p:sp>
        <p:nvSpPr>
          <p:cNvPr id="203786" name="Line 16">
            <a:extLst>
              <a:ext uri="{FF2B5EF4-FFF2-40B4-BE49-F238E27FC236}">
                <a16:creationId xmlns:a16="http://schemas.microsoft.com/office/drawing/2014/main" id="{0FE6C47F-5DD0-4406-B48A-EFAD9443AA14}"/>
              </a:ext>
            </a:extLst>
          </p:cNvPr>
          <p:cNvSpPr>
            <a:spLocks noChangeShapeType="1"/>
          </p:cNvSpPr>
          <p:nvPr/>
        </p:nvSpPr>
        <p:spPr bwMode="auto">
          <a:xfrm flipH="1" flipV="1">
            <a:off x="5978525" y="3270250"/>
            <a:ext cx="825500" cy="765175"/>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03787" name="テキスト ボックス 18">
            <a:extLst>
              <a:ext uri="{FF2B5EF4-FFF2-40B4-BE49-F238E27FC236}">
                <a16:creationId xmlns:a16="http://schemas.microsoft.com/office/drawing/2014/main" id="{EE358005-80AA-4BF3-85F7-E9DA3F9AECF3}"/>
              </a:ext>
            </a:extLst>
          </p:cNvPr>
          <p:cNvSpPr txBox="1">
            <a:spLocks noChangeArrowheads="1"/>
          </p:cNvSpPr>
          <p:nvPr/>
        </p:nvSpPr>
        <p:spPr bwMode="auto">
          <a:xfrm>
            <a:off x="3778250" y="2420938"/>
            <a:ext cx="27019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ja-JP" sz="2000">
                <a:solidFill>
                  <a:srgbClr val="FF0000"/>
                </a:solidFill>
              </a:rPr>
              <a:t>cell 107: a cylinder with a radius of 1.0 cm and a height of 38 cm.</a:t>
            </a:r>
            <a:endParaRPr lang="ja-JP" altLang="en-US" sz="2000">
              <a:solidFill>
                <a:srgbClr val="FF0000"/>
              </a:solidFill>
            </a:endParaRPr>
          </a:p>
        </p:txBody>
      </p:sp>
      <p:sp>
        <p:nvSpPr>
          <p:cNvPr id="16" name="Rectangle 2">
            <a:extLst>
              <a:ext uri="{FF2B5EF4-FFF2-40B4-BE49-F238E27FC236}">
                <a16:creationId xmlns:a16="http://schemas.microsoft.com/office/drawing/2014/main" id="{39808368-DE32-4FB2-A392-0B243D7D4FD8}"/>
              </a:ext>
            </a:extLst>
          </p:cNvPr>
          <p:cNvSpPr txBox="1">
            <a:spLocks noChangeArrowheads="1"/>
          </p:cNvSpPr>
          <p:nvPr/>
        </p:nvSpPr>
        <p:spPr bwMode="auto">
          <a:xfrm>
            <a:off x="228600" y="-242888"/>
            <a:ext cx="86868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defRPr/>
            </a:pPr>
            <a:r>
              <a:rPr lang="en-US" altLang="ja-JP" sz="4800" kern="0" dirty="0">
                <a:latin typeface="+mn-lt"/>
              </a:rPr>
              <a:t>Answer 6</a:t>
            </a:r>
            <a:endParaRPr lang="ja-JP" altLang="en-US" sz="4800" kern="0" dirty="0">
              <a:latin typeface="+mn-lt"/>
            </a:endParaRPr>
          </a:p>
        </p:txBody>
      </p:sp>
      <p:sp>
        <p:nvSpPr>
          <p:cNvPr id="15" name="テキスト ボックス 20">
            <a:extLst>
              <a:ext uri="{FF2B5EF4-FFF2-40B4-BE49-F238E27FC236}">
                <a16:creationId xmlns:a16="http://schemas.microsoft.com/office/drawing/2014/main" id="{781D5F91-7ACF-48A5-8CB0-93E291077327}"/>
              </a:ext>
            </a:extLst>
          </p:cNvPr>
          <p:cNvSpPr txBox="1">
            <a:spLocks noChangeArrowheads="1"/>
          </p:cNvSpPr>
          <p:nvPr/>
        </p:nvSpPr>
        <p:spPr bwMode="auto">
          <a:xfrm>
            <a:off x="2517775" y="692150"/>
            <a:ext cx="3494088" cy="52387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800" dirty="0">
                <a:latin typeface="+mn-lt"/>
                <a:cs typeface="Arial" charset="0"/>
              </a:rPr>
              <a:t>Let’s define a cylinder.</a:t>
            </a:r>
            <a:endParaRPr lang="en-US" altLang="ja-JP" sz="2400" dirty="0">
              <a:latin typeface="+mn-lt"/>
            </a:endParaRPr>
          </a:p>
        </p:txBody>
      </p:sp>
      <p:sp>
        <p:nvSpPr>
          <p:cNvPr id="203790" name="Text Box 1031">
            <a:extLst>
              <a:ext uri="{FF2B5EF4-FFF2-40B4-BE49-F238E27FC236}">
                <a16:creationId xmlns:a16="http://schemas.microsoft.com/office/drawing/2014/main" id="{307548F0-D63A-4FEE-9534-82E49A02FB31}"/>
              </a:ext>
            </a:extLst>
          </p:cNvPr>
          <p:cNvSpPr txBox="1">
            <a:spLocks noChangeArrowheads="1"/>
          </p:cNvSpPr>
          <p:nvPr/>
        </p:nvSpPr>
        <p:spPr bwMode="auto">
          <a:xfrm>
            <a:off x="468313" y="4292600"/>
            <a:ext cx="4211637" cy="1871663"/>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dirty="0">
                <a:latin typeface="Tahoma" panose="020B0604030504040204" pitchFamily="34" charset="0"/>
              </a:rPr>
              <a:t>[ C e l l ]</a:t>
            </a:r>
          </a:p>
          <a:p>
            <a:pPr eaLnBrk="1" hangingPunct="1">
              <a:spcBef>
                <a:spcPct val="0"/>
              </a:spcBef>
              <a:buFontTx/>
              <a:buNone/>
            </a:pPr>
            <a:r>
              <a:rPr lang="pt-BR" altLang="ja-JP" sz="1400" dirty="0">
                <a:latin typeface="Tahoma" panose="020B0604030504040204" pitchFamily="34" charset="0"/>
              </a:rPr>
              <a:t> 100     1 -1.0  -10  #102 #103 #104 #105 </a:t>
            </a:r>
            <a:r>
              <a:rPr lang="pt-BR" altLang="ja-JP" sz="1400" dirty="0">
                <a:solidFill>
                  <a:srgbClr val="FF0000"/>
                </a:solidFill>
                <a:latin typeface="Tahoma" panose="020B0604030504040204" pitchFamily="34" charset="0"/>
              </a:rPr>
              <a:t>#106</a:t>
            </a:r>
          </a:p>
          <a:p>
            <a:pPr eaLnBrk="1" hangingPunct="1">
              <a:spcBef>
                <a:spcPct val="0"/>
              </a:spcBef>
              <a:buFontTx/>
              <a:buNone/>
            </a:pPr>
            <a:r>
              <a:rPr lang="pt-BR" altLang="ja-JP" sz="1400" dirty="0">
                <a:latin typeface="Tahoma" panose="020B0604030504040204" pitchFamily="34" charset="0"/>
              </a:rPr>
              <a:t> 101    -1        10</a:t>
            </a:r>
          </a:p>
          <a:p>
            <a:pPr eaLnBrk="1" hangingPunct="1">
              <a:spcBef>
                <a:spcPct val="0"/>
              </a:spcBef>
              <a:buFontTx/>
              <a:buNone/>
            </a:pPr>
            <a:r>
              <a:rPr lang="pt-BR" altLang="ja-JP" sz="1400" dirty="0">
                <a:latin typeface="Tahoma" panose="020B0604030504040204" pitchFamily="34" charset="0"/>
              </a:rPr>
              <a:t> 102     1 -1.0  -11  12 -14</a:t>
            </a:r>
            <a:r>
              <a:rPr lang="pt-BR" altLang="ja-JP" sz="1400" dirty="0">
                <a:solidFill>
                  <a:srgbClr val="FF0000"/>
                </a:solidFill>
                <a:latin typeface="Tahoma" panose="020B0604030504040204" pitchFamily="34" charset="0"/>
              </a:rPr>
              <a:t> #106</a:t>
            </a:r>
          </a:p>
          <a:p>
            <a:pPr eaLnBrk="1" hangingPunct="1">
              <a:spcBef>
                <a:spcPct val="0"/>
              </a:spcBef>
              <a:buFontTx/>
              <a:buNone/>
            </a:pPr>
            <a:r>
              <a:rPr lang="pt-BR" altLang="ja-JP" sz="1400" dirty="0">
                <a:latin typeface="Tahoma" panose="020B0604030504040204" pitchFamily="34" charset="0"/>
              </a:rPr>
              <a:t> 103     1 -1.0  -12  11</a:t>
            </a:r>
            <a:r>
              <a:rPr lang="pt-BR" altLang="ja-JP" sz="1400" dirty="0">
                <a:solidFill>
                  <a:srgbClr val="FF0000"/>
                </a:solidFill>
                <a:latin typeface="Tahoma" panose="020B0604030504040204" pitchFamily="34" charset="0"/>
              </a:rPr>
              <a:t> #106</a:t>
            </a:r>
          </a:p>
          <a:p>
            <a:pPr eaLnBrk="1" hangingPunct="1">
              <a:spcBef>
                <a:spcPct val="0"/>
              </a:spcBef>
              <a:buFontTx/>
              <a:buNone/>
            </a:pPr>
            <a:r>
              <a:rPr lang="pt-BR" altLang="ja-JP" sz="1400" dirty="0">
                <a:latin typeface="Tahoma" panose="020B0604030504040204" pitchFamily="34" charset="0"/>
              </a:rPr>
              <a:t> 104     1 -1.0  -11 -12</a:t>
            </a:r>
            <a:r>
              <a:rPr lang="pt-BR" altLang="ja-JP" sz="1400" dirty="0">
                <a:solidFill>
                  <a:srgbClr val="FF0000"/>
                </a:solidFill>
                <a:latin typeface="Tahoma" panose="020B0604030504040204" pitchFamily="34" charset="0"/>
              </a:rPr>
              <a:t> #106</a:t>
            </a:r>
          </a:p>
          <a:p>
            <a:pPr eaLnBrk="1" hangingPunct="1">
              <a:spcBef>
                <a:spcPct val="0"/>
              </a:spcBef>
              <a:buFontTx/>
              <a:buNone/>
            </a:pPr>
            <a:r>
              <a:rPr lang="pt-BR" altLang="ja-JP" sz="1400" dirty="0">
                <a:latin typeface="Tahoma" panose="020B0604030504040204" pitchFamily="34" charset="0"/>
              </a:rPr>
              <a:t> 105     1 -1.0  -13</a:t>
            </a:r>
            <a:r>
              <a:rPr lang="pt-BR" altLang="ja-JP" sz="1400" dirty="0">
                <a:solidFill>
                  <a:srgbClr val="FF0000"/>
                </a:solidFill>
                <a:latin typeface="Tahoma" panose="020B0604030504040204" pitchFamily="34" charset="0"/>
              </a:rPr>
              <a:t> #106</a:t>
            </a:r>
          </a:p>
          <a:p>
            <a:pPr eaLnBrk="1" hangingPunct="1">
              <a:spcBef>
                <a:spcPct val="0"/>
              </a:spcBef>
              <a:buFontTx/>
              <a:buNone/>
            </a:pPr>
            <a:r>
              <a:rPr lang="pt-BR" altLang="ja-JP" sz="1400" dirty="0">
                <a:solidFill>
                  <a:srgbClr val="FF0000"/>
                </a:solidFill>
                <a:latin typeface="Tahoma" panose="020B0604030504040204" pitchFamily="34" charset="0"/>
              </a:rPr>
              <a:t> 106     1 -1.0  -15  16 -17</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 Box 1031">
            <a:extLst>
              <a:ext uri="{FF2B5EF4-FFF2-40B4-BE49-F238E27FC236}">
                <a16:creationId xmlns:a16="http://schemas.microsoft.com/office/drawing/2014/main" id="{7A157502-C442-4B3E-B09E-7EB52ADD722F}"/>
              </a:ext>
            </a:extLst>
          </p:cNvPr>
          <p:cNvSpPr txBox="1">
            <a:spLocks noChangeArrowheads="1"/>
          </p:cNvSpPr>
          <p:nvPr/>
        </p:nvSpPr>
        <p:spPr bwMode="auto">
          <a:xfrm>
            <a:off x="1392238" y="2770585"/>
            <a:ext cx="2519362" cy="2112962"/>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a:solidFill>
                  <a:srgbClr val="000000"/>
                </a:solidFill>
                <a:latin typeface="Tahoma" panose="020B0604030504040204" pitchFamily="34" charset="0"/>
              </a:rPr>
              <a:t>[ S u r f a c e ]</a:t>
            </a:r>
          </a:p>
          <a:p>
            <a:pPr eaLnBrk="1" hangingPunct="1">
              <a:spcBef>
                <a:spcPct val="0"/>
              </a:spcBef>
              <a:buFontTx/>
              <a:buNone/>
            </a:pPr>
            <a:r>
              <a:rPr lang="pt-BR" altLang="ja-JP" sz="1400">
                <a:solidFill>
                  <a:srgbClr val="000000"/>
                </a:solidFill>
                <a:latin typeface="Tahoma" panose="020B0604030504040204" pitchFamily="34" charset="0"/>
              </a:rPr>
              <a:t>  999  so     500.</a:t>
            </a:r>
          </a:p>
          <a:p>
            <a:pPr eaLnBrk="1" hangingPunct="1">
              <a:spcBef>
                <a:spcPct val="0"/>
              </a:spcBef>
              <a:buFontTx/>
              <a:buNone/>
            </a:pPr>
            <a:r>
              <a:rPr lang="pt-BR" altLang="ja-JP" sz="1400">
                <a:solidFill>
                  <a:srgbClr val="000000"/>
                </a:solidFill>
                <a:latin typeface="Tahoma" panose="020B0604030504040204" pitchFamily="34" charset="0"/>
              </a:rPr>
              <a:t>  11  so       5.</a:t>
            </a:r>
          </a:p>
          <a:p>
            <a:pPr eaLnBrk="1" hangingPunct="1">
              <a:spcBef>
                <a:spcPct val="0"/>
              </a:spcBef>
              <a:buFontTx/>
              <a:buNone/>
            </a:pPr>
            <a:r>
              <a:rPr lang="pt-BR" altLang="ja-JP" sz="1400">
                <a:solidFill>
                  <a:srgbClr val="000000"/>
                </a:solidFill>
                <a:latin typeface="Tahoma" panose="020B0604030504040204" pitchFamily="34" charset="0"/>
              </a:rPr>
              <a:t>  12  sz      </a:t>
            </a:r>
            <a:r>
              <a:rPr lang="ja-JP" altLang="en-US" sz="1400">
                <a:solidFill>
                  <a:srgbClr val="000000"/>
                </a:solidFill>
                <a:latin typeface="Tahoma" panose="020B0604030504040204" pitchFamily="34" charset="0"/>
              </a:rPr>
              <a:t> </a:t>
            </a:r>
            <a:r>
              <a:rPr lang="en-US" altLang="ja-JP" sz="1400">
                <a:solidFill>
                  <a:srgbClr val="000000"/>
                </a:solidFill>
                <a:latin typeface="Tahoma" panose="020B0604030504040204" pitchFamily="34" charset="0"/>
              </a:rPr>
              <a:t>8</a:t>
            </a:r>
            <a:r>
              <a:rPr lang="pt-BR" altLang="ja-JP" sz="1400">
                <a:solidFill>
                  <a:srgbClr val="000000"/>
                </a:solidFill>
                <a:latin typeface="Tahoma" panose="020B0604030504040204" pitchFamily="34" charset="0"/>
              </a:rPr>
              <a:t>.  5.</a:t>
            </a:r>
          </a:p>
          <a:p>
            <a:pPr eaLnBrk="1" hangingPunct="1">
              <a:spcBef>
                <a:spcPct val="0"/>
              </a:spcBef>
              <a:buFontTx/>
              <a:buNone/>
            </a:pPr>
            <a:r>
              <a:rPr lang="pt-BR" altLang="ja-JP" sz="1400">
                <a:solidFill>
                  <a:srgbClr val="000000"/>
                </a:solidFill>
                <a:latin typeface="Tahoma" panose="020B0604030504040204" pitchFamily="34" charset="0"/>
              </a:rPr>
              <a:t> 101  px      3.</a:t>
            </a:r>
          </a:p>
          <a:p>
            <a:pPr eaLnBrk="1" hangingPunct="1">
              <a:spcBef>
                <a:spcPct val="0"/>
              </a:spcBef>
              <a:buFontTx/>
              <a:buNone/>
            </a:pPr>
            <a:r>
              <a:rPr lang="pt-BR" altLang="ja-JP" sz="1400">
                <a:solidFill>
                  <a:srgbClr val="000000"/>
                </a:solidFill>
                <a:latin typeface="Tahoma" panose="020B0604030504040204" pitchFamily="34" charset="0"/>
              </a:rPr>
              <a:t> 111  pz      -19.</a:t>
            </a:r>
          </a:p>
          <a:p>
            <a:pPr eaLnBrk="1" hangingPunct="1">
              <a:spcBef>
                <a:spcPct val="0"/>
              </a:spcBef>
              <a:buFontTx/>
              <a:buNone/>
            </a:pPr>
            <a:r>
              <a:rPr lang="pt-BR" altLang="ja-JP" sz="1400">
                <a:solidFill>
                  <a:srgbClr val="000000"/>
                </a:solidFill>
                <a:latin typeface="Tahoma" panose="020B0604030504040204" pitchFamily="34" charset="0"/>
              </a:rPr>
              <a:t> 112  pz       19.</a:t>
            </a:r>
          </a:p>
          <a:p>
            <a:pPr eaLnBrk="1" hangingPunct="1">
              <a:spcBef>
                <a:spcPct val="0"/>
              </a:spcBef>
              <a:buFontTx/>
              <a:buNone/>
            </a:pPr>
            <a:r>
              <a:rPr lang="pt-BR" altLang="ja-JP" sz="1400">
                <a:solidFill>
                  <a:srgbClr val="000000"/>
                </a:solidFill>
                <a:latin typeface="Tahoma" panose="020B0604030504040204" pitchFamily="34" charset="0"/>
              </a:rPr>
              <a:t> 201  cz       1.</a:t>
            </a:r>
          </a:p>
          <a:p>
            <a:pPr eaLnBrk="1" hangingPunct="1">
              <a:spcBef>
                <a:spcPct val="0"/>
              </a:spcBef>
              <a:buFontTx/>
              <a:buNone/>
            </a:pPr>
            <a:r>
              <a:rPr lang="en-US" altLang="ja-JP" sz="1400">
                <a:latin typeface="Tahoma" panose="020B0604030504040204" pitchFamily="34" charset="0"/>
              </a:rPr>
              <a:t> 301  </a:t>
            </a:r>
            <a:r>
              <a:rPr lang="nn-NO" altLang="ja-JP" sz="1400">
                <a:latin typeface="Tahoma" panose="020B0604030504040204" pitchFamily="34" charset="0"/>
              </a:rPr>
              <a:t>rpp -5. 5. -5. 5. -16. -6.</a:t>
            </a:r>
          </a:p>
        </p:txBody>
      </p:sp>
      <p:sp>
        <p:nvSpPr>
          <p:cNvPr id="159747" name="Rectangle 2">
            <a:extLst>
              <a:ext uri="{FF2B5EF4-FFF2-40B4-BE49-F238E27FC236}">
                <a16:creationId xmlns:a16="http://schemas.microsoft.com/office/drawing/2014/main" id="{5CDB2C3F-CD00-4E1E-9AFB-A30515BF23BC}"/>
              </a:ext>
            </a:extLst>
          </p:cNvPr>
          <p:cNvSpPr>
            <a:spLocks noGrp="1" noChangeArrowheads="1"/>
          </p:cNvSpPr>
          <p:nvPr>
            <p:ph type="title" idx="4294967295"/>
          </p:nvPr>
        </p:nvSpPr>
        <p:spPr>
          <a:xfrm>
            <a:off x="241300" y="22225"/>
            <a:ext cx="8686800" cy="1143000"/>
          </a:xfrm>
        </p:spPr>
        <p:txBody>
          <a:bodyPr/>
          <a:lstStyle/>
          <a:p>
            <a:pPr eaLnBrk="1" hangingPunct="1">
              <a:defRPr/>
            </a:pPr>
            <a:r>
              <a:rPr lang="en-US" altLang="ja-JP" dirty="0">
                <a:latin typeface="+mn-lt"/>
              </a:rPr>
              <a:t>Rearrange Cell &amp; Surface numbers</a:t>
            </a:r>
            <a:endParaRPr lang="ja-JP" altLang="en-US" dirty="0">
              <a:latin typeface="+mn-lt"/>
            </a:endParaRPr>
          </a:p>
        </p:txBody>
      </p:sp>
      <p:sp>
        <p:nvSpPr>
          <p:cNvPr id="205830" name="Text Box 5">
            <a:extLst>
              <a:ext uri="{FF2B5EF4-FFF2-40B4-BE49-F238E27FC236}">
                <a16:creationId xmlns:a16="http://schemas.microsoft.com/office/drawing/2014/main" id="{E9756A4C-C2C1-471D-982C-99CF4EBE8F3E}"/>
              </a:ext>
            </a:extLst>
          </p:cNvPr>
          <p:cNvSpPr txBox="1">
            <a:spLocks noChangeArrowheads="1"/>
          </p:cNvSpPr>
          <p:nvPr/>
        </p:nvSpPr>
        <p:spPr bwMode="auto">
          <a:xfrm>
            <a:off x="2197100" y="6400800"/>
            <a:ext cx="5038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dirty="0">
                <a:solidFill>
                  <a:srgbClr val="000000"/>
                </a:solidFill>
                <a:latin typeface="Tahoma" panose="020B0604030504040204" pitchFamily="34" charset="0"/>
              </a:rPr>
              <a:t>Geometry</a:t>
            </a:r>
          </a:p>
        </p:txBody>
      </p:sp>
      <p:sp>
        <p:nvSpPr>
          <p:cNvPr id="205832" name="Text Box 1030">
            <a:extLst>
              <a:ext uri="{FF2B5EF4-FFF2-40B4-BE49-F238E27FC236}">
                <a16:creationId xmlns:a16="http://schemas.microsoft.com/office/drawing/2014/main" id="{E6D46D8A-818D-43DC-9735-0764DF383A89}"/>
              </a:ext>
            </a:extLst>
          </p:cNvPr>
          <p:cNvSpPr txBox="1">
            <a:spLocks noChangeArrowheads="1"/>
          </p:cNvSpPr>
          <p:nvPr/>
        </p:nvSpPr>
        <p:spPr bwMode="auto">
          <a:xfrm>
            <a:off x="1008063" y="2276872"/>
            <a:ext cx="14017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159753" name="テキスト ボックス 20">
            <a:extLst>
              <a:ext uri="{FF2B5EF4-FFF2-40B4-BE49-F238E27FC236}">
                <a16:creationId xmlns:a16="http://schemas.microsoft.com/office/drawing/2014/main" id="{2A106F6F-4E1F-4A3C-B03C-AF9E2C33A377}"/>
              </a:ext>
            </a:extLst>
          </p:cNvPr>
          <p:cNvSpPr txBox="1">
            <a:spLocks noChangeArrowheads="1"/>
          </p:cNvSpPr>
          <p:nvPr/>
        </p:nvSpPr>
        <p:spPr bwMode="auto">
          <a:xfrm>
            <a:off x="547688" y="981075"/>
            <a:ext cx="82661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800" dirty="0">
                <a:solidFill>
                  <a:srgbClr val="000000"/>
                </a:solidFill>
                <a:latin typeface="+mn-lt"/>
              </a:rPr>
              <a:t>While you define geometries, it is useful to rearrange the cell and surface numbers according to your rules.</a:t>
            </a:r>
            <a:endParaRPr lang="ja-JP" altLang="en-US" sz="2800" dirty="0">
              <a:solidFill>
                <a:srgbClr val="000000"/>
              </a:solidFill>
              <a:latin typeface="+mn-lt"/>
            </a:endParaRPr>
          </a:p>
        </p:txBody>
      </p:sp>
      <p:sp>
        <p:nvSpPr>
          <p:cNvPr id="205834" name="テキスト ボックス 1">
            <a:extLst>
              <a:ext uri="{FF2B5EF4-FFF2-40B4-BE49-F238E27FC236}">
                <a16:creationId xmlns:a16="http://schemas.microsoft.com/office/drawing/2014/main" id="{6BD5B2E7-3B86-4508-BBBE-BB2A7AC5EAAE}"/>
              </a:ext>
            </a:extLst>
          </p:cNvPr>
          <p:cNvSpPr txBox="1">
            <a:spLocks noChangeArrowheads="1"/>
          </p:cNvSpPr>
          <p:nvPr/>
        </p:nvSpPr>
        <p:spPr bwMode="auto">
          <a:xfrm>
            <a:off x="547688" y="5081985"/>
            <a:ext cx="4456112" cy="1016000"/>
          </a:xfrm>
          <a:prstGeom prst="rect">
            <a:avLst/>
          </a:prstGeom>
          <a:solidFill>
            <a:schemeClr val="bg1"/>
          </a:solidFill>
          <a:ln w="25400">
            <a:solidFill>
              <a:srgbClr val="0000FF"/>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000">
                <a:solidFill>
                  <a:srgbClr val="000000"/>
                </a:solidFill>
              </a:rPr>
              <a:t>For example,</a:t>
            </a:r>
          </a:p>
          <a:p>
            <a:pPr eaLnBrk="1" hangingPunct="1">
              <a:spcBef>
                <a:spcPct val="0"/>
              </a:spcBef>
              <a:buFontTx/>
              <a:buNone/>
            </a:pPr>
            <a:r>
              <a:rPr lang="en-US" altLang="ja-JP" sz="2000">
                <a:solidFill>
                  <a:srgbClr val="000000"/>
                </a:solidFill>
              </a:rPr>
              <a:t>rearrange the numbers in an ascending order in each px, py, pz.</a:t>
            </a:r>
          </a:p>
        </p:txBody>
      </p:sp>
      <p:sp>
        <p:nvSpPr>
          <p:cNvPr id="3" name="右中かっこ 2">
            <a:extLst>
              <a:ext uri="{FF2B5EF4-FFF2-40B4-BE49-F238E27FC236}">
                <a16:creationId xmlns:a16="http://schemas.microsoft.com/office/drawing/2014/main" id="{7B065B50-39A3-4115-961A-AC53FB7629CE}"/>
              </a:ext>
            </a:extLst>
          </p:cNvPr>
          <p:cNvSpPr/>
          <p:nvPr/>
        </p:nvSpPr>
        <p:spPr>
          <a:xfrm flipH="1">
            <a:off x="1392238" y="3715147"/>
            <a:ext cx="139700" cy="514350"/>
          </a:xfrm>
          <a:prstGeom prst="rightBrace">
            <a:avLst>
              <a:gd name="adj1" fmla="val 8333"/>
              <a:gd name="adj2" fmla="val 48609"/>
            </a:avLst>
          </a:prstGeom>
          <a:noFill/>
          <a:ln w="254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solidFill>
                <a:srgbClr val="000000"/>
              </a:solidFill>
            </a:endParaRPr>
          </a:p>
        </p:txBody>
      </p:sp>
      <p:sp>
        <p:nvSpPr>
          <p:cNvPr id="205836" name="Line 16">
            <a:extLst>
              <a:ext uri="{FF2B5EF4-FFF2-40B4-BE49-F238E27FC236}">
                <a16:creationId xmlns:a16="http://schemas.microsoft.com/office/drawing/2014/main" id="{33F7ED1A-A7DF-4635-BDEB-168DDE30C0DE}"/>
              </a:ext>
            </a:extLst>
          </p:cNvPr>
          <p:cNvSpPr>
            <a:spLocks noChangeShapeType="1"/>
          </p:cNvSpPr>
          <p:nvPr/>
        </p:nvSpPr>
        <p:spPr bwMode="auto">
          <a:xfrm flipH="1">
            <a:off x="827088" y="3972322"/>
            <a:ext cx="565150" cy="1109663"/>
          </a:xfrm>
          <a:prstGeom prst="line">
            <a:avLst/>
          </a:prstGeom>
          <a:noFill/>
          <a:ln w="38100">
            <a:solidFill>
              <a:srgbClr val="0000FF"/>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05837" name="Text Box 1031">
            <a:extLst>
              <a:ext uri="{FF2B5EF4-FFF2-40B4-BE49-F238E27FC236}">
                <a16:creationId xmlns:a16="http://schemas.microsoft.com/office/drawing/2014/main" id="{50750932-0A89-43F2-8D53-8D3946E6A91E}"/>
              </a:ext>
            </a:extLst>
          </p:cNvPr>
          <p:cNvSpPr txBox="1">
            <a:spLocks noChangeArrowheads="1"/>
          </p:cNvSpPr>
          <p:nvPr/>
        </p:nvSpPr>
        <p:spPr bwMode="auto">
          <a:xfrm>
            <a:off x="4211638" y="2770585"/>
            <a:ext cx="4229100" cy="1808162"/>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dirty="0">
                <a:latin typeface="Tahoma" panose="020B0604030504040204" pitchFamily="34" charset="0"/>
              </a:rPr>
              <a:t>[ C e l l ]</a:t>
            </a:r>
          </a:p>
          <a:p>
            <a:pPr eaLnBrk="1" hangingPunct="1">
              <a:spcBef>
                <a:spcPct val="0"/>
              </a:spcBef>
              <a:buFontTx/>
              <a:buNone/>
            </a:pPr>
            <a:r>
              <a:rPr lang="pt-BR" altLang="ja-JP" sz="1400" dirty="0">
                <a:latin typeface="Tahoma" panose="020B0604030504040204" pitchFamily="34" charset="0"/>
              </a:rPr>
              <a:t> 100     1 -1.0  -999  #102 #103 #104 #105 #106</a:t>
            </a:r>
          </a:p>
          <a:p>
            <a:pPr eaLnBrk="1" hangingPunct="1">
              <a:spcBef>
                <a:spcPct val="0"/>
              </a:spcBef>
              <a:buFontTx/>
              <a:buNone/>
            </a:pPr>
            <a:r>
              <a:rPr lang="pt-BR" altLang="ja-JP" sz="1400" dirty="0">
                <a:latin typeface="Tahoma" panose="020B0604030504040204" pitchFamily="34" charset="0"/>
              </a:rPr>
              <a:t> 101    -1        999</a:t>
            </a:r>
          </a:p>
          <a:p>
            <a:pPr eaLnBrk="1" hangingPunct="1">
              <a:spcBef>
                <a:spcPct val="0"/>
              </a:spcBef>
              <a:buFontTx/>
              <a:buNone/>
            </a:pPr>
            <a:r>
              <a:rPr lang="pt-BR" altLang="ja-JP" sz="1400" dirty="0">
                <a:latin typeface="Tahoma" panose="020B0604030504040204" pitchFamily="34" charset="0"/>
              </a:rPr>
              <a:t> 102     1 -1.0  -11  12 -101 #106</a:t>
            </a:r>
          </a:p>
          <a:p>
            <a:pPr eaLnBrk="1" hangingPunct="1">
              <a:spcBef>
                <a:spcPct val="0"/>
              </a:spcBef>
              <a:buFontTx/>
              <a:buNone/>
            </a:pPr>
            <a:r>
              <a:rPr lang="pt-BR" altLang="ja-JP" sz="1400" dirty="0">
                <a:latin typeface="Tahoma" panose="020B0604030504040204" pitchFamily="34" charset="0"/>
              </a:rPr>
              <a:t> 103     1 -1.0  -12  11 #106</a:t>
            </a:r>
          </a:p>
          <a:p>
            <a:pPr eaLnBrk="1" hangingPunct="1">
              <a:spcBef>
                <a:spcPct val="0"/>
              </a:spcBef>
              <a:buFontTx/>
              <a:buNone/>
            </a:pPr>
            <a:r>
              <a:rPr lang="pt-BR" altLang="ja-JP" sz="1400" dirty="0">
                <a:latin typeface="Tahoma" panose="020B0604030504040204" pitchFamily="34" charset="0"/>
              </a:rPr>
              <a:t> 104     1 -1.0  -11 -12 #106</a:t>
            </a:r>
          </a:p>
          <a:p>
            <a:pPr eaLnBrk="1" hangingPunct="1">
              <a:spcBef>
                <a:spcPct val="0"/>
              </a:spcBef>
              <a:buFontTx/>
              <a:buNone/>
            </a:pPr>
            <a:r>
              <a:rPr lang="pt-BR" altLang="ja-JP" sz="1400" dirty="0">
                <a:latin typeface="Tahoma" panose="020B0604030504040204" pitchFamily="34" charset="0"/>
              </a:rPr>
              <a:t> 105     1 -1.0 -301 #106</a:t>
            </a:r>
          </a:p>
          <a:p>
            <a:pPr eaLnBrk="1" hangingPunct="1">
              <a:spcBef>
                <a:spcPct val="0"/>
              </a:spcBef>
              <a:buFontTx/>
              <a:buNone/>
            </a:pPr>
            <a:r>
              <a:rPr lang="pt-BR" altLang="ja-JP" sz="1400" dirty="0">
                <a:latin typeface="Tahoma" panose="020B0604030504040204" pitchFamily="34" charset="0"/>
              </a:rPr>
              <a:t> 106     1 -1.0  111 -112 -201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a:extLst>
              <a:ext uri="{FF2B5EF4-FFF2-40B4-BE49-F238E27FC236}">
                <a16:creationId xmlns:a16="http://schemas.microsoft.com/office/drawing/2014/main" id="{E208A4BD-FE8C-4789-9E65-D44AA2A2034F}"/>
              </a:ext>
            </a:extLst>
          </p:cNvPr>
          <p:cNvSpPr>
            <a:spLocks noGrp="1" noChangeArrowheads="1"/>
          </p:cNvSpPr>
          <p:nvPr>
            <p:ph type="title"/>
          </p:nvPr>
        </p:nvSpPr>
        <p:spPr>
          <a:xfrm>
            <a:off x="209550" y="30163"/>
            <a:ext cx="8686800" cy="1022350"/>
          </a:xfrm>
        </p:spPr>
        <p:txBody>
          <a:bodyPr/>
          <a:lstStyle/>
          <a:p>
            <a:pPr eaLnBrk="1" hangingPunct="1">
              <a:defRPr/>
            </a:pPr>
            <a:r>
              <a:rPr lang="en-US" altLang="ja-JP" sz="4800" dirty="0">
                <a:latin typeface="+mn-lt"/>
              </a:rPr>
              <a:t>Input support command</a:t>
            </a:r>
            <a:endParaRPr lang="ja-JP" altLang="en-US" sz="4800" dirty="0">
              <a:latin typeface="+mn-lt"/>
            </a:endParaRPr>
          </a:p>
        </p:txBody>
      </p:sp>
      <p:sp>
        <p:nvSpPr>
          <p:cNvPr id="122886" name="テキスト ボックス 20">
            <a:extLst>
              <a:ext uri="{FF2B5EF4-FFF2-40B4-BE49-F238E27FC236}">
                <a16:creationId xmlns:a16="http://schemas.microsoft.com/office/drawing/2014/main" id="{2CBB3B9F-57F3-4869-8716-79A53494CAC0}"/>
              </a:ext>
            </a:extLst>
          </p:cNvPr>
          <p:cNvSpPr txBox="1">
            <a:spLocks noChangeArrowheads="1"/>
          </p:cNvSpPr>
          <p:nvPr/>
        </p:nvSpPr>
        <p:spPr bwMode="auto">
          <a:xfrm>
            <a:off x="611188" y="1125538"/>
            <a:ext cx="7993062" cy="45243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solidFill>
                  <a:srgbClr val="000000"/>
                </a:solidFill>
              </a:rPr>
              <a:t>*Sections can be placed in an arbitrary order</a:t>
            </a:r>
            <a:endParaRPr lang="ja-JP" altLang="en-US" sz="2400">
              <a:solidFill>
                <a:srgbClr val="000000"/>
              </a:solidFill>
              <a:latin typeface="Century Gothic" panose="020B0502020202020204" pitchFamily="34" charset="0"/>
            </a:endParaRPr>
          </a:p>
          <a:p>
            <a:pPr eaLnBrk="1" hangingPunct="1">
              <a:spcBef>
                <a:spcPct val="0"/>
              </a:spcBef>
              <a:buFontTx/>
              <a:buNone/>
            </a:pPr>
            <a:r>
              <a:rPr lang="en-US" altLang="ja-JP" sz="2400">
                <a:solidFill>
                  <a:srgbClr val="FF0000"/>
                </a:solidFill>
                <a:latin typeface="Century Gothic" panose="020B0502020202020204" pitchFamily="34" charset="0"/>
              </a:rPr>
              <a:t>[         ]off</a:t>
            </a:r>
          </a:p>
          <a:p>
            <a:pPr eaLnBrk="1" hangingPunct="1">
              <a:spcBef>
                <a:spcPct val="0"/>
              </a:spcBef>
              <a:buFontTx/>
              <a:buNone/>
            </a:pPr>
            <a:r>
              <a:rPr lang="ja-JP" altLang="en-US" sz="2400">
                <a:solidFill>
                  <a:srgbClr val="000000"/>
                </a:solidFill>
                <a:latin typeface="Century Gothic" panose="020B0502020202020204" pitchFamily="34" charset="0"/>
              </a:rPr>
              <a:t>　　　</a:t>
            </a:r>
            <a:r>
              <a:rPr lang="en-US" altLang="ja-JP" sz="2400">
                <a:solidFill>
                  <a:srgbClr val="000000"/>
                </a:solidFill>
              </a:rPr>
              <a:t> skip this section</a:t>
            </a:r>
            <a:endParaRPr lang="ja-JP" altLang="en-US" sz="2400">
              <a:solidFill>
                <a:srgbClr val="000000"/>
              </a:solidFill>
              <a:latin typeface="Century Gothic" panose="020B0502020202020204" pitchFamily="34" charset="0"/>
            </a:endParaRPr>
          </a:p>
          <a:p>
            <a:pPr eaLnBrk="1" hangingPunct="1">
              <a:spcBef>
                <a:spcPct val="0"/>
              </a:spcBef>
              <a:buFontTx/>
              <a:buNone/>
            </a:pPr>
            <a:r>
              <a:rPr lang="en-US" altLang="ja-JP" sz="2400">
                <a:solidFill>
                  <a:srgbClr val="FF0000"/>
                </a:solidFill>
                <a:latin typeface="Century Gothic" panose="020B0502020202020204" pitchFamily="34" charset="0"/>
              </a:rPr>
              <a:t>qp:</a:t>
            </a:r>
          </a:p>
          <a:p>
            <a:pPr eaLnBrk="1" hangingPunct="1">
              <a:spcBef>
                <a:spcPct val="0"/>
              </a:spcBef>
              <a:buFontTx/>
              <a:buNone/>
            </a:pPr>
            <a:r>
              <a:rPr lang="ja-JP" altLang="en-US" sz="2400">
                <a:solidFill>
                  <a:srgbClr val="000000"/>
                </a:solidFill>
                <a:latin typeface="Century Gothic" panose="020B0502020202020204" pitchFamily="34" charset="0"/>
              </a:rPr>
              <a:t>　　　</a:t>
            </a:r>
            <a:r>
              <a:rPr lang="en-US" altLang="ja-JP" sz="2400">
                <a:solidFill>
                  <a:srgbClr val="000000"/>
                </a:solidFill>
              </a:rPr>
              <a:t>skip from this line to the next section</a:t>
            </a:r>
            <a:endParaRPr lang="ja-JP" altLang="en-US" sz="2400">
              <a:solidFill>
                <a:srgbClr val="000000"/>
              </a:solidFill>
              <a:latin typeface="Century Gothic" panose="020B0502020202020204" pitchFamily="34" charset="0"/>
            </a:endParaRPr>
          </a:p>
          <a:p>
            <a:pPr eaLnBrk="1" hangingPunct="1">
              <a:spcBef>
                <a:spcPct val="0"/>
              </a:spcBef>
              <a:buFontTx/>
              <a:buNone/>
            </a:pPr>
            <a:r>
              <a:rPr lang="en-US" altLang="ja-JP" sz="2400">
                <a:solidFill>
                  <a:srgbClr val="FF0000"/>
                </a:solidFill>
                <a:latin typeface="Century Gothic" panose="020B0502020202020204" pitchFamily="34" charset="0"/>
              </a:rPr>
              <a:t>q:</a:t>
            </a:r>
          </a:p>
          <a:p>
            <a:pPr eaLnBrk="1" hangingPunct="1">
              <a:spcBef>
                <a:spcPct val="0"/>
              </a:spcBef>
              <a:buFontTx/>
              <a:buNone/>
            </a:pPr>
            <a:r>
              <a:rPr lang="ja-JP" altLang="en-US" sz="2400">
                <a:solidFill>
                  <a:srgbClr val="000000"/>
                </a:solidFill>
                <a:latin typeface="Century Gothic" panose="020B0502020202020204" pitchFamily="34" charset="0"/>
              </a:rPr>
              <a:t>　　　</a:t>
            </a:r>
            <a:r>
              <a:rPr lang="en-US" altLang="ja-JP" sz="2400">
                <a:solidFill>
                  <a:srgbClr val="000000"/>
                </a:solidFill>
              </a:rPr>
              <a:t>equivalent to [end] section</a:t>
            </a:r>
          </a:p>
          <a:p>
            <a:pPr eaLnBrk="1" hangingPunct="1">
              <a:spcBef>
                <a:spcPct val="0"/>
              </a:spcBef>
              <a:buFontTx/>
              <a:buNone/>
            </a:pPr>
            <a:r>
              <a:rPr lang="en-US" altLang="ja-JP" sz="2400">
                <a:solidFill>
                  <a:srgbClr val="000000"/>
                </a:solidFill>
              </a:rPr>
              <a:t>Comment marks</a:t>
            </a:r>
          </a:p>
          <a:p>
            <a:pPr eaLnBrk="1" hangingPunct="1">
              <a:spcBef>
                <a:spcPct val="0"/>
              </a:spcBef>
              <a:buFontTx/>
              <a:buNone/>
            </a:pPr>
            <a:r>
              <a:rPr lang="en-US" altLang="ja-JP" sz="2400">
                <a:solidFill>
                  <a:srgbClr val="FF0000"/>
                </a:solidFill>
                <a:latin typeface="Century Gothic" panose="020B0502020202020204" pitchFamily="34" charset="0"/>
              </a:rPr>
              <a:t>     C</a:t>
            </a:r>
            <a:r>
              <a:rPr lang="en-US" altLang="ja-JP" sz="2400">
                <a:solidFill>
                  <a:srgbClr val="000000"/>
                </a:solidFill>
              </a:rPr>
              <a:t> in the first 5 column of a line (except [material] section)</a:t>
            </a:r>
          </a:p>
          <a:p>
            <a:pPr eaLnBrk="1" hangingPunct="1">
              <a:spcBef>
                <a:spcPct val="0"/>
              </a:spcBef>
              <a:buFontTx/>
              <a:buNone/>
            </a:pPr>
            <a:r>
              <a:rPr lang="en-US" altLang="ja-JP" sz="2400">
                <a:solidFill>
                  <a:srgbClr val="000000"/>
                </a:solidFill>
                <a:latin typeface="Century Gothic" panose="020B0502020202020204" pitchFamily="34" charset="0"/>
              </a:rPr>
              <a:t>     </a:t>
            </a:r>
            <a:r>
              <a:rPr lang="en-US" altLang="ja-JP" sz="2400">
                <a:solidFill>
                  <a:srgbClr val="FF0000"/>
                </a:solidFill>
                <a:latin typeface="Century Gothic" panose="020B0502020202020204" pitchFamily="34" charset="0"/>
              </a:rPr>
              <a:t>$ </a:t>
            </a:r>
            <a:r>
              <a:rPr lang="en-US" altLang="ja-JP" sz="2400">
                <a:solidFill>
                  <a:srgbClr val="000000"/>
                </a:solidFill>
              </a:rPr>
              <a:t>and </a:t>
            </a:r>
            <a:r>
              <a:rPr lang="en-US" altLang="ja-JP" sz="2400">
                <a:solidFill>
                  <a:srgbClr val="FF0000"/>
                </a:solidFill>
                <a:latin typeface="Century Gothic" panose="020B0502020202020204" pitchFamily="34" charset="0"/>
              </a:rPr>
              <a:t># </a:t>
            </a:r>
            <a:r>
              <a:rPr lang="en-US" altLang="ja-JP" sz="2400">
                <a:solidFill>
                  <a:srgbClr val="000000"/>
                </a:solidFill>
              </a:rPr>
              <a:t>in the middle of a line</a:t>
            </a:r>
          </a:p>
          <a:p>
            <a:pPr eaLnBrk="1" hangingPunct="1">
              <a:spcBef>
                <a:spcPct val="0"/>
              </a:spcBef>
              <a:buFontTx/>
              <a:buNone/>
            </a:pPr>
            <a:r>
              <a:rPr lang="en-US" altLang="ja-JP" sz="2400">
                <a:solidFill>
                  <a:srgbClr val="000000"/>
                </a:solidFill>
              </a:rPr>
              <a:t>      (but avoid using </a:t>
            </a:r>
            <a:r>
              <a:rPr lang="en-US" altLang="ja-JP" sz="2400">
                <a:solidFill>
                  <a:srgbClr val="FF0000"/>
                </a:solidFill>
                <a:latin typeface="Century Gothic" panose="020B0502020202020204" pitchFamily="34" charset="0"/>
              </a:rPr>
              <a:t>#</a:t>
            </a:r>
            <a:r>
              <a:rPr lang="en-US" altLang="ja-JP" sz="2400">
                <a:solidFill>
                  <a:srgbClr val="000000"/>
                </a:solidFill>
              </a:rPr>
              <a:t> in the [cell] and [surface] sections)</a:t>
            </a:r>
          </a:p>
          <a:p>
            <a:pPr eaLnBrk="1" hangingPunct="1">
              <a:spcBef>
                <a:spcPct val="0"/>
              </a:spcBef>
              <a:buFontTx/>
              <a:buNone/>
            </a:pPr>
            <a:r>
              <a:rPr lang="ja-JP" altLang="en-US" sz="2400">
                <a:solidFill>
                  <a:srgbClr val="000000"/>
                </a:solidFill>
                <a:latin typeface="Century Gothic" panose="020B0502020202020204" pitchFamily="34" charset="0"/>
              </a:rPr>
              <a:t>　　　　　→</a:t>
            </a:r>
            <a:r>
              <a:rPr lang="en-US" altLang="ja-JP" sz="2400">
                <a:solidFill>
                  <a:srgbClr val="FF0000"/>
                </a:solidFill>
                <a:latin typeface="Century Gothic" panose="020B0502020202020204" pitchFamily="34" charset="0"/>
              </a:rPr>
              <a:t>$ is recommended</a:t>
            </a:r>
            <a:endParaRPr lang="ja-JP" altLang="en-US" sz="2400">
              <a:solidFill>
                <a:srgbClr val="FF0000"/>
              </a:solidFill>
              <a:latin typeface="Century Gothic" panose="020B0502020202020204" pitchFamily="34" charset="0"/>
            </a:endParaRPr>
          </a:p>
        </p:txBody>
      </p:sp>
      <p:sp>
        <p:nvSpPr>
          <p:cNvPr id="122887" name="Text Box 5">
            <a:extLst>
              <a:ext uri="{FF2B5EF4-FFF2-40B4-BE49-F238E27FC236}">
                <a16:creationId xmlns:a16="http://schemas.microsoft.com/office/drawing/2014/main" id="{143A4DBC-94AE-4300-B686-B5161EBC9957}"/>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latin typeface="Tahoma" panose="020B0604030504040204" pitchFamily="34" charset="0"/>
              </a:rPr>
              <a:t>General description</a:t>
            </a:r>
          </a:p>
        </p:txBody>
      </p:sp>
      <p:sp>
        <p:nvSpPr>
          <p:cNvPr id="122888" name="テキスト ボックス 1">
            <a:extLst>
              <a:ext uri="{FF2B5EF4-FFF2-40B4-BE49-F238E27FC236}">
                <a16:creationId xmlns:a16="http://schemas.microsoft.com/office/drawing/2014/main" id="{7F398E23-0D86-425C-83C7-D18B2D27ED46}"/>
              </a:ext>
            </a:extLst>
          </p:cNvPr>
          <p:cNvSpPr txBox="1">
            <a:spLocks noChangeArrowheads="1"/>
          </p:cNvSpPr>
          <p:nvPr/>
        </p:nvSpPr>
        <p:spPr bwMode="auto">
          <a:xfrm>
            <a:off x="2411413" y="5702300"/>
            <a:ext cx="4025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ja-JP" sz="2400"/>
              <a:t>Characters are case insensitive </a:t>
            </a:r>
            <a:endParaRPr lang="ja-JP" altLang="en-US" sz="24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3">
            <a:extLst>
              <a:ext uri="{FF2B5EF4-FFF2-40B4-BE49-F238E27FC236}">
                <a16:creationId xmlns:a16="http://schemas.microsoft.com/office/drawing/2014/main" id="{75C551EC-95B4-4AE1-B254-04183F0EEF35}"/>
              </a:ext>
            </a:extLst>
          </p:cNvPr>
          <p:cNvSpPr>
            <a:spLocks noGrp="1" noChangeArrowheads="1"/>
          </p:cNvSpPr>
          <p:nvPr>
            <p:ph type="body" idx="4294967295"/>
          </p:nvPr>
        </p:nvSpPr>
        <p:spPr>
          <a:xfrm>
            <a:off x="1912938" y="1052513"/>
            <a:ext cx="5873750" cy="5205412"/>
          </a:xfrm>
        </p:spPr>
        <p:txBody>
          <a:bodyPr/>
          <a:lstStyle/>
          <a:p>
            <a:pPr eaLnBrk="1" hangingPunct="1">
              <a:spcBef>
                <a:spcPts val="700"/>
              </a:spcBef>
            </a:pPr>
            <a:r>
              <a:rPr lang="en-US" altLang="ja-JP" dirty="0">
                <a:cs typeface="Arial" panose="020B0604020202020204" pitchFamily="34" charset="0"/>
              </a:rPr>
              <a:t>General Description </a:t>
            </a:r>
          </a:p>
          <a:p>
            <a:pPr eaLnBrk="1" hangingPunct="1">
              <a:spcBef>
                <a:spcPts val="700"/>
              </a:spcBef>
            </a:pPr>
            <a:r>
              <a:rPr lang="en-US" altLang="ja-JP" dirty="0">
                <a:cs typeface="Arial" panose="020B0604020202020204" pitchFamily="34" charset="0"/>
              </a:rPr>
              <a:t>Geometry</a:t>
            </a:r>
          </a:p>
          <a:p>
            <a:pPr eaLnBrk="1" hangingPunct="1">
              <a:spcBef>
                <a:spcPts val="700"/>
              </a:spcBef>
            </a:pPr>
            <a:endParaRPr lang="en-US" altLang="ja-JP" dirty="0">
              <a:cs typeface="Arial" panose="020B0604020202020204" pitchFamily="34" charset="0"/>
            </a:endParaRPr>
          </a:p>
          <a:p>
            <a:pPr eaLnBrk="1" hangingPunct="1">
              <a:spcBef>
                <a:spcPts val="700"/>
              </a:spcBef>
            </a:pPr>
            <a:endParaRPr lang="en-US" altLang="ja-JP" dirty="0">
              <a:cs typeface="Arial" panose="020B0604020202020204" pitchFamily="34" charset="0"/>
            </a:endParaRPr>
          </a:p>
          <a:p>
            <a:pPr eaLnBrk="1" hangingPunct="1">
              <a:spcBef>
                <a:spcPts val="700"/>
              </a:spcBef>
            </a:pPr>
            <a:endParaRPr lang="en-US" altLang="ja-JP" dirty="0">
              <a:cs typeface="Arial" panose="020B0604020202020204" pitchFamily="34" charset="0"/>
            </a:endParaRPr>
          </a:p>
          <a:p>
            <a:pPr eaLnBrk="1" hangingPunct="1">
              <a:spcBef>
                <a:spcPts val="700"/>
              </a:spcBef>
            </a:pPr>
            <a:r>
              <a:rPr lang="en-US" altLang="ja-JP" dirty="0">
                <a:cs typeface="Arial" panose="020B0604020202020204" pitchFamily="34" charset="0"/>
              </a:rPr>
              <a:t>Source</a:t>
            </a:r>
          </a:p>
          <a:p>
            <a:pPr eaLnBrk="1" hangingPunct="1">
              <a:spcBef>
                <a:spcPts val="700"/>
              </a:spcBef>
            </a:pPr>
            <a:r>
              <a:rPr lang="en-US" altLang="ja-JP" dirty="0">
                <a:cs typeface="Arial" panose="020B0604020202020204" pitchFamily="34" charset="0"/>
              </a:rPr>
              <a:t>Summary and Homework</a:t>
            </a:r>
          </a:p>
        </p:txBody>
      </p:sp>
      <p:sp>
        <p:nvSpPr>
          <p:cNvPr id="207877" name="Text Box 6">
            <a:extLst>
              <a:ext uri="{FF2B5EF4-FFF2-40B4-BE49-F238E27FC236}">
                <a16:creationId xmlns:a16="http://schemas.microsoft.com/office/drawing/2014/main" id="{78535083-B185-4011-ABD7-32072E42DF09}"/>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ja-JP" sz="2400">
                <a:solidFill>
                  <a:srgbClr val="000000"/>
                </a:solidFill>
                <a:latin typeface="Tahoma" panose="020B0604030504040204" pitchFamily="34" charset="0"/>
              </a:rPr>
              <a:t>Contents</a:t>
            </a:r>
          </a:p>
        </p:txBody>
      </p:sp>
      <p:sp>
        <p:nvSpPr>
          <p:cNvPr id="160775" name="Rectangle 2">
            <a:extLst>
              <a:ext uri="{FF2B5EF4-FFF2-40B4-BE49-F238E27FC236}">
                <a16:creationId xmlns:a16="http://schemas.microsoft.com/office/drawing/2014/main" id="{686D50DC-98C8-4AED-B388-B9A2D34EF9BD}"/>
              </a:ext>
            </a:extLst>
          </p:cNvPr>
          <p:cNvSpPr txBox="1">
            <a:spLocks noChangeArrowheads="1"/>
          </p:cNvSpPr>
          <p:nvPr/>
        </p:nvSpPr>
        <p:spPr bwMode="auto">
          <a:xfrm>
            <a:off x="1017588" y="4763"/>
            <a:ext cx="6769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en-US" altLang="ja-JP" sz="4800" dirty="0">
                <a:solidFill>
                  <a:srgbClr val="3333CC"/>
                </a:solidFill>
                <a:latin typeface="+mn-lt"/>
              </a:rPr>
              <a:t>Table of Contents</a:t>
            </a:r>
            <a:endParaRPr lang="ja-JP" altLang="en-US" sz="4800" dirty="0">
              <a:solidFill>
                <a:srgbClr val="3333CC"/>
              </a:solidFill>
              <a:latin typeface="+mn-lt"/>
            </a:endParaRPr>
          </a:p>
        </p:txBody>
      </p:sp>
      <p:sp>
        <p:nvSpPr>
          <p:cNvPr id="160776" name="テキスト ボックス 2">
            <a:extLst>
              <a:ext uri="{FF2B5EF4-FFF2-40B4-BE49-F238E27FC236}">
                <a16:creationId xmlns:a16="http://schemas.microsoft.com/office/drawing/2014/main" id="{A94195D7-DD98-43B0-B91C-E9E2E6B8C2A9}"/>
              </a:ext>
            </a:extLst>
          </p:cNvPr>
          <p:cNvSpPr txBox="1">
            <a:spLocks noChangeArrowheads="1"/>
          </p:cNvSpPr>
          <p:nvPr/>
        </p:nvSpPr>
        <p:spPr bwMode="auto">
          <a:xfrm>
            <a:off x="2316163" y="2133600"/>
            <a:ext cx="476726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defRPr/>
            </a:pPr>
            <a:r>
              <a:rPr lang="en-US" altLang="ja-JP" sz="2400" dirty="0">
                <a:latin typeface="+mn-lt"/>
                <a:cs typeface="Arial" charset="0"/>
              </a:rPr>
              <a:t>General definition</a:t>
            </a:r>
          </a:p>
          <a:p>
            <a:pPr eaLnBrk="1" hangingPunct="1">
              <a:spcBef>
                <a:spcPct val="0"/>
              </a:spcBef>
              <a:defRPr/>
            </a:pPr>
            <a:r>
              <a:rPr lang="en-US" altLang="ja-JP" sz="2400" dirty="0">
                <a:latin typeface="+mn-lt"/>
                <a:cs typeface="Arial" charset="0"/>
              </a:rPr>
              <a:t>How to define cells</a:t>
            </a:r>
          </a:p>
          <a:p>
            <a:pPr eaLnBrk="1" hangingPunct="1">
              <a:spcBef>
                <a:spcPct val="0"/>
              </a:spcBef>
              <a:defRPr/>
            </a:pPr>
            <a:r>
              <a:rPr lang="en-US" altLang="ja-JP" sz="2400" dirty="0">
                <a:latin typeface="+mn-lt"/>
                <a:cs typeface="Arial" charset="0"/>
              </a:rPr>
              <a:t>Definitions of boxes and cylinders</a:t>
            </a:r>
          </a:p>
          <a:p>
            <a:pPr eaLnBrk="1" hangingPunct="1">
              <a:spcBef>
                <a:spcPct val="0"/>
              </a:spcBef>
              <a:defRPr/>
            </a:pPr>
            <a:r>
              <a:rPr lang="en-US" altLang="ja-JP" sz="2400" dirty="0">
                <a:solidFill>
                  <a:srgbClr val="FF0000"/>
                </a:solidFill>
                <a:latin typeface="+mn-lt"/>
                <a:cs typeface="Arial" charset="0"/>
              </a:rPr>
              <a:t>How to add materials</a:t>
            </a:r>
          </a:p>
          <a:p>
            <a:pPr eaLnBrk="1" hangingPunct="1">
              <a:spcBef>
                <a:spcPct val="0"/>
              </a:spcBef>
            </a:pPr>
            <a:r>
              <a:rPr lang="en-US" altLang="ja-JP" sz="2400" dirty="0">
                <a:solidFill>
                  <a:srgbClr val="000000"/>
                </a:solidFill>
                <a:cs typeface="Arial" panose="020B0604020202020204" pitchFamily="34" charset="0"/>
              </a:rPr>
              <a:t>Geometry drawing software</a:t>
            </a:r>
            <a:endParaRPr lang="ja-JP" altLang="en-US" sz="2400" dirty="0">
              <a:solidFill>
                <a:srgbClr val="000000"/>
              </a:solidFill>
              <a:cs typeface="Arial" panose="020B0604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738F54FA-4764-439C-B4F9-F760A2840970}"/>
              </a:ext>
            </a:extLst>
          </p:cNvPr>
          <p:cNvSpPr>
            <a:spLocks noGrp="1" noChangeArrowheads="1"/>
          </p:cNvSpPr>
          <p:nvPr>
            <p:ph type="title" idx="4294967295"/>
          </p:nvPr>
        </p:nvSpPr>
        <p:spPr>
          <a:xfrm>
            <a:off x="0" y="228600"/>
            <a:ext cx="8686800" cy="1143000"/>
          </a:xfrm>
        </p:spPr>
        <p:txBody>
          <a:bodyPr/>
          <a:lstStyle/>
          <a:p>
            <a:pPr eaLnBrk="1" hangingPunct="1">
              <a:defRPr/>
            </a:pPr>
            <a:r>
              <a:rPr lang="en-US" altLang="ja-JP" sz="4800" dirty="0">
                <a:latin typeface="+mn-lt"/>
              </a:rPr>
              <a:t>How to add materials</a:t>
            </a:r>
            <a:endParaRPr lang="ja-JP" altLang="en-US" sz="4800" dirty="0">
              <a:latin typeface="+mn-lt"/>
            </a:endParaRPr>
          </a:p>
        </p:txBody>
      </p:sp>
      <p:sp>
        <p:nvSpPr>
          <p:cNvPr id="209925" name="Text Box 5">
            <a:extLst>
              <a:ext uri="{FF2B5EF4-FFF2-40B4-BE49-F238E27FC236}">
                <a16:creationId xmlns:a16="http://schemas.microsoft.com/office/drawing/2014/main" id="{199923BD-AB55-434B-AA47-34E879A312A5}"/>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dirty="0">
                <a:solidFill>
                  <a:srgbClr val="000000"/>
                </a:solidFill>
                <a:latin typeface="Tahoma" panose="020B0604030504040204" pitchFamily="34" charset="0"/>
              </a:rPr>
              <a:t>Geometry (How to add material)</a:t>
            </a:r>
            <a:endParaRPr lang="ja-JP" altLang="en-US" sz="2400" dirty="0">
              <a:solidFill>
                <a:srgbClr val="000000"/>
              </a:solidFill>
              <a:latin typeface="Tahoma" panose="020B0604030504040204" pitchFamily="34" charset="0"/>
            </a:endParaRPr>
          </a:p>
        </p:txBody>
      </p:sp>
      <p:sp>
        <p:nvSpPr>
          <p:cNvPr id="65545" name="テキスト ボックス 20">
            <a:extLst>
              <a:ext uri="{FF2B5EF4-FFF2-40B4-BE49-F238E27FC236}">
                <a16:creationId xmlns:a16="http://schemas.microsoft.com/office/drawing/2014/main" id="{F55B2E19-B706-4BBC-A01B-107EFF8DEA2A}"/>
              </a:ext>
            </a:extLst>
          </p:cNvPr>
          <p:cNvSpPr txBox="1">
            <a:spLocks noChangeArrowheads="1"/>
          </p:cNvSpPr>
          <p:nvPr/>
        </p:nvSpPr>
        <p:spPr bwMode="auto">
          <a:xfrm>
            <a:off x="950913" y="2652713"/>
            <a:ext cx="755967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342900" indent="-342900" eaLnBrk="1" hangingPunct="1">
              <a:spcBef>
                <a:spcPct val="0"/>
              </a:spcBef>
              <a:defRPr/>
            </a:pPr>
            <a:r>
              <a:rPr lang="en-US" altLang="ja-JP" sz="2400" dirty="0">
                <a:latin typeface="+mn-lt"/>
              </a:rPr>
              <a:t>gold</a:t>
            </a:r>
            <a:r>
              <a:rPr lang="ja-JP" altLang="en-US" sz="2400" dirty="0">
                <a:latin typeface="+mn-lt"/>
              </a:rPr>
              <a:t>（</a:t>
            </a:r>
            <a:r>
              <a:rPr lang="en-US" altLang="ja-JP" sz="2400" dirty="0">
                <a:latin typeface="+mn-lt"/>
              </a:rPr>
              <a:t>density</a:t>
            </a:r>
            <a:r>
              <a:rPr lang="ja-JP" altLang="en-US" sz="2400" dirty="0">
                <a:latin typeface="+mn-lt"/>
              </a:rPr>
              <a:t>: 19.32 </a:t>
            </a:r>
            <a:r>
              <a:rPr lang="en-US" altLang="ja-JP" sz="1600" dirty="0">
                <a:latin typeface="+mn-lt"/>
              </a:rPr>
              <a:t>g/cm</a:t>
            </a:r>
            <a:r>
              <a:rPr lang="en-US" altLang="ja-JP" sz="1600" baseline="30000" dirty="0">
                <a:latin typeface="+mn-lt"/>
              </a:rPr>
              <a:t>3</a:t>
            </a:r>
            <a:r>
              <a:rPr lang="en-US" altLang="ja-JP" sz="2400" dirty="0">
                <a:latin typeface="+mn-lt"/>
              </a:rPr>
              <a:t>）</a:t>
            </a:r>
          </a:p>
          <a:p>
            <a:pPr eaLnBrk="1" hangingPunct="1">
              <a:spcBef>
                <a:spcPct val="0"/>
              </a:spcBef>
              <a:buFontTx/>
              <a:buNone/>
              <a:defRPr/>
            </a:pPr>
            <a:r>
              <a:rPr lang="en-US" altLang="ja-JP" sz="2400" dirty="0">
                <a:solidFill>
                  <a:srgbClr val="000000"/>
                </a:solidFill>
                <a:latin typeface="+mn-lt"/>
              </a:rPr>
              <a:t>		　　　</a:t>
            </a:r>
            <a:r>
              <a:rPr lang="en-US" altLang="ja-JP" sz="2400" dirty="0">
                <a:solidFill>
                  <a:srgbClr val="FF0000"/>
                </a:solidFill>
                <a:latin typeface="+mn-lt"/>
              </a:rPr>
              <a:t>  Au   1</a:t>
            </a:r>
          </a:p>
          <a:p>
            <a:pPr marL="342900" indent="-342900" eaLnBrk="1" hangingPunct="1">
              <a:spcBef>
                <a:spcPct val="0"/>
              </a:spcBef>
              <a:defRPr/>
            </a:pPr>
            <a:r>
              <a:rPr lang="en-US" altLang="ja-JP" sz="2400" dirty="0">
                <a:latin typeface="+mn-lt"/>
              </a:rPr>
              <a:t>copper</a:t>
            </a:r>
            <a:r>
              <a:rPr lang="ja-JP" altLang="en-US" sz="2400" dirty="0">
                <a:latin typeface="+mn-lt"/>
              </a:rPr>
              <a:t>（</a:t>
            </a:r>
            <a:r>
              <a:rPr lang="en-US" altLang="ja-JP" sz="2400" dirty="0">
                <a:latin typeface="+mn-lt"/>
              </a:rPr>
              <a:t>density</a:t>
            </a:r>
            <a:r>
              <a:rPr lang="ja-JP" altLang="en-US" sz="2400" dirty="0">
                <a:latin typeface="+mn-lt"/>
              </a:rPr>
              <a:t>: 8.93 </a:t>
            </a:r>
            <a:r>
              <a:rPr lang="en-US" altLang="ja-JP" sz="1600" dirty="0">
                <a:latin typeface="+mn-lt"/>
              </a:rPr>
              <a:t>g/cm</a:t>
            </a:r>
            <a:r>
              <a:rPr lang="en-US" altLang="ja-JP" sz="1600" baseline="30000" dirty="0">
                <a:latin typeface="+mn-lt"/>
              </a:rPr>
              <a:t>3</a:t>
            </a:r>
            <a:r>
              <a:rPr lang="en-US" altLang="ja-JP" sz="2400" dirty="0">
                <a:latin typeface="+mn-lt"/>
              </a:rPr>
              <a:t>）</a:t>
            </a:r>
          </a:p>
          <a:p>
            <a:pPr eaLnBrk="1" hangingPunct="1">
              <a:spcBef>
                <a:spcPct val="0"/>
              </a:spcBef>
              <a:buFontTx/>
              <a:buNone/>
              <a:defRPr/>
            </a:pPr>
            <a:r>
              <a:rPr lang="ja-JP" altLang="en-US" sz="2400" dirty="0">
                <a:solidFill>
                  <a:srgbClr val="000000"/>
                </a:solidFill>
                <a:latin typeface="+mn-lt"/>
              </a:rPr>
              <a:t>		 　　　 </a:t>
            </a:r>
            <a:r>
              <a:rPr lang="en-US" altLang="ja-JP" sz="2400" dirty="0">
                <a:solidFill>
                  <a:srgbClr val="FF0000"/>
                </a:solidFill>
                <a:latin typeface="+mn-lt"/>
              </a:rPr>
              <a:t>Cu   1 </a:t>
            </a:r>
          </a:p>
          <a:p>
            <a:pPr marL="342900" indent="-342900" eaLnBrk="1" hangingPunct="1">
              <a:spcBef>
                <a:spcPct val="0"/>
              </a:spcBef>
              <a:defRPr/>
            </a:pPr>
            <a:r>
              <a:rPr lang="en-US" altLang="ja-JP" sz="2400" dirty="0">
                <a:latin typeface="+mn-lt"/>
              </a:rPr>
              <a:t>air</a:t>
            </a:r>
            <a:r>
              <a:rPr lang="ja-JP" altLang="en-US" sz="2400" dirty="0">
                <a:latin typeface="+mn-lt"/>
              </a:rPr>
              <a:t>（</a:t>
            </a:r>
            <a:r>
              <a:rPr lang="en-US" altLang="ja-JP" sz="2400" dirty="0">
                <a:latin typeface="+mn-lt"/>
              </a:rPr>
              <a:t>density:</a:t>
            </a:r>
            <a:r>
              <a:rPr lang="ja-JP" altLang="en-US" sz="2400" dirty="0">
                <a:latin typeface="+mn-lt"/>
              </a:rPr>
              <a:t> 1.20</a:t>
            </a:r>
            <a:r>
              <a:rPr lang="en-US" altLang="ja-JP" sz="2400" dirty="0">
                <a:latin typeface="+mn-lt"/>
              </a:rPr>
              <a:t>x10</a:t>
            </a:r>
            <a:r>
              <a:rPr lang="en-US" altLang="ja-JP" sz="2400" baseline="30000" dirty="0">
                <a:latin typeface="+mn-lt"/>
              </a:rPr>
              <a:t>-3</a:t>
            </a:r>
            <a:r>
              <a:rPr lang="en-US" altLang="ja-JP" sz="2400" dirty="0">
                <a:latin typeface="+mn-lt"/>
              </a:rPr>
              <a:t> </a:t>
            </a:r>
            <a:r>
              <a:rPr lang="en-US" altLang="ja-JP" sz="1600" dirty="0">
                <a:latin typeface="+mn-lt"/>
              </a:rPr>
              <a:t>g/cm</a:t>
            </a:r>
            <a:r>
              <a:rPr lang="en-US" altLang="ja-JP" sz="1600" baseline="30000" dirty="0">
                <a:latin typeface="+mn-lt"/>
              </a:rPr>
              <a:t>3</a:t>
            </a:r>
            <a:r>
              <a:rPr lang="en-US" altLang="ja-JP" sz="2400" dirty="0">
                <a:latin typeface="+mn-lt"/>
              </a:rPr>
              <a:t>）</a:t>
            </a:r>
          </a:p>
          <a:p>
            <a:pPr eaLnBrk="1" hangingPunct="1">
              <a:spcBef>
                <a:spcPct val="0"/>
              </a:spcBef>
              <a:buFontTx/>
              <a:buNone/>
              <a:defRPr/>
            </a:pPr>
            <a:r>
              <a:rPr lang="ja-JP" altLang="en-US" sz="2400" dirty="0">
                <a:solidFill>
                  <a:srgbClr val="000000"/>
                </a:solidFill>
                <a:latin typeface="+mn-lt"/>
              </a:rPr>
              <a:t>		 　　　 </a:t>
            </a:r>
            <a:r>
              <a:rPr lang="en-US" altLang="ja-JP" sz="2400" dirty="0">
                <a:solidFill>
                  <a:srgbClr val="FF0000"/>
                </a:solidFill>
                <a:latin typeface="+mn-lt"/>
              </a:rPr>
              <a:t>N   8        O   2</a:t>
            </a:r>
          </a:p>
          <a:p>
            <a:pPr marL="342900" indent="-342900" eaLnBrk="1" hangingPunct="1">
              <a:spcBef>
                <a:spcPct val="0"/>
              </a:spcBef>
              <a:defRPr/>
            </a:pPr>
            <a:r>
              <a:rPr lang="en-US" altLang="ja-JP" sz="2400" dirty="0">
                <a:latin typeface="+mn-lt"/>
              </a:rPr>
              <a:t>polyethylene</a:t>
            </a:r>
            <a:r>
              <a:rPr lang="ja-JP" altLang="en-US" sz="2400" dirty="0">
                <a:latin typeface="+mn-lt"/>
              </a:rPr>
              <a:t>（</a:t>
            </a:r>
            <a:r>
              <a:rPr lang="en-US" altLang="ja-JP" sz="2400" dirty="0">
                <a:latin typeface="+mn-lt"/>
              </a:rPr>
              <a:t>density</a:t>
            </a:r>
            <a:r>
              <a:rPr lang="ja-JP" altLang="en-US" sz="2400" dirty="0">
                <a:latin typeface="+mn-lt"/>
              </a:rPr>
              <a:t>: 0.9</a:t>
            </a:r>
            <a:r>
              <a:rPr lang="en-US" altLang="ja-JP" sz="2400" dirty="0">
                <a:latin typeface="+mn-lt"/>
              </a:rPr>
              <a:t> </a:t>
            </a:r>
            <a:r>
              <a:rPr lang="en-US" altLang="ja-JP" sz="1600" dirty="0">
                <a:latin typeface="+mn-lt"/>
              </a:rPr>
              <a:t>g/cm</a:t>
            </a:r>
            <a:r>
              <a:rPr lang="en-US" altLang="ja-JP" sz="1600" baseline="30000" dirty="0">
                <a:latin typeface="+mn-lt"/>
              </a:rPr>
              <a:t>3</a:t>
            </a:r>
            <a:r>
              <a:rPr lang="en-US" altLang="ja-JP" sz="2400" dirty="0">
                <a:latin typeface="+mn-lt"/>
              </a:rPr>
              <a:t>）</a:t>
            </a:r>
          </a:p>
          <a:p>
            <a:pPr eaLnBrk="1" hangingPunct="1">
              <a:spcBef>
                <a:spcPct val="0"/>
              </a:spcBef>
              <a:buFontTx/>
              <a:buNone/>
              <a:defRPr/>
            </a:pPr>
            <a:r>
              <a:rPr lang="ja-JP" altLang="en-US" sz="2400" dirty="0">
                <a:solidFill>
                  <a:srgbClr val="000000"/>
                </a:solidFill>
                <a:latin typeface="+mn-lt"/>
              </a:rPr>
              <a:t>		 　　　 </a:t>
            </a:r>
            <a:r>
              <a:rPr lang="en-US" altLang="ja-JP" sz="2400" dirty="0">
                <a:solidFill>
                  <a:srgbClr val="FF0000"/>
                </a:solidFill>
                <a:latin typeface="+mn-lt"/>
              </a:rPr>
              <a:t>C   2        H   4</a:t>
            </a:r>
          </a:p>
        </p:txBody>
      </p:sp>
      <p:pic>
        <p:nvPicPr>
          <p:cNvPr id="209928" name="Picture 11">
            <a:extLst>
              <a:ext uri="{FF2B5EF4-FFF2-40B4-BE49-F238E27FC236}">
                <a16:creationId xmlns:a16="http://schemas.microsoft.com/office/drawing/2014/main" id="{0955DD30-A0C8-4DCE-88BA-2C84E75490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2988" y="5084763"/>
            <a:ext cx="8572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3" name="テキスト ボックス 20">
            <a:extLst>
              <a:ext uri="{FF2B5EF4-FFF2-40B4-BE49-F238E27FC236}">
                <a16:creationId xmlns:a16="http://schemas.microsoft.com/office/drawing/2014/main" id="{5D29FEA4-00A5-4BE9-88F5-63A3C1094A4A}"/>
              </a:ext>
            </a:extLst>
          </p:cNvPr>
          <p:cNvSpPr txBox="1">
            <a:spLocks noChangeArrowheads="1"/>
          </p:cNvSpPr>
          <p:nvPr/>
        </p:nvSpPr>
        <p:spPr bwMode="auto">
          <a:xfrm>
            <a:off x="395288" y="1174750"/>
            <a:ext cx="83534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800" dirty="0">
                <a:solidFill>
                  <a:srgbClr val="000000"/>
                </a:solidFill>
                <a:latin typeface="+mn-lt"/>
              </a:rPr>
              <a:t>Add a new material number and define a composition ratio of the material in [material] section.</a:t>
            </a:r>
          </a:p>
          <a:p>
            <a:pPr eaLnBrk="1" hangingPunct="1">
              <a:spcBef>
                <a:spcPct val="0"/>
              </a:spcBef>
              <a:buFontTx/>
              <a:buNone/>
              <a:defRPr/>
            </a:pPr>
            <a:r>
              <a:rPr lang="en-US" altLang="ja-JP" sz="2800" dirty="0">
                <a:solidFill>
                  <a:srgbClr val="000000"/>
                </a:solidFill>
                <a:latin typeface="+mn-lt"/>
              </a:rPr>
              <a:t>(Density is given in [cell] section.)</a:t>
            </a:r>
            <a:endParaRPr lang="ja-JP" altLang="en-US" sz="2800" dirty="0">
              <a:solidFill>
                <a:srgbClr val="000000"/>
              </a:solidFill>
              <a:latin typeface="Century Gothic"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 Box 1031">
            <a:extLst>
              <a:ext uri="{FF2B5EF4-FFF2-40B4-BE49-F238E27FC236}">
                <a16:creationId xmlns:a16="http://schemas.microsoft.com/office/drawing/2014/main" id="{41176356-A7EE-4819-9C32-9936B56C2ADD}"/>
              </a:ext>
            </a:extLst>
          </p:cNvPr>
          <p:cNvSpPr txBox="1">
            <a:spLocks noChangeArrowheads="1"/>
          </p:cNvSpPr>
          <p:nvPr/>
        </p:nvSpPr>
        <p:spPr bwMode="auto">
          <a:xfrm>
            <a:off x="1476375" y="3357563"/>
            <a:ext cx="4192588" cy="2879725"/>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dirty="0">
                <a:solidFill>
                  <a:srgbClr val="000000"/>
                </a:solidFill>
                <a:latin typeface="Tahoma" panose="020B0604030504040204" pitchFamily="34" charset="0"/>
              </a:rPr>
              <a:t>[ M a t e r i a l ]</a:t>
            </a:r>
          </a:p>
          <a:p>
            <a:pPr eaLnBrk="1" hangingPunct="1">
              <a:spcBef>
                <a:spcPct val="0"/>
              </a:spcBef>
              <a:buFontTx/>
              <a:buNone/>
            </a:pPr>
            <a:r>
              <a:rPr lang="pt-BR" altLang="ja-JP" sz="1400" dirty="0">
                <a:solidFill>
                  <a:srgbClr val="000000"/>
                </a:solidFill>
                <a:latin typeface="Tahoma" panose="020B0604030504040204" pitchFamily="34" charset="0"/>
              </a:rPr>
              <a:t>mat[1]    H 2  O 1</a:t>
            </a:r>
          </a:p>
          <a:p>
            <a:pPr eaLnBrk="1" hangingPunct="1">
              <a:spcBef>
                <a:spcPct val="0"/>
              </a:spcBef>
              <a:buFontTx/>
              <a:buNone/>
            </a:pPr>
            <a:r>
              <a:rPr lang="pt-BR" altLang="ja-JP" sz="1400" dirty="0">
                <a:solidFill>
                  <a:srgbClr val="FF0000"/>
                </a:solidFill>
                <a:latin typeface="Tahoma" panose="020B0604030504040204" pitchFamily="34" charset="0"/>
              </a:rPr>
              <a:t>mat[2]    ******</a:t>
            </a:r>
          </a:p>
          <a:p>
            <a:pPr eaLnBrk="1" hangingPunct="1">
              <a:spcBef>
                <a:spcPct val="0"/>
              </a:spcBef>
              <a:buFontTx/>
              <a:buNone/>
            </a:pPr>
            <a:endParaRPr lang="pt-BR" altLang="ja-JP" sz="1400" dirty="0">
              <a:solidFill>
                <a:srgbClr val="FF0000"/>
              </a:solidFill>
              <a:latin typeface="Tahoma" panose="020B0604030504040204" pitchFamily="34" charset="0"/>
            </a:endParaRPr>
          </a:p>
          <a:p>
            <a:pPr eaLnBrk="1" hangingPunct="1">
              <a:spcBef>
                <a:spcPct val="0"/>
              </a:spcBef>
              <a:buFontTx/>
              <a:buNone/>
            </a:pPr>
            <a:r>
              <a:rPr lang="ja-JP" altLang="en-US" sz="1400" dirty="0">
                <a:latin typeface="Tahoma" panose="020B0604030504040204" pitchFamily="34" charset="0"/>
              </a:rPr>
              <a:t>・・・ ・・・ ・・・ ・・・</a:t>
            </a:r>
            <a:endParaRPr lang="pt-BR"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 C e l l ]</a:t>
            </a:r>
          </a:p>
          <a:p>
            <a:pPr eaLnBrk="1" hangingPunct="1">
              <a:spcBef>
                <a:spcPct val="0"/>
              </a:spcBef>
              <a:buFontTx/>
              <a:buNone/>
            </a:pPr>
            <a:r>
              <a:rPr lang="pt-BR" altLang="ja-JP" sz="1400" dirty="0">
                <a:latin typeface="Tahoma" panose="020B0604030504040204" pitchFamily="34" charset="0"/>
              </a:rPr>
              <a:t> 100     1 -1.0  -10  #102 #103 #104 #105 #106</a:t>
            </a:r>
          </a:p>
          <a:p>
            <a:pPr eaLnBrk="1" hangingPunct="1">
              <a:spcBef>
                <a:spcPct val="0"/>
              </a:spcBef>
              <a:buFontTx/>
              <a:buNone/>
            </a:pPr>
            <a:r>
              <a:rPr lang="pt-BR" altLang="ja-JP" sz="1400" dirty="0">
                <a:latin typeface="Tahoma" panose="020B0604030504040204" pitchFamily="34" charset="0"/>
              </a:rPr>
              <a:t> 101    -1        10</a:t>
            </a:r>
          </a:p>
          <a:p>
            <a:pPr eaLnBrk="1" hangingPunct="1">
              <a:spcBef>
                <a:spcPct val="0"/>
              </a:spcBef>
              <a:buFontTx/>
              <a:buNone/>
            </a:pPr>
            <a:r>
              <a:rPr lang="pt-BR" altLang="ja-JP" sz="1400" dirty="0">
                <a:latin typeface="Tahoma" panose="020B0604030504040204" pitchFamily="34" charset="0"/>
              </a:rPr>
              <a:t> 102     1 -1.0  -11  12 -14 #106</a:t>
            </a:r>
          </a:p>
          <a:p>
            <a:pPr eaLnBrk="1" hangingPunct="1">
              <a:spcBef>
                <a:spcPct val="0"/>
              </a:spcBef>
              <a:buFontTx/>
              <a:buNone/>
            </a:pPr>
            <a:r>
              <a:rPr lang="pt-BR" altLang="ja-JP" sz="1400" dirty="0">
                <a:latin typeface="Tahoma" panose="020B0604030504040204" pitchFamily="34" charset="0"/>
              </a:rPr>
              <a:t> 103     1 -1.0  -12  11 #106</a:t>
            </a:r>
          </a:p>
          <a:p>
            <a:pPr eaLnBrk="1" hangingPunct="1">
              <a:spcBef>
                <a:spcPct val="0"/>
              </a:spcBef>
              <a:buFontTx/>
              <a:buNone/>
            </a:pPr>
            <a:r>
              <a:rPr lang="pt-BR" altLang="ja-JP" sz="1400" dirty="0">
                <a:latin typeface="Tahoma" panose="020B0604030504040204" pitchFamily="34" charset="0"/>
              </a:rPr>
              <a:t> 104     1 -1.0  -11 -12 #106</a:t>
            </a:r>
          </a:p>
          <a:p>
            <a:pPr eaLnBrk="1" hangingPunct="1">
              <a:spcBef>
                <a:spcPct val="0"/>
              </a:spcBef>
              <a:buFontTx/>
              <a:buNone/>
            </a:pPr>
            <a:r>
              <a:rPr lang="pt-BR" altLang="ja-JP" sz="1400" dirty="0">
                <a:latin typeface="Tahoma" panose="020B0604030504040204" pitchFamily="34" charset="0"/>
              </a:rPr>
              <a:t> 105     1 -1.0  -13 #106</a:t>
            </a:r>
          </a:p>
          <a:p>
            <a:pPr eaLnBrk="1" hangingPunct="1">
              <a:spcBef>
                <a:spcPct val="0"/>
              </a:spcBef>
              <a:buFontTx/>
              <a:buNone/>
            </a:pPr>
            <a:r>
              <a:rPr lang="pt-BR" altLang="ja-JP" sz="1400" dirty="0">
                <a:latin typeface="Tahoma" panose="020B0604030504040204" pitchFamily="34" charset="0"/>
              </a:rPr>
              <a:t> 106     1 -1.0  -15  16 -17</a:t>
            </a:r>
          </a:p>
        </p:txBody>
      </p:sp>
      <p:sp>
        <p:nvSpPr>
          <p:cNvPr id="165891" name="Rectangle 2">
            <a:extLst>
              <a:ext uri="{FF2B5EF4-FFF2-40B4-BE49-F238E27FC236}">
                <a16:creationId xmlns:a16="http://schemas.microsoft.com/office/drawing/2014/main" id="{F7E3DD12-E450-4FE9-A957-36F7757ECF9F}"/>
              </a:ext>
            </a:extLst>
          </p:cNvPr>
          <p:cNvSpPr>
            <a:spLocks noGrp="1" noChangeArrowheads="1"/>
          </p:cNvSpPr>
          <p:nvPr>
            <p:ph type="title" idx="4294967295"/>
          </p:nvPr>
        </p:nvSpPr>
        <p:spPr>
          <a:xfrm>
            <a:off x="0" y="-242888"/>
            <a:ext cx="8686800" cy="1143001"/>
          </a:xfrm>
        </p:spPr>
        <p:txBody>
          <a:bodyPr/>
          <a:lstStyle/>
          <a:p>
            <a:pPr eaLnBrk="1" hangingPunct="1">
              <a:defRPr/>
            </a:pPr>
            <a:r>
              <a:rPr lang="en-US" altLang="ja-JP" sz="4800" dirty="0">
                <a:latin typeface="+mn-lt"/>
              </a:rPr>
              <a:t>Exercise 7</a:t>
            </a:r>
            <a:endParaRPr lang="ja-JP" altLang="en-US" sz="4800" dirty="0">
              <a:latin typeface="+mn-lt"/>
            </a:endParaRPr>
          </a:p>
        </p:txBody>
      </p:sp>
      <p:sp>
        <p:nvSpPr>
          <p:cNvPr id="211973" name="Rectangle 5">
            <a:extLst>
              <a:ext uri="{FF2B5EF4-FFF2-40B4-BE49-F238E27FC236}">
                <a16:creationId xmlns:a16="http://schemas.microsoft.com/office/drawing/2014/main" id="{2D91CC4E-806C-4D18-902B-A3D30277A402}"/>
              </a:ext>
            </a:extLst>
          </p:cNvPr>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solidFill>
                <a:srgbClr val="000000"/>
              </a:solidFill>
            </a:endParaRPr>
          </a:p>
        </p:txBody>
      </p:sp>
      <p:sp>
        <p:nvSpPr>
          <p:cNvPr id="211974" name="Text Box 6">
            <a:extLst>
              <a:ext uri="{FF2B5EF4-FFF2-40B4-BE49-F238E27FC236}">
                <a16:creationId xmlns:a16="http://schemas.microsoft.com/office/drawing/2014/main" id="{35FB171E-585A-41D1-9FF0-20FD7005A75A}"/>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dirty="0">
                <a:solidFill>
                  <a:srgbClr val="000000"/>
                </a:solidFill>
                <a:latin typeface="Tahoma" panose="020B0604030504040204" pitchFamily="34" charset="0"/>
              </a:rPr>
              <a:t>Geometry (How to add material)</a:t>
            </a:r>
            <a:endParaRPr lang="ja-JP" altLang="en-US" sz="2400" dirty="0">
              <a:solidFill>
                <a:srgbClr val="000000"/>
              </a:solidFill>
              <a:latin typeface="Tahoma" panose="020B0604030504040204" pitchFamily="34" charset="0"/>
            </a:endParaRPr>
          </a:p>
        </p:txBody>
      </p:sp>
      <p:sp>
        <p:nvSpPr>
          <p:cNvPr id="211976" name="Text Box 1030">
            <a:extLst>
              <a:ext uri="{FF2B5EF4-FFF2-40B4-BE49-F238E27FC236}">
                <a16:creationId xmlns:a16="http://schemas.microsoft.com/office/drawing/2014/main" id="{147B13A2-019C-447F-B3F7-FFF513A50975}"/>
              </a:ext>
            </a:extLst>
          </p:cNvPr>
          <p:cNvSpPr txBox="1">
            <a:spLocks noChangeArrowheads="1"/>
          </p:cNvSpPr>
          <p:nvPr/>
        </p:nvSpPr>
        <p:spPr bwMode="auto">
          <a:xfrm>
            <a:off x="703263" y="2803525"/>
            <a:ext cx="14017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211978" name="テキスト ボックス 20">
            <a:extLst>
              <a:ext uri="{FF2B5EF4-FFF2-40B4-BE49-F238E27FC236}">
                <a16:creationId xmlns:a16="http://schemas.microsoft.com/office/drawing/2014/main" id="{6AAF704F-884B-424F-AA4F-4C389D4D9E23}"/>
              </a:ext>
            </a:extLst>
          </p:cNvPr>
          <p:cNvSpPr txBox="1">
            <a:spLocks noChangeArrowheads="1"/>
          </p:cNvSpPr>
          <p:nvPr/>
        </p:nvSpPr>
        <p:spPr bwMode="auto">
          <a:xfrm>
            <a:off x="5835650" y="4581525"/>
            <a:ext cx="3308350" cy="164306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buFontTx/>
              <a:buNone/>
            </a:pPr>
            <a:r>
              <a:rPr lang="en-US" altLang="ja-JP" sz="2400"/>
              <a:t>*Each material (number) has its own color.</a:t>
            </a:r>
          </a:p>
          <a:p>
            <a:pPr eaLnBrk="1" hangingPunct="1">
              <a:buFontTx/>
              <a:buNone/>
            </a:pPr>
            <a:r>
              <a:rPr lang="en-US" altLang="ja-JP" sz="2400">
                <a:solidFill>
                  <a:srgbClr val="000000"/>
                </a:solidFill>
              </a:rPr>
              <a:t>Execute </a:t>
            </a:r>
            <a:r>
              <a:rPr lang="en-US" altLang="ja-JP" sz="2400">
                <a:solidFill>
                  <a:srgbClr val="000000"/>
                </a:solidFill>
                <a:latin typeface="Century Gothic" panose="020B0502020202020204" pitchFamily="34" charset="0"/>
              </a:rPr>
              <a:t>PHITS </a:t>
            </a:r>
            <a:r>
              <a:rPr lang="en-US" altLang="ja-JP" sz="2400">
                <a:solidFill>
                  <a:srgbClr val="000000"/>
                </a:solidFill>
              </a:rPr>
              <a:t>and see the result.</a:t>
            </a:r>
            <a:endParaRPr lang="ja-JP" altLang="en-US" sz="2400">
              <a:latin typeface="Century Gothic" panose="020B0502020202020204" pitchFamily="34" charset="0"/>
            </a:endParaRPr>
          </a:p>
        </p:txBody>
      </p:sp>
      <p:sp>
        <p:nvSpPr>
          <p:cNvPr id="68618" name="テキスト ボックス 20">
            <a:extLst>
              <a:ext uri="{FF2B5EF4-FFF2-40B4-BE49-F238E27FC236}">
                <a16:creationId xmlns:a16="http://schemas.microsoft.com/office/drawing/2014/main" id="{B3124FDF-3621-4AB3-802A-9F7DFBE42F9E}"/>
              </a:ext>
            </a:extLst>
          </p:cNvPr>
          <p:cNvSpPr txBox="1">
            <a:spLocks noChangeArrowheads="1"/>
          </p:cNvSpPr>
          <p:nvPr/>
        </p:nvSpPr>
        <p:spPr bwMode="auto">
          <a:xfrm>
            <a:off x="1550988" y="709613"/>
            <a:ext cx="5681662" cy="52387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800" dirty="0">
                <a:latin typeface="+mn-lt"/>
              </a:rPr>
              <a:t>Change the material of the cell “106”.</a:t>
            </a:r>
            <a:endParaRPr lang="ja-JP" altLang="en-US" sz="2800" dirty="0">
              <a:solidFill>
                <a:srgbClr val="000000"/>
              </a:solidFill>
              <a:latin typeface="+mn-lt"/>
            </a:endParaRPr>
          </a:p>
        </p:txBody>
      </p:sp>
      <p:sp>
        <p:nvSpPr>
          <p:cNvPr id="211980" name="テキスト ボックス 13">
            <a:extLst>
              <a:ext uri="{FF2B5EF4-FFF2-40B4-BE49-F238E27FC236}">
                <a16:creationId xmlns:a16="http://schemas.microsoft.com/office/drawing/2014/main" id="{F0A855B5-03A8-405A-8690-3B462D8BEE91}"/>
              </a:ext>
            </a:extLst>
          </p:cNvPr>
          <p:cNvSpPr txBox="1">
            <a:spLocks noChangeArrowheads="1"/>
          </p:cNvSpPr>
          <p:nvPr/>
        </p:nvSpPr>
        <p:spPr bwMode="auto">
          <a:xfrm>
            <a:off x="1558925" y="1233488"/>
            <a:ext cx="67897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r>
              <a:rPr lang="en-US" altLang="ja-JP" sz="2400">
                <a:solidFill>
                  <a:srgbClr val="000000"/>
                </a:solidFill>
              </a:rPr>
              <a:t>Element symbol of copper is </a:t>
            </a:r>
            <a:r>
              <a:rPr lang="en-US" altLang="ja-JP" sz="2400">
                <a:solidFill>
                  <a:srgbClr val="FF0000"/>
                </a:solidFill>
              </a:rPr>
              <a:t>Cu.</a:t>
            </a:r>
            <a:r>
              <a:rPr lang="en-US" altLang="ja-JP" sz="2400"/>
              <a:t> Density of copper is </a:t>
            </a:r>
            <a:r>
              <a:rPr lang="ja-JP" altLang="en-US" sz="2400">
                <a:solidFill>
                  <a:srgbClr val="FF0000"/>
                </a:solidFill>
              </a:rPr>
              <a:t>8.93</a:t>
            </a:r>
            <a:r>
              <a:rPr lang="ja-JP" altLang="en-US" sz="2400">
                <a:solidFill>
                  <a:srgbClr val="000000"/>
                </a:solidFill>
              </a:rPr>
              <a:t> </a:t>
            </a:r>
            <a:r>
              <a:rPr lang="en-US" altLang="ja-JP" sz="2400">
                <a:solidFill>
                  <a:srgbClr val="000000"/>
                </a:solidFill>
              </a:rPr>
              <a:t>g/cm</a:t>
            </a:r>
            <a:r>
              <a:rPr lang="en-US" altLang="ja-JP" sz="2400" baseline="30000">
                <a:solidFill>
                  <a:srgbClr val="000000"/>
                </a:solidFill>
              </a:rPr>
              <a:t>3</a:t>
            </a:r>
            <a:endParaRPr lang="ja-JP" altLang="en-US" sz="2400">
              <a:solidFill>
                <a:srgbClr val="000000"/>
              </a:solidFill>
            </a:endParaRPr>
          </a:p>
          <a:p>
            <a:pPr eaLnBrk="1" hangingPunct="1">
              <a:spcBef>
                <a:spcPct val="0"/>
              </a:spcBef>
            </a:pPr>
            <a:r>
              <a:rPr lang="en-US" altLang="ja-JP" sz="2400">
                <a:solidFill>
                  <a:srgbClr val="000000"/>
                </a:solidFill>
              </a:rPr>
              <a:t>Define the material number</a:t>
            </a:r>
            <a:r>
              <a:rPr lang="en-US" altLang="ja-JP" sz="2400">
                <a:solidFill>
                  <a:srgbClr val="FF0000"/>
                </a:solidFill>
              </a:rPr>
              <a:t> 2 </a:t>
            </a:r>
            <a:r>
              <a:rPr lang="en-US" altLang="ja-JP" sz="2400">
                <a:solidFill>
                  <a:srgbClr val="000000"/>
                </a:solidFill>
              </a:rPr>
              <a:t>in [material] section and the material is used in [cell] section.</a:t>
            </a:r>
          </a:p>
        </p:txBody>
      </p:sp>
      <p:sp>
        <p:nvSpPr>
          <p:cNvPr id="211981" name="Line 12">
            <a:extLst>
              <a:ext uri="{FF2B5EF4-FFF2-40B4-BE49-F238E27FC236}">
                <a16:creationId xmlns:a16="http://schemas.microsoft.com/office/drawing/2014/main" id="{BE641576-AEBB-4424-AD1A-DD30CF534014}"/>
              </a:ext>
            </a:extLst>
          </p:cNvPr>
          <p:cNvSpPr>
            <a:spLocks noChangeShapeType="1"/>
          </p:cNvSpPr>
          <p:nvPr/>
        </p:nvSpPr>
        <p:spPr bwMode="auto">
          <a:xfrm>
            <a:off x="2111375" y="6178550"/>
            <a:ext cx="5969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44" t="4366" r="11664" b="1912"/>
          <a:stretch/>
        </p:blipFill>
        <p:spPr bwMode="auto">
          <a:xfrm>
            <a:off x="5939612" y="3218627"/>
            <a:ext cx="3103527" cy="2686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4019" name="Text Box 1031">
            <a:extLst>
              <a:ext uri="{FF2B5EF4-FFF2-40B4-BE49-F238E27FC236}">
                <a16:creationId xmlns:a16="http://schemas.microsoft.com/office/drawing/2014/main" id="{2C1D1852-B1CA-45ED-A1AC-8F91476BF46B}"/>
              </a:ext>
            </a:extLst>
          </p:cNvPr>
          <p:cNvSpPr txBox="1">
            <a:spLocks noChangeArrowheads="1"/>
          </p:cNvSpPr>
          <p:nvPr/>
        </p:nvSpPr>
        <p:spPr bwMode="auto">
          <a:xfrm>
            <a:off x="912813" y="2276475"/>
            <a:ext cx="4164012" cy="2873375"/>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dirty="0">
                <a:solidFill>
                  <a:srgbClr val="000000"/>
                </a:solidFill>
                <a:latin typeface="Tahoma" panose="020B0604030504040204" pitchFamily="34" charset="0"/>
              </a:rPr>
              <a:t>[ M a t e r i a l ]</a:t>
            </a:r>
          </a:p>
          <a:p>
            <a:pPr eaLnBrk="1" hangingPunct="1">
              <a:spcBef>
                <a:spcPct val="0"/>
              </a:spcBef>
              <a:buFontTx/>
              <a:buNone/>
            </a:pPr>
            <a:r>
              <a:rPr lang="pt-BR" altLang="ja-JP" sz="1400" dirty="0">
                <a:solidFill>
                  <a:srgbClr val="000000"/>
                </a:solidFill>
                <a:latin typeface="Tahoma" panose="020B0604030504040204" pitchFamily="34" charset="0"/>
              </a:rPr>
              <a:t>mat[1]    H 2  O 1</a:t>
            </a:r>
          </a:p>
          <a:p>
            <a:pPr eaLnBrk="1" hangingPunct="1">
              <a:spcBef>
                <a:spcPct val="0"/>
              </a:spcBef>
              <a:buFontTx/>
              <a:buNone/>
            </a:pPr>
            <a:r>
              <a:rPr lang="pt-BR" altLang="ja-JP" sz="1400" dirty="0">
                <a:solidFill>
                  <a:srgbClr val="FF0000"/>
                </a:solidFill>
                <a:latin typeface="Tahoma" panose="020B0604030504040204" pitchFamily="34" charset="0"/>
              </a:rPr>
              <a:t>mat[2]    Cu 1</a:t>
            </a:r>
          </a:p>
          <a:p>
            <a:pPr eaLnBrk="1" hangingPunct="1">
              <a:spcBef>
                <a:spcPct val="0"/>
              </a:spcBef>
              <a:buFontTx/>
              <a:buNone/>
            </a:pPr>
            <a:endParaRPr lang="pt-BR" altLang="ja-JP" sz="1400" dirty="0">
              <a:solidFill>
                <a:srgbClr val="FF0000"/>
              </a:solidFill>
              <a:latin typeface="Tahoma" panose="020B0604030504040204" pitchFamily="34" charset="0"/>
            </a:endParaRPr>
          </a:p>
          <a:p>
            <a:pPr eaLnBrk="1" hangingPunct="1">
              <a:spcBef>
                <a:spcPct val="0"/>
              </a:spcBef>
              <a:buFontTx/>
              <a:buNone/>
            </a:pPr>
            <a:r>
              <a:rPr lang="ja-JP" altLang="en-US" sz="1400" dirty="0">
                <a:latin typeface="Tahoma" panose="020B0604030504040204" pitchFamily="34" charset="0"/>
              </a:rPr>
              <a:t>・・・ ・・・ ・・・ ・・・</a:t>
            </a:r>
            <a:endParaRPr lang="pt-BR"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latin typeface="Tahoma" panose="020B0604030504040204" pitchFamily="34" charset="0"/>
              </a:rPr>
              <a:t>[ C e l l ]</a:t>
            </a:r>
          </a:p>
          <a:p>
            <a:pPr eaLnBrk="1" hangingPunct="1">
              <a:spcBef>
                <a:spcPct val="0"/>
              </a:spcBef>
              <a:buFontTx/>
              <a:buNone/>
            </a:pPr>
            <a:r>
              <a:rPr lang="pt-BR" altLang="ja-JP" sz="1400" dirty="0">
                <a:latin typeface="Tahoma" panose="020B0604030504040204" pitchFamily="34" charset="0"/>
              </a:rPr>
              <a:t> 100     1 -1.0  -10  #102 #103 #104 #105 #106</a:t>
            </a:r>
          </a:p>
          <a:p>
            <a:pPr eaLnBrk="1" hangingPunct="1">
              <a:spcBef>
                <a:spcPct val="0"/>
              </a:spcBef>
              <a:buFontTx/>
              <a:buNone/>
            </a:pPr>
            <a:r>
              <a:rPr lang="pt-BR" altLang="ja-JP" sz="1400" dirty="0">
                <a:latin typeface="Tahoma" panose="020B0604030504040204" pitchFamily="34" charset="0"/>
              </a:rPr>
              <a:t> 101    -1        10</a:t>
            </a:r>
          </a:p>
          <a:p>
            <a:pPr eaLnBrk="1" hangingPunct="1">
              <a:spcBef>
                <a:spcPct val="0"/>
              </a:spcBef>
              <a:buFontTx/>
              <a:buNone/>
            </a:pPr>
            <a:r>
              <a:rPr lang="pt-BR" altLang="ja-JP" sz="1400" dirty="0">
                <a:latin typeface="Tahoma" panose="020B0604030504040204" pitchFamily="34" charset="0"/>
              </a:rPr>
              <a:t> 102     1 -1.0  -11  12 -14 #106</a:t>
            </a:r>
          </a:p>
          <a:p>
            <a:pPr eaLnBrk="1" hangingPunct="1">
              <a:spcBef>
                <a:spcPct val="0"/>
              </a:spcBef>
              <a:buFontTx/>
              <a:buNone/>
            </a:pPr>
            <a:r>
              <a:rPr lang="pt-BR" altLang="ja-JP" sz="1400" dirty="0">
                <a:latin typeface="Tahoma" panose="020B0604030504040204" pitchFamily="34" charset="0"/>
              </a:rPr>
              <a:t> 103     1 -1.0  -12  11 #106</a:t>
            </a:r>
          </a:p>
          <a:p>
            <a:pPr eaLnBrk="1" hangingPunct="1">
              <a:spcBef>
                <a:spcPct val="0"/>
              </a:spcBef>
              <a:buFontTx/>
              <a:buNone/>
            </a:pPr>
            <a:r>
              <a:rPr lang="pt-BR" altLang="ja-JP" sz="1400" dirty="0">
                <a:latin typeface="Tahoma" panose="020B0604030504040204" pitchFamily="34" charset="0"/>
              </a:rPr>
              <a:t> 104     1 -1.0  -11 -12 #106</a:t>
            </a:r>
          </a:p>
          <a:p>
            <a:pPr eaLnBrk="1" hangingPunct="1">
              <a:spcBef>
                <a:spcPct val="0"/>
              </a:spcBef>
              <a:buFontTx/>
              <a:buNone/>
            </a:pPr>
            <a:r>
              <a:rPr lang="pt-BR" altLang="ja-JP" sz="1400" dirty="0">
                <a:latin typeface="Tahoma" panose="020B0604030504040204" pitchFamily="34" charset="0"/>
              </a:rPr>
              <a:t> 105     1 -1.0  -13 #106</a:t>
            </a:r>
          </a:p>
          <a:p>
            <a:pPr eaLnBrk="1" hangingPunct="1">
              <a:spcBef>
                <a:spcPct val="0"/>
              </a:spcBef>
              <a:buFontTx/>
              <a:buNone/>
            </a:pPr>
            <a:r>
              <a:rPr lang="pt-BR" altLang="ja-JP" sz="1400" dirty="0">
                <a:latin typeface="Tahoma" panose="020B0604030504040204" pitchFamily="34" charset="0"/>
              </a:rPr>
              <a:t> 106     </a:t>
            </a:r>
            <a:r>
              <a:rPr lang="pt-BR" altLang="ja-JP" sz="1400" dirty="0">
                <a:solidFill>
                  <a:srgbClr val="FF0000"/>
                </a:solidFill>
                <a:latin typeface="Tahoma" panose="020B0604030504040204" pitchFamily="34" charset="0"/>
              </a:rPr>
              <a:t>2 -8.93</a:t>
            </a:r>
            <a:r>
              <a:rPr lang="pt-BR" altLang="ja-JP" sz="1400" dirty="0">
                <a:latin typeface="Tahoma" panose="020B0604030504040204" pitchFamily="34" charset="0"/>
              </a:rPr>
              <a:t> -15  16 -17</a:t>
            </a:r>
          </a:p>
        </p:txBody>
      </p:sp>
      <p:sp>
        <p:nvSpPr>
          <p:cNvPr id="4" name="Rectangle 2">
            <a:extLst>
              <a:ext uri="{FF2B5EF4-FFF2-40B4-BE49-F238E27FC236}">
                <a16:creationId xmlns:a16="http://schemas.microsoft.com/office/drawing/2014/main" id="{911BDD13-8CFD-4682-97A0-2366025FC419}"/>
              </a:ext>
            </a:extLst>
          </p:cNvPr>
          <p:cNvSpPr>
            <a:spLocks noGrp="1" noChangeArrowheads="1"/>
          </p:cNvSpPr>
          <p:nvPr>
            <p:ph type="title" idx="4294967295"/>
          </p:nvPr>
        </p:nvSpPr>
        <p:spPr>
          <a:xfrm>
            <a:off x="0" y="-234950"/>
            <a:ext cx="8686800" cy="1143000"/>
          </a:xfrm>
        </p:spPr>
        <p:txBody>
          <a:bodyPr/>
          <a:lstStyle/>
          <a:p>
            <a:pPr eaLnBrk="1" hangingPunct="1">
              <a:defRPr/>
            </a:pPr>
            <a:r>
              <a:rPr lang="en-US" altLang="ja-JP" sz="4800" dirty="0">
                <a:latin typeface="+mn-lt"/>
              </a:rPr>
              <a:t>Answer 7</a:t>
            </a:r>
            <a:endParaRPr lang="ja-JP" altLang="en-US" sz="4800" dirty="0">
              <a:latin typeface="+mn-lt"/>
            </a:endParaRPr>
          </a:p>
        </p:txBody>
      </p:sp>
      <p:sp>
        <p:nvSpPr>
          <p:cNvPr id="214022" name="Rectangle 5">
            <a:extLst>
              <a:ext uri="{FF2B5EF4-FFF2-40B4-BE49-F238E27FC236}">
                <a16:creationId xmlns:a16="http://schemas.microsoft.com/office/drawing/2014/main" id="{BA531657-8EBD-4A65-888F-4DA970A652A4}"/>
              </a:ext>
            </a:extLst>
          </p:cNvPr>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solidFill>
                <a:srgbClr val="000000"/>
              </a:solidFill>
            </a:endParaRPr>
          </a:p>
        </p:txBody>
      </p:sp>
      <p:sp>
        <p:nvSpPr>
          <p:cNvPr id="214023" name="Text Box 6">
            <a:extLst>
              <a:ext uri="{FF2B5EF4-FFF2-40B4-BE49-F238E27FC236}">
                <a16:creationId xmlns:a16="http://schemas.microsoft.com/office/drawing/2014/main" id="{327E8254-5C65-44B4-8122-E7CA42E090EC}"/>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dirty="0">
                <a:solidFill>
                  <a:srgbClr val="000000"/>
                </a:solidFill>
                <a:latin typeface="Tahoma" panose="020B0604030504040204" pitchFamily="34" charset="0"/>
              </a:rPr>
              <a:t>Geometry (How to add material)</a:t>
            </a:r>
            <a:endParaRPr lang="ja-JP" altLang="en-US" sz="2400" dirty="0">
              <a:solidFill>
                <a:srgbClr val="000000"/>
              </a:solidFill>
              <a:latin typeface="Tahoma" panose="020B0604030504040204" pitchFamily="34" charset="0"/>
            </a:endParaRPr>
          </a:p>
        </p:txBody>
      </p:sp>
      <p:sp>
        <p:nvSpPr>
          <p:cNvPr id="214025" name="Text Box 1030">
            <a:extLst>
              <a:ext uri="{FF2B5EF4-FFF2-40B4-BE49-F238E27FC236}">
                <a16:creationId xmlns:a16="http://schemas.microsoft.com/office/drawing/2014/main" id="{DD348C2C-3054-41B1-8427-ACE390546753}"/>
              </a:ext>
            </a:extLst>
          </p:cNvPr>
          <p:cNvSpPr txBox="1">
            <a:spLocks noChangeArrowheads="1"/>
          </p:cNvSpPr>
          <p:nvPr/>
        </p:nvSpPr>
        <p:spPr bwMode="auto">
          <a:xfrm>
            <a:off x="523875" y="1628775"/>
            <a:ext cx="1401763"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2" name="正方形/長方形 1">
            <a:extLst>
              <a:ext uri="{FF2B5EF4-FFF2-40B4-BE49-F238E27FC236}">
                <a16:creationId xmlns:a16="http://schemas.microsoft.com/office/drawing/2014/main" id="{711813A1-0FCA-4B73-8997-2D3FEBDA6A08}"/>
              </a:ext>
            </a:extLst>
          </p:cNvPr>
          <p:cNvSpPr/>
          <p:nvPr/>
        </p:nvSpPr>
        <p:spPr>
          <a:xfrm>
            <a:off x="8748713" y="3078163"/>
            <a:ext cx="395287" cy="57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sp>
        <p:nvSpPr>
          <p:cNvPr id="214028" name="テキスト ボックス 20">
            <a:extLst>
              <a:ext uri="{FF2B5EF4-FFF2-40B4-BE49-F238E27FC236}">
                <a16:creationId xmlns:a16="http://schemas.microsoft.com/office/drawing/2014/main" id="{37A0BD0F-EC9E-41CA-A4C8-4F5D7FDF7EED}"/>
              </a:ext>
            </a:extLst>
          </p:cNvPr>
          <p:cNvSpPr txBox="1">
            <a:spLocks noChangeArrowheads="1"/>
          </p:cNvSpPr>
          <p:nvPr/>
        </p:nvSpPr>
        <p:spPr bwMode="auto">
          <a:xfrm>
            <a:off x="5795963" y="5837238"/>
            <a:ext cx="320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ja-JP" sz="2000">
                <a:solidFill>
                  <a:srgbClr val="0000FF"/>
                </a:solidFill>
                <a:latin typeface="Century Gothic" panose="020B0502020202020204" pitchFamily="34" charset="0"/>
              </a:rPr>
              <a:t>track_xz.eps</a:t>
            </a:r>
          </a:p>
        </p:txBody>
      </p:sp>
      <p:sp>
        <p:nvSpPr>
          <p:cNvPr id="3" name="テキスト ボックス 2">
            <a:extLst>
              <a:ext uri="{FF2B5EF4-FFF2-40B4-BE49-F238E27FC236}">
                <a16:creationId xmlns:a16="http://schemas.microsoft.com/office/drawing/2014/main" id="{B6EA857F-EBAF-42F5-B7BC-AD1C152A0C40}"/>
              </a:ext>
            </a:extLst>
          </p:cNvPr>
          <p:cNvSpPr txBox="1">
            <a:spLocks noChangeArrowheads="1"/>
          </p:cNvSpPr>
          <p:nvPr/>
        </p:nvSpPr>
        <p:spPr bwMode="auto">
          <a:xfrm>
            <a:off x="4040188" y="2432050"/>
            <a:ext cx="2476500" cy="646113"/>
          </a:xfrm>
          <a:prstGeom prst="rect">
            <a:avLst/>
          </a:prstGeom>
          <a:solidFill>
            <a:schemeClr val="bg1"/>
          </a:solidFill>
          <a:ln w="19050">
            <a:solidFill>
              <a:srgbClr val="0000FF"/>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1800">
                <a:solidFill>
                  <a:srgbClr val="000000"/>
                </a:solidFill>
              </a:rPr>
              <a:t>Natural isotopic composition is presumed.</a:t>
            </a:r>
            <a:endParaRPr lang="ja-JP" altLang="en-US" sz="1800">
              <a:solidFill>
                <a:srgbClr val="000000"/>
              </a:solidFill>
            </a:endParaRPr>
          </a:p>
        </p:txBody>
      </p:sp>
      <p:sp>
        <p:nvSpPr>
          <p:cNvPr id="15" name="テキスト ボックス 20">
            <a:extLst>
              <a:ext uri="{FF2B5EF4-FFF2-40B4-BE49-F238E27FC236}">
                <a16:creationId xmlns:a16="http://schemas.microsoft.com/office/drawing/2014/main" id="{01A5C018-90A4-488C-8DD2-5D17778C911D}"/>
              </a:ext>
            </a:extLst>
          </p:cNvPr>
          <p:cNvSpPr txBox="1">
            <a:spLocks noChangeArrowheads="1"/>
          </p:cNvSpPr>
          <p:nvPr/>
        </p:nvSpPr>
        <p:spPr bwMode="auto">
          <a:xfrm>
            <a:off x="1550988" y="709613"/>
            <a:ext cx="5681662" cy="52387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800" dirty="0">
                <a:latin typeface="+mn-lt"/>
              </a:rPr>
              <a:t>Change the material in the cell “106”.</a:t>
            </a:r>
            <a:endParaRPr lang="ja-JP" altLang="en-US" sz="2800" dirty="0">
              <a:solidFill>
                <a:srgbClr val="00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14" t="5900" r="11697" b="1102"/>
          <a:stretch/>
        </p:blipFill>
        <p:spPr bwMode="auto">
          <a:xfrm>
            <a:off x="5066309" y="2653974"/>
            <a:ext cx="3622559" cy="3028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2">
            <a:extLst>
              <a:ext uri="{FF2B5EF4-FFF2-40B4-BE49-F238E27FC236}">
                <a16:creationId xmlns:a16="http://schemas.microsoft.com/office/drawing/2014/main" id="{D4433FB8-B989-4380-856F-0204FB48530E}"/>
              </a:ext>
            </a:extLst>
          </p:cNvPr>
          <p:cNvSpPr>
            <a:spLocks noGrp="1" noChangeArrowheads="1"/>
          </p:cNvSpPr>
          <p:nvPr>
            <p:ph type="title" idx="4294967295"/>
          </p:nvPr>
        </p:nvSpPr>
        <p:spPr>
          <a:xfrm>
            <a:off x="0" y="228600"/>
            <a:ext cx="8686800" cy="1143000"/>
          </a:xfrm>
        </p:spPr>
        <p:txBody>
          <a:bodyPr/>
          <a:lstStyle/>
          <a:p>
            <a:pPr eaLnBrk="1" hangingPunct="1">
              <a:defRPr/>
            </a:pPr>
            <a:r>
              <a:rPr lang="en-US" altLang="ja-JP" sz="4800" dirty="0">
                <a:latin typeface="+mn-lt"/>
              </a:rPr>
              <a:t>How to make void cells</a:t>
            </a:r>
            <a:endParaRPr lang="ja-JP" altLang="en-US" sz="4800" dirty="0">
              <a:latin typeface="+mn-lt"/>
            </a:endParaRPr>
          </a:p>
        </p:txBody>
      </p:sp>
      <p:sp>
        <p:nvSpPr>
          <p:cNvPr id="216069" name="Rectangle 5">
            <a:extLst>
              <a:ext uri="{FF2B5EF4-FFF2-40B4-BE49-F238E27FC236}">
                <a16:creationId xmlns:a16="http://schemas.microsoft.com/office/drawing/2014/main" id="{DAE0B1B2-9863-45F3-8224-45EA9EDCCA6E}"/>
              </a:ext>
            </a:extLst>
          </p:cNvPr>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solidFill>
                <a:srgbClr val="000000"/>
              </a:solidFill>
            </a:endParaRPr>
          </a:p>
        </p:txBody>
      </p:sp>
      <p:sp>
        <p:nvSpPr>
          <p:cNvPr id="216071" name="Text Box 1030">
            <a:extLst>
              <a:ext uri="{FF2B5EF4-FFF2-40B4-BE49-F238E27FC236}">
                <a16:creationId xmlns:a16="http://schemas.microsoft.com/office/drawing/2014/main" id="{9C621394-DF9B-4B77-84DF-1FDF02803952}"/>
              </a:ext>
            </a:extLst>
          </p:cNvPr>
          <p:cNvSpPr txBox="1">
            <a:spLocks noChangeArrowheads="1"/>
          </p:cNvSpPr>
          <p:nvPr/>
        </p:nvSpPr>
        <p:spPr bwMode="auto">
          <a:xfrm>
            <a:off x="179388" y="2579688"/>
            <a:ext cx="1401762"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46092" name="テキスト ボックス 20">
            <a:extLst>
              <a:ext uri="{FF2B5EF4-FFF2-40B4-BE49-F238E27FC236}">
                <a16:creationId xmlns:a16="http://schemas.microsoft.com/office/drawing/2014/main" id="{630FE341-4A8D-4FE2-A815-838232B1F465}"/>
              </a:ext>
            </a:extLst>
          </p:cNvPr>
          <p:cNvSpPr txBox="1">
            <a:spLocks noChangeArrowheads="1"/>
          </p:cNvSpPr>
          <p:nvPr/>
        </p:nvSpPr>
        <p:spPr bwMode="auto">
          <a:xfrm>
            <a:off x="1820863" y="1246188"/>
            <a:ext cx="5791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defRPr/>
            </a:pPr>
            <a:r>
              <a:rPr lang="en-US" altLang="ja-JP" dirty="0">
                <a:solidFill>
                  <a:srgbClr val="000000"/>
                </a:solidFill>
                <a:latin typeface="+mn-lt"/>
              </a:rPr>
              <a:t>Material number for void (inner void) = 0</a:t>
            </a:r>
          </a:p>
          <a:p>
            <a:pPr eaLnBrk="1" hangingPunct="1">
              <a:defRPr/>
            </a:pPr>
            <a:r>
              <a:rPr lang="en-US" altLang="ja-JP" dirty="0">
                <a:solidFill>
                  <a:srgbClr val="000000"/>
                </a:solidFill>
                <a:latin typeface="+mn-lt"/>
              </a:rPr>
              <a:t>(Material number for outer void  = -1)</a:t>
            </a:r>
          </a:p>
          <a:p>
            <a:pPr eaLnBrk="1" hangingPunct="1">
              <a:defRPr/>
            </a:pPr>
            <a:r>
              <a:rPr lang="en-US" altLang="ja-JP" dirty="0">
                <a:solidFill>
                  <a:srgbClr val="FF0000"/>
                </a:solidFill>
                <a:latin typeface="+mn-lt"/>
              </a:rPr>
              <a:t>Skip density definition of void cells!</a:t>
            </a:r>
            <a:endParaRPr lang="ja-JP" altLang="en-US" dirty="0">
              <a:solidFill>
                <a:srgbClr val="FF0000"/>
              </a:solidFill>
              <a:latin typeface="Century Gothic" pitchFamily="34" charset="0"/>
            </a:endParaRPr>
          </a:p>
        </p:txBody>
      </p:sp>
      <p:sp>
        <p:nvSpPr>
          <p:cNvPr id="216074" name="Text Box 5">
            <a:extLst>
              <a:ext uri="{FF2B5EF4-FFF2-40B4-BE49-F238E27FC236}">
                <a16:creationId xmlns:a16="http://schemas.microsoft.com/office/drawing/2014/main" id="{186D9678-A397-4B6F-883A-A34FC9B6C4B6}"/>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dirty="0">
                <a:latin typeface="Tahoma" panose="020B0604030504040204" pitchFamily="34" charset="0"/>
              </a:rPr>
              <a:t>Geometry (How to add material)</a:t>
            </a:r>
            <a:endParaRPr lang="ja-JP" altLang="en-US" sz="2400" dirty="0">
              <a:latin typeface="Tahoma" panose="020B0604030504040204" pitchFamily="34" charset="0"/>
            </a:endParaRPr>
          </a:p>
        </p:txBody>
      </p:sp>
      <p:sp>
        <p:nvSpPr>
          <p:cNvPr id="216075" name="テキスト ボックス 20">
            <a:extLst>
              <a:ext uri="{FF2B5EF4-FFF2-40B4-BE49-F238E27FC236}">
                <a16:creationId xmlns:a16="http://schemas.microsoft.com/office/drawing/2014/main" id="{63121F76-30AF-41DC-A0FB-79356FD7D8C7}"/>
              </a:ext>
            </a:extLst>
          </p:cNvPr>
          <p:cNvSpPr txBox="1">
            <a:spLocks noChangeArrowheads="1"/>
          </p:cNvSpPr>
          <p:nvPr/>
        </p:nvSpPr>
        <p:spPr bwMode="auto">
          <a:xfrm>
            <a:off x="5957888" y="5692775"/>
            <a:ext cx="1927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ja-JP" sz="2000">
                <a:solidFill>
                  <a:srgbClr val="0000FF"/>
                </a:solidFill>
                <a:latin typeface="Century Gothic" panose="020B0502020202020204" pitchFamily="34" charset="0"/>
              </a:rPr>
              <a:t>track_xz.eps</a:t>
            </a:r>
          </a:p>
        </p:txBody>
      </p:sp>
      <p:sp>
        <p:nvSpPr>
          <p:cNvPr id="15" name="正方形/長方形 14">
            <a:extLst>
              <a:ext uri="{FF2B5EF4-FFF2-40B4-BE49-F238E27FC236}">
                <a16:creationId xmlns:a16="http://schemas.microsoft.com/office/drawing/2014/main" id="{5556FA6E-EB8F-4F01-8BAC-8C469730E41A}"/>
              </a:ext>
            </a:extLst>
          </p:cNvPr>
          <p:cNvSpPr/>
          <p:nvPr/>
        </p:nvSpPr>
        <p:spPr>
          <a:xfrm>
            <a:off x="8243888" y="2587625"/>
            <a:ext cx="674687" cy="576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16077" name="Text Box 1031">
            <a:extLst>
              <a:ext uri="{FF2B5EF4-FFF2-40B4-BE49-F238E27FC236}">
                <a16:creationId xmlns:a16="http://schemas.microsoft.com/office/drawing/2014/main" id="{76396508-9C88-467C-9160-F3CFC8009ACE}"/>
              </a:ext>
            </a:extLst>
          </p:cNvPr>
          <p:cNvSpPr txBox="1">
            <a:spLocks noChangeArrowheads="1"/>
          </p:cNvSpPr>
          <p:nvPr/>
        </p:nvSpPr>
        <p:spPr bwMode="auto">
          <a:xfrm>
            <a:off x="431800" y="3171825"/>
            <a:ext cx="4284663" cy="1935163"/>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dirty="0">
                <a:latin typeface="Tahoma" panose="020B0604030504040204" pitchFamily="34" charset="0"/>
              </a:rPr>
              <a:t>[ C e l l ]</a:t>
            </a:r>
          </a:p>
          <a:p>
            <a:pPr eaLnBrk="1" hangingPunct="1">
              <a:spcBef>
                <a:spcPct val="0"/>
              </a:spcBef>
              <a:buFontTx/>
              <a:buNone/>
            </a:pPr>
            <a:r>
              <a:rPr lang="pt-BR" altLang="ja-JP" sz="1400" dirty="0">
                <a:latin typeface="Tahoma" panose="020B0604030504040204" pitchFamily="34" charset="0"/>
              </a:rPr>
              <a:t> 100     </a:t>
            </a:r>
            <a:r>
              <a:rPr lang="pt-BR" altLang="ja-JP" sz="1400" dirty="0">
                <a:solidFill>
                  <a:srgbClr val="FF0000"/>
                </a:solidFill>
                <a:latin typeface="Tahoma" panose="020B0604030504040204" pitchFamily="34" charset="0"/>
              </a:rPr>
              <a:t>0</a:t>
            </a:r>
            <a:r>
              <a:rPr lang="pt-BR" altLang="ja-JP" sz="1400" dirty="0">
                <a:latin typeface="Tahoma" panose="020B0604030504040204" pitchFamily="34" charset="0"/>
              </a:rPr>
              <a:t>       -10  #102 #103 #104 #105 #106</a:t>
            </a:r>
          </a:p>
          <a:p>
            <a:pPr eaLnBrk="1" hangingPunct="1">
              <a:spcBef>
                <a:spcPct val="0"/>
              </a:spcBef>
              <a:buFontTx/>
              <a:buNone/>
            </a:pPr>
            <a:r>
              <a:rPr lang="pt-BR" altLang="ja-JP" sz="1400" dirty="0">
                <a:latin typeface="Tahoma" panose="020B0604030504040204" pitchFamily="34" charset="0"/>
              </a:rPr>
              <a:t> 101    -1        10</a:t>
            </a:r>
          </a:p>
          <a:p>
            <a:pPr eaLnBrk="1" hangingPunct="1">
              <a:spcBef>
                <a:spcPct val="0"/>
              </a:spcBef>
              <a:buFontTx/>
              <a:buNone/>
            </a:pPr>
            <a:r>
              <a:rPr lang="pt-BR" altLang="ja-JP" sz="1400" dirty="0">
                <a:latin typeface="Tahoma" panose="020B0604030504040204" pitchFamily="34" charset="0"/>
              </a:rPr>
              <a:t> 102     1 -1.0  -11  12 -14 #106</a:t>
            </a:r>
          </a:p>
          <a:p>
            <a:pPr eaLnBrk="1" hangingPunct="1">
              <a:spcBef>
                <a:spcPct val="0"/>
              </a:spcBef>
              <a:buFontTx/>
              <a:buNone/>
            </a:pPr>
            <a:r>
              <a:rPr lang="pt-BR" altLang="ja-JP" sz="1400" dirty="0">
                <a:latin typeface="Tahoma" panose="020B0604030504040204" pitchFamily="34" charset="0"/>
              </a:rPr>
              <a:t> 103     1 -1.0  -12  11 #106</a:t>
            </a:r>
          </a:p>
          <a:p>
            <a:pPr eaLnBrk="1" hangingPunct="1">
              <a:spcBef>
                <a:spcPct val="0"/>
              </a:spcBef>
              <a:buFontTx/>
              <a:buNone/>
            </a:pPr>
            <a:r>
              <a:rPr lang="pt-BR" altLang="ja-JP" sz="1400" dirty="0">
                <a:latin typeface="Tahoma" panose="020B0604030504040204" pitchFamily="34" charset="0"/>
              </a:rPr>
              <a:t> 104     1 -1.0  -11 -12 #106</a:t>
            </a:r>
          </a:p>
          <a:p>
            <a:pPr eaLnBrk="1" hangingPunct="1">
              <a:spcBef>
                <a:spcPct val="0"/>
              </a:spcBef>
              <a:buFontTx/>
              <a:buNone/>
            </a:pPr>
            <a:r>
              <a:rPr lang="pt-BR" altLang="ja-JP" sz="1400" dirty="0">
                <a:latin typeface="Tahoma" panose="020B0604030504040204" pitchFamily="34" charset="0"/>
              </a:rPr>
              <a:t> 105     1 -1.0  -13 #106</a:t>
            </a:r>
          </a:p>
          <a:p>
            <a:pPr eaLnBrk="1" hangingPunct="1">
              <a:spcBef>
                <a:spcPct val="0"/>
              </a:spcBef>
              <a:buFontTx/>
              <a:buNone/>
            </a:pPr>
            <a:r>
              <a:rPr lang="pt-BR" altLang="ja-JP" sz="1400" dirty="0">
                <a:latin typeface="Tahoma" panose="020B0604030504040204" pitchFamily="34" charset="0"/>
              </a:rPr>
              <a:t> 106     2 -8.93 -15  16 -17</a:t>
            </a:r>
          </a:p>
        </p:txBody>
      </p:sp>
      <p:sp>
        <p:nvSpPr>
          <p:cNvPr id="14" name="テキスト ボックス 20">
            <a:extLst>
              <a:ext uri="{FF2B5EF4-FFF2-40B4-BE49-F238E27FC236}">
                <a16:creationId xmlns:a16="http://schemas.microsoft.com/office/drawing/2014/main" id="{3336E62B-845B-446F-8A10-E61F34B23B63}"/>
              </a:ext>
            </a:extLst>
          </p:cNvPr>
          <p:cNvSpPr txBox="1">
            <a:spLocks noChangeArrowheads="1"/>
          </p:cNvSpPr>
          <p:nvPr/>
        </p:nvSpPr>
        <p:spPr bwMode="auto">
          <a:xfrm>
            <a:off x="985838" y="5330825"/>
            <a:ext cx="3441700" cy="7080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000" dirty="0">
                <a:solidFill>
                  <a:srgbClr val="000000"/>
                </a:solidFill>
                <a:latin typeface="+mn-lt"/>
              </a:rPr>
              <a:t>Define the cell 100 as void,</a:t>
            </a:r>
          </a:p>
          <a:p>
            <a:pPr eaLnBrk="1" hangingPunct="1">
              <a:spcBef>
                <a:spcPct val="0"/>
              </a:spcBef>
              <a:buFontTx/>
              <a:buNone/>
              <a:defRPr/>
            </a:pPr>
            <a:r>
              <a:rPr lang="en-US" altLang="ja-JP" sz="2000" dirty="0">
                <a:solidFill>
                  <a:srgbClr val="000000"/>
                </a:solidFill>
                <a:latin typeface="+mn-lt"/>
              </a:rPr>
              <a:t>and then execute PHITS.</a:t>
            </a:r>
            <a:endParaRPr lang="en-US" altLang="ja-JP" sz="2000" dirty="0">
              <a:solidFill>
                <a:srgbClr val="000000"/>
              </a:solidFill>
              <a:latin typeface="Century Gothic"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idx="4294967295"/>
          </p:nvPr>
        </p:nvSpPr>
        <p:spPr>
          <a:xfrm>
            <a:off x="228600" y="19049"/>
            <a:ext cx="8686800" cy="1143000"/>
          </a:xfrm>
        </p:spPr>
        <p:txBody>
          <a:bodyPr/>
          <a:lstStyle/>
          <a:p>
            <a:pPr eaLnBrk="1" hangingPunct="1"/>
            <a:r>
              <a:rPr lang="en-US" altLang="ja-JP" sz="4800" dirty="0"/>
              <a:t>Change the colors</a:t>
            </a:r>
          </a:p>
        </p:txBody>
      </p:sp>
      <p:pic>
        <p:nvPicPr>
          <p:cNvPr id="716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71686" name="Text Box 6"/>
          <p:cNvSpPr txBox="1">
            <a:spLocks noChangeArrowheads="1"/>
          </p:cNvSpPr>
          <p:nvPr/>
        </p:nvSpPr>
        <p:spPr bwMode="auto">
          <a:xfrm>
            <a:off x="2197100" y="6400800"/>
            <a:ext cx="5183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dirty="0">
                <a:latin typeface="Tahoma" panose="020B0604030504040204" pitchFamily="34" charset="0"/>
              </a:rPr>
              <a:t>Geometry (Change material colors)</a:t>
            </a:r>
            <a:endParaRPr lang="ja-JP" altLang="en-US" sz="2400" dirty="0">
              <a:latin typeface="Tahoma" panose="020B0604030504040204" pitchFamily="34" charset="0"/>
            </a:endParaRPr>
          </a:p>
        </p:txBody>
      </p:sp>
      <p:sp>
        <p:nvSpPr>
          <p:cNvPr id="71687" name="Text Box 7"/>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fld id="{FC396E9A-1BA3-446B-8F83-1C924DE578B5}" type="slidenum">
              <a:rPr lang="en-US" altLang="ja-JP" sz="2400">
                <a:latin typeface="Tahoma" panose="020B0604030504040204" pitchFamily="34" charset="0"/>
              </a:rPr>
              <a:pPr algn="ctr" eaLnBrk="1" hangingPunct="1">
                <a:spcBef>
                  <a:spcPct val="50000"/>
                </a:spcBef>
                <a:buFontTx/>
                <a:buNone/>
              </a:pPr>
              <a:t>55</a:t>
            </a:fld>
            <a:endParaRPr lang="en-US" altLang="ja-JP" sz="2400">
              <a:latin typeface="Tahoma" panose="020B0604030504040204" pitchFamily="34" charset="0"/>
            </a:endParaRPr>
          </a:p>
        </p:txBody>
      </p:sp>
      <p:sp>
        <p:nvSpPr>
          <p:cNvPr id="71688" name="Text Box 1030"/>
          <p:cNvSpPr txBox="1">
            <a:spLocks noChangeArrowheads="1"/>
          </p:cNvSpPr>
          <p:nvPr/>
        </p:nvSpPr>
        <p:spPr bwMode="auto">
          <a:xfrm>
            <a:off x="330787" y="1661065"/>
            <a:ext cx="14017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a:latin typeface="Tahoma" panose="020B0604030504040204" pitchFamily="34" charset="0"/>
              </a:rPr>
              <a:t>lec01.inp</a:t>
            </a:r>
          </a:p>
        </p:txBody>
      </p:sp>
      <p:sp>
        <p:nvSpPr>
          <p:cNvPr id="71689" name="Text Box 1031"/>
          <p:cNvSpPr txBox="1">
            <a:spLocks noChangeArrowheads="1"/>
          </p:cNvSpPr>
          <p:nvPr/>
        </p:nvSpPr>
        <p:spPr bwMode="auto">
          <a:xfrm>
            <a:off x="586968" y="2251695"/>
            <a:ext cx="3598863" cy="102870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dirty="0">
                <a:solidFill>
                  <a:srgbClr val="FF0000"/>
                </a:solidFill>
                <a:latin typeface="Tahoma" panose="020B0604030504040204" pitchFamily="34" charset="0"/>
              </a:rPr>
              <a:t>[ M a t  N a m e  C o l o r ]</a:t>
            </a:r>
          </a:p>
          <a:p>
            <a:pPr eaLnBrk="1" hangingPunct="1">
              <a:spcBef>
                <a:spcPct val="0"/>
              </a:spcBef>
              <a:buFontTx/>
              <a:buNone/>
            </a:pPr>
            <a:r>
              <a:rPr lang="pt-BR" altLang="ja-JP" sz="1400" dirty="0">
                <a:solidFill>
                  <a:srgbClr val="FF0000"/>
                </a:solidFill>
                <a:latin typeface="Tahoma" panose="020B0604030504040204" pitchFamily="34" charset="0"/>
              </a:rPr>
              <a:t>    mat   name      color</a:t>
            </a:r>
          </a:p>
          <a:p>
            <a:pPr eaLnBrk="1" hangingPunct="1">
              <a:spcBef>
                <a:spcPct val="0"/>
              </a:spcBef>
              <a:buFontTx/>
              <a:buNone/>
            </a:pPr>
            <a:r>
              <a:rPr lang="pt-BR" altLang="ja-JP" sz="1400" dirty="0">
                <a:solidFill>
                  <a:srgbClr val="FF0000"/>
                </a:solidFill>
                <a:latin typeface="Tahoma" panose="020B0604030504040204" pitchFamily="34" charset="0"/>
              </a:rPr>
              <a:t>     1    Water     pastelblue</a:t>
            </a:r>
          </a:p>
          <a:p>
            <a:pPr eaLnBrk="1" hangingPunct="1">
              <a:spcBef>
                <a:spcPct val="0"/>
              </a:spcBef>
              <a:buFontTx/>
              <a:buNone/>
            </a:pPr>
            <a:r>
              <a:rPr lang="pt-BR" altLang="ja-JP" sz="1400" dirty="0">
                <a:solidFill>
                  <a:srgbClr val="FF0000"/>
                </a:solidFill>
                <a:latin typeface="Tahoma" panose="020B0604030504040204" pitchFamily="34" charset="0"/>
              </a:rPr>
              <a:t>     2    Copper    darkred</a:t>
            </a:r>
          </a:p>
        </p:txBody>
      </p:sp>
      <p:sp>
        <p:nvSpPr>
          <p:cNvPr id="71690"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pic>
        <p:nvPicPr>
          <p:cNvPr id="4" name="図 3">
            <a:extLst>
              <a:ext uri="{FF2B5EF4-FFF2-40B4-BE49-F238E27FC236}">
                <a16:creationId xmlns:a16="http://schemas.microsoft.com/office/drawing/2014/main" id="{9BD4C974-0CC0-4D07-9D2B-C9A8F40639F8}"/>
              </a:ext>
            </a:extLst>
          </p:cNvPr>
          <p:cNvPicPr>
            <a:picLocks noChangeAspect="1"/>
          </p:cNvPicPr>
          <p:nvPr/>
        </p:nvPicPr>
        <p:blipFill rotWithShape="1">
          <a:blip r:embed="rId4"/>
          <a:srcRect l="10625" t="18997" r="25588" b="8737"/>
          <a:stretch/>
        </p:blipFill>
        <p:spPr>
          <a:xfrm>
            <a:off x="5067746" y="2355770"/>
            <a:ext cx="3960428" cy="3168353"/>
          </a:xfrm>
          <a:prstGeom prst="rect">
            <a:avLst/>
          </a:prstGeom>
        </p:spPr>
      </p:pic>
      <p:sp>
        <p:nvSpPr>
          <p:cNvPr id="16" name="正方形/長方形 15">
            <a:extLst>
              <a:ext uri="{FF2B5EF4-FFF2-40B4-BE49-F238E27FC236}">
                <a16:creationId xmlns:a16="http://schemas.microsoft.com/office/drawing/2014/main" id="{3329C3D8-D054-4B78-A7B8-9FDEDDE6E151}"/>
              </a:ext>
            </a:extLst>
          </p:cNvPr>
          <p:cNvSpPr/>
          <p:nvPr/>
        </p:nvSpPr>
        <p:spPr>
          <a:xfrm>
            <a:off x="8434746" y="2256896"/>
            <a:ext cx="674687" cy="57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7" name="テキスト ボックス 20">
            <a:extLst>
              <a:ext uri="{FF2B5EF4-FFF2-40B4-BE49-F238E27FC236}">
                <a16:creationId xmlns:a16="http://schemas.microsoft.com/office/drawing/2014/main" id="{EB7B09E3-42A6-403F-9B41-70920D6736E5}"/>
              </a:ext>
            </a:extLst>
          </p:cNvPr>
          <p:cNvSpPr txBox="1">
            <a:spLocks noChangeArrowheads="1"/>
          </p:cNvSpPr>
          <p:nvPr/>
        </p:nvSpPr>
        <p:spPr bwMode="auto">
          <a:xfrm>
            <a:off x="5313363" y="5621238"/>
            <a:ext cx="320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000" dirty="0" err="1">
                <a:solidFill>
                  <a:srgbClr val="0000FF"/>
                </a:solidFill>
                <a:latin typeface="Century Gothic" panose="020B0502020202020204" pitchFamily="34" charset="0"/>
              </a:rPr>
              <a:t>track_xz.eps</a:t>
            </a:r>
            <a:endParaRPr lang="en-US" altLang="ja-JP" sz="2000" dirty="0">
              <a:solidFill>
                <a:srgbClr val="0000FF"/>
              </a:solidFill>
              <a:latin typeface="Century Gothic" panose="020B0502020202020204" pitchFamily="34" charset="0"/>
            </a:endParaRPr>
          </a:p>
        </p:txBody>
      </p:sp>
      <p:sp>
        <p:nvSpPr>
          <p:cNvPr id="14" name="テキスト ボックス 20">
            <a:extLst>
              <a:ext uri="{FF2B5EF4-FFF2-40B4-BE49-F238E27FC236}">
                <a16:creationId xmlns:a16="http://schemas.microsoft.com/office/drawing/2014/main" id="{836CAB4E-B8DC-407C-BE49-FF3C9DB22025}"/>
              </a:ext>
            </a:extLst>
          </p:cNvPr>
          <p:cNvSpPr txBox="1">
            <a:spLocks noChangeArrowheads="1"/>
          </p:cNvSpPr>
          <p:nvPr/>
        </p:nvSpPr>
        <p:spPr bwMode="auto">
          <a:xfrm>
            <a:off x="555910" y="3392691"/>
            <a:ext cx="3983038"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defRPr/>
            </a:pPr>
            <a:r>
              <a:rPr lang="en-US" altLang="ja-JP" sz="2800" dirty="0">
                <a:latin typeface="+mn-lt"/>
              </a:rPr>
              <a:t>You can specify the name and color of each material (number).</a:t>
            </a:r>
            <a:endParaRPr lang="ja-JP" altLang="en-US" sz="2800" dirty="0">
              <a:latin typeface="Century Gothic" pitchFamily="34" charset="0"/>
            </a:endParaRPr>
          </a:p>
        </p:txBody>
      </p:sp>
      <p:sp>
        <p:nvSpPr>
          <p:cNvPr id="15" name="Text Box 6">
            <a:extLst>
              <a:ext uri="{FF2B5EF4-FFF2-40B4-BE49-F238E27FC236}">
                <a16:creationId xmlns:a16="http://schemas.microsoft.com/office/drawing/2014/main" id="{2E5381E6-187B-4CFF-BDCB-0F04F51FA44C}"/>
              </a:ext>
            </a:extLst>
          </p:cNvPr>
          <p:cNvSpPr txBox="1">
            <a:spLocks noChangeArrowheads="1"/>
          </p:cNvSpPr>
          <p:nvPr/>
        </p:nvSpPr>
        <p:spPr bwMode="auto">
          <a:xfrm>
            <a:off x="228600" y="5492839"/>
            <a:ext cx="56166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buFontTx/>
              <a:buNone/>
            </a:pPr>
            <a:r>
              <a:rPr lang="en-US" altLang="ja-JP" sz="1800" dirty="0">
                <a:latin typeface="Tahoma" panose="020B0604030504040204" pitchFamily="34" charset="0"/>
              </a:rPr>
              <a:t>Characters are case sensitive only in this section. </a:t>
            </a:r>
          </a:p>
          <a:p>
            <a:pPr eaLnBrk="1" hangingPunct="1">
              <a:spcBef>
                <a:spcPts val="0"/>
              </a:spcBef>
              <a:buFontTx/>
              <a:buNone/>
            </a:pPr>
            <a:r>
              <a:rPr lang="en-US" altLang="ja-JP" sz="1800" dirty="0">
                <a:latin typeface="Tahoma" panose="020B0604030504040204" pitchFamily="34" charset="0"/>
              </a:rPr>
              <a:t>You have to specify the color name in small character.</a:t>
            </a:r>
          </a:p>
        </p:txBody>
      </p:sp>
      <p:sp>
        <p:nvSpPr>
          <p:cNvPr id="18" name="Text Box 6">
            <a:extLst>
              <a:ext uri="{FF2B5EF4-FFF2-40B4-BE49-F238E27FC236}">
                <a16:creationId xmlns:a16="http://schemas.microsoft.com/office/drawing/2014/main" id="{087951A1-0501-41E5-84FA-37BF3F03393E}"/>
              </a:ext>
            </a:extLst>
          </p:cNvPr>
          <p:cNvSpPr txBox="1">
            <a:spLocks noChangeArrowheads="1"/>
          </p:cNvSpPr>
          <p:nvPr/>
        </p:nvSpPr>
        <p:spPr bwMode="auto">
          <a:xfrm>
            <a:off x="108233" y="5179963"/>
            <a:ext cx="1031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ts val="0"/>
              </a:spcBef>
              <a:buFontTx/>
              <a:buNone/>
            </a:pPr>
            <a:r>
              <a:rPr lang="en-US" altLang="ja-JP" sz="1800" dirty="0">
                <a:solidFill>
                  <a:srgbClr val="FF0000"/>
                </a:solidFill>
                <a:latin typeface="Tahoma" panose="020B0604030504040204" pitchFamily="34" charset="0"/>
              </a:rPr>
              <a:t>Notice!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a:extLst>
              <a:ext uri="{FF2B5EF4-FFF2-40B4-BE49-F238E27FC236}">
                <a16:creationId xmlns:a16="http://schemas.microsoft.com/office/drawing/2014/main" id="{A433B754-9491-4009-A7E9-4E796C141DB0}"/>
              </a:ext>
            </a:extLst>
          </p:cNvPr>
          <p:cNvSpPr>
            <a:spLocks noGrp="1" noChangeArrowheads="1"/>
          </p:cNvSpPr>
          <p:nvPr>
            <p:ph type="title" idx="4294967295"/>
          </p:nvPr>
        </p:nvSpPr>
        <p:spPr>
          <a:xfrm>
            <a:off x="228600" y="228600"/>
            <a:ext cx="8686800" cy="1143000"/>
          </a:xfrm>
        </p:spPr>
        <p:txBody>
          <a:bodyPr/>
          <a:lstStyle/>
          <a:p>
            <a:pPr eaLnBrk="1" hangingPunct="1"/>
            <a:r>
              <a:rPr lang="en-US" altLang="ja-JP" sz="4800"/>
              <a:t>Color definition</a:t>
            </a:r>
          </a:p>
        </p:txBody>
      </p:sp>
      <p:pic>
        <p:nvPicPr>
          <p:cNvPr id="222214" name="Picture 11">
            <a:extLst>
              <a:ext uri="{FF2B5EF4-FFF2-40B4-BE49-F238E27FC236}">
                <a16:creationId xmlns:a16="http://schemas.microsoft.com/office/drawing/2014/main" id="{68BDDBFD-B2C1-40F8-8512-C9A70A4DE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51000"/>
            <a:ext cx="38100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15" name="Picture 12">
            <a:extLst>
              <a:ext uri="{FF2B5EF4-FFF2-40B4-BE49-F238E27FC236}">
                <a16:creationId xmlns:a16="http://schemas.microsoft.com/office/drawing/2014/main" id="{BFF090E1-A1BC-4AE1-99EF-11E51F6ECF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1371600"/>
            <a:ext cx="3800475"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6" name="テキスト ボックス 6">
            <a:extLst>
              <a:ext uri="{FF2B5EF4-FFF2-40B4-BE49-F238E27FC236}">
                <a16:creationId xmlns:a16="http://schemas.microsoft.com/office/drawing/2014/main" id="{98338FAF-5C6F-4AA4-812B-2DED225BCF17}"/>
              </a:ext>
            </a:extLst>
          </p:cNvPr>
          <p:cNvSpPr txBox="1">
            <a:spLocks noChangeArrowheads="1"/>
          </p:cNvSpPr>
          <p:nvPr/>
        </p:nvSpPr>
        <p:spPr bwMode="auto">
          <a:xfrm>
            <a:off x="1008063" y="5738813"/>
            <a:ext cx="3008312" cy="461962"/>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latin typeface="Century Gothic" panose="020B0502020202020204" pitchFamily="34" charset="0"/>
              </a:rPr>
              <a:t>Definition in Angel</a:t>
            </a:r>
          </a:p>
        </p:txBody>
      </p:sp>
      <p:sp>
        <p:nvSpPr>
          <p:cNvPr id="222217" name="Text Box 6">
            <a:extLst>
              <a:ext uri="{FF2B5EF4-FFF2-40B4-BE49-F238E27FC236}">
                <a16:creationId xmlns:a16="http://schemas.microsoft.com/office/drawing/2014/main" id="{A4704F68-DE50-414A-82C5-386C5105F8AD}"/>
              </a:ext>
            </a:extLst>
          </p:cNvPr>
          <p:cNvSpPr txBox="1">
            <a:spLocks noChangeArrowheads="1"/>
          </p:cNvSpPr>
          <p:nvPr/>
        </p:nvSpPr>
        <p:spPr bwMode="auto">
          <a:xfrm>
            <a:off x="2197100" y="6400800"/>
            <a:ext cx="5183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dirty="0">
                <a:latin typeface="Tahoma" panose="020B0604030504040204" pitchFamily="34" charset="0"/>
              </a:rPr>
              <a:t>Geometry (Change material colors)</a:t>
            </a:r>
            <a:endParaRPr lang="ja-JP" altLang="en-US" sz="2400" dirty="0">
              <a:latin typeface="Tahoma" panose="020B060403050404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3">
            <a:extLst>
              <a:ext uri="{FF2B5EF4-FFF2-40B4-BE49-F238E27FC236}">
                <a16:creationId xmlns:a16="http://schemas.microsoft.com/office/drawing/2014/main" id="{22C49105-304E-45A7-AA11-B9CF453F601B}"/>
              </a:ext>
            </a:extLst>
          </p:cNvPr>
          <p:cNvSpPr>
            <a:spLocks noGrp="1" noChangeArrowheads="1"/>
          </p:cNvSpPr>
          <p:nvPr>
            <p:ph type="body" idx="4294967295"/>
          </p:nvPr>
        </p:nvSpPr>
        <p:spPr>
          <a:xfrm>
            <a:off x="1912938" y="1052513"/>
            <a:ext cx="5873750" cy="5205412"/>
          </a:xfrm>
        </p:spPr>
        <p:txBody>
          <a:bodyPr/>
          <a:lstStyle/>
          <a:p>
            <a:pPr eaLnBrk="1" hangingPunct="1">
              <a:spcBef>
                <a:spcPts val="700"/>
              </a:spcBef>
            </a:pPr>
            <a:r>
              <a:rPr lang="en-US" altLang="ja-JP" dirty="0">
                <a:cs typeface="Arial" panose="020B0604020202020204" pitchFamily="34" charset="0"/>
              </a:rPr>
              <a:t>General Description </a:t>
            </a:r>
          </a:p>
          <a:p>
            <a:pPr eaLnBrk="1" hangingPunct="1">
              <a:spcBef>
                <a:spcPts val="700"/>
              </a:spcBef>
            </a:pPr>
            <a:r>
              <a:rPr lang="en-US" altLang="ja-JP" dirty="0">
                <a:cs typeface="Arial" panose="020B0604020202020204" pitchFamily="34" charset="0"/>
              </a:rPr>
              <a:t>Geometry</a:t>
            </a:r>
          </a:p>
          <a:p>
            <a:pPr eaLnBrk="1" hangingPunct="1">
              <a:spcBef>
                <a:spcPts val="700"/>
              </a:spcBef>
            </a:pPr>
            <a:endParaRPr lang="en-US" altLang="ja-JP" dirty="0">
              <a:cs typeface="Arial" panose="020B0604020202020204" pitchFamily="34" charset="0"/>
            </a:endParaRPr>
          </a:p>
          <a:p>
            <a:pPr eaLnBrk="1" hangingPunct="1">
              <a:spcBef>
                <a:spcPts val="700"/>
              </a:spcBef>
            </a:pPr>
            <a:endParaRPr lang="en-US" altLang="ja-JP" dirty="0">
              <a:cs typeface="Arial" panose="020B0604020202020204" pitchFamily="34" charset="0"/>
            </a:endParaRPr>
          </a:p>
          <a:p>
            <a:pPr eaLnBrk="1" hangingPunct="1">
              <a:spcBef>
                <a:spcPts val="700"/>
              </a:spcBef>
            </a:pPr>
            <a:endParaRPr lang="en-US" altLang="ja-JP" dirty="0">
              <a:cs typeface="Arial" panose="020B0604020202020204" pitchFamily="34" charset="0"/>
            </a:endParaRPr>
          </a:p>
          <a:p>
            <a:pPr eaLnBrk="1" hangingPunct="1">
              <a:spcBef>
                <a:spcPts val="700"/>
              </a:spcBef>
            </a:pPr>
            <a:r>
              <a:rPr lang="en-US" altLang="ja-JP" dirty="0">
                <a:cs typeface="Arial" panose="020B0604020202020204" pitchFamily="34" charset="0"/>
              </a:rPr>
              <a:t>Source</a:t>
            </a:r>
          </a:p>
          <a:p>
            <a:pPr eaLnBrk="1" hangingPunct="1">
              <a:spcBef>
                <a:spcPts val="700"/>
              </a:spcBef>
            </a:pPr>
            <a:r>
              <a:rPr lang="en-US" altLang="ja-JP" dirty="0">
                <a:cs typeface="Arial" panose="020B0604020202020204" pitchFamily="34" charset="0"/>
              </a:rPr>
              <a:t>Summary and Homework</a:t>
            </a:r>
          </a:p>
        </p:txBody>
      </p:sp>
      <p:sp>
        <p:nvSpPr>
          <p:cNvPr id="223237" name="Text Box 6">
            <a:extLst>
              <a:ext uri="{FF2B5EF4-FFF2-40B4-BE49-F238E27FC236}">
                <a16:creationId xmlns:a16="http://schemas.microsoft.com/office/drawing/2014/main" id="{9B372387-0ED3-41D4-BC7A-9EA4C5973DE1}"/>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ja-JP" sz="2400">
                <a:solidFill>
                  <a:srgbClr val="000000"/>
                </a:solidFill>
                <a:latin typeface="Tahoma" panose="020B0604030504040204" pitchFamily="34" charset="0"/>
              </a:rPr>
              <a:t>Contents</a:t>
            </a:r>
          </a:p>
        </p:txBody>
      </p:sp>
      <p:sp>
        <p:nvSpPr>
          <p:cNvPr id="163847" name="Rectangle 2">
            <a:extLst>
              <a:ext uri="{FF2B5EF4-FFF2-40B4-BE49-F238E27FC236}">
                <a16:creationId xmlns:a16="http://schemas.microsoft.com/office/drawing/2014/main" id="{6F32DB2A-472B-4708-BA7A-20CD2B38F955}"/>
              </a:ext>
            </a:extLst>
          </p:cNvPr>
          <p:cNvSpPr txBox="1">
            <a:spLocks noChangeArrowheads="1"/>
          </p:cNvSpPr>
          <p:nvPr/>
        </p:nvSpPr>
        <p:spPr bwMode="auto">
          <a:xfrm>
            <a:off x="1017588" y="4763"/>
            <a:ext cx="6769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en-US" altLang="ja-JP" sz="4800" dirty="0">
                <a:solidFill>
                  <a:srgbClr val="3333CC"/>
                </a:solidFill>
                <a:latin typeface="+mn-lt"/>
              </a:rPr>
              <a:t>Table of Contents</a:t>
            </a:r>
            <a:endParaRPr lang="ja-JP" altLang="en-US" sz="4800" dirty="0">
              <a:solidFill>
                <a:srgbClr val="3333CC"/>
              </a:solidFill>
              <a:latin typeface="+mn-lt"/>
            </a:endParaRPr>
          </a:p>
        </p:txBody>
      </p:sp>
      <p:sp>
        <p:nvSpPr>
          <p:cNvPr id="163848" name="テキスト ボックス 2">
            <a:extLst>
              <a:ext uri="{FF2B5EF4-FFF2-40B4-BE49-F238E27FC236}">
                <a16:creationId xmlns:a16="http://schemas.microsoft.com/office/drawing/2014/main" id="{6E161FE6-749A-434F-8E01-0D6B73B980A6}"/>
              </a:ext>
            </a:extLst>
          </p:cNvPr>
          <p:cNvSpPr txBox="1">
            <a:spLocks noChangeArrowheads="1"/>
          </p:cNvSpPr>
          <p:nvPr/>
        </p:nvSpPr>
        <p:spPr bwMode="auto">
          <a:xfrm>
            <a:off x="2316163" y="2133600"/>
            <a:ext cx="476726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defRPr/>
            </a:pPr>
            <a:r>
              <a:rPr lang="en-US" altLang="ja-JP" sz="2400" dirty="0">
                <a:latin typeface="+mn-lt"/>
                <a:cs typeface="Arial" charset="0"/>
              </a:rPr>
              <a:t>General definition</a:t>
            </a:r>
          </a:p>
          <a:p>
            <a:pPr eaLnBrk="1" hangingPunct="1">
              <a:spcBef>
                <a:spcPct val="0"/>
              </a:spcBef>
              <a:defRPr/>
            </a:pPr>
            <a:r>
              <a:rPr lang="en-US" altLang="ja-JP" sz="2400" dirty="0">
                <a:latin typeface="+mn-lt"/>
                <a:cs typeface="Arial" charset="0"/>
              </a:rPr>
              <a:t>How to define cells</a:t>
            </a:r>
          </a:p>
          <a:p>
            <a:pPr eaLnBrk="1" hangingPunct="1">
              <a:spcBef>
                <a:spcPct val="0"/>
              </a:spcBef>
              <a:defRPr/>
            </a:pPr>
            <a:r>
              <a:rPr lang="en-US" altLang="ja-JP" sz="2400" dirty="0">
                <a:latin typeface="+mn-lt"/>
                <a:cs typeface="Arial" charset="0"/>
              </a:rPr>
              <a:t>Definitions of boxes and cylinders</a:t>
            </a:r>
          </a:p>
          <a:p>
            <a:pPr eaLnBrk="1" hangingPunct="1">
              <a:spcBef>
                <a:spcPct val="0"/>
              </a:spcBef>
              <a:defRPr/>
            </a:pPr>
            <a:r>
              <a:rPr lang="en-US" altLang="ja-JP" sz="2400" dirty="0">
                <a:solidFill>
                  <a:srgbClr val="000000"/>
                </a:solidFill>
                <a:cs typeface="Arial" charset="0"/>
              </a:rPr>
              <a:t>How to add materials</a:t>
            </a:r>
          </a:p>
          <a:p>
            <a:pPr eaLnBrk="1" hangingPunct="1">
              <a:spcBef>
                <a:spcPct val="0"/>
              </a:spcBef>
            </a:pPr>
            <a:r>
              <a:rPr lang="en-US" altLang="ja-JP" sz="2400" dirty="0">
                <a:solidFill>
                  <a:srgbClr val="FF0000"/>
                </a:solidFill>
                <a:cs typeface="Arial" panose="020B0604020202020204" pitchFamily="34" charset="0"/>
              </a:rPr>
              <a:t>Geometry drawing software</a:t>
            </a:r>
            <a:endParaRPr lang="ja-JP" altLang="en-US" sz="2400" dirty="0">
              <a:solidFill>
                <a:srgbClr val="FF0000"/>
              </a:solidFill>
              <a:cs typeface="Arial" panose="020B0604020202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idx="4294967295"/>
          </p:nvPr>
        </p:nvSpPr>
        <p:spPr>
          <a:xfrm>
            <a:off x="35496" y="-243408"/>
            <a:ext cx="9105900" cy="896938"/>
          </a:xfrm>
        </p:spPr>
        <p:txBody>
          <a:bodyPr/>
          <a:lstStyle/>
          <a:p>
            <a:pPr eaLnBrk="1" hangingPunct="1"/>
            <a:r>
              <a:rPr lang="ja-JP" altLang="en-US" sz="3200" dirty="0"/>
              <a:t>　</a:t>
            </a:r>
            <a:r>
              <a:rPr lang="en-US" altLang="ja-JP" sz="3200" dirty="0"/>
              <a:t>Confirmation of geometry with PHIG-3D</a:t>
            </a:r>
            <a:endParaRPr lang="ja-JP" altLang="en-US" sz="3200" dirty="0"/>
          </a:p>
        </p:txBody>
      </p:sp>
      <p:pic>
        <p:nvPicPr>
          <p:cNvPr id="706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endParaRPr>
          </a:p>
        </p:txBody>
      </p:sp>
      <p:sp>
        <p:nvSpPr>
          <p:cNvPr id="70663"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fld id="{30153333-A156-429E-AE1C-8BC5A40886B4}" type="slidenum">
              <a:rPr lang="en-US" altLang="ja-JP" sz="2400">
                <a:solidFill>
                  <a:srgbClr val="000000"/>
                </a:solidFill>
                <a:latin typeface="Tahoma" panose="020B0604030504040204" pitchFamily="34" charset="0"/>
              </a:rPr>
              <a:pPr algn="ctr" eaLnBrk="1" hangingPunct="1">
                <a:spcBef>
                  <a:spcPct val="50000"/>
                </a:spcBef>
                <a:buFontTx/>
                <a:buNone/>
              </a:pPr>
              <a:t>58</a:t>
            </a:fld>
            <a:endParaRPr lang="en-US" altLang="ja-JP" sz="2400">
              <a:solidFill>
                <a:srgbClr val="000000"/>
              </a:solidFill>
              <a:latin typeface="Tahoma" panose="020B0604030504040204" pitchFamily="34" charset="0"/>
            </a:endParaRPr>
          </a:p>
        </p:txBody>
      </p:sp>
      <p:sp>
        <p:nvSpPr>
          <p:cNvPr id="21" name="テキスト ボックス 20">
            <a:extLst>
              <a:ext uri="{FF2B5EF4-FFF2-40B4-BE49-F238E27FC236}">
                <a16:creationId xmlns:a16="http://schemas.microsoft.com/office/drawing/2014/main" id="{8D91EC46-CF0A-4D0C-944A-4A9F1E2A100B}"/>
              </a:ext>
            </a:extLst>
          </p:cNvPr>
          <p:cNvSpPr txBox="1"/>
          <p:nvPr/>
        </p:nvSpPr>
        <p:spPr>
          <a:xfrm>
            <a:off x="179512" y="4816997"/>
            <a:ext cx="8646086" cy="1323439"/>
          </a:xfrm>
          <a:prstGeom prst="rect">
            <a:avLst/>
          </a:prstGeom>
          <a:noFill/>
        </p:spPr>
        <p:txBody>
          <a:bodyPr wrap="square">
            <a:spAutoFit/>
          </a:bodyPr>
          <a:lstStyle/>
          <a:p>
            <a:pPr algn="just"/>
            <a:r>
              <a:rPr lang="en-US" altLang="ja-JP" sz="2000" b="1" dirty="0"/>
              <a:t>Windows</a:t>
            </a:r>
            <a:r>
              <a:rPr lang="en-US" altLang="ja-JP" sz="2000" dirty="0"/>
              <a:t>: Right-click the PHITS input file, and select “Send to” -&gt; “PHIG-3D”.</a:t>
            </a:r>
          </a:p>
          <a:p>
            <a:pPr algn="just"/>
            <a:r>
              <a:rPr lang="en-US" altLang="ja-JP" sz="2000" b="1" dirty="0"/>
              <a:t>MacOS</a:t>
            </a:r>
            <a:r>
              <a:rPr lang="en-US" altLang="ja-JP" sz="2000" dirty="0"/>
              <a:t>: Drag and drop the PHITS input file to the PHIG-3D icon in the Dock*</a:t>
            </a:r>
          </a:p>
          <a:p>
            <a:pPr algn="just"/>
            <a:r>
              <a:rPr lang="en-US" altLang="ja-JP" sz="2000" b="1" dirty="0"/>
              <a:t>Linux</a:t>
            </a:r>
            <a:r>
              <a:rPr lang="en-US" altLang="ja-JP" sz="2000" dirty="0"/>
              <a:t>: In the terminal, move to the folder with the PHITS input file (e.g.: </a:t>
            </a:r>
            <a:r>
              <a:rPr lang="en-US" altLang="ja-JP" sz="2000" dirty="0" err="1"/>
              <a:t>phits.inp</a:t>
            </a:r>
            <a:r>
              <a:rPr lang="en-US" altLang="ja-JP" sz="2000" dirty="0"/>
              <a:t>), and type “phig3d.sh </a:t>
            </a:r>
            <a:r>
              <a:rPr lang="en-US" altLang="ja-JP" sz="2000" dirty="0" err="1"/>
              <a:t>phits.inp</a:t>
            </a:r>
            <a:r>
              <a:rPr lang="en-US" altLang="ja-JP" sz="2000" dirty="0"/>
              <a:t>”.</a:t>
            </a:r>
            <a:endParaRPr lang="ja-JP" altLang="en-US" sz="2000" dirty="0"/>
          </a:p>
        </p:txBody>
      </p:sp>
      <p:sp>
        <p:nvSpPr>
          <p:cNvPr id="22" name="テキスト ボックス 21">
            <a:extLst>
              <a:ext uri="{FF2B5EF4-FFF2-40B4-BE49-F238E27FC236}">
                <a16:creationId xmlns:a16="http://schemas.microsoft.com/office/drawing/2014/main" id="{48E83931-0808-4FBD-8991-E93DCE5037C6}"/>
              </a:ext>
            </a:extLst>
          </p:cNvPr>
          <p:cNvSpPr txBox="1"/>
          <p:nvPr/>
        </p:nvSpPr>
        <p:spPr>
          <a:xfrm>
            <a:off x="1447732" y="925507"/>
            <a:ext cx="6210436" cy="707886"/>
          </a:xfrm>
          <a:prstGeom prst="rect">
            <a:avLst/>
          </a:prstGeom>
          <a:noFill/>
        </p:spPr>
        <p:txBody>
          <a:bodyPr wrap="square">
            <a:spAutoFit/>
          </a:bodyPr>
          <a:lstStyle/>
          <a:p>
            <a:r>
              <a:rPr lang="en-US" altLang="ja-JP" sz="2000" dirty="0">
                <a:solidFill>
                  <a:srgbClr val="FF0000"/>
                </a:solidFill>
              </a:rPr>
              <a:t>PH</a:t>
            </a:r>
            <a:r>
              <a:rPr lang="en-US" altLang="ja-JP" sz="2000" dirty="0"/>
              <a:t>ITS </a:t>
            </a:r>
            <a:r>
              <a:rPr lang="en-US" altLang="ja-JP" sz="2000" dirty="0">
                <a:solidFill>
                  <a:srgbClr val="FF0000"/>
                </a:solidFill>
              </a:rPr>
              <a:t>I</a:t>
            </a:r>
            <a:r>
              <a:rPr lang="en-US" altLang="ja-JP" sz="2000" dirty="0"/>
              <a:t>nteractive </a:t>
            </a:r>
            <a:r>
              <a:rPr lang="en-US" altLang="ja-JP" sz="2000" dirty="0">
                <a:solidFill>
                  <a:srgbClr val="FF0000"/>
                </a:solidFill>
              </a:rPr>
              <a:t>G</a:t>
            </a:r>
            <a:r>
              <a:rPr lang="en-US" altLang="ja-JP" sz="2000" dirty="0"/>
              <a:t>eometry Viewer in </a:t>
            </a:r>
            <a:r>
              <a:rPr lang="en-US" altLang="ja-JP" sz="2000" dirty="0">
                <a:solidFill>
                  <a:srgbClr val="FF0000"/>
                </a:solidFill>
              </a:rPr>
              <a:t>3D</a:t>
            </a:r>
            <a:r>
              <a:rPr lang="en-US" altLang="ja-JP" sz="2000" dirty="0"/>
              <a:t> (PHIG-3D)</a:t>
            </a:r>
            <a:r>
              <a:rPr lang="ja-JP" altLang="en-US" sz="2000" dirty="0"/>
              <a:t> </a:t>
            </a:r>
            <a:r>
              <a:rPr lang="en-US" altLang="ja-JP" sz="2000" dirty="0"/>
              <a:t>:</a:t>
            </a:r>
          </a:p>
          <a:p>
            <a:r>
              <a:rPr lang="en-US" altLang="ja-JP" sz="2000" dirty="0"/>
              <a:t>Input geometry visualization software for PHITS </a:t>
            </a:r>
          </a:p>
        </p:txBody>
      </p:sp>
      <p:sp>
        <p:nvSpPr>
          <p:cNvPr id="14" name="テキスト ボックス 13">
            <a:extLst>
              <a:ext uri="{FF2B5EF4-FFF2-40B4-BE49-F238E27FC236}">
                <a16:creationId xmlns:a16="http://schemas.microsoft.com/office/drawing/2014/main" id="{9567C12A-2FFA-4983-8B95-00FF03378F7C}"/>
              </a:ext>
            </a:extLst>
          </p:cNvPr>
          <p:cNvSpPr txBox="1"/>
          <p:nvPr/>
        </p:nvSpPr>
        <p:spPr>
          <a:xfrm>
            <a:off x="5184416" y="2303309"/>
            <a:ext cx="4097536" cy="369332"/>
          </a:xfrm>
          <a:prstGeom prst="rect">
            <a:avLst/>
          </a:prstGeom>
          <a:noFill/>
        </p:spPr>
        <p:txBody>
          <a:bodyPr wrap="square">
            <a:spAutoFit/>
          </a:bodyPr>
          <a:lstStyle/>
          <a:p>
            <a:r>
              <a:rPr lang="en-US" altLang="ja-JP" sz="1800" dirty="0" err="1"/>
              <a:t>S.Ohnish</a:t>
            </a:r>
            <a:r>
              <a:rPr lang="en-US" altLang="ja-JP" sz="1800" dirty="0"/>
              <a:t>, </a:t>
            </a:r>
            <a:r>
              <a:rPr lang="en-US" altLang="ja-JP" sz="1800" dirty="0" err="1"/>
              <a:t>SoftwareX</a:t>
            </a:r>
            <a:r>
              <a:rPr lang="en-US" altLang="ja-JP" sz="1800" dirty="0"/>
              <a:t>, 14, 100681 (2021).</a:t>
            </a:r>
            <a:endParaRPr lang="ja-JP" altLang="en-US" sz="1800" dirty="0"/>
          </a:p>
        </p:txBody>
      </p:sp>
      <p:sp>
        <p:nvSpPr>
          <p:cNvPr id="5" name="正方形/長方形 4">
            <a:extLst>
              <a:ext uri="{FF2B5EF4-FFF2-40B4-BE49-F238E27FC236}">
                <a16:creationId xmlns:a16="http://schemas.microsoft.com/office/drawing/2014/main" id="{6DF2A1C8-434E-43FA-80D8-F1CA4308CE6A}"/>
              </a:ext>
            </a:extLst>
          </p:cNvPr>
          <p:cNvSpPr/>
          <p:nvPr/>
        </p:nvSpPr>
        <p:spPr>
          <a:xfrm>
            <a:off x="229978" y="4816997"/>
            <a:ext cx="8646086" cy="142031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20">
            <a:extLst>
              <a:ext uri="{FF2B5EF4-FFF2-40B4-BE49-F238E27FC236}">
                <a16:creationId xmlns:a16="http://schemas.microsoft.com/office/drawing/2014/main" id="{FA3D3999-D468-4274-9D0E-C3E2ADFABF41}"/>
              </a:ext>
            </a:extLst>
          </p:cNvPr>
          <p:cNvSpPr txBox="1">
            <a:spLocks noChangeArrowheads="1"/>
          </p:cNvSpPr>
          <p:nvPr/>
        </p:nvSpPr>
        <p:spPr bwMode="auto">
          <a:xfrm>
            <a:off x="1043482" y="476672"/>
            <a:ext cx="6840886" cy="46196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000000"/>
                </a:solidFill>
                <a:latin typeface="+mn-lt"/>
              </a:rPr>
              <a:t>Let’s see the geometry in 3D view by using PHIG-3D.</a:t>
            </a:r>
          </a:p>
        </p:txBody>
      </p:sp>
      <p:sp>
        <p:nvSpPr>
          <p:cNvPr id="16" name="テキスト ボックス 15">
            <a:extLst>
              <a:ext uri="{FF2B5EF4-FFF2-40B4-BE49-F238E27FC236}">
                <a16:creationId xmlns:a16="http://schemas.microsoft.com/office/drawing/2014/main" id="{A4D3362A-15E5-4BF7-B16B-FF0D7062DEB8}"/>
              </a:ext>
            </a:extLst>
          </p:cNvPr>
          <p:cNvSpPr txBox="1"/>
          <p:nvPr/>
        </p:nvSpPr>
        <p:spPr>
          <a:xfrm>
            <a:off x="35496" y="4333053"/>
            <a:ext cx="6210436" cy="400110"/>
          </a:xfrm>
          <a:prstGeom prst="rect">
            <a:avLst/>
          </a:prstGeom>
          <a:noFill/>
        </p:spPr>
        <p:txBody>
          <a:bodyPr wrap="square">
            <a:spAutoFit/>
          </a:bodyPr>
          <a:lstStyle/>
          <a:p>
            <a:r>
              <a:rPr lang="en-US" altLang="ja-JP" sz="2000" dirty="0">
                <a:solidFill>
                  <a:srgbClr val="0000FF"/>
                </a:solidFill>
                <a:latin typeface="Century Gothic" panose="020B0502020202020204" pitchFamily="34" charset="0"/>
              </a:rPr>
              <a:t>An example of an output after mouse operation</a:t>
            </a:r>
            <a:endParaRPr lang="ja-JP" altLang="en-US" sz="2000" dirty="0">
              <a:solidFill>
                <a:srgbClr val="0000FF"/>
              </a:solidFill>
              <a:latin typeface="Century Gothic" panose="020B0502020202020204" pitchFamily="34" charset="0"/>
            </a:endParaRPr>
          </a:p>
        </p:txBody>
      </p:sp>
      <p:sp>
        <p:nvSpPr>
          <p:cNvPr id="17" name="テキスト ボックス 16">
            <a:extLst>
              <a:ext uri="{FF2B5EF4-FFF2-40B4-BE49-F238E27FC236}">
                <a16:creationId xmlns:a16="http://schemas.microsoft.com/office/drawing/2014/main" id="{F3DB6479-D091-4A0A-9099-23A879F1F5A0}"/>
              </a:ext>
            </a:extLst>
          </p:cNvPr>
          <p:cNvSpPr txBox="1"/>
          <p:nvPr/>
        </p:nvSpPr>
        <p:spPr>
          <a:xfrm>
            <a:off x="5226992" y="3014621"/>
            <a:ext cx="3816424" cy="707886"/>
          </a:xfrm>
          <a:prstGeom prst="rect">
            <a:avLst/>
          </a:prstGeom>
          <a:noFill/>
        </p:spPr>
        <p:txBody>
          <a:bodyPr wrap="square">
            <a:spAutoFit/>
          </a:bodyPr>
          <a:lstStyle/>
          <a:p>
            <a:r>
              <a:rPr lang="en-US" altLang="ja-JP" sz="2000" dirty="0"/>
              <a:t>Details are in the PHIG-3D manual in the folder (</a:t>
            </a:r>
            <a:r>
              <a:rPr lang="en-US" altLang="ja-JP" sz="2000" dirty="0" err="1"/>
              <a:t>phits</a:t>
            </a:r>
            <a:r>
              <a:rPr lang="en-US" altLang="ja-JP" sz="2000" dirty="0"/>
              <a:t>/phig3d/manual).</a:t>
            </a:r>
          </a:p>
        </p:txBody>
      </p:sp>
      <p:pic>
        <p:nvPicPr>
          <p:cNvPr id="6" name="図 5">
            <a:extLst>
              <a:ext uri="{FF2B5EF4-FFF2-40B4-BE49-F238E27FC236}">
                <a16:creationId xmlns:a16="http://schemas.microsoft.com/office/drawing/2014/main" id="{937F6F87-871C-4D8B-A50A-0CC517D300E4}"/>
              </a:ext>
            </a:extLst>
          </p:cNvPr>
          <p:cNvPicPr>
            <a:picLocks noChangeAspect="1"/>
          </p:cNvPicPr>
          <p:nvPr/>
        </p:nvPicPr>
        <p:blipFill>
          <a:blip r:embed="rId4"/>
          <a:stretch>
            <a:fillRect/>
          </a:stretch>
        </p:blipFill>
        <p:spPr>
          <a:xfrm>
            <a:off x="142616" y="1594989"/>
            <a:ext cx="4815600" cy="2810930"/>
          </a:xfrm>
          <a:prstGeom prst="rect">
            <a:avLst/>
          </a:prstGeom>
        </p:spPr>
      </p:pic>
      <p:sp>
        <p:nvSpPr>
          <p:cNvPr id="18" name="Text Box 5">
            <a:extLst>
              <a:ext uri="{FF2B5EF4-FFF2-40B4-BE49-F238E27FC236}">
                <a16:creationId xmlns:a16="http://schemas.microsoft.com/office/drawing/2014/main" id="{712790A7-F528-41EF-8B5F-FB0D1E6A1C3E}"/>
              </a:ext>
            </a:extLst>
          </p:cNvPr>
          <p:cNvSpPr txBox="1">
            <a:spLocks noChangeArrowheads="1"/>
          </p:cNvSpPr>
          <p:nvPr/>
        </p:nvSpPr>
        <p:spPr bwMode="auto">
          <a:xfrm>
            <a:off x="2146449" y="6383635"/>
            <a:ext cx="58004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ja-JP" altLang="en-US" sz="1200" dirty="0">
                <a:solidFill>
                  <a:srgbClr val="000000"/>
                </a:solidFill>
                <a:latin typeface="Tahoma" panose="020B0604030504040204" pitchFamily="34" charset="0"/>
              </a:rPr>
              <a:t>*</a:t>
            </a:r>
            <a:r>
              <a:rPr lang="en-US" altLang="ja-JP" sz="1200" dirty="0">
                <a:solidFill>
                  <a:srgbClr val="000000"/>
                </a:solidFill>
                <a:latin typeface="Tahoma" panose="020B0604030504040204" pitchFamily="34" charset="0"/>
              </a:rPr>
              <a:t>If you get an unidentified developer error, you have to open the icon of PHIG-3D as well as “</a:t>
            </a:r>
            <a:r>
              <a:rPr lang="en-US" altLang="ja-JP" sz="1200" dirty="0" err="1">
                <a:solidFill>
                  <a:srgbClr val="000000"/>
                </a:solidFill>
                <a:latin typeface="Tahoma" panose="020B0604030504040204" pitchFamily="34" charset="0"/>
              </a:rPr>
              <a:t>phits</a:t>
            </a:r>
            <a:r>
              <a:rPr lang="en-US" altLang="ja-JP" sz="1200" dirty="0">
                <a:solidFill>
                  <a:srgbClr val="000000"/>
                </a:solidFill>
                <a:latin typeface="Tahoma" panose="020B0604030504040204" pitchFamily="34" charset="0"/>
              </a:rPr>
              <a:t>/phig3d/macos-x86_64/phig3d_mac” with pressing “ctrl” key</a:t>
            </a:r>
          </a:p>
        </p:txBody>
      </p:sp>
    </p:spTree>
    <p:extLst>
      <p:ext uri="{BB962C8B-B14F-4D97-AF65-F5344CB8AC3E}">
        <p14:creationId xmlns:p14="http://schemas.microsoft.com/office/powerpoint/2010/main" val="23966158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63F5EA55-B0A3-4E8B-BBD3-AD396D9719E5}"/>
              </a:ext>
            </a:extLst>
          </p:cNvPr>
          <p:cNvPicPr>
            <a:picLocks noChangeAspect="1"/>
          </p:cNvPicPr>
          <p:nvPr/>
        </p:nvPicPr>
        <p:blipFill rotWithShape="1">
          <a:blip r:embed="rId3"/>
          <a:srcRect l="7333" t="55238" r="75340" b="27955"/>
          <a:stretch/>
        </p:blipFill>
        <p:spPr>
          <a:xfrm>
            <a:off x="119118" y="1932085"/>
            <a:ext cx="3099006" cy="1753958"/>
          </a:xfrm>
          <a:prstGeom prst="rect">
            <a:avLst/>
          </a:prstGeom>
        </p:spPr>
      </p:pic>
      <p:pic>
        <p:nvPicPr>
          <p:cNvPr id="8" name="図 7">
            <a:extLst>
              <a:ext uri="{FF2B5EF4-FFF2-40B4-BE49-F238E27FC236}">
                <a16:creationId xmlns:a16="http://schemas.microsoft.com/office/drawing/2014/main" id="{D6CACECA-53DD-4F41-A91E-70C9FD03EE49}"/>
              </a:ext>
            </a:extLst>
          </p:cNvPr>
          <p:cNvPicPr>
            <a:picLocks noChangeAspect="1"/>
          </p:cNvPicPr>
          <p:nvPr/>
        </p:nvPicPr>
        <p:blipFill>
          <a:blip r:embed="rId3"/>
          <a:stretch>
            <a:fillRect/>
          </a:stretch>
        </p:blipFill>
        <p:spPr>
          <a:xfrm>
            <a:off x="3584977" y="1233348"/>
            <a:ext cx="5439905" cy="3174162"/>
          </a:xfrm>
          <a:prstGeom prst="rect">
            <a:avLst/>
          </a:prstGeom>
        </p:spPr>
      </p:pic>
      <p:sp>
        <p:nvSpPr>
          <p:cNvPr id="72706" name="Rectangle 2"/>
          <p:cNvSpPr>
            <a:spLocks noGrp="1" noChangeArrowheads="1"/>
          </p:cNvSpPr>
          <p:nvPr>
            <p:ph type="title" idx="4294967295"/>
          </p:nvPr>
        </p:nvSpPr>
        <p:spPr>
          <a:xfrm>
            <a:off x="185738" y="50264"/>
            <a:ext cx="8686800" cy="691567"/>
          </a:xfrm>
        </p:spPr>
        <p:txBody>
          <a:bodyPr/>
          <a:lstStyle/>
          <a:p>
            <a:pPr eaLnBrk="1" hangingPunct="1"/>
            <a:r>
              <a:rPr lang="en-US" altLang="ja-JP" sz="3600" kern="0" dirty="0"/>
              <a:t>Cut of a cross section with an auxiliary plane</a:t>
            </a:r>
            <a:endParaRPr lang="ja-JP" altLang="en-US" sz="3600" kern="0" dirty="0"/>
          </a:p>
        </p:txBody>
      </p:sp>
      <p:pic>
        <p:nvPicPr>
          <p:cNvPr id="7270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72709" name="Text Box 7"/>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fld id="{F5DD471F-2125-47C8-B81C-6B09CADD0F1D}" type="slidenum">
              <a:rPr lang="en-US" altLang="ja-JP" sz="2400">
                <a:latin typeface="Tahoma" panose="020B0604030504040204" pitchFamily="34" charset="0"/>
              </a:rPr>
              <a:pPr algn="ctr" eaLnBrk="1" hangingPunct="1">
                <a:spcBef>
                  <a:spcPct val="50000"/>
                </a:spcBef>
                <a:buFontTx/>
                <a:buNone/>
              </a:pPr>
              <a:t>59</a:t>
            </a:fld>
            <a:endParaRPr lang="en-US" altLang="ja-JP" sz="2400">
              <a:latin typeface="Tahoma" panose="020B0604030504040204" pitchFamily="34" charset="0"/>
            </a:endParaRPr>
          </a:p>
        </p:txBody>
      </p:sp>
      <p:sp>
        <p:nvSpPr>
          <p:cNvPr id="12" name="Text Box 5">
            <a:extLst>
              <a:ext uri="{FF2B5EF4-FFF2-40B4-BE49-F238E27FC236}">
                <a16:creationId xmlns:a16="http://schemas.microsoft.com/office/drawing/2014/main" id="{2A646F99-EFF0-45F1-A5D0-BEFAD47BCBA1}"/>
              </a:ext>
            </a:extLst>
          </p:cNvPr>
          <p:cNvSpPr txBox="1">
            <a:spLocks noChangeArrowheads="1"/>
          </p:cNvSpPr>
          <p:nvPr/>
        </p:nvSpPr>
        <p:spPr bwMode="auto">
          <a:xfrm>
            <a:off x="2267744" y="6408448"/>
            <a:ext cx="51832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dirty="0">
                <a:solidFill>
                  <a:srgbClr val="000000"/>
                </a:solidFill>
                <a:latin typeface="Tahoma" panose="020B0604030504040204" pitchFamily="34" charset="0"/>
              </a:rPr>
              <a:t>Geometry (3D plot with PHIG-3D)</a:t>
            </a:r>
          </a:p>
        </p:txBody>
      </p:sp>
      <p:sp>
        <p:nvSpPr>
          <p:cNvPr id="13" name="テキスト ボックス 12">
            <a:extLst>
              <a:ext uri="{FF2B5EF4-FFF2-40B4-BE49-F238E27FC236}">
                <a16:creationId xmlns:a16="http://schemas.microsoft.com/office/drawing/2014/main" id="{F6E2200A-423D-42A2-B862-ED99ABD3502E}"/>
              </a:ext>
            </a:extLst>
          </p:cNvPr>
          <p:cNvSpPr txBox="1"/>
          <p:nvPr/>
        </p:nvSpPr>
        <p:spPr>
          <a:xfrm>
            <a:off x="318319" y="4894379"/>
            <a:ext cx="8646169" cy="954107"/>
          </a:xfrm>
          <a:prstGeom prst="rect">
            <a:avLst/>
          </a:prstGeom>
          <a:noFill/>
        </p:spPr>
        <p:txBody>
          <a:bodyPr wrap="square">
            <a:spAutoFit/>
          </a:bodyPr>
          <a:lstStyle/>
          <a:p>
            <a:r>
              <a:rPr lang="en-US" altLang="ja-JP" sz="2800" dirty="0"/>
              <a:t>Select the setting pane</a:t>
            </a:r>
            <a:r>
              <a:rPr lang="ja-JP" altLang="en-US" sz="2800" dirty="0"/>
              <a:t> </a:t>
            </a:r>
            <a:r>
              <a:rPr lang="en-US" altLang="ja-JP" sz="2800" dirty="0"/>
              <a:t>-&gt;</a:t>
            </a:r>
            <a:r>
              <a:rPr lang="ja-JP" altLang="en-US" sz="2800" dirty="0"/>
              <a:t> </a:t>
            </a:r>
            <a:r>
              <a:rPr lang="en-US" altLang="ja-JP" sz="2800" dirty="0"/>
              <a:t>Check the X box in the aux plane</a:t>
            </a:r>
            <a:r>
              <a:rPr lang="ja-JP" altLang="en-US" sz="2800" dirty="0"/>
              <a:t> </a:t>
            </a:r>
            <a:r>
              <a:rPr lang="en-US" altLang="ja-JP" sz="2800" dirty="0"/>
              <a:t>-&gt;</a:t>
            </a:r>
            <a:r>
              <a:rPr lang="ja-JP" altLang="en-US" sz="2800" dirty="0"/>
              <a:t> </a:t>
            </a:r>
            <a:r>
              <a:rPr lang="en-US" altLang="ja-JP" sz="2800" dirty="0"/>
              <a:t>Select + with a radio button -&gt; Click “Draw”</a:t>
            </a:r>
            <a:endParaRPr lang="ja-JP" altLang="en-US" sz="2800" dirty="0"/>
          </a:p>
        </p:txBody>
      </p:sp>
      <p:sp>
        <p:nvSpPr>
          <p:cNvPr id="2" name="四角形: 角を丸くする 1">
            <a:extLst>
              <a:ext uri="{FF2B5EF4-FFF2-40B4-BE49-F238E27FC236}">
                <a16:creationId xmlns:a16="http://schemas.microsoft.com/office/drawing/2014/main" id="{F8D8C3ED-A91D-4C86-B422-145802E32C22}"/>
              </a:ext>
            </a:extLst>
          </p:cNvPr>
          <p:cNvSpPr/>
          <p:nvPr/>
        </p:nvSpPr>
        <p:spPr>
          <a:xfrm>
            <a:off x="3923928" y="1570860"/>
            <a:ext cx="360040" cy="1089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29F99858-F6AE-47E2-AAC3-074F2463C726}"/>
              </a:ext>
            </a:extLst>
          </p:cNvPr>
          <p:cNvSpPr txBox="1"/>
          <p:nvPr/>
        </p:nvSpPr>
        <p:spPr>
          <a:xfrm>
            <a:off x="971600" y="1311460"/>
            <a:ext cx="2341739" cy="523220"/>
          </a:xfrm>
          <a:prstGeom prst="rect">
            <a:avLst/>
          </a:prstGeom>
          <a:noFill/>
        </p:spPr>
        <p:txBody>
          <a:bodyPr wrap="square">
            <a:spAutoFit/>
          </a:bodyPr>
          <a:lstStyle/>
          <a:p>
            <a:r>
              <a:rPr lang="en-US" altLang="ja-JP" sz="2800" dirty="0"/>
              <a:t>“Setting pane”</a:t>
            </a:r>
            <a:endParaRPr lang="ja-JP" altLang="en-US" sz="2800" dirty="0"/>
          </a:p>
        </p:txBody>
      </p:sp>
      <p:sp>
        <p:nvSpPr>
          <p:cNvPr id="4" name="四角形: 角を丸くする 3">
            <a:extLst>
              <a:ext uri="{FF2B5EF4-FFF2-40B4-BE49-F238E27FC236}">
                <a16:creationId xmlns:a16="http://schemas.microsoft.com/office/drawing/2014/main" id="{5C79288E-7F3D-4050-8406-96676FD16D77}"/>
              </a:ext>
            </a:extLst>
          </p:cNvPr>
          <p:cNvSpPr/>
          <p:nvPr/>
        </p:nvSpPr>
        <p:spPr>
          <a:xfrm>
            <a:off x="3939832" y="2924944"/>
            <a:ext cx="896960" cy="59763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a:extLst>
              <a:ext uri="{FF2B5EF4-FFF2-40B4-BE49-F238E27FC236}">
                <a16:creationId xmlns:a16="http://schemas.microsoft.com/office/drawing/2014/main" id="{BE4F52BD-EFD2-470D-A7F9-C7E4B048F97D}"/>
              </a:ext>
            </a:extLst>
          </p:cNvPr>
          <p:cNvSpPr txBox="1"/>
          <p:nvPr/>
        </p:nvSpPr>
        <p:spPr>
          <a:xfrm>
            <a:off x="2329418" y="3814335"/>
            <a:ext cx="1610414" cy="523220"/>
          </a:xfrm>
          <a:prstGeom prst="rect">
            <a:avLst/>
          </a:prstGeom>
          <a:noFill/>
        </p:spPr>
        <p:txBody>
          <a:bodyPr wrap="square">
            <a:spAutoFit/>
          </a:bodyPr>
          <a:lstStyle/>
          <a:p>
            <a:r>
              <a:rPr lang="en-US" altLang="ja-JP" sz="2800" dirty="0"/>
              <a:t>“Draw”</a:t>
            </a:r>
            <a:endParaRPr lang="ja-JP" altLang="en-US" sz="2800" dirty="0"/>
          </a:p>
        </p:txBody>
      </p:sp>
      <p:sp>
        <p:nvSpPr>
          <p:cNvPr id="21" name="四角形: 角を丸くする 20">
            <a:extLst>
              <a:ext uri="{FF2B5EF4-FFF2-40B4-BE49-F238E27FC236}">
                <a16:creationId xmlns:a16="http://schemas.microsoft.com/office/drawing/2014/main" id="{FAFD9F7A-6EE8-402F-A9D7-45352C33B728}"/>
              </a:ext>
            </a:extLst>
          </p:cNvPr>
          <p:cNvSpPr/>
          <p:nvPr/>
        </p:nvSpPr>
        <p:spPr>
          <a:xfrm>
            <a:off x="4271776" y="3920884"/>
            <a:ext cx="360040" cy="2917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四角形: 角を丸くする 22">
            <a:extLst>
              <a:ext uri="{FF2B5EF4-FFF2-40B4-BE49-F238E27FC236}">
                <a16:creationId xmlns:a16="http://schemas.microsoft.com/office/drawing/2014/main" id="{43CBE394-93A9-4920-9E23-D4D2F48F4ADF}"/>
              </a:ext>
            </a:extLst>
          </p:cNvPr>
          <p:cNvSpPr/>
          <p:nvPr/>
        </p:nvSpPr>
        <p:spPr>
          <a:xfrm>
            <a:off x="123354" y="2506963"/>
            <a:ext cx="659542" cy="28803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四角形: 角を丸くする 23">
            <a:extLst>
              <a:ext uri="{FF2B5EF4-FFF2-40B4-BE49-F238E27FC236}">
                <a16:creationId xmlns:a16="http://schemas.microsoft.com/office/drawing/2014/main" id="{FD59F8C1-1ED1-4BD0-BC37-F8EE95263CBC}"/>
              </a:ext>
            </a:extLst>
          </p:cNvPr>
          <p:cNvSpPr/>
          <p:nvPr/>
        </p:nvSpPr>
        <p:spPr>
          <a:xfrm>
            <a:off x="1493990" y="2506963"/>
            <a:ext cx="299502" cy="3021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テキスト ボックス 24">
            <a:extLst>
              <a:ext uri="{FF2B5EF4-FFF2-40B4-BE49-F238E27FC236}">
                <a16:creationId xmlns:a16="http://schemas.microsoft.com/office/drawing/2014/main" id="{25BB3A5A-E528-4FA9-8E08-B788481F387F}"/>
              </a:ext>
            </a:extLst>
          </p:cNvPr>
          <p:cNvSpPr txBox="1"/>
          <p:nvPr/>
        </p:nvSpPr>
        <p:spPr>
          <a:xfrm>
            <a:off x="2384112" y="5852284"/>
            <a:ext cx="4722241" cy="523220"/>
          </a:xfrm>
          <a:prstGeom prst="rect">
            <a:avLst/>
          </a:prstGeom>
          <a:noFill/>
        </p:spPr>
        <p:txBody>
          <a:bodyPr wrap="square">
            <a:spAutoFit/>
          </a:bodyPr>
          <a:lstStyle/>
          <a:p>
            <a:r>
              <a:rPr lang="en-US" altLang="ja-JP" sz="2800" dirty="0">
                <a:solidFill>
                  <a:srgbClr val="FF0000"/>
                </a:solidFill>
              </a:rPr>
              <a:t>The cross section is displayed.</a:t>
            </a:r>
            <a:endParaRPr lang="ja-JP" altLang="en-US" sz="2800" dirty="0">
              <a:solidFill>
                <a:srgbClr val="FF0000"/>
              </a:solidFill>
            </a:endParaRPr>
          </a:p>
        </p:txBody>
      </p:sp>
      <p:sp>
        <p:nvSpPr>
          <p:cNvPr id="26" name="テキスト ボックス 20">
            <a:extLst>
              <a:ext uri="{FF2B5EF4-FFF2-40B4-BE49-F238E27FC236}">
                <a16:creationId xmlns:a16="http://schemas.microsoft.com/office/drawing/2014/main" id="{C90DCAC8-9A90-4B2F-905D-7C23F40637D8}"/>
              </a:ext>
            </a:extLst>
          </p:cNvPr>
          <p:cNvSpPr txBox="1">
            <a:spLocks noChangeArrowheads="1"/>
          </p:cNvSpPr>
          <p:nvPr/>
        </p:nvSpPr>
        <p:spPr bwMode="auto">
          <a:xfrm>
            <a:off x="3845230" y="4407510"/>
            <a:ext cx="47222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000" dirty="0">
                <a:solidFill>
                  <a:srgbClr val="0000FF"/>
                </a:solidFill>
                <a:latin typeface="Century Gothic" panose="020B0502020202020204" pitchFamily="34" charset="0"/>
              </a:rPr>
              <a:t>Result of a cutting plane at x=0 cm.</a:t>
            </a:r>
          </a:p>
        </p:txBody>
      </p:sp>
      <p:cxnSp>
        <p:nvCxnSpPr>
          <p:cNvPr id="30" name="直線矢印コネクタ 29">
            <a:extLst>
              <a:ext uri="{FF2B5EF4-FFF2-40B4-BE49-F238E27FC236}">
                <a16:creationId xmlns:a16="http://schemas.microsoft.com/office/drawing/2014/main" id="{FCA92D1A-3CF9-465D-8EC4-0E5D820BBCDA}"/>
              </a:ext>
            </a:extLst>
          </p:cNvPr>
          <p:cNvCxnSpPr/>
          <p:nvPr/>
        </p:nvCxnSpPr>
        <p:spPr>
          <a:xfrm flipH="1">
            <a:off x="3379820" y="1651720"/>
            <a:ext cx="504056" cy="0"/>
          </a:xfrm>
          <a:prstGeom prst="straightConnector1">
            <a:avLst/>
          </a:prstGeom>
          <a:ln w="381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6744764F-3AE7-4F71-BB25-509B41197B83}"/>
              </a:ext>
            </a:extLst>
          </p:cNvPr>
          <p:cNvCxnSpPr/>
          <p:nvPr/>
        </p:nvCxnSpPr>
        <p:spPr>
          <a:xfrm flipH="1">
            <a:off x="3313339" y="3212976"/>
            <a:ext cx="504056" cy="0"/>
          </a:xfrm>
          <a:prstGeom prst="straightConnector1">
            <a:avLst/>
          </a:prstGeom>
          <a:ln w="381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9A492E0E-CA86-425A-A60D-8AE943666D5D}"/>
              </a:ext>
            </a:extLst>
          </p:cNvPr>
          <p:cNvCxnSpPr/>
          <p:nvPr/>
        </p:nvCxnSpPr>
        <p:spPr>
          <a:xfrm flipH="1">
            <a:off x="3687804" y="4077072"/>
            <a:ext cx="504056" cy="0"/>
          </a:xfrm>
          <a:prstGeom prst="straightConnector1">
            <a:avLst/>
          </a:prstGeom>
          <a:ln w="381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2C113B41-B7CC-4E9F-98AE-800FB1096BF9}"/>
              </a:ext>
            </a:extLst>
          </p:cNvPr>
          <p:cNvSpPr/>
          <p:nvPr/>
        </p:nvSpPr>
        <p:spPr>
          <a:xfrm>
            <a:off x="264507" y="4837742"/>
            <a:ext cx="8815878" cy="106548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497980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5F96B2EA-5593-4537-98AD-C2A440AD3706}"/>
              </a:ext>
            </a:extLst>
          </p:cNvPr>
          <p:cNvSpPr>
            <a:spLocks noGrp="1" noChangeArrowheads="1"/>
          </p:cNvSpPr>
          <p:nvPr>
            <p:ph type="title" idx="4294967295"/>
          </p:nvPr>
        </p:nvSpPr>
        <p:spPr>
          <a:xfrm>
            <a:off x="228600" y="53752"/>
            <a:ext cx="8686800" cy="1143000"/>
          </a:xfrm>
        </p:spPr>
        <p:txBody>
          <a:bodyPr/>
          <a:lstStyle/>
          <a:p>
            <a:pPr eaLnBrk="1" hangingPunct="1">
              <a:defRPr/>
            </a:pPr>
            <a:r>
              <a:rPr lang="en-US" altLang="ja-JP" sz="4800" dirty="0">
                <a:latin typeface="+mn-lt"/>
              </a:rPr>
              <a:t>Main components of input</a:t>
            </a:r>
            <a:endParaRPr lang="ja-JP" altLang="en-US" sz="4800" dirty="0">
              <a:latin typeface="+mn-lt"/>
            </a:endParaRPr>
          </a:p>
        </p:txBody>
      </p:sp>
      <p:sp>
        <p:nvSpPr>
          <p:cNvPr id="123909" name="Text Box 5">
            <a:extLst>
              <a:ext uri="{FF2B5EF4-FFF2-40B4-BE49-F238E27FC236}">
                <a16:creationId xmlns:a16="http://schemas.microsoft.com/office/drawing/2014/main" id="{D8F0BB7E-621E-4493-8741-8C1D45C6B5A8}"/>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latin typeface="Tahoma" panose="020B0604030504040204" pitchFamily="34" charset="0"/>
              </a:rPr>
              <a:t>General description</a:t>
            </a:r>
          </a:p>
        </p:txBody>
      </p:sp>
      <p:sp>
        <p:nvSpPr>
          <p:cNvPr id="6152" name="テキスト ボックス 20">
            <a:extLst>
              <a:ext uri="{FF2B5EF4-FFF2-40B4-BE49-F238E27FC236}">
                <a16:creationId xmlns:a16="http://schemas.microsoft.com/office/drawing/2014/main" id="{3778DAE2-0B73-47EE-B350-3B9A76B018D8}"/>
              </a:ext>
            </a:extLst>
          </p:cNvPr>
          <p:cNvSpPr txBox="1">
            <a:spLocks noChangeArrowheads="1"/>
          </p:cNvSpPr>
          <p:nvPr/>
        </p:nvSpPr>
        <p:spPr bwMode="auto">
          <a:xfrm>
            <a:off x="4895850" y="3722464"/>
            <a:ext cx="30591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defRPr/>
            </a:pPr>
            <a:r>
              <a:rPr lang="en-US" altLang="ja-JP" sz="3600" dirty="0">
                <a:solidFill>
                  <a:srgbClr val="FF00FF"/>
                </a:solidFill>
                <a:latin typeface="+mn-lt"/>
              </a:rPr>
              <a:t>Three fundamental components</a:t>
            </a:r>
            <a:endParaRPr lang="ja-JP" altLang="en-US" sz="3600" dirty="0">
              <a:solidFill>
                <a:srgbClr val="FF00FF"/>
              </a:solidFill>
              <a:latin typeface="+mn-lt"/>
            </a:endParaRPr>
          </a:p>
        </p:txBody>
      </p:sp>
      <p:sp>
        <p:nvSpPr>
          <p:cNvPr id="117768" name="テキスト ボックス 20">
            <a:extLst>
              <a:ext uri="{FF2B5EF4-FFF2-40B4-BE49-F238E27FC236}">
                <a16:creationId xmlns:a16="http://schemas.microsoft.com/office/drawing/2014/main" id="{09AC90B8-F085-462A-ABBD-4411D461BACE}"/>
              </a:ext>
            </a:extLst>
          </p:cNvPr>
          <p:cNvSpPr txBox="1">
            <a:spLocks noChangeArrowheads="1"/>
          </p:cNvSpPr>
          <p:nvPr/>
        </p:nvSpPr>
        <p:spPr bwMode="auto">
          <a:xfrm>
            <a:off x="4462463" y="5616352"/>
            <a:ext cx="3925887" cy="461962"/>
          </a:xfrm>
          <a:prstGeom prst="rect">
            <a:avLst/>
          </a:prstGeom>
          <a:noFill/>
          <a:ln w="19050">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0000CC"/>
                </a:solidFill>
                <a:latin typeface="+mn-lt"/>
              </a:rPr>
              <a:t>See input example “lec01.inp”</a:t>
            </a:r>
            <a:endParaRPr lang="ja-JP" altLang="en-US" sz="2400" dirty="0">
              <a:solidFill>
                <a:srgbClr val="0000CC"/>
              </a:solidFill>
              <a:latin typeface="+mn-lt"/>
            </a:endParaRPr>
          </a:p>
        </p:txBody>
      </p:sp>
      <p:sp>
        <p:nvSpPr>
          <p:cNvPr id="2" name="右中かっこ 1">
            <a:extLst>
              <a:ext uri="{FF2B5EF4-FFF2-40B4-BE49-F238E27FC236}">
                <a16:creationId xmlns:a16="http://schemas.microsoft.com/office/drawing/2014/main" id="{D3C2AC29-ACAE-4EFE-A87F-1F9EFCB245CC}"/>
              </a:ext>
            </a:extLst>
          </p:cNvPr>
          <p:cNvSpPr/>
          <p:nvPr/>
        </p:nvSpPr>
        <p:spPr>
          <a:xfrm>
            <a:off x="4643438" y="3833589"/>
            <a:ext cx="504825" cy="1620838"/>
          </a:xfrm>
          <a:prstGeom prst="rightBrace">
            <a:avLst/>
          </a:prstGeom>
          <a:ln w="19050"/>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117770" name="Rectangle 8">
            <a:extLst>
              <a:ext uri="{FF2B5EF4-FFF2-40B4-BE49-F238E27FC236}">
                <a16:creationId xmlns:a16="http://schemas.microsoft.com/office/drawing/2014/main" id="{71F3602B-7CDF-426A-9B64-41FA6D94A704}"/>
              </a:ext>
            </a:extLst>
          </p:cNvPr>
          <p:cNvSpPr txBox="1">
            <a:spLocks noChangeArrowheads="1"/>
          </p:cNvSpPr>
          <p:nvPr/>
        </p:nvSpPr>
        <p:spPr bwMode="auto">
          <a:xfrm>
            <a:off x="250825" y="1196752"/>
            <a:ext cx="81375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defRPr/>
            </a:pPr>
            <a:r>
              <a:rPr lang="en-US" altLang="ja-JP" dirty="0">
                <a:latin typeface="+mn-lt"/>
              </a:rPr>
              <a:t>In PHITS simulations, </a:t>
            </a:r>
            <a:r>
              <a:rPr lang="en-US" altLang="ja-JP" dirty="0">
                <a:solidFill>
                  <a:schemeClr val="accent2"/>
                </a:solidFill>
                <a:latin typeface="+mn-lt"/>
              </a:rPr>
              <a:t>geometry </a:t>
            </a:r>
            <a:r>
              <a:rPr lang="en-US" altLang="ja-JP" dirty="0">
                <a:latin typeface="+mn-lt"/>
              </a:rPr>
              <a:t>in 3-dimensional virtual space and information on </a:t>
            </a:r>
            <a:r>
              <a:rPr lang="en-US" altLang="ja-JP" dirty="0">
                <a:solidFill>
                  <a:schemeClr val="accent2"/>
                </a:solidFill>
                <a:latin typeface="+mn-lt"/>
              </a:rPr>
              <a:t>source particles </a:t>
            </a:r>
            <a:r>
              <a:rPr lang="en-US" altLang="ja-JP" dirty="0">
                <a:latin typeface="+mn-lt"/>
              </a:rPr>
              <a:t>are both essential to </a:t>
            </a:r>
            <a:r>
              <a:rPr lang="en-US" altLang="ja-JP" dirty="0">
                <a:solidFill>
                  <a:schemeClr val="accent2"/>
                </a:solidFill>
              </a:rPr>
              <a:t>tally </a:t>
            </a:r>
            <a:r>
              <a:rPr lang="en-US" altLang="ja-JP" dirty="0">
                <a:latin typeface="+mn-lt"/>
              </a:rPr>
              <a:t>various quantities of the particles</a:t>
            </a:r>
            <a:r>
              <a:rPr lang="en-US" altLang="ja-JP" dirty="0">
                <a:solidFill>
                  <a:schemeClr val="accent2"/>
                </a:solidFill>
                <a:latin typeface="+mn-lt"/>
              </a:rPr>
              <a:t>.</a:t>
            </a:r>
          </a:p>
          <a:p>
            <a:pPr eaLnBrk="1" hangingPunct="1">
              <a:defRPr/>
            </a:pPr>
            <a:endParaRPr lang="en-US" altLang="ja-JP" sz="1600" dirty="0">
              <a:latin typeface="+mn-lt"/>
            </a:endParaRPr>
          </a:p>
          <a:p>
            <a:pPr eaLnBrk="1" hangingPunct="1">
              <a:defRPr/>
            </a:pPr>
            <a:endParaRPr lang="en-US" altLang="ja-JP" sz="1600" dirty="0">
              <a:latin typeface="+mn-lt"/>
            </a:endParaRPr>
          </a:p>
          <a:p>
            <a:pPr eaLnBrk="1" hangingPunct="1">
              <a:buFontTx/>
              <a:buNone/>
              <a:defRPr/>
            </a:pPr>
            <a:r>
              <a:rPr lang="ja-JP" altLang="en-US" dirty="0">
                <a:latin typeface="+mn-lt"/>
              </a:rPr>
              <a:t>		　⇒  ①　</a:t>
            </a:r>
            <a:r>
              <a:rPr lang="en-US" altLang="ja-JP" dirty="0">
                <a:latin typeface="+mn-lt"/>
              </a:rPr>
              <a:t>Geometry</a:t>
            </a:r>
            <a:endParaRPr lang="ja-JP" altLang="en-US" dirty="0">
              <a:latin typeface="+mn-lt"/>
            </a:endParaRPr>
          </a:p>
          <a:p>
            <a:pPr eaLnBrk="1" hangingPunct="1">
              <a:buFontTx/>
              <a:buNone/>
              <a:defRPr/>
            </a:pPr>
            <a:r>
              <a:rPr lang="ja-JP" altLang="en-US" dirty="0">
                <a:latin typeface="+mn-lt"/>
              </a:rPr>
              <a:t>		　　　 ②　</a:t>
            </a:r>
            <a:r>
              <a:rPr lang="en-US" altLang="ja-JP" dirty="0">
                <a:latin typeface="+mn-lt"/>
              </a:rPr>
              <a:t>Source</a:t>
            </a:r>
            <a:endParaRPr lang="ja-JP" altLang="en-US" dirty="0">
              <a:latin typeface="+mn-lt"/>
            </a:endParaRPr>
          </a:p>
          <a:p>
            <a:pPr eaLnBrk="1" hangingPunct="1">
              <a:buFontTx/>
              <a:buNone/>
              <a:defRPr/>
            </a:pPr>
            <a:r>
              <a:rPr lang="ja-JP" altLang="en-US" dirty="0">
                <a:latin typeface="+mn-lt"/>
              </a:rPr>
              <a:t>		　　　 ③　</a:t>
            </a:r>
            <a:r>
              <a:rPr lang="en-US" altLang="ja-JP" dirty="0">
                <a:latin typeface="+mn-lt"/>
              </a:rPr>
              <a:t>Tally</a:t>
            </a:r>
            <a:endParaRPr lang="ja-JP" altLang="en-US" dirty="0">
              <a:latin typeface="+mn-l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ED585757-C4B9-4E78-B8FB-A4F802D17BCA}"/>
              </a:ext>
            </a:extLst>
          </p:cNvPr>
          <p:cNvPicPr>
            <a:picLocks noChangeAspect="1"/>
          </p:cNvPicPr>
          <p:nvPr/>
        </p:nvPicPr>
        <p:blipFill rotWithShape="1">
          <a:blip r:embed="rId3"/>
          <a:srcRect l="6885" t="15397" r="76579" b="58493"/>
          <a:stretch/>
        </p:blipFill>
        <p:spPr>
          <a:xfrm>
            <a:off x="198730" y="1688626"/>
            <a:ext cx="2868497" cy="2643262"/>
          </a:xfrm>
          <a:prstGeom prst="rect">
            <a:avLst/>
          </a:prstGeom>
        </p:spPr>
      </p:pic>
      <p:pic>
        <p:nvPicPr>
          <p:cNvPr id="5" name="図 4">
            <a:extLst>
              <a:ext uri="{FF2B5EF4-FFF2-40B4-BE49-F238E27FC236}">
                <a16:creationId xmlns:a16="http://schemas.microsoft.com/office/drawing/2014/main" id="{50D507AF-D612-475E-B494-C26D33BAF843}"/>
              </a:ext>
            </a:extLst>
          </p:cNvPr>
          <p:cNvPicPr>
            <a:picLocks noChangeAspect="1"/>
          </p:cNvPicPr>
          <p:nvPr/>
        </p:nvPicPr>
        <p:blipFill>
          <a:blip r:embed="rId3"/>
          <a:stretch>
            <a:fillRect/>
          </a:stretch>
        </p:blipFill>
        <p:spPr>
          <a:xfrm>
            <a:off x="3608858" y="1215419"/>
            <a:ext cx="5396952" cy="3149685"/>
          </a:xfrm>
          <a:prstGeom prst="rect">
            <a:avLst/>
          </a:prstGeom>
        </p:spPr>
      </p:pic>
      <p:sp>
        <p:nvSpPr>
          <p:cNvPr id="72706" name="Rectangle 2"/>
          <p:cNvSpPr>
            <a:spLocks noGrp="1" noChangeArrowheads="1"/>
          </p:cNvSpPr>
          <p:nvPr>
            <p:ph type="title" idx="4294967295"/>
          </p:nvPr>
        </p:nvSpPr>
        <p:spPr>
          <a:xfrm>
            <a:off x="306076" y="-8002"/>
            <a:ext cx="8686800" cy="1143000"/>
          </a:xfrm>
        </p:spPr>
        <p:txBody>
          <a:bodyPr/>
          <a:lstStyle/>
          <a:p>
            <a:pPr eaLnBrk="1" hangingPunct="1"/>
            <a:r>
              <a:rPr lang="en-US" altLang="ja-JP" sz="4000" kern="0" dirty="0"/>
              <a:t>Select cells for visualization</a:t>
            </a:r>
            <a:endParaRPr lang="ja-JP" altLang="en-US" sz="4000" kern="0" dirty="0"/>
          </a:p>
        </p:txBody>
      </p:sp>
      <p:pic>
        <p:nvPicPr>
          <p:cNvPr id="7270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72709" name="Text Box 7"/>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fld id="{F5DD471F-2125-47C8-B81C-6B09CADD0F1D}" type="slidenum">
              <a:rPr lang="en-US" altLang="ja-JP" sz="2400">
                <a:latin typeface="Tahoma" panose="020B0604030504040204" pitchFamily="34" charset="0"/>
              </a:rPr>
              <a:pPr algn="ctr" eaLnBrk="1" hangingPunct="1">
                <a:spcBef>
                  <a:spcPct val="50000"/>
                </a:spcBef>
                <a:buFontTx/>
                <a:buNone/>
              </a:pPr>
              <a:t>60</a:t>
            </a:fld>
            <a:endParaRPr lang="en-US" altLang="ja-JP" sz="2400">
              <a:latin typeface="Tahoma" panose="020B0604030504040204" pitchFamily="34" charset="0"/>
            </a:endParaRPr>
          </a:p>
        </p:txBody>
      </p:sp>
      <p:sp>
        <p:nvSpPr>
          <p:cNvPr id="12" name="Text Box 5">
            <a:extLst>
              <a:ext uri="{FF2B5EF4-FFF2-40B4-BE49-F238E27FC236}">
                <a16:creationId xmlns:a16="http://schemas.microsoft.com/office/drawing/2014/main" id="{2A646F99-EFF0-45F1-A5D0-BEFAD47BCBA1}"/>
              </a:ext>
            </a:extLst>
          </p:cNvPr>
          <p:cNvSpPr txBox="1">
            <a:spLocks noChangeArrowheads="1"/>
          </p:cNvSpPr>
          <p:nvPr/>
        </p:nvSpPr>
        <p:spPr bwMode="auto">
          <a:xfrm>
            <a:off x="2267744" y="6408448"/>
            <a:ext cx="51832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dirty="0">
                <a:solidFill>
                  <a:srgbClr val="000000"/>
                </a:solidFill>
                <a:latin typeface="Tahoma" panose="020B0604030504040204" pitchFamily="34" charset="0"/>
              </a:rPr>
              <a:t>Geometry (3D plot with PHIG-3D)</a:t>
            </a:r>
          </a:p>
        </p:txBody>
      </p:sp>
      <p:sp>
        <p:nvSpPr>
          <p:cNvPr id="13" name="テキスト ボックス 12">
            <a:extLst>
              <a:ext uri="{FF2B5EF4-FFF2-40B4-BE49-F238E27FC236}">
                <a16:creationId xmlns:a16="http://schemas.microsoft.com/office/drawing/2014/main" id="{F6E2200A-423D-42A2-B862-ED99ABD3502E}"/>
              </a:ext>
            </a:extLst>
          </p:cNvPr>
          <p:cNvSpPr txBox="1"/>
          <p:nvPr/>
        </p:nvSpPr>
        <p:spPr>
          <a:xfrm>
            <a:off x="321353" y="4797152"/>
            <a:ext cx="8323594" cy="954107"/>
          </a:xfrm>
          <a:prstGeom prst="rect">
            <a:avLst/>
          </a:prstGeom>
          <a:noFill/>
        </p:spPr>
        <p:txBody>
          <a:bodyPr wrap="square">
            <a:spAutoFit/>
          </a:bodyPr>
          <a:lstStyle/>
          <a:p>
            <a:r>
              <a:rPr lang="en-US" altLang="ja-JP" sz="2800" dirty="0"/>
              <a:t>Select the cell pane-&gt;</a:t>
            </a:r>
            <a:r>
              <a:rPr lang="ja-JP" altLang="en-US" sz="2800" dirty="0"/>
              <a:t> </a:t>
            </a:r>
            <a:r>
              <a:rPr lang="en-US" altLang="ja-JP" sz="2800" dirty="0"/>
              <a:t>Uncheck the checkbox of cell 102 -&gt;</a:t>
            </a:r>
            <a:r>
              <a:rPr lang="ja-JP" altLang="en-US" sz="2800" dirty="0"/>
              <a:t> </a:t>
            </a:r>
            <a:r>
              <a:rPr lang="en-US" altLang="ja-JP" sz="2800" dirty="0"/>
              <a:t>Click “Draw”</a:t>
            </a:r>
            <a:endParaRPr lang="ja-JP" altLang="en-US" sz="2800" dirty="0"/>
          </a:p>
        </p:txBody>
      </p:sp>
      <p:sp>
        <p:nvSpPr>
          <p:cNvPr id="2" name="四角形: 角を丸くする 1">
            <a:extLst>
              <a:ext uri="{FF2B5EF4-FFF2-40B4-BE49-F238E27FC236}">
                <a16:creationId xmlns:a16="http://schemas.microsoft.com/office/drawing/2014/main" id="{F8D8C3ED-A91D-4C86-B422-145802E32C22}"/>
              </a:ext>
            </a:extLst>
          </p:cNvPr>
          <p:cNvSpPr/>
          <p:nvPr/>
        </p:nvSpPr>
        <p:spPr>
          <a:xfrm>
            <a:off x="3923928" y="1484784"/>
            <a:ext cx="360040" cy="1089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29F99858-F6AE-47E2-AAC3-074F2463C726}"/>
              </a:ext>
            </a:extLst>
          </p:cNvPr>
          <p:cNvSpPr txBox="1"/>
          <p:nvPr/>
        </p:nvSpPr>
        <p:spPr>
          <a:xfrm>
            <a:off x="1475656" y="1125972"/>
            <a:ext cx="2217096" cy="523220"/>
          </a:xfrm>
          <a:prstGeom prst="rect">
            <a:avLst/>
          </a:prstGeom>
          <a:noFill/>
        </p:spPr>
        <p:txBody>
          <a:bodyPr wrap="square">
            <a:spAutoFit/>
          </a:bodyPr>
          <a:lstStyle/>
          <a:p>
            <a:r>
              <a:rPr lang="en-US" altLang="ja-JP" sz="2800" dirty="0"/>
              <a:t>“Cell pane”</a:t>
            </a:r>
            <a:endParaRPr lang="ja-JP" altLang="en-US" sz="2800" dirty="0"/>
          </a:p>
        </p:txBody>
      </p:sp>
      <p:sp>
        <p:nvSpPr>
          <p:cNvPr id="4" name="四角形: 角を丸くする 3">
            <a:extLst>
              <a:ext uri="{FF2B5EF4-FFF2-40B4-BE49-F238E27FC236}">
                <a16:creationId xmlns:a16="http://schemas.microsoft.com/office/drawing/2014/main" id="{5C79288E-7F3D-4050-8406-96676FD16D77}"/>
              </a:ext>
            </a:extLst>
          </p:cNvPr>
          <p:cNvSpPr/>
          <p:nvPr/>
        </p:nvSpPr>
        <p:spPr>
          <a:xfrm>
            <a:off x="4003316" y="1837160"/>
            <a:ext cx="896960" cy="7277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四角形: 角を丸くする 20">
            <a:extLst>
              <a:ext uri="{FF2B5EF4-FFF2-40B4-BE49-F238E27FC236}">
                <a16:creationId xmlns:a16="http://schemas.microsoft.com/office/drawing/2014/main" id="{FAFD9F7A-6EE8-402F-A9D7-45352C33B728}"/>
              </a:ext>
            </a:extLst>
          </p:cNvPr>
          <p:cNvSpPr/>
          <p:nvPr/>
        </p:nvSpPr>
        <p:spPr>
          <a:xfrm>
            <a:off x="4289436" y="3857317"/>
            <a:ext cx="360040" cy="2917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a:extLst>
              <a:ext uri="{FF2B5EF4-FFF2-40B4-BE49-F238E27FC236}">
                <a16:creationId xmlns:a16="http://schemas.microsoft.com/office/drawing/2014/main" id="{BE4F52BD-EFD2-470D-A7F9-C7E4B048F97D}"/>
              </a:ext>
            </a:extLst>
          </p:cNvPr>
          <p:cNvSpPr txBox="1"/>
          <p:nvPr/>
        </p:nvSpPr>
        <p:spPr>
          <a:xfrm>
            <a:off x="2386759" y="3728160"/>
            <a:ext cx="1610414" cy="523220"/>
          </a:xfrm>
          <a:prstGeom prst="rect">
            <a:avLst/>
          </a:prstGeom>
          <a:noFill/>
        </p:spPr>
        <p:txBody>
          <a:bodyPr wrap="square">
            <a:spAutoFit/>
          </a:bodyPr>
          <a:lstStyle/>
          <a:p>
            <a:r>
              <a:rPr lang="en-US" altLang="ja-JP" sz="2800" dirty="0"/>
              <a:t>“Draw”</a:t>
            </a:r>
            <a:endParaRPr lang="ja-JP" altLang="en-US" sz="2800" dirty="0"/>
          </a:p>
        </p:txBody>
      </p:sp>
      <p:sp>
        <p:nvSpPr>
          <p:cNvPr id="25" name="四角形: 角を丸くする 24">
            <a:extLst>
              <a:ext uri="{FF2B5EF4-FFF2-40B4-BE49-F238E27FC236}">
                <a16:creationId xmlns:a16="http://schemas.microsoft.com/office/drawing/2014/main" id="{09069E08-F423-4E4F-A85F-08DBEDB2EAC2}"/>
              </a:ext>
            </a:extLst>
          </p:cNvPr>
          <p:cNvSpPr/>
          <p:nvPr/>
        </p:nvSpPr>
        <p:spPr>
          <a:xfrm>
            <a:off x="539552" y="2777034"/>
            <a:ext cx="708496" cy="32545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a:extLst>
              <a:ext uri="{FF2B5EF4-FFF2-40B4-BE49-F238E27FC236}">
                <a16:creationId xmlns:a16="http://schemas.microsoft.com/office/drawing/2014/main" id="{BF998201-5DA0-46CC-959C-7A479712B6B2}"/>
              </a:ext>
            </a:extLst>
          </p:cNvPr>
          <p:cNvSpPr txBox="1"/>
          <p:nvPr/>
        </p:nvSpPr>
        <p:spPr>
          <a:xfrm>
            <a:off x="3887924" y="5265943"/>
            <a:ext cx="3995471" cy="523220"/>
          </a:xfrm>
          <a:prstGeom prst="rect">
            <a:avLst/>
          </a:prstGeom>
          <a:noFill/>
        </p:spPr>
        <p:txBody>
          <a:bodyPr wrap="square">
            <a:spAutoFit/>
          </a:bodyPr>
          <a:lstStyle/>
          <a:p>
            <a:r>
              <a:rPr lang="en-US" altLang="ja-JP" sz="2800" dirty="0">
                <a:solidFill>
                  <a:srgbClr val="FF0000"/>
                </a:solidFill>
              </a:rPr>
              <a:t>Cell 102 is not displayed.</a:t>
            </a:r>
            <a:endParaRPr lang="ja-JP" altLang="en-US" sz="2800" dirty="0">
              <a:solidFill>
                <a:srgbClr val="FF0000"/>
              </a:solidFill>
            </a:endParaRPr>
          </a:p>
        </p:txBody>
      </p:sp>
      <p:cxnSp>
        <p:nvCxnSpPr>
          <p:cNvPr id="31" name="直線矢印コネクタ 30">
            <a:extLst>
              <a:ext uri="{FF2B5EF4-FFF2-40B4-BE49-F238E27FC236}">
                <a16:creationId xmlns:a16="http://schemas.microsoft.com/office/drawing/2014/main" id="{79ABE4F7-13E5-4651-9C73-D84C0D174EA8}"/>
              </a:ext>
            </a:extLst>
          </p:cNvPr>
          <p:cNvCxnSpPr/>
          <p:nvPr/>
        </p:nvCxnSpPr>
        <p:spPr>
          <a:xfrm flipH="1">
            <a:off x="3252045" y="1456467"/>
            <a:ext cx="504056" cy="0"/>
          </a:xfrm>
          <a:prstGeom prst="straightConnector1">
            <a:avLst/>
          </a:prstGeom>
          <a:ln w="381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E7EFC4EA-E923-4836-A8B9-570E52B66B64}"/>
              </a:ext>
            </a:extLst>
          </p:cNvPr>
          <p:cNvCxnSpPr/>
          <p:nvPr/>
        </p:nvCxnSpPr>
        <p:spPr>
          <a:xfrm flipH="1">
            <a:off x="3283244" y="2132856"/>
            <a:ext cx="504056" cy="0"/>
          </a:xfrm>
          <a:prstGeom prst="straightConnector1">
            <a:avLst/>
          </a:prstGeom>
          <a:ln w="381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80132FA7-D4A0-4003-AF64-1F8BB340E986}"/>
              </a:ext>
            </a:extLst>
          </p:cNvPr>
          <p:cNvCxnSpPr/>
          <p:nvPr/>
        </p:nvCxnSpPr>
        <p:spPr>
          <a:xfrm flipH="1">
            <a:off x="3635896" y="4005064"/>
            <a:ext cx="504056" cy="0"/>
          </a:xfrm>
          <a:prstGeom prst="straightConnector1">
            <a:avLst/>
          </a:prstGeom>
          <a:ln w="381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C735B36D-CADC-4DAB-A39E-1F0DBBF0ECB5}"/>
              </a:ext>
            </a:extLst>
          </p:cNvPr>
          <p:cNvSpPr/>
          <p:nvPr/>
        </p:nvSpPr>
        <p:spPr>
          <a:xfrm>
            <a:off x="321353" y="4710138"/>
            <a:ext cx="8501294" cy="114788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0">
            <a:extLst>
              <a:ext uri="{FF2B5EF4-FFF2-40B4-BE49-F238E27FC236}">
                <a16:creationId xmlns:a16="http://schemas.microsoft.com/office/drawing/2014/main" id="{AB5A8100-B4C5-4E56-8E2C-6FF96B5B994B}"/>
              </a:ext>
            </a:extLst>
          </p:cNvPr>
          <p:cNvSpPr txBox="1">
            <a:spLocks noChangeArrowheads="1"/>
          </p:cNvSpPr>
          <p:nvPr/>
        </p:nvSpPr>
        <p:spPr bwMode="auto">
          <a:xfrm>
            <a:off x="4469455" y="4310028"/>
            <a:ext cx="47222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000" dirty="0">
                <a:solidFill>
                  <a:srgbClr val="0000FF"/>
                </a:solidFill>
                <a:latin typeface="Century Gothic" panose="020B0502020202020204" pitchFamily="34" charset="0"/>
              </a:rPr>
              <a:t>Result of a cutting plane at x=0 cm.</a:t>
            </a:r>
          </a:p>
        </p:txBody>
      </p:sp>
    </p:spTree>
    <p:extLst>
      <p:ext uri="{BB962C8B-B14F-4D97-AF65-F5344CB8AC3E}">
        <p14:creationId xmlns:p14="http://schemas.microsoft.com/office/powerpoint/2010/main" val="42590786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A8CB7F28-9373-484F-9EFA-8A1038225C4E}"/>
              </a:ext>
            </a:extLst>
          </p:cNvPr>
          <p:cNvPicPr>
            <a:picLocks noChangeAspect="1"/>
          </p:cNvPicPr>
          <p:nvPr/>
        </p:nvPicPr>
        <p:blipFill>
          <a:blip r:embed="rId3"/>
          <a:stretch>
            <a:fillRect/>
          </a:stretch>
        </p:blipFill>
        <p:spPr>
          <a:xfrm>
            <a:off x="1984686" y="1035075"/>
            <a:ext cx="3590334" cy="2374750"/>
          </a:xfrm>
          <a:prstGeom prst="rect">
            <a:avLst/>
          </a:prstGeom>
        </p:spPr>
      </p:pic>
      <p:pic>
        <p:nvPicPr>
          <p:cNvPr id="4" name="図 3">
            <a:extLst>
              <a:ext uri="{FF2B5EF4-FFF2-40B4-BE49-F238E27FC236}">
                <a16:creationId xmlns:a16="http://schemas.microsoft.com/office/drawing/2014/main" id="{1C1C5D3C-1714-491C-AC5F-EA055F1A7050}"/>
              </a:ext>
            </a:extLst>
          </p:cNvPr>
          <p:cNvPicPr>
            <a:picLocks noChangeAspect="1"/>
          </p:cNvPicPr>
          <p:nvPr/>
        </p:nvPicPr>
        <p:blipFill rotWithShape="1">
          <a:blip r:embed="rId4"/>
          <a:srcRect l="16925" t="3112" r="71574" b="84891"/>
          <a:stretch/>
        </p:blipFill>
        <p:spPr>
          <a:xfrm>
            <a:off x="-27965" y="1872327"/>
            <a:ext cx="1924954" cy="1170600"/>
          </a:xfrm>
          <a:prstGeom prst="rect">
            <a:avLst/>
          </a:prstGeom>
        </p:spPr>
      </p:pic>
      <p:sp>
        <p:nvSpPr>
          <p:cNvPr id="72706" name="Rectangle 2"/>
          <p:cNvSpPr>
            <a:spLocks noGrp="1" noChangeArrowheads="1"/>
          </p:cNvSpPr>
          <p:nvPr>
            <p:ph type="title" idx="4294967295"/>
          </p:nvPr>
        </p:nvSpPr>
        <p:spPr>
          <a:xfrm>
            <a:off x="35496" y="-243271"/>
            <a:ext cx="8686800" cy="1143000"/>
          </a:xfrm>
        </p:spPr>
        <p:txBody>
          <a:bodyPr/>
          <a:lstStyle/>
          <a:p>
            <a:pPr eaLnBrk="1" hangingPunct="1"/>
            <a:r>
              <a:rPr lang="en-US" altLang="ja-JP" sz="4000" kern="0" dirty="0"/>
              <a:t>Change the colors</a:t>
            </a:r>
            <a:endParaRPr lang="ja-JP" altLang="en-US" sz="4000" kern="0" dirty="0"/>
          </a:p>
        </p:txBody>
      </p:sp>
      <p:pic>
        <p:nvPicPr>
          <p:cNvPr id="7270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72709" name="Text Box 7"/>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fld id="{F5DD471F-2125-47C8-B81C-6B09CADD0F1D}" type="slidenum">
              <a:rPr lang="en-US" altLang="ja-JP" sz="2400">
                <a:latin typeface="Tahoma" panose="020B0604030504040204" pitchFamily="34" charset="0"/>
              </a:rPr>
              <a:pPr algn="ctr" eaLnBrk="1" hangingPunct="1">
                <a:spcBef>
                  <a:spcPct val="50000"/>
                </a:spcBef>
                <a:buFontTx/>
                <a:buNone/>
              </a:pPr>
              <a:t>61</a:t>
            </a:fld>
            <a:endParaRPr lang="en-US" altLang="ja-JP" sz="2400">
              <a:latin typeface="Tahoma" panose="020B0604030504040204" pitchFamily="34" charset="0"/>
            </a:endParaRPr>
          </a:p>
        </p:txBody>
      </p:sp>
      <p:sp>
        <p:nvSpPr>
          <p:cNvPr id="12" name="Text Box 5">
            <a:extLst>
              <a:ext uri="{FF2B5EF4-FFF2-40B4-BE49-F238E27FC236}">
                <a16:creationId xmlns:a16="http://schemas.microsoft.com/office/drawing/2014/main" id="{2A646F99-EFF0-45F1-A5D0-BEFAD47BCBA1}"/>
              </a:ext>
            </a:extLst>
          </p:cNvPr>
          <p:cNvSpPr txBox="1">
            <a:spLocks noChangeArrowheads="1"/>
          </p:cNvSpPr>
          <p:nvPr/>
        </p:nvSpPr>
        <p:spPr bwMode="auto">
          <a:xfrm>
            <a:off x="2267744" y="6408448"/>
            <a:ext cx="51832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dirty="0">
                <a:solidFill>
                  <a:srgbClr val="000000"/>
                </a:solidFill>
                <a:latin typeface="Tahoma" panose="020B0604030504040204" pitchFamily="34" charset="0"/>
              </a:rPr>
              <a:t>Geometry (3D plot with PHIG-3D)</a:t>
            </a:r>
          </a:p>
        </p:txBody>
      </p:sp>
      <p:sp>
        <p:nvSpPr>
          <p:cNvPr id="2" name="四角形: 角を丸くする 1">
            <a:extLst>
              <a:ext uri="{FF2B5EF4-FFF2-40B4-BE49-F238E27FC236}">
                <a16:creationId xmlns:a16="http://schemas.microsoft.com/office/drawing/2014/main" id="{F8D8C3ED-A91D-4C86-B422-145802E32C22}"/>
              </a:ext>
            </a:extLst>
          </p:cNvPr>
          <p:cNvSpPr/>
          <p:nvPr/>
        </p:nvSpPr>
        <p:spPr>
          <a:xfrm>
            <a:off x="59733" y="1872327"/>
            <a:ext cx="511464" cy="3173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B23EE2F5-4869-4B8D-89DB-D9CF3A38167F}"/>
              </a:ext>
            </a:extLst>
          </p:cNvPr>
          <p:cNvSpPr txBox="1"/>
          <p:nvPr/>
        </p:nvSpPr>
        <p:spPr>
          <a:xfrm>
            <a:off x="88406" y="3903176"/>
            <a:ext cx="6211786" cy="1384995"/>
          </a:xfrm>
          <a:prstGeom prst="rect">
            <a:avLst/>
          </a:prstGeom>
          <a:noFill/>
        </p:spPr>
        <p:txBody>
          <a:bodyPr wrap="square">
            <a:spAutoFit/>
          </a:bodyPr>
          <a:lstStyle/>
          <a:p>
            <a:r>
              <a:rPr lang="en-US" altLang="ja-JP" sz="2800" dirty="0"/>
              <a:t>Select “Tools-Configuration” in the menu bar -&gt;</a:t>
            </a:r>
            <a:r>
              <a:rPr lang="ja-JP" altLang="en-US" sz="2800" dirty="0"/>
              <a:t> </a:t>
            </a:r>
            <a:r>
              <a:rPr lang="en-US" altLang="ja-JP" sz="2800" dirty="0"/>
              <a:t>Select colors of background / materials in the color tab -&gt; Click “OK”.</a:t>
            </a:r>
            <a:endParaRPr lang="ja-JP" altLang="en-US" sz="2800" dirty="0"/>
          </a:p>
        </p:txBody>
      </p:sp>
      <p:pic>
        <p:nvPicPr>
          <p:cNvPr id="14" name="図 13">
            <a:extLst>
              <a:ext uri="{FF2B5EF4-FFF2-40B4-BE49-F238E27FC236}">
                <a16:creationId xmlns:a16="http://schemas.microsoft.com/office/drawing/2014/main" id="{6125482C-95CB-4466-9F77-30D43144280D}"/>
              </a:ext>
            </a:extLst>
          </p:cNvPr>
          <p:cNvPicPr>
            <a:picLocks noChangeAspect="1"/>
          </p:cNvPicPr>
          <p:nvPr/>
        </p:nvPicPr>
        <p:blipFill rotWithShape="1">
          <a:blip r:embed="rId6"/>
          <a:srcRect l="34431" t="22953" r="14305" b="19838"/>
          <a:stretch/>
        </p:blipFill>
        <p:spPr>
          <a:xfrm>
            <a:off x="6213116" y="3657094"/>
            <a:ext cx="2854685" cy="1856256"/>
          </a:xfrm>
          <a:prstGeom prst="rect">
            <a:avLst/>
          </a:prstGeom>
        </p:spPr>
      </p:pic>
      <p:pic>
        <p:nvPicPr>
          <p:cNvPr id="26" name="図 25">
            <a:extLst>
              <a:ext uri="{FF2B5EF4-FFF2-40B4-BE49-F238E27FC236}">
                <a16:creationId xmlns:a16="http://schemas.microsoft.com/office/drawing/2014/main" id="{CC254669-51D7-4029-8425-E5F46EE083AD}"/>
              </a:ext>
            </a:extLst>
          </p:cNvPr>
          <p:cNvPicPr>
            <a:picLocks noChangeAspect="1"/>
          </p:cNvPicPr>
          <p:nvPr/>
        </p:nvPicPr>
        <p:blipFill rotWithShape="1">
          <a:blip r:embed="rId7"/>
          <a:srcRect l="45844" t="25608" r="16926" b="24767"/>
          <a:stretch/>
        </p:blipFill>
        <p:spPr>
          <a:xfrm>
            <a:off x="5616449" y="750034"/>
            <a:ext cx="3486117" cy="2713586"/>
          </a:xfrm>
          <a:prstGeom prst="rect">
            <a:avLst/>
          </a:prstGeom>
        </p:spPr>
      </p:pic>
      <p:sp>
        <p:nvSpPr>
          <p:cNvPr id="32" name="四角形: 角を丸くする 31">
            <a:extLst>
              <a:ext uri="{FF2B5EF4-FFF2-40B4-BE49-F238E27FC236}">
                <a16:creationId xmlns:a16="http://schemas.microsoft.com/office/drawing/2014/main" id="{FAE0716E-C2C9-41CA-BA2C-682054D2FC43}"/>
              </a:ext>
            </a:extLst>
          </p:cNvPr>
          <p:cNvSpPr/>
          <p:nvPr/>
        </p:nvSpPr>
        <p:spPr>
          <a:xfrm>
            <a:off x="359796" y="2189678"/>
            <a:ext cx="1240193" cy="35137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四角形: 角を丸くする 32">
            <a:extLst>
              <a:ext uri="{FF2B5EF4-FFF2-40B4-BE49-F238E27FC236}">
                <a16:creationId xmlns:a16="http://schemas.microsoft.com/office/drawing/2014/main" id="{4594A8A1-E737-4B40-9681-47F6CD6081C1}"/>
              </a:ext>
            </a:extLst>
          </p:cNvPr>
          <p:cNvSpPr/>
          <p:nvPr/>
        </p:nvSpPr>
        <p:spPr>
          <a:xfrm>
            <a:off x="2339490" y="1169499"/>
            <a:ext cx="511464" cy="39962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テキスト ボックス 33">
            <a:extLst>
              <a:ext uri="{FF2B5EF4-FFF2-40B4-BE49-F238E27FC236}">
                <a16:creationId xmlns:a16="http://schemas.microsoft.com/office/drawing/2014/main" id="{0C05F86E-46A1-40B0-9DFC-4072173F7A60}"/>
              </a:ext>
            </a:extLst>
          </p:cNvPr>
          <p:cNvSpPr txBox="1"/>
          <p:nvPr/>
        </p:nvSpPr>
        <p:spPr>
          <a:xfrm>
            <a:off x="-27966" y="915457"/>
            <a:ext cx="1924954" cy="523220"/>
          </a:xfrm>
          <a:prstGeom prst="rect">
            <a:avLst/>
          </a:prstGeom>
          <a:noFill/>
        </p:spPr>
        <p:txBody>
          <a:bodyPr wrap="square">
            <a:spAutoFit/>
          </a:bodyPr>
          <a:lstStyle/>
          <a:p>
            <a:r>
              <a:rPr lang="en-US" altLang="ja-JP" sz="2800" dirty="0"/>
              <a:t>“Color tab”</a:t>
            </a:r>
            <a:endParaRPr lang="ja-JP" altLang="en-US" sz="2800" dirty="0"/>
          </a:p>
        </p:txBody>
      </p:sp>
      <p:sp>
        <p:nvSpPr>
          <p:cNvPr id="35" name="四角形: 角を丸くする 34">
            <a:extLst>
              <a:ext uri="{FF2B5EF4-FFF2-40B4-BE49-F238E27FC236}">
                <a16:creationId xmlns:a16="http://schemas.microsoft.com/office/drawing/2014/main" id="{51F7D342-8EB3-496F-AB1A-50714AB689DF}"/>
              </a:ext>
            </a:extLst>
          </p:cNvPr>
          <p:cNvSpPr/>
          <p:nvPr/>
        </p:nvSpPr>
        <p:spPr>
          <a:xfrm>
            <a:off x="2181470" y="1858066"/>
            <a:ext cx="3363876" cy="8518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四角形: 角を丸くする 36">
            <a:extLst>
              <a:ext uri="{FF2B5EF4-FFF2-40B4-BE49-F238E27FC236}">
                <a16:creationId xmlns:a16="http://schemas.microsoft.com/office/drawing/2014/main" id="{93EAFC6A-7895-49BA-AC50-3D870B5A02AF}"/>
              </a:ext>
            </a:extLst>
          </p:cNvPr>
          <p:cNvSpPr/>
          <p:nvPr/>
        </p:nvSpPr>
        <p:spPr>
          <a:xfrm>
            <a:off x="8092984" y="3212976"/>
            <a:ext cx="511464" cy="3263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テキスト ボックス 42">
            <a:extLst>
              <a:ext uri="{FF2B5EF4-FFF2-40B4-BE49-F238E27FC236}">
                <a16:creationId xmlns:a16="http://schemas.microsoft.com/office/drawing/2014/main" id="{48741EFC-659C-4195-A719-6E46087EACE8}"/>
              </a:ext>
            </a:extLst>
          </p:cNvPr>
          <p:cNvSpPr txBox="1"/>
          <p:nvPr/>
        </p:nvSpPr>
        <p:spPr>
          <a:xfrm>
            <a:off x="346134" y="5893535"/>
            <a:ext cx="8872636" cy="400110"/>
          </a:xfrm>
          <a:prstGeom prst="rect">
            <a:avLst/>
          </a:prstGeom>
          <a:noFill/>
        </p:spPr>
        <p:txBody>
          <a:bodyPr wrap="square">
            <a:spAutoFit/>
          </a:bodyPr>
          <a:lstStyle/>
          <a:p>
            <a:r>
              <a:rPr lang="pt-BR" altLang="ja-JP" sz="2000" dirty="0"/>
              <a:t>*Changing the colors is available with the [ Mat Name Color ] section in PHITS.</a:t>
            </a:r>
          </a:p>
        </p:txBody>
      </p:sp>
      <p:sp>
        <p:nvSpPr>
          <p:cNvPr id="44" name="テキスト ボックス 20">
            <a:extLst>
              <a:ext uri="{FF2B5EF4-FFF2-40B4-BE49-F238E27FC236}">
                <a16:creationId xmlns:a16="http://schemas.microsoft.com/office/drawing/2014/main" id="{47EC67A1-DCD1-4C8B-8BE0-2F6D7A691505}"/>
              </a:ext>
            </a:extLst>
          </p:cNvPr>
          <p:cNvSpPr txBox="1">
            <a:spLocks noChangeArrowheads="1"/>
          </p:cNvSpPr>
          <p:nvPr/>
        </p:nvSpPr>
        <p:spPr bwMode="auto">
          <a:xfrm>
            <a:off x="5364088" y="5506166"/>
            <a:ext cx="38546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000" dirty="0">
                <a:solidFill>
                  <a:srgbClr val="0000FF"/>
                </a:solidFill>
                <a:latin typeface="Century Gothic" panose="020B0502020202020204" pitchFamily="34" charset="0"/>
              </a:rPr>
              <a:t>Result after changing colors</a:t>
            </a:r>
          </a:p>
        </p:txBody>
      </p:sp>
      <p:cxnSp>
        <p:nvCxnSpPr>
          <p:cNvPr id="29" name="直線矢印コネクタ 28">
            <a:extLst>
              <a:ext uri="{FF2B5EF4-FFF2-40B4-BE49-F238E27FC236}">
                <a16:creationId xmlns:a16="http://schemas.microsoft.com/office/drawing/2014/main" id="{7D63936D-F012-4B34-BDAE-8C6104952C12}"/>
              </a:ext>
            </a:extLst>
          </p:cNvPr>
          <p:cNvCxnSpPr/>
          <p:nvPr/>
        </p:nvCxnSpPr>
        <p:spPr>
          <a:xfrm flipH="1">
            <a:off x="1644960" y="1340768"/>
            <a:ext cx="504056" cy="0"/>
          </a:xfrm>
          <a:prstGeom prst="straightConnector1">
            <a:avLst/>
          </a:prstGeom>
          <a:ln w="381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48" name="正方形/長方形 47">
            <a:extLst>
              <a:ext uri="{FF2B5EF4-FFF2-40B4-BE49-F238E27FC236}">
                <a16:creationId xmlns:a16="http://schemas.microsoft.com/office/drawing/2014/main" id="{C2FB1FE0-E52A-4E2C-A29C-D1C6EF9526CC}"/>
              </a:ext>
            </a:extLst>
          </p:cNvPr>
          <p:cNvSpPr/>
          <p:nvPr/>
        </p:nvSpPr>
        <p:spPr>
          <a:xfrm>
            <a:off x="76199" y="3910950"/>
            <a:ext cx="6058375" cy="147744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5870707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a:extLst>
              <a:ext uri="{FF2B5EF4-FFF2-40B4-BE49-F238E27FC236}">
                <a16:creationId xmlns:a16="http://schemas.microsoft.com/office/drawing/2014/main" id="{BBF7348B-98C1-4EC5-8387-CBB7BE913F71}"/>
              </a:ext>
            </a:extLst>
          </p:cNvPr>
          <p:cNvSpPr>
            <a:spLocks noGrp="1" noChangeArrowheads="1"/>
          </p:cNvSpPr>
          <p:nvPr>
            <p:ph type="title" idx="4294967295"/>
          </p:nvPr>
        </p:nvSpPr>
        <p:spPr>
          <a:xfrm>
            <a:off x="220663" y="1588"/>
            <a:ext cx="8686800" cy="979487"/>
          </a:xfrm>
        </p:spPr>
        <p:txBody>
          <a:bodyPr/>
          <a:lstStyle/>
          <a:p>
            <a:pPr eaLnBrk="1" hangingPunct="1"/>
            <a:r>
              <a:rPr lang="en-US" altLang="ja-JP" sz="4800">
                <a:latin typeface="Century Gothic" panose="020B0502020202020204" pitchFamily="34" charset="0"/>
              </a:rPr>
              <a:t>SuperMC</a:t>
            </a:r>
            <a:endParaRPr lang="ja-JP" altLang="en-US" sz="4800">
              <a:latin typeface="Century Gothic" panose="020B0502020202020204" pitchFamily="34" charset="0"/>
            </a:endParaRPr>
          </a:p>
        </p:txBody>
      </p:sp>
      <p:sp>
        <p:nvSpPr>
          <p:cNvPr id="227335" name="テキスト ボックス 2">
            <a:extLst>
              <a:ext uri="{FF2B5EF4-FFF2-40B4-BE49-F238E27FC236}">
                <a16:creationId xmlns:a16="http://schemas.microsoft.com/office/drawing/2014/main" id="{DA626927-12DC-491A-B3BB-C12E0948FC74}"/>
              </a:ext>
            </a:extLst>
          </p:cNvPr>
          <p:cNvSpPr txBox="1">
            <a:spLocks noChangeArrowheads="1"/>
          </p:cNvSpPr>
          <p:nvPr/>
        </p:nvSpPr>
        <p:spPr bwMode="auto">
          <a:xfrm>
            <a:off x="539750" y="809625"/>
            <a:ext cx="793273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r>
              <a:rPr lang="en-US" altLang="ja-JP" sz="2400" dirty="0">
                <a:cs typeface="Arial" panose="020B0604020202020204" pitchFamily="34" charset="0"/>
              </a:rPr>
              <a:t>A free software developed by the FDS team at the Chinese academic of Science (registration required)</a:t>
            </a:r>
          </a:p>
          <a:p>
            <a:pPr eaLnBrk="1" hangingPunct="1">
              <a:spcBef>
                <a:spcPct val="0"/>
              </a:spcBef>
            </a:pPr>
            <a:r>
              <a:rPr lang="en-US" altLang="ja-JP" sz="2400" dirty="0">
                <a:cs typeface="Arial" panose="020B0604020202020204" pitchFamily="34" charset="0"/>
              </a:rPr>
              <a:t>Software to convert CAD geometry into several MC code format (MCNP, FLUKA, GEANT4, TORIPOLI &amp; PHITS)</a:t>
            </a:r>
          </a:p>
          <a:p>
            <a:pPr eaLnBrk="1" hangingPunct="1">
              <a:spcBef>
                <a:spcPct val="0"/>
              </a:spcBef>
            </a:pPr>
            <a:r>
              <a:rPr lang="en-US" altLang="ja-JP" sz="2400" dirty="0">
                <a:cs typeface="Arial" panose="020B0604020202020204" pitchFamily="34" charset="0"/>
              </a:rPr>
              <a:t>Compatible CAD formats are *.sat, *.sab, *.</a:t>
            </a:r>
            <a:r>
              <a:rPr lang="en-US" altLang="ja-JP" sz="2400" dirty="0" err="1">
                <a:cs typeface="Arial" panose="020B0604020202020204" pitchFamily="34" charset="0"/>
              </a:rPr>
              <a:t>stp</a:t>
            </a:r>
            <a:r>
              <a:rPr lang="en-US" altLang="ja-JP" sz="2400" dirty="0">
                <a:cs typeface="Arial" panose="020B0604020202020204" pitchFamily="34" charset="0"/>
              </a:rPr>
              <a:t> &amp;*.step</a:t>
            </a:r>
            <a:endParaRPr lang="ja-JP" altLang="en-US" sz="2400" dirty="0">
              <a:solidFill>
                <a:srgbClr val="000000"/>
              </a:solidFill>
              <a:latin typeface="Arial" panose="020B0604020202020204" pitchFamily="34" charset="0"/>
              <a:cs typeface="Arial" panose="020B0604020202020204" pitchFamily="34" charset="0"/>
            </a:endParaRPr>
          </a:p>
        </p:txBody>
      </p:sp>
      <p:grpSp>
        <p:nvGrpSpPr>
          <p:cNvPr id="227337" name="グループ化 1">
            <a:extLst>
              <a:ext uri="{FF2B5EF4-FFF2-40B4-BE49-F238E27FC236}">
                <a16:creationId xmlns:a16="http://schemas.microsoft.com/office/drawing/2014/main" id="{2E8A09D3-50AB-45AF-8B14-FEB95C895F5F}"/>
              </a:ext>
            </a:extLst>
          </p:cNvPr>
          <p:cNvGrpSpPr>
            <a:grpSpLocks/>
          </p:cNvGrpSpPr>
          <p:nvPr/>
        </p:nvGrpSpPr>
        <p:grpSpPr bwMode="auto">
          <a:xfrm>
            <a:off x="1262063" y="2797175"/>
            <a:ext cx="6581775" cy="2736850"/>
            <a:chOff x="148332" y="2364662"/>
            <a:chExt cx="8491612" cy="3531105"/>
          </a:xfrm>
        </p:grpSpPr>
        <p:pic>
          <p:nvPicPr>
            <p:cNvPr id="227340" name="図 10">
              <a:extLst>
                <a:ext uri="{FF2B5EF4-FFF2-40B4-BE49-F238E27FC236}">
                  <a16:creationId xmlns:a16="http://schemas.microsoft.com/office/drawing/2014/main" id="{81EFFF3A-3348-4D3B-ACDE-0836AA2C03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3560" y="2415779"/>
              <a:ext cx="3456384"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341" name="図 11">
              <a:extLst>
                <a:ext uri="{FF2B5EF4-FFF2-40B4-BE49-F238E27FC236}">
                  <a16:creationId xmlns:a16="http://schemas.microsoft.com/office/drawing/2014/main" id="{57148412-6E25-4128-890B-A4886B3702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2" r="56300" b="31348"/>
            <a:stretch>
              <a:fillRect/>
            </a:stretch>
          </p:blipFill>
          <p:spPr bwMode="auto">
            <a:xfrm>
              <a:off x="148332" y="2364662"/>
              <a:ext cx="3995936" cy="353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矢印: 右 12">
              <a:extLst>
                <a:ext uri="{FF2B5EF4-FFF2-40B4-BE49-F238E27FC236}">
                  <a16:creationId xmlns:a16="http://schemas.microsoft.com/office/drawing/2014/main" id="{678C230D-A169-48EA-BD91-336D68D45E19}"/>
                </a:ext>
              </a:extLst>
            </p:cNvPr>
            <p:cNvSpPr/>
            <p:nvPr/>
          </p:nvSpPr>
          <p:spPr>
            <a:xfrm>
              <a:off x="4508834" y="3605874"/>
              <a:ext cx="575530" cy="104868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grpSp>
      <p:sp>
        <p:nvSpPr>
          <p:cNvPr id="227338" name="テキスト ボックス 1">
            <a:extLst>
              <a:ext uri="{FF2B5EF4-FFF2-40B4-BE49-F238E27FC236}">
                <a16:creationId xmlns:a16="http://schemas.microsoft.com/office/drawing/2014/main" id="{E893DC7A-9C29-4AFB-899A-162D10103D0C}"/>
              </a:ext>
            </a:extLst>
          </p:cNvPr>
          <p:cNvSpPr txBox="1">
            <a:spLocks noChangeArrowheads="1"/>
          </p:cNvSpPr>
          <p:nvPr/>
        </p:nvSpPr>
        <p:spPr bwMode="auto">
          <a:xfrm>
            <a:off x="1187624" y="5584825"/>
            <a:ext cx="6091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dirty="0" err="1">
                <a:solidFill>
                  <a:srgbClr val="3333CC"/>
                </a:solidFill>
              </a:rPr>
              <a:t>SuperMC</a:t>
            </a:r>
            <a:r>
              <a:rPr lang="en-US" altLang="ja-JP" sz="2400" dirty="0">
                <a:solidFill>
                  <a:srgbClr val="3333CC"/>
                </a:solidFill>
              </a:rPr>
              <a:t> + PHITS sample (utility\</a:t>
            </a:r>
            <a:r>
              <a:rPr lang="en-US" altLang="ja-JP" sz="2400" dirty="0" err="1">
                <a:solidFill>
                  <a:srgbClr val="3333CC"/>
                </a:solidFill>
              </a:rPr>
              <a:t>SuperMC</a:t>
            </a:r>
            <a:r>
              <a:rPr lang="en-US" altLang="ja-JP" sz="2400" dirty="0">
                <a:solidFill>
                  <a:srgbClr val="3333CC"/>
                </a:solidFill>
              </a:rPr>
              <a:t>)</a:t>
            </a:r>
            <a:endParaRPr lang="ja-JP" altLang="en-US" sz="2400" dirty="0">
              <a:solidFill>
                <a:srgbClr val="3333CC"/>
              </a:solidFill>
            </a:endParaRPr>
          </a:p>
        </p:txBody>
      </p:sp>
      <p:sp>
        <p:nvSpPr>
          <p:cNvPr id="227339" name="テキスト ボックス 1">
            <a:extLst>
              <a:ext uri="{FF2B5EF4-FFF2-40B4-BE49-F238E27FC236}">
                <a16:creationId xmlns:a16="http://schemas.microsoft.com/office/drawing/2014/main" id="{0CBFCE43-66C4-43C1-B077-4EE5240954ED}"/>
              </a:ext>
            </a:extLst>
          </p:cNvPr>
          <p:cNvSpPr txBox="1">
            <a:spLocks noChangeArrowheads="1"/>
          </p:cNvSpPr>
          <p:nvPr/>
        </p:nvSpPr>
        <p:spPr bwMode="auto">
          <a:xfrm>
            <a:off x="6944165" y="5415723"/>
            <a:ext cx="219573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ja-JP" sz="1800" dirty="0"/>
              <a:t>Instruction only available in Japanese at the moment</a:t>
            </a:r>
            <a:endParaRPr lang="ja-JP" altLang="en-US" sz="1800" dirty="0"/>
          </a:p>
        </p:txBody>
      </p:sp>
      <p:sp>
        <p:nvSpPr>
          <p:cNvPr id="12" name="テキスト ボックス 46">
            <a:extLst>
              <a:ext uri="{FF2B5EF4-FFF2-40B4-BE49-F238E27FC236}">
                <a16:creationId xmlns:a16="http://schemas.microsoft.com/office/drawing/2014/main" id="{5E5A27FC-3F47-4DD3-AF1B-B1551728A1F6}"/>
              </a:ext>
            </a:extLst>
          </p:cNvPr>
          <p:cNvSpPr txBox="1">
            <a:spLocks noChangeArrowheads="1"/>
          </p:cNvSpPr>
          <p:nvPr/>
        </p:nvSpPr>
        <p:spPr bwMode="auto">
          <a:xfrm>
            <a:off x="1139719" y="5938540"/>
            <a:ext cx="59614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a:solidFill>
                  <a:srgbClr val="000000"/>
                </a:solidFill>
                <a:hlinkClick r:id="rId5"/>
              </a:rPr>
              <a:t>https://www.oecd-nea.org/tools/abstract/detail/iaea1437/</a:t>
            </a:r>
            <a:endParaRPr lang="ja-JP" altLang="en-US" sz="2000" dirty="0">
              <a:solidFill>
                <a:srgbClr val="000000"/>
              </a:solidFill>
            </a:endParaRPr>
          </a:p>
        </p:txBody>
      </p:sp>
      <p:sp>
        <p:nvSpPr>
          <p:cNvPr id="14" name="テキスト ボックス 1">
            <a:extLst>
              <a:ext uri="{FF2B5EF4-FFF2-40B4-BE49-F238E27FC236}">
                <a16:creationId xmlns:a16="http://schemas.microsoft.com/office/drawing/2014/main" id="{DD0A2B19-C5CF-4709-93D9-11941BA32AAB}"/>
              </a:ext>
            </a:extLst>
          </p:cNvPr>
          <p:cNvSpPr txBox="1">
            <a:spLocks noChangeArrowheads="1"/>
          </p:cNvSpPr>
          <p:nvPr/>
        </p:nvSpPr>
        <p:spPr bwMode="auto">
          <a:xfrm>
            <a:off x="1835696" y="6442793"/>
            <a:ext cx="56886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ja-JP" sz="1800" dirty="0"/>
              <a:t>To obtain license, utility\</a:t>
            </a:r>
            <a:r>
              <a:rPr lang="en-US" altLang="ja-JP" sz="1800" dirty="0" err="1"/>
              <a:t>SuperMC</a:t>
            </a:r>
            <a:r>
              <a:rPr lang="en-US" altLang="ja-JP" sz="1800" dirty="0"/>
              <a:t>\license\FirstEmail.txt</a:t>
            </a:r>
            <a:endParaRPr lang="ja-JP" altLang="en-US" sz="18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a:extLst>
              <a:ext uri="{FF2B5EF4-FFF2-40B4-BE49-F238E27FC236}">
                <a16:creationId xmlns:a16="http://schemas.microsoft.com/office/drawing/2014/main" id="{49A23921-8A2A-4278-8E2B-52084D5EFBE6}"/>
              </a:ext>
            </a:extLst>
          </p:cNvPr>
          <p:cNvSpPr>
            <a:spLocks noGrp="1" noChangeArrowheads="1"/>
          </p:cNvSpPr>
          <p:nvPr>
            <p:ph type="body" idx="4294967295"/>
          </p:nvPr>
        </p:nvSpPr>
        <p:spPr>
          <a:xfrm>
            <a:off x="1912938" y="1052513"/>
            <a:ext cx="5873750" cy="5205412"/>
          </a:xfrm>
        </p:spPr>
        <p:txBody>
          <a:bodyPr/>
          <a:lstStyle/>
          <a:p>
            <a:pPr eaLnBrk="1" hangingPunct="1">
              <a:spcBef>
                <a:spcPts val="700"/>
              </a:spcBef>
            </a:pPr>
            <a:r>
              <a:rPr lang="en-US" altLang="ja-JP" dirty="0">
                <a:cs typeface="Arial" panose="020B0604020202020204" pitchFamily="34" charset="0"/>
              </a:rPr>
              <a:t>General Description </a:t>
            </a:r>
          </a:p>
          <a:p>
            <a:pPr eaLnBrk="1" hangingPunct="1">
              <a:spcBef>
                <a:spcPts val="700"/>
              </a:spcBef>
            </a:pPr>
            <a:r>
              <a:rPr lang="en-US" altLang="ja-JP" dirty="0">
                <a:cs typeface="Arial" panose="020B0604020202020204" pitchFamily="34" charset="0"/>
              </a:rPr>
              <a:t>Geometry</a:t>
            </a:r>
          </a:p>
          <a:p>
            <a:pPr eaLnBrk="1" hangingPunct="1">
              <a:spcBef>
                <a:spcPts val="700"/>
              </a:spcBef>
            </a:pPr>
            <a:endParaRPr lang="en-US" altLang="ja-JP" dirty="0">
              <a:cs typeface="Arial" panose="020B0604020202020204" pitchFamily="34" charset="0"/>
            </a:endParaRPr>
          </a:p>
          <a:p>
            <a:pPr eaLnBrk="1" hangingPunct="1">
              <a:spcBef>
                <a:spcPts val="700"/>
              </a:spcBef>
            </a:pPr>
            <a:endParaRPr lang="en-US" altLang="ja-JP" dirty="0">
              <a:cs typeface="Arial" panose="020B0604020202020204" pitchFamily="34" charset="0"/>
            </a:endParaRPr>
          </a:p>
          <a:p>
            <a:pPr eaLnBrk="1" hangingPunct="1">
              <a:spcBef>
                <a:spcPts val="700"/>
              </a:spcBef>
            </a:pPr>
            <a:endParaRPr lang="en-US" altLang="ja-JP" dirty="0">
              <a:cs typeface="Arial" panose="020B0604020202020204" pitchFamily="34" charset="0"/>
            </a:endParaRPr>
          </a:p>
          <a:p>
            <a:pPr eaLnBrk="1" hangingPunct="1">
              <a:spcBef>
                <a:spcPts val="700"/>
              </a:spcBef>
            </a:pPr>
            <a:r>
              <a:rPr lang="en-US" altLang="ja-JP" dirty="0">
                <a:solidFill>
                  <a:srgbClr val="FF0000"/>
                </a:solidFill>
                <a:cs typeface="Arial" panose="020B0604020202020204" pitchFamily="34" charset="0"/>
              </a:rPr>
              <a:t>Source</a:t>
            </a:r>
          </a:p>
          <a:p>
            <a:pPr eaLnBrk="1" hangingPunct="1">
              <a:spcBef>
                <a:spcPts val="700"/>
              </a:spcBef>
            </a:pPr>
            <a:r>
              <a:rPr lang="en-US" altLang="ja-JP" dirty="0">
                <a:cs typeface="Arial" panose="020B0604020202020204" pitchFamily="34" charset="0"/>
              </a:rPr>
              <a:t>Summary and Homework</a:t>
            </a:r>
          </a:p>
        </p:txBody>
      </p:sp>
      <p:sp>
        <p:nvSpPr>
          <p:cNvPr id="229381" name="Text Box 6">
            <a:extLst>
              <a:ext uri="{FF2B5EF4-FFF2-40B4-BE49-F238E27FC236}">
                <a16:creationId xmlns:a16="http://schemas.microsoft.com/office/drawing/2014/main" id="{B919F09C-1F4B-4C7A-8830-204144E4EDD2}"/>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ja-JP" sz="2400">
                <a:solidFill>
                  <a:srgbClr val="000000"/>
                </a:solidFill>
                <a:latin typeface="Tahoma" panose="020B0604030504040204" pitchFamily="34" charset="0"/>
              </a:rPr>
              <a:t>Contents</a:t>
            </a:r>
          </a:p>
        </p:txBody>
      </p:sp>
      <p:sp>
        <p:nvSpPr>
          <p:cNvPr id="172039" name="Rectangle 2">
            <a:extLst>
              <a:ext uri="{FF2B5EF4-FFF2-40B4-BE49-F238E27FC236}">
                <a16:creationId xmlns:a16="http://schemas.microsoft.com/office/drawing/2014/main" id="{87AF0655-737D-4EB7-9643-C3C90322EDFA}"/>
              </a:ext>
            </a:extLst>
          </p:cNvPr>
          <p:cNvSpPr txBox="1">
            <a:spLocks noChangeArrowheads="1"/>
          </p:cNvSpPr>
          <p:nvPr/>
        </p:nvSpPr>
        <p:spPr bwMode="auto">
          <a:xfrm>
            <a:off x="1017588" y="4763"/>
            <a:ext cx="6769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en-US" altLang="ja-JP" sz="4800" dirty="0">
                <a:solidFill>
                  <a:srgbClr val="3333CC"/>
                </a:solidFill>
                <a:latin typeface="+mn-lt"/>
              </a:rPr>
              <a:t>Table of Contents</a:t>
            </a:r>
            <a:endParaRPr lang="ja-JP" altLang="en-US" sz="4800" dirty="0">
              <a:solidFill>
                <a:srgbClr val="3333CC"/>
              </a:solidFill>
              <a:latin typeface="+mn-lt"/>
            </a:endParaRPr>
          </a:p>
        </p:txBody>
      </p:sp>
      <p:sp>
        <p:nvSpPr>
          <p:cNvPr id="172040" name="テキスト ボックス 2">
            <a:extLst>
              <a:ext uri="{FF2B5EF4-FFF2-40B4-BE49-F238E27FC236}">
                <a16:creationId xmlns:a16="http://schemas.microsoft.com/office/drawing/2014/main" id="{F5E3F335-B698-497B-BA97-D68CF92A4AB4}"/>
              </a:ext>
            </a:extLst>
          </p:cNvPr>
          <p:cNvSpPr txBox="1">
            <a:spLocks noChangeArrowheads="1"/>
          </p:cNvSpPr>
          <p:nvPr/>
        </p:nvSpPr>
        <p:spPr bwMode="auto">
          <a:xfrm>
            <a:off x="2316163" y="2133600"/>
            <a:ext cx="476726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defRPr/>
            </a:pPr>
            <a:r>
              <a:rPr lang="en-US" altLang="ja-JP" sz="2400" dirty="0">
                <a:latin typeface="+mn-lt"/>
                <a:cs typeface="Arial" charset="0"/>
              </a:rPr>
              <a:t>General definition</a:t>
            </a:r>
          </a:p>
          <a:p>
            <a:pPr eaLnBrk="1" hangingPunct="1">
              <a:spcBef>
                <a:spcPct val="0"/>
              </a:spcBef>
              <a:defRPr/>
            </a:pPr>
            <a:r>
              <a:rPr lang="en-US" altLang="ja-JP" sz="2400" dirty="0">
                <a:latin typeface="+mn-lt"/>
                <a:cs typeface="Arial" charset="0"/>
              </a:rPr>
              <a:t>How to define cells</a:t>
            </a:r>
          </a:p>
          <a:p>
            <a:pPr eaLnBrk="1" hangingPunct="1">
              <a:spcBef>
                <a:spcPct val="0"/>
              </a:spcBef>
              <a:defRPr/>
            </a:pPr>
            <a:r>
              <a:rPr lang="en-US" altLang="ja-JP" sz="2400" dirty="0">
                <a:latin typeface="+mn-lt"/>
                <a:cs typeface="Arial" charset="0"/>
              </a:rPr>
              <a:t>Definitions of boxes and cylinders</a:t>
            </a:r>
          </a:p>
          <a:p>
            <a:pPr eaLnBrk="1" hangingPunct="1">
              <a:spcBef>
                <a:spcPct val="0"/>
              </a:spcBef>
              <a:defRPr/>
            </a:pPr>
            <a:r>
              <a:rPr lang="en-US" altLang="ja-JP" sz="2400" dirty="0">
                <a:solidFill>
                  <a:srgbClr val="000000"/>
                </a:solidFill>
                <a:cs typeface="Arial" charset="0"/>
              </a:rPr>
              <a:t>How to add materials</a:t>
            </a:r>
          </a:p>
          <a:p>
            <a:pPr eaLnBrk="1" hangingPunct="1">
              <a:spcBef>
                <a:spcPct val="0"/>
              </a:spcBef>
            </a:pPr>
            <a:r>
              <a:rPr lang="en-US" altLang="ja-JP" sz="2400" dirty="0">
                <a:solidFill>
                  <a:srgbClr val="000000"/>
                </a:solidFill>
                <a:cs typeface="Arial" panose="020B0604020202020204" pitchFamily="34" charset="0"/>
              </a:rPr>
              <a:t>Geometry drawing software</a:t>
            </a:r>
            <a:endParaRPr lang="ja-JP" altLang="en-US" sz="2400" dirty="0">
              <a:solidFill>
                <a:srgbClr val="000000"/>
              </a:solidFill>
              <a:cs typeface="Arial" panose="020B060402020202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67926692-9DB6-4DA3-991C-6A771EA5FC2A}"/>
              </a:ext>
            </a:extLst>
          </p:cNvPr>
          <p:cNvSpPr>
            <a:spLocks noGrp="1" noChangeArrowheads="1"/>
          </p:cNvSpPr>
          <p:nvPr>
            <p:ph type="title" idx="4294967295"/>
          </p:nvPr>
        </p:nvSpPr>
        <p:spPr>
          <a:xfrm>
            <a:off x="228600" y="228600"/>
            <a:ext cx="8686800" cy="1143000"/>
          </a:xfrm>
        </p:spPr>
        <p:txBody>
          <a:bodyPr/>
          <a:lstStyle/>
          <a:p>
            <a:pPr eaLnBrk="1" hangingPunct="1">
              <a:defRPr/>
            </a:pPr>
            <a:r>
              <a:rPr lang="en-US" altLang="ja-JP" sz="4800" dirty="0">
                <a:latin typeface="+mn-lt"/>
              </a:rPr>
              <a:t>Main components of an input</a:t>
            </a:r>
            <a:endParaRPr lang="ja-JP" altLang="en-US" sz="4800" dirty="0">
              <a:latin typeface="+mn-lt"/>
            </a:endParaRPr>
          </a:p>
        </p:txBody>
      </p:sp>
      <p:sp>
        <p:nvSpPr>
          <p:cNvPr id="231429" name="Text Box 5">
            <a:extLst>
              <a:ext uri="{FF2B5EF4-FFF2-40B4-BE49-F238E27FC236}">
                <a16:creationId xmlns:a16="http://schemas.microsoft.com/office/drawing/2014/main" id="{F67F9DB8-C766-45EC-A78F-DAE540DC3A27}"/>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latin typeface="Tahoma" panose="020B0604030504040204" pitchFamily="34" charset="0"/>
              </a:rPr>
              <a:t>Source</a:t>
            </a:r>
          </a:p>
        </p:txBody>
      </p:sp>
      <p:grpSp>
        <p:nvGrpSpPr>
          <p:cNvPr id="3" name="グループ化 2">
            <a:extLst>
              <a:ext uri="{FF2B5EF4-FFF2-40B4-BE49-F238E27FC236}">
                <a16:creationId xmlns:a16="http://schemas.microsoft.com/office/drawing/2014/main" id="{64BB3A2C-5D15-43CE-997D-1A00042A47EF}"/>
              </a:ext>
            </a:extLst>
          </p:cNvPr>
          <p:cNvGrpSpPr>
            <a:grpSpLocks/>
          </p:cNvGrpSpPr>
          <p:nvPr/>
        </p:nvGrpSpPr>
        <p:grpSpPr bwMode="auto">
          <a:xfrm>
            <a:off x="4230688" y="4292600"/>
            <a:ext cx="3581400" cy="719138"/>
            <a:chOff x="5257800" y="4381500"/>
            <a:chExt cx="3581400" cy="719138"/>
          </a:xfrm>
        </p:grpSpPr>
        <p:grpSp>
          <p:nvGrpSpPr>
            <p:cNvPr id="231433" name="グループ化 1">
              <a:extLst>
                <a:ext uri="{FF2B5EF4-FFF2-40B4-BE49-F238E27FC236}">
                  <a16:creationId xmlns:a16="http://schemas.microsoft.com/office/drawing/2014/main" id="{0CB92D28-85A0-40D7-BFEC-5F9419778C05}"/>
                </a:ext>
              </a:extLst>
            </p:cNvPr>
            <p:cNvGrpSpPr>
              <a:grpSpLocks/>
            </p:cNvGrpSpPr>
            <p:nvPr/>
          </p:nvGrpSpPr>
          <p:grpSpPr bwMode="auto">
            <a:xfrm>
              <a:off x="5935663" y="4381500"/>
              <a:ext cx="2903537" cy="719138"/>
              <a:chOff x="5935663" y="4381500"/>
              <a:chExt cx="2903537" cy="719138"/>
            </a:xfrm>
          </p:grpSpPr>
          <p:sp>
            <p:nvSpPr>
              <p:cNvPr id="231435" name="Text Box 13">
                <a:extLst>
                  <a:ext uri="{FF2B5EF4-FFF2-40B4-BE49-F238E27FC236}">
                    <a16:creationId xmlns:a16="http://schemas.microsoft.com/office/drawing/2014/main" id="{8D55AD2D-0E5C-4618-BB7F-F34501B381BF}"/>
                  </a:ext>
                </a:extLst>
              </p:cNvPr>
              <p:cNvSpPr txBox="1">
                <a:spLocks noChangeArrowheads="1"/>
              </p:cNvSpPr>
              <p:nvPr/>
            </p:nvSpPr>
            <p:spPr bwMode="auto">
              <a:xfrm>
                <a:off x="5935663" y="4391025"/>
                <a:ext cx="2457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000">
                    <a:solidFill>
                      <a:schemeClr val="tx2"/>
                    </a:solidFill>
                    <a:latin typeface="Tahoma" panose="020B0604030504040204" pitchFamily="34" charset="0"/>
                  </a:rPr>
                  <a:t>[Source]</a:t>
                </a:r>
              </a:p>
              <a:p>
                <a:pPr eaLnBrk="1" hangingPunct="1">
                  <a:spcBef>
                    <a:spcPct val="0"/>
                  </a:spcBef>
                  <a:buFontTx/>
                  <a:buNone/>
                </a:pPr>
                <a:r>
                  <a:rPr lang="en-US" altLang="ja-JP" sz="2000">
                    <a:solidFill>
                      <a:schemeClr val="tx2"/>
                    </a:solidFill>
                    <a:latin typeface="Tahoma" panose="020B0604030504040204" pitchFamily="34" charset="0"/>
                  </a:rPr>
                  <a:t>	</a:t>
                </a:r>
                <a:r>
                  <a:rPr lang="en-US" altLang="ja-JP" sz="2000"/>
                  <a:t>define source</a:t>
                </a:r>
              </a:p>
            </p:txBody>
          </p:sp>
          <p:sp>
            <p:nvSpPr>
              <p:cNvPr id="231436" name="Rectangle 1041">
                <a:extLst>
                  <a:ext uri="{FF2B5EF4-FFF2-40B4-BE49-F238E27FC236}">
                    <a16:creationId xmlns:a16="http://schemas.microsoft.com/office/drawing/2014/main" id="{F1814310-0643-4BFC-8105-37B5AD5C7967}"/>
                  </a:ext>
                </a:extLst>
              </p:cNvPr>
              <p:cNvSpPr>
                <a:spLocks noChangeArrowheads="1"/>
              </p:cNvSpPr>
              <p:nvPr/>
            </p:nvSpPr>
            <p:spPr bwMode="auto">
              <a:xfrm>
                <a:off x="5959475" y="4381500"/>
                <a:ext cx="2879725" cy="719138"/>
              </a:xfrm>
              <a:prstGeom prst="rect">
                <a:avLst/>
              </a:prstGeom>
              <a:noFill/>
              <a:ln w="254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ja-JP" sz="1800">
                  <a:latin typeface="Arial" panose="020B0604020202020204" pitchFamily="34" charset="0"/>
                </a:endParaRPr>
              </a:p>
            </p:txBody>
          </p:sp>
        </p:grpSp>
        <p:sp>
          <p:nvSpPr>
            <p:cNvPr id="231434" name="AutoShape 10">
              <a:extLst>
                <a:ext uri="{FF2B5EF4-FFF2-40B4-BE49-F238E27FC236}">
                  <a16:creationId xmlns:a16="http://schemas.microsoft.com/office/drawing/2014/main" id="{100C6F06-06F6-49B5-956B-25BD4A68A019}"/>
                </a:ext>
              </a:extLst>
            </p:cNvPr>
            <p:cNvSpPr>
              <a:spLocks noChangeArrowheads="1"/>
            </p:cNvSpPr>
            <p:nvPr/>
          </p:nvSpPr>
          <p:spPr bwMode="auto">
            <a:xfrm>
              <a:off x="5257800" y="4419600"/>
              <a:ext cx="360363" cy="647700"/>
            </a:xfrm>
            <a:prstGeom prst="rightArrow">
              <a:avLst>
                <a:gd name="adj1" fmla="val 50000"/>
                <a:gd name="adj2" fmla="val 25000"/>
              </a:avLst>
            </a:prstGeom>
            <a:solidFill>
              <a:srgbClr val="FF99CC"/>
            </a:solidFill>
            <a:ln w="25400">
              <a:solidFill>
                <a:srgbClr val="0000CC"/>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grpSp>
      <p:sp>
        <p:nvSpPr>
          <p:cNvPr id="231432" name="Rectangle 8">
            <a:extLst>
              <a:ext uri="{FF2B5EF4-FFF2-40B4-BE49-F238E27FC236}">
                <a16:creationId xmlns:a16="http://schemas.microsoft.com/office/drawing/2014/main" id="{0B4EC5C1-9DAB-40E5-BEA3-774D643B0F70}"/>
              </a:ext>
            </a:extLst>
          </p:cNvPr>
          <p:cNvSpPr txBox="1">
            <a:spLocks noChangeArrowheads="1"/>
          </p:cNvSpPr>
          <p:nvPr/>
        </p:nvSpPr>
        <p:spPr bwMode="auto">
          <a:xfrm>
            <a:off x="250825" y="1457325"/>
            <a:ext cx="81375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ja-JP" dirty="0"/>
              <a:t>In the PHITS simulation, geometry in 3-dimensional virtual space and information on source particles are essential to tally various quantities of the particles.</a:t>
            </a:r>
          </a:p>
          <a:p>
            <a:pPr eaLnBrk="1" hangingPunct="1"/>
            <a:endParaRPr lang="en-US" altLang="ja-JP" sz="1600" dirty="0">
              <a:latin typeface="Century Gothic" panose="020B0502020202020204" pitchFamily="34" charset="0"/>
            </a:endParaRPr>
          </a:p>
          <a:p>
            <a:pPr eaLnBrk="1" hangingPunct="1">
              <a:buFontTx/>
              <a:buNone/>
            </a:pPr>
            <a:r>
              <a:rPr lang="ja-JP" altLang="en-US" dirty="0"/>
              <a:t>		　⇒  ①　</a:t>
            </a:r>
            <a:r>
              <a:rPr lang="en-US" altLang="ja-JP" dirty="0"/>
              <a:t>Geometry</a:t>
            </a:r>
            <a:endParaRPr lang="ja-JP" altLang="en-US" dirty="0"/>
          </a:p>
          <a:p>
            <a:pPr eaLnBrk="1" hangingPunct="1">
              <a:buFontTx/>
              <a:buNone/>
            </a:pPr>
            <a:r>
              <a:rPr lang="ja-JP" altLang="en-US" dirty="0"/>
              <a:t>		　　　 </a:t>
            </a:r>
            <a:r>
              <a:rPr lang="ja-JP" altLang="en-US" dirty="0">
                <a:solidFill>
                  <a:srgbClr val="FF0000"/>
                </a:solidFill>
              </a:rPr>
              <a:t>②　</a:t>
            </a:r>
            <a:r>
              <a:rPr lang="en-US" altLang="ja-JP" dirty="0">
                <a:solidFill>
                  <a:srgbClr val="FF0000"/>
                </a:solidFill>
              </a:rPr>
              <a:t>Source</a:t>
            </a:r>
            <a:endParaRPr lang="ja-JP" altLang="en-US" dirty="0">
              <a:solidFill>
                <a:srgbClr val="FF0000"/>
              </a:solidFill>
            </a:endParaRPr>
          </a:p>
          <a:p>
            <a:pPr eaLnBrk="1" hangingPunct="1">
              <a:buFontTx/>
              <a:buNone/>
            </a:pPr>
            <a:r>
              <a:rPr lang="ja-JP" altLang="en-US" dirty="0"/>
              <a:t>		　　　 ③　</a:t>
            </a:r>
            <a:r>
              <a:rPr lang="en-US" altLang="ja-JP" dirty="0"/>
              <a:t>Tally</a:t>
            </a:r>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666692BA-2DC0-47D1-9F0B-E323B536CE80}"/>
              </a:ext>
            </a:extLst>
          </p:cNvPr>
          <p:cNvSpPr>
            <a:spLocks noGrp="1" noChangeArrowheads="1"/>
          </p:cNvSpPr>
          <p:nvPr>
            <p:ph type="title"/>
          </p:nvPr>
        </p:nvSpPr>
        <p:spPr>
          <a:xfrm>
            <a:off x="215900" y="26988"/>
            <a:ext cx="8686800" cy="1143000"/>
          </a:xfrm>
        </p:spPr>
        <p:txBody>
          <a:bodyPr/>
          <a:lstStyle/>
          <a:p>
            <a:pPr eaLnBrk="1" hangingPunct="1">
              <a:defRPr/>
            </a:pPr>
            <a:r>
              <a:rPr lang="en-US" altLang="ja-JP" sz="4800" dirty="0">
                <a:latin typeface="+mn-lt"/>
              </a:rPr>
              <a:t>Types of sources</a:t>
            </a:r>
            <a:endParaRPr lang="ja-JP" altLang="en-US" sz="4800" dirty="0">
              <a:latin typeface="+mn-lt"/>
            </a:endParaRPr>
          </a:p>
        </p:txBody>
      </p:sp>
      <p:sp>
        <p:nvSpPr>
          <p:cNvPr id="49159" name="Rectangle 8">
            <a:extLst>
              <a:ext uri="{FF2B5EF4-FFF2-40B4-BE49-F238E27FC236}">
                <a16:creationId xmlns:a16="http://schemas.microsoft.com/office/drawing/2014/main" id="{5E30057F-E995-41B4-9937-EC0F08B6CE48}"/>
              </a:ext>
            </a:extLst>
          </p:cNvPr>
          <p:cNvSpPr>
            <a:spLocks noChangeArrowheads="1"/>
          </p:cNvSpPr>
          <p:nvPr/>
        </p:nvSpPr>
        <p:spPr bwMode="auto">
          <a:xfrm>
            <a:off x="881063" y="1268413"/>
            <a:ext cx="7356475"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eaLnBrk="1" hangingPunct="1">
              <a:spcBef>
                <a:spcPct val="20000"/>
              </a:spcBef>
              <a:buFont typeface="Arial" pitchFamily="34" charset="0"/>
              <a:buChar char="•"/>
              <a:defRPr/>
            </a:pPr>
            <a:r>
              <a:rPr lang="en-US" altLang="ja-JP" sz="2800" dirty="0">
                <a:solidFill>
                  <a:srgbClr val="FF0000"/>
                </a:solidFill>
                <a:latin typeface="+mn-lt"/>
                <a:ea typeface="ＭＳ Ｐゴシック" charset="-128"/>
                <a:cs typeface="Arial" pitchFamily="34" charset="0"/>
              </a:rPr>
              <a:t>Radio-Isotope (RI) facilities</a:t>
            </a:r>
            <a:endParaRPr lang="ja-JP" altLang="en-US" sz="2800" dirty="0">
              <a:solidFill>
                <a:srgbClr val="FF0000"/>
              </a:solidFill>
              <a:latin typeface="+mn-lt"/>
              <a:ea typeface="ＭＳ Ｐゴシック" charset="-128"/>
              <a:cs typeface="Arial" pitchFamily="34" charset="0"/>
            </a:endParaRPr>
          </a:p>
          <a:p>
            <a:pPr marL="342900" indent="-342900" eaLnBrk="1" hangingPunct="1">
              <a:spcBef>
                <a:spcPct val="20000"/>
              </a:spcBef>
              <a:defRPr/>
            </a:pPr>
            <a:r>
              <a:rPr lang="ja-JP" altLang="en-US" sz="2800" dirty="0">
                <a:latin typeface="+mn-lt"/>
                <a:ea typeface="ＭＳ Ｐゴシック" charset="-128"/>
              </a:rPr>
              <a:t>　　　→ </a:t>
            </a:r>
            <a:r>
              <a:rPr lang="en-US" altLang="ja-JP" sz="2800" dirty="0">
                <a:latin typeface="+mn-lt"/>
                <a:ea typeface="ＭＳ Ｐゴシック" charset="-128"/>
              </a:rPr>
              <a:t>Point isotropic source</a:t>
            </a:r>
          </a:p>
          <a:p>
            <a:pPr marL="457200" indent="-457200" eaLnBrk="1" hangingPunct="1">
              <a:spcBef>
                <a:spcPct val="20000"/>
              </a:spcBef>
              <a:buFont typeface="Arial" pitchFamily="34" charset="0"/>
              <a:buChar char="•"/>
              <a:defRPr/>
            </a:pPr>
            <a:r>
              <a:rPr lang="en-US" altLang="ja-JP" sz="2800" dirty="0">
                <a:solidFill>
                  <a:srgbClr val="FF0000"/>
                </a:solidFill>
                <a:latin typeface="+mn-lt"/>
                <a:ea typeface="ＭＳ Ｐゴシック" charset="-128"/>
                <a:cs typeface="Arial" pitchFamily="34" charset="0"/>
              </a:rPr>
              <a:t>Accelerator facilities</a:t>
            </a:r>
            <a:endParaRPr lang="ja-JP" altLang="en-US" sz="2800" dirty="0">
              <a:solidFill>
                <a:srgbClr val="FF0000"/>
              </a:solidFill>
              <a:latin typeface="+mn-lt"/>
              <a:ea typeface="ＭＳ Ｐゴシック" charset="-128"/>
              <a:cs typeface="Arial" pitchFamily="34" charset="0"/>
            </a:endParaRPr>
          </a:p>
          <a:p>
            <a:pPr marL="342900" indent="-342900" eaLnBrk="1" hangingPunct="1">
              <a:spcBef>
                <a:spcPct val="20000"/>
              </a:spcBef>
              <a:defRPr/>
            </a:pPr>
            <a:r>
              <a:rPr lang="ja-JP" altLang="en-US" sz="2800" dirty="0">
                <a:latin typeface="+mn-lt"/>
                <a:ea typeface="ＭＳ Ｐゴシック" charset="-128"/>
              </a:rPr>
              <a:t>　　　→ </a:t>
            </a:r>
            <a:r>
              <a:rPr lang="en-US" altLang="ja-JP" sz="2800" dirty="0">
                <a:latin typeface="+mn-lt"/>
                <a:ea typeface="ＭＳ Ｐゴシック" charset="-128"/>
              </a:rPr>
              <a:t>Pencil or broad beam to certain direction</a:t>
            </a:r>
          </a:p>
          <a:p>
            <a:pPr eaLnBrk="1" hangingPunct="1">
              <a:spcBef>
                <a:spcPct val="20000"/>
              </a:spcBef>
              <a:defRPr/>
            </a:pPr>
            <a:r>
              <a:rPr lang="ja-JP" altLang="en-US" sz="2800" dirty="0">
                <a:latin typeface="+mn-lt"/>
                <a:ea typeface="ＭＳ Ｐゴシック" charset="-128"/>
              </a:rPr>
              <a:t>        → </a:t>
            </a:r>
            <a:r>
              <a:rPr lang="en-US" altLang="ja-JP" sz="2800" dirty="0">
                <a:latin typeface="+mn-lt"/>
                <a:ea typeface="ＭＳ Ｐゴシック" charset="-128"/>
              </a:rPr>
              <a:t>Cone beam source</a:t>
            </a:r>
          </a:p>
          <a:p>
            <a:pPr marL="457200" indent="-457200" eaLnBrk="1" hangingPunct="1">
              <a:spcBef>
                <a:spcPct val="20000"/>
              </a:spcBef>
              <a:buFont typeface="Arial" pitchFamily="34" charset="0"/>
              <a:buChar char="•"/>
              <a:defRPr/>
            </a:pPr>
            <a:r>
              <a:rPr lang="en-US" altLang="ja-JP" sz="2800" dirty="0">
                <a:solidFill>
                  <a:srgbClr val="FF0000"/>
                </a:solidFill>
                <a:latin typeface="+mn-lt"/>
                <a:ea typeface="ＭＳ Ｐゴシック" charset="-128"/>
                <a:cs typeface="Arial" pitchFamily="34" charset="0"/>
              </a:rPr>
              <a:t>Radioactive waste and internal exposure</a:t>
            </a:r>
          </a:p>
          <a:p>
            <a:pPr eaLnBrk="1" hangingPunct="1">
              <a:spcBef>
                <a:spcPct val="20000"/>
              </a:spcBef>
              <a:defRPr/>
            </a:pPr>
            <a:r>
              <a:rPr lang="ja-JP" altLang="en-US" sz="2800" dirty="0">
                <a:solidFill>
                  <a:srgbClr val="000000"/>
                </a:solidFill>
                <a:latin typeface="+mn-lt"/>
                <a:ea typeface="ＭＳ Ｐゴシック" charset="-128"/>
              </a:rPr>
              <a:t>        → </a:t>
            </a:r>
            <a:r>
              <a:rPr lang="en-US" altLang="ja-JP" sz="2800" dirty="0">
                <a:solidFill>
                  <a:srgbClr val="000000"/>
                </a:solidFill>
                <a:latin typeface="+mn-lt"/>
                <a:ea typeface="ＭＳ Ｐゴシック" charset="-128"/>
              </a:rPr>
              <a:t>Volume isotropic source</a:t>
            </a:r>
            <a:endParaRPr lang="en-US" altLang="ja-JP" sz="2800" dirty="0">
              <a:latin typeface="+mn-lt"/>
              <a:ea typeface="ＭＳ Ｐゴシック" charset="-128"/>
            </a:endParaRPr>
          </a:p>
          <a:p>
            <a:pPr marL="457200" indent="-457200" eaLnBrk="1" hangingPunct="1">
              <a:spcBef>
                <a:spcPct val="20000"/>
              </a:spcBef>
              <a:buFont typeface="Arial" pitchFamily="34" charset="0"/>
              <a:buChar char="•"/>
              <a:defRPr/>
            </a:pPr>
            <a:r>
              <a:rPr lang="en-US" altLang="ja-JP" sz="2800" dirty="0">
                <a:solidFill>
                  <a:srgbClr val="FF0000"/>
                </a:solidFill>
                <a:latin typeface="+mn-lt"/>
                <a:ea typeface="ＭＳ Ｐゴシック" charset="-128"/>
                <a:cs typeface="Arial" pitchFamily="34" charset="0"/>
              </a:rPr>
              <a:t>Cosmic-ray and external exposure</a:t>
            </a:r>
          </a:p>
          <a:p>
            <a:pPr eaLnBrk="1" hangingPunct="1">
              <a:spcBef>
                <a:spcPct val="20000"/>
              </a:spcBef>
              <a:defRPr/>
            </a:pPr>
            <a:r>
              <a:rPr lang="ja-JP" altLang="en-US" sz="2800" dirty="0">
                <a:solidFill>
                  <a:srgbClr val="000000"/>
                </a:solidFill>
                <a:latin typeface="+mn-lt"/>
                <a:ea typeface="ＭＳ Ｐゴシック" charset="-128"/>
              </a:rPr>
              <a:t>        → </a:t>
            </a:r>
            <a:r>
              <a:rPr lang="en-US" altLang="ja-JP" sz="2800" dirty="0">
                <a:solidFill>
                  <a:srgbClr val="000000"/>
                </a:solidFill>
                <a:latin typeface="+mn-lt"/>
                <a:ea typeface="ＭＳ Ｐゴシック" charset="-128"/>
              </a:rPr>
              <a:t>Isotropic irradiation within certain area</a:t>
            </a:r>
            <a:endParaRPr lang="en-US" altLang="ja-JP" sz="2800" dirty="0">
              <a:latin typeface="+mn-lt"/>
              <a:ea typeface="ＭＳ Ｐゴシック" charset="-128"/>
            </a:endParaRPr>
          </a:p>
        </p:txBody>
      </p:sp>
      <p:sp>
        <p:nvSpPr>
          <p:cNvPr id="233479" name="Text Box 5">
            <a:extLst>
              <a:ext uri="{FF2B5EF4-FFF2-40B4-BE49-F238E27FC236}">
                <a16:creationId xmlns:a16="http://schemas.microsoft.com/office/drawing/2014/main" id="{1261B8C2-43A5-4E8B-8BC7-EBC8E87829BF}"/>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latin typeface="Tahoma" panose="020B0604030504040204" pitchFamily="34" charset="0"/>
              </a:rPr>
              <a:t>Source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D3D12E2B-43C0-48CE-A59C-07973FAEC010}"/>
              </a:ext>
            </a:extLst>
          </p:cNvPr>
          <p:cNvSpPr>
            <a:spLocks noGrp="1" noChangeArrowheads="1"/>
          </p:cNvSpPr>
          <p:nvPr>
            <p:ph type="title" idx="4294967295"/>
          </p:nvPr>
        </p:nvSpPr>
        <p:spPr>
          <a:xfrm>
            <a:off x="215900" y="115888"/>
            <a:ext cx="8686800" cy="1143000"/>
          </a:xfrm>
        </p:spPr>
        <p:txBody>
          <a:bodyPr/>
          <a:lstStyle/>
          <a:p>
            <a:pPr eaLnBrk="1" hangingPunct="1">
              <a:defRPr/>
            </a:pPr>
            <a:r>
              <a:rPr lang="en-US" altLang="ja-JP" sz="4800" dirty="0">
                <a:latin typeface="+mn-lt"/>
              </a:rPr>
              <a:t>Definition of sources</a:t>
            </a:r>
            <a:endParaRPr lang="ja-JP" altLang="en-US" sz="4800" dirty="0">
              <a:latin typeface="+mn-lt"/>
            </a:endParaRPr>
          </a:p>
        </p:txBody>
      </p:sp>
      <p:sp>
        <p:nvSpPr>
          <p:cNvPr id="50183" name="Rectangle 8">
            <a:extLst>
              <a:ext uri="{FF2B5EF4-FFF2-40B4-BE49-F238E27FC236}">
                <a16:creationId xmlns:a16="http://schemas.microsoft.com/office/drawing/2014/main" id="{37213A76-417A-48C1-B60E-9865ADF18126}"/>
              </a:ext>
            </a:extLst>
          </p:cNvPr>
          <p:cNvSpPr>
            <a:spLocks noChangeArrowheads="1"/>
          </p:cNvSpPr>
          <p:nvPr/>
        </p:nvSpPr>
        <p:spPr bwMode="auto">
          <a:xfrm>
            <a:off x="1339850" y="1196975"/>
            <a:ext cx="64389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eaLnBrk="1" hangingPunct="1">
              <a:spcBef>
                <a:spcPct val="20000"/>
              </a:spcBef>
              <a:buFont typeface="Arial" pitchFamily="34" charset="0"/>
              <a:buChar char="•"/>
              <a:defRPr/>
            </a:pPr>
            <a:r>
              <a:rPr lang="en-US" altLang="ja-JP" sz="3200" dirty="0">
                <a:solidFill>
                  <a:srgbClr val="FF0000"/>
                </a:solidFill>
                <a:latin typeface="+mn-lt"/>
                <a:ea typeface="ＭＳ Ｐゴシック" charset="-128"/>
                <a:cs typeface="Arial" pitchFamily="34" charset="0"/>
              </a:rPr>
              <a:t>Shape of source distribution</a:t>
            </a:r>
          </a:p>
          <a:p>
            <a:pPr eaLnBrk="1" hangingPunct="1">
              <a:spcBef>
                <a:spcPct val="20000"/>
              </a:spcBef>
              <a:defRPr/>
            </a:pPr>
            <a:r>
              <a:rPr lang="ja-JP" altLang="en-US" dirty="0">
                <a:latin typeface="+mn-lt"/>
                <a:ea typeface="ＭＳ Ｐゴシック" charset="-128"/>
              </a:rPr>
              <a:t>　  　　← </a:t>
            </a:r>
            <a:r>
              <a:rPr lang="en-US" altLang="ja-JP" dirty="0">
                <a:latin typeface="+mn-lt"/>
                <a:ea typeface="ＭＳ Ｐゴシック" charset="-128"/>
              </a:rPr>
              <a:t>spatial distributions </a:t>
            </a:r>
          </a:p>
          <a:p>
            <a:pPr marL="342900" indent="-342900" eaLnBrk="1" hangingPunct="1">
              <a:spcBef>
                <a:spcPct val="20000"/>
              </a:spcBef>
              <a:defRPr/>
            </a:pPr>
            <a:r>
              <a:rPr lang="en-US" altLang="ja-JP" dirty="0">
                <a:latin typeface="+mn-lt"/>
                <a:ea typeface="ＭＳ Ｐゴシック" charset="-128"/>
              </a:rPr>
              <a:t>              (point, cylindrical, spherical etc.)</a:t>
            </a:r>
            <a:endParaRPr lang="ja-JP" altLang="en-US" dirty="0">
              <a:latin typeface="+mn-lt"/>
              <a:ea typeface="ＭＳ Ｐゴシック" charset="-128"/>
            </a:endParaRPr>
          </a:p>
          <a:p>
            <a:pPr marL="457200" indent="-457200" eaLnBrk="1" hangingPunct="1">
              <a:spcBef>
                <a:spcPct val="20000"/>
              </a:spcBef>
              <a:buFont typeface="Arial" pitchFamily="34" charset="0"/>
              <a:buChar char="•"/>
              <a:defRPr/>
            </a:pPr>
            <a:r>
              <a:rPr lang="en-US" altLang="ja-JP" sz="3200" dirty="0">
                <a:solidFill>
                  <a:srgbClr val="FF0000"/>
                </a:solidFill>
                <a:latin typeface="+mn-lt"/>
                <a:ea typeface="ＭＳ Ｐゴシック" charset="-128"/>
                <a:cs typeface="Arial" pitchFamily="34" charset="0"/>
              </a:rPr>
              <a:t>Energy of source particle</a:t>
            </a:r>
            <a:endParaRPr lang="ja-JP" altLang="en-US" sz="3200" dirty="0">
              <a:solidFill>
                <a:srgbClr val="FF0000"/>
              </a:solidFill>
              <a:latin typeface="+mn-lt"/>
              <a:ea typeface="ＭＳ Ｐゴシック" charset="-128"/>
              <a:cs typeface="Arial" pitchFamily="34" charset="0"/>
            </a:endParaRPr>
          </a:p>
          <a:p>
            <a:pPr marL="342900" indent="-342900" eaLnBrk="1" hangingPunct="1">
              <a:spcBef>
                <a:spcPct val="20000"/>
              </a:spcBef>
              <a:defRPr/>
            </a:pPr>
            <a:r>
              <a:rPr lang="ja-JP" altLang="en-US" dirty="0">
                <a:solidFill>
                  <a:srgbClr val="000000"/>
                </a:solidFill>
                <a:latin typeface="+mn-lt"/>
                <a:ea typeface="ＭＳ Ｐゴシック" charset="-128"/>
              </a:rPr>
              <a:t>　　  　← </a:t>
            </a:r>
            <a:r>
              <a:rPr lang="en-US" altLang="ja-JP" dirty="0">
                <a:solidFill>
                  <a:srgbClr val="000000"/>
                </a:solidFill>
                <a:latin typeface="+mn-lt"/>
                <a:ea typeface="ＭＳ Ｐゴシック" charset="-128"/>
              </a:rPr>
              <a:t>mono-energy or having a spectrum</a:t>
            </a:r>
          </a:p>
          <a:p>
            <a:pPr marL="457200" indent="-457200" eaLnBrk="1" hangingPunct="1">
              <a:spcBef>
                <a:spcPct val="20000"/>
              </a:spcBef>
              <a:buFont typeface="Arial" pitchFamily="34" charset="0"/>
              <a:buChar char="•"/>
              <a:defRPr/>
            </a:pPr>
            <a:r>
              <a:rPr lang="en-US" altLang="ja-JP" sz="3200" dirty="0">
                <a:solidFill>
                  <a:srgbClr val="FF0000"/>
                </a:solidFill>
                <a:latin typeface="+mn-lt"/>
                <a:ea typeface="ＭＳ Ｐゴシック" charset="-128"/>
                <a:cs typeface="Arial" pitchFamily="34" charset="0"/>
              </a:rPr>
              <a:t>Source particle species</a:t>
            </a:r>
          </a:p>
          <a:p>
            <a:pPr marL="342900" indent="-342900" eaLnBrk="1" hangingPunct="1">
              <a:spcBef>
                <a:spcPct val="20000"/>
              </a:spcBef>
              <a:defRPr/>
            </a:pPr>
            <a:r>
              <a:rPr lang="ja-JP" altLang="en-US" dirty="0">
                <a:latin typeface="+mn-lt"/>
                <a:ea typeface="ＭＳ Ｐゴシック" charset="-128"/>
              </a:rPr>
              <a:t>　　  　← </a:t>
            </a:r>
            <a:r>
              <a:rPr lang="en-US" altLang="ja-JP" dirty="0">
                <a:latin typeface="+mn-lt"/>
                <a:ea typeface="ＭＳ Ｐゴシック" charset="-128"/>
              </a:rPr>
              <a:t>neutron, photon, proton, heavy-ion etc.</a:t>
            </a:r>
          </a:p>
          <a:p>
            <a:pPr marL="457200" indent="-457200" eaLnBrk="1" hangingPunct="1">
              <a:spcBef>
                <a:spcPct val="20000"/>
              </a:spcBef>
              <a:buFont typeface="Arial" pitchFamily="34" charset="0"/>
              <a:buChar char="•"/>
              <a:defRPr/>
            </a:pPr>
            <a:r>
              <a:rPr lang="en-US" altLang="ja-JP" sz="3200" dirty="0">
                <a:solidFill>
                  <a:srgbClr val="FF0000"/>
                </a:solidFill>
                <a:latin typeface="+mn-lt"/>
                <a:ea typeface="ＭＳ Ｐゴシック" charset="-128"/>
                <a:cs typeface="Arial" pitchFamily="34" charset="0"/>
              </a:rPr>
              <a:t>Direction of source particle</a:t>
            </a:r>
            <a:endParaRPr lang="ja-JP" altLang="en-US" sz="3200" dirty="0">
              <a:solidFill>
                <a:srgbClr val="FF0000"/>
              </a:solidFill>
              <a:latin typeface="+mn-lt"/>
              <a:ea typeface="ＭＳ Ｐゴシック" charset="-128"/>
              <a:cs typeface="Arial" pitchFamily="34" charset="0"/>
            </a:endParaRPr>
          </a:p>
          <a:p>
            <a:pPr marL="342900" indent="-342900" eaLnBrk="1" hangingPunct="1">
              <a:spcBef>
                <a:spcPct val="20000"/>
              </a:spcBef>
              <a:defRPr/>
            </a:pPr>
            <a:r>
              <a:rPr lang="ja-JP" altLang="en-US" dirty="0">
                <a:solidFill>
                  <a:srgbClr val="000000"/>
                </a:solidFill>
                <a:latin typeface="+mn-lt"/>
                <a:ea typeface="ＭＳ Ｐゴシック" charset="-128"/>
              </a:rPr>
              <a:t>　　  　← </a:t>
            </a:r>
            <a:r>
              <a:rPr lang="en-US" altLang="ja-JP" dirty="0">
                <a:solidFill>
                  <a:srgbClr val="000000"/>
                </a:solidFill>
                <a:latin typeface="+mn-lt"/>
                <a:ea typeface="ＭＳ Ｐゴシック" charset="-128"/>
              </a:rPr>
              <a:t>isotropic, directional, cone shape etc.</a:t>
            </a:r>
          </a:p>
          <a:p>
            <a:pPr marL="342900" indent="-342900" eaLnBrk="1" hangingPunct="1">
              <a:spcBef>
                <a:spcPct val="20000"/>
              </a:spcBef>
              <a:defRPr/>
            </a:pPr>
            <a:endParaRPr lang="ja-JP" altLang="en-US" sz="3200" dirty="0">
              <a:latin typeface="+mn-lt"/>
              <a:ea typeface="ＭＳ Ｐゴシック" charset="-128"/>
            </a:endParaRPr>
          </a:p>
        </p:txBody>
      </p:sp>
      <p:sp>
        <p:nvSpPr>
          <p:cNvPr id="235527" name="Text Box 5">
            <a:extLst>
              <a:ext uri="{FF2B5EF4-FFF2-40B4-BE49-F238E27FC236}">
                <a16:creationId xmlns:a16="http://schemas.microsoft.com/office/drawing/2014/main" id="{C2BEC76C-DC8B-4636-828B-CC0AEBB7F61A}"/>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latin typeface="Tahoma" panose="020B0604030504040204" pitchFamily="34" charset="0"/>
              </a:rPr>
              <a:t>Source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28F90471-B6F5-4148-8CD7-F35311553E0A}"/>
              </a:ext>
            </a:extLst>
          </p:cNvPr>
          <p:cNvSpPr>
            <a:spLocks noGrp="1" noChangeArrowheads="1"/>
          </p:cNvSpPr>
          <p:nvPr>
            <p:ph type="title" idx="4294967295"/>
          </p:nvPr>
        </p:nvSpPr>
        <p:spPr>
          <a:xfrm>
            <a:off x="207963" y="115888"/>
            <a:ext cx="8686800" cy="1143000"/>
          </a:xfrm>
        </p:spPr>
        <p:txBody>
          <a:bodyPr/>
          <a:lstStyle/>
          <a:p>
            <a:pPr eaLnBrk="1" hangingPunct="1">
              <a:defRPr/>
            </a:pPr>
            <a:r>
              <a:rPr lang="en-US" altLang="ja-JP" sz="4800" dirty="0">
                <a:latin typeface="+mn-lt"/>
              </a:rPr>
              <a:t>Shape of source particles</a:t>
            </a:r>
            <a:endParaRPr lang="ja-JP" altLang="en-US" sz="4800" dirty="0">
              <a:latin typeface="+mn-lt"/>
            </a:endParaRPr>
          </a:p>
        </p:txBody>
      </p:sp>
      <p:sp>
        <p:nvSpPr>
          <p:cNvPr id="237574" name="Text Box 1030">
            <a:extLst>
              <a:ext uri="{FF2B5EF4-FFF2-40B4-BE49-F238E27FC236}">
                <a16:creationId xmlns:a16="http://schemas.microsoft.com/office/drawing/2014/main" id="{17903360-95F1-4DE4-AD3D-E690627FFC48}"/>
              </a:ext>
            </a:extLst>
          </p:cNvPr>
          <p:cNvSpPr txBox="1">
            <a:spLocks noChangeArrowheads="1"/>
          </p:cNvSpPr>
          <p:nvPr/>
        </p:nvSpPr>
        <p:spPr bwMode="auto">
          <a:xfrm>
            <a:off x="179388" y="1549400"/>
            <a:ext cx="14017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latin typeface="Tahoma" panose="020B0604030504040204" pitchFamily="34" charset="0"/>
              </a:rPr>
              <a:t>lec01.inp</a:t>
            </a:r>
          </a:p>
        </p:txBody>
      </p:sp>
      <p:sp>
        <p:nvSpPr>
          <p:cNvPr id="237575" name="Text Box 1031">
            <a:extLst>
              <a:ext uri="{FF2B5EF4-FFF2-40B4-BE49-F238E27FC236}">
                <a16:creationId xmlns:a16="http://schemas.microsoft.com/office/drawing/2014/main" id="{BA7F3016-17C8-470E-BE45-4A75A29B2928}"/>
              </a:ext>
            </a:extLst>
          </p:cNvPr>
          <p:cNvSpPr txBox="1">
            <a:spLocks noChangeArrowheads="1"/>
          </p:cNvSpPr>
          <p:nvPr/>
        </p:nvSpPr>
        <p:spPr bwMode="auto">
          <a:xfrm>
            <a:off x="1752600" y="1549400"/>
            <a:ext cx="2519363" cy="215900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a:solidFill>
                  <a:srgbClr val="FF0000"/>
                </a:solidFill>
                <a:latin typeface="Tahoma" panose="020B0604030504040204" pitchFamily="34" charset="0"/>
              </a:rPr>
              <a:t>[ S o u r c e ]</a:t>
            </a:r>
          </a:p>
          <a:p>
            <a:pPr eaLnBrk="1" hangingPunct="1">
              <a:spcBef>
                <a:spcPct val="0"/>
              </a:spcBef>
              <a:buFontTx/>
              <a:buNone/>
            </a:pPr>
            <a:r>
              <a:rPr lang="pt-BR" altLang="ja-JP" sz="1400">
                <a:solidFill>
                  <a:srgbClr val="FF0000"/>
                </a:solidFill>
                <a:latin typeface="Tahoma" panose="020B0604030504040204" pitchFamily="34" charset="0"/>
              </a:rPr>
              <a:t>s-type    = 1</a:t>
            </a:r>
          </a:p>
          <a:p>
            <a:pPr eaLnBrk="1" hangingPunct="1">
              <a:spcBef>
                <a:spcPct val="0"/>
              </a:spcBef>
              <a:buFontTx/>
              <a:buNone/>
            </a:pPr>
            <a:r>
              <a:rPr lang="pt-BR" altLang="ja-JP" sz="1400">
                <a:latin typeface="Tahoma" panose="020B0604030504040204" pitchFamily="34" charset="0"/>
              </a:rPr>
              <a:t>proj      = proton</a:t>
            </a:r>
          </a:p>
          <a:p>
            <a:pPr eaLnBrk="1" hangingPunct="1">
              <a:spcBef>
                <a:spcPct val="0"/>
              </a:spcBef>
              <a:buFontTx/>
              <a:buNone/>
            </a:pPr>
            <a:r>
              <a:rPr lang="pt-BR" altLang="ja-JP" sz="1400">
                <a:latin typeface="Tahoma" panose="020B0604030504040204" pitchFamily="34" charset="0"/>
              </a:rPr>
              <a:t>dir       = 1.0</a:t>
            </a:r>
          </a:p>
          <a:p>
            <a:pPr eaLnBrk="1" hangingPunct="1">
              <a:spcBef>
                <a:spcPct val="0"/>
              </a:spcBef>
              <a:buFontTx/>
              <a:buNone/>
            </a:pPr>
            <a:r>
              <a:rPr lang="pt-BR" altLang="ja-JP" sz="1400">
                <a:latin typeface="Tahoma" panose="020B0604030504040204" pitchFamily="34" charset="0"/>
              </a:rPr>
              <a:t>r0        = 0.0</a:t>
            </a:r>
          </a:p>
          <a:p>
            <a:pPr eaLnBrk="1" hangingPunct="1">
              <a:spcBef>
                <a:spcPct val="0"/>
              </a:spcBef>
              <a:buFontTx/>
              <a:buNone/>
            </a:pPr>
            <a:r>
              <a:rPr lang="pt-BR" altLang="ja-JP" sz="1400">
                <a:latin typeface="Tahoma" panose="020B0604030504040204" pitchFamily="34" charset="0"/>
              </a:rPr>
              <a:t>z0        =   0. </a:t>
            </a:r>
          </a:p>
          <a:p>
            <a:pPr eaLnBrk="1" hangingPunct="1">
              <a:spcBef>
                <a:spcPct val="0"/>
              </a:spcBef>
              <a:buFontTx/>
              <a:buNone/>
            </a:pPr>
            <a:r>
              <a:rPr lang="pt-BR" altLang="ja-JP" sz="1400">
                <a:latin typeface="Tahoma" panose="020B0604030504040204" pitchFamily="34" charset="0"/>
              </a:rPr>
              <a:t>z1        =   0.</a:t>
            </a:r>
          </a:p>
          <a:p>
            <a:pPr eaLnBrk="1" hangingPunct="1">
              <a:spcBef>
                <a:spcPct val="0"/>
              </a:spcBef>
              <a:buFontTx/>
              <a:buNone/>
            </a:pPr>
            <a:r>
              <a:rPr lang="pt-BR" altLang="ja-JP" sz="1400">
                <a:latin typeface="Tahoma" panose="020B0604030504040204" pitchFamily="34" charset="0"/>
              </a:rPr>
              <a:t>e0        = 150</a:t>
            </a:r>
          </a:p>
        </p:txBody>
      </p:sp>
      <p:sp>
        <p:nvSpPr>
          <p:cNvPr id="175112" name="テキスト ボックス 20">
            <a:extLst>
              <a:ext uri="{FF2B5EF4-FFF2-40B4-BE49-F238E27FC236}">
                <a16:creationId xmlns:a16="http://schemas.microsoft.com/office/drawing/2014/main" id="{E2EE2319-291E-4D7A-934D-A4BA3CC73B6C}"/>
              </a:ext>
            </a:extLst>
          </p:cNvPr>
          <p:cNvSpPr txBox="1">
            <a:spLocks noChangeArrowheads="1"/>
          </p:cNvSpPr>
          <p:nvPr/>
        </p:nvSpPr>
        <p:spPr bwMode="auto">
          <a:xfrm>
            <a:off x="4343400" y="1539875"/>
            <a:ext cx="46577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ja-JP" altLang="en-US" sz="2400" dirty="0">
                <a:latin typeface="+mn-lt"/>
              </a:rPr>
              <a:t>[ </a:t>
            </a:r>
            <a:r>
              <a:rPr lang="en-US" altLang="ja-JP" sz="2400" dirty="0">
                <a:latin typeface="+mn-lt"/>
              </a:rPr>
              <a:t>S o u r c e ] section</a:t>
            </a:r>
          </a:p>
          <a:p>
            <a:pPr eaLnBrk="1" hangingPunct="1">
              <a:spcBef>
                <a:spcPct val="0"/>
              </a:spcBef>
              <a:buFontTx/>
              <a:buNone/>
              <a:defRPr/>
            </a:pPr>
            <a:r>
              <a:rPr lang="en-US" altLang="ja-JP" sz="2400" dirty="0">
                <a:latin typeface="+mn-lt"/>
              </a:rPr>
              <a:t>　　: definition of sources</a:t>
            </a:r>
            <a:endParaRPr lang="ja-JP" altLang="en-US" sz="2400" dirty="0">
              <a:latin typeface="+mn-lt"/>
            </a:endParaRPr>
          </a:p>
        </p:txBody>
      </p:sp>
      <p:sp>
        <p:nvSpPr>
          <p:cNvPr id="175113" name="テキスト ボックス 20">
            <a:extLst>
              <a:ext uri="{FF2B5EF4-FFF2-40B4-BE49-F238E27FC236}">
                <a16:creationId xmlns:a16="http://schemas.microsoft.com/office/drawing/2014/main" id="{2D8EE0FA-C686-415E-8CAB-08BBB0F4625F}"/>
              </a:ext>
            </a:extLst>
          </p:cNvPr>
          <p:cNvSpPr txBox="1">
            <a:spLocks noChangeArrowheads="1"/>
          </p:cNvSpPr>
          <p:nvPr/>
        </p:nvSpPr>
        <p:spPr bwMode="auto">
          <a:xfrm>
            <a:off x="4343400" y="2435225"/>
            <a:ext cx="40449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FF0000"/>
                </a:solidFill>
                <a:latin typeface="+mn-lt"/>
              </a:rPr>
              <a:t>s-type</a:t>
            </a:r>
            <a:r>
              <a:rPr lang="en-US" altLang="ja-JP" sz="2400" dirty="0">
                <a:latin typeface="+mn-lt"/>
              </a:rPr>
              <a:t>:</a:t>
            </a:r>
            <a:r>
              <a:rPr lang="ja-JP" altLang="en-US" sz="2400" dirty="0">
                <a:latin typeface="+mn-lt"/>
              </a:rPr>
              <a:t>　</a:t>
            </a:r>
            <a:r>
              <a:rPr lang="en-US" altLang="ja-JP" sz="2400" dirty="0">
                <a:latin typeface="+mn-lt"/>
              </a:rPr>
              <a:t>Define source type</a:t>
            </a:r>
            <a:endParaRPr lang="ja-JP" altLang="en-US" sz="2400" dirty="0">
              <a:latin typeface="+mn-lt"/>
            </a:endParaRPr>
          </a:p>
          <a:p>
            <a:pPr eaLnBrk="1" hangingPunct="1">
              <a:spcBef>
                <a:spcPct val="0"/>
              </a:spcBef>
              <a:buFontTx/>
              <a:buNone/>
              <a:defRPr/>
            </a:pPr>
            <a:r>
              <a:rPr lang="ja-JP" altLang="en-US" sz="2400" dirty="0">
                <a:latin typeface="+mn-lt"/>
              </a:rPr>
              <a:t>        　</a:t>
            </a:r>
            <a:r>
              <a:rPr lang="en-US" altLang="ja-JP" sz="2400" dirty="0">
                <a:latin typeface="+mn-lt"/>
              </a:rPr>
              <a:t>= 1</a:t>
            </a:r>
            <a:r>
              <a:rPr lang="ja-JP" altLang="en-US" sz="2400" dirty="0">
                <a:latin typeface="+mn-lt"/>
              </a:rPr>
              <a:t>　</a:t>
            </a:r>
            <a:r>
              <a:rPr lang="en-US" altLang="ja-JP" sz="2400" dirty="0">
                <a:solidFill>
                  <a:srgbClr val="FF0000"/>
                </a:solidFill>
                <a:latin typeface="+mn-lt"/>
              </a:rPr>
              <a:t>cylindrical shape</a:t>
            </a:r>
            <a:endParaRPr lang="ja-JP" altLang="en-US" sz="2400" dirty="0">
              <a:solidFill>
                <a:srgbClr val="FF0000"/>
              </a:solidFill>
              <a:latin typeface="+mn-lt"/>
            </a:endParaRPr>
          </a:p>
        </p:txBody>
      </p:sp>
      <p:sp>
        <p:nvSpPr>
          <p:cNvPr id="237578" name="Rectangle 1043">
            <a:extLst>
              <a:ext uri="{FF2B5EF4-FFF2-40B4-BE49-F238E27FC236}">
                <a16:creationId xmlns:a16="http://schemas.microsoft.com/office/drawing/2014/main" id="{A93C19A2-8913-48EF-9DA8-24A82A428431}"/>
              </a:ext>
            </a:extLst>
          </p:cNvPr>
          <p:cNvSpPr>
            <a:spLocks noChangeArrowheads="1"/>
          </p:cNvSpPr>
          <p:nvPr/>
        </p:nvSpPr>
        <p:spPr bwMode="auto">
          <a:xfrm>
            <a:off x="1790700" y="2435225"/>
            <a:ext cx="1258888" cy="665163"/>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ja-JP" sz="1800">
              <a:solidFill>
                <a:srgbClr val="00B0F0"/>
              </a:solidFill>
              <a:latin typeface="Arial" panose="020B0604020202020204" pitchFamily="34" charset="0"/>
            </a:endParaRPr>
          </a:p>
        </p:txBody>
      </p:sp>
      <p:sp>
        <p:nvSpPr>
          <p:cNvPr id="237579" name="Line 21">
            <a:extLst>
              <a:ext uri="{FF2B5EF4-FFF2-40B4-BE49-F238E27FC236}">
                <a16:creationId xmlns:a16="http://schemas.microsoft.com/office/drawing/2014/main" id="{A3DA632E-4EFD-4F06-879D-CB4180EA7F4D}"/>
              </a:ext>
            </a:extLst>
          </p:cNvPr>
          <p:cNvSpPr>
            <a:spLocks noChangeShapeType="1"/>
          </p:cNvSpPr>
          <p:nvPr/>
        </p:nvSpPr>
        <p:spPr bwMode="auto">
          <a:xfrm flipH="1">
            <a:off x="1803400" y="2057400"/>
            <a:ext cx="1258888"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3" name="テキスト ボックス 20">
            <a:extLst>
              <a:ext uri="{FF2B5EF4-FFF2-40B4-BE49-F238E27FC236}">
                <a16:creationId xmlns:a16="http://schemas.microsoft.com/office/drawing/2014/main" id="{3E250779-CE56-4499-8BF6-57F138CE024E}"/>
              </a:ext>
            </a:extLst>
          </p:cNvPr>
          <p:cNvSpPr txBox="1">
            <a:spLocks noChangeArrowheads="1"/>
          </p:cNvSpPr>
          <p:nvPr/>
        </p:nvSpPr>
        <p:spPr bwMode="auto">
          <a:xfrm>
            <a:off x="571500" y="5653088"/>
            <a:ext cx="8301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defRPr/>
            </a:pPr>
            <a:r>
              <a:rPr lang="en-US" altLang="ja-JP" sz="2800" dirty="0">
                <a:solidFill>
                  <a:schemeClr val="accent2"/>
                </a:solidFill>
                <a:latin typeface="+mn-lt"/>
              </a:rPr>
              <a:t>What information is required to define a cylinder?</a:t>
            </a:r>
            <a:endParaRPr lang="ja-JP" altLang="en-US" sz="2800" dirty="0">
              <a:solidFill>
                <a:schemeClr val="accent2"/>
              </a:solidFill>
              <a:latin typeface="Century Gothic" pitchFamily="34" charset="0"/>
            </a:endParaRPr>
          </a:p>
        </p:txBody>
      </p:sp>
      <p:sp>
        <p:nvSpPr>
          <p:cNvPr id="237581" name="AutoShape 16">
            <a:extLst>
              <a:ext uri="{FF2B5EF4-FFF2-40B4-BE49-F238E27FC236}">
                <a16:creationId xmlns:a16="http://schemas.microsoft.com/office/drawing/2014/main" id="{6F518398-93CD-43D3-A1BD-EC24B3153BBC}"/>
              </a:ext>
            </a:extLst>
          </p:cNvPr>
          <p:cNvSpPr>
            <a:spLocks noChangeArrowheads="1"/>
          </p:cNvSpPr>
          <p:nvPr/>
        </p:nvSpPr>
        <p:spPr bwMode="auto">
          <a:xfrm rot="5400000">
            <a:off x="5651500" y="3708400"/>
            <a:ext cx="1524000" cy="1930400"/>
          </a:xfrm>
          <a:prstGeom prst="can">
            <a:avLst>
              <a:gd name="adj" fmla="val 33332"/>
            </a:avLst>
          </a:prstGeom>
          <a:solidFill>
            <a:schemeClr val="bg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237582" name="Text Box 5">
            <a:extLst>
              <a:ext uri="{FF2B5EF4-FFF2-40B4-BE49-F238E27FC236}">
                <a16:creationId xmlns:a16="http://schemas.microsoft.com/office/drawing/2014/main" id="{D77EF111-A8A0-481C-A164-E23C7B2A1EE1}"/>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latin typeface="Tahoma" panose="020B0604030504040204" pitchFamily="34" charset="0"/>
              </a:rPr>
              <a:t>Source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6" name="Text Box 5">
            <a:extLst>
              <a:ext uri="{FF2B5EF4-FFF2-40B4-BE49-F238E27FC236}">
                <a16:creationId xmlns:a16="http://schemas.microsoft.com/office/drawing/2014/main" id="{AA083E6A-3955-4047-8D01-B9815771F553}"/>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latin typeface="Tahoma" panose="020B0604030504040204" pitchFamily="34" charset="0"/>
              </a:rPr>
              <a:t>Source</a:t>
            </a:r>
          </a:p>
        </p:txBody>
      </p:sp>
      <p:sp>
        <p:nvSpPr>
          <p:cNvPr id="238598" name="AutoShape 14">
            <a:extLst>
              <a:ext uri="{FF2B5EF4-FFF2-40B4-BE49-F238E27FC236}">
                <a16:creationId xmlns:a16="http://schemas.microsoft.com/office/drawing/2014/main" id="{65EACDFC-B6D0-45BA-A7CA-FE8B8E88E80A}"/>
              </a:ext>
            </a:extLst>
          </p:cNvPr>
          <p:cNvSpPr>
            <a:spLocks noChangeArrowheads="1"/>
          </p:cNvSpPr>
          <p:nvPr/>
        </p:nvSpPr>
        <p:spPr bwMode="auto">
          <a:xfrm rot="5400000">
            <a:off x="3313113" y="2417762"/>
            <a:ext cx="2159000" cy="2879725"/>
          </a:xfrm>
          <a:prstGeom prst="can">
            <a:avLst>
              <a:gd name="adj" fmla="val 33346"/>
            </a:avLst>
          </a:prstGeom>
          <a:solidFill>
            <a:schemeClr val="bg1"/>
          </a:solidFill>
          <a:ln w="2857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238599" name="テキスト ボックス 20">
            <a:extLst>
              <a:ext uri="{FF2B5EF4-FFF2-40B4-BE49-F238E27FC236}">
                <a16:creationId xmlns:a16="http://schemas.microsoft.com/office/drawing/2014/main" id="{62AE01E2-C97B-487E-9D36-AFF5ABFDFD93}"/>
              </a:ext>
            </a:extLst>
          </p:cNvPr>
          <p:cNvSpPr txBox="1">
            <a:spLocks noChangeArrowheads="1"/>
          </p:cNvSpPr>
          <p:nvPr/>
        </p:nvSpPr>
        <p:spPr bwMode="auto">
          <a:xfrm>
            <a:off x="61913" y="4406900"/>
            <a:ext cx="25923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solidFill>
                  <a:srgbClr val="00B050"/>
                </a:solidFill>
              </a:rPr>
              <a:t>X,Y coordinates of center position</a:t>
            </a:r>
            <a:r>
              <a:rPr lang="ja-JP" altLang="en-US" sz="2400">
                <a:solidFill>
                  <a:srgbClr val="00B050"/>
                </a:solidFill>
              </a:rPr>
              <a:t>: （</a:t>
            </a:r>
            <a:r>
              <a:rPr lang="en-US" altLang="ja-JP" sz="2400">
                <a:solidFill>
                  <a:srgbClr val="00B050"/>
                </a:solidFill>
              </a:rPr>
              <a:t>x0, y0）</a:t>
            </a:r>
          </a:p>
        </p:txBody>
      </p:sp>
      <p:sp>
        <p:nvSpPr>
          <p:cNvPr id="238600" name="Line 18">
            <a:extLst>
              <a:ext uri="{FF2B5EF4-FFF2-40B4-BE49-F238E27FC236}">
                <a16:creationId xmlns:a16="http://schemas.microsoft.com/office/drawing/2014/main" id="{AD2979B1-B670-48D3-B84A-75D98A74A1BC}"/>
              </a:ext>
            </a:extLst>
          </p:cNvPr>
          <p:cNvSpPr>
            <a:spLocks noChangeShapeType="1"/>
          </p:cNvSpPr>
          <p:nvPr/>
        </p:nvSpPr>
        <p:spPr bwMode="auto">
          <a:xfrm>
            <a:off x="5467350" y="3857625"/>
            <a:ext cx="1079500" cy="0"/>
          </a:xfrm>
          <a:prstGeom prst="line">
            <a:avLst/>
          </a:prstGeom>
          <a:noFill/>
          <a:ln w="28575">
            <a:solidFill>
              <a:srgbClr val="0070C0"/>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238601" name="Line 19">
            <a:extLst>
              <a:ext uri="{FF2B5EF4-FFF2-40B4-BE49-F238E27FC236}">
                <a16:creationId xmlns:a16="http://schemas.microsoft.com/office/drawing/2014/main" id="{97C42DFE-F8E2-40DD-A70A-6E7259A3D1ED}"/>
              </a:ext>
            </a:extLst>
          </p:cNvPr>
          <p:cNvSpPr>
            <a:spLocks noChangeShapeType="1"/>
          </p:cNvSpPr>
          <p:nvPr/>
        </p:nvSpPr>
        <p:spPr bwMode="auto">
          <a:xfrm flipV="1">
            <a:off x="2514600" y="3857625"/>
            <a:ext cx="438150" cy="4763"/>
          </a:xfrm>
          <a:prstGeom prst="line">
            <a:avLst/>
          </a:prstGeom>
          <a:noFill/>
          <a:ln w="28575">
            <a:solidFill>
              <a:srgbClr val="0070C0"/>
            </a:solidFill>
            <a:round/>
            <a:headEnd/>
            <a:tailEnd type="none" w="lg" len="lg"/>
          </a:ln>
          <a:extLst>
            <a:ext uri="{909E8E84-426E-40DD-AFC4-6F175D3DCCD1}">
              <a14:hiddenFill xmlns:a14="http://schemas.microsoft.com/office/drawing/2010/main">
                <a:noFill/>
              </a14:hiddenFill>
            </a:ext>
          </a:extLst>
        </p:spPr>
        <p:txBody>
          <a:bodyPr/>
          <a:lstStyle/>
          <a:p>
            <a:endParaRPr lang="en-US"/>
          </a:p>
        </p:txBody>
      </p:sp>
      <p:sp>
        <p:nvSpPr>
          <p:cNvPr id="238602" name="Line 20">
            <a:extLst>
              <a:ext uri="{FF2B5EF4-FFF2-40B4-BE49-F238E27FC236}">
                <a16:creationId xmlns:a16="http://schemas.microsoft.com/office/drawing/2014/main" id="{8B05FDF0-A5BB-4857-A67B-2111CF121252}"/>
              </a:ext>
            </a:extLst>
          </p:cNvPr>
          <p:cNvSpPr>
            <a:spLocks noChangeShapeType="1"/>
          </p:cNvSpPr>
          <p:nvPr/>
        </p:nvSpPr>
        <p:spPr bwMode="auto">
          <a:xfrm rot="4800000" flipH="1" flipV="1">
            <a:off x="5187950" y="3240088"/>
            <a:ext cx="800100" cy="355600"/>
          </a:xfrm>
          <a:prstGeom prst="line">
            <a:avLst/>
          </a:prstGeom>
          <a:noFill/>
          <a:ln w="28575">
            <a:solidFill>
              <a:srgbClr val="00B050"/>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238603" name="テキスト ボックス 20">
            <a:extLst>
              <a:ext uri="{FF2B5EF4-FFF2-40B4-BE49-F238E27FC236}">
                <a16:creationId xmlns:a16="http://schemas.microsoft.com/office/drawing/2014/main" id="{202AC854-DB1A-40E0-B20E-0A59BD7F0DFB}"/>
              </a:ext>
            </a:extLst>
          </p:cNvPr>
          <p:cNvSpPr txBox="1">
            <a:spLocks noChangeArrowheads="1"/>
          </p:cNvSpPr>
          <p:nvPr/>
        </p:nvSpPr>
        <p:spPr bwMode="auto">
          <a:xfrm>
            <a:off x="5849938" y="2554288"/>
            <a:ext cx="2970212"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u="sng">
                <a:solidFill>
                  <a:srgbClr val="00B050"/>
                </a:solidFill>
              </a:rPr>
              <a:t>r0: radius of cylinder</a:t>
            </a:r>
            <a:endParaRPr lang="ja-JP" altLang="en-US" sz="2400" u="sng">
              <a:solidFill>
                <a:srgbClr val="00B050"/>
              </a:solidFill>
            </a:endParaRPr>
          </a:p>
        </p:txBody>
      </p:sp>
      <p:sp>
        <p:nvSpPr>
          <p:cNvPr id="238604" name="テキスト ボックス 20">
            <a:extLst>
              <a:ext uri="{FF2B5EF4-FFF2-40B4-BE49-F238E27FC236}">
                <a16:creationId xmlns:a16="http://schemas.microsoft.com/office/drawing/2014/main" id="{ACCC901A-4BB2-43F7-A976-AEC2964DD988}"/>
              </a:ext>
            </a:extLst>
          </p:cNvPr>
          <p:cNvSpPr txBox="1">
            <a:spLocks noChangeArrowheads="1"/>
          </p:cNvSpPr>
          <p:nvPr/>
        </p:nvSpPr>
        <p:spPr bwMode="auto">
          <a:xfrm>
            <a:off x="5561013" y="4135438"/>
            <a:ext cx="2354262"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solidFill>
                  <a:srgbClr val="00B050"/>
                </a:solidFill>
              </a:rPr>
              <a:t>（r1: inner radius</a:t>
            </a:r>
            <a:r>
              <a:rPr lang="ja-JP" altLang="en-US" sz="2400">
                <a:solidFill>
                  <a:srgbClr val="00B050"/>
                </a:solidFill>
              </a:rPr>
              <a:t>）</a:t>
            </a:r>
          </a:p>
        </p:txBody>
      </p:sp>
      <p:sp>
        <p:nvSpPr>
          <p:cNvPr id="238605" name="Line 24">
            <a:extLst>
              <a:ext uri="{FF2B5EF4-FFF2-40B4-BE49-F238E27FC236}">
                <a16:creationId xmlns:a16="http://schemas.microsoft.com/office/drawing/2014/main" id="{D9E4B70E-D8CF-45F5-9777-1FD92DD035A9}"/>
              </a:ext>
            </a:extLst>
          </p:cNvPr>
          <p:cNvSpPr>
            <a:spLocks noChangeShapeType="1"/>
          </p:cNvSpPr>
          <p:nvPr/>
        </p:nvSpPr>
        <p:spPr bwMode="auto">
          <a:xfrm>
            <a:off x="5467350" y="2062163"/>
            <a:ext cx="0" cy="3238500"/>
          </a:xfrm>
          <a:prstGeom prst="line">
            <a:avLst/>
          </a:prstGeom>
          <a:noFill/>
          <a:ln w="19050">
            <a:solidFill>
              <a:srgbClr val="00B05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38606" name="テキスト ボックス 20">
            <a:extLst>
              <a:ext uri="{FF2B5EF4-FFF2-40B4-BE49-F238E27FC236}">
                <a16:creationId xmlns:a16="http://schemas.microsoft.com/office/drawing/2014/main" id="{979EEBAA-DC00-4560-9510-13F6DD51DCDD}"/>
              </a:ext>
            </a:extLst>
          </p:cNvPr>
          <p:cNvSpPr txBox="1">
            <a:spLocks noChangeArrowheads="1"/>
          </p:cNvSpPr>
          <p:nvPr/>
        </p:nvSpPr>
        <p:spPr bwMode="auto">
          <a:xfrm>
            <a:off x="1617663" y="1600200"/>
            <a:ext cx="2668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u="sng">
                <a:solidFill>
                  <a:srgbClr val="00B050"/>
                </a:solidFill>
              </a:rPr>
              <a:t>Z0: minimum Z</a:t>
            </a:r>
          </a:p>
        </p:txBody>
      </p:sp>
      <p:sp>
        <p:nvSpPr>
          <p:cNvPr id="238607" name="テキスト ボックス 20">
            <a:extLst>
              <a:ext uri="{FF2B5EF4-FFF2-40B4-BE49-F238E27FC236}">
                <a16:creationId xmlns:a16="http://schemas.microsoft.com/office/drawing/2014/main" id="{E86A7005-34FD-4E23-B3F8-71E43B67F426}"/>
              </a:ext>
            </a:extLst>
          </p:cNvPr>
          <p:cNvSpPr txBox="1">
            <a:spLocks noChangeArrowheads="1"/>
          </p:cNvSpPr>
          <p:nvPr/>
        </p:nvSpPr>
        <p:spPr bwMode="auto">
          <a:xfrm>
            <a:off x="5180013" y="1604963"/>
            <a:ext cx="2735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u="sng">
                <a:solidFill>
                  <a:srgbClr val="00B050"/>
                </a:solidFill>
              </a:rPr>
              <a:t>Z1: maximum Z</a:t>
            </a:r>
          </a:p>
        </p:txBody>
      </p:sp>
      <p:sp>
        <p:nvSpPr>
          <p:cNvPr id="238608" name="Line 28">
            <a:extLst>
              <a:ext uri="{FF2B5EF4-FFF2-40B4-BE49-F238E27FC236}">
                <a16:creationId xmlns:a16="http://schemas.microsoft.com/office/drawing/2014/main" id="{9A8D0562-AD17-47DD-A6C9-653DCC7EED5D}"/>
              </a:ext>
            </a:extLst>
          </p:cNvPr>
          <p:cNvSpPr>
            <a:spLocks noChangeShapeType="1"/>
          </p:cNvSpPr>
          <p:nvPr/>
        </p:nvSpPr>
        <p:spPr bwMode="auto">
          <a:xfrm flipV="1">
            <a:off x="2946400" y="3857625"/>
            <a:ext cx="2592388" cy="0"/>
          </a:xfrm>
          <a:prstGeom prst="line">
            <a:avLst/>
          </a:prstGeom>
          <a:noFill/>
          <a:ln w="28575">
            <a:solidFill>
              <a:srgbClr val="0070C0"/>
            </a:solidFill>
            <a:prstDash val="dash"/>
            <a:round/>
            <a:headEnd/>
            <a:tailEnd type="none" w="lg" len="lg"/>
          </a:ln>
          <a:extLst>
            <a:ext uri="{909E8E84-426E-40DD-AFC4-6F175D3DCCD1}">
              <a14:hiddenFill xmlns:a14="http://schemas.microsoft.com/office/drawing/2010/main">
                <a:noFill/>
              </a14:hiddenFill>
            </a:ext>
          </a:extLst>
        </p:spPr>
        <p:txBody>
          <a:bodyPr/>
          <a:lstStyle/>
          <a:p>
            <a:endParaRPr lang="en-US"/>
          </a:p>
        </p:txBody>
      </p:sp>
      <p:sp>
        <p:nvSpPr>
          <p:cNvPr id="238609" name="Oval 30">
            <a:extLst>
              <a:ext uri="{FF2B5EF4-FFF2-40B4-BE49-F238E27FC236}">
                <a16:creationId xmlns:a16="http://schemas.microsoft.com/office/drawing/2014/main" id="{2EA8B9A7-7AAB-4A9C-9481-619C2641AFF4}"/>
              </a:ext>
            </a:extLst>
          </p:cNvPr>
          <p:cNvSpPr>
            <a:spLocks noChangeArrowheads="1"/>
          </p:cNvSpPr>
          <p:nvPr/>
        </p:nvSpPr>
        <p:spPr bwMode="auto">
          <a:xfrm rot="5400000">
            <a:off x="2226469" y="3502819"/>
            <a:ext cx="2159000" cy="719138"/>
          </a:xfrm>
          <a:prstGeom prst="ellipse">
            <a:avLst/>
          </a:pr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238610" name="Line 22">
            <a:extLst>
              <a:ext uri="{FF2B5EF4-FFF2-40B4-BE49-F238E27FC236}">
                <a16:creationId xmlns:a16="http://schemas.microsoft.com/office/drawing/2014/main" id="{D03451FC-7A0B-4FC9-ADC7-8DB61F14092D}"/>
              </a:ext>
            </a:extLst>
          </p:cNvPr>
          <p:cNvSpPr>
            <a:spLocks noChangeShapeType="1"/>
          </p:cNvSpPr>
          <p:nvPr/>
        </p:nvSpPr>
        <p:spPr bwMode="auto">
          <a:xfrm rot="8100000" flipV="1">
            <a:off x="5499894" y="3853657"/>
            <a:ext cx="114300" cy="328612"/>
          </a:xfrm>
          <a:prstGeom prst="line">
            <a:avLst/>
          </a:prstGeom>
          <a:noFill/>
          <a:ln w="28575">
            <a:solidFill>
              <a:srgbClr val="00B050"/>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238611" name="Line 24">
            <a:extLst>
              <a:ext uri="{FF2B5EF4-FFF2-40B4-BE49-F238E27FC236}">
                <a16:creationId xmlns:a16="http://schemas.microsoft.com/office/drawing/2014/main" id="{2CC8A089-7453-4DD5-9802-65B247A39608}"/>
              </a:ext>
            </a:extLst>
          </p:cNvPr>
          <p:cNvSpPr>
            <a:spLocks noChangeShapeType="1"/>
          </p:cNvSpPr>
          <p:nvPr/>
        </p:nvSpPr>
        <p:spPr bwMode="auto">
          <a:xfrm flipH="1">
            <a:off x="3306763" y="2057400"/>
            <a:ext cx="1587" cy="3243263"/>
          </a:xfrm>
          <a:prstGeom prst="line">
            <a:avLst/>
          </a:prstGeom>
          <a:noFill/>
          <a:ln w="19050">
            <a:solidFill>
              <a:srgbClr val="00B05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38612" name="Line 20">
            <a:extLst>
              <a:ext uri="{FF2B5EF4-FFF2-40B4-BE49-F238E27FC236}">
                <a16:creationId xmlns:a16="http://schemas.microsoft.com/office/drawing/2014/main" id="{AF897C59-59DE-435E-BEF7-28A89F6405C0}"/>
              </a:ext>
            </a:extLst>
          </p:cNvPr>
          <p:cNvSpPr>
            <a:spLocks noChangeShapeType="1"/>
          </p:cNvSpPr>
          <p:nvPr/>
        </p:nvSpPr>
        <p:spPr bwMode="auto">
          <a:xfrm rot="4800000" flipH="1" flipV="1">
            <a:off x="2634456" y="3852070"/>
            <a:ext cx="415925" cy="836612"/>
          </a:xfrm>
          <a:prstGeom prst="line">
            <a:avLst/>
          </a:prstGeom>
          <a:noFill/>
          <a:ln w="28575">
            <a:solidFill>
              <a:srgbClr val="00B050"/>
            </a:solidFill>
            <a:prstDash val="sysDash"/>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2" name="円/楕円 1">
            <a:extLst>
              <a:ext uri="{FF2B5EF4-FFF2-40B4-BE49-F238E27FC236}">
                <a16:creationId xmlns:a16="http://schemas.microsoft.com/office/drawing/2014/main" id="{A7A9EF27-3605-4206-9182-0643ECDA189E}"/>
              </a:ext>
            </a:extLst>
          </p:cNvPr>
          <p:cNvSpPr/>
          <p:nvPr/>
        </p:nvSpPr>
        <p:spPr>
          <a:xfrm>
            <a:off x="3252788" y="3792538"/>
            <a:ext cx="107950" cy="138112"/>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テキスト ボックス 20">
            <a:extLst>
              <a:ext uri="{FF2B5EF4-FFF2-40B4-BE49-F238E27FC236}">
                <a16:creationId xmlns:a16="http://schemas.microsoft.com/office/drawing/2014/main" id="{DFAC4FAC-BE92-4ED1-A47D-88B7C0F4ACF0}"/>
              </a:ext>
            </a:extLst>
          </p:cNvPr>
          <p:cNvSpPr txBox="1">
            <a:spLocks noChangeArrowheads="1"/>
          </p:cNvSpPr>
          <p:nvPr/>
        </p:nvSpPr>
        <p:spPr bwMode="auto">
          <a:xfrm>
            <a:off x="6048375" y="3335338"/>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0070C0"/>
                </a:solidFill>
                <a:latin typeface="+mn-lt"/>
              </a:rPr>
              <a:t>Z-axis</a:t>
            </a:r>
          </a:p>
        </p:txBody>
      </p:sp>
      <p:sp>
        <p:nvSpPr>
          <p:cNvPr id="3" name="Oval 2">
            <a:extLst>
              <a:ext uri="{FF2B5EF4-FFF2-40B4-BE49-F238E27FC236}">
                <a16:creationId xmlns:a16="http://schemas.microsoft.com/office/drawing/2014/main" id="{51839D66-E487-463A-B13B-C587B7CB0309}"/>
              </a:ext>
            </a:extLst>
          </p:cNvPr>
          <p:cNvSpPr/>
          <p:nvPr/>
        </p:nvSpPr>
        <p:spPr>
          <a:xfrm>
            <a:off x="5318125" y="3094038"/>
            <a:ext cx="333375" cy="150971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a:extLst>
              <a:ext uri="{FF2B5EF4-FFF2-40B4-BE49-F238E27FC236}">
                <a16:creationId xmlns:a16="http://schemas.microsoft.com/office/drawing/2014/main" id="{CBF47619-2768-4B92-9263-5BD8077D35EA}"/>
              </a:ext>
            </a:extLst>
          </p:cNvPr>
          <p:cNvSpPr/>
          <p:nvPr/>
        </p:nvSpPr>
        <p:spPr>
          <a:xfrm>
            <a:off x="3154363" y="3103563"/>
            <a:ext cx="333375" cy="1508125"/>
          </a:xfrm>
          <a:prstGeom prst="ellipse">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
            <a:extLst>
              <a:ext uri="{FF2B5EF4-FFF2-40B4-BE49-F238E27FC236}">
                <a16:creationId xmlns:a16="http://schemas.microsoft.com/office/drawing/2014/main" id="{25D166EA-394B-4F11-A089-28AEBB48D6AB}"/>
              </a:ext>
            </a:extLst>
          </p:cNvPr>
          <p:cNvSpPr txBox="1">
            <a:spLocks noChangeArrowheads="1"/>
          </p:cNvSpPr>
          <p:nvPr/>
        </p:nvSpPr>
        <p:spPr bwMode="auto">
          <a:xfrm>
            <a:off x="228600" y="2286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defRPr/>
            </a:pPr>
            <a:r>
              <a:rPr lang="en-US" altLang="ja-JP" sz="4800" kern="0" dirty="0">
                <a:latin typeface="+mn-lt"/>
              </a:rPr>
              <a:t>Definition of a cylinder source</a:t>
            </a:r>
            <a:endParaRPr lang="ja-JP" altLang="en-US" sz="4800" kern="0" dirty="0">
              <a:latin typeface="+mn-lt"/>
            </a:endParaRPr>
          </a:p>
        </p:txBody>
      </p:sp>
      <p:sp>
        <p:nvSpPr>
          <p:cNvPr id="30" name="テキスト ボックス 29">
            <a:extLst>
              <a:ext uri="{FF2B5EF4-FFF2-40B4-BE49-F238E27FC236}">
                <a16:creationId xmlns:a16="http://schemas.microsoft.com/office/drawing/2014/main" id="{8FF3F7EF-2CA9-49F9-8194-A384C746A352}"/>
              </a:ext>
            </a:extLst>
          </p:cNvPr>
          <p:cNvSpPr txBox="1">
            <a:spLocks noChangeArrowheads="1"/>
          </p:cNvSpPr>
          <p:nvPr/>
        </p:nvSpPr>
        <p:spPr bwMode="auto">
          <a:xfrm>
            <a:off x="1658938" y="5607050"/>
            <a:ext cx="5824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defRPr/>
            </a:pPr>
            <a:r>
              <a:rPr lang="en-US" altLang="ja-JP" sz="2800" dirty="0">
                <a:solidFill>
                  <a:srgbClr val="0070C0"/>
                </a:solidFill>
                <a:latin typeface="+mn-lt"/>
              </a:rPr>
              <a:t>The default direction of </a:t>
            </a:r>
            <a:r>
              <a:rPr lang="en-US" altLang="ja-JP" sz="2800" dirty="0">
                <a:solidFill>
                  <a:srgbClr val="0070C0"/>
                </a:solidFill>
                <a:latin typeface="Century Gothic" pitchFamily="34" charset="0"/>
              </a:rPr>
              <a:t>PHITS</a:t>
            </a:r>
            <a:r>
              <a:rPr lang="en-US" altLang="ja-JP" sz="2800" dirty="0">
                <a:solidFill>
                  <a:srgbClr val="0070C0"/>
                </a:solidFill>
                <a:latin typeface="+mn-lt"/>
              </a:rPr>
              <a:t> is +z.</a:t>
            </a:r>
            <a:endParaRPr lang="ja-JP" altLang="en-US" sz="2800" dirty="0">
              <a:solidFill>
                <a:srgbClr val="0070C0"/>
              </a:solidFill>
              <a:latin typeface="Century Gothic"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0" name="Text Box 5">
            <a:extLst>
              <a:ext uri="{FF2B5EF4-FFF2-40B4-BE49-F238E27FC236}">
                <a16:creationId xmlns:a16="http://schemas.microsoft.com/office/drawing/2014/main" id="{44822CDD-8685-4793-85BB-D2E90A575B79}"/>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latin typeface="Tahoma" panose="020B0604030504040204" pitchFamily="34" charset="0"/>
              </a:rPr>
              <a:t>Source</a:t>
            </a:r>
          </a:p>
        </p:txBody>
      </p:sp>
      <p:sp>
        <p:nvSpPr>
          <p:cNvPr id="82951" name="テキスト ボックス 20">
            <a:extLst>
              <a:ext uri="{FF2B5EF4-FFF2-40B4-BE49-F238E27FC236}">
                <a16:creationId xmlns:a16="http://schemas.microsoft.com/office/drawing/2014/main" id="{5FE4185B-92C8-42DB-A6A0-A11AA7140392}"/>
              </a:ext>
            </a:extLst>
          </p:cNvPr>
          <p:cNvSpPr txBox="1">
            <a:spLocks noChangeArrowheads="1"/>
          </p:cNvSpPr>
          <p:nvPr/>
        </p:nvSpPr>
        <p:spPr bwMode="auto">
          <a:xfrm>
            <a:off x="742950" y="5373688"/>
            <a:ext cx="16732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en-US" altLang="ja-JP" sz="2800" dirty="0">
                <a:latin typeface="+mn-lt"/>
              </a:rPr>
              <a:t>Cylinder</a:t>
            </a:r>
            <a:endParaRPr lang="ja-JP" altLang="en-US" sz="2800" dirty="0">
              <a:latin typeface="+mn-lt"/>
            </a:endParaRPr>
          </a:p>
        </p:txBody>
      </p:sp>
      <p:sp>
        <p:nvSpPr>
          <p:cNvPr id="239623" name="テキスト ボックス 20">
            <a:extLst>
              <a:ext uri="{FF2B5EF4-FFF2-40B4-BE49-F238E27FC236}">
                <a16:creationId xmlns:a16="http://schemas.microsoft.com/office/drawing/2014/main" id="{7B1F8C57-A8EF-4E52-BC69-90F967602407}"/>
              </a:ext>
            </a:extLst>
          </p:cNvPr>
          <p:cNvSpPr txBox="1">
            <a:spLocks noChangeArrowheads="1"/>
          </p:cNvSpPr>
          <p:nvPr/>
        </p:nvSpPr>
        <p:spPr bwMode="auto">
          <a:xfrm>
            <a:off x="4259263" y="4010025"/>
            <a:ext cx="1820862"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solidFill>
                  <a:srgbClr val="00B050"/>
                </a:solidFill>
                <a:latin typeface="Century Gothic" panose="020B0502020202020204" pitchFamily="34" charset="0"/>
              </a:rPr>
              <a:t>z0 = z1</a:t>
            </a:r>
          </a:p>
          <a:p>
            <a:pPr eaLnBrk="1" hangingPunct="1">
              <a:spcBef>
                <a:spcPct val="0"/>
              </a:spcBef>
              <a:buFontTx/>
              <a:buNone/>
            </a:pPr>
            <a:r>
              <a:rPr lang="en-US" altLang="ja-JP" sz="2400">
                <a:solidFill>
                  <a:srgbClr val="00B050"/>
                </a:solidFill>
                <a:latin typeface="Century Gothic" panose="020B0502020202020204" pitchFamily="34" charset="0"/>
              </a:rPr>
              <a:t>e.g.</a:t>
            </a:r>
            <a:endParaRPr lang="ja-JP" altLang="en-US" sz="2400">
              <a:solidFill>
                <a:srgbClr val="00B050"/>
              </a:solidFill>
              <a:latin typeface="Century Gothic" panose="020B0502020202020204" pitchFamily="34" charset="0"/>
            </a:endParaRPr>
          </a:p>
          <a:p>
            <a:pPr eaLnBrk="1" hangingPunct="1">
              <a:lnSpc>
                <a:spcPct val="80000"/>
              </a:lnSpc>
              <a:spcBef>
                <a:spcPct val="0"/>
              </a:spcBef>
              <a:buFontTx/>
              <a:buNone/>
            </a:pPr>
            <a:r>
              <a:rPr lang="en-US" altLang="ja-JP" sz="2400">
                <a:solidFill>
                  <a:srgbClr val="00B050"/>
                </a:solidFill>
                <a:latin typeface="Century Gothic" panose="020B0502020202020204" pitchFamily="34" charset="0"/>
              </a:rPr>
              <a:t>   z0 = 5.0</a:t>
            </a:r>
          </a:p>
          <a:p>
            <a:pPr eaLnBrk="1" hangingPunct="1">
              <a:lnSpc>
                <a:spcPct val="80000"/>
              </a:lnSpc>
              <a:spcBef>
                <a:spcPct val="0"/>
              </a:spcBef>
              <a:buFontTx/>
              <a:buNone/>
            </a:pPr>
            <a:r>
              <a:rPr lang="en-US" altLang="ja-JP" sz="2400">
                <a:solidFill>
                  <a:srgbClr val="00B050"/>
                </a:solidFill>
                <a:latin typeface="Century Gothic" panose="020B0502020202020204" pitchFamily="34" charset="0"/>
              </a:rPr>
              <a:t>   z1 = 5.0</a:t>
            </a:r>
          </a:p>
        </p:txBody>
      </p:sp>
      <p:sp>
        <p:nvSpPr>
          <p:cNvPr id="239624" name="テキスト ボックス 20">
            <a:extLst>
              <a:ext uri="{FF2B5EF4-FFF2-40B4-BE49-F238E27FC236}">
                <a16:creationId xmlns:a16="http://schemas.microsoft.com/office/drawing/2014/main" id="{2600C206-DC40-423F-9D35-25F4F942BE0E}"/>
              </a:ext>
            </a:extLst>
          </p:cNvPr>
          <p:cNvSpPr txBox="1">
            <a:spLocks noChangeArrowheads="1"/>
          </p:cNvSpPr>
          <p:nvPr/>
        </p:nvSpPr>
        <p:spPr bwMode="auto">
          <a:xfrm>
            <a:off x="7254875" y="3943350"/>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solidFill>
                  <a:srgbClr val="00B050"/>
                </a:solidFill>
                <a:latin typeface="Century Gothic" panose="020B0502020202020204" pitchFamily="34" charset="0"/>
              </a:rPr>
              <a:t>z0 = z1</a:t>
            </a:r>
          </a:p>
          <a:p>
            <a:pPr eaLnBrk="1" hangingPunct="1">
              <a:spcBef>
                <a:spcPct val="0"/>
              </a:spcBef>
              <a:buFontTx/>
              <a:buNone/>
            </a:pPr>
            <a:r>
              <a:rPr lang="en-US" altLang="ja-JP" sz="2400">
                <a:solidFill>
                  <a:srgbClr val="00B050"/>
                </a:solidFill>
                <a:latin typeface="Century Gothic" panose="020B0502020202020204" pitchFamily="34" charset="0"/>
              </a:rPr>
              <a:t>r0 = 0.0</a:t>
            </a:r>
          </a:p>
        </p:txBody>
      </p:sp>
      <p:sp>
        <p:nvSpPr>
          <p:cNvPr id="74" name="Rectangle 2">
            <a:extLst>
              <a:ext uri="{FF2B5EF4-FFF2-40B4-BE49-F238E27FC236}">
                <a16:creationId xmlns:a16="http://schemas.microsoft.com/office/drawing/2014/main" id="{F9E4FEB2-1D11-45F8-B08C-E338F1C6883D}"/>
              </a:ext>
            </a:extLst>
          </p:cNvPr>
          <p:cNvSpPr txBox="1">
            <a:spLocks noChangeArrowheads="1"/>
          </p:cNvSpPr>
          <p:nvPr/>
        </p:nvSpPr>
        <p:spPr bwMode="auto">
          <a:xfrm>
            <a:off x="228600" y="115888"/>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defRPr/>
            </a:pPr>
            <a:r>
              <a:rPr lang="en-US" altLang="ja-JP" kern="0" dirty="0">
                <a:latin typeface="+mn-lt"/>
              </a:rPr>
              <a:t>Extension of cylinder source</a:t>
            </a:r>
            <a:endParaRPr lang="ja-JP" altLang="en-US" kern="0" dirty="0">
              <a:latin typeface="+mn-lt"/>
            </a:endParaRPr>
          </a:p>
        </p:txBody>
      </p:sp>
      <p:sp>
        <p:nvSpPr>
          <p:cNvPr id="79" name="テキスト ボックス 20">
            <a:extLst>
              <a:ext uri="{FF2B5EF4-FFF2-40B4-BE49-F238E27FC236}">
                <a16:creationId xmlns:a16="http://schemas.microsoft.com/office/drawing/2014/main" id="{87F9C70C-1365-4326-8E37-13C35A737D60}"/>
              </a:ext>
            </a:extLst>
          </p:cNvPr>
          <p:cNvSpPr txBox="1">
            <a:spLocks noChangeArrowheads="1"/>
          </p:cNvSpPr>
          <p:nvPr/>
        </p:nvSpPr>
        <p:spPr bwMode="auto">
          <a:xfrm>
            <a:off x="4149725" y="5427663"/>
            <a:ext cx="167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en-US" altLang="ja-JP" sz="2800" dirty="0">
                <a:latin typeface="+mn-lt"/>
              </a:rPr>
              <a:t>Disk</a:t>
            </a:r>
            <a:endParaRPr lang="ja-JP" altLang="en-US" sz="2800" dirty="0">
              <a:latin typeface="+mn-lt"/>
            </a:endParaRPr>
          </a:p>
        </p:txBody>
      </p:sp>
      <p:sp>
        <p:nvSpPr>
          <p:cNvPr id="90" name="テキスト ボックス 20">
            <a:extLst>
              <a:ext uri="{FF2B5EF4-FFF2-40B4-BE49-F238E27FC236}">
                <a16:creationId xmlns:a16="http://schemas.microsoft.com/office/drawing/2014/main" id="{906B5F34-ADB1-4F38-9AB8-E1EDA11D11DC}"/>
              </a:ext>
            </a:extLst>
          </p:cNvPr>
          <p:cNvSpPr txBox="1">
            <a:spLocks noChangeArrowheads="1"/>
          </p:cNvSpPr>
          <p:nvPr/>
        </p:nvSpPr>
        <p:spPr bwMode="auto">
          <a:xfrm>
            <a:off x="6791325" y="5430838"/>
            <a:ext cx="167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en-US" altLang="ja-JP" sz="2800" dirty="0">
                <a:latin typeface="+mn-lt"/>
              </a:rPr>
              <a:t>Point</a:t>
            </a:r>
            <a:endParaRPr lang="ja-JP" altLang="en-US" sz="2800" dirty="0">
              <a:latin typeface="+mn-lt"/>
            </a:endParaRPr>
          </a:p>
        </p:txBody>
      </p:sp>
      <p:grpSp>
        <p:nvGrpSpPr>
          <p:cNvPr id="239628" name="グループ化 1">
            <a:extLst>
              <a:ext uri="{FF2B5EF4-FFF2-40B4-BE49-F238E27FC236}">
                <a16:creationId xmlns:a16="http://schemas.microsoft.com/office/drawing/2014/main" id="{F4B053CA-AC34-43DD-A200-B81C5131FE5D}"/>
              </a:ext>
            </a:extLst>
          </p:cNvPr>
          <p:cNvGrpSpPr>
            <a:grpSpLocks/>
          </p:cNvGrpSpPr>
          <p:nvPr/>
        </p:nvGrpSpPr>
        <p:grpSpPr bwMode="auto">
          <a:xfrm rot="5400000">
            <a:off x="368300" y="1284288"/>
            <a:ext cx="2520950" cy="3041650"/>
            <a:chOff x="611188" y="2434089"/>
            <a:chExt cx="2520950" cy="3042786"/>
          </a:xfrm>
        </p:grpSpPr>
        <p:sp>
          <p:nvSpPr>
            <p:cNvPr id="239663" name="AutoShape 8">
              <a:extLst>
                <a:ext uri="{FF2B5EF4-FFF2-40B4-BE49-F238E27FC236}">
                  <a16:creationId xmlns:a16="http://schemas.microsoft.com/office/drawing/2014/main" id="{73570243-2BD7-4647-A203-DC804D27BA20}"/>
                </a:ext>
              </a:extLst>
            </p:cNvPr>
            <p:cNvSpPr>
              <a:spLocks noChangeArrowheads="1"/>
            </p:cNvSpPr>
            <p:nvPr/>
          </p:nvSpPr>
          <p:spPr bwMode="auto">
            <a:xfrm>
              <a:off x="762001" y="2784476"/>
              <a:ext cx="2159000" cy="2324099"/>
            </a:xfrm>
            <a:prstGeom prst="can">
              <a:avLst>
                <a:gd name="adj" fmla="val 33346"/>
              </a:avLst>
            </a:prstGeom>
            <a:solidFill>
              <a:schemeClr val="bg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239664" name="Line 12">
              <a:extLst>
                <a:ext uri="{FF2B5EF4-FFF2-40B4-BE49-F238E27FC236}">
                  <a16:creationId xmlns:a16="http://schemas.microsoft.com/office/drawing/2014/main" id="{7F47BB12-43B4-44B6-B62A-1FD0C00FA5B7}"/>
                </a:ext>
              </a:extLst>
            </p:cNvPr>
            <p:cNvSpPr>
              <a:spLocks noChangeShapeType="1"/>
            </p:cNvSpPr>
            <p:nvPr/>
          </p:nvSpPr>
          <p:spPr bwMode="auto">
            <a:xfrm flipV="1">
              <a:off x="1858963" y="2434089"/>
              <a:ext cx="0" cy="719138"/>
            </a:xfrm>
            <a:prstGeom prst="line">
              <a:avLst/>
            </a:prstGeom>
            <a:noFill/>
            <a:ln w="19050">
              <a:solidFill>
                <a:srgbClr val="0070C0"/>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239665" name="Line 13">
              <a:extLst>
                <a:ext uri="{FF2B5EF4-FFF2-40B4-BE49-F238E27FC236}">
                  <a16:creationId xmlns:a16="http://schemas.microsoft.com/office/drawing/2014/main" id="{89238206-223C-40C7-BC47-16B8874569D2}"/>
                </a:ext>
              </a:extLst>
            </p:cNvPr>
            <p:cNvSpPr>
              <a:spLocks noChangeShapeType="1"/>
            </p:cNvSpPr>
            <p:nvPr/>
          </p:nvSpPr>
          <p:spPr bwMode="auto">
            <a:xfrm flipV="1">
              <a:off x="1841500" y="5116513"/>
              <a:ext cx="0" cy="360362"/>
            </a:xfrm>
            <a:prstGeom prst="line">
              <a:avLst/>
            </a:prstGeom>
            <a:noFill/>
            <a:ln w="19050">
              <a:solidFill>
                <a:srgbClr val="0070C0"/>
              </a:solidFill>
              <a:round/>
              <a:headEnd/>
              <a:tailEnd type="none" w="lg" len="lg"/>
            </a:ln>
            <a:extLst>
              <a:ext uri="{909E8E84-426E-40DD-AFC4-6F175D3DCCD1}">
                <a14:hiddenFill xmlns:a14="http://schemas.microsoft.com/office/drawing/2010/main">
                  <a:noFill/>
                </a14:hiddenFill>
              </a:ext>
            </a:extLst>
          </p:spPr>
          <p:txBody>
            <a:bodyPr/>
            <a:lstStyle/>
            <a:p>
              <a:endParaRPr lang="en-US"/>
            </a:p>
          </p:txBody>
        </p:sp>
        <p:sp>
          <p:nvSpPr>
            <p:cNvPr id="239666" name="Line 22">
              <a:extLst>
                <a:ext uri="{FF2B5EF4-FFF2-40B4-BE49-F238E27FC236}">
                  <a16:creationId xmlns:a16="http://schemas.microsoft.com/office/drawing/2014/main" id="{67D16D33-AF4E-4FF4-867D-F758DAC1E386}"/>
                </a:ext>
              </a:extLst>
            </p:cNvPr>
            <p:cNvSpPr>
              <a:spLocks noChangeShapeType="1"/>
            </p:cNvSpPr>
            <p:nvPr/>
          </p:nvSpPr>
          <p:spPr bwMode="auto">
            <a:xfrm flipV="1">
              <a:off x="1841499" y="3130550"/>
              <a:ext cx="12701" cy="2047875"/>
            </a:xfrm>
            <a:prstGeom prst="line">
              <a:avLst/>
            </a:prstGeom>
            <a:noFill/>
            <a:ln w="19050">
              <a:solidFill>
                <a:srgbClr val="0070C0"/>
              </a:solidFill>
              <a:prstDash val="dash"/>
              <a:round/>
              <a:headEnd/>
              <a:tailEnd type="none" w="lg" len="lg"/>
            </a:ln>
            <a:extLst>
              <a:ext uri="{909E8E84-426E-40DD-AFC4-6F175D3DCCD1}">
                <a14:hiddenFill xmlns:a14="http://schemas.microsoft.com/office/drawing/2010/main">
                  <a:noFill/>
                </a14:hiddenFill>
              </a:ext>
            </a:extLst>
          </p:spPr>
          <p:txBody>
            <a:bodyPr/>
            <a:lstStyle/>
            <a:p>
              <a:endParaRPr lang="en-US"/>
            </a:p>
          </p:txBody>
        </p:sp>
        <p:sp>
          <p:nvSpPr>
            <p:cNvPr id="239667" name="Oval 37">
              <a:extLst>
                <a:ext uri="{FF2B5EF4-FFF2-40B4-BE49-F238E27FC236}">
                  <a16:creationId xmlns:a16="http://schemas.microsoft.com/office/drawing/2014/main" id="{3C71FDE6-1760-4384-B69B-00338BF5F4D5}"/>
                </a:ext>
              </a:extLst>
            </p:cNvPr>
            <p:cNvSpPr>
              <a:spLocks noChangeArrowheads="1"/>
            </p:cNvSpPr>
            <p:nvPr/>
          </p:nvSpPr>
          <p:spPr bwMode="auto">
            <a:xfrm>
              <a:off x="762000" y="4389438"/>
              <a:ext cx="2159000" cy="719137"/>
            </a:xfrm>
            <a:prstGeom prst="ellipse">
              <a:avLst/>
            </a:prstGeom>
            <a:noFill/>
            <a:ln w="127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cxnSp>
          <p:nvCxnSpPr>
            <p:cNvPr id="109" name="直線矢印コネクタ 108">
              <a:extLst>
                <a:ext uri="{FF2B5EF4-FFF2-40B4-BE49-F238E27FC236}">
                  <a16:creationId xmlns:a16="http://schemas.microsoft.com/office/drawing/2014/main" id="{07B74FCA-3662-425E-AC15-241103FC3AE5}"/>
                </a:ext>
              </a:extLst>
            </p:cNvPr>
            <p:cNvCxnSpPr/>
            <p:nvPr/>
          </p:nvCxnSpPr>
          <p:spPr bwMode="auto">
            <a:xfrm flipV="1">
              <a:off x="1173163" y="3301187"/>
              <a:ext cx="196850" cy="179454"/>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直線矢印コネクタ 109">
              <a:extLst>
                <a:ext uri="{FF2B5EF4-FFF2-40B4-BE49-F238E27FC236}">
                  <a16:creationId xmlns:a16="http://schemas.microsoft.com/office/drawing/2014/main" id="{2CF2324E-1EE0-4D1F-BBC2-305B3CDE8BCB}"/>
                </a:ext>
              </a:extLst>
            </p:cNvPr>
            <p:cNvCxnSpPr/>
            <p:nvPr/>
          </p:nvCxnSpPr>
          <p:spPr bwMode="auto">
            <a:xfrm>
              <a:off x="2195514" y="3756970"/>
              <a:ext cx="312737" cy="171514"/>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直線矢印コネクタ 110">
              <a:extLst>
                <a:ext uri="{FF2B5EF4-FFF2-40B4-BE49-F238E27FC236}">
                  <a16:creationId xmlns:a16="http://schemas.microsoft.com/office/drawing/2014/main" id="{57885EB4-E768-4EB5-8B6A-8C182E5C067D}"/>
                </a:ext>
              </a:extLst>
            </p:cNvPr>
            <p:cNvCxnSpPr/>
            <p:nvPr/>
          </p:nvCxnSpPr>
          <p:spPr bwMode="auto">
            <a:xfrm>
              <a:off x="2384425" y="4890868"/>
              <a:ext cx="0" cy="289033"/>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直線矢印コネクタ 111">
              <a:extLst>
                <a:ext uri="{FF2B5EF4-FFF2-40B4-BE49-F238E27FC236}">
                  <a16:creationId xmlns:a16="http://schemas.microsoft.com/office/drawing/2014/main" id="{AF3F1C60-338A-48C5-B4E7-1344DB0F7E58}"/>
                </a:ext>
              </a:extLst>
            </p:cNvPr>
            <p:cNvCxnSpPr/>
            <p:nvPr/>
          </p:nvCxnSpPr>
          <p:spPr bwMode="auto">
            <a:xfrm flipV="1">
              <a:off x="2295525" y="3401237"/>
              <a:ext cx="312738" cy="57171"/>
            </a:xfrm>
            <a:prstGeom prst="straightConnector1">
              <a:avLst/>
            </a:prstGeom>
            <a:ln w="635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直線矢印コネクタ 112">
              <a:extLst>
                <a:ext uri="{FF2B5EF4-FFF2-40B4-BE49-F238E27FC236}">
                  <a16:creationId xmlns:a16="http://schemas.microsoft.com/office/drawing/2014/main" id="{E4C65D5F-F53C-4B66-A56F-56DEC56BE119}"/>
                </a:ext>
              </a:extLst>
            </p:cNvPr>
            <p:cNvCxnSpPr/>
            <p:nvPr/>
          </p:nvCxnSpPr>
          <p:spPr bwMode="auto">
            <a:xfrm>
              <a:off x="2384425" y="4349329"/>
              <a:ext cx="311150" cy="0"/>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直線矢印コネクタ 113">
              <a:extLst>
                <a:ext uri="{FF2B5EF4-FFF2-40B4-BE49-F238E27FC236}">
                  <a16:creationId xmlns:a16="http://schemas.microsoft.com/office/drawing/2014/main" id="{8F979DAE-281C-450B-BC96-57A8E1EADDCB}"/>
                </a:ext>
              </a:extLst>
            </p:cNvPr>
            <p:cNvCxnSpPr/>
            <p:nvPr/>
          </p:nvCxnSpPr>
          <p:spPr bwMode="auto">
            <a:xfrm flipH="1" flipV="1">
              <a:off x="609600" y="3359946"/>
              <a:ext cx="241300" cy="252507"/>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直線矢印コネクタ 114">
              <a:extLst>
                <a:ext uri="{FF2B5EF4-FFF2-40B4-BE49-F238E27FC236}">
                  <a16:creationId xmlns:a16="http://schemas.microsoft.com/office/drawing/2014/main" id="{4F9B2592-5DD8-4423-B820-F2290148F364}"/>
                </a:ext>
              </a:extLst>
            </p:cNvPr>
            <p:cNvCxnSpPr/>
            <p:nvPr/>
          </p:nvCxnSpPr>
          <p:spPr bwMode="auto">
            <a:xfrm flipH="1" flipV="1">
              <a:off x="1006476" y="4790819"/>
              <a:ext cx="207963" cy="55583"/>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直線矢印コネクタ 115">
              <a:extLst>
                <a:ext uri="{FF2B5EF4-FFF2-40B4-BE49-F238E27FC236}">
                  <a16:creationId xmlns:a16="http://schemas.microsoft.com/office/drawing/2014/main" id="{D31AC3EA-B631-41BE-96B5-03A527D8CD4F}"/>
                </a:ext>
              </a:extLst>
            </p:cNvPr>
            <p:cNvCxnSpPr/>
            <p:nvPr/>
          </p:nvCxnSpPr>
          <p:spPr bwMode="auto">
            <a:xfrm flipV="1">
              <a:off x="1006475" y="3998360"/>
              <a:ext cx="312738" cy="114343"/>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直線矢印コネクタ 116">
              <a:extLst>
                <a:ext uri="{FF2B5EF4-FFF2-40B4-BE49-F238E27FC236}">
                  <a16:creationId xmlns:a16="http://schemas.microsoft.com/office/drawing/2014/main" id="{750F5490-A8A2-48F8-B51E-E4101120E0A6}"/>
                </a:ext>
              </a:extLst>
            </p:cNvPr>
            <p:cNvCxnSpPr/>
            <p:nvPr/>
          </p:nvCxnSpPr>
          <p:spPr bwMode="auto">
            <a:xfrm flipV="1">
              <a:off x="2817814" y="2900989"/>
              <a:ext cx="312737" cy="114343"/>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直線矢印コネクタ 117">
              <a:extLst>
                <a:ext uri="{FF2B5EF4-FFF2-40B4-BE49-F238E27FC236}">
                  <a16:creationId xmlns:a16="http://schemas.microsoft.com/office/drawing/2014/main" id="{E3D982D8-79A1-443D-B06D-A40B1854C829}"/>
                </a:ext>
              </a:extLst>
            </p:cNvPr>
            <p:cNvCxnSpPr/>
            <p:nvPr/>
          </p:nvCxnSpPr>
          <p:spPr bwMode="auto">
            <a:xfrm flipV="1">
              <a:off x="1574800" y="3515580"/>
              <a:ext cx="312738" cy="114343"/>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直線矢印コネクタ 118">
              <a:extLst>
                <a:ext uri="{FF2B5EF4-FFF2-40B4-BE49-F238E27FC236}">
                  <a16:creationId xmlns:a16="http://schemas.microsoft.com/office/drawing/2014/main" id="{53226BAF-8136-4F8C-A526-3528FFC78BD1}"/>
                </a:ext>
              </a:extLst>
            </p:cNvPr>
            <p:cNvCxnSpPr/>
            <p:nvPr/>
          </p:nvCxnSpPr>
          <p:spPr bwMode="auto">
            <a:xfrm flipV="1">
              <a:off x="1427163" y="4274688"/>
              <a:ext cx="155575" cy="296974"/>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直線矢印コネクタ 119">
              <a:extLst>
                <a:ext uri="{FF2B5EF4-FFF2-40B4-BE49-F238E27FC236}">
                  <a16:creationId xmlns:a16="http://schemas.microsoft.com/office/drawing/2014/main" id="{9F8BE3D3-C7B4-457E-80DA-8EA6DF6D923A}"/>
                </a:ext>
              </a:extLst>
            </p:cNvPr>
            <p:cNvCxnSpPr/>
            <p:nvPr/>
          </p:nvCxnSpPr>
          <p:spPr bwMode="auto">
            <a:xfrm flipH="1">
              <a:off x="850900" y="4396972"/>
              <a:ext cx="130175" cy="19057"/>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直線矢印コネクタ 120">
              <a:extLst>
                <a:ext uri="{FF2B5EF4-FFF2-40B4-BE49-F238E27FC236}">
                  <a16:creationId xmlns:a16="http://schemas.microsoft.com/office/drawing/2014/main" id="{EB7DB12D-D9EA-4DA7-9C2D-C5CBDEB684CB}"/>
                </a:ext>
              </a:extLst>
            </p:cNvPr>
            <p:cNvCxnSpPr/>
            <p:nvPr/>
          </p:nvCxnSpPr>
          <p:spPr bwMode="auto">
            <a:xfrm flipV="1">
              <a:off x="2763838" y="3709327"/>
              <a:ext cx="311150" cy="36527"/>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直線矢印コネクタ 121">
              <a:extLst>
                <a:ext uri="{FF2B5EF4-FFF2-40B4-BE49-F238E27FC236}">
                  <a16:creationId xmlns:a16="http://schemas.microsoft.com/office/drawing/2014/main" id="{0D2A7445-4CC4-4B90-9C8E-07EA1282DB3F}"/>
                </a:ext>
              </a:extLst>
            </p:cNvPr>
            <p:cNvCxnSpPr/>
            <p:nvPr/>
          </p:nvCxnSpPr>
          <p:spPr bwMode="auto">
            <a:xfrm>
              <a:off x="2039938" y="4652654"/>
              <a:ext cx="311150" cy="0"/>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直線矢印コネクタ 122">
              <a:extLst>
                <a:ext uri="{FF2B5EF4-FFF2-40B4-BE49-F238E27FC236}">
                  <a16:creationId xmlns:a16="http://schemas.microsoft.com/office/drawing/2014/main" id="{3BBF2D33-E761-43EA-A52E-55427BC588C5}"/>
                </a:ext>
              </a:extLst>
            </p:cNvPr>
            <p:cNvCxnSpPr/>
            <p:nvPr/>
          </p:nvCxnSpPr>
          <p:spPr bwMode="auto">
            <a:xfrm flipV="1">
              <a:off x="2695575" y="4630421"/>
              <a:ext cx="312738" cy="114343"/>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直線矢印コネクタ 123">
              <a:extLst>
                <a:ext uri="{FF2B5EF4-FFF2-40B4-BE49-F238E27FC236}">
                  <a16:creationId xmlns:a16="http://schemas.microsoft.com/office/drawing/2014/main" id="{A7CBDFF1-DB44-4429-8947-1949D8194377}"/>
                </a:ext>
              </a:extLst>
            </p:cNvPr>
            <p:cNvCxnSpPr/>
            <p:nvPr/>
          </p:nvCxnSpPr>
          <p:spPr bwMode="auto">
            <a:xfrm flipV="1">
              <a:off x="852489" y="2945455"/>
              <a:ext cx="128587" cy="169925"/>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直線矢印コネクタ 124">
              <a:extLst>
                <a:ext uri="{FF2B5EF4-FFF2-40B4-BE49-F238E27FC236}">
                  <a16:creationId xmlns:a16="http://schemas.microsoft.com/office/drawing/2014/main" id="{0DCC4654-2BE8-461D-A8EF-5D9B020D5258}"/>
                </a:ext>
              </a:extLst>
            </p:cNvPr>
            <p:cNvCxnSpPr/>
            <p:nvPr/>
          </p:nvCxnSpPr>
          <p:spPr bwMode="auto">
            <a:xfrm flipH="1" flipV="1">
              <a:off x="609600" y="3839551"/>
              <a:ext cx="371475" cy="12705"/>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線矢印コネクタ 125">
              <a:extLst>
                <a:ext uri="{FF2B5EF4-FFF2-40B4-BE49-F238E27FC236}">
                  <a16:creationId xmlns:a16="http://schemas.microsoft.com/office/drawing/2014/main" id="{AB5F8BE5-3111-47FD-BB85-056943B71D0B}"/>
                </a:ext>
              </a:extLst>
            </p:cNvPr>
            <p:cNvCxnSpPr/>
            <p:nvPr/>
          </p:nvCxnSpPr>
          <p:spPr bwMode="auto">
            <a:xfrm flipV="1">
              <a:off x="1373189" y="4787643"/>
              <a:ext cx="312737" cy="114343"/>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直線矢印コネクタ 126">
              <a:extLst>
                <a:ext uri="{FF2B5EF4-FFF2-40B4-BE49-F238E27FC236}">
                  <a16:creationId xmlns:a16="http://schemas.microsoft.com/office/drawing/2014/main" id="{8066A006-A167-4184-8B47-EC6C4709E44F}"/>
                </a:ext>
              </a:extLst>
            </p:cNvPr>
            <p:cNvCxnSpPr/>
            <p:nvPr/>
          </p:nvCxnSpPr>
          <p:spPr bwMode="auto">
            <a:xfrm flipH="1">
              <a:off x="2124075" y="3018507"/>
              <a:ext cx="71438" cy="228685"/>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線矢印コネクタ 127">
              <a:extLst>
                <a:ext uri="{FF2B5EF4-FFF2-40B4-BE49-F238E27FC236}">
                  <a16:creationId xmlns:a16="http://schemas.microsoft.com/office/drawing/2014/main" id="{BB19B482-B126-495E-B668-FCDF9463DF6D}"/>
                </a:ext>
              </a:extLst>
            </p:cNvPr>
            <p:cNvCxnSpPr/>
            <p:nvPr/>
          </p:nvCxnSpPr>
          <p:spPr bwMode="auto">
            <a:xfrm flipH="1">
              <a:off x="695325" y="4892457"/>
              <a:ext cx="130175" cy="19057"/>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直線矢印コネクタ 128">
              <a:extLst>
                <a:ext uri="{FF2B5EF4-FFF2-40B4-BE49-F238E27FC236}">
                  <a16:creationId xmlns:a16="http://schemas.microsoft.com/office/drawing/2014/main" id="{1A7AF71D-4716-4DAC-8D8A-37725EADCD98}"/>
                </a:ext>
              </a:extLst>
            </p:cNvPr>
            <p:cNvCxnSpPr/>
            <p:nvPr/>
          </p:nvCxnSpPr>
          <p:spPr bwMode="auto">
            <a:xfrm flipH="1">
              <a:off x="1206501" y="3668037"/>
              <a:ext cx="130175" cy="19057"/>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直線矢印コネクタ 129">
              <a:extLst>
                <a:ext uri="{FF2B5EF4-FFF2-40B4-BE49-F238E27FC236}">
                  <a16:creationId xmlns:a16="http://schemas.microsoft.com/office/drawing/2014/main" id="{CE3531EE-C758-4C1B-B9A0-BF2E5FFE6D5B}"/>
                </a:ext>
              </a:extLst>
            </p:cNvPr>
            <p:cNvCxnSpPr/>
            <p:nvPr/>
          </p:nvCxnSpPr>
          <p:spPr bwMode="auto">
            <a:xfrm>
              <a:off x="1206500" y="3132850"/>
              <a:ext cx="311150" cy="0"/>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9629" name="グループ化 3">
            <a:extLst>
              <a:ext uri="{FF2B5EF4-FFF2-40B4-BE49-F238E27FC236}">
                <a16:creationId xmlns:a16="http://schemas.microsoft.com/office/drawing/2014/main" id="{145EA697-BBCE-4C3C-AD1A-70FF27FB2632}"/>
              </a:ext>
            </a:extLst>
          </p:cNvPr>
          <p:cNvGrpSpPr>
            <a:grpSpLocks/>
          </p:cNvGrpSpPr>
          <p:nvPr/>
        </p:nvGrpSpPr>
        <p:grpSpPr bwMode="auto">
          <a:xfrm rot="5400000">
            <a:off x="3887788" y="2049463"/>
            <a:ext cx="2159000" cy="1511300"/>
            <a:chOff x="3708400" y="2903538"/>
            <a:chExt cx="2159000" cy="1511300"/>
          </a:xfrm>
        </p:grpSpPr>
        <p:sp>
          <p:nvSpPr>
            <p:cNvPr id="239642" name="Oval 23">
              <a:extLst>
                <a:ext uri="{FF2B5EF4-FFF2-40B4-BE49-F238E27FC236}">
                  <a16:creationId xmlns:a16="http://schemas.microsoft.com/office/drawing/2014/main" id="{694190D8-1313-4F02-B92D-D90270DA3199}"/>
                </a:ext>
              </a:extLst>
            </p:cNvPr>
            <p:cNvSpPr>
              <a:spLocks noChangeArrowheads="1"/>
            </p:cNvSpPr>
            <p:nvPr/>
          </p:nvSpPr>
          <p:spPr bwMode="auto">
            <a:xfrm>
              <a:off x="3708400" y="3317875"/>
              <a:ext cx="2159000" cy="719138"/>
            </a:xfrm>
            <a:prstGeom prst="ellipse">
              <a:avLst/>
            </a:prstGeom>
            <a:solidFill>
              <a:schemeClr val="bg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239643" name="Line 24">
              <a:extLst>
                <a:ext uri="{FF2B5EF4-FFF2-40B4-BE49-F238E27FC236}">
                  <a16:creationId xmlns:a16="http://schemas.microsoft.com/office/drawing/2014/main" id="{1BB8E0FA-80D0-44BB-AA0C-0677A052482E}"/>
                </a:ext>
              </a:extLst>
            </p:cNvPr>
            <p:cNvSpPr>
              <a:spLocks noChangeShapeType="1"/>
            </p:cNvSpPr>
            <p:nvPr/>
          </p:nvSpPr>
          <p:spPr bwMode="auto">
            <a:xfrm flipV="1">
              <a:off x="4787900" y="2903538"/>
              <a:ext cx="0" cy="719137"/>
            </a:xfrm>
            <a:prstGeom prst="line">
              <a:avLst/>
            </a:prstGeom>
            <a:noFill/>
            <a:ln w="19050">
              <a:solidFill>
                <a:srgbClr val="0070C0"/>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239644" name="Line 25">
              <a:extLst>
                <a:ext uri="{FF2B5EF4-FFF2-40B4-BE49-F238E27FC236}">
                  <a16:creationId xmlns:a16="http://schemas.microsoft.com/office/drawing/2014/main" id="{2839FD48-ABF5-4087-B75E-C3743CEC281B}"/>
                </a:ext>
              </a:extLst>
            </p:cNvPr>
            <p:cNvSpPr>
              <a:spLocks noChangeShapeType="1"/>
            </p:cNvSpPr>
            <p:nvPr/>
          </p:nvSpPr>
          <p:spPr bwMode="auto">
            <a:xfrm flipV="1">
              <a:off x="4787900" y="4054475"/>
              <a:ext cx="0" cy="360363"/>
            </a:xfrm>
            <a:prstGeom prst="line">
              <a:avLst/>
            </a:prstGeom>
            <a:noFill/>
            <a:ln w="19050">
              <a:solidFill>
                <a:srgbClr val="0070C0"/>
              </a:solidFill>
              <a:round/>
              <a:headEnd/>
              <a:tailEnd type="none" w="lg" len="lg"/>
            </a:ln>
            <a:extLst>
              <a:ext uri="{909E8E84-426E-40DD-AFC4-6F175D3DCCD1}">
                <a14:hiddenFill xmlns:a14="http://schemas.microsoft.com/office/drawing/2010/main">
                  <a:noFill/>
                </a14:hiddenFill>
              </a:ext>
            </a:extLst>
          </p:spPr>
          <p:txBody>
            <a:bodyPr/>
            <a:lstStyle/>
            <a:p>
              <a:endParaRPr lang="en-US"/>
            </a:p>
          </p:txBody>
        </p:sp>
        <p:sp>
          <p:nvSpPr>
            <p:cNvPr id="239645" name="Line 26">
              <a:extLst>
                <a:ext uri="{FF2B5EF4-FFF2-40B4-BE49-F238E27FC236}">
                  <a16:creationId xmlns:a16="http://schemas.microsoft.com/office/drawing/2014/main" id="{1B92D84F-E11E-4AB4-980C-2BC3FE04BD26}"/>
                </a:ext>
              </a:extLst>
            </p:cNvPr>
            <p:cNvSpPr>
              <a:spLocks noChangeShapeType="1"/>
            </p:cNvSpPr>
            <p:nvPr/>
          </p:nvSpPr>
          <p:spPr bwMode="auto">
            <a:xfrm flipV="1">
              <a:off x="4787900" y="3622675"/>
              <a:ext cx="0" cy="431800"/>
            </a:xfrm>
            <a:prstGeom prst="line">
              <a:avLst/>
            </a:prstGeom>
            <a:noFill/>
            <a:ln w="19050">
              <a:solidFill>
                <a:srgbClr val="0070C0"/>
              </a:solidFill>
              <a:prstDash val="dash"/>
              <a:round/>
              <a:headEnd/>
              <a:tailEnd type="none" w="lg" len="lg"/>
            </a:ln>
            <a:extLst>
              <a:ext uri="{909E8E84-426E-40DD-AFC4-6F175D3DCCD1}">
                <a14:hiddenFill xmlns:a14="http://schemas.microsoft.com/office/drawing/2010/main">
                  <a:noFill/>
                </a14:hiddenFill>
              </a:ext>
            </a:extLst>
          </p:spPr>
          <p:txBody>
            <a:bodyPr/>
            <a:lstStyle/>
            <a:p>
              <a:endParaRPr lang="en-US"/>
            </a:p>
          </p:txBody>
        </p:sp>
        <p:cxnSp>
          <p:nvCxnSpPr>
            <p:cNvPr id="136" name="直線矢印コネクタ 135">
              <a:extLst>
                <a:ext uri="{FF2B5EF4-FFF2-40B4-BE49-F238E27FC236}">
                  <a16:creationId xmlns:a16="http://schemas.microsoft.com/office/drawing/2014/main" id="{502506E6-406A-4FA9-91DF-B3B8B3A0E705}"/>
                </a:ext>
              </a:extLst>
            </p:cNvPr>
            <p:cNvCxnSpPr/>
            <p:nvPr/>
          </p:nvCxnSpPr>
          <p:spPr bwMode="auto">
            <a:xfrm>
              <a:off x="5075237" y="3573463"/>
              <a:ext cx="311150" cy="0"/>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直線矢印コネクタ 136">
              <a:extLst>
                <a:ext uri="{FF2B5EF4-FFF2-40B4-BE49-F238E27FC236}">
                  <a16:creationId xmlns:a16="http://schemas.microsoft.com/office/drawing/2014/main" id="{7D924D51-472B-4E0E-B67D-194294187215}"/>
                </a:ext>
              </a:extLst>
            </p:cNvPr>
            <p:cNvCxnSpPr/>
            <p:nvPr/>
          </p:nvCxnSpPr>
          <p:spPr bwMode="auto">
            <a:xfrm>
              <a:off x="4265612" y="3554413"/>
              <a:ext cx="312738" cy="0"/>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直線矢印コネクタ 137">
              <a:extLst>
                <a:ext uri="{FF2B5EF4-FFF2-40B4-BE49-F238E27FC236}">
                  <a16:creationId xmlns:a16="http://schemas.microsoft.com/office/drawing/2014/main" id="{8C2D4CF5-C8A5-4E43-8C22-B9D85161E269}"/>
                </a:ext>
              </a:extLst>
            </p:cNvPr>
            <p:cNvCxnSpPr/>
            <p:nvPr/>
          </p:nvCxnSpPr>
          <p:spPr bwMode="auto">
            <a:xfrm>
              <a:off x="4110037" y="3784601"/>
              <a:ext cx="311150" cy="0"/>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直線矢印コネクタ 138">
              <a:extLst>
                <a:ext uri="{FF2B5EF4-FFF2-40B4-BE49-F238E27FC236}">
                  <a16:creationId xmlns:a16="http://schemas.microsoft.com/office/drawing/2014/main" id="{70048C3D-ABD5-4674-A772-3EA51B90772D}"/>
                </a:ext>
              </a:extLst>
            </p:cNvPr>
            <p:cNvCxnSpPr/>
            <p:nvPr/>
          </p:nvCxnSpPr>
          <p:spPr bwMode="auto">
            <a:xfrm flipV="1">
              <a:off x="4951412" y="3271838"/>
              <a:ext cx="312738" cy="95250"/>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直線矢印コネクタ 139">
              <a:extLst>
                <a:ext uri="{FF2B5EF4-FFF2-40B4-BE49-F238E27FC236}">
                  <a16:creationId xmlns:a16="http://schemas.microsoft.com/office/drawing/2014/main" id="{7776229E-EF9A-4D3A-A8CD-96217C6C409F}"/>
                </a:ext>
              </a:extLst>
            </p:cNvPr>
            <p:cNvCxnSpPr/>
            <p:nvPr/>
          </p:nvCxnSpPr>
          <p:spPr bwMode="auto">
            <a:xfrm flipV="1">
              <a:off x="4395787" y="3892551"/>
              <a:ext cx="311150" cy="93662"/>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直線矢印コネクタ 140">
              <a:extLst>
                <a:ext uri="{FF2B5EF4-FFF2-40B4-BE49-F238E27FC236}">
                  <a16:creationId xmlns:a16="http://schemas.microsoft.com/office/drawing/2014/main" id="{682CAFEB-647A-4DF8-B59C-0FCADB20829F}"/>
                </a:ext>
              </a:extLst>
            </p:cNvPr>
            <p:cNvCxnSpPr/>
            <p:nvPr/>
          </p:nvCxnSpPr>
          <p:spPr bwMode="auto">
            <a:xfrm flipV="1">
              <a:off x="5553075" y="3522663"/>
              <a:ext cx="312737" cy="93663"/>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直線矢印コネクタ 141">
              <a:extLst>
                <a:ext uri="{FF2B5EF4-FFF2-40B4-BE49-F238E27FC236}">
                  <a16:creationId xmlns:a16="http://schemas.microsoft.com/office/drawing/2014/main" id="{E5C85916-B9C6-49A3-87A3-77C3A3B223A4}"/>
                </a:ext>
              </a:extLst>
            </p:cNvPr>
            <p:cNvCxnSpPr/>
            <p:nvPr/>
          </p:nvCxnSpPr>
          <p:spPr bwMode="auto">
            <a:xfrm flipV="1">
              <a:off x="5095876" y="3838577"/>
              <a:ext cx="312737" cy="93662"/>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直線矢印コネクタ 142">
              <a:extLst>
                <a:ext uri="{FF2B5EF4-FFF2-40B4-BE49-F238E27FC236}">
                  <a16:creationId xmlns:a16="http://schemas.microsoft.com/office/drawing/2014/main" id="{2E50E063-74A0-4CD4-8A29-9CA03251B5B1}"/>
                </a:ext>
              </a:extLst>
            </p:cNvPr>
            <p:cNvCxnSpPr/>
            <p:nvPr/>
          </p:nvCxnSpPr>
          <p:spPr bwMode="auto">
            <a:xfrm flipH="1">
              <a:off x="3849687" y="3678238"/>
              <a:ext cx="73025" cy="201613"/>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直線矢印コネクタ 143">
              <a:extLst>
                <a:ext uri="{FF2B5EF4-FFF2-40B4-BE49-F238E27FC236}">
                  <a16:creationId xmlns:a16="http://schemas.microsoft.com/office/drawing/2014/main" id="{DE54DC42-81E8-4275-A0F9-04AAEBC4F37D}"/>
                </a:ext>
              </a:extLst>
            </p:cNvPr>
            <p:cNvCxnSpPr/>
            <p:nvPr/>
          </p:nvCxnSpPr>
          <p:spPr bwMode="auto">
            <a:xfrm flipH="1">
              <a:off x="4075112" y="3830638"/>
              <a:ext cx="71438" cy="201613"/>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直線矢印コネクタ 144">
              <a:extLst>
                <a:ext uri="{FF2B5EF4-FFF2-40B4-BE49-F238E27FC236}">
                  <a16:creationId xmlns:a16="http://schemas.microsoft.com/office/drawing/2014/main" id="{CF712B34-F31A-43C2-9DC8-006CD49410DE}"/>
                </a:ext>
              </a:extLst>
            </p:cNvPr>
            <p:cNvCxnSpPr/>
            <p:nvPr/>
          </p:nvCxnSpPr>
          <p:spPr bwMode="auto">
            <a:xfrm flipH="1">
              <a:off x="4635501" y="3381377"/>
              <a:ext cx="71437" cy="203200"/>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直線矢印コネクタ 145">
              <a:extLst>
                <a:ext uri="{FF2B5EF4-FFF2-40B4-BE49-F238E27FC236}">
                  <a16:creationId xmlns:a16="http://schemas.microsoft.com/office/drawing/2014/main" id="{C939A3B0-77E8-4E1A-BB38-1190057EDB8B}"/>
                </a:ext>
              </a:extLst>
            </p:cNvPr>
            <p:cNvCxnSpPr/>
            <p:nvPr/>
          </p:nvCxnSpPr>
          <p:spPr bwMode="auto">
            <a:xfrm flipH="1" flipV="1">
              <a:off x="3706812" y="3594101"/>
              <a:ext cx="142875" cy="84137"/>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直線矢印コネクタ 146">
              <a:extLst>
                <a:ext uri="{FF2B5EF4-FFF2-40B4-BE49-F238E27FC236}">
                  <a16:creationId xmlns:a16="http://schemas.microsoft.com/office/drawing/2014/main" id="{3023F1C8-3F9A-4817-A658-3E45193125E5}"/>
                </a:ext>
              </a:extLst>
            </p:cNvPr>
            <p:cNvCxnSpPr/>
            <p:nvPr/>
          </p:nvCxnSpPr>
          <p:spPr bwMode="auto">
            <a:xfrm flipH="1" flipV="1">
              <a:off x="4194176" y="3613152"/>
              <a:ext cx="142875" cy="82550"/>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直線矢印コネクタ 147">
              <a:extLst>
                <a:ext uri="{FF2B5EF4-FFF2-40B4-BE49-F238E27FC236}">
                  <a16:creationId xmlns:a16="http://schemas.microsoft.com/office/drawing/2014/main" id="{0B60C058-25E8-4149-9982-BB4E082C5608}"/>
                </a:ext>
              </a:extLst>
            </p:cNvPr>
            <p:cNvCxnSpPr/>
            <p:nvPr/>
          </p:nvCxnSpPr>
          <p:spPr bwMode="auto">
            <a:xfrm flipH="1" flipV="1">
              <a:off x="4075112" y="3505201"/>
              <a:ext cx="142875" cy="84137"/>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直線矢印コネクタ 148">
              <a:extLst>
                <a:ext uri="{FF2B5EF4-FFF2-40B4-BE49-F238E27FC236}">
                  <a16:creationId xmlns:a16="http://schemas.microsoft.com/office/drawing/2014/main" id="{ADC9E4D5-A751-489E-B6C1-D01E4EB7BD2C}"/>
                </a:ext>
              </a:extLst>
            </p:cNvPr>
            <p:cNvCxnSpPr/>
            <p:nvPr/>
          </p:nvCxnSpPr>
          <p:spPr bwMode="auto">
            <a:xfrm flipH="1" flipV="1">
              <a:off x="5553075" y="3802063"/>
              <a:ext cx="144462" cy="84138"/>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直線矢印コネクタ 149">
              <a:extLst>
                <a:ext uri="{FF2B5EF4-FFF2-40B4-BE49-F238E27FC236}">
                  <a16:creationId xmlns:a16="http://schemas.microsoft.com/office/drawing/2014/main" id="{3076CB82-BACF-44E4-9D71-E066A8CBA0C9}"/>
                </a:ext>
              </a:extLst>
            </p:cNvPr>
            <p:cNvCxnSpPr/>
            <p:nvPr/>
          </p:nvCxnSpPr>
          <p:spPr bwMode="auto">
            <a:xfrm flipH="1" flipV="1">
              <a:off x="4714876" y="3603627"/>
              <a:ext cx="142875" cy="82550"/>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直線矢印コネクタ 150">
              <a:extLst>
                <a:ext uri="{FF2B5EF4-FFF2-40B4-BE49-F238E27FC236}">
                  <a16:creationId xmlns:a16="http://schemas.microsoft.com/office/drawing/2014/main" id="{A6F3AD38-EBA5-43BF-BDEA-2DF4850911E8}"/>
                </a:ext>
              </a:extLst>
            </p:cNvPr>
            <p:cNvCxnSpPr/>
            <p:nvPr/>
          </p:nvCxnSpPr>
          <p:spPr bwMode="auto">
            <a:xfrm flipH="1">
              <a:off x="5002212" y="3498851"/>
              <a:ext cx="144463" cy="109537"/>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直線矢印コネクタ 151">
              <a:extLst>
                <a:ext uri="{FF2B5EF4-FFF2-40B4-BE49-F238E27FC236}">
                  <a16:creationId xmlns:a16="http://schemas.microsoft.com/office/drawing/2014/main" id="{3297E447-F61D-488C-996F-4FD0E61FD1D2}"/>
                </a:ext>
              </a:extLst>
            </p:cNvPr>
            <p:cNvCxnSpPr/>
            <p:nvPr/>
          </p:nvCxnSpPr>
          <p:spPr bwMode="auto">
            <a:xfrm flipH="1">
              <a:off x="5002213" y="3783014"/>
              <a:ext cx="144463" cy="107950"/>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9630" name="グループ化 4">
            <a:extLst>
              <a:ext uri="{FF2B5EF4-FFF2-40B4-BE49-F238E27FC236}">
                <a16:creationId xmlns:a16="http://schemas.microsoft.com/office/drawing/2014/main" id="{62FC34FB-5031-437F-935D-C8A2BC498D2D}"/>
              </a:ext>
            </a:extLst>
          </p:cNvPr>
          <p:cNvGrpSpPr>
            <a:grpSpLocks/>
          </p:cNvGrpSpPr>
          <p:nvPr/>
        </p:nvGrpSpPr>
        <p:grpSpPr bwMode="auto">
          <a:xfrm rot="5400000">
            <a:off x="7577138" y="2346325"/>
            <a:ext cx="566737" cy="881063"/>
            <a:chOff x="7524750" y="2898775"/>
            <a:chExt cx="566738" cy="881063"/>
          </a:xfrm>
        </p:grpSpPr>
        <p:sp>
          <p:nvSpPr>
            <p:cNvPr id="239634" name="Line 33">
              <a:extLst>
                <a:ext uri="{FF2B5EF4-FFF2-40B4-BE49-F238E27FC236}">
                  <a16:creationId xmlns:a16="http://schemas.microsoft.com/office/drawing/2014/main" id="{DE4F0096-2FA1-454B-8DD8-DDC151452F8D}"/>
                </a:ext>
              </a:extLst>
            </p:cNvPr>
            <p:cNvSpPr>
              <a:spLocks noChangeShapeType="1"/>
            </p:cNvSpPr>
            <p:nvPr/>
          </p:nvSpPr>
          <p:spPr bwMode="auto">
            <a:xfrm flipV="1">
              <a:off x="7785100" y="2898775"/>
              <a:ext cx="0" cy="719138"/>
            </a:xfrm>
            <a:prstGeom prst="line">
              <a:avLst/>
            </a:prstGeom>
            <a:noFill/>
            <a:ln w="19050">
              <a:solidFill>
                <a:srgbClr val="0070C0"/>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239635" name="Oval 27">
              <a:extLst>
                <a:ext uri="{FF2B5EF4-FFF2-40B4-BE49-F238E27FC236}">
                  <a16:creationId xmlns:a16="http://schemas.microsoft.com/office/drawing/2014/main" id="{E67FD9B0-AD94-46C3-BC6F-1D01AA6E4DC2}"/>
                </a:ext>
              </a:extLst>
            </p:cNvPr>
            <p:cNvSpPr>
              <a:spLocks noChangeArrowheads="1"/>
            </p:cNvSpPr>
            <p:nvPr/>
          </p:nvSpPr>
          <p:spPr bwMode="auto">
            <a:xfrm>
              <a:off x="7772400" y="3611563"/>
              <a:ext cx="36513" cy="36512"/>
            </a:xfrm>
            <a:prstGeom prst="ellipse">
              <a:avLst/>
            </a:prstGeom>
            <a:solidFill>
              <a:schemeClr val="bg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cxnSp>
          <p:nvCxnSpPr>
            <p:cNvPr id="156" name="直線矢印コネクタ 155">
              <a:extLst>
                <a:ext uri="{FF2B5EF4-FFF2-40B4-BE49-F238E27FC236}">
                  <a16:creationId xmlns:a16="http://schemas.microsoft.com/office/drawing/2014/main" id="{32200DDA-217C-4AE8-9000-021CE78F7AE8}"/>
                </a:ext>
              </a:extLst>
            </p:cNvPr>
            <p:cNvCxnSpPr/>
            <p:nvPr/>
          </p:nvCxnSpPr>
          <p:spPr bwMode="auto">
            <a:xfrm flipH="1">
              <a:off x="7666038" y="3638551"/>
              <a:ext cx="144463" cy="109538"/>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直線矢印コネクタ 156">
              <a:extLst>
                <a:ext uri="{FF2B5EF4-FFF2-40B4-BE49-F238E27FC236}">
                  <a16:creationId xmlns:a16="http://schemas.microsoft.com/office/drawing/2014/main" id="{17EE52D7-9956-48ED-B1B4-CEFEA6851340}"/>
                </a:ext>
              </a:extLst>
            </p:cNvPr>
            <p:cNvCxnSpPr/>
            <p:nvPr/>
          </p:nvCxnSpPr>
          <p:spPr bwMode="auto">
            <a:xfrm flipH="1" flipV="1">
              <a:off x="7523162" y="3573463"/>
              <a:ext cx="287339" cy="61912"/>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直線矢印コネクタ 157">
              <a:extLst>
                <a:ext uri="{FF2B5EF4-FFF2-40B4-BE49-F238E27FC236}">
                  <a16:creationId xmlns:a16="http://schemas.microsoft.com/office/drawing/2014/main" id="{4EC6BFF4-2245-4EB9-A6E7-1FDA16B10A56}"/>
                </a:ext>
              </a:extLst>
            </p:cNvPr>
            <p:cNvCxnSpPr/>
            <p:nvPr/>
          </p:nvCxnSpPr>
          <p:spPr bwMode="auto">
            <a:xfrm flipV="1">
              <a:off x="7835901" y="3490914"/>
              <a:ext cx="34925" cy="101600"/>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直線矢印コネクタ 158">
              <a:extLst>
                <a:ext uri="{FF2B5EF4-FFF2-40B4-BE49-F238E27FC236}">
                  <a16:creationId xmlns:a16="http://schemas.microsoft.com/office/drawing/2014/main" id="{262239EC-98CF-4FBA-8C0D-ED656FA162BD}"/>
                </a:ext>
              </a:extLst>
            </p:cNvPr>
            <p:cNvCxnSpPr/>
            <p:nvPr/>
          </p:nvCxnSpPr>
          <p:spPr bwMode="auto">
            <a:xfrm flipV="1">
              <a:off x="7810500" y="3487738"/>
              <a:ext cx="279400" cy="117475"/>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直線矢印コネクタ 159">
              <a:extLst>
                <a:ext uri="{FF2B5EF4-FFF2-40B4-BE49-F238E27FC236}">
                  <a16:creationId xmlns:a16="http://schemas.microsoft.com/office/drawing/2014/main" id="{5F9F5FC4-E2A5-403B-9D03-988DB5F58200}"/>
                </a:ext>
              </a:extLst>
            </p:cNvPr>
            <p:cNvCxnSpPr/>
            <p:nvPr/>
          </p:nvCxnSpPr>
          <p:spPr bwMode="auto">
            <a:xfrm flipH="1">
              <a:off x="7558088" y="3651251"/>
              <a:ext cx="225425" cy="1588"/>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直線矢印コネクタ 160">
              <a:extLst>
                <a:ext uri="{FF2B5EF4-FFF2-40B4-BE49-F238E27FC236}">
                  <a16:creationId xmlns:a16="http://schemas.microsoft.com/office/drawing/2014/main" id="{5467193E-18CD-4EEA-8F95-CE93286D20AE}"/>
                </a:ext>
              </a:extLst>
            </p:cNvPr>
            <p:cNvCxnSpPr/>
            <p:nvPr/>
          </p:nvCxnSpPr>
          <p:spPr bwMode="auto">
            <a:xfrm>
              <a:off x="7810500" y="3640138"/>
              <a:ext cx="188912" cy="141287"/>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62" name="テキスト ボックス 20">
            <a:extLst>
              <a:ext uri="{FF2B5EF4-FFF2-40B4-BE49-F238E27FC236}">
                <a16:creationId xmlns:a16="http://schemas.microsoft.com/office/drawing/2014/main" id="{D65D1FFF-5EB3-41B4-B1E2-BB64B78B5AE6}"/>
              </a:ext>
            </a:extLst>
          </p:cNvPr>
          <p:cNvSpPr txBox="1">
            <a:spLocks noChangeArrowheads="1"/>
          </p:cNvSpPr>
          <p:nvPr/>
        </p:nvSpPr>
        <p:spPr bwMode="auto">
          <a:xfrm>
            <a:off x="2844800" y="2265363"/>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0070C0"/>
                </a:solidFill>
                <a:latin typeface="+mn-lt"/>
              </a:rPr>
              <a:t>Z-axis</a:t>
            </a:r>
          </a:p>
        </p:txBody>
      </p:sp>
      <p:sp>
        <p:nvSpPr>
          <p:cNvPr id="163" name="テキスト ボックス 20">
            <a:extLst>
              <a:ext uri="{FF2B5EF4-FFF2-40B4-BE49-F238E27FC236}">
                <a16:creationId xmlns:a16="http://schemas.microsoft.com/office/drawing/2014/main" id="{62A18456-77C3-49D7-8607-C2ABC81863DC}"/>
              </a:ext>
            </a:extLst>
          </p:cNvPr>
          <p:cNvSpPr txBox="1">
            <a:spLocks noChangeArrowheads="1"/>
          </p:cNvSpPr>
          <p:nvPr/>
        </p:nvSpPr>
        <p:spPr bwMode="auto">
          <a:xfrm>
            <a:off x="7864475" y="2233613"/>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0070C0"/>
                </a:solidFill>
                <a:latin typeface="+mn-lt"/>
              </a:rPr>
              <a:t>Z-axis</a:t>
            </a:r>
          </a:p>
        </p:txBody>
      </p:sp>
      <p:sp>
        <p:nvSpPr>
          <p:cNvPr id="164" name="テキスト ボックス 20">
            <a:extLst>
              <a:ext uri="{FF2B5EF4-FFF2-40B4-BE49-F238E27FC236}">
                <a16:creationId xmlns:a16="http://schemas.microsoft.com/office/drawing/2014/main" id="{58F887F6-8F91-4A36-B278-F230FA0BF50A}"/>
              </a:ext>
            </a:extLst>
          </p:cNvPr>
          <p:cNvSpPr txBox="1">
            <a:spLocks noChangeArrowheads="1"/>
          </p:cNvSpPr>
          <p:nvPr/>
        </p:nvSpPr>
        <p:spPr bwMode="auto">
          <a:xfrm>
            <a:off x="5375275" y="2271713"/>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0070C0"/>
                </a:solidFill>
                <a:latin typeface="+mn-lt"/>
              </a:rPr>
              <a:t>Z-axis</a:t>
            </a:r>
          </a:p>
        </p:txBody>
      </p:sp>
      <p:sp>
        <p:nvSpPr>
          <p:cNvPr id="71" name="テキスト ボックス 70"/>
          <p:cNvSpPr txBox="1"/>
          <p:nvPr/>
        </p:nvSpPr>
        <p:spPr>
          <a:xfrm>
            <a:off x="846753" y="5929253"/>
            <a:ext cx="7138493" cy="400110"/>
          </a:xfrm>
          <a:prstGeom prst="rect">
            <a:avLst/>
          </a:prstGeom>
          <a:noFill/>
        </p:spPr>
        <p:txBody>
          <a:bodyPr wrap="none" rtlCol="0">
            <a:spAutoFit/>
          </a:bodyPr>
          <a:lstStyle/>
          <a:p>
            <a:r>
              <a:rPr lang="en-US" altLang="ja-JP" sz="2000" dirty="0">
                <a:solidFill>
                  <a:srgbClr val="FF0000"/>
                </a:solidFill>
              </a:rPr>
              <a:t>(</a:t>
            </a:r>
            <a:r>
              <a:rPr kumimoji="1" lang="en-US" altLang="ja-JP" sz="2000" dirty="0">
                <a:solidFill>
                  <a:srgbClr val="FF0000"/>
                </a:solidFill>
              </a:rPr>
              <a:t>Note) Source disk or points should not be set on boundaries of cells</a:t>
            </a:r>
            <a:endParaRPr kumimoji="1" lang="ja-JP" altLang="en-US" sz="2000"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13">
            <a:extLst>
              <a:ext uri="{FF2B5EF4-FFF2-40B4-BE49-F238E27FC236}">
                <a16:creationId xmlns:a16="http://schemas.microsoft.com/office/drawing/2014/main" id="{C2ABB764-1862-4B70-9F5C-EF239E7136DE}"/>
              </a:ext>
            </a:extLst>
          </p:cNvPr>
          <p:cNvSpPr txBox="1">
            <a:spLocks noChangeArrowheads="1"/>
          </p:cNvSpPr>
          <p:nvPr/>
        </p:nvSpPr>
        <p:spPr bwMode="auto">
          <a:xfrm>
            <a:off x="1893888" y="1052513"/>
            <a:ext cx="302895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000">
                <a:solidFill>
                  <a:schemeClr val="tx2"/>
                </a:solidFill>
                <a:latin typeface="Tahoma" panose="020B0604030504040204" pitchFamily="34" charset="0"/>
              </a:rPr>
              <a:t>[Title]</a:t>
            </a:r>
          </a:p>
          <a:p>
            <a:pPr eaLnBrk="1" hangingPunct="1">
              <a:spcBef>
                <a:spcPct val="0"/>
              </a:spcBef>
              <a:buFontTx/>
              <a:buNone/>
            </a:pPr>
            <a:r>
              <a:rPr lang="en-US" altLang="ja-JP" sz="2000">
                <a:solidFill>
                  <a:schemeClr val="tx2"/>
                </a:solidFill>
                <a:latin typeface="Tahoma" panose="020B0604030504040204" pitchFamily="34" charset="0"/>
              </a:rPr>
              <a:t>	</a:t>
            </a:r>
            <a:r>
              <a:rPr lang="en-US" altLang="ja-JP" sz="2000"/>
              <a:t>title comments</a:t>
            </a:r>
            <a:endParaRPr lang="en-US" altLang="ja-JP" sz="2000">
              <a:solidFill>
                <a:schemeClr val="tx2"/>
              </a:solidFill>
              <a:latin typeface="Tahoma" panose="020B0604030504040204" pitchFamily="34" charset="0"/>
            </a:endParaRPr>
          </a:p>
          <a:p>
            <a:pPr eaLnBrk="1" hangingPunct="1">
              <a:spcBef>
                <a:spcPct val="0"/>
              </a:spcBef>
              <a:buFontTx/>
              <a:buNone/>
            </a:pPr>
            <a:r>
              <a:rPr lang="en-US" altLang="ja-JP" sz="2000">
                <a:latin typeface="Tahoma" panose="020B0604030504040204" pitchFamily="34" charset="0"/>
              </a:rPr>
              <a:t>[Parameters]</a:t>
            </a:r>
          </a:p>
          <a:p>
            <a:pPr eaLnBrk="1" hangingPunct="1">
              <a:spcBef>
                <a:spcPct val="0"/>
              </a:spcBef>
              <a:buFontTx/>
              <a:buNone/>
            </a:pPr>
            <a:r>
              <a:rPr lang="en-US" altLang="ja-JP" sz="2000">
                <a:solidFill>
                  <a:schemeClr val="tx2"/>
                </a:solidFill>
                <a:latin typeface="Tahoma" panose="020B0604030504040204" pitchFamily="34" charset="0"/>
              </a:rPr>
              <a:t>	</a:t>
            </a:r>
            <a:r>
              <a:rPr lang="en-US" altLang="ja-JP" sz="2000"/>
              <a:t>define parameters</a:t>
            </a:r>
            <a:endParaRPr lang="en-US" altLang="ja-JP" sz="2000">
              <a:solidFill>
                <a:schemeClr val="tx2"/>
              </a:solidFill>
              <a:latin typeface="Tahoma" panose="020B0604030504040204" pitchFamily="34" charset="0"/>
            </a:endParaRPr>
          </a:p>
          <a:p>
            <a:pPr eaLnBrk="1" hangingPunct="1">
              <a:spcBef>
                <a:spcPct val="0"/>
              </a:spcBef>
              <a:buFontTx/>
              <a:buNone/>
            </a:pPr>
            <a:r>
              <a:rPr lang="en-US" altLang="ja-JP" sz="2000">
                <a:solidFill>
                  <a:schemeClr val="tx2"/>
                </a:solidFill>
                <a:latin typeface="Tahoma" panose="020B0604030504040204" pitchFamily="34" charset="0"/>
              </a:rPr>
              <a:t>[Source]</a:t>
            </a:r>
          </a:p>
          <a:p>
            <a:pPr eaLnBrk="1" hangingPunct="1">
              <a:spcBef>
                <a:spcPct val="0"/>
              </a:spcBef>
              <a:buFontTx/>
              <a:buNone/>
            </a:pPr>
            <a:r>
              <a:rPr lang="en-US" altLang="ja-JP" sz="2000">
                <a:solidFill>
                  <a:schemeClr val="tx2"/>
                </a:solidFill>
                <a:latin typeface="Tahoma" panose="020B0604030504040204" pitchFamily="34" charset="0"/>
              </a:rPr>
              <a:t>	</a:t>
            </a:r>
            <a:r>
              <a:rPr lang="en-US" altLang="ja-JP" sz="2000"/>
              <a:t>define source</a:t>
            </a:r>
            <a:endParaRPr lang="en-US" altLang="ja-JP" sz="2000">
              <a:solidFill>
                <a:schemeClr val="tx2"/>
              </a:solidFill>
              <a:latin typeface="Tahoma" panose="020B0604030504040204" pitchFamily="34" charset="0"/>
            </a:endParaRPr>
          </a:p>
          <a:p>
            <a:pPr eaLnBrk="1" hangingPunct="1">
              <a:spcBef>
                <a:spcPct val="0"/>
              </a:spcBef>
              <a:buFontTx/>
              <a:buNone/>
            </a:pPr>
            <a:r>
              <a:rPr lang="en-US" altLang="ja-JP" sz="2000">
                <a:solidFill>
                  <a:schemeClr val="tx2"/>
                </a:solidFill>
                <a:latin typeface="Tahoma" panose="020B0604030504040204" pitchFamily="34" charset="0"/>
              </a:rPr>
              <a:t>[Material]</a:t>
            </a:r>
          </a:p>
          <a:p>
            <a:pPr eaLnBrk="1" hangingPunct="1">
              <a:spcBef>
                <a:spcPct val="0"/>
              </a:spcBef>
              <a:buFontTx/>
              <a:buNone/>
            </a:pPr>
            <a:r>
              <a:rPr lang="en-US" altLang="ja-JP" sz="2000">
                <a:solidFill>
                  <a:schemeClr val="tx2"/>
                </a:solidFill>
                <a:latin typeface="Tahoma" panose="020B0604030504040204" pitchFamily="34" charset="0"/>
              </a:rPr>
              <a:t>	</a:t>
            </a:r>
            <a:r>
              <a:rPr lang="en-US" altLang="ja-JP" sz="2000"/>
              <a:t>define materials</a:t>
            </a:r>
            <a:endParaRPr lang="en-US" altLang="ja-JP" sz="2000">
              <a:solidFill>
                <a:schemeClr val="tx2"/>
              </a:solidFill>
              <a:latin typeface="Tahoma" panose="020B0604030504040204" pitchFamily="34" charset="0"/>
            </a:endParaRPr>
          </a:p>
          <a:p>
            <a:pPr eaLnBrk="1" hangingPunct="1">
              <a:spcBef>
                <a:spcPct val="0"/>
              </a:spcBef>
              <a:buFontTx/>
              <a:buNone/>
            </a:pPr>
            <a:r>
              <a:rPr lang="en-US" altLang="ja-JP" sz="2000">
                <a:solidFill>
                  <a:schemeClr val="tx2"/>
                </a:solidFill>
                <a:latin typeface="Tahoma" panose="020B0604030504040204" pitchFamily="34" charset="0"/>
              </a:rPr>
              <a:t>[Surface]</a:t>
            </a:r>
          </a:p>
          <a:p>
            <a:pPr eaLnBrk="1" hangingPunct="1">
              <a:spcBef>
                <a:spcPct val="0"/>
              </a:spcBef>
              <a:buFontTx/>
              <a:buNone/>
            </a:pPr>
            <a:r>
              <a:rPr lang="en-US" altLang="ja-JP" sz="2000">
                <a:solidFill>
                  <a:schemeClr val="tx2"/>
                </a:solidFill>
                <a:latin typeface="Tahoma" panose="020B0604030504040204" pitchFamily="34" charset="0"/>
              </a:rPr>
              <a:t>	</a:t>
            </a:r>
            <a:r>
              <a:rPr lang="en-US" altLang="ja-JP" sz="2000"/>
              <a:t>define surfaces</a:t>
            </a:r>
            <a:endParaRPr lang="en-US" altLang="ja-JP" sz="2000">
              <a:solidFill>
                <a:schemeClr val="tx2"/>
              </a:solidFill>
              <a:latin typeface="Tahoma" panose="020B0604030504040204" pitchFamily="34" charset="0"/>
            </a:endParaRPr>
          </a:p>
          <a:p>
            <a:pPr eaLnBrk="1" hangingPunct="1">
              <a:spcBef>
                <a:spcPct val="0"/>
              </a:spcBef>
              <a:buFontTx/>
              <a:buNone/>
            </a:pPr>
            <a:r>
              <a:rPr lang="en-US" altLang="ja-JP" sz="2000">
                <a:solidFill>
                  <a:schemeClr val="tx2"/>
                </a:solidFill>
                <a:latin typeface="Tahoma" panose="020B0604030504040204" pitchFamily="34" charset="0"/>
              </a:rPr>
              <a:t>[Cell]</a:t>
            </a:r>
          </a:p>
          <a:p>
            <a:pPr eaLnBrk="1" hangingPunct="1">
              <a:spcBef>
                <a:spcPct val="0"/>
              </a:spcBef>
              <a:buFontTx/>
              <a:buNone/>
            </a:pPr>
            <a:r>
              <a:rPr lang="en-US" altLang="ja-JP" sz="2000">
                <a:solidFill>
                  <a:schemeClr val="tx2"/>
                </a:solidFill>
                <a:latin typeface="Tahoma" panose="020B0604030504040204" pitchFamily="34" charset="0"/>
              </a:rPr>
              <a:t>	</a:t>
            </a:r>
            <a:r>
              <a:rPr lang="en-US" altLang="ja-JP" sz="2000"/>
              <a:t>define cells</a:t>
            </a:r>
            <a:endParaRPr lang="en-US" altLang="ja-JP" sz="2000">
              <a:solidFill>
                <a:schemeClr val="tx2"/>
              </a:solidFill>
              <a:latin typeface="Tahoma" panose="020B0604030504040204" pitchFamily="34" charset="0"/>
            </a:endParaRPr>
          </a:p>
          <a:p>
            <a:pPr eaLnBrk="1" hangingPunct="1">
              <a:spcBef>
                <a:spcPct val="0"/>
              </a:spcBef>
              <a:buFontTx/>
              <a:buNone/>
            </a:pPr>
            <a:r>
              <a:rPr lang="en-US" altLang="ja-JP" sz="2000">
                <a:solidFill>
                  <a:schemeClr val="tx2"/>
                </a:solidFill>
                <a:latin typeface="Tahoma" panose="020B0604030504040204" pitchFamily="34" charset="0"/>
              </a:rPr>
              <a:t>[T-Track]</a:t>
            </a:r>
          </a:p>
          <a:p>
            <a:pPr eaLnBrk="1" hangingPunct="1">
              <a:spcBef>
                <a:spcPct val="0"/>
              </a:spcBef>
              <a:buFontTx/>
              <a:buNone/>
            </a:pPr>
            <a:r>
              <a:rPr lang="en-US" altLang="ja-JP" sz="2000">
                <a:solidFill>
                  <a:schemeClr val="tx2"/>
                </a:solidFill>
                <a:latin typeface="Tahoma" panose="020B0604030504040204" pitchFamily="34" charset="0"/>
              </a:rPr>
              <a:t>	</a:t>
            </a:r>
            <a:r>
              <a:rPr lang="en-US" altLang="ja-JP" sz="2000"/>
              <a:t>track length tally</a:t>
            </a:r>
            <a:endParaRPr lang="en-US" altLang="ja-JP" sz="2000">
              <a:solidFill>
                <a:schemeClr val="tx2"/>
              </a:solidFill>
              <a:latin typeface="Tahoma" panose="020B0604030504040204" pitchFamily="34" charset="0"/>
            </a:endParaRPr>
          </a:p>
          <a:p>
            <a:pPr eaLnBrk="1" hangingPunct="1">
              <a:spcBef>
                <a:spcPct val="0"/>
              </a:spcBef>
              <a:buFontTx/>
              <a:buNone/>
            </a:pPr>
            <a:r>
              <a:rPr lang="en-US" altLang="ja-JP" sz="2000">
                <a:solidFill>
                  <a:schemeClr val="tx2"/>
                </a:solidFill>
                <a:latin typeface="Tahoma" panose="020B0604030504040204" pitchFamily="34" charset="0"/>
              </a:rPr>
              <a:t>[T-3dshow]</a:t>
            </a:r>
          </a:p>
          <a:p>
            <a:pPr eaLnBrk="1" hangingPunct="1">
              <a:spcBef>
                <a:spcPct val="0"/>
              </a:spcBef>
              <a:buFontTx/>
              <a:buNone/>
            </a:pPr>
            <a:r>
              <a:rPr lang="en-US" altLang="ja-JP" sz="2000">
                <a:solidFill>
                  <a:schemeClr val="tx2"/>
                </a:solidFill>
                <a:latin typeface="Tahoma" panose="020B0604030504040204" pitchFamily="34" charset="0"/>
              </a:rPr>
              <a:t>	3d show</a:t>
            </a:r>
            <a:r>
              <a:rPr lang="en-US" altLang="ja-JP" sz="2000"/>
              <a:t> tally</a:t>
            </a:r>
            <a:endParaRPr lang="en-US" altLang="ja-JP" sz="2000">
              <a:solidFill>
                <a:schemeClr val="tx2"/>
              </a:solidFill>
              <a:latin typeface="Tahoma" panose="020B0604030504040204" pitchFamily="34" charset="0"/>
            </a:endParaRPr>
          </a:p>
          <a:p>
            <a:pPr eaLnBrk="1" hangingPunct="1">
              <a:spcBef>
                <a:spcPct val="0"/>
              </a:spcBef>
              <a:buFontTx/>
              <a:buNone/>
            </a:pPr>
            <a:r>
              <a:rPr lang="en-US" altLang="ja-JP" sz="2000">
                <a:solidFill>
                  <a:schemeClr val="tx2"/>
                </a:solidFill>
                <a:latin typeface="Tahoma" panose="020B0604030504040204" pitchFamily="34" charset="0"/>
              </a:rPr>
              <a:t>[End]	</a:t>
            </a:r>
            <a:endParaRPr lang="en-US" altLang="ja-JP" sz="2000">
              <a:latin typeface="Tahoma" panose="020B0604030504040204" pitchFamily="34" charset="0"/>
              <a:sym typeface="Wingdings" panose="05000000000000000000" pitchFamily="2" charset="2"/>
            </a:endParaRPr>
          </a:p>
        </p:txBody>
      </p:sp>
      <p:sp>
        <p:nvSpPr>
          <p:cNvPr id="120835" name="Rectangle 2">
            <a:extLst>
              <a:ext uri="{FF2B5EF4-FFF2-40B4-BE49-F238E27FC236}">
                <a16:creationId xmlns:a16="http://schemas.microsoft.com/office/drawing/2014/main" id="{BBC80B14-5211-40D8-BB40-26D3A72BF6BA}"/>
              </a:ext>
            </a:extLst>
          </p:cNvPr>
          <p:cNvSpPr>
            <a:spLocks noGrp="1" noChangeArrowheads="1"/>
          </p:cNvSpPr>
          <p:nvPr>
            <p:ph type="title"/>
          </p:nvPr>
        </p:nvSpPr>
        <p:spPr>
          <a:xfrm>
            <a:off x="228600" y="-100013"/>
            <a:ext cx="8686800" cy="1143001"/>
          </a:xfrm>
        </p:spPr>
        <p:txBody>
          <a:bodyPr/>
          <a:lstStyle/>
          <a:p>
            <a:pPr eaLnBrk="1" hangingPunct="1">
              <a:defRPr/>
            </a:pPr>
            <a:r>
              <a:rPr lang="en-US" altLang="ja-JP" sz="4800" dirty="0">
                <a:latin typeface="+mn-lt"/>
              </a:rPr>
              <a:t>Sample input</a:t>
            </a:r>
            <a:endParaRPr lang="ja-JP" altLang="en-US" sz="4800" dirty="0">
              <a:latin typeface="+mn-lt"/>
            </a:endParaRPr>
          </a:p>
        </p:txBody>
      </p:sp>
      <p:sp>
        <p:nvSpPr>
          <p:cNvPr id="8202" name="テキスト ボックス 20">
            <a:extLst>
              <a:ext uri="{FF2B5EF4-FFF2-40B4-BE49-F238E27FC236}">
                <a16:creationId xmlns:a16="http://schemas.microsoft.com/office/drawing/2014/main" id="{611D6099-C7E7-4F38-BB9B-E7ACD50F0FD4}"/>
              </a:ext>
            </a:extLst>
          </p:cNvPr>
          <p:cNvSpPr txBox="1">
            <a:spLocks noChangeArrowheads="1"/>
          </p:cNvSpPr>
          <p:nvPr/>
        </p:nvSpPr>
        <p:spPr bwMode="auto">
          <a:xfrm>
            <a:off x="5310188" y="1030288"/>
            <a:ext cx="2717800" cy="95408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defRPr/>
            </a:pPr>
            <a:r>
              <a:rPr lang="en-US" altLang="ja-JP" sz="2800" dirty="0">
                <a:latin typeface="+mn-lt"/>
              </a:rPr>
              <a:t>This file consists of </a:t>
            </a:r>
            <a:r>
              <a:rPr lang="en-US" altLang="ja-JP" sz="2800" dirty="0">
                <a:solidFill>
                  <a:srgbClr val="FF0000"/>
                </a:solidFill>
                <a:latin typeface="+mn-lt"/>
              </a:rPr>
              <a:t>9</a:t>
            </a:r>
            <a:r>
              <a:rPr lang="ja-JP" altLang="en-US" sz="2800" dirty="0">
                <a:solidFill>
                  <a:srgbClr val="FF0000"/>
                </a:solidFill>
                <a:latin typeface="+mn-lt"/>
              </a:rPr>
              <a:t> </a:t>
            </a:r>
            <a:r>
              <a:rPr lang="en-US" altLang="ja-JP" sz="2800" dirty="0">
                <a:solidFill>
                  <a:srgbClr val="FF0000"/>
                </a:solidFill>
                <a:latin typeface="+mn-lt"/>
              </a:rPr>
              <a:t>sections</a:t>
            </a:r>
            <a:r>
              <a:rPr lang="en-US" altLang="ja-JP" sz="2800" dirty="0">
                <a:latin typeface="+mn-lt"/>
              </a:rPr>
              <a:t>.</a:t>
            </a:r>
            <a:endParaRPr lang="ja-JP" altLang="en-US" sz="2800" dirty="0">
              <a:latin typeface="+mn-lt"/>
            </a:endParaRPr>
          </a:p>
        </p:txBody>
      </p:sp>
      <p:sp>
        <p:nvSpPr>
          <p:cNvPr id="19467" name="Rectangle 1041">
            <a:extLst>
              <a:ext uri="{FF2B5EF4-FFF2-40B4-BE49-F238E27FC236}">
                <a16:creationId xmlns:a16="http://schemas.microsoft.com/office/drawing/2014/main" id="{D4A82687-D05E-4919-99CA-28AF226C904E}"/>
              </a:ext>
            </a:extLst>
          </p:cNvPr>
          <p:cNvSpPr>
            <a:spLocks noChangeArrowheads="1"/>
          </p:cNvSpPr>
          <p:nvPr/>
        </p:nvSpPr>
        <p:spPr bwMode="auto">
          <a:xfrm>
            <a:off x="1917700" y="2314575"/>
            <a:ext cx="2879725" cy="609600"/>
          </a:xfrm>
          <a:prstGeom prst="rect">
            <a:avLst/>
          </a:prstGeom>
          <a:noFill/>
          <a:ln w="254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ja-JP" sz="1800">
              <a:latin typeface="Arial" panose="020B0604020202020204" pitchFamily="34" charset="0"/>
            </a:endParaRPr>
          </a:p>
        </p:txBody>
      </p:sp>
      <p:sp>
        <p:nvSpPr>
          <p:cNvPr id="19468" name="Rectangle 1041">
            <a:extLst>
              <a:ext uri="{FF2B5EF4-FFF2-40B4-BE49-F238E27FC236}">
                <a16:creationId xmlns:a16="http://schemas.microsoft.com/office/drawing/2014/main" id="{71304521-22B1-4F43-BE9B-A2FC584C0374}"/>
              </a:ext>
            </a:extLst>
          </p:cNvPr>
          <p:cNvSpPr>
            <a:spLocks noChangeArrowheads="1"/>
          </p:cNvSpPr>
          <p:nvPr/>
        </p:nvSpPr>
        <p:spPr bwMode="auto">
          <a:xfrm>
            <a:off x="1917700" y="2974975"/>
            <a:ext cx="2879725" cy="1790700"/>
          </a:xfrm>
          <a:prstGeom prst="rect">
            <a:avLst/>
          </a:prstGeom>
          <a:noFill/>
          <a:ln w="254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ja-JP" sz="1800">
              <a:latin typeface="Arial" panose="020B0604020202020204" pitchFamily="34" charset="0"/>
            </a:endParaRPr>
          </a:p>
        </p:txBody>
      </p:sp>
      <p:sp>
        <p:nvSpPr>
          <p:cNvPr id="19469" name="Rectangle 1041">
            <a:extLst>
              <a:ext uri="{FF2B5EF4-FFF2-40B4-BE49-F238E27FC236}">
                <a16:creationId xmlns:a16="http://schemas.microsoft.com/office/drawing/2014/main" id="{BFC5D6ED-310B-4D6B-8312-7A6DDD69CB46}"/>
              </a:ext>
            </a:extLst>
          </p:cNvPr>
          <p:cNvSpPr>
            <a:spLocks noChangeArrowheads="1"/>
          </p:cNvSpPr>
          <p:nvPr/>
        </p:nvSpPr>
        <p:spPr bwMode="auto">
          <a:xfrm>
            <a:off x="1917700" y="4765675"/>
            <a:ext cx="2879725" cy="1257300"/>
          </a:xfrm>
          <a:prstGeom prst="rect">
            <a:avLst/>
          </a:prstGeom>
          <a:noFill/>
          <a:ln w="254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ja-JP" sz="1800">
              <a:latin typeface="Arial" panose="020B0604020202020204" pitchFamily="34" charset="0"/>
            </a:endParaRPr>
          </a:p>
        </p:txBody>
      </p:sp>
      <p:grpSp>
        <p:nvGrpSpPr>
          <p:cNvPr id="3" name="グループ化 2">
            <a:extLst>
              <a:ext uri="{FF2B5EF4-FFF2-40B4-BE49-F238E27FC236}">
                <a16:creationId xmlns:a16="http://schemas.microsoft.com/office/drawing/2014/main" id="{58A447B8-504F-444E-B28A-365F504C1570}"/>
              </a:ext>
            </a:extLst>
          </p:cNvPr>
          <p:cNvGrpSpPr>
            <a:grpSpLocks/>
          </p:cNvGrpSpPr>
          <p:nvPr/>
        </p:nvGrpSpPr>
        <p:grpSpPr bwMode="auto">
          <a:xfrm>
            <a:off x="5291138" y="2247900"/>
            <a:ext cx="3698875" cy="890588"/>
            <a:chOff x="5582281" y="2743200"/>
            <a:chExt cx="3409319" cy="1107615"/>
          </a:xfrm>
        </p:grpSpPr>
        <p:sp>
          <p:nvSpPr>
            <p:cNvPr id="125973" name="テキスト ボックス 20">
              <a:extLst>
                <a:ext uri="{FF2B5EF4-FFF2-40B4-BE49-F238E27FC236}">
                  <a16:creationId xmlns:a16="http://schemas.microsoft.com/office/drawing/2014/main" id="{6B011311-5555-4F29-B05C-E96E16F00EE2}"/>
                </a:ext>
              </a:extLst>
            </p:cNvPr>
            <p:cNvSpPr txBox="1">
              <a:spLocks noChangeArrowheads="1"/>
            </p:cNvSpPr>
            <p:nvPr/>
          </p:nvSpPr>
          <p:spPr bwMode="auto">
            <a:xfrm>
              <a:off x="5582281" y="2743200"/>
              <a:ext cx="3028319" cy="72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ja-JP" altLang="en-US">
                  <a:latin typeface="Century Gothic" panose="020B0502020202020204" pitchFamily="34" charset="0"/>
                </a:rPr>
                <a:t>② </a:t>
              </a:r>
              <a:r>
                <a:rPr lang="en-US" altLang="ja-JP">
                  <a:latin typeface="Century Gothic" panose="020B0502020202020204" pitchFamily="34" charset="0"/>
                </a:rPr>
                <a:t>Source</a:t>
              </a:r>
              <a:endParaRPr lang="ja-JP" altLang="en-US">
                <a:latin typeface="Century Gothic" panose="020B0502020202020204" pitchFamily="34" charset="0"/>
              </a:endParaRPr>
            </a:p>
          </p:txBody>
        </p:sp>
        <p:sp>
          <p:nvSpPr>
            <p:cNvPr id="120854" name="テキスト ボックス 20">
              <a:extLst>
                <a:ext uri="{FF2B5EF4-FFF2-40B4-BE49-F238E27FC236}">
                  <a16:creationId xmlns:a16="http://schemas.microsoft.com/office/drawing/2014/main" id="{60AE56BB-8F29-47AA-AD94-316903294974}"/>
                </a:ext>
              </a:extLst>
            </p:cNvPr>
            <p:cNvSpPr txBox="1">
              <a:spLocks noChangeArrowheads="1"/>
            </p:cNvSpPr>
            <p:nvPr/>
          </p:nvSpPr>
          <p:spPr bwMode="auto">
            <a:xfrm>
              <a:off x="5715434" y="3276276"/>
              <a:ext cx="3276166" cy="574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chemeClr val="accent2"/>
                  </a:solidFill>
                  <a:latin typeface="+mn-lt"/>
                </a:rPr>
                <a:t>Production of particles</a:t>
              </a:r>
              <a:endParaRPr lang="ja-JP" altLang="en-US" sz="2400" dirty="0">
                <a:solidFill>
                  <a:schemeClr val="accent2"/>
                </a:solidFill>
                <a:latin typeface="+mn-lt"/>
              </a:endParaRPr>
            </a:p>
          </p:txBody>
        </p:sp>
      </p:grpSp>
      <p:grpSp>
        <p:nvGrpSpPr>
          <p:cNvPr id="2" name="グループ化 1">
            <a:extLst>
              <a:ext uri="{FF2B5EF4-FFF2-40B4-BE49-F238E27FC236}">
                <a16:creationId xmlns:a16="http://schemas.microsoft.com/office/drawing/2014/main" id="{D1AAD3E3-64CB-4063-8296-556F7A2C7EE2}"/>
              </a:ext>
            </a:extLst>
          </p:cNvPr>
          <p:cNvGrpSpPr>
            <a:grpSpLocks/>
          </p:cNvGrpSpPr>
          <p:nvPr/>
        </p:nvGrpSpPr>
        <p:grpSpPr bwMode="auto">
          <a:xfrm>
            <a:off x="5291138" y="3284538"/>
            <a:ext cx="4321175" cy="1365250"/>
            <a:chOff x="5582280" y="4038600"/>
            <a:chExt cx="3981568" cy="1364148"/>
          </a:xfrm>
        </p:grpSpPr>
        <p:sp>
          <p:nvSpPr>
            <p:cNvPr id="125971" name="テキスト ボックス 20">
              <a:extLst>
                <a:ext uri="{FF2B5EF4-FFF2-40B4-BE49-F238E27FC236}">
                  <a16:creationId xmlns:a16="http://schemas.microsoft.com/office/drawing/2014/main" id="{8E5946BF-F609-4FAB-8591-087D7E4819E9}"/>
                </a:ext>
              </a:extLst>
            </p:cNvPr>
            <p:cNvSpPr txBox="1">
              <a:spLocks noChangeArrowheads="1"/>
            </p:cNvSpPr>
            <p:nvPr/>
          </p:nvSpPr>
          <p:spPr bwMode="auto">
            <a:xfrm>
              <a:off x="5582280" y="4038600"/>
              <a:ext cx="39815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ja-JP" altLang="en-US" dirty="0">
                  <a:latin typeface="Century Gothic" panose="020B0502020202020204" pitchFamily="34" charset="0"/>
                </a:rPr>
                <a:t>① </a:t>
              </a:r>
              <a:r>
                <a:rPr lang="en-US" altLang="ja-JP" dirty="0">
                  <a:latin typeface="Century Gothic" panose="020B0502020202020204" pitchFamily="34" charset="0"/>
                </a:rPr>
                <a:t>Geometry</a:t>
              </a:r>
              <a:endParaRPr lang="ja-JP" altLang="en-US" dirty="0">
                <a:latin typeface="Century Gothic" panose="020B0502020202020204" pitchFamily="34" charset="0"/>
              </a:endParaRPr>
            </a:p>
          </p:txBody>
        </p:sp>
        <p:sp>
          <p:nvSpPr>
            <p:cNvPr id="120852" name="テキスト ボックス 20">
              <a:extLst>
                <a:ext uri="{FF2B5EF4-FFF2-40B4-BE49-F238E27FC236}">
                  <a16:creationId xmlns:a16="http://schemas.microsoft.com/office/drawing/2014/main" id="{8073CF48-33A6-4FBE-BC61-78A713AAC4DD}"/>
                </a:ext>
              </a:extLst>
            </p:cNvPr>
            <p:cNvSpPr txBox="1">
              <a:spLocks noChangeArrowheads="1"/>
            </p:cNvSpPr>
            <p:nvPr/>
          </p:nvSpPr>
          <p:spPr bwMode="auto">
            <a:xfrm>
              <a:off x="5715389" y="4571569"/>
              <a:ext cx="3276529" cy="83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chemeClr val="accent2"/>
                  </a:solidFill>
                  <a:latin typeface="+mn-lt"/>
                </a:rPr>
                <a:t>Definition of 3D virtual space</a:t>
              </a:r>
              <a:endParaRPr lang="ja-JP" altLang="en-US" sz="2400" dirty="0">
                <a:solidFill>
                  <a:srgbClr val="0000FF"/>
                </a:solidFill>
                <a:latin typeface="+mn-lt"/>
              </a:endParaRPr>
            </a:p>
          </p:txBody>
        </p:sp>
      </p:grpSp>
      <p:grpSp>
        <p:nvGrpSpPr>
          <p:cNvPr id="4" name="グループ化 3">
            <a:extLst>
              <a:ext uri="{FF2B5EF4-FFF2-40B4-BE49-F238E27FC236}">
                <a16:creationId xmlns:a16="http://schemas.microsoft.com/office/drawing/2014/main" id="{C19A4E82-5496-4119-A525-BAB24C047F13}"/>
              </a:ext>
            </a:extLst>
          </p:cNvPr>
          <p:cNvGrpSpPr>
            <a:grpSpLocks/>
          </p:cNvGrpSpPr>
          <p:nvPr/>
        </p:nvGrpSpPr>
        <p:grpSpPr bwMode="auto">
          <a:xfrm>
            <a:off x="5116513" y="4795838"/>
            <a:ext cx="4194175" cy="995362"/>
            <a:chOff x="5420712" y="5257800"/>
            <a:chExt cx="3865173" cy="995065"/>
          </a:xfrm>
        </p:grpSpPr>
        <p:sp>
          <p:nvSpPr>
            <p:cNvPr id="125969" name="テキスト ボックス 20">
              <a:extLst>
                <a:ext uri="{FF2B5EF4-FFF2-40B4-BE49-F238E27FC236}">
                  <a16:creationId xmlns:a16="http://schemas.microsoft.com/office/drawing/2014/main" id="{B188D08D-93A8-4271-AE5C-A0BDA92EA640}"/>
                </a:ext>
              </a:extLst>
            </p:cNvPr>
            <p:cNvSpPr txBox="1">
              <a:spLocks noChangeArrowheads="1"/>
            </p:cNvSpPr>
            <p:nvPr/>
          </p:nvSpPr>
          <p:spPr bwMode="auto">
            <a:xfrm>
              <a:off x="5582280" y="5257800"/>
              <a:ext cx="30283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ja-JP" altLang="en-US">
                  <a:latin typeface="Century Gothic" panose="020B0502020202020204" pitchFamily="34" charset="0"/>
                </a:rPr>
                <a:t>③ </a:t>
              </a:r>
              <a:r>
                <a:rPr lang="en-US" altLang="ja-JP">
                  <a:latin typeface="Century Gothic" panose="020B0502020202020204" pitchFamily="34" charset="0"/>
                </a:rPr>
                <a:t>Tally</a:t>
              </a:r>
              <a:endParaRPr lang="ja-JP" altLang="en-US">
                <a:latin typeface="Century Gothic" panose="020B0502020202020204" pitchFamily="34" charset="0"/>
              </a:endParaRPr>
            </a:p>
          </p:txBody>
        </p:sp>
        <p:sp>
          <p:nvSpPr>
            <p:cNvPr id="120850" name="テキスト ボックス 20">
              <a:extLst>
                <a:ext uri="{FF2B5EF4-FFF2-40B4-BE49-F238E27FC236}">
                  <a16:creationId xmlns:a16="http://schemas.microsoft.com/office/drawing/2014/main" id="{675F46FB-ACF1-4EF8-A01C-593175A7960E}"/>
                </a:ext>
              </a:extLst>
            </p:cNvPr>
            <p:cNvSpPr txBox="1">
              <a:spLocks noChangeArrowheads="1"/>
            </p:cNvSpPr>
            <p:nvPr/>
          </p:nvSpPr>
          <p:spPr bwMode="auto">
            <a:xfrm>
              <a:off x="5420712" y="5791041"/>
              <a:ext cx="3865173" cy="46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ja-JP" altLang="en-US" sz="2400" dirty="0">
                  <a:solidFill>
                    <a:srgbClr val="0000FF"/>
                  </a:solidFill>
                  <a:latin typeface="+mn-lt"/>
                </a:rPr>
                <a:t>　</a:t>
              </a:r>
              <a:r>
                <a:rPr lang="en-US" altLang="ja-JP" sz="2400" dirty="0">
                  <a:solidFill>
                    <a:srgbClr val="0000FF"/>
                  </a:solidFill>
                  <a:latin typeface="+mn-lt"/>
                </a:rPr>
                <a:t>Observation of quantities</a:t>
              </a:r>
              <a:endParaRPr lang="ja-JP" altLang="en-US" sz="2400" dirty="0">
                <a:solidFill>
                  <a:srgbClr val="0000FF"/>
                </a:solidFill>
                <a:latin typeface="+mn-lt"/>
              </a:endParaRPr>
            </a:p>
          </p:txBody>
        </p:sp>
      </p:grpSp>
      <p:sp>
        <p:nvSpPr>
          <p:cNvPr id="125966" name="Text Box 6">
            <a:extLst>
              <a:ext uri="{FF2B5EF4-FFF2-40B4-BE49-F238E27FC236}">
                <a16:creationId xmlns:a16="http://schemas.microsoft.com/office/drawing/2014/main" id="{00C0D7EB-28EF-4F59-AD54-0F9B5D55E3C1}"/>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latin typeface="Tahoma" panose="020B0604030504040204" pitchFamily="34" charset="0"/>
              </a:rPr>
              <a:t>General description</a:t>
            </a:r>
          </a:p>
        </p:txBody>
      </p:sp>
      <p:sp>
        <p:nvSpPr>
          <p:cNvPr id="125967" name="Text Box 14">
            <a:extLst>
              <a:ext uri="{FF2B5EF4-FFF2-40B4-BE49-F238E27FC236}">
                <a16:creationId xmlns:a16="http://schemas.microsoft.com/office/drawing/2014/main" id="{63CC0BFC-791A-4E32-A8ED-081C567E96B0}"/>
              </a:ext>
            </a:extLst>
          </p:cNvPr>
          <p:cNvSpPr txBox="1">
            <a:spLocks noChangeArrowheads="1"/>
          </p:cNvSpPr>
          <p:nvPr/>
        </p:nvSpPr>
        <p:spPr bwMode="auto">
          <a:xfrm>
            <a:off x="85725" y="3449638"/>
            <a:ext cx="1401763"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latin typeface="Tahoma" panose="020B0604030504040204" pitchFamily="34" charset="0"/>
              </a:rPr>
              <a:t>lec01.inp</a:t>
            </a:r>
          </a:p>
        </p:txBody>
      </p:sp>
      <p:sp>
        <p:nvSpPr>
          <p:cNvPr id="125968" name="AutoShape 15">
            <a:extLst>
              <a:ext uri="{FF2B5EF4-FFF2-40B4-BE49-F238E27FC236}">
                <a16:creationId xmlns:a16="http://schemas.microsoft.com/office/drawing/2014/main" id="{9D0F521F-EE88-41A3-BC11-02ECCD73AE38}"/>
              </a:ext>
            </a:extLst>
          </p:cNvPr>
          <p:cNvSpPr>
            <a:spLocks/>
          </p:cNvSpPr>
          <p:nvPr/>
        </p:nvSpPr>
        <p:spPr bwMode="auto">
          <a:xfrm>
            <a:off x="1619250" y="1125538"/>
            <a:ext cx="274638" cy="5111750"/>
          </a:xfrm>
          <a:prstGeom prst="leftBrace">
            <a:avLst>
              <a:gd name="adj1" fmla="val 158294"/>
              <a:gd name="adj2" fmla="val 5000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46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6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animBg="1"/>
      <p:bldP spid="19468" grpId="0" animBg="1"/>
      <p:bldP spid="1946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70" name="グループ化 1"/>
          <p:cNvGrpSpPr>
            <a:grpSpLocks/>
          </p:cNvGrpSpPr>
          <p:nvPr/>
        </p:nvGrpSpPr>
        <p:grpSpPr bwMode="auto">
          <a:xfrm>
            <a:off x="683568" y="1916832"/>
            <a:ext cx="3575944" cy="971550"/>
            <a:chOff x="1763688" y="3176959"/>
            <a:chExt cx="3576027" cy="972245"/>
          </a:xfrm>
        </p:grpSpPr>
        <p:sp>
          <p:nvSpPr>
            <p:cNvPr id="83982" name="Text Box 1031"/>
            <p:cNvSpPr txBox="1">
              <a:spLocks noChangeArrowheads="1"/>
            </p:cNvSpPr>
            <p:nvPr/>
          </p:nvSpPr>
          <p:spPr bwMode="auto">
            <a:xfrm>
              <a:off x="1763688" y="3176959"/>
              <a:ext cx="2159000" cy="972245"/>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P a r a m e t e r s ]</a:t>
              </a:r>
            </a:p>
            <a:p>
              <a:pPr eaLnBrk="1" hangingPunct="1">
                <a:spcBef>
                  <a:spcPct val="0"/>
                </a:spcBef>
                <a:buFontTx/>
                <a:buNone/>
              </a:pPr>
              <a:r>
                <a:rPr lang="pt-BR" altLang="ja-JP" sz="1400">
                  <a:solidFill>
                    <a:srgbClr val="000000"/>
                  </a:solidFill>
                  <a:latin typeface="Tahoma" panose="020B0604030504040204" pitchFamily="34" charset="0"/>
                </a:rPr>
                <a:t> icntl    = </a:t>
              </a:r>
              <a:r>
                <a:rPr lang="pt-BR" altLang="ja-JP" sz="1400">
                  <a:solidFill>
                    <a:srgbClr val="FF0000"/>
                  </a:solidFill>
                  <a:latin typeface="Tahoma" panose="020B0604030504040204" pitchFamily="34" charset="0"/>
                </a:rPr>
                <a:t>0</a:t>
              </a:r>
            </a:p>
            <a:p>
              <a:pPr eaLnBrk="1" hangingPunct="1">
                <a:spcBef>
                  <a:spcPct val="0"/>
                </a:spcBef>
                <a:buFontTx/>
                <a:buNone/>
              </a:pPr>
              <a:r>
                <a:rPr lang="pt-BR" altLang="ja-JP" sz="1400">
                  <a:solidFill>
                    <a:srgbClr val="000000"/>
                  </a:solidFill>
                  <a:latin typeface="Tahoma" panose="020B0604030504040204" pitchFamily="34" charset="0"/>
                </a:rPr>
                <a:t>file(1)  = c:/phits</a:t>
              </a:r>
            </a:p>
            <a:p>
              <a:pPr eaLnBrk="1" hangingPunct="1">
                <a:spcBef>
                  <a:spcPct val="0"/>
                </a:spcBef>
                <a:buFontTx/>
                <a:buNone/>
              </a:pPr>
              <a:r>
                <a:rPr lang="pt-BR" altLang="ja-JP" sz="1400">
                  <a:solidFill>
                    <a:srgbClr val="000000"/>
                  </a:solidFill>
                  <a:latin typeface="Tahoma" panose="020B0604030504040204" pitchFamily="34" charset="0"/>
                </a:rPr>
                <a:t>file(6)  = phits.out</a:t>
              </a:r>
            </a:p>
          </p:txBody>
        </p:sp>
        <p:sp>
          <p:nvSpPr>
            <p:cNvPr id="83983" name="Line 21"/>
            <p:cNvSpPr>
              <a:spLocks noChangeShapeType="1"/>
            </p:cNvSpPr>
            <p:nvPr/>
          </p:nvSpPr>
          <p:spPr bwMode="auto">
            <a:xfrm flipH="1">
              <a:off x="1835696" y="3630425"/>
              <a:ext cx="10795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cxnSp>
          <p:nvCxnSpPr>
            <p:cNvPr id="21" name="直線矢印コネクタ 20"/>
            <p:cNvCxnSpPr/>
            <p:nvPr/>
          </p:nvCxnSpPr>
          <p:spPr>
            <a:xfrm flipH="1">
              <a:off x="2843213" y="3543933"/>
              <a:ext cx="1330356"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3984" name="テキスト ボックス 18"/>
            <p:cNvSpPr txBox="1">
              <a:spLocks noChangeArrowheads="1"/>
            </p:cNvSpPr>
            <p:nvPr/>
          </p:nvSpPr>
          <p:spPr bwMode="auto">
            <a:xfrm>
              <a:off x="4141923" y="3221226"/>
              <a:ext cx="1197792" cy="646793"/>
            </a:xfrm>
            <a:prstGeom prst="rect">
              <a:avLst/>
            </a:prstGeom>
            <a:solidFill>
              <a:schemeClr val="bg1"/>
            </a:solidFill>
            <a:ln w="19050">
              <a:solidFill>
                <a:srgbClr val="FF0000"/>
              </a:solidFill>
              <a:miter lim="800000"/>
              <a:headEnd/>
              <a:tailEnd/>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dirty="0">
                  <a:solidFill>
                    <a:srgbClr val="000000"/>
                  </a:solidFill>
                </a:rPr>
                <a:t>Transport</a:t>
              </a:r>
            </a:p>
            <a:p>
              <a:pPr eaLnBrk="1" hangingPunct="1">
                <a:spcBef>
                  <a:spcPct val="0"/>
                </a:spcBef>
                <a:buFontTx/>
                <a:buNone/>
              </a:pPr>
              <a:r>
                <a:rPr lang="en-US" altLang="ja-JP" sz="1800" dirty="0">
                  <a:solidFill>
                    <a:srgbClr val="000000"/>
                  </a:solidFill>
                </a:rPr>
                <a:t>calculation</a:t>
              </a:r>
              <a:endParaRPr lang="ja-JP" altLang="en-US" sz="1800" dirty="0">
                <a:solidFill>
                  <a:srgbClr val="000000"/>
                </a:solidFill>
              </a:endParaRPr>
            </a:p>
          </p:txBody>
        </p:sp>
      </p:grpSp>
      <p:pic>
        <p:nvPicPr>
          <p:cNvPr id="839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endParaRPr>
          </a:p>
        </p:txBody>
      </p:sp>
      <p:sp>
        <p:nvSpPr>
          <p:cNvPr id="83974"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Source</a:t>
            </a:r>
          </a:p>
        </p:txBody>
      </p:sp>
      <p:sp>
        <p:nvSpPr>
          <p:cNvPr id="83975"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fld id="{52A814BE-80D5-4EA6-831D-6C3E604C994F}" type="slidenum">
              <a:rPr lang="en-US" altLang="ja-JP" sz="2400">
                <a:solidFill>
                  <a:srgbClr val="000000"/>
                </a:solidFill>
                <a:latin typeface="Tahoma" panose="020B0604030504040204" pitchFamily="34" charset="0"/>
              </a:rPr>
              <a:pPr algn="ctr" eaLnBrk="1" hangingPunct="1">
                <a:spcBef>
                  <a:spcPct val="50000"/>
                </a:spcBef>
                <a:buFontTx/>
                <a:buNone/>
              </a:pPr>
              <a:t>70</a:t>
            </a:fld>
            <a:endParaRPr lang="en-US" altLang="ja-JP" sz="2400">
              <a:solidFill>
                <a:srgbClr val="000000"/>
              </a:solidFill>
              <a:latin typeface="Tahoma" panose="020B0604030504040204" pitchFamily="34" charset="0"/>
            </a:endParaRPr>
          </a:p>
        </p:txBody>
      </p:sp>
      <p:cxnSp>
        <p:nvCxnSpPr>
          <p:cNvPr id="17" name="直線矢印コネクタ 16"/>
          <p:cNvCxnSpPr>
            <a:cxnSpLocks/>
            <a:stCxn id="83984" idx="1"/>
          </p:cNvCxnSpPr>
          <p:nvPr/>
        </p:nvCxnSpPr>
        <p:spPr>
          <a:xfrm flipH="1" flipV="1">
            <a:off x="1763070" y="2283545"/>
            <a:ext cx="1298678" cy="6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3976" name="Text Box 1030"/>
          <p:cNvSpPr txBox="1">
            <a:spLocks noChangeArrowheads="1"/>
          </p:cNvSpPr>
          <p:nvPr/>
        </p:nvSpPr>
        <p:spPr bwMode="auto">
          <a:xfrm>
            <a:off x="306388" y="1412776"/>
            <a:ext cx="1457325"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83978" name="Text Box 1031"/>
          <p:cNvSpPr txBox="1">
            <a:spLocks noChangeArrowheads="1"/>
          </p:cNvSpPr>
          <p:nvPr/>
        </p:nvSpPr>
        <p:spPr bwMode="auto">
          <a:xfrm>
            <a:off x="683568" y="2956595"/>
            <a:ext cx="2159000" cy="1912937"/>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latin typeface="Tahoma" panose="020B0604030504040204" pitchFamily="34" charset="0"/>
              </a:rPr>
              <a:t>[ S o u r c e ]</a:t>
            </a:r>
          </a:p>
          <a:p>
            <a:pPr eaLnBrk="1" hangingPunct="1">
              <a:spcBef>
                <a:spcPct val="0"/>
              </a:spcBef>
              <a:buFontTx/>
              <a:buNone/>
            </a:pPr>
            <a:r>
              <a:rPr lang="pt-BR" altLang="ja-JP" sz="1400">
                <a:latin typeface="Tahoma" panose="020B0604030504040204" pitchFamily="34" charset="0"/>
              </a:rPr>
              <a:t>s-type    = 1</a:t>
            </a:r>
          </a:p>
          <a:p>
            <a:pPr eaLnBrk="1" hangingPunct="1">
              <a:spcBef>
                <a:spcPct val="0"/>
              </a:spcBef>
              <a:buFontTx/>
              <a:buNone/>
            </a:pPr>
            <a:r>
              <a:rPr lang="pt-BR" altLang="ja-JP" sz="1400">
                <a:latin typeface="Tahoma" panose="020B0604030504040204" pitchFamily="34" charset="0"/>
              </a:rPr>
              <a:t>proj      = proton</a:t>
            </a:r>
          </a:p>
          <a:p>
            <a:pPr eaLnBrk="1" hangingPunct="1">
              <a:spcBef>
                <a:spcPct val="0"/>
              </a:spcBef>
              <a:buFontTx/>
              <a:buNone/>
            </a:pPr>
            <a:r>
              <a:rPr lang="pt-BR" altLang="ja-JP" sz="1400">
                <a:latin typeface="Tahoma" panose="020B0604030504040204" pitchFamily="34" charset="0"/>
              </a:rPr>
              <a:t>dir       =   1.0</a:t>
            </a:r>
          </a:p>
          <a:p>
            <a:pPr eaLnBrk="1" hangingPunct="1">
              <a:spcBef>
                <a:spcPct val="0"/>
              </a:spcBef>
              <a:buFontTx/>
              <a:buNone/>
            </a:pPr>
            <a:r>
              <a:rPr lang="pt-BR" altLang="ja-JP" sz="1400">
                <a:latin typeface="Tahoma" panose="020B0604030504040204" pitchFamily="34" charset="0"/>
              </a:rPr>
              <a:t>r0        =   0.</a:t>
            </a:r>
          </a:p>
          <a:p>
            <a:pPr eaLnBrk="1" hangingPunct="1">
              <a:spcBef>
                <a:spcPct val="0"/>
              </a:spcBef>
              <a:buFontTx/>
              <a:buNone/>
            </a:pPr>
            <a:r>
              <a:rPr lang="pt-BR" altLang="ja-JP" sz="1400">
                <a:latin typeface="Tahoma" panose="020B0604030504040204" pitchFamily="34" charset="0"/>
              </a:rPr>
              <a:t>z0        =   0. </a:t>
            </a:r>
          </a:p>
          <a:p>
            <a:pPr eaLnBrk="1" hangingPunct="1">
              <a:spcBef>
                <a:spcPct val="0"/>
              </a:spcBef>
              <a:buFontTx/>
              <a:buNone/>
            </a:pPr>
            <a:r>
              <a:rPr lang="pt-BR" altLang="ja-JP" sz="1400">
                <a:latin typeface="Tahoma" panose="020B0604030504040204" pitchFamily="34" charset="0"/>
              </a:rPr>
              <a:t>z1        =   0.</a:t>
            </a:r>
          </a:p>
          <a:p>
            <a:pPr eaLnBrk="1" hangingPunct="1">
              <a:spcBef>
                <a:spcPct val="0"/>
              </a:spcBef>
              <a:buFontTx/>
              <a:buNone/>
            </a:pPr>
            <a:r>
              <a:rPr lang="pt-BR" altLang="ja-JP" sz="1400">
                <a:latin typeface="Tahoma" panose="020B0604030504040204" pitchFamily="34" charset="0"/>
              </a:rPr>
              <a:t>e0        = 150</a:t>
            </a:r>
          </a:p>
        </p:txBody>
      </p:sp>
      <p:sp>
        <p:nvSpPr>
          <p:cNvPr id="83979" name="テキスト ボックス 25"/>
          <p:cNvSpPr txBox="1">
            <a:spLocks noChangeArrowheads="1"/>
          </p:cNvSpPr>
          <p:nvPr/>
        </p:nvSpPr>
        <p:spPr bwMode="auto">
          <a:xfrm>
            <a:off x="2198480" y="3839431"/>
            <a:ext cx="2030412" cy="708025"/>
          </a:xfrm>
          <a:prstGeom prst="rect">
            <a:avLst/>
          </a:prstGeom>
          <a:solidFill>
            <a:schemeClr val="bg1"/>
          </a:solidFill>
          <a:ln w="25400">
            <a:solidFill>
              <a:srgbClr val="0000FF"/>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a:solidFill>
                  <a:srgbClr val="000000"/>
                </a:solidFill>
              </a:rPr>
              <a:t>Point source at the origin (0,0,0)</a:t>
            </a:r>
            <a:endParaRPr lang="ja-JP" altLang="en-US" sz="2000" dirty="0">
              <a:solidFill>
                <a:srgbClr val="000000"/>
              </a:solidFill>
            </a:endParaRPr>
          </a:p>
        </p:txBody>
      </p:sp>
      <p:sp>
        <p:nvSpPr>
          <p:cNvPr id="27" name="右中かっこ 26"/>
          <p:cNvSpPr/>
          <p:nvPr/>
        </p:nvSpPr>
        <p:spPr>
          <a:xfrm>
            <a:off x="1924993" y="3929732"/>
            <a:ext cx="271462" cy="538163"/>
          </a:xfrm>
          <a:prstGeom prst="rightBrace">
            <a:avLst>
              <a:gd name="adj1" fmla="val 8333"/>
              <a:gd name="adj2" fmla="val 48761"/>
            </a:avLst>
          </a:prstGeom>
          <a:noFill/>
          <a:ln w="254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18" name="Text Box 1031">
            <a:extLst>
              <a:ext uri="{FF2B5EF4-FFF2-40B4-BE49-F238E27FC236}">
                <a16:creationId xmlns:a16="http://schemas.microsoft.com/office/drawing/2014/main" id="{CAF7634C-7C0F-4CC7-B806-15511B0E3474}"/>
              </a:ext>
            </a:extLst>
          </p:cNvPr>
          <p:cNvSpPr txBox="1">
            <a:spLocks noChangeArrowheads="1"/>
          </p:cNvSpPr>
          <p:nvPr/>
        </p:nvSpPr>
        <p:spPr bwMode="auto">
          <a:xfrm>
            <a:off x="683568" y="4933404"/>
            <a:ext cx="2158950" cy="1318122"/>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fr-FR" altLang="ja-JP" sz="1400" dirty="0">
                <a:solidFill>
                  <a:srgbClr val="000000"/>
                </a:solidFill>
                <a:latin typeface="Tahoma" panose="020B0604030504040204" pitchFamily="34" charset="0"/>
              </a:rPr>
              <a:t>[ T - T r a c k ]</a:t>
            </a:r>
          </a:p>
          <a:p>
            <a:pPr eaLnBrk="1" hangingPunct="1">
              <a:spcBef>
                <a:spcPct val="0"/>
              </a:spcBef>
              <a:buFontTx/>
              <a:buNone/>
            </a:pPr>
            <a:r>
              <a:rPr lang="ja-JP" altLang="en-US" sz="1400" dirty="0">
                <a:latin typeface="Tahoma" panose="020B0604030504040204" pitchFamily="34" charset="0"/>
              </a:rPr>
              <a:t>・・・ ・・・ ・・・ ・・・</a:t>
            </a:r>
            <a:endParaRPr lang="pt-BR"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solidFill>
                  <a:srgbClr val="000000"/>
                </a:solidFill>
                <a:latin typeface="Tahoma" panose="020B0604030504040204" pitchFamily="34" charset="0"/>
              </a:rPr>
              <a:t>t-type =    2</a:t>
            </a:r>
          </a:p>
          <a:p>
            <a:pPr eaLnBrk="1" hangingPunct="1">
              <a:spcBef>
                <a:spcPct val="0"/>
              </a:spcBef>
              <a:buFontTx/>
              <a:buNone/>
            </a:pPr>
            <a:r>
              <a:rPr lang="pt-BR" altLang="ja-JP" sz="1400" dirty="0">
                <a:solidFill>
                  <a:srgbClr val="000000"/>
                </a:solidFill>
                <a:latin typeface="Tahoma" panose="020B0604030504040204" pitchFamily="34" charset="0"/>
              </a:rPr>
              <a:t>     nt =  </a:t>
            </a:r>
            <a:r>
              <a:rPr lang="pt-BR" altLang="ja-JP" sz="1400" dirty="0">
                <a:solidFill>
                  <a:srgbClr val="FF0000"/>
                </a:solidFill>
                <a:latin typeface="Tahoma" panose="020B0604030504040204" pitchFamily="34" charset="0"/>
              </a:rPr>
              <a:t>10</a:t>
            </a:r>
          </a:p>
          <a:p>
            <a:pPr eaLnBrk="1" hangingPunct="1">
              <a:spcBef>
                <a:spcPct val="0"/>
              </a:spcBef>
              <a:buFontTx/>
              <a:buNone/>
            </a:pPr>
            <a:r>
              <a:rPr lang="pt-BR" altLang="ja-JP" sz="1400" dirty="0">
                <a:solidFill>
                  <a:srgbClr val="000000"/>
                </a:solidFill>
                <a:latin typeface="Tahoma" panose="020B0604030504040204" pitchFamily="34" charset="0"/>
              </a:rPr>
              <a:t>  tmin =   0.</a:t>
            </a:r>
          </a:p>
          <a:p>
            <a:pPr eaLnBrk="1" hangingPunct="1">
              <a:spcBef>
                <a:spcPct val="0"/>
              </a:spcBef>
              <a:buFontTx/>
              <a:buNone/>
            </a:pPr>
            <a:r>
              <a:rPr lang="pt-BR" altLang="ja-JP" sz="1400" dirty="0">
                <a:solidFill>
                  <a:srgbClr val="000000"/>
                </a:solidFill>
                <a:latin typeface="Tahoma" panose="020B0604030504040204" pitchFamily="34" charset="0"/>
              </a:rPr>
              <a:t> tmax =   1.</a:t>
            </a:r>
          </a:p>
        </p:txBody>
      </p:sp>
      <p:sp>
        <p:nvSpPr>
          <p:cNvPr id="19" name="Line 21">
            <a:extLst>
              <a:ext uri="{FF2B5EF4-FFF2-40B4-BE49-F238E27FC236}">
                <a16:creationId xmlns:a16="http://schemas.microsoft.com/office/drawing/2014/main" id="{92E7ADA1-75CB-4942-AD69-965FDACD2BB4}"/>
              </a:ext>
            </a:extLst>
          </p:cNvPr>
          <p:cNvSpPr>
            <a:spLocks noChangeShapeType="1"/>
          </p:cNvSpPr>
          <p:nvPr/>
        </p:nvSpPr>
        <p:spPr bwMode="auto">
          <a:xfrm flipH="1">
            <a:off x="981248" y="5794326"/>
            <a:ext cx="781819" cy="5109"/>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 name="テキスト ボックス 25">
            <a:extLst>
              <a:ext uri="{FF2B5EF4-FFF2-40B4-BE49-F238E27FC236}">
                <a16:creationId xmlns:a16="http://schemas.microsoft.com/office/drawing/2014/main" id="{8E397652-D6AD-4A10-BB2F-F108C05C6801}"/>
              </a:ext>
            </a:extLst>
          </p:cNvPr>
          <p:cNvSpPr txBox="1">
            <a:spLocks noChangeArrowheads="1"/>
          </p:cNvSpPr>
          <p:nvPr/>
        </p:nvSpPr>
        <p:spPr bwMode="auto">
          <a:xfrm>
            <a:off x="2153391" y="5307300"/>
            <a:ext cx="2272032" cy="1015663"/>
          </a:xfrm>
          <a:prstGeom prst="rect">
            <a:avLst/>
          </a:prstGeom>
          <a:solidFill>
            <a:schemeClr val="bg1"/>
          </a:solidFill>
          <a:ln w="25400">
            <a:solidFill>
              <a:srgbClr val="00B050"/>
            </a:solidFill>
            <a:miter lim="800000"/>
            <a:headEnd/>
            <a:tailEnd/>
          </a:ln>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a:t>Output of transport from 0 to 1 </a:t>
            </a:r>
            <a:r>
              <a:rPr lang="en-US" altLang="ja-JP" sz="2000" dirty="0" err="1"/>
              <a:t>nsec</a:t>
            </a:r>
            <a:r>
              <a:rPr lang="en-US" altLang="ja-JP" sz="2000" dirty="0"/>
              <a:t>, in 0.1 </a:t>
            </a:r>
            <a:r>
              <a:rPr lang="en-US" altLang="ja-JP" sz="2000" dirty="0" err="1"/>
              <a:t>nsec</a:t>
            </a:r>
            <a:r>
              <a:rPr lang="en-US" altLang="ja-JP" sz="2000" dirty="0"/>
              <a:t> increments.</a:t>
            </a:r>
            <a:endParaRPr lang="ja-JP" altLang="en-US" sz="2000" dirty="0"/>
          </a:p>
        </p:txBody>
      </p:sp>
      <p:sp>
        <p:nvSpPr>
          <p:cNvPr id="22" name="右中かっこ 21">
            <a:extLst>
              <a:ext uri="{FF2B5EF4-FFF2-40B4-BE49-F238E27FC236}">
                <a16:creationId xmlns:a16="http://schemas.microsoft.com/office/drawing/2014/main" id="{D0B703C4-65D2-4E2D-A590-381B5A512D09}"/>
              </a:ext>
            </a:extLst>
          </p:cNvPr>
          <p:cNvSpPr/>
          <p:nvPr/>
        </p:nvSpPr>
        <p:spPr>
          <a:xfrm>
            <a:off x="1771313" y="5694312"/>
            <a:ext cx="271462" cy="538163"/>
          </a:xfrm>
          <a:prstGeom prst="rightBrace">
            <a:avLst>
              <a:gd name="adj1" fmla="val 8333"/>
              <a:gd name="adj2" fmla="val 48761"/>
            </a:avLst>
          </a:prstGeom>
          <a:noFill/>
          <a:ln w="254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30" name="テキスト ボックス 1">
            <a:extLst>
              <a:ext uri="{FF2B5EF4-FFF2-40B4-BE49-F238E27FC236}">
                <a16:creationId xmlns:a16="http://schemas.microsoft.com/office/drawing/2014/main" id="{1D68FF9A-3029-4693-AD69-C53452CAB975}"/>
              </a:ext>
            </a:extLst>
          </p:cNvPr>
          <p:cNvSpPr txBox="1">
            <a:spLocks noChangeArrowheads="1"/>
          </p:cNvSpPr>
          <p:nvPr/>
        </p:nvSpPr>
        <p:spPr bwMode="auto">
          <a:xfrm>
            <a:off x="4718579" y="5416490"/>
            <a:ext cx="457629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1800" dirty="0" err="1"/>
              <a:t>track_xz.eps</a:t>
            </a:r>
            <a:r>
              <a:rPr lang="ja-JP" altLang="en-US" sz="1800" dirty="0"/>
              <a:t> </a:t>
            </a:r>
            <a:r>
              <a:rPr lang="en-US" altLang="ja-JP" sz="1800" dirty="0"/>
              <a:t>has 10 pages</a:t>
            </a:r>
          </a:p>
          <a:p>
            <a:pPr>
              <a:spcBef>
                <a:spcPct val="0"/>
              </a:spcBef>
              <a:buFontTx/>
              <a:buNone/>
            </a:pPr>
            <a:r>
              <a:rPr lang="en-US" altLang="ja-JP" sz="1800" dirty="0"/>
              <a:t>*In </a:t>
            </a:r>
            <a:r>
              <a:rPr lang="en-US" altLang="ja-JP" sz="1800" dirty="0" err="1"/>
              <a:t>GSview</a:t>
            </a:r>
            <a:r>
              <a:rPr lang="en-US" altLang="ja-JP" sz="1800" dirty="0"/>
              <a:t>, you can switch the pages of *.eps by space and backspace keys</a:t>
            </a:r>
            <a:endParaRPr lang="ja-JP" altLang="en-US" sz="1800" dirty="0"/>
          </a:p>
        </p:txBody>
      </p:sp>
      <p:sp>
        <p:nvSpPr>
          <p:cNvPr id="10" name="矢印: 右 9">
            <a:extLst>
              <a:ext uri="{FF2B5EF4-FFF2-40B4-BE49-F238E27FC236}">
                <a16:creationId xmlns:a16="http://schemas.microsoft.com/office/drawing/2014/main" id="{D0870C85-F71C-40EA-B681-2FDD9B17B6B4}"/>
              </a:ext>
            </a:extLst>
          </p:cNvPr>
          <p:cNvSpPr/>
          <p:nvPr/>
        </p:nvSpPr>
        <p:spPr>
          <a:xfrm>
            <a:off x="4481979" y="5653088"/>
            <a:ext cx="199092" cy="4381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Rectangle 2">
            <a:extLst>
              <a:ext uri="{FF2B5EF4-FFF2-40B4-BE49-F238E27FC236}">
                <a16:creationId xmlns:a16="http://schemas.microsoft.com/office/drawing/2014/main" id="{8B21FE9B-7837-4E5C-BED6-FEF13DED166B}"/>
              </a:ext>
            </a:extLst>
          </p:cNvPr>
          <p:cNvSpPr txBox="1">
            <a:spLocks noChangeArrowheads="1"/>
          </p:cNvSpPr>
          <p:nvPr/>
        </p:nvSpPr>
        <p:spPr bwMode="auto">
          <a:xfrm>
            <a:off x="457200" y="889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defRPr/>
            </a:pPr>
            <a:r>
              <a:rPr lang="en-US" altLang="ja-JP" sz="4800" kern="0">
                <a:latin typeface="+mn-lt"/>
              </a:rPr>
              <a:t>Exercise 8</a:t>
            </a:r>
            <a:endParaRPr lang="ja-JP" altLang="en-US" sz="4800" kern="0" dirty="0">
              <a:latin typeface="+mn-lt"/>
            </a:endParaRPr>
          </a:p>
        </p:txBody>
      </p:sp>
      <p:sp>
        <p:nvSpPr>
          <p:cNvPr id="25" name="テキスト ボックス 20">
            <a:extLst>
              <a:ext uri="{FF2B5EF4-FFF2-40B4-BE49-F238E27FC236}">
                <a16:creationId xmlns:a16="http://schemas.microsoft.com/office/drawing/2014/main" id="{C067D354-6672-4EA9-A1AC-3CEBAC79C246}"/>
              </a:ext>
            </a:extLst>
          </p:cNvPr>
          <p:cNvSpPr txBox="1">
            <a:spLocks noChangeArrowheads="1"/>
          </p:cNvSpPr>
          <p:nvPr/>
        </p:nvSpPr>
        <p:spPr bwMode="auto">
          <a:xfrm>
            <a:off x="2062163" y="1052513"/>
            <a:ext cx="5038725" cy="52387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800">
                <a:solidFill>
                  <a:srgbClr val="000000"/>
                </a:solidFill>
              </a:rPr>
              <a:t>Execute the transport calculation.</a:t>
            </a:r>
            <a:endParaRPr lang="ja-JP" altLang="en-US" sz="2800">
              <a:solidFill>
                <a:srgbClr val="00000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70" name="グループ化 1"/>
          <p:cNvGrpSpPr>
            <a:grpSpLocks/>
          </p:cNvGrpSpPr>
          <p:nvPr/>
        </p:nvGrpSpPr>
        <p:grpSpPr bwMode="auto">
          <a:xfrm>
            <a:off x="683568" y="1916832"/>
            <a:ext cx="3575944" cy="971550"/>
            <a:chOff x="1763688" y="3176959"/>
            <a:chExt cx="3576027" cy="972245"/>
          </a:xfrm>
        </p:grpSpPr>
        <p:sp>
          <p:nvSpPr>
            <p:cNvPr id="83982" name="Text Box 1031"/>
            <p:cNvSpPr txBox="1">
              <a:spLocks noChangeArrowheads="1"/>
            </p:cNvSpPr>
            <p:nvPr/>
          </p:nvSpPr>
          <p:spPr bwMode="auto">
            <a:xfrm>
              <a:off x="1763688" y="3176959"/>
              <a:ext cx="2159000" cy="972245"/>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P a r a m e t e r s ]</a:t>
              </a:r>
            </a:p>
            <a:p>
              <a:pPr eaLnBrk="1" hangingPunct="1">
                <a:spcBef>
                  <a:spcPct val="0"/>
                </a:spcBef>
                <a:buFontTx/>
                <a:buNone/>
              </a:pPr>
              <a:r>
                <a:rPr lang="pt-BR" altLang="ja-JP" sz="1400">
                  <a:solidFill>
                    <a:srgbClr val="000000"/>
                  </a:solidFill>
                  <a:latin typeface="Tahoma" panose="020B0604030504040204" pitchFamily="34" charset="0"/>
                </a:rPr>
                <a:t> icntl    = </a:t>
              </a:r>
              <a:r>
                <a:rPr lang="pt-BR" altLang="ja-JP" sz="1400">
                  <a:solidFill>
                    <a:srgbClr val="FF0000"/>
                  </a:solidFill>
                  <a:latin typeface="Tahoma" panose="020B0604030504040204" pitchFamily="34" charset="0"/>
                </a:rPr>
                <a:t>0</a:t>
              </a:r>
            </a:p>
            <a:p>
              <a:pPr eaLnBrk="1" hangingPunct="1">
                <a:spcBef>
                  <a:spcPct val="0"/>
                </a:spcBef>
                <a:buFontTx/>
                <a:buNone/>
              </a:pPr>
              <a:r>
                <a:rPr lang="pt-BR" altLang="ja-JP" sz="1400">
                  <a:solidFill>
                    <a:srgbClr val="000000"/>
                  </a:solidFill>
                  <a:latin typeface="Tahoma" panose="020B0604030504040204" pitchFamily="34" charset="0"/>
                </a:rPr>
                <a:t>file(1)  = c:/phits</a:t>
              </a:r>
            </a:p>
            <a:p>
              <a:pPr eaLnBrk="1" hangingPunct="1">
                <a:spcBef>
                  <a:spcPct val="0"/>
                </a:spcBef>
                <a:buFontTx/>
                <a:buNone/>
              </a:pPr>
              <a:r>
                <a:rPr lang="pt-BR" altLang="ja-JP" sz="1400">
                  <a:solidFill>
                    <a:srgbClr val="000000"/>
                  </a:solidFill>
                  <a:latin typeface="Tahoma" panose="020B0604030504040204" pitchFamily="34" charset="0"/>
                </a:rPr>
                <a:t>file(6)  = phits.out</a:t>
              </a:r>
            </a:p>
          </p:txBody>
        </p:sp>
        <p:sp>
          <p:nvSpPr>
            <p:cNvPr id="83983" name="Line 21"/>
            <p:cNvSpPr>
              <a:spLocks noChangeShapeType="1"/>
            </p:cNvSpPr>
            <p:nvPr/>
          </p:nvSpPr>
          <p:spPr bwMode="auto">
            <a:xfrm flipH="1">
              <a:off x="1835696" y="3630425"/>
              <a:ext cx="10795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cxnSp>
          <p:nvCxnSpPr>
            <p:cNvPr id="21" name="直線矢印コネクタ 20"/>
            <p:cNvCxnSpPr/>
            <p:nvPr/>
          </p:nvCxnSpPr>
          <p:spPr>
            <a:xfrm flipH="1">
              <a:off x="2843213" y="3543933"/>
              <a:ext cx="1330356"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3984" name="テキスト ボックス 18"/>
            <p:cNvSpPr txBox="1">
              <a:spLocks noChangeArrowheads="1"/>
            </p:cNvSpPr>
            <p:nvPr/>
          </p:nvSpPr>
          <p:spPr bwMode="auto">
            <a:xfrm>
              <a:off x="4141923" y="3221226"/>
              <a:ext cx="1197792" cy="646793"/>
            </a:xfrm>
            <a:prstGeom prst="rect">
              <a:avLst/>
            </a:prstGeom>
            <a:solidFill>
              <a:schemeClr val="bg1"/>
            </a:solidFill>
            <a:ln w="19050">
              <a:solidFill>
                <a:srgbClr val="FF0000"/>
              </a:solidFill>
              <a:miter lim="800000"/>
              <a:headEnd/>
              <a:tailEnd/>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dirty="0">
                  <a:solidFill>
                    <a:srgbClr val="000000"/>
                  </a:solidFill>
                </a:rPr>
                <a:t>Transport</a:t>
              </a:r>
            </a:p>
            <a:p>
              <a:pPr eaLnBrk="1" hangingPunct="1">
                <a:spcBef>
                  <a:spcPct val="0"/>
                </a:spcBef>
                <a:buFontTx/>
                <a:buNone/>
              </a:pPr>
              <a:r>
                <a:rPr lang="en-US" altLang="ja-JP" sz="1800" dirty="0">
                  <a:solidFill>
                    <a:srgbClr val="000000"/>
                  </a:solidFill>
                </a:rPr>
                <a:t>calculation</a:t>
              </a:r>
              <a:endParaRPr lang="ja-JP" altLang="en-US" sz="1800" dirty="0">
                <a:solidFill>
                  <a:srgbClr val="000000"/>
                </a:solidFill>
              </a:endParaRPr>
            </a:p>
          </p:txBody>
        </p:sp>
      </p:grpSp>
      <p:pic>
        <p:nvPicPr>
          <p:cNvPr id="839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endParaRPr>
          </a:p>
        </p:txBody>
      </p:sp>
      <p:sp>
        <p:nvSpPr>
          <p:cNvPr id="83974"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Source</a:t>
            </a:r>
          </a:p>
        </p:txBody>
      </p:sp>
      <p:sp>
        <p:nvSpPr>
          <p:cNvPr id="83975"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fld id="{52A814BE-80D5-4EA6-831D-6C3E604C994F}" type="slidenum">
              <a:rPr lang="en-US" altLang="ja-JP" sz="2400">
                <a:solidFill>
                  <a:srgbClr val="000000"/>
                </a:solidFill>
                <a:latin typeface="Tahoma" panose="020B0604030504040204" pitchFamily="34" charset="0"/>
              </a:rPr>
              <a:pPr algn="ctr" eaLnBrk="1" hangingPunct="1">
                <a:spcBef>
                  <a:spcPct val="50000"/>
                </a:spcBef>
                <a:buFontTx/>
                <a:buNone/>
              </a:pPr>
              <a:t>71</a:t>
            </a:fld>
            <a:endParaRPr lang="en-US" altLang="ja-JP" sz="2400">
              <a:solidFill>
                <a:srgbClr val="000000"/>
              </a:solidFill>
              <a:latin typeface="Tahoma" panose="020B0604030504040204" pitchFamily="34" charset="0"/>
            </a:endParaRPr>
          </a:p>
        </p:txBody>
      </p:sp>
      <p:sp>
        <p:nvSpPr>
          <p:cNvPr id="83976" name="Text Box 1030"/>
          <p:cNvSpPr txBox="1">
            <a:spLocks noChangeArrowheads="1"/>
          </p:cNvSpPr>
          <p:nvPr/>
        </p:nvSpPr>
        <p:spPr bwMode="auto">
          <a:xfrm>
            <a:off x="306388" y="1412776"/>
            <a:ext cx="1457325"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400">
                <a:solidFill>
                  <a:srgbClr val="000000"/>
                </a:solidFill>
                <a:latin typeface="Tahoma" panose="020B0604030504040204" pitchFamily="34" charset="0"/>
              </a:rPr>
              <a:t>lec01.inp</a:t>
            </a:r>
          </a:p>
        </p:txBody>
      </p:sp>
      <p:cxnSp>
        <p:nvCxnSpPr>
          <p:cNvPr id="17" name="直線矢印コネクタ 16"/>
          <p:cNvCxnSpPr>
            <a:cxnSpLocks/>
            <a:stCxn id="83984" idx="1"/>
          </p:cNvCxnSpPr>
          <p:nvPr/>
        </p:nvCxnSpPr>
        <p:spPr>
          <a:xfrm flipH="1" flipV="1">
            <a:off x="1763070" y="2283544"/>
            <a:ext cx="1298678" cy="689"/>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3978" name="Text Box 1031"/>
          <p:cNvSpPr txBox="1">
            <a:spLocks noChangeArrowheads="1"/>
          </p:cNvSpPr>
          <p:nvPr/>
        </p:nvSpPr>
        <p:spPr bwMode="auto">
          <a:xfrm>
            <a:off x="683568" y="2956595"/>
            <a:ext cx="2159000" cy="1912937"/>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latin typeface="Tahoma" panose="020B0604030504040204" pitchFamily="34" charset="0"/>
              </a:rPr>
              <a:t>[ S o u r c e ]</a:t>
            </a:r>
          </a:p>
          <a:p>
            <a:pPr eaLnBrk="1" hangingPunct="1">
              <a:spcBef>
                <a:spcPct val="0"/>
              </a:spcBef>
              <a:buFontTx/>
              <a:buNone/>
            </a:pPr>
            <a:r>
              <a:rPr lang="pt-BR" altLang="ja-JP" sz="1400">
                <a:latin typeface="Tahoma" panose="020B0604030504040204" pitchFamily="34" charset="0"/>
              </a:rPr>
              <a:t>s-type    = 1</a:t>
            </a:r>
          </a:p>
          <a:p>
            <a:pPr eaLnBrk="1" hangingPunct="1">
              <a:spcBef>
                <a:spcPct val="0"/>
              </a:spcBef>
              <a:buFontTx/>
              <a:buNone/>
            </a:pPr>
            <a:r>
              <a:rPr lang="pt-BR" altLang="ja-JP" sz="1400">
                <a:latin typeface="Tahoma" panose="020B0604030504040204" pitchFamily="34" charset="0"/>
              </a:rPr>
              <a:t>proj      = proton</a:t>
            </a:r>
          </a:p>
          <a:p>
            <a:pPr eaLnBrk="1" hangingPunct="1">
              <a:spcBef>
                <a:spcPct val="0"/>
              </a:spcBef>
              <a:buFontTx/>
              <a:buNone/>
            </a:pPr>
            <a:r>
              <a:rPr lang="pt-BR" altLang="ja-JP" sz="1400">
                <a:latin typeface="Tahoma" panose="020B0604030504040204" pitchFamily="34" charset="0"/>
              </a:rPr>
              <a:t>dir       =   1.0</a:t>
            </a:r>
          </a:p>
          <a:p>
            <a:pPr eaLnBrk="1" hangingPunct="1">
              <a:spcBef>
                <a:spcPct val="0"/>
              </a:spcBef>
              <a:buFontTx/>
              <a:buNone/>
            </a:pPr>
            <a:r>
              <a:rPr lang="pt-BR" altLang="ja-JP" sz="1400">
                <a:latin typeface="Tahoma" panose="020B0604030504040204" pitchFamily="34" charset="0"/>
              </a:rPr>
              <a:t>r0        =   0.</a:t>
            </a:r>
          </a:p>
          <a:p>
            <a:pPr eaLnBrk="1" hangingPunct="1">
              <a:spcBef>
                <a:spcPct val="0"/>
              </a:spcBef>
              <a:buFontTx/>
              <a:buNone/>
            </a:pPr>
            <a:r>
              <a:rPr lang="pt-BR" altLang="ja-JP" sz="1400">
                <a:latin typeface="Tahoma" panose="020B0604030504040204" pitchFamily="34" charset="0"/>
              </a:rPr>
              <a:t>z0        =   0. </a:t>
            </a:r>
          </a:p>
          <a:p>
            <a:pPr eaLnBrk="1" hangingPunct="1">
              <a:spcBef>
                <a:spcPct val="0"/>
              </a:spcBef>
              <a:buFontTx/>
              <a:buNone/>
            </a:pPr>
            <a:r>
              <a:rPr lang="pt-BR" altLang="ja-JP" sz="1400">
                <a:latin typeface="Tahoma" panose="020B0604030504040204" pitchFamily="34" charset="0"/>
              </a:rPr>
              <a:t>z1        =   0.</a:t>
            </a:r>
          </a:p>
          <a:p>
            <a:pPr eaLnBrk="1" hangingPunct="1">
              <a:spcBef>
                <a:spcPct val="0"/>
              </a:spcBef>
              <a:buFontTx/>
              <a:buNone/>
            </a:pPr>
            <a:r>
              <a:rPr lang="pt-BR" altLang="ja-JP" sz="1400">
                <a:latin typeface="Tahoma" panose="020B0604030504040204" pitchFamily="34" charset="0"/>
              </a:rPr>
              <a:t>e0        = 150</a:t>
            </a:r>
          </a:p>
        </p:txBody>
      </p:sp>
      <p:sp>
        <p:nvSpPr>
          <p:cNvPr id="27" name="右中かっこ 26"/>
          <p:cNvSpPr/>
          <p:nvPr/>
        </p:nvSpPr>
        <p:spPr>
          <a:xfrm>
            <a:off x="1924993" y="3929732"/>
            <a:ext cx="271462" cy="538163"/>
          </a:xfrm>
          <a:prstGeom prst="rightBrace">
            <a:avLst>
              <a:gd name="adj1" fmla="val 8333"/>
              <a:gd name="adj2" fmla="val 48761"/>
            </a:avLst>
          </a:prstGeom>
          <a:noFill/>
          <a:ln w="254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sp>
        <p:nvSpPr>
          <p:cNvPr id="18" name="Text Box 1031">
            <a:extLst>
              <a:ext uri="{FF2B5EF4-FFF2-40B4-BE49-F238E27FC236}">
                <a16:creationId xmlns:a16="http://schemas.microsoft.com/office/drawing/2014/main" id="{CAF7634C-7C0F-4CC7-B806-15511B0E3474}"/>
              </a:ext>
            </a:extLst>
          </p:cNvPr>
          <p:cNvSpPr txBox="1">
            <a:spLocks noChangeArrowheads="1"/>
          </p:cNvSpPr>
          <p:nvPr/>
        </p:nvSpPr>
        <p:spPr bwMode="auto">
          <a:xfrm>
            <a:off x="683568" y="4933404"/>
            <a:ext cx="2158950" cy="1318122"/>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fr-FR" altLang="ja-JP" sz="1400" dirty="0">
                <a:solidFill>
                  <a:srgbClr val="000000"/>
                </a:solidFill>
                <a:latin typeface="Tahoma" panose="020B0604030504040204" pitchFamily="34" charset="0"/>
              </a:rPr>
              <a:t>[ T - T r a c k ]</a:t>
            </a:r>
          </a:p>
          <a:p>
            <a:pPr eaLnBrk="1" hangingPunct="1">
              <a:spcBef>
                <a:spcPct val="0"/>
              </a:spcBef>
              <a:buFontTx/>
              <a:buNone/>
            </a:pPr>
            <a:r>
              <a:rPr lang="ja-JP" altLang="en-US" sz="1400" dirty="0">
                <a:latin typeface="Tahoma" panose="020B0604030504040204" pitchFamily="34" charset="0"/>
              </a:rPr>
              <a:t>・・・ ・・・ ・・・ ・・・</a:t>
            </a:r>
            <a:endParaRPr lang="pt-BR" altLang="ja-JP" sz="1400" dirty="0">
              <a:solidFill>
                <a:srgbClr val="000000"/>
              </a:solidFill>
              <a:latin typeface="Tahoma" panose="020B0604030504040204" pitchFamily="34" charset="0"/>
            </a:endParaRPr>
          </a:p>
          <a:p>
            <a:pPr eaLnBrk="1" hangingPunct="1">
              <a:spcBef>
                <a:spcPct val="0"/>
              </a:spcBef>
              <a:buFontTx/>
              <a:buNone/>
            </a:pPr>
            <a:r>
              <a:rPr lang="pt-BR" altLang="ja-JP" sz="1400" dirty="0">
                <a:solidFill>
                  <a:srgbClr val="000000"/>
                </a:solidFill>
                <a:latin typeface="Tahoma" panose="020B0604030504040204" pitchFamily="34" charset="0"/>
              </a:rPr>
              <a:t>t-type =    2</a:t>
            </a:r>
          </a:p>
          <a:p>
            <a:pPr eaLnBrk="1" hangingPunct="1">
              <a:spcBef>
                <a:spcPct val="0"/>
              </a:spcBef>
              <a:buFontTx/>
              <a:buNone/>
            </a:pPr>
            <a:r>
              <a:rPr lang="pt-BR" altLang="ja-JP" sz="1400" dirty="0">
                <a:solidFill>
                  <a:srgbClr val="000000"/>
                </a:solidFill>
                <a:latin typeface="Tahoma" panose="020B0604030504040204" pitchFamily="34" charset="0"/>
              </a:rPr>
              <a:t>     nt =  </a:t>
            </a:r>
            <a:r>
              <a:rPr lang="pt-BR" altLang="ja-JP" sz="1400" dirty="0">
                <a:solidFill>
                  <a:srgbClr val="FF0000"/>
                </a:solidFill>
                <a:latin typeface="Tahoma" panose="020B0604030504040204" pitchFamily="34" charset="0"/>
              </a:rPr>
              <a:t>10</a:t>
            </a:r>
          </a:p>
          <a:p>
            <a:pPr eaLnBrk="1" hangingPunct="1">
              <a:spcBef>
                <a:spcPct val="0"/>
              </a:spcBef>
              <a:buFontTx/>
              <a:buNone/>
            </a:pPr>
            <a:r>
              <a:rPr lang="pt-BR" altLang="ja-JP" sz="1400" dirty="0">
                <a:solidFill>
                  <a:srgbClr val="000000"/>
                </a:solidFill>
                <a:latin typeface="Tahoma" panose="020B0604030504040204" pitchFamily="34" charset="0"/>
              </a:rPr>
              <a:t>  tmin =   0.</a:t>
            </a:r>
          </a:p>
          <a:p>
            <a:pPr eaLnBrk="1" hangingPunct="1">
              <a:spcBef>
                <a:spcPct val="0"/>
              </a:spcBef>
              <a:buFontTx/>
              <a:buNone/>
            </a:pPr>
            <a:r>
              <a:rPr lang="pt-BR" altLang="ja-JP" sz="1400" dirty="0">
                <a:solidFill>
                  <a:srgbClr val="000000"/>
                </a:solidFill>
                <a:latin typeface="Tahoma" panose="020B0604030504040204" pitchFamily="34" charset="0"/>
              </a:rPr>
              <a:t> tmax =   1.</a:t>
            </a:r>
          </a:p>
        </p:txBody>
      </p:sp>
      <p:sp>
        <p:nvSpPr>
          <p:cNvPr id="19" name="Line 21">
            <a:extLst>
              <a:ext uri="{FF2B5EF4-FFF2-40B4-BE49-F238E27FC236}">
                <a16:creationId xmlns:a16="http://schemas.microsoft.com/office/drawing/2014/main" id="{92E7ADA1-75CB-4942-AD69-965FDACD2BB4}"/>
              </a:ext>
            </a:extLst>
          </p:cNvPr>
          <p:cNvSpPr>
            <a:spLocks noChangeShapeType="1"/>
          </p:cNvSpPr>
          <p:nvPr/>
        </p:nvSpPr>
        <p:spPr bwMode="auto">
          <a:xfrm flipH="1">
            <a:off x="981248" y="5794326"/>
            <a:ext cx="781819" cy="5109"/>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 name="右中かっこ 21">
            <a:extLst>
              <a:ext uri="{FF2B5EF4-FFF2-40B4-BE49-F238E27FC236}">
                <a16:creationId xmlns:a16="http://schemas.microsoft.com/office/drawing/2014/main" id="{D0B703C4-65D2-4E2D-A590-381B5A512D09}"/>
              </a:ext>
            </a:extLst>
          </p:cNvPr>
          <p:cNvSpPr/>
          <p:nvPr/>
        </p:nvSpPr>
        <p:spPr>
          <a:xfrm>
            <a:off x="1771313" y="5694312"/>
            <a:ext cx="271462" cy="538163"/>
          </a:xfrm>
          <a:prstGeom prst="rightBrace">
            <a:avLst>
              <a:gd name="adj1" fmla="val 8333"/>
              <a:gd name="adj2" fmla="val 48761"/>
            </a:avLst>
          </a:prstGeom>
          <a:noFill/>
          <a:ln w="254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a:p>
        </p:txBody>
      </p:sp>
      <p:pic>
        <p:nvPicPr>
          <p:cNvPr id="23" name="図 22">
            <a:extLst>
              <a:ext uri="{FF2B5EF4-FFF2-40B4-BE49-F238E27FC236}">
                <a16:creationId xmlns:a16="http://schemas.microsoft.com/office/drawing/2014/main" id="{8BDAEB93-71E7-42D9-9B3A-C59B41D0B1CB}"/>
              </a:ext>
            </a:extLst>
          </p:cNvPr>
          <p:cNvPicPr>
            <a:picLocks noChangeAspect="1"/>
          </p:cNvPicPr>
          <p:nvPr/>
        </p:nvPicPr>
        <p:blipFill rotWithShape="1">
          <a:blip r:embed="rId4"/>
          <a:srcRect l="2739" t="2249" r="3312" b="1668"/>
          <a:stretch/>
        </p:blipFill>
        <p:spPr>
          <a:xfrm>
            <a:off x="4688074" y="1950319"/>
            <a:ext cx="4267784" cy="3556156"/>
          </a:xfrm>
          <a:prstGeom prst="rect">
            <a:avLst/>
          </a:prstGeom>
        </p:spPr>
      </p:pic>
      <p:pic>
        <p:nvPicPr>
          <p:cNvPr id="24" name="図 23">
            <a:extLst>
              <a:ext uri="{FF2B5EF4-FFF2-40B4-BE49-F238E27FC236}">
                <a16:creationId xmlns:a16="http://schemas.microsoft.com/office/drawing/2014/main" id="{231EDCB1-43C0-4E47-AF07-C0CAFE7E747A}"/>
              </a:ext>
            </a:extLst>
          </p:cNvPr>
          <p:cNvPicPr>
            <a:picLocks noChangeAspect="1"/>
          </p:cNvPicPr>
          <p:nvPr/>
        </p:nvPicPr>
        <p:blipFill rotWithShape="1">
          <a:blip r:embed="rId5"/>
          <a:srcRect l="1355" t="3519" r="5652" b="2956"/>
          <a:stretch/>
        </p:blipFill>
        <p:spPr>
          <a:xfrm>
            <a:off x="4688074" y="1961067"/>
            <a:ext cx="4267786" cy="3556157"/>
          </a:xfrm>
          <a:prstGeom prst="rect">
            <a:avLst/>
          </a:prstGeom>
        </p:spPr>
      </p:pic>
      <p:pic>
        <p:nvPicPr>
          <p:cNvPr id="25" name="図 24">
            <a:extLst>
              <a:ext uri="{FF2B5EF4-FFF2-40B4-BE49-F238E27FC236}">
                <a16:creationId xmlns:a16="http://schemas.microsoft.com/office/drawing/2014/main" id="{B2B31BA5-87C2-442F-ABB2-A6049192A91A}"/>
              </a:ext>
            </a:extLst>
          </p:cNvPr>
          <p:cNvPicPr>
            <a:picLocks noChangeAspect="1"/>
          </p:cNvPicPr>
          <p:nvPr/>
        </p:nvPicPr>
        <p:blipFill rotWithShape="1">
          <a:blip r:embed="rId6"/>
          <a:srcRect l="2003" t="4454" r="4048" b="3901"/>
          <a:stretch/>
        </p:blipFill>
        <p:spPr>
          <a:xfrm>
            <a:off x="4688073" y="1913442"/>
            <a:ext cx="4267786" cy="3556158"/>
          </a:xfrm>
          <a:prstGeom prst="rect">
            <a:avLst/>
          </a:prstGeom>
        </p:spPr>
      </p:pic>
      <p:sp>
        <p:nvSpPr>
          <p:cNvPr id="26" name="テキスト ボックス 20">
            <a:extLst>
              <a:ext uri="{FF2B5EF4-FFF2-40B4-BE49-F238E27FC236}">
                <a16:creationId xmlns:a16="http://schemas.microsoft.com/office/drawing/2014/main" id="{D74F62D8-85D4-4E41-8B75-9DDB54CFE328}"/>
              </a:ext>
            </a:extLst>
          </p:cNvPr>
          <p:cNvSpPr txBox="1">
            <a:spLocks noChangeArrowheads="1"/>
          </p:cNvSpPr>
          <p:nvPr/>
        </p:nvSpPr>
        <p:spPr bwMode="auto">
          <a:xfrm>
            <a:off x="5175250" y="5576888"/>
            <a:ext cx="36972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000" dirty="0" err="1">
                <a:solidFill>
                  <a:srgbClr val="0000FF"/>
                </a:solidFill>
                <a:latin typeface="Century Gothic" panose="020B0502020202020204" pitchFamily="34" charset="0"/>
              </a:rPr>
              <a:t>track_xz.eps</a:t>
            </a:r>
            <a:endParaRPr lang="en-US" altLang="ja-JP" sz="2000" dirty="0">
              <a:solidFill>
                <a:srgbClr val="0000FF"/>
              </a:solidFill>
              <a:latin typeface="Century Gothic" panose="020B0502020202020204" pitchFamily="34" charset="0"/>
            </a:endParaRPr>
          </a:p>
          <a:p>
            <a:pPr algn="ctr" eaLnBrk="1" hangingPunct="1">
              <a:spcBef>
                <a:spcPct val="0"/>
              </a:spcBef>
              <a:buFontTx/>
              <a:buNone/>
            </a:pPr>
            <a:r>
              <a:rPr lang="en-US" altLang="ja-JP" sz="2000" dirty="0">
                <a:solidFill>
                  <a:srgbClr val="00B050"/>
                </a:solidFill>
                <a:latin typeface="Century Gothic" panose="020B0502020202020204" pitchFamily="34" charset="0"/>
              </a:rPr>
              <a:t>(1 page[0nsec</a:t>
            </a:r>
            <a:r>
              <a:rPr lang="ja-JP" altLang="en-US" sz="2000" dirty="0">
                <a:solidFill>
                  <a:srgbClr val="00B050"/>
                </a:solidFill>
                <a:latin typeface="Century Gothic" panose="020B0502020202020204" pitchFamily="34" charset="0"/>
              </a:rPr>
              <a:t>～</a:t>
            </a:r>
            <a:r>
              <a:rPr lang="en-US" altLang="ja-JP" sz="2000" dirty="0">
                <a:solidFill>
                  <a:srgbClr val="00B050"/>
                </a:solidFill>
                <a:latin typeface="Century Gothic" panose="020B0502020202020204" pitchFamily="34" charset="0"/>
              </a:rPr>
              <a:t>0.1nsec])</a:t>
            </a:r>
          </a:p>
        </p:txBody>
      </p:sp>
      <p:sp>
        <p:nvSpPr>
          <p:cNvPr id="29" name="Line 21">
            <a:extLst>
              <a:ext uri="{FF2B5EF4-FFF2-40B4-BE49-F238E27FC236}">
                <a16:creationId xmlns:a16="http://schemas.microsoft.com/office/drawing/2014/main" id="{AC7E66B0-801E-4D24-A932-46F3798DE7F3}"/>
              </a:ext>
            </a:extLst>
          </p:cNvPr>
          <p:cNvSpPr>
            <a:spLocks noChangeShapeType="1"/>
          </p:cNvSpPr>
          <p:nvPr/>
        </p:nvSpPr>
        <p:spPr bwMode="auto">
          <a:xfrm flipH="1">
            <a:off x="4266340" y="3573464"/>
            <a:ext cx="2509110" cy="636590"/>
          </a:xfrm>
          <a:prstGeom prst="line">
            <a:avLst/>
          </a:prstGeom>
          <a:noFill/>
          <a:ln w="25400">
            <a:solidFill>
              <a:srgbClr val="0000FF"/>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30" name="テキスト ボックス 25">
            <a:extLst>
              <a:ext uri="{FF2B5EF4-FFF2-40B4-BE49-F238E27FC236}">
                <a16:creationId xmlns:a16="http://schemas.microsoft.com/office/drawing/2014/main" id="{3238E2E6-DF3D-49A1-BEBB-2036D635E2D2}"/>
              </a:ext>
            </a:extLst>
          </p:cNvPr>
          <p:cNvSpPr txBox="1">
            <a:spLocks noChangeArrowheads="1"/>
          </p:cNvSpPr>
          <p:nvPr/>
        </p:nvSpPr>
        <p:spPr bwMode="auto">
          <a:xfrm>
            <a:off x="2198480" y="3839431"/>
            <a:ext cx="2030412" cy="708025"/>
          </a:xfrm>
          <a:prstGeom prst="rect">
            <a:avLst/>
          </a:prstGeom>
          <a:solidFill>
            <a:schemeClr val="bg1"/>
          </a:solidFill>
          <a:ln w="25400">
            <a:solidFill>
              <a:srgbClr val="0000FF"/>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a:solidFill>
                  <a:srgbClr val="000000"/>
                </a:solidFill>
              </a:rPr>
              <a:t>Point source at the origin (0,0,0)</a:t>
            </a:r>
            <a:endParaRPr lang="ja-JP" altLang="en-US" sz="2000" dirty="0">
              <a:solidFill>
                <a:srgbClr val="000000"/>
              </a:solidFill>
            </a:endParaRPr>
          </a:p>
        </p:txBody>
      </p:sp>
      <p:sp>
        <p:nvSpPr>
          <p:cNvPr id="31" name="テキスト ボックス 20">
            <a:extLst>
              <a:ext uri="{FF2B5EF4-FFF2-40B4-BE49-F238E27FC236}">
                <a16:creationId xmlns:a16="http://schemas.microsoft.com/office/drawing/2014/main" id="{BC1C997F-FCC9-45C1-99A4-D2D96EA8CC29}"/>
              </a:ext>
            </a:extLst>
          </p:cNvPr>
          <p:cNvSpPr txBox="1">
            <a:spLocks noChangeArrowheads="1"/>
          </p:cNvSpPr>
          <p:nvPr/>
        </p:nvSpPr>
        <p:spPr bwMode="auto">
          <a:xfrm>
            <a:off x="5054446" y="5583092"/>
            <a:ext cx="3938896" cy="707886"/>
          </a:xfrm>
          <a:prstGeom prst="rect">
            <a:avLst/>
          </a:prstGeom>
          <a:solidFill>
            <a:schemeClr val="bg1"/>
          </a:solidFill>
          <a:ln>
            <a:noFill/>
          </a:ln>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000" dirty="0" err="1">
                <a:solidFill>
                  <a:srgbClr val="0000FF"/>
                </a:solidFill>
                <a:latin typeface="Century Gothic" panose="020B0502020202020204" pitchFamily="34" charset="0"/>
              </a:rPr>
              <a:t>track_xz.eps</a:t>
            </a:r>
            <a:endParaRPr lang="en-US" altLang="ja-JP" sz="2000" dirty="0">
              <a:solidFill>
                <a:srgbClr val="0000FF"/>
              </a:solidFill>
              <a:latin typeface="Century Gothic" panose="020B0502020202020204" pitchFamily="34" charset="0"/>
            </a:endParaRPr>
          </a:p>
          <a:p>
            <a:pPr algn="ctr" eaLnBrk="1" hangingPunct="1">
              <a:spcBef>
                <a:spcPct val="0"/>
              </a:spcBef>
              <a:buFontTx/>
              <a:buNone/>
            </a:pPr>
            <a:r>
              <a:rPr lang="en-US" altLang="ja-JP" sz="2000" dirty="0">
                <a:solidFill>
                  <a:srgbClr val="00B050"/>
                </a:solidFill>
                <a:latin typeface="Century Gothic" panose="020B0502020202020204" pitchFamily="34" charset="0"/>
              </a:rPr>
              <a:t>(3 page[0.2nsec</a:t>
            </a:r>
            <a:r>
              <a:rPr lang="ja-JP" altLang="en-US" sz="2000" dirty="0">
                <a:solidFill>
                  <a:srgbClr val="00B050"/>
                </a:solidFill>
                <a:latin typeface="Century Gothic" panose="020B0502020202020204" pitchFamily="34" charset="0"/>
              </a:rPr>
              <a:t>～</a:t>
            </a:r>
            <a:r>
              <a:rPr lang="en-US" altLang="ja-JP" sz="2000" dirty="0">
                <a:solidFill>
                  <a:srgbClr val="00B050"/>
                </a:solidFill>
                <a:latin typeface="Century Gothic" panose="020B0502020202020204" pitchFamily="34" charset="0"/>
              </a:rPr>
              <a:t>0.3nsec])</a:t>
            </a:r>
          </a:p>
        </p:txBody>
      </p:sp>
      <p:sp>
        <p:nvSpPr>
          <p:cNvPr id="32" name="テキスト ボックス 20">
            <a:extLst>
              <a:ext uri="{FF2B5EF4-FFF2-40B4-BE49-F238E27FC236}">
                <a16:creationId xmlns:a16="http://schemas.microsoft.com/office/drawing/2014/main" id="{69B8DB39-A015-4F29-97D1-27F24FB9DA50}"/>
              </a:ext>
            </a:extLst>
          </p:cNvPr>
          <p:cNvSpPr txBox="1">
            <a:spLocks noChangeArrowheads="1"/>
          </p:cNvSpPr>
          <p:nvPr/>
        </p:nvSpPr>
        <p:spPr bwMode="auto">
          <a:xfrm>
            <a:off x="5115682" y="5592465"/>
            <a:ext cx="3816424" cy="707886"/>
          </a:xfrm>
          <a:prstGeom prst="rect">
            <a:avLst/>
          </a:prstGeom>
          <a:solidFill>
            <a:schemeClr val="bg1"/>
          </a:solidFill>
          <a:ln>
            <a:noFill/>
          </a:ln>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000" dirty="0" err="1">
                <a:solidFill>
                  <a:srgbClr val="0000FF"/>
                </a:solidFill>
                <a:latin typeface="Century Gothic" panose="020B0502020202020204" pitchFamily="34" charset="0"/>
              </a:rPr>
              <a:t>track_xz.eps</a:t>
            </a:r>
            <a:endParaRPr lang="en-US" altLang="ja-JP" sz="2000" dirty="0">
              <a:solidFill>
                <a:srgbClr val="0000FF"/>
              </a:solidFill>
              <a:latin typeface="Century Gothic" panose="020B0502020202020204" pitchFamily="34" charset="0"/>
            </a:endParaRPr>
          </a:p>
          <a:p>
            <a:pPr algn="ctr" eaLnBrk="1" hangingPunct="1">
              <a:spcBef>
                <a:spcPct val="0"/>
              </a:spcBef>
              <a:buFontTx/>
              <a:buNone/>
            </a:pPr>
            <a:r>
              <a:rPr lang="en-US" altLang="ja-JP" sz="2000" dirty="0">
                <a:solidFill>
                  <a:srgbClr val="00B050"/>
                </a:solidFill>
                <a:latin typeface="Century Gothic" panose="020B0502020202020204" pitchFamily="34" charset="0"/>
              </a:rPr>
              <a:t>(5 page[0.4nsec</a:t>
            </a:r>
            <a:r>
              <a:rPr lang="ja-JP" altLang="en-US" sz="2000" dirty="0">
                <a:solidFill>
                  <a:srgbClr val="00B050"/>
                </a:solidFill>
                <a:latin typeface="Century Gothic" panose="020B0502020202020204" pitchFamily="34" charset="0"/>
              </a:rPr>
              <a:t>～</a:t>
            </a:r>
            <a:r>
              <a:rPr lang="en-US" altLang="ja-JP" sz="2000" dirty="0">
                <a:solidFill>
                  <a:srgbClr val="00B050"/>
                </a:solidFill>
                <a:latin typeface="Century Gothic" panose="020B0502020202020204" pitchFamily="34" charset="0"/>
              </a:rPr>
              <a:t>0.5nsec])</a:t>
            </a:r>
          </a:p>
        </p:txBody>
      </p:sp>
      <p:sp>
        <p:nvSpPr>
          <p:cNvPr id="33" name="Rectangle 2">
            <a:extLst>
              <a:ext uri="{FF2B5EF4-FFF2-40B4-BE49-F238E27FC236}">
                <a16:creationId xmlns:a16="http://schemas.microsoft.com/office/drawing/2014/main" id="{DF56E39C-811B-4B20-BE09-EEE5DB964973}"/>
              </a:ext>
            </a:extLst>
          </p:cNvPr>
          <p:cNvSpPr txBox="1">
            <a:spLocks noChangeArrowheads="1"/>
          </p:cNvSpPr>
          <p:nvPr/>
        </p:nvSpPr>
        <p:spPr bwMode="auto">
          <a:xfrm>
            <a:off x="457200" y="889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defRPr/>
            </a:pPr>
            <a:r>
              <a:rPr lang="en-US" altLang="ja-JP" sz="4800" kern="0">
                <a:latin typeface="+mn-lt"/>
              </a:rPr>
              <a:t>Answer 8</a:t>
            </a:r>
            <a:endParaRPr lang="ja-JP" altLang="en-US" sz="4800" kern="0" dirty="0">
              <a:latin typeface="+mn-lt"/>
            </a:endParaRPr>
          </a:p>
        </p:txBody>
      </p:sp>
      <p:sp>
        <p:nvSpPr>
          <p:cNvPr id="34" name="テキスト ボックス 20">
            <a:extLst>
              <a:ext uri="{FF2B5EF4-FFF2-40B4-BE49-F238E27FC236}">
                <a16:creationId xmlns:a16="http://schemas.microsoft.com/office/drawing/2014/main" id="{158BC7E4-6F6F-42A8-A9AC-D89E689518C4}"/>
              </a:ext>
            </a:extLst>
          </p:cNvPr>
          <p:cNvSpPr txBox="1">
            <a:spLocks noChangeArrowheads="1"/>
          </p:cNvSpPr>
          <p:nvPr/>
        </p:nvSpPr>
        <p:spPr bwMode="auto">
          <a:xfrm>
            <a:off x="2062163" y="1052513"/>
            <a:ext cx="5038725" cy="52387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800" dirty="0">
                <a:solidFill>
                  <a:srgbClr val="000000"/>
                </a:solidFill>
              </a:rPr>
              <a:t>Execute the transport calculation.</a:t>
            </a:r>
            <a:endParaRPr lang="ja-JP" altLang="en-US" sz="2800" dirty="0">
              <a:solidFill>
                <a:srgbClr val="000000"/>
              </a:solidFill>
            </a:endParaRPr>
          </a:p>
        </p:txBody>
      </p:sp>
      <p:sp>
        <p:nvSpPr>
          <p:cNvPr id="35" name="テキスト ボックス 25">
            <a:extLst>
              <a:ext uri="{FF2B5EF4-FFF2-40B4-BE49-F238E27FC236}">
                <a16:creationId xmlns:a16="http://schemas.microsoft.com/office/drawing/2014/main" id="{254260CE-7F1B-4D21-88E2-893D2EB95825}"/>
              </a:ext>
            </a:extLst>
          </p:cNvPr>
          <p:cNvSpPr txBox="1">
            <a:spLocks noChangeArrowheads="1"/>
          </p:cNvSpPr>
          <p:nvPr/>
        </p:nvSpPr>
        <p:spPr bwMode="auto">
          <a:xfrm>
            <a:off x="2153391" y="5307300"/>
            <a:ext cx="2272032" cy="1015663"/>
          </a:xfrm>
          <a:prstGeom prst="rect">
            <a:avLst/>
          </a:prstGeom>
          <a:solidFill>
            <a:schemeClr val="bg1"/>
          </a:solidFill>
          <a:ln w="25400">
            <a:solidFill>
              <a:srgbClr val="00B050"/>
            </a:solidFill>
            <a:miter lim="800000"/>
            <a:headEnd/>
            <a:tailEnd/>
          </a:ln>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a:t>Output of transport from 0 to 1 </a:t>
            </a:r>
            <a:r>
              <a:rPr lang="en-US" altLang="ja-JP" sz="2000" dirty="0" err="1"/>
              <a:t>nsec</a:t>
            </a:r>
            <a:r>
              <a:rPr lang="en-US" altLang="ja-JP" sz="2000" dirty="0"/>
              <a:t>, in 0.1 </a:t>
            </a:r>
            <a:r>
              <a:rPr lang="en-US" altLang="ja-JP" sz="2000" dirty="0" err="1"/>
              <a:t>nsec</a:t>
            </a:r>
            <a:r>
              <a:rPr lang="en-US" altLang="ja-JP" sz="2000" dirty="0"/>
              <a:t> increments.</a:t>
            </a:r>
            <a:endParaRPr lang="ja-JP" altLang="en-US" sz="2000" dirty="0"/>
          </a:p>
        </p:txBody>
      </p:sp>
    </p:spTree>
    <p:extLst>
      <p:ext uri="{BB962C8B-B14F-4D97-AF65-F5344CB8AC3E}">
        <p14:creationId xmlns:p14="http://schemas.microsoft.com/office/powerpoint/2010/main" val="219988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F07288A9-DEBF-420C-8972-DA6D80E128FD}"/>
              </a:ext>
            </a:extLst>
          </p:cNvPr>
          <p:cNvSpPr>
            <a:spLocks noGrp="1" noChangeArrowheads="1"/>
          </p:cNvSpPr>
          <p:nvPr>
            <p:ph type="title" idx="4294967295"/>
          </p:nvPr>
        </p:nvSpPr>
        <p:spPr>
          <a:xfrm>
            <a:off x="0" y="228600"/>
            <a:ext cx="8686800" cy="1143000"/>
          </a:xfrm>
        </p:spPr>
        <p:txBody>
          <a:bodyPr/>
          <a:lstStyle/>
          <a:p>
            <a:pPr eaLnBrk="1" hangingPunct="1">
              <a:defRPr/>
            </a:pPr>
            <a:r>
              <a:rPr lang="en-US" altLang="ja-JP" sz="4800" dirty="0">
                <a:latin typeface="+mn-lt"/>
              </a:rPr>
              <a:t>Exercise 9</a:t>
            </a:r>
            <a:endParaRPr lang="ja-JP" altLang="en-US" sz="4800" dirty="0">
              <a:latin typeface="+mn-lt"/>
            </a:endParaRPr>
          </a:p>
        </p:txBody>
      </p:sp>
      <p:sp>
        <p:nvSpPr>
          <p:cNvPr id="244741" name="Text Box 5">
            <a:extLst>
              <a:ext uri="{FF2B5EF4-FFF2-40B4-BE49-F238E27FC236}">
                <a16:creationId xmlns:a16="http://schemas.microsoft.com/office/drawing/2014/main" id="{B53A9596-6104-4532-AACA-83EA906133A9}"/>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Source</a:t>
            </a:r>
          </a:p>
        </p:txBody>
      </p:sp>
      <p:sp>
        <p:nvSpPr>
          <p:cNvPr id="244743" name="Line 37">
            <a:extLst>
              <a:ext uri="{FF2B5EF4-FFF2-40B4-BE49-F238E27FC236}">
                <a16:creationId xmlns:a16="http://schemas.microsoft.com/office/drawing/2014/main" id="{2C988957-C88D-4F1A-9417-F47D30894F4F}"/>
              </a:ext>
            </a:extLst>
          </p:cNvPr>
          <p:cNvSpPr>
            <a:spLocks noChangeShapeType="1"/>
          </p:cNvSpPr>
          <p:nvPr/>
        </p:nvSpPr>
        <p:spPr bwMode="auto">
          <a:xfrm>
            <a:off x="5715000" y="4565650"/>
            <a:ext cx="1524000" cy="0"/>
          </a:xfrm>
          <a:prstGeom prst="line">
            <a:avLst/>
          </a:prstGeom>
          <a:noFill/>
          <a:ln w="254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44744" name="Line 38">
            <a:extLst>
              <a:ext uri="{FF2B5EF4-FFF2-40B4-BE49-F238E27FC236}">
                <a16:creationId xmlns:a16="http://schemas.microsoft.com/office/drawing/2014/main" id="{3F09D899-A4C6-42DC-B797-314514D47639}"/>
              </a:ext>
            </a:extLst>
          </p:cNvPr>
          <p:cNvSpPr>
            <a:spLocks noChangeShapeType="1"/>
          </p:cNvSpPr>
          <p:nvPr/>
        </p:nvSpPr>
        <p:spPr bwMode="auto">
          <a:xfrm>
            <a:off x="6248400" y="3575050"/>
            <a:ext cx="0" cy="1524000"/>
          </a:xfrm>
          <a:prstGeom prst="line">
            <a:avLst/>
          </a:prstGeom>
          <a:noFill/>
          <a:ln w="254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44745" name="Text Box 1030">
            <a:extLst>
              <a:ext uri="{FF2B5EF4-FFF2-40B4-BE49-F238E27FC236}">
                <a16:creationId xmlns:a16="http://schemas.microsoft.com/office/drawing/2014/main" id="{DD1DD2C5-5970-43F0-B20B-34D800814241}"/>
              </a:ext>
            </a:extLst>
          </p:cNvPr>
          <p:cNvSpPr txBox="1">
            <a:spLocks noChangeArrowheads="1"/>
          </p:cNvSpPr>
          <p:nvPr/>
        </p:nvSpPr>
        <p:spPr bwMode="auto">
          <a:xfrm>
            <a:off x="1247775" y="2065338"/>
            <a:ext cx="1401763"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244746" name="Text Box 1031">
            <a:extLst>
              <a:ext uri="{FF2B5EF4-FFF2-40B4-BE49-F238E27FC236}">
                <a16:creationId xmlns:a16="http://schemas.microsoft.com/office/drawing/2014/main" id="{A1B3EFBB-5D06-4B61-8B70-F7CA31E44370}"/>
              </a:ext>
            </a:extLst>
          </p:cNvPr>
          <p:cNvSpPr txBox="1">
            <a:spLocks noChangeArrowheads="1"/>
          </p:cNvSpPr>
          <p:nvPr/>
        </p:nvSpPr>
        <p:spPr bwMode="auto">
          <a:xfrm>
            <a:off x="1649413" y="2720975"/>
            <a:ext cx="2159000" cy="1912938"/>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a:solidFill>
                  <a:srgbClr val="000000"/>
                </a:solidFill>
                <a:latin typeface="Tahoma" panose="020B0604030504040204" pitchFamily="34" charset="0"/>
              </a:rPr>
              <a:t>[ S o u r c e ]</a:t>
            </a:r>
          </a:p>
          <a:p>
            <a:pPr eaLnBrk="1" hangingPunct="1">
              <a:spcBef>
                <a:spcPct val="0"/>
              </a:spcBef>
              <a:buFontTx/>
              <a:buNone/>
            </a:pPr>
            <a:r>
              <a:rPr lang="pt-BR" altLang="ja-JP" sz="1400">
                <a:solidFill>
                  <a:srgbClr val="000000"/>
                </a:solidFill>
                <a:latin typeface="Tahoma" panose="020B0604030504040204" pitchFamily="34" charset="0"/>
              </a:rPr>
              <a:t>s-type    = 1</a:t>
            </a:r>
          </a:p>
          <a:p>
            <a:pPr eaLnBrk="1" hangingPunct="1">
              <a:spcBef>
                <a:spcPct val="0"/>
              </a:spcBef>
              <a:buFontTx/>
              <a:buNone/>
            </a:pPr>
            <a:r>
              <a:rPr lang="pt-BR" altLang="ja-JP" sz="1400">
                <a:solidFill>
                  <a:srgbClr val="000000"/>
                </a:solidFill>
                <a:latin typeface="Tahoma" panose="020B0604030504040204" pitchFamily="34" charset="0"/>
              </a:rPr>
              <a:t>proj      = proton</a:t>
            </a:r>
          </a:p>
          <a:p>
            <a:pPr eaLnBrk="1" hangingPunct="1">
              <a:spcBef>
                <a:spcPct val="0"/>
              </a:spcBef>
              <a:buFontTx/>
              <a:buNone/>
            </a:pPr>
            <a:r>
              <a:rPr lang="pt-BR" altLang="ja-JP" sz="1400">
                <a:solidFill>
                  <a:srgbClr val="000000"/>
                </a:solidFill>
                <a:latin typeface="Tahoma" panose="020B0604030504040204" pitchFamily="34" charset="0"/>
              </a:rPr>
              <a:t>dir       =   1.0</a:t>
            </a:r>
          </a:p>
          <a:p>
            <a:pPr eaLnBrk="1" hangingPunct="1">
              <a:spcBef>
                <a:spcPct val="0"/>
              </a:spcBef>
              <a:buFontTx/>
              <a:buNone/>
            </a:pPr>
            <a:r>
              <a:rPr lang="pt-BR" altLang="ja-JP" sz="1400">
                <a:solidFill>
                  <a:srgbClr val="000000"/>
                </a:solidFill>
                <a:latin typeface="Tahoma" panose="020B0604030504040204" pitchFamily="34" charset="0"/>
              </a:rPr>
              <a:t>r0        = </a:t>
            </a:r>
            <a:r>
              <a:rPr lang="ja-JP" altLang="en-US" sz="1400">
                <a:solidFill>
                  <a:srgbClr val="000000"/>
                </a:solidFill>
                <a:latin typeface="Tahoma" panose="020B0604030504040204" pitchFamily="34" charset="0"/>
              </a:rPr>
              <a:t>　</a:t>
            </a:r>
            <a:r>
              <a:rPr lang="pt-BR" altLang="ja-JP" sz="1400">
                <a:solidFill>
                  <a:srgbClr val="000000"/>
                </a:solidFill>
                <a:latin typeface="Tahoma" panose="020B0604030504040204" pitchFamily="34" charset="0"/>
              </a:rPr>
              <a:t>0.</a:t>
            </a:r>
          </a:p>
          <a:p>
            <a:pPr eaLnBrk="1" hangingPunct="1">
              <a:spcBef>
                <a:spcPct val="0"/>
              </a:spcBef>
              <a:buFontTx/>
              <a:buNone/>
            </a:pPr>
            <a:r>
              <a:rPr lang="pt-BR" altLang="ja-JP" sz="1400">
                <a:solidFill>
                  <a:srgbClr val="000000"/>
                </a:solidFill>
                <a:latin typeface="Tahoma" panose="020B0604030504040204" pitchFamily="34" charset="0"/>
              </a:rPr>
              <a:t>z0        =   0. </a:t>
            </a:r>
          </a:p>
          <a:p>
            <a:pPr eaLnBrk="1" hangingPunct="1">
              <a:spcBef>
                <a:spcPct val="0"/>
              </a:spcBef>
              <a:buFontTx/>
              <a:buNone/>
            </a:pPr>
            <a:r>
              <a:rPr lang="pt-BR" altLang="ja-JP" sz="1400">
                <a:solidFill>
                  <a:srgbClr val="000000"/>
                </a:solidFill>
                <a:latin typeface="Tahoma" panose="020B0604030504040204" pitchFamily="34" charset="0"/>
              </a:rPr>
              <a:t>z1        =   0.</a:t>
            </a:r>
          </a:p>
          <a:p>
            <a:pPr eaLnBrk="1" hangingPunct="1">
              <a:spcBef>
                <a:spcPct val="0"/>
              </a:spcBef>
              <a:buFontTx/>
              <a:buNone/>
            </a:pPr>
            <a:r>
              <a:rPr lang="pt-BR" altLang="ja-JP" sz="1400">
                <a:solidFill>
                  <a:srgbClr val="000000"/>
                </a:solidFill>
                <a:latin typeface="Tahoma" panose="020B0604030504040204" pitchFamily="34" charset="0"/>
              </a:rPr>
              <a:t>e0        = 150</a:t>
            </a:r>
          </a:p>
        </p:txBody>
      </p:sp>
      <p:sp>
        <p:nvSpPr>
          <p:cNvPr id="244747" name="テキスト ボックス 20">
            <a:extLst>
              <a:ext uri="{FF2B5EF4-FFF2-40B4-BE49-F238E27FC236}">
                <a16:creationId xmlns:a16="http://schemas.microsoft.com/office/drawing/2014/main" id="{CE4FB478-97F7-4F88-A0CE-234C479589F8}"/>
              </a:ext>
            </a:extLst>
          </p:cNvPr>
          <p:cNvSpPr txBox="1">
            <a:spLocks noChangeArrowheads="1"/>
          </p:cNvSpPr>
          <p:nvPr/>
        </p:nvSpPr>
        <p:spPr bwMode="auto">
          <a:xfrm>
            <a:off x="1100138" y="1181100"/>
            <a:ext cx="6911975" cy="52387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800">
                <a:solidFill>
                  <a:srgbClr val="000000"/>
                </a:solidFill>
              </a:rPr>
              <a:t>Make a disk source with a radius of 1 cm.</a:t>
            </a:r>
            <a:endParaRPr lang="ja-JP" altLang="en-US" sz="2000" b="1">
              <a:solidFill>
                <a:srgbClr val="0000FF"/>
              </a:solidFill>
            </a:endParaRPr>
          </a:p>
        </p:txBody>
      </p:sp>
      <p:sp>
        <p:nvSpPr>
          <p:cNvPr id="244748" name="Line 12">
            <a:extLst>
              <a:ext uri="{FF2B5EF4-FFF2-40B4-BE49-F238E27FC236}">
                <a16:creationId xmlns:a16="http://schemas.microsoft.com/office/drawing/2014/main" id="{1A9EFFC9-4622-41F2-9692-AEF5655C2377}"/>
              </a:ext>
            </a:extLst>
          </p:cNvPr>
          <p:cNvSpPr>
            <a:spLocks noChangeShapeType="1"/>
          </p:cNvSpPr>
          <p:nvPr/>
        </p:nvSpPr>
        <p:spPr bwMode="auto">
          <a:xfrm>
            <a:off x="2476500" y="3822700"/>
            <a:ext cx="404813"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F12B968F-F43B-4936-909D-860A3B9594DC}"/>
              </a:ext>
            </a:extLst>
          </p:cNvPr>
          <p:cNvPicPr>
            <a:picLocks noChangeAspect="1"/>
          </p:cNvPicPr>
          <p:nvPr/>
        </p:nvPicPr>
        <p:blipFill rotWithShape="1">
          <a:blip r:embed="rId3"/>
          <a:srcRect l="3707" t="2794" r="4407" b="5895"/>
          <a:stretch/>
        </p:blipFill>
        <p:spPr>
          <a:xfrm>
            <a:off x="4711307" y="2154128"/>
            <a:ext cx="4055259" cy="3375135"/>
          </a:xfrm>
          <a:prstGeom prst="rect">
            <a:avLst/>
          </a:prstGeom>
        </p:spPr>
      </p:pic>
      <p:sp>
        <p:nvSpPr>
          <p:cNvPr id="182275" name="Rectangle 2">
            <a:extLst>
              <a:ext uri="{FF2B5EF4-FFF2-40B4-BE49-F238E27FC236}">
                <a16:creationId xmlns:a16="http://schemas.microsoft.com/office/drawing/2014/main" id="{8E593D11-63EC-4CAD-8B1D-BDD71103F1B4}"/>
              </a:ext>
            </a:extLst>
          </p:cNvPr>
          <p:cNvSpPr>
            <a:spLocks noGrp="1" noChangeArrowheads="1"/>
          </p:cNvSpPr>
          <p:nvPr>
            <p:ph type="title" idx="4294967295"/>
          </p:nvPr>
        </p:nvSpPr>
        <p:spPr>
          <a:xfrm>
            <a:off x="0" y="228600"/>
            <a:ext cx="8686800" cy="1143000"/>
          </a:xfrm>
        </p:spPr>
        <p:txBody>
          <a:bodyPr/>
          <a:lstStyle/>
          <a:p>
            <a:pPr eaLnBrk="1" hangingPunct="1">
              <a:defRPr/>
            </a:pPr>
            <a:r>
              <a:rPr lang="en-US" altLang="ja-JP" sz="4800" dirty="0">
                <a:latin typeface="+mn-lt"/>
              </a:rPr>
              <a:t>Answer 9</a:t>
            </a:r>
            <a:endParaRPr lang="ja-JP" altLang="en-US" sz="4800" dirty="0">
              <a:latin typeface="+mn-lt"/>
            </a:endParaRPr>
          </a:p>
        </p:txBody>
      </p:sp>
      <p:sp>
        <p:nvSpPr>
          <p:cNvPr id="246790" name="Text Box 5">
            <a:extLst>
              <a:ext uri="{FF2B5EF4-FFF2-40B4-BE49-F238E27FC236}">
                <a16:creationId xmlns:a16="http://schemas.microsoft.com/office/drawing/2014/main" id="{5676A9D7-D187-44D2-AA18-FD609E1CA82B}"/>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Source</a:t>
            </a:r>
          </a:p>
        </p:txBody>
      </p:sp>
      <p:sp>
        <p:nvSpPr>
          <p:cNvPr id="246792" name="Line 38">
            <a:extLst>
              <a:ext uri="{FF2B5EF4-FFF2-40B4-BE49-F238E27FC236}">
                <a16:creationId xmlns:a16="http://schemas.microsoft.com/office/drawing/2014/main" id="{306E0045-896F-42CC-A979-180532C8AF98}"/>
              </a:ext>
            </a:extLst>
          </p:cNvPr>
          <p:cNvSpPr>
            <a:spLocks noChangeShapeType="1"/>
          </p:cNvSpPr>
          <p:nvPr/>
        </p:nvSpPr>
        <p:spPr bwMode="auto">
          <a:xfrm>
            <a:off x="6248400" y="3575050"/>
            <a:ext cx="0" cy="1524000"/>
          </a:xfrm>
          <a:prstGeom prst="line">
            <a:avLst/>
          </a:prstGeom>
          <a:noFill/>
          <a:ln w="254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46793" name="Text Box 1030">
            <a:extLst>
              <a:ext uri="{FF2B5EF4-FFF2-40B4-BE49-F238E27FC236}">
                <a16:creationId xmlns:a16="http://schemas.microsoft.com/office/drawing/2014/main" id="{5A9BA395-A1B9-45DB-855C-F8E1127A1802}"/>
              </a:ext>
            </a:extLst>
          </p:cNvPr>
          <p:cNvSpPr txBox="1">
            <a:spLocks noChangeArrowheads="1"/>
          </p:cNvSpPr>
          <p:nvPr/>
        </p:nvSpPr>
        <p:spPr bwMode="auto">
          <a:xfrm>
            <a:off x="1247775" y="2065338"/>
            <a:ext cx="1401763"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246794" name="Text Box 1031">
            <a:extLst>
              <a:ext uri="{FF2B5EF4-FFF2-40B4-BE49-F238E27FC236}">
                <a16:creationId xmlns:a16="http://schemas.microsoft.com/office/drawing/2014/main" id="{9B42EE12-0445-4E32-9BDB-DE46966D4D05}"/>
              </a:ext>
            </a:extLst>
          </p:cNvPr>
          <p:cNvSpPr txBox="1">
            <a:spLocks noChangeArrowheads="1"/>
          </p:cNvSpPr>
          <p:nvPr/>
        </p:nvSpPr>
        <p:spPr bwMode="auto">
          <a:xfrm>
            <a:off x="1649413" y="2720975"/>
            <a:ext cx="2159000" cy="1912938"/>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a:solidFill>
                  <a:srgbClr val="000000"/>
                </a:solidFill>
                <a:latin typeface="Tahoma" panose="020B0604030504040204" pitchFamily="34" charset="0"/>
              </a:rPr>
              <a:t>[ S o u r c e ]</a:t>
            </a:r>
          </a:p>
          <a:p>
            <a:pPr eaLnBrk="1" hangingPunct="1">
              <a:spcBef>
                <a:spcPct val="0"/>
              </a:spcBef>
              <a:buFontTx/>
              <a:buNone/>
            </a:pPr>
            <a:r>
              <a:rPr lang="pt-BR" altLang="ja-JP" sz="1400">
                <a:solidFill>
                  <a:srgbClr val="000000"/>
                </a:solidFill>
                <a:latin typeface="Tahoma" panose="020B0604030504040204" pitchFamily="34" charset="0"/>
              </a:rPr>
              <a:t>s-type    = 1</a:t>
            </a:r>
          </a:p>
          <a:p>
            <a:pPr eaLnBrk="1" hangingPunct="1">
              <a:spcBef>
                <a:spcPct val="0"/>
              </a:spcBef>
              <a:buFontTx/>
              <a:buNone/>
            </a:pPr>
            <a:r>
              <a:rPr lang="pt-BR" altLang="ja-JP" sz="1400">
                <a:solidFill>
                  <a:srgbClr val="000000"/>
                </a:solidFill>
                <a:latin typeface="Tahoma" panose="020B0604030504040204" pitchFamily="34" charset="0"/>
              </a:rPr>
              <a:t>proj      = proton</a:t>
            </a:r>
          </a:p>
          <a:p>
            <a:pPr eaLnBrk="1" hangingPunct="1">
              <a:spcBef>
                <a:spcPct val="0"/>
              </a:spcBef>
              <a:buFontTx/>
              <a:buNone/>
            </a:pPr>
            <a:r>
              <a:rPr lang="pt-BR" altLang="ja-JP" sz="1400">
                <a:solidFill>
                  <a:srgbClr val="000000"/>
                </a:solidFill>
                <a:latin typeface="Tahoma" panose="020B0604030504040204" pitchFamily="34" charset="0"/>
              </a:rPr>
              <a:t>dir       =   1.0</a:t>
            </a:r>
          </a:p>
          <a:p>
            <a:pPr eaLnBrk="1" hangingPunct="1">
              <a:spcBef>
                <a:spcPct val="0"/>
              </a:spcBef>
              <a:buFontTx/>
              <a:buNone/>
            </a:pPr>
            <a:r>
              <a:rPr lang="pt-BR" altLang="ja-JP" sz="1400">
                <a:solidFill>
                  <a:srgbClr val="000000"/>
                </a:solidFill>
                <a:latin typeface="Tahoma" panose="020B0604030504040204" pitchFamily="34" charset="0"/>
              </a:rPr>
              <a:t>r0        = </a:t>
            </a:r>
            <a:r>
              <a:rPr lang="ja-JP" altLang="en-US" sz="1400">
                <a:solidFill>
                  <a:srgbClr val="000000"/>
                </a:solidFill>
                <a:latin typeface="Tahoma" panose="020B0604030504040204" pitchFamily="34" charset="0"/>
              </a:rPr>
              <a:t>　</a:t>
            </a:r>
            <a:r>
              <a:rPr lang="en-US" altLang="ja-JP" sz="1400">
                <a:solidFill>
                  <a:srgbClr val="FF0000"/>
                </a:solidFill>
                <a:latin typeface="Tahoma" panose="020B0604030504040204" pitchFamily="34" charset="0"/>
              </a:rPr>
              <a:t>1</a:t>
            </a:r>
            <a:r>
              <a:rPr lang="pt-BR" altLang="ja-JP" sz="1400">
                <a:solidFill>
                  <a:srgbClr val="FF0000"/>
                </a:solidFill>
                <a:latin typeface="Tahoma" panose="020B0604030504040204" pitchFamily="34" charset="0"/>
              </a:rPr>
              <a:t>.</a:t>
            </a:r>
          </a:p>
          <a:p>
            <a:pPr eaLnBrk="1" hangingPunct="1">
              <a:spcBef>
                <a:spcPct val="0"/>
              </a:spcBef>
              <a:buFontTx/>
              <a:buNone/>
            </a:pPr>
            <a:r>
              <a:rPr lang="pt-BR" altLang="ja-JP" sz="1400">
                <a:solidFill>
                  <a:srgbClr val="000000"/>
                </a:solidFill>
                <a:latin typeface="Tahoma" panose="020B0604030504040204" pitchFamily="34" charset="0"/>
              </a:rPr>
              <a:t>z0        =   0. </a:t>
            </a:r>
          </a:p>
          <a:p>
            <a:pPr eaLnBrk="1" hangingPunct="1">
              <a:spcBef>
                <a:spcPct val="0"/>
              </a:spcBef>
              <a:buFontTx/>
              <a:buNone/>
            </a:pPr>
            <a:r>
              <a:rPr lang="pt-BR" altLang="ja-JP" sz="1400">
                <a:solidFill>
                  <a:srgbClr val="000000"/>
                </a:solidFill>
                <a:latin typeface="Tahoma" panose="020B0604030504040204" pitchFamily="34" charset="0"/>
              </a:rPr>
              <a:t>z1        =   0.</a:t>
            </a:r>
          </a:p>
          <a:p>
            <a:pPr eaLnBrk="1" hangingPunct="1">
              <a:spcBef>
                <a:spcPct val="0"/>
              </a:spcBef>
              <a:buFontTx/>
              <a:buNone/>
            </a:pPr>
            <a:r>
              <a:rPr lang="pt-BR" altLang="ja-JP" sz="1400">
                <a:solidFill>
                  <a:srgbClr val="000000"/>
                </a:solidFill>
                <a:latin typeface="Tahoma" panose="020B0604030504040204" pitchFamily="34" charset="0"/>
              </a:rPr>
              <a:t>e0        = 150</a:t>
            </a:r>
          </a:p>
        </p:txBody>
      </p:sp>
      <p:sp>
        <p:nvSpPr>
          <p:cNvPr id="246796" name="テキスト ボックス 16">
            <a:extLst>
              <a:ext uri="{FF2B5EF4-FFF2-40B4-BE49-F238E27FC236}">
                <a16:creationId xmlns:a16="http://schemas.microsoft.com/office/drawing/2014/main" id="{60D4D8D3-C09C-4CE6-8A96-A5F6AE85DDB2}"/>
              </a:ext>
            </a:extLst>
          </p:cNvPr>
          <p:cNvSpPr txBox="1">
            <a:spLocks noChangeArrowheads="1"/>
          </p:cNvSpPr>
          <p:nvPr/>
        </p:nvSpPr>
        <p:spPr bwMode="auto">
          <a:xfrm>
            <a:off x="2027238" y="4868863"/>
            <a:ext cx="2532062" cy="708025"/>
          </a:xfrm>
          <a:prstGeom prst="rect">
            <a:avLst/>
          </a:prstGeom>
          <a:solidFill>
            <a:schemeClr val="bg1"/>
          </a:solidFill>
          <a:ln w="25400">
            <a:solidFill>
              <a:srgbClr val="0000FF"/>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000">
                <a:solidFill>
                  <a:srgbClr val="000000"/>
                </a:solidFill>
              </a:rPr>
              <a:t>The radius of the beam is 1cm.</a:t>
            </a:r>
            <a:endParaRPr lang="ja-JP" altLang="en-US" sz="2000">
              <a:solidFill>
                <a:srgbClr val="000000"/>
              </a:solidFill>
            </a:endParaRPr>
          </a:p>
        </p:txBody>
      </p:sp>
      <p:sp>
        <p:nvSpPr>
          <p:cNvPr id="246797" name="Line 21">
            <a:extLst>
              <a:ext uri="{FF2B5EF4-FFF2-40B4-BE49-F238E27FC236}">
                <a16:creationId xmlns:a16="http://schemas.microsoft.com/office/drawing/2014/main" id="{24DA0EE6-7294-4D67-9F14-5BCD1DF0496F}"/>
              </a:ext>
            </a:extLst>
          </p:cNvPr>
          <p:cNvSpPr>
            <a:spLocks noChangeShapeType="1"/>
          </p:cNvSpPr>
          <p:nvPr/>
        </p:nvSpPr>
        <p:spPr bwMode="auto">
          <a:xfrm flipH="1">
            <a:off x="4552950" y="3678238"/>
            <a:ext cx="2035175" cy="1190625"/>
          </a:xfrm>
          <a:prstGeom prst="line">
            <a:avLst/>
          </a:prstGeom>
          <a:noFill/>
          <a:ln w="25400">
            <a:solidFill>
              <a:srgbClr val="0000FF"/>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46798" name="テキスト ボックス 20">
            <a:extLst>
              <a:ext uri="{FF2B5EF4-FFF2-40B4-BE49-F238E27FC236}">
                <a16:creationId xmlns:a16="http://schemas.microsoft.com/office/drawing/2014/main" id="{C7DED67D-470C-4784-B20D-05DAECE62888}"/>
              </a:ext>
            </a:extLst>
          </p:cNvPr>
          <p:cNvSpPr txBox="1">
            <a:spLocks noChangeArrowheads="1"/>
          </p:cNvSpPr>
          <p:nvPr/>
        </p:nvSpPr>
        <p:spPr bwMode="auto">
          <a:xfrm>
            <a:off x="1100138" y="1181100"/>
            <a:ext cx="6911975" cy="52387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800">
                <a:solidFill>
                  <a:srgbClr val="000000"/>
                </a:solidFill>
              </a:rPr>
              <a:t>Make a disk source with a radius of 1 cm.</a:t>
            </a:r>
            <a:endParaRPr lang="ja-JP" altLang="en-US" sz="2000" b="1">
              <a:solidFill>
                <a:srgbClr val="0000FF"/>
              </a:solidFill>
            </a:endParaRPr>
          </a:p>
        </p:txBody>
      </p:sp>
      <p:sp>
        <p:nvSpPr>
          <p:cNvPr id="14" name="テキスト ボックス 20">
            <a:extLst>
              <a:ext uri="{FF2B5EF4-FFF2-40B4-BE49-F238E27FC236}">
                <a16:creationId xmlns:a16="http://schemas.microsoft.com/office/drawing/2014/main" id="{DD535113-D4E8-417C-AFBC-F0791D8C89ED}"/>
              </a:ext>
            </a:extLst>
          </p:cNvPr>
          <p:cNvSpPr txBox="1">
            <a:spLocks noChangeArrowheads="1"/>
          </p:cNvSpPr>
          <p:nvPr/>
        </p:nvSpPr>
        <p:spPr bwMode="auto">
          <a:xfrm>
            <a:off x="4932040" y="5576888"/>
            <a:ext cx="36724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000" dirty="0" err="1">
                <a:solidFill>
                  <a:srgbClr val="0000FF"/>
                </a:solidFill>
                <a:latin typeface="Century Gothic" panose="020B0502020202020204" pitchFamily="34" charset="0"/>
              </a:rPr>
              <a:t>track_xz.eps</a:t>
            </a:r>
            <a:endParaRPr lang="en-US" altLang="ja-JP" sz="2000" dirty="0">
              <a:solidFill>
                <a:srgbClr val="0000FF"/>
              </a:solidFill>
              <a:latin typeface="Century Gothic" panose="020B0502020202020204" pitchFamily="34" charset="0"/>
            </a:endParaRPr>
          </a:p>
          <a:p>
            <a:pPr algn="ctr" eaLnBrk="1" hangingPunct="1">
              <a:spcBef>
                <a:spcPct val="0"/>
              </a:spcBef>
              <a:buNone/>
            </a:pPr>
            <a:r>
              <a:rPr lang="en-US" altLang="ja-JP" sz="2000" dirty="0">
                <a:solidFill>
                  <a:srgbClr val="00B050"/>
                </a:solidFill>
                <a:latin typeface="Century Gothic" panose="020B0502020202020204" pitchFamily="34" charset="0"/>
              </a:rPr>
              <a:t>(1 page[0nsec</a:t>
            </a:r>
            <a:r>
              <a:rPr lang="ja-JP" altLang="en-US" sz="2000" dirty="0">
                <a:solidFill>
                  <a:srgbClr val="00B050"/>
                </a:solidFill>
                <a:latin typeface="Century Gothic" panose="020B0502020202020204" pitchFamily="34" charset="0"/>
              </a:rPr>
              <a:t>～</a:t>
            </a:r>
            <a:r>
              <a:rPr lang="en-US" altLang="ja-JP" sz="2000" dirty="0">
                <a:solidFill>
                  <a:srgbClr val="00B050"/>
                </a:solidFill>
                <a:latin typeface="Century Gothic" panose="020B0502020202020204" pitchFamily="34" charset="0"/>
              </a:rPr>
              <a:t>0.1nsec])</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60D4488D-83FE-453D-AA9E-E716093B597D}"/>
              </a:ext>
            </a:extLst>
          </p:cNvPr>
          <p:cNvSpPr>
            <a:spLocks noGrp="1" noChangeArrowheads="1"/>
          </p:cNvSpPr>
          <p:nvPr>
            <p:ph type="title" idx="4294967295"/>
          </p:nvPr>
        </p:nvSpPr>
        <p:spPr>
          <a:xfrm>
            <a:off x="185738" y="30163"/>
            <a:ext cx="8686800" cy="1143000"/>
          </a:xfrm>
        </p:spPr>
        <p:txBody>
          <a:bodyPr/>
          <a:lstStyle/>
          <a:p>
            <a:pPr eaLnBrk="1" hangingPunct="1">
              <a:defRPr/>
            </a:pPr>
            <a:r>
              <a:rPr lang="en-US" altLang="ja-JP" sz="4000" dirty="0">
                <a:latin typeface="+mn-lt"/>
              </a:rPr>
              <a:t>Energy distribution of source particles</a:t>
            </a:r>
            <a:endParaRPr lang="ja-JP" altLang="en-US" sz="4000" dirty="0">
              <a:latin typeface="+mn-lt"/>
            </a:endParaRPr>
          </a:p>
        </p:txBody>
      </p:sp>
      <p:sp>
        <p:nvSpPr>
          <p:cNvPr id="248838" name="Text Box 1030">
            <a:extLst>
              <a:ext uri="{FF2B5EF4-FFF2-40B4-BE49-F238E27FC236}">
                <a16:creationId xmlns:a16="http://schemas.microsoft.com/office/drawing/2014/main" id="{61074AB7-83B5-4B1F-AACF-974986912AFA}"/>
              </a:ext>
            </a:extLst>
          </p:cNvPr>
          <p:cNvSpPr txBox="1">
            <a:spLocks noChangeArrowheads="1"/>
          </p:cNvSpPr>
          <p:nvPr/>
        </p:nvSpPr>
        <p:spPr bwMode="auto">
          <a:xfrm>
            <a:off x="133350" y="1549400"/>
            <a:ext cx="1401763"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latin typeface="Tahoma" panose="020B0604030504040204" pitchFamily="34" charset="0"/>
              </a:rPr>
              <a:t>lec01.inp</a:t>
            </a:r>
          </a:p>
        </p:txBody>
      </p:sp>
      <p:sp>
        <p:nvSpPr>
          <p:cNvPr id="248839" name="Text Box 1031">
            <a:extLst>
              <a:ext uri="{FF2B5EF4-FFF2-40B4-BE49-F238E27FC236}">
                <a16:creationId xmlns:a16="http://schemas.microsoft.com/office/drawing/2014/main" id="{DBA550D5-45E7-4134-B6F6-F543F4AE5403}"/>
              </a:ext>
            </a:extLst>
          </p:cNvPr>
          <p:cNvSpPr txBox="1">
            <a:spLocks noChangeArrowheads="1"/>
          </p:cNvSpPr>
          <p:nvPr/>
        </p:nvSpPr>
        <p:spPr bwMode="auto">
          <a:xfrm>
            <a:off x="1752600" y="1549400"/>
            <a:ext cx="1882775" cy="187960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a:latin typeface="Tahoma" panose="020B0604030504040204" pitchFamily="34" charset="0"/>
              </a:rPr>
              <a:t>[ S o u r c e ]</a:t>
            </a:r>
          </a:p>
          <a:p>
            <a:pPr eaLnBrk="1" hangingPunct="1">
              <a:spcBef>
                <a:spcPct val="0"/>
              </a:spcBef>
              <a:buFontTx/>
              <a:buNone/>
            </a:pPr>
            <a:r>
              <a:rPr lang="pt-BR" altLang="ja-JP" sz="1400">
                <a:latin typeface="Tahoma" panose="020B0604030504040204" pitchFamily="34" charset="0"/>
              </a:rPr>
              <a:t>s-type    = 1</a:t>
            </a:r>
          </a:p>
          <a:p>
            <a:pPr eaLnBrk="1" hangingPunct="1">
              <a:spcBef>
                <a:spcPct val="0"/>
              </a:spcBef>
              <a:buFontTx/>
              <a:buNone/>
            </a:pPr>
            <a:r>
              <a:rPr lang="pt-BR" altLang="ja-JP" sz="1400">
                <a:latin typeface="Tahoma" panose="020B0604030504040204" pitchFamily="34" charset="0"/>
              </a:rPr>
              <a:t>proj      = proton</a:t>
            </a:r>
          </a:p>
          <a:p>
            <a:pPr eaLnBrk="1" hangingPunct="1">
              <a:spcBef>
                <a:spcPct val="0"/>
              </a:spcBef>
              <a:buFontTx/>
              <a:buNone/>
            </a:pPr>
            <a:r>
              <a:rPr lang="pt-BR" altLang="ja-JP" sz="1400">
                <a:latin typeface="Tahoma" panose="020B0604030504040204" pitchFamily="34" charset="0"/>
              </a:rPr>
              <a:t>dir       = 1</a:t>
            </a:r>
          </a:p>
          <a:p>
            <a:pPr eaLnBrk="1" hangingPunct="1">
              <a:spcBef>
                <a:spcPct val="0"/>
              </a:spcBef>
              <a:buFontTx/>
              <a:buNone/>
            </a:pPr>
            <a:r>
              <a:rPr lang="pt-BR" altLang="ja-JP" sz="1400">
                <a:latin typeface="Tahoma" panose="020B0604030504040204" pitchFamily="34" charset="0"/>
              </a:rPr>
              <a:t>r0        = 1.0</a:t>
            </a:r>
          </a:p>
          <a:p>
            <a:pPr eaLnBrk="1" hangingPunct="1">
              <a:spcBef>
                <a:spcPct val="0"/>
              </a:spcBef>
              <a:buFontTx/>
              <a:buNone/>
            </a:pPr>
            <a:r>
              <a:rPr lang="pt-BR" altLang="ja-JP" sz="1400">
                <a:latin typeface="Tahoma" panose="020B0604030504040204" pitchFamily="34" charset="0"/>
              </a:rPr>
              <a:t>z0        =   0. </a:t>
            </a:r>
          </a:p>
          <a:p>
            <a:pPr eaLnBrk="1" hangingPunct="1">
              <a:spcBef>
                <a:spcPct val="0"/>
              </a:spcBef>
              <a:buFontTx/>
              <a:buNone/>
            </a:pPr>
            <a:r>
              <a:rPr lang="pt-BR" altLang="ja-JP" sz="1400">
                <a:latin typeface="Tahoma" panose="020B0604030504040204" pitchFamily="34" charset="0"/>
              </a:rPr>
              <a:t>z1        =   0.</a:t>
            </a:r>
          </a:p>
          <a:p>
            <a:pPr eaLnBrk="1" hangingPunct="1">
              <a:spcBef>
                <a:spcPct val="0"/>
              </a:spcBef>
              <a:buFontTx/>
              <a:buNone/>
            </a:pPr>
            <a:r>
              <a:rPr lang="pt-BR" altLang="ja-JP" sz="1400">
                <a:latin typeface="Tahoma" panose="020B0604030504040204" pitchFamily="34" charset="0"/>
              </a:rPr>
              <a:t>e0        = 150</a:t>
            </a:r>
          </a:p>
        </p:txBody>
      </p:sp>
      <p:sp>
        <p:nvSpPr>
          <p:cNvPr id="182280" name="テキスト ボックス 20">
            <a:extLst>
              <a:ext uri="{FF2B5EF4-FFF2-40B4-BE49-F238E27FC236}">
                <a16:creationId xmlns:a16="http://schemas.microsoft.com/office/drawing/2014/main" id="{5AC137C9-4A84-4245-B763-B8C14843AB1C}"/>
              </a:ext>
            </a:extLst>
          </p:cNvPr>
          <p:cNvSpPr txBox="1">
            <a:spLocks noChangeArrowheads="1"/>
          </p:cNvSpPr>
          <p:nvPr/>
        </p:nvSpPr>
        <p:spPr bwMode="auto">
          <a:xfrm>
            <a:off x="4787900" y="1292225"/>
            <a:ext cx="3830638"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latin typeface="+mn-lt"/>
              </a:rPr>
              <a:t>Mono-energy:</a:t>
            </a:r>
          </a:p>
          <a:p>
            <a:pPr eaLnBrk="1" hangingPunct="1">
              <a:spcBef>
                <a:spcPct val="0"/>
              </a:spcBef>
              <a:buFontTx/>
              <a:buNone/>
              <a:defRPr/>
            </a:pPr>
            <a:r>
              <a:rPr lang="en-US" altLang="ja-JP" sz="2400" dirty="0">
                <a:latin typeface="+mn-lt"/>
              </a:rPr>
              <a:t>the energy is defined by </a:t>
            </a:r>
            <a:r>
              <a:rPr lang="en-US" altLang="ja-JP" sz="2400" dirty="0">
                <a:solidFill>
                  <a:srgbClr val="FF0000"/>
                </a:solidFill>
                <a:latin typeface="Century Gothic" pitchFamily="34" charset="0"/>
              </a:rPr>
              <a:t>e0.</a:t>
            </a:r>
          </a:p>
          <a:p>
            <a:pPr eaLnBrk="1" hangingPunct="1">
              <a:spcBef>
                <a:spcPct val="0"/>
              </a:spcBef>
              <a:buFontTx/>
              <a:buNone/>
              <a:defRPr/>
            </a:pPr>
            <a:endParaRPr lang="en-US" altLang="ja-JP" sz="2400" dirty="0">
              <a:latin typeface="Century Gothic" pitchFamily="34" charset="0"/>
            </a:endParaRPr>
          </a:p>
          <a:p>
            <a:pPr eaLnBrk="1" hangingPunct="1">
              <a:spcBef>
                <a:spcPct val="0"/>
              </a:spcBef>
              <a:buFontTx/>
              <a:buNone/>
              <a:defRPr/>
            </a:pPr>
            <a:endParaRPr lang="en-US" altLang="ja-JP" sz="2400" dirty="0">
              <a:latin typeface="+mn-lt"/>
            </a:endParaRPr>
          </a:p>
          <a:p>
            <a:pPr eaLnBrk="1" hangingPunct="1">
              <a:spcBef>
                <a:spcPct val="0"/>
              </a:spcBef>
              <a:buFontTx/>
              <a:buNone/>
              <a:defRPr/>
            </a:pPr>
            <a:r>
              <a:rPr lang="en-US" altLang="ja-JP" sz="2400" dirty="0"/>
              <a:t>Energy spectrum:</a:t>
            </a:r>
          </a:p>
          <a:p>
            <a:pPr eaLnBrk="1" hangingPunct="1">
              <a:spcBef>
                <a:spcPct val="0"/>
              </a:spcBef>
              <a:buFontTx/>
              <a:buNone/>
              <a:defRPr/>
            </a:pPr>
            <a:r>
              <a:rPr lang="en-US" altLang="ja-JP" sz="2400" dirty="0"/>
              <a:t>the distribution is defined by </a:t>
            </a:r>
            <a:r>
              <a:rPr lang="en-US" altLang="ja-JP" sz="2400" dirty="0">
                <a:solidFill>
                  <a:srgbClr val="FF0000"/>
                </a:solidFill>
                <a:latin typeface="Century Gothic" pitchFamily="34" charset="0"/>
              </a:rPr>
              <a:t>e-type</a:t>
            </a:r>
            <a:r>
              <a:rPr lang="en-US" altLang="ja-JP" sz="2400" dirty="0"/>
              <a:t> subsection.</a:t>
            </a:r>
          </a:p>
          <a:p>
            <a:pPr eaLnBrk="1" hangingPunct="1">
              <a:spcBef>
                <a:spcPct val="0"/>
              </a:spcBef>
              <a:buFontTx/>
              <a:buNone/>
              <a:defRPr/>
            </a:pPr>
            <a:r>
              <a:rPr lang="en-US" altLang="ja-JP" sz="2400" dirty="0"/>
              <a:t>(For details;</a:t>
            </a:r>
          </a:p>
          <a:p>
            <a:pPr eaLnBrk="1" hangingPunct="1">
              <a:spcBef>
                <a:spcPct val="0"/>
              </a:spcBef>
              <a:buFontTx/>
              <a:buNone/>
              <a:defRPr/>
            </a:pPr>
            <a:r>
              <a:rPr lang="en-US" altLang="ja-JP" sz="2400" dirty="0"/>
              <a:t>lecture\advanced\</a:t>
            </a:r>
            <a:r>
              <a:rPr lang="en-US" altLang="ja-JP" sz="2400" dirty="0" err="1"/>
              <a:t>sourceA</a:t>
            </a:r>
            <a:endParaRPr lang="en-US" altLang="ja-JP" sz="2400" dirty="0"/>
          </a:p>
          <a:p>
            <a:pPr eaLnBrk="1" hangingPunct="1">
              <a:spcBef>
                <a:spcPct val="0"/>
              </a:spcBef>
              <a:buFontTx/>
              <a:buNone/>
              <a:defRPr/>
            </a:pPr>
            <a:r>
              <a:rPr lang="en-US" altLang="ja-JP" sz="2400" dirty="0"/>
              <a:t>or Manual 5.3.19)</a:t>
            </a:r>
            <a:endParaRPr lang="ja-JP" altLang="en-US" sz="2400" dirty="0"/>
          </a:p>
        </p:txBody>
      </p:sp>
      <p:sp>
        <p:nvSpPr>
          <p:cNvPr id="248841" name="Line 21">
            <a:extLst>
              <a:ext uri="{FF2B5EF4-FFF2-40B4-BE49-F238E27FC236}">
                <a16:creationId xmlns:a16="http://schemas.microsoft.com/office/drawing/2014/main" id="{30C91445-4C56-400D-8A9E-F43A09A89BFB}"/>
              </a:ext>
            </a:extLst>
          </p:cNvPr>
          <p:cNvSpPr>
            <a:spLocks noChangeShapeType="1"/>
          </p:cNvSpPr>
          <p:nvPr/>
        </p:nvSpPr>
        <p:spPr bwMode="auto">
          <a:xfrm flipH="1">
            <a:off x="1803400" y="3289300"/>
            <a:ext cx="1258888"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8842" name="テキスト ボックス 20">
            <a:extLst>
              <a:ext uri="{FF2B5EF4-FFF2-40B4-BE49-F238E27FC236}">
                <a16:creationId xmlns:a16="http://schemas.microsoft.com/office/drawing/2014/main" id="{4682EBFD-1D85-4D75-8FE7-A3BA92E72F37}"/>
              </a:ext>
            </a:extLst>
          </p:cNvPr>
          <p:cNvSpPr txBox="1">
            <a:spLocks noChangeArrowheads="1"/>
          </p:cNvSpPr>
          <p:nvPr/>
        </p:nvSpPr>
        <p:spPr bwMode="auto">
          <a:xfrm>
            <a:off x="1187624" y="3933825"/>
            <a:ext cx="35161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en-US" altLang="ja-JP" sz="2400" dirty="0">
                <a:solidFill>
                  <a:srgbClr val="FF0000"/>
                </a:solidFill>
                <a:latin typeface="+mn-lt"/>
              </a:rPr>
              <a:t>In units of</a:t>
            </a:r>
            <a:r>
              <a:rPr lang="ja-JP" altLang="en-US" sz="2400" dirty="0">
                <a:solidFill>
                  <a:srgbClr val="FF0000"/>
                </a:solidFill>
                <a:latin typeface="+mn-lt"/>
              </a:rPr>
              <a:t> “</a:t>
            </a:r>
            <a:r>
              <a:rPr lang="en-US" altLang="ja-JP" sz="2400" dirty="0">
                <a:solidFill>
                  <a:srgbClr val="FF0000"/>
                </a:solidFill>
                <a:latin typeface="+mn-lt"/>
              </a:rPr>
              <a:t>MeV/nucleon”</a:t>
            </a:r>
          </a:p>
          <a:p>
            <a:pPr algn="ctr" eaLnBrk="1" hangingPunct="1">
              <a:spcBef>
                <a:spcPct val="0"/>
              </a:spcBef>
              <a:buFontTx/>
              <a:buNone/>
              <a:defRPr/>
            </a:pPr>
            <a:r>
              <a:rPr lang="en-US" altLang="ja-JP" sz="2400" dirty="0">
                <a:solidFill>
                  <a:srgbClr val="FF0000"/>
                </a:solidFill>
                <a:latin typeface="+mn-lt"/>
              </a:rPr>
              <a:t>(MeV per nucleons)</a:t>
            </a:r>
            <a:endParaRPr lang="ja-JP" altLang="en-US" sz="2400" dirty="0">
              <a:solidFill>
                <a:srgbClr val="FF0000"/>
              </a:solidFill>
              <a:latin typeface="+mn-lt"/>
            </a:endParaRPr>
          </a:p>
        </p:txBody>
      </p:sp>
      <p:sp>
        <p:nvSpPr>
          <p:cNvPr id="248843" name="Text Box 5">
            <a:extLst>
              <a:ext uri="{FF2B5EF4-FFF2-40B4-BE49-F238E27FC236}">
                <a16:creationId xmlns:a16="http://schemas.microsoft.com/office/drawing/2014/main" id="{FB452A6F-9660-4CFF-854A-2E05691911BB}"/>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latin typeface="Tahoma" panose="020B0604030504040204" pitchFamily="34" charset="0"/>
              </a:rPr>
              <a:t>Source</a:t>
            </a:r>
          </a:p>
        </p:txBody>
      </p:sp>
      <p:sp>
        <p:nvSpPr>
          <p:cNvPr id="248844" name="Line 21">
            <a:extLst>
              <a:ext uri="{FF2B5EF4-FFF2-40B4-BE49-F238E27FC236}">
                <a16:creationId xmlns:a16="http://schemas.microsoft.com/office/drawing/2014/main" id="{A2743DA2-F22F-4D38-93C8-8448F60786DE}"/>
              </a:ext>
            </a:extLst>
          </p:cNvPr>
          <p:cNvSpPr>
            <a:spLocks noChangeShapeType="1"/>
          </p:cNvSpPr>
          <p:nvPr/>
        </p:nvSpPr>
        <p:spPr bwMode="auto">
          <a:xfrm>
            <a:off x="2843213" y="3319463"/>
            <a:ext cx="6350" cy="685800"/>
          </a:xfrm>
          <a:prstGeom prst="line">
            <a:avLst/>
          </a:prstGeom>
          <a:noFill/>
          <a:ln w="254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10DD5786-52F1-486F-8FD0-0465625FE9E0}"/>
              </a:ext>
            </a:extLst>
          </p:cNvPr>
          <p:cNvSpPr>
            <a:spLocks noGrp="1" noChangeArrowheads="1"/>
          </p:cNvSpPr>
          <p:nvPr>
            <p:ph type="title" idx="4294967295"/>
          </p:nvPr>
        </p:nvSpPr>
        <p:spPr>
          <a:xfrm>
            <a:off x="209550" y="115888"/>
            <a:ext cx="8686800" cy="896937"/>
          </a:xfrm>
        </p:spPr>
        <p:txBody>
          <a:bodyPr/>
          <a:lstStyle/>
          <a:p>
            <a:pPr eaLnBrk="1" hangingPunct="1">
              <a:defRPr/>
            </a:pPr>
            <a:r>
              <a:rPr lang="en-US" altLang="ja-JP" sz="4800" dirty="0">
                <a:latin typeface="+mn-lt"/>
              </a:rPr>
              <a:t>Source particle species</a:t>
            </a:r>
            <a:endParaRPr lang="ja-JP" altLang="en-US" sz="4800" dirty="0">
              <a:latin typeface="+mn-lt"/>
            </a:endParaRPr>
          </a:p>
        </p:txBody>
      </p:sp>
      <p:sp>
        <p:nvSpPr>
          <p:cNvPr id="249862" name="Text Box 1030">
            <a:extLst>
              <a:ext uri="{FF2B5EF4-FFF2-40B4-BE49-F238E27FC236}">
                <a16:creationId xmlns:a16="http://schemas.microsoft.com/office/drawing/2014/main" id="{9F1804CD-5A30-4125-A847-4C525E326956}"/>
              </a:ext>
            </a:extLst>
          </p:cNvPr>
          <p:cNvSpPr txBox="1">
            <a:spLocks noChangeArrowheads="1"/>
          </p:cNvSpPr>
          <p:nvPr/>
        </p:nvSpPr>
        <p:spPr bwMode="auto">
          <a:xfrm>
            <a:off x="76200" y="1350963"/>
            <a:ext cx="1401763"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latin typeface="Tahoma" panose="020B0604030504040204" pitchFamily="34" charset="0"/>
              </a:rPr>
              <a:t>lec01.inp</a:t>
            </a:r>
          </a:p>
        </p:txBody>
      </p:sp>
      <p:sp>
        <p:nvSpPr>
          <p:cNvPr id="249863" name="Text Box 1031">
            <a:extLst>
              <a:ext uri="{FF2B5EF4-FFF2-40B4-BE49-F238E27FC236}">
                <a16:creationId xmlns:a16="http://schemas.microsoft.com/office/drawing/2014/main" id="{7E23EC63-508A-4747-8BF0-E8733D4BA295}"/>
              </a:ext>
            </a:extLst>
          </p:cNvPr>
          <p:cNvSpPr txBox="1">
            <a:spLocks noChangeArrowheads="1"/>
          </p:cNvSpPr>
          <p:nvPr/>
        </p:nvSpPr>
        <p:spPr bwMode="auto">
          <a:xfrm>
            <a:off x="1592263" y="1350963"/>
            <a:ext cx="1666875" cy="1806575"/>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a:latin typeface="Tahoma" panose="020B0604030504040204" pitchFamily="34" charset="0"/>
              </a:rPr>
              <a:t>[ S o u r c e ]</a:t>
            </a:r>
          </a:p>
          <a:p>
            <a:pPr eaLnBrk="1" hangingPunct="1">
              <a:spcBef>
                <a:spcPct val="0"/>
              </a:spcBef>
              <a:buFontTx/>
              <a:buNone/>
            </a:pPr>
            <a:r>
              <a:rPr lang="pt-BR" altLang="ja-JP" sz="1400">
                <a:latin typeface="Tahoma" panose="020B0604030504040204" pitchFamily="34" charset="0"/>
              </a:rPr>
              <a:t>s-type    = 1</a:t>
            </a:r>
          </a:p>
          <a:p>
            <a:pPr eaLnBrk="1" hangingPunct="1">
              <a:spcBef>
                <a:spcPct val="0"/>
              </a:spcBef>
              <a:buFontTx/>
              <a:buNone/>
            </a:pPr>
            <a:r>
              <a:rPr lang="pt-BR" altLang="ja-JP" sz="1400">
                <a:latin typeface="Tahoma" panose="020B0604030504040204" pitchFamily="34" charset="0"/>
              </a:rPr>
              <a:t>proj      = proton</a:t>
            </a:r>
          </a:p>
          <a:p>
            <a:pPr eaLnBrk="1" hangingPunct="1">
              <a:spcBef>
                <a:spcPct val="0"/>
              </a:spcBef>
              <a:buFontTx/>
              <a:buNone/>
            </a:pPr>
            <a:r>
              <a:rPr lang="pt-BR" altLang="ja-JP" sz="1400">
                <a:latin typeface="Tahoma" panose="020B0604030504040204" pitchFamily="34" charset="0"/>
              </a:rPr>
              <a:t>dir       = 1</a:t>
            </a:r>
          </a:p>
          <a:p>
            <a:pPr eaLnBrk="1" hangingPunct="1">
              <a:spcBef>
                <a:spcPct val="0"/>
              </a:spcBef>
              <a:buFontTx/>
              <a:buNone/>
            </a:pPr>
            <a:r>
              <a:rPr lang="pt-BR" altLang="ja-JP" sz="1400">
                <a:latin typeface="Tahoma" panose="020B0604030504040204" pitchFamily="34" charset="0"/>
              </a:rPr>
              <a:t>r0        = 1.0</a:t>
            </a:r>
          </a:p>
          <a:p>
            <a:pPr eaLnBrk="1" hangingPunct="1">
              <a:spcBef>
                <a:spcPct val="0"/>
              </a:spcBef>
              <a:buFontTx/>
              <a:buNone/>
            </a:pPr>
            <a:r>
              <a:rPr lang="pt-BR" altLang="ja-JP" sz="1400">
                <a:latin typeface="Tahoma" panose="020B0604030504040204" pitchFamily="34" charset="0"/>
              </a:rPr>
              <a:t>z0        =   0. </a:t>
            </a:r>
          </a:p>
          <a:p>
            <a:pPr eaLnBrk="1" hangingPunct="1">
              <a:spcBef>
                <a:spcPct val="0"/>
              </a:spcBef>
              <a:buFontTx/>
              <a:buNone/>
            </a:pPr>
            <a:r>
              <a:rPr lang="pt-BR" altLang="ja-JP" sz="1400">
                <a:latin typeface="Tahoma" panose="020B0604030504040204" pitchFamily="34" charset="0"/>
              </a:rPr>
              <a:t>z1        =   0.</a:t>
            </a:r>
          </a:p>
          <a:p>
            <a:pPr eaLnBrk="1" hangingPunct="1">
              <a:spcBef>
                <a:spcPct val="0"/>
              </a:spcBef>
              <a:buFontTx/>
              <a:buNone/>
            </a:pPr>
            <a:r>
              <a:rPr lang="pt-BR" altLang="ja-JP" sz="1400">
                <a:latin typeface="Tahoma" panose="020B0604030504040204" pitchFamily="34" charset="0"/>
              </a:rPr>
              <a:t>e0        = 150</a:t>
            </a:r>
          </a:p>
        </p:txBody>
      </p:sp>
      <p:sp>
        <p:nvSpPr>
          <p:cNvPr id="184328" name="テキスト ボックス 20">
            <a:extLst>
              <a:ext uri="{FF2B5EF4-FFF2-40B4-BE49-F238E27FC236}">
                <a16:creationId xmlns:a16="http://schemas.microsoft.com/office/drawing/2014/main" id="{8F455FB5-545D-4A73-84E5-69C0F6DAC1EC}"/>
              </a:ext>
            </a:extLst>
          </p:cNvPr>
          <p:cNvSpPr txBox="1">
            <a:spLocks noChangeArrowheads="1"/>
          </p:cNvSpPr>
          <p:nvPr/>
        </p:nvSpPr>
        <p:spPr bwMode="auto">
          <a:xfrm>
            <a:off x="141288" y="3197225"/>
            <a:ext cx="3219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err="1">
                <a:solidFill>
                  <a:srgbClr val="FF0000"/>
                </a:solidFill>
                <a:latin typeface="+mn-lt"/>
              </a:rPr>
              <a:t>proj</a:t>
            </a:r>
            <a:r>
              <a:rPr lang="en-US" altLang="ja-JP" sz="2400" dirty="0">
                <a:solidFill>
                  <a:srgbClr val="FF0000"/>
                </a:solidFill>
                <a:latin typeface="+mn-lt"/>
              </a:rPr>
              <a:t>:</a:t>
            </a:r>
            <a:r>
              <a:rPr lang="ja-JP" altLang="en-US" sz="2400" dirty="0">
                <a:solidFill>
                  <a:srgbClr val="FF0000"/>
                </a:solidFill>
                <a:latin typeface="+mn-lt"/>
              </a:rPr>
              <a:t>　</a:t>
            </a:r>
            <a:r>
              <a:rPr lang="en-US" altLang="ja-JP" sz="2400" dirty="0">
                <a:solidFill>
                  <a:srgbClr val="FF0000"/>
                </a:solidFill>
                <a:latin typeface="+mn-lt"/>
              </a:rPr>
              <a:t>particle species</a:t>
            </a:r>
            <a:endParaRPr lang="en-US" altLang="ja-JP" sz="1600" dirty="0">
              <a:latin typeface="+mn-lt"/>
            </a:endParaRPr>
          </a:p>
        </p:txBody>
      </p:sp>
      <p:sp>
        <p:nvSpPr>
          <p:cNvPr id="249865" name="Line 21">
            <a:extLst>
              <a:ext uri="{FF2B5EF4-FFF2-40B4-BE49-F238E27FC236}">
                <a16:creationId xmlns:a16="http://schemas.microsoft.com/office/drawing/2014/main" id="{95E9222C-0EE9-405F-9C34-BE363D3F6775}"/>
              </a:ext>
            </a:extLst>
          </p:cNvPr>
          <p:cNvSpPr>
            <a:spLocks noChangeShapeType="1"/>
          </p:cNvSpPr>
          <p:nvPr/>
        </p:nvSpPr>
        <p:spPr bwMode="auto">
          <a:xfrm flipH="1">
            <a:off x="1654175" y="2049463"/>
            <a:ext cx="1439863"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49866" name="Picture 2">
            <a:extLst>
              <a:ext uri="{FF2B5EF4-FFF2-40B4-BE49-F238E27FC236}">
                <a16:creationId xmlns:a16="http://schemas.microsoft.com/office/drawing/2014/main" id="{3FBED9AC-9109-47E0-8327-08E7F602E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791" b="5082"/>
          <a:stretch/>
        </p:blipFill>
        <p:spPr bwMode="auto">
          <a:xfrm>
            <a:off x="3351213" y="1196975"/>
            <a:ext cx="561975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6">
            <a:extLst>
              <a:ext uri="{FF2B5EF4-FFF2-40B4-BE49-F238E27FC236}">
                <a16:creationId xmlns:a16="http://schemas.microsoft.com/office/drawing/2014/main" id="{3F9FE6D0-E3AC-4757-A264-03E3203281B6}"/>
              </a:ext>
            </a:extLst>
          </p:cNvPr>
          <p:cNvSpPr txBox="1">
            <a:spLocks noChangeArrowheads="1"/>
          </p:cNvSpPr>
          <p:nvPr/>
        </p:nvSpPr>
        <p:spPr bwMode="auto">
          <a:xfrm>
            <a:off x="73025" y="3590925"/>
            <a:ext cx="3200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defRPr/>
            </a:pPr>
            <a:r>
              <a:rPr lang="en-US" altLang="ja-JP" dirty="0">
                <a:latin typeface="+mn-lt"/>
              </a:rPr>
              <a:t>Both ‘</a:t>
            </a:r>
            <a:r>
              <a:rPr lang="en-US" altLang="ja-JP" dirty="0">
                <a:solidFill>
                  <a:schemeClr val="accent2"/>
                </a:solidFill>
                <a:latin typeface="+mn-lt"/>
              </a:rPr>
              <a:t>symbol</a:t>
            </a:r>
            <a:r>
              <a:rPr lang="en-US" altLang="ja-JP" dirty="0">
                <a:latin typeface="+mn-lt"/>
              </a:rPr>
              <a:t>’ and </a:t>
            </a:r>
            <a:r>
              <a:rPr lang="ja-JP" altLang="en-US" dirty="0">
                <a:latin typeface="+mn-lt"/>
              </a:rPr>
              <a:t>‘</a:t>
            </a:r>
            <a:r>
              <a:rPr lang="en-US" altLang="ja-JP" dirty="0" err="1">
                <a:solidFill>
                  <a:srgbClr val="00B050"/>
                </a:solidFill>
                <a:latin typeface="+mn-lt"/>
              </a:rPr>
              <a:t>kf</a:t>
            </a:r>
            <a:r>
              <a:rPr lang="en-US" altLang="ja-JP" dirty="0">
                <a:solidFill>
                  <a:srgbClr val="00B050"/>
                </a:solidFill>
                <a:latin typeface="+mn-lt"/>
              </a:rPr>
              <a:t>-code</a:t>
            </a:r>
            <a:r>
              <a:rPr lang="en-US" altLang="ja-JP" dirty="0">
                <a:latin typeface="+mn-lt"/>
              </a:rPr>
              <a:t>’ are available.</a:t>
            </a:r>
            <a:endParaRPr lang="ja-JP" altLang="en-US" dirty="0">
              <a:latin typeface="+mn-lt"/>
            </a:endParaRPr>
          </a:p>
        </p:txBody>
      </p:sp>
      <p:sp>
        <p:nvSpPr>
          <p:cNvPr id="16" name="正方形/長方形 15">
            <a:extLst>
              <a:ext uri="{FF2B5EF4-FFF2-40B4-BE49-F238E27FC236}">
                <a16:creationId xmlns:a16="http://schemas.microsoft.com/office/drawing/2014/main" id="{1C9C2522-8287-4A57-B254-379D24B6F023}"/>
              </a:ext>
            </a:extLst>
          </p:cNvPr>
          <p:cNvSpPr/>
          <p:nvPr/>
        </p:nvSpPr>
        <p:spPr>
          <a:xfrm>
            <a:off x="3798888" y="1508125"/>
            <a:ext cx="630237" cy="394335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7" name="正方形/長方形 16">
            <a:extLst>
              <a:ext uri="{FF2B5EF4-FFF2-40B4-BE49-F238E27FC236}">
                <a16:creationId xmlns:a16="http://schemas.microsoft.com/office/drawing/2014/main" id="{533050F4-5152-4797-8821-C124EB15CF90}"/>
              </a:ext>
            </a:extLst>
          </p:cNvPr>
          <p:cNvSpPr/>
          <p:nvPr/>
        </p:nvSpPr>
        <p:spPr>
          <a:xfrm>
            <a:off x="4471988" y="1508125"/>
            <a:ext cx="917575" cy="394335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8" name="正方形/長方形 17">
            <a:extLst>
              <a:ext uri="{FF2B5EF4-FFF2-40B4-BE49-F238E27FC236}">
                <a16:creationId xmlns:a16="http://schemas.microsoft.com/office/drawing/2014/main" id="{3657A376-D929-43AE-BB53-DE2DA877D488}"/>
              </a:ext>
            </a:extLst>
          </p:cNvPr>
          <p:cNvSpPr/>
          <p:nvPr/>
        </p:nvSpPr>
        <p:spPr>
          <a:xfrm>
            <a:off x="7380288" y="1482725"/>
            <a:ext cx="647700" cy="280828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49871" name="Text Box 5">
            <a:extLst>
              <a:ext uri="{FF2B5EF4-FFF2-40B4-BE49-F238E27FC236}">
                <a16:creationId xmlns:a16="http://schemas.microsoft.com/office/drawing/2014/main" id="{1DA06EA4-0B1C-4F07-9E7B-7F79CDC92A2F}"/>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latin typeface="Tahoma" panose="020B0604030504040204" pitchFamily="34" charset="0"/>
              </a:rPr>
              <a:t>Source</a:t>
            </a:r>
          </a:p>
        </p:txBody>
      </p:sp>
      <p:sp>
        <p:nvSpPr>
          <p:cNvPr id="19" name="テキスト ボックス 6">
            <a:extLst>
              <a:ext uri="{FF2B5EF4-FFF2-40B4-BE49-F238E27FC236}">
                <a16:creationId xmlns:a16="http://schemas.microsoft.com/office/drawing/2014/main" id="{32556013-116E-48BF-96C7-EADC394D4BC9}"/>
              </a:ext>
            </a:extLst>
          </p:cNvPr>
          <p:cNvSpPr txBox="1">
            <a:spLocks noChangeArrowheads="1"/>
          </p:cNvSpPr>
          <p:nvPr/>
        </p:nvSpPr>
        <p:spPr bwMode="auto">
          <a:xfrm>
            <a:off x="6337300" y="4697413"/>
            <a:ext cx="27336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defRPr/>
            </a:pPr>
            <a:r>
              <a:rPr lang="en-US" altLang="ja-JP" sz="2000" dirty="0">
                <a:latin typeface="+mn-lt"/>
              </a:rPr>
              <a:t>To use radioisotope sources, specify the particle species, such as ‘photon’.</a:t>
            </a:r>
            <a:endParaRPr lang="ja-JP" altLang="en-US" sz="2000" dirty="0">
              <a:latin typeface="+mn-lt"/>
            </a:endParaRPr>
          </a:p>
        </p:txBody>
      </p:sp>
      <p:cxnSp>
        <p:nvCxnSpPr>
          <p:cNvPr id="20" name="直線矢印コネクタ 19">
            <a:extLst>
              <a:ext uri="{FF2B5EF4-FFF2-40B4-BE49-F238E27FC236}">
                <a16:creationId xmlns:a16="http://schemas.microsoft.com/office/drawing/2014/main" id="{ADDC0EB3-5C92-40CB-AC55-6EC2180BEDE8}"/>
              </a:ext>
            </a:extLst>
          </p:cNvPr>
          <p:cNvCxnSpPr/>
          <p:nvPr/>
        </p:nvCxnSpPr>
        <p:spPr>
          <a:xfrm flipH="1">
            <a:off x="2987675" y="5373688"/>
            <a:ext cx="936625" cy="236537"/>
          </a:xfrm>
          <a:prstGeom prst="straightConnector1">
            <a:avLst/>
          </a:prstGeom>
          <a:ln w="38100">
            <a:solidFill>
              <a:srgbClr val="00CCFF"/>
            </a:solidFill>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16">
            <a:extLst>
              <a:ext uri="{FF2B5EF4-FFF2-40B4-BE49-F238E27FC236}">
                <a16:creationId xmlns:a16="http://schemas.microsoft.com/office/drawing/2014/main" id="{F028F55F-10EA-40AF-A1DD-8E9BA6CC5AA7}"/>
              </a:ext>
            </a:extLst>
          </p:cNvPr>
          <p:cNvSpPr txBox="1">
            <a:spLocks noChangeArrowheads="1"/>
          </p:cNvSpPr>
          <p:nvPr/>
        </p:nvSpPr>
        <p:spPr bwMode="auto">
          <a:xfrm>
            <a:off x="520700" y="5451475"/>
            <a:ext cx="3475038" cy="922338"/>
          </a:xfrm>
          <a:prstGeom prst="rect">
            <a:avLst/>
          </a:prstGeom>
          <a:noFill/>
          <a:ln w="25400">
            <a:noFill/>
            <a:miter lim="800000"/>
            <a:headEnd/>
            <a:tailEnd/>
          </a:ln>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1800" dirty="0">
                <a:solidFill>
                  <a:srgbClr val="000000"/>
                </a:solidFill>
                <a:latin typeface="+mn-lt"/>
              </a:rPr>
              <a:t>nucleus is specified by</a:t>
            </a:r>
          </a:p>
          <a:p>
            <a:pPr eaLnBrk="1" hangingPunct="1">
              <a:spcBef>
                <a:spcPct val="0"/>
              </a:spcBef>
              <a:buFontTx/>
              <a:buNone/>
              <a:defRPr/>
            </a:pPr>
            <a:r>
              <a:rPr lang="en-US" altLang="ja-JP" sz="1800" dirty="0">
                <a:solidFill>
                  <a:srgbClr val="000000"/>
                </a:solidFill>
                <a:latin typeface="+mn-lt"/>
              </a:rPr>
              <a:t>(mass number)+(element symbol)</a:t>
            </a:r>
          </a:p>
          <a:p>
            <a:pPr eaLnBrk="1" hangingPunct="1">
              <a:spcBef>
                <a:spcPct val="0"/>
              </a:spcBef>
              <a:buFontTx/>
              <a:buNone/>
              <a:defRPr/>
            </a:pPr>
            <a:r>
              <a:rPr lang="en-US" altLang="ja-JP" sz="1800" dirty="0">
                <a:solidFill>
                  <a:srgbClr val="000000"/>
                </a:solidFill>
                <a:latin typeface="+mn-lt"/>
              </a:rPr>
              <a:t>e.g., 12C</a:t>
            </a:r>
          </a:p>
        </p:txBody>
      </p:sp>
      <p:cxnSp>
        <p:nvCxnSpPr>
          <p:cNvPr id="22" name="直線コネクタ 21"/>
          <p:cNvCxnSpPr/>
          <p:nvPr/>
        </p:nvCxnSpPr>
        <p:spPr>
          <a:xfrm>
            <a:off x="3443858" y="5364892"/>
            <a:ext cx="28563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8B074356-FE25-4D05-AF9A-D0BC3CDCA2EA}"/>
              </a:ext>
            </a:extLst>
          </p:cNvPr>
          <p:cNvSpPr>
            <a:spLocks noGrp="1" noChangeArrowheads="1"/>
          </p:cNvSpPr>
          <p:nvPr>
            <p:ph type="title" idx="4294967295"/>
          </p:nvPr>
        </p:nvSpPr>
        <p:spPr>
          <a:xfrm>
            <a:off x="0" y="228600"/>
            <a:ext cx="8686800" cy="1143000"/>
          </a:xfrm>
        </p:spPr>
        <p:txBody>
          <a:bodyPr/>
          <a:lstStyle/>
          <a:p>
            <a:pPr eaLnBrk="1" hangingPunct="1">
              <a:defRPr/>
            </a:pPr>
            <a:r>
              <a:rPr lang="en-US" altLang="ja-JP" sz="4800" dirty="0">
                <a:latin typeface="+mn-lt"/>
              </a:rPr>
              <a:t>Exercise 10</a:t>
            </a:r>
            <a:endParaRPr lang="ja-JP" altLang="en-US" sz="4800" dirty="0">
              <a:latin typeface="+mn-lt"/>
            </a:endParaRPr>
          </a:p>
        </p:txBody>
      </p:sp>
      <p:sp>
        <p:nvSpPr>
          <p:cNvPr id="250885" name="Text Box 5">
            <a:extLst>
              <a:ext uri="{FF2B5EF4-FFF2-40B4-BE49-F238E27FC236}">
                <a16:creationId xmlns:a16="http://schemas.microsoft.com/office/drawing/2014/main" id="{E0C280D3-1191-459B-93D2-49E1A68E3C0F}"/>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Source</a:t>
            </a:r>
          </a:p>
        </p:txBody>
      </p:sp>
      <p:sp>
        <p:nvSpPr>
          <p:cNvPr id="250887" name="Line 37">
            <a:extLst>
              <a:ext uri="{FF2B5EF4-FFF2-40B4-BE49-F238E27FC236}">
                <a16:creationId xmlns:a16="http://schemas.microsoft.com/office/drawing/2014/main" id="{EBFFC041-230E-447A-9C4B-E91297177206}"/>
              </a:ext>
            </a:extLst>
          </p:cNvPr>
          <p:cNvSpPr>
            <a:spLocks noChangeShapeType="1"/>
          </p:cNvSpPr>
          <p:nvPr/>
        </p:nvSpPr>
        <p:spPr bwMode="auto">
          <a:xfrm>
            <a:off x="5715000" y="4637088"/>
            <a:ext cx="1524000" cy="0"/>
          </a:xfrm>
          <a:prstGeom prst="line">
            <a:avLst/>
          </a:prstGeom>
          <a:noFill/>
          <a:ln w="254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0888" name="Line 38">
            <a:extLst>
              <a:ext uri="{FF2B5EF4-FFF2-40B4-BE49-F238E27FC236}">
                <a16:creationId xmlns:a16="http://schemas.microsoft.com/office/drawing/2014/main" id="{AE603E24-9583-4436-B655-DEEA9E073B4F}"/>
              </a:ext>
            </a:extLst>
          </p:cNvPr>
          <p:cNvSpPr>
            <a:spLocks noChangeShapeType="1"/>
          </p:cNvSpPr>
          <p:nvPr/>
        </p:nvSpPr>
        <p:spPr bwMode="auto">
          <a:xfrm>
            <a:off x="6248400" y="3646488"/>
            <a:ext cx="0" cy="1524000"/>
          </a:xfrm>
          <a:prstGeom prst="line">
            <a:avLst/>
          </a:prstGeom>
          <a:noFill/>
          <a:ln w="254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0889" name="Text Box 1030">
            <a:extLst>
              <a:ext uri="{FF2B5EF4-FFF2-40B4-BE49-F238E27FC236}">
                <a16:creationId xmlns:a16="http://schemas.microsoft.com/office/drawing/2014/main" id="{E4D293BB-56DC-427B-91AD-639F7B39027B}"/>
              </a:ext>
            </a:extLst>
          </p:cNvPr>
          <p:cNvSpPr txBox="1">
            <a:spLocks noChangeArrowheads="1"/>
          </p:cNvSpPr>
          <p:nvPr/>
        </p:nvSpPr>
        <p:spPr bwMode="auto">
          <a:xfrm>
            <a:off x="1198563" y="2492375"/>
            <a:ext cx="14017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250890" name="Text Box 1031">
            <a:extLst>
              <a:ext uri="{FF2B5EF4-FFF2-40B4-BE49-F238E27FC236}">
                <a16:creationId xmlns:a16="http://schemas.microsoft.com/office/drawing/2014/main" id="{3A08FBFE-5C86-4803-B5F3-572D803B3D03}"/>
              </a:ext>
            </a:extLst>
          </p:cNvPr>
          <p:cNvSpPr txBox="1">
            <a:spLocks noChangeArrowheads="1"/>
          </p:cNvSpPr>
          <p:nvPr/>
        </p:nvSpPr>
        <p:spPr bwMode="auto">
          <a:xfrm>
            <a:off x="1600200" y="3148013"/>
            <a:ext cx="2159000" cy="1912937"/>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a:solidFill>
                  <a:srgbClr val="000000"/>
                </a:solidFill>
                <a:latin typeface="Tahoma" panose="020B0604030504040204" pitchFamily="34" charset="0"/>
              </a:rPr>
              <a:t>[ S o u r c e ]</a:t>
            </a:r>
          </a:p>
          <a:p>
            <a:pPr eaLnBrk="1" hangingPunct="1">
              <a:spcBef>
                <a:spcPct val="0"/>
              </a:spcBef>
              <a:buFontTx/>
              <a:buNone/>
            </a:pPr>
            <a:r>
              <a:rPr lang="pt-BR" altLang="ja-JP" sz="1400">
                <a:solidFill>
                  <a:srgbClr val="000000"/>
                </a:solidFill>
                <a:latin typeface="Tahoma" panose="020B0604030504040204" pitchFamily="34" charset="0"/>
              </a:rPr>
              <a:t>s-type    = 1</a:t>
            </a:r>
          </a:p>
          <a:p>
            <a:pPr eaLnBrk="1" hangingPunct="1">
              <a:spcBef>
                <a:spcPct val="0"/>
              </a:spcBef>
              <a:buFontTx/>
              <a:buNone/>
            </a:pPr>
            <a:r>
              <a:rPr lang="pt-BR" altLang="ja-JP" sz="1400">
                <a:solidFill>
                  <a:srgbClr val="000000"/>
                </a:solidFill>
                <a:latin typeface="Tahoma" panose="020B0604030504040204" pitchFamily="34" charset="0"/>
              </a:rPr>
              <a:t>proj      = proton</a:t>
            </a:r>
          </a:p>
          <a:p>
            <a:pPr eaLnBrk="1" hangingPunct="1">
              <a:spcBef>
                <a:spcPct val="0"/>
              </a:spcBef>
              <a:buFontTx/>
              <a:buNone/>
            </a:pPr>
            <a:r>
              <a:rPr lang="pt-BR" altLang="ja-JP" sz="1400">
                <a:solidFill>
                  <a:srgbClr val="000000"/>
                </a:solidFill>
                <a:latin typeface="Tahoma" panose="020B0604030504040204" pitchFamily="34" charset="0"/>
              </a:rPr>
              <a:t>dir       =   1.0</a:t>
            </a:r>
          </a:p>
          <a:p>
            <a:pPr eaLnBrk="1" hangingPunct="1">
              <a:spcBef>
                <a:spcPct val="0"/>
              </a:spcBef>
              <a:buFontTx/>
              <a:buNone/>
            </a:pPr>
            <a:r>
              <a:rPr lang="pt-BR" altLang="ja-JP" sz="1400">
                <a:solidFill>
                  <a:srgbClr val="000000"/>
                </a:solidFill>
                <a:latin typeface="Tahoma" panose="020B0604030504040204" pitchFamily="34" charset="0"/>
              </a:rPr>
              <a:t>r0        = </a:t>
            </a:r>
            <a:r>
              <a:rPr lang="ja-JP" altLang="en-US" sz="1400">
                <a:solidFill>
                  <a:srgbClr val="000000"/>
                </a:solidFill>
                <a:latin typeface="Tahoma" panose="020B0604030504040204" pitchFamily="34" charset="0"/>
              </a:rPr>
              <a:t>　</a:t>
            </a:r>
            <a:r>
              <a:rPr lang="en-US" altLang="ja-JP" sz="1400">
                <a:solidFill>
                  <a:srgbClr val="000000"/>
                </a:solidFill>
                <a:latin typeface="Tahoma" panose="020B0604030504040204" pitchFamily="34" charset="0"/>
              </a:rPr>
              <a:t>1</a:t>
            </a:r>
            <a:r>
              <a:rPr lang="pt-BR" altLang="ja-JP" sz="1400">
                <a:solidFill>
                  <a:srgbClr val="000000"/>
                </a:solidFill>
                <a:latin typeface="Tahoma" panose="020B0604030504040204" pitchFamily="34" charset="0"/>
              </a:rPr>
              <a:t>.</a:t>
            </a:r>
          </a:p>
          <a:p>
            <a:pPr eaLnBrk="1" hangingPunct="1">
              <a:spcBef>
                <a:spcPct val="0"/>
              </a:spcBef>
              <a:buFontTx/>
              <a:buNone/>
            </a:pPr>
            <a:r>
              <a:rPr lang="pt-BR" altLang="ja-JP" sz="1400">
                <a:solidFill>
                  <a:srgbClr val="000000"/>
                </a:solidFill>
                <a:latin typeface="Tahoma" panose="020B0604030504040204" pitchFamily="34" charset="0"/>
              </a:rPr>
              <a:t>z0        =   0. </a:t>
            </a:r>
          </a:p>
          <a:p>
            <a:pPr eaLnBrk="1" hangingPunct="1">
              <a:spcBef>
                <a:spcPct val="0"/>
              </a:spcBef>
              <a:buFontTx/>
              <a:buNone/>
            </a:pPr>
            <a:r>
              <a:rPr lang="pt-BR" altLang="ja-JP" sz="1400">
                <a:solidFill>
                  <a:srgbClr val="000000"/>
                </a:solidFill>
                <a:latin typeface="Tahoma" panose="020B0604030504040204" pitchFamily="34" charset="0"/>
              </a:rPr>
              <a:t>z1        =   0.</a:t>
            </a:r>
          </a:p>
          <a:p>
            <a:pPr eaLnBrk="1" hangingPunct="1">
              <a:spcBef>
                <a:spcPct val="0"/>
              </a:spcBef>
              <a:buFontTx/>
              <a:buNone/>
            </a:pPr>
            <a:r>
              <a:rPr lang="pt-BR" altLang="ja-JP" sz="1400">
                <a:solidFill>
                  <a:srgbClr val="000000"/>
                </a:solidFill>
                <a:latin typeface="Tahoma" panose="020B0604030504040204" pitchFamily="34" charset="0"/>
              </a:rPr>
              <a:t>e0        = 150</a:t>
            </a:r>
          </a:p>
        </p:txBody>
      </p:sp>
      <p:sp>
        <p:nvSpPr>
          <p:cNvPr id="250891" name="テキスト ボックス 20">
            <a:extLst>
              <a:ext uri="{FF2B5EF4-FFF2-40B4-BE49-F238E27FC236}">
                <a16:creationId xmlns:a16="http://schemas.microsoft.com/office/drawing/2014/main" id="{92641D1F-947A-44E6-9B70-24C7152D0B1D}"/>
              </a:ext>
            </a:extLst>
          </p:cNvPr>
          <p:cNvSpPr txBox="1">
            <a:spLocks noChangeArrowheads="1"/>
          </p:cNvSpPr>
          <p:nvPr/>
        </p:nvSpPr>
        <p:spPr bwMode="auto">
          <a:xfrm>
            <a:off x="1789113" y="1181100"/>
            <a:ext cx="5475287" cy="52387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800" dirty="0">
                <a:solidFill>
                  <a:srgbClr val="000000"/>
                </a:solidFill>
              </a:rPr>
              <a:t>Define a neutron source at 100 MeV.</a:t>
            </a:r>
            <a:endParaRPr lang="ja-JP" altLang="en-US" sz="2000" b="1" dirty="0">
              <a:solidFill>
                <a:srgbClr val="0000FF"/>
              </a:solidFill>
            </a:endParaRPr>
          </a:p>
        </p:txBody>
      </p:sp>
      <p:sp>
        <p:nvSpPr>
          <p:cNvPr id="250892" name="Line 12">
            <a:extLst>
              <a:ext uri="{FF2B5EF4-FFF2-40B4-BE49-F238E27FC236}">
                <a16:creationId xmlns:a16="http://schemas.microsoft.com/office/drawing/2014/main" id="{32C7AAA7-A622-4873-9979-BFB94CC6AC99}"/>
              </a:ext>
            </a:extLst>
          </p:cNvPr>
          <p:cNvSpPr>
            <a:spLocks noChangeShapeType="1"/>
          </p:cNvSpPr>
          <p:nvPr/>
        </p:nvSpPr>
        <p:spPr bwMode="auto">
          <a:xfrm>
            <a:off x="2476500" y="3822700"/>
            <a:ext cx="582613"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893" name="Line 12">
            <a:extLst>
              <a:ext uri="{FF2B5EF4-FFF2-40B4-BE49-F238E27FC236}">
                <a16:creationId xmlns:a16="http://schemas.microsoft.com/office/drawing/2014/main" id="{19CE8F31-9048-49C9-861B-AF2A89DE4554}"/>
              </a:ext>
            </a:extLst>
          </p:cNvPr>
          <p:cNvSpPr>
            <a:spLocks noChangeShapeType="1"/>
          </p:cNvSpPr>
          <p:nvPr/>
        </p:nvSpPr>
        <p:spPr bwMode="auto">
          <a:xfrm>
            <a:off x="2425700" y="4868863"/>
            <a:ext cx="561975"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7F3B6E1A-4714-44D9-A680-C15A8F03CD4A}"/>
              </a:ext>
            </a:extLst>
          </p:cNvPr>
          <p:cNvPicPr>
            <a:picLocks noChangeAspect="1"/>
          </p:cNvPicPr>
          <p:nvPr/>
        </p:nvPicPr>
        <p:blipFill rotWithShape="1">
          <a:blip r:embed="rId3"/>
          <a:srcRect l="3866" t="3499" r="6404" b="3499"/>
          <a:stretch/>
        </p:blipFill>
        <p:spPr>
          <a:xfrm>
            <a:off x="4684682" y="2376488"/>
            <a:ext cx="3826241" cy="3168650"/>
          </a:xfrm>
          <a:prstGeom prst="rect">
            <a:avLst/>
          </a:prstGeom>
        </p:spPr>
      </p:pic>
      <p:sp>
        <p:nvSpPr>
          <p:cNvPr id="15" name="テキスト ボックス 20">
            <a:extLst>
              <a:ext uri="{FF2B5EF4-FFF2-40B4-BE49-F238E27FC236}">
                <a16:creationId xmlns:a16="http://schemas.microsoft.com/office/drawing/2014/main" id="{485A50B9-50DE-41BB-A411-B44667022096}"/>
              </a:ext>
            </a:extLst>
          </p:cNvPr>
          <p:cNvSpPr txBox="1">
            <a:spLocks noChangeArrowheads="1"/>
          </p:cNvSpPr>
          <p:nvPr/>
        </p:nvSpPr>
        <p:spPr bwMode="auto">
          <a:xfrm>
            <a:off x="4646612" y="5576888"/>
            <a:ext cx="37290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000" dirty="0" err="1">
                <a:solidFill>
                  <a:srgbClr val="0000FF"/>
                </a:solidFill>
                <a:latin typeface="Century Gothic" panose="020B0502020202020204" pitchFamily="34" charset="0"/>
              </a:rPr>
              <a:t>track_xz.eps</a:t>
            </a:r>
            <a:endParaRPr lang="en-US" altLang="ja-JP" sz="2000" dirty="0">
              <a:solidFill>
                <a:srgbClr val="0000FF"/>
              </a:solidFill>
              <a:latin typeface="Century Gothic" panose="020B0502020202020204" pitchFamily="34" charset="0"/>
            </a:endParaRPr>
          </a:p>
          <a:p>
            <a:pPr algn="ctr" eaLnBrk="1" hangingPunct="1">
              <a:spcBef>
                <a:spcPct val="0"/>
              </a:spcBef>
              <a:buNone/>
            </a:pPr>
            <a:r>
              <a:rPr lang="en-US" altLang="ja-JP" sz="2000" dirty="0">
                <a:solidFill>
                  <a:srgbClr val="00B050"/>
                </a:solidFill>
                <a:latin typeface="Century Gothic" panose="020B0502020202020204" pitchFamily="34" charset="0"/>
              </a:rPr>
              <a:t>(10 page[0.9nsec</a:t>
            </a:r>
            <a:r>
              <a:rPr lang="ja-JP" altLang="en-US" sz="2000" dirty="0">
                <a:solidFill>
                  <a:srgbClr val="00B050"/>
                </a:solidFill>
                <a:latin typeface="Century Gothic" panose="020B0502020202020204" pitchFamily="34" charset="0"/>
              </a:rPr>
              <a:t>～</a:t>
            </a:r>
            <a:r>
              <a:rPr lang="en-US" altLang="ja-JP" sz="2000" dirty="0">
                <a:solidFill>
                  <a:srgbClr val="00B050"/>
                </a:solidFill>
                <a:latin typeface="Century Gothic" panose="020B0502020202020204" pitchFamily="34" charset="0"/>
              </a:rPr>
              <a:t>1nsec])</a:t>
            </a:r>
          </a:p>
        </p:txBody>
      </p:sp>
      <p:sp>
        <p:nvSpPr>
          <p:cNvPr id="186371" name="Rectangle 2">
            <a:extLst>
              <a:ext uri="{FF2B5EF4-FFF2-40B4-BE49-F238E27FC236}">
                <a16:creationId xmlns:a16="http://schemas.microsoft.com/office/drawing/2014/main" id="{421C4A7D-E339-4131-B278-5E62A9DF0F54}"/>
              </a:ext>
            </a:extLst>
          </p:cNvPr>
          <p:cNvSpPr>
            <a:spLocks noGrp="1" noChangeArrowheads="1"/>
          </p:cNvSpPr>
          <p:nvPr>
            <p:ph type="title" idx="4294967295"/>
          </p:nvPr>
        </p:nvSpPr>
        <p:spPr>
          <a:xfrm>
            <a:off x="0" y="228600"/>
            <a:ext cx="8686800" cy="1143000"/>
          </a:xfrm>
        </p:spPr>
        <p:txBody>
          <a:bodyPr/>
          <a:lstStyle/>
          <a:p>
            <a:pPr eaLnBrk="1" hangingPunct="1">
              <a:defRPr/>
            </a:pPr>
            <a:r>
              <a:rPr lang="en-US" altLang="ja-JP" sz="4800" dirty="0">
                <a:latin typeface="+mn-lt"/>
              </a:rPr>
              <a:t>Answer 10</a:t>
            </a:r>
            <a:endParaRPr lang="ja-JP" altLang="en-US" sz="4800" dirty="0">
              <a:latin typeface="+mn-lt"/>
            </a:endParaRPr>
          </a:p>
        </p:txBody>
      </p:sp>
      <p:sp>
        <p:nvSpPr>
          <p:cNvPr id="252934" name="Text Box 5">
            <a:extLst>
              <a:ext uri="{FF2B5EF4-FFF2-40B4-BE49-F238E27FC236}">
                <a16:creationId xmlns:a16="http://schemas.microsoft.com/office/drawing/2014/main" id="{9E65B3E0-22B9-4439-9077-0C5022C5F0C6}"/>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Source</a:t>
            </a:r>
          </a:p>
        </p:txBody>
      </p:sp>
      <p:sp>
        <p:nvSpPr>
          <p:cNvPr id="252936" name="Line 37">
            <a:extLst>
              <a:ext uri="{FF2B5EF4-FFF2-40B4-BE49-F238E27FC236}">
                <a16:creationId xmlns:a16="http://schemas.microsoft.com/office/drawing/2014/main" id="{CB349743-B9A5-4031-B854-C365451A85EE}"/>
              </a:ext>
            </a:extLst>
          </p:cNvPr>
          <p:cNvSpPr>
            <a:spLocks noChangeShapeType="1"/>
          </p:cNvSpPr>
          <p:nvPr/>
        </p:nvSpPr>
        <p:spPr bwMode="auto">
          <a:xfrm>
            <a:off x="5715000" y="4292303"/>
            <a:ext cx="1524000" cy="0"/>
          </a:xfrm>
          <a:prstGeom prst="line">
            <a:avLst/>
          </a:prstGeom>
          <a:noFill/>
          <a:ln w="254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2937" name="Line 38">
            <a:extLst>
              <a:ext uri="{FF2B5EF4-FFF2-40B4-BE49-F238E27FC236}">
                <a16:creationId xmlns:a16="http://schemas.microsoft.com/office/drawing/2014/main" id="{158725C1-6837-4175-A3D2-3C2D827D70AD}"/>
              </a:ext>
            </a:extLst>
          </p:cNvPr>
          <p:cNvSpPr>
            <a:spLocks noChangeShapeType="1"/>
          </p:cNvSpPr>
          <p:nvPr/>
        </p:nvSpPr>
        <p:spPr bwMode="auto">
          <a:xfrm>
            <a:off x="6248400" y="3301703"/>
            <a:ext cx="0" cy="1524000"/>
          </a:xfrm>
          <a:prstGeom prst="line">
            <a:avLst/>
          </a:prstGeom>
          <a:noFill/>
          <a:ln w="254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2938" name="Text Box 1030">
            <a:extLst>
              <a:ext uri="{FF2B5EF4-FFF2-40B4-BE49-F238E27FC236}">
                <a16:creationId xmlns:a16="http://schemas.microsoft.com/office/drawing/2014/main" id="{06FA569D-0CA4-4835-852F-1A6F8BB97B0C}"/>
              </a:ext>
            </a:extLst>
          </p:cNvPr>
          <p:cNvSpPr txBox="1">
            <a:spLocks noChangeArrowheads="1"/>
          </p:cNvSpPr>
          <p:nvPr/>
        </p:nvSpPr>
        <p:spPr bwMode="auto">
          <a:xfrm>
            <a:off x="1198563" y="2147590"/>
            <a:ext cx="14017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252939" name="Text Box 1031">
            <a:extLst>
              <a:ext uri="{FF2B5EF4-FFF2-40B4-BE49-F238E27FC236}">
                <a16:creationId xmlns:a16="http://schemas.microsoft.com/office/drawing/2014/main" id="{96B40562-811E-4C93-BD48-A40F6753D0CF}"/>
              </a:ext>
            </a:extLst>
          </p:cNvPr>
          <p:cNvSpPr txBox="1">
            <a:spLocks noChangeArrowheads="1"/>
          </p:cNvSpPr>
          <p:nvPr/>
        </p:nvSpPr>
        <p:spPr bwMode="auto">
          <a:xfrm>
            <a:off x="1600200" y="2803228"/>
            <a:ext cx="2159000" cy="1912937"/>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a:solidFill>
                  <a:srgbClr val="000000"/>
                </a:solidFill>
                <a:latin typeface="Tahoma" panose="020B0604030504040204" pitchFamily="34" charset="0"/>
              </a:rPr>
              <a:t>[ S o u r c e ]</a:t>
            </a:r>
          </a:p>
          <a:p>
            <a:pPr eaLnBrk="1" hangingPunct="1">
              <a:spcBef>
                <a:spcPct val="0"/>
              </a:spcBef>
              <a:buFontTx/>
              <a:buNone/>
            </a:pPr>
            <a:r>
              <a:rPr lang="pt-BR" altLang="ja-JP" sz="1400">
                <a:solidFill>
                  <a:srgbClr val="000000"/>
                </a:solidFill>
                <a:latin typeface="Tahoma" panose="020B0604030504040204" pitchFamily="34" charset="0"/>
              </a:rPr>
              <a:t>s-type    = 1</a:t>
            </a:r>
          </a:p>
          <a:p>
            <a:pPr eaLnBrk="1" hangingPunct="1">
              <a:spcBef>
                <a:spcPct val="0"/>
              </a:spcBef>
              <a:buFontTx/>
              <a:buNone/>
            </a:pPr>
            <a:r>
              <a:rPr lang="pt-BR" altLang="ja-JP" sz="1400">
                <a:solidFill>
                  <a:srgbClr val="000000"/>
                </a:solidFill>
                <a:latin typeface="Tahoma" panose="020B0604030504040204" pitchFamily="34" charset="0"/>
              </a:rPr>
              <a:t>proj      = </a:t>
            </a:r>
            <a:r>
              <a:rPr lang="pt-BR" altLang="ja-JP" sz="1400">
                <a:solidFill>
                  <a:srgbClr val="FF0000"/>
                </a:solidFill>
                <a:latin typeface="Tahoma" panose="020B0604030504040204" pitchFamily="34" charset="0"/>
              </a:rPr>
              <a:t>neutron</a:t>
            </a:r>
          </a:p>
          <a:p>
            <a:pPr eaLnBrk="1" hangingPunct="1">
              <a:spcBef>
                <a:spcPct val="0"/>
              </a:spcBef>
              <a:buFontTx/>
              <a:buNone/>
            </a:pPr>
            <a:r>
              <a:rPr lang="pt-BR" altLang="ja-JP" sz="1400">
                <a:solidFill>
                  <a:srgbClr val="000000"/>
                </a:solidFill>
                <a:latin typeface="Tahoma" panose="020B0604030504040204" pitchFamily="34" charset="0"/>
              </a:rPr>
              <a:t>dir       =   1.0</a:t>
            </a:r>
          </a:p>
          <a:p>
            <a:pPr eaLnBrk="1" hangingPunct="1">
              <a:spcBef>
                <a:spcPct val="0"/>
              </a:spcBef>
              <a:buFontTx/>
              <a:buNone/>
            </a:pPr>
            <a:r>
              <a:rPr lang="pt-BR" altLang="ja-JP" sz="1400">
                <a:solidFill>
                  <a:srgbClr val="000000"/>
                </a:solidFill>
                <a:latin typeface="Tahoma" panose="020B0604030504040204" pitchFamily="34" charset="0"/>
              </a:rPr>
              <a:t>r0        = </a:t>
            </a:r>
            <a:r>
              <a:rPr lang="ja-JP" altLang="en-US" sz="1400">
                <a:solidFill>
                  <a:srgbClr val="000000"/>
                </a:solidFill>
                <a:latin typeface="Tahoma" panose="020B0604030504040204" pitchFamily="34" charset="0"/>
              </a:rPr>
              <a:t>　</a:t>
            </a:r>
            <a:r>
              <a:rPr lang="en-US" altLang="ja-JP" sz="1400">
                <a:solidFill>
                  <a:srgbClr val="000000"/>
                </a:solidFill>
                <a:latin typeface="Tahoma" panose="020B0604030504040204" pitchFamily="34" charset="0"/>
              </a:rPr>
              <a:t>1</a:t>
            </a:r>
            <a:r>
              <a:rPr lang="pt-BR" altLang="ja-JP" sz="1400">
                <a:solidFill>
                  <a:srgbClr val="000000"/>
                </a:solidFill>
                <a:latin typeface="Tahoma" panose="020B0604030504040204" pitchFamily="34" charset="0"/>
              </a:rPr>
              <a:t>.</a:t>
            </a:r>
          </a:p>
          <a:p>
            <a:pPr eaLnBrk="1" hangingPunct="1">
              <a:spcBef>
                <a:spcPct val="0"/>
              </a:spcBef>
              <a:buFontTx/>
              <a:buNone/>
            </a:pPr>
            <a:r>
              <a:rPr lang="pt-BR" altLang="ja-JP" sz="1400">
                <a:solidFill>
                  <a:srgbClr val="000000"/>
                </a:solidFill>
                <a:latin typeface="Tahoma" panose="020B0604030504040204" pitchFamily="34" charset="0"/>
              </a:rPr>
              <a:t>z0        =   0. </a:t>
            </a:r>
          </a:p>
          <a:p>
            <a:pPr eaLnBrk="1" hangingPunct="1">
              <a:spcBef>
                <a:spcPct val="0"/>
              </a:spcBef>
              <a:buFontTx/>
              <a:buNone/>
            </a:pPr>
            <a:r>
              <a:rPr lang="pt-BR" altLang="ja-JP" sz="1400">
                <a:solidFill>
                  <a:srgbClr val="000000"/>
                </a:solidFill>
                <a:latin typeface="Tahoma" panose="020B0604030504040204" pitchFamily="34" charset="0"/>
              </a:rPr>
              <a:t>z1        =   0.</a:t>
            </a:r>
          </a:p>
          <a:p>
            <a:pPr eaLnBrk="1" hangingPunct="1">
              <a:spcBef>
                <a:spcPct val="0"/>
              </a:spcBef>
              <a:buFontTx/>
              <a:buNone/>
            </a:pPr>
            <a:r>
              <a:rPr lang="pt-BR" altLang="ja-JP" sz="1400">
                <a:solidFill>
                  <a:srgbClr val="000000"/>
                </a:solidFill>
                <a:latin typeface="Tahoma" panose="020B0604030504040204" pitchFamily="34" charset="0"/>
              </a:rPr>
              <a:t>e0        = </a:t>
            </a:r>
            <a:r>
              <a:rPr lang="pt-BR" altLang="ja-JP" sz="1400">
                <a:solidFill>
                  <a:srgbClr val="FF0000"/>
                </a:solidFill>
                <a:latin typeface="Tahoma" panose="020B0604030504040204" pitchFamily="34" charset="0"/>
              </a:rPr>
              <a:t>100</a:t>
            </a:r>
          </a:p>
        </p:txBody>
      </p:sp>
      <p:sp>
        <p:nvSpPr>
          <p:cNvPr id="252940" name="テキスト ボックス 15">
            <a:extLst>
              <a:ext uri="{FF2B5EF4-FFF2-40B4-BE49-F238E27FC236}">
                <a16:creationId xmlns:a16="http://schemas.microsoft.com/office/drawing/2014/main" id="{70E4ED41-3AB6-493E-90D7-75257AC94D75}"/>
              </a:ext>
            </a:extLst>
          </p:cNvPr>
          <p:cNvSpPr txBox="1">
            <a:spLocks noChangeArrowheads="1"/>
          </p:cNvSpPr>
          <p:nvPr/>
        </p:nvSpPr>
        <p:spPr bwMode="auto">
          <a:xfrm>
            <a:off x="1663700" y="4965403"/>
            <a:ext cx="2598738" cy="1016000"/>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000">
                <a:solidFill>
                  <a:srgbClr val="000000"/>
                </a:solidFill>
              </a:rPr>
              <a:t>Neutrons penetrate materials unlike protons.</a:t>
            </a:r>
          </a:p>
        </p:txBody>
      </p:sp>
      <p:sp>
        <p:nvSpPr>
          <p:cNvPr id="252941" name="Line 21">
            <a:extLst>
              <a:ext uri="{FF2B5EF4-FFF2-40B4-BE49-F238E27FC236}">
                <a16:creationId xmlns:a16="http://schemas.microsoft.com/office/drawing/2014/main" id="{CC5CA0BB-D8FD-40E5-AC22-B963DFB95EF8}"/>
              </a:ext>
            </a:extLst>
          </p:cNvPr>
          <p:cNvSpPr>
            <a:spLocks noChangeShapeType="1"/>
          </p:cNvSpPr>
          <p:nvPr/>
        </p:nvSpPr>
        <p:spPr bwMode="auto">
          <a:xfrm flipH="1">
            <a:off x="4262437" y="3838278"/>
            <a:ext cx="3001940" cy="1524000"/>
          </a:xfrm>
          <a:prstGeom prst="line">
            <a:avLst/>
          </a:prstGeom>
          <a:noFill/>
          <a:ln w="25400">
            <a:solidFill>
              <a:srgbClr val="0000FF"/>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52943" name="テキスト ボックス 20">
            <a:extLst>
              <a:ext uri="{FF2B5EF4-FFF2-40B4-BE49-F238E27FC236}">
                <a16:creationId xmlns:a16="http://schemas.microsoft.com/office/drawing/2014/main" id="{82DB4240-1BD8-4241-99C8-2030F9763B4C}"/>
              </a:ext>
            </a:extLst>
          </p:cNvPr>
          <p:cNvSpPr txBox="1">
            <a:spLocks noChangeArrowheads="1"/>
          </p:cNvSpPr>
          <p:nvPr/>
        </p:nvSpPr>
        <p:spPr bwMode="auto">
          <a:xfrm>
            <a:off x="1789113" y="1181100"/>
            <a:ext cx="5475287" cy="52387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800" dirty="0">
                <a:solidFill>
                  <a:srgbClr val="000000"/>
                </a:solidFill>
              </a:rPr>
              <a:t>Define a neutron source at 100 MeV.</a:t>
            </a:r>
            <a:endParaRPr lang="ja-JP" altLang="en-US" sz="2000" b="1" dirty="0">
              <a:solidFill>
                <a:srgbClr val="0000FF"/>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a:extLst>
              <a:ext uri="{FF2B5EF4-FFF2-40B4-BE49-F238E27FC236}">
                <a16:creationId xmlns:a16="http://schemas.microsoft.com/office/drawing/2014/main" id="{EDC0A368-5906-4E77-98F5-01824E55E141}"/>
              </a:ext>
            </a:extLst>
          </p:cNvPr>
          <p:cNvSpPr>
            <a:spLocks noGrp="1" noChangeArrowheads="1"/>
          </p:cNvSpPr>
          <p:nvPr>
            <p:ph type="title" idx="4294967295"/>
          </p:nvPr>
        </p:nvSpPr>
        <p:spPr>
          <a:xfrm>
            <a:off x="0" y="-26988"/>
            <a:ext cx="8686800" cy="1143001"/>
          </a:xfrm>
        </p:spPr>
        <p:txBody>
          <a:bodyPr/>
          <a:lstStyle/>
          <a:p>
            <a:pPr eaLnBrk="1" hangingPunct="1"/>
            <a:r>
              <a:rPr lang="en-US" altLang="ja-JP" sz="4800"/>
              <a:t>Direction of source particles</a:t>
            </a:r>
            <a:endParaRPr lang="ja-JP" altLang="en-US" sz="4800">
              <a:latin typeface="Century Gothic" panose="020B0502020202020204" pitchFamily="34" charset="0"/>
            </a:endParaRPr>
          </a:p>
        </p:txBody>
      </p:sp>
      <p:sp>
        <p:nvSpPr>
          <p:cNvPr id="254981" name="Text Box 5">
            <a:extLst>
              <a:ext uri="{FF2B5EF4-FFF2-40B4-BE49-F238E27FC236}">
                <a16:creationId xmlns:a16="http://schemas.microsoft.com/office/drawing/2014/main" id="{13A3E71B-9B10-4456-A70B-7F28D889FE7C}"/>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latin typeface="Tahoma" panose="020B0604030504040204" pitchFamily="34" charset="0"/>
              </a:rPr>
              <a:t>Source</a:t>
            </a:r>
          </a:p>
        </p:txBody>
      </p:sp>
      <p:sp>
        <p:nvSpPr>
          <p:cNvPr id="92172" name="テキスト ボックス 20">
            <a:extLst>
              <a:ext uri="{FF2B5EF4-FFF2-40B4-BE49-F238E27FC236}">
                <a16:creationId xmlns:a16="http://schemas.microsoft.com/office/drawing/2014/main" id="{4A6A7FAC-59AB-43FB-8C6B-D41ED548CC65}"/>
              </a:ext>
            </a:extLst>
          </p:cNvPr>
          <p:cNvSpPr txBox="1">
            <a:spLocks noChangeArrowheads="1"/>
          </p:cNvSpPr>
          <p:nvPr/>
        </p:nvSpPr>
        <p:spPr bwMode="auto">
          <a:xfrm>
            <a:off x="4332288" y="2746375"/>
            <a:ext cx="466883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err="1">
                <a:solidFill>
                  <a:srgbClr val="00B050"/>
                </a:solidFill>
                <a:latin typeface="+mn-lt"/>
                <a:ea typeface="+mn-ea"/>
              </a:rPr>
              <a:t>dir</a:t>
            </a:r>
            <a:r>
              <a:rPr lang="en-US" altLang="ja-JP" sz="2400" dirty="0">
                <a:solidFill>
                  <a:srgbClr val="00B050"/>
                </a:solidFill>
                <a:latin typeface="+mn-lt"/>
                <a:ea typeface="+mn-ea"/>
              </a:rPr>
              <a:t>: cosine of the angle between the pointing direction and the z-axis</a:t>
            </a:r>
            <a:endParaRPr lang="en-US" altLang="ja-JP" sz="2400" i="1" dirty="0">
              <a:solidFill>
                <a:srgbClr val="00B050"/>
              </a:solidFill>
              <a:latin typeface="+mn-lt"/>
              <a:ea typeface="+mn-ea"/>
            </a:endParaRPr>
          </a:p>
          <a:p>
            <a:pPr eaLnBrk="1" hangingPunct="1">
              <a:spcBef>
                <a:spcPct val="0"/>
              </a:spcBef>
              <a:buFontTx/>
              <a:buNone/>
              <a:defRPr/>
            </a:pPr>
            <a:endParaRPr lang="en-US" altLang="ja-JP" sz="2400" dirty="0">
              <a:latin typeface="+mn-ea"/>
              <a:ea typeface="+mn-ea"/>
            </a:endParaRPr>
          </a:p>
          <a:p>
            <a:pPr eaLnBrk="1" hangingPunct="1">
              <a:spcBef>
                <a:spcPct val="0"/>
              </a:spcBef>
              <a:buFontTx/>
              <a:buNone/>
              <a:defRPr/>
            </a:pPr>
            <a:r>
              <a:rPr lang="en-US" altLang="ja-JP" sz="2400" dirty="0">
                <a:latin typeface="+mn-lt"/>
                <a:ea typeface="+mn-ea"/>
              </a:rPr>
              <a:t>e.g. </a:t>
            </a:r>
            <a:r>
              <a:rPr lang="en-US" altLang="ja-JP" sz="2400" i="1" dirty="0">
                <a:latin typeface="Symbol" panose="05050102010706020507" pitchFamily="18" charset="2"/>
                <a:ea typeface="+mn-ea"/>
              </a:rPr>
              <a:t>q </a:t>
            </a:r>
            <a:r>
              <a:rPr lang="en-US" altLang="ja-JP" sz="2400" dirty="0">
                <a:latin typeface="+mn-lt"/>
                <a:ea typeface="+mn-ea"/>
              </a:rPr>
              <a:t>=0 (</a:t>
            </a:r>
            <a:r>
              <a:rPr lang="en-US" altLang="ja-JP" sz="2400" dirty="0" err="1">
                <a:latin typeface="+mn-lt"/>
                <a:ea typeface="+mn-ea"/>
              </a:rPr>
              <a:t>deg</a:t>
            </a:r>
            <a:r>
              <a:rPr lang="en-US" altLang="ja-JP" sz="2400" dirty="0">
                <a:latin typeface="+mn-lt"/>
                <a:ea typeface="+mn-ea"/>
              </a:rPr>
              <a:t>): </a:t>
            </a:r>
            <a:r>
              <a:rPr lang="en-US" altLang="ja-JP" sz="2400" dirty="0" err="1">
                <a:latin typeface="+mn-lt"/>
                <a:ea typeface="+mn-ea"/>
              </a:rPr>
              <a:t>dir</a:t>
            </a:r>
            <a:r>
              <a:rPr lang="en-US" altLang="ja-JP" sz="2400" dirty="0">
                <a:latin typeface="+mn-lt"/>
                <a:ea typeface="+mn-ea"/>
              </a:rPr>
              <a:t>=1.0.</a:t>
            </a:r>
          </a:p>
          <a:p>
            <a:pPr eaLnBrk="1" hangingPunct="1">
              <a:spcBef>
                <a:spcPct val="0"/>
              </a:spcBef>
              <a:buFontTx/>
              <a:buNone/>
              <a:defRPr/>
            </a:pPr>
            <a:r>
              <a:rPr lang="en-US" altLang="ja-JP" sz="2400" dirty="0">
                <a:latin typeface="+mn-ea"/>
              </a:rPr>
              <a:t>     </a:t>
            </a:r>
            <a:r>
              <a:rPr lang="en-US" altLang="ja-JP" sz="2400" i="1" dirty="0">
                <a:latin typeface="Symbol" panose="05050102010706020507" pitchFamily="18" charset="2"/>
              </a:rPr>
              <a:t>q </a:t>
            </a:r>
            <a:r>
              <a:rPr lang="en-US" altLang="ja-JP" sz="2400" dirty="0">
                <a:latin typeface="+mn-lt"/>
              </a:rPr>
              <a:t>=90 (</a:t>
            </a:r>
            <a:r>
              <a:rPr lang="en-US" altLang="ja-JP" sz="2400" dirty="0" err="1">
                <a:latin typeface="+mn-lt"/>
              </a:rPr>
              <a:t>deg</a:t>
            </a:r>
            <a:r>
              <a:rPr lang="en-US" altLang="ja-JP" sz="2400" dirty="0">
                <a:latin typeface="+mn-lt"/>
              </a:rPr>
              <a:t>): </a:t>
            </a:r>
            <a:r>
              <a:rPr lang="en-US" altLang="ja-JP" sz="2400" dirty="0" err="1">
                <a:latin typeface="+mn-lt"/>
              </a:rPr>
              <a:t>dir</a:t>
            </a:r>
            <a:r>
              <a:rPr lang="en-US" altLang="ja-JP" sz="2400" dirty="0">
                <a:latin typeface="+mn-lt"/>
              </a:rPr>
              <a:t>=0.0</a:t>
            </a:r>
          </a:p>
          <a:p>
            <a:pPr eaLnBrk="1" hangingPunct="1">
              <a:spcBef>
                <a:spcPct val="0"/>
              </a:spcBef>
              <a:buFontTx/>
              <a:buNone/>
              <a:defRPr/>
            </a:pPr>
            <a:endParaRPr lang="en-US" altLang="ja-JP" sz="2400" i="1" dirty="0">
              <a:latin typeface="+mn-ea"/>
              <a:ea typeface="+mn-ea"/>
            </a:endParaRPr>
          </a:p>
          <a:p>
            <a:pPr eaLnBrk="1" hangingPunct="1">
              <a:spcBef>
                <a:spcPct val="0"/>
              </a:spcBef>
              <a:buFontTx/>
              <a:buNone/>
              <a:defRPr/>
            </a:pPr>
            <a:r>
              <a:rPr lang="en-US" altLang="ja-JP" sz="2400" dirty="0">
                <a:latin typeface="+mn-lt"/>
                <a:ea typeface="+mn-ea"/>
              </a:rPr>
              <a:t>Special: </a:t>
            </a:r>
            <a:r>
              <a:rPr lang="en-US" altLang="ja-JP" sz="2400" dirty="0" err="1">
                <a:latin typeface="+mn-lt"/>
                <a:ea typeface="+mn-ea"/>
              </a:rPr>
              <a:t>dir</a:t>
            </a:r>
            <a:r>
              <a:rPr lang="en-US" altLang="ja-JP" sz="2400" dirty="0">
                <a:latin typeface="+mn-lt"/>
                <a:ea typeface="+mn-ea"/>
              </a:rPr>
              <a:t>=all; isotropic source</a:t>
            </a:r>
            <a:r>
              <a:rPr lang="en-US" altLang="ja-JP" sz="2400" i="1" dirty="0">
                <a:latin typeface="+mn-lt"/>
                <a:ea typeface="+mn-ea"/>
              </a:rPr>
              <a:t> </a:t>
            </a:r>
          </a:p>
        </p:txBody>
      </p:sp>
      <p:sp>
        <p:nvSpPr>
          <p:cNvPr id="21" name="テキスト ボックス 6">
            <a:extLst>
              <a:ext uri="{FF2B5EF4-FFF2-40B4-BE49-F238E27FC236}">
                <a16:creationId xmlns:a16="http://schemas.microsoft.com/office/drawing/2014/main" id="{92DA54E0-0A97-4D78-AAFC-153BD35F18AD}"/>
              </a:ext>
            </a:extLst>
          </p:cNvPr>
          <p:cNvSpPr txBox="1">
            <a:spLocks noChangeArrowheads="1"/>
          </p:cNvSpPr>
          <p:nvPr/>
        </p:nvSpPr>
        <p:spPr bwMode="auto">
          <a:xfrm>
            <a:off x="35496" y="908050"/>
            <a:ext cx="896562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342900" indent="-342900" eaLnBrk="1" hangingPunct="1">
              <a:spcBef>
                <a:spcPct val="0"/>
              </a:spcBef>
              <a:defRPr/>
            </a:pPr>
            <a:r>
              <a:rPr lang="en-US" altLang="ja-JP" sz="2800" dirty="0">
                <a:solidFill>
                  <a:srgbClr val="0070C0"/>
                </a:solidFill>
                <a:latin typeface="+mn-lt"/>
              </a:rPr>
              <a:t>The direction is defined in the spherical coordinate system.</a:t>
            </a:r>
          </a:p>
          <a:p>
            <a:pPr marL="342900" indent="-342900" eaLnBrk="1" hangingPunct="1">
              <a:spcBef>
                <a:spcPct val="0"/>
              </a:spcBef>
              <a:defRPr/>
            </a:pPr>
            <a:r>
              <a:rPr lang="en-US" altLang="ja-JP" sz="2800" dirty="0">
                <a:solidFill>
                  <a:srgbClr val="0070C0"/>
                </a:solidFill>
                <a:latin typeface="+mn-lt"/>
              </a:rPr>
              <a:t>Z-axis is the default direction in PHITS.</a:t>
            </a:r>
            <a:endParaRPr lang="ja-JP" altLang="en-US" sz="2800" dirty="0">
              <a:solidFill>
                <a:srgbClr val="0070C0"/>
              </a:solidFill>
              <a:latin typeface="Century Gothic" pitchFamily="34" charset="0"/>
            </a:endParaRPr>
          </a:p>
        </p:txBody>
      </p:sp>
      <p:sp>
        <p:nvSpPr>
          <p:cNvPr id="22" name="テキスト ボックス 6">
            <a:extLst>
              <a:ext uri="{FF2B5EF4-FFF2-40B4-BE49-F238E27FC236}">
                <a16:creationId xmlns:a16="http://schemas.microsoft.com/office/drawing/2014/main" id="{84056D11-F761-4276-B33A-F2E9DF0CAD68}"/>
              </a:ext>
            </a:extLst>
          </p:cNvPr>
          <p:cNvSpPr txBox="1">
            <a:spLocks noChangeArrowheads="1"/>
          </p:cNvSpPr>
          <p:nvPr/>
        </p:nvSpPr>
        <p:spPr bwMode="auto">
          <a:xfrm>
            <a:off x="3344863" y="1862138"/>
            <a:ext cx="54451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342900" indent="-342900" eaLnBrk="1" hangingPunct="1">
              <a:spcBef>
                <a:spcPct val="0"/>
              </a:spcBef>
              <a:defRPr/>
            </a:pPr>
            <a:r>
              <a:rPr lang="en-US" altLang="ja-JP" sz="2400" dirty="0">
                <a:latin typeface="+mn-lt"/>
              </a:rPr>
              <a:t>Defined by polar angle (</a:t>
            </a:r>
            <a:r>
              <a:rPr lang="en-US" altLang="ja-JP" sz="2400" dirty="0" err="1">
                <a:latin typeface="+mn-lt"/>
              </a:rPr>
              <a:t>dir</a:t>
            </a:r>
            <a:r>
              <a:rPr lang="en-US" altLang="ja-JP" sz="2400" dirty="0">
                <a:latin typeface="+mn-lt"/>
              </a:rPr>
              <a:t>), azimuthal angle (phi), and beam spread (</a:t>
            </a:r>
            <a:r>
              <a:rPr lang="en-US" altLang="ja-JP" sz="2400" dirty="0" err="1">
                <a:latin typeface="+mn-lt"/>
              </a:rPr>
              <a:t>dom</a:t>
            </a:r>
            <a:r>
              <a:rPr lang="en-US" altLang="ja-JP" sz="2400" dirty="0">
                <a:latin typeface="+mn-lt"/>
              </a:rPr>
              <a:t>).</a:t>
            </a:r>
            <a:endParaRPr lang="ja-JP" altLang="en-US" sz="2400" dirty="0">
              <a:latin typeface="Century Gothic" pitchFamily="34" charset="0"/>
            </a:endParaRPr>
          </a:p>
        </p:txBody>
      </p:sp>
      <p:sp>
        <p:nvSpPr>
          <p:cNvPr id="254986" name="AutoShape 7">
            <a:extLst>
              <a:ext uri="{FF2B5EF4-FFF2-40B4-BE49-F238E27FC236}">
                <a16:creationId xmlns:a16="http://schemas.microsoft.com/office/drawing/2014/main" id="{BDAC68A1-E0BC-4C0C-B362-8C6CFFEA43DC}"/>
              </a:ext>
            </a:extLst>
          </p:cNvPr>
          <p:cNvSpPr>
            <a:spLocks noChangeArrowheads="1"/>
          </p:cNvSpPr>
          <p:nvPr/>
        </p:nvSpPr>
        <p:spPr bwMode="auto">
          <a:xfrm rot="5400000">
            <a:off x="661194" y="2878931"/>
            <a:ext cx="2159000" cy="1817688"/>
          </a:xfrm>
          <a:prstGeom prst="can">
            <a:avLst>
              <a:gd name="adj" fmla="val 33347"/>
            </a:avLst>
          </a:prstGeom>
          <a:solidFill>
            <a:schemeClr val="bg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254987" name="Line 9">
            <a:extLst>
              <a:ext uri="{FF2B5EF4-FFF2-40B4-BE49-F238E27FC236}">
                <a16:creationId xmlns:a16="http://schemas.microsoft.com/office/drawing/2014/main" id="{D16CAE83-F6D3-4F1D-91EC-008C5817B15A}"/>
              </a:ext>
            </a:extLst>
          </p:cNvPr>
          <p:cNvSpPr>
            <a:spLocks noChangeShapeType="1"/>
          </p:cNvSpPr>
          <p:nvPr/>
        </p:nvSpPr>
        <p:spPr bwMode="auto">
          <a:xfrm flipV="1">
            <a:off x="2376488" y="3686175"/>
            <a:ext cx="749300" cy="0"/>
          </a:xfrm>
          <a:prstGeom prst="line">
            <a:avLst/>
          </a:prstGeom>
          <a:noFill/>
          <a:ln w="19050">
            <a:solidFill>
              <a:srgbClr val="0070C0"/>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254988" name="Line 10">
            <a:extLst>
              <a:ext uri="{FF2B5EF4-FFF2-40B4-BE49-F238E27FC236}">
                <a16:creationId xmlns:a16="http://schemas.microsoft.com/office/drawing/2014/main" id="{1A77AF2A-0792-49F8-8AE9-78B3E65A7B75}"/>
              </a:ext>
            </a:extLst>
          </p:cNvPr>
          <p:cNvSpPr>
            <a:spLocks noChangeShapeType="1"/>
          </p:cNvSpPr>
          <p:nvPr/>
        </p:nvSpPr>
        <p:spPr bwMode="auto">
          <a:xfrm flipV="1">
            <a:off x="403225" y="3692525"/>
            <a:ext cx="415925" cy="0"/>
          </a:xfrm>
          <a:prstGeom prst="line">
            <a:avLst/>
          </a:prstGeom>
          <a:noFill/>
          <a:ln w="19050">
            <a:solidFill>
              <a:srgbClr val="0070C0"/>
            </a:solidFill>
            <a:round/>
            <a:headEnd/>
            <a:tailEnd type="none" w="lg" len="lg"/>
          </a:ln>
          <a:extLst>
            <a:ext uri="{909E8E84-426E-40DD-AFC4-6F175D3DCCD1}">
              <a14:hiddenFill xmlns:a14="http://schemas.microsoft.com/office/drawing/2010/main">
                <a:noFill/>
              </a14:hiddenFill>
            </a:ext>
          </a:extLst>
        </p:spPr>
        <p:txBody>
          <a:bodyPr/>
          <a:lstStyle/>
          <a:p>
            <a:endParaRPr lang="en-US"/>
          </a:p>
        </p:txBody>
      </p:sp>
      <p:sp>
        <p:nvSpPr>
          <p:cNvPr id="254989" name="Line 11">
            <a:extLst>
              <a:ext uri="{FF2B5EF4-FFF2-40B4-BE49-F238E27FC236}">
                <a16:creationId xmlns:a16="http://schemas.microsoft.com/office/drawing/2014/main" id="{6EBBFD66-AAB2-4C7B-B2D9-38514BDF554C}"/>
              </a:ext>
            </a:extLst>
          </p:cNvPr>
          <p:cNvSpPr>
            <a:spLocks noChangeShapeType="1"/>
          </p:cNvSpPr>
          <p:nvPr/>
        </p:nvSpPr>
        <p:spPr bwMode="auto">
          <a:xfrm>
            <a:off x="831850" y="3686175"/>
            <a:ext cx="1530350" cy="6350"/>
          </a:xfrm>
          <a:prstGeom prst="line">
            <a:avLst/>
          </a:prstGeom>
          <a:noFill/>
          <a:ln w="19050">
            <a:solidFill>
              <a:srgbClr val="0070C0"/>
            </a:solidFill>
            <a:prstDash val="dash"/>
            <a:round/>
            <a:headEnd/>
            <a:tailEnd type="none" w="lg" len="lg"/>
          </a:ln>
          <a:extLst>
            <a:ext uri="{909E8E84-426E-40DD-AFC4-6F175D3DCCD1}">
              <a14:hiddenFill xmlns:a14="http://schemas.microsoft.com/office/drawing/2010/main">
                <a:noFill/>
              </a14:hiddenFill>
            </a:ext>
          </a:extLst>
        </p:spPr>
        <p:txBody>
          <a:bodyPr/>
          <a:lstStyle/>
          <a:p>
            <a:endParaRPr lang="en-US"/>
          </a:p>
        </p:txBody>
      </p:sp>
      <p:sp>
        <p:nvSpPr>
          <p:cNvPr id="254990" name="Arc 13">
            <a:extLst>
              <a:ext uri="{FF2B5EF4-FFF2-40B4-BE49-F238E27FC236}">
                <a16:creationId xmlns:a16="http://schemas.microsoft.com/office/drawing/2014/main" id="{26124BF4-688D-4E28-B763-7FF83C7EC32A}"/>
              </a:ext>
            </a:extLst>
          </p:cNvPr>
          <p:cNvSpPr>
            <a:spLocks/>
          </p:cNvSpPr>
          <p:nvPr/>
        </p:nvSpPr>
        <p:spPr bwMode="auto">
          <a:xfrm rot="5400000">
            <a:off x="1016000" y="3473450"/>
            <a:ext cx="1652588" cy="2173288"/>
          </a:xfrm>
          <a:custGeom>
            <a:avLst/>
            <a:gdLst>
              <a:gd name="T0" fmla="*/ 0 w 21600"/>
              <a:gd name="T1" fmla="*/ 0 h 31208"/>
              <a:gd name="T2" fmla="*/ 2147483646 w 21600"/>
              <a:gd name="T3" fmla="*/ 2147483646 h 31208"/>
              <a:gd name="T4" fmla="*/ 0 w 21600"/>
              <a:gd name="T5" fmla="*/ 2147483646 h 31208"/>
              <a:gd name="T6" fmla="*/ 0 60000 65536"/>
              <a:gd name="T7" fmla="*/ 0 60000 65536"/>
              <a:gd name="T8" fmla="*/ 0 60000 65536"/>
              <a:gd name="T9" fmla="*/ 0 w 21600"/>
              <a:gd name="T10" fmla="*/ 0 h 31208"/>
              <a:gd name="T11" fmla="*/ 21600 w 21600"/>
              <a:gd name="T12" fmla="*/ 31208 h 31208"/>
            </a:gdLst>
            <a:ahLst/>
            <a:cxnLst>
              <a:cxn ang="T6">
                <a:pos x="T0" y="T1"/>
              </a:cxn>
              <a:cxn ang="T7">
                <a:pos x="T2" y="T3"/>
              </a:cxn>
              <a:cxn ang="T8">
                <a:pos x="T4" y="T5"/>
              </a:cxn>
            </a:cxnLst>
            <a:rect l="T9" t="T10" r="T11" b="T12"/>
            <a:pathLst>
              <a:path w="21600" h="31208" fill="none" extrusionOk="0">
                <a:moveTo>
                  <a:pt x="-1" y="0"/>
                </a:moveTo>
                <a:cubicBezTo>
                  <a:pt x="11929" y="0"/>
                  <a:pt x="21600" y="9670"/>
                  <a:pt x="21600" y="21600"/>
                </a:cubicBezTo>
                <a:cubicBezTo>
                  <a:pt x="21600" y="24933"/>
                  <a:pt x="20828" y="28222"/>
                  <a:pt x="19345" y="31208"/>
                </a:cubicBezTo>
              </a:path>
              <a:path w="21600" h="31208" stroke="0" extrusionOk="0">
                <a:moveTo>
                  <a:pt x="-1" y="0"/>
                </a:moveTo>
                <a:cubicBezTo>
                  <a:pt x="11929" y="0"/>
                  <a:pt x="21600" y="9670"/>
                  <a:pt x="21600" y="21600"/>
                </a:cubicBezTo>
                <a:cubicBezTo>
                  <a:pt x="21600" y="24933"/>
                  <a:pt x="20828" y="28222"/>
                  <a:pt x="19345" y="31208"/>
                </a:cubicBezTo>
                <a:lnTo>
                  <a:pt x="0" y="21600"/>
                </a:lnTo>
                <a:lnTo>
                  <a:pt x="-1" y="0"/>
                </a:lnTo>
                <a:close/>
              </a:path>
            </a:pathLst>
          </a:custGeom>
          <a:noFill/>
          <a:ln w="19050">
            <a:solidFill>
              <a:srgbClr val="00B050"/>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4991" name="Line 14">
            <a:extLst>
              <a:ext uri="{FF2B5EF4-FFF2-40B4-BE49-F238E27FC236}">
                <a16:creationId xmlns:a16="http://schemas.microsoft.com/office/drawing/2014/main" id="{D2862681-340E-4CF5-8C0A-E84B2CD78300}"/>
              </a:ext>
            </a:extLst>
          </p:cNvPr>
          <p:cNvSpPr>
            <a:spLocks noChangeShapeType="1"/>
          </p:cNvSpPr>
          <p:nvPr/>
        </p:nvSpPr>
        <p:spPr bwMode="auto">
          <a:xfrm flipV="1">
            <a:off x="2751138" y="3460750"/>
            <a:ext cx="852487" cy="0"/>
          </a:xfrm>
          <a:prstGeom prst="line">
            <a:avLst/>
          </a:prstGeom>
          <a:noFill/>
          <a:ln w="38100">
            <a:solidFill>
              <a:srgbClr val="FF0000"/>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29" name="テキスト ボックス 20">
            <a:extLst>
              <a:ext uri="{FF2B5EF4-FFF2-40B4-BE49-F238E27FC236}">
                <a16:creationId xmlns:a16="http://schemas.microsoft.com/office/drawing/2014/main" id="{0B745E69-736A-4405-A215-752CDC70723D}"/>
              </a:ext>
            </a:extLst>
          </p:cNvPr>
          <p:cNvSpPr txBox="1">
            <a:spLocks noChangeArrowheads="1"/>
          </p:cNvSpPr>
          <p:nvPr/>
        </p:nvSpPr>
        <p:spPr bwMode="auto">
          <a:xfrm>
            <a:off x="2751138" y="2851150"/>
            <a:ext cx="1250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en-US" altLang="ja-JP" sz="2400" dirty="0" err="1">
                <a:latin typeface="+mn-lt"/>
              </a:rPr>
              <a:t>dir</a:t>
            </a:r>
            <a:r>
              <a:rPr lang="en-US" altLang="ja-JP" sz="2400" dirty="0">
                <a:latin typeface="+mn-lt"/>
              </a:rPr>
              <a:t> = 1.0</a:t>
            </a:r>
          </a:p>
        </p:txBody>
      </p:sp>
      <p:sp>
        <p:nvSpPr>
          <p:cNvPr id="254993" name="Line 16">
            <a:extLst>
              <a:ext uri="{FF2B5EF4-FFF2-40B4-BE49-F238E27FC236}">
                <a16:creationId xmlns:a16="http://schemas.microsoft.com/office/drawing/2014/main" id="{B30F18B0-CCD7-4A51-BD31-98CF51783994}"/>
              </a:ext>
            </a:extLst>
          </p:cNvPr>
          <p:cNvSpPr>
            <a:spLocks noChangeShapeType="1"/>
          </p:cNvSpPr>
          <p:nvPr/>
        </p:nvSpPr>
        <p:spPr bwMode="auto">
          <a:xfrm rot="7800000" flipV="1">
            <a:off x="348456" y="5088732"/>
            <a:ext cx="790575" cy="52388"/>
          </a:xfrm>
          <a:prstGeom prst="line">
            <a:avLst/>
          </a:prstGeom>
          <a:noFill/>
          <a:ln w="31750">
            <a:solidFill>
              <a:srgbClr val="FF0000"/>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31" name="テキスト ボックス 20">
            <a:extLst>
              <a:ext uri="{FF2B5EF4-FFF2-40B4-BE49-F238E27FC236}">
                <a16:creationId xmlns:a16="http://schemas.microsoft.com/office/drawing/2014/main" id="{661BBEDE-6CAB-4790-9201-25E0D8D71610}"/>
              </a:ext>
            </a:extLst>
          </p:cNvPr>
          <p:cNvSpPr txBox="1">
            <a:spLocks noChangeArrowheads="1"/>
          </p:cNvSpPr>
          <p:nvPr/>
        </p:nvSpPr>
        <p:spPr bwMode="auto">
          <a:xfrm>
            <a:off x="263525" y="5659438"/>
            <a:ext cx="1601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en-US" altLang="ja-JP" sz="2400" dirty="0" err="1">
                <a:latin typeface="+mn-lt"/>
              </a:rPr>
              <a:t>dir</a:t>
            </a:r>
            <a:r>
              <a:rPr lang="en-US" altLang="ja-JP" sz="2400" dirty="0">
                <a:latin typeface="+mn-lt"/>
              </a:rPr>
              <a:t> = </a:t>
            </a:r>
            <a:r>
              <a:rPr lang="en-US" altLang="ja-JP" sz="2400" dirty="0" err="1">
                <a:latin typeface="+mn-lt"/>
              </a:rPr>
              <a:t>cos</a:t>
            </a:r>
            <a:r>
              <a:rPr lang="en-US" altLang="ja-JP" sz="2400" i="1" dirty="0" err="1">
                <a:latin typeface="Symbol" pitchFamily="18" charset="2"/>
              </a:rPr>
              <a:t>q</a:t>
            </a:r>
            <a:endParaRPr lang="en-US" altLang="ja-JP" sz="2400" i="1" dirty="0">
              <a:latin typeface="Symbol" pitchFamily="18" charset="2"/>
            </a:endParaRPr>
          </a:p>
        </p:txBody>
      </p:sp>
      <p:sp>
        <p:nvSpPr>
          <p:cNvPr id="32" name="テキスト ボックス 20">
            <a:extLst>
              <a:ext uri="{FF2B5EF4-FFF2-40B4-BE49-F238E27FC236}">
                <a16:creationId xmlns:a16="http://schemas.microsoft.com/office/drawing/2014/main" id="{49D666C7-4CAE-41BA-9612-E461CF63C721}"/>
              </a:ext>
            </a:extLst>
          </p:cNvPr>
          <p:cNvSpPr txBox="1">
            <a:spLocks noChangeArrowheads="1"/>
          </p:cNvSpPr>
          <p:nvPr/>
        </p:nvSpPr>
        <p:spPr bwMode="auto">
          <a:xfrm>
            <a:off x="3113088" y="37592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0070C0"/>
                </a:solidFill>
                <a:latin typeface="+mn-lt"/>
              </a:rPr>
              <a:t>Z-axis</a:t>
            </a:r>
          </a:p>
        </p:txBody>
      </p:sp>
      <p:sp>
        <p:nvSpPr>
          <p:cNvPr id="33" name="テキスト ボックス 20">
            <a:extLst>
              <a:ext uri="{FF2B5EF4-FFF2-40B4-BE49-F238E27FC236}">
                <a16:creationId xmlns:a16="http://schemas.microsoft.com/office/drawing/2014/main" id="{445F06C1-A290-439A-9600-2FDDB47D6A6E}"/>
              </a:ext>
            </a:extLst>
          </p:cNvPr>
          <p:cNvSpPr txBox="1">
            <a:spLocks noChangeArrowheads="1"/>
          </p:cNvSpPr>
          <p:nvPr/>
        </p:nvSpPr>
        <p:spPr bwMode="auto">
          <a:xfrm>
            <a:off x="2436813" y="5049838"/>
            <a:ext cx="1285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en-US" altLang="ja-JP" sz="2400" i="1" dirty="0">
                <a:solidFill>
                  <a:srgbClr val="00B050"/>
                </a:solidFill>
                <a:latin typeface="Symbol" pitchFamily="18" charset="2"/>
              </a:rPr>
              <a:t>q </a:t>
            </a:r>
            <a:r>
              <a:rPr lang="en-US" altLang="ja-JP" sz="2400" dirty="0">
                <a:solidFill>
                  <a:srgbClr val="00B050"/>
                </a:solidFill>
                <a:latin typeface="+mn-lt"/>
              </a:rPr>
              <a:t>(</a:t>
            </a:r>
            <a:r>
              <a:rPr lang="en-US" altLang="ja-JP" sz="2400" dirty="0" err="1">
                <a:solidFill>
                  <a:srgbClr val="00B050"/>
                </a:solidFill>
                <a:latin typeface="+mn-lt"/>
              </a:rPr>
              <a:t>deg</a:t>
            </a:r>
            <a:r>
              <a:rPr lang="en-US" altLang="ja-JP" sz="2400" dirty="0">
                <a:solidFill>
                  <a:srgbClr val="00B050"/>
                </a:solidFill>
                <a:latin typeface="+mn-lt"/>
              </a:rPr>
              <a:t>)</a:t>
            </a:r>
            <a:endParaRPr lang="ja-JP" altLang="en-US" sz="2400" dirty="0">
              <a:solidFill>
                <a:srgbClr val="00B050"/>
              </a:solidFill>
              <a:latin typeface="+mn-lt"/>
            </a:endParaRPr>
          </a:p>
        </p:txBody>
      </p:sp>
      <p:sp>
        <p:nvSpPr>
          <p:cNvPr id="254997" name="Line 16">
            <a:extLst>
              <a:ext uri="{FF2B5EF4-FFF2-40B4-BE49-F238E27FC236}">
                <a16:creationId xmlns:a16="http://schemas.microsoft.com/office/drawing/2014/main" id="{C7E052F1-26E5-44B3-B123-81E62AC2E363}"/>
              </a:ext>
            </a:extLst>
          </p:cNvPr>
          <p:cNvSpPr>
            <a:spLocks noChangeShapeType="1"/>
          </p:cNvSpPr>
          <p:nvPr/>
        </p:nvSpPr>
        <p:spPr bwMode="auto">
          <a:xfrm rot="7800000" flipV="1">
            <a:off x="709613" y="4213225"/>
            <a:ext cx="1339850" cy="88900"/>
          </a:xfrm>
          <a:prstGeom prst="line">
            <a:avLst/>
          </a:prstGeom>
          <a:noFill/>
          <a:ln w="31750">
            <a:solidFill>
              <a:srgbClr val="FF0000"/>
            </a:solidFill>
            <a:prstDash val="dash"/>
            <a:round/>
            <a:headEnd/>
            <a:tailEnd type="none" w="lg" len="lg"/>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4" name="Text Box 5">
            <a:extLst>
              <a:ext uri="{FF2B5EF4-FFF2-40B4-BE49-F238E27FC236}">
                <a16:creationId xmlns:a16="http://schemas.microsoft.com/office/drawing/2014/main" id="{D9EB5F25-7A19-4D59-89CD-0224370D019D}"/>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latin typeface="Tahoma" panose="020B0604030504040204" pitchFamily="34" charset="0"/>
              </a:rPr>
              <a:t>Source</a:t>
            </a:r>
          </a:p>
        </p:txBody>
      </p:sp>
      <p:sp>
        <p:nvSpPr>
          <p:cNvPr id="92172" name="テキスト ボックス 20">
            <a:extLst>
              <a:ext uri="{FF2B5EF4-FFF2-40B4-BE49-F238E27FC236}">
                <a16:creationId xmlns:a16="http://schemas.microsoft.com/office/drawing/2014/main" id="{02AA5693-9195-4718-B175-3CD9B6820F7D}"/>
              </a:ext>
            </a:extLst>
          </p:cNvPr>
          <p:cNvSpPr txBox="1">
            <a:spLocks noChangeArrowheads="1"/>
          </p:cNvSpPr>
          <p:nvPr/>
        </p:nvSpPr>
        <p:spPr bwMode="auto">
          <a:xfrm>
            <a:off x="4343400" y="2781300"/>
            <a:ext cx="45291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00B050"/>
                </a:solidFill>
                <a:latin typeface="+mn-lt"/>
                <a:ea typeface="+mn-ea"/>
              </a:rPr>
              <a:t>phi (</a:t>
            </a:r>
            <a:r>
              <a:rPr lang="en-US" altLang="ja-JP" sz="2400" i="1" dirty="0">
                <a:solidFill>
                  <a:srgbClr val="00B050"/>
                </a:solidFill>
                <a:latin typeface="Symbol" panose="05050102010706020507" pitchFamily="18" charset="2"/>
              </a:rPr>
              <a:t>f </a:t>
            </a:r>
            <a:r>
              <a:rPr lang="en-US" altLang="ja-JP" sz="2400" dirty="0">
                <a:solidFill>
                  <a:srgbClr val="00B050"/>
                </a:solidFill>
                <a:latin typeface="+mn-lt"/>
              </a:rPr>
              <a:t>in units of </a:t>
            </a:r>
            <a:r>
              <a:rPr lang="en-US" altLang="ja-JP" sz="2400" dirty="0">
                <a:solidFill>
                  <a:srgbClr val="00B050"/>
                </a:solidFill>
              </a:rPr>
              <a:t>degrees)</a:t>
            </a:r>
            <a:r>
              <a:rPr lang="en-US" altLang="ja-JP" sz="2400" dirty="0">
                <a:solidFill>
                  <a:srgbClr val="00B050"/>
                </a:solidFill>
                <a:latin typeface="+mn-lt"/>
                <a:ea typeface="+mn-ea"/>
              </a:rPr>
              <a:t>: counterclockwise angle between the +x-axis and the projection onto the </a:t>
            </a:r>
            <a:r>
              <a:rPr lang="en-US" altLang="ja-JP" sz="2400" dirty="0" err="1">
                <a:solidFill>
                  <a:srgbClr val="00B050"/>
                </a:solidFill>
                <a:latin typeface="+mn-lt"/>
                <a:ea typeface="+mn-ea"/>
              </a:rPr>
              <a:t>xy</a:t>
            </a:r>
            <a:r>
              <a:rPr lang="en-US" altLang="ja-JP" sz="2400" dirty="0">
                <a:solidFill>
                  <a:srgbClr val="00B050"/>
                </a:solidFill>
                <a:latin typeface="+mn-lt"/>
                <a:ea typeface="+mn-ea"/>
              </a:rPr>
              <a:t>-plane</a:t>
            </a:r>
            <a:endParaRPr lang="en-US" altLang="ja-JP" sz="2400" dirty="0">
              <a:solidFill>
                <a:srgbClr val="00B050"/>
              </a:solidFill>
              <a:latin typeface="+mn-lt"/>
            </a:endParaRPr>
          </a:p>
          <a:p>
            <a:pPr eaLnBrk="1" hangingPunct="1">
              <a:spcBef>
                <a:spcPct val="0"/>
              </a:spcBef>
              <a:buFontTx/>
              <a:buNone/>
              <a:defRPr/>
            </a:pPr>
            <a:endParaRPr lang="en-US" altLang="ja-JP" sz="2400" dirty="0">
              <a:latin typeface="+mn-lt"/>
              <a:ea typeface="+mn-ea"/>
            </a:endParaRPr>
          </a:p>
          <a:p>
            <a:pPr eaLnBrk="1" hangingPunct="1">
              <a:spcBef>
                <a:spcPct val="0"/>
              </a:spcBef>
              <a:buFontTx/>
              <a:buNone/>
              <a:defRPr/>
            </a:pPr>
            <a:r>
              <a:rPr lang="en-US" altLang="ja-JP" sz="2400" dirty="0"/>
              <a:t>e.g. the direction tilted by 45 degrees from the +x-axis on the </a:t>
            </a:r>
            <a:r>
              <a:rPr lang="en-US" altLang="ja-JP" sz="2400" dirty="0" err="1"/>
              <a:t>xy</a:t>
            </a:r>
            <a:r>
              <a:rPr lang="en-US" altLang="ja-JP" sz="2400" dirty="0"/>
              <a:t>-plane:</a:t>
            </a:r>
          </a:p>
          <a:p>
            <a:pPr algn="ctr" eaLnBrk="1" hangingPunct="1">
              <a:spcBef>
                <a:spcPct val="0"/>
              </a:spcBef>
              <a:buFontTx/>
              <a:buNone/>
              <a:defRPr/>
            </a:pPr>
            <a:r>
              <a:rPr lang="en-US" altLang="ja-JP" sz="2400" dirty="0" err="1">
                <a:latin typeface="+mn-lt"/>
                <a:ea typeface="+mn-ea"/>
              </a:rPr>
              <a:t>dir</a:t>
            </a:r>
            <a:r>
              <a:rPr lang="en-US" altLang="ja-JP" sz="2400" dirty="0">
                <a:latin typeface="+mn-lt"/>
                <a:ea typeface="+mn-ea"/>
              </a:rPr>
              <a:t>=0.0, phi=45</a:t>
            </a:r>
          </a:p>
        </p:txBody>
      </p:sp>
      <p:sp>
        <p:nvSpPr>
          <p:cNvPr id="25" name="Rectangle 2">
            <a:extLst>
              <a:ext uri="{FF2B5EF4-FFF2-40B4-BE49-F238E27FC236}">
                <a16:creationId xmlns:a16="http://schemas.microsoft.com/office/drawing/2014/main" id="{661932BD-E77B-4D94-83AD-57F56801264D}"/>
              </a:ext>
            </a:extLst>
          </p:cNvPr>
          <p:cNvSpPr txBox="1">
            <a:spLocks noChangeArrowheads="1"/>
          </p:cNvSpPr>
          <p:nvPr/>
        </p:nvSpPr>
        <p:spPr bwMode="auto">
          <a:xfrm>
            <a:off x="228600" y="-26988"/>
            <a:ext cx="86868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defRPr/>
            </a:pPr>
            <a:r>
              <a:rPr lang="en-US" altLang="ja-JP" sz="4800" kern="0" dirty="0"/>
              <a:t>Direction of source particles</a:t>
            </a:r>
            <a:endParaRPr lang="ja-JP" altLang="en-US" sz="4800" kern="0" dirty="0">
              <a:latin typeface="Century Gothic" pitchFamily="34" charset="0"/>
            </a:endParaRPr>
          </a:p>
        </p:txBody>
      </p:sp>
      <p:sp>
        <p:nvSpPr>
          <p:cNvPr id="256008" name="AutoShape 7">
            <a:extLst>
              <a:ext uri="{FF2B5EF4-FFF2-40B4-BE49-F238E27FC236}">
                <a16:creationId xmlns:a16="http://schemas.microsoft.com/office/drawing/2014/main" id="{4D421E1E-5730-44F3-AA8B-2696D0D3B84B}"/>
              </a:ext>
            </a:extLst>
          </p:cNvPr>
          <p:cNvSpPr>
            <a:spLocks noChangeArrowheads="1"/>
          </p:cNvSpPr>
          <p:nvPr/>
        </p:nvSpPr>
        <p:spPr bwMode="auto">
          <a:xfrm rot="5400000">
            <a:off x="1308100" y="3533775"/>
            <a:ext cx="2159000" cy="1816100"/>
          </a:xfrm>
          <a:prstGeom prst="can">
            <a:avLst>
              <a:gd name="adj" fmla="val 33347"/>
            </a:avLst>
          </a:prstGeom>
          <a:solidFill>
            <a:schemeClr val="bg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256009" name="Line 9">
            <a:extLst>
              <a:ext uri="{FF2B5EF4-FFF2-40B4-BE49-F238E27FC236}">
                <a16:creationId xmlns:a16="http://schemas.microsoft.com/office/drawing/2014/main" id="{4F64E9D9-8481-4DCD-9A2B-6CCDF4634AE8}"/>
              </a:ext>
            </a:extLst>
          </p:cNvPr>
          <p:cNvSpPr>
            <a:spLocks noChangeShapeType="1"/>
          </p:cNvSpPr>
          <p:nvPr/>
        </p:nvSpPr>
        <p:spPr bwMode="auto">
          <a:xfrm flipV="1">
            <a:off x="3009900" y="4346575"/>
            <a:ext cx="747713" cy="0"/>
          </a:xfrm>
          <a:prstGeom prst="line">
            <a:avLst/>
          </a:prstGeom>
          <a:noFill/>
          <a:ln w="19050">
            <a:solidFill>
              <a:srgbClr val="0070C0"/>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256010" name="Line 10">
            <a:extLst>
              <a:ext uri="{FF2B5EF4-FFF2-40B4-BE49-F238E27FC236}">
                <a16:creationId xmlns:a16="http://schemas.microsoft.com/office/drawing/2014/main" id="{E817B873-93E4-429E-9671-EA0746536216}"/>
              </a:ext>
            </a:extLst>
          </p:cNvPr>
          <p:cNvSpPr>
            <a:spLocks noChangeShapeType="1"/>
          </p:cNvSpPr>
          <p:nvPr/>
        </p:nvSpPr>
        <p:spPr bwMode="auto">
          <a:xfrm flipV="1">
            <a:off x="1050925" y="4346575"/>
            <a:ext cx="414338" cy="0"/>
          </a:xfrm>
          <a:prstGeom prst="line">
            <a:avLst/>
          </a:prstGeom>
          <a:noFill/>
          <a:ln w="19050">
            <a:solidFill>
              <a:srgbClr val="0070C0"/>
            </a:solidFill>
            <a:round/>
            <a:headEnd/>
            <a:tailEnd type="none" w="lg" len="lg"/>
          </a:ln>
          <a:extLst>
            <a:ext uri="{909E8E84-426E-40DD-AFC4-6F175D3DCCD1}">
              <a14:hiddenFill xmlns:a14="http://schemas.microsoft.com/office/drawing/2010/main">
                <a:noFill/>
              </a14:hiddenFill>
            </a:ext>
          </a:extLst>
        </p:spPr>
        <p:txBody>
          <a:bodyPr/>
          <a:lstStyle/>
          <a:p>
            <a:endParaRPr lang="en-US"/>
          </a:p>
        </p:txBody>
      </p:sp>
      <p:sp>
        <p:nvSpPr>
          <p:cNvPr id="256011" name="Line 11">
            <a:extLst>
              <a:ext uri="{FF2B5EF4-FFF2-40B4-BE49-F238E27FC236}">
                <a16:creationId xmlns:a16="http://schemas.microsoft.com/office/drawing/2014/main" id="{432362A9-8F44-4409-959E-385F385DE155}"/>
              </a:ext>
            </a:extLst>
          </p:cNvPr>
          <p:cNvSpPr>
            <a:spLocks noChangeShapeType="1"/>
          </p:cNvSpPr>
          <p:nvPr/>
        </p:nvSpPr>
        <p:spPr bwMode="auto">
          <a:xfrm>
            <a:off x="1479550" y="4340225"/>
            <a:ext cx="1530350" cy="6350"/>
          </a:xfrm>
          <a:prstGeom prst="line">
            <a:avLst/>
          </a:prstGeom>
          <a:noFill/>
          <a:ln w="19050">
            <a:solidFill>
              <a:srgbClr val="0070C0"/>
            </a:solidFill>
            <a:prstDash val="dash"/>
            <a:round/>
            <a:headEnd/>
            <a:tailEnd type="none" w="lg" len="lg"/>
          </a:ln>
          <a:extLst>
            <a:ext uri="{909E8E84-426E-40DD-AFC4-6F175D3DCCD1}">
              <a14:hiddenFill xmlns:a14="http://schemas.microsoft.com/office/drawing/2010/main">
                <a:noFill/>
              </a14:hiddenFill>
            </a:ext>
          </a:extLst>
        </p:spPr>
        <p:txBody>
          <a:bodyPr/>
          <a:lstStyle/>
          <a:p>
            <a:endParaRPr lang="en-US"/>
          </a:p>
        </p:txBody>
      </p:sp>
      <p:sp>
        <p:nvSpPr>
          <p:cNvPr id="34" name="テキスト ボックス 20">
            <a:extLst>
              <a:ext uri="{FF2B5EF4-FFF2-40B4-BE49-F238E27FC236}">
                <a16:creationId xmlns:a16="http://schemas.microsoft.com/office/drawing/2014/main" id="{A0229C88-2099-4E43-9895-C70C8BE9AD77}"/>
              </a:ext>
            </a:extLst>
          </p:cNvPr>
          <p:cNvSpPr txBox="1">
            <a:spLocks noChangeArrowheads="1"/>
          </p:cNvSpPr>
          <p:nvPr/>
        </p:nvSpPr>
        <p:spPr bwMode="auto">
          <a:xfrm>
            <a:off x="3384550" y="3863975"/>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0070C0"/>
                </a:solidFill>
                <a:latin typeface="+mn-lt"/>
              </a:rPr>
              <a:t>Z-axis</a:t>
            </a:r>
          </a:p>
        </p:txBody>
      </p:sp>
      <p:sp>
        <p:nvSpPr>
          <p:cNvPr id="256013" name="Line 19">
            <a:extLst>
              <a:ext uri="{FF2B5EF4-FFF2-40B4-BE49-F238E27FC236}">
                <a16:creationId xmlns:a16="http://schemas.microsoft.com/office/drawing/2014/main" id="{D565D10F-B4FF-4524-A3CE-EACED9C64DC6}"/>
              </a:ext>
            </a:extLst>
          </p:cNvPr>
          <p:cNvSpPr>
            <a:spLocks noChangeShapeType="1"/>
          </p:cNvSpPr>
          <p:nvPr/>
        </p:nvSpPr>
        <p:spPr bwMode="auto">
          <a:xfrm flipV="1">
            <a:off x="2197100" y="2690813"/>
            <a:ext cx="0" cy="671512"/>
          </a:xfrm>
          <a:prstGeom prst="line">
            <a:avLst/>
          </a:prstGeom>
          <a:noFill/>
          <a:ln w="19050">
            <a:solidFill>
              <a:srgbClr val="0070C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56014" name="Line 11">
            <a:extLst>
              <a:ext uri="{FF2B5EF4-FFF2-40B4-BE49-F238E27FC236}">
                <a16:creationId xmlns:a16="http://schemas.microsoft.com/office/drawing/2014/main" id="{A85759A6-2398-49A1-940C-BCF6AB519DCE}"/>
              </a:ext>
            </a:extLst>
          </p:cNvPr>
          <p:cNvSpPr>
            <a:spLocks noChangeShapeType="1"/>
          </p:cNvSpPr>
          <p:nvPr/>
        </p:nvSpPr>
        <p:spPr bwMode="auto">
          <a:xfrm>
            <a:off x="2197100" y="3362325"/>
            <a:ext cx="0" cy="1004888"/>
          </a:xfrm>
          <a:prstGeom prst="line">
            <a:avLst/>
          </a:prstGeom>
          <a:noFill/>
          <a:ln w="19050">
            <a:solidFill>
              <a:srgbClr val="0070C0"/>
            </a:solidFill>
            <a:prstDash val="dash"/>
            <a:round/>
            <a:headEnd/>
            <a:tailEnd type="none" w="lg" len="lg"/>
          </a:ln>
          <a:extLst>
            <a:ext uri="{909E8E84-426E-40DD-AFC4-6F175D3DCCD1}">
              <a14:hiddenFill xmlns:a14="http://schemas.microsoft.com/office/drawing/2010/main">
                <a:noFill/>
              </a14:hiddenFill>
            </a:ext>
          </a:extLst>
        </p:spPr>
        <p:txBody>
          <a:bodyPr/>
          <a:lstStyle/>
          <a:p>
            <a:endParaRPr lang="en-US"/>
          </a:p>
        </p:txBody>
      </p:sp>
      <p:sp>
        <p:nvSpPr>
          <p:cNvPr id="256015" name="Line 18">
            <a:extLst>
              <a:ext uri="{FF2B5EF4-FFF2-40B4-BE49-F238E27FC236}">
                <a16:creationId xmlns:a16="http://schemas.microsoft.com/office/drawing/2014/main" id="{2C5E1FAC-E3D5-4D2F-82C0-F7F593E0EA83}"/>
              </a:ext>
            </a:extLst>
          </p:cNvPr>
          <p:cNvSpPr>
            <a:spLocks noChangeShapeType="1"/>
          </p:cNvSpPr>
          <p:nvPr/>
        </p:nvSpPr>
        <p:spPr bwMode="auto">
          <a:xfrm flipH="1">
            <a:off x="828675" y="4656138"/>
            <a:ext cx="792163" cy="433387"/>
          </a:xfrm>
          <a:prstGeom prst="line">
            <a:avLst/>
          </a:prstGeom>
          <a:noFill/>
          <a:ln w="19050">
            <a:solidFill>
              <a:srgbClr val="0070C0"/>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256016" name="Line 19">
            <a:extLst>
              <a:ext uri="{FF2B5EF4-FFF2-40B4-BE49-F238E27FC236}">
                <a16:creationId xmlns:a16="http://schemas.microsoft.com/office/drawing/2014/main" id="{E9D36682-7CD7-4201-A1E6-BF08FCD089BA}"/>
              </a:ext>
            </a:extLst>
          </p:cNvPr>
          <p:cNvSpPr>
            <a:spLocks noChangeShapeType="1"/>
          </p:cNvSpPr>
          <p:nvPr/>
        </p:nvSpPr>
        <p:spPr bwMode="auto">
          <a:xfrm flipV="1">
            <a:off x="1620838" y="4346575"/>
            <a:ext cx="582612" cy="309563"/>
          </a:xfrm>
          <a:prstGeom prst="line">
            <a:avLst/>
          </a:prstGeom>
          <a:noFill/>
          <a:ln w="19050">
            <a:solidFill>
              <a:srgbClr val="0070C0"/>
            </a:solidFill>
            <a:prstDash val="dash"/>
            <a:round/>
            <a:headEnd/>
            <a:tailEnd type="none" w="lg" len="lg"/>
          </a:ln>
          <a:extLst>
            <a:ext uri="{909E8E84-426E-40DD-AFC4-6F175D3DCCD1}">
              <a14:hiddenFill xmlns:a14="http://schemas.microsoft.com/office/drawing/2010/main">
                <a:noFill/>
              </a14:hiddenFill>
            </a:ext>
          </a:extLst>
        </p:spPr>
        <p:txBody>
          <a:bodyPr/>
          <a:lstStyle/>
          <a:p>
            <a:endParaRPr lang="en-US"/>
          </a:p>
        </p:txBody>
      </p:sp>
      <p:sp>
        <p:nvSpPr>
          <p:cNvPr id="256017" name="Arc 16">
            <a:extLst>
              <a:ext uri="{FF2B5EF4-FFF2-40B4-BE49-F238E27FC236}">
                <a16:creationId xmlns:a16="http://schemas.microsoft.com/office/drawing/2014/main" id="{D03B8087-A202-4489-B7C6-21BB7ECD0E15}"/>
              </a:ext>
            </a:extLst>
          </p:cNvPr>
          <p:cNvSpPr>
            <a:spLocks/>
          </p:cNvSpPr>
          <p:nvPr/>
        </p:nvSpPr>
        <p:spPr bwMode="auto">
          <a:xfrm rot="-5400000">
            <a:off x="1336676" y="2924175"/>
            <a:ext cx="768350" cy="828675"/>
          </a:xfrm>
          <a:custGeom>
            <a:avLst/>
            <a:gdLst>
              <a:gd name="T0" fmla="*/ 2147483646 w 21600"/>
              <a:gd name="T1" fmla="*/ 0 h 20517"/>
              <a:gd name="T2" fmla="*/ 2147483646 w 21600"/>
              <a:gd name="T3" fmla="*/ 2147483646 h 20517"/>
              <a:gd name="T4" fmla="*/ 0 w 21600"/>
              <a:gd name="T5" fmla="*/ 2147483646 h 20517"/>
              <a:gd name="T6" fmla="*/ 0 60000 65536"/>
              <a:gd name="T7" fmla="*/ 0 60000 65536"/>
              <a:gd name="T8" fmla="*/ 0 60000 65536"/>
              <a:gd name="T9" fmla="*/ 0 w 21600"/>
              <a:gd name="T10" fmla="*/ 0 h 20517"/>
              <a:gd name="T11" fmla="*/ 21600 w 21600"/>
              <a:gd name="T12" fmla="*/ 20517 h 20517"/>
            </a:gdLst>
            <a:ahLst/>
            <a:cxnLst>
              <a:cxn ang="T6">
                <a:pos x="T0" y="T1"/>
              </a:cxn>
              <a:cxn ang="T7">
                <a:pos x="T2" y="T3"/>
              </a:cxn>
              <a:cxn ang="T8">
                <a:pos x="T4" y="T5"/>
              </a:cxn>
            </a:cxnLst>
            <a:rect l="T9" t="T10" r="T11" b="T12"/>
            <a:pathLst>
              <a:path w="21600" h="20517" fill="none" extrusionOk="0">
                <a:moveTo>
                  <a:pt x="6753" y="-1"/>
                </a:moveTo>
                <a:cubicBezTo>
                  <a:pt x="15612" y="2915"/>
                  <a:pt x="21600" y="11189"/>
                  <a:pt x="21600" y="20517"/>
                </a:cubicBezTo>
              </a:path>
              <a:path w="21600" h="20517" stroke="0" extrusionOk="0">
                <a:moveTo>
                  <a:pt x="6753" y="-1"/>
                </a:moveTo>
                <a:cubicBezTo>
                  <a:pt x="15612" y="2915"/>
                  <a:pt x="21600" y="11189"/>
                  <a:pt x="21600" y="20517"/>
                </a:cubicBezTo>
                <a:lnTo>
                  <a:pt x="0" y="20517"/>
                </a:lnTo>
                <a:lnTo>
                  <a:pt x="6753" y="-1"/>
                </a:lnTo>
                <a:close/>
              </a:path>
            </a:pathLst>
          </a:custGeom>
          <a:noFill/>
          <a:ln w="19050">
            <a:solidFill>
              <a:srgbClr val="00B050"/>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018" name="Line 14">
            <a:extLst>
              <a:ext uri="{FF2B5EF4-FFF2-40B4-BE49-F238E27FC236}">
                <a16:creationId xmlns:a16="http://schemas.microsoft.com/office/drawing/2014/main" id="{A52C5473-44AC-4471-B23A-AF51E78C6F61}"/>
              </a:ext>
            </a:extLst>
          </p:cNvPr>
          <p:cNvSpPr>
            <a:spLocks noChangeShapeType="1"/>
          </p:cNvSpPr>
          <p:nvPr/>
        </p:nvSpPr>
        <p:spPr bwMode="auto">
          <a:xfrm rot="4080000" flipH="1">
            <a:off x="531813" y="3244850"/>
            <a:ext cx="1790700" cy="936625"/>
          </a:xfrm>
          <a:prstGeom prst="line">
            <a:avLst/>
          </a:prstGeom>
          <a:noFill/>
          <a:ln w="31750">
            <a:solidFill>
              <a:srgbClr val="FF0000"/>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256019" name="テキスト ボックス 20">
            <a:extLst>
              <a:ext uri="{FF2B5EF4-FFF2-40B4-BE49-F238E27FC236}">
                <a16:creationId xmlns:a16="http://schemas.microsoft.com/office/drawing/2014/main" id="{A8144F8C-3006-441D-AEB7-E49B01F87F74}"/>
              </a:ext>
            </a:extLst>
          </p:cNvPr>
          <p:cNvSpPr txBox="1">
            <a:spLocks noChangeArrowheads="1"/>
          </p:cNvSpPr>
          <p:nvPr/>
        </p:nvSpPr>
        <p:spPr bwMode="auto">
          <a:xfrm>
            <a:off x="779463" y="2568575"/>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ja-JP" sz="2400" i="1">
                <a:solidFill>
                  <a:srgbClr val="00B050"/>
                </a:solidFill>
                <a:latin typeface="Symbol" panose="05050102010706020507" pitchFamily="18" charset="2"/>
              </a:rPr>
              <a:t>f</a:t>
            </a:r>
            <a:r>
              <a:rPr lang="ja-JP" altLang="en-US" sz="2400" i="1">
                <a:solidFill>
                  <a:srgbClr val="00B050"/>
                </a:solidFill>
                <a:latin typeface="Symbol" panose="05050102010706020507" pitchFamily="18" charset="2"/>
              </a:rPr>
              <a:t> </a:t>
            </a:r>
            <a:r>
              <a:rPr lang="en-US" altLang="ja-JP" sz="2400">
                <a:solidFill>
                  <a:srgbClr val="00B050"/>
                </a:solidFill>
              </a:rPr>
              <a:t>(deg)</a:t>
            </a:r>
            <a:endParaRPr lang="ja-JP" altLang="en-US" sz="2400">
              <a:solidFill>
                <a:srgbClr val="00B050"/>
              </a:solidFill>
            </a:endParaRPr>
          </a:p>
        </p:txBody>
      </p:sp>
      <p:sp>
        <p:nvSpPr>
          <p:cNvPr id="43" name="テキスト ボックス 20">
            <a:extLst>
              <a:ext uri="{FF2B5EF4-FFF2-40B4-BE49-F238E27FC236}">
                <a16:creationId xmlns:a16="http://schemas.microsoft.com/office/drawing/2014/main" id="{BBCFD283-5385-4C56-8B7F-1B573B3F7984}"/>
              </a:ext>
            </a:extLst>
          </p:cNvPr>
          <p:cNvSpPr txBox="1">
            <a:spLocks noChangeArrowheads="1"/>
          </p:cNvSpPr>
          <p:nvPr/>
        </p:nvSpPr>
        <p:spPr bwMode="auto">
          <a:xfrm>
            <a:off x="395288" y="5043488"/>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0070C0"/>
                </a:solidFill>
                <a:latin typeface="+mn-lt"/>
              </a:rPr>
              <a:t>Y-axis</a:t>
            </a:r>
          </a:p>
        </p:txBody>
      </p:sp>
      <p:sp>
        <p:nvSpPr>
          <p:cNvPr id="44" name="テキスト ボックス 20">
            <a:extLst>
              <a:ext uri="{FF2B5EF4-FFF2-40B4-BE49-F238E27FC236}">
                <a16:creationId xmlns:a16="http://schemas.microsoft.com/office/drawing/2014/main" id="{3401DE24-6413-4FBA-9126-E15CE40DD232}"/>
              </a:ext>
            </a:extLst>
          </p:cNvPr>
          <p:cNvSpPr txBox="1">
            <a:spLocks noChangeArrowheads="1"/>
          </p:cNvSpPr>
          <p:nvPr/>
        </p:nvSpPr>
        <p:spPr bwMode="auto">
          <a:xfrm>
            <a:off x="1905000" y="2276475"/>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0070C0"/>
                </a:solidFill>
                <a:latin typeface="+mn-lt"/>
              </a:rPr>
              <a:t>X-axis</a:t>
            </a:r>
          </a:p>
        </p:txBody>
      </p:sp>
      <p:sp>
        <p:nvSpPr>
          <p:cNvPr id="28" name="テキスト ボックス 6">
            <a:extLst>
              <a:ext uri="{FF2B5EF4-FFF2-40B4-BE49-F238E27FC236}">
                <a16:creationId xmlns:a16="http://schemas.microsoft.com/office/drawing/2014/main" id="{A216613F-95EA-4748-875C-0B137E599DCD}"/>
              </a:ext>
            </a:extLst>
          </p:cNvPr>
          <p:cNvSpPr txBox="1">
            <a:spLocks noChangeArrowheads="1"/>
          </p:cNvSpPr>
          <p:nvPr/>
        </p:nvSpPr>
        <p:spPr bwMode="auto">
          <a:xfrm>
            <a:off x="3344863" y="1862138"/>
            <a:ext cx="54451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342900" indent="-342900" eaLnBrk="1" hangingPunct="1">
              <a:spcBef>
                <a:spcPct val="0"/>
              </a:spcBef>
              <a:defRPr/>
            </a:pPr>
            <a:r>
              <a:rPr lang="en-US" altLang="ja-JP" sz="2400" dirty="0">
                <a:latin typeface="+mn-lt"/>
              </a:rPr>
              <a:t>Defined by polar angle (</a:t>
            </a:r>
            <a:r>
              <a:rPr lang="en-US" altLang="ja-JP" sz="2400" dirty="0" err="1">
                <a:latin typeface="+mn-lt"/>
              </a:rPr>
              <a:t>dir</a:t>
            </a:r>
            <a:r>
              <a:rPr lang="en-US" altLang="ja-JP" sz="2400" dirty="0">
                <a:latin typeface="+mn-lt"/>
              </a:rPr>
              <a:t>), azimuthal angle (phi), and beam spread (</a:t>
            </a:r>
            <a:r>
              <a:rPr lang="en-US" altLang="ja-JP" sz="2400" dirty="0" err="1">
                <a:latin typeface="+mn-lt"/>
              </a:rPr>
              <a:t>dom</a:t>
            </a:r>
            <a:r>
              <a:rPr lang="en-US" altLang="ja-JP" sz="2400" dirty="0">
                <a:latin typeface="+mn-lt"/>
              </a:rPr>
              <a:t>).</a:t>
            </a:r>
            <a:endParaRPr lang="ja-JP" altLang="en-US" sz="2400" dirty="0">
              <a:latin typeface="Century Gothic" pitchFamily="34" charset="0"/>
            </a:endParaRPr>
          </a:p>
        </p:txBody>
      </p:sp>
      <p:sp>
        <p:nvSpPr>
          <p:cNvPr id="24" name="テキスト ボックス 6">
            <a:extLst>
              <a:ext uri="{FF2B5EF4-FFF2-40B4-BE49-F238E27FC236}">
                <a16:creationId xmlns:a16="http://schemas.microsoft.com/office/drawing/2014/main" id="{0203E4ED-872F-43CA-88A0-C12CFE96D50A}"/>
              </a:ext>
            </a:extLst>
          </p:cNvPr>
          <p:cNvSpPr txBox="1">
            <a:spLocks noChangeArrowheads="1"/>
          </p:cNvSpPr>
          <p:nvPr/>
        </p:nvSpPr>
        <p:spPr bwMode="auto">
          <a:xfrm>
            <a:off x="35496" y="908050"/>
            <a:ext cx="896562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342900" indent="-342900" eaLnBrk="1" hangingPunct="1">
              <a:spcBef>
                <a:spcPct val="0"/>
              </a:spcBef>
              <a:defRPr/>
            </a:pPr>
            <a:r>
              <a:rPr lang="en-US" altLang="ja-JP" sz="2800" dirty="0">
                <a:solidFill>
                  <a:srgbClr val="0070C0"/>
                </a:solidFill>
                <a:latin typeface="+mn-lt"/>
              </a:rPr>
              <a:t>The direction is defined in the spherical coordinate system.</a:t>
            </a:r>
          </a:p>
          <a:p>
            <a:pPr marL="342900" indent="-342900" eaLnBrk="1" hangingPunct="1">
              <a:spcBef>
                <a:spcPct val="0"/>
              </a:spcBef>
              <a:defRPr/>
            </a:pPr>
            <a:r>
              <a:rPr lang="en-US" altLang="ja-JP" sz="2800" dirty="0">
                <a:solidFill>
                  <a:srgbClr val="0070C0"/>
                </a:solidFill>
                <a:latin typeface="+mn-lt"/>
              </a:rPr>
              <a:t>Z-axis is the default direction in PHITS.</a:t>
            </a:r>
            <a:endParaRPr lang="ja-JP" altLang="en-US" sz="2800" dirty="0">
              <a:solidFill>
                <a:srgbClr val="0070C0"/>
              </a:solidFill>
              <a:latin typeface="Century Gothic"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3234A5E0-E241-4D85-969C-904879568BD4}"/>
              </a:ext>
            </a:extLst>
          </p:cNvPr>
          <p:cNvSpPr>
            <a:spLocks noGrp="1" noChangeArrowheads="1"/>
          </p:cNvSpPr>
          <p:nvPr>
            <p:ph type="title" idx="4294967295"/>
          </p:nvPr>
        </p:nvSpPr>
        <p:spPr>
          <a:xfrm>
            <a:off x="228600" y="0"/>
            <a:ext cx="8686800" cy="858838"/>
          </a:xfrm>
        </p:spPr>
        <p:txBody>
          <a:bodyPr/>
          <a:lstStyle/>
          <a:p>
            <a:pPr eaLnBrk="1" hangingPunct="1"/>
            <a:r>
              <a:rPr lang="en-US" altLang="ja-JP" sz="4800">
                <a:latin typeface="Century Gothic" panose="020B0502020202020204" pitchFamily="34" charset="0"/>
              </a:rPr>
              <a:t>Output Files</a:t>
            </a:r>
            <a:endParaRPr lang="ja-JP" altLang="en-US" sz="4800">
              <a:latin typeface="Century Gothic" panose="020B0502020202020204" pitchFamily="34" charset="0"/>
            </a:endParaRPr>
          </a:p>
        </p:txBody>
      </p:sp>
      <p:sp>
        <p:nvSpPr>
          <p:cNvPr id="126981" name="Text Box 6">
            <a:extLst>
              <a:ext uri="{FF2B5EF4-FFF2-40B4-BE49-F238E27FC236}">
                <a16:creationId xmlns:a16="http://schemas.microsoft.com/office/drawing/2014/main" id="{4A615C6A-5371-4087-9810-70DD28328D3A}"/>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General description</a:t>
            </a:r>
          </a:p>
        </p:txBody>
      </p:sp>
      <p:sp>
        <p:nvSpPr>
          <p:cNvPr id="126983" name="テキスト ボックス 1">
            <a:extLst>
              <a:ext uri="{FF2B5EF4-FFF2-40B4-BE49-F238E27FC236}">
                <a16:creationId xmlns:a16="http://schemas.microsoft.com/office/drawing/2014/main" id="{A4548C3D-710D-4FBB-BD55-6422E2635BB0}"/>
              </a:ext>
            </a:extLst>
          </p:cNvPr>
          <p:cNvSpPr txBox="1">
            <a:spLocks noChangeArrowheads="1"/>
          </p:cNvSpPr>
          <p:nvPr/>
        </p:nvSpPr>
        <p:spPr bwMode="auto">
          <a:xfrm>
            <a:off x="160338" y="908050"/>
            <a:ext cx="77993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 typeface="Wingdings" panose="05000000000000000000" pitchFamily="2" charset="2"/>
              <a:buChar char="ü"/>
            </a:pPr>
            <a:r>
              <a:rPr lang="en-US" altLang="ja-JP" sz="2400" dirty="0" err="1">
                <a:solidFill>
                  <a:schemeClr val="accent2"/>
                </a:solidFill>
              </a:rPr>
              <a:t>batch.out</a:t>
            </a:r>
            <a:r>
              <a:rPr lang="en-US" altLang="ja-JP" sz="2400" dirty="0"/>
              <a:t>: batch information</a:t>
            </a:r>
            <a:r>
              <a:rPr lang="ja-JP" altLang="en-US" sz="2400" dirty="0"/>
              <a:t>　→　</a:t>
            </a:r>
            <a:r>
              <a:rPr lang="en-US" altLang="ja-JP" sz="2400" dirty="0">
                <a:solidFill>
                  <a:srgbClr val="FF0000"/>
                </a:solidFill>
              </a:rPr>
              <a:t>Basic lecture III</a:t>
            </a:r>
          </a:p>
          <a:p>
            <a:pPr>
              <a:spcBef>
                <a:spcPct val="0"/>
              </a:spcBef>
              <a:buFont typeface="Wingdings" panose="05000000000000000000" pitchFamily="2" charset="2"/>
              <a:buChar char="ü"/>
            </a:pPr>
            <a:r>
              <a:rPr lang="en-US" altLang="ja-JP" sz="2400" dirty="0" err="1">
                <a:solidFill>
                  <a:schemeClr val="accent2"/>
                </a:solidFill>
              </a:rPr>
              <a:t>phits.out</a:t>
            </a:r>
            <a:r>
              <a:rPr lang="en-US" altLang="ja-JP" sz="2400" dirty="0"/>
              <a:t>: Calculation summary </a:t>
            </a:r>
          </a:p>
          <a:p>
            <a:pPr>
              <a:spcBef>
                <a:spcPct val="0"/>
              </a:spcBef>
              <a:buFont typeface="Wingdings" panose="05000000000000000000" pitchFamily="2" charset="2"/>
              <a:buChar char="ü"/>
            </a:pPr>
            <a:r>
              <a:rPr lang="en-US" altLang="ja-JP" sz="2400" dirty="0" err="1">
                <a:solidFill>
                  <a:schemeClr val="accent2"/>
                </a:solidFill>
              </a:rPr>
              <a:t>track_xz.eps</a:t>
            </a:r>
            <a:r>
              <a:rPr lang="en-US" altLang="ja-JP" sz="2400" dirty="0"/>
              <a:t>: Picture of particle trajectories</a:t>
            </a:r>
          </a:p>
          <a:p>
            <a:pPr>
              <a:spcBef>
                <a:spcPct val="0"/>
              </a:spcBef>
              <a:buFont typeface="Wingdings" panose="05000000000000000000" pitchFamily="2" charset="2"/>
              <a:buChar char="ü"/>
            </a:pPr>
            <a:r>
              <a:rPr lang="en-US" altLang="ja-JP" sz="2400" dirty="0" err="1">
                <a:solidFill>
                  <a:schemeClr val="accent2"/>
                </a:solidFill>
              </a:rPr>
              <a:t>track_xz.out</a:t>
            </a:r>
            <a:r>
              <a:rPr lang="en-US" altLang="ja-JP" sz="2400" dirty="0"/>
              <a:t>: Numerical data of particle trajectories</a:t>
            </a:r>
          </a:p>
          <a:p>
            <a:pPr>
              <a:spcBef>
                <a:spcPct val="0"/>
              </a:spcBef>
              <a:buFont typeface="Wingdings" panose="05000000000000000000" pitchFamily="2" charset="2"/>
              <a:buChar char="ü"/>
            </a:pPr>
            <a:r>
              <a:rPr lang="en-US" altLang="ja-JP" sz="2400" dirty="0" err="1">
                <a:solidFill>
                  <a:schemeClr val="accent2"/>
                </a:solidFill>
              </a:rPr>
              <a:t>track_xz_err.eps</a:t>
            </a:r>
            <a:r>
              <a:rPr lang="en-US" altLang="ja-JP" sz="2400" dirty="0"/>
              <a:t>: Picture of statistical uncertainties</a:t>
            </a:r>
          </a:p>
          <a:p>
            <a:pPr>
              <a:spcBef>
                <a:spcPct val="0"/>
              </a:spcBef>
              <a:buFont typeface="Wingdings" panose="05000000000000000000" pitchFamily="2" charset="2"/>
              <a:buChar char="ü"/>
            </a:pPr>
            <a:r>
              <a:rPr lang="en-US" altLang="ja-JP" sz="2400" dirty="0" err="1">
                <a:solidFill>
                  <a:schemeClr val="accent2"/>
                </a:solidFill>
              </a:rPr>
              <a:t>track_xz_err.out</a:t>
            </a:r>
            <a:r>
              <a:rPr lang="en-US" altLang="ja-JP" sz="2400" dirty="0"/>
              <a:t>: Numerical data of statistical uncertainties</a:t>
            </a:r>
            <a:endParaRPr lang="ja-JP" altLang="en-US" sz="2400" dirty="0"/>
          </a:p>
        </p:txBody>
      </p:sp>
      <p:sp>
        <p:nvSpPr>
          <p:cNvPr id="4" name="右中かっこ 3">
            <a:extLst>
              <a:ext uri="{FF2B5EF4-FFF2-40B4-BE49-F238E27FC236}">
                <a16:creationId xmlns:a16="http://schemas.microsoft.com/office/drawing/2014/main" id="{54CE9538-1DC9-4A0B-A784-413941717865}"/>
              </a:ext>
            </a:extLst>
          </p:cNvPr>
          <p:cNvSpPr/>
          <p:nvPr/>
        </p:nvSpPr>
        <p:spPr>
          <a:xfrm>
            <a:off x="7646194" y="1601073"/>
            <a:ext cx="431800" cy="1590676"/>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26985" name="正方形/長方形 4">
            <a:extLst>
              <a:ext uri="{FF2B5EF4-FFF2-40B4-BE49-F238E27FC236}">
                <a16:creationId xmlns:a16="http://schemas.microsoft.com/office/drawing/2014/main" id="{C2384F47-2A51-4CE9-822C-1A2BCABAE887}"/>
              </a:ext>
            </a:extLst>
          </p:cNvPr>
          <p:cNvSpPr>
            <a:spLocks noChangeArrowheads="1"/>
          </p:cNvSpPr>
          <p:nvPr/>
        </p:nvSpPr>
        <p:spPr bwMode="auto">
          <a:xfrm>
            <a:off x="8039941" y="1755587"/>
            <a:ext cx="11745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ja-JP" sz="2400" dirty="0">
                <a:solidFill>
                  <a:srgbClr val="FF0000"/>
                </a:solidFill>
              </a:rPr>
              <a:t>Basic</a:t>
            </a:r>
          </a:p>
          <a:p>
            <a:pPr>
              <a:spcBef>
                <a:spcPct val="0"/>
              </a:spcBef>
              <a:buFontTx/>
              <a:buNone/>
            </a:pPr>
            <a:r>
              <a:rPr lang="en-US" altLang="ja-JP" sz="2400" dirty="0">
                <a:solidFill>
                  <a:srgbClr val="FF0000"/>
                </a:solidFill>
              </a:rPr>
              <a:t>Lecture</a:t>
            </a:r>
          </a:p>
          <a:p>
            <a:pPr>
              <a:spcBef>
                <a:spcPct val="0"/>
              </a:spcBef>
              <a:buFontTx/>
              <a:buNone/>
            </a:pPr>
            <a:r>
              <a:rPr lang="en-US" altLang="ja-JP" sz="2400" dirty="0">
                <a:solidFill>
                  <a:srgbClr val="FF0000"/>
                </a:solidFill>
              </a:rPr>
              <a:t>II</a:t>
            </a:r>
          </a:p>
        </p:txBody>
      </p:sp>
      <p:pic>
        <p:nvPicPr>
          <p:cNvPr id="126986" name="図 5">
            <a:extLst>
              <a:ext uri="{FF2B5EF4-FFF2-40B4-BE49-F238E27FC236}">
                <a16:creationId xmlns:a16="http://schemas.microsoft.com/office/drawing/2014/main" id="{BFD7F9AE-BD33-41C5-A7CE-CE1E2B828D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350" y="3357563"/>
            <a:ext cx="6370638"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円/楕円 18">
            <a:extLst>
              <a:ext uri="{FF2B5EF4-FFF2-40B4-BE49-F238E27FC236}">
                <a16:creationId xmlns:a16="http://schemas.microsoft.com/office/drawing/2014/main" id="{75FB97EA-13C7-49F5-92E3-2862FB3FA607}"/>
              </a:ext>
            </a:extLst>
          </p:cNvPr>
          <p:cNvSpPr/>
          <p:nvPr/>
        </p:nvSpPr>
        <p:spPr>
          <a:xfrm>
            <a:off x="3700463" y="3575050"/>
            <a:ext cx="1008062" cy="269875"/>
          </a:xfrm>
          <a:prstGeom prst="ellipse">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20" name="直線コネクタ 19">
            <a:extLst>
              <a:ext uri="{FF2B5EF4-FFF2-40B4-BE49-F238E27FC236}">
                <a16:creationId xmlns:a16="http://schemas.microsoft.com/office/drawing/2014/main" id="{304B2FE6-E72D-4526-B1A3-4C1E2FE048F0}"/>
              </a:ext>
            </a:extLst>
          </p:cNvPr>
          <p:cNvCxnSpPr>
            <a:endCxn id="19" idx="6"/>
          </p:cNvCxnSpPr>
          <p:nvPr/>
        </p:nvCxnSpPr>
        <p:spPr>
          <a:xfrm flipH="1">
            <a:off x="4708525" y="3705225"/>
            <a:ext cx="2351088" cy="4763"/>
          </a:xfrm>
          <a:prstGeom prst="line">
            <a:avLst/>
          </a:prstGeom>
          <a:ln w="28575">
            <a:solidFill>
              <a:srgbClr val="00FF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26989" name="テキスト ボックス 6">
            <a:extLst>
              <a:ext uri="{FF2B5EF4-FFF2-40B4-BE49-F238E27FC236}">
                <a16:creationId xmlns:a16="http://schemas.microsoft.com/office/drawing/2014/main" id="{4D1CD711-2063-4D1A-9472-C812225B999F}"/>
              </a:ext>
            </a:extLst>
          </p:cNvPr>
          <p:cNvSpPr txBox="1">
            <a:spLocks noChangeArrowheads="1"/>
          </p:cNvSpPr>
          <p:nvPr/>
        </p:nvSpPr>
        <p:spPr bwMode="auto">
          <a:xfrm>
            <a:off x="533400" y="5865813"/>
            <a:ext cx="2151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ja-JP" sz="2400">
                <a:solidFill>
                  <a:schemeClr val="accent2"/>
                </a:solidFill>
              </a:rPr>
              <a:t>Terminal output</a:t>
            </a:r>
            <a:endParaRPr lang="ja-JP" altLang="en-US" sz="2400">
              <a:solidFill>
                <a:schemeClr val="accent2"/>
              </a:solidFill>
            </a:endParaRPr>
          </a:p>
        </p:txBody>
      </p:sp>
      <p:sp>
        <p:nvSpPr>
          <p:cNvPr id="126990" name="テキスト ボックス 10">
            <a:extLst>
              <a:ext uri="{FF2B5EF4-FFF2-40B4-BE49-F238E27FC236}">
                <a16:creationId xmlns:a16="http://schemas.microsoft.com/office/drawing/2014/main" id="{49A672D5-3039-4408-A4F8-33F5E7EB233B}"/>
              </a:ext>
            </a:extLst>
          </p:cNvPr>
          <p:cNvSpPr txBox="1">
            <a:spLocks noChangeArrowheads="1"/>
          </p:cNvSpPr>
          <p:nvPr/>
        </p:nvSpPr>
        <p:spPr bwMode="auto">
          <a:xfrm>
            <a:off x="7002463" y="3505200"/>
            <a:ext cx="1747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ja-JP" sz="2000"/>
              <a:t>Input file name</a:t>
            </a:r>
            <a:endParaRPr lang="ja-JP" altLang="en-US" sz="2000"/>
          </a:p>
        </p:txBody>
      </p:sp>
      <p:sp>
        <p:nvSpPr>
          <p:cNvPr id="12" name="角丸四角形 11">
            <a:extLst>
              <a:ext uri="{FF2B5EF4-FFF2-40B4-BE49-F238E27FC236}">
                <a16:creationId xmlns:a16="http://schemas.microsoft.com/office/drawing/2014/main" id="{93762FF0-3847-44CA-A387-15951B21B73A}"/>
              </a:ext>
            </a:extLst>
          </p:cNvPr>
          <p:cNvSpPr/>
          <p:nvPr/>
        </p:nvSpPr>
        <p:spPr>
          <a:xfrm>
            <a:off x="514350" y="3844925"/>
            <a:ext cx="6002338" cy="1671638"/>
          </a:xfrm>
          <a:prstGeom prst="round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30" name="直線コネクタ 29">
            <a:extLst>
              <a:ext uri="{FF2B5EF4-FFF2-40B4-BE49-F238E27FC236}">
                <a16:creationId xmlns:a16="http://schemas.microsoft.com/office/drawing/2014/main" id="{FDA8DC31-D66E-4990-B680-492D7C774DFB}"/>
              </a:ext>
            </a:extLst>
          </p:cNvPr>
          <p:cNvCxnSpPr/>
          <p:nvPr/>
        </p:nvCxnSpPr>
        <p:spPr>
          <a:xfrm flipH="1">
            <a:off x="6516688" y="4633913"/>
            <a:ext cx="542925" cy="0"/>
          </a:xfrm>
          <a:prstGeom prst="line">
            <a:avLst/>
          </a:prstGeom>
          <a:ln w="28575">
            <a:solidFill>
              <a:srgbClr val="00FF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26993" name="テキスト ボックス 32">
            <a:extLst>
              <a:ext uri="{FF2B5EF4-FFF2-40B4-BE49-F238E27FC236}">
                <a16:creationId xmlns:a16="http://schemas.microsoft.com/office/drawing/2014/main" id="{71BC6149-56A6-41F3-87D4-8255A8678814}"/>
              </a:ext>
            </a:extLst>
          </p:cNvPr>
          <p:cNvSpPr txBox="1">
            <a:spLocks noChangeArrowheads="1"/>
          </p:cNvSpPr>
          <p:nvPr/>
        </p:nvSpPr>
        <p:spPr bwMode="auto">
          <a:xfrm>
            <a:off x="7050088" y="4419600"/>
            <a:ext cx="2055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ja-JP" sz="2000"/>
              <a:t>Calculation progress and time</a:t>
            </a:r>
            <a:endParaRPr lang="ja-JP" altLang="en-US" sz="2000"/>
          </a:p>
        </p:txBody>
      </p:sp>
      <p:sp>
        <p:nvSpPr>
          <p:cNvPr id="126994" name="テキスト ボックス 33">
            <a:extLst>
              <a:ext uri="{FF2B5EF4-FFF2-40B4-BE49-F238E27FC236}">
                <a16:creationId xmlns:a16="http://schemas.microsoft.com/office/drawing/2014/main" id="{92680DE5-4828-4CBF-8A7F-ADD23F307321}"/>
              </a:ext>
            </a:extLst>
          </p:cNvPr>
          <p:cNvSpPr txBox="1">
            <a:spLocks noChangeArrowheads="1"/>
          </p:cNvSpPr>
          <p:nvPr/>
        </p:nvSpPr>
        <p:spPr bwMode="auto">
          <a:xfrm>
            <a:off x="2557463" y="5911850"/>
            <a:ext cx="48686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ja-JP" sz="2000" dirty="0"/>
              <a:t>(Error information is shown up in this screen)</a:t>
            </a:r>
            <a:endParaRPr lang="ja-JP" altLang="en-US" sz="20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8" name="Text Box 5">
            <a:extLst>
              <a:ext uri="{FF2B5EF4-FFF2-40B4-BE49-F238E27FC236}">
                <a16:creationId xmlns:a16="http://schemas.microsoft.com/office/drawing/2014/main" id="{68BC1886-B8A4-45E2-A979-478F406F5C73}"/>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latin typeface="Tahoma" panose="020B0604030504040204" pitchFamily="34" charset="0"/>
              </a:rPr>
              <a:t>Source</a:t>
            </a:r>
          </a:p>
        </p:txBody>
      </p:sp>
      <p:sp>
        <p:nvSpPr>
          <p:cNvPr id="92172" name="テキスト ボックス 20">
            <a:extLst>
              <a:ext uri="{FF2B5EF4-FFF2-40B4-BE49-F238E27FC236}">
                <a16:creationId xmlns:a16="http://schemas.microsoft.com/office/drawing/2014/main" id="{C850EDCE-3594-463B-9827-F6AF7A678465}"/>
              </a:ext>
            </a:extLst>
          </p:cNvPr>
          <p:cNvSpPr txBox="1">
            <a:spLocks noChangeArrowheads="1"/>
          </p:cNvSpPr>
          <p:nvPr/>
        </p:nvSpPr>
        <p:spPr bwMode="auto">
          <a:xfrm>
            <a:off x="4343400" y="2895600"/>
            <a:ext cx="48006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err="1">
                <a:solidFill>
                  <a:srgbClr val="00B050"/>
                </a:solidFill>
                <a:latin typeface="+mn-lt"/>
                <a:ea typeface="+mn-ea"/>
              </a:rPr>
              <a:t>dom</a:t>
            </a:r>
            <a:r>
              <a:rPr lang="en-US" altLang="ja-JP" sz="2400" dirty="0">
                <a:solidFill>
                  <a:srgbClr val="00B050"/>
                </a:solidFill>
                <a:latin typeface="+mn-lt"/>
                <a:ea typeface="+mn-ea"/>
              </a:rPr>
              <a:t>: solid angle </a:t>
            </a:r>
            <a:r>
              <a:rPr lang="en-US" altLang="ja-JP" sz="2400" i="1" dirty="0">
                <a:solidFill>
                  <a:srgbClr val="00B050"/>
                </a:solidFill>
                <a:latin typeface="Symbol" panose="05050102010706020507" pitchFamily="18" charset="2"/>
              </a:rPr>
              <a:t>W</a:t>
            </a:r>
            <a:r>
              <a:rPr lang="en-US" altLang="ja-JP" sz="2400" dirty="0">
                <a:solidFill>
                  <a:srgbClr val="00B050"/>
                </a:solidFill>
              </a:rPr>
              <a:t> </a:t>
            </a:r>
            <a:r>
              <a:rPr lang="en-US" altLang="ja-JP" sz="2400" dirty="0">
                <a:solidFill>
                  <a:srgbClr val="00B050"/>
                </a:solidFill>
                <a:latin typeface="+mn-lt"/>
              </a:rPr>
              <a:t>(degree)</a:t>
            </a:r>
          </a:p>
          <a:p>
            <a:pPr eaLnBrk="1" hangingPunct="1">
              <a:spcBef>
                <a:spcPct val="0"/>
              </a:spcBef>
              <a:buFontTx/>
              <a:buNone/>
              <a:defRPr/>
            </a:pPr>
            <a:endParaRPr lang="en-US" altLang="ja-JP" sz="2400" dirty="0">
              <a:latin typeface="+mn-lt"/>
              <a:ea typeface="+mn-ea"/>
            </a:endParaRPr>
          </a:p>
          <a:p>
            <a:pPr eaLnBrk="1" hangingPunct="1">
              <a:spcBef>
                <a:spcPct val="0"/>
              </a:spcBef>
              <a:buFontTx/>
              <a:buNone/>
              <a:defRPr/>
            </a:pPr>
            <a:r>
              <a:rPr lang="en-US" altLang="ja-JP" sz="2400" dirty="0">
                <a:latin typeface="+mn-lt"/>
                <a:ea typeface="+mn-ea"/>
              </a:rPr>
              <a:t>e.g. a beam spread of 30 degrees: 		</a:t>
            </a:r>
            <a:r>
              <a:rPr lang="en-US" altLang="ja-JP" sz="2400" dirty="0" err="1">
                <a:latin typeface="+mn-lt"/>
                <a:ea typeface="+mn-ea"/>
              </a:rPr>
              <a:t>dom</a:t>
            </a:r>
            <a:r>
              <a:rPr lang="en-US" altLang="ja-JP" sz="2400" dirty="0">
                <a:latin typeface="+mn-lt"/>
                <a:ea typeface="+mn-ea"/>
              </a:rPr>
              <a:t>=30</a:t>
            </a:r>
          </a:p>
        </p:txBody>
      </p:sp>
      <p:sp>
        <p:nvSpPr>
          <p:cNvPr id="257031" name="Oval 2">
            <a:extLst>
              <a:ext uri="{FF2B5EF4-FFF2-40B4-BE49-F238E27FC236}">
                <a16:creationId xmlns:a16="http://schemas.microsoft.com/office/drawing/2014/main" id="{C09644C9-B30A-466C-B669-F8813722FE8F}"/>
              </a:ext>
            </a:extLst>
          </p:cNvPr>
          <p:cNvSpPr>
            <a:spLocks noChangeArrowheads="1"/>
          </p:cNvSpPr>
          <p:nvPr/>
        </p:nvSpPr>
        <p:spPr bwMode="auto">
          <a:xfrm rot="-600000">
            <a:off x="2792413" y="3087688"/>
            <a:ext cx="1219200" cy="1905000"/>
          </a:xfrm>
          <a:prstGeom prst="ellipse">
            <a:avLst/>
          </a:prstGeom>
          <a:solidFill>
            <a:srgbClr val="FFFF99">
              <a:alpha val="50195"/>
            </a:srgbClr>
          </a:solidFill>
          <a:ln w="1270">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257032" name="AutoShape 3">
            <a:extLst>
              <a:ext uri="{FF2B5EF4-FFF2-40B4-BE49-F238E27FC236}">
                <a16:creationId xmlns:a16="http://schemas.microsoft.com/office/drawing/2014/main" id="{CF13EB41-E7E2-42FE-B215-FB5263446031}"/>
              </a:ext>
            </a:extLst>
          </p:cNvPr>
          <p:cNvSpPr>
            <a:spLocks noChangeArrowheads="1"/>
          </p:cNvSpPr>
          <p:nvPr/>
        </p:nvSpPr>
        <p:spPr bwMode="auto">
          <a:xfrm rot="-5700000">
            <a:off x="1363663" y="3060700"/>
            <a:ext cx="1955800" cy="2057400"/>
          </a:xfrm>
          <a:prstGeom prst="triangle">
            <a:avLst>
              <a:gd name="adj" fmla="val 20606"/>
            </a:avLst>
          </a:prstGeom>
          <a:solidFill>
            <a:srgbClr val="FFFF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257033" name="Line 12">
            <a:extLst>
              <a:ext uri="{FF2B5EF4-FFF2-40B4-BE49-F238E27FC236}">
                <a16:creationId xmlns:a16="http://schemas.microsoft.com/office/drawing/2014/main" id="{95FFDCEB-1CB9-49FE-B7ED-08B69DC228E5}"/>
              </a:ext>
            </a:extLst>
          </p:cNvPr>
          <p:cNvSpPr>
            <a:spLocks noChangeShapeType="1"/>
          </p:cNvSpPr>
          <p:nvPr/>
        </p:nvSpPr>
        <p:spPr bwMode="auto">
          <a:xfrm flipV="1">
            <a:off x="1344613" y="3163888"/>
            <a:ext cx="1752600" cy="1600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34" name="Line 13">
            <a:extLst>
              <a:ext uri="{FF2B5EF4-FFF2-40B4-BE49-F238E27FC236}">
                <a16:creationId xmlns:a16="http://schemas.microsoft.com/office/drawing/2014/main" id="{2EC082DC-EEFC-4DDE-9558-70E0A01314D4}"/>
              </a:ext>
            </a:extLst>
          </p:cNvPr>
          <p:cNvSpPr>
            <a:spLocks noChangeShapeType="1"/>
          </p:cNvSpPr>
          <p:nvPr/>
        </p:nvSpPr>
        <p:spPr bwMode="auto">
          <a:xfrm>
            <a:off x="1344613" y="4764088"/>
            <a:ext cx="220980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35" name="Oval 14">
            <a:extLst>
              <a:ext uri="{FF2B5EF4-FFF2-40B4-BE49-F238E27FC236}">
                <a16:creationId xmlns:a16="http://schemas.microsoft.com/office/drawing/2014/main" id="{C8913848-AD85-480C-BF22-00AE5E304BF8}"/>
              </a:ext>
            </a:extLst>
          </p:cNvPr>
          <p:cNvSpPr>
            <a:spLocks noChangeArrowheads="1"/>
          </p:cNvSpPr>
          <p:nvPr/>
        </p:nvSpPr>
        <p:spPr bwMode="auto">
          <a:xfrm>
            <a:off x="1295400" y="4764088"/>
            <a:ext cx="36513" cy="36512"/>
          </a:xfrm>
          <a:prstGeom prst="ellipse">
            <a:avLst/>
          </a:prstGeom>
          <a:solidFill>
            <a:schemeClr val="bg1"/>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257036" name="テキスト ボックス 20">
            <a:extLst>
              <a:ext uri="{FF2B5EF4-FFF2-40B4-BE49-F238E27FC236}">
                <a16:creationId xmlns:a16="http://schemas.microsoft.com/office/drawing/2014/main" id="{D90FDD0A-147A-4365-A006-4A54D8B1C5C4}"/>
              </a:ext>
            </a:extLst>
          </p:cNvPr>
          <p:cNvSpPr txBox="1">
            <a:spLocks noChangeArrowheads="1"/>
          </p:cNvSpPr>
          <p:nvPr/>
        </p:nvSpPr>
        <p:spPr bwMode="auto">
          <a:xfrm>
            <a:off x="1116013" y="4916488"/>
            <a:ext cx="1295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ja-JP" sz="2400" i="1">
                <a:solidFill>
                  <a:srgbClr val="00B050"/>
                </a:solidFill>
                <a:latin typeface="Symbol" panose="05050102010706020507" pitchFamily="18" charset="2"/>
              </a:rPr>
              <a:t>W</a:t>
            </a:r>
            <a:r>
              <a:rPr lang="ja-JP" altLang="en-US" sz="2400" i="1">
                <a:solidFill>
                  <a:srgbClr val="00B050"/>
                </a:solidFill>
                <a:latin typeface="Symbol" panose="05050102010706020507" pitchFamily="18" charset="2"/>
              </a:rPr>
              <a:t> </a:t>
            </a:r>
            <a:r>
              <a:rPr lang="en-US" altLang="ja-JP" sz="2400">
                <a:solidFill>
                  <a:srgbClr val="00B050"/>
                </a:solidFill>
              </a:rPr>
              <a:t>(deg)</a:t>
            </a:r>
            <a:endParaRPr lang="ja-JP" altLang="en-US" sz="2400">
              <a:solidFill>
                <a:srgbClr val="00B050"/>
              </a:solidFill>
            </a:endParaRPr>
          </a:p>
        </p:txBody>
      </p:sp>
      <p:sp>
        <p:nvSpPr>
          <p:cNvPr id="257037" name="Arc 16">
            <a:extLst>
              <a:ext uri="{FF2B5EF4-FFF2-40B4-BE49-F238E27FC236}">
                <a16:creationId xmlns:a16="http://schemas.microsoft.com/office/drawing/2014/main" id="{27A85370-2C1B-44E0-A72A-5F40A911512A}"/>
              </a:ext>
            </a:extLst>
          </p:cNvPr>
          <p:cNvSpPr>
            <a:spLocks/>
          </p:cNvSpPr>
          <p:nvPr/>
        </p:nvSpPr>
        <p:spPr bwMode="auto">
          <a:xfrm rot="3000000">
            <a:off x="1928812" y="4503738"/>
            <a:ext cx="352425" cy="539750"/>
          </a:xfrm>
          <a:custGeom>
            <a:avLst/>
            <a:gdLst>
              <a:gd name="T0" fmla="*/ 0 w 17159"/>
              <a:gd name="T1" fmla="*/ 0 h 21600"/>
              <a:gd name="T2" fmla="*/ 2147483646 w 17159"/>
              <a:gd name="T3" fmla="*/ 2147483646 h 21600"/>
              <a:gd name="T4" fmla="*/ 0 w 17159"/>
              <a:gd name="T5" fmla="*/ 2147483646 h 21600"/>
              <a:gd name="T6" fmla="*/ 0 60000 65536"/>
              <a:gd name="T7" fmla="*/ 0 60000 65536"/>
              <a:gd name="T8" fmla="*/ 0 60000 65536"/>
              <a:gd name="T9" fmla="*/ 0 w 17159"/>
              <a:gd name="T10" fmla="*/ 0 h 21600"/>
              <a:gd name="T11" fmla="*/ 17159 w 17159"/>
              <a:gd name="T12" fmla="*/ 21600 h 21600"/>
            </a:gdLst>
            <a:ahLst/>
            <a:cxnLst>
              <a:cxn ang="T6">
                <a:pos x="T0" y="T1"/>
              </a:cxn>
              <a:cxn ang="T7">
                <a:pos x="T2" y="T3"/>
              </a:cxn>
              <a:cxn ang="T8">
                <a:pos x="T4" y="T5"/>
              </a:cxn>
            </a:cxnLst>
            <a:rect l="T9" t="T10" r="T11" b="T12"/>
            <a:pathLst>
              <a:path w="17159" h="21600" fill="none" extrusionOk="0">
                <a:moveTo>
                  <a:pt x="-1" y="0"/>
                </a:moveTo>
                <a:cubicBezTo>
                  <a:pt x="6728" y="0"/>
                  <a:pt x="13072" y="3135"/>
                  <a:pt x="17158" y="8480"/>
                </a:cubicBezTo>
              </a:path>
              <a:path w="17159" h="21600" stroke="0" extrusionOk="0">
                <a:moveTo>
                  <a:pt x="-1" y="0"/>
                </a:moveTo>
                <a:cubicBezTo>
                  <a:pt x="6728" y="0"/>
                  <a:pt x="13072" y="3135"/>
                  <a:pt x="17158" y="8480"/>
                </a:cubicBezTo>
                <a:lnTo>
                  <a:pt x="0" y="21600"/>
                </a:lnTo>
                <a:lnTo>
                  <a:pt x="-1" y="0"/>
                </a:lnTo>
                <a:close/>
              </a:path>
            </a:pathLst>
          </a:custGeom>
          <a:noFill/>
          <a:ln w="12700">
            <a:solidFill>
              <a:srgbClr val="00B050"/>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rot="10800000" vert="eaVert" wrap="none" anchor="ctr"/>
          <a:lstStyle/>
          <a:p>
            <a:endParaRPr lang="en-US"/>
          </a:p>
        </p:txBody>
      </p:sp>
      <p:sp>
        <p:nvSpPr>
          <p:cNvPr id="18" name="Rectangle 2">
            <a:extLst>
              <a:ext uri="{FF2B5EF4-FFF2-40B4-BE49-F238E27FC236}">
                <a16:creationId xmlns:a16="http://schemas.microsoft.com/office/drawing/2014/main" id="{808729B1-7A0E-4FC5-939B-026C8F28F23E}"/>
              </a:ext>
            </a:extLst>
          </p:cNvPr>
          <p:cNvSpPr txBox="1">
            <a:spLocks noChangeArrowheads="1"/>
          </p:cNvSpPr>
          <p:nvPr/>
        </p:nvSpPr>
        <p:spPr bwMode="auto">
          <a:xfrm>
            <a:off x="228600" y="-26988"/>
            <a:ext cx="86868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defRPr/>
            </a:pPr>
            <a:r>
              <a:rPr lang="en-US" altLang="ja-JP" sz="4800" kern="0" dirty="0"/>
              <a:t>Direction of source particles</a:t>
            </a:r>
            <a:endParaRPr lang="ja-JP" altLang="en-US" sz="4800" kern="0" dirty="0">
              <a:latin typeface="Century Gothic" pitchFamily="34" charset="0"/>
            </a:endParaRPr>
          </a:p>
        </p:txBody>
      </p:sp>
      <p:sp>
        <p:nvSpPr>
          <p:cNvPr id="257039" name="Line 10">
            <a:extLst>
              <a:ext uri="{FF2B5EF4-FFF2-40B4-BE49-F238E27FC236}">
                <a16:creationId xmlns:a16="http://schemas.microsoft.com/office/drawing/2014/main" id="{2C72504B-F7CF-4A91-A74D-68CCF849FC0B}"/>
              </a:ext>
            </a:extLst>
          </p:cNvPr>
          <p:cNvSpPr>
            <a:spLocks noChangeShapeType="1"/>
          </p:cNvSpPr>
          <p:nvPr/>
        </p:nvSpPr>
        <p:spPr bwMode="auto">
          <a:xfrm rot="4200000" flipV="1">
            <a:off x="2332038" y="3328988"/>
            <a:ext cx="0" cy="2159000"/>
          </a:xfrm>
          <a:prstGeom prst="line">
            <a:avLst/>
          </a:prstGeom>
          <a:noFill/>
          <a:ln w="28575">
            <a:solidFill>
              <a:srgbClr val="FF0000"/>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22" name="テキスト ボックス 6">
            <a:extLst>
              <a:ext uri="{FF2B5EF4-FFF2-40B4-BE49-F238E27FC236}">
                <a16:creationId xmlns:a16="http://schemas.microsoft.com/office/drawing/2014/main" id="{708265E5-7C5D-46C7-9765-0F8E4FD881C8}"/>
              </a:ext>
            </a:extLst>
          </p:cNvPr>
          <p:cNvSpPr txBox="1">
            <a:spLocks noChangeArrowheads="1"/>
          </p:cNvSpPr>
          <p:nvPr/>
        </p:nvSpPr>
        <p:spPr bwMode="auto">
          <a:xfrm>
            <a:off x="3344863" y="1862138"/>
            <a:ext cx="54451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342900" indent="-342900" eaLnBrk="1" hangingPunct="1">
              <a:spcBef>
                <a:spcPct val="0"/>
              </a:spcBef>
              <a:defRPr/>
            </a:pPr>
            <a:r>
              <a:rPr lang="en-US" altLang="ja-JP" sz="2400" dirty="0">
                <a:latin typeface="+mn-lt"/>
              </a:rPr>
              <a:t>Defined by polar angle (</a:t>
            </a:r>
            <a:r>
              <a:rPr lang="en-US" altLang="ja-JP" sz="2400" dirty="0" err="1">
                <a:latin typeface="+mn-lt"/>
              </a:rPr>
              <a:t>dir</a:t>
            </a:r>
            <a:r>
              <a:rPr lang="en-US" altLang="ja-JP" sz="2400" dirty="0">
                <a:latin typeface="+mn-lt"/>
              </a:rPr>
              <a:t>), azimuthal angle (phi), and beam spread (</a:t>
            </a:r>
            <a:r>
              <a:rPr lang="en-US" altLang="ja-JP" sz="2400" dirty="0" err="1">
                <a:latin typeface="+mn-lt"/>
              </a:rPr>
              <a:t>dom</a:t>
            </a:r>
            <a:r>
              <a:rPr lang="en-US" altLang="ja-JP" sz="2400" dirty="0">
                <a:latin typeface="+mn-lt"/>
              </a:rPr>
              <a:t>).</a:t>
            </a:r>
            <a:endParaRPr lang="ja-JP" altLang="en-US" sz="2400" dirty="0">
              <a:latin typeface="Century Gothic" pitchFamily="34" charset="0"/>
            </a:endParaRPr>
          </a:p>
        </p:txBody>
      </p:sp>
      <p:sp>
        <p:nvSpPr>
          <p:cNvPr id="19" name="テキスト ボックス 6">
            <a:extLst>
              <a:ext uri="{FF2B5EF4-FFF2-40B4-BE49-F238E27FC236}">
                <a16:creationId xmlns:a16="http://schemas.microsoft.com/office/drawing/2014/main" id="{64F26737-6E1E-42D2-8CB2-F4401FBE1D3A}"/>
              </a:ext>
            </a:extLst>
          </p:cNvPr>
          <p:cNvSpPr txBox="1">
            <a:spLocks noChangeArrowheads="1"/>
          </p:cNvSpPr>
          <p:nvPr/>
        </p:nvSpPr>
        <p:spPr bwMode="auto">
          <a:xfrm>
            <a:off x="35496" y="908050"/>
            <a:ext cx="896562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342900" indent="-342900" eaLnBrk="1" hangingPunct="1">
              <a:spcBef>
                <a:spcPct val="0"/>
              </a:spcBef>
              <a:defRPr/>
            </a:pPr>
            <a:r>
              <a:rPr lang="en-US" altLang="ja-JP" sz="2800" dirty="0">
                <a:solidFill>
                  <a:srgbClr val="0070C0"/>
                </a:solidFill>
                <a:latin typeface="+mn-lt"/>
              </a:rPr>
              <a:t>The direction is defined in the spherical coordinate system.</a:t>
            </a:r>
          </a:p>
          <a:p>
            <a:pPr marL="342900" indent="-342900" eaLnBrk="1" hangingPunct="1">
              <a:spcBef>
                <a:spcPct val="0"/>
              </a:spcBef>
              <a:defRPr/>
            </a:pPr>
            <a:r>
              <a:rPr lang="en-US" altLang="ja-JP" sz="2800" dirty="0">
                <a:solidFill>
                  <a:srgbClr val="0070C0"/>
                </a:solidFill>
                <a:latin typeface="+mn-lt"/>
              </a:rPr>
              <a:t>Z-axis is the default direction in PHITS.</a:t>
            </a:r>
            <a:endParaRPr lang="ja-JP" altLang="en-US" sz="2800" dirty="0">
              <a:solidFill>
                <a:srgbClr val="0070C0"/>
              </a:solidFill>
              <a:latin typeface="Century Gothic" pitchFamily="34"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50" name="Picture 1">
            <a:extLst>
              <a:ext uri="{FF2B5EF4-FFF2-40B4-BE49-F238E27FC236}">
                <a16:creationId xmlns:a16="http://schemas.microsoft.com/office/drawing/2014/main" id="{935CB475-6517-48E3-A64B-8E82B29CA241}"/>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2673350" y="2487613"/>
            <a:ext cx="3627438" cy="30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66" name="Rectangle 2">
            <a:extLst>
              <a:ext uri="{FF2B5EF4-FFF2-40B4-BE49-F238E27FC236}">
                <a16:creationId xmlns:a16="http://schemas.microsoft.com/office/drawing/2014/main" id="{A3396D23-D22E-4685-9C0F-A96AC2C14837}"/>
              </a:ext>
            </a:extLst>
          </p:cNvPr>
          <p:cNvSpPr>
            <a:spLocks noGrp="1" noChangeArrowheads="1"/>
          </p:cNvSpPr>
          <p:nvPr>
            <p:ph type="title" idx="4294967295"/>
          </p:nvPr>
        </p:nvSpPr>
        <p:spPr>
          <a:xfrm>
            <a:off x="228600" y="228600"/>
            <a:ext cx="8686800" cy="1143000"/>
          </a:xfrm>
        </p:spPr>
        <p:txBody>
          <a:bodyPr/>
          <a:lstStyle/>
          <a:p>
            <a:pPr eaLnBrk="1" hangingPunct="1">
              <a:defRPr/>
            </a:pPr>
            <a:r>
              <a:rPr lang="en-US" altLang="ja-JP" sz="4800" dirty="0">
                <a:latin typeface="+mn-lt"/>
              </a:rPr>
              <a:t>Source direction and parameters</a:t>
            </a:r>
          </a:p>
        </p:txBody>
      </p:sp>
      <p:sp>
        <p:nvSpPr>
          <p:cNvPr id="258055" name="Text Box 5">
            <a:extLst>
              <a:ext uri="{FF2B5EF4-FFF2-40B4-BE49-F238E27FC236}">
                <a16:creationId xmlns:a16="http://schemas.microsoft.com/office/drawing/2014/main" id="{ACDDF5A1-63C4-40B1-8235-9899A806D821}"/>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latin typeface="Tahoma" panose="020B0604030504040204" pitchFamily="34" charset="0"/>
              </a:rPr>
              <a:t>Source</a:t>
            </a:r>
          </a:p>
        </p:txBody>
      </p:sp>
      <p:sp>
        <p:nvSpPr>
          <p:cNvPr id="258056" name="Oval 2">
            <a:extLst>
              <a:ext uri="{FF2B5EF4-FFF2-40B4-BE49-F238E27FC236}">
                <a16:creationId xmlns:a16="http://schemas.microsoft.com/office/drawing/2014/main" id="{FFC04C66-E849-4A3B-A3AE-C433C712D219}"/>
              </a:ext>
            </a:extLst>
          </p:cNvPr>
          <p:cNvSpPr>
            <a:spLocks noChangeArrowheads="1"/>
          </p:cNvSpPr>
          <p:nvPr/>
        </p:nvSpPr>
        <p:spPr bwMode="auto">
          <a:xfrm rot="-2622222">
            <a:off x="5122863" y="3049588"/>
            <a:ext cx="381000" cy="879475"/>
          </a:xfrm>
          <a:prstGeom prst="ellipse">
            <a:avLst/>
          </a:prstGeom>
          <a:solidFill>
            <a:srgbClr val="FFFF99">
              <a:alpha val="50195"/>
            </a:srgbClr>
          </a:solidFill>
          <a:ln w="1270">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258057" name="Line 9">
            <a:extLst>
              <a:ext uri="{FF2B5EF4-FFF2-40B4-BE49-F238E27FC236}">
                <a16:creationId xmlns:a16="http://schemas.microsoft.com/office/drawing/2014/main" id="{1E4F234C-2856-49E0-806C-16B7D62578D3}"/>
              </a:ext>
            </a:extLst>
          </p:cNvPr>
          <p:cNvSpPr>
            <a:spLocks noChangeShapeType="1"/>
          </p:cNvSpPr>
          <p:nvPr/>
        </p:nvSpPr>
        <p:spPr bwMode="auto">
          <a:xfrm flipV="1">
            <a:off x="3867150" y="4935538"/>
            <a:ext cx="2333625" cy="6350"/>
          </a:xfrm>
          <a:prstGeom prst="line">
            <a:avLst/>
          </a:prstGeom>
          <a:noFill/>
          <a:ln w="19050">
            <a:solidFill>
              <a:srgbClr val="0070C0"/>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10" name="テキスト ボックス 20">
            <a:extLst>
              <a:ext uri="{FF2B5EF4-FFF2-40B4-BE49-F238E27FC236}">
                <a16:creationId xmlns:a16="http://schemas.microsoft.com/office/drawing/2014/main" id="{2DBFA3D9-C9A5-4694-B35E-58C6021D02CD}"/>
              </a:ext>
            </a:extLst>
          </p:cNvPr>
          <p:cNvSpPr txBox="1">
            <a:spLocks noChangeArrowheads="1"/>
          </p:cNvSpPr>
          <p:nvPr/>
        </p:nvSpPr>
        <p:spPr bwMode="auto">
          <a:xfrm>
            <a:off x="5735638" y="5021263"/>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0070C0"/>
                </a:solidFill>
                <a:latin typeface="+mn-lt"/>
              </a:rPr>
              <a:t>Z-axis</a:t>
            </a:r>
          </a:p>
        </p:txBody>
      </p:sp>
      <p:sp>
        <p:nvSpPr>
          <p:cNvPr id="258059" name="Line 19">
            <a:extLst>
              <a:ext uri="{FF2B5EF4-FFF2-40B4-BE49-F238E27FC236}">
                <a16:creationId xmlns:a16="http://schemas.microsoft.com/office/drawing/2014/main" id="{E80ECDF0-446B-45E7-A51D-610DCC43E362}"/>
              </a:ext>
            </a:extLst>
          </p:cNvPr>
          <p:cNvSpPr>
            <a:spLocks noChangeShapeType="1"/>
          </p:cNvSpPr>
          <p:nvPr/>
        </p:nvSpPr>
        <p:spPr bwMode="auto">
          <a:xfrm flipH="1" flipV="1">
            <a:off x="3867150" y="2538413"/>
            <a:ext cx="0" cy="2403475"/>
          </a:xfrm>
          <a:prstGeom prst="line">
            <a:avLst/>
          </a:prstGeom>
          <a:noFill/>
          <a:ln w="19050">
            <a:solidFill>
              <a:srgbClr val="0070C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58060" name="Arc 16">
            <a:extLst>
              <a:ext uri="{FF2B5EF4-FFF2-40B4-BE49-F238E27FC236}">
                <a16:creationId xmlns:a16="http://schemas.microsoft.com/office/drawing/2014/main" id="{5D313693-437B-4231-863F-7AF0DE409BE6}"/>
              </a:ext>
            </a:extLst>
          </p:cNvPr>
          <p:cNvSpPr>
            <a:spLocks/>
          </p:cNvSpPr>
          <p:nvPr/>
        </p:nvSpPr>
        <p:spPr bwMode="auto">
          <a:xfrm rot="-5058207">
            <a:off x="3059113" y="3413125"/>
            <a:ext cx="768350" cy="828675"/>
          </a:xfrm>
          <a:custGeom>
            <a:avLst/>
            <a:gdLst>
              <a:gd name="T0" fmla="*/ 2147483646 w 21600"/>
              <a:gd name="T1" fmla="*/ 0 h 20517"/>
              <a:gd name="T2" fmla="*/ 2147483646 w 21600"/>
              <a:gd name="T3" fmla="*/ 2147483646 h 20517"/>
              <a:gd name="T4" fmla="*/ 0 w 21600"/>
              <a:gd name="T5" fmla="*/ 2147483646 h 20517"/>
              <a:gd name="T6" fmla="*/ 0 60000 65536"/>
              <a:gd name="T7" fmla="*/ 0 60000 65536"/>
              <a:gd name="T8" fmla="*/ 0 60000 65536"/>
              <a:gd name="T9" fmla="*/ 0 w 21600"/>
              <a:gd name="T10" fmla="*/ 0 h 20517"/>
              <a:gd name="T11" fmla="*/ 21600 w 21600"/>
              <a:gd name="T12" fmla="*/ 20517 h 20517"/>
            </a:gdLst>
            <a:ahLst/>
            <a:cxnLst>
              <a:cxn ang="T6">
                <a:pos x="T0" y="T1"/>
              </a:cxn>
              <a:cxn ang="T7">
                <a:pos x="T2" y="T3"/>
              </a:cxn>
              <a:cxn ang="T8">
                <a:pos x="T4" y="T5"/>
              </a:cxn>
            </a:cxnLst>
            <a:rect l="T9" t="T10" r="T11" b="T12"/>
            <a:pathLst>
              <a:path w="21600" h="20517" fill="none" extrusionOk="0">
                <a:moveTo>
                  <a:pt x="6753" y="-1"/>
                </a:moveTo>
                <a:cubicBezTo>
                  <a:pt x="15612" y="2915"/>
                  <a:pt x="21600" y="11189"/>
                  <a:pt x="21600" y="20517"/>
                </a:cubicBezTo>
              </a:path>
              <a:path w="21600" h="20517" stroke="0" extrusionOk="0">
                <a:moveTo>
                  <a:pt x="6753" y="-1"/>
                </a:moveTo>
                <a:cubicBezTo>
                  <a:pt x="15612" y="2915"/>
                  <a:pt x="21600" y="11189"/>
                  <a:pt x="21600" y="20517"/>
                </a:cubicBezTo>
                <a:lnTo>
                  <a:pt x="0" y="20517"/>
                </a:lnTo>
                <a:lnTo>
                  <a:pt x="6753" y="-1"/>
                </a:lnTo>
                <a:close/>
              </a:path>
            </a:pathLst>
          </a:custGeom>
          <a:noFill/>
          <a:ln w="12700">
            <a:solidFill>
              <a:srgbClr val="00B050"/>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テキスト ボックス 20">
            <a:extLst>
              <a:ext uri="{FF2B5EF4-FFF2-40B4-BE49-F238E27FC236}">
                <a16:creationId xmlns:a16="http://schemas.microsoft.com/office/drawing/2014/main" id="{084D33EA-0900-4480-84F3-7308636EAD0E}"/>
              </a:ext>
            </a:extLst>
          </p:cNvPr>
          <p:cNvSpPr txBox="1">
            <a:spLocks noChangeArrowheads="1"/>
          </p:cNvSpPr>
          <p:nvPr/>
        </p:nvSpPr>
        <p:spPr bwMode="auto">
          <a:xfrm>
            <a:off x="2541588" y="3040063"/>
            <a:ext cx="1295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en-US" altLang="ja-JP" sz="2400" i="1" dirty="0">
                <a:solidFill>
                  <a:srgbClr val="00B050"/>
                </a:solidFill>
                <a:latin typeface="Symbol" pitchFamily="18" charset="2"/>
              </a:rPr>
              <a:t>f</a:t>
            </a:r>
            <a:r>
              <a:rPr lang="ja-JP" altLang="en-US" sz="2400" i="1" dirty="0">
                <a:solidFill>
                  <a:srgbClr val="00B050"/>
                </a:solidFill>
                <a:latin typeface="Symbol" pitchFamily="18" charset="2"/>
              </a:rPr>
              <a:t> </a:t>
            </a:r>
            <a:r>
              <a:rPr lang="en-US" altLang="ja-JP" sz="2400" dirty="0">
                <a:solidFill>
                  <a:srgbClr val="00B050"/>
                </a:solidFill>
                <a:latin typeface="Symbol" pitchFamily="18" charset="2"/>
              </a:rPr>
              <a:t>=</a:t>
            </a:r>
            <a:r>
              <a:rPr lang="en-US" altLang="ja-JP" sz="2400" dirty="0">
                <a:solidFill>
                  <a:srgbClr val="00B050"/>
                </a:solidFill>
                <a:latin typeface="+mn-lt"/>
              </a:rPr>
              <a:t>phi</a:t>
            </a:r>
            <a:endParaRPr lang="ja-JP" altLang="en-US" sz="2400" dirty="0">
              <a:solidFill>
                <a:srgbClr val="00B050"/>
              </a:solidFill>
              <a:latin typeface="Symbol" pitchFamily="18" charset="2"/>
            </a:endParaRPr>
          </a:p>
        </p:txBody>
      </p:sp>
      <p:sp>
        <p:nvSpPr>
          <p:cNvPr id="14" name="テキスト ボックス 13">
            <a:extLst>
              <a:ext uri="{FF2B5EF4-FFF2-40B4-BE49-F238E27FC236}">
                <a16:creationId xmlns:a16="http://schemas.microsoft.com/office/drawing/2014/main" id="{F09E21E2-D889-414B-9EE8-7F8B8B6DFE45}"/>
              </a:ext>
            </a:extLst>
          </p:cNvPr>
          <p:cNvSpPr txBox="1">
            <a:spLocks noChangeArrowheads="1"/>
          </p:cNvSpPr>
          <p:nvPr/>
        </p:nvSpPr>
        <p:spPr bwMode="auto">
          <a:xfrm>
            <a:off x="2436813" y="5627688"/>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0070C0"/>
                </a:solidFill>
                <a:latin typeface="+mn-lt"/>
              </a:rPr>
              <a:t>Y-axis</a:t>
            </a:r>
          </a:p>
        </p:txBody>
      </p:sp>
      <p:sp>
        <p:nvSpPr>
          <p:cNvPr id="15" name="テキスト ボックス 20">
            <a:extLst>
              <a:ext uri="{FF2B5EF4-FFF2-40B4-BE49-F238E27FC236}">
                <a16:creationId xmlns:a16="http://schemas.microsoft.com/office/drawing/2014/main" id="{AA09EF7C-8811-45A9-90AC-4C2A140DB30C}"/>
              </a:ext>
            </a:extLst>
          </p:cNvPr>
          <p:cNvSpPr txBox="1">
            <a:spLocks noChangeArrowheads="1"/>
          </p:cNvSpPr>
          <p:nvPr/>
        </p:nvSpPr>
        <p:spPr bwMode="auto">
          <a:xfrm>
            <a:off x="3509963" y="2081213"/>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rgbClr val="0070C0"/>
                </a:solidFill>
                <a:latin typeface="+mn-lt"/>
              </a:rPr>
              <a:t>X-axis</a:t>
            </a:r>
          </a:p>
        </p:txBody>
      </p:sp>
      <p:sp>
        <p:nvSpPr>
          <p:cNvPr id="258064" name="Line 12">
            <a:extLst>
              <a:ext uri="{FF2B5EF4-FFF2-40B4-BE49-F238E27FC236}">
                <a16:creationId xmlns:a16="http://schemas.microsoft.com/office/drawing/2014/main" id="{A8D4F4EC-DB7A-4D83-966C-D28C0C57884B}"/>
              </a:ext>
            </a:extLst>
          </p:cNvPr>
          <p:cNvSpPr>
            <a:spLocks noChangeShapeType="1"/>
          </p:cNvSpPr>
          <p:nvPr/>
        </p:nvSpPr>
        <p:spPr bwMode="auto">
          <a:xfrm flipV="1">
            <a:off x="3836988" y="3195638"/>
            <a:ext cx="1139825" cy="17827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065" name="Line 13">
            <a:extLst>
              <a:ext uri="{FF2B5EF4-FFF2-40B4-BE49-F238E27FC236}">
                <a16:creationId xmlns:a16="http://schemas.microsoft.com/office/drawing/2014/main" id="{5E26B28C-CC9F-4E8B-A9B5-EAA44B1C972D}"/>
              </a:ext>
            </a:extLst>
          </p:cNvPr>
          <p:cNvSpPr>
            <a:spLocks noChangeShapeType="1"/>
          </p:cNvSpPr>
          <p:nvPr/>
        </p:nvSpPr>
        <p:spPr bwMode="auto">
          <a:xfrm flipV="1">
            <a:off x="3867150" y="3827463"/>
            <a:ext cx="1722438" cy="11160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066" name="Arc 16">
            <a:extLst>
              <a:ext uri="{FF2B5EF4-FFF2-40B4-BE49-F238E27FC236}">
                <a16:creationId xmlns:a16="http://schemas.microsoft.com/office/drawing/2014/main" id="{5C56711D-76F6-4632-9BD1-EF29EC9391D9}"/>
              </a:ext>
            </a:extLst>
          </p:cNvPr>
          <p:cNvSpPr>
            <a:spLocks/>
          </p:cNvSpPr>
          <p:nvPr/>
        </p:nvSpPr>
        <p:spPr bwMode="auto">
          <a:xfrm rot="289453">
            <a:off x="4694238" y="3616325"/>
            <a:ext cx="314325" cy="539750"/>
          </a:xfrm>
          <a:custGeom>
            <a:avLst/>
            <a:gdLst>
              <a:gd name="T0" fmla="*/ 0 w 17159"/>
              <a:gd name="T1" fmla="*/ 0 h 21600"/>
              <a:gd name="T2" fmla="*/ 2147483646 w 17159"/>
              <a:gd name="T3" fmla="*/ 2147483646 h 21600"/>
              <a:gd name="T4" fmla="*/ 0 w 17159"/>
              <a:gd name="T5" fmla="*/ 2147483646 h 21600"/>
              <a:gd name="T6" fmla="*/ 0 60000 65536"/>
              <a:gd name="T7" fmla="*/ 0 60000 65536"/>
              <a:gd name="T8" fmla="*/ 0 60000 65536"/>
              <a:gd name="T9" fmla="*/ 0 w 17159"/>
              <a:gd name="T10" fmla="*/ 0 h 21600"/>
              <a:gd name="T11" fmla="*/ 17159 w 17159"/>
              <a:gd name="T12" fmla="*/ 21600 h 21600"/>
            </a:gdLst>
            <a:ahLst/>
            <a:cxnLst>
              <a:cxn ang="T6">
                <a:pos x="T0" y="T1"/>
              </a:cxn>
              <a:cxn ang="T7">
                <a:pos x="T2" y="T3"/>
              </a:cxn>
              <a:cxn ang="T8">
                <a:pos x="T4" y="T5"/>
              </a:cxn>
            </a:cxnLst>
            <a:rect l="T9" t="T10" r="T11" b="T12"/>
            <a:pathLst>
              <a:path w="17159" h="21600" fill="none" extrusionOk="0">
                <a:moveTo>
                  <a:pt x="-1" y="0"/>
                </a:moveTo>
                <a:cubicBezTo>
                  <a:pt x="6728" y="0"/>
                  <a:pt x="13072" y="3135"/>
                  <a:pt x="17158" y="8480"/>
                </a:cubicBezTo>
              </a:path>
              <a:path w="17159" h="21600" stroke="0" extrusionOk="0">
                <a:moveTo>
                  <a:pt x="-1" y="0"/>
                </a:moveTo>
                <a:cubicBezTo>
                  <a:pt x="6728" y="0"/>
                  <a:pt x="13072" y="3135"/>
                  <a:pt x="17158" y="8480"/>
                </a:cubicBezTo>
                <a:lnTo>
                  <a:pt x="0" y="21600"/>
                </a:lnTo>
                <a:lnTo>
                  <a:pt x="-1" y="0"/>
                </a:lnTo>
                <a:close/>
              </a:path>
            </a:pathLst>
          </a:custGeom>
          <a:noFill/>
          <a:ln w="12700">
            <a:solidFill>
              <a:srgbClr val="00B050"/>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rot="10800000" vert="eaVert" wrap="none" anchor="ctr"/>
          <a:lstStyle/>
          <a:p>
            <a:endParaRPr lang="en-US"/>
          </a:p>
        </p:txBody>
      </p:sp>
      <p:sp>
        <p:nvSpPr>
          <p:cNvPr id="258067" name="Line 18">
            <a:extLst>
              <a:ext uri="{FF2B5EF4-FFF2-40B4-BE49-F238E27FC236}">
                <a16:creationId xmlns:a16="http://schemas.microsoft.com/office/drawing/2014/main" id="{CFF809B8-AFDA-4F4B-BE41-63C237912EB8}"/>
              </a:ext>
            </a:extLst>
          </p:cNvPr>
          <p:cNvSpPr>
            <a:spLocks noChangeShapeType="1"/>
          </p:cNvSpPr>
          <p:nvPr/>
        </p:nvSpPr>
        <p:spPr bwMode="auto">
          <a:xfrm flipH="1">
            <a:off x="2673350" y="4933950"/>
            <a:ext cx="1193800" cy="654050"/>
          </a:xfrm>
          <a:prstGeom prst="line">
            <a:avLst/>
          </a:prstGeom>
          <a:noFill/>
          <a:ln w="19050">
            <a:solidFill>
              <a:srgbClr val="0070C0"/>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258068" name="Line 11">
            <a:extLst>
              <a:ext uri="{FF2B5EF4-FFF2-40B4-BE49-F238E27FC236}">
                <a16:creationId xmlns:a16="http://schemas.microsoft.com/office/drawing/2014/main" id="{B52A8D32-226B-4862-BE6B-62E197B8AFDB}"/>
              </a:ext>
            </a:extLst>
          </p:cNvPr>
          <p:cNvSpPr>
            <a:spLocks noChangeShapeType="1"/>
          </p:cNvSpPr>
          <p:nvPr/>
        </p:nvSpPr>
        <p:spPr bwMode="auto">
          <a:xfrm>
            <a:off x="2817813" y="3946525"/>
            <a:ext cx="2054225" cy="6350"/>
          </a:xfrm>
          <a:prstGeom prst="line">
            <a:avLst/>
          </a:prstGeom>
          <a:noFill/>
          <a:ln w="19050">
            <a:solidFill>
              <a:schemeClr val="tx1"/>
            </a:solidFill>
            <a:prstDash val="dash"/>
            <a:round/>
            <a:headEnd/>
            <a:tailEnd type="none" w="lg" len="lg"/>
          </a:ln>
          <a:extLst>
            <a:ext uri="{909E8E84-426E-40DD-AFC4-6F175D3DCCD1}">
              <a14:hiddenFill xmlns:a14="http://schemas.microsoft.com/office/drawing/2010/main">
                <a:noFill/>
              </a14:hiddenFill>
            </a:ext>
          </a:extLst>
        </p:spPr>
        <p:txBody>
          <a:bodyPr/>
          <a:lstStyle/>
          <a:p>
            <a:endParaRPr lang="en-US"/>
          </a:p>
        </p:txBody>
      </p:sp>
      <p:sp>
        <p:nvSpPr>
          <p:cNvPr id="258069" name="Line 11">
            <a:extLst>
              <a:ext uri="{FF2B5EF4-FFF2-40B4-BE49-F238E27FC236}">
                <a16:creationId xmlns:a16="http://schemas.microsoft.com/office/drawing/2014/main" id="{D018834E-2802-4971-A2B5-93798D604D32}"/>
              </a:ext>
            </a:extLst>
          </p:cNvPr>
          <p:cNvSpPr>
            <a:spLocks noChangeShapeType="1"/>
          </p:cNvSpPr>
          <p:nvPr/>
        </p:nvSpPr>
        <p:spPr bwMode="auto">
          <a:xfrm>
            <a:off x="2817813" y="3952875"/>
            <a:ext cx="1049337" cy="982663"/>
          </a:xfrm>
          <a:prstGeom prst="line">
            <a:avLst/>
          </a:prstGeom>
          <a:noFill/>
          <a:ln w="19050">
            <a:solidFill>
              <a:schemeClr val="tx1"/>
            </a:solidFill>
            <a:prstDash val="dash"/>
            <a:round/>
            <a:headEnd/>
            <a:tailEnd type="none" w="lg" len="lg"/>
          </a:ln>
          <a:extLst>
            <a:ext uri="{909E8E84-426E-40DD-AFC4-6F175D3DCCD1}">
              <a14:hiddenFill xmlns:a14="http://schemas.microsoft.com/office/drawing/2010/main">
                <a:noFill/>
              </a14:hiddenFill>
            </a:ext>
          </a:extLst>
        </p:spPr>
        <p:txBody>
          <a:bodyPr/>
          <a:lstStyle/>
          <a:p>
            <a:endParaRPr lang="en-US"/>
          </a:p>
        </p:txBody>
      </p:sp>
      <p:sp>
        <p:nvSpPr>
          <p:cNvPr id="258070" name="Line 11">
            <a:extLst>
              <a:ext uri="{FF2B5EF4-FFF2-40B4-BE49-F238E27FC236}">
                <a16:creationId xmlns:a16="http://schemas.microsoft.com/office/drawing/2014/main" id="{2E3DC411-D172-486B-AF96-1C30C26D5E54}"/>
              </a:ext>
            </a:extLst>
          </p:cNvPr>
          <p:cNvSpPr>
            <a:spLocks noChangeShapeType="1"/>
          </p:cNvSpPr>
          <p:nvPr/>
        </p:nvSpPr>
        <p:spPr bwMode="auto">
          <a:xfrm flipV="1">
            <a:off x="3046413" y="4157663"/>
            <a:ext cx="268287" cy="0"/>
          </a:xfrm>
          <a:prstGeom prst="line">
            <a:avLst/>
          </a:prstGeom>
          <a:noFill/>
          <a:ln w="19050">
            <a:solidFill>
              <a:schemeClr val="tx1"/>
            </a:solidFill>
            <a:round/>
            <a:headEnd/>
            <a:tailEnd type="none" w="lg" len="lg"/>
          </a:ln>
          <a:extLst>
            <a:ext uri="{909E8E84-426E-40DD-AFC4-6F175D3DCCD1}">
              <a14:hiddenFill xmlns:a14="http://schemas.microsoft.com/office/drawing/2010/main">
                <a:noFill/>
              </a14:hiddenFill>
            </a:ext>
          </a:extLst>
        </p:spPr>
        <p:txBody>
          <a:bodyPr/>
          <a:lstStyle/>
          <a:p>
            <a:endParaRPr lang="en-US"/>
          </a:p>
        </p:txBody>
      </p:sp>
      <p:sp>
        <p:nvSpPr>
          <p:cNvPr id="258071" name="Line 11">
            <a:extLst>
              <a:ext uri="{FF2B5EF4-FFF2-40B4-BE49-F238E27FC236}">
                <a16:creationId xmlns:a16="http://schemas.microsoft.com/office/drawing/2014/main" id="{1E8CF9DB-C928-47AB-AA04-A74C627F3948}"/>
              </a:ext>
            </a:extLst>
          </p:cNvPr>
          <p:cNvSpPr>
            <a:spLocks noChangeShapeType="1"/>
          </p:cNvSpPr>
          <p:nvPr/>
        </p:nvSpPr>
        <p:spPr bwMode="auto">
          <a:xfrm>
            <a:off x="3117850" y="3944938"/>
            <a:ext cx="203200" cy="212725"/>
          </a:xfrm>
          <a:prstGeom prst="line">
            <a:avLst/>
          </a:prstGeom>
          <a:noFill/>
          <a:ln w="19050">
            <a:solidFill>
              <a:schemeClr val="tx1"/>
            </a:solidFill>
            <a:round/>
            <a:headEnd/>
            <a:tailEnd type="none" w="lg" len="lg"/>
          </a:ln>
          <a:extLst>
            <a:ext uri="{909E8E84-426E-40DD-AFC4-6F175D3DCCD1}">
              <a14:hiddenFill xmlns:a14="http://schemas.microsoft.com/office/drawing/2010/main">
                <a:noFill/>
              </a14:hiddenFill>
            </a:ext>
          </a:extLst>
        </p:spPr>
        <p:txBody>
          <a:bodyPr/>
          <a:lstStyle/>
          <a:p>
            <a:endParaRPr lang="en-US"/>
          </a:p>
        </p:txBody>
      </p:sp>
      <p:sp>
        <p:nvSpPr>
          <p:cNvPr id="258072" name="Arc 13">
            <a:extLst>
              <a:ext uri="{FF2B5EF4-FFF2-40B4-BE49-F238E27FC236}">
                <a16:creationId xmlns:a16="http://schemas.microsoft.com/office/drawing/2014/main" id="{87CBDB3F-7484-4792-9829-C563080FCF02}"/>
              </a:ext>
            </a:extLst>
          </p:cNvPr>
          <p:cNvSpPr>
            <a:spLocks/>
          </p:cNvSpPr>
          <p:nvPr/>
        </p:nvSpPr>
        <p:spPr bwMode="auto">
          <a:xfrm rot="1121820">
            <a:off x="4840288" y="4032250"/>
            <a:ext cx="503237" cy="844550"/>
          </a:xfrm>
          <a:custGeom>
            <a:avLst/>
            <a:gdLst>
              <a:gd name="T0" fmla="*/ 0 w 21600"/>
              <a:gd name="T1" fmla="*/ 0 h 31208"/>
              <a:gd name="T2" fmla="*/ 2147483646 w 21600"/>
              <a:gd name="T3" fmla="*/ 2147483646 h 31208"/>
              <a:gd name="T4" fmla="*/ 0 w 21600"/>
              <a:gd name="T5" fmla="*/ 2147483646 h 31208"/>
              <a:gd name="T6" fmla="*/ 0 60000 65536"/>
              <a:gd name="T7" fmla="*/ 0 60000 65536"/>
              <a:gd name="T8" fmla="*/ 0 60000 65536"/>
              <a:gd name="T9" fmla="*/ 0 w 21600"/>
              <a:gd name="T10" fmla="*/ 0 h 31208"/>
              <a:gd name="T11" fmla="*/ 21600 w 21600"/>
              <a:gd name="T12" fmla="*/ 31208 h 31208"/>
            </a:gdLst>
            <a:ahLst/>
            <a:cxnLst>
              <a:cxn ang="T6">
                <a:pos x="T0" y="T1"/>
              </a:cxn>
              <a:cxn ang="T7">
                <a:pos x="T2" y="T3"/>
              </a:cxn>
              <a:cxn ang="T8">
                <a:pos x="T4" y="T5"/>
              </a:cxn>
            </a:cxnLst>
            <a:rect l="T9" t="T10" r="T11" b="T12"/>
            <a:pathLst>
              <a:path w="21600" h="31208" fill="none" extrusionOk="0">
                <a:moveTo>
                  <a:pt x="-1" y="0"/>
                </a:moveTo>
                <a:cubicBezTo>
                  <a:pt x="11929" y="0"/>
                  <a:pt x="21600" y="9670"/>
                  <a:pt x="21600" y="21600"/>
                </a:cubicBezTo>
                <a:cubicBezTo>
                  <a:pt x="21600" y="24933"/>
                  <a:pt x="20828" y="28222"/>
                  <a:pt x="19345" y="31208"/>
                </a:cubicBezTo>
              </a:path>
              <a:path w="21600" h="31208" stroke="0" extrusionOk="0">
                <a:moveTo>
                  <a:pt x="-1" y="0"/>
                </a:moveTo>
                <a:cubicBezTo>
                  <a:pt x="11929" y="0"/>
                  <a:pt x="21600" y="9670"/>
                  <a:pt x="21600" y="21600"/>
                </a:cubicBezTo>
                <a:cubicBezTo>
                  <a:pt x="21600" y="24933"/>
                  <a:pt x="20828" y="28222"/>
                  <a:pt x="19345" y="31208"/>
                </a:cubicBezTo>
                <a:lnTo>
                  <a:pt x="0" y="21600"/>
                </a:lnTo>
                <a:lnTo>
                  <a:pt x="-1" y="0"/>
                </a:lnTo>
                <a:close/>
              </a:path>
            </a:pathLst>
          </a:custGeom>
          <a:noFill/>
          <a:ln w="12700">
            <a:solidFill>
              <a:srgbClr val="00B050"/>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8073" name="テキスト ボックス 20">
            <a:extLst>
              <a:ext uri="{FF2B5EF4-FFF2-40B4-BE49-F238E27FC236}">
                <a16:creationId xmlns:a16="http://schemas.microsoft.com/office/drawing/2014/main" id="{3CAE736B-A04A-4907-A586-1A01E72BF97C}"/>
              </a:ext>
            </a:extLst>
          </p:cNvPr>
          <p:cNvSpPr txBox="1">
            <a:spLocks noChangeArrowheads="1"/>
          </p:cNvSpPr>
          <p:nvPr/>
        </p:nvSpPr>
        <p:spPr bwMode="auto">
          <a:xfrm>
            <a:off x="5106988" y="4249738"/>
            <a:ext cx="909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ja-JP" sz="2400" i="1">
                <a:solidFill>
                  <a:srgbClr val="00B050"/>
                </a:solidFill>
                <a:latin typeface="Symbol" panose="05050102010706020507" pitchFamily="18" charset="2"/>
              </a:rPr>
              <a:t>q</a:t>
            </a:r>
            <a:endParaRPr lang="ja-JP" altLang="en-US" sz="2400">
              <a:solidFill>
                <a:srgbClr val="00B050"/>
              </a:solidFill>
              <a:latin typeface="Symbol" panose="05050102010706020507" pitchFamily="18" charset="2"/>
            </a:endParaRPr>
          </a:p>
        </p:txBody>
      </p:sp>
      <p:cxnSp>
        <p:nvCxnSpPr>
          <p:cNvPr id="26" name="曲線コネクタ 25">
            <a:extLst>
              <a:ext uri="{FF2B5EF4-FFF2-40B4-BE49-F238E27FC236}">
                <a16:creationId xmlns:a16="http://schemas.microsoft.com/office/drawing/2014/main" id="{800DCB06-27B8-452F-A301-E990F8E1685A}"/>
              </a:ext>
            </a:extLst>
          </p:cNvPr>
          <p:cNvCxnSpPr/>
          <p:nvPr/>
        </p:nvCxnSpPr>
        <p:spPr>
          <a:xfrm flipV="1">
            <a:off x="5754688" y="4016375"/>
            <a:ext cx="695325" cy="461963"/>
          </a:xfrm>
          <a:prstGeom prst="curvedConnector2">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0">
            <a:extLst>
              <a:ext uri="{FF2B5EF4-FFF2-40B4-BE49-F238E27FC236}">
                <a16:creationId xmlns:a16="http://schemas.microsoft.com/office/drawing/2014/main" id="{69B79926-D7D8-431B-BAB3-56153E1B4D3B}"/>
              </a:ext>
            </a:extLst>
          </p:cNvPr>
          <p:cNvSpPr txBox="1">
            <a:spLocks noChangeArrowheads="1"/>
          </p:cNvSpPr>
          <p:nvPr/>
        </p:nvSpPr>
        <p:spPr bwMode="auto">
          <a:xfrm>
            <a:off x="5754688" y="3565525"/>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en-US" altLang="ja-JP" sz="2400" dirty="0" err="1">
                <a:solidFill>
                  <a:srgbClr val="00B050"/>
                </a:solidFill>
                <a:latin typeface="+mn-lt"/>
              </a:rPr>
              <a:t>cos</a:t>
            </a:r>
            <a:r>
              <a:rPr lang="en-US" altLang="ja-JP" sz="2400" i="1" dirty="0" err="1">
                <a:solidFill>
                  <a:srgbClr val="00B050"/>
                </a:solidFill>
                <a:latin typeface="Symbol" pitchFamily="18" charset="2"/>
              </a:rPr>
              <a:t>q</a:t>
            </a:r>
            <a:r>
              <a:rPr lang="en-US" altLang="ja-JP" sz="2400" i="1" dirty="0">
                <a:solidFill>
                  <a:srgbClr val="00B050"/>
                </a:solidFill>
                <a:latin typeface="Symbol" pitchFamily="18" charset="2"/>
              </a:rPr>
              <a:t> </a:t>
            </a:r>
            <a:r>
              <a:rPr lang="en-US" altLang="ja-JP" sz="2400" dirty="0">
                <a:solidFill>
                  <a:srgbClr val="00B050"/>
                </a:solidFill>
              </a:rPr>
              <a:t>=</a:t>
            </a:r>
            <a:r>
              <a:rPr lang="en-US" altLang="ja-JP" sz="2400" dirty="0" err="1">
                <a:solidFill>
                  <a:srgbClr val="00B050"/>
                </a:solidFill>
              </a:rPr>
              <a:t>dir</a:t>
            </a:r>
            <a:endParaRPr lang="ja-JP" altLang="en-US" sz="2400" dirty="0">
              <a:solidFill>
                <a:srgbClr val="00B050"/>
              </a:solidFill>
              <a:latin typeface="Symbol" pitchFamily="18" charset="2"/>
            </a:endParaRPr>
          </a:p>
        </p:txBody>
      </p:sp>
      <p:cxnSp>
        <p:nvCxnSpPr>
          <p:cNvPr id="28" name="曲線コネクタ 27">
            <a:extLst>
              <a:ext uri="{FF2B5EF4-FFF2-40B4-BE49-F238E27FC236}">
                <a16:creationId xmlns:a16="http://schemas.microsoft.com/office/drawing/2014/main" id="{54B543E4-7EBD-4440-AAB2-7DF74709A819}"/>
              </a:ext>
            </a:extLst>
          </p:cNvPr>
          <p:cNvCxnSpPr/>
          <p:nvPr/>
        </p:nvCxnSpPr>
        <p:spPr>
          <a:xfrm rot="16200000" flipH="1">
            <a:off x="4484688" y="3149600"/>
            <a:ext cx="701675" cy="212725"/>
          </a:xfrm>
          <a:prstGeom prst="curvedConnector3">
            <a:avLst>
              <a:gd name="adj1" fmla="val 50000"/>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0">
            <a:extLst>
              <a:ext uri="{FF2B5EF4-FFF2-40B4-BE49-F238E27FC236}">
                <a16:creationId xmlns:a16="http://schemas.microsoft.com/office/drawing/2014/main" id="{59862B48-4BAB-4A4B-9DDD-FCB1DD5F72DD}"/>
              </a:ext>
            </a:extLst>
          </p:cNvPr>
          <p:cNvSpPr txBox="1">
            <a:spLocks noChangeArrowheads="1"/>
          </p:cNvSpPr>
          <p:nvPr/>
        </p:nvSpPr>
        <p:spPr bwMode="auto">
          <a:xfrm>
            <a:off x="4459288" y="2538413"/>
            <a:ext cx="1295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en-US" altLang="ja-JP" sz="2400" i="1" dirty="0">
                <a:solidFill>
                  <a:srgbClr val="00B050"/>
                </a:solidFill>
                <a:latin typeface="Symbol" pitchFamily="18" charset="2"/>
              </a:rPr>
              <a:t>W </a:t>
            </a:r>
            <a:r>
              <a:rPr lang="en-US" altLang="ja-JP" sz="2400" dirty="0">
                <a:solidFill>
                  <a:srgbClr val="00B050"/>
                </a:solidFill>
                <a:latin typeface="+mn-lt"/>
              </a:rPr>
              <a:t>=</a:t>
            </a:r>
            <a:r>
              <a:rPr lang="en-US" altLang="ja-JP" sz="2400" dirty="0" err="1">
                <a:solidFill>
                  <a:srgbClr val="00B050"/>
                </a:solidFill>
                <a:latin typeface="+mn-lt"/>
              </a:rPr>
              <a:t>dom</a:t>
            </a:r>
            <a:endParaRPr lang="ja-JP" altLang="en-US" sz="2400" dirty="0">
              <a:solidFill>
                <a:srgbClr val="00B050"/>
              </a:solidFill>
              <a:latin typeface="Symbol" pitchFamily="18" charset="2"/>
            </a:endParaRPr>
          </a:p>
        </p:txBody>
      </p:sp>
      <p:sp>
        <p:nvSpPr>
          <p:cNvPr id="258078" name="Line 14">
            <a:extLst>
              <a:ext uri="{FF2B5EF4-FFF2-40B4-BE49-F238E27FC236}">
                <a16:creationId xmlns:a16="http://schemas.microsoft.com/office/drawing/2014/main" id="{1E88D1F3-A2D6-4278-B2D5-90DD653DF783}"/>
              </a:ext>
            </a:extLst>
          </p:cNvPr>
          <p:cNvSpPr>
            <a:spLocks noChangeShapeType="1"/>
          </p:cNvSpPr>
          <p:nvPr/>
        </p:nvSpPr>
        <p:spPr bwMode="auto">
          <a:xfrm rot="4080000" flipH="1" flipV="1">
            <a:off x="4195763" y="3268662"/>
            <a:ext cx="812800" cy="1914525"/>
          </a:xfrm>
          <a:prstGeom prst="line">
            <a:avLst/>
          </a:prstGeom>
          <a:noFill/>
          <a:ln w="38100">
            <a:solidFill>
              <a:srgbClr val="FF0000"/>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258079" name="テキスト ボックス 1">
            <a:extLst>
              <a:ext uri="{FF2B5EF4-FFF2-40B4-BE49-F238E27FC236}">
                <a16:creationId xmlns:a16="http://schemas.microsoft.com/office/drawing/2014/main" id="{49298B69-9641-496E-B22D-C5A9DA341D83}"/>
              </a:ext>
            </a:extLst>
          </p:cNvPr>
          <p:cNvSpPr txBox="1">
            <a:spLocks noChangeArrowheads="1"/>
          </p:cNvSpPr>
          <p:nvPr/>
        </p:nvSpPr>
        <p:spPr bwMode="auto">
          <a:xfrm>
            <a:off x="606261" y="1366193"/>
            <a:ext cx="7991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dirty="0"/>
              <a:t>Relation of </a:t>
            </a:r>
            <a:r>
              <a:rPr lang="en-US" altLang="ja-JP" sz="2400" dirty="0" err="1"/>
              <a:t>dir</a:t>
            </a:r>
            <a:r>
              <a:rPr lang="en-US" altLang="ja-JP" sz="2400" dirty="0"/>
              <a:t>, phi, and </a:t>
            </a:r>
            <a:r>
              <a:rPr lang="en-US" altLang="ja-JP" sz="2400" dirty="0" err="1"/>
              <a:t>dom</a:t>
            </a:r>
            <a:r>
              <a:rPr lang="en-US" altLang="ja-JP" sz="2400" dirty="0"/>
              <a:t> in the spherical coordinate system</a:t>
            </a:r>
            <a:endParaRPr lang="ja-JP" altLang="en-US" sz="24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A96C8127-B1DD-4126-8F41-CA31550C9A53}"/>
              </a:ext>
            </a:extLst>
          </p:cNvPr>
          <p:cNvSpPr>
            <a:spLocks noGrp="1" noChangeArrowheads="1"/>
          </p:cNvSpPr>
          <p:nvPr>
            <p:ph type="title" idx="4294967295"/>
          </p:nvPr>
        </p:nvSpPr>
        <p:spPr>
          <a:xfrm>
            <a:off x="457200" y="0"/>
            <a:ext cx="8686800" cy="1143000"/>
          </a:xfrm>
        </p:spPr>
        <p:txBody>
          <a:bodyPr/>
          <a:lstStyle/>
          <a:p>
            <a:pPr eaLnBrk="1" hangingPunct="1">
              <a:defRPr/>
            </a:pPr>
            <a:r>
              <a:rPr lang="en-US" altLang="ja-JP" sz="4800" dirty="0">
                <a:latin typeface="+mn-lt"/>
                <a:ea typeface="+mn-ea"/>
              </a:rPr>
              <a:t>Exercise 11</a:t>
            </a:r>
            <a:endParaRPr lang="ja-JP" altLang="en-US" sz="4800" dirty="0">
              <a:latin typeface="+mn-lt"/>
              <a:ea typeface="+mn-ea"/>
            </a:endParaRPr>
          </a:p>
        </p:txBody>
      </p:sp>
      <p:sp>
        <p:nvSpPr>
          <p:cNvPr id="259077" name="Text Box 5">
            <a:extLst>
              <a:ext uri="{FF2B5EF4-FFF2-40B4-BE49-F238E27FC236}">
                <a16:creationId xmlns:a16="http://schemas.microsoft.com/office/drawing/2014/main" id="{C3E0F248-257F-4559-A7C6-234AE26ADA5F}"/>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Source</a:t>
            </a:r>
          </a:p>
        </p:txBody>
      </p:sp>
      <p:sp>
        <p:nvSpPr>
          <p:cNvPr id="259079" name="Line 37">
            <a:extLst>
              <a:ext uri="{FF2B5EF4-FFF2-40B4-BE49-F238E27FC236}">
                <a16:creationId xmlns:a16="http://schemas.microsoft.com/office/drawing/2014/main" id="{0102ED95-C9E3-4AF8-B678-09CD0776AFED}"/>
              </a:ext>
            </a:extLst>
          </p:cNvPr>
          <p:cNvSpPr>
            <a:spLocks noChangeShapeType="1"/>
          </p:cNvSpPr>
          <p:nvPr/>
        </p:nvSpPr>
        <p:spPr bwMode="auto">
          <a:xfrm>
            <a:off x="5715000" y="4926013"/>
            <a:ext cx="1524000" cy="0"/>
          </a:xfrm>
          <a:prstGeom prst="line">
            <a:avLst/>
          </a:prstGeom>
          <a:noFill/>
          <a:ln w="254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9080" name="Line 38">
            <a:extLst>
              <a:ext uri="{FF2B5EF4-FFF2-40B4-BE49-F238E27FC236}">
                <a16:creationId xmlns:a16="http://schemas.microsoft.com/office/drawing/2014/main" id="{9F45BE9A-DCC1-41DA-9B8E-9B5B0347265F}"/>
              </a:ext>
            </a:extLst>
          </p:cNvPr>
          <p:cNvSpPr>
            <a:spLocks noChangeShapeType="1"/>
          </p:cNvSpPr>
          <p:nvPr/>
        </p:nvSpPr>
        <p:spPr bwMode="auto">
          <a:xfrm>
            <a:off x="6248400" y="3935413"/>
            <a:ext cx="0" cy="1524000"/>
          </a:xfrm>
          <a:prstGeom prst="line">
            <a:avLst/>
          </a:prstGeom>
          <a:noFill/>
          <a:ln w="254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9081" name="Text Box 1030">
            <a:extLst>
              <a:ext uri="{FF2B5EF4-FFF2-40B4-BE49-F238E27FC236}">
                <a16:creationId xmlns:a16="http://schemas.microsoft.com/office/drawing/2014/main" id="{678C4A96-49C8-4EEE-8338-4BBC8D563420}"/>
              </a:ext>
            </a:extLst>
          </p:cNvPr>
          <p:cNvSpPr txBox="1">
            <a:spLocks noChangeArrowheads="1"/>
          </p:cNvSpPr>
          <p:nvPr/>
        </p:nvSpPr>
        <p:spPr bwMode="auto">
          <a:xfrm>
            <a:off x="1149350" y="2212975"/>
            <a:ext cx="1401763"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259082" name="Text Box 1031">
            <a:extLst>
              <a:ext uri="{FF2B5EF4-FFF2-40B4-BE49-F238E27FC236}">
                <a16:creationId xmlns:a16="http://schemas.microsoft.com/office/drawing/2014/main" id="{0594D41D-A5B2-4C13-B452-CDEC1DF4A289}"/>
              </a:ext>
            </a:extLst>
          </p:cNvPr>
          <p:cNvSpPr txBox="1">
            <a:spLocks noChangeArrowheads="1"/>
          </p:cNvSpPr>
          <p:nvPr/>
        </p:nvSpPr>
        <p:spPr bwMode="auto">
          <a:xfrm>
            <a:off x="1476375" y="2860675"/>
            <a:ext cx="2159000" cy="1912938"/>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a:solidFill>
                  <a:srgbClr val="000000"/>
                </a:solidFill>
                <a:latin typeface="Tahoma" panose="020B0604030504040204" pitchFamily="34" charset="0"/>
              </a:rPr>
              <a:t>[ S o u r c e ]</a:t>
            </a:r>
          </a:p>
          <a:p>
            <a:pPr eaLnBrk="1" hangingPunct="1">
              <a:spcBef>
                <a:spcPct val="0"/>
              </a:spcBef>
              <a:buFontTx/>
              <a:buNone/>
            </a:pPr>
            <a:r>
              <a:rPr lang="pt-BR" altLang="ja-JP" sz="1400">
                <a:solidFill>
                  <a:srgbClr val="000000"/>
                </a:solidFill>
                <a:latin typeface="Tahoma" panose="020B0604030504040204" pitchFamily="34" charset="0"/>
              </a:rPr>
              <a:t>s-type    = 1</a:t>
            </a:r>
          </a:p>
          <a:p>
            <a:pPr eaLnBrk="1" hangingPunct="1">
              <a:spcBef>
                <a:spcPct val="0"/>
              </a:spcBef>
              <a:buFontTx/>
              <a:buNone/>
            </a:pPr>
            <a:r>
              <a:rPr lang="pt-BR" altLang="ja-JP" sz="1400">
                <a:solidFill>
                  <a:srgbClr val="000000"/>
                </a:solidFill>
                <a:latin typeface="Tahoma" panose="020B0604030504040204" pitchFamily="34" charset="0"/>
              </a:rPr>
              <a:t>proj      = neutron</a:t>
            </a:r>
          </a:p>
          <a:p>
            <a:pPr eaLnBrk="1" hangingPunct="1">
              <a:spcBef>
                <a:spcPct val="0"/>
              </a:spcBef>
              <a:buFontTx/>
              <a:buNone/>
            </a:pPr>
            <a:r>
              <a:rPr lang="pt-BR" altLang="ja-JP" sz="1400">
                <a:solidFill>
                  <a:srgbClr val="000000"/>
                </a:solidFill>
                <a:latin typeface="Tahoma" panose="020B0604030504040204" pitchFamily="34" charset="0"/>
              </a:rPr>
              <a:t>dir       =   1.0</a:t>
            </a:r>
          </a:p>
          <a:p>
            <a:pPr eaLnBrk="1" hangingPunct="1">
              <a:spcBef>
                <a:spcPct val="0"/>
              </a:spcBef>
              <a:buFontTx/>
              <a:buNone/>
            </a:pPr>
            <a:r>
              <a:rPr lang="pt-BR" altLang="ja-JP" sz="1400">
                <a:solidFill>
                  <a:srgbClr val="000000"/>
                </a:solidFill>
                <a:latin typeface="Tahoma" panose="020B0604030504040204" pitchFamily="34" charset="0"/>
              </a:rPr>
              <a:t>r0        = </a:t>
            </a:r>
            <a:r>
              <a:rPr lang="ja-JP" altLang="en-US" sz="1400">
                <a:solidFill>
                  <a:srgbClr val="000000"/>
                </a:solidFill>
                <a:latin typeface="Tahoma" panose="020B0604030504040204" pitchFamily="34" charset="0"/>
              </a:rPr>
              <a:t>　</a:t>
            </a:r>
            <a:r>
              <a:rPr lang="en-US" altLang="ja-JP" sz="1400">
                <a:solidFill>
                  <a:srgbClr val="000000"/>
                </a:solidFill>
                <a:latin typeface="Tahoma" panose="020B0604030504040204" pitchFamily="34" charset="0"/>
              </a:rPr>
              <a:t>1</a:t>
            </a:r>
            <a:r>
              <a:rPr lang="pt-BR" altLang="ja-JP" sz="1400">
                <a:solidFill>
                  <a:srgbClr val="000000"/>
                </a:solidFill>
                <a:latin typeface="Tahoma" panose="020B0604030504040204" pitchFamily="34" charset="0"/>
              </a:rPr>
              <a:t>.</a:t>
            </a:r>
          </a:p>
          <a:p>
            <a:pPr eaLnBrk="1" hangingPunct="1">
              <a:spcBef>
                <a:spcPct val="0"/>
              </a:spcBef>
              <a:buFontTx/>
              <a:buNone/>
            </a:pPr>
            <a:r>
              <a:rPr lang="pt-BR" altLang="ja-JP" sz="1400">
                <a:solidFill>
                  <a:srgbClr val="000000"/>
                </a:solidFill>
                <a:latin typeface="Tahoma" panose="020B0604030504040204" pitchFamily="34" charset="0"/>
              </a:rPr>
              <a:t>z0        =   0. </a:t>
            </a:r>
          </a:p>
          <a:p>
            <a:pPr eaLnBrk="1" hangingPunct="1">
              <a:spcBef>
                <a:spcPct val="0"/>
              </a:spcBef>
              <a:buFontTx/>
              <a:buNone/>
            </a:pPr>
            <a:r>
              <a:rPr lang="pt-BR" altLang="ja-JP" sz="1400">
                <a:solidFill>
                  <a:srgbClr val="000000"/>
                </a:solidFill>
                <a:latin typeface="Tahoma" panose="020B0604030504040204" pitchFamily="34" charset="0"/>
              </a:rPr>
              <a:t>z1        =   0.</a:t>
            </a:r>
          </a:p>
          <a:p>
            <a:pPr eaLnBrk="1" hangingPunct="1">
              <a:spcBef>
                <a:spcPct val="0"/>
              </a:spcBef>
              <a:buFontTx/>
              <a:buNone/>
            </a:pPr>
            <a:r>
              <a:rPr lang="pt-BR" altLang="ja-JP" sz="1400">
                <a:solidFill>
                  <a:srgbClr val="000000"/>
                </a:solidFill>
                <a:latin typeface="Tahoma" panose="020B0604030504040204" pitchFamily="34" charset="0"/>
              </a:rPr>
              <a:t>e0        = 100</a:t>
            </a:r>
          </a:p>
        </p:txBody>
      </p:sp>
      <p:sp>
        <p:nvSpPr>
          <p:cNvPr id="259083" name="テキスト ボックス 20">
            <a:extLst>
              <a:ext uri="{FF2B5EF4-FFF2-40B4-BE49-F238E27FC236}">
                <a16:creationId xmlns:a16="http://schemas.microsoft.com/office/drawing/2014/main" id="{69D14FA4-FA80-432A-A60F-682369571BFB}"/>
              </a:ext>
            </a:extLst>
          </p:cNvPr>
          <p:cNvSpPr txBox="1">
            <a:spLocks noChangeArrowheads="1"/>
          </p:cNvSpPr>
          <p:nvPr/>
        </p:nvSpPr>
        <p:spPr bwMode="auto">
          <a:xfrm>
            <a:off x="1258888" y="979488"/>
            <a:ext cx="6732587" cy="95408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800">
                <a:solidFill>
                  <a:srgbClr val="000000"/>
                </a:solidFill>
              </a:rPr>
              <a:t>Define an </a:t>
            </a:r>
            <a:r>
              <a:rPr lang="en-US" altLang="ja-JP" sz="2800"/>
              <a:t>isotropic point source at the XYZ coordinate </a:t>
            </a:r>
            <a:r>
              <a:rPr lang="ja-JP" altLang="en-US" sz="2800"/>
              <a:t>（0, 0, 10）</a:t>
            </a:r>
            <a:r>
              <a:rPr lang="en-US" altLang="ja-JP" sz="2800"/>
              <a:t>.</a:t>
            </a:r>
            <a:endParaRPr lang="ja-JP" altLang="en-US" sz="2000" b="1">
              <a:solidFill>
                <a:srgbClr val="0000FF"/>
              </a:solidFill>
            </a:endParaRPr>
          </a:p>
        </p:txBody>
      </p:sp>
      <p:sp>
        <p:nvSpPr>
          <p:cNvPr id="259084" name="Line 12">
            <a:extLst>
              <a:ext uri="{FF2B5EF4-FFF2-40B4-BE49-F238E27FC236}">
                <a16:creationId xmlns:a16="http://schemas.microsoft.com/office/drawing/2014/main" id="{575B8E80-7555-401E-AFBC-156ED08B0756}"/>
              </a:ext>
            </a:extLst>
          </p:cNvPr>
          <p:cNvSpPr>
            <a:spLocks noChangeShapeType="1"/>
          </p:cNvSpPr>
          <p:nvPr/>
        </p:nvSpPr>
        <p:spPr bwMode="auto">
          <a:xfrm>
            <a:off x="2339975" y="3741738"/>
            <a:ext cx="390525"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9085" name="Line 12">
            <a:extLst>
              <a:ext uri="{FF2B5EF4-FFF2-40B4-BE49-F238E27FC236}">
                <a16:creationId xmlns:a16="http://schemas.microsoft.com/office/drawing/2014/main" id="{66A1DBC7-894A-486D-BA4E-5E2EFDBEF0DE}"/>
              </a:ext>
            </a:extLst>
          </p:cNvPr>
          <p:cNvSpPr>
            <a:spLocks noChangeShapeType="1"/>
          </p:cNvSpPr>
          <p:nvPr/>
        </p:nvSpPr>
        <p:spPr bwMode="auto">
          <a:xfrm>
            <a:off x="2339975" y="3933825"/>
            <a:ext cx="390525"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9086" name="Line 12">
            <a:extLst>
              <a:ext uri="{FF2B5EF4-FFF2-40B4-BE49-F238E27FC236}">
                <a16:creationId xmlns:a16="http://schemas.microsoft.com/office/drawing/2014/main" id="{4A6C258C-2511-41D3-B747-0A8255015F64}"/>
              </a:ext>
            </a:extLst>
          </p:cNvPr>
          <p:cNvSpPr>
            <a:spLocks noChangeShapeType="1"/>
          </p:cNvSpPr>
          <p:nvPr/>
        </p:nvSpPr>
        <p:spPr bwMode="auto">
          <a:xfrm>
            <a:off x="2339975" y="4149725"/>
            <a:ext cx="390525"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9087" name="Line 12">
            <a:extLst>
              <a:ext uri="{FF2B5EF4-FFF2-40B4-BE49-F238E27FC236}">
                <a16:creationId xmlns:a16="http://schemas.microsoft.com/office/drawing/2014/main" id="{F71FA8AE-EEDD-4FF0-8CA7-16279D8EFD0C}"/>
              </a:ext>
            </a:extLst>
          </p:cNvPr>
          <p:cNvSpPr>
            <a:spLocks noChangeShapeType="1"/>
          </p:cNvSpPr>
          <p:nvPr/>
        </p:nvSpPr>
        <p:spPr bwMode="auto">
          <a:xfrm>
            <a:off x="2339975" y="4365625"/>
            <a:ext cx="390525"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9088" name="テキスト ボックス 15">
            <a:extLst>
              <a:ext uri="{FF2B5EF4-FFF2-40B4-BE49-F238E27FC236}">
                <a16:creationId xmlns:a16="http://schemas.microsoft.com/office/drawing/2014/main" id="{AF16CC09-C76D-4AC0-A615-E8745A7C7660}"/>
              </a:ext>
            </a:extLst>
          </p:cNvPr>
          <p:cNvSpPr txBox="1">
            <a:spLocks noChangeArrowheads="1"/>
          </p:cNvSpPr>
          <p:nvPr/>
        </p:nvSpPr>
        <p:spPr bwMode="auto">
          <a:xfrm>
            <a:off x="1008063" y="5013325"/>
            <a:ext cx="3203575" cy="1016000"/>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000">
                <a:solidFill>
                  <a:srgbClr val="000000"/>
                </a:solidFill>
              </a:rPr>
              <a:t>When s-type=1, you can set an isotropic source by setting dir=all.</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6A5BFE7-7864-4F92-B722-6B551A1CEE41}"/>
              </a:ext>
            </a:extLst>
          </p:cNvPr>
          <p:cNvSpPr>
            <a:spLocks noGrp="1" noChangeArrowheads="1"/>
          </p:cNvSpPr>
          <p:nvPr>
            <p:ph type="title" idx="4294967295"/>
          </p:nvPr>
        </p:nvSpPr>
        <p:spPr>
          <a:xfrm>
            <a:off x="457200" y="0"/>
            <a:ext cx="8686800" cy="1143000"/>
          </a:xfrm>
        </p:spPr>
        <p:txBody>
          <a:bodyPr/>
          <a:lstStyle/>
          <a:p>
            <a:pPr eaLnBrk="1" hangingPunct="1">
              <a:defRPr/>
            </a:pPr>
            <a:r>
              <a:rPr lang="en-US" altLang="ja-JP" sz="4800" dirty="0">
                <a:latin typeface="+mn-lt"/>
              </a:rPr>
              <a:t>Answer 11</a:t>
            </a:r>
            <a:endParaRPr lang="ja-JP" altLang="en-US" sz="4800" dirty="0">
              <a:latin typeface="+mn-lt"/>
            </a:endParaRPr>
          </a:p>
        </p:txBody>
      </p:sp>
      <p:sp>
        <p:nvSpPr>
          <p:cNvPr id="261126" name="Text Box 5">
            <a:extLst>
              <a:ext uri="{FF2B5EF4-FFF2-40B4-BE49-F238E27FC236}">
                <a16:creationId xmlns:a16="http://schemas.microsoft.com/office/drawing/2014/main" id="{B5110A8A-065F-4D7B-BDDC-03588A45B5A3}"/>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Source</a:t>
            </a:r>
          </a:p>
        </p:txBody>
      </p:sp>
      <p:sp>
        <p:nvSpPr>
          <p:cNvPr id="261128" name="Line 37">
            <a:extLst>
              <a:ext uri="{FF2B5EF4-FFF2-40B4-BE49-F238E27FC236}">
                <a16:creationId xmlns:a16="http://schemas.microsoft.com/office/drawing/2014/main" id="{F7355BC3-4CA5-40DF-BA3A-BB31A04A7991}"/>
              </a:ext>
            </a:extLst>
          </p:cNvPr>
          <p:cNvSpPr>
            <a:spLocks noChangeShapeType="1"/>
          </p:cNvSpPr>
          <p:nvPr/>
        </p:nvSpPr>
        <p:spPr bwMode="auto">
          <a:xfrm>
            <a:off x="5715000" y="4926013"/>
            <a:ext cx="1524000" cy="0"/>
          </a:xfrm>
          <a:prstGeom prst="line">
            <a:avLst/>
          </a:prstGeom>
          <a:noFill/>
          <a:ln w="254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61129" name="Line 38">
            <a:extLst>
              <a:ext uri="{FF2B5EF4-FFF2-40B4-BE49-F238E27FC236}">
                <a16:creationId xmlns:a16="http://schemas.microsoft.com/office/drawing/2014/main" id="{1C59B6EE-1FF6-4F19-940F-244F59800C76}"/>
              </a:ext>
            </a:extLst>
          </p:cNvPr>
          <p:cNvSpPr>
            <a:spLocks noChangeShapeType="1"/>
          </p:cNvSpPr>
          <p:nvPr/>
        </p:nvSpPr>
        <p:spPr bwMode="auto">
          <a:xfrm>
            <a:off x="6248400" y="3935413"/>
            <a:ext cx="0" cy="1524000"/>
          </a:xfrm>
          <a:prstGeom prst="line">
            <a:avLst/>
          </a:prstGeom>
          <a:noFill/>
          <a:ln w="254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61130" name="Text Box 1030">
            <a:extLst>
              <a:ext uri="{FF2B5EF4-FFF2-40B4-BE49-F238E27FC236}">
                <a16:creationId xmlns:a16="http://schemas.microsoft.com/office/drawing/2014/main" id="{94130825-6D7D-42C6-9B8E-1CA1A787456A}"/>
              </a:ext>
            </a:extLst>
          </p:cNvPr>
          <p:cNvSpPr txBox="1">
            <a:spLocks noChangeArrowheads="1"/>
          </p:cNvSpPr>
          <p:nvPr/>
        </p:nvSpPr>
        <p:spPr bwMode="auto">
          <a:xfrm>
            <a:off x="1149350" y="2212975"/>
            <a:ext cx="1401763"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solidFill>
                  <a:srgbClr val="000000"/>
                </a:solidFill>
                <a:latin typeface="Tahoma" panose="020B0604030504040204" pitchFamily="34" charset="0"/>
              </a:rPr>
              <a:t>lec01.inp</a:t>
            </a:r>
          </a:p>
        </p:txBody>
      </p:sp>
      <p:sp>
        <p:nvSpPr>
          <p:cNvPr id="261131" name="Text Box 1031">
            <a:extLst>
              <a:ext uri="{FF2B5EF4-FFF2-40B4-BE49-F238E27FC236}">
                <a16:creationId xmlns:a16="http://schemas.microsoft.com/office/drawing/2014/main" id="{6E659F37-72F8-4D53-A48B-0AFA6AE7BC52}"/>
              </a:ext>
            </a:extLst>
          </p:cNvPr>
          <p:cNvSpPr txBox="1">
            <a:spLocks noChangeArrowheads="1"/>
          </p:cNvSpPr>
          <p:nvPr/>
        </p:nvSpPr>
        <p:spPr bwMode="auto">
          <a:xfrm>
            <a:off x="1476375" y="2860675"/>
            <a:ext cx="2159000" cy="1912938"/>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ja-JP" sz="1400">
                <a:solidFill>
                  <a:srgbClr val="000000"/>
                </a:solidFill>
                <a:latin typeface="Tahoma" panose="020B0604030504040204" pitchFamily="34" charset="0"/>
              </a:rPr>
              <a:t>[ S o u r c e ]</a:t>
            </a:r>
          </a:p>
          <a:p>
            <a:pPr eaLnBrk="1" hangingPunct="1">
              <a:spcBef>
                <a:spcPct val="0"/>
              </a:spcBef>
              <a:buFontTx/>
              <a:buNone/>
            </a:pPr>
            <a:r>
              <a:rPr lang="pt-BR" altLang="ja-JP" sz="1400">
                <a:solidFill>
                  <a:srgbClr val="000000"/>
                </a:solidFill>
                <a:latin typeface="Tahoma" panose="020B0604030504040204" pitchFamily="34" charset="0"/>
              </a:rPr>
              <a:t>s-type    = 1</a:t>
            </a:r>
          </a:p>
          <a:p>
            <a:pPr eaLnBrk="1" hangingPunct="1">
              <a:spcBef>
                <a:spcPct val="0"/>
              </a:spcBef>
              <a:buFontTx/>
              <a:buNone/>
            </a:pPr>
            <a:r>
              <a:rPr lang="pt-BR" altLang="ja-JP" sz="1400">
                <a:solidFill>
                  <a:srgbClr val="000000"/>
                </a:solidFill>
                <a:latin typeface="Tahoma" panose="020B0604030504040204" pitchFamily="34" charset="0"/>
              </a:rPr>
              <a:t>proj      = neutron</a:t>
            </a:r>
          </a:p>
          <a:p>
            <a:pPr eaLnBrk="1" hangingPunct="1">
              <a:spcBef>
                <a:spcPct val="0"/>
              </a:spcBef>
              <a:buFontTx/>
              <a:buNone/>
            </a:pPr>
            <a:r>
              <a:rPr lang="pt-BR" altLang="ja-JP" sz="1400">
                <a:solidFill>
                  <a:srgbClr val="000000"/>
                </a:solidFill>
                <a:latin typeface="Tahoma" panose="020B0604030504040204" pitchFamily="34" charset="0"/>
              </a:rPr>
              <a:t>dir       =   </a:t>
            </a:r>
            <a:r>
              <a:rPr lang="pt-BR" altLang="ja-JP" sz="1400">
                <a:solidFill>
                  <a:srgbClr val="FF0000"/>
                </a:solidFill>
                <a:latin typeface="Tahoma" panose="020B0604030504040204" pitchFamily="34" charset="0"/>
              </a:rPr>
              <a:t>all</a:t>
            </a:r>
          </a:p>
          <a:p>
            <a:pPr eaLnBrk="1" hangingPunct="1">
              <a:spcBef>
                <a:spcPct val="0"/>
              </a:spcBef>
              <a:buFontTx/>
              <a:buNone/>
            </a:pPr>
            <a:r>
              <a:rPr lang="pt-BR" altLang="ja-JP" sz="1400">
                <a:solidFill>
                  <a:srgbClr val="000000"/>
                </a:solidFill>
                <a:latin typeface="Tahoma" panose="020B0604030504040204" pitchFamily="34" charset="0"/>
              </a:rPr>
              <a:t>r0        = </a:t>
            </a:r>
            <a:r>
              <a:rPr lang="ja-JP" altLang="en-US" sz="1400">
                <a:solidFill>
                  <a:srgbClr val="000000"/>
                </a:solidFill>
                <a:latin typeface="Tahoma" panose="020B0604030504040204" pitchFamily="34" charset="0"/>
              </a:rPr>
              <a:t>　</a:t>
            </a:r>
            <a:r>
              <a:rPr lang="en-US" altLang="ja-JP" sz="1400">
                <a:solidFill>
                  <a:srgbClr val="FF0000"/>
                </a:solidFill>
                <a:latin typeface="Tahoma" panose="020B0604030504040204" pitchFamily="34" charset="0"/>
              </a:rPr>
              <a:t>0</a:t>
            </a:r>
            <a:r>
              <a:rPr lang="pt-BR" altLang="ja-JP" sz="1400">
                <a:solidFill>
                  <a:srgbClr val="FF0000"/>
                </a:solidFill>
                <a:latin typeface="Tahoma" panose="020B0604030504040204" pitchFamily="34" charset="0"/>
              </a:rPr>
              <a:t>.</a:t>
            </a:r>
          </a:p>
          <a:p>
            <a:pPr eaLnBrk="1" hangingPunct="1">
              <a:spcBef>
                <a:spcPct val="0"/>
              </a:spcBef>
              <a:buFontTx/>
              <a:buNone/>
            </a:pPr>
            <a:r>
              <a:rPr lang="pt-BR" altLang="ja-JP" sz="1400">
                <a:solidFill>
                  <a:srgbClr val="000000"/>
                </a:solidFill>
                <a:latin typeface="Tahoma" panose="020B0604030504040204" pitchFamily="34" charset="0"/>
              </a:rPr>
              <a:t>z0        =   </a:t>
            </a:r>
            <a:r>
              <a:rPr lang="pt-BR" altLang="ja-JP" sz="1400">
                <a:solidFill>
                  <a:srgbClr val="FF0000"/>
                </a:solidFill>
                <a:latin typeface="Tahoma" panose="020B0604030504040204" pitchFamily="34" charset="0"/>
              </a:rPr>
              <a:t>10. </a:t>
            </a:r>
          </a:p>
          <a:p>
            <a:pPr eaLnBrk="1" hangingPunct="1">
              <a:spcBef>
                <a:spcPct val="0"/>
              </a:spcBef>
              <a:buFontTx/>
              <a:buNone/>
            </a:pPr>
            <a:r>
              <a:rPr lang="pt-BR" altLang="ja-JP" sz="1400">
                <a:solidFill>
                  <a:srgbClr val="000000"/>
                </a:solidFill>
                <a:latin typeface="Tahoma" panose="020B0604030504040204" pitchFamily="34" charset="0"/>
              </a:rPr>
              <a:t>z1        =   </a:t>
            </a:r>
            <a:r>
              <a:rPr lang="pt-BR" altLang="ja-JP" sz="1400">
                <a:solidFill>
                  <a:srgbClr val="FF0000"/>
                </a:solidFill>
                <a:latin typeface="Tahoma" panose="020B0604030504040204" pitchFamily="34" charset="0"/>
              </a:rPr>
              <a:t>10.</a:t>
            </a:r>
          </a:p>
          <a:p>
            <a:pPr eaLnBrk="1" hangingPunct="1">
              <a:spcBef>
                <a:spcPct val="0"/>
              </a:spcBef>
              <a:buFontTx/>
              <a:buNone/>
            </a:pPr>
            <a:r>
              <a:rPr lang="pt-BR" altLang="ja-JP" sz="1400">
                <a:solidFill>
                  <a:srgbClr val="000000"/>
                </a:solidFill>
                <a:latin typeface="Tahoma" panose="020B0604030504040204" pitchFamily="34" charset="0"/>
              </a:rPr>
              <a:t>e0        = 100</a:t>
            </a:r>
          </a:p>
        </p:txBody>
      </p:sp>
      <p:sp>
        <p:nvSpPr>
          <p:cNvPr id="261133" name="テキスト ボックス 15">
            <a:extLst>
              <a:ext uri="{FF2B5EF4-FFF2-40B4-BE49-F238E27FC236}">
                <a16:creationId xmlns:a16="http://schemas.microsoft.com/office/drawing/2014/main" id="{F31ACDF5-D955-493E-88C0-FC2747284AC3}"/>
              </a:ext>
            </a:extLst>
          </p:cNvPr>
          <p:cNvSpPr txBox="1">
            <a:spLocks noChangeArrowheads="1"/>
          </p:cNvSpPr>
          <p:nvPr/>
        </p:nvSpPr>
        <p:spPr bwMode="auto">
          <a:xfrm>
            <a:off x="1008063" y="5013325"/>
            <a:ext cx="3135312" cy="1016000"/>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000">
                <a:solidFill>
                  <a:srgbClr val="000000"/>
                </a:solidFill>
              </a:rPr>
              <a:t>When s-type=1, you can set a isotropic source by setting dir=all.</a:t>
            </a:r>
          </a:p>
        </p:txBody>
      </p:sp>
      <p:sp>
        <p:nvSpPr>
          <p:cNvPr id="261134" name="テキスト ボックス 20">
            <a:extLst>
              <a:ext uri="{FF2B5EF4-FFF2-40B4-BE49-F238E27FC236}">
                <a16:creationId xmlns:a16="http://schemas.microsoft.com/office/drawing/2014/main" id="{0D65430E-FAE2-478E-88EB-91C4CEA97080}"/>
              </a:ext>
            </a:extLst>
          </p:cNvPr>
          <p:cNvSpPr txBox="1">
            <a:spLocks noChangeArrowheads="1"/>
          </p:cNvSpPr>
          <p:nvPr/>
        </p:nvSpPr>
        <p:spPr bwMode="auto">
          <a:xfrm>
            <a:off x="1258888" y="979488"/>
            <a:ext cx="6732587" cy="95408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800">
                <a:solidFill>
                  <a:srgbClr val="000000"/>
                </a:solidFill>
              </a:rPr>
              <a:t>Let’s set a </a:t>
            </a:r>
            <a:r>
              <a:rPr lang="en-US" altLang="ja-JP" sz="2800"/>
              <a:t>point isotropic source at the XYZ coordinate </a:t>
            </a:r>
            <a:r>
              <a:rPr lang="ja-JP" altLang="en-US" sz="2800"/>
              <a:t>（0, 0, 10）</a:t>
            </a:r>
            <a:r>
              <a:rPr lang="en-US" altLang="ja-JP" sz="2800"/>
              <a:t>.</a:t>
            </a:r>
            <a:endParaRPr lang="ja-JP" altLang="en-US" sz="2000" b="1">
              <a:solidFill>
                <a:srgbClr val="0000FF"/>
              </a:solidFill>
            </a:endParaRPr>
          </a:p>
        </p:txBody>
      </p:sp>
      <p:pic>
        <p:nvPicPr>
          <p:cNvPr id="13" name="図 12">
            <a:extLst>
              <a:ext uri="{FF2B5EF4-FFF2-40B4-BE49-F238E27FC236}">
                <a16:creationId xmlns:a16="http://schemas.microsoft.com/office/drawing/2014/main" id="{3C197F33-3F1D-460A-BFF6-477129F0DC16}"/>
              </a:ext>
            </a:extLst>
          </p:cNvPr>
          <p:cNvPicPr>
            <a:picLocks noChangeAspect="1"/>
          </p:cNvPicPr>
          <p:nvPr/>
        </p:nvPicPr>
        <p:blipFill rotWithShape="1">
          <a:blip r:embed="rId3"/>
          <a:srcRect l="3395" t="4697" r="4099" b="1280"/>
          <a:stretch/>
        </p:blipFill>
        <p:spPr>
          <a:xfrm>
            <a:off x="4436735" y="2319867"/>
            <a:ext cx="4072821" cy="3378688"/>
          </a:xfrm>
          <a:prstGeom prst="rect">
            <a:avLst/>
          </a:prstGeom>
        </p:spPr>
      </p:pic>
      <p:sp>
        <p:nvSpPr>
          <p:cNvPr id="14" name="テキスト ボックス 20">
            <a:extLst>
              <a:ext uri="{FF2B5EF4-FFF2-40B4-BE49-F238E27FC236}">
                <a16:creationId xmlns:a16="http://schemas.microsoft.com/office/drawing/2014/main" id="{AB1F367E-A269-40F3-A344-FA6ACBCC7588}"/>
              </a:ext>
            </a:extLst>
          </p:cNvPr>
          <p:cNvSpPr txBox="1">
            <a:spLocks noChangeArrowheads="1"/>
          </p:cNvSpPr>
          <p:nvPr/>
        </p:nvSpPr>
        <p:spPr bwMode="auto">
          <a:xfrm>
            <a:off x="4827588" y="5576888"/>
            <a:ext cx="36819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000" dirty="0" err="1">
                <a:solidFill>
                  <a:srgbClr val="0000FF"/>
                </a:solidFill>
                <a:latin typeface="Century Gothic" panose="020B0502020202020204" pitchFamily="34" charset="0"/>
              </a:rPr>
              <a:t>track_xz.eps</a:t>
            </a:r>
            <a:endParaRPr lang="en-US" altLang="ja-JP" sz="2000" dirty="0">
              <a:solidFill>
                <a:srgbClr val="0000FF"/>
              </a:solidFill>
              <a:latin typeface="Century Gothic" panose="020B0502020202020204" pitchFamily="34" charset="0"/>
            </a:endParaRPr>
          </a:p>
          <a:p>
            <a:pPr algn="ctr" eaLnBrk="1" hangingPunct="1">
              <a:spcBef>
                <a:spcPct val="0"/>
              </a:spcBef>
              <a:buNone/>
            </a:pPr>
            <a:r>
              <a:rPr lang="en-US" altLang="ja-JP" sz="2000" dirty="0">
                <a:solidFill>
                  <a:srgbClr val="00B050"/>
                </a:solidFill>
                <a:latin typeface="Century Gothic" panose="020B0502020202020204" pitchFamily="34" charset="0"/>
              </a:rPr>
              <a:t>(1 page[0nsec</a:t>
            </a:r>
            <a:r>
              <a:rPr lang="ja-JP" altLang="en-US" sz="2000" dirty="0">
                <a:solidFill>
                  <a:srgbClr val="00B050"/>
                </a:solidFill>
                <a:latin typeface="Century Gothic" panose="020B0502020202020204" pitchFamily="34" charset="0"/>
              </a:rPr>
              <a:t>～</a:t>
            </a:r>
            <a:r>
              <a:rPr lang="en-US" altLang="ja-JP" sz="2000" dirty="0">
                <a:solidFill>
                  <a:srgbClr val="00B050"/>
                </a:solidFill>
                <a:latin typeface="Century Gothic" panose="020B0502020202020204" pitchFamily="34" charset="0"/>
              </a:rPr>
              <a:t>0.1nsec])</a:t>
            </a:r>
          </a:p>
        </p:txBody>
      </p:sp>
      <p:sp>
        <p:nvSpPr>
          <p:cNvPr id="15" name="Line 21">
            <a:extLst>
              <a:ext uri="{FF2B5EF4-FFF2-40B4-BE49-F238E27FC236}">
                <a16:creationId xmlns:a16="http://schemas.microsoft.com/office/drawing/2014/main" id="{14225A7E-588E-47F3-A521-9384E56B828A}"/>
              </a:ext>
            </a:extLst>
          </p:cNvPr>
          <p:cNvSpPr>
            <a:spLocks noChangeShapeType="1"/>
          </p:cNvSpPr>
          <p:nvPr/>
        </p:nvSpPr>
        <p:spPr bwMode="auto">
          <a:xfrm flipH="1">
            <a:off x="4143374" y="3894997"/>
            <a:ext cx="2876897" cy="1491394"/>
          </a:xfrm>
          <a:prstGeom prst="line">
            <a:avLst/>
          </a:prstGeom>
          <a:noFill/>
          <a:ln w="25400">
            <a:solidFill>
              <a:srgbClr val="0000FF"/>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a:extLst>
              <a:ext uri="{FF2B5EF4-FFF2-40B4-BE49-F238E27FC236}">
                <a16:creationId xmlns:a16="http://schemas.microsoft.com/office/drawing/2014/main" id="{374846D9-CE20-416C-80DE-1C6598145A25}"/>
              </a:ext>
            </a:extLst>
          </p:cNvPr>
          <p:cNvSpPr>
            <a:spLocks noGrp="1" noChangeArrowheads="1"/>
          </p:cNvSpPr>
          <p:nvPr>
            <p:ph type="body" idx="4294967295"/>
          </p:nvPr>
        </p:nvSpPr>
        <p:spPr>
          <a:xfrm>
            <a:off x="1912938" y="1052513"/>
            <a:ext cx="5873750" cy="5205412"/>
          </a:xfrm>
        </p:spPr>
        <p:txBody>
          <a:bodyPr/>
          <a:lstStyle/>
          <a:p>
            <a:pPr eaLnBrk="1" hangingPunct="1">
              <a:spcBef>
                <a:spcPts val="700"/>
              </a:spcBef>
            </a:pPr>
            <a:r>
              <a:rPr lang="en-US" altLang="ja-JP" dirty="0">
                <a:cs typeface="Arial" panose="020B0604020202020204" pitchFamily="34" charset="0"/>
              </a:rPr>
              <a:t>General Description </a:t>
            </a:r>
          </a:p>
          <a:p>
            <a:pPr eaLnBrk="1" hangingPunct="1">
              <a:spcBef>
                <a:spcPts val="700"/>
              </a:spcBef>
            </a:pPr>
            <a:r>
              <a:rPr lang="en-US" altLang="ja-JP" dirty="0">
                <a:cs typeface="Arial" panose="020B0604020202020204" pitchFamily="34" charset="0"/>
              </a:rPr>
              <a:t>Geometry</a:t>
            </a:r>
          </a:p>
          <a:p>
            <a:pPr eaLnBrk="1" hangingPunct="1">
              <a:spcBef>
                <a:spcPts val="700"/>
              </a:spcBef>
            </a:pPr>
            <a:endParaRPr lang="en-US" altLang="ja-JP" dirty="0">
              <a:cs typeface="Arial" panose="020B0604020202020204" pitchFamily="34" charset="0"/>
            </a:endParaRPr>
          </a:p>
          <a:p>
            <a:pPr eaLnBrk="1" hangingPunct="1">
              <a:spcBef>
                <a:spcPts val="700"/>
              </a:spcBef>
            </a:pPr>
            <a:endParaRPr lang="en-US" altLang="ja-JP" dirty="0">
              <a:cs typeface="Arial" panose="020B0604020202020204" pitchFamily="34" charset="0"/>
            </a:endParaRPr>
          </a:p>
          <a:p>
            <a:pPr eaLnBrk="1" hangingPunct="1">
              <a:spcBef>
                <a:spcPts val="700"/>
              </a:spcBef>
            </a:pPr>
            <a:endParaRPr lang="en-US" altLang="ja-JP" dirty="0">
              <a:cs typeface="Arial" panose="020B0604020202020204" pitchFamily="34" charset="0"/>
            </a:endParaRPr>
          </a:p>
          <a:p>
            <a:pPr eaLnBrk="1" hangingPunct="1">
              <a:spcBef>
                <a:spcPts val="700"/>
              </a:spcBef>
            </a:pPr>
            <a:r>
              <a:rPr lang="en-US" altLang="ja-JP" dirty="0">
                <a:cs typeface="Arial" panose="020B0604020202020204" pitchFamily="34" charset="0"/>
              </a:rPr>
              <a:t>Source</a:t>
            </a:r>
          </a:p>
          <a:p>
            <a:pPr eaLnBrk="1" hangingPunct="1">
              <a:spcBef>
                <a:spcPts val="700"/>
              </a:spcBef>
            </a:pPr>
            <a:r>
              <a:rPr lang="en-US" altLang="ja-JP" dirty="0">
                <a:solidFill>
                  <a:srgbClr val="FF0000"/>
                </a:solidFill>
                <a:cs typeface="Arial" panose="020B0604020202020204" pitchFamily="34" charset="0"/>
              </a:rPr>
              <a:t>Summary and Homework</a:t>
            </a:r>
          </a:p>
        </p:txBody>
      </p:sp>
      <p:sp>
        <p:nvSpPr>
          <p:cNvPr id="194565" name="Text Box 6">
            <a:extLst>
              <a:ext uri="{FF2B5EF4-FFF2-40B4-BE49-F238E27FC236}">
                <a16:creationId xmlns:a16="http://schemas.microsoft.com/office/drawing/2014/main" id="{31392BB3-F124-4C1F-8EF5-731C313B0881}"/>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ja-JP" sz="2400">
                <a:solidFill>
                  <a:srgbClr val="000000"/>
                </a:solidFill>
                <a:latin typeface="Tahoma" panose="020B0604030504040204" pitchFamily="34" charset="0"/>
              </a:rPr>
              <a:t>Contents</a:t>
            </a:r>
          </a:p>
        </p:txBody>
      </p:sp>
      <p:sp>
        <p:nvSpPr>
          <p:cNvPr id="193543" name="Rectangle 2">
            <a:extLst>
              <a:ext uri="{FF2B5EF4-FFF2-40B4-BE49-F238E27FC236}">
                <a16:creationId xmlns:a16="http://schemas.microsoft.com/office/drawing/2014/main" id="{F96F451C-1C17-4B3A-B434-F45F61FF5257}"/>
              </a:ext>
            </a:extLst>
          </p:cNvPr>
          <p:cNvSpPr txBox="1">
            <a:spLocks noChangeArrowheads="1"/>
          </p:cNvSpPr>
          <p:nvPr/>
        </p:nvSpPr>
        <p:spPr bwMode="auto">
          <a:xfrm>
            <a:off x="1017588" y="4763"/>
            <a:ext cx="6769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en-US" altLang="ja-JP" sz="4800" dirty="0">
                <a:solidFill>
                  <a:srgbClr val="3333CC"/>
                </a:solidFill>
                <a:latin typeface="+mn-lt"/>
              </a:rPr>
              <a:t>Table of Contents</a:t>
            </a:r>
            <a:endParaRPr lang="ja-JP" altLang="en-US" sz="4800" dirty="0">
              <a:solidFill>
                <a:srgbClr val="3333CC"/>
              </a:solidFill>
              <a:latin typeface="+mn-lt"/>
            </a:endParaRPr>
          </a:p>
        </p:txBody>
      </p:sp>
      <p:sp>
        <p:nvSpPr>
          <p:cNvPr id="193544" name="テキスト ボックス 2">
            <a:extLst>
              <a:ext uri="{FF2B5EF4-FFF2-40B4-BE49-F238E27FC236}">
                <a16:creationId xmlns:a16="http://schemas.microsoft.com/office/drawing/2014/main" id="{4A4CB8CC-2EC5-4162-9C3C-B1AC7422252E}"/>
              </a:ext>
            </a:extLst>
          </p:cNvPr>
          <p:cNvSpPr txBox="1">
            <a:spLocks noChangeArrowheads="1"/>
          </p:cNvSpPr>
          <p:nvPr/>
        </p:nvSpPr>
        <p:spPr bwMode="auto">
          <a:xfrm>
            <a:off x="2316163" y="2133600"/>
            <a:ext cx="476726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defRPr/>
            </a:pPr>
            <a:r>
              <a:rPr lang="en-US" altLang="ja-JP" sz="2400" dirty="0">
                <a:latin typeface="+mn-lt"/>
                <a:cs typeface="Arial" charset="0"/>
              </a:rPr>
              <a:t>General definition</a:t>
            </a:r>
          </a:p>
          <a:p>
            <a:pPr eaLnBrk="1" hangingPunct="1">
              <a:spcBef>
                <a:spcPct val="0"/>
              </a:spcBef>
              <a:defRPr/>
            </a:pPr>
            <a:r>
              <a:rPr lang="en-US" altLang="ja-JP" sz="2400" dirty="0">
                <a:latin typeface="+mn-lt"/>
                <a:cs typeface="Arial" charset="0"/>
              </a:rPr>
              <a:t>How to define cells</a:t>
            </a:r>
          </a:p>
          <a:p>
            <a:pPr eaLnBrk="1" hangingPunct="1">
              <a:spcBef>
                <a:spcPct val="0"/>
              </a:spcBef>
              <a:defRPr/>
            </a:pPr>
            <a:r>
              <a:rPr lang="en-US" altLang="ja-JP" sz="2400" dirty="0">
                <a:latin typeface="+mn-lt"/>
                <a:cs typeface="Arial" charset="0"/>
              </a:rPr>
              <a:t>Definitions of boxes and cylinders</a:t>
            </a:r>
          </a:p>
          <a:p>
            <a:pPr eaLnBrk="1" hangingPunct="1">
              <a:spcBef>
                <a:spcPct val="0"/>
              </a:spcBef>
              <a:defRPr/>
            </a:pPr>
            <a:r>
              <a:rPr lang="en-US" altLang="ja-JP" sz="2400" dirty="0">
                <a:solidFill>
                  <a:srgbClr val="000000"/>
                </a:solidFill>
                <a:cs typeface="Arial" charset="0"/>
              </a:rPr>
              <a:t>How to add materials</a:t>
            </a:r>
          </a:p>
          <a:p>
            <a:pPr eaLnBrk="1" hangingPunct="1">
              <a:spcBef>
                <a:spcPct val="0"/>
              </a:spcBef>
            </a:pPr>
            <a:r>
              <a:rPr lang="en-US" altLang="ja-JP" sz="2400" dirty="0">
                <a:solidFill>
                  <a:srgbClr val="000000"/>
                </a:solidFill>
                <a:cs typeface="Arial" panose="020B0604020202020204" pitchFamily="34" charset="0"/>
              </a:rPr>
              <a:t>Geometry drawing software</a:t>
            </a:r>
            <a:endParaRPr lang="ja-JP" altLang="en-US" sz="2400" dirty="0">
              <a:solidFill>
                <a:srgbClr val="000000"/>
              </a:solidFill>
              <a:cs typeface="Arial" panose="020B0604020202020204" pitchFamily="34" charset="0"/>
            </a:endParaRPr>
          </a:p>
        </p:txBody>
      </p:sp>
    </p:spTree>
    <p:extLst>
      <p:ext uri="{BB962C8B-B14F-4D97-AF65-F5344CB8AC3E}">
        <p14:creationId xmlns:p14="http://schemas.microsoft.com/office/powerpoint/2010/main" val="41949728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BFBCBACA-4406-47B8-8219-B540D9E23B1A}"/>
              </a:ext>
            </a:extLst>
          </p:cNvPr>
          <p:cNvSpPr>
            <a:spLocks noGrp="1" noChangeArrowheads="1"/>
          </p:cNvSpPr>
          <p:nvPr>
            <p:ph type="title" idx="4294967295"/>
          </p:nvPr>
        </p:nvSpPr>
        <p:spPr>
          <a:xfrm>
            <a:off x="215900" y="115888"/>
            <a:ext cx="8686800" cy="896937"/>
          </a:xfrm>
        </p:spPr>
        <p:txBody>
          <a:bodyPr/>
          <a:lstStyle/>
          <a:p>
            <a:pPr eaLnBrk="1" hangingPunct="1">
              <a:defRPr/>
            </a:pPr>
            <a:r>
              <a:rPr lang="en-US" altLang="ja-JP" sz="4800" dirty="0">
                <a:latin typeface="+mn-lt"/>
              </a:rPr>
              <a:t>Summary</a:t>
            </a:r>
            <a:endParaRPr lang="ja-JP" altLang="en-US" sz="4800" dirty="0">
              <a:latin typeface="+mn-lt"/>
            </a:endParaRPr>
          </a:p>
        </p:txBody>
      </p:sp>
      <p:sp>
        <p:nvSpPr>
          <p:cNvPr id="265221" name="Text Box 5">
            <a:extLst>
              <a:ext uri="{FF2B5EF4-FFF2-40B4-BE49-F238E27FC236}">
                <a16:creationId xmlns:a16="http://schemas.microsoft.com/office/drawing/2014/main" id="{EF5B6C92-82DD-46ED-9A45-3BC64A295B97}"/>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latin typeface="Tahoma" panose="020B0604030504040204" pitchFamily="34" charset="0"/>
              </a:rPr>
              <a:t>Summary</a:t>
            </a:r>
          </a:p>
        </p:txBody>
      </p:sp>
      <p:sp>
        <p:nvSpPr>
          <p:cNvPr id="68615" name="Rectangle 8">
            <a:extLst>
              <a:ext uri="{FF2B5EF4-FFF2-40B4-BE49-F238E27FC236}">
                <a16:creationId xmlns:a16="http://schemas.microsoft.com/office/drawing/2014/main" id="{D0E2FAA2-5739-4FAB-9B91-671EA84468C7}"/>
              </a:ext>
            </a:extLst>
          </p:cNvPr>
          <p:cNvSpPr>
            <a:spLocks noGrp="1" noChangeArrowheads="1"/>
          </p:cNvSpPr>
          <p:nvPr>
            <p:ph type="body" idx="4294967295"/>
          </p:nvPr>
        </p:nvSpPr>
        <p:spPr>
          <a:xfrm>
            <a:off x="476250" y="1196975"/>
            <a:ext cx="8153400" cy="4535488"/>
          </a:xfrm>
        </p:spPr>
        <p:txBody>
          <a:bodyPr/>
          <a:lstStyle/>
          <a:p>
            <a:pPr eaLnBrk="1" hangingPunct="1">
              <a:spcBef>
                <a:spcPts val="1500"/>
              </a:spcBef>
              <a:defRPr/>
            </a:pPr>
            <a:r>
              <a:rPr lang="en-US" altLang="ja-JP" sz="2800" dirty="0"/>
              <a:t>The main components of a PHITS input file are “</a:t>
            </a:r>
            <a:r>
              <a:rPr lang="en-US" altLang="ja-JP" sz="2800" dirty="0">
                <a:solidFill>
                  <a:srgbClr val="FF0000"/>
                </a:solidFill>
              </a:rPr>
              <a:t>Geometry</a:t>
            </a:r>
            <a:r>
              <a:rPr lang="en-US" altLang="ja-JP" sz="2800" dirty="0"/>
              <a:t>”, “</a:t>
            </a:r>
            <a:r>
              <a:rPr lang="en-US" altLang="ja-JP" sz="2800" dirty="0">
                <a:solidFill>
                  <a:srgbClr val="FF0000"/>
                </a:solidFill>
              </a:rPr>
              <a:t>Source</a:t>
            </a:r>
            <a:r>
              <a:rPr lang="en-US" altLang="ja-JP" sz="2800" dirty="0"/>
              <a:t>” and “</a:t>
            </a:r>
            <a:r>
              <a:rPr lang="en-US" altLang="ja-JP" sz="2800" dirty="0">
                <a:solidFill>
                  <a:srgbClr val="FF0000"/>
                </a:solidFill>
              </a:rPr>
              <a:t>Tally</a:t>
            </a:r>
            <a:r>
              <a:rPr lang="en-US" altLang="ja-JP" sz="2800" dirty="0"/>
              <a:t>”</a:t>
            </a:r>
            <a:endParaRPr lang="ja-JP" altLang="en-US" sz="2800" dirty="0">
              <a:latin typeface="Century Gothic" pitchFamily="34" charset="0"/>
            </a:endParaRPr>
          </a:p>
          <a:p>
            <a:pPr eaLnBrk="1" hangingPunct="1">
              <a:spcBef>
                <a:spcPts val="1500"/>
              </a:spcBef>
              <a:defRPr/>
            </a:pPr>
            <a:r>
              <a:rPr lang="en-US" altLang="ja-JP" sz="2800" dirty="0"/>
              <a:t>“</a:t>
            </a:r>
            <a:r>
              <a:rPr lang="en-US" altLang="ja-JP" sz="2800" dirty="0">
                <a:solidFill>
                  <a:srgbClr val="FF0000"/>
                </a:solidFill>
              </a:rPr>
              <a:t>Geometry</a:t>
            </a:r>
            <a:r>
              <a:rPr lang="en-US" altLang="ja-JP" sz="2800" dirty="0"/>
              <a:t>” is defined by [material], [surface] and [cell] sections, and you can define various 3D geometrical components based on the GG concept</a:t>
            </a:r>
            <a:endParaRPr lang="ja-JP" altLang="en-US" sz="2800" dirty="0">
              <a:latin typeface="Century Gothic" pitchFamily="34" charset="0"/>
            </a:endParaRPr>
          </a:p>
          <a:p>
            <a:pPr eaLnBrk="1" hangingPunct="1">
              <a:spcBef>
                <a:spcPts val="1500"/>
              </a:spcBef>
              <a:defRPr/>
            </a:pPr>
            <a:r>
              <a:rPr lang="en-US" altLang="ja-JP" sz="2800" dirty="0"/>
              <a:t>“</a:t>
            </a:r>
            <a:r>
              <a:rPr lang="en-US" altLang="ja-JP" sz="2800" dirty="0">
                <a:solidFill>
                  <a:srgbClr val="FF0000"/>
                </a:solidFill>
              </a:rPr>
              <a:t>Source</a:t>
            </a:r>
            <a:r>
              <a:rPr lang="en-US" altLang="ja-JP" sz="2800" dirty="0"/>
              <a:t>” is defined by shape, species, energy and direction of the particles</a:t>
            </a:r>
          </a:p>
          <a:p>
            <a:pPr eaLnBrk="1" hangingPunct="1">
              <a:spcBef>
                <a:spcPts val="1500"/>
              </a:spcBef>
              <a:defRPr/>
            </a:pPr>
            <a:r>
              <a:rPr lang="en-US" altLang="ja-JP" sz="2800" dirty="0"/>
              <a:t>“</a:t>
            </a:r>
            <a:r>
              <a:rPr lang="en-US" altLang="ja-JP" sz="2800" dirty="0">
                <a:solidFill>
                  <a:srgbClr val="FF0000"/>
                </a:solidFill>
              </a:rPr>
              <a:t>Tally</a:t>
            </a:r>
            <a:r>
              <a:rPr lang="en-US" altLang="ja-JP" sz="2800" dirty="0"/>
              <a:t>” is used to calculate the quantities in PHITS radiation transport calculation.</a:t>
            </a:r>
            <a:endParaRPr lang="en-US" altLang="ja-JP" sz="2800" dirty="0">
              <a:latin typeface="Century Gothic" pitchFamily="34" charset="0"/>
            </a:endParaRPr>
          </a:p>
          <a:p>
            <a:pPr marL="0" indent="0" eaLnBrk="1" hangingPunct="1">
              <a:buFontTx/>
              <a:buNone/>
              <a:defRPr/>
            </a:pPr>
            <a:endParaRPr lang="ja-JP" altLang="en-US" sz="2800" dirty="0">
              <a:latin typeface="Century Gothic" pitchFamily="34" charset="0"/>
            </a:endParaRPr>
          </a:p>
        </p:txBody>
      </p:sp>
      <p:sp>
        <p:nvSpPr>
          <p:cNvPr id="2" name="テキスト ボックス 1">
            <a:extLst>
              <a:ext uri="{FF2B5EF4-FFF2-40B4-BE49-F238E27FC236}">
                <a16:creationId xmlns:a16="http://schemas.microsoft.com/office/drawing/2014/main" id="{98B5C599-AEC8-4288-8696-DC618BBB1944}"/>
              </a:ext>
            </a:extLst>
          </p:cNvPr>
          <p:cNvSpPr txBox="1">
            <a:spLocks noChangeArrowheads="1"/>
          </p:cNvSpPr>
          <p:nvPr/>
        </p:nvSpPr>
        <p:spPr bwMode="auto">
          <a:xfrm>
            <a:off x="1442641" y="5773738"/>
            <a:ext cx="6994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solidFill>
                  <a:srgbClr val="FF0000"/>
                </a:solidFill>
              </a:rPr>
              <a:t>You will learn more about “Tally” in phits-lec02-en.ppt</a:t>
            </a:r>
            <a:endParaRPr lang="ja-JP" altLang="en-US" sz="2400">
              <a:solidFill>
                <a:srgbClr val="FF0000"/>
              </a:solidFill>
            </a:endParaRPr>
          </a:p>
        </p:txBody>
      </p:sp>
      <p:sp>
        <p:nvSpPr>
          <p:cNvPr id="3" name="右矢印 2">
            <a:extLst>
              <a:ext uri="{FF2B5EF4-FFF2-40B4-BE49-F238E27FC236}">
                <a16:creationId xmlns:a16="http://schemas.microsoft.com/office/drawing/2014/main" id="{B95C3528-2356-4CE8-ACDB-B12AB83E42B7}"/>
              </a:ext>
            </a:extLst>
          </p:cNvPr>
          <p:cNvSpPr/>
          <p:nvPr/>
        </p:nvSpPr>
        <p:spPr>
          <a:xfrm>
            <a:off x="1115616" y="5907088"/>
            <a:ext cx="322262" cy="23177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A785C972-100B-42DE-8868-6A318E7D58FA}"/>
              </a:ext>
            </a:extLst>
          </p:cNvPr>
          <p:cNvSpPr>
            <a:spLocks noGrp="1" noChangeArrowheads="1"/>
          </p:cNvSpPr>
          <p:nvPr>
            <p:ph type="title" idx="4294967295"/>
          </p:nvPr>
        </p:nvSpPr>
        <p:spPr>
          <a:xfrm>
            <a:off x="215900" y="0"/>
            <a:ext cx="8686800" cy="836613"/>
          </a:xfrm>
        </p:spPr>
        <p:txBody>
          <a:bodyPr/>
          <a:lstStyle/>
          <a:p>
            <a:pPr eaLnBrk="1" hangingPunct="1">
              <a:defRPr/>
            </a:pPr>
            <a:r>
              <a:rPr lang="en-US" altLang="ja-JP" sz="4800" dirty="0">
                <a:latin typeface="+mn-lt"/>
              </a:rPr>
              <a:t>Homework #1 (Geometry)</a:t>
            </a:r>
            <a:endParaRPr lang="ja-JP" altLang="en-US" sz="4800" dirty="0">
              <a:latin typeface="+mn-lt"/>
            </a:endParaRPr>
          </a:p>
        </p:txBody>
      </p:sp>
      <p:sp>
        <p:nvSpPr>
          <p:cNvPr id="267269" name="Text Box 5">
            <a:extLst>
              <a:ext uri="{FF2B5EF4-FFF2-40B4-BE49-F238E27FC236}">
                <a16:creationId xmlns:a16="http://schemas.microsoft.com/office/drawing/2014/main" id="{3B5988DF-9091-4190-834D-D402F44167B6}"/>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latin typeface="Tahoma" panose="020B0604030504040204" pitchFamily="34" charset="0"/>
              </a:rPr>
              <a:t>Homework</a:t>
            </a:r>
          </a:p>
        </p:txBody>
      </p:sp>
      <p:sp>
        <p:nvSpPr>
          <p:cNvPr id="267271" name="Rectangle 8">
            <a:extLst>
              <a:ext uri="{FF2B5EF4-FFF2-40B4-BE49-F238E27FC236}">
                <a16:creationId xmlns:a16="http://schemas.microsoft.com/office/drawing/2014/main" id="{16501B76-E50C-4DF5-9A12-FADC8A7757AB}"/>
              </a:ext>
            </a:extLst>
          </p:cNvPr>
          <p:cNvSpPr>
            <a:spLocks noGrp="1" noChangeArrowheads="1"/>
          </p:cNvSpPr>
          <p:nvPr>
            <p:ph type="body" idx="4294967295"/>
          </p:nvPr>
        </p:nvSpPr>
        <p:spPr>
          <a:xfrm>
            <a:off x="807244" y="784872"/>
            <a:ext cx="7405688" cy="2046287"/>
          </a:xfrm>
          <a:noFill/>
        </p:spPr>
        <p:txBody>
          <a:bodyPr/>
          <a:lstStyle/>
          <a:p>
            <a:pPr eaLnBrk="1" hangingPunct="1"/>
            <a:r>
              <a:rPr lang="en-US" altLang="ja-JP" sz="2300" dirty="0"/>
              <a:t>Delete cell 1 (Aluminum sphere)</a:t>
            </a:r>
          </a:p>
          <a:p>
            <a:pPr eaLnBrk="1" hangingPunct="1"/>
            <a:r>
              <a:rPr lang="en-US" altLang="ja-JP" sz="2300" dirty="0"/>
              <a:t>Make a cylinder with a 10 cm radius and a 50 cm height (starting at z = 0 cm) filled with water. The outside of the cylinder is void (do not change cell 100 &amp; 101)</a:t>
            </a:r>
          </a:p>
          <a:p>
            <a:pPr eaLnBrk="1" hangingPunct="1"/>
            <a:r>
              <a:rPr lang="en-US" altLang="ja-JP" sz="2300" dirty="0"/>
              <a:t>Confirm the geometry</a:t>
            </a:r>
            <a:r>
              <a:rPr lang="ja-JP" altLang="en-US" sz="2300" dirty="0"/>
              <a:t> </a:t>
            </a:r>
            <a:r>
              <a:rPr lang="en-US" altLang="ja-JP" sz="2300" dirty="0"/>
              <a:t>(</a:t>
            </a:r>
            <a:r>
              <a:rPr lang="en-US" altLang="ja-JP" sz="2300" dirty="0" err="1"/>
              <a:t>icntl</a:t>
            </a:r>
            <a:r>
              <a:rPr lang="ja-JP" altLang="en-US" sz="2300" dirty="0"/>
              <a:t> </a:t>
            </a:r>
            <a:r>
              <a:rPr lang="en-US" altLang="ja-JP" sz="2300" dirty="0"/>
              <a:t>=</a:t>
            </a:r>
            <a:r>
              <a:rPr lang="ja-JP" altLang="en-US" sz="2300" dirty="0"/>
              <a:t> </a:t>
            </a:r>
            <a:r>
              <a:rPr lang="en-US" altLang="ja-JP" sz="2300" dirty="0"/>
              <a:t>8)</a:t>
            </a:r>
          </a:p>
          <a:p>
            <a:pPr eaLnBrk="1" hangingPunct="1"/>
            <a:endParaRPr lang="ja-JP" altLang="en-US" sz="2300" dirty="0">
              <a:latin typeface="Century Gothic" panose="020B0502020202020204" pitchFamily="34" charset="0"/>
            </a:endParaRPr>
          </a:p>
        </p:txBody>
      </p:sp>
      <p:grpSp>
        <p:nvGrpSpPr>
          <p:cNvPr id="267272" name="Group 98">
            <a:extLst>
              <a:ext uri="{FF2B5EF4-FFF2-40B4-BE49-F238E27FC236}">
                <a16:creationId xmlns:a16="http://schemas.microsoft.com/office/drawing/2014/main" id="{11856A73-BE5E-47EE-993B-87D67EFD6CB6}"/>
              </a:ext>
            </a:extLst>
          </p:cNvPr>
          <p:cNvGrpSpPr>
            <a:grpSpLocks/>
          </p:cNvGrpSpPr>
          <p:nvPr/>
        </p:nvGrpSpPr>
        <p:grpSpPr bwMode="auto">
          <a:xfrm>
            <a:off x="395288" y="2794000"/>
            <a:ext cx="4038600" cy="3078163"/>
            <a:chOff x="288" y="1966"/>
            <a:chExt cx="2544" cy="1939"/>
          </a:xfrm>
        </p:grpSpPr>
        <p:sp>
          <p:nvSpPr>
            <p:cNvPr id="267300" name="Rectangle 21">
              <a:extLst>
                <a:ext uri="{FF2B5EF4-FFF2-40B4-BE49-F238E27FC236}">
                  <a16:creationId xmlns:a16="http://schemas.microsoft.com/office/drawing/2014/main" id="{7D2D883E-0E47-45BC-8057-F44CBB7C4C1F}"/>
                </a:ext>
              </a:extLst>
            </p:cNvPr>
            <p:cNvSpPr>
              <a:spLocks noChangeArrowheads="1"/>
            </p:cNvSpPr>
            <p:nvPr/>
          </p:nvSpPr>
          <p:spPr bwMode="auto">
            <a:xfrm>
              <a:off x="288" y="1966"/>
              <a:ext cx="2544" cy="1939"/>
            </a:xfrm>
            <a:prstGeom prst="rect">
              <a:avLst/>
            </a:prstGeom>
            <a:solidFill>
              <a:schemeClr val="bg1"/>
            </a:solidFill>
            <a:ln w="12700">
              <a:solidFill>
                <a:schemeClr val="tx1"/>
              </a:solidFill>
              <a:miter lim="800000"/>
              <a:headEnd/>
              <a:tailEnd/>
            </a:ln>
            <a:effectLst>
              <a:outerShdw dist="53882" dir="2700000" algn="ctr" rotWithShape="0">
                <a:schemeClr val="bg2"/>
              </a:outerShdw>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endParaRPr lang="ja-JP" altLang="en-US">
                <a:solidFill>
                  <a:srgbClr val="660066"/>
                </a:solidFill>
                <a:latin typeface="Gulim" panose="020B0600000101010101" pitchFamily="34" charset="-127"/>
                <a:ea typeface="Gulim" panose="020B0600000101010101" pitchFamily="34" charset="-127"/>
              </a:endParaRPr>
            </a:p>
          </p:txBody>
        </p:sp>
        <p:sp>
          <p:nvSpPr>
            <p:cNvPr id="267301" name="Line 22">
              <a:extLst>
                <a:ext uri="{FF2B5EF4-FFF2-40B4-BE49-F238E27FC236}">
                  <a16:creationId xmlns:a16="http://schemas.microsoft.com/office/drawing/2014/main" id="{42BDF0A1-7E20-4990-8699-2BA570EF79A3}"/>
                </a:ext>
              </a:extLst>
            </p:cNvPr>
            <p:cNvSpPr>
              <a:spLocks noChangeShapeType="1"/>
            </p:cNvSpPr>
            <p:nvPr/>
          </p:nvSpPr>
          <p:spPr bwMode="auto">
            <a:xfrm>
              <a:off x="768" y="3024"/>
              <a:ext cx="1584" cy="0"/>
            </a:xfrm>
            <a:prstGeom prst="line">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67302" name="Line 23">
              <a:extLst>
                <a:ext uri="{FF2B5EF4-FFF2-40B4-BE49-F238E27FC236}">
                  <a16:creationId xmlns:a16="http://schemas.microsoft.com/office/drawing/2014/main" id="{9ABE7D19-B577-429C-99D2-00FFFA5CA228}"/>
                </a:ext>
              </a:extLst>
            </p:cNvPr>
            <p:cNvSpPr>
              <a:spLocks noChangeShapeType="1"/>
            </p:cNvSpPr>
            <p:nvPr/>
          </p:nvSpPr>
          <p:spPr bwMode="auto">
            <a:xfrm>
              <a:off x="1440" y="2112"/>
              <a:ext cx="0" cy="1536"/>
            </a:xfrm>
            <a:prstGeom prst="line">
              <a:avLst/>
            </a:prstGeom>
            <a:noFill/>
            <a:ln w="19050">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267303" name="Text Box 24">
              <a:extLst>
                <a:ext uri="{FF2B5EF4-FFF2-40B4-BE49-F238E27FC236}">
                  <a16:creationId xmlns:a16="http://schemas.microsoft.com/office/drawing/2014/main" id="{96D88920-E812-41AD-A518-26C1B8224C03}"/>
                </a:ext>
              </a:extLst>
            </p:cNvPr>
            <p:cNvSpPr txBox="1">
              <a:spLocks noChangeArrowheads="1"/>
            </p:cNvSpPr>
            <p:nvPr/>
          </p:nvSpPr>
          <p:spPr bwMode="auto">
            <a:xfrm>
              <a:off x="2064" y="3081"/>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en-US" altLang="ja-JP" sz="1800">
                  <a:latin typeface="Gulim" panose="020B0600000101010101" pitchFamily="34" charset="-127"/>
                  <a:ea typeface="Gulim" panose="020B0600000101010101" pitchFamily="34" charset="-127"/>
                </a:rPr>
                <a:t>X-axis</a:t>
              </a:r>
            </a:p>
          </p:txBody>
        </p:sp>
        <p:sp>
          <p:nvSpPr>
            <p:cNvPr id="267304" name="Text Box 25">
              <a:extLst>
                <a:ext uri="{FF2B5EF4-FFF2-40B4-BE49-F238E27FC236}">
                  <a16:creationId xmlns:a16="http://schemas.microsoft.com/office/drawing/2014/main" id="{D220620E-C917-47ED-B678-160DBB4C0514}"/>
                </a:ext>
              </a:extLst>
            </p:cNvPr>
            <p:cNvSpPr txBox="1">
              <a:spLocks noChangeArrowheads="1"/>
            </p:cNvSpPr>
            <p:nvPr/>
          </p:nvSpPr>
          <p:spPr bwMode="auto">
            <a:xfrm>
              <a:off x="768" y="2112"/>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en-US" altLang="ja-JP" sz="1800">
                  <a:latin typeface="Gulim" panose="020B0600000101010101" pitchFamily="34" charset="-127"/>
                  <a:ea typeface="Gulim" panose="020B0600000101010101" pitchFamily="34" charset="-127"/>
                </a:rPr>
                <a:t>Y-axis</a:t>
              </a:r>
            </a:p>
          </p:txBody>
        </p:sp>
      </p:grpSp>
      <p:grpSp>
        <p:nvGrpSpPr>
          <p:cNvPr id="267273" name="Group 90">
            <a:extLst>
              <a:ext uri="{FF2B5EF4-FFF2-40B4-BE49-F238E27FC236}">
                <a16:creationId xmlns:a16="http://schemas.microsoft.com/office/drawing/2014/main" id="{12B78315-E462-4163-8C4D-0ADDE5D5DCD6}"/>
              </a:ext>
            </a:extLst>
          </p:cNvPr>
          <p:cNvGrpSpPr>
            <a:grpSpLocks/>
          </p:cNvGrpSpPr>
          <p:nvPr/>
        </p:nvGrpSpPr>
        <p:grpSpPr bwMode="auto">
          <a:xfrm>
            <a:off x="4586288" y="2794000"/>
            <a:ext cx="4038600" cy="3078163"/>
            <a:chOff x="2928" y="1966"/>
            <a:chExt cx="2544" cy="1939"/>
          </a:xfrm>
        </p:grpSpPr>
        <p:sp>
          <p:nvSpPr>
            <p:cNvPr id="267295" name="Rectangle 27">
              <a:extLst>
                <a:ext uri="{FF2B5EF4-FFF2-40B4-BE49-F238E27FC236}">
                  <a16:creationId xmlns:a16="http://schemas.microsoft.com/office/drawing/2014/main" id="{4478F75D-91A6-4A9D-8BC0-343453E722E5}"/>
                </a:ext>
              </a:extLst>
            </p:cNvPr>
            <p:cNvSpPr>
              <a:spLocks noChangeArrowheads="1"/>
            </p:cNvSpPr>
            <p:nvPr/>
          </p:nvSpPr>
          <p:spPr bwMode="auto">
            <a:xfrm>
              <a:off x="2928" y="1966"/>
              <a:ext cx="2544" cy="1939"/>
            </a:xfrm>
            <a:prstGeom prst="rect">
              <a:avLst/>
            </a:prstGeom>
            <a:solidFill>
              <a:schemeClr val="bg1"/>
            </a:solidFill>
            <a:ln w="12700">
              <a:solidFill>
                <a:schemeClr val="tx1"/>
              </a:solidFill>
              <a:miter lim="800000"/>
              <a:headEnd/>
              <a:tailEnd/>
            </a:ln>
            <a:effectLst>
              <a:outerShdw dist="53882" dir="2700000" algn="ctr" rotWithShape="0">
                <a:schemeClr val="bg2"/>
              </a:outerShdw>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endParaRPr lang="ja-JP" altLang="en-US">
                <a:solidFill>
                  <a:srgbClr val="660066"/>
                </a:solidFill>
                <a:latin typeface="Gulim" panose="020B0600000101010101" pitchFamily="34" charset="-127"/>
                <a:ea typeface="Gulim" panose="020B0600000101010101" pitchFamily="34" charset="-127"/>
              </a:endParaRPr>
            </a:p>
          </p:txBody>
        </p:sp>
        <p:sp>
          <p:nvSpPr>
            <p:cNvPr id="267296" name="Line 28">
              <a:extLst>
                <a:ext uri="{FF2B5EF4-FFF2-40B4-BE49-F238E27FC236}">
                  <a16:creationId xmlns:a16="http://schemas.microsoft.com/office/drawing/2014/main" id="{2536D50B-69DF-455C-A2F4-16EC5AAD96AA}"/>
                </a:ext>
              </a:extLst>
            </p:cNvPr>
            <p:cNvSpPr>
              <a:spLocks noChangeShapeType="1"/>
            </p:cNvSpPr>
            <p:nvPr/>
          </p:nvSpPr>
          <p:spPr bwMode="auto">
            <a:xfrm>
              <a:off x="3408" y="3024"/>
              <a:ext cx="1584" cy="0"/>
            </a:xfrm>
            <a:prstGeom prst="line">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67297" name="Line 29">
              <a:extLst>
                <a:ext uri="{FF2B5EF4-FFF2-40B4-BE49-F238E27FC236}">
                  <a16:creationId xmlns:a16="http://schemas.microsoft.com/office/drawing/2014/main" id="{C752CE10-CD5F-4750-85ED-858B7E861CF6}"/>
                </a:ext>
              </a:extLst>
            </p:cNvPr>
            <p:cNvSpPr>
              <a:spLocks noChangeShapeType="1"/>
            </p:cNvSpPr>
            <p:nvPr/>
          </p:nvSpPr>
          <p:spPr bwMode="auto">
            <a:xfrm>
              <a:off x="3648" y="2112"/>
              <a:ext cx="0" cy="1536"/>
            </a:xfrm>
            <a:prstGeom prst="line">
              <a:avLst/>
            </a:prstGeom>
            <a:noFill/>
            <a:ln w="19050">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267298" name="Text Box 30">
              <a:extLst>
                <a:ext uri="{FF2B5EF4-FFF2-40B4-BE49-F238E27FC236}">
                  <a16:creationId xmlns:a16="http://schemas.microsoft.com/office/drawing/2014/main" id="{E6CF2358-3650-49A5-AB2C-0B98F45B95A0}"/>
                </a:ext>
              </a:extLst>
            </p:cNvPr>
            <p:cNvSpPr txBox="1">
              <a:spLocks noChangeArrowheads="1"/>
            </p:cNvSpPr>
            <p:nvPr/>
          </p:nvSpPr>
          <p:spPr bwMode="auto">
            <a:xfrm>
              <a:off x="4704" y="3081"/>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en-US" altLang="ja-JP" sz="1800">
                  <a:latin typeface="Gulim" panose="020B0600000101010101" pitchFamily="34" charset="-127"/>
                  <a:ea typeface="Gulim" panose="020B0600000101010101" pitchFamily="34" charset="-127"/>
                </a:rPr>
                <a:t>Z-axis</a:t>
              </a:r>
            </a:p>
          </p:txBody>
        </p:sp>
        <p:sp>
          <p:nvSpPr>
            <p:cNvPr id="267299" name="Text Box 31">
              <a:extLst>
                <a:ext uri="{FF2B5EF4-FFF2-40B4-BE49-F238E27FC236}">
                  <a16:creationId xmlns:a16="http://schemas.microsoft.com/office/drawing/2014/main" id="{6961743D-44C0-4715-B030-EC4BC86C6E5E}"/>
                </a:ext>
              </a:extLst>
            </p:cNvPr>
            <p:cNvSpPr txBox="1">
              <a:spLocks noChangeArrowheads="1"/>
            </p:cNvSpPr>
            <p:nvPr/>
          </p:nvSpPr>
          <p:spPr bwMode="auto">
            <a:xfrm>
              <a:off x="2976" y="2112"/>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en-US" altLang="ja-JP" sz="1800">
                  <a:latin typeface="Gulim" panose="020B0600000101010101" pitchFamily="34" charset="-127"/>
                  <a:ea typeface="Gulim" panose="020B0600000101010101" pitchFamily="34" charset="-127"/>
                </a:rPr>
                <a:t>R-axis</a:t>
              </a:r>
            </a:p>
          </p:txBody>
        </p:sp>
      </p:grpSp>
      <p:grpSp>
        <p:nvGrpSpPr>
          <p:cNvPr id="4" name="Group 125">
            <a:extLst>
              <a:ext uri="{FF2B5EF4-FFF2-40B4-BE49-F238E27FC236}">
                <a16:creationId xmlns:a16="http://schemas.microsoft.com/office/drawing/2014/main" id="{7D58F30C-33FB-4332-A9B0-0B4106386AA6}"/>
              </a:ext>
            </a:extLst>
          </p:cNvPr>
          <p:cNvGrpSpPr>
            <a:grpSpLocks/>
          </p:cNvGrpSpPr>
          <p:nvPr/>
        </p:nvGrpSpPr>
        <p:grpSpPr bwMode="auto">
          <a:xfrm>
            <a:off x="1957388" y="3254375"/>
            <a:ext cx="5676900" cy="2159000"/>
            <a:chOff x="1272" y="2256"/>
            <a:chExt cx="3576" cy="1360"/>
          </a:xfrm>
        </p:grpSpPr>
        <p:sp>
          <p:nvSpPr>
            <p:cNvPr id="267291" name="Oval 85">
              <a:extLst>
                <a:ext uri="{FF2B5EF4-FFF2-40B4-BE49-F238E27FC236}">
                  <a16:creationId xmlns:a16="http://schemas.microsoft.com/office/drawing/2014/main" id="{AA72A5FC-D700-48A1-93B5-B4A19E04BF43}"/>
                </a:ext>
              </a:extLst>
            </p:cNvPr>
            <p:cNvSpPr>
              <a:spLocks noChangeArrowheads="1"/>
            </p:cNvSpPr>
            <p:nvPr/>
          </p:nvSpPr>
          <p:spPr bwMode="auto">
            <a:xfrm>
              <a:off x="1272" y="2856"/>
              <a:ext cx="340" cy="340"/>
            </a:xfrm>
            <a:prstGeom prst="ellipse">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267292" name="Line 86">
              <a:extLst>
                <a:ext uri="{FF2B5EF4-FFF2-40B4-BE49-F238E27FC236}">
                  <a16:creationId xmlns:a16="http://schemas.microsoft.com/office/drawing/2014/main" id="{91C4BE94-348F-45CD-87FC-B1B953470680}"/>
                </a:ext>
              </a:extLst>
            </p:cNvPr>
            <p:cNvSpPr>
              <a:spLocks noChangeShapeType="1"/>
            </p:cNvSpPr>
            <p:nvPr/>
          </p:nvSpPr>
          <p:spPr bwMode="auto">
            <a:xfrm>
              <a:off x="3488" y="2856"/>
              <a:ext cx="136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293" name="Line 87">
              <a:extLst>
                <a:ext uri="{FF2B5EF4-FFF2-40B4-BE49-F238E27FC236}">
                  <a16:creationId xmlns:a16="http://schemas.microsoft.com/office/drawing/2014/main" id="{FCCC0FD3-2A2A-47B6-B82E-8413D817DDEE}"/>
                </a:ext>
              </a:extLst>
            </p:cNvPr>
            <p:cNvSpPr>
              <a:spLocks noChangeShapeType="1"/>
            </p:cNvSpPr>
            <p:nvPr/>
          </p:nvSpPr>
          <p:spPr bwMode="auto">
            <a:xfrm>
              <a:off x="3488" y="3200"/>
              <a:ext cx="136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294" name="Line 88">
              <a:extLst>
                <a:ext uri="{FF2B5EF4-FFF2-40B4-BE49-F238E27FC236}">
                  <a16:creationId xmlns:a16="http://schemas.microsoft.com/office/drawing/2014/main" id="{A0863C16-3F22-407D-A772-B516D4AF7541}"/>
                </a:ext>
              </a:extLst>
            </p:cNvPr>
            <p:cNvSpPr>
              <a:spLocks noChangeShapeType="1"/>
            </p:cNvSpPr>
            <p:nvPr/>
          </p:nvSpPr>
          <p:spPr bwMode="auto">
            <a:xfrm>
              <a:off x="4440" y="2256"/>
              <a:ext cx="0" cy="136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126">
            <a:extLst>
              <a:ext uri="{FF2B5EF4-FFF2-40B4-BE49-F238E27FC236}">
                <a16:creationId xmlns:a16="http://schemas.microsoft.com/office/drawing/2014/main" id="{28A31D73-C119-457B-8D9F-06C60E07FC45}"/>
              </a:ext>
            </a:extLst>
          </p:cNvPr>
          <p:cNvGrpSpPr>
            <a:grpSpLocks/>
          </p:cNvGrpSpPr>
          <p:nvPr/>
        </p:nvGrpSpPr>
        <p:grpSpPr bwMode="auto">
          <a:xfrm>
            <a:off x="1157288" y="3025775"/>
            <a:ext cx="6705600" cy="2438400"/>
            <a:chOff x="768" y="2112"/>
            <a:chExt cx="4224" cy="1536"/>
          </a:xfrm>
        </p:grpSpPr>
        <p:grpSp>
          <p:nvGrpSpPr>
            <p:cNvPr id="267282" name="Group 115">
              <a:extLst>
                <a:ext uri="{FF2B5EF4-FFF2-40B4-BE49-F238E27FC236}">
                  <a16:creationId xmlns:a16="http://schemas.microsoft.com/office/drawing/2014/main" id="{FD21991F-E150-4384-80DB-C6369FBB371B}"/>
                </a:ext>
              </a:extLst>
            </p:cNvPr>
            <p:cNvGrpSpPr>
              <a:grpSpLocks/>
            </p:cNvGrpSpPr>
            <p:nvPr/>
          </p:nvGrpSpPr>
          <p:grpSpPr bwMode="auto">
            <a:xfrm>
              <a:off x="768" y="2112"/>
              <a:ext cx="1584" cy="1536"/>
              <a:chOff x="768" y="2112"/>
              <a:chExt cx="1584" cy="1536"/>
            </a:xfrm>
          </p:grpSpPr>
          <p:sp>
            <p:nvSpPr>
              <p:cNvPr id="267288" name="Oval 92">
                <a:extLst>
                  <a:ext uri="{FF2B5EF4-FFF2-40B4-BE49-F238E27FC236}">
                    <a16:creationId xmlns:a16="http://schemas.microsoft.com/office/drawing/2014/main" id="{8AAC2A75-5F0E-4578-A1A8-A3F1C4DC86D6}"/>
                  </a:ext>
                </a:extLst>
              </p:cNvPr>
              <p:cNvSpPr>
                <a:spLocks noChangeArrowheads="1"/>
              </p:cNvSpPr>
              <p:nvPr/>
            </p:nvSpPr>
            <p:spPr bwMode="auto">
              <a:xfrm>
                <a:off x="1268" y="2856"/>
                <a:ext cx="345" cy="340"/>
              </a:xfrm>
              <a:prstGeom prst="ellipse">
                <a:avLst/>
              </a:prstGeom>
              <a:solidFill>
                <a:srgbClr val="99CCFF"/>
              </a:solidFill>
              <a:ln w="6350">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267289" name="Line 22">
                <a:extLst>
                  <a:ext uri="{FF2B5EF4-FFF2-40B4-BE49-F238E27FC236}">
                    <a16:creationId xmlns:a16="http://schemas.microsoft.com/office/drawing/2014/main" id="{72125BD4-13F8-49AA-871E-0E222FE53D91}"/>
                  </a:ext>
                </a:extLst>
              </p:cNvPr>
              <p:cNvSpPr>
                <a:spLocks noChangeShapeType="1"/>
              </p:cNvSpPr>
              <p:nvPr/>
            </p:nvSpPr>
            <p:spPr bwMode="auto">
              <a:xfrm>
                <a:off x="768" y="3024"/>
                <a:ext cx="1584" cy="0"/>
              </a:xfrm>
              <a:prstGeom prst="line">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67290" name="Line 23">
                <a:extLst>
                  <a:ext uri="{FF2B5EF4-FFF2-40B4-BE49-F238E27FC236}">
                    <a16:creationId xmlns:a16="http://schemas.microsoft.com/office/drawing/2014/main" id="{26389F6B-9F5A-43A7-AC3C-A97A2B5A1536}"/>
                  </a:ext>
                </a:extLst>
              </p:cNvPr>
              <p:cNvSpPr>
                <a:spLocks noChangeShapeType="1"/>
              </p:cNvSpPr>
              <p:nvPr/>
            </p:nvSpPr>
            <p:spPr bwMode="auto">
              <a:xfrm>
                <a:off x="1440" y="2112"/>
                <a:ext cx="0" cy="1536"/>
              </a:xfrm>
              <a:prstGeom prst="line">
                <a:avLst/>
              </a:prstGeom>
              <a:noFill/>
              <a:ln w="19050">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267283" name="Group 124">
              <a:extLst>
                <a:ext uri="{FF2B5EF4-FFF2-40B4-BE49-F238E27FC236}">
                  <a16:creationId xmlns:a16="http://schemas.microsoft.com/office/drawing/2014/main" id="{B395FC42-8D24-494C-8B5A-7BD2130982C4}"/>
                </a:ext>
              </a:extLst>
            </p:cNvPr>
            <p:cNvGrpSpPr>
              <a:grpSpLocks/>
            </p:cNvGrpSpPr>
            <p:nvPr/>
          </p:nvGrpSpPr>
          <p:grpSpPr bwMode="auto">
            <a:xfrm>
              <a:off x="3408" y="2112"/>
              <a:ext cx="1584" cy="1536"/>
              <a:chOff x="3408" y="2112"/>
              <a:chExt cx="1584" cy="1536"/>
            </a:xfrm>
          </p:grpSpPr>
          <p:grpSp>
            <p:nvGrpSpPr>
              <p:cNvPr id="267284" name="Group 117">
                <a:extLst>
                  <a:ext uri="{FF2B5EF4-FFF2-40B4-BE49-F238E27FC236}">
                    <a16:creationId xmlns:a16="http://schemas.microsoft.com/office/drawing/2014/main" id="{A3D37D65-EB3E-4DF1-AA9F-08B6C9AB31EC}"/>
                  </a:ext>
                </a:extLst>
              </p:cNvPr>
              <p:cNvGrpSpPr>
                <a:grpSpLocks/>
              </p:cNvGrpSpPr>
              <p:nvPr/>
            </p:nvGrpSpPr>
            <p:grpSpPr bwMode="auto">
              <a:xfrm>
                <a:off x="3408" y="2860"/>
                <a:ext cx="1584" cy="340"/>
                <a:chOff x="3408" y="2860"/>
                <a:chExt cx="1584" cy="340"/>
              </a:xfrm>
            </p:grpSpPr>
            <p:sp>
              <p:nvSpPr>
                <p:cNvPr id="267286" name="Rectangle 100">
                  <a:extLst>
                    <a:ext uri="{FF2B5EF4-FFF2-40B4-BE49-F238E27FC236}">
                      <a16:creationId xmlns:a16="http://schemas.microsoft.com/office/drawing/2014/main" id="{C065794D-FDEA-4C5C-9AA4-66EEC798835D}"/>
                    </a:ext>
                  </a:extLst>
                </p:cNvPr>
                <p:cNvSpPr>
                  <a:spLocks noChangeArrowheads="1"/>
                </p:cNvSpPr>
                <p:nvPr/>
              </p:nvSpPr>
              <p:spPr bwMode="auto">
                <a:xfrm>
                  <a:off x="3647" y="2860"/>
                  <a:ext cx="793" cy="340"/>
                </a:xfrm>
                <a:prstGeom prst="rect">
                  <a:avLst/>
                </a:prstGeom>
                <a:solidFill>
                  <a:srgbClr val="99CCFF"/>
                </a:solidFill>
                <a:ln w="6350">
                  <a:solidFill>
                    <a:schemeClr val="tx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267287" name="Line 28">
                  <a:extLst>
                    <a:ext uri="{FF2B5EF4-FFF2-40B4-BE49-F238E27FC236}">
                      <a16:creationId xmlns:a16="http://schemas.microsoft.com/office/drawing/2014/main" id="{29BFF5AC-DF3D-4EAA-A310-A36ADBA5050C}"/>
                    </a:ext>
                  </a:extLst>
                </p:cNvPr>
                <p:cNvSpPr>
                  <a:spLocks noChangeShapeType="1"/>
                </p:cNvSpPr>
                <p:nvPr/>
              </p:nvSpPr>
              <p:spPr bwMode="auto">
                <a:xfrm>
                  <a:off x="3408" y="3024"/>
                  <a:ext cx="1584" cy="0"/>
                </a:xfrm>
                <a:prstGeom prst="line">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sp>
            <p:nvSpPr>
              <p:cNvPr id="267285" name="Line 29">
                <a:extLst>
                  <a:ext uri="{FF2B5EF4-FFF2-40B4-BE49-F238E27FC236}">
                    <a16:creationId xmlns:a16="http://schemas.microsoft.com/office/drawing/2014/main" id="{B6A32E3F-A482-427B-AFEA-9A4F648C450D}"/>
                  </a:ext>
                </a:extLst>
              </p:cNvPr>
              <p:cNvSpPr>
                <a:spLocks noChangeShapeType="1"/>
              </p:cNvSpPr>
              <p:nvPr/>
            </p:nvSpPr>
            <p:spPr bwMode="auto">
              <a:xfrm>
                <a:off x="3648" y="2112"/>
                <a:ext cx="0" cy="1536"/>
              </a:xfrm>
              <a:prstGeom prst="line">
                <a:avLst/>
              </a:prstGeom>
              <a:noFill/>
              <a:ln w="19050">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grpSp>
      </p:grpSp>
      <p:sp>
        <p:nvSpPr>
          <p:cNvPr id="267276" name="テキスト ボックス 6">
            <a:extLst>
              <a:ext uri="{FF2B5EF4-FFF2-40B4-BE49-F238E27FC236}">
                <a16:creationId xmlns:a16="http://schemas.microsoft.com/office/drawing/2014/main" id="{274DDDBA-343F-4C6C-868F-B0AA2837DB2A}"/>
              </a:ext>
            </a:extLst>
          </p:cNvPr>
          <p:cNvSpPr txBox="1">
            <a:spLocks noChangeArrowheads="1"/>
          </p:cNvSpPr>
          <p:nvPr/>
        </p:nvSpPr>
        <p:spPr bwMode="auto">
          <a:xfrm>
            <a:off x="6262688" y="2797175"/>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buFontTx/>
              <a:buNone/>
            </a:pPr>
            <a:r>
              <a:rPr lang="ja-JP" altLang="en-US" sz="2400">
                <a:solidFill>
                  <a:srgbClr val="FF0000"/>
                </a:solidFill>
                <a:latin typeface="Century Gothic" panose="020B0502020202020204" pitchFamily="34" charset="0"/>
              </a:rPr>
              <a:t>3</a:t>
            </a:r>
            <a:r>
              <a:rPr lang="en-US" altLang="ja-JP" sz="2400">
                <a:solidFill>
                  <a:srgbClr val="FF0000"/>
                </a:solidFill>
                <a:latin typeface="Century Gothic" panose="020B0502020202020204" pitchFamily="34" charset="0"/>
              </a:rPr>
              <a:t>D space</a:t>
            </a:r>
            <a:endParaRPr lang="ja-JP" altLang="en-US" sz="2400">
              <a:solidFill>
                <a:srgbClr val="FF0000"/>
              </a:solidFill>
              <a:latin typeface="Century Gothic" panose="020B0502020202020204" pitchFamily="34" charset="0"/>
            </a:endParaRPr>
          </a:p>
        </p:txBody>
      </p:sp>
      <p:sp>
        <p:nvSpPr>
          <p:cNvPr id="267277" name="正方形/長方形 43">
            <a:extLst>
              <a:ext uri="{FF2B5EF4-FFF2-40B4-BE49-F238E27FC236}">
                <a16:creationId xmlns:a16="http://schemas.microsoft.com/office/drawing/2014/main" id="{A9D661D4-717D-4B06-9413-BD8AFDFB19E7}"/>
              </a:ext>
            </a:extLst>
          </p:cNvPr>
          <p:cNvSpPr>
            <a:spLocks noChangeArrowheads="1"/>
          </p:cNvSpPr>
          <p:nvPr/>
        </p:nvSpPr>
        <p:spPr bwMode="auto">
          <a:xfrm>
            <a:off x="684213" y="5880100"/>
            <a:ext cx="8002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solidFill>
                  <a:srgbClr val="FF0000"/>
                </a:solidFill>
              </a:rPr>
              <a:t>Start with “Phits\lecture\basic\homework\homework1.inp”</a:t>
            </a:r>
            <a:endParaRPr lang="ja-JP" altLang="en-US" sz="2400"/>
          </a:p>
        </p:txBody>
      </p:sp>
      <p:sp>
        <p:nvSpPr>
          <p:cNvPr id="5" name="テキスト ボックス 4">
            <a:extLst>
              <a:ext uri="{FF2B5EF4-FFF2-40B4-BE49-F238E27FC236}">
                <a16:creationId xmlns:a16="http://schemas.microsoft.com/office/drawing/2014/main" id="{35FB4433-2B13-49AB-A012-3DDE46A37442}"/>
              </a:ext>
            </a:extLst>
          </p:cNvPr>
          <p:cNvSpPr txBox="1">
            <a:spLocks noChangeArrowheads="1"/>
          </p:cNvSpPr>
          <p:nvPr/>
        </p:nvSpPr>
        <p:spPr bwMode="auto">
          <a:xfrm>
            <a:off x="1674813" y="3871913"/>
            <a:ext cx="41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ja-JP" sz="2000"/>
              <a:t>cz</a:t>
            </a:r>
            <a:endParaRPr lang="ja-JP" altLang="en-US" sz="2000"/>
          </a:p>
        </p:txBody>
      </p:sp>
      <p:sp>
        <p:nvSpPr>
          <p:cNvPr id="38" name="テキスト ボックス 37">
            <a:extLst>
              <a:ext uri="{FF2B5EF4-FFF2-40B4-BE49-F238E27FC236}">
                <a16:creationId xmlns:a16="http://schemas.microsoft.com/office/drawing/2014/main" id="{4183D3C1-0BA5-49FC-A54B-D45B75FD410D}"/>
              </a:ext>
            </a:extLst>
          </p:cNvPr>
          <p:cNvSpPr txBox="1">
            <a:spLocks noChangeArrowheads="1"/>
          </p:cNvSpPr>
          <p:nvPr/>
        </p:nvSpPr>
        <p:spPr bwMode="auto">
          <a:xfrm>
            <a:off x="7585075" y="3956050"/>
            <a:ext cx="41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ja-JP" sz="2000"/>
              <a:t>cz</a:t>
            </a:r>
            <a:endParaRPr lang="ja-JP" altLang="en-US" sz="2000"/>
          </a:p>
        </p:txBody>
      </p:sp>
      <p:sp>
        <p:nvSpPr>
          <p:cNvPr id="39" name="テキスト ボックス 38">
            <a:extLst>
              <a:ext uri="{FF2B5EF4-FFF2-40B4-BE49-F238E27FC236}">
                <a16:creationId xmlns:a16="http://schemas.microsoft.com/office/drawing/2014/main" id="{FA435504-9FA1-49FB-B097-6B80D30B2955}"/>
              </a:ext>
            </a:extLst>
          </p:cNvPr>
          <p:cNvSpPr txBox="1">
            <a:spLocks noChangeArrowheads="1"/>
          </p:cNvSpPr>
          <p:nvPr/>
        </p:nvSpPr>
        <p:spPr bwMode="auto">
          <a:xfrm>
            <a:off x="5521325" y="5343525"/>
            <a:ext cx="427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ja-JP" sz="2000"/>
              <a:t>pz</a:t>
            </a:r>
            <a:endParaRPr lang="ja-JP" altLang="en-US" sz="2000"/>
          </a:p>
        </p:txBody>
      </p:sp>
      <p:sp>
        <p:nvSpPr>
          <p:cNvPr id="40" name="テキスト ボックス 39">
            <a:extLst>
              <a:ext uri="{FF2B5EF4-FFF2-40B4-BE49-F238E27FC236}">
                <a16:creationId xmlns:a16="http://schemas.microsoft.com/office/drawing/2014/main" id="{3B14FA4F-1732-4CD4-89CA-622A17E7E456}"/>
              </a:ext>
            </a:extLst>
          </p:cNvPr>
          <p:cNvSpPr txBox="1">
            <a:spLocks noChangeArrowheads="1"/>
          </p:cNvSpPr>
          <p:nvPr/>
        </p:nvSpPr>
        <p:spPr bwMode="auto">
          <a:xfrm>
            <a:off x="6796088" y="5305425"/>
            <a:ext cx="427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ja-JP" sz="2000"/>
              <a:t>pz</a:t>
            </a:r>
            <a:endParaRPr lang="ja-JP" alt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8" grpId="0"/>
      <p:bldP spid="39" grpId="0"/>
      <p:bldP spid="40"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314" name="Group 98">
            <a:extLst>
              <a:ext uri="{FF2B5EF4-FFF2-40B4-BE49-F238E27FC236}">
                <a16:creationId xmlns:a16="http://schemas.microsoft.com/office/drawing/2014/main" id="{79C663FC-446B-4BC0-82C1-2AC1A0DA7F1F}"/>
              </a:ext>
            </a:extLst>
          </p:cNvPr>
          <p:cNvGrpSpPr>
            <a:grpSpLocks/>
          </p:cNvGrpSpPr>
          <p:nvPr/>
        </p:nvGrpSpPr>
        <p:grpSpPr bwMode="auto">
          <a:xfrm>
            <a:off x="441325" y="2944813"/>
            <a:ext cx="4038600" cy="3078162"/>
            <a:chOff x="288" y="1966"/>
            <a:chExt cx="2544" cy="1939"/>
          </a:xfrm>
        </p:grpSpPr>
        <p:sp>
          <p:nvSpPr>
            <p:cNvPr id="269349" name="Rectangle 21">
              <a:extLst>
                <a:ext uri="{FF2B5EF4-FFF2-40B4-BE49-F238E27FC236}">
                  <a16:creationId xmlns:a16="http://schemas.microsoft.com/office/drawing/2014/main" id="{DC203FC4-03D9-4A10-9EFF-D321A563B5C2}"/>
                </a:ext>
              </a:extLst>
            </p:cNvPr>
            <p:cNvSpPr>
              <a:spLocks noChangeArrowheads="1"/>
            </p:cNvSpPr>
            <p:nvPr/>
          </p:nvSpPr>
          <p:spPr bwMode="auto">
            <a:xfrm>
              <a:off x="288" y="1966"/>
              <a:ext cx="2544" cy="1939"/>
            </a:xfrm>
            <a:prstGeom prst="rect">
              <a:avLst/>
            </a:prstGeom>
            <a:solidFill>
              <a:schemeClr val="bg1"/>
            </a:solidFill>
            <a:ln w="12700">
              <a:solidFill>
                <a:schemeClr val="tx1"/>
              </a:solidFill>
              <a:miter lim="800000"/>
              <a:headEnd/>
              <a:tailEnd/>
            </a:ln>
            <a:effectLst>
              <a:outerShdw dist="53882" dir="2700000" algn="ctr" rotWithShape="0">
                <a:schemeClr val="bg2"/>
              </a:outerShdw>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endParaRPr lang="ja-JP" altLang="en-US">
                <a:solidFill>
                  <a:srgbClr val="660066"/>
                </a:solidFill>
                <a:latin typeface="Gulim" panose="020B0600000101010101" pitchFamily="34" charset="-127"/>
                <a:ea typeface="Gulim" panose="020B0600000101010101" pitchFamily="34" charset="-127"/>
              </a:endParaRPr>
            </a:p>
          </p:txBody>
        </p:sp>
        <p:sp>
          <p:nvSpPr>
            <p:cNvPr id="269350" name="Line 22">
              <a:extLst>
                <a:ext uri="{FF2B5EF4-FFF2-40B4-BE49-F238E27FC236}">
                  <a16:creationId xmlns:a16="http://schemas.microsoft.com/office/drawing/2014/main" id="{6A589C3B-0EAB-4AAB-89E4-1B7416FF619A}"/>
                </a:ext>
              </a:extLst>
            </p:cNvPr>
            <p:cNvSpPr>
              <a:spLocks noChangeShapeType="1"/>
            </p:cNvSpPr>
            <p:nvPr/>
          </p:nvSpPr>
          <p:spPr bwMode="auto">
            <a:xfrm>
              <a:off x="768" y="3024"/>
              <a:ext cx="1584" cy="0"/>
            </a:xfrm>
            <a:prstGeom prst="line">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69351" name="Line 23">
              <a:extLst>
                <a:ext uri="{FF2B5EF4-FFF2-40B4-BE49-F238E27FC236}">
                  <a16:creationId xmlns:a16="http://schemas.microsoft.com/office/drawing/2014/main" id="{C7D15ACB-B1C4-4398-8829-DFB1447B96FC}"/>
                </a:ext>
              </a:extLst>
            </p:cNvPr>
            <p:cNvSpPr>
              <a:spLocks noChangeShapeType="1"/>
            </p:cNvSpPr>
            <p:nvPr/>
          </p:nvSpPr>
          <p:spPr bwMode="auto">
            <a:xfrm>
              <a:off x="1440" y="2112"/>
              <a:ext cx="0" cy="1536"/>
            </a:xfrm>
            <a:prstGeom prst="line">
              <a:avLst/>
            </a:prstGeom>
            <a:noFill/>
            <a:ln w="19050">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269352" name="Text Box 24">
              <a:extLst>
                <a:ext uri="{FF2B5EF4-FFF2-40B4-BE49-F238E27FC236}">
                  <a16:creationId xmlns:a16="http://schemas.microsoft.com/office/drawing/2014/main" id="{6BD76478-A4BE-4380-9F8E-84D79E040770}"/>
                </a:ext>
              </a:extLst>
            </p:cNvPr>
            <p:cNvSpPr txBox="1">
              <a:spLocks noChangeArrowheads="1"/>
            </p:cNvSpPr>
            <p:nvPr/>
          </p:nvSpPr>
          <p:spPr bwMode="auto">
            <a:xfrm>
              <a:off x="2064" y="3081"/>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en-US" altLang="ja-JP" sz="1800">
                  <a:latin typeface="Gulim" panose="020B0600000101010101" pitchFamily="34" charset="-127"/>
                  <a:ea typeface="Gulim" panose="020B0600000101010101" pitchFamily="34" charset="-127"/>
                </a:rPr>
                <a:t>X-axis</a:t>
              </a:r>
            </a:p>
          </p:txBody>
        </p:sp>
        <p:sp>
          <p:nvSpPr>
            <p:cNvPr id="269353" name="Text Box 25">
              <a:extLst>
                <a:ext uri="{FF2B5EF4-FFF2-40B4-BE49-F238E27FC236}">
                  <a16:creationId xmlns:a16="http://schemas.microsoft.com/office/drawing/2014/main" id="{31764AED-C80E-458B-B95E-C2E7873C7468}"/>
                </a:ext>
              </a:extLst>
            </p:cNvPr>
            <p:cNvSpPr txBox="1">
              <a:spLocks noChangeArrowheads="1"/>
            </p:cNvSpPr>
            <p:nvPr/>
          </p:nvSpPr>
          <p:spPr bwMode="auto">
            <a:xfrm>
              <a:off x="768" y="2112"/>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en-US" altLang="ja-JP" sz="1800">
                  <a:latin typeface="Gulim" panose="020B0600000101010101" pitchFamily="34" charset="-127"/>
                  <a:ea typeface="Gulim" panose="020B0600000101010101" pitchFamily="34" charset="-127"/>
                </a:rPr>
                <a:t>Y-axis</a:t>
              </a:r>
            </a:p>
          </p:txBody>
        </p:sp>
      </p:grpSp>
      <p:grpSp>
        <p:nvGrpSpPr>
          <p:cNvPr id="269315" name="Group 90">
            <a:extLst>
              <a:ext uri="{FF2B5EF4-FFF2-40B4-BE49-F238E27FC236}">
                <a16:creationId xmlns:a16="http://schemas.microsoft.com/office/drawing/2014/main" id="{D07BC218-3571-4519-8F09-50E63D645886}"/>
              </a:ext>
            </a:extLst>
          </p:cNvPr>
          <p:cNvGrpSpPr>
            <a:grpSpLocks/>
          </p:cNvGrpSpPr>
          <p:nvPr/>
        </p:nvGrpSpPr>
        <p:grpSpPr bwMode="auto">
          <a:xfrm>
            <a:off x="4632325" y="2944813"/>
            <a:ext cx="4038600" cy="3078162"/>
            <a:chOff x="2928" y="1966"/>
            <a:chExt cx="2544" cy="1939"/>
          </a:xfrm>
        </p:grpSpPr>
        <p:sp>
          <p:nvSpPr>
            <p:cNvPr id="269344" name="Rectangle 27">
              <a:extLst>
                <a:ext uri="{FF2B5EF4-FFF2-40B4-BE49-F238E27FC236}">
                  <a16:creationId xmlns:a16="http://schemas.microsoft.com/office/drawing/2014/main" id="{20AB877A-38A0-4B00-997F-780D03488587}"/>
                </a:ext>
              </a:extLst>
            </p:cNvPr>
            <p:cNvSpPr>
              <a:spLocks noChangeArrowheads="1"/>
            </p:cNvSpPr>
            <p:nvPr/>
          </p:nvSpPr>
          <p:spPr bwMode="auto">
            <a:xfrm>
              <a:off x="2928" y="1966"/>
              <a:ext cx="2544" cy="1939"/>
            </a:xfrm>
            <a:prstGeom prst="rect">
              <a:avLst/>
            </a:prstGeom>
            <a:solidFill>
              <a:schemeClr val="bg1"/>
            </a:solidFill>
            <a:ln w="12700">
              <a:solidFill>
                <a:schemeClr val="tx1"/>
              </a:solidFill>
              <a:miter lim="800000"/>
              <a:headEnd/>
              <a:tailEnd/>
            </a:ln>
            <a:effectLst>
              <a:outerShdw dist="53882" dir="2700000" algn="ctr" rotWithShape="0">
                <a:schemeClr val="bg2"/>
              </a:outerShdw>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endParaRPr lang="ja-JP" altLang="en-US">
                <a:solidFill>
                  <a:srgbClr val="660066"/>
                </a:solidFill>
                <a:latin typeface="Gulim" panose="020B0600000101010101" pitchFamily="34" charset="-127"/>
                <a:ea typeface="Gulim" panose="020B0600000101010101" pitchFamily="34" charset="-127"/>
              </a:endParaRPr>
            </a:p>
          </p:txBody>
        </p:sp>
        <p:sp>
          <p:nvSpPr>
            <p:cNvPr id="269345" name="Line 28">
              <a:extLst>
                <a:ext uri="{FF2B5EF4-FFF2-40B4-BE49-F238E27FC236}">
                  <a16:creationId xmlns:a16="http://schemas.microsoft.com/office/drawing/2014/main" id="{A35700EE-CD50-457F-8A5F-F89A938BB36B}"/>
                </a:ext>
              </a:extLst>
            </p:cNvPr>
            <p:cNvSpPr>
              <a:spLocks noChangeShapeType="1"/>
            </p:cNvSpPr>
            <p:nvPr/>
          </p:nvSpPr>
          <p:spPr bwMode="auto">
            <a:xfrm>
              <a:off x="3408" y="3024"/>
              <a:ext cx="1584" cy="0"/>
            </a:xfrm>
            <a:prstGeom prst="line">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69346" name="Line 29">
              <a:extLst>
                <a:ext uri="{FF2B5EF4-FFF2-40B4-BE49-F238E27FC236}">
                  <a16:creationId xmlns:a16="http://schemas.microsoft.com/office/drawing/2014/main" id="{ED844731-188A-4F74-9B26-C25CF56618A8}"/>
                </a:ext>
              </a:extLst>
            </p:cNvPr>
            <p:cNvSpPr>
              <a:spLocks noChangeShapeType="1"/>
            </p:cNvSpPr>
            <p:nvPr/>
          </p:nvSpPr>
          <p:spPr bwMode="auto">
            <a:xfrm>
              <a:off x="3648" y="2112"/>
              <a:ext cx="0" cy="1536"/>
            </a:xfrm>
            <a:prstGeom prst="line">
              <a:avLst/>
            </a:prstGeom>
            <a:noFill/>
            <a:ln w="19050">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269347" name="Text Box 30">
              <a:extLst>
                <a:ext uri="{FF2B5EF4-FFF2-40B4-BE49-F238E27FC236}">
                  <a16:creationId xmlns:a16="http://schemas.microsoft.com/office/drawing/2014/main" id="{38190947-718D-48BA-97CC-E58A2BFCD820}"/>
                </a:ext>
              </a:extLst>
            </p:cNvPr>
            <p:cNvSpPr txBox="1">
              <a:spLocks noChangeArrowheads="1"/>
            </p:cNvSpPr>
            <p:nvPr/>
          </p:nvSpPr>
          <p:spPr bwMode="auto">
            <a:xfrm>
              <a:off x="4704" y="3081"/>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en-US" altLang="ja-JP" sz="1800">
                  <a:latin typeface="Gulim" panose="020B0600000101010101" pitchFamily="34" charset="-127"/>
                  <a:ea typeface="Gulim" panose="020B0600000101010101" pitchFamily="34" charset="-127"/>
                </a:rPr>
                <a:t>Z-axis</a:t>
              </a:r>
            </a:p>
          </p:txBody>
        </p:sp>
        <p:sp>
          <p:nvSpPr>
            <p:cNvPr id="269348" name="Text Box 31">
              <a:extLst>
                <a:ext uri="{FF2B5EF4-FFF2-40B4-BE49-F238E27FC236}">
                  <a16:creationId xmlns:a16="http://schemas.microsoft.com/office/drawing/2014/main" id="{2A03A209-A87B-4D5C-B757-38A5080CAC2F}"/>
                </a:ext>
              </a:extLst>
            </p:cNvPr>
            <p:cNvSpPr txBox="1">
              <a:spLocks noChangeArrowheads="1"/>
            </p:cNvSpPr>
            <p:nvPr/>
          </p:nvSpPr>
          <p:spPr bwMode="auto">
            <a:xfrm>
              <a:off x="2976" y="2112"/>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en-US" altLang="ja-JP" sz="1800">
                  <a:latin typeface="Gulim" panose="020B0600000101010101" pitchFamily="34" charset="-127"/>
                  <a:ea typeface="Gulim" panose="020B0600000101010101" pitchFamily="34" charset="-127"/>
                </a:rPr>
                <a:t>R-axis</a:t>
              </a:r>
            </a:p>
          </p:txBody>
        </p:sp>
      </p:grpSp>
      <p:grpSp>
        <p:nvGrpSpPr>
          <p:cNvPr id="269316" name="Group 125">
            <a:extLst>
              <a:ext uri="{FF2B5EF4-FFF2-40B4-BE49-F238E27FC236}">
                <a16:creationId xmlns:a16="http://schemas.microsoft.com/office/drawing/2014/main" id="{7F5FA304-7E15-496B-9E42-3CAC6A78B67E}"/>
              </a:ext>
            </a:extLst>
          </p:cNvPr>
          <p:cNvGrpSpPr>
            <a:grpSpLocks/>
          </p:cNvGrpSpPr>
          <p:nvPr/>
        </p:nvGrpSpPr>
        <p:grpSpPr bwMode="auto">
          <a:xfrm>
            <a:off x="2003425" y="3405188"/>
            <a:ext cx="5676900" cy="2159000"/>
            <a:chOff x="1272" y="2256"/>
            <a:chExt cx="3576" cy="1360"/>
          </a:xfrm>
        </p:grpSpPr>
        <p:sp>
          <p:nvSpPr>
            <p:cNvPr id="269340" name="Oval 85">
              <a:extLst>
                <a:ext uri="{FF2B5EF4-FFF2-40B4-BE49-F238E27FC236}">
                  <a16:creationId xmlns:a16="http://schemas.microsoft.com/office/drawing/2014/main" id="{6D37F660-18E0-4E54-8096-C0D9D31055A0}"/>
                </a:ext>
              </a:extLst>
            </p:cNvPr>
            <p:cNvSpPr>
              <a:spLocks noChangeArrowheads="1"/>
            </p:cNvSpPr>
            <p:nvPr/>
          </p:nvSpPr>
          <p:spPr bwMode="auto">
            <a:xfrm>
              <a:off x="1272" y="2856"/>
              <a:ext cx="340" cy="340"/>
            </a:xfrm>
            <a:prstGeom prst="ellipse">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269341" name="Line 86">
              <a:extLst>
                <a:ext uri="{FF2B5EF4-FFF2-40B4-BE49-F238E27FC236}">
                  <a16:creationId xmlns:a16="http://schemas.microsoft.com/office/drawing/2014/main" id="{E2FFFDF0-001C-4640-A94E-AC3AE1DC1F62}"/>
                </a:ext>
              </a:extLst>
            </p:cNvPr>
            <p:cNvSpPr>
              <a:spLocks noChangeShapeType="1"/>
            </p:cNvSpPr>
            <p:nvPr/>
          </p:nvSpPr>
          <p:spPr bwMode="auto">
            <a:xfrm>
              <a:off x="3488" y="2856"/>
              <a:ext cx="136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9342" name="Line 87">
              <a:extLst>
                <a:ext uri="{FF2B5EF4-FFF2-40B4-BE49-F238E27FC236}">
                  <a16:creationId xmlns:a16="http://schemas.microsoft.com/office/drawing/2014/main" id="{2F1935E8-BC99-4837-87DA-F004D815EBD7}"/>
                </a:ext>
              </a:extLst>
            </p:cNvPr>
            <p:cNvSpPr>
              <a:spLocks noChangeShapeType="1"/>
            </p:cNvSpPr>
            <p:nvPr/>
          </p:nvSpPr>
          <p:spPr bwMode="auto">
            <a:xfrm>
              <a:off x="3488" y="3200"/>
              <a:ext cx="136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9343" name="Line 88">
              <a:extLst>
                <a:ext uri="{FF2B5EF4-FFF2-40B4-BE49-F238E27FC236}">
                  <a16:creationId xmlns:a16="http://schemas.microsoft.com/office/drawing/2014/main" id="{AE7EBFC1-6AE4-4D4B-A144-B80940CF290E}"/>
                </a:ext>
              </a:extLst>
            </p:cNvPr>
            <p:cNvSpPr>
              <a:spLocks noChangeShapeType="1"/>
            </p:cNvSpPr>
            <p:nvPr/>
          </p:nvSpPr>
          <p:spPr bwMode="auto">
            <a:xfrm>
              <a:off x="4440" y="2256"/>
              <a:ext cx="0" cy="136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9317" name="Group 126">
            <a:extLst>
              <a:ext uri="{FF2B5EF4-FFF2-40B4-BE49-F238E27FC236}">
                <a16:creationId xmlns:a16="http://schemas.microsoft.com/office/drawing/2014/main" id="{50A237D9-F736-40E9-967D-A1396ACC6FD4}"/>
              </a:ext>
            </a:extLst>
          </p:cNvPr>
          <p:cNvGrpSpPr>
            <a:grpSpLocks/>
          </p:cNvGrpSpPr>
          <p:nvPr/>
        </p:nvGrpSpPr>
        <p:grpSpPr bwMode="auto">
          <a:xfrm>
            <a:off x="1203325" y="3176588"/>
            <a:ext cx="6705600" cy="2438400"/>
            <a:chOff x="768" y="2112"/>
            <a:chExt cx="4224" cy="1536"/>
          </a:xfrm>
        </p:grpSpPr>
        <p:grpSp>
          <p:nvGrpSpPr>
            <p:cNvPr id="269331" name="Group 115">
              <a:extLst>
                <a:ext uri="{FF2B5EF4-FFF2-40B4-BE49-F238E27FC236}">
                  <a16:creationId xmlns:a16="http://schemas.microsoft.com/office/drawing/2014/main" id="{B32F4316-5B4D-4407-A90C-1A1225A8FCE6}"/>
                </a:ext>
              </a:extLst>
            </p:cNvPr>
            <p:cNvGrpSpPr>
              <a:grpSpLocks/>
            </p:cNvGrpSpPr>
            <p:nvPr/>
          </p:nvGrpSpPr>
          <p:grpSpPr bwMode="auto">
            <a:xfrm>
              <a:off x="768" y="2112"/>
              <a:ext cx="1584" cy="1536"/>
              <a:chOff x="768" y="2112"/>
              <a:chExt cx="1584" cy="1536"/>
            </a:xfrm>
          </p:grpSpPr>
          <p:sp>
            <p:nvSpPr>
              <p:cNvPr id="269337" name="Oval 92">
                <a:extLst>
                  <a:ext uri="{FF2B5EF4-FFF2-40B4-BE49-F238E27FC236}">
                    <a16:creationId xmlns:a16="http://schemas.microsoft.com/office/drawing/2014/main" id="{091E3248-448F-4C9D-949E-91F6EEF9F7B9}"/>
                  </a:ext>
                </a:extLst>
              </p:cNvPr>
              <p:cNvSpPr>
                <a:spLocks noChangeArrowheads="1"/>
              </p:cNvSpPr>
              <p:nvPr/>
            </p:nvSpPr>
            <p:spPr bwMode="auto">
              <a:xfrm>
                <a:off x="1268" y="2856"/>
                <a:ext cx="345" cy="340"/>
              </a:xfrm>
              <a:prstGeom prst="ellipse">
                <a:avLst/>
              </a:prstGeom>
              <a:solidFill>
                <a:srgbClr val="99CCFF"/>
              </a:solidFill>
              <a:ln w="6350">
                <a:solidFill>
                  <a:schemeClr val="tx1"/>
                </a:solidFill>
                <a:round/>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269338" name="Line 22">
                <a:extLst>
                  <a:ext uri="{FF2B5EF4-FFF2-40B4-BE49-F238E27FC236}">
                    <a16:creationId xmlns:a16="http://schemas.microsoft.com/office/drawing/2014/main" id="{28565FB6-562E-4580-98D4-AB81150270FF}"/>
                  </a:ext>
                </a:extLst>
              </p:cNvPr>
              <p:cNvSpPr>
                <a:spLocks noChangeShapeType="1"/>
              </p:cNvSpPr>
              <p:nvPr/>
            </p:nvSpPr>
            <p:spPr bwMode="auto">
              <a:xfrm>
                <a:off x="768" y="3024"/>
                <a:ext cx="1584" cy="0"/>
              </a:xfrm>
              <a:prstGeom prst="line">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69339" name="Line 23">
                <a:extLst>
                  <a:ext uri="{FF2B5EF4-FFF2-40B4-BE49-F238E27FC236}">
                    <a16:creationId xmlns:a16="http://schemas.microsoft.com/office/drawing/2014/main" id="{F607EB65-8E68-46D0-9D72-529A253178E4}"/>
                  </a:ext>
                </a:extLst>
              </p:cNvPr>
              <p:cNvSpPr>
                <a:spLocks noChangeShapeType="1"/>
              </p:cNvSpPr>
              <p:nvPr/>
            </p:nvSpPr>
            <p:spPr bwMode="auto">
              <a:xfrm>
                <a:off x="1440" y="2112"/>
                <a:ext cx="0" cy="1536"/>
              </a:xfrm>
              <a:prstGeom prst="line">
                <a:avLst/>
              </a:prstGeom>
              <a:noFill/>
              <a:ln w="19050">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269332" name="Group 124">
              <a:extLst>
                <a:ext uri="{FF2B5EF4-FFF2-40B4-BE49-F238E27FC236}">
                  <a16:creationId xmlns:a16="http://schemas.microsoft.com/office/drawing/2014/main" id="{FE1D89E7-421C-4E6F-8FE5-D4F1F70FBBFC}"/>
                </a:ext>
              </a:extLst>
            </p:cNvPr>
            <p:cNvGrpSpPr>
              <a:grpSpLocks/>
            </p:cNvGrpSpPr>
            <p:nvPr/>
          </p:nvGrpSpPr>
          <p:grpSpPr bwMode="auto">
            <a:xfrm>
              <a:off x="3408" y="2112"/>
              <a:ext cx="1584" cy="1536"/>
              <a:chOff x="3408" y="2112"/>
              <a:chExt cx="1584" cy="1536"/>
            </a:xfrm>
          </p:grpSpPr>
          <p:grpSp>
            <p:nvGrpSpPr>
              <p:cNvPr id="269333" name="Group 117">
                <a:extLst>
                  <a:ext uri="{FF2B5EF4-FFF2-40B4-BE49-F238E27FC236}">
                    <a16:creationId xmlns:a16="http://schemas.microsoft.com/office/drawing/2014/main" id="{354DCFB8-B548-4E30-A1DC-01FF05D527DA}"/>
                  </a:ext>
                </a:extLst>
              </p:cNvPr>
              <p:cNvGrpSpPr>
                <a:grpSpLocks/>
              </p:cNvGrpSpPr>
              <p:nvPr/>
            </p:nvGrpSpPr>
            <p:grpSpPr bwMode="auto">
              <a:xfrm>
                <a:off x="3408" y="2860"/>
                <a:ext cx="1584" cy="340"/>
                <a:chOff x="3408" y="2860"/>
                <a:chExt cx="1584" cy="340"/>
              </a:xfrm>
            </p:grpSpPr>
            <p:sp>
              <p:nvSpPr>
                <p:cNvPr id="269335" name="Rectangle 100">
                  <a:extLst>
                    <a:ext uri="{FF2B5EF4-FFF2-40B4-BE49-F238E27FC236}">
                      <a16:creationId xmlns:a16="http://schemas.microsoft.com/office/drawing/2014/main" id="{A4DF255D-2847-4260-88DB-CA5F366C8180}"/>
                    </a:ext>
                  </a:extLst>
                </p:cNvPr>
                <p:cNvSpPr>
                  <a:spLocks noChangeArrowheads="1"/>
                </p:cNvSpPr>
                <p:nvPr/>
              </p:nvSpPr>
              <p:spPr bwMode="auto">
                <a:xfrm>
                  <a:off x="3647" y="2860"/>
                  <a:ext cx="793" cy="340"/>
                </a:xfrm>
                <a:prstGeom prst="rect">
                  <a:avLst/>
                </a:prstGeom>
                <a:solidFill>
                  <a:srgbClr val="99CCFF"/>
                </a:solidFill>
                <a:ln w="6350">
                  <a:solidFill>
                    <a:schemeClr val="tx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269336" name="Line 28">
                  <a:extLst>
                    <a:ext uri="{FF2B5EF4-FFF2-40B4-BE49-F238E27FC236}">
                      <a16:creationId xmlns:a16="http://schemas.microsoft.com/office/drawing/2014/main" id="{880D18F1-CAEC-4A93-9C0F-F86BDFC516F6}"/>
                    </a:ext>
                  </a:extLst>
                </p:cNvPr>
                <p:cNvSpPr>
                  <a:spLocks noChangeShapeType="1"/>
                </p:cNvSpPr>
                <p:nvPr/>
              </p:nvSpPr>
              <p:spPr bwMode="auto">
                <a:xfrm>
                  <a:off x="3408" y="3024"/>
                  <a:ext cx="1584" cy="0"/>
                </a:xfrm>
                <a:prstGeom prst="line">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sp>
            <p:nvSpPr>
              <p:cNvPr id="269334" name="Line 29">
                <a:extLst>
                  <a:ext uri="{FF2B5EF4-FFF2-40B4-BE49-F238E27FC236}">
                    <a16:creationId xmlns:a16="http://schemas.microsoft.com/office/drawing/2014/main" id="{74FC4E1A-1FD6-4045-BC05-8A32AA8DB963}"/>
                  </a:ext>
                </a:extLst>
              </p:cNvPr>
              <p:cNvSpPr>
                <a:spLocks noChangeShapeType="1"/>
              </p:cNvSpPr>
              <p:nvPr/>
            </p:nvSpPr>
            <p:spPr bwMode="auto">
              <a:xfrm>
                <a:off x="3648" y="2112"/>
                <a:ext cx="0" cy="1536"/>
              </a:xfrm>
              <a:prstGeom prst="line">
                <a:avLst/>
              </a:prstGeom>
              <a:noFill/>
              <a:ln w="19050">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grpSp>
      </p:grpSp>
      <p:sp>
        <p:nvSpPr>
          <p:cNvPr id="269318" name="テキスト ボックス 6">
            <a:extLst>
              <a:ext uri="{FF2B5EF4-FFF2-40B4-BE49-F238E27FC236}">
                <a16:creationId xmlns:a16="http://schemas.microsoft.com/office/drawing/2014/main" id="{515AED99-F2C5-47A0-80C4-696B283536F6}"/>
              </a:ext>
            </a:extLst>
          </p:cNvPr>
          <p:cNvSpPr txBox="1">
            <a:spLocks noChangeArrowheads="1"/>
          </p:cNvSpPr>
          <p:nvPr/>
        </p:nvSpPr>
        <p:spPr bwMode="auto">
          <a:xfrm>
            <a:off x="6308725" y="2947988"/>
            <a:ext cx="2286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buFontTx/>
              <a:buNone/>
            </a:pPr>
            <a:r>
              <a:rPr lang="ja-JP" altLang="en-US" sz="2400">
                <a:solidFill>
                  <a:srgbClr val="FF0000"/>
                </a:solidFill>
                <a:latin typeface="Century Gothic" panose="020B0502020202020204" pitchFamily="34" charset="0"/>
              </a:rPr>
              <a:t>3</a:t>
            </a:r>
            <a:r>
              <a:rPr lang="en-US" altLang="ja-JP" sz="2400">
                <a:solidFill>
                  <a:srgbClr val="FF0000"/>
                </a:solidFill>
                <a:latin typeface="Century Gothic" panose="020B0502020202020204" pitchFamily="34" charset="0"/>
              </a:rPr>
              <a:t>D space</a:t>
            </a:r>
            <a:endParaRPr lang="ja-JP" altLang="en-US" sz="2400">
              <a:solidFill>
                <a:srgbClr val="FF0000"/>
              </a:solidFill>
              <a:latin typeface="Century Gothic" panose="020B0502020202020204" pitchFamily="34" charset="0"/>
            </a:endParaRPr>
          </a:p>
        </p:txBody>
      </p:sp>
      <p:sp>
        <p:nvSpPr>
          <p:cNvPr id="269319" name="テキスト ボックス 64">
            <a:extLst>
              <a:ext uri="{FF2B5EF4-FFF2-40B4-BE49-F238E27FC236}">
                <a16:creationId xmlns:a16="http://schemas.microsoft.com/office/drawing/2014/main" id="{F13125BB-6B0A-4FD3-B1C0-3E8AD324C83E}"/>
              </a:ext>
            </a:extLst>
          </p:cNvPr>
          <p:cNvSpPr txBox="1">
            <a:spLocks noChangeArrowheads="1"/>
          </p:cNvSpPr>
          <p:nvPr/>
        </p:nvSpPr>
        <p:spPr bwMode="auto">
          <a:xfrm>
            <a:off x="1720850" y="4022725"/>
            <a:ext cx="41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ja-JP" sz="2000"/>
              <a:t>cz</a:t>
            </a:r>
            <a:endParaRPr lang="ja-JP" altLang="en-US" sz="2000"/>
          </a:p>
        </p:txBody>
      </p:sp>
      <p:sp>
        <p:nvSpPr>
          <p:cNvPr id="269320" name="テキスト ボックス 65">
            <a:extLst>
              <a:ext uri="{FF2B5EF4-FFF2-40B4-BE49-F238E27FC236}">
                <a16:creationId xmlns:a16="http://schemas.microsoft.com/office/drawing/2014/main" id="{86C8DF0E-49F2-4C30-9BA1-70A2C5635298}"/>
              </a:ext>
            </a:extLst>
          </p:cNvPr>
          <p:cNvSpPr txBox="1">
            <a:spLocks noChangeArrowheads="1"/>
          </p:cNvSpPr>
          <p:nvPr/>
        </p:nvSpPr>
        <p:spPr bwMode="auto">
          <a:xfrm>
            <a:off x="7631113" y="4106863"/>
            <a:ext cx="41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ja-JP" sz="2000"/>
              <a:t>cz</a:t>
            </a:r>
            <a:endParaRPr lang="ja-JP" altLang="en-US" sz="2000"/>
          </a:p>
        </p:txBody>
      </p:sp>
      <p:sp>
        <p:nvSpPr>
          <p:cNvPr id="269321" name="テキスト ボックス 66">
            <a:extLst>
              <a:ext uri="{FF2B5EF4-FFF2-40B4-BE49-F238E27FC236}">
                <a16:creationId xmlns:a16="http://schemas.microsoft.com/office/drawing/2014/main" id="{344C6603-A59D-42E1-A941-F0E50B2A657E}"/>
              </a:ext>
            </a:extLst>
          </p:cNvPr>
          <p:cNvSpPr txBox="1">
            <a:spLocks noChangeArrowheads="1"/>
          </p:cNvSpPr>
          <p:nvPr/>
        </p:nvSpPr>
        <p:spPr bwMode="auto">
          <a:xfrm>
            <a:off x="5567363" y="5494338"/>
            <a:ext cx="427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ja-JP" sz="2000"/>
              <a:t>pz</a:t>
            </a:r>
            <a:endParaRPr lang="ja-JP" altLang="en-US" sz="2000"/>
          </a:p>
        </p:txBody>
      </p:sp>
      <p:sp>
        <p:nvSpPr>
          <p:cNvPr id="269322" name="テキスト ボックス 67">
            <a:extLst>
              <a:ext uri="{FF2B5EF4-FFF2-40B4-BE49-F238E27FC236}">
                <a16:creationId xmlns:a16="http://schemas.microsoft.com/office/drawing/2014/main" id="{C684E357-2E13-451A-BB7B-3063C3925781}"/>
              </a:ext>
            </a:extLst>
          </p:cNvPr>
          <p:cNvSpPr txBox="1">
            <a:spLocks noChangeArrowheads="1"/>
          </p:cNvSpPr>
          <p:nvPr/>
        </p:nvSpPr>
        <p:spPr bwMode="auto">
          <a:xfrm>
            <a:off x="6842125" y="5456238"/>
            <a:ext cx="427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ja-JP" sz="2000"/>
              <a:t>pz</a:t>
            </a:r>
            <a:endParaRPr lang="ja-JP" altLang="en-US" sz="2000"/>
          </a:p>
        </p:txBody>
      </p:sp>
      <p:sp>
        <p:nvSpPr>
          <p:cNvPr id="2" name="Rectangle 2">
            <a:extLst>
              <a:ext uri="{FF2B5EF4-FFF2-40B4-BE49-F238E27FC236}">
                <a16:creationId xmlns:a16="http://schemas.microsoft.com/office/drawing/2014/main" id="{B921C2BC-0549-4914-BF04-BD5088927CE7}"/>
              </a:ext>
            </a:extLst>
          </p:cNvPr>
          <p:cNvSpPr>
            <a:spLocks noGrp="1" noChangeArrowheads="1"/>
          </p:cNvSpPr>
          <p:nvPr>
            <p:ph type="title" idx="4294967295"/>
          </p:nvPr>
        </p:nvSpPr>
        <p:spPr>
          <a:xfrm>
            <a:off x="246063" y="115888"/>
            <a:ext cx="8686800" cy="752475"/>
          </a:xfrm>
        </p:spPr>
        <p:txBody>
          <a:bodyPr/>
          <a:lstStyle/>
          <a:p>
            <a:pPr eaLnBrk="1" hangingPunct="1">
              <a:defRPr/>
            </a:pPr>
            <a:r>
              <a:rPr lang="en-US" altLang="ja-JP" sz="4800" dirty="0">
                <a:latin typeface="+mn-lt"/>
              </a:rPr>
              <a:t>Homework (source)</a:t>
            </a:r>
            <a:endParaRPr lang="ja-JP" altLang="en-US" sz="4800" dirty="0">
              <a:latin typeface="+mn-lt"/>
            </a:endParaRPr>
          </a:p>
        </p:txBody>
      </p:sp>
      <p:sp>
        <p:nvSpPr>
          <p:cNvPr id="70662" name="Rectangle 8">
            <a:extLst>
              <a:ext uri="{FF2B5EF4-FFF2-40B4-BE49-F238E27FC236}">
                <a16:creationId xmlns:a16="http://schemas.microsoft.com/office/drawing/2014/main" id="{612A2EB8-5ECB-4159-8FCC-65A8EE8F34AD}"/>
              </a:ext>
            </a:extLst>
          </p:cNvPr>
          <p:cNvSpPr>
            <a:spLocks noGrp="1" noChangeArrowheads="1"/>
          </p:cNvSpPr>
          <p:nvPr>
            <p:ph type="body" idx="4294967295"/>
          </p:nvPr>
        </p:nvSpPr>
        <p:spPr>
          <a:xfrm>
            <a:off x="476250" y="981075"/>
            <a:ext cx="8153400" cy="1600200"/>
          </a:xfrm>
        </p:spPr>
        <p:txBody>
          <a:bodyPr/>
          <a:lstStyle/>
          <a:p>
            <a:pPr eaLnBrk="1" hangingPunct="1">
              <a:defRPr/>
            </a:pPr>
            <a:r>
              <a:rPr lang="en-US" altLang="ja-JP" sz="2800" dirty="0"/>
              <a:t>Set a proton beam at 290 MeV/u with a 2.5 cm radius, incident from the bottom of the cylinder</a:t>
            </a:r>
          </a:p>
          <a:p>
            <a:pPr eaLnBrk="1" hangingPunct="1">
              <a:defRPr/>
            </a:pPr>
            <a:r>
              <a:rPr lang="en-US" altLang="ja-JP" sz="2800" dirty="0">
                <a:latin typeface="+mj-lt"/>
              </a:rPr>
              <a:t>Execute the transport calculation (</a:t>
            </a:r>
            <a:r>
              <a:rPr lang="en-US" altLang="ja-JP" sz="2800" dirty="0" err="1">
                <a:latin typeface="+mj-lt"/>
              </a:rPr>
              <a:t>icntl</a:t>
            </a:r>
            <a:r>
              <a:rPr lang="en-US" altLang="ja-JP" sz="2800" dirty="0">
                <a:latin typeface="+mj-lt"/>
              </a:rPr>
              <a:t> = 0)</a:t>
            </a:r>
            <a:endParaRPr lang="ja-JP" altLang="en-US" dirty="0">
              <a:latin typeface="+mj-lt"/>
            </a:endParaRPr>
          </a:p>
        </p:txBody>
      </p:sp>
      <p:sp>
        <p:nvSpPr>
          <p:cNvPr id="82957" name="AutoShape 42">
            <a:extLst>
              <a:ext uri="{FF2B5EF4-FFF2-40B4-BE49-F238E27FC236}">
                <a16:creationId xmlns:a16="http://schemas.microsoft.com/office/drawing/2014/main" id="{21ECA9B5-C32C-424A-965B-836CE5CEF2B3}"/>
              </a:ext>
            </a:extLst>
          </p:cNvPr>
          <p:cNvSpPr>
            <a:spLocks noChangeArrowheads="1"/>
          </p:cNvSpPr>
          <p:nvPr/>
        </p:nvSpPr>
        <p:spPr bwMode="auto">
          <a:xfrm>
            <a:off x="5473700" y="4457700"/>
            <a:ext cx="215900" cy="360363"/>
          </a:xfrm>
          <a:prstGeom prst="rightArrow">
            <a:avLst>
              <a:gd name="adj1" fmla="val 50000"/>
              <a:gd name="adj2" fmla="val 25000"/>
            </a:avLst>
          </a:prstGeom>
          <a:solidFill>
            <a:srgbClr val="FF6600"/>
          </a:solidFill>
          <a:ln w="25400">
            <a:solidFill>
              <a:srgbClr val="800080"/>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82958" name="テキスト ボックス 6">
            <a:extLst>
              <a:ext uri="{FF2B5EF4-FFF2-40B4-BE49-F238E27FC236}">
                <a16:creationId xmlns:a16="http://schemas.microsoft.com/office/drawing/2014/main" id="{9EAD387A-E884-41A7-B5BF-1542F59F9F61}"/>
              </a:ext>
            </a:extLst>
          </p:cNvPr>
          <p:cNvSpPr txBox="1">
            <a:spLocks noChangeArrowheads="1"/>
          </p:cNvSpPr>
          <p:nvPr/>
        </p:nvSpPr>
        <p:spPr bwMode="auto">
          <a:xfrm>
            <a:off x="4589463" y="4000500"/>
            <a:ext cx="1287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solidFill>
                  <a:srgbClr val="FF0000"/>
                </a:solidFill>
                <a:latin typeface="Century Gothic" panose="020B0502020202020204" pitchFamily="34" charset="0"/>
              </a:rPr>
              <a:t>source</a:t>
            </a:r>
            <a:endParaRPr lang="ja-JP" altLang="en-US" sz="2400">
              <a:solidFill>
                <a:srgbClr val="FF0000"/>
              </a:solidFill>
              <a:latin typeface="Century Gothic" panose="020B0502020202020204" pitchFamily="34" charset="0"/>
            </a:endParaRPr>
          </a:p>
        </p:txBody>
      </p:sp>
      <p:sp>
        <p:nvSpPr>
          <p:cNvPr id="269330" name="Text Box 5">
            <a:extLst>
              <a:ext uri="{FF2B5EF4-FFF2-40B4-BE49-F238E27FC236}">
                <a16:creationId xmlns:a16="http://schemas.microsoft.com/office/drawing/2014/main" id="{FD271E07-DF4C-47CF-B2D1-B366D2B5B85F}"/>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latin typeface="Tahoma" panose="020B0604030504040204" pitchFamily="34" charset="0"/>
              </a:rPr>
              <a:t>Homework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9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7" grpId="0" animBg="1"/>
      <p:bldP spid="82958"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9">
            <a:extLst>
              <a:ext uri="{FF2B5EF4-FFF2-40B4-BE49-F238E27FC236}">
                <a16:creationId xmlns:a16="http://schemas.microsoft.com/office/drawing/2014/main" id="{2178955D-0054-4B65-9FDB-CBE61DFAF8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362" y="1380199"/>
            <a:ext cx="7907876" cy="3463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a:extLst>
              <a:ext uri="{FF2B5EF4-FFF2-40B4-BE49-F238E27FC236}">
                <a16:creationId xmlns:a16="http://schemas.microsoft.com/office/drawing/2014/main" id="{03DDD73E-72DC-4D1F-848C-9D5CAA6B3F23}"/>
              </a:ext>
            </a:extLst>
          </p:cNvPr>
          <p:cNvSpPr txBox="1">
            <a:spLocks noChangeArrowheads="1"/>
          </p:cNvSpPr>
          <p:nvPr/>
        </p:nvSpPr>
        <p:spPr bwMode="auto">
          <a:xfrm>
            <a:off x="228600" y="104504"/>
            <a:ext cx="86868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a:lstStyle>
          <a:p>
            <a:pPr eaLnBrk="1" hangingPunct="1">
              <a:defRPr/>
            </a:pPr>
            <a:r>
              <a:rPr lang="en-US" altLang="ja-JP" sz="4800" kern="0" dirty="0">
                <a:latin typeface="+mn-lt"/>
              </a:rPr>
              <a:t>Example Answer</a:t>
            </a:r>
          </a:p>
        </p:txBody>
      </p:sp>
      <p:sp>
        <p:nvSpPr>
          <p:cNvPr id="8" name="Text Box 5">
            <a:extLst>
              <a:ext uri="{FF2B5EF4-FFF2-40B4-BE49-F238E27FC236}">
                <a16:creationId xmlns:a16="http://schemas.microsoft.com/office/drawing/2014/main" id="{EB492B12-8774-48DE-B931-DCD6C4C7A84D}"/>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dirty="0">
                <a:latin typeface="Tahoma" panose="020B0604030504040204" pitchFamily="34" charset="0"/>
              </a:rPr>
              <a:t>Homework</a:t>
            </a:r>
          </a:p>
        </p:txBody>
      </p:sp>
      <p:sp>
        <p:nvSpPr>
          <p:cNvPr id="4" name="テキスト ボックス 3">
            <a:extLst>
              <a:ext uri="{FF2B5EF4-FFF2-40B4-BE49-F238E27FC236}">
                <a16:creationId xmlns:a16="http://schemas.microsoft.com/office/drawing/2014/main" id="{02565106-BF4F-4889-96C9-DF8F24BB1CD6}"/>
              </a:ext>
            </a:extLst>
          </p:cNvPr>
          <p:cNvSpPr txBox="1"/>
          <p:nvPr/>
        </p:nvSpPr>
        <p:spPr>
          <a:xfrm>
            <a:off x="1547664" y="5551877"/>
            <a:ext cx="6263253" cy="523220"/>
          </a:xfrm>
          <a:prstGeom prst="rect">
            <a:avLst/>
          </a:prstGeom>
          <a:noFill/>
        </p:spPr>
        <p:txBody>
          <a:bodyPr wrap="none" rtlCol="0">
            <a:spAutoFit/>
          </a:bodyPr>
          <a:lstStyle/>
          <a:p>
            <a:r>
              <a:rPr kumimoji="1" lang="en-US" altLang="ja-JP" sz="2800" dirty="0"/>
              <a:t>Sum of the proton and neutron trajectories</a:t>
            </a:r>
            <a:endParaRPr kumimoji="1" lang="ja-JP" altLang="en-US" sz="2800" dirty="0"/>
          </a:p>
        </p:txBody>
      </p:sp>
      <p:sp>
        <p:nvSpPr>
          <p:cNvPr id="10" name="テキスト ボックス 20">
            <a:extLst>
              <a:ext uri="{FF2B5EF4-FFF2-40B4-BE49-F238E27FC236}">
                <a16:creationId xmlns:a16="http://schemas.microsoft.com/office/drawing/2014/main" id="{405CFD5E-3C73-4F5C-A9BB-87286B3912F3}"/>
              </a:ext>
            </a:extLst>
          </p:cNvPr>
          <p:cNvSpPr txBox="1">
            <a:spLocks noChangeArrowheads="1"/>
          </p:cNvSpPr>
          <p:nvPr/>
        </p:nvSpPr>
        <p:spPr bwMode="auto">
          <a:xfrm>
            <a:off x="2959100" y="5028657"/>
            <a:ext cx="3200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ja-JP" sz="2800" dirty="0" err="1">
                <a:solidFill>
                  <a:srgbClr val="0000FF"/>
                </a:solidFill>
                <a:latin typeface="Century Gothic" panose="020B0502020202020204" pitchFamily="34" charset="0"/>
              </a:rPr>
              <a:t>xz_track.eps</a:t>
            </a:r>
            <a:endParaRPr lang="en-US" altLang="ja-JP" sz="2800" dirty="0">
              <a:solidFill>
                <a:srgbClr val="0000FF"/>
              </a:solidFill>
              <a:latin typeface="Century Gothic" panose="020B0502020202020204" pitchFamily="34" charset="0"/>
            </a:endParaRPr>
          </a:p>
        </p:txBody>
      </p:sp>
    </p:spTree>
    <p:extLst>
      <p:ext uri="{BB962C8B-B14F-4D97-AF65-F5344CB8AC3E}">
        <p14:creationId xmlns:p14="http://schemas.microsoft.com/office/powerpoint/2010/main" val="2792883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BAF08A4D-CE31-48C3-888B-C5935AC51D9C}"/>
              </a:ext>
            </a:extLst>
          </p:cNvPr>
          <p:cNvPicPr>
            <a:picLocks noChangeAspect="1"/>
          </p:cNvPicPr>
          <p:nvPr/>
        </p:nvPicPr>
        <p:blipFill rotWithShape="1">
          <a:blip r:embed="rId2"/>
          <a:srcRect b="33437"/>
          <a:stretch/>
        </p:blipFill>
        <p:spPr>
          <a:xfrm>
            <a:off x="4132836" y="1844824"/>
            <a:ext cx="4910578" cy="3862132"/>
          </a:xfrm>
          <a:prstGeom prst="rect">
            <a:avLst/>
          </a:prstGeom>
        </p:spPr>
      </p:pic>
      <p:pic>
        <p:nvPicPr>
          <p:cNvPr id="15" name="図 14">
            <a:extLst>
              <a:ext uri="{FF2B5EF4-FFF2-40B4-BE49-F238E27FC236}">
                <a16:creationId xmlns:a16="http://schemas.microsoft.com/office/drawing/2014/main" id="{D26A3E35-DEA1-43DE-AB12-C5C1D0559803}"/>
              </a:ext>
            </a:extLst>
          </p:cNvPr>
          <p:cNvPicPr>
            <a:picLocks noChangeAspect="1"/>
          </p:cNvPicPr>
          <p:nvPr/>
        </p:nvPicPr>
        <p:blipFill rotWithShape="1">
          <a:blip r:embed="rId3"/>
          <a:srcRect l="1463" t="993" r="3105" b="3005"/>
          <a:stretch/>
        </p:blipFill>
        <p:spPr>
          <a:xfrm>
            <a:off x="78351" y="1838548"/>
            <a:ext cx="3907644" cy="2771783"/>
          </a:xfrm>
          <a:prstGeom prst="rect">
            <a:avLst/>
          </a:prstGeom>
        </p:spPr>
      </p:pic>
      <p:sp>
        <p:nvSpPr>
          <p:cNvPr id="2" name="Rectangle 2">
            <a:extLst>
              <a:ext uri="{FF2B5EF4-FFF2-40B4-BE49-F238E27FC236}">
                <a16:creationId xmlns:a16="http://schemas.microsoft.com/office/drawing/2014/main" id="{CFABDB7E-4D01-48D0-BE51-C788153317A3}"/>
              </a:ext>
            </a:extLst>
          </p:cNvPr>
          <p:cNvSpPr>
            <a:spLocks noGrp="1" noChangeArrowheads="1"/>
          </p:cNvSpPr>
          <p:nvPr>
            <p:ph type="title" idx="4294967295"/>
          </p:nvPr>
        </p:nvSpPr>
        <p:spPr>
          <a:xfrm>
            <a:off x="228600" y="228600"/>
            <a:ext cx="8686800" cy="1143000"/>
          </a:xfrm>
        </p:spPr>
        <p:txBody>
          <a:bodyPr/>
          <a:lstStyle/>
          <a:p>
            <a:pPr eaLnBrk="1" hangingPunct="1">
              <a:defRPr/>
            </a:pPr>
            <a:r>
              <a:rPr lang="en-US" altLang="ja-JP" sz="4800" dirty="0">
                <a:latin typeface="+mn-lt"/>
              </a:rPr>
              <a:t>Result of the sample input</a:t>
            </a:r>
            <a:endParaRPr lang="ja-JP" altLang="en-US" sz="4800" dirty="0">
              <a:latin typeface="+mn-lt"/>
            </a:endParaRPr>
          </a:p>
        </p:txBody>
      </p:sp>
      <p:sp>
        <p:nvSpPr>
          <p:cNvPr id="128007" name="Text Box 6">
            <a:extLst>
              <a:ext uri="{FF2B5EF4-FFF2-40B4-BE49-F238E27FC236}">
                <a16:creationId xmlns:a16="http://schemas.microsoft.com/office/drawing/2014/main" id="{C1394567-B933-4DCF-846B-2119D3072324}"/>
              </a:ext>
            </a:extLst>
          </p:cNvPr>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buFontTx/>
              <a:buNone/>
            </a:pPr>
            <a:r>
              <a:rPr lang="en-US" altLang="ja-JP" sz="2400">
                <a:latin typeface="Tahoma" panose="020B0604030504040204" pitchFamily="34" charset="0"/>
              </a:rPr>
              <a:t>General description</a:t>
            </a:r>
          </a:p>
        </p:txBody>
      </p:sp>
      <p:sp>
        <p:nvSpPr>
          <p:cNvPr id="128009" name="Text Box 1031">
            <a:extLst>
              <a:ext uri="{FF2B5EF4-FFF2-40B4-BE49-F238E27FC236}">
                <a16:creationId xmlns:a16="http://schemas.microsoft.com/office/drawing/2014/main" id="{3326CBE8-8480-4A88-9421-1ECDBE9E3BE5}"/>
              </a:ext>
            </a:extLst>
          </p:cNvPr>
          <p:cNvSpPr txBox="1">
            <a:spLocks noChangeArrowheads="1"/>
          </p:cNvSpPr>
          <p:nvPr/>
        </p:nvSpPr>
        <p:spPr bwMode="auto">
          <a:xfrm>
            <a:off x="210344" y="1311275"/>
            <a:ext cx="1943100" cy="476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latin typeface="Tahoma" panose="020B0604030504040204" pitchFamily="34" charset="0"/>
              </a:rPr>
              <a:t>track_xz.eps</a:t>
            </a:r>
          </a:p>
        </p:txBody>
      </p:sp>
      <p:sp>
        <p:nvSpPr>
          <p:cNvPr id="128010" name="Text Box 1031">
            <a:extLst>
              <a:ext uri="{FF2B5EF4-FFF2-40B4-BE49-F238E27FC236}">
                <a16:creationId xmlns:a16="http://schemas.microsoft.com/office/drawing/2014/main" id="{BBCB1771-5539-46A6-B18A-D28A871C9D62}"/>
              </a:ext>
            </a:extLst>
          </p:cNvPr>
          <p:cNvSpPr txBox="1">
            <a:spLocks noChangeArrowheads="1"/>
          </p:cNvSpPr>
          <p:nvPr/>
        </p:nvSpPr>
        <p:spPr bwMode="auto">
          <a:xfrm>
            <a:off x="4267200" y="1311275"/>
            <a:ext cx="1377950" cy="476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400">
                <a:latin typeface="Tahoma" panose="020B0604030504040204" pitchFamily="34" charset="0"/>
              </a:rPr>
              <a:t>phits.out</a:t>
            </a:r>
          </a:p>
        </p:txBody>
      </p:sp>
      <p:sp>
        <p:nvSpPr>
          <p:cNvPr id="3" name="テキスト ボックス 20">
            <a:extLst>
              <a:ext uri="{FF2B5EF4-FFF2-40B4-BE49-F238E27FC236}">
                <a16:creationId xmlns:a16="http://schemas.microsoft.com/office/drawing/2014/main" id="{439F1C13-4F27-4CF0-8DCB-8577862FF119}"/>
              </a:ext>
            </a:extLst>
          </p:cNvPr>
          <p:cNvSpPr txBox="1">
            <a:spLocks noChangeArrowheads="1"/>
          </p:cNvSpPr>
          <p:nvPr/>
        </p:nvSpPr>
        <p:spPr bwMode="auto">
          <a:xfrm>
            <a:off x="206375" y="4737100"/>
            <a:ext cx="373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en-US" altLang="ja-JP" sz="2400" dirty="0">
                <a:solidFill>
                  <a:srgbClr val="006600"/>
                </a:solidFill>
                <a:latin typeface="+mn-lt"/>
              </a:rPr>
              <a:t>Visualization of the result</a:t>
            </a:r>
          </a:p>
        </p:txBody>
      </p:sp>
      <p:sp>
        <p:nvSpPr>
          <p:cNvPr id="118795" name="テキスト ボックス 20">
            <a:extLst>
              <a:ext uri="{FF2B5EF4-FFF2-40B4-BE49-F238E27FC236}">
                <a16:creationId xmlns:a16="http://schemas.microsoft.com/office/drawing/2014/main" id="{882B28D9-43D5-4F24-AA44-FCBD7707125B}"/>
              </a:ext>
            </a:extLst>
          </p:cNvPr>
          <p:cNvSpPr txBox="1">
            <a:spLocks noChangeArrowheads="1"/>
          </p:cNvSpPr>
          <p:nvPr/>
        </p:nvSpPr>
        <p:spPr bwMode="auto">
          <a:xfrm>
            <a:off x="4427538" y="5883275"/>
            <a:ext cx="4321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en-US" altLang="ja-JP" sz="2400" dirty="0">
                <a:solidFill>
                  <a:srgbClr val="006600"/>
                </a:solidFill>
                <a:latin typeface="+mn-lt"/>
              </a:rPr>
              <a:t>Summary of the calculation</a:t>
            </a:r>
          </a:p>
        </p:txBody>
      </p:sp>
      <p:cxnSp>
        <p:nvCxnSpPr>
          <p:cNvPr id="13" name="直線コネクタ 12">
            <a:extLst>
              <a:ext uri="{FF2B5EF4-FFF2-40B4-BE49-F238E27FC236}">
                <a16:creationId xmlns:a16="http://schemas.microsoft.com/office/drawing/2014/main" id="{D83983F1-FE19-4415-AF2F-23C683D82DFB}"/>
              </a:ext>
            </a:extLst>
          </p:cNvPr>
          <p:cNvCxnSpPr/>
          <p:nvPr/>
        </p:nvCxnSpPr>
        <p:spPr>
          <a:xfrm>
            <a:off x="6156176" y="3861048"/>
            <a:ext cx="10795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8014" name="テキスト ボックス 13">
            <a:extLst>
              <a:ext uri="{FF2B5EF4-FFF2-40B4-BE49-F238E27FC236}">
                <a16:creationId xmlns:a16="http://schemas.microsoft.com/office/drawing/2014/main" id="{8BD34EA8-0655-4269-9888-E606D4482CA2}"/>
              </a:ext>
            </a:extLst>
          </p:cNvPr>
          <p:cNvSpPr txBox="1">
            <a:spLocks noChangeArrowheads="1"/>
          </p:cNvSpPr>
          <p:nvPr/>
        </p:nvSpPr>
        <p:spPr bwMode="auto">
          <a:xfrm>
            <a:off x="7148495" y="3793541"/>
            <a:ext cx="1871663" cy="400050"/>
          </a:xfrm>
          <a:prstGeom prst="rect">
            <a:avLst/>
          </a:prstGeom>
          <a:solidFill>
            <a:schemeClr val="bg1"/>
          </a:solidFill>
          <a:ln w="9525">
            <a:solidFill>
              <a:srgbClr val="FF0000"/>
            </a:solidFill>
            <a:miter lim="800000"/>
            <a:headEnd/>
            <a:tailEnd/>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ja-JP" sz="2000"/>
              <a:t>Version Number</a:t>
            </a:r>
            <a:endParaRPr lang="ja-JP" altLang="en-US" sz="2000"/>
          </a:p>
        </p:txBody>
      </p:sp>
    </p:spTree>
  </p:cSld>
  <p:clrMapOvr>
    <a:masterClrMapping/>
  </p:clrMapOvr>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36607</TotalTime>
  <Words>9046</Words>
  <Application>Microsoft Office PowerPoint</Application>
  <PresentationFormat>画面に合わせる (4:3)</PresentationFormat>
  <Paragraphs>1451</Paragraphs>
  <Slides>88</Slides>
  <Notes>73</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88</vt:i4>
      </vt:variant>
    </vt:vector>
  </HeadingPairs>
  <TitlesOfParts>
    <vt:vector size="99" baseType="lpstr">
      <vt:lpstr>Gulim</vt:lpstr>
      <vt:lpstr>ＭＳ Ｐゴシック</vt:lpstr>
      <vt:lpstr>Arial</vt:lpstr>
      <vt:lpstr>Calibri</vt:lpstr>
      <vt:lpstr>Cambria</vt:lpstr>
      <vt:lpstr>Century Gothic</vt:lpstr>
      <vt:lpstr>Symbol</vt:lpstr>
      <vt:lpstr>Tahoma</vt:lpstr>
      <vt:lpstr>Times New Roman</vt:lpstr>
      <vt:lpstr>Wingdings</vt:lpstr>
      <vt:lpstr>標準デザイン</vt:lpstr>
      <vt:lpstr>PowerPoint プレゼンテーション</vt:lpstr>
      <vt:lpstr>Purpose of This Lecture</vt:lpstr>
      <vt:lpstr>PowerPoint プレゼンテーション</vt:lpstr>
      <vt:lpstr>Format of PHITS input</vt:lpstr>
      <vt:lpstr>Input support command</vt:lpstr>
      <vt:lpstr>Main components of input</vt:lpstr>
      <vt:lpstr>Sample input</vt:lpstr>
      <vt:lpstr>Output Files</vt:lpstr>
      <vt:lpstr>Result of the sample input</vt:lpstr>
      <vt:lpstr>PowerPoint プレゼンテーション</vt:lpstr>
      <vt:lpstr>List of “section”</vt:lpstr>
      <vt:lpstr>List of tally</vt:lpstr>
      <vt:lpstr>PowerPoint プレゼンテーション</vt:lpstr>
      <vt:lpstr>General definition</vt:lpstr>
      <vt:lpstr>PowerPoint プレゼンテーション</vt:lpstr>
      <vt:lpstr>PowerPoint プレゼンテーション</vt:lpstr>
      <vt:lpstr>Define surfaces</vt:lpstr>
      <vt:lpstr>Define cells</vt:lpstr>
      <vt:lpstr>Confirmation of your geometry</vt:lpstr>
      <vt:lpstr>Exercise 1</vt:lpstr>
      <vt:lpstr>Answers 1</vt:lpstr>
      <vt:lpstr>Error message from input file</vt:lpstr>
      <vt:lpstr>About Input File</vt:lpstr>
      <vt:lpstr>Definition of a new surface</vt:lpstr>
      <vt:lpstr>Exercise 2</vt:lpstr>
      <vt:lpstr>Answer 2</vt:lpstr>
      <vt:lpstr>Geometry error file</vt:lpstr>
      <vt:lpstr>Geometry error (undefined region)</vt:lpstr>
      <vt:lpstr>PowerPoint プレゼンテーション</vt:lpstr>
      <vt:lpstr>PowerPoint プレゼンテーション</vt:lpstr>
      <vt:lpstr>Boolean operator （AND）</vt:lpstr>
      <vt:lpstr>PowerPoint プレゼンテーション</vt:lpstr>
      <vt:lpstr>Extension of virtual space</vt:lpstr>
      <vt:lpstr>Exercise 3</vt:lpstr>
      <vt:lpstr>Answer 3</vt:lpstr>
      <vt:lpstr>Exercise 4</vt:lpstr>
      <vt:lpstr>Answer 4</vt:lpstr>
      <vt:lpstr>Boolean operator （OR）</vt:lpstr>
      <vt:lpstr>A bad example of using unnecessary #’s</vt:lpstr>
      <vt:lpstr>PowerPoint プレゼンテーション</vt:lpstr>
      <vt:lpstr>How to make a box</vt:lpstr>
      <vt:lpstr>PowerPoint プレゼンテーション</vt:lpstr>
      <vt:lpstr>PowerPoint プレゼンテーション</vt:lpstr>
      <vt:lpstr>PowerPoint プレゼンテーション</vt:lpstr>
      <vt:lpstr>PowerPoint プレゼンテーション</vt:lpstr>
      <vt:lpstr>How to make a cylinder</vt:lpstr>
      <vt:lpstr>PowerPoint プレゼンテーション</vt:lpstr>
      <vt:lpstr>PowerPoint プレゼンテーション</vt:lpstr>
      <vt:lpstr>Rearrange Cell &amp; Surface numbers</vt:lpstr>
      <vt:lpstr>PowerPoint プレゼンテーション</vt:lpstr>
      <vt:lpstr>How to add materials</vt:lpstr>
      <vt:lpstr>Exercise 7</vt:lpstr>
      <vt:lpstr>Answer 7</vt:lpstr>
      <vt:lpstr>How to make void cells</vt:lpstr>
      <vt:lpstr>Change the colors</vt:lpstr>
      <vt:lpstr>Color definition</vt:lpstr>
      <vt:lpstr>PowerPoint プレゼンテーション</vt:lpstr>
      <vt:lpstr>　Confirmation of geometry with PHIG-3D</vt:lpstr>
      <vt:lpstr>Cut of a cross section with an auxiliary plane</vt:lpstr>
      <vt:lpstr>Select cells for visualization</vt:lpstr>
      <vt:lpstr>Change the colors</vt:lpstr>
      <vt:lpstr>SuperMC</vt:lpstr>
      <vt:lpstr>PowerPoint プレゼンテーション</vt:lpstr>
      <vt:lpstr>Main components of an input</vt:lpstr>
      <vt:lpstr>Types of sources</vt:lpstr>
      <vt:lpstr>Definition of sources</vt:lpstr>
      <vt:lpstr>Shape of source particles</vt:lpstr>
      <vt:lpstr>PowerPoint プレゼンテーション</vt:lpstr>
      <vt:lpstr>PowerPoint プレゼンテーション</vt:lpstr>
      <vt:lpstr>PowerPoint プレゼンテーション</vt:lpstr>
      <vt:lpstr>PowerPoint プレゼンテーション</vt:lpstr>
      <vt:lpstr>Exercise 9</vt:lpstr>
      <vt:lpstr>Answer 9</vt:lpstr>
      <vt:lpstr>Energy distribution of source particles</vt:lpstr>
      <vt:lpstr>Source particle species</vt:lpstr>
      <vt:lpstr>Exercise 10</vt:lpstr>
      <vt:lpstr>Answer 10</vt:lpstr>
      <vt:lpstr>Direction of source particles</vt:lpstr>
      <vt:lpstr>PowerPoint プレゼンテーション</vt:lpstr>
      <vt:lpstr>PowerPoint プレゼンテーション</vt:lpstr>
      <vt:lpstr>Source direction and parameters</vt:lpstr>
      <vt:lpstr>Exercise 11</vt:lpstr>
      <vt:lpstr>Answer 11</vt:lpstr>
      <vt:lpstr>PowerPoint プレゼンテーション</vt:lpstr>
      <vt:lpstr>Summary</vt:lpstr>
      <vt:lpstr>Homework #1 (Geometry)</vt:lpstr>
      <vt:lpstr>Homework (source)</vt:lpstr>
      <vt:lpstr>PowerPoint プレゼンテーション</vt:lpstr>
    </vt:vector>
  </TitlesOfParts>
  <Company>だいきょーど</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PHITS</dc:title>
  <dc:creator>のりひろ</dc:creator>
  <cp:lastModifiedBy>達彦 佐藤</cp:lastModifiedBy>
  <cp:revision>1520</cp:revision>
  <dcterms:created xsi:type="dcterms:W3CDTF">2010-07-09T05:14:57Z</dcterms:created>
  <dcterms:modified xsi:type="dcterms:W3CDTF">2022-03-24T08:45:09Z</dcterms:modified>
</cp:coreProperties>
</file>