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6" r:id="rId2"/>
    <p:sldId id="339" r:id="rId3"/>
    <p:sldId id="259" r:id="rId4"/>
    <p:sldId id="299" r:id="rId5"/>
    <p:sldId id="320" r:id="rId6"/>
    <p:sldId id="307" r:id="rId7"/>
    <p:sldId id="308" r:id="rId8"/>
    <p:sldId id="309" r:id="rId9"/>
    <p:sldId id="311" r:id="rId10"/>
    <p:sldId id="312" r:id="rId11"/>
    <p:sldId id="314" r:id="rId12"/>
    <p:sldId id="274" r:id="rId13"/>
    <p:sldId id="317" r:id="rId14"/>
    <p:sldId id="316" r:id="rId15"/>
    <p:sldId id="295" r:id="rId16"/>
    <p:sldId id="338" r:id="rId17"/>
    <p:sldId id="340" r:id="rId18"/>
    <p:sldId id="377" r:id="rId19"/>
    <p:sldId id="342" r:id="rId20"/>
    <p:sldId id="343" r:id="rId21"/>
    <p:sldId id="344" r:id="rId22"/>
    <p:sldId id="345" r:id="rId23"/>
    <p:sldId id="346" r:id="rId24"/>
    <p:sldId id="364" r:id="rId25"/>
    <p:sldId id="380" r:id="rId26"/>
    <p:sldId id="381" r:id="rId27"/>
    <p:sldId id="382" r:id="rId28"/>
    <p:sldId id="378" r:id="rId29"/>
    <p:sldId id="384" r:id="rId30"/>
    <p:sldId id="383" r:id="rId31"/>
    <p:sldId id="366" r:id="rId32"/>
    <p:sldId id="350" r:id="rId33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94660"/>
  </p:normalViewPr>
  <p:slideViewPr>
    <p:cSldViewPr>
      <p:cViewPr varScale="1">
        <p:scale>
          <a:sx n="123" d="100"/>
          <a:sy n="123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5513AF9-7C14-404E-80EF-7AEAA812438C}" type="datetimeFigureOut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97B3300-14B0-4CB2-8494-697DB7D5DC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4394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397C77B3-13C2-4027-949E-153FEC88EF6C}" type="datetimeFigureOut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966B88BC-91AC-4F39-85D6-F796508995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5985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PHITS</a:t>
            </a:r>
            <a:r>
              <a:rPr lang="ja-JP" altLang="en-US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38992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fld id="{0CE64C5C-CCB8-4AF7-82F1-034535633F5F}" type="slidenum">
              <a:rPr lang="ja-JP" altLang="en-US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042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26216-32A6-485F-A7CA-DD3193568E46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7778A-CC0E-47A8-82D5-67DA6DAA58C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494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CBDB-7BCD-4B16-BD15-A763C8509B45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B5F3-1185-4382-BC88-B846DC3ABB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241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F019-193C-4181-895C-84595CB7A6D8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7B3A-646E-4A02-9C3D-A94E47EC50A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358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9BD1-F9D6-476A-AB52-1EA64F8D8503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22A5-C158-4BE7-8B5E-0744F49D150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375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C56CD-FADA-4C55-AC85-2770C8DFD242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5E76B-0897-44AF-8774-7C5036BA414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479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6341-6719-4D2D-BA07-0AF67AA7F204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8703-E347-4E79-91D1-B99DCD8D16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842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8D7E4-9A41-4E6B-B22E-E4DB7D83B916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BE422-52D8-49CE-B67C-2B7D0036FC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2301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F762-BB8B-48D4-88B3-6969BD9BF527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8B8A-578B-4D3D-9FBD-88B2D0A23CA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519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F98E-1C59-493A-84C2-46B8408D3999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C90F-C255-4CDA-BFC0-46213FADD7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6843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5469-30D7-4B74-9D9E-DFEE30BA37B5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9F098-AE1C-4409-B189-B0A78E91E2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003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0970-B222-40FE-AC3C-87FA922897BC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6F6D-16AB-4152-91FB-D73D5D48E3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3151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9049BC2-C74F-4155-8F62-0E37B0B4E540}" type="datetime1">
              <a:rPr lang="ja-JP" altLang="en-US"/>
              <a:pPr>
                <a:defRPr/>
              </a:pPr>
              <a:t>2019/9/20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5429B2-A631-45FF-87A3-D36AF15B00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284538"/>
            <a:ext cx="6313487" cy="1089025"/>
          </a:xfrm>
        </p:spPr>
        <p:txBody>
          <a:bodyPr/>
          <a:lstStyle/>
          <a:p>
            <a:pPr eaLnBrk="1" hangingPunct="1"/>
            <a:r>
              <a:rPr lang="ja-JP" altLang="en-US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計算効率を上げるための</a:t>
            </a:r>
            <a:r>
              <a:rPr lang="en-US" altLang="ja-JP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variance reduction</a:t>
            </a:r>
            <a:r>
              <a:rPr lang="ja-JP" altLang="en-US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（粒子のウェイト）の利用 </a:t>
            </a:r>
            <a:r>
              <a:rPr lang="en-US" altLang="ja-JP">
                <a:solidFill>
                  <a:srgbClr val="01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2054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732588" y="64150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E8298-FC53-4547-8310-B63C68E98D2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54363" y="5084763"/>
            <a:ext cx="28098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  <a:t>2019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月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改訂</a:t>
            </a:r>
            <a:endParaRPr lang="en-US" altLang="ja-JP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/>
          <a:lstStyle/>
          <a:p>
            <a:pPr eaLnBrk="1" hangingPunct="1"/>
            <a:r>
              <a:rPr lang="en-US" altLang="ja-JP" sz="11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9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altLang="ja-JP" sz="9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9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057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Multi-Purpose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article and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eavy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ransport code </a:t>
            </a:r>
            <a:r>
              <a:rPr lang="en-US" altLang="ja-JP" sz="22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sz="2200" b="1" i="1">
                <a:latin typeface="Times New Roman" pitchFamily="18" charset="0"/>
                <a:cs typeface="Times New Roman" pitchFamily="18" charset="0"/>
              </a:rPr>
              <a:t>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8614" r="28786" b="7697"/>
          <a:stretch>
            <a:fillRect/>
          </a:stretch>
        </p:blipFill>
        <p:spPr bwMode="auto">
          <a:xfrm>
            <a:off x="5573713" y="2930525"/>
            <a:ext cx="349885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タイトル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614363"/>
          </a:xfrm>
        </p:spPr>
        <p:txBody>
          <a:bodyPr/>
          <a:lstStyle/>
          <a:p>
            <a:r>
              <a:rPr lang="ja-JP" altLang="en-US" sz="2800"/>
              <a:t>エネルギー群毎にウェイトウィンドウを設定</a:t>
            </a:r>
          </a:p>
        </p:txBody>
      </p:sp>
      <p:sp>
        <p:nvSpPr>
          <p:cNvPr id="11268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31038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5501D-FDB7-48DB-A2AD-E4991E04AAE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90500" y="5508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1270" name="正方形/長方形 14"/>
          <p:cNvSpPr>
            <a:spLocks noChangeArrowheads="1"/>
          </p:cNvSpPr>
          <p:nvPr/>
        </p:nvSpPr>
        <p:spPr bwMode="auto">
          <a:xfrm>
            <a:off x="336550" y="631825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weight-hist.inp</a:t>
            </a:r>
            <a:endParaRPr lang="ja-JP" altLang="en-US" sz="2000" b="1"/>
          </a:p>
        </p:txBody>
      </p:sp>
      <p:sp>
        <p:nvSpPr>
          <p:cNvPr id="11271" name="正方形/長方形 3"/>
          <p:cNvSpPr>
            <a:spLocks noChangeArrowheads="1"/>
          </p:cNvSpPr>
          <p:nvPr/>
        </p:nvSpPr>
        <p:spPr bwMode="auto">
          <a:xfrm>
            <a:off x="5761038" y="831850"/>
            <a:ext cx="3170237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[weight window]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eng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     </a:t>
            </a:r>
            <a:r>
              <a:rPr lang="en-US" altLang="ja-JP" sz="1800">
                <a:solidFill>
                  <a:srgbClr val="0000FF"/>
                </a:solidFill>
              </a:rPr>
              <a:t>0.01        1.0e5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reg     ww1        ww2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1       0.25       0.25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2       0.125      0.125 </a:t>
            </a:r>
            <a:endParaRPr lang="ja-JP" altLang="en-US" sz="1800"/>
          </a:p>
        </p:txBody>
      </p:sp>
      <p:sp>
        <p:nvSpPr>
          <p:cNvPr id="11272" name="正方形/長方形 30"/>
          <p:cNvSpPr>
            <a:spLocks noChangeArrowheads="1"/>
          </p:cNvSpPr>
          <p:nvPr/>
        </p:nvSpPr>
        <p:spPr bwMode="auto">
          <a:xfrm>
            <a:off x="769938" y="935038"/>
            <a:ext cx="4487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１つ目の</a:t>
            </a:r>
            <a:r>
              <a:rPr lang="en-US" altLang="ja-JP" sz="2000">
                <a:solidFill>
                  <a:srgbClr val="FF0000"/>
                </a:solidFill>
              </a:rPr>
              <a:t>[weight window]</a:t>
            </a:r>
            <a:r>
              <a:rPr lang="ja-JP" altLang="en-US" sz="2000">
                <a:solidFill>
                  <a:srgbClr val="FF0000"/>
                </a:solidFill>
              </a:rPr>
              <a:t>を無効にして、</a:t>
            </a:r>
            <a:endParaRPr lang="en-US" altLang="ja-JP" sz="2000">
              <a:solidFill>
                <a:srgbClr val="FF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２つ目の</a:t>
            </a:r>
            <a:r>
              <a:rPr lang="en-US" altLang="ja-JP" sz="2000">
                <a:solidFill>
                  <a:srgbClr val="FF0000"/>
                </a:solidFill>
              </a:rPr>
              <a:t>[weight window]</a:t>
            </a:r>
            <a:r>
              <a:rPr lang="ja-JP" altLang="en-US" sz="2000">
                <a:solidFill>
                  <a:srgbClr val="FF0000"/>
                </a:solidFill>
              </a:rPr>
              <a:t>を有効にしよう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11273" name="正方形/長方形 14"/>
          <p:cNvSpPr>
            <a:spLocks noChangeArrowheads="1"/>
          </p:cNvSpPr>
          <p:nvPr/>
        </p:nvSpPr>
        <p:spPr bwMode="auto">
          <a:xfrm>
            <a:off x="85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V="1">
            <a:off x="657225" y="2782888"/>
            <a:ext cx="0" cy="2311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1657350" y="2970213"/>
            <a:ext cx="0" cy="2124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657225" y="4094163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57225" y="31575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1657350" y="44688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9" name="正方形/長方形 14"/>
          <p:cNvSpPr>
            <a:spLocks noChangeArrowheads="1"/>
          </p:cNvSpPr>
          <p:nvPr/>
        </p:nvSpPr>
        <p:spPr bwMode="auto">
          <a:xfrm>
            <a:off x="731838" y="40925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60" name="直線コネクタ 59"/>
          <p:cNvCxnSpPr/>
          <p:nvPr/>
        </p:nvCxnSpPr>
        <p:spPr>
          <a:xfrm>
            <a:off x="1657350" y="37195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593975" y="2970213"/>
            <a:ext cx="1588" cy="18113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>
            <a:off x="657225" y="3378200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3" name="正方形/長方形 14"/>
          <p:cNvSpPr>
            <a:spLocks noChangeArrowheads="1"/>
          </p:cNvSpPr>
          <p:nvPr/>
        </p:nvSpPr>
        <p:spPr bwMode="auto">
          <a:xfrm rot="-5400000">
            <a:off x="-235744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ウェイト</a:t>
            </a:r>
          </a:p>
        </p:txBody>
      </p:sp>
      <p:cxnSp>
        <p:nvCxnSpPr>
          <p:cNvPr id="64" name="直線コネクタ 63"/>
          <p:cNvCxnSpPr/>
          <p:nvPr/>
        </p:nvCxnSpPr>
        <p:spPr>
          <a:xfrm>
            <a:off x="2593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5" name="正方形/長方形 57"/>
          <p:cNvSpPr>
            <a:spLocks noChangeArrowheads="1"/>
          </p:cNvSpPr>
          <p:nvPr/>
        </p:nvSpPr>
        <p:spPr bwMode="auto">
          <a:xfrm>
            <a:off x="393700" y="4813300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1</a:t>
            </a:r>
          </a:p>
        </p:txBody>
      </p:sp>
      <p:sp>
        <p:nvSpPr>
          <p:cNvPr id="11286" name="正方形/長方形 14"/>
          <p:cNvSpPr>
            <a:spLocks noChangeArrowheads="1"/>
          </p:cNvSpPr>
          <p:nvPr/>
        </p:nvSpPr>
        <p:spPr bwMode="auto">
          <a:xfrm>
            <a:off x="782638" y="278288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=1.25</a:t>
            </a:r>
            <a:endParaRPr lang="ja-JP" altLang="en-US" sz="1400"/>
          </a:p>
        </p:txBody>
      </p:sp>
      <p:sp>
        <p:nvSpPr>
          <p:cNvPr id="11287" name="正方形/長方形 14"/>
          <p:cNvSpPr>
            <a:spLocks noChangeArrowheads="1"/>
          </p:cNvSpPr>
          <p:nvPr/>
        </p:nvSpPr>
        <p:spPr bwMode="auto">
          <a:xfrm>
            <a:off x="1641475" y="4510088"/>
            <a:ext cx="106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=0.125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1288" name="正方形/長方形 14"/>
          <p:cNvSpPr>
            <a:spLocks noChangeArrowheads="1"/>
          </p:cNvSpPr>
          <p:nvPr/>
        </p:nvSpPr>
        <p:spPr bwMode="auto">
          <a:xfrm>
            <a:off x="1689100" y="343852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=0.625</a:t>
            </a:r>
            <a:endParaRPr lang="ja-JP" altLang="en-US" sz="1400"/>
          </a:p>
        </p:txBody>
      </p:sp>
      <p:sp>
        <p:nvSpPr>
          <p:cNvPr id="11289" name="正方形/長方形 63"/>
          <p:cNvSpPr>
            <a:spLocks noChangeArrowheads="1"/>
          </p:cNvSpPr>
          <p:nvPr/>
        </p:nvSpPr>
        <p:spPr bwMode="auto">
          <a:xfrm>
            <a:off x="1392238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2</a:t>
            </a: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1670050" y="3968750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正方形/長方形 28"/>
          <p:cNvSpPr>
            <a:spLocks noChangeArrowheads="1"/>
          </p:cNvSpPr>
          <p:nvPr/>
        </p:nvSpPr>
        <p:spPr bwMode="auto">
          <a:xfrm>
            <a:off x="1651000" y="5073650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0000"/>
                </a:solidFill>
              </a:rPr>
              <a:t>粒子分割</a:t>
            </a:r>
          </a:p>
        </p:txBody>
      </p:sp>
      <p:cxnSp>
        <p:nvCxnSpPr>
          <p:cNvPr id="86" name="直線矢印コネクタ 85"/>
          <p:cNvCxnSpPr/>
          <p:nvPr/>
        </p:nvCxnSpPr>
        <p:spPr>
          <a:xfrm>
            <a:off x="1498600" y="3378200"/>
            <a:ext cx="112553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角丸四角形 86"/>
          <p:cNvSpPr/>
          <p:nvPr/>
        </p:nvSpPr>
        <p:spPr>
          <a:xfrm>
            <a:off x="73025" y="2733675"/>
            <a:ext cx="2725738" cy="2903538"/>
          </a:xfrm>
          <a:prstGeom prst="roundRect">
            <a:avLst>
              <a:gd name="adj" fmla="val 1482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94" name="テキスト ボックス 3"/>
          <p:cNvSpPr txBox="1">
            <a:spLocks noChangeArrowheads="1"/>
          </p:cNvSpPr>
          <p:nvPr/>
        </p:nvSpPr>
        <p:spPr bwMode="auto">
          <a:xfrm>
            <a:off x="766763" y="5302250"/>
            <a:ext cx="142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E &lt; 0.01 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1295" name="正方形/長方形 14"/>
          <p:cNvSpPr>
            <a:spLocks noChangeArrowheads="1"/>
          </p:cNvSpPr>
          <p:nvPr/>
        </p:nvSpPr>
        <p:spPr bwMode="auto">
          <a:xfrm>
            <a:off x="2879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112" name="直線矢印コネクタ 111"/>
          <p:cNvCxnSpPr/>
          <p:nvPr/>
        </p:nvCxnSpPr>
        <p:spPr>
          <a:xfrm flipV="1">
            <a:off x="3451225" y="2782888"/>
            <a:ext cx="0" cy="2311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4451350" y="2970213"/>
            <a:ext cx="0" cy="2124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3451225" y="4094163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3451225" y="31575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4451350" y="44688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1" name="正方形/長方形 14"/>
          <p:cNvSpPr>
            <a:spLocks noChangeArrowheads="1"/>
          </p:cNvSpPr>
          <p:nvPr/>
        </p:nvSpPr>
        <p:spPr bwMode="auto">
          <a:xfrm>
            <a:off x="3525838" y="40925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118" name="直線コネクタ 117"/>
          <p:cNvCxnSpPr/>
          <p:nvPr/>
        </p:nvCxnSpPr>
        <p:spPr>
          <a:xfrm>
            <a:off x="4451350" y="37195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5387975" y="2970213"/>
            <a:ext cx="0" cy="18113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矢印コネクタ 119"/>
          <p:cNvCxnSpPr/>
          <p:nvPr/>
        </p:nvCxnSpPr>
        <p:spPr>
          <a:xfrm>
            <a:off x="3451225" y="3378200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5" name="正方形/長方形 14"/>
          <p:cNvSpPr>
            <a:spLocks noChangeArrowheads="1"/>
          </p:cNvSpPr>
          <p:nvPr/>
        </p:nvSpPr>
        <p:spPr bwMode="auto">
          <a:xfrm rot="-5400000">
            <a:off x="2558256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ウェイト</a:t>
            </a:r>
          </a:p>
        </p:txBody>
      </p:sp>
      <p:cxnSp>
        <p:nvCxnSpPr>
          <p:cNvPr id="122" name="直線コネクタ 121"/>
          <p:cNvCxnSpPr/>
          <p:nvPr/>
        </p:nvCxnSpPr>
        <p:spPr>
          <a:xfrm>
            <a:off x="5387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7" name="正方形/長方形 57"/>
          <p:cNvSpPr>
            <a:spLocks noChangeArrowheads="1"/>
          </p:cNvSpPr>
          <p:nvPr/>
        </p:nvSpPr>
        <p:spPr bwMode="auto">
          <a:xfrm>
            <a:off x="3209925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1</a:t>
            </a:r>
          </a:p>
        </p:txBody>
      </p:sp>
      <p:sp>
        <p:nvSpPr>
          <p:cNvPr id="11308" name="正方形/長方形 14"/>
          <p:cNvSpPr>
            <a:spLocks noChangeArrowheads="1"/>
          </p:cNvSpPr>
          <p:nvPr/>
        </p:nvSpPr>
        <p:spPr bwMode="auto">
          <a:xfrm>
            <a:off x="3576638" y="278288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=1.25</a:t>
            </a:r>
            <a:endParaRPr lang="ja-JP" altLang="en-US" sz="1400"/>
          </a:p>
        </p:txBody>
      </p:sp>
      <p:sp>
        <p:nvSpPr>
          <p:cNvPr id="11309" name="正方形/長方形 14"/>
          <p:cNvSpPr>
            <a:spLocks noChangeArrowheads="1"/>
          </p:cNvSpPr>
          <p:nvPr/>
        </p:nvSpPr>
        <p:spPr bwMode="auto">
          <a:xfrm>
            <a:off x="4435475" y="4510088"/>
            <a:ext cx="106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=0.125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1310" name="正方形/長方形 14"/>
          <p:cNvSpPr>
            <a:spLocks noChangeArrowheads="1"/>
          </p:cNvSpPr>
          <p:nvPr/>
        </p:nvSpPr>
        <p:spPr bwMode="auto">
          <a:xfrm>
            <a:off x="4483100" y="3438525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=0.625</a:t>
            </a:r>
            <a:endParaRPr lang="ja-JP" altLang="en-US" sz="1400"/>
          </a:p>
        </p:txBody>
      </p:sp>
      <p:sp>
        <p:nvSpPr>
          <p:cNvPr id="11311" name="正方形/長方形 63"/>
          <p:cNvSpPr>
            <a:spLocks noChangeArrowheads="1"/>
          </p:cNvSpPr>
          <p:nvPr/>
        </p:nvSpPr>
        <p:spPr bwMode="auto">
          <a:xfrm>
            <a:off x="4186238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2</a:t>
            </a:r>
          </a:p>
        </p:txBody>
      </p:sp>
      <p:cxnSp>
        <p:nvCxnSpPr>
          <p:cNvPr id="128" name="直線矢印コネクタ 127"/>
          <p:cNvCxnSpPr/>
          <p:nvPr/>
        </p:nvCxnSpPr>
        <p:spPr>
          <a:xfrm>
            <a:off x="4464050" y="3968750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13" name="正方形/長方形 28"/>
          <p:cNvSpPr>
            <a:spLocks noChangeArrowheads="1"/>
          </p:cNvSpPr>
          <p:nvPr/>
        </p:nvSpPr>
        <p:spPr bwMode="auto">
          <a:xfrm>
            <a:off x="4445000" y="5073650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0000"/>
                </a:solidFill>
              </a:rPr>
              <a:t>粒子分割</a:t>
            </a:r>
          </a:p>
        </p:txBody>
      </p:sp>
      <p:cxnSp>
        <p:nvCxnSpPr>
          <p:cNvPr id="130" name="直線矢印コネクタ 129"/>
          <p:cNvCxnSpPr/>
          <p:nvPr/>
        </p:nvCxnSpPr>
        <p:spPr>
          <a:xfrm>
            <a:off x="4292600" y="3378200"/>
            <a:ext cx="112553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角丸四角形 130"/>
          <p:cNvSpPr/>
          <p:nvPr/>
        </p:nvSpPr>
        <p:spPr>
          <a:xfrm>
            <a:off x="2867025" y="2733675"/>
            <a:ext cx="2725738" cy="2903538"/>
          </a:xfrm>
          <a:prstGeom prst="roundRect">
            <a:avLst>
              <a:gd name="adj" fmla="val 107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316" name="テキスト ボックス 131"/>
          <p:cNvSpPr txBox="1">
            <a:spLocks noChangeArrowheads="1"/>
          </p:cNvSpPr>
          <p:nvPr/>
        </p:nvSpPr>
        <p:spPr bwMode="auto">
          <a:xfrm>
            <a:off x="3030538" y="5300663"/>
            <a:ext cx="243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0.01 MeV</a:t>
            </a:r>
            <a:r>
              <a:rPr lang="ja-JP" altLang="en-US" sz="1800">
                <a:solidFill>
                  <a:srgbClr val="0000FF"/>
                </a:solidFill>
              </a:rPr>
              <a:t> </a:t>
            </a:r>
            <a:r>
              <a:rPr lang="en-US" altLang="ja-JP" sz="1800">
                <a:solidFill>
                  <a:srgbClr val="0000FF"/>
                </a:solidFill>
              </a:rPr>
              <a:t>&lt; E &lt; 10</a:t>
            </a:r>
            <a:r>
              <a:rPr lang="en-US" altLang="ja-JP" sz="1800" baseline="30000">
                <a:solidFill>
                  <a:srgbClr val="0000FF"/>
                </a:solidFill>
              </a:rPr>
              <a:t>5</a:t>
            </a:r>
            <a:r>
              <a:rPr lang="en-US" altLang="ja-JP" sz="1800">
                <a:solidFill>
                  <a:srgbClr val="0000FF"/>
                </a:solidFill>
              </a:rPr>
              <a:t>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1317" name="テキスト ボックス 4"/>
          <p:cNvSpPr txBox="1">
            <a:spLocks noChangeArrowheads="1"/>
          </p:cNvSpPr>
          <p:nvPr/>
        </p:nvSpPr>
        <p:spPr bwMode="auto">
          <a:xfrm>
            <a:off x="231775" y="1825625"/>
            <a:ext cx="5180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1800"/>
              <a:t>エネルギー毎に異なるウェイトウィンドウをかける</a:t>
            </a:r>
            <a:endParaRPr lang="en-US" altLang="ja-JP" sz="1800"/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1800"/>
              <a:t>ただし，今回は，別々に設定するが値は同じ</a:t>
            </a:r>
          </a:p>
        </p:txBody>
      </p:sp>
      <p:sp>
        <p:nvSpPr>
          <p:cNvPr id="6" name="二等辺三角形 5"/>
          <p:cNvSpPr/>
          <p:nvPr/>
        </p:nvSpPr>
        <p:spPr>
          <a:xfrm flipV="1">
            <a:off x="2470150" y="1630363"/>
            <a:ext cx="642938" cy="161925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3" name="正方形/長方形 24"/>
          <p:cNvSpPr>
            <a:spLocks noChangeArrowheads="1"/>
          </p:cNvSpPr>
          <p:nvPr/>
        </p:nvSpPr>
        <p:spPr bwMode="auto">
          <a:xfrm>
            <a:off x="60325" y="6348413"/>
            <a:ext cx="9040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領域２で粒子ウェイトが領域ウェイトの上限値を上回るので２つに分裂した（</a:t>
            </a:r>
            <a:r>
              <a:rPr lang="en-US" altLang="ja-JP" sz="1800">
                <a:solidFill>
                  <a:srgbClr val="FF0000"/>
                </a:solidFill>
              </a:rPr>
              <a:t>2</a:t>
            </a:r>
            <a:r>
              <a:rPr lang="ja-JP" altLang="en-US" sz="1800">
                <a:solidFill>
                  <a:srgbClr val="FF0000"/>
                </a:solidFill>
              </a:rPr>
              <a:t>ページ前と同じ）</a:t>
            </a:r>
            <a:endParaRPr lang="en-US" altLang="ja-JP" sz="1800">
              <a:solidFill>
                <a:srgbClr val="FF0000"/>
              </a:solidFill>
            </a:endParaRPr>
          </a:p>
        </p:txBody>
      </p:sp>
      <p:sp>
        <p:nvSpPr>
          <p:cNvPr id="11320" name="テキスト ボックス 133"/>
          <p:cNvSpPr txBox="1">
            <a:spLocks noChangeArrowheads="1"/>
          </p:cNvSpPr>
          <p:nvPr/>
        </p:nvSpPr>
        <p:spPr bwMode="auto">
          <a:xfrm>
            <a:off x="6259513" y="5876925"/>
            <a:ext cx="2173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</a:t>
            </a:r>
            <a:r>
              <a:rPr lang="en-US" altLang="ja-JP" sz="1800" dirty="0" err="1"/>
              <a:t>trajectory.eps</a:t>
            </a:r>
            <a:endParaRPr lang="ja-JP" altLang="en-US" sz="1800" dirty="0"/>
          </a:p>
        </p:txBody>
      </p:sp>
      <p:sp>
        <p:nvSpPr>
          <p:cNvPr id="11321" name="テキスト ボックス 134"/>
          <p:cNvSpPr txBox="1">
            <a:spLocks noChangeArrowheads="1"/>
          </p:cNvSpPr>
          <p:nvPr/>
        </p:nvSpPr>
        <p:spPr bwMode="auto">
          <a:xfrm>
            <a:off x="7235825" y="1066800"/>
            <a:ext cx="1763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各エネルギー群の最大値</a:t>
            </a:r>
          </a:p>
        </p:txBody>
      </p:sp>
      <p:cxnSp>
        <p:nvCxnSpPr>
          <p:cNvPr id="136" name="カギ線コネクタ 135"/>
          <p:cNvCxnSpPr/>
          <p:nvPr/>
        </p:nvCxnSpPr>
        <p:spPr>
          <a:xfrm rot="5400000">
            <a:off x="7950994" y="1502569"/>
            <a:ext cx="133350" cy="554038"/>
          </a:xfrm>
          <a:prstGeom prst="bentConnector2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13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7976" r="28194" b="7683"/>
          <a:stretch>
            <a:fillRect/>
          </a:stretch>
        </p:blipFill>
        <p:spPr bwMode="auto">
          <a:xfrm>
            <a:off x="5675313" y="2808288"/>
            <a:ext cx="3440112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タイトル 1"/>
          <p:cNvSpPr>
            <a:spLocks noGrp="1"/>
          </p:cNvSpPr>
          <p:nvPr>
            <p:ph type="title"/>
          </p:nvPr>
        </p:nvSpPr>
        <p:spPr>
          <a:xfrm>
            <a:off x="457200" y="-63500"/>
            <a:ext cx="8229600" cy="614363"/>
          </a:xfrm>
        </p:spPr>
        <p:txBody>
          <a:bodyPr/>
          <a:lstStyle/>
          <a:p>
            <a:r>
              <a:rPr lang="ja-JP" altLang="en-US" sz="2800"/>
              <a:t>低エネルギー中性子のウェイトウィンドウを上げる</a:t>
            </a:r>
          </a:p>
        </p:txBody>
      </p:sp>
      <p:sp>
        <p:nvSpPr>
          <p:cNvPr id="12292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ED02DC2-3029-402B-9F54-3EE60953364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30725" name="正方形/長方形 24"/>
          <p:cNvSpPr>
            <a:spLocks noChangeArrowheads="1"/>
          </p:cNvSpPr>
          <p:nvPr/>
        </p:nvSpPr>
        <p:spPr bwMode="auto">
          <a:xfrm>
            <a:off x="163513" y="6094413"/>
            <a:ext cx="8796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2000" dirty="0">
                <a:solidFill>
                  <a:srgbClr val="FF0000"/>
                </a:solidFill>
              </a:rPr>
              <a:t>低エネルギー中性子の発生を抑え、高エネルギー中性子を中心に解析する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2000" dirty="0">
                <a:solidFill>
                  <a:srgbClr val="FF0000"/>
                </a:solidFill>
              </a:rPr>
              <a:t>浅い場所での統計が下がり、より深い場所での統計が溜まりやすくなる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90500" y="5508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295" name="正方形/長方形 14"/>
          <p:cNvSpPr>
            <a:spLocks noChangeArrowheads="1"/>
          </p:cNvSpPr>
          <p:nvPr/>
        </p:nvSpPr>
        <p:spPr bwMode="auto">
          <a:xfrm>
            <a:off x="93663" y="6731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/>
              <a:t>weight-hist.inp</a:t>
            </a:r>
            <a:endParaRPr lang="ja-JP" altLang="en-US" sz="2000" b="1"/>
          </a:p>
        </p:txBody>
      </p:sp>
      <p:sp>
        <p:nvSpPr>
          <p:cNvPr id="12296" name="正方形/長方形 62"/>
          <p:cNvSpPr>
            <a:spLocks noChangeArrowheads="1"/>
          </p:cNvSpPr>
          <p:nvPr/>
        </p:nvSpPr>
        <p:spPr bwMode="auto">
          <a:xfrm>
            <a:off x="190500" y="1028700"/>
            <a:ext cx="4933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0.01MeV</a:t>
            </a:r>
            <a:r>
              <a:rPr lang="ja-JP" altLang="en-US" sz="2000">
                <a:solidFill>
                  <a:srgbClr val="FF0000"/>
                </a:solidFill>
              </a:rPr>
              <a:t>以下の中性子のウェイトウインドウの下限値のみ</a:t>
            </a:r>
            <a:r>
              <a:rPr lang="en-US" altLang="ja-JP" sz="2000">
                <a:solidFill>
                  <a:srgbClr val="FF0000"/>
                </a:solidFill>
              </a:rPr>
              <a:t>10</a:t>
            </a:r>
            <a:r>
              <a:rPr lang="ja-JP" altLang="en-US" sz="2000">
                <a:solidFill>
                  <a:srgbClr val="FF0000"/>
                </a:solidFill>
              </a:rPr>
              <a:t>倍に上げてみよう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12297" name="正方形/長方形 3"/>
          <p:cNvSpPr>
            <a:spLocks noChangeArrowheads="1"/>
          </p:cNvSpPr>
          <p:nvPr/>
        </p:nvSpPr>
        <p:spPr bwMode="auto">
          <a:xfrm>
            <a:off x="5822950" y="752475"/>
            <a:ext cx="3170238" cy="2030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[weight window]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eng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     0.01          1.0e5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reg     ww1          ww2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1       0.25</a:t>
            </a:r>
            <a:r>
              <a:rPr lang="en-US" altLang="ja-JP" sz="1800">
                <a:solidFill>
                  <a:srgbClr val="FF0000"/>
                </a:solidFill>
              </a:rPr>
              <a:t>*10      </a:t>
            </a:r>
            <a:r>
              <a:rPr lang="en-US" altLang="ja-JP" sz="1800"/>
              <a:t>0.25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2       0.125</a:t>
            </a:r>
            <a:r>
              <a:rPr lang="en-US" altLang="ja-JP" sz="1800">
                <a:solidFill>
                  <a:srgbClr val="FF0000"/>
                </a:solidFill>
              </a:rPr>
              <a:t>*10     </a:t>
            </a:r>
            <a:r>
              <a:rPr lang="en-US" altLang="ja-JP" sz="1800"/>
              <a:t>0.125 </a:t>
            </a:r>
            <a:endParaRPr lang="ja-JP" altLang="en-US" sz="1800"/>
          </a:p>
        </p:txBody>
      </p:sp>
      <p:sp>
        <p:nvSpPr>
          <p:cNvPr id="12298" name="正方形/長方形 14"/>
          <p:cNvSpPr>
            <a:spLocks noChangeArrowheads="1"/>
          </p:cNvSpPr>
          <p:nvPr/>
        </p:nvSpPr>
        <p:spPr bwMode="auto">
          <a:xfrm>
            <a:off x="85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657225" y="2060575"/>
            <a:ext cx="0" cy="30337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1641475" y="2060575"/>
            <a:ext cx="15875" cy="303371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641350" y="2921000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641350" y="23828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647825" y="3124200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正方形/長方形 14"/>
          <p:cNvSpPr>
            <a:spLocks noChangeArrowheads="1"/>
          </p:cNvSpPr>
          <p:nvPr/>
        </p:nvSpPr>
        <p:spPr bwMode="auto">
          <a:xfrm>
            <a:off x="742950" y="286702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=2.5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>
            <a:off x="1647825" y="2565400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2593975" y="2060575"/>
            <a:ext cx="1588" cy="27209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685800" y="2708275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8" name="正方形/長方形 14"/>
          <p:cNvSpPr>
            <a:spLocks noChangeArrowheads="1"/>
          </p:cNvSpPr>
          <p:nvPr/>
        </p:nvSpPr>
        <p:spPr bwMode="auto">
          <a:xfrm rot="-5400000">
            <a:off x="-235744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ウェイト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2593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0" name="正方形/長方形 57"/>
          <p:cNvSpPr>
            <a:spLocks noChangeArrowheads="1"/>
          </p:cNvSpPr>
          <p:nvPr/>
        </p:nvSpPr>
        <p:spPr bwMode="auto">
          <a:xfrm>
            <a:off x="404813" y="4821238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1</a:t>
            </a:r>
          </a:p>
        </p:txBody>
      </p:sp>
      <p:sp>
        <p:nvSpPr>
          <p:cNvPr id="12311" name="正方形/長方形 14"/>
          <p:cNvSpPr>
            <a:spLocks noChangeArrowheads="1"/>
          </p:cNvSpPr>
          <p:nvPr/>
        </p:nvSpPr>
        <p:spPr bwMode="auto">
          <a:xfrm>
            <a:off x="727075" y="2076450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=12.5</a:t>
            </a:r>
            <a:endParaRPr lang="ja-JP" altLang="en-US" sz="1400"/>
          </a:p>
        </p:txBody>
      </p:sp>
      <p:sp>
        <p:nvSpPr>
          <p:cNvPr id="12312" name="正方形/長方形 14"/>
          <p:cNvSpPr>
            <a:spLocks noChangeArrowheads="1"/>
          </p:cNvSpPr>
          <p:nvPr/>
        </p:nvSpPr>
        <p:spPr bwMode="auto">
          <a:xfrm>
            <a:off x="1566863" y="3046413"/>
            <a:ext cx="1060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=1.25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2313" name="正方形/長方形 14"/>
          <p:cNvSpPr>
            <a:spLocks noChangeArrowheads="1"/>
          </p:cNvSpPr>
          <p:nvPr/>
        </p:nvSpPr>
        <p:spPr bwMode="auto">
          <a:xfrm>
            <a:off x="1709738" y="2284413"/>
            <a:ext cx="936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=6.25</a:t>
            </a:r>
            <a:endParaRPr lang="ja-JP" altLang="en-US" sz="1400"/>
          </a:p>
        </p:txBody>
      </p:sp>
      <p:sp>
        <p:nvSpPr>
          <p:cNvPr id="12314" name="正方形/長方形 63"/>
          <p:cNvSpPr>
            <a:spLocks noChangeArrowheads="1"/>
          </p:cNvSpPr>
          <p:nvPr/>
        </p:nvSpPr>
        <p:spPr bwMode="auto">
          <a:xfrm>
            <a:off x="1392238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2</a:t>
            </a:r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1654175" y="2708275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6" name="正方形/長方形 28"/>
          <p:cNvSpPr>
            <a:spLocks noChangeArrowheads="1"/>
          </p:cNvSpPr>
          <p:nvPr/>
        </p:nvSpPr>
        <p:spPr bwMode="auto">
          <a:xfrm>
            <a:off x="1651000" y="5073650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0000"/>
                </a:solidFill>
              </a:rPr>
              <a:t>粒子消滅</a:t>
            </a:r>
          </a:p>
        </p:txBody>
      </p:sp>
      <p:cxnSp>
        <p:nvCxnSpPr>
          <p:cNvPr id="59" name="直線矢印コネクタ 58"/>
          <p:cNvCxnSpPr/>
          <p:nvPr/>
        </p:nvCxnSpPr>
        <p:spPr>
          <a:xfrm>
            <a:off x="1647825" y="3378200"/>
            <a:ext cx="976313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角丸四角形 59"/>
          <p:cNvSpPr/>
          <p:nvPr/>
        </p:nvSpPr>
        <p:spPr>
          <a:xfrm>
            <a:off x="73025" y="1816100"/>
            <a:ext cx="2725738" cy="3821113"/>
          </a:xfrm>
          <a:prstGeom prst="roundRect">
            <a:avLst>
              <a:gd name="adj" fmla="val 14823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19" name="テキスト ボックス 60"/>
          <p:cNvSpPr txBox="1">
            <a:spLocks noChangeArrowheads="1"/>
          </p:cNvSpPr>
          <p:nvPr/>
        </p:nvSpPr>
        <p:spPr bwMode="auto">
          <a:xfrm>
            <a:off x="766763" y="5302250"/>
            <a:ext cx="142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E &lt; 0.01 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2320" name="正方形/長方形 14"/>
          <p:cNvSpPr>
            <a:spLocks noChangeArrowheads="1"/>
          </p:cNvSpPr>
          <p:nvPr/>
        </p:nvSpPr>
        <p:spPr bwMode="auto">
          <a:xfrm>
            <a:off x="2879725" y="3203575"/>
            <a:ext cx="6270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FF"/>
                </a:solidFill>
              </a:rPr>
              <a:t>W1=1</a:t>
            </a:r>
            <a:endParaRPr lang="ja-JP" altLang="en-US" sz="1400">
              <a:solidFill>
                <a:srgbClr val="0000FF"/>
              </a:solidFill>
            </a:endParaRPr>
          </a:p>
        </p:txBody>
      </p:sp>
      <p:cxnSp>
        <p:nvCxnSpPr>
          <p:cNvPr id="65" name="直線矢印コネクタ 64"/>
          <p:cNvCxnSpPr/>
          <p:nvPr/>
        </p:nvCxnSpPr>
        <p:spPr>
          <a:xfrm flipV="1">
            <a:off x="3451225" y="2782888"/>
            <a:ext cx="0" cy="2311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4451350" y="2970213"/>
            <a:ext cx="0" cy="21240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3451225" y="4094163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3451225" y="3157538"/>
            <a:ext cx="1000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451350" y="44688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6" name="正方形/長方形 14"/>
          <p:cNvSpPr>
            <a:spLocks noChangeArrowheads="1"/>
          </p:cNvSpPr>
          <p:nvPr/>
        </p:nvSpPr>
        <p:spPr bwMode="auto">
          <a:xfrm>
            <a:off x="3525838" y="4092575"/>
            <a:ext cx="93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cxnSp>
        <p:nvCxnSpPr>
          <p:cNvPr id="72" name="直線コネクタ 71"/>
          <p:cNvCxnSpPr/>
          <p:nvPr/>
        </p:nvCxnSpPr>
        <p:spPr>
          <a:xfrm>
            <a:off x="4451350" y="3719513"/>
            <a:ext cx="936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5387975" y="2970213"/>
            <a:ext cx="0" cy="181133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>
            <a:off x="3451225" y="3378200"/>
            <a:ext cx="99377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0" name="正方形/長方形 14"/>
          <p:cNvSpPr>
            <a:spLocks noChangeArrowheads="1"/>
          </p:cNvSpPr>
          <p:nvPr/>
        </p:nvSpPr>
        <p:spPr bwMode="auto">
          <a:xfrm rot="-5400000">
            <a:off x="2558256" y="3879057"/>
            <a:ext cx="131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ウェイト</a:t>
            </a:r>
          </a:p>
        </p:txBody>
      </p:sp>
      <p:cxnSp>
        <p:nvCxnSpPr>
          <p:cNvPr id="77" name="直線コネクタ 76"/>
          <p:cNvCxnSpPr/>
          <p:nvPr/>
        </p:nvCxnSpPr>
        <p:spPr>
          <a:xfrm>
            <a:off x="5387975" y="3968750"/>
            <a:ext cx="0" cy="438150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2" name="正方形/長方形 57"/>
          <p:cNvSpPr>
            <a:spLocks noChangeArrowheads="1"/>
          </p:cNvSpPr>
          <p:nvPr/>
        </p:nvSpPr>
        <p:spPr bwMode="auto">
          <a:xfrm>
            <a:off x="3225800" y="4802188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1</a:t>
            </a:r>
          </a:p>
        </p:txBody>
      </p:sp>
      <p:sp>
        <p:nvSpPr>
          <p:cNvPr id="12333" name="正方形/長方形 14"/>
          <p:cNvSpPr>
            <a:spLocks noChangeArrowheads="1"/>
          </p:cNvSpPr>
          <p:nvPr/>
        </p:nvSpPr>
        <p:spPr bwMode="auto">
          <a:xfrm>
            <a:off x="3576638" y="2782888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=1.25</a:t>
            </a:r>
            <a:endParaRPr lang="ja-JP" altLang="en-US" sz="1400"/>
          </a:p>
        </p:txBody>
      </p:sp>
      <p:sp>
        <p:nvSpPr>
          <p:cNvPr id="12334" name="正方形/長方形 14"/>
          <p:cNvSpPr>
            <a:spLocks noChangeArrowheads="1"/>
          </p:cNvSpPr>
          <p:nvPr/>
        </p:nvSpPr>
        <p:spPr bwMode="auto">
          <a:xfrm>
            <a:off x="4435475" y="4510088"/>
            <a:ext cx="1060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0000FF"/>
                </a:solidFill>
              </a:rPr>
              <a:t>W</a:t>
            </a:r>
            <a:r>
              <a:rPr lang="en-US" altLang="ja-JP" sz="1600" b="1" baseline="-25000">
                <a:solidFill>
                  <a:srgbClr val="0000FF"/>
                </a:solidFill>
              </a:rPr>
              <a:t>L</a:t>
            </a:r>
            <a:r>
              <a:rPr lang="en-US" altLang="ja-JP" sz="1600" b="1">
                <a:solidFill>
                  <a:srgbClr val="0000FF"/>
                </a:solidFill>
              </a:rPr>
              <a:t>=0.125</a:t>
            </a:r>
            <a:endParaRPr lang="ja-JP" altLang="en-US" sz="1600" b="1">
              <a:solidFill>
                <a:srgbClr val="0000FF"/>
              </a:solidFill>
            </a:endParaRPr>
          </a:p>
        </p:txBody>
      </p:sp>
      <p:sp>
        <p:nvSpPr>
          <p:cNvPr id="12335" name="正方形/長方形 14"/>
          <p:cNvSpPr>
            <a:spLocks noChangeArrowheads="1"/>
          </p:cNvSpPr>
          <p:nvPr/>
        </p:nvSpPr>
        <p:spPr bwMode="auto">
          <a:xfrm>
            <a:off x="4483100" y="3446463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/>
              <a:t>W</a:t>
            </a:r>
            <a:r>
              <a:rPr lang="en-US" altLang="ja-JP" sz="1400" baseline="-25000"/>
              <a:t>U</a:t>
            </a:r>
            <a:r>
              <a:rPr lang="en-US" altLang="ja-JP" sz="1400"/>
              <a:t>=0.625</a:t>
            </a:r>
            <a:endParaRPr lang="ja-JP" altLang="en-US" sz="1400"/>
          </a:p>
        </p:txBody>
      </p:sp>
      <p:sp>
        <p:nvSpPr>
          <p:cNvPr id="12336" name="正方形/長方形 63"/>
          <p:cNvSpPr>
            <a:spLocks noChangeArrowheads="1"/>
          </p:cNvSpPr>
          <p:nvPr/>
        </p:nvSpPr>
        <p:spPr bwMode="auto">
          <a:xfrm>
            <a:off x="4186238" y="4822825"/>
            <a:ext cx="149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領域</a:t>
            </a:r>
            <a:r>
              <a:rPr lang="en-US" altLang="ja-JP" sz="1400"/>
              <a:t>2</a:t>
            </a:r>
          </a:p>
        </p:txBody>
      </p:sp>
      <p:cxnSp>
        <p:nvCxnSpPr>
          <p:cNvPr id="83" name="直線矢印コネクタ 82"/>
          <p:cNvCxnSpPr/>
          <p:nvPr/>
        </p:nvCxnSpPr>
        <p:spPr>
          <a:xfrm>
            <a:off x="4464050" y="3968750"/>
            <a:ext cx="9239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8" name="正方形/長方形 28"/>
          <p:cNvSpPr>
            <a:spLocks noChangeArrowheads="1"/>
          </p:cNvSpPr>
          <p:nvPr/>
        </p:nvSpPr>
        <p:spPr bwMode="auto">
          <a:xfrm>
            <a:off x="4445000" y="5073650"/>
            <a:ext cx="10112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b="1">
                <a:solidFill>
                  <a:srgbClr val="FF0000"/>
                </a:solidFill>
              </a:rPr>
              <a:t>粒子分割</a:t>
            </a:r>
          </a:p>
        </p:txBody>
      </p:sp>
      <p:cxnSp>
        <p:nvCxnSpPr>
          <p:cNvPr id="85" name="直線矢印コネクタ 84"/>
          <p:cNvCxnSpPr/>
          <p:nvPr/>
        </p:nvCxnSpPr>
        <p:spPr>
          <a:xfrm>
            <a:off x="4292600" y="3378200"/>
            <a:ext cx="112553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角丸四角形 85"/>
          <p:cNvSpPr/>
          <p:nvPr/>
        </p:nvSpPr>
        <p:spPr>
          <a:xfrm>
            <a:off x="2867025" y="1816100"/>
            <a:ext cx="2725738" cy="3821113"/>
          </a:xfrm>
          <a:prstGeom prst="roundRect">
            <a:avLst>
              <a:gd name="adj" fmla="val 107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341" name="テキスト ボックス 86"/>
          <p:cNvSpPr txBox="1">
            <a:spLocks noChangeArrowheads="1"/>
          </p:cNvSpPr>
          <p:nvPr/>
        </p:nvSpPr>
        <p:spPr bwMode="auto">
          <a:xfrm>
            <a:off x="3030538" y="5300663"/>
            <a:ext cx="2439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0.01 MeV</a:t>
            </a:r>
            <a:r>
              <a:rPr lang="ja-JP" altLang="en-US" sz="1800">
                <a:solidFill>
                  <a:srgbClr val="0000FF"/>
                </a:solidFill>
              </a:rPr>
              <a:t> </a:t>
            </a:r>
            <a:r>
              <a:rPr lang="en-US" altLang="ja-JP" sz="1800">
                <a:solidFill>
                  <a:srgbClr val="0000FF"/>
                </a:solidFill>
              </a:rPr>
              <a:t>&lt; E &lt; 10</a:t>
            </a:r>
            <a:r>
              <a:rPr lang="en-US" altLang="ja-JP" sz="1800" baseline="30000">
                <a:solidFill>
                  <a:srgbClr val="0000FF"/>
                </a:solidFill>
              </a:rPr>
              <a:t>5</a:t>
            </a:r>
            <a:r>
              <a:rPr lang="en-US" altLang="ja-JP" sz="1800">
                <a:solidFill>
                  <a:srgbClr val="0000FF"/>
                </a:solidFill>
              </a:rPr>
              <a:t>MeV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88" name="直線矢印コネクタ 87"/>
          <p:cNvCxnSpPr/>
          <p:nvPr/>
        </p:nvCxnSpPr>
        <p:spPr>
          <a:xfrm>
            <a:off x="673100" y="3378200"/>
            <a:ext cx="974725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6"/>
          <p:cNvSpPr txBox="1">
            <a:spLocks noChangeArrowheads="1"/>
          </p:cNvSpPr>
          <p:nvPr/>
        </p:nvSpPr>
        <p:spPr bwMode="auto">
          <a:xfrm>
            <a:off x="6292850" y="2955925"/>
            <a:ext cx="179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低エネルギー中性子が消滅</a:t>
            </a:r>
            <a:endParaRPr lang="en-US" altLang="ja-JP" sz="2000">
              <a:solidFill>
                <a:srgbClr val="FF0000"/>
              </a:solidFill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7812088" y="3663950"/>
            <a:ext cx="504825" cy="598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5" name="テキスト ボックス 92"/>
          <p:cNvSpPr txBox="1">
            <a:spLocks noChangeArrowheads="1"/>
          </p:cNvSpPr>
          <p:nvPr/>
        </p:nvSpPr>
        <p:spPr bwMode="auto">
          <a:xfrm>
            <a:off x="6308725" y="5661025"/>
            <a:ext cx="217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</a:t>
            </a:r>
            <a:r>
              <a:rPr lang="en-US" altLang="ja-JP" sz="1800" dirty="0" err="1"/>
              <a:t>trajectory.eps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89" grpId="0"/>
      <p:bldP spid="12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33987" r="35461" b="21407"/>
          <a:stretch>
            <a:fillRect/>
          </a:stretch>
        </p:blipFill>
        <p:spPr bwMode="auto">
          <a:xfrm>
            <a:off x="4608513" y="1543050"/>
            <a:ext cx="38893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タイトル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229600" cy="692151"/>
          </a:xfrm>
        </p:spPr>
        <p:txBody>
          <a:bodyPr/>
          <a:lstStyle/>
          <a:p>
            <a:pPr eaLnBrk="1" hangingPunct="1"/>
            <a:r>
              <a:rPr lang="ja-JP" altLang="en-US" sz="2400"/>
              <a:t>ウェイトウィンドウを使用した中性子深層透過計算例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07950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3317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xfrm>
            <a:off x="6865938" y="64516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1F4AA-AFDA-41EE-BE1B-315CFF7F5EE9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3318" name="正方形/長方形 6"/>
          <p:cNvSpPr>
            <a:spLocks noChangeArrowheads="1"/>
          </p:cNvSpPr>
          <p:nvPr/>
        </p:nvSpPr>
        <p:spPr bwMode="auto">
          <a:xfrm>
            <a:off x="4700588" y="1244600"/>
            <a:ext cx="4221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体系，ヒストリー数などは</a:t>
            </a:r>
            <a:r>
              <a:rPr lang="en-US" altLang="ja-JP" sz="1800">
                <a:solidFill>
                  <a:srgbClr val="0000FF"/>
                </a:solidFill>
              </a:rPr>
              <a:t>imp.inp</a:t>
            </a:r>
            <a:r>
              <a:rPr lang="ja-JP" altLang="en-US" sz="1800">
                <a:solidFill>
                  <a:srgbClr val="0000FF"/>
                </a:solidFill>
              </a:rPr>
              <a:t>と同じ</a:t>
            </a:r>
            <a:endParaRPr lang="en-US" altLang="ja-JP" sz="1800">
              <a:solidFill>
                <a:srgbClr val="0000FF"/>
              </a:solidFill>
            </a:endParaRPr>
          </a:p>
        </p:txBody>
      </p:sp>
      <p:sp>
        <p:nvSpPr>
          <p:cNvPr id="26" name="正方形/長方形 9"/>
          <p:cNvSpPr>
            <a:spLocks noChangeArrowheads="1"/>
          </p:cNvSpPr>
          <p:nvPr/>
        </p:nvSpPr>
        <p:spPr bwMode="auto">
          <a:xfrm>
            <a:off x="433388" y="1316038"/>
            <a:ext cx="2640012" cy="255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600" dirty="0"/>
              <a:t>[weight window]</a:t>
            </a:r>
          </a:p>
          <a:p>
            <a:pPr eaLnBrk="1" hangingPunct="1">
              <a:defRPr/>
            </a:pPr>
            <a:r>
              <a:rPr lang="en-US" altLang="ja-JP" sz="1600" dirty="0"/>
              <a:t>set: c10[</a:t>
            </a:r>
            <a:r>
              <a:rPr lang="en-US" altLang="ja-JP" sz="1600" dirty="0">
                <a:solidFill>
                  <a:srgbClr val="FF0000"/>
                </a:solidFill>
              </a:rPr>
              <a:t>1.0</a:t>
            </a:r>
            <a:r>
              <a:rPr lang="en-US" altLang="ja-JP" sz="1600" dirty="0"/>
              <a:t>]  </a:t>
            </a:r>
          </a:p>
          <a:p>
            <a:pPr eaLnBrk="1" hangingPunct="1">
              <a:defRPr/>
            </a:pPr>
            <a:r>
              <a:rPr lang="en-US" altLang="ja-JP" sz="1600" dirty="0"/>
              <a:t>part = neutron</a:t>
            </a:r>
          </a:p>
          <a:p>
            <a:pPr eaLnBrk="1" hangingPunct="1">
              <a:defRPr/>
            </a:pPr>
            <a:r>
              <a:rPr lang="en-US" altLang="ja-JP" sz="1600" dirty="0" err="1"/>
              <a:t>eng</a:t>
            </a:r>
            <a:r>
              <a:rPr lang="en-US" altLang="ja-JP" sz="1600" dirty="0"/>
              <a:t> = 2</a:t>
            </a:r>
          </a:p>
          <a:p>
            <a:pPr eaLnBrk="1" hangingPunct="1">
              <a:defRPr/>
            </a:pPr>
            <a:r>
              <a:rPr lang="en-US" altLang="ja-JP" sz="1600" dirty="0"/>
              <a:t>       1.0e-3              1e5</a:t>
            </a:r>
          </a:p>
          <a:p>
            <a:pPr eaLnBrk="1" hangingPunct="1">
              <a:defRPr/>
            </a:pPr>
            <a:r>
              <a:rPr lang="en-US" altLang="ja-JP" sz="1600" dirty="0" err="1"/>
              <a:t>reg</a:t>
            </a:r>
            <a:r>
              <a:rPr lang="en-US" altLang="ja-JP" sz="1600" dirty="0"/>
              <a:t>  ww1                ww2       </a:t>
            </a:r>
          </a:p>
          <a:p>
            <a:pPr eaLnBrk="1" hangingPunct="1">
              <a:defRPr/>
            </a:pPr>
            <a:r>
              <a:rPr lang="en-US" altLang="ja-JP" sz="1600" dirty="0"/>
              <a:t>1   c10*2.5**(-1)  2.5**(-1)</a:t>
            </a:r>
          </a:p>
          <a:p>
            <a:pPr eaLnBrk="1" hangingPunct="1">
              <a:defRPr/>
            </a:pPr>
            <a:r>
              <a:rPr lang="en-US" altLang="ja-JP" sz="1600" dirty="0"/>
              <a:t>2   c10*2.5**(-2)  2.5**(-2)</a:t>
            </a:r>
          </a:p>
          <a:p>
            <a:pPr eaLnBrk="1" hangingPunct="1">
              <a:defRPr/>
            </a:pPr>
            <a:r>
              <a:rPr lang="en-US" altLang="ja-JP" sz="1600" dirty="0"/>
              <a:t>3   c10*2.5**(-3)  2.5**(-3)</a:t>
            </a:r>
          </a:p>
          <a:p>
            <a:pPr marL="342900" indent="-342900" eaLnBrk="1" hangingPunct="1">
              <a:defRPr/>
            </a:pPr>
            <a:r>
              <a:rPr lang="ja-JP" altLang="en-US" sz="1600" dirty="0"/>
              <a:t>・・・</a:t>
            </a:r>
            <a:endParaRPr lang="en-US" altLang="ja-JP" sz="1600" dirty="0"/>
          </a:p>
        </p:txBody>
      </p:sp>
      <p:sp>
        <p:nvSpPr>
          <p:cNvPr id="13320" name="テキスト ボックス 3"/>
          <p:cNvSpPr txBox="1">
            <a:spLocks noChangeArrowheads="1"/>
          </p:cNvSpPr>
          <p:nvPr/>
        </p:nvSpPr>
        <p:spPr bwMode="auto">
          <a:xfrm>
            <a:off x="5683250" y="1762125"/>
            <a:ext cx="2430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半径</a:t>
            </a:r>
            <a:r>
              <a:rPr lang="en-US" altLang="ja-JP" sz="1800"/>
              <a:t>50cm</a:t>
            </a:r>
            <a:r>
              <a:rPr lang="ja-JP" altLang="en-US" sz="1800"/>
              <a:t>、深さ</a:t>
            </a:r>
            <a:r>
              <a:rPr lang="en-US" altLang="ja-JP" sz="1800"/>
              <a:t>1.8m</a:t>
            </a:r>
            <a:r>
              <a:rPr lang="ja-JP" altLang="en-US" sz="1800"/>
              <a:t>の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コンクリート円柱</a:t>
            </a:r>
          </a:p>
        </p:txBody>
      </p:sp>
      <p:sp>
        <p:nvSpPr>
          <p:cNvPr id="13321" name="テキスト ボックス 6"/>
          <p:cNvSpPr txBox="1">
            <a:spLocks noChangeArrowheads="1"/>
          </p:cNvSpPr>
          <p:nvPr/>
        </p:nvSpPr>
        <p:spPr bwMode="auto">
          <a:xfrm>
            <a:off x="5737225" y="2757488"/>
            <a:ext cx="2195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セルの厚さは</a:t>
            </a:r>
            <a:r>
              <a:rPr lang="en-US" altLang="ja-JP" sz="1800"/>
              <a:t>15cm</a:t>
            </a:r>
          </a:p>
        </p:txBody>
      </p:sp>
      <p:sp>
        <p:nvSpPr>
          <p:cNvPr id="13322" name="正方形/長方形 15"/>
          <p:cNvSpPr>
            <a:spLocks noChangeArrowheads="1"/>
          </p:cNvSpPr>
          <p:nvPr/>
        </p:nvSpPr>
        <p:spPr bwMode="auto">
          <a:xfrm>
            <a:off x="1711325" y="731838"/>
            <a:ext cx="5832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weight.inp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を走らせて，計算時間を確認してみよう</a:t>
            </a:r>
          </a:p>
        </p:txBody>
      </p:sp>
      <p:sp>
        <p:nvSpPr>
          <p:cNvPr id="13323" name="テキスト ボックス 11"/>
          <p:cNvSpPr txBox="1">
            <a:spLocks noChangeArrowheads="1"/>
          </p:cNvSpPr>
          <p:nvPr/>
        </p:nvSpPr>
        <p:spPr bwMode="auto">
          <a:xfrm>
            <a:off x="223044" y="3975139"/>
            <a:ext cx="658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1800" dirty="0">
                <a:solidFill>
                  <a:srgbClr val="FF0000"/>
                </a:solidFill>
              </a:rPr>
              <a:t>領域毎にウェイトウィンドウを</a:t>
            </a:r>
            <a:r>
              <a:rPr lang="en-US" altLang="ja-JP" sz="1800" dirty="0">
                <a:solidFill>
                  <a:srgbClr val="FF0000"/>
                </a:solidFill>
              </a:rPr>
              <a:t>1/2.5</a:t>
            </a:r>
            <a:r>
              <a:rPr lang="ja-JP" altLang="en-US" sz="1800" dirty="0">
                <a:solidFill>
                  <a:srgbClr val="FF0000"/>
                </a:solidFill>
              </a:rPr>
              <a:t>に下げて粒子分割する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1800" dirty="0">
                <a:solidFill>
                  <a:srgbClr val="FF0000"/>
                </a:solidFill>
              </a:rPr>
              <a:t>全エネルギーに同じウェイトウィンドウをかける（</a:t>
            </a:r>
            <a:r>
              <a:rPr lang="en-US" altLang="ja-JP" sz="1800" dirty="0">
                <a:solidFill>
                  <a:srgbClr val="FF0000"/>
                </a:solidFill>
              </a:rPr>
              <a:t>c10=1.0</a:t>
            </a:r>
            <a:r>
              <a:rPr lang="ja-JP" altLang="en-US" sz="1800" dirty="0">
                <a:solidFill>
                  <a:srgbClr val="FF0000"/>
                </a:solidFill>
              </a:rPr>
              <a:t>のため）</a:t>
            </a:r>
          </a:p>
        </p:txBody>
      </p:sp>
      <p:sp>
        <p:nvSpPr>
          <p:cNvPr id="13324" name="正方形/長方形 17"/>
          <p:cNvSpPr>
            <a:spLocks noChangeArrowheads="1"/>
          </p:cNvSpPr>
          <p:nvPr/>
        </p:nvSpPr>
        <p:spPr bwMode="auto">
          <a:xfrm>
            <a:off x="5535715" y="3723839"/>
            <a:ext cx="2598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18.62 </a:t>
            </a:r>
            <a:r>
              <a:rPr lang="en-US" altLang="ja-JP" sz="1800" dirty="0"/>
              <a:t>sec</a:t>
            </a:r>
            <a:endParaRPr lang="ja-JP" altLang="en-US" sz="1800" dirty="0"/>
          </a:p>
        </p:txBody>
      </p:sp>
      <p:sp>
        <p:nvSpPr>
          <p:cNvPr id="18" name="右矢印 17"/>
          <p:cNvSpPr/>
          <p:nvPr/>
        </p:nvSpPr>
        <p:spPr>
          <a:xfrm>
            <a:off x="3948113" y="2497138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326" name="テキスト ボックス 18"/>
          <p:cNvSpPr txBox="1">
            <a:spLocks noChangeArrowheads="1"/>
          </p:cNvSpPr>
          <p:nvPr/>
        </p:nvSpPr>
        <p:spPr bwMode="auto">
          <a:xfrm>
            <a:off x="3743325" y="2686050"/>
            <a:ext cx="87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14MeV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中性子</a:t>
            </a:r>
          </a:p>
        </p:txBody>
      </p:sp>
      <p:sp>
        <p:nvSpPr>
          <p:cNvPr id="13327" name="テキスト ボックス 3"/>
          <p:cNvSpPr txBox="1">
            <a:spLocks noChangeArrowheads="1"/>
          </p:cNvSpPr>
          <p:nvPr/>
        </p:nvSpPr>
        <p:spPr bwMode="auto">
          <a:xfrm>
            <a:off x="5502275" y="6465888"/>
            <a:ext cx="243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weight-dose-</a:t>
            </a:r>
            <a:r>
              <a:rPr lang="en-US" altLang="ja-JP" sz="1800" dirty="0" err="1"/>
              <a:t>xz_err.eps</a:t>
            </a:r>
            <a:endParaRPr lang="ja-JP" altLang="en-US" sz="1800" dirty="0"/>
          </a:p>
        </p:txBody>
      </p:sp>
      <p:sp>
        <p:nvSpPr>
          <p:cNvPr id="13330" name="テキスト ボックス 24"/>
          <p:cNvSpPr txBox="1">
            <a:spLocks noChangeArrowheads="1"/>
          </p:cNvSpPr>
          <p:nvPr/>
        </p:nvSpPr>
        <p:spPr bwMode="auto">
          <a:xfrm>
            <a:off x="1382713" y="6470650"/>
            <a:ext cx="1985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weight-dose-</a:t>
            </a:r>
            <a:r>
              <a:rPr lang="en-US" altLang="ja-JP" sz="1800" dirty="0" err="1"/>
              <a:t>xz.eps</a:t>
            </a:r>
            <a:endParaRPr lang="ja-JP" altLang="en-US" sz="1800" dirty="0"/>
          </a:p>
        </p:txBody>
      </p:sp>
      <p:sp>
        <p:nvSpPr>
          <p:cNvPr id="13331" name="テキスト ボックス 26"/>
          <p:cNvSpPr txBox="1">
            <a:spLocks noChangeArrowheads="1"/>
          </p:cNvSpPr>
          <p:nvPr/>
        </p:nvSpPr>
        <p:spPr bwMode="auto">
          <a:xfrm>
            <a:off x="169863" y="915988"/>
            <a:ext cx="11763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weight.inp</a:t>
            </a:r>
            <a:endParaRPr lang="ja-JP" altLang="en-US" sz="180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9616" t="35132" r="28193" b="20263"/>
          <a:stretch/>
        </p:blipFill>
        <p:spPr>
          <a:xfrm>
            <a:off x="352704" y="4609556"/>
            <a:ext cx="3887602" cy="19690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9616" t="33988" r="28193" b="19120"/>
          <a:stretch/>
        </p:blipFill>
        <p:spPr>
          <a:xfrm>
            <a:off x="4710431" y="4550410"/>
            <a:ext cx="3771114" cy="2007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13327" grpId="0"/>
      <p:bldP spid="133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229600" cy="692151"/>
          </a:xfrm>
        </p:spPr>
        <p:txBody>
          <a:bodyPr/>
          <a:lstStyle/>
          <a:p>
            <a:pPr eaLnBrk="1" hangingPunct="1"/>
            <a:r>
              <a:rPr lang="ja-JP" altLang="en-US" sz="2400"/>
              <a:t>ウェイトウィンドウを使用した中性子深層透過計算例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07950" y="54927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4340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D6B7C3-70AC-4A29-A322-2949040C8F6F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4341" name="正方形/長方形 15"/>
          <p:cNvSpPr>
            <a:spLocks noChangeArrowheads="1"/>
          </p:cNvSpPr>
          <p:nvPr/>
        </p:nvSpPr>
        <p:spPr bwMode="auto">
          <a:xfrm>
            <a:off x="1620838" y="741363"/>
            <a:ext cx="6394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  <a:latin typeface="Arial" charset="0"/>
                <a:cs typeface="Arial" charset="0"/>
              </a:rPr>
              <a:t>weight.inp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の低エネルギー中性子のウェイトウィンドウを</a:t>
            </a:r>
            <a:r>
              <a:rPr lang="en-US" altLang="ja-JP" sz="2000" b="1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ja-JP" alt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倍にして実行し，計算時間を計ってみよう</a:t>
            </a:r>
          </a:p>
        </p:txBody>
      </p:sp>
      <p:sp>
        <p:nvSpPr>
          <p:cNvPr id="14342" name="テキスト ボックス 11"/>
          <p:cNvSpPr txBox="1">
            <a:spLocks noChangeArrowheads="1"/>
          </p:cNvSpPr>
          <p:nvPr/>
        </p:nvSpPr>
        <p:spPr bwMode="auto">
          <a:xfrm>
            <a:off x="3303588" y="1804988"/>
            <a:ext cx="568166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低エネルギー中性子は，生成された瞬間にウェイトウィンドウ幅から外れるので，ロシアンルーレットにかけられ，ほとんどが殺されてしまうため，計算時間が短縮される</a:t>
            </a: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ただし，低エネルギー中性子は飛程が短いので，低エネルギー中性子をカットしても深部での統計誤差はそれほど変わらない</a:t>
            </a:r>
          </a:p>
        </p:txBody>
      </p:sp>
      <p:sp>
        <p:nvSpPr>
          <p:cNvPr id="14343" name="正方形/長方形 17"/>
          <p:cNvSpPr>
            <a:spLocks noChangeArrowheads="1"/>
          </p:cNvSpPr>
          <p:nvPr/>
        </p:nvSpPr>
        <p:spPr bwMode="auto">
          <a:xfrm>
            <a:off x="4583113" y="3835400"/>
            <a:ext cx="248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total </a:t>
            </a:r>
            <a:r>
              <a:rPr lang="en-US" altLang="ja-JP" sz="1800" dirty="0" err="1"/>
              <a:t>cpu</a:t>
            </a:r>
            <a:r>
              <a:rPr lang="en-US" altLang="ja-JP" sz="1800" dirty="0"/>
              <a:t> time = </a:t>
            </a:r>
            <a:r>
              <a:rPr lang="en-US" altLang="ja-JP" sz="1800" dirty="0">
                <a:solidFill>
                  <a:srgbClr val="0000FF"/>
                </a:solidFill>
              </a:rPr>
              <a:t>18.62</a:t>
            </a:r>
            <a:r>
              <a:rPr lang="ja-JP" altLang="en-US" sz="1800" dirty="0"/>
              <a:t> </a:t>
            </a:r>
            <a:r>
              <a:rPr lang="en-US" altLang="ja-JP" sz="1800" dirty="0"/>
              <a:t>-&gt;</a:t>
            </a:r>
            <a:endParaRPr lang="ja-JP" altLang="en-US" sz="1800" dirty="0"/>
          </a:p>
        </p:txBody>
      </p:sp>
      <p:sp>
        <p:nvSpPr>
          <p:cNvPr id="14" name="正方形/長方形 9"/>
          <p:cNvSpPr>
            <a:spLocks noChangeArrowheads="1"/>
          </p:cNvSpPr>
          <p:nvPr/>
        </p:nvSpPr>
        <p:spPr bwMode="auto">
          <a:xfrm>
            <a:off x="395288" y="1593850"/>
            <a:ext cx="2640012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1600" dirty="0"/>
              <a:t>[weight window]</a:t>
            </a:r>
          </a:p>
          <a:p>
            <a:pPr eaLnBrk="1" hangingPunct="1">
              <a:defRPr/>
            </a:pPr>
            <a:r>
              <a:rPr lang="en-US" altLang="ja-JP" sz="1600" dirty="0"/>
              <a:t>set: c10[</a:t>
            </a:r>
            <a:r>
              <a:rPr lang="en-US" altLang="ja-JP" sz="1600" dirty="0">
                <a:solidFill>
                  <a:srgbClr val="FF0000"/>
                </a:solidFill>
              </a:rPr>
              <a:t>10.0</a:t>
            </a:r>
            <a:r>
              <a:rPr lang="en-US" altLang="ja-JP" sz="1600" dirty="0"/>
              <a:t>]  </a:t>
            </a:r>
          </a:p>
          <a:p>
            <a:pPr eaLnBrk="1" hangingPunct="1">
              <a:defRPr/>
            </a:pPr>
            <a:r>
              <a:rPr lang="en-US" altLang="ja-JP" sz="1600" dirty="0"/>
              <a:t>part = neutron</a:t>
            </a:r>
          </a:p>
          <a:p>
            <a:pPr eaLnBrk="1" hangingPunct="1">
              <a:defRPr/>
            </a:pPr>
            <a:r>
              <a:rPr lang="en-US" altLang="ja-JP" sz="1600" dirty="0" err="1"/>
              <a:t>eng</a:t>
            </a:r>
            <a:r>
              <a:rPr lang="en-US" altLang="ja-JP" sz="1600" dirty="0"/>
              <a:t> = 2</a:t>
            </a:r>
          </a:p>
          <a:p>
            <a:pPr eaLnBrk="1" hangingPunct="1">
              <a:defRPr/>
            </a:pPr>
            <a:r>
              <a:rPr lang="en-US" altLang="ja-JP" sz="1600" dirty="0"/>
              <a:t>       1.0e-3              1e5</a:t>
            </a:r>
          </a:p>
          <a:p>
            <a:pPr eaLnBrk="1" hangingPunct="1">
              <a:defRPr/>
            </a:pPr>
            <a:r>
              <a:rPr lang="en-US" altLang="ja-JP" sz="1600" dirty="0" err="1"/>
              <a:t>reg</a:t>
            </a:r>
            <a:r>
              <a:rPr lang="en-US" altLang="ja-JP" sz="1600" dirty="0"/>
              <a:t>  ww1                ww2       </a:t>
            </a:r>
          </a:p>
          <a:p>
            <a:pPr eaLnBrk="1" hangingPunct="1">
              <a:defRPr/>
            </a:pPr>
            <a:r>
              <a:rPr lang="en-US" altLang="ja-JP" sz="1600" dirty="0"/>
              <a:t>1   c10*2.5**(-1)  2.5**(-1)</a:t>
            </a:r>
          </a:p>
          <a:p>
            <a:pPr eaLnBrk="1" hangingPunct="1">
              <a:defRPr/>
            </a:pPr>
            <a:r>
              <a:rPr lang="en-US" altLang="ja-JP" sz="1600" dirty="0"/>
              <a:t>2   c10*2.5**(-2)  2.5**(-2)</a:t>
            </a:r>
          </a:p>
          <a:p>
            <a:pPr eaLnBrk="1" hangingPunct="1">
              <a:defRPr/>
            </a:pPr>
            <a:r>
              <a:rPr lang="en-US" altLang="ja-JP" sz="1600" dirty="0"/>
              <a:t>3   c10*2.5**(-3)  2.5**(-3)</a:t>
            </a:r>
          </a:p>
          <a:p>
            <a:pPr marL="342900" indent="-342900" eaLnBrk="1" hangingPunct="1">
              <a:defRPr/>
            </a:pPr>
            <a:r>
              <a:rPr lang="ja-JP" altLang="en-US" sz="1600" dirty="0"/>
              <a:t>・・・</a:t>
            </a:r>
            <a:endParaRPr lang="en-US" altLang="ja-JP" sz="1600" dirty="0"/>
          </a:p>
        </p:txBody>
      </p:sp>
      <p:sp>
        <p:nvSpPr>
          <p:cNvPr id="14347" name="テキスト ボックス 14"/>
          <p:cNvSpPr txBox="1">
            <a:spLocks noChangeArrowheads="1"/>
          </p:cNvSpPr>
          <p:nvPr/>
        </p:nvSpPr>
        <p:spPr bwMode="auto">
          <a:xfrm>
            <a:off x="131763" y="1138238"/>
            <a:ext cx="11763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weight.inp</a:t>
            </a:r>
            <a:endParaRPr lang="ja-JP" altLang="en-US" sz="1800"/>
          </a:p>
        </p:txBody>
      </p:sp>
      <p:sp>
        <p:nvSpPr>
          <p:cNvPr id="14348" name="テキスト ボックス 16"/>
          <p:cNvSpPr txBox="1">
            <a:spLocks noChangeArrowheads="1"/>
          </p:cNvSpPr>
          <p:nvPr/>
        </p:nvSpPr>
        <p:spPr bwMode="auto">
          <a:xfrm>
            <a:off x="5522913" y="6432550"/>
            <a:ext cx="2430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14349" name="テキスト ボックス 17"/>
          <p:cNvSpPr txBox="1">
            <a:spLocks noChangeArrowheads="1"/>
          </p:cNvSpPr>
          <p:nvPr/>
        </p:nvSpPr>
        <p:spPr bwMode="auto">
          <a:xfrm>
            <a:off x="1317625" y="6450013"/>
            <a:ext cx="1985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weight-dose-</a:t>
            </a:r>
            <a:r>
              <a:rPr lang="en-US" altLang="ja-JP" sz="1800" dirty="0" err="1"/>
              <a:t>xz.eps</a:t>
            </a:r>
            <a:endParaRPr lang="ja-JP" altLang="en-US" sz="1800" dirty="0"/>
          </a:p>
        </p:txBody>
      </p:sp>
      <p:sp>
        <p:nvSpPr>
          <p:cNvPr id="19" name="正方形/長方形 17"/>
          <p:cNvSpPr>
            <a:spLocks noChangeArrowheads="1"/>
          </p:cNvSpPr>
          <p:nvPr/>
        </p:nvSpPr>
        <p:spPr bwMode="auto">
          <a:xfrm>
            <a:off x="6958013" y="3832225"/>
            <a:ext cx="9492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FF"/>
                </a:solidFill>
              </a:rPr>
              <a:t>7.47</a:t>
            </a:r>
            <a:r>
              <a:rPr lang="en-US" altLang="ja-JP" sz="1800" dirty="0"/>
              <a:t> sec</a:t>
            </a:r>
            <a:endParaRPr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9616" t="35132" r="27385" b="20263"/>
          <a:stretch/>
        </p:blipFill>
        <p:spPr>
          <a:xfrm>
            <a:off x="123771" y="4315778"/>
            <a:ext cx="4176464" cy="20882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616" t="33988" r="28193" b="20264"/>
          <a:stretch/>
        </p:blipFill>
        <p:spPr>
          <a:xfrm>
            <a:off x="4583112" y="4262665"/>
            <a:ext cx="4103687" cy="213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229600" cy="692151"/>
          </a:xfrm>
        </p:spPr>
        <p:txBody>
          <a:bodyPr/>
          <a:lstStyle/>
          <a:p>
            <a:pPr eaLnBrk="1" hangingPunct="1"/>
            <a:r>
              <a:rPr lang="ja-JP" altLang="en-US" sz="3200"/>
              <a:t>計算時間の比較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07950" y="63182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5364" name="スライド番号プレースホルダ 1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184E37-374F-4681-AE02-FFE99E19B82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5365" name="正方形/長方形 17"/>
          <p:cNvSpPr>
            <a:spLocks noChangeArrowheads="1"/>
          </p:cNvSpPr>
          <p:nvPr/>
        </p:nvSpPr>
        <p:spPr bwMode="auto">
          <a:xfrm>
            <a:off x="5551488" y="2825750"/>
            <a:ext cx="2923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 48.39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5366" name="正方形/長方形 14"/>
          <p:cNvSpPr>
            <a:spLocks noChangeArrowheads="1"/>
          </p:cNvSpPr>
          <p:nvPr/>
        </p:nvSpPr>
        <p:spPr bwMode="auto">
          <a:xfrm>
            <a:off x="5467350" y="1373188"/>
            <a:ext cx="2793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 6.39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5367" name="正方形/長方形 17"/>
          <p:cNvSpPr>
            <a:spLocks noChangeArrowheads="1"/>
          </p:cNvSpPr>
          <p:nvPr/>
        </p:nvSpPr>
        <p:spPr bwMode="auto">
          <a:xfrm>
            <a:off x="5595938" y="4391025"/>
            <a:ext cx="29233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 18.62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5368" name="正方形/長方形 17"/>
          <p:cNvSpPr>
            <a:spLocks noChangeArrowheads="1"/>
          </p:cNvSpPr>
          <p:nvPr/>
        </p:nvSpPr>
        <p:spPr bwMode="auto">
          <a:xfrm>
            <a:off x="5653088" y="5840413"/>
            <a:ext cx="2735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00FF"/>
                </a:solidFill>
              </a:rPr>
              <a:t>total </a:t>
            </a:r>
            <a:r>
              <a:rPr lang="en-US" altLang="ja-JP" sz="2000" dirty="0" err="1">
                <a:solidFill>
                  <a:srgbClr val="0000FF"/>
                </a:solidFill>
              </a:rPr>
              <a:t>cpu</a:t>
            </a:r>
            <a:r>
              <a:rPr lang="en-US" altLang="ja-JP" sz="2000" dirty="0">
                <a:solidFill>
                  <a:srgbClr val="0000FF"/>
                </a:solidFill>
              </a:rPr>
              <a:t> time = 7.47 sec</a:t>
            </a:r>
            <a:endParaRPr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15373" name="テキスト ボックス 11"/>
          <p:cNvSpPr txBox="1">
            <a:spLocks noChangeArrowheads="1"/>
          </p:cNvSpPr>
          <p:nvPr/>
        </p:nvSpPr>
        <p:spPr bwMode="auto">
          <a:xfrm>
            <a:off x="395288" y="3733800"/>
            <a:ext cx="318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[weight window] </a:t>
            </a:r>
            <a:r>
              <a:rPr lang="ja-JP" altLang="en-US" sz="1800"/>
              <a:t>領域毎に設定</a:t>
            </a:r>
          </a:p>
        </p:txBody>
      </p:sp>
      <p:sp>
        <p:nvSpPr>
          <p:cNvPr id="15374" name="テキスト ボックス 11"/>
          <p:cNvSpPr txBox="1">
            <a:spLocks noChangeArrowheads="1"/>
          </p:cNvSpPr>
          <p:nvPr/>
        </p:nvSpPr>
        <p:spPr bwMode="auto">
          <a:xfrm>
            <a:off x="395288" y="2263775"/>
            <a:ext cx="192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[importance] </a:t>
            </a:r>
            <a:r>
              <a:rPr lang="ja-JP" altLang="en-US" sz="1800"/>
              <a:t>使用</a:t>
            </a:r>
          </a:p>
        </p:txBody>
      </p:sp>
      <p:sp>
        <p:nvSpPr>
          <p:cNvPr id="15375" name="テキスト ボックス 10"/>
          <p:cNvSpPr txBox="1">
            <a:spLocks noChangeArrowheads="1"/>
          </p:cNvSpPr>
          <p:nvPr/>
        </p:nvSpPr>
        <p:spPr bwMode="auto">
          <a:xfrm>
            <a:off x="395288" y="766763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普通の計算</a:t>
            </a:r>
          </a:p>
        </p:txBody>
      </p:sp>
      <p:sp>
        <p:nvSpPr>
          <p:cNvPr id="15376" name="テキスト ボックス 11"/>
          <p:cNvSpPr txBox="1">
            <a:spLocks noChangeArrowheads="1"/>
          </p:cNvSpPr>
          <p:nvPr/>
        </p:nvSpPr>
        <p:spPr bwMode="auto">
          <a:xfrm>
            <a:off x="365125" y="5245100"/>
            <a:ext cx="4400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[weight window] </a:t>
            </a:r>
            <a:r>
              <a:rPr lang="ja-JP" altLang="en-US" sz="1800"/>
              <a:t>領域・エネルギー毎に設定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l="9616" t="35132" r="27385" b="20263"/>
          <a:stretch/>
        </p:blipFill>
        <p:spPr>
          <a:xfrm>
            <a:off x="321172" y="5605839"/>
            <a:ext cx="2410916" cy="120545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616" t="33988" r="28193" b="20264"/>
          <a:stretch/>
        </p:blipFill>
        <p:spPr>
          <a:xfrm>
            <a:off x="3087029" y="5545318"/>
            <a:ext cx="2474962" cy="1285694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4"/>
          <a:srcRect l="9616" t="35132" r="28193" b="20263"/>
          <a:stretch/>
        </p:blipFill>
        <p:spPr>
          <a:xfrm>
            <a:off x="333788" y="4072064"/>
            <a:ext cx="2334800" cy="1182561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5"/>
          <a:srcRect l="9616" t="33988" r="28193" b="19120"/>
          <a:stretch/>
        </p:blipFill>
        <p:spPr>
          <a:xfrm>
            <a:off x="3087029" y="4003045"/>
            <a:ext cx="2464459" cy="131224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/>
          <a:srcRect l="9616" t="33988" r="28193" b="19120"/>
          <a:stretch/>
        </p:blipFill>
        <p:spPr>
          <a:xfrm>
            <a:off x="3027125" y="1071818"/>
            <a:ext cx="2390873" cy="1273062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9616" t="35133" r="28193" b="19119"/>
          <a:stretch/>
        </p:blipFill>
        <p:spPr>
          <a:xfrm>
            <a:off x="281097" y="1104625"/>
            <a:ext cx="2387491" cy="1240255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8"/>
          <a:srcRect l="9616" t="35132" r="28193" b="20263"/>
          <a:stretch/>
        </p:blipFill>
        <p:spPr>
          <a:xfrm>
            <a:off x="231858" y="2578687"/>
            <a:ext cx="2460047" cy="124599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9"/>
          <a:srcRect l="9616" t="33988" r="28193" b="19120"/>
          <a:stretch/>
        </p:blipFill>
        <p:spPr>
          <a:xfrm>
            <a:off x="3019563" y="2427658"/>
            <a:ext cx="2486622" cy="1324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タイトル 1"/>
          <p:cNvSpPr>
            <a:spLocks noGrp="1"/>
          </p:cNvSpPr>
          <p:nvPr>
            <p:ph type="title"/>
          </p:nvPr>
        </p:nvSpPr>
        <p:spPr>
          <a:xfrm>
            <a:off x="323850" y="-26988"/>
            <a:ext cx="8229600" cy="581026"/>
          </a:xfrm>
        </p:spPr>
        <p:txBody>
          <a:bodyPr/>
          <a:lstStyle/>
          <a:p>
            <a:pPr eaLnBrk="1" hangingPunct="1"/>
            <a:r>
              <a:rPr lang="ja-JP" altLang="en-US" sz="2400" dirty="0"/>
              <a:t>コンクリート中の線量減衰</a:t>
            </a:r>
          </a:p>
        </p:txBody>
      </p:sp>
      <p:sp>
        <p:nvSpPr>
          <p:cNvPr id="16388" name="スライド番号プレースホル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945FA0-7733-4E8B-B04F-56139095C28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106363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331913" y="752475"/>
            <a:ext cx="6264275" cy="4764088"/>
          </a:xfrm>
          <a:prstGeom prst="roundRect">
            <a:avLst>
              <a:gd name="adj" fmla="val 13146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6391" name="正方形/長方形 22"/>
          <p:cNvSpPr>
            <a:spLocks noChangeArrowheads="1"/>
          </p:cNvSpPr>
          <p:nvPr/>
        </p:nvSpPr>
        <p:spPr bwMode="auto">
          <a:xfrm>
            <a:off x="1763713" y="6061075"/>
            <a:ext cx="597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エネルギー群で異なるウェイトウィンドウを設定すれば，より効率的な粒子輸送の計算が可能となる</a:t>
            </a:r>
          </a:p>
        </p:txBody>
      </p:sp>
      <p:sp>
        <p:nvSpPr>
          <p:cNvPr id="16394" name="正方形/長方形 1"/>
          <p:cNvSpPr>
            <a:spLocks noChangeArrowheads="1"/>
          </p:cNvSpPr>
          <p:nvPr/>
        </p:nvSpPr>
        <p:spPr bwMode="auto">
          <a:xfrm>
            <a:off x="2051050" y="5599113"/>
            <a:ext cx="5183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通常計算の深い場所を除いて良く一致</a:t>
            </a:r>
            <a:endParaRPr lang="en-US" altLang="ja-JP" sz="2400">
              <a:solidFill>
                <a:srgbClr val="FF0000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0424" t="20264" r="32231" b="8826"/>
          <a:stretch/>
        </p:blipFill>
        <p:spPr>
          <a:xfrm>
            <a:off x="2051050" y="1238463"/>
            <a:ext cx="4502150" cy="393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実習内容</a:t>
            </a:r>
          </a:p>
        </p:txBody>
      </p:sp>
      <p:sp>
        <p:nvSpPr>
          <p:cNvPr id="17411" name="テキスト ボックス 3"/>
          <p:cNvSpPr txBox="1">
            <a:spLocks noChangeArrowheads="1"/>
          </p:cNvSpPr>
          <p:nvPr/>
        </p:nvSpPr>
        <p:spPr bwMode="auto">
          <a:xfrm>
            <a:off x="469900" y="2814638"/>
            <a:ext cx="547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[weight window]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/>
              <a:t>Weight windows (</a:t>
            </a:r>
            <a:r>
              <a:rPr lang="ja-JP" altLang="en-US" sz="2400"/>
              <a:t>ウェイト・ウインドウ法</a:t>
            </a:r>
            <a:r>
              <a:rPr lang="en-US" altLang="ja-JP" sz="24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　</a:t>
            </a:r>
            <a:endParaRPr lang="en-US" altLang="ja-JP" sz="240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17413" name="正方形/長方形 5"/>
          <p:cNvSpPr>
            <a:spLocks noChangeArrowheads="1"/>
          </p:cNvSpPr>
          <p:nvPr/>
        </p:nvSpPr>
        <p:spPr bwMode="auto">
          <a:xfrm>
            <a:off x="323850" y="1989138"/>
            <a:ext cx="2954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中性子深層透過計算</a:t>
            </a:r>
          </a:p>
        </p:txBody>
      </p:sp>
      <p:sp>
        <p:nvSpPr>
          <p:cNvPr id="17414" name="正方形/長方形 7"/>
          <p:cNvSpPr>
            <a:spLocks noChangeArrowheads="1"/>
          </p:cNvSpPr>
          <p:nvPr/>
        </p:nvSpPr>
        <p:spPr bwMode="auto">
          <a:xfrm>
            <a:off x="469900" y="39909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>
                <a:solidFill>
                  <a:srgbClr val="FF0000"/>
                </a:solidFill>
              </a:rPr>
              <a:t>[weight window generator]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>
                <a:solidFill>
                  <a:srgbClr val="FF0000"/>
                </a:solidFill>
              </a:rPr>
              <a:t>ウェイト・ウインドウ・ジェネレータ　</a:t>
            </a:r>
            <a:r>
              <a:rPr lang="en-US" altLang="ja-JP" sz="2400">
                <a:solidFill>
                  <a:srgbClr val="FF0000"/>
                </a:solidFill>
              </a:rPr>
              <a:t>[weight window]</a:t>
            </a:r>
            <a:r>
              <a:rPr lang="ja-JP" altLang="en-US" sz="2400">
                <a:solidFill>
                  <a:srgbClr val="FF0000"/>
                </a:solidFill>
              </a:rPr>
              <a:t>の自動生成機能</a:t>
            </a:r>
            <a:endParaRPr lang="en-US" altLang="ja-JP" sz="2400">
              <a:solidFill>
                <a:srgbClr val="FF0000"/>
              </a:solidFill>
            </a:endParaRPr>
          </a:p>
        </p:txBody>
      </p:sp>
      <p:sp>
        <p:nvSpPr>
          <p:cNvPr id="17415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697DC9-C3BE-42B8-AAF4-BD43FA0BB4C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ja-JP" altLang="en-US" sz="2800"/>
              <a:t>ウェイトウィンドウジェネレータ　</a:t>
            </a:r>
            <a:r>
              <a:rPr lang="en-US" altLang="ja-JP" sz="2800"/>
              <a:t>[T-WWG]</a:t>
            </a:r>
            <a:endParaRPr lang="ja-JP" altLang="en-US" sz="2800"/>
          </a:p>
        </p:txBody>
      </p:sp>
      <p:sp>
        <p:nvSpPr>
          <p:cNvPr id="18435" name="テキスト ボックス 9"/>
          <p:cNvSpPr txBox="1">
            <a:spLocks noChangeArrowheads="1"/>
          </p:cNvSpPr>
          <p:nvPr/>
        </p:nvSpPr>
        <p:spPr bwMode="auto">
          <a:xfrm>
            <a:off x="185738" y="893763"/>
            <a:ext cx="919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 b="1">
                <a:solidFill>
                  <a:srgbClr val="FF0000"/>
                </a:solidFill>
              </a:rPr>
              <a:t>各領域の最適なウェイトウィンドウの値を自動で生成するタリー</a:t>
            </a:r>
            <a:endParaRPr lang="en-US" altLang="ja-JP" sz="2400" b="1">
              <a:solidFill>
                <a:srgbClr val="FF0000"/>
              </a:solidFill>
            </a:endParaRP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22238" y="52070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8437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90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A97542-6BCE-468C-A9DD-5B2D9373498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8438" name="テキスト ボックス 9"/>
          <p:cNvSpPr txBox="1">
            <a:spLocks noChangeArrowheads="1"/>
          </p:cNvSpPr>
          <p:nvPr/>
        </p:nvSpPr>
        <p:spPr bwMode="auto">
          <a:xfrm>
            <a:off x="157163" y="3775075"/>
            <a:ext cx="6183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ウェイトウィンドウ値は、各セルのフラックスの値を、フラックスの最大値で規格化した値。</a:t>
            </a:r>
            <a:endParaRPr lang="en-US" altLang="ja-JP" sz="2000"/>
          </a:p>
        </p:txBody>
      </p:sp>
      <p:sp>
        <p:nvSpPr>
          <p:cNvPr id="18439" name="テキスト ボックス 9"/>
          <p:cNvSpPr txBox="1">
            <a:spLocks noChangeArrowheads="1"/>
          </p:cNvSpPr>
          <p:nvPr/>
        </p:nvSpPr>
        <p:spPr bwMode="auto">
          <a:xfrm>
            <a:off x="161925" y="4586288"/>
            <a:ext cx="6567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フラックスがゼロのセルでは、有限の値を持つフラックスの最小値を与える。</a:t>
            </a:r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8440" name="テキスト ボックス 9"/>
          <p:cNvSpPr txBox="1">
            <a:spLocks noChangeArrowheads="1"/>
          </p:cNvSpPr>
          <p:nvPr/>
        </p:nvSpPr>
        <p:spPr bwMode="auto">
          <a:xfrm>
            <a:off x="161925" y="5576888"/>
            <a:ext cx="742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この操作を粒子、エネルギービン毎に行う。</a:t>
            </a:r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8441" name="テキスト ボックス 9"/>
          <p:cNvSpPr txBox="1">
            <a:spLocks noChangeArrowheads="1"/>
          </p:cNvSpPr>
          <p:nvPr/>
        </p:nvSpPr>
        <p:spPr bwMode="auto">
          <a:xfrm>
            <a:off x="434975" y="1352550"/>
            <a:ext cx="763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>
                <a:solidFill>
                  <a:srgbClr val="FF0000"/>
                </a:solidFill>
              </a:rPr>
              <a:t>mesh=reg,xyz</a:t>
            </a:r>
            <a:r>
              <a:rPr lang="ja-JP" altLang="en-US" sz="2000"/>
              <a:t>に</a:t>
            </a:r>
            <a:r>
              <a:rPr lang="ja-JP" altLang="en-US" sz="2000">
                <a:solidFill>
                  <a:srgbClr val="000000"/>
                </a:solidFill>
              </a:rPr>
              <a:t>対応：</a:t>
            </a:r>
            <a:r>
              <a:rPr lang="en-US" altLang="ja-JP" sz="2000">
                <a:solidFill>
                  <a:srgbClr val="000000"/>
                </a:solidFill>
              </a:rPr>
              <a:t>[weight window]</a:t>
            </a:r>
            <a:r>
              <a:rPr lang="ja-JP" altLang="en-US" sz="2000">
                <a:solidFill>
                  <a:srgbClr val="000000"/>
                </a:solidFill>
              </a:rPr>
              <a:t>が</a:t>
            </a:r>
            <a:r>
              <a:rPr lang="en-US" altLang="ja-JP" sz="2000">
                <a:solidFill>
                  <a:srgbClr val="000000"/>
                </a:solidFill>
              </a:rPr>
              <a:t>mesh=reg,xyz</a:t>
            </a:r>
            <a:r>
              <a:rPr lang="ja-JP" altLang="en-US" sz="2000">
                <a:solidFill>
                  <a:srgbClr val="000000"/>
                </a:solidFill>
              </a:rPr>
              <a:t>に対応するため。</a:t>
            </a:r>
            <a:endParaRPr lang="en-US" altLang="ja-JP" sz="2000">
              <a:solidFill>
                <a:srgbClr val="000000"/>
              </a:solidFill>
            </a:endParaRPr>
          </a:p>
        </p:txBody>
      </p:sp>
      <p:sp>
        <p:nvSpPr>
          <p:cNvPr id="18442" name="正方形/長方形 1"/>
          <p:cNvSpPr>
            <a:spLocks noChangeArrowheads="1"/>
          </p:cNvSpPr>
          <p:nvPr/>
        </p:nvSpPr>
        <p:spPr bwMode="auto">
          <a:xfrm>
            <a:off x="6875463" y="3378200"/>
            <a:ext cx="2022475" cy="2862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[ T - WWG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mesh = reg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reg  = {1-12}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e-type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ne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0    0.01   1e5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axis   =  wwg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file  =  WWG.out</a:t>
            </a:r>
            <a:endParaRPr lang="ja-JP" altLang="en-US" sz="2000"/>
          </a:p>
        </p:txBody>
      </p:sp>
      <p:sp>
        <p:nvSpPr>
          <p:cNvPr id="20" name="正方形/長方形 19"/>
          <p:cNvSpPr/>
          <p:nvPr/>
        </p:nvSpPr>
        <p:spPr>
          <a:xfrm>
            <a:off x="157163" y="2289175"/>
            <a:ext cx="8986837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n"/>
              <a:defRPr/>
            </a:pPr>
            <a:r>
              <a:rPr lang="ja-JP" altLang="en-US" sz="2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ウェイトウインドウ値を導出するため、各タリー領域の体積で規格化された粒子の軌跡長さ（フラックス </a:t>
            </a:r>
            <a:r>
              <a:rPr lang="en-US" altLang="ja-JP" sz="2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1/cm</a:t>
            </a:r>
            <a:r>
              <a:rPr lang="en-US" altLang="ja-JP" sz="2000" baseline="30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2</a:t>
            </a:r>
            <a:r>
              <a:rPr lang="ja-JP" altLang="en-US" sz="2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）を導出。</a:t>
            </a:r>
            <a:r>
              <a:rPr lang="en-US" altLang="ja-JP" sz="2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[t-track]</a:t>
            </a:r>
            <a:r>
              <a:rPr lang="ja-JP" altLang="en-US" sz="2000" dirty="0">
                <a:solidFill>
                  <a:srgbClr val="000000"/>
                </a:solidFill>
                <a:ea typeface="ＭＳ Ｐゴシック" panose="020B0600070205080204" pitchFamily="50" charset="-128"/>
              </a:rPr>
              <a:t>と同等。</a:t>
            </a:r>
            <a:endParaRPr lang="en-US" altLang="ja-JP" sz="2000" dirty="0">
              <a:solidFill>
                <a:srgbClr val="000000"/>
              </a:solidFill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    mesh=</a:t>
            </a:r>
            <a:r>
              <a:rPr lang="en-US" altLang="ja-JP" sz="2000" dirty="0" err="1">
                <a:solidFill>
                  <a:srgbClr val="FF0000"/>
                </a:solidFill>
                <a:ea typeface="ＭＳ Ｐゴシック" panose="020B0600070205080204" pitchFamily="50" charset="-128"/>
              </a:rPr>
              <a:t>reg</a:t>
            </a:r>
            <a:r>
              <a:rPr lang="ja-JP" altLang="en-US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の場合、</a:t>
            </a: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[volume]</a:t>
            </a:r>
            <a:r>
              <a:rPr lang="ja-JP" altLang="en-US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セクションで、各セルの体積の定義が必要。</a:t>
            </a:r>
            <a:endParaRPr lang="en-US" altLang="ja-JP" sz="2000" dirty="0">
              <a:solidFill>
                <a:srgbClr val="FF0000"/>
              </a:solidFill>
              <a:ea typeface="ＭＳ Ｐゴシック" panose="020B0600070205080204" pitchFamily="50" charset="-128"/>
            </a:endParaRPr>
          </a:p>
          <a:p>
            <a:pPr eaLnBrk="1" hangingPunct="1">
              <a:defRPr/>
            </a:pPr>
            <a:r>
              <a:rPr lang="en-US" altLang="ja-JP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    mesh=xyz</a:t>
            </a:r>
            <a:r>
              <a:rPr lang="ja-JP" altLang="en-US" sz="2000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の場合、各領域の体積は自動で計算される。</a:t>
            </a:r>
            <a:endParaRPr lang="en-US" altLang="ja-JP" sz="2000" dirty="0">
              <a:solidFill>
                <a:srgbClr val="FF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8444" name="正方形/長方形 3"/>
          <p:cNvSpPr>
            <a:spLocks noChangeArrowheads="1"/>
          </p:cNvSpPr>
          <p:nvPr/>
        </p:nvSpPr>
        <p:spPr bwMode="auto">
          <a:xfrm>
            <a:off x="420688" y="1901825"/>
            <a:ext cx="2646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【</a:t>
            </a:r>
            <a:r>
              <a:rPr lang="ja-JP" altLang="en-US" sz="2400"/>
              <a:t>自動生成の手順</a:t>
            </a:r>
            <a:r>
              <a:rPr lang="en-US" altLang="ja-JP" sz="2400"/>
              <a:t>】</a:t>
            </a:r>
            <a:endParaRPr lang="ja-JP" altLang="en-US" sz="2400"/>
          </a:p>
        </p:txBody>
      </p:sp>
      <p:sp>
        <p:nvSpPr>
          <p:cNvPr id="2" name="正方形/長方形 1"/>
          <p:cNvSpPr/>
          <p:nvPr/>
        </p:nvSpPr>
        <p:spPr>
          <a:xfrm>
            <a:off x="157163" y="1814513"/>
            <a:ext cx="8878887" cy="45672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77788" y="4763"/>
            <a:ext cx="8801100" cy="508000"/>
          </a:xfrm>
        </p:spPr>
        <p:txBody>
          <a:bodyPr/>
          <a:lstStyle/>
          <a:p>
            <a:r>
              <a:rPr lang="ja-JP" altLang="en-US" sz="2800"/>
              <a:t>ウェイトウィンドウ領域の</a:t>
            </a:r>
            <a:r>
              <a:rPr lang="en-US" altLang="ja-JP" sz="2800"/>
              <a:t>region</a:t>
            </a:r>
            <a:r>
              <a:rPr lang="ja-JP" altLang="en-US" sz="2800"/>
              <a:t>メッシュによる分割</a:t>
            </a:r>
          </a:p>
        </p:txBody>
      </p:sp>
      <p:sp>
        <p:nvSpPr>
          <p:cNvPr id="1945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E479B6-233A-464C-9E02-F31B31324E5F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889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9461" name="テキスト ボックス 26"/>
          <p:cNvSpPr txBox="1">
            <a:spLocks noChangeArrowheads="1"/>
          </p:cNvSpPr>
          <p:nvPr/>
        </p:nvSpPr>
        <p:spPr bwMode="auto">
          <a:xfrm>
            <a:off x="544513" y="2276475"/>
            <a:ext cx="13001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WWG.inp</a:t>
            </a:r>
            <a:endParaRPr lang="ja-JP" altLang="en-US" sz="1800"/>
          </a:p>
        </p:txBody>
      </p:sp>
      <p:pic>
        <p:nvPicPr>
          <p:cNvPr id="194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4478338" y="2005013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Line 15"/>
          <p:cNvSpPr>
            <a:spLocks noChangeShapeType="1"/>
          </p:cNvSpPr>
          <p:nvPr/>
        </p:nvSpPr>
        <p:spPr bwMode="auto">
          <a:xfrm flipH="1">
            <a:off x="5548313" y="213360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4" name="正方形/長方形 23"/>
          <p:cNvSpPr>
            <a:spLocks noChangeArrowheads="1"/>
          </p:cNvSpPr>
          <p:nvPr/>
        </p:nvSpPr>
        <p:spPr bwMode="auto">
          <a:xfrm>
            <a:off x="265113" y="5662613"/>
            <a:ext cx="3802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FF0000"/>
                </a:solidFill>
              </a:rPr>
              <a:t>cell</a:t>
            </a:r>
            <a:r>
              <a:rPr lang="ja-JP" altLang="en-US" sz="2000">
                <a:solidFill>
                  <a:srgbClr val="FF0000"/>
                </a:solidFill>
              </a:rPr>
              <a:t>セクションで定義した領域でウェイトウィンドウ領域を分割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27050" y="749300"/>
            <a:ext cx="7512050" cy="5191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66" name="正方形/長方形 14"/>
          <p:cNvSpPr>
            <a:spLocks noChangeArrowheads="1"/>
          </p:cNvSpPr>
          <p:nvPr/>
        </p:nvSpPr>
        <p:spPr bwMode="auto">
          <a:xfrm>
            <a:off x="777875" y="8255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/>
              <a:t>WWG.inp</a:t>
            </a:r>
            <a:r>
              <a:rPr lang="ja-JP" altLang="en-US" sz="2000"/>
              <a:t>の</a:t>
            </a:r>
            <a:r>
              <a:rPr lang="en-US" altLang="ja-JP" sz="2000"/>
              <a:t>[T-WWG]</a:t>
            </a:r>
            <a:r>
              <a:rPr lang="ja-JP" altLang="en-US" sz="2000"/>
              <a:t>において</a:t>
            </a:r>
            <a:r>
              <a:rPr lang="en-US" altLang="ja-JP" sz="2000"/>
              <a:t>region</a:t>
            </a:r>
            <a:r>
              <a:rPr lang="ja-JP" altLang="en-US" sz="2000"/>
              <a:t>メッシュ形式が利用できます</a:t>
            </a:r>
            <a:endParaRPr lang="en-US" altLang="ja-JP" sz="2000"/>
          </a:p>
        </p:txBody>
      </p:sp>
      <p:sp>
        <p:nvSpPr>
          <p:cNvPr id="19467" name="Line 15"/>
          <p:cNvSpPr>
            <a:spLocks noChangeShapeType="1"/>
          </p:cNvSpPr>
          <p:nvPr/>
        </p:nvSpPr>
        <p:spPr bwMode="auto">
          <a:xfrm flipH="1">
            <a:off x="5795963" y="2130425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>
            <a:off x="6051550" y="213042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9" name="Line 15"/>
          <p:cNvSpPr>
            <a:spLocks noChangeShapeType="1"/>
          </p:cNvSpPr>
          <p:nvPr/>
        </p:nvSpPr>
        <p:spPr bwMode="auto">
          <a:xfrm flipH="1">
            <a:off x="6289675" y="215106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 flipH="1">
            <a:off x="6515100" y="213042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H="1">
            <a:off x="6751638" y="2130425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2" name="Line 15"/>
          <p:cNvSpPr>
            <a:spLocks noChangeShapeType="1"/>
          </p:cNvSpPr>
          <p:nvPr/>
        </p:nvSpPr>
        <p:spPr bwMode="auto">
          <a:xfrm flipH="1">
            <a:off x="6999288" y="2139950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 flipH="1">
            <a:off x="7245350" y="213042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4" name="Line 15"/>
          <p:cNvSpPr>
            <a:spLocks noChangeShapeType="1"/>
          </p:cNvSpPr>
          <p:nvPr/>
        </p:nvSpPr>
        <p:spPr bwMode="auto">
          <a:xfrm flipH="1">
            <a:off x="7481888" y="2139950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5" name="Line 15"/>
          <p:cNvSpPr>
            <a:spLocks noChangeShapeType="1"/>
          </p:cNvSpPr>
          <p:nvPr/>
        </p:nvSpPr>
        <p:spPr bwMode="auto">
          <a:xfrm flipH="1">
            <a:off x="7718425" y="2151063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6" name="Line 15"/>
          <p:cNvSpPr>
            <a:spLocks noChangeShapeType="1"/>
          </p:cNvSpPr>
          <p:nvPr/>
        </p:nvSpPr>
        <p:spPr bwMode="auto">
          <a:xfrm flipH="1">
            <a:off x="7975600" y="2139950"/>
            <a:ext cx="11113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7" name="正方形/長方形 4"/>
          <p:cNvSpPr>
            <a:spLocks noChangeArrowheads="1"/>
          </p:cNvSpPr>
          <p:nvPr/>
        </p:nvSpPr>
        <p:spPr bwMode="auto">
          <a:xfrm>
            <a:off x="533400" y="2749550"/>
            <a:ext cx="2663825" cy="258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T - WWG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mesh = reg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reg  = {1-12}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e-type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  ne = 2    $ 2 energy bin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 0    0.01   1e5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axis   =  wwg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file  =  WWG.out</a:t>
            </a:r>
            <a:endParaRPr lang="ja-JP" altLang="en-US" sz="1800"/>
          </a:p>
        </p:txBody>
      </p:sp>
      <p:sp>
        <p:nvSpPr>
          <p:cNvPr id="19478" name="正方形/長方形 17"/>
          <p:cNvSpPr>
            <a:spLocks noChangeArrowheads="1"/>
          </p:cNvSpPr>
          <p:nvPr/>
        </p:nvSpPr>
        <p:spPr bwMode="auto">
          <a:xfrm>
            <a:off x="5816600" y="5862638"/>
            <a:ext cx="1985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weight-dose-xz.eps</a:t>
            </a:r>
            <a:endParaRPr lang="ja-JP" altLang="en-US" sz="1800"/>
          </a:p>
        </p:txBody>
      </p:sp>
      <p:sp>
        <p:nvSpPr>
          <p:cNvPr id="19479" name="正方形/長方形 14"/>
          <p:cNvSpPr>
            <a:spLocks noChangeArrowheads="1"/>
          </p:cNvSpPr>
          <p:nvPr/>
        </p:nvSpPr>
        <p:spPr bwMode="auto">
          <a:xfrm>
            <a:off x="531813" y="1295400"/>
            <a:ext cx="7640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/>
              <a:t>WWG.inp</a:t>
            </a:r>
            <a:r>
              <a:rPr lang="ja-JP" altLang="en-US" sz="2000"/>
              <a:t>を実行して、体系と</a:t>
            </a:r>
            <a:r>
              <a:rPr lang="en-US" altLang="ja-JP" sz="2000"/>
              <a:t>[T-WWG]</a:t>
            </a:r>
            <a:r>
              <a:rPr lang="ja-JP" altLang="en-US" sz="2000"/>
              <a:t>の</a:t>
            </a:r>
            <a:r>
              <a:rPr lang="en-US" altLang="ja-JP" sz="2000"/>
              <a:t>region</a:t>
            </a:r>
            <a:r>
              <a:rPr lang="ja-JP" altLang="en-US" sz="2000"/>
              <a:t>メッシュを確認しよう</a:t>
            </a:r>
          </a:p>
        </p:txBody>
      </p:sp>
      <p:sp>
        <p:nvSpPr>
          <p:cNvPr id="19480" name="テキスト ボックス 3"/>
          <p:cNvSpPr txBox="1">
            <a:spLocks noChangeArrowheads="1"/>
          </p:cNvSpPr>
          <p:nvPr/>
        </p:nvSpPr>
        <p:spPr bwMode="auto">
          <a:xfrm>
            <a:off x="4787900" y="6249988"/>
            <a:ext cx="427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半径</a:t>
            </a:r>
            <a:r>
              <a:rPr lang="en-US" altLang="ja-JP" sz="1800"/>
              <a:t>100cm</a:t>
            </a:r>
            <a:r>
              <a:rPr lang="ja-JP" altLang="en-US" sz="1800"/>
              <a:t>、深さ</a:t>
            </a:r>
            <a:r>
              <a:rPr lang="en-US" altLang="ja-JP" sz="1800"/>
              <a:t>180cm</a:t>
            </a:r>
            <a:r>
              <a:rPr lang="ja-JP" altLang="en-US" sz="1800"/>
              <a:t>のコンクリート円柱</a:t>
            </a:r>
          </a:p>
        </p:txBody>
      </p:sp>
      <p:sp>
        <p:nvSpPr>
          <p:cNvPr id="26" name="右矢印 17">
            <a:extLst>
              <a:ext uri="{FF2B5EF4-FFF2-40B4-BE49-F238E27FC236}">
                <a16:creationId xmlns="" xmlns:a16="http://schemas.microsoft.com/office/drawing/2014/main" id="{386EAF71-C47A-4859-B2ED-811B41B2AED3}"/>
              </a:ext>
            </a:extLst>
          </p:cNvPr>
          <p:cNvSpPr/>
          <p:nvPr/>
        </p:nvSpPr>
        <p:spPr>
          <a:xfrm>
            <a:off x="3948113" y="3674095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テキスト ボックス 18">
            <a:extLst>
              <a:ext uri="{FF2B5EF4-FFF2-40B4-BE49-F238E27FC236}">
                <a16:creationId xmlns="" xmlns:a16="http://schemas.microsoft.com/office/drawing/2014/main" id="{3162AEBB-C6C3-4A9A-A05A-5FEF3D9AA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3863007"/>
            <a:ext cx="87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14MeV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中性子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15875" y="-47625"/>
            <a:ext cx="9236075" cy="461963"/>
          </a:xfrm>
        </p:spPr>
        <p:txBody>
          <a:bodyPr/>
          <a:lstStyle/>
          <a:p>
            <a:r>
              <a:rPr lang="ja-JP" altLang="en-US" sz="2000"/>
              <a:t>ウェイトウィンドウ領域を</a:t>
            </a:r>
            <a:r>
              <a:rPr lang="en-US" altLang="ja-JP" sz="2000"/>
              <a:t>region</a:t>
            </a:r>
            <a:r>
              <a:rPr lang="ja-JP" altLang="en-US" sz="2000"/>
              <a:t>メッシュで分割した場合の粒子輸送計算</a:t>
            </a:r>
          </a:p>
        </p:txBody>
      </p:sp>
      <p:sp>
        <p:nvSpPr>
          <p:cNvPr id="2048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985000" y="65246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6D0618-287A-422B-8FFC-9ED3D2FC8F7E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0484" name="正方形/長方形 14"/>
          <p:cNvSpPr>
            <a:spLocks noChangeArrowheads="1"/>
          </p:cNvSpPr>
          <p:nvPr/>
        </p:nvSpPr>
        <p:spPr bwMode="auto">
          <a:xfrm>
            <a:off x="179388" y="592138"/>
            <a:ext cx="8764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000"/>
              <a:t>粒子輸送計算を実行し、中性子の軌跡とウェイトウィンドウの初期値を確認しよう。</a:t>
            </a:r>
          </a:p>
        </p:txBody>
      </p:sp>
      <p:sp>
        <p:nvSpPr>
          <p:cNvPr id="20485" name="正方形/長方形 6"/>
          <p:cNvSpPr>
            <a:spLocks noChangeArrowheads="1"/>
          </p:cNvSpPr>
          <p:nvPr/>
        </p:nvSpPr>
        <p:spPr bwMode="auto">
          <a:xfrm>
            <a:off x="193675" y="1762125"/>
            <a:ext cx="4810125" cy="5018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[ Weight Window 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1600" dirty="0"/>
              <a:t> mesh =  </a:t>
            </a:r>
            <a:r>
              <a:rPr lang="en-US" altLang="ja-JP" sz="1600" dirty="0" err="1"/>
              <a:t>reg</a:t>
            </a:r>
            <a:r>
              <a:rPr lang="en-US" altLang="ja-JP" sz="1600" dirty="0"/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c71[0.0]  c72[c71+</a:t>
            </a:r>
            <a:r>
              <a:rPr lang="en-US" altLang="ja-JP" sz="1600" dirty="0">
                <a:solidFill>
                  <a:srgbClr val="0000FF"/>
                </a:solidFill>
              </a:rPr>
              <a:t>6.18192E-08</a:t>
            </a:r>
            <a:r>
              <a:rPr lang="en-US" altLang="ja-JP" sz="1600" dirty="0"/>
              <a:t>]  c73[</a:t>
            </a:r>
            <a:r>
              <a:rPr lang="en-US" altLang="ja-JP" sz="1600" dirty="0">
                <a:solidFill>
                  <a:srgbClr val="FF0000"/>
                </a:solidFill>
              </a:rPr>
              <a:t>4.05443E-05</a:t>
            </a:r>
            <a:r>
              <a:rPr lang="en-US" altLang="ja-JP" sz="1600" dirty="0"/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c74[0.0]  c75[c74+</a:t>
            </a:r>
            <a:r>
              <a:rPr lang="en-US" altLang="ja-JP" sz="1600" dirty="0">
                <a:solidFill>
                  <a:srgbClr val="0000FF"/>
                </a:solidFill>
              </a:rPr>
              <a:t>3.62115E-08</a:t>
            </a:r>
            <a:r>
              <a:rPr lang="en-US" altLang="ja-JP" sz="1600" dirty="0"/>
              <a:t>]  c76[</a:t>
            </a:r>
            <a:r>
              <a:rPr lang="en-US" altLang="ja-JP" sz="1600" dirty="0">
                <a:solidFill>
                  <a:srgbClr val="FF0000"/>
                </a:solidFill>
              </a:rPr>
              <a:t>4.92671E-05</a:t>
            </a:r>
            <a:r>
              <a:rPr lang="en-US" altLang="ja-JP" sz="1600" dirty="0"/>
              <a:t>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part = neutron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</a:t>
            </a:r>
            <a:r>
              <a:rPr lang="en-US" altLang="ja-JP" sz="1600" dirty="0" err="1"/>
              <a:t>eng</a:t>
            </a:r>
            <a:r>
              <a:rPr lang="en-US" altLang="ja-JP" sz="1600" dirty="0"/>
              <a:t> =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     1.00000E-02   1.00000E+05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</a:t>
            </a:r>
            <a:r>
              <a:rPr lang="en-US" altLang="ja-JP" sz="1600" dirty="0" err="1"/>
              <a:t>reg</a:t>
            </a:r>
            <a:r>
              <a:rPr lang="en-US" altLang="ja-JP" sz="1600" dirty="0"/>
              <a:t>          ww1                    ww2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   (2.82289E-05+c71)/c73  (</a:t>
            </a:r>
            <a:r>
              <a:rPr lang="en-US" altLang="ja-JP" sz="1600" dirty="0">
                <a:solidFill>
                  <a:srgbClr val="FF0000"/>
                </a:solidFill>
              </a:rPr>
              <a:t>4.92671E-05</a:t>
            </a:r>
            <a:r>
              <a:rPr lang="en-US" altLang="ja-JP" sz="1600" dirty="0"/>
              <a:t>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2   (</a:t>
            </a:r>
            <a:r>
              <a:rPr lang="en-US" altLang="ja-JP" sz="1600" dirty="0">
                <a:solidFill>
                  <a:srgbClr val="FF0000"/>
                </a:solidFill>
              </a:rPr>
              <a:t>4.05443E-05+c71</a:t>
            </a:r>
            <a:r>
              <a:rPr lang="en-US" altLang="ja-JP" sz="1600" dirty="0"/>
              <a:t>)/c73  (3.19182E-05+c74)/c76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3   (2.62727E-05+c71)/c73  (1.44445E-05+c74)/c76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4   (1.57704E-05+c71)/c73  (5.69405E-06+c74)/c76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5   (7.57407E-06+c71)/c73  (1.90163E-06+c74)/c76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6   (2.19087E-06+c71)/c73  (4.12666E-07+c74)/c76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7   (7.66554E-07+c71)/c73  (2.08198E-07+c74)/c76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8   (3.21984E-07+c71)/c73  (</a:t>
            </a:r>
            <a:r>
              <a:rPr lang="en-US" altLang="ja-JP" sz="1600" dirty="0">
                <a:solidFill>
                  <a:srgbClr val="0000FF"/>
                </a:solidFill>
              </a:rPr>
              <a:t>3.62115E-08</a:t>
            </a:r>
            <a:r>
              <a:rPr lang="en-US" altLang="ja-JP" sz="1600" dirty="0"/>
              <a:t>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9   (8.12275E-08+c71)/c73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10  (</a:t>
            </a:r>
            <a:r>
              <a:rPr lang="en-US" altLang="ja-JP" sz="1600" dirty="0">
                <a:solidFill>
                  <a:srgbClr val="0000FF"/>
                </a:solidFill>
              </a:rPr>
              <a:t>6.18192E-08</a:t>
            </a:r>
            <a:r>
              <a:rPr lang="en-US" altLang="ja-JP" sz="1600" dirty="0"/>
              <a:t>+c71)/c73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11  (0.00000E+00+c72)/c73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12  (0.00000E+00+c72)/c73  (0.00000E+00+c75)/c76 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1910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487" name="正方形/長方形 14"/>
          <p:cNvSpPr>
            <a:spLocks noChangeArrowheads="1"/>
          </p:cNvSpPr>
          <p:nvPr/>
        </p:nvSpPr>
        <p:spPr bwMode="auto">
          <a:xfrm>
            <a:off x="3419475" y="2725738"/>
            <a:ext cx="1584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FF0000"/>
                </a:solidFill>
              </a:rPr>
              <a:t>最大フラックス</a:t>
            </a:r>
          </a:p>
        </p:txBody>
      </p:sp>
      <p:sp>
        <p:nvSpPr>
          <p:cNvPr id="20488" name="正方形/長方形 14"/>
          <p:cNvSpPr>
            <a:spLocks noChangeArrowheads="1"/>
          </p:cNvSpPr>
          <p:nvPr/>
        </p:nvSpPr>
        <p:spPr bwMode="auto">
          <a:xfrm>
            <a:off x="1701800" y="2725738"/>
            <a:ext cx="1717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FF"/>
                </a:solidFill>
              </a:rPr>
              <a:t>最小フラックス</a:t>
            </a:r>
          </a:p>
        </p:txBody>
      </p:sp>
      <p:sp>
        <p:nvSpPr>
          <p:cNvPr id="20489" name="正方形/長方形 14"/>
          <p:cNvSpPr>
            <a:spLocks noChangeArrowheads="1"/>
          </p:cNvSpPr>
          <p:nvPr/>
        </p:nvSpPr>
        <p:spPr bwMode="auto">
          <a:xfrm>
            <a:off x="5029200" y="6146800"/>
            <a:ext cx="429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フラックスがゼロの領域に最小値を与える</a:t>
            </a:r>
          </a:p>
        </p:txBody>
      </p:sp>
      <p:sp>
        <p:nvSpPr>
          <p:cNvPr id="20490" name="テキスト ボックス 26"/>
          <p:cNvSpPr txBox="1">
            <a:spLocks noChangeArrowheads="1"/>
          </p:cNvSpPr>
          <p:nvPr/>
        </p:nvSpPr>
        <p:spPr bwMode="auto">
          <a:xfrm>
            <a:off x="179388" y="1322388"/>
            <a:ext cx="115093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WWG.out</a:t>
            </a:r>
            <a:endParaRPr lang="ja-JP" altLang="en-US" sz="1800"/>
          </a:p>
        </p:txBody>
      </p:sp>
      <p:sp>
        <p:nvSpPr>
          <p:cNvPr id="20491" name="正方形/長方形 1"/>
          <p:cNvSpPr>
            <a:spLocks noChangeArrowheads="1"/>
          </p:cNvSpPr>
          <p:nvPr/>
        </p:nvSpPr>
        <p:spPr bwMode="auto">
          <a:xfrm>
            <a:off x="1384300" y="1404938"/>
            <a:ext cx="2827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ウェイトウインドウの初期値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04788" y="563563"/>
            <a:ext cx="8739187" cy="4889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93" name="正方形/長方形 2"/>
          <p:cNvSpPr>
            <a:spLocks noChangeArrowheads="1"/>
          </p:cNvSpPr>
          <p:nvPr/>
        </p:nvSpPr>
        <p:spPr bwMode="auto">
          <a:xfrm>
            <a:off x="5718175" y="4856163"/>
            <a:ext cx="242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20495" name="正方形/長方形 15"/>
          <p:cNvSpPr>
            <a:spLocks noChangeArrowheads="1"/>
          </p:cNvSpPr>
          <p:nvPr/>
        </p:nvSpPr>
        <p:spPr bwMode="auto">
          <a:xfrm>
            <a:off x="5654675" y="5219700"/>
            <a:ext cx="255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ウェイトウィンドウ未使用</a:t>
            </a:r>
          </a:p>
        </p:txBody>
      </p:sp>
      <p:sp>
        <p:nvSpPr>
          <p:cNvPr id="20496" name="正方形/長方形 14"/>
          <p:cNvSpPr>
            <a:spLocks noChangeArrowheads="1"/>
          </p:cNvSpPr>
          <p:nvPr/>
        </p:nvSpPr>
        <p:spPr bwMode="auto">
          <a:xfrm>
            <a:off x="1330325" y="1041400"/>
            <a:ext cx="5103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/>
              <a:t>icntl=0</a:t>
            </a:r>
            <a:r>
              <a:rPr lang="ja-JP" altLang="en-US" sz="2000"/>
              <a:t>として、</a:t>
            </a:r>
            <a:r>
              <a:rPr lang="en-US" altLang="ja-JP" sz="2000"/>
              <a:t>PHITS</a:t>
            </a:r>
            <a:r>
              <a:rPr lang="ja-JP" altLang="en-US" sz="2000"/>
              <a:t>を実行しよう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2039" t="19120" r="30615" b="8827"/>
          <a:stretch/>
        </p:blipFill>
        <p:spPr>
          <a:xfrm>
            <a:off x="5270018" y="1290019"/>
            <a:ext cx="381413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実習内容</a:t>
            </a:r>
          </a:p>
        </p:txBody>
      </p:sp>
      <p:sp>
        <p:nvSpPr>
          <p:cNvPr id="3075" name="テキスト ボックス 3"/>
          <p:cNvSpPr txBox="1">
            <a:spLocks noChangeArrowheads="1"/>
          </p:cNvSpPr>
          <p:nvPr/>
        </p:nvSpPr>
        <p:spPr bwMode="auto">
          <a:xfrm>
            <a:off x="469900" y="2814638"/>
            <a:ext cx="5470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>
                <a:solidFill>
                  <a:srgbClr val="FF0000"/>
                </a:solidFill>
              </a:rPr>
              <a:t>[weight window]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Weight windows (</a:t>
            </a:r>
            <a:r>
              <a:rPr lang="ja-JP" altLang="en-US" sz="2400">
                <a:solidFill>
                  <a:srgbClr val="FF0000"/>
                </a:solidFill>
              </a:rPr>
              <a:t>ウェイト・ウインドウ法</a:t>
            </a:r>
            <a:r>
              <a:rPr lang="en-US" altLang="ja-JP" sz="240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　</a:t>
            </a:r>
            <a:endParaRPr lang="en-US" altLang="ja-JP" sz="2400">
              <a:solidFill>
                <a:srgbClr val="FF0000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79388" y="12684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3077" name="正方形/長方形 5"/>
          <p:cNvSpPr>
            <a:spLocks noChangeArrowheads="1"/>
          </p:cNvSpPr>
          <p:nvPr/>
        </p:nvSpPr>
        <p:spPr bwMode="auto">
          <a:xfrm>
            <a:off x="323850" y="1989138"/>
            <a:ext cx="2954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中性子深層透過計算</a:t>
            </a:r>
          </a:p>
        </p:txBody>
      </p:sp>
      <p:sp>
        <p:nvSpPr>
          <p:cNvPr id="3078" name="正方形/長方形 7"/>
          <p:cNvSpPr>
            <a:spLocks noChangeArrowheads="1"/>
          </p:cNvSpPr>
          <p:nvPr/>
        </p:nvSpPr>
        <p:spPr bwMode="auto">
          <a:xfrm>
            <a:off x="469900" y="39909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[weight window generator]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/>
              <a:t>ウェイト・ウインドウ・ジェネレータ　</a:t>
            </a:r>
            <a:r>
              <a:rPr lang="en-US" altLang="ja-JP" sz="2400"/>
              <a:t>[weight window]</a:t>
            </a:r>
            <a:r>
              <a:rPr lang="ja-JP" altLang="en-US" sz="2400"/>
              <a:t>の自動生成機能</a:t>
            </a:r>
            <a:endParaRPr lang="en-US" altLang="ja-JP" sz="2400"/>
          </a:p>
        </p:txBody>
      </p:sp>
      <p:sp>
        <p:nvSpPr>
          <p:cNvPr id="3079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15248-CAAD-48CB-BAC0-08BAFB07803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-100013" y="-25400"/>
            <a:ext cx="9324976" cy="608013"/>
          </a:xfrm>
        </p:spPr>
        <p:txBody>
          <a:bodyPr/>
          <a:lstStyle/>
          <a:p>
            <a:pPr eaLnBrk="1" hangingPunct="1"/>
            <a:r>
              <a:rPr lang="ja-JP" altLang="en-US" sz="2800"/>
              <a:t>ウェイトウィンドウジェネレータを用いた粒子の深層透過計算</a:t>
            </a: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22238" y="52070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1508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90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DFCF3C-7276-4B80-AA17-908EC71C60F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1509" name="正方形/長方形 1"/>
          <p:cNvSpPr>
            <a:spLocks noChangeArrowheads="1"/>
          </p:cNvSpPr>
          <p:nvPr/>
        </p:nvSpPr>
        <p:spPr bwMode="auto">
          <a:xfrm>
            <a:off x="323850" y="1125538"/>
            <a:ext cx="8502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rgbClr val="FF0000"/>
                </a:solidFill>
              </a:rPr>
              <a:t>[T-WWG]</a:t>
            </a:r>
            <a:r>
              <a:rPr lang="ja-JP" altLang="en-US" sz="2400" b="1">
                <a:solidFill>
                  <a:srgbClr val="FF0000"/>
                </a:solidFill>
              </a:rPr>
              <a:t>の結果を用いて効率的に粒子を深層透過させる方法</a:t>
            </a:r>
          </a:p>
        </p:txBody>
      </p:sp>
      <p:sp>
        <p:nvSpPr>
          <p:cNvPr id="21510" name="正方形/長方形 73"/>
          <p:cNvSpPr>
            <a:spLocks noChangeArrowheads="1"/>
          </p:cNvSpPr>
          <p:nvPr/>
        </p:nvSpPr>
        <p:spPr bwMode="auto">
          <a:xfrm>
            <a:off x="327025" y="2371725"/>
            <a:ext cx="857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１回目の輸送計算で、</a:t>
            </a:r>
            <a:r>
              <a:rPr lang="en-US" altLang="ja-JP" sz="2000"/>
              <a:t>[t-WWG]</a:t>
            </a:r>
            <a:r>
              <a:rPr lang="ja-JP" altLang="en-US" sz="2000"/>
              <a:t>からウェイトウインドウの初期値を導出。</a:t>
            </a:r>
          </a:p>
        </p:txBody>
      </p:sp>
      <p:sp>
        <p:nvSpPr>
          <p:cNvPr id="21511" name="正方形/長方形 74"/>
          <p:cNvSpPr>
            <a:spLocks noChangeArrowheads="1"/>
          </p:cNvSpPr>
          <p:nvPr/>
        </p:nvSpPr>
        <p:spPr bwMode="auto">
          <a:xfrm>
            <a:off x="327025" y="2997200"/>
            <a:ext cx="7989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ウェイトウインドウの初期値を用いて２回目の粒子輸送計算を行い、ウェイトウインドウ値を更新する。</a:t>
            </a:r>
          </a:p>
        </p:txBody>
      </p:sp>
      <p:sp>
        <p:nvSpPr>
          <p:cNvPr id="21512" name="正方形/長方形 77"/>
          <p:cNvSpPr>
            <a:spLocks noChangeArrowheads="1"/>
          </p:cNvSpPr>
          <p:nvPr/>
        </p:nvSpPr>
        <p:spPr bwMode="auto">
          <a:xfrm>
            <a:off x="317500" y="4005263"/>
            <a:ext cx="7207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３回目以降、体系全体に粒子輸送されるまで計算を繰り返し、最適なウェイトウインドウ値を求める。</a:t>
            </a:r>
          </a:p>
        </p:txBody>
      </p:sp>
      <p:sp>
        <p:nvSpPr>
          <p:cNvPr id="21513" name="正方形/長方形 9"/>
          <p:cNvSpPr>
            <a:spLocks noChangeArrowheads="1"/>
          </p:cNvSpPr>
          <p:nvPr/>
        </p:nvSpPr>
        <p:spPr bwMode="auto">
          <a:xfrm>
            <a:off x="331788" y="5013325"/>
            <a:ext cx="6296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000"/>
              <a:t>　確認後、ヒストリー数を増やして本計算を実行する。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57163" y="2060575"/>
            <a:ext cx="8878887" cy="36718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141288" y="-31750"/>
            <a:ext cx="8801100" cy="508000"/>
          </a:xfrm>
        </p:spPr>
        <p:txBody>
          <a:bodyPr/>
          <a:lstStyle/>
          <a:p>
            <a:r>
              <a:rPr lang="ja-JP" altLang="en-US" sz="2000"/>
              <a:t>ウェイトウィンドウ領域を</a:t>
            </a:r>
            <a:r>
              <a:rPr lang="en-US" altLang="ja-JP" sz="2000"/>
              <a:t>region</a:t>
            </a:r>
            <a:r>
              <a:rPr lang="ja-JP" altLang="en-US" sz="2000"/>
              <a:t>メッシュで分割した場合の粒子輸送計算</a:t>
            </a:r>
          </a:p>
        </p:txBody>
      </p:sp>
      <p:sp>
        <p:nvSpPr>
          <p:cNvPr id="22531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95C07B-D675-4142-84CF-9D44DD5A06C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2532" name="正方形/長方形 6"/>
          <p:cNvSpPr>
            <a:spLocks noChangeArrowheads="1"/>
          </p:cNvSpPr>
          <p:nvPr/>
        </p:nvSpPr>
        <p:spPr bwMode="auto">
          <a:xfrm>
            <a:off x="4185445" y="1558687"/>
            <a:ext cx="4881562" cy="501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[ Weight Window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mesh =  </a:t>
            </a:r>
            <a:r>
              <a:rPr lang="en-US" altLang="ja-JP" sz="1600" dirty="0" err="1"/>
              <a:t>reg</a:t>
            </a:r>
            <a:r>
              <a:rPr lang="en-US" altLang="ja-JP" sz="1600" dirty="0"/>
              <a:t>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c71[0.0]  c72[c71+3.70089E-09]  c73[4.09008E-05]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c74[0.0]  c75[c74+5.12459E-10]  c76[5.14770E-05]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part = neutron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</a:t>
            </a:r>
            <a:r>
              <a:rPr lang="en-US" altLang="ja-JP" sz="1600" dirty="0" err="1"/>
              <a:t>eng</a:t>
            </a:r>
            <a:r>
              <a:rPr lang="en-US" altLang="ja-JP" sz="1600" dirty="0"/>
              <a:t> =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     1.00000E-02   1.00000E+05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</a:t>
            </a:r>
            <a:r>
              <a:rPr lang="en-US" altLang="ja-JP" sz="1600" dirty="0" err="1"/>
              <a:t>reg</a:t>
            </a:r>
            <a:r>
              <a:rPr lang="en-US" altLang="ja-JP" sz="1600" dirty="0"/>
              <a:t>          ww1                    ww2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   (2.71604E-05+c71)/c73  (5.14770E-05+c74)/c76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2   (4.09008E-05+c71)/c73  (3.17957E-05+c74)/c76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3   (3.21450E-05+c71)/c73  (1.52164E-05+c74)/c76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4   (1.67049E-05+c71)/c73  (5.81886E-06+c74)/c76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5   (6.86253E-06+c71)/c73  (2.09567E-06+c74)/c76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6   (2.56029E-06+c71)/c73  (7.57085E-07+c74)/c76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7   (8.47601E-07+c71)/c73  (2.57661E-07+c74)/c76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8   (3.49091E-07+c71)/c73  (7.76580E-08+c74)/c76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9   (1.36336E-07+c71)/c73  (2.05946E-08+c74)/c76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10  (3.84463E-08+c71)/c73  (4.81371E-09+c74)/c76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11  (1.23612E-08+c71)/c73  (1.42294E-09+c74)/c76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12  (3.70089E-09+c71)/c73  (5.12459E-10+c74)/c76 </a:t>
            </a:r>
            <a:endParaRPr lang="ja-JP" altLang="en-US" sz="1600" dirty="0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41288" y="438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2534" name="正方形/長方形 20"/>
          <p:cNvSpPr>
            <a:spLocks noChangeArrowheads="1"/>
          </p:cNvSpPr>
          <p:nvPr/>
        </p:nvSpPr>
        <p:spPr bwMode="auto">
          <a:xfrm>
            <a:off x="187325" y="1419225"/>
            <a:ext cx="361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１回目のウェイトウィンドウ値を使用</a:t>
            </a:r>
          </a:p>
        </p:txBody>
      </p:sp>
      <p:sp>
        <p:nvSpPr>
          <p:cNvPr id="22535" name="正方形/長方形 16"/>
          <p:cNvSpPr>
            <a:spLocks noChangeArrowheads="1"/>
          </p:cNvSpPr>
          <p:nvPr/>
        </p:nvSpPr>
        <p:spPr bwMode="auto">
          <a:xfrm>
            <a:off x="944563" y="5876925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22536" name="正方形/長方形 3"/>
          <p:cNvSpPr>
            <a:spLocks noChangeArrowheads="1"/>
          </p:cNvSpPr>
          <p:nvPr/>
        </p:nvSpPr>
        <p:spPr bwMode="auto">
          <a:xfrm>
            <a:off x="187325" y="1795463"/>
            <a:ext cx="394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実行する毎に</a:t>
            </a:r>
            <a:r>
              <a:rPr lang="en-US" altLang="ja-JP" sz="1800"/>
              <a:t>WWG.out</a:t>
            </a:r>
            <a:r>
              <a:rPr lang="ja-JP" altLang="en-US" sz="1800"/>
              <a:t>は上書きされる</a:t>
            </a:r>
          </a:p>
        </p:txBody>
      </p:sp>
      <p:sp>
        <p:nvSpPr>
          <p:cNvPr id="22537" name="正方形/長方形 14"/>
          <p:cNvSpPr>
            <a:spLocks noChangeArrowheads="1"/>
          </p:cNvSpPr>
          <p:nvPr/>
        </p:nvSpPr>
        <p:spPr bwMode="auto">
          <a:xfrm>
            <a:off x="4524375" y="6524625"/>
            <a:ext cx="4295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フラックスがゼロの領域がなくなる</a:t>
            </a:r>
          </a:p>
        </p:txBody>
      </p:sp>
      <p:sp>
        <p:nvSpPr>
          <p:cNvPr id="22538" name="テキスト ボックス 26"/>
          <p:cNvSpPr txBox="1">
            <a:spLocks noChangeArrowheads="1"/>
          </p:cNvSpPr>
          <p:nvPr/>
        </p:nvSpPr>
        <p:spPr bwMode="auto">
          <a:xfrm>
            <a:off x="4154488" y="1119188"/>
            <a:ext cx="115252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WWG.out</a:t>
            </a:r>
            <a:endParaRPr lang="ja-JP" altLang="en-US" sz="1800"/>
          </a:p>
        </p:txBody>
      </p:sp>
      <p:sp>
        <p:nvSpPr>
          <p:cNvPr id="22539" name="正方形/長方形 1"/>
          <p:cNvSpPr>
            <a:spLocks noChangeArrowheads="1"/>
          </p:cNvSpPr>
          <p:nvPr/>
        </p:nvSpPr>
        <p:spPr bwMode="auto">
          <a:xfrm>
            <a:off x="5251450" y="1187450"/>
            <a:ext cx="3979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2</a:t>
            </a:r>
            <a:r>
              <a:rPr lang="ja-JP" altLang="en-US" sz="1800"/>
              <a:t>回目の計算によるウェイトウィンドウ値</a:t>
            </a:r>
          </a:p>
        </p:txBody>
      </p:sp>
      <p:sp>
        <p:nvSpPr>
          <p:cNvPr id="22540" name="正方形/長方形 14"/>
          <p:cNvSpPr>
            <a:spLocks noChangeArrowheads="1"/>
          </p:cNvSpPr>
          <p:nvPr/>
        </p:nvSpPr>
        <p:spPr bwMode="auto">
          <a:xfrm>
            <a:off x="312738" y="638175"/>
            <a:ext cx="856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WWG.inp</a:t>
            </a:r>
            <a:r>
              <a:rPr lang="ja-JP" altLang="en-US" sz="2000"/>
              <a:t>の </a:t>
            </a:r>
            <a:r>
              <a:rPr lang="en-US" altLang="ja-JP" sz="2000"/>
              <a:t>infl: {WWG.out} </a:t>
            </a:r>
            <a:r>
              <a:rPr lang="ja-JP" altLang="en-US" sz="2000"/>
              <a:t>を有効にして、</a:t>
            </a:r>
            <a:r>
              <a:rPr lang="en-US" altLang="ja-JP" sz="2000"/>
              <a:t>2</a:t>
            </a:r>
            <a:r>
              <a:rPr lang="ja-JP" altLang="en-US" sz="2000"/>
              <a:t>回目の計算を実行しよう。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88913" y="596900"/>
            <a:ext cx="8616950" cy="4476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2039" t="19120" r="30615" b="8827"/>
          <a:stretch/>
        </p:blipFill>
        <p:spPr>
          <a:xfrm>
            <a:off x="115083" y="2434718"/>
            <a:ext cx="3865574" cy="3430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88900" y="9525"/>
            <a:ext cx="8801100" cy="508000"/>
          </a:xfrm>
        </p:spPr>
        <p:txBody>
          <a:bodyPr/>
          <a:lstStyle/>
          <a:p>
            <a:r>
              <a:rPr lang="ja-JP" altLang="en-US" sz="2000"/>
              <a:t>ウェイトウィンドウ領域を</a:t>
            </a:r>
            <a:r>
              <a:rPr lang="en-US" altLang="ja-JP" sz="2000"/>
              <a:t>region</a:t>
            </a:r>
            <a:r>
              <a:rPr lang="ja-JP" altLang="en-US" sz="2000"/>
              <a:t>メッシュで分割した場合の粒子輸送計算</a:t>
            </a:r>
          </a:p>
        </p:txBody>
      </p:sp>
      <p:sp>
        <p:nvSpPr>
          <p:cNvPr id="2355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ACD461-4155-4C4B-AD5A-F5B47605FEBF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3556" name="正方形/長方形 14"/>
          <p:cNvSpPr>
            <a:spLocks noChangeArrowheads="1"/>
          </p:cNvSpPr>
          <p:nvPr/>
        </p:nvSpPr>
        <p:spPr bwMode="auto">
          <a:xfrm>
            <a:off x="422275" y="652463"/>
            <a:ext cx="8923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000"/>
              <a:t>そのまま</a:t>
            </a:r>
            <a:r>
              <a:rPr lang="en-US" altLang="ja-JP" sz="2000"/>
              <a:t>3</a:t>
            </a:r>
            <a:r>
              <a:rPr lang="ja-JP" altLang="en-US" sz="2000"/>
              <a:t>回目を実行しよう。深さ方向と半径方向の分布を確認しよう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88900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3558" name="正方形/長方形 23"/>
          <p:cNvSpPr>
            <a:spLocks noChangeArrowheads="1"/>
          </p:cNvSpPr>
          <p:nvPr/>
        </p:nvSpPr>
        <p:spPr bwMode="auto">
          <a:xfrm>
            <a:off x="88900" y="1233488"/>
            <a:ext cx="4967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2</a:t>
            </a:r>
            <a:r>
              <a:rPr lang="ja-JP" altLang="en-US" sz="2000"/>
              <a:t>回目のウェイトウィンドウの値を使用　　</a:t>
            </a:r>
            <a:endParaRPr lang="en-US" altLang="ja-JP" sz="20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実行する毎に</a:t>
            </a:r>
            <a:r>
              <a:rPr lang="en-US" altLang="ja-JP" sz="2000"/>
              <a:t>WWG.out</a:t>
            </a:r>
            <a:r>
              <a:rPr lang="ja-JP" altLang="en-US" sz="2000"/>
              <a:t>は上書きされる</a:t>
            </a:r>
          </a:p>
        </p:txBody>
      </p:sp>
      <p:sp>
        <p:nvSpPr>
          <p:cNvPr id="23559" name="正方形/長方形 20"/>
          <p:cNvSpPr>
            <a:spLocks noChangeArrowheads="1"/>
          </p:cNvSpPr>
          <p:nvPr/>
        </p:nvSpPr>
        <p:spPr bwMode="auto">
          <a:xfrm>
            <a:off x="-19050" y="6110288"/>
            <a:ext cx="9355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一つのセルで同じウェイトウィンドウになるので、セル内でフラックスの差が大きい場合</a:t>
            </a:r>
            <a:endParaRPr lang="en-US" altLang="ja-JP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統計がたまらない領域が生じてしまう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23560" name="正方形/長方形 19"/>
          <p:cNvSpPr>
            <a:spLocks noChangeArrowheads="1"/>
          </p:cNvSpPr>
          <p:nvPr/>
        </p:nvSpPr>
        <p:spPr bwMode="auto">
          <a:xfrm>
            <a:off x="1395413" y="5445125"/>
            <a:ext cx="2354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16" name="正方形/長方形 15"/>
          <p:cNvSpPr/>
          <p:nvPr/>
        </p:nvSpPr>
        <p:spPr>
          <a:xfrm>
            <a:off x="188913" y="596900"/>
            <a:ext cx="8616950" cy="4476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562" name="正方形/長方形 20"/>
          <p:cNvSpPr>
            <a:spLocks noChangeArrowheads="1"/>
          </p:cNvSpPr>
          <p:nvPr/>
        </p:nvSpPr>
        <p:spPr bwMode="auto">
          <a:xfrm>
            <a:off x="5056188" y="4881563"/>
            <a:ext cx="343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深さ毎の実効線量分布</a:t>
            </a:r>
            <a:endParaRPr lang="en-US" altLang="ja-JP" sz="2000"/>
          </a:p>
        </p:txBody>
      </p:sp>
      <p:sp>
        <p:nvSpPr>
          <p:cNvPr id="23563" name="正方形/長方形 20"/>
          <p:cNvSpPr>
            <a:spLocks noChangeArrowheads="1"/>
          </p:cNvSpPr>
          <p:nvPr/>
        </p:nvSpPr>
        <p:spPr bwMode="auto">
          <a:xfrm>
            <a:off x="5368925" y="4532313"/>
            <a:ext cx="2097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weight-dose-reg.eps</a:t>
            </a:r>
            <a:endParaRPr lang="ja-JP" altLang="en-US" sz="1800"/>
          </a:p>
        </p:txBody>
      </p:sp>
      <p:sp>
        <p:nvSpPr>
          <p:cNvPr id="23564" name="正方形/長方形 20"/>
          <p:cNvSpPr>
            <a:spLocks noChangeArrowheads="1"/>
          </p:cNvSpPr>
          <p:nvPr/>
        </p:nvSpPr>
        <p:spPr bwMode="auto">
          <a:xfrm>
            <a:off x="4678363" y="5337175"/>
            <a:ext cx="4173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/>
              <a:t>＊今回、光子は</a:t>
            </a:r>
            <a:r>
              <a:rPr lang="en-US" altLang="ja-JP" sz="1600"/>
              <a:t>WWG</a:t>
            </a:r>
            <a:r>
              <a:rPr lang="ja-JP" altLang="en-US" sz="1600"/>
              <a:t>を適用していないため、深層セルにおいては統計不足</a:t>
            </a:r>
            <a:endParaRPr lang="en-US" altLang="ja-JP" sz="160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2039" t="19120" r="30615" b="8827"/>
          <a:stretch/>
        </p:blipFill>
        <p:spPr>
          <a:xfrm>
            <a:off x="370586" y="1959059"/>
            <a:ext cx="4075446" cy="36162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9616" t="20264" r="16078" b="8826"/>
          <a:stretch/>
        </p:blipFill>
        <p:spPr>
          <a:xfrm>
            <a:off x="4465568" y="1393825"/>
            <a:ext cx="4438049" cy="2990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>
          <a:xfrm>
            <a:off x="77788" y="4763"/>
            <a:ext cx="8801100" cy="508000"/>
          </a:xfrm>
        </p:spPr>
        <p:txBody>
          <a:bodyPr/>
          <a:lstStyle/>
          <a:p>
            <a:r>
              <a:rPr lang="ja-JP" altLang="en-US" sz="2800"/>
              <a:t>ウェイトウィンドウ領域の</a:t>
            </a:r>
            <a:r>
              <a:rPr lang="en-US" altLang="ja-JP" sz="2800"/>
              <a:t>xyz</a:t>
            </a:r>
            <a:r>
              <a:rPr lang="ja-JP" altLang="en-US" sz="2800"/>
              <a:t>方向の分割</a:t>
            </a:r>
          </a:p>
        </p:txBody>
      </p:sp>
      <p:sp>
        <p:nvSpPr>
          <p:cNvPr id="2457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568406-3169-4518-8D1E-8EA3FA764CF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889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4581" name="正方形/長方形 18"/>
          <p:cNvSpPr>
            <a:spLocks noChangeArrowheads="1"/>
          </p:cNvSpPr>
          <p:nvPr/>
        </p:nvSpPr>
        <p:spPr bwMode="auto">
          <a:xfrm>
            <a:off x="820738" y="1973263"/>
            <a:ext cx="1873250" cy="421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T - WWG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mesh = xyz</a:t>
            </a:r>
            <a:r>
              <a:rPr lang="en-US" altLang="ja-JP" sz="1800">
                <a:solidFill>
                  <a:srgbClr val="0000FF"/>
                </a:solidFill>
              </a:rPr>
              <a:t> </a:t>
            </a:r>
            <a:r>
              <a:rPr lang="en-US" altLang="ja-JP" sz="1800"/>
              <a:t>  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1800"/>
              <a:t>x-type = 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xmin = -100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xmax = 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nx =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y-type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ymin = -100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ymax =  100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ny = 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z-type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zmin =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zmax =  180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nz =  12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/>
              <a:t>…</a:t>
            </a:r>
          </a:p>
        </p:txBody>
      </p:sp>
      <p:sp>
        <p:nvSpPr>
          <p:cNvPr id="24582" name="テキスト ボックス 26"/>
          <p:cNvSpPr txBox="1">
            <a:spLocks noChangeArrowheads="1"/>
          </p:cNvSpPr>
          <p:nvPr/>
        </p:nvSpPr>
        <p:spPr bwMode="auto">
          <a:xfrm>
            <a:off x="820738" y="1541463"/>
            <a:ext cx="13001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pic>
        <p:nvPicPr>
          <p:cNvPr id="2458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3779838" y="1862138"/>
            <a:ext cx="3887787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Line 15"/>
          <p:cNvSpPr>
            <a:spLocks noChangeShapeType="1"/>
          </p:cNvSpPr>
          <p:nvPr/>
        </p:nvSpPr>
        <p:spPr bwMode="auto">
          <a:xfrm flipV="1">
            <a:off x="4595813" y="261461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 flipH="1">
            <a:off x="4849813" y="199231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6" name="正方形/長方形 23"/>
          <p:cNvSpPr>
            <a:spLocks noChangeArrowheads="1"/>
          </p:cNvSpPr>
          <p:nvPr/>
        </p:nvSpPr>
        <p:spPr bwMode="auto">
          <a:xfrm>
            <a:off x="684213" y="6286500"/>
            <a:ext cx="829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x,y: -100</a:t>
            </a:r>
            <a:r>
              <a:rPr lang="ja-JP" altLang="en-US" sz="2000"/>
              <a:t>～</a:t>
            </a:r>
            <a:r>
              <a:rPr lang="en-US" altLang="ja-JP" sz="2000"/>
              <a:t>100cm</a:t>
            </a:r>
            <a:r>
              <a:rPr lang="ja-JP" altLang="en-US" sz="2000"/>
              <a:t>を</a:t>
            </a:r>
            <a:r>
              <a:rPr lang="en-US" altLang="ja-JP" sz="2000"/>
              <a:t>40cm</a:t>
            </a:r>
            <a:r>
              <a:rPr lang="ja-JP" altLang="en-US" sz="2000"/>
              <a:t>間隔で</a:t>
            </a:r>
            <a:r>
              <a:rPr lang="en-US" altLang="ja-JP" sz="2000"/>
              <a:t>5</a:t>
            </a:r>
            <a:r>
              <a:rPr lang="ja-JP" altLang="en-US" sz="2000"/>
              <a:t>分割 、</a:t>
            </a:r>
            <a:r>
              <a:rPr lang="en-US" altLang="ja-JP" sz="2000"/>
              <a:t>z: 0</a:t>
            </a:r>
            <a:r>
              <a:rPr lang="ja-JP" altLang="en-US" sz="2000"/>
              <a:t>～</a:t>
            </a:r>
            <a:r>
              <a:rPr lang="en-US" altLang="ja-JP" sz="2000"/>
              <a:t>180cm</a:t>
            </a:r>
            <a:r>
              <a:rPr lang="ja-JP" altLang="en-US" sz="2000"/>
              <a:t>を</a:t>
            </a:r>
            <a:r>
              <a:rPr lang="en-US" altLang="ja-JP" sz="2000"/>
              <a:t>15cm</a:t>
            </a:r>
            <a:r>
              <a:rPr lang="ja-JP" altLang="en-US" sz="2000"/>
              <a:t>間隔</a:t>
            </a:r>
            <a:r>
              <a:rPr lang="en-US" altLang="ja-JP" sz="2000"/>
              <a:t> </a:t>
            </a:r>
            <a:r>
              <a:rPr lang="ja-JP" altLang="en-US" sz="2000"/>
              <a:t>で</a:t>
            </a:r>
            <a:r>
              <a:rPr lang="en-US" altLang="ja-JP" sz="2000"/>
              <a:t>12</a:t>
            </a:r>
            <a:r>
              <a:rPr lang="ja-JP" altLang="en-US" sz="2000"/>
              <a:t>分割</a:t>
            </a:r>
            <a:endParaRPr lang="en-US" altLang="ja-JP" sz="2000"/>
          </a:p>
        </p:txBody>
      </p:sp>
      <p:sp>
        <p:nvSpPr>
          <p:cNvPr id="25" name="正方形/長方形 24"/>
          <p:cNvSpPr/>
          <p:nvPr/>
        </p:nvSpPr>
        <p:spPr>
          <a:xfrm>
            <a:off x="527050" y="687388"/>
            <a:ext cx="7512050" cy="68421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8" name="正方形/長方形 14"/>
          <p:cNvSpPr>
            <a:spLocks noChangeArrowheads="1"/>
          </p:cNvSpPr>
          <p:nvPr/>
        </p:nvSpPr>
        <p:spPr bwMode="auto">
          <a:xfrm>
            <a:off x="777875" y="825500"/>
            <a:ext cx="701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/>
              <a:t>WWG2.inp</a:t>
            </a:r>
            <a:r>
              <a:rPr lang="ja-JP" altLang="en-US" sz="2000"/>
              <a:t>の</a:t>
            </a:r>
            <a:r>
              <a:rPr lang="en-US" altLang="ja-JP" sz="2000"/>
              <a:t>[T-WWG]</a:t>
            </a:r>
            <a:r>
              <a:rPr lang="ja-JP" altLang="en-US" sz="2000"/>
              <a:t>において</a:t>
            </a:r>
            <a:r>
              <a:rPr lang="en-US" altLang="ja-JP" sz="2000"/>
              <a:t>xyz</a:t>
            </a:r>
            <a:r>
              <a:rPr lang="ja-JP" altLang="en-US" sz="2000"/>
              <a:t>メッシュ形式も利用できます。</a:t>
            </a:r>
            <a:endParaRPr lang="en-US" altLang="ja-JP" sz="2000"/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H="1">
            <a:off x="5097463" y="19891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 flipH="1">
            <a:off x="5353050" y="19891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5591175" y="2009775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 flipH="1">
            <a:off x="5816600" y="19891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 flipH="1">
            <a:off x="6053138" y="19891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4" name="Line 15"/>
          <p:cNvSpPr>
            <a:spLocks noChangeShapeType="1"/>
          </p:cNvSpPr>
          <p:nvPr/>
        </p:nvSpPr>
        <p:spPr bwMode="auto">
          <a:xfrm flipH="1">
            <a:off x="6300788" y="1998663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5" name="Line 15"/>
          <p:cNvSpPr>
            <a:spLocks noChangeShapeType="1"/>
          </p:cNvSpPr>
          <p:nvPr/>
        </p:nvSpPr>
        <p:spPr bwMode="auto">
          <a:xfrm flipH="1">
            <a:off x="6546850" y="19891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6" name="Line 15"/>
          <p:cNvSpPr>
            <a:spLocks noChangeShapeType="1"/>
          </p:cNvSpPr>
          <p:nvPr/>
        </p:nvSpPr>
        <p:spPr bwMode="auto">
          <a:xfrm flipH="1">
            <a:off x="6783388" y="1998663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7" name="Line 15"/>
          <p:cNvSpPr>
            <a:spLocks noChangeShapeType="1"/>
          </p:cNvSpPr>
          <p:nvPr/>
        </p:nvSpPr>
        <p:spPr bwMode="auto">
          <a:xfrm flipH="1">
            <a:off x="7019925" y="2009775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8" name="Line 15"/>
          <p:cNvSpPr>
            <a:spLocks noChangeShapeType="1"/>
          </p:cNvSpPr>
          <p:nvPr/>
        </p:nvSpPr>
        <p:spPr bwMode="auto">
          <a:xfrm flipH="1">
            <a:off x="7277100" y="1998663"/>
            <a:ext cx="11113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9" name="Line 15"/>
          <p:cNvSpPr>
            <a:spLocks noChangeShapeType="1"/>
          </p:cNvSpPr>
          <p:nvPr/>
        </p:nvSpPr>
        <p:spPr bwMode="auto">
          <a:xfrm flipV="1">
            <a:off x="4613275" y="3262313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600" name="Line 15"/>
          <p:cNvSpPr>
            <a:spLocks noChangeShapeType="1"/>
          </p:cNvSpPr>
          <p:nvPr/>
        </p:nvSpPr>
        <p:spPr bwMode="auto">
          <a:xfrm flipV="1">
            <a:off x="4595813" y="3900488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601" name="Line 15"/>
          <p:cNvSpPr>
            <a:spLocks noChangeShapeType="1"/>
          </p:cNvSpPr>
          <p:nvPr/>
        </p:nvSpPr>
        <p:spPr bwMode="auto">
          <a:xfrm flipV="1">
            <a:off x="4603750" y="453866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右矢印 17">
            <a:extLst>
              <a:ext uri="{FF2B5EF4-FFF2-40B4-BE49-F238E27FC236}">
                <a16:creationId xmlns="" xmlns:a16="http://schemas.microsoft.com/office/drawing/2014/main" id="{5999E391-8EFB-4351-8CEB-D7B692E592A1}"/>
              </a:ext>
            </a:extLst>
          </p:cNvPr>
          <p:cNvSpPr/>
          <p:nvPr/>
        </p:nvSpPr>
        <p:spPr>
          <a:xfrm>
            <a:off x="3192612" y="3530079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7" name="テキスト ボックス 18">
            <a:extLst>
              <a:ext uri="{FF2B5EF4-FFF2-40B4-BE49-F238E27FC236}">
                <a16:creationId xmlns="" xmlns:a16="http://schemas.microsoft.com/office/drawing/2014/main" id="{5835DB93-0EA5-4FC6-8C41-661AEDFC9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824" y="3718991"/>
            <a:ext cx="877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6MeV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FF0000"/>
                </a:solidFill>
              </a:rPr>
              <a:t>中性子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>
          <a:xfrm>
            <a:off x="-87313" y="80963"/>
            <a:ext cx="9356726" cy="508000"/>
          </a:xfrm>
        </p:spPr>
        <p:txBody>
          <a:bodyPr/>
          <a:lstStyle/>
          <a:p>
            <a:r>
              <a:rPr lang="ja-JP" altLang="en-US" sz="2400" dirty="0"/>
              <a:t>ウェイトウィンドウ領域を</a:t>
            </a:r>
            <a:r>
              <a:rPr lang="en-US" altLang="ja-JP" sz="2400" dirty="0" err="1"/>
              <a:t>xyz</a:t>
            </a:r>
            <a:r>
              <a:rPr lang="ja-JP" altLang="en-US" sz="2400" dirty="0"/>
              <a:t>方向に分割した場合の粒子輸送計算</a:t>
            </a:r>
          </a:p>
        </p:txBody>
      </p:sp>
      <p:sp>
        <p:nvSpPr>
          <p:cNvPr id="2560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E61CF-9810-4FDE-B2F1-C42DD3F89D0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5604" name="正方形/長方形 14"/>
          <p:cNvSpPr>
            <a:spLocks noChangeArrowheads="1"/>
          </p:cNvSpPr>
          <p:nvPr/>
        </p:nvSpPr>
        <p:spPr bwMode="auto">
          <a:xfrm>
            <a:off x="336550" y="1004888"/>
            <a:ext cx="7580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400"/>
              <a:t>１回目の粒子輸送計算を実行し、中性子の軌跡とウェイトウィンドウの初期値を確認しよう。</a:t>
            </a: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01625" y="958850"/>
            <a:ext cx="7615238" cy="939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07" name="テキスト ボックス 26"/>
          <p:cNvSpPr txBox="1">
            <a:spLocks noChangeArrowheads="1"/>
          </p:cNvSpPr>
          <p:nvPr/>
        </p:nvSpPr>
        <p:spPr bwMode="auto">
          <a:xfrm>
            <a:off x="3584575" y="2116138"/>
            <a:ext cx="12969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WWG2.out</a:t>
            </a:r>
            <a:endParaRPr lang="ja-JP" altLang="en-US" sz="1800"/>
          </a:p>
        </p:txBody>
      </p:sp>
      <p:sp>
        <p:nvSpPr>
          <p:cNvPr id="25608" name="正方形/長方形 11"/>
          <p:cNvSpPr>
            <a:spLocks noChangeArrowheads="1"/>
          </p:cNvSpPr>
          <p:nvPr/>
        </p:nvSpPr>
        <p:spPr bwMode="auto">
          <a:xfrm>
            <a:off x="3584575" y="2655888"/>
            <a:ext cx="5230813" cy="40318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[ Weight Window ]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1600" dirty="0"/>
              <a:t>……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c71[0.0]  c72[c71+6.80649E-09]  c73[5.43047E-04]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set:  c74[0.0]  c75[c74+3.50813E-09]  c76[1.02250E-03]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part = neutron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</a:t>
            </a:r>
            <a:r>
              <a:rPr lang="en-US" altLang="ja-JP" sz="1600" dirty="0" err="1"/>
              <a:t>eng</a:t>
            </a:r>
            <a:r>
              <a:rPr lang="en-US" altLang="ja-JP" sz="1600" dirty="0"/>
              <a:t> = 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      1.00000E-02   1.00000E+05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 xyz               ww1                    ww2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1)  (0.00000E+00+c72)/c73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2)  (0.00000E+00+c72)/c73  (1.04175E-06+c74)/c76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3)  (5.59799E-08+c71)/c73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4)  (0.00000E+00+c72)/c73  (0.00000E+00+c75)/c76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600" dirty="0"/>
              <a:t>  (1 1  5)  (0.00000E+00+c72)/c73  (0.00000E+00+c75)/c76 ……</a:t>
            </a:r>
            <a:endParaRPr lang="ja-JP" altLang="en-US" sz="1600" dirty="0"/>
          </a:p>
        </p:txBody>
      </p:sp>
      <p:sp>
        <p:nvSpPr>
          <p:cNvPr id="25609" name="正方形/長方形 12"/>
          <p:cNvSpPr>
            <a:spLocks noChangeArrowheads="1"/>
          </p:cNvSpPr>
          <p:nvPr/>
        </p:nvSpPr>
        <p:spPr bwMode="auto">
          <a:xfrm>
            <a:off x="701675" y="5748338"/>
            <a:ext cx="258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25610" name="正方形/長方形 11"/>
          <p:cNvSpPr>
            <a:spLocks noChangeArrowheads="1"/>
          </p:cNvSpPr>
          <p:nvPr/>
        </p:nvSpPr>
        <p:spPr bwMode="auto">
          <a:xfrm>
            <a:off x="611188" y="6116638"/>
            <a:ext cx="2760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ウェイトウィンドウ未使用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4110038" y="4551363"/>
            <a:ext cx="2549525" cy="46831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テキスト ボックス 3"/>
          <p:cNvSpPr txBox="1">
            <a:spLocks noChangeArrowheads="1"/>
          </p:cNvSpPr>
          <p:nvPr/>
        </p:nvSpPr>
        <p:spPr bwMode="auto">
          <a:xfrm>
            <a:off x="6765925" y="3819525"/>
            <a:ext cx="1943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xyz</a:t>
            </a:r>
            <a:r>
              <a:rPr lang="ja-JP" altLang="en-US" sz="1800" b="1">
                <a:solidFill>
                  <a:srgbClr val="0000FF"/>
                </a:solidFill>
              </a:rPr>
              <a:t>メッシュ</a:t>
            </a:r>
            <a:r>
              <a:rPr lang="en-US" altLang="ja-JP" sz="1800" b="1">
                <a:solidFill>
                  <a:srgbClr val="0000FF"/>
                </a:solidFill>
              </a:rPr>
              <a:t>ID(i j k)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i=1,...,5,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j=1,...,5,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k=1,...,12 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="" xmlns:a16="http://schemas.microsoft.com/office/drawing/2014/main" id="{09877084-2083-4FB5-B69D-6DF2FDB7A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82" t="17902" r="30200" b="7313"/>
          <a:stretch/>
        </p:blipFill>
        <p:spPr>
          <a:xfrm>
            <a:off x="140895" y="2551114"/>
            <a:ext cx="3356237" cy="309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ja-JP" altLang="en-US" sz="2400" dirty="0"/>
              <a:t>ウェイトウィンドウ領域を</a:t>
            </a:r>
            <a:r>
              <a:rPr lang="en-US" altLang="ja-JP" sz="2400" dirty="0" err="1"/>
              <a:t>xyz</a:t>
            </a:r>
            <a:r>
              <a:rPr lang="ja-JP" altLang="en-US" sz="2400" dirty="0"/>
              <a:t>方向に分割した場合の粒子輸送計算</a:t>
            </a:r>
          </a:p>
        </p:txBody>
      </p:sp>
      <p:sp>
        <p:nvSpPr>
          <p:cNvPr id="3379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04BD0B-FD0B-4C12-A905-6CCC2BE8310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93663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33797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20876" r="74159" b="33063"/>
          <a:stretch>
            <a:fillRect/>
          </a:stretch>
        </p:blipFill>
        <p:spPr bwMode="auto">
          <a:xfrm>
            <a:off x="5300340" y="1466526"/>
            <a:ext cx="2943919" cy="218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正方形/長方形 12"/>
          <p:cNvSpPr>
            <a:spLocks noChangeArrowheads="1"/>
          </p:cNvSpPr>
          <p:nvPr/>
        </p:nvSpPr>
        <p:spPr bwMode="auto">
          <a:xfrm>
            <a:off x="921593" y="4264446"/>
            <a:ext cx="2354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weight-dose-</a:t>
            </a:r>
            <a:r>
              <a:rPr lang="en-US" altLang="ja-JP" sz="1800" dirty="0" err="1"/>
              <a:t>xz_err.eps</a:t>
            </a:r>
            <a:endParaRPr lang="ja-JP" altLang="en-US" sz="1800" dirty="0"/>
          </a:p>
        </p:txBody>
      </p:sp>
      <p:sp>
        <p:nvSpPr>
          <p:cNvPr id="33799" name="正方形/長方形 12"/>
          <p:cNvSpPr>
            <a:spLocks noChangeArrowheads="1"/>
          </p:cNvSpPr>
          <p:nvPr/>
        </p:nvSpPr>
        <p:spPr bwMode="auto">
          <a:xfrm>
            <a:off x="107504" y="5385271"/>
            <a:ext cx="914514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ja-JP" altLang="en-US" sz="2000" dirty="0"/>
              <a:t>中性子の届かないセルのウェイト値が小さく設定され、粒子分割数が多くなるので、</a:t>
            </a:r>
            <a:r>
              <a:rPr lang="en-US" altLang="ja-JP" sz="2000" dirty="0"/>
              <a:t>PHITS</a:t>
            </a:r>
            <a:r>
              <a:rPr lang="ja-JP" altLang="en-US" sz="2000" dirty="0"/>
              <a:t>が利用する物理メモリが増えるので計算時間が長くなる。</a:t>
            </a:r>
          </a:p>
        </p:txBody>
      </p:sp>
      <p:sp>
        <p:nvSpPr>
          <p:cNvPr id="33800" name="正方形/長方形 12"/>
          <p:cNvSpPr>
            <a:spLocks noChangeArrowheads="1"/>
          </p:cNvSpPr>
          <p:nvPr/>
        </p:nvSpPr>
        <p:spPr bwMode="auto">
          <a:xfrm>
            <a:off x="5293086" y="3861048"/>
            <a:ext cx="299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/>
              <a:t>生成粒子数が多い警告文</a:t>
            </a:r>
          </a:p>
        </p:txBody>
      </p:sp>
      <p:sp>
        <p:nvSpPr>
          <p:cNvPr id="33802" name="正方形/長方形 27"/>
          <p:cNvSpPr>
            <a:spLocks noChangeArrowheads="1"/>
          </p:cNvSpPr>
          <p:nvPr/>
        </p:nvSpPr>
        <p:spPr bwMode="auto">
          <a:xfrm>
            <a:off x="460108" y="4715296"/>
            <a:ext cx="2554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ウェイトウィンドウ未使用</a:t>
            </a:r>
          </a:p>
        </p:txBody>
      </p:sp>
      <p:sp>
        <p:nvSpPr>
          <p:cNvPr id="18" name="右矢印 17"/>
          <p:cNvSpPr/>
          <p:nvPr/>
        </p:nvSpPr>
        <p:spPr>
          <a:xfrm>
            <a:off x="4175126" y="2599116"/>
            <a:ext cx="373062" cy="719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806" name="正方形/長方形 12"/>
          <p:cNvSpPr>
            <a:spLocks noChangeArrowheads="1"/>
          </p:cNvSpPr>
          <p:nvPr/>
        </p:nvSpPr>
        <p:spPr bwMode="auto">
          <a:xfrm>
            <a:off x="93663" y="6341318"/>
            <a:ext cx="861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ja-JP" sz="2000" dirty="0">
                <a:solidFill>
                  <a:srgbClr val="FF0000"/>
                </a:solidFill>
              </a:rPr>
              <a:t>[parameters]</a:t>
            </a:r>
            <a:r>
              <a:rPr lang="ja-JP" altLang="en-US" sz="2000" dirty="0">
                <a:solidFill>
                  <a:srgbClr val="FF0000"/>
                </a:solidFill>
              </a:rPr>
              <a:t>において、</a:t>
            </a:r>
            <a:r>
              <a:rPr lang="en-US" altLang="ja-JP" sz="2000" dirty="0">
                <a:solidFill>
                  <a:srgbClr val="FF0000"/>
                </a:solidFill>
              </a:rPr>
              <a:t>PHITS</a:t>
            </a:r>
            <a:r>
              <a:rPr lang="ja-JP" altLang="en-US" sz="2000" dirty="0">
                <a:solidFill>
                  <a:srgbClr val="FF0000"/>
                </a:solidFill>
              </a:rPr>
              <a:t>が一時保存できる粒子数</a:t>
            </a:r>
            <a:r>
              <a:rPr lang="en-US" altLang="ja-JP" sz="2000" dirty="0" err="1">
                <a:solidFill>
                  <a:srgbClr val="FF0000"/>
                </a:solidFill>
              </a:rPr>
              <a:t>maxbnk</a:t>
            </a:r>
            <a:r>
              <a:rPr lang="ja-JP" altLang="en-US" sz="2000" dirty="0">
                <a:solidFill>
                  <a:srgbClr val="FF0000"/>
                </a:solidFill>
              </a:rPr>
              <a:t>を大きくしよう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807" name="正方形/長方形 12"/>
          <p:cNvSpPr>
            <a:spLocks noChangeArrowheads="1"/>
          </p:cNvSpPr>
          <p:nvPr/>
        </p:nvSpPr>
        <p:spPr bwMode="auto">
          <a:xfrm>
            <a:off x="5220072" y="4391694"/>
            <a:ext cx="3024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*</a:t>
            </a:r>
            <a:r>
              <a:rPr lang="ja-JP" altLang="en-US" sz="1800" dirty="0"/>
              <a:t>断続的に警告文が出る場合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強制終了</a:t>
            </a:r>
          </a:p>
        </p:txBody>
      </p:sp>
      <p:sp>
        <p:nvSpPr>
          <p:cNvPr id="33808" name="正方形/長方形 14"/>
          <p:cNvSpPr>
            <a:spLocks noChangeArrowheads="1"/>
          </p:cNvSpPr>
          <p:nvPr/>
        </p:nvSpPr>
        <p:spPr bwMode="auto">
          <a:xfrm>
            <a:off x="287338" y="868363"/>
            <a:ext cx="856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WWG2.inp</a:t>
            </a:r>
            <a:r>
              <a:rPr lang="ja-JP" altLang="en-US" sz="2000" dirty="0"/>
              <a:t>の </a:t>
            </a:r>
            <a:r>
              <a:rPr lang="en-US" altLang="ja-JP" sz="2000" dirty="0" err="1"/>
              <a:t>infl</a:t>
            </a:r>
            <a:r>
              <a:rPr lang="en-US" altLang="ja-JP" sz="2000" dirty="0"/>
              <a:t>: {WWG2.out} </a:t>
            </a:r>
            <a:r>
              <a:rPr lang="ja-JP" altLang="en-US" sz="2000" dirty="0"/>
              <a:t>を有効にして、</a:t>
            </a:r>
            <a:r>
              <a:rPr lang="en-US" altLang="ja-JP" sz="2000" dirty="0"/>
              <a:t>2,3</a:t>
            </a:r>
            <a:r>
              <a:rPr lang="ja-JP" altLang="en-US" sz="2000" dirty="0"/>
              <a:t>回目の計算を実行しよう。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239713" y="777875"/>
            <a:ext cx="8616950" cy="6000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="" xmlns:a16="http://schemas.microsoft.com/office/drawing/2014/main" id="{D694368E-87C6-431C-A771-DA72A9BE36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82" t="17902" r="30200" b="7313"/>
          <a:stretch/>
        </p:blipFill>
        <p:spPr>
          <a:xfrm>
            <a:off x="368217" y="1424410"/>
            <a:ext cx="3187029" cy="293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ja-JP" altLang="en-US" sz="2400" dirty="0"/>
              <a:t>ウェイトウィンドウ領域を</a:t>
            </a:r>
            <a:r>
              <a:rPr lang="en-US" altLang="ja-JP" sz="2400" dirty="0" err="1"/>
              <a:t>xyz</a:t>
            </a:r>
            <a:r>
              <a:rPr lang="ja-JP" altLang="en-US" sz="2400" dirty="0"/>
              <a:t>方向に分割した場合の粒子輸送計算</a:t>
            </a:r>
          </a:p>
        </p:txBody>
      </p:sp>
      <p:sp>
        <p:nvSpPr>
          <p:cNvPr id="3481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CD5CB7-79E5-4175-ACD4-A9DF33B12DA5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4821" name="正方形/長方形 12"/>
          <p:cNvSpPr>
            <a:spLocks noChangeArrowheads="1"/>
          </p:cNvSpPr>
          <p:nvPr/>
        </p:nvSpPr>
        <p:spPr bwMode="auto">
          <a:xfrm>
            <a:off x="188913" y="1568450"/>
            <a:ext cx="395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2000"/>
              <a:t>maxbnk</a:t>
            </a:r>
            <a:r>
              <a:rPr lang="ja-JP" altLang="en-US" sz="2000"/>
              <a:t>を</a:t>
            </a:r>
            <a:r>
              <a:rPr lang="en-US" altLang="ja-JP" sz="2000"/>
              <a:t>100</a:t>
            </a:r>
            <a:r>
              <a:rPr lang="ja-JP" altLang="en-US" sz="2000"/>
              <a:t>倍する。</a:t>
            </a:r>
            <a:endParaRPr lang="en-US" altLang="ja-JP" sz="2000"/>
          </a:p>
        </p:txBody>
      </p:sp>
      <p:sp>
        <p:nvSpPr>
          <p:cNvPr id="34822" name="正方形/長方形 14"/>
          <p:cNvSpPr>
            <a:spLocks noChangeArrowheads="1"/>
          </p:cNvSpPr>
          <p:nvPr/>
        </p:nvSpPr>
        <p:spPr bwMode="auto">
          <a:xfrm>
            <a:off x="981075" y="911225"/>
            <a:ext cx="747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WWG2.inp</a:t>
            </a:r>
            <a:r>
              <a:rPr lang="ja-JP" altLang="en-US" sz="2000" dirty="0"/>
              <a:t>のバンク配列を大きくして、</a:t>
            </a:r>
            <a:r>
              <a:rPr lang="en-US" altLang="ja-JP" sz="2000" dirty="0"/>
              <a:t>2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3</a:t>
            </a:r>
            <a:r>
              <a:rPr lang="ja-JP" altLang="en-US" sz="2000" dirty="0"/>
              <a:t>回目の計算を実行しよう。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41288" y="806450"/>
            <a:ext cx="8616950" cy="6000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824" name="正方形/長方形 1"/>
          <p:cNvSpPr>
            <a:spLocks noChangeArrowheads="1"/>
          </p:cNvSpPr>
          <p:nvPr/>
        </p:nvSpPr>
        <p:spPr bwMode="auto">
          <a:xfrm>
            <a:off x="107504" y="2488927"/>
            <a:ext cx="239077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/>
              <a:t>icntl</a:t>
            </a:r>
            <a:r>
              <a:rPr lang="en-US" altLang="ja-JP" sz="1800" dirty="0"/>
              <a:t>    =         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maxcas</a:t>
            </a:r>
            <a:r>
              <a:rPr lang="en-US" altLang="ja-JP" sz="1800" dirty="0"/>
              <a:t>   =         1500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maxbch</a:t>
            </a:r>
            <a:r>
              <a:rPr lang="en-US" altLang="ja-JP" sz="1800" dirty="0"/>
              <a:t>   = 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negs     =        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file(1)  = c:/phits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file(6)  = </a:t>
            </a:r>
            <a:r>
              <a:rPr lang="en-US" altLang="ja-JP" sz="1800" dirty="0" err="1"/>
              <a:t>phits.out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/>
              <a:t>maxbnk</a:t>
            </a:r>
            <a:r>
              <a:rPr lang="en-US" altLang="ja-JP" sz="1800" dirty="0"/>
              <a:t> = 10000</a:t>
            </a:r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>
            <a:off x="1201291" y="4720952"/>
            <a:ext cx="865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38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ja-JP" altLang="en-US" sz="2400" dirty="0"/>
              <a:t>ウェイトウィンドウ領域を</a:t>
            </a:r>
            <a:r>
              <a:rPr lang="en-US" altLang="ja-JP" sz="2400" dirty="0" err="1"/>
              <a:t>xyz</a:t>
            </a:r>
            <a:r>
              <a:rPr lang="ja-JP" altLang="en-US" sz="2400" dirty="0"/>
              <a:t>方向に分割した場合の粒子輸送計算</a:t>
            </a:r>
          </a:p>
        </p:txBody>
      </p:sp>
      <p:sp>
        <p:nvSpPr>
          <p:cNvPr id="3584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50CE9A-0D22-4633-BED3-2C4974DA800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5847" name="正方形/長方形 1"/>
          <p:cNvSpPr>
            <a:spLocks noChangeArrowheads="1"/>
          </p:cNvSpPr>
          <p:nvPr/>
        </p:nvSpPr>
        <p:spPr bwMode="auto">
          <a:xfrm>
            <a:off x="107504" y="1916832"/>
            <a:ext cx="2390775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/>
              <a:t>icntl</a:t>
            </a:r>
            <a:r>
              <a:rPr lang="en-US" altLang="ja-JP" sz="1800" dirty="0"/>
              <a:t>    =           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maxcas</a:t>
            </a:r>
            <a:r>
              <a:rPr lang="en-US" altLang="ja-JP" sz="1800" dirty="0"/>
              <a:t>   =         1500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maxbch</a:t>
            </a:r>
            <a:r>
              <a:rPr lang="en-US" altLang="ja-JP" sz="1800" dirty="0"/>
              <a:t>   = 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negs     =         -1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file(1)  = c:/phits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file(6)  = </a:t>
            </a:r>
            <a:r>
              <a:rPr lang="en-US" altLang="ja-JP" sz="1800" dirty="0" err="1"/>
              <a:t>phits.out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</a:t>
            </a:r>
            <a:r>
              <a:rPr lang="en-US" altLang="ja-JP" sz="1800" dirty="0" err="1"/>
              <a:t>maxbnk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FF0000"/>
                </a:solidFill>
              </a:rPr>
              <a:t>10000*100</a:t>
            </a:r>
          </a:p>
        </p:txBody>
      </p:sp>
      <p:sp>
        <p:nvSpPr>
          <p:cNvPr id="35849" name="正方形/長方形 19"/>
          <p:cNvSpPr>
            <a:spLocks noChangeArrowheads="1"/>
          </p:cNvSpPr>
          <p:nvPr/>
        </p:nvSpPr>
        <p:spPr bwMode="auto">
          <a:xfrm>
            <a:off x="3320432" y="4913738"/>
            <a:ext cx="21210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2</a:t>
            </a:r>
            <a:r>
              <a:rPr lang="ja-JP" altLang="en-US" sz="2000" b="1" dirty="0">
                <a:solidFill>
                  <a:srgbClr val="FF0000"/>
                </a:solidFill>
              </a:rPr>
              <a:t>回目</a:t>
            </a:r>
            <a:r>
              <a:rPr lang="ja-JP" altLang="en-US" sz="2000" b="1" dirty="0"/>
              <a:t>の計算結果</a:t>
            </a:r>
            <a:endParaRPr lang="en-US" altLang="ja-JP" sz="2000" b="1" dirty="0"/>
          </a:p>
        </p:txBody>
      </p:sp>
      <p:sp>
        <p:nvSpPr>
          <p:cNvPr id="35850" name="正方形/長方形 12"/>
          <p:cNvSpPr>
            <a:spLocks noChangeArrowheads="1"/>
          </p:cNvSpPr>
          <p:nvPr/>
        </p:nvSpPr>
        <p:spPr bwMode="auto">
          <a:xfrm>
            <a:off x="4470051" y="4540914"/>
            <a:ext cx="2354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weight-dose-</a:t>
            </a:r>
            <a:r>
              <a:rPr lang="en-US" altLang="ja-JP" sz="1800" dirty="0" err="1"/>
              <a:t>xz_err.eps</a:t>
            </a:r>
            <a:endParaRPr lang="ja-JP" altLang="en-US" sz="1800" dirty="0"/>
          </a:p>
        </p:txBody>
      </p:sp>
      <p:sp>
        <p:nvSpPr>
          <p:cNvPr id="14" name="正方形/長方形 19">
            <a:extLst>
              <a:ext uri="{FF2B5EF4-FFF2-40B4-BE49-F238E27FC236}">
                <a16:creationId xmlns="" xmlns:a16="http://schemas.microsoft.com/office/drawing/2014/main" id="{996C8E49-27AB-428E-868D-D521230D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4929206"/>
            <a:ext cx="21210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 b="1" dirty="0">
                <a:solidFill>
                  <a:srgbClr val="FF0000"/>
                </a:solidFill>
              </a:rPr>
              <a:t>3</a:t>
            </a:r>
            <a:r>
              <a:rPr lang="ja-JP" altLang="en-US" sz="2000" b="1" dirty="0">
                <a:solidFill>
                  <a:srgbClr val="FF0000"/>
                </a:solidFill>
              </a:rPr>
              <a:t>回目</a:t>
            </a:r>
            <a:r>
              <a:rPr lang="ja-JP" altLang="en-US" sz="2000" b="1" dirty="0"/>
              <a:t>の計算結果</a:t>
            </a:r>
            <a:endParaRPr lang="en-US" altLang="ja-JP" sz="2000" b="1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1B5F9E2E-BF3F-4578-B235-04043C0E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911225"/>
            <a:ext cx="7479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WWG2.inp</a:t>
            </a:r>
            <a:r>
              <a:rPr lang="ja-JP" altLang="en-US" sz="2000" dirty="0"/>
              <a:t>のバンク配列を大きくして、</a:t>
            </a:r>
            <a:r>
              <a:rPr lang="en-US" altLang="ja-JP" sz="2000" dirty="0"/>
              <a:t>2</a:t>
            </a:r>
            <a:r>
              <a:rPr lang="ja-JP" altLang="en-US" sz="2000" dirty="0" err="1"/>
              <a:t>、</a:t>
            </a:r>
            <a:r>
              <a:rPr lang="en-US" altLang="ja-JP" sz="2000" dirty="0"/>
              <a:t>3</a:t>
            </a:r>
            <a:r>
              <a:rPr lang="ja-JP" altLang="en-US" sz="2000" dirty="0"/>
              <a:t>回目の計算を実行しよう。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500B6E1C-0C94-4AC9-B0B7-00F1E3699388}"/>
              </a:ext>
            </a:extLst>
          </p:cNvPr>
          <p:cNvSpPr/>
          <p:nvPr/>
        </p:nvSpPr>
        <p:spPr>
          <a:xfrm>
            <a:off x="141288" y="806450"/>
            <a:ext cx="8616950" cy="6000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20">
            <a:extLst>
              <a:ext uri="{FF2B5EF4-FFF2-40B4-BE49-F238E27FC236}">
                <a16:creationId xmlns="" xmlns:a16="http://schemas.microsoft.com/office/drawing/2014/main" id="{D0415DE9-9E34-453B-A0C1-59669EB52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5733256"/>
            <a:ext cx="5734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全領域に粒子が効率的に輸送されるように</a:t>
            </a:r>
            <a:endParaRPr lang="en-US" altLang="ja-JP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ウェイトウィンドウ領域を</a:t>
            </a:r>
            <a:r>
              <a:rPr lang="en-US" altLang="ja-JP" sz="2400">
                <a:solidFill>
                  <a:srgbClr val="FF0000"/>
                </a:solidFill>
              </a:rPr>
              <a:t>xyz</a:t>
            </a:r>
            <a:r>
              <a:rPr lang="ja-JP" altLang="en-US" sz="2400">
                <a:solidFill>
                  <a:srgbClr val="FF0000"/>
                </a:solidFill>
              </a:rPr>
              <a:t>方向に分割</a:t>
            </a:r>
            <a:endParaRPr lang="en-US" altLang="ja-JP" sz="240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12CC6598-5649-4072-9708-7925C289B3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9" t="18029" r="29808" b="8346"/>
          <a:stretch/>
        </p:blipFill>
        <p:spPr>
          <a:xfrm>
            <a:off x="2561257" y="1687739"/>
            <a:ext cx="3370938" cy="301389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="" xmlns:a16="http://schemas.microsoft.com/office/drawing/2014/main" id="{DF6438F5-93F9-475A-8DA3-185AD2818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9" t="19541" r="28193" b="8346"/>
          <a:stretch/>
        </p:blipFill>
        <p:spPr>
          <a:xfrm>
            <a:off x="5811474" y="1825934"/>
            <a:ext cx="3277068" cy="27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>
          <a:xfrm>
            <a:off x="77788" y="4763"/>
            <a:ext cx="8801100" cy="508000"/>
          </a:xfrm>
        </p:spPr>
        <p:txBody>
          <a:bodyPr/>
          <a:lstStyle/>
          <a:p>
            <a:r>
              <a:rPr lang="ja-JP" altLang="en-US" sz="2800"/>
              <a:t>課題</a:t>
            </a:r>
            <a:r>
              <a:rPr lang="en-US" altLang="ja-JP" sz="2800"/>
              <a:t>1</a:t>
            </a:r>
            <a:endParaRPr lang="ja-JP" altLang="en-US" sz="2800"/>
          </a:p>
        </p:txBody>
      </p:sp>
      <p:sp>
        <p:nvSpPr>
          <p:cNvPr id="27651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46077D-A10C-48C7-82F1-A6E4F55AF415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889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7653" name="テキスト ボックス 26"/>
          <p:cNvSpPr txBox="1">
            <a:spLocks noChangeArrowheads="1"/>
          </p:cNvSpPr>
          <p:nvPr/>
        </p:nvSpPr>
        <p:spPr bwMode="auto">
          <a:xfrm>
            <a:off x="1260475" y="2074863"/>
            <a:ext cx="13001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27654" name="正方形/長方形 18"/>
          <p:cNvSpPr>
            <a:spLocks noChangeArrowheads="1"/>
          </p:cNvSpPr>
          <p:nvPr/>
        </p:nvSpPr>
        <p:spPr bwMode="auto">
          <a:xfrm>
            <a:off x="1257300" y="2519363"/>
            <a:ext cx="1773238" cy="424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[ T-track ] off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mesh = xyz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x-type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xmin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xmax =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nx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y-type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ymin = -10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ymax = 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 ny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z-type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zmin =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zmax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   nz =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…</a:t>
            </a:r>
          </a:p>
        </p:txBody>
      </p:sp>
      <p:sp>
        <p:nvSpPr>
          <p:cNvPr id="27655" name="Line 15"/>
          <p:cNvSpPr>
            <a:spLocks noChangeShapeType="1"/>
          </p:cNvSpPr>
          <p:nvPr/>
        </p:nvSpPr>
        <p:spPr bwMode="auto">
          <a:xfrm>
            <a:off x="2143125" y="3635375"/>
            <a:ext cx="2682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>
            <a:off x="2141538" y="3930650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7" name="Line 15"/>
          <p:cNvSpPr>
            <a:spLocks noChangeShapeType="1"/>
          </p:cNvSpPr>
          <p:nvPr/>
        </p:nvSpPr>
        <p:spPr bwMode="auto">
          <a:xfrm>
            <a:off x="2141538" y="5792788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58" name="正方形/長方形 20"/>
          <p:cNvSpPr>
            <a:spLocks noChangeArrowheads="1"/>
          </p:cNvSpPr>
          <p:nvPr/>
        </p:nvSpPr>
        <p:spPr bwMode="auto">
          <a:xfrm>
            <a:off x="469900" y="892175"/>
            <a:ext cx="789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2</a:t>
            </a:r>
            <a:r>
              <a:rPr lang="ja-JP" altLang="en-US" sz="2000"/>
              <a:t>番目の</a:t>
            </a:r>
            <a:r>
              <a:rPr lang="en-US" altLang="ja-JP" sz="2000"/>
              <a:t>[T-track]</a:t>
            </a:r>
            <a:r>
              <a:rPr lang="ja-JP" altLang="en-US" sz="2000"/>
              <a:t>タリー</a:t>
            </a:r>
            <a:r>
              <a:rPr lang="en-US" altLang="ja-JP" sz="2000"/>
              <a:t>(file = weight-dose-z.out)</a:t>
            </a:r>
            <a:r>
              <a:rPr lang="ja-JP" altLang="en-US" sz="2000"/>
              <a:t>を用いて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求めたい領域</a:t>
            </a:r>
            <a:r>
              <a:rPr lang="en-US" altLang="ja-JP" sz="2000"/>
              <a:t>A(x=60</a:t>
            </a:r>
            <a:r>
              <a:rPr lang="ja-JP" altLang="en-US" sz="2000"/>
              <a:t>～</a:t>
            </a:r>
            <a:r>
              <a:rPr lang="en-US" altLang="ja-JP" sz="2000"/>
              <a:t>80 cm, y=-10</a:t>
            </a:r>
            <a:r>
              <a:rPr lang="ja-JP" altLang="en-US" sz="2000"/>
              <a:t>～</a:t>
            </a:r>
            <a:r>
              <a:rPr lang="en-US" altLang="ja-JP" sz="2000"/>
              <a:t>10 cm, z=0</a:t>
            </a:r>
            <a:r>
              <a:rPr lang="ja-JP" altLang="en-US" sz="2000"/>
              <a:t>～</a:t>
            </a:r>
            <a:r>
              <a:rPr lang="en-US" altLang="ja-JP" sz="2000"/>
              <a:t>20 cm)</a:t>
            </a:r>
            <a:r>
              <a:rPr lang="ja-JP" altLang="en-US" sz="2000"/>
              <a:t> を設定しよう。</a:t>
            </a:r>
            <a:endParaRPr lang="en-US" altLang="ja-JP" sz="2000"/>
          </a:p>
        </p:txBody>
      </p:sp>
      <p:sp>
        <p:nvSpPr>
          <p:cNvPr id="25" name="正方形/長方形 24"/>
          <p:cNvSpPr/>
          <p:nvPr/>
        </p:nvSpPr>
        <p:spPr>
          <a:xfrm>
            <a:off x="320675" y="738188"/>
            <a:ext cx="8520113" cy="1035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2766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3935413" y="2257425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Line 15"/>
          <p:cNvSpPr>
            <a:spLocks noChangeShapeType="1"/>
          </p:cNvSpPr>
          <p:nvPr/>
        </p:nvSpPr>
        <p:spPr bwMode="auto">
          <a:xfrm flipV="1">
            <a:off x="4749800" y="300831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H="1">
            <a:off x="5005388" y="238601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5251450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4" name="Line 15"/>
          <p:cNvSpPr>
            <a:spLocks noChangeShapeType="1"/>
          </p:cNvSpPr>
          <p:nvPr/>
        </p:nvSpPr>
        <p:spPr bwMode="auto">
          <a:xfrm flipH="1">
            <a:off x="55086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5" name="Line 15"/>
          <p:cNvSpPr>
            <a:spLocks noChangeShapeType="1"/>
          </p:cNvSpPr>
          <p:nvPr/>
        </p:nvSpPr>
        <p:spPr bwMode="auto">
          <a:xfrm flipH="1">
            <a:off x="5745163" y="2403475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6" name="Line 15"/>
          <p:cNvSpPr>
            <a:spLocks noChangeShapeType="1"/>
          </p:cNvSpPr>
          <p:nvPr/>
        </p:nvSpPr>
        <p:spPr bwMode="auto">
          <a:xfrm flipH="1">
            <a:off x="5972175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7" name="Line 15"/>
          <p:cNvSpPr>
            <a:spLocks noChangeShapeType="1"/>
          </p:cNvSpPr>
          <p:nvPr/>
        </p:nvSpPr>
        <p:spPr bwMode="auto">
          <a:xfrm flipH="1">
            <a:off x="6208713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8" name="Line 15"/>
          <p:cNvSpPr>
            <a:spLocks noChangeShapeType="1"/>
          </p:cNvSpPr>
          <p:nvPr/>
        </p:nvSpPr>
        <p:spPr bwMode="auto">
          <a:xfrm flipH="1">
            <a:off x="6454775" y="2393950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9" name="Line 15"/>
          <p:cNvSpPr>
            <a:spLocks noChangeShapeType="1"/>
          </p:cNvSpPr>
          <p:nvPr/>
        </p:nvSpPr>
        <p:spPr bwMode="auto">
          <a:xfrm flipH="1">
            <a:off x="67024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0" name="Line 15"/>
          <p:cNvSpPr>
            <a:spLocks noChangeShapeType="1"/>
          </p:cNvSpPr>
          <p:nvPr/>
        </p:nvSpPr>
        <p:spPr bwMode="auto">
          <a:xfrm flipH="1">
            <a:off x="6938963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1" name="Line 15"/>
          <p:cNvSpPr>
            <a:spLocks noChangeShapeType="1"/>
          </p:cNvSpPr>
          <p:nvPr/>
        </p:nvSpPr>
        <p:spPr bwMode="auto">
          <a:xfrm flipH="1">
            <a:off x="7175500" y="2403475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2" name="Line 15"/>
          <p:cNvSpPr>
            <a:spLocks noChangeShapeType="1"/>
          </p:cNvSpPr>
          <p:nvPr/>
        </p:nvSpPr>
        <p:spPr bwMode="auto">
          <a:xfrm flipH="1">
            <a:off x="7432675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3" name="Line 15"/>
          <p:cNvSpPr>
            <a:spLocks noChangeShapeType="1"/>
          </p:cNvSpPr>
          <p:nvPr/>
        </p:nvSpPr>
        <p:spPr bwMode="auto">
          <a:xfrm flipV="1">
            <a:off x="4767263" y="3657600"/>
            <a:ext cx="29083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4" name="Line 15"/>
          <p:cNvSpPr>
            <a:spLocks noChangeShapeType="1"/>
          </p:cNvSpPr>
          <p:nvPr/>
        </p:nvSpPr>
        <p:spPr bwMode="auto">
          <a:xfrm flipV="1">
            <a:off x="4749800" y="4294188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5" name="Line 15"/>
          <p:cNvSpPr>
            <a:spLocks noChangeShapeType="1"/>
          </p:cNvSpPr>
          <p:nvPr/>
        </p:nvSpPr>
        <p:spPr bwMode="auto">
          <a:xfrm flipV="1">
            <a:off x="4757738" y="493236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767263" y="2722563"/>
            <a:ext cx="319087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677" name="Line 15"/>
          <p:cNvSpPr>
            <a:spLocks noChangeShapeType="1"/>
          </p:cNvSpPr>
          <p:nvPr/>
        </p:nvSpPr>
        <p:spPr bwMode="auto">
          <a:xfrm>
            <a:off x="2146300" y="6061075"/>
            <a:ext cx="2682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78" name="Line 15"/>
          <p:cNvSpPr>
            <a:spLocks noChangeShapeType="1"/>
          </p:cNvSpPr>
          <p:nvPr/>
        </p:nvSpPr>
        <p:spPr bwMode="auto">
          <a:xfrm>
            <a:off x="2293938" y="2852738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77788" y="4763"/>
            <a:ext cx="8801100" cy="508000"/>
          </a:xfrm>
        </p:spPr>
        <p:txBody>
          <a:bodyPr/>
          <a:lstStyle/>
          <a:p>
            <a:r>
              <a:rPr lang="ja-JP" altLang="en-US" sz="2800"/>
              <a:t>課題</a:t>
            </a:r>
            <a:r>
              <a:rPr lang="en-US" altLang="ja-JP" sz="2800"/>
              <a:t>1</a:t>
            </a:r>
            <a:r>
              <a:rPr lang="ja-JP" altLang="en-US" sz="2800"/>
              <a:t>の答え合わせ</a:t>
            </a:r>
          </a:p>
        </p:txBody>
      </p:sp>
      <p:sp>
        <p:nvSpPr>
          <p:cNvPr id="2867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8AF2D-3CD0-489E-A1EC-27FD8D7C3E2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4889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8677" name="テキスト ボックス 26"/>
          <p:cNvSpPr txBox="1">
            <a:spLocks noChangeArrowheads="1"/>
          </p:cNvSpPr>
          <p:nvPr/>
        </p:nvSpPr>
        <p:spPr bwMode="auto">
          <a:xfrm>
            <a:off x="1260475" y="2074863"/>
            <a:ext cx="13001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28680" name="正方形/長方形 18"/>
          <p:cNvSpPr>
            <a:spLocks noChangeArrowheads="1"/>
          </p:cNvSpPr>
          <p:nvPr/>
        </p:nvSpPr>
        <p:spPr bwMode="auto">
          <a:xfrm>
            <a:off x="1260475" y="2544763"/>
            <a:ext cx="1773238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T-track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 mesh = xyz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x-type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</a:t>
            </a:r>
            <a:r>
              <a:rPr lang="en-US" altLang="ja-JP" sz="1800" dirty="0" err="1"/>
              <a:t>xmin</a:t>
            </a:r>
            <a:r>
              <a:rPr lang="en-US" altLang="ja-JP" sz="1800" dirty="0"/>
              <a:t> =   </a:t>
            </a:r>
            <a:r>
              <a:rPr lang="en-US" altLang="ja-JP" sz="1800" dirty="0">
                <a:solidFill>
                  <a:srgbClr val="FF0000"/>
                </a:solidFill>
              </a:rPr>
              <a:t>60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</a:t>
            </a:r>
            <a:r>
              <a:rPr lang="en-US" altLang="ja-JP" sz="1800" dirty="0" err="1"/>
              <a:t>xmax</a:t>
            </a:r>
            <a:r>
              <a:rPr lang="en-US" altLang="ja-JP" sz="1800" dirty="0"/>
              <a:t> =   </a:t>
            </a:r>
            <a:r>
              <a:rPr lang="en-US" altLang="ja-JP" sz="1800" dirty="0">
                <a:solidFill>
                  <a:srgbClr val="FF0000"/>
                </a:solidFill>
              </a:rPr>
              <a:t>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nx</a:t>
            </a:r>
            <a:r>
              <a:rPr lang="en-US" altLang="ja-JP" sz="1800" dirty="0"/>
              <a:t>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y-type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</a:t>
            </a:r>
            <a:r>
              <a:rPr lang="en-US" altLang="ja-JP" sz="1800" dirty="0" err="1"/>
              <a:t>ymin</a:t>
            </a:r>
            <a:r>
              <a:rPr lang="en-US" altLang="ja-JP" sz="1800" dirty="0"/>
              <a:t> = -10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</a:t>
            </a:r>
            <a:r>
              <a:rPr lang="en-US" altLang="ja-JP" sz="1800" dirty="0" err="1"/>
              <a:t>ymax</a:t>
            </a:r>
            <a:r>
              <a:rPr lang="en-US" altLang="ja-JP" sz="1800" dirty="0"/>
              <a:t> =  10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ny</a:t>
            </a:r>
            <a:r>
              <a:rPr lang="en-US" altLang="ja-JP" sz="1800" dirty="0"/>
              <a:t> =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z-type = 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</a:t>
            </a:r>
            <a:r>
              <a:rPr lang="en-US" altLang="ja-JP" sz="1800" dirty="0" err="1"/>
              <a:t>zmin</a:t>
            </a:r>
            <a:r>
              <a:rPr lang="en-US" altLang="ja-JP" sz="1800" dirty="0"/>
              <a:t> =  </a:t>
            </a:r>
            <a:r>
              <a:rPr lang="en-US" altLang="ja-JP" sz="1800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</a:t>
            </a:r>
            <a:r>
              <a:rPr lang="en-US" altLang="ja-JP" sz="1800" dirty="0" err="1"/>
              <a:t>zmax</a:t>
            </a:r>
            <a:r>
              <a:rPr lang="en-US" altLang="ja-JP" sz="1800" dirty="0"/>
              <a:t> =  </a:t>
            </a:r>
            <a:r>
              <a:rPr lang="en-US" altLang="ja-JP" sz="1800" dirty="0">
                <a:solidFill>
                  <a:srgbClr val="FF0000"/>
                </a:solidFill>
              </a:rPr>
              <a:t>20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    </a:t>
            </a:r>
            <a:r>
              <a:rPr lang="en-US" altLang="ja-JP" sz="1800" dirty="0" err="1"/>
              <a:t>nz</a:t>
            </a:r>
            <a:r>
              <a:rPr lang="en-US" altLang="ja-JP" sz="1800" dirty="0"/>
              <a:t> =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</a:t>
            </a:r>
          </a:p>
        </p:txBody>
      </p:sp>
      <p:pic>
        <p:nvPicPr>
          <p:cNvPr id="2868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3935413" y="2257425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Line 15"/>
          <p:cNvSpPr>
            <a:spLocks noChangeShapeType="1"/>
          </p:cNvSpPr>
          <p:nvPr/>
        </p:nvSpPr>
        <p:spPr bwMode="auto">
          <a:xfrm flipV="1">
            <a:off x="4749800" y="300831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flipH="1">
            <a:off x="5005388" y="2386013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4" name="Line 15"/>
          <p:cNvSpPr>
            <a:spLocks noChangeShapeType="1"/>
          </p:cNvSpPr>
          <p:nvPr/>
        </p:nvSpPr>
        <p:spPr bwMode="auto">
          <a:xfrm flipH="1">
            <a:off x="5251450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 flipH="1">
            <a:off x="55086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6" name="Line 15"/>
          <p:cNvSpPr>
            <a:spLocks noChangeShapeType="1"/>
          </p:cNvSpPr>
          <p:nvPr/>
        </p:nvSpPr>
        <p:spPr bwMode="auto">
          <a:xfrm flipH="1">
            <a:off x="5745163" y="2403475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5972175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8" name="Line 15"/>
          <p:cNvSpPr>
            <a:spLocks noChangeShapeType="1"/>
          </p:cNvSpPr>
          <p:nvPr/>
        </p:nvSpPr>
        <p:spPr bwMode="auto">
          <a:xfrm flipH="1">
            <a:off x="6208713" y="2382838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89" name="Line 15"/>
          <p:cNvSpPr>
            <a:spLocks noChangeShapeType="1"/>
          </p:cNvSpPr>
          <p:nvPr/>
        </p:nvSpPr>
        <p:spPr bwMode="auto">
          <a:xfrm flipH="1">
            <a:off x="6454775" y="2393950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0" name="Line 15"/>
          <p:cNvSpPr>
            <a:spLocks noChangeShapeType="1"/>
          </p:cNvSpPr>
          <p:nvPr/>
        </p:nvSpPr>
        <p:spPr bwMode="auto">
          <a:xfrm flipH="1">
            <a:off x="6702425" y="2382838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1" name="Line 15"/>
          <p:cNvSpPr>
            <a:spLocks noChangeShapeType="1"/>
          </p:cNvSpPr>
          <p:nvPr/>
        </p:nvSpPr>
        <p:spPr bwMode="auto">
          <a:xfrm flipH="1">
            <a:off x="6938963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2" name="Line 15"/>
          <p:cNvSpPr>
            <a:spLocks noChangeShapeType="1"/>
          </p:cNvSpPr>
          <p:nvPr/>
        </p:nvSpPr>
        <p:spPr bwMode="auto">
          <a:xfrm flipH="1">
            <a:off x="7175500" y="2403475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3" name="Line 15"/>
          <p:cNvSpPr>
            <a:spLocks noChangeShapeType="1"/>
          </p:cNvSpPr>
          <p:nvPr/>
        </p:nvSpPr>
        <p:spPr bwMode="auto">
          <a:xfrm flipH="1">
            <a:off x="7432675" y="2393950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4" name="Line 15"/>
          <p:cNvSpPr>
            <a:spLocks noChangeShapeType="1"/>
          </p:cNvSpPr>
          <p:nvPr/>
        </p:nvSpPr>
        <p:spPr bwMode="auto">
          <a:xfrm flipV="1">
            <a:off x="4767263" y="3657600"/>
            <a:ext cx="29083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5" name="Line 15"/>
          <p:cNvSpPr>
            <a:spLocks noChangeShapeType="1"/>
          </p:cNvSpPr>
          <p:nvPr/>
        </p:nvSpPr>
        <p:spPr bwMode="auto">
          <a:xfrm flipV="1">
            <a:off x="4749800" y="4294188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6" name="Line 15"/>
          <p:cNvSpPr>
            <a:spLocks noChangeShapeType="1"/>
          </p:cNvSpPr>
          <p:nvPr/>
        </p:nvSpPr>
        <p:spPr bwMode="auto">
          <a:xfrm flipV="1">
            <a:off x="4757738" y="4932363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4767263" y="2722563"/>
            <a:ext cx="319087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6" name="正方形/長方形 20">
            <a:extLst>
              <a:ext uri="{FF2B5EF4-FFF2-40B4-BE49-F238E27FC236}">
                <a16:creationId xmlns="" xmlns:a16="http://schemas.microsoft.com/office/drawing/2014/main" id="{8F3431F6-33E9-4862-8F6B-F87C1991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892175"/>
            <a:ext cx="7897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2</a:t>
            </a:r>
            <a:r>
              <a:rPr lang="ja-JP" altLang="en-US" sz="2000"/>
              <a:t>番目の</a:t>
            </a:r>
            <a:r>
              <a:rPr lang="en-US" altLang="ja-JP" sz="2000"/>
              <a:t>[T-track]</a:t>
            </a:r>
            <a:r>
              <a:rPr lang="ja-JP" altLang="en-US" sz="2000"/>
              <a:t>タリー</a:t>
            </a:r>
            <a:r>
              <a:rPr lang="en-US" altLang="ja-JP" sz="2000"/>
              <a:t>(file = weight-dose-z.out)</a:t>
            </a:r>
            <a:r>
              <a:rPr lang="ja-JP" altLang="en-US" sz="2000"/>
              <a:t>を用いて</a:t>
            </a:r>
            <a:endParaRPr lang="en-US" altLang="ja-JP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求めたい領域</a:t>
            </a:r>
            <a:r>
              <a:rPr lang="en-US" altLang="ja-JP" sz="2000"/>
              <a:t>A(x=60</a:t>
            </a:r>
            <a:r>
              <a:rPr lang="ja-JP" altLang="en-US" sz="2000"/>
              <a:t>～</a:t>
            </a:r>
            <a:r>
              <a:rPr lang="en-US" altLang="ja-JP" sz="2000"/>
              <a:t>80 cm, y=-10</a:t>
            </a:r>
            <a:r>
              <a:rPr lang="ja-JP" altLang="en-US" sz="2000"/>
              <a:t>～</a:t>
            </a:r>
            <a:r>
              <a:rPr lang="en-US" altLang="ja-JP" sz="2000"/>
              <a:t>10 cm, z=0</a:t>
            </a:r>
            <a:r>
              <a:rPr lang="ja-JP" altLang="en-US" sz="2000"/>
              <a:t>～</a:t>
            </a:r>
            <a:r>
              <a:rPr lang="en-US" altLang="ja-JP" sz="2000"/>
              <a:t>20 cm)</a:t>
            </a:r>
            <a:r>
              <a:rPr lang="ja-JP" altLang="en-US" sz="2000"/>
              <a:t> を設定しよう。</a:t>
            </a:r>
            <a:endParaRPr lang="en-US" altLang="ja-JP" sz="2000"/>
          </a:p>
        </p:txBody>
      </p:sp>
      <p:sp>
        <p:nvSpPr>
          <p:cNvPr id="27" name="正方形/長方形 26">
            <a:extLst>
              <a:ext uri="{FF2B5EF4-FFF2-40B4-BE49-F238E27FC236}">
                <a16:creationId xmlns="" xmlns:a16="http://schemas.microsoft.com/office/drawing/2014/main" id="{7A9ECFA4-A530-4BAC-9B2A-64CD5CF8923C}"/>
              </a:ext>
            </a:extLst>
          </p:cNvPr>
          <p:cNvSpPr/>
          <p:nvPr/>
        </p:nvSpPr>
        <p:spPr>
          <a:xfrm>
            <a:off x="320675" y="738188"/>
            <a:ext cx="8520113" cy="1035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75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/>
          <p:cNvSpPr>
            <a:spLocks noGrp="1"/>
          </p:cNvSpPr>
          <p:nvPr>
            <p:ph type="title"/>
          </p:nvPr>
        </p:nvSpPr>
        <p:spPr>
          <a:xfrm>
            <a:off x="107950" y="0"/>
            <a:ext cx="8686800" cy="882650"/>
          </a:xfrm>
        </p:spPr>
        <p:txBody>
          <a:bodyPr/>
          <a:lstStyle/>
          <a:p>
            <a:pPr eaLnBrk="1" hangingPunct="1"/>
            <a:r>
              <a:rPr lang="ja-JP" altLang="en-US" sz="3200"/>
              <a:t>モンテカルロ計算における</a:t>
            </a:r>
            <a:r>
              <a:rPr lang="en-US" altLang="ja-JP" sz="3200"/>
              <a:t>Weight</a:t>
            </a:r>
            <a:r>
              <a:rPr lang="ja-JP" altLang="en-US" sz="3200"/>
              <a:t>の概念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101" name="テキスト ボックス 73"/>
          <p:cNvSpPr txBox="1">
            <a:spLocks noChangeArrowheads="1"/>
          </p:cNvSpPr>
          <p:nvPr/>
        </p:nvSpPr>
        <p:spPr bwMode="auto">
          <a:xfrm>
            <a:off x="2476500" y="1289050"/>
            <a:ext cx="388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/>
              <a:t>例：</a:t>
            </a:r>
            <a:r>
              <a:rPr lang="en-US" altLang="ja-JP"/>
              <a:t>track length </a:t>
            </a:r>
            <a:r>
              <a:rPr lang="ja-JP" altLang="en-US"/>
              <a:t>タリー</a:t>
            </a:r>
          </a:p>
        </p:txBody>
      </p:sp>
      <p:sp>
        <p:nvSpPr>
          <p:cNvPr id="75" name="円/楕円 74"/>
          <p:cNvSpPr/>
          <p:nvPr/>
        </p:nvSpPr>
        <p:spPr>
          <a:xfrm>
            <a:off x="3802063" y="2076450"/>
            <a:ext cx="649287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6" name="角丸四角形 75"/>
          <p:cNvSpPr/>
          <p:nvPr/>
        </p:nvSpPr>
        <p:spPr>
          <a:xfrm>
            <a:off x="107950" y="836613"/>
            <a:ext cx="8856663" cy="5519737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179388" y="6921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4105" name="スライド番号プレースホルダ 4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A03384-3678-4F7A-AD2C-89B80030E1E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106" name="正方形/長方形 2"/>
          <p:cNvSpPr>
            <a:spLocks noChangeArrowheads="1"/>
          </p:cNvSpPr>
          <p:nvPr/>
        </p:nvSpPr>
        <p:spPr bwMode="auto">
          <a:xfrm>
            <a:off x="468313" y="3517900"/>
            <a:ext cx="8350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ウェイト：　モンテカルロ計算における粒子の重要度、通常の計算は１</a:t>
            </a:r>
            <a:r>
              <a:rPr lang="en-US" altLang="ja-JP" sz="2000" dirty="0"/>
              <a:t>*</a:t>
            </a:r>
            <a:r>
              <a:rPr lang="ja-JP" altLang="en-US" sz="2000" dirty="0" err="1"/>
              <a:t>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ウェイトを操作して、統計上発生しにくいイベントを人為的に発生させる。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ただし、ウェイトを操作した場合、ヒストリー毎の頻度分布（</a:t>
            </a:r>
            <a:r>
              <a:rPr lang="en-US" altLang="ja-JP" sz="2000" dirty="0"/>
              <a:t>[t-deposit], output = deposit</a:t>
            </a:r>
            <a:r>
              <a:rPr lang="ja-JP" altLang="en-US" sz="2000" dirty="0"/>
              <a:t>など）の計算ができなくなるので注意が必要。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2000" dirty="0"/>
          </a:p>
        </p:txBody>
      </p:sp>
      <p:sp>
        <p:nvSpPr>
          <p:cNvPr id="4107" name="正方形/長方形 1"/>
          <p:cNvSpPr>
            <a:spLocks noChangeArrowheads="1"/>
          </p:cNvSpPr>
          <p:nvPr/>
        </p:nvSpPr>
        <p:spPr bwMode="auto">
          <a:xfrm>
            <a:off x="1019175" y="5648325"/>
            <a:ext cx="724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FF"/>
                </a:solidFill>
              </a:rPr>
              <a:t>*</a:t>
            </a:r>
            <a:r>
              <a:rPr lang="ja-JP" altLang="en-US" sz="2000">
                <a:solidFill>
                  <a:srgbClr val="0000FF"/>
                </a:solidFill>
              </a:rPr>
              <a:t>ただし、核データを使用した中性子輸送計算については、</a:t>
            </a:r>
            <a:r>
              <a:rPr lang="en-US" altLang="ja-JP" sz="2000">
                <a:solidFill>
                  <a:srgbClr val="0000FF"/>
                </a:solidFill>
              </a:rPr>
              <a:t>e-mode</a:t>
            </a:r>
            <a:r>
              <a:rPr lang="ja-JP" altLang="en-US" sz="2000">
                <a:solidFill>
                  <a:srgbClr val="0000FF"/>
                </a:solidFill>
              </a:rPr>
              <a:t>を使用しない場合にウェイトが変化する可能性があります。</a:t>
            </a:r>
            <a:endParaRPr lang="en-US" altLang="ja-JP" sz="200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8729" y="2069005"/>
            <a:ext cx="2000869" cy="1224566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ja-JP" altLang="en-US">
                <a:noFill/>
              </a:rPr>
              <a:t> </a:t>
            </a:r>
          </a:p>
        </p:txBody>
      </p:sp>
      <p:sp>
        <p:nvSpPr>
          <p:cNvPr id="4109" name="テキスト ボックス 3"/>
          <p:cNvSpPr txBox="1">
            <a:spLocks noChangeArrowheads="1"/>
          </p:cNvSpPr>
          <p:nvPr/>
        </p:nvSpPr>
        <p:spPr bwMode="auto">
          <a:xfrm>
            <a:off x="5564188" y="2047875"/>
            <a:ext cx="3067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/>
              <a:t>: i</a:t>
            </a:r>
            <a:r>
              <a:rPr lang="ja-JP" altLang="en-US" sz="2000"/>
              <a:t>番目の粒子の軌跡長さ</a:t>
            </a:r>
          </a:p>
        </p:txBody>
      </p:sp>
      <p:sp>
        <p:nvSpPr>
          <p:cNvPr id="4110" name="テキスト ボックス 16"/>
          <p:cNvSpPr txBox="1">
            <a:spLocks noChangeArrowheads="1"/>
          </p:cNvSpPr>
          <p:nvPr/>
        </p:nvSpPr>
        <p:spPr bwMode="auto">
          <a:xfrm>
            <a:off x="5546725" y="2478088"/>
            <a:ext cx="2968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ja-JP" sz="2000" i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/>
              <a:t>: i</a:t>
            </a:r>
            <a:r>
              <a:rPr lang="ja-JP" altLang="en-US" sz="2000"/>
              <a:t>番目の粒子のウェイト</a:t>
            </a:r>
          </a:p>
        </p:txBody>
      </p:sp>
      <p:sp>
        <p:nvSpPr>
          <p:cNvPr id="4111" name="テキスト ボックス 17"/>
          <p:cNvSpPr txBox="1">
            <a:spLocks noChangeArrowheads="1"/>
          </p:cNvSpPr>
          <p:nvPr/>
        </p:nvSpPr>
        <p:spPr bwMode="auto">
          <a:xfrm>
            <a:off x="5564188" y="2897188"/>
            <a:ext cx="207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000"/>
              <a:t>: </a:t>
            </a:r>
            <a:r>
              <a:rPr lang="ja-JP" altLang="en-US" sz="2000"/>
              <a:t>総ヒストリー数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ja-JP" altLang="en-US" sz="2800" dirty="0"/>
              <a:t>課題</a:t>
            </a:r>
            <a:r>
              <a:rPr lang="en-US" altLang="ja-JP" sz="2800" dirty="0"/>
              <a:t>2</a:t>
            </a:r>
            <a:endParaRPr lang="ja-JP" altLang="en-US" sz="2800" dirty="0"/>
          </a:p>
        </p:txBody>
      </p:sp>
      <p:sp>
        <p:nvSpPr>
          <p:cNvPr id="3686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49B5F1-D059-4925-9E43-FA78548A3F0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41288" y="740693"/>
            <a:ext cx="8616950" cy="505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870" name="正方形/長方形 22"/>
          <p:cNvSpPr>
            <a:spLocks noChangeArrowheads="1"/>
          </p:cNvSpPr>
          <p:nvPr/>
        </p:nvSpPr>
        <p:spPr bwMode="auto">
          <a:xfrm>
            <a:off x="611560" y="796642"/>
            <a:ext cx="8012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/>
              <a:t>統計数を増やして</a:t>
            </a:r>
            <a:r>
              <a:rPr lang="en-US" altLang="ja-JP" sz="2000" dirty="0" err="1"/>
              <a:t>stdcut</a:t>
            </a:r>
            <a:r>
              <a:rPr lang="ja-JP" altLang="en-US" sz="2000" dirty="0"/>
              <a:t>を用いて領域</a:t>
            </a:r>
            <a:r>
              <a:rPr lang="en-US" altLang="ja-JP" sz="2000" dirty="0"/>
              <a:t>A</a:t>
            </a:r>
            <a:r>
              <a:rPr lang="ja-JP" altLang="en-US" sz="2000" dirty="0"/>
              <a:t>の中性子の実効線量を確認しよう</a:t>
            </a:r>
          </a:p>
        </p:txBody>
      </p:sp>
      <p:sp>
        <p:nvSpPr>
          <p:cNvPr id="36871" name="正方形/長方形 14"/>
          <p:cNvSpPr>
            <a:spLocks noChangeArrowheads="1"/>
          </p:cNvSpPr>
          <p:nvPr/>
        </p:nvSpPr>
        <p:spPr bwMode="auto">
          <a:xfrm>
            <a:off x="381000" y="1212315"/>
            <a:ext cx="8616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sz="2000" dirty="0" err="1"/>
              <a:t>maxbch</a:t>
            </a:r>
            <a:r>
              <a:rPr lang="en-US" altLang="ja-JP" sz="2000" dirty="0"/>
              <a:t>=50</a:t>
            </a:r>
            <a:r>
              <a:rPr lang="ja-JP" altLang="en-US" sz="2000" dirty="0"/>
              <a:t>にして、ヒストリ数を増やそう。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</a:pPr>
            <a:r>
              <a:rPr lang="en-US" altLang="ja-JP" sz="2000" dirty="0"/>
              <a:t>2</a:t>
            </a:r>
            <a:r>
              <a:rPr lang="ja-JP" altLang="en-US" sz="2000" dirty="0"/>
              <a:t>番目の</a:t>
            </a:r>
            <a:r>
              <a:rPr lang="en-US" altLang="ja-JP" sz="2000" dirty="0"/>
              <a:t>[T-track]</a:t>
            </a:r>
            <a:r>
              <a:rPr lang="ja-JP" altLang="en-US" sz="2000" dirty="0"/>
              <a:t>タリーに</a:t>
            </a:r>
            <a:r>
              <a:rPr lang="en-US" altLang="ja-JP" sz="2000" dirty="0" err="1"/>
              <a:t>stdcut</a:t>
            </a:r>
            <a:r>
              <a:rPr lang="en-US" altLang="ja-JP" sz="2000" dirty="0"/>
              <a:t>=0.1</a:t>
            </a:r>
            <a:r>
              <a:rPr lang="ja-JP" altLang="en-US" sz="2000" dirty="0"/>
              <a:t>を追加して、</a:t>
            </a:r>
            <a:r>
              <a:rPr lang="en-US" altLang="ja-JP" sz="2000" dirty="0"/>
              <a:t>PHITS</a:t>
            </a:r>
            <a:r>
              <a:rPr lang="ja-JP" altLang="en-US" sz="2000" dirty="0"/>
              <a:t>を実行しよう。</a:t>
            </a:r>
            <a:endParaRPr lang="en-US" altLang="ja-JP" sz="2000" dirty="0"/>
          </a:p>
          <a:p>
            <a:pPr eaLnBrk="1" hangingPunct="1">
              <a:spcBef>
                <a:spcPct val="0"/>
              </a:spcBef>
            </a:pPr>
            <a:r>
              <a:rPr lang="ja-JP" altLang="en-US" sz="2000" dirty="0"/>
              <a:t>計算終了後、</a:t>
            </a:r>
            <a:r>
              <a:rPr lang="en-US" altLang="ja-JP" sz="2000" dirty="0"/>
              <a:t>file = weight-dose-</a:t>
            </a:r>
            <a:r>
              <a:rPr lang="en-US" altLang="ja-JP" sz="2000" dirty="0" err="1"/>
              <a:t>z.out</a:t>
            </a:r>
            <a:r>
              <a:rPr lang="ja-JP" altLang="en-US" sz="2000" dirty="0"/>
              <a:t>を開いて領域</a:t>
            </a:r>
            <a:r>
              <a:rPr lang="en-US" altLang="ja-JP" sz="2000" dirty="0"/>
              <a:t>A</a:t>
            </a:r>
            <a:r>
              <a:rPr lang="ja-JP" altLang="en-US" sz="2000" dirty="0"/>
              <a:t>の実効線量を確認しよう。</a:t>
            </a:r>
            <a:endParaRPr lang="en-US" altLang="ja-JP" sz="2000" dirty="0"/>
          </a:p>
        </p:txBody>
      </p:sp>
      <p:sp>
        <p:nvSpPr>
          <p:cNvPr id="36872" name="テキスト ボックス 26"/>
          <p:cNvSpPr txBox="1">
            <a:spLocks noChangeArrowheads="1"/>
          </p:cNvSpPr>
          <p:nvPr/>
        </p:nvSpPr>
        <p:spPr bwMode="auto">
          <a:xfrm>
            <a:off x="484484" y="3228380"/>
            <a:ext cx="1300162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36873" name="正方形/長方形 25"/>
          <p:cNvSpPr>
            <a:spLocks noChangeArrowheads="1"/>
          </p:cNvSpPr>
          <p:nvPr/>
        </p:nvSpPr>
        <p:spPr bwMode="auto">
          <a:xfrm>
            <a:off x="474959" y="3679230"/>
            <a:ext cx="2373312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icntl    =           0 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maxcas   =         1500 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maxbch   =          </a:t>
            </a:r>
            <a:r>
              <a:rPr lang="en-US" altLang="ja-JP" sz="1800" dirty="0"/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……</a:t>
            </a:r>
          </a:p>
        </p:txBody>
      </p:sp>
      <p:sp>
        <p:nvSpPr>
          <p:cNvPr id="36874" name="Line 15"/>
          <p:cNvSpPr>
            <a:spLocks noChangeShapeType="1"/>
          </p:cNvSpPr>
          <p:nvPr/>
        </p:nvSpPr>
        <p:spPr bwMode="auto">
          <a:xfrm>
            <a:off x="2000546" y="4784130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687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8977" r="37305" b="9180"/>
          <a:stretch>
            <a:fillRect/>
          </a:stretch>
        </p:blipFill>
        <p:spPr bwMode="auto">
          <a:xfrm>
            <a:off x="5004693" y="3032304"/>
            <a:ext cx="3887787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Line 15"/>
          <p:cNvSpPr>
            <a:spLocks noChangeShapeType="1"/>
          </p:cNvSpPr>
          <p:nvPr/>
        </p:nvSpPr>
        <p:spPr bwMode="auto">
          <a:xfrm flipV="1">
            <a:off x="5819080" y="3783192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7" name="Line 15"/>
          <p:cNvSpPr>
            <a:spLocks noChangeShapeType="1"/>
          </p:cNvSpPr>
          <p:nvPr/>
        </p:nvSpPr>
        <p:spPr bwMode="auto">
          <a:xfrm flipH="1">
            <a:off x="6074668" y="3160892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 flipH="1">
            <a:off x="6320730" y="3157717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6577905" y="3157717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0" name="Line 15"/>
          <p:cNvSpPr>
            <a:spLocks noChangeShapeType="1"/>
          </p:cNvSpPr>
          <p:nvPr/>
        </p:nvSpPr>
        <p:spPr bwMode="auto">
          <a:xfrm flipH="1">
            <a:off x="6814443" y="3178354"/>
            <a:ext cx="11112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1" name="Line 15"/>
          <p:cNvSpPr>
            <a:spLocks noChangeShapeType="1"/>
          </p:cNvSpPr>
          <p:nvPr/>
        </p:nvSpPr>
        <p:spPr bwMode="auto">
          <a:xfrm flipH="1">
            <a:off x="7041455" y="3157717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2" name="Line 15"/>
          <p:cNvSpPr>
            <a:spLocks noChangeShapeType="1"/>
          </p:cNvSpPr>
          <p:nvPr/>
        </p:nvSpPr>
        <p:spPr bwMode="auto">
          <a:xfrm flipH="1">
            <a:off x="7277993" y="3157717"/>
            <a:ext cx="9525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3" name="Line 15"/>
          <p:cNvSpPr>
            <a:spLocks noChangeShapeType="1"/>
          </p:cNvSpPr>
          <p:nvPr/>
        </p:nvSpPr>
        <p:spPr bwMode="auto">
          <a:xfrm flipH="1">
            <a:off x="7524055" y="3168829"/>
            <a:ext cx="11113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4" name="Line 15"/>
          <p:cNvSpPr>
            <a:spLocks noChangeShapeType="1"/>
          </p:cNvSpPr>
          <p:nvPr/>
        </p:nvSpPr>
        <p:spPr bwMode="auto">
          <a:xfrm flipH="1">
            <a:off x="7771705" y="3157717"/>
            <a:ext cx="11113" cy="32019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5" name="Line 15"/>
          <p:cNvSpPr>
            <a:spLocks noChangeShapeType="1"/>
          </p:cNvSpPr>
          <p:nvPr/>
        </p:nvSpPr>
        <p:spPr bwMode="auto">
          <a:xfrm flipH="1">
            <a:off x="8008243" y="3168829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6" name="Line 15"/>
          <p:cNvSpPr>
            <a:spLocks noChangeShapeType="1"/>
          </p:cNvSpPr>
          <p:nvPr/>
        </p:nvSpPr>
        <p:spPr bwMode="auto">
          <a:xfrm flipH="1">
            <a:off x="8244780" y="3178354"/>
            <a:ext cx="9525" cy="32035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7" name="Line 15"/>
          <p:cNvSpPr>
            <a:spLocks noChangeShapeType="1"/>
          </p:cNvSpPr>
          <p:nvPr/>
        </p:nvSpPr>
        <p:spPr bwMode="auto">
          <a:xfrm flipH="1">
            <a:off x="8501955" y="3168829"/>
            <a:ext cx="9525" cy="3201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8" name="Line 15"/>
          <p:cNvSpPr>
            <a:spLocks noChangeShapeType="1"/>
          </p:cNvSpPr>
          <p:nvPr/>
        </p:nvSpPr>
        <p:spPr bwMode="auto">
          <a:xfrm flipV="1">
            <a:off x="5836543" y="4432479"/>
            <a:ext cx="2908300" cy="15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9" name="Line 15"/>
          <p:cNvSpPr>
            <a:spLocks noChangeShapeType="1"/>
          </p:cNvSpPr>
          <p:nvPr/>
        </p:nvSpPr>
        <p:spPr bwMode="auto">
          <a:xfrm flipV="1">
            <a:off x="5819080" y="5069067"/>
            <a:ext cx="2908300" cy="31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90" name="Line 15"/>
          <p:cNvSpPr>
            <a:spLocks noChangeShapeType="1"/>
          </p:cNvSpPr>
          <p:nvPr/>
        </p:nvSpPr>
        <p:spPr bwMode="auto">
          <a:xfrm flipV="1">
            <a:off x="5827018" y="5707242"/>
            <a:ext cx="2908300" cy="158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5836543" y="3497442"/>
            <a:ext cx="319087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0" name="正方形/長方形 18">
            <a:extLst>
              <a:ext uri="{FF2B5EF4-FFF2-40B4-BE49-F238E27FC236}">
                <a16:creationId xmlns="" xmlns:a16="http://schemas.microsoft.com/office/drawing/2014/main" id="{BE6C6BBE-368B-45F6-9A44-0E212094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07" y="5192032"/>
            <a:ext cx="2515817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T-track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file = weight-dose-</a:t>
            </a:r>
            <a:r>
              <a:rPr lang="en-US" altLang="ja-JP" sz="1800" dirty="0" err="1"/>
              <a:t>z.out</a:t>
            </a:r>
            <a:r>
              <a:rPr lang="en-US" altLang="ja-JP" sz="1800" dirty="0"/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FF0000"/>
                </a:solidFill>
              </a:rPr>
              <a:t>$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stdcut</a:t>
            </a:r>
            <a:r>
              <a:rPr lang="en-US" altLang="ja-JP" sz="1800" dirty="0" smtClean="0"/>
              <a:t> </a:t>
            </a:r>
            <a:r>
              <a:rPr lang="en-US" altLang="ja-JP" sz="1800" dirty="0"/>
              <a:t>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9029D3CA-EFB1-4F68-888D-B7FD4B5241D3}"/>
              </a:ext>
            </a:extLst>
          </p:cNvPr>
          <p:cNvSpPr/>
          <p:nvPr/>
        </p:nvSpPr>
        <p:spPr>
          <a:xfrm>
            <a:off x="522896" y="2249815"/>
            <a:ext cx="7731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*</a:t>
            </a:r>
            <a:r>
              <a:rPr lang="en-US" altLang="ja-JP" sz="2000" dirty="0" err="1">
                <a:solidFill>
                  <a:srgbClr val="FF0000"/>
                </a:solidFill>
              </a:rPr>
              <a:t>stdcut</a:t>
            </a:r>
            <a:r>
              <a:rPr lang="en-US" altLang="ja-JP" sz="2000" dirty="0"/>
              <a:t>: </a:t>
            </a:r>
            <a:r>
              <a:rPr lang="ja-JP" altLang="en-US" sz="2000" dirty="0"/>
              <a:t>バッチ終了時、タリー結果の全ての統計誤差が相対値として   </a:t>
            </a:r>
            <a:endParaRPr lang="en-US" altLang="ja-JP" sz="2000" dirty="0"/>
          </a:p>
          <a:p>
            <a:r>
              <a:rPr lang="en-US" altLang="ja-JP" sz="2000" dirty="0"/>
              <a:t>                </a:t>
            </a:r>
            <a:r>
              <a:rPr lang="en-US" altLang="ja-JP" sz="2000" dirty="0" err="1"/>
              <a:t>stdcut</a:t>
            </a:r>
            <a:r>
              <a:rPr lang="en-US" altLang="ja-JP" sz="2000" dirty="0"/>
              <a:t> </a:t>
            </a:r>
            <a:r>
              <a:rPr lang="ja-JP" altLang="en-US" sz="2000" dirty="0"/>
              <a:t>よりも小さくなった場合に、そのバッチで計算を終了。</a:t>
            </a:r>
          </a:p>
        </p:txBody>
      </p:sp>
      <p:sp>
        <p:nvSpPr>
          <p:cNvPr id="33" name="Line 15">
            <a:extLst>
              <a:ext uri="{FF2B5EF4-FFF2-40B4-BE49-F238E27FC236}">
                <a16:creationId xmlns="" xmlns:a16="http://schemas.microsoft.com/office/drawing/2014/main" id="{F27E8AA2-8A10-4D96-9B53-E1AEAFC001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648" y="6308598"/>
            <a:ext cx="2667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33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="" xmlns:a16="http://schemas.microsoft.com/office/drawing/2014/main" id="{974D1521-206E-4B9A-BDFC-C16543813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9" t="17737" r="30615" b="7301"/>
          <a:stretch/>
        </p:blipFill>
        <p:spPr>
          <a:xfrm>
            <a:off x="5152756" y="2132856"/>
            <a:ext cx="3977063" cy="3671345"/>
          </a:xfrm>
          <a:prstGeom prst="rect">
            <a:avLst/>
          </a:prstGeom>
        </p:spPr>
      </p:pic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39688" y="80963"/>
            <a:ext cx="8801100" cy="508000"/>
          </a:xfrm>
        </p:spPr>
        <p:txBody>
          <a:bodyPr/>
          <a:lstStyle/>
          <a:p>
            <a:r>
              <a:rPr lang="ja-JP" altLang="en-US" sz="2800"/>
              <a:t>課題</a:t>
            </a:r>
            <a:r>
              <a:rPr lang="en-US" altLang="ja-JP" sz="2800"/>
              <a:t>2</a:t>
            </a:r>
            <a:r>
              <a:rPr lang="ja-JP" altLang="en-US" sz="2800"/>
              <a:t>の答え合わせ</a:t>
            </a:r>
          </a:p>
        </p:txBody>
      </p:sp>
      <p:sp>
        <p:nvSpPr>
          <p:cNvPr id="3072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7021513" y="64865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97642-3692-4163-9845-6FBD52B5A01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77788" y="58896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0725" name="テキスト ボックス 26"/>
          <p:cNvSpPr txBox="1">
            <a:spLocks noChangeArrowheads="1"/>
          </p:cNvSpPr>
          <p:nvPr/>
        </p:nvSpPr>
        <p:spPr bwMode="auto">
          <a:xfrm>
            <a:off x="400050" y="1340768"/>
            <a:ext cx="1300163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WWG2.inp</a:t>
            </a:r>
            <a:endParaRPr lang="ja-JP" altLang="en-US" sz="1800"/>
          </a:p>
        </p:txBody>
      </p:sp>
      <p:sp>
        <p:nvSpPr>
          <p:cNvPr id="30726" name="正方形/長方形 1"/>
          <p:cNvSpPr>
            <a:spLocks noChangeArrowheads="1"/>
          </p:cNvSpPr>
          <p:nvPr/>
        </p:nvSpPr>
        <p:spPr bwMode="auto">
          <a:xfrm>
            <a:off x="392113" y="1788443"/>
            <a:ext cx="237331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[ P a r a m e t e r s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icntl    =           0 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maxcas   =         1500 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maxbch   =          </a:t>
            </a:r>
            <a:r>
              <a:rPr lang="en-US" altLang="ja-JP" sz="18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30728" name="正方形/長方形 15"/>
          <p:cNvSpPr>
            <a:spLocks noChangeArrowheads="1"/>
          </p:cNvSpPr>
          <p:nvPr/>
        </p:nvSpPr>
        <p:spPr bwMode="auto">
          <a:xfrm>
            <a:off x="392113" y="4915034"/>
            <a:ext cx="4611687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x: z[cm]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y: Effective dose (pSv/source)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p: xlin ylog afac(0.8) form(0.9)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h: n            x            y(neutron ),hh0l   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#  z-lower      z-upper      neutron     r.err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ja-JP" sz="1800" dirty="0"/>
              <a:t>  0.0000E+00   2.0000E+01   </a:t>
            </a:r>
            <a:r>
              <a:rPr lang="pt-BR" altLang="ja-JP" sz="1800" dirty="0">
                <a:solidFill>
                  <a:srgbClr val="FF0000"/>
                </a:solidFill>
              </a:rPr>
              <a:t>3.7062E-04  0.0994</a:t>
            </a:r>
          </a:p>
        </p:txBody>
      </p:sp>
      <p:sp>
        <p:nvSpPr>
          <p:cNvPr id="30729" name="正方形/長方形 2"/>
          <p:cNvSpPr>
            <a:spLocks noChangeArrowheads="1"/>
          </p:cNvSpPr>
          <p:nvPr/>
        </p:nvSpPr>
        <p:spPr bwMode="auto">
          <a:xfrm>
            <a:off x="392113" y="4437112"/>
            <a:ext cx="1881187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weight-dose-z.out</a:t>
            </a:r>
            <a:endParaRPr lang="ja-JP" altLang="en-US" sz="1800"/>
          </a:p>
        </p:txBody>
      </p:sp>
      <p:sp>
        <p:nvSpPr>
          <p:cNvPr id="30730" name="正方形/長方形 12"/>
          <p:cNvSpPr>
            <a:spLocks noChangeArrowheads="1"/>
          </p:cNvSpPr>
          <p:nvPr/>
        </p:nvSpPr>
        <p:spPr bwMode="auto">
          <a:xfrm>
            <a:off x="5940425" y="5783263"/>
            <a:ext cx="2352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weight-dose-xz_err.eps</a:t>
            </a:r>
            <a:endParaRPr lang="ja-JP" altLang="en-US" sz="1800"/>
          </a:p>
        </p:txBody>
      </p:sp>
      <p:sp>
        <p:nvSpPr>
          <p:cNvPr id="20" name="正方形/長方形 19"/>
          <p:cNvSpPr/>
          <p:nvPr/>
        </p:nvSpPr>
        <p:spPr>
          <a:xfrm>
            <a:off x="5837089" y="2636912"/>
            <a:ext cx="319087" cy="2778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49668E0E-91E4-464D-9A4F-16D9454D0EBC}"/>
              </a:ext>
            </a:extLst>
          </p:cNvPr>
          <p:cNvSpPr/>
          <p:nvPr/>
        </p:nvSpPr>
        <p:spPr>
          <a:xfrm>
            <a:off x="141288" y="740693"/>
            <a:ext cx="8616950" cy="5053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22">
            <a:extLst>
              <a:ext uri="{FF2B5EF4-FFF2-40B4-BE49-F238E27FC236}">
                <a16:creationId xmlns="" xmlns:a16="http://schemas.microsoft.com/office/drawing/2014/main" id="{1C9A405C-525D-43B0-A3B7-6924CED8A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796642"/>
            <a:ext cx="8012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dirty="0"/>
              <a:t>統計数を増やして</a:t>
            </a:r>
            <a:r>
              <a:rPr lang="en-US" altLang="ja-JP" sz="2000" dirty="0" err="1"/>
              <a:t>stdcut</a:t>
            </a:r>
            <a:r>
              <a:rPr lang="ja-JP" altLang="en-US" sz="2000" dirty="0"/>
              <a:t>を用いて領域</a:t>
            </a:r>
            <a:r>
              <a:rPr lang="en-US" altLang="ja-JP" sz="2000" dirty="0"/>
              <a:t>A</a:t>
            </a:r>
            <a:r>
              <a:rPr lang="ja-JP" altLang="en-US" sz="2000" dirty="0"/>
              <a:t>の中性子の実効線量を確認しよう</a:t>
            </a:r>
          </a:p>
        </p:txBody>
      </p:sp>
      <p:sp>
        <p:nvSpPr>
          <p:cNvPr id="17" name="正方形/長方形 18">
            <a:extLst>
              <a:ext uri="{FF2B5EF4-FFF2-40B4-BE49-F238E27FC236}">
                <a16:creationId xmlns="" xmlns:a16="http://schemas.microsoft.com/office/drawing/2014/main" id="{10BA23EE-2F8C-47FA-9514-471A210B6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" y="3092731"/>
            <a:ext cx="2515817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 T-track ]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file = weight-dose-</a:t>
            </a:r>
            <a:r>
              <a:rPr lang="en-US" altLang="ja-JP" sz="1800" dirty="0" err="1"/>
              <a:t>z.out</a:t>
            </a:r>
            <a:r>
              <a:rPr lang="en-US" altLang="ja-JP" sz="1800" dirty="0"/>
              <a:t>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 err="1"/>
              <a:t>stdcut</a:t>
            </a:r>
            <a:r>
              <a:rPr lang="en-US" altLang="ja-JP" sz="1800" dirty="0"/>
              <a:t> = </a:t>
            </a:r>
            <a:r>
              <a:rPr lang="en-US" altLang="ja-JP" sz="1800" dirty="0">
                <a:solidFill>
                  <a:srgbClr val="FF0000"/>
                </a:solidFill>
              </a:rPr>
              <a:t>0.1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490538" y="0"/>
            <a:ext cx="8229600" cy="725488"/>
          </a:xfrm>
        </p:spPr>
        <p:txBody>
          <a:bodyPr/>
          <a:lstStyle/>
          <a:p>
            <a:r>
              <a:rPr lang="ja-JP" altLang="en-US" sz="2800"/>
              <a:t>まとめ</a:t>
            </a:r>
          </a:p>
        </p:txBody>
      </p:sp>
      <p:sp>
        <p:nvSpPr>
          <p:cNvPr id="3891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66F28E-3F6F-4A66-8F33-4E833441348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223838" y="631825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38917" name="テキスト ボックス 9"/>
          <p:cNvSpPr txBox="1">
            <a:spLocks noChangeArrowheads="1"/>
          </p:cNvSpPr>
          <p:nvPr/>
        </p:nvSpPr>
        <p:spPr bwMode="auto">
          <a:xfrm>
            <a:off x="-22225" y="4756150"/>
            <a:ext cx="9102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[T-WWG]</a:t>
            </a:r>
            <a:r>
              <a:rPr lang="ja-JP" altLang="en-US" sz="2400"/>
              <a:t>の出力ファイル（</a:t>
            </a:r>
            <a:r>
              <a:rPr lang="en-US" altLang="ja-JP" sz="2400"/>
              <a:t>[weight window]</a:t>
            </a:r>
            <a:r>
              <a:rPr lang="ja-JP" altLang="en-US" sz="2400"/>
              <a:t>セクション）を、</a:t>
            </a:r>
            <a:r>
              <a:rPr lang="en-US" altLang="ja-JP" sz="2400"/>
              <a:t>infl</a:t>
            </a:r>
            <a:r>
              <a:rPr lang="ja-JP" altLang="en-US" sz="2400"/>
              <a:t>コマンドで読み込ませると、粒子輸送計算に便利（ただし初回は除く）</a:t>
            </a:r>
            <a:endParaRPr lang="en-US" altLang="ja-JP" sz="2400"/>
          </a:p>
        </p:txBody>
      </p:sp>
      <p:sp>
        <p:nvSpPr>
          <p:cNvPr id="38918" name="正方形/長方形 1"/>
          <p:cNvSpPr>
            <a:spLocks noChangeArrowheads="1"/>
          </p:cNvSpPr>
          <p:nvPr/>
        </p:nvSpPr>
        <p:spPr bwMode="auto">
          <a:xfrm>
            <a:off x="-9525" y="1916113"/>
            <a:ext cx="8461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Weight Window Generator</a:t>
            </a:r>
            <a:r>
              <a:rPr lang="ja-JP" altLang="en-US" sz="2400"/>
              <a:t>は、領域毎、エネルギー毎に最適なウェイトウィンドウ値を自動で生成</a:t>
            </a:r>
          </a:p>
        </p:txBody>
      </p:sp>
      <p:sp>
        <p:nvSpPr>
          <p:cNvPr id="38919" name="正方形/長方形 2"/>
          <p:cNvSpPr>
            <a:spLocks noChangeArrowheads="1"/>
          </p:cNvSpPr>
          <p:nvPr/>
        </p:nvSpPr>
        <p:spPr bwMode="auto">
          <a:xfrm>
            <a:off x="-9525" y="3822700"/>
            <a:ext cx="8924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[T-WWG]</a:t>
            </a:r>
            <a:r>
              <a:rPr lang="ja-JP" altLang="en-US" sz="2400"/>
              <a:t>で</a:t>
            </a:r>
            <a:r>
              <a:rPr lang="en-US" altLang="ja-JP" sz="2400"/>
              <a:t>mesh=reg</a:t>
            </a:r>
            <a:r>
              <a:rPr lang="ja-JP" altLang="en-US" sz="2400"/>
              <a:t>の場合、</a:t>
            </a:r>
            <a:r>
              <a:rPr lang="en-US" altLang="ja-JP" sz="2400"/>
              <a:t>[volume]</a:t>
            </a:r>
            <a:r>
              <a:rPr lang="ja-JP" altLang="en-US" sz="2400"/>
              <a:t>セクションで、セルの体積の定義が必要</a:t>
            </a:r>
            <a:endParaRPr lang="en-US" altLang="ja-JP" sz="2400"/>
          </a:p>
        </p:txBody>
      </p:sp>
      <p:sp>
        <p:nvSpPr>
          <p:cNvPr id="38920" name="正方形/長方形 3"/>
          <p:cNvSpPr>
            <a:spLocks noChangeArrowheads="1"/>
          </p:cNvSpPr>
          <p:nvPr/>
        </p:nvSpPr>
        <p:spPr bwMode="auto">
          <a:xfrm>
            <a:off x="-9525" y="2924175"/>
            <a:ext cx="9109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en-US" altLang="ja-JP" sz="2400"/>
              <a:t>[T-WWG]</a:t>
            </a:r>
            <a:r>
              <a:rPr lang="ja-JP" altLang="en-US" sz="2400"/>
              <a:t>によるウェイトウィンドウ値は、各領域のフラックスの値を、フラックスの最大値で規格化した値</a:t>
            </a:r>
          </a:p>
        </p:txBody>
      </p:sp>
      <p:sp>
        <p:nvSpPr>
          <p:cNvPr id="38921" name="正方形/長方形 1"/>
          <p:cNvSpPr>
            <a:spLocks noChangeArrowheads="1"/>
          </p:cNvSpPr>
          <p:nvPr/>
        </p:nvSpPr>
        <p:spPr bwMode="auto">
          <a:xfrm>
            <a:off x="3175" y="954088"/>
            <a:ext cx="824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400"/>
              <a:t>ウェイトウィンドウ法は，領域かつエネルギー群ごとに粒子が取りえるウェイトの幅（ウィンドウ）を設定</a:t>
            </a:r>
          </a:p>
        </p:txBody>
      </p:sp>
      <p:sp>
        <p:nvSpPr>
          <p:cNvPr id="38922" name="テキスト ボックス 9"/>
          <p:cNvSpPr txBox="1">
            <a:spLocks noChangeArrowheads="1"/>
          </p:cNvSpPr>
          <p:nvPr/>
        </p:nvSpPr>
        <p:spPr bwMode="auto">
          <a:xfrm>
            <a:off x="-9525" y="5732463"/>
            <a:ext cx="910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n"/>
            </a:pPr>
            <a:r>
              <a:rPr lang="ja-JP" altLang="en-US" sz="2400"/>
              <a:t>生成粒子数が増えすぎて警告が出る場合、</a:t>
            </a:r>
            <a:r>
              <a:rPr lang="en-US" altLang="ja-JP" sz="2400"/>
              <a:t>maxbnk</a:t>
            </a:r>
            <a:r>
              <a:rPr lang="ja-JP" altLang="en-US" sz="2400"/>
              <a:t>を増やす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ja-JP" altLang="en-US" sz="2800"/>
              <a:t>セルインポータンス法とウェイトウィンドウ法の違い</a:t>
            </a:r>
          </a:p>
        </p:txBody>
      </p:sp>
      <p:sp>
        <p:nvSpPr>
          <p:cNvPr id="5123" name="テキスト ボックス 9"/>
          <p:cNvSpPr txBox="1">
            <a:spLocks noChangeArrowheads="1"/>
          </p:cNvSpPr>
          <p:nvPr/>
        </p:nvSpPr>
        <p:spPr bwMode="auto">
          <a:xfrm>
            <a:off x="107950" y="692150"/>
            <a:ext cx="8856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 sz="2400" dirty="0">
                <a:solidFill>
                  <a:srgbClr val="000000"/>
                </a:solidFill>
              </a:rPr>
              <a:t>セルインポータンス法は、領域ごとにウェイトが取りえる値を設定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en-US" sz="2400" dirty="0">
                <a:solidFill>
                  <a:srgbClr val="000000"/>
                </a:solidFill>
              </a:rPr>
              <a:t>ウェイトウィンドウ法は、領域かつエネルギー群ごとに粒子が取りえるウェイトの幅（ウィンドウ）を設定</a:t>
            </a:r>
            <a:endParaRPr lang="en-US" altLang="ja-JP" sz="2400" dirty="0">
              <a:solidFill>
                <a:srgbClr val="000000"/>
              </a:solidFill>
            </a:endParaRP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07950" y="4762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539750" y="2205038"/>
            <a:ext cx="431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テキスト ボックス 3"/>
          <p:cNvSpPr txBox="1">
            <a:spLocks noChangeArrowheads="1"/>
          </p:cNvSpPr>
          <p:nvPr/>
        </p:nvSpPr>
        <p:spPr bwMode="auto">
          <a:xfrm>
            <a:off x="979488" y="1916113"/>
            <a:ext cx="744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重要となるエネルギー領域（例えば高速中性子など）に，</a:t>
            </a:r>
            <a:endParaRPr lang="en-US" altLang="ja-JP" sz="24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より焦点を絞ったシミュレーションが可能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706813" y="3213100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4859338" y="3429000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3706813" y="4724400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3706813" y="3644900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859338" y="5156200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2" name="正方形/長方形 14"/>
          <p:cNvSpPr>
            <a:spLocks noChangeArrowheads="1"/>
          </p:cNvSpPr>
          <p:nvPr/>
        </p:nvSpPr>
        <p:spPr bwMode="auto">
          <a:xfrm>
            <a:off x="3851275" y="47244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=0.5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4859338" y="4292600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938838" y="3429000"/>
            <a:ext cx="1587" cy="208756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708400" y="4437063"/>
            <a:ext cx="22320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正方形/長方形 14"/>
          <p:cNvSpPr>
            <a:spLocks noChangeArrowheads="1"/>
          </p:cNvSpPr>
          <p:nvPr/>
        </p:nvSpPr>
        <p:spPr bwMode="auto">
          <a:xfrm rot="-5400000">
            <a:off x="2678113" y="4457700"/>
            <a:ext cx="151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ウェイト</a:t>
            </a:r>
          </a:p>
        </p:txBody>
      </p:sp>
      <p:cxnSp>
        <p:nvCxnSpPr>
          <p:cNvPr id="24" name="直線コネクタ 23"/>
          <p:cNvCxnSpPr/>
          <p:nvPr/>
        </p:nvCxnSpPr>
        <p:spPr>
          <a:xfrm>
            <a:off x="5938838" y="4579938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649288" y="3284538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801813" y="3500438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881313" y="3500438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>
            <a:off x="647700" y="4292600"/>
            <a:ext cx="11525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1800225" y="5084763"/>
            <a:ext cx="108108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3" name="正方形/長方形 14"/>
          <p:cNvSpPr>
            <a:spLocks noChangeArrowheads="1"/>
          </p:cNvSpPr>
          <p:nvPr/>
        </p:nvSpPr>
        <p:spPr bwMode="auto">
          <a:xfrm>
            <a:off x="720725" y="42926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44" name="正方形/長方形 14"/>
          <p:cNvSpPr>
            <a:spLocks noChangeArrowheads="1"/>
          </p:cNvSpPr>
          <p:nvPr/>
        </p:nvSpPr>
        <p:spPr bwMode="auto">
          <a:xfrm rot="-5400000">
            <a:off x="-379412" y="4529137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ウェイト</a:t>
            </a:r>
          </a:p>
        </p:txBody>
      </p:sp>
      <p:sp>
        <p:nvSpPr>
          <p:cNvPr id="5145" name="正方形/長方形 14"/>
          <p:cNvSpPr>
            <a:spLocks noChangeArrowheads="1"/>
          </p:cNvSpPr>
          <p:nvPr/>
        </p:nvSpPr>
        <p:spPr bwMode="auto">
          <a:xfrm>
            <a:off x="792163" y="3357563"/>
            <a:ext cx="936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rgbClr val="0000FF"/>
                </a:solidFill>
              </a:rPr>
              <a:t>I</a:t>
            </a:r>
            <a:r>
              <a:rPr lang="en-US" altLang="ja-JP" sz="2800" baseline="-25000">
                <a:solidFill>
                  <a:srgbClr val="0000FF"/>
                </a:solidFill>
              </a:rPr>
              <a:t>1</a:t>
            </a:r>
            <a:r>
              <a:rPr lang="en-US" altLang="ja-JP" sz="2800">
                <a:solidFill>
                  <a:srgbClr val="0000FF"/>
                </a:solidFill>
              </a:rPr>
              <a:t>=1</a:t>
            </a:r>
            <a:endParaRPr lang="ja-JP" altLang="en-US" sz="2800">
              <a:solidFill>
                <a:srgbClr val="0000FF"/>
              </a:solidFill>
            </a:endParaRPr>
          </a:p>
        </p:txBody>
      </p:sp>
      <p:cxnSp>
        <p:nvCxnSpPr>
          <p:cNvPr id="42" name="直線コネクタ 41"/>
          <p:cNvCxnSpPr/>
          <p:nvPr/>
        </p:nvCxnSpPr>
        <p:spPr>
          <a:xfrm>
            <a:off x="2881313" y="4651375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7" name="正方形/長方形 14"/>
          <p:cNvSpPr>
            <a:spLocks noChangeArrowheads="1"/>
          </p:cNvSpPr>
          <p:nvPr/>
        </p:nvSpPr>
        <p:spPr bwMode="auto">
          <a:xfrm>
            <a:off x="2016125" y="3357563"/>
            <a:ext cx="8651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FF"/>
                </a:solidFill>
              </a:rPr>
              <a:t>I</a:t>
            </a:r>
            <a:r>
              <a:rPr lang="en-US" altLang="ja-JP" sz="2400" baseline="-25000">
                <a:solidFill>
                  <a:srgbClr val="0000FF"/>
                </a:solidFill>
              </a:rPr>
              <a:t>2</a:t>
            </a:r>
            <a:r>
              <a:rPr lang="en-US" altLang="ja-JP" sz="2400">
                <a:solidFill>
                  <a:srgbClr val="0000FF"/>
                </a:solidFill>
              </a:rPr>
              <a:t>=3</a:t>
            </a:r>
            <a:endParaRPr lang="ja-JP" altLang="en-US" sz="2400">
              <a:solidFill>
                <a:srgbClr val="0000FF"/>
              </a:solidFill>
            </a:endParaRPr>
          </a:p>
        </p:txBody>
      </p:sp>
      <p:sp>
        <p:nvSpPr>
          <p:cNvPr id="5148" name="正方形/長方形 14"/>
          <p:cNvSpPr>
            <a:spLocks noChangeArrowheads="1"/>
          </p:cNvSpPr>
          <p:nvPr/>
        </p:nvSpPr>
        <p:spPr bwMode="auto">
          <a:xfrm>
            <a:off x="1800225" y="5157788"/>
            <a:ext cx="971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=1/3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49" name="正方形/長方形 14"/>
          <p:cNvSpPr>
            <a:spLocks noChangeArrowheads="1"/>
          </p:cNvSpPr>
          <p:nvPr/>
        </p:nvSpPr>
        <p:spPr bwMode="auto">
          <a:xfrm>
            <a:off x="468313" y="6237288"/>
            <a:ext cx="1582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粒子数 </a:t>
            </a:r>
            <a:r>
              <a:rPr lang="en-US" altLang="ja-JP" sz="1800">
                <a:solidFill>
                  <a:srgbClr val="0000FF"/>
                </a:solidFill>
              </a:rPr>
              <a:t>1 </a:t>
            </a:r>
            <a:r>
              <a:rPr lang="ja-JP" altLang="en-US" sz="1800">
                <a:solidFill>
                  <a:srgbClr val="0000FF"/>
                </a:solidFill>
              </a:rPr>
              <a:t>　→</a:t>
            </a:r>
          </a:p>
        </p:txBody>
      </p:sp>
      <p:sp>
        <p:nvSpPr>
          <p:cNvPr id="5150" name="正方形/長方形 14"/>
          <p:cNvSpPr>
            <a:spLocks noChangeArrowheads="1"/>
          </p:cNvSpPr>
          <p:nvPr/>
        </p:nvSpPr>
        <p:spPr bwMode="auto">
          <a:xfrm>
            <a:off x="1800225" y="623728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I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/I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=3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51" name="正方形/長方形 14"/>
          <p:cNvSpPr>
            <a:spLocks noChangeArrowheads="1"/>
          </p:cNvSpPr>
          <p:nvPr/>
        </p:nvSpPr>
        <p:spPr bwMode="auto">
          <a:xfrm>
            <a:off x="3997325" y="60833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エネルギー群</a:t>
            </a:r>
            <a:r>
              <a:rPr lang="en-US" altLang="ja-JP" sz="1800"/>
              <a:t>1</a:t>
            </a:r>
            <a:endParaRPr lang="ja-JP" altLang="en-US" sz="1800"/>
          </a:p>
        </p:txBody>
      </p:sp>
      <p:sp>
        <p:nvSpPr>
          <p:cNvPr id="5152" name="正方形/長方形 14"/>
          <p:cNvSpPr>
            <a:spLocks noChangeArrowheads="1"/>
          </p:cNvSpPr>
          <p:nvPr/>
        </p:nvSpPr>
        <p:spPr bwMode="auto">
          <a:xfrm>
            <a:off x="863600" y="5805488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1</a:t>
            </a:r>
            <a:endParaRPr lang="ja-JP" altLang="en-US" sz="1800"/>
          </a:p>
        </p:txBody>
      </p:sp>
      <p:sp>
        <p:nvSpPr>
          <p:cNvPr id="5153" name="正方形/長方形 14"/>
          <p:cNvSpPr>
            <a:spLocks noChangeArrowheads="1"/>
          </p:cNvSpPr>
          <p:nvPr/>
        </p:nvSpPr>
        <p:spPr bwMode="auto">
          <a:xfrm>
            <a:off x="3851275" y="32131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=2.5</a:t>
            </a:r>
            <a:endParaRPr lang="ja-JP" altLang="en-US" sz="1800"/>
          </a:p>
        </p:txBody>
      </p:sp>
      <p:sp>
        <p:nvSpPr>
          <p:cNvPr id="5154" name="正方形/長方形 14"/>
          <p:cNvSpPr>
            <a:spLocks noChangeArrowheads="1"/>
          </p:cNvSpPr>
          <p:nvPr/>
        </p:nvSpPr>
        <p:spPr bwMode="auto">
          <a:xfrm>
            <a:off x="4932363" y="53006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=0.25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sp>
        <p:nvSpPr>
          <p:cNvPr id="5155" name="正方形/長方形 14"/>
          <p:cNvSpPr>
            <a:spLocks noChangeArrowheads="1"/>
          </p:cNvSpPr>
          <p:nvPr/>
        </p:nvSpPr>
        <p:spPr bwMode="auto">
          <a:xfrm>
            <a:off x="4932363" y="38608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=1.25</a:t>
            </a:r>
            <a:endParaRPr lang="ja-JP" altLang="en-US" sz="1800"/>
          </a:p>
        </p:txBody>
      </p:sp>
      <p:sp>
        <p:nvSpPr>
          <p:cNvPr id="55" name="角丸四角形 54"/>
          <p:cNvSpPr/>
          <p:nvPr/>
        </p:nvSpPr>
        <p:spPr>
          <a:xfrm>
            <a:off x="107950" y="3284538"/>
            <a:ext cx="2989263" cy="33464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57" name="正方形/長方形 14"/>
          <p:cNvSpPr>
            <a:spLocks noChangeArrowheads="1"/>
          </p:cNvSpPr>
          <p:nvPr/>
        </p:nvSpPr>
        <p:spPr bwMode="auto">
          <a:xfrm>
            <a:off x="1873250" y="5805488"/>
            <a:ext cx="1008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2</a:t>
            </a:r>
            <a:endParaRPr lang="ja-JP" altLang="en-US" sz="1800"/>
          </a:p>
        </p:txBody>
      </p:sp>
      <p:sp>
        <p:nvSpPr>
          <p:cNvPr id="5158" name="正方形/長方形 14"/>
          <p:cNvSpPr>
            <a:spLocks noChangeArrowheads="1"/>
          </p:cNvSpPr>
          <p:nvPr/>
        </p:nvSpPr>
        <p:spPr bwMode="auto">
          <a:xfrm>
            <a:off x="6948488" y="6156325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エネルギー群</a:t>
            </a:r>
            <a:r>
              <a:rPr lang="en-US" altLang="ja-JP" sz="1800"/>
              <a:t>2</a:t>
            </a:r>
            <a:endParaRPr lang="ja-JP" altLang="en-US" sz="1800"/>
          </a:p>
        </p:txBody>
      </p:sp>
      <p:sp>
        <p:nvSpPr>
          <p:cNvPr id="5159" name="正方形/長方形 14"/>
          <p:cNvSpPr>
            <a:spLocks noChangeArrowheads="1"/>
          </p:cNvSpPr>
          <p:nvPr/>
        </p:nvSpPr>
        <p:spPr bwMode="auto">
          <a:xfrm>
            <a:off x="3995738" y="40767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59" name="直線矢印コネクタ 58"/>
          <p:cNvCxnSpPr/>
          <p:nvPr/>
        </p:nvCxnSpPr>
        <p:spPr>
          <a:xfrm flipV="1">
            <a:off x="6732588" y="3213100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7885113" y="3429000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6732588" y="4724400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6732588" y="3644900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7885113" y="5661025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5" name="正方形/長方形 14"/>
          <p:cNvSpPr>
            <a:spLocks noChangeArrowheads="1"/>
          </p:cNvSpPr>
          <p:nvPr/>
        </p:nvSpPr>
        <p:spPr bwMode="auto">
          <a:xfrm>
            <a:off x="6877050" y="47244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=0.5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cxnSp>
        <p:nvCxnSpPr>
          <p:cNvPr id="66" name="直線コネクタ 65"/>
          <p:cNvCxnSpPr/>
          <p:nvPr/>
        </p:nvCxnSpPr>
        <p:spPr>
          <a:xfrm>
            <a:off x="7885113" y="5084763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8964613" y="3429000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6732588" y="4437063"/>
            <a:ext cx="11525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9" name="正方形/長方形 14"/>
          <p:cNvSpPr>
            <a:spLocks noChangeArrowheads="1"/>
          </p:cNvSpPr>
          <p:nvPr/>
        </p:nvSpPr>
        <p:spPr bwMode="auto">
          <a:xfrm rot="-5400000">
            <a:off x="5702300" y="4457701"/>
            <a:ext cx="1512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ウェイト</a:t>
            </a:r>
          </a:p>
        </p:txBody>
      </p:sp>
      <p:cxnSp>
        <p:nvCxnSpPr>
          <p:cNvPr id="70" name="直線コネクタ 69"/>
          <p:cNvCxnSpPr/>
          <p:nvPr/>
        </p:nvCxnSpPr>
        <p:spPr>
          <a:xfrm>
            <a:off x="8964613" y="4579938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1" name="正方形/長方形 14"/>
          <p:cNvSpPr>
            <a:spLocks noChangeArrowheads="1"/>
          </p:cNvSpPr>
          <p:nvPr/>
        </p:nvSpPr>
        <p:spPr bwMode="auto">
          <a:xfrm>
            <a:off x="6875463" y="3213100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=2.5</a:t>
            </a:r>
            <a:endParaRPr lang="ja-JP" altLang="en-US" sz="1800"/>
          </a:p>
        </p:txBody>
      </p:sp>
      <p:sp>
        <p:nvSpPr>
          <p:cNvPr id="5172" name="正方形/長方形 14"/>
          <p:cNvSpPr>
            <a:spLocks noChangeArrowheads="1"/>
          </p:cNvSpPr>
          <p:nvPr/>
        </p:nvSpPr>
        <p:spPr bwMode="auto">
          <a:xfrm>
            <a:off x="7885113" y="558958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</a:rPr>
              <a:t>W</a:t>
            </a:r>
            <a:r>
              <a:rPr lang="en-US" altLang="ja-JP" sz="1800" b="1" baseline="-25000">
                <a:solidFill>
                  <a:srgbClr val="0000FF"/>
                </a:solidFill>
              </a:rPr>
              <a:t>L</a:t>
            </a:r>
            <a:r>
              <a:rPr lang="en-US" altLang="ja-JP" sz="1800" b="1">
                <a:solidFill>
                  <a:srgbClr val="0000FF"/>
                </a:solidFill>
              </a:rPr>
              <a:t>=0.17</a:t>
            </a:r>
            <a:endParaRPr lang="ja-JP" altLang="en-US" sz="1800" b="1">
              <a:solidFill>
                <a:srgbClr val="0000FF"/>
              </a:solidFill>
            </a:endParaRPr>
          </a:p>
        </p:txBody>
      </p:sp>
      <p:sp>
        <p:nvSpPr>
          <p:cNvPr id="5173" name="正方形/長方形 14"/>
          <p:cNvSpPr>
            <a:spLocks noChangeArrowheads="1"/>
          </p:cNvSpPr>
          <p:nvPr/>
        </p:nvSpPr>
        <p:spPr bwMode="auto">
          <a:xfrm>
            <a:off x="7885113" y="4652963"/>
            <a:ext cx="1079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/>
              <a:t>W</a:t>
            </a:r>
            <a:r>
              <a:rPr lang="en-US" altLang="ja-JP" sz="1800" baseline="-25000" dirty="0" smtClean="0"/>
              <a:t>U</a:t>
            </a:r>
            <a:r>
              <a:rPr lang="en-US" altLang="ja-JP" sz="1800" dirty="0" smtClean="0"/>
              <a:t>=0.85</a:t>
            </a:r>
            <a:endParaRPr lang="ja-JP" altLang="en-US" sz="1800" dirty="0"/>
          </a:p>
        </p:txBody>
      </p:sp>
      <p:sp>
        <p:nvSpPr>
          <p:cNvPr id="5174" name="正方形/長方形 14"/>
          <p:cNvSpPr>
            <a:spLocks noChangeArrowheads="1"/>
          </p:cNvSpPr>
          <p:nvPr/>
        </p:nvSpPr>
        <p:spPr bwMode="auto">
          <a:xfrm>
            <a:off x="6804025" y="40052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76" name="直線矢印コネクタ 75"/>
          <p:cNvCxnSpPr/>
          <p:nvPr/>
        </p:nvCxnSpPr>
        <p:spPr>
          <a:xfrm>
            <a:off x="7885113" y="5373688"/>
            <a:ext cx="107950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6" name="正方形/長方形 14"/>
          <p:cNvSpPr>
            <a:spLocks noChangeArrowheads="1"/>
          </p:cNvSpPr>
          <p:nvPr/>
        </p:nvSpPr>
        <p:spPr bwMode="auto">
          <a:xfrm>
            <a:off x="7813675" y="5337175"/>
            <a:ext cx="1150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=0.5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3203575" y="3141663"/>
            <a:ext cx="5832475" cy="36004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178" name="正方形/長方形 14"/>
          <p:cNvSpPr>
            <a:spLocks noChangeArrowheads="1"/>
          </p:cNvSpPr>
          <p:nvPr/>
        </p:nvSpPr>
        <p:spPr bwMode="auto">
          <a:xfrm>
            <a:off x="6659563" y="637222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粒子数 </a:t>
            </a:r>
            <a:r>
              <a:rPr lang="en-US" altLang="ja-JP" sz="1800">
                <a:solidFill>
                  <a:srgbClr val="0000FF"/>
                </a:solidFill>
              </a:rPr>
              <a:t>1</a:t>
            </a:r>
            <a:r>
              <a:rPr lang="ja-JP" altLang="en-US" sz="1800">
                <a:solidFill>
                  <a:srgbClr val="0000FF"/>
                </a:solidFill>
              </a:rPr>
              <a:t>→</a:t>
            </a:r>
          </a:p>
        </p:txBody>
      </p:sp>
      <p:sp>
        <p:nvSpPr>
          <p:cNvPr id="5179" name="正方形/長方形 14"/>
          <p:cNvSpPr>
            <a:spLocks noChangeArrowheads="1"/>
          </p:cNvSpPr>
          <p:nvPr/>
        </p:nvSpPr>
        <p:spPr bwMode="auto">
          <a:xfrm>
            <a:off x="7712075" y="6372225"/>
            <a:ext cx="1431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</a:t>
            </a:r>
            <a:r>
              <a:rPr lang="en-US" altLang="ja-JP" sz="1800" baseline="-25000">
                <a:solidFill>
                  <a:srgbClr val="0000FF"/>
                </a:solidFill>
              </a:rPr>
              <a:t>1</a:t>
            </a:r>
            <a:r>
              <a:rPr lang="en-US" altLang="ja-JP" sz="1800">
                <a:solidFill>
                  <a:srgbClr val="0000FF"/>
                </a:solidFill>
              </a:rPr>
              <a:t>/W</a:t>
            </a:r>
            <a:r>
              <a:rPr lang="en-US" altLang="ja-JP" sz="1800" baseline="-25000">
                <a:solidFill>
                  <a:srgbClr val="0000FF"/>
                </a:solidFill>
              </a:rPr>
              <a:t>2</a:t>
            </a:r>
            <a:r>
              <a:rPr lang="en-US" altLang="ja-JP" sz="1800">
                <a:solidFill>
                  <a:srgbClr val="0000FF"/>
                </a:solidFill>
              </a:rPr>
              <a:t>=2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80" name="正方形/長方形 14"/>
          <p:cNvSpPr>
            <a:spLocks noChangeArrowheads="1"/>
          </p:cNvSpPr>
          <p:nvPr/>
        </p:nvSpPr>
        <p:spPr bwMode="auto">
          <a:xfrm>
            <a:off x="3924300" y="637222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FF"/>
                </a:solidFill>
              </a:rPr>
              <a:t>粒子数 </a:t>
            </a:r>
            <a:r>
              <a:rPr lang="en-US" altLang="ja-JP" sz="1800">
                <a:solidFill>
                  <a:srgbClr val="0000FF"/>
                </a:solidFill>
              </a:rPr>
              <a:t>1 </a:t>
            </a:r>
            <a:r>
              <a:rPr lang="ja-JP" altLang="en-US" sz="1800">
                <a:solidFill>
                  <a:srgbClr val="0000FF"/>
                </a:solidFill>
              </a:rPr>
              <a:t>→ </a:t>
            </a:r>
            <a:r>
              <a:rPr lang="en-US" altLang="ja-JP" sz="1800">
                <a:solidFill>
                  <a:srgbClr val="0000FF"/>
                </a:solidFill>
              </a:rPr>
              <a:t>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5181" name="正方形/長方形 83"/>
          <p:cNvSpPr>
            <a:spLocks noChangeArrowheads="1"/>
          </p:cNvSpPr>
          <p:nvPr/>
        </p:nvSpPr>
        <p:spPr bwMode="auto">
          <a:xfrm>
            <a:off x="468313" y="2811463"/>
            <a:ext cx="227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セルインポータンス法</a:t>
            </a:r>
            <a:endParaRPr lang="ja-JP" altLang="en-US" sz="1800"/>
          </a:p>
        </p:txBody>
      </p:sp>
      <p:sp>
        <p:nvSpPr>
          <p:cNvPr id="5182" name="正方形/長方形 84"/>
          <p:cNvSpPr>
            <a:spLocks noChangeArrowheads="1"/>
          </p:cNvSpPr>
          <p:nvPr/>
        </p:nvSpPr>
        <p:spPr bwMode="auto">
          <a:xfrm>
            <a:off x="5003800" y="2781300"/>
            <a:ext cx="2093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</a:rPr>
              <a:t>ウェイトウィンドウ法</a:t>
            </a:r>
            <a:endParaRPr lang="ja-JP" altLang="en-US" sz="1800"/>
          </a:p>
        </p:txBody>
      </p:sp>
      <p:sp>
        <p:nvSpPr>
          <p:cNvPr id="5183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90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D6AFEF-AE37-4453-ACA0-3E59F0FE1B2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5184" name="正方形/長方形 14"/>
          <p:cNvSpPr>
            <a:spLocks noChangeArrowheads="1"/>
          </p:cNvSpPr>
          <p:nvPr/>
        </p:nvSpPr>
        <p:spPr bwMode="auto">
          <a:xfrm>
            <a:off x="3995738" y="57959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1</a:t>
            </a:r>
            <a:endParaRPr lang="ja-JP" altLang="en-US" sz="1800"/>
          </a:p>
        </p:txBody>
      </p:sp>
      <p:sp>
        <p:nvSpPr>
          <p:cNvPr id="5185" name="正方形/長方形 14"/>
          <p:cNvSpPr>
            <a:spLocks noChangeArrowheads="1"/>
          </p:cNvSpPr>
          <p:nvPr/>
        </p:nvSpPr>
        <p:spPr bwMode="auto">
          <a:xfrm>
            <a:off x="5005388" y="5795963"/>
            <a:ext cx="1008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2</a:t>
            </a:r>
            <a:endParaRPr lang="ja-JP" altLang="en-US" sz="1800"/>
          </a:p>
        </p:txBody>
      </p:sp>
      <p:sp>
        <p:nvSpPr>
          <p:cNvPr id="5186" name="正方形/長方形 14"/>
          <p:cNvSpPr>
            <a:spLocks noChangeArrowheads="1"/>
          </p:cNvSpPr>
          <p:nvPr/>
        </p:nvSpPr>
        <p:spPr bwMode="auto">
          <a:xfrm>
            <a:off x="6948488" y="586740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1</a:t>
            </a:r>
            <a:endParaRPr lang="ja-JP" altLang="en-US" sz="1800"/>
          </a:p>
        </p:txBody>
      </p:sp>
      <p:sp>
        <p:nvSpPr>
          <p:cNvPr id="5187" name="正方形/長方形 14"/>
          <p:cNvSpPr>
            <a:spLocks noChangeArrowheads="1"/>
          </p:cNvSpPr>
          <p:nvPr/>
        </p:nvSpPr>
        <p:spPr bwMode="auto">
          <a:xfrm>
            <a:off x="7958138" y="5867400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2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0" y="-26988"/>
            <a:ext cx="8624888" cy="608013"/>
          </a:xfrm>
        </p:spPr>
        <p:txBody>
          <a:bodyPr/>
          <a:lstStyle/>
          <a:p>
            <a:pPr eaLnBrk="1" hangingPunct="1"/>
            <a:r>
              <a:rPr lang="ja-JP" altLang="en-US" sz="2800"/>
              <a:t>ウェイトウィンドウ法に関連するパラメータ</a:t>
            </a:r>
          </a:p>
        </p:txBody>
      </p:sp>
      <p:sp>
        <p:nvSpPr>
          <p:cNvPr id="24579" name="テキスト ボックス 9"/>
          <p:cNvSpPr txBox="1">
            <a:spLocks noChangeArrowheads="1"/>
          </p:cNvSpPr>
          <p:nvPr/>
        </p:nvSpPr>
        <p:spPr bwMode="auto">
          <a:xfrm>
            <a:off x="539750" y="2205038"/>
            <a:ext cx="8280400" cy="20304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>
                <a:solidFill>
                  <a:srgbClr val="0000FF"/>
                </a:solidFill>
              </a:rPr>
              <a:t>wupn</a:t>
            </a:r>
            <a:r>
              <a:rPr lang="en-US" altLang="ja-JP" sz="2400" dirty="0">
                <a:solidFill>
                  <a:srgbClr val="000000"/>
                </a:solidFill>
              </a:rPr>
              <a:t>: </a:t>
            </a:r>
            <a:r>
              <a:rPr lang="ja-JP" altLang="en-US" sz="2400" dirty="0">
                <a:solidFill>
                  <a:srgbClr val="000000"/>
                </a:solidFill>
              </a:rPr>
              <a:t>ウェイトウィンドウの上限値と下限値の比（</a:t>
            </a:r>
            <a:r>
              <a:rPr lang="en-US" altLang="ja-JP" sz="2400" dirty="0">
                <a:solidFill>
                  <a:srgbClr val="000000"/>
                </a:solidFill>
              </a:rPr>
              <a:t>D=5.0</a:t>
            </a:r>
            <a:r>
              <a:rPr lang="ja-JP" altLang="en-US" sz="2400" dirty="0">
                <a:solidFill>
                  <a:srgbClr val="000000"/>
                </a:solidFill>
              </a:rPr>
              <a:t>）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solidFill>
                  <a:srgbClr val="0000FF"/>
                </a:solidFill>
              </a:rPr>
              <a:t>mxspln</a:t>
            </a:r>
            <a:r>
              <a:rPr lang="en-US" altLang="ja-JP" sz="2400" dirty="0">
                <a:solidFill>
                  <a:srgbClr val="000000"/>
                </a:solidFill>
              </a:rPr>
              <a:t>: 1</a:t>
            </a:r>
            <a:r>
              <a:rPr lang="ja-JP" altLang="en-US" sz="2400" dirty="0">
                <a:solidFill>
                  <a:srgbClr val="000000"/>
                </a:solidFill>
              </a:rPr>
              <a:t>回の粒子分割で分割する粒子の最大数（</a:t>
            </a:r>
            <a:r>
              <a:rPr lang="en-US" altLang="ja-JP" sz="2400" dirty="0">
                <a:solidFill>
                  <a:srgbClr val="000000"/>
                </a:solidFill>
              </a:rPr>
              <a:t>D=5.0</a:t>
            </a:r>
            <a:r>
              <a:rPr lang="ja-JP" altLang="en-US" sz="2400" dirty="0">
                <a:solidFill>
                  <a:srgbClr val="000000"/>
                </a:solidFill>
              </a:rPr>
              <a:t>）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solidFill>
                  <a:srgbClr val="0000FF"/>
                </a:solidFill>
              </a:rPr>
              <a:t>mwhere</a:t>
            </a:r>
            <a:r>
              <a:rPr lang="en-US" altLang="ja-JP" sz="2400" dirty="0">
                <a:solidFill>
                  <a:srgbClr val="000000"/>
                </a:solidFill>
              </a:rPr>
              <a:t>: </a:t>
            </a:r>
            <a:r>
              <a:rPr lang="ja-JP" altLang="en-US" sz="2400" dirty="0">
                <a:solidFill>
                  <a:srgbClr val="000000"/>
                </a:solidFill>
              </a:rPr>
              <a:t>ウェイトウィンドウが考慮されるタイミング（</a:t>
            </a:r>
            <a:r>
              <a:rPr lang="en-US" altLang="ja-JP" sz="2400" dirty="0">
                <a:solidFill>
                  <a:srgbClr val="000000"/>
                </a:solidFill>
              </a:rPr>
              <a:t>D=0</a:t>
            </a:r>
            <a:r>
              <a:rPr lang="ja-JP" altLang="en-US" sz="2400" dirty="0">
                <a:solidFill>
                  <a:srgbClr val="000000"/>
                </a:solidFill>
              </a:rPr>
              <a:t>）</a:t>
            </a:r>
            <a:endParaRPr lang="en-US" altLang="ja-JP" sz="2400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ja-JP" altLang="en-US" sz="2400" dirty="0">
                <a:solidFill>
                  <a:srgbClr val="000000"/>
                </a:solidFill>
              </a:rPr>
              <a:t>　　　　　　　　</a:t>
            </a:r>
            <a:r>
              <a:rPr lang="en-US" altLang="ja-JP" sz="2400" dirty="0">
                <a:solidFill>
                  <a:srgbClr val="000000"/>
                </a:solidFill>
              </a:rPr>
              <a:t>-1</a:t>
            </a:r>
            <a:r>
              <a:rPr lang="ja-JP" altLang="en-US" sz="2400" dirty="0">
                <a:solidFill>
                  <a:srgbClr val="000000"/>
                </a:solidFill>
              </a:rPr>
              <a:t>：核反応時，</a:t>
            </a:r>
            <a:r>
              <a:rPr lang="en-US" altLang="ja-JP" sz="2400" dirty="0">
                <a:solidFill>
                  <a:srgbClr val="000000"/>
                </a:solidFill>
              </a:rPr>
              <a:t>0:</a:t>
            </a:r>
            <a:r>
              <a:rPr lang="ja-JP" altLang="en-US" sz="2400" dirty="0">
                <a:solidFill>
                  <a:srgbClr val="000000"/>
                </a:solidFill>
              </a:rPr>
              <a:t>両方，</a:t>
            </a:r>
            <a:r>
              <a:rPr lang="en-US" altLang="ja-JP" sz="2400" dirty="0">
                <a:solidFill>
                  <a:srgbClr val="000000"/>
                </a:solidFill>
              </a:rPr>
              <a:t>1:</a:t>
            </a:r>
            <a:r>
              <a:rPr lang="ja-JP" altLang="en-US" sz="2400" dirty="0">
                <a:solidFill>
                  <a:srgbClr val="000000"/>
                </a:solidFill>
              </a:rPr>
              <a:t>領域横断時</a:t>
            </a:r>
            <a:r>
              <a:rPr lang="en-US" altLang="ja-JP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" name="Line 3"/>
          <p:cNvSpPr>
            <a:spLocks noChangeShapeType="1"/>
          </p:cNvSpPr>
          <p:nvPr/>
        </p:nvSpPr>
        <p:spPr bwMode="auto">
          <a:xfrm>
            <a:off x="107950" y="552450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149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699D27-7E84-44EE-AF69-021213B4633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6150" name="テキスト ボックス 1"/>
          <p:cNvSpPr txBox="1">
            <a:spLocks noChangeArrowheads="1"/>
          </p:cNvSpPr>
          <p:nvPr/>
        </p:nvSpPr>
        <p:spPr bwMode="auto">
          <a:xfrm>
            <a:off x="755650" y="5661025"/>
            <a:ext cx="78983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[parameters]</a:t>
            </a:r>
            <a:r>
              <a:rPr lang="ja-JP" altLang="en-US" sz="1800" dirty="0"/>
              <a:t>セクションにおいて設定する。</a:t>
            </a:r>
            <a:endParaRPr lang="en-US" altLang="ja-JP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詳細はマニュアル</a:t>
            </a:r>
            <a:r>
              <a:rPr lang="ja-JP" altLang="en-US" sz="1800" dirty="0" smtClean="0"/>
              <a:t>「</a:t>
            </a:r>
            <a:r>
              <a:rPr lang="en-US" altLang="ja-JP" sz="1800" smtClean="0"/>
              <a:t>5.2.4</a:t>
            </a:r>
            <a:r>
              <a:rPr lang="ja-JP" altLang="en-US" sz="1800" dirty="0"/>
              <a:t>　時間カット，ウェイトカット，ウェイトウィンドウ」を参照。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17250" r="35536" b="10426"/>
          <a:stretch>
            <a:fillRect/>
          </a:stretch>
        </p:blipFill>
        <p:spPr bwMode="auto">
          <a:xfrm>
            <a:off x="379413" y="2263775"/>
            <a:ext cx="37369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7976" r="27385" b="8827"/>
          <a:stretch>
            <a:fillRect/>
          </a:stretch>
        </p:blipFill>
        <p:spPr bwMode="auto">
          <a:xfrm>
            <a:off x="4292600" y="2349500"/>
            <a:ext cx="43942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タイトル 1"/>
          <p:cNvSpPr>
            <a:spLocks noGrp="1"/>
          </p:cNvSpPr>
          <p:nvPr>
            <p:ph type="title"/>
          </p:nvPr>
        </p:nvSpPr>
        <p:spPr>
          <a:xfrm>
            <a:off x="422275" y="0"/>
            <a:ext cx="8229600" cy="725488"/>
          </a:xfrm>
        </p:spPr>
        <p:txBody>
          <a:bodyPr/>
          <a:lstStyle/>
          <a:p>
            <a:r>
              <a:rPr lang="en-US" altLang="ja-JP" sz="2800"/>
              <a:t>1</a:t>
            </a:r>
            <a:r>
              <a:rPr lang="ja-JP" altLang="en-US" sz="2800"/>
              <a:t>ヒストリーのときの中性子挙動を確認</a:t>
            </a:r>
          </a:p>
        </p:txBody>
      </p:sp>
      <p:sp>
        <p:nvSpPr>
          <p:cNvPr id="717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CE466D-C8BB-47EA-926E-7646FFBA47D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1555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175" name="正方形/長方形 14"/>
          <p:cNvSpPr>
            <a:spLocks noChangeArrowheads="1"/>
          </p:cNvSpPr>
          <p:nvPr/>
        </p:nvSpPr>
        <p:spPr bwMode="auto">
          <a:xfrm>
            <a:off x="301625" y="828675"/>
            <a:ext cx="389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FF0000"/>
                </a:solidFill>
              </a:rPr>
              <a:t>weight-hist.inp</a:t>
            </a:r>
            <a:r>
              <a:rPr lang="ja-JP" altLang="en-US" sz="2000" b="1">
                <a:solidFill>
                  <a:srgbClr val="FF0000"/>
                </a:solidFill>
              </a:rPr>
              <a:t>を実行してみよう</a:t>
            </a:r>
          </a:p>
        </p:txBody>
      </p:sp>
      <p:sp>
        <p:nvSpPr>
          <p:cNvPr id="7176" name="テキスト ボックス 12"/>
          <p:cNvSpPr txBox="1">
            <a:spLocks noChangeArrowheads="1"/>
          </p:cNvSpPr>
          <p:nvPr/>
        </p:nvSpPr>
        <p:spPr bwMode="auto">
          <a:xfrm>
            <a:off x="5413375" y="6000750"/>
            <a:ext cx="217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</a:t>
            </a:r>
            <a:r>
              <a:rPr lang="en-US" altLang="ja-JP" sz="1800" dirty="0" err="1"/>
              <a:t>trajectory.eps</a:t>
            </a:r>
            <a:endParaRPr lang="ja-JP" altLang="en-US" sz="1800" dirty="0"/>
          </a:p>
        </p:txBody>
      </p:sp>
      <p:sp>
        <p:nvSpPr>
          <p:cNvPr id="7177" name="テキスト ボックス 6"/>
          <p:cNvSpPr txBox="1">
            <a:spLocks noChangeArrowheads="1"/>
          </p:cNvSpPr>
          <p:nvPr/>
        </p:nvSpPr>
        <p:spPr bwMode="auto">
          <a:xfrm>
            <a:off x="1073150" y="2566988"/>
            <a:ext cx="741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空気</a:t>
            </a:r>
            <a:endParaRPr lang="en-US" altLang="ja-JP" sz="2000"/>
          </a:p>
        </p:txBody>
      </p:sp>
      <p:sp>
        <p:nvSpPr>
          <p:cNvPr id="7178" name="テキスト ボックス 6"/>
          <p:cNvSpPr txBox="1">
            <a:spLocks noChangeArrowheads="1"/>
          </p:cNvSpPr>
          <p:nvPr/>
        </p:nvSpPr>
        <p:spPr bwMode="auto">
          <a:xfrm>
            <a:off x="2090738" y="253365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水</a:t>
            </a: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（半径</a:t>
            </a:r>
            <a:r>
              <a:rPr lang="en-US" altLang="ja-JP" sz="2000"/>
              <a:t>10cm</a:t>
            </a:r>
            <a:r>
              <a:rPr lang="ja-JP" altLang="en-US" sz="2000"/>
              <a:t>，</a:t>
            </a:r>
            <a:endParaRPr lang="en-US" altLang="ja-JP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/>
              <a:t>深さ</a:t>
            </a:r>
            <a:r>
              <a:rPr lang="en-US" altLang="ja-JP" sz="2000"/>
              <a:t>5cm×2</a:t>
            </a:r>
            <a:r>
              <a:rPr lang="ja-JP" altLang="en-US" sz="2000"/>
              <a:t>）</a:t>
            </a:r>
            <a:endParaRPr lang="en-US" altLang="ja-JP" sz="2000"/>
          </a:p>
        </p:txBody>
      </p:sp>
      <p:sp>
        <p:nvSpPr>
          <p:cNvPr id="16" name="右矢印 15"/>
          <p:cNvSpPr/>
          <p:nvPr/>
        </p:nvSpPr>
        <p:spPr>
          <a:xfrm>
            <a:off x="452438" y="3402013"/>
            <a:ext cx="4318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80" name="テキスト ボックス 16"/>
          <p:cNvSpPr txBox="1">
            <a:spLocks noChangeArrowheads="1"/>
          </p:cNvSpPr>
          <p:nvPr/>
        </p:nvSpPr>
        <p:spPr bwMode="auto">
          <a:xfrm>
            <a:off x="84138" y="2794000"/>
            <a:ext cx="876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00"/>
                </a:solidFill>
              </a:rPr>
              <a:t>5MeV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中性子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344488" y="26988"/>
            <a:ext cx="8229600" cy="650875"/>
          </a:xfrm>
        </p:spPr>
        <p:txBody>
          <a:bodyPr/>
          <a:lstStyle/>
          <a:p>
            <a:r>
              <a:rPr lang="ja-JP" altLang="en-US" sz="2400"/>
              <a:t>ウェイトウィンドウを設定した場合の中性子挙動を確認</a:t>
            </a:r>
          </a:p>
        </p:txBody>
      </p:sp>
      <p:sp>
        <p:nvSpPr>
          <p:cNvPr id="819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9A3C71-0F55-4FED-87A1-6BEF9321931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26628" name="正方形/長方形 24"/>
          <p:cNvSpPr>
            <a:spLocks noChangeArrowheads="1"/>
          </p:cNvSpPr>
          <p:nvPr/>
        </p:nvSpPr>
        <p:spPr bwMode="auto">
          <a:xfrm>
            <a:off x="0" y="6378575"/>
            <a:ext cx="869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中性子のウェイトがウェイトの幅の中にあるので、粒子分割や粒子消滅は起きない</a:t>
            </a:r>
            <a:endParaRPr lang="en-US" altLang="ja-JP" sz="1800">
              <a:solidFill>
                <a:srgbClr val="FF0000"/>
              </a:solidFill>
            </a:endParaRPr>
          </a:p>
        </p:txBody>
      </p:sp>
      <p:sp>
        <p:nvSpPr>
          <p:cNvPr id="8197" name="正方形/長方形 26"/>
          <p:cNvSpPr>
            <a:spLocks noChangeArrowheads="1"/>
          </p:cNvSpPr>
          <p:nvPr/>
        </p:nvSpPr>
        <p:spPr bwMode="auto">
          <a:xfrm>
            <a:off x="136525" y="777875"/>
            <a:ext cx="469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ja-JP" sz="2000" b="1">
                <a:solidFill>
                  <a:srgbClr val="FF0000"/>
                </a:solidFill>
                <a:latin typeface="ＭＳ Ｐゴシック" charset="-128"/>
              </a:rPr>
              <a:t>weight-hist.inp</a:t>
            </a:r>
            <a:r>
              <a:rPr lang="ja-JP" altLang="en-US" sz="2000">
                <a:solidFill>
                  <a:srgbClr val="FF0000"/>
                </a:solidFill>
                <a:latin typeface="ＭＳ Ｐゴシック" charset="-128"/>
              </a:rPr>
              <a:t>の１つ目の</a:t>
            </a:r>
            <a:r>
              <a:rPr lang="en-US" altLang="ja-JP" sz="2000">
                <a:solidFill>
                  <a:srgbClr val="FF0000"/>
                </a:solidFill>
                <a:latin typeface="ＭＳ Ｐゴシック" charset="-128"/>
              </a:rPr>
              <a:t>[weight window]</a:t>
            </a:r>
            <a:r>
              <a:rPr lang="ja-JP" altLang="en-US" sz="2000">
                <a:solidFill>
                  <a:srgbClr val="FF0000"/>
                </a:solidFill>
                <a:latin typeface="ＭＳ Ｐゴシック" charset="-128"/>
              </a:rPr>
              <a:t>を有効にして実行してみよう</a:t>
            </a:r>
            <a:endParaRPr lang="en-US" altLang="ja-JP" sz="2000">
              <a:solidFill>
                <a:srgbClr val="FF0000"/>
              </a:solidFill>
              <a:latin typeface="ＭＳ Ｐゴシック" charset="-128"/>
            </a:endParaRPr>
          </a:p>
        </p:txBody>
      </p:sp>
      <p:sp>
        <p:nvSpPr>
          <p:cNvPr id="32" name="Line 3"/>
          <p:cNvSpPr>
            <a:spLocks noChangeShapeType="1"/>
          </p:cNvSpPr>
          <p:nvPr/>
        </p:nvSpPr>
        <p:spPr bwMode="auto">
          <a:xfrm>
            <a:off x="1555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99" name="正方形/長方形 32"/>
          <p:cNvSpPr>
            <a:spLocks noChangeArrowheads="1"/>
          </p:cNvSpPr>
          <p:nvPr/>
        </p:nvSpPr>
        <p:spPr bwMode="auto">
          <a:xfrm>
            <a:off x="6762750" y="812800"/>
            <a:ext cx="181133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[weight window] </a:t>
            </a:r>
            <a:r>
              <a:rPr lang="ja-JP" altLang="en-US" sz="1800" u="sng" dirty="0"/>
              <a:t>      </a:t>
            </a:r>
            <a:r>
              <a:rPr lang="ja-JP" altLang="en-US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reg ww1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1   0.25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 dirty="0"/>
              <a:t>2   0.</a:t>
            </a:r>
            <a:r>
              <a:rPr lang="en-US" altLang="ja-JP" sz="1800" dirty="0"/>
              <a:t>25</a:t>
            </a:r>
            <a:endParaRPr lang="ja-JP" altLang="en-US" sz="1800" dirty="0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1154113" y="3227388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306638" y="3443288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1154113" y="47386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154113" y="36591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306638" y="4737100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正方形/長方形 14"/>
          <p:cNvSpPr>
            <a:spLocks noChangeArrowheads="1"/>
          </p:cNvSpPr>
          <p:nvPr/>
        </p:nvSpPr>
        <p:spPr bwMode="auto">
          <a:xfrm>
            <a:off x="1239838" y="473710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2289175" y="365918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3386138" y="3443288"/>
            <a:ext cx="1587" cy="20875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1009650" y="4064000"/>
            <a:ext cx="237648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9" name="正方形/長方形 14"/>
          <p:cNvSpPr>
            <a:spLocks noChangeArrowheads="1"/>
          </p:cNvSpPr>
          <p:nvPr/>
        </p:nvSpPr>
        <p:spPr bwMode="auto">
          <a:xfrm rot="-5400000">
            <a:off x="125413" y="4471987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ウェイト</a:t>
            </a:r>
          </a:p>
        </p:txBody>
      </p:sp>
      <p:cxnSp>
        <p:nvCxnSpPr>
          <p:cNvPr id="44" name="直線コネクタ 43"/>
          <p:cNvCxnSpPr/>
          <p:nvPr/>
        </p:nvCxnSpPr>
        <p:spPr>
          <a:xfrm>
            <a:off x="3386138" y="4594225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正方形/長方形 44"/>
          <p:cNvSpPr>
            <a:spLocks noChangeArrowheads="1"/>
          </p:cNvSpPr>
          <p:nvPr/>
        </p:nvSpPr>
        <p:spPr bwMode="auto">
          <a:xfrm>
            <a:off x="722313" y="5475288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1</a:t>
            </a:r>
          </a:p>
        </p:txBody>
      </p:sp>
      <p:sp>
        <p:nvSpPr>
          <p:cNvPr id="8212" name="正方形/長方形 14"/>
          <p:cNvSpPr>
            <a:spLocks noChangeArrowheads="1"/>
          </p:cNvSpPr>
          <p:nvPr/>
        </p:nvSpPr>
        <p:spPr bwMode="auto">
          <a:xfrm>
            <a:off x="1295400" y="3087688"/>
            <a:ext cx="177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=5 x W</a:t>
            </a:r>
            <a:r>
              <a:rPr lang="en-US" altLang="ja-JP" sz="1800" baseline="-25000"/>
              <a:t>L</a:t>
            </a:r>
            <a:r>
              <a:rPr lang="en-US" altLang="ja-JP" sz="1800"/>
              <a:t> =1.25</a:t>
            </a:r>
            <a:endParaRPr lang="ja-JP" altLang="en-US" sz="1800"/>
          </a:p>
        </p:txBody>
      </p:sp>
      <p:sp>
        <p:nvSpPr>
          <p:cNvPr id="8213" name="正方形/長方形 14"/>
          <p:cNvSpPr>
            <a:spLocks noChangeArrowheads="1"/>
          </p:cNvSpPr>
          <p:nvPr/>
        </p:nvSpPr>
        <p:spPr bwMode="auto">
          <a:xfrm>
            <a:off x="2286000" y="4810125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sp>
        <p:nvSpPr>
          <p:cNvPr id="8214" name="正方形/長方形 14"/>
          <p:cNvSpPr>
            <a:spLocks noChangeArrowheads="1"/>
          </p:cNvSpPr>
          <p:nvPr/>
        </p:nvSpPr>
        <p:spPr bwMode="auto">
          <a:xfrm>
            <a:off x="182563" y="38655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W1=1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8215" name="正方形/長方形 50"/>
          <p:cNvSpPr>
            <a:spLocks noChangeArrowheads="1"/>
          </p:cNvSpPr>
          <p:nvPr/>
        </p:nvSpPr>
        <p:spPr bwMode="auto">
          <a:xfrm>
            <a:off x="1941513" y="542766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2</a:t>
            </a:r>
          </a:p>
        </p:txBody>
      </p:sp>
      <p:sp>
        <p:nvSpPr>
          <p:cNvPr id="8216" name="正方形/長方形 26"/>
          <p:cNvSpPr>
            <a:spLocks noChangeArrowheads="1"/>
          </p:cNvSpPr>
          <p:nvPr/>
        </p:nvSpPr>
        <p:spPr bwMode="auto">
          <a:xfrm>
            <a:off x="5857875" y="2292350"/>
            <a:ext cx="3360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000" b="1">
                <a:solidFill>
                  <a:srgbClr val="0000FF"/>
                </a:solidFill>
                <a:latin typeface="ＭＳ Ｐゴシック" charset="-128"/>
              </a:rPr>
              <a:t>領域毎の指定のみ</a:t>
            </a:r>
            <a:endParaRPr lang="en-US" altLang="ja-JP" sz="2000" b="1">
              <a:solidFill>
                <a:srgbClr val="0000FF"/>
              </a:solidFill>
              <a:latin typeface="ＭＳ Ｐゴシック" charset="-128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（エネルギー毎に分割しない）</a:t>
            </a:r>
            <a:endParaRPr lang="en-US" altLang="ja-JP" sz="2000">
              <a:solidFill>
                <a:srgbClr val="0000FF"/>
              </a:solidFill>
              <a:latin typeface="ＭＳ Ｐゴシック" charset="-128"/>
            </a:endParaRPr>
          </a:p>
        </p:txBody>
      </p:sp>
      <p:sp>
        <p:nvSpPr>
          <p:cNvPr id="8217" name="正方形/長方形 27"/>
          <p:cNvSpPr>
            <a:spLocks noChangeArrowheads="1"/>
          </p:cNvSpPr>
          <p:nvPr/>
        </p:nvSpPr>
        <p:spPr bwMode="auto">
          <a:xfrm>
            <a:off x="271463" y="1577975"/>
            <a:ext cx="44243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ウェイトの下限値</a:t>
            </a:r>
            <a:r>
              <a:rPr lang="en-US" altLang="ja-JP" sz="2000">
                <a:solidFill>
                  <a:srgbClr val="0000FF"/>
                </a:solidFill>
                <a:latin typeface="ＭＳ Ｐゴシック" charset="-128"/>
              </a:rPr>
              <a:t>W</a:t>
            </a:r>
            <a:r>
              <a:rPr lang="en-US" altLang="ja-JP" sz="2000" baseline="-25000">
                <a:solidFill>
                  <a:srgbClr val="0000FF"/>
                </a:solidFill>
                <a:latin typeface="ＭＳ Ｐゴシック" charset="-128"/>
              </a:rPr>
              <a:t>L</a:t>
            </a: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を</a:t>
            </a:r>
            <a:r>
              <a:rPr lang="en-US" altLang="ja-JP" sz="2000">
                <a:solidFill>
                  <a:srgbClr val="0000FF"/>
                </a:solidFill>
                <a:latin typeface="ＭＳ Ｐゴシック" charset="-128"/>
              </a:rPr>
              <a:t>[weight window]</a:t>
            </a: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セクションで設定する</a:t>
            </a:r>
            <a:endParaRPr lang="en-US" altLang="ja-JP" sz="2000">
              <a:solidFill>
                <a:srgbClr val="0000FF"/>
              </a:solidFill>
              <a:latin typeface="ＭＳ Ｐゴシック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上限値は，自動的にその</a:t>
            </a:r>
            <a:r>
              <a:rPr lang="en-US" altLang="ja-JP" sz="2000">
                <a:solidFill>
                  <a:srgbClr val="0000FF"/>
                </a:solidFill>
                <a:latin typeface="ＭＳ Ｐゴシック" charset="-128"/>
              </a:rPr>
              <a:t>5</a:t>
            </a: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倍に設定される（</a:t>
            </a:r>
            <a:r>
              <a:rPr lang="en-US" altLang="ja-JP" sz="2000">
                <a:solidFill>
                  <a:srgbClr val="0000FF"/>
                </a:solidFill>
                <a:latin typeface="ＭＳ Ｐゴシック" charset="-128"/>
              </a:rPr>
              <a:t>wupn</a:t>
            </a:r>
            <a:r>
              <a:rPr lang="ja-JP" altLang="en-US" sz="2000">
                <a:solidFill>
                  <a:srgbClr val="0000FF"/>
                </a:solidFill>
                <a:latin typeface="ＭＳ Ｐゴシック" charset="-128"/>
              </a:rPr>
              <a:t>パラメータ）</a:t>
            </a:r>
            <a:endParaRPr lang="en-US" altLang="ja-JP" sz="2000">
              <a:solidFill>
                <a:srgbClr val="0000FF"/>
              </a:solidFill>
              <a:latin typeface="ＭＳ Ｐゴシック" charset="-128"/>
            </a:endParaRPr>
          </a:p>
        </p:txBody>
      </p:sp>
      <p:pic>
        <p:nvPicPr>
          <p:cNvPr id="2665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17976" r="27385" b="8827"/>
          <a:stretch>
            <a:fillRect/>
          </a:stretch>
        </p:blipFill>
        <p:spPr bwMode="auto">
          <a:xfrm>
            <a:off x="4854575" y="3003550"/>
            <a:ext cx="3479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テキスト ボックス 26"/>
          <p:cNvSpPr txBox="1">
            <a:spLocks noChangeArrowheads="1"/>
          </p:cNvSpPr>
          <p:nvPr/>
        </p:nvSpPr>
        <p:spPr bwMode="auto">
          <a:xfrm>
            <a:off x="5432425" y="5916613"/>
            <a:ext cx="2173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</a:t>
            </a:r>
            <a:r>
              <a:rPr lang="en-US" altLang="ja-JP" sz="1800" dirty="0" err="1"/>
              <a:t>trajectory.eps</a:t>
            </a:r>
            <a:endParaRPr lang="ja-JP" altLang="en-US" sz="1800" dirty="0"/>
          </a:p>
        </p:txBody>
      </p:sp>
      <p:sp>
        <p:nvSpPr>
          <p:cNvPr id="8220" name="テキスト ボックス 27"/>
          <p:cNvSpPr txBox="1">
            <a:spLocks noChangeArrowheads="1"/>
          </p:cNvSpPr>
          <p:nvPr/>
        </p:nvSpPr>
        <p:spPr bwMode="auto">
          <a:xfrm>
            <a:off x="5065713" y="812800"/>
            <a:ext cx="15843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weight-hist.inp</a:t>
            </a:r>
            <a:endParaRPr lang="ja-JP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8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788988"/>
          </a:xfrm>
        </p:spPr>
        <p:txBody>
          <a:bodyPr/>
          <a:lstStyle/>
          <a:p>
            <a:r>
              <a:rPr lang="ja-JP" altLang="en-US" sz="2800"/>
              <a:t>ウェイトウィンドウを下げたときの中性子挙動を確認</a:t>
            </a:r>
          </a:p>
        </p:txBody>
      </p:sp>
      <p:sp>
        <p:nvSpPr>
          <p:cNvPr id="9219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DEA205-5822-401A-AA36-DE692DC4092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938213" y="2833688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090738" y="3049588"/>
            <a:ext cx="0" cy="24479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938213" y="43449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938213" y="3265488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090738" y="477678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正方形/長方形 14"/>
          <p:cNvSpPr>
            <a:spLocks noChangeArrowheads="1"/>
          </p:cNvSpPr>
          <p:nvPr/>
        </p:nvSpPr>
        <p:spPr bwMode="auto">
          <a:xfrm>
            <a:off x="1023938" y="4343400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2090738" y="3913188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170238" y="3049588"/>
            <a:ext cx="1587" cy="20875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793750" y="3544888"/>
            <a:ext cx="1296988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正方形/長方形 14"/>
          <p:cNvSpPr>
            <a:spLocks noChangeArrowheads="1"/>
          </p:cNvSpPr>
          <p:nvPr/>
        </p:nvSpPr>
        <p:spPr bwMode="auto">
          <a:xfrm rot="-5400000">
            <a:off x="-90487" y="4078287"/>
            <a:ext cx="1512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ウェイト</a:t>
            </a:r>
          </a:p>
        </p:txBody>
      </p:sp>
      <p:cxnSp>
        <p:nvCxnSpPr>
          <p:cNvPr id="57" name="直線コネクタ 56"/>
          <p:cNvCxnSpPr/>
          <p:nvPr/>
        </p:nvCxnSpPr>
        <p:spPr>
          <a:xfrm>
            <a:off x="3170238" y="4200525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正方形/長方形 57"/>
          <p:cNvSpPr>
            <a:spLocks noChangeArrowheads="1"/>
          </p:cNvSpPr>
          <p:nvPr/>
        </p:nvSpPr>
        <p:spPr bwMode="auto">
          <a:xfrm>
            <a:off x="506413" y="5081588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1</a:t>
            </a:r>
          </a:p>
        </p:txBody>
      </p:sp>
      <p:sp>
        <p:nvSpPr>
          <p:cNvPr id="9232" name="正方形/長方形 14"/>
          <p:cNvSpPr>
            <a:spLocks noChangeArrowheads="1"/>
          </p:cNvSpPr>
          <p:nvPr/>
        </p:nvSpPr>
        <p:spPr bwMode="auto">
          <a:xfrm>
            <a:off x="1082675" y="2833688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=1.25</a:t>
            </a:r>
            <a:endParaRPr lang="ja-JP" altLang="en-US" sz="1800"/>
          </a:p>
        </p:txBody>
      </p:sp>
      <p:sp>
        <p:nvSpPr>
          <p:cNvPr id="9233" name="正方形/長方形 14"/>
          <p:cNvSpPr>
            <a:spLocks noChangeArrowheads="1"/>
          </p:cNvSpPr>
          <p:nvPr/>
        </p:nvSpPr>
        <p:spPr bwMode="auto">
          <a:xfrm>
            <a:off x="2073275" y="4824413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=0.125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sp>
        <p:nvSpPr>
          <p:cNvPr id="9234" name="正方形/長方形 14"/>
          <p:cNvSpPr>
            <a:spLocks noChangeArrowheads="1"/>
          </p:cNvSpPr>
          <p:nvPr/>
        </p:nvSpPr>
        <p:spPr bwMode="auto">
          <a:xfrm>
            <a:off x="2128838" y="3559175"/>
            <a:ext cx="1157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=0.625</a:t>
            </a:r>
            <a:endParaRPr lang="ja-JP" altLang="en-US" sz="1800"/>
          </a:p>
        </p:txBody>
      </p:sp>
      <p:sp>
        <p:nvSpPr>
          <p:cNvPr id="9235" name="正方形/長方形 14"/>
          <p:cNvSpPr>
            <a:spLocks noChangeArrowheads="1"/>
          </p:cNvSpPr>
          <p:nvPr/>
        </p:nvSpPr>
        <p:spPr bwMode="auto">
          <a:xfrm>
            <a:off x="65088" y="3336925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W1=1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9236" name="正方形/長方形 63"/>
          <p:cNvSpPr>
            <a:spLocks noChangeArrowheads="1"/>
          </p:cNvSpPr>
          <p:nvPr/>
        </p:nvSpPr>
        <p:spPr bwMode="auto">
          <a:xfrm>
            <a:off x="1785938" y="5184775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2</a:t>
            </a: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2106613" y="4273550"/>
            <a:ext cx="10636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555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9239" name="正方形/長方形 67"/>
          <p:cNvSpPr>
            <a:spLocks noChangeArrowheads="1"/>
          </p:cNvSpPr>
          <p:nvPr/>
        </p:nvSpPr>
        <p:spPr bwMode="auto">
          <a:xfrm>
            <a:off x="155575" y="971550"/>
            <a:ext cx="4487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領域２のウェイトウインドウの下限値を下げて実行してみよう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9240" name="正方形/長方形 28"/>
          <p:cNvSpPr>
            <a:spLocks noChangeArrowheads="1"/>
          </p:cNvSpPr>
          <p:nvPr/>
        </p:nvSpPr>
        <p:spPr bwMode="auto">
          <a:xfrm>
            <a:off x="2084388" y="5475288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FF0000"/>
                </a:solidFill>
              </a:rPr>
              <a:t>粒子分割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908175" y="3521075"/>
            <a:ext cx="129698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24"/>
          <p:cNvSpPr>
            <a:spLocks noChangeArrowheads="1"/>
          </p:cNvSpPr>
          <p:nvPr/>
        </p:nvSpPr>
        <p:spPr bwMode="auto">
          <a:xfrm>
            <a:off x="111125" y="6350000"/>
            <a:ext cx="882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</a:rPr>
              <a:t>領域２で粒子ウェイトが領域ウェイトの上限値を上回るので２つに分裂した</a:t>
            </a:r>
            <a:endParaRPr lang="en-US" altLang="ja-JP" sz="1800">
              <a:solidFill>
                <a:srgbClr val="FF0000"/>
              </a:solidFill>
            </a:endParaRPr>
          </a:p>
        </p:txBody>
      </p:sp>
      <p:sp>
        <p:nvSpPr>
          <p:cNvPr id="9243" name="正方形/長方形 32"/>
          <p:cNvSpPr>
            <a:spLocks noChangeArrowheads="1"/>
          </p:cNvSpPr>
          <p:nvPr/>
        </p:nvSpPr>
        <p:spPr bwMode="auto">
          <a:xfrm>
            <a:off x="6762750" y="812800"/>
            <a:ext cx="181133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[weight window] </a:t>
            </a:r>
            <a:r>
              <a:rPr lang="ja-JP" altLang="en-US" sz="1800" u="sng"/>
              <a:t>      </a:t>
            </a:r>
            <a:r>
              <a:rPr lang="ja-JP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ww1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1  0.25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ja-JP" altLang="en-US" sz="1800">
                <a:solidFill>
                  <a:srgbClr val="FF0000"/>
                </a:solidFill>
              </a:rPr>
              <a:t>0.</a:t>
            </a:r>
            <a:r>
              <a:rPr lang="en-US" altLang="ja-JP" sz="1800">
                <a:solidFill>
                  <a:srgbClr val="FF0000"/>
                </a:solidFill>
              </a:rPr>
              <a:t>125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9244" name="テキスト ボックス 32"/>
          <p:cNvSpPr txBox="1">
            <a:spLocks noChangeArrowheads="1"/>
          </p:cNvSpPr>
          <p:nvPr/>
        </p:nvSpPr>
        <p:spPr bwMode="auto">
          <a:xfrm>
            <a:off x="5065713" y="812800"/>
            <a:ext cx="15843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weight-hist.inp</a:t>
            </a:r>
            <a:endParaRPr lang="ja-JP" altLang="en-US" sz="1800"/>
          </a:p>
        </p:txBody>
      </p:sp>
      <p:sp>
        <p:nvSpPr>
          <p:cNvPr id="9245" name="テキスト ボックス 33"/>
          <p:cNvSpPr txBox="1">
            <a:spLocks noChangeArrowheads="1"/>
          </p:cNvSpPr>
          <p:nvPr/>
        </p:nvSpPr>
        <p:spPr bwMode="auto">
          <a:xfrm>
            <a:off x="5564188" y="5853113"/>
            <a:ext cx="2173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</a:t>
            </a:r>
            <a:r>
              <a:rPr lang="en-US" altLang="ja-JP" sz="1800" dirty="0" err="1"/>
              <a:t>trajectory.eps</a:t>
            </a:r>
            <a:endParaRPr lang="ja-JP" altLang="en-US" sz="1800" dirty="0"/>
          </a:p>
        </p:txBody>
      </p:sp>
      <p:pic>
        <p:nvPicPr>
          <p:cNvPr id="3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8614" r="28786" b="7697"/>
          <a:stretch>
            <a:fillRect/>
          </a:stretch>
        </p:blipFill>
        <p:spPr bwMode="auto">
          <a:xfrm>
            <a:off x="4668838" y="2438400"/>
            <a:ext cx="39909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18614" r="27821" b="7697"/>
          <a:stretch>
            <a:fillRect/>
          </a:stretch>
        </p:blipFill>
        <p:spPr bwMode="auto">
          <a:xfrm>
            <a:off x="4140200" y="2309813"/>
            <a:ext cx="4151313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D19C8D-547E-43D4-B5E9-6B8436BDFC9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cxnSp>
        <p:nvCxnSpPr>
          <p:cNvPr id="47" name="直線矢印コネクタ 46"/>
          <p:cNvCxnSpPr/>
          <p:nvPr/>
        </p:nvCxnSpPr>
        <p:spPr>
          <a:xfrm flipV="1">
            <a:off x="1035050" y="2303463"/>
            <a:ext cx="0" cy="26638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187575" y="2519363"/>
            <a:ext cx="0" cy="29003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035050" y="3814763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035050" y="2735263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2185988" y="5257800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正方形/長方形 14"/>
          <p:cNvSpPr>
            <a:spLocks noChangeArrowheads="1"/>
          </p:cNvSpPr>
          <p:nvPr/>
        </p:nvSpPr>
        <p:spPr bwMode="auto">
          <a:xfrm>
            <a:off x="1120775" y="3813175"/>
            <a:ext cx="1079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=0.25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cxnSp>
        <p:nvCxnSpPr>
          <p:cNvPr id="53" name="直線コネクタ 52"/>
          <p:cNvCxnSpPr/>
          <p:nvPr/>
        </p:nvCxnSpPr>
        <p:spPr>
          <a:xfrm>
            <a:off x="2200275" y="4784725"/>
            <a:ext cx="1079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3267075" y="2519363"/>
            <a:ext cx="0" cy="29003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890588" y="3014663"/>
            <a:ext cx="1296987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正方形/長方形 14"/>
          <p:cNvSpPr>
            <a:spLocks noChangeArrowheads="1"/>
          </p:cNvSpPr>
          <p:nvPr/>
        </p:nvSpPr>
        <p:spPr bwMode="auto">
          <a:xfrm rot="-5400000">
            <a:off x="6350" y="3548063"/>
            <a:ext cx="1512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/>
              <a:t>ウェイト</a:t>
            </a:r>
          </a:p>
        </p:txBody>
      </p:sp>
      <p:cxnSp>
        <p:nvCxnSpPr>
          <p:cNvPr id="57" name="直線コネクタ 56"/>
          <p:cNvCxnSpPr/>
          <p:nvPr/>
        </p:nvCxnSpPr>
        <p:spPr>
          <a:xfrm>
            <a:off x="3265488" y="4681538"/>
            <a:ext cx="0" cy="504825"/>
          </a:xfrm>
          <a:prstGeom prst="line">
            <a:avLst/>
          </a:prstGeom>
          <a:ln w="28575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正方形/長方形 57"/>
          <p:cNvSpPr>
            <a:spLocks noChangeArrowheads="1"/>
          </p:cNvSpPr>
          <p:nvPr/>
        </p:nvSpPr>
        <p:spPr bwMode="auto">
          <a:xfrm>
            <a:off x="747713" y="5613400"/>
            <a:ext cx="172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1</a:t>
            </a:r>
          </a:p>
        </p:txBody>
      </p:sp>
      <p:sp>
        <p:nvSpPr>
          <p:cNvPr id="10256" name="正方形/長方形 14"/>
          <p:cNvSpPr>
            <a:spLocks noChangeArrowheads="1"/>
          </p:cNvSpPr>
          <p:nvPr/>
        </p:nvSpPr>
        <p:spPr bwMode="auto">
          <a:xfrm>
            <a:off x="1179513" y="23034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=1.25</a:t>
            </a:r>
            <a:endParaRPr lang="ja-JP" altLang="en-US" sz="1800"/>
          </a:p>
        </p:txBody>
      </p:sp>
      <p:sp>
        <p:nvSpPr>
          <p:cNvPr id="10257" name="正方形/長方形 14"/>
          <p:cNvSpPr>
            <a:spLocks noChangeArrowheads="1"/>
          </p:cNvSpPr>
          <p:nvPr/>
        </p:nvSpPr>
        <p:spPr bwMode="auto">
          <a:xfrm>
            <a:off x="2151063" y="5291138"/>
            <a:ext cx="122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W</a:t>
            </a:r>
            <a:r>
              <a:rPr lang="en-US" altLang="ja-JP" sz="2000" b="1" baseline="-25000">
                <a:solidFill>
                  <a:srgbClr val="0000FF"/>
                </a:solidFill>
              </a:rPr>
              <a:t>L</a:t>
            </a:r>
            <a:r>
              <a:rPr lang="en-US" altLang="ja-JP" sz="2000" b="1">
                <a:solidFill>
                  <a:srgbClr val="0000FF"/>
                </a:solidFill>
              </a:rPr>
              <a:t>=0.005</a:t>
            </a:r>
            <a:endParaRPr lang="ja-JP" altLang="en-US" sz="2000" b="1">
              <a:solidFill>
                <a:srgbClr val="0000FF"/>
              </a:solidFill>
            </a:endParaRPr>
          </a:p>
        </p:txBody>
      </p:sp>
      <p:sp>
        <p:nvSpPr>
          <p:cNvPr id="10258" name="正方形/長方形 14"/>
          <p:cNvSpPr>
            <a:spLocks noChangeArrowheads="1"/>
          </p:cNvSpPr>
          <p:nvPr/>
        </p:nvSpPr>
        <p:spPr bwMode="auto">
          <a:xfrm>
            <a:off x="2151063" y="4427538"/>
            <a:ext cx="133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W</a:t>
            </a:r>
            <a:r>
              <a:rPr lang="en-US" altLang="ja-JP" sz="1800" baseline="-25000"/>
              <a:t>U</a:t>
            </a:r>
            <a:r>
              <a:rPr lang="en-US" altLang="ja-JP" sz="1800"/>
              <a:t>=0.025</a:t>
            </a:r>
            <a:endParaRPr lang="ja-JP" altLang="en-US" sz="1800"/>
          </a:p>
        </p:txBody>
      </p:sp>
      <p:sp>
        <p:nvSpPr>
          <p:cNvPr id="10259" name="正方形/長方形 14"/>
          <p:cNvSpPr>
            <a:spLocks noChangeArrowheads="1"/>
          </p:cNvSpPr>
          <p:nvPr/>
        </p:nvSpPr>
        <p:spPr bwMode="auto">
          <a:xfrm>
            <a:off x="160338" y="2806700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W1=1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0260" name="正方形/長方形 63"/>
          <p:cNvSpPr>
            <a:spLocks noChangeArrowheads="1"/>
          </p:cNvSpPr>
          <p:nvPr/>
        </p:nvSpPr>
        <p:spPr bwMode="auto">
          <a:xfrm>
            <a:off x="1870075" y="560546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領域</a:t>
            </a:r>
            <a:r>
              <a:rPr lang="en-US" altLang="ja-JP" sz="1800"/>
              <a:t>2</a:t>
            </a:r>
          </a:p>
        </p:txBody>
      </p:sp>
      <p:cxnSp>
        <p:nvCxnSpPr>
          <p:cNvPr id="65" name="直線矢印コネクタ 64"/>
          <p:cNvCxnSpPr/>
          <p:nvPr/>
        </p:nvCxnSpPr>
        <p:spPr>
          <a:xfrm>
            <a:off x="2201863" y="5024438"/>
            <a:ext cx="1063625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ine 3"/>
          <p:cNvSpPr>
            <a:spLocks noChangeShapeType="1"/>
          </p:cNvSpPr>
          <p:nvPr/>
        </p:nvSpPr>
        <p:spPr bwMode="auto">
          <a:xfrm>
            <a:off x="155575" y="620713"/>
            <a:ext cx="8763000" cy="0"/>
          </a:xfrm>
          <a:prstGeom prst="line">
            <a:avLst/>
          </a:prstGeom>
          <a:noFill/>
          <a:ln w="57150">
            <a:solidFill>
              <a:schemeClr val="tx2">
                <a:lumMod val="90000"/>
                <a:lumOff val="10000"/>
              </a:schemeClr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0263" name="正方形/長方形 67"/>
          <p:cNvSpPr>
            <a:spLocks noChangeArrowheads="1"/>
          </p:cNvSpPr>
          <p:nvPr/>
        </p:nvSpPr>
        <p:spPr bwMode="auto">
          <a:xfrm>
            <a:off x="96838" y="911225"/>
            <a:ext cx="4487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領域２のウェイトウインドウの下限値を極端に下げて実行してみよう</a:t>
            </a:r>
            <a:endParaRPr lang="en-US" altLang="ja-JP" sz="2000">
              <a:solidFill>
                <a:srgbClr val="FF0000"/>
              </a:solidFill>
            </a:endParaRPr>
          </a:p>
        </p:txBody>
      </p:sp>
      <p:sp>
        <p:nvSpPr>
          <p:cNvPr id="28698" name="テキスト ボックス 30"/>
          <p:cNvSpPr txBox="1">
            <a:spLocks noChangeArrowheads="1"/>
          </p:cNvSpPr>
          <p:nvPr/>
        </p:nvSpPr>
        <p:spPr bwMode="auto">
          <a:xfrm>
            <a:off x="1511300" y="6440488"/>
            <a:ext cx="6367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</a:rPr>
              <a:t>セル間のウェイトウィンドウの比も最大２～３程度が良い</a:t>
            </a:r>
          </a:p>
        </p:txBody>
      </p:sp>
      <p:sp>
        <p:nvSpPr>
          <p:cNvPr id="10265" name="正方形/長方形 30"/>
          <p:cNvSpPr>
            <a:spLocks noChangeArrowheads="1"/>
          </p:cNvSpPr>
          <p:nvPr/>
        </p:nvSpPr>
        <p:spPr bwMode="auto">
          <a:xfrm>
            <a:off x="174625" y="6049963"/>
            <a:ext cx="8820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/>
              <a:t>イベント（領域入射や核反応）毎に</a:t>
            </a:r>
            <a:r>
              <a:rPr lang="en-US" altLang="ja-JP" sz="2000">
                <a:solidFill>
                  <a:srgbClr val="0000FF"/>
                </a:solidFill>
              </a:rPr>
              <a:t>mxspln(D=5)</a:t>
            </a:r>
            <a:r>
              <a:rPr lang="ja-JP" altLang="en-US" sz="2000"/>
              <a:t>の数だけ粒子分割（最初は</a:t>
            </a:r>
            <a:r>
              <a:rPr lang="en-US" altLang="ja-JP" sz="2000"/>
              <a:t>W=0.2</a:t>
            </a:r>
            <a:r>
              <a:rPr lang="ja-JP" altLang="en-US" sz="2000"/>
              <a:t>）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2076450" y="3014663"/>
            <a:ext cx="1296988" cy="0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7" name="タイトル 1"/>
          <p:cNvSpPr>
            <a:spLocks noGrp="1"/>
          </p:cNvSpPr>
          <p:nvPr>
            <p:ph type="title"/>
          </p:nvPr>
        </p:nvSpPr>
        <p:spPr>
          <a:xfrm>
            <a:off x="26988" y="-19050"/>
            <a:ext cx="8937625" cy="788988"/>
          </a:xfrm>
        </p:spPr>
        <p:txBody>
          <a:bodyPr/>
          <a:lstStyle/>
          <a:p>
            <a:r>
              <a:rPr lang="ja-JP" altLang="en-US" sz="2800"/>
              <a:t>ウェイトウィンドウを極端に下げたときの中性子挙動を確認</a:t>
            </a:r>
          </a:p>
        </p:txBody>
      </p:sp>
      <p:sp>
        <p:nvSpPr>
          <p:cNvPr id="10268" name="正方形/長方形 32"/>
          <p:cNvSpPr>
            <a:spLocks noChangeArrowheads="1"/>
          </p:cNvSpPr>
          <p:nvPr/>
        </p:nvSpPr>
        <p:spPr bwMode="auto">
          <a:xfrm>
            <a:off x="6762750" y="812800"/>
            <a:ext cx="1811338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[weight window] </a:t>
            </a:r>
            <a:r>
              <a:rPr lang="ja-JP" altLang="en-US" sz="1800" u="sng"/>
              <a:t>      </a:t>
            </a:r>
            <a:r>
              <a:rPr lang="ja-JP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part = neutron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reg ww1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1  0.25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/>
              <a:t>2   </a:t>
            </a:r>
            <a:r>
              <a:rPr lang="ja-JP" altLang="en-US" sz="1800">
                <a:solidFill>
                  <a:srgbClr val="FF0000"/>
                </a:solidFill>
              </a:rPr>
              <a:t>0.</a:t>
            </a:r>
            <a:r>
              <a:rPr lang="en-US" altLang="ja-JP" sz="1800">
                <a:solidFill>
                  <a:srgbClr val="FF0000"/>
                </a:solidFill>
              </a:rPr>
              <a:t>005</a:t>
            </a:r>
            <a:endParaRPr lang="ja-JP" altLang="en-US" sz="1800">
              <a:solidFill>
                <a:srgbClr val="FF0000"/>
              </a:solidFill>
            </a:endParaRPr>
          </a:p>
        </p:txBody>
      </p:sp>
      <p:sp>
        <p:nvSpPr>
          <p:cNvPr id="10269" name="テキスト ボックス 34"/>
          <p:cNvSpPr txBox="1">
            <a:spLocks noChangeArrowheads="1"/>
          </p:cNvSpPr>
          <p:nvPr/>
        </p:nvSpPr>
        <p:spPr bwMode="auto">
          <a:xfrm>
            <a:off x="5065713" y="812800"/>
            <a:ext cx="15843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weight-hist.inp</a:t>
            </a:r>
            <a:endParaRPr lang="ja-JP" altLang="en-US" sz="1800"/>
          </a:p>
        </p:txBody>
      </p:sp>
      <p:sp>
        <p:nvSpPr>
          <p:cNvPr id="10270" name="テキスト ボックス 35"/>
          <p:cNvSpPr txBox="1">
            <a:spLocks noChangeArrowheads="1"/>
          </p:cNvSpPr>
          <p:nvPr/>
        </p:nvSpPr>
        <p:spPr bwMode="auto">
          <a:xfrm>
            <a:off x="5219700" y="5661025"/>
            <a:ext cx="217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dirty="0"/>
              <a:t>weight-</a:t>
            </a:r>
            <a:r>
              <a:rPr lang="en-US" altLang="ja-JP" sz="1800" dirty="0" err="1"/>
              <a:t>trajectory.eps</a:t>
            </a: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8" grpId="0"/>
      <p:bldP spid="10270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17464</TotalTime>
  <Words>3185</Words>
  <Application>Microsoft Office PowerPoint</Application>
  <PresentationFormat>画面に合わせる (4:3)</PresentationFormat>
  <Paragraphs>576</Paragraphs>
  <Slides>32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3" baseType="lpstr">
      <vt:lpstr>Office テーマ</vt:lpstr>
      <vt:lpstr>PHITS</vt:lpstr>
      <vt:lpstr>実習内容</vt:lpstr>
      <vt:lpstr>モンテカルロ計算におけるWeightの概念</vt:lpstr>
      <vt:lpstr>セルインポータンス法とウェイトウィンドウ法の違い</vt:lpstr>
      <vt:lpstr>ウェイトウィンドウ法に関連するパラメータ</vt:lpstr>
      <vt:lpstr>1ヒストリーのときの中性子挙動を確認</vt:lpstr>
      <vt:lpstr>ウェイトウィンドウを設定した場合の中性子挙動を確認</vt:lpstr>
      <vt:lpstr>ウェイトウィンドウを下げたときの中性子挙動を確認</vt:lpstr>
      <vt:lpstr>ウェイトウィンドウを極端に下げたときの中性子挙動を確認</vt:lpstr>
      <vt:lpstr>エネルギー群毎にウェイトウィンドウを設定</vt:lpstr>
      <vt:lpstr>低エネルギー中性子のウェイトウィンドウを上げる</vt:lpstr>
      <vt:lpstr>ウェイトウィンドウを使用した中性子深層透過計算例</vt:lpstr>
      <vt:lpstr>ウェイトウィンドウを使用した中性子深層透過計算例</vt:lpstr>
      <vt:lpstr>計算時間の比較</vt:lpstr>
      <vt:lpstr>コンクリート中の線量減衰</vt:lpstr>
      <vt:lpstr>実習内容</vt:lpstr>
      <vt:lpstr>ウェイトウィンドウジェネレータ　[T-WWG]</vt:lpstr>
      <vt:lpstr>ウェイトウィンドウ領域のregionメッシュによる分割</vt:lpstr>
      <vt:lpstr>ウェイトウィンドウ領域をregionメッシュで分割した場合の粒子輸送計算</vt:lpstr>
      <vt:lpstr>ウェイトウィンドウジェネレータを用いた粒子の深層透過計算</vt:lpstr>
      <vt:lpstr>ウェイトウィンドウ領域をregionメッシュで分割した場合の粒子輸送計算</vt:lpstr>
      <vt:lpstr>ウェイトウィンドウ領域をregionメッシュで分割した場合の粒子輸送計算</vt:lpstr>
      <vt:lpstr>ウェイトウィンドウ領域のxyz方向の分割</vt:lpstr>
      <vt:lpstr>ウェイトウィンドウ領域をxyz方向に分割した場合の粒子輸送計算</vt:lpstr>
      <vt:lpstr>ウェイトウィンドウ領域をxyz方向に分割した場合の粒子輸送計算</vt:lpstr>
      <vt:lpstr>ウェイトウィンドウ領域をxyz方向に分割した場合の粒子輸送計算</vt:lpstr>
      <vt:lpstr>ウェイトウィンドウ領域をxyz方向に分割した場合の粒子輸送計算</vt:lpstr>
      <vt:lpstr>課題1</vt:lpstr>
      <vt:lpstr>課題1の答え合わせ</vt:lpstr>
      <vt:lpstr>課題2</vt:lpstr>
      <vt:lpstr>課題2の答え合わせ</vt:lpstr>
      <vt:lpstr>まとめ</vt:lpstr>
    </vt:vector>
  </TitlesOfParts>
  <Company>Dell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中性子深層透過計算</dc:title>
  <dc:creator>Preferred Customer</dc:creator>
  <cp:lastModifiedBy>SHashimoto</cp:lastModifiedBy>
  <cp:revision>1316</cp:revision>
  <dcterms:created xsi:type="dcterms:W3CDTF">2012-09-18T00:27:14Z</dcterms:created>
  <dcterms:modified xsi:type="dcterms:W3CDTF">2019-09-19T15:28:37Z</dcterms:modified>
</cp:coreProperties>
</file>